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07" r:id="rId3"/>
    <p:sldId id="305" r:id="rId4"/>
    <p:sldId id="315" r:id="rId5"/>
    <p:sldId id="292" r:id="rId6"/>
    <p:sldId id="319" r:id="rId7"/>
    <p:sldId id="31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370A9-3FAE-441F-B10F-62C5FF400409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7341A-F830-4FEE-91AA-A3E17B6CAB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8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AF665-F61F-48D6-40FC-2E7D5EC04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E9302B-6050-CFFE-A700-DC7E36D2C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F5D14D-BE6C-3D7B-C6BF-2B4679D58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ABA4D-221A-2E47-CCE7-F2093AA8A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D07A38-CB1A-46F3-B326-86B029F6F6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745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161E2-562A-A38A-42D0-87E38CE0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C7CADD-DA29-6707-EF5F-37C295F5C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8302B3-CF58-C9BC-D1FF-BFFC262C0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1FD2F-ED14-6489-FD8E-189D13425F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D07A38-CB1A-46F3-B326-86B029F6F6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473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227EE-3322-7ECA-8FDB-19EC10BDC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636960-3799-02E9-9FCF-E04CEABA1D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54B56-8455-5031-F71E-224D1E6F6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1C350-2364-025B-5758-5EFF1424D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D07A38-CB1A-46F3-B326-86B029F6F6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618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D40FB-390F-C140-87D4-3AE6FE662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B884D5-359E-90D3-1354-8DD94DCAF5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74B99D-31D5-6132-9CF2-AB15C0FBD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283DD-EE88-6800-2E4D-CE9914227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D07A38-CB1A-46F3-B326-86B029F6F6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553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1BBA-8506-F469-544C-F139503E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8D979-F42F-9F96-451A-A79FAF3F3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AF97E4-5B71-B096-E03A-B8DF9261B1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04286-0004-E96E-1E11-69A52B27F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D07A38-CB1A-46F3-B326-86B029F6F6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67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7E514-2DB0-DE10-85D0-904D75528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CC86D-154C-5260-F78E-0A300111C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AD4985-5F8E-DBB8-0463-63B5876E8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7E876-AA48-3571-97E0-B5BAD71232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D07A38-CB1A-46F3-B326-86B029F6F62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423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6388F-A666-DC6B-6BE0-2057A6A431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4BDFC2-4ED8-5B14-C5EF-D266D3364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84987-B2CB-8BE5-7874-8BA702DB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B5C53-5849-4A5D-8A1E-7DA1A359F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F432F-26E1-CAC8-FB38-567385749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3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BB57-0D5E-0CD2-277C-F71EBA97F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EA231-83E7-79DC-73CE-B8B32EEAC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94796-7517-A25D-3213-05D94213C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6E2B4-048F-53C0-45CC-AAF5877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A3E10-2F7F-B288-3612-68C88AD49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1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5511AE-81A4-96D2-3B25-3A2538BA69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D9203-E0F3-FE2D-1E51-289C5CE08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F83CB-3909-EFC5-7815-50D689F74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77D38-E199-FA73-E375-E66EE7F17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72D46-38AF-E19D-078E-B27F3F110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2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62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7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343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14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13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32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96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3B5A0-ED7C-9B2C-6E61-1DDC3F848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24C20-1940-0BF6-49D6-2985BD892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BFEBC-8ED4-FCAA-793A-CC7E0073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4548-EC11-1ECB-7C3C-23B70DBC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D6825-BB4F-7619-FD99-203D4F28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97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800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01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2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79EC9-5F60-DCF4-ACF8-C3E4BCCDB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70780-F36F-3803-2D2C-DEB0C802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8DBA5-812C-622E-1EC4-3BCA3087F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1EA81-F6B9-A157-5E77-6CA07344A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4135-8B56-EA09-A384-B945FC36F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5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3C0FE-85EB-B076-62D4-7D7D31DF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55055-6CEF-699F-CBBE-1CA6C1CB0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75B22-C77C-4865-132A-D2157EBF5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138C53-18BD-8D97-FC31-4C401588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B7709D-D917-776F-E870-B5D76C70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B15E7-D84E-50D2-6CCA-63F46D8F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5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0EFE-ACFB-690C-32A0-37406F4E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4949B-3520-7D63-AE39-8A64EF145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E8A93-1956-542B-B5BE-1C0128FF9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60CAD8-6DF1-C3DA-6604-350380EAB2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69B16-A2AD-9FC1-EEC4-DFC62A7B6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33C826-DD23-1E64-2069-EB580951D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10A06A-7991-3BF4-5AE5-FEC38B5AE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3C5F1A-3594-1069-E8D7-FDD1B063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5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9AA6C-F0AE-8DFD-FFBB-98E433F23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8A939E-77B4-77C5-1C81-8352B401B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C4AA1B-D32A-0347-8E33-8B97CE6EE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B6018-86AB-85A2-534B-DEA767A80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6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968D0F-FB36-B591-5D3B-A8C20B1F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6D2A5-6E75-2CCC-112D-C1D089C11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E7EA8-FC83-E0F0-2A1A-1AE7FA88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5B117-C6E1-08CD-1F1E-6EF346C8B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7B359-B53D-1F20-A148-05B0B3908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513A7-A1ED-9AF9-E8CD-079C082BC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EF5AB-5600-5D53-59CB-67173F5FD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0C12B5-6D30-EF97-44CD-7877C87F2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E7931-01AC-3848-D307-873821978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63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EED9-EF77-AF52-60CF-7CC7FC96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FD7667-AFD8-3890-349B-2A8BC298BB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9AD59-27D2-7744-D6DE-7D3237060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C50D0-D575-83CD-315E-15F0E05F0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47637-1A4E-0899-DB86-22E5F38C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FC146-AC1C-9EAD-E301-C88B2AAF8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0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5CBDF4-C1CD-C6A8-D497-A9055B352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80427-3FBC-D637-B440-F60CAA54A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35341-EA59-41AD-CEFE-3AC1B79A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1B7A9-C806-4331-A015-AE0296C90568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F6E4B-A4C2-377D-0D1C-35DD2663AC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C7752-2312-03F7-7608-86CC3FC0B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C9C673-F290-4F06-9DBB-D9AF6870C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0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DDBEE3-D010-4294-9FEF-85064125F661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93C275-2249-43C6-8FA8-CDB4D9DCE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2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A5A86-A2A2-1539-E66C-1034D623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52638D0-29E2-91CA-F663-812D6B081CE1}"/>
              </a:ext>
            </a:extLst>
          </p:cNvPr>
          <p:cNvSpPr/>
          <p:nvPr/>
        </p:nvSpPr>
        <p:spPr>
          <a:xfrm>
            <a:off x="6813176" y="5428112"/>
            <a:ext cx="5378824" cy="519953"/>
          </a:xfrm>
          <a:prstGeom prst="rect">
            <a:avLst/>
          </a:prstGeom>
          <a:gradFill>
            <a:gsLst>
              <a:gs pos="55000">
                <a:schemeClr val="accent2">
                  <a:lumMod val="50000"/>
                </a:schemeClr>
              </a:gs>
              <a:gs pos="11000">
                <a:srgbClr val="F8CFB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A26AAC-0F52-F81D-7565-F4C78F6A15E6}"/>
              </a:ext>
            </a:extLst>
          </p:cNvPr>
          <p:cNvSpPr/>
          <p:nvPr/>
        </p:nvSpPr>
        <p:spPr>
          <a:xfrm>
            <a:off x="6813176" y="4674704"/>
            <a:ext cx="5378824" cy="519953"/>
          </a:xfrm>
          <a:prstGeom prst="rect">
            <a:avLst/>
          </a:prstGeom>
          <a:gradFill>
            <a:gsLst>
              <a:gs pos="77000">
                <a:schemeClr val="accent1">
                  <a:lumMod val="75000"/>
                </a:schemeClr>
              </a:gs>
              <a:gs pos="97000">
                <a:srgbClr val="D9E9F7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62F359D-6206-5365-6277-697AD93AEDD6}"/>
              </a:ext>
            </a:extLst>
          </p:cNvPr>
          <p:cNvSpPr txBox="1">
            <a:spLocks/>
          </p:cNvSpPr>
          <p:nvPr/>
        </p:nvSpPr>
        <p:spPr>
          <a:xfrm>
            <a:off x="593889" y="4072379"/>
            <a:ext cx="5502111" cy="21208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Black" panose="020B0004020202020204" pitchFamily="34" charset="0"/>
                <a:ea typeface="+mj-ea"/>
                <a:cs typeface="+mj-cs"/>
              </a:rPr>
              <a:t>PROBATION</a:t>
            </a: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 Narrow" panose="020B0004020202020204" pitchFamily="34" charset="0"/>
                <a:ea typeface="+mj-ea"/>
                <a:cs typeface="+mj-cs"/>
              </a:rPr>
              <a:t>Wendy Mondfrans</a:t>
            </a:r>
          </a:p>
          <a:p>
            <a:pPr marR="0" lvl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accent2"/>
                </a:solidFill>
                <a:latin typeface="Aptos Narrow" panose="020B0004020202020204" pitchFamily="34" charset="0"/>
              </a:rPr>
              <a:t>Chief Probation Officer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ptos Narrow" panose="020B0004020202020204" pitchFamily="34" charset="0"/>
              <a:ea typeface="+mj-ea"/>
              <a:cs typeface="+mj-cs"/>
            </a:endParaRPr>
          </a:p>
        </p:txBody>
      </p:sp>
      <p:pic>
        <p:nvPicPr>
          <p:cNvPr id="14" name="Picture 13" descr="A body of water with a mountain in the background&#10;&#10;AI-generated content may be incorrect.">
            <a:extLst>
              <a:ext uri="{FF2B5EF4-FFF2-40B4-BE49-F238E27FC236}">
                <a16:creationId xmlns:a16="http://schemas.microsoft.com/office/drawing/2014/main" id="{FA2F5125-4B0D-366F-2A1A-B8BBDEBBC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964" b="26482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1A86CD7-108D-0610-06BC-E021A3B314FF}"/>
              </a:ext>
            </a:extLst>
          </p:cNvPr>
          <p:cNvSpPr/>
          <p:nvPr/>
        </p:nvSpPr>
        <p:spPr>
          <a:xfrm>
            <a:off x="6813176" y="3962400"/>
            <a:ext cx="5378824" cy="519953"/>
          </a:xfrm>
          <a:prstGeom prst="rect">
            <a:avLst/>
          </a:prstGeom>
          <a:gradFill>
            <a:gsLst>
              <a:gs pos="55000">
                <a:schemeClr val="accent2">
                  <a:lumMod val="50000"/>
                </a:schemeClr>
              </a:gs>
              <a:gs pos="11000">
                <a:srgbClr val="F8CFB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0FE00F-675B-1300-16AA-BEC0E37CB9F5}"/>
              </a:ext>
            </a:extLst>
          </p:cNvPr>
          <p:cNvSpPr txBox="1"/>
          <p:nvPr/>
        </p:nvSpPr>
        <p:spPr>
          <a:xfrm>
            <a:off x="6814848" y="3740522"/>
            <a:ext cx="5377151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E97132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2025 ACCOMPLISHMENTS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E97132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2026 POINTS OF EMPHASIS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E97132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-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DATA POINTS &amp; METRICS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39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145B8-A81F-5D16-2929-CDD7EBD72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CDEC16-852F-0F81-4255-AF7A6623F1A4}"/>
              </a:ext>
            </a:extLst>
          </p:cNvPr>
          <p:cNvSpPr txBox="1"/>
          <p:nvPr/>
        </p:nvSpPr>
        <p:spPr>
          <a:xfrm>
            <a:off x="1649506" y="-1"/>
            <a:ext cx="10539446" cy="16510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2025 ACCOMPLISHMENTS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Probation</a:t>
            </a:r>
          </a:p>
        </p:txBody>
      </p:sp>
      <p:pic>
        <p:nvPicPr>
          <p:cNvPr id="24" name="Graphic 23" descr="Bullseye">
            <a:extLst>
              <a:ext uri="{FF2B5EF4-FFF2-40B4-BE49-F238E27FC236}">
                <a16:creationId xmlns:a16="http://schemas.microsoft.com/office/drawing/2014/main" id="{CEF2110B-2F7B-6136-17C8-CAA7606B2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242" y="302921"/>
            <a:ext cx="1198532" cy="11985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F59409-2162-8A8F-0CA4-32E69939F27D}"/>
              </a:ext>
            </a:extLst>
          </p:cNvPr>
          <p:cNvSpPr txBox="1"/>
          <p:nvPr/>
        </p:nvSpPr>
        <p:spPr>
          <a:xfrm>
            <a:off x="641445" y="1804374"/>
            <a:ext cx="10399594" cy="4337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4</a:t>
            </a:r>
            <a:r>
              <a:rPr lang="en-US" sz="2000" baseline="30000" dirty="0"/>
              <a:t>th</a:t>
            </a:r>
            <a:r>
              <a:rPr lang="en-US" sz="2000" dirty="0"/>
              <a:t> Annual Resilient Reentry with Woodland College on October 10, 2025.</a:t>
            </a:r>
          </a:p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Continued Implementation of the Child Abuse Prevention Plan by coordinating and training tribal and community partners in Positive Indian Parenting and scheduling cohorts for parents to participate beginning in 2026.</a:t>
            </a:r>
          </a:p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Housing Project Forward Progress.</a:t>
            </a:r>
          </a:p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Completed County Self-Assessment and System Improvement Plan with Child Welfare Services.</a:t>
            </a:r>
          </a:p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Implementation of AI.</a:t>
            </a:r>
          </a:p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Implementation of Prop 36 without funding.</a:t>
            </a:r>
          </a:p>
          <a:p>
            <a:pPr marL="342900" lvl="0" indent="-233363"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Continued partnership with other agencies like Behavioral Health, Build Program, and Lake County Office of Education.</a:t>
            </a:r>
          </a:p>
        </p:txBody>
      </p:sp>
    </p:spTree>
    <p:extLst>
      <p:ext uri="{BB962C8B-B14F-4D97-AF65-F5344CB8AC3E}">
        <p14:creationId xmlns:p14="http://schemas.microsoft.com/office/powerpoint/2010/main" val="3859097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1A85A-D377-1166-0B28-92B561412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C9A52CB5-B4B6-C007-A9E4-C318F6C78B71}"/>
              </a:ext>
            </a:extLst>
          </p:cNvPr>
          <p:cNvSpPr/>
          <p:nvPr/>
        </p:nvSpPr>
        <p:spPr>
          <a:xfrm>
            <a:off x="457175" y="579919"/>
            <a:ext cx="6975976" cy="614119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 descr="Close-up of a grass field&#10;&#10;AI-generated content may be incorrect.">
            <a:extLst>
              <a:ext uri="{FF2B5EF4-FFF2-40B4-BE49-F238E27FC236}">
                <a16:creationId xmlns:a16="http://schemas.microsoft.com/office/drawing/2014/main" id="{9C118602-0015-8AA7-3FFD-61978B87BC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8" b="5436"/>
          <a:stretch>
            <a:fillRect/>
          </a:stretch>
        </p:blipFill>
        <p:spPr>
          <a:xfrm>
            <a:off x="5384486" y="-2182"/>
            <a:ext cx="6807514" cy="6857990"/>
          </a:xfrm>
          <a:prstGeom prst="rect">
            <a:avLst/>
          </a:prstGeom>
          <a:gradFill>
            <a:gsLst>
              <a:gs pos="0">
                <a:schemeClr val="bg1">
                  <a:alpha val="85000"/>
                </a:schemeClr>
              </a:gs>
              <a:gs pos="12000">
                <a:srgbClr val="FFFFFF">
                  <a:alpha val="75000"/>
                </a:srgbClr>
              </a:gs>
              <a:gs pos="23000">
                <a:schemeClr val="bg1">
                  <a:alpha val="60000"/>
                </a:schemeClr>
              </a:gs>
              <a:gs pos="34000">
                <a:schemeClr val="bg1"/>
              </a:gs>
            </a:gsLst>
            <a:lin ang="5400000" scaled="1"/>
          </a:gra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A29F12-845A-1461-FD31-245AC2B90A6C}"/>
              </a:ext>
            </a:extLst>
          </p:cNvPr>
          <p:cNvSpPr/>
          <p:nvPr/>
        </p:nvSpPr>
        <p:spPr>
          <a:xfrm rot="5400000">
            <a:off x="3196936" y="-2603232"/>
            <a:ext cx="6869408" cy="1205305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rgbClr val="FFFFFF"/>
              </a:gs>
              <a:gs pos="18000">
                <a:schemeClr val="bg1">
                  <a:alpha val="18000"/>
                </a:schemeClr>
              </a:gs>
              <a:gs pos="34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2C147-79C4-6ED3-3797-546EEDE01705}"/>
              </a:ext>
            </a:extLst>
          </p:cNvPr>
          <p:cNvSpPr txBox="1"/>
          <p:nvPr/>
        </p:nvSpPr>
        <p:spPr>
          <a:xfrm>
            <a:off x="273374" y="136883"/>
            <a:ext cx="11814931" cy="13388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2025 DATA POINTS &amp; METRICS</a:t>
            </a:r>
          </a:p>
          <a:p>
            <a:pPr>
              <a:spcAft>
                <a:spcPts val="600"/>
              </a:spcAft>
              <a:defRPr/>
            </a:pPr>
            <a:r>
              <a:rPr lang="en-US" sz="3600" dirty="0">
                <a:solidFill>
                  <a:schemeClr val="accent2"/>
                </a:solidFill>
                <a:latin typeface="Aptos Narrow" panose="020B0004020202020204" pitchFamily="34" charset="0"/>
              </a:rPr>
              <a:t>Probation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7AE5B-618D-4850-3F21-0B6537FD9EFA}"/>
              </a:ext>
            </a:extLst>
          </p:cNvPr>
          <p:cNvSpPr txBox="1"/>
          <p:nvPr/>
        </p:nvSpPr>
        <p:spPr>
          <a:xfrm>
            <a:off x="273374" y="1614776"/>
            <a:ext cx="779486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sz="2200" b="1" dirty="0"/>
              <a:t>Total Population Supervised</a:t>
            </a:r>
            <a:r>
              <a:rPr lang="en-US" sz="2000" dirty="0"/>
              <a:t>	</a:t>
            </a:r>
          </a:p>
          <a:p>
            <a:pPr marL="914400" lvl="0" indent="-339725">
              <a:spcAft>
                <a:spcPts val="300"/>
              </a:spcAft>
              <a:buClr>
                <a:schemeClr val="tx2">
                  <a:lumMod val="50000"/>
                  <a:lumOff val="50000"/>
                </a:schemeClr>
              </a:buClr>
              <a:buSzPct val="115000"/>
              <a:buFont typeface="Wingdings" panose="05000000000000000000" pitchFamily="2" charset="2"/>
              <a:buChar char="Þ"/>
            </a:pPr>
            <a:r>
              <a:rPr lang="en-US" sz="2000" dirty="0"/>
              <a:t>Adult Probation: 643</a:t>
            </a:r>
          </a:p>
          <a:p>
            <a:pPr marL="914400" lvl="0" indent="-339725">
              <a:spcAft>
                <a:spcPts val="3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000" dirty="0"/>
              <a:t>Mandatory Supervision: 58</a:t>
            </a:r>
          </a:p>
          <a:p>
            <a:pPr marL="914400" lvl="0" indent="-339725">
              <a:spcAft>
                <a:spcPts val="3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000" dirty="0"/>
              <a:t>PRCS: 191 </a:t>
            </a:r>
          </a:p>
          <a:p>
            <a:pPr marL="914400" lvl="0" indent="-339725">
              <a:spcAft>
                <a:spcPts val="6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000" dirty="0"/>
              <a:t>Juvenile: 184</a:t>
            </a:r>
          </a:p>
          <a:p>
            <a:pPr marL="342900" lvl="0" indent="-342900">
              <a:spcAft>
                <a:spcPts val="3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200" dirty="0"/>
              <a:t>Total Pre-Trial Supervised: 117	</a:t>
            </a:r>
          </a:p>
          <a:p>
            <a:pPr marL="342900" lvl="0" indent="-342900">
              <a:spcAft>
                <a:spcPts val="3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200" dirty="0"/>
              <a:t>Total Number of Adult Reports Completed for Court: 2,029</a:t>
            </a:r>
          </a:p>
          <a:p>
            <a:pPr marL="342900" lvl="0" indent="-342900">
              <a:spcAft>
                <a:spcPts val="6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200" dirty="0"/>
              <a:t>Total Number of Juvenile Reports Completed for Court: 144</a:t>
            </a:r>
          </a:p>
          <a:p>
            <a:pPr lvl="0">
              <a:spcAft>
                <a:spcPts val="300"/>
              </a:spcAft>
            </a:pPr>
            <a:r>
              <a:rPr lang="en-US" sz="2200" b="1" dirty="0"/>
              <a:t>Total Number of Probation Violations</a:t>
            </a:r>
          </a:p>
          <a:p>
            <a:pPr marL="914400" lvl="0" indent="-342900">
              <a:spcAft>
                <a:spcPts val="3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000" dirty="0"/>
              <a:t>Adult: 97</a:t>
            </a:r>
          </a:p>
          <a:p>
            <a:pPr marL="914400" lvl="0" indent="-342900">
              <a:spcAft>
                <a:spcPts val="600"/>
              </a:spcAft>
              <a:buClr>
                <a:schemeClr val="tx2">
                  <a:lumMod val="50000"/>
                  <a:lumOff val="50000"/>
                </a:schemeClr>
              </a:buClr>
              <a:buSzPct val="115000"/>
              <a:buFont typeface="Wingdings" panose="05000000000000000000" pitchFamily="2" charset="2"/>
              <a:buChar char="Þ"/>
            </a:pPr>
            <a:r>
              <a:rPr lang="en-US" sz="2000" dirty="0"/>
              <a:t>Juvenile: 2</a:t>
            </a:r>
          </a:p>
        </p:txBody>
      </p:sp>
    </p:spTree>
    <p:extLst>
      <p:ext uri="{BB962C8B-B14F-4D97-AF65-F5344CB8AC3E}">
        <p14:creationId xmlns:p14="http://schemas.microsoft.com/office/powerpoint/2010/main" val="9591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D752B-1739-E1EA-B035-0C16C268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E52168-90C5-8FC4-5D57-CD6BECB6A492}"/>
              </a:ext>
            </a:extLst>
          </p:cNvPr>
          <p:cNvSpPr/>
          <p:nvPr/>
        </p:nvSpPr>
        <p:spPr>
          <a:xfrm>
            <a:off x="5898776" y="466165"/>
            <a:ext cx="5987728" cy="6141198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5" name="Picture 34" descr="Close-up of a grass field&#10;&#10;AI-generated content may be incorrect.">
            <a:extLst>
              <a:ext uri="{FF2B5EF4-FFF2-40B4-BE49-F238E27FC236}">
                <a16:creationId xmlns:a16="http://schemas.microsoft.com/office/drawing/2014/main" id="{AD141BF4-B9AD-10F4-2158-A1BA12A6950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1" t="478" r="3871" b="4958"/>
          <a:stretch>
            <a:fillRect/>
          </a:stretch>
        </p:blipFill>
        <p:spPr>
          <a:xfrm flipH="1">
            <a:off x="-20413" y="724"/>
            <a:ext cx="5600617" cy="68579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445090-86B7-B216-D16D-B03243EA4ADE}"/>
              </a:ext>
            </a:extLst>
          </p:cNvPr>
          <p:cNvSpPr/>
          <p:nvPr/>
        </p:nvSpPr>
        <p:spPr>
          <a:xfrm rot="16200000" flipH="1">
            <a:off x="2270027" y="-2580384"/>
            <a:ext cx="6870036" cy="12006735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5000">
                <a:srgbClr val="FFFFFF"/>
              </a:gs>
              <a:gs pos="18000">
                <a:schemeClr val="bg1">
                  <a:alpha val="18000"/>
                </a:schemeClr>
              </a:gs>
              <a:gs pos="34000">
                <a:schemeClr val="bg1"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0BD26-9762-9BF3-F7E2-DFAD7DCE8695}"/>
              </a:ext>
            </a:extLst>
          </p:cNvPr>
          <p:cNvSpPr txBox="1"/>
          <p:nvPr/>
        </p:nvSpPr>
        <p:spPr>
          <a:xfrm>
            <a:off x="1933500" y="-25386"/>
            <a:ext cx="9953004" cy="1475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2025 DATA POINTS &amp; METRICS 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(continued)</a:t>
            </a:r>
          </a:p>
          <a:p>
            <a:pPr algn="r" defTabSz="91440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dirty="0">
                <a:solidFill>
                  <a:schemeClr val="accent2"/>
                </a:solidFill>
                <a:latin typeface="Aptos Narrow" panose="020B0004020202020204" pitchFamily="34" charset="0"/>
              </a:rPr>
              <a:t>Probation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7C45B8-573A-00CE-3FE1-3D46AB4FA010}"/>
              </a:ext>
            </a:extLst>
          </p:cNvPr>
          <p:cNvSpPr txBox="1"/>
          <p:nvPr/>
        </p:nvSpPr>
        <p:spPr>
          <a:xfrm>
            <a:off x="5316071" y="2132958"/>
            <a:ext cx="657043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sz="2200" b="1" dirty="0"/>
              <a:t>Total Number of Adults Referred to Programs and Number of Successful Completion</a:t>
            </a:r>
          </a:p>
          <a:p>
            <a:pPr marL="914400" lvl="0" indent="-341313">
              <a:spcAft>
                <a:spcPts val="300"/>
              </a:spcAft>
              <a:buClr>
                <a:schemeClr val="tx2">
                  <a:lumMod val="50000"/>
                  <a:lumOff val="50000"/>
                </a:schemeClr>
              </a:buClr>
              <a:buSzPct val="115000"/>
              <a:buFont typeface="Wingdings" panose="05000000000000000000" pitchFamily="2" charset="2"/>
              <a:buChar char="Þ"/>
            </a:pPr>
            <a:r>
              <a:rPr lang="en-US" sz="2200" dirty="0"/>
              <a:t>Referred:  397</a:t>
            </a:r>
          </a:p>
          <a:p>
            <a:pPr marL="914400" lvl="0" indent="-341313">
              <a:spcAft>
                <a:spcPts val="6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200" dirty="0"/>
              <a:t>Successful: 203</a:t>
            </a:r>
          </a:p>
          <a:p>
            <a:pPr marL="461963" lvl="0" indent="-349250">
              <a:spcAft>
                <a:spcPts val="600"/>
              </a:spcAft>
              <a:buClr>
                <a:schemeClr val="accent2"/>
              </a:buClr>
              <a:buSzPct val="115000"/>
              <a:buFont typeface="Wingdings" panose="05000000000000000000" pitchFamily="2" charset="2"/>
              <a:buChar char="Ý"/>
            </a:pPr>
            <a:r>
              <a:rPr lang="en-US" sz="2200" dirty="0"/>
              <a:t>Total Number Public Outreach Efforts: 49</a:t>
            </a:r>
          </a:p>
          <a:p>
            <a:pPr marL="461963" lvl="0" indent="-34925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ebdings" panose="05030102010509060703" pitchFamily="18" charset="2"/>
              <a:buChar char="i"/>
            </a:pPr>
            <a:r>
              <a:rPr lang="en-US" sz="2200" dirty="0"/>
              <a:t>Total Number of Individuals Evaluated for and/or Served for Prop 36: 11</a:t>
            </a:r>
            <a:r>
              <a:rPr lang="en-US" sz="2000" i="1" dirty="0"/>
              <a:t>(new metric)</a:t>
            </a:r>
          </a:p>
          <a:p>
            <a:pPr marL="461963" lvl="0" indent="-34925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ebdings" panose="05030102010509060703" pitchFamily="18" charset="2"/>
              <a:buChar char="i"/>
            </a:pPr>
            <a:r>
              <a:rPr lang="en-US" sz="2200" dirty="0"/>
              <a:t>Total Number of Tattoo Removals: 172 </a:t>
            </a:r>
            <a:r>
              <a:rPr lang="en-US" sz="2000" i="1" dirty="0"/>
              <a:t>(new metric)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2502878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0FCE9-62DA-3888-4898-1207739FC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5D0A693-8335-AACC-D732-92C077619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F09996-DABB-D927-14CB-CE3097DB7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5785C34-5C4F-5BA4-0F87-3F9546F8D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2B0217-19AF-E20D-A098-551C66A7D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2041FD-6EC8-3DBE-0BC7-C45F7140F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6FC470-8E00-4554-29B6-F5AC5879B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02A6FE-662E-E58B-52C7-81EB49C38A3F}"/>
              </a:ext>
            </a:extLst>
          </p:cNvPr>
          <p:cNvSpPr txBox="1"/>
          <p:nvPr/>
        </p:nvSpPr>
        <p:spPr>
          <a:xfrm>
            <a:off x="100729" y="2102504"/>
            <a:ext cx="5475350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2026 POINTS OF EMPHASIS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Probation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140DB2-9D1E-E28D-6265-9E18DB90E1AF}"/>
              </a:ext>
            </a:extLst>
          </p:cNvPr>
          <p:cNvSpPr txBox="1"/>
          <p:nvPr/>
        </p:nvSpPr>
        <p:spPr>
          <a:xfrm>
            <a:off x="5994964" y="1057591"/>
            <a:ext cx="5933178" cy="47428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97132"/>
              </a:buClr>
              <a:buSzPct val="11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Continued Implementation of Cal Aim.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97132"/>
              </a:buClr>
              <a:buSzPct val="11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Continued Expansion of Mobile Services Unit and Homeless Outreach.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97132"/>
              </a:buClr>
              <a:buSzPct val="11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Enhance Victim Services.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97132"/>
              </a:buClr>
              <a:buSzPct val="11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Moving Location of Lakeport Office.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97132"/>
              </a:buClr>
              <a:buSzPct val="11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Implementation of AI for field work.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97132"/>
              </a:buClr>
              <a:buSzPct val="11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Continued Implementation of Preventative Services for Youth in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272271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4FF54-EF21-6928-A631-D6F7CB3EA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outdoor, nature, shore&#10;&#10;AI-generated content may be incorrect.">
            <a:extLst>
              <a:ext uri="{FF2B5EF4-FFF2-40B4-BE49-F238E27FC236}">
                <a16:creationId xmlns:a16="http://schemas.microsoft.com/office/drawing/2014/main" id="{7F81DFB8-542C-3615-8C83-A2AD1720E4B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4" t="9719" r="8669" b="15888"/>
          <a:stretch>
            <a:fillRect/>
          </a:stretch>
        </p:blipFill>
        <p:spPr>
          <a:xfrm>
            <a:off x="3436536" y="0"/>
            <a:ext cx="876173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8EE282-EAEB-F6FD-E269-B224FFD604C0}"/>
              </a:ext>
            </a:extLst>
          </p:cNvPr>
          <p:cNvSpPr/>
          <p:nvPr/>
        </p:nvSpPr>
        <p:spPr>
          <a:xfrm>
            <a:off x="3436536" y="0"/>
            <a:ext cx="8755464" cy="6858000"/>
          </a:xfrm>
          <a:prstGeom prst="rect">
            <a:avLst/>
          </a:prstGeom>
          <a:gradFill>
            <a:gsLst>
              <a:gs pos="52000">
                <a:srgbClr val="FFFFFF">
                  <a:lumMod val="90000"/>
                  <a:lumOff val="10000"/>
                  <a:alpha val="38000"/>
                </a:srgbClr>
              </a:gs>
              <a:gs pos="100000">
                <a:srgbClr val="FFFFFF"/>
              </a:gs>
              <a:gs pos="83000">
                <a:srgbClr val="FFFFFF"/>
              </a:gs>
              <a:gs pos="35000">
                <a:schemeClr val="bg1">
                  <a:alpha val="0"/>
                </a:schemeClr>
              </a:gs>
              <a:gs pos="65000">
                <a:srgbClr val="FFFFFF">
                  <a:alpha val="79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7060FAE-CD62-7861-EBE1-8F11AD4DEC8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E54ECD-1EA0-549B-4035-73DFC80D6A61}"/>
              </a:ext>
            </a:extLst>
          </p:cNvPr>
          <p:cNvSpPr txBox="1"/>
          <p:nvPr/>
        </p:nvSpPr>
        <p:spPr>
          <a:xfrm>
            <a:off x="282804" y="0"/>
            <a:ext cx="8521831" cy="1568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2026 DATA POINTS &amp; METRICS</a:t>
            </a:r>
          </a:p>
          <a:p>
            <a:pPr defTabSz="91440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dirty="0">
                <a:solidFill>
                  <a:schemeClr val="accent2"/>
                </a:solidFill>
                <a:latin typeface="Aptos Narrow" panose="020B0004020202020204" pitchFamily="34" charset="0"/>
              </a:rPr>
              <a:t>Probation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5434C3-19B9-D87C-B078-36FD901FDE3A}"/>
              </a:ext>
            </a:extLst>
          </p:cNvPr>
          <p:cNvSpPr/>
          <p:nvPr/>
        </p:nvSpPr>
        <p:spPr>
          <a:xfrm>
            <a:off x="509047" y="4308049"/>
            <a:ext cx="3082565" cy="284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B83CC-7517-8180-070D-168DB75F9A86}"/>
              </a:ext>
            </a:extLst>
          </p:cNvPr>
          <p:cNvSpPr txBox="1"/>
          <p:nvPr/>
        </p:nvSpPr>
        <p:spPr>
          <a:xfrm>
            <a:off x="282804" y="1904591"/>
            <a:ext cx="6527429" cy="2403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lvl="0" indent="-225425">
              <a:spcAft>
                <a:spcPts val="10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Continuing with those listed in previous slides.</a:t>
            </a:r>
          </a:p>
          <a:p>
            <a:pPr marL="457200" lvl="0" indent="-225425">
              <a:spcAft>
                <a:spcPts val="10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Total number of Prop 63 searches and recovery of firearms.</a:t>
            </a:r>
          </a:p>
          <a:p>
            <a:pPr marL="457200" lvl="0" indent="-225425">
              <a:spcAft>
                <a:spcPts val="10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200" dirty="0"/>
              <a:t>Number of participants in Positive Indian Parenting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3468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323</Words>
  <Application>Microsoft Office PowerPoint</Application>
  <PresentationFormat>Widescreen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Aptos Black</vt:lpstr>
      <vt:lpstr>Aptos Display</vt:lpstr>
      <vt:lpstr>Aptos Narrow</vt:lpstr>
      <vt:lpstr>Arial</vt:lpstr>
      <vt:lpstr>Webdings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Wendy Hoffman</dc:creator>
  <cp:lastModifiedBy>Wendy Hoffman</cp:lastModifiedBy>
  <cp:revision>1</cp:revision>
  <dcterms:created xsi:type="dcterms:W3CDTF">2026-01-05T19:56:17Z</dcterms:created>
  <dcterms:modified xsi:type="dcterms:W3CDTF">2026-01-05T19:58:07Z</dcterms:modified>
</cp:coreProperties>
</file>