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67" r:id="rId2"/>
    <p:sldId id="257" r:id="rId3"/>
    <p:sldId id="258" r:id="rId4"/>
    <p:sldId id="259" r:id="rId5"/>
    <p:sldId id="265" r:id="rId6"/>
    <p:sldId id="268" r:id="rId7"/>
    <p:sldId id="260" r:id="rId8"/>
    <p:sldId id="261" r:id="rId9"/>
    <p:sldId id="262" r:id="rId10"/>
    <p:sldId id="263" r:id="rId11"/>
    <p:sldId id="266" r:id="rId1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0E3A43"/>
    <a:srgbClr val="E9A23B"/>
    <a:srgbClr val="127A8B"/>
    <a:srgbClr val="DE8F26"/>
    <a:srgbClr val="C982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2" d="100"/>
          <a:sy n="112" d="100"/>
        </p:scale>
        <p:origin x="5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5198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608F2E-B807-14E3-38CE-A4727CE1AC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4F9259-AFE9-0AC3-5259-77E610927E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A5B61A-BE3D-FBF3-D23E-787BAEC2B5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2F5886-6BFE-1988-4008-07A423BEE22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3138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5CEEB6-F44E-73CA-4183-6D4383203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70DFED-8EAB-D148-268F-AA93191E5D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6A8607-F190-B0DA-4576-88EE6F7551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197470-CA7E-046E-C5C2-2F10AB445A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576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A4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DF60D5-E36A-7452-43B9-3391EA73FC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27E95BCE-8828-0340-95FD-2D74053FA468}"/>
              </a:ext>
            </a:extLst>
          </p:cNvPr>
          <p:cNvSpPr/>
          <p:nvPr/>
        </p:nvSpPr>
        <p:spPr>
          <a:xfrm>
            <a:off x="8778240" y="0"/>
            <a:ext cx="3383280" cy="6858000"/>
          </a:xfrm>
          <a:prstGeom prst="rect">
            <a:avLst/>
          </a:prstGeom>
          <a:solidFill>
            <a:srgbClr val="0A2C3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A12EDF92-DB88-4C6D-456D-D0AF8D8D53ED}"/>
              </a:ext>
            </a:extLst>
          </p:cNvPr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E9A23B"/>
          </a:solidFill>
          <a:ln/>
        </p:spPr>
        <p:txBody>
          <a:bodyPr/>
          <a:lstStyle/>
          <a:p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AFED48E-7FE9-7EE9-B66F-DBA96A7413D4}"/>
              </a:ext>
            </a:extLst>
          </p:cNvPr>
          <p:cNvGrpSpPr/>
          <p:nvPr/>
        </p:nvGrpSpPr>
        <p:grpSpPr>
          <a:xfrm>
            <a:off x="9473813" y="1380556"/>
            <a:ext cx="2493985" cy="3337560"/>
            <a:chOff x="9530375" y="1691640"/>
            <a:chExt cx="2493985" cy="3337560"/>
          </a:xfrm>
        </p:grpSpPr>
        <p:sp>
          <p:nvSpPr>
            <p:cNvPr id="4" name="Shape 2">
              <a:extLst>
                <a:ext uri="{FF2B5EF4-FFF2-40B4-BE49-F238E27FC236}">
                  <a16:creationId xmlns:a16="http://schemas.microsoft.com/office/drawing/2014/main" id="{FE68CD5F-31C6-4A0F-CFD8-F0B8528C9403}"/>
                </a:ext>
              </a:extLst>
            </p:cNvPr>
            <p:cNvSpPr/>
            <p:nvPr/>
          </p:nvSpPr>
          <p:spPr>
            <a:xfrm>
              <a:off x="9530375" y="1691640"/>
              <a:ext cx="868680" cy="868680"/>
            </a:xfrm>
            <a:prstGeom prst="ellipse">
              <a:avLst/>
            </a:prstGeom>
            <a:solidFill>
              <a:srgbClr val="127A8B"/>
            </a:solidFill>
            <a:ln w="15875">
              <a:solidFill>
                <a:srgbClr val="3FA7B8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pic>
          <p:nvPicPr>
            <p:cNvPr id="5" name="Image 0" descr="preencoded.png">
              <a:extLst>
                <a:ext uri="{FF2B5EF4-FFF2-40B4-BE49-F238E27FC236}">
                  <a16:creationId xmlns:a16="http://schemas.microsoft.com/office/drawing/2014/main" id="{69C20224-163D-6D4B-DC50-9DB870BACF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740687" y="1901952"/>
              <a:ext cx="448056" cy="448056"/>
            </a:xfrm>
            <a:prstGeom prst="rect">
              <a:avLst/>
            </a:prstGeom>
          </p:spPr>
        </p:pic>
        <p:sp>
          <p:nvSpPr>
            <p:cNvPr id="6" name="Text 3">
              <a:extLst>
                <a:ext uri="{FF2B5EF4-FFF2-40B4-BE49-F238E27FC236}">
                  <a16:creationId xmlns:a16="http://schemas.microsoft.com/office/drawing/2014/main" id="{28ADE68B-7CE3-F591-BFB7-3C98B19461F7}"/>
                </a:ext>
              </a:extLst>
            </p:cNvPr>
            <p:cNvSpPr/>
            <p:nvPr/>
          </p:nvSpPr>
          <p:spPr>
            <a:xfrm>
              <a:off x="10652760" y="1892808"/>
              <a:ext cx="1371600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2000" b="1" dirty="0">
                  <a:solidFill>
                    <a:srgbClr val="CFE3E7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Energy</a:t>
              </a:r>
              <a:endParaRPr lang="en-US" sz="1400" dirty="0"/>
            </a:p>
          </p:txBody>
        </p:sp>
        <p:sp>
          <p:nvSpPr>
            <p:cNvPr id="7" name="Shape 4">
              <a:extLst>
                <a:ext uri="{FF2B5EF4-FFF2-40B4-BE49-F238E27FC236}">
                  <a16:creationId xmlns:a16="http://schemas.microsoft.com/office/drawing/2014/main" id="{808BB09B-72A4-FD09-D713-831C5A41EE50}"/>
                </a:ext>
              </a:extLst>
            </p:cNvPr>
            <p:cNvSpPr/>
            <p:nvPr/>
          </p:nvSpPr>
          <p:spPr>
            <a:xfrm>
              <a:off x="9530375" y="2926080"/>
              <a:ext cx="868680" cy="868680"/>
            </a:xfrm>
            <a:prstGeom prst="ellipse">
              <a:avLst/>
            </a:prstGeom>
            <a:solidFill>
              <a:srgbClr val="127A8B"/>
            </a:solidFill>
            <a:ln w="15875">
              <a:solidFill>
                <a:srgbClr val="3FA7B8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pic>
          <p:nvPicPr>
            <p:cNvPr id="8" name="Image 1" descr="preencoded.png">
              <a:extLst>
                <a:ext uri="{FF2B5EF4-FFF2-40B4-BE49-F238E27FC236}">
                  <a16:creationId xmlns:a16="http://schemas.microsoft.com/office/drawing/2014/main" id="{8CCAEB2A-A340-8405-A410-721B33C6890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740687" y="3136392"/>
              <a:ext cx="448056" cy="448056"/>
            </a:xfrm>
            <a:prstGeom prst="rect">
              <a:avLst/>
            </a:prstGeom>
          </p:spPr>
        </p:pic>
        <p:sp>
          <p:nvSpPr>
            <p:cNvPr id="9" name="Text 5">
              <a:extLst>
                <a:ext uri="{FF2B5EF4-FFF2-40B4-BE49-F238E27FC236}">
                  <a16:creationId xmlns:a16="http://schemas.microsoft.com/office/drawing/2014/main" id="{25FDC1A5-8403-BC84-8B37-AE20624C08DA}"/>
                </a:ext>
              </a:extLst>
            </p:cNvPr>
            <p:cNvSpPr/>
            <p:nvPr/>
          </p:nvSpPr>
          <p:spPr>
            <a:xfrm>
              <a:off x="10652760" y="3127248"/>
              <a:ext cx="1371600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2000" b="1" dirty="0">
                  <a:solidFill>
                    <a:srgbClr val="CFE3E7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Storage</a:t>
              </a:r>
              <a:endParaRPr lang="en-US" sz="2000" dirty="0"/>
            </a:p>
          </p:txBody>
        </p:sp>
        <p:sp>
          <p:nvSpPr>
            <p:cNvPr id="10" name="Shape 6">
              <a:extLst>
                <a:ext uri="{FF2B5EF4-FFF2-40B4-BE49-F238E27FC236}">
                  <a16:creationId xmlns:a16="http://schemas.microsoft.com/office/drawing/2014/main" id="{52ACD2EA-0D43-3E83-96C0-3035DEEFD29A}"/>
                </a:ext>
              </a:extLst>
            </p:cNvPr>
            <p:cNvSpPr/>
            <p:nvPr/>
          </p:nvSpPr>
          <p:spPr>
            <a:xfrm>
              <a:off x="9530375" y="4160520"/>
              <a:ext cx="868680" cy="868680"/>
            </a:xfrm>
            <a:prstGeom prst="ellipse">
              <a:avLst/>
            </a:prstGeom>
            <a:solidFill>
              <a:srgbClr val="127A8B"/>
            </a:solidFill>
            <a:ln w="15875">
              <a:solidFill>
                <a:srgbClr val="3FA7B8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pic>
          <p:nvPicPr>
            <p:cNvPr id="11" name="Image 2" descr="preencoded.png">
              <a:extLst>
                <a:ext uri="{FF2B5EF4-FFF2-40B4-BE49-F238E27FC236}">
                  <a16:creationId xmlns:a16="http://schemas.microsoft.com/office/drawing/2014/main" id="{31C82CFF-0A45-F570-41F9-039E5CA45D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40687" y="4370832"/>
              <a:ext cx="448056" cy="448056"/>
            </a:xfrm>
            <a:prstGeom prst="rect">
              <a:avLst/>
            </a:prstGeom>
          </p:spPr>
        </p:pic>
        <p:sp>
          <p:nvSpPr>
            <p:cNvPr id="12" name="Text 7">
              <a:extLst>
                <a:ext uri="{FF2B5EF4-FFF2-40B4-BE49-F238E27FC236}">
                  <a16:creationId xmlns:a16="http://schemas.microsoft.com/office/drawing/2014/main" id="{0529875D-5C04-32DB-A313-4BD7B7B1BE0D}"/>
                </a:ext>
              </a:extLst>
            </p:cNvPr>
            <p:cNvSpPr/>
            <p:nvPr/>
          </p:nvSpPr>
          <p:spPr>
            <a:xfrm>
              <a:off x="10652760" y="4361688"/>
              <a:ext cx="1371600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2000" b="1" dirty="0">
                  <a:solidFill>
                    <a:srgbClr val="CFE3E7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Fire</a:t>
              </a:r>
              <a:endParaRPr lang="en-US" sz="1400" dirty="0"/>
            </a:p>
          </p:txBody>
        </p:sp>
      </p:grpSp>
      <p:sp>
        <p:nvSpPr>
          <p:cNvPr id="13" name="Text 8">
            <a:extLst>
              <a:ext uri="{FF2B5EF4-FFF2-40B4-BE49-F238E27FC236}">
                <a16:creationId xmlns:a16="http://schemas.microsoft.com/office/drawing/2014/main" id="{9AF3F36D-073C-C93F-C988-8ADDF4FAF470}"/>
              </a:ext>
            </a:extLst>
          </p:cNvPr>
          <p:cNvSpPr/>
          <p:nvPr/>
        </p:nvSpPr>
        <p:spPr>
          <a:xfrm>
            <a:off x="6476215" y="6126480"/>
            <a:ext cx="2100858" cy="54873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E9A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JUNE 23, 2026</a:t>
            </a:r>
            <a:endParaRPr lang="en-US" sz="2000" dirty="0"/>
          </a:p>
        </p:txBody>
      </p:sp>
      <p:sp>
        <p:nvSpPr>
          <p:cNvPr id="14" name="Text 9">
            <a:extLst>
              <a:ext uri="{FF2B5EF4-FFF2-40B4-BE49-F238E27FC236}">
                <a16:creationId xmlns:a16="http://schemas.microsoft.com/office/drawing/2014/main" id="{9BD939DB-3CF3-EDBE-30CA-243B5D356C09}"/>
              </a:ext>
            </a:extLst>
          </p:cNvPr>
          <p:cNvSpPr/>
          <p:nvPr/>
        </p:nvSpPr>
        <p:spPr>
          <a:xfrm>
            <a:off x="621792" y="1694936"/>
            <a:ext cx="7955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FLASHES</a:t>
            </a:r>
            <a:endParaRPr lang="en-US" sz="5200" dirty="0"/>
          </a:p>
        </p:txBody>
      </p:sp>
      <p:sp>
        <p:nvSpPr>
          <p:cNvPr id="15" name="Text 10">
            <a:extLst>
              <a:ext uri="{FF2B5EF4-FFF2-40B4-BE49-F238E27FC236}">
                <a16:creationId xmlns:a16="http://schemas.microsoft.com/office/drawing/2014/main" id="{AE56B57D-3EF6-DE1F-7A3A-52EED2FCCDC6}"/>
              </a:ext>
            </a:extLst>
          </p:cNvPr>
          <p:cNvSpPr/>
          <p:nvPr/>
        </p:nvSpPr>
        <p:spPr>
          <a:xfrm>
            <a:off x="621792" y="2958944"/>
            <a:ext cx="7863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i="1" dirty="0">
                <a:solidFill>
                  <a:schemeClr val="bg1">
                    <a:lumMod val="95000"/>
                  </a:scheme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Microgrid Incentive Program &amp; Development Reimbursement Agreements</a:t>
            </a:r>
            <a:endParaRPr lang="en-US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7" name="Text 12">
            <a:extLst>
              <a:ext uri="{FF2B5EF4-FFF2-40B4-BE49-F238E27FC236}">
                <a16:creationId xmlns:a16="http://schemas.microsoft.com/office/drawing/2014/main" id="{5C980164-D064-0530-1D60-E34F4C9BD920}"/>
              </a:ext>
            </a:extLst>
          </p:cNvPr>
          <p:cNvSpPr/>
          <p:nvPr/>
        </p:nvSpPr>
        <p:spPr>
          <a:xfrm>
            <a:off x="640080" y="4722576"/>
            <a:ext cx="8229600" cy="19526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000" b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Benjamin Rickelman</a:t>
            </a:r>
          </a:p>
          <a:p>
            <a:r>
              <a:rPr lang="en-US" i="1" dirty="0">
                <a:solidFill>
                  <a:schemeClr val="bg1">
                    <a:lumMod val="95000"/>
                  </a:schemeClr>
                </a:solidFill>
                <a:ea typeface="Calibri" pitchFamily="34" charset="-122"/>
                <a:cs typeface="Calibri" pitchFamily="34" charset="-120"/>
              </a:rPr>
              <a:t>County of Lake</a:t>
            </a:r>
          </a:p>
          <a:p>
            <a:pPr>
              <a:spcAft>
                <a:spcPts val="1200"/>
              </a:spcAft>
            </a:pPr>
            <a:r>
              <a:rPr lang="en-US" i="1" dirty="0">
                <a:solidFill>
                  <a:schemeClr val="bg1">
                    <a:lumMod val="95000"/>
                  </a:schemeClr>
                </a:solidFill>
                <a:ea typeface="Calibri" pitchFamily="34" charset="-122"/>
                <a:cs typeface="Calibri" pitchFamily="34" charset="-120"/>
              </a:rPr>
              <a:t>Deputy County Administrative Officer</a:t>
            </a:r>
            <a:endParaRPr lang="en-US" i="1" dirty="0">
              <a:solidFill>
                <a:schemeClr val="bg1">
                  <a:lumMod val="95000"/>
                </a:schemeClr>
              </a:solidFill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Michael Day</a:t>
            </a:r>
          </a:p>
          <a:p>
            <a:pPr marL="0" indent="0">
              <a:buNone/>
            </a:pPr>
            <a:r>
              <a:rPr lang="en-US" i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Trane</a:t>
            </a:r>
          </a:p>
        </p:txBody>
      </p:sp>
    </p:spTree>
    <p:extLst>
      <p:ext uri="{BB962C8B-B14F-4D97-AF65-F5344CB8AC3E}">
        <p14:creationId xmlns:p14="http://schemas.microsoft.com/office/powerpoint/2010/main" val="2644501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E3A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E9A2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E9A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RECOMMENDED ACTION  ·  JUNE 23, 2026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621792" y="1143000"/>
            <a:ext cx="10515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Approve the Four Agreements</a:t>
            </a:r>
            <a:endParaRPr lang="en-US" sz="4400" dirty="0"/>
          </a:p>
        </p:txBody>
      </p:sp>
      <p:sp>
        <p:nvSpPr>
          <p:cNvPr id="5" name="Shape 3"/>
          <p:cNvSpPr/>
          <p:nvPr/>
        </p:nvSpPr>
        <p:spPr>
          <a:xfrm>
            <a:off x="640080" y="2483967"/>
            <a:ext cx="868680" cy="868680"/>
          </a:xfrm>
          <a:prstGeom prst="ellipse">
            <a:avLst/>
          </a:prstGeom>
          <a:solidFill>
            <a:srgbClr val="E9A2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40080" y="2483967"/>
            <a:ext cx="868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0E3A4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1737360" y="2323665"/>
            <a:ext cx="9784080" cy="1419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spcAft>
                <a:spcPts val="1200"/>
              </a:spcAft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Approve the MIP Grant Agreements (Hartley + Lucerne)</a:t>
            </a:r>
          </a:p>
          <a:p>
            <a:r>
              <a:rPr lang="en-US" sz="2400" dirty="0">
                <a:solidFill>
                  <a:srgbClr val="CFE3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Between Pacific Gas and Electric Company and the County of Lake — the prerequisite that unlocks milestone-based incentive funding.</a:t>
            </a:r>
            <a:endParaRPr lang="en-US" sz="2400" dirty="0"/>
          </a:p>
        </p:txBody>
      </p:sp>
      <p:sp>
        <p:nvSpPr>
          <p:cNvPr id="9" name="Shape 7"/>
          <p:cNvSpPr/>
          <p:nvPr/>
        </p:nvSpPr>
        <p:spPr>
          <a:xfrm>
            <a:off x="640080" y="4231222"/>
            <a:ext cx="868680" cy="868680"/>
          </a:xfrm>
          <a:prstGeom prst="ellipse">
            <a:avLst/>
          </a:prstGeom>
          <a:solidFill>
            <a:srgbClr val="E9A2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40080" y="4231222"/>
            <a:ext cx="868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0E3A4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3600" dirty="0"/>
          </a:p>
        </p:txBody>
      </p:sp>
      <p:sp>
        <p:nvSpPr>
          <p:cNvPr id="11" name="Text 9"/>
          <p:cNvSpPr/>
          <p:nvPr/>
        </p:nvSpPr>
        <p:spPr>
          <a:xfrm>
            <a:off x="1737360" y="4231222"/>
            <a:ext cx="10093279" cy="1572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Then approve the Development Reimbursement Services Agreements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n-US" sz="2200" b="1" dirty="0">
                <a:solidFill>
                  <a:schemeClr val="bg1"/>
                </a:solidFill>
                <a:latin typeface="Georgia" panose="02040502050405020303" pitchFamily="18" charset="0"/>
              </a:rPr>
              <a:t>(Hartley + Lucerne)</a:t>
            </a:r>
          </a:p>
          <a:p>
            <a:r>
              <a:rPr lang="en-US" sz="2400" dirty="0">
                <a:solidFill>
                  <a:srgbClr val="CFE3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Between Trane and the County — engaging ~2 years of predevelopment work to advance and de-risk FLASHES, funded up to $3,753,142 through the MIP agreements.</a:t>
            </a:r>
            <a:endParaRPr lang="en-US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A4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EB49C6-ABCB-0D56-A505-8BCAC61E75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86BCBDDF-62F0-3A63-27CB-74BB804E237A}"/>
              </a:ext>
            </a:extLst>
          </p:cNvPr>
          <p:cNvSpPr/>
          <p:nvPr/>
        </p:nvSpPr>
        <p:spPr>
          <a:xfrm>
            <a:off x="8778240" y="0"/>
            <a:ext cx="3383280" cy="6858000"/>
          </a:xfrm>
          <a:prstGeom prst="rect">
            <a:avLst/>
          </a:prstGeom>
          <a:solidFill>
            <a:srgbClr val="0A2C3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F66AE462-4EBF-81E3-5A3E-AE65C75EBE49}"/>
              </a:ext>
            </a:extLst>
          </p:cNvPr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E9A23B"/>
          </a:solidFill>
          <a:ln/>
        </p:spPr>
        <p:txBody>
          <a:bodyPr/>
          <a:lstStyle/>
          <a:p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6390633-DD84-21BA-E107-29BC96B430FB}"/>
              </a:ext>
            </a:extLst>
          </p:cNvPr>
          <p:cNvGrpSpPr/>
          <p:nvPr/>
        </p:nvGrpSpPr>
        <p:grpSpPr>
          <a:xfrm>
            <a:off x="9473813" y="1267434"/>
            <a:ext cx="2493985" cy="3337560"/>
            <a:chOff x="9530375" y="1691640"/>
            <a:chExt cx="2493985" cy="3337560"/>
          </a:xfrm>
        </p:grpSpPr>
        <p:sp>
          <p:nvSpPr>
            <p:cNvPr id="4" name="Shape 2">
              <a:extLst>
                <a:ext uri="{FF2B5EF4-FFF2-40B4-BE49-F238E27FC236}">
                  <a16:creationId xmlns:a16="http://schemas.microsoft.com/office/drawing/2014/main" id="{4DB07F52-8AED-BA04-DCBF-39ADFCBAAA60}"/>
                </a:ext>
              </a:extLst>
            </p:cNvPr>
            <p:cNvSpPr/>
            <p:nvPr/>
          </p:nvSpPr>
          <p:spPr>
            <a:xfrm>
              <a:off x="9530375" y="1691640"/>
              <a:ext cx="868680" cy="868680"/>
            </a:xfrm>
            <a:prstGeom prst="ellipse">
              <a:avLst/>
            </a:prstGeom>
            <a:solidFill>
              <a:srgbClr val="127A8B"/>
            </a:solidFill>
            <a:ln w="15875">
              <a:solidFill>
                <a:srgbClr val="3FA7B8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pic>
          <p:nvPicPr>
            <p:cNvPr id="5" name="Image 0" descr="preencoded.png">
              <a:extLst>
                <a:ext uri="{FF2B5EF4-FFF2-40B4-BE49-F238E27FC236}">
                  <a16:creationId xmlns:a16="http://schemas.microsoft.com/office/drawing/2014/main" id="{CFDD7D81-F60A-EAD2-6773-B47CED686F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740687" y="1901952"/>
              <a:ext cx="448056" cy="448056"/>
            </a:xfrm>
            <a:prstGeom prst="rect">
              <a:avLst/>
            </a:prstGeom>
          </p:spPr>
        </p:pic>
        <p:sp>
          <p:nvSpPr>
            <p:cNvPr id="6" name="Text 3">
              <a:extLst>
                <a:ext uri="{FF2B5EF4-FFF2-40B4-BE49-F238E27FC236}">
                  <a16:creationId xmlns:a16="http://schemas.microsoft.com/office/drawing/2014/main" id="{3C63B3B0-0ECB-7A74-7892-A6781A2E5B63}"/>
                </a:ext>
              </a:extLst>
            </p:cNvPr>
            <p:cNvSpPr/>
            <p:nvPr/>
          </p:nvSpPr>
          <p:spPr>
            <a:xfrm>
              <a:off x="10652760" y="1892808"/>
              <a:ext cx="1371600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2000" b="1" dirty="0">
                  <a:solidFill>
                    <a:srgbClr val="CFE3E7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Energy</a:t>
              </a:r>
              <a:endParaRPr lang="en-US" sz="1400" dirty="0"/>
            </a:p>
          </p:txBody>
        </p:sp>
        <p:sp>
          <p:nvSpPr>
            <p:cNvPr id="7" name="Shape 4">
              <a:extLst>
                <a:ext uri="{FF2B5EF4-FFF2-40B4-BE49-F238E27FC236}">
                  <a16:creationId xmlns:a16="http://schemas.microsoft.com/office/drawing/2014/main" id="{1871A54D-9566-8CF2-CF03-8A54115BCD26}"/>
                </a:ext>
              </a:extLst>
            </p:cNvPr>
            <p:cNvSpPr/>
            <p:nvPr/>
          </p:nvSpPr>
          <p:spPr>
            <a:xfrm>
              <a:off x="9530375" y="2926080"/>
              <a:ext cx="868680" cy="868680"/>
            </a:xfrm>
            <a:prstGeom prst="ellipse">
              <a:avLst/>
            </a:prstGeom>
            <a:solidFill>
              <a:srgbClr val="127A8B"/>
            </a:solidFill>
            <a:ln w="15875">
              <a:solidFill>
                <a:srgbClr val="3FA7B8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pic>
          <p:nvPicPr>
            <p:cNvPr id="8" name="Image 1" descr="preencoded.png">
              <a:extLst>
                <a:ext uri="{FF2B5EF4-FFF2-40B4-BE49-F238E27FC236}">
                  <a16:creationId xmlns:a16="http://schemas.microsoft.com/office/drawing/2014/main" id="{0DE6BDBC-255E-B305-CA6B-1C95DAD714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740687" y="3136392"/>
              <a:ext cx="448056" cy="448056"/>
            </a:xfrm>
            <a:prstGeom prst="rect">
              <a:avLst/>
            </a:prstGeom>
          </p:spPr>
        </p:pic>
        <p:sp>
          <p:nvSpPr>
            <p:cNvPr id="9" name="Text 5">
              <a:extLst>
                <a:ext uri="{FF2B5EF4-FFF2-40B4-BE49-F238E27FC236}">
                  <a16:creationId xmlns:a16="http://schemas.microsoft.com/office/drawing/2014/main" id="{FC25CD8D-0866-FF56-C6A4-E6C71E3B5E85}"/>
                </a:ext>
              </a:extLst>
            </p:cNvPr>
            <p:cNvSpPr/>
            <p:nvPr/>
          </p:nvSpPr>
          <p:spPr>
            <a:xfrm>
              <a:off x="10652760" y="3127248"/>
              <a:ext cx="1371600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2000" b="1" dirty="0">
                  <a:solidFill>
                    <a:srgbClr val="CFE3E7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Storage</a:t>
              </a:r>
              <a:endParaRPr lang="en-US" sz="2000" dirty="0"/>
            </a:p>
          </p:txBody>
        </p:sp>
        <p:sp>
          <p:nvSpPr>
            <p:cNvPr id="10" name="Shape 6">
              <a:extLst>
                <a:ext uri="{FF2B5EF4-FFF2-40B4-BE49-F238E27FC236}">
                  <a16:creationId xmlns:a16="http://schemas.microsoft.com/office/drawing/2014/main" id="{7935EF2B-4BD0-8C8E-C317-68482ABB05C7}"/>
                </a:ext>
              </a:extLst>
            </p:cNvPr>
            <p:cNvSpPr/>
            <p:nvPr/>
          </p:nvSpPr>
          <p:spPr>
            <a:xfrm>
              <a:off x="9530375" y="4160520"/>
              <a:ext cx="868680" cy="868680"/>
            </a:xfrm>
            <a:prstGeom prst="ellipse">
              <a:avLst/>
            </a:prstGeom>
            <a:solidFill>
              <a:srgbClr val="127A8B"/>
            </a:solidFill>
            <a:ln w="15875">
              <a:solidFill>
                <a:srgbClr val="3FA7B8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pic>
          <p:nvPicPr>
            <p:cNvPr id="11" name="Image 2" descr="preencoded.png">
              <a:extLst>
                <a:ext uri="{FF2B5EF4-FFF2-40B4-BE49-F238E27FC236}">
                  <a16:creationId xmlns:a16="http://schemas.microsoft.com/office/drawing/2014/main" id="{F8E96BDC-8C35-37D2-A7C7-BBC0BB0AAEB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40687" y="4370832"/>
              <a:ext cx="448056" cy="448056"/>
            </a:xfrm>
            <a:prstGeom prst="rect">
              <a:avLst/>
            </a:prstGeom>
          </p:spPr>
        </p:pic>
        <p:sp>
          <p:nvSpPr>
            <p:cNvPr id="12" name="Text 7">
              <a:extLst>
                <a:ext uri="{FF2B5EF4-FFF2-40B4-BE49-F238E27FC236}">
                  <a16:creationId xmlns:a16="http://schemas.microsoft.com/office/drawing/2014/main" id="{528ECC8F-7738-96D2-49B7-35E857B9A7CC}"/>
                </a:ext>
              </a:extLst>
            </p:cNvPr>
            <p:cNvSpPr/>
            <p:nvPr/>
          </p:nvSpPr>
          <p:spPr>
            <a:xfrm>
              <a:off x="10652760" y="4361688"/>
              <a:ext cx="1371600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2000" b="1" dirty="0">
                  <a:solidFill>
                    <a:srgbClr val="CFE3E7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Fire</a:t>
              </a:r>
              <a:endParaRPr lang="en-US" sz="1400" dirty="0"/>
            </a:p>
          </p:txBody>
        </p:sp>
      </p:grpSp>
      <p:sp>
        <p:nvSpPr>
          <p:cNvPr id="13" name="Text 8">
            <a:extLst>
              <a:ext uri="{FF2B5EF4-FFF2-40B4-BE49-F238E27FC236}">
                <a16:creationId xmlns:a16="http://schemas.microsoft.com/office/drawing/2014/main" id="{1DD12D6E-4B93-CC71-09E9-D43B99D698BC}"/>
              </a:ext>
            </a:extLst>
          </p:cNvPr>
          <p:cNvSpPr/>
          <p:nvPr/>
        </p:nvSpPr>
        <p:spPr>
          <a:xfrm>
            <a:off x="6268825" y="6126480"/>
            <a:ext cx="2235096" cy="54873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E9A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JUNE 23, 2026</a:t>
            </a:r>
            <a:endParaRPr lang="en-US" sz="2000" dirty="0"/>
          </a:p>
        </p:txBody>
      </p:sp>
      <p:sp>
        <p:nvSpPr>
          <p:cNvPr id="14" name="Text 9">
            <a:extLst>
              <a:ext uri="{FF2B5EF4-FFF2-40B4-BE49-F238E27FC236}">
                <a16:creationId xmlns:a16="http://schemas.microsoft.com/office/drawing/2014/main" id="{E6C8EC9F-9362-D271-3AA8-9790ECDC5F3E}"/>
              </a:ext>
            </a:extLst>
          </p:cNvPr>
          <p:cNvSpPr/>
          <p:nvPr/>
        </p:nvSpPr>
        <p:spPr>
          <a:xfrm>
            <a:off x="621792" y="1694936"/>
            <a:ext cx="7955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FLASHES</a:t>
            </a:r>
            <a:endParaRPr lang="en-US" sz="5200" dirty="0"/>
          </a:p>
        </p:txBody>
      </p:sp>
      <p:sp>
        <p:nvSpPr>
          <p:cNvPr id="15" name="Text 10">
            <a:extLst>
              <a:ext uri="{FF2B5EF4-FFF2-40B4-BE49-F238E27FC236}">
                <a16:creationId xmlns:a16="http://schemas.microsoft.com/office/drawing/2014/main" id="{72F6C7E0-D38E-DB18-81D2-62CC0300C8F2}"/>
              </a:ext>
            </a:extLst>
          </p:cNvPr>
          <p:cNvSpPr/>
          <p:nvPr/>
        </p:nvSpPr>
        <p:spPr>
          <a:xfrm>
            <a:off x="621792" y="2958944"/>
            <a:ext cx="7863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i="1" dirty="0">
                <a:solidFill>
                  <a:schemeClr val="bg1">
                    <a:lumMod val="95000"/>
                  </a:scheme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Microgrid Incentive Program &amp; Development Reimbursement Agreements</a:t>
            </a:r>
            <a:endParaRPr lang="en-US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7" name="Text 12">
            <a:extLst>
              <a:ext uri="{FF2B5EF4-FFF2-40B4-BE49-F238E27FC236}">
                <a16:creationId xmlns:a16="http://schemas.microsoft.com/office/drawing/2014/main" id="{A18F1ED1-9567-C278-2E18-BF08210846CF}"/>
              </a:ext>
            </a:extLst>
          </p:cNvPr>
          <p:cNvSpPr/>
          <p:nvPr/>
        </p:nvSpPr>
        <p:spPr>
          <a:xfrm>
            <a:off x="640080" y="4722576"/>
            <a:ext cx="8229600" cy="19526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000" b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Benjamin Rickelman</a:t>
            </a:r>
          </a:p>
          <a:p>
            <a:r>
              <a:rPr lang="en-US" i="1" dirty="0">
                <a:solidFill>
                  <a:schemeClr val="bg1">
                    <a:lumMod val="95000"/>
                  </a:schemeClr>
                </a:solidFill>
                <a:ea typeface="Calibri" pitchFamily="34" charset="-122"/>
                <a:cs typeface="Calibri" pitchFamily="34" charset="-120"/>
              </a:rPr>
              <a:t>County of Lake</a:t>
            </a:r>
          </a:p>
          <a:p>
            <a:pPr>
              <a:spcAft>
                <a:spcPts val="1200"/>
              </a:spcAft>
            </a:pPr>
            <a:r>
              <a:rPr lang="en-US" i="1" dirty="0">
                <a:solidFill>
                  <a:schemeClr val="bg1">
                    <a:lumMod val="95000"/>
                  </a:schemeClr>
                </a:solidFill>
                <a:ea typeface="Calibri" pitchFamily="34" charset="-122"/>
                <a:cs typeface="Calibri" pitchFamily="34" charset="-120"/>
              </a:rPr>
              <a:t>Deputy County Administrative Officer</a:t>
            </a:r>
            <a:endParaRPr lang="en-US" i="1" dirty="0">
              <a:solidFill>
                <a:schemeClr val="bg1">
                  <a:lumMod val="95000"/>
                </a:schemeClr>
              </a:solidFill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Michael Day</a:t>
            </a:r>
          </a:p>
          <a:p>
            <a:pPr marL="0" indent="0">
              <a:buNone/>
            </a:pPr>
            <a:r>
              <a:rPr lang="en-US" i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Trane</a:t>
            </a:r>
          </a:p>
        </p:txBody>
      </p:sp>
    </p:spTree>
    <p:extLst>
      <p:ext uri="{BB962C8B-B14F-4D97-AF65-F5344CB8AC3E}">
        <p14:creationId xmlns:p14="http://schemas.microsoft.com/office/powerpoint/2010/main" val="1620614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/>
          <p:cNvSpPr/>
          <p:nvPr/>
        </p:nvSpPr>
        <p:spPr>
          <a:xfrm>
            <a:off x="411480" y="4937760"/>
            <a:ext cx="6629400" cy="960120"/>
          </a:xfrm>
          <a:prstGeom prst="rect">
            <a:avLst/>
          </a:prstGeom>
          <a:solidFill>
            <a:srgbClr val="EEF4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Rectangle 37"/>
          <p:cNvSpPr/>
          <p:nvPr/>
        </p:nvSpPr>
        <p:spPr>
          <a:xfrm>
            <a:off x="419598" y="4937760"/>
            <a:ext cx="65034" cy="960120"/>
          </a:xfrm>
          <a:prstGeom prst="rect">
            <a:avLst/>
          </a:prstGeom>
          <a:solidFill>
            <a:srgbClr val="E9A2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Rectangle 34"/>
          <p:cNvSpPr/>
          <p:nvPr/>
        </p:nvSpPr>
        <p:spPr>
          <a:xfrm>
            <a:off x="411480" y="3226721"/>
            <a:ext cx="6629400" cy="960120"/>
          </a:xfrm>
          <a:prstGeom prst="rect">
            <a:avLst/>
          </a:prstGeom>
          <a:solidFill>
            <a:srgbClr val="EEF4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Rectangle 35"/>
          <p:cNvSpPr/>
          <p:nvPr/>
        </p:nvSpPr>
        <p:spPr>
          <a:xfrm>
            <a:off x="409002" y="3226721"/>
            <a:ext cx="73152" cy="960120"/>
          </a:xfrm>
          <a:prstGeom prst="rect">
            <a:avLst/>
          </a:prstGeom>
          <a:solidFill>
            <a:srgbClr val="E9A2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ext 0"/>
          <p:cNvSpPr/>
          <p:nvPr/>
        </p:nvSpPr>
        <p:spPr>
          <a:xfrm>
            <a:off x="411480" y="87481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 spc="300" dirty="0">
                <a:solidFill>
                  <a:srgbClr val="127A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 OVERVIEW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411480" y="1181689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A2B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Microgrid Incentive Program (MIP)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443484" y="1932607"/>
            <a:ext cx="11169396" cy="10551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2000"/>
              </a:lnSpc>
              <a:buNone/>
            </a:pPr>
            <a:r>
              <a:rPr lang="en-US" sz="2000" dirty="0">
                <a:solidFill>
                  <a:srgbClr val="1A2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PG&amp;E ratepayer-funded program, originating from Senate Bill 1339 and implemented under CPUC Decision 23-04-034, that funds community microgrids delivering enhanced resilience to vulnerable populations and critical facilities.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548640" y="5056717"/>
            <a:ext cx="640080" cy="640080"/>
          </a:xfrm>
          <a:prstGeom prst="ellipse">
            <a:avLst/>
          </a:prstGeom>
          <a:solidFill>
            <a:srgbClr val="EEF4F5"/>
          </a:solidFill>
          <a:ln w="12700">
            <a:solidFill>
              <a:srgbClr val="127A8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75630" y="5184733"/>
            <a:ext cx="384048" cy="38404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371599" y="4944103"/>
            <a:ext cx="5212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27A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Milestone-based reimbursement</a:t>
            </a:r>
            <a:endParaRPr lang="en-US" dirty="0"/>
          </a:p>
        </p:txBody>
      </p:sp>
      <p:sp>
        <p:nvSpPr>
          <p:cNvPr id="8" name="Text 5"/>
          <p:cNvSpPr/>
          <p:nvPr/>
        </p:nvSpPr>
        <p:spPr>
          <a:xfrm>
            <a:off x="1371600" y="5171450"/>
            <a:ext cx="5440680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Funds are disbursed against eligible project costs as each 10% milestone is reached — not paid up front.</a:t>
            </a:r>
          </a:p>
        </p:txBody>
      </p:sp>
      <p:sp>
        <p:nvSpPr>
          <p:cNvPr id="9" name="Shape 6"/>
          <p:cNvSpPr/>
          <p:nvPr/>
        </p:nvSpPr>
        <p:spPr>
          <a:xfrm>
            <a:off x="548640" y="3395800"/>
            <a:ext cx="640080" cy="640080"/>
          </a:xfrm>
          <a:prstGeom prst="ellipse">
            <a:avLst/>
          </a:prstGeom>
          <a:solidFill>
            <a:srgbClr val="EEF4F5"/>
          </a:solidFill>
          <a:ln w="12700">
            <a:solidFill>
              <a:srgbClr val="127A8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82979" y="3526365"/>
            <a:ext cx="384048" cy="38404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395120" y="3243395"/>
            <a:ext cx="5212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27A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24-hour islanding requirement</a:t>
            </a:r>
            <a:endParaRPr lang="en-US" dirty="0"/>
          </a:p>
        </p:txBody>
      </p:sp>
      <p:sp>
        <p:nvSpPr>
          <p:cNvPr id="12" name="Text 8"/>
          <p:cNvSpPr/>
          <p:nvPr/>
        </p:nvSpPr>
        <p:spPr>
          <a:xfrm>
            <a:off x="1371599" y="3525051"/>
            <a:ext cx="5440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microgrid must be able to operate in island mode for a minimum of 24 consecutive hours</a:t>
            </a:r>
            <a:r>
              <a:rPr lang="en-US" sz="1200" dirty="0">
                <a:solidFill>
                  <a:srgbClr val="5C70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200" dirty="0"/>
          </a:p>
        </p:txBody>
      </p:sp>
      <p:sp>
        <p:nvSpPr>
          <p:cNvPr id="32" name="Text 27"/>
          <p:cNvSpPr/>
          <p:nvPr/>
        </p:nvSpPr>
        <p:spPr>
          <a:xfrm>
            <a:off x="11612880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70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pic>
        <p:nvPicPr>
          <p:cNvPr id="17" name="Picture 16" descr="CaliforniaPUC - YouTube">
            <a:extLst>
              <a:ext uri="{FF2B5EF4-FFF2-40B4-BE49-F238E27FC236}">
                <a16:creationId xmlns:a16="http://schemas.microsoft.com/office/drawing/2014/main" id="{90E42D96-4E8E-924A-CA09-F50883E267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7688" y="3404386"/>
            <a:ext cx="1953527" cy="1953527"/>
          </a:xfrm>
          <a:prstGeom prst="rect">
            <a:avLst/>
          </a:prstGeom>
        </p:spPr>
      </p:pic>
      <p:pic>
        <p:nvPicPr>
          <p:cNvPr id="18" name="Picture 17" descr="Pacific Gas and Electric Company - Wikipedia">
            <a:extLst>
              <a:ext uri="{FF2B5EF4-FFF2-40B4-BE49-F238E27FC236}">
                <a16:creationId xmlns:a16="http://schemas.microsoft.com/office/drawing/2014/main" id="{9ACA8778-E3CE-BCB3-3966-48C0833D32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8416" y="3362642"/>
            <a:ext cx="1613621" cy="183423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 spc="300" dirty="0">
                <a:solidFill>
                  <a:srgbClr val="127A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PROJECT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A2B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is FLASHES?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481328"/>
            <a:ext cx="10972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i="1" dirty="0">
                <a:solidFill>
                  <a:srgbClr val="127A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Firemain Linked Auxiliary Supply / Hydraulic Energy Storage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548640" y="1810512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dirty="0">
                <a:solidFill>
                  <a:srgbClr val="1A2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multi-use renewable energy, pumped-storage hydro, microgrid, and firefighting asset that could be developed primarily on County land, adjacent to the Northwest Regional Wastewater System.</a:t>
            </a:r>
            <a:endParaRPr lang="en-US" dirty="0"/>
          </a:p>
        </p:txBody>
      </p:sp>
      <p:sp>
        <p:nvSpPr>
          <p:cNvPr id="6" name="Shape 4"/>
          <p:cNvSpPr/>
          <p:nvPr/>
        </p:nvSpPr>
        <p:spPr>
          <a:xfrm>
            <a:off x="548640" y="2606039"/>
            <a:ext cx="2606040" cy="2361289"/>
          </a:xfrm>
          <a:prstGeom prst="rect">
            <a:avLst/>
          </a:prstGeom>
          <a:solidFill>
            <a:srgbClr val="EEF4F5"/>
          </a:solidFill>
          <a:ln/>
          <a:effectLst>
            <a:outerShdw blurRad="889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2606040"/>
            <a:ext cx="2606040" cy="91440"/>
          </a:xfrm>
          <a:prstGeom prst="rect">
            <a:avLst/>
          </a:prstGeom>
          <a:solidFill>
            <a:srgbClr val="E9A2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1553943" y="2880175"/>
            <a:ext cx="1431305" cy="5013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27A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Renewable Energy</a:t>
            </a: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749808" y="3552008"/>
            <a:ext cx="2235440" cy="1136920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/>
          <a:lstStyle/>
          <a:p>
            <a:pPr marL="0" indent="0">
              <a:lnSpc>
                <a:spcPct val="108000"/>
              </a:lnSpc>
              <a:buNone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Pairs on-site solar (PV field) with the grid to shift clean power to peak demand.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Shape 9"/>
          <p:cNvSpPr/>
          <p:nvPr/>
        </p:nvSpPr>
        <p:spPr>
          <a:xfrm>
            <a:off x="3355848" y="2606040"/>
            <a:ext cx="2606040" cy="2361288"/>
          </a:xfrm>
          <a:prstGeom prst="rect">
            <a:avLst/>
          </a:prstGeom>
          <a:solidFill>
            <a:srgbClr val="EEF4F5"/>
          </a:solidFill>
          <a:ln/>
          <a:effectLst>
            <a:outerShdw blurRad="889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3355848" y="2606040"/>
            <a:ext cx="2606040" cy="91440"/>
          </a:xfrm>
          <a:prstGeom prst="rect">
            <a:avLst/>
          </a:prstGeom>
          <a:solidFill>
            <a:srgbClr val="E9A2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2"/>
          <p:cNvSpPr/>
          <p:nvPr/>
        </p:nvSpPr>
        <p:spPr>
          <a:xfrm>
            <a:off x="4332376" y="2880175"/>
            <a:ext cx="1510640" cy="5159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27A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Pumped-Storage Hydro</a:t>
            </a:r>
            <a:endParaRPr lang="en-US" dirty="0"/>
          </a:p>
        </p:txBody>
      </p:sp>
      <p:sp>
        <p:nvSpPr>
          <p:cNvPr id="17" name="Text 13"/>
          <p:cNvSpPr/>
          <p:nvPr/>
        </p:nvSpPr>
        <p:spPr>
          <a:xfrm>
            <a:off x="3557016" y="3552008"/>
            <a:ext cx="2286000" cy="1101647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/>
          <a:lstStyle/>
          <a:p>
            <a:pPr>
              <a:lnSpc>
                <a:spcPct val="108000"/>
              </a:lnSpc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Pumps water uphill off-peak; releases it through turbines to generate at peak.</a:t>
            </a:r>
          </a:p>
        </p:txBody>
      </p:sp>
      <p:sp>
        <p:nvSpPr>
          <p:cNvPr id="18" name="Shape 14"/>
          <p:cNvSpPr/>
          <p:nvPr/>
        </p:nvSpPr>
        <p:spPr>
          <a:xfrm>
            <a:off x="6163056" y="2606039"/>
            <a:ext cx="2606040" cy="2361289"/>
          </a:xfrm>
          <a:prstGeom prst="rect">
            <a:avLst/>
          </a:prstGeom>
          <a:solidFill>
            <a:srgbClr val="EEF4F5"/>
          </a:solidFill>
          <a:ln/>
          <a:effectLst>
            <a:outerShdw blurRad="889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Shape 15"/>
          <p:cNvSpPr/>
          <p:nvPr/>
        </p:nvSpPr>
        <p:spPr>
          <a:xfrm>
            <a:off x="6163056" y="2606040"/>
            <a:ext cx="2606040" cy="91440"/>
          </a:xfrm>
          <a:prstGeom prst="rect">
            <a:avLst/>
          </a:prstGeom>
          <a:solidFill>
            <a:srgbClr val="E9A2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17"/>
          <p:cNvSpPr/>
          <p:nvPr/>
        </p:nvSpPr>
        <p:spPr>
          <a:xfrm>
            <a:off x="7196328" y="2817802"/>
            <a:ext cx="1431036" cy="6552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27A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Microgrid</a:t>
            </a:r>
            <a:endParaRPr lang="en-US" dirty="0"/>
          </a:p>
        </p:txBody>
      </p:sp>
      <p:sp>
        <p:nvSpPr>
          <p:cNvPr id="23" name="Text 18"/>
          <p:cNvSpPr/>
          <p:nvPr/>
        </p:nvSpPr>
        <p:spPr>
          <a:xfrm>
            <a:off x="6364224" y="3521669"/>
            <a:ext cx="2286000" cy="1154479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/>
          <a:lstStyle/>
          <a:p>
            <a:pPr marL="0" indent="0">
              <a:lnSpc>
                <a:spcPct val="108000"/>
              </a:lnSpc>
              <a:buNone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island and serve critical local loads during grid outages and emergencies.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4" name="Shape 19"/>
          <p:cNvSpPr/>
          <p:nvPr/>
        </p:nvSpPr>
        <p:spPr>
          <a:xfrm>
            <a:off x="8970264" y="2606040"/>
            <a:ext cx="2606040" cy="2361288"/>
          </a:xfrm>
          <a:prstGeom prst="rect">
            <a:avLst/>
          </a:prstGeom>
          <a:solidFill>
            <a:srgbClr val="EEF4F5"/>
          </a:solidFill>
          <a:ln/>
          <a:effectLst>
            <a:outerShdw blurRad="889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5" name="Shape 20"/>
          <p:cNvSpPr/>
          <p:nvPr/>
        </p:nvSpPr>
        <p:spPr>
          <a:xfrm>
            <a:off x="8970264" y="2606040"/>
            <a:ext cx="2606040" cy="91440"/>
          </a:xfrm>
          <a:prstGeom prst="rect">
            <a:avLst/>
          </a:prstGeom>
          <a:solidFill>
            <a:srgbClr val="E9A23B"/>
          </a:solidFill>
          <a:ln/>
        </p:spPr>
        <p:txBody>
          <a:bodyPr/>
          <a:lstStyle/>
          <a:p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8D6E36A-537B-6F64-BE0C-5251DDD9F1E0}"/>
              </a:ext>
            </a:extLst>
          </p:cNvPr>
          <p:cNvGrpSpPr/>
          <p:nvPr/>
        </p:nvGrpSpPr>
        <p:grpSpPr>
          <a:xfrm>
            <a:off x="804672" y="2773317"/>
            <a:ext cx="9079992" cy="658368"/>
            <a:chOff x="804672" y="2907792"/>
            <a:chExt cx="9079992" cy="658368"/>
          </a:xfrm>
        </p:grpSpPr>
        <p:sp>
          <p:nvSpPr>
            <p:cNvPr id="8" name="Shape 6"/>
            <p:cNvSpPr/>
            <p:nvPr/>
          </p:nvSpPr>
          <p:spPr>
            <a:xfrm>
              <a:off x="804672" y="2907792"/>
              <a:ext cx="658368" cy="658368"/>
            </a:xfrm>
            <a:prstGeom prst="ellipse">
              <a:avLst/>
            </a:prstGeom>
            <a:solidFill>
              <a:srgbClr val="FFFFFF"/>
            </a:solidFill>
            <a:ln w="12700">
              <a:solidFill>
                <a:srgbClr val="127A8B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pic>
          <p:nvPicPr>
            <p:cNvPr id="9" name="Image 0" descr="preencoded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41832" y="3044952"/>
              <a:ext cx="384048" cy="384048"/>
            </a:xfrm>
            <a:prstGeom prst="rect">
              <a:avLst/>
            </a:prstGeom>
          </p:spPr>
        </p:pic>
        <p:sp>
          <p:nvSpPr>
            <p:cNvPr id="14" name="Shape 11"/>
            <p:cNvSpPr/>
            <p:nvPr/>
          </p:nvSpPr>
          <p:spPr>
            <a:xfrm>
              <a:off x="3611880" y="2907792"/>
              <a:ext cx="658368" cy="658368"/>
            </a:xfrm>
            <a:prstGeom prst="ellipse">
              <a:avLst/>
            </a:prstGeom>
            <a:solidFill>
              <a:srgbClr val="FFFFFF"/>
            </a:solidFill>
            <a:ln w="12700">
              <a:solidFill>
                <a:srgbClr val="127A8B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pic>
          <p:nvPicPr>
            <p:cNvPr id="15" name="Image 1" descr="preencoded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49040" y="3044952"/>
              <a:ext cx="384048" cy="384048"/>
            </a:xfrm>
            <a:prstGeom prst="rect">
              <a:avLst/>
            </a:prstGeom>
          </p:spPr>
        </p:pic>
        <p:sp>
          <p:nvSpPr>
            <p:cNvPr id="20" name="Shape 16"/>
            <p:cNvSpPr/>
            <p:nvPr/>
          </p:nvSpPr>
          <p:spPr>
            <a:xfrm>
              <a:off x="6419088" y="2907792"/>
              <a:ext cx="658368" cy="658368"/>
            </a:xfrm>
            <a:prstGeom prst="ellipse">
              <a:avLst/>
            </a:prstGeom>
            <a:solidFill>
              <a:srgbClr val="FFFFFF"/>
            </a:solidFill>
            <a:ln w="12700">
              <a:solidFill>
                <a:srgbClr val="127A8B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pic>
          <p:nvPicPr>
            <p:cNvPr id="21" name="Image 2" descr="preencoded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56248" y="3044952"/>
              <a:ext cx="384048" cy="384048"/>
            </a:xfrm>
            <a:prstGeom prst="rect">
              <a:avLst/>
            </a:prstGeom>
          </p:spPr>
        </p:pic>
        <p:sp>
          <p:nvSpPr>
            <p:cNvPr id="26" name="Shape 21"/>
            <p:cNvSpPr/>
            <p:nvPr/>
          </p:nvSpPr>
          <p:spPr>
            <a:xfrm>
              <a:off x="9226296" y="2907792"/>
              <a:ext cx="658368" cy="658368"/>
            </a:xfrm>
            <a:prstGeom prst="ellipse">
              <a:avLst/>
            </a:prstGeom>
            <a:solidFill>
              <a:srgbClr val="FFFFFF"/>
            </a:solidFill>
            <a:ln w="12700">
              <a:solidFill>
                <a:srgbClr val="127A8B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pic>
          <p:nvPicPr>
            <p:cNvPr id="27" name="Image 3" descr="preencoded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363456" y="3044952"/>
              <a:ext cx="384048" cy="384048"/>
            </a:xfrm>
            <a:prstGeom prst="rect">
              <a:avLst/>
            </a:prstGeom>
          </p:spPr>
        </p:pic>
      </p:grpSp>
      <p:sp>
        <p:nvSpPr>
          <p:cNvPr id="28" name="Text 22"/>
          <p:cNvSpPr/>
          <p:nvPr/>
        </p:nvSpPr>
        <p:spPr>
          <a:xfrm>
            <a:off x="10021824" y="2878748"/>
            <a:ext cx="1387916" cy="498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27A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Wildfire Firemain</a:t>
            </a:r>
            <a:endParaRPr lang="en-US" dirty="0"/>
          </a:p>
        </p:txBody>
      </p:sp>
      <p:sp>
        <p:nvSpPr>
          <p:cNvPr id="29" name="Text 23"/>
          <p:cNvSpPr/>
          <p:nvPr/>
        </p:nvSpPr>
        <p:spPr>
          <a:xfrm>
            <a:off x="9226296" y="3511296"/>
            <a:ext cx="2183444" cy="1128292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/>
          <a:lstStyle/>
          <a:p>
            <a:pPr marL="0" indent="0">
              <a:lnSpc>
                <a:spcPct val="108000"/>
              </a:lnSpc>
              <a:buNone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Stored water doubles as a dedicated firemain supply for wildfire response</a:t>
            </a:r>
            <a:r>
              <a:rPr lang="en-US" sz="1100" dirty="0">
                <a:solidFill>
                  <a:srgbClr val="5C70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100" dirty="0"/>
          </a:p>
        </p:txBody>
      </p:sp>
      <p:sp>
        <p:nvSpPr>
          <p:cNvPr id="30" name="Shape 24"/>
          <p:cNvSpPr/>
          <p:nvPr/>
        </p:nvSpPr>
        <p:spPr>
          <a:xfrm>
            <a:off x="502920" y="5188533"/>
            <a:ext cx="11064240" cy="1357331"/>
          </a:xfrm>
          <a:prstGeom prst="rect">
            <a:avLst/>
          </a:prstGeom>
          <a:solidFill>
            <a:srgbClr val="0E3A4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Text 25"/>
          <p:cNvSpPr/>
          <p:nvPr/>
        </p:nvSpPr>
        <p:spPr>
          <a:xfrm>
            <a:off x="830139" y="5301660"/>
            <a:ext cx="10515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kern="0" spc="100" dirty="0">
                <a:solidFill>
                  <a:srgbClr val="E9A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CO-LOCATED FACILITIES  </a:t>
            </a:r>
            <a:endParaRPr lang="en-US" sz="2000" dirty="0"/>
          </a:p>
        </p:txBody>
      </p:sp>
      <p:sp>
        <p:nvSpPr>
          <p:cNvPr id="32" name="Text 26"/>
          <p:cNvSpPr/>
          <p:nvPr/>
        </p:nvSpPr>
        <p:spPr>
          <a:xfrm>
            <a:off x="875944" y="5701240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 MW</a:t>
            </a:r>
            <a:endParaRPr lang="en-US" sz="2900" dirty="0"/>
          </a:p>
        </p:txBody>
      </p:sp>
      <p:sp>
        <p:nvSpPr>
          <p:cNvPr id="33" name="Text 27"/>
          <p:cNvSpPr/>
          <p:nvPr/>
        </p:nvSpPr>
        <p:spPr>
          <a:xfrm>
            <a:off x="2503576" y="5720041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CFE3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Hartley facility</a:t>
            </a:r>
            <a:endParaRPr lang="en-US" dirty="0"/>
          </a:p>
        </p:txBody>
      </p:sp>
      <p:sp>
        <p:nvSpPr>
          <p:cNvPr id="34" name="Shape 28"/>
          <p:cNvSpPr/>
          <p:nvPr/>
        </p:nvSpPr>
        <p:spPr>
          <a:xfrm>
            <a:off x="3941064" y="5753839"/>
            <a:ext cx="0" cy="457200"/>
          </a:xfrm>
          <a:prstGeom prst="line">
            <a:avLst/>
          </a:prstGeom>
          <a:noFill/>
          <a:ln w="12700">
            <a:solidFill>
              <a:srgbClr val="127A8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29"/>
          <p:cNvSpPr/>
          <p:nvPr/>
        </p:nvSpPr>
        <p:spPr>
          <a:xfrm>
            <a:off x="4407408" y="5708119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 MW</a:t>
            </a:r>
            <a:endParaRPr lang="en-US" sz="2900" dirty="0"/>
          </a:p>
        </p:txBody>
      </p:sp>
      <p:sp>
        <p:nvSpPr>
          <p:cNvPr id="36" name="Text 30"/>
          <p:cNvSpPr/>
          <p:nvPr/>
        </p:nvSpPr>
        <p:spPr>
          <a:xfrm>
            <a:off x="6096000" y="5717477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CFE3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Lucerne facility</a:t>
            </a:r>
            <a:endParaRPr lang="en-US" dirty="0"/>
          </a:p>
        </p:txBody>
      </p:sp>
      <p:sp>
        <p:nvSpPr>
          <p:cNvPr id="40" name="Text 34"/>
          <p:cNvSpPr/>
          <p:nvPr/>
        </p:nvSpPr>
        <p:spPr>
          <a:xfrm>
            <a:off x="11612880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70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 spc="300" dirty="0">
                <a:solidFill>
                  <a:srgbClr val="127A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 &amp; SITE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A2B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FLASHES Works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5120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27A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dual-use cycle</a:t>
            </a:r>
            <a:endParaRPr lang="en-US" sz="2000" dirty="0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B423B35-1DA3-04E1-0E34-D55619CB8198}"/>
              </a:ext>
            </a:extLst>
          </p:cNvPr>
          <p:cNvGrpSpPr/>
          <p:nvPr/>
        </p:nvGrpSpPr>
        <p:grpSpPr>
          <a:xfrm>
            <a:off x="548640" y="2096523"/>
            <a:ext cx="5257800" cy="4032510"/>
            <a:chOff x="548640" y="2002253"/>
            <a:chExt cx="5257800" cy="4032510"/>
          </a:xfrm>
        </p:grpSpPr>
        <p:sp>
          <p:nvSpPr>
            <p:cNvPr id="14" name="Shape 10"/>
            <p:cNvSpPr/>
            <p:nvPr/>
          </p:nvSpPr>
          <p:spPr>
            <a:xfrm>
              <a:off x="905256" y="4050508"/>
              <a:ext cx="0" cy="774885"/>
            </a:xfrm>
            <a:prstGeom prst="line">
              <a:avLst/>
            </a:prstGeom>
            <a:noFill/>
            <a:ln w="19050">
              <a:solidFill>
                <a:srgbClr val="3FA7B8"/>
              </a:solidFill>
              <a:prstDash val="dash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Shape 3"/>
            <p:cNvSpPr/>
            <p:nvPr/>
          </p:nvSpPr>
          <p:spPr>
            <a:xfrm>
              <a:off x="548640" y="2002253"/>
              <a:ext cx="713232" cy="713232"/>
            </a:xfrm>
            <a:prstGeom prst="ellipse">
              <a:avLst/>
            </a:prstGeom>
            <a:solidFill>
              <a:srgbClr val="EEF4F5"/>
            </a:solidFill>
            <a:ln w="15875">
              <a:solidFill>
                <a:srgbClr val="127A8B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pic>
          <p:nvPicPr>
            <p:cNvPr id="6" name="Image 0" descr="preencoded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4088" y="2157701"/>
              <a:ext cx="402336" cy="402336"/>
            </a:xfrm>
            <a:prstGeom prst="rect">
              <a:avLst/>
            </a:prstGeom>
          </p:spPr>
        </p:pic>
        <p:sp>
          <p:nvSpPr>
            <p:cNvPr id="7" name="Text 4"/>
            <p:cNvSpPr/>
            <p:nvPr/>
          </p:nvSpPr>
          <p:spPr>
            <a:xfrm>
              <a:off x="1463040" y="2031100"/>
              <a:ext cx="4297680" cy="3291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b="1" dirty="0">
                  <a:solidFill>
                    <a:srgbClr val="1A2B3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1. Pump (off-peak</a:t>
              </a:r>
              <a:r>
                <a:rPr lang="en-US" sz="1450" b="1" dirty="0">
                  <a:solidFill>
                    <a:srgbClr val="1A2B3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)</a:t>
              </a:r>
              <a:endParaRPr lang="en-US" sz="1450" dirty="0"/>
            </a:p>
          </p:txBody>
        </p:sp>
        <p:sp>
          <p:nvSpPr>
            <p:cNvPr id="8" name="Text 5"/>
            <p:cNvSpPr/>
            <p:nvPr/>
          </p:nvSpPr>
          <p:spPr>
            <a:xfrm>
              <a:off x="1463040" y="2360284"/>
              <a:ext cx="4343400" cy="8686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 anchorCtr="0"/>
            <a:lstStyle/>
            <a:p>
              <a:pPr marL="0" indent="0">
                <a:lnSpc>
                  <a:spcPct val="112000"/>
                </a:lnSpc>
                <a:buNone/>
              </a:pPr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Surplus or off-peak renewable generation pumps water from the lower tank to an elevated upper tank.</a:t>
              </a: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9" name="Shape 6"/>
            <p:cNvSpPr/>
            <p:nvPr/>
          </p:nvSpPr>
          <p:spPr>
            <a:xfrm>
              <a:off x="905256" y="2752060"/>
              <a:ext cx="0" cy="676939"/>
            </a:xfrm>
            <a:prstGeom prst="line">
              <a:avLst/>
            </a:prstGeom>
            <a:noFill/>
            <a:ln w="19050">
              <a:solidFill>
                <a:srgbClr val="3FA7B8"/>
              </a:solidFill>
              <a:prstDash val="dash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Shape 7"/>
            <p:cNvSpPr/>
            <p:nvPr/>
          </p:nvSpPr>
          <p:spPr>
            <a:xfrm>
              <a:off x="548640" y="3432679"/>
              <a:ext cx="713232" cy="713232"/>
            </a:xfrm>
            <a:prstGeom prst="ellipse">
              <a:avLst/>
            </a:prstGeom>
            <a:solidFill>
              <a:srgbClr val="EEF4F5"/>
            </a:solidFill>
            <a:ln w="15875">
              <a:solidFill>
                <a:srgbClr val="127A8B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pic>
          <p:nvPicPr>
            <p:cNvPr id="11" name="Image 1" descr="preencoded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4088" y="3588127"/>
              <a:ext cx="402336" cy="402336"/>
            </a:xfrm>
            <a:prstGeom prst="rect">
              <a:avLst/>
            </a:prstGeom>
          </p:spPr>
        </p:pic>
        <p:sp>
          <p:nvSpPr>
            <p:cNvPr id="12" name="Text 8"/>
            <p:cNvSpPr/>
            <p:nvPr/>
          </p:nvSpPr>
          <p:spPr>
            <a:xfrm>
              <a:off x="1463040" y="3414391"/>
              <a:ext cx="4297680" cy="3291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50" b="1" dirty="0">
                  <a:solidFill>
                    <a:srgbClr val="1A2B3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2. </a:t>
              </a:r>
              <a:r>
                <a:rPr lang="en-US" b="1" dirty="0">
                  <a:solidFill>
                    <a:srgbClr val="1A2B3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Store</a:t>
              </a:r>
              <a:endParaRPr lang="en-US" dirty="0"/>
            </a:p>
          </p:txBody>
        </p:sp>
        <p:sp>
          <p:nvSpPr>
            <p:cNvPr id="13" name="Text 9"/>
            <p:cNvSpPr/>
            <p:nvPr/>
          </p:nvSpPr>
          <p:spPr>
            <a:xfrm>
              <a:off x="1463040" y="3743575"/>
              <a:ext cx="4343400" cy="8686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 anchorCtr="0"/>
            <a:lstStyle/>
            <a:p>
              <a:pPr marL="0" indent="0">
                <a:lnSpc>
                  <a:spcPct val="112000"/>
                </a:lnSpc>
                <a:buNone/>
              </a:pPr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Water is held in elevated storage — simultaneously serving as a dedicated wildfire firemain supply.</a:t>
              </a: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5" name="Shape 11"/>
            <p:cNvSpPr/>
            <p:nvPr/>
          </p:nvSpPr>
          <p:spPr>
            <a:xfrm>
              <a:off x="548640" y="4825394"/>
              <a:ext cx="713232" cy="713232"/>
            </a:xfrm>
            <a:prstGeom prst="ellipse">
              <a:avLst/>
            </a:prstGeom>
            <a:solidFill>
              <a:srgbClr val="EEF4F5"/>
            </a:solidFill>
            <a:ln w="15875">
              <a:solidFill>
                <a:srgbClr val="127A8B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pic>
          <p:nvPicPr>
            <p:cNvPr id="16" name="Image 2" descr="preencoded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04088" y="4980842"/>
              <a:ext cx="402336" cy="402336"/>
            </a:xfrm>
            <a:prstGeom prst="rect">
              <a:avLst/>
            </a:prstGeom>
          </p:spPr>
        </p:pic>
        <p:sp>
          <p:nvSpPr>
            <p:cNvPr id="17" name="Text 12"/>
            <p:cNvSpPr/>
            <p:nvPr/>
          </p:nvSpPr>
          <p:spPr>
            <a:xfrm>
              <a:off x="1463040" y="4836899"/>
              <a:ext cx="4297680" cy="3291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b="1" dirty="0">
                  <a:solidFill>
                    <a:srgbClr val="1A2B3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3. Generate (peak)</a:t>
              </a:r>
              <a:endParaRPr lang="en-US" dirty="0"/>
            </a:p>
          </p:txBody>
        </p:sp>
        <p:sp>
          <p:nvSpPr>
            <p:cNvPr id="18" name="Text 13"/>
            <p:cNvSpPr/>
            <p:nvPr/>
          </p:nvSpPr>
          <p:spPr>
            <a:xfrm>
              <a:off x="1463040" y="5166083"/>
              <a:ext cx="4343400" cy="8686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 anchorCtr="0"/>
            <a:lstStyle/>
            <a:p>
              <a:pPr marL="0" indent="0">
                <a:lnSpc>
                  <a:spcPct val="112000"/>
                </a:lnSpc>
                <a:buNone/>
              </a:pPr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During peak demand the water is released through turbines to generate clean electricity.</a:t>
              </a: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0" name="Text 24"/>
          <p:cNvSpPr/>
          <p:nvPr/>
        </p:nvSpPr>
        <p:spPr>
          <a:xfrm>
            <a:off x="11612880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70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824F819-F9A5-E2D8-37D6-46424C96654F}"/>
              </a:ext>
            </a:extLst>
          </p:cNvPr>
          <p:cNvGrpSpPr/>
          <p:nvPr/>
        </p:nvGrpSpPr>
        <p:grpSpPr>
          <a:xfrm>
            <a:off x="6220750" y="734350"/>
            <a:ext cx="5559552" cy="5093190"/>
            <a:chOff x="6126480" y="1554480"/>
            <a:chExt cx="5559552" cy="5093190"/>
          </a:xfrm>
        </p:grpSpPr>
        <p:sp>
          <p:nvSpPr>
            <p:cNvPr id="19" name="Shape 14"/>
            <p:cNvSpPr/>
            <p:nvPr/>
          </p:nvSpPr>
          <p:spPr>
            <a:xfrm>
              <a:off x="6126480" y="1554480"/>
              <a:ext cx="5486400" cy="4617720"/>
            </a:xfrm>
            <a:prstGeom prst="rect">
              <a:avLst/>
            </a:prstGeom>
            <a:solidFill>
              <a:srgbClr val="EEF4F5"/>
            </a:solidFill>
            <a:ln/>
            <a:effectLst>
              <a:outerShdw blurRad="88900" dist="38100" dir="8100000" algn="bl" rotWithShape="0">
                <a:srgbClr val="000000">
                  <a:alpha val="1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 15"/>
            <p:cNvSpPr/>
            <p:nvPr/>
          </p:nvSpPr>
          <p:spPr>
            <a:xfrm>
              <a:off x="6309360" y="1691640"/>
              <a:ext cx="5120640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b="1" kern="0" spc="100" dirty="0">
                  <a:solidFill>
                    <a:srgbClr val="127A8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DRAFT GENERAL LAYOUT CONCEPT</a:t>
              </a:r>
              <a:endParaRPr lang="en-US" dirty="0"/>
            </a:p>
          </p:txBody>
        </p:sp>
        <p:pic>
          <p:nvPicPr>
            <p:cNvPr id="21" name="Image 3" descr="/home/claude/site_map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309360" y="2029968"/>
              <a:ext cx="5120640" cy="3266810"/>
            </a:xfrm>
            <a:prstGeom prst="rect">
              <a:avLst/>
            </a:prstGeom>
          </p:spPr>
        </p:pic>
        <p:sp>
          <p:nvSpPr>
            <p:cNvPr id="22" name="Shape 16"/>
            <p:cNvSpPr/>
            <p:nvPr/>
          </p:nvSpPr>
          <p:spPr>
            <a:xfrm>
              <a:off x="6355080" y="5376672"/>
              <a:ext cx="182880" cy="182880"/>
            </a:xfrm>
            <a:prstGeom prst="ellipse">
              <a:avLst/>
            </a:prstGeom>
            <a:solidFill>
              <a:srgbClr val="5A7FD6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 17"/>
            <p:cNvSpPr/>
            <p:nvPr/>
          </p:nvSpPr>
          <p:spPr>
            <a:xfrm>
              <a:off x="6611112" y="5303520"/>
              <a:ext cx="2377440" cy="31089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dirty="0">
                  <a:solidFill>
                    <a:srgbClr val="1A2B3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Upper Tank</a:t>
              </a:r>
              <a:endParaRPr lang="en-US" dirty="0"/>
            </a:p>
          </p:txBody>
        </p:sp>
        <p:sp>
          <p:nvSpPr>
            <p:cNvPr id="24" name="Shape 18"/>
            <p:cNvSpPr/>
            <p:nvPr/>
          </p:nvSpPr>
          <p:spPr>
            <a:xfrm>
              <a:off x="9052560" y="5376672"/>
              <a:ext cx="182880" cy="182880"/>
            </a:xfrm>
            <a:prstGeom prst="ellipse">
              <a:avLst/>
            </a:prstGeom>
            <a:solidFill>
              <a:srgbClr val="8FAE3C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 19"/>
            <p:cNvSpPr/>
            <p:nvPr/>
          </p:nvSpPr>
          <p:spPr>
            <a:xfrm>
              <a:off x="9308592" y="5303520"/>
              <a:ext cx="2377440" cy="31089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dirty="0">
                  <a:solidFill>
                    <a:srgbClr val="1A2B3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PV Field (≈150 ac)</a:t>
              </a:r>
              <a:endParaRPr lang="en-US" dirty="0"/>
            </a:p>
          </p:txBody>
        </p:sp>
        <p:sp>
          <p:nvSpPr>
            <p:cNvPr id="26" name="Shape 20"/>
            <p:cNvSpPr/>
            <p:nvPr/>
          </p:nvSpPr>
          <p:spPr>
            <a:xfrm>
              <a:off x="6355080" y="5760720"/>
              <a:ext cx="182880" cy="182880"/>
            </a:xfrm>
            <a:prstGeom prst="ellipse">
              <a:avLst/>
            </a:prstGeom>
            <a:solidFill>
              <a:srgbClr val="E9A23B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 21"/>
            <p:cNvSpPr/>
            <p:nvPr/>
          </p:nvSpPr>
          <p:spPr>
            <a:xfrm>
              <a:off x="6611112" y="5687568"/>
              <a:ext cx="2377440" cy="31089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dirty="0">
                  <a:solidFill>
                    <a:srgbClr val="1A2B3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Turbines &amp; Lower Tank</a:t>
              </a:r>
              <a:endParaRPr lang="en-US" dirty="0"/>
            </a:p>
          </p:txBody>
        </p:sp>
        <p:sp>
          <p:nvSpPr>
            <p:cNvPr id="28" name="Shape 22"/>
            <p:cNvSpPr/>
            <p:nvPr/>
          </p:nvSpPr>
          <p:spPr>
            <a:xfrm>
              <a:off x="9052560" y="5760720"/>
              <a:ext cx="182880" cy="182880"/>
            </a:xfrm>
            <a:prstGeom prst="ellipse">
              <a:avLst/>
            </a:prstGeom>
            <a:solidFill>
              <a:srgbClr val="8C6FC4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 23"/>
            <p:cNvSpPr/>
            <p:nvPr/>
          </p:nvSpPr>
          <p:spPr>
            <a:xfrm>
              <a:off x="9308592" y="5687568"/>
              <a:ext cx="2377440" cy="31089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dirty="0">
                  <a:solidFill>
                    <a:srgbClr val="1A2B3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Pipeline</a:t>
              </a:r>
              <a:endParaRPr lang="en-US" sz="1150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53989D3-2F0D-1773-444B-C89332953BCF}"/>
                </a:ext>
              </a:extLst>
            </p:cNvPr>
            <p:cNvSpPr txBox="1"/>
            <p:nvPr/>
          </p:nvSpPr>
          <p:spPr>
            <a:xfrm>
              <a:off x="6126480" y="6278338"/>
              <a:ext cx="54188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Near Poe Mountain – Northwest of Lakeport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>
            <a:extLst>
              <a:ext uri="{FF2B5EF4-FFF2-40B4-BE49-F238E27FC236}">
                <a16:creationId xmlns:a16="http://schemas.microsoft.com/office/drawing/2014/main" id="{120C0808-637C-3A9F-9EC4-55A371E5AC8A}"/>
              </a:ext>
            </a:extLst>
          </p:cNvPr>
          <p:cNvSpPr/>
          <p:nvPr/>
        </p:nvSpPr>
        <p:spPr>
          <a:xfrm>
            <a:off x="548640" y="65836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A2B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Projected Size of FLASHES</a:t>
            </a:r>
            <a:endParaRPr lang="en-US" sz="3000" dirty="0"/>
          </a:p>
        </p:txBody>
      </p:sp>
      <p:sp>
        <p:nvSpPr>
          <p:cNvPr id="3" name="TextBox 2"/>
          <p:cNvSpPr txBox="1"/>
          <p:nvPr/>
        </p:nvSpPr>
        <p:spPr>
          <a:xfrm>
            <a:off x="548640" y="384048"/>
            <a:ext cx="10058400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b="1" i="0" dirty="0">
                <a:solidFill>
                  <a:srgbClr val="127A8B"/>
                </a:solidFill>
                <a:latin typeface="Calibri"/>
              </a:rPr>
              <a:t>PROJECT SCALE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519159"/>
            <a:ext cx="5029200" cy="685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</a:pPr>
            <a:r>
              <a:rPr b="0" i="0" dirty="0">
                <a:solidFill>
                  <a:srgbClr val="1A2B30"/>
                </a:solidFill>
                <a:latin typeface="Calibri"/>
              </a:rPr>
              <a:t>Both tanks (Upper and Lower) are projected to be approximately: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2223233"/>
            <a:ext cx="5029200" cy="950976"/>
          </a:xfrm>
          <a:prstGeom prst="rect">
            <a:avLst/>
          </a:prstGeom>
          <a:solidFill>
            <a:srgbClr val="0E3A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548640" y="2223233"/>
            <a:ext cx="91440" cy="950976"/>
          </a:xfrm>
          <a:prstGeom prst="rect">
            <a:avLst/>
          </a:prstGeom>
          <a:solidFill>
            <a:srgbClr val="E9A2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93264" y="2192122"/>
            <a:ext cx="411480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800" b="1" i="0" dirty="0">
                <a:solidFill>
                  <a:srgbClr val="FFFFFF"/>
                </a:solidFill>
                <a:latin typeface="Georgia"/>
              </a:rPr>
              <a:t>75–80</a:t>
            </a:r>
            <a:r>
              <a:rPr sz="1900" b="1" i="0" dirty="0">
                <a:solidFill>
                  <a:srgbClr val="3FA7B8"/>
                </a:solidFill>
                <a:latin typeface="Georgia"/>
              </a:rPr>
              <a:t> ft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2408" y="2771242"/>
            <a:ext cx="4114800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b="1" i="0" dirty="0">
                <a:solidFill>
                  <a:srgbClr val="CFE3E7"/>
                </a:solidFill>
                <a:latin typeface="Calibri"/>
              </a:rPr>
              <a:t>PROJECTED HEIGHT  ·  each tank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39" y="3296129"/>
            <a:ext cx="5029199" cy="950976"/>
          </a:xfrm>
          <a:prstGeom prst="rect">
            <a:avLst/>
          </a:prstGeom>
          <a:solidFill>
            <a:srgbClr val="0E3A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548640" y="3296129"/>
            <a:ext cx="91440" cy="950976"/>
          </a:xfrm>
          <a:prstGeom prst="rect">
            <a:avLst/>
          </a:prstGeom>
          <a:solidFill>
            <a:srgbClr val="E9A2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74410" y="3255592"/>
            <a:ext cx="411480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800" b="1" i="0" dirty="0">
                <a:solidFill>
                  <a:srgbClr val="FFFFFF"/>
                </a:solidFill>
                <a:latin typeface="Georgia"/>
              </a:rPr>
              <a:t>400</a:t>
            </a:r>
            <a:r>
              <a:rPr sz="1900" b="1" i="0" dirty="0">
                <a:solidFill>
                  <a:srgbClr val="3FA7B8"/>
                </a:solidFill>
                <a:latin typeface="Georgia"/>
              </a:rPr>
              <a:t> ft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83554" y="3834712"/>
            <a:ext cx="4114800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b="1" dirty="0">
                <a:solidFill>
                  <a:srgbClr val="CFE3E7"/>
                </a:solidFill>
                <a:latin typeface="Calibri"/>
              </a:rPr>
              <a:t>PROJECTED WIDTH  ·  each tank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48640" y="4369025"/>
            <a:ext cx="5013670" cy="950976"/>
          </a:xfrm>
          <a:prstGeom prst="rect">
            <a:avLst/>
          </a:prstGeom>
          <a:solidFill>
            <a:srgbClr val="0E3A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30"/>
          <p:cNvSpPr/>
          <p:nvPr/>
        </p:nvSpPr>
        <p:spPr>
          <a:xfrm>
            <a:off x="548640" y="4369025"/>
            <a:ext cx="91440" cy="950976"/>
          </a:xfrm>
          <a:prstGeom prst="rect">
            <a:avLst/>
          </a:prstGeom>
          <a:solidFill>
            <a:srgbClr val="E9A2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774410" y="4347341"/>
            <a:ext cx="411480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800" b="1" i="0">
                <a:solidFill>
                  <a:srgbClr val="FFFFFF"/>
                </a:solidFill>
                <a:latin typeface="Georgia"/>
              </a:rPr>
              <a:t>≈ 12,000</a:t>
            </a:r>
            <a:r>
              <a:rPr sz="1900" b="1" i="0">
                <a:solidFill>
                  <a:srgbClr val="3FA7B8"/>
                </a:solidFill>
                <a:latin typeface="Georgia"/>
              </a:rPr>
              <a:t> ft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83554" y="4926461"/>
            <a:ext cx="4114800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b="1" dirty="0">
                <a:solidFill>
                  <a:srgbClr val="CFE3E7"/>
                </a:solidFill>
                <a:latin typeface="Calibri"/>
              </a:rPr>
              <a:t>PIPES  ·  between upper and lower tank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48639" y="5450218"/>
            <a:ext cx="5029200" cy="1327100"/>
          </a:xfrm>
          <a:prstGeom prst="rect">
            <a:avLst/>
          </a:prstGeom>
          <a:solidFill>
            <a:srgbClr val="0E3A43">
              <a:alpha val="2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rgbClr val="0E3A43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48640" y="5450218"/>
            <a:ext cx="91440" cy="1327100"/>
          </a:xfrm>
          <a:prstGeom prst="rect">
            <a:avLst/>
          </a:prstGeom>
          <a:solidFill>
            <a:srgbClr val="E9A2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736702" y="5495938"/>
            <a:ext cx="4709161" cy="9106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</a:pPr>
            <a:r>
              <a:rPr b="1" i="0" dirty="0">
                <a:solidFill>
                  <a:srgbClr val="127A8B"/>
                </a:solidFill>
                <a:latin typeface="Calibri"/>
              </a:rPr>
              <a:t>Preliminary estimate.</a:t>
            </a:r>
            <a:r>
              <a:rPr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 </a:t>
            </a:r>
            <a:r>
              <a:rPr b="0" i="0" dirty="0">
                <a:latin typeface="Calibri"/>
              </a:rPr>
              <a:t>Exact dimensions — and how much of each tank sits below ground — will be set during predevelopment engineering and site analysis</a:t>
            </a:r>
            <a:r>
              <a:rPr sz="1700" b="0" i="0" dirty="0">
                <a:latin typeface="Calibri"/>
              </a:rPr>
              <a:t>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97297" y="1701100"/>
            <a:ext cx="6061891" cy="4963648"/>
          </a:xfrm>
          <a:prstGeom prst="snip2SameRect">
            <a:avLst/>
          </a:prstGeom>
          <a:solidFill>
            <a:srgbClr val="EEF4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408279" y="2066459"/>
            <a:ext cx="4819044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000" b="1" i="0" dirty="0">
                <a:solidFill>
                  <a:srgbClr val="127A8B"/>
                </a:solidFill>
                <a:latin typeface="Calibri"/>
              </a:rPr>
              <a:t>ILLUSTRATIVE CROSS-SECTION — EACH TANK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8FA0217-6A3A-C926-52E4-81512E3D2B20}"/>
              </a:ext>
            </a:extLst>
          </p:cNvPr>
          <p:cNvGrpSpPr/>
          <p:nvPr/>
        </p:nvGrpSpPr>
        <p:grpSpPr>
          <a:xfrm>
            <a:off x="5879319" y="5860637"/>
            <a:ext cx="5910355" cy="457200"/>
            <a:chOff x="5879319" y="5860637"/>
            <a:chExt cx="5910355" cy="457200"/>
          </a:xfrm>
        </p:grpSpPr>
        <p:sp>
          <p:nvSpPr>
            <p:cNvPr id="28" name="Rounded Rectangle 27"/>
            <p:cNvSpPr/>
            <p:nvPr/>
          </p:nvSpPr>
          <p:spPr>
            <a:xfrm>
              <a:off x="5879319" y="5860637"/>
              <a:ext cx="2816418" cy="457200"/>
            </a:xfrm>
            <a:prstGeom prst="round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29" name="Picture 28" descr="ic_building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85207" y="5988936"/>
              <a:ext cx="219456" cy="219456"/>
            </a:xfrm>
            <a:prstGeom prst="rect">
              <a:avLst/>
            </a:prstGeom>
          </p:spPr>
        </p:pic>
        <p:sp>
          <p:nvSpPr>
            <p:cNvPr id="34" name="TextBox 29"/>
            <p:cNvSpPr txBox="1"/>
            <p:nvPr/>
          </p:nvSpPr>
          <p:spPr>
            <a:xfrm>
              <a:off x="6358395" y="5962241"/>
              <a:ext cx="1783079" cy="276999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l"/>
              <a:r>
                <a:rPr b="1" i="0" dirty="0">
                  <a:solidFill>
                    <a:srgbClr val="1A2B30"/>
                  </a:solidFill>
                  <a:latin typeface="Calibri"/>
                </a:rPr>
                <a:t>≈ 7–8 stories tall</a:t>
              </a:r>
            </a:p>
          </p:txBody>
        </p:sp>
        <p:sp>
          <p:nvSpPr>
            <p:cNvPr id="35" name="Rounded Rectangle 30"/>
            <p:cNvSpPr/>
            <p:nvPr/>
          </p:nvSpPr>
          <p:spPr>
            <a:xfrm>
              <a:off x="8847309" y="5860637"/>
              <a:ext cx="2942365" cy="457200"/>
            </a:xfrm>
            <a:prstGeom prst="round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36" name="Picture 31" descr="ic_ruler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04121" y="5960794"/>
              <a:ext cx="237425" cy="270768"/>
            </a:xfrm>
            <a:prstGeom prst="rect">
              <a:avLst/>
            </a:prstGeom>
          </p:spPr>
        </p:pic>
        <p:sp>
          <p:nvSpPr>
            <p:cNvPr id="37" name="TextBox 32"/>
            <p:cNvSpPr txBox="1"/>
            <p:nvPr/>
          </p:nvSpPr>
          <p:spPr>
            <a:xfrm>
              <a:off x="9214106" y="5939764"/>
              <a:ext cx="2556799" cy="276999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l"/>
              <a:r>
                <a:rPr b="1" i="0" dirty="0">
                  <a:solidFill>
                    <a:srgbClr val="1A2B30"/>
                  </a:solidFill>
                  <a:latin typeface="Calibri"/>
                </a:rPr>
                <a:t>Wider than a football field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BF1B3D66-9FCC-0A97-1DDE-7BBA81092ECC}"/>
              </a:ext>
            </a:extLst>
          </p:cNvPr>
          <p:cNvGrpSpPr/>
          <p:nvPr/>
        </p:nvGrpSpPr>
        <p:grpSpPr>
          <a:xfrm>
            <a:off x="6099483" y="2958814"/>
            <a:ext cx="5248486" cy="2310712"/>
            <a:chOff x="6099483" y="2892825"/>
            <a:chExt cx="5248486" cy="2310712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3D40B6F5-3D2B-3D20-56AC-FE109D5665C5}"/>
                </a:ext>
              </a:extLst>
            </p:cNvPr>
            <p:cNvGrpSpPr/>
            <p:nvPr/>
          </p:nvGrpSpPr>
          <p:grpSpPr>
            <a:xfrm>
              <a:off x="6099483" y="2892825"/>
              <a:ext cx="574417" cy="1416834"/>
              <a:chOff x="6297447" y="2892825"/>
              <a:chExt cx="574417" cy="1416834"/>
            </a:xfrm>
          </p:grpSpPr>
          <p:sp>
            <p:nvSpPr>
              <p:cNvPr id="24" name="Up-Down Arrow 23"/>
              <p:cNvSpPr/>
              <p:nvPr/>
            </p:nvSpPr>
            <p:spPr>
              <a:xfrm>
                <a:off x="6625095" y="2892825"/>
                <a:ext cx="246769" cy="1416834"/>
              </a:xfrm>
              <a:prstGeom prst="upDownArrow">
                <a:avLst/>
              </a:prstGeom>
              <a:solidFill>
                <a:srgbClr val="0E3A43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 rot="16200000">
                <a:off x="5859480" y="3519204"/>
                <a:ext cx="1152934" cy="276999"/>
              </a:xfrm>
              <a:prstGeom prst="rect">
                <a:avLst/>
              </a:prstGeom>
              <a:noFill/>
            </p:spPr>
            <p:txBody>
              <a:bodyPr wrap="square" lIns="0" tIns="0" rIns="0" bIns="0" anchor="t">
                <a:spAutoFit/>
              </a:bodyPr>
              <a:lstStyle/>
              <a:p>
                <a:pPr algn="ctr"/>
                <a:r>
                  <a:rPr b="1" i="0" dirty="0">
                    <a:solidFill>
                      <a:srgbClr val="1A2B30"/>
                    </a:solidFill>
                    <a:latin typeface="Calibri"/>
                  </a:rPr>
                  <a:t>≈ 75–80 ft</a:t>
                </a:r>
              </a:p>
            </p:txBody>
          </p:sp>
        </p:grpSp>
        <p:sp>
          <p:nvSpPr>
            <p:cNvPr id="26" name="Left-Right Arrow 25"/>
            <p:cNvSpPr/>
            <p:nvPr/>
          </p:nvSpPr>
          <p:spPr>
            <a:xfrm>
              <a:off x="7262862" y="4699353"/>
              <a:ext cx="3783924" cy="219456"/>
            </a:xfrm>
            <a:prstGeom prst="leftRightArrow">
              <a:avLst/>
            </a:prstGeom>
            <a:solidFill>
              <a:srgbClr val="0E3A4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7362316" y="4926538"/>
              <a:ext cx="3582204" cy="276999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noAutofit/>
            </a:bodyPr>
            <a:lstStyle/>
            <a:p>
              <a:pPr algn="ctr"/>
              <a:r>
                <a:rPr b="1" i="0" dirty="0">
                  <a:solidFill>
                    <a:srgbClr val="1A2B30"/>
                  </a:solidFill>
                  <a:latin typeface="Calibri"/>
                </a:rPr>
                <a:t>≈ 400 ft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6908887" y="3817006"/>
              <a:ext cx="4439082" cy="666759"/>
            </a:xfrm>
            <a:prstGeom prst="rect">
              <a:avLst/>
            </a:prstGeom>
            <a:solidFill>
              <a:srgbClr val="CABBA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225157" y="3817006"/>
              <a:ext cx="3812201" cy="492653"/>
            </a:xfrm>
            <a:prstGeom prst="rect">
              <a:avLst/>
            </a:prstGeom>
            <a:solidFill>
              <a:srgbClr val="3FA7B8">
                <a:alpha val="5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7206306" y="2892825"/>
              <a:ext cx="3840480" cy="924182"/>
            </a:xfrm>
            <a:prstGeom prst="roundRect">
              <a:avLst/>
            </a:prstGeom>
            <a:solidFill>
              <a:srgbClr val="127A8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206305" y="3220784"/>
              <a:ext cx="3831053" cy="307777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sz="2000" b="1" i="0" dirty="0">
                  <a:solidFill>
                    <a:srgbClr val="FFFFFF"/>
                  </a:solidFill>
                  <a:latin typeface="Calibri"/>
                </a:rPr>
                <a:t>TANK</a:t>
              </a:r>
              <a:endParaRPr sz="1200" b="1" i="0" dirty="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244014" y="3861389"/>
              <a:ext cx="3793344" cy="276999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b="0" i="1" dirty="0">
                  <a:solidFill>
                    <a:schemeClr val="bg1"/>
                  </a:solidFill>
                  <a:latin typeface="Calibri"/>
                </a:rPr>
                <a:t>below grade</a:t>
              </a: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F4AA704-0576-60AD-8F4D-1816476BA17E}"/>
                </a:ext>
              </a:extLst>
            </p:cNvPr>
            <p:cNvCxnSpPr/>
            <p:nvPr/>
          </p:nvCxnSpPr>
          <p:spPr>
            <a:xfrm>
              <a:off x="6913129" y="3825585"/>
              <a:ext cx="443484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9081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b="1" kern="0" spc="300" dirty="0">
                <a:solidFill>
                  <a:srgbClr val="127A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 &amp; SCOPE</a:t>
            </a:r>
          </a:p>
        </p:txBody>
      </p:sp>
      <p:sp>
        <p:nvSpPr>
          <p:cNvPr id="3" name="Title"/>
          <p:cNvSpPr/>
          <p:nvPr/>
        </p:nvSpPr>
        <p:spPr>
          <a:xfrm>
            <a:off x="548640" y="620000"/>
            <a:ext cx="11094720" cy="72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A2B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Approval Today Would Do — and Wouldn’t</a:t>
            </a:r>
          </a:p>
        </p:txBody>
      </p:sp>
      <p:sp>
        <p:nvSpPr>
          <p:cNvPr id="4" name="Framing"/>
          <p:cNvSpPr/>
          <p:nvPr/>
        </p:nvSpPr>
        <p:spPr>
          <a:xfrm>
            <a:off x="548640" y="1456545"/>
            <a:ext cx="11094720" cy="60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dirty="0">
                <a:solidFill>
                  <a:srgbClr val="1A2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These agreements fund </a:t>
            </a:r>
            <a:r>
              <a:rPr lang="en-US" b="1" dirty="0">
                <a:solidFill>
                  <a:srgbClr val="1A2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predevelopment only</a:t>
            </a:r>
            <a:r>
              <a:rPr lang="en-US" dirty="0">
                <a:solidFill>
                  <a:srgbClr val="1A2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The County is positioning FLASHES for a future third-party developer — it is not committing to build or own the facilities itself.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C14E999-3452-551A-324E-2386D53206B2}"/>
              </a:ext>
            </a:extLst>
          </p:cNvPr>
          <p:cNvGrpSpPr/>
          <p:nvPr/>
        </p:nvGrpSpPr>
        <p:grpSpPr>
          <a:xfrm>
            <a:off x="548640" y="2155157"/>
            <a:ext cx="11094720" cy="2461669"/>
            <a:chOff x="548640" y="1940000"/>
            <a:chExt cx="11094720" cy="2461669"/>
          </a:xfrm>
        </p:grpSpPr>
        <p:sp>
          <p:nvSpPr>
            <p:cNvPr id="5" name="Card0"/>
            <p:cNvSpPr/>
            <p:nvPr/>
          </p:nvSpPr>
          <p:spPr>
            <a:xfrm>
              <a:off x="548640" y="1940000"/>
              <a:ext cx="3484880" cy="2461669"/>
            </a:xfrm>
            <a:prstGeom prst="rect">
              <a:avLst/>
            </a:prstGeom>
            <a:solidFill>
              <a:srgbClr val="EEF4F5"/>
            </a:solidFill>
            <a:ln/>
            <a:effectLst>
              <a:outerShdw blurRad="88900" dist="38100" dir="8100000" algn="bl" rotWithShape="0">
                <a:srgbClr val="000000">
                  <a:alpha val="1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Bar0"/>
            <p:cNvSpPr/>
            <p:nvPr/>
          </p:nvSpPr>
          <p:spPr>
            <a:xfrm>
              <a:off x="548640" y="1940000"/>
              <a:ext cx="3484880" cy="91440"/>
            </a:xfrm>
            <a:prstGeom prst="rect">
              <a:avLst/>
            </a:prstGeom>
            <a:solidFill>
              <a:srgbClr val="E9A23B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Circle0"/>
            <p:cNvSpPr/>
            <p:nvPr/>
          </p:nvSpPr>
          <p:spPr>
            <a:xfrm>
              <a:off x="868680" y="2140000"/>
              <a:ext cx="540000" cy="540000"/>
            </a:xfrm>
            <a:prstGeom prst="ellipse">
              <a:avLst/>
            </a:prstGeom>
            <a:solidFill>
              <a:srgbClr val="0E3A43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Num0"/>
            <p:cNvSpPr/>
            <p:nvPr/>
          </p:nvSpPr>
          <p:spPr>
            <a:xfrm>
              <a:off x="868680" y="2140000"/>
              <a:ext cx="540000" cy="54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400" b="1" dirty="0">
                  <a:solidFill>
                    <a:srgbClr val="FFFFFF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1</a:t>
              </a:r>
            </a:p>
          </p:txBody>
        </p:sp>
        <p:sp>
          <p:nvSpPr>
            <p:cNvPr id="9" name="Hdr0"/>
            <p:cNvSpPr/>
            <p:nvPr/>
          </p:nvSpPr>
          <p:spPr>
            <a:xfrm>
              <a:off x="1508760" y="2165720"/>
              <a:ext cx="2524760" cy="56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l">
                <a:buNone/>
              </a:pPr>
              <a:r>
                <a:rPr lang="en-US" sz="2000" b="1" dirty="0">
                  <a:solidFill>
                    <a:srgbClr val="1A2B30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A Third-Party Developer</a:t>
              </a:r>
            </a:p>
          </p:txBody>
        </p:sp>
        <p:sp>
          <p:nvSpPr>
            <p:cNvPr id="10" name="Body0"/>
            <p:cNvSpPr/>
            <p:nvPr/>
          </p:nvSpPr>
          <p:spPr>
            <a:xfrm>
              <a:off x="868680" y="2830895"/>
              <a:ext cx="2844800" cy="152594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l">
                <a:lnSpc>
                  <a:spcPct val="112000"/>
                </a:lnSpc>
                <a:buNone/>
              </a:pPr>
              <a:r>
                <a:rPr lang="en-US" dirty="0">
                  <a:solidFill>
                    <a:srgbClr val="1A2B3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Builds, finances, and owns the facilities. The County's role is to fund and de-risk predevelopment — not to construct or operate FLASHES.</a:t>
              </a:r>
            </a:p>
          </p:txBody>
        </p:sp>
        <p:sp>
          <p:nvSpPr>
            <p:cNvPr id="11" name="Card1"/>
            <p:cNvSpPr/>
            <p:nvPr/>
          </p:nvSpPr>
          <p:spPr>
            <a:xfrm>
              <a:off x="4353560" y="1940000"/>
              <a:ext cx="3484880" cy="2461669"/>
            </a:xfrm>
            <a:prstGeom prst="rect">
              <a:avLst/>
            </a:prstGeom>
            <a:solidFill>
              <a:srgbClr val="EEF4F5"/>
            </a:solidFill>
            <a:ln/>
            <a:effectLst>
              <a:outerShdw blurRad="88900" dist="38100" dir="8100000" algn="bl" rotWithShape="0">
                <a:srgbClr val="000000">
                  <a:alpha val="1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Bar1"/>
            <p:cNvSpPr/>
            <p:nvPr/>
          </p:nvSpPr>
          <p:spPr>
            <a:xfrm>
              <a:off x="4353560" y="1940000"/>
              <a:ext cx="3484880" cy="91440"/>
            </a:xfrm>
            <a:prstGeom prst="rect">
              <a:avLst/>
            </a:prstGeom>
            <a:solidFill>
              <a:srgbClr val="E9A23B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Circle1"/>
            <p:cNvSpPr/>
            <p:nvPr/>
          </p:nvSpPr>
          <p:spPr>
            <a:xfrm>
              <a:off x="4673600" y="2140000"/>
              <a:ext cx="540000" cy="540000"/>
            </a:xfrm>
            <a:prstGeom prst="ellipse">
              <a:avLst/>
            </a:prstGeom>
            <a:solidFill>
              <a:srgbClr val="0E3A43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Num1"/>
            <p:cNvSpPr/>
            <p:nvPr/>
          </p:nvSpPr>
          <p:spPr>
            <a:xfrm>
              <a:off x="4673600" y="2140000"/>
              <a:ext cx="540000" cy="54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400" b="1" dirty="0">
                  <a:solidFill>
                    <a:srgbClr val="FFFFFF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2</a:t>
              </a:r>
            </a:p>
          </p:txBody>
        </p:sp>
        <p:sp>
          <p:nvSpPr>
            <p:cNvPr id="15" name="Hdr1"/>
            <p:cNvSpPr/>
            <p:nvPr/>
          </p:nvSpPr>
          <p:spPr>
            <a:xfrm>
              <a:off x="5313680" y="2135720"/>
              <a:ext cx="2524760" cy="4042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l">
                <a:buNone/>
              </a:pPr>
              <a:r>
                <a:rPr lang="en-US" sz="2000" b="1" dirty="0">
                  <a:solidFill>
                    <a:srgbClr val="127A8B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$150M+ </a:t>
              </a:r>
              <a:r>
                <a:rPr lang="en-US" sz="2000" b="1" dirty="0">
                  <a:solidFill>
                    <a:srgbClr val="1A2B30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to Build</a:t>
              </a:r>
            </a:p>
          </p:txBody>
        </p:sp>
        <p:sp>
          <p:nvSpPr>
            <p:cNvPr id="16" name="Body1"/>
            <p:cNvSpPr/>
            <p:nvPr/>
          </p:nvSpPr>
          <p:spPr>
            <a:xfrm>
              <a:off x="4673600" y="2785175"/>
              <a:ext cx="2844800" cy="157166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l">
                <a:lnSpc>
                  <a:spcPct val="112000"/>
                </a:lnSpc>
                <a:buNone/>
              </a:pPr>
              <a:r>
                <a:rPr lang="en-US" dirty="0">
                  <a:solidFill>
                    <a:srgbClr val="1A2B3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Combined construction of the Hartley and Lucerne facilities could exceed $150 million — well above the County's fiscal capacity.</a:t>
              </a:r>
            </a:p>
          </p:txBody>
        </p:sp>
        <p:sp>
          <p:nvSpPr>
            <p:cNvPr id="17" name="Card2"/>
            <p:cNvSpPr/>
            <p:nvPr/>
          </p:nvSpPr>
          <p:spPr>
            <a:xfrm>
              <a:off x="8158480" y="1940000"/>
              <a:ext cx="3484880" cy="2461669"/>
            </a:xfrm>
            <a:prstGeom prst="rect">
              <a:avLst/>
            </a:prstGeom>
            <a:solidFill>
              <a:srgbClr val="EEF4F5"/>
            </a:solidFill>
            <a:ln/>
            <a:effectLst>
              <a:outerShdw blurRad="88900" dist="38100" dir="8100000" algn="bl" rotWithShape="0">
                <a:srgbClr val="000000">
                  <a:alpha val="1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Bar2"/>
            <p:cNvSpPr/>
            <p:nvPr/>
          </p:nvSpPr>
          <p:spPr>
            <a:xfrm>
              <a:off x="8158480" y="1940000"/>
              <a:ext cx="3484880" cy="91440"/>
            </a:xfrm>
            <a:prstGeom prst="rect">
              <a:avLst/>
            </a:prstGeom>
            <a:solidFill>
              <a:srgbClr val="E9A23B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Circle2"/>
            <p:cNvSpPr/>
            <p:nvPr/>
          </p:nvSpPr>
          <p:spPr>
            <a:xfrm>
              <a:off x="8478520" y="2140000"/>
              <a:ext cx="540000" cy="540000"/>
            </a:xfrm>
            <a:prstGeom prst="ellipse">
              <a:avLst/>
            </a:prstGeom>
            <a:solidFill>
              <a:srgbClr val="0E3A43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Num2"/>
            <p:cNvSpPr/>
            <p:nvPr/>
          </p:nvSpPr>
          <p:spPr>
            <a:xfrm>
              <a:off x="8478520" y="2104140"/>
              <a:ext cx="540000" cy="54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400" b="1" dirty="0">
                  <a:solidFill>
                    <a:srgbClr val="FFFFFF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3</a:t>
              </a:r>
            </a:p>
          </p:txBody>
        </p:sp>
        <p:sp>
          <p:nvSpPr>
            <p:cNvPr id="21" name="Hdr2"/>
            <p:cNvSpPr/>
            <p:nvPr/>
          </p:nvSpPr>
          <p:spPr>
            <a:xfrm>
              <a:off x="9099176" y="2165720"/>
              <a:ext cx="2224144" cy="56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>
                <a:buNone/>
              </a:pPr>
              <a:r>
                <a:rPr lang="en-US" sz="2000" b="1" dirty="0">
                  <a:solidFill>
                    <a:srgbClr val="1A2B30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Predevelopment Only</a:t>
              </a:r>
            </a:p>
          </p:txBody>
        </p:sp>
        <p:sp>
          <p:nvSpPr>
            <p:cNvPr id="22" name="Body2"/>
            <p:cNvSpPr/>
            <p:nvPr/>
          </p:nvSpPr>
          <p:spPr>
            <a:xfrm>
              <a:off x="8478520" y="2821930"/>
              <a:ext cx="2844800" cy="157973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l">
                <a:lnSpc>
                  <a:spcPct val="112000"/>
                </a:lnSpc>
                <a:buNone/>
              </a:pPr>
              <a:r>
                <a:rPr lang="en-US" dirty="0">
                  <a:solidFill>
                    <a:srgbClr val="1A2B3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Today's approval funds ~2 years of predevelopment and validation work. It does not commit the County to building the projects.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E1C7282-AED8-A7CE-58F6-464C4598DB1C}"/>
              </a:ext>
            </a:extLst>
          </p:cNvPr>
          <p:cNvGrpSpPr/>
          <p:nvPr/>
        </p:nvGrpSpPr>
        <p:grpSpPr>
          <a:xfrm>
            <a:off x="548640" y="4917579"/>
            <a:ext cx="11094720" cy="1590686"/>
            <a:chOff x="548640" y="4809999"/>
            <a:chExt cx="11094720" cy="1590686"/>
          </a:xfrm>
        </p:grpSpPr>
        <p:sp>
          <p:nvSpPr>
            <p:cNvPr id="24" name="UpsideText"/>
            <p:cNvSpPr/>
            <p:nvPr/>
          </p:nvSpPr>
          <p:spPr>
            <a:xfrm>
              <a:off x="548640" y="4809999"/>
              <a:ext cx="11094720" cy="719245"/>
            </a:xfrm>
            <a:prstGeom prst="rect">
              <a:avLst/>
            </a:prstGeom>
            <a:solidFill>
              <a:srgbClr val="127A8B"/>
            </a:solidFill>
            <a:ln/>
          </p:spPr>
          <p:txBody>
            <a:bodyPr wrap="square" lIns="0" tIns="0" rIns="0" bIns="0" rtlCol="0" anchor="ctr"/>
            <a:lstStyle/>
            <a:p>
              <a:pPr marL="341313" algn="l">
                <a:lnSpc>
                  <a:spcPct val="112000"/>
                </a:lnSpc>
                <a:buNone/>
              </a:pPr>
              <a:r>
                <a:rPr lang="en-US" b="1" dirty="0">
                  <a:solidFill>
                    <a:srgbClr val="E9A23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Attractive to a developer:  </a:t>
              </a:r>
              <a:r>
                <a:rPr lang="en-US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FLASHES would generate energy a developer could sell on the grid, making it a financially attractive, revenue-producing asset.</a:t>
              </a:r>
            </a:p>
          </p:txBody>
        </p:sp>
        <p:sp>
          <p:nvSpPr>
            <p:cNvPr id="26" name="EntText"/>
            <p:cNvSpPr/>
            <p:nvPr/>
          </p:nvSpPr>
          <p:spPr>
            <a:xfrm>
              <a:off x="548640" y="5620685"/>
              <a:ext cx="11094720" cy="780000"/>
            </a:xfrm>
            <a:prstGeom prst="rect">
              <a:avLst/>
            </a:prstGeom>
            <a:solidFill>
              <a:srgbClr val="0E3A43"/>
            </a:solidFill>
            <a:ln/>
          </p:spPr>
          <p:txBody>
            <a:bodyPr wrap="square" lIns="0" tIns="0" rIns="0" bIns="0" rtlCol="0" anchor="ctr"/>
            <a:lstStyle/>
            <a:p>
              <a:pPr marL="341313" algn="l">
                <a:lnSpc>
                  <a:spcPct val="112000"/>
                </a:lnSpc>
                <a:buNone/>
              </a:pPr>
              <a:r>
                <a:rPr lang="en-US" b="1" dirty="0">
                  <a:solidFill>
                    <a:srgbClr val="E9A23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Entitlement still required:  </a:t>
              </a:r>
              <a:r>
                <a:rPr lang="en-US" dirty="0">
                  <a:solidFill>
                    <a:schemeClr val="bg1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Even if FLASHES advances to construction, the projects will still need separate planning approval from the County before any development could proceed.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 spc="300" dirty="0">
                <a:solidFill>
                  <a:srgbClr val="127A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ASK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470916" y="590393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A2B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Four Agreements, One Sequence</a:t>
            </a:r>
            <a:endParaRPr lang="en-US" sz="300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5592CE1-452A-A153-8A8B-763883D73DB6}"/>
              </a:ext>
            </a:extLst>
          </p:cNvPr>
          <p:cNvGrpSpPr/>
          <p:nvPr/>
        </p:nvGrpSpPr>
        <p:grpSpPr>
          <a:xfrm>
            <a:off x="548639" y="1329215"/>
            <a:ext cx="11064241" cy="4070539"/>
            <a:chOff x="548639" y="1257495"/>
            <a:chExt cx="11064241" cy="4070539"/>
          </a:xfrm>
        </p:grpSpPr>
        <p:sp>
          <p:nvSpPr>
            <p:cNvPr id="4" name="Shape 2"/>
            <p:cNvSpPr/>
            <p:nvPr/>
          </p:nvSpPr>
          <p:spPr>
            <a:xfrm>
              <a:off x="548640" y="1572768"/>
              <a:ext cx="4892040" cy="3755266"/>
            </a:xfrm>
            <a:prstGeom prst="rect">
              <a:avLst/>
            </a:prstGeom>
            <a:solidFill>
              <a:srgbClr val="EEF4F5"/>
            </a:solidFill>
            <a:ln/>
            <a:effectLst>
              <a:outerShdw blurRad="88900" dist="38100" dir="8100000" algn="bl" rotWithShape="0">
                <a:srgbClr val="000000">
                  <a:alpha val="1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Shape 3"/>
            <p:cNvSpPr/>
            <p:nvPr/>
          </p:nvSpPr>
          <p:spPr>
            <a:xfrm>
              <a:off x="548639" y="1304479"/>
              <a:ext cx="4892040" cy="566928"/>
            </a:xfrm>
            <a:prstGeom prst="rect">
              <a:avLst/>
            </a:prstGeom>
            <a:solidFill>
              <a:srgbClr val="127A8B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 4"/>
            <p:cNvSpPr/>
            <p:nvPr/>
          </p:nvSpPr>
          <p:spPr>
            <a:xfrm>
              <a:off x="804672" y="1283273"/>
              <a:ext cx="4480560" cy="56692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b="1" kern="0" spc="100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MIP Agreements ·  Prerequisite</a:t>
              </a:r>
              <a:endParaRPr lang="en-US" dirty="0"/>
            </a:p>
          </p:txBody>
        </p:sp>
        <p:sp>
          <p:nvSpPr>
            <p:cNvPr id="7" name="Text 5"/>
            <p:cNvSpPr/>
            <p:nvPr/>
          </p:nvSpPr>
          <p:spPr>
            <a:xfrm>
              <a:off x="672353" y="1947357"/>
              <a:ext cx="4514446" cy="303923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>
                <a:spcBef>
                  <a:spcPts val="200"/>
                </a:spcBef>
                <a:spcAft>
                  <a:spcPts val="200"/>
                </a:spcAft>
                <a:buNone/>
              </a:pPr>
              <a:r>
                <a:rPr lang="en-US" sz="2000" b="1" dirty="0">
                  <a:solidFill>
                    <a:srgbClr val="1A2B30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MIP Grant Agreements</a:t>
              </a:r>
              <a:endParaRPr lang="en-US" sz="1600" b="1" dirty="0">
                <a:solidFill>
                  <a:srgbClr val="1A2B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endParaRPr>
            </a:p>
            <a:p>
              <a:pPr marL="400050" indent="-166688">
                <a:spcBef>
                  <a:spcPts val="200"/>
                </a:spcBef>
                <a:spcAft>
                  <a:spcPts val="200"/>
                </a:spcAft>
                <a:buFont typeface="Arial" panose="020B0604020202020204" pitchFamily="34" charset="0"/>
                <a:buChar char="•"/>
              </a:pPr>
              <a:r>
                <a:rPr lang="en-US" dirty="0"/>
                <a:t>Hartley MIP Agreement</a:t>
              </a:r>
            </a:p>
            <a:p>
              <a:pPr marL="400050" indent="-166688">
                <a:spcBef>
                  <a:spcPts val="200"/>
                </a:spcBef>
                <a:spcAft>
                  <a:spcPts val="200"/>
                </a:spcAft>
                <a:buFont typeface="Arial" panose="020B0604020202020204" pitchFamily="34" charset="0"/>
                <a:buChar char="•"/>
              </a:pPr>
              <a:r>
                <a:rPr lang="en-US" dirty="0"/>
                <a:t>Lucerne MIP Agreement</a:t>
              </a:r>
            </a:p>
            <a:p>
              <a:pPr marL="115887">
                <a:spcBef>
                  <a:spcPts val="200"/>
                </a:spcBef>
                <a:spcAft>
                  <a:spcPts val="200"/>
                </a:spcAft>
              </a:pPr>
              <a:r>
                <a:rPr lang="en-US" b="1" i="1" dirty="0">
                  <a:solidFill>
                    <a:srgbClr val="127A8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Between PG&amp;E and the County</a:t>
              </a:r>
            </a:p>
            <a:p>
              <a:pPr marL="403225" indent="-169863">
                <a:buSzPct val="100000"/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1A2B30"/>
                  </a:solidFill>
                  <a:ea typeface="Calibri" pitchFamily="34" charset="-122"/>
                  <a:cs typeface="Calibri" pitchFamily="34" charset="-120"/>
                </a:rPr>
                <a:t>Establishes the County as MIP Awardee and sets the milestone-based incentive funding.</a:t>
              </a:r>
              <a:endParaRPr lang="en-US" dirty="0"/>
            </a:p>
            <a:p>
              <a:pPr marL="403225" indent="-169863">
                <a:buSzPct val="100000"/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1A2B30"/>
                  </a:solidFill>
                  <a:ea typeface="Calibri" pitchFamily="34" charset="-122"/>
                  <a:cs typeface="Calibri" pitchFamily="34" charset="-120"/>
                </a:rPr>
                <a:t>Funds flow to the County as eligible costs are reimbursed.</a:t>
              </a:r>
              <a:endParaRPr lang="en-US" dirty="0"/>
            </a:p>
            <a:p>
              <a:pPr marL="403225" indent="-169863">
                <a:buSzPct val="100000"/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1A2B30"/>
                  </a:solidFill>
                  <a:ea typeface="Calibri" pitchFamily="34" charset="-122"/>
                  <a:cs typeface="Calibri" pitchFamily="34" charset="-120"/>
                </a:rPr>
                <a:t>Must be executed first — it enables Development Reimbursement Agreements.</a:t>
              </a:r>
              <a:endParaRPr lang="en-US" dirty="0"/>
            </a:p>
            <a:p>
              <a:pPr marL="115887">
                <a:spcBef>
                  <a:spcPts val="200"/>
                </a:spcBef>
                <a:spcAft>
                  <a:spcPts val="200"/>
                </a:spcAft>
              </a:pPr>
              <a:endParaRPr lang="en-US" dirty="0"/>
            </a:p>
          </p:txBody>
        </p:sp>
        <p:sp>
          <p:nvSpPr>
            <p:cNvPr id="10" name="Shape 8"/>
            <p:cNvSpPr/>
            <p:nvPr/>
          </p:nvSpPr>
          <p:spPr>
            <a:xfrm>
              <a:off x="6751322" y="1572768"/>
              <a:ext cx="4861558" cy="3755266"/>
            </a:xfrm>
            <a:prstGeom prst="rect">
              <a:avLst/>
            </a:prstGeom>
            <a:solidFill>
              <a:srgbClr val="EEF4F5"/>
            </a:solidFill>
            <a:ln/>
            <a:effectLst>
              <a:outerShdw blurRad="88900" dist="38100" dir="8100000" algn="bl" rotWithShape="0">
                <a:srgbClr val="000000">
                  <a:alpha val="1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Shape 9"/>
            <p:cNvSpPr/>
            <p:nvPr/>
          </p:nvSpPr>
          <p:spPr>
            <a:xfrm>
              <a:off x="6720840" y="1278701"/>
              <a:ext cx="4892040" cy="566928"/>
            </a:xfrm>
            <a:prstGeom prst="rect">
              <a:avLst/>
            </a:prstGeom>
            <a:solidFill>
              <a:srgbClr val="C9821F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 10"/>
            <p:cNvSpPr/>
            <p:nvPr/>
          </p:nvSpPr>
          <p:spPr>
            <a:xfrm>
              <a:off x="6720840" y="1257495"/>
              <a:ext cx="4892040" cy="58210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b="1" kern="0" spc="100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Reimbursement Agreements                         Enabled by MIP Agreements</a:t>
              </a:r>
              <a:endParaRPr lang="en-US" dirty="0"/>
            </a:p>
          </p:txBody>
        </p:sp>
        <p:sp>
          <p:nvSpPr>
            <p:cNvPr id="13" name="Text 11"/>
            <p:cNvSpPr/>
            <p:nvPr/>
          </p:nvSpPr>
          <p:spPr>
            <a:xfrm>
              <a:off x="6884893" y="1913052"/>
              <a:ext cx="4634753" cy="33721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>
                <a:spcBef>
                  <a:spcPts val="200"/>
                </a:spcBef>
                <a:spcAft>
                  <a:spcPts val="200"/>
                </a:spcAft>
                <a:buNone/>
              </a:pPr>
              <a:r>
                <a:rPr lang="en-US" sz="2000" b="1" dirty="0">
                  <a:solidFill>
                    <a:srgbClr val="1A2B30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Development Reimbursement Agreements</a:t>
              </a:r>
            </a:p>
            <a:p>
              <a:pPr marL="285750" indent="-169863">
                <a:spcBef>
                  <a:spcPts val="200"/>
                </a:spcBef>
                <a:spcAft>
                  <a:spcPts val="200"/>
                </a:spcAft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1A2B30"/>
                  </a:solidFill>
                  <a:latin typeface="Calibri" panose="020F0502020204030204" pitchFamily="34" charset="0"/>
                  <a:ea typeface="Georgia" pitchFamily="34" charset="-122"/>
                  <a:cs typeface="Calibri" panose="020F0502020204030204" pitchFamily="34" charset="0"/>
                </a:rPr>
                <a:t>Hartley Reimbursement Agreement</a:t>
              </a:r>
            </a:p>
            <a:p>
              <a:pPr marL="285750" indent="-169863">
                <a:spcBef>
                  <a:spcPts val="200"/>
                </a:spcBef>
                <a:spcAft>
                  <a:spcPts val="200"/>
                </a:spcAft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1A2B30"/>
                  </a:solidFill>
                  <a:latin typeface="Calibri" panose="020F0502020204030204" pitchFamily="34" charset="0"/>
                  <a:ea typeface="Georgia" pitchFamily="34" charset="-122"/>
                  <a:cs typeface="Calibri" panose="020F0502020204030204" pitchFamily="34" charset="0"/>
                </a:rPr>
                <a:t>Lucerne Reimbursement Agreement</a:t>
              </a:r>
            </a:p>
            <a:p>
              <a:pPr marL="115887">
                <a:spcBef>
                  <a:spcPts val="200"/>
                </a:spcBef>
                <a:spcAft>
                  <a:spcPts val="200"/>
                </a:spcAft>
              </a:pPr>
              <a:r>
                <a:rPr lang="en-US" b="1" i="1" dirty="0">
                  <a:solidFill>
                    <a:srgbClr val="127A8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Between Trane and the County</a:t>
              </a:r>
            </a:p>
            <a:p>
              <a:pPr marL="152400" indent="-152400">
                <a:buSzPct val="100000"/>
                <a:buChar char="•"/>
              </a:pPr>
              <a:r>
                <a:rPr lang="en-US" dirty="0">
                  <a:solidFill>
                    <a:srgbClr val="1A2B30"/>
                  </a:solidFill>
                  <a:ea typeface="Calibri" pitchFamily="34" charset="-122"/>
                  <a:cs typeface="Calibri" pitchFamily="34" charset="-120"/>
                </a:rPr>
                <a:t>Engages Trane to perform ~2 years of predevelopment &amp; validation work.</a:t>
              </a:r>
              <a:endParaRPr lang="en-US" dirty="0"/>
            </a:p>
            <a:p>
              <a:pPr marL="152400" indent="-152400">
                <a:buSzPct val="100000"/>
                <a:buChar char="•"/>
              </a:pPr>
              <a:r>
                <a:rPr lang="en-US" dirty="0">
                  <a:solidFill>
                    <a:srgbClr val="1A2B30"/>
                  </a:solidFill>
                  <a:ea typeface="Calibri" pitchFamily="34" charset="-122"/>
                  <a:cs typeface="Calibri" pitchFamily="34" charset="-120"/>
                </a:rPr>
                <a:t>Nine categories of service scoped for predevelopment of project.</a:t>
              </a:r>
              <a:endParaRPr lang="en-US" dirty="0"/>
            </a:p>
            <a:p>
              <a:pPr marL="152400" indent="-152400">
                <a:buSzPct val="100000"/>
                <a:buChar char="•"/>
              </a:pPr>
              <a:r>
                <a:rPr lang="en-US" dirty="0">
                  <a:solidFill>
                    <a:srgbClr val="1A2B30"/>
                  </a:solidFill>
                  <a:ea typeface="Calibri" pitchFamily="34" charset="-122"/>
                  <a:cs typeface="Calibri" pitchFamily="34" charset="-120"/>
                </a:rPr>
                <a:t>FLASHES predevelopment costs are expected to be covered up to $3,753,142 by MIP funds.</a:t>
              </a:r>
              <a:endParaRPr lang="en-US" dirty="0"/>
            </a:p>
            <a:p>
              <a:pPr marL="115887">
                <a:spcBef>
                  <a:spcPts val="200"/>
                </a:spcBef>
                <a:spcAft>
                  <a:spcPts val="200"/>
                </a:spcAft>
              </a:pPr>
              <a:endParaRPr lang="en-US" dirty="0">
                <a:solidFill>
                  <a:srgbClr val="1A2B30"/>
                </a:solidFill>
                <a:latin typeface="Calibri" panose="020F0502020204030204" pitchFamily="34" charset="0"/>
                <a:ea typeface="Georgia" pitchFamily="34" charset="-122"/>
                <a:cs typeface="Calibri" panose="020F0502020204030204" pitchFamily="34" charset="0"/>
              </a:endParaRPr>
            </a:p>
            <a:p>
              <a:pPr marL="0" indent="0">
                <a:buNone/>
              </a:pPr>
              <a:endParaRPr lang="en-US" sz="2000" dirty="0"/>
            </a:p>
          </p:txBody>
        </p:sp>
        <p:sp>
          <p:nvSpPr>
            <p:cNvPr id="16" name="Shape 14"/>
            <p:cNvSpPr/>
            <p:nvPr/>
          </p:nvSpPr>
          <p:spPr>
            <a:xfrm>
              <a:off x="5638798" y="2872772"/>
              <a:ext cx="883924" cy="801559"/>
            </a:xfrm>
            <a:prstGeom prst="ellipse">
              <a:avLst/>
            </a:prstGeom>
            <a:solidFill>
              <a:srgbClr val="0E3A43"/>
            </a:solidFill>
            <a:ln/>
          </p:spPr>
          <p:txBody>
            <a:bodyPr/>
            <a:lstStyle/>
            <a:p>
              <a:endParaRPr lang="en-US"/>
            </a:p>
          </p:txBody>
        </p:sp>
        <p:pic>
          <p:nvPicPr>
            <p:cNvPr id="17" name="Image 0" descr="preencoded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42120" y="3048065"/>
              <a:ext cx="477279" cy="402336"/>
            </a:xfrm>
            <a:prstGeom prst="rect">
              <a:avLst/>
            </a:prstGeom>
          </p:spPr>
        </p:pic>
      </p:grpSp>
      <p:sp>
        <p:nvSpPr>
          <p:cNvPr id="20" name="Text 16"/>
          <p:cNvSpPr/>
          <p:nvPr/>
        </p:nvSpPr>
        <p:spPr>
          <a:xfrm>
            <a:off x="548638" y="5632295"/>
            <a:ext cx="11064241" cy="871598"/>
          </a:xfrm>
          <a:prstGeom prst="rect">
            <a:avLst/>
          </a:prstGeom>
          <a:solidFill>
            <a:srgbClr val="0E3A43"/>
          </a:solidFill>
          <a:ln/>
        </p:spPr>
        <p:txBody>
          <a:bodyPr wrap="square" lIns="0" tIns="0" rIns="0" bIns="0" rtlCol="0" anchor="ctr"/>
          <a:lstStyle/>
          <a:p>
            <a:pPr marL="914400">
              <a:lnSpc>
                <a:spcPct val="110000"/>
              </a:lnSpc>
              <a:buNone/>
            </a:pPr>
            <a:r>
              <a:rPr lang="en-US" b="1" dirty="0">
                <a:solidFill>
                  <a:srgbClr val="E9A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Bridge financing:  </a:t>
            </a:r>
            <a:r>
              <a:rPr lang="en-US" dirty="0">
                <a:solidFill>
                  <a:srgbClr val="E8F1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Because PG&amp;E only approves payment once the next 10% milestone is reached, RCRC is offering a </a:t>
            </a: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$200,000, 0% loan</a:t>
            </a:r>
            <a:r>
              <a:rPr lang="en-US" dirty="0">
                <a:solidFill>
                  <a:srgbClr val="E8F1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so the County can stay ahead on reimbursements.</a:t>
            </a:r>
            <a:endParaRPr lang="en-US" dirty="0"/>
          </a:p>
        </p:txBody>
      </p:sp>
      <p:sp>
        <p:nvSpPr>
          <p:cNvPr id="21" name="Text 17"/>
          <p:cNvSpPr/>
          <p:nvPr/>
        </p:nvSpPr>
        <p:spPr>
          <a:xfrm>
            <a:off x="11612880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70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  <p:pic>
        <p:nvPicPr>
          <p:cNvPr id="1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672" y="5790797"/>
            <a:ext cx="4572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 spc="300" dirty="0">
                <a:solidFill>
                  <a:srgbClr val="127A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 MIP FUNDS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A2B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Predevelopment Scope of Work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409230"/>
            <a:ext cx="10659830" cy="887343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/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ea typeface="Calibri" pitchFamily="34" charset="-122"/>
                <a:cs typeface="Calibri" pitchFamily="34" charset="-120"/>
              </a:rPr>
              <a:t>Trane will perform nine categories of predevelopment and validation services across both the Hartley and Lucerne sites (June 2026 – June 2028). MIP funds the engineering, environmental, and interconnection work that de-risks the project for a future developer.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endParaRPr lang="en-US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764B28B-27DF-94F1-7ACD-03E12029430B}"/>
              </a:ext>
            </a:extLst>
          </p:cNvPr>
          <p:cNvGrpSpPr/>
          <p:nvPr/>
        </p:nvGrpSpPr>
        <p:grpSpPr>
          <a:xfrm>
            <a:off x="548640" y="2361834"/>
            <a:ext cx="11430000" cy="4261104"/>
            <a:chOff x="548640" y="2415624"/>
            <a:chExt cx="11430000" cy="4261104"/>
          </a:xfrm>
        </p:grpSpPr>
        <p:sp>
          <p:nvSpPr>
            <p:cNvPr id="5" name="Shape 3"/>
            <p:cNvSpPr/>
            <p:nvPr/>
          </p:nvSpPr>
          <p:spPr>
            <a:xfrm>
              <a:off x="548640" y="2415624"/>
              <a:ext cx="5173430" cy="749808"/>
            </a:xfrm>
            <a:prstGeom prst="rect">
              <a:avLst/>
            </a:prstGeom>
            <a:solidFill>
              <a:srgbClr val="E1ECEE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Shape 4"/>
            <p:cNvSpPr/>
            <p:nvPr/>
          </p:nvSpPr>
          <p:spPr>
            <a:xfrm>
              <a:off x="548640" y="2415624"/>
              <a:ext cx="73152" cy="749808"/>
            </a:xfrm>
            <a:prstGeom prst="rect">
              <a:avLst/>
            </a:prstGeom>
            <a:solidFill>
              <a:srgbClr val="127A8B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 5"/>
            <p:cNvSpPr/>
            <p:nvPr/>
          </p:nvSpPr>
          <p:spPr>
            <a:xfrm>
              <a:off x="713232" y="2415624"/>
              <a:ext cx="777240" cy="74980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900" b="1" dirty="0">
                  <a:solidFill>
                    <a:srgbClr val="C9821F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1.1</a:t>
              </a:r>
              <a:endParaRPr lang="en-US" sz="1900" dirty="0"/>
            </a:p>
          </p:txBody>
        </p:sp>
        <p:sp>
          <p:nvSpPr>
            <p:cNvPr id="8" name="Text 6"/>
            <p:cNvSpPr/>
            <p:nvPr/>
          </p:nvSpPr>
          <p:spPr>
            <a:xfrm>
              <a:off x="1508760" y="2415624"/>
              <a:ext cx="3873945" cy="74980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 anchorCtr="0"/>
            <a:lstStyle/>
            <a:p>
              <a:pPr marL="0" indent="0">
                <a:lnSpc>
                  <a:spcPct val="100000"/>
                </a:lnSpc>
                <a:buNone/>
              </a:pPr>
              <a:r>
                <a:rPr lang="en-US" b="1" dirty="0">
                  <a:solidFill>
                    <a:srgbClr val="1A2B30"/>
                  </a:solidFill>
                  <a:ea typeface="Calibri" pitchFamily="34" charset="-122"/>
                  <a:cs typeface="Calibri" pitchFamily="34" charset="-120"/>
                </a:rPr>
                <a:t>Real Estate – Land Options</a:t>
              </a:r>
              <a:endParaRPr lang="en-US" dirty="0"/>
            </a:p>
            <a:p>
              <a:pPr marL="0" indent="0">
                <a:lnSpc>
                  <a:spcPct val="100000"/>
                </a:lnSpc>
                <a:buNone/>
              </a:pPr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Site control &amp; options for both sites</a:t>
              </a:r>
              <a:endPara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9" name="Shape 7"/>
            <p:cNvSpPr/>
            <p:nvPr/>
          </p:nvSpPr>
          <p:spPr>
            <a:xfrm>
              <a:off x="548640" y="3293448"/>
              <a:ext cx="5173430" cy="749808"/>
            </a:xfrm>
            <a:prstGeom prst="rect">
              <a:avLst/>
            </a:prstGeom>
            <a:solidFill>
              <a:srgbClr val="EEF4F5"/>
            </a:solidFill>
            <a:ln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" name="Shape 8"/>
            <p:cNvSpPr/>
            <p:nvPr/>
          </p:nvSpPr>
          <p:spPr>
            <a:xfrm>
              <a:off x="548640" y="3293448"/>
              <a:ext cx="73152" cy="749808"/>
            </a:xfrm>
            <a:prstGeom prst="rect">
              <a:avLst/>
            </a:prstGeom>
            <a:solidFill>
              <a:srgbClr val="127A8B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 9"/>
            <p:cNvSpPr/>
            <p:nvPr/>
          </p:nvSpPr>
          <p:spPr>
            <a:xfrm>
              <a:off x="713232" y="3293448"/>
              <a:ext cx="777240" cy="74980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900" b="1" dirty="0">
                  <a:solidFill>
                    <a:srgbClr val="C9821F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1.2</a:t>
              </a:r>
              <a:endParaRPr lang="en-US" sz="1900" dirty="0"/>
            </a:p>
          </p:txBody>
        </p:sp>
        <p:sp>
          <p:nvSpPr>
            <p:cNvPr id="12" name="Text 10"/>
            <p:cNvSpPr/>
            <p:nvPr/>
          </p:nvSpPr>
          <p:spPr>
            <a:xfrm>
              <a:off x="1508760" y="3293448"/>
              <a:ext cx="4434840" cy="74980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lnSpc>
                  <a:spcPct val="100000"/>
                </a:lnSpc>
                <a:buNone/>
              </a:pPr>
              <a:r>
                <a:rPr lang="en-US" b="1" dirty="0">
                  <a:solidFill>
                    <a:srgbClr val="1A2B30"/>
                  </a:solidFill>
                  <a:ea typeface="Calibri" pitchFamily="34" charset="-122"/>
                  <a:cs typeface="Calibri" pitchFamily="34" charset="-120"/>
                </a:rPr>
                <a:t>Civil &amp; Mechanical Feasibility</a:t>
              </a:r>
            </a:p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Survey, geotech, site plans, cost estimates</a:t>
              </a:r>
            </a:p>
          </p:txBody>
        </p:sp>
        <p:sp>
          <p:nvSpPr>
            <p:cNvPr id="13" name="Shape 11"/>
            <p:cNvSpPr/>
            <p:nvPr/>
          </p:nvSpPr>
          <p:spPr>
            <a:xfrm>
              <a:off x="548640" y="4171272"/>
              <a:ext cx="5173430" cy="749808"/>
            </a:xfrm>
            <a:prstGeom prst="rect">
              <a:avLst/>
            </a:prstGeom>
            <a:solidFill>
              <a:srgbClr val="E1ECEE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Shape 12"/>
            <p:cNvSpPr/>
            <p:nvPr/>
          </p:nvSpPr>
          <p:spPr>
            <a:xfrm>
              <a:off x="548640" y="4171272"/>
              <a:ext cx="73152" cy="749808"/>
            </a:xfrm>
            <a:prstGeom prst="rect">
              <a:avLst/>
            </a:prstGeom>
            <a:solidFill>
              <a:srgbClr val="127A8B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 13"/>
            <p:cNvSpPr/>
            <p:nvPr/>
          </p:nvSpPr>
          <p:spPr>
            <a:xfrm>
              <a:off x="713232" y="4171272"/>
              <a:ext cx="777240" cy="74980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900" b="1" dirty="0">
                  <a:solidFill>
                    <a:srgbClr val="C9821F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1.3</a:t>
              </a:r>
              <a:endParaRPr lang="en-US" sz="1900" dirty="0"/>
            </a:p>
          </p:txBody>
        </p:sp>
        <p:sp>
          <p:nvSpPr>
            <p:cNvPr id="16" name="Text 14"/>
            <p:cNvSpPr/>
            <p:nvPr/>
          </p:nvSpPr>
          <p:spPr>
            <a:xfrm>
              <a:off x="1508760" y="4171272"/>
              <a:ext cx="4434840" cy="74980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lnSpc>
                  <a:spcPct val="100000"/>
                </a:lnSpc>
                <a:buNone/>
              </a:pPr>
              <a:r>
                <a:rPr lang="en-US" b="1" dirty="0">
                  <a:solidFill>
                    <a:srgbClr val="1A2B30"/>
                  </a:solidFill>
                  <a:ea typeface="Calibri" pitchFamily="34" charset="-122"/>
                  <a:cs typeface="Calibri" pitchFamily="34" charset="-120"/>
                </a:rPr>
                <a:t>Electrical Engineering Feasibility</a:t>
              </a:r>
            </a:p>
            <a:p>
              <a:pPr marL="0" indent="0">
                <a:lnSpc>
                  <a:spcPct val="100000"/>
                </a:lnSpc>
                <a:buNone/>
              </a:pPr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Preliminary</a:t>
              </a:r>
              <a:r>
                <a:rPr lang="en-US" sz="1050" dirty="0">
                  <a:solidFill>
                    <a:srgbClr val="5C7077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</a:t>
              </a:r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electrical</a:t>
              </a:r>
              <a:r>
                <a:rPr lang="en-US" sz="1050" dirty="0">
                  <a:solidFill>
                    <a:srgbClr val="5C7077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</a:t>
              </a:r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design</a:t>
              </a:r>
            </a:p>
          </p:txBody>
        </p:sp>
        <p:sp>
          <p:nvSpPr>
            <p:cNvPr id="17" name="Shape 15"/>
            <p:cNvSpPr/>
            <p:nvPr/>
          </p:nvSpPr>
          <p:spPr>
            <a:xfrm>
              <a:off x="548640" y="5049096"/>
              <a:ext cx="5173430" cy="749808"/>
            </a:xfrm>
            <a:prstGeom prst="rect">
              <a:avLst/>
            </a:prstGeom>
            <a:solidFill>
              <a:srgbClr val="EEF4F5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Shape 16"/>
            <p:cNvSpPr/>
            <p:nvPr/>
          </p:nvSpPr>
          <p:spPr>
            <a:xfrm>
              <a:off x="548640" y="5049096"/>
              <a:ext cx="73152" cy="749808"/>
            </a:xfrm>
            <a:prstGeom prst="rect">
              <a:avLst/>
            </a:prstGeom>
            <a:solidFill>
              <a:srgbClr val="127A8B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 17"/>
            <p:cNvSpPr/>
            <p:nvPr/>
          </p:nvSpPr>
          <p:spPr>
            <a:xfrm>
              <a:off x="713232" y="5049096"/>
              <a:ext cx="777240" cy="74980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900" b="1" dirty="0">
                  <a:solidFill>
                    <a:srgbClr val="C9821F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1.4</a:t>
              </a:r>
              <a:endParaRPr lang="en-US" sz="1900" dirty="0"/>
            </a:p>
          </p:txBody>
        </p:sp>
        <p:sp>
          <p:nvSpPr>
            <p:cNvPr id="20" name="Text 18"/>
            <p:cNvSpPr/>
            <p:nvPr/>
          </p:nvSpPr>
          <p:spPr>
            <a:xfrm>
              <a:off x="1508760" y="5049096"/>
              <a:ext cx="4434840" cy="74980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lnSpc>
                  <a:spcPct val="100000"/>
                </a:lnSpc>
                <a:buNone/>
              </a:pPr>
              <a:r>
                <a:rPr lang="en-US" b="1" dirty="0">
                  <a:solidFill>
                    <a:srgbClr val="1A2B30"/>
                  </a:solidFill>
                  <a:ea typeface="Calibri" pitchFamily="34" charset="-122"/>
                  <a:cs typeface="Calibri" pitchFamily="34" charset="-120"/>
                </a:rPr>
                <a:t>Hydrologic Study</a:t>
              </a:r>
            </a:p>
            <a:p>
              <a:pPr marL="0" indent="0">
                <a:lnSpc>
                  <a:spcPct val="100000"/>
                </a:lnSpc>
                <a:buNone/>
              </a:pPr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Test well &amp; pump test for water availability</a:t>
              </a:r>
            </a:p>
          </p:txBody>
        </p:sp>
        <p:sp>
          <p:nvSpPr>
            <p:cNvPr id="21" name="Shape 19"/>
            <p:cNvSpPr/>
            <p:nvPr/>
          </p:nvSpPr>
          <p:spPr>
            <a:xfrm>
              <a:off x="548640" y="5926920"/>
              <a:ext cx="5173430" cy="749808"/>
            </a:xfrm>
            <a:prstGeom prst="rect">
              <a:avLst/>
            </a:prstGeom>
            <a:solidFill>
              <a:srgbClr val="E1ECEE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Shape 20"/>
            <p:cNvSpPr/>
            <p:nvPr/>
          </p:nvSpPr>
          <p:spPr>
            <a:xfrm>
              <a:off x="548640" y="5926920"/>
              <a:ext cx="73152" cy="749808"/>
            </a:xfrm>
            <a:prstGeom prst="rect">
              <a:avLst/>
            </a:prstGeom>
            <a:solidFill>
              <a:srgbClr val="127A8B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 21"/>
            <p:cNvSpPr/>
            <p:nvPr/>
          </p:nvSpPr>
          <p:spPr>
            <a:xfrm>
              <a:off x="713232" y="5926920"/>
              <a:ext cx="777240" cy="74980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900" b="1" dirty="0">
                  <a:solidFill>
                    <a:srgbClr val="C9821F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1.5</a:t>
              </a:r>
              <a:endParaRPr lang="en-US" sz="1900" dirty="0"/>
            </a:p>
          </p:txBody>
        </p:sp>
        <p:sp>
          <p:nvSpPr>
            <p:cNvPr id="24" name="Text 22"/>
            <p:cNvSpPr/>
            <p:nvPr/>
          </p:nvSpPr>
          <p:spPr>
            <a:xfrm>
              <a:off x="1508760" y="5926920"/>
              <a:ext cx="4434840" cy="74980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lnSpc>
                  <a:spcPct val="100000"/>
                </a:lnSpc>
                <a:buNone/>
              </a:pPr>
              <a:r>
                <a:rPr lang="en-US" b="1" dirty="0">
                  <a:solidFill>
                    <a:srgbClr val="1A2B30"/>
                  </a:solidFill>
                  <a:ea typeface="Calibri" pitchFamily="34" charset="-122"/>
                  <a:cs typeface="Calibri" pitchFamily="34" charset="-120"/>
                </a:rPr>
                <a:t>FERC – Notice of Intent</a:t>
              </a:r>
            </a:p>
            <a:p>
              <a:pPr marL="0" indent="0">
                <a:lnSpc>
                  <a:spcPct val="100000"/>
                </a:lnSpc>
                <a:buNone/>
              </a:pPr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FERC NOI process for both facilities</a:t>
              </a:r>
            </a:p>
          </p:txBody>
        </p:sp>
        <p:sp>
          <p:nvSpPr>
            <p:cNvPr id="25" name="Shape 23"/>
            <p:cNvSpPr/>
            <p:nvPr/>
          </p:nvSpPr>
          <p:spPr>
            <a:xfrm>
              <a:off x="6111240" y="2415624"/>
              <a:ext cx="5097230" cy="749808"/>
            </a:xfrm>
            <a:prstGeom prst="rect">
              <a:avLst/>
            </a:prstGeom>
            <a:solidFill>
              <a:srgbClr val="EEF4F5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Shape 24"/>
            <p:cNvSpPr/>
            <p:nvPr/>
          </p:nvSpPr>
          <p:spPr>
            <a:xfrm>
              <a:off x="6080760" y="2415624"/>
              <a:ext cx="73152" cy="749808"/>
            </a:xfrm>
            <a:prstGeom prst="rect">
              <a:avLst/>
            </a:prstGeom>
            <a:solidFill>
              <a:srgbClr val="127A8B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 25"/>
            <p:cNvSpPr/>
            <p:nvPr/>
          </p:nvSpPr>
          <p:spPr>
            <a:xfrm>
              <a:off x="6245352" y="2415624"/>
              <a:ext cx="777240" cy="74980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900" b="1" dirty="0">
                  <a:solidFill>
                    <a:srgbClr val="C9821F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1.6</a:t>
              </a:r>
              <a:endParaRPr lang="en-US" sz="1900" dirty="0"/>
            </a:p>
          </p:txBody>
        </p:sp>
        <p:sp>
          <p:nvSpPr>
            <p:cNvPr id="28" name="Text 26"/>
            <p:cNvSpPr/>
            <p:nvPr/>
          </p:nvSpPr>
          <p:spPr>
            <a:xfrm>
              <a:off x="7040880" y="2415624"/>
              <a:ext cx="4434840" cy="74980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lnSpc>
                  <a:spcPct val="100000"/>
                </a:lnSpc>
                <a:buNone/>
              </a:pPr>
              <a:r>
                <a:rPr lang="en-US" b="1" dirty="0">
                  <a:solidFill>
                    <a:srgbClr val="1A2B30"/>
                  </a:solidFill>
                  <a:ea typeface="Calibri" pitchFamily="34" charset="-122"/>
                  <a:cs typeface="Calibri" pitchFamily="34" charset="-120"/>
                </a:rPr>
                <a:t>Environmental / Draft EIR</a:t>
              </a:r>
            </a:p>
            <a:p>
              <a:pPr marL="0" indent="0">
                <a:lnSpc>
                  <a:spcPct val="100000"/>
                </a:lnSpc>
                <a:buNone/>
              </a:pPr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Bio surveys, CEQA review, outreach</a:t>
              </a:r>
            </a:p>
          </p:txBody>
        </p:sp>
        <p:sp>
          <p:nvSpPr>
            <p:cNvPr id="29" name="Shape 27"/>
            <p:cNvSpPr/>
            <p:nvPr/>
          </p:nvSpPr>
          <p:spPr>
            <a:xfrm>
              <a:off x="6080760" y="3293448"/>
              <a:ext cx="5127710" cy="749808"/>
            </a:xfrm>
            <a:prstGeom prst="rect">
              <a:avLst/>
            </a:prstGeom>
            <a:solidFill>
              <a:srgbClr val="E1ECEE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Shape 28"/>
            <p:cNvSpPr/>
            <p:nvPr/>
          </p:nvSpPr>
          <p:spPr>
            <a:xfrm>
              <a:off x="6080760" y="3293448"/>
              <a:ext cx="73152" cy="749808"/>
            </a:xfrm>
            <a:prstGeom prst="rect">
              <a:avLst/>
            </a:prstGeom>
            <a:solidFill>
              <a:srgbClr val="127A8B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Text 29"/>
            <p:cNvSpPr/>
            <p:nvPr/>
          </p:nvSpPr>
          <p:spPr>
            <a:xfrm>
              <a:off x="6245352" y="3293448"/>
              <a:ext cx="777240" cy="74980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900" b="1" dirty="0">
                  <a:solidFill>
                    <a:srgbClr val="C9821F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1.7</a:t>
              </a:r>
              <a:endParaRPr lang="en-US" sz="1900" dirty="0"/>
            </a:p>
          </p:txBody>
        </p:sp>
        <p:sp>
          <p:nvSpPr>
            <p:cNvPr id="32" name="Text 30"/>
            <p:cNvSpPr/>
            <p:nvPr/>
          </p:nvSpPr>
          <p:spPr>
            <a:xfrm>
              <a:off x="7040880" y="3293448"/>
              <a:ext cx="4434840" cy="74980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lnSpc>
                  <a:spcPct val="100000"/>
                </a:lnSpc>
                <a:buNone/>
              </a:pPr>
              <a:r>
                <a:rPr lang="en-US" b="1" dirty="0">
                  <a:solidFill>
                    <a:srgbClr val="1A2B30"/>
                  </a:solidFill>
                  <a:ea typeface="Calibri" pitchFamily="34" charset="-122"/>
                  <a:cs typeface="Calibri" pitchFamily="34" charset="-120"/>
                </a:rPr>
                <a:t>Interconnection Assistance</a:t>
              </a:r>
            </a:p>
            <a:p>
              <a:pPr marL="0" indent="0">
                <a:lnSpc>
                  <a:spcPct val="100000"/>
                </a:lnSpc>
                <a:buNone/>
              </a:pPr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CAISO interconnection support</a:t>
              </a:r>
            </a:p>
          </p:txBody>
        </p:sp>
        <p:sp>
          <p:nvSpPr>
            <p:cNvPr id="33" name="Shape 31"/>
            <p:cNvSpPr/>
            <p:nvPr/>
          </p:nvSpPr>
          <p:spPr>
            <a:xfrm>
              <a:off x="6080760" y="4171272"/>
              <a:ext cx="5127710" cy="749808"/>
            </a:xfrm>
            <a:prstGeom prst="rect">
              <a:avLst/>
            </a:prstGeom>
            <a:solidFill>
              <a:srgbClr val="EEF4F5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Shape 32"/>
            <p:cNvSpPr/>
            <p:nvPr/>
          </p:nvSpPr>
          <p:spPr>
            <a:xfrm>
              <a:off x="6080760" y="4171272"/>
              <a:ext cx="73152" cy="749808"/>
            </a:xfrm>
            <a:prstGeom prst="rect">
              <a:avLst/>
            </a:prstGeom>
            <a:solidFill>
              <a:srgbClr val="127A8B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Text 33"/>
            <p:cNvSpPr/>
            <p:nvPr/>
          </p:nvSpPr>
          <p:spPr>
            <a:xfrm>
              <a:off x="6245352" y="4171272"/>
              <a:ext cx="777240" cy="74980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900" b="1" dirty="0">
                  <a:solidFill>
                    <a:srgbClr val="C9821F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1.8</a:t>
              </a:r>
              <a:endParaRPr lang="en-US" sz="1900" dirty="0"/>
            </a:p>
          </p:txBody>
        </p:sp>
        <p:sp>
          <p:nvSpPr>
            <p:cNvPr id="37" name="Shape 35"/>
            <p:cNvSpPr/>
            <p:nvPr/>
          </p:nvSpPr>
          <p:spPr>
            <a:xfrm>
              <a:off x="6080760" y="5049096"/>
              <a:ext cx="5127710" cy="749808"/>
            </a:xfrm>
            <a:prstGeom prst="rect">
              <a:avLst/>
            </a:prstGeom>
            <a:solidFill>
              <a:srgbClr val="E1ECEE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Shape 36"/>
            <p:cNvSpPr/>
            <p:nvPr/>
          </p:nvSpPr>
          <p:spPr>
            <a:xfrm>
              <a:off x="6080760" y="5049096"/>
              <a:ext cx="73152" cy="749808"/>
            </a:xfrm>
            <a:prstGeom prst="rect">
              <a:avLst/>
            </a:prstGeom>
            <a:solidFill>
              <a:srgbClr val="127A8B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Text 37"/>
            <p:cNvSpPr/>
            <p:nvPr/>
          </p:nvSpPr>
          <p:spPr>
            <a:xfrm>
              <a:off x="6245352" y="5049096"/>
              <a:ext cx="777240" cy="74980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900" b="1" dirty="0">
                  <a:solidFill>
                    <a:srgbClr val="C9821F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1.9</a:t>
              </a:r>
              <a:endParaRPr lang="en-US" sz="1900" dirty="0"/>
            </a:p>
          </p:txBody>
        </p:sp>
        <p:sp>
          <p:nvSpPr>
            <p:cNvPr id="40" name="Text 38"/>
            <p:cNvSpPr/>
            <p:nvPr/>
          </p:nvSpPr>
          <p:spPr>
            <a:xfrm>
              <a:off x="7022592" y="4171272"/>
              <a:ext cx="4434840" cy="74980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lnSpc>
                  <a:spcPct val="100000"/>
                </a:lnSpc>
                <a:buNone/>
              </a:pPr>
              <a:r>
                <a:rPr lang="en-US" b="1" dirty="0">
                  <a:solidFill>
                    <a:srgbClr val="1A2B30"/>
                  </a:solidFill>
                  <a:ea typeface="Calibri" pitchFamily="34" charset="-122"/>
                  <a:cs typeface="Calibri" pitchFamily="34" charset="-120"/>
                </a:rPr>
                <a:t>CAISO Application</a:t>
              </a:r>
            </a:p>
            <a:p>
              <a:pPr marL="0" indent="0">
                <a:lnSpc>
                  <a:spcPct val="100000"/>
                </a:lnSpc>
                <a:buNone/>
              </a:pPr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CAISO Full Capacity Deliverability Study</a:t>
              </a:r>
            </a:p>
          </p:txBody>
        </p:sp>
        <p:sp>
          <p:nvSpPr>
            <p:cNvPr id="44" name="Text 42"/>
            <p:cNvSpPr/>
            <p:nvPr/>
          </p:nvSpPr>
          <p:spPr>
            <a:xfrm>
              <a:off x="7022592" y="5049096"/>
              <a:ext cx="4434840" cy="74980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lnSpc>
                  <a:spcPct val="100000"/>
                </a:lnSpc>
                <a:buNone/>
              </a:pPr>
              <a:r>
                <a:rPr lang="en-US" b="1" dirty="0">
                  <a:solidFill>
                    <a:srgbClr val="1A2B30"/>
                  </a:solidFill>
                  <a:ea typeface="Calibri" pitchFamily="34" charset="-122"/>
                  <a:cs typeface="Calibri" pitchFamily="34" charset="-120"/>
                </a:rPr>
                <a:t>Project Administration</a:t>
              </a:r>
            </a:p>
            <a:p>
              <a:pPr marL="0" indent="0">
                <a:lnSpc>
                  <a:spcPct val="100000"/>
                </a:lnSpc>
                <a:buNone/>
              </a:pPr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Subconsultant mgmt, billing, reporting</a:t>
              </a:r>
            </a:p>
          </p:txBody>
        </p:sp>
        <p:sp>
          <p:nvSpPr>
            <p:cNvPr id="45" name="Text 43"/>
            <p:cNvSpPr/>
            <p:nvPr/>
          </p:nvSpPr>
          <p:spPr>
            <a:xfrm>
              <a:off x="11612880" y="6400800"/>
              <a:ext cx="365760" cy="2743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r">
                <a:buNone/>
              </a:pPr>
              <a:r>
                <a:rPr lang="en-US" sz="1000" dirty="0">
                  <a:solidFill>
                    <a:srgbClr val="5C7077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6</a:t>
              </a:r>
              <a:endParaRPr lang="en-US" sz="1000" dirty="0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 spc="300" dirty="0">
                <a:solidFill>
                  <a:srgbClr val="127A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 &amp; FUNDING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A2B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Reimbursement Agreements Budget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3977640" cy="5074920"/>
          </a:xfrm>
          <a:prstGeom prst="rect">
            <a:avLst/>
          </a:prstGeom>
          <a:solidFill>
            <a:srgbClr val="0E3A43">
              <a:alpha val="65000"/>
            </a:srgbClr>
          </a:solidFill>
          <a:ln/>
          <a:effectLst>
            <a:outerShdw blurRad="889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67813" y="1788501"/>
            <a:ext cx="3520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DE8F26"/>
                </a:solidFill>
              </a:rPr>
              <a:t>TOTAL AGREEMENTS BUDGET</a:t>
            </a:r>
          </a:p>
        </p:txBody>
      </p:sp>
      <p:sp>
        <p:nvSpPr>
          <p:cNvPr id="6" name="Text 4"/>
          <p:cNvSpPr/>
          <p:nvPr/>
        </p:nvSpPr>
        <p:spPr>
          <a:xfrm>
            <a:off x="767813" y="2140121"/>
            <a:ext cx="36118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$3,753,142</a:t>
            </a:r>
            <a:endParaRPr lang="en-US" sz="4200" dirty="0"/>
          </a:p>
        </p:txBody>
      </p:sp>
      <p:sp>
        <p:nvSpPr>
          <p:cNvPr id="7" name="Text 5"/>
          <p:cNvSpPr/>
          <p:nvPr/>
        </p:nvSpPr>
        <p:spPr>
          <a:xfrm>
            <a:off x="767813" y="3033710"/>
            <a:ext cx="3520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i="1" dirty="0">
                <a:solidFill>
                  <a:srgbClr val="CFE3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Covered by MIP funds</a:t>
            </a:r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78CF97B-0644-4E4E-72E0-FC9B77D1DE4B}"/>
              </a:ext>
            </a:extLst>
          </p:cNvPr>
          <p:cNvGrpSpPr/>
          <p:nvPr/>
        </p:nvGrpSpPr>
        <p:grpSpPr>
          <a:xfrm>
            <a:off x="777240" y="3476842"/>
            <a:ext cx="3520440" cy="1444751"/>
            <a:chOff x="767813" y="3512899"/>
            <a:chExt cx="3520440" cy="1444751"/>
          </a:xfrm>
        </p:grpSpPr>
        <p:sp>
          <p:nvSpPr>
            <p:cNvPr id="47" name="Shape 10">
              <a:extLst>
                <a:ext uri="{FF2B5EF4-FFF2-40B4-BE49-F238E27FC236}">
                  <a16:creationId xmlns:a16="http://schemas.microsoft.com/office/drawing/2014/main" id="{7D1CAF23-989B-AFE8-9AD3-F11982457369}"/>
                </a:ext>
              </a:extLst>
            </p:cNvPr>
            <p:cNvSpPr/>
            <p:nvPr/>
          </p:nvSpPr>
          <p:spPr>
            <a:xfrm>
              <a:off x="767813" y="3512899"/>
              <a:ext cx="3520440" cy="1444751"/>
            </a:xfrm>
            <a:prstGeom prst="rect">
              <a:avLst/>
            </a:prstGeom>
            <a:solidFill>
              <a:srgbClr val="0A2C33"/>
            </a:solidFill>
            <a:ln w="9525">
              <a:noFill/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Shape 7"/>
            <p:cNvSpPr/>
            <p:nvPr/>
          </p:nvSpPr>
          <p:spPr>
            <a:xfrm>
              <a:off x="777240" y="3512899"/>
              <a:ext cx="100867" cy="1444751"/>
            </a:xfrm>
            <a:prstGeom prst="rect">
              <a:avLst/>
            </a:prstGeom>
            <a:solidFill>
              <a:srgbClr val="E9A23B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 8"/>
            <p:cNvSpPr/>
            <p:nvPr/>
          </p:nvSpPr>
          <p:spPr>
            <a:xfrm>
              <a:off x="955406" y="3608109"/>
              <a:ext cx="3246120" cy="127785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spcAft>
                  <a:spcPts val="600"/>
                </a:spcAft>
                <a:buNone/>
              </a:pPr>
              <a:r>
                <a:rPr lang="en-US" sz="2200" b="1" dirty="0">
                  <a:solidFill>
                    <a:srgbClr val="FFFFFF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$3,498,741</a:t>
              </a:r>
            </a:p>
            <a:p>
              <a:pPr>
                <a:lnSpc>
                  <a:spcPct val="90000"/>
                </a:lnSpc>
              </a:pPr>
              <a:r>
                <a:rPr lang="en-US" sz="2000" b="1" dirty="0">
                  <a:solidFill>
                    <a:srgbClr val="3FA7B8"/>
                  </a:solidFill>
                  <a:ea typeface="Calibri" pitchFamily="34" charset="-122"/>
                  <a:cs typeface="Calibri" pitchFamily="34" charset="-120"/>
                </a:rPr>
                <a:t>Contractor (Trane)</a:t>
              </a:r>
              <a:endParaRPr lang="en-US" sz="2000" dirty="0"/>
            </a:p>
            <a:p>
              <a:pPr>
                <a:lnSpc>
                  <a:spcPct val="90000"/>
                </a:lnSpc>
              </a:pPr>
              <a:r>
                <a:rPr lang="en-US" sz="2000" dirty="0">
                  <a:solidFill>
                    <a:srgbClr val="9DBCC2"/>
                  </a:solidFill>
                  <a:ea typeface="Calibri" pitchFamily="34" charset="-122"/>
                  <a:cs typeface="Calibri" pitchFamily="34" charset="-120"/>
                </a:rPr>
                <a:t>Nine scope categories across both sites</a:t>
              </a:r>
              <a:endParaRPr lang="en-US" sz="2000" dirty="0"/>
            </a:p>
          </p:txBody>
        </p:sp>
      </p:grpSp>
      <p:sp>
        <p:nvSpPr>
          <p:cNvPr id="12" name="Shape 10"/>
          <p:cNvSpPr/>
          <p:nvPr/>
        </p:nvSpPr>
        <p:spPr>
          <a:xfrm>
            <a:off x="777240" y="5076335"/>
            <a:ext cx="3520440" cy="1444751"/>
          </a:xfrm>
          <a:prstGeom prst="rect">
            <a:avLst/>
          </a:prstGeom>
          <a:solidFill>
            <a:srgbClr val="0A2C33"/>
          </a:solidFill>
          <a:ln w="9525">
            <a:noFill/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3" name="Shape 11"/>
          <p:cNvSpPr/>
          <p:nvPr/>
        </p:nvSpPr>
        <p:spPr>
          <a:xfrm>
            <a:off x="777239" y="5079165"/>
            <a:ext cx="100867" cy="1441921"/>
          </a:xfrm>
          <a:prstGeom prst="rect">
            <a:avLst/>
          </a:prstGeom>
          <a:solidFill>
            <a:srgbClr val="E9A2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971339" y="5303241"/>
            <a:ext cx="3246120" cy="12948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spcAft>
                <a:spcPts val="600"/>
              </a:spcAft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$254,401</a:t>
            </a:r>
          </a:p>
          <a:p>
            <a:pPr>
              <a:lnSpc>
                <a:spcPct val="90000"/>
              </a:lnSpc>
            </a:pPr>
            <a:r>
              <a:rPr lang="en-US" sz="2000" b="1" dirty="0">
                <a:solidFill>
                  <a:srgbClr val="3FA7B8"/>
                </a:solidFill>
                <a:ea typeface="Calibri" pitchFamily="34" charset="-122"/>
                <a:cs typeface="Calibri" pitchFamily="34" charset="-120"/>
              </a:rPr>
              <a:t>County Compensation</a:t>
            </a:r>
            <a:endParaRPr lang="en-US" sz="2000" dirty="0"/>
          </a:p>
          <a:p>
            <a:pPr>
              <a:lnSpc>
                <a:spcPct val="90000"/>
              </a:lnSpc>
            </a:pPr>
            <a:r>
              <a:rPr lang="en-US" sz="2000" dirty="0">
                <a:solidFill>
                  <a:srgbClr val="9DBCC2"/>
                </a:solidFill>
                <a:ea typeface="Calibri" pitchFamily="34" charset="-122"/>
                <a:cs typeface="Calibri" pitchFamily="34" charset="-120"/>
              </a:rPr>
              <a:t>CAISO fees, CEQA augmentation, staff time</a:t>
            </a:r>
            <a:endParaRPr lang="en-US" sz="2000" dirty="0"/>
          </a:p>
          <a:p>
            <a:pPr marL="0" indent="0">
              <a:buNone/>
            </a:pP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4846320" y="1545336"/>
            <a:ext cx="6766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 spc="100" dirty="0">
                <a:solidFill>
                  <a:srgbClr val="127A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ALLOCATION BY SITE</a:t>
            </a:r>
            <a:endParaRPr lang="en-US" dirty="0"/>
          </a:p>
        </p:txBody>
      </p:sp>
      <p:sp>
        <p:nvSpPr>
          <p:cNvPr id="41" name="Shape 39"/>
          <p:cNvSpPr/>
          <p:nvPr/>
        </p:nvSpPr>
        <p:spPr>
          <a:xfrm>
            <a:off x="4808612" y="4617720"/>
            <a:ext cx="6858000" cy="2057400"/>
          </a:xfrm>
          <a:prstGeom prst="rect">
            <a:avLst/>
          </a:prstGeom>
          <a:solidFill>
            <a:srgbClr val="EEF4F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2" name="Shape 40"/>
          <p:cNvSpPr/>
          <p:nvPr/>
        </p:nvSpPr>
        <p:spPr>
          <a:xfrm>
            <a:off x="4818038" y="4617720"/>
            <a:ext cx="119721" cy="2057400"/>
          </a:xfrm>
          <a:prstGeom prst="rect">
            <a:avLst/>
          </a:prstGeom>
          <a:solidFill>
            <a:srgbClr val="E9A2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3" name="Text 41"/>
          <p:cNvSpPr/>
          <p:nvPr/>
        </p:nvSpPr>
        <p:spPr>
          <a:xfrm>
            <a:off x="5037212" y="4730373"/>
            <a:ext cx="6575668" cy="18432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spcAft>
                <a:spcPts val="600"/>
              </a:spcAft>
              <a:buNone/>
            </a:pPr>
            <a:r>
              <a:rPr lang="en-US" b="1" dirty="0">
                <a:solidFill>
                  <a:srgbClr val="127A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this matters for the County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>
                <a:solidFill>
                  <a:srgbClr val="1A2B30"/>
                </a:solidFill>
                <a:ea typeface="Calibri" pitchFamily="34" charset="-122"/>
                <a:cs typeface="Calibri" pitchFamily="34" charset="-120"/>
              </a:rPr>
              <a:t>Both contractor and County costs are reimbursed through the MIP Grant Agreement. 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rgbClr val="1A2B30"/>
                </a:solidFill>
                <a:ea typeface="Calibri" pitchFamily="34" charset="-122"/>
                <a:cs typeface="Calibri" pitchFamily="34" charset="-120"/>
              </a:rPr>
              <a:t>Trane's monthly invoices are structured to support County progress billing to PG&amp;E, and the RCRC 0% bridge loan covers the timing gap between milestones.</a:t>
            </a:r>
            <a:endParaRPr lang="en-US" dirty="0"/>
          </a:p>
        </p:txBody>
      </p:sp>
      <p:sp>
        <p:nvSpPr>
          <p:cNvPr id="45" name="Text 43"/>
          <p:cNvSpPr/>
          <p:nvPr/>
        </p:nvSpPr>
        <p:spPr>
          <a:xfrm>
            <a:off x="11612880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70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  <p:graphicFrame>
        <p:nvGraphicFramePr>
          <p:cNvPr id="46" name="Table 45">
            <a:extLst>
              <a:ext uri="{FF2B5EF4-FFF2-40B4-BE49-F238E27FC236}">
                <a16:creationId xmlns:a16="http://schemas.microsoft.com/office/drawing/2014/main" id="{CC60901C-2D17-4647-B067-F5AF265C74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6929017"/>
              </p:ext>
            </p:extLst>
          </p:nvPr>
        </p:nvGraphicFramePr>
        <p:xfrm>
          <a:off x="4800600" y="1913370"/>
          <a:ext cx="6858000" cy="23911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330490">
                  <a:extLst>
                    <a:ext uri="{9D8B030D-6E8A-4147-A177-3AD203B41FA5}">
                      <a16:colId xmlns:a16="http://schemas.microsoft.com/office/drawing/2014/main" val="3965578328"/>
                    </a:ext>
                  </a:extLst>
                </a:gridCol>
                <a:gridCol w="1715678">
                  <a:extLst>
                    <a:ext uri="{9D8B030D-6E8A-4147-A177-3AD203B41FA5}">
                      <a16:colId xmlns:a16="http://schemas.microsoft.com/office/drawing/2014/main" val="2825699388"/>
                    </a:ext>
                  </a:extLst>
                </a:gridCol>
                <a:gridCol w="1811832">
                  <a:extLst>
                    <a:ext uri="{9D8B030D-6E8A-4147-A177-3AD203B41FA5}">
                      <a16:colId xmlns:a16="http://schemas.microsoft.com/office/drawing/2014/main" val="2477838203"/>
                    </a:ext>
                  </a:extLst>
                </a:gridCol>
              </a:tblGrid>
              <a:tr h="597795">
                <a:tc>
                  <a:txBody>
                    <a:bodyPr/>
                    <a:lstStyle/>
                    <a:p>
                      <a:pPr algn="r"/>
                      <a:endParaRPr lang="en-US" dirty="0"/>
                    </a:p>
                  </a:txBody>
                  <a:tcPr anchor="ctr"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3A4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rgbClr val="DE8F26"/>
                          </a:solidFill>
                        </a:rPr>
                        <a:t>10 MW Hartley</a:t>
                      </a:r>
                    </a:p>
                  </a:txBody>
                  <a:tcPr anchor="ctr"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3A4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rgbClr val="DE8F26"/>
                          </a:solidFill>
                        </a:rPr>
                        <a:t>20 MW Lucerne</a:t>
                      </a:r>
                    </a:p>
                  </a:txBody>
                  <a:tcPr anchor="ctr"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3A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7010592"/>
                  </a:ext>
                </a:extLst>
              </a:tr>
              <a:tr h="597795">
                <a:tc>
                  <a:txBody>
                    <a:bodyPr/>
                    <a:lstStyle/>
                    <a:p>
                      <a:r>
                        <a:rPr lang="en-US" dirty="0"/>
                        <a:t>Contractor (Trane)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dirty="0">
                          <a:solidFill>
                            <a:srgbClr val="1A2B30"/>
                          </a:solidFill>
                        </a:rPr>
                        <a:t>$1,132,380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1A2B30"/>
                          </a:solidFill>
                        </a:rPr>
                        <a:t>$2,366,361</a:t>
                      </a:r>
                      <a:endParaRPr lang="en-US" sz="1800" dirty="0"/>
                    </a:p>
                  </a:txBody>
                  <a:tcPr anchor="ctr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798463"/>
                  </a:ext>
                </a:extLst>
              </a:tr>
              <a:tr h="597795">
                <a:tc>
                  <a:txBody>
                    <a:bodyPr/>
                    <a:lstStyle/>
                    <a:p>
                      <a:r>
                        <a:rPr lang="en-US" dirty="0"/>
                        <a:t>County compensation</a:t>
                      </a:r>
                    </a:p>
                  </a:txBody>
                  <a:tcPr anchor="ctr">
                    <a:lnT w="12700" cmpd="sng">
                      <a:noFill/>
                    </a:lnT>
                    <a:solidFill>
                      <a:srgbClr val="127A8B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1A2B30"/>
                          </a:solidFill>
                        </a:rPr>
                        <a:t>$101,734</a:t>
                      </a:r>
                      <a:endParaRPr lang="en-US" sz="1800" dirty="0"/>
                    </a:p>
                  </a:txBody>
                  <a:tcPr anchor="ctr">
                    <a:solidFill>
                      <a:srgbClr val="127A8B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1A2B30"/>
                          </a:solidFill>
                        </a:rPr>
                        <a:t>$152,667</a:t>
                      </a:r>
                      <a:endParaRPr lang="en-US" sz="1800" dirty="0"/>
                    </a:p>
                  </a:txBody>
                  <a:tcPr anchor="ctr">
                    <a:solidFill>
                      <a:srgbClr val="127A8B">
                        <a:alpha val="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2030675"/>
                  </a:ext>
                </a:extLst>
              </a:tr>
              <a:tr h="597795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rgbClr val="127A8B"/>
                          </a:solidFill>
                        </a:rPr>
                        <a:t>Site total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rgbClr val="127A8B"/>
                          </a:solidFill>
                          <a:latin typeface="+mn-lt"/>
                          <a:ea typeface="+mn-ea"/>
                          <a:cs typeface="+mn-cs"/>
                        </a:rPr>
                        <a:t>$</a:t>
                      </a:r>
                      <a:r>
                        <a:rPr lang="en-US" b="1" dirty="0">
                          <a:solidFill>
                            <a:srgbClr val="127A8B"/>
                          </a:solidFill>
                        </a:rPr>
                        <a:t>1,234,114</a:t>
                      </a:r>
                      <a:endParaRPr lang="en-US" sz="1800" dirty="0"/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rgbClr val="127A8B"/>
                          </a:solidFill>
                        </a:rPr>
                        <a:t>$2,519,028</a:t>
                      </a:r>
                      <a:endParaRPr lang="en-US" dirty="0"/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26299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</TotalTime>
  <Words>1143</Words>
  <Application>Microsoft Office PowerPoint</Application>
  <PresentationFormat>Widescreen</PresentationFormat>
  <Paragraphs>191</Paragraphs>
  <Slides>11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FLASHES — MIP &amp; Reimbursement Agreements</dc:title>
  <dc:subject>PptxGenJS Presentation</dc:subject>
  <dc:creator>Benjamin Rickelman, Deputy CAO</dc:creator>
  <cp:lastModifiedBy>Benjamin Rickelman</cp:lastModifiedBy>
  <cp:revision>26</cp:revision>
  <dcterms:created xsi:type="dcterms:W3CDTF">2026-06-02T18:44:43Z</dcterms:created>
  <dcterms:modified xsi:type="dcterms:W3CDTF">2026-06-17T21:43:37Z</dcterms:modified>
</cp:coreProperties>
</file>