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3"/>
  </p:notesMasterIdLst>
  <p:sldIdLst>
    <p:sldId id="256" r:id="rId2"/>
    <p:sldId id="308" r:id="rId3"/>
    <p:sldId id="309" r:id="rId4"/>
    <p:sldId id="310" r:id="rId5"/>
    <p:sldId id="259" r:id="rId6"/>
    <p:sldId id="260" r:id="rId7"/>
    <p:sldId id="262" r:id="rId8"/>
    <p:sldId id="300" r:id="rId9"/>
    <p:sldId id="261" r:id="rId10"/>
    <p:sldId id="264" r:id="rId11"/>
    <p:sldId id="265" r:id="rId12"/>
    <p:sldId id="266" r:id="rId13"/>
    <p:sldId id="316" r:id="rId14"/>
    <p:sldId id="268" r:id="rId15"/>
    <p:sldId id="294" r:id="rId16"/>
    <p:sldId id="269" r:id="rId17"/>
    <p:sldId id="270" r:id="rId18"/>
    <p:sldId id="293" r:id="rId19"/>
    <p:sldId id="271" r:id="rId20"/>
    <p:sldId id="290" r:id="rId21"/>
    <p:sldId id="291" r:id="rId22"/>
    <p:sldId id="272" r:id="rId23"/>
    <p:sldId id="276" r:id="rId24"/>
    <p:sldId id="311" r:id="rId25"/>
    <p:sldId id="318" r:id="rId26"/>
    <p:sldId id="319" r:id="rId27"/>
    <p:sldId id="317" r:id="rId28"/>
    <p:sldId id="277" r:id="rId29"/>
    <p:sldId id="315" r:id="rId30"/>
    <p:sldId id="299" r:id="rId31"/>
    <p:sldId id="278" r:id="rId32"/>
    <p:sldId id="295" r:id="rId33"/>
    <p:sldId id="296" r:id="rId34"/>
    <p:sldId id="305" r:id="rId35"/>
    <p:sldId id="279" r:id="rId36"/>
    <p:sldId id="280" r:id="rId37"/>
    <p:sldId id="302" r:id="rId38"/>
    <p:sldId id="301" r:id="rId39"/>
    <p:sldId id="303" r:id="rId40"/>
    <p:sldId id="304" r:id="rId41"/>
    <p:sldId id="281" r:id="rId42"/>
    <p:sldId id="297" r:id="rId43"/>
    <p:sldId id="282" r:id="rId44"/>
    <p:sldId id="307" r:id="rId45"/>
    <p:sldId id="283" r:id="rId46"/>
    <p:sldId id="284" r:id="rId47"/>
    <p:sldId id="285" r:id="rId48"/>
    <p:sldId id="286" r:id="rId49"/>
    <p:sldId id="287" r:id="rId50"/>
    <p:sldId id="288" r:id="rId51"/>
    <p:sldId id="289" r:id="rId5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9" d="100"/>
          <a:sy n="99" d="100"/>
        </p:scale>
        <p:origin x="9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asey.moreno\Downloads\export%20-%202026-02-03T101348.999.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casey.moreno\Downloads\export%20-%202026-02-03T101348.999.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casey.moreno\Downloads\export%20-%202026-02-03T101348.999.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o.lake.ca.us\fileshares\CommunityDevelopment\Shared\0.%20NEW%20E%20DRIVE\DEPARTMENT\FINANCE%20OFFICE\BUDGET%20RELATED\FY25-26%20BUDGET\MidYear%20Budgets\2.10.26%20BOS%20Presentation%20and%20Workbook\Slide%2012%20Code%20Revenues\2603%20Revenue%20Scratchwork.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Building</a:t>
            </a:r>
            <a:r>
              <a:rPr lang="en-US" sz="1800" baseline="0" dirty="0"/>
              <a:t> Fees</a:t>
            </a:r>
            <a:endParaRPr lang="en-US"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334174323589587E-2"/>
          <c:y val="5.9261447562776966E-2"/>
          <c:w val="0.88980790217914263"/>
          <c:h val="0.80608861853863545"/>
        </c:manualLayout>
      </c:layout>
      <c:lineChart>
        <c:grouping val="standard"/>
        <c:varyColors val="0"/>
        <c:ser>
          <c:idx val="5"/>
          <c:order val="5"/>
          <c:tx>
            <c:strRef>
              <c:f>'Building Fees'!$A$10</c:f>
              <c:strCache>
                <c:ptCount val="1"/>
                <c:pt idx="0">
                  <c:v>Electrical Service </c:v>
                </c:pt>
              </c:strCache>
              <c:extLst xmlns:c15="http://schemas.microsoft.com/office/drawing/2012/chart"/>
            </c:strRef>
          </c:tx>
          <c:spPr>
            <a:ln w="34925" cap="rnd">
              <a:solidFill>
                <a:schemeClr val="accent5"/>
              </a:solidFill>
              <a:round/>
            </a:ln>
            <a:effectLst/>
          </c:spPr>
          <c:marker>
            <c:symbol val="circle"/>
            <c:size val="5"/>
            <c:spPr>
              <a:solidFill>
                <a:schemeClr val="accent6"/>
              </a:solidFill>
              <a:ln w="9525">
                <a:solidFill>
                  <a:schemeClr val="accent6"/>
                </a:solidFill>
              </a:ln>
              <a:effectLst/>
            </c:spPr>
          </c:marker>
          <c:cat>
            <c:numRef>
              <c:f>'Building Fees'!$B$4:$K$4</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extLst xmlns:c15="http://schemas.microsoft.com/office/drawing/2012/chart"/>
            </c:numRef>
          </c:cat>
          <c:val>
            <c:numRef>
              <c:f>'Building Fees'!$B$10:$K$10</c:f>
              <c:numCache>
                <c:formatCode>"$"#,##0.00_);[Red]\("$"#,##0.00\)</c:formatCode>
                <c:ptCount val="10"/>
                <c:pt idx="0">
                  <c:v>102</c:v>
                </c:pt>
                <c:pt idx="1">
                  <c:v>102</c:v>
                </c:pt>
                <c:pt idx="2">
                  <c:v>400</c:v>
                </c:pt>
                <c:pt idx="3">
                  <c:v>142.5</c:v>
                </c:pt>
                <c:pt idx="4">
                  <c:v>142.5</c:v>
                </c:pt>
                <c:pt idx="5">
                  <c:v>142.5</c:v>
                </c:pt>
                <c:pt idx="6">
                  <c:v>142.5</c:v>
                </c:pt>
                <c:pt idx="7">
                  <c:v>160</c:v>
                </c:pt>
                <c:pt idx="8">
                  <c:v>160</c:v>
                </c:pt>
                <c:pt idx="9">
                  <c:v>164.3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B0DC-4225-BC4D-46A157BA9E16}"/>
            </c:ext>
          </c:extLst>
        </c:ser>
        <c:ser>
          <c:idx val="11"/>
          <c:order val="11"/>
          <c:tx>
            <c:strRef>
              <c:f>'Building Fees'!$A$16</c:f>
              <c:strCache>
                <c:ptCount val="1"/>
                <c:pt idx="0">
                  <c:v>Solar Residential </c:v>
                </c:pt>
              </c:strCache>
            </c:strRef>
          </c:tx>
          <c:spPr>
            <a:ln w="34925" cap="rnd">
              <a:solidFill>
                <a:schemeClr val="accent6">
                  <a:lumMod val="60000"/>
                </a:schemeClr>
              </a:solidFill>
              <a:round/>
            </a:ln>
            <a:effectLst/>
          </c:spPr>
          <c:marker>
            <c:symbol val="none"/>
          </c:marker>
          <c:cat>
            <c:numRef>
              <c:f>'Building Fees'!$B$4:$K$4</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'Building Fees'!$B$16:$K$16</c:f>
              <c:numCache>
                <c:formatCode>"$"#,##0.00_);[Red]\("$"#,##0.00\)</c:formatCode>
                <c:ptCount val="10"/>
                <c:pt idx="0">
                  <c:v>141</c:v>
                </c:pt>
                <c:pt idx="1">
                  <c:v>190</c:v>
                </c:pt>
                <c:pt idx="2">
                  <c:v>300</c:v>
                </c:pt>
                <c:pt idx="3">
                  <c:v>190</c:v>
                </c:pt>
                <c:pt idx="4">
                  <c:v>190</c:v>
                </c:pt>
                <c:pt idx="5">
                  <c:v>190</c:v>
                </c:pt>
                <c:pt idx="6">
                  <c:v>313.5</c:v>
                </c:pt>
                <c:pt idx="7">
                  <c:v>400</c:v>
                </c:pt>
                <c:pt idx="8">
                  <c:v>400</c:v>
                </c:pt>
                <c:pt idx="9">
                  <c:v>410.76</c:v>
                </c:pt>
              </c:numCache>
            </c:numRef>
          </c:val>
          <c:smooth val="0"/>
          <c:extLst>
            <c:ext xmlns:c16="http://schemas.microsoft.com/office/drawing/2014/chart" uri="{C3380CC4-5D6E-409C-BE32-E72D297353CC}">
              <c16:uniqueId val="{00000002-B0DC-4225-BC4D-46A157BA9E16}"/>
            </c:ext>
          </c:extLst>
        </c:ser>
        <c:ser>
          <c:idx val="18"/>
          <c:order val="18"/>
          <c:tx>
            <c:strRef>
              <c:f>'Building Fees'!$A$23</c:f>
              <c:strCache>
                <c:ptCount val="1"/>
                <c:pt idx="0">
                  <c:v>HVAC </c:v>
                </c:pt>
              </c:strCache>
            </c:strRef>
          </c:tx>
          <c:spPr>
            <a:ln w="34925" cap="rnd">
              <a:solidFill>
                <a:srgbClr val="7030A0"/>
              </a:solidFill>
              <a:round/>
            </a:ln>
            <a:effectLst/>
          </c:spPr>
          <c:marker>
            <c:symbol val="none"/>
          </c:marker>
          <c:cat>
            <c:numRef>
              <c:f>'Building Fees'!$B$4:$K$4</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'Building Fees'!$B$23:$K$23</c:f>
              <c:numCache>
                <c:formatCode>"$"#,##0.00_);[Red]\("$"#,##0.00\)</c:formatCode>
                <c:ptCount val="10"/>
                <c:pt idx="0">
                  <c:v>91.65</c:v>
                </c:pt>
                <c:pt idx="1">
                  <c:v>91.65</c:v>
                </c:pt>
                <c:pt idx="2">
                  <c:v>91.65</c:v>
                </c:pt>
                <c:pt idx="3">
                  <c:v>95</c:v>
                </c:pt>
                <c:pt idx="4">
                  <c:v>95</c:v>
                </c:pt>
                <c:pt idx="5">
                  <c:v>95</c:v>
                </c:pt>
                <c:pt idx="6">
                  <c:v>95</c:v>
                </c:pt>
                <c:pt idx="7">
                  <c:v>160</c:v>
                </c:pt>
                <c:pt idx="8">
                  <c:v>160</c:v>
                </c:pt>
                <c:pt idx="9">
                  <c:v>164.3</c:v>
                </c:pt>
              </c:numCache>
            </c:numRef>
          </c:val>
          <c:smooth val="0"/>
          <c:extLst>
            <c:ext xmlns:c16="http://schemas.microsoft.com/office/drawing/2014/chart" uri="{C3380CC4-5D6E-409C-BE32-E72D297353CC}">
              <c16:uniqueId val="{00000003-B0DC-4225-BC4D-46A157BA9E16}"/>
            </c:ext>
          </c:extLst>
        </c:ser>
        <c:ser>
          <c:idx val="21"/>
          <c:order val="21"/>
          <c:tx>
            <c:strRef>
              <c:f>'Building Fees'!$A$26</c:f>
              <c:strCache>
                <c:ptCount val="1"/>
                <c:pt idx="0">
                  <c:v>Site Visit</c:v>
                </c:pt>
              </c:strCache>
              <c:extLst xmlns:c15="http://schemas.microsoft.com/office/drawing/2012/chart"/>
            </c:strRef>
          </c:tx>
          <c:spPr>
            <a:ln w="34925" cap="rnd">
              <a:solidFill>
                <a:schemeClr val="accent3"/>
              </a:solidFill>
              <a:round/>
            </a:ln>
            <a:effectLst/>
          </c:spPr>
          <c:marker>
            <c:symbol val="circle"/>
            <c:size val="5"/>
            <c:spPr>
              <a:solidFill>
                <a:schemeClr val="accent4">
                  <a:lumMod val="80000"/>
                </a:schemeClr>
              </a:solidFill>
              <a:ln w="9525">
                <a:solidFill>
                  <a:schemeClr val="accent4">
                    <a:lumMod val="80000"/>
                  </a:schemeClr>
                </a:solidFill>
              </a:ln>
              <a:effectLst/>
            </c:spPr>
          </c:marker>
          <c:cat>
            <c:numRef>
              <c:f>'Building Fees'!$B$4:$K$4</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extLst xmlns:c15="http://schemas.microsoft.com/office/drawing/2012/chart"/>
            </c:numRef>
          </c:cat>
          <c:val>
            <c:numRef>
              <c:f>'Building Fees'!$B$26:$K$26</c:f>
              <c:numCache>
                <c:formatCode>"$"#,##0.00_);[Red]\("$"#,##0.00\)</c:formatCode>
                <c:ptCount val="10"/>
                <c:pt idx="0">
                  <c:v>128</c:v>
                </c:pt>
                <c:pt idx="1">
                  <c:v>190</c:v>
                </c:pt>
                <c:pt idx="2">
                  <c:v>190</c:v>
                </c:pt>
                <c:pt idx="3">
                  <c:v>190</c:v>
                </c:pt>
                <c:pt idx="4">
                  <c:v>190</c:v>
                </c:pt>
                <c:pt idx="5">
                  <c:v>190</c:v>
                </c:pt>
                <c:pt idx="6">
                  <c:v>190</c:v>
                </c:pt>
                <c:pt idx="7">
                  <c:v>190</c:v>
                </c:pt>
                <c:pt idx="8">
                  <c:v>194.5</c:v>
                </c:pt>
                <c:pt idx="9">
                  <c:v>199.73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15-B0DC-4225-BC4D-46A157BA9E16}"/>
            </c:ext>
          </c:extLst>
        </c:ser>
        <c:dLbls>
          <c:showLegendKey val="0"/>
          <c:showVal val="0"/>
          <c:showCatName val="0"/>
          <c:showSerName val="0"/>
          <c:showPercent val="0"/>
          <c:showBubbleSize val="0"/>
        </c:dLbls>
        <c:marker val="1"/>
        <c:smooth val="0"/>
        <c:axId val="1273543967"/>
        <c:axId val="1273545887"/>
        <c:extLst>
          <c:ext xmlns:c15="http://schemas.microsoft.com/office/drawing/2012/chart" uri="{02D57815-91ED-43cb-92C2-25804820EDAC}">
            <c15:filteredLineSeries>
              <c15:ser>
                <c:idx val="0"/>
                <c:order val="0"/>
                <c:tx>
                  <c:strRef>
                    <c:extLst>
                      <c:ext uri="{02D57815-91ED-43cb-92C2-25804820EDAC}">
                        <c15:formulaRef>
                          <c15:sqref>'Building Fees'!$A$5</c15:sqref>
                        </c15:formulaRef>
                      </c:ext>
                    </c:extLst>
                    <c:strCache>
                      <c:ptCount val="1"/>
                      <c:pt idx="0">
                        <c:v>Building/Combo Permits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c:ext uri="{02D57815-91ED-43cb-92C2-25804820EDAC}">
                        <c15:formulaRef>
                          <c15:sqref>'Building Fees'!$B$5:$K$5</c15:sqref>
                        </c15:formulaRef>
                      </c:ext>
                    </c:extLst>
                    <c:numCache>
                      <c:formatCode>General</c:formatCode>
                      <c:ptCount val="10"/>
                    </c:numCache>
                  </c:numRef>
                </c:val>
                <c:smooth val="0"/>
                <c:extLst>
                  <c:ext xmlns:c16="http://schemas.microsoft.com/office/drawing/2014/chart" uri="{C3380CC4-5D6E-409C-BE32-E72D297353CC}">
                    <c16:uniqueId val="{00000006-B0DC-4225-BC4D-46A157BA9E16}"/>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'Building Fees'!$A$7</c15:sqref>
                        </c15:formulaRef>
                      </c:ext>
                    </c:extLst>
                    <c:strCache>
                      <c:ptCount val="1"/>
                      <c:pt idx="0">
                        <c:v>Permit Fees Over 1 Million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Fees'!$B$7:$K$7</c15:sqref>
                        </c15:formulaRef>
                      </c:ext>
                    </c:extLst>
                    <c:numCache>
                      <c:formatCode>0%</c:formatCode>
                      <c:ptCount val="10"/>
                      <c:pt idx="0">
                        <c:v>0.02</c:v>
                      </c:pt>
                      <c:pt idx="1">
                        <c:v>0.02</c:v>
                      </c:pt>
                      <c:pt idx="2">
                        <c:v>0.02</c:v>
                      </c:pt>
                      <c:pt idx="3" formatCode="0.00%">
                        <c:v>1.4999999999999999E-2</c:v>
                      </c:pt>
                      <c:pt idx="4" formatCode="0.00%">
                        <c:v>1.4999999999999999E-2</c:v>
                      </c:pt>
                      <c:pt idx="5" formatCode="0.00%">
                        <c:v>1.4999999999999999E-2</c:v>
                      </c:pt>
                      <c:pt idx="6" formatCode="0.00%">
                        <c:v>1.4999999999999999E-2</c:v>
                      </c:pt>
                      <c:pt idx="7" formatCode="0.00%">
                        <c:v>1.4999999999999999E-2</c:v>
                      </c:pt>
                      <c:pt idx="8" formatCode="0.00%">
                        <c:v>1.4999999999999999E-2</c:v>
                      </c:pt>
                      <c:pt idx="9" formatCode="0.00%">
                        <c:v>1.4999999999999999E-2</c:v>
                      </c:pt>
                    </c:numCache>
                  </c:numRef>
                </c:val>
                <c:smooth val="0"/>
                <c:extLst xmlns:c15="http://schemas.microsoft.com/office/drawing/2012/chart">
                  <c:ext xmlns:c16="http://schemas.microsoft.com/office/drawing/2014/chart" uri="{C3380CC4-5D6E-409C-BE32-E72D297353CC}">
                    <c16:uniqueId val="{00000007-B0DC-4225-BC4D-46A157BA9E16}"/>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'Building Fees'!$A$8</c15:sqref>
                        </c15:formulaRef>
                      </c:ext>
                    </c:extLst>
                    <c:strCache>
                      <c:ptCount val="1"/>
                      <c:pt idx="0">
                        <c:v>Other Permits based on Construction Cost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Fees'!$B$8:$K$8</c15:sqref>
                        </c15:formulaRef>
                      </c:ext>
                    </c:extLst>
                    <c:numCache>
                      <c:formatCode>0%</c:formatCode>
                      <c:ptCount val="10"/>
                      <c:pt idx="0">
                        <c:v>0.02</c:v>
                      </c:pt>
                      <c:pt idx="1">
                        <c:v>0.02</c:v>
                      </c:pt>
                      <c:pt idx="2">
                        <c:v>0.03</c:v>
                      </c:pt>
                      <c:pt idx="3" formatCode="0.00%">
                        <c:v>0.03</c:v>
                      </c:pt>
                      <c:pt idx="4" formatCode="0.00%">
                        <c:v>0.03</c:v>
                      </c:pt>
                      <c:pt idx="5" formatCode="0.00%">
                        <c:v>0.03</c:v>
                      </c:pt>
                      <c:pt idx="6" formatCode="0.00%">
                        <c:v>0.03</c:v>
                      </c:pt>
                      <c:pt idx="7" formatCode="0.00%">
                        <c:v>0.03</c:v>
                      </c:pt>
                      <c:pt idx="8" formatCode="0.00%">
                        <c:v>0.03</c:v>
                      </c:pt>
                      <c:pt idx="9" formatCode="0.00%">
                        <c:v>0.03</c:v>
                      </c:pt>
                    </c:numCache>
                  </c:numRef>
                </c:val>
                <c:smooth val="0"/>
                <c:extLst xmlns:c15="http://schemas.microsoft.com/office/drawing/2012/chart">
                  <c:ext xmlns:c16="http://schemas.microsoft.com/office/drawing/2014/chart" uri="{C3380CC4-5D6E-409C-BE32-E72D297353CC}">
                    <c16:uniqueId val="{00000000-B0DC-4225-BC4D-46A157BA9E16}"/>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'Building Fees'!$A$9</c15:sqref>
                        </c15:formulaRef>
                      </c:ext>
                    </c:extLst>
                    <c:strCache>
                      <c:ptCount val="1"/>
                      <c:pt idx="0">
                        <c:v>Electrical Fees</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Fees'!$B$9:$K$9</c15:sqref>
                        </c15:formulaRef>
                      </c:ext>
                    </c:extLst>
                    <c:numCache>
                      <c:formatCode>General</c:formatCode>
                      <c:ptCount val="10"/>
                    </c:numCache>
                  </c:numRef>
                </c:val>
                <c:smooth val="0"/>
                <c:extLst xmlns:c15="http://schemas.microsoft.com/office/drawing/2012/chart">
                  <c:ext xmlns:c16="http://schemas.microsoft.com/office/drawing/2014/chart" uri="{C3380CC4-5D6E-409C-BE32-E72D297353CC}">
                    <c16:uniqueId val="{00000008-B0DC-4225-BC4D-46A157BA9E16}"/>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'Building Fees'!$A$11</c15:sqref>
                        </c15:formulaRef>
                      </c:ext>
                    </c:extLst>
                    <c:strCache>
                      <c:ptCount val="1"/>
                      <c:pt idx="0">
                        <c:v>Overhead Service</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Fees'!$B$11:$K$11</c15:sqref>
                        </c15:formulaRef>
                      </c:ext>
                    </c:extLst>
                    <c:numCache>
                      <c:formatCode>"$"#,##0.00_);[Red]\("$"#,##0.00\)</c:formatCode>
                      <c:ptCount val="10"/>
                      <c:pt idx="0">
                        <c:v>102.6</c:v>
                      </c:pt>
                      <c:pt idx="1">
                        <c:v>135</c:v>
                      </c:pt>
                      <c:pt idx="2">
                        <c:v>135</c:v>
                      </c:pt>
                      <c:pt idx="3">
                        <c:v>135</c:v>
                      </c:pt>
                      <c:pt idx="4">
                        <c:v>135</c:v>
                      </c:pt>
                      <c:pt idx="5">
                        <c:v>135</c:v>
                      </c:pt>
                      <c:pt idx="6">
                        <c:v>142.5</c:v>
                      </c:pt>
                      <c:pt idx="7">
                        <c:v>160</c:v>
                      </c:pt>
                      <c:pt idx="8">
                        <c:v>160</c:v>
                      </c:pt>
                      <c:pt idx="9">
                        <c:v>164.3</c:v>
                      </c:pt>
                    </c:numCache>
                  </c:numRef>
                </c:val>
                <c:smooth val="0"/>
                <c:extLst xmlns:c15="http://schemas.microsoft.com/office/drawing/2012/chart">
                  <c:ext xmlns:c16="http://schemas.microsoft.com/office/drawing/2014/chart" uri="{C3380CC4-5D6E-409C-BE32-E72D297353CC}">
                    <c16:uniqueId val="{00000009-B0DC-4225-BC4D-46A157BA9E16}"/>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'Building Fees'!$A$12</c15:sqref>
                        </c15:formulaRef>
                      </c:ext>
                    </c:extLst>
                    <c:strCache>
                      <c:ptCount val="1"/>
                      <c:pt idx="0">
                        <c:v>Underground Service</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Fees'!$B$12:$K$12</c15:sqref>
                        </c15:formulaRef>
                      </c:ext>
                    </c:extLst>
                    <c:numCache>
                      <c:formatCode>"$"#,##0.00_);[Red]\("$"#,##0.00\)</c:formatCode>
                      <c:ptCount val="10"/>
                      <c:pt idx="0">
                        <c:v>166.6</c:v>
                      </c:pt>
                      <c:pt idx="1">
                        <c:v>166.6</c:v>
                      </c:pt>
                      <c:pt idx="2">
                        <c:v>166.6</c:v>
                      </c:pt>
                      <c:pt idx="3">
                        <c:v>166.6</c:v>
                      </c:pt>
                      <c:pt idx="4">
                        <c:v>166.6</c:v>
                      </c:pt>
                      <c:pt idx="5">
                        <c:v>166.6</c:v>
                      </c:pt>
                      <c:pt idx="6">
                        <c:v>190</c:v>
                      </c:pt>
                      <c:pt idx="7">
                        <c:v>190</c:v>
                      </c:pt>
                      <c:pt idx="8">
                        <c:v>194.5</c:v>
                      </c:pt>
                      <c:pt idx="9">
                        <c:v>199.73</c:v>
                      </c:pt>
                    </c:numCache>
                  </c:numRef>
                </c:val>
                <c:smooth val="0"/>
                <c:extLst xmlns:c15="http://schemas.microsoft.com/office/drawing/2012/chart">
                  <c:ext xmlns:c16="http://schemas.microsoft.com/office/drawing/2014/chart" uri="{C3380CC4-5D6E-409C-BE32-E72D297353CC}">
                    <c16:uniqueId val="{0000000A-B0DC-4225-BC4D-46A157BA9E16}"/>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'Building Fees'!$A$13</c15:sqref>
                        </c15:formulaRef>
                      </c:ext>
                    </c:extLst>
                    <c:strCache>
                      <c:ptCount val="1"/>
                      <c:pt idx="0">
                        <c:v>EV Plugs</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Fees'!$B$13:$K$13</c15:sqref>
                        </c15:formulaRef>
                      </c:ext>
                    </c:extLst>
                    <c:numCache>
                      <c:formatCode>"$"#,##0.00_);[Red]\("$"#,##0.00\)</c:formatCode>
                      <c:ptCount val="10"/>
                      <c:pt idx="0">
                        <c:v>128</c:v>
                      </c:pt>
                      <c:pt idx="1">
                        <c:v>128</c:v>
                      </c:pt>
                      <c:pt idx="2">
                        <c:v>128</c:v>
                      </c:pt>
                      <c:pt idx="3">
                        <c:v>128</c:v>
                      </c:pt>
                      <c:pt idx="4">
                        <c:v>95</c:v>
                      </c:pt>
                      <c:pt idx="5">
                        <c:v>99</c:v>
                      </c:pt>
                      <c:pt idx="6">
                        <c:v>99</c:v>
                      </c:pt>
                      <c:pt idx="7">
                        <c:v>160</c:v>
                      </c:pt>
                      <c:pt idx="8">
                        <c:v>160</c:v>
                      </c:pt>
                      <c:pt idx="9">
                        <c:v>164.3</c:v>
                      </c:pt>
                    </c:numCache>
                  </c:numRef>
                </c:val>
                <c:smooth val="0"/>
                <c:extLst xmlns:c15="http://schemas.microsoft.com/office/drawing/2012/chart">
                  <c:ext xmlns:c16="http://schemas.microsoft.com/office/drawing/2014/chart" uri="{C3380CC4-5D6E-409C-BE32-E72D297353CC}">
                    <c16:uniqueId val="{0000000B-B0DC-4225-BC4D-46A157BA9E16}"/>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'Building Fees'!$A$14</c15:sqref>
                        </c15:formulaRef>
                      </c:ext>
                    </c:extLst>
                    <c:strCache>
                      <c:ptCount val="1"/>
                      <c:pt idx="0">
                        <c:v>Pole Replacement</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Fees'!$B$14:$K$14</c15:sqref>
                        </c15:formulaRef>
                      </c:ext>
                    </c:extLst>
                    <c:numCache>
                      <c:formatCode>General</c:formatCode>
                      <c:ptCount val="10"/>
                      <c:pt idx="7" formatCode="&quot;$&quot;#,##0_);[Red]\(&quot;$&quot;#,##0\)">
                        <c:v>160</c:v>
                      </c:pt>
                      <c:pt idx="8" formatCode="&quot;$&quot;#,##0.00_);[Red]\(&quot;$&quot;#,##0.00\)">
                        <c:v>160</c:v>
                      </c:pt>
                      <c:pt idx="9" formatCode="&quot;$&quot;#,##0.00_);[Red]\(&quot;$&quot;#,##0.00\)">
                        <c:v>164.3</c:v>
                      </c:pt>
                    </c:numCache>
                  </c:numRef>
                </c:val>
                <c:smooth val="0"/>
                <c:extLst xmlns:c15="http://schemas.microsoft.com/office/drawing/2012/chart">
                  <c:ext xmlns:c16="http://schemas.microsoft.com/office/drawing/2014/chart" uri="{C3380CC4-5D6E-409C-BE32-E72D297353CC}">
                    <c16:uniqueId val="{0000000C-B0DC-4225-BC4D-46A157BA9E16}"/>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'Building Fees'!$A$15</c15:sqref>
                        </c15:formulaRef>
                      </c:ext>
                    </c:extLst>
                    <c:strCache>
                      <c:ptCount val="1"/>
                      <c:pt idx="0">
                        <c:v>Solar</c:v>
                      </c:pt>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Fees'!$B$15:$K$15</c15:sqref>
                        </c15:formulaRef>
                      </c:ext>
                    </c:extLst>
                    <c:numCache>
                      <c:formatCode>General</c:formatCode>
                      <c:ptCount val="10"/>
                    </c:numCache>
                  </c:numRef>
                </c:val>
                <c:smooth val="0"/>
                <c:extLst xmlns:c15="http://schemas.microsoft.com/office/drawing/2012/chart">
                  <c:ext xmlns:c16="http://schemas.microsoft.com/office/drawing/2014/chart" uri="{C3380CC4-5D6E-409C-BE32-E72D297353CC}">
                    <c16:uniqueId val="{0000000D-B0DC-4225-BC4D-46A157BA9E16}"/>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'Building Fees'!$A$17</c15:sqref>
                        </c15:formulaRef>
                      </c:ext>
                    </c:extLst>
                    <c:strCache>
                      <c:ptCount val="1"/>
                      <c:pt idx="0">
                        <c:v>Residential Ground Mount</c:v>
                      </c:pt>
                    </c:strCache>
                  </c:strRef>
                </c:tx>
                <c:spPr>
                  <a:ln w="28575" cap="rnd">
                    <a:solidFill>
                      <a:schemeClr val="accent1">
                        <a:lumMod val="80000"/>
                        <a:lumOff val="20000"/>
                      </a:schemeClr>
                    </a:solid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Fees'!$B$17:$K$17</c15:sqref>
                        </c15:formulaRef>
                      </c:ext>
                    </c:extLst>
                    <c:numCache>
                      <c:formatCode>"$"#,##0.00_);[Red]\("$"#,##0.00\)</c:formatCode>
                      <c:ptCount val="10"/>
                      <c:pt idx="0">
                        <c:v>205</c:v>
                      </c:pt>
                      <c:pt idx="1">
                        <c:v>190</c:v>
                      </c:pt>
                      <c:pt idx="2">
                        <c:v>300</c:v>
                      </c:pt>
                      <c:pt idx="3">
                        <c:v>190</c:v>
                      </c:pt>
                      <c:pt idx="4">
                        <c:v>190</c:v>
                      </c:pt>
                      <c:pt idx="5">
                        <c:v>190</c:v>
                      </c:pt>
                      <c:pt idx="6">
                        <c:v>313.5</c:v>
                      </c:pt>
                      <c:pt idx="7">
                        <c:v>400</c:v>
                      </c:pt>
                      <c:pt idx="8">
                        <c:v>400</c:v>
                      </c:pt>
                      <c:pt idx="9">
                        <c:v>400</c:v>
                      </c:pt>
                    </c:numCache>
                  </c:numRef>
                </c:val>
                <c:smooth val="0"/>
                <c:extLst xmlns:c15="http://schemas.microsoft.com/office/drawing/2012/chart">
                  <c:ext xmlns:c16="http://schemas.microsoft.com/office/drawing/2014/chart" uri="{C3380CC4-5D6E-409C-BE32-E72D297353CC}">
                    <c16:uniqueId val="{0000000E-B0DC-4225-BC4D-46A157BA9E16}"/>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'Building Fees'!$A$18</c15:sqref>
                        </c15:formulaRef>
                      </c:ext>
                    </c:extLst>
                    <c:strCache>
                      <c:ptCount val="1"/>
                      <c:pt idx="0">
                        <c:v>Commercial Roof Mount</c:v>
                      </c:pt>
                    </c:strCache>
                  </c:strRef>
                </c:tx>
                <c:spPr>
                  <a:ln w="28575" cap="rnd">
                    <a:solidFill>
                      <a:schemeClr val="accent2">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Fees'!$B$18:$K$18</c15:sqref>
                        </c15:formulaRef>
                      </c:ext>
                    </c:extLst>
                    <c:numCache>
                      <c:formatCode>"$"#,##0.00_);[Red]\("$"#,##0.00\)</c:formatCode>
                      <c:ptCount val="10"/>
                      <c:pt idx="0">
                        <c:v>350</c:v>
                      </c:pt>
                      <c:pt idx="1">
                        <c:v>300</c:v>
                      </c:pt>
                      <c:pt idx="2">
                        <c:v>750</c:v>
                      </c:pt>
                      <c:pt idx="3">
                        <c:v>380</c:v>
                      </c:pt>
                      <c:pt idx="4">
                        <c:v>380</c:v>
                      </c:pt>
                      <c:pt idx="5">
                        <c:v>380</c:v>
                      </c:pt>
                      <c:pt idx="6">
                        <c:v>470.25</c:v>
                      </c:pt>
                      <c:pt idx="7">
                        <c:v>600</c:v>
                      </c:pt>
                      <c:pt idx="8">
                        <c:v>600</c:v>
                      </c:pt>
                      <c:pt idx="9">
                        <c:v>600</c:v>
                      </c:pt>
                    </c:numCache>
                  </c:numRef>
                </c:val>
                <c:smooth val="0"/>
                <c:extLst xmlns:c15="http://schemas.microsoft.com/office/drawing/2012/chart">
                  <c:ext xmlns:c16="http://schemas.microsoft.com/office/drawing/2014/chart" uri="{C3380CC4-5D6E-409C-BE32-E72D297353CC}">
                    <c16:uniqueId val="{0000000F-B0DC-4225-BC4D-46A157BA9E16}"/>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'Building Fees'!$A$19</c15:sqref>
                        </c15:formulaRef>
                      </c:ext>
                    </c:extLst>
                    <c:strCache>
                      <c:ptCount val="1"/>
                      <c:pt idx="0">
                        <c:v>Commercial Ground Mount</c:v>
                      </c:pt>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Fees'!$B$19:$K$19</c15:sqref>
                        </c15:formulaRef>
                      </c:ext>
                    </c:extLst>
                    <c:numCache>
                      <c:formatCode>"$"#,##0.00_);[Red]\("$"#,##0.00\)</c:formatCode>
                      <c:ptCount val="10"/>
                      <c:pt idx="0">
                        <c:v>410</c:v>
                      </c:pt>
                      <c:pt idx="1">
                        <c:v>300</c:v>
                      </c:pt>
                      <c:pt idx="2">
                        <c:v>750</c:v>
                      </c:pt>
                    </c:numCache>
                  </c:numRef>
                </c:val>
                <c:smooth val="0"/>
                <c:extLst xmlns:c15="http://schemas.microsoft.com/office/drawing/2012/chart">
                  <c:ext xmlns:c16="http://schemas.microsoft.com/office/drawing/2014/chart" uri="{C3380CC4-5D6E-409C-BE32-E72D297353CC}">
                    <c16:uniqueId val="{00000010-B0DC-4225-BC4D-46A157BA9E16}"/>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'Building Fees'!$A$20</c15:sqref>
                        </c15:formulaRef>
                      </c:ext>
                    </c:extLst>
                    <c:strCache>
                      <c:ptCount val="1"/>
                      <c:pt idx="0">
                        <c:v>Re-Roof Solar Replacement</c:v>
                      </c:pt>
                    </c:strCache>
                  </c:strRef>
                </c:tx>
                <c:spPr>
                  <a:ln w="28575" cap="rnd">
                    <a:solidFill>
                      <a:schemeClr val="accent4">
                        <a:lumMod val="80000"/>
                        <a:lumOff val="20000"/>
                      </a:schemeClr>
                    </a:solidFill>
                    <a:round/>
                  </a:ln>
                  <a:effectLst/>
                </c:spPr>
                <c:marker>
                  <c:symbol val="circle"/>
                  <c:size val="5"/>
                  <c:spPr>
                    <a:solidFill>
                      <a:schemeClr val="accent4">
                        <a:lumMod val="80000"/>
                        <a:lumOff val="20000"/>
                      </a:schemeClr>
                    </a:solidFill>
                    <a:ln w="9525">
                      <a:solidFill>
                        <a:schemeClr val="accent4">
                          <a:lumMod val="80000"/>
                          <a:lumOff val="2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Fees'!$B$20:$K$20</c15:sqref>
                        </c15:formulaRef>
                      </c:ext>
                    </c:extLst>
                    <c:numCache>
                      <c:formatCode>General</c:formatCode>
                      <c:ptCount val="10"/>
                      <c:pt idx="8" formatCode="&quot;$&quot;#,##0.00_);[Red]\(&quot;$&quot;#,##0.00\)">
                        <c:v>395.87</c:v>
                      </c:pt>
                      <c:pt idx="9" formatCode="&quot;$&quot;#,##0.00_);[Red]\(&quot;$&quot;#,##0.00\)">
                        <c:v>406.52</c:v>
                      </c:pt>
                    </c:numCache>
                  </c:numRef>
                </c:val>
                <c:smooth val="0"/>
                <c:extLst xmlns:c15="http://schemas.microsoft.com/office/drawing/2012/chart">
                  <c:ext xmlns:c16="http://schemas.microsoft.com/office/drawing/2014/chart" uri="{C3380CC4-5D6E-409C-BE32-E72D297353CC}">
                    <c16:uniqueId val="{00000011-B0DC-4225-BC4D-46A157BA9E16}"/>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'Building Fees'!$A$21</c15:sqref>
                        </c15:formulaRef>
                      </c:ext>
                    </c:extLst>
                    <c:strCache>
                      <c:ptCount val="1"/>
                      <c:pt idx="0">
                        <c:v>Solar Replacement Commercial</c:v>
                      </c:pt>
                    </c:strCache>
                  </c:strRef>
                </c:tx>
                <c:spPr>
                  <a:ln w="28575" cap="rnd">
                    <a:solidFill>
                      <a:schemeClr val="accent5">
                        <a:lumMod val="80000"/>
                        <a:lumOff val="20000"/>
                      </a:schemeClr>
                    </a:solidFill>
                    <a:round/>
                  </a:ln>
                  <a:effectLst/>
                </c:spPr>
                <c:marker>
                  <c:symbol val="circle"/>
                  <c:size val="5"/>
                  <c:spPr>
                    <a:solidFill>
                      <a:schemeClr val="accent5">
                        <a:lumMod val="80000"/>
                        <a:lumOff val="20000"/>
                      </a:schemeClr>
                    </a:solidFill>
                    <a:ln w="9525">
                      <a:solidFill>
                        <a:schemeClr val="accent5">
                          <a:lumMod val="80000"/>
                          <a:lumOff val="2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Fees'!$B$21:$K$21</c15:sqref>
                        </c15:formulaRef>
                      </c:ext>
                    </c:extLst>
                    <c:numCache>
                      <c:formatCode>General</c:formatCode>
                      <c:ptCount val="10"/>
                      <c:pt idx="8" formatCode="&quot;$&quot;#,##0.00_);[Red]\(&quot;$&quot;#,##0.00\)">
                        <c:v>145.87</c:v>
                      </c:pt>
                      <c:pt idx="9" formatCode="&quot;$&quot;#,##0.00_);[Red]\(&quot;$&quot;#,##0.00\)">
                        <c:v>149.79</c:v>
                      </c:pt>
                    </c:numCache>
                  </c:numRef>
                </c:val>
                <c:smooth val="0"/>
                <c:extLst xmlns:c15="http://schemas.microsoft.com/office/drawing/2012/chart">
                  <c:ext xmlns:c16="http://schemas.microsoft.com/office/drawing/2014/chart" uri="{C3380CC4-5D6E-409C-BE32-E72D297353CC}">
                    <c16:uniqueId val="{00000012-B0DC-4225-BC4D-46A157BA9E16}"/>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'Building Fees'!$A$22</c15:sqref>
                        </c15:formulaRef>
                      </c:ext>
                    </c:extLst>
                    <c:strCache>
                      <c:ptCount val="1"/>
                      <c:pt idx="0">
                        <c:v>HVAC</c:v>
                      </c:pt>
                    </c:strCache>
                  </c:strRef>
                </c:tx>
                <c:spPr>
                  <a:ln w="28575" cap="rnd">
                    <a:solidFill>
                      <a:schemeClr val="accent6">
                        <a:lumMod val="80000"/>
                        <a:lumOff val="20000"/>
                      </a:schemeClr>
                    </a:solidFill>
                    <a:round/>
                  </a:ln>
                  <a:effectLst/>
                </c:spPr>
                <c:marker>
                  <c:symbol val="circle"/>
                  <c:size val="5"/>
                  <c:spPr>
                    <a:solidFill>
                      <a:schemeClr val="accent6">
                        <a:lumMod val="80000"/>
                        <a:lumOff val="20000"/>
                      </a:schemeClr>
                    </a:solidFill>
                    <a:ln w="9525">
                      <a:solidFill>
                        <a:schemeClr val="accent6">
                          <a:lumMod val="80000"/>
                          <a:lumOff val="2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Fees'!$B$22:$K$22</c15:sqref>
                        </c15:formulaRef>
                      </c:ext>
                    </c:extLst>
                    <c:numCache>
                      <c:formatCode>General</c:formatCode>
                      <c:ptCount val="10"/>
                    </c:numCache>
                  </c:numRef>
                </c:val>
                <c:smooth val="0"/>
                <c:extLst xmlns:c15="http://schemas.microsoft.com/office/drawing/2012/chart">
                  <c:ext xmlns:c16="http://schemas.microsoft.com/office/drawing/2014/chart" uri="{C3380CC4-5D6E-409C-BE32-E72D297353CC}">
                    <c16:uniqueId val="{00000013-B0DC-4225-BC4D-46A157BA9E16}"/>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'Building Fees'!$A$24</c15:sqref>
                        </c15:formulaRef>
                      </c:ext>
                    </c:extLst>
                    <c:strCache>
                      <c:ptCount val="1"/>
                      <c:pt idx="0">
                        <c:v>HVAC Duct Replacement</c:v>
                      </c:pt>
                    </c:strCache>
                  </c:strRef>
                </c:tx>
                <c:spPr>
                  <a:ln w="28575" cap="rnd">
                    <a:solidFill>
                      <a:schemeClr val="accent2">
                        <a:lumMod val="80000"/>
                      </a:schemeClr>
                    </a:solidFill>
                    <a:round/>
                  </a:ln>
                  <a:effectLst/>
                </c:spPr>
                <c:marker>
                  <c:symbol val="circle"/>
                  <c:size val="5"/>
                  <c:spPr>
                    <a:solidFill>
                      <a:schemeClr val="accent2">
                        <a:lumMod val="80000"/>
                      </a:schemeClr>
                    </a:solidFill>
                    <a:ln w="9525">
                      <a:solidFill>
                        <a:schemeClr val="accent2">
                          <a:lumMod val="8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Fees'!$B$24:$K$24</c15:sqref>
                        </c15:formulaRef>
                      </c:ext>
                    </c:extLst>
                    <c:numCache>
                      <c:formatCode>"$"#,##0.00_);[Red]\("$"#,##0.00\)</c:formatCode>
                      <c:ptCount val="10"/>
                      <c:pt idx="0">
                        <c:v>155</c:v>
                      </c:pt>
                      <c:pt idx="1">
                        <c:v>155</c:v>
                      </c:pt>
                      <c:pt idx="2">
                        <c:v>155</c:v>
                      </c:pt>
                      <c:pt idx="3">
                        <c:v>142.5</c:v>
                      </c:pt>
                      <c:pt idx="4">
                        <c:v>142.5</c:v>
                      </c:pt>
                      <c:pt idx="5">
                        <c:v>142.5</c:v>
                      </c:pt>
                      <c:pt idx="6">
                        <c:v>142.5</c:v>
                      </c:pt>
                      <c:pt idx="7">
                        <c:v>160</c:v>
                      </c:pt>
                      <c:pt idx="8">
                        <c:v>160</c:v>
                      </c:pt>
                      <c:pt idx="9">
                        <c:v>164.3</c:v>
                      </c:pt>
                    </c:numCache>
                  </c:numRef>
                </c:val>
                <c:smooth val="0"/>
                <c:extLst xmlns:c15="http://schemas.microsoft.com/office/drawing/2012/chart">
                  <c:ext xmlns:c16="http://schemas.microsoft.com/office/drawing/2014/chart" uri="{C3380CC4-5D6E-409C-BE32-E72D297353CC}">
                    <c16:uniqueId val="{00000014-B0DC-4225-BC4D-46A157BA9E16}"/>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'Building Fees'!$A$25</c15:sqref>
                        </c15:formulaRef>
                      </c:ext>
                    </c:extLst>
                    <c:strCache>
                      <c:ptCount val="1"/>
                      <c:pt idx="0">
                        <c:v>Inspections</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Fees'!$B$25:$K$25</c15:sqref>
                        </c15:formulaRef>
                      </c:ext>
                    </c:extLst>
                    <c:numCache>
                      <c:formatCode>General</c:formatCode>
                      <c:ptCount val="10"/>
                    </c:numCache>
                  </c:numRef>
                </c:val>
                <c:smooth val="0"/>
                <c:extLst xmlns:c15="http://schemas.microsoft.com/office/drawing/2012/chart">
                  <c:ext xmlns:c16="http://schemas.microsoft.com/office/drawing/2014/chart" uri="{C3380CC4-5D6E-409C-BE32-E72D297353CC}">
                    <c16:uniqueId val="{00000004-B0DC-4225-BC4D-46A157BA9E16}"/>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'Building Fees'!$A$27</c15:sqref>
                        </c15:formulaRef>
                      </c:ext>
                    </c:extLst>
                    <c:strCache>
                      <c:ptCount val="1"/>
                      <c:pt idx="0">
                        <c:v>Re-Inspection</c:v>
                      </c:pt>
                    </c:strCache>
                  </c:strRef>
                </c:tx>
                <c:spPr>
                  <a:ln w="28575" cap="rnd">
                    <a:solidFill>
                      <a:schemeClr val="accent5">
                        <a:lumMod val="80000"/>
                      </a:schemeClr>
                    </a:solidFill>
                    <a:round/>
                  </a:ln>
                  <a:effectLst/>
                </c:spPr>
                <c:marker>
                  <c:symbol val="circle"/>
                  <c:size val="5"/>
                  <c:spPr>
                    <a:solidFill>
                      <a:schemeClr val="accent5">
                        <a:lumMod val="80000"/>
                      </a:schemeClr>
                    </a:solidFill>
                    <a:ln w="9525">
                      <a:solidFill>
                        <a:schemeClr val="accent5">
                          <a:lumMod val="8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Fees'!$B$27:$K$27</c15:sqref>
                        </c15:formulaRef>
                      </c:ext>
                    </c:extLst>
                    <c:numCache>
                      <c:formatCode>"$"#,##0.00_);[Red]\("$"#,##0.00\)</c:formatCode>
                      <c:ptCount val="10"/>
                      <c:pt idx="0">
                        <c:v>64</c:v>
                      </c:pt>
                      <c:pt idx="1">
                        <c:v>140</c:v>
                      </c:pt>
                      <c:pt idx="2">
                        <c:v>140</c:v>
                      </c:pt>
                      <c:pt idx="3">
                        <c:v>95</c:v>
                      </c:pt>
                      <c:pt idx="4">
                        <c:v>95</c:v>
                      </c:pt>
                      <c:pt idx="5">
                        <c:v>95</c:v>
                      </c:pt>
                      <c:pt idx="6">
                        <c:v>95</c:v>
                      </c:pt>
                      <c:pt idx="7">
                        <c:v>160</c:v>
                      </c:pt>
                      <c:pt idx="8">
                        <c:v>160</c:v>
                      </c:pt>
                      <c:pt idx="9">
                        <c:v>164.3</c:v>
                      </c:pt>
                    </c:numCache>
                  </c:numRef>
                </c:val>
                <c:smooth val="0"/>
                <c:extLst xmlns:c15="http://schemas.microsoft.com/office/drawing/2012/chart">
                  <c:ext xmlns:c16="http://schemas.microsoft.com/office/drawing/2014/chart" uri="{C3380CC4-5D6E-409C-BE32-E72D297353CC}">
                    <c16:uniqueId val="{00000016-B0DC-4225-BC4D-46A157BA9E16}"/>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'Building Fees'!$A$28</c15:sqref>
                        </c15:formulaRef>
                      </c:ext>
                    </c:extLst>
                    <c:strCache>
                      <c:ptCount val="1"/>
                      <c:pt idx="0">
                        <c:v>Additional Inspections Per Hour</c:v>
                      </c:pt>
                    </c:strCache>
                  </c:strRef>
                </c:tx>
                <c:spPr>
                  <a:ln w="28575" cap="rnd">
                    <a:solidFill>
                      <a:schemeClr val="accent6">
                        <a:lumMod val="80000"/>
                      </a:schemeClr>
                    </a:solidFill>
                    <a:round/>
                  </a:ln>
                  <a:effectLst/>
                </c:spPr>
                <c:marker>
                  <c:symbol val="circle"/>
                  <c:size val="5"/>
                  <c:spPr>
                    <a:solidFill>
                      <a:schemeClr val="accent6">
                        <a:lumMod val="80000"/>
                      </a:schemeClr>
                    </a:solidFill>
                    <a:ln w="9525">
                      <a:solidFill>
                        <a:schemeClr val="accent6">
                          <a:lumMod val="8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Fees'!$B$28:$K$28</c15:sqref>
                        </c15:formulaRef>
                      </c:ext>
                    </c:extLst>
                    <c:numCache>
                      <c:formatCode>General</c:formatCode>
                      <c:ptCount val="10"/>
                      <c:pt idx="8" formatCode="&quot;$&quot;#,##0.00_);[Red]\(&quot;$&quot;#,##0.00\)">
                        <c:v>97.25</c:v>
                      </c:pt>
                      <c:pt idx="9" formatCode="&quot;$&quot;#,##0.00_);[Red]\(&quot;$&quot;#,##0.00\)">
                        <c:v>99.87</c:v>
                      </c:pt>
                    </c:numCache>
                  </c:numRef>
                </c:val>
                <c:smooth val="0"/>
                <c:extLst xmlns:c15="http://schemas.microsoft.com/office/drawing/2012/chart">
                  <c:ext xmlns:c16="http://schemas.microsoft.com/office/drawing/2014/chart" uri="{C3380CC4-5D6E-409C-BE32-E72D297353CC}">
                    <c16:uniqueId val="{00000017-B0DC-4225-BC4D-46A157BA9E16}"/>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'Building Fees'!$A$29</c15:sqref>
                        </c15:formulaRef>
                      </c:ext>
                    </c:extLst>
                    <c:strCache>
                      <c:ptCount val="1"/>
                      <c:pt idx="0">
                        <c:v>After Hours Inspection 4 Hr min (22,23,24,25)</c:v>
                      </c:pt>
                    </c:strCache>
                  </c:strRef>
                </c:tx>
                <c:spPr>
                  <a:ln w="28575" cap="rnd">
                    <a:solidFill>
                      <a:schemeClr val="accent1">
                        <a:lumMod val="60000"/>
                        <a:lumOff val="40000"/>
                      </a:schemeClr>
                    </a:solidFill>
                    <a:round/>
                  </a:ln>
                  <a:effectLst/>
                </c:spPr>
                <c:marker>
                  <c:symbol val="circle"/>
                  <c:size val="5"/>
                  <c:spPr>
                    <a:solidFill>
                      <a:schemeClr val="accent1">
                        <a:lumMod val="60000"/>
                        <a:lumOff val="40000"/>
                      </a:schemeClr>
                    </a:solidFill>
                    <a:ln w="9525">
                      <a:solidFill>
                        <a:schemeClr val="accent1">
                          <a:lumMod val="60000"/>
                          <a:lumOff val="40000"/>
                        </a:schemeClr>
                      </a:solidFill>
                    </a:ln>
                    <a:effectLst/>
                  </c:spPr>
                </c:marker>
                <c:cat>
                  <c:numRef>
                    <c:extLst xmlns:c15="http://schemas.microsoft.com/office/drawing/2012/chart">
                      <c:ext xmlns:c15="http://schemas.microsoft.com/office/drawing/2012/chart" uri="{02D57815-91ED-43cb-92C2-25804820EDAC}">
                        <c15:formulaRef>
                          <c15:sqref>'Building Fees'!$B$4:$K$4</c15:sqref>
                        </c15:formulaRef>
                      </c:ext>
                    </c:extLst>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extLst xmlns:c15="http://schemas.microsoft.com/office/drawing/2012/chart">
                      <c:ext xmlns:c15="http://schemas.microsoft.com/office/drawing/2012/chart" uri="{02D57815-91ED-43cb-92C2-25804820EDAC}">
                        <c15:formulaRef>
                          <c15:sqref>'Building Fees'!$B$29:$K$29</c15:sqref>
                        </c15:formulaRef>
                      </c:ext>
                    </c:extLst>
                    <c:numCache>
                      <c:formatCode>General</c:formatCode>
                      <c:ptCount val="10"/>
                      <c:pt idx="3" formatCode="&quot;$&quot;#,##0.00_);[Red]\(&quot;$&quot;#,##0.00\)">
                        <c:v>150</c:v>
                      </c:pt>
                      <c:pt idx="4" formatCode="&quot;$&quot;#,##0.00_);[Red]\(&quot;$&quot;#,##0.00\)">
                        <c:v>150</c:v>
                      </c:pt>
                      <c:pt idx="5" formatCode="&quot;$&quot;#,##0.00_);[Red]\(&quot;$&quot;#,##0.00\)">
                        <c:v>150</c:v>
                      </c:pt>
                      <c:pt idx="6" formatCode="&quot;$&quot;#,##0.00_);[Red]\(&quot;$&quot;#,##0.00\)">
                        <c:v>600</c:v>
                      </c:pt>
                      <c:pt idx="7" formatCode="&quot;$&quot;#,##0.00_);[Red]\(&quot;$&quot;#,##0.00\)">
                        <c:v>600</c:v>
                      </c:pt>
                      <c:pt idx="8" formatCode="&quot;$&quot;#,##0.00_);[Red]\(&quot;$&quot;#,##0.00\)">
                        <c:v>616</c:v>
                      </c:pt>
                      <c:pt idx="9" formatCode="&quot;$&quot;#,##0.00_);[Red]\(&quot;$&quot;#,##0.00\)">
                        <c:v>632.55999999999995</c:v>
                      </c:pt>
                    </c:numCache>
                  </c:numRef>
                </c:val>
                <c:smooth val="0"/>
                <c:extLst xmlns:c15="http://schemas.microsoft.com/office/drawing/2012/chart">
                  <c:ext xmlns:c16="http://schemas.microsoft.com/office/drawing/2014/chart" uri="{C3380CC4-5D6E-409C-BE32-E72D297353CC}">
                    <c16:uniqueId val="{00000018-B0DC-4225-BC4D-46A157BA9E16}"/>
                  </c:ext>
                </c:extLst>
              </c15:ser>
            </c15:filteredLineSeries>
          </c:ext>
        </c:extLst>
      </c:lineChart>
      <c:lineChart>
        <c:grouping val="standard"/>
        <c:varyColors val="0"/>
        <c:ser>
          <c:idx val="1"/>
          <c:order val="1"/>
          <c:tx>
            <c:strRef>
              <c:f>'Building Fees'!$A$6</c:f>
              <c:strCache>
                <c:ptCount val="1"/>
                <c:pt idx="0">
                  <c:v>Permit Fees</c:v>
                </c:pt>
              </c:strCache>
            </c:strRef>
          </c:tx>
          <c:spPr>
            <a:ln w="44450" cap="rnd">
              <a:solidFill>
                <a:schemeClr val="accent2"/>
              </a:solidFill>
              <a:round/>
            </a:ln>
            <a:effectLst/>
          </c:spPr>
          <c:marker>
            <c:symbol val="none"/>
          </c:marker>
          <c:cat>
            <c:numRef>
              <c:f>'Building Fees'!$B$4:$K$4</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'Building Fees'!$B$6:$K$6</c:f>
              <c:numCache>
                <c:formatCode>0%</c:formatCode>
                <c:ptCount val="10"/>
                <c:pt idx="0">
                  <c:v>0.02</c:v>
                </c:pt>
                <c:pt idx="1">
                  <c:v>0.02</c:v>
                </c:pt>
                <c:pt idx="2">
                  <c:v>0.02</c:v>
                </c:pt>
                <c:pt idx="3">
                  <c:v>0.03</c:v>
                </c:pt>
                <c:pt idx="4">
                  <c:v>0.03</c:v>
                </c:pt>
                <c:pt idx="5">
                  <c:v>0.03</c:v>
                </c:pt>
                <c:pt idx="6" formatCode="0.00%">
                  <c:v>2.5999999999999999E-2</c:v>
                </c:pt>
                <c:pt idx="7" formatCode="0.00%">
                  <c:v>2.5999999999999999E-2</c:v>
                </c:pt>
                <c:pt idx="8" formatCode="0.00%">
                  <c:v>2.5999999999999999E-2</c:v>
                </c:pt>
                <c:pt idx="9" formatCode="0.00%">
                  <c:v>2.5999999999999999E-2</c:v>
                </c:pt>
              </c:numCache>
            </c:numRef>
          </c:val>
          <c:smooth val="0"/>
          <c:extLst>
            <c:ext xmlns:c16="http://schemas.microsoft.com/office/drawing/2014/chart" uri="{C3380CC4-5D6E-409C-BE32-E72D297353CC}">
              <c16:uniqueId val="{00000005-B0DC-4225-BC4D-46A157BA9E16}"/>
            </c:ext>
          </c:extLst>
        </c:ser>
        <c:dLbls>
          <c:showLegendKey val="0"/>
          <c:showVal val="0"/>
          <c:showCatName val="0"/>
          <c:showSerName val="0"/>
          <c:showPercent val="0"/>
          <c:showBubbleSize val="0"/>
        </c:dLbls>
        <c:marker val="1"/>
        <c:smooth val="0"/>
        <c:axId val="1673510879"/>
        <c:axId val="1673496959"/>
      </c:lineChart>
      <c:catAx>
        <c:axId val="1273543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73545887"/>
        <c:crosses val="autoZero"/>
        <c:auto val="1"/>
        <c:lblAlgn val="ctr"/>
        <c:lblOffset val="100"/>
        <c:noMultiLvlLbl val="0"/>
      </c:catAx>
      <c:valAx>
        <c:axId val="1273545887"/>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_);[Red]\(&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273543967"/>
        <c:crosses val="autoZero"/>
        <c:crossBetween val="between"/>
      </c:valAx>
      <c:valAx>
        <c:axId val="1673496959"/>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3510879"/>
        <c:crosses val="max"/>
        <c:crossBetween val="between"/>
      </c:valAx>
      <c:catAx>
        <c:axId val="1673510879"/>
        <c:scaling>
          <c:orientation val="minMax"/>
        </c:scaling>
        <c:delete val="1"/>
        <c:axPos val="b"/>
        <c:numFmt formatCode="General" sourceLinked="1"/>
        <c:majorTickMark val="out"/>
        <c:minorTickMark val="none"/>
        <c:tickLblPos val="nextTo"/>
        <c:crossAx val="1673496959"/>
        <c:crosses val="autoZero"/>
        <c:auto val="1"/>
        <c:lblAlgn val="ctr"/>
        <c:lblOffset val="100"/>
        <c:noMultiLvlLbl val="0"/>
      </c:catAx>
      <c:spPr>
        <a:noFill/>
        <a:ln>
          <a:noFill/>
        </a:ln>
        <a:effectLst/>
      </c:spPr>
    </c:plotArea>
    <c:legend>
      <c:legendPos val="b"/>
      <c:layout>
        <c:manualLayout>
          <c:xMode val="edge"/>
          <c:yMode val="edge"/>
          <c:x val="0.18316929133858267"/>
          <c:y val="0.93314140979582039"/>
          <c:w val="0.63366141732283465"/>
          <c:h val="6.09165401641643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Planning Revenue - Adjusted Totals  </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9.9582500646354544E-2"/>
          <c:y val="9.5199312981612785E-2"/>
          <c:w val="0.89314107187711678"/>
          <c:h val="0.83879377836604463"/>
        </c:manualLayout>
      </c:layout>
      <c:barChart>
        <c:barDir val="col"/>
        <c:grouping val="clustered"/>
        <c:varyColors val="0"/>
        <c:ser>
          <c:idx val="0"/>
          <c:order val="0"/>
          <c:tx>
            <c:strRef>
              <c:f>'Planning Revenue2'!$A$22:$B$22</c:f>
              <c:strCache>
                <c:ptCount val="2"/>
                <c:pt idx="0">
                  <c:v>064-1072-421.21-10 </c:v>
                </c:pt>
                <c:pt idx="1">
                  <c:v>Cannabis Permits</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Revenue2'!$C$4:$M$21</c:f>
              <c:strCache>
                <c:ptCount val="11"/>
                <c:pt idx="0">
                  <c:v>FY 16/17</c:v>
                </c:pt>
                <c:pt idx="1">
                  <c:v>FY 17/18</c:v>
                </c:pt>
                <c:pt idx="2">
                  <c:v>FY 18/19</c:v>
                </c:pt>
                <c:pt idx="3">
                  <c:v>FY 19/20</c:v>
                </c:pt>
                <c:pt idx="4">
                  <c:v>FY 20/21</c:v>
                </c:pt>
                <c:pt idx="5">
                  <c:v>FY 21/22</c:v>
                </c:pt>
                <c:pt idx="6">
                  <c:v>FY 22/23</c:v>
                </c:pt>
                <c:pt idx="7">
                  <c:v>FY 23/24</c:v>
                </c:pt>
                <c:pt idx="8">
                  <c:v>FY 24/25</c:v>
                </c:pt>
                <c:pt idx="9">
                  <c:v>25/26    (as of 12/1)</c:v>
                </c:pt>
                <c:pt idx="10">
                  <c:v>25/26 (projected as of 6/30)</c:v>
                </c:pt>
              </c:strCache>
            </c:strRef>
          </c:cat>
          <c:val>
            <c:numRef>
              <c:f>'Planning Revenue2'!$C$22:$M$22</c:f>
            </c:numRef>
          </c:val>
          <c:extLst>
            <c:ext xmlns:c16="http://schemas.microsoft.com/office/drawing/2014/chart" uri="{C3380CC4-5D6E-409C-BE32-E72D297353CC}">
              <c16:uniqueId val="{00000000-7E1F-42AD-A396-BA568B43433A}"/>
            </c:ext>
          </c:extLst>
        </c:ser>
        <c:ser>
          <c:idx val="1"/>
          <c:order val="1"/>
          <c:tx>
            <c:strRef>
              <c:f>'Planning Revenue2'!$A$23:$B$23</c:f>
              <c:strCache>
                <c:ptCount val="2"/>
                <c:pt idx="0">
                  <c:v>064-1072-421.21-12</c:v>
                </c:pt>
                <c:pt idx="1">
                  <c:v>Cannbis Environmental</c:v>
                </c:pt>
              </c:strCache>
            </c:strRef>
          </c:tx>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Revenue2'!$C$4:$M$21</c:f>
              <c:strCache>
                <c:ptCount val="11"/>
                <c:pt idx="0">
                  <c:v>FY 16/17</c:v>
                </c:pt>
                <c:pt idx="1">
                  <c:v>FY 17/18</c:v>
                </c:pt>
                <c:pt idx="2">
                  <c:v>FY 18/19</c:v>
                </c:pt>
                <c:pt idx="3">
                  <c:v>FY 19/20</c:v>
                </c:pt>
                <c:pt idx="4">
                  <c:v>FY 20/21</c:v>
                </c:pt>
                <c:pt idx="5">
                  <c:v>FY 21/22</c:v>
                </c:pt>
                <c:pt idx="6">
                  <c:v>FY 22/23</c:v>
                </c:pt>
                <c:pt idx="7">
                  <c:v>FY 23/24</c:v>
                </c:pt>
                <c:pt idx="8">
                  <c:v>FY 24/25</c:v>
                </c:pt>
                <c:pt idx="9">
                  <c:v>25/26    (as of 12/1)</c:v>
                </c:pt>
                <c:pt idx="10">
                  <c:v>25/26 (projected as of 6/30)</c:v>
                </c:pt>
              </c:strCache>
            </c:strRef>
          </c:cat>
          <c:val>
            <c:numRef>
              <c:f>'Planning Revenue2'!$C$23:$M$23</c:f>
            </c:numRef>
          </c:val>
          <c:extLst>
            <c:ext xmlns:c16="http://schemas.microsoft.com/office/drawing/2014/chart" uri="{C3380CC4-5D6E-409C-BE32-E72D297353CC}">
              <c16:uniqueId val="{00000001-7E1F-42AD-A396-BA568B43433A}"/>
            </c:ext>
          </c:extLst>
        </c:ser>
        <c:ser>
          <c:idx val="2"/>
          <c:order val="2"/>
          <c:tx>
            <c:strRef>
              <c:f>'Planning Revenue2'!$A$24:$B$24</c:f>
              <c:strCache>
                <c:ptCount val="2"/>
                <c:pt idx="0">
                  <c:v>*unhide to see what included</c:v>
                </c:pt>
                <c:pt idx="1">
                  <c:v> </c:v>
                </c:pt>
              </c:strCache>
            </c:strRef>
          </c:tx>
          <c:spPr>
            <a:gradFill>
              <a:gsLst>
                <a:gs pos="0">
                  <a:schemeClr val="accent3"/>
                </a:gs>
                <a:gs pos="100000">
                  <a:schemeClr val="accent3">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9"/>
            <c:invertIfNegative val="0"/>
            <c:bubble3D val="0"/>
            <c:spPr>
              <a:gradFill>
                <a:gsLst>
                  <a:gs pos="0">
                    <a:schemeClr val="accent3"/>
                  </a:gs>
                  <a:gs pos="100000">
                    <a:schemeClr val="accent3">
                      <a:lumMod val="84000"/>
                    </a:schemeClr>
                  </a:gs>
                </a:gsLst>
                <a:lin ang="5400000" scaled="1"/>
              </a:gra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7E1F-42AD-A396-BA568B43433A}"/>
              </c:ext>
            </c:extLst>
          </c:dPt>
          <c:dLbls>
            <c:dLbl>
              <c:idx val="0"/>
              <c:layout>
                <c:manualLayout>
                  <c:x val="-6.9048307718404768E-3"/>
                  <c:y val="-1.529921500775112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9D-43C2-BD28-8AE346FB8715}"/>
                </c:ext>
              </c:extLst>
            </c:dLbl>
            <c:dLbl>
              <c:idx val="1"/>
              <c:layout>
                <c:manualLayout>
                  <c:x val="-1.7262076929601489E-3"/>
                  <c:y val="-3.35299265401459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B9D-43C2-BD28-8AE346FB8715}"/>
                </c:ext>
              </c:extLst>
            </c:dLbl>
            <c:dLbl>
              <c:idx val="2"/>
              <c:layout>
                <c:manualLayout>
                  <c:x val="-8.6310384648006187E-3"/>
                  <c:y val="-4.352992811494938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9D-43C2-BD28-8AE346FB8715}"/>
                </c:ext>
              </c:extLst>
            </c:dLbl>
            <c:dLbl>
              <c:idx val="3"/>
              <c:layout>
                <c:manualLayout>
                  <c:x val="-3.4524153859202345E-3"/>
                  <c:y val="-1.529921500775057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B9D-43C2-BD28-8AE346FB8715}"/>
                </c:ext>
              </c:extLst>
            </c:dLbl>
            <c:dLbl>
              <c:idx val="4"/>
              <c:layout>
                <c:manualLayout>
                  <c:x val="-1.7262076929601172E-3"/>
                  <c:y val="4.7007881418564004E-4"/>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9D-43C2-BD28-8AE346FB8715}"/>
                </c:ext>
              </c:extLst>
            </c:dLbl>
            <c:dLbl>
              <c:idx val="5"/>
              <c:layout>
                <c:manualLayout>
                  <c:x val="-1.7262076929601172E-3"/>
                  <c:y val="-7.529922445657077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B9D-43C2-BD28-8AE346FB8715}"/>
                </c:ext>
              </c:extLst>
            </c:dLbl>
            <c:dLbl>
              <c:idx val="6"/>
              <c:layout>
                <c:manualLayout>
                  <c:x val="-6.3293550902703225E-17"/>
                  <c:y val="2.470079129146246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B9D-43C2-BD28-8AE346FB8715}"/>
                </c:ext>
              </c:extLst>
            </c:dLbl>
            <c:dLbl>
              <c:idx val="7"/>
              <c:layout>
                <c:manualLayout>
                  <c:x val="5.1786230788802255E-3"/>
                  <c:y val="4.470079444106962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B9D-43C2-BD28-8AE346FB8715}"/>
                </c:ext>
              </c:extLst>
            </c:dLbl>
            <c:dLbl>
              <c:idx val="8"/>
              <c:layout>
                <c:manualLayout>
                  <c:x val="0"/>
                  <c:y val="-3.529921815735719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B9D-43C2-BD28-8AE346FB8715}"/>
                </c:ext>
              </c:extLst>
            </c:dLbl>
            <c:dLbl>
              <c:idx val="9"/>
              <c:layout>
                <c:manualLayout>
                  <c:x val="-3.4524153859203611E-3"/>
                  <c:y val="-5.529922130696398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E1F-42AD-A396-BA568B43433A}"/>
                </c:ext>
              </c:extLst>
            </c:dLbl>
            <c:dLbl>
              <c:idx val="10"/>
              <c:layout>
                <c:manualLayout>
                  <c:x val="0"/>
                  <c:y val="-5.529922130696398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B9D-43C2-BD28-8AE346FB8715}"/>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Revenue2'!$C$4:$M$21</c:f>
              <c:strCache>
                <c:ptCount val="11"/>
                <c:pt idx="0">
                  <c:v>FY 16/17</c:v>
                </c:pt>
                <c:pt idx="1">
                  <c:v>FY 17/18</c:v>
                </c:pt>
                <c:pt idx="2">
                  <c:v>FY 18/19</c:v>
                </c:pt>
                <c:pt idx="3">
                  <c:v>FY 19/20</c:v>
                </c:pt>
                <c:pt idx="4">
                  <c:v>FY 20/21</c:v>
                </c:pt>
                <c:pt idx="5">
                  <c:v>FY 21/22</c:v>
                </c:pt>
                <c:pt idx="6">
                  <c:v>FY 22/23</c:v>
                </c:pt>
                <c:pt idx="7">
                  <c:v>FY 23/24</c:v>
                </c:pt>
                <c:pt idx="8">
                  <c:v>FY 24/25</c:v>
                </c:pt>
                <c:pt idx="9">
                  <c:v>25/26    (as of 12/1)</c:v>
                </c:pt>
                <c:pt idx="10">
                  <c:v>25/26 (projected as of 6/30)</c:v>
                </c:pt>
              </c:strCache>
            </c:strRef>
          </c:cat>
          <c:val>
            <c:numRef>
              <c:f>'Planning Revenue2'!$C$24:$M$24</c:f>
              <c:numCache>
                <c:formatCode>_(* #,##0.00_);_(* \(#,##0.00\);_(* "-"??_);_(@_)</c:formatCode>
                <c:ptCount val="11"/>
                <c:pt idx="0">
                  <c:v>307553.84000000003</c:v>
                </c:pt>
                <c:pt idx="1">
                  <c:v>314500.19999999995</c:v>
                </c:pt>
                <c:pt idx="2">
                  <c:v>344255.14</c:v>
                </c:pt>
                <c:pt idx="3">
                  <c:v>646160.15</c:v>
                </c:pt>
                <c:pt idx="4">
                  <c:v>583989.36</c:v>
                </c:pt>
                <c:pt idx="5">
                  <c:v>527786.23999999999</c:v>
                </c:pt>
                <c:pt idx="6">
                  <c:v>422706.54</c:v>
                </c:pt>
                <c:pt idx="7">
                  <c:v>456372.44</c:v>
                </c:pt>
                <c:pt idx="8">
                  <c:v>352029.43</c:v>
                </c:pt>
                <c:pt idx="9">
                  <c:v>241871.38</c:v>
                </c:pt>
                <c:pt idx="10">
                  <c:v>428750</c:v>
                </c:pt>
              </c:numCache>
            </c:numRef>
          </c:val>
          <c:extLst>
            <c:ext xmlns:c16="http://schemas.microsoft.com/office/drawing/2014/chart" uri="{C3380CC4-5D6E-409C-BE32-E72D297353CC}">
              <c16:uniqueId val="{00000002-7E1F-42AD-A396-BA568B43433A}"/>
            </c:ext>
          </c:extLst>
        </c:ser>
        <c:dLbls>
          <c:dLblPos val="inEnd"/>
          <c:showLegendKey val="0"/>
          <c:showVal val="1"/>
          <c:showCatName val="0"/>
          <c:showSerName val="0"/>
          <c:showPercent val="0"/>
          <c:showBubbleSize val="0"/>
        </c:dLbls>
        <c:gapWidth val="41"/>
        <c:axId val="1213298704"/>
        <c:axId val="1213300144"/>
      </c:barChart>
      <c:catAx>
        <c:axId val="12132987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1213300144"/>
        <c:crosses val="autoZero"/>
        <c:auto val="1"/>
        <c:lblAlgn val="ctr"/>
        <c:lblOffset val="100"/>
        <c:noMultiLvlLbl val="0"/>
      </c:catAx>
      <c:valAx>
        <c:axId val="1213300144"/>
        <c:scaling>
          <c:orientation val="minMax"/>
        </c:scaling>
        <c:delete val="1"/>
        <c:axPos val="l"/>
        <c:numFmt formatCode="_(* #,##0.00_);_(* \(#,##0.00\);_(* &quot;-&quot;??_);_(@_)" sourceLinked="1"/>
        <c:majorTickMark val="none"/>
        <c:minorTickMark val="none"/>
        <c:tickLblPos val="nextTo"/>
        <c:crossAx val="12132987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Sheet2!$A$24</c:f>
              <c:strCache>
                <c:ptCount val="1"/>
                <c:pt idx="0">
                  <c:v>Non Billable Positions</c:v>
                </c:pt>
              </c:strCache>
            </c:strRef>
          </c:tx>
          <c:spPr>
            <a:solidFill>
              <a:schemeClr val="accent4"/>
            </a:solidFill>
            <a:ln>
              <a:noFill/>
            </a:ln>
            <a:effectLst/>
          </c:spPr>
          <c:invertIfNegative val="0"/>
          <c:cat>
            <c:strRef>
              <c:f>Sheet2!$B$2:$K$2</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Sheet2!$B$24:$K$24</c:f>
              <c:numCache>
                <c:formatCode>0.0</c:formatCode>
                <c:ptCount val="10"/>
                <c:pt idx="0">
                  <c:v>3</c:v>
                </c:pt>
                <c:pt idx="1">
                  <c:v>8</c:v>
                </c:pt>
                <c:pt idx="2">
                  <c:v>8</c:v>
                </c:pt>
                <c:pt idx="3">
                  <c:v>6.5</c:v>
                </c:pt>
                <c:pt idx="4">
                  <c:v>5</c:v>
                </c:pt>
                <c:pt idx="5">
                  <c:v>9</c:v>
                </c:pt>
                <c:pt idx="6">
                  <c:v>10</c:v>
                </c:pt>
                <c:pt idx="7">
                  <c:v>10</c:v>
                </c:pt>
                <c:pt idx="8">
                  <c:v>10</c:v>
                </c:pt>
                <c:pt idx="9">
                  <c:v>9.6</c:v>
                </c:pt>
              </c:numCache>
            </c:numRef>
          </c:val>
          <c:extLst>
            <c:ext xmlns:c16="http://schemas.microsoft.com/office/drawing/2014/chart" uri="{C3380CC4-5D6E-409C-BE32-E72D297353CC}">
              <c16:uniqueId val="{00000000-69BF-4056-8603-B60F3BACBA82}"/>
            </c:ext>
          </c:extLst>
        </c:ser>
        <c:ser>
          <c:idx val="0"/>
          <c:order val="1"/>
          <c:tx>
            <c:strRef>
              <c:f>Sheet2!$A$23</c:f>
              <c:strCache>
                <c:ptCount val="1"/>
                <c:pt idx="0">
                  <c:v>Billable Positions</c:v>
                </c:pt>
              </c:strCache>
            </c:strRef>
          </c:tx>
          <c:spPr>
            <a:solidFill>
              <a:schemeClr val="accent2"/>
            </a:solidFill>
            <a:ln>
              <a:noFill/>
            </a:ln>
            <a:effectLst/>
          </c:spPr>
          <c:invertIfNegative val="0"/>
          <c:cat>
            <c:strRef>
              <c:f>Sheet2!$B$2:$K$2</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Sheet2!$B$23:$K$23</c:f>
              <c:numCache>
                <c:formatCode>0.0</c:formatCode>
                <c:ptCount val="10"/>
                <c:pt idx="0">
                  <c:v>5</c:v>
                </c:pt>
                <c:pt idx="1">
                  <c:v>5</c:v>
                </c:pt>
                <c:pt idx="2">
                  <c:v>6</c:v>
                </c:pt>
                <c:pt idx="3">
                  <c:v>1.5</c:v>
                </c:pt>
                <c:pt idx="4">
                  <c:v>7</c:v>
                </c:pt>
                <c:pt idx="5">
                  <c:v>7</c:v>
                </c:pt>
                <c:pt idx="6">
                  <c:v>6</c:v>
                </c:pt>
                <c:pt idx="7">
                  <c:v>5</c:v>
                </c:pt>
                <c:pt idx="8">
                  <c:v>5</c:v>
                </c:pt>
                <c:pt idx="9">
                  <c:v>5</c:v>
                </c:pt>
              </c:numCache>
            </c:numRef>
          </c:val>
          <c:extLst>
            <c:ext xmlns:c16="http://schemas.microsoft.com/office/drawing/2014/chart" uri="{C3380CC4-5D6E-409C-BE32-E72D297353CC}">
              <c16:uniqueId val="{00000001-69BF-4056-8603-B60F3BACBA82}"/>
            </c:ext>
          </c:extLst>
        </c:ser>
        <c:dLbls>
          <c:showLegendKey val="0"/>
          <c:showVal val="0"/>
          <c:showCatName val="0"/>
          <c:showSerName val="0"/>
          <c:showPercent val="0"/>
          <c:showBubbleSize val="0"/>
        </c:dLbls>
        <c:gapWidth val="219"/>
        <c:axId val="1140163840"/>
        <c:axId val="1140164320"/>
      </c:barChart>
      <c:lineChart>
        <c:grouping val="standard"/>
        <c:varyColors val="0"/>
        <c:ser>
          <c:idx val="2"/>
          <c:order val="2"/>
          <c:tx>
            <c:v>Total FTE</c:v>
          </c:tx>
          <c:spPr>
            <a:ln w="28575" cap="rnd">
              <a:solidFill>
                <a:schemeClr val="accent3"/>
              </a:solidFill>
              <a:round/>
            </a:ln>
            <a:effectLst/>
          </c:spPr>
          <c:marker>
            <c:symbol val="none"/>
          </c:marker>
          <c:cat>
            <c:strRef>
              <c:f>Sheet2!$B$2:$K$2</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Sheet2!$B$22:$K$22</c:f>
              <c:numCache>
                <c:formatCode>General</c:formatCode>
                <c:ptCount val="10"/>
                <c:pt idx="0">
                  <c:v>8</c:v>
                </c:pt>
                <c:pt idx="1">
                  <c:v>13</c:v>
                </c:pt>
                <c:pt idx="2">
                  <c:v>14</c:v>
                </c:pt>
                <c:pt idx="3">
                  <c:v>8</c:v>
                </c:pt>
                <c:pt idx="4">
                  <c:v>12</c:v>
                </c:pt>
                <c:pt idx="5">
                  <c:v>16</c:v>
                </c:pt>
                <c:pt idx="6">
                  <c:v>16</c:v>
                </c:pt>
                <c:pt idx="7">
                  <c:v>15</c:v>
                </c:pt>
                <c:pt idx="8">
                  <c:v>15</c:v>
                </c:pt>
                <c:pt idx="9">
                  <c:v>14.6</c:v>
                </c:pt>
              </c:numCache>
            </c:numRef>
          </c:val>
          <c:smooth val="0"/>
          <c:extLst>
            <c:ext xmlns:c16="http://schemas.microsoft.com/office/drawing/2014/chart" uri="{C3380CC4-5D6E-409C-BE32-E72D297353CC}">
              <c16:uniqueId val="{00000002-69BF-4056-8603-B60F3BACBA82}"/>
            </c:ext>
          </c:extLst>
        </c:ser>
        <c:dLbls>
          <c:showLegendKey val="0"/>
          <c:showVal val="0"/>
          <c:showCatName val="0"/>
          <c:showSerName val="0"/>
          <c:showPercent val="0"/>
          <c:showBubbleSize val="0"/>
        </c:dLbls>
        <c:marker val="1"/>
        <c:smooth val="0"/>
        <c:axId val="1140163840"/>
        <c:axId val="1140164320"/>
      </c:lineChart>
      <c:catAx>
        <c:axId val="1140163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0164320"/>
        <c:crosses val="autoZero"/>
        <c:auto val="1"/>
        <c:lblAlgn val="ctr"/>
        <c:lblOffset val="100"/>
        <c:noMultiLvlLbl val="0"/>
      </c:catAx>
      <c:valAx>
        <c:axId val="114016432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0163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Sheet2!$A$36</c:f>
              <c:strCache>
                <c:ptCount val="1"/>
                <c:pt idx="0">
                  <c:v>Non Billable Positions</c:v>
                </c:pt>
              </c:strCache>
            </c:strRef>
          </c:tx>
          <c:spPr>
            <a:solidFill>
              <a:schemeClr val="accent4"/>
            </a:solidFill>
            <a:ln>
              <a:noFill/>
            </a:ln>
            <a:effectLst/>
          </c:spPr>
          <c:invertIfNegative val="0"/>
          <c:cat>
            <c:strRef>
              <c:f>Sheet2!$B$26:$K$26</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Sheet2!$B$36:$K$36</c:f>
              <c:numCache>
                <c:formatCode>General</c:formatCode>
                <c:ptCount val="10"/>
                <c:pt idx="0">
                  <c:v>0</c:v>
                </c:pt>
                <c:pt idx="1">
                  <c:v>0</c:v>
                </c:pt>
                <c:pt idx="2">
                  <c:v>0</c:v>
                </c:pt>
                <c:pt idx="3">
                  <c:v>1</c:v>
                </c:pt>
                <c:pt idx="4">
                  <c:v>2</c:v>
                </c:pt>
                <c:pt idx="5">
                  <c:v>2</c:v>
                </c:pt>
                <c:pt idx="6">
                  <c:v>2</c:v>
                </c:pt>
                <c:pt idx="7">
                  <c:v>2</c:v>
                </c:pt>
                <c:pt idx="8">
                  <c:v>3</c:v>
                </c:pt>
                <c:pt idx="9" formatCode="0">
                  <c:v>4</c:v>
                </c:pt>
              </c:numCache>
            </c:numRef>
          </c:val>
          <c:extLst>
            <c:ext xmlns:c16="http://schemas.microsoft.com/office/drawing/2014/chart" uri="{C3380CC4-5D6E-409C-BE32-E72D297353CC}">
              <c16:uniqueId val="{00000000-B1FB-444A-9DC1-C00107DB706A}"/>
            </c:ext>
          </c:extLst>
        </c:ser>
        <c:ser>
          <c:idx val="1"/>
          <c:order val="1"/>
          <c:tx>
            <c:strRef>
              <c:f>Sheet2!$A$35</c:f>
              <c:strCache>
                <c:ptCount val="1"/>
                <c:pt idx="0">
                  <c:v>Billable Positions</c:v>
                </c:pt>
              </c:strCache>
            </c:strRef>
          </c:tx>
          <c:spPr>
            <a:solidFill>
              <a:schemeClr val="accent2"/>
            </a:solidFill>
            <a:ln>
              <a:noFill/>
            </a:ln>
            <a:effectLst/>
          </c:spPr>
          <c:invertIfNegative val="0"/>
          <c:cat>
            <c:strRef>
              <c:f>Sheet2!$B$26:$K$26</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Sheet2!$B$35:$K$35</c:f>
              <c:numCache>
                <c:formatCode>0</c:formatCode>
                <c:ptCount val="10"/>
                <c:pt idx="0">
                  <c:v>2</c:v>
                </c:pt>
                <c:pt idx="1">
                  <c:v>2</c:v>
                </c:pt>
                <c:pt idx="2">
                  <c:v>3</c:v>
                </c:pt>
                <c:pt idx="3">
                  <c:v>4</c:v>
                </c:pt>
                <c:pt idx="4">
                  <c:v>5</c:v>
                </c:pt>
                <c:pt idx="5">
                  <c:v>7</c:v>
                </c:pt>
                <c:pt idx="6">
                  <c:v>7</c:v>
                </c:pt>
                <c:pt idx="7">
                  <c:v>7</c:v>
                </c:pt>
                <c:pt idx="8">
                  <c:v>8</c:v>
                </c:pt>
                <c:pt idx="9">
                  <c:v>10</c:v>
                </c:pt>
              </c:numCache>
            </c:numRef>
          </c:val>
          <c:extLst>
            <c:ext xmlns:c16="http://schemas.microsoft.com/office/drawing/2014/chart" uri="{C3380CC4-5D6E-409C-BE32-E72D297353CC}">
              <c16:uniqueId val="{00000001-B1FB-444A-9DC1-C00107DB706A}"/>
            </c:ext>
          </c:extLst>
        </c:ser>
        <c:dLbls>
          <c:showLegendKey val="0"/>
          <c:showVal val="0"/>
          <c:showCatName val="0"/>
          <c:showSerName val="0"/>
          <c:showPercent val="0"/>
          <c:showBubbleSize val="0"/>
        </c:dLbls>
        <c:gapWidth val="219"/>
        <c:axId val="285791952"/>
        <c:axId val="285798192"/>
      </c:barChart>
      <c:lineChart>
        <c:grouping val="standard"/>
        <c:varyColors val="0"/>
        <c:ser>
          <c:idx val="2"/>
          <c:order val="2"/>
          <c:tx>
            <c:v>Total FTE</c:v>
          </c:tx>
          <c:spPr>
            <a:ln w="28575" cap="rnd">
              <a:solidFill>
                <a:schemeClr val="accent3"/>
              </a:solidFill>
              <a:round/>
            </a:ln>
            <a:effectLst/>
          </c:spPr>
          <c:marker>
            <c:symbol val="none"/>
          </c:marker>
          <c:val>
            <c:numRef>
              <c:f>Sheet2!$B$34:$K$34</c:f>
              <c:numCache>
                <c:formatCode>General</c:formatCode>
                <c:ptCount val="10"/>
                <c:pt idx="0">
                  <c:v>2</c:v>
                </c:pt>
                <c:pt idx="1">
                  <c:v>2</c:v>
                </c:pt>
                <c:pt idx="2">
                  <c:v>3</c:v>
                </c:pt>
                <c:pt idx="3">
                  <c:v>5</c:v>
                </c:pt>
                <c:pt idx="4">
                  <c:v>7</c:v>
                </c:pt>
                <c:pt idx="5">
                  <c:v>9</c:v>
                </c:pt>
                <c:pt idx="6">
                  <c:v>9</c:v>
                </c:pt>
                <c:pt idx="7">
                  <c:v>9</c:v>
                </c:pt>
                <c:pt idx="8">
                  <c:v>11</c:v>
                </c:pt>
                <c:pt idx="9" formatCode="0">
                  <c:v>14</c:v>
                </c:pt>
              </c:numCache>
            </c:numRef>
          </c:val>
          <c:smooth val="0"/>
          <c:extLst>
            <c:ext xmlns:c16="http://schemas.microsoft.com/office/drawing/2014/chart" uri="{C3380CC4-5D6E-409C-BE32-E72D297353CC}">
              <c16:uniqueId val="{00000002-B1FB-444A-9DC1-C00107DB706A}"/>
            </c:ext>
          </c:extLst>
        </c:ser>
        <c:dLbls>
          <c:showLegendKey val="0"/>
          <c:showVal val="0"/>
          <c:showCatName val="0"/>
          <c:showSerName val="0"/>
          <c:showPercent val="0"/>
          <c:showBubbleSize val="0"/>
        </c:dLbls>
        <c:marker val="1"/>
        <c:smooth val="0"/>
        <c:axId val="285791952"/>
        <c:axId val="285798192"/>
      </c:lineChart>
      <c:catAx>
        <c:axId val="285791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798192"/>
        <c:crosses val="autoZero"/>
        <c:auto val="1"/>
        <c:lblAlgn val="ctr"/>
        <c:lblOffset val="100"/>
        <c:noMultiLvlLbl val="0"/>
      </c:catAx>
      <c:valAx>
        <c:axId val="285798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5791952"/>
        <c:crosses val="autoZero"/>
        <c:crossBetween val="between"/>
      </c:valAx>
      <c:spPr>
        <a:noFill/>
        <a:ln>
          <a:noFill/>
        </a:ln>
        <a:effectLst/>
      </c:spPr>
    </c:plotArea>
    <c:legend>
      <c:legendPos val="b"/>
      <c:layout>
        <c:manualLayout>
          <c:xMode val="edge"/>
          <c:yMode val="edge"/>
          <c:x val="0.31451716027156651"/>
          <c:y val="0.92284552186978386"/>
          <c:w val="0.37096567945686693"/>
          <c:h val="7.715447813021614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Sheet2!$A$53</c:f>
              <c:strCache>
                <c:ptCount val="1"/>
                <c:pt idx="0">
                  <c:v>Non Billable Positions</c:v>
                </c:pt>
              </c:strCache>
            </c:strRef>
          </c:tx>
          <c:spPr>
            <a:solidFill>
              <a:schemeClr val="accent4"/>
            </a:solidFill>
            <a:ln>
              <a:noFill/>
            </a:ln>
            <a:effectLst/>
          </c:spPr>
          <c:invertIfNegative val="0"/>
          <c:cat>
            <c:strRef>
              <c:f>Sheet2!$B$38:$K$38</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Sheet2!$B$53:$K$53</c:f>
              <c:numCache>
                <c:formatCode>0</c:formatCode>
                <c:ptCount val="10"/>
                <c:pt idx="0">
                  <c:v>6</c:v>
                </c:pt>
                <c:pt idx="1">
                  <c:v>4</c:v>
                </c:pt>
                <c:pt idx="2">
                  <c:v>5</c:v>
                </c:pt>
                <c:pt idx="3">
                  <c:v>5</c:v>
                </c:pt>
                <c:pt idx="4">
                  <c:v>7</c:v>
                </c:pt>
                <c:pt idx="5">
                  <c:v>8</c:v>
                </c:pt>
                <c:pt idx="6">
                  <c:v>9</c:v>
                </c:pt>
                <c:pt idx="7">
                  <c:v>10</c:v>
                </c:pt>
                <c:pt idx="8">
                  <c:v>9</c:v>
                </c:pt>
                <c:pt idx="9">
                  <c:v>8</c:v>
                </c:pt>
              </c:numCache>
            </c:numRef>
          </c:val>
          <c:extLst>
            <c:ext xmlns:c16="http://schemas.microsoft.com/office/drawing/2014/chart" uri="{C3380CC4-5D6E-409C-BE32-E72D297353CC}">
              <c16:uniqueId val="{00000000-8BA4-4FCB-A562-64102393812D}"/>
            </c:ext>
          </c:extLst>
        </c:ser>
        <c:ser>
          <c:idx val="1"/>
          <c:order val="1"/>
          <c:tx>
            <c:strRef>
              <c:f>Sheet2!$A$52</c:f>
              <c:strCache>
                <c:ptCount val="1"/>
                <c:pt idx="0">
                  <c:v>Billable Positions</c:v>
                </c:pt>
              </c:strCache>
            </c:strRef>
          </c:tx>
          <c:spPr>
            <a:solidFill>
              <a:schemeClr val="accent2"/>
            </a:solidFill>
            <a:ln>
              <a:noFill/>
            </a:ln>
            <a:effectLst/>
          </c:spPr>
          <c:invertIfNegative val="0"/>
          <c:cat>
            <c:strRef>
              <c:f>Sheet2!$B$38:$K$38</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Sheet2!$B$52:$K$52</c:f>
              <c:numCache>
                <c:formatCode>0</c:formatCode>
                <c:ptCount val="10"/>
                <c:pt idx="0">
                  <c:v>7</c:v>
                </c:pt>
                <c:pt idx="1">
                  <c:v>10</c:v>
                </c:pt>
                <c:pt idx="2">
                  <c:v>12</c:v>
                </c:pt>
                <c:pt idx="3">
                  <c:v>11</c:v>
                </c:pt>
                <c:pt idx="4">
                  <c:v>13</c:v>
                </c:pt>
                <c:pt idx="5">
                  <c:v>13</c:v>
                </c:pt>
                <c:pt idx="6">
                  <c:v>13</c:v>
                </c:pt>
                <c:pt idx="7">
                  <c:v>7</c:v>
                </c:pt>
                <c:pt idx="8">
                  <c:v>8</c:v>
                </c:pt>
                <c:pt idx="9">
                  <c:v>6</c:v>
                </c:pt>
              </c:numCache>
            </c:numRef>
          </c:val>
          <c:extLst>
            <c:ext xmlns:c16="http://schemas.microsoft.com/office/drawing/2014/chart" uri="{C3380CC4-5D6E-409C-BE32-E72D297353CC}">
              <c16:uniqueId val="{00000001-8BA4-4FCB-A562-64102393812D}"/>
            </c:ext>
          </c:extLst>
        </c:ser>
        <c:dLbls>
          <c:showLegendKey val="0"/>
          <c:showVal val="0"/>
          <c:showCatName val="0"/>
          <c:showSerName val="0"/>
          <c:showPercent val="0"/>
          <c:showBubbleSize val="0"/>
        </c:dLbls>
        <c:gapWidth val="150"/>
        <c:axId val="23379488"/>
        <c:axId val="23379968"/>
      </c:barChart>
      <c:lineChart>
        <c:grouping val="standard"/>
        <c:varyColors val="0"/>
        <c:ser>
          <c:idx val="2"/>
          <c:order val="2"/>
          <c:tx>
            <c:v>Total FTE</c:v>
          </c:tx>
          <c:spPr>
            <a:ln w="28575" cap="rnd">
              <a:solidFill>
                <a:schemeClr val="accent3"/>
              </a:solidFill>
              <a:round/>
            </a:ln>
            <a:effectLst/>
          </c:spPr>
          <c:marker>
            <c:symbol val="none"/>
          </c:marker>
          <c:cat>
            <c:strRef>
              <c:f>Sheet2!$B$38:$K$38</c:f>
              <c:strCache>
                <c:ptCount val="10"/>
                <c:pt idx="0">
                  <c:v>16/17</c:v>
                </c:pt>
                <c:pt idx="1">
                  <c:v>17/18</c:v>
                </c:pt>
                <c:pt idx="2">
                  <c:v>18/19</c:v>
                </c:pt>
                <c:pt idx="3">
                  <c:v>19/20</c:v>
                </c:pt>
                <c:pt idx="4">
                  <c:v>20/21</c:v>
                </c:pt>
                <c:pt idx="5">
                  <c:v>21/22</c:v>
                </c:pt>
                <c:pt idx="6">
                  <c:v>22/23</c:v>
                </c:pt>
                <c:pt idx="7">
                  <c:v>23/24</c:v>
                </c:pt>
                <c:pt idx="8">
                  <c:v>24/25</c:v>
                </c:pt>
                <c:pt idx="9">
                  <c:v>25/26</c:v>
                </c:pt>
              </c:strCache>
            </c:strRef>
          </c:cat>
          <c:val>
            <c:numRef>
              <c:f>Sheet2!$B$51:$K$51</c:f>
              <c:numCache>
                <c:formatCode>General</c:formatCode>
                <c:ptCount val="10"/>
                <c:pt idx="0">
                  <c:v>13</c:v>
                </c:pt>
                <c:pt idx="1">
                  <c:v>14</c:v>
                </c:pt>
                <c:pt idx="2">
                  <c:v>17</c:v>
                </c:pt>
                <c:pt idx="3">
                  <c:v>16</c:v>
                </c:pt>
                <c:pt idx="4">
                  <c:v>20</c:v>
                </c:pt>
                <c:pt idx="5">
                  <c:v>21</c:v>
                </c:pt>
                <c:pt idx="6">
                  <c:v>22</c:v>
                </c:pt>
                <c:pt idx="7">
                  <c:v>17</c:v>
                </c:pt>
                <c:pt idx="8">
                  <c:v>17</c:v>
                </c:pt>
                <c:pt idx="9" formatCode="0">
                  <c:v>14</c:v>
                </c:pt>
              </c:numCache>
            </c:numRef>
          </c:val>
          <c:smooth val="0"/>
          <c:extLst>
            <c:ext xmlns:c16="http://schemas.microsoft.com/office/drawing/2014/chart" uri="{C3380CC4-5D6E-409C-BE32-E72D297353CC}">
              <c16:uniqueId val="{00000002-8BA4-4FCB-A562-64102393812D}"/>
            </c:ext>
          </c:extLst>
        </c:ser>
        <c:dLbls>
          <c:showLegendKey val="0"/>
          <c:showVal val="0"/>
          <c:showCatName val="0"/>
          <c:showSerName val="0"/>
          <c:showPercent val="0"/>
          <c:showBubbleSize val="0"/>
        </c:dLbls>
        <c:marker val="1"/>
        <c:smooth val="0"/>
        <c:axId val="23379488"/>
        <c:axId val="23379968"/>
      </c:lineChart>
      <c:catAx>
        <c:axId val="2337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379968"/>
        <c:crosses val="autoZero"/>
        <c:auto val="1"/>
        <c:lblAlgn val="ctr"/>
        <c:lblOffset val="100"/>
        <c:noMultiLvlLbl val="0"/>
      </c:catAx>
      <c:valAx>
        <c:axId val="233799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379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Number of Permits Issued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cked"/>
        <c:varyColors val="0"/>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'Bulding Revenue&amp;Permits'!$A$22:$A$31</c:f>
              <c:numCache>
                <c:formatCode>General</c:formatCode>
                <c:ptCount val="10"/>
                <c:pt idx="0">
                  <c:v>2016</c:v>
                </c:pt>
                <c:pt idx="1">
                  <c:v>2017</c:v>
                </c:pt>
                <c:pt idx="2">
                  <c:v>2018</c:v>
                </c:pt>
                <c:pt idx="3">
                  <c:v>2019</c:v>
                </c:pt>
                <c:pt idx="4">
                  <c:v>2020</c:v>
                </c:pt>
                <c:pt idx="5">
                  <c:v>2021</c:v>
                </c:pt>
                <c:pt idx="6">
                  <c:v>2022</c:v>
                </c:pt>
                <c:pt idx="7">
                  <c:v>2023</c:v>
                </c:pt>
                <c:pt idx="8">
                  <c:v>2024</c:v>
                </c:pt>
                <c:pt idx="9">
                  <c:v>2025</c:v>
                </c:pt>
              </c:numCache>
            </c:numRef>
          </c:cat>
          <c:val>
            <c:numRef>
              <c:f>'Bulding Revenue&amp;Permits'!$B$22:$B$31</c:f>
              <c:numCache>
                <c:formatCode>General</c:formatCode>
                <c:ptCount val="10"/>
                <c:pt idx="0">
                  <c:v>2258</c:v>
                </c:pt>
                <c:pt idx="1">
                  <c:v>1741</c:v>
                </c:pt>
                <c:pt idx="2">
                  <c:v>1685</c:v>
                </c:pt>
                <c:pt idx="3">
                  <c:v>1867</c:v>
                </c:pt>
                <c:pt idx="4">
                  <c:v>1558</c:v>
                </c:pt>
                <c:pt idx="5">
                  <c:v>1663</c:v>
                </c:pt>
                <c:pt idx="6">
                  <c:v>1664</c:v>
                </c:pt>
                <c:pt idx="7">
                  <c:v>1810</c:v>
                </c:pt>
                <c:pt idx="8">
                  <c:v>1611</c:v>
                </c:pt>
                <c:pt idx="9">
                  <c:v>1409</c:v>
                </c:pt>
              </c:numCache>
            </c:numRef>
          </c:val>
          <c:smooth val="0"/>
          <c:extLst>
            <c:ext xmlns:c16="http://schemas.microsoft.com/office/drawing/2014/chart" uri="{C3380CC4-5D6E-409C-BE32-E72D297353CC}">
              <c16:uniqueId val="{00000000-B7BA-4E2A-8EE1-B3C60CF707BF}"/>
            </c:ext>
          </c:extLst>
        </c:ser>
        <c:dLbls>
          <c:showLegendKey val="0"/>
          <c:showVal val="1"/>
          <c:showCatName val="0"/>
          <c:showSerName val="0"/>
          <c:showPercent val="0"/>
          <c:showBubbleSize val="0"/>
        </c:dLbls>
        <c:smooth val="0"/>
        <c:axId val="213813103"/>
        <c:axId val="213815023"/>
      </c:lineChart>
      <c:catAx>
        <c:axId val="213813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815023"/>
        <c:crosses val="autoZero"/>
        <c:auto val="1"/>
        <c:lblAlgn val="ctr"/>
        <c:lblOffset val="100"/>
        <c:noMultiLvlLbl val="0"/>
      </c:catAx>
      <c:valAx>
        <c:axId val="213815023"/>
        <c:scaling>
          <c:orientation val="minMax"/>
        </c:scaling>
        <c:delete val="1"/>
        <c:axPos val="l"/>
        <c:numFmt formatCode="General" sourceLinked="1"/>
        <c:majorTickMark val="none"/>
        <c:minorTickMark val="none"/>
        <c:tickLblPos val="nextTo"/>
        <c:crossAx val="213813103"/>
        <c:crosses val="autoZero"/>
        <c:crossBetween val="between"/>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Permit Types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Sheet1!$C$3</c:f>
              <c:strCache>
                <c:ptCount val="1"/>
                <c:pt idx="0">
                  <c:v>2023</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Sheet1!$A$4:$A$12</c:f>
              <c:strCache>
                <c:ptCount val="9"/>
                <c:pt idx="0">
                  <c:v>Alteration</c:v>
                </c:pt>
                <c:pt idx="1">
                  <c:v>Commercial</c:v>
                </c:pt>
                <c:pt idx="2">
                  <c:v>Demolition</c:v>
                </c:pt>
                <c:pt idx="3">
                  <c:v>Electric</c:v>
                </c:pt>
                <c:pt idx="4">
                  <c:v>Mechanical</c:v>
                </c:pt>
                <c:pt idx="5">
                  <c:v>Plumbing</c:v>
                </c:pt>
                <c:pt idx="6">
                  <c:v>Re-roof</c:v>
                </c:pt>
                <c:pt idx="7">
                  <c:v>Residential</c:v>
                </c:pt>
                <c:pt idx="8">
                  <c:v>Solar</c:v>
                </c:pt>
              </c:strCache>
            </c:strRef>
          </c:cat>
          <c:val>
            <c:numRef>
              <c:f>Sheet1!$C$4:$C$12</c:f>
              <c:numCache>
                <c:formatCode>General</c:formatCode>
                <c:ptCount val="9"/>
                <c:pt idx="0">
                  <c:v>265</c:v>
                </c:pt>
                <c:pt idx="1">
                  <c:v>25</c:v>
                </c:pt>
                <c:pt idx="2">
                  <c:v>40</c:v>
                </c:pt>
                <c:pt idx="3">
                  <c:v>226</c:v>
                </c:pt>
                <c:pt idx="4">
                  <c:v>109</c:v>
                </c:pt>
                <c:pt idx="5">
                  <c:v>10</c:v>
                </c:pt>
                <c:pt idx="6">
                  <c:v>367</c:v>
                </c:pt>
                <c:pt idx="7">
                  <c:v>156</c:v>
                </c:pt>
                <c:pt idx="8">
                  <c:v>538</c:v>
                </c:pt>
              </c:numCache>
            </c:numRef>
          </c:val>
          <c:extLst>
            <c:ext xmlns:c16="http://schemas.microsoft.com/office/drawing/2014/chart" uri="{C3380CC4-5D6E-409C-BE32-E72D297353CC}">
              <c16:uniqueId val="{00000000-6531-443F-A064-175EBFA8F22B}"/>
            </c:ext>
          </c:extLst>
        </c:ser>
        <c:ser>
          <c:idx val="2"/>
          <c:order val="2"/>
          <c:tx>
            <c:strRef>
              <c:f>Sheet1!$D$3</c:f>
              <c:strCache>
                <c:ptCount val="1"/>
                <c:pt idx="0">
                  <c:v>2024</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Sheet1!$A$4:$A$12</c:f>
              <c:strCache>
                <c:ptCount val="9"/>
                <c:pt idx="0">
                  <c:v>Alteration</c:v>
                </c:pt>
                <c:pt idx="1">
                  <c:v>Commercial</c:v>
                </c:pt>
                <c:pt idx="2">
                  <c:v>Demolition</c:v>
                </c:pt>
                <c:pt idx="3">
                  <c:v>Electric</c:v>
                </c:pt>
                <c:pt idx="4">
                  <c:v>Mechanical</c:v>
                </c:pt>
                <c:pt idx="5">
                  <c:v>Plumbing</c:v>
                </c:pt>
                <c:pt idx="6">
                  <c:v>Re-roof</c:v>
                </c:pt>
                <c:pt idx="7">
                  <c:v>Residential</c:v>
                </c:pt>
                <c:pt idx="8">
                  <c:v>Solar</c:v>
                </c:pt>
              </c:strCache>
            </c:strRef>
          </c:cat>
          <c:val>
            <c:numRef>
              <c:f>Sheet1!$D$4:$D$12</c:f>
              <c:numCache>
                <c:formatCode>General</c:formatCode>
                <c:ptCount val="9"/>
                <c:pt idx="0">
                  <c:v>294</c:v>
                </c:pt>
                <c:pt idx="1">
                  <c:v>20</c:v>
                </c:pt>
                <c:pt idx="2">
                  <c:v>54</c:v>
                </c:pt>
                <c:pt idx="3">
                  <c:v>223</c:v>
                </c:pt>
                <c:pt idx="4">
                  <c:v>67</c:v>
                </c:pt>
                <c:pt idx="5">
                  <c:v>14</c:v>
                </c:pt>
                <c:pt idx="6">
                  <c:v>371</c:v>
                </c:pt>
                <c:pt idx="7">
                  <c:v>144</c:v>
                </c:pt>
                <c:pt idx="8">
                  <c:v>426</c:v>
                </c:pt>
              </c:numCache>
            </c:numRef>
          </c:val>
          <c:extLst>
            <c:ext xmlns:c16="http://schemas.microsoft.com/office/drawing/2014/chart" uri="{C3380CC4-5D6E-409C-BE32-E72D297353CC}">
              <c16:uniqueId val="{00000001-6531-443F-A064-175EBFA8F22B}"/>
            </c:ext>
          </c:extLst>
        </c:ser>
        <c:ser>
          <c:idx val="3"/>
          <c:order val="3"/>
          <c:tx>
            <c:strRef>
              <c:f>Sheet1!$E$3</c:f>
              <c:strCache>
                <c:ptCount val="1"/>
                <c:pt idx="0">
                  <c:v>2025</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Sheet1!$A$4:$A$12</c:f>
              <c:strCache>
                <c:ptCount val="9"/>
                <c:pt idx="0">
                  <c:v>Alteration</c:v>
                </c:pt>
                <c:pt idx="1">
                  <c:v>Commercial</c:v>
                </c:pt>
                <c:pt idx="2">
                  <c:v>Demolition</c:v>
                </c:pt>
                <c:pt idx="3">
                  <c:v>Electric</c:v>
                </c:pt>
                <c:pt idx="4">
                  <c:v>Mechanical</c:v>
                </c:pt>
                <c:pt idx="5">
                  <c:v>Plumbing</c:v>
                </c:pt>
                <c:pt idx="6">
                  <c:v>Re-roof</c:v>
                </c:pt>
                <c:pt idx="7">
                  <c:v>Residential</c:v>
                </c:pt>
                <c:pt idx="8">
                  <c:v>Solar</c:v>
                </c:pt>
              </c:strCache>
            </c:strRef>
          </c:cat>
          <c:val>
            <c:numRef>
              <c:f>Sheet1!$E$4:$E$12</c:f>
              <c:numCache>
                <c:formatCode>General</c:formatCode>
                <c:ptCount val="9"/>
                <c:pt idx="0">
                  <c:v>112</c:v>
                </c:pt>
                <c:pt idx="1">
                  <c:v>29</c:v>
                </c:pt>
                <c:pt idx="2">
                  <c:v>36</c:v>
                </c:pt>
                <c:pt idx="3">
                  <c:v>184</c:v>
                </c:pt>
                <c:pt idx="4">
                  <c:v>74</c:v>
                </c:pt>
                <c:pt idx="5">
                  <c:v>20</c:v>
                </c:pt>
                <c:pt idx="6">
                  <c:v>350</c:v>
                </c:pt>
                <c:pt idx="7">
                  <c:v>145</c:v>
                </c:pt>
                <c:pt idx="8">
                  <c:v>406</c:v>
                </c:pt>
              </c:numCache>
            </c:numRef>
          </c:val>
          <c:extLst>
            <c:ext xmlns:c16="http://schemas.microsoft.com/office/drawing/2014/chart" uri="{C3380CC4-5D6E-409C-BE32-E72D297353CC}">
              <c16:uniqueId val="{00000002-6531-443F-A064-175EBFA8F22B}"/>
            </c:ext>
          </c:extLst>
        </c:ser>
        <c:dLbls>
          <c:dLblPos val="inEnd"/>
          <c:showLegendKey val="0"/>
          <c:showVal val="1"/>
          <c:showCatName val="0"/>
          <c:showSerName val="0"/>
          <c:showPercent val="0"/>
          <c:showBubbleSize val="0"/>
        </c:dLbls>
        <c:gapWidth val="65"/>
        <c:axId val="829223679"/>
        <c:axId val="829224639"/>
        <c:extLst>
          <c:ext xmlns:c15="http://schemas.microsoft.com/office/drawing/2012/chart" uri="{02D57815-91ED-43cb-92C2-25804820EDAC}">
            <c15:filteredBarSeries>
              <c15:ser>
                <c:idx val="0"/>
                <c:order val="0"/>
                <c:tx>
                  <c:strRef>
                    <c:extLst>
                      <c:ext uri="{02D57815-91ED-43cb-92C2-25804820EDAC}">
                        <c15:formulaRef>
                          <c15:sqref>Sheet1!$B$3</c15:sqref>
                        </c15:formulaRef>
                      </c:ext>
                    </c:extLst>
                    <c:strCache>
                      <c:ptCount val="1"/>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Sheet1!$A$4:$A$12</c15:sqref>
                        </c15:formulaRef>
                      </c:ext>
                    </c:extLst>
                    <c:strCache>
                      <c:ptCount val="9"/>
                      <c:pt idx="0">
                        <c:v>Alteration</c:v>
                      </c:pt>
                      <c:pt idx="1">
                        <c:v>Commercial</c:v>
                      </c:pt>
                      <c:pt idx="2">
                        <c:v>Demolition</c:v>
                      </c:pt>
                      <c:pt idx="3">
                        <c:v>Electric</c:v>
                      </c:pt>
                      <c:pt idx="4">
                        <c:v>Mechanical</c:v>
                      </c:pt>
                      <c:pt idx="5">
                        <c:v>Plumbing</c:v>
                      </c:pt>
                      <c:pt idx="6">
                        <c:v>Re-roof</c:v>
                      </c:pt>
                      <c:pt idx="7">
                        <c:v>Residential</c:v>
                      </c:pt>
                      <c:pt idx="8">
                        <c:v>Solar</c:v>
                      </c:pt>
                    </c:strCache>
                  </c:strRef>
                </c:cat>
                <c:val>
                  <c:numRef>
                    <c:extLst>
                      <c:ext uri="{02D57815-91ED-43cb-92C2-25804820EDAC}">
                        <c15:formulaRef>
                          <c15:sqref>Sheet1!$B$4:$B$12</c15:sqref>
                        </c15:formulaRef>
                      </c:ext>
                    </c:extLst>
                    <c:numCache>
                      <c:formatCode>General</c:formatCode>
                      <c:ptCount val="9"/>
                    </c:numCache>
                  </c:numRef>
                </c:val>
                <c:extLst>
                  <c:ext xmlns:c16="http://schemas.microsoft.com/office/drawing/2014/chart" uri="{C3380CC4-5D6E-409C-BE32-E72D297353CC}">
                    <c16:uniqueId val="{00000003-6531-443F-A064-175EBFA8F22B}"/>
                  </c:ext>
                </c:extLst>
              </c15:ser>
            </c15:filteredBarSeries>
          </c:ext>
        </c:extLst>
      </c:barChart>
      <c:catAx>
        <c:axId val="82922367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29224639"/>
        <c:crosses val="autoZero"/>
        <c:auto val="1"/>
        <c:lblAlgn val="ctr"/>
        <c:lblOffset val="100"/>
        <c:noMultiLvlLbl val="0"/>
      </c:catAx>
      <c:valAx>
        <c:axId val="82922463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2922367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cap="none" spc="20" baseline="0">
              <a:solidFill>
                <a:schemeClr val="dk1">
                  <a:lumMod val="50000"/>
                  <a:lumOff val="50000"/>
                </a:schemeClr>
              </a:solidFill>
              <a:latin typeface="+mn-lt"/>
              <a:ea typeface="+mn-ea"/>
              <a:cs typeface="+mn-cs"/>
            </a:defRPr>
          </a:pPr>
          <a:endParaRPr lang="en-US"/>
        </a:p>
      </c:txPr>
    </c:title>
    <c:autoTitleDeleted val="0"/>
    <c:plotArea>
      <c:layout>
        <c:manualLayout>
          <c:layoutTarget val="inner"/>
          <c:xMode val="edge"/>
          <c:yMode val="edge"/>
          <c:x val="7.5246756127315068E-3"/>
          <c:y val="0.28196665846456692"/>
          <c:w val="0.9426186750130412"/>
          <c:h val="0.59171724628171474"/>
        </c:manualLayout>
      </c:layout>
      <c:lineChart>
        <c:grouping val="stacked"/>
        <c:varyColors val="0"/>
        <c:ser>
          <c:idx val="0"/>
          <c:order val="0"/>
          <c:tx>
            <c:strRef>
              <c:f>'Bulding Revenue&amp;Permits'!$B$7</c:f>
              <c:strCache>
                <c:ptCount val="1"/>
                <c:pt idx="0">
                  <c:v>Actual Revenue</c:v>
                </c:pt>
              </c:strCache>
            </c:strRef>
          </c:tx>
          <c:spPr>
            <a:ln w="31750" cap="rnd" cmpd="sng" algn="ctr">
              <a:solidFill>
                <a:schemeClr val="accent1"/>
              </a:solidFill>
              <a:round/>
            </a:ln>
            <a:effectLst/>
          </c:spPr>
          <c:marker>
            <c:symbol val="none"/>
          </c:marker>
          <c:dLbls>
            <c:dLbl>
              <c:idx val="1"/>
              <c:layout>
                <c:manualLayout>
                  <c:x val="-1.2626262626262627E-3"/>
                  <c:y val="-6.3141278610891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C9-4F48-89B5-A4E8414D078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f>'Bulding Revenue&amp;Permits'!$A$8:$A$17</c:f>
              <c:strCache>
                <c:ptCount val="10"/>
                <c:pt idx="0">
                  <c:v>15/16</c:v>
                </c:pt>
                <c:pt idx="1">
                  <c:v>16/17</c:v>
                </c:pt>
                <c:pt idx="2">
                  <c:v>17/18</c:v>
                </c:pt>
                <c:pt idx="3">
                  <c:v>18/19</c:v>
                </c:pt>
                <c:pt idx="4">
                  <c:v>19/20</c:v>
                </c:pt>
                <c:pt idx="5">
                  <c:v>20/21</c:v>
                </c:pt>
                <c:pt idx="6">
                  <c:v>21/22</c:v>
                </c:pt>
                <c:pt idx="7">
                  <c:v>22/23</c:v>
                </c:pt>
                <c:pt idx="8">
                  <c:v>23/24</c:v>
                </c:pt>
                <c:pt idx="9">
                  <c:v>24/25</c:v>
                </c:pt>
              </c:strCache>
            </c:strRef>
          </c:cat>
          <c:val>
            <c:numRef>
              <c:f>'Bulding Revenue&amp;Permits'!$B$8:$B$17</c:f>
              <c:numCache>
                <c:formatCode>_(* #,##0_);_(* \(#,##0\);_(* "-"??_);_(@_)</c:formatCode>
                <c:ptCount val="10"/>
                <c:pt idx="0">
                  <c:v>767381.5</c:v>
                </c:pt>
                <c:pt idx="1">
                  <c:v>1301836.18</c:v>
                </c:pt>
                <c:pt idx="2">
                  <c:v>926268.56</c:v>
                </c:pt>
                <c:pt idx="3">
                  <c:v>2111612.52</c:v>
                </c:pt>
                <c:pt idx="4">
                  <c:v>1630996.88</c:v>
                </c:pt>
                <c:pt idx="5">
                  <c:v>1771243.98</c:v>
                </c:pt>
                <c:pt idx="6">
                  <c:v>2124884.16</c:v>
                </c:pt>
                <c:pt idx="7">
                  <c:v>1798149.9799999997</c:v>
                </c:pt>
                <c:pt idx="8">
                  <c:v>1966845.8699999996</c:v>
                </c:pt>
                <c:pt idx="9">
                  <c:v>1793199.66</c:v>
                </c:pt>
              </c:numCache>
            </c:numRef>
          </c:val>
          <c:smooth val="0"/>
          <c:extLst>
            <c:ext xmlns:c16="http://schemas.microsoft.com/office/drawing/2014/chart" uri="{C3380CC4-5D6E-409C-BE32-E72D297353CC}">
              <c16:uniqueId val="{00000000-55C9-4F48-89B5-A4E8414D0787}"/>
            </c:ext>
          </c:extLst>
        </c:ser>
        <c:dLbls>
          <c:showLegendKey val="0"/>
          <c:showVal val="1"/>
          <c:showCatName val="0"/>
          <c:showSerName val="0"/>
          <c:showPercent val="0"/>
          <c:showBubbleSize val="0"/>
        </c:dLbls>
        <c:smooth val="0"/>
        <c:axId val="1675665983"/>
        <c:axId val="1675666463"/>
      </c:lineChart>
      <c:catAx>
        <c:axId val="1675665983"/>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spc="20" baseline="0">
                <a:solidFill>
                  <a:schemeClr val="dk1">
                    <a:lumMod val="65000"/>
                    <a:lumOff val="35000"/>
                  </a:schemeClr>
                </a:solidFill>
                <a:latin typeface="+mn-lt"/>
                <a:ea typeface="+mn-ea"/>
                <a:cs typeface="+mn-cs"/>
              </a:defRPr>
            </a:pPr>
            <a:endParaRPr lang="en-US"/>
          </a:p>
        </c:txPr>
        <c:crossAx val="1675666463"/>
        <c:crosses val="autoZero"/>
        <c:auto val="1"/>
        <c:lblAlgn val="ctr"/>
        <c:lblOffset val="100"/>
        <c:noMultiLvlLbl val="0"/>
      </c:catAx>
      <c:valAx>
        <c:axId val="1675666463"/>
        <c:scaling>
          <c:orientation val="minMax"/>
        </c:scaling>
        <c:delete val="1"/>
        <c:axPos val="l"/>
        <c:numFmt formatCode="_(* #,##0_);_(* \(#,##0\);_(* &quot;-&quot;??_);_(@_)" sourceLinked="1"/>
        <c:majorTickMark val="none"/>
        <c:minorTickMark val="none"/>
        <c:tickLblPos val="nextTo"/>
        <c:crossAx val="1675665983"/>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solidFill>
      <a:schemeClr val="lt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Code Enforcement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 (4)'!$B$2</c:f>
              <c:strCache>
                <c:ptCount val="1"/>
                <c:pt idx="0">
                  <c:v>Code Permit and Service Revenue</c:v>
                </c:pt>
              </c:strCache>
            </c:strRef>
          </c:tx>
          <c:spPr>
            <a:solidFill>
              <a:schemeClr val="accent1"/>
            </a:solidFill>
            <a:ln>
              <a:noFill/>
            </a:ln>
            <a:effectLst/>
          </c:spPr>
          <c:invertIfNegative val="0"/>
          <c:cat>
            <c:strRef>
              <c:f>'Sheet1 (4)'!$A$3:$A$9</c:f>
              <c:strCache>
                <c:ptCount val="7"/>
                <c:pt idx="0">
                  <c:v>20/21</c:v>
                </c:pt>
                <c:pt idx="1">
                  <c:v>21/22</c:v>
                </c:pt>
                <c:pt idx="2">
                  <c:v>22/23</c:v>
                </c:pt>
                <c:pt idx="3">
                  <c:v>23/24</c:v>
                </c:pt>
                <c:pt idx="4">
                  <c:v>24/25</c:v>
                </c:pt>
                <c:pt idx="5">
                  <c:v>25/26 YTD</c:v>
                </c:pt>
                <c:pt idx="6">
                  <c:v>25/26 Projected, Midyear revised</c:v>
                </c:pt>
              </c:strCache>
            </c:strRef>
          </c:cat>
          <c:val>
            <c:numRef>
              <c:f>'Sheet1 (4)'!$B$3:$B$9</c:f>
              <c:numCache>
                <c:formatCode>#,##0_);[Red]\(#,##0\)</c:formatCode>
                <c:ptCount val="7"/>
                <c:pt idx="0">
                  <c:v>49889</c:v>
                </c:pt>
                <c:pt idx="1">
                  <c:v>44898.270000000004</c:v>
                </c:pt>
                <c:pt idx="2">
                  <c:v>64066.46</c:v>
                </c:pt>
                <c:pt idx="3">
                  <c:v>48605.97</c:v>
                </c:pt>
                <c:pt idx="4">
                  <c:v>47186.15</c:v>
                </c:pt>
                <c:pt idx="5">
                  <c:v>45518.52</c:v>
                </c:pt>
                <c:pt idx="6">
                  <c:v>86250</c:v>
                </c:pt>
              </c:numCache>
            </c:numRef>
          </c:val>
          <c:extLst>
            <c:ext xmlns:c16="http://schemas.microsoft.com/office/drawing/2014/chart" uri="{C3380CC4-5D6E-409C-BE32-E72D297353CC}">
              <c16:uniqueId val="{00000000-D85F-4F3C-931D-9C8D181B55AA}"/>
            </c:ext>
          </c:extLst>
        </c:ser>
        <c:ser>
          <c:idx val="1"/>
          <c:order val="1"/>
          <c:tx>
            <c:strRef>
              <c:f>'Sheet1 (4)'!$C$2</c:f>
              <c:strCache>
                <c:ptCount val="1"/>
                <c:pt idx="0">
                  <c:v>Program &amp; Grant Reimbursements</c:v>
                </c:pt>
              </c:strCache>
            </c:strRef>
          </c:tx>
          <c:spPr>
            <a:solidFill>
              <a:schemeClr val="accent2"/>
            </a:solidFill>
            <a:ln>
              <a:noFill/>
            </a:ln>
            <a:effectLst/>
          </c:spPr>
          <c:invertIfNegative val="0"/>
          <c:cat>
            <c:strRef>
              <c:f>'Sheet1 (4)'!$A$3:$A$9</c:f>
              <c:strCache>
                <c:ptCount val="7"/>
                <c:pt idx="0">
                  <c:v>20/21</c:v>
                </c:pt>
                <c:pt idx="1">
                  <c:v>21/22</c:v>
                </c:pt>
                <c:pt idx="2">
                  <c:v>22/23</c:v>
                </c:pt>
                <c:pt idx="3">
                  <c:v>23/24</c:v>
                </c:pt>
                <c:pt idx="4">
                  <c:v>24/25</c:v>
                </c:pt>
                <c:pt idx="5">
                  <c:v>25/26 YTD</c:v>
                </c:pt>
                <c:pt idx="6">
                  <c:v>25/26 Projected, Midyear revised</c:v>
                </c:pt>
              </c:strCache>
            </c:strRef>
          </c:cat>
          <c:val>
            <c:numRef>
              <c:f>'Sheet1 (4)'!$C$3:$C$9</c:f>
              <c:numCache>
                <c:formatCode>#,##0_);[Red]\(#,##0\)</c:formatCode>
                <c:ptCount val="7"/>
                <c:pt idx="0">
                  <c:v>17258.22</c:v>
                </c:pt>
                <c:pt idx="1">
                  <c:v>65453.109999999993</c:v>
                </c:pt>
                <c:pt idx="2">
                  <c:v>349098</c:v>
                </c:pt>
                <c:pt idx="3">
                  <c:v>519361</c:v>
                </c:pt>
                <c:pt idx="4">
                  <c:v>327725</c:v>
                </c:pt>
                <c:pt idx="5">
                  <c:v>588542</c:v>
                </c:pt>
                <c:pt idx="6">
                  <c:v>1514720</c:v>
                </c:pt>
              </c:numCache>
            </c:numRef>
          </c:val>
          <c:extLst>
            <c:ext xmlns:c16="http://schemas.microsoft.com/office/drawing/2014/chart" uri="{C3380CC4-5D6E-409C-BE32-E72D297353CC}">
              <c16:uniqueId val="{00000001-D85F-4F3C-931D-9C8D181B55AA}"/>
            </c:ext>
          </c:extLst>
        </c:ser>
        <c:ser>
          <c:idx val="3"/>
          <c:order val="2"/>
          <c:tx>
            <c:strRef>
              <c:f>'Sheet1 (4)'!$D$2</c:f>
              <c:strCache>
                <c:ptCount val="1"/>
                <c:pt idx="0">
                  <c:v>Building Contributions</c:v>
                </c:pt>
              </c:strCache>
            </c:strRef>
          </c:tx>
          <c:spPr>
            <a:solidFill>
              <a:schemeClr val="accent4"/>
            </a:solidFill>
            <a:ln>
              <a:noFill/>
            </a:ln>
            <a:effectLst/>
          </c:spPr>
          <c:invertIfNegative val="0"/>
          <c:cat>
            <c:strRef>
              <c:f>'Sheet1 (4)'!$A$3:$A$9</c:f>
              <c:strCache>
                <c:ptCount val="7"/>
                <c:pt idx="0">
                  <c:v>20/21</c:v>
                </c:pt>
                <c:pt idx="1">
                  <c:v>21/22</c:v>
                </c:pt>
                <c:pt idx="2">
                  <c:v>22/23</c:v>
                </c:pt>
                <c:pt idx="3">
                  <c:v>23/24</c:v>
                </c:pt>
                <c:pt idx="4">
                  <c:v>24/25</c:v>
                </c:pt>
                <c:pt idx="5">
                  <c:v>25/26 YTD</c:v>
                </c:pt>
                <c:pt idx="6">
                  <c:v>25/26 Projected, Midyear revised</c:v>
                </c:pt>
              </c:strCache>
            </c:strRef>
          </c:cat>
          <c:val>
            <c:numRef>
              <c:f>'Sheet1 (4)'!$D$3:$D$9</c:f>
              <c:numCache>
                <c:formatCode>#,##0_);[Red]\(#,##0\)</c:formatCode>
                <c:ptCount val="7"/>
                <c:pt idx="0">
                  <c:v>265198</c:v>
                </c:pt>
                <c:pt idx="1">
                  <c:v>474601.04000000004</c:v>
                </c:pt>
                <c:pt idx="2">
                  <c:v>301372.02</c:v>
                </c:pt>
                <c:pt idx="3">
                  <c:v>351682.88</c:v>
                </c:pt>
                <c:pt idx="4">
                  <c:v>492003.61999999994</c:v>
                </c:pt>
                <c:pt idx="5">
                  <c:v>0</c:v>
                </c:pt>
                <c:pt idx="6">
                  <c:v>0</c:v>
                </c:pt>
              </c:numCache>
            </c:numRef>
          </c:val>
          <c:extLst>
            <c:ext xmlns:c16="http://schemas.microsoft.com/office/drawing/2014/chart" uri="{C3380CC4-5D6E-409C-BE32-E72D297353CC}">
              <c16:uniqueId val="{00000002-D85F-4F3C-931D-9C8D181B55AA}"/>
            </c:ext>
          </c:extLst>
        </c:ser>
        <c:ser>
          <c:idx val="4"/>
          <c:order val="3"/>
          <c:tx>
            <c:strRef>
              <c:f>'Sheet1 (4)'!$E$2</c:f>
              <c:strCache>
                <c:ptCount val="1"/>
                <c:pt idx="0">
                  <c:v>Code Expenses</c:v>
                </c:pt>
              </c:strCache>
            </c:strRef>
          </c:tx>
          <c:spPr>
            <a:solidFill>
              <a:schemeClr val="accent5"/>
            </a:solidFill>
            <a:ln>
              <a:noFill/>
            </a:ln>
            <a:effectLst/>
          </c:spPr>
          <c:invertIfNegative val="0"/>
          <c:cat>
            <c:strRef>
              <c:f>'Sheet1 (4)'!$A$3:$A$9</c:f>
              <c:strCache>
                <c:ptCount val="7"/>
                <c:pt idx="0">
                  <c:v>20/21</c:v>
                </c:pt>
                <c:pt idx="1">
                  <c:v>21/22</c:v>
                </c:pt>
                <c:pt idx="2">
                  <c:v>22/23</c:v>
                </c:pt>
                <c:pt idx="3">
                  <c:v>23/24</c:v>
                </c:pt>
                <c:pt idx="4">
                  <c:v>24/25</c:v>
                </c:pt>
                <c:pt idx="5">
                  <c:v>25/26 YTD</c:v>
                </c:pt>
                <c:pt idx="6">
                  <c:v>25/26 Projected, Midyear revised</c:v>
                </c:pt>
              </c:strCache>
            </c:strRef>
          </c:cat>
          <c:val>
            <c:numRef>
              <c:f>'Sheet1 (4)'!$E$3:$E$9</c:f>
              <c:numCache>
                <c:formatCode>#,##0_);[Red]\(#,##0\)</c:formatCode>
                <c:ptCount val="7"/>
                <c:pt idx="0">
                  <c:v>412540</c:v>
                </c:pt>
                <c:pt idx="1">
                  <c:v>839451.35</c:v>
                </c:pt>
                <c:pt idx="2">
                  <c:v>1214999.4700000002</c:v>
                </c:pt>
                <c:pt idx="3">
                  <c:v>1610908.85</c:v>
                </c:pt>
                <c:pt idx="4">
                  <c:v>1505290.3599999999</c:v>
                </c:pt>
                <c:pt idx="5">
                  <c:v>1071101.53</c:v>
                </c:pt>
                <c:pt idx="6">
                  <c:v>1858723</c:v>
                </c:pt>
              </c:numCache>
            </c:numRef>
          </c:val>
          <c:extLst>
            <c:ext xmlns:c16="http://schemas.microsoft.com/office/drawing/2014/chart" uri="{C3380CC4-5D6E-409C-BE32-E72D297353CC}">
              <c16:uniqueId val="{00000003-D85F-4F3C-931D-9C8D181B55AA}"/>
            </c:ext>
          </c:extLst>
        </c:ser>
        <c:dLbls>
          <c:showLegendKey val="0"/>
          <c:showVal val="0"/>
          <c:showCatName val="0"/>
          <c:showSerName val="0"/>
          <c:showPercent val="0"/>
          <c:showBubbleSize val="0"/>
        </c:dLbls>
        <c:gapWidth val="219"/>
        <c:axId val="1766708496"/>
        <c:axId val="1766712336"/>
      </c:barChart>
      <c:catAx>
        <c:axId val="1766708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6712336"/>
        <c:crosses val="autoZero"/>
        <c:auto val="1"/>
        <c:lblAlgn val="ctr"/>
        <c:lblOffset val="100"/>
        <c:noMultiLvlLbl val="0"/>
      </c:catAx>
      <c:valAx>
        <c:axId val="1766712336"/>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6708496"/>
        <c:crosses val="autoZero"/>
        <c:crossBetween val="between"/>
      </c:valAx>
      <c:spPr>
        <a:noFill/>
        <a:ln>
          <a:noFill/>
        </a:ln>
        <a:effectLst/>
      </c:spPr>
    </c:plotArea>
    <c:legend>
      <c:legendPos val="b"/>
      <c:layout>
        <c:manualLayout>
          <c:xMode val="edge"/>
          <c:yMode val="edge"/>
          <c:x val="0.10387367576272355"/>
          <c:y val="0.11144263161331956"/>
          <c:w val="0.28502496291224466"/>
          <c:h val="0.26985841303121877"/>
        </c:manualLayout>
      </c:layout>
      <c:overlay val="0"/>
      <c:spPr>
        <a:solidFill>
          <a:sysClr val="window" lastClr="FFFFFF"/>
        </a:solid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Planning Hourly Rates</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'Planning fees'!$A$5</c:f>
              <c:strCache>
                <c:ptCount val="1"/>
                <c:pt idx="0">
                  <c:v>2017</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fees'!$B$5</c:f>
              <c:numCache>
                <c:formatCode>_("$"* #,##0.00_);_("$"* \(#,##0.00\);_("$"* "-"??_);_(@_)</c:formatCode>
                <c:ptCount val="1"/>
                <c:pt idx="0">
                  <c:v>95</c:v>
                </c:pt>
              </c:numCache>
            </c:numRef>
          </c:val>
          <c:extLst>
            <c:ext xmlns:c16="http://schemas.microsoft.com/office/drawing/2014/chart" uri="{C3380CC4-5D6E-409C-BE32-E72D297353CC}">
              <c16:uniqueId val="{00000000-A18B-4692-93C3-D060F80E5513}"/>
            </c:ext>
          </c:extLst>
        </c:ser>
        <c:ser>
          <c:idx val="1"/>
          <c:order val="1"/>
          <c:tx>
            <c:strRef>
              <c:f>'Planning fees'!$A$6</c:f>
              <c:strCache>
                <c:ptCount val="1"/>
                <c:pt idx="0">
                  <c:v>2018</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fees'!$B$6</c:f>
              <c:numCache>
                <c:formatCode>_("$"* #,##0.00_);_("$"* \(#,##0.00\);_("$"* "-"??_);_(@_)</c:formatCode>
                <c:ptCount val="1"/>
                <c:pt idx="0">
                  <c:v>95</c:v>
                </c:pt>
              </c:numCache>
            </c:numRef>
          </c:val>
          <c:extLst>
            <c:ext xmlns:c16="http://schemas.microsoft.com/office/drawing/2014/chart" uri="{C3380CC4-5D6E-409C-BE32-E72D297353CC}">
              <c16:uniqueId val="{00000001-A18B-4692-93C3-D060F80E5513}"/>
            </c:ext>
          </c:extLst>
        </c:ser>
        <c:ser>
          <c:idx val="2"/>
          <c:order val="2"/>
          <c:tx>
            <c:strRef>
              <c:f>'Planning fees'!$A$7</c:f>
              <c:strCache>
                <c:ptCount val="1"/>
                <c:pt idx="0">
                  <c:v>2019</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fees'!$B$7</c:f>
              <c:numCache>
                <c:formatCode>_("$"* #,##0.00_);_("$"* \(#,##0.00\);_("$"* "-"??_);_(@_)</c:formatCode>
                <c:ptCount val="1"/>
                <c:pt idx="0">
                  <c:v>95</c:v>
                </c:pt>
              </c:numCache>
            </c:numRef>
          </c:val>
          <c:extLst>
            <c:ext xmlns:c16="http://schemas.microsoft.com/office/drawing/2014/chart" uri="{C3380CC4-5D6E-409C-BE32-E72D297353CC}">
              <c16:uniqueId val="{00000002-A18B-4692-93C3-D060F80E5513}"/>
            </c:ext>
          </c:extLst>
        </c:ser>
        <c:ser>
          <c:idx val="3"/>
          <c:order val="3"/>
          <c:tx>
            <c:strRef>
              <c:f>'Planning fees'!$A$8</c:f>
              <c:strCache>
                <c:ptCount val="1"/>
                <c:pt idx="0">
                  <c:v>2020</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fees'!$B$8</c:f>
              <c:numCache>
                <c:formatCode>_("$"* #,##0.00_);_("$"* \(#,##0.00\);_("$"* "-"??_);_(@_)</c:formatCode>
                <c:ptCount val="1"/>
                <c:pt idx="0">
                  <c:v>95</c:v>
                </c:pt>
              </c:numCache>
            </c:numRef>
          </c:val>
          <c:extLst>
            <c:ext xmlns:c16="http://schemas.microsoft.com/office/drawing/2014/chart" uri="{C3380CC4-5D6E-409C-BE32-E72D297353CC}">
              <c16:uniqueId val="{00000003-A18B-4692-93C3-D060F80E5513}"/>
            </c:ext>
          </c:extLst>
        </c:ser>
        <c:ser>
          <c:idx val="4"/>
          <c:order val="4"/>
          <c:tx>
            <c:strRef>
              <c:f>'Planning fees'!$A$9</c:f>
              <c:strCache>
                <c:ptCount val="1"/>
                <c:pt idx="0">
                  <c:v>2021</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fees'!$B$9</c:f>
              <c:numCache>
                <c:formatCode>_("$"* #,##0.00_);_("$"* \(#,##0.00\);_("$"* "-"??_);_(@_)</c:formatCode>
                <c:ptCount val="1"/>
                <c:pt idx="0">
                  <c:v>95</c:v>
                </c:pt>
              </c:numCache>
            </c:numRef>
          </c:val>
          <c:extLst>
            <c:ext xmlns:c16="http://schemas.microsoft.com/office/drawing/2014/chart" uri="{C3380CC4-5D6E-409C-BE32-E72D297353CC}">
              <c16:uniqueId val="{00000004-A18B-4692-93C3-D060F80E5513}"/>
            </c:ext>
          </c:extLst>
        </c:ser>
        <c:ser>
          <c:idx val="5"/>
          <c:order val="5"/>
          <c:tx>
            <c:strRef>
              <c:f>'Planning fees'!$A$10</c:f>
              <c:strCache>
                <c:ptCount val="1"/>
                <c:pt idx="0">
                  <c:v>2022</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fees'!$B$10</c:f>
              <c:numCache>
                <c:formatCode>_("$"* #,##0.00_);_("$"* \(#,##0.00\);_("$"* "-"??_);_(@_)</c:formatCode>
                <c:ptCount val="1"/>
                <c:pt idx="0">
                  <c:v>122</c:v>
                </c:pt>
              </c:numCache>
            </c:numRef>
          </c:val>
          <c:extLst>
            <c:ext xmlns:c16="http://schemas.microsoft.com/office/drawing/2014/chart" uri="{C3380CC4-5D6E-409C-BE32-E72D297353CC}">
              <c16:uniqueId val="{00000005-A18B-4692-93C3-D060F80E5513}"/>
            </c:ext>
          </c:extLst>
        </c:ser>
        <c:ser>
          <c:idx val="6"/>
          <c:order val="6"/>
          <c:tx>
            <c:strRef>
              <c:f>'Planning fees'!$A$11</c:f>
              <c:strCache>
                <c:ptCount val="1"/>
                <c:pt idx="0">
                  <c:v>2023</c:v>
                </c:pt>
              </c:strCache>
            </c:strRef>
          </c:tx>
          <c:spPr>
            <a:solidFill>
              <a:schemeClr val="accent1">
                <a:lumMod val="60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fees'!$B$11</c:f>
              <c:numCache>
                <c:formatCode>_("$"* #,##0.00_);_("$"* \(#,##0.00\);_("$"* "-"??_);_(@_)</c:formatCode>
                <c:ptCount val="1"/>
                <c:pt idx="0">
                  <c:v>122</c:v>
                </c:pt>
              </c:numCache>
            </c:numRef>
          </c:val>
          <c:extLst>
            <c:ext xmlns:c16="http://schemas.microsoft.com/office/drawing/2014/chart" uri="{C3380CC4-5D6E-409C-BE32-E72D297353CC}">
              <c16:uniqueId val="{00000006-A18B-4692-93C3-D060F80E5513}"/>
            </c:ext>
          </c:extLst>
        </c:ser>
        <c:ser>
          <c:idx val="7"/>
          <c:order val="7"/>
          <c:tx>
            <c:strRef>
              <c:f>'Planning fees'!$A$12</c:f>
              <c:strCache>
                <c:ptCount val="1"/>
                <c:pt idx="0">
                  <c:v>2024</c:v>
                </c:pt>
              </c:strCache>
            </c:strRef>
          </c:tx>
          <c:spPr>
            <a:solidFill>
              <a:schemeClr val="accent2">
                <a:lumMod val="60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fees'!$B$12</c:f>
              <c:numCache>
                <c:formatCode>_("$"* #,##0.00_);_("$"* \(#,##0.00\);_("$"* "-"??_);_(@_)</c:formatCode>
                <c:ptCount val="1"/>
                <c:pt idx="0">
                  <c:v>125</c:v>
                </c:pt>
              </c:numCache>
            </c:numRef>
          </c:val>
          <c:extLst>
            <c:ext xmlns:c16="http://schemas.microsoft.com/office/drawing/2014/chart" uri="{C3380CC4-5D6E-409C-BE32-E72D297353CC}">
              <c16:uniqueId val="{00000007-A18B-4692-93C3-D060F80E5513}"/>
            </c:ext>
          </c:extLst>
        </c:ser>
        <c:ser>
          <c:idx val="8"/>
          <c:order val="8"/>
          <c:tx>
            <c:strRef>
              <c:f>'Planning fees'!$A$13</c:f>
              <c:strCache>
                <c:ptCount val="1"/>
                <c:pt idx="0">
                  <c:v>2025</c:v>
                </c:pt>
              </c:strCache>
            </c:strRef>
          </c:tx>
          <c:spPr>
            <a:solidFill>
              <a:schemeClr val="accent3">
                <a:lumMod val="60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'Planning fees'!$B$13</c:f>
              <c:numCache>
                <c:formatCode>_("$"* #,##0.00_);_("$"* \(#,##0.00\);_("$"* "-"??_);_(@_)</c:formatCode>
                <c:ptCount val="1"/>
                <c:pt idx="0">
                  <c:v>128.5</c:v>
                </c:pt>
              </c:numCache>
            </c:numRef>
          </c:val>
          <c:extLst>
            <c:ext xmlns:c16="http://schemas.microsoft.com/office/drawing/2014/chart" uri="{C3380CC4-5D6E-409C-BE32-E72D297353CC}">
              <c16:uniqueId val="{00000008-A18B-4692-93C3-D060F80E5513}"/>
            </c:ext>
          </c:extLst>
        </c:ser>
        <c:dLbls>
          <c:dLblPos val="inEnd"/>
          <c:showLegendKey val="0"/>
          <c:showVal val="1"/>
          <c:showCatName val="0"/>
          <c:showSerName val="0"/>
          <c:showPercent val="0"/>
          <c:showBubbleSize val="0"/>
        </c:dLbls>
        <c:gapWidth val="65"/>
        <c:axId val="1638677903"/>
        <c:axId val="1638680303"/>
      </c:barChart>
      <c:catAx>
        <c:axId val="163867790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638680303"/>
        <c:crosses val="autoZero"/>
        <c:auto val="1"/>
        <c:lblAlgn val="ctr"/>
        <c:lblOffset val="100"/>
        <c:noMultiLvlLbl val="0"/>
      </c:catAx>
      <c:valAx>
        <c:axId val="163868030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quot;$&quot;* #,##0.00_);_(&quot;$&quot;* \(#,##0.00\);_(&quot;$&quot;* &quot;-&quot;??_);_(@_)" sourceLinked="1"/>
        <c:majorTickMark val="none"/>
        <c:minorTickMark val="none"/>
        <c:tickLblPos val="nextTo"/>
        <c:crossAx val="163867790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Number</a:t>
            </a:r>
            <a:r>
              <a:rPr lang="en-US" baseline="0" dirty="0"/>
              <a:t> of Permits</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'Planning permits&amp;hours'!$I$58</c:f>
              <c:strCache>
                <c:ptCount val="1"/>
                <c:pt idx="0">
                  <c:v>2023</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permits&amp;hours'!$H$59</c:f>
              <c:strCache>
                <c:ptCount val="1"/>
                <c:pt idx="0">
                  <c:v>Number of Permits</c:v>
                </c:pt>
              </c:strCache>
            </c:strRef>
          </c:cat>
          <c:val>
            <c:numRef>
              <c:f>'Planning permits&amp;hours'!$I$59</c:f>
              <c:numCache>
                <c:formatCode>General</c:formatCode>
                <c:ptCount val="1"/>
                <c:pt idx="0">
                  <c:v>741</c:v>
                </c:pt>
              </c:numCache>
            </c:numRef>
          </c:val>
          <c:extLst>
            <c:ext xmlns:c16="http://schemas.microsoft.com/office/drawing/2014/chart" uri="{C3380CC4-5D6E-409C-BE32-E72D297353CC}">
              <c16:uniqueId val="{00000000-728A-40DE-909A-E5B1BA40C6CF}"/>
            </c:ext>
          </c:extLst>
        </c:ser>
        <c:ser>
          <c:idx val="1"/>
          <c:order val="1"/>
          <c:tx>
            <c:strRef>
              <c:f>'Planning permits&amp;hours'!$J$58</c:f>
              <c:strCache>
                <c:ptCount val="1"/>
                <c:pt idx="0">
                  <c:v>2024</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permits&amp;hours'!$H$59</c:f>
              <c:strCache>
                <c:ptCount val="1"/>
                <c:pt idx="0">
                  <c:v>Number of Permits</c:v>
                </c:pt>
              </c:strCache>
            </c:strRef>
          </c:cat>
          <c:val>
            <c:numRef>
              <c:f>'Planning permits&amp;hours'!$J$59</c:f>
              <c:numCache>
                <c:formatCode>General</c:formatCode>
                <c:ptCount val="1"/>
                <c:pt idx="0">
                  <c:v>791</c:v>
                </c:pt>
              </c:numCache>
            </c:numRef>
          </c:val>
          <c:extLst>
            <c:ext xmlns:c16="http://schemas.microsoft.com/office/drawing/2014/chart" uri="{C3380CC4-5D6E-409C-BE32-E72D297353CC}">
              <c16:uniqueId val="{00000001-728A-40DE-909A-E5B1BA40C6CF}"/>
            </c:ext>
          </c:extLst>
        </c:ser>
        <c:ser>
          <c:idx val="2"/>
          <c:order val="2"/>
          <c:tx>
            <c:strRef>
              <c:f>'Planning permits&amp;hours'!$K$58</c:f>
              <c:strCache>
                <c:ptCount val="1"/>
                <c:pt idx="0">
                  <c:v>2025</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permits&amp;hours'!$H$59</c:f>
              <c:strCache>
                <c:ptCount val="1"/>
                <c:pt idx="0">
                  <c:v>Number of Permits</c:v>
                </c:pt>
              </c:strCache>
            </c:strRef>
          </c:cat>
          <c:val>
            <c:numRef>
              <c:f>'Planning permits&amp;hours'!$K$59</c:f>
              <c:numCache>
                <c:formatCode>General</c:formatCode>
                <c:ptCount val="1"/>
                <c:pt idx="0">
                  <c:v>925</c:v>
                </c:pt>
              </c:numCache>
            </c:numRef>
          </c:val>
          <c:extLst>
            <c:ext xmlns:c16="http://schemas.microsoft.com/office/drawing/2014/chart" uri="{C3380CC4-5D6E-409C-BE32-E72D297353CC}">
              <c16:uniqueId val="{00000002-728A-40DE-909A-E5B1BA40C6CF}"/>
            </c:ext>
          </c:extLst>
        </c:ser>
        <c:dLbls>
          <c:dLblPos val="inEnd"/>
          <c:showLegendKey val="0"/>
          <c:showVal val="1"/>
          <c:showCatName val="0"/>
          <c:showSerName val="0"/>
          <c:showPercent val="0"/>
          <c:showBubbleSize val="0"/>
        </c:dLbls>
        <c:gapWidth val="65"/>
        <c:axId val="1348238863"/>
        <c:axId val="1348239343"/>
      </c:barChart>
      <c:catAx>
        <c:axId val="134823886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348239343"/>
        <c:crosses val="autoZero"/>
        <c:auto val="1"/>
        <c:lblAlgn val="ctr"/>
        <c:lblOffset val="100"/>
        <c:noMultiLvlLbl val="0"/>
      </c:catAx>
      <c:valAx>
        <c:axId val="134823934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34823886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'Planning permits&amp;hours'!$I$4</c:f>
              <c:strCache>
                <c:ptCount val="1"/>
                <c:pt idx="0">
                  <c:v>2023</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permits&amp;hours'!$H$5,'Planning permits&amp;hours'!$H$10:$H$11,'Planning permits&amp;hours'!$H$16,'Planning permits&amp;hours'!$H$19,'Planning permits&amp;hours'!$H$22,'Planning permits&amp;hours'!$H$24)</c:f>
              <c:strCache>
                <c:ptCount val="7"/>
                <c:pt idx="0">
                  <c:v>Zoning Clearance:</c:v>
                </c:pt>
                <c:pt idx="1">
                  <c:v>Minor  Permits:</c:v>
                </c:pt>
                <c:pt idx="2">
                  <c:v>Major  Permits:</c:v>
                </c:pt>
                <c:pt idx="3">
                  <c:v>Initial  Study:</c:v>
                </c:pt>
                <c:pt idx="4">
                  <c:v>Appeal  Board:</c:v>
                </c:pt>
                <c:pt idx="5">
                  <c:v>Grading  Permit:</c:v>
                </c:pt>
                <c:pt idx="6">
                  <c:v>Annual  Compliance:</c:v>
                </c:pt>
              </c:strCache>
            </c:strRef>
          </c:cat>
          <c:val>
            <c:numRef>
              <c:f>('Planning permits&amp;hours'!$I$5,'Planning permits&amp;hours'!$I$10:$I$11,'Planning permits&amp;hours'!$I$16,'Planning permits&amp;hours'!$I$19,'Planning permits&amp;hours'!$I$22,'Planning permits&amp;hours'!$I$24)</c:f>
              <c:numCache>
                <c:formatCode>General</c:formatCode>
                <c:ptCount val="7"/>
                <c:pt idx="0">
                  <c:v>400</c:v>
                </c:pt>
                <c:pt idx="1">
                  <c:v>13</c:v>
                </c:pt>
                <c:pt idx="2">
                  <c:v>10</c:v>
                </c:pt>
                <c:pt idx="3">
                  <c:v>19</c:v>
                </c:pt>
                <c:pt idx="4">
                  <c:v>4</c:v>
                </c:pt>
                <c:pt idx="5">
                  <c:v>8</c:v>
                </c:pt>
                <c:pt idx="6">
                  <c:v>94</c:v>
                </c:pt>
              </c:numCache>
            </c:numRef>
          </c:val>
          <c:extLst>
            <c:ext xmlns:c16="http://schemas.microsoft.com/office/drawing/2014/chart" uri="{C3380CC4-5D6E-409C-BE32-E72D297353CC}">
              <c16:uniqueId val="{00000000-AFE9-461C-9BCE-4C8FD70ECEB0}"/>
            </c:ext>
          </c:extLst>
        </c:ser>
        <c:ser>
          <c:idx val="1"/>
          <c:order val="1"/>
          <c:tx>
            <c:strRef>
              <c:f>'Planning permits&amp;hours'!$J$4</c:f>
              <c:strCache>
                <c:ptCount val="1"/>
                <c:pt idx="0">
                  <c:v>2024</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permits&amp;hours'!$H$5,'Planning permits&amp;hours'!$H$10:$H$11,'Planning permits&amp;hours'!$H$16,'Planning permits&amp;hours'!$H$19,'Planning permits&amp;hours'!$H$22,'Planning permits&amp;hours'!$H$24)</c:f>
              <c:strCache>
                <c:ptCount val="7"/>
                <c:pt idx="0">
                  <c:v>Zoning Clearance:</c:v>
                </c:pt>
                <c:pt idx="1">
                  <c:v>Minor  Permits:</c:v>
                </c:pt>
                <c:pt idx="2">
                  <c:v>Major  Permits:</c:v>
                </c:pt>
                <c:pt idx="3">
                  <c:v>Initial  Study:</c:v>
                </c:pt>
                <c:pt idx="4">
                  <c:v>Appeal  Board:</c:v>
                </c:pt>
                <c:pt idx="5">
                  <c:v>Grading  Permit:</c:v>
                </c:pt>
                <c:pt idx="6">
                  <c:v>Annual  Compliance:</c:v>
                </c:pt>
              </c:strCache>
            </c:strRef>
          </c:cat>
          <c:val>
            <c:numRef>
              <c:f>('Planning permits&amp;hours'!$J$5,'Planning permits&amp;hours'!$J$10:$J$11,'Planning permits&amp;hours'!$J$16,'Planning permits&amp;hours'!$J$19,'Planning permits&amp;hours'!$J$22,'Planning permits&amp;hours'!$J$24)</c:f>
              <c:numCache>
                <c:formatCode>General</c:formatCode>
                <c:ptCount val="7"/>
                <c:pt idx="0">
                  <c:v>389</c:v>
                </c:pt>
                <c:pt idx="1">
                  <c:v>13</c:v>
                </c:pt>
                <c:pt idx="2">
                  <c:v>21</c:v>
                </c:pt>
                <c:pt idx="3">
                  <c:v>17</c:v>
                </c:pt>
                <c:pt idx="4">
                  <c:v>6</c:v>
                </c:pt>
                <c:pt idx="5">
                  <c:v>14</c:v>
                </c:pt>
                <c:pt idx="6">
                  <c:v>107</c:v>
                </c:pt>
              </c:numCache>
            </c:numRef>
          </c:val>
          <c:extLst>
            <c:ext xmlns:c16="http://schemas.microsoft.com/office/drawing/2014/chart" uri="{C3380CC4-5D6E-409C-BE32-E72D297353CC}">
              <c16:uniqueId val="{00000001-AFE9-461C-9BCE-4C8FD70ECEB0}"/>
            </c:ext>
          </c:extLst>
        </c:ser>
        <c:ser>
          <c:idx val="2"/>
          <c:order val="2"/>
          <c:tx>
            <c:strRef>
              <c:f>'Planning permits&amp;hours'!$K$4</c:f>
              <c:strCache>
                <c:ptCount val="1"/>
                <c:pt idx="0">
                  <c:v>2025</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highlight>
                      <a:srgbClr val="000000"/>
                    </a:highlight>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('Planning permits&amp;hours'!$H$5,'Planning permits&amp;hours'!$H$10:$H$11,'Planning permits&amp;hours'!$H$16,'Planning permits&amp;hours'!$H$19,'Planning permits&amp;hours'!$H$22,'Planning permits&amp;hours'!$H$24)</c:f>
              <c:strCache>
                <c:ptCount val="7"/>
                <c:pt idx="0">
                  <c:v>Zoning Clearance:</c:v>
                </c:pt>
                <c:pt idx="1">
                  <c:v>Minor  Permits:</c:v>
                </c:pt>
                <c:pt idx="2">
                  <c:v>Major  Permits:</c:v>
                </c:pt>
                <c:pt idx="3">
                  <c:v>Initial  Study:</c:v>
                </c:pt>
                <c:pt idx="4">
                  <c:v>Appeal  Board:</c:v>
                </c:pt>
                <c:pt idx="5">
                  <c:v>Grading  Permit:</c:v>
                </c:pt>
                <c:pt idx="6">
                  <c:v>Annual  Compliance:</c:v>
                </c:pt>
              </c:strCache>
            </c:strRef>
          </c:cat>
          <c:val>
            <c:numRef>
              <c:f>('Planning permits&amp;hours'!$K$5,'Planning permits&amp;hours'!$K$10:$K$11,'Planning permits&amp;hours'!$K$16,'Planning permits&amp;hours'!$K$19,'Planning permits&amp;hours'!$K$22,'Planning permits&amp;hours'!$K$24)</c:f>
              <c:numCache>
                <c:formatCode>General</c:formatCode>
                <c:ptCount val="7"/>
                <c:pt idx="0">
                  <c:v>406</c:v>
                </c:pt>
                <c:pt idx="1">
                  <c:v>16</c:v>
                </c:pt>
                <c:pt idx="2">
                  <c:v>40</c:v>
                </c:pt>
                <c:pt idx="3">
                  <c:v>26</c:v>
                </c:pt>
                <c:pt idx="4">
                  <c:v>6</c:v>
                </c:pt>
                <c:pt idx="5">
                  <c:v>17</c:v>
                </c:pt>
                <c:pt idx="6">
                  <c:v>120</c:v>
                </c:pt>
              </c:numCache>
            </c:numRef>
          </c:val>
          <c:extLst>
            <c:ext xmlns:c16="http://schemas.microsoft.com/office/drawing/2014/chart" uri="{C3380CC4-5D6E-409C-BE32-E72D297353CC}">
              <c16:uniqueId val="{00000002-AFE9-461C-9BCE-4C8FD70ECEB0}"/>
            </c:ext>
          </c:extLst>
        </c:ser>
        <c:dLbls>
          <c:dLblPos val="inEnd"/>
          <c:showLegendKey val="0"/>
          <c:showVal val="1"/>
          <c:showCatName val="0"/>
          <c:showSerName val="0"/>
          <c:showPercent val="0"/>
          <c:showBubbleSize val="0"/>
        </c:dLbls>
        <c:gapWidth val="65"/>
        <c:axId val="829220319"/>
        <c:axId val="829231839"/>
      </c:barChart>
      <c:catAx>
        <c:axId val="82922031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829231839"/>
        <c:crosses val="autoZero"/>
        <c:auto val="1"/>
        <c:lblAlgn val="ctr"/>
        <c:lblOffset val="100"/>
        <c:noMultiLvlLbl val="0"/>
      </c:catAx>
      <c:valAx>
        <c:axId val="82923183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2922031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Planning Revenue – Actual Totals</a:t>
            </a:r>
          </a:p>
        </c:rich>
      </c:tx>
      <c:layout>
        <c:manualLayout>
          <c:xMode val="edge"/>
          <c:yMode val="edge"/>
          <c:x val="0.16489827571953383"/>
          <c:y val="1.8214936247723135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1.4945391950258912E-2"/>
          <c:y val="0.1157901625001793"/>
          <c:w val="0.95890017213678802"/>
          <c:h val="0.76770111727837298"/>
        </c:manualLayout>
      </c:layout>
      <c:lineChart>
        <c:grouping val="standard"/>
        <c:varyColors val="0"/>
        <c:ser>
          <c:idx val="1"/>
          <c:order val="0"/>
          <c:tx>
            <c:strRef>
              <c:f>Sheet1!$D$24</c:f>
              <c:strCache>
                <c:ptCount val="1"/>
                <c:pt idx="0">
                  <c:v> Actual </c:v>
                </c:pt>
              </c:strCache>
            </c:strRef>
          </c:tx>
          <c:spPr>
            <a:ln w="31750" cap="rnd">
              <a:solidFill>
                <a:schemeClr val="accent2"/>
              </a:solidFill>
              <a:round/>
            </a:ln>
            <a:effectLst/>
          </c:spPr>
          <c:marker>
            <c:symbol val="circle"/>
            <c:size val="17"/>
            <c:spPr>
              <a:solidFill>
                <a:schemeClr val="accent2"/>
              </a:solidFill>
              <a:ln>
                <a:noFill/>
              </a:ln>
              <a:effectLst/>
            </c:spPr>
          </c:marker>
          <c:dLbls>
            <c:dLbl>
              <c:idx val="0"/>
              <c:layout>
                <c:manualLayout>
                  <c:x val="-7.0224660426279062E-2"/>
                  <c:y val="3.87067395264116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C9-48D8-BEB3-DFB98163DF1F}"/>
                </c:ext>
              </c:extLst>
            </c:dLbl>
            <c:dLbl>
              <c:idx val="1"/>
              <c:layout>
                <c:manualLayout>
                  <c:x val="-6.6488312438714295E-2"/>
                  <c:y val="4.5537340619307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CC9-48D8-BEB3-DFB98163DF1F}"/>
                </c:ext>
              </c:extLst>
            </c:dLbl>
            <c:dLbl>
              <c:idx val="2"/>
              <c:layout>
                <c:manualLayout>
                  <c:x val="-6.6488312438714364E-2"/>
                  <c:y val="2.9599271402550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C9-48D8-BEB3-DFB98163DF1F}"/>
                </c:ext>
              </c:extLst>
            </c:dLbl>
            <c:dLbl>
              <c:idx val="3"/>
              <c:layout>
                <c:manualLayout>
                  <c:x val="-6.0883790457367241E-2"/>
                  <c:y val="3.87067395264116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C9-48D8-BEB3-DFB98163DF1F}"/>
                </c:ext>
              </c:extLst>
            </c:dLbl>
            <c:dLbl>
              <c:idx val="4"/>
              <c:layout>
                <c:manualLayout>
                  <c:x val="-5.7147442469802578E-2"/>
                  <c:y val="5.0091074681238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CC9-48D8-BEB3-DFB98163DF1F}"/>
                </c:ext>
              </c:extLst>
            </c:dLbl>
            <c:dLbl>
              <c:idx val="5"/>
              <c:layout>
                <c:manualLayout>
                  <c:x val="-7.5035282010426016E-2"/>
                  <c:y val="4.32604735883424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CC9-48D8-BEB3-DFB98163DF1F}"/>
                </c:ext>
              </c:extLst>
            </c:dLbl>
            <c:dLbl>
              <c:idx val="6"/>
              <c:layout>
                <c:manualLayout>
                  <c:x val="-6.0883790457367241E-2"/>
                  <c:y val="3.64298724954461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CC9-48D8-BEB3-DFB98163DF1F}"/>
                </c:ext>
              </c:extLst>
            </c:dLbl>
            <c:dLbl>
              <c:idx val="7"/>
              <c:layout>
                <c:manualLayout>
                  <c:x val="-2.8798269864941318E-2"/>
                  <c:y val="-4.78142076502733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CC9-48D8-BEB3-DFB98163DF1F}"/>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Sheet1!$B$25:$B$32</c:f>
              <c:strCache>
                <c:ptCount val="8"/>
                <c:pt idx="0">
                  <c:v>17/18</c:v>
                </c:pt>
                <c:pt idx="1">
                  <c:v>18/19</c:v>
                </c:pt>
                <c:pt idx="2">
                  <c:v>19/20</c:v>
                </c:pt>
                <c:pt idx="3">
                  <c:v>20/21</c:v>
                </c:pt>
                <c:pt idx="4">
                  <c:v>21/22</c:v>
                </c:pt>
                <c:pt idx="5">
                  <c:v>22/23</c:v>
                </c:pt>
                <c:pt idx="6">
                  <c:v>23/24</c:v>
                </c:pt>
                <c:pt idx="7">
                  <c:v>24/25</c:v>
                </c:pt>
              </c:strCache>
            </c:strRef>
          </c:cat>
          <c:val>
            <c:numRef>
              <c:f>Sheet1!$D$25:$D$32</c:f>
              <c:numCache>
                <c:formatCode>_(* #,##0_);_(* \(#,##0\);_(* "-"??_);_(@_)</c:formatCode>
                <c:ptCount val="8"/>
                <c:pt idx="0">
                  <c:v>514500.19999999995</c:v>
                </c:pt>
                <c:pt idx="1">
                  <c:v>544255.14</c:v>
                </c:pt>
                <c:pt idx="2">
                  <c:v>482231.11000000004</c:v>
                </c:pt>
                <c:pt idx="3">
                  <c:v>454840.51</c:v>
                </c:pt>
                <c:pt idx="4">
                  <c:v>920990.84</c:v>
                </c:pt>
                <c:pt idx="5">
                  <c:v>1090064.22</c:v>
                </c:pt>
                <c:pt idx="6">
                  <c:v>993947.19</c:v>
                </c:pt>
                <c:pt idx="7">
                  <c:v>2384331.4900000002</c:v>
                </c:pt>
              </c:numCache>
            </c:numRef>
          </c:val>
          <c:smooth val="0"/>
          <c:extLst>
            <c:ext xmlns:c16="http://schemas.microsoft.com/office/drawing/2014/chart" uri="{C3380CC4-5D6E-409C-BE32-E72D297353CC}">
              <c16:uniqueId val="{00000001-BB7A-4A70-A9CB-5D5BDDD929C5}"/>
            </c:ext>
          </c:extLst>
        </c:ser>
        <c:dLbls>
          <c:dLblPos val="ctr"/>
          <c:showLegendKey val="0"/>
          <c:showVal val="1"/>
          <c:showCatName val="0"/>
          <c:showSerName val="0"/>
          <c:showPercent val="0"/>
          <c:showBubbleSize val="0"/>
        </c:dLbls>
        <c:marker val="1"/>
        <c:smooth val="0"/>
        <c:axId val="1908020367"/>
        <c:axId val="1908007887"/>
      </c:lineChart>
      <c:catAx>
        <c:axId val="19080203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908007887"/>
        <c:crosses val="autoZero"/>
        <c:auto val="1"/>
        <c:lblAlgn val="ctr"/>
        <c:lblOffset val="100"/>
        <c:noMultiLvlLbl val="0"/>
      </c:catAx>
      <c:valAx>
        <c:axId val="190800788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_(* #,##0_);_(* \(#,##0\);_(* &quot;-&quot;??_);_(@_)" sourceLinked="1"/>
        <c:majorTickMark val="none"/>
        <c:minorTickMark val="none"/>
        <c:tickLblPos val="nextTo"/>
        <c:crossAx val="19080203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A35341-167A-4F95-8BB8-A8EB0A28286C}" type="doc">
      <dgm:prSet loTypeId="urn:microsoft.com/office/officeart/2009/layout/CirclePictureHierarchy" loCatId="hierarchy" qsTypeId="urn:microsoft.com/office/officeart/2005/8/quickstyle/simple1" qsCatId="simple" csTypeId="urn:microsoft.com/office/officeart/2005/8/colors/accent1_2" csCatId="accent1" phldr="1"/>
      <dgm:spPr/>
      <dgm:t>
        <a:bodyPr/>
        <a:lstStyle/>
        <a:p>
          <a:endParaRPr lang="en-US"/>
        </a:p>
      </dgm:t>
    </dgm:pt>
    <dgm:pt modelId="{91F590D3-A9EF-4C37-B133-69F42BF564FF}">
      <dgm:prSet phldrT="[Text]" custT="1"/>
      <dgm:spPr>
        <a:xfrm>
          <a:off x="607400" y="0"/>
          <a:ext cx="1267978"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Complaints Received </a:t>
          </a:r>
        </a:p>
      </dgm:t>
    </dgm:pt>
    <dgm:pt modelId="{411EA329-FC4A-4EFC-B0E5-98C4A39F7699}" type="parTrans" cxnId="{2252160D-1ED4-47F4-9FD2-B1DC689E2746}">
      <dgm:prSet/>
      <dgm:spPr/>
      <dgm:t>
        <a:bodyPr/>
        <a:lstStyle/>
        <a:p>
          <a:endParaRPr lang="en-US"/>
        </a:p>
      </dgm:t>
    </dgm:pt>
    <dgm:pt modelId="{3B2821CD-4ECD-4CEA-8BD5-615106A11A0A}" type="sibTrans" cxnId="{2252160D-1ED4-47F4-9FD2-B1DC689E2746}">
      <dgm:prSet/>
      <dgm:spPr/>
      <dgm:t>
        <a:bodyPr/>
        <a:lstStyle/>
        <a:p>
          <a:endParaRPr lang="en-US"/>
        </a:p>
      </dgm:t>
    </dgm:pt>
    <dgm:pt modelId="{074A801B-CF36-43C6-87F0-B29852C2A919}" type="asst">
      <dgm:prSet phldrT="[Text]" custT="1"/>
      <dgm:spPr>
        <a:xfrm>
          <a:off x="2431166" y="17821"/>
          <a:ext cx="1220796"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Courtesy Letter</a:t>
          </a:r>
        </a:p>
      </dgm:t>
    </dgm:pt>
    <dgm:pt modelId="{4B0F03C2-8E99-49BD-ADE5-55576B8F1AFA}" type="parTrans" cxnId="{7D6D7280-784A-43C7-B46C-9C680F794BD6}">
      <dgm:prSet/>
      <dgm:spPr/>
      <dgm:t>
        <a:bodyPr/>
        <a:lstStyle/>
        <a:p>
          <a:endParaRPr lang="en-US"/>
        </a:p>
      </dgm:t>
    </dgm:pt>
    <dgm:pt modelId="{3AFDD6A4-BC95-443D-8DBA-73941993AE11}" type="sibTrans" cxnId="{7D6D7280-784A-43C7-B46C-9C680F794BD6}">
      <dgm:prSet/>
      <dgm:spPr/>
      <dgm:t>
        <a:bodyPr/>
        <a:lstStyle/>
        <a:p>
          <a:endParaRPr lang="en-US"/>
        </a:p>
      </dgm:t>
    </dgm:pt>
    <dgm:pt modelId="{4F4FD8C2-4B2D-4347-B0FB-C2B3D3FA1A49}">
      <dgm:prSet phldrT="[Text]" custT="1"/>
      <dgm:spPr>
        <a:xfrm>
          <a:off x="953091" y="902318"/>
          <a:ext cx="1924726"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Self-Abatement</a:t>
          </a:r>
        </a:p>
      </dgm:t>
    </dgm:pt>
    <dgm:pt modelId="{1E94B04B-3318-4766-AC57-DDA954496BBC}" type="parTrans" cxnId="{C4C058B7-E0E9-412F-AC04-9BD51EA5128F}">
      <dgm:prSet/>
      <dgm:spPr>
        <a:xfrm>
          <a:off x="636832" y="685995"/>
          <a:ext cx="1436328" cy="231631"/>
        </a:xfrm>
        <a:custGeom>
          <a:avLst/>
          <a:gdLst/>
          <a:ahLst/>
          <a:cxnLst/>
          <a:rect l="0" t="0" r="0" b="0"/>
          <a:pathLst>
            <a:path>
              <a:moveTo>
                <a:pt x="1436328" y="0"/>
              </a:moveTo>
              <a:lnTo>
                <a:pt x="1436328" y="127856"/>
              </a:lnTo>
              <a:lnTo>
                <a:pt x="0" y="127856"/>
              </a:lnTo>
              <a:lnTo>
                <a:pt x="0" y="231631"/>
              </a:lnTo>
            </a:path>
          </a:pathLst>
        </a:custGeom>
        <a:noFill/>
        <a:ln w="12700" cap="flat" cmpd="sng" algn="ctr">
          <a:solidFill>
            <a:srgbClr val="156082">
              <a:shade val="60000"/>
              <a:hueOff val="0"/>
              <a:satOff val="0"/>
              <a:lumOff val="0"/>
              <a:alphaOff val="0"/>
            </a:srgbClr>
          </a:solidFill>
          <a:prstDash val="solid"/>
          <a:miter lim="800000"/>
        </a:ln>
        <a:effectLst/>
      </dgm:spPr>
      <dgm:t>
        <a:bodyPr/>
        <a:lstStyle/>
        <a:p>
          <a:endParaRPr lang="en-US"/>
        </a:p>
      </dgm:t>
    </dgm:pt>
    <dgm:pt modelId="{D1B16D68-0F89-458F-9ED6-0C127CC557E3}" type="sibTrans" cxnId="{C4C058B7-E0E9-412F-AC04-9BD51EA5128F}">
      <dgm:prSet/>
      <dgm:spPr/>
      <dgm:t>
        <a:bodyPr/>
        <a:lstStyle/>
        <a:p>
          <a:endParaRPr lang="en-US"/>
        </a:p>
      </dgm:t>
    </dgm:pt>
    <dgm:pt modelId="{A0671119-0320-4322-B532-5A370DDE964B}">
      <dgm:prSet phldrT="[Text]" custT="1"/>
      <dgm:spPr>
        <a:xfrm>
          <a:off x="4311905" y="880872"/>
          <a:ext cx="1881858"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Notice of Violation</a:t>
          </a:r>
        </a:p>
      </dgm:t>
    </dgm:pt>
    <dgm:pt modelId="{BB9F5B98-BAD9-453C-B780-7ED08D7A208E}" type="parTrans" cxnId="{708149A9-2F45-4B9D-8196-84F515A0D2EA}">
      <dgm:prSet/>
      <dgm:spPr>
        <a:xfrm>
          <a:off x="2073161" y="685995"/>
          <a:ext cx="1866994" cy="207256"/>
        </a:xfrm>
        <a:custGeom>
          <a:avLst/>
          <a:gdLst/>
          <a:ahLst/>
          <a:cxnLst/>
          <a:rect l="0" t="0" r="0" b="0"/>
          <a:pathLst>
            <a:path>
              <a:moveTo>
                <a:pt x="0" y="0"/>
              </a:moveTo>
              <a:lnTo>
                <a:pt x="0" y="103482"/>
              </a:lnTo>
              <a:lnTo>
                <a:pt x="1866994" y="103482"/>
              </a:lnTo>
              <a:lnTo>
                <a:pt x="1866994" y="207256"/>
              </a:lnTo>
            </a:path>
          </a:pathLst>
        </a:custGeom>
        <a:noFill/>
        <a:ln w="12700" cap="flat" cmpd="sng" algn="ctr">
          <a:solidFill>
            <a:srgbClr val="156082">
              <a:shade val="60000"/>
              <a:hueOff val="0"/>
              <a:satOff val="0"/>
              <a:lumOff val="0"/>
              <a:alphaOff val="0"/>
            </a:srgbClr>
          </a:solidFill>
          <a:prstDash val="solid"/>
          <a:miter lim="800000"/>
        </a:ln>
        <a:effectLst/>
      </dgm:spPr>
      <dgm:t>
        <a:bodyPr/>
        <a:lstStyle/>
        <a:p>
          <a:endParaRPr lang="en-US"/>
        </a:p>
      </dgm:t>
    </dgm:pt>
    <dgm:pt modelId="{31746B47-F61B-40B8-94D9-5951275AA40A}" type="sibTrans" cxnId="{708149A9-2F45-4B9D-8196-84F515A0D2EA}">
      <dgm:prSet/>
      <dgm:spPr/>
      <dgm:t>
        <a:bodyPr/>
        <a:lstStyle/>
        <a:p>
          <a:endParaRPr lang="en-US"/>
        </a:p>
      </dgm:t>
    </dgm:pt>
    <dgm:pt modelId="{A6CFDD1C-104B-445A-92E4-453543F5A3F0}">
      <dgm:prSet phldrT="[Text]" custT="1"/>
      <dgm:spPr>
        <a:xfrm>
          <a:off x="1276380" y="1786403"/>
          <a:ext cx="996235" cy="664156"/>
        </a:xfrm>
        <a:prstGeom prst="rect">
          <a:avLst/>
        </a:prstGeom>
        <a:noFill/>
        <a:ln>
          <a:noFill/>
        </a:ln>
        <a:effectLst/>
      </dgm:spPr>
      <dgm:t>
        <a:bodyPr/>
        <a:lstStyle/>
        <a:p>
          <a:pPr>
            <a:buNone/>
          </a:pPr>
          <a:r>
            <a:rPr lang="en-US" sz="1600" dirty="0">
              <a:solidFill>
                <a:sysClr val="windowText" lastClr="000000">
                  <a:hueOff val="0"/>
                  <a:satOff val="0"/>
                  <a:lumOff val="0"/>
                  <a:alphaOff val="0"/>
                </a:sysClr>
              </a:solidFill>
              <a:latin typeface="Aptos" panose="02110004020202020204"/>
              <a:ea typeface="+mn-ea"/>
              <a:cs typeface="+mn-cs"/>
            </a:rPr>
            <a:t>Self-Abatement</a:t>
          </a:r>
        </a:p>
      </dgm:t>
    </dgm:pt>
    <dgm:pt modelId="{00103BBF-3C74-47D6-B956-2DBC7C5AF023}" type="parTrans" cxnId="{2D0A23A5-394D-461E-A457-BB26E7095FC9}">
      <dgm:prSet/>
      <dgm:spPr>
        <a:xfrm>
          <a:off x="944302" y="1557409"/>
          <a:ext cx="2995853" cy="230654"/>
        </a:xfrm>
        <a:custGeom>
          <a:avLst/>
          <a:gdLst/>
          <a:ahLst/>
          <a:cxnLst/>
          <a:rect l="0" t="0" r="0" b="0"/>
          <a:pathLst>
            <a:path>
              <a:moveTo>
                <a:pt x="2995853" y="0"/>
              </a:moveTo>
              <a:lnTo>
                <a:pt x="2995853" y="126880"/>
              </a:lnTo>
              <a:lnTo>
                <a:pt x="0" y="126880"/>
              </a:lnTo>
              <a:lnTo>
                <a:pt x="0" y="230654"/>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D56E6256-CB72-499B-847C-07E6E5602199}" type="sibTrans" cxnId="{2D0A23A5-394D-461E-A457-BB26E7095FC9}">
      <dgm:prSet/>
      <dgm:spPr/>
      <dgm:t>
        <a:bodyPr/>
        <a:lstStyle/>
        <a:p>
          <a:endParaRPr lang="en-US"/>
        </a:p>
      </dgm:t>
    </dgm:pt>
    <dgm:pt modelId="{50C93803-70AB-4A16-B484-44EE6FB088EC}">
      <dgm:prSet phldrT="[Text]" custT="1"/>
      <dgm:spPr>
        <a:xfrm>
          <a:off x="3117107" y="1819180"/>
          <a:ext cx="1929169"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Administrative Citation</a:t>
          </a:r>
        </a:p>
      </dgm:t>
    </dgm:pt>
    <dgm:pt modelId="{0C6094D3-C8F4-466F-BF6F-E733D2F5796B}" type="parTrans" cxnId="{172B8A5F-19A4-482B-AEB1-BDE960F2E897}">
      <dgm:prSet/>
      <dgm:spPr>
        <a:xfrm>
          <a:off x="2770733" y="1557409"/>
          <a:ext cx="1169422" cy="230654"/>
        </a:xfrm>
        <a:custGeom>
          <a:avLst/>
          <a:gdLst/>
          <a:ahLst/>
          <a:cxnLst/>
          <a:rect l="0" t="0" r="0" b="0"/>
          <a:pathLst>
            <a:path>
              <a:moveTo>
                <a:pt x="1169422" y="0"/>
              </a:moveTo>
              <a:lnTo>
                <a:pt x="1169422" y="126880"/>
              </a:lnTo>
              <a:lnTo>
                <a:pt x="0" y="126880"/>
              </a:lnTo>
              <a:lnTo>
                <a:pt x="0" y="230654"/>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18225AC2-D5D6-450D-8AB9-8A4B6C48D18E}" type="sibTrans" cxnId="{172B8A5F-19A4-482B-AEB1-BDE960F2E897}">
      <dgm:prSet/>
      <dgm:spPr/>
      <dgm:t>
        <a:bodyPr/>
        <a:lstStyle/>
        <a:p>
          <a:endParaRPr lang="en-US"/>
        </a:p>
      </dgm:t>
    </dgm:pt>
    <dgm:pt modelId="{0D90EDEF-DEBC-4B4F-ADAA-E95A8F2F0B44}">
      <dgm:prSet phldrT="[Text]" custT="1"/>
      <dgm:spPr>
        <a:xfrm>
          <a:off x="6188465" y="1720845"/>
          <a:ext cx="2025594" cy="664156"/>
        </a:xfrm>
        <a:prstGeom prst="rect">
          <a:avLst/>
        </a:prstGeom>
        <a:noFill/>
        <a:ln>
          <a:noFill/>
        </a:ln>
        <a:effectLst/>
      </dgm:spPr>
      <dgm:t>
        <a:bodyPr/>
        <a:lstStyle/>
        <a:p>
          <a:pPr>
            <a:buNone/>
          </a:pPr>
          <a:r>
            <a:rPr lang="en-US" sz="1600" dirty="0">
              <a:solidFill>
                <a:sysClr val="windowText" lastClr="000000">
                  <a:hueOff val="0"/>
                  <a:satOff val="0"/>
                  <a:lumOff val="0"/>
                  <a:alphaOff val="0"/>
                </a:sysClr>
              </a:solidFill>
              <a:latin typeface="Aptos" panose="02110004020202020204"/>
              <a:ea typeface="+mn-ea"/>
              <a:cs typeface="+mn-cs"/>
            </a:rPr>
            <a:t>Order to Abatement</a:t>
          </a:r>
        </a:p>
      </dgm:t>
    </dgm:pt>
    <dgm:pt modelId="{186C755B-DDE0-4F91-9A4F-3C8C4FDDCBA0}" type="parTrans" cxnId="{22BA8E4D-4789-48D2-8872-8C307EE39495}">
      <dgm:prSet/>
      <dgm:spPr>
        <a:xfrm>
          <a:off x="3940155" y="1557409"/>
          <a:ext cx="1851809" cy="230654"/>
        </a:xfrm>
        <a:custGeom>
          <a:avLst/>
          <a:gdLst/>
          <a:ahLst/>
          <a:cxnLst/>
          <a:rect l="0" t="0" r="0" b="0"/>
          <a:pathLst>
            <a:path>
              <a:moveTo>
                <a:pt x="0" y="0"/>
              </a:moveTo>
              <a:lnTo>
                <a:pt x="0" y="126880"/>
              </a:lnTo>
              <a:lnTo>
                <a:pt x="1851809" y="126880"/>
              </a:lnTo>
              <a:lnTo>
                <a:pt x="1851809" y="230654"/>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86EF362D-F56F-41A4-AC1A-9B2A673B5161}" type="sibTrans" cxnId="{22BA8E4D-4789-48D2-8872-8C307EE39495}">
      <dgm:prSet/>
      <dgm:spPr/>
      <dgm:t>
        <a:bodyPr/>
        <a:lstStyle/>
        <a:p>
          <a:endParaRPr lang="en-US"/>
        </a:p>
      </dgm:t>
    </dgm:pt>
    <dgm:pt modelId="{B00F5DC1-96AF-4D09-A174-00CA92BB84D9}">
      <dgm:prSet phldrT="[Text]" custT="1"/>
      <dgm:spPr>
        <a:xfrm>
          <a:off x="3149963" y="3337895"/>
          <a:ext cx="1725100" cy="900729"/>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Resident pays Citation through Data Ticket</a:t>
          </a:r>
        </a:p>
      </dgm:t>
    </dgm:pt>
    <dgm:pt modelId="{1DC8B396-2FD5-4AED-B070-3ADCCB55B13D}" type="parTrans" cxnId="{9C6A9C7C-7974-4705-9E02-5488BA95B9C4}">
      <dgm:prSet/>
      <dgm:spPr>
        <a:xfrm>
          <a:off x="2725013" y="2452221"/>
          <a:ext cx="91440" cy="1122247"/>
        </a:xfrm>
        <a:custGeom>
          <a:avLst/>
          <a:gdLst/>
          <a:ahLst/>
          <a:cxnLst/>
          <a:rect l="0" t="0" r="0" b="0"/>
          <a:pathLst>
            <a:path>
              <a:moveTo>
                <a:pt x="45720" y="0"/>
              </a:moveTo>
              <a:lnTo>
                <a:pt x="45720" y="1018472"/>
              </a:lnTo>
              <a:lnTo>
                <a:pt x="85811" y="1018472"/>
              </a:lnTo>
              <a:lnTo>
                <a:pt x="85811" y="1122247"/>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40733499-8819-43A0-A1B0-282F5E3028FD}" type="sibTrans" cxnId="{9C6A9C7C-7974-4705-9E02-5488BA95B9C4}">
      <dgm:prSet/>
      <dgm:spPr/>
      <dgm:t>
        <a:bodyPr/>
        <a:lstStyle/>
        <a:p>
          <a:endParaRPr lang="en-US"/>
        </a:p>
      </dgm:t>
    </dgm:pt>
    <dgm:pt modelId="{72E5D74C-EB9A-448E-A407-DD8BB26511F3}">
      <dgm:prSet phldrT="[Text]" custT="1"/>
      <dgm:spPr>
        <a:xfrm>
          <a:off x="5266796" y="2976293"/>
          <a:ext cx="1293172"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Self-Abatement</a:t>
          </a:r>
        </a:p>
      </dgm:t>
    </dgm:pt>
    <dgm:pt modelId="{6E1F671F-12C1-4F6D-A640-E4985AF54556}" type="parTrans" cxnId="{139A4550-932A-484D-A926-FE7614E21A39}">
      <dgm:prSet/>
      <dgm:spPr>
        <a:xfrm>
          <a:off x="4950588" y="2452221"/>
          <a:ext cx="841376" cy="506578"/>
        </a:xfrm>
        <a:custGeom>
          <a:avLst/>
          <a:gdLst/>
          <a:ahLst/>
          <a:cxnLst/>
          <a:rect l="0" t="0" r="0" b="0"/>
          <a:pathLst>
            <a:path>
              <a:moveTo>
                <a:pt x="841376" y="0"/>
              </a:moveTo>
              <a:lnTo>
                <a:pt x="841376" y="402804"/>
              </a:lnTo>
              <a:lnTo>
                <a:pt x="0" y="402804"/>
              </a:lnTo>
              <a:lnTo>
                <a:pt x="0" y="506578"/>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D99F0226-F2FA-47DA-B776-CB385E310138}" type="sibTrans" cxnId="{139A4550-932A-484D-A926-FE7614E21A39}">
      <dgm:prSet/>
      <dgm:spPr/>
      <dgm:t>
        <a:bodyPr/>
        <a:lstStyle/>
        <a:p>
          <a:endParaRPr lang="en-US"/>
        </a:p>
      </dgm:t>
    </dgm:pt>
    <dgm:pt modelId="{C946EEC6-01DA-4743-8F0E-C28854F236B9}">
      <dgm:prSet phldrT="[Text]" custT="1"/>
      <dgm:spPr>
        <a:xfrm>
          <a:off x="7350724" y="2792315"/>
          <a:ext cx="1193200"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Abatement Performed</a:t>
          </a:r>
        </a:p>
      </dgm:t>
    </dgm:pt>
    <dgm:pt modelId="{C39442A1-083F-4A9C-BEC5-FF7899C2DF13}" type="parTrans" cxnId="{F31CC95A-F341-4361-859D-932F267C6934}">
      <dgm:prSet/>
      <dgm:spPr>
        <a:xfrm>
          <a:off x="5791965" y="2452221"/>
          <a:ext cx="1210651" cy="325177"/>
        </a:xfrm>
        <a:custGeom>
          <a:avLst/>
          <a:gdLst/>
          <a:ahLst/>
          <a:cxnLst/>
          <a:rect l="0" t="0" r="0" b="0"/>
          <a:pathLst>
            <a:path>
              <a:moveTo>
                <a:pt x="0" y="0"/>
              </a:moveTo>
              <a:lnTo>
                <a:pt x="0" y="221403"/>
              </a:lnTo>
              <a:lnTo>
                <a:pt x="1210651" y="221403"/>
              </a:lnTo>
              <a:lnTo>
                <a:pt x="1210651" y="325177"/>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FA44BA7E-BE94-422D-BF25-AA04ED3E94A7}" type="sibTrans" cxnId="{F31CC95A-F341-4361-859D-932F267C6934}">
      <dgm:prSet/>
      <dgm:spPr/>
      <dgm:t>
        <a:bodyPr/>
        <a:lstStyle/>
        <a:p>
          <a:endParaRPr lang="en-US"/>
        </a:p>
      </dgm:t>
    </dgm:pt>
    <dgm:pt modelId="{E682D27C-0F44-41CD-9A34-A3CC3224B1A1}">
      <dgm:prSet phldrT="[Text]" custT="1"/>
      <dgm:spPr>
        <a:xfrm>
          <a:off x="6931775" y="3574468"/>
          <a:ext cx="996235" cy="664156"/>
        </a:xfrm>
        <a:prstGeom prst="rect">
          <a:avLst/>
        </a:prstGeom>
        <a:noFill/>
        <a:ln>
          <a:noFill/>
        </a:ln>
        <a:effectLst/>
      </dgm:spPr>
      <dgm:t>
        <a:bodyPr/>
        <a:lstStyle/>
        <a:p>
          <a:pPr>
            <a:buNone/>
          </a:pPr>
          <a:r>
            <a:rPr lang="en-US" sz="1600">
              <a:solidFill>
                <a:sysClr val="windowText" lastClr="000000">
                  <a:hueOff val="0"/>
                  <a:satOff val="0"/>
                  <a:lumOff val="0"/>
                  <a:alphaOff val="0"/>
                </a:sysClr>
              </a:solidFill>
              <a:latin typeface="Aptos" panose="02110004020202020204"/>
              <a:ea typeface="+mn-ea"/>
              <a:cs typeface="+mn-cs"/>
            </a:rPr>
            <a:t>Lien Placed on Property</a:t>
          </a:r>
        </a:p>
      </dgm:t>
    </dgm:pt>
    <dgm:pt modelId="{DE723AA9-A194-4387-A21F-EA0903E734D7}" type="parTrans" cxnId="{7B5B9105-19EA-451F-AEFD-394622D1B516}">
      <dgm:prSet/>
      <dgm:spPr>
        <a:xfrm>
          <a:off x="6588775" y="3441555"/>
          <a:ext cx="413841" cy="132912"/>
        </a:xfrm>
        <a:custGeom>
          <a:avLst/>
          <a:gdLst/>
          <a:ahLst/>
          <a:cxnLst/>
          <a:rect l="0" t="0" r="0" b="0"/>
          <a:pathLst>
            <a:path>
              <a:moveTo>
                <a:pt x="413841" y="0"/>
              </a:moveTo>
              <a:lnTo>
                <a:pt x="413841" y="29138"/>
              </a:lnTo>
              <a:lnTo>
                <a:pt x="0" y="29138"/>
              </a:lnTo>
              <a:lnTo>
                <a:pt x="0" y="132912"/>
              </a:lnTo>
            </a:path>
          </a:pathLst>
        </a:custGeom>
        <a:noFill/>
        <a:ln w="12700" cap="flat" cmpd="sng" algn="ctr">
          <a:solidFill>
            <a:srgbClr val="156082">
              <a:shade val="80000"/>
              <a:hueOff val="0"/>
              <a:satOff val="0"/>
              <a:lumOff val="0"/>
              <a:alphaOff val="0"/>
            </a:srgbClr>
          </a:solidFill>
          <a:prstDash val="solid"/>
          <a:miter lim="800000"/>
        </a:ln>
        <a:effectLst/>
      </dgm:spPr>
      <dgm:t>
        <a:bodyPr/>
        <a:lstStyle/>
        <a:p>
          <a:endParaRPr lang="en-US"/>
        </a:p>
      </dgm:t>
    </dgm:pt>
    <dgm:pt modelId="{7454C9D0-D12D-435A-9DDE-8BFC3BEA9997}" type="sibTrans" cxnId="{7B5B9105-19EA-451F-AEFD-394622D1B516}">
      <dgm:prSet/>
      <dgm:spPr/>
      <dgm:t>
        <a:bodyPr/>
        <a:lstStyle/>
        <a:p>
          <a:endParaRPr lang="en-US"/>
        </a:p>
      </dgm:t>
    </dgm:pt>
    <dgm:pt modelId="{7A576F96-8117-4FB7-8D68-8E017D4B01D1}" type="pres">
      <dgm:prSet presAssocID="{BCA35341-167A-4F95-8BB8-A8EB0A28286C}" presName="hierChild1" presStyleCnt="0">
        <dgm:presLayoutVars>
          <dgm:chPref val="1"/>
          <dgm:dir/>
          <dgm:animOne val="branch"/>
          <dgm:animLvl val="lvl"/>
          <dgm:resizeHandles/>
        </dgm:presLayoutVars>
      </dgm:prSet>
      <dgm:spPr/>
    </dgm:pt>
    <dgm:pt modelId="{F0E7A3E8-402E-49E8-89DC-137AF58F1608}" type="pres">
      <dgm:prSet presAssocID="{91F590D3-A9EF-4C37-B133-69F42BF564FF}" presName="hierRoot1" presStyleCnt="0"/>
      <dgm:spPr/>
    </dgm:pt>
    <dgm:pt modelId="{DB899C1A-B51A-4B17-99A8-3D1047ED0D32}" type="pres">
      <dgm:prSet presAssocID="{91F590D3-A9EF-4C37-B133-69F42BF564FF}" presName="composite" presStyleCnt="0"/>
      <dgm:spPr/>
    </dgm:pt>
    <dgm:pt modelId="{ECF3073B-9D07-4BE1-98E1-8F7CAE8EB29E}" type="pres">
      <dgm:prSet presAssocID="{91F590D3-A9EF-4C37-B133-69F42BF564FF}" presName="image" presStyleLbl="node0" presStyleIdx="0" presStyleCnt="2" custLinFactNeighborX="-37633" custLinFactNeighborY="-400"/>
      <dgm:spPr>
        <a:xfrm>
          <a:off x="0" y="38675"/>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EDCEE3F9-5CBD-4E57-978A-A27B0D20F11B}" type="pres">
      <dgm:prSet presAssocID="{91F590D3-A9EF-4C37-B133-69F42BF564FF}" presName="text" presStyleLbl="revTx" presStyleIdx="0" presStyleCnt="11" custScaleX="127277" custLinFactNeighborX="-5069" custLinFactNeighborY="-25094">
        <dgm:presLayoutVars>
          <dgm:chPref val="3"/>
        </dgm:presLayoutVars>
      </dgm:prSet>
      <dgm:spPr/>
    </dgm:pt>
    <dgm:pt modelId="{BE3FA18D-F65F-43B5-A963-D9CDF1ED5EA9}" type="pres">
      <dgm:prSet presAssocID="{91F590D3-A9EF-4C37-B133-69F42BF564FF}" presName="hierChild2" presStyleCnt="0"/>
      <dgm:spPr/>
    </dgm:pt>
    <dgm:pt modelId="{D09614D0-F638-4DED-A50E-8E5319E2F635}" type="pres">
      <dgm:prSet presAssocID="{074A801B-CF36-43C6-87F0-B29852C2A919}" presName="hierRoot1" presStyleCnt="0"/>
      <dgm:spPr/>
    </dgm:pt>
    <dgm:pt modelId="{2F694072-1F85-45F3-A8DD-DE45EE4011A5}" type="pres">
      <dgm:prSet presAssocID="{074A801B-CF36-43C6-87F0-B29852C2A919}" presName="composite" presStyleCnt="0"/>
      <dgm:spPr/>
    </dgm:pt>
    <dgm:pt modelId="{6164EF2D-22DC-4E13-84FA-0BB4AE19E41C}" type="pres">
      <dgm:prSet presAssocID="{074A801B-CF36-43C6-87F0-B29852C2A919}" presName="image" presStyleLbl="node0" presStyleIdx="1" presStyleCnt="2" custLinFactNeighborX="-52824" custLinFactNeighborY="-2935"/>
      <dgm:spPr>
        <a:xfrm>
          <a:off x="1741083" y="21839"/>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CAF6462-75DF-4B85-AA60-8E876CC95605}" type="pres">
      <dgm:prSet presAssocID="{074A801B-CF36-43C6-87F0-B29852C2A919}" presName="text" presStyleLbl="revTx" presStyleIdx="1" presStyleCnt="11" custScaleX="122541" custLinFactNeighborX="-21343" custLinFactNeighborY="-3290">
        <dgm:presLayoutVars>
          <dgm:chPref val="3"/>
        </dgm:presLayoutVars>
      </dgm:prSet>
      <dgm:spPr/>
    </dgm:pt>
    <dgm:pt modelId="{1A2848CE-5573-42AA-9E87-E6CC75E63B98}" type="pres">
      <dgm:prSet presAssocID="{074A801B-CF36-43C6-87F0-B29852C2A919}" presName="hierChild2" presStyleCnt="0"/>
      <dgm:spPr/>
    </dgm:pt>
    <dgm:pt modelId="{A1302F14-5ED2-4DFE-B64E-20F9B29A6396}" type="pres">
      <dgm:prSet presAssocID="{1E94B04B-3318-4766-AC57-DDA954496BBC}" presName="Name10" presStyleLbl="parChTrans1D2" presStyleIdx="0" presStyleCnt="2"/>
      <dgm:spPr/>
    </dgm:pt>
    <dgm:pt modelId="{B2A228B2-B363-49D5-AB63-455518871B48}" type="pres">
      <dgm:prSet presAssocID="{4F4FD8C2-4B2D-4347-B0FB-C2B3D3FA1A49}" presName="hierRoot2" presStyleCnt="0"/>
      <dgm:spPr/>
    </dgm:pt>
    <dgm:pt modelId="{7B9F78C2-6ABC-4883-8936-FF480690AACA}" type="pres">
      <dgm:prSet presAssocID="{4F4FD8C2-4B2D-4347-B0FB-C2B3D3FA1A49}" presName="composite2" presStyleCnt="0"/>
      <dgm:spPr/>
    </dgm:pt>
    <dgm:pt modelId="{8070D093-FF38-4EDC-B487-AED559FB30CC}" type="pres">
      <dgm:prSet presAssocID="{4F4FD8C2-4B2D-4347-B0FB-C2B3D3FA1A49}" presName="image2" presStyleLbl="node2" presStyleIdx="0" presStyleCnt="2" custLinFactNeighborX="-71754" custLinFactNeighborY="441"/>
      <dgm:spPr>
        <a:xfrm>
          <a:off x="304754" y="917627"/>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7C4EA825-879A-443E-ADC1-0CE6075D6BAC}" type="pres">
      <dgm:prSet presAssocID="{4F4FD8C2-4B2D-4347-B0FB-C2B3D3FA1A49}" presName="text2" presStyleLbl="revTx" presStyleIdx="2" presStyleCnt="11" custScaleX="193200" custLinFactNeighborX="-2824" custLinFactNeighborY="-1614">
        <dgm:presLayoutVars>
          <dgm:chPref val="3"/>
        </dgm:presLayoutVars>
      </dgm:prSet>
      <dgm:spPr/>
    </dgm:pt>
    <dgm:pt modelId="{63B42A06-0E82-4930-8DB6-67A02CE4B1CE}" type="pres">
      <dgm:prSet presAssocID="{4F4FD8C2-4B2D-4347-B0FB-C2B3D3FA1A49}" presName="hierChild3" presStyleCnt="0"/>
      <dgm:spPr/>
    </dgm:pt>
    <dgm:pt modelId="{45733512-6314-4D3F-B359-EA39991B62FD}" type="pres">
      <dgm:prSet presAssocID="{BB9F5B98-BAD9-453C-B780-7ED08D7A208E}" presName="Name10" presStyleLbl="parChTrans1D2" presStyleIdx="1" presStyleCnt="2"/>
      <dgm:spPr/>
    </dgm:pt>
    <dgm:pt modelId="{9A503B30-E113-45CA-8FA7-14B60B82C57A}" type="pres">
      <dgm:prSet presAssocID="{A0671119-0320-4322-B532-5A370DDE964B}" presName="hierRoot2" presStyleCnt="0"/>
      <dgm:spPr/>
    </dgm:pt>
    <dgm:pt modelId="{74A51F7F-6162-4FEC-9A7E-F35889FB9E9A}" type="pres">
      <dgm:prSet presAssocID="{A0671119-0320-4322-B532-5A370DDE964B}" presName="composite2" presStyleCnt="0"/>
      <dgm:spPr/>
    </dgm:pt>
    <dgm:pt modelId="{49F94792-80B6-408F-AAA4-776D2AD96498}" type="pres">
      <dgm:prSet presAssocID="{A0671119-0320-4322-B532-5A370DDE964B}" presName="image2" presStyleLbl="node2" presStyleIdx="1" presStyleCnt="2" custLinFactNeighborX="80717" custLinFactNeighborY="-3229"/>
      <dgm:spPr>
        <a:xfrm>
          <a:off x="3608077" y="893252"/>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7857C069-7CF7-4A69-9EAC-6B64D8191F3D}" type="pres">
      <dgm:prSet presAssocID="{A0671119-0320-4322-B532-5A370DDE964B}" presName="text2" presStyleLbl="revTx" presStyleIdx="3" presStyleCnt="11" custScaleX="188897" custLinFactX="2242" custLinFactNeighborX="100000" custLinFactNeighborY="-4843">
        <dgm:presLayoutVars>
          <dgm:chPref val="3"/>
        </dgm:presLayoutVars>
      </dgm:prSet>
      <dgm:spPr/>
    </dgm:pt>
    <dgm:pt modelId="{990E447C-9880-4911-AB86-B2674F7F3DA4}" type="pres">
      <dgm:prSet presAssocID="{A0671119-0320-4322-B532-5A370DDE964B}" presName="hierChild3" presStyleCnt="0"/>
      <dgm:spPr/>
    </dgm:pt>
    <dgm:pt modelId="{92DE273B-197E-45CB-9C08-D70C135731B9}" type="pres">
      <dgm:prSet presAssocID="{00103BBF-3C74-47D6-B956-2DBC7C5AF023}" presName="Name17" presStyleLbl="parChTrans1D3" presStyleIdx="0" presStyleCnt="3"/>
      <dgm:spPr/>
    </dgm:pt>
    <dgm:pt modelId="{B76BC39C-98A6-4906-87CC-82CF7D256B6F}" type="pres">
      <dgm:prSet presAssocID="{A6CFDD1C-104B-445A-92E4-453543F5A3F0}" presName="hierRoot3" presStyleCnt="0"/>
      <dgm:spPr/>
    </dgm:pt>
    <dgm:pt modelId="{C9F9A9C4-43A2-4F38-B35A-ECB1833D0EAB}" type="pres">
      <dgm:prSet presAssocID="{A6CFDD1C-104B-445A-92E4-453543F5A3F0}" presName="composite3" presStyleCnt="0"/>
      <dgm:spPr/>
    </dgm:pt>
    <dgm:pt modelId="{16C1EB14-332F-460C-9906-95031B7ECC1D}" type="pres">
      <dgm:prSet presAssocID="{A6CFDD1C-104B-445A-92E4-453543F5A3F0}" presName="image3" presStyleLbl="node3" presStyleIdx="0" presStyleCnt="3"/>
      <dgm:spPr>
        <a:xfrm>
          <a:off x="612224"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C36C4339-63E1-4213-8BCC-EBDD0103FD61}" type="pres">
      <dgm:prSet presAssocID="{A6CFDD1C-104B-445A-92E4-453543F5A3F0}" presName="text3" presStyleLbl="revTx" presStyleIdx="4" presStyleCnt="11" custScaleX="133297" custLinFactNeighborX="22593" custLinFactNeighborY="125">
        <dgm:presLayoutVars>
          <dgm:chPref val="3"/>
        </dgm:presLayoutVars>
      </dgm:prSet>
      <dgm:spPr/>
    </dgm:pt>
    <dgm:pt modelId="{E1CAD834-0C0C-451C-B533-C8E20CFBF5C2}" type="pres">
      <dgm:prSet presAssocID="{A6CFDD1C-104B-445A-92E4-453543F5A3F0}" presName="hierChild4" presStyleCnt="0"/>
      <dgm:spPr/>
    </dgm:pt>
    <dgm:pt modelId="{47C529C2-4EC5-427D-AA45-9C9A42CCA9D4}" type="pres">
      <dgm:prSet presAssocID="{0C6094D3-C8F4-466F-BF6F-E733D2F5796B}" presName="Name17" presStyleLbl="parChTrans1D3" presStyleIdx="1" presStyleCnt="3"/>
      <dgm:spPr/>
    </dgm:pt>
    <dgm:pt modelId="{D3C035EE-2950-4B78-997E-2B9DB7EE14CF}" type="pres">
      <dgm:prSet presAssocID="{50C93803-70AB-4A16-B484-44EE6FB088EC}" presName="hierRoot3" presStyleCnt="0"/>
      <dgm:spPr/>
    </dgm:pt>
    <dgm:pt modelId="{07820815-EE59-460F-A368-76CF66690D8E}" type="pres">
      <dgm:prSet presAssocID="{50C93803-70AB-4A16-B484-44EE6FB088EC}" presName="composite3" presStyleCnt="0"/>
      <dgm:spPr/>
    </dgm:pt>
    <dgm:pt modelId="{197C538B-CC20-4487-A678-AC2E86FF182F}" type="pres">
      <dgm:prSet presAssocID="{50C93803-70AB-4A16-B484-44EE6FB088EC}" presName="image3" presStyleLbl="node3" presStyleIdx="1" presStyleCnt="3"/>
      <dgm:spPr>
        <a:xfrm>
          <a:off x="2438655"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E00A6AFC-DC50-4BFF-8309-79C6B182CA27}" type="pres">
      <dgm:prSet presAssocID="{50C93803-70AB-4A16-B484-44EE6FB088EC}" presName="text3" presStyleLbl="revTx" presStyleIdx="5" presStyleCnt="11" custScaleX="193646" custLinFactNeighborX="48258" custLinFactNeighborY="4935">
        <dgm:presLayoutVars>
          <dgm:chPref val="3"/>
        </dgm:presLayoutVars>
      </dgm:prSet>
      <dgm:spPr/>
    </dgm:pt>
    <dgm:pt modelId="{DDC20E61-F188-4080-B318-D2BB93529D71}" type="pres">
      <dgm:prSet presAssocID="{50C93803-70AB-4A16-B484-44EE6FB088EC}" presName="hierChild4" presStyleCnt="0"/>
      <dgm:spPr/>
    </dgm:pt>
    <dgm:pt modelId="{09F6BD79-6DD2-4A91-BCAD-064D34DB1B65}" type="pres">
      <dgm:prSet presAssocID="{1DC8B396-2FD5-4AED-B070-3ADCCB55B13D}" presName="Name23" presStyleLbl="parChTrans1D4" presStyleIdx="0" presStyleCnt="4"/>
      <dgm:spPr/>
    </dgm:pt>
    <dgm:pt modelId="{29484FBF-29B2-4591-A826-E9C2341FC3D6}" type="pres">
      <dgm:prSet presAssocID="{B00F5DC1-96AF-4D09-A174-00CA92BB84D9}" presName="hierRoot4" presStyleCnt="0"/>
      <dgm:spPr/>
    </dgm:pt>
    <dgm:pt modelId="{8ADAA444-8240-44D1-B961-9C1E4F7D4AC4}" type="pres">
      <dgm:prSet presAssocID="{B00F5DC1-96AF-4D09-A174-00CA92BB84D9}" presName="composite4" presStyleCnt="0"/>
      <dgm:spPr/>
    </dgm:pt>
    <dgm:pt modelId="{3A8E1046-18B1-4B66-BDBF-BE6B2323CAB0}" type="pres">
      <dgm:prSet presAssocID="{B00F5DC1-96AF-4D09-A174-00CA92BB84D9}" presName="image4" presStyleLbl="node4" presStyleIdx="0" presStyleCnt="4" custLinFactY="52999" custLinFactNeighborX="-1645" custLinFactNeighborY="100000"/>
      <dgm:spPr>
        <a:xfrm>
          <a:off x="2478746" y="357446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D28D93E2-CCA9-4B12-A6FC-4ED01D397B08}" type="pres">
      <dgm:prSet presAssocID="{B00F5DC1-96AF-4D09-A174-00CA92BB84D9}" presName="text4" presStyleLbl="revTx" presStyleIdx="6" presStyleCnt="11" custScaleX="173162" custScaleY="135620" custLinFactY="62870" custLinFactNeighborX="36193" custLinFactNeighborY="100000">
        <dgm:presLayoutVars>
          <dgm:chPref val="3"/>
        </dgm:presLayoutVars>
      </dgm:prSet>
      <dgm:spPr/>
    </dgm:pt>
    <dgm:pt modelId="{7C9D8C43-1846-4356-862D-DF260A41C948}" type="pres">
      <dgm:prSet presAssocID="{B00F5DC1-96AF-4D09-A174-00CA92BB84D9}" presName="hierChild5" presStyleCnt="0"/>
      <dgm:spPr/>
    </dgm:pt>
    <dgm:pt modelId="{2AE0DE8D-AF29-4276-AC2E-7F4301F130F2}" type="pres">
      <dgm:prSet presAssocID="{186C755B-DDE0-4F91-9A4F-3C8C4FDDCBA0}" presName="Name17" presStyleLbl="parChTrans1D3" presStyleIdx="2" presStyleCnt="3"/>
      <dgm:spPr/>
    </dgm:pt>
    <dgm:pt modelId="{09C99CFC-9814-4183-A802-7CF6B904F676}" type="pres">
      <dgm:prSet presAssocID="{0D90EDEF-DEBC-4B4F-ADAA-E95A8F2F0B44}" presName="hierRoot3" presStyleCnt="0"/>
      <dgm:spPr/>
    </dgm:pt>
    <dgm:pt modelId="{ACCF174E-70B3-4D52-A0F4-89B8B3239902}" type="pres">
      <dgm:prSet presAssocID="{0D90EDEF-DEBC-4B4F-ADAA-E95A8F2F0B44}" presName="composite3" presStyleCnt="0"/>
      <dgm:spPr/>
    </dgm:pt>
    <dgm:pt modelId="{271E3E89-8FBF-44F1-A89D-12A6F79DCF7C}" type="pres">
      <dgm:prSet presAssocID="{0D90EDEF-DEBC-4B4F-ADAA-E95A8F2F0B44}" presName="image3" presStyleLbl="node3" presStyleIdx="2" presStyleCnt="3"/>
      <dgm:spPr>
        <a:xfrm>
          <a:off x="5459887"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14D7B20C-1E34-4BE3-889D-584DCBA4B3DA}" type="pres">
      <dgm:prSet presAssocID="{0D90EDEF-DEBC-4B4F-ADAA-E95A8F2F0B44}" presName="text3" presStyleLbl="revTx" presStyleIdx="7" presStyleCnt="11" custScaleX="203325" custLinFactNeighborX="58129" custLinFactNeighborY="-9871">
        <dgm:presLayoutVars>
          <dgm:chPref val="3"/>
        </dgm:presLayoutVars>
      </dgm:prSet>
      <dgm:spPr/>
    </dgm:pt>
    <dgm:pt modelId="{033DB509-D4E9-4B7C-8038-D7EAA836AEE4}" type="pres">
      <dgm:prSet presAssocID="{0D90EDEF-DEBC-4B4F-ADAA-E95A8F2F0B44}" presName="hierChild4" presStyleCnt="0"/>
      <dgm:spPr/>
    </dgm:pt>
    <dgm:pt modelId="{4CCA06DF-C996-45FA-9741-E3D42E781098}" type="pres">
      <dgm:prSet presAssocID="{6E1F671F-12C1-4F6D-A640-E4985AF54556}" presName="Name23" presStyleLbl="parChTrans1D4" presStyleIdx="1" presStyleCnt="4"/>
      <dgm:spPr/>
    </dgm:pt>
    <dgm:pt modelId="{D5F6C749-13BB-4B83-B12F-7731D3FE4C5A}" type="pres">
      <dgm:prSet presAssocID="{72E5D74C-EB9A-448E-A407-DD8BB26511F3}" presName="hierRoot4" presStyleCnt="0"/>
      <dgm:spPr/>
    </dgm:pt>
    <dgm:pt modelId="{83333326-B3E0-487A-81EE-6E93C1C4F268}" type="pres">
      <dgm:prSet presAssocID="{72E5D74C-EB9A-448E-A407-DD8BB26511F3}" presName="composite4" presStyleCnt="0"/>
      <dgm:spPr/>
    </dgm:pt>
    <dgm:pt modelId="{56A1CB62-80FC-44E4-BDFF-52A05B7DB203}" type="pres">
      <dgm:prSet presAssocID="{72E5D74C-EB9A-448E-A407-DD8BB26511F3}" presName="image4" presStyleLbl="node4" presStyleIdx="1" presStyleCnt="4" custLinFactNeighborX="-9339" custLinFactNeighborY="44774"/>
      <dgm:spPr>
        <a:xfrm>
          <a:off x="4618510" y="2958799"/>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FCC40FB5-3FE6-4050-BE29-6192FEF090A0}" type="pres">
      <dgm:prSet presAssocID="{72E5D74C-EB9A-448E-A407-DD8BB26511F3}" presName="text4" presStyleLbl="revTx" presStyleIdx="8" presStyleCnt="11" custScaleX="129806" custLinFactNeighborX="7084" custLinFactNeighborY="47658">
        <dgm:presLayoutVars>
          <dgm:chPref val="3"/>
        </dgm:presLayoutVars>
      </dgm:prSet>
      <dgm:spPr/>
    </dgm:pt>
    <dgm:pt modelId="{F17DA347-7B12-4506-AB4C-418BC6F75228}" type="pres">
      <dgm:prSet presAssocID="{72E5D74C-EB9A-448E-A407-DD8BB26511F3}" presName="hierChild5" presStyleCnt="0"/>
      <dgm:spPr/>
    </dgm:pt>
    <dgm:pt modelId="{D062FB51-18F3-49B1-9E46-D525E3C7370D}" type="pres">
      <dgm:prSet presAssocID="{C39442A1-083F-4A9C-BEC5-FF7899C2DF13}" presName="Name23" presStyleLbl="parChTrans1D4" presStyleIdx="2" presStyleCnt="4"/>
      <dgm:spPr/>
    </dgm:pt>
    <dgm:pt modelId="{2AD94B8B-2E0A-43DA-8AA2-86ADA79F4A5D}" type="pres">
      <dgm:prSet presAssocID="{C946EEC6-01DA-4743-8F0E-C28854F236B9}" presName="hierRoot4" presStyleCnt="0"/>
      <dgm:spPr/>
    </dgm:pt>
    <dgm:pt modelId="{2BF22D72-F800-4448-B43B-DDE50D830D3B}" type="pres">
      <dgm:prSet presAssocID="{C946EEC6-01DA-4743-8F0E-C28854F236B9}" presName="composite4" presStyleCnt="0"/>
      <dgm:spPr/>
    </dgm:pt>
    <dgm:pt modelId="{45BE7EEC-CBE7-40DA-AFDA-2C390E55ACFB}" type="pres">
      <dgm:prSet presAssocID="{C946EEC6-01DA-4743-8F0E-C28854F236B9}" presName="image4" presStyleLbl="node4" presStyleIdx="2" presStyleCnt="4" custLinFactNeighborX="2274" custLinFactNeighborY="17461"/>
      <dgm:spPr>
        <a:xfrm>
          <a:off x="6670538" y="277739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342BBE2-EFB5-4E6E-9B3B-687AE29C6A2D}" type="pres">
      <dgm:prSet presAssocID="{C946EEC6-01DA-4743-8F0E-C28854F236B9}" presName="text4" presStyleLbl="revTx" presStyleIdx="9" presStyleCnt="11" custScaleX="119771" custLinFactNeighborX="30105" custLinFactNeighborY="19957">
        <dgm:presLayoutVars>
          <dgm:chPref val="3"/>
        </dgm:presLayoutVars>
      </dgm:prSet>
      <dgm:spPr/>
    </dgm:pt>
    <dgm:pt modelId="{57EB7F2A-7BB9-4DCA-AEF2-7AC02EC41E44}" type="pres">
      <dgm:prSet presAssocID="{C946EEC6-01DA-4743-8F0E-C28854F236B9}" presName="hierChild5" presStyleCnt="0"/>
      <dgm:spPr/>
    </dgm:pt>
    <dgm:pt modelId="{9E134942-CC62-43DD-B94E-D3D067B1430C}" type="pres">
      <dgm:prSet presAssocID="{DE723AA9-A194-4387-A21F-EA0903E734D7}" presName="Name23" presStyleLbl="parChTrans1D4" presStyleIdx="3" presStyleCnt="4"/>
      <dgm:spPr/>
    </dgm:pt>
    <dgm:pt modelId="{C7EFC264-6177-425B-8B73-9DF5AE4708F1}" type="pres">
      <dgm:prSet presAssocID="{E682D27C-0F44-41CD-9A34-A3CC3224B1A1}" presName="hierRoot4" presStyleCnt="0"/>
      <dgm:spPr/>
    </dgm:pt>
    <dgm:pt modelId="{9DF5FFC9-C1CE-4818-854E-2CE7B6A5C721}" type="pres">
      <dgm:prSet presAssocID="{E682D27C-0F44-41CD-9A34-A3CC3224B1A1}" presName="composite4" presStyleCnt="0"/>
      <dgm:spPr/>
    </dgm:pt>
    <dgm:pt modelId="{D4CBAEDC-73CF-4CFB-B701-55D5B039281A}" type="pres">
      <dgm:prSet presAssocID="{E682D27C-0F44-41CD-9A34-A3CC3224B1A1}" presName="image4" presStyleLbl="node4" presStyleIdx="3" presStyleCnt="4" custLinFactNeighborX="-67451" custLinFactNeighborY="29612"/>
      <dgm:spPr>
        <a:xfrm>
          <a:off x="6256696" y="357446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095FE79A-49CB-48FB-98BA-0A19C82E3208}" type="pres">
      <dgm:prSet presAssocID="{E682D27C-0F44-41CD-9A34-A3CC3224B1A1}" presName="text4" presStyleLbl="revTx" presStyleIdx="10" presStyleCnt="11" custLinFactNeighborX="-43871" custLinFactNeighborY="37839">
        <dgm:presLayoutVars>
          <dgm:chPref val="3"/>
        </dgm:presLayoutVars>
      </dgm:prSet>
      <dgm:spPr/>
    </dgm:pt>
    <dgm:pt modelId="{9A3C0FBA-7A88-4FCA-B764-9EBA1A69BB74}" type="pres">
      <dgm:prSet presAssocID="{E682D27C-0F44-41CD-9A34-A3CC3224B1A1}" presName="hierChild5" presStyleCnt="0"/>
      <dgm:spPr/>
    </dgm:pt>
  </dgm:ptLst>
  <dgm:cxnLst>
    <dgm:cxn modelId="{7B5B9105-19EA-451F-AEFD-394622D1B516}" srcId="{C946EEC6-01DA-4743-8F0E-C28854F236B9}" destId="{E682D27C-0F44-41CD-9A34-A3CC3224B1A1}" srcOrd="0" destOrd="0" parTransId="{DE723AA9-A194-4387-A21F-EA0903E734D7}" sibTransId="{7454C9D0-D12D-435A-9DDE-8BFC3BEA9997}"/>
    <dgm:cxn modelId="{2252160D-1ED4-47F4-9FD2-B1DC689E2746}" srcId="{BCA35341-167A-4F95-8BB8-A8EB0A28286C}" destId="{91F590D3-A9EF-4C37-B133-69F42BF564FF}" srcOrd="0" destOrd="0" parTransId="{411EA329-FC4A-4EFC-B0E5-98C4A39F7699}" sibTransId="{3B2821CD-4ECD-4CEA-8BD5-615106A11A0A}"/>
    <dgm:cxn modelId="{83595911-FEA2-4784-AB63-166F8582B1E6}" type="presOf" srcId="{72E5D74C-EB9A-448E-A407-DD8BB26511F3}" destId="{FCC40FB5-3FE6-4050-BE29-6192FEF090A0}" srcOrd="0" destOrd="0" presId="urn:microsoft.com/office/officeart/2009/layout/CirclePictureHierarchy"/>
    <dgm:cxn modelId="{21FF7618-BE7A-4BEE-B24C-9E9A280C39CA}" type="presOf" srcId="{A6CFDD1C-104B-445A-92E4-453543F5A3F0}" destId="{C36C4339-63E1-4213-8BCC-EBDD0103FD61}" srcOrd="0" destOrd="0" presId="urn:microsoft.com/office/officeart/2009/layout/CirclePictureHierarchy"/>
    <dgm:cxn modelId="{1E23771F-9598-4C90-BADC-7E7A83C28EA0}" type="presOf" srcId="{C39442A1-083F-4A9C-BEC5-FF7899C2DF13}" destId="{D062FB51-18F3-49B1-9E46-D525E3C7370D}" srcOrd="0" destOrd="0" presId="urn:microsoft.com/office/officeart/2009/layout/CirclePictureHierarchy"/>
    <dgm:cxn modelId="{ED3CF421-19EC-4CD7-B301-B2D6F3C46273}" type="presOf" srcId="{0C6094D3-C8F4-466F-BF6F-E733D2F5796B}" destId="{47C529C2-4EC5-427D-AA45-9C9A42CCA9D4}" srcOrd="0" destOrd="0" presId="urn:microsoft.com/office/officeart/2009/layout/CirclePictureHierarchy"/>
    <dgm:cxn modelId="{D111CE2F-320A-4837-B65B-7C7D15F039BA}" type="presOf" srcId="{B00F5DC1-96AF-4D09-A174-00CA92BB84D9}" destId="{D28D93E2-CCA9-4B12-A6FC-4ED01D397B08}" srcOrd="0" destOrd="0" presId="urn:microsoft.com/office/officeart/2009/layout/CirclePictureHierarchy"/>
    <dgm:cxn modelId="{324D2933-DCEC-4DEF-B0FD-A2B93BE11BAF}" type="presOf" srcId="{074A801B-CF36-43C6-87F0-B29852C2A919}" destId="{DCAF6462-75DF-4B85-AA60-8E876CC95605}" srcOrd="0" destOrd="0" presId="urn:microsoft.com/office/officeart/2009/layout/CirclePictureHierarchy"/>
    <dgm:cxn modelId="{82D84936-CC62-40D5-B2CF-D35C2A144EE6}" type="presOf" srcId="{186C755B-DDE0-4F91-9A4F-3C8C4FDDCBA0}" destId="{2AE0DE8D-AF29-4276-AC2E-7F4301F130F2}" srcOrd="0" destOrd="0" presId="urn:microsoft.com/office/officeart/2009/layout/CirclePictureHierarchy"/>
    <dgm:cxn modelId="{172B8A5F-19A4-482B-AEB1-BDE960F2E897}" srcId="{A0671119-0320-4322-B532-5A370DDE964B}" destId="{50C93803-70AB-4A16-B484-44EE6FB088EC}" srcOrd="1" destOrd="0" parTransId="{0C6094D3-C8F4-466F-BF6F-E733D2F5796B}" sibTransId="{18225AC2-D5D6-450D-8AB9-8A4B6C48D18E}"/>
    <dgm:cxn modelId="{C7A92E63-5AE0-4703-9E93-B1A2647DC5F4}" type="presOf" srcId="{DE723AA9-A194-4387-A21F-EA0903E734D7}" destId="{9E134942-CC62-43DD-B94E-D3D067B1430C}" srcOrd="0" destOrd="0" presId="urn:microsoft.com/office/officeart/2009/layout/CirclePictureHierarchy"/>
    <dgm:cxn modelId="{F6347249-7F3E-41E0-BD45-FC1A32DD15CD}" type="presOf" srcId="{6E1F671F-12C1-4F6D-A640-E4985AF54556}" destId="{4CCA06DF-C996-45FA-9741-E3D42E781098}" srcOrd="0" destOrd="0" presId="urn:microsoft.com/office/officeart/2009/layout/CirclePictureHierarchy"/>
    <dgm:cxn modelId="{64B7CC6C-3FE8-4CDA-8D11-0E12A0A98694}" type="presOf" srcId="{0D90EDEF-DEBC-4B4F-ADAA-E95A8F2F0B44}" destId="{14D7B20C-1E34-4BE3-889D-584DCBA4B3DA}" srcOrd="0" destOrd="0" presId="urn:microsoft.com/office/officeart/2009/layout/CirclePictureHierarchy"/>
    <dgm:cxn modelId="{D973504D-F6A1-4CD2-B72E-93A7E50C8D40}" type="presOf" srcId="{C946EEC6-01DA-4743-8F0E-C28854F236B9}" destId="{4342BBE2-EFB5-4E6E-9B3B-687AE29C6A2D}" srcOrd="0" destOrd="0" presId="urn:microsoft.com/office/officeart/2009/layout/CirclePictureHierarchy"/>
    <dgm:cxn modelId="{22BA8E4D-4789-48D2-8872-8C307EE39495}" srcId="{A0671119-0320-4322-B532-5A370DDE964B}" destId="{0D90EDEF-DEBC-4B4F-ADAA-E95A8F2F0B44}" srcOrd="2" destOrd="0" parTransId="{186C755B-DDE0-4F91-9A4F-3C8C4FDDCBA0}" sibTransId="{86EF362D-F56F-41A4-AC1A-9B2A673B5161}"/>
    <dgm:cxn modelId="{139A4550-932A-484D-A926-FE7614E21A39}" srcId="{0D90EDEF-DEBC-4B4F-ADAA-E95A8F2F0B44}" destId="{72E5D74C-EB9A-448E-A407-DD8BB26511F3}" srcOrd="0" destOrd="0" parTransId="{6E1F671F-12C1-4F6D-A640-E4985AF54556}" sibTransId="{D99F0226-F2FA-47DA-B776-CB385E310138}"/>
    <dgm:cxn modelId="{F31CC95A-F341-4361-859D-932F267C6934}" srcId="{0D90EDEF-DEBC-4B4F-ADAA-E95A8F2F0B44}" destId="{C946EEC6-01DA-4743-8F0E-C28854F236B9}" srcOrd="1" destOrd="0" parTransId="{C39442A1-083F-4A9C-BEC5-FF7899C2DF13}" sibTransId="{FA44BA7E-BE94-422D-BF25-AA04ED3E94A7}"/>
    <dgm:cxn modelId="{9C6A9C7C-7974-4705-9E02-5488BA95B9C4}" srcId="{50C93803-70AB-4A16-B484-44EE6FB088EC}" destId="{B00F5DC1-96AF-4D09-A174-00CA92BB84D9}" srcOrd="0" destOrd="0" parTransId="{1DC8B396-2FD5-4AED-B070-3ADCCB55B13D}" sibTransId="{40733499-8819-43A0-A1B0-282F5E3028FD}"/>
    <dgm:cxn modelId="{7D6D7280-784A-43C7-B46C-9C680F794BD6}" srcId="{BCA35341-167A-4F95-8BB8-A8EB0A28286C}" destId="{074A801B-CF36-43C6-87F0-B29852C2A919}" srcOrd="1" destOrd="0" parTransId="{4B0F03C2-8E99-49BD-ADE5-55576B8F1AFA}" sibTransId="{3AFDD6A4-BC95-443D-8DBA-73941993AE11}"/>
    <dgm:cxn modelId="{1B8DF48E-53A3-4AF1-9B2D-466A5F03230A}" type="presOf" srcId="{BCA35341-167A-4F95-8BB8-A8EB0A28286C}" destId="{7A576F96-8117-4FB7-8D68-8E017D4B01D1}" srcOrd="0" destOrd="0" presId="urn:microsoft.com/office/officeart/2009/layout/CirclePictureHierarchy"/>
    <dgm:cxn modelId="{5C80AD9C-C2AA-4D99-B88A-9C782BC80E88}" type="presOf" srcId="{50C93803-70AB-4A16-B484-44EE6FB088EC}" destId="{E00A6AFC-DC50-4BFF-8309-79C6B182CA27}" srcOrd="0" destOrd="0" presId="urn:microsoft.com/office/officeart/2009/layout/CirclePictureHierarchy"/>
    <dgm:cxn modelId="{2D0A23A5-394D-461E-A457-BB26E7095FC9}" srcId="{A0671119-0320-4322-B532-5A370DDE964B}" destId="{A6CFDD1C-104B-445A-92E4-453543F5A3F0}" srcOrd="0" destOrd="0" parTransId="{00103BBF-3C74-47D6-B956-2DBC7C5AF023}" sibTransId="{D56E6256-CB72-499B-847C-07E6E5602199}"/>
    <dgm:cxn modelId="{708149A9-2F45-4B9D-8196-84F515A0D2EA}" srcId="{074A801B-CF36-43C6-87F0-B29852C2A919}" destId="{A0671119-0320-4322-B532-5A370DDE964B}" srcOrd="1" destOrd="0" parTransId="{BB9F5B98-BAD9-453C-B780-7ED08D7A208E}" sibTransId="{31746B47-F61B-40B8-94D9-5951275AA40A}"/>
    <dgm:cxn modelId="{B87360B5-11FC-4BB8-83F7-7AF5BECDD883}" type="presOf" srcId="{E682D27C-0F44-41CD-9A34-A3CC3224B1A1}" destId="{095FE79A-49CB-48FB-98BA-0A19C82E3208}" srcOrd="0" destOrd="0" presId="urn:microsoft.com/office/officeart/2009/layout/CirclePictureHierarchy"/>
    <dgm:cxn modelId="{C4C058B7-E0E9-412F-AC04-9BD51EA5128F}" srcId="{074A801B-CF36-43C6-87F0-B29852C2A919}" destId="{4F4FD8C2-4B2D-4347-B0FB-C2B3D3FA1A49}" srcOrd="0" destOrd="0" parTransId="{1E94B04B-3318-4766-AC57-DDA954496BBC}" sibTransId="{D1B16D68-0F89-458F-9ED6-0C127CC557E3}"/>
    <dgm:cxn modelId="{5A82DDB7-CA70-49DF-91CE-9392469D40FF}" type="presOf" srcId="{1DC8B396-2FD5-4AED-B070-3ADCCB55B13D}" destId="{09F6BD79-6DD2-4A91-BCAD-064D34DB1B65}" srcOrd="0" destOrd="0" presId="urn:microsoft.com/office/officeart/2009/layout/CirclePictureHierarchy"/>
    <dgm:cxn modelId="{1FC8F2CA-57FA-4C3F-9285-F202598C8FBC}" type="presOf" srcId="{1E94B04B-3318-4766-AC57-DDA954496BBC}" destId="{A1302F14-5ED2-4DFE-B64E-20F9B29A6396}" srcOrd="0" destOrd="0" presId="urn:microsoft.com/office/officeart/2009/layout/CirclePictureHierarchy"/>
    <dgm:cxn modelId="{548434CD-DBC1-4B7A-825E-1CE1D12668BA}" type="presOf" srcId="{4F4FD8C2-4B2D-4347-B0FB-C2B3D3FA1A49}" destId="{7C4EA825-879A-443E-ADC1-0CE6075D6BAC}" srcOrd="0" destOrd="0" presId="urn:microsoft.com/office/officeart/2009/layout/CirclePictureHierarchy"/>
    <dgm:cxn modelId="{75F770D6-21EB-4CB1-B353-AF0DD8140067}" type="presOf" srcId="{00103BBF-3C74-47D6-B956-2DBC7C5AF023}" destId="{92DE273B-197E-45CB-9C08-D70C135731B9}" srcOrd="0" destOrd="0" presId="urn:microsoft.com/office/officeart/2009/layout/CirclePictureHierarchy"/>
    <dgm:cxn modelId="{C6C8E8E8-8865-472F-B9AD-B3B5777E69FC}" type="presOf" srcId="{BB9F5B98-BAD9-453C-B780-7ED08D7A208E}" destId="{45733512-6314-4D3F-B359-EA39991B62FD}" srcOrd="0" destOrd="0" presId="urn:microsoft.com/office/officeart/2009/layout/CirclePictureHierarchy"/>
    <dgm:cxn modelId="{3DA71EEC-0A84-4525-A1BE-5DD80518B7A8}" type="presOf" srcId="{91F590D3-A9EF-4C37-B133-69F42BF564FF}" destId="{EDCEE3F9-5CBD-4E57-978A-A27B0D20F11B}" srcOrd="0" destOrd="0" presId="urn:microsoft.com/office/officeart/2009/layout/CirclePictureHierarchy"/>
    <dgm:cxn modelId="{7B6494FD-1C23-4F8F-8D0E-0A54B817EC2D}" type="presOf" srcId="{A0671119-0320-4322-B532-5A370DDE964B}" destId="{7857C069-7CF7-4A69-9EAC-6B64D8191F3D}" srcOrd="0" destOrd="0" presId="urn:microsoft.com/office/officeart/2009/layout/CirclePictureHierarchy"/>
    <dgm:cxn modelId="{1028A4D9-2C37-4844-9CF3-8CA24183ACAE}" type="presParOf" srcId="{7A576F96-8117-4FB7-8D68-8E017D4B01D1}" destId="{F0E7A3E8-402E-49E8-89DC-137AF58F1608}" srcOrd="0" destOrd="0" presId="urn:microsoft.com/office/officeart/2009/layout/CirclePictureHierarchy"/>
    <dgm:cxn modelId="{92C7D616-B505-43C8-85E2-CBD2E7DF55E7}" type="presParOf" srcId="{F0E7A3E8-402E-49E8-89DC-137AF58F1608}" destId="{DB899C1A-B51A-4B17-99A8-3D1047ED0D32}" srcOrd="0" destOrd="0" presId="urn:microsoft.com/office/officeart/2009/layout/CirclePictureHierarchy"/>
    <dgm:cxn modelId="{BB9723C2-8B84-4732-91D7-823059A5BACB}" type="presParOf" srcId="{DB899C1A-B51A-4B17-99A8-3D1047ED0D32}" destId="{ECF3073B-9D07-4BE1-98E1-8F7CAE8EB29E}" srcOrd="0" destOrd="0" presId="urn:microsoft.com/office/officeart/2009/layout/CirclePictureHierarchy"/>
    <dgm:cxn modelId="{C4687D03-0A8C-4A01-87D7-BDAAF4101544}" type="presParOf" srcId="{DB899C1A-B51A-4B17-99A8-3D1047ED0D32}" destId="{EDCEE3F9-5CBD-4E57-978A-A27B0D20F11B}" srcOrd="1" destOrd="0" presId="urn:microsoft.com/office/officeart/2009/layout/CirclePictureHierarchy"/>
    <dgm:cxn modelId="{9867678E-A935-4269-8139-90EB16AC44D5}" type="presParOf" srcId="{F0E7A3E8-402E-49E8-89DC-137AF58F1608}" destId="{BE3FA18D-F65F-43B5-A963-D9CDF1ED5EA9}" srcOrd="1" destOrd="0" presId="urn:microsoft.com/office/officeart/2009/layout/CirclePictureHierarchy"/>
    <dgm:cxn modelId="{DE3A16A3-3F84-4AA9-90C0-9D98606257C2}" type="presParOf" srcId="{7A576F96-8117-4FB7-8D68-8E017D4B01D1}" destId="{D09614D0-F638-4DED-A50E-8E5319E2F635}" srcOrd="1" destOrd="0" presId="urn:microsoft.com/office/officeart/2009/layout/CirclePictureHierarchy"/>
    <dgm:cxn modelId="{8A85B38A-ECA9-417B-BB90-0C0D9C80BEE5}" type="presParOf" srcId="{D09614D0-F638-4DED-A50E-8E5319E2F635}" destId="{2F694072-1F85-45F3-A8DD-DE45EE4011A5}" srcOrd="0" destOrd="0" presId="urn:microsoft.com/office/officeart/2009/layout/CirclePictureHierarchy"/>
    <dgm:cxn modelId="{12C36B9B-9D8B-4F64-8FA2-B2AC1D364BEF}" type="presParOf" srcId="{2F694072-1F85-45F3-A8DD-DE45EE4011A5}" destId="{6164EF2D-22DC-4E13-84FA-0BB4AE19E41C}" srcOrd="0" destOrd="0" presId="urn:microsoft.com/office/officeart/2009/layout/CirclePictureHierarchy"/>
    <dgm:cxn modelId="{DD8BCFA6-D3EE-4AAD-BCA7-358646C4D660}" type="presParOf" srcId="{2F694072-1F85-45F3-A8DD-DE45EE4011A5}" destId="{DCAF6462-75DF-4B85-AA60-8E876CC95605}" srcOrd="1" destOrd="0" presId="urn:microsoft.com/office/officeart/2009/layout/CirclePictureHierarchy"/>
    <dgm:cxn modelId="{26073865-48C3-45C4-B933-8494560F3CAD}" type="presParOf" srcId="{D09614D0-F638-4DED-A50E-8E5319E2F635}" destId="{1A2848CE-5573-42AA-9E87-E6CC75E63B98}" srcOrd="1" destOrd="0" presId="urn:microsoft.com/office/officeart/2009/layout/CirclePictureHierarchy"/>
    <dgm:cxn modelId="{4BB98C82-81EC-48C5-A75A-5223E97F2F13}" type="presParOf" srcId="{1A2848CE-5573-42AA-9E87-E6CC75E63B98}" destId="{A1302F14-5ED2-4DFE-B64E-20F9B29A6396}" srcOrd="0" destOrd="0" presId="urn:microsoft.com/office/officeart/2009/layout/CirclePictureHierarchy"/>
    <dgm:cxn modelId="{6DC0329B-14B0-4A0E-A1F3-825C49E52FD9}" type="presParOf" srcId="{1A2848CE-5573-42AA-9E87-E6CC75E63B98}" destId="{B2A228B2-B363-49D5-AB63-455518871B48}" srcOrd="1" destOrd="0" presId="urn:microsoft.com/office/officeart/2009/layout/CirclePictureHierarchy"/>
    <dgm:cxn modelId="{8E18997C-D6D5-4B3D-973F-9221BD7F65D3}" type="presParOf" srcId="{B2A228B2-B363-49D5-AB63-455518871B48}" destId="{7B9F78C2-6ABC-4883-8936-FF480690AACA}" srcOrd="0" destOrd="0" presId="urn:microsoft.com/office/officeart/2009/layout/CirclePictureHierarchy"/>
    <dgm:cxn modelId="{A5210634-93E0-4BB2-9038-77BAC95D25A4}" type="presParOf" srcId="{7B9F78C2-6ABC-4883-8936-FF480690AACA}" destId="{8070D093-FF38-4EDC-B487-AED559FB30CC}" srcOrd="0" destOrd="0" presId="urn:microsoft.com/office/officeart/2009/layout/CirclePictureHierarchy"/>
    <dgm:cxn modelId="{5CABE238-DDBF-4D62-B5FE-88EBC9F576A9}" type="presParOf" srcId="{7B9F78C2-6ABC-4883-8936-FF480690AACA}" destId="{7C4EA825-879A-443E-ADC1-0CE6075D6BAC}" srcOrd="1" destOrd="0" presId="urn:microsoft.com/office/officeart/2009/layout/CirclePictureHierarchy"/>
    <dgm:cxn modelId="{CD332BA5-1215-485D-848D-A33BD53B70DC}" type="presParOf" srcId="{B2A228B2-B363-49D5-AB63-455518871B48}" destId="{63B42A06-0E82-4930-8DB6-67A02CE4B1CE}" srcOrd="1" destOrd="0" presId="urn:microsoft.com/office/officeart/2009/layout/CirclePictureHierarchy"/>
    <dgm:cxn modelId="{34D852EB-2EFF-4A3B-80D9-57056068D9A1}" type="presParOf" srcId="{1A2848CE-5573-42AA-9E87-E6CC75E63B98}" destId="{45733512-6314-4D3F-B359-EA39991B62FD}" srcOrd="2" destOrd="0" presId="urn:microsoft.com/office/officeart/2009/layout/CirclePictureHierarchy"/>
    <dgm:cxn modelId="{1E13D250-4205-4122-957D-3871FD08C01E}" type="presParOf" srcId="{1A2848CE-5573-42AA-9E87-E6CC75E63B98}" destId="{9A503B30-E113-45CA-8FA7-14B60B82C57A}" srcOrd="3" destOrd="0" presId="urn:microsoft.com/office/officeart/2009/layout/CirclePictureHierarchy"/>
    <dgm:cxn modelId="{F475C079-FB60-45B7-89E8-CEAFE9705F1B}" type="presParOf" srcId="{9A503B30-E113-45CA-8FA7-14B60B82C57A}" destId="{74A51F7F-6162-4FEC-9A7E-F35889FB9E9A}" srcOrd="0" destOrd="0" presId="urn:microsoft.com/office/officeart/2009/layout/CirclePictureHierarchy"/>
    <dgm:cxn modelId="{67A170D9-D43B-4E7B-A6F0-A693A26E91CC}" type="presParOf" srcId="{74A51F7F-6162-4FEC-9A7E-F35889FB9E9A}" destId="{49F94792-80B6-408F-AAA4-776D2AD96498}" srcOrd="0" destOrd="0" presId="urn:microsoft.com/office/officeart/2009/layout/CirclePictureHierarchy"/>
    <dgm:cxn modelId="{8CAB4813-40CA-40C9-AFA9-393811C2F848}" type="presParOf" srcId="{74A51F7F-6162-4FEC-9A7E-F35889FB9E9A}" destId="{7857C069-7CF7-4A69-9EAC-6B64D8191F3D}" srcOrd="1" destOrd="0" presId="urn:microsoft.com/office/officeart/2009/layout/CirclePictureHierarchy"/>
    <dgm:cxn modelId="{EAA320B0-D02F-45AB-80F1-DA770A1E9B27}" type="presParOf" srcId="{9A503B30-E113-45CA-8FA7-14B60B82C57A}" destId="{990E447C-9880-4911-AB86-B2674F7F3DA4}" srcOrd="1" destOrd="0" presId="urn:microsoft.com/office/officeart/2009/layout/CirclePictureHierarchy"/>
    <dgm:cxn modelId="{36ABC806-674C-427C-8884-AABA0EF2073C}" type="presParOf" srcId="{990E447C-9880-4911-AB86-B2674F7F3DA4}" destId="{92DE273B-197E-45CB-9C08-D70C135731B9}" srcOrd="0" destOrd="0" presId="urn:microsoft.com/office/officeart/2009/layout/CirclePictureHierarchy"/>
    <dgm:cxn modelId="{25F9EFDA-7A6F-463F-A2D5-7533992343D1}" type="presParOf" srcId="{990E447C-9880-4911-AB86-B2674F7F3DA4}" destId="{B76BC39C-98A6-4906-87CC-82CF7D256B6F}" srcOrd="1" destOrd="0" presId="urn:microsoft.com/office/officeart/2009/layout/CirclePictureHierarchy"/>
    <dgm:cxn modelId="{7EBA403D-A86C-4370-84C9-F54CC77C93F2}" type="presParOf" srcId="{B76BC39C-98A6-4906-87CC-82CF7D256B6F}" destId="{C9F9A9C4-43A2-4F38-B35A-ECB1833D0EAB}" srcOrd="0" destOrd="0" presId="urn:microsoft.com/office/officeart/2009/layout/CirclePictureHierarchy"/>
    <dgm:cxn modelId="{48AA00A0-9953-4AAA-8BBF-DD1C3427B33D}" type="presParOf" srcId="{C9F9A9C4-43A2-4F38-B35A-ECB1833D0EAB}" destId="{16C1EB14-332F-460C-9906-95031B7ECC1D}" srcOrd="0" destOrd="0" presId="urn:microsoft.com/office/officeart/2009/layout/CirclePictureHierarchy"/>
    <dgm:cxn modelId="{E98D342D-C87A-4DB6-A04A-47DD3CCD24F4}" type="presParOf" srcId="{C9F9A9C4-43A2-4F38-B35A-ECB1833D0EAB}" destId="{C36C4339-63E1-4213-8BCC-EBDD0103FD61}" srcOrd="1" destOrd="0" presId="urn:microsoft.com/office/officeart/2009/layout/CirclePictureHierarchy"/>
    <dgm:cxn modelId="{7BE46A7F-433D-44C9-86EB-4EB45AA564C0}" type="presParOf" srcId="{B76BC39C-98A6-4906-87CC-82CF7D256B6F}" destId="{E1CAD834-0C0C-451C-B533-C8E20CFBF5C2}" srcOrd="1" destOrd="0" presId="urn:microsoft.com/office/officeart/2009/layout/CirclePictureHierarchy"/>
    <dgm:cxn modelId="{E57FCF83-B789-4BB7-BE13-E349837D50D5}" type="presParOf" srcId="{990E447C-9880-4911-AB86-B2674F7F3DA4}" destId="{47C529C2-4EC5-427D-AA45-9C9A42CCA9D4}" srcOrd="2" destOrd="0" presId="urn:microsoft.com/office/officeart/2009/layout/CirclePictureHierarchy"/>
    <dgm:cxn modelId="{8B948F35-3A25-4986-9395-44ADE8FB7019}" type="presParOf" srcId="{990E447C-9880-4911-AB86-B2674F7F3DA4}" destId="{D3C035EE-2950-4B78-997E-2B9DB7EE14CF}" srcOrd="3" destOrd="0" presId="urn:microsoft.com/office/officeart/2009/layout/CirclePictureHierarchy"/>
    <dgm:cxn modelId="{26A04DF5-4059-4743-9516-AEF97C158645}" type="presParOf" srcId="{D3C035EE-2950-4B78-997E-2B9DB7EE14CF}" destId="{07820815-EE59-460F-A368-76CF66690D8E}" srcOrd="0" destOrd="0" presId="urn:microsoft.com/office/officeart/2009/layout/CirclePictureHierarchy"/>
    <dgm:cxn modelId="{51D43F1D-8A88-45C5-AC0E-A91EA182698D}" type="presParOf" srcId="{07820815-EE59-460F-A368-76CF66690D8E}" destId="{197C538B-CC20-4487-A678-AC2E86FF182F}" srcOrd="0" destOrd="0" presId="urn:microsoft.com/office/officeart/2009/layout/CirclePictureHierarchy"/>
    <dgm:cxn modelId="{D738ED68-3411-46AB-8E3B-F6619D1ABBF1}" type="presParOf" srcId="{07820815-EE59-460F-A368-76CF66690D8E}" destId="{E00A6AFC-DC50-4BFF-8309-79C6B182CA27}" srcOrd="1" destOrd="0" presId="urn:microsoft.com/office/officeart/2009/layout/CirclePictureHierarchy"/>
    <dgm:cxn modelId="{517CE6C3-79F9-441C-BD34-E7B5A159A2FA}" type="presParOf" srcId="{D3C035EE-2950-4B78-997E-2B9DB7EE14CF}" destId="{DDC20E61-F188-4080-B318-D2BB93529D71}" srcOrd="1" destOrd="0" presId="urn:microsoft.com/office/officeart/2009/layout/CirclePictureHierarchy"/>
    <dgm:cxn modelId="{5AF21128-8FB8-4AC1-9681-9DB99B53D0C4}" type="presParOf" srcId="{DDC20E61-F188-4080-B318-D2BB93529D71}" destId="{09F6BD79-6DD2-4A91-BCAD-064D34DB1B65}" srcOrd="0" destOrd="0" presId="urn:microsoft.com/office/officeart/2009/layout/CirclePictureHierarchy"/>
    <dgm:cxn modelId="{81EFB4F6-B943-4F04-A1C6-4847CCE9A3A1}" type="presParOf" srcId="{DDC20E61-F188-4080-B318-D2BB93529D71}" destId="{29484FBF-29B2-4591-A826-E9C2341FC3D6}" srcOrd="1" destOrd="0" presId="urn:microsoft.com/office/officeart/2009/layout/CirclePictureHierarchy"/>
    <dgm:cxn modelId="{3792C1DC-37BA-406C-97A8-03F3C059B5CD}" type="presParOf" srcId="{29484FBF-29B2-4591-A826-E9C2341FC3D6}" destId="{8ADAA444-8240-44D1-B961-9C1E4F7D4AC4}" srcOrd="0" destOrd="0" presId="urn:microsoft.com/office/officeart/2009/layout/CirclePictureHierarchy"/>
    <dgm:cxn modelId="{3F0AA9D6-90DD-4671-BF62-097985B096F2}" type="presParOf" srcId="{8ADAA444-8240-44D1-B961-9C1E4F7D4AC4}" destId="{3A8E1046-18B1-4B66-BDBF-BE6B2323CAB0}" srcOrd="0" destOrd="0" presId="urn:microsoft.com/office/officeart/2009/layout/CirclePictureHierarchy"/>
    <dgm:cxn modelId="{EA73FC34-5156-4738-8FA7-66246347BFB6}" type="presParOf" srcId="{8ADAA444-8240-44D1-B961-9C1E4F7D4AC4}" destId="{D28D93E2-CCA9-4B12-A6FC-4ED01D397B08}" srcOrd="1" destOrd="0" presId="urn:microsoft.com/office/officeart/2009/layout/CirclePictureHierarchy"/>
    <dgm:cxn modelId="{363CA757-6F9B-4AA9-9B52-800BFB5F7A1C}" type="presParOf" srcId="{29484FBF-29B2-4591-A826-E9C2341FC3D6}" destId="{7C9D8C43-1846-4356-862D-DF260A41C948}" srcOrd="1" destOrd="0" presId="urn:microsoft.com/office/officeart/2009/layout/CirclePictureHierarchy"/>
    <dgm:cxn modelId="{EB681C34-74C4-4D45-BC94-2529ECD0A0C3}" type="presParOf" srcId="{990E447C-9880-4911-AB86-B2674F7F3DA4}" destId="{2AE0DE8D-AF29-4276-AC2E-7F4301F130F2}" srcOrd="4" destOrd="0" presId="urn:microsoft.com/office/officeart/2009/layout/CirclePictureHierarchy"/>
    <dgm:cxn modelId="{E686CA18-D0FF-4294-B049-BEA0D1770B5B}" type="presParOf" srcId="{990E447C-9880-4911-AB86-B2674F7F3DA4}" destId="{09C99CFC-9814-4183-A802-7CF6B904F676}" srcOrd="5" destOrd="0" presId="urn:microsoft.com/office/officeart/2009/layout/CirclePictureHierarchy"/>
    <dgm:cxn modelId="{6466958E-FB78-4496-B6E0-42F1586538AA}" type="presParOf" srcId="{09C99CFC-9814-4183-A802-7CF6B904F676}" destId="{ACCF174E-70B3-4D52-A0F4-89B8B3239902}" srcOrd="0" destOrd="0" presId="urn:microsoft.com/office/officeart/2009/layout/CirclePictureHierarchy"/>
    <dgm:cxn modelId="{726B4342-0497-4122-8EDA-21E10D68F495}" type="presParOf" srcId="{ACCF174E-70B3-4D52-A0F4-89B8B3239902}" destId="{271E3E89-8FBF-44F1-A89D-12A6F79DCF7C}" srcOrd="0" destOrd="0" presId="urn:microsoft.com/office/officeart/2009/layout/CirclePictureHierarchy"/>
    <dgm:cxn modelId="{E841D650-4220-45B3-A38A-745E8325A930}" type="presParOf" srcId="{ACCF174E-70B3-4D52-A0F4-89B8B3239902}" destId="{14D7B20C-1E34-4BE3-889D-584DCBA4B3DA}" srcOrd="1" destOrd="0" presId="urn:microsoft.com/office/officeart/2009/layout/CirclePictureHierarchy"/>
    <dgm:cxn modelId="{79FFDB56-27B3-44F4-846F-56CED82D4F23}" type="presParOf" srcId="{09C99CFC-9814-4183-A802-7CF6B904F676}" destId="{033DB509-D4E9-4B7C-8038-D7EAA836AEE4}" srcOrd="1" destOrd="0" presId="urn:microsoft.com/office/officeart/2009/layout/CirclePictureHierarchy"/>
    <dgm:cxn modelId="{78B16D9A-0D58-4234-BA6A-4C39B17B6FB5}" type="presParOf" srcId="{033DB509-D4E9-4B7C-8038-D7EAA836AEE4}" destId="{4CCA06DF-C996-45FA-9741-E3D42E781098}" srcOrd="0" destOrd="0" presId="urn:microsoft.com/office/officeart/2009/layout/CirclePictureHierarchy"/>
    <dgm:cxn modelId="{ACBD0FA8-79E5-4550-80B5-06E556B6B2B0}" type="presParOf" srcId="{033DB509-D4E9-4B7C-8038-D7EAA836AEE4}" destId="{D5F6C749-13BB-4B83-B12F-7731D3FE4C5A}" srcOrd="1" destOrd="0" presId="urn:microsoft.com/office/officeart/2009/layout/CirclePictureHierarchy"/>
    <dgm:cxn modelId="{3DB88374-0314-4FFB-8427-0680CBA8C742}" type="presParOf" srcId="{D5F6C749-13BB-4B83-B12F-7731D3FE4C5A}" destId="{83333326-B3E0-487A-81EE-6E93C1C4F268}" srcOrd="0" destOrd="0" presId="urn:microsoft.com/office/officeart/2009/layout/CirclePictureHierarchy"/>
    <dgm:cxn modelId="{9319F330-5268-45EF-9B25-7F080972E769}" type="presParOf" srcId="{83333326-B3E0-487A-81EE-6E93C1C4F268}" destId="{56A1CB62-80FC-44E4-BDFF-52A05B7DB203}" srcOrd="0" destOrd="0" presId="urn:microsoft.com/office/officeart/2009/layout/CirclePictureHierarchy"/>
    <dgm:cxn modelId="{83821C0C-1035-4137-8DE5-B02381061CAF}" type="presParOf" srcId="{83333326-B3E0-487A-81EE-6E93C1C4F268}" destId="{FCC40FB5-3FE6-4050-BE29-6192FEF090A0}" srcOrd="1" destOrd="0" presId="urn:microsoft.com/office/officeart/2009/layout/CirclePictureHierarchy"/>
    <dgm:cxn modelId="{BDC74DCD-AE34-48AF-BE45-ABF2362C5560}" type="presParOf" srcId="{D5F6C749-13BB-4B83-B12F-7731D3FE4C5A}" destId="{F17DA347-7B12-4506-AB4C-418BC6F75228}" srcOrd="1" destOrd="0" presId="urn:microsoft.com/office/officeart/2009/layout/CirclePictureHierarchy"/>
    <dgm:cxn modelId="{673CB586-03F2-461E-8004-10A1A9F4B33A}" type="presParOf" srcId="{033DB509-D4E9-4B7C-8038-D7EAA836AEE4}" destId="{D062FB51-18F3-49B1-9E46-D525E3C7370D}" srcOrd="2" destOrd="0" presId="urn:microsoft.com/office/officeart/2009/layout/CirclePictureHierarchy"/>
    <dgm:cxn modelId="{369B995B-938D-4025-BC58-D5C0BDA84CAB}" type="presParOf" srcId="{033DB509-D4E9-4B7C-8038-D7EAA836AEE4}" destId="{2AD94B8B-2E0A-43DA-8AA2-86ADA79F4A5D}" srcOrd="3" destOrd="0" presId="urn:microsoft.com/office/officeart/2009/layout/CirclePictureHierarchy"/>
    <dgm:cxn modelId="{26FD30E3-BEE7-4271-9367-6F103EED2AFC}" type="presParOf" srcId="{2AD94B8B-2E0A-43DA-8AA2-86ADA79F4A5D}" destId="{2BF22D72-F800-4448-B43B-DDE50D830D3B}" srcOrd="0" destOrd="0" presId="urn:microsoft.com/office/officeart/2009/layout/CirclePictureHierarchy"/>
    <dgm:cxn modelId="{D1B30EE2-B461-43ED-8F7F-9B3B266670DF}" type="presParOf" srcId="{2BF22D72-F800-4448-B43B-DDE50D830D3B}" destId="{45BE7EEC-CBE7-40DA-AFDA-2C390E55ACFB}" srcOrd="0" destOrd="0" presId="urn:microsoft.com/office/officeart/2009/layout/CirclePictureHierarchy"/>
    <dgm:cxn modelId="{3EE4B536-8900-4FD7-BA24-29D487FFB469}" type="presParOf" srcId="{2BF22D72-F800-4448-B43B-DDE50D830D3B}" destId="{4342BBE2-EFB5-4E6E-9B3B-687AE29C6A2D}" srcOrd="1" destOrd="0" presId="urn:microsoft.com/office/officeart/2009/layout/CirclePictureHierarchy"/>
    <dgm:cxn modelId="{3F886A86-C8A4-4AC7-A489-F1F75C2A9BF7}" type="presParOf" srcId="{2AD94B8B-2E0A-43DA-8AA2-86ADA79F4A5D}" destId="{57EB7F2A-7BB9-4DCA-AEF2-7AC02EC41E44}" srcOrd="1" destOrd="0" presId="urn:microsoft.com/office/officeart/2009/layout/CirclePictureHierarchy"/>
    <dgm:cxn modelId="{A1A37411-2544-4CDC-B6EA-A2B369C7C98F}" type="presParOf" srcId="{57EB7F2A-7BB9-4DCA-AEF2-7AC02EC41E44}" destId="{9E134942-CC62-43DD-B94E-D3D067B1430C}" srcOrd="0" destOrd="0" presId="urn:microsoft.com/office/officeart/2009/layout/CirclePictureHierarchy"/>
    <dgm:cxn modelId="{792E22CD-F5F8-4C17-9E88-54AB36882EC1}" type="presParOf" srcId="{57EB7F2A-7BB9-4DCA-AEF2-7AC02EC41E44}" destId="{C7EFC264-6177-425B-8B73-9DF5AE4708F1}" srcOrd="1" destOrd="0" presId="urn:microsoft.com/office/officeart/2009/layout/CirclePictureHierarchy"/>
    <dgm:cxn modelId="{47AACF85-9804-4899-9183-CBF10A43DB56}" type="presParOf" srcId="{C7EFC264-6177-425B-8B73-9DF5AE4708F1}" destId="{9DF5FFC9-C1CE-4818-854E-2CE7B6A5C721}" srcOrd="0" destOrd="0" presId="urn:microsoft.com/office/officeart/2009/layout/CirclePictureHierarchy"/>
    <dgm:cxn modelId="{64489358-C1F0-4C65-B961-82603501B431}" type="presParOf" srcId="{9DF5FFC9-C1CE-4818-854E-2CE7B6A5C721}" destId="{D4CBAEDC-73CF-4CFB-B701-55D5B039281A}" srcOrd="0" destOrd="0" presId="urn:microsoft.com/office/officeart/2009/layout/CirclePictureHierarchy"/>
    <dgm:cxn modelId="{2575E5DB-1F4B-4AB2-BFFC-2395C06B8A96}" type="presParOf" srcId="{9DF5FFC9-C1CE-4818-854E-2CE7B6A5C721}" destId="{095FE79A-49CB-48FB-98BA-0A19C82E3208}" srcOrd="1" destOrd="0" presId="urn:microsoft.com/office/officeart/2009/layout/CirclePictureHierarchy"/>
    <dgm:cxn modelId="{8AF122D3-970E-4EA9-B1F8-86B85DE9C8C5}" type="presParOf" srcId="{C7EFC264-6177-425B-8B73-9DF5AE4708F1}" destId="{9A3C0FBA-7A88-4FCA-B764-9EBA1A69BB74}"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9CCBE-4EA2-4C75-9D30-E3478BF379B7}" type="doc">
      <dgm:prSet loTypeId="urn:microsoft.com/office/officeart/2008/layout/HorizontalMultiLevelHierarchy" loCatId="hierarchy" qsTypeId="urn:microsoft.com/office/officeart/2005/8/quickstyle/simple4" qsCatId="simple" csTypeId="urn:microsoft.com/office/officeart/2005/8/colors/colorful2" csCatId="colorful" phldr="1"/>
      <dgm:spPr/>
      <dgm:t>
        <a:bodyPr/>
        <a:lstStyle/>
        <a:p>
          <a:endParaRPr lang="en-US"/>
        </a:p>
      </dgm:t>
    </dgm:pt>
    <dgm:pt modelId="{BAB419FC-52F9-4275-B17E-32FC3F6BC5EF}">
      <dgm:prSet phldrT="[Text]"/>
      <dgm:spPr>
        <a:solidFill>
          <a:schemeClr val="accent2"/>
        </a:solidFill>
      </dgm:spPr>
      <dgm:t>
        <a:bodyPr/>
        <a:lstStyle/>
        <a:p>
          <a:r>
            <a:rPr lang="en-US"/>
            <a:t>Code Action</a:t>
          </a:r>
        </a:p>
      </dgm:t>
    </dgm:pt>
    <dgm:pt modelId="{69DCC987-048B-4345-9081-44372EAC2388}" type="parTrans" cxnId="{CE4B5A5A-FDD2-4831-9E68-6EE35BF3367A}">
      <dgm:prSet/>
      <dgm:spPr/>
      <dgm:t>
        <a:bodyPr/>
        <a:lstStyle/>
        <a:p>
          <a:endParaRPr lang="en-US"/>
        </a:p>
      </dgm:t>
    </dgm:pt>
    <dgm:pt modelId="{688B04A0-068B-42D4-8C85-48CAE7A2F293}" type="sibTrans" cxnId="{CE4B5A5A-FDD2-4831-9E68-6EE35BF3367A}">
      <dgm:prSet/>
      <dgm:spPr/>
      <dgm:t>
        <a:bodyPr/>
        <a:lstStyle/>
        <a:p>
          <a:endParaRPr lang="en-US"/>
        </a:p>
      </dgm:t>
    </dgm:pt>
    <dgm:pt modelId="{015F9CA9-FE56-49B1-80D1-E477AA8F40B2}">
      <dgm:prSet phldrT="[Text]" custT="1"/>
      <dgm:spPr>
        <a:solidFill>
          <a:schemeClr val="accent3">
            <a:lumMod val="75000"/>
          </a:schemeClr>
        </a:solidFill>
      </dgm:spPr>
      <dgm:t>
        <a:bodyPr/>
        <a:lstStyle/>
        <a:p>
          <a:r>
            <a:rPr lang="en-US" sz="1800" dirty="0"/>
            <a:t>Lien Recorded</a:t>
          </a:r>
        </a:p>
      </dgm:t>
    </dgm:pt>
    <dgm:pt modelId="{7241FAFA-43AD-469A-942B-FD7EF5A52353}" type="parTrans" cxnId="{7D5DB021-2BBC-46D1-B93D-3C8C5684F390}">
      <dgm:prSet/>
      <dgm:spPr/>
      <dgm:t>
        <a:bodyPr/>
        <a:lstStyle/>
        <a:p>
          <a:endParaRPr lang="en-US"/>
        </a:p>
      </dgm:t>
    </dgm:pt>
    <dgm:pt modelId="{2D5A280F-1581-49E1-91D5-86F105FF5CDE}" type="sibTrans" cxnId="{7D5DB021-2BBC-46D1-B93D-3C8C5684F390}">
      <dgm:prSet/>
      <dgm:spPr/>
      <dgm:t>
        <a:bodyPr/>
        <a:lstStyle/>
        <a:p>
          <a:endParaRPr lang="en-US"/>
        </a:p>
      </dgm:t>
    </dgm:pt>
    <dgm:pt modelId="{9A6DE5C3-1D18-4C72-A8AD-A87273FF7ADA}">
      <dgm:prSet phldrT="[Text]" custT="1"/>
      <dgm:spPr>
        <a:solidFill>
          <a:schemeClr val="accent5">
            <a:lumMod val="75000"/>
          </a:schemeClr>
        </a:solidFill>
      </dgm:spPr>
      <dgm:t>
        <a:bodyPr/>
        <a:lstStyle/>
        <a:p>
          <a:r>
            <a:rPr lang="en-US" sz="1800" dirty="0"/>
            <a:t>Lien Paid</a:t>
          </a:r>
        </a:p>
      </dgm:t>
    </dgm:pt>
    <dgm:pt modelId="{F9721ACB-E5DF-488A-A420-609073C38340}" type="parTrans" cxnId="{2E19461A-391E-4184-A203-BD19B400E35E}">
      <dgm:prSet/>
      <dgm:spPr/>
      <dgm:t>
        <a:bodyPr/>
        <a:lstStyle/>
        <a:p>
          <a:endParaRPr lang="en-US"/>
        </a:p>
      </dgm:t>
    </dgm:pt>
    <dgm:pt modelId="{705D64BF-F09F-4AF8-ABCA-F7AA14ADD110}" type="sibTrans" cxnId="{2E19461A-391E-4184-A203-BD19B400E35E}">
      <dgm:prSet/>
      <dgm:spPr/>
      <dgm:t>
        <a:bodyPr/>
        <a:lstStyle/>
        <a:p>
          <a:endParaRPr lang="en-US"/>
        </a:p>
      </dgm:t>
    </dgm:pt>
    <dgm:pt modelId="{AC63E580-7EE3-4817-9DC2-8452C7BD1CC2}">
      <dgm:prSet phldrT="[Text]" custT="1"/>
      <dgm:spPr/>
      <dgm:t>
        <a:bodyPr/>
        <a:lstStyle/>
        <a:p>
          <a:r>
            <a:rPr lang="en-US" sz="1800" dirty="0"/>
            <a:t>Lien Converted to Direct Charge/Special Assessment</a:t>
          </a:r>
        </a:p>
      </dgm:t>
    </dgm:pt>
    <dgm:pt modelId="{C5DEEC58-723C-403B-AA0C-28172C22FED7}" type="parTrans" cxnId="{543C0FBE-49A3-42D9-A082-47D82696486C}">
      <dgm:prSet/>
      <dgm:spPr/>
      <dgm:t>
        <a:bodyPr/>
        <a:lstStyle/>
        <a:p>
          <a:endParaRPr lang="en-US"/>
        </a:p>
      </dgm:t>
    </dgm:pt>
    <dgm:pt modelId="{ADDE10B1-AE82-45BB-919D-40E74AC1ED2F}" type="sibTrans" cxnId="{543C0FBE-49A3-42D9-A082-47D82696486C}">
      <dgm:prSet/>
      <dgm:spPr/>
      <dgm:t>
        <a:bodyPr/>
        <a:lstStyle/>
        <a:p>
          <a:endParaRPr lang="en-US"/>
        </a:p>
      </dgm:t>
    </dgm:pt>
    <dgm:pt modelId="{BCA27480-EF2D-4FBD-987C-18E02B22926F}">
      <dgm:prSet phldrT="[Text]" custT="1"/>
      <dgm:spPr/>
      <dgm:t>
        <a:bodyPr/>
        <a:lstStyle/>
        <a:p>
          <a:r>
            <a:rPr lang="en-US" sz="1800" dirty="0"/>
            <a:t>Current Secured</a:t>
          </a:r>
        </a:p>
      </dgm:t>
    </dgm:pt>
    <dgm:pt modelId="{048246B7-50A7-4B57-8DA1-062ACFA460C2}" type="parTrans" cxnId="{523D4C45-7FA5-4463-A52D-BCE683C7D768}">
      <dgm:prSet/>
      <dgm:spPr/>
      <dgm:t>
        <a:bodyPr/>
        <a:lstStyle/>
        <a:p>
          <a:endParaRPr lang="en-US"/>
        </a:p>
      </dgm:t>
    </dgm:pt>
    <dgm:pt modelId="{A581199C-4A02-479A-8FBF-FFAF1E2B4155}" type="sibTrans" cxnId="{523D4C45-7FA5-4463-A52D-BCE683C7D768}">
      <dgm:prSet/>
      <dgm:spPr/>
      <dgm:t>
        <a:bodyPr/>
        <a:lstStyle/>
        <a:p>
          <a:endParaRPr lang="en-US"/>
        </a:p>
      </dgm:t>
    </dgm:pt>
    <dgm:pt modelId="{E302F50B-72C8-4CEE-A348-AF3E061EF8D4}">
      <dgm:prSet phldrT="[Text]" custT="1"/>
      <dgm:spPr/>
      <dgm:t>
        <a:bodyPr/>
        <a:lstStyle/>
        <a:p>
          <a:r>
            <a:rPr lang="en-US" sz="1800" dirty="0"/>
            <a:t>Delinquent Secured</a:t>
          </a:r>
        </a:p>
      </dgm:t>
    </dgm:pt>
    <dgm:pt modelId="{9131B5F3-DEAF-4E7F-905B-8E0AFFED1157}" type="parTrans" cxnId="{12D7C463-DEE5-4867-8A35-C3C7212161C7}">
      <dgm:prSet/>
      <dgm:spPr/>
      <dgm:t>
        <a:bodyPr/>
        <a:lstStyle/>
        <a:p>
          <a:endParaRPr lang="en-US"/>
        </a:p>
      </dgm:t>
    </dgm:pt>
    <dgm:pt modelId="{AA9A4A1B-72AD-42D0-AC74-734C3F34FBE6}" type="sibTrans" cxnId="{12D7C463-DEE5-4867-8A35-C3C7212161C7}">
      <dgm:prSet/>
      <dgm:spPr/>
      <dgm:t>
        <a:bodyPr/>
        <a:lstStyle/>
        <a:p>
          <a:endParaRPr lang="en-US"/>
        </a:p>
      </dgm:t>
    </dgm:pt>
    <dgm:pt modelId="{87A470FC-0EF6-4394-B2AF-D2E03299BFFC}">
      <dgm:prSet phldrT="[Text]" custT="1"/>
      <dgm:spPr/>
      <dgm:t>
        <a:bodyPr/>
        <a:lstStyle/>
        <a:p>
          <a:r>
            <a:rPr lang="en-US" sz="1800" dirty="0"/>
            <a:t>Tax Lien Sale</a:t>
          </a:r>
        </a:p>
      </dgm:t>
    </dgm:pt>
    <dgm:pt modelId="{5E8D702D-0E68-4AA0-8D0B-09B9B7B82F81}" type="parTrans" cxnId="{D86A54A1-8BD1-4847-BD7C-0E70D836C2F0}">
      <dgm:prSet/>
      <dgm:spPr/>
      <dgm:t>
        <a:bodyPr/>
        <a:lstStyle/>
        <a:p>
          <a:endParaRPr lang="en-US"/>
        </a:p>
      </dgm:t>
    </dgm:pt>
    <dgm:pt modelId="{F41078DD-1CE7-46E8-B095-4724CE7D8904}" type="sibTrans" cxnId="{D86A54A1-8BD1-4847-BD7C-0E70D836C2F0}">
      <dgm:prSet/>
      <dgm:spPr/>
      <dgm:t>
        <a:bodyPr/>
        <a:lstStyle/>
        <a:p>
          <a:endParaRPr lang="en-US"/>
        </a:p>
      </dgm:t>
    </dgm:pt>
    <dgm:pt modelId="{D0A5B504-226C-4703-94C1-225263615591}">
      <dgm:prSet phldrT="[Text]" custT="1"/>
      <dgm:spPr/>
      <dgm:t>
        <a:bodyPr/>
        <a:lstStyle/>
        <a:p>
          <a:r>
            <a:rPr lang="en-US" sz="1800" dirty="0"/>
            <a:t>Reconcile Liens paid with Auditor's Office</a:t>
          </a:r>
        </a:p>
      </dgm:t>
    </dgm:pt>
    <dgm:pt modelId="{7E05A8F7-CE47-496E-B1C1-AFA5EF58E937}" type="parTrans" cxnId="{664C04E1-45B3-4D51-AFE7-5B822D4240D0}">
      <dgm:prSet/>
      <dgm:spPr/>
      <dgm:t>
        <a:bodyPr/>
        <a:lstStyle/>
        <a:p>
          <a:endParaRPr lang="en-US"/>
        </a:p>
      </dgm:t>
    </dgm:pt>
    <dgm:pt modelId="{9E461C8B-4AEC-468B-B3AE-49C4D97C333D}" type="sibTrans" cxnId="{664C04E1-45B3-4D51-AFE7-5B822D4240D0}">
      <dgm:prSet/>
      <dgm:spPr/>
      <dgm:t>
        <a:bodyPr/>
        <a:lstStyle/>
        <a:p>
          <a:endParaRPr lang="en-US"/>
        </a:p>
      </dgm:t>
    </dgm:pt>
    <dgm:pt modelId="{B7F3D787-E199-4E39-A917-A5B1FBFDBBBC}">
      <dgm:prSet phldrT="[Text]" custT="1"/>
      <dgm:spPr>
        <a:solidFill>
          <a:schemeClr val="accent1"/>
        </a:solidFill>
      </dgm:spPr>
      <dgm:t>
        <a:bodyPr/>
        <a:lstStyle/>
        <a:p>
          <a:r>
            <a:rPr lang="en-US" sz="1800" dirty="0"/>
            <a:t>Lien Hearing</a:t>
          </a:r>
        </a:p>
      </dgm:t>
    </dgm:pt>
    <dgm:pt modelId="{03091C3A-D151-45F9-825E-96BE7BEE980D}" type="parTrans" cxnId="{0E3822FE-DC5B-4301-A9AD-7117A4BF4ADA}">
      <dgm:prSet/>
      <dgm:spPr/>
      <dgm:t>
        <a:bodyPr/>
        <a:lstStyle/>
        <a:p>
          <a:endParaRPr lang="en-US"/>
        </a:p>
      </dgm:t>
    </dgm:pt>
    <dgm:pt modelId="{CBFC49BF-021F-4EA8-B6FC-97B75EF69001}" type="sibTrans" cxnId="{0E3822FE-DC5B-4301-A9AD-7117A4BF4ADA}">
      <dgm:prSet/>
      <dgm:spPr/>
      <dgm:t>
        <a:bodyPr/>
        <a:lstStyle/>
        <a:p>
          <a:endParaRPr lang="en-US"/>
        </a:p>
      </dgm:t>
    </dgm:pt>
    <dgm:pt modelId="{0C45F34D-4656-4E04-8CDC-8905ACA97F86}" type="pres">
      <dgm:prSet presAssocID="{1549CCBE-4EA2-4C75-9D30-E3478BF379B7}" presName="Name0" presStyleCnt="0">
        <dgm:presLayoutVars>
          <dgm:chPref val="1"/>
          <dgm:dir/>
          <dgm:animOne val="branch"/>
          <dgm:animLvl val="lvl"/>
          <dgm:resizeHandles val="exact"/>
        </dgm:presLayoutVars>
      </dgm:prSet>
      <dgm:spPr/>
    </dgm:pt>
    <dgm:pt modelId="{779D1F40-3181-46DB-A713-68705F4F4FF0}" type="pres">
      <dgm:prSet presAssocID="{BAB419FC-52F9-4275-B17E-32FC3F6BC5EF}" presName="root1" presStyleCnt="0"/>
      <dgm:spPr/>
    </dgm:pt>
    <dgm:pt modelId="{A393CA37-AB03-43F8-8546-E51226BA4077}" type="pres">
      <dgm:prSet presAssocID="{BAB419FC-52F9-4275-B17E-32FC3F6BC5EF}" presName="LevelOneTextNode" presStyleLbl="node0" presStyleIdx="0" presStyleCnt="1">
        <dgm:presLayoutVars>
          <dgm:chPref val="3"/>
        </dgm:presLayoutVars>
      </dgm:prSet>
      <dgm:spPr/>
    </dgm:pt>
    <dgm:pt modelId="{1A3AEFE6-77C4-4E4D-8645-5A3A257F47E1}" type="pres">
      <dgm:prSet presAssocID="{BAB419FC-52F9-4275-B17E-32FC3F6BC5EF}" presName="level2hierChild" presStyleCnt="0"/>
      <dgm:spPr/>
    </dgm:pt>
    <dgm:pt modelId="{7BFEB935-98D5-46CD-8F6C-A8FDDD140891}" type="pres">
      <dgm:prSet presAssocID="{03091C3A-D151-45F9-825E-96BE7BEE980D}" presName="conn2-1" presStyleLbl="parChTrans1D2" presStyleIdx="0" presStyleCnt="1"/>
      <dgm:spPr/>
    </dgm:pt>
    <dgm:pt modelId="{0F89FF98-1B9E-4A8F-ADF3-3062349655E3}" type="pres">
      <dgm:prSet presAssocID="{03091C3A-D151-45F9-825E-96BE7BEE980D}" presName="connTx" presStyleLbl="parChTrans1D2" presStyleIdx="0" presStyleCnt="1"/>
      <dgm:spPr/>
    </dgm:pt>
    <dgm:pt modelId="{CE850B63-D1E3-4ADE-ACA1-0152B6128AFB}" type="pres">
      <dgm:prSet presAssocID="{B7F3D787-E199-4E39-A917-A5B1FBFDBBBC}" presName="root2" presStyleCnt="0"/>
      <dgm:spPr/>
    </dgm:pt>
    <dgm:pt modelId="{0D620DB4-93A8-4BBF-93C4-F8821AC944C0}" type="pres">
      <dgm:prSet presAssocID="{B7F3D787-E199-4E39-A917-A5B1FBFDBBBC}" presName="LevelTwoTextNode" presStyleLbl="node2" presStyleIdx="0" presStyleCnt="1" custScaleY="222221">
        <dgm:presLayoutVars>
          <dgm:chPref val="3"/>
        </dgm:presLayoutVars>
      </dgm:prSet>
      <dgm:spPr/>
    </dgm:pt>
    <dgm:pt modelId="{5FA97AC5-9CCE-4516-B838-4D4771101548}" type="pres">
      <dgm:prSet presAssocID="{B7F3D787-E199-4E39-A917-A5B1FBFDBBBC}" presName="level3hierChild" presStyleCnt="0"/>
      <dgm:spPr/>
    </dgm:pt>
    <dgm:pt modelId="{546407F1-583B-4F5A-BD15-870C6DB889DB}" type="pres">
      <dgm:prSet presAssocID="{7241FAFA-43AD-469A-942B-FD7EF5A52353}" presName="conn2-1" presStyleLbl="parChTrans1D3" presStyleIdx="0" presStyleCnt="1"/>
      <dgm:spPr/>
    </dgm:pt>
    <dgm:pt modelId="{B8F9408E-0860-4F16-8A56-2F2E20BA4EA7}" type="pres">
      <dgm:prSet presAssocID="{7241FAFA-43AD-469A-942B-FD7EF5A52353}" presName="connTx" presStyleLbl="parChTrans1D3" presStyleIdx="0" presStyleCnt="1"/>
      <dgm:spPr/>
    </dgm:pt>
    <dgm:pt modelId="{36DBC989-53E2-4C90-967E-4BACADFE47E7}" type="pres">
      <dgm:prSet presAssocID="{015F9CA9-FE56-49B1-80D1-E477AA8F40B2}" presName="root2" presStyleCnt="0"/>
      <dgm:spPr/>
    </dgm:pt>
    <dgm:pt modelId="{85168713-6AFB-43FC-8C6E-0435148ED927}" type="pres">
      <dgm:prSet presAssocID="{015F9CA9-FE56-49B1-80D1-E477AA8F40B2}" presName="LevelTwoTextNode" presStyleLbl="node3" presStyleIdx="0" presStyleCnt="1" custScaleY="222221">
        <dgm:presLayoutVars>
          <dgm:chPref val="3"/>
        </dgm:presLayoutVars>
      </dgm:prSet>
      <dgm:spPr/>
    </dgm:pt>
    <dgm:pt modelId="{C55342D5-94A0-48A9-BFC8-E5F326D4E8B4}" type="pres">
      <dgm:prSet presAssocID="{015F9CA9-FE56-49B1-80D1-E477AA8F40B2}" presName="level3hierChild" presStyleCnt="0"/>
      <dgm:spPr/>
    </dgm:pt>
    <dgm:pt modelId="{CB40B64D-8376-4AF1-AAFB-041D2FE83D82}" type="pres">
      <dgm:prSet presAssocID="{F9721ACB-E5DF-488A-A420-609073C38340}" presName="conn2-1" presStyleLbl="parChTrans1D4" presStyleIdx="0" presStyleCnt="6"/>
      <dgm:spPr/>
    </dgm:pt>
    <dgm:pt modelId="{FB4AED28-6E2E-43A8-BBAC-2F278C53FF2D}" type="pres">
      <dgm:prSet presAssocID="{F9721ACB-E5DF-488A-A420-609073C38340}" presName="connTx" presStyleLbl="parChTrans1D4" presStyleIdx="0" presStyleCnt="6"/>
      <dgm:spPr/>
    </dgm:pt>
    <dgm:pt modelId="{901008E9-6D06-422E-B87F-EADBEF887AF3}" type="pres">
      <dgm:prSet presAssocID="{9A6DE5C3-1D18-4C72-A8AD-A87273FF7ADA}" presName="root2" presStyleCnt="0"/>
      <dgm:spPr/>
    </dgm:pt>
    <dgm:pt modelId="{F76B31F5-8A69-48C4-9545-9197ED891ADF}" type="pres">
      <dgm:prSet presAssocID="{9A6DE5C3-1D18-4C72-A8AD-A87273FF7ADA}" presName="LevelTwoTextNode" presStyleLbl="node4" presStyleIdx="0" presStyleCnt="6" custScaleX="142269">
        <dgm:presLayoutVars>
          <dgm:chPref val="3"/>
        </dgm:presLayoutVars>
      </dgm:prSet>
      <dgm:spPr/>
    </dgm:pt>
    <dgm:pt modelId="{C5045C03-AD5F-46A7-94C3-B140BDB37566}" type="pres">
      <dgm:prSet presAssocID="{9A6DE5C3-1D18-4C72-A8AD-A87273FF7ADA}" presName="level3hierChild" presStyleCnt="0"/>
      <dgm:spPr/>
    </dgm:pt>
    <dgm:pt modelId="{96EB1DFB-61DF-4D3D-A466-4AFC899C819D}" type="pres">
      <dgm:prSet presAssocID="{C5DEEC58-723C-403B-AA0C-28172C22FED7}" presName="conn2-1" presStyleLbl="parChTrans1D4" presStyleIdx="1" presStyleCnt="6"/>
      <dgm:spPr/>
    </dgm:pt>
    <dgm:pt modelId="{76625C70-DE12-4450-AAD2-3B18E0F222A9}" type="pres">
      <dgm:prSet presAssocID="{C5DEEC58-723C-403B-AA0C-28172C22FED7}" presName="connTx" presStyleLbl="parChTrans1D4" presStyleIdx="1" presStyleCnt="6"/>
      <dgm:spPr/>
    </dgm:pt>
    <dgm:pt modelId="{D27C22FC-6F67-45A1-BB1E-BA62564ED3DB}" type="pres">
      <dgm:prSet presAssocID="{AC63E580-7EE3-4817-9DC2-8452C7BD1CC2}" presName="root2" presStyleCnt="0"/>
      <dgm:spPr/>
    </dgm:pt>
    <dgm:pt modelId="{DE4B95A4-E26E-44EF-AB14-CC7FAC84411D}" type="pres">
      <dgm:prSet presAssocID="{AC63E580-7EE3-4817-9DC2-8452C7BD1CC2}" presName="LevelTwoTextNode" presStyleLbl="node4" presStyleIdx="1" presStyleCnt="6" custScaleX="143624" custScaleY="494070">
        <dgm:presLayoutVars>
          <dgm:chPref val="3"/>
        </dgm:presLayoutVars>
      </dgm:prSet>
      <dgm:spPr/>
    </dgm:pt>
    <dgm:pt modelId="{D8DC7260-44C6-4601-8E9C-6655BAA97D9A}" type="pres">
      <dgm:prSet presAssocID="{AC63E580-7EE3-4817-9DC2-8452C7BD1CC2}" presName="level3hierChild" presStyleCnt="0"/>
      <dgm:spPr/>
    </dgm:pt>
    <dgm:pt modelId="{70C4A158-FE4B-4402-BA86-F52294F69AFE}" type="pres">
      <dgm:prSet presAssocID="{048246B7-50A7-4B57-8DA1-062ACFA460C2}" presName="conn2-1" presStyleLbl="parChTrans1D4" presStyleIdx="2" presStyleCnt="6"/>
      <dgm:spPr/>
    </dgm:pt>
    <dgm:pt modelId="{4BAE02C7-88B8-4990-8DB4-433E23CB33FF}" type="pres">
      <dgm:prSet presAssocID="{048246B7-50A7-4B57-8DA1-062ACFA460C2}" presName="connTx" presStyleLbl="parChTrans1D4" presStyleIdx="2" presStyleCnt="6"/>
      <dgm:spPr/>
    </dgm:pt>
    <dgm:pt modelId="{24A3F996-142C-4D2C-BA4A-D7CCBBA21393}" type="pres">
      <dgm:prSet presAssocID="{BCA27480-EF2D-4FBD-987C-18E02B22926F}" presName="root2" presStyleCnt="0"/>
      <dgm:spPr/>
    </dgm:pt>
    <dgm:pt modelId="{AC899BD6-9D61-42C2-9A24-CB5CCB1BD5A7}" type="pres">
      <dgm:prSet presAssocID="{BCA27480-EF2D-4FBD-987C-18E02B22926F}" presName="LevelTwoTextNode" presStyleLbl="node4" presStyleIdx="2" presStyleCnt="6" custScaleY="222221">
        <dgm:presLayoutVars>
          <dgm:chPref val="3"/>
        </dgm:presLayoutVars>
      </dgm:prSet>
      <dgm:spPr/>
    </dgm:pt>
    <dgm:pt modelId="{EE030B5F-C4E4-431D-B51C-7AF01F782CF0}" type="pres">
      <dgm:prSet presAssocID="{BCA27480-EF2D-4FBD-987C-18E02B22926F}" presName="level3hierChild" presStyleCnt="0"/>
      <dgm:spPr/>
    </dgm:pt>
    <dgm:pt modelId="{C821EBCB-6FEA-4621-9BF6-27CA99FCAB5F}" type="pres">
      <dgm:prSet presAssocID="{9131B5F3-DEAF-4E7F-905B-8E0AFFED1157}" presName="conn2-1" presStyleLbl="parChTrans1D4" presStyleIdx="3" presStyleCnt="6"/>
      <dgm:spPr/>
    </dgm:pt>
    <dgm:pt modelId="{0B7E5821-33F0-4C58-B099-5ECFC5F225DD}" type="pres">
      <dgm:prSet presAssocID="{9131B5F3-DEAF-4E7F-905B-8E0AFFED1157}" presName="connTx" presStyleLbl="parChTrans1D4" presStyleIdx="3" presStyleCnt="6"/>
      <dgm:spPr/>
    </dgm:pt>
    <dgm:pt modelId="{22629A92-0150-4F10-BB77-C9FF720A06B0}" type="pres">
      <dgm:prSet presAssocID="{E302F50B-72C8-4CEE-A348-AF3E061EF8D4}" presName="root2" presStyleCnt="0"/>
      <dgm:spPr/>
    </dgm:pt>
    <dgm:pt modelId="{05C460CB-3D70-43D7-8275-5EEFA341C6D9}" type="pres">
      <dgm:prSet presAssocID="{E302F50B-72C8-4CEE-A348-AF3E061EF8D4}" presName="LevelTwoTextNode" presStyleLbl="node4" presStyleIdx="3" presStyleCnt="6" custScaleY="210052">
        <dgm:presLayoutVars>
          <dgm:chPref val="3"/>
        </dgm:presLayoutVars>
      </dgm:prSet>
      <dgm:spPr/>
    </dgm:pt>
    <dgm:pt modelId="{ACD533B3-9C5E-45BC-AABF-7C6B5C93DA92}" type="pres">
      <dgm:prSet presAssocID="{E302F50B-72C8-4CEE-A348-AF3E061EF8D4}" presName="level3hierChild" presStyleCnt="0"/>
      <dgm:spPr/>
    </dgm:pt>
    <dgm:pt modelId="{3365F988-57C7-4D4A-919F-2CD68E6739D3}" type="pres">
      <dgm:prSet presAssocID="{5E8D702D-0E68-4AA0-8D0B-09B9B7B82F81}" presName="conn2-1" presStyleLbl="parChTrans1D4" presStyleIdx="4" presStyleCnt="6"/>
      <dgm:spPr/>
    </dgm:pt>
    <dgm:pt modelId="{4AD64630-8F22-4865-9BD4-32BFFB787D70}" type="pres">
      <dgm:prSet presAssocID="{5E8D702D-0E68-4AA0-8D0B-09B9B7B82F81}" presName="connTx" presStyleLbl="parChTrans1D4" presStyleIdx="4" presStyleCnt="6"/>
      <dgm:spPr/>
    </dgm:pt>
    <dgm:pt modelId="{C88D18A9-E232-470A-A1DA-DB6B5FFE0587}" type="pres">
      <dgm:prSet presAssocID="{87A470FC-0EF6-4394-B2AF-D2E03299BFFC}" presName="root2" presStyleCnt="0"/>
      <dgm:spPr/>
    </dgm:pt>
    <dgm:pt modelId="{CED491C0-20B2-4304-9410-845B7B9BE635}" type="pres">
      <dgm:prSet presAssocID="{87A470FC-0EF6-4394-B2AF-D2E03299BFFC}" presName="LevelTwoTextNode" presStyleLbl="node4" presStyleIdx="4" presStyleCnt="6" custScaleY="162744" custLinFactNeighborY="182">
        <dgm:presLayoutVars>
          <dgm:chPref val="3"/>
        </dgm:presLayoutVars>
      </dgm:prSet>
      <dgm:spPr/>
    </dgm:pt>
    <dgm:pt modelId="{5C6B9431-29DC-4AB5-9F15-8D51E788E444}" type="pres">
      <dgm:prSet presAssocID="{87A470FC-0EF6-4394-B2AF-D2E03299BFFC}" presName="level3hierChild" presStyleCnt="0"/>
      <dgm:spPr/>
    </dgm:pt>
    <dgm:pt modelId="{29A4F4EF-0EF2-4DE3-9D2A-6756572D5F28}" type="pres">
      <dgm:prSet presAssocID="{7E05A8F7-CE47-496E-B1C1-AFA5EF58E937}" presName="conn2-1" presStyleLbl="parChTrans1D4" presStyleIdx="5" presStyleCnt="6"/>
      <dgm:spPr/>
    </dgm:pt>
    <dgm:pt modelId="{BE53A24C-62CC-4266-925F-D5402FAFA584}" type="pres">
      <dgm:prSet presAssocID="{7E05A8F7-CE47-496E-B1C1-AFA5EF58E937}" presName="connTx" presStyleLbl="parChTrans1D4" presStyleIdx="5" presStyleCnt="6"/>
      <dgm:spPr/>
    </dgm:pt>
    <dgm:pt modelId="{0FB3915D-E753-4829-95AC-51CB6DB7FB9D}" type="pres">
      <dgm:prSet presAssocID="{D0A5B504-226C-4703-94C1-225263615591}" presName="root2" presStyleCnt="0"/>
      <dgm:spPr/>
    </dgm:pt>
    <dgm:pt modelId="{EE2E9086-50B3-4624-8C26-7BBE0FB4BB47}" type="pres">
      <dgm:prSet presAssocID="{D0A5B504-226C-4703-94C1-225263615591}" presName="LevelTwoTextNode" presStyleLbl="node4" presStyleIdx="5" presStyleCnt="6" custScaleY="427028">
        <dgm:presLayoutVars>
          <dgm:chPref val="3"/>
        </dgm:presLayoutVars>
      </dgm:prSet>
      <dgm:spPr/>
    </dgm:pt>
    <dgm:pt modelId="{3F04B4FF-1C7C-4B04-B0DC-5D5E186B4B56}" type="pres">
      <dgm:prSet presAssocID="{D0A5B504-226C-4703-94C1-225263615591}" presName="level3hierChild" presStyleCnt="0"/>
      <dgm:spPr/>
    </dgm:pt>
  </dgm:ptLst>
  <dgm:cxnLst>
    <dgm:cxn modelId="{2818A902-8EF7-4F19-B9AB-15C3B4F5B4DD}" type="presOf" srcId="{03091C3A-D151-45F9-825E-96BE7BEE980D}" destId="{0F89FF98-1B9E-4A8F-ADF3-3062349655E3}" srcOrd="1" destOrd="0" presId="urn:microsoft.com/office/officeart/2008/layout/HorizontalMultiLevelHierarchy"/>
    <dgm:cxn modelId="{88D59111-876F-493A-84BF-FB7BDB477FF9}" type="presOf" srcId="{87A470FC-0EF6-4394-B2AF-D2E03299BFFC}" destId="{CED491C0-20B2-4304-9410-845B7B9BE635}" srcOrd="0" destOrd="0" presId="urn:microsoft.com/office/officeart/2008/layout/HorizontalMultiLevelHierarchy"/>
    <dgm:cxn modelId="{A8A51A13-E8A6-4B63-81B5-9DBDEEAE0A30}" type="presOf" srcId="{03091C3A-D151-45F9-825E-96BE7BEE980D}" destId="{7BFEB935-98D5-46CD-8F6C-A8FDDD140891}" srcOrd="0" destOrd="0" presId="urn:microsoft.com/office/officeart/2008/layout/HorizontalMultiLevelHierarchy"/>
    <dgm:cxn modelId="{2E19461A-391E-4184-A203-BD19B400E35E}" srcId="{015F9CA9-FE56-49B1-80D1-E477AA8F40B2}" destId="{9A6DE5C3-1D18-4C72-A8AD-A87273FF7ADA}" srcOrd="0" destOrd="0" parTransId="{F9721ACB-E5DF-488A-A420-609073C38340}" sibTransId="{705D64BF-F09F-4AF8-ABCA-F7AA14ADD110}"/>
    <dgm:cxn modelId="{675CDC20-3635-4338-B1F3-AFF786018B31}" type="presOf" srcId="{F9721ACB-E5DF-488A-A420-609073C38340}" destId="{FB4AED28-6E2E-43A8-BBAC-2F278C53FF2D}" srcOrd="1" destOrd="0" presId="urn:microsoft.com/office/officeart/2008/layout/HorizontalMultiLevelHierarchy"/>
    <dgm:cxn modelId="{7D5DB021-2BBC-46D1-B93D-3C8C5684F390}" srcId="{B7F3D787-E199-4E39-A917-A5B1FBFDBBBC}" destId="{015F9CA9-FE56-49B1-80D1-E477AA8F40B2}" srcOrd="0" destOrd="0" parTransId="{7241FAFA-43AD-469A-942B-FD7EF5A52353}" sibTransId="{2D5A280F-1581-49E1-91D5-86F105FF5CDE}"/>
    <dgm:cxn modelId="{AC599730-33DA-4660-A36B-655344D506D6}" type="presOf" srcId="{7E05A8F7-CE47-496E-B1C1-AFA5EF58E937}" destId="{BE53A24C-62CC-4266-925F-D5402FAFA584}" srcOrd="1" destOrd="0" presId="urn:microsoft.com/office/officeart/2008/layout/HorizontalMultiLevelHierarchy"/>
    <dgm:cxn modelId="{9633B732-5D0B-4FA9-9DF3-9FE4C81D5FE1}" type="presOf" srcId="{1549CCBE-4EA2-4C75-9D30-E3478BF379B7}" destId="{0C45F34D-4656-4E04-8CDC-8905ACA97F86}" srcOrd="0" destOrd="0" presId="urn:microsoft.com/office/officeart/2008/layout/HorizontalMultiLevelHierarchy"/>
    <dgm:cxn modelId="{832FF73D-598B-470E-A464-371E6C6C567F}" type="presOf" srcId="{B7F3D787-E199-4E39-A917-A5B1FBFDBBBC}" destId="{0D620DB4-93A8-4BBF-93C4-F8821AC944C0}" srcOrd="0" destOrd="0" presId="urn:microsoft.com/office/officeart/2008/layout/HorizontalMultiLevelHierarchy"/>
    <dgm:cxn modelId="{D5273D3E-A4F4-4310-888B-908720B7D19F}" type="presOf" srcId="{C5DEEC58-723C-403B-AA0C-28172C22FED7}" destId="{96EB1DFB-61DF-4D3D-A466-4AFC899C819D}" srcOrd="0" destOrd="0" presId="urn:microsoft.com/office/officeart/2008/layout/HorizontalMultiLevelHierarchy"/>
    <dgm:cxn modelId="{948FA440-A8E9-4760-BA03-8213A5D13826}" type="presOf" srcId="{9131B5F3-DEAF-4E7F-905B-8E0AFFED1157}" destId="{0B7E5821-33F0-4C58-B099-5ECFC5F225DD}" srcOrd="1" destOrd="0" presId="urn:microsoft.com/office/officeart/2008/layout/HorizontalMultiLevelHierarchy"/>
    <dgm:cxn modelId="{589C2E5D-648F-48C7-AB83-25D3D96A7922}" type="presOf" srcId="{BAB419FC-52F9-4275-B17E-32FC3F6BC5EF}" destId="{A393CA37-AB03-43F8-8546-E51226BA4077}" srcOrd="0" destOrd="0" presId="urn:microsoft.com/office/officeart/2008/layout/HorizontalMultiLevelHierarchy"/>
    <dgm:cxn modelId="{12D7C463-DEE5-4867-8A35-C3C7212161C7}" srcId="{AC63E580-7EE3-4817-9DC2-8452C7BD1CC2}" destId="{E302F50B-72C8-4CEE-A348-AF3E061EF8D4}" srcOrd="1" destOrd="0" parTransId="{9131B5F3-DEAF-4E7F-905B-8E0AFFED1157}" sibTransId="{AA9A4A1B-72AD-42D0-AC74-734C3F34FBE6}"/>
    <dgm:cxn modelId="{523D4C45-7FA5-4463-A52D-BCE683C7D768}" srcId="{AC63E580-7EE3-4817-9DC2-8452C7BD1CC2}" destId="{BCA27480-EF2D-4FBD-987C-18E02B22926F}" srcOrd="0" destOrd="0" parTransId="{048246B7-50A7-4B57-8DA1-062ACFA460C2}" sibTransId="{A581199C-4A02-479A-8FBF-FFAF1E2B4155}"/>
    <dgm:cxn modelId="{4D2DEE65-908F-4FD2-AFCA-DC6BCDF17592}" type="presOf" srcId="{BCA27480-EF2D-4FBD-987C-18E02B22926F}" destId="{AC899BD6-9D61-42C2-9A24-CB5CCB1BD5A7}" srcOrd="0" destOrd="0" presId="urn:microsoft.com/office/officeart/2008/layout/HorizontalMultiLevelHierarchy"/>
    <dgm:cxn modelId="{39201066-270B-4E67-B763-D5199460D0D5}" type="presOf" srcId="{048246B7-50A7-4B57-8DA1-062ACFA460C2}" destId="{4BAE02C7-88B8-4990-8DB4-433E23CB33FF}" srcOrd="1" destOrd="0" presId="urn:microsoft.com/office/officeart/2008/layout/HorizontalMultiLevelHierarchy"/>
    <dgm:cxn modelId="{CC3AE56E-2A27-4922-8176-9E8BE89971CB}" type="presOf" srcId="{9A6DE5C3-1D18-4C72-A8AD-A87273FF7ADA}" destId="{F76B31F5-8A69-48C4-9545-9197ED891ADF}" srcOrd="0" destOrd="0" presId="urn:microsoft.com/office/officeart/2008/layout/HorizontalMultiLevelHierarchy"/>
    <dgm:cxn modelId="{DB1A2771-994C-44D4-B61D-DE0B0EF9AF9E}" type="presOf" srcId="{F9721ACB-E5DF-488A-A420-609073C38340}" destId="{CB40B64D-8376-4AF1-AAFB-041D2FE83D82}" srcOrd="0" destOrd="0" presId="urn:microsoft.com/office/officeart/2008/layout/HorizontalMultiLevelHierarchy"/>
    <dgm:cxn modelId="{8B1B0474-F636-437E-9F2A-CAC9559D6F97}" type="presOf" srcId="{AC63E580-7EE3-4817-9DC2-8452C7BD1CC2}" destId="{DE4B95A4-E26E-44EF-AB14-CC7FAC84411D}" srcOrd="0" destOrd="0" presId="urn:microsoft.com/office/officeart/2008/layout/HorizontalMultiLevelHierarchy"/>
    <dgm:cxn modelId="{CE4B5A5A-FDD2-4831-9E68-6EE35BF3367A}" srcId="{1549CCBE-4EA2-4C75-9D30-E3478BF379B7}" destId="{BAB419FC-52F9-4275-B17E-32FC3F6BC5EF}" srcOrd="0" destOrd="0" parTransId="{69DCC987-048B-4345-9081-44372EAC2388}" sibTransId="{688B04A0-068B-42D4-8C85-48CAE7A2F293}"/>
    <dgm:cxn modelId="{B0CDF57E-9BC8-432E-82F1-431F581A9258}" type="presOf" srcId="{5E8D702D-0E68-4AA0-8D0B-09B9B7B82F81}" destId="{4AD64630-8F22-4865-9BD4-32BFFB787D70}" srcOrd="1" destOrd="0" presId="urn:microsoft.com/office/officeart/2008/layout/HorizontalMultiLevelHierarchy"/>
    <dgm:cxn modelId="{A7D77186-2F12-4763-AB16-57D96D091D5F}" type="presOf" srcId="{E302F50B-72C8-4CEE-A348-AF3E061EF8D4}" destId="{05C460CB-3D70-43D7-8275-5EEFA341C6D9}" srcOrd="0" destOrd="0" presId="urn:microsoft.com/office/officeart/2008/layout/HorizontalMultiLevelHierarchy"/>
    <dgm:cxn modelId="{9FFCA38E-826D-4DEA-B65D-34E2F6A4A99C}" type="presOf" srcId="{5E8D702D-0E68-4AA0-8D0B-09B9B7B82F81}" destId="{3365F988-57C7-4D4A-919F-2CD68E6739D3}" srcOrd="0" destOrd="0" presId="urn:microsoft.com/office/officeart/2008/layout/HorizontalMultiLevelHierarchy"/>
    <dgm:cxn modelId="{1DE03A90-E08A-4DEA-A8C0-A788436CE6E7}" type="presOf" srcId="{D0A5B504-226C-4703-94C1-225263615591}" destId="{EE2E9086-50B3-4624-8C26-7BBE0FB4BB47}" srcOrd="0" destOrd="0" presId="urn:microsoft.com/office/officeart/2008/layout/HorizontalMultiLevelHierarchy"/>
    <dgm:cxn modelId="{58AEAC90-F89A-43E4-B8F5-9140C996F40B}" type="presOf" srcId="{048246B7-50A7-4B57-8DA1-062ACFA460C2}" destId="{70C4A158-FE4B-4402-BA86-F52294F69AFE}" srcOrd="0" destOrd="0" presId="urn:microsoft.com/office/officeart/2008/layout/HorizontalMultiLevelHierarchy"/>
    <dgm:cxn modelId="{D86A54A1-8BD1-4847-BD7C-0E70D836C2F0}" srcId="{E302F50B-72C8-4CEE-A348-AF3E061EF8D4}" destId="{87A470FC-0EF6-4394-B2AF-D2E03299BFFC}" srcOrd="0" destOrd="0" parTransId="{5E8D702D-0E68-4AA0-8D0B-09B9B7B82F81}" sibTransId="{F41078DD-1CE7-46E8-B095-4724CE7D8904}"/>
    <dgm:cxn modelId="{81A27DAE-4EC7-4E12-A9E8-EA2AEDB2000B}" type="presOf" srcId="{9131B5F3-DEAF-4E7F-905B-8E0AFFED1157}" destId="{C821EBCB-6FEA-4621-9BF6-27CA99FCAB5F}" srcOrd="0" destOrd="0" presId="urn:microsoft.com/office/officeart/2008/layout/HorizontalMultiLevelHierarchy"/>
    <dgm:cxn modelId="{D97938B9-6E99-4264-99ED-7ECC99DB8ADF}" type="presOf" srcId="{015F9CA9-FE56-49B1-80D1-E477AA8F40B2}" destId="{85168713-6AFB-43FC-8C6E-0435148ED927}" srcOrd="0" destOrd="0" presId="urn:microsoft.com/office/officeart/2008/layout/HorizontalMultiLevelHierarchy"/>
    <dgm:cxn modelId="{543C0FBE-49A3-42D9-A082-47D82696486C}" srcId="{015F9CA9-FE56-49B1-80D1-E477AA8F40B2}" destId="{AC63E580-7EE3-4817-9DC2-8452C7BD1CC2}" srcOrd="1" destOrd="0" parTransId="{C5DEEC58-723C-403B-AA0C-28172C22FED7}" sibTransId="{ADDE10B1-AE82-45BB-919D-40E74AC1ED2F}"/>
    <dgm:cxn modelId="{CDC72ED3-480A-477D-962D-E53E4D9FC488}" type="presOf" srcId="{C5DEEC58-723C-403B-AA0C-28172C22FED7}" destId="{76625C70-DE12-4450-AAD2-3B18E0F222A9}" srcOrd="1" destOrd="0" presId="urn:microsoft.com/office/officeart/2008/layout/HorizontalMultiLevelHierarchy"/>
    <dgm:cxn modelId="{664C04E1-45B3-4D51-AFE7-5B822D4240D0}" srcId="{87A470FC-0EF6-4394-B2AF-D2E03299BFFC}" destId="{D0A5B504-226C-4703-94C1-225263615591}" srcOrd="0" destOrd="0" parTransId="{7E05A8F7-CE47-496E-B1C1-AFA5EF58E937}" sibTransId="{9E461C8B-4AEC-468B-B3AE-49C4D97C333D}"/>
    <dgm:cxn modelId="{86C4E2F4-08C2-4BFA-89D9-C5651B819E11}" type="presOf" srcId="{7241FAFA-43AD-469A-942B-FD7EF5A52353}" destId="{546407F1-583B-4F5A-BD15-870C6DB889DB}" srcOrd="0" destOrd="0" presId="urn:microsoft.com/office/officeart/2008/layout/HorizontalMultiLevelHierarchy"/>
    <dgm:cxn modelId="{FDDADCF5-1E5B-47B6-83B5-9383FA4FCCAF}" type="presOf" srcId="{7241FAFA-43AD-469A-942B-FD7EF5A52353}" destId="{B8F9408E-0860-4F16-8A56-2F2E20BA4EA7}" srcOrd="1" destOrd="0" presId="urn:microsoft.com/office/officeart/2008/layout/HorizontalMultiLevelHierarchy"/>
    <dgm:cxn modelId="{8FC579F8-AB01-4478-BCC7-085B84462480}" type="presOf" srcId="{7E05A8F7-CE47-496E-B1C1-AFA5EF58E937}" destId="{29A4F4EF-0EF2-4DE3-9D2A-6756572D5F28}" srcOrd="0" destOrd="0" presId="urn:microsoft.com/office/officeart/2008/layout/HorizontalMultiLevelHierarchy"/>
    <dgm:cxn modelId="{0E3822FE-DC5B-4301-A9AD-7117A4BF4ADA}" srcId="{BAB419FC-52F9-4275-B17E-32FC3F6BC5EF}" destId="{B7F3D787-E199-4E39-A917-A5B1FBFDBBBC}" srcOrd="0" destOrd="0" parTransId="{03091C3A-D151-45F9-825E-96BE7BEE980D}" sibTransId="{CBFC49BF-021F-4EA8-B6FC-97B75EF69001}"/>
    <dgm:cxn modelId="{3AE0780A-A429-4F56-963F-CCDEB6D69406}" type="presParOf" srcId="{0C45F34D-4656-4E04-8CDC-8905ACA97F86}" destId="{779D1F40-3181-46DB-A713-68705F4F4FF0}" srcOrd="0" destOrd="0" presId="urn:microsoft.com/office/officeart/2008/layout/HorizontalMultiLevelHierarchy"/>
    <dgm:cxn modelId="{356DEB4B-7BE1-41AB-B5F5-7E5FAF578B90}" type="presParOf" srcId="{779D1F40-3181-46DB-A713-68705F4F4FF0}" destId="{A393CA37-AB03-43F8-8546-E51226BA4077}" srcOrd="0" destOrd="0" presId="urn:microsoft.com/office/officeart/2008/layout/HorizontalMultiLevelHierarchy"/>
    <dgm:cxn modelId="{CA64D3C2-112C-4DFF-96BA-D015024694F1}" type="presParOf" srcId="{779D1F40-3181-46DB-A713-68705F4F4FF0}" destId="{1A3AEFE6-77C4-4E4D-8645-5A3A257F47E1}" srcOrd="1" destOrd="0" presId="urn:microsoft.com/office/officeart/2008/layout/HorizontalMultiLevelHierarchy"/>
    <dgm:cxn modelId="{4A6F8D61-8139-4E0A-9114-3C18E8847E01}" type="presParOf" srcId="{1A3AEFE6-77C4-4E4D-8645-5A3A257F47E1}" destId="{7BFEB935-98D5-46CD-8F6C-A8FDDD140891}" srcOrd="0" destOrd="0" presId="urn:microsoft.com/office/officeart/2008/layout/HorizontalMultiLevelHierarchy"/>
    <dgm:cxn modelId="{254E4349-0FD6-4CC9-8D67-40363B7D5046}" type="presParOf" srcId="{7BFEB935-98D5-46CD-8F6C-A8FDDD140891}" destId="{0F89FF98-1B9E-4A8F-ADF3-3062349655E3}" srcOrd="0" destOrd="0" presId="urn:microsoft.com/office/officeart/2008/layout/HorizontalMultiLevelHierarchy"/>
    <dgm:cxn modelId="{20A91A93-4F16-4F87-8848-3573DED6EE94}" type="presParOf" srcId="{1A3AEFE6-77C4-4E4D-8645-5A3A257F47E1}" destId="{CE850B63-D1E3-4ADE-ACA1-0152B6128AFB}" srcOrd="1" destOrd="0" presId="urn:microsoft.com/office/officeart/2008/layout/HorizontalMultiLevelHierarchy"/>
    <dgm:cxn modelId="{6BF3E515-098C-492B-9CB7-3976A7C50968}" type="presParOf" srcId="{CE850B63-D1E3-4ADE-ACA1-0152B6128AFB}" destId="{0D620DB4-93A8-4BBF-93C4-F8821AC944C0}" srcOrd="0" destOrd="0" presId="urn:microsoft.com/office/officeart/2008/layout/HorizontalMultiLevelHierarchy"/>
    <dgm:cxn modelId="{63EBFE8E-E158-428F-91D3-CC507A185FE5}" type="presParOf" srcId="{CE850B63-D1E3-4ADE-ACA1-0152B6128AFB}" destId="{5FA97AC5-9CCE-4516-B838-4D4771101548}" srcOrd="1" destOrd="0" presId="urn:microsoft.com/office/officeart/2008/layout/HorizontalMultiLevelHierarchy"/>
    <dgm:cxn modelId="{6C2367CD-4179-4160-9C8B-A691CFE391E4}" type="presParOf" srcId="{5FA97AC5-9CCE-4516-B838-4D4771101548}" destId="{546407F1-583B-4F5A-BD15-870C6DB889DB}" srcOrd="0" destOrd="0" presId="urn:microsoft.com/office/officeart/2008/layout/HorizontalMultiLevelHierarchy"/>
    <dgm:cxn modelId="{A1DF5A41-CA35-414E-B530-E83ACC81F182}" type="presParOf" srcId="{546407F1-583B-4F5A-BD15-870C6DB889DB}" destId="{B8F9408E-0860-4F16-8A56-2F2E20BA4EA7}" srcOrd="0" destOrd="0" presId="urn:microsoft.com/office/officeart/2008/layout/HorizontalMultiLevelHierarchy"/>
    <dgm:cxn modelId="{3C068376-1BE6-47AA-8D76-0C45C8DDEC90}" type="presParOf" srcId="{5FA97AC5-9CCE-4516-B838-4D4771101548}" destId="{36DBC989-53E2-4C90-967E-4BACADFE47E7}" srcOrd="1" destOrd="0" presId="urn:microsoft.com/office/officeart/2008/layout/HorizontalMultiLevelHierarchy"/>
    <dgm:cxn modelId="{49695F6E-FC33-48D7-8FED-BB4E27607684}" type="presParOf" srcId="{36DBC989-53E2-4C90-967E-4BACADFE47E7}" destId="{85168713-6AFB-43FC-8C6E-0435148ED927}" srcOrd="0" destOrd="0" presId="urn:microsoft.com/office/officeart/2008/layout/HorizontalMultiLevelHierarchy"/>
    <dgm:cxn modelId="{838AAA4A-AC2B-4A52-8416-3B9BC6F50822}" type="presParOf" srcId="{36DBC989-53E2-4C90-967E-4BACADFE47E7}" destId="{C55342D5-94A0-48A9-BFC8-E5F326D4E8B4}" srcOrd="1" destOrd="0" presId="urn:microsoft.com/office/officeart/2008/layout/HorizontalMultiLevelHierarchy"/>
    <dgm:cxn modelId="{B67C0C0D-F17B-48AD-BF87-BB493CB7A4C2}" type="presParOf" srcId="{C55342D5-94A0-48A9-BFC8-E5F326D4E8B4}" destId="{CB40B64D-8376-4AF1-AAFB-041D2FE83D82}" srcOrd="0" destOrd="0" presId="urn:microsoft.com/office/officeart/2008/layout/HorizontalMultiLevelHierarchy"/>
    <dgm:cxn modelId="{86EF6031-7BF4-46DE-9DC6-B22258A85410}" type="presParOf" srcId="{CB40B64D-8376-4AF1-AAFB-041D2FE83D82}" destId="{FB4AED28-6E2E-43A8-BBAC-2F278C53FF2D}" srcOrd="0" destOrd="0" presId="urn:microsoft.com/office/officeart/2008/layout/HorizontalMultiLevelHierarchy"/>
    <dgm:cxn modelId="{6DC52D33-2B34-4592-B364-1AA685C55DCC}" type="presParOf" srcId="{C55342D5-94A0-48A9-BFC8-E5F326D4E8B4}" destId="{901008E9-6D06-422E-B87F-EADBEF887AF3}" srcOrd="1" destOrd="0" presId="urn:microsoft.com/office/officeart/2008/layout/HorizontalMultiLevelHierarchy"/>
    <dgm:cxn modelId="{51EF02FE-B590-4964-9786-6BD262809EF2}" type="presParOf" srcId="{901008E9-6D06-422E-B87F-EADBEF887AF3}" destId="{F76B31F5-8A69-48C4-9545-9197ED891ADF}" srcOrd="0" destOrd="0" presId="urn:microsoft.com/office/officeart/2008/layout/HorizontalMultiLevelHierarchy"/>
    <dgm:cxn modelId="{0AE91463-968E-4E6C-B903-6487620EF7DC}" type="presParOf" srcId="{901008E9-6D06-422E-B87F-EADBEF887AF3}" destId="{C5045C03-AD5F-46A7-94C3-B140BDB37566}" srcOrd="1" destOrd="0" presId="urn:microsoft.com/office/officeart/2008/layout/HorizontalMultiLevelHierarchy"/>
    <dgm:cxn modelId="{ED3C50D8-7815-4F51-8181-FA6FAD0A6D62}" type="presParOf" srcId="{C55342D5-94A0-48A9-BFC8-E5F326D4E8B4}" destId="{96EB1DFB-61DF-4D3D-A466-4AFC899C819D}" srcOrd="2" destOrd="0" presId="urn:microsoft.com/office/officeart/2008/layout/HorizontalMultiLevelHierarchy"/>
    <dgm:cxn modelId="{D32E0804-E797-448D-BF58-7E7199BF5CB0}" type="presParOf" srcId="{96EB1DFB-61DF-4D3D-A466-4AFC899C819D}" destId="{76625C70-DE12-4450-AAD2-3B18E0F222A9}" srcOrd="0" destOrd="0" presId="urn:microsoft.com/office/officeart/2008/layout/HorizontalMultiLevelHierarchy"/>
    <dgm:cxn modelId="{1F947BEB-B256-4C06-A815-A855886CA3AA}" type="presParOf" srcId="{C55342D5-94A0-48A9-BFC8-E5F326D4E8B4}" destId="{D27C22FC-6F67-45A1-BB1E-BA62564ED3DB}" srcOrd="3" destOrd="0" presId="urn:microsoft.com/office/officeart/2008/layout/HorizontalMultiLevelHierarchy"/>
    <dgm:cxn modelId="{4602382B-3E42-4171-AC79-C8134ED1852D}" type="presParOf" srcId="{D27C22FC-6F67-45A1-BB1E-BA62564ED3DB}" destId="{DE4B95A4-E26E-44EF-AB14-CC7FAC84411D}" srcOrd="0" destOrd="0" presId="urn:microsoft.com/office/officeart/2008/layout/HorizontalMultiLevelHierarchy"/>
    <dgm:cxn modelId="{B5E36B03-6A2C-4CDD-B891-6135A3CA68DA}" type="presParOf" srcId="{D27C22FC-6F67-45A1-BB1E-BA62564ED3DB}" destId="{D8DC7260-44C6-4601-8E9C-6655BAA97D9A}" srcOrd="1" destOrd="0" presId="urn:microsoft.com/office/officeart/2008/layout/HorizontalMultiLevelHierarchy"/>
    <dgm:cxn modelId="{DB6C81F8-297A-479D-83AF-DACC44A31A2D}" type="presParOf" srcId="{D8DC7260-44C6-4601-8E9C-6655BAA97D9A}" destId="{70C4A158-FE4B-4402-BA86-F52294F69AFE}" srcOrd="0" destOrd="0" presId="urn:microsoft.com/office/officeart/2008/layout/HorizontalMultiLevelHierarchy"/>
    <dgm:cxn modelId="{A6D7101B-3171-4D6A-BC27-48B19AE26D19}" type="presParOf" srcId="{70C4A158-FE4B-4402-BA86-F52294F69AFE}" destId="{4BAE02C7-88B8-4990-8DB4-433E23CB33FF}" srcOrd="0" destOrd="0" presId="urn:microsoft.com/office/officeart/2008/layout/HorizontalMultiLevelHierarchy"/>
    <dgm:cxn modelId="{A2B261CF-166E-4C49-9D2D-6A9AEF2B548C}" type="presParOf" srcId="{D8DC7260-44C6-4601-8E9C-6655BAA97D9A}" destId="{24A3F996-142C-4D2C-BA4A-D7CCBBA21393}" srcOrd="1" destOrd="0" presId="urn:microsoft.com/office/officeart/2008/layout/HorizontalMultiLevelHierarchy"/>
    <dgm:cxn modelId="{9ADF2984-986E-4CCE-AB8D-86CFEC3B8430}" type="presParOf" srcId="{24A3F996-142C-4D2C-BA4A-D7CCBBA21393}" destId="{AC899BD6-9D61-42C2-9A24-CB5CCB1BD5A7}" srcOrd="0" destOrd="0" presId="urn:microsoft.com/office/officeart/2008/layout/HorizontalMultiLevelHierarchy"/>
    <dgm:cxn modelId="{20B950FD-C491-435C-B37C-92AE7FDBC46E}" type="presParOf" srcId="{24A3F996-142C-4D2C-BA4A-D7CCBBA21393}" destId="{EE030B5F-C4E4-431D-B51C-7AF01F782CF0}" srcOrd="1" destOrd="0" presId="urn:microsoft.com/office/officeart/2008/layout/HorizontalMultiLevelHierarchy"/>
    <dgm:cxn modelId="{DA120409-D1B6-459D-BFD5-66173D64A674}" type="presParOf" srcId="{D8DC7260-44C6-4601-8E9C-6655BAA97D9A}" destId="{C821EBCB-6FEA-4621-9BF6-27CA99FCAB5F}" srcOrd="2" destOrd="0" presId="urn:microsoft.com/office/officeart/2008/layout/HorizontalMultiLevelHierarchy"/>
    <dgm:cxn modelId="{A939F832-30A1-4B4E-8E43-C74C9E109930}" type="presParOf" srcId="{C821EBCB-6FEA-4621-9BF6-27CA99FCAB5F}" destId="{0B7E5821-33F0-4C58-B099-5ECFC5F225DD}" srcOrd="0" destOrd="0" presId="urn:microsoft.com/office/officeart/2008/layout/HorizontalMultiLevelHierarchy"/>
    <dgm:cxn modelId="{F48FFAFD-B345-4951-BCD0-E83622C4A887}" type="presParOf" srcId="{D8DC7260-44C6-4601-8E9C-6655BAA97D9A}" destId="{22629A92-0150-4F10-BB77-C9FF720A06B0}" srcOrd="3" destOrd="0" presId="urn:microsoft.com/office/officeart/2008/layout/HorizontalMultiLevelHierarchy"/>
    <dgm:cxn modelId="{748B176C-B880-434D-AD6D-74ABC725FC76}" type="presParOf" srcId="{22629A92-0150-4F10-BB77-C9FF720A06B0}" destId="{05C460CB-3D70-43D7-8275-5EEFA341C6D9}" srcOrd="0" destOrd="0" presId="urn:microsoft.com/office/officeart/2008/layout/HorizontalMultiLevelHierarchy"/>
    <dgm:cxn modelId="{1F58BAD8-BD19-462E-BE50-DF92DC5AB9FA}" type="presParOf" srcId="{22629A92-0150-4F10-BB77-C9FF720A06B0}" destId="{ACD533B3-9C5E-45BC-AABF-7C6B5C93DA92}" srcOrd="1" destOrd="0" presId="urn:microsoft.com/office/officeart/2008/layout/HorizontalMultiLevelHierarchy"/>
    <dgm:cxn modelId="{3A1F5958-3EE2-4EE3-87EF-146C6FB2A3E7}" type="presParOf" srcId="{ACD533B3-9C5E-45BC-AABF-7C6B5C93DA92}" destId="{3365F988-57C7-4D4A-919F-2CD68E6739D3}" srcOrd="0" destOrd="0" presId="urn:microsoft.com/office/officeart/2008/layout/HorizontalMultiLevelHierarchy"/>
    <dgm:cxn modelId="{45A3053C-4C1A-45F2-9302-A949CFEEFF6B}" type="presParOf" srcId="{3365F988-57C7-4D4A-919F-2CD68E6739D3}" destId="{4AD64630-8F22-4865-9BD4-32BFFB787D70}" srcOrd="0" destOrd="0" presId="urn:microsoft.com/office/officeart/2008/layout/HorizontalMultiLevelHierarchy"/>
    <dgm:cxn modelId="{F5A095E0-9826-4B5B-9EA5-165B536ED73A}" type="presParOf" srcId="{ACD533B3-9C5E-45BC-AABF-7C6B5C93DA92}" destId="{C88D18A9-E232-470A-A1DA-DB6B5FFE0587}" srcOrd="1" destOrd="0" presId="urn:microsoft.com/office/officeart/2008/layout/HorizontalMultiLevelHierarchy"/>
    <dgm:cxn modelId="{B8533887-9447-45ED-B962-7E2ED5364814}" type="presParOf" srcId="{C88D18A9-E232-470A-A1DA-DB6B5FFE0587}" destId="{CED491C0-20B2-4304-9410-845B7B9BE635}" srcOrd="0" destOrd="0" presId="urn:microsoft.com/office/officeart/2008/layout/HorizontalMultiLevelHierarchy"/>
    <dgm:cxn modelId="{94608DD7-DF84-49E6-A134-D2A5E1ABFE0F}" type="presParOf" srcId="{C88D18A9-E232-470A-A1DA-DB6B5FFE0587}" destId="{5C6B9431-29DC-4AB5-9F15-8D51E788E444}" srcOrd="1" destOrd="0" presId="urn:microsoft.com/office/officeart/2008/layout/HorizontalMultiLevelHierarchy"/>
    <dgm:cxn modelId="{8B2DD844-AB60-40E9-8EA3-8208A2D43A93}" type="presParOf" srcId="{5C6B9431-29DC-4AB5-9F15-8D51E788E444}" destId="{29A4F4EF-0EF2-4DE3-9D2A-6756572D5F28}" srcOrd="0" destOrd="0" presId="urn:microsoft.com/office/officeart/2008/layout/HorizontalMultiLevelHierarchy"/>
    <dgm:cxn modelId="{D6C95198-C842-4528-BBB2-5110D9DC70CC}" type="presParOf" srcId="{29A4F4EF-0EF2-4DE3-9D2A-6756572D5F28}" destId="{BE53A24C-62CC-4266-925F-D5402FAFA584}" srcOrd="0" destOrd="0" presId="urn:microsoft.com/office/officeart/2008/layout/HorizontalMultiLevelHierarchy"/>
    <dgm:cxn modelId="{272E0448-A925-4B02-9A2D-7BC34BA64DB1}" type="presParOf" srcId="{5C6B9431-29DC-4AB5-9F15-8D51E788E444}" destId="{0FB3915D-E753-4829-95AC-51CB6DB7FB9D}" srcOrd="1" destOrd="0" presId="urn:microsoft.com/office/officeart/2008/layout/HorizontalMultiLevelHierarchy"/>
    <dgm:cxn modelId="{99C3A3DE-CEF2-48B9-9A60-F990B30C7391}" type="presParOf" srcId="{0FB3915D-E753-4829-95AC-51CB6DB7FB9D}" destId="{EE2E9086-50B3-4624-8C26-7BBE0FB4BB47}" srcOrd="0" destOrd="0" presId="urn:microsoft.com/office/officeart/2008/layout/HorizontalMultiLevelHierarchy"/>
    <dgm:cxn modelId="{5BB365F6-7CED-41A9-82BF-32994BA1BDB2}" type="presParOf" srcId="{0FB3915D-E753-4829-95AC-51CB6DB7FB9D}" destId="{3F04B4FF-1C7C-4B04-B0DC-5D5E186B4B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E0D041-349E-40F0-A41C-CCE7EAE43A0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532367EB-3F06-464B-8C84-DC2F247D0B71}">
      <dgm:prSet custT="1"/>
      <dgm:spPr/>
      <dgm:t>
        <a:bodyPr/>
        <a:lstStyle/>
        <a:p>
          <a:r>
            <a:rPr lang="en-US" sz="2000" dirty="0"/>
            <a:t>Code did not have a consistent means of tracking liens prior to Open Gov.  Data compiled from Granicus and other data sources to determine number of liens recorded since 2020 (start of current code division) = 34</a:t>
          </a:r>
        </a:p>
      </dgm:t>
    </dgm:pt>
    <dgm:pt modelId="{EBC56994-832A-41C4-BB90-E68B02EFFBA0}" type="parTrans" cxnId="{9421332A-A949-490A-99C7-00687FEB87C4}">
      <dgm:prSet/>
      <dgm:spPr/>
      <dgm:t>
        <a:bodyPr/>
        <a:lstStyle/>
        <a:p>
          <a:endParaRPr lang="en-US"/>
        </a:p>
      </dgm:t>
    </dgm:pt>
    <dgm:pt modelId="{79B63F9A-379D-423B-AE79-517D27C7F2F3}" type="sibTrans" cxnId="{9421332A-A949-490A-99C7-00687FEB87C4}">
      <dgm:prSet/>
      <dgm:spPr/>
      <dgm:t>
        <a:bodyPr/>
        <a:lstStyle/>
        <a:p>
          <a:endParaRPr lang="en-US"/>
        </a:p>
      </dgm:t>
    </dgm:pt>
    <dgm:pt modelId="{08B43B46-991B-43B0-A3D9-6066E4E6B829}">
      <dgm:prSet custT="1"/>
      <dgm:spPr/>
      <dgm:t>
        <a:bodyPr/>
        <a:lstStyle/>
        <a:p>
          <a:r>
            <a:rPr lang="en-US" sz="2000" dirty="0"/>
            <a:t>Total lien amounts recorded for the 34 liens = $223,997</a:t>
          </a:r>
        </a:p>
      </dgm:t>
    </dgm:pt>
    <dgm:pt modelId="{D708D46D-CD8C-444B-ADA9-74B6C044626D}" type="parTrans" cxnId="{A65A8824-FF8B-4884-AE17-4CCBDE9A65B7}">
      <dgm:prSet/>
      <dgm:spPr/>
      <dgm:t>
        <a:bodyPr/>
        <a:lstStyle/>
        <a:p>
          <a:endParaRPr lang="en-US"/>
        </a:p>
      </dgm:t>
    </dgm:pt>
    <dgm:pt modelId="{F63CAEF9-0ADF-4FD7-900C-4C3477457261}" type="sibTrans" cxnId="{A65A8824-FF8B-4884-AE17-4CCBDE9A65B7}">
      <dgm:prSet/>
      <dgm:spPr/>
      <dgm:t>
        <a:bodyPr/>
        <a:lstStyle/>
        <a:p>
          <a:endParaRPr lang="en-US"/>
        </a:p>
      </dgm:t>
    </dgm:pt>
    <dgm:pt modelId="{993B0128-5C50-48D9-B9B9-CDDF0AE873FA}">
      <dgm:prSet custT="1"/>
      <dgm:spPr/>
      <dgm:t>
        <a:bodyPr/>
        <a:lstStyle/>
        <a:p>
          <a:r>
            <a:rPr lang="en-US" sz="2000"/>
            <a:t>A portion of lien total is for administrative costs (mostly officer time) = $24,926.  </a:t>
          </a:r>
        </a:p>
      </dgm:t>
    </dgm:pt>
    <dgm:pt modelId="{180C6CFD-5C7A-4725-9D71-A9269A721D62}" type="parTrans" cxnId="{36681913-B044-4744-9667-5519629F4EBC}">
      <dgm:prSet/>
      <dgm:spPr/>
      <dgm:t>
        <a:bodyPr/>
        <a:lstStyle/>
        <a:p>
          <a:endParaRPr lang="en-US"/>
        </a:p>
      </dgm:t>
    </dgm:pt>
    <dgm:pt modelId="{E9A272EC-9430-426F-A20D-07DBC561D4F9}" type="sibTrans" cxnId="{36681913-B044-4744-9667-5519629F4EBC}">
      <dgm:prSet/>
      <dgm:spPr/>
      <dgm:t>
        <a:bodyPr/>
        <a:lstStyle/>
        <a:p>
          <a:endParaRPr lang="en-US"/>
        </a:p>
      </dgm:t>
    </dgm:pt>
    <dgm:pt modelId="{8500EAED-5124-424D-BEE9-C826E0062FF9}">
      <dgm:prSet custT="1"/>
      <dgm:spPr/>
      <dgm:t>
        <a:bodyPr/>
        <a:lstStyle/>
        <a:p>
          <a:r>
            <a:rPr lang="en-US" sz="2000" dirty="0"/>
            <a:t>All lien payment are deposited to 2604 (Nuisance Abatement), and the portion that is admin costs should be journaled back to 2603 where officer time is being paid from.</a:t>
          </a:r>
        </a:p>
      </dgm:t>
    </dgm:pt>
    <dgm:pt modelId="{9C655559-E3C1-466A-9EB7-D61C323D5314}" type="parTrans" cxnId="{EF9538DC-0337-40CF-9800-E2CDA52629BD}">
      <dgm:prSet/>
      <dgm:spPr/>
      <dgm:t>
        <a:bodyPr/>
        <a:lstStyle/>
        <a:p>
          <a:endParaRPr lang="en-US"/>
        </a:p>
      </dgm:t>
    </dgm:pt>
    <dgm:pt modelId="{6C00FE43-CF3A-4D68-BEE5-253E7BD8BA41}" type="sibTrans" cxnId="{EF9538DC-0337-40CF-9800-E2CDA52629BD}">
      <dgm:prSet/>
      <dgm:spPr/>
      <dgm:t>
        <a:bodyPr/>
        <a:lstStyle/>
        <a:p>
          <a:endParaRPr lang="en-US"/>
        </a:p>
      </dgm:t>
    </dgm:pt>
    <dgm:pt modelId="{04F8AFA1-31A7-404B-B229-C1ACA2AC087D}">
      <dgm:prSet custT="1"/>
      <dgm:spPr/>
      <dgm:t>
        <a:bodyPr/>
        <a:lstStyle/>
        <a:p>
          <a:r>
            <a:rPr lang="en-US" sz="2000" dirty="0"/>
            <a:t>We are working with the Auditor-Controller’s office to reconcile lien payments to determine journal amount.  </a:t>
          </a:r>
        </a:p>
      </dgm:t>
    </dgm:pt>
    <dgm:pt modelId="{0E17D573-09EA-4C9C-847C-CDD58A31186C}" type="parTrans" cxnId="{412C2226-7949-4A6A-81D9-3CD390980D4B}">
      <dgm:prSet/>
      <dgm:spPr/>
      <dgm:t>
        <a:bodyPr/>
        <a:lstStyle/>
        <a:p>
          <a:endParaRPr lang="en-US"/>
        </a:p>
      </dgm:t>
    </dgm:pt>
    <dgm:pt modelId="{22FA4CF7-A961-4E07-801C-8B51B557E0AC}" type="sibTrans" cxnId="{412C2226-7949-4A6A-81D9-3CD390980D4B}">
      <dgm:prSet/>
      <dgm:spPr/>
      <dgm:t>
        <a:bodyPr/>
        <a:lstStyle/>
        <a:p>
          <a:endParaRPr lang="en-US"/>
        </a:p>
      </dgm:t>
    </dgm:pt>
    <dgm:pt modelId="{CE228D65-DBB1-4930-BE6A-0DFC1428AA90}">
      <dgm:prSet custT="1"/>
      <dgm:spPr/>
      <dgm:t>
        <a:bodyPr/>
        <a:lstStyle/>
        <a:p>
          <a:r>
            <a:rPr lang="en-US" sz="2000" dirty="0"/>
            <a:t>New lien tracking system will allow us to reconcile lien payments more quickly and move cost admin cost recovery back to 2603 as a new revenue source.</a:t>
          </a:r>
        </a:p>
      </dgm:t>
    </dgm:pt>
    <dgm:pt modelId="{634DB501-3E86-440B-A56C-3C5454687262}" type="parTrans" cxnId="{070C15A1-F38B-41BF-9E63-30254D2493D8}">
      <dgm:prSet/>
      <dgm:spPr/>
      <dgm:t>
        <a:bodyPr/>
        <a:lstStyle/>
        <a:p>
          <a:endParaRPr lang="en-US"/>
        </a:p>
      </dgm:t>
    </dgm:pt>
    <dgm:pt modelId="{98F419B3-7B7C-4D56-9194-D7866665E529}" type="sibTrans" cxnId="{070C15A1-F38B-41BF-9E63-30254D2493D8}">
      <dgm:prSet/>
      <dgm:spPr/>
      <dgm:t>
        <a:bodyPr/>
        <a:lstStyle/>
        <a:p>
          <a:endParaRPr lang="en-US"/>
        </a:p>
      </dgm:t>
    </dgm:pt>
    <dgm:pt modelId="{4FA086D7-1412-4458-A6FA-EE7A2EA0C3BC}" type="pres">
      <dgm:prSet presAssocID="{2DE0D041-349E-40F0-A41C-CCE7EAE43A08}" presName="vert0" presStyleCnt="0">
        <dgm:presLayoutVars>
          <dgm:dir/>
          <dgm:animOne val="branch"/>
          <dgm:animLvl val="lvl"/>
        </dgm:presLayoutVars>
      </dgm:prSet>
      <dgm:spPr/>
    </dgm:pt>
    <dgm:pt modelId="{20AC4C66-F4C4-4B1E-8CE4-EA269B247097}" type="pres">
      <dgm:prSet presAssocID="{532367EB-3F06-464B-8C84-DC2F247D0B71}" presName="thickLine" presStyleLbl="alignNode1" presStyleIdx="0" presStyleCnt="6"/>
      <dgm:spPr/>
    </dgm:pt>
    <dgm:pt modelId="{E33B9DE7-3E0A-40E0-8AF2-FA22BC3D53B2}" type="pres">
      <dgm:prSet presAssocID="{532367EB-3F06-464B-8C84-DC2F247D0B71}" presName="horz1" presStyleCnt="0"/>
      <dgm:spPr/>
    </dgm:pt>
    <dgm:pt modelId="{6FC198BB-EF6C-4051-847E-48F7303358C0}" type="pres">
      <dgm:prSet presAssocID="{532367EB-3F06-464B-8C84-DC2F247D0B71}" presName="tx1" presStyleLbl="revTx" presStyleIdx="0" presStyleCnt="6" custLinFactNeighborX="-702" custLinFactNeighborY="-2525"/>
      <dgm:spPr/>
    </dgm:pt>
    <dgm:pt modelId="{FFADFFBD-8211-4152-AA89-B283406B22B4}" type="pres">
      <dgm:prSet presAssocID="{532367EB-3F06-464B-8C84-DC2F247D0B71}" presName="vert1" presStyleCnt="0"/>
      <dgm:spPr/>
    </dgm:pt>
    <dgm:pt modelId="{AEB0E9A2-722F-4B72-8EA0-0C43AE444A2D}" type="pres">
      <dgm:prSet presAssocID="{08B43B46-991B-43B0-A3D9-6066E4E6B829}" presName="thickLine" presStyleLbl="alignNode1" presStyleIdx="1" presStyleCnt="6"/>
      <dgm:spPr/>
    </dgm:pt>
    <dgm:pt modelId="{9FDCE47C-F7C9-4F07-884A-383BF18107A2}" type="pres">
      <dgm:prSet presAssocID="{08B43B46-991B-43B0-A3D9-6066E4E6B829}" presName="horz1" presStyleCnt="0"/>
      <dgm:spPr/>
    </dgm:pt>
    <dgm:pt modelId="{AA85AD11-025C-4898-BCD0-45436810A132}" type="pres">
      <dgm:prSet presAssocID="{08B43B46-991B-43B0-A3D9-6066E4E6B829}" presName="tx1" presStyleLbl="revTx" presStyleIdx="1" presStyleCnt="6" custLinFactNeighborX="-702" custLinFactNeighborY="10761"/>
      <dgm:spPr/>
    </dgm:pt>
    <dgm:pt modelId="{4BF300E1-EFFC-47A5-A53A-03FCBC9F8F80}" type="pres">
      <dgm:prSet presAssocID="{08B43B46-991B-43B0-A3D9-6066E4E6B829}" presName="vert1" presStyleCnt="0"/>
      <dgm:spPr/>
    </dgm:pt>
    <dgm:pt modelId="{B39A1C4C-D44D-46C1-B6C3-43D0472ABA96}" type="pres">
      <dgm:prSet presAssocID="{993B0128-5C50-48D9-B9B9-CDDF0AE873FA}" presName="thickLine" presStyleLbl="alignNode1" presStyleIdx="2" presStyleCnt="6"/>
      <dgm:spPr/>
    </dgm:pt>
    <dgm:pt modelId="{100A8D59-A6B9-40B9-B731-92116EB7451D}" type="pres">
      <dgm:prSet presAssocID="{993B0128-5C50-48D9-B9B9-CDDF0AE873FA}" presName="horz1" presStyleCnt="0"/>
      <dgm:spPr/>
    </dgm:pt>
    <dgm:pt modelId="{73A50607-86B4-4E5F-BA77-1D7E1E573882}" type="pres">
      <dgm:prSet presAssocID="{993B0128-5C50-48D9-B9B9-CDDF0AE873FA}" presName="tx1" presStyleLbl="revTx" presStyleIdx="2" presStyleCnt="6"/>
      <dgm:spPr/>
    </dgm:pt>
    <dgm:pt modelId="{23BC7471-61A4-48F7-812E-856A6692697B}" type="pres">
      <dgm:prSet presAssocID="{993B0128-5C50-48D9-B9B9-CDDF0AE873FA}" presName="vert1" presStyleCnt="0"/>
      <dgm:spPr/>
    </dgm:pt>
    <dgm:pt modelId="{BEB21FE3-3842-467B-BB1F-2469F462FE8F}" type="pres">
      <dgm:prSet presAssocID="{8500EAED-5124-424D-BEE9-C826E0062FF9}" presName="thickLine" presStyleLbl="alignNode1" presStyleIdx="3" presStyleCnt="6"/>
      <dgm:spPr/>
    </dgm:pt>
    <dgm:pt modelId="{E0DA1022-6148-41A4-BB4A-B3171B78D0CA}" type="pres">
      <dgm:prSet presAssocID="{8500EAED-5124-424D-BEE9-C826E0062FF9}" presName="horz1" presStyleCnt="0"/>
      <dgm:spPr/>
    </dgm:pt>
    <dgm:pt modelId="{44CEE094-FF3A-4114-A0D6-85672C786DDB}" type="pres">
      <dgm:prSet presAssocID="{8500EAED-5124-424D-BEE9-C826E0062FF9}" presName="tx1" presStyleLbl="revTx" presStyleIdx="3" presStyleCnt="6"/>
      <dgm:spPr/>
    </dgm:pt>
    <dgm:pt modelId="{1C6B0A5B-244A-4578-A32E-1E1492859946}" type="pres">
      <dgm:prSet presAssocID="{8500EAED-5124-424D-BEE9-C826E0062FF9}" presName="vert1" presStyleCnt="0"/>
      <dgm:spPr/>
    </dgm:pt>
    <dgm:pt modelId="{8745EFC8-2F78-43D1-8391-200E1CD35E8A}" type="pres">
      <dgm:prSet presAssocID="{04F8AFA1-31A7-404B-B229-C1ACA2AC087D}" presName="thickLine" presStyleLbl="alignNode1" presStyleIdx="4" presStyleCnt="6"/>
      <dgm:spPr/>
    </dgm:pt>
    <dgm:pt modelId="{E74E5102-BEEE-45EF-A432-137C4E48A0B8}" type="pres">
      <dgm:prSet presAssocID="{04F8AFA1-31A7-404B-B229-C1ACA2AC087D}" presName="horz1" presStyleCnt="0"/>
      <dgm:spPr/>
    </dgm:pt>
    <dgm:pt modelId="{1B059CA7-8505-4CE1-90D1-40B738CDB382}" type="pres">
      <dgm:prSet presAssocID="{04F8AFA1-31A7-404B-B229-C1ACA2AC087D}" presName="tx1" presStyleLbl="revTx" presStyleIdx="4" presStyleCnt="6"/>
      <dgm:spPr/>
    </dgm:pt>
    <dgm:pt modelId="{1C87C923-E822-4611-AE82-D5BF21248FF3}" type="pres">
      <dgm:prSet presAssocID="{04F8AFA1-31A7-404B-B229-C1ACA2AC087D}" presName="vert1" presStyleCnt="0"/>
      <dgm:spPr/>
    </dgm:pt>
    <dgm:pt modelId="{C51E5989-6F6F-4B58-BAE5-16D604E46440}" type="pres">
      <dgm:prSet presAssocID="{CE228D65-DBB1-4930-BE6A-0DFC1428AA90}" presName="thickLine" presStyleLbl="alignNode1" presStyleIdx="5" presStyleCnt="6"/>
      <dgm:spPr/>
    </dgm:pt>
    <dgm:pt modelId="{4B14011C-0DE7-4088-B54E-8C05066EFA45}" type="pres">
      <dgm:prSet presAssocID="{CE228D65-DBB1-4930-BE6A-0DFC1428AA90}" presName="horz1" presStyleCnt="0"/>
      <dgm:spPr/>
    </dgm:pt>
    <dgm:pt modelId="{B9E4550F-107B-4F9C-B690-D3BE894D553B}" type="pres">
      <dgm:prSet presAssocID="{CE228D65-DBB1-4930-BE6A-0DFC1428AA90}" presName="tx1" presStyleLbl="revTx" presStyleIdx="5" presStyleCnt="6"/>
      <dgm:spPr/>
    </dgm:pt>
    <dgm:pt modelId="{6730B056-6786-4AB6-ADE3-D3E08E5ACC04}" type="pres">
      <dgm:prSet presAssocID="{CE228D65-DBB1-4930-BE6A-0DFC1428AA90}" presName="vert1" presStyleCnt="0"/>
      <dgm:spPr/>
    </dgm:pt>
  </dgm:ptLst>
  <dgm:cxnLst>
    <dgm:cxn modelId="{36681913-B044-4744-9667-5519629F4EBC}" srcId="{2DE0D041-349E-40F0-A41C-CCE7EAE43A08}" destId="{993B0128-5C50-48D9-B9B9-CDDF0AE873FA}" srcOrd="2" destOrd="0" parTransId="{180C6CFD-5C7A-4725-9D71-A9269A721D62}" sibTransId="{E9A272EC-9430-426F-A20D-07DBC561D4F9}"/>
    <dgm:cxn modelId="{7C6B1516-D773-455E-97DF-14EC87D99C59}" type="presOf" srcId="{04F8AFA1-31A7-404B-B229-C1ACA2AC087D}" destId="{1B059CA7-8505-4CE1-90D1-40B738CDB382}" srcOrd="0" destOrd="0" presId="urn:microsoft.com/office/officeart/2008/layout/LinedList"/>
    <dgm:cxn modelId="{07CAB718-B0AF-41EA-AFA9-FC5969347127}" type="presOf" srcId="{2DE0D041-349E-40F0-A41C-CCE7EAE43A08}" destId="{4FA086D7-1412-4458-A6FA-EE7A2EA0C3BC}" srcOrd="0" destOrd="0" presId="urn:microsoft.com/office/officeart/2008/layout/LinedList"/>
    <dgm:cxn modelId="{A65A8824-FF8B-4884-AE17-4CCBDE9A65B7}" srcId="{2DE0D041-349E-40F0-A41C-CCE7EAE43A08}" destId="{08B43B46-991B-43B0-A3D9-6066E4E6B829}" srcOrd="1" destOrd="0" parTransId="{D708D46D-CD8C-444B-ADA9-74B6C044626D}" sibTransId="{F63CAEF9-0ADF-4FD7-900C-4C3477457261}"/>
    <dgm:cxn modelId="{412C2226-7949-4A6A-81D9-3CD390980D4B}" srcId="{2DE0D041-349E-40F0-A41C-CCE7EAE43A08}" destId="{04F8AFA1-31A7-404B-B229-C1ACA2AC087D}" srcOrd="4" destOrd="0" parTransId="{0E17D573-09EA-4C9C-847C-CDD58A31186C}" sibTransId="{22FA4CF7-A961-4E07-801C-8B51B557E0AC}"/>
    <dgm:cxn modelId="{9421332A-A949-490A-99C7-00687FEB87C4}" srcId="{2DE0D041-349E-40F0-A41C-CCE7EAE43A08}" destId="{532367EB-3F06-464B-8C84-DC2F247D0B71}" srcOrd="0" destOrd="0" parTransId="{EBC56994-832A-41C4-BB90-E68B02EFFBA0}" sibTransId="{79B63F9A-379D-423B-AE79-517D27C7F2F3}"/>
    <dgm:cxn modelId="{7649C46E-5FF2-4495-98FB-A0DBD38C137E}" type="presOf" srcId="{8500EAED-5124-424D-BEE9-C826E0062FF9}" destId="{44CEE094-FF3A-4114-A0D6-85672C786DDB}" srcOrd="0" destOrd="0" presId="urn:microsoft.com/office/officeart/2008/layout/LinedList"/>
    <dgm:cxn modelId="{7105CB53-4D32-4B5F-9CA8-E45CB53A1328}" type="presOf" srcId="{CE228D65-DBB1-4930-BE6A-0DFC1428AA90}" destId="{B9E4550F-107B-4F9C-B690-D3BE894D553B}" srcOrd="0" destOrd="0" presId="urn:microsoft.com/office/officeart/2008/layout/LinedList"/>
    <dgm:cxn modelId="{0712DFA0-08F5-4E53-97FF-122F06816668}" type="presOf" srcId="{08B43B46-991B-43B0-A3D9-6066E4E6B829}" destId="{AA85AD11-025C-4898-BCD0-45436810A132}" srcOrd="0" destOrd="0" presId="urn:microsoft.com/office/officeart/2008/layout/LinedList"/>
    <dgm:cxn modelId="{070C15A1-F38B-41BF-9E63-30254D2493D8}" srcId="{2DE0D041-349E-40F0-A41C-CCE7EAE43A08}" destId="{CE228D65-DBB1-4930-BE6A-0DFC1428AA90}" srcOrd="5" destOrd="0" parTransId="{634DB501-3E86-440B-A56C-3C5454687262}" sibTransId="{98F419B3-7B7C-4D56-9194-D7866665E529}"/>
    <dgm:cxn modelId="{002684B3-625A-45B4-80BF-9FF9F359DC87}" type="presOf" srcId="{993B0128-5C50-48D9-B9B9-CDDF0AE873FA}" destId="{73A50607-86B4-4E5F-BA77-1D7E1E573882}" srcOrd="0" destOrd="0" presId="urn:microsoft.com/office/officeart/2008/layout/LinedList"/>
    <dgm:cxn modelId="{26A791D3-2A39-4EF4-9441-B3404BA53DC5}" type="presOf" srcId="{532367EB-3F06-464B-8C84-DC2F247D0B71}" destId="{6FC198BB-EF6C-4051-847E-48F7303358C0}" srcOrd="0" destOrd="0" presId="urn:microsoft.com/office/officeart/2008/layout/LinedList"/>
    <dgm:cxn modelId="{EF9538DC-0337-40CF-9800-E2CDA52629BD}" srcId="{2DE0D041-349E-40F0-A41C-CCE7EAE43A08}" destId="{8500EAED-5124-424D-BEE9-C826E0062FF9}" srcOrd="3" destOrd="0" parTransId="{9C655559-E3C1-466A-9EB7-D61C323D5314}" sibTransId="{6C00FE43-CF3A-4D68-BEE5-253E7BD8BA41}"/>
    <dgm:cxn modelId="{353A2516-164B-4583-9147-C4458260190D}" type="presParOf" srcId="{4FA086D7-1412-4458-A6FA-EE7A2EA0C3BC}" destId="{20AC4C66-F4C4-4B1E-8CE4-EA269B247097}" srcOrd="0" destOrd="0" presId="urn:microsoft.com/office/officeart/2008/layout/LinedList"/>
    <dgm:cxn modelId="{B9E7D2FB-72E4-46F3-B39A-934741B56A56}" type="presParOf" srcId="{4FA086D7-1412-4458-A6FA-EE7A2EA0C3BC}" destId="{E33B9DE7-3E0A-40E0-8AF2-FA22BC3D53B2}" srcOrd="1" destOrd="0" presId="urn:microsoft.com/office/officeart/2008/layout/LinedList"/>
    <dgm:cxn modelId="{3233CCF9-AE20-41CD-BA91-45102178C4F1}" type="presParOf" srcId="{E33B9DE7-3E0A-40E0-8AF2-FA22BC3D53B2}" destId="{6FC198BB-EF6C-4051-847E-48F7303358C0}" srcOrd="0" destOrd="0" presId="urn:microsoft.com/office/officeart/2008/layout/LinedList"/>
    <dgm:cxn modelId="{DC438766-E30B-4610-BFED-0D0B28C4A90B}" type="presParOf" srcId="{E33B9DE7-3E0A-40E0-8AF2-FA22BC3D53B2}" destId="{FFADFFBD-8211-4152-AA89-B283406B22B4}" srcOrd="1" destOrd="0" presId="urn:microsoft.com/office/officeart/2008/layout/LinedList"/>
    <dgm:cxn modelId="{15A744C4-A8A6-41F8-963A-5DBBE51E85A9}" type="presParOf" srcId="{4FA086D7-1412-4458-A6FA-EE7A2EA0C3BC}" destId="{AEB0E9A2-722F-4B72-8EA0-0C43AE444A2D}" srcOrd="2" destOrd="0" presId="urn:microsoft.com/office/officeart/2008/layout/LinedList"/>
    <dgm:cxn modelId="{11FD0636-B732-4CB3-A881-CDF9E5D8A761}" type="presParOf" srcId="{4FA086D7-1412-4458-A6FA-EE7A2EA0C3BC}" destId="{9FDCE47C-F7C9-4F07-884A-383BF18107A2}" srcOrd="3" destOrd="0" presId="urn:microsoft.com/office/officeart/2008/layout/LinedList"/>
    <dgm:cxn modelId="{E4EBE51E-78D4-4A91-9819-C8AE1B1945C1}" type="presParOf" srcId="{9FDCE47C-F7C9-4F07-884A-383BF18107A2}" destId="{AA85AD11-025C-4898-BCD0-45436810A132}" srcOrd="0" destOrd="0" presId="urn:microsoft.com/office/officeart/2008/layout/LinedList"/>
    <dgm:cxn modelId="{4876E035-B488-4B38-A2ED-E28E16B27EC8}" type="presParOf" srcId="{9FDCE47C-F7C9-4F07-884A-383BF18107A2}" destId="{4BF300E1-EFFC-47A5-A53A-03FCBC9F8F80}" srcOrd="1" destOrd="0" presId="urn:microsoft.com/office/officeart/2008/layout/LinedList"/>
    <dgm:cxn modelId="{76BC3982-ED5F-4D1A-B5B3-66BBD6027B27}" type="presParOf" srcId="{4FA086D7-1412-4458-A6FA-EE7A2EA0C3BC}" destId="{B39A1C4C-D44D-46C1-B6C3-43D0472ABA96}" srcOrd="4" destOrd="0" presId="urn:microsoft.com/office/officeart/2008/layout/LinedList"/>
    <dgm:cxn modelId="{4ABF4D1A-DB9F-4C7C-9ED5-CD4C016511B3}" type="presParOf" srcId="{4FA086D7-1412-4458-A6FA-EE7A2EA0C3BC}" destId="{100A8D59-A6B9-40B9-B731-92116EB7451D}" srcOrd="5" destOrd="0" presId="urn:microsoft.com/office/officeart/2008/layout/LinedList"/>
    <dgm:cxn modelId="{4312EB14-F299-4591-BB64-EE7CE54305BF}" type="presParOf" srcId="{100A8D59-A6B9-40B9-B731-92116EB7451D}" destId="{73A50607-86B4-4E5F-BA77-1D7E1E573882}" srcOrd="0" destOrd="0" presId="urn:microsoft.com/office/officeart/2008/layout/LinedList"/>
    <dgm:cxn modelId="{C2CA8CF8-8D71-4947-8ED1-A529B76B0A93}" type="presParOf" srcId="{100A8D59-A6B9-40B9-B731-92116EB7451D}" destId="{23BC7471-61A4-48F7-812E-856A6692697B}" srcOrd="1" destOrd="0" presId="urn:microsoft.com/office/officeart/2008/layout/LinedList"/>
    <dgm:cxn modelId="{9184E88F-F214-4FD7-A45D-EDCDFC7DE432}" type="presParOf" srcId="{4FA086D7-1412-4458-A6FA-EE7A2EA0C3BC}" destId="{BEB21FE3-3842-467B-BB1F-2469F462FE8F}" srcOrd="6" destOrd="0" presId="urn:microsoft.com/office/officeart/2008/layout/LinedList"/>
    <dgm:cxn modelId="{46A3A3FD-6294-4035-BA91-B004C41AEE8E}" type="presParOf" srcId="{4FA086D7-1412-4458-A6FA-EE7A2EA0C3BC}" destId="{E0DA1022-6148-41A4-BB4A-B3171B78D0CA}" srcOrd="7" destOrd="0" presId="urn:microsoft.com/office/officeart/2008/layout/LinedList"/>
    <dgm:cxn modelId="{3D33CD2F-CF35-4BB9-9722-666CFC21DBC5}" type="presParOf" srcId="{E0DA1022-6148-41A4-BB4A-B3171B78D0CA}" destId="{44CEE094-FF3A-4114-A0D6-85672C786DDB}" srcOrd="0" destOrd="0" presId="urn:microsoft.com/office/officeart/2008/layout/LinedList"/>
    <dgm:cxn modelId="{F4B6E98C-EC09-4617-9A4C-A2C1AEB1DEFA}" type="presParOf" srcId="{E0DA1022-6148-41A4-BB4A-B3171B78D0CA}" destId="{1C6B0A5B-244A-4578-A32E-1E1492859946}" srcOrd="1" destOrd="0" presId="urn:microsoft.com/office/officeart/2008/layout/LinedList"/>
    <dgm:cxn modelId="{A7FBE0E2-4D17-4463-9292-942A586EDFAE}" type="presParOf" srcId="{4FA086D7-1412-4458-A6FA-EE7A2EA0C3BC}" destId="{8745EFC8-2F78-43D1-8391-200E1CD35E8A}" srcOrd="8" destOrd="0" presId="urn:microsoft.com/office/officeart/2008/layout/LinedList"/>
    <dgm:cxn modelId="{16C222F9-0AE2-411D-9749-997DFB02A35C}" type="presParOf" srcId="{4FA086D7-1412-4458-A6FA-EE7A2EA0C3BC}" destId="{E74E5102-BEEE-45EF-A432-137C4E48A0B8}" srcOrd="9" destOrd="0" presId="urn:microsoft.com/office/officeart/2008/layout/LinedList"/>
    <dgm:cxn modelId="{E52F796C-8514-44D1-81EC-2A7CA6273073}" type="presParOf" srcId="{E74E5102-BEEE-45EF-A432-137C4E48A0B8}" destId="{1B059CA7-8505-4CE1-90D1-40B738CDB382}" srcOrd="0" destOrd="0" presId="urn:microsoft.com/office/officeart/2008/layout/LinedList"/>
    <dgm:cxn modelId="{472C2930-4397-4EC4-BB76-310161F9112B}" type="presParOf" srcId="{E74E5102-BEEE-45EF-A432-137C4E48A0B8}" destId="{1C87C923-E822-4611-AE82-D5BF21248FF3}" srcOrd="1" destOrd="0" presId="urn:microsoft.com/office/officeart/2008/layout/LinedList"/>
    <dgm:cxn modelId="{4E52D557-69E5-4EE2-A037-2D90630F95EA}" type="presParOf" srcId="{4FA086D7-1412-4458-A6FA-EE7A2EA0C3BC}" destId="{C51E5989-6F6F-4B58-BAE5-16D604E46440}" srcOrd="10" destOrd="0" presId="urn:microsoft.com/office/officeart/2008/layout/LinedList"/>
    <dgm:cxn modelId="{62F1CB07-F717-4371-BE6F-0C5CABE53E36}" type="presParOf" srcId="{4FA086D7-1412-4458-A6FA-EE7A2EA0C3BC}" destId="{4B14011C-0DE7-4088-B54E-8C05066EFA45}" srcOrd="11" destOrd="0" presId="urn:microsoft.com/office/officeart/2008/layout/LinedList"/>
    <dgm:cxn modelId="{CB0C9DEF-2535-471E-8CE4-0274C78EF367}" type="presParOf" srcId="{4B14011C-0DE7-4088-B54E-8C05066EFA45}" destId="{B9E4550F-107B-4F9C-B690-D3BE894D553B}" srcOrd="0" destOrd="0" presId="urn:microsoft.com/office/officeart/2008/layout/LinedList"/>
    <dgm:cxn modelId="{11FAE368-AD72-4652-91B9-0CA10B7C8926}" type="presParOf" srcId="{4B14011C-0DE7-4088-B54E-8C05066EFA45}" destId="{6730B056-6786-4AB6-ADE3-D3E08E5ACC0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4E4438-BA7A-45E6-BBF9-A1774D4FA33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CDD5AC15-2953-4A92-8998-B16B37BE95D2}">
      <dgm:prSet custT="1"/>
      <dgm:spPr/>
      <dgm:t>
        <a:bodyPr/>
        <a:lstStyle/>
        <a:p>
          <a:pPr>
            <a:lnSpc>
              <a:spcPct val="100000"/>
            </a:lnSpc>
          </a:pPr>
          <a:r>
            <a:rPr lang="en-US" sz="1800" dirty="0"/>
            <a:t>In California jurisdictions, the General Fund is the main operating fund for most Community Development Departments.  Planning, Building and Code Enforcement are often embedded in larger services departments (Development Services or Resources Management) that also include air quality, environmental health, etc.</a:t>
          </a:r>
        </a:p>
      </dgm:t>
    </dgm:pt>
    <dgm:pt modelId="{A6346CF6-3E15-4CF7-84AA-04E85EA5E7A8}" type="parTrans" cxnId="{09A93A51-B27C-4648-ADA4-32D043F5DACB}">
      <dgm:prSet/>
      <dgm:spPr/>
      <dgm:t>
        <a:bodyPr/>
        <a:lstStyle/>
        <a:p>
          <a:endParaRPr lang="en-US"/>
        </a:p>
      </dgm:t>
    </dgm:pt>
    <dgm:pt modelId="{F294D5A2-6C5F-4C31-A8CB-2757B018EF7D}" type="sibTrans" cxnId="{09A93A51-B27C-4648-ADA4-32D043F5DACB}">
      <dgm:prSet/>
      <dgm:spPr/>
      <dgm:t>
        <a:bodyPr/>
        <a:lstStyle/>
        <a:p>
          <a:endParaRPr lang="en-US"/>
        </a:p>
      </dgm:t>
    </dgm:pt>
    <dgm:pt modelId="{9424E7FB-0FDE-45A2-83E2-1EBF2F38CAEF}">
      <dgm:prSet custT="1"/>
      <dgm:spPr/>
      <dgm:t>
        <a:bodyPr/>
        <a:lstStyle/>
        <a:p>
          <a:pPr>
            <a:lnSpc>
              <a:spcPct val="100000"/>
            </a:lnSpc>
          </a:pPr>
          <a:r>
            <a:rPr lang="en-US" sz="1800" dirty="0"/>
            <a:t>Few California jurisdictions are “full-fee supported” for Community Development; most subsidize Planning, Code and (to a smaller degree) Building because fee schedules often don’t cover the full costs.</a:t>
          </a:r>
        </a:p>
      </dgm:t>
    </dgm:pt>
    <dgm:pt modelId="{C37BFC5E-7EBD-4309-BE41-20D62CBC35F8}" type="parTrans" cxnId="{F87F942C-B682-47F9-A77D-642601306BDA}">
      <dgm:prSet/>
      <dgm:spPr/>
      <dgm:t>
        <a:bodyPr/>
        <a:lstStyle/>
        <a:p>
          <a:endParaRPr lang="en-US"/>
        </a:p>
      </dgm:t>
    </dgm:pt>
    <dgm:pt modelId="{8244D075-30CE-47DE-9A91-6CB2C8A65421}" type="sibTrans" cxnId="{F87F942C-B682-47F9-A77D-642601306BDA}">
      <dgm:prSet/>
      <dgm:spPr/>
      <dgm:t>
        <a:bodyPr/>
        <a:lstStyle/>
        <a:p>
          <a:endParaRPr lang="en-US"/>
        </a:p>
      </dgm:t>
    </dgm:pt>
    <dgm:pt modelId="{1392C629-B87B-490A-934F-B69E7CC2FDB4}">
      <dgm:prSet custT="1"/>
      <dgm:spPr/>
      <dgm:t>
        <a:bodyPr/>
        <a:lstStyle/>
        <a:p>
          <a:pPr>
            <a:lnSpc>
              <a:spcPct val="100000"/>
            </a:lnSpc>
          </a:pPr>
          <a:r>
            <a:rPr lang="en-US" sz="1600" dirty="0"/>
            <a:t>Each County budget chooses how much of its General Fund to allocate (subsidize the department/divisions) based on local priorities, including keeping fees low to encourage development.  It is difficult to compare jurisdictions because of varying budget structures, however a comparison of nearby counties (Planning, Code and Building Revenues vs Expenses) gives a general idea how Lake County compares to nearby/comparable counties.</a:t>
          </a:r>
        </a:p>
      </dgm:t>
    </dgm:pt>
    <dgm:pt modelId="{A34BE53A-5DE0-41F9-AB73-E1545ACE1972}" type="parTrans" cxnId="{5077BE77-8833-4A12-96D4-CD9841748EEA}">
      <dgm:prSet/>
      <dgm:spPr/>
      <dgm:t>
        <a:bodyPr/>
        <a:lstStyle/>
        <a:p>
          <a:endParaRPr lang="en-US"/>
        </a:p>
      </dgm:t>
    </dgm:pt>
    <dgm:pt modelId="{15560AC5-669C-47D8-98A9-40C4BF77C299}" type="sibTrans" cxnId="{5077BE77-8833-4A12-96D4-CD9841748EEA}">
      <dgm:prSet/>
      <dgm:spPr/>
      <dgm:t>
        <a:bodyPr/>
        <a:lstStyle/>
        <a:p>
          <a:endParaRPr lang="en-US"/>
        </a:p>
      </dgm:t>
    </dgm:pt>
    <dgm:pt modelId="{42E4500E-805D-4892-B23F-C824A859195A}" type="pres">
      <dgm:prSet presAssocID="{B84E4438-BA7A-45E6-BBF9-A1774D4FA336}" presName="linear" presStyleCnt="0">
        <dgm:presLayoutVars>
          <dgm:animLvl val="lvl"/>
          <dgm:resizeHandles val="exact"/>
        </dgm:presLayoutVars>
      </dgm:prSet>
      <dgm:spPr/>
    </dgm:pt>
    <dgm:pt modelId="{E8C6B1EF-FC06-47BE-8917-A7E8856238BD}" type="pres">
      <dgm:prSet presAssocID="{CDD5AC15-2953-4A92-8998-B16B37BE95D2}" presName="parentText" presStyleLbl="node1" presStyleIdx="0" presStyleCnt="3" custScaleY="118663" custLinFactY="5794" custLinFactNeighborX="0" custLinFactNeighborY="100000">
        <dgm:presLayoutVars>
          <dgm:chMax val="0"/>
          <dgm:bulletEnabled val="1"/>
        </dgm:presLayoutVars>
      </dgm:prSet>
      <dgm:spPr/>
    </dgm:pt>
    <dgm:pt modelId="{C6CFCE38-2C65-4D65-8300-349A0BFE353E}" type="pres">
      <dgm:prSet presAssocID="{F294D5A2-6C5F-4C31-A8CB-2757B018EF7D}" presName="spacer" presStyleCnt="0"/>
      <dgm:spPr/>
    </dgm:pt>
    <dgm:pt modelId="{5E73C219-40EA-4220-9B2B-F52B817B5686}" type="pres">
      <dgm:prSet presAssocID="{9424E7FB-0FDE-45A2-83E2-1EBF2F38CAEF}" presName="parentText" presStyleLbl="node1" presStyleIdx="1" presStyleCnt="3" custLinFactY="5333" custLinFactNeighborX="0" custLinFactNeighborY="100000">
        <dgm:presLayoutVars>
          <dgm:chMax val="0"/>
          <dgm:bulletEnabled val="1"/>
        </dgm:presLayoutVars>
      </dgm:prSet>
      <dgm:spPr/>
    </dgm:pt>
    <dgm:pt modelId="{A2C65F22-5A57-41EB-9691-76C6DC5078EA}" type="pres">
      <dgm:prSet presAssocID="{8244D075-30CE-47DE-9A91-6CB2C8A65421}" presName="spacer" presStyleCnt="0"/>
      <dgm:spPr/>
    </dgm:pt>
    <dgm:pt modelId="{528267A3-38AD-4D9C-A976-178A42871BE8}" type="pres">
      <dgm:prSet presAssocID="{1392C629-B87B-490A-934F-B69E7CC2FDB4}" presName="parentText" presStyleLbl="node1" presStyleIdx="2" presStyleCnt="3" custScaleY="140682" custLinFactY="8274" custLinFactNeighborX="-309" custLinFactNeighborY="100000">
        <dgm:presLayoutVars>
          <dgm:chMax val="0"/>
          <dgm:bulletEnabled val="1"/>
        </dgm:presLayoutVars>
      </dgm:prSet>
      <dgm:spPr/>
    </dgm:pt>
  </dgm:ptLst>
  <dgm:cxnLst>
    <dgm:cxn modelId="{B7EFD927-2FE3-4624-88FC-0A66A76DF68A}" type="presOf" srcId="{1392C629-B87B-490A-934F-B69E7CC2FDB4}" destId="{528267A3-38AD-4D9C-A976-178A42871BE8}" srcOrd="0" destOrd="0" presId="urn:microsoft.com/office/officeart/2005/8/layout/vList2"/>
    <dgm:cxn modelId="{F87F942C-B682-47F9-A77D-642601306BDA}" srcId="{B84E4438-BA7A-45E6-BBF9-A1774D4FA336}" destId="{9424E7FB-0FDE-45A2-83E2-1EBF2F38CAEF}" srcOrd="1" destOrd="0" parTransId="{C37BFC5E-7EBD-4309-BE41-20D62CBC35F8}" sibTransId="{8244D075-30CE-47DE-9A91-6CB2C8A65421}"/>
    <dgm:cxn modelId="{09A93A51-B27C-4648-ADA4-32D043F5DACB}" srcId="{B84E4438-BA7A-45E6-BBF9-A1774D4FA336}" destId="{CDD5AC15-2953-4A92-8998-B16B37BE95D2}" srcOrd="0" destOrd="0" parTransId="{A6346CF6-3E15-4CF7-84AA-04E85EA5E7A8}" sibTransId="{F294D5A2-6C5F-4C31-A8CB-2757B018EF7D}"/>
    <dgm:cxn modelId="{5077BE77-8833-4A12-96D4-CD9841748EEA}" srcId="{B84E4438-BA7A-45E6-BBF9-A1774D4FA336}" destId="{1392C629-B87B-490A-934F-B69E7CC2FDB4}" srcOrd="2" destOrd="0" parTransId="{A34BE53A-5DE0-41F9-AB73-E1545ACE1972}" sibTransId="{15560AC5-669C-47D8-98A9-40C4BF77C299}"/>
    <dgm:cxn modelId="{09C2CED1-7A1F-4499-8E53-B74F66B3861A}" type="presOf" srcId="{9424E7FB-0FDE-45A2-83E2-1EBF2F38CAEF}" destId="{5E73C219-40EA-4220-9B2B-F52B817B5686}" srcOrd="0" destOrd="0" presId="urn:microsoft.com/office/officeart/2005/8/layout/vList2"/>
    <dgm:cxn modelId="{5BE672D3-3FF4-409C-A915-13B8D4B8E37B}" type="presOf" srcId="{CDD5AC15-2953-4A92-8998-B16B37BE95D2}" destId="{E8C6B1EF-FC06-47BE-8917-A7E8856238BD}" srcOrd="0" destOrd="0" presId="urn:microsoft.com/office/officeart/2005/8/layout/vList2"/>
    <dgm:cxn modelId="{11EB70D6-A0FC-49EE-B851-BFB69F4912A0}" type="presOf" srcId="{B84E4438-BA7A-45E6-BBF9-A1774D4FA336}" destId="{42E4500E-805D-4892-B23F-C824A859195A}" srcOrd="0" destOrd="0" presId="urn:microsoft.com/office/officeart/2005/8/layout/vList2"/>
    <dgm:cxn modelId="{8DC7EE6A-03D5-46FE-80D9-54F637CCCCE9}" type="presParOf" srcId="{42E4500E-805D-4892-B23F-C824A859195A}" destId="{E8C6B1EF-FC06-47BE-8917-A7E8856238BD}" srcOrd="0" destOrd="0" presId="urn:microsoft.com/office/officeart/2005/8/layout/vList2"/>
    <dgm:cxn modelId="{8971F575-D84F-4E1C-8084-4E242DD3ABA4}" type="presParOf" srcId="{42E4500E-805D-4892-B23F-C824A859195A}" destId="{C6CFCE38-2C65-4D65-8300-349A0BFE353E}" srcOrd="1" destOrd="0" presId="urn:microsoft.com/office/officeart/2005/8/layout/vList2"/>
    <dgm:cxn modelId="{0673FCD6-BF4C-49FC-AFF3-F62E25B635BC}" type="presParOf" srcId="{42E4500E-805D-4892-B23F-C824A859195A}" destId="{5E73C219-40EA-4220-9B2B-F52B817B5686}" srcOrd="2" destOrd="0" presId="urn:microsoft.com/office/officeart/2005/8/layout/vList2"/>
    <dgm:cxn modelId="{DBEA9917-68F9-422A-92BD-FFEA5FBEE556}" type="presParOf" srcId="{42E4500E-805D-4892-B23F-C824A859195A}" destId="{A2C65F22-5A57-41EB-9691-76C6DC5078EA}" srcOrd="3" destOrd="0" presId="urn:microsoft.com/office/officeart/2005/8/layout/vList2"/>
    <dgm:cxn modelId="{9E7BBC95-0851-4CE7-A5CD-A98920318EE9}" type="presParOf" srcId="{42E4500E-805D-4892-B23F-C824A859195A}" destId="{528267A3-38AD-4D9C-A976-178A42871BE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E90123-77F5-4AE6-9DB7-53D7E845A3C5}"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E4745D9A-1D3D-44EF-AD44-4355CD5B85B5}">
      <dgm:prSet phldrT="[Text]" phldr="0"/>
      <dgm:spPr/>
      <dgm:t>
        <a:bodyPr/>
        <a:lstStyle/>
        <a:p>
          <a:r>
            <a:rPr lang="en-US" dirty="0"/>
            <a:t>Base Rate </a:t>
          </a:r>
        </a:p>
      </dgm:t>
    </dgm:pt>
    <dgm:pt modelId="{88E37455-B7CB-42FB-91D4-F7DBE46FC6E0}" type="parTrans" cxnId="{AB86567B-0A7F-407F-8840-9C5228D70849}">
      <dgm:prSet/>
      <dgm:spPr/>
      <dgm:t>
        <a:bodyPr/>
        <a:lstStyle/>
        <a:p>
          <a:endParaRPr lang="en-US"/>
        </a:p>
      </dgm:t>
    </dgm:pt>
    <dgm:pt modelId="{72251957-9B9D-461F-A49C-F3A9243BE54A}" type="sibTrans" cxnId="{AB86567B-0A7F-407F-8840-9C5228D70849}">
      <dgm:prSet/>
      <dgm:spPr/>
      <dgm:t>
        <a:bodyPr/>
        <a:lstStyle/>
        <a:p>
          <a:endParaRPr lang="en-US"/>
        </a:p>
      </dgm:t>
    </dgm:pt>
    <dgm:pt modelId="{1D4D826E-1894-47B7-9754-C076751FB92F}">
      <dgm:prSet phldrT="[Text]" phldr="0"/>
      <dgm:spPr/>
      <dgm:t>
        <a:bodyPr/>
        <a:lstStyle/>
        <a:p>
          <a:r>
            <a:rPr lang="en-US" dirty="0"/>
            <a:t>+ Overhead Rate</a:t>
          </a:r>
        </a:p>
      </dgm:t>
    </dgm:pt>
    <dgm:pt modelId="{5E98D6C0-BFFD-43FF-AC14-AF05BA78CD95}" type="parTrans" cxnId="{1067D3E9-FCA0-4AE2-B858-AB9AD4A69F47}">
      <dgm:prSet/>
      <dgm:spPr/>
      <dgm:t>
        <a:bodyPr/>
        <a:lstStyle/>
        <a:p>
          <a:endParaRPr lang="en-US"/>
        </a:p>
      </dgm:t>
    </dgm:pt>
    <dgm:pt modelId="{BC151337-2393-432A-8078-85CB45F26239}" type="sibTrans" cxnId="{1067D3E9-FCA0-4AE2-B858-AB9AD4A69F47}">
      <dgm:prSet/>
      <dgm:spPr/>
      <dgm:t>
        <a:bodyPr/>
        <a:lstStyle/>
        <a:p>
          <a:endParaRPr lang="en-US"/>
        </a:p>
      </dgm:t>
    </dgm:pt>
    <dgm:pt modelId="{CA7CE993-C816-4694-8AEF-642ABD99E4CC}">
      <dgm:prSet phldrT="[Text]" phldr="0"/>
      <dgm:spPr/>
      <dgm:t>
        <a:bodyPr/>
        <a:lstStyle/>
        <a:p>
          <a:r>
            <a:rPr lang="en-US" dirty="0"/>
            <a:t>+ Indirect Rate</a:t>
          </a:r>
        </a:p>
      </dgm:t>
    </dgm:pt>
    <dgm:pt modelId="{0070D313-72BA-4BB1-B1FC-BE42306DDACC}" type="parTrans" cxnId="{E5EB3A73-D355-4327-A2C0-DE9533F76DAB}">
      <dgm:prSet/>
      <dgm:spPr/>
      <dgm:t>
        <a:bodyPr/>
        <a:lstStyle/>
        <a:p>
          <a:endParaRPr lang="en-US"/>
        </a:p>
      </dgm:t>
    </dgm:pt>
    <dgm:pt modelId="{CA2639F9-8647-4C3B-B6B9-C40F52C9DAAE}" type="sibTrans" cxnId="{E5EB3A73-D355-4327-A2C0-DE9533F76DAB}">
      <dgm:prSet/>
      <dgm:spPr/>
      <dgm:t>
        <a:bodyPr/>
        <a:lstStyle/>
        <a:p>
          <a:endParaRPr lang="en-US"/>
        </a:p>
      </dgm:t>
    </dgm:pt>
    <dgm:pt modelId="{6703300B-7535-48B8-8B22-519F3ADB2EFC}">
      <dgm:prSet/>
      <dgm:spPr/>
      <dgm:t>
        <a:bodyPr/>
        <a:lstStyle/>
        <a:p>
          <a:r>
            <a:rPr lang="en-US" dirty="0"/>
            <a:t>= Full Rate</a:t>
          </a:r>
        </a:p>
      </dgm:t>
    </dgm:pt>
    <dgm:pt modelId="{C944D0D7-0D2C-41F4-9748-A4F16C842F43}" type="parTrans" cxnId="{95F9EA6D-6993-4BDF-A27A-A1C9D32BD0F9}">
      <dgm:prSet/>
      <dgm:spPr/>
      <dgm:t>
        <a:bodyPr/>
        <a:lstStyle/>
        <a:p>
          <a:endParaRPr lang="en-US"/>
        </a:p>
      </dgm:t>
    </dgm:pt>
    <dgm:pt modelId="{729607EA-A919-4740-9E80-0D1CFC15A37A}" type="sibTrans" cxnId="{95F9EA6D-6993-4BDF-A27A-A1C9D32BD0F9}">
      <dgm:prSet/>
      <dgm:spPr/>
      <dgm:t>
        <a:bodyPr/>
        <a:lstStyle/>
        <a:p>
          <a:endParaRPr lang="en-US"/>
        </a:p>
      </dgm:t>
    </dgm:pt>
    <dgm:pt modelId="{2375A5EB-B0DA-4C12-93F4-D0BFE9D89254}" type="pres">
      <dgm:prSet presAssocID="{49E90123-77F5-4AE6-9DB7-53D7E845A3C5}" presName="Name0" presStyleCnt="0">
        <dgm:presLayoutVars>
          <dgm:dir/>
          <dgm:animLvl val="lvl"/>
          <dgm:resizeHandles val="exact"/>
        </dgm:presLayoutVars>
      </dgm:prSet>
      <dgm:spPr/>
    </dgm:pt>
    <dgm:pt modelId="{73FF2033-22C0-44F3-A06A-39CB706B755D}" type="pres">
      <dgm:prSet presAssocID="{E4745D9A-1D3D-44EF-AD44-4355CD5B85B5}" presName="parTxOnly" presStyleLbl="node1" presStyleIdx="0" presStyleCnt="4">
        <dgm:presLayoutVars>
          <dgm:chMax val="0"/>
          <dgm:chPref val="0"/>
          <dgm:bulletEnabled val="1"/>
        </dgm:presLayoutVars>
      </dgm:prSet>
      <dgm:spPr/>
    </dgm:pt>
    <dgm:pt modelId="{AD0ED767-77F3-43AC-8184-08CDF7DF0E52}" type="pres">
      <dgm:prSet presAssocID="{72251957-9B9D-461F-A49C-F3A9243BE54A}" presName="parTxOnlySpace" presStyleCnt="0"/>
      <dgm:spPr/>
    </dgm:pt>
    <dgm:pt modelId="{24F3436F-82C9-453A-A0BA-5AFD8D417FC7}" type="pres">
      <dgm:prSet presAssocID="{1D4D826E-1894-47B7-9754-C076751FB92F}" presName="parTxOnly" presStyleLbl="node1" presStyleIdx="1" presStyleCnt="4">
        <dgm:presLayoutVars>
          <dgm:chMax val="0"/>
          <dgm:chPref val="0"/>
          <dgm:bulletEnabled val="1"/>
        </dgm:presLayoutVars>
      </dgm:prSet>
      <dgm:spPr/>
    </dgm:pt>
    <dgm:pt modelId="{68FD411C-0332-43E4-8D4B-40EC9C585F59}" type="pres">
      <dgm:prSet presAssocID="{BC151337-2393-432A-8078-85CB45F26239}" presName="parTxOnlySpace" presStyleCnt="0"/>
      <dgm:spPr/>
    </dgm:pt>
    <dgm:pt modelId="{04AA5C01-9DD2-4401-B171-28D662F65659}" type="pres">
      <dgm:prSet presAssocID="{CA7CE993-C816-4694-8AEF-642ABD99E4CC}" presName="parTxOnly" presStyleLbl="node1" presStyleIdx="2" presStyleCnt="4">
        <dgm:presLayoutVars>
          <dgm:chMax val="0"/>
          <dgm:chPref val="0"/>
          <dgm:bulletEnabled val="1"/>
        </dgm:presLayoutVars>
      </dgm:prSet>
      <dgm:spPr/>
    </dgm:pt>
    <dgm:pt modelId="{74C1392B-6225-45F5-A26E-2D4E7358F2E8}" type="pres">
      <dgm:prSet presAssocID="{CA2639F9-8647-4C3B-B6B9-C40F52C9DAAE}" presName="parTxOnlySpace" presStyleCnt="0"/>
      <dgm:spPr/>
    </dgm:pt>
    <dgm:pt modelId="{E1FA2372-6C57-414A-B8A2-227793A0EDBF}" type="pres">
      <dgm:prSet presAssocID="{6703300B-7535-48B8-8B22-519F3ADB2EFC}" presName="parTxOnly" presStyleLbl="node1" presStyleIdx="3" presStyleCnt="4" custLinFactNeighborX="-27004" custLinFactNeighborY="0">
        <dgm:presLayoutVars>
          <dgm:chMax val="0"/>
          <dgm:chPref val="0"/>
          <dgm:bulletEnabled val="1"/>
        </dgm:presLayoutVars>
      </dgm:prSet>
      <dgm:spPr/>
    </dgm:pt>
  </dgm:ptLst>
  <dgm:cxnLst>
    <dgm:cxn modelId="{0BDB9548-6879-4024-8AAC-B33DE4F92F76}" type="presOf" srcId="{49E90123-77F5-4AE6-9DB7-53D7E845A3C5}" destId="{2375A5EB-B0DA-4C12-93F4-D0BFE9D89254}" srcOrd="0" destOrd="0" presId="urn:microsoft.com/office/officeart/2005/8/layout/chevron1"/>
    <dgm:cxn modelId="{95F9EA6D-6993-4BDF-A27A-A1C9D32BD0F9}" srcId="{49E90123-77F5-4AE6-9DB7-53D7E845A3C5}" destId="{6703300B-7535-48B8-8B22-519F3ADB2EFC}" srcOrd="3" destOrd="0" parTransId="{C944D0D7-0D2C-41F4-9748-A4F16C842F43}" sibTransId="{729607EA-A919-4740-9E80-0D1CFC15A37A}"/>
    <dgm:cxn modelId="{76C80D51-17DD-44A2-974D-77D8A15C6996}" type="presOf" srcId="{6703300B-7535-48B8-8B22-519F3ADB2EFC}" destId="{E1FA2372-6C57-414A-B8A2-227793A0EDBF}" srcOrd="0" destOrd="0" presId="urn:microsoft.com/office/officeart/2005/8/layout/chevron1"/>
    <dgm:cxn modelId="{E5EB3A73-D355-4327-A2C0-DE9533F76DAB}" srcId="{49E90123-77F5-4AE6-9DB7-53D7E845A3C5}" destId="{CA7CE993-C816-4694-8AEF-642ABD99E4CC}" srcOrd="2" destOrd="0" parTransId="{0070D313-72BA-4BB1-B1FC-BE42306DDACC}" sibTransId="{CA2639F9-8647-4C3B-B6B9-C40F52C9DAAE}"/>
    <dgm:cxn modelId="{42FCCA59-1AFD-45C1-B7BA-F13ADEBB8075}" type="presOf" srcId="{1D4D826E-1894-47B7-9754-C076751FB92F}" destId="{24F3436F-82C9-453A-A0BA-5AFD8D417FC7}" srcOrd="0" destOrd="0" presId="urn:microsoft.com/office/officeart/2005/8/layout/chevron1"/>
    <dgm:cxn modelId="{AB86567B-0A7F-407F-8840-9C5228D70849}" srcId="{49E90123-77F5-4AE6-9DB7-53D7E845A3C5}" destId="{E4745D9A-1D3D-44EF-AD44-4355CD5B85B5}" srcOrd="0" destOrd="0" parTransId="{88E37455-B7CB-42FB-91D4-F7DBE46FC6E0}" sibTransId="{72251957-9B9D-461F-A49C-F3A9243BE54A}"/>
    <dgm:cxn modelId="{DE406F87-B58B-4DF7-9A74-B6D42107CD5F}" type="presOf" srcId="{E4745D9A-1D3D-44EF-AD44-4355CD5B85B5}" destId="{73FF2033-22C0-44F3-A06A-39CB706B755D}" srcOrd="0" destOrd="0" presId="urn:microsoft.com/office/officeart/2005/8/layout/chevron1"/>
    <dgm:cxn modelId="{04300CB7-DFC9-4D6C-8062-09FCAC7DA42A}" type="presOf" srcId="{CA7CE993-C816-4694-8AEF-642ABD99E4CC}" destId="{04AA5C01-9DD2-4401-B171-28D662F65659}" srcOrd="0" destOrd="0" presId="urn:microsoft.com/office/officeart/2005/8/layout/chevron1"/>
    <dgm:cxn modelId="{1067D3E9-FCA0-4AE2-B858-AB9AD4A69F47}" srcId="{49E90123-77F5-4AE6-9DB7-53D7E845A3C5}" destId="{1D4D826E-1894-47B7-9754-C076751FB92F}" srcOrd="1" destOrd="0" parTransId="{5E98D6C0-BFFD-43FF-AC14-AF05BA78CD95}" sibTransId="{BC151337-2393-432A-8078-85CB45F26239}"/>
    <dgm:cxn modelId="{9947F562-2E28-4C50-B3D2-CE0185076EAB}" type="presParOf" srcId="{2375A5EB-B0DA-4C12-93F4-D0BFE9D89254}" destId="{73FF2033-22C0-44F3-A06A-39CB706B755D}" srcOrd="0" destOrd="0" presId="urn:microsoft.com/office/officeart/2005/8/layout/chevron1"/>
    <dgm:cxn modelId="{55D8A1D2-38B4-44B1-802C-AB42EEE20BCD}" type="presParOf" srcId="{2375A5EB-B0DA-4C12-93F4-D0BFE9D89254}" destId="{AD0ED767-77F3-43AC-8184-08CDF7DF0E52}" srcOrd="1" destOrd="0" presId="urn:microsoft.com/office/officeart/2005/8/layout/chevron1"/>
    <dgm:cxn modelId="{1E22104E-D37C-4355-A7BE-B9D5744FA8D9}" type="presParOf" srcId="{2375A5EB-B0DA-4C12-93F4-D0BFE9D89254}" destId="{24F3436F-82C9-453A-A0BA-5AFD8D417FC7}" srcOrd="2" destOrd="0" presId="urn:microsoft.com/office/officeart/2005/8/layout/chevron1"/>
    <dgm:cxn modelId="{7495BC74-801B-4B98-84F5-626B1DACDEFB}" type="presParOf" srcId="{2375A5EB-B0DA-4C12-93F4-D0BFE9D89254}" destId="{68FD411C-0332-43E4-8D4B-40EC9C585F59}" srcOrd="3" destOrd="0" presId="urn:microsoft.com/office/officeart/2005/8/layout/chevron1"/>
    <dgm:cxn modelId="{0C6A16CD-583B-45CA-9D0E-50963674D6B8}" type="presParOf" srcId="{2375A5EB-B0DA-4C12-93F4-D0BFE9D89254}" destId="{04AA5C01-9DD2-4401-B171-28D662F65659}" srcOrd="4" destOrd="0" presId="urn:microsoft.com/office/officeart/2005/8/layout/chevron1"/>
    <dgm:cxn modelId="{77AA35EA-D57D-42B3-82CD-54341C609228}" type="presParOf" srcId="{2375A5EB-B0DA-4C12-93F4-D0BFE9D89254}" destId="{74C1392B-6225-45F5-A26E-2D4E7358F2E8}" srcOrd="5" destOrd="0" presId="urn:microsoft.com/office/officeart/2005/8/layout/chevron1"/>
    <dgm:cxn modelId="{F82B1D65-C72E-4159-9B1F-0CFB2EE3F1BA}" type="presParOf" srcId="{2375A5EB-B0DA-4C12-93F4-D0BFE9D89254}" destId="{E1FA2372-6C57-414A-B8A2-227793A0EDBF}"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52B9DF-51A4-400A-ACC2-1C2F09F94AB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5B97F52-3AE4-4DE3-80FC-86322061991C}">
      <dgm:prSet/>
      <dgm:spPr/>
      <dgm:t>
        <a:bodyPr/>
        <a:lstStyle/>
        <a:p>
          <a:r>
            <a:rPr lang="en-US"/>
            <a:t>Our CDD Finance Team will:</a:t>
          </a:r>
        </a:p>
      </dgm:t>
    </dgm:pt>
    <dgm:pt modelId="{1A7FBA2E-4DFD-443F-9159-D4E225576AA6}" type="parTrans" cxnId="{ADC80E94-4003-4DCD-AD18-A704B8E3488B}">
      <dgm:prSet/>
      <dgm:spPr/>
      <dgm:t>
        <a:bodyPr/>
        <a:lstStyle/>
        <a:p>
          <a:endParaRPr lang="en-US"/>
        </a:p>
      </dgm:t>
    </dgm:pt>
    <dgm:pt modelId="{5F10D092-EB31-4B35-BF8C-CEAE7CFC77FC}" type="sibTrans" cxnId="{ADC80E94-4003-4DCD-AD18-A704B8E3488B}">
      <dgm:prSet/>
      <dgm:spPr/>
      <dgm:t>
        <a:bodyPr/>
        <a:lstStyle/>
        <a:p>
          <a:endParaRPr lang="en-US"/>
        </a:p>
      </dgm:t>
    </dgm:pt>
    <dgm:pt modelId="{4779A497-43B0-4BA4-978B-22DCB71E5C79}">
      <dgm:prSet/>
      <dgm:spPr/>
      <dgm:t>
        <a:bodyPr/>
        <a:lstStyle/>
        <a:p>
          <a:r>
            <a:rPr lang="en-US"/>
            <a:t>Develop a centralized data dashboard for ongoing monitoring.  </a:t>
          </a:r>
        </a:p>
      </dgm:t>
    </dgm:pt>
    <dgm:pt modelId="{C474D33D-D9AE-4D22-95F5-719145AF4510}" type="parTrans" cxnId="{B2C23B4C-CE13-432B-8ECC-B1A983E6D091}">
      <dgm:prSet/>
      <dgm:spPr/>
      <dgm:t>
        <a:bodyPr/>
        <a:lstStyle/>
        <a:p>
          <a:endParaRPr lang="en-US"/>
        </a:p>
      </dgm:t>
    </dgm:pt>
    <dgm:pt modelId="{B638688C-C7DE-48A5-9414-D8531383CB7C}" type="sibTrans" cxnId="{B2C23B4C-CE13-432B-8ECC-B1A983E6D091}">
      <dgm:prSet/>
      <dgm:spPr/>
      <dgm:t>
        <a:bodyPr/>
        <a:lstStyle/>
        <a:p>
          <a:endParaRPr lang="en-US"/>
        </a:p>
      </dgm:t>
    </dgm:pt>
    <dgm:pt modelId="{B2B42FB0-7183-4DCF-9BBB-6AC85A06254A}">
      <dgm:prSet/>
      <dgm:spPr/>
      <dgm:t>
        <a:bodyPr/>
        <a:lstStyle/>
        <a:p>
          <a:r>
            <a:rPr lang="en-US" dirty="0"/>
            <a:t>Review Building division’s cash account weekly.  </a:t>
          </a:r>
        </a:p>
      </dgm:t>
    </dgm:pt>
    <dgm:pt modelId="{48074E2A-1B11-46FA-9E4C-B05D25696AD8}" type="parTrans" cxnId="{00790D00-5E76-43E5-98F4-11DFBBDA4AFA}">
      <dgm:prSet/>
      <dgm:spPr/>
      <dgm:t>
        <a:bodyPr/>
        <a:lstStyle/>
        <a:p>
          <a:endParaRPr lang="en-US"/>
        </a:p>
      </dgm:t>
    </dgm:pt>
    <dgm:pt modelId="{DA2A89B2-7A88-4038-9ABB-8ACB22868B3F}" type="sibTrans" cxnId="{00790D00-5E76-43E5-98F4-11DFBBDA4AFA}">
      <dgm:prSet/>
      <dgm:spPr/>
      <dgm:t>
        <a:bodyPr/>
        <a:lstStyle/>
        <a:p>
          <a:endParaRPr lang="en-US"/>
        </a:p>
      </dgm:t>
    </dgm:pt>
    <dgm:pt modelId="{D9C49107-983A-440C-9332-CFFAE6B7F11F}">
      <dgm:prSet/>
      <dgm:spPr/>
      <dgm:t>
        <a:bodyPr/>
        <a:lstStyle/>
        <a:p>
          <a:r>
            <a:rPr lang="en-US"/>
            <a:t>Ensure revenue covers operational costs.  </a:t>
          </a:r>
        </a:p>
      </dgm:t>
    </dgm:pt>
    <dgm:pt modelId="{9AAD94FB-6CE5-4E49-90E2-41057EFDAB95}" type="parTrans" cxnId="{4C46E299-B29D-4088-8243-150BE332BE51}">
      <dgm:prSet/>
      <dgm:spPr/>
      <dgm:t>
        <a:bodyPr/>
        <a:lstStyle/>
        <a:p>
          <a:endParaRPr lang="en-US"/>
        </a:p>
      </dgm:t>
    </dgm:pt>
    <dgm:pt modelId="{868FE409-299E-43CC-96ED-169BE78345B8}" type="sibTrans" cxnId="{4C46E299-B29D-4088-8243-150BE332BE51}">
      <dgm:prSet/>
      <dgm:spPr/>
      <dgm:t>
        <a:bodyPr/>
        <a:lstStyle/>
        <a:p>
          <a:endParaRPr lang="en-US"/>
        </a:p>
      </dgm:t>
    </dgm:pt>
    <dgm:pt modelId="{DD45062F-2E25-46D8-AADA-29A93DB37C4D}">
      <dgm:prSet/>
      <dgm:spPr/>
      <dgm:t>
        <a:bodyPr/>
        <a:lstStyle/>
        <a:p>
          <a:r>
            <a:rPr lang="en-US"/>
            <a:t>Analyze monthly data to forecast future trends.  </a:t>
          </a:r>
        </a:p>
      </dgm:t>
    </dgm:pt>
    <dgm:pt modelId="{63AAE650-C8FD-4806-AFAC-D72D57AFC7E8}" type="parTrans" cxnId="{EFEE873F-DA2A-47D0-930B-ABCD6D229F46}">
      <dgm:prSet/>
      <dgm:spPr/>
      <dgm:t>
        <a:bodyPr/>
        <a:lstStyle/>
        <a:p>
          <a:endParaRPr lang="en-US"/>
        </a:p>
      </dgm:t>
    </dgm:pt>
    <dgm:pt modelId="{239957BC-B51C-4DDF-9F88-B28F96E63EE2}" type="sibTrans" cxnId="{EFEE873F-DA2A-47D0-930B-ABCD6D229F46}">
      <dgm:prSet/>
      <dgm:spPr/>
      <dgm:t>
        <a:bodyPr/>
        <a:lstStyle/>
        <a:p>
          <a:endParaRPr lang="en-US"/>
        </a:p>
      </dgm:t>
    </dgm:pt>
    <dgm:pt modelId="{59C8884C-D28D-442E-8ADB-94E6F04B08F4}">
      <dgm:prSet/>
      <dgm:spPr/>
      <dgm:t>
        <a:bodyPr/>
        <a:lstStyle/>
        <a:p>
          <a:r>
            <a:rPr lang="en-US"/>
            <a:t>Refine revenue estimation processes using collected data.  </a:t>
          </a:r>
        </a:p>
      </dgm:t>
    </dgm:pt>
    <dgm:pt modelId="{D792A9A0-D906-458A-9B93-DED658E59CD7}" type="parTrans" cxnId="{B74F40DB-F7E2-4810-9B8B-EB786DB99DEE}">
      <dgm:prSet/>
      <dgm:spPr/>
      <dgm:t>
        <a:bodyPr/>
        <a:lstStyle/>
        <a:p>
          <a:endParaRPr lang="en-US"/>
        </a:p>
      </dgm:t>
    </dgm:pt>
    <dgm:pt modelId="{F75FE9AA-32A9-45AB-A902-E525EA457161}" type="sibTrans" cxnId="{B74F40DB-F7E2-4810-9B8B-EB786DB99DEE}">
      <dgm:prSet/>
      <dgm:spPr/>
      <dgm:t>
        <a:bodyPr/>
        <a:lstStyle/>
        <a:p>
          <a:endParaRPr lang="en-US"/>
        </a:p>
      </dgm:t>
    </dgm:pt>
    <dgm:pt modelId="{EFF4F804-2B35-43AA-8FFA-C8C91359ABD3}">
      <dgm:prSet custT="1"/>
      <dgm:spPr/>
      <dgm:t>
        <a:bodyPr/>
        <a:lstStyle/>
        <a:p>
          <a:r>
            <a:rPr lang="en-US" sz="1600" dirty="0"/>
            <a:t>Provide monthly revenue and expenses reports to divisions and meet with Division Managers and Admin quarterly.  </a:t>
          </a:r>
        </a:p>
      </dgm:t>
    </dgm:pt>
    <dgm:pt modelId="{6B3DA7CA-8023-4372-A25B-71F9D93084F8}" type="parTrans" cxnId="{7FC41D10-96FC-400D-97AF-5A309C8A31D8}">
      <dgm:prSet/>
      <dgm:spPr/>
      <dgm:t>
        <a:bodyPr/>
        <a:lstStyle/>
        <a:p>
          <a:endParaRPr lang="en-US"/>
        </a:p>
      </dgm:t>
    </dgm:pt>
    <dgm:pt modelId="{9EC007E3-3E9B-4E52-9396-F85679DB5F72}" type="sibTrans" cxnId="{7FC41D10-96FC-400D-97AF-5A309C8A31D8}">
      <dgm:prSet/>
      <dgm:spPr/>
      <dgm:t>
        <a:bodyPr/>
        <a:lstStyle/>
        <a:p>
          <a:endParaRPr lang="en-US"/>
        </a:p>
      </dgm:t>
    </dgm:pt>
    <dgm:pt modelId="{E4ABBB66-87E8-4E5C-9397-EED8101D59AA}">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dirty="0"/>
            <a:t>Provide bi-annual updates to the BOS.</a:t>
          </a:r>
        </a:p>
        <a:p>
          <a:pPr marL="0" lvl="0" defTabSz="889000">
            <a:lnSpc>
              <a:spcPct val="90000"/>
            </a:lnSpc>
            <a:spcBef>
              <a:spcPct val="0"/>
            </a:spcBef>
            <a:spcAft>
              <a:spcPct val="35000"/>
            </a:spcAft>
            <a:buNone/>
          </a:pPr>
          <a:endParaRPr lang="en-US" dirty="0"/>
        </a:p>
      </dgm:t>
    </dgm:pt>
    <dgm:pt modelId="{E07F1668-85D4-4721-9B5B-7761FA9ED506}" type="parTrans" cxnId="{FC2336E2-9D70-483B-99CF-23C9A6CCAD6D}">
      <dgm:prSet/>
      <dgm:spPr/>
      <dgm:t>
        <a:bodyPr/>
        <a:lstStyle/>
        <a:p>
          <a:endParaRPr lang="en-US"/>
        </a:p>
      </dgm:t>
    </dgm:pt>
    <dgm:pt modelId="{54729D3D-30B6-4759-B518-FFA62F3A2803}" type="sibTrans" cxnId="{FC2336E2-9D70-483B-99CF-23C9A6CCAD6D}">
      <dgm:prSet/>
      <dgm:spPr/>
      <dgm:t>
        <a:bodyPr/>
        <a:lstStyle/>
        <a:p>
          <a:endParaRPr lang="en-US"/>
        </a:p>
      </dgm:t>
    </dgm:pt>
    <dgm:pt modelId="{F4CB256C-A777-422B-B28E-4921E1C26F2A}" type="pres">
      <dgm:prSet presAssocID="{D452B9DF-51A4-400A-ACC2-1C2F09F94AB4}" presName="diagram" presStyleCnt="0">
        <dgm:presLayoutVars>
          <dgm:dir/>
          <dgm:resizeHandles val="exact"/>
        </dgm:presLayoutVars>
      </dgm:prSet>
      <dgm:spPr/>
    </dgm:pt>
    <dgm:pt modelId="{F05E94ED-2B19-4D1D-BC11-FD5762DE8F97}" type="pres">
      <dgm:prSet presAssocID="{55B97F52-3AE4-4DE3-80FC-86322061991C}" presName="node" presStyleLbl="node1" presStyleIdx="0" presStyleCnt="8">
        <dgm:presLayoutVars>
          <dgm:bulletEnabled val="1"/>
        </dgm:presLayoutVars>
      </dgm:prSet>
      <dgm:spPr/>
    </dgm:pt>
    <dgm:pt modelId="{5C40D588-2F3A-4499-9A34-8FE58EA1DC0B}" type="pres">
      <dgm:prSet presAssocID="{5F10D092-EB31-4B35-BF8C-CEAE7CFC77FC}" presName="sibTrans" presStyleCnt="0"/>
      <dgm:spPr/>
    </dgm:pt>
    <dgm:pt modelId="{D1D91397-667F-4365-BB93-DD81B46C3BE8}" type="pres">
      <dgm:prSet presAssocID="{4779A497-43B0-4BA4-978B-22DCB71E5C79}" presName="node" presStyleLbl="node1" presStyleIdx="1" presStyleCnt="8">
        <dgm:presLayoutVars>
          <dgm:bulletEnabled val="1"/>
        </dgm:presLayoutVars>
      </dgm:prSet>
      <dgm:spPr/>
    </dgm:pt>
    <dgm:pt modelId="{21FA3140-B5E0-4439-BEA1-442ED1F9A2F9}" type="pres">
      <dgm:prSet presAssocID="{B638688C-C7DE-48A5-9414-D8531383CB7C}" presName="sibTrans" presStyleCnt="0"/>
      <dgm:spPr/>
    </dgm:pt>
    <dgm:pt modelId="{C5B8FA6B-9B35-49C0-AB2A-A72348C3AD1B}" type="pres">
      <dgm:prSet presAssocID="{B2B42FB0-7183-4DCF-9BBB-6AC85A06254A}" presName="node" presStyleLbl="node1" presStyleIdx="2" presStyleCnt="8">
        <dgm:presLayoutVars>
          <dgm:bulletEnabled val="1"/>
        </dgm:presLayoutVars>
      </dgm:prSet>
      <dgm:spPr/>
    </dgm:pt>
    <dgm:pt modelId="{E41CC5E4-F793-4C68-B46F-3F1504C9F898}" type="pres">
      <dgm:prSet presAssocID="{DA2A89B2-7A88-4038-9ABB-8ACB22868B3F}" presName="sibTrans" presStyleCnt="0"/>
      <dgm:spPr/>
    </dgm:pt>
    <dgm:pt modelId="{1E40D82A-1F00-4E50-A103-F4049FF0D1DB}" type="pres">
      <dgm:prSet presAssocID="{D9C49107-983A-440C-9332-CFFAE6B7F11F}" presName="node" presStyleLbl="node1" presStyleIdx="3" presStyleCnt="8">
        <dgm:presLayoutVars>
          <dgm:bulletEnabled val="1"/>
        </dgm:presLayoutVars>
      </dgm:prSet>
      <dgm:spPr/>
    </dgm:pt>
    <dgm:pt modelId="{1047B15D-10F9-4EF3-8839-777AAC7366A2}" type="pres">
      <dgm:prSet presAssocID="{868FE409-299E-43CC-96ED-169BE78345B8}" presName="sibTrans" presStyleCnt="0"/>
      <dgm:spPr/>
    </dgm:pt>
    <dgm:pt modelId="{C1214673-52AD-488D-A10B-AAEF7A690C6F}" type="pres">
      <dgm:prSet presAssocID="{DD45062F-2E25-46D8-AADA-29A93DB37C4D}" presName="node" presStyleLbl="node1" presStyleIdx="4" presStyleCnt="8">
        <dgm:presLayoutVars>
          <dgm:bulletEnabled val="1"/>
        </dgm:presLayoutVars>
      </dgm:prSet>
      <dgm:spPr/>
    </dgm:pt>
    <dgm:pt modelId="{BA28A9E2-D642-4B64-AC47-2B9B3D9D9C99}" type="pres">
      <dgm:prSet presAssocID="{239957BC-B51C-4DDF-9F88-B28F96E63EE2}" presName="sibTrans" presStyleCnt="0"/>
      <dgm:spPr/>
    </dgm:pt>
    <dgm:pt modelId="{B3D300B3-6609-45C4-BD87-A2CB17CCA5B4}" type="pres">
      <dgm:prSet presAssocID="{59C8884C-D28D-442E-8ADB-94E6F04B08F4}" presName="node" presStyleLbl="node1" presStyleIdx="5" presStyleCnt="8">
        <dgm:presLayoutVars>
          <dgm:bulletEnabled val="1"/>
        </dgm:presLayoutVars>
      </dgm:prSet>
      <dgm:spPr/>
    </dgm:pt>
    <dgm:pt modelId="{85BDEFD4-4F58-410F-AB39-BCDFA835116A}" type="pres">
      <dgm:prSet presAssocID="{F75FE9AA-32A9-45AB-A902-E525EA457161}" presName="sibTrans" presStyleCnt="0"/>
      <dgm:spPr/>
    </dgm:pt>
    <dgm:pt modelId="{B932DBA3-CE6E-4410-9295-7DF016CF8567}" type="pres">
      <dgm:prSet presAssocID="{EFF4F804-2B35-43AA-8FFA-C8C91359ABD3}" presName="node" presStyleLbl="node1" presStyleIdx="6" presStyleCnt="8">
        <dgm:presLayoutVars>
          <dgm:bulletEnabled val="1"/>
        </dgm:presLayoutVars>
      </dgm:prSet>
      <dgm:spPr/>
    </dgm:pt>
    <dgm:pt modelId="{E8EC7D4E-4113-4815-934D-B1D65A98DB34}" type="pres">
      <dgm:prSet presAssocID="{9EC007E3-3E9B-4E52-9396-F85679DB5F72}" presName="sibTrans" presStyleCnt="0"/>
      <dgm:spPr/>
    </dgm:pt>
    <dgm:pt modelId="{25B1306A-897F-4611-A83A-E75CE5D742D4}" type="pres">
      <dgm:prSet presAssocID="{E4ABBB66-87E8-4E5C-9397-EED8101D59AA}" presName="node" presStyleLbl="node1" presStyleIdx="7" presStyleCnt="8">
        <dgm:presLayoutVars>
          <dgm:bulletEnabled val="1"/>
        </dgm:presLayoutVars>
      </dgm:prSet>
      <dgm:spPr/>
    </dgm:pt>
  </dgm:ptLst>
  <dgm:cxnLst>
    <dgm:cxn modelId="{00790D00-5E76-43E5-98F4-11DFBBDA4AFA}" srcId="{D452B9DF-51A4-400A-ACC2-1C2F09F94AB4}" destId="{B2B42FB0-7183-4DCF-9BBB-6AC85A06254A}" srcOrd="2" destOrd="0" parTransId="{48074E2A-1B11-46FA-9E4C-B05D25696AD8}" sibTransId="{DA2A89B2-7A88-4038-9ABB-8ACB22868B3F}"/>
    <dgm:cxn modelId="{AAA2DD04-2331-466A-B90F-FD72213B2D6B}" type="presOf" srcId="{B2B42FB0-7183-4DCF-9BBB-6AC85A06254A}" destId="{C5B8FA6B-9B35-49C0-AB2A-A72348C3AD1B}" srcOrd="0" destOrd="0" presId="urn:microsoft.com/office/officeart/2005/8/layout/default"/>
    <dgm:cxn modelId="{9C479C06-E942-471B-8480-204BB702A6C9}" type="presOf" srcId="{55B97F52-3AE4-4DE3-80FC-86322061991C}" destId="{F05E94ED-2B19-4D1D-BC11-FD5762DE8F97}" srcOrd="0" destOrd="0" presId="urn:microsoft.com/office/officeart/2005/8/layout/default"/>
    <dgm:cxn modelId="{7FC41D10-96FC-400D-97AF-5A309C8A31D8}" srcId="{D452B9DF-51A4-400A-ACC2-1C2F09F94AB4}" destId="{EFF4F804-2B35-43AA-8FFA-C8C91359ABD3}" srcOrd="6" destOrd="0" parTransId="{6B3DA7CA-8023-4372-A25B-71F9D93084F8}" sibTransId="{9EC007E3-3E9B-4E52-9396-F85679DB5F72}"/>
    <dgm:cxn modelId="{F0471930-DD89-4C1D-9E73-7311A7AF663A}" type="presOf" srcId="{E4ABBB66-87E8-4E5C-9397-EED8101D59AA}" destId="{25B1306A-897F-4611-A83A-E75CE5D742D4}" srcOrd="0" destOrd="0" presId="urn:microsoft.com/office/officeart/2005/8/layout/default"/>
    <dgm:cxn modelId="{6C8D2130-930B-4569-ACE6-D60F3DB8B1F1}" type="presOf" srcId="{59C8884C-D28D-442E-8ADB-94E6F04B08F4}" destId="{B3D300B3-6609-45C4-BD87-A2CB17CCA5B4}" srcOrd="0" destOrd="0" presId="urn:microsoft.com/office/officeart/2005/8/layout/default"/>
    <dgm:cxn modelId="{EFEE873F-DA2A-47D0-930B-ABCD6D229F46}" srcId="{D452B9DF-51A4-400A-ACC2-1C2F09F94AB4}" destId="{DD45062F-2E25-46D8-AADA-29A93DB37C4D}" srcOrd="4" destOrd="0" parTransId="{63AAE650-C8FD-4806-AFAC-D72D57AFC7E8}" sibTransId="{239957BC-B51C-4DDF-9F88-B28F96E63EE2}"/>
    <dgm:cxn modelId="{DD1ADB67-A68C-42A7-90BE-DBAB662CDAF6}" type="presOf" srcId="{DD45062F-2E25-46D8-AADA-29A93DB37C4D}" destId="{C1214673-52AD-488D-A10B-AAEF7A690C6F}" srcOrd="0" destOrd="0" presId="urn:microsoft.com/office/officeart/2005/8/layout/default"/>
    <dgm:cxn modelId="{B2C23B4C-CE13-432B-8ECC-B1A983E6D091}" srcId="{D452B9DF-51A4-400A-ACC2-1C2F09F94AB4}" destId="{4779A497-43B0-4BA4-978B-22DCB71E5C79}" srcOrd="1" destOrd="0" parTransId="{C474D33D-D9AE-4D22-95F5-719145AF4510}" sibTransId="{B638688C-C7DE-48A5-9414-D8531383CB7C}"/>
    <dgm:cxn modelId="{ADC80E94-4003-4DCD-AD18-A704B8E3488B}" srcId="{D452B9DF-51A4-400A-ACC2-1C2F09F94AB4}" destId="{55B97F52-3AE4-4DE3-80FC-86322061991C}" srcOrd="0" destOrd="0" parTransId="{1A7FBA2E-4DFD-443F-9159-D4E225576AA6}" sibTransId="{5F10D092-EB31-4B35-BF8C-CEAE7CFC77FC}"/>
    <dgm:cxn modelId="{7B473998-0533-4358-A6FC-06AF85F0C48E}" type="presOf" srcId="{D9C49107-983A-440C-9332-CFFAE6B7F11F}" destId="{1E40D82A-1F00-4E50-A103-F4049FF0D1DB}" srcOrd="0" destOrd="0" presId="urn:microsoft.com/office/officeart/2005/8/layout/default"/>
    <dgm:cxn modelId="{4C46E299-B29D-4088-8243-150BE332BE51}" srcId="{D452B9DF-51A4-400A-ACC2-1C2F09F94AB4}" destId="{D9C49107-983A-440C-9332-CFFAE6B7F11F}" srcOrd="3" destOrd="0" parTransId="{9AAD94FB-6CE5-4E49-90E2-41057EFDAB95}" sibTransId="{868FE409-299E-43CC-96ED-169BE78345B8}"/>
    <dgm:cxn modelId="{CDB84DC7-426A-4416-97B6-BFCD2ABEE056}" type="presOf" srcId="{D452B9DF-51A4-400A-ACC2-1C2F09F94AB4}" destId="{F4CB256C-A777-422B-B28E-4921E1C26F2A}" srcOrd="0" destOrd="0" presId="urn:microsoft.com/office/officeart/2005/8/layout/default"/>
    <dgm:cxn modelId="{B3F1AAD7-9C9D-455B-928F-D0F091D4CA04}" type="presOf" srcId="{4779A497-43B0-4BA4-978B-22DCB71E5C79}" destId="{D1D91397-667F-4365-BB93-DD81B46C3BE8}" srcOrd="0" destOrd="0" presId="urn:microsoft.com/office/officeart/2005/8/layout/default"/>
    <dgm:cxn modelId="{B74F40DB-F7E2-4810-9B8B-EB786DB99DEE}" srcId="{D452B9DF-51A4-400A-ACC2-1C2F09F94AB4}" destId="{59C8884C-D28D-442E-8ADB-94E6F04B08F4}" srcOrd="5" destOrd="0" parTransId="{D792A9A0-D906-458A-9B93-DED658E59CD7}" sibTransId="{F75FE9AA-32A9-45AB-A902-E525EA457161}"/>
    <dgm:cxn modelId="{FC2336E2-9D70-483B-99CF-23C9A6CCAD6D}" srcId="{D452B9DF-51A4-400A-ACC2-1C2F09F94AB4}" destId="{E4ABBB66-87E8-4E5C-9397-EED8101D59AA}" srcOrd="7" destOrd="0" parTransId="{E07F1668-85D4-4721-9B5B-7761FA9ED506}" sibTransId="{54729D3D-30B6-4759-B518-FFA62F3A2803}"/>
    <dgm:cxn modelId="{DC7E93F3-E474-47C2-AAA9-6C0414CD3BE8}" type="presOf" srcId="{EFF4F804-2B35-43AA-8FFA-C8C91359ABD3}" destId="{B932DBA3-CE6E-4410-9295-7DF016CF8567}" srcOrd="0" destOrd="0" presId="urn:microsoft.com/office/officeart/2005/8/layout/default"/>
    <dgm:cxn modelId="{2E812CE8-3C0D-47EC-8D8D-0FBB39D76A9A}" type="presParOf" srcId="{F4CB256C-A777-422B-B28E-4921E1C26F2A}" destId="{F05E94ED-2B19-4D1D-BC11-FD5762DE8F97}" srcOrd="0" destOrd="0" presId="urn:microsoft.com/office/officeart/2005/8/layout/default"/>
    <dgm:cxn modelId="{3C32236C-86D1-452D-BC64-52B87856EBBD}" type="presParOf" srcId="{F4CB256C-A777-422B-B28E-4921E1C26F2A}" destId="{5C40D588-2F3A-4499-9A34-8FE58EA1DC0B}" srcOrd="1" destOrd="0" presId="urn:microsoft.com/office/officeart/2005/8/layout/default"/>
    <dgm:cxn modelId="{AF477E72-5950-4CDC-8880-FCF540AFC7BA}" type="presParOf" srcId="{F4CB256C-A777-422B-B28E-4921E1C26F2A}" destId="{D1D91397-667F-4365-BB93-DD81B46C3BE8}" srcOrd="2" destOrd="0" presId="urn:microsoft.com/office/officeart/2005/8/layout/default"/>
    <dgm:cxn modelId="{211C8B64-1FF3-43FE-9EDC-80D76E3737BB}" type="presParOf" srcId="{F4CB256C-A777-422B-B28E-4921E1C26F2A}" destId="{21FA3140-B5E0-4439-BEA1-442ED1F9A2F9}" srcOrd="3" destOrd="0" presId="urn:microsoft.com/office/officeart/2005/8/layout/default"/>
    <dgm:cxn modelId="{90ADBDDF-3FDD-4D82-BE6A-B0AD1F9FB22F}" type="presParOf" srcId="{F4CB256C-A777-422B-B28E-4921E1C26F2A}" destId="{C5B8FA6B-9B35-49C0-AB2A-A72348C3AD1B}" srcOrd="4" destOrd="0" presId="urn:microsoft.com/office/officeart/2005/8/layout/default"/>
    <dgm:cxn modelId="{C1E83737-C4D2-4BC8-A3B8-394A45D7428D}" type="presParOf" srcId="{F4CB256C-A777-422B-B28E-4921E1C26F2A}" destId="{E41CC5E4-F793-4C68-B46F-3F1504C9F898}" srcOrd="5" destOrd="0" presId="urn:microsoft.com/office/officeart/2005/8/layout/default"/>
    <dgm:cxn modelId="{427ED614-7C30-480E-8841-13AD73D95DB5}" type="presParOf" srcId="{F4CB256C-A777-422B-B28E-4921E1C26F2A}" destId="{1E40D82A-1F00-4E50-A103-F4049FF0D1DB}" srcOrd="6" destOrd="0" presId="urn:microsoft.com/office/officeart/2005/8/layout/default"/>
    <dgm:cxn modelId="{FD625920-FA00-4E30-B899-4CC290F901C7}" type="presParOf" srcId="{F4CB256C-A777-422B-B28E-4921E1C26F2A}" destId="{1047B15D-10F9-4EF3-8839-777AAC7366A2}" srcOrd="7" destOrd="0" presId="urn:microsoft.com/office/officeart/2005/8/layout/default"/>
    <dgm:cxn modelId="{95F5C44A-D6C0-4C1E-88CE-6AD037144E84}" type="presParOf" srcId="{F4CB256C-A777-422B-B28E-4921E1C26F2A}" destId="{C1214673-52AD-488D-A10B-AAEF7A690C6F}" srcOrd="8" destOrd="0" presId="urn:microsoft.com/office/officeart/2005/8/layout/default"/>
    <dgm:cxn modelId="{005965FF-BB24-4DBE-AB91-A4070050AFF4}" type="presParOf" srcId="{F4CB256C-A777-422B-B28E-4921E1C26F2A}" destId="{BA28A9E2-D642-4B64-AC47-2B9B3D9D9C99}" srcOrd="9" destOrd="0" presId="urn:microsoft.com/office/officeart/2005/8/layout/default"/>
    <dgm:cxn modelId="{3FC8B3B0-85F0-4816-B1E9-8A4679543170}" type="presParOf" srcId="{F4CB256C-A777-422B-B28E-4921E1C26F2A}" destId="{B3D300B3-6609-45C4-BD87-A2CB17CCA5B4}" srcOrd="10" destOrd="0" presId="urn:microsoft.com/office/officeart/2005/8/layout/default"/>
    <dgm:cxn modelId="{4CA660BE-0454-4704-934A-A5671C09EC31}" type="presParOf" srcId="{F4CB256C-A777-422B-B28E-4921E1C26F2A}" destId="{85BDEFD4-4F58-410F-AB39-BCDFA835116A}" srcOrd="11" destOrd="0" presId="urn:microsoft.com/office/officeart/2005/8/layout/default"/>
    <dgm:cxn modelId="{67F9F544-151D-4C30-B20E-BBEE29F61F3F}" type="presParOf" srcId="{F4CB256C-A777-422B-B28E-4921E1C26F2A}" destId="{B932DBA3-CE6E-4410-9295-7DF016CF8567}" srcOrd="12" destOrd="0" presId="urn:microsoft.com/office/officeart/2005/8/layout/default"/>
    <dgm:cxn modelId="{E154A599-F4AD-4AE3-B591-58905B2BECB3}" type="presParOf" srcId="{F4CB256C-A777-422B-B28E-4921E1C26F2A}" destId="{E8EC7D4E-4113-4815-934D-B1D65A98DB34}" srcOrd="13" destOrd="0" presId="urn:microsoft.com/office/officeart/2005/8/layout/default"/>
    <dgm:cxn modelId="{6C561D25-660D-4689-A133-0A8FBEA7DEFC}" type="presParOf" srcId="{F4CB256C-A777-422B-B28E-4921E1C26F2A}" destId="{25B1306A-897F-4611-A83A-E75CE5D742D4}"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34942-CC62-43DD-B94E-D3D067B1430C}">
      <dsp:nvSpPr>
        <dsp:cNvPr id="0" name=""/>
        <dsp:cNvSpPr/>
      </dsp:nvSpPr>
      <dsp:spPr>
        <a:xfrm>
          <a:off x="6630239" y="3441555"/>
          <a:ext cx="413841" cy="132912"/>
        </a:xfrm>
        <a:custGeom>
          <a:avLst/>
          <a:gdLst/>
          <a:ahLst/>
          <a:cxnLst/>
          <a:rect l="0" t="0" r="0" b="0"/>
          <a:pathLst>
            <a:path>
              <a:moveTo>
                <a:pt x="413841" y="0"/>
              </a:moveTo>
              <a:lnTo>
                <a:pt x="413841" y="29138"/>
              </a:lnTo>
              <a:lnTo>
                <a:pt x="0" y="29138"/>
              </a:lnTo>
              <a:lnTo>
                <a:pt x="0" y="132912"/>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062FB51-18F3-49B1-9E46-D525E3C7370D}">
      <dsp:nvSpPr>
        <dsp:cNvPr id="0" name=""/>
        <dsp:cNvSpPr/>
      </dsp:nvSpPr>
      <dsp:spPr>
        <a:xfrm>
          <a:off x="5833430" y="2452221"/>
          <a:ext cx="1210651" cy="325177"/>
        </a:xfrm>
        <a:custGeom>
          <a:avLst/>
          <a:gdLst/>
          <a:ahLst/>
          <a:cxnLst/>
          <a:rect l="0" t="0" r="0" b="0"/>
          <a:pathLst>
            <a:path>
              <a:moveTo>
                <a:pt x="0" y="0"/>
              </a:moveTo>
              <a:lnTo>
                <a:pt x="0" y="221403"/>
              </a:lnTo>
              <a:lnTo>
                <a:pt x="1210651" y="221403"/>
              </a:lnTo>
              <a:lnTo>
                <a:pt x="1210651" y="325177"/>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CCA06DF-C996-45FA-9741-E3D42E781098}">
      <dsp:nvSpPr>
        <dsp:cNvPr id="0" name=""/>
        <dsp:cNvSpPr/>
      </dsp:nvSpPr>
      <dsp:spPr>
        <a:xfrm>
          <a:off x="4992053" y="2452221"/>
          <a:ext cx="841376" cy="506578"/>
        </a:xfrm>
        <a:custGeom>
          <a:avLst/>
          <a:gdLst/>
          <a:ahLst/>
          <a:cxnLst/>
          <a:rect l="0" t="0" r="0" b="0"/>
          <a:pathLst>
            <a:path>
              <a:moveTo>
                <a:pt x="841376" y="0"/>
              </a:moveTo>
              <a:lnTo>
                <a:pt x="841376" y="402804"/>
              </a:lnTo>
              <a:lnTo>
                <a:pt x="0" y="402804"/>
              </a:lnTo>
              <a:lnTo>
                <a:pt x="0" y="506578"/>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AE0DE8D-AF29-4276-AC2E-7F4301F130F2}">
      <dsp:nvSpPr>
        <dsp:cNvPr id="0" name=""/>
        <dsp:cNvSpPr/>
      </dsp:nvSpPr>
      <dsp:spPr>
        <a:xfrm>
          <a:off x="3898691" y="1557409"/>
          <a:ext cx="1934739" cy="230654"/>
        </a:xfrm>
        <a:custGeom>
          <a:avLst/>
          <a:gdLst/>
          <a:ahLst/>
          <a:cxnLst/>
          <a:rect l="0" t="0" r="0" b="0"/>
          <a:pathLst>
            <a:path>
              <a:moveTo>
                <a:pt x="0" y="0"/>
              </a:moveTo>
              <a:lnTo>
                <a:pt x="0" y="126880"/>
              </a:lnTo>
              <a:lnTo>
                <a:pt x="1851809" y="126880"/>
              </a:lnTo>
              <a:lnTo>
                <a:pt x="1851809" y="230654"/>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9F6BD79-6DD2-4A91-BCAD-064D34DB1B65}">
      <dsp:nvSpPr>
        <dsp:cNvPr id="0" name=""/>
        <dsp:cNvSpPr/>
      </dsp:nvSpPr>
      <dsp:spPr>
        <a:xfrm>
          <a:off x="2766478" y="2452221"/>
          <a:ext cx="91440" cy="1122247"/>
        </a:xfrm>
        <a:custGeom>
          <a:avLst/>
          <a:gdLst/>
          <a:ahLst/>
          <a:cxnLst/>
          <a:rect l="0" t="0" r="0" b="0"/>
          <a:pathLst>
            <a:path>
              <a:moveTo>
                <a:pt x="45720" y="0"/>
              </a:moveTo>
              <a:lnTo>
                <a:pt x="45720" y="1018472"/>
              </a:lnTo>
              <a:lnTo>
                <a:pt x="85811" y="1018472"/>
              </a:lnTo>
              <a:lnTo>
                <a:pt x="85811" y="1122247"/>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7C529C2-4EC5-427D-AA45-9C9A42CCA9D4}">
      <dsp:nvSpPr>
        <dsp:cNvPr id="0" name=""/>
        <dsp:cNvSpPr/>
      </dsp:nvSpPr>
      <dsp:spPr>
        <a:xfrm>
          <a:off x="2812198" y="1557409"/>
          <a:ext cx="1086493" cy="230654"/>
        </a:xfrm>
        <a:custGeom>
          <a:avLst/>
          <a:gdLst/>
          <a:ahLst/>
          <a:cxnLst/>
          <a:rect l="0" t="0" r="0" b="0"/>
          <a:pathLst>
            <a:path>
              <a:moveTo>
                <a:pt x="1169422" y="0"/>
              </a:moveTo>
              <a:lnTo>
                <a:pt x="1169422" y="126880"/>
              </a:lnTo>
              <a:lnTo>
                <a:pt x="0" y="126880"/>
              </a:lnTo>
              <a:lnTo>
                <a:pt x="0" y="230654"/>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2DE273B-197E-45CB-9C08-D70C135731B9}">
      <dsp:nvSpPr>
        <dsp:cNvPr id="0" name=""/>
        <dsp:cNvSpPr/>
      </dsp:nvSpPr>
      <dsp:spPr>
        <a:xfrm>
          <a:off x="819908" y="1557409"/>
          <a:ext cx="3078782" cy="230654"/>
        </a:xfrm>
        <a:custGeom>
          <a:avLst/>
          <a:gdLst/>
          <a:ahLst/>
          <a:cxnLst/>
          <a:rect l="0" t="0" r="0" b="0"/>
          <a:pathLst>
            <a:path>
              <a:moveTo>
                <a:pt x="2995853" y="0"/>
              </a:moveTo>
              <a:lnTo>
                <a:pt x="2995853" y="126880"/>
              </a:lnTo>
              <a:lnTo>
                <a:pt x="0" y="126880"/>
              </a:lnTo>
              <a:lnTo>
                <a:pt x="0" y="230654"/>
              </a:lnTo>
            </a:path>
          </a:pathLst>
        </a:custGeom>
        <a:noFill/>
        <a:ln w="12700" cap="flat" cmpd="sng" algn="ctr">
          <a:solidFill>
            <a:srgbClr val="156082">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5733512-6314-4D3F-B359-EA39991B62FD}">
      <dsp:nvSpPr>
        <dsp:cNvPr id="0" name=""/>
        <dsp:cNvSpPr/>
      </dsp:nvSpPr>
      <dsp:spPr>
        <a:xfrm>
          <a:off x="2031696" y="685995"/>
          <a:ext cx="1866994" cy="207256"/>
        </a:xfrm>
        <a:custGeom>
          <a:avLst/>
          <a:gdLst/>
          <a:ahLst/>
          <a:cxnLst/>
          <a:rect l="0" t="0" r="0" b="0"/>
          <a:pathLst>
            <a:path>
              <a:moveTo>
                <a:pt x="0" y="0"/>
              </a:moveTo>
              <a:lnTo>
                <a:pt x="0" y="103482"/>
              </a:lnTo>
              <a:lnTo>
                <a:pt x="1866994" y="103482"/>
              </a:lnTo>
              <a:lnTo>
                <a:pt x="1866994" y="207256"/>
              </a:lnTo>
            </a:path>
          </a:pathLst>
        </a:custGeom>
        <a:noFill/>
        <a:ln w="12700" cap="flat" cmpd="sng" algn="ctr">
          <a:solidFill>
            <a:srgbClr val="156082">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1302F14-5ED2-4DFE-B64E-20F9B29A6396}">
      <dsp:nvSpPr>
        <dsp:cNvPr id="0" name=""/>
        <dsp:cNvSpPr/>
      </dsp:nvSpPr>
      <dsp:spPr>
        <a:xfrm>
          <a:off x="595368" y="685995"/>
          <a:ext cx="1436328" cy="231631"/>
        </a:xfrm>
        <a:custGeom>
          <a:avLst/>
          <a:gdLst/>
          <a:ahLst/>
          <a:cxnLst/>
          <a:rect l="0" t="0" r="0" b="0"/>
          <a:pathLst>
            <a:path>
              <a:moveTo>
                <a:pt x="1436328" y="0"/>
              </a:moveTo>
              <a:lnTo>
                <a:pt x="1436328" y="127856"/>
              </a:lnTo>
              <a:lnTo>
                <a:pt x="0" y="127856"/>
              </a:lnTo>
              <a:lnTo>
                <a:pt x="0" y="231631"/>
              </a:lnTo>
            </a:path>
          </a:pathLst>
        </a:custGeom>
        <a:noFill/>
        <a:ln w="12700" cap="flat" cmpd="sng" algn="ctr">
          <a:solidFill>
            <a:srgbClr val="156082">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CF3073B-9D07-4BE1-98E1-8F7CAE8EB29E}">
      <dsp:nvSpPr>
        <dsp:cNvPr id="0" name=""/>
        <dsp:cNvSpPr/>
      </dsp:nvSpPr>
      <dsp:spPr>
        <a:xfrm>
          <a:off x="0" y="38675"/>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CEE3F9-5CBD-4E57-978A-A27B0D20F11B}">
      <dsp:nvSpPr>
        <dsp:cNvPr id="0" name=""/>
        <dsp:cNvSpPr/>
      </dsp:nvSpPr>
      <dsp:spPr>
        <a:xfrm>
          <a:off x="565936" y="0"/>
          <a:ext cx="1267978"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Complaints Received </a:t>
          </a:r>
        </a:p>
      </dsp:txBody>
      <dsp:txXfrm>
        <a:off x="565936" y="0"/>
        <a:ext cx="1267978" cy="664156"/>
      </dsp:txXfrm>
    </dsp:sp>
    <dsp:sp modelId="{6164EF2D-22DC-4E13-84FA-0BB4AE19E41C}">
      <dsp:nvSpPr>
        <dsp:cNvPr id="0" name=""/>
        <dsp:cNvSpPr/>
      </dsp:nvSpPr>
      <dsp:spPr>
        <a:xfrm>
          <a:off x="1699618" y="21839"/>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AF6462-75DF-4B85-AA60-8E876CC95605}">
      <dsp:nvSpPr>
        <dsp:cNvPr id="0" name=""/>
        <dsp:cNvSpPr/>
      </dsp:nvSpPr>
      <dsp:spPr>
        <a:xfrm>
          <a:off x="2389702" y="17821"/>
          <a:ext cx="1220796"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Courtesy Letter</a:t>
          </a:r>
        </a:p>
      </dsp:txBody>
      <dsp:txXfrm>
        <a:off x="2389702" y="17821"/>
        <a:ext cx="1220796" cy="664156"/>
      </dsp:txXfrm>
    </dsp:sp>
    <dsp:sp modelId="{8070D093-FF38-4EDC-B487-AED559FB30CC}">
      <dsp:nvSpPr>
        <dsp:cNvPr id="0" name=""/>
        <dsp:cNvSpPr/>
      </dsp:nvSpPr>
      <dsp:spPr>
        <a:xfrm>
          <a:off x="263290" y="917627"/>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EA825-879A-443E-ADC1-0CE6075D6BAC}">
      <dsp:nvSpPr>
        <dsp:cNvPr id="0" name=""/>
        <dsp:cNvSpPr/>
      </dsp:nvSpPr>
      <dsp:spPr>
        <a:xfrm>
          <a:off x="911626" y="902318"/>
          <a:ext cx="1924726"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Self-Abatement</a:t>
          </a:r>
        </a:p>
      </dsp:txBody>
      <dsp:txXfrm>
        <a:off x="911626" y="902318"/>
        <a:ext cx="1924726" cy="664156"/>
      </dsp:txXfrm>
    </dsp:sp>
    <dsp:sp modelId="{49F94792-80B6-408F-AAA4-776D2AD96498}">
      <dsp:nvSpPr>
        <dsp:cNvPr id="0" name=""/>
        <dsp:cNvSpPr/>
      </dsp:nvSpPr>
      <dsp:spPr>
        <a:xfrm>
          <a:off x="3566612" y="893252"/>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7C069-7CF7-4A69-9EAC-6B64D8191F3D}">
      <dsp:nvSpPr>
        <dsp:cNvPr id="0" name=""/>
        <dsp:cNvSpPr/>
      </dsp:nvSpPr>
      <dsp:spPr>
        <a:xfrm>
          <a:off x="4270441" y="880872"/>
          <a:ext cx="1881858"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Notice of Violation</a:t>
          </a:r>
        </a:p>
      </dsp:txBody>
      <dsp:txXfrm>
        <a:off x="4270441" y="880872"/>
        <a:ext cx="1881858" cy="664156"/>
      </dsp:txXfrm>
    </dsp:sp>
    <dsp:sp modelId="{16C1EB14-332F-460C-9906-95031B7ECC1D}">
      <dsp:nvSpPr>
        <dsp:cNvPr id="0" name=""/>
        <dsp:cNvSpPr/>
      </dsp:nvSpPr>
      <dsp:spPr>
        <a:xfrm>
          <a:off x="487830"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6C4339-63E1-4213-8BCC-EBDD0103FD61}">
      <dsp:nvSpPr>
        <dsp:cNvPr id="0" name=""/>
        <dsp:cNvSpPr/>
      </dsp:nvSpPr>
      <dsp:spPr>
        <a:xfrm>
          <a:off x="1211208" y="1787234"/>
          <a:ext cx="1327951"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ysClr val="windowText" lastClr="000000">
                  <a:hueOff val="0"/>
                  <a:satOff val="0"/>
                  <a:lumOff val="0"/>
                  <a:alphaOff val="0"/>
                </a:sysClr>
              </a:solidFill>
              <a:latin typeface="Aptos" panose="02110004020202020204"/>
              <a:ea typeface="+mn-ea"/>
              <a:cs typeface="+mn-cs"/>
            </a:rPr>
            <a:t>Self-Abatement</a:t>
          </a:r>
        </a:p>
      </dsp:txBody>
      <dsp:txXfrm>
        <a:off x="1211208" y="1787234"/>
        <a:ext cx="1327951" cy="664156"/>
      </dsp:txXfrm>
    </dsp:sp>
    <dsp:sp modelId="{197C538B-CC20-4487-A678-AC2E86FF182F}">
      <dsp:nvSpPr>
        <dsp:cNvPr id="0" name=""/>
        <dsp:cNvSpPr/>
      </dsp:nvSpPr>
      <dsp:spPr>
        <a:xfrm>
          <a:off x="2480119"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0A6AFC-DC50-4BFF-8309-79C6B182CA27}">
      <dsp:nvSpPr>
        <dsp:cNvPr id="0" name=""/>
        <dsp:cNvSpPr/>
      </dsp:nvSpPr>
      <dsp:spPr>
        <a:xfrm>
          <a:off x="3158572" y="1819180"/>
          <a:ext cx="1929169"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Administrative Citation</a:t>
          </a:r>
        </a:p>
      </dsp:txBody>
      <dsp:txXfrm>
        <a:off x="3158572" y="1819180"/>
        <a:ext cx="1929169" cy="664156"/>
      </dsp:txXfrm>
    </dsp:sp>
    <dsp:sp modelId="{3A8E1046-18B1-4B66-BDBF-BE6B2323CAB0}">
      <dsp:nvSpPr>
        <dsp:cNvPr id="0" name=""/>
        <dsp:cNvSpPr/>
      </dsp:nvSpPr>
      <dsp:spPr>
        <a:xfrm>
          <a:off x="2520211" y="357446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8D93E2-CCA9-4B12-A6FC-4ED01D397B08}">
      <dsp:nvSpPr>
        <dsp:cNvPr id="0" name=""/>
        <dsp:cNvSpPr/>
      </dsp:nvSpPr>
      <dsp:spPr>
        <a:xfrm>
          <a:off x="3191428" y="3337895"/>
          <a:ext cx="1725100" cy="900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Resident pays Citation through Data Ticket</a:t>
          </a:r>
        </a:p>
      </dsp:txBody>
      <dsp:txXfrm>
        <a:off x="3191428" y="3337895"/>
        <a:ext cx="1725100" cy="900729"/>
      </dsp:txXfrm>
    </dsp:sp>
    <dsp:sp modelId="{271E3E89-8FBF-44F1-A89D-12A6F79DCF7C}">
      <dsp:nvSpPr>
        <dsp:cNvPr id="0" name=""/>
        <dsp:cNvSpPr/>
      </dsp:nvSpPr>
      <dsp:spPr>
        <a:xfrm>
          <a:off x="5501351" y="1788064"/>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D7B20C-1E34-4BE3-889D-584DCBA4B3DA}">
      <dsp:nvSpPr>
        <dsp:cNvPr id="0" name=""/>
        <dsp:cNvSpPr/>
      </dsp:nvSpPr>
      <dsp:spPr>
        <a:xfrm>
          <a:off x="6229929" y="1720845"/>
          <a:ext cx="2025594"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sysClr val="windowText" lastClr="000000">
                  <a:hueOff val="0"/>
                  <a:satOff val="0"/>
                  <a:lumOff val="0"/>
                  <a:alphaOff val="0"/>
                </a:sysClr>
              </a:solidFill>
              <a:latin typeface="Aptos" panose="02110004020202020204"/>
              <a:ea typeface="+mn-ea"/>
              <a:cs typeface="+mn-cs"/>
            </a:rPr>
            <a:t>Order to Abatement</a:t>
          </a:r>
        </a:p>
      </dsp:txBody>
      <dsp:txXfrm>
        <a:off x="6229929" y="1720845"/>
        <a:ext cx="2025594" cy="664156"/>
      </dsp:txXfrm>
    </dsp:sp>
    <dsp:sp modelId="{56A1CB62-80FC-44E4-BDFF-52A05B7DB203}">
      <dsp:nvSpPr>
        <dsp:cNvPr id="0" name=""/>
        <dsp:cNvSpPr/>
      </dsp:nvSpPr>
      <dsp:spPr>
        <a:xfrm>
          <a:off x="4659974" y="2958799"/>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C40FB5-3FE6-4050-BE29-6192FEF090A0}">
      <dsp:nvSpPr>
        <dsp:cNvPr id="0" name=""/>
        <dsp:cNvSpPr/>
      </dsp:nvSpPr>
      <dsp:spPr>
        <a:xfrm>
          <a:off x="5308261" y="2976293"/>
          <a:ext cx="1293172"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Self-Abatement</a:t>
          </a:r>
        </a:p>
      </dsp:txBody>
      <dsp:txXfrm>
        <a:off x="5308261" y="2976293"/>
        <a:ext cx="1293172" cy="664156"/>
      </dsp:txXfrm>
    </dsp:sp>
    <dsp:sp modelId="{45BE7EEC-CBE7-40DA-AFDA-2C390E55ACFB}">
      <dsp:nvSpPr>
        <dsp:cNvPr id="0" name=""/>
        <dsp:cNvSpPr/>
      </dsp:nvSpPr>
      <dsp:spPr>
        <a:xfrm>
          <a:off x="6712003" y="277739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42BBE2-EFB5-4E6E-9B3B-687AE29C6A2D}">
      <dsp:nvSpPr>
        <dsp:cNvPr id="0" name=""/>
        <dsp:cNvSpPr/>
      </dsp:nvSpPr>
      <dsp:spPr>
        <a:xfrm>
          <a:off x="7350724" y="2792315"/>
          <a:ext cx="1193200"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Abatement Performed</a:t>
          </a:r>
        </a:p>
      </dsp:txBody>
      <dsp:txXfrm>
        <a:off x="7350724" y="2792315"/>
        <a:ext cx="1193200" cy="664156"/>
      </dsp:txXfrm>
    </dsp:sp>
    <dsp:sp modelId="{D4CBAEDC-73CF-4CFB-B701-55D5B039281A}">
      <dsp:nvSpPr>
        <dsp:cNvPr id="0" name=""/>
        <dsp:cNvSpPr/>
      </dsp:nvSpPr>
      <dsp:spPr>
        <a:xfrm>
          <a:off x="6298161" y="3574468"/>
          <a:ext cx="664156" cy="664156"/>
        </a:xfrm>
        <a:prstGeom prst="ellipse">
          <a:avLst/>
        </a:prstGeom>
        <a:solidFill>
          <a:srgbClr val="156082">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5FE79A-49CB-48FB-98BA-0A19C82E3208}">
      <dsp:nvSpPr>
        <dsp:cNvPr id="0" name=""/>
        <dsp:cNvSpPr/>
      </dsp:nvSpPr>
      <dsp:spPr>
        <a:xfrm>
          <a:off x="6973240" y="3574468"/>
          <a:ext cx="996235" cy="664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Aptos" panose="02110004020202020204"/>
              <a:ea typeface="+mn-ea"/>
              <a:cs typeface="+mn-cs"/>
            </a:rPr>
            <a:t>Lien Placed on Property</a:t>
          </a:r>
        </a:p>
      </dsp:txBody>
      <dsp:txXfrm>
        <a:off x="6973240" y="3574468"/>
        <a:ext cx="996235" cy="664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4F4EF-0EF2-4DE3-9D2A-6756572D5F28}">
      <dsp:nvSpPr>
        <dsp:cNvPr id="0" name=""/>
        <dsp:cNvSpPr/>
      </dsp:nvSpPr>
      <dsp:spPr>
        <a:xfrm>
          <a:off x="8533086" y="2509874"/>
          <a:ext cx="252937" cy="91440"/>
        </a:xfrm>
        <a:custGeom>
          <a:avLst/>
          <a:gdLst/>
          <a:ahLst/>
          <a:cxnLst/>
          <a:rect l="0" t="0" r="0" b="0"/>
          <a:pathLst>
            <a:path>
              <a:moveTo>
                <a:pt x="0" y="46421"/>
              </a:moveTo>
              <a:lnTo>
                <a:pt x="126468" y="46421"/>
              </a:lnTo>
              <a:lnTo>
                <a:pt x="126468" y="45720"/>
              </a:lnTo>
              <a:lnTo>
                <a:pt x="252937" y="45720"/>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653231" y="2549270"/>
        <a:ext cx="12646" cy="12646"/>
      </dsp:txXfrm>
    </dsp:sp>
    <dsp:sp modelId="{3365F988-57C7-4D4A-919F-2CD68E6739D3}">
      <dsp:nvSpPr>
        <dsp:cNvPr id="0" name=""/>
        <dsp:cNvSpPr/>
      </dsp:nvSpPr>
      <dsp:spPr>
        <a:xfrm>
          <a:off x="7015463" y="2509874"/>
          <a:ext cx="252937" cy="91440"/>
        </a:xfrm>
        <a:custGeom>
          <a:avLst/>
          <a:gdLst/>
          <a:ahLst/>
          <a:cxnLst/>
          <a:rect l="0" t="0" r="0" b="0"/>
          <a:pathLst>
            <a:path>
              <a:moveTo>
                <a:pt x="0" y="45720"/>
              </a:moveTo>
              <a:lnTo>
                <a:pt x="126468" y="45720"/>
              </a:lnTo>
              <a:lnTo>
                <a:pt x="126468" y="46421"/>
              </a:lnTo>
              <a:lnTo>
                <a:pt x="252937" y="46421"/>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135608" y="2549270"/>
        <a:ext cx="12646" cy="12646"/>
      </dsp:txXfrm>
    </dsp:sp>
    <dsp:sp modelId="{C821EBCB-6FEA-4621-9BF6-27CA99FCAB5F}">
      <dsp:nvSpPr>
        <dsp:cNvPr id="0" name=""/>
        <dsp:cNvSpPr/>
      </dsp:nvSpPr>
      <dsp:spPr>
        <a:xfrm>
          <a:off x="5497840" y="2078983"/>
          <a:ext cx="252937" cy="476611"/>
        </a:xfrm>
        <a:custGeom>
          <a:avLst/>
          <a:gdLst/>
          <a:ahLst/>
          <a:cxnLst/>
          <a:rect l="0" t="0" r="0" b="0"/>
          <a:pathLst>
            <a:path>
              <a:moveTo>
                <a:pt x="0" y="0"/>
              </a:moveTo>
              <a:lnTo>
                <a:pt x="126468" y="0"/>
              </a:lnTo>
              <a:lnTo>
                <a:pt x="126468" y="476611"/>
              </a:lnTo>
              <a:lnTo>
                <a:pt x="252937" y="476611"/>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10820" y="2303799"/>
        <a:ext cx="26978" cy="26978"/>
      </dsp:txXfrm>
    </dsp:sp>
    <dsp:sp modelId="{70C4A158-FE4B-4402-BA86-F52294F69AFE}">
      <dsp:nvSpPr>
        <dsp:cNvPr id="0" name=""/>
        <dsp:cNvSpPr/>
      </dsp:nvSpPr>
      <dsp:spPr>
        <a:xfrm>
          <a:off x="5497840" y="1625832"/>
          <a:ext cx="252937" cy="453150"/>
        </a:xfrm>
        <a:custGeom>
          <a:avLst/>
          <a:gdLst/>
          <a:ahLst/>
          <a:cxnLst/>
          <a:rect l="0" t="0" r="0" b="0"/>
          <a:pathLst>
            <a:path>
              <a:moveTo>
                <a:pt x="0" y="453150"/>
              </a:moveTo>
              <a:lnTo>
                <a:pt x="126468" y="453150"/>
              </a:lnTo>
              <a:lnTo>
                <a:pt x="126468" y="0"/>
              </a:lnTo>
              <a:lnTo>
                <a:pt x="252937" y="0"/>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11335" y="1839433"/>
        <a:ext cx="25948" cy="25948"/>
      </dsp:txXfrm>
    </dsp:sp>
    <dsp:sp modelId="{96EB1DFB-61DF-4D3D-A466-4AFC899C819D}">
      <dsp:nvSpPr>
        <dsp:cNvPr id="0" name=""/>
        <dsp:cNvSpPr/>
      </dsp:nvSpPr>
      <dsp:spPr>
        <a:xfrm>
          <a:off x="3428511" y="1837998"/>
          <a:ext cx="252937" cy="240984"/>
        </a:xfrm>
        <a:custGeom>
          <a:avLst/>
          <a:gdLst/>
          <a:ahLst/>
          <a:cxnLst/>
          <a:rect l="0" t="0" r="0" b="0"/>
          <a:pathLst>
            <a:path>
              <a:moveTo>
                <a:pt x="0" y="0"/>
              </a:moveTo>
              <a:lnTo>
                <a:pt x="126468" y="0"/>
              </a:lnTo>
              <a:lnTo>
                <a:pt x="126468" y="240984"/>
              </a:lnTo>
              <a:lnTo>
                <a:pt x="252937" y="240984"/>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46246" y="1949756"/>
        <a:ext cx="17467" cy="17467"/>
      </dsp:txXfrm>
    </dsp:sp>
    <dsp:sp modelId="{CB40B64D-8376-4AF1-AAFB-041D2FE83D82}">
      <dsp:nvSpPr>
        <dsp:cNvPr id="0" name=""/>
        <dsp:cNvSpPr/>
      </dsp:nvSpPr>
      <dsp:spPr>
        <a:xfrm>
          <a:off x="3428511" y="837296"/>
          <a:ext cx="252937" cy="1000701"/>
        </a:xfrm>
        <a:custGeom>
          <a:avLst/>
          <a:gdLst/>
          <a:ahLst/>
          <a:cxnLst/>
          <a:rect l="0" t="0" r="0" b="0"/>
          <a:pathLst>
            <a:path>
              <a:moveTo>
                <a:pt x="0" y="1000701"/>
              </a:moveTo>
              <a:lnTo>
                <a:pt x="126468" y="1000701"/>
              </a:lnTo>
              <a:lnTo>
                <a:pt x="126468" y="0"/>
              </a:lnTo>
              <a:lnTo>
                <a:pt x="252937" y="0"/>
              </a:lnTo>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29175" y="1311843"/>
        <a:ext cx="51608" cy="51608"/>
      </dsp:txXfrm>
    </dsp:sp>
    <dsp:sp modelId="{546407F1-583B-4F5A-BD15-870C6DB889DB}">
      <dsp:nvSpPr>
        <dsp:cNvPr id="0" name=""/>
        <dsp:cNvSpPr/>
      </dsp:nvSpPr>
      <dsp:spPr>
        <a:xfrm>
          <a:off x="1910888" y="1792278"/>
          <a:ext cx="252937" cy="91440"/>
        </a:xfrm>
        <a:custGeom>
          <a:avLst/>
          <a:gdLst/>
          <a:ahLst/>
          <a:cxnLst/>
          <a:rect l="0" t="0" r="0" b="0"/>
          <a:pathLst>
            <a:path>
              <a:moveTo>
                <a:pt x="0" y="45720"/>
              </a:moveTo>
              <a:lnTo>
                <a:pt x="252937" y="45720"/>
              </a:lnTo>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031033" y="1831675"/>
        <a:ext cx="12646" cy="12646"/>
      </dsp:txXfrm>
    </dsp:sp>
    <dsp:sp modelId="{7BFEB935-98D5-46CD-8F6C-A8FDDD140891}">
      <dsp:nvSpPr>
        <dsp:cNvPr id="0" name=""/>
        <dsp:cNvSpPr/>
      </dsp:nvSpPr>
      <dsp:spPr>
        <a:xfrm>
          <a:off x="393265" y="1792278"/>
          <a:ext cx="252937" cy="91440"/>
        </a:xfrm>
        <a:custGeom>
          <a:avLst/>
          <a:gdLst/>
          <a:ahLst/>
          <a:cxnLst/>
          <a:rect l="0" t="0" r="0" b="0"/>
          <a:pathLst>
            <a:path>
              <a:moveTo>
                <a:pt x="0" y="45720"/>
              </a:moveTo>
              <a:lnTo>
                <a:pt x="252937" y="45720"/>
              </a:lnTo>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3410" y="1831675"/>
        <a:ext cx="12646" cy="12646"/>
      </dsp:txXfrm>
    </dsp:sp>
    <dsp:sp modelId="{A393CA37-AB03-43F8-8546-E51226BA4077}">
      <dsp:nvSpPr>
        <dsp:cNvPr id="0" name=""/>
        <dsp:cNvSpPr/>
      </dsp:nvSpPr>
      <dsp:spPr>
        <a:xfrm rot="16200000">
          <a:off x="-814192" y="1645211"/>
          <a:ext cx="2029341" cy="385574"/>
        </a:xfrm>
        <a:prstGeom prst="rect">
          <a:avLst/>
        </a:prstGeom>
        <a:solidFill>
          <a:schemeClr val="accent2"/>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Code Action</a:t>
          </a:r>
        </a:p>
      </dsp:txBody>
      <dsp:txXfrm>
        <a:off x="-814192" y="1645211"/>
        <a:ext cx="2029341" cy="385574"/>
      </dsp:txXfrm>
    </dsp:sp>
    <dsp:sp modelId="{0D620DB4-93A8-4BBF-93C4-F8821AC944C0}">
      <dsp:nvSpPr>
        <dsp:cNvPr id="0" name=""/>
        <dsp:cNvSpPr/>
      </dsp:nvSpPr>
      <dsp:spPr>
        <a:xfrm>
          <a:off x="646202" y="1409584"/>
          <a:ext cx="1264685" cy="856828"/>
        </a:xfrm>
        <a:prstGeom prst="rect">
          <a:avLst/>
        </a:prstGeom>
        <a:solidFill>
          <a:schemeClr val="accent1"/>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Lien Hearing</a:t>
          </a:r>
        </a:p>
      </dsp:txBody>
      <dsp:txXfrm>
        <a:off x="646202" y="1409584"/>
        <a:ext cx="1264685" cy="856828"/>
      </dsp:txXfrm>
    </dsp:sp>
    <dsp:sp modelId="{85168713-6AFB-43FC-8C6E-0435148ED927}">
      <dsp:nvSpPr>
        <dsp:cNvPr id="0" name=""/>
        <dsp:cNvSpPr/>
      </dsp:nvSpPr>
      <dsp:spPr>
        <a:xfrm>
          <a:off x="2163825" y="1409584"/>
          <a:ext cx="1264685" cy="856828"/>
        </a:xfrm>
        <a:prstGeom prst="rect">
          <a:avLst/>
        </a:prstGeom>
        <a:solidFill>
          <a:schemeClr val="accent3">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Lien Recorded</a:t>
          </a:r>
        </a:p>
      </dsp:txBody>
      <dsp:txXfrm>
        <a:off x="2163825" y="1409584"/>
        <a:ext cx="1264685" cy="856828"/>
      </dsp:txXfrm>
    </dsp:sp>
    <dsp:sp modelId="{F76B31F5-8A69-48C4-9545-9197ED891ADF}">
      <dsp:nvSpPr>
        <dsp:cNvPr id="0" name=""/>
        <dsp:cNvSpPr/>
      </dsp:nvSpPr>
      <dsp:spPr>
        <a:xfrm>
          <a:off x="3681448" y="644509"/>
          <a:ext cx="1799255" cy="385574"/>
        </a:xfrm>
        <a:prstGeom prst="rect">
          <a:avLst/>
        </a:prstGeom>
        <a:solidFill>
          <a:schemeClr val="accent5">
            <a:lumMod val="75000"/>
          </a:schemeClr>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Lien Paid</a:t>
          </a:r>
        </a:p>
      </dsp:txBody>
      <dsp:txXfrm>
        <a:off x="3681448" y="644509"/>
        <a:ext cx="1799255" cy="385574"/>
      </dsp:txXfrm>
    </dsp:sp>
    <dsp:sp modelId="{DE4B95A4-E26E-44EF-AB14-CC7FAC84411D}">
      <dsp:nvSpPr>
        <dsp:cNvPr id="0" name=""/>
        <dsp:cNvSpPr/>
      </dsp:nvSpPr>
      <dsp:spPr>
        <a:xfrm>
          <a:off x="3681448" y="1126478"/>
          <a:ext cx="1816392" cy="1905009"/>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Lien Converted to Direct Charge/Special Assessment</a:t>
          </a:r>
        </a:p>
      </dsp:txBody>
      <dsp:txXfrm>
        <a:off x="3681448" y="1126478"/>
        <a:ext cx="1816392" cy="1905009"/>
      </dsp:txXfrm>
    </dsp:sp>
    <dsp:sp modelId="{AC899BD6-9D61-42C2-9A24-CB5CCB1BD5A7}">
      <dsp:nvSpPr>
        <dsp:cNvPr id="0" name=""/>
        <dsp:cNvSpPr/>
      </dsp:nvSpPr>
      <dsp:spPr>
        <a:xfrm>
          <a:off x="5750777" y="1197418"/>
          <a:ext cx="1264685" cy="856828"/>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Current Secured</a:t>
          </a:r>
        </a:p>
      </dsp:txBody>
      <dsp:txXfrm>
        <a:off x="5750777" y="1197418"/>
        <a:ext cx="1264685" cy="856828"/>
      </dsp:txXfrm>
    </dsp:sp>
    <dsp:sp modelId="{05C460CB-3D70-43D7-8275-5EEFA341C6D9}">
      <dsp:nvSpPr>
        <dsp:cNvPr id="0" name=""/>
        <dsp:cNvSpPr/>
      </dsp:nvSpPr>
      <dsp:spPr>
        <a:xfrm>
          <a:off x="5750777" y="2150640"/>
          <a:ext cx="1264685" cy="809907"/>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Delinquent Secured</a:t>
          </a:r>
        </a:p>
      </dsp:txBody>
      <dsp:txXfrm>
        <a:off x="5750777" y="2150640"/>
        <a:ext cx="1264685" cy="809907"/>
      </dsp:txXfrm>
    </dsp:sp>
    <dsp:sp modelId="{CED491C0-20B2-4304-9410-845B7B9BE635}">
      <dsp:nvSpPr>
        <dsp:cNvPr id="0" name=""/>
        <dsp:cNvSpPr/>
      </dsp:nvSpPr>
      <dsp:spPr>
        <a:xfrm>
          <a:off x="7268400" y="2242545"/>
          <a:ext cx="1264685" cy="627500"/>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Tax Lien Sale</a:t>
          </a:r>
        </a:p>
      </dsp:txBody>
      <dsp:txXfrm>
        <a:off x="7268400" y="2242545"/>
        <a:ext cx="1264685" cy="627500"/>
      </dsp:txXfrm>
    </dsp:sp>
    <dsp:sp modelId="{EE2E9086-50B3-4624-8C26-7BBE0FB4BB47}">
      <dsp:nvSpPr>
        <dsp:cNvPr id="0" name=""/>
        <dsp:cNvSpPr/>
      </dsp:nvSpPr>
      <dsp:spPr>
        <a:xfrm>
          <a:off x="8786023" y="1732337"/>
          <a:ext cx="1264685" cy="1646512"/>
        </a:xfrm>
        <a:prstGeom prst="rect">
          <a:avLst/>
        </a:prstGeom>
        <a:gradFill rotWithShape="0">
          <a:gsLst>
            <a:gs pos="0">
              <a:schemeClr val="accent5">
                <a:hueOff val="0"/>
                <a:satOff val="0"/>
                <a:lumOff val="0"/>
                <a:alphaOff val="0"/>
                <a:shade val="85000"/>
                <a:satMod val="130000"/>
              </a:schemeClr>
            </a:gs>
            <a:gs pos="34000">
              <a:schemeClr val="accent5">
                <a:hueOff val="0"/>
                <a:satOff val="0"/>
                <a:lumOff val="0"/>
                <a:alphaOff val="0"/>
                <a:shade val="87000"/>
                <a:satMod val="125000"/>
              </a:schemeClr>
            </a:gs>
            <a:gs pos="70000">
              <a:schemeClr val="accent5">
                <a:hueOff val="0"/>
                <a:satOff val="0"/>
                <a:lumOff val="0"/>
                <a:alphaOff val="0"/>
                <a:tint val="100000"/>
                <a:shade val="90000"/>
                <a:satMod val="130000"/>
              </a:schemeClr>
            </a:gs>
            <a:gs pos="100000">
              <a:schemeClr val="accent5">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Reconcile Liens paid with Auditor's Office</a:t>
          </a:r>
        </a:p>
      </dsp:txBody>
      <dsp:txXfrm>
        <a:off x="8786023" y="1732337"/>
        <a:ext cx="1264685" cy="1646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C4C66-F4C4-4B1E-8CE4-EA269B247097}">
      <dsp:nvSpPr>
        <dsp:cNvPr id="0" name=""/>
        <dsp:cNvSpPr/>
      </dsp:nvSpPr>
      <dsp:spPr>
        <a:xfrm>
          <a:off x="0" y="3268"/>
          <a:ext cx="7585023"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198BB-EF6C-4051-847E-48F7303358C0}">
      <dsp:nvSpPr>
        <dsp:cNvPr id="0" name=""/>
        <dsp:cNvSpPr/>
      </dsp:nvSpPr>
      <dsp:spPr>
        <a:xfrm>
          <a:off x="0" y="0"/>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Code did not have a consistent means of tracking liens prior to Open Gov.  Data compiled from Granicus and other data sources to determine number of liens recorded since 2020 (start of current code division) = 34</a:t>
          </a:r>
        </a:p>
      </dsp:txBody>
      <dsp:txXfrm>
        <a:off x="0" y="0"/>
        <a:ext cx="7585023" cy="1114428"/>
      </dsp:txXfrm>
    </dsp:sp>
    <dsp:sp modelId="{AEB0E9A2-722F-4B72-8EA0-0C43AE444A2D}">
      <dsp:nvSpPr>
        <dsp:cNvPr id="0" name=""/>
        <dsp:cNvSpPr/>
      </dsp:nvSpPr>
      <dsp:spPr>
        <a:xfrm>
          <a:off x="0" y="1117696"/>
          <a:ext cx="7585023" cy="0"/>
        </a:xfrm>
        <a:prstGeom prst="line">
          <a:avLst/>
        </a:prstGeom>
        <a:solidFill>
          <a:schemeClr val="accent2">
            <a:hueOff val="-266365"/>
            <a:satOff val="-117"/>
            <a:lumOff val="314"/>
            <a:alphaOff val="0"/>
          </a:schemeClr>
        </a:solidFill>
        <a:ln w="15875" cap="flat" cmpd="sng" algn="ctr">
          <a:solidFill>
            <a:schemeClr val="accent2">
              <a:hueOff val="-266365"/>
              <a:satOff val="-117"/>
              <a:lumOff val="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85AD11-025C-4898-BCD0-45436810A132}">
      <dsp:nvSpPr>
        <dsp:cNvPr id="0" name=""/>
        <dsp:cNvSpPr/>
      </dsp:nvSpPr>
      <dsp:spPr>
        <a:xfrm>
          <a:off x="0" y="1237620"/>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Total lien amounts recorded for the 34 liens = $223,997</a:t>
          </a:r>
        </a:p>
      </dsp:txBody>
      <dsp:txXfrm>
        <a:off x="0" y="1237620"/>
        <a:ext cx="7585023" cy="1114428"/>
      </dsp:txXfrm>
    </dsp:sp>
    <dsp:sp modelId="{B39A1C4C-D44D-46C1-B6C3-43D0472ABA96}">
      <dsp:nvSpPr>
        <dsp:cNvPr id="0" name=""/>
        <dsp:cNvSpPr/>
      </dsp:nvSpPr>
      <dsp:spPr>
        <a:xfrm>
          <a:off x="0" y="2232125"/>
          <a:ext cx="7585023" cy="0"/>
        </a:xfrm>
        <a:prstGeom prst="line">
          <a:avLst/>
        </a:prstGeom>
        <a:solidFill>
          <a:schemeClr val="accent2">
            <a:hueOff val="-532730"/>
            <a:satOff val="-234"/>
            <a:lumOff val="628"/>
            <a:alphaOff val="0"/>
          </a:schemeClr>
        </a:solidFill>
        <a:ln w="15875" cap="flat" cmpd="sng" algn="ctr">
          <a:solidFill>
            <a:schemeClr val="accent2">
              <a:hueOff val="-532730"/>
              <a:satOff val="-234"/>
              <a:lumOff val="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A50607-86B4-4E5F-BA77-1D7E1E573882}">
      <dsp:nvSpPr>
        <dsp:cNvPr id="0" name=""/>
        <dsp:cNvSpPr/>
      </dsp:nvSpPr>
      <dsp:spPr>
        <a:xfrm>
          <a:off x="0" y="2232125"/>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A portion of lien total is for administrative costs (mostly officer time) = $24,926.  </a:t>
          </a:r>
        </a:p>
      </dsp:txBody>
      <dsp:txXfrm>
        <a:off x="0" y="2232125"/>
        <a:ext cx="7585023" cy="1114428"/>
      </dsp:txXfrm>
    </dsp:sp>
    <dsp:sp modelId="{BEB21FE3-3842-467B-BB1F-2469F462FE8F}">
      <dsp:nvSpPr>
        <dsp:cNvPr id="0" name=""/>
        <dsp:cNvSpPr/>
      </dsp:nvSpPr>
      <dsp:spPr>
        <a:xfrm>
          <a:off x="0" y="3346553"/>
          <a:ext cx="7585023" cy="0"/>
        </a:xfrm>
        <a:prstGeom prst="line">
          <a:avLst/>
        </a:prstGeom>
        <a:solidFill>
          <a:schemeClr val="accent2">
            <a:hueOff val="-799094"/>
            <a:satOff val="-352"/>
            <a:lumOff val="941"/>
            <a:alphaOff val="0"/>
          </a:schemeClr>
        </a:solidFill>
        <a:ln w="15875" cap="flat" cmpd="sng" algn="ctr">
          <a:solidFill>
            <a:schemeClr val="accent2">
              <a:hueOff val="-799094"/>
              <a:satOff val="-352"/>
              <a:lumOff val="9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CEE094-FF3A-4114-A0D6-85672C786DDB}">
      <dsp:nvSpPr>
        <dsp:cNvPr id="0" name=""/>
        <dsp:cNvSpPr/>
      </dsp:nvSpPr>
      <dsp:spPr>
        <a:xfrm>
          <a:off x="0" y="3346554"/>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All lien payment are deposited to 2604 (Nuisance Abatement), and the portion that is admin costs should be journaled back to 2603 where officer time is being paid from.</a:t>
          </a:r>
        </a:p>
      </dsp:txBody>
      <dsp:txXfrm>
        <a:off x="0" y="3346554"/>
        <a:ext cx="7585023" cy="1114428"/>
      </dsp:txXfrm>
    </dsp:sp>
    <dsp:sp modelId="{8745EFC8-2F78-43D1-8391-200E1CD35E8A}">
      <dsp:nvSpPr>
        <dsp:cNvPr id="0" name=""/>
        <dsp:cNvSpPr/>
      </dsp:nvSpPr>
      <dsp:spPr>
        <a:xfrm>
          <a:off x="0" y="4460982"/>
          <a:ext cx="7585023" cy="0"/>
        </a:xfrm>
        <a:prstGeom prst="line">
          <a:avLst/>
        </a:prstGeom>
        <a:solidFill>
          <a:schemeClr val="accent2">
            <a:hueOff val="-1065459"/>
            <a:satOff val="-469"/>
            <a:lumOff val="1255"/>
            <a:alphaOff val="0"/>
          </a:schemeClr>
        </a:solidFill>
        <a:ln w="15875" cap="flat" cmpd="sng" algn="ctr">
          <a:solidFill>
            <a:schemeClr val="accent2">
              <a:hueOff val="-1065459"/>
              <a:satOff val="-469"/>
              <a:lumOff val="12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059CA7-8505-4CE1-90D1-40B738CDB382}">
      <dsp:nvSpPr>
        <dsp:cNvPr id="0" name=""/>
        <dsp:cNvSpPr/>
      </dsp:nvSpPr>
      <dsp:spPr>
        <a:xfrm>
          <a:off x="0" y="4460982"/>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We are working with the Auditor-Controller’s office to reconcile lien payments to determine journal amount.  </a:t>
          </a:r>
        </a:p>
      </dsp:txBody>
      <dsp:txXfrm>
        <a:off x="0" y="4460982"/>
        <a:ext cx="7585023" cy="1114428"/>
      </dsp:txXfrm>
    </dsp:sp>
    <dsp:sp modelId="{C51E5989-6F6F-4B58-BAE5-16D604E46440}">
      <dsp:nvSpPr>
        <dsp:cNvPr id="0" name=""/>
        <dsp:cNvSpPr/>
      </dsp:nvSpPr>
      <dsp:spPr>
        <a:xfrm>
          <a:off x="0" y="5575411"/>
          <a:ext cx="7585023" cy="0"/>
        </a:xfrm>
        <a:prstGeom prst="line">
          <a:avLst/>
        </a:prstGeom>
        <a:solidFill>
          <a:schemeClr val="accent2">
            <a:hueOff val="-1331824"/>
            <a:satOff val="-586"/>
            <a:lumOff val="1569"/>
            <a:alphaOff val="0"/>
          </a:schemeClr>
        </a:solidFill>
        <a:ln w="15875" cap="flat" cmpd="sng" algn="ctr">
          <a:solidFill>
            <a:schemeClr val="accent2">
              <a:hueOff val="-1331824"/>
              <a:satOff val="-586"/>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4550F-107B-4F9C-B690-D3BE894D553B}">
      <dsp:nvSpPr>
        <dsp:cNvPr id="0" name=""/>
        <dsp:cNvSpPr/>
      </dsp:nvSpPr>
      <dsp:spPr>
        <a:xfrm>
          <a:off x="0" y="5575411"/>
          <a:ext cx="7585023" cy="111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New lien tracking system will allow us to reconcile lien payments more quickly and move cost admin cost recovery back to 2603 as a new revenue source.</a:t>
          </a:r>
        </a:p>
      </dsp:txBody>
      <dsp:txXfrm>
        <a:off x="0" y="5575411"/>
        <a:ext cx="7585023" cy="11144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6B1EF-FC06-47BE-8917-A7E8856238BD}">
      <dsp:nvSpPr>
        <dsp:cNvPr id="0" name=""/>
        <dsp:cNvSpPr/>
      </dsp:nvSpPr>
      <dsp:spPr>
        <a:xfrm>
          <a:off x="0" y="870890"/>
          <a:ext cx="8568586" cy="128642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t>In California jurisdictions, the General Fund is the main operating fund for most Community Development Departments.  Planning, Building and Code Enforcement are often embedded in larger services departments (Development Services or Resources Management) that also include air quality, environmental health, etc.</a:t>
          </a:r>
        </a:p>
      </dsp:txBody>
      <dsp:txXfrm>
        <a:off x="62798" y="933688"/>
        <a:ext cx="8442990" cy="1160824"/>
      </dsp:txXfrm>
    </dsp:sp>
    <dsp:sp modelId="{5E73C219-40EA-4220-9B2B-F52B817B5686}">
      <dsp:nvSpPr>
        <dsp:cNvPr id="0" name=""/>
        <dsp:cNvSpPr/>
      </dsp:nvSpPr>
      <dsp:spPr>
        <a:xfrm>
          <a:off x="0" y="2166614"/>
          <a:ext cx="8568586" cy="1084095"/>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t>Few California jurisdictions are “full-fee supported” for Community Development; most subsidize Planning, Code and (to a smaller degree) Building because fee schedules often don’t cover the full costs.</a:t>
          </a:r>
        </a:p>
      </dsp:txBody>
      <dsp:txXfrm>
        <a:off x="52921" y="2219535"/>
        <a:ext cx="8462744" cy="978253"/>
      </dsp:txXfrm>
    </dsp:sp>
    <dsp:sp modelId="{528267A3-38AD-4D9C-A976-178A42871BE8}">
      <dsp:nvSpPr>
        <dsp:cNvPr id="0" name=""/>
        <dsp:cNvSpPr/>
      </dsp:nvSpPr>
      <dsp:spPr>
        <a:xfrm>
          <a:off x="0" y="3296895"/>
          <a:ext cx="8568586" cy="1525127"/>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100000"/>
            </a:lnSpc>
            <a:spcBef>
              <a:spcPct val="0"/>
            </a:spcBef>
            <a:spcAft>
              <a:spcPct val="35000"/>
            </a:spcAft>
            <a:buNone/>
          </a:pPr>
          <a:r>
            <a:rPr lang="en-US" sz="1600" kern="1200" dirty="0"/>
            <a:t>Each County budget chooses how much of its General Fund to allocate (subsidize the department/divisions) based on local priorities, including keeping fees low to encourage development.  It is difficult to compare jurisdictions because of varying budget structures, however a comparison of nearby counties (Planning, Code and Building Revenues vs Expenses) gives a general idea how Lake County compares to nearby/comparable counties.</a:t>
          </a:r>
        </a:p>
      </dsp:txBody>
      <dsp:txXfrm>
        <a:off x="74451" y="3371346"/>
        <a:ext cx="8419684" cy="13762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FF2033-22C0-44F3-A06A-39CB706B755D}">
      <dsp:nvSpPr>
        <dsp:cNvPr id="0" name=""/>
        <dsp:cNvSpPr/>
      </dsp:nvSpPr>
      <dsp:spPr>
        <a:xfrm>
          <a:off x="3770" y="513555"/>
          <a:ext cx="2194718" cy="877887"/>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Base Rate </a:t>
          </a:r>
        </a:p>
      </dsp:txBody>
      <dsp:txXfrm>
        <a:off x="442714" y="513555"/>
        <a:ext cx="1316831" cy="877887"/>
      </dsp:txXfrm>
    </dsp:sp>
    <dsp:sp modelId="{24F3436F-82C9-453A-A0BA-5AFD8D417FC7}">
      <dsp:nvSpPr>
        <dsp:cNvPr id="0" name=""/>
        <dsp:cNvSpPr/>
      </dsp:nvSpPr>
      <dsp:spPr>
        <a:xfrm>
          <a:off x="1979017" y="513555"/>
          <a:ext cx="2194718" cy="877887"/>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 Overhead Rate</a:t>
          </a:r>
        </a:p>
      </dsp:txBody>
      <dsp:txXfrm>
        <a:off x="2417961" y="513555"/>
        <a:ext cx="1316831" cy="877887"/>
      </dsp:txXfrm>
    </dsp:sp>
    <dsp:sp modelId="{04AA5C01-9DD2-4401-B171-28D662F65659}">
      <dsp:nvSpPr>
        <dsp:cNvPr id="0" name=""/>
        <dsp:cNvSpPr/>
      </dsp:nvSpPr>
      <dsp:spPr>
        <a:xfrm>
          <a:off x="3954264" y="513555"/>
          <a:ext cx="2194718" cy="877887"/>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 Indirect Rate</a:t>
          </a:r>
        </a:p>
      </dsp:txBody>
      <dsp:txXfrm>
        <a:off x="4393208" y="513555"/>
        <a:ext cx="1316831" cy="877887"/>
      </dsp:txXfrm>
    </dsp:sp>
    <dsp:sp modelId="{E1FA2372-6C57-414A-B8A2-227793A0EDBF}">
      <dsp:nvSpPr>
        <dsp:cNvPr id="0" name=""/>
        <dsp:cNvSpPr/>
      </dsp:nvSpPr>
      <dsp:spPr>
        <a:xfrm>
          <a:off x="5870244" y="513555"/>
          <a:ext cx="2194718" cy="877887"/>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 Full Rate</a:t>
          </a:r>
        </a:p>
      </dsp:txBody>
      <dsp:txXfrm>
        <a:off x="6309188" y="513555"/>
        <a:ext cx="1316831" cy="8778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E94ED-2B19-4D1D-BC11-FD5762DE8F97}">
      <dsp:nvSpPr>
        <dsp:cNvPr id="0" name=""/>
        <dsp:cNvSpPr/>
      </dsp:nvSpPr>
      <dsp:spPr>
        <a:xfrm>
          <a:off x="2946" y="373475"/>
          <a:ext cx="2337792" cy="14026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Our CDD Finance Team will:</a:t>
          </a:r>
        </a:p>
      </dsp:txBody>
      <dsp:txXfrm>
        <a:off x="2946" y="373475"/>
        <a:ext cx="2337792" cy="1402675"/>
      </dsp:txXfrm>
    </dsp:sp>
    <dsp:sp modelId="{D1D91397-667F-4365-BB93-DD81B46C3BE8}">
      <dsp:nvSpPr>
        <dsp:cNvPr id="0" name=""/>
        <dsp:cNvSpPr/>
      </dsp:nvSpPr>
      <dsp:spPr>
        <a:xfrm>
          <a:off x="2574518" y="373475"/>
          <a:ext cx="2337792" cy="1402675"/>
        </a:xfrm>
        <a:prstGeom prst="rect">
          <a:avLst/>
        </a:prstGeom>
        <a:solidFill>
          <a:schemeClr val="accent2">
            <a:hueOff val="-190261"/>
            <a:satOff val="-84"/>
            <a:lumOff val="2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Develop a centralized data dashboard for ongoing monitoring.  </a:t>
          </a:r>
        </a:p>
      </dsp:txBody>
      <dsp:txXfrm>
        <a:off x="2574518" y="373475"/>
        <a:ext cx="2337792" cy="1402675"/>
      </dsp:txXfrm>
    </dsp:sp>
    <dsp:sp modelId="{C5B8FA6B-9B35-49C0-AB2A-A72348C3AD1B}">
      <dsp:nvSpPr>
        <dsp:cNvPr id="0" name=""/>
        <dsp:cNvSpPr/>
      </dsp:nvSpPr>
      <dsp:spPr>
        <a:xfrm>
          <a:off x="5146089" y="373475"/>
          <a:ext cx="2337792" cy="1402675"/>
        </a:xfrm>
        <a:prstGeom prst="rect">
          <a:avLst/>
        </a:prstGeom>
        <a:solidFill>
          <a:schemeClr val="accent2">
            <a:hueOff val="-380521"/>
            <a:satOff val="-167"/>
            <a:lumOff val="4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Review Building division’s cash account weekly.  </a:t>
          </a:r>
        </a:p>
      </dsp:txBody>
      <dsp:txXfrm>
        <a:off x="5146089" y="373475"/>
        <a:ext cx="2337792" cy="1402675"/>
      </dsp:txXfrm>
    </dsp:sp>
    <dsp:sp modelId="{1E40D82A-1F00-4E50-A103-F4049FF0D1DB}">
      <dsp:nvSpPr>
        <dsp:cNvPr id="0" name=""/>
        <dsp:cNvSpPr/>
      </dsp:nvSpPr>
      <dsp:spPr>
        <a:xfrm>
          <a:off x="7717661" y="373475"/>
          <a:ext cx="2337792" cy="1402675"/>
        </a:xfrm>
        <a:prstGeom prst="rect">
          <a:avLst/>
        </a:prstGeom>
        <a:solidFill>
          <a:schemeClr val="accent2">
            <a:hueOff val="-570782"/>
            <a:satOff val="-251"/>
            <a:lumOff val="6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Ensure revenue covers operational costs.  </a:t>
          </a:r>
        </a:p>
      </dsp:txBody>
      <dsp:txXfrm>
        <a:off x="7717661" y="373475"/>
        <a:ext cx="2337792" cy="1402675"/>
      </dsp:txXfrm>
    </dsp:sp>
    <dsp:sp modelId="{C1214673-52AD-488D-A10B-AAEF7A690C6F}">
      <dsp:nvSpPr>
        <dsp:cNvPr id="0" name=""/>
        <dsp:cNvSpPr/>
      </dsp:nvSpPr>
      <dsp:spPr>
        <a:xfrm>
          <a:off x="2946" y="2009929"/>
          <a:ext cx="2337792" cy="1402675"/>
        </a:xfrm>
        <a:prstGeom prst="rect">
          <a:avLst/>
        </a:prstGeom>
        <a:solidFill>
          <a:schemeClr val="accent2">
            <a:hueOff val="-761042"/>
            <a:satOff val="-335"/>
            <a:lumOff val="8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Analyze monthly data to forecast future trends.  </a:t>
          </a:r>
        </a:p>
      </dsp:txBody>
      <dsp:txXfrm>
        <a:off x="2946" y="2009929"/>
        <a:ext cx="2337792" cy="1402675"/>
      </dsp:txXfrm>
    </dsp:sp>
    <dsp:sp modelId="{B3D300B3-6609-45C4-BD87-A2CB17CCA5B4}">
      <dsp:nvSpPr>
        <dsp:cNvPr id="0" name=""/>
        <dsp:cNvSpPr/>
      </dsp:nvSpPr>
      <dsp:spPr>
        <a:xfrm>
          <a:off x="2574518" y="2009929"/>
          <a:ext cx="2337792" cy="1402675"/>
        </a:xfrm>
        <a:prstGeom prst="rect">
          <a:avLst/>
        </a:prstGeom>
        <a:solidFill>
          <a:schemeClr val="accent2">
            <a:hueOff val="-951303"/>
            <a:satOff val="-419"/>
            <a:lumOff val="112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Refine revenue estimation processes using collected data.  </a:t>
          </a:r>
        </a:p>
      </dsp:txBody>
      <dsp:txXfrm>
        <a:off x="2574518" y="2009929"/>
        <a:ext cx="2337792" cy="1402675"/>
      </dsp:txXfrm>
    </dsp:sp>
    <dsp:sp modelId="{B932DBA3-CE6E-4410-9295-7DF016CF8567}">
      <dsp:nvSpPr>
        <dsp:cNvPr id="0" name=""/>
        <dsp:cNvSpPr/>
      </dsp:nvSpPr>
      <dsp:spPr>
        <a:xfrm>
          <a:off x="5146089" y="2009929"/>
          <a:ext cx="2337792" cy="1402675"/>
        </a:xfrm>
        <a:prstGeom prst="rect">
          <a:avLst/>
        </a:prstGeom>
        <a:solidFill>
          <a:schemeClr val="accent2">
            <a:hueOff val="-1141563"/>
            <a:satOff val="-502"/>
            <a:lumOff val="13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Provide monthly revenue and expenses reports to divisions and meet with Division Managers and Admin quarterly.  </a:t>
          </a:r>
        </a:p>
      </dsp:txBody>
      <dsp:txXfrm>
        <a:off x="5146089" y="2009929"/>
        <a:ext cx="2337792" cy="1402675"/>
      </dsp:txXfrm>
    </dsp:sp>
    <dsp:sp modelId="{25B1306A-897F-4611-A83A-E75CE5D742D4}">
      <dsp:nvSpPr>
        <dsp:cNvPr id="0" name=""/>
        <dsp:cNvSpPr/>
      </dsp:nvSpPr>
      <dsp:spPr>
        <a:xfrm>
          <a:off x="7717661" y="2009929"/>
          <a:ext cx="2337792" cy="1402675"/>
        </a:xfrm>
        <a:prstGeom prst="rect">
          <a:avLst/>
        </a:prstGeom>
        <a:solidFill>
          <a:schemeClr val="accent2">
            <a:hueOff val="-1331824"/>
            <a:satOff val="-586"/>
            <a:lumOff val="15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000" kern="1200" dirty="0"/>
            <a:t>Provide bi-annual updates to the BOS.</a:t>
          </a:r>
        </a:p>
        <a:p>
          <a:pPr marL="0" lvl="0" algn="ctr" defTabSz="889000">
            <a:lnSpc>
              <a:spcPct val="90000"/>
            </a:lnSpc>
            <a:spcBef>
              <a:spcPct val="0"/>
            </a:spcBef>
            <a:spcAft>
              <a:spcPct val="35000"/>
            </a:spcAft>
            <a:buNone/>
          </a:pPr>
          <a:endParaRPr lang="en-US" sz="2000" kern="1200" dirty="0"/>
        </a:p>
      </dsp:txBody>
      <dsp:txXfrm>
        <a:off x="7717661" y="2009929"/>
        <a:ext cx="2337792" cy="140267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0.03226</cdr:x>
      <cdr:y>0.38468</cdr:y>
    </cdr:from>
    <cdr:to>
      <cdr:x>0.97709</cdr:x>
      <cdr:y>0.51399</cdr:y>
    </cdr:to>
    <cdr:cxnSp macro="">
      <cdr:nvCxnSpPr>
        <cdr:cNvPr id="3" name="Straight Connector 2">
          <a:extLst xmlns:a="http://schemas.openxmlformats.org/drawingml/2006/main">
            <a:ext uri="{FF2B5EF4-FFF2-40B4-BE49-F238E27FC236}">
              <a16:creationId xmlns:a16="http://schemas.microsoft.com/office/drawing/2014/main" id="{3D61DA15-9B53-4703-8E62-5628DE0B862F}"/>
            </a:ext>
          </a:extLst>
        </cdr:cNvPr>
        <cdr:cNvCxnSpPr/>
      </cdr:nvCxnSpPr>
      <cdr:spPr>
        <a:xfrm xmlns:a="http://schemas.openxmlformats.org/drawingml/2006/main" flipV="1">
          <a:off x="237306" y="2442720"/>
          <a:ext cx="6951306" cy="821094"/>
        </a:xfrm>
        <a:prstGeom xmlns:a="http://schemas.openxmlformats.org/drawingml/2006/main" prst="line">
          <a:avLst/>
        </a:prstGeom>
        <a:ln xmlns:a="http://schemas.openxmlformats.org/drawingml/2006/main" w="508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6EAA53C-6E1F-4E24-A26B-BE9E5DF36812}" type="datetimeFigureOut">
              <a:rPr lang="en-US" smtClean="0"/>
              <a:t>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E81BD43-E6D9-45E3-B4CF-3F0EABE76542}" type="slidenum">
              <a:rPr lang="en-US" smtClean="0"/>
              <a:t>‹#›</a:t>
            </a:fld>
            <a:endParaRPr lang="en-US"/>
          </a:p>
        </p:txBody>
      </p:sp>
    </p:spTree>
    <p:extLst>
      <p:ext uri="{BB962C8B-B14F-4D97-AF65-F5344CB8AC3E}">
        <p14:creationId xmlns:p14="http://schemas.microsoft.com/office/powerpoint/2010/main" val="685681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Consideration of 10 years of Building Fee Rates, Permits Applied For, and Revenues, as well as 2 years of Permits Types.  Permit Data from Accela and Open Gov is not a one to one comparison.</a:t>
            </a:r>
          </a:p>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5</a:t>
            </a:fld>
            <a:endParaRPr lang="en-US"/>
          </a:p>
        </p:txBody>
      </p:sp>
    </p:spTree>
    <p:extLst>
      <p:ext uri="{BB962C8B-B14F-4D97-AF65-F5344CB8AC3E}">
        <p14:creationId xmlns:p14="http://schemas.microsoft.com/office/powerpoint/2010/main" val="2025285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Consideration of 9 years of Planning Fee Rates and Revenue.  Permits Applied For and Permits Types are over the last 3 years due to the insufficient of data available in Accela for Planning..  Permit Data from Accela and Open Gov is not a one to one comparison.</a:t>
            </a:r>
          </a:p>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16</a:t>
            </a:fld>
            <a:endParaRPr lang="en-US"/>
          </a:p>
        </p:txBody>
      </p:sp>
    </p:spTree>
    <p:extLst>
      <p:ext uri="{BB962C8B-B14F-4D97-AF65-F5344CB8AC3E}">
        <p14:creationId xmlns:p14="http://schemas.microsoft.com/office/powerpoint/2010/main" val="3868694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Planning fees are built on hourly rates, back to 2017.  The hourly rate is combined with the number of hours to completion.  The hourly rate has increased over time.</a:t>
            </a:r>
          </a:p>
        </p:txBody>
      </p:sp>
      <p:sp>
        <p:nvSpPr>
          <p:cNvPr id="4" name="Slide Number Placeholder 3"/>
          <p:cNvSpPr>
            <a:spLocks noGrp="1"/>
          </p:cNvSpPr>
          <p:nvPr>
            <p:ph type="sldNum" sz="quarter" idx="5"/>
          </p:nvPr>
        </p:nvSpPr>
        <p:spPr/>
        <p:txBody>
          <a:bodyPr/>
          <a:lstStyle/>
          <a:p>
            <a:fld id="{CE81BD43-E6D9-45E3-B4CF-3F0EABE76542}" type="slidenum">
              <a:rPr lang="en-US" smtClean="0"/>
              <a:t>17</a:t>
            </a:fld>
            <a:endParaRPr lang="en-US"/>
          </a:p>
        </p:txBody>
      </p:sp>
    </p:spTree>
    <p:extLst>
      <p:ext uri="{BB962C8B-B14F-4D97-AF65-F5344CB8AC3E}">
        <p14:creationId xmlns:p14="http://schemas.microsoft.com/office/powerpoint/2010/main" val="3656283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total of all permits applied for in each calendar year, including annual compliance monitoring site visits.  Does not account for changes in types of permits.</a:t>
            </a:r>
          </a:p>
        </p:txBody>
      </p:sp>
      <p:sp>
        <p:nvSpPr>
          <p:cNvPr id="4" name="Slide Number Placeholder 3"/>
          <p:cNvSpPr>
            <a:spLocks noGrp="1"/>
          </p:cNvSpPr>
          <p:nvPr>
            <p:ph type="sldNum" sz="quarter" idx="5"/>
          </p:nvPr>
        </p:nvSpPr>
        <p:spPr/>
        <p:txBody>
          <a:bodyPr/>
          <a:lstStyle/>
          <a:p>
            <a:fld id="{CE81BD43-E6D9-45E3-B4CF-3F0EABE76542}" type="slidenum">
              <a:rPr lang="en-US" smtClean="0"/>
              <a:t>18</a:t>
            </a:fld>
            <a:endParaRPr lang="en-US"/>
          </a:p>
        </p:txBody>
      </p:sp>
    </p:spTree>
    <p:extLst>
      <p:ext uri="{BB962C8B-B14F-4D97-AF65-F5344CB8AC3E}">
        <p14:creationId xmlns:p14="http://schemas.microsoft.com/office/powerpoint/2010/main" val="26535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Zoning clearances represent the greatest number of permit applications received consistently.  Zoning permits have seen a decline while Ups and MUPs are trending upward.</a:t>
            </a:r>
          </a:p>
        </p:txBody>
      </p:sp>
      <p:sp>
        <p:nvSpPr>
          <p:cNvPr id="4" name="Slide Number Placeholder 3"/>
          <p:cNvSpPr>
            <a:spLocks noGrp="1"/>
          </p:cNvSpPr>
          <p:nvPr>
            <p:ph type="sldNum" sz="quarter" idx="5"/>
          </p:nvPr>
        </p:nvSpPr>
        <p:spPr/>
        <p:txBody>
          <a:bodyPr/>
          <a:lstStyle/>
          <a:p>
            <a:fld id="{CE81BD43-E6D9-45E3-B4CF-3F0EABE76542}" type="slidenum">
              <a:rPr lang="en-US" smtClean="0"/>
              <a:t>19</a:t>
            </a:fld>
            <a:endParaRPr lang="en-US"/>
          </a:p>
        </p:txBody>
      </p:sp>
    </p:spTree>
    <p:extLst>
      <p:ext uri="{BB962C8B-B14F-4D97-AF65-F5344CB8AC3E}">
        <p14:creationId xmlns:p14="http://schemas.microsoft.com/office/powerpoint/2010/main" val="3075144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Actual revenue across all categories follows roughly the same increases</a:t>
            </a:r>
          </a:p>
        </p:txBody>
      </p:sp>
      <p:sp>
        <p:nvSpPr>
          <p:cNvPr id="4" name="Slide Number Placeholder 3"/>
          <p:cNvSpPr>
            <a:spLocks noGrp="1"/>
          </p:cNvSpPr>
          <p:nvPr>
            <p:ph type="sldNum" sz="quarter" idx="5"/>
          </p:nvPr>
        </p:nvSpPr>
        <p:spPr/>
        <p:txBody>
          <a:bodyPr/>
          <a:lstStyle/>
          <a:p>
            <a:fld id="{CE81BD43-E6D9-45E3-B4CF-3F0EABE76542}" type="slidenum">
              <a:rPr lang="en-US" smtClean="0"/>
              <a:t>20</a:t>
            </a:fld>
            <a:endParaRPr lang="en-US"/>
          </a:p>
        </p:txBody>
      </p:sp>
    </p:spTree>
    <p:extLst>
      <p:ext uri="{BB962C8B-B14F-4D97-AF65-F5344CB8AC3E}">
        <p14:creationId xmlns:p14="http://schemas.microsoft.com/office/powerpoint/2010/main" val="1918684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 year 19-22 included significant cannabis revenue. Planning revenue fluctuates based on number of permits, and permit types, and often does not </a:t>
            </a:r>
          </a:p>
        </p:txBody>
      </p:sp>
      <p:sp>
        <p:nvSpPr>
          <p:cNvPr id="4" name="Slide Number Placeholder 3"/>
          <p:cNvSpPr>
            <a:spLocks noGrp="1"/>
          </p:cNvSpPr>
          <p:nvPr>
            <p:ph type="sldNum" sz="quarter" idx="5"/>
          </p:nvPr>
        </p:nvSpPr>
        <p:spPr/>
        <p:txBody>
          <a:bodyPr/>
          <a:lstStyle/>
          <a:p>
            <a:fld id="{CE81BD43-E6D9-45E3-B4CF-3F0EABE76542}" type="slidenum">
              <a:rPr lang="en-US" smtClean="0"/>
              <a:t>21</a:t>
            </a:fld>
            <a:endParaRPr lang="en-US"/>
          </a:p>
        </p:txBody>
      </p:sp>
    </p:spTree>
    <p:extLst>
      <p:ext uri="{BB962C8B-B14F-4D97-AF65-F5344CB8AC3E}">
        <p14:creationId xmlns:p14="http://schemas.microsoft.com/office/powerpoint/2010/main" val="3730286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cap="none" spc="0" dirty="0">
                <a:solidFill>
                  <a:schemeClr val="bg1"/>
                </a:solidFill>
              </a:rPr>
              <a:t>Planning/Building/Code Costs support by General Fund (and other non-fee based sources)</a:t>
            </a:r>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32</a:t>
            </a:fld>
            <a:endParaRPr lang="en-US"/>
          </a:p>
        </p:txBody>
      </p:sp>
    </p:spTree>
    <p:extLst>
      <p:ext uri="{BB962C8B-B14F-4D97-AF65-F5344CB8AC3E}">
        <p14:creationId xmlns:p14="http://schemas.microsoft.com/office/powerpoint/2010/main" val="1530032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Whan calculating Planning’s overhead rate, salaries and benefits of the OAIII and 2 CDD Techs were added to operating expenses, since they position do not get calculated into the Planning hourly rate. Overhead rates are calculated by calculating the operating expenses percentage over the salaries and benefits for each division:</a:t>
            </a:r>
          </a:p>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36</a:t>
            </a:fld>
            <a:endParaRPr lang="en-US"/>
          </a:p>
        </p:txBody>
      </p:sp>
    </p:spTree>
    <p:extLst>
      <p:ext uri="{BB962C8B-B14F-4D97-AF65-F5344CB8AC3E}">
        <p14:creationId xmlns:p14="http://schemas.microsoft.com/office/powerpoint/2010/main" val="4154823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rPr>
              <a:t>To calculate Planning’s hourly rate, each position has been adjusted productive hours (standard is 1650/yr) and for the % time each position dedicates to applications/permits (compared to unfunded activities/non-billable hours). 55% Overhead (division's operating expenses) and 21% Indirect rate are added, then averaged across number of FTE.  </a:t>
            </a:r>
          </a:p>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41</a:t>
            </a:fld>
            <a:endParaRPr lang="en-US"/>
          </a:p>
        </p:txBody>
      </p:sp>
    </p:spTree>
    <p:extLst>
      <p:ext uri="{BB962C8B-B14F-4D97-AF65-F5344CB8AC3E}">
        <p14:creationId xmlns:p14="http://schemas.microsoft.com/office/powerpoint/2010/main" val="3430268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51</a:t>
            </a:fld>
            <a:endParaRPr lang="en-US"/>
          </a:p>
        </p:txBody>
      </p:sp>
    </p:spTree>
    <p:extLst>
      <p:ext uri="{BB962C8B-B14F-4D97-AF65-F5344CB8AC3E}">
        <p14:creationId xmlns:p14="http://schemas.microsoft.com/office/powerpoint/2010/main" val="163162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detailed information including changes in all fee categories are in the excel workbook accompanying this presentation.  </a:t>
            </a:r>
          </a:p>
        </p:txBody>
      </p:sp>
      <p:sp>
        <p:nvSpPr>
          <p:cNvPr id="4" name="Slide Number Placeholder 3"/>
          <p:cNvSpPr>
            <a:spLocks noGrp="1"/>
          </p:cNvSpPr>
          <p:nvPr>
            <p:ph type="sldNum" sz="quarter" idx="5"/>
          </p:nvPr>
        </p:nvSpPr>
        <p:spPr/>
        <p:txBody>
          <a:bodyPr/>
          <a:lstStyle/>
          <a:p>
            <a:fld id="{CE81BD43-E6D9-45E3-B4CF-3F0EABE76542}" type="slidenum">
              <a:rPr lang="en-US" smtClean="0"/>
              <a:t>6</a:t>
            </a:fld>
            <a:endParaRPr lang="en-US"/>
          </a:p>
        </p:txBody>
      </p:sp>
    </p:spTree>
    <p:extLst>
      <p:ext uri="{BB962C8B-B14F-4D97-AF65-F5344CB8AC3E}">
        <p14:creationId xmlns:p14="http://schemas.microsoft.com/office/powerpoint/2010/main" val="1425646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7</a:t>
            </a:fld>
            <a:endParaRPr lang="en-US"/>
          </a:p>
        </p:txBody>
      </p:sp>
    </p:spTree>
    <p:extLst>
      <p:ext uri="{BB962C8B-B14F-4D97-AF65-F5344CB8AC3E}">
        <p14:creationId xmlns:p14="http://schemas.microsoft.com/office/powerpoint/2010/main" val="32212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Depending on type of permits that are issues, revenue can fluctuate due to differences in fees.</a:t>
            </a:r>
          </a:p>
        </p:txBody>
      </p:sp>
      <p:sp>
        <p:nvSpPr>
          <p:cNvPr id="4" name="Slide Number Placeholder 3"/>
          <p:cNvSpPr>
            <a:spLocks noGrp="1"/>
          </p:cNvSpPr>
          <p:nvPr>
            <p:ph type="sldNum" sz="quarter" idx="5"/>
          </p:nvPr>
        </p:nvSpPr>
        <p:spPr/>
        <p:txBody>
          <a:bodyPr/>
          <a:lstStyle/>
          <a:p>
            <a:fld id="{CE81BD43-E6D9-45E3-B4CF-3F0EABE76542}" type="slidenum">
              <a:rPr lang="en-US" smtClean="0"/>
              <a:t>8</a:t>
            </a:fld>
            <a:endParaRPr lang="en-US"/>
          </a:p>
        </p:txBody>
      </p:sp>
    </p:spTree>
    <p:extLst>
      <p:ext uri="{BB962C8B-B14F-4D97-AF65-F5344CB8AC3E}">
        <p14:creationId xmlns:p14="http://schemas.microsoft.com/office/powerpoint/2010/main" val="48408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revenues have remained relatively stable and predictable.</a:t>
            </a:r>
          </a:p>
        </p:txBody>
      </p:sp>
      <p:sp>
        <p:nvSpPr>
          <p:cNvPr id="4" name="Slide Number Placeholder 3"/>
          <p:cNvSpPr>
            <a:spLocks noGrp="1"/>
          </p:cNvSpPr>
          <p:nvPr>
            <p:ph type="sldNum" sz="quarter" idx="5"/>
          </p:nvPr>
        </p:nvSpPr>
        <p:spPr/>
        <p:txBody>
          <a:bodyPr/>
          <a:lstStyle/>
          <a:p>
            <a:fld id="{CE81BD43-E6D9-45E3-B4CF-3F0EABE76542}" type="slidenum">
              <a:rPr lang="en-US" smtClean="0"/>
              <a:t>9</a:t>
            </a:fld>
            <a:endParaRPr lang="en-US"/>
          </a:p>
        </p:txBody>
      </p:sp>
    </p:spTree>
    <p:extLst>
      <p:ext uri="{BB962C8B-B14F-4D97-AF65-F5344CB8AC3E}">
        <p14:creationId xmlns:p14="http://schemas.microsoft.com/office/powerpoint/2010/main" val="4047929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Code Enforcement does not have traditional fees, like building, but brings in revenue through liens and fines.  </a:t>
            </a:r>
          </a:p>
        </p:txBody>
      </p:sp>
      <p:sp>
        <p:nvSpPr>
          <p:cNvPr id="4" name="Slide Number Placeholder 3"/>
          <p:cNvSpPr>
            <a:spLocks noGrp="1"/>
          </p:cNvSpPr>
          <p:nvPr>
            <p:ph type="sldNum" sz="quarter" idx="5"/>
          </p:nvPr>
        </p:nvSpPr>
        <p:spPr/>
        <p:txBody>
          <a:bodyPr/>
          <a:lstStyle/>
          <a:p>
            <a:fld id="{CE81BD43-E6D9-45E3-B4CF-3F0EABE76542}" type="slidenum">
              <a:rPr lang="en-US" smtClean="0"/>
              <a:t>10</a:t>
            </a:fld>
            <a:endParaRPr lang="en-US"/>
          </a:p>
        </p:txBody>
      </p:sp>
    </p:spTree>
    <p:extLst>
      <p:ext uri="{BB962C8B-B14F-4D97-AF65-F5344CB8AC3E}">
        <p14:creationId xmlns:p14="http://schemas.microsoft.com/office/powerpoint/2010/main" val="254089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majority of cases opened due to a complaint receive a courtesy letter as a first step.  If the property owner does not contact our office, an officer is assigned and an investigation/site visit is conducted.  </a:t>
            </a:r>
          </a:p>
        </p:txBody>
      </p:sp>
      <p:sp>
        <p:nvSpPr>
          <p:cNvPr id="4" name="Slide Number Placeholder 3"/>
          <p:cNvSpPr>
            <a:spLocks noGrp="1"/>
          </p:cNvSpPr>
          <p:nvPr>
            <p:ph type="sldNum" sz="quarter" idx="5"/>
          </p:nvPr>
        </p:nvSpPr>
        <p:spPr/>
        <p:txBody>
          <a:bodyPr/>
          <a:lstStyle/>
          <a:p>
            <a:fld id="{CE81BD43-E6D9-45E3-B4CF-3F0EABE76542}" type="slidenum">
              <a:rPr lang="en-US" smtClean="0"/>
              <a:t>11</a:t>
            </a:fld>
            <a:endParaRPr lang="en-US"/>
          </a:p>
        </p:txBody>
      </p:sp>
    </p:spTree>
    <p:extLst>
      <p:ext uri="{BB962C8B-B14F-4D97-AF65-F5344CB8AC3E}">
        <p14:creationId xmlns:p14="http://schemas.microsoft.com/office/powerpoint/2010/main" val="3128072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Courtesy letters not sent if no merit, duplicate complaint, or not a division priority.  After an investigation by an officer, 39% of those who receive courtesy letters receive a NOV.  Others are self-abated, pending investigation or NOV not warranted.  Last year, 33% of NOV’s were converted to Admin citation after 30 days.  Other self-abated, or have not yet been issued a citation.  NONOTA were issued for 66% of NOVs.</a:t>
            </a:r>
          </a:p>
        </p:txBody>
      </p:sp>
      <p:sp>
        <p:nvSpPr>
          <p:cNvPr id="4" name="Slide Number Placeholder 3"/>
          <p:cNvSpPr>
            <a:spLocks noGrp="1"/>
          </p:cNvSpPr>
          <p:nvPr>
            <p:ph type="sldNum" sz="quarter" idx="5"/>
          </p:nvPr>
        </p:nvSpPr>
        <p:spPr/>
        <p:txBody>
          <a:bodyPr/>
          <a:lstStyle/>
          <a:p>
            <a:fld id="{CE81BD43-E6D9-45E3-B4CF-3F0EABE76542}" type="slidenum">
              <a:rPr lang="en-US" smtClean="0"/>
              <a:t>12</a:t>
            </a:fld>
            <a:endParaRPr lang="en-US"/>
          </a:p>
        </p:txBody>
      </p:sp>
    </p:spTree>
    <p:extLst>
      <p:ext uri="{BB962C8B-B14F-4D97-AF65-F5344CB8AC3E}">
        <p14:creationId xmlns:p14="http://schemas.microsoft.com/office/powerpoint/2010/main" val="4139344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1. </a:t>
            </a:r>
            <a:r>
              <a:rPr lang="en-US" sz="1200" dirty="0"/>
              <a:t>Abatements are performed 3.  Code Enforcement request authorization to record a lien for the amount of the abatement plus the overhead and indirect costs in an effort to recover all costs 4. </a:t>
            </a:r>
            <a:endParaRPr lang="en-US" dirty="0"/>
          </a:p>
          <a:p>
            <a:pPr lvl="0"/>
            <a:r>
              <a:rPr lang="en-US" sz="1200" dirty="0"/>
              <a:t>Property owner pays the lien or it is paid through escrow 5. </a:t>
            </a:r>
            <a:endParaRPr lang="en-US" dirty="0"/>
          </a:p>
          <a:p>
            <a:pPr lvl="0"/>
            <a:r>
              <a:rPr lang="en-US" sz="1200" dirty="0"/>
              <a:t>Lien not paid by end of each FY are </a:t>
            </a:r>
            <a:r>
              <a:rPr lang="en-US" sz="1200" dirty="0" err="1"/>
              <a:t>convereted</a:t>
            </a:r>
            <a:r>
              <a:rPr lang="en-US" sz="1200" dirty="0"/>
              <a:t> to a Special Assessment/Direct Chard in August, and added to next tax bill 6. </a:t>
            </a:r>
            <a:endParaRPr lang="en-US" dirty="0"/>
          </a:p>
          <a:p>
            <a:pPr lvl="0"/>
            <a:r>
              <a:rPr lang="en-US" sz="1200" dirty="0"/>
              <a:t>Once a direct charge, if paid in 1st fiscal year, only incur penalties 7. </a:t>
            </a:r>
            <a:endParaRPr lang="en-US" dirty="0"/>
          </a:p>
          <a:p>
            <a:pPr lvl="0" algn="l"/>
            <a:r>
              <a:rPr lang="en-US" sz="1200" dirty="0"/>
              <a:t>2nd year of direct charge, lien incurs </a:t>
            </a:r>
            <a:r>
              <a:rPr lang="en-US" sz="1200" dirty="0" err="1"/>
              <a:t>penalities</a:t>
            </a:r>
            <a:r>
              <a:rPr lang="en-US" sz="1200" dirty="0"/>
              <a:t> and interest</a:t>
            </a:r>
          </a:p>
          <a:p>
            <a:pPr lvl="0"/>
            <a:r>
              <a:rPr lang="en-US" sz="1200" dirty="0"/>
              <a:t>8. </a:t>
            </a:r>
            <a:endParaRPr lang="en-US" dirty="0"/>
          </a:p>
          <a:p>
            <a:pPr lvl="0" algn="l"/>
            <a:r>
              <a:rPr lang="en-US" sz="1200" dirty="0"/>
              <a:t>After 5 years, the property can be sold in a tax lien sale.  Code will recover a portion of total lien amount</a:t>
            </a:r>
          </a:p>
          <a:p>
            <a:pPr lvl="0" algn="l"/>
            <a:endParaRPr lang="en-US" sz="1200" dirty="0"/>
          </a:p>
          <a:p>
            <a:pPr lvl="0" algn="l"/>
            <a:endParaRPr lang="en-US" sz="1200" dirty="0"/>
          </a:p>
          <a:p>
            <a:pPr lvl="0" algn="l"/>
            <a:endParaRPr lang="en-US" sz="1200" dirty="0"/>
          </a:p>
          <a:p>
            <a:pPr lvl="0" algn="l"/>
            <a:endParaRPr lang="en-US" sz="1200" dirty="0"/>
          </a:p>
          <a:p>
            <a:pPr lvl="0" algn="l"/>
            <a:endParaRPr lang="en-US" sz="1200" dirty="0"/>
          </a:p>
          <a:p>
            <a:endParaRPr lang="en-US" dirty="0"/>
          </a:p>
        </p:txBody>
      </p:sp>
      <p:sp>
        <p:nvSpPr>
          <p:cNvPr id="4" name="Slide Number Placeholder 3"/>
          <p:cNvSpPr>
            <a:spLocks noGrp="1"/>
          </p:cNvSpPr>
          <p:nvPr>
            <p:ph type="sldNum" sz="quarter" idx="5"/>
          </p:nvPr>
        </p:nvSpPr>
        <p:spPr/>
        <p:txBody>
          <a:bodyPr/>
          <a:lstStyle/>
          <a:p>
            <a:fld id="{CE81BD43-E6D9-45E3-B4CF-3F0EABE76542}" type="slidenum">
              <a:rPr lang="en-US" smtClean="0"/>
              <a:t>14</a:t>
            </a:fld>
            <a:endParaRPr lang="en-US"/>
          </a:p>
        </p:txBody>
      </p:sp>
    </p:spTree>
    <p:extLst>
      <p:ext uri="{BB962C8B-B14F-4D97-AF65-F5344CB8AC3E}">
        <p14:creationId xmlns:p14="http://schemas.microsoft.com/office/powerpoint/2010/main" val="4120802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D5F8C2-CBC8-411D-9143-3A5F7BAA044B}"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6A71F-5EE4-4D9A-AADA-961C86ABB0D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02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D5F8C2-CBC8-411D-9143-3A5F7BAA044B}"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104720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D5F8C2-CBC8-411D-9143-3A5F7BAA044B}"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27714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D5F8C2-CBC8-411D-9143-3A5F7BAA044B}"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3406035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D5F8C2-CBC8-411D-9143-3A5F7BAA044B}" type="datetimeFigureOut">
              <a:rPr lang="en-US" smtClean="0"/>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C6A71F-5EE4-4D9A-AADA-961C86ABB0D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1671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D5F8C2-CBC8-411D-9143-3A5F7BAA044B}"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3185396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D5F8C2-CBC8-411D-9143-3A5F7BAA044B}" type="datetimeFigureOut">
              <a:rPr lang="en-US" smtClean="0"/>
              <a:t>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184916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D5F8C2-CBC8-411D-9143-3A5F7BAA044B}" type="datetimeFigureOut">
              <a:rPr lang="en-US" smtClean="0"/>
              <a:t>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5854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2D5F8C2-CBC8-411D-9143-3A5F7BAA044B}" type="datetimeFigureOut">
              <a:rPr lang="en-US" smtClean="0"/>
              <a:t>2/6/2026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107378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2D5F8C2-CBC8-411D-9143-3A5F7BAA044B}" type="datetimeFigureOut">
              <a:rPr lang="en-US" smtClean="0"/>
              <a:t>2/6/2026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5C6A71F-5EE4-4D9A-AADA-961C86ABB0D4}" type="slidenum">
              <a:rPr lang="en-US" smtClean="0"/>
              <a:t>‹#›</a:t>
            </a:fld>
            <a:endParaRPr lang="en-US"/>
          </a:p>
        </p:txBody>
      </p:sp>
    </p:spTree>
    <p:extLst>
      <p:ext uri="{BB962C8B-B14F-4D97-AF65-F5344CB8AC3E}">
        <p14:creationId xmlns:p14="http://schemas.microsoft.com/office/powerpoint/2010/main" val="3084407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D5F8C2-CBC8-411D-9143-3A5F7BAA044B}" type="datetimeFigureOut">
              <a:rPr lang="en-US" smtClean="0"/>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C6A71F-5EE4-4D9A-AADA-961C86ABB0D4}" type="slidenum">
              <a:rPr lang="en-US" smtClean="0"/>
              <a:t>‹#›</a:t>
            </a:fld>
            <a:endParaRPr lang="en-US"/>
          </a:p>
        </p:txBody>
      </p:sp>
    </p:spTree>
    <p:extLst>
      <p:ext uri="{BB962C8B-B14F-4D97-AF65-F5344CB8AC3E}">
        <p14:creationId xmlns:p14="http://schemas.microsoft.com/office/powerpoint/2010/main" val="1158496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2D5F8C2-CBC8-411D-9143-3A5F7BAA044B}" type="datetimeFigureOut">
              <a:rPr lang="en-US" smtClean="0"/>
              <a:t>2/6/2026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5C6A71F-5EE4-4D9A-AADA-961C86ABB0D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30560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92A81-53A4-A727-E8FA-8108CDFFAC97}"/>
              </a:ext>
            </a:extLst>
          </p:cNvPr>
          <p:cNvSpPr>
            <a:spLocks noGrp="1"/>
          </p:cNvSpPr>
          <p:nvPr>
            <p:ph type="ctrTitle"/>
          </p:nvPr>
        </p:nvSpPr>
        <p:spPr>
          <a:xfrm>
            <a:off x="643468" y="643467"/>
            <a:ext cx="4620584" cy="3450231"/>
          </a:xfrm>
        </p:spPr>
        <p:txBody>
          <a:bodyPr>
            <a:normAutofit/>
          </a:bodyPr>
          <a:lstStyle/>
          <a:p>
            <a:pPr algn="l"/>
            <a:r>
              <a:rPr lang="en-US" sz="4400" dirty="0"/>
              <a:t>CDD Historical Analysis, Fee Analysis, and Next Steps</a:t>
            </a:r>
          </a:p>
        </p:txBody>
      </p:sp>
      <p:sp>
        <p:nvSpPr>
          <p:cNvPr id="3" name="Subtitle 2">
            <a:extLst>
              <a:ext uri="{FF2B5EF4-FFF2-40B4-BE49-F238E27FC236}">
                <a16:creationId xmlns:a16="http://schemas.microsoft.com/office/drawing/2014/main" id="{963326F2-95A4-CC75-C59A-832FB35F99F8}"/>
              </a:ext>
            </a:extLst>
          </p:cNvPr>
          <p:cNvSpPr>
            <a:spLocks noGrp="1"/>
          </p:cNvSpPr>
          <p:nvPr>
            <p:ph type="subTitle" idx="1"/>
          </p:nvPr>
        </p:nvSpPr>
        <p:spPr>
          <a:xfrm>
            <a:off x="643468" y="4644638"/>
            <a:ext cx="4620584" cy="1070362"/>
          </a:xfrm>
        </p:spPr>
        <p:txBody>
          <a:bodyPr>
            <a:normAutofit/>
          </a:bodyPr>
          <a:lstStyle/>
          <a:p>
            <a:pPr algn="l"/>
            <a:r>
              <a:rPr lang="en-US" sz="1500" dirty="0"/>
              <a:t>Presented by </a:t>
            </a:r>
          </a:p>
          <a:p>
            <a:pPr algn="l"/>
            <a:r>
              <a:rPr lang="en-US" sz="1500" dirty="0"/>
              <a:t>Community Development Department </a:t>
            </a:r>
          </a:p>
          <a:p>
            <a:pPr algn="l"/>
            <a:r>
              <a:rPr lang="en-US" sz="1500" dirty="0"/>
              <a:t>and Administration office</a:t>
            </a:r>
          </a:p>
        </p:txBody>
      </p:sp>
      <p:pic>
        <p:nvPicPr>
          <p:cNvPr id="5" name="Picture 4" descr="Pipette adding DNA sample to a petri dish">
            <a:extLst>
              <a:ext uri="{FF2B5EF4-FFF2-40B4-BE49-F238E27FC236}">
                <a16:creationId xmlns:a16="http://schemas.microsoft.com/office/drawing/2014/main" id="{D4C90221-0E51-B615-E891-16D1D7A0BFB3}"/>
              </a:ext>
            </a:extLst>
          </p:cNvPr>
          <p:cNvPicPr>
            <a:picLocks noChangeAspect="1"/>
          </p:cNvPicPr>
          <p:nvPr/>
        </p:nvPicPr>
        <p:blipFill>
          <a:blip r:embed="rId2"/>
          <a:srcRect l="5855" r="28935"/>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24558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par>
                          <p:cTn id="8" fill="hold">
                            <p:stCondLst>
                              <p:cond delay="32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
                                        <p:tgtEl>
                                          <p:spTgt spid="3">
                                            <p:txEl>
                                              <p:pRg st="0" end="0"/>
                                            </p:txEl>
                                          </p:spTgt>
                                        </p:tgtEl>
                                      </p:cBhvr>
                                    </p:animEffect>
                                  </p:childTnLst>
                                </p:cTn>
                              </p:par>
                            </p:childTnLst>
                          </p:cTn>
                        </p:par>
                        <p:par>
                          <p:cTn id="12" fill="hold">
                            <p:stCondLst>
                              <p:cond delay="3220"/>
                            </p:stCondLst>
                            <p:childTnLst>
                              <p:par>
                                <p:cTn id="13" presetID="10" presetClass="entr" presetSubtype="0" fill="hold" grpId="0" nodeType="afterEffect">
                                  <p:stCondLst>
                                    <p:cond delay="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
                                        <p:tgtEl>
                                          <p:spTgt spid="3">
                                            <p:txEl>
                                              <p:pRg st="1" end="1"/>
                                            </p:txEl>
                                          </p:spTgt>
                                        </p:tgtEl>
                                      </p:cBhvr>
                                    </p:animEffect>
                                  </p:childTnLst>
                                </p:cTn>
                              </p:par>
                            </p:childTnLst>
                          </p:cTn>
                        </p:par>
                        <p:par>
                          <p:cTn id="16" fill="hold">
                            <p:stCondLst>
                              <p:cond delay="3259"/>
                            </p:stCondLst>
                            <p:childTnLst>
                              <p:par>
                                <p:cTn id="17" presetID="10" presetClass="entr" presetSubtype="0" fill="hold" grpId="0" nodeType="afterEffect">
                                  <p:stCondLst>
                                    <p:cond delay="0"/>
                                  </p:stCondLst>
                                  <p:iterate type="lt">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BD465D-4CA7-98A6-069F-463F9FBBCEE0}"/>
              </a:ext>
            </a:extLst>
          </p:cNvPr>
          <p:cNvSpPr>
            <a:spLocks noGrp="1"/>
          </p:cNvSpPr>
          <p:nvPr>
            <p:ph type="title"/>
          </p:nvPr>
        </p:nvSpPr>
        <p:spPr/>
        <p:txBody>
          <a:bodyPr/>
          <a:lstStyle/>
          <a:p>
            <a:r>
              <a:rPr lang="en-US" dirty="0"/>
              <a:t>Code Division Historical Analysis</a:t>
            </a:r>
          </a:p>
        </p:txBody>
      </p:sp>
    </p:spTree>
    <p:extLst>
      <p:ext uri="{BB962C8B-B14F-4D97-AF65-F5344CB8AC3E}">
        <p14:creationId xmlns:p14="http://schemas.microsoft.com/office/powerpoint/2010/main" val="3681166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7B2DD4-3006-C281-ABD5-86E9F90FC0B4}"/>
              </a:ext>
            </a:extLst>
          </p:cNvPr>
          <p:cNvSpPr>
            <a:spLocks noGrp="1"/>
          </p:cNvSpPr>
          <p:nvPr>
            <p:ph type="title" idx="4294967295"/>
          </p:nvPr>
        </p:nvSpPr>
        <p:spPr>
          <a:xfrm>
            <a:off x="199868" y="-402209"/>
            <a:ext cx="10058400" cy="1449387"/>
          </a:xfrm>
        </p:spPr>
        <p:txBody>
          <a:bodyPr vert="horz" lIns="91440" tIns="45720" rIns="91440" bIns="45720" rtlCol="0">
            <a:normAutofit/>
          </a:bodyPr>
          <a:lstStyle/>
          <a:p>
            <a:r>
              <a:rPr lang="en-US" dirty="0"/>
              <a:t>How are Code Revenues Collected?</a:t>
            </a:r>
          </a:p>
        </p:txBody>
      </p:sp>
      <p:sp>
        <p:nvSpPr>
          <p:cNvPr id="3" name="TextBox 2">
            <a:extLst>
              <a:ext uri="{FF2B5EF4-FFF2-40B4-BE49-F238E27FC236}">
                <a16:creationId xmlns:a16="http://schemas.microsoft.com/office/drawing/2014/main" id="{BA116ABE-E279-B775-BFFB-99CEC1E9D148}"/>
              </a:ext>
            </a:extLst>
          </p:cNvPr>
          <p:cNvSpPr txBox="1"/>
          <p:nvPr/>
        </p:nvSpPr>
        <p:spPr>
          <a:xfrm>
            <a:off x="199868" y="3283052"/>
            <a:ext cx="2004070" cy="2862322"/>
          </a:xfrm>
          <a:prstGeom prst="rect">
            <a:avLst/>
          </a:prstGeom>
          <a:noFill/>
        </p:spPr>
        <p:txBody>
          <a:bodyPr wrap="square" rtlCol="0">
            <a:spAutoFit/>
          </a:bodyPr>
          <a:lstStyle/>
          <a:p>
            <a:pPr lvl="0"/>
            <a:r>
              <a:rPr lang="en-US" i="1" dirty="0">
                <a:solidFill>
                  <a:schemeClr val="accent2">
                    <a:lumMod val="75000"/>
                  </a:schemeClr>
                </a:solidFill>
              </a:rPr>
              <a:t>The goal of code enforcement is self-abatement.  When this can not be achieved, an investigation is conducted and a NOV is issued when violation are substantiated</a:t>
            </a:r>
            <a:endParaRPr lang="en-US" dirty="0">
              <a:solidFill>
                <a:schemeClr val="accent2">
                  <a:lumMod val="75000"/>
                </a:schemeClr>
              </a:solidFill>
            </a:endParaRPr>
          </a:p>
        </p:txBody>
      </p:sp>
      <p:graphicFrame>
        <p:nvGraphicFramePr>
          <p:cNvPr id="6" name="Diagram 5">
            <a:extLst>
              <a:ext uri="{FF2B5EF4-FFF2-40B4-BE49-F238E27FC236}">
                <a16:creationId xmlns:a16="http://schemas.microsoft.com/office/drawing/2014/main" id="{69E3C5FA-E9B5-46CE-C150-78227F571FFE}"/>
              </a:ext>
            </a:extLst>
          </p:cNvPr>
          <p:cNvGraphicFramePr/>
          <p:nvPr>
            <p:extLst>
              <p:ext uri="{D42A27DB-BD31-4B8C-83A1-F6EECF244321}">
                <p14:modId xmlns:p14="http://schemas.microsoft.com/office/powerpoint/2010/main" val="3764060263"/>
              </p:ext>
            </p:extLst>
          </p:nvPr>
        </p:nvGraphicFramePr>
        <p:xfrm>
          <a:off x="1824037" y="1309687"/>
          <a:ext cx="8543925" cy="4238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 Box 3">
            <a:extLst>
              <a:ext uri="{FF2B5EF4-FFF2-40B4-BE49-F238E27FC236}">
                <a16:creationId xmlns:a16="http://schemas.microsoft.com/office/drawing/2014/main" id="{CBB0F08A-05F6-4E35-48DF-EB7293F58E66}"/>
              </a:ext>
            </a:extLst>
          </p:cNvPr>
          <p:cNvSpPr txBox="1"/>
          <p:nvPr/>
        </p:nvSpPr>
        <p:spPr>
          <a:xfrm>
            <a:off x="351693" y="1149974"/>
            <a:ext cx="1444948" cy="9620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i="1" kern="100" dirty="0">
                <a:solidFill>
                  <a:schemeClr val="bg2">
                    <a:lumMod val="10000"/>
                  </a:schemeClr>
                </a:solidFill>
                <a:effectLst/>
                <a:latin typeface="Aptos" panose="020B0004020202020204" pitchFamily="34" charset="0"/>
                <a:ea typeface="Aptos" panose="020B0004020202020204" pitchFamily="34" charset="0"/>
                <a:cs typeface="Times New Roman" panose="02020603050405020304" pitchFamily="18" charset="0"/>
              </a:rPr>
              <a:t>Complaints received from public, partner agencies</a:t>
            </a:r>
            <a:endParaRPr lang="en-US" kern="100" dirty="0">
              <a:solidFill>
                <a:schemeClr val="bg2">
                  <a:lumMod val="10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 Box 5">
            <a:extLst>
              <a:ext uri="{FF2B5EF4-FFF2-40B4-BE49-F238E27FC236}">
                <a16:creationId xmlns:a16="http://schemas.microsoft.com/office/drawing/2014/main" id="{60406256-7D1F-9000-F3A4-3F578B3A14FB}"/>
              </a:ext>
            </a:extLst>
          </p:cNvPr>
          <p:cNvSpPr txBox="1"/>
          <p:nvPr/>
        </p:nvSpPr>
        <p:spPr>
          <a:xfrm>
            <a:off x="2554459" y="3815031"/>
            <a:ext cx="2004070" cy="9906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i="1"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rPr>
              <a:t>Citations are administered after a 30 NOV correction period has expired, with the goal of compelling self-abatement</a:t>
            </a:r>
            <a:endParaRPr lang="en-US"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 Box 7">
            <a:extLst>
              <a:ext uri="{FF2B5EF4-FFF2-40B4-BE49-F238E27FC236}">
                <a16:creationId xmlns:a16="http://schemas.microsoft.com/office/drawing/2014/main" id="{5655B622-D5AF-E946-B483-B80771F9A5AE}"/>
              </a:ext>
            </a:extLst>
          </p:cNvPr>
          <p:cNvSpPr txBox="1"/>
          <p:nvPr/>
        </p:nvSpPr>
        <p:spPr>
          <a:xfrm>
            <a:off x="10395358" y="3459971"/>
            <a:ext cx="1657350" cy="10001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i="1"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rPr>
              <a:t>Lien recorded if approved by BOS.  Can be paid directly by resident or converted to special tax assessment.  </a:t>
            </a:r>
            <a:endParaRPr lang="en-US" kern="100" dirty="0">
              <a:solidFill>
                <a:srgbClr val="7030A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08CDAF72-62C5-FD91-15FD-9177A106D973}"/>
              </a:ext>
            </a:extLst>
          </p:cNvPr>
          <p:cNvSpPr txBox="1"/>
          <p:nvPr/>
        </p:nvSpPr>
        <p:spPr>
          <a:xfrm>
            <a:off x="8430065" y="1547148"/>
            <a:ext cx="2978834" cy="1350819"/>
          </a:xfrm>
          <a:prstGeom prst="rect">
            <a:avLst/>
          </a:prstGeom>
          <a:noFill/>
        </p:spPr>
        <p:txBody>
          <a:bodyPr wrap="square">
            <a:spAutoFit/>
          </a:bodyPr>
          <a:lstStyle/>
          <a:p>
            <a:pPr marL="0" marR="0">
              <a:lnSpc>
                <a:spcPct val="115000"/>
              </a:lnSpc>
              <a:spcAft>
                <a:spcPts val="800"/>
              </a:spcAft>
              <a:buNone/>
            </a:pPr>
            <a:r>
              <a:rPr lang="en-US" sz="1800" i="1" kern="100" dirty="0">
                <a:solidFill>
                  <a:srgbClr val="215E99"/>
                </a:solidFill>
                <a:effectLst/>
                <a:latin typeface="Aptos" panose="020B0004020202020204" pitchFamily="34" charset="0"/>
                <a:ea typeface="Aptos" panose="020B0004020202020204" pitchFamily="34" charset="0"/>
                <a:cs typeface="Times New Roman" panose="02020603050405020304" pitchFamily="18" charset="0"/>
              </a:rPr>
              <a:t>Notice of Nuisance and Order to Abate (NONOTA) are issued if self-abatement is not attained.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1875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D4B7F-7FBB-9E5F-C07D-78EA08D547EA}"/>
              </a:ext>
            </a:extLst>
          </p:cNvPr>
          <p:cNvSpPr>
            <a:spLocks noGrp="1"/>
          </p:cNvSpPr>
          <p:nvPr>
            <p:ph type="title"/>
          </p:nvPr>
        </p:nvSpPr>
        <p:spPr>
          <a:xfrm>
            <a:off x="1097280" y="286603"/>
            <a:ext cx="10058400" cy="1450757"/>
          </a:xfrm>
        </p:spPr>
        <p:txBody>
          <a:bodyPr>
            <a:normAutofit/>
          </a:bodyPr>
          <a:lstStyle/>
          <a:p>
            <a:pPr algn="ctr"/>
            <a:r>
              <a:rPr lang="en-US" dirty="0"/>
              <a:t>2 Year Comparison of Code Activities</a:t>
            </a:r>
          </a:p>
        </p:txBody>
      </p:sp>
      <p:graphicFrame>
        <p:nvGraphicFramePr>
          <p:cNvPr id="6" name="Content Placeholder 5">
            <a:extLst>
              <a:ext uri="{FF2B5EF4-FFF2-40B4-BE49-F238E27FC236}">
                <a16:creationId xmlns:a16="http://schemas.microsoft.com/office/drawing/2014/main" id="{D8DA1D14-C5B6-2507-F0F8-AB675065E617}"/>
              </a:ext>
            </a:extLst>
          </p:cNvPr>
          <p:cNvGraphicFramePr>
            <a:graphicFrameLocks noGrp="1"/>
          </p:cNvGraphicFramePr>
          <p:nvPr>
            <p:ph idx="1"/>
            <p:extLst>
              <p:ext uri="{D42A27DB-BD31-4B8C-83A1-F6EECF244321}">
                <p14:modId xmlns:p14="http://schemas.microsoft.com/office/powerpoint/2010/main" val="3821304669"/>
              </p:ext>
            </p:extLst>
          </p:nvPr>
        </p:nvGraphicFramePr>
        <p:xfrm>
          <a:off x="1096963" y="2113274"/>
          <a:ext cx="10058402" cy="3756568"/>
        </p:xfrm>
        <a:graphic>
          <a:graphicData uri="http://schemas.openxmlformats.org/drawingml/2006/table">
            <a:tbl>
              <a:tblPr>
                <a:tableStyleId>{18603FDC-E32A-4AB5-989C-0864C3EAD2B8}</a:tableStyleId>
              </a:tblPr>
              <a:tblGrid>
                <a:gridCol w="3216757">
                  <a:extLst>
                    <a:ext uri="{9D8B030D-6E8A-4147-A177-3AD203B41FA5}">
                      <a16:colId xmlns:a16="http://schemas.microsoft.com/office/drawing/2014/main" val="2884152453"/>
                    </a:ext>
                  </a:extLst>
                </a:gridCol>
                <a:gridCol w="1740691">
                  <a:extLst>
                    <a:ext uri="{9D8B030D-6E8A-4147-A177-3AD203B41FA5}">
                      <a16:colId xmlns:a16="http://schemas.microsoft.com/office/drawing/2014/main" val="1830769955"/>
                    </a:ext>
                  </a:extLst>
                </a:gridCol>
                <a:gridCol w="1756026">
                  <a:extLst>
                    <a:ext uri="{9D8B030D-6E8A-4147-A177-3AD203B41FA5}">
                      <a16:colId xmlns:a16="http://schemas.microsoft.com/office/drawing/2014/main" val="3554862382"/>
                    </a:ext>
                  </a:extLst>
                </a:gridCol>
                <a:gridCol w="1653581">
                  <a:extLst>
                    <a:ext uri="{9D8B030D-6E8A-4147-A177-3AD203B41FA5}">
                      <a16:colId xmlns:a16="http://schemas.microsoft.com/office/drawing/2014/main" val="1965647505"/>
                    </a:ext>
                  </a:extLst>
                </a:gridCol>
                <a:gridCol w="1691347">
                  <a:extLst>
                    <a:ext uri="{9D8B030D-6E8A-4147-A177-3AD203B41FA5}">
                      <a16:colId xmlns:a16="http://schemas.microsoft.com/office/drawing/2014/main" val="2693354595"/>
                    </a:ext>
                  </a:extLst>
                </a:gridCol>
              </a:tblGrid>
              <a:tr h="804951">
                <a:tc>
                  <a:txBody>
                    <a:bodyPr/>
                    <a:lstStyle/>
                    <a:p>
                      <a:pPr algn="r" rtl="0" fontAlgn="ctr">
                        <a:buNone/>
                      </a:pPr>
                      <a:r>
                        <a:rPr lang="en-US" sz="1700" u="none" strike="noStrike" dirty="0">
                          <a:effectLst/>
                        </a:rPr>
                        <a:t>Code Action</a:t>
                      </a:r>
                      <a:endParaRPr lang="en-US" sz="1700" b="1" i="0" u="none" strike="noStrike" dirty="0">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2024</a:t>
                      </a:r>
                      <a:endParaRPr lang="en-US" sz="1700" b="1"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dirty="0">
                          <a:effectLst/>
                        </a:rPr>
                        <a:t>2025</a:t>
                      </a:r>
                      <a:endParaRPr lang="en-US" sz="1700" b="1" i="0" u="none" strike="noStrike" dirty="0">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dirty="0">
                          <a:effectLst/>
                        </a:rPr>
                        <a:t>Percentage from previous category</a:t>
                      </a:r>
                      <a:endParaRPr lang="en-US" sz="1700" b="1" i="0" u="none" strike="noStrike" dirty="0">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dirty="0">
                          <a:effectLst/>
                        </a:rPr>
                        <a:t>Percentage Change from 2024</a:t>
                      </a:r>
                      <a:endParaRPr lang="en-US" sz="1700" b="1" i="0" u="none" strike="noStrike" dirty="0">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2678671303"/>
                  </a:ext>
                </a:extLst>
              </a:tr>
              <a:tr h="299899">
                <a:tc>
                  <a:txBody>
                    <a:bodyPr/>
                    <a:lstStyle/>
                    <a:p>
                      <a:pPr algn="r" rtl="0" fontAlgn="ctr">
                        <a:buNone/>
                      </a:pPr>
                      <a:r>
                        <a:rPr lang="en-US" sz="1700" u="none" strike="noStrike">
                          <a:effectLst/>
                        </a:rPr>
                        <a:t>Complaints Received</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907</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871</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-4%</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3688689213"/>
                  </a:ext>
                </a:extLst>
              </a:tr>
              <a:tr h="299899">
                <a:tc>
                  <a:txBody>
                    <a:bodyPr/>
                    <a:lstStyle/>
                    <a:p>
                      <a:pPr algn="r" rtl="0" fontAlgn="ctr">
                        <a:buNone/>
                      </a:pPr>
                      <a:r>
                        <a:rPr lang="en-US" sz="1700" u="none" strike="noStrike">
                          <a:effectLst/>
                        </a:rPr>
                        <a:t>Courtesy Letters Sent</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Not available</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629</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72%</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dirty="0">
                          <a:effectLst/>
                        </a:rPr>
                        <a:t> </a:t>
                      </a:r>
                      <a:endParaRPr lang="en-US" sz="1700" b="0" i="0" u="none" strike="noStrike" dirty="0">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1232985787"/>
                  </a:ext>
                </a:extLst>
              </a:tr>
              <a:tr h="299899">
                <a:tc>
                  <a:txBody>
                    <a:bodyPr/>
                    <a:lstStyle/>
                    <a:p>
                      <a:pPr algn="r" rtl="0" fontAlgn="ctr">
                        <a:buNone/>
                      </a:pPr>
                      <a:r>
                        <a:rPr lang="en-US" sz="1700" u="none" strike="noStrike">
                          <a:effectLst/>
                        </a:rPr>
                        <a:t>Notices of Violation (NOV)</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127</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248</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39%</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95%</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4200337398"/>
                  </a:ext>
                </a:extLst>
              </a:tr>
              <a:tr h="299899">
                <a:tc>
                  <a:txBody>
                    <a:bodyPr/>
                    <a:lstStyle/>
                    <a:p>
                      <a:pPr algn="r" rtl="0" fontAlgn="ctr">
                        <a:buNone/>
                      </a:pPr>
                      <a:r>
                        <a:rPr lang="en-US" sz="1700" u="none" strike="noStrike">
                          <a:effectLst/>
                        </a:rPr>
                        <a:t>Administrative Citations Issued</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11</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83</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33%</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655%</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1927712825"/>
                  </a:ext>
                </a:extLst>
              </a:tr>
              <a:tr h="299899">
                <a:tc>
                  <a:txBody>
                    <a:bodyPr/>
                    <a:lstStyle/>
                    <a:p>
                      <a:pPr algn="r" rtl="0" fontAlgn="ctr">
                        <a:buNone/>
                      </a:pPr>
                      <a:r>
                        <a:rPr lang="en-US" sz="1700" u="none" strike="noStrike">
                          <a:effectLst/>
                        </a:rPr>
                        <a:t>Citations Owed</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    38,588.00 </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  538,908.00 </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1297%</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1135493069"/>
                  </a:ext>
                </a:extLst>
              </a:tr>
              <a:tr h="299899">
                <a:tc>
                  <a:txBody>
                    <a:bodyPr/>
                    <a:lstStyle/>
                    <a:p>
                      <a:pPr algn="r" rtl="0" fontAlgn="ctr">
                        <a:buNone/>
                      </a:pPr>
                      <a:r>
                        <a:rPr lang="en-US" sz="1700" u="none" strike="noStrike">
                          <a:effectLst/>
                        </a:rPr>
                        <a:t>Citations Paid</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                  -   </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 $    14,882.00 </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3%</a:t>
                      </a:r>
                      <a:endParaRPr lang="en-US" sz="1700" b="0" i="0" u="none" strike="noStrike">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 </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772524219"/>
                  </a:ext>
                </a:extLst>
              </a:tr>
              <a:tr h="552425">
                <a:tc>
                  <a:txBody>
                    <a:bodyPr/>
                    <a:lstStyle/>
                    <a:p>
                      <a:pPr algn="r" rtl="0" fontAlgn="ctr">
                        <a:buNone/>
                      </a:pPr>
                      <a:r>
                        <a:rPr lang="en-US" sz="1700" u="none" strike="noStrike">
                          <a:effectLst/>
                        </a:rPr>
                        <a:t>Orders to Abate Issued (NONOTA)</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93</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163</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dirty="0">
                          <a:effectLst/>
                        </a:rPr>
                        <a:t>66%</a:t>
                      </a:r>
                      <a:endParaRPr lang="en-US" sz="1700" b="0" i="0" u="none" strike="noStrike" dirty="0">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a:effectLst/>
                        </a:rPr>
                        <a:t>75%</a:t>
                      </a:r>
                      <a:endParaRPr lang="en-US" sz="1700" b="0" i="0" u="none" strike="noStrike">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2814786374"/>
                  </a:ext>
                </a:extLst>
              </a:tr>
              <a:tr h="299899">
                <a:tc>
                  <a:txBody>
                    <a:bodyPr/>
                    <a:lstStyle/>
                    <a:p>
                      <a:pPr algn="r" rtl="0" fontAlgn="ctr">
                        <a:buNone/>
                      </a:pPr>
                      <a:r>
                        <a:rPr lang="en-US" sz="1700" u="none" strike="noStrike" dirty="0">
                          <a:effectLst/>
                        </a:rPr>
                        <a:t>Abatements Performed</a:t>
                      </a:r>
                      <a:endParaRPr lang="en-US" sz="1700" b="0" i="0" u="none" strike="noStrike" dirty="0">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b="0" i="0" u="none" strike="noStrike" dirty="0">
                          <a:solidFill>
                            <a:schemeClr val="bg1"/>
                          </a:solidFill>
                          <a:effectLst/>
                          <a:latin typeface="Calibri" panose="020F0502020204030204" pitchFamily="34" charset="0"/>
                        </a:rPr>
                        <a:t>3</a:t>
                      </a:r>
                    </a:p>
                  </a:txBody>
                  <a:tcPr marL="6968" marR="6968" marT="6968" marB="0" anchor="ctr"/>
                </a:tc>
                <a:tc>
                  <a:txBody>
                    <a:bodyPr/>
                    <a:lstStyle/>
                    <a:p>
                      <a:pPr algn="r" rtl="0" fontAlgn="ctr">
                        <a:buNone/>
                      </a:pPr>
                      <a:r>
                        <a:rPr lang="en-US" sz="1800" b="0" i="0" u="none" strike="noStrike" dirty="0">
                          <a:solidFill>
                            <a:schemeClr val="bg1"/>
                          </a:solidFill>
                          <a:effectLst/>
                          <a:latin typeface="Calibri" panose="020F0502020204030204" pitchFamily="34" charset="0"/>
                        </a:rPr>
                        <a:t>19</a:t>
                      </a:r>
                    </a:p>
                  </a:txBody>
                  <a:tcPr marL="6968" marR="6968" marT="6968" marB="0" anchor="ctr"/>
                </a:tc>
                <a:tc>
                  <a:txBody>
                    <a:bodyPr/>
                    <a:lstStyle/>
                    <a:p>
                      <a:pPr algn="r" rtl="0" fontAlgn="ctr">
                        <a:buNone/>
                      </a:pPr>
                      <a:r>
                        <a:rPr lang="en-US" sz="1700" u="none" strike="noStrike" dirty="0">
                          <a:effectLst/>
                        </a:rPr>
                        <a:t>12%</a:t>
                      </a:r>
                      <a:endParaRPr lang="en-US" sz="1700" b="0" i="0" u="none" strike="noStrike" dirty="0">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dirty="0">
                          <a:effectLst/>
                        </a:rPr>
                        <a:t>533%</a:t>
                      </a:r>
                      <a:endParaRPr lang="en-US" sz="1700" b="0" i="0" u="none" strike="noStrike" dirty="0">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1130657035"/>
                  </a:ext>
                </a:extLst>
              </a:tr>
              <a:tr h="299899">
                <a:tc>
                  <a:txBody>
                    <a:bodyPr/>
                    <a:lstStyle/>
                    <a:p>
                      <a:pPr algn="r" rtl="0" fontAlgn="ctr">
                        <a:buNone/>
                      </a:pPr>
                      <a:r>
                        <a:rPr lang="en-US" sz="1700" u="none" strike="noStrike" dirty="0">
                          <a:effectLst/>
                        </a:rPr>
                        <a:t>Liens Recorded</a:t>
                      </a:r>
                      <a:endParaRPr lang="en-US" sz="1700" b="0" i="0" u="none" strike="noStrike" dirty="0">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a:effectLst/>
                        </a:rPr>
                        <a:t>3</a:t>
                      </a:r>
                      <a:endParaRPr lang="en-US" sz="1700" b="0" i="0" u="none" strike="noStrike">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dirty="0">
                          <a:effectLst/>
                        </a:rPr>
                        <a:t>3*</a:t>
                      </a:r>
                      <a:endParaRPr lang="en-US" sz="1700" b="0" i="0" u="none" strike="noStrike" dirty="0">
                        <a:solidFill>
                          <a:srgbClr val="000000"/>
                        </a:solidFill>
                        <a:effectLst/>
                        <a:latin typeface="Calibri" panose="020F0502020204030204" pitchFamily="34" charset="0"/>
                      </a:endParaRPr>
                    </a:p>
                  </a:txBody>
                  <a:tcPr marL="6968" marR="6968" marT="6968" marB="0" anchor="ctr"/>
                </a:tc>
                <a:tc>
                  <a:txBody>
                    <a:bodyPr/>
                    <a:lstStyle/>
                    <a:p>
                      <a:pPr algn="r" rtl="0" fontAlgn="ctr">
                        <a:buNone/>
                      </a:pPr>
                      <a:r>
                        <a:rPr lang="en-US" sz="1700" u="none" strike="noStrike" dirty="0">
                          <a:effectLst/>
                        </a:rPr>
                        <a:t> </a:t>
                      </a:r>
                      <a:endParaRPr lang="en-US" sz="1700" b="0" i="0" u="none" strike="noStrike" dirty="0">
                        <a:solidFill>
                          <a:srgbClr val="000000"/>
                        </a:solidFill>
                        <a:effectLst/>
                        <a:latin typeface="Calibri" panose="020F0502020204030204" pitchFamily="34" charset="0"/>
                      </a:endParaRPr>
                    </a:p>
                  </a:txBody>
                  <a:tcPr marL="6968" marR="6968" marT="6968" marB="0" anchor="ctr">
                    <a:solidFill>
                      <a:srgbClr val="7030A0"/>
                    </a:solidFill>
                  </a:tcPr>
                </a:tc>
                <a:tc>
                  <a:txBody>
                    <a:bodyPr/>
                    <a:lstStyle/>
                    <a:p>
                      <a:pPr algn="r" fontAlgn="b">
                        <a:buNone/>
                      </a:pPr>
                      <a:r>
                        <a:rPr lang="en-US" sz="1700" u="none" strike="noStrike" dirty="0">
                          <a:effectLst/>
                        </a:rPr>
                        <a:t> </a:t>
                      </a:r>
                      <a:endParaRPr lang="en-US" sz="1700" b="0" i="0" u="none" strike="noStrike" dirty="0">
                        <a:solidFill>
                          <a:srgbClr val="000000"/>
                        </a:solidFill>
                        <a:effectLst/>
                        <a:latin typeface="Aptos Narrow" panose="020B0004020202020204" pitchFamily="34" charset="0"/>
                      </a:endParaRPr>
                    </a:p>
                  </a:txBody>
                  <a:tcPr marL="6968" marR="6968" marT="6968" marB="0" anchor="b">
                    <a:solidFill>
                      <a:schemeClr val="accent5"/>
                    </a:solidFill>
                  </a:tcPr>
                </a:tc>
                <a:extLst>
                  <a:ext uri="{0D108BD9-81ED-4DB2-BD59-A6C34878D82A}">
                    <a16:rowId xmlns:a16="http://schemas.microsoft.com/office/drawing/2014/main" val="3666038513"/>
                  </a:ext>
                </a:extLst>
              </a:tr>
            </a:tbl>
          </a:graphicData>
        </a:graphic>
      </p:graphicFrame>
      <p:sp>
        <p:nvSpPr>
          <p:cNvPr id="3" name="TextBox 2">
            <a:extLst>
              <a:ext uri="{FF2B5EF4-FFF2-40B4-BE49-F238E27FC236}">
                <a16:creationId xmlns:a16="http://schemas.microsoft.com/office/drawing/2014/main" id="{98C964C3-83A6-BA4B-A905-27F50AAC1985}"/>
              </a:ext>
            </a:extLst>
          </p:cNvPr>
          <p:cNvSpPr txBox="1"/>
          <p:nvPr/>
        </p:nvSpPr>
        <p:spPr>
          <a:xfrm>
            <a:off x="1096963" y="5876424"/>
            <a:ext cx="9299854" cy="369332"/>
          </a:xfrm>
          <a:prstGeom prst="rect">
            <a:avLst/>
          </a:prstGeom>
          <a:noFill/>
        </p:spPr>
        <p:txBody>
          <a:bodyPr wrap="none" rtlCol="0">
            <a:spAutoFit/>
          </a:bodyPr>
          <a:lstStyle/>
          <a:p>
            <a:r>
              <a:rPr lang="en-US" dirty="0"/>
              <a:t>* Lien hearings for the remainder of 2025 abatements are scheduled for the first quarter of 2026. </a:t>
            </a:r>
          </a:p>
        </p:txBody>
      </p:sp>
    </p:spTree>
    <p:extLst>
      <p:ext uri="{BB962C8B-B14F-4D97-AF65-F5344CB8AC3E}">
        <p14:creationId xmlns:p14="http://schemas.microsoft.com/office/powerpoint/2010/main" val="2550054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240A2FC-E2C3-458D-96B4-5DF9028D93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5F097929-F3D6-4D1F-8AFC-CF348171A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9" name="Straight Connector 28">
            <a:extLst>
              <a:ext uri="{FF2B5EF4-FFF2-40B4-BE49-F238E27FC236}">
                <a16:creationId xmlns:a16="http://schemas.microsoft.com/office/drawing/2014/main" id="{43074C91-9045-414B-B5F9-567DAE3EE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1" name="Rectangle 30">
            <a:extLst>
              <a:ext uri="{FF2B5EF4-FFF2-40B4-BE49-F238E27FC236}">
                <a16:creationId xmlns:a16="http://schemas.microsoft.com/office/drawing/2014/main" id="{990BAFCD-EA0A-47F4-8B00-AAB1E67A9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21D8EC4-8163-48C9-89D6-8555E98AB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7B375E37-C1BA-F09D-04E9-11B96102B5C5}"/>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a:solidFill>
                  <a:srgbClr val="FFFFFF"/>
                </a:solidFill>
              </a:rPr>
              <a:t>Code Enforcement</a:t>
            </a:r>
          </a:p>
        </p:txBody>
      </p:sp>
      <p:sp>
        <p:nvSpPr>
          <p:cNvPr id="35" name="Rectangle 34">
            <a:extLst>
              <a:ext uri="{FF2B5EF4-FFF2-40B4-BE49-F238E27FC236}">
                <a16:creationId xmlns:a16="http://schemas.microsoft.com/office/drawing/2014/main" id="{7B7C6C2A-33C4-4D5D-8EB1-A8803DCB7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5" name="Chart 4">
            <a:extLst>
              <a:ext uri="{FF2B5EF4-FFF2-40B4-BE49-F238E27FC236}">
                <a16:creationId xmlns:a16="http://schemas.microsoft.com/office/drawing/2014/main" id="{99E8B6D3-6D46-4057-9FA8-97C7F63DC204}"/>
              </a:ext>
            </a:extLst>
          </p:cNvPr>
          <p:cNvGraphicFramePr>
            <a:graphicFrameLocks/>
          </p:cNvGraphicFramePr>
          <p:nvPr>
            <p:extLst>
              <p:ext uri="{D42A27DB-BD31-4B8C-83A1-F6EECF244321}">
                <p14:modId xmlns:p14="http://schemas.microsoft.com/office/powerpoint/2010/main" val="4118733394"/>
              </p:ext>
            </p:extLst>
          </p:nvPr>
        </p:nvGraphicFramePr>
        <p:xfrm>
          <a:off x="242888" y="257175"/>
          <a:ext cx="11314060" cy="503773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4082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38A34772-9011-42B5-AA63-FD6DEC92EE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5488E26-59D0-596A-E884-4AB699F2B53F}"/>
              </a:ext>
            </a:extLst>
          </p:cNvPr>
          <p:cNvSpPr>
            <a:spLocks noGrp="1"/>
          </p:cNvSpPr>
          <p:nvPr>
            <p:ph type="title"/>
          </p:nvPr>
        </p:nvSpPr>
        <p:spPr>
          <a:xfrm>
            <a:off x="1097280" y="286603"/>
            <a:ext cx="10058400" cy="1450757"/>
          </a:xfrm>
        </p:spPr>
        <p:txBody>
          <a:bodyPr>
            <a:normAutofit/>
          </a:bodyPr>
          <a:lstStyle/>
          <a:p>
            <a:r>
              <a:rPr lang="en-US"/>
              <a:t>How does a lien get paid?</a:t>
            </a:r>
          </a:p>
        </p:txBody>
      </p:sp>
      <p:sp>
        <p:nvSpPr>
          <p:cNvPr id="19" name="Rectangle 18">
            <a:extLst>
              <a:ext uri="{FF2B5EF4-FFF2-40B4-BE49-F238E27FC236}">
                <a16:creationId xmlns:a16="http://schemas.microsoft.com/office/drawing/2014/main" id="{8BAD894E-0868-44E3-A66D-61256D6C58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82BCDE19-2810-4337-9C49-8589C42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3" name="Diagram 2">
            <a:extLst>
              <a:ext uri="{FF2B5EF4-FFF2-40B4-BE49-F238E27FC236}">
                <a16:creationId xmlns:a16="http://schemas.microsoft.com/office/drawing/2014/main" id="{48F5C18C-2B9E-AE27-90A8-DB614E538BD8}"/>
              </a:ext>
            </a:extLst>
          </p:cNvPr>
          <p:cNvGraphicFramePr/>
          <p:nvPr>
            <p:extLst>
              <p:ext uri="{D42A27DB-BD31-4B8C-83A1-F6EECF244321}">
                <p14:modId xmlns:p14="http://schemas.microsoft.com/office/powerpoint/2010/main" val="2041654906"/>
              </p:ext>
            </p:extLst>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367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43364AF-E387-F407-334F-9AD267276939}"/>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a:solidFill>
                  <a:srgbClr val="FFFFFF"/>
                </a:solidFill>
              </a:rPr>
              <a:t>Code Enforcement Liens</a:t>
            </a:r>
          </a:p>
        </p:txBody>
      </p:sp>
      <p:sp>
        <p:nvSpPr>
          <p:cNvPr id="31" name="Rectangle 30">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23" name="Content Placeholder 2">
            <a:extLst>
              <a:ext uri="{FF2B5EF4-FFF2-40B4-BE49-F238E27FC236}">
                <a16:creationId xmlns:a16="http://schemas.microsoft.com/office/drawing/2014/main" id="{51E7AB61-2DAE-5366-2F4D-0313F1573732}"/>
              </a:ext>
            </a:extLst>
          </p:cNvPr>
          <p:cNvGraphicFramePr>
            <a:graphicFrameLocks noGrp="1"/>
          </p:cNvGraphicFramePr>
          <p:nvPr>
            <p:ph idx="1"/>
            <p:extLst>
              <p:ext uri="{D42A27DB-BD31-4B8C-83A1-F6EECF244321}">
                <p14:modId xmlns:p14="http://schemas.microsoft.com/office/powerpoint/2010/main" val="273051567"/>
              </p:ext>
            </p:extLst>
          </p:nvPr>
        </p:nvGraphicFramePr>
        <p:xfrm>
          <a:off x="4345953" y="164893"/>
          <a:ext cx="7585023" cy="6693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9308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78575F-540B-F34F-DB9F-904BBC691A2B}"/>
              </a:ext>
            </a:extLst>
          </p:cNvPr>
          <p:cNvSpPr>
            <a:spLocks noGrp="1"/>
          </p:cNvSpPr>
          <p:nvPr>
            <p:ph type="title"/>
          </p:nvPr>
        </p:nvSpPr>
        <p:spPr/>
        <p:txBody>
          <a:bodyPr/>
          <a:lstStyle/>
          <a:p>
            <a:r>
              <a:rPr lang="en-US" dirty="0"/>
              <a:t>Planning Division Historical Analysis</a:t>
            </a:r>
          </a:p>
        </p:txBody>
      </p:sp>
    </p:spTree>
    <p:extLst>
      <p:ext uri="{BB962C8B-B14F-4D97-AF65-F5344CB8AC3E}">
        <p14:creationId xmlns:p14="http://schemas.microsoft.com/office/powerpoint/2010/main" val="3828399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9B2105-4205-D5B7-7635-8F958307CF6E}"/>
              </a:ext>
            </a:extLst>
          </p:cNvPr>
          <p:cNvSpPr>
            <a:spLocks noGrp="1"/>
          </p:cNvSpPr>
          <p:nvPr>
            <p:ph type="title"/>
          </p:nvPr>
        </p:nvSpPr>
        <p:spPr/>
        <p:txBody>
          <a:bodyPr/>
          <a:lstStyle/>
          <a:p>
            <a:r>
              <a:rPr lang="en-US" dirty="0"/>
              <a:t>Planning Hourly Rates – Since 2017</a:t>
            </a:r>
          </a:p>
        </p:txBody>
      </p:sp>
      <p:graphicFrame>
        <p:nvGraphicFramePr>
          <p:cNvPr id="2" name="Chart 1">
            <a:extLst>
              <a:ext uri="{FF2B5EF4-FFF2-40B4-BE49-F238E27FC236}">
                <a16:creationId xmlns:a16="http://schemas.microsoft.com/office/drawing/2014/main" id="{6EBFFADA-4A74-F392-E328-D6D665F3E9A6}"/>
              </a:ext>
            </a:extLst>
          </p:cNvPr>
          <p:cNvGraphicFramePr>
            <a:graphicFrameLocks/>
          </p:cNvGraphicFramePr>
          <p:nvPr>
            <p:extLst>
              <p:ext uri="{D42A27DB-BD31-4B8C-83A1-F6EECF244321}">
                <p14:modId xmlns:p14="http://schemas.microsoft.com/office/powerpoint/2010/main" val="1250427334"/>
              </p:ext>
            </p:extLst>
          </p:nvPr>
        </p:nvGraphicFramePr>
        <p:xfrm>
          <a:off x="558800" y="2057400"/>
          <a:ext cx="10982960" cy="42113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228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F70A9-ECF5-0DB8-9F6C-3F8BDBF53EB0}"/>
              </a:ext>
            </a:extLst>
          </p:cNvPr>
          <p:cNvSpPr>
            <a:spLocks noGrp="1"/>
          </p:cNvSpPr>
          <p:nvPr>
            <p:ph type="title"/>
          </p:nvPr>
        </p:nvSpPr>
        <p:spPr/>
        <p:txBody>
          <a:bodyPr/>
          <a:lstStyle/>
          <a:p>
            <a:r>
              <a:rPr lang="en-US" dirty="0"/>
              <a:t>Planning Number of Permit Applications</a:t>
            </a:r>
          </a:p>
        </p:txBody>
      </p:sp>
      <p:graphicFrame>
        <p:nvGraphicFramePr>
          <p:cNvPr id="4" name="Content Placeholder 3">
            <a:extLst>
              <a:ext uri="{FF2B5EF4-FFF2-40B4-BE49-F238E27FC236}">
                <a16:creationId xmlns:a16="http://schemas.microsoft.com/office/drawing/2014/main" id="{6FD3A087-7231-06CE-A3F8-DE0D46D59FC2}"/>
              </a:ext>
            </a:extLst>
          </p:cNvPr>
          <p:cNvGraphicFramePr>
            <a:graphicFrameLocks noGrp="1"/>
          </p:cNvGraphicFramePr>
          <p:nvPr>
            <p:ph idx="1"/>
            <p:extLst>
              <p:ext uri="{D42A27DB-BD31-4B8C-83A1-F6EECF244321}">
                <p14:modId xmlns:p14="http://schemas.microsoft.com/office/powerpoint/2010/main" val="625181967"/>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3983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6A619B-8E8B-5B4F-7875-41CDAB118FFF}"/>
              </a:ext>
            </a:extLst>
          </p:cNvPr>
          <p:cNvSpPr>
            <a:spLocks noGrp="1"/>
          </p:cNvSpPr>
          <p:nvPr>
            <p:ph type="title"/>
          </p:nvPr>
        </p:nvSpPr>
        <p:spPr>
          <a:xfrm>
            <a:off x="1097280" y="286604"/>
            <a:ext cx="10058400" cy="702408"/>
          </a:xfrm>
        </p:spPr>
        <p:txBody>
          <a:bodyPr>
            <a:normAutofit/>
          </a:bodyPr>
          <a:lstStyle/>
          <a:p>
            <a:pPr algn="ctr"/>
            <a:r>
              <a:rPr lang="en-US" sz="3600" dirty="0"/>
              <a:t>Planning – Types of Permits</a:t>
            </a:r>
          </a:p>
        </p:txBody>
      </p:sp>
      <p:graphicFrame>
        <p:nvGraphicFramePr>
          <p:cNvPr id="5" name="Content Placeholder 4">
            <a:extLst>
              <a:ext uri="{FF2B5EF4-FFF2-40B4-BE49-F238E27FC236}">
                <a16:creationId xmlns:a16="http://schemas.microsoft.com/office/drawing/2014/main" id="{2399A645-528E-DA55-3F39-20B6DE41D7D5}"/>
              </a:ext>
            </a:extLst>
          </p:cNvPr>
          <p:cNvGraphicFramePr>
            <a:graphicFrameLocks noGrp="1"/>
          </p:cNvGraphicFramePr>
          <p:nvPr>
            <p:ph idx="1"/>
            <p:extLst>
              <p:ext uri="{D42A27DB-BD31-4B8C-83A1-F6EECF244321}">
                <p14:modId xmlns:p14="http://schemas.microsoft.com/office/powerpoint/2010/main" val="3824451292"/>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4573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AD1BD-8163-8CED-CB35-1D983B77F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2FF57-6529-C37F-2AEB-1DE348EE727E}"/>
              </a:ext>
            </a:extLst>
          </p:cNvPr>
          <p:cNvSpPr>
            <a:spLocks noGrp="1"/>
          </p:cNvSpPr>
          <p:nvPr>
            <p:ph type="title"/>
          </p:nvPr>
        </p:nvSpPr>
        <p:spPr>
          <a:xfrm>
            <a:off x="1200148" y="286603"/>
            <a:ext cx="9955531" cy="1199297"/>
          </a:xfrm>
        </p:spPr>
        <p:txBody>
          <a:bodyPr>
            <a:normAutofit/>
          </a:bodyPr>
          <a:lstStyle/>
          <a:p>
            <a:r>
              <a:rPr lang="en-US" dirty="0"/>
              <a:t>Building Division Budget &amp; Usage</a:t>
            </a:r>
          </a:p>
        </p:txBody>
      </p:sp>
      <p:graphicFrame>
        <p:nvGraphicFramePr>
          <p:cNvPr id="7" name="Table 6">
            <a:extLst>
              <a:ext uri="{FF2B5EF4-FFF2-40B4-BE49-F238E27FC236}">
                <a16:creationId xmlns:a16="http://schemas.microsoft.com/office/drawing/2014/main" id="{96468572-BC67-A253-8ECD-E882CFCEB863}"/>
              </a:ext>
            </a:extLst>
          </p:cNvPr>
          <p:cNvGraphicFramePr>
            <a:graphicFrameLocks noGrp="1"/>
          </p:cNvGraphicFramePr>
          <p:nvPr/>
        </p:nvGraphicFramePr>
        <p:xfrm>
          <a:off x="1200148" y="3946164"/>
          <a:ext cx="9955531" cy="2103120"/>
        </p:xfrm>
        <a:graphic>
          <a:graphicData uri="http://schemas.openxmlformats.org/drawingml/2006/table">
            <a:tbl>
              <a:tblPr firstRow="1" bandRow="1">
                <a:tableStyleId>{5C22544A-7EE6-4342-B048-85BDC9FD1C3A}</a:tableStyleId>
              </a:tblPr>
              <a:tblGrid>
                <a:gridCol w="1797086">
                  <a:extLst>
                    <a:ext uri="{9D8B030D-6E8A-4147-A177-3AD203B41FA5}">
                      <a16:colId xmlns:a16="http://schemas.microsoft.com/office/drawing/2014/main" val="2817269341"/>
                    </a:ext>
                  </a:extLst>
                </a:gridCol>
                <a:gridCol w="2177043">
                  <a:extLst>
                    <a:ext uri="{9D8B030D-6E8A-4147-A177-3AD203B41FA5}">
                      <a16:colId xmlns:a16="http://schemas.microsoft.com/office/drawing/2014/main" val="2784443029"/>
                    </a:ext>
                  </a:extLst>
                </a:gridCol>
                <a:gridCol w="1999190">
                  <a:extLst>
                    <a:ext uri="{9D8B030D-6E8A-4147-A177-3AD203B41FA5}">
                      <a16:colId xmlns:a16="http://schemas.microsoft.com/office/drawing/2014/main" val="614789475"/>
                    </a:ext>
                  </a:extLst>
                </a:gridCol>
                <a:gridCol w="2117704">
                  <a:extLst>
                    <a:ext uri="{9D8B030D-6E8A-4147-A177-3AD203B41FA5}">
                      <a16:colId xmlns:a16="http://schemas.microsoft.com/office/drawing/2014/main" val="1226575186"/>
                    </a:ext>
                  </a:extLst>
                </a:gridCol>
                <a:gridCol w="1864508">
                  <a:extLst>
                    <a:ext uri="{9D8B030D-6E8A-4147-A177-3AD203B41FA5}">
                      <a16:colId xmlns:a16="http://schemas.microsoft.com/office/drawing/2014/main" val="2753264820"/>
                    </a:ext>
                  </a:extLst>
                </a:gridCol>
              </a:tblGrid>
              <a:tr h="558277">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Budget (Midyear Adjustments)</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75524023"/>
                  </a:ext>
                </a:extLst>
              </a:tr>
              <a:tr h="319016">
                <a:tc>
                  <a:txBody>
                    <a:bodyPr/>
                    <a:lstStyle/>
                    <a:p>
                      <a:r>
                        <a:rPr lang="en-US" dirty="0"/>
                        <a:t>Revenues</a:t>
                      </a:r>
                    </a:p>
                  </a:txBody>
                  <a:tcPr/>
                </a:tc>
                <a:tc>
                  <a:txBody>
                    <a:bodyPr/>
                    <a:lstStyle/>
                    <a:p>
                      <a:r>
                        <a:rPr lang="en-US" dirty="0"/>
                        <a:t>$1,732,209.00</a:t>
                      </a:r>
                    </a:p>
                  </a:txBody>
                  <a:tcPr/>
                </a:tc>
                <a:tc>
                  <a:txBody>
                    <a:bodyPr/>
                    <a:lstStyle/>
                    <a:p>
                      <a:pPr algn="r"/>
                      <a:r>
                        <a:rPr lang="en-US" dirty="0"/>
                        <a:t>$572,390.81</a:t>
                      </a:r>
                    </a:p>
                  </a:txBody>
                  <a:tcPr/>
                </a:tc>
                <a:tc>
                  <a:txBody>
                    <a:bodyPr/>
                    <a:lstStyle/>
                    <a:p>
                      <a:pPr algn="r"/>
                      <a:r>
                        <a:rPr lang="en-US" dirty="0"/>
                        <a:t>$1,222,549.93</a:t>
                      </a:r>
                    </a:p>
                  </a:txBody>
                  <a:tcPr/>
                </a:tc>
                <a:tc>
                  <a:txBody>
                    <a:bodyPr/>
                    <a:lstStyle/>
                    <a:p>
                      <a:pPr algn="r"/>
                      <a:r>
                        <a:rPr lang="en-US" dirty="0"/>
                        <a:t>$650,159.12</a:t>
                      </a:r>
                    </a:p>
                  </a:txBody>
                  <a:tcPr/>
                </a:tc>
                <a:extLst>
                  <a:ext uri="{0D108BD9-81ED-4DB2-BD59-A6C34878D82A}">
                    <a16:rowId xmlns:a16="http://schemas.microsoft.com/office/drawing/2014/main" val="44348512"/>
                  </a:ext>
                </a:extLst>
              </a:tr>
              <a:tr h="319016">
                <a:tc>
                  <a:txBody>
                    <a:bodyPr/>
                    <a:lstStyle/>
                    <a:p>
                      <a:r>
                        <a:rPr lang="en-US" dirty="0"/>
                        <a:t>Salary</a:t>
                      </a:r>
                    </a:p>
                  </a:txBody>
                  <a:tcPr/>
                </a:tc>
                <a:tc>
                  <a:txBody>
                    <a:bodyPr/>
                    <a:lstStyle/>
                    <a:p>
                      <a:r>
                        <a:rPr lang="en-US" dirty="0"/>
                        <a:t>$1,502,811.00</a:t>
                      </a:r>
                    </a:p>
                  </a:txBody>
                  <a:tcPr/>
                </a:tc>
                <a:tc>
                  <a:txBody>
                    <a:bodyPr/>
                    <a:lstStyle/>
                    <a:p>
                      <a:pPr algn="r"/>
                      <a:r>
                        <a:rPr lang="en-US" dirty="0"/>
                        <a:t>$451,213.98</a:t>
                      </a:r>
                    </a:p>
                  </a:txBody>
                  <a:tcPr/>
                </a:tc>
                <a:tc>
                  <a:txBody>
                    <a:bodyPr/>
                    <a:lstStyle/>
                    <a:p>
                      <a:pPr algn="r"/>
                      <a:r>
                        <a:rPr lang="en-US" dirty="0"/>
                        <a:t>$816,789.99</a:t>
                      </a:r>
                    </a:p>
                  </a:txBody>
                  <a:tcPr/>
                </a:tc>
                <a:tc>
                  <a:txBody>
                    <a:bodyPr/>
                    <a:lstStyle/>
                    <a:p>
                      <a:pPr algn="r"/>
                      <a:r>
                        <a:rPr lang="en-US" dirty="0"/>
                        <a:t>$365,576.01</a:t>
                      </a:r>
                    </a:p>
                  </a:txBody>
                  <a:tcPr/>
                </a:tc>
                <a:extLst>
                  <a:ext uri="{0D108BD9-81ED-4DB2-BD59-A6C34878D82A}">
                    <a16:rowId xmlns:a16="http://schemas.microsoft.com/office/drawing/2014/main" val="3066558611"/>
                  </a:ext>
                </a:extLst>
              </a:tr>
              <a:tr h="319016">
                <a:tc>
                  <a:txBody>
                    <a:bodyPr/>
                    <a:lstStyle/>
                    <a:p>
                      <a:r>
                        <a:rPr lang="en-US" dirty="0"/>
                        <a:t>Expenses</a:t>
                      </a:r>
                    </a:p>
                  </a:txBody>
                  <a:tcPr/>
                </a:tc>
                <a:tc>
                  <a:txBody>
                    <a:bodyPr/>
                    <a:lstStyle/>
                    <a:p>
                      <a:r>
                        <a:rPr lang="en-US" dirty="0"/>
                        <a:t>$354,112.00</a:t>
                      </a:r>
                    </a:p>
                  </a:txBody>
                  <a:tcPr/>
                </a:tc>
                <a:tc>
                  <a:txBody>
                    <a:bodyPr/>
                    <a:lstStyle/>
                    <a:p>
                      <a:pPr algn="r"/>
                      <a:r>
                        <a:rPr lang="en-US" dirty="0"/>
                        <a:t>$207,211.69</a:t>
                      </a:r>
                    </a:p>
                  </a:txBody>
                  <a:tcPr/>
                </a:tc>
                <a:tc>
                  <a:txBody>
                    <a:bodyPr/>
                    <a:lstStyle/>
                    <a:p>
                      <a:pPr algn="r"/>
                      <a:r>
                        <a:rPr lang="en-US" dirty="0"/>
                        <a:t>$272,154.11</a:t>
                      </a:r>
                    </a:p>
                  </a:txBody>
                  <a:tcPr/>
                </a:tc>
                <a:tc>
                  <a:txBody>
                    <a:bodyPr/>
                    <a:lstStyle/>
                    <a:p>
                      <a:pPr algn="r"/>
                      <a:r>
                        <a:rPr lang="en-US" dirty="0"/>
                        <a:t>$64,942.42</a:t>
                      </a:r>
                    </a:p>
                  </a:txBody>
                  <a:tcPr/>
                </a:tc>
                <a:extLst>
                  <a:ext uri="{0D108BD9-81ED-4DB2-BD59-A6C34878D82A}">
                    <a16:rowId xmlns:a16="http://schemas.microsoft.com/office/drawing/2014/main" val="2840011794"/>
                  </a:ext>
                </a:extLst>
              </a:tr>
              <a:tr h="319016">
                <a:tc>
                  <a:txBody>
                    <a:bodyPr/>
                    <a:lstStyle/>
                    <a:p>
                      <a:pPr algn="r"/>
                      <a:r>
                        <a:rPr lang="en-US" dirty="0"/>
                        <a:t>Total</a:t>
                      </a:r>
                    </a:p>
                  </a:txBody>
                  <a:tcPr/>
                </a:tc>
                <a:tc>
                  <a:txBody>
                    <a:bodyPr/>
                    <a:lstStyle/>
                    <a:p>
                      <a:pPr algn="r"/>
                      <a:r>
                        <a:rPr lang="en-US" dirty="0">
                          <a:solidFill>
                            <a:schemeClr val="tx1"/>
                          </a:solidFill>
                        </a:rPr>
                        <a:t>$36,253.00*</a:t>
                      </a:r>
                    </a:p>
                  </a:txBody>
                  <a:tcPr/>
                </a:tc>
                <a:tc>
                  <a:txBody>
                    <a:bodyPr/>
                    <a:lstStyle/>
                    <a:p>
                      <a:pPr algn="r"/>
                      <a:r>
                        <a:rPr lang="en-US" dirty="0">
                          <a:solidFill>
                            <a:srgbClr val="FF0000"/>
                          </a:solidFill>
                        </a:rPr>
                        <a:t>($86,034.86)</a:t>
                      </a:r>
                    </a:p>
                  </a:txBody>
                  <a:tcPr/>
                </a:tc>
                <a:tc>
                  <a:txBody>
                    <a:bodyPr/>
                    <a:lstStyle/>
                    <a:p>
                      <a:pPr algn="r"/>
                      <a:r>
                        <a:rPr lang="en-US" dirty="0"/>
                        <a:t>$133,605.83</a:t>
                      </a:r>
                    </a:p>
                  </a:txBody>
                  <a:tcPr/>
                </a:tc>
                <a:tc>
                  <a:txBody>
                    <a:bodyPr/>
                    <a:lstStyle/>
                    <a:p>
                      <a:pPr algn="r"/>
                      <a:r>
                        <a:rPr lang="en-US" dirty="0"/>
                        <a:t>$219,640.69</a:t>
                      </a:r>
                    </a:p>
                  </a:txBody>
                  <a:tcPr/>
                </a:tc>
                <a:extLst>
                  <a:ext uri="{0D108BD9-81ED-4DB2-BD59-A6C34878D82A}">
                    <a16:rowId xmlns:a16="http://schemas.microsoft.com/office/drawing/2014/main" val="2966426285"/>
                  </a:ext>
                </a:extLst>
              </a:tr>
            </a:tbl>
          </a:graphicData>
        </a:graphic>
      </p:graphicFrame>
      <p:sp>
        <p:nvSpPr>
          <p:cNvPr id="8" name="TextBox 7">
            <a:extLst>
              <a:ext uri="{FF2B5EF4-FFF2-40B4-BE49-F238E27FC236}">
                <a16:creationId xmlns:a16="http://schemas.microsoft.com/office/drawing/2014/main" id="{363E9E68-DD9C-1219-EB56-C11D212BD0AB}"/>
              </a:ext>
            </a:extLst>
          </p:cNvPr>
          <p:cNvSpPr txBox="1"/>
          <p:nvPr/>
        </p:nvSpPr>
        <p:spPr>
          <a:xfrm>
            <a:off x="8801100" y="6011435"/>
            <a:ext cx="2510944" cy="369332"/>
          </a:xfrm>
          <a:prstGeom prst="rect">
            <a:avLst/>
          </a:prstGeom>
          <a:noFill/>
        </p:spPr>
        <p:txBody>
          <a:bodyPr wrap="none" rtlCol="0">
            <a:spAutoFit/>
          </a:bodyPr>
          <a:lstStyle/>
          <a:p>
            <a:r>
              <a:rPr lang="en-US" dirty="0"/>
              <a:t>*Fund Balance Available </a:t>
            </a:r>
          </a:p>
        </p:txBody>
      </p:sp>
      <p:graphicFrame>
        <p:nvGraphicFramePr>
          <p:cNvPr id="9" name="Table 8">
            <a:extLst>
              <a:ext uri="{FF2B5EF4-FFF2-40B4-BE49-F238E27FC236}">
                <a16:creationId xmlns:a16="http://schemas.microsoft.com/office/drawing/2014/main" id="{147F173B-6C64-8A97-7D22-9C02DDB31B20}"/>
              </a:ext>
            </a:extLst>
          </p:cNvPr>
          <p:cNvGraphicFramePr>
            <a:graphicFrameLocks noGrp="1"/>
          </p:cNvGraphicFramePr>
          <p:nvPr/>
        </p:nvGraphicFramePr>
        <p:xfrm>
          <a:off x="1200148" y="1779062"/>
          <a:ext cx="9955530" cy="2020285"/>
        </p:xfrm>
        <a:graphic>
          <a:graphicData uri="http://schemas.openxmlformats.org/drawingml/2006/table">
            <a:tbl>
              <a:tblPr firstRow="1" bandRow="1">
                <a:tableStyleId>{5C22544A-7EE6-4342-B048-85BDC9FD1C3A}</a:tableStyleId>
              </a:tblPr>
              <a:tblGrid>
                <a:gridCol w="1797085">
                  <a:extLst>
                    <a:ext uri="{9D8B030D-6E8A-4147-A177-3AD203B41FA5}">
                      <a16:colId xmlns:a16="http://schemas.microsoft.com/office/drawing/2014/main" val="2817269341"/>
                    </a:ext>
                  </a:extLst>
                </a:gridCol>
                <a:gridCol w="2177043">
                  <a:extLst>
                    <a:ext uri="{9D8B030D-6E8A-4147-A177-3AD203B41FA5}">
                      <a16:colId xmlns:a16="http://schemas.microsoft.com/office/drawing/2014/main" val="2784443029"/>
                    </a:ext>
                  </a:extLst>
                </a:gridCol>
                <a:gridCol w="1999191">
                  <a:extLst>
                    <a:ext uri="{9D8B030D-6E8A-4147-A177-3AD203B41FA5}">
                      <a16:colId xmlns:a16="http://schemas.microsoft.com/office/drawing/2014/main" val="614789475"/>
                    </a:ext>
                  </a:extLst>
                </a:gridCol>
                <a:gridCol w="2117704">
                  <a:extLst>
                    <a:ext uri="{9D8B030D-6E8A-4147-A177-3AD203B41FA5}">
                      <a16:colId xmlns:a16="http://schemas.microsoft.com/office/drawing/2014/main" val="1226575186"/>
                    </a:ext>
                  </a:extLst>
                </a:gridCol>
                <a:gridCol w="1864507">
                  <a:extLst>
                    <a:ext uri="{9D8B030D-6E8A-4147-A177-3AD203B41FA5}">
                      <a16:colId xmlns:a16="http://schemas.microsoft.com/office/drawing/2014/main" val="2753264820"/>
                    </a:ext>
                  </a:extLst>
                </a:gridCol>
              </a:tblGrid>
              <a:tr h="557245">
                <a:tc>
                  <a:txBody>
                    <a:bodyPr/>
                    <a:lstStyle/>
                    <a:p>
                      <a:endParaRPr lang="en-US" dirty="0"/>
                    </a:p>
                  </a:txBody>
                  <a:tcPr/>
                </a:tc>
                <a:tc>
                  <a:txBody>
                    <a:bodyPr/>
                    <a:lstStyle/>
                    <a:p>
                      <a:pPr algn="ctr"/>
                      <a:r>
                        <a:rPr lang="en-US" dirty="0"/>
                        <a:t>Budget</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75524023"/>
                  </a:ext>
                </a:extLst>
              </a:tr>
              <a:tr h="342215">
                <a:tc>
                  <a:txBody>
                    <a:bodyPr/>
                    <a:lstStyle/>
                    <a:p>
                      <a:r>
                        <a:rPr lang="en-US" dirty="0"/>
                        <a:t>Revenues</a:t>
                      </a:r>
                    </a:p>
                  </a:txBody>
                  <a:tcPr/>
                </a:tc>
                <a:tc>
                  <a:txBody>
                    <a:bodyPr/>
                    <a:lstStyle/>
                    <a:p>
                      <a:r>
                        <a:rPr lang="en-US" dirty="0"/>
                        <a:t>$2,539,147.00</a:t>
                      </a:r>
                    </a:p>
                  </a:txBody>
                  <a:tcPr/>
                </a:tc>
                <a:tc>
                  <a:txBody>
                    <a:bodyPr/>
                    <a:lstStyle/>
                    <a:p>
                      <a:pPr algn="r"/>
                      <a:r>
                        <a:rPr lang="en-US" dirty="0"/>
                        <a:t>$572,390.81</a:t>
                      </a:r>
                    </a:p>
                  </a:txBody>
                  <a:tcPr/>
                </a:tc>
                <a:tc>
                  <a:txBody>
                    <a:bodyPr/>
                    <a:lstStyle/>
                    <a:p>
                      <a:pPr algn="r"/>
                      <a:r>
                        <a:rPr lang="en-US" dirty="0"/>
                        <a:t>$1,222,549.93</a:t>
                      </a:r>
                    </a:p>
                  </a:txBody>
                  <a:tcPr/>
                </a:tc>
                <a:tc>
                  <a:txBody>
                    <a:bodyPr/>
                    <a:lstStyle/>
                    <a:p>
                      <a:pPr algn="r"/>
                      <a:r>
                        <a:rPr lang="en-US" dirty="0"/>
                        <a:t>$650,159.12</a:t>
                      </a:r>
                    </a:p>
                  </a:txBody>
                  <a:tcPr/>
                </a:tc>
                <a:extLst>
                  <a:ext uri="{0D108BD9-81ED-4DB2-BD59-A6C34878D82A}">
                    <a16:rowId xmlns:a16="http://schemas.microsoft.com/office/drawing/2014/main" val="44348512"/>
                  </a:ext>
                </a:extLst>
              </a:tr>
              <a:tr h="340911">
                <a:tc>
                  <a:txBody>
                    <a:bodyPr/>
                    <a:lstStyle/>
                    <a:p>
                      <a:r>
                        <a:rPr lang="en-US" dirty="0"/>
                        <a:t>Salary</a:t>
                      </a:r>
                    </a:p>
                  </a:txBody>
                  <a:tcPr/>
                </a:tc>
                <a:tc>
                  <a:txBody>
                    <a:bodyPr/>
                    <a:lstStyle/>
                    <a:p>
                      <a:r>
                        <a:rPr lang="en-US" dirty="0"/>
                        <a:t>$1,388,709.00</a:t>
                      </a:r>
                    </a:p>
                  </a:txBody>
                  <a:tcPr/>
                </a:tc>
                <a:tc>
                  <a:txBody>
                    <a:bodyPr/>
                    <a:lstStyle/>
                    <a:p>
                      <a:pPr algn="r"/>
                      <a:r>
                        <a:rPr lang="en-US" dirty="0"/>
                        <a:t>$451,213.98</a:t>
                      </a:r>
                    </a:p>
                  </a:txBody>
                  <a:tcPr/>
                </a:tc>
                <a:tc>
                  <a:txBody>
                    <a:bodyPr/>
                    <a:lstStyle/>
                    <a:p>
                      <a:pPr algn="r"/>
                      <a:r>
                        <a:rPr lang="en-US" dirty="0"/>
                        <a:t>$816,789.99</a:t>
                      </a:r>
                    </a:p>
                  </a:txBody>
                  <a:tcPr/>
                </a:tc>
                <a:tc>
                  <a:txBody>
                    <a:bodyPr/>
                    <a:lstStyle/>
                    <a:p>
                      <a:pPr algn="r"/>
                      <a:r>
                        <a:rPr lang="en-US" dirty="0"/>
                        <a:t>$365,576.01</a:t>
                      </a:r>
                    </a:p>
                  </a:txBody>
                  <a:tcPr/>
                </a:tc>
                <a:extLst>
                  <a:ext uri="{0D108BD9-81ED-4DB2-BD59-A6C34878D82A}">
                    <a16:rowId xmlns:a16="http://schemas.microsoft.com/office/drawing/2014/main" val="3066558611"/>
                  </a:ext>
                </a:extLst>
              </a:tr>
              <a:tr h="323846">
                <a:tc>
                  <a:txBody>
                    <a:bodyPr/>
                    <a:lstStyle/>
                    <a:p>
                      <a:r>
                        <a:rPr lang="en-US" dirty="0"/>
                        <a:t>Expenses</a:t>
                      </a:r>
                    </a:p>
                  </a:txBody>
                  <a:tcPr/>
                </a:tc>
                <a:tc>
                  <a:txBody>
                    <a:bodyPr/>
                    <a:lstStyle/>
                    <a:p>
                      <a:r>
                        <a:rPr lang="en-US" dirty="0"/>
                        <a:t>$1,186,691.00</a:t>
                      </a:r>
                    </a:p>
                  </a:txBody>
                  <a:tcPr/>
                </a:tc>
                <a:tc>
                  <a:txBody>
                    <a:bodyPr/>
                    <a:lstStyle/>
                    <a:p>
                      <a:pPr algn="r"/>
                      <a:r>
                        <a:rPr lang="en-US" dirty="0"/>
                        <a:t>$207,211.69</a:t>
                      </a:r>
                    </a:p>
                  </a:txBody>
                  <a:tcPr/>
                </a:tc>
                <a:tc>
                  <a:txBody>
                    <a:bodyPr/>
                    <a:lstStyle/>
                    <a:p>
                      <a:pPr algn="r"/>
                      <a:r>
                        <a:rPr lang="en-US" dirty="0"/>
                        <a:t>$272,154.11</a:t>
                      </a:r>
                    </a:p>
                  </a:txBody>
                  <a:tcPr/>
                </a:tc>
                <a:tc>
                  <a:txBody>
                    <a:bodyPr/>
                    <a:lstStyle/>
                    <a:p>
                      <a:pPr algn="r"/>
                      <a:r>
                        <a:rPr lang="en-US" dirty="0"/>
                        <a:t>$64,942.42</a:t>
                      </a:r>
                    </a:p>
                  </a:txBody>
                  <a:tcPr/>
                </a:tc>
                <a:extLst>
                  <a:ext uri="{0D108BD9-81ED-4DB2-BD59-A6C34878D82A}">
                    <a16:rowId xmlns:a16="http://schemas.microsoft.com/office/drawing/2014/main" val="2840011794"/>
                  </a:ext>
                </a:extLst>
              </a:tr>
              <a:tr h="323846">
                <a:tc>
                  <a:txBody>
                    <a:bodyPr/>
                    <a:lstStyle/>
                    <a:p>
                      <a:pPr algn="r"/>
                      <a:r>
                        <a:rPr lang="en-US" dirty="0"/>
                        <a:t>Total</a:t>
                      </a:r>
                    </a:p>
                  </a:txBody>
                  <a:tcPr/>
                </a:tc>
                <a:tc>
                  <a:txBody>
                    <a:bodyPr/>
                    <a:lstStyle/>
                    <a:p>
                      <a:pPr algn="r"/>
                      <a:r>
                        <a:rPr lang="en-US" dirty="0">
                          <a:solidFill>
                            <a:schemeClr val="tx1"/>
                          </a:solidFill>
                        </a:rPr>
                        <a:t>$36,253.00*</a:t>
                      </a:r>
                    </a:p>
                  </a:txBody>
                  <a:tcPr/>
                </a:tc>
                <a:tc>
                  <a:txBody>
                    <a:bodyPr/>
                    <a:lstStyle/>
                    <a:p>
                      <a:pPr algn="r"/>
                      <a:r>
                        <a:rPr lang="en-US" dirty="0">
                          <a:solidFill>
                            <a:srgbClr val="FF0000"/>
                          </a:solidFill>
                        </a:rPr>
                        <a:t>($86,034.86)</a:t>
                      </a:r>
                    </a:p>
                  </a:txBody>
                  <a:tcPr/>
                </a:tc>
                <a:tc>
                  <a:txBody>
                    <a:bodyPr/>
                    <a:lstStyle/>
                    <a:p>
                      <a:pPr algn="r"/>
                      <a:r>
                        <a:rPr lang="en-US" dirty="0"/>
                        <a:t>$133,605.83</a:t>
                      </a:r>
                    </a:p>
                  </a:txBody>
                  <a:tcPr/>
                </a:tc>
                <a:tc>
                  <a:txBody>
                    <a:bodyPr/>
                    <a:lstStyle/>
                    <a:p>
                      <a:pPr algn="r"/>
                      <a:r>
                        <a:rPr lang="en-US" dirty="0"/>
                        <a:t>$219,640.69</a:t>
                      </a:r>
                    </a:p>
                  </a:txBody>
                  <a:tcPr/>
                </a:tc>
                <a:extLst>
                  <a:ext uri="{0D108BD9-81ED-4DB2-BD59-A6C34878D82A}">
                    <a16:rowId xmlns:a16="http://schemas.microsoft.com/office/drawing/2014/main" val="2966426285"/>
                  </a:ext>
                </a:extLst>
              </a:tr>
            </a:tbl>
          </a:graphicData>
        </a:graphic>
      </p:graphicFrame>
    </p:spTree>
    <p:extLst>
      <p:ext uri="{BB962C8B-B14F-4D97-AF65-F5344CB8AC3E}">
        <p14:creationId xmlns:p14="http://schemas.microsoft.com/office/powerpoint/2010/main" val="2675707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2DBB211-3170-DAA6-A7E1-5D50A9620CC6}"/>
              </a:ext>
            </a:extLst>
          </p:cNvPr>
          <p:cNvSpPr>
            <a:spLocks noGrp="1"/>
          </p:cNvSpPr>
          <p:nvPr>
            <p:ph type="title"/>
          </p:nvPr>
        </p:nvSpPr>
        <p:spPr>
          <a:xfrm>
            <a:off x="477622" y="1451555"/>
            <a:ext cx="3084844" cy="2103875"/>
          </a:xfrm>
        </p:spPr>
        <p:txBody>
          <a:bodyPr vert="horz" lIns="91440" tIns="45720" rIns="91440" bIns="45720" rtlCol="0" anchor="b">
            <a:normAutofit/>
          </a:bodyPr>
          <a:lstStyle/>
          <a:p>
            <a:r>
              <a:rPr lang="en-US" sz="3600" dirty="0">
                <a:solidFill>
                  <a:srgbClr val="FFFFFF"/>
                </a:solidFill>
              </a:rPr>
              <a:t>Planning – Revenues</a:t>
            </a:r>
            <a:br>
              <a:rPr lang="en-US" sz="3600" dirty="0">
                <a:solidFill>
                  <a:srgbClr val="FFFFFF"/>
                </a:solidFill>
              </a:rPr>
            </a:br>
            <a:br>
              <a:rPr lang="en-US" sz="3600" dirty="0">
                <a:solidFill>
                  <a:srgbClr val="FFFFFF"/>
                </a:solidFill>
              </a:rPr>
            </a:br>
            <a:r>
              <a:rPr lang="en-US" sz="3600" dirty="0">
                <a:solidFill>
                  <a:srgbClr val="FFFFFF"/>
                </a:solidFill>
              </a:rPr>
              <a:t>Actual Totals</a:t>
            </a:r>
          </a:p>
        </p:txBody>
      </p:sp>
      <p:sp>
        <p:nvSpPr>
          <p:cNvPr id="5" name="TextBox 4">
            <a:extLst>
              <a:ext uri="{FF2B5EF4-FFF2-40B4-BE49-F238E27FC236}">
                <a16:creationId xmlns:a16="http://schemas.microsoft.com/office/drawing/2014/main" id="{3A4012F4-7996-47D3-CE46-5DF700695F38}"/>
              </a:ext>
            </a:extLst>
          </p:cNvPr>
          <p:cNvSpPr txBox="1"/>
          <p:nvPr/>
        </p:nvSpPr>
        <p:spPr>
          <a:xfrm>
            <a:off x="492371" y="3789680"/>
            <a:ext cx="3084844" cy="2199639"/>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sz="1500" dirty="0">
                <a:solidFill>
                  <a:srgbClr val="FFFFFF"/>
                </a:solidFill>
              </a:rPr>
              <a:t>This data was presented by Admin in the last presentation.  This revenue includes all revenue accounts including state and federal grant received (i.e. LEAP, REAP, ARPA) and other revenue sources such as Geothermal Resources, </a:t>
            </a:r>
            <a:r>
              <a:rPr lang="en-US" sz="1500" dirty="0" err="1">
                <a:solidFill>
                  <a:srgbClr val="FFFFFF"/>
                </a:solidFill>
              </a:rPr>
              <a:t>etc</a:t>
            </a:r>
            <a:r>
              <a:rPr lang="en-US" sz="1500" dirty="0">
                <a:solidFill>
                  <a:srgbClr val="FFFFFF"/>
                </a:solidFill>
              </a:rPr>
              <a:t>) and excluded cannabis permit revenue that comes in a transfer.</a:t>
            </a:r>
          </a:p>
        </p:txBody>
      </p:sp>
      <p:sp>
        <p:nvSpPr>
          <p:cNvPr id="23" name="Rectangle 22">
            <a:extLst>
              <a:ext uri="{FF2B5EF4-FFF2-40B4-BE49-F238E27FC236}">
                <a16:creationId xmlns:a16="http://schemas.microsoft.com/office/drawing/2014/main" id="{F9DB1FE5-9D46-433B-99D1-2F1B8DC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Content Placeholder 3">
            <a:extLst>
              <a:ext uri="{FF2B5EF4-FFF2-40B4-BE49-F238E27FC236}">
                <a16:creationId xmlns:a16="http://schemas.microsoft.com/office/drawing/2014/main" id="{493D00C7-918F-1D9F-0CA8-64CC2DFC0B6E}"/>
              </a:ext>
            </a:extLst>
          </p:cNvPr>
          <p:cNvGraphicFramePr>
            <a:graphicFrameLocks noGrp="1"/>
          </p:cNvGraphicFramePr>
          <p:nvPr>
            <p:ph idx="1"/>
            <p:extLst>
              <p:ext uri="{D42A27DB-BD31-4B8C-83A1-F6EECF244321}">
                <p14:modId xmlns:p14="http://schemas.microsoft.com/office/powerpoint/2010/main" val="1484231627"/>
              </p:ext>
            </p:extLst>
          </p:nvPr>
        </p:nvGraphicFramePr>
        <p:xfrm>
          <a:off x="4742017" y="640080"/>
          <a:ext cx="6798082" cy="5577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368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05584BB-789A-002B-82F0-A17D7020B5C3}"/>
              </a:ext>
            </a:extLst>
          </p:cNvPr>
          <p:cNvSpPr>
            <a:spLocks noGrp="1"/>
          </p:cNvSpPr>
          <p:nvPr>
            <p:ph type="title"/>
          </p:nvPr>
        </p:nvSpPr>
        <p:spPr>
          <a:xfrm>
            <a:off x="492370" y="605896"/>
            <a:ext cx="3084844" cy="3872971"/>
          </a:xfrm>
        </p:spPr>
        <p:txBody>
          <a:bodyPr anchor="ctr">
            <a:normAutofit/>
          </a:bodyPr>
          <a:lstStyle/>
          <a:p>
            <a:r>
              <a:rPr lang="en-US" sz="3600" dirty="0">
                <a:solidFill>
                  <a:srgbClr val="FFFFFF"/>
                </a:solidFill>
              </a:rPr>
              <a:t>Planning – Revenues</a:t>
            </a:r>
            <a:br>
              <a:rPr lang="en-US" sz="3600" dirty="0">
                <a:solidFill>
                  <a:srgbClr val="FFFFFF"/>
                </a:solidFill>
              </a:rPr>
            </a:br>
            <a:br>
              <a:rPr lang="en-US" sz="3600" dirty="0">
                <a:solidFill>
                  <a:srgbClr val="FFFFFF"/>
                </a:solidFill>
              </a:rPr>
            </a:br>
            <a:r>
              <a:rPr lang="en-US" sz="3600" dirty="0">
                <a:solidFill>
                  <a:srgbClr val="FFFFFF"/>
                </a:solidFill>
              </a:rPr>
              <a:t>Adjusted Totals</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B91E7CE6-8744-3E13-D41D-A9450F5CCBEA}"/>
              </a:ext>
            </a:extLst>
          </p:cNvPr>
          <p:cNvSpPr txBox="1"/>
          <p:nvPr/>
        </p:nvSpPr>
        <p:spPr>
          <a:xfrm>
            <a:off x="492370" y="3754053"/>
            <a:ext cx="3084844" cy="1255728"/>
          </a:xfrm>
          <a:prstGeom prst="rect">
            <a:avLst/>
          </a:prstGeom>
          <a:noFill/>
        </p:spPr>
        <p:txBody>
          <a:bodyPr wrap="square" rtlCol="0">
            <a:spAutoFit/>
          </a:bodyPr>
          <a:lstStyle/>
          <a:p>
            <a:pPr defTabSz="914400">
              <a:lnSpc>
                <a:spcPct val="90000"/>
              </a:lnSpc>
              <a:spcAft>
                <a:spcPts val="600"/>
              </a:spcAft>
              <a:buClr>
                <a:schemeClr val="accent1"/>
              </a:buClr>
              <a:buFont typeface="Calibri" panose="020F0502020204030204" pitchFamily="34" charset="0"/>
            </a:pPr>
            <a:r>
              <a:rPr lang="en-US" sz="1400" dirty="0">
                <a:solidFill>
                  <a:srgbClr val="FFFFFF"/>
                </a:solidFill>
              </a:rPr>
              <a:t>This data was pulled Admin’s workbook, then reduced by the non-permit categories, such as state and federal grants.  It was reduced by an operating transfers, but cannabis revenue journals were added back in)</a:t>
            </a:r>
          </a:p>
        </p:txBody>
      </p:sp>
      <p:graphicFrame>
        <p:nvGraphicFramePr>
          <p:cNvPr id="20" name="Content Placeholder 19">
            <a:extLst>
              <a:ext uri="{FF2B5EF4-FFF2-40B4-BE49-F238E27FC236}">
                <a16:creationId xmlns:a16="http://schemas.microsoft.com/office/drawing/2014/main" id="{D6AC58E3-11BC-3273-9E6D-5808362A7891}"/>
              </a:ext>
            </a:extLst>
          </p:cNvPr>
          <p:cNvGraphicFramePr>
            <a:graphicFrameLocks noGrp="1"/>
          </p:cNvGraphicFramePr>
          <p:nvPr>
            <p:ph idx="1"/>
            <p:extLst>
              <p:ext uri="{D42A27DB-BD31-4B8C-83A1-F6EECF244321}">
                <p14:modId xmlns:p14="http://schemas.microsoft.com/office/powerpoint/2010/main" val="535090981"/>
              </p:ext>
            </p:extLst>
          </p:nvPr>
        </p:nvGraphicFramePr>
        <p:xfrm>
          <a:off x="4409339" y="347133"/>
          <a:ext cx="7357168" cy="63499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2585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6F726-6899-0624-58C9-30934D71AE28}"/>
              </a:ext>
            </a:extLst>
          </p:cNvPr>
          <p:cNvSpPr>
            <a:spLocks noGrp="1"/>
          </p:cNvSpPr>
          <p:nvPr>
            <p:ph type="title"/>
          </p:nvPr>
        </p:nvSpPr>
        <p:spPr/>
        <p:txBody>
          <a:bodyPr/>
          <a:lstStyle/>
          <a:p>
            <a:r>
              <a:rPr lang="en-US" dirty="0"/>
              <a:t>Planning - Cost Recovery Efforts</a:t>
            </a:r>
          </a:p>
        </p:txBody>
      </p:sp>
      <p:sp>
        <p:nvSpPr>
          <p:cNvPr id="3" name="Content Placeholder 2">
            <a:extLst>
              <a:ext uri="{FF2B5EF4-FFF2-40B4-BE49-F238E27FC236}">
                <a16:creationId xmlns:a16="http://schemas.microsoft.com/office/drawing/2014/main" id="{B70466C2-2DA4-B7FC-45DE-6F0CF2CA7FF0}"/>
              </a:ext>
            </a:extLst>
          </p:cNvPr>
          <p:cNvSpPr>
            <a:spLocks noGrp="1"/>
          </p:cNvSpPr>
          <p:nvPr>
            <p:ph idx="1"/>
          </p:nvPr>
        </p:nvSpPr>
        <p:spPr>
          <a:xfrm>
            <a:off x="1097280" y="1845733"/>
            <a:ext cx="10058400" cy="4498795"/>
          </a:xfrm>
        </p:spPr>
        <p:txBody>
          <a:bodyPr>
            <a:normAutofit fontScale="92500" lnSpcReduction="20000"/>
          </a:bodyPr>
          <a:lstStyle/>
          <a:p>
            <a:pPr marL="0" lvl="0" indent="0" eaLnBrk="0" fontAlgn="base" hangingPunct="0">
              <a:lnSpc>
                <a:spcPct val="100000"/>
              </a:lnSpc>
              <a:spcBef>
                <a:spcPct val="0"/>
              </a:spcBef>
              <a:spcAft>
                <a:spcPct val="0"/>
              </a:spcAft>
              <a:buClrTx/>
              <a:buSzTx/>
              <a:buFontTx/>
              <a:buChar char="•"/>
            </a:pPr>
            <a:r>
              <a:rPr lang="en-US" dirty="0"/>
              <a:t> </a:t>
            </a:r>
            <a:r>
              <a:rPr lang="en-US" altLang="en-US" sz="1800" dirty="0">
                <a:solidFill>
                  <a:schemeClr val="tx1"/>
                </a:solidFill>
                <a:latin typeface="Aptos" panose="020B0004020202020204" pitchFamily="34" charset="0"/>
              </a:rPr>
              <a:t>Since at least 2017, the Planning Division has not had an effective or consistent system in place for full cost-recovery tracking.</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Historically, planners tracked limited project time manually using “goldenrod” sheets, without the ability to calculate total hours, remaining balances, or overall project cost recovery.</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Accela was previously used primarily for payment processing and was not utilized by the Planning Division for staff time tracking.</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The Planning Division’s OpenGov portal was specifically designed and implemented to enable detailed itemization and tracking of staff time by project.</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Implementation of OpenGov has resulted in a 100 percent increase in cost-recovery tracking efforts within the Planning Division.</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In FY 2025–26, following completion of the cost-recovery audit, approximately 370 staff hours were documented and billed to active projects, resulting in nearly $50,000 in additional recovered revenue.</a:t>
            </a:r>
          </a:p>
          <a:p>
            <a:pPr marL="0" lvl="0" indent="0" eaLnBrk="0" fontAlgn="base" hangingPunct="0">
              <a:lnSpc>
                <a:spcPct val="100000"/>
              </a:lnSpc>
              <a:spcBef>
                <a:spcPct val="0"/>
              </a:spcBef>
              <a:spcAft>
                <a:spcPct val="0"/>
              </a:spcAft>
              <a:buClrTx/>
              <a:buSzTx/>
              <a:buNone/>
            </a:pPr>
            <a:endParaRPr lang="en-US" altLang="en-US" sz="1800" dirty="0">
              <a:solidFill>
                <a:schemeClr val="tx1"/>
              </a:solidFill>
              <a:latin typeface="Aptos" panose="020B00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1800" dirty="0">
                <a:solidFill>
                  <a:schemeClr val="tx1"/>
                </a:solidFill>
                <a:latin typeface="Aptos" panose="020B0004020202020204" pitchFamily="34" charset="0"/>
              </a:rPr>
              <a:t>OpenGov has been in use for less than one year; ongoing monitoring and regular analysis will continue to support continuous improvement of cost-recovery protocols.</a:t>
            </a:r>
          </a:p>
          <a:p>
            <a:pPr>
              <a:buFont typeface="Wingdings" panose="05000000000000000000" pitchFamily="2" charset="2"/>
              <a:buChar char="§"/>
            </a:pPr>
            <a:endParaRPr lang="en-US" sz="1800" b="1" dirty="0">
              <a:latin typeface="Aptos" panose="020B0004020202020204" pitchFamily="34" charset="0"/>
            </a:endParaRPr>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Tree>
    <p:extLst>
      <p:ext uri="{BB962C8B-B14F-4D97-AF65-F5344CB8AC3E}">
        <p14:creationId xmlns:p14="http://schemas.microsoft.com/office/powerpoint/2010/main" val="3192529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06593DE-17C6-9014-7CD5-063E62442B1B}"/>
              </a:ext>
            </a:extLst>
          </p:cNvPr>
          <p:cNvSpPr>
            <a:spLocks noGrp="1"/>
          </p:cNvSpPr>
          <p:nvPr>
            <p:ph type="title"/>
          </p:nvPr>
        </p:nvSpPr>
        <p:spPr>
          <a:xfrm>
            <a:off x="492370" y="516835"/>
            <a:ext cx="3084844" cy="2103875"/>
          </a:xfrm>
        </p:spPr>
        <p:txBody>
          <a:bodyPr>
            <a:normAutofit/>
          </a:bodyPr>
          <a:lstStyle/>
          <a:p>
            <a:r>
              <a:rPr lang="en-US" sz="3600">
                <a:solidFill>
                  <a:srgbClr val="FFFFFF"/>
                </a:solidFill>
              </a:rPr>
              <a:t>Planning Unfunded Activities</a:t>
            </a:r>
          </a:p>
        </p:txBody>
      </p:sp>
      <p:sp>
        <p:nvSpPr>
          <p:cNvPr id="3" name="Content Placeholder 2">
            <a:extLst>
              <a:ext uri="{FF2B5EF4-FFF2-40B4-BE49-F238E27FC236}">
                <a16:creationId xmlns:a16="http://schemas.microsoft.com/office/drawing/2014/main" id="{11F2FF6D-47A8-15B1-3827-0584AD30AE8C}"/>
              </a:ext>
            </a:extLst>
          </p:cNvPr>
          <p:cNvSpPr>
            <a:spLocks noGrp="1"/>
          </p:cNvSpPr>
          <p:nvPr>
            <p:ph idx="1"/>
          </p:nvPr>
        </p:nvSpPr>
        <p:spPr>
          <a:xfrm>
            <a:off x="492371" y="2653800"/>
            <a:ext cx="3084844" cy="3335519"/>
          </a:xfrm>
        </p:spPr>
        <p:txBody>
          <a:bodyPr>
            <a:normAutofit/>
          </a:bodyPr>
          <a:lstStyle/>
          <a:p>
            <a:pPr marL="0" indent="0">
              <a:buNone/>
            </a:pPr>
            <a:endParaRPr lang="en-US" sz="1500">
              <a:solidFill>
                <a:srgbClr val="FFFFFF"/>
              </a:solidFill>
            </a:endParaRPr>
          </a:p>
          <a:p>
            <a:endParaRPr lang="en-US" sz="1500">
              <a:solidFill>
                <a:srgbClr val="FFFFFF"/>
              </a:solidFill>
            </a:endParaRPr>
          </a:p>
        </p:txBody>
      </p:sp>
      <p:sp>
        <p:nvSpPr>
          <p:cNvPr id="27" name="Rectangle 26">
            <a:extLst>
              <a:ext uri="{FF2B5EF4-FFF2-40B4-BE49-F238E27FC236}">
                <a16:creationId xmlns:a16="http://schemas.microsoft.com/office/drawing/2014/main" id="{F9DB1FE5-9D46-433B-99D1-2F1B8DC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Table 3">
            <a:extLst>
              <a:ext uri="{FF2B5EF4-FFF2-40B4-BE49-F238E27FC236}">
                <a16:creationId xmlns:a16="http://schemas.microsoft.com/office/drawing/2014/main" id="{ADBF0DF9-BD2C-447B-AF48-437002B47A2A}"/>
              </a:ext>
            </a:extLst>
          </p:cNvPr>
          <p:cNvGraphicFramePr>
            <a:graphicFrameLocks noGrp="1"/>
          </p:cNvGraphicFramePr>
          <p:nvPr>
            <p:extLst>
              <p:ext uri="{D42A27DB-BD31-4B8C-83A1-F6EECF244321}">
                <p14:modId xmlns:p14="http://schemas.microsoft.com/office/powerpoint/2010/main" val="857064950"/>
              </p:ext>
            </p:extLst>
          </p:nvPr>
        </p:nvGraphicFramePr>
        <p:xfrm>
          <a:off x="5227559" y="358726"/>
          <a:ext cx="5720727" cy="6380213"/>
        </p:xfrm>
        <a:graphic>
          <a:graphicData uri="http://schemas.openxmlformats.org/drawingml/2006/table">
            <a:tbl>
              <a:tblPr firstRow="1" bandRow="1">
                <a:noFill/>
              </a:tblPr>
              <a:tblGrid>
                <a:gridCol w="3764355">
                  <a:extLst>
                    <a:ext uri="{9D8B030D-6E8A-4147-A177-3AD203B41FA5}">
                      <a16:colId xmlns:a16="http://schemas.microsoft.com/office/drawing/2014/main" val="3928722956"/>
                    </a:ext>
                  </a:extLst>
                </a:gridCol>
                <a:gridCol w="1956372">
                  <a:extLst>
                    <a:ext uri="{9D8B030D-6E8A-4147-A177-3AD203B41FA5}">
                      <a16:colId xmlns:a16="http://schemas.microsoft.com/office/drawing/2014/main" val="3686996627"/>
                    </a:ext>
                  </a:extLst>
                </a:gridCol>
              </a:tblGrid>
              <a:tr h="305313">
                <a:tc>
                  <a:txBody>
                    <a:bodyPr/>
                    <a:lstStyle/>
                    <a:p>
                      <a:pPr algn="l" fontAlgn="ctr">
                        <a:buNone/>
                      </a:pPr>
                      <a:r>
                        <a:rPr lang="en-US" sz="1400" b="0" i="0" u="none" strike="noStrike" cap="none" spc="0">
                          <a:solidFill>
                            <a:schemeClr val="tx1"/>
                          </a:solidFill>
                          <a:effectLst/>
                          <a:latin typeface="Aptos" panose="020B0004020202020204" pitchFamily="34" charset="0"/>
                        </a:rPr>
                        <a:t>2025 Unfunded Activities</a:t>
                      </a:r>
                    </a:p>
                  </a:txBody>
                  <a:tcPr marL="36782" marR="36782" marT="6153" marB="73564" anchor="b">
                    <a:lnL w="12700" cmpd="sng">
                      <a:noFill/>
                    </a:lnL>
                    <a:lnR w="12700" cmpd="sng">
                      <a:noFill/>
                    </a:lnR>
                    <a:lnT w="9525" cap="flat" cmpd="sng" algn="ctr">
                      <a:noFill/>
                      <a:prstDash val="solid"/>
                    </a:lnT>
                    <a:lnB w="38100" cmpd="sng">
                      <a:noFill/>
                    </a:lnB>
                    <a:noFill/>
                  </a:tcPr>
                </a:tc>
                <a:tc>
                  <a:txBody>
                    <a:bodyPr/>
                    <a:lstStyle/>
                    <a:p>
                      <a:pPr algn="l" fontAlgn="ctr">
                        <a:buNone/>
                      </a:pPr>
                      <a:r>
                        <a:rPr lang="en-US" sz="1300" b="0" i="0" u="none" strike="noStrike" cap="none" spc="0" dirty="0">
                          <a:solidFill>
                            <a:schemeClr val="tx1"/>
                          </a:solidFill>
                          <a:effectLst/>
                          <a:latin typeface="Aptos" panose="020B0004020202020204" pitchFamily="34" charset="0"/>
                        </a:rPr>
                        <a:t>                           Hours/annual</a:t>
                      </a:r>
                    </a:p>
                  </a:txBody>
                  <a:tcPr marL="36782" marR="36782" marT="6153" marB="73564"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3830465380"/>
                  </a:ext>
                </a:extLst>
              </a:tr>
              <a:tr h="403398">
                <a:tc>
                  <a:txBody>
                    <a:bodyPr/>
                    <a:lstStyle/>
                    <a:p>
                      <a:pPr algn="l" fontAlgn="ctr">
                        <a:buNone/>
                      </a:pPr>
                      <a:r>
                        <a:rPr lang="en-US" sz="1400" b="0" i="0" u="none" strike="noStrike" cap="none" spc="0" dirty="0">
                          <a:solidFill>
                            <a:schemeClr val="tx1"/>
                          </a:solidFill>
                          <a:effectLst/>
                          <a:latin typeface="Aptos" panose="020B0004020202020204" pitchFamily="34" charset="0"/>
                        </a:rPr>
                        <a:t>Planning Counter Hours, Questions, and Research</a:t>
                      </a:r>
                    </a:p>
                  </a:txBody>
                  <a:tcPr marL="36782" marR="36782" marT="6153" marB="73564" anchor="ctr">
                    <a:lnL w="12700" cmpd="sng">
                      <a:noFill/>
                      <a:prstDash val="solid"/>
                    </a:lnL>
                    <a:lnR w="12700" cmpd="sng">
                      <a:noFill/>
                      <a:prstDash val="solid"/>
                    </a:lnR>
                    <a:lnT w="38100" cmpd="sng">
                      <a:noFill/>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2295</a:t>
                      </a:r>
                    </a:p>
                  </a:txBody>
                  <a:tcPr marL="36782" marR="36782" marT="6153" marB="73564" anchor="ctr">
                    <a:lnL w="12700" cmpd="sng">
                      <a:noFill/>
                      <a:prstDash val="solid"/>
                    </a:lnL>
                    <a:lnR w="12700" cmpd="sng">
                      <a:noFill/>
                      <a:prstDash val="solid"/>
                    </a:lnR>
                    <a:lnT w="38100" cmpd="sng">
                      <a:noFill/>
                    </a:lnT>
                    <a:lnB w="12700" cap="flat" cmpd="sng" algn="ctr">
                      <a:solidFill>
                        <a:schemeClr val="accent1"/>
                      </a:solidFill>
                      <a:prstDash val="solid"/>
                    </a:lnB>
                    <a:noFill/>
                  </a:tcPr>
                </a:tc>
                <a:extLst>
                  <a:ext uri="{0D108BD9-81ED-4DB2-BD59-A6C34878D82A}">
                    <a16:rowId xmlns:a16="http://schemas.microsoft.com/office/drawing/2014/main" val="324780383"/>
                  </a:ext>
                </a:extLst>
              </a:tr>
              <a:tr h="256270">
                <a:tc>
                  <a:txBody>
                    <a:bodyPr/>
                    <a:lstStyle/>
                    <a:p>
                      <a:pPr algn="l" fontAlgn="ctr">
                        <a:buNone/>
                      </a:pPr>
                      <a:r>
                        <a:rPr lang="en-US" sz="1400" b="0" i="0" u="none" strike="noStrike" cap="none" spc="0" dirty="0">
                          <a:solidFill>
                            <a:schemeClr val="tx1"/>
                          </a:solidFill>
                          <a:effectLst/>
                          <a:latin typeface="Aptos" panose="020B0004020202020204" pitchFamily="34" charset="0"/>
                        </a:rPr>
                        <a:t>Planning Commission</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264</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4215364872"/>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Lake County 2050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100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4009030084"/>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Climate Adaptation Plan</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15</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692649424"/>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Appeal Hearings</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70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2869824180"/>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Housing Element APR &amp; Ordinances</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60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875847525"/>
                  </a:ext>
                </a:extLst>
              </a:tr>
              <a:tr h="256270">
                <a:tc>
                  <a:txBody>
                    <a:bodyPr/>
                    <a:lstStyle/>
                    <a:p>
                      <a:pPr algn="l" fontAlgn="ctr">
                        <a:buNone/>
                      </a:pPr>
                      <a:r>
                        <a:rPr lang="en-US" sz="1400" b="0" i="0" u="none" strike="noStrike" cap="none" spc="0" dirty="0">
                          <a:solidFill>
                            <a:schemeClr val="tx1"/>
                          </a:solidFill>
                          <a:effectLst/>
                          <a:latin typeface="Aptos" panose="020B0004020202020204" pitchFamily="34" charset="0"/>
                        </a:rPr>
                        <a:t>Article 27 revisions</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40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299613582"/>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Article 73 Develop</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150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764245373"/>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Permit Revocations</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40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4040939942"/>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Heritage Commission</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a:solidFill>
                            <a:schemeClr val="tx1"/>
                          </a:solidFill>
                          <a:effectLst/>
                          <a:latin typeface="Aptos" panose="020B0004020202020204" pitchFamily="34" charset="0"/>
                        </a:rPr>
                        <a:t>30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940089460"/>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Tribal Consultation</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150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3870778443"/>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Zoning Code Update &amp; Maintenance</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80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806243003"/>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Open Gov Management</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200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285488445"/>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Monthly project tracking report</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120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2590986494"/>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Code Enforcement Support</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a:solidFill>
                            <a:schemeClr val="tx1"/>
                          </a:solidFill>
                          <a:effectLst/>
                          <a:latin typeface="Aptos" panose="020B0004020202020204" pitchFamily="34" charset="0"/>
                        </a:rPr>
                        <a:t>100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261129161"/>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PRA Support</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100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778547025"/>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Lake APC – TAC Committee</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a:solidFill>
                            <a:schemeClr val="tx1"/>
                          </a:solidFill>
                          <a:effectLst/>
                          <a:latin typeface="Aptos" panose="020B0004020202020204" pitchFamily="34" charset="0"/>
                        </a:rPr>
                        <a:t>30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2913390525"/>
                  </a:ext>
                </a:extLst>
              </a:tr>
              <a:tr h="256270">
                <a:tc>
                  <a:txBody>
                    <a:bodyPr/>
                    <a:lstStyle/>
                    <a:p>
                      <a:pPr algn="l" fontAlgn="ctr">
                        <a:buNone/>
                      </a:pPr>
                      <a:r>
                        <a:rPr lang="en-US" sz="1400" b="0" i="0" u="none" strike="noStrike" cap="none" spc="0">
                          <a:solidFill>
                            <a:schemeClr val="tx1"/>
                          </a:solidFill>
                          <a:effectLst/>
                          <a:latin typeface="Aptos" panose="020B0004020202020204" pitchFamily="34" charset="0"/>
                        </a:rPr>
                        <a:t>Future Project Meetings</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100</a:t>
                      </a:r>
                    </a:p>
                  </a:txBody>
                  <a:tcPr marL="36782" marR="36782" marT="6153" marB="73564" anchor="ctr">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3408397380"/>
                  </a:ext>
                </a:extLst>
              </a:tr>
              <a:tr h="256270">
                <a:tc>
                  <a:txBody>
                    <a:bodyPr/>
                    <a:lstStyle/>
                    <a:p>
                      <a:pPr algn="l" fontAlgn="ctr">
                        <a:buNone/>
                      </a:pPr>
                      <a:r>
                        <a:rPr lang="en-US" sz="1400" b="0" i="0" u="none" strike="noStrike" cap="none" spc="0" dirty="0">
                          <a:solidFill>
                            <a:schemeClr val="tx1"/>
                          </a:solidFill>
                          <a:effectLst/>
                          <a:latin typeface="Aptos" panose="020B0004020202020204" pitchFamily="34" charset="0"/>
                        </a:rPr>
                        <a:t>CEQA/Planning Support to other departments</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algn="r" fontAlgn="ctr">
                        <a:buNone/>
                      </a:pPr>
                      <a:r>
                        <a:rPr lang="en-US" sz="1400" b="0" i="0" u="none" strike="noStrike" cap="none" spc="0" dirty="0">
                          <a:solidFill>
                            <a:schemeClr val="tx1"/>
                          </a:solidFill>
                          <a:effectLst/>
                          <a:latin typeface="Aptos" panose="020B0004020202020204" pitchFamily="34" charset="0"/>
                        </a:rPr>
                        <a:t>40</a:t>
                      </a:r>
                    </a:p>
                  </a:txBody>
                  <a:tcPr marL="36782" marR="36782" marT="6153" marB="73564" anchor="ctr">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4106386768"/>
                  </a:ext>
                </a:extLst>
              </a:tr>
              <a:tr h="256270">
                <a:tc>
                  <a:txBody>
                    <a:bodyPr/>
                    <a:lstStyle/>
                    <a:p>
                      <a:pPr algn="l" fontAlgn="b">
                        <a:buNone/>
                      </a:pPr>
                      <a:endParaRPr lang="en-US" sz="1000" b="0" i="0" u="none" strike="noStrike" cap="none" spc="0">
                        <a:solidFill>
                          <a:schemeClr val="tx1"/>
                        </a:solidFill>
                        <a:effectLst/>
                        <a:latin typeface="Aptos Narrow" panose="020B0004020202020204" pitchFamily="34" charset="0"/>
                      </a:endParaRPr>
                    </a:p>
                  </a:txBody>
                  <a:tcPr marL="36782" marR="36782" marT="6153" marB="73564"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algn="r" fontAlgn="b">
                        <a:buNone/>
                      </a:pPr>
                      <a:r>
                        <a:rPr lang="en-US" sz="1400" b="0" i="0" u="none" strike="noStrike" cap="none" spc="0" dirty="0">
                          <a:solidFill>
                            <a:schemeClr val="tx1"/>
                          </a:solidFill>
                          <a:effectLst/>
                          <a:latin typeface="Aptos Narrow" panose="020B0004020202020204" pitchFamily="34" charset="0"/>
                        </a:rPr>
                        <a:t>3964</a:t>
                      </a:r>
                    </a:p>
                  </a:txBody>
                  <a:tcPr marL="36782" marR="36782" marT="6153" marB="73564" anchor="b">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696515942"/>
                  </a:ext>
                </a:extLst>
              </a:tr>
            </a:tbl>
          </a:graphicData>
        </a:graphic>
      </p:graphicFrame>
    </p:spTree>
    <p:extLst>
      <p:ext uri="{BB962C8B-B14F-4D97-AF65-F5344CB8AC3E}">
        <p14:creationId xmlns:p14="http://schemas.microsoft.com/office/powerpoint/2010/main" val="2256289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7F93F-E1BA-47A9-CBB2-5B7FB9BE060F}"/>
            </a:ext>
          </a:extLst>
        </p:cNvPr>
        <p:cNvGrpSpPr/>
        <p:nvPr/>
      </p:nvGrpSpPr>
      <p:grpSpPr>
        <a:xfrm>
          <a:off x="0" y="0"/>
          <a:ext cx="0" cy="0"/>
          <a:chOff x="0" y="0"/>
          <a:chExt cx="0" cy="0"/>
        </a:xfrm>
      </p:grpSpPr>
      <p:pic>
        <p:nvPicPr>
          <p:cNvPr id="15" name="Picture 14" descr="Graph on document with pen">
            <a:extLst>
              <a:ext uri="{FF2B5EF4-FFF2-40B4-BE49-F238E27FC236}">
                <a16:creationId xmlns:a16="http://schemas.microsoft.com/office/drawing/2014/main" id="{0BF2A2C8-679B-DB34-8F7B-DC0F68B7D73B}"/>
              </a:ext>
            </a:extLst>
          </p:cNvPr>
          <p:cNvPicPr>
            <a:picLocks noChangeAspect="1"/>
          </p:cNvPicPr>
          <p:nvPr/>
        </p:nvPicPr>
        <p:blipFill>
          <a:blip r:embed="rId2">
            <a:duotone>
              <a:prstClr val="black"/>
              <a:schemeClr val="bg1">
                <a:tint val="45000"/>
                <a:satMod val="400000"/>
              </a:schemeClr>
            </a:duotone>
            <a:alphaModFix amt="25000"/>
          </a:blip>
          <a:srcRect t="1510" b="14220"/>
          <a:stretch>
            <a:fillRect/>
          </a:stretch>
        </p:blipFill>
        <p:spPr>
          <a:xfrm>
            <a:off x="-15" y="10"/>
            <a:ext cx="12192000" cy="6857991"/>
          </a:xfrm>
          <a:prstGeom prst="rect">
            <a:avLst/>
          </a:prstGeom>
        </p:spPr>
      </p:pic>
      <p:sp>
        <p:nvSpPr>
          <p:cNvPr id="2" name="Title 1">
            <a:extLst>
              <a:ext uri="{FF2B5EF4-FFF2-40B4-BE49-F238E27FC236}">
                <a16:creationId xmlns:a16="http://schemas.microsoft.com/office/drawing/2014/main" id="{A11600E3-F481-7FE6-94FC-4DF7048E26AB}"/>
              </a:ext>
            </a:extLst>
          </p:cNvPr>
          <p:cNvSpPr>
            <a:spLocks noGrp="1"/>
          </p:cNvSpPr>
          <p:nvPr>
            <p:ph type="title" idx="4294967295"/>
          </p:nvPr>
        </p:nvSpPr>
        <p:spPr>
          <a:xfrm>
            <a:off x="2133600" y="758825"/>
            <a:ext cx="10058400" cy="3565525"/>
          </a:xfrm>
        </p:spPr>
        <p:txBody>
          <a:bodyPr vert="horz" lIns="91440" tIns="45720" rIns="91440" bIns="45720" rtlCol="0" anchor="b">
            <a:normAutofit/>
          </a:bodyPr>
          <a:lstStyle/>
          <a:p>
            <a:r>
              <a:rPr lang="en-US" sz="8000">
                <a:solidFill>
                  <a:schemeClr val="tx1">
                    <a:lumMod val="85000"/>
                    <a:lumOff val="15000"/>
                  </a:schemeClr>
                </a:solidFill>
              </a:rPr>
              <a:t>Position Analysis</a:t>
            </a:r>
          </a:p>
        </p:txBody>
      </p:sp>
    </p:spTree>
    <p:extLst>
      <p:ext uri="{BB962C8B-B14F-4D97-AF65-F5344CB8AC3E}">
        <p14:creationId xmlns:p14="http://schemas.microsoft.com/office/powerpoint/2010/main" val="2645571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DE0F0-8AAD-CC13-19B3-3070444B2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69537-4D7F-4102-23F4-07B76FA971B2}"/>
              </a:ext>
            </a:extLst>
          </p:cNvPr>
          <p:cNvSpPr>
            <a:spLocks noGrp="1"/>
          </p:cNvSpPr>
          <p:nvPr>
            <p:ph type="title" idx="4294967295"/>
          </p:nvPr>
        </p:nvSpPr>
        <p:spPr>
          <a:xfrm>
            <a:off x="721086" y="4549775"/>
            <a:ext cx="10188214" cy="1058863"/>
          </a:xfrm>
        </p:spPr>
        <p:txBody>
          <a:bodyPr vert="horz" lIns="91440" tIns="45720" rIns="91440" bIns="45720" rtlCol="0" anchor="b">
            <a:normAutofit/>
          </a:bodyPr>
          <a:lstStyle/>
          <a:p>
            <a:r>
              <a:rPr lang="en-US" sz="6000" dirty="0">
                <a:solidFill>
                  <a:schemeClr val="tx1">
                    <a:lumMod val="85000"/>
                    <a:lumOff val="15000"/>
                  </a:schemeClr>
                </a:solidFill>
              </a:rPr>
              <a:t>Building Division</a:t>
            </a:r>
          </a:p>
        </p:txBody>
      </p:sp>
      <p:graphicFrame>
        <p:nvGraphicFramePr>
          <p:cNvPr id="14" name="Chart 13">
            <a:extLst>
              <a:ext uri="{FF2B5EF4-FFF2-40B4-BE49-F238E27FC236}">
                <a16:creationId xmlns:a16="http://schemas.microsoft.com/office/drawing/2014/main" id="{4F605948-C9FC-E857-FAE1-6F096D8244F4}"/>
              </a:ext>
            </a:extLst>
          </p:cNvPr>
          <p:cNvGraphicFramePr>
            <a:graphicFrameLocks/>
          </p:cNvGraphicFramePr>
          <p:nvPr/>
        </p:nvGraphicFramePr>
        <p:xfrm>
          <a:off x="721086" y="457201"/>
          <a:ext cx="10515600" cy="43529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6096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46013-70A1-96F9-1E48-CD09A54F7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FBA32F-AE18-E3BD-BCAD-FE83562AA3A4}"/>
              </a:ext>
            </a:extLst>
          </p:cNvPr>
          <p:cNvSpPr>
            <a:spLocks noGrp="1"/>
          </p:cNvSpPr>
          <p:nvPr>
            <p:ph type="title" idx="4294967295"/>
          </p:nvPr>
        </p:nvSpPr>
        <p:spPr>
          <a:xfrm>
            <a:off x="794542" y="4549775"/>
            <a:ext cx="10114757" cy="1058863"/>
          </a:xfrm>
        </p:spPr>
        <p:txBody>
          <a:bodyPr vert="horz" lIns="91440" tIns="45720" rIns="91440" bIns="45720" rtlCol="0" anchor="b">
            <a:normAutofit/>
          </a:bodyPr>
          <a:lstStyle/>
          <a:p>
            <a:r>
              <a:rPr lang="en-US" sz="6000" dirty="0">
                <a:solidFill>
                  <a:schemeClr val="tx1">
                    <a:lumMod val="85000"/>
                    <a:lumOff val="15000"/>
                  </a:schemeClr>
                </a:solidFill>
              </a:rPr>
              <a:t>Code Enforcement Division</a:t>
            </a:r>
          </a:p>
        </p:txBody>
      </p:sp>
      <p:graphicFrame>
        <p:nvGraphicFramePr>
          <p:cNvPr id="3" name="Content Placeholder 3">
            <a:extLst>
              <a:ext uri="{FF2B5EF4-FFF2-40B4-BE49-F238E27FC236}">
                <a16:creationId xmlns:a16="http://schemas.microsoft.com/office/drawing/2014/main" id="{7DD646BB-695F-01FC-BEF3-0EBDB74E7E66}"/>
              </a:ext>
            </a:extLst>
          </p:cNvPr>
          <p:cNvGraphicFramePr>
            <a:graphicFrameLocks noGrp="1"/>
          </p:cNvGraphicFramePr>
          <p:nvPr>
            <p:ph idx="4294967295"/>
            <p:extLst>
              <p:ext uri="{D42A27DB-BD31-4B8C-83A1-F6EECF244321}">
                <p14:modId xmlns:p14="http://schemas.microsoft.com/office/powerpoint/2010/main" val="2969583136"/>
              </p:ext>
            </p:extLst>
          </p:nvPr>
        </p:nvGraphicFramePr>
        <p:xfrm>
          <a:off x="794543" y="803375"/>
          <a:ext cx="10602913" cy="3890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63560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52CA1-AB31-0130-CBC2-A3E6BC24B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E86BF3-DCFD-46FE-B427-E4C2CB768BE7}"/>
              </a:ext>
            </a:extLst>
          </p:cNvPr>
          <p:cNvSpPr>
            <a:spLocks noGrp="1"/>
          </p:cNvSpPr>
          <p:nvPr>
            <p:ph type="title" idx="4294967295"/>
          </p:nvPr>
        </p:nvSpPr>
        <p:spPr>
          <a:xfrm>
            <a:off x="721086" y="4549775"/>
            <a:ext cx="10188214" cy="1058863"/>
          </a:xfrm>
        </p:spPr>
        <p:txBody>
          <a:bodyPr vert="horz" lIns="91440" tIns="45720" rIns="91440" bIns="45720" rtlCol="0" anchor="b">
            <a:normAutofit/>
          </a:bodyPr>
          <a:lstStyle/>
          <a:p>
            <a:r>
              <a:rPr lang="en-US" sz="6000" dirty="0">
                <a:solidFill>
                  <a:schemeClr val="tx1">
                    <a:lumMod val="85000"/>
                    <a:lumOff val="15000"/>
                  </a:schemeClr>
                </a:solidFill>
              </a:rPr>
              <a:t>Planning Division</a:t>
            </a:r>
          </a:p>
        </p:txBody>
      </p:sp>
      <p:graphicFrame>
        <p:nvGraphicFramePr>
          <p:cNvPr id="8" name="Chart 7">
            <a:extLst>
              <a:ext uri="{FF2B5EF4-FFF2-40B4-BE49-F238E27FC236}">
                <a16:creationId xmlns:a16="http://schemas.microsoft.com/office/drawing/2014/main" id="{E9255887-B6A6-5D84-1FD1-33D1029BAE43}"/>
              </a:ext>
            </a:extLst>
          </p:cNvPr>
          <p:cNvGraphicFramePr>
            <a:graphicFrameLocks/>
          </p:cNvGraphicFramePr>
          <p:nvPr/>
        </p:nvGraphicFramePr>
        <p:xfrm>
          <a:off x="721086" y="640080"/>
          <a:ext cx="10515600" cy="41414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1351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3D31BF-2333-F137-2892-FA29FBD09614}"/>
              </a:ext>
            </a:extLst>
          </p:cNvPr>
          <p:cNvSpPr>
            <a:spLocks noGrp="1"/>
          </p:cNvSpPr>
          <p:nvPr>
            <p:ph type="title"/>
          </p:nvPr>
        </p:nvSpPr>
        <p:spPr/>
        <p:txBody>
          <a:bodyPr/>
          <a:lstStyle/>
          <a:p>
            <a:r>
              <a:rPr lang="en-US" dirty="0"/>
              <a:t>CDD Fee Analysis </a:t>
            </a:r>
          </a:p>
        </p:txBody>
      </p:sp>
    </p:spTree>
    <p:extLst>
      <p:ext uri="{BB962C8B-B14F-4D97-AF65-F5344CB8AC3E}">
        <p14:creationId xmlns:p14="http://schemas.microsoft.com/office/powerpoint/2010/main" val="3719133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8848F-76B2-3F2D-A087-8F0A7F5F9446}"/>
              </a:ext>
            </a:extLst>
          </p:cNvPr>
          <p:cNvSpPr>
            <a:spLocks noGrp="1"/>
          </p:cNvSpPr>
          <p:nvPr>
            <p:ph type="title"/>
          </p:nvPr>
        </p:nvSpPr>
        <p:spPr>
          <a:xfrm>
            <a:off x="1097280" y="286604"/>
            <a:ext cx="10058400" cy="1227872"/>
          </a:xfrm>
        </p:spPr>
        <p:txBody>
          <a:bodyPr/>
          <a:lstStyle/>
          <a:p>
            <a:r>
              <a:rPr lang="en-US" dirty="0"/>
              <a:t>Fund Types</a:t>
            </a:r>
          </a:p>
        </p:txBody>
      </p:sp>
      <p:sp>
        <p:nvSpPr>
          <p:cNvPr id="3" name="Content Placeholder 2">
            <a:extLst>
              <a:ext uri="{FF2B5EF4-FFF2-40B4-BE49-F238E27FC236}">
                <a16:creationId xmlns:a16="http://schemas.microsoft.com/office/drawing/2014/main" id="{EAB85BFF-8996-8B02-6903-94484A5CEF35}"/>
              </a:ext>
            </a:extLst>
          </p:cNvPr>
          <p:cNvSpPr>
            <a:spLocks noGrp="1"/>
          </p:cNvSpPr>
          <p:nvPr>
            <p:ph idx="1"/>
          </p:nvPr>
        </p:nvSpPr>
        <p:spPr>
          <a:xfrm>
            <a:off x="1097280" y="1866900"/>
            <a:ext cx="10058400" cy="4429124"/>
          </a:xfrm>
        </p:spPr>
        <p:txBody>
          <a:bodyPr>
            <a:normAutofit fontScale="92500" lnSpcReduction="10000"/>
          </a:bodyPr>
          <a:lstStyle/>
          <a:p>
            <a:r>
              <a:rPr lang="en-US" dirty="0"/>
              <a:t>Building and Safety Division</a:t>
            </a:r>
          </a:p>
          <a:p>
            <a:pPr lvl="1"/>
            <a:r>
              <a:rPr lang="en-US" dirty="0"/>
              <a:t>Fund 109 – Special Revenue Fund</a:t>
            </a:r>
          </a:p>
          <a:p>
            <a:pPr lvl="2"/>
            <a:r>
              <a:rPr lang="en-US" dirty="0"/>
              <a:t>This is a self funded fee for service fund.  Due to the fees being paid but work may not be completed in the same fiscal year, there may be excess funds in one year for work done in another year.  </a:t>
            </a:r>
          </a:p>
          <a:p>
            <a:pPr lvl="2"/>
            <a:r>
              <a:rPr lang="en-US" dirty="0"/>
              <a:t>The recommendation of the Administration office is for the reserves to hold about 3 months of salary.</a:t>
            </a:r>
          </a:p>
          <a:p>
            <a:r>
              <a:rPr lang="en-US" dirty="0"/>
              <a:t>Code Enforcement Division</a:t>
            </a:r>
          </a:p>
          <a:p>
            <a:pPr lvl="1"/>
            <a:r>
              <a:rPr lang="en-US" dirty="0"/>
              <a:t>Fund 001 – General Fund</a:t>
            </a:r>
          </a:p>
          <a:p>
            <a:pPr lvl="2"/>
            <a:r>
              <a:rPr lang="en-US" dirty="0"/>
              <a:t>This is a General Fund Division which although is fee for service, it may take multiple years to see that fee paid.</a:t>
            </a:r>
          </a:p>
          <a:p>
            <a:pPr lvl="2"/>
            <a:r>
              <a:rPr lang="en-US" dirty="0"/>
              <a:t>Cannabis (BU1072) pays for 1 Code Enforcement Officer ($89,629) and COPTR salaries/expenses ($203,606).</a:t>
            </a:r>
          </a:p>
          <a:p>
            <a:pPr lvl="2"/>
            <a:r>
              <a:rPr lang="en-US" dirty="0"/>
              <a:t>Special Projects (BU1781) pays for the Code Enforcement Manager Position ($133,693).</a:t>
            </a:r>
          </a:p>
          <a:p>
            <a:r>
              <a:rPr lang="en-US" dirty="0"/>
              <a:t>Planning Division</a:t>
            </a:r>
          </a:p>
          <a:p>
            <a:pPr lvl="1"/>
            <a:r>
              <a:rPr lang="en-US" dirty="0"/>
              <a:t>Fund 001 – General Fund</a:t>
            </a:r>
          </a:p>
          <a:p>
            <a:pPr lvl="2"/>
            <a:r>
              <a:rPr lang="en-US" dirty="0"/>
              <a:t>This is a General Fund Budget Unit however it is mainly a fee for service division.  $500,000 of General Fund is allocated based on an average of the prior years.</a:t>
            </a:r>
          </a:p>
          <a:p>
            <a:pPr lvl="2"/>
            <a:r>
              <a:rPr lang="en-US" dirty="0"/>
              <a:t>Cannabis (BU1072) transfers $474,559 annually for staff.</a:t>
            </a:r>
          </a:p>
          <a:p>
            <a:pPr lvl="2"/>
            <a:r>
              <a:rPr lang="en-US" dirty="0"/>
              <a:t>Geothermal (BU1918) pays for the Resource Planner position ($117,830) as well as contributes $200,000 to the Planning Division.</a:t>
            </a:r>
          </a:p>
        </p:txBody>
      </p:sp>
    </p:spTree>
    <p:extLst>
      <p:ext uri="{BB962C8B-B14F-4D97-AF65-F5344CB8AC3E}">
        <p14:creationId xmlns:p14="http://schemas.microsoft.com/office/powerpoint/2010/main" val="28621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E5C3AF3-B492-FE18-70A5-CC46843A18E1}"/>
              </a:ext>
            </a:extLst>
          </p:cNvPr>
          <p:cNvGraphicFramePr>
            <a:graphicFrameLocks noGrp="1"/>
          </p:cNvGraphicFramePr>
          <p:nvPr>
            <p:ph idx="1"/>
          </p:nvPr>
        </p:nvGraphicFramePr>
        <p:xfrm>
          <a:off x="1096963" y="1808163"/>
          <a:ext cx="10058400" cy="18542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93037120"/>
                    </a:ext>
                  </a:extLst>
                </a:gridCol>
                <a:gridCol w="2011680">
                  <a:extLst>
                    <a:ext uri="{9D8B030D-6E8A-4147-A177-3AD203B41FA5}">
                      <a16:colId xmlns:a16="http://schemas.microsoft.com/office/drawing/2014/main" val="3171862534"/>
                    </a:ext>
                  </a:extLst>
                </a:gridCol>
                <a:gridCol w="2011680">
                  <a:extLst>
                    <a:ext uri="{9D8B030D-6E8A-4147-A177-3AD203B41FA5}">
                      <a16:colId xmlns:a16="http://schemas.microsoft.com/office/drawing/2014/main" val="3459071488"/>
                    </a:ext>
                  </a:extLst>
                </a:gridCol>
                <a:gridCol w="2011680">
                  <a:extLst>
                    <a:ext uri="{9D8B030D-6E8A-4147-A177-3AD203B41FA5}">
                      <a16:colId xmlns:a16="http://schemas.microsoft.com/office/drawing/2014/main" val="1677155028"/>
                    </a:ext>
                  </a:extLst>
                </a:gridCol>
                <a:gridCol w="2011680">
                  <a:extLst>
                    <a:ext uri="{9D8B030D-6E8A-4147-A177-3AD203B41FA5}">
                      <a16:colId xmlns:a16="http://schemas.microsoft.com/office/drawing/2014/main" val="377622044"/>
                    </a:ext>
                  </a:extLst>
                </a:gridCol>
              </a:tblGrid>
              <a:tr h="370840">
                <a:tc>
                  <a:txBody>
                    <a:bodyPr/>
                    <a:lstStyle/>
                    <a:p>
                      <a:pPr algn="ctr"/>
                      <a:endParaRPr lang="en-US" dirty="0"/>
                    </a:p>
                  </a:txBody>
                  <a:tcPr anchor="ctr"/>
                </a:tc>
                <a:tc>
                  <a:txBody>
                    <a:bodyPr/>
                    <a:lstStyle/>
                    <a:p>
                      <a:pPr algn="ctr"/>
                      <a:r>
                        <a:rPr lang="en-US" dirty="0"/>
                        <a:t>Budget</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598505008"/>
                  </a:ext>
                </a:extLst>
              </a:tr>
              <a:tr h="370840">
                <a:tc>
                  <a:txBody>
                    <a:bodyPr/>
                    <a:lstStyle/>
                    <a:p>
                      <a:r>
                        <a:rPr lang="en-US" dirty="0"/>
                        <a:t>Revenues</a:t>
                      </a:r>
                    </a:p>
                  </a:txBody>
                  <a:tcPr/>
                </a:tc>
                <a:tc>
                  <a:txBody>
                    <a:bodyPr/>
                    <a:lstStyle/>
                    <a:p>
                      <a:pPr algn="r"/>
                      <a:r>
                        <a:rPr lang="en-US" dirty="0"/>
                        <a:t>$954,470.00</a:t>
                      </a:r>
                    </a:p>
                  </a:txBody>
                  <a:tcPr/>
                </a:tc>
                <a:tc>
                  <a:txBody>
                    <a:bodyPr/>
                    <a:lstStyle/>
                    <a:p>
                      <a:pPr algn="r"/>
                      <a:r>
                        <a:rPr lang="en-US" dirty="0"/>
                        <a:t>$33,584.47</a:t>
                      </a:r>
                    </a:p>
                  </a:txBody>
                  <a:tcPr/>
                </a:tc>
                <a:tc>
                  <a:txBody>
                    <a:bodyPr/>
                    <a:lstStyle/>
                    <a:p>
                      <a:pPr algn="r"/>
                      <a:r>
                        <a:rPr lang="en-US" dirty="0"/>
                        <a:t>$45,518.52</a:t>
                      </a:r>
                    </a:p>
                  </a:txBody>
                  <a:tcPr/>
                </a:tc>
                <a:tc>
                  <a:txBody>
                    <a:bodyPr/>
                    <a:lstStyle/>
                    <a:p>
                      <a:pPr algn="r"/>
                      <a:r>
                        <a:rPr lang="en-US" dirty="0"/>
                        <a:t>$11,934.05</a:t>
                      </a:r>
                    </a:p>
                  </a:txBody>
                  <a:tcPr/>
                </a:tc>
                <a:extLst>
                  <a:ext uri="{0D108BD9-81ED-4DB2-BD59-A6C34878D82A}">
                    <a16:rowId xmlns:a16="http://schemas.microsoft.com/office/drawing/2014/main" val="3509105787"/>
                  </a:ext>
                </a:extLst>
              </a:tr>
              <a:tr h="370840">
                <a:tc>
                  <a:txBody>
                    <a:bodyPr/>
                    <a:lstStyle/>
                    <a:p>
                      <a:r>
                        <a:rPr lang="en-US" dirty="0"/>
                        <a:t>Salary</a:t>
                      </a:r>
                    </a:p>
                  </a:txBody>
                  <a:tcPr/>
                </a:tc>
                <a:tc>
                  <a:txBody>
                    <a:bodyPr/>
                    <a:lstStyle/>
                    <a:p>
                      <a:pPr algn="r"/>
                      <a:r>
                        <a:rPr lang="en-US" dirty="0"/>
                        <a:t>$1,331,299.00</a:t>
                      </a:r>
                    </a:p>
                  </a:txBody>
                  <a:tcPr/>
                </a:tc>
                <a:tc>
                  <a:txBody>
                    <a:bodyPr/>
                    <a:lstStyle/>
                    <a:p>
                      <a:pPr algn="r"/>
                      <a:r>
                        <a:rPr lang="en-US" dirty="0"/>
                        <a:t>$361,680.20</a:t>
                      </a:r>
                    </a:p>
                  </a:txBody>
                  <a:tcPr/>
                </a:tc>
                <a:tc>
                  <a:txBody>
                    <a:bodyPr/>
                    <a:lstStyle/>
                    <a:p>
                      <a:pPr algn="r"/>
                      <a:r>
                        <a:rPr lang="en-US" dirty="0"/>
                        <a:t>$649,027.58</a:t>
                      </a:r>
                    </a:p>
                  </a:txBody>
                  <a:tcPr/>
                </a:tc>
                <a:tc>
                  <a:txBody>
                    <a:bodyPr/>
                    <a:lstStyle/>
                    <a:p>
                      <a:pPr algn="r"/>
                      <a:r>
                        <a:rPr lang="en-US" dirty="0"/>
                        <a:t>$287,347.38</a:t>
                      </a:r>
                    </a:p>
                  </a:txBody>
                  <a:tcPr/>
                </a:tc>
                <a:extLst>
                  <a:ext uri="{0D108BD9-81ED-4DB2-BD59-A6C34878D82A}">
                    <a16:rowId xmlns:a16="http://schemas.microsoft.com/office/drawing/2014/main" val="3388521311"/>
                  </a:ext>
                </a:extLst>
              </a:tr>
              <a:tr h="370840">
                <a:tc>
                  <a:txBody>
                    <a:bodyPr/>
                    <a:lstStyle/>
                    <a:p>
                      <a:r>
                        <a:rPr lang="en-US" dirty="0"/>
                        <a:t>Expenses</a:t>
                      </a:r>
                    </a:p>
                  </a:txBody>
                  <a:tcPr/>
                </a:tc>
                <a:tc>
                  <a:txBody>
                    <a:bodyPr/>
                    <a:lstStyle/>
                    <a:p>
                      <a:pPr algn="r"/>
                      <a:r>
                        <a:rPr lang="en-US" dirty="0">
                          <a:solidFill>
                            <a:srgbClr val="FF0000"/>
                          </a:solidFill>
                        </a:rPr>
                        <a:t>($237,439.00)</a:t>
                      </a:r>
                    </a:p>
                  </a:txBody>
                  <a:tcPr/>
                </a:tc>
                <a:tc>
                  <a:txBody>
                    <a:bodyPr/>
                    <a:lstStyle/>
                    <a:p>
                      <a:pPr algn="r"/>
                      <a:r>
                        <a:rPr lang="en-US" dirty="0"/>
                        <a:t>$298,694.65</a:t>
                      </a:r>
                    </a:p>
                  </a:txBody>
                  <a:tcPr/>
                </a:tc>
                <a:tc>
                  <a:txBody>
                    <a:bodyPr/>
                    <a:lstStyle/>
                    <a:p>
                      <a:pPr algn="r"/>
                      <a:r>
                        <a:rPr lang="en-US" dirty="0">
                          <a:solidFill>
                            <a:srgbClr val="FF0000"/>
                          </a:solidFill>
                        </a:rPr>
                        <a:t>($166,786.46)</a:t>
                      </a:r>
                    </a:p>
                  </a:txBody>
                  <a:tcPr/>
                </a:tc>
                <a:tc>
                  <a:txBody>
                    <a:bodyPr/>
                    <a:lstStyle/>
                    <a:p>
                      <a:pPr algn="r"/>
                      <a:r>
                        <a:rPr lang="en-US" dirty="0">
                          <a:solidFill>
                            <a:srgbClr val="FF0000"/>
                          </a:solidFill>
                        </a:rPr>
                        <a:t>($465,481.11)</a:t>
                      </a:r>
                    </a:p>
                  </a:txBody>
                  <a:tcPr/>
                </a:tc>
                <a:extLst>
                  <a:ext uri="{0D108BD9-81ED-4DB2-BD59-A6C34878D82A}">
                    <a16:rowId xmlns:a16="http://schemas.microsoft.com/office/drawing/2014/main" val="735057557"/>
                  </a:ext>
                </a:extLst>
              </a:tr>
              <a:tr h="370840">
                <a:tc>
                  <a:txBody>
                    <a:bodyPr/>
                    <a:lstStyle/>
                    <a:p>
                      <a:pPr algn="r"/>
                      <a:r>
                        <a:rPr lang="en-US" dirty="0"/>
                        <a:t>Total</a:t>
                      </a:r>
                    </a:p>
                  </a:txBody>
                  <a:tcPr/>
                </a:tc>
                <a:tc>
                  <a:txBody>
                    <a:bodyPr/>
                    <a:lstStyle/>
                    <a:p>
                      <a:pPr algn="r"/>
                      <a:r>
                        <a:rPr lang="en-US" dirty="0">
                          <a:solidFill>
                            <a:srgbClr val="FF0000"/>
                          </a:solidFill>
                        </a:rPr>
                        <a:t>($139,390.00)</a:t>
                      </a:r>
                      <a:r>
                        <a:rPr lang="en-US" dirty="0"/>
                        <a:t>*</a:t>
                      </a:r>
                    </a:p>
                  </a:txBody>
                  <a:tcPr/>
                </a:tc>
                <a:tc>
                  <a:txBody>
                    <a:bodyPr/>
                    <a:lstStyle/>
                    <a:p>
                      <a:pPr algn="r"/>
                      <a:r>
                        <a:rPr lang="en-US" dirty="0">
                          <a:solidFill>
                            <a:srgbClr val="FF0000"/>
                          </a:solidFill>
                        </a:rPr>
                        <a:t>($626,790.38)</a:t>
                      </a:r>
                      <a:r>
                        <a:rPr lang="en-US" dirty="0">
                          <a:solidFill>
                            <a:schemeClr val="tx1"/>
                          </a:solidFill>
                        </a:rPr>
                        <a:t>*</a:t>
                      </a:r>
                    </a:p>
                  </a:txBody>
                  <a:tcPr/>
                </a:tc>
                <a:tc>
                  <a:txBody>
                    <a:bodyPr/>
                    <a:lstStyle/>
                    <a:p>
                      <a:pPr algn="r"/>
                      <a:r>
                        <a:rPr lang="en-US" dirty="0">
                          <a:solidFill>
                            <a:srgbClr val="FF0000"/>
                          </a:solidFill>
                        </a:rPr>
                        <a:t>($436,722.60)</a:t>
                      </a:r>
                      <a:r>
                        <a:rPr lang="en-US" dirty="0">
                          <a:solidFill>
                            <a:schemeClr val="tx1"/>
                          </a:solidFill>
                        </a:rPr>
                        <a:t>*</a:t>
                      </a:r>
                      <a:endParaRPr lang="en-US" dirty="0">
                        <a:solidFill>
                          <a:srgbClr val="FF0000"/>
                        </a:solidFill>
                      </a:endParaRPr>
                    </a:p>
                  </a:txBody>
                  <a:tcPr/>
                </a:tc>
                <a:tc>
                  <a:txBody>
                    <a:bodyPr/>
                    <a:lstStyle/>
                    <a:p>
                      <a:pPr algn="r"/>
                      <a:r>
                        <a:rPr lang="en-US" dirty="0"/>
                        <a:t>$196,632.80*</a:t>
                      </a:r>
                    </a:p>
                  </a:txBody>
                  <a:tcPr/>
                </a:tc>
                <a:extLst>
                  <a:ext uri="{0D108BD9-81ED-4DB2-BD59-A6C34878D82A}">
                    <a16:rowId xmlns:a16="http://schemas.microsoft.com/office/drawing/2014/main" val="3598716238"/>
                  </a:ext>
                </a:extLst>
              </a:tr>
            </a:tbl>
          </a:graphicData>
        </a:graphic>
      </p:graphicFrame>
      <p:sp>
        <p:nvSpPr>
          <p:cNvPr id="5" name="Title 1">
            <a:extLst>
              <a:ext uri="{FF2B5EF4-FFF2-40B4-BE49-F238E27FC236}">
                <a16:creationId xmlns:a16="http://schemas.microsoft.com/office/drawing/2014/main" id="{B4C0774D-9D0E-B16B-5648-F5FDF3BE2B73}"/>
              </a:ext>
            </a:extLst>
          </p:cNvPr>
          <p:cNvSpPr>
            <a:spLocks noGrp="1"/>
          </p:cNvSpPr>
          <p:nvPr>
            <p:ph type="title"/>
          </p:nvPr>
        </p:nvSpPr>
        <p:spPr>
          <a:xfrm>
            <a:off x="1096963" y="287338"/>
            <a:ext cx="10058400" cy="1246187"/>
          </a:xfrm>
        </p:spPr>
        <p:txBody>
          <a:bodyPr/>
          <a:lstStyle/>
          <a:p>
            <a:r>
              <a:rPr lang="en-US" dirty="0"/>
              <a:t>Code Enforcement Budget &amp; Usage</a:t>
            </a:r>
          </a:p>
        </p:txBody>
      </p:sp>
      <p:sp>
        <p:nvSpPr>
          <p:cNvPr id="7" name="TextBox 6">
            <a:extLst>
              <a:ext uri="{FF2B5EF4-FFF2-40B4-BE49-F238E27FC236}">
                <a16:creationId xmlns:a16="http://schemas.microsoft.com/office/drawing/2014/main" id="{3EC19897-1712-FF2B-6965-B797D2E05295}"/>
              </a:ext>
            </a:extLst>
          </p:cNvPr>
          <p:cNvSpPr txBox="1"/>
          <p:nvPr/>
        </p:nvSpPr>
        <p:spPr>
          <a:xfrm>
            <a:off x="9001126" y="5923122"/>
            <a:ext cx="3190874" cy="369332"/>
          </a:xfrm>
          <a:prstGeom prst="rect">
            <a:avLst/>
          </a:prstGeom>
          <a:noFill/>
        </p:spPr>
        <p:txBody>
          <a:bodyPr wrap="none" rtlCol="0">
            <a:spAutoFit/>
          </a:bodyPr>
          <a:lstStyle/>
          <a:p>
            <a:r>
              <a:rPr lang="en-US" dirty="0"/>
              <a:t>* General Fund Net County Cost</a:t>
            </a:r>
          </a:p>
        </p:txBody>
      </p:sp>
      <p:graphicFrame>
        <p:nvGraphicFramePr>
          <p:cNvPr id="8" name="Content Placeholder 3">
            <a:extLst>
              <a:ext uri="{FF2B5EF4-FFF2-40B4-BE49-F238E27FC236}">
                <a16:creationId xmlns:a16="http://schemas.microsoft.com/office/drawing/2014/main" id="{5AD3839C-FA73-AD63-C573-E180C6584797}"/>
              </a:ext>
            </a:extLst>
          </p:cNvPr>
          <p:cNvGraphicFramePr>
            <a:graphicFrameLocks/>
          </p:cNvGraphicFramePr>
          <p:nvPr/>
        </p:nvGraphicFramePr>
        <p:xfrm>
          <a:off x="1096963" y="3799682"/>
          <a:ext cx="10058400" cy="212344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93037120"/>
                    </a:ext>
                  </a:extLst>
                </a:gridCol>
                <a:gridCol w="2011680">
                  <a:extLst>
                    <a:ext uri="{9D8B030D-6E8A-4147-A177-3AD203B41FA5}">
                      <a16:colId xmlns:a16="http://schemas.microsoft.com/office/drawing/2014/main" val="3171862534"/>
                    </a:ext>
                  </a:extLst>
                </a:gridCol>
                <a:gridCol w="2011680">
                  <a:extLst>
                    <a:ext uri="{9D8B030D-6E8A-4147-A177-3AD203B41FA5}">
                      <a16:colId xmlns:a16="http://schemas.microsoft.com/office/drawing/2014/main" val="3459071488"/>
                    </a:ext>
                  </a:extLst>
                </a:gridCol>
                <a:gridCol w="2011680">
                  <a:extLst>
                    <a:ext uri="{9D8B030D-6E8A-4147-A177-3AD203B41FA5}">
                      <a16:colId xmlns:a16="http://schemas.microsoft.com/office/drawing/2014/main" val="1677155028"/>
                    </a:ext>
                  </a:extLst>
                </a:gridCol>
                <a:gridCol w="2011680">
                  <a:extLst>
                    <a:ext uri="{9D8B030D-6E8A-4147-A177-3AD203B41FA5}">
                      <a16:colId xmlns:a16="http://schemas.microsoft.com/office/drawing/2014/main" val="377622044"/>
                    </a:ext>
                  </a:extLst>
                </a:gridCol>
              </a:tblGrid>
              <a:tr h="370840">
                <a:tc>
                  <a:txBody>
                    <a:bodyPr/>
                    <a:lstStyle/>
                    <a:p>
                      <a:pPr algn="ctr"/>
                      <a:endParaRPr lang="en-US" dirty="0"/>
                    </a:p>
                  </a:txBody>
                  <a:tcPr anchor="ctr"/>
                </a:tc>
                <a:tc>
                  <a:txBody>
                    <a:bodyPr/>
                    <a:lstStyle/>
                    <a:p>
                      <a:pPr algn="ctr"/>
                      <a:r>
                        <a:rPr lang="en-US" dirty="0"/>
                        <a:t>Budget (Midyear Adjustments)</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598505008"/>
                  </a:ext>
                </a:extLst>
              </a:tr>
              <a:tr h="370840">
                <a:tc>
                  <a:txBody>
                    <a:bodyPr/>
                    <a:lstStyle/>
                    <a:p>
                      <a:r>
                        <a:rPr lang="en-US" dirty="0"/>
                        <a:t>Revenues</a:t>
                      </a:r>
                    </a:p>
                  </a:txBody>
                  <a:tcPr/>
                </a:tc>
                <a:tc>
                  <a:txBody>
                    <a:bodyPr/>
                    <a:lstStyle/>
                    <a:p>
                      <a:pPr algn="r"/>
                      <a:r>
                        <a:rPr lang="en-US" dirty="0"/>
                        <a:t>$775,914.00</a:t>
                      </a:r>
                    </a:p>
                  </a:txBody>
                  <a:tcPr/>
                </a:tc>
                <a:tc>
                  <a:txBody>
                    <a:bodyPr/>
                    <a:lstStyle/>
                    <a:p>
                      <a:pPr algn="r"/>
                      <a:r>
                        <a:rPr lang="en-US" dirty="0"/>
                        <a:t>$33,584.47</a:t>
                      </a:r>
                    </a:p>
                  </a:txBody>
                  <a:tcPr/>
                </a:tc>
                <a:tc>
                  <a:txBody>
                    <a:bodyPr/>
                    <a:lstStyle/>
                    <a:p>
                      <a:pPr algn="r"/>
                      <a:r>
                        <a:rPr lang="en-US" dirty="0"/>
                        <a:t>$45,518.52</a:t>
                      </a:r>
                    </a:p>
                  </a:txBody>
                  <a:tcPr/>
                </a:tc>
                <a:tc>
                  <a:txBody>
                    <a:bodyPr/>
                    <a:lstStyle/>
                    <a:p>
                      <a:pPr algn="r"/>
                      <a:r>
                        <a:rPr lang="en-US" dirty="0"/>
                        <a:t>$11,934.05</a:t>
                      </a:r>
                    </a:p>
                  </a:txBody>
                  <a:tcPr/>
                </a:tc>
                <a:extLst>
                  <a:ext uri="{0D108BD9-81ED-4DB2-BD59-A6C34878D82A}">
                    <a16:rowId xmlns:a16="http://schemas.microsoft.com/office/drawing/2014/main" val="3509105787"/>
                  </a:ext>
                </a:extLst>
              </a:tr>
              <a:tr h="370840">
                <a:tc>
                  <a:txBody>
                    <a:bodyPr/>
                    <a:lstStyle/>
                    <a:p>
                      <a:r>
                        <a:rPr lang="en-US" dirty="0"/>
                        <a:t>Salary</a:t>
                      </a:r>
                    </a:p>
                  </a:txBody>
                  <a:tcPr/>
                </a:tc>
                <a:tc>
                  <a:txBody>
                    <a:bodyPr/>
                    <a:lstStyle/>
                    <a:p>
                      <a:pPr algn="r"/>
                      <a:r>
                        <a:rPr lang="en-US" dirty="0"/>
                        <a:t>$1,192,328.00</a:t>
                      </a:r>
                    </a:p>
                  </a:txBody>
                  <a:tcPr/>
                </a:tc>
                <a:tc>
                  <a:txBody>
                    <a:bodyPr/>
                    <a:lstStyle/>
                    <a:p>
                      <a:pPr algn="r"/>
                      <a:r>
                        <a:rPr lang="en-US" dirty="0"/>
                        <a:t>$361,680.20</a:t>
                      </a:r>
                    </a:p>
                  </a:txBody>
                  <a:tcPr/>
                </a:tc>
                <a:tc>
                  <a:txBody>
                    <a:bodyPr/>
                    <a:lstStyle/>
                    <a:p>
                      <a:pPr algn="r"/>
                      <a:r>
                        <a:rPr lang="en-US" dirty="0"/>
                        <a:t>$649,027.58</a:t>
                      </a:r>
                    </a:p>
                  </a:txBody>
                  <a:tcPr/>
                </a:tc>
                <a:tc>
                  <a:txBody>
                    <a:bodyPr/>
                    <a:lstStyle/>
                    <a:p>
                      <a:pPr algn="r"/>
                      <a:r>
                        <a:rPr lang="en-US" dirty="0"/>
                        <a:t>$287,347.38</a:t>
                      </a:r>
                    </a:p>
                  </a:txBody>
                  <a:tcPr/>
                </a:tc>
                <a:extLst>
                  <a:ext uri="{0D108BD9-81ED-4DB2-BD59-A6C34878D82A}">
                    <a16:rowId xmlns:a16="http://schemas.microsoft.com/office/drawing/2014/main" val="3388521311"/>
                  </a:ext>
                </a:extLst>
              </a:tr>
              <a:tr h="370840">
                <a:tc>
                  <a:txBody>
                    <a:bodyPr/>
                    <a:lstStyle/>
                    <a:p>
                      <a:r>
                        <a:rPr lang="en-US" dirty="0"/>
                        <a:t>Expenses</a:t>
                      </a:r>
                    </a:p>
                  </a:txBody>
                  <a:tcPr/>
                </a:tc>
                <a:tc>
                  <a:txBody>
                    <a:bodyPr/>
                    <a:lstStyle/>
                    <a:p>
                      <a:pPr algn="r"/>
                      <a:r>
                        <a:rPr lang="en-US" dirty="0">
                          <a:solidFill>
                            <a:srgbClr val="FF0000"/>
                          </a:solidFill>
                        </a:rPr>
                        <a:t>($210,114.00)</a:t>
                      </a:r>
                    </a:p>
                  </a:txBody>
                  <a:tcPr/>
                </a:tc>
                <a:tc>
                  <a:txBody>
                    <a:bodyPr/>
                    <a:lstStyle/>
                    <a:p>
                      <a:pPr algn="r"/>
                      <a:r>
                        <a:rPr lang="en-US" dirty="0"/>
                        <a:t>$298,694.65</a:t>
                      </a:r>
                    </a:p>
                  </a:txBody>
                  <a:tcPr/>
                </a:tc>
                <a:tc>
                  <a:txBody>
                    <a:bodyPr/>
                    <a:lstStyle/>
                    <a:p>
                      <a:pPr algn="r"/>
                      <a:r>
                        <a:rPr lang="en-US" dirty="0">
                          <a:solidFill>
                            <a:srgbClr val="FF0000"/>
                          </a:solidFill>
                        </a:rPr>
                        <a:t>($166,786.46)</a:t>
                      </a:r>
                    </a:p>
                  </a:txBody>
                  <a:tcPr/>
                </a:tc>
                <a:tc>
                  <a:txBody>
                    <a:bodyPr/>
                    <a:lstStyle/>
                    <a:p>
                      <a:pPr algn="r"/>
                      <a:r>
                        <a:rPr lang="en-US" dirty="0">
                          <a:solidFill>
                            <a:srgbClr val="FF0000"/>
                          </a:solidFill>
                        </a:rPr>
                        <a:t>($465,481.11)</a:t>
                      </a:r>
                    </a:p>
                  </a:txBody>
                  <a:tcPr/>
                </a:tc>
                <a:extLst>
                  <a:ext uri="{0D108BD9-81ED-4DB2-BD59-A6C34878D82A}">
                    <a16:rowId xmlns:a16="http://schemas.microsoft.com/office/drawing/2014/main" val="735057557"/>
                  </a:ext>
                </a:extLst>
              </a:tr>
              <a:tr h="370840">
                <a:tc>
                  <a:txBody>
                    <a:bodyPr/>
                    <a:lstStyle/>
                    <a:p>
                      <a:pPr algn="r"/>
                      <a:r>
                        <a:rPr lang="en-US" dirty="0"/>
                        <a:t>Total</a:t>
                      </a:r>
                    </a:p>
                  </a:txBody>
                  <a:tcPr/>
                </a:tc>
                <a:tc>
                  <a:txBody>
                    <a:bodyPr/>
                    <a:lstStyle/>
                    <a:p>
                      <a:pPr algn="r"/>
                      <a:r>
                        <a:rPr lang="en-US" dirty="0">
                          <a:solidFill>
                            <a:srgbClr val="FF0000"/>
                          </a:solidFill>
                        </a:rPr>
                        <a:t>($217,592.00)</a:t>
                      </a:r>
                      <a:r>
                        <a:rPr lang="en-US" dirty="0"/>
                        <a:t>*</a:t>
                      </a:r>
                    </a:p>
                  </a:txBody>
                  <a:tcPr/>
                </a:tc>
                <a:tc>
                  <a:txBody>
                    <a:bodyPr/>
                    <a:lstStyle/>
                    <a:p>
                      <a:pPr algn="r"/>
                      <a:r>
                        <a:rPr lang="en-US" dirty="0">
                          <a:solidFill>
                            <a:srgbClr val="FF0000"/>
                          </a:solidFill>
                        </a:rPr>
                        <a:t>($626,790.38)</a:t>
                      </a:r>
                      <a:r>
                        <a:rPr lang="en-US" dirty="0">
                          <a:solidFill>
                            <a:schemeClr val="tx1"/>
                          </a:solidFill>
                        </a:rPr>
                        <a:t>*</a:t>
                      </a:r>
                    </a:p>
                  </a:txBody>
                  <a:tcPr/>
                </a:tc>
                <a:tc>
                  <a:txBody>
                    <a:bodyPr/>
                    <a:lstStyle/>
                    <a:p>
                      <a:pPr algn="r"/>
                      <a:r>
                        <a:rPr lang="en-US" dirty="0">
                          <a:solidFill>
                            <a:srgbClr val="FF0000"/>
                          </a:solidFill>
                        </a:rPr>
                        <a:t>($436,722.60)</a:t>
                      </a:r>
                      <a:r>
                        <a:rPr lang="en-US" dirty="0">
                          <a:solidFill>
                            <a:schemeClr val="tx1"/>
                          </a:solidFill>
                        </a:rPr>
                        <a:t>*</a:t>
                      </a:r>
                      <a:endParaRPr lang="en-US" dirty="0">
                        <a:solidFill>
                          <a:srgbClr val="FF0000"/>
                        </a:solidFill>
                      </a:endParaRPr>
                    </a:p>
                  </a:txBody>
                  <a:tcPr/>
                </a:tc>
                <a:tc>
                  <a:txBody>
                    <a:bodyPr/>
                    <a:lstStyle/>
                    <a:p>
                      <a:pPr algn="r"/>
                      <a:r>
                        <a:rPr lang="en-US" dirty="0"/>
                        <a:t>$196,632.80*</a:t>
                      </a:r>
                    </a:p>
                  </a:txBody>
                  <a:tcPr/>
                </a:tc>
                <a:extLst>
                  <a:ext uri="{0D108BD9-81ED-4DB2-BD59-A6C34878D82A}">
                    <a16:rowId xmlns:a16="http://schemas.microsoft.com/office/drawing/2014/main" val="3598716238"/>
                  </a:ext>
                </a:extLst>
              </a:tr>
            </a:tbl>
          </a:graphicData>
        </a:graphic>
      </p:graphicFrame>
    </p:spTree>
    <p:extLst>
      <p:ext uri="{BB962C8B-B14F-4D97-AF65-F5344CB8AC3E}">
        <p14:creationId xmlns:p14="http://schemas.microsoft.com/office/powerpoint/2010/main" val="3872588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734CDA-1CE8-4F1C-B0B3-AAB252B01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84A6D0-ACD3-0B04-F89D-5B2F14315DDE}"/>
              </a:ext>
            </a:extLst>
          </p:cNvPr>
          <p:cNvSpPr>
            <a:spLocks noGrp="1"/>
          </p:cNvSpPr>
          <p:nvPr>
            <p:ph type="title"/>
          </p:nvPr>
        </p:nvSpPr>
        <p:spPr>
          <a:xfrm>
            <a:off x="3545841" y="634946"/>
            <a:ext cx="8003902" cy="1450757"/>
          </a:xfrm>
        </p:spPr>
        <p:txBody>
          <a:bodyPr>
            <a:normAutofit/>
          </a:bodyPr>
          <a:lstStyle/>
          <a:p>
            <a:r>
              <a:rPr lang="en-US" dirty="0"/>
              <a:t>Current Budget Structure</a:t>
            </a:r>
          </a:p>
        </p:txBody>
      </p:sp>
      <p:cxnSp>
        <p:nvCxnSpPr>
          <p:cNvPr id="11" name="Straight Connector 10">
            <a:extLst>
              <a:ext uri="{FF2B5EF4-FFF2-40B4-BE49-F238E27FC236}">
                <a16:creationId xmlns:a16="http://schemas.microsoft.com/office/drawing/2014/main" id="{D7143990-FA50-4B23-AE6D-E17D22F526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79BFD66-5447-9CC8-BFB9-3EA6171F3DA4}"/>
              </a:ext>
            </a:extLst>
          </p:cNvPr>
          <p:cNvSpPr>
            <a:spLocks noGrp="1"/>
          </p:cNvSpPr>
          <p:nvPr>
            <p:ph idx="1"/>
          </p:nvPr>
        </p:nvSpPr>
        <p:spPr>
          <a:xfrm>
            <a:off x="3545841" y="2198913"/>
            <a:ext cx="8003902" cy="4024137"/>
          </a:xfrm>
        </p:spPr>
        <p:txBody>
          <a:bodyPr>
            <a:normAutofit lnSpcReduction="10000"/>
          </a:bodyPr>
          <a:lstStyle/>
          <a:p>
            <a:pPr>
              <a:buFont typeface="Arial" panose="020B0604020202020204" pitchFamily="34" charset="0"/>
              <a:buChar char="•"/>
            </a:pPr>
            <a:r>
              <a:rPr lang="en-US" dirty="0"/>
              <a:t> Building, Code and Planning divisions have primarily fixed cost, but </a:t>
            </a:r>
            <a:r>
              <a:rPr lang="en-US" i="1" dirty="0"/>
              <a:t>variable revenue </a:t>
            </a:r>
            <a:r>
              <a:rPr lang="en-US" dirty="0"/>
              <a:t>sources that are:</a:t>
            </a:r>
          </a:p>
          <a:p>
            <a:pPr lvl="6">
              <a:buFont typeface="Arial" panose="020B0604020202020204" pitchFamily="34" charset="0"/>
              <a:buChar char="•"/>
            </a:pPr>
            <a:r>
              <a:rPr lang="en-US" sz="2000" i="1" dirty="0"/>
              <a:t>dependent on the general economy and community members ability/willingness to pay for fees (building permits, planning applications)</a:t>
            </a:r>
          </a:p>
          <a:p>
            <a:pPr lvl="6">
              <a:buFont typeface="Arial" panose="020B0604020202020204" pitchFamily="34" charset="0"/>
              <a:buChar char="•"/>
            </a:pPr>
            <a:r>
              <a:rPr lang="en-US" sz="2000" i="1" dirty="0"/>
              <a:t>based on types of permits by category (differing cost), not just overall permit numbers</a:t>
            </a:r>
          </a:p>
          <a:p>
            <a:pPr lvl="6">
              <a:buFont typeface="Arial" panose="020B0604020202020204" pitchFamily="34" charset="0"/>
              <a:buChar char="•"/>
            </a:pPr>
            <a:r>
              <a:rPr lang="en-US" sz="2000" i="1" dirty="0"/>
              <a:t>received either prior to providing services (building and planning) or after providing the service (code enforcement)</a:t>
            </a:r>
          </a:p>
          <a:p>
            <a:pPr lvl="6">
              <a:buFont typeface="Arial" panose="020B0604020202020204" pitchFamily="34" charset="0"/>
              <a:buChar char="•"/>
            </a:pPr>
            <a:r>
              <a:rPr lang="en-US" sz="2000" i="1" dirty="0"/>
              <a:t>code enforcement liens recovery will decrease with new tax lien sale processes</a:t>
            </a:r>
          </a:p>
          <a:p>
            <a:pPr>
              <a:buFont typeface="Arial" panose="020B0604020202020204" pitchFamily="34" charset="0"/>
              <a:buChar char="•"/>
            </a:pPr>
            <a:r>
              <a:rPr lang="en-US" i="1" dirty="0"/>
              <a:t>According to the UCLA Forecast, the economy is predicted to recover in late 2026 through 2027</a:t>
            </a:r>
          </a:p>
          <a:p>
            <a:endParaRPr lang="en-US" dirty="0"/>
          </a:p>
        </p:txBody>
      </p:sp>
      <p:sp>
        <p:nvSpPr>
          <p:cNvPr id="13" name="Rectangle 12">
            <a:extLst>
              <a:ext uri="{FF2B5EF4-FFF2-40B4-BE49-F238E27FC236}">
                <a16:creationId xmlns:a16="http://schemas.microsoft.com/office/drawing/2014/main" id="{29765C2F-E3D0-4261-9A4A-F97B2C609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6638892E-C2A5-4DB9-B4D3-22B4DA4B3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Table 3">
            <a:extLst>
              <a:ext uri="{FF2B5EF4-FFF2-40B4-BE49-F238E27FC236}">
                <a16:creationId xmlns:a16="http://schemas.microsoft.com/office/drawing/2014/main" id="{FDB59E58-1012-5504-83E3-55004FE5B54F}"/>
              </a:ext>
            </a:extLst>
          </p:cNvPr>
          <p:cNvGraphicFramePr>
            <a:graphicFrameLocks noGrp="1"/>
          </p:cNvGraphicFramePr>
          <p:nvPr>
            <p:extLst>
              <p:ext uri="{D42A27DB-BD31-4B8C-83A1-F6EECF244321}">
                <p14:modId xmlns:p14="http://schemas.microsoft.com/office/powerpoint/2010/main" val="1053592284"/>
              </p:ext>
            </p:extLst>
          </p:nvPr>
        </p:nvGraphicFramePr>
        <p:xfrm>
          <a:off x="633999" y="523684"/>
          <a:ext cx="2160001" cy="5541835"/>
        </p:xfrm>
        <a:graphic>
          <a:graphicData uri="http://schemas.openxmlformats.org/drawingml/2006/table">
            <a:tbl>
              <a:tblPr>
                <a:tableStyleId>{5C22544A-7EE6-4342-B048-85BDC9FD1C3A}</a:tableStyleId>
              </a:tblPr>
              <a:tblGrid>
                <a:gridCol w="2160001">
                  <a:extLst>
                    <a:ext uri="{9D8B030D-6E8A-4147-A177-3AD203B41FA5}">
                      <a16:colId xmlns:a16="http://schemas.microsoft.com/office/drawing/2014/main" val="743796239"/>
                    </a:ext>
                  </a:extLst>
                </a:gridCol>
              </a:tblGrid>
              <a:tr h="5541835">
                <a:tc>
                  <a:txBody>
                    <a:bodyPr/>
                    <a:lstStyle/>
                    <a:p>
                      <a:pPr algn="l" fontAlgn="b">
                        <a:buNone/>
                      </a:pPr>
                      <a:r>
                        <a:rPr lang="en-US" sz="1800" i="1" u="none" strike="noStrike">
                          <a:effectLst/>
                          <a:latin typeface="Aptos" panose="020B0004020202020204" pitchFamily="34" charset="0"/>
                        </a:rPr>
                        <a:t>Nickelsburg predicted the state economy would begin a recovery in late 2026, with economic growth picking up more steam in 2027. Once the state is past the current weakness, which is expected to occur in late 2026, a tech, durable goods manufacturing and construction resurgence should lead to California’s superior growth once again, according to the UCLA forecast.</a:t>
                      </a:r>
                      <a:endParaRPr lang="en-US" sz="1800" b="0" i="1" u="none" strike="noStrike" dirty="0">
                        <a:solidFill>
                          <a:srgbClr val="333333"/>
                        </a:solidFill>
                        <a:effectLst/>
                        <a:latin typeface="Aptos" panose="020B0004020202020204" pitchFamily="34" charset="0"/>
                      </a:endParaRPr>
                    </a:p>
                  </a:txBody>
                  <a:tcPr marL="3202" marR="3202" marT="3202" marB="0" anchor="b"/>
                </a:tc>
                <a:extLst>
                  <a:ext uri="{0D108BD9-81ED-4DB2-BD59-A6C34878D82A}">
                    <a16:rowId xmlns:a16="http://schemas.microsoft.com/office/drawing/2014/main" val="1084880318"/>
                  </a:ext>
                </a:extLst>
              </a:tr>
            </a:tbl>
          </a:graphicData>
        </a:graphic>
      </p:graphicFrame>
    </p:spTree>
    <p:extLst>
      <p:ext uri="{BB962C8B-B14F-4D97-AF65-F5344CB8AC3E}">
        <p14:creationId xmlns:p14="http://schemas.microsoft.com/office/powerpoint/2010/main" val="2703642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49683E-4588-4286-5A1E-EF221D6A8333}"/>
              </a:ext>
            </a:extLst>
          </p:cNvPr>
          <p:cNvSpPr>
            <a:spLocks noGrp="1"/>
          </p:cNvSpPr>
          <p:nvPr>
            <p:ph type="title"/>
          </p:nvPr>
        </p:nvSpPr>
        <p:spPr>
          <a:xfrm>
            <a:off x="1066800" y="871220"/>
            <a:ext cx="10058400" cy="782320"/>
          </a:xfrm>
        </p:spPr>
        <p:txBody>
          <a:bodyPr/>
          <a:lstStyle/>
          <a:p>
            <a:r>
              <a:rPr lang="en-US" dirty="0"/>
              <a:t>Current Budget Structure</a:t>
            </a:r>
          </a:p>
        </p:txBody>
      </p:sp>
      <p:sp>
        <p:nvSpPr>
          <p:cNvPr id="5" name="Content Placeholder 4">
            <a:extLst>
              <a:ext uri="{FF2B5EF4-FFF2-40B4-BE49-F238E27FC236}">
                <a16:creationId xmlns:a16="http://schemas.microsoft.com/office/drawing/2014/main" id="{63EE7C5D-F217-9437-5A93-28DE4F8F3FD0}"/>
              </a:ext>
            </a:extLst>
          </p:cNvPr>
          <p:cNvSpPr>
            <a:spLocks noGrp="1"/>
          </p:cNvSpPr>
          <p:nvPr>
            <p:ph idx="1"/>
          </p:nvPr>
        </p:nvSpPr>
        <p:spPr>
          <a:xfrm>
            <a:off x="1097280" y="1913206"/>
            <a:ext cx="10058400" cy="2988994"/>
          </a:xfrm>
        </p:spPr>
        <p:txBody>
          <a:bodyPr>
            <a:normAutofit/>
          </a:bodyPr>
          <a:lstStyle/>
          <a:p>
            <a:pPr>
              <a:lnSpc>
                <a:spcPct val="100000"/>
              </a:lnSpc>
              <a:buFont typeface="Arial" panose="020B0604020202020204" pitchFamily="34" charset="0"/>
              <a:buChar char="•"/>
            </a:pPr>
            <a:r>
              <a:rPr lang="en-US" dirty="0"/>
              <a:t>Staff costs (salaries and benefits or S&amp;B) are fixed and make up 71-75% of total costs.  These costs are consistent and predictable year to year (except for MOU salary adjustments and new programs/services).  Staff costs enable the divisions to provide services at current levels - changes in staffing changes should be planned based on multi-year trends.</a:t>
            </a:r>
          </a:p>
          <a:p>
            <a:pPr>
              <a:lnSpc>
                <a:spcPct val="100000"/>
              </a:lnSpc>
              <a:buFont typeface="Arial" panose="020B0604020202020204" pitchFamily="34" charset="0"/>
              <a:buChar char="•"/>
            </a:pPr>
            <a:r>
              <a:rPr lang="en-US" dirty="0"/>
              <a:t>Operating expenses are made up of variable costs such as computers, software, communications, and transportation as well as fixed costs such as insurance costs and other county cost allocation support. Approximately 15% of each division’s total budget ($150-175K)  is adjustable year to year, based on revenue trends.  </a:t>
            </a:r>
          </a:p>
          <a:p>
            <a:pPr>
              <a:lnSpc>
                <a:spcPct val="100000"/>
              </a:lnSpc>
              <a:buFont typeface="Arial" panose="020B0604020202020204" pitchFamily="34" charset="0"/>
              <a:buChar char="•"/>
            </a:pPr>
            <a:endParaRPr lang="en-US" dirty="0"/>
          </a:p>
          <a:p>
            <a:pPr>
              <a:lnSpc>
                <a:spcPct val="100000"/>
              </a:lnSpc>
              <a:buFont typeface="Arial" panose="020B0604020202020204" pitchFamily="34" charset="0"/>
              <a:buChar char="•"/>
            </a:pPr>
            <a:endParaRPr lang="en-US" dirty="0"/>
          </a:p>
          <a:p>
            <a:pPr>
              <a:lnSpc>
                <a:spcPct val="100000"/>
              </a:lnSpc>
              <a:buFont typeface="Arial" panose="020B0604020202020204" pitchFamily="34" charset="0"/>
              <a:buChar char="•"/>
            </a:pPr>
            <a:endParaRPr lang="en-US" dirty="0"/>
          </a:p>
          <a:p>
            <a:pPr marL="1271400" lvl="7" indent="0">
              <a:lnSpc>
                <a:spcPct val="100000"/>
              </a:lnSpc>
              <a:buNone/>
            </a:pPr>
            <a:endParaRPr lang="en-US" dirty="0"/>
          </a:p>
          <a:p>
            <a:pPr lvl="7">
              <a:buFont typeface="Wingdings" panose="05000000000000000000" pitchFamily="2" charset="2"/>
              <a:buChar char="v"/>
            </a:pPr>
            <a:endParaRPr lang="en-US" dirty="0"/>
          </a:p>
        </p:txBody>
      </p:sp>
      <p:graphicFrame>
        <p:nvGraphicFramePr>
          <p:cNvPr id="2" name="Table 1">
            <a:extLst>
              <a:ext uri="{FF2B5EF4-FFF2-40B4-BE49-F238E27FC236}">
                <a16:creationId xmlns:a16="http://schemas.microsoft.com/office/drawing/2014/main" id="{7BD044DB-9DA9-1C7C-000E-25CF4A314A12}"/>
              </a:ext>
            </a:extLst>
          </p:cNvPr>
          <p:cNvGraphicFramePr>
            <a:graphicFrameLocks noGrp="1"/>
          </p:cNvGraphicFramePr>
          <p:nvPr>
            <p:extLst>
              <p:ext uri="{D42A27DB-BD31-4B8C-83A1-F6EECF244321}">
                <p14:modId xmlns:p14="http://schemas.microsoft.com/office/powerpoint/2010/main" val="1127737609"/>
              </p:ext>
            </p:extLst>
          </p:nvPr>
        </p:nvGraphicFramePr>
        <p:xfrm>
          <a:off x="856826" y="4809067"/>
          <a:ext cx="10298854" cy="1379220"/>
        </p:xfrm>
        <a:graphic>
          <a:graphicData uri="http://schemas.openxmlformats.org/drawingml/2006/table">
            <a:tbl>
              <a:tblPr>
                <a:tableStyleId>{18603FDC-E32A-4AB5-989C-0864C3EAD2B8}</a:tableStyleId>
              </a:tblPr>
              <a:tblGrid>
                <a:gridCol w="3351214">
                  <a:extLst>
                    <a:ext uri="{9D8B030D-6E8A-4147-A177-3AD203B41FA5}">
                      <a16:colId xmlns:a16="http://schemas.microsoft.com/office/drawing/2014/main" val="2853527889"/>
                    </a:ext>
                  </a:extLst>
                </a:gridCol>
                <a:gridCol w="1736910">
                  <a:extLst>
                    <a:ext uri="{9D8B030D-6E8A-4147-A177-3AD203B41FA5}">
                      <a16:colId xmlns:a16="http://schemas.microsoft.com/office/drawing/2014/main" val="497527498"/>
                    </a:ext>
                  </a:extLst>
                </a:gridCol>
                <a:gridCol w="1736910">
                  <a:extLst>
                    <a:ext uri="{9D8B030D-6E8A-4147-A177-3AD203B41FA5}">
                      <a16:colId xmlns:a16="http://schemas.microsoft.com/office/drawing/2014/main" val="1826182025"/>
                    </a:ext>
                  </a:extLst>
                </a:gridCol>
                <a:gridCol w="1736910">
                  <a:extLst>
                    <a:ext uri="{9D8B030D-6E8A-4147-A177-3AD203B41FA5}">
                      <a16:colId xmlns:a16="http://schemas.microsoft.com/office/drawing/2014/main" val="3883190252"/>
                    </a:ext>
                  </a:extLst>
                </a:gridCol>
                <a:gridCol w="1736910">
                  <a:extLst>
                    <a:ext uri="{9D8B030D-6E8A-4147-A177-3AD203B41FA5}">
                      <a16:colId xmlns:a16="http://schemas.microsoft.com/office/drawing/2014/main" val="1274976339"/>
                    </a:ext>
                  </a:extLst>
                </a:gridCol>
              </a:tblGrid>
              <a:tr h="525780">
                <a:tc>
                  <a:txBody>
                    <a:bodyPr/>
                    <a:lstStyle/>
                    <a:p>
                      <a:pPr algn="l" fontAlgn="b">
                        <a:buNone/>
                      </a:pPr>
                      <a:r>
                        <a:rPr lang="en-US" sz="1400" u="none" strike="noStrike" dirty="0">
                          <a:effectLst/>
                        </a:rPr>
                        <a:t>Division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Annual S&amp;B</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Division Operating Budget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Total Division Cost</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S&amp;B %</a:t>
                      </a:r>
                      <a:endParaRPr lang="en-US"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71973162"/>
                  </a:ext>
                </a:extLst>
              </a:tr>
              <a:tr h="175260">
                <a:tc>
                  <a:txBody>
                    <a:bodyPr/>
                    <a:lstStyle/>
                    <a:p>
                      <a:pPr algn="l" fontAlgn="b">
                        <a:buNone/>
                      </a:pPr>
                      <a:r>
                        <a:rPr lang="en-US" sz="1400" u="none" strike="noStrike">
                          <a:effectLst/>
                        </a:rPr>
                        <a:t>Planning Division</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$ 1,008,907.35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374,928.00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$ 1,305,100.47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71%</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589342566"/>
                  </a:ext>
                </a:extLst>
              </a:tr>
              <a:tr h="175260">
                <a:tc>
                  <a:txBody>
                    <a:bodyPr/>
                    <a:lstStyle/>
                    <a:p>
                      <a:pPr algn="l" fontAlgn="b">
                        <a:buNone/>
                      </a:pPr>
                      <a:r>
                        <a:rPr lang="en-US" sz="1400" u="none" strike="noStrike">
                          <a:effectLst/>
                        </a:rPr>
                        <a:t>Building Safety Division</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$ 1,161,025.23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366,471.00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$ 1,450,537.32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75%</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720056585"/>
                  </a:ext>
                </a:extLst>
              </a:tr>
              <a:tr h="175260">
                <a:tc>
                  <a:txBody>
                    <a:bodyPr/>
                    <a:lstStyle/>
                    <a:p>
                      <a:pPr algn="l" fontAlgn="b">
                        <a:buNone/>
                      </a:pPr>
                      <a:r>
                        <a:rPr lang="en-US" sz="1400" u="none" strike="noStrike">
                          <a:effectLst/>
                        </a:rPr>
                        <a:t>Code Enforcement Division</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$ 1,001,413.16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372,357.00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a:effectLst/>
                        </a:rPr>
                        <a:t> $ 1,295,575.19 </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71%</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094151501"/>
                  </a:ext>
                </a:extLst>
              </a:tr>
              <a:tr h="175260">
                <a:tc>
                  <a:txBody>
                    <a:bodyPr/>
                    <a:lstStyle/>
                    <a:p>
                      <a:pPr algn="l" fontAlgn="b">
                        <a:buNone/>
                      </a:pP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$ 4,026,547.64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$ 1,113,756.00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r>
                        <a:rPr lang="en-US" sz="1400" u="none" strike="noStrike" dirty="0">
                          <a:effectLst/>
                        </a:rPr>
                        <a:t> $ 5,140,303.64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buNone/>
                      </a:pP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284624408"/>
                  </a:ext>
                </a:extLst>
              </a:tr>
            </a:tbl>
          </a:graphicData>
        </a:graphic>
      </p:graphicFrame>
    </p:spTree>
    <p:extLst>
      <p:ext uri="{BB962C8B-B14F-4D97-AF65-F5344CB8AC3E}">
        <p14:creationId xmlns:p14="http://schemas.microsoft.com/office/powerpoint/2010/main" val="235201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3734CDA-1CE8-4F1C-B0B3-AAB252B01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D7143990-FA50-4B23-AE6D-E17D22F526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graphicFrame>
        <p:nvGraphicFramePr>
          <p:cNvPr id="28" name="Content Placeholder 2">
            <a:extLst>
              <a:ext uri="{FF2B5EF4-FFF2-40B4-BE49-F238E27FC236}">
                <a16:creationId xmlns:a16="http://schemas.microsoft.com/office/drawing/2014/main" id="{AE4B1F0A-0AE3-B259-B4F6-7304528E41FB}"/>
              </a:ext>
            </a:extLst>
          </p:cNvPr>
          <p:cNvGraphicFramePr>
            <a:graphicFrameLocks noGrp="1"/>
          </p:cNvGraphicFramePr>
          <p:nvPr>
            <p:ph idx="1"/>
            <p:extLst>
              <p:ext uri="{D42A27DB-BD31-4B8C-83A1-F6EECF244321}">
                <p14:modId xmlns:p14="http://schemas.microsoft.com/office/powerpoint/2010/main" val="3622014295"/>
              </p:ext>
            </p:extLst>
          </p:nvPr>
        </p:nvGraphicFramePr>
        <p:xfrm>
          <a:off x="468805" y="718378"/>
          <a:ext cx="8568586" cy="551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Rectangle 23">
            <a:extLst>
              <a:ext uri="{FF2B5EF4-FFF2-40B4-BE49-F238E27FC236}">
                <a16:creationId xmlns:a16="http://schemas.microsoft.com/office/drawing/2014/main" id="{29765C2F-E3D0-4261-9A4A-F97B2C609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6638892E-C2A5-4DB9-B4D3-22B4DA4B3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Table 3">
            <a:extLst>
              <a:ext uri="{FF2B5EF4-FFF2-40B4-BE49-F238E27FC236}">
                <a16:creationId xmlns:a16="http://schemas.microsoft.com/office/drawing/2014/main" id="{0EC571B5-4314-C465-9C78-DE5C098ADAEC}"/>
              </a:ext>
            </a:extLst>
          </p:cNvPr>
          <p:cNvGraphicFramePr>
            <a:graphicFrameLocks noGrp="1"/>
          </p:cNvGraphicFramePr>
          <p:nvPr>
            <p:extLst>
              <p:ext uri="{D42A27DB-BD31-4B8C-83A1-F6EECF244321}">
                <p14:modId xmlns:p14="http://schemas.microsoft.com/office/powerpoint/2010/main" val="2585497504"/>
              </p:ext>
            </p:extLst>
          </p:nvPr>
        </p:nvGraphicFramePr>
        <p:xfrm>
          <a:off x="9309949" y="133471"/>
          <a:ext cx="2069251" cy="6206320"/>
        </p:xfrm>
        <a:graphic>
          <a:graphicData uri="http://schemas.openxmlformats.org/drawingml/2006/table">
            <a:tbl>
              <a:tblPr firstRow="1" bandRow="1">
                <a:tableStyleId>{21E4AEA4-8DFA-4A89-87EB-49C32662AFE0}</a:tableStyleId>
              </a:tblPr>
              <a:tblGrid>
                <a:gridCol w="1035714">
                  <a:extLst>
                    <a:ext uri="{9D8B030D-6E8A-4147-A177-3AD203B41FA5}">
                      <a16:colId xmlns:a16="http://schemas.microsoft.com/office/drawing/2014/main" val="1486338869"/>
                    </a:ext>
                  </a:extLst>
                </a:gridCol>
                <a:gridCol w="1033537">
                  <a:extLst>
                    <a:ext uri="{9D8B030D-6E8A-4147-A177-3AD203B41FA5}">
                      <a16:colId xmlns:a16="http://schemas.microsoft.com/office/drawing/2014/main" val="1377113031"/>
                    </a:ext>
                  </a:extLst>
                </a:gridCol>
              </a:tblGrid>
              <a:tr h="657293">
                <a:tc gridSpan="2">
                  <a:txBody>
                    <a:bodyPr/>
                    <a:lstStyle/>
                    <a:p>
                      <a:pPr algn="ctr"/>
                      <a:r>
                        <a:rPr lang="en-US" sz="1400" b="0" cap="none" spc="0" dirty="0">
                          <a:solidFill>
                            <a:schemeClr val="bg1"/>
                          </a:solidFill>
                        </a:rPr>
                        <a:t>General Fund/Other Subsidy</a:t>
                      </a:r>
                    </a:p>
                  </a:txBody>
                  <a:tcPr marL="157554" marR="146791" marT="121195" marB="121195" anchor="ctr"/>
                </a:tc>
                <a:tc hMerge="1">
                  <a:txBody>
                    <a:bodyPr/>
                    <a:lstStyle/>
                    <a:p>
                      <a:endParaRPr dirty="0"/>
                    </a:p>
                  </a:txBody>
                  <a:tcPr marL="157554" marR="146791" marT="121195" marB="121195"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751659519"/>
                  </a:ext>
                </a:extLst>
              </a:tr>
              <a:tr h="777059">
                <a:tc>
                  <a:txBody>
                    <a:bodyPr/>
                    <a:lstStyle/>
                    <a:p>
                      <a:r>
                        <a:rPr lang="en-US" sz="1800" cap="none" spc="0" dirty="0">
                          <a:solidFill>
                            <a:schemeClr val="tx1"/>
                          </a:solidFill>
                        </a:rPr>
                        <a:t>Tehama County</a:t>
                      </a:r>
                    </a:p>
                  </a:txBody>
                  <a:tcPr marL="157554" marR="146791" marT="121195" marB="121195"/>
                </a:tc>
                <a:tc>
                  <a:txBody>
                    <a:bodyPr/>
                    <a:lstStyle/>
                    <a:p>
                      <a:r>
                        <a:rPr lang="en-US" sz="1800" cap="none" spc="0" dirty="0">
                          <a:solidFill>
                            <a:schemeClr val="tx1"/>
                          </a:solidFill>
                        </a:rPr>
                        <a:t>20%</a:t>
                      </a:r>
                    </a:p>
                  </a:txBody>
                  <a:tcPr marL="157554" marR="146791" marT="121195" marB="121195"/>
                </a:tc>
                <a:extLst>
                  <a:ext uri="{0D108BD9-81ED-4DB2-BD59-A6C34878D82A}">
                    <a16:rowId xmlns:a16="http://schemas.microsoft.com/office/drawing/2014/main" val="3083560656"/>
                  </a:ext>
                </a:extLst>
              </a:tr>
              <a:tr h="777059">
                <a:tc>
                  <a:txBody>
                    <a:bodyPr/>
                    <a:lstStyle/>
                    <a:p>
                      <a:r>
                        <a:rPr lang="en-US" sz="1800" cap="none" spc="0" dirty="0">
                          <a:solidFill>
                            <a:schemeClr val="tx1"/>
                          </a:solidFill>
                        </a:rPr>
                        <a:t>Butte County</a:t>
                      </a:r>
                    </a:p>
                  </a:txBody>
                  <a:tcPr marL="157554" marR="146791" marT="121195" marB="121195"/>
                </a:tc>
                <a:tc>
                  <a:txBody>
                    <a:bodyPr/>
                    <a:lstStyle/>
                    <a:p>
                      <a:r>
                        <a:rPr lang="en-US" sz="1800" cap="none" spc="0" dirty="0">
                          <a:solidFill>
                            <a:schemeClr val="tx1"/>
                          </a:solidFill>
                        </a:rPr>
                        <a:t>28%</a:t>
                      </a:r>
                    </a:p>
                  </a:txBody>
                  <a:tcPr marL="157554" marR="146791" marT="121195" marB="121195"/>
                </a:tc>
                <a:extLst>
                  <a:ext uri="{0D108BD9-81ED-4DB2-BD59-A6C34878D82A}">
                    <a16:rowId xmlns:a16="http://schemas.microsoft.com/office/drawing/2014/main" val="279892442"/>
                  </a:ext>
                </a:extLst>
              </a:tr>
              <a:tr h="777059">
                <a:tc>
                  <a:txBody>
                    <a:bodyPr/>
                    <a:lstStyle/>
                    <a:p>
                      <a:r>
                        <a:rPr lang="en-US" sz="1800" cap="none" spc="0">
                          <a:solidFill>
                            <a:schemeClr val="tx1"/>
                          </a:solidFill>
                        </a:rPr>
                        <a:t>Solano County</a:t>
                      </a:r>
                    </a:p>
                  </a:txBody>
                  <a:tcPr marL="157554" marR="146791" marT="121195" marB="121195"/>
                </a:tc>
                <a:tc>
                  <a:txBody>
                    <a:bodyPr/>
                    <a:lstStyle/>
                    <a:p>
                      <a:r>
                        <a:rPr lang="en-US" sz="1800" cap="none" spc="0" dirty="0">
                          <a:solidFill>
                            <a:schemeClr val="tx1"/>
                          </a:solidFill>
                        </a:rPr>
                        <a:t>34%</a:t>
                      </a:r>
                    </a:p>
                  </a:txBody>
                  <a:tcPr marL="157554" marR="146791" marT="121195" marB="121195"/>
                </a:tc>
                <a:extLst>
                  <a:ext uri="{0D108BD9-81ED-4DB2-BD59-A6C34878D82A}">
                    <a16:rowId xmlns:a16="http://schemas.microsoft.com/office/drawing/2014/main" val="4034778299"/>
                  </a:ext>
                </a:extLst>
              </a:tr>
              <a:tr h="777059">
                <a:tc>
                  <a:txBody>
                    <a:bodyPr/>
                    <a:lstStyle/>
                    <a:p>
                      <a:r>
                        <a:rPr lang="en-US" sz="1800" cap="none" spc="0">
                          <a:solidFill>
                            <a:schemeClr val="tx1"/>
                          </a:solidFill>
                        </a:rPr>
                        <a:t>Yolo County</a:t>
                      </a:r>
                    </a:p>
                  </a:txBody>
                  <a:tcPr marL="157554" marR="146791" marT="121195" marB="121195"/>
                </a:tc>
                <a:tc>
                  <a:txBody>
                    <a:bodyPr/>
                    <a:lstStyle/>
                    <a:p>
                      <a:r>
                        <a:rPr lang="en-US" sz="1800" cap="none" spc="0" dirty="0">
                          <a:solidFill>
                            <a:schemeClr val="tx1"/>
                          </a:solidFill>
                        </a:rPr>
                        <a:t>39%</a:t>
                      </a:r>
                    </a:p>
                  </a:txBody>
                  <a:tcPr marL="157554" marR="146791" marT="121195" marB="121195"/>
                </a:tc>
                <a:extLst>
                  <a:ext uri="{0D108BD9-81ED-4DB2-BD59-A6C34878D82A}">
                    <a16:rowId xmlns:a16="http://schemas.microsoft.com/office/drawing/2014/main" val="1804552305"/>
                  </a:ext>
                </a:extLst>
              </a:tr>
              <a:tr h="777059">
                <a:tc>
                  <a:txBody>
                    <a:bodyPr/>
                    <a:lstStyle/>
                    <a:p>
                      <a:r>
                        <a:rPr lang="en-US" sz="1800" b="1" cap="none" spc="0" dirty="0">
                          <a:solidFill>
                            <a:schemeClr val="tx1"/>
                          </a:solidFill>
                        </a:rPr>
                        <a:t>Lake County</a:t>
                      </a:r>
                    </a:p>
                  </a:txBody>
                  <a:tcPr marL="157554" marR="146791" marT="121195" marB="121195"/>
                </a:tc>
                <a:tc>
                  <a:txBody>
                    <a:bodyPr/>
                    <a:lstStyle/>
                    <a:p>
                      <a:r>
                        <a:rPr lang="en-US" sz="1800" b="1" cap="none" spc="0" dirty="0">
                          <a:solidFill>
                            <a:schemeClr val="tx1"/>
                          </a:solidFill>
                        </a:rPr>
                        <a:t>39%</a:t>
                      </a:r>
                    </a:p>
                  </a:txBody>
                  <a:tcPr marL="157554" marR="146791" marT="121195" marB="121195"/>
                </a:tc>
                <a:extLst>
                  <a:ext uri="{0D108BD9-81ED-4DB2-BD59-A6C34878D82A}">
                    <a16:rowId xmlns:a16="http://schemas.microsoft.com/office/drawing/2014/main" val="3760148013"/>
                  </a:ext>
                </a:extLst>
              </a:tr>
              <a:tr h="777059">
                <a:tc>
                  <a:txBody>
                    <a:bodyPr/>
                    <a:lstStyle/>
                    <a:p>
                      <a:r>
                        <a:rPr lang="en-US" sz="1800" cap="none" spc="0">
                          <a:solidFill>
                            <a:schemeClr val="tx1"/>
                          </a:solidFill>
                        </a:rPr>
                        <a:t>Shasta County</a:t>
                      </a:r>
                    </a:p>
                  </a:txBody>
                  <a:tcPr marL="157554" marR="146791" marT="121195" marB="121195"/>
                </a:tc>
                <a:tc>
                  <a:txBody>
                    <a:bodyPr/>
                    <a:lstStyle/>
                    <a:p>
                      <a:r>
                        <a:rPr lang="en-US" sz="1800" cap="none" spc="0" dirty="0">
                          <a:solidFill>
                            <a:schemeClr val="tx1"/>
                          </a:solidFill>
                        </a:rPr>
                        <a:t>53%</a:t>
                      </a:r>
                    </a:p>
                  </a:txBody>
                  <a:tcPr marL="157554" marR="146791" marT="121195" marB="121195"/>
                </a:tc>
                <a:extLst>
                  <a:ext uri="{0D108BD9-81ED-4DB2-BD59-A6C34878D82A}">
                    <a16:rowId xmlns:a16="http://schemas.microsoft.com/office/drawing/2014/main" val="81062045"/>
                  </a:ext>
                </a:extLst>
              </a:tr>
              <a:tr h="777059">
                <a:tc>
                  <a:txBody>
                    <a:bodyPr/>
                    <a:lstStyle/>
                    <a:p>
                      <a:r>
                        <a:rPr lang="en-US" sz="1800" cap="none" spc="0">
                          <a:solidFill>
                            <a:schemeClr val="tx1"/>
                          </a:solidFill>
                        </a:rPr>
                        <a:t>Yuba County</a:t>
                      </a:r>
                    </a:p>
                  </a:txBody>
                  <a:tcPr marL="157554" marR="146791" marT="121195" marB="121195"/>
                </a:tc>
                <a:tc>
                  <a:txBody>
                    <a:bodyPr/>
                    <a:lstStyle/>
                    <a:p>
                      <a:r>
                        <a:rPr lang="en-US" sz="1800" cap="none" spc="0" dirty="0">
                          <a:solidFill>
                            <a:schemeClr val="tx1"/>
                          </a:solidFill>
                        </a:rPr>
                        <a:t>70%</a:t>
                      </a:r>
                    </a:p>
                  </a:txBody>
                  <a:tcPr marL="157554" marR="146791" marT="121195" marB="121195"/>
                </a:tc>
                <a:extLst>
                  <a:ext uri="{0D108BD9-81ED-4DB2-BD59-A6C34878D82A}">
                    <a16:rowId xmlns:a16="http://schemas.microsoft.com/office/drawing/2014/main" val="806761425"/>
                  </a:ext>
                </a:extLst>
              </a:tr>
            </a:tbl>
          </a:graphicData>
        </a:graphic>
      </p:graphicFrame>
      <p:sp>
        <p:nvSpPr>
          <p:cNvPr id="6" name="Title 5">
            <a:extLst>
              <a:ext uri="{FF2B5EF4-FFF2-40B4-BE49-F238E27FC236}">
                <a16:creationId xmlns:a16="http://schemas.microsoft.com/office/drawing/2014/main" id="{E979B936-AA25-0B3B-154B-BDE04DB10F53}"/>
              </a:ext>
            </a:extLst>
          </p:cNvPr>
          <p:cNvSpPr>
            <a:spLocks noGrp="1"/>
          </p:cNvSpPr>
          <p:nvPr>
            <p:ph type="title"/>
          </p:nvPr>
        </p:nvSpPr>
        <p:spPr>
          <a:xfrm>
            <a:off x="535026" y="99463"/>
            <a:ext cx="11047373" cy="931330"/>
          </a:xfrm>
        </p:spPr>
        <p:txBody>
          <a:bodyPr>
            <a:normAutofit/>
          </a:bodyPr>
          <a:lstStyle/>
          <a:p>
            <a:r>
              <a:rPr lang="en-US" dirty="0"/>
              <a:t>Other Counties Budget Structure</a:t>
            </a:r>
          </a:p>
        </p:txBody>
      </p:sp>
    </p:spTree>
    <p:extLst>
      <p:ext uri="{BB962C8B-B14F-4D97-AF65-F5344CB8AC3E}">
        <p14:creationId xmlns:p14="http://schemas.microsoft.com/office/powerpoint/2010/main" val="3336312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066FB-5CF1-BEE7-E57D-44385BA07955}"/>
              </a:ext>
            </a:extLst>
          </p:cNvPr>
          <p:cNvSpPr>
            <a:spLocks noGrp="1"/>
          </p:cNvSpPr>
          <p:nvPr>
            <p:ph type="title"/>
          </p:nvPr>
        </p:nvSpPr>
        <p:spPr/>
        <p:txBody>
          <a:bodyPr/>
          <a:lstStyle/>
          <a:p>
            <a:r>
              <a:rPr lang="en-US" dirty="0"/>
              <a:t>Current Fees</a:t>
            </a:r>
          </a:p>
        </p:txBody>
      </p:sp>
      <p:sp>
        <p:nvSpPr>
          <p:cNvPr id="3" name="Content Placeholder 2">
            <a:extLst>
              <a:ext uri="{FF2B5EF4-FFF2-40B4-BE49-F238E27FC236}">
                <a16:creationId xmlns:a16="http://schemas.microsoft.com/office/drawing/2014/main" id="{FBDB2E89-72EA-5BE9-FE56-C1DB27800E79}"/>
              </a:ext>
            </a:extLst>
          </p:cNvPr>
          <p:cNvSpPr>
            <a:spLocks noGrp="1"/>
          </p:cNvSpPr>
          <p:nvPr>
            <p:ph idx="1"/>
          </p:nvPr>
        </p:nvSpPr>
        <p:spPr/>
        <p:txBody>
          <a:bodyPr>
            <a:normAutofit/>
          </a:bodyPr>
          <a:lstStyle/>
          <a:p>
            <a:pPr marL="0" indent="0">
              <a:buNone/>
            </a:pPr>
            <a:r>
              <a:rPr lang="en-US" dirty="0"/>
              <a:t>Jurisdictions use different models to analyze fees.  The City of Lakeport (with Wildan, consulting firm) recently conducted fee analysis and provided their modeling. </a:t>
            </a:r>
          </a:p>
          <a:p>
            <a:pPr marL="0" indent="0">
              <a:buNone/>
            </a:pPr>
            <a:r>
              <a:rPr lang="en-US" dirty="0"/>
              <a:t>Fees are generally a combination of a base rate (hourly, valuation) + overhead rate (division operating expenses) + indirect rate (administrative costs of department).  This combination is meant to represent the whole cost of operating each division.  They also are transparent about the subsidy the county is providing on each service, if we choose not to pass the whole cost on to the applicants.  </a:t>
            </a:r>
          </a:p>
          <a:p>
            <a:pPr marL="0" indent="0">
              <a:buNone/>
            </a:pPr>
            <a:endParaRPr lang="en-US" dirty="0"/>
          </a:p>
        </p:txBody>
      </p:sp>
      <p:graphicFrame>
        <p:nvGraphicFramePr>
          <p:cNvPr id="4" name="Diagram 3">
            <a:extLst>
              <a:ext uri="{FF2B5EF4-FFF2-40B4-BE49-F238E27FC236}">
                <a16:creationId xmlns:a16="http://schemas.microsoft.com/office/drawing/2014/main" id="{9476EC10-957E-96FB-AC32-E0B1F75364E0}"/>
              </a:ext>
            </a:extLst>
          </p:cNvPr>
          <p:cNvGraphicFramePr/>
          <p:nvPr>
            <p:extLst>
              <p:ext uri="{D42A27DB-BD31-4B8C-83A1-F6EECF244321}">
                <p14:modId xmlns:p14="http://schemas.microsoft.com/office/powerpoint/2010/main" val="3462230012"/>
              </p:ext>
            </p:extLst>
          </p:nvPr>
        </p:nvGraphicFramePr>
        <p:xfrm>
          <a:off x="1820334" y="4199468"/>
          <a:ext cx="8128000" cy="1904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078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2CCB-5340-AE13-EDC7-8375378962CA}"/>
              </a:ext>
            </a:extLst>
          </p:cNvPr>
          <p:cNvSpPr>
            <a:spLocks noGrp="1"/>
          </p:cNvSpPr>
          <p:nvPr>
            <p:ph type="title"/>
          </p:nvPr>
        </p:nvSpPr>
        <p:spPr/>
        <p:txBody>
          <a:bodyPr/>
          <a:lstStyle/>
          <a:p>
            <a:r>
              <a:rPr lang="en-US" dirty="0"/>
              <a:t>Current Fees</a:t>
            </a:r>
          </a:p>
        </p:txBody>
      </p:sp>
      <p:sp>
        <p:nvSpPr>
          <p:cNvPr id="3" name="Content Placeholder 2">
            <a:extLst>
              <a:ext uri="{FF2B5EF4-FFF2-40B4-BE49-F238E27FC236}">
                <a16:creationId xmlns:a16="http://schemas.microsoft.com/office/drawing/2014/main" id="{991DCFFC-C37D-D7F5-5538-4F09CC5A00E5}"/>
              </a:ext>
            </a:extLst>
          </p:cNvPr>
          <p:cNvSpPr>
            <a:spLocks noGrp="1"/>
          </p:cNvSpPr>
          <p:nvPr>
            <p:ph idx="1"/>
          </p:nvPr>
        </p:nvSpPr>
        <p:spPr/>
        <p:txBody>
          <a:bodyPr/>
          <a:lstStyle/>
          <a:p>
            <a:pPr marL="0" indent="0">
              <a:buNone/>
            </a:pPr>
            <a:r>
              <a:rPr lang="en-US" dirty="0"/>
              <a:t>Currently:</a:t>
            </a:r>
          </a:p>
          <a:p>
            <a:pPr marL="457200" indent="-457200">
              <a:buFont typeface="+mj-lt"/>
              <a:buAutoNum type="arabicPeriod"/>
            </a:pPr>
            <a:r>
              <a:rPr lang="en-US" dirty="0"/>
              <a:t>Building fees are based on valuation (% of ICC table) and some fixed fees (based on hourly rates).  Presumably, current valuation fees cover overhead expenses but not the indirect costs. The fees based on hourly rate do not include current overhead and indirect rates. </a:t>
            </a:r>
          </a:p>
          <a:p>
            <a:pPr marL="457200" indent="-457200">
              <a:buFont typeface="+mj-lt"/>
              <a:buAutoNum type="arabicPeriod"/>
            </a:pPr>
            <a:r>
              <a:rPr lang="en-US" dirty="0"/>
              <a:t>Code has no hourly rate on the MFS but it will be added and used in cost recovery calculations and grant applications.</a:t>
            </a:r>
          </a:p>
          <a:p>
            <a:pPr marL="457200" indent="-457200">
              <a:buFont typeface="+mj-lt"/>
              <a:buAutoNum type="arabicPeriod"/>
            </a:pPr>
            <a:r>
              <a:rPr lang="en-US" dirty="0"/>
              <a:t>Planning fees are based on hourly rates. Current hourly rates do not accurately account for overhead, indirect and unfunded activities.  They also do not show the percentage of subsidy.</a:t>
            </a:r>
          </a:p>
          <a:p>
            <a:endParaRPr lang="en-US" dirty="0"/>
          </a:p>
        </p:txBody>
      </p:sp>
    </p:spTree>
    <p:extLst>
      <p:ext uri="{BB962C8B-B14F-4D97-AF65-F5344CB8AC3E}">
        <p14:creationId xmlns:p14="http://schemas.microsoft.com/office/powerpoint/2010/main" val="345453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734CDA-1CE8-4F1C-B0B3-AAB252B01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51173E-9393-E85F-D18C-8730FF1AEC0A}"/>
              </a:ext>
            </a:extLst>
          </p:cNvPr>
          <p:cNvSpPr>
            <a:spLocks noGrp="1"/>
          </p:cNvSpPr>
          <p:nvPr>
            <p:ph type="title"/>
          </p:nvPr>
        </p:nvSpPr>
        <p:spPr>
          <a:xfrm>
            <a:off x="4974771" y="634946"/>
            <a:ext cx="6574972" cy="1450757"/>
          </a:xfrm>
        </p:spPr>
        <p:txBody>
          <a:bodyPr>
            <a:normAutofit/>
          </a:bodyPr>
          <a:lstStyle/>
          <a:p>
            <a:r>
              <a:rPr lang="en-US" dirty="0"/>
              <a:t>Indirect Rate for CDD</a:t>
            </a:r>
          </a:p>
        </p:txBody>
      </p:sp>
      <p:cxnSp>
        <p:nvCxnSpPr>
          <p:cNvPr id="11" name="Straight Connector 10">
            <a:extLst>
              <a:ext uri="{FF2B5EF4-FFF2-40B4-BE49-F238E27FC236}">
                <a16:creationId xmlns:a16="http://schemas.microsoft.com/office/drawing/2014/main" id="{D7143990-FA50-4B23-AE6D-E17D22F526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E4D6E50-E557-0A1E-6C7B-227ECF0AD7B0}"/>
              </a:ext>
            </a:extLst>
          </p:cNvPr>
          <p:cNvSpPr>
            <a:spLocks noGrp="1"/>
          </p:cNvSpPr>
          <p:nvPr>
            <p:ph idx="1"/>
          </p:nvPr>
        </p:nvSpPr>
        <p:spPr>
          <a:xfrm>
            <a:off x="4974769" y="2198914"/>
            <a:ext cx="6574973" cy="3670180"/>
          </a:xfrm>
        </p:spPr>
        <p:txBody>
          <a:bodyPr>
            <a:normAutofit/>
          </a:bodyPr>
          <a:lstStyle/>
          <a:p>
            <a:pPr marL="0" indent="0">
              <a:buNone/>
            </a:pPr>
            <a:r>
              <a:rPr lang="en-US" dirty="0"/>
              <a:t> An indirect rate represents the cost of “behind the scenes” department functions such as finance, grants management/writing, contracts/procurement, human resource management, etc.  </a:t>
            </a:r>
          </a:p>
          <a:p>
            <a:pPr marL="0" indent="0">
              <a:buNone/>
            </a:pPr>
            <a:r>
              <a:rPr lang="en-US" dirty="0"/>
              <a:t>For the purpose of determining the indirect rate for CDD, salaries and benefits (S&amp;B) for all positions were reorganized to calculate the cost of administrative staff.  The S&amp;B for and Admin Division made up 21% of the overall S&amp;B for the department.</a:t>
            </a:r>
          </a:p>
          <a:p>
            <a:pPr marL="0" indent="0">
              <a:buNone/>
            </a:pPr>
            <a:endParaRPr lang="en-US" dirty="0"/>
          </a:p>
        </p:txBody>
      </p:sp>
      <p:sp>
        <p:nvSpPr>
          <p:cNvPr id="13" name="Rectangle 12">
            <a:extLst>
              <a:ext uri="{FF2B5EF4-FFF2-40B4-BE49-F238E27FC236}">
                <a16:creationId xmlns:a16="http://schemas.microsoft.com/office/drawing/2014/main" id="{29765C2F-E3D0-4261-9A4A-F97B2C609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6638892E-C2A5-4DB9-B4D3-22B4DA4B36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aphicFrame>
        <p:nvGraphicFramePr>
          <p:cNvPr id="4" name="Table 3">
            <a:extLst>
              <a:ext uri="{FF2B5EF4-FFF2-40B4-BE49-F238E27FC236}">
                <a16:creationId xmlns:a16="http://schemas.microsoft.com/office/drawing/2014/main" id="{F3C258D9-52C2-12CE-A1AF-C7AE8F809C86}"/>
              </a:ext>
            </a:extLst>
          </p:cNvPr>
          <p:cNvGraphicFramePr>
            <a:graphicFrameLocks noGrp="1"/>
          </p:cNvGraphicFramePr>
          <p:nvPr>
            <p:extLst>
              <p:ext uri="{D42A27DB-BD31-4B8C-83A1-F6EECF244321}">
                <p14:modId xmlns:p14="http://schemas.microsoft.com/office/powerpoint/2010/main" val="384741106"/>
              </p:ext>
            </p:extLst>
          </p:nvPr>
        </p:nvGraphicFramePr>
        <p:xfrm>
          <a:off x="642257" y="694369"/>
          <a:ext cx="4149876" cy="4945579"/>
        </p:xfrm>
        <a:graphic>
          <a:graphicData uri="http://schemas.openxmlformats.org/drawingml/2006/table">
            <a:tbl>
              <a:tblPr firstRow="1" bandRow="1">
                <a:solidFill>
                  <a:schemeClr val="bg1">
                    <a:lumMod val="95000"/>
                  </a:schemeClr>
                </a:solidFill>
                <a:tableStyleId>{5C22544A-7EE6-4342-B048-85BDC9FD1C3A}</a:tableStyleId>
              </a:tblPr>
              <a:tblGrid>
                <a:gridCol w="1828535">
                  <a:extLst>
                    <a:ext uri="{9D8B030D-6E8A-4147-A177-3AD203B41FA5}">
                      <a16:colId xmlns:a16="http://schemas.microsoft.com/office/drawing/2014/main" val="1575584397"/>
                    </a:ext>
                  </a:extLst>
                </a:gridCol>
                <a:gridCol w="1493463">
                  <a:extLst>
                    <a:ext uri="{9D8B030D-6E8A-4147-A177-3AD203B41FA5}">
                      <a16:colId xmlns:a16="http://schemas.microsoft.com/office/drawing/2014/main" val="295236302"/>
                    </a:ext>
                  </a:extLst>
                </a:gridCol>
                <a:gridCol w="827878">
                  <a:extLst>
                    <a:ext uri="{9D8B030D-6E8A-4147-A177-3AD203B41FA5}">
                      <a16:colId xmlns:a16="http://schemas.microsoft.com/office/drawing/2014/main" val="463012923"/>
                    </a:ext>
                  </a:extLst>
                </a:gridCol>
              </a:tblGrid>
              <a:tr h="1527559">
                <a:tc>
                  <a:txBody>
                    <a:bodyPr/>
                    <a:lstStyle/>
                    <a:p>
                      <a:pPr algn="ctr" fontAlgn="b">
                        <a:buNone/>
                      </a:pPr>
                      <a:r>
                        <a:rPr lang="en-US" sz="1400" b="0" i="0" u="none" strike="noStrike" cap="none" spc="0" dirty="0">
                          <a:solidFill>
                            <a:schemeClr val="bg1"/>
                          </a:solidFill>
                          <a:effectLst/>
                          <a:latin typeface="Arial" panose="020B0604020202020204" pitchFamily="34" charset="0"/>
                        </a:rPr>
                        <a:t>Division</a:t>
                      </a:r>
                    </a:p>
                  </a:txBody>
                  <a:tcPr marL="0" marR="0" marT="126593"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fontAlgn="b">
                        <a:buNone/>
                      </a:pPr>
                      <a:r>
                        <a:rPr lang="en-US" sz="1400" b="0" u="none" strike="noStrike" cap="none" spc="0" dirty="0">
                          <a:solidFill>
                            <a:schemeClr val="bg1"/>
                          </a:solidFill>
                          <a:effectLst/>
                        </a:rPr>
                        <a:t>Annual Salary &amp; Benefits (S&amp;B)</a:t>
                      </a:r>
                      <a:endParaRPr lang="en-US" sz="1400" b="0" i="0" u="none" strike="noStrike" cap="none" spc="0" dirty="0">
                        <a:solidFill>
                          <a:schemeClr val="bg1"/>
                        </a:solidFill>
                        <a:effectLst/>
                        <a:latin typeface="Arial" panose="020B0604020202020204" pitchFamily="34" charset="0"/>
                      </a:endParaRPr>
                    </a:p>
                  </a:txBody>
                  <a:tcPr marL="0" marR="0" marT="126593" marB="0" anchor="ctr">
                    <a:lnL w="12700" cmpd="sng">
                      <a:noFill/>
                    </a:lnL>
                    <a:lnR w="12700" cmpd="sng">
                      <a:noFill/>
                    </a:lnR>
                    <a:lnT w="19050" cap="flat" cmpd="sng" algn="ctr">
                      <a:noFill/>
                      <a:prstDash val="solid"/>
                    </a:lnT>
                    <a:lnB w="38100" cmpd="sng">
                      <a:noFill/>
                    </a:lnB>
                    <a:solidFill>
                      <a:schemeClr val="accent2"/>
                    </a:solidFill>
                  </a:tcPr>
                </a:tc>
                <a:tc>
                  <a:txBody>
                    <a:bodyPr/>
                    <a:lstStyle/>
                    <a:p>
                      <a:pPr algn="ctr" fontAlgn="b">
                        <a:buNone/>
                      </a:pPr>
                      <a:r>
                        <a:rPr lang="en-US" sz="1400" b="0" u="none" strike="noStrike" cap="none" spc="0">
                          <a:solidFill>
                            <a:schemeClr val="bg1"/>
                          </a:solidFill>
                          <a:effectLst/>
                        </a:rPr>
                        <a:t>% of Total</a:t>
                      </a:r>
                      <a:endParaRPr lang="en-US" sz="1400" b="0" i="0" u="none" strike="noStrike" cap="none" spc="0">
                        <a:solidFill>
                          <a:schemeClr val="bg1"/>
                        </a:solidFill>
                        <a:effectLst/>
                        <a:latin typeface="Arial" panose="020B0604020202020204" pitchFamily="34" charset="0"/>
                      </a:endParaRPr>
                    </a:p>
                  </a:txBody>
                  <a:tcPr marL="0" marR="0" marT="126593" marB="0"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3573096567"/>
                  </a:ext>
                </a:extLst>
              </a:tr>
              <a:tr h="683604">
                <a:tc>
                  <a:txBody>
                    <a:bodyPr/>
                    <a:lstStyle/>
                    <a:p>
                      <a:pPr algn="ctr" fontAlgn="b">
                        <a:buNone/>
                      </a:pPr>
                      <a:r>
                        <a:rPr lang="en-US" sz="1400" u="none" strike="noStrike" cap="none" spc="0" dirty="0">
                          <a:solidFill>
                            <a:schemeClr val="tx1"/>
                          </a:solidFill>
                          <a:effectLst/>
                        </a:rPr>
                        <a:t> Admin Division</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           855,201.90 </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a:t>
                      </a:r>
                      <a:r>
                        <a:rPr lang="en-US" sz="1400" b="1" u="none" strike="noStrike" cap="none" spc="0" dirty="0">
                          <a:solidFill>
                            <a:schemeClr val="tx1"/>
                          </a:solidFill>
                          <a:effectLst/>
                        </a:rPr>
                        <a:t>21%</a:t>
                      </a:r>
                      <a:endParaRPr lang="en-US" sz="1400" b="1"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707482257"/>
                  </a:ext>
                </a:extLst>
              </a:tr>
              <a:tr h="683604">
                <a:tc>
                  <a:txBody>
                    <a:bodyPr/>
                    <a:lstStyle/>
                    <a:p>
                      <a:pPr algn="ctr" fontAlgn="b">
                        <a:buNone/>
                      </a:pPr>
                      <a:r>
                        <a:rPr lang="en-US" sz="1400" b="0" i="0" u="none" strike="noStrike" cap="none" spc="0">
                          <a:solidFill>
                            <a:schemeClr val="tx1"/>
                          </a:solidFill>
                          <a:effectLst/>
                          <a:latin typeface="Arial" panose="020B0604020202020204" pitchFamily="34" charset="0"/>
                        </a:rPr>
                        <a:t>Planning Division</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        1,008,907.35 </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b="0" i="0" u="none" strike="noStrike" cap="none" spc="0" dirty="0">
                          <a:solidFill>
                            <a:schemeClr val="tx1"/>
                          </a:solidFill>
                          <a:effectLst/>
                          <a:latin typeface="Arial" panose="020B0604020202020204" pitchFamily="34" charset="0"/>
                        </a:rPr>
                        <a:t>25%</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674141851"/>
                  </a:ext>
                </a:extLst>
              </a:tr>
              <a:tr h="683604">
                <a:tc>
                  <a:txBody>
                    <a:bodyPr/>
                    <a:lstStyle/>
                    <a:p>
                      <a:pPr algn="ctr" fontAlgn="b">
                        <a:buNone/>
                      </a:pPr>
                      <a:r>
                        <a:rPr lang="en-US" sz="1400" b="0" i="0" u="none" strike="noStrike" cap="none" spc="0">
                          <a:solidFill>
                            <a:schemeClr val="tx1"/>
                          </a:solidFill>
                          <a:effectLst/>
                          <a:latin typeface="Arial" panose="020B0604020202020204" pitchFamily="34" charset="0"/>
                        </a:rPr>
                        <a:t>Building Division</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        1,161,025.23 </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b="0" i="0" u="none" strike="noStrike" cap="none" spc="0" dirty="0">
                          <a:solidFill>
                            <a:schemeClr val="tx1"/>
                          </a:solidFill>
                          <a:effectLst/>
                          <a:latin typeface="Arial" panose="020B0604020202020204" pitchFamily="34" charset="0"/>
                        </a:rPr>
                        <a:t>29%</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224367549"/>
                  </a:ext>
                </a:extLst>
              </a:tr>
              <a:tr h="683604">
                <a:tc>
                  <a:txBody>
                    <a:bodyPr/>
                    <a:lstStyle/>
                    <a:p>
                      <a:pPr algn="ctr" fontAlgn="b">
                        <a:buNone/>
                      </a:pPr>
                      <a:r>
                        <a:rPr lang="en-US" sz="1400" b="0" i="0" u="none" strike="noStrike" cap="none" spc="0">
                          <a:solidFill>
                            <a:schemeClr val="tx1"/>
                          </a:solidFill>
                          <a:effectLst/>
                          <a:latin typeface="Arial" panose="020B0604020202020204" pitchFamily="34" charset="0"/>
                        </a:rPr>
                        <a:t>Code Division</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        1,001,413.16 </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b="0" i="0" u="none" strike="noStrike" cap="none" spc="0" dirty="0">
                          <a:solidFill>
                            <a:schemeClr val="tx1"/>
                          </a:solidFill>
                          <a:effectLst/>
                          <a:latin typeface="Arial" panose="020B0604020202020204" pitchFamily="34" charset="0"/>
                        </a:rPr>
                        <a:t>25%</a:t>
                      </a: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957976103"/>
                  </a:ext>
                </a:extLst>
              </a:tr>
              <a:tr h="683604">
                <a:tc>
                  <a:txBody>
                    <a:bodyPr/>
                    <a:lstStyle/>
                    <a:p>
                      <a:pPr algn="ctr" fontAlgn="b">
                        <a:buNone/>
                      </a:pP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 $        4,026,547.64 </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pPr algn="ctr" fontAlgn="b">
                        <a:buNone/>
                      </a:pPr>
                      <a:r>
                        <a:rPr lang="en-US" sz="1400" u="none" strike="noStrike" cap="none" spc="0" dirty="0">
                          <a:solidFill>
                            <a:schemeClr val="tx1"/>
                          </a:solidFill>
                          <a:effectLst/>
                        </a:rPr>
                        <a:t>100%</a:t>
                      </a:r>
                      <a:endParaRPr lang="en-US" sz="1400" b="0" i="0" u="none" strike="noStrike" cap="none" spc="0" dirty="0">
                        <a:solidFill>
                          <a:schemeClr val="tx1"/>
                        </a:solidFill>
                        <a:effectLst/>
                        <a:latin typeface="Arial" panose="020B0604020202020204" pitchFamily="34" charset="0"/>
                      </a:endParaRPr>
                    </a:p>
                  </a:txBody>
                  <a:tcPr marL="0" marR="0" marT="126593" marB="0" anchor="b">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2587613287"/>
                  </a:ext>
                </a:extLst>
              </a:tr>
            </a:tbl>
          </a:graphicData>
        </a:graphic>
      </p:graphicFrame>
    </p:spTree>
    <p:extLst>
      <p:ext uri="{BB962C8B-B14F-4D97-AF65-F5344CB8AC3E}">
        <p14:creationId xmlns:p14="http://schemas.microsoft.com/office/powerpoint/2010/main" val="3688539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DD9A2-E552-7151-5BBF-664E432E28E2}"/>
              </a:ext>
            </a:extLst>
          </p:cNvPr>
          <p:cNvSpPr>
            <a:spLocks noGrp="1"/>
          </p:cNvSpPr>
          <p:nvPr>
            <p:ph type="title"/>
          </p:nvPr>
        </p:nvSpPr>
        <p:spPr/>
        <p:txBody>
          <a:bodyPr/>
          <a:lstStyle/>
          <a:p>
            <a:r>
              <a:rPr lang="en-US" dirty="0"/>
              <a:t>Overhead Rates for Building</a:t>
            </a:r>
          </a:p>
        </p:txBody>
      </p:sp>
      <p:sp>
        <p:nvSpPr>
          <p:cNvPr id="3" name="Content Placeholder 2">
            <a:extLst>
              <a:ext uri="{FF2B5EF4-FFF2-40B4-BE49-F238E27FC236}">
                <a16:creationId xmlns:a16="http://schemas.microsoft.com/office/drawing/2014/main" id="{003E5729-2F14-300E-FDE8-C51C24190886}"/>
              </a:ext>
            </a:extLst>
          </p:cNvPr>
          <p:cNvSpPr>
            <a:spLocks noGrp="1"/>
          </p:cNvSpPr>
          <p:nvPr>
            <p:ph idx="1"/>
          </p:nvPr>
        </p:nvSpPr>
        <p:spPr/>
        <p:txBody>
          <a:bodyPr/>
          <a:lstStyle/>
          <a:p>
            <a:r>
              <a:rPr lang="en-US" dirty="0"/>
              <a:t>Overhead calculation represents each division’s operating costs such as computers, software, transportation, postage, and county insurance and other cost allocations. Also added to overhead are those division staff who do not produce billable hours.</a:t>
            </a:r>
          </a:p>
        </p:txBody>
      </p:sp>
      <p:graphicFrame>
        <p:nvGraphicFramePr>
          <p:cNvPr id="4" name="Table 3">
            <a:extLst>
              <a:ext uri="{FF2B5EF4-FFF2-40B4-BE49-F238E27FC236}">
                <a16:creationId xmlns:a16="http://schemas.microsoft.com/office/drawing/2014/main" id="{00E3674A-BFA9-5D65-D78F-D74AD9F4A1C8}"/>
              </a:ext>
            </a:extLst>
          </p:cNvPr>
          <p:cNvGraphicFramePr>
            <a:graphicFrameLocks noGrp="1"/>
          </p:cNvGraphicFramePr>
          <p:nvPr>
            <p:extLst>
              <p:ext uri="{D42A27DB-BD31-4B8C-83A1-F6EECF244321}">
                <p14:modId xmlns:p14="http://schemas.microsoft.com/office/powerpoint/2010/main" val="2954415399"/>
              </p:ext>
            </p:extLst>
          </p:nvPr>
        </p:nvGraphicFramePr>
        <p:xfrm>
          <a:off x="1097280" y="2846704"/>
          <a:ext cx="10058398" cy="3125074"/>
        </p:xfrm>
        <a:graphic>
          <a:graphicData uri="http://schemas.openxmlformats.org/drawingml/2006/table">
            <a:tbl>
              <a:tblPr>
                <a:tableStyleId>{5C22544A-7EE6-4342-B048-85BDC9FD1C3A}</a:tableStyleId>
              </a:tblPr>
              <a:tblGrid>
                <a:gridCol w="1210033">
                  <a:extLst>
                    <a:ext uri="{9D8B030D-6E8A-4147-A177-3AD203B41FA5}">
                      <a16:colId xmlns:a16="http://schemas.microsoft.com/office/drawing/2014/main" val="2298257440"/>
                    </a:ext>
                  </a:extLst>
                </a:gridCol>
                <a:gridCol w="2142767">
                  <a:extLst>
                    <a:ext uri="{9D8B030D-6E8A-4147-A177-3AD203B41FA5}">
                      <a16:colId xmlns:a16="http://schemas.microsoft.com/office/drawing/2014/main" val="3947983301"/>
                    </a:ext>
                  </a:extLst>
                </a:gridCol>
                <a:gridCol w="1915885">
                  <a:extLst>
                    <a:ext uri="{9D8B030D-6E8A-4147-A177-3AD203B41FA5}">
                      <a16:colId xmlns:a16="http://schemas.microsoft.com/office/drawing/2014/main" val="3886837442"/>
                    </a:ext>
                  </a:extLst>
                </a:gridCol>
                <a:gridCol w="1210033">
                  <a:extLst>
                    <a:ext uri="{9D8B030D-6E8A-4147-A177-3AD203B41FA5}">
                      <a16:colId xmlns:a16="http://schemas.microsoft.com/office/drawing/2014/main" val="3475392550"/>
                    </a:ext>
                  </a:extLst>
                </a:gridCol>
                <a:gridCol w="2369647">
                  <a:extLst>
                    <a:ext uri="{9D8B030D-6E8A-4147-A177-3AD203B41FA5}">
                      <a16:colId xmlns:a16="http://schemas.microsoft.com/office/drawing/2014/main" val="2912847136"/>
                    </a:ext>
                  </a:extLst>
                </a:gridCol>
                <a:gridCol w="1210033">
                  <a:extLst>
                    <a:ext uri="{9D8B030D-6E8A-4147-A177-3AD203B41FA5}">
                      <a16:colId xmlns:a16="http://schemas.microsoft.com/office/drawing/2014/main" val="1472325267"/>
                    </a:ext>
                  </a:extLst>
                </a:gridCol>
              </a:tblGrid>
              <a:tr h="368062">
                <a:tc>
                  <a:txBody>
                    <a:bodyPr/>
                    <a:lstStyle/>
                    <a:p>
                      <a:pPr algn="l"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S&amp;B</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Operating</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Total</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851066296"/>
                  </a:ext>
                </a:extLst>
              </a:tr>
              <a:tr h="368062">
                <a:tc>
                  <a:txBody>
                    <a:bodyPr/>
                    <a:lstStyle/>
                    <a:p>
                      <a:pPr algn="l" fontAlgn="b">
                        <a:buNone/>
                      </a:pPr>
                      <a:r>
                        <a:rPr lang="en-US" sz="1800" u="none" strike="noStrike">
                          <a:effectLst/>
                          <a:latin typeface="Aptos Display" panose="020B0004020202020204" pitchFamily="34" charset="0"/>
                        </a:rPr>
                        <a:t>Building</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        1,161,025.23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289,512.09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Operating Total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1,089,090.66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292729798"/>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        180,455.79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CBO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130851870"/>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106,340.21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SSS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58031809"/>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106,080.70 </a:t>
                      </a:r>
                      <a:endParaRPr lang="en-US" sz="1800" b="0" i="0" u="none" strike="noStrike">
                        <a:solidFill>
                          <a:srgbClr val="000000"/>
                        </a:solidFill>
                        <a:effectLst/>
                        <a:latin typeface="Aptos Display" panose="020B0004020202020204" pitchFamily="34" charset="0"/>
                      </a:endParaRPr>
                    </a:p>
                  </a:txBody>
                  <a:tcPr marL="0" marR="0" marT="0" marB="0" anchor="b"/>
                </a:tc>
                <a:tc gridSpan="2">
                  <a:txBody>
                    <a:bodyPr/>
                    <a:lstStyle/>
                    <a:p>
                      <a:pPr algn="l" fontAlgn="b">
                        <a:buNone/>
                      </a:pPr>
                      <a:r>
                        <a:rPr lang="en-US" sz="1800" u="none" strike="noStrike">
                          <a:effectLst/>
                          <a:latin typeface="Aptos Display" panose="020B0004020202020204" pitchFamily="34" charset="0"/>
                        </a:rPr>
                        <a:t> CDD Tech </a:t>
                      </a:r>
                      <a:endParaRPr lang="en-US" sz="1800" b="0" i="0" u="none" strike="noStrike">
                        <a:solidFill>
                          <a:srgbClr val="000000"/>
                        </a:solidFill>
                        <a:effectLst/>
                        <a:latin typeface="Aptos Display" panose="020B0004020202020204" pitchFamily="34" charset="0"/>
                      </a:endParaRPr>
                    </a:p>
                  </a:txBody>
                  <a:tcPr marL="0" marR="0" marT="0" marB="0" anchor="b"/>
                </a:tc>
                <a:tc hMerge="1">
                  <a:txBody>
                    <a:bodyPr/>
                    <a:lstStyle/>
                    <a:p>
                      <a:endParaRPr lang="en-US"/>
                    </a:p>
                  </a:txBody>
                  <a:tcPr/>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941961831"/>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102,840.00 </a:t>
                      </a:r>
                      <a:endParaRPr lang="en-US" sz="1800" b="0" i="0" u="none" strike="noStrike">
                        <a:solidFill>
                          <a:srgbClr val="000000"/>
                        </a:solidFill>
                        <a:effectLst/>
                        <a:latin typeface="Aptos Display" panose="020B0004020202020204" pitchFamily="34" charset="0"/>
                      </a:endParaRPr>
                    </a:p>
                  </a:txBody>
                  <a:tcPr marL="0" marR="0" marT="0" marB="0" anchor="b"/>
                </a:tc>
                <a:tc gridSpan="2">
                  <a:txBody>
                    <a:bodyPr/>
                    <a:lstStyle/>
                    <a:p>
                      <a:pPr algn="l" fontAlgn="b">
                        <a:buNone/>
                      </a:pPr>
                      <a:r>
                        <a:rPr lang="en-US" sz="1800" u="none" strike="noStrike" dirty="0">
                          <a:effectLst/>
                          <a:latin typeface="Aptos Display" panose="020B0004020202020204" pitchFamily="34" charset="0"/>
                        </a:rPr>
                        <a:t> CDD Tech </a:t>
                      </a:r>
                      <a:endParaRPr lang="en-US" sz="1800" b="0" i="0" u="none" strike="noStrike" dirty="0">
                        <a:solidFill>
                          <a:srgbClr val="000000"/>
                        </a:solidFill>
                        <a:effectLst/>
                        <a:latin typeface="Aptos Display" panose="020B0004020202020204" pitchFamily="34" charset="0"/>
                      </a:endParaRPr>
                    </a:p>
                  </a:txBody>
                  <a:tcPr marL="0" marR="0" marT="0" marB="0" anchor="b"/>
                </a:tc>
                <a:tc hMerge="1">
                  <a:txBody>
                    <a:bodyPr/>
                    <a:lstStyle/>
                    <a:p>
                      <a:endParaRPr lang="en-US"/>
                    </a:p>
                  </a:txBody>
                  <a:tcPr/>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864951326"/>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46,497.62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OA (EH)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810419360"/>
                  </a:ext>
                </a:extLst>
              </a:tr>
              <a:tr h="368062">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1,161,025.23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831,726.40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1,992,751.63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72%</a:t>
                      </a: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742032647"/>
                  </a:ext>
                </a:extLst>
              </a:tr>
            </a:tbl>
          </a:graphicData>
        </a:graphic>
      </p:graphicFrame>
    </p:spTree>
    <p:extLst>
      <p:ext uri="{BB962C8B-B14F-4D97-AF65-F5344CB8AC3E}">
        <p14:creationId xmlns:p14="http://schemas.microsoft.com/office/powerpoint/2010/main" val="2867116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D7D54-B7D6-E77D-0651-30F5D46BDB6F}"/>
              </a:ext>
            </a:extLst>
          </p:cNvPr>
          <p:cNvSpPr>
            <a:spLocks noGrp="1"/>
          </p:cNvSpPr>
          <p:nvPr>
            <p:ph type="title"/>
          </p:nvPr>
        </p:nvSpPr>
        <p:spPr/>
        <p:txBody>
          <a:bodyPr/>
          <a:lstStyle/>
          <a:p>
            <a:r>
              <a:rPr lang="en-US" dirty="0"/>
              <a:t>Overhead Rates for Code Enforcement</a:t>
            </a:r>
          </a:p>
        </p:txBody>
      </p:sp>
      <p:graphicFrame>
        <p:nvGraphicFramePr>
          <p:cNvPr id="4" name="Content Placeholder 3">
            <a:extLst>
              <a:ext uri="{FF2B5EF4-FFF2-40B4-BE49-F238E27FC236}">
                <a16:creationId xmlns:a16="http://schemas.microsoft.com/office/drawing/2014/main" id="{3FA77AE8-4C2B-BCA1-2165-200B923AE1C9}"/>
              </a:ext>
            </a:extLst>
          </p:cNvPr>
          <p:cNvGraphicFramePr>
            <a:graphicFrameLocks noGrp="1"/>
          </p:cNvGraphicFramePr>
          <p:nvPr>
            <p:ph idx="1"/>
            <p:extLst>
              <p:ext uri="{D42A27DB-BD31-4B8C-83A1-F6EECF244321}">
                <p14:modId xmlns:p14="http://schemas.microsoft.com/office/powerpoint/2010/main" val="3632915722"/>
              </p:ext>
            </p:extLst>
          </p:nvPr>
        </p:nvGraphicFramePr>
        <p:xfrm>
          <a:off x="1229360" y="2214880"/>
          <a:ext cx="10058399" cy="3260406"/>
        </p:xfrm>
        <a:graphic>
          <a:graphicData uri="http://schemas.openxmlformats.org/drawingml/2006/table">
            <a:tbl>
              <a:tblPr>
                <a:tableStyleId>{5C22544A-7EE6-4342-B048-85BDC9FD1C3A}</a:tableStyleId>
              </a:tblPr>
              <a:tblGrid>
                <a:gridCol w="814170">
                  <a:extLst>
                    <a:ext uri="{9D8B030D-6E8A-4147-A177-3AD203B41FA5}">
                      <a16:colId xmlns:a16="http://schemas.microsoft.com/office/drawing/2014/main" val="989025442"/>
                    </a:ext>
                  </a:extLst>
                </a:gridCol>
                <a:gridCol w="2171121">
                  <a:extLst>
                    <a:ext uri="{9D8B030D-6E8A-4147-A177-3AD203B41FA5}">
                      <a16:colId xmlns:a16="http://schemas.microsoft.com/office/drawing/2014/main" val="2454326339"/>
                    </a:ext>
                  </a:extLst>
                </a:gridCol>
                <a:gridCol w="2289855">
                  <a:extLst>
                    <a:ext uri="{9D8B030D-6E8A-4147-A177-3AD203B41FA5}">
                      <a16:colId xmlns:a16="http://schemas.microsoft.com/office/drawing/2014/main" val="2258985794"/>
                    </a:ext>
                  </a:extLst>
                </a:gridCol>
                <a:gridCol w="1848846">
                  <a:extLst>
                    <a:ext uri="{9D8B030D-6E8A-4147-A177-3AD203B41FA5}">
                      <a16:colId xmlns:a16="http://schemas.microsoft.com/office/drawing/2014/main" val="3365698024"/>
                    </a:ext>
                  </a:extLst>
                </a:gridCol>
                <a:gridCol w="2120237">
                  <a:extLst>
                    <a:ext uri="{9D8B030D-6E8A-4147-A177-3AD203B41FA5}">
                      <a16:colId xmlns:a16="http://schemas.microsoft.com/office/drawing/2014/main" val="2443567377"/>
                    </a:ext>
                  </a:extLst>
                </a:gridCol>
                <a:gridCol w="814170">
                  <a:extLst>
                    <a:ext uri="{9D8B030D-6E8A-4147-A177-3AD203B41FA5}">
                      <a16:colId xmlns:a16="http://schemas.microsoft.com/office/drawing/2014/main" val="656741555"/>
                    </a:ext>
                  </a:extLst>
                </a:gridCol>
              </a:tblGrid>
              <a:tr h="382586">
                <a:tc>
                  <a:txBody>
                    <a:bodyPr/>
                    <a:lstStyle/>
                    <a:p>
                      <a:pPr algn="l"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S&amp;B</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Operating</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Total</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366881806"/>
                  </a:ext>
                </a:extLst>
              </a:tr>
              <a:tr h="575564">
                <a:tc>
                  <a:txBody>
                    <a:bodyPr/>
                    <a:lstStyle/>
                    <a:p>
                      <a:pPr algn="l" fontAlgn="b">
                        <a:buNone/>
                      </a:pPr>
                      <a:r>
                        <a:rPr lang="en-US" sz="1800" u="none" strike="noStrike">
                          <a:effectLst/>
                          <a:latin typeface="Aptos Display" panose="020B0004020202020204" pitchFamily="34" charset="0"/>
                        </a:rPr>
                        <a:t>Code</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      1,001,413.16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289,512.09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Operating Total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1,089,090.66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40263817"/>
                  </a:ext>
                </a:extLst>
              </a:tr>
              <a:tr h="575564">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             152,526.09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Manager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257830938"/>
                  </a:ext>
                </a:extLst>
              </a:tr>
              <a:tr h="575564">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85,686.78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CDD Tech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804698366"/>
                  </a:ext>
                </a:extLst>
              </a:tr>
              <a:tr h="575564">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59,903.68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CDD Tech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418955948"/>
                  </a:ext>
                </a:extLst>
              </a:tr>
              <a:tr h="575564">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1,001,413.16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a:effectLst/>
                          <a:latin typeface="Aptos Display" panose="020B0004020202020204" pitchFamily="34" charset="0"/>
                        </a:rPr>
                        <a:t> $             587,628.65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 $     1,589,041.81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l" fontAlgn="b">
                        <a:buNone/>
                      </a:pPr>
                      <a:r>
                        <a:rPr lang="en-US" sz="1800" u="none" strike="noStrike" dirty="0">
                          <a:effectLst/>
                          <a:latin typeface="Aptos Display" panose="020B0004020202020204" pitchFamily="34" charset="0"/>
                        </a:rPr>
                        <a:t>59%</a:t>
                      </a: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403671710"/>
                  </a:ext>
                </a:extLst>
              </a:tr>
            </a:tbl>
          </a:graphicData>
        </a:graphic>
      </p:graphicFrame>
    </p:spTree>
    <p:extLst>
      <p:ext uri="{BB962C8B-B14F-4D97-AF65-F5344CB8AC3E}">
        <p14:creationId xmlns:p14="http://schemas.microsoft.com/office/powerpoint/2010/main" val="2814091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A5DE6-CE62-0024-08A9-D9D70DF65A4D}"/>
              </a:ext>
            </a:extLst>
          </p:cNvPr>
          <p:cNvSpPr>
            <a:spLocks noGrp="1"/>
          </p:cNvSpPr>
          <p:nvPr>
            <p:ph type="title"/>
          </p:nvPr>
        </p:nvSpPr>
        <p:spPr/>
        <p:txBody>
          <a:bodyPr/>
          <a:lstStyle/>
          <a:p>
            <a:r>
              <a:rPr lang="en-US" dirty="0"/>
              <a:t>Overhead Rates for Planning</a:t>
            </a:r>
          </a:p>
        </p:txBody>
      </p:sp>
      <p:pic>
        <p:nvPicPr>
          <p:cNvPr id="5" name="Content Placeholder 4" descr="Table&#10;&#10;AI-generated content may be incorrect.">
            <a:extLst>
              <a:ext uri="{FF2B5EF4-FFF2-40B4-BE49-F238E27FC236}">
                <a16:creationId xmlns:a16="http://schemas.microsoft.com/office/drawing/2014/main" id="{0CDE5E45-08D1-FA7F-4A4E-63442D90BCBD}"/>
              </a:ext>
            </a:extLst>
          </p:cNvPr>
          <p:cNvPicPr>
            <a:picLocks noGrp="1" noChangeAspect="1"/>
          </p:cNvPicPr>
          <p:nvPr>
            <p:ph idx="1"/>
          </p:nvPr>
        </p:nvPicPr>
        <p:blipFill>
          <a:blip r:embed="rId2"/>
          <a:stretch>
            <a:fillRect/>
          </a:stretch>
        </p:blipFill>
        <p:spPr>
          <a:xfrm>
            <a:off x="1157492" y="2303011"/>
            <a:ext cx="9937341" cy="3109229"/>
          </a:xfrm>
          <a:prstGeom prst="rect">
            <a:avLst/>
          </a:prstGeom>
        </p:spPr>
      </p:pic>
    </p:spTree>
    <p:extLst>
      <p:ext uri="{BB962C8B-B14F-4D97-AF65-F5344CB8AC3E}">
        <p14:creationId xmlns:p14="http://schemas.microsoft.com/office/powerpoint/2010/main" val="513086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9B4056F-1959-4627-A683-77F6C060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8D7349B-C9FA-4FCE-A1FF-948F460A3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554906"/>
            <a:ext cx="12188952" cy="2303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92F874E-4BFF-7FD5-B266-88A235301020}"/>
              </a:ext>
            </a:extLst>
          </p:cNvPr>
          <p:cNvSpPr>
            <a:spLocks noGrp="1"/>
          </p:cNvSpPr>
          <p:nvPr>
            <p:ph type="title"/>
          </p:nvPr>
        </p:nvSpPr>
        <p:spPr>
          <a:xfrm>
            <a:off x="633998" y="4905301"/>
            <a:ext cx="4988879" cy="1554485"/>
          </a:xfrm>
        </p:spPr>
        <p:txBody>
          <a:bodyPr anchor="ctr">
            <a:normAutofit/>
          </a:bodyPr>
          <a:lstStyle/>
          <a:p>
            <a:pPr algn="r"/>
            <a:r>
              <a:rPr lang="en-US" sz="4000">
                <a:solidFill>
                  <a:srgbClr val="FFFFFF"/>
                </a:solidFill>
              </a:rPr>
              <a:t>Hourly Rate for Building</a:t>
            </a:r>
          </a:p>
        </p:txBody>
      </p:sp>
      <p:sp>
        <p:nvSpPr>
          <p:cNvPr id="34" name="Rectangle 33">
            <a:extLst>
              <a:ext uri="{FF2B5EF4-FFF2-40B4-BE49-F238E27FC236}">
                <a16:creationId xmlns:a16="http://schemas.microsoft.com/office/drawing/2014/main" id="{4AF746F9-E85F-4BED-9D7E-562262E8B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55490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6" name="Straight Connector 35">
            <a:extLst>
              <a:ext uri="{FF2B5EF4-FFF2-40B4-BE49-F238E27FC236}">
                <a16:creationId xmlns:a16="http://schemas.microsoft.com/office/drawing/2014/main" id="{55646586-8E5D-4A2B-BDA9-01CE28AC8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0770" y="5247564"/>
            <a:ext cx="0" cy="873457"/>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5" name="Content Placeholder 3">
            <a:extLst>
              <a:ext uri="{FF2B5EF4-FFF2-40B4-BE49-F238E27FC236}">
                <a16:creationId xmlns:a16="http://schemas.microsoft.com/office/drawing/2014/main" id="{237EF0C1-5E20-8799-36F1-610B8424DDF9}"/>
              </a:ext>
            </a:extLst>
          </p:cNvPr>
          <p:cNvGraphicFramePr>
            <a:graphicFrameLocks/>
          </p:cNvGraphicFramePr>
          <p:nvPr>
            <p:extLst>
              <p:ext uri="{D42A27DB-BD31-4B8C-83A1-F6EECF244321}">
                <p14:modId xmlns:p14="http://schemas.microsoft.com/office/powerpoint/2010/main" val="3145246529"/>
              </p:ext>
            </p:extLst>
          </p:nvPr>
        </p:nvGraphicFramePr>
        <p:xfrm>
          <a:off x="538480" y="568960"/>
          <a:ext cx="11287761" cy="3691295"/>
        </p:xfrm>
        <a:graphic>
          <a:graphicData uri="http://schemas.openxmlformats.org/drawingml/2006/table">
            <a:tbl>
              <a:tblPr firstRow="1" bandRow="1">
                <a:tableStyleId>{5C22544A-7EE6-4342-B048-85BDC9FD1C3A}</a:tableStyleId>
              </a:tblPr>
              <a:tblGrid>
                <a:gridCol w="2210032">
                  <a:extLst>
                    <a:ext uri="{9D8B030D-6E8A-4147-A177-3AD203B41FA5}">
                      <a16:colId xmlns:a16="http://schemas.microsoft.com/office/drawing/2014/main" val="2286887339"/>
                    </a:ext>
                  </a:extLst>
                </a:gridCol>
                <a:gridCol w="196412">
                  <a:extLst>
                    <a:ext uri="{9D8B030D-6E8A-4147-A177-3AD203B41FA5}">
                      <a16:colId xmlns:a16="http://schemas.microsoft.com/office/drawing/2014/main" val="710067066"/>
                    </a:ext>
                  </a:extLst>
                </a:gridCol>
                <a:gridCol w="1616045">
                  <a:extLst>
                    <a:ext uri="{9D8B030D-6E8A-4147-A177-3AD203B41FA5}">
                      <a16:colId xmlns:a16="http://schemas.microsoft.com/office/drawing/2014/main" val="3148332075"/>
                    </a:ext>
                  </a:extLst>
                </a:gridCol>
                <a:gridCol w="1378450">
                  <a:extLst>
                    <a:ext uri="{9D8B030D-6E8A-4147-A177-3AD203B41FA5}">
                      <a16:colId xmlns:a16="http://schemas.microsoft.com/office/drawing/2014/main" val="2440582895"/>
                    </a:ext>
                  </a:extLst>
                </a:gridCol>
                <a:gridCol w="1012157">
                  <a:extLst>
                    <a:ext uri="{9D8B030D-6E8A-4147-A177-3AD203B41FA5}">
                      <a16:colId xmlns:a16="http://schemas.microsoft.com/office/drawing/2014/main" val="4047941514"/>
                    </a:ext>
                  </a:extLst>
                </a:gridCol>
                <a:gridCol w="1263612">
                  <a:extLst>
                    <a:ext uri="{9D8B030D-6E8A-4147-A177-3AD203B41FA5}">
                      <a16:colId xmlns:a16="http://schemas.microsoft.com/office/drawing/2014/main" val="2744117379"/>
                    </a:ext>
                  </a:extLst>
                </a:gridCol>
                <a:gridCol w="1018096">
                  <a:extLst>
                    <a:ext uri="{9D8B030D-6E8A-4147-A177-3AD203B41FA5}">
                      <a16:colId xmlns:a16="http://schemas.microsoft.com/office/drawing/2014/main" val="994955195"/>
                    </a:ext>
                  </a:extLst>
                </a:gridCol>
                <a:gridCol w="1086373">
                  <a:extLst>
                    <a:ext uri="{9D8B030D-6E8A-4147-A177-3AD203B41FA5}">
                      <a16:colId xmlns:a16="http://schemas.microsoft.com/office/drawing/2014/main" val="2296277140"/>
                    </a:ext>
                  </a:extLst>
                </a:gridCol>
                <a:gridCol w="498388">
                  <a:extLst>
                    <a:ext uri="{9D8B030D-6E8A-4147-A177-3AD203B41FA5}">
                      <a16:colId xmlns:a16="http://schemas.microsoft.com/office/drawing/2014/main" val="359627926"/>
                    </a:ext>
                  </a:extLst>
                </a:gridCol>
                <a:gridCol w="1008196">
                  <a:extLst>
                    <a:ext uri="{9D8B030D-6E8A-4147-A177-3AD203B41FA5}">
                      <a16:colId xmlns:a16="http://schemas.microsoft.com/office/drawing/2014/main" val="1414908181"/>
                    </a:ext>
                  </a:extLst>
                </a:gridCol>
              </a:tblGrid>
              <a:tr h="518803">
                <a:tc>
                  <a:txBody>
                    <a:bodyPr/>
                    <a:lstStyle/>
                    <a:p>
                      <a:pPr algn="r" fontAlgn="b">
                        <a:buNone/>
                      </a:pPr>
                      <a:r>
                        <a:rPr lang="en-US" sz="1800" u="none" strike="noStrike" dirty="0">
                          <a:effectLst/>
                          <a:latin typeface="Aptos Display" panose="020B0004020202020204" pitchFamily="34" charset="0"/>
                        </a:rPr>
                        <a:t>Building Division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Annual S&amp;B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Productive Hours</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Hourly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Overhead</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Indirect</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Full Hourly</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FTE</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978384446"/>
                  </a:ext>
                </a:extLst>
              </a:tr>
              <a:tr h="518803">
                <a:tc>
                  <a:txBody>
                    <a:bodyPr/>
                    <a:lstStyle/>
                    <a:p>
                      <a:pPr algn="r" fontAlgn="b">
                        <a:buNone/>
                      </a:pPr>
                      <a:r>
                        <a:rPr lang="en-US" sz="1800" u="none" strike="noStrike" dirty="0">
                          <a:effectLst/>
                          <a:latin typeface="Aptos Display" panose="020B0004020202020204" pitchFamily="34" charset="0"/>
                        </a:rPr>
                        <a:t>Plans Examiner I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135,989.62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82.42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72%</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171.53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784643901"/>
                  </a:ext>
                </a:extLst>
              </a:tr>
              <a:tr h="518803">
                <a:tc>
                  <a:txBody>
                    <a:bodyPr/>
                    <a:lstStyle/>
                    <a:p>
                      <a:pPr algn="r" fontAlgn="b">
                        <a:buNone/>
                      </a:pPr>
                      <a:r>
                        <a:rPr lang="en-US" sz="1800" u="none" strike="noStrike">
                          <a:effectLst/>
                          <a:latin typeface="Aptos Display" panose="020B0004020202020204" pitchFamily="34" charset="0"/>
                        </a:rPr>
                        <a:t>Plans Examiner II</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140,382.84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85.08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72%</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177.07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327415371"/>
                  </a:ext>
                </a:extLst>
              </a:tr>
              <a:tr h="518803">
                <a:tc>
                  <a:txBody>
                    <a:bodyPr/>
                    <a:lstStyle/>
                    <a:p>
                      <a:pPr algn="r" fontAlgn="b">
                        <a:buNone/>
                      </a:pPr>
                      <a:r>
                        <a:rPr lang="en-US" sz="1800" u="none" strike="noStrike">
                          <a:effectLst/>
                          <a:latin typeface="Aptos Display" panose="020B0004020202020204" pitchFamily="34" charset="0"/>
                        </a:rPr>
                        <a:t>Building Inspector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114,956.64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69.67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72%</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145.00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232493474"/>
                  </a:ext>
                </a:extLst>
              </a:tr>
              <a:tr h="518803">
                <a:tc>
                  <a:txBody>
                    <a:bodyPr/>
                    <a:lstStyle/>
                    <a:p>
                      <a:pPr algn="r" fontAlgn="b">
                        <a:buNone/>
                      </a:pPr>
                      <a:r>
                        <a:rPr lang="en-US" sz="1800" u="none" strike="noStrike">
                          <a:effectLst/>
                          <a:latin typeface="Aptos Display" panose="020B0004020202020204" pitchFamily="34" charset="0"/>
                        </a:rPr>
                        <a:t>Building Inspector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125,242.84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75.90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72%</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157.97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252393994"/>
                  </a:ext>
                </a:extLst>
              </a:tr>
              <a:tr h="518803">
                <a:tc>
                  <a:txBody>
                    <a:bodyPr/>
                    <a:lstStyle/>
                    <a:p>
                      <a:pPr algn="r" fontAlgn="b">
                        <a:buNone/>
                      </a:pPr>
                      <a:r>
                        <a:rPr lang="en-US" sz="1800" u="none" strike="noStrike">
                          <a:effectLst/>
                          <a:latin typeface="Aptos Display" panose="020B0004020202020204" pitchFamily="34" charset="0"/>
                        </a:rPr>
                        <a:t>Building Inspector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116,029.44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70.32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72%</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146.35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016087177"/>
                  </a:ext>
                </a:extLst>
              </a:tr>
              <a:tr h="518803">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632,601.39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8250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797.92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159.58 </a:t>
                      </a: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472624944"/>
                  </a:ext>
                </a:extLst>
              </a:tr>
            </a:tbl>
          </a:graphicData>
        </a:graphic>
      </p:graphicFrame>
    </p:spTree>
    <p:extLst>
      <p:ext uri="{BB962C8B-B14F-4D97-AF65-F5344CB8AC3E}">
        <p14:creationId xmlns:p14="http://schemas.microsoft.com/office/powerpoint/2010/main" val="3976115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5BE16-A4A8-53C1-4A65-F60EAEBD8FCA}"/>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7A55402-E8E2-2ACA-74F3-38AC2D985469}"/>
              </a:ext>
            </a:extLst>
          </p:cNvPr>
          <p:cNvGraphicFramePr>
            <a:graphicFrameLocks noGrp="1"/>
          </p:cNvGraphicFramePr>
          <p:nvPr>
            <p:ph idx="1"/>
          </p:nvPr>
        </p:nvGraphicFramePr>
        <p:xfrm>
          <a:off x="1066800" y="1808163"/>
          <a:ext cx="10058400" cy="18542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93037120"/>
                    </a:ext>
                  </a:extLst>
                </a:gridCol>
                <a:gridCol w="2011680">
                  <a:extLst>
                    <a:ext uri="{9D8B030D-6E8A-4147-A177-3AD203B41FA5}">
                      <a16:colId xmlns:a16="http://schemas.microsoft.com/office/drawing/2014/main" val="3171862534"/>
                    </a:ext>
                  </a:extLst>
                </a:gridCol>
                <a:gridCol w="2011680">
                  <a:extLst>
                    <a:ext uri="{9D8B030D-6E8A-4147-A177-3AD203B41FA5}">
                      <a16:colId xmlns:a16="http://schemas.microsoft.com/office/drawing/2014/main" val="3459071488"/>
                    </a:ext>
                  </a:extLst>
                </a:gridCol>
                <a:gridCol w="2011680">
                  <a:extLst>
                    <a:ext uri="{9D8B030D-6E8A-4147-A177-3AD203B41FA5}">
                      <a16:colId xmlns:a16="http://schemas.microsoft.com/office/drawing/2014/main" val="1677155028"/>
                    </a:ext>
                  </a:extLst>
                </a:gridCol>
                <a:gridCol w="2011680">
                  <a:extLst>
                    <a:ext uri="{9D8B030D-6E8A-4147-A177-3AD203B41FA5}">
                      <a16:colId xmlns:a16="http://schemas.microsoft.com/office/drawing/2014/main" val="377622044"/>
                    </a:ext>
                  </a:extLst>
                </a:gridCol>
              </a:tblGrid>
              <a:tr h="370840">
                <a:tc>
                  <a:txBody>
                    <a:bodyPr/>
                    <a:lstStyle/>
                    <a:p>
                      <a:pPr algn="ctr"/>
                      <a:endParaRPr lang="en-US" dirty="0"/>
                    </a:p>
                  </a:txBody>
                  <a:tcPr anchor="ctr"/>
                </a:tc>
                <a:tc>
                  <a:txBody>
                    <a:bodyPr/>
                    <a:lstStyle/>
                    <a:p>
                      <a:pPr algn="ctr"/>
                      <a:r>
                        <a:rPr lang="en-US" dirty="0"/>
                        <a:t>Budget</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598505008"/>
                  </a:ext>
                </a:extLst>
              </a:tr>
              <a:tr h="370840">
                <a:tc>
                  <a:txBody>
                    <a:bodyPr/>
                    <a:lstStyle/>
                    <a:p>
                      <a:r>
                        <a:rPr lang="en-US" dirty="0"/>
                        <a:t>Revenues</a:t>
                      </a:r>
                    </a:p>
                  </a:txBody>
                  <a:tcPr/>
                </a:tc>
                <a:tc>
                  <a:txBody>
                    <a:bodyPr/>
                    <a:lstStyle/>
                    <a:p>
                      <a:pPr algn="r"/>
                      <a:r>
                        <a:rPr lang="en-US" dirty="0"/>
                        <a:t>$1,725,915.00</a:t>
                      </a:r>
                    </a:p>
                  </a:txBody>
                  <a:tcPr/>
                </a:tc>
                <a:tc>
                  <a:txBody>
                    <a:bodyPr/>
                    <a:lstStyle/>
                    <a:p>
                      <a:pPr algn="r"/>
                      <a:r>
                        <a:rPr lang="en-US" dirty="0"/>
                        <a:t>$160,791.03</a:t>
                      </a:r>
                    </a:p>
                  </a:txBody>
                  <a:tcPr/>
                </a:tc>
                <a:tc>
                  <a:txBody>
                    <a:bodyPr/>
                    <a:lstStyle/>
                    <a:p>
                      <a:pPr algn="r"/>
                      <a:r>
                        <a:rPr lang="en-US" dirty="0"/>
                        <a:t>$259,430.92</a:t>
                      </a:r>
                    </a:p>
                  </a:txBody>
                  <a:tcPr/>
                </a:tc>
                <a:tc>
                  <a:txBody>
                    <a:bodyPr/>
                    <a:lstStyle/>
                    <a:p>
                      <a:pPr algn="r"/>
                      <a:r>
                        <a:rPr lang="en-US" dirty="0"/>
                        <a:t>$98,639.89</a:t>
                      </a:r>
                    </a:p>
                  </a:txBody>
                  <a:tcPr/>
                </a:tc>
                <a:extLst>
                  <a:ext uri="{0D108BD9-81ED-4DB2-BD59-A6C34878D82A}">
                    <a16:rowId xmlns:a16="http://schemas.microsoft.com/office/drawing/2014/main" val="3509105787"/>
                  </a:ext>
                </a:extLst>
              </a:tr>
              <a:tr h="370840">
                <a:tc>
                  <a:txBody>
                    <a:bodyPr/>
                    <a:lstStyle/>
                    <a:p>
                      <a:r>
                        <a:rPr lang="en-US" dirty="0"/>
                        <a:t>Salary</a:t>
                      </a:r>
                    </a:p>
                  </a:txBody>
                  <a:tcPr/>
                </a:tc>
                <a:tc>
                  <a:txBody>
                    <a:bodyPr/>
                    <a:lstStyle/>
                    <a:p>
                      <a:pPr algn="r"/>
                      <a:r>
                        <a:rPr lang="en-US" dirty="0"/>
                        <a:t>$1,716,664.00</a:t>
                      </a:r>
                    </a:p>
                  </a:txBody>
                  <a:tcPr/>
                </a:tc>
                <a:tc>
                  <a:txBody>
                    <a:bodyPr/>
                    <a:lstStyle/>
                    <a:p>
                      <a:pPr algn="r"/>
                      <a:r>
                        <a:rPr lang="en-US" dirty="0"/>
                        <a:t>$510,754.88</a:t>
                      </a:r>
                    </a:p>
                  </a:txBody>
                  <a:tcPr/>
                </a:tc>
                <a:tc>
                  <a:txBody>
                    <a:bodyPr/>
                    <a:lstStyle/>
                    <a:p>
                      <a:pPr algn="r"/>
                      <a:r>
                        <a:rPr lang="en-US" dirty="0"/>
                        <a:t>$899,139.13</a:t>
                      </a:r>
                    </a:p>
                  </a:txBody>
                  <a:tcPr/>
                </a:tc>
                <a:tc>
                  <a:txBody>
                    <a:bodyPr/>
                    <a:lstStyle/>
                    <a:p>
                      <a:pPr algn="r"/>
                      <a:r>
                        <a:rPr lang="en-US" dirty="0"/>
                        <a:t>$388,384.25</a:t>
                      </a:r>
                    </a:p>
                  </a:txBody>
                  <a:tcPr/>
                </a:tc>
                <a:extLst>
                  <a:ext uri="{0D108BD9-81ED-4DB2-BD59-A6C34878D82A}">
                    <a16:rowId xmlns:a16="http://schemas.microsoft.com/office/drawing/2014/main" val="3388521311"/>
                  </a:ext>
                </a:extLst>
              </a:tr>
              <a:tr h="370840">
                <a:tc>
                  <a:txBody>
                    <a:bodyPr/>
                    <a:lstStyle/>
                    <a:p>
                      <a:r>
                        <a:rPr lang="en-US" dirty="0"/>
                        <a:t>Expenses</a:t>
                      </a:r>
                    </a:p>
                  </a:txBody>
                  <a:tcPr/>
                </a:tc>
                <a:tc>
                  <a:txBody>
                    <a:bodyPr/>
                    <a:lstStyle/>
                    <a:p>
                      <a:pPr algn="r"/>
                      <a:r>
                        <a:rPr lang="en-US" dirty="0"/>
                        <a:t>$611,444.00</a:t>
                      </a:r>
                    </a:p>
                  </a:txBody>
                  <a:tcPr/>
                </a:tc>
                <a:tc>
                  <a:txBody>
                    <a:bodyPr/>
                    <a:lstStyle/>
                    <a:p>
                      <a:pPr algn="r"/>
                      <a:r>
                        <a:rPr lang="en-US" dirty="0"/>
                        <a:t>$505,907.24</a:t>
                      </a:r>
                    </a:p>
                  </a:txBody>
                  <a:tcPr/>
                </a:tc>
                <a:tc>
                  <a:txBody>
                    <a:bodyPr/>
                    <a:lstStyle/>
                    <a:p>
                      <a:pPr algn="r"/>
                      <a:r>
                        <a:rPr lang="en-US" dirty="0"/>
                        <a:t>$681,616.17</a:t>
                      </a:r>
                    </a:p>
                  </a:txBody>
                  <a:tcPr/>
                </a:tc>
                <a:tc>
                  <a:txBody>
                    <a:bodyPr/>
                    <a:lstStyle/>
                    <a:p>
                      <a:pPr algn="r"/>
                      <a:r>
                        <a:rPr lang="en-US" dirty="0"/>
                        <a:t>$175,708.93</a:t>
                      </a:r>
                    </a:p>
                  </a:txBody>
                  <a:tcPr/>
                </a:tc>
                <a:extLst>
                  <a:ext uri="{0D108BD9-81ED-4DB2-BD59-A6C34878D82A}">
                    <a16:rowId xmlns:a16="http://schemas.microsoft.com/office/drawing/2014/main" val="735057557"/>
                  </a:ext>
                </a:extLst>
              </a:tr>
              <a:tr h="370840">
                <a:tc>
                  <a:txBody>
                    <a:bodyPr/>
                    <a:lstStyle/>
                    <a:p>
                      <a:pPr algn="r"/>
                      <a:r>
                        <a:rPr lang="en-US" dirty="0"/>
                        <a:t>Total</a:t>
                      </a:r>
                    </a:p>
                  </a:txBody>
                  <a:tcPr/>
                </a:tc>
                <a:tc>
                  <a:txBody>
                    <a:bodyPr/>
                    <a:lstStyle/>
                    <a:p>
                      <a:pPr algn="r"/>
                      <a:r>
                        <a:rPr lang="en-US" dirty="0">
                          <a:solidFill>
                            <a:srgbClr val="FF0000"/>
                          </a:solidFill>
                        </a:rPr>
                        <a:t>($602,193.00)</a:t>
                      </a:r>
                      <a:r>
                        <a:rPr lang="en-US" dirty="0"/>
                        <a:t>*</a:t>
                      </a:r>
                    </a:p>
                  </a:txBody>
                  <a:tcPr/>
                </a:tc>
                <a:tc>
                  <a:txBody>
                    <a:bodyPr/>
                    <a:lstStyle/>
                    <a:p>
                      <a:pPr algn="r"/>
                      <a:r>
                        <a:rPr lang="en-US" dirty="0">
                          <a:solidFill>
                            <a:srgbClr val="FF0000"/>
                          </a:solidFill>
                        </a:rPr>
                        <a:t>($1,321,324.38)</a:t>
                      </a:r>
                      <a:r>
                        <a:rPr lang="en-US" dirty="0">
                          <a:solidFill>
                            <a:schemeClr val="tx1"/>
                          </a:solidFill>
                        </a:rPr>
                        <a:t>*</a:t>
                      </a:r>
                      <a:endParaRPr lang="en-US" dirty="0">
                        <a:solidFill>
                          <a:srgbClr val="FF0000"/>
                        </a:solidFill>
                      </a:endParaRPr>
                    </a:p>
                  </a:txBody>
                  <a:tcPr/>
                </a:tc>
                <a:tc>
                  <a:txBody>
                    <a:bodyPr/>
                    <a:lstStyle/>
                    <a:p>
                      <a:pPr algn="r"/>
                      <a:r>
                        <a:rPr lang="en-US" dirty="0">
                          <a:solidFill>
                            <a:srgbClr val="FF0000"/>
                          </a:solidFill>
                        </a:rPr>
                        <a:t>($855,871.09)</a:t>
                      </a:r>
                      <a:r>
                        <a:rPr lang="en-US" dirty="0">
                          <a:solidFill>
                            <a:schemeClr val="tx1"/>
                          </a:solidFill>
                        </a:rPr>
                        <a:t>*</a:t>
                      </a:r>
                      <a:endParaRPr lang="en-US" dirty="0">
                        <a:solidFill>
                          <a:srgbClr val="FF0000"/>
                        </a:solidFill>
                      </a:endParaRPr>
                    </a:p>
                  </a:txBody>
                  <a:tcPr/>
                </a:tc>
                <a:tc>
                  <a:txBody>
                    <a:bodyPr/>
                    <a:lstStyle/>
                    <a:p>
                      <a:pPr algn="r"/>
                      <a:r>
                        <a:rPr lang="en-US" dirty="0">
                          <a:solidFill>
                            <a:srgbClr val="FF0000"/>
                          </a:solidFill>
                        </a:rPr>
                        <a:t>($465,453.29)</a:t>
                      </a:r>
                      <a:r>
                        <a:rPr lang="en-US" dirty="0">
                          <a:solidFill>
                            <a:schemeClr val="tx1"/>
                          </a:solidFill>
                        </a:rPr>
                        <a:t>*</a:t>
                      </a:r>
                      <a:endParaRPr lang="en-US" dirty="0">
                        <a:solidFill>
                          <a:srgbClr val="FF0000"/>
                        </a:solidFill>
                      </a:endParaRPr>
                    </a:p>
                  </a:txBody>
                  <a:tcPr/>
                </a:tc>
                <a:extLst>
                  <a:ext uri="{0D108BD9-81ED-4DB2-BD59-A6C34878D82A}">
                    <a16:rowId xmlns:a16="http://schemas.microsoft.com/office/drawing/2014/main" val="3598716238"/>
                  </a:ext>
                </a:extLst>
              </a:tr>
            </a:tbl>
          </a:graphicData>
        </a:graphic>
      </p:graphicFrame>
      <p:sp>
        <p:nvSpPr>
          <p:cNvPr id="5" name="Title 1">
            <a:extLst>
              <a:ext uri="{FF2B5EF4-FFF2-40B4-BE49-F238E27FC236}">
                <a16:creationId xmlns:a16="http://schemas.microsoft.com/office/drawing/2014/main" id="{AAD1DC33-B849-5526-A428-20BD0F0FB796}"/>
              </a:ext>
            </a:extLst>
          </p:cNvPr>
          <p:cNvSpPr>
            <a:spLocks noGrp="1"/>
          </p:cNvSpPr>
          <p:nvPr>
            <p:ph type="title"/>
          </p:nvPr>
        </p:nvSpPr>
        <p:spPr>
          <a:xfrm>
            <a:off x="1096963" y="287338"/>
            <a:ext cx="10058400" cy="1246187"/>
          </a:xfrm>
        </p:spPr>
        <p:txBody>
          <a:bodyPr/>
          <a:lstStyle/>
          <a:p>
            <a:r>
              <a:rPr lang="en-US" dirty="0"/>
              <a:t>Planning Division Budget &amp; Usage</a:t>
            </a:r>
          </a:p>
        </p:txBody>
      </p:sp>
      <p:graphicFrame>
        <p:nvGraphicFramePr>
          <p:cNvPr id="6" name="Content Placeholder 3">
            <a:extLst>
              <a:ext uri="{FF2B5EF4-FFF2-40B4-BE49-F238E27FC236}">
                <a16:creationId xmlns:a16="http://schemas.microsoft.com/office/drawing/2014/main" id="{F7D0449A-070B-CCAD-C896-9901749DC80E}"/>
              </a:ext>
            </a:extLst>
          </p:cNvPr>
          <p:cNvGraphicFramePr>
            <a:graphicFrameLocks/>
          </p:cNvGraphicFramePr>
          <p:nvPr/>
        </p:nvGraphicFramePr>
        <p:xfrm>
          <a:off x="1066800" y="3799682"/>
          <a:ext cx="10058400" cy="212344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293037120"/>
                    </a:ext>
                  </a:extLst>
                </a:gridCol>
                <a:gridCol w="2011680">
                  <a:extLst>
                    <a:ext uri="{9D8B030D-6E8A-4147-A177-3AD203B41FA5}">
                      <a16:colId xmlns:a16="http://schemas.microsoft.com/office/drawing/2014/main" val="3171862534"/>
                    </a:ext>
                  </a:extLst>
                </a:gridCol>
                <a:gridCol w="2011680">
                  <a:extLst>
                    <a:ext uri="{9D8B030D-6E8A-4147-A177-3AD203B41FA5}">
                      <a16:colId xmlns:a16="http://schemas.microsoft.com/office/drawing/2014/main" val="3459071488"/>
                    </a:ext>
                  </a:extLst>
                </a:gridCol>
                <a:gridCol w="2011680">
                  <a:extLst>
                    <a:ext uri="{9D8B030D-6E8A-4147-A177-3AD203B41FA5}">
                      <a16:colId xmlns:a16="http://schemas.microsoft.com/office/drawing/2014/main" val="1677155028"/>
                    </a:ext>
                  </a:extLst>
                </a:gridCol>
                <a:gridCol w="2011680">
                  <a:extLst>
                    <a:ext uri="{9D8B030D-6E8A-4147-A177-3AD203B41FA5}">
                      <a16:colId xmlns:a16="http://schemas.microsoft.com/office/drawing/2014/main" val="377622044"/>
                    </a:ext>
                  </a:extLst>
                </a:gridCol>
              </a:tblGrid>
              <a:tr h="370840">
                <a:tc>
                  <a:txBody>
                    <a:bodyPr/>
                    <a:lstStyle/>
                    <a:p>
                      <a:pPr algn="ctr"/>
                      <a:endParaRPr lang="en-US" dirty="0"/>
                    </a:p>
                  </a:txBody>
                  <a:tcPr anchor="ctr"/>
                </a:tc>
                <a:tc>
                  <a:txBody>
                    <a:bodyPr/>
                    <a:lstStyle/>
                    <a:p>
                      <a:pPr algn="ctr"/>
                      <a:r>
                        <a:rPr lang="en-US" dirty="0"/>
                        <a:t>Budget (Midyear Adjustments)</a:t>
                      </a:r>
                    </a:p>
                  </a:txBody>
                  <a:tcPr anchor="ctr"/>
                </a:tc>
                <a:tc>
                  <a:txBody>
                    <a:bodyPr/>
                    <a:lstStyle/>
                    <a:p>
                      <a:pPr algn="ctr"/>
                      <a:r>
                        <a:rPr lang="en-US" dirty="0"/>
                        <a:t>Through 11/18/25</a:t>
                      </a:r>
                    </a:p>
                  </a:txBody>
                  <a:tcPr anchor="ctr"/>
                </a:tc>
                <a:tc>
                  <a:txBody>
                    <a:bodyPr/>
                    <a:lstStyle/>
                    <a:p>
                      <a:pPr algn="ctr"/>
                      <a:r>
                        <a:rPr lang="en-US" dirty="0"/>
                        <a:t>Through 2/2/26</a:t>
                      </a:r>
                    </a:p>
                  </a:txBody>
                  <a:tcPr anchor="ctr"/>
                </a:tc>
                <a:tc>
                  <a:txBody>
                    <a:bodyPr/>
                    <a:lstStyle/>
                    <a:p>
                      <a:pPr algn="ctr"/>
                      <a:r>
                        <a:rPr lang="en-US" dirty="0"/>
                        <a:t>Difference</a:t>
                      </a:r>
                    </a:p>
                  </a:txBody>
                  <a:tcPr anchor="ctr"/>
                </a:tc>
                <a:extLst>
                  <a:ext uri="{0D108BD9-81ED-4DB2-BD59-A6C34878D82A}">
                    <a16:rowId xmlns:a16="http://schemas.microsoft.com/office/drawing/2014/main" val="2598505008"/>
                  </a:ext>
                </a:extLst>
              </a:tr>
              <a:tr h="370840">
                <a:tc>
                  <a:txBody>
                    <a:bodyPr/>
                    <a:lstStyle/>
                    <a:p>
                      <a:r>
                        <a:rPr lang="en-US" dirty="0"/>
                        <a:t>Revenues</a:t>
                      </a:r>
                    </a:p>
                  </a:txBody>
                  <a:tcPr/>
                </a:tc>
                <a:tc>
                  <a:txBody>
                    <a:bodyPr/>
                    <a:lstStyle/>
                    <a:p>
                      <a:pPr algn="r"/>
                      <a:r>
                        <a:rPr lang="en-US" dirty="0"/>
                        <a:t>$1,634,299.00</a:t>
                      </a:r>
                    </a:p>
                  </a:txBody>
                  <a:tcPr/>
                </a:tc>
                <a:tc>
                  <a:txBody>
                    <a:bodyPr/>
                    <a:lstStyle/>
                    <a:p>
                      <a:pPr algn="r"/>
                      <a:r>
                        <a:rPr lang="en-US" dirty="0"/>
                        <a:t>$160,791.03</a:t>
                      </a:r>
                    </a:p>
                  </a:txBody>
                  <a:tcPr/>
                </a:tc>
                <a:tc>
                  <a:txBody>
                    <a:bodyPr/>
                    <a:lstStyle/>
                    <a:p>
                      <a:pPr algn="r"/>
                      <a:r>
                        <a:rPr lang="en-US" dirty="0"/>
                        <a:t>$259,430.92</a:t>
                      </a:r>
                    </a:p>
                  </a:txBody>
                  <a:tcPr/>
                </a:tc>
                <a:tc>
                  <a:txBody>
                    <a:bodyPr/>
                    <a:lstStyle/>
                    <a:p>
                      <a:pPr algn="r"/>
                      <a:r>
                        <a:rPr lang="en-US" dirty="0"/>
                        <a:t>$98,639.89</a:t>
                      </a:r>
                    </a:p>
                  </a:txBody>
                  <a:tcPr/>
                </a:tc>
                <a:extLst>
                  <a:ext uri="{0D108BD9-81ED-4DB2-BD59-A6C34878D82A}">
                    <a16:rowId xmlns:a16="http://schemas.microsoft.com/office/drawing/2014/main" val="3509105787"/>
                  </a:ext>
                </a:extLst>
              </a:tr>
              <a:tr h="370840">
                <a:tc>
                  <a:txBody>
                    <a:bodyPr/>
                    <a:lstStyle/>
                    <a:p>
                      <a:r>
                        <a:rPr lang="en-US" dirty="0"/>
                        <a:t>Salary</a:t>
                      </a:r>
                    </a:p>
                  </a:txBody>
                  <a:tcPr/>
                </a:tc>
                <a:tc>
                  <a:txBody>
                    <a:bodyPr/>
                    <a:lstStyle/>
                    <a:p>
                      <a:pPr algn="r"/>
                      <a:r>
                        <a:rPr lang="en-US" dirty="0"/>
                        <a:t>$1,775,471.00</a:t>
                      </a:r>
                    </a:p>
                  </a:txBody>
                  <a:tcPr/>
                </a:tc>
                <a:tc>
                  <a:txBody>
                    <a:bodyPr/>
                    <a:lstStyle/>
                    <a:p>
                      <a:pPr algn="r"/>
                      <a:r>
                        <a:rPr lang="en-US" dirty="0"/>
                        <a:t>$510,754.88</a:t>
                      </a:r>
                    </a:p>
                  </a:txBody>
                  <a:tcPr/>
                </a:tc>
                <a:tc>
                  <a:txBody>
                    <a:bodyPr/>
                    <a:lstStyle/>
                    <a:p>
                      <a:pPr algn="r"/>
                      <a:r>
                        <a:rPr lang="en-US" dirty="0"/>
                        <a:t>$899,139.13</a:t>
                      </a:r>
                    </a:p>
                  </a:txBody>
                  <a:tcPr/>
                </a:tc>
                <a:tc>
                  <a:txBody>
                    <a:bodyPr/>
                    <a:lstStyle/>
                    <a:p>
                      <a:pPr algn="r"/>
                      <a:r>
                        <a:rPr lang="en-US" dirty="0"/>
                        <a:t>$388,384.25</a:t>
                      </a:r>
                    </a:p>
                  </a:txBody>
                  <a:tcPr/>
                </a:tc>
                <a:extLst>
                  <a:ext uri="{0D108BD9-81ED-4DB2-BD59-A6C34878D82A}">
                    <a16:rowId xmlns:a16="http://schemas.microsoft.com/office/drawing/2014/main" val="3388521311"/>
                  </a:ext>
                </a:extLst>
              </a:tr>
              <a:tr h="370840">
                <a:tc>
                  <a:txBody>
                    <a:bodyPr/>
                    <a:lstStyle/>
                    <a:p>
                      <a:r>
                        <a:rPr lang="en-US" dirty="0"/>
                        <a:t>Expenses</a:t>
                      </a:r>
                    </a:p>
                  </a:txBody>
                  <a:tcPr/>
                </a:tc>
                <a:tc>
                  <a:txBody>
                    <a:bodyPr/>
                    <a:lstStyle/>
                    <a:p>
                      <a:pPr algn="r"/>
                      <a:r>
                        <a:rPr lang="en-US" dirty="0"/>
                        <a:t>$868,662.00</a:t>
                      </a:r>
                    </a:p>
                  </a:txBody>
                  <a:tcPr/>
                </a:tc>
                <a:tc>
                  <a:txBody>
                    <a:bodyPr/>
                    <a:lstStyle/>
                    <a:p>
                      <a:pPr algn="r"/>
                      <a:r>
                        <a:rPr lang="en-US" dirty="0"/>
                        <a:t>$505,907.24</a:t>
                      </a:r>
                    </a:p>
                  </a:txBody>
                  <a:tcPr/>
                </a:tc>
                <a:tc>
                  <a:txBody>
                    <a:bodyPr/>
                    <a:lstStyle/>
                    <a:p>
                      <a:pPr algn="r"/>
                      <a:r>
                        <a:rPr lang="en-US" dirty="0"/>
                        <a:t>$681,616.17</a:t>
                      </a:r>
                    </a:p>
                  </a:txBody>
                  <a:tcPr/>
                </a:tc>
                <a:tc>
                  <a:txBody>
                    <a:bodyPr/>
                    <a:lstStyle/>
                    <a:p>
                      <a:pPr algn="r"/>
                      <a:r>
                        <a:rPr lang="en-US" dirty="0"/>
                        <a:t>$175,708.93</a:t>
                      </a:r>
                    </a:p>
                  </a:txBody>
                  <a:tcPr/>
                </a:tc>
                <a:extLst>
                  <a:ext uri="{0D108BD9-81ED-4DB2-BD59-A6C34878D82A}">
                    <a16:rowId xmlns:a16="http://schemas.microsoft.com/office/drawing/2014/main" val="735057557"/>
                  </a:ext>
                </a:extLst>
              </a:tr>
              <a:tr h="370840">
                <a:tc>
                  <a:txBody>
                    <a:bodyPr/>
                    <a:lstStyle/>
                    <a:p>
                      <a:pPr algn="r"/>
                      <a:r>
                        <a:rPr lang="en-US" dirty="0"/>
                        <a:t>Total</a:t>
                      </a:r>
                    </a:p>
                  </a:txBody>
                  <a:tcPr/>
                </a:tc>
                <a:tc>
                  <a:txBody>
                    <a:bodyPr/>
                    <a:lstStyle/>
                    <a:p>
                      <a:pPr algn="r"/>
                      <a:r>
                        <a:rPr lang="en-US" dirty="0">
                          <a:solidFill>
                            <a:srgbClr val="FF0000"/>
                          </a:solidFill>
                        </a:rPr>
                        <a:t>($500,000.00)</a:t>
                      </a:r>
                      <a:r>
                        <a:rPr lang="en-US" dirty="0"/>
                        <a:t>*</a:t>
                      </a:r>
                    </a:p>
                  </a:txBody>
                  <a:tcPr/>
                </a:tc>
                <a:tc>
                  <a:txBody>
                    <a:bodyPr/>
                    <a:lstStyle/>
                    <a:p>
                      <a:pPr algn="r"/>
                      <a:r>
                        <a:rPr lang="en-US" dirty="0">
                          <a:solidFill>
                            <a:srgbClr val="FF0000"/>
                          </a:solidFill>
                        </a:rPr>
                        <a:t>($1,321,324.38)</a:t>
                      </a:r>
                      <a:r>
                        <a:rPr lang="en-US" dirty="0">
                          <a:solidFill>
                            <a:schemeClr val="tx1"/>
                          </a:solidFill>
                        </a:rPr>
                        <a:t>*</a:t>
                      </a:r>
                      <a:endParaRPr lang="en-US" dirty="0">
                        <a:solidFill>
                          <a:srgbClr val="FF0000"/>
                        </a:solidFill>
                      </a:endParaRPr>
                    </a:p>
                  </a:txBody>
                  <a:tcPr/>
                </a:tc>
                <a:tc>
                  <a:txBody>
                    <a:bodyPr/>
                    <a:lstStyle/>
                    <a:p>
                      <a:pPr algn="r"/>
                      <a:r>
                        <a:rPr lang="en-US" dirty="0">
                          <a:solidFill>
                            <a:srgbClr val="FF0000"/>
                          </a:solidFill>
                        </a:rPr>
                        <a:t>($855,871.09)</a:t>
                      </a:r>
                      <a:r>
                        <a:rPr lang="en-US" dirty="0">
                          <a:solidFill>
                            <a:schemeClr val="tx1"/>
                          </a:solidFill>
                        </a:rPr>
                        <a:t>*</a:t>
                      </a:r>
                      <a:endParaRPr lang="en-US" dirty="0">
                        <a:solidFill>
                          <a:srgbClr val="FF0000"/>
                        </a:solidFill>
                      </a:endParaRPr>
                    </a:p>
                  </a:txBody>
                  <a:tcPr/>
                </a:tc>
                <a:tc>
                  <a:txBody>
                    <a:bodyPr/>
                    <a:lstStyle/>
                    <a:p>
                      <a:pPr algn="r"/>
                      <a:r>
                        <a:rPr lang="en-US" dirty="0">
                          <a:solidFill>
                            <a:srgbClr val="FF0000"/>
                          </a:solidFill>
                        </a:rPr>
                        <a:t>($465,453.29)</a:t>
                      </a:r>
                      <a:r>
                        <a:rPr lang="en-US" dirty="0">
                          <a:solidFill>
                            <a:schemeClr val="tx1"/>
                          </a:solidFill>
                        </a:rPr>
                        <a:t>*</a:t>
                      </a:r>
                      <a:endParaRPr lang="en-US" dirty="0">
                        <a:solidFill>
                          <a:srgbClr val="FF0000"/>
                        </a:solidFill>
                      </a:endParaRPr>
                    </a:p>
                  </a:txBody>
                  <a:tcPr/>
                </a:tc>
                <a:extLst>
                  <a:ext uri="{0D108BD9-81ED-4DB2-BD59-A6C34878D82A}">
                    <a16:rowId xmlns:a16="http://schemas.microsoft.com/office/drawing/2014/main" val="3598716238"/>
                  </a:ext>
                </a:extLst>
              </a:tr>
            </a:tbl>
          </a:graphicData>
        </a:graphic>
      </p:graphicFrame>
      <p:sp>
        <p:nvSpPr>
          <p:cNvPr id="7" name="TextBox 6">
            <a:extLst>
              <a:ext uri="{FF2B5EF4-FFF2-40B4-BE49-F238E27FC236}">
                <a16:creationId xmlns:a16="http://schemas.microsoft.com/office/drawing/2014/main" id="{18F7FC89-8761-155F-92DB-53E93A063F65}"/>
              </a:ext>
            </a:extLst>
          </p:cNvPr>
          <p:cNvSpPr txBox="1"/>
          <p:nvPr/>
        </p:nvSpPr>
        <p:spPr>
          <a:xfrm>
            <a:off x="8648700" y="5923122"/>
            <a:ext cx="3190874" cy="369332"/>
          </a:xfrm>
          <a:prstGeom prst="rect">
            <a:avLst/>
          </a:prstGeom>
          <a:noFill/>
        </p:spPr>
        <p:txBody>
          <a:bodyPr wrap="none" rtlCol="0">
            <a:spAutoFit/>
          </a:bodyPr>
          <a:lstStyle/>
          <a:p>
            <a:r>
              <a:rPr lang="en-US" dirty="0"/>
              <a:t>* General Fund Net County Cost</a:t>
            </a:r>
          </a:p>
        </p:txBody>
      </p:sp>
      <p:sp>
        <p:nvSpPr>
          <p:cNvPr id="2" name="TextBox 1">
            <a:extLst>
              <a:ext uri="{FF2B5EF4-FFF2-40B4-BE49-F238E27FC236}">
                <a16:creationId xmlns:a16="http://schemas.microsoft.com/office/drawing/2014/main" id="{A2760D65-1199-9890-9CF0-82B1A30E8086}"/>
              </a:ext>
            </a:extLst>
          </p:cNvPr>
          <p:cNvSpPr txBox="1"/>
          <p:nvPr/>
        </p:nvSpPr>
        <p:spPr>
          <a:xfrm>
            <a:off x="1096963" y="5923122"/>
            <a:ext cx="4075475" cy="369332"/>
          </a:xfrm>
          <a:prstGeom prst="rect">
            <a:avLst/>
          </a:prstGeom>
          <a:noFill/>
        </p:spPr>
        <p:txBody>
          <a:bodyPr wrap="none" rtlCol="0">
            <a:spAutoFit/>
          </a:bodyPr>
          <a:lstStyle/>
          <a:p>
            <a:r>
              <a:rPr lang="en-US" dirty="0">
                <a:solidFill>
                  <a:srgbClr val="C00000"/>
                </a:solidFill>
              </a:rPr>
              <a:t>As presented, a deficit of $509,834 exists.</a:t>
            </a:r>
          </a:p>
        </p:txBody>
      </p:sp>
    </p:spTree>
    <p:extLst>
      <p:ext uri="{BB962C8B-B14F-4D97-AF65-F5344CB8AC3E}">
        <p14:creationId xmlns:p14="http://schemas.microsoft.com/office/powerpoint/2010/main" val="28105163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9B4056F-1959-4627-A683-77F6C060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8D7349B-C9FA-4FCE-A1FF-948F460A3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554906"/>
            <a:ext cx="12188952" cy="2303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98963BB-5C7D-50B3-0605-43F4703246A5}"/>
              </a:ext>
            </a:extLst>
          </p:cNvPr>
          <p:cNvSpPr>
            <a:spLocks noGrp="1"/>
          </p:cNvSpPr>
          <p:nvPr>
            <p:ph type="title"/>
          </p:nvPr>
        </p:nvSpPr>
        <p:spPr>
          <a:xfrm>
            <a:off x="633998" y="4905301"/>
            <a:ext cx="4988879" cy="1554485"/>
          </a:xfrm>
        </p:spPr>
        <p:txBody>
          <a:bodyPr anchor="ctr">
            <a:normAutofit/>
          </a:bodyPr>
          <a:lstStyle/>
          <a:p>
            <a:pPr algn="r"/>
            <a:r>
              <a:rPr lang="en-US" sz="4000">
                <a:solidFill>
                  <a:srgbClr val="FFFFFF"/>
                </a:solidFill>
              </a:rPr>
              <a:t>Hourly Rate for Code</a:t>
            </a:r>
          </a:p>
        </p:txBody>
      </p:sp>
      <p:sp>
        <p:nvSpPr>
          <p:cNvPr id="34" name="Rectangle 33">
            <a:extLst>
              <a:ext uri="{FF2B5EF4-FFF2-40B4-BE49-F238E27FC236}">
                <a16:creationId xmlns:a16="http://schemas.microsoft.com/office/drawing/2014/main" id="{4AF746F9-E85F-4BED-9D7E-562262E8B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55490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6" name="Straight Connector 35">
            <a:extLst>
              <a:ext uri="{FF2B5EF4-FFF2-40B4-BE49-F238E27FC236}">
                <a16:creationId xmlns:a16="http://schemas.microsoft.com/office/drawing/2014/main" id="{55646586-8E5D-4A2B-BDA9-01CE28AC8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0770" y="5247564"/>
            <a:ext cx="0" cy="873457"/>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5" name="Content Placeholder 3">
            <a:extLst>
              <a:ext uri="{FF2B5EF4-FFF2-40B4-BE49-F238E27FC236}">
                <a16:creationId xmlns:a16="http://schemas.microsoft.com/office/drawing/2014/main" id="{341471CA-35A6-B93A-DB0A-5D33757B9962}"/>
              </a:ext>
            </a:extLst>
          </p:cNvPr>
          <p:cNvGraphicFramePr>
            <a:graphicFrameLocks/>
          </p:cNvGraphicFramePr>
          <p:nvPr>
            <p:extLst>
              <p:ext uri="{D42A27DB-BD31-4B8C-83A1-F6EECF244321}">
                <p14:modId xmlns:p14="http://schemas.microsoft.com/office/powerpoint/2010/main" val="2393175883"/>
              </p:ext>
            </p:extLst>
          </p:nvPr>
        </p:nvGraphicFramePr>
        <p:xfrm>
          <a:off x="633998" y="354317"/>
          <a:ext cx="10959253" cy="3802374"/>
        </p:xfrm>
        <a:graphic>
          <a:graphicData uri="http://schemas.openxmlformats.org/drawingml/2006/table">
            <a:tbl>
              <a:tblPr firstRow="1" bandRow="1">
                <a:tableStyleId>{5C22544A-7EE6-4342-B048-85BDC9FD1C3A}</a:tableStyleId>
              </a:tblPr>
              <a:tblGrid>
                <a:gridCol w="1656116">
                  <a:extLst>
                    <a:ext uri="{9D8B030D-6E8A-4147-A177-3AD203B41FA5}">
                      <a16:colId xmlns:a16="http://schemas.microsoft.com/office/drawing/2014/main" val="620109534"/>
                    </a:ext>
                  </a:extLst>
                </a:gridCol>
                <a:gridCol w="1612354">
                  <a:extLst>
                    <a:ext uri="{9D8B030D-6E8A-4147-A177-3AD203B41FA5}">
                      <a16:colId xmlns:a16="http://schemas.microsoft.com/office/drawing/2014/main" val="1647266929"/>
                    </a:ext>
                  </a:extLst>
                </a:gridCol>
                <a:gridCol w="1262008">
                  <a:extLst>
                    <a:ext uri="{9D8B030D-6E8A-4147-A177-3AD203B41FA5}">
                      <a16:colId xmlns:a16="http://schemas.microsoft.com/office/drawing/2014/main" val="607322709"/>
                    </a:ext>
                  </a:extLst>
                </a:gridCol>
                <a:gridCol w="1026238">
                  <a:extLst>
                    <a:ext uri="{9D8B030D-6E8A-4147-A177-3AD203B41FA5}">
                      <a16:colId xmlns:a16="http://schemas.microsoft.com/office/drawing/2014/main" val="1405697526"/>
                    </a:ext>
                  </a:extLst>
                </a:gridCol>
                <a:gridCol w="1159656">
                  <a:extLst>
                    <a:ext uri="{9D8B030D-6E8A-4147-A177-3AD203B41FA5}">
                      <a16:colId xmlns:a16="http://schemas.microsoft.com/office/drawing/2014/main" val="3283048869"/>
                    </a:ext>
                  </a:extLst>
                </a:gridCol>
                <a:gridCol w="941367">
                  <a:extLst>
                    <a:ext uri="{9D8B030D-6E8A-4147-A177-3AD203B41FA5}">
                      <a16:colId xmlns:a16="http://schemas.microsoft.com/office/drawing/2014/main" val="1328696123"/>
                    </a:ext>
                  </a:extLst>
                </a:gridCol>
                <a:gridCol w="1479121">
                  <a:extLst>
                    <a:ext uri="{9D8B030D-6E8A-4147-A177-3AD203B41FA5}">
                      <a16:colId xmlns:a16="http://schemas.microsoft.com/office/drawing/2014/main" val="1155424282"/>
                    </a:ext>
                  </a:extLst>
                </a:gridCol>
                <a:gridCol w="667084">
                  <a:extLst>
                    <a:ext uri="{9D8B030D-6E8A-4147-A177-3AD203B41FA5}">
                      <a16:colId xmlns:a16="http://schemas.microsoft.com/office/drawing/2014/main" val="1977455876"/>
                    </a:ext>
                  </a:extLst>
                </a:gridCol>
                <a:gridCol w="1155309">
                  <a:extLst>
                    <a:ext uri="{9D8B030D-6E8A-4147-A177-3AD203B41FA5}">
                      <a16:colId xmlns:a16="http://schemas.microsoft.com/office/drawing/2014/main" val="2285472231"/>
                    </a:ext>
                  </a:extLst>
                </a:gridCol>
              </a:tblGrid>
              <a:tr h="567741">
                <a:tc>
                  <a:txBody>
                    <a:bodyPr/>
                    <a:lstStyle/>
                    <a:p>
                      <a:pPr algn="r" fontAlgn="b">
                        <a:buNone/>
                      </a:pPr>
                      <a:r>
                        <a:rPr lang="en-US" sz="1800" u="none" strike="noStrike" dirty="0">
                          <a:effectLst/>
                          <a:latin typeface="Aptos Display" panose="020B0004020202020204" pitchFamily="34" charset="0"/>
                        </a:rPr>
                        <a:t>Code Division</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Annual S&amp;B</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Productive Hours</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Hourly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Overhead</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Indirect</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Full Hourly</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FTE</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49689676"/>
                  </a:ext>
                </a:extLst>
              </a:tr>
              <a:tr h="567741">
                <a:tc>
                  <a:txBody>
                    <a:bodyPr/>
                    <a:lstStyle/>
                    <a:p>
                      <a:pPr algn="r" fontAlgn="b">
                        <a:buNone/>
                      </a:pPr>
                      <a:r>
                        <a:rPr lang="en-US" sz="1800" u="none" strike="noStrike">
                          <a:effectLst/>
                          <a:latin typeface="Aptos Display" panose="020B0004020202020204" pitchFamily="34" charset="0"/>
                        </a:rPr>
                        <a:t>Code Coordinator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93,232.15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$ 56.50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108.71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20117204"/>
                  </a:ext>
                </a:extLst>
              </a:tr>
              <a:tr h="567741">
                <a:tc>
                  <a:txBody>
                    <a:bodyPr/>
                    <a:lstStyle/>
                    <a:p>
                      <a:pPr algn="r" fontAlgn="b">
                        <a:buNone/>
                      </a:pPr>
                      <a:r>
                        <a:rPr lang="en-US" sz="1800" u="none" strike="noStrike">
                          <a:effectLst/>
                          <a:latin typeface="Aptos Display" panose="020B0004020202020204" pitchFamily="34" charset="0"/>
                        </a:rPr>
                        <a:t>Code Coordinator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125,375.88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1650</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$ 70.32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146.35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824490570"/>
                  </a:ext>
                </a:extLst>
              </a:tr>
              <a:tr h="567741">
                <a:tc>
                  <a:txBody>
                    <a:bodyPr/>
                    <a:lstStyle/>
                    <a:p>
                      <a:pPr algn="r" fontAlgn="b">
                        <a:buNone/>
                      </a:pPr>
                      <a:r>
                        <a:rPr lang="en-US" sz="1800" u="none" strike="noStrike">
                          <a:effectLst/>
                          <a:latin typeface="Aptos Display" panose="020B0004020202020204" pitchFamily="34" charset="0"/>
                        </a:rPr>
                        <a:t>Code Coordinator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97,045.59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$ 58.82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59%</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113.16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570246994"/>
                  </a:ext>
                </a:extLst>
              </a:tr>
              <a:tr h="306282">
                <a:tc>
                  <a:txBody>
                    <a:bodyPr/>
                    <a:lstStyle/>
                    <a:p>
                      <a:pPr algn="r" fontAlgn="b">
                        <a:buNone/>
                      </a:pPr>
                      <a:r>
                        <a:rPr lang="en-US" sz="1800" u="none" strike="noStrike">
                          <a:effectLst/>
                          <a:latin typeface="Aptos Display" panose="020B0004020202020204" pitchFamily="34" charset="0"/>
                        </a:rPr>
                        <a:t>Code Officer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97,067.59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$ 58.83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113.18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964391814"/>
                  </a:ext>
                </a:extLst>
              </a:tr>
              <a:tr h="306282">
                <a:tc>
                  <a:txBody>
                    <a:bodyPr/>
                    <a:lstStyle/>
                    <a:p>
                      <a:pPr algn="r" fontAlgn="b">
                        <a:buNone/>
                      </a:pPr>
                      <a:r>
                        <a:rPr lang="en-US" sz="1800" u="none" strike="noStrike">
                          <a:effectLst/>
                          <a:latin typeface="Aptos Display" panose="020B0004020202020204" pitchFamily="34" charset="0"/>
                        </a:rPr>
                        <a:t>Code Officer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101,451.79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$ 61.49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118.29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293109176"/>
                  </a:ext>
                </a:extLst>
              </a:tr>
              <a:tr h="306282">
                <a:tc>
                  <a:txBody>
                    <a:bodyPr/>
                    <a:lstStyle/>
                    <a:p>
                      <a:pPr algn="r" fontAlgn="b">
                        <a:buNone/>
                      </a:pPr>
                      <a:r>
                        <a:rPr lang="en-US" sz="1800" u="none" strike="noStrike">
                          <a:effectLst/>
                          <a:latin typeface="Aptos Display" panose="020B0004020202020204" pitchFamily="34" charset="0"/>
                        </a:rPr>
                        <a:t>Code Officer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110,653.74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$ 67.06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129.02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585457538"/>
                  </a:ext>
                </a:extLst>
              </a:tr>
              <a:tr h="306282">
                <a:tc>
                  <a:txBody>
                    <a:bodyPr/>
                    <a:lstStyle/>
                    <a:p>
                      <a:pPr algn="r" fontAlgn="b">
                        <a:buNone/>
                      </a:pPr>
                      <a:r>
                        <a:rPr lang="en-US" sz="1800" u="none" strike="noStrike">
                          <a:effectLst/>
                          <a:latin typeface="Aptos Display" panose="020B0004020202020204" pitchFamily="34" charset="0"/>
                        </a:rPr>
                        <a:t>Code Officer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78,469.86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$ 47.56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59%</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91.50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433248243"/>
                  </a:ext>
                </a:extLst>
              </a:tr>
              <a:tr h="306282">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703,296.60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11550</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820.21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6</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$ 136.70 </a:t>
                      </a: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509932078"/>
                  </a:ext>
                </a:extLst>
              </a:tr>
            </a:tbl>
          </a:graphicData>
        </a:graphic>
      </p:graphicFrame>
    </p:spTree>
    <p:extLst>
      <p:ext uri="{BB962C8B-B14F-4D97-AF65-F5344CB8AC3E}">
        <p14:creationId xmlns:p14="http://schemas.microsoft.com/office/powerpoint/2010/main" val="3500163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39B4056F-1959-4627-A683-77F6C0603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D8D7349B-C9FA-4FCE-A1FF-948F460A3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554906"/>
            <a:ext cx="12188952" cy="23030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9A6332E-1FDE-0B12-31DA-F02B1BEB8C7D}"/>
              </a:ext>
            </a:extLst>
          </p:cNvPr>
          <p:cNvSpPr>
            <a:spLocks noGrp="1"/>
          </p:cNvSpPr>
          <p:nvPr>
            <p:ph type="title"/>
          </p:nvPr>
        </p:nvSpPr>
        <p:spPr>
          <a:xfrm>
            <a:off x="633998" y="4905301"/>
            <a:ext cx="4988879" cy="1554485"/>
          </a:xfrm>
        </p:spPr>
        <p:txBody>
          <a:bodyPr anchor="ctr">
            <a:normAutofit/>
          </a:bodyPr>
          <a:lstStyle/>
          <a:p>
            <a:pPr algn="r"/>
            <a:r>
              <a:rPr lang="en-US" sz="4000" dirty="0">
                <a:solidFill>
                  <a:srgbClr val="FFFFFF"/>
                </a:solidFill>
              </a:rPr>
              <a:t>Hourly Rate for Planning</a:t>
            </a:r>
          </a:p>
        </p:txBody>
      </p:sp>
      <p:sp>
        <p:nvSpPr>
          <p:cNvPr id="47" name="Rectangle 46">
            <a:extLst>
              <a:ext uri="{FF2B5EF4-FFF2-40B4-BE49-F238E27FC236}">
                <a16:creationId xmlns:a16="http://schemas.microsoft.com/office/drawing/2014/main" id="{4AF746F9-E85F-4BED-9D7E-562262E8B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55490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49" name="Straight Connector 48">
            <a:extLst>
              <a:ext uri="{FF2B5EF4-FFF2-40B4-BE49-F238E27FC236}">
                <a16:creationId xmlns:a16="http://schemas.microsoft.com/office/drawing/2014/main" id="{55646586-8E5D-4A2B-BDA9-01CE28AC8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0770" y="5247564"/>
            <a:ext cx="0" cy="873457"/>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D1AD3A-EFC1-8718-E89F-3EBA4BA3C2B6}"/>
              </a:ext>
            </a:extLst>
          </p:cNvPr>
          <p:cNvSpPr>
            <a:spLocks noGrp="1"/>
          </p:cNvSpPr>
          <p:nvPr>
            <p:ph idx="1"/>
          </p:nvPr>
        </p:nvSpPr>
        <p:spPr>
          <a:xfrm>
            <a:off x="6064301" y="4905300"/>
            <a:ext cx="5493699" cy="1554485"/>
          </a:xfrm>
        </p:spPr>
        <p:txBody>
          <a:bodyPr anchor="ctr">
            <a:normAutofit/>
          </a:bodyPr>
          <a:lstStyle/>
          <a:p>
            <a:r>
              <a:rPr lang="en-US">
                <a:solidFill>
                  <a:srgbClr val="FFFFFF"/>
                </a:solidFill>
              </a:rPr>
              <a:t>To calculate Planning’s hourly rate, each position has been adjusted productive hours (standard is 1650/yr) and for the % time each position dedicates to applications/permits (compared to unfunded activities/non-billable hours). </a:t>
            </a:r>
          </a:p>
        </p:txBody>
      </p:sp>
      <p:graphicFrame>
        <p:nvGraphicFramePr>
          <p:cNvPr id="5" name="Table 4">
            <a:extLst>
              <a:ext uri="{FF2B5EF4-FFF2-40B4-BE49-F238E27FC236}">
                <a16:creationId xmlns:a16="http://schemas.microsoft.com/office/drawing/2014/main" id="{8A949B9B-5A00-A722-4449-9752BD3D5025}"/>
              </a:ext>
            </a:extLst>
          </p:cNvPr>
          <p:cNvGraphicFramePr>
            <a:graphicFrameLocks noGrp="1"/>
          </p:cNvGraphicFramePr>
          <p:nvPr>
            <p:extLst>
              <p:ext uri="{D42A27DB-BD31-4B8C-83A1-F6EECF244321}">
                <p14:modId xmlns:p14="http://schemas.microsoft.com/office/powerpoint/2010/main" val="4294065874"/>
              </p:ext>
            </p:extLst>
          </p:nvPr>
        </p:nvGraphicFramePr>
        <p:xfrm>
          <a:off x="633999" y="398215"/>
          <a:ext cx="10925106" cy="3990907"/>
        </p:xfrm>
        <a:graphic>
          <a:graphicData uri="http://schemas.openxmlformats.org/drawingml/2006/table">
            <a:tbl>
              <a:tblPr firstRow="1" bandRow="1">
                <a:tableStyleId>{5C22544A-7EE6-4342-B048-85BDC9FD1C3A}</a:tableStyleId>
              </a:tblPr>
              <a:tblGrid>
                <a:gridCol w="1841701">
                  <a:extLst>
                    <a:ext uri="{9D8B030D-6E8A-4147-A177-3AD203B41FA5}">
                      <a16:colId xmlns:a16="http://schemas.microsoft.com/office/drawing/2014/main" val="1764681074"/>
                    </a:ext>
                  </a:extLst>
                </a:gridCol>
                <a:gridCol w="1378227">
                  <a:extLst>
                    <a:ext uri="{9D8B030D-6E8A-4147-A177-3AD203B41FA5}">
                      <a16:colId xmlns:a16="http://schemas.microsoft.com/office/drawing/2014/main" val="2800264605"/>
                    </a:ext>
                  </a:extLst>
                </a:gridCol>
                <a:gridCol w="1074282">
                  <a:extLst>
                    <a:ext uri="{9D8B030D-6E8A-4147-A177-3AD203B41FA5}">
                      <a16:colId xmlns:a16="http://schemas.microsoft.com/office/drawing/2014/main" val="2944517769"/>
                    </a:ext>
                  </a:extLst>
                </a:gridCol>
                <a:gridCol w="1015340">
                  <a:extLst>
                    <a:ext uri="{9D8B030D-6E8A-4147-A177-3AD203B41FA5}">
                      <a16:colId xmlns:a16="http://schemas.microsoft.com/office/drawing/2014/main" val="3455743483"/>
                    </a:ext>
                  </a:extLst>
                </a:gridCol>
                <a:gridCol w="984435">
                  <a:extLst>
                    <a:ext uri="{9D8B030D-6E8A-4147-A177-3AD203B41FA5}">
                      <a16:colId xmlns:a16="http://schemas.microsoft.com/office/drawing/2014/main" val="3906192742"/>
                    </a:ext>
                  </a:extLst>
                </a:gridCol>
                <a:gridCol w="1036720">
                  <a:extLst>
                    <a:ext uri="{9D8B030D-6E8A-4147-A177-3AD203B41FA5}">
                      <a16:colId xmlns:a16="http://schemas.microsoft.com/office/drawing/2014/main" val="2189913823"/>
                    </a:ext>
                  </a:extLst>
                </a:gridCol>
                <a:gridCol w="817179">
                  <a:extLst>
                    <a:ext uri="{9D8B030D-6E8A-4147-A177-3AD203B41FA5}">
                      <a16:colId xmlns:a16="http://schemas.microsoft.com/office/drawing/2014/main" val="417365518"/>
                    </a:ext>
                  </a:extLst>
                </a:gridCol>
                <a:gridCol w="1231739">
                  <a:extLst>
                    <a:ext uri="{9D8B030D-6E8A-4147-A177-3AD203B41FA5}">
                      <a16:colId xmlns:a16="http://schemas.microsoft.com/office/drawing/2014/main" val="3212155021"/>
                    </a:ext>
                  </a:extLst>
                </a:gridCol>
                <a:gridCol w="561048">
                  <a:extLst>
                    <a:ext uri="{9D8B030D-6E8A-4147-A177-3AD203B41FA5}">
                      <a16:colId xmlns:a16="http://schemas.microsoft.com/office/drawing/2014/main" val="3736125247"/>
                    </a:ext>
                  </a:extLst>
                </a:gridCol>
                <a:gridCol w="984435">
                  <a:extLst>
                    <a:ext uri="{9D8B030D-6E8A-4147-A177-3AD203B41FA5}">
                      <a16:colId xmlns:a16="http://schemas.microsoft.com/office/drawing/2014/main" val="2691380134"/>
                    </a:ext>
                  </a:extLst>
                </a:gridCol>
              </a:tblGrid>
              <a:tr h="1374462">
                <a:tc>
                  <a:txBody>
                    <a:bodyPr/>
                    <a:lstStyle/>
                    <a:p>
                      <a:pPr algn="r" fontAlgn="b">
                        <a:buNone/>
                      </a:pPr>
                      <a:r>
                        <a:rPr lang="en-US" sz="1800" u="none" strike="noStrike" dirty="0">
                          <a:effectLst/>
                          <a:latin typeface="Aptos Display" panose="020B0004020202020204" pitchFamily="34" charset="0"/>
                        </a:rPr>
                        <a:t>Planning Division</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Annual S&amp;B</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Productive Hours</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Billable/ Fee based Hours</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Hourly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Overhead</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Indirect</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FTE</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2112455058"/>
                  </a:ext>
                </a:extLst>
              </a:tr>
              <a:tr h="380875">
                <a:tc>
                  <a:txBody>
                    <a:bodyPr/>
                    <a:lstStyle/>
                    <a:p>
                      <a:pPr algn="r" fontAlgn="b">
                        <a:buNone/>
                      </a:pPr>
                      <a:r>
                        <a:rPr lang="en-US" sz="1800" u="none" strike="noStrike">
                          <a:effectLst/>
                          <a:latin typeface="Aptos Display" panose="020B0004020202020204" pitchFamily="34" charset="0"/>
                        </a:rPr>
                        <a:t>Senior Planner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$ 135,989.62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990</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$ 137.36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55%</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257.62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543873083"/>
                  </a:ext>
                </a:extLst>
              </a:tr>
              <a:tr h="380875">
                <a:tc>
                  <a:txBody>
                    <a:bodyPr/>
                    <a:lstStyle/>
                    <a:p>
                      <a:pPr algn="r" fontAlgn="b">
                        <a:buNone/>
                      </a:pPr>
                      <a:r>
                        <a:rPr lang="en-US" sz="1800" u="none" strike="noStrike">
                          <a:effectLst/>
                          <a:latin typeface="Aptos Display" panose="020B0004020202020204" pitchFamily="34" charset="0"/>
                        </a:rPr>
                        <a:t>Senior Planner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$ 140,382.84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990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$ 141.80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265.95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4066870094"/>
                  </a:ext>
                </a:extLst>
              </a:tr>
              <a:tr h="380875">
                <a:tc>
                  <a:txBody>
                    <a:bodyPr/>
                    <a:lstStyle/>
                    <a:p>
                      <a:pPr algn="r" fontAlgn="b">
                        <a:buNone/>
                      </a:pPr>
                      <a:r>
                        <a:rPr lang="en-US" sz="1800" u="none" strike="noStrike">
                          <a:effectLst/>
                          <a:latin typeface="Aptos Display" panose="020B0004020202020204" pitchFamily="34" charset="0"/>
                        </a:rPr>
                        <a:t>Associate Planner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$ 129,257.09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990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$ 130.56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244.87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97036002"/>
                  </a:ext>
                </a:extLst>
              </a:tr>
              <a:tr h="380875">
                <a:tc>
                  <a:txBody>
                    <a:bodyPr/>
                    <a:lstStyle/>
                    <a:p>
                      <a:pPr algn="r" fontAlgn="b">
                        <a:buNone/>
                      </a:pPr>
                      <a:r>
                        <a:rPr lang="en-US" sz="1800" u="none" strike="noStrike">
                          <a:effectLst/>
                          <a:latin typeface="Aptos Display" panose="020B0004020202020204" pitchFamily="34" charset="0"/>
                        </a:rPr>
                        <a:t>Associate Planner</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$ 124,599.51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990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$ 125.86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236.05 </a:t>
                      </a: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1113425179"/>
                  </a:ext>
                </a:extLst>
              </a:tr>
              <a:tr h="712070">
                <a:tc>
                  <a:txBody>
                    <a:bodyPr/>
                    <a:lstStyle/>
                    <a:p>
                      <a:pPr algn="r" fontAlgn="b">
                        <a:buNone/>
                      </a:pPr>
                      <a:r>
                        <a:rPr lang="en-US" sz="1800" u="none" strike="noStrike">
                          <a:effectLst/>
                          <a:latin typeface="Aptos Display" panose="020B0004020202020204" pitchFamily="34" charset="0"/>
                        </a:rPr>
                        <a:t>Assistant Planner II</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$ 117,655.78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1650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990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$ 118.84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21%</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222.89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599652319"/>
                  </a:ext>
                </a:extLst>
              </a:tr>
              <a:tr h="380875">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$ 647,884.84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8250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4950</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 $  1,227.38 </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a:effectLst/>
                          <a:latin typeface="Aptos Display" panose="020B0004020202020204" pitchFamily="34" charset="0"/>
                        </a:rPr>
                        <a:t>5</a:t>
                      </a:r>
                      <a:endParaRPr lang="en-US" sz="1800" b="0" i="0" u="none" strike="noStrike">
                        <a:solidFill>
                          <a:srgbClr val="000000"/>
                        </a:solidFill>
                        <a:effectLst/>
                        <a:latin typeface="Aptos Display" panose="020B0004020202020204" pitchFamily="34" charset="0"/>
                      </a:endParaRPr>
                    </a:p>
                  </a:txBody>
                  <a:tcPr marL="0" marR="0" marT="0" marB="0" anchor="b"/>
                </a:tc>
                <a:tc>
                  <a:txBody>
                    <a:bodyPr/>
                    <a:lstStyle/>
                    <a:p>
                      <a:pPr algn="r" fontAlgn="b">
                        <a:buNone/>
                      </a:pPr>
                      <a:r>
                        <a:rPr lang="en-US" sz="1800" u="none" strike="noStrike" dirty="0">
                          <a:effectLst/>
                          <a:latin typeface="Aptos Display" panose="020B0004020202020204" pitchFamily="34" charset="0"/>
                        </a:rPr>
                        <a:t> $ 245.48 </a:t>
                      </a:r>
                      <a:endParaRPr lang="en-US" sz="1800" b="0" i="0" u="none" strike="noStrike" dirty="0">
                        <a:solidFill>
                          <a:srgbClr val="000000"/>
                        </a:solidFill>
                        <a:effectLst/>
                        <a:latin typeface="Aptos Display" panose="020B0004020202020204" pitchFamily="34" charset="0"/>
                      </a:endParaRPr>
                    </a:p>
                  </a:txBody>
                  <a:tcPr marL="0" marR="0" marT="0" marB="0" anchor="b"/>
                </a:tc>
                <a:extLst>
                  <a:ext uri="{0D108BD9-81ED-4DB2-BD59-A6C34878D82A}">
                    <a16:rowId xmlns:a16="http://schemas.microsoft.com/office/drawing/2014/main" val="3269197516"/>
                  </a:ext>
                </a:extLst>
              </a:tr>
            </a:tbl>
          </a:graphicData>
        </a:graphic>
      </p:graphicFrame>
    </p:spTree>
    <p:extLst>
      <p:ext uri="{BB962C8B-B14F-4D97-AF65-F5344CB8AC3E}">
        <p14:creationId xmlns:p14="http://schemas.microsoft.com/office/powerpoint/2010/main" val="1623246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79A9A-4603-244D-E070-6B875F704150}"/>
              </a:ext>
            </a:extLst>
          </p:cNvPr>
          <p:cNvSpPr>
            <a:spLocks noGrp="1"/>
          </p:cNvSpPr>
          <p:nvPr>
            <p:ph type="title"/>
          </p:nvPr>
        </p:nvSpPr>
        <p:spPr>
          <a:xfrm>
            <a:off x="1097280" y="286603"/>
            <a:ext cx="10058400" cy="1450757"/>
          </a:xfrm>
        </p:spPr>
        <p:txBody>
          <a:bodyPr>
            <a:normAutofit/>
          </a:bodyPr>
          <a:lstStyle/>
          <a:p>
            <a:r>
              <a:rPr lang="en-US" dirty="0"/>
              <a:t>Identifying Current Subsidies</a:t>
            </a:r>
          </a:p>
        </p:txBody>
      </p:sp>
      <p:graphicFrame>
        <p:nvGraphicFramePr>
          <p:cNvPr id="4" name="Content Placeholder 3">
            <a:extLst>
              <a:ext uri="{FF2B5EF4-FFF2-40B4-BE49-F238E27FC236}">
                <a16:creationId xmlns:a16="http://schemas.microsoft.com/office/drawing/2014/main" id="{709696E0-BC82-1793-8C19-2DD96FC733E9}"/>
              </a:ext>
            </a:extLst>
          </p:cNvPr>
          <p:cNvGraphicFramePr>
            <a:graphicFrameLocks noGrp="1"/>
          </p:cNvGraphicFramePr>
          <p:nvPr>
            <p:ph idx="1"/>
            <p:extLst>
              <p:ext uri="{D42A27DB-BD31-4B8C-83A1-F6EECF244321}">
                <p14:modId xmlns:p14="http://schemas.microsoft.com/office/powerpoint/2010/main" val="2012321637"/>
              </p:ext>
            </p:extLst>
          </p:nvPr>
        </p:nvGraphicFramePr>
        <p:xfrm>
          <a:off x="1549399" y="2056805"/>
          <a:ext cx="7992534" cy="3697336"/>
        </p:xfrm>
        <a:graphic>
          <a:graphicData uri="http://schemas.openxmlformats.org/drawingml/2006/table">
            <a:tbl>
              <a:tblPr firstRow="1" bandRow="1">
                <a:tableStyleId>{5C22544A-7EE6-4342-B048-85BDC9FD1C3A}</a:tableStyleId>
              </a:tblPr>
              <a:tblGrid>
                <a:gridCol w="2772231">
                  <a:extLst>
                    <a:ext uri="{9D8B030D-6E8A-4147-A177-3AD203B41FA5}">
                      <a16:colId xmlns:a16="http://schemas.microsoft.com/office/drawing/2014/main" val="4222056737"/>
                    </a:ext>
                  </a:extLst>
                </a:gridCol>
                <a:gridCol w="1839169">
                  <a:extLst>
                    <a:ext uri="{9D8B030D-6E8A-4147-A177-3AD203B41FA5}">
                      <a16:colId xmlns:a16="http://schemas.microsoft.com/office/drawing/2014/main" val="3369319364"/>
                    </a:ext>
                  </a:extLst>
                </a:gridCol>
                <a:gridCol w="2063790">
                  <a:extLst>
                    <a:ext uri="{9D8B030D-6E8A-4147-A177-3AD203B41FA5}">
                      <a16:colId xmlns:a16="http://schemas.microsoft.com/office/drawing/2014/main" val="599680304"/>
                    </a:ext>
                  </a:extLst>
                </a:gridCol>
                <a:gridCol w="1317344">
                  <a:extLst>
                    <a:ext uri="{9D8B030D-6E8A-4147-A177-3AD203B41FA5}">
                      <a16:colId xmlns:a16="http://schemas.microsoft.com/office/drawing/2014/main" val="2714403954"/>
                    </a:ext>
                  </a:extLst>
                </a:gridCol>
              </a:tblGrid>
              <a:tr h="1590113">
                <a:tc>
                  <a:txBody>
                    <a:bodyPr/>
                    <a:lstStyle/>
                    <a:p>
                      <a:pPr algn="ctr" fontAlgn="b">
                        <a:buNone/>
                      </a:pPr>
                      <a:endParaRPr lang="en-US" sz="18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buNone/>
                      </a:pPr>
                      <a:r>
                        <a:rPr lang="en-US" sz="1800" u="none" strike="noStrike" dirty="0">
                          <a:effectLst/>
                        </a:rPr>
                        <a:t>Currently Hourly Rate</a:t>
                      </a:r>
                      <a:endParaRPr lang="en-US" sz="18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buNone/>
                      </a:pPr>
                      <a:r>
                        <a:rPr lang="en-US" sz="1800" u="none" strike="noStrike" dirty="0">
                          <a:effectLst/>
                        </a:rPr>
                        <a:t>Proposed Hourly Rate</a:t>
                      </a:r>
                      <a:endParaRPr lang="en-US" sz="18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buNone/>
                      </a:pPr>
                      <a:r>
                        <a:rPr lang="en-US" sz="1800" u="none" strike="noStrike" dirty="0">
                          <a:effectLst/>
                        </a:rPr>
                        <a:t>Current General Fund Subsidy</a:t>
                      </a:r>
                      <a:endParaRPr lang="en-US" sz="18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858141162"/>
                  </a:ext>
                </a:extLst>
              </a:tr>
              <a:tr h="789615">
                <a:tc>
                  <a:txBody>
                    <a:bodyPr/>
                    <a:lstStyle/>
                    <a:p>
                      <a:pPr algn="ctr" fontAlgn="b">
                        <a:buNone/>
                      </a:pPr>
                      <a:r>
                        <a:rPr lang="en-US" sz="1800" b="0" i="0" u="none" strike="noStrike" dirty="0">
                          <a:solidFill>
                            <a:srgbClr val="000000"/>
                          </a:solidFill>
                          <a:effectLst/>
                          <a:latin typeface="Arial" panose="020B0604020202020204" pitchFamily="34" charset="0"/>
                        </a:rPr>
                        <a:t>Building</a:t>
                      </a:r>
                    </a:p>
                  </a:txBody>
                  <a:tcPr marL="0" marR="0" marT="0" marB="0" anchor="ctr"/>
                </a:tc>
                <a:tc>
                  <a:txBody>
                    <a:bodyPr/>
                    <a:lstStyle/>
                    <a:p>
                      <a:pPr algn="ctr" fontAlgn="b">
                        <a:buNone/>
                      </a:pPr>
                      <a:r>
                        <a:rPr lang="en-US" sz="1800" u="none" strike="noStrike" dirty="0">
                          <a:effectLst/>
                        </a:rPr>
                        <a:t> $ 99.87            </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r>
                        <a:rPr lang="en-US" sz="1800" u="none" strike="noStrike" dirty="0">
                          <a:effectLst/>
                        </a:rPr>
                        <a:t> $  159.58         </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endPar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157064571"/>
                  </a:ext>
                </a:extLst>
              </a:tr>
              <a:tr h="658804">
                <a:tc>
                  <a:txBody>
                    <a:bodyPr/>
                    <a:lstStyle/>
                    <a:p>
                      <a:pPr algn="ctr" fontAlgn="b">
                        <a:buNone/>
                      </a:pPr>
                      <a:r>
                        <a:rPr lang="en-US" sz="1800" b="0" i="0" u="none" strike="noStrike" dirty="0">
                          <a:solidFill>
                            <a:srgbClr val="000000"/>
                          </a:solidFill>
                          <a:effectLst/>
                          <a:latin typeface="Arial" panose="020B0604020202020204" pitchFamily="34" charset="0"/>
                        </a:rPr>
                        <a:t>Code</a:t>
                      </a:r>
                    </a:p>
                  </a:txBody>
                  <a:tcPr marL="0" marR="0" marT="0" marB="0" anchor="ctr"/>
                </a:tc>
                <a:tc>
                  <a:txBody>
                    <a:bodyPr/>
                    <a:lstStyle/>
                    <a:p>
                      <a:pPr algn="ctr" fontAlgn="b">
                        <a:buNone/>
                      </a:pPr>
                      <a:r>
                        <a:rPr lang="en-US" sz="1800" u="none" strike="noStrike" dirty="0">
                          <a:effectLst/>
                        </a:rPr>
                        <a:t> $ 65.00 (average)</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r>
                        <a:rPr lang="en-US" sz="1800" u="none" strike="noStrike" dirty="0">
                          <a:effectLst/>
                        </a:rPr>
                        <a:t> $  136.70   </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48%</a:t>
                      </a:r>
                    </a:p>
                  </a:txBody>
                  <a:tcPr marL="0" marR="0" marT="0" marB="0" anchor="ctr"/>
                </a:tc>
                <a:extLst>
                  <a:ext uri="{0D108BD9-81ED-4DB2-BD59-A6C34878D82A}">
                    <a16:rowId xmlns:a16="http://schemas.microsoft.com/office/drawing/2014/main" val="1646127795"/>
                  </a:ext>
                </a:extLst>
              </a:tr>
              <a:tr h="658804">
                <a:tc>
                  <a:txBody>
                    <a:bodyPr/>
                    <a:lstStyle/>
                    <a:p>
                      <a:pPr algn="ctr" fontAlgn="b">
                        <a:buNone/>
                      </a:pPr>
                      <a:r>
                        <a:rPr lang="en-US" sz="1800" b="0" i="0" u="none" strike="noStrike" dirty="0">
                          <a:solidFill>
                            <a:srgbClr val="000000"/>
                          </a:solidFill>
                          <a:effectLst/>
                          <a:latin typeface="Arial" panose="020B0604020202020204" pitchFamily="34" charset="0"/>
                        </a:rPr>
                        <a:t>Planning</a:t>
                      </a:r>
                    </a:p>
                  </a:txBody>
                  <a:tcPr marL="0" marR="0" marT="0" marB="0" anchor="ctr"/>
                </a:tc>
                <a:tc>
                  <a:txBody>
                    <a:bodyPr/>
                    <a:lstStyle/>
                    <a:p>
                      <a:pPr algn="ctr" fontAlgn="b">
                        <a:buNone/>
                      </a:pPr>
                      <a:r>
                        <a:rPr lang="en-US" sz="1800" u="none" strike="noStrike" dirty="0">
                          <a:effectLst/>
                        </a:rPr>
                        <a:t> $  128.75 </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r>
                        <a:rPr lang="en-US" sz="1800" u="none" strike="noStrike" dirty="0">
                          <a:effectLst/>
                        </a:rPr>
                        <a:t> $  245.78 </a:t>
                      </a:r>
                      <a:endParaRPr lang="en-US" sz="18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buNone/>
                      </a:pPr>
                      <a:r>
                        <a:rPr lang="en-US" sz="1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48%</a:t>
                      </a:r>
                    </a:p>
                  </a:txBody>
                  <a:tcPr marL="0" marR="0" marT="0" marB="0" anchor="ctr"/>
                </a:tc>
                <a:extLst>
                  <a:ext uri="{0D108BD9-81ED-4DB2-BD59-A6C34878D82A}">
                    <a16:rowId xmlns:a16="http://schemas.microsoft.com/office/drawing/2014/main" val="3695643138"/>
                  </a:ext>
                </a:extLst>
              </a:tr>
            </a:tbl>
          </a:graphicData>
        </a:graphic>
      </p:graphicFrame>
    </p:spTree>
    <p:extLst>
      <p:ext uri="{BB962C8B-B14F-4D97-AF65-F5344CB8AC3E}">
        <p14:creationId xmlns:p14="http://schemas.microsoft.com/office/powerpoint/2010/main" val="2913738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817757-0EAD-9991-8A53-93F0DC81A23E}"/>
              </a:ext>
            </a:extLst>
          </p:cNvPr>
          <p:cNvSpPr>
            <a:spLocks noGrp="1"/>
          </p:cNvSpPr>
          <p:nvPr>
            <p:ph type="title"/>
          </p:nvPr>
        </p:nvSpPr>
        <p:spPr/>
        <p:txBody>
          <a:bodyPr/>
          <a:lstStyle/>
          <a:p>
            <a:r>
              <a:rPr lang="en-US" dirty="0"/>
              <a:t>Next Steps 25/26 FY</a:t>
            </a:r>
          </a:p>
        </p:txBody>
      </p:sp>
    </p:spTree>
    <p:extLst>
      <p:ext uri="{BB962C8B-B14F-4D97-AF65-F5344CB8AC3E}">
        <p14:creationId xmlns:p14="http://schemas.microsoft.com/office/powerpoint/2010/main" val="19189117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7A554-004C-D8AC-1BDC-2F10143BC0FF}"/>
              </a:ext>
            </a:extLst>
          </p:cNvPr>
          <p:cNvSpPr>
            <a:spLocks noGrp="1"/>
          </p:cNvSpPr>
          <p:nvPr>
            <p:ph type="title"/>
          </p:nvPr>
        </p:nvSpPr>
        <p:spPr>
          <a:xfrm>
            <a:off x="1190624" y="286603"/>
            <a:ext cx="9965055" cy="1199297"/>
          </a:xfrm>
        </p:spPr>
        <p:txBody>
          <a:bodyPr>
            <a:normAutofit/>
          </a:bodyPr>
          <a:lstStyle/>
          <a:p>
            <a:r>
              <a:rPr lang="en-US" dirty="0"/>
              <a:t>Building Division Cash</a:t>
            </a:r>
          </a:p>
        </p:txBody>
      </p:sp>
      <p:graphicFrame>
        <p:nvGraphicFramePr>
          <p:cNvPr id="4" name="Table 3">
            <a:extLst>
              <a:ext uri="{FF2B5EF4-FFF2-40B4-BE49-F238E27FC236}">
                <a16:creationId xmlns:a16="http://schemas.microsoft.com/office/drawing/2014/main" id="{9731A967-7D0D-1247-4076-24B20438A439}"/>
              </a:ext>
            </a:extLst>
          </p:cNvPr>
          <p:cNvGraphicFramePr>
            <a:graphicFrameLocks noGrp="1"/>
          </p:cNvGraphicFramePr>
          <p:nvPr/>
        </p:nvGraphicFramePr>
        <p:xfrm>
          <a:off x="1466850" y="2152651"/>
          <a:ext cx="4219576" cy="3747132"/>
        </p:xfrm>
        <a:graphic>
          <a:graphicData uri="http://schemas.openxmlformats.org/drawingml/2006/table">
            <a:tbl>
              <a:tblPr firstRow="1" bandRow="1">
                <a:tableStyleId>{5C22544A-7EE6-4342-B048-85BDC9FD1C3A}</a:tableStyleId>
              </a:tblPr>
              <a:tblGrid>
                <a:gridCol w="1037474">
                  <a:extLst>
                    <a:ext uri="{9D8B030D-6E8A-4147-A177-3AD203B41FA5}">
                      <a16:colId xmlns:a16="http://schemas.microsoft.com/office/drawing/2014/main" val="960270556"/>
                    </a:ext>
                  </a:extLst>
                </a:gridCol>
                <a:gridCol w="1534276">
                  <a:extLst>
                    <a:ext uri="{9D8B030D-6E8A-4147-A177-3AD203B41FA5}">
                      <a16:colId xmlns:a16="http://schemas.microsoft.com/office/drawing/2014/main" val="658518824"/>
                    </a:ext>
                  </a:extLst>
                </a:gridCol>
                <a:gridCol w="1647826">
                  <a:extLst>
                    <a:ext uri="{9D8B030D-6E8A-4147-A177-3AD203B41FA5}">
                      <a16:colId xmlns:a16="http://schemas.microsoft.com/office/drawing/2014/main" val="1905388845"/>
                    </a:ext>
                  </a:extLst>
                </a:gridCol>
              </a:tblGrid>
              <a:tr h="416348">
                <a:tc>
                  <a:txBody>
                    <a:bodyPr/>
                    <a:lstStyle/>
                    <a:p>
                      <a:pPr algn="ctr" fontAlgn="b">
                        <a:buNone/>
                      </a:pPr>
                      <a:r>
                        <a:rPr lang="en-US" sz="1600" b="1" i="0" u="none" strike="noStrike" dirty="0">
                          <a:solidFill>
                            <a:schemeClr val="bg1"/>
                          </a:solidFill>
                          <a:effectLst/>
                          <a:latin typeface="Calibri" panose="020F0502020204030204" pitchFamily="34" charset="0"/>
                        </a:rPr>
                        <a:t>Month</a:t>
                      </a:r>
                    </a:p>
                  </a:txBody>
                  <a:tcPr marL="9525" marR="9525" marT="9525" marB="0" anchor="ctr"/>
                </a:tc>
                <a:tc>
                  <a:txBody>
                    <a:bodyPr/>
                    <a:lstStyle/>
                    <a:p>
                      <a:pPr algn="ctr" fontAlgn="b">
                        <a:buNone/>
                      </a:pPr>
                      <a:r>
                        <a:rPr lang="en-US" sz="1600" b="1" i="0" u="none" strike="noStrike" dirty="0">
                          <a:solidFill>
                            <a:schemeClr val="bg1"/>
                          </a:solidFill>
                          <a:effectLst/>
                          <a:latin typeface="Calibri" panose="020F0502020204030204" pitchFamily="34" charset="0"/>
                        </a:rPr>
                        <a:t>Actuals</a:t>
                      </a:r>
                    </a:p>
                  </a:txBody>
                  <a:tcPr marL="9525" marR="9525" marT="9525" marB="0" anchor="ctr"/>
                </a:tc>
                <a:tc>
                  <a:txBody>
                    <a:bodyPr/>
                    <a:lstStyle/>
                    <a:p>
                      <a:pPr algn="ctr" fontAlgn="b">
                        <a:buNone/>
                      </a:pPr>
                      <a:r>
                        <a:rPr lang="en-US" sz="1600" b="1" i="0" u="none" strike="noStrike" dirty="0">
                          <a:solidFill>
                            <a:schemeClr val="bg1"/>
                          </a:solidFill>
                          <a:effectLst/>
                          <a:latin typeface="Calibri" panose="020F0502020204030204" pitchFamily="34" charset="0"/>
                        </a:rPr>
                        <a:t>Cumulative Total</a:t>
                      </a:r>
                    </a:p>
                  </a:txBody>
                  <a:tcPr marL="9525" marR="9525" marT="9525" marB="0" anchor="ctr"/>
                </a:tc>
                <a:extLst>
                  <a:ext uri="{0D108BD9-81ED-4DB2-BD59-A6C34878D82A}">
                    <a16:rowId xmlns:a16="http://schemas.microsoft.com/office/drawing/2014/main" val="831927710"/>
                  </a:ext>
                </a:extLst>
              </a:tr>
              <a:tr h="416348">
                <a:tc>
                  <a:txBody>
                    <a:bodyPr/>
                    <a:lstStyle/>
                    <a:p>
                      <a:pPr algn="ctr" fontAlgn="b">
                        <a:buNone/>
                      </a:pPr>
                      <a:r>
                        <a:rPr lang="en-US" sz="1600" b="0" i="0" u="none" strike="noStrike" dirty="0">
                          <a:solidFill>
                            <a:srgbClr val="000000"/>
                          </a:solidFill>
                          <a:effectLst/>
                          <a:latin typeface="Calibri" panose="020F0502020204030204" pitchFamily="34" charset="0"/>
                        </a:rPr>
                        <a:t>July</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162,102.38 </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162,102.38 </a:t>
                      </a:r>
                    </a:p>
                  </a:txBody>
                  <a:tcPr marL="9525" marR="9525" marT="9525" marB="0" anchor="b"/>
                </a:tc>
                <a:extLst>
                  <a:ext uri="{0D108BD9-81ED-4DB2-BD59-A6C34878D82A}">
                    <a16:rowId xmlns:a16="http://schemas.microsoft.com/office/drawing/2014/main" val="3211727088"/>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August</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22,568.32 </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184,670.70 </a:t>
                      </a:r>
                    </a:p>
                  </a:txBody>
                  <a:tcPr marL="9525" marR="9525" marT="9525" marB="0" anchor="b"/>
                </a:tc>
                <a:extLst>
                  <a:ext uri="{0D108BD9-81ED-4DB2-BD59-A6C34878D82A}">
                    <a16:rowId xmlns:a16="http://schemas.microsoft.com/office/drawing/2014/main" val="3540496837"/>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September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(46,600.85)</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138,069.85 </a:t>
                      </a:r>
                    </a:p>
                  </a:txBody>
                  <a:tcPr marL="9525" marR="9525" marT="9525" marB="0" anchor="b"/>
                </a:tc>
                <a:extLst>
                  <a:ext uri="{0D108BD9-81ED-4DB2-BD59-A6C34878D82A}">
                    <a16:rowId xmlns:a16="http://schemas.microsoft.com/office/drawing/2014/main" val="3940020752"/>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October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(30,159.03)</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107,910.82 </a:t>
                      </a:r>
                    </a:p>
                  </a:txBody>
                  <a:tcPr marL="9525" marR="9525" marT="9525" marB="0" anchor="b"/>
                </a:tc>
                <a:extLst>
                  <a:ext uri="{0D108BD9-81ED-4DB2-BD59-A6C34878D82A}">
                    <a16:rowId xmlns:a16="http://schemas.microsoft.com/office/drawing/2014/main" val="1674112344"/>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November</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355,470.56 </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463,381.38 </a:t>
                      </a:r>
                    </a:p>
                  </a:txBody>
                  <a:tcPr marL="9525" marR="9525" marT="9525" marB="0" anchor="b"/>
                </a:tc>
                <a:extLst>
                  <a:ext uri="{0D108BD9-81ED-4DB2-BD59-A6C34878D82A}">
                    <a16:rowId xmlns:a16="http://schemas.microsoft.com/office/drawing/2014/main" val="2582287004"/>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December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(79,232.73)</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384,148.65 </a:t>
                      </a:r>
                    </a:p>
                  </a:txBody>
                  <a:tcPr marL="9525" marR="9525" marT="9525" marB="0" anchor="b"/>
                </a:tc>
                <a:extLst>
                  <a:ext uri="{0D108BD9-81ED-4DB2-BD59-A6C34878D82A}">
                    <a16:rowId xmlns:a16="http://schemas.microsoft.com/office/drawing/2014/main" val="3197409495"/>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January</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(13,628.36)</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370,520.29 </a:t>
                      </a:r>
                    </a:p>
                  </a:txBody>
                  <a:tcPr marL="9525" marR="9525" marT="9525" marB="0" anchor="b"/>
                </a:tc>
                <a:extLst>
                  <a:ext uri="{0D108BD9-81ED-4DB2-BD59-A6C34878D82A}">
                    <a16:rowId xmlns:a16="http://schemas.microsoft.com/office/drawing/2014/main" val="4059550667"/>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February</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(112,052.71)</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258,467.58 </a:t>
                      </a:r>
                    </a:p>
                  </a:txBody>
                  <a:tcPr marL="9525" marR="9525" marT="9525" marB="0" anchor="b"/>
                </a:tc>
                <a:extLst>
                  <a:ext uri="{0D108BD9-81ED-4DB2-BD59-A6C34878D82A}">
                    <a16:rowId xmlns:a16="http://schemas.microsoft.com/office/drawing/2014/main" val="3756646114"/>
                  </a:ext>
                </a:extLst>
              </a:tr>
            </a:tbl>
          </a:graphicData>
        </a:graphic>
      </p:graphicFrame>
      <p:graphicFrame>
        <p:nvGraphicFramePr>
          <p:cNvPr id="11" name="Table 10">
            <a:extLst>
              <a:ext uri="{FF2B5EF4-FFF2-40B4-BE49-F238E27FC236}">
                <a16:creationId xmlns:a16="http://schemas.microsoft.com/office/drawing/2014/main" id="{8065393C-A0BB-966F-8E2A-B947788AF912}"/>
              </a:ext>
            </a:extLst>
          </p:cNvPr>
          <p:cNvGraphicFramePr>
            <a:graphicFrameLocks noGrp="1"/>
          </p:cNvGraphicFramePr>
          <p:nvPr/>
        </p:nvGraphicFramePr>
        <p:xfrm>
          <a:off x="6781799" y="2152651"/>
          <a:ext cx="4219576" cy="3747132"/>
        </p:xfrm>
        <a:graphic>
          <a:graphicData uri="http://schemas.openxmlformats.org/drawingml/2006/table">
            <a:tbl>
              <a:tblPr firstRow="1" bandRow="1">
                <a:tableStyleId>{5C22544A-7EE6-4342-B048-85BDC9FD1C3A}</a:tableStyleId>
              </a:tblPr>
              <a:tblGrid>
                <a:gridCol w="1037474">
                  <a:extLst>
                    <a:ext uri="{9D8B030D-6E8A-4147-A177-3AD203B41FA5}">
                      <a16:colId xmlns:a16="http://schemas.microsoft.com/office/drawing/2014/main" val="960270556"/>
                    </a:ext>
                  </a:extLst>
                </a:gridCol>
                <a:gridCol w="1534276">
                  <a:extLst>
                    <a:ext uri="{9D8B030D-6E8A-4147-A177-3AD203B41FA5}">
                      <a16:colId xmlns:a16="http://schemas.microsoft.com/office/drawing/2014/main" val="658518824"/>
                    </a:ext>
                  </a:extLst>
                </a:gridCol>
                <a:gridCol w="1647826">
                  <a:extLst>
                    <a:ext uri="{9D8B030D-6E8A-4147-A177-3AD203B41FA5}">
                      <a16:colId xmlns:a16="http://schemas.microsoft.com/office/drawing/2014/main" val="1905388845"/>
                    </a:ext>
                  </a:extLst>
                </a:gridCol>
              </a:tblGrid>
              <a:tr h="416348">
                <a:tc>
                  <a:txBody>
                    <a:bodyPr/>
                    <a:lstStyle/>
                    <a:p>
                      <a:pPr algn="ctr" fontAlgn="b">
                        <a:buNone/>
                      </a:pPr>
                      <a:r>
                        <a:rPr lang="en-US" sz="1600" b="1" i="0" u="none" strike="noStrike" dirty="0">
                          <a:solidFill>
                            <a:schemeClr val="bg1"/>
                          </a:solidFill>
                          <a:effectLst/>
                          <a:latin typeface="Calibri" panose="020F0502020204030204" pitchFamily="34" charset="0"/>
                        </a:rPr>
                        <a:t>Month</a:t>
                      </a:r>
                    </a:p>
                  </a:txBody>
                  <a:tcPr marL="9525" marR="9525" marT="9525" marB="0" anchor="ctr"/>
                </a:tc>
                <a:tc>
                  <a:txBody>
                    <a:bodyPr/>
                    <a:lstStyle/>
                    <a:p>
                      <a:pPr algn="ctr" fontAlgn="b">
                        <a:buNone/>
                      </a:pPr>
                      <a:r>
                        <a:rPr lang="en-US" sz="1600" b="1" i="0" u="none" strike="noStrike" dirty="0">
                          <a:solidFill>
                            <a:schemeClr val="bg1"/>
                          </a:solidFill>
                          <a:effectLst/>
                          <a:latin typeface="Calibri" panose="020F0502020204030204" pitchFamily="34" charset="0"/>
                        </a:rPr>
                        <a:t>Actuals</a:t>
                      </a:r>
                    </a:p>
                  </a:txBody>
                  <a:tcPr marL="9525" marR="9525" marT="9525" marB="0" anchor="ctr"/>
                </a:tc>
                <a:tc>
                  <a:txBody>
                    <a:bodyPr/>
                    <a:lstStyle/>
                    <a:p>
                      <a:pPr algn="ctr" fontAlgn="b">
                        <a:buNone/>
                      </a:pPr>
                      <a:r>
                        <a:rPr lang="en-US" sz="1600" b="1" i="0" u="none" strike="noStrike" dirty="0">
                          <a:solidFill>
                            <a:schemeClr val="bg1"/>
                          </a:solidFill>
                          <a:effectLst/>
                          <a:latin typeface="Calibri" panose="020F0502020204030204" pitchFamily="34" charset="0"/>
                        </a:rPr>
                        <a:t>Cumulative Total</a:t>
                      </a:r>
                    </a:p>
                  </a:txBody>
                  <a:tcPr marL="9525" marR="9525" marT="9525" marB="0" anchor="ctr"/>
                </a:tc>
                <a:extLst>
                  <a:ext uri="{0D108BD9-81ED-4DB2-BD59-A6C34878D82A}">
                    <a16:rowId xmlns:a16="http://schemas.microsoft.com/office/drawing/2014/main" val="831927710"/>
                  </a:ext>
                </a:extLst>
              </a:tr>
              <a:tr h="416348">
                <a:tc>
                  <a:txBody>
                    <a:bodyPr/>
                    <a:lstStyle/>
                    <a:p>
                      <a:pPr algn="ctr" fontAlgn="b">
                        <a:buNone/>
                      </a:pPr>
                      <a:r>
                        <a:rPr lang="en-US" sz="1600" b="0" i="0" u="none" strike="noStrike" dirty="0">
                          <a:solidFill>
                            <a:srgbClr val="000000"/>
                          </a:solidFill>
                          <a:effectLst/>
                          <a:latin typeface="Calibri" panose="020F0502020204030204" pitchFamily="34" charset="0"/>
                        </a:rPr>
                        <a:t>July</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162,102.38 </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162,102.38 </a:t>
                      </a:r>
                    </a:p>
                  </a:txBody>
                  <a:tcPr marL="9525" marR="9525" marT="9525" marB="0" anchor="b"/>
                </a:tc>
                <a:extLst>
                  <a:ext uri="{0D108BD9-81ED-4DB2-BD59-A6C34878D82A}">
                    <a16:rowId xmlns:a16="http://schemas.microsoft.com/office/drawing/2014/main" val="3211727088"/>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August</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22,568.32 </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184,670.70 </a:t>
                      </a:r>
                    </a:p>
                  </a:txBody>
                  <a:tcPr marL="9525" marR="9525" marT="9525" marB="0" anchor="b"/>
                </a:tc>
                <a:extLst>
                  <a:ext uri="{0D108BD9-81ED-4DB2-BD59-A6C34878D82A}">
                    <a16:rowId xmlns:a16="http://schemas.microsoft.com/office/drawing/2014/main" val="3540496837"/>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September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(46,600.85)</a:t>
                      </a:r>
                    </a:p>
                  </a:txBody>
                  <a:tcPr marL="9525" marR="9525" marT="9525" marB="0" anchor="b"/>
                </a:tc>
                <a:tc>
                  <a:txBody>
                    <a:bodyPr/>
                    <a:lstStyle/>
                    <a:p>
                      <a:pPr algn="ctr" fontAlgn="b">
                        <a:buNone/>
                      </a:pPr>
                      <a:r>
                        <a:rPr lang="en-US" sz="1600" b="0" i="0" u="none" strike="noStrike">
                          <a:solidFill>
                            <a:srgbClr val="000000"/>
                          </a:solidFill>
                          <a:effectLst/>
                          <a:latin typeface="Calibri" panose="020F0502020204030204" pitchFamily="34" charset="0"/>
                        </a:rPr>
                        <a:t>138,069.85 </a:t>
                      </a:r>
                    </a:p>
                  </a:txBody>
                  <a:tcPr marL="9525" marR="9525" marT="9525" marB="0" anchor="b"/>
                </a:tc>
                <a:extLst>
                  <a:ext uri="{0D108BD9-81ED-4DB2-BD59-A6C34878D82A}">
                    <a16:rowId xmlns:a16="http://schemas.microsoft.com/office/drawing/2014/main" val="3940020752"/>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October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(30,159.03)</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107,910.82 </a:t>
                      </a:r>
                    </a:p>
                  </a:txBody>
                  <a:tcPr marL="9525" marR="9525" marT="9525" marB="0" anchor="b"/>
                </a:tc>
                <a:extLst>
                  <a:ext uri="{0D108BD9-81ED-4DB2-BD59-A6C34878D82A}">
                    <a16:rowId xmlns:a16="http://schemas.microsoft.com/office/drawing/2014/main" val="1674112344"/>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November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(34,529.44)</a:t>
                      </a:r>
                    </a:p>
                  </a:txBody>
                  <a:tcPr marL="9525" marR="9525" marT="9525" marB="0" anchor="b"/>
                </a:tc>
                <a:tc>
                  <a:txBody>
                    <a:bodyPr/>
                    <a:lstStyle/>
                    <a:p>
                      <a:pPr algn="ctr" fontAlgn="b">
                        <a:buNone/>
                      </a:pPr>
                      <a:r>
                        <a:rPr lang="en-US" sz="1600" b="0" i="0" u="none" strike="noStrike" dirty="0">
                          <a:solidFill>
                            <a:srgbClr val="000000"/>
                          </a:solidFill>
                          <a:effectLst/>
                          <a:latin typeface="Calibri" panose="020F0502020204030204" pitchFamily="34" charset="0"/>
                        </a:rPr>
                        <a:t>73,381.38 </a:t>
                      </a:r>
                    </a:p>
                  </a:txBody>
                  <a:tcPr marL="9525" marR="9525" marT="9525" marB="0" anchor="b"/>
                </a:tc>
                <a:extLst>
                  <a:ext uri="{0D108BD9-81ED-4DB2-BD59-A6C34878D82A}">
                    <a16:rowId xmlns:a16="http://schemas.microsoft.com/office/drawing/2014/main" val="2582287004"/>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December</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(79,232.73)</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(5,851.35)</a:t>
                      </a:r>
                    </a:p>
                  </a:txBody>
                  <a:tcPr marL="9525" marR="9525" marT="9525" marB="0" anchor="b"/>
                </a:tc>
                <a:extLst>
                  <a:ext uri="{0D108BD9-81ED-4DB2-BD59-A6C34878D82A}">
                    <a16:rowId xmlns:a16="http://schemas.microsoft.com/office/drawing/2014/main" val="3197409495"/>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January</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(13,628.36)</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(19,479.71)</a:t>
                      </a:r>
                    </a:p>
                  </a:txBody>
                  <a:tcPr marL="9525" marR="9525" marT="9525" marB="0" anchor="b"/>
                </a:tc>
                <a:extLst>
                  <a:ext uri="{0D108BD9-81ED-4DB2-BD59-A6C34878D82A}">
                    <a16:rowId xmlns:a16="http://schemas.microsoft.com/office/drawing/2014/main" val="4059550667"/>
                  </a:ext>
                </a:extLst>
              </a:tr>
              <a:tr h="416348">
                <a:tc>
                  <a:txBody>
                    <a:bodyPr/>
                    <a:lstStyle/>
                    <a:p>
                      <a:pPr algn="ctr" fontAlgn="b">
                        <a:buNone/>
                      </a:pPr>
                      <a:r>
                        <a:rPr lang="en-US" sz="1600" b="0" i="0" u="none" strike="noStrike">
                          <a:solidFill>
                            <a:srgbClr val="000000"/>
                          </a:solidFill>
                          <a:effectLst/>
                          <a:latin typeface="Calibri" panose="020F0502020204030204" pitchFamily="34" charset="0"/>
                        </a:rPr>
                        <a:t>February</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(112,052.71)</a:t>
                      </a:r>
                    </a:p>
                  </a:txBody>
                  <a:tcPr marL="9525" marR="9525" marT="9525" marB="0" anchor="b"/>
                </a:tc>
                <a:tc>
                  <a:txBody>
                    <a:bodyPr/>
                    <a:lstStyle/>
                    <a:p>
                      <a:pPr algn="ctr" fontAlgn="b">
                        <a:buNone/>
                      </a:pPr>
                      <a:r>
                        <a:rPr lang="en-US" sz="1600" b="0" i="0" u="none" strike="noStrike" dirty="0">
                          <a:solidFill>
                            <a:srgbClr val="FF0000"/>
                          </a:solidFill>
                          <a:effectLst/>
                          <a:latin typeface="Calibri" panose="020F0502020204030204" pitchFamily="34" charset="0"/>
                        </a:rPr>
                        <a:t>(131,532.42)</a:t>
                      </a:r>
                    </a:p>
                  </a:txBody>
                  <a:tcPr marL="9525" marR="9525" marT="9525" marB="0" anchor="b"/>
                </a:tc>
                <a:extLst>
                  <a:ext uri="{0D108BD9-81ED-4DB2-BD59-A6C34878D82A}">
                    <a16:rowId xmlns:a16="http://schemas.microsoft.com/office/drawing/2014/main" val="3756646114"/>
                  </a:ext>
                </a:extLst>
              </a:tr>
            </a:tbl>
          </a:graphicData>
        </a:graphic>
      </p:graphicFrame>
      <p:sp>
        <p:nvSpPr>
          <p:cNvPr id="12" name="TextBox 11">
            <a:extLst>
              <a:ext uri="{FF2B5EF4-FFF2-40B4-BE49-F238E27FC236}">
                <a16:creationId xmlns:a16="http://schemas.microsoft.com/office/drawing/2014/main" id="{24978390-8544-45F4-5373-9E1E495B64E2}"/>
              </a:ext>
            </a:extLst>
          </p:cNvPr>
          <p:cNvSpPr txBox="1"/>
          <p:nvPr/>
        </p:nvSpPr>
        <p:spPr>
          <a:xfrm>
            <a:off x="2505075" y="1783319"/>
            <a:ext cx="7007046" cy="369332"/>
          </a:xfrm>
          <a:prstGeom prst="rect">
            <a:avLst/>
          </a:prstGeom>
          <a:noFill/>
        </p:spPr>
        <p:txBody>
          <a:bodyPr wrap="none" rtlCol="0">
            <a:spAutoFit/>
          </a:bodyPr>
          <a:lstStyle/>
          <a:p>
            <a:r>
              <a:rPr lang="en-US" dirty="0"/>
              <a:t>With Loan										Without Loan</a:t>
            </a:r>
          </a:p>
        </p:txBody>
      </p:sp>
    </p:spTree>
    <p:extLst>
      <p:ext uri="{BB962C8B-B14F-4D97-AF65-F5344CB8AC3E}">
        <p14:creationId xmlns:p14="http://schemas.microsoft.com/office/powerpoint/2010/main" val="2807434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F7BA42-A40C-FFF3-9566-06AF891047CF}"/>
              </a:ext>
            </a:extLst>
          </p:cNvPr>
          <p:cNvSpPr>
            <a:spLocks noGrp="1"/>
          </p:cNvSpPr>
          <p:nvPr>
            <p:ph type="title"/>
          </p:nvPr>
        </p:nvSpPr>
        <p:spPr/>
        <p:txBody>
          <a:bodyPr/>
          <a:lstStyle/>
          <a:p>
            <a:r>
              <a:rPr lang="en-US" dirty="0"/>
              <a:t>Building Mid-Year Budget/Loan Repayment</a:t>
            </a:r>
          </a:p>
        </p:txBody>
      </p:sp>
      <p:sp>
        <p:nvSpPr>
          <p:cNvPr id="5" name="Content Placeholder 4">
            <a:extLst>
              <a:ext uri="{FF2B5EF4-FFF2-40B4-BE49-F238E27FC236}">
                <a16:creationId xmlns:a16="http://schemas.microsoft.com/office/drawing/2014/main" id="{FCDF8619-C772-9B73-37FE-F0017457699E}"/>
              </a:ext>
            </a:extLst>
          </p:cNvPr>
          <p:cNvSpPr>
            <a:spLocks noGrp="1"/>
          </p:cNvSpPr>
          <p:nvPr>
            <p:ph idx="1"/>
          </p:nvPr>
        </p:nvSpPr>
        <p:spPr>
          <a:xfrm>
            <a:off x="1097280" y="1845734"/>
            <a:ext cx="10058400" cy="4394200"/>
          </a:xfrm>
        </p:spPr>
        <p:txBody>
          <a:bodyPr>
            <a:normAutofit fontScale="85000" lnSpcReduction="20000"/>
          </a:bodyPr>
          <a:lstStyle/>
          <a:p>
            <a:r>
              <a:rPr lang="en-US" dirty="0"/>
              <a:t>The mid-year budget for Building is balanced to cover Building expenses for the remainder of the year only.  All discretionary spending has been cut from the Building budget, so repayment and establishing reserves needed for the start of 26/27 are not possible without reducing fixed costs (staff reductions).</a:t>
            </a:r>
          </a:p>
          <a:p>
            <a:r>
              <a:rPr lang="en-US" dirty="0"/>
              <a:t>On March 31st, only 25% of the FY will remain.  Staff reductions at this point in the year will only provide a modest savings in FY 25/26.  The average cost of Building staff members is $115K (S&amp;B), such that each reduction could save approx. $29K.   Options:</a:t>
            </a:r>
          </a:p>
          <a:p>
            <a:pPr marL="457200" indent="-457200">
              <a:buFont typeface="+mj-lt"/>
              <a:buAutoNum type="arabicPeriod"/>
            </a:pPr>
            <a:r>
              <a:rPr lang="en-US" b="1" dirty="0"/>
              <a:t>Make 1</a:t>
            </a:r>
            <a:r>
              <a:rPr lang="en-US" b="1" baseline="30000" dirty="0"/>
              <a:t>st</a:t>
            </a:r>
            <a:r>
              <a:rPr lang="en-US" b="1" dirty="0"/>
              <a:t> loan payment ($130K) in November 2027 with 2 subsequent annual payments.  This would give appropriate time for reserves to recover while we work on additional cost saving and possible fee increases.</a:t>
            </a:r>
          </a:p>
          <a:p>
            <a:pPr marL="457200" indent="-457200">
              <a:buFont typeface="+mj-lt"/>
              <a:buAutoNum type="arabicPeriod"/>
            </a:pPr>
            <a:r>
              <a:rPr lang="en-US" dirty="0"/>
              <a:t>Make 1</a:t>
            </a:r>
            <a:r>
              <a:rPr lang="en-US" baseline="30000" dirty="0"/>
              <a:t>st</a:t>
            </a:r>
            <a:r>
              <a:rPr lang="en-US" dirty="0"/>
              <a:t> loan payment ($130K) in November 2026 (with 2 subsequent annual payments), once the start of 26/27 FY has passed - so that the need for cash does no arise again.  Would require reduction in expenses (by $130K or 1-2 staff positions) or fee increase at the start of 26/27.</a:t>
            </a:r>
          </a:p>
          <a:p>
            <a:pPr marL="457200" indent="-457200">
              <a:buFont typeface="+mj-lt"/>
              <a:buAutoNum type="arabicPeriod"/>
            </a:pPr>
            <a:r>
              <a:rPr lang="en-US" dirty="0"/>
              <a:t>Full repayment in November 2026 would require reduction in expenses by $390K or 3-4 staff positions at the start of 26/27.</a:t>
            </a:r>
          </a:p>
          <a:p>
            <a:pPr marL="457200" indent="-457200">
              <a:buFont typeface="+mj-lt"/>
              <a:buAutoNum type="arabicPeriod"/>
            </a:pPr>
            <a:r>
              <a:rPr lang="en-US" dirty="0"/>
              <a:t>Full repayment in June 2027 would require the same reduction as above or less in combination with fee increases.</a:t>
            </a:r>
          </a:p>
          <a:p>
            <a:pPr marL="457200" indent="-457200">
              <a:buFont typeface="+mj-lt"/>
              <a:buAutoNum type="arabicPeriod"/>
            </a:pPr>
            <a:r>
              <a:rPr lang="en-US" dirty="0"/>
              <a:t>Partial or full repayment before November 2027 is not possible without closing the division.</a:t>
            </a:r>
          </a:p>
          <a:p>
            <a:pPr marL="457200" indent="-457200">
              <a:buFont typeface="+mj-lt"/>
              <a:buAutoNum type="arabicPeriod"/>
            </a:pPr>
            <a:endParaRPr lang="en-US" dirty="0"/>
          </a:p>
          <a:p>
            <a:pPr marL="0" indent="0">
              <a:buNone/>
            </a:pPr>
            <a:endParaRPr lang="en-US" dirty="0"/>
          </a:p>
        </p:txBody>
      </p:sp>
    </p:spTree>
    <p:extLst>
      <p:ext uri="{BB962C8B-B14F-4D97-AF65-F5344CB8AC3E}">
        <p14:creationId xmlns:p14="http://schemas.microsoft.com/office/powerpoint/2010/main" val="1368860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65FC3-9563-776E-D583-A0D311FD24D3}"/>
              </a:ext>
            </a:extLst>
          </p:cNvPr>
          <p:cNvSpPr>
            <a:spLocks noGrp="1"/>
          </p:cNvSpPr>
          <p:nvPr>
            <p:ph type="title"/>
          </p:nvPr>
        </p:nvSpPr>
        <p:spPr/>
        <p:txBody>
          <a:bodyPr/>
          <a:lstStyle/>
          <a:p>
            <a:r>
              <a:rPr lang="en-US" dirty="0"/>
              <a:t>Planning Mid-Year Budget</a:t>
            </a:r>
          </a:p>
        </p:txBody>
      </p:sp>
      <p:sp>
        <p:nvSpPr>
          <p:cNvPr id="3" name="Content Placeholder 2">
            <a:extLst>
              <a:ext uri="{FF2B5EF4-FFF2-40B4-BE49-F238E27FC236}">
                <a16:creationId xmlns:a16="http://schemas.microsoft.com/office/drawing/2014/main" id="{891B1814-5B70-8CEA-160F-4999CE8CC46C}"/>
              </a:ext>
            </a:extLst>
          </p:cNvPr>
          <p:cNvSpPr>
            <a:spLocks noGrp="1"/>
          </p:cNvSpPr>
          <p:nvPr>
            <p:ph idx="1"/>
          </p:nvPr>
        </p:nvSpPr>
        <p:spPr>
          <a:xfrm>
            <a:off x="1097280" y="2277532"/>
            <a:ext cx="10058400" cy="3591561"/>
          </a:xfrm>
        </p:spPr>
        <p:txBody>
          <a:bodyPr/>
          <a:lstStyle/>
          <a:p>
            <a:pPr>
              <a:buFont typeface="Arial" panose="020B0604020202020204" pitchFamily="34" charset="0"/>
              <a:buChar char="•"/>
            </a:pPr>
            <a:r>
              <a:rPr lang="en-US" dirty="0"/>
              <a:t>Planning’s mid-year budget remains with $509K deficit (partially due to removal of $397Kplanned building contribution and $105K in MOU salary increases). </a:t>
            </a:r>
          </a:p>
          <a:p>
            <a:pPr>
              <a:buFont typeface="Arial" panose="020B0604020202020204" pitchFamily="34" charset="0"/>
              <a:buChar char="•"/>
            </a:pPr>
            <a:r>
              <a:rPr lang="en-US" dirty="0"/>
              <a:t>All discretionary spending has been cut from the Planning budget, so covering this deficit is not possible without reducing fixed costs (staff reductions).</a:t>
            </a:r>
          </a:p>
          <a:p>
            <a:pPr>
              <a:buFont typeface="Arial" panose="020B0604020202020204" pitchFamily="34" charset="0"/>
              <a:buChar char="•"/>
            </a:pPr>
            <a:r>
              <a:rPr lang="en-US" dirty="0"/>
              <a:t>On March 31st, only 25% of the FY will remain.  Staff reductions at this point in the year will only provide a modest savings in FY 25/26.  The average cost of Planning staff members is $125K (S&amp;B), such that each reduction could save approx. $32K.   Making up this deficit at this point in the year is not possible without closing the Planning Division.</a:t>
            </a:r>
          </a:p>
          <a:p>
            <a:pPr>
              <a:buFont typeface="Arial" panose="020B0604020202020204" pitchFamily="34" charset="0"/>
              <a:buChar char="•"/>
            </a:pPr>
            <a:r>
              <a:rPr lang="en-US" dirty="0"/>
              <a:t>Staff reductions and fee increases must be considered for to prevent similar deficits in 26/27.</a:t>
            </a:r>
          </a:p>
          <a:p>
            <a:endParaRPr lang="en-US" dirty="0"/>
          </a:p>
        </p:txBody>
      </p:sp>
    </p:spTree>
    <p:extLst>
      <p:ext uri="{BB962C8B-B14F-4D97-AF65-F5344CB8AC3E}">
        <p14:creationId xmlns:p14="http://schemas.microsoft.com/office/powerpoint/2010/main" val="23112386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53061A-9B80-12E0-EB7A-505C2766FD1B}"/>
              </a:ext>
            </a:extLst>
          </p:cNvPr>
          <p:cNvSpPr>
            <a:spLocks noGrp="1"/>
          </p:cNvSpPr>
          <p:nvPr>
            <p:ph type="title"/>
          </p:nvPr>
        </p:nvSpPr>
        <p:spPr/>
        <p:txBody>
          <a:bodyPr/>
          <a:lstStyle/>
          <a:p>
            <a:r>
              <a:rPr lang="en-US" dirty="0"/>
              <a:t>Next Steps 26/27 FY</a:t>
            </a:r>
          </a:p>
        </p:txBody>
      </p:sp>
    </p:spTree>
    <p:extLst>
      <p:ext uri="{BB962C8B-B14F-4D97-AF65-F5344CB8AC3E}">
        <p14:creationId xmlns:p14="http://schemas.microsoft.com/office/powerpoint/2010/main" val="22942660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E6921E-D940-312C-B6BE-4E9F9A9B29F9}"/>
              </a:ext>
            </a:extLst>
          </p:cNvPr>
          <p:cNvSpPr>
            <a:spLocks noGrp="1"/>
          </p:cNvSpPr>
          <p:nvPr>
            <p:ph type="title"/>
          </p:nvPr>
        </p:nvSpPr>
        <p:spPr/>
        <p:txBody>
          <a:bodyPr/>
          <a:lstStyle/>
          <a:p>
            <a:r>
              <a:rPr lang="en-US" dirty="0"/>
              <a:t>Building Division Budget</a:t>
            </a:r>
          </a:p>
        </p:txBody>
      </p:sp>
      <p:sp>
        <p:nvSpPr>
          <p:cNvPr id="5" name="Content Placeholder 4">
            <a:extLst>
              <a:ext uri="{FF2B5EF4-FFF2-40B4-BE49-F238E27FC236}">
                <a16:creationId xmlns:a16="http://schemas.microsoft.com/office/drawing/2014/main" id="{B8F1BF8F-EF39-9199-9BF4-A5BEE857D6D4}"/>
              </a:ext>
            </a:extLst>
          </p:cNvPr>
          <p:cNvSpPr>
            <a:spLocks noGrp="1"/>
          </p:cNvSpPr>
          <p:nvPr>
            <p:ph idx="1"/>
          </p:nvPr>
        </p:nvSpPr>
        <p:spPr/>
        <p:txBody>
          <a:bodyPr>
            <a:normAutofit/>
          </a:bodyPr>
          <a:lstStyle/>
          <a:p>
            <a:pPr marL="457200" indent="-457200">
              <a:buFont typeface="+mj-lt"/>
              <a:buAutoNum type="arabicPeriod"/>
            </a:pPr>
            <a:r>
              <a:rPr lang="en-US" dirty="0"/>
              <a:t>Estimate revenues conservatively, based on downward trend in permits, and the economy.</a:t>
            </a:r>
          </a:p>
          <a:p>
            <a:pPr marL="457200" indent="-457200">
              <a:buFont typeface="+mj-lt"/>
              <a:buAutoNum type="arabicPeriod"/>
            </a:pPr>
            <a:r>
              <a:rPr lang="en-US" dirty="0"/>
              <a:t>Budget with agreed upon loan payment and with the goal of re-establishing reserves of $100K by end of FY 26/27.</a:t>
            </a:r>
          </a:p>
          <a:p>
            <a:pPr marL="457200" indent="-457200">
              <a:buFont typeface="+mj-lt"/>
              <a:buAutoNum type="arabicPeriod"/>
            </a:pPr>
            <a:r>
              <a:rPr lang="en-US" dirty="0"/>
              <a:t>Charge penalties (as MFS allows for as-build permits).  Develop a policy and procedure for any waiver/reduction of penalties, included documented for reason of waiver/reduction.</a:t>
            </a:r>
          </a:p>
          <a:p>
            <a:pPr marL="457200" indent="-457200">
              <a:buFont typeface="+mj-lt"/>
              <a:buAutoNum type="arabicPeriod"/>
            </a:pPr>
            <a:r>
              <a:rPr lang="en-US" dirty="0"/>
              <a:t>Pursue unpermitted construction.</a:t>
            </a:r>
          </a:p>
          <a:p>
            <a:pPr marL="457200" indent="-457200">
              <a:buFont typeface="+mj-lt"/>
              <a:buAutoNum type="arabicPeriod"/>
            </a:pPr>
            <a:r>
              <a:rPr lang="en-US" dirty="0"/>
              <a:t>Consider adjusting building fees to include overhead and indirect rates.</a:t>
            </a:r>
          </a:p>
          <a:p>
            <a:pPr marL="457200" indent="-457200">
              <a:buFont typeface="+mj-lt"/>
              <a:buAutoNum type="arabicPeriod"/>
            </a:pPr>
            <a:r>
              <a:rPr lang="en-US" dirty="0"/>
              <a:t>Contribute 33% of cost of Admin Division.</a:t>
            </a:r>
          </a:p>
          <a:p>
            <a:pPr marL="457200" indent="-457200">
              <a:buFont typeface="+mj-lt"/>
              <a:buAutoNum type="arabicPeriod"/>
            </a:pPr>
            <a:r>
              <a:rPr lang="en-US" dirty="0"/>
              <a:t>Add fire inspection fee to the MFS as a new activity and source of revenue.</a:t>
            </a:r>
          </a:p>
        </p:txBody>
      </p:sp>
    </p:spTree>
    <p:extLst>
      <p:ext uri="{BB962C8B-B14F-4D97-AF65-F5344CB8AC3E}">
        <p14:creationId xmlns:p14="http://schemas.microsoft.com/office/powerpoint/2010/main" val="3430228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6DBF-FDCA-B58D-2867-7FFA577DFB5B}"/>
              </a:ext>
            </a:extLst>
          </p:cNvPr>
          <p:cNvSpPr>
            <a:spLocks noGrp="1"/>
          </p:cNvSpPr>
          <p:nvPr>
            <p:ph type="title"/>
          </p:nvPr>
        </p:nvSpPr>
        <p:spPr/>
        <p:txBody>
          <a:bodyPr/>
          <a:lstStyle/>
          <a:p>
            <a:r>
              <a:rPr lang="en-US" dirty="0"/>
              <a:t>Code Division Budget</a:t>
            </a:r>
          </a:p>
        </p:txBody>
      </p:sp>
      <p:sp>
        <p:nvSpPr>
          <p:cNvPr id="3" name="Content Placeholder 2">
            <a:extLst>
              <a:ext uri="{FF2B5EF4-FFF2-40B4-BE49-F238E27FC236}">
                <a16:creationId xmlns:a16="http://schemas.microsoft.com/office/drawing/2014/main" id="{7F60DFC5-76BB-A7B3-837C-F4F18705947C}"/>
              </a:ext>
            </a:extLst>
          </p:cNvPr>
          <p:cNvSpPr>
            <a:spLocks noGrp="1"/>
          </p:cNvSpPr>
          <p:nvPr>
            <p:ph idx="1"/>
          </p:nvPr>
        </p:nvSpPr>
        <p:spPr/>
        <p:txBody>
          <a:bodyPr>
            <a:normAutofit fontScale="92500" lnSpcReduction="10000"/>
          </a:bodyPr>
          <a:lstStyle/>
          <a:p>
            <a:pPr marL="457200" indent="-457200">
              <a:buFont typeface="+mj-lt"/>
              <a:buAutoNum type="arabicPeriod"/>
            </a:pPr>
            <a:r>
              <a:rPr lang="en-US" dirty="0"/>
              <a:t>Continue to increase the number of Notice of Violation and administrative citations issued, showing an increase each year. Develop a policy and procedure for any waiver/reduction of penalties, included documented for reason of waiver/reduction.</a:t>
            </a:r>
          </a:p>
          <a:p>
            <a:pPr marL="457200" indent="-457200">
              <a:buFont typeface="+mj-lt"/>
              <a:buAutoNum type="arabicPeriod"/>
            </a:pPr>
            <a:r>
              <a:rPr lang="en-US" dirty="0"/>
              <a:t>Reconcile past lien payments (to Nuisance Abatement Fund 2604), identifying revenue (admin cost) to be journaled back to Code Division budget (2603) – approximately $25K.</a:t>
            </a:r>
          </a:p>
          <a:p>
            <a:pPr marL="457200" indent="-457200">
              <a:buFont typeface="+mj-lt"/>
              <a:buAutoNum type="arabicPeriod"/>
            </a:pPr>
            <a:r>
              <a:rPr lang="en-US" dirty="0"/>
              <a:t>Develop lien tracking system in Open Gov, and with CDD finance office, so future journals back to 2603 can be prompt. </a:t>
            </a:r>
          </a:p>
          <a:p>
            <a:pPr marL="457200" indent="-457200">
              <a:buFont typeface="+mj-lt"/>
              <a:buAutoNum type="arabicPeriod"/>
            </a:pPr>
            <a:r>
              <a:rPr lang="en-US" dirty="0"/>
              <a:t>Develop process to convert administrative citations to liens if not paid by the property owner in the same FY.</a:t>
            </a:r>
          </a:p>
          <a:p>
            <a:pPr marL="457200" indent="-457200">
              <a:buFont typeface="+mj-lt"/>
              <a:buAutoNum type="arabicPeriod"/>
            </a:pPr>
            <a:r>
              <a:rPr lang="en-US" dirty="0"/>
              <a:t>Continue improve processes for efficiency (and increased number of code actions) including using AI-driven inspection report tool to conduction inspections and write report more quickly.</a:t>
            </a:r>
          </a:p>
          <a:p>
            <a:pPr marL="457200" indent="-457200">
              <a:buFont typeface="+mj-lt"/>
              <a:buAutoNum type="arabicPeriod"/>
            </a:pPr>
            <a:r>
              <a:rPr lang="en-US" dirty="0"/>
              <a:t>Contribute 33% of cost of Admin Division.</a:t>
            </a:r>
          </a:p>
        </p:txBody>
      </p:sp>
    </p:spTree>
    <p:extLst>
      <p:ext uri="{BB962C8B-B14F-4D97-AF65-F5344CB8AC3E}">
        <p14:creationId xmlns:p14="http://schemas.microsoft.com/office/powerpoint/2010/main" val="29314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67855-FB80-B858-5172-B911587C43C3}"/>
              </a:ext>
            </a:extLst>
          </p:cNvPr>
          <p:cNvSpPr>
            <a:spLocks noGrp="1"/>
          </p:cNvSpPr>
          <p:nvPr>
            <p:ph type="title"/>
          </p:nvPr>
        </p:nvSpPr>
        <p:spPr/>
        <p:txBody>
          <a:bodyPr/>
          <a:lstStyle/>
          <a:p>
            <a:r>
              <a:rPr lang="en-US" dirty="0"/>
              <a:t>Building Division Historical Analysis</a:t>
            </a:r>
          </a:p>
        </p:txBody>
      </p:sp>
    </p:spTree>
    <p:extLst>
      <p:ext uri="{BB962C8B-B14F-4D97-AF65-F5344CB8AC3E}">
        <p14:creationId xmlns:p14="http://schemas.microsoft.com/office/powerpoint/2010/main" val="750069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68072-88F4-5749-6F31-F9970991E4AD}"/>
              </a:ext>
            </a:extLst>
          </p:cNvPr>
          <p:cNvSpPr>
            <a:spLocks noGrp="1"/>
          </p:cNvSpPr>
          <p:nvPr>
            <p:ph type="title"/>
          </p:nvPr>
        </p:nvSpPr>
        <p:spPr/>
        <p:txBody>
          <a:bodyPr/>
          <a:lstStyle/>
          <a:p>
            <a:r>
              <a:rPr lang="en-US" dirty="0"/>
              <a:t>Planning Budget</a:t>
            </a:r>
          </a:p>
        </p:txBody>
      </p:sp>
      <p:sp>
        <p:nvSpPr>
          <p:cNvPr id="3" name="Content Placeholder 2">
            <a:extLst>
              <a:ext uri="{FF2B5EF4-FFF2-40B4-BE49-F238E27FC236}">
                <a16:creationId xmlns:a16="http://schemas.microsoft.com/office/drawing/2014/main" id="{737A6DB4-06C0-AB0F-D621-6088334927AF}"/>
              </a:ext>
            </a:extLst>
          </p:cNvPr>
          <p:cNvSpPr>
            <a:spLocks noGrp="1"/>
          </p:cNvSpPr>
          <p:nvPr>
            <p:ph idx="1"/>
          </p:nvPr>
        </p:nvSpPr>
        <p:spPr>
          <a:xfrm>
            <a:off x="1097279" y="1845733"/>
            <a:ext cx="10663311" cy="4498795"/>
          </a:xfrm>
        </p:spPr>
        <p:txBody>
          <a:bodyPr>
            <a:normAutofit lnSpcReduction="10000"/>
          </a:bodyPr>
          <a:lstStyle/>
          <a:p>
            <a:pPr marL="457200" indent="-457200">
              <a:buFont typeface="+mj-lt"/>
              <a:buAutoNum type="arabicPeriod"/>
            </a:pPr>
            <a:r>
              <a:rPr lang="en-US" dirty="0"/>
              <a:t>Consider adopting increased fees on the MFS for 26/27 </a:t>
            </a:r>
            <a:r>
              <a:rPr lang="en-US" b="1" dirty="0"/>
              <a:t>AND/OR </a:t>
            </a:r>
            <a:r>
              <a:rPr lang="en-US" dirty="0"/>
              <a:t>reduce services (staff costs) including public facing services and unfunded activities in division and department.</a:t>
            </a:r>
          </a:p>
          <a:p>
            <a:pPr marL="457200" lvl="0" indent="-457200">
              <a:buFont typeface="+mj-lt"/>
              <a:buAutoNum type="arabicPeriod"/>
            </a:pPr>
            <a:r>
              <a:rPr lang="en-US" dirty="0"/>
              <a:t>Add new fees to MFS, charge county departments, and limit the amount of non-cost recovery tasks and increase efforts on cost recovery tracking. </a:t>
            </a:r>
          </a:p>
          <a:p>
            <a:pPr lvl="3"/>
            <a:r>
              <a:rPr lang="en-US" sz="1600" dirty="0"/>
              <a:t>Charge for all pre-application meetings.</a:t>
            </a:r>
          </a:p>
          <a:p>
            <a:pPr lvl="3"/>
            <a:r>
              <a:rPr lang="en-US" sz="1600" dirty="0"/>
              <a:t>Charge for processing of county projects (GPCs, CEQA), which was not consistently done previously.</a:t>
            </a:r>
          </a:p>
          <a:p>
            <a:pPr lvl="3"/>
            <a:r>
              <a:rPr lang="en-US" sz="1600" dirty="0"/>
              <a:t>Limit counter time to 30 minutes per inquiry, then charge for staff research time (on our fee schedule already).</a:t>
            </a:r>
          </a:p>
          <a:p>
            <a:pPr lvl="3"/>
            <a:r>
              <a:rPr lang="en-US" sz="1600" dirty="0"/>
              <a:t>Limit the amount of staff in meetings or charge time for attendance.</a:t>
            </a:r>
          </a:p>
          <a:p>
            <a:pPr lvl="3"/>
            <a:r>
              <a:rPr lang="en-US" sz="1600" dirty="0"/>
              <a:t>Limit the amount of time spent with customers that do not have projects submitted and in process.</a:t>
            </a:r>
          </a:p>
          <a:p>
            <a:pPr lvl="3"/>
            <a:r>
              <a:rPr lang="en-US" sz="1600" dirty="0"/>
              <a:t>Charge senior-level peer review of staff reports and CEQA documents as well as all meetings, email, phone correspondence for in process permits.</a:t>
            </a:r>
          </a:p>
          <a:p>
            <a:pPr lvl="3"/>
            <a:r>
              <a:rPr lang="en-US" sz="1600" dirty="0"/>
              <a:t>Add fees to MFS for minor modifications to UPs, opt out/reduced canopy, NEPA processing, late penalties, grading questionnaire, grading violation inspections, septic clearances</a:t>
            </a:r>
          </a:p>
          <a:p>
            <a:pPr lvl="3"/>
            <a:r>
              <a:rPr lang="en-US" sz="1600" dirty="0"/>
              <a:t>Increase cost recovery on CE for lake bed permits, compliance monitoring follow up, appeals, zoning clearances</a:t>
            </a:r>
          </a:p>
          <a:p>
            <a:pPr marL="457200" lvl="0" indent="-457200">
              <a:buFont typeface="+mj-lt"/>
              <a:buAutoNum type="arabicPeriod"/>
            </a:pPr>
            <a:r>
              <a:rPr lang="en-US" dirty="0"/>
              <a:t>Contribute 33% of cost of Admin Division (currently 60%).</a:t>
            </a:r>
          </a:p>
          <a:p>
            <a:pPr marL="457200" lvl="0" indent="-457200">
              <a:buFont typeface="+mj-lt"/>
              <a:buAutoNum type="arabicPeriod"/>
            </a:pPr>
            <a:endParaRPr lang="en-US" dirty="0"/>
          </a:p>
          <a:p>
            <a:pPr marL="0">
              <a:buNone/>
            </a:pPr>
            <a:endParaRPr lang="en-US" sz="2200" dirty="0"/>
          </a:p>
          <a:p>
            <a:pPr marL="201168" lvl="1" indent="0">
              <a:buNone/>
            </a:pPr>
            <a:endParaRPr lang="en-US" sz="2000" dirty="0"/>
          </a:p>
          <a:p>
            <a:pPr lvl="3"/>
            <a:endParaRPr lang="en-US" sz="1600" dirty="0"/>
          </a:p>
          <a:p>
            <a:pPr marL="457200" indent="-457200">
              <a:buFont typeface="+mj-lt"/>
              <a:buAutoNum type="arabicPeriod"/>
            </a:pPr>
            <a:endParaRPr lang="en-US" dirty="0"/>
          </a:p>
        </p:txBody>
      </p:sp>
    </p:spTree>
    <p:extLst>
      <p:ext uri="{BB962C8B-B14F-4D97-AF65-F5344CB8AC3E}">
        <p14:creationId xmlns:p14="http://schemas.microsoft.com/office/powerpoint/2010/main" val="10490522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4BA4-D86D-080F-D055-131C273B2FAB}"/>
              </a:ext>
            </a:extLst>
          </p:cNvPr>
          <p:cNvSpPr>
            <a:spLocks noGrp="1"/>
          </p:cNvSpPr>
          <p:nvPr>
            <p:ph type="title"/>
          </p:nvPr>
        </p:nvSpPr>
        <p:spPr>
          <a:xfrm>
            <a:off x="1097280" y="286603"/>
            <a:ext cx="10058400" cy="1450757"/>
          </a:xfrm>
        </p:spPr>
        <p:txBody>
          <a:bodyPr>
            <a:normAutofit/>
          </a:bodyPr>
          <a:lstStyle/>
          <a:p>
            <a:r>
              <a:rPr lang="en-US"/>
              <a:t>Additional Long-Term Strategies</a:t>
            </a:r>
          </a:p>
        </p:txBody>
      </p:sp>
      <p:graphicFrame>
        <p:nvGraphicFramePr>
          <p:cNvPr id="5" name="Content Placeholder 2">
            <a:extLst>
              <a:ext uri="{FF2B5EF4-FFF2-40B4-BE49-F238E27FC236}">
                <a16:creationId xmlns:a16="http://schemas.microsoft.com/office/drawing/2014/main" id="{AAA0D118-9AD5-C4F9-CCAD-122982BA67E1}"/>
              </a:ext>
            </a:extLst>
          </p:cNvPr>
          <p:cNvGraphicFramePr>
            <a:graphicFrameLocks noGrp="1"/>
          </p:cNvGraphicFramePr>
          <p:nvPr>
            <p:ph idx="1"/>
            <p:extLst>
              <p:ext uri="{D42A27DB-BD31-4B8C-83A1-F6EECF244321}">
                <p14:modId xmlns:p14="http://schemas.microsoft.com/office/powerpoint/2010/main" val="321705487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1025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4FEDEA-3752-4CE9-FEB3-EBCA5E8CA06B}"/>
              </a:ext>
            </a:extLst>
          </p:cNvPr>
          <p:cNvSpPr>
            <a:spLocks noGrp="1"/>
          </p:cNvSpPr>
          <p:nvPr>
            <p:ph type="title"/>
          </p:nvPr>
        </p:nvSpPr>
        <p:spPr/>
        <p:txBody>
          <a:bodyPr/>
          <a:lstStyle/>
          <a:p>
            <a:r>
              <a:rPr lang="en-US" dirty="0"/>
              <a:t>Building Fees since 2016</a:t>
            </a:r>
          </a:p>
        </p:txBody>
      </p:sp>
      <p:graphicFrame>
        <p:nvGraphicFramePr>
          <p:cNvPr id="6" name="Content Placeholder 5">
            <a:extLst>
              <a:ext uri="{FF2B5EF4-FFF2-40B4-BE49-F238E27FC236}">
                <a16:creationId xmlns:a16="http://schemas.microsoft.com/office/drawing/2014/main" id="{2762BBC0-BB3B-451F-6AFC-9719EF2B7392}"/>
              </a:ext>
            </a:extLst>
          </p:cNvPr>
          <p:cNvGraphicFramePr>
            <a:graphicFrameLocks noGrp="1"/>
          </p:cNvGraphicFramePr>
          <p:nvPr>
            <p:ph idx="1"/>
            <p:extLst>
              <p:ext uri="{D42A27DB-BD31-4B8C-83A1-F6EECF244321}">
                <p14:modId xmlns:p14="http://schemas.microsoft.com/office/powerpoint/2010/main" val="1107708987"/>
              </p:ext>
            </p:extLst>
          </p:nvPr>
        </p:nvGraphicFramePr>
        <p:xfrm>
          <a:off x="1096963" y="1846263"/>
          <a:ext cx="10058400" cy="42746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623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924D1-179D-3000-1E3A-9B54F16D2CEC}"/>
              </a:ext>
            </a:extLst>
          </p:cNvPr>
          <p:cNvSpPr>
            <a:spLocks noGrp="1"/>
          </p:cNvSpPr>
          <p:nvPr>
            <p:ph type="title"/>
          </p:nvPr>
        </p:nvSpPr>
        <p:spPr/>
        <p:txBody>
          <a:bodyPr/>
          <a:lstStyle/>
          <a:p>
            <a:r>
              <a:rPr lang="en-US" dirty="0"/>
              <a:t>Building Permits Issued since 2016</a:t>
            </a:r>
          </a:p>
        </p:txBody>
      </p:sp>
      <p:graphicFrame>
        <p:nvGraphicFramePr>
          <p:cNvPr id="6" name="Content Placeholder 5">
            <a:extLst>
              <a:ext uri="{FF2B5EF4-FFF2-40B4-BE49-F238E27FC236}">
                <a16:creationId xmlns:a16="http://schemas.microsoft.com/office/drawing/2014/main" id="{E848EB8A-5AC2-8627-7EEC-B0A58C9E7B57}"/>
              </a:ext>
            </a:extLst>
          </p:cNvPr>
          <p:cNvGraphicFramePr>
            <a:graphicFrameLocks noGrp="1"/>
          </p:cNvGraphicFramePr>
          <p:nvPr>
            <p:ph idx="1"/>
            <p:extLst>
              <p:ext uri="{D42A27DB-BD31-4B8C-83A1-F6EECF244321}">
                <p14:modId xmlns:p14="http://schemas.microsoft.com/office/powerpoint/2010/main" val="3233759761"/>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4958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0AEF6-E9A6-5827-88AE-A986ED2B921E}"/>
              </a:ext>
            </a:extLst>
          </p:cNvPr>
          <p:cNvSpPr>
            <a:spLocks noGrp="1"/>
          </p:cNvSpPr>
          <p:nvPr>
            <p:ph type="title"/>
          </p:nvPr>
        </p:nvSpPr>
        <p:spPr/>
        <p:txBody>
          <a:bodyPr/>
          <a:lstStyle/>
          <a:p>
            <a:r>
              <a:rPr lang="en-US" dirty="0"/>
              <a:t>Building Permits by Category since 2023 </a:t>
            </a:r>
          </a:p>
        </p:txBody>
      </p:sp>
      <p:graphicFrame>
        <p:nvGraphicFramePr>
          <p:cNvPr id="4" name="Content Placeholder 3">
            <a:extLst>
              <a:ext uri="{FF2B5EF4-FFF2-40B4-BE49-F238E27FC236}">
                <a16:creationId xmlns:a16="http://schemas.microsoft.com/office/drawing/2014/main" id="{D2D2B308-D0DF-E516-2920-0348DC8CCACF}"/>
              </a:ext>
            </a:extLst>
          </p:cNvPr>
          <p:cNvGraphicFramePr>
            <a:graphicFrameLocks noGrp="1"/>
          </p:cNvGraphicFramePr>
          <p:nvPr>
            <p:ph idx="1"/>
            <p:extLst>
              <p:ext uri="{D42A27DB-BD31-4B8C-83A1-F6EECF244321}">
                <p14:modId xmlns:p14="http://schemas.microsoft.com/office/powerpoint/2010/main" val="546332877"/>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8832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2940-F9D7-78DA-2AAA-FCFE727C76A5}"/>
              </a:ext>
            </a:extLst>
          </p:cNvPr>
          <p:cNvSpPr>
            <a:spLocks noGrp="1"/>
          </p:cNvSpPr>
          <p:nvPr>
            <p:ph type="title"/>
          </p:nvPr>
        </p:nvSpPr>
        <p:spPr/>
        <p:txBody>
          <a:bodyPr/>
          <a:lstStyle/>
          <a:p>
            <a:r>
              <a:rPr lang="en-US" dirty="0"/>
              <a:t>Building Revenues since 2016</a:t>
            </a:r>
          </a:p>
        </p:txBody>
      </p:sp>
      <p:graphicFrame>
        <p:nvGraphicFramePr>
          <p:cNvPr id="5" name="Content Placeholder 4">
            <a:extLst>
              <a:ext uri="{FF2B5EF4-FFF2-40B4-BE49-F238E27FC236}">
                <a16:creationId xmlns:a16="http://schemas.microsoft.com/office/drawing/2014/main" id="{C6AF9923-8589-548B-9535-108C2BF39AC0}"/>
              </a:ext>
            </a:extLst>
          </p:cNvPr>
          <p:cNvGraphicFramePr>
            <a:graphicFrameLocks noGrp="1"/>
          </p:cNvGraphicFramePr>
          <p:nvPr>
            <p:ph idx="1"/>
            <p:extLst>
              <p:ext uri="{D42A27DB-BD31-4B8C-83A1-F6EECF244321}">
                <p14:modId xmlns:p14="http://schemas.microsoft.com/office/powerpoint/2010/main" val="1976596370"/>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044937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2728</TotalTime>
  <Words>4832</Words>
  <Application>Microsoft Office PowerPoint</Application>
  <PresentationFormat>Widescreen</PresentationFormat>
  <Paragraphs>850</Paragraphs>
  <Slides>51</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Aptos</vt:lpstr>
      <vt:lpstr>Aptos Display</vt:lpstr>
      <vt:lpstr>Aptos Narrow</vt:lpstr>
      <vt:lpstr>Arial</vt:lpstr>
      <vt:lpstr>Calibri</vt:lpstr>
      <vt:lpstr>Calibri Light</vt:lpstr>
      <vt:lpstr>Wingdings</vt:lpstr>
      <vt:lpstr>Retrospect</vt:lpstr>
      <vt:lpstr>CDD Historical Analysis, Fee Analysis, and Next Steps</vt:lpstr>
      <vt:lpstr>Building Division Budget &amp; Usage</vt:lpstr>
      <vt:lpstr>Code Enforcement Budget &amp; Usage</vt:lpstr>
      <vt:lpstr>Planning Division Budget &amp; Usage</vt:lpstr>
      <vt:lpstr>Building Division Historical Analysis</vt:lpstr>
      <vt:lpstr>Building Fees since 2016</vt:lpstr>
      <vt:lpstr>Building Permits Issued since 2016</vt:lpstr>
      <vt:lpstr>Building Permits by Category since 2023 </vt:lpstr>
      <vt:lpstr>Building Revenues since 2016</vt:lpstr>
      <vt:lpstr>Code Division Historical Analysis</vt:lpstr>
      <vt:lpstr>How are Code Revenues Collected?</vt:lpstr>
      <vt:lpstr>2 Year Comparison of Code Activities</vt:lpstr>
      <vt:lpstr>Code Enforcement</vt:lpstr>
      <vt:lpstr>How does a lien get paid?</vt:lpstr>
      <vt:lpstr>Code Enforcement Liens</vt:lpstr>
      <vt:lpstr>Planning Division Historical Analysis</vt:lpstr>
      <vt:lpstr>Planning Hourly Rates – Since 2017</vt:lpstr>
      <vt:lpstr>Planning Number of Permit Applications</vt:lpstr>
      <vt:lpstr>Planning – Types of Permits</vt:lpstr>
      <vt:lpstr>Planning – Revenues  Actual Totals</vt:lpstr>
      <vt:lpstr>Planning – Revenues  Adjusted Totals</vt:lpstr>
      <vt:lpstr>Planning - Cost Recovery Efforts</vt:lpstr>
      <vt:lpstr>Planning Unfunded Activities</vt:lpstr>
      <vt:lpstr>Position Analysis</vt:lpstr>
      <vt:lpstr>Building Division</vt:lpstr>
      <vt:lpstr>Code Enforcement Division</vt:lpstr>
      <vt:lpstr>Planning Division</vt:lpstr>
      <vt:lpstr>CDD Fee Analysis </vt:lpstr>
      <vt:lpstr>Fund Types</vt:lpstr>
      <vt:lpstr>Current Budget Structure</vt:lpstr>
      <vt:lpstr>Current Budget Structure</vt:lpstr>
      <vt:lpstr>Other Counties Budget Structure</vt:lpstr>
      <vt:lpstr>Current Fees</vt:lpstr>
      <vt:lpstr>Current Fees</vt:lpstr>
      <vt:lpstr>Indirect Rate for CDD</vt:lpstr>
      <vt:lpstr>Overhead Rates for Building</vt:lpstr>
      <vt:lpstr>Overhead Rates for Code Enforcement</vt:lpstr>
      <vt:lpstr>Overhead Rates for Planning</vt:lpstr>
      <vt:lpstr>Hourly Rate for Building</vt:lpstr>
      <vt:lpstr>Hourly Rate for Code</vt:lpstr>
      <vt:lpstr>Hourly Rate for Planning</vt:lpstr>
      <vt:lpstr>Identifying Current Subsidies</vt:lpstr>
      <vt:lpstr>Next Steps 25/26 FY</vt:lpstr>
      <vt:lpstr>Building Division Cash</vt:lpstr>
      <vt:lpstr>Building Mid-Year Budget/Loan Repayment</vt:lpstr>
      <vt:lpstr>Planning Mid-Year Budget</vt:lpstr>
      <vt:lpstr>Next Steps 26/27 FY</vt:lpstr>
      <vt:lpstr>Building Division Budget</vt:lpstr>
      <vt:lpstr>Code Division Budget</vt:lpstr>
      <vt:lpstr>Planning Budget</vt:lpstr>
      <vt:lpstr>Additional Long-Term Strategies</vt:lpstr>
    </vt:vector>
  </TitlesOfParts>
  <Company>County of Lake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Shannon Walker-Smith</dc:creator>
  <cp:lastModifiedBy>Casey Moreno</cp:lastModifiedBy>
  <cp:revision>42</cp:revision>
  <cp:lastPrinted>2026-01-21T21:23:26Z</cp:lastPrinted>
  <dcterms:created xsi:type="dcterms:W3CDTF">2026-01-21T19:15:09Z</dcterms:created>
  <dcterms:modified xsi:type="dcterms:W3CDTF">2026-02-06T19:48:15Z</dcterms:modified>
</cp:coreProperties>
</file>