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64" r:id="rId3"/>
    <p:sldId id="262" r:id="rId4"/>
    <p:sldId id="271" r:id="rId5"/>
    <p:sldId id="267" r:id="rId6"/>
    <p:sldId id="269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E094"/>
    <a:srgbClr val="FFE6A6"/>
    <a:srgbClr val="FFC8A8"/>
    <a:srgbClr val="F8B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2" autoAdjust="0"/>
    <p:restoredTop sz="94660"/>
  </p:normalViewPr>
  <p:slideViewPr>
    <p:cSldViewPr snapToGrid="0">
      <p:cViewPr varScale="1">
        <p:scale>
          <a:sx n="69" d="100"/>
          <a:sy n="69" d="100"/>
        </p:scale>
        <p:origin x="9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79058-B915-4EEC-B486-774349BD384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53B99-9D46-4D02-B889-71803C49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040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253B99-9D46-4D02-B889-71803C493B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83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253B99-9D46-4D02-B889-71803C493B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929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253B99-9D46-4D02-B889-71803C493B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705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EE79F-43F2-F02A-BE91-FDE6CE3F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AE183C-6D93-00CC-19CE-6ACCA94EA9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F6175C-F643-4C07-4FFF-107D565A7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ABBAD-195E-2E4B-6FC4-66C93D52AF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253B99-9D46-4D02-B889-71803C493B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23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A773D-CEF3-8933-F1D7-2CBBAAF5F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9CA331-410D-A732-6E08-EEF37E24E0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762D6F-E34E-CD50-2D92-915FB0D46F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ABEF8-1698-7617-99AA-F167268075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253B99-9D46-4D02-B889-71803C493B0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228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600A7-CFB8-844D-56F6-71E2D8D79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CF8E53-97AD-3E9F-AA36-72CE7371EF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3E6C9E-7E4E-42CE-CD19-EC3BB01E7A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2F50E-FF58-E2CD-9BCD-26CE702CD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253B99-9D46-4D02-B889-71803C493B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27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C986D-D6A9-7632-C853-01D789ADB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0CE72A-107A-B8CE-12E0-78AB0C2E3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9B5CE-5606-5F8D-016A-ADB3B0C3E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3DDE3-18E1-0D93-A840-03DBBF9C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DD212-8141-9775-BDE9-5F7E71C0C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12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C0372-1D8B-08CA-2F68-4AD1ECEF7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9F9D05-4AF5-9321-22E5-03B068146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C8546-ED98-4469-F2A5-BA55199DA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1631E-BE75-A95E-FE86-EED6F396C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D14F5-8A3B-F8AD-162C-58BCF8E07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442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1FBF72-215B-8718-49B6-168C993005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FF04D-1478-94AB-1610-6302E3E08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280EC-0AD7-FDFC-D76B-7D5255552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1B3D5-314D-3CB5-5611-1DBBB8D5E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7F458-45C0-3E13-133E-17B861A51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159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B8D22-3594-46AD-CA76-10211A880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558B8-D66A-FC54-F29E-CC4A3BAA4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8EFF6-5C5C-1F44-5B29-2469BC9E3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CB6F4-8035-3C30-66DB-1A8A1CEAC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E9561-568F-2C74-FCDE-17F45EEF4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35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B62C4-B1B7-5990-95BE-3F0CEC0B3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159AC4-1189-BA7D-FC4E-CB7D78C732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B39C5-C33E-3177-C0D1-A24E0E180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24C5C-02A7-1AAF-C35A-EBF52BC91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F3FC5-E3EF-881B-EC32-CFA86D80F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07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E5376-1FB7-3CFB-FA7D-D1CEF9A6D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7C432-1D40-4E90-2E17-B7926F23E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01D12-6186-8F01-9A84-DFC7EFB2B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97EF4-C404-5265-6C13-9E4A6CCD0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3C8EA2-EA2D-75C3-131A-838B6622A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18E477-EE51-4751-95F3-6725C631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04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AEE9F-A6D6-EB65-3ED3-A1EB2507C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298594-866B-8B72-FCAC-3D9E69242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8B32EA-AE89-3158-5777-BD937C7CB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52A33E-AE63-B087-A821-8BB983B72D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209984-64D7-2DA8-1E81-850865CBFF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B8667-DE73-2611-777C-15A5A377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226C10-FBC1-EF73-0284-2331A3C72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11AC5D-63F5-E8C2-80B5-3E297AF82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256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04584-7627-526E-406D-0058CEEA7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FF0EF6-D61B-E705-399D-EC598DD82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7970BA-779A-C55E-88FA-C79BBF6E4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A77872-2AE1-C425-673F-EE23888AB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97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372A4A-4C43-6AB8-9118-729C549A2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9C957C-EEF7-9A14-A9A4-64EB81D1A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3FAE7-8BC1-4423-D14C-7BDA1402A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92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F5015-DC7F-2717-9FF5-A2DCA71D4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5410D-5AC8-0D6B-4CBC-FBD90CC97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3DCE84-712D-CC54-748F-6579EC4A5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AA6EF-068E-C1C9-F6BC-8FF16E0AE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456399-FB67-41F2-81BE-9A2EE8273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FAFE2-8923-3508-6F1E-5CE717B3F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28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6D6ED-0E46-33EB-D0B2-09AF0662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48925A-F1F7-21BA-8BBE-0CC996A830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410AB4-00B8-082F-B869-9666A5718B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7F02C7-5206-238B-2411-C0D3B5C22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F9D93D-FC14-69FC-3C50-15D4F9A8E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5805B-E382-59C9-9FAA-B644AB4DD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9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BB50CA-D52E-31BB-1E47-545A9EB1D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6AE63-D1F6-54CC-F7D8-FE6099633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70A5B-27B9-8F22-F93A-C535842E23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935EC7-C286-47E7-B4D9-BE63CFB9CD38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FFFC6-5C05-7691-4E2E-6B027FE57B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317FC-8234-C1D1-7D18-08F380E773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4D5A32-B06D-4AC1-8CA3-D7AA0713F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0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Map">
            <a:extLst>
              <a:ext uri="{FF2B5EF4-FFF2-40B4-BE49-F238E27FC236}">
                <a16:creationId xmlns:a16="http://schemas.microsoft.com/office/drawing/2014/main" id="{CAD0C45F-348A-6531-8E20-3314B38333D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 r="2667"/>
          <a:stretch>
            <a:fillRect/>
          </a:stretch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5B7501-6A29-A865-C431-BC109729F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2" y="14994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Opportunity Zones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8A31F5-8155-1692-5475-F7EC6DF5F64E}"/>
              </a:ext>
            </a:extLst>
          </p:cNvPr>
          <p:cNvSpPr txBox="1"/>
          <p:nvPr/>
        </p:nvSpPr>
        <p:spPr>
          <a:xfrm>
            <a:off x="0" y="3199752"/>
            <a:ext cx="12192000" cy="1138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solidFill>
                  <a:srgbClr val="FFFFFF"/>
                </a:solidFill>
              </a:rPr>
              <a:t>Utilizing the Federal Tax Code to Catalyze Investment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solidFill>
                  <a:srgbClr val="FFFFFF"/>
                </a:solidFill>
              </a:rPr>
              <a:t>March 10, 2026, Update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803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FFC8A8"/>
            </a:gs>
            <a:gs pos="17000">
              <a:srgbClr val="F8BAC8"/>
            </a:gs>
            <a:gs pos="77000">
              <a:srgbClr val="FFE6A6"/>
            </a:gs>
            <a:gs pos="100000">
              <a:srgbClr val="BEE0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0FC13-5F79-3654-B021-0BFF66498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45" y="0"/>
            <a:ext cx="12192000" cy="1201125"/>
          </a:xfrm>
        </p:spPr>
        <p:txBody>
          <a:bodyPr/>
          <a:lstStyle/>
          <a:p>
            <a:pPr algn="ctr"/>
            <a:r>
              <a:rPr lang="en-US" dirty="0"/>
              <a:t>Opportunity Zones Program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6E98C-6A5C-CD3F-3004-DD826D6BC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524" y="1052267"/>
            <a:ext cx="11216951" cy="5002848"/>
          </a:xfrm>
        </p:spPr>
        <p:txBody>
          <a:bodyPr>
            <a:noAutofit/>
          </a:bodyPr>
          <a:lstStyle/>
          <a:p>
            <a:r>
              <a:rPr lang="en-US" dirty="0"/>
              <a:t>Governors Can Send List of Preferred Opportunity Zones to US Department of the Treasury starting July 1, 2026</a:t>
            </a:r>
          </a:p>
          <a:p>
            <a:endParaRPr lang="en-US" dirty="0"/>
          </a:p>
          <a:p>
            <a:r>
              <a:rPr lang="en-US" dirty="0"/>
              <a:t>Governors List of Preferred Opportunity Zones are Due to Treasury September 29, 2026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New Designations Take Effect January 1, 2027</a:t>
            </a:r>
          </a:p>
          <a:p>
            <a:endParaRPr lang="en-US" dirty="0"/>
          </a:p>
          <a:p>
            <a:r>
              <a:rPr lang="en-US" dirty="0"/>
              <a:t>Program Made Permanent. New Designations Every Ten Years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Current Opportunity Zones Expire December 31, 2028. Current and Future Opportunity Zones Will Overlap for Two Years</a:t>
            </a:r>
          </a:p>
        </p:txBody>
      </p:sp>
    </p:spTree>
    <p:extLst>
      <p:ext uri="{BB962C8B-B14F-4D97-AF65-F5344CB8AC3E}">
        <p14:creationId xmlns:p14="http://schemas.microsoft.com/office/powerpoint/2010/main" val="816400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FFC8A8"/>
            </a:gs>
            <a:gs pos="17000">
              <a:srgbClr val="F8BAC8"/>
            </a:gs>
            <a:gs pos="77000">
              <a:srgbClr val="FFE6A6"/>
            </a:gs>
            <a:gs pos="100000">
              <a:srgbClr val="BEE094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6C0F6-38D5-4886-7B76-594B24768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200439"/>
          </a:xfrm>
        </p:spPr>
        <p:txBody>
          <a:bodyPr/>
          <a:lstStyle/>
          <a:p>
            <a:pPr algn="ctr"/>
            <a:r>
              <a:rPr lang="en-US" dirty="0"/>
              <a:t>Major Features of Opportunity Zones 2.0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FE235-4D08-4690-EB6D-D59320AEE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495" y="1565563"/>
            <a:ext cx="10515600" cy="48171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Tax Free Appreciations</a:t>
            </a:r>
          </a:p>
          <a:p>
            <a:pPr marL="0" indent="0">
              <a:buNone/>
            </a:pPr>
            <a:r>
              <a:rPr lang="en-US" dirty="0"/>
              <a:t>    Permanent Exclusion (Federal Capital Gains) </a:t>
            </a:r>
          </a:p>
          <a:p>
            <a:pPr marL="0" indent="0">
              <a:buNone/>
            </a:pPr>
            <a:r>
              <a:rPr lang="en-US" dirty="0"/>
              <a:t>     If Qualified Investments are Held for at Least 10 Years</a:t>
            </a:r>
          </a:p>
          <a:p>
            <a:pPr lvl="1"/>
            <a:r>
              <a:rPr lang="en-US" dirty="0"/>
              <a:t>No Depreciation Recapture</a:t>
            </a:r>
          </a:p>
          <a:p>
            <a:pPr lvl="1"/>
            <a:endParaRPr lang="en-US" dirty="0"/>
          </a:p>
          <a:p>
            <a:r>
              <a:rPr lang="en-US" dirty="0"/>
              <a:t>Partial Exemption </a:t>
            </a:r>
          </a:p>
          <a:p>
            <a:pPr lvl="1"/>
            <a:r>
              <a:rPr lang="en-US" dirty="0"/>
              <a:t>New Rural Investments 30% Basis Step-Up After 5 Years</a:t>
            </a:r>
          </a:p>
          <a:p>
            <a:pPr lvl="1"/>
            <a:endParaRPr lang="en-US" dirty="0"/>
          </a:p>
          <a:p>
            <a:r>
              <a:rPr lang="en-US" dirty="0"/>
              <a:t>Capital Gains Tax Deferral</a:t>
            </a:r>
          </a:p>
          <a:p>
            <a:pPr lvl="1"/>
            <a:r>
              <a:rPr lang="en-US" dirty="0"/>
              <a:t>New rolling five-year deferral period from date of investment</a:t>
            </a:r>
          </a:p>
          <a:p>
            <a:pPr lvl="1"/>
            <a:endParaRPr lang="en-US" dirty="0"/>
          </a:p>
          <a:p>
            <a:r>
              <a:rPr lang="en-US" dirty="0"/>
              <a:t>50% Rural Substantial Improvement Threshold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22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FFC8A8"/>
            </a:gs>
            <a:gs pos="17000">
              <a:srgbClr val="F8BAC8"/>
            </a:gs>
            <a:gs pos="77000">
              <a:srgbClr val="FFE6A6"/>
            </a:gs>
            <a:gs pos="100000">
              <a:srgbClr val="BEE094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BAAEB6-FF54-DE35-7192-AF6895BF5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099AC-4DC5-C9F6-C962-F58D95AEE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035"/>
            <a:ext cx="12192000" cy="1200439"/>
          </a:xfrm>
        </p:spPr>
        <p:txBody>
          <a:bodyPr/>
          <a:lstStyle/>
          <a:p>
            <a:pPr algn="ctr"/>
            <a:r>
              <a:rPr lang="en-US" dirty="0"/>
              <a:t>Prioritizing Opportunity Zones 2.0 Advocacy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A7F73-04E6-120B-AF82-CE94BCE4C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8474"/>
            <a:ext cx="10515600" cy="5292437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2800" dirty="0"/>
              <a:t>Six Eligible Census Tracts Listed as High Priority in Joint Letter</a:t>
            </a:r>
          </a:p>
          <a:p>
            <a:pPr lvl="1"/>
            <a:endParaRPr lang="en-US" sz="2800" dirty="0"/>
          </a:p>
          <a:p>
            <a:pPr marL="914400" lvl="2" indent="0" algn="ctr">
              <a:buNone/>
            </a:pPr>
            <a:r>
              <a:rPr lang="en-US" sz="2800" dirty="0"/>
              <a:t>402, 501, 702, 703, 801, 802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Preference Given to Census Tracts Where it is Estimated There is a Higher Chance of Large-Scale Development That Could Attract OZ Fund Capital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Three Other Eligible Lake County Census Tracts Listed as Additional Priority in Letter</a:t>
            </a:r>
          </a:p>
          <a:p>
            <a:pPr marL="457200" lvl="1" indent="0" algn="ctr">
              <a:buNone/>
            </a:pPr>
            <a:r>
              <a:rPr lang="en-US" sz="2800" dirty="0"/>
              <a:t>601, 704, 1000</a:t>
            </a:r>
          </a:p>
          <a:p>
            <a:pPr marL="457200" lvl="1" indent="0" algn="ctr">
              <a:buNone/>
            </a:pPr>
            <a:endParaRPr lang="en-US" sz="2800" dirty="0"/>
          </a:p>
          <a:p>
            <a:pPr lvl="1"/>
            <a:r>
              <a:rPr lang="en-US" sz="2800" dirty="0"/>
              <a:t>Consulted with the City of Lakeport and the City of Clearlake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339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Map">
            <a:extLst>
              <a:ext uri="{FF2B5EF4-FFF2-40B4-BE49-F238E27FC236}">
                <a16:creationId xmlns:a16="http://schemas.microsoft.com/office/drawing/2014/main" id="{1ED0476B-0D87-16DD-5E54-C7CB9C4E1C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5" r="396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31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FFC8A8"/>
            </a:gs>
            <a:gs pos="17000">
              <a:srgbClr val="F8BAC8"/>
            </a:gs>
            <a:gs pos="77000">
              <a:srgbClr val="FFE6A6"/>
            </a:gs>
            <a:gs pos="100000">
              <a:srgbClr val="BEE0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1C579-76C0-406D-B682-37A50C7EE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AA2BB-5E44-53E9-9F29-933911167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201125"/>
          </a:xfrm>
        </p:spPr>
        <p:txBody>
          <a:bodyPr/>
          <a:lstStyle/>
          <a:p>
            <a:pPr algn="ctr"/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49722-A425-08FF-13BB-ECC7E7B8C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524" y="2148141"/>
            <a:ext cx="11216951" cy="50028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Joint Letter from County, City of Lakeport, and City of Clearlake to Governor’s Office Advocating Eligible Census Tract Selection for Opportunity Zones 2.0 Selection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City of Lakeport and City of Clearlake Still Need to Approve Joint Letter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2738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40FFFC-6153-B8C8-FB66-7FC247C9B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B53C64-7A59-BAE0-40AE-E5727F446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Map">
            <a:extLst>
              <a:ext uri="{FF2B5EF4-FFF2-40B4-BE49-F238E27FC236}">
                <a16:creationId xmlns:a16="http://schemas.microsoft.com/office/drawing/2014/main" id="{4B3688F3-8A0E-2D64-DF1C-BBBBB9A6E2C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 r="2667"/>
          <a:stretch>
            <a:fillRect/>
          </a:stretch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7D3A39-6EC5-B260-AA3C-03938EA4B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2" y="14994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Opportunity Zones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ED657A-1F78-9BE5-CA49-5EE0C0499D20}"/>
              </a:ext>
            </a:extLst>
          </p:cNvPr>
          <p:cNvSpPr txBox="1"/>
          <p:nvPr/>
        </p:nvSpPr>
        <p:spPr>
          <a:xfrm>
            <a:off x="0" y="3199752"/>
            <a:ext cx="12192000" cy="1138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solidFill>
                  <a:srgbClr val="FFFFFF"/>
                </a:solidFill>
              </a:rPr>
              <a:t>Utilizing the Federal Tax Code to Catalyze Investment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solidFill>
                  <a:srgbClr val="FFFFFF"/>
                </a:solidFill>
              </a:rPr>
              <a:t>March 10, 2026, Update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7690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293</Words>
  <Application>Microsoft Office PowerPoint</Application>
  <PresentationFormat>Widescreen</PresentationFormat>
  <Paragraphs>51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Opportunity Zones</vt:lpstr>
      <vt:lpstr>Opportunity Zones Program Overview</vt:lpstr>
      <vt:lpstr>Major Features of Opportunity Zones 2.0</vt:lpstr>
      <vt:lpstr>Prioritizing Opportunity Zones 2.0 Advocacy</vt:lpstr>
      <vt:lpstr>PowerPoint Presentation</vt:lpstr>
      <vt:lpstr>Next Steps</vt:lpstr>
      <vt:lpstr>Opportunity Zones</vt:lpstr>
    </vt:vector>
  </TitlesOfParts>
  <Company>County of Lake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Benjamin Rickelman</dc:creator>
  <cp:lastModifiedBy>Benjamin Rickelman</cp:lastModifiedBy>
  <cp:revision>17</cp:revision>
  <dcterms:created xsi:type="dcterms:W3CDTF">2026-01-26T20:08:54Z</dcterms:created>
  <dcterms:modified xsi:type="dcterms:W3CDTF">2026-03-05T00:48:36Z</dcterms:modified>
</cp:coreProperties>
</file>