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b" ContentType="application/vnd.ms-excel.sheet.binary.macroEnabled.12"/>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2.xml" ContentType="application/vnd.openxmlformats-officedocument.presentationml.tags+xml"/>
  <Override PartName="/ppt/notesSlides/notesSlide1.xml" ContentType="application/vnd.openxmlformats-officedocument.presentationml.notesSlide+xml"/>
  <Override PartName="/ppt/tags/tag33.xml" ContentType="application/vnd.openxmlformats-officedocument.presentationml.tags+xml"/>
  <Override PartName="/ppt/notesSlides/notesSlide2.xml" ContentType="application/vnd.openxmlformats-officedocument.presentationml.notesSlide+xml"/>
  <Override PartName="/ppt/tags/tag34.xml" ContentType="application/vnd.openxmlformats-officedocument.presentationml.tags+xml"/>
  <Override PartName="/ppt/notesSlides/notesSlide3.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4.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charts/chart1.xml" ContentType="application/vnd.openxmlformats-officedocument.drawingml.chart+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charts/chart2.xml" ContentType="application/vnd.openxmlformats-officedocument.drawingml.chart+xml"/>
  <Override PartName="/ppt/tags/tag79.xml" ContentType="application/vnd.openxmlformats-officedocument.presentationml.tags+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5117" r:id="rId4"/>
  </p:sldMasterIdLst>
  <p:notesMasterIdLst>
    <p:notesMasterId r:id="rId18"/>
  </p:notesMasterIdLst>
  <p:handoutMasterIdLst>
    <p:handoutMasterId r:id="rId19"/>
  </p:handoutMasterIdLst>
  <p:sldIdLst>
    <p:sldId id="2147483583" r:id="rId5"/>
    <p:sldId id="2147483595" r:id="rId6"/>
    <p:sldId id="2147483591" r:id="rId7"/>
    <p:sldId id="2147483587" r:id="rId8"/>
    <p:sldId id="2147483588" r:id="rId9"/>
    <p:sldId id="2147483596" r:id="rId10"/>
    <p:sldId id="2147483589" r:id="rId11"/>
    <p:sldId id="286" r:id="rId12"/>
    <p:sldId id="2147483584" r:id="rId13"/>
    <p:sldId id="2147483593" r:id="rId14"/>
    <p:sldId id="2147483560" r:id="rId15"/>
    <p:sldId id="261" r:id="rId16"/>
    <p:sldId id="260" r:id="rId17"/>
  </p:sldIdLst>
  <p:sldSz cx="12192000" cy="6858000"/>
  <p:notesSz cx="6950075" cy="9236075"/>
  <p:custShowLst>
    <p:custShow name="Format Guide Workshop" id="0">
      <p:sldLst/>
    </p:custShow>
  </p:custShowLst>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E9EF"/>
    <a:srgbClr val="E3F9EF"/>
    <a:srgbClr val="FFFFFF"/>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AC1123-5A2F-4222-924F-DB58C6BB2590}" v="2" dt="2025-09-11T01:54:54.7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Binary_Worksheet.xlsb"/></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Binary_Worksheet1.xlsb"/></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6383112791430371E-2"/>
          <c:y val="2.6013006503251626E-2"/>
          <c:w val="0.9672337744171392"/>
          <c:h val="0.94797398699349678"/>
        </c:manualLayout>
      </c:layout>
      <c:lineChart>
        <c:grouping val="standard"/>
        <c:varyColors val="0"/>
        <c:ser>
          <c:idx val="0"/>
          <c:order val="0"/>
          <c:spPr>
            <a:ln w="28575" cmpd="sng" algn="ctr">
              <a:solidFill>
                <a:srgbClr val="295E7E"/>
              </a:solidFill>
              <a:prstDash val="solid"/>
            </a:ln>
          </c:spPr>
          <c:marker>
            <c:symbol val="none"/>
          </c:marker>
          <c:val>
            <c:numRef>
              <c:f>Sheet1!$A$1:$G$1</c:f>
              <c:numCache>
                <c:formatCode>General</c:formatCode>
                <c:ptCount val="7"/>
                <c:pt idx="0">
                  <c:v>7290620.1799999997</c:v>
                </c:pt>
                <c:pt idx="1">
                  <c:v>7142197.6699999999</c:v>
                </c:pt>
                <c:pt idx="2">
                  <c:v>6429135.7199999997</c:v>
                </c:pt>
                <c:pt idx="3">
                  <c:v>6560523.0999999996</c:v>
                </c:pt>
                <c:pt idx="4">
                  <c:v>6560523.0999999996</c:v>
                </c:pt>
                <c:pt idx="5">
                  <c:v>4290813.59</c:v>
                </c:pt>
                <c:pt idx="6">
                  <c:v>1594505.6600000001</c:v>
                </c:pt>
              </c:numCache>
            </c:numRef>
          </c:val>
          <c:smooth val="0"/>
          <c:extLst>
            <c:ext xmlns:c16="http://schemas.microsoft.com/office/drawing/2014/chart" uri="{C3380CC4-5D6E-409C-BE32-E72D297353CC}">
              <c16:uniqueId val="{00000000-986A-485C-B8F9-86F061ECACEF}"/>
            </c:ext>
          </c:extLst>
        </c:ser>
        <c:ser>
          <c:idx val="1"/>
          <c:order val="1"/>
          <c:spPr>
            <a:ln w="28575" cmpd="sng" algn="ctr">
              <a:solidFill>
                <a:srgbClr val="29BA74"/>
              </a:solidFill>
              <a:prstDash val="solid"/>
            </a:ln>
          </c:spPr>
          <c:marker>
            <c:symbol val="none"/>
          </c:marker>
          <c:val>
            <c:numRef>
              <c:f>Sheet1!$A$2:$G$2</c:f>
              <c:numCache>
                <c:formatCode>General</c:formatCode>
                <c:ptCount val="7"/>
                <c:pt idx="0">
                  <c:v>7290620.1799999997</c:v>
                </c:pt>
                <c:pt idx="1">
                  <c:v>7142197.6699999999</c:v>
                </c:pt>
                <c:pt idx="2">
                  <c:v>6429135.7199999997</c:v>
                </c:pt>
                <c:pt idx="3">
                  <c:v>6560523.0999999996</c:v>
                </c:pt>
                <c:pt idx="4">
                  <c:v>6560523.0999999996</c:v>
                </c:pt>
                <c:pt idx="5">
                  <c:v>4290813.59</c:v>
                </c:pt>
                <c:pt idx="6">
                  <c:v>3594505.66</c:v>
                </c:pt>
              </c:numCache>
            </c:numRef>
          </c:val>
          <c:smooth val="0"/>
          <c:extLst>
            <c:ext xmlns:c16="http://schemas.microsoft.com/office/drawing/2014/chart" uri="{C3380CC4-5D6E-409C-BE32-E72D297353CC}">
              <c16:uniqueId val="{00000001-986A-485C-B8F9-86F061ECACEF}"/>
            </c:ext>
          </c:extLst>
        </c:ser>
        <c:dLbls>
          <c:showLegendKey val="0"/>
          <c:showVal val="0"/>
          <c:showCatName val="0"/>
          <c:showSerName val="0"/>
          <c:showPercent val="0"/>
          <c:showBubbleSize val="0"/>
        </c:dLbls>
        <c:smooth val="0"/>
        <c:axId val="1006191791"/>
        <c:axId val="1"/>
      </c:lineChart>
      <c:catAx>
        <c:axId val="1006191791"/>
        <c:scaling>
          <c:orientation val="minMax"/>
        </c:scaling>
        <c:delete val="0"/>
        <c:axPos val="b"/>
        <c:majorGridlines>
          <c:spPr>
            <a:ln>
              <a:noFill/>
            </a:ln>
          </c:spPr>
        </c:majorGridlines>
        <c:majorTickMark val="none"/>
        <c:minorTickMark val="none"/>
        <c:tickLblPos val="none"/>
        <c:spPr>
          <a:ln w="9525" cmpd="sng" algn="ctr">
            <a:solidFill>
              <a:srgbClr val="7F7F7F"/>
            </a:solidFill>
            <a:prstDash val="solid"/>
          </a:ln>
        </c:spPr>
        <c:crossAx val="1"/>
        <c:crosses val="min"/>
        <c:auto val="0"/>
        <c:lblAlgn val="ctr"/>
        <c:lblOffset val="100"/>
        <c:noMultiLvlLbl val="0"/>
      </c:catAx>
      <c:valAx>
        <c:axId val="1"/>
        <c:scaling>
          <c:orientation val="minMax"/>
          <c:max val="8000000"/>
          <c:min val="0"/>
        </c:scaling>
        <c:delete val="0"/>
        <c:axPos val="l"/>
        <c:majorGridlines>
          <c:spPr>
            <a:ln>
              <a:noFill/>
            </a:ln>
          </c:spPr>
        </c:majorGridlines>
        <c:numFmt formatCode="General" sourceLinked="1"/>
        <c:majorTickMark val="out"/>
        <c:minorTickMark val="none"/>
        <c:tickLblPos val="none"/>
        <c:spPr>
          <a:ln w="9525" cmpd="sng" algn="ctr">
            <a:solidFill>
              <a:srgbClr val="7F7F7F"/>
            </a:solidFill>
            <a:prstDash val="solid"/>
          </a:ln>
        </c:spPr>
        <c:txPr>
          <a:bodyPr wrap="none"/>
          <a:lstStyle/>
          <a:p>
            <a:pPr>
              <a:defRPr sz="1000" kern="1200">
                <a:latin typeface="+mn-lt"/>
                <a:ea typeface="+mn-ea"/>
                <a:cs typeface="+mn-cs"/>
              </a:defRPr>
            </a:pPr>
            <a:endParaRPr lang="en-US"/>
          </a:p>
        </c:txPr>
        <c:crossAx val="1006191791"/>
        <c:crosses val="min"/>
        <c:crossBetween val="midCat"/>
        <c:majorUnit val="2000000"/>
      </c:valAx>
    </c:plotArea>
    <c:plotVisOnly val="0"/>
    <c:dispBlanksAs val="gap"/>
    <c:showDLblsOverMax val="1"/>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6383112791430371E-2"/>
          <c:y val="2.6013006503251626E-2"/>
          <c:w val="0.9672337744171392"/>
          <c:h val="0.94797398699349678"/>
        </c:manualLayout>
      </c:layout>
      <c:lineChart>
        <c:grouping val="standard"/>
        <c:varyColors val="0"/>
        <c:ser>
          <c:idx val="0"/>
          <c:order val="0"/>
          <c:spPr>
            <a:ln w="28575" cmpd="sng" algn="ctr">
              <a:solidFill>
                <a:srgbClr val="29BA74"/>
              </a:solidFill>
              <a:prstDash val="solid"/>
            </a:ln>
          </c:spPr>
          <c:marker>
            <c:symbol val="none"/>
          </c:marker>
          <c:val>
            <c:numRef>
              <c:f>Sheet1!$A$1:$G$1</c:f>
              <c:numCache>
                <c:formatCode>General</c:formatCode>
                <c:ptCount val="7"/>
                <c:pt idx="0">
                  <c:v>22269</c:v>
                </c:pt>
                <c:pt idx="1">
                  <c:v>21583</c:v>
                </c:pt>
                <c:pt idx="2">
                  <c:v>21489</c:v>
                </c:pt>
                <c:pt idx="3">
                  <c:v>24744</c:v>
                </c:pt>
                <c:pt idx="4">
                  <c:v>17781</c:v>
                </c:pt>
                <c:pt idx="5">
                  <c:v>22687</c:v>
                </c:pt>
                <c:pt idx="6">
                  <c:v>37729</c:v>
                </c:pt>
              </c:numCache>
            </c:numRef>
          </c:val>
          <c:smooth val="0"/>
          <c:extLst>
            <c:ext xmlns:c16="http://schemas.microsoft.com/office/drawing/2014/chart" uri="{C3380CC4-5D6E-409C-BE32-E72D297353CC}">
              <c16:uniqueId val="{00000000-5CC7-4D0A-A990-D963F45DB900}"/>
            </c:ext>
          </c:extLst>
        </c:ser>
        <c:dLbls>
          <c:showLegendKey val="0"/>
          <c:showVal val="0"/>
          <c:showCatName val="0"/>
          <c:showSerName val="0"/>
          <c:showPercent val="0"/>
          <c:showBubbleSize val="0"/>
        </c:dLbls>
        <c:smooth val="0"/>
        <c:axId val="513818720"/>
        <c:axId val="1"/>
      </c:lineChart>
      <c:catAx>
        <c:axId val="513818720"/>
        <c:scaling>
          <c:orientation val="minMax"/>
        </c:scaling>
        <c:delete val="0"/>
        <c:axPos val="b"/>
        <c:majorGridlines>
          <c:spPr>
            <a:ln>
              <a:noFill/>
            </a:ln>
          </c:spPr>
        </c:majorGridlines>
        <c:majorTickMark val="none"/>
        <c:minorTickMark val="none"/>
        <c:tickLblPos val="none"/>
        <c:spPr>
          <a:ln w="9525" cmpd="sng" algn="ctr">
            <a:solidFill>
              <a:srgbClr val="7F7F7F"/>
            </a:solidFill>
            <a:prstDash val="solid"/>
          </a:ln>
        </c:spPr>
        <c:crossAx val="1"/>
        <c:crosses val="min"/>
        <c:auto val="0"/>
        <c:lblAlgn val="ctr"/>
        <c:lblOffset val="100"/>
        <c:noMultiLvlLbl val="0"/>
      </c:catAx>
      <c:valAx>
        <c:axId val="1"/>
        <c:scaling>
          <c:orientation val="minMax"/>
          <c:max val="40000"/>
          <c:min val="0"/>
        </c:scaling>
        <c:delete val="0"/>
        <c:axPos val="l"/>
        <c:majorGridlines>
          <c:spPr>
            <a:ln>
              <a:noFill/>
            </a:ln>
          </c:spPr>
        </c:majorGridlines>
        <c:numFmt formatCode="General" sourceLinked="1"/>
        <c:majorTickMark val="out"/>
        <c:minorTickMark val="none"/>
        <c:tickLblPos val="none"/>
        <c:spPr>
          <a:ln w="9525" cmpd="sng" algn="ctr">
            <a:solidFill>
              <a:srgbClr val="7F7F7F"/>
            </a:solidFill>
            <a:prstDash val="solid"/>
          </a:ln>
        </c:spPr>
        <c:txPr>
          <a:bodyPr wrap="none"/>
          <a:lstStyle/>
          <a:p>
            <a:pPr>
              <a:defRPr sz="1000" kern="1200">
                <a:latin typeface="+mn-lt"/>
                <a:ea typeface="+mn-ea"/>
                <a:cs typeface="+mn-cs"/>
              </a:defRPr>
            </a:pPr>
            <a:endParaRPr lang="en-US"/>
          </a:p>
        </c:txPr>
        <c:crossAx val="513818720"/>
        <c:crosses val="min"/>
        <c:crossBetween val="midCat"/>
        <c:majorUnit val="10000"/>
      </c:valAx>
    </c:plotArea>
    <c:plotVisOnly val="0"/>
    <c:dispBlanksAs val="gap"/>
    <c:showDLblsOverMax val="1"/>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3"/>
            <a:ext cx="3011699" cy="463408"/>
          </a:xfrm>
          <a:prstGeom prst="rect">
            <a:avLst/>
          </a:prstGeom>
        </p:spPr>
        <p:txBody>
          <a:bodyPr vert="horz" lIns="92492" tIns="46246" rIns="92492" bIns="46246" rtlCol="0"/>
          <a:lstStyle>
            <a:lvl1pPr algn="l">
              <a:defRPr sz="1200"/>
            </a:lvl1pPr>
          </a:lstStyle>
          <a:p>
            <a:endParaRPr lang="en-US" sz="800"/>
          </a:p>
        </p:txBody>
      </p:sp>
      <p:sp>
        <p:nvSpPr>
          <p:cNvPr id="3" name="Date Placeholder 2"/>
          <p:cNvSpPr>
            <a:spLocks noGrp="1"/>
          </p:cNvSpPr>
          <p:nvPr>
            <p:ph type="dt" sz="quarter" idx="1"/>
          </p:nvPr>
        </p:nvSpPr>
        <p:spPr>
          <a:xfrm>
            <a:off x="3936770" y="3"/>
            <a:ext cx="3011699" cy="463408"/>
          </a:xfrm>
          <a:prstGeom prst="rect">
            <a:avLst/>
          </a:prstGeom>
        </p:spPr>
        <p:txBody>
          <a:bodyPr vert="horz" lIns="92492" tIns="46246" rIns="92492" bIns="46246" rtlCol="0"/>
          <a:lstStyle>
            <a:lvl1pPr algn="r">
              <a:defRPr sz="1200"/>
            </a:lvl1pPr>
          </a:lstStyle>
          <a:p>
            <a:fld id="{57691E93-EF64-46CC-85E2-BBB5BEDB9501}" type="datetimeFigureOut">
              <a:rPr lang="en-US" sz="800"/>
              <a:t>9/10/2025</a:t>
            </a:fld>
            <a:endParaRPr lang="en-US" sz="800"/>
          </a:p>
        </p:txBody>
      </p:sp>
      <p:sp>
        <p:nvSpPr>
          <p:cNvPr id="4" name="Footer Placeholder 3"/>
          <p:cNvSpPr>
            <a:spLocks noGrp="1"/>
          </p:cNvSpPr>
          <p:nvPr>
            <p:ph type="ftr" sz="quarter" idx="2"/>
          </p:nvPr>
        </p:nvSpPr>
        <p:spPr>
          <a:xfrm>
            <a:off x="2" y="8772671"/>
            <a:ext cx="3011699" cy="463407"/>
          </a:xfrm>
          <a:prstGeom prst="rect">
            <a:avLst/>
          </a:prstGeom>
        </p:spPr>
        <p:txBody>
          <a:bodyPr vert="horz" lIns="92492" tIns="46246" rIns="92492" bIns="46246" rtlCol="0" anchor="b"/>
          <a:lstStyle>
            <a:lvl1pPr algn="l">
              <a:defRPr sz="1200"/>
            </a:lvl1pPr>
          </a:lstStyle>
          <a:p>
            <a:endParaRPr lang="en-US" sz="800"/>
          </a:p>
        </p:txBody>
      </p:sp>
      <p:sp>
        <p:nvSpPr>
          <p:cNvPr id="5" name="Slide Number Placeholder 4"/>
          <p:cNvSpPr>
            <a:spLocks noGrp="1"/>
          </p:cNvSpPr>
          <p:nvPr>
            <p:ph type="sldNum" sz="quarter" idx="3"/>
          </p:nvPr>
        </p:nvSpPr>
        <p:spPr>
          <a:xfrm>
            <a:off x="3936770" y="8772671"/>
            <a:ext cx="3011699" cy="463407"/>
          </a:xfrm>
          <a:prstGeom prst="rect">
            <a:avLst/>
          </a:prstGeom>
        </p:spPr>
        <p:txBody>
          <a:bodyPr vert="horz" lIns="92492" tIns="46246" rIns="92492" bIns="46246" rtlCol="0" anchor="b"/>
          <a:lstStyle>
            <a:lvl1pPr algn="r">
              <a:defRPr sz="1200"/>
            </a:lvl1pPr>
          </a:lstStyle>
          <a:p>
            <a:fld id="{3DCECA85-2A7A-423F-89EA-6868CB52DF19}" type="slidenum">
              <a:rPr lang="en-US" sz="800"/>
              <a:t>‹#›</a:t>
            </a:fld>
            <a:endParaRPr lang="en-US" sz="800"/>
          </a:p>
        </p:txBody>
      </p:sp>
    </p:spTree>
    <p:extLst>
      <p:ext uri="{BB962C8B-B14F-4D97-AF65-F5344CB8AC3E}">
        <p14:creationId xmlns:p14="http://schemas.microsoft.com/office/powerpoint/2010/main" val="1709377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5" name="Rectangle 54"/>
          <p:cNvSpPr/>
          <p:nvPr/>
        </p:nvSpPr>
        <p:spPr>
          <a:xfrm>
            <a:off x="0" y="4410720"/>
            <a:ext cx="6948467" cy="48253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2492" tIns="46246" rIns="92492" bIns="46246" rtlCol="0" anchor="ctr"/>
          <a:lstStyle/>
          <a:p>
            <a:pPr algn="ctr"/>
            <a:endParaRPr lang="en-US"/>
          </a:p>
        </p:txBody>
      </p:sp>
      <p:sp>
        <p:nvSpPr>
          <p:cNvPr id="2" name="Header Placeholder 1"/>
          <p:cNvSpPr>
            <a:spLocks noGrp="1"/>
          </p:cNvSpPr>
          <p:nvPr>
            <p:ph type="hdr" sz="quarter"/>
          </p:nvPr>
        </p:nvSpPr>
        <p:spPr>
          <a:xfrm>
            <a:off x="82427" y="3"/>
            <a:ext cx="2929274" cy="463408"/>
          </a:xfrm>
          <a:prstGeom prst="rect">
            <a:avLst/>
          </a:prstGeom>
        </p:spPr>
        <p:txBody>
          <a:bodyPr vert="horz" lIns="92492" tIns="46246" rIns="92492" bIns="46246" rtlCol="0"/>
          <a:lstStyle>
            <a:lvl1pPr algn="l">
              <a:defRPr sz="1400"/>
            </a:lvl1pPr>
          </a:lstStyle>
          <a:p>
            <a:endParaRPr lang="en-US"/>
          </a:p>
        </p:txBody>
      </p:sp>
      <p:sp>
        <p:nvSpPr>
          <p:cNvPr id="4" name="Slide Image Placeholder 3"/>
          <p:cNvSpPr>
            <a:spLocks noGrp="1" noRot="1" noChangeAspect="1"/>
          </p:cNvSpPr>
          <p:nvPr>
            <p:ph type="sldImg" idx="2"/>
          </p:nvPr>
        </p:nvSpPr>
        <p:spPr>
          <a:xfrm>
            <a:off x="156103" y="575009"/>
            <a:ext cx="6620256" cy="3724113"/>
          </a:xfrm>
          <a:prstGeom prst="rect">
            <a:avLst/>
          </a:prstGeom>
          <a:noFill/>
          <a:ln w="9525">
            <a:solidFill>
              <a:schemeClr val="bg2"/>
            </a:solidFill>
          </a:ln>
        </p:spPr>
        <p:txBody>
          <a:bodyPr vert="horz" lIns="92492" tIns="46246" rIns="92492" bIns="46246" rtlCol="0" anchor="ctr"/>
          <a:lstStyle/>
          <a:p>
            <a:endParaRPr lang="en-US"/>
          </a:p>
        </p:txBody>
      </p:sp>
      <p:sp>
        <p:nvSpPr>
          <p:cNvPr id="6" name="Footer Placeholder 5"/>
          <p:cNvSpPr>
            <a:spLocks noGrp="1"/>
          </p:cNvSpPr>
          <p:nvPr>
            <p:ph type="ftr" sz="quarter" idx="4"/>
          </p:nvPr>
        </p:nvSpPr>
        <p:spPr>
          <a:xfrm>
            <a:off x="82427" y="8744096"/>
            <a:ext cx="2929274" cy="463407"/>
          </a:xfrm>
          <a:prstGeom prst="rect">
            <a:avLst/>
          </a:prstGeom>
        </p:spPr>
        <p:txBody>
          <a:bodyPr vert="horz" lIns="92492" tIns="46246" rIns="92492" bIns="46246" rtlCol="0" anchor="b"/>
          <a:lstStyle>
            <a:lvl1pPr algn="l">
              <a:defRPr sz="1400"/>
            </a:lvl1pPr>
          </a:lstStyle>
          <a:p>
            <a:endParaRPr lang="en-US"/>
          </a:p>
        </p:txBody>
      </p:sp>
      <p:sp>
        <p:nvSpPr>
          <p:cNvPr id="7" name="Slide Number Placeholder 6"/>
          <p:cNvSpPr>
            <a:spLocks noGrp="1"/>
          </p:cNvSpPr>
          <p:nvPr>
            <p:ph type="sldNum" sz="quarter" idx="5"/>
          </p:nvPr>
        </p:nvSpPr>
        <p:spPr>
          <a:xfrm>
            <a:off x="3936770" y="8744096"/>
            <a:ext cx="2919957" cy="463407"/>
          </a:xfrm>
          <a:prstGeom prst="rect">
            <a:avLst/>
          </a:prstGeom>
        </p:spPr>
        <p:txBody>
          <a:bodyPr vert="horz" lIns="92492" tIns="46246" rIns="92492" bIns="46246" rtlCol="0" anchor="b"/>
          <a:lstStyle>
            <a:lvl1pPr algn="r">
              <a:defRPr sz="1400"/>
            </a:lvl1pPr>
          </a:lstStyle>
          <a:p>
            <a:r>
              <a:rPr lang="en-US"/>
              <a:t>Notes view: </a:t>
            </a:r>
            <a:fld id="{128CEAFE-FA94-43E5-B0FF-D47E1CCDD1B4}" type="slidenum">
              <a:rPr lang="en-US" smtClean="0"/>
              <a:pPr/>
              <a:t>‹#›</a:t>
            </a:fld>
            <a:endParaRPr lang="en-US"/>
          </a:p>
        </p:txBody>
      </p:sp>
      <p:sp>
        <p:nvSpPr>
          <p:cNvPr id="5" name="Notes Placeholder 4"/>
          <p:cNvSpPr>
            <a:spLocks noGrp="1"/>
          </p:cNvSpPr>
          <p:nvPr>
            <p:ph type="body" sz="quarter" idx="3"/>
          </p:nvPr>
        </p:nvSpPr>
        <p:spPr>
          <a:xfrm>
            <a:off x="259519" y="4714653"/>
            <a:ext cx="6413424" cy="3768947"/>
          </a:xfrm>
          <a:prstGeom prst="rect">
            <a:avLst/>
          </a:prstGeom>
        </p:spPr>
        <p:txBody>
          <a:bodyPr vert="horz" lIns="92492" tIns="46246" rIns="92492" bIns="4624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idx="1"/>
          </p:nvPr>
        </p:nvSpPr>
        <p:spPr>
          <a:xfrm>
            <a:off x="3937000" y="0"/>
            <a:ext cx="3011488" cy="463550"/>
          </a:xfrm>
          <a:prstGeom prst="rect">
            <a:avLst/>
          </a:prstGeom>
        </p:spPr>
        <p:txBody>
          <a:bodyPr vert="horz" lIns="91440" tIns="45720" rIns="91440" bIns="45720" rtlCol="0"/>
          <a:lstStyle>
            <a:lvl1pPr algn="r">
              <a:defRPr sz="1200"/>
            </a:lvl1pPr>
          </a:lstStyle>
          <a:p>
            <a:fld id="{F2C7CF5F-7CF3-4DF3-838A-EE34544862CC}" type="datetimeFigureOut">
              <a:rPr lang="en-US" smtClean="0"/>
              <a:t>9/10/2025</a:t>
            </a:fld>
            <a:endParaRPr lang="en-US"/>
          </a:p>
        </p:txBody>
      </p:sp>
    </p:spTree>
    <p:extLst>
      <p:ext uri="{BB962C8B-B14F-4D97-AF65-F5344CB8AC3E}">
        <p14:creationId xmlns:p14="http://schemas.microsoft.com/office/powerpoint/2010/main" val="4173362221"/>
      </p:ext>
    </p:extLst>
  </p:cSld>
  <p:clrMap bg1="lt1" tx1="dk1" bg2="lt2" tx2="dk2" accent1="accent1" accent2="accent2" accent3="accent3" accent4="accent4" accent5="accent5" accent6="accent6" hlink="hlink" folHlink="folHlink"/>
  <p:notesStyle>
    <a:lvl1pPr marL="0" indent="0" algn="l" defTabSz="914400" rtl="0" eaLnBrk="1" latinLnBrk="0" hangingPunct="1">
      <a:spcAft>
        <a:spcPts val="600"/>
      </a:spcAft>
      <a:buFont typeface="Arial" panose="020B0604020202020204" pitchFamily="34" charset="0"/>
      <a:buChar char="​"/>
      <a:defRPr sz="1200" kern="1200">
        <a:solidFill>
          <a:schemeClr val="tx1"/>
        </a:solidFill>
        <a:latin typeface="+mn-lt"/>
        <a:ea typeface="+mn-ea"/>
        <a:cs typeface="+mn-cs"/>
      </a:defRPr>
    </a:lvl1pPr>
    <a:lvl2pPr marL="114300" indent="-114300" algn="l" defTabSz="914400" rtl="0" eaLnBrk="1" latinLnBrk="0" hangingPunct="1">
      <a:spcAft>
        <a:spcPts val="600"/>
      </a:spcAft>
      <a:buFont typeface="Arial" panose="020B0604020202020204" pitchFamily="34" charset="0"/>
      <a:buChar char="•"/>
      <a:defRPr sz="1200" kern="1200">
        <a:solidFill>
          <a:schemeClr val="tx1"/>
        </a:solidFill>
        <a:latin typeface="+mn-lt"/>
        <a:ea typeface="+mn-ea"/>
        <a:cs typeface="+mn-cs"/>
      </a:defRPr>
    </a:lvl2pPr>
    <a:lvl3pPr marL="228600" indent="-114300" algn="l" defTabSz="914400" rtl="0" eaLnBrk="1" latinLnBrk="0" hangingPunct="1">
      <a:spcAft>
        <a:spcPts val="600"/>
      </a:spcAft>
      <a:buClr>
        <a:schemeClr val="tx2"/>
      </a:buClr>
      <a:buFont typeface="Arial" panose="020B0604020202020204" pitchFamily="34" charset="0"/>
      <a:buChar char="•"/>
      <a:defRPr sz="1200" kern="1200">
        <a:solidFill>
          <a:schemeClr val="tx1"/>
        </a:solidFill>
        <a:latin typeface="+mn-lt"/>
        <a:ea typeface="+mn-ea"/>
        <a:cs typeface="+mn-cs"/>
      </a:defRPr>
    </a:lvl3pPr>
    <a:lvl4pPr marL="514350" indent="-114300" algn="l" defTabSz="914400" rtl="0" eaLnBrk="1" latinLnBrk="0" hangingPunct="1">
      <a:spcAft>
        <a:spcPts val="600"/>
      </a:spcAft>
      <a:buFont typeface="Arial" panose="020B0604020202020204" pitchFamily="34" charset="0"/>
      <a:buChar char="•"/>
      <a:defRPr sz="1000" kern="1200">
        <a:solidFill>
          <a:schemeClr val="tx1"/>
        </a:solidFill>
        <a:latin typeface="+mn-lt"/>
        <a:ea typeface="+mn-ea"/>
        <a:cs typeface="+mn-cs"/>
      </a:defRPr>
    </a:lvl4pPr>
    <a:lvl5pPr marL="685800" indent="-114300" algn="l" defTabSz="914400" rtl="0" eaLnBrk="1" latinLnBrk="0" hangingPunct="1">
      <a:spcAft>
        <a:spcPts val="600"/>
      </a:spcAft>
      <a:buClr>
        <a:schemeClr val="tx2"/>
      </a:buClr>
      <a:buFont typeface="Arial" panose="020B0604020202020204" pitchFamily="34" charset="0"/>
      <a:buChar char="•"/>
      <a:defRPr sz="1000" i="1"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910" userDrawn="1">
          <p15:clr>
            <a:srgbClr val="F26B43"/>
          </p15:clr>
        </p15:guide>
        <p15:guide id="2" pos="2189"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D3E2A-CC40-E2C0-57B1-1979A46876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B0A173-BE70-EE1F-E115-82B45C791E27}"/>
              </a:ext>
            </a:extLst>
          </p:cNvPr>
          <p:cNvSpPr>
            <a:spLocks noGrp="1" noRot="1" noChangeAspect="1"/>
          </p:cNvSpPr>
          <p:nvPr>
            <p:ph type="sldImg"/>
          </p:nvPr>
        </p:nvSpPr>
        <p:spPr>
          <a:xfrm>
            <a:off x="155575" y="574675"/>
            <a:ext cx="6621463" cy="3724275"/>
          </a:xfrm>
        </p:spPr>
      </p:sp>
      <p:sp>
        <p:nvSpPr>
          <p:cNvPr id="3" name="Notes Placeholder 2">
            <a:extLst>
              <a:ext uri="{FF2B5EF4-FFF2-40B4-BE49-F238E27FC236}">
                <a16:creationId xmlns:a16="http://schemas.microsoft.com/office/drawing/2014/main" id="{62E3162B-390E-AF1C-2FBE-99524731AA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0836238-9925-476B-FD4B-A2850B8C40C2}"/>
              </a:ext>
            </a:extLst>
          </p:cNvPr>
          <p:cNvSpPr>
            <a:spLocks noGrp="1"/>
          </p:cNvSpPr>
          <p:nvPr>
            <p:ph type="sldNum" sz="quarter" idx="10"/>
          </p:nvPr>
        </p:nvSpPr>
        <p:spPr/>
        <p:txBody>
          <a:bodyPr/>
          <a:lstStyle/>
          <a:p>
            <a:r>
              <a:rPr lang="en-US"/>
              <a:t>Notes view: </a:t>
            </a:r>
            <a:fld id="{128CEAFE-FA94-43E5-B0FF-D47E1CCDD1B4}" type="slidenum">
              <a:rPr lang="en-US" smtClean="0"/>
              <a:pPr/>
              <a:t>1</a:t>
            </a:fld>
            <a:endParaRPr lang="en-US"/>
          </a:p>
        </p:txBody>
      </p:sp>
    </p:spTree>
    <p:extLst>
      <p:ext uri="{BB962C8B-B14F-4D97-AF65-F5344CB8AC3E}">
        <p14:creationId xmlns:p14="http://schemas.microsoft.com/office/powerpoint/2010/main" val="1894540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74C5C-57D9-7F54-7702-BFDA2D5AB4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771204-2709-E55D-6083-43053D39F791}"/>
              </a:ext>
            </a:extLst>
          </p:cNvPr>
          <p:cNvSpPr>
            <a:spLocks noGrp="1" noRot="1" noChangeAspect="1"/>
          </p:cNvSpPr>
          <p:nvPr>
            <p:ph type="sldImg"/>
          </p:nvPr>
        </p:nvSpPr>
        <p:spPr>
          <a:xfrm>
            <a:off x="155575" y="574675"/>
            <a:ext cx="6621463" cy="3724275"/>
          </a:xfrm>
        </p:spPr>
      </p:sp>
      <p:sp>
        <p:nvSpPr>
          <p:cNvPr id="3" name="Notes Placeholder 2">
            <a:extLst>
              <a:ext uri="{FF2B5EF4-FFF2-40B4-BE49-F238E27FC236}">
                <a16:creationId xmlns:a16="http://schemas.microsoft.com/office/drawing/2014/main" id="{166B1ACE-6A9B-9C8D-ADE3-5C0B684B86A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362FD67-3CBF-B7B6-1626-75A64FCC3843}"/>
              </a:ext>
            </a:extLst>
          </p:cNvPr>
          <p:cNvSpPr>
            <a:spLocks noGrp="1"/>
          </p:cNvSpPr>
          <p:nvPr>
            <p:ph type="sldNum" sz="quarter" idx="10"/>
          </p:nvPr>
        </p:nvSpPr>
        <p:spPr/>
        <p:txBody>
          <a:bodyPr/>
          <a:lstStyle/>
          <a:p>
            <a:r>
              <a:rPr lang="en-US"/>
              <a:t>Notes view: </a:t>
            </a:r>
            <a:fld id="{128CEAFE-FA94-43E5-B0FF-D47E1CCDD1B4}" type="slidenum">
              <a:rPr lang="en-US" smtClean="0"/>
              <a:pPr/>
              <a:t>3</a:t>
            </a:fld>
            <a:endParaRPr lang="en-US"/>
          </a:p>
        </p:txBody>
      </p:sp>
    </p:spTree>
    <p:extLst>
      <p:ext uri="{BB962C8B-B14F-4D97-AF65-F5344CB8AC3E}">
        <p14:creationId xmlns:p14="http://schemas.microsoft.com/office/powerpoint/2010/main" val="3283125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r>
              <a:rPr lang="en-US"/>
              <a:t>Notes view: </a:t>
            </a:r>
            <a:fld id="{128CEAFE-FA94-43E5-B0FF-D47E1CCDD1B4}" type="slidenum">
              <a:rPr lang="en-US" smtClean="0"/>
              <a:pPr/>
              <a:t>4</a:t>
            </a:fld>
            <a:endParaRPr lang="en-US"/>
          </a:p>
        </p:txBody>
      </p:sp>
    </p:spTree>
    <p:extLst>
      <p:ext uri="{BB962C8B-B14F-4D97-AF65-F5344CB8AC3E}">
        <p14:creationId xmlns:p14="http://schemas.microsoft.com/office/powerpoint/2010/main" val="3632758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r>
              <a:rPr lang="en-US"/>
              <a:t>Notes view: </a:t>
            </a:r>
            <a:fld id="{128CEAFE-FA94-43E5-B0FF-D47E1CCDD1B4}" type="slidenum">
              <a:rPr lang="en-US" smtClean="0"/>
              <a:pPr/>
              <a:t>8</a:t>
            </a:fld>
            <a:endParaRPr lang="en-US"/>
          </a:p>
        </p:txBody>
      </p:sp>
    </p:spTree>
    <p:extLst>
      <p:ext uri="{BB962C8B-B14F-4D97-AF65-F5344CB8AC3E}">
        <p14:creationId xmlns:p14="http://schemas.microsoft.com/office/powerpoint/2010/main" val="10651175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r>
              <a:rPr lang="en-US"/>
              <a:t>Notes view: </a:t>
            </a:r>
            <a:fld id="{128CEAFE-FA94-43E5-B0FF-D47E1CCDD1B4}" type="slidenum">
              <a:rPr lang="en-US" smtClean="0"/>
              <a:pPr/>
              <a:t>13</a:t>
            </a:fld>
            <a:endParaRPr lang="en-US" dirty="0"/>
          </a:p>
        </p:txBody>
      </p:sp>
    </p:spTree>
    <p:extLst>
      <p:ext uri="{BB962C8B-B14F-4D97-AF65-F5344CB8AC3E}">
        <p14:creationId xmlns:p14="http://schemas.microsoft.com/office/powerpoint/2010/main" val="339254547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5.xml"/><Relationship Id="rId7" Type="http://schemas.openxmlformats.org/officeDocument/2006/relationships/image" Target="../media/image2.emf"/><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oleObject" Target="../embeddings/oleObject2.bin"/><Relationship Id="rId5" Type="http://schemas.openxmlformats.org/officeDocument/2006/relationships/slideMaster" Target="../slideMasters/slideMaster1.xml"/><Relationship Id="rId4" Type="http://schemas.openxmlformats.org/officeDocument/2006/relationships/tags" Target="../tags/tag6.xml"/><Relationship Id="rId9"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8.png"/><Relationship Id="rId4" Type="http://schemas.openxmlformats.org/officeDocument/2006/relationships/image" Target="../media/image7.emf"/></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9.png"/><Relationship Id="rId4" Type="http://schemas.openxmlformats.org/officeDocument/2006/relationships/image" Target="../media/image7.emf"/></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11.xml"/><Relationship Id="rId7" Type="http://schemas.openxmlformats.org/officeDocument/2006/relationships/image" Target="../media/image4.jpe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2.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4.xml"/><Relationship Id="rId7" Type="http://schemas.openxmlformats.org/officeDocument/2006/relationships/image" Target="../media/image2.emf"/><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oleObject" Target="../embeddings/oleObject5.bin"/><Relationship Id="rId5" Type="http://schemas.openxmlformats.org/officeDocument/2006/relationships/slideMaster" Target="../slideMasters/slideMaster1.xml"/><Relationship Id="rId4" Type="http://schemas.openxmlformats.org/officeDocument/2006/relationships/tags" Target="../tags/tag15.xml"/><Relationship Id="rId9"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5.png"/><Relationship Id="rId4" Type="http://schemas.openxmlformats.org/officeDocument/2006/relationships/image" Target="../media/image7.emf"/></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7.xml"/><Relationship Id="rId5" Type="http://schemas.openxmlformats.org/officeDocument/2006/relationships/image" Target="../media/image9.png"/><Relationship Id="rId4" Type="http://schemas.openxmlformats.org/officeDocument/2006/relationships/image" Target="../media/image2.emf"/></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tags" Target="../tags/tag20.xml"/><Relationship Id="rId7" Type="http://schemas.openxmlformats.org/officeDocument/2006/relationships/image" Target="../media/image4.jpe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2.emf"/><Relationship Id="rId5" Type="http://schemas.openxmlformats.org/officeDocument/2006/relationships/oleObject" Target="../embeddings/oleObject6.bin"/><Relationship Id="rId4"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1.emf"/></Relationships>
</file>

<file path=ppt/slideLayouts/_rels/slideLayout6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1.emf"/></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25.xml"/><Relationship Id="rId5" Type="http://schemas.openxmlformats.org/officeDocument/2006/relationships/image" Target="../media/image3.png"/><Relationship Id="rId4" Type="http://schemas.openxmlformats.org/officeDocument/2006/relationships/image" Target="../media/image1.emf"/></Relationships>
</file>

<file path=ppt/slideLayouts/_rels/slideLayout6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28.xml"/><Relationship Id="rId4" Type="http://schemas.openxmlformats.org/officeDocument/2006/relationships/image" Target="../media/image1.emf"/></Relationships>
</file>

<file path=ppt/slideLayouts/_rels/slideLayout65.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29.xml"/><Relationship Id="rId4" Type="http://schemas.openxmlformats.org/officeDocument/2006/relationships/image" Target="../media/image1.emf"/></Relationships>
</file>

<file path=ppt/slideLayouts/_rels/slideLayout66.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30.xml"/><Relationship Id="rId5" Type="http://schemas.openxmlformats.org/officeDocument/2006/relationships/image" Target="../media/image3.png"/><Relationship Id="rId4" Type="http://schemas.openxmlformats.org/officeDocument/2006/relationships/image" Target="../media/image1.emf"/></Relationships>
</file>

<file path=ppt/slideLayouts/_rels/slideLayout67.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31.xml"/><Relationship Id="rId5" Type="http://schemas.openxmlformats.org/officeDocument/2006/relationships/image" Target="../media/image5.png"/><Relationship Id="rId4" Type="http://schemas.openxmlformats.org/officeDocument/2006/relationships/image" Target="../media/image1.emf"/></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3985612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384" imgH="384" progId="TCLayout.ActiveDocument.1">
                  <p:embed/>
                </p:oleObj>
              </mc:Choice>
              <mc:Fallback>
                <p:oleObj name="think-cell Slide" r:id="rId6" imgW="384" imgH="384" progId="TCLayout.ActiveDocument.1">
                  <p:embed/>
                  <p:pic>
                    <p:nvPicPr>
                      <p:cNvPr id="4" name="Object 3"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Trebuchet MS" panose="020B0603020202020204" pitchFamily="34" charset="0"/>
              <a:ea typeface="+mj-ea"/>
              <a:cs typeface="+mj-cs"/>
              <a:sym typeface="Trebuchet MS" panose="020B0603020202020204" pitchFamily="34" charset="0"/>
            </a:endParaRPr>
          </a:p>
        </p:txBody>
      </p:sp>
      <p:sp>
        <p:nvSpPr>
          <p:cNvPr id="14" name="Rectangle 13"/>
          <p:cNvSpPr/>
          <p:nvPr userDrawn="1"/>
        </p:nvSpPr>
        <p:spPr>
          <a:xfrm>
            <a:off x="0" y="5279183"/>
            <a:ext cx="12192000" cy="1578817"/>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pic>
        <p:nvPicPr>
          <p:cNvPr id="18" name="Picture 17"/>
          <p:cNvPicPr>
            <a:picLocks noChangeAspect="1"/>
          </p:cNvPicPr>
          <p:nvPr userDrawn="1"/>
        </p:nvPicPr>
        <p:blipFill rotWithShape="1">
          <a:blip r:embed="rId8">
            <a:extLst>
              <a:ext uri="{28A0092B-C50C-407E-A947-70E740481C1C}">
                <a14:useLocalDpi xmlns:a14="http://schemas.microsoft.com/office/drawing/2010/main" val="0"/>
              </a:ext>
            </a:extLst>
          </a:blip>
          <a:srcRect l="1731" t="8741" r="102" b="27"/>
          <a:stretch/>
        </p:blipFill>
        <p:spPr>
          <a:xfrm rot="16200000" flipH="1">
            <a:off x="8471921" y="1973272"/>
            <a:ext cx="580573" cy="6858000"/>
          </a:xfrm>
          <a:prstGeom prst="rect">
            <a:avLst/>
          </a:prstGeom>
        </p:spPr>
      </p:pic>
      <p:pic>
        <p:nvPicPr>
          <p:cNvPr id="15" name="TitleAndEndImages"/>
          <p:cNvPicPr>
            <a:picLocks noChangeAspect="1"/>
          </p:cNvPicPr>
          <p:nvPr userDrawn="1">
            <p:custDataLst>
              <p:tags r:id="rId3"/>
            </p:custDataLst>
          </p:nvPr>
        </p:nvPicPr>
        <p:blipFill rotWithShape="1">
          <a:blip r:embed="rId9">
            <a:extLst>
              <a:ext uri="{28A0092B-C50C-407E-A947-70E740481C1C}">
                <a14:useLocalDpi xmlns:a14="http://schemas.microsoft.com/office/drawing/2010/main" val="0"/>
              </a:ext>
            </a:extLst>
          </a:blip>
          <a:srcRect b="23056"/>
          <a:stretch/>
        </p:blipFill>
        <p:spPr>
          <a:xfrm flipH="1">
            <a:off x="0" y="0"/>
            <a:ext cx="12192000" cy="5276850"/>
          </a:xfrm>
          <a:prstGeom prst="rect">
            <a:avLst/>
          </a:prstGeom>
        </p:spPr>
      </p:pic>
      <p:sp>
        <p:nvSpPr>
          <p:cNvPr id="20" name="Picture Placeholder 8"/>
          <p:cNvSpPr>
            <a:spLocks noGrp="1"/>
          </p:cNvSpPr>
          <p:nvPr>
            <p:ph type="pic" sz="quarter" idx="13" hasCustomPrompt="1"/>
          </p:nvPr>
        </p:nvSpPr>
        <p:spPr>
          <a:xfrm>
            <a:off x="9366561" y="5570642"/>
            <a:ext cx="1867935" cy="896833"/>
          </a:xfrm>
          <a:prstGeom prst="rect">
            <a:avLst/>
          </a:prstGeom>
        </p:spPr>
        <p:txBody>
          <a:bodyPr anchor="b"/>
          <a:lstStyle>
            <a:lvl1pPr algn="ctr">
              <a:defRPr sz="1600">
                <a:solidFill>
                  <a:schemeClr val="tx1"/>
                </a:solidFill>
                <a:latin typeface="Trebuchet MS" panose="020B0603020202020204" pitchFamily="34" charset="0"/>
                <a:sym typeface="Trebuchet MS" panose="020B0603020202020204" pitchFamily="34" charset="0"/>
              </a:defRPr>
            </a:lvl1pPr>
          </a:lstStyle>
          <a:p>
            <a:r>
              <a:rPr lang="en-US"/>
              <a:t>Logo</a:t>
            </a:r>
          </a:p>
        </p:txBody>
      </p:sp>
      <p:sp>
        <p:nvSpPr>
          <p:cNvPr id="21" name="Rectangle 20"/>
          <p:cNvSpPr/>
          <p:nvPr userDrawn="1"/>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a:solidFill>
                <a:prstClr val="white"/>
              </a:solidFill>
              <a:latin typeface="+mn-lt"/>
              <a:sym typeface="Trebuchet MS" panose="020B0603020202020204" pitchFamily="34" charset="0"/>
            </a:endParaRPr>
          </a:p>
        </p:txBody>
      </p:sp>
      <p:sp>
        <p:nvSpPr>
          <p:cNvPr id="22" name="Text Placeholder 6"/>
          <p:cNvSpPr>
            <a:spLocks noGrp="1"/>
          </p:cNvSpPr>
          <p:nvPr>
            <p:ph type="body" sz="quarter" idx="12" hasCustomPrompt="1"/>
          </p:nvPr>
        </p:nvSpPr>
        <p:spPr bwMode="black">
          <a:xfrm>
            <a:off x="1117415" y="6207842"/>
            <a:ext cx="6868800" cy="327148"/>
          </a:xfrm>
          <a:prstGeom prst="rect">
            <a:avLst/>
          </a:prstGeom>
          <a:noFill/>
        </p:spPr>
        <p:txBody>
          <a:bodyPr anchor="ctr"/>
          <a:lstStyle>
            <a:lvl1pPr algn="l">
              <a:lnSpc>
                <a:spcPct val="110000"/>
              </a:lnSpc>
              <a:buNone/>
              <a:defRPr sz="1200" b="1" cap="all" baseline="0">
                <a:solidFill>
                  <a:schemeClr val="accent5"/>
                </a:solidFill>
                <a:latin typeface="+mn-lt"/>
                <a:sym typeface="Trebuchet MS" panose="020B0603020202020204" pitchFamily="34" charset="0"/>
              </a:defRPr>
            </a:lvl1pPr>
            <a:lvl2pPr algn="ctr">
              <a:buNone/>
              <a:defRPr/>
            </a:lvl2pPr>
            <a:lvl3pPr marL="0" indent="0" algn="ctr">
              <a:buNone/>
              <a:defRPr/>
            </a:lvl3pPr>
            <a:lvl4pPr marL="228600" indent="0" algn="ctr">
              <a:buNone/>
              <a:defRPr/>
            </a:lvl4pPr>
            <a:lvl5pPr marL="457200" indent="0" algn="ctr">
              <a:buNone/>
              <a:defRPr/>
            </a:lvl5pPr>
          </a:lstStyle>
          <a:p>
            <a:pPr lvl="0"/>
            <a:r>
              <a:rPr lang="en-US"/>
              <a:t>Click to edit date/place</a:t>
            </a:r>
          </a:p>
        </p:txBody>
      </p:sp>
      <p:sp>
        <p:nvSpPr>
          <p:cNvPr id="26" name="Subtitle 2"/>
          <p:cNvSpPr>
            <a:spLocks noGrp="1"/>
          </p:cNvSpPr>
          <p:nvPr>
            <p:ph type="subTitle" idx="1" hasCustomPrompt="1"/>
          </p:nvPr>
        </p:nvSpPr>
        <p:spPr bwMode="white">
          <a:xfrm>
            <a:off x="1117415" y="5495706"/>
            <a:ext cx="6868800" cy="436195"/>
          </a:xfrm>
          <a:prstGeom prst="rect">
            <a:avLst/>
          </a:prstGeom>
        </p:spPr>
        <p:txBody>
          <a:bodyPr anchor="ctr"/>
          <a:lstStyle>
            <a:lvl1pPr marL="0" indent="0" algn="l">
              <a:lnSpc>
                <a:spcPct val="110000"/>
              </a:lnSpc>
              <a:buNone/>
              <a:defRPr sz="1600" baseline="0">
                <a:solidFill>
                  <a:schemeClr val="bg1"/>
                </a:solidFill>
                <a:latin typeface="+mn-lt"/>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in sentence case</a:t>
            </a:r>
          </a:p>
        </p:txBody>
      </p:sp>
      <p:sp>
        <p:nvSpPr>
          <p:cNvPr id="27" name="Title 1"/>
          <p:cNvSpPr>
            <a:spLocks noGrp="1"/>
          </p:cNvSpPr>
          <p:nvPr>
            <p:ph type="ctrTitle" hasCustomPrompt="1"/>
          </p:nvPr>
        </p:nvSpPr>
        <p:spPr bwMode="ltGray">
          <a:xfrm>
            <a:off x="1117415" y="1886242"/>
            <a:ext cx="6868800" cy="3138423"/>
          </a:xfrm>
          <a:prstGeom prst="rect">
            <a:avLst/>
          </a:prstGeom>
        </p:spPr>
        <p:txBody>
          <a:bodyPr anchor="b">
            <a:normAutofit/>
          </a:bodyPr>
          <a:lstStyle>
            <a:lvl1pPr algn="l">
              <a:lnSpc>
                <a:spcPct val="93000"/>
              </a:lnSpc>
              <a:defRPr sz="5400" baseline="0">
                <a:solidFill>
                  <a:schemeClr val="bg1"/>
                </a:solidFill>
                <a:latin typeface="+mj-lt"/>
                <a:sym typeface="Trebuchet MS" panose="020B0603020202020204" pitchFamily="34" charset="0"/>
              </a:defRPr>
            </a:lvl1pPr>
          </a:lstStyle>
          <a:p>
            <a:r>
              <a:rPr lang="en-US"/>
              <a:t>Title in Title Case</a:t>
            </a:r>
          </a:p>
        </p:txBody>
      </p:sp>
      <p:sp>
        <p:nvSpPr>
          <p:cNvPr id="33" name="Freeform 32"/>
          <p:cNvSpPr>
            <a:spLocks noChangeAspect="1"/>
          </p:cNvSpPr>
          <p:nvPr userDrawn="1">
            <p:custDataLst>
              <p:tags r:id="rId4"/>
            </p:custDataLst>
          </p:nvPr>
        </p:nvSpPr>
        <p:spPr bwMode="auto">
          <a:xfrm>
            <a:off x="1117415" y="1112679"/>
            <a:ext cx="2327644" cy="486479"/>
          </a:xfrm>
          <a:custGeom>
            <a:avLst/>
            <a:gdLst>
              <a:gd name="connsiteX0" fmla="*/ 8982072 w 11499847"/>
              <a:gd name="connsiteY0" fmla="*/ 1919288 h 2403475"/>
              <a:gd name="connsiteX1" fmla="*/ 8982072 w 11499847"/>
              <a:gd name="connsiteY1" fmla="*/ 2105026 h 2403475"/>
              <a:gd name="connsiteX2" fmla="*/ 9098233 w 11499847"/>
              <a:gd name="connsiteY2" fmla="*/ 2105026 h 2403475"/>
              <a:gd name="connsiteX3" fmla="*/ 9164880 w 11499847"/>
              <a:gd name="connsiteY3" fmla="*/ 2080233 h 2403475"/>
              <a:gd name="connsiteX4" fmla="*/ 9191622 w 11499847"/>
              <a:gd name="connsiteY4" fmla="*/ 2011737 h 2403475"/>
              <a:gd name="connsiteX5" fmla="*/ 9164880 w 11499847"/>
              <a:gd name="connsiteY5" fmla="*/ 1944501 h 2403475"/>
              <a:gd name="connsiteX6" fmla="*/ 9098233 w 11499847"/>
              <a:gd name="connsiteY6" fmla="*/ 1919288 h 2403475"/>
              <a:gd name="connsiteX7" fmla="*/ 8982072 w 11499847"/>
              <a:gd name="connsiteY7" fmla="*/ 1919288 h 2403475"/>
              <a:gd name="connsiteX8" fmla="*/ 7280272 w 11499847"/>
              <a:gd name="connsiteY8" fmla="*/ 1919288 h 2403475"/>
              <a:gd name="connsiteX9" fmla="*/ 7280272 w 11499847"/>
              <a:gd name="connsiteY9" fmla="*/ 2097088 h 2403475"/>
              <a:gd name="connsiteX10" fmla="*/ 7404503 w 11499847"/>
              <a:gd name="connsiteY10" fmla="*/ 2097088 h 2403475"/>
              <a:gd name="connsiteX11" fmla="*/ 7469027 w 11499847"/>
              <a:gd name="connsiteY11" fmla="*/ 2073423 h 2403475"/>
              <a:gd name="connsiteX12" fmla="*/ 7494585 w 11499847"/>
              <a:gd name="connsiteY12" fmla="*/ 2008502 h 2403475"/>
              <a:gd name="connsiteX13" fmla="*/ 7469027 w 11499847"/>
              <a:gd name="connsiteY13" fmla="*/ 1943581 h 2403475"/>
              <a:gd name="connsiteX14" fmla="*/ 7404503 w 11499847"/>
              <a:gd name="connsiteY14" fmla="*/ 1919288 h 2403475"/>
              <a:gd name="connsiteX15" fmla="*/ 7280272 w 11499847"/>
              <a:gd name="connsiteY15" fmla="*/ 1919288 h 2403475"/>
              <a:gd name="connsiteX16" fmla="*/ 7945015 w 11499847"/>
              <a:gd name="connsiteY16" fmla="*/ 1909763 h 2403475"/>
              <a:gd name="connsiteX17" fmla="*/ 7813574 w 11499847"/>
              <a:gd name="connsiteY17" fmla="*/ 1965330 h 2403475"/>
              <a:gd name="connsiteX18" fmla="*/ 7759697 w 11499847"/>
              <a:gd name="connsiteY18" fmla="*/ 2100368 h 2403475"/>
              <a:gd name="connsiteX19" fmla="*/ 7813574 w 11499847"/>
              <a:gd name="connsiteY19" fmla="*/ 2235406 h 2403475"/>
              <a:gd name="connsiteX20" fmla="*/ 7945015 w 11499847"/>
              <a:gd name="connsiteY20" fmla="*/ 2290763 h 2403475"/>
              <a:gd name="connsiteX21" fmla="*/ 8077086 w 11499847"/>
              <a:gd name="connsiteY21" fmla="*/ 2235825 h 2403475"/>
              <a:gd name="connsiteX22" fmla="*/ 8131172 w 11499847"/>
              <a:gd name="connsiteY22" fmla="*/ 2100368 h 2403475"/>
              <a:gd name="connsiteX23" fmla="*/ 8076876 w 11499847"/>
              <a:gd name="connsiteY23" fmla="*/ 1965330 h 2403475"/>
              <a:gd name="connsiteX24" fmla="*/ 7945015 w 11499847"/>
              <a:gd name="connsiteY24" fmla="*/ 1909763 h 2403475"/>
              <a:gd name="connsiteX25" fmla="*/ 8899522 w 11499847"/>
              <a:gd name="connsiteY25" fmla="*/ 1844675 h 2403475"/>
              <a:gd name="connsiteX26" fmla="*/ 9098598 w 11499847"/>
              <a:gd name="connsiteY26" fmla="*/ 1844675 h 2403475"/>
              <a:gd name="connsiteX27" fmla="*/ 9228521 w 11499847"/>
              <a:gd name="connsiteY27" fmla="*/ 1892741 h 2403475"/>
              <a:gd name="connsiteX28" fmla="*/ 9277347 w 11499847"/>
              <a:gd name="connsiteY28" fmla="*/ 2011236 h 2403475"/>
              <a:gd name="connsiteX29" fmla="*/ 9228521 w 11499847"/>
              <a:gd name="connsiteY29" fmla="*/ 2129521 h 2403475"/>
              <a:gd name="connsiteX30" fmla="*/ 9098598 w 11499847"/>
              <a:gd name="connsiteY30" fmla="*/ 2177796 h 2403475"/>
              <a:gd name="connsiteX31" fmla="*/ 8982086 w 11499847"/>
              <a:gd name="connsiteY31" fmla="*/ 2177796 h 2403475"/>
              <a:gd name="connsiteX32" fmla="*/ 8982086 w 11499847"/>
              <a:gd name="connsiteY32" fmla="*/ 2355850 h 2403475"/>
              <a:gd name="connsiteX33" fmla="*/ 8899522 w 11499847"/>
              <a:gd name="connsiteY33" fmla="*/ 2355850 h 2403475"/>
              <a:gd name="connsiteX34" fmla="*/ 8899522 w 11499847"/>
              <a:gd name="connsiteY34" fmla="*/ 1844675 h 2403475"/>
              <a:gd name="connsiteX35" fmla="*/ 8324847 w 11499847"/>
              <a:gd name="connsiteY35" fmla="*/ 1844675 h 2403475"/>
              <a:gd name="connsiteX36" fmla="*/ 8407608 w 11499847"/>
              <a:gd name="connsiteY36" fmla="*/ 1844675 h 2403475"/>
              <a:gd name="connsiteX37" fmla="*/ 8407608 w 11499847"/>
              <a:gd name="connsiteY37" fmla="*/ 2158090 h 2403475"/>
              <a:gd name="connsiteX38" fmla="*/ 8443017 w 11499847"/>
              <a:gd name="connsiteY38" fmla="*/ 2252595 h 2403475"/>
              <a:gd name="connsiteX39" fmla="*/ 8537931 w 11499847"/>
              <a:gd name="connsiteY39" fmla="*/ 2291066 h 2403475"/>
              <a:gd name="connsiteX40" fmla="*/ 8631797 w 11499847"/>
              <a:gd name="connsiteY40" fmla="*/ 2252595 h 2403475"/>
              <a:gd name="connsiteX41" fmla="*/ 8667415 w 11499847"/>
              <a:gd name="connsiteY41" fmla="*/ 2158090 h 2403475"/>
              <a:gd name="connsiteX42" fmla="*/ 8667415 w 11499847"/>
              <a:gd name="connsiteY42" fmla="*/ 1844675 h 2403475"/>
              <a:gd name="connsiteX43" fmla="*/ 8748710 w 11499847"/>
              <a:gd name="connsiteY43" fmla="*/ 1844675 h 2403475"/>
              <a:gd name="connsiteX44" fmla="*/ 8748710 w 11499847"/>
              <a:gd name="connsiteY44" fmla="*/ 2158717 h 2403475"/>
              <a:gd name="connsiteX45" fmla="*/ 8688577 w 11499847"/>
              <a:gd name="connsiteY45" fmla="*/ 2307793 h 2403475"/>
              <a:gd name="connsiteX46" fmla="*/ 8537093 w 11499847"/>
              <a:gd name="connsiteY46" fmla="*/ 2366963 h 2403475"/>
              <a:gd name="connsiteX47" fmla="*/ 8385399 w 11499847"/>
              <a:gd name="connsiteY47" fmla="*/ 2307793 h 2403475"/>
              <a:gd name="connsiteX48" fmla="*/ 8324847 w 11499847"/>
              <a:gd name="connsiteY48" fmla="*/ 2158717 h 2403475"/>
              <a:gd name="connsiteX49" fmla="*/ 8324847 w 11499847"/>
              <a:gd name="connsiteY49" fmla="*/ 1844675 h 2403475"/>
              <a:gd name="connsiteX50" fmla="*/ 7197722 w 11499847"/>
              <a:gd name="connsiteY50" fmla="*/ 1844675 h 2403475"/>
              <a:gd name="connsiteX51" fmla="*/ 7404196 w 11499847"/>
              <a:gd name="connsiteY51" fmla="*/ 1844675 h 2403475"/>
              <a:gd name="connsiteX52" fmla="*/ 7531336 w 11499847"/>
              <a:gd name="connsiteY52" fmla="*/ 1891906 h 2403475"/>
              <a:gd name="connsiteX53" fmla="*/ 7578727 w 11499847"/>
              <a:gd name="connsiteY53" fmla="*/ 2008937 h 2403475"/>
              <a:gd name="connsiteX54" fmla="*/ 7548455 w 11499847"/>
              <a:gd name="connsiteY54" fmla="*/ 2106950 h 2403475"/>
              <a:gd name="connsiteX55" fmla="*/ 7464947 w 11499847"/>
              <a:gd name="connsiteY55" fmla="*/ 2161495 h 2403475"/>
              <a:gd name="connsiteX56" fmla="*/ 7525699 w 11499847"/>
              <a:gd name="connsiteY56" fmla="*/ 2258673 h 2403475"/>
              <a:gd name="connsiteX57" fmla="*/ 7586660 w 11499847"/>
              <a:gd name="connsiteY57" fmla="*/ 2355850 h 2403475"/>
              <a:gd name="connsiteX58" fmla="*/ 7491044 w 11499847"/>
              <a:gd name="connsiteY58" fmla="*/ 2355850 h 2403475"/>
              <a:gd name="connsiteX59" fmla="*/ 7434676 w 11499847"/>
              <a:gd name="connsiteY59" fmla="*/ 2263479 h 2403475"/>
              <a:gd name="connsiteX60" fmla="*/ 7378099 w 11499847"/>
              <a:gd name="connsiteY60" fmla="*/ 2171108 h 2403475"/>
              <a:gd name="connsiteX61" fmla="*/ 7280395 w 11499847"/>
              <a:gd name="connsiteY61" fmla="*/ 2171108 h 2403475"/>
              <a:gd name="connsiteX62" fmla="*/ 7280395 w 11499847"/>
              <a:gd name="connsiteY62" fmla="*/ 2355850 h 2403475"/>
              <a:gd name="connsiteX63" fmla="*/ 7197722 w 11499847"/>
              <a:gd name="connsiteY63" fmla="*/ 2355850 h 2403475"/>
              <a:gd name="connsiteX64" fmla="*/ 7197722 w 11499847"/>
              <a:gd name="connsiteY64" fmla="*/ 1844675 h 2403475"/>
              <a:gd name="connsiteX65" fmla="*/ 7945016 w 11499847"/>
              <a:gd name="connsiteY65" fmla="*/ 1833563 h 2403475"/>
              <a:gd name="connsiteX66" fmla="*/ 8136527 w 11499847"/>
              <a:gd name="connsiteY66" fmla="*/ 1911974 h 2403475"/>
              <a:gd name="connsiteX67" fmla="*/ 8215310 w 11499847"/>
              <a:gd name="connsiteY67" fmla="*/ 2100368 h 2403475"/>
              <a:gd name="connsiteX68" fmla="*/ 8136527 w 11499847"/>
              <a:gd name="connsiteY68" fmla="*/ 2288762 h 2403475"/>
              <a:gd name="connsiteX69" fmla="*/ 7945016 w 11499847"/>
              <a:gd name="connsiteY69" fmla="*/ 2366963 h 2403475"/>
              <a:gd name="connsiteX70" fmla="*/ 7754134 w 11499847"/>
              <a:gd name="connsiteY70" fmla="*/ 2288762 h 2403475"/>
              <a:gd name="connsiteX71" fmla="*/ 7675560 w 11499847"/>
              <a:gd name="connsiteY71" fmla="*/ 2100368 h 2403475"/>
              <a:gd name="connsiteX72" fmla="*/ 7754134 w 11499847"/>
              <a:gd name="connsiteY72" fmla="*/ 1911974 h 2403475"/>
              <a:gd name="connsiteX73" fmla="*/ 7945016 w 11499847"/>
              <a:gd name="connsiteY73" fmla="*/ 1833563 h 2403475"/>
              <a:gd name="connsiteX74" fmla="*/ 6834872 w 11499847"/>
              <a:gd name="connsiteY74" fmla="*/ 1833563 h 2403475"/>
              <a:gd name="connsiteX75" fmla="*/ 6921875 w 11499847"/>
              <a:gd name="connsiteY75" fmla="*/ 1845482 h 2403475"/>
              <a:gd name="connsiteX76" fmla="*/ 6996090 w 11499847"/>
              <a:gd name="connsiteY76" fmla="*/ 1881028 h 2403475"/>
              <a:gd name="connsiteX77" fmla="*/ 6974496 w 11499847"/>
              <a:gd name="connsiteY77" fmla="*/ 1914692 h 2403475"/>
              <a:gd name="connsiteX78" fmla="*/ 6952903 w 11499847"/>
              <a:gd name="connsiteY78" fmla="*/ 1948356 h 2403475"/>
              <a:gd name="connsiteX79" fmla="*/ 6897556 w 11499847"/>
              <a:gd name="connsiteY79" fmla="*/ 1919501 h 2403475"/>
              <a:gd name="connsiteX80" fmla="*/ 6834243 w 11499847"/>
              <a:gd name="connsiteY80" fmla="*/ 1910301 h 2403475"/>
              <a:gd name="connsiteX81" fmla="*/ 6703424 w 11499847"/>
              <a:gd name="connsiteY81" fmla="*/ 1965084 h 2403475"/>
              <a:gd name="connsiteX82" fmla="*/ 6650384 w 11499847"/>
              <a:gd name="connsiteY82" fmla="*/ 2100368 h 2403475"/>
              <a:gd name="connsiteX83" fmla="*/ 6701957 w 11499847"/>
              <a:gd name="connsiteY83" fmla="*/ 2236070 h 2403475"/>
              <a:gd name="connsiteX84" fmla="*/ 6831308 w 11499847"/>
              <a:gd name="connsiteY84" fmla="*/ 2291062 h 2403475"/>
              <a:gd name="connsiteX85" fmla="*/ 6945984 w 11499847"/>
              <a:gd name="connsiteY85" fmla="*/ 2250498 h 2403475"/>
              <a:gd name="connsiteX86" fmla="*/ 6999863 w 11499847"/>
              <a:gd name="connsiteY86" fmla="*/ 2148460 h 2403475"/>
              <a:gd name="connsiteX87" fmla="*/ 6825438 w 11499847"/>
              <a:gd name="connsiteY87" fmla="*/ 2148460 h 2403475"/>
              <a:gd name="connsiteX88" fmla="*/ 6849128 w 11499847"/>
              <a:gd name="connsiteY88" fmla="*/ 2111241 h 2403475"/>
              <a:gd name="connsiteX89" fmla="*/ 6873028 w 11499847"/>
              <a:gd name="connsiteY89" fmla="*/ 2074022 h 2403475"/>
              <a:gd name="connsiteX90" fmla="*/ 7078061 w 11499847"/>
              <a:gd name="connsiteY90" fmla="*/ 2074022 h 2403475"/>
              <a:gd name="connsiteX91" fmla="*/ 7080787 w 11499847"/>
              <a:gd name="connsiteY91" fmla="*/ 2090540 h 2403475"/>
              <a:gd name="connsiteX92" fmla="*/ 7081835 w 11499847"/>
              <a:gd name="connsiteY92" fmla="*/ 2110613 h 2403475"/>
              <a:gd name="connsiteX93" fmla="*/ 7011813 w 11499847"/>
              <a:gd name="connsiteY93" fmla="*/ 2293362 h 2403475"/>
              <a:gd name="connsiteX94" fmla="*/ 6830470 w 11499847"/>
              <a:gd name="connsiteY94" fmla="*/ 2366963 h 2403475"/>
              <a:gd name="connsiteX95" fmla="*/ 6642417 w 11499847"/>
              <a:gd name="connsiteY95" fmla="*/ 2289389 h 2403475"/>
              <a:gd name="connsiteX96" fmla="*/ 6565897 w 11499847"/>
              <a:gd name="connsiteY96" fmla="*/ 2100368 h 2403475"/>
              <a:gd name="connsiteX97" fmla="*/ 6644514 w 11499847"/>
              <a:gd name="connsiteY97" fmla="*/ 1911346 h 2403475"/>
              <a:gd name="connsiteX98" fmla="*/ 6834872 w 11499847"/>
              <a:gd name="connsiteY98" fmla="*/ 1833563 h 2403475"/>
              <a:gd name="connsiteX99" fmla="*/ 501650 w 11499847"/>
              <a:gd name="connsiteY99" fmla="*/ 1403350 h 2403475"/>
              <a:gd name="connsiteX100" fmla="*/ 501650 w 11499847"/>
              <a:gd name="connsiteY100" fmla="*/ 1925638 h 2403475"/>
              <a:gd name="connsiteX101" fmla="*/ 842112 w 11499847"/>
              <a:gd name="connsiteY101" fmla="*/ 1925638 h 2403475"/>
              <a:gd name="connsiteX102" fmla="*/ 1182574 w 11499847"/>
              <a:gd name="connsiteY102" fmla="*/ 1925638 h 2403475"/>
              <a:gd name="connsiteX103" fmla="*/ 1375900 w 11499847"/>
              <a:gd name="connsiteY103" fmla="*/ 1849684 h 2403475"/>
              <a:gd name="connsiteX104" fmla="*/ 1455738 w 11499847"/>
              <a:gd name="connsiteY104" fmla="*/ 1662720 h 2403475"/>
              <a:gd name="connsiteX105" fmla="*/ 1375900 w 11499847"/>
              <a:gd name="connsiteY105" fmla="*/ 1477635 h 2403475"/>
              <a:gd name="connsiteX106" fmla="*/ 1182574 w 11499847"/>
              <a:gd name="connsiteY106" fmla="*/ 1403350 h 2403475"/>
              <a:gd name="connsiteX107" fmla="*/ 501650 w 11499847"/>
              <a:gd name="connsiteY107" fmla="*/ 1403350 h 2403475"/>
              <a:gd name="connsiteX108" fmla="*/ 7349808 w 11499847"/>
              <a:gd name="connsiteY108" fmla="*/ 1012825 h 2403475"/>
              <a:gd name="connsiteX109" fmla="*/ 7218292 w 11499847"/>
              <a:gd name="connsiteY109" fmla="*/ 1067952 h 2403475"/>
              <a:gd name="connsiteX110" fmla="*/ 7164385 w 11499847"/>
              <a:gd name="connsiteY110" fmla="*/ 1202427 h 2403475"/>
              <a:gd name="connsiteX111" fmla="*/ 7218292 w 11499847"/>
              <a:gd name="connsiteY111" fmla="*/ 1336903 h 2403475"/>
              <a:gd name="connsiteX112" fmla="*/ 7349808 w 11499847"/>
              <a:gd name="connsiteY112" fmla="*/ 1392238 h 2403475"/>
              <a:gd name="connsiteX113" fmla="*/ 7481953 w 11499847"/>
              <a:gd name="connsiteY113" fmla="*/ 1337320 h 2403475"/>
              <a:gd name="connsiteX114" fmla="*/ 7535860 w 11499847"/>
              <a:gd name="connsiteY114" fmla="*/ 1202427 h 2403475"/>
              <a:gd name="connsiteX115" fmla="*/ 7481534 w 11499847"/>
              <a:gd name="connsiteY115" fmla="*/ 1067952 h 2403475"/>
              <a:gd name="connsiteX116" fmla="*/ 7349808 w 11499847"/>
              <a:gd name="connsiteY116" fmla="*/ 1012825 h 2403475"/>
              <a:gd name="connsiteX117" fmla="*/ 10448922 w 11499847"/>
              <a:gd name="connsiteY117" fmla="*/ 946150 h 2403475"/>
              <a:gd name="connsiteX118" fmla="*/ 10552110 w 11499847"/>
              <a:gd name="connsiteY118" fmla="*/ 946150 h 2403475"/>
              <a:gd name="connsiteX119" fmla="*/ 10671172 w 11499847"/>
              <a:gd name="connsiteY119" fmla="*/ 1139825 h 2403475"/>
              <a:gd name="connsiteX120" fmla="*/ 10790235 w 11499847"/>
              <a:gd name="connsiteY120" fmla="*/ 1333501 h 2403475"/>
              <a:gd name="connsiteX121" fmla="*/ 10790235 w 11499847"/>
              <a:gd name="connsiteY121" fmla="*/ 946150 h 2403475"/>
              <a:gd name="connsiteX122" fmla="*/ 10869610 w 11499847"/>
              <a:gd name="connsiteY122" fmla="*/ 946150 h 2403475"/>
              <a:gd name="connsiteX123" fmla="*/ 10869610 w 11499847"/>
              <a:gd name="connsiteY123" fmla="*/ 1458913 h 2403475"/>
              <a:gd name="connsiteX124" fmla="*/ 10772772 w 11499847"/>
              <a:gd name="connsiteY124" fmla="*/ 1458913 h 2403475"/>
              <a:gd name="connsiteX125" fmla="*/ 10650535 w 11499847"/>
              <a:gd name="connsiteY125" fmla="*/ 1260475 h 2403475"/>
              <a:gd name="connsiteX126" fmla="*/ 10528297 w 11499847"/>
              <a:gd name="connsiteY126" fmla="*/ 1062038 h 2403475"/>
              <a:gd name="connsiteX127" fmla="*/ 10528297 w 11499847"/>
              <a:gd name="connsiteY127" fmla="*/ 1458913 h 2403475"/>
              <a:gd name="connsiteX128" fmla="*/ 10448922 w 11499847"/>
              <a:gd name="connsiteY128" fmla="*/ 1458913 h 2403475"/>
              <a:gd name="connsiteX129" fmla="*/ 10185397 w 11499847"/>
              <a:gd name="connsiteY129" fmla="*/ 946150 h 2403475"/>
              <a:gd name="connsiteX130" fmla="*/ 10267947 w 11499847"/>
              <a:gd name="connsiteY130" fmla="*/ 946150 h 2403475"/>
              <a:gd name="connsiteX131" fmla="*/ 10267947 w 11499847"/>
              <a:gd name="connsiteY131" fmla="*/ 1458913 h 2403475"/>
              <a:gd name="connsiteX132" fmla="*/ 10185397 w 11499847"/>
              <a:gd name="connsiteY132" fmla="*/ 1458913 h 2403475"/>
              <a:gd name="connsiteX133" fmla="*/ 9656760 w 11499847"/>
              <a:gd name="connsiteY133" fmla="*/ 946150 h 2403475"/>
              <a:gd name="connsiteX134" fmla="*/ 10059985 w 11499847"/>
              <a:gd name="connsiteY134" fmla="*/ 946150 h 2403475"/>
              <a:gd name="connsiteX135" fmla="*/ 10059985 w 11499847"/>
              <a:gd name="connsiteY135" fmla="*/ 1022350 h 2403475"/>
              <a:gd name="connsiteX136" fmla="*/ 9899648 w 11499847"/>
              <a:gd name="connsiteY136" fmla="*/ 1022350 h 2403475"/>
              <a:gd name="connsiteX137" fmla="*/ 9899648 w 11499847"/>
              <a:gd name="connsiteY137" fmla="*/ 1458913 h 2403475"/>
              <a:gd name="connsiteX138" fmla="*/ 9817098 w 11499847"/>
              <a:gd name="connsiteY138" fmla="*/ 1458913 h 2403475"/>
              <a:gd name="connsiteX139" fmla="*/ 9817098 w 11499847"/>
              <a:gd name="connsiteY139" fmla="*/ 1022350 h 2403475"/>
              <a:gd name="connsiteX140" fmla="*/ 9656760 w 11499847"/>
              <a:gd name="connsiteY140" fmla="*/ 1022350 h 2403475"/>
              <a:gd name="connsiteX141" fmla="*/ 9336085 w 11499847"/>
              <a:gd name="connsiteY141" fmla="*/ 946150 h 2403475"/>
              <a:gd name="connsiteX142" fmla="*/ 9418635 w 11499847"/>
              <a:gd name="connsiteY142" fmla="*/ 946150 h 2403475"/>
              <a:gd name="connsiteX143" fmla="*/ 9418635 w 11499847"/>
              <a:gd name="connsiteY143" fmla="*/ 1382713 h 2403475"/>
              <a:gd name="connsiteX144" fmla="*/ 9671048 w 11499847"/>
              <a:gd name="connsiteY144" fmla="*/ 1382713 h 2403475"/>
              <a:gd name="connsiteX145" fmla="*/ 9671048 w 11499847"/>
              <a:gd name="connsiteY145" fmla="*/ 1458913 h 2403475"/>
              <a:gd name="connsiteX146" fmla="*/ 9336085 w 11499847"/>
              <a:gd name="connsiteY146" fmla="*/ 1458913 h 2403475"/>
              <a:gd name="connsiteX147" fmla="*/ 8766172 w 11499847"/>
              <a:gd name="connsiteY147" fmla="*/ 946150 h 2403475"/>
              <a:gd name="connsiteX148" fmla="*/ 8848414 w 11499847"/>
              <a:gd name="connsiteY148" fmla="*/ 946150 h 2403475"/>
              <a:gd name="connsiteX149" fmla="*/ 8848414 w 11499847"/>
              <a:gd name="connsiteY149" fmla="*/ 1260391 h 2403475"/>
              <a:gd name="connsiteX150" fmla="*/ 8883900 w 11499847"/>
              <a:gd name="connsiteY150" fmla="*/ 1355146 h 2403475"/>
              <a:gd name="connsiteX151" fmla="*/ 8978249 w 11499847"/>
              <a:gd name="connsiteY151" fmla="*/ 1393718 h 2403475"/>
              <a:gd name="connsiteX152" fmla="*/ 9071972 w 11499847"/>
              <a:gd name="connsiteY152" fmla="*/ 1355146 h 2403475"/>
              <a:gd name="connsiteX153" fmla="*/ 9107457 w 11499847"/>
              <a:gd name="connsiteY153" fmla="*/ 1260391 h 2403475"/>
              <a:gd name="connsiteX154" fmla="*/ 9107457 w 11499847"/>
              <a:gd name="connsiteY154" fmla="*/ 946150 h 2403475"/>
              <a:gd name="connsiteX155" fmla="*/ 9188447 w 11499847"/>
              <a:gd name="connsiteY155" fmla="*/ 946150 h 2403475"/>
              <a:gd name="connsiteX156" fmla="*/ 9188447 w 11499847"/>
              <a:gd name="connsiteY156" fmla="*/ 1261230 h 2403475"/>
              <a:gd name="connsiteX157" fmla="*/ 9128539 w 11499847"/>
              <a:gd name="connsiteY157" fmla="*/ 1410489 h 2403475"/>
              <a:gd name="connsiteX158" fmla="*/ 8977623 w 11499847"/>
              <a:gd name="connsiteY158" fmla="*/ 1470025 h 2403475"/>
              <a:gd name="connsiteX159" fmla="*/ 8826497 w 11499847"/>
              <a:gd name="connsiteY159" fmla="*/ 1410489 h 2403475"/>
              <a:gd name="connsiteX160" fmla="*/ 8766172 w 11499847"/>
              <a:gd name="connsiteY160" fmla="*/ 1261230 h 2403475"/>
              <a:gd name="connsiteX161" fmla="*/ 8766172 w 11499847"/>
              <a:gd name="connsiteY161" fmla="*/ 946150 h 2403475"/>
              <a:gd name="connsiteX162" fmla="*/ 7737472 w 11499847"/>
              <a:gd name="connsiteY162" fmla="*/ 946150 h 2403475"/>
              <a:gd name="connsiteX163" fmla="*/ 7839072 w 11499847"/>
              <a:gd name="connsiteY163" fmla="*/ 946150 h 2403475"/>
              <a:gd name="connsiteX164" fmla="*/ 7958134 w 11499847"/>
              <a:gd name="connsiteY164" fmla="*/ 1139825 h 2403475"/>
              <a:gd name="connsiteX165" fmla="*/ 8077197 w 11499847"/>
              <a:gd name="connsiteY165" fmla="*/ 1333501 h 2403475"/>
              <a:gd name="connsiteX166" fmla="*/ 8077197 w 11499847"/>
              <a:gd name="connsiteY166" fmla="*/ 946150 h 2403475"/>
              <a:gd name="connsiteX167" fmla="*/ 8156572 w 11499847"/>
              <a:gd name="connsiteY167" fmla="*/ 946150 h 2403475"/>
              <a:gd name="connsiteX168" fmla="*/ 8156572 w 11499847"/>
              <a:gd name="connsiteY168" fmla="*/ 1458913 h 2403475"/>
              <a:gd name="connsiteX169" fmla="*/ 8061322 w 11499847"/>
              <a:gd name="connsiteY169" fmla="*/ 1458913 h 2403475"/>
              <a:gd name="connsiteX170" fmla="*/ 7939084 w 11499847"/>
              <a:gd name="connsiteY170" fmla="*/ 1260475 h 2403475"/>
              <a:gd name="connsiteX171" fmla="*/ 7815259 w 11499847"/>
              <a:gd name="connsiteY171" fmla="*/ 1062038 h 2403475"/>
              <a:gd name="connsiteX172" fmla="*/ 7815259 w 11499847"/>
              <a:gd name="connsiteY172" fmla="*/ 1458913 h 2403475"/>
              <a:gd name="connsiteX173" fmla="*/ 7737472 w 11499847"/>
              <a:gd name="connsiteY173" fmla="*/ 1458913 h 2403475"/>
              <a:gd name="connsiteX174" fmla="*/ 11253544 w 11499847"/>
              <a:gd name="connsiteY174" fmla="*/ 936625 h 2403475"/>
              <a:gd name="connsiteX175" fmla="*/ 11340315 w 11499847"/>
              <a:gd name="connsiteY175" fmla="*/ 948334 h 2403475"/>
              <a:gd name="connsiteX176" fmla="*/ 11414331 w 11499847"/>
              <a:gd name="connsiteY176" fmla="*/ 984090 h 2403475"/>
              <a:gd name="connsiteX177" fmla="*/ 11392795 w 11499847"/>
              <a:gd name="connsiteY177" fmla="*/ 1017545 h 2403475"/>
              <a:gd name="connsiteX178" fmla="*/ 11371260 w 11499847"/>
              <a:gd name="connsiteY178" fmla="*/ 1051209 h 2403475"/>
              <a:gd name="connsiteX179" fmla="*/ 11316270 w 11499847"/>
              <a:gd name="connsiteY179" fmla="*/ 1022354 h 2403475"/>
              <a:gd name="connsiteX180" fmla="*/ 11252917 w 11499847"/>
              <a:gd name="connsiteY180" fmla="*/ 1013363 h 2403475"/>
              <a:gd name="connsiteX181" fmla="*/ 11122657 w 11499847"/>
              <a:gd name="connsiteY181" fmla="*/ 1067936 h 2403475"/>
              <a:gd name="connsiteX182" fmla="*/ 11069549 w 11499847"/>
              <a:gd name="connsiteY182" fmla="*/ 1203221 h 2403475"/>
              <a:gd name="connsiteX183" fmla="*/ 11120984 w 11499847"/>
              <a:gd name="connsiteY183" fmla="*/ 1338923 h 2403475"/>
              <a:gd name="connsiteX184" fmla="*/ 11249990 w 11499847"/>
              <a:gd name="connsiteY184" fmla="*/ 1394124 h 2403475"/>
              <a:gd name="connsiteX185" fmla="*/ 11364360 w 11499847"/>
              <a:gd name="connsiteY185" fmla="*/ 1353350 h 2403475"/>
              <a:gd name="connsiteX186" fmla="*/ 11418095 w 11499847"/>
              <a:gd name="connsiteY186" fmla="*/ 1251521 h 2403475"/>
              <a:gd name="connsiteX187" fmla="*/ 11244136 w 11499847"/>
              <a:gd name="connsiteY187" fmla="*/ 1251521 h 2403475"/>
              <a:gd name="connsiteX188" fmla="*/ 11267971 w 11499847"/>
              <a:gd name="connsiteY188" fmla="*/ 1214303 h 2403475"/>
              <a:gd name="connsiteX189" fmla="*/ 11291598 w 11499847"/>
              <a:gd name="connsiteY189" fmla="*/ 1177084 h 2403475"/>
              <a:gd name="connsiteX190" fmla="*/ 11496083 w 11499847"/>
              <a:gd name="connsiteY190" fmla="*/ 1177084 h 2403475"/>
              <a:gd name="connsiteX191" fmla="*/ 11498802 w 11499847"/>
              <a:gd name="connsiteY191" fmla="*/ 1193393 h 2403475"/>
              <a:gd name="connsiteX192" fmla="*/ 11499847 w 11499847"/>
              <a:gd name="connsiteY192" fmla="*/ 1213466 h 2403475"/>
              <a:gd name="connsiteX193" fmla="*/ 11430222 w 11499847"/>
              <a:gd name="connsiteY193" fmla="*/ 1396215 h 2403475"/>
              <a:gd name="connsiteX194" fmla="*/ 11249154 w 11499847"/>
              <a:gd name="connsiteY194" fmla="*/ 1470025 h 2403475"/>
              <a:gd name="connsiteX195" fmla="*/ 11061813 w 11499847"/>
              <a:gd name="connsiteY195" fmla="*/ 1392242 h 2403475"/>
              <a:gd name="connsiteX196" fmla="*/ 10985497 w 11499847"/>
              <a:gd name="connsiteY196" fmla="*/ 1203221 h 2403475"/>
              <a:gd name="connsiteX197" fmla="*/ 11063695 w 11499847"/>
              <a:gd name="connsiteY197" fmla="*/ 1014408 h 2403475"/>
              <a:gd name="connsiteX198" fmla="*/ 11253544 w 11499847"/>
              <a:gd name="connsiteY198" fmla="*/ 936625 h 2403475"/>
              <a:gd name="connsiteX199" fmla="*/ 8471697 w 11499847"/>
              <a:gd name="connsiteY199" fmla="*/ 936625 h 2403475"/>
              <a:gd name="connsiteX200" fmla="*/ 8556850 w 11499847"/>
              <a:gd name="connsiteY200" fmla="*/ 949798 h 2403475"/>
              <a:gd name="connsiteX201" fmla="*/ 8626729 w 11499847"/>
              <a:gd name="connsiteY201" fmla="*/ 984717 h 2403475"/>
              <a:gd name="connsiteX202" fmla="*/ 8606225 w 11499847"/>
              <a:gd name="connsiteY202" fmla="*/ 1017336 h 2403475"/>
              <a:gd name="connsiteX203" fmla="*/ 8585722 w 11499847"/>
              <a:gd name="connsiteY203" fmla="*/ 1049745 h 2403475"/>
              <a:gd name="connsiteX204" fmla="*/ 8528605 w 11499847"/>
              <a:gd name="connsiteY204" fmla="*/ 1021099 h 2403475"/>
              <a:gd name="connsiteX205" fmla="*/ 8471070 w 11499847"/>
              <a:gd name="connsiteY205" fmla="*/ 1011063 h 2403475"/>
              <a:gd name="connsiteX206" fmla="*/ 8404328 w 11499847"/>
              <a:gd name="connsiteY206" fmla="*/ 1032181 h 2403475"/>
              <a:gd name="connsiteX207" fmla="*/ 8382570 w 11499847"/>
              <a:gd name="connsiteY207" fmla="*/ 1084246 h 2403475"/>
              <a:gd name="connsiteX208" fmla="*/ 8412697 w 11499847"/>
              <a:gd name="connsiteY208" fmla="*/ 1135474 h 2403475"/>
              <a:gd name="connsiteX209" fmla="*/ 8493038 w 11499847"/>
              <a:gd name="connsiteY209" fmla="*/ 1165165 h 2403475"/>
              <a:gd name="connsiteX210" fmla="*/ 8600786 w 11499847"/>
              <a:gd name="connsiteY210" fmla="*/ 1212421 h 2403475"/>
              <a:gd name="connsiteX211" fmla="*/ 8648697 w 11499847"/>
              <a:gd name="connsiteY211" fmla="*/ 1314250 h 2403475"/>
              <a:gd name="connsiteX212" fmla="*/ 8601413 w 11499847"/>
              <a:gd name="connsiteY212" fmla="*/ 1425906 h 2403475"/>
              <a:gd name="connsiteX213" fmla="*/ 8468140 w 11499847"/>
              <a:gd name="connsiteY213" fmla="*/ 1470025 h 2403475"/>
              <a:gd name="connsiteX214" fmla="*/ 8363531 w 11499847"/>
              <a:gd name="connsiteY214" fmla="*/ 1452461 h 2403475"/>
              <a:gd name="connsiteX215" fmla="*/ 8286747 w 11499847"/>
              <a:gd name="connsiteY215" fmla="*/ 1411479 h 2403475"/>
              <a:gd name="connsiteX216" fmla="*/ 8307251 w 11499847"/>
              <a:gd name="connsiteY216" fmla="*/ 1379069 h 2403475"/>
              <a:gd name="connsiteX217" fmla="*/ 8327754 w 11499847"/>
              <a:gd name="connsiteY217" fmla="*/ 1346450 h 2403475"/>
              <a:gd name="connsiteX218" fmla="*/ 8395541 w 11499847"/>
              <a:gd name="connsiteY218" fmla="*/ 1381578 h 2403475"/>
              <a:gd name="connsiteX219" fmla="*/ 8468768 w 11499847"/>
              <a:gd name="connsiteY219" fmla="*/ 1395378 h 2403475"/>
              <a:gd name="connsiteX220" fmla="*/ 8541367 w 11499847"/>
              <a:gd name="connsiteY220" fmla="*/ 1373633 h 2403475"/>
              <a:gd name="connsiteX221" fmla="*/ 8566055 w 11499847"/>
              <a:gd name="connsiteY221" fmla="*/ 1319477 h 2403475"/>
              <a:gd name="connsiteX222" fmla="*/ 8535509 w 11499847"/>
              <a:gd name="connsiteY222" fmla="*/ 1268458 h 2403475"/>
              <a:gd name="connsiteX223" fmla="*/ 8455587 w 11499847"/>
              <a:gd name="connsiteY223" fmla="*/ 1238348 h 2403475"/>
              <a:gd name="connsiteX224" fmla="*/ 8347630 w 11499847"/>
              <a:gd name="connsiteY224" fmla="*/ 1191511 h 2403475"/>
              <a:gd name="connsiteX225" fmla="*/ 8299928 w 11499847"/>
              <a:gd name="connsiteY225" fmla="*/ 1089264 h 2403475"/>
              <a:gd name="connsiteX226" fmla="*/ 8345329 w 11499847"/>
              <a:gd name="connsiteY226" fmla="*/ 979489 h 2403475"/>
              <a:gd name="connsiteX227" fmla="*/ 8471697 w 11499847"/>
              <a:gd name="connsiteY227" fmla="*/ 936625 h 2403475"/>
              <a:gd name="connsiteX228" fmla="*/ 7349808 w 11499847"/>
              <a:gd name="connsiteY228" fmla="*/ 936625 h 2403475"/>
              <a:gd name="connsiteX229" fmla="*/ 7541183 w 11499847"/>
              <a:gd name="connsiteY229" fmla="*/ 1014826 h 2403475"/>
              <a:gd name="connsiteX230" fmla="*/ 7619997 w 11499847"/>
              <a:gd name="connsiteY230" fmla="*/ 1203221 h 2403475"/>
              <a:gd name="connsiteX231" fmla="*/ 7541183 w 11499847"/>
              <a:gd name="connsiteY231" fmla="*/ 1391615 h 2403475"/>
              <a:gd name="connsiteX232" fmla="*/ 7349808 w 11499847"/>
              <a:gd name="connsiteY232" fmla="*/ 1470025 h 2403475"/>
              <a:gd name="connsiteX233" fmla="*/ 7158642 w 11499847"/>
              <a:gd name="connsiteY233" fmla="*/ 1391615 h 2403475"/>
              <a:gd name="connsiteX234" fmla="*/ 7080247 w 11499847"/>
              <a:gd name="connsiteY234" fmla="*/ 1203221 h 2403475"/>
              <a:gd name="connsiteX235" fmla="*/ 7158642 w 11499847"/>
              <a:gd name="connsiteY235" fmla="*/ 1014826 h 2403475"/>
              <a:gd name="connsiteX236" fmla="*/ 7349808 w 11499847"/>
              <a:gd name="connsiteY236" fmla="*/ 936625 h 2403475"/>
              <a:gd name="connsiteX237" fmla="*/ 6837427 w 11499847"/>
              <a:gd name="connsiteY237" fmla="*/ 936625 h 2403475"/>
              <a:gd name="connsiteX238" fmla="*/ 6932756 w 11499847"/>
              <a:gd name="connsiteY238" fmla="*/ 951680 h 2403475"/>
              <a:gd name="connsiteX239" fmla="*/ 7008810 w 11499847"/>
              <a:gd name="connsiteY239" fmla="*/ 993499 h 2403475"/>
              <a:gd name="connsiteX240" fmla="*/ 6987439 w 11499847"/>
              <a:gd name="connsiteY240" fmla="*/ 1026745 h 2403475"/>
              <a:gd name="connsiteX241" fmla="*/ 6966278 w 11499847"/>
              <a:gd name="connsiteY241" fmla="*/ 1059991 h 2403475"/>
              <a:gd name="connsiteX242" fmla="*/ 6904891 w 11499847"/>
              <a:gd name="connsiteY242" fmla="*/ 1024863 h 2403475"/>
              <a:gd name="connsiteX243" fmla="*/ 6833027 w 11499847"/>
              <a:gd name="connsiteY243" fmla="*/ 1012526 h 2403475"/>
              <a:gd name="connsiteX244" fmla="*/ 6703338 w 11499847"/>
              <a:gd name="connsiteY244" fmla="*/ 1067727 h 2403475"/>
              <a:gd name="connsiteX245" fmla="*/ 6649912 w 11499847"/>
              <a:gd name="connsiteY245" fmla="*/ 1203221 h 2403475"/>
              <a:gd name="connsiteX246" fmla="*/ 6703338 w 11499847"/>
              <a:gd name="connsiteY246" fmla="*/ 1338923 h 2403475"/>
              <a:gd name="connsiteX247" fmla="*/ 6833027 w 11499847"/>
              <a:gd name="connsiteY247" fmla="*/ 1393915 h 2403475"/>
              <a:gd name="connsiteX248" fmla="*/ 6904891 w 11499847"/>
              <a:gd name="connsiteY248" fmla="*/ 1381787 h 2403475"/>
              <a:gd name="connsiteX249" fmla="*/ 6966278 w 11499847"/>
              <a:gd name="connsiteY249" fmla="*/ 1346450 h 2403475"/>
              <a:gd name="connsiteX250" fmla="*/ 6987439 w 11499847"/>
              <a:gd name="connsiteY250" fmla="*/ 1379696 h 2403475"/>
              <a:gd name="connsiteX251" fmla="*/ 7008810 w 11499847"/>
              <a:gd name="connsiteY251" fmla="*/ 1412942 h 2403475"/>
              <a:gd name="connsiteX252" fmla="*/ 6932756 w 11499847"/>
              <a:gd name="connsiteY252" fmla="*/ 1454970 h 2403475"/>
              <a:gd name="connsiteX253" fmla="*/ 6837427 w 11499847"/>
              <a:gd name="connsiteY253" fmla="*/ 1470025 h 2403475"/>
              <a:gd name="connsiteX254" fmla="*/ 6644674 w 11499847"/>
              <a:gd name="connsiteY254" fmla="*/ 1392242 h 2403475"/>
              <a:gd name="connsiteX255" fmla="*/ 6565897 w 11499847"/>
              <a:gd name="connsiteY255" fmla="*/ 1203221 h 2403475"/>
              <a:gd name="connsiteX256" fmla="*/ 6644674 w 11499847"/>
              <a:gd name="connsiteY256" fmla="*/ 1014408 h 2403475"/>
              <a:gd name="connsiteX257" fmla="*/ 6837427 w 11499847"/>
              <a:gd name="connsiteY257" fmla="*/ 936625 h 2403475"/>
              <a:gd name="connsiteX258" fmla="*/ 501650 w 11499847"/>
              <a:gd name="connsiteY258" fmla="*/ 477838 h 2403475"/>
              <a:gd name="connsiteX259" fmla="*/ 501650 w 11499847"/>
              <a:gd name="connsiteY259" fmla="*/ 981076 h 2403475"/>
              <a:gd name="connsiteX260" fmla="*/ 786010 w 11499847"/>
              <a:gd name="connsiteY260" fmla="*/ 981076 h 2403475"/>
              <a:gd name="connsiteX261" fmla="*/ 1070579 w 11499847"/>
              <a:gd name="connsiteY261" fmla="*/ 981076 h 2403475"/>
              <a:gd name="connsiteX262" fmla="*/ 1253188 w 11499847"/>
              <a:gd name="connsiteY262" fmla="*/ 908588 h 2403475"/>
              <a:gd name="connsiteX263" fmla="*/ 1327150 w 11499847"/>
              <a:gd name="connsiteY263" fmla="*/ 727681 h 2403475"/>
              <a:gd name="connsiteX264" fmla="*/ 1253188 w 11499847"/>
              <a:gd name="connsiteY264" fmla="*/ 548446 h 2403475"/>
              <a:gd name="connsiteX265" fmla="*/ 1070579 w 11499847"/>
              <a:gd name="connsiteY265" fmla="*/ 477838 h 2403475"/>
              <a:gd name="connsiteX266" fmla="*/ 501650 w 11499847"/>
              <a:gd name="connsiteY266" fmla="*/ 477838 h 2403475"/>
              <a:gd name="connsiteX267" fmla="*/ 6675435 w 11499847"/>
              <a:gd name="connsiteY267" fmla="*/ 336550 h 2403475"/>
              <a:gd name="connsiteX268" fmla="*/ 6675435 w 11499847"/>
              <a:gd name="connsiteY268" fmla="*/ 487363 h 2403475"/>
              <a:gd name="connsiteX269" fmla="*/ 6808467 w 11499847"/>
              <a:gd name="connsiteY269" fmla="*/ 487363 h 2403475"/>
              <a:gd name="connsiteX270" fmla="*/ 6865570 w 11499847"/>
              <a:gd name="connsiteY270" fmla="*/ 465370 h 2403475"/>
              <a:gd name="connsiteX271" fmla="*/ 6888160 w 11499847"/>
              <a:gd name="connsiteY271" fmla="*/ 411957 h 2403475"/>
              <a:gd name="connsiteX272" fmla="*/ 6865570 w 11499847"/>
              <a:gd name="connsiteY272" fmla="*/ 358334 h 2403475"/>
              <a:gd name="connsiteX273" fmla="*/ 6808467 w 11499847"/>
              <a:gd name="connsiteY273" fmla="*/ 336550 h 2403475"/>
              <a:gd name="connsiteX274" fmla="*/ 6675435 w 11499847"/>
              <a:gd name="connsiteY274" fmla="*/ 336550 h 2403475"/>
              <a:gd name="connsiteX275" fmla="*/ 6675435 w 11499847"/>
              <a:gd name="connsiteY275" fmla="*/ 122238 h 2403475"/>
              <a:gd name="connsiteX276" fmla="*/ 6675435 w 11499847"/>
              <a:gd name="connsiteY276" fmla="*/ 265113 h 2403475"/>
              <a:gd name="connsiteX277" fmla="*/ 6795279 w 11499847"/>
              <a:gd name="connsiteY277" fmla="*/ 265113 h 2403475"/>
              <a:gd name="connsiteX278" fmla="*/ 6848404 w 11499847"/>
              <a:gd name="connsiteY278" fmla="*/ 244673 h 2403475"/>
              <a:gd name="connsiteX279" fmla="*/ 6869110 w 11499847"/>
              <a:gd name="connsiteY279" fmla="*/ 193571 h 2403475"/>
              <a:gd name="connsiteX280" fmla="*/ 6848404 w 11499847"/>
              <a:gd name="connsiteY280" fmla="*/ 142679 h 2403475"/>
              <a:gd name="connsiteX281" fmla="*/ 6795279 w 11499847"/>
              <a:gd name="connsiteY281" fmla="*/ 122238 h 2403475"/>
              <a:gd name="connsiteX282" fmla="*/ 6675435 w 11499847"/>
              <a:gd name="connsiteY282" fmla="*/ 122238 h 2403475"/>
              <a:gd name="connsiteX283" fmla="*/ 8850791 w 11499847"/>
              <a:gd name="connsiteY283" fmla="*/ 114300 h 2403475"/>
              <a:gd name="connsiteX284" fmla="*/ 8719837 w 11499847"/>
              <a:gd name="connsiteY284" fmla="*/ 169657 h 2403475"/>
              <a:gd name="connsiteX285" fmla="*/ 8666160 w 11499847"/>
              <a:gd name="connsiteY285" fmla="*/ 304905 h 2403475"/>
              <a:gd name="connsiteX286" fmla="*/ 8719837 w 11499847"/>
              <a:gd name="connsiteY286" fmla="*/ 439943 h 2403475"/>
              <a:gd name="connsiteX287" fmla="*/ 8850791 w 11499847"/>
              <a:gd name="connsiteY287" fmla="*/ 495300 h 2403475"/>
              <a:gd name="connsiteX288" fmla="*/ 8982163 w 11499847"/>
              <a:gd name="connsiteY288" fmla="*/ 440153 h 2403475"/>
              <a:gd name="connsiteX289" fmla="*/ 9036048 w 11499847"/>
              <a:gd name="connsiteY289" fmla="*/ 304905 h 2403475"/>
              <a:gd name="connsiteX290" fmla="*/ 8981954 w 11499847"/>
              <a:gd name="connsiteY290" fmla="*/ 169657 h 2403475"/>
              <a:gd name="connsiteX291" fmla="*/ 8850791 w 11499847"/>
              <a:gd name="connsiteY291" fmla="*/ 114300 h 2403475"/>
              <a:gd name="connsiteX292" fmla="*/ 7335415 w 11499847"/>
              <a:gd name="connsiteY292" fmla="*/ 114300 h 2403475"/>
              <a:gd name="connsiteX293" fmla="*/ 7203974 w 11499847"/>
              <a:gd name="connsiteY293" fmla="*/ 169657 h 2403475"/>
              <a:gd name="connsiteX294" fmla="*/ 7150097 w 11499847"/>
              <a:gd name="connsiteY294" fmla="*/ 304905 h 2403475"/>
              <a:gd name="connsiteX295" fmla="*/ 7203974 w 11499847"/>
              <a:gd name="connsiteY295" fmla="*/ 439943 h 2403475"/>
              <a:gd name="connsiteX296" fmla="*/ 7335415 w 11499847"/>
              <a:gd name="connsiteY296" fmla="*/ 495300 h 2403475"/>
              <a:gd name="connsiteX297" fmla="*/ 7467486 w 11499847"/>
              <a:gd name="connsiteY297" fmla="*/ 440153 h 2403475"/>
              <a:gd name="connsiteX298" fmla="*/ 7521572 w 11499847"/>
              <a:gd name="connsiteY298" fmla="*/ 304905 h 2403475"/>
              <a:gd name="connsiteX299" fmla="*/ 7467067 w 11499847"/>
              <a:gd name="connsiteY299" fmla="*/ 169657 h 2403475"/>
              <a:gd name="connsiteX300" fmla="*/ 7335415 w 11499847"/>
              <a:gd name="connsiteY300" fmla="*/ 114300 h 2403475"/>
              <a:gd name="connsiteX301" fmla="*/ 9237660 w 11499847"/>
              <a:gd name="connsiteY301" fmla="*/ 49213 h 2403475"/>
              <a:gd name="connsiteX302" fmla="*/ 9339260 w 11499847"/>
              <a:gd name="connsiteY302" fmla="*/ 49213 h 2403475"/>
              <a:gd name="connsiteX303" fmla="*/ 9458322 w 11499847"/>
              <a:gd name="connsiteY303" fmla="*/ 242888 h 2403475"/>
              <a:gd name="connsiteX304" fmla="*/ 9578972 w 11499847"/>
              <a:gd name="connsiteY304" fmla="*/ 436563 h 2403475"/>
              <a:gd name="connsiteX305" fmla="*/ 9578972 w 11499847"/>
              <a:gd name="connsiteY305" fmla="*/ 49213 h 2403475"/>
              <a:gd name="connsiteX306" fmla="*/ 9656760 w 11499847"/>
              <a:gd name="connsiteY306" fmla="*/ 49213 h 2403475"/>
              <a:gd name="connsiteX307" fmla="*/ 9656760 w 11499847"/>
              <a:gd name="connsiteY307" fmla="*/ 560388 h 2403475"/>
              <a:gd name="connsiteX308" fmla="*/ 9561510 w 11499847"/>
              <a:gd name="connsiteY308" fmla="*/ 560388 h 2403475"/>
              <a:gd name="connsiteX309" fmla="*/ 9439272 w 11499847"/>
              <a:gd name="connsiteY309" fmla="*/ 363538 h 2403475"/>
              <a:gd name="connsiteX310" fmla="*/ 9317035 w 11499847"/>
              <a:gd name="connsiteY310" fmla="*/ 165101 h 2403475"/>
              <a:gd name="connsiteX311" fmla="*/ 9317035 w 11499847"/>
              <a:gd name="connsiteY311" fmla="*/ 560388 h 2403475"/>
              <a:gd name="connsiteX312" fmla="*/ 9237660 w 11499847"/>
              <a:gd name="connsiteY312" fmla="*/ 560388 h 2403475"/>
              <a:gd name="connsiteX313" fmla="*/ 8126410 w 11499847"/>
              <a:gd name="connsiteY313" fmla="*/ 49213 h 2403475"/>
              <a:gd name="connsiteX314" fmla="*/ 8529635 w 11499847"/>
              <a:gd name="connsiteY314" fmla="*/ 49213 h 2403475"/>
              <a:gd name="connsiteX315" fmla="*/ 8529635 w 11499847"/>
              <a:gd name="connsiteY315" fmla="*/ 125413 h 2403475"/>
              <a:gd name="connsiteX316" fmla="*/ 8369298 w 11499847"/>
              <a:gd name="connsiteY316" fmla="*/ 125413 h 2403475"/>
              <a:gd name="connsiteX317" fmla="*/ 8369298 w 11499847"/>
              <a:gd name="connsiteY317" fmla="*/ 560388 h 2403475"/>
              <a:gd name="connsiteX318" fmla="*/ 8285160 w 11499847"/>
              <a:gd name="connsiteY318" fmla="*/ 560388 h 2403475"/>
              <a:gd name="connsiteX319" fmla="*/ 8285160 w 11499847"/>
              <a:gd name="connsiteY319" fmla="*/ 125413 h 2403475"/>
              <a:gd name="connsiteX320" fmla="*/ 8126410 w 11499847"/>
              <a:gd name="connsiteY320" fmla="*/ 125413 h 2403475"/>
              <a:gd name="connsiteX321" fmla="*/ 6592885 w 11499847"/>
              <a:gd name="connsiteY321" fmla="*/ 49213 h 2403475"/>
              <a:gd name="connsiteX322" fmla="*/ 6795851 w 11499847"/>
              <a:gd name="connsiteY322" fmla="*/ 49213 h 2403475"/>
              <a:gd name="connsiteX323" fmla="*/ 6907775 w 11499847"/>
              <a:gd name="connsiteY323" fmla="*/ 87875 h 2403475"/>
              <a:gd name="connsiteX324" fmla="*/ 6952670 w 11499847"/>
              <a:gd name="connsiteY324" fmla="*/ 185680 h 2403475"/>
              <a:gd name="connsiteX325" fmla="*/ 6936382 w 11499847"/>
              <a:gd name="connsiteY325" fmla="*/ 245658 h 2403475"/>
              <a:gd name="connsiteX326" fmla="*/ 6892114 w 11499847"/>
              <a:gd name="connsiteY326" fmla="*/ 288709 h 2403475"/>
              <a:gd name="connsiteX327" fmla="*/ 6950791 w 11499847"/>
              <a:gd name="connsiteY327" fmla="*/ 339492 h 2403475"/>
              <a:gd name="connsiteX328" fmla="*/ 6972298 w 11499847"/>
              <a:gd name="connsiteY328" fmla="*/ 412845 h 2403475"/>
              <a:gd name="connsiteX329" fmla="*/ 6926359 w 11499847"/>
              <a:gd name="connsiteY329" fmla="*/ 517546 h 2403475"/>
              <a:gd name="connsiteX330" fmla="*/ 6808798 w 11499847"/>
              <a:gd name="connsiteY330" fmla="*/ 560388 h 2403475"/>
              <a:gd name="connsiteX331" fmla="*/ 6592885 w 11499847"/>
              <a:gd name="connsiteY331" fmla="*/ 560388 h 2403475"/>
              <a:gd name="connsiteX332" fmla="*/ 6592885 w 11499847"/>
              <a:gd name="connsiteY332" fmla="*/ 49213 h 2403475"/>
              <a:gd name="connsiteX333" fmla="*/ 8850790 w 11499847"/>
              <a:gd name="connsiteY333" fmla="*/ 38100 h 2403475"/>
              <a:gd name="connsiteX334" fmla="*/ 9041603 w 11499847"/>
              <a:gd name="connsiteY334" fmla="*/ 116301 h 2403475"/>
              <a:gd name="connsiteX335" fmla="*/ 9120185 w 11499847"/>
              <a:gd name="connsiteY335" fmla="*/ 304905 h 2403475"/>
              <a:gd name="connsiteX336" fmla="*/ 9041603 w 11499847"/>
              <a:gd name="connsiteY336" fmla="*/ 493090 h 2403475"/>
              <a:gd name="connsiteX337" fmla="*/ 8850790 w 11499847"/>
              <a:gd name="connsiteY337" fmla="*/ 571500 h 2403475"/>
              <a:gd name="connsiteX338" fmla="*/ 8660186 w 11499847"/>
              <a:gd name="connsiteY338" fmla="*/ 493090 h 2403475"/>
              <a:gd name="connsiteX339" fmla="*/ 8582022 w 11499847"/>
              <a:gd name="connsiteY339" fmla="*/ 304905 h 2403475"/>
              <a:gd name="connsiteX340" fmla="*/ 8660186 w 11499847"/>
              <a:gd name="connsiteY340" fmla="*/ 116301 h 2403475"/>
              <a:gd name="connsiteX341" fmla="*/ 8850790 w 11499847"/>
              <a:gd name="connsiteY341" fmla="*/ 38100 h 2403475"/>
              <a:gd name="connsiteX342" fmla="*/ 7870035 w 11499847"/>
              <a:gd name="connsiteY342" fmla="*/ 38100 h 2403475"/>
              <a:gd name="connsiteX343" fmla="*/ 7871499 w 11499847"/>
              <a:gd name="connsiteY343" fmla="*/ 38100 h 2403475"/>
              <a:gd name="connsiteX344" fmla="*/ 7955187 w 11499847"/>
              <a:gd name="connsiteY344" fmla="*/ 51273 h 2403475"/>
              <a:gd name="connsiteX345" fmla="*/ 8025067 w 11499847"/>
              <a:gd name="connsiteY345" fmla="*/ 86401 h 2403475"/>
              <a:gd name="connsiteX346" fmla="*/ 8004563 w 11499847"/>
              <a:gd name="connsiteY346" fmla="*/ 118811 h 2403475"/>
              <a:gd name="connsiteX347" fmla="*/ 7984060 w 11499847"/>
              <a:gd name="connsiteY347" fmla="*/ 151429 h 2403475"/>
              <a:gd name="connsiteX348" fmla="*/ 7926943 w 11499847"/>
              <a:gd name="connsiteY348" fmla="*/ 122574 h 2403475"/>
              <a:gd name="connsiteX349" fmla="*/ 7869198 w 11499847"/>
              <a:gd name="connsiteY349" fmla="*/ 112538 h 2403475"/>
              <a:gd name="connsiteX350" fmla="*/ 7802666 w 11499847"/>
              <a:gd name="connsiteY350" fmla="*/ 133865 h 2403475"/>
              <a:gd name="connsiteX351" fmla="*/ 7780907 w 11499847"/>
              <a:gd name="connsiteY351" fmla="*/ 185721 h 2403475"/>
              <a:gd name="connsiteX352" fmla="*/ 7811035 w 11499847"/>
              <a:gd name="connsiteY352" fmla="*/ 236949 h 2403475"/>
              <a:gd name="connsiteX353" fmla="*/ 7891166 w 11499847"/>
              <a:gd name="connsiteY353" fmla="*/ 266849 h 2403475"/>
              <a:gd name="connsiteX354" fmla="*/ 7998914 w 11499847"/>
              <a:gd name="connsiteY354" fmla="*/ 313896 h 2403475"/>
              <a:gd name="connsiteX355" fmla="*/ 8047035 w 11499847"/>
              <a:gd name="connsiteY355" fmla="*/ 415934 h 2403475"/>
              <a:gd name="connsiteX356" fmla="*/ 7999751 w 11499847"/>
              <a:gd name="connsiteY356" fmla="*/ 527381 h 2403475"/>
              <a:gd name="connsiteX357" fmla="*/ 7866478 w 11499847"/>
              <a:gd name="connsiteY357" fmla="*/ 571500 h 2403475"/>
              <a:gd name="connsiteX358" fmla="*/ 7761659 w 11499847"/>
              <a:gd name="connsiteY358" fmla="*/ 554145 h 2403475"/>
              <a:gd name="connsiteX359" fmla="*/ 7685085 w 11499847"/>
              <a:gd name="connsiteY359" fmla="*/ 512954 h 2403475"/>
              <a:gd name="connsiteX360" fmla="*/ 7725883 w 11499847"/>
              <a:gd name="connsiteY360" fmla="*/ 447925 h 2403475"/>
              <a:gd name="connsiteX361" fmla="*/ 7793879 w 11499847"/>
              <a:gd name="connsiteY361" fmla="*/ 483053 h 2403475"/>
              <a:gd name="connsiteX362" fmla="*/ 7867106 w 11499847"/>
              <a:gd name="connsiteY362" fmla="*/ 497063 h 2403475"/>
              <a:gd name="connsiteX363" fmla="*/ 7939496 w 11499847"/>
              <a:gd name="connsiteY363" fmla="*/ 475108 h 2403475"/>
              <a:gd name="connsiteX364" fmla="*/ 7964393 w 11499847"/>
              <a:gd name="connsiteY364" fmla="*/ 420952 h 2403475"/>
              <a:gd name="connsiteX365" fmla="*/ 7933847 w 11499847"/>
              <a:gd name="connsiteY365" fmla="*/ 369933 h 2403475"/>
              <a:gd name="connsiteX366" fmla="*/ 7853925 w 11499847"/>
              <a:gd name="connsiteY366" fmla="*/ 339823 h 2403475"/>
              <a:gd name="connsiteX367" fmla="*/ 7745968 w 11499847"/>
              <a:gd name="connsiteY367" fmla="*/ 292986 h 2403475"/>
              <a:gd name="connsiteX368" fmla="*/ 7698266 w 11499847"/>
              <a:gd name="connsiteY368" fmla="*/ 190739 h 2403475"/>
              <a:gd name="connsiteX369" fmla="*/ 7743666 w 11499847"/>
              <a:gd name="connsiteY369" fmla="*/ 80964 h 2403475"/>
              <a:gd name="connsiteX370" fmla="*/ 7870035 w 11499847"/>
              <a:gd name="connsiteY370" fmla="*/ 38100 h 2403475"/>
              <a:gd name="connsiteX371" fmla="*/ 7334624 w 11499847"/>
              <a:gd name="connsiteY371" fmla="*/ 38100 h 2403475"/>
              <a:gd name="connsiteX372" fmla="*/ 7525363 w 11499847"/>
              <a:gd name="connsiteY372" fmla="*/ 116301 h 2403475"/>
              <a:gd name="connsiteX373" fmla="*/ 7604123 w 11499847"/>
              <a:gd name="connsiteY373" fmla="*/ 304905 h 2403475"/>
              <a:gd name="connsiteX374" fmla="*/ 7525363 w 11499847"/>
              <a:gd name="connsiteY374" fmla="*/ 493090 h 2403475"/>
              <a:gd name="connsiteX375" fmla="*/ 7334624 w 11499847"/>
              <a:gd name="connsiteY375" fmla="*/ 571500 h 2403475"/>
              <a:gd name="connsiteX376" fmla="*/ 7144094 w 11499847"/>
              <a:gd name="connsiteY376" fmla="*/ 493090 h 2403475"/>
              <a:gd name="connsiteX377" fmla="*/ 7065960 w 11499847"/>
              <a:gd name="connsiteY377" fmla="*/ 304905 h 2403475"/>
              <a:gd name="connsiteX378" fmla="*/ 7144094 w 11499847"/>
              <a:gd name="connsiteY378" fmla="*/ 116301 h 2403475"/>
              <a:gd name="connsiteX379" fmla="*/ 7334624 w 11499847"/>
              <a:gd name="connsiteY379" fmla="*/ 38100 h 2403475"/>
              <a:gd name="connsiteX380" fmla="*/ 2766077 w 11499847"/>
              <a:gd name="connsiteY380" fmla="*/ 0 h 2403475"/>
              <a:gd name="connsiteX381" fmla="*/ 3146531 w 11499847"/>
              <a:gd name="connsiteY381" fmla="*/ 51449 h 2403475"/>
              <a:gd name="connsiteX382" fmla="*/ 3467375 w 11499847"/>
              <a:gd name="connsiteY382" fmla="*/ 204124 h 2403475"/>
              <a:gd name="connsiteX383" fmla="*/ 3340627 w 11499847"/>
              <a:gd name="connsiteY383" fmla="*/ 403228 h 2403475"/>
              <a:gd name="connsiteX384" fmla="*/ 3213880 w 11499847"/>
              <a:gd name="connsiteY384" fmla="*/ 602542 h 2403475"/>
              <a:gd name="connsiteX385" fmla="*/ 3009743 w 11499847"/>
              <a:gd name="connsiteY385" fmla="*/ 496716 h 2403475"/>
              <a:gd name="connsiteX386" fmla="*/ 2766077 w 11499847"/>
              <a:gd name="connsiteY386" fmla="*/ 457606 h 2403475"/>
              <a:gd name="connsiteX387" fmla="*/ 2232314 w 11499847"/>
              <a:gd name="connsiteY387" fmla="*/ 681180 h 2403475"/>
              <a:gd name="connsiteX388" fmla="*/ 2012073 w 11499847"/>
              <a:gd name="connsiteY388" fmla="*/ 1198391 h 2403475"/>
              <a:gd name="connsiteX389" fmla="*/ 2232314 w 11499847"/>
              <a:gd name="connsiteY389" fmla="*/ 1721250 h 2403475"/>
              <a:gd name="connsiteX390" fmla="*/ 2766077 w 11499847"/>
              <a:gd name="connsiteY390" fmla="*/ 1942732 h 2403475"/>
              <a:gd name="connsiteX391" fmla="*/ 3050111 w 11499847"/>
              <a:gd name="connsiteY391" fmla="*/ 1886682 h 2403475"/>
              <a:gd name="connsiteX392" fmla="*/ 3289594 w 11499847"/>
              <a:gd name="connsiteY392" fmla="*/ 1722086 h 2403475"/>
              <a:gd name="connsiteX393" fmla="*/ 3543925 w 11499847"/>
              <a:gd name="connsiteY393" fmla="*/ 1095493 h 2403475"/>
              <a:gd name="connsiteX394" fmla="*/ 3921866 w 11499847"/>
              <a:gd name="connsiteY394" fmla="*/ 345714 h 2403475"/>
              <a:gd name="connsiteX395" fmla="*/ 4300646 w 11499847"/>
              <a:gd name="connsiteY395" fmla="*/ 92441 h 2403475"/>
              <a:gd name="connsiteX396" fmla="*/ 4787977 w 11499847"/>
              <a:gd name="connsiteY396" fmla="*/ 0 h 2403475"/>
              <a:gd name="connsiteX397" fmla="*/ 5168221 w 11499847"/>
              <a:gd name="connsiteY397" fmla="*/ 54796 h 2403475"/>
              <a:gd name="connsiteX398" fmla="*/ 5489275 w 11499847"/>
              <a:gd name="connsiteY398" fmla="*/ 210607 h 2403475"/>
              <a:gd name="connsiteX399" fmla="*/ 5364200 w 11499847"/>
              <a:gd name="connsiteY399" fmla="*/ 409921 h 2403475"/>
              <a:gd name="connsiteX400" fmla="*/ 5239125 w 11499847"/>
              <a:gd name="connsiteY400" fmla="*/ 609025 h 2403475"/>
              <a:gd name="connsiteX401" fmla="*/ 5031643 w 11499847"/>
              <a:gd name="connsiteY401" fmla="*/ 500480 h 2403475"/>
              <a:gd name="connsiteX402" fmla="*/ 4784631 w 11499847"/>
              <a:gd name="connsiteY402" fmla="*/ 460952 h 2403475"/>
              <a:gd name="connsiteX403" fmla="*/ 4264462 w 11499847"/>
              <a:gd name="connsiteY403" fmla="*/ 679089 h 2403475"/>
              <a:gd name="connsiteX404" fmla="*/ 4050287 w 11499847"/>
              <a:gd name="connsiteY404" fmla="*/ 1198391 h 2403475"/>
              <a:gd name="connsiteX405" fmla="*/ 4262370 w 11499847"/>
              <a:gd name="connsiteY405" fmla="*/ 1725223 h 2403475"/>
              <a:gd name="connsiteX406" fmla="*/ 4778147 w 11499847"/>
              <a:gd name="connsiteY406" fmla="*/ 1945870 h 2403475"/>
              <a:gd name="connsiteX407" fmla="*/ 5191438 w 11499847"/>
              <a:gd name="connsiteY407" fmla="*/ 1804280 h 2403475"/>
              <a:gd name="connsiteX408" fmla="*/ 5426737 w 11499847"/>
              <a:gd name="connsiteY408" fmla="*/ 1445390 h 2403475"/>
              <a:gd name="connsiteX409" fmla="*/ 4708917 w 11499847"/>
              <a:gd name="connsiteY409" fmla="*/ 1445390 h 2403475"/>
              <a:gd name="connsiteX410" fmla="*/ 4850515 w 11499847"/>
              <a:gd name="connsiteY410" fmla="*/ 1223279 h 2403475"/>
              <a:gd name="connsiteX411" fmla="*/ 4992113 w 11499847"/>
              <a:gd name="connsiteY411" fmla="*/ 1000960 h 2403475"/>
              <a:gd name="connsiteX412" fmla="*/ 5457901 w 11499847"/>
              <a:gd name="connsiteY412" fmla="*/ 1000960 h 2403475"/>
              <a:gd name="connsiteX413" fmla="*/ 5924108 w 11499847"/>
              <a:gd name="connsiteY413" fmla="*/ 1000960 h 2403475"/>
              <a:gd name="connsiteX414" fmla="*/ 5936030 w 11499847"/>
              <a:gd name="connsiteY414" fmla="*/ 1100094 h 2403475"/>
              <a:gd name="connsiteX415" fmla="*/ 5940422 w 11499847"/>
              <a:gd name="connsiteY415" fmla="*/ 1201738 h 2403475"/>
              <a:gd name="connsiteX416" fmla="*/ 5600963 w 11499847"/>
              <a:gd name="connsiteY416" fmla="*/ 2050860 h 2403475"/>
              <a:gd name="connsiteX417" fmla="*/ 4764970 w 11499847"/>
              <a:gd name="connsiteY417" fmla="*/ 2403475 h 2403475"/>
              <a:gd name="connsiteX418" fmla="*/ 4178290 w 11499847"/>
              <a:gd name="connsiteY418" fmla="*/ 2262513 h 2403475"/>
              <a:gd name="connsiteX419" fmla="*/ 3757265 w 11499847"/>
              <a:gd name="connsiteY419" fmla="*/ 1886682 h 2403475"/>
              <a:gd name="connsiteX420" fmla="*/ 3332469 w 11499847"/>
              <a:gd name="connsiteY420" fmla="*/ 2263558 h 2403475"/>
              <a:gd name="connsiteX421" fmla="*/ 2749555 w 11499847"/>
              <a:gd name="connsiteY421" fmla="*/ 2403475 h 2403475"/>
              <a:gd name="connsiteX422" fmla="*/ 2242563 w 11499847"/>
              <a:gd name="connsiteY422" fmla="*/ 2295766 h 2403475"/>
              <a:gd name="connsiteX423" fmla="*/ 1844121 w 11499847"/>
              <a:gd name="connsiteY423" fmla="*/ 2005266 h 2403475"/>
              <a:gd name="connsiteX424" fmla="*/ 1583096 w 11499847"/>
              <a:gd name="connsiteY424" fmla="*/ 2257493 h 2403475"/>
              <a:gd name="connsiteX425" fmla="*/ 1188838 w 11499847"/>
              <a:gd name="connsiteY425" fmla="*/ 2354117 h 2403475"/>
              <a:gd name="connsiteX426" fmla="*/ 0 w 11499847"/>
              <a:gd name="connsiteY426" fmla="*/ 2354117 h 2403475"/>
              <a:gd name="connsiteX427" fmla="*/ 0 w 11499847"/>
              <a:gd name="connsiteY427" fmla="*/ 1201738 h 2403475"/>
              <a:gd name="connsiteX428" fmla="*/ 0 w 11499847"/>
              <a:gd name="connsiteY428" fmla="*/ 49358 h 2403475"/>
              <a:gd name="connsiteX429" fmla="*/ 538575 w 11499847"/>
              <a:gd name="connsiteY429" fmla="*/ 49358 h 2403475"/>
              <a:gd name="connsiteX430" fmla="*/ 1076940 w 11499847"/>
              <a:gd name="connsiteY430" fmla="*/ 49358 h 2403475"/>
              <a:gd name="connsiteX431" fmla="*/ 1523487 w 11499847"/>
              <a:gd name="connsiteY431" fmla="*/ 176099 h 2403475"/>
              <a:gd name="connsiteX432" fmla="*/ 1774892 w 11499847"/>
              <a:gd name="connsiteY432" fmla="*/ 500480 h 2403475"/>
              <a:gd name="connsiteX433" fmla="*/ 2196549 w 11499847"/>
              <a:gd name="connsiteY433" fmla="*/ 137826 h 2403475"/>
              <a:gd name="connsiteX434" fmla="*/ 2766077 w 11499847"/>
              <a:gd name="connsiteY434" fmla="*/ 0 h 240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Lst>
            <a:rect l="l" t="t" r="r" b="b"/>
            <a:pathLst>
              <a:path w="11499847" h="2403475">
                <a:moveTo>
                  <a:pt x="8982072" y="1919288"/>
                </a:moveTo>
                <a:cubicBezTo>
                  <a:pt x="8982072" y="2105026"/>
                  <a:pt x="8982072" y="2105026"/>
                  <a:pt x="8982072" y="2105026"/>
                </a:cubicBezTo>
                <a:cubicBezTo>
                  <a:pt x="9098233" y="2105026"/>
                  <a:pt x="9098233" y="2105026"/>
                  <a:pt x="9098233" y="2105026"/>
                </a:cubicBezTo>
                <a:cubicBezTo>
                  <a:pt x="9124975" y="2105026"/>
                  <a:pt x="9148166" y="2096202"/>
                  <a:pt x="9164880" y="2080233"/>
                </a:cubicBezTo>
                <a:cubicBezTo>
                  <a:pt x="9181594" y="2064055"/>
                  <a:pt x="9191622" y="2040732"/>
                  <a:pt x="9191622" y="2011737"/>
                </a:cubicBezTo>
                <a:cubicBezTo>
                  <a:pt x="9191622" y="1983792"/>
                  <a:pt x="9181594" y="1960680"/>
                  <a:pt x="9164880" y="1944501"/>
                </a:cubicBezTo>
                <a:cubicBezTo>
                  <a:pt x="9148166" y="1928323"/>
                  <a:pt x="9124975" y="1919288"/>
                  <a:pt x="9098233" y="1919288"/>
                </a:cubicBezTo>
                <a:cubicBezTo>
                  <a:pt x="8982072" y="1919288"/>
                  <a:pt x="8982072" y="1919288"/>
                  <a:pt x="8982072" y="1919288"/>
                </a:cubicBezTo>
                <a:close/>
                <a:moveTo>
                  <a:pt x="7280272" y="1919288"/>
                </a:moveTo>
                <a:cubicBezTo>
                  <a:pt x="7280272" y="2097088"/>
                  <a:pt x="7280272" y="2097088"/>
                  <a:pt x="7280272" y="2097088"/>
                </a:cubicBezTo>
                <a:cubicBezTo>
                  <a:pt x="7404503" y="2097088"/>
                  <a:pt x="7404503" y="2097088"/>
                  <a:pt x="7404503" y="2097088"/>
                </a:cubicBezTo>
                <a:cubicBezTo>
                  <a:pt x="7430689" y="2097088"/>
                  <a:pt x="7453105" y="2088711"/>
                  <a:pt x="7469027" y="2073423"/>
                </a:cubicBezTo>
                <a:cubicBezTo>
                  <a:pt x="7485158" y="2058136"/>
                  <a:pt x="7494585" y="2035937"/>
                  <a:pt x="7494585" y="2008502"/>
                </a:cubicBezTo>
                <a:cubicBezTo>
                  <a:pt x="7494585" y="1981487"/>
                  <a:pt x="7485158" y="1959078"/>
                  <a:pt x="7469027" y="1943581"/>
                </a:cubicBezTo>
                <a:cubicBezTo>
                  <a:pt x="7453105" y="1927874"/>
                  <a:pt x="7430689" y="1919288"/>
                  <a:pt x="7404503" y="1919288"/>
                </a:cubicBezTo>
                <a:cubicBezTo>
                  <a:pt x="7280272" y="1919288"/>
                  <a:pt x="7280272" y="1919288"/>
                  <a:pt x="7280272" y="1919288"/>
                </a:cubicBezTo>
                <a:close/>
                <a:moveTo>
                  <a:pt x="7945015" y="1909763"/>
                </a:moveTo>
                <a:cubicBezTo>
                  <a:pt x="7893445" y="1909763"/>
                  <a:pt x="7847115" y="1930941"/>
                  <a:pt x="7813574" y="1965330"/>
                </a:cubicBezTo>
                <a:cubicBezTo>
                  <a:pt x="7780242" y="1999719"/>
                  <a:pt x="7759697" y="2047317"/>
                  <a:pt x="7759697" y="2100368"/>
                </a:cubicBezTo>
                <a:cubicBezTo>
                  <a:pt x="7759697" y="2153419"/>
                  <a:pt x="7780242" y="2201227"/>
                  <a:pt x="7813574" y="2235406"/>
                </a:cubicBezTo>
                <a:cubicBezTo>
                  <a:pt x="7847115" y="2269795"/>
                  <a:pt x="7893445" y="2290763"/>
                  <a:pt x="7945015" y="2290763"/>
                </a:cubicBezTo>
                <a:cubicBezTo>
                  <a:pt x="7997215" y="2290763"/>
                  <a:pt x="8043544" y="2270004"/>
                  <a:pt x="8077086" y="2235825"/>
                </a:cubicBezTo>
                <a:cubicBezTo>
                  <a:pt x="8110628" y="2201437"/>
                  <a:pt x="8131172" y="2153838"/>
                  <a:pt x="8131172" y="2100368"/>
                </a:cubicBezTo>
                <a:cubicBezTo>
                  <a:pt x="8131172" y="2047317"/>
                  <a:pt x="8110418" y="1999719"/>
                  <a:pt x="8076876" y="1965330"/>
                </a:cubicBezTo>
                <a:cubicBezTo>
                  <a:pt x="8043334" y="1930941"/>
                  <a:pt x="7996796" y="1909763"/>
                  <a:pt x="7945015" y="1909763"/>
                </a:cubicBezTo>
                <a:close/>
                <a:moveTo>
                  <a:pt x="8899522" y="1844675"/>
                </a:moveTo>
                <a:cubicBezTo>
                  <a:pt x="9098598" y="1844675"/>
                  <a:pt x="9098598" y="1844675"/>
                  <a:pt x="9098598" y="1844675"/>
                </a:cubicBezTo>
                <a:cubicBezTo>
                  <a:pt x="9152872" y="1844675"/>
                  <a:pt x="9197507" y="1862857"/>
                  <a:pt x="9228521" y="1892741"/>
                </a:cubicBezTo>
                <a:cubicBezTo>
                  <a:pt x="9259744" y="1922835"/>
                  <a:pt x="9277347" y="1964423"/>
                  <a:pt x="9277347" y="2011236"/>
                </a:cubicBezTo>
                <a:cubicBezTo>
                  <a:pt x="9277347" y="2057839"/>
                  <a:pt x="9259744" y="2099427"/>
                  <a:pt x="9228521" y="2129521"/>
                </a:cubicBezTo>
                <a:cubicBezTo>
                  <a:pt x="9197507" y="2159405"/>
                  <a:pt x="9152872" y="2177796"/>
                  <a:pt x="9098598" y="2177796"/>
                </a:cubicBezTo>
                <a:cubicBezTo>
                  <a:pt x="8982086" y="2177796"/>
                  <a:pt x="8982086" y="2177796"/>
                  <a:pt x="8982086" y="2177796"/>
                </a:cubicBezTo>
                <a:cubicBezTo>
                  <a:pt x="8982086" y="2355850"/>
                  <a:pt x="8982086" y="2355850"/>
                  <a:pt x="8982086" y="2355850"/>
                </a:cubicBezTo>
                <a:cubicBezTo>
                  <a:pt x="8899522" y="2355850"/>
                  <a:pt x="8899522" y="2355850"/>
                  <a:pt x="8899522" y="2355850"/>
                </a:cubicBezTo>
                <a:cubicBezTo>
                  <a:pt x="8899522" y="1844675"/>
                  <a:pt x="8899522" y="1844675"/>
                  <a:pt x="8899522" y="1844675"/>
                </a:cubicBezTo>
                <a:close/>
                <a:moveTo>
                  <a:pt x="8324847" y="1844675"/>
                </a:moveTo>
                <a:cubicBezTo>
                  <a:pt x="8407608" y="1844675"/>
                  <a:pt x="8407608" y="1844675"/>
                  <a:pt x="8407608" y="1844675"/>
                </a:cubicBezTo>
                <a:cubicBezTo>
                  <a:pt x="8407608" y="2158090"/>
                  <a:pt x="8407608" y="2158090"/>
                  <a:pt x="8407608" y="2158090"/>
                </a:cubicBezTo>
                <a:cubicBezTo>
                  <a:pt x="8407608" y="2195307"/>
                  <a:pt x="8420389" y="2228551"/>
                  <a:pt x="8443017" y="2252595"/>
                </a:cubicBezTo>
                <a:cubicBezTo>
                  <a:pt x="8465855" y="2276431"/>
                  <a:pt x="8498331" y="2291066"/>
                  <a:pt x="8537931" y="2291066"/>
                </a:cubicBezTo>
                <a:cubicBezTo>
                  <a:pt x="8576692" y="2291066"/>
                  <a:pt x="8609168" y="2276431"/>
                  <a:pt x="8631797" y="2252595"/>
                </a:cubicBezTo>
                <a:cubicBezTo>
                  <a:pt x="8654425" y="2228551"/>
                  <a:pt x="8667415" y="2195307"/>
                  <a:pt x="8667415" y="2158090"/>
                </a:cubicBezTo>
                <a:cubicBezTo>
                  <a:pt x="8667415" y="1844675"/>
                  <a:pt x="8667415" y="1844675"/>
                  <a:pt x="8667415" y="1844675"/>
                </a:cubicBezTo>
                <a:cubicBezTo>
                  <a:pt x="8748710" y="1844675"/>
                  <a:pt x="8748710" y="1844675"/>
                  <a:pt x="8748710" y="1844675"/>
                </a:cubicBezTo>
                <a:cubicBezTo>
                  <a:pt x="8748710" y="2158717"/>
                  <a:pt x="8748710" y="2158717"/>
                  <a:pt x="8748710" y="2158717"/>
                </a:cubicBezTo>
                <a:cubicBezTo>
                  <a:pt x="8748710" y="2218724"/>
                  <a:pt x="8726291" y="2270785"/>
                  <a:pt x="8688577" y="2307793"/>
                </a:cubicBezTo>
                <a:cubicBezTo>
                  <a:pt x="8650863" y="2345010"/>
                  <a:pt x="8597854" y="2366963"/>
                  <a:pt x="8537093" y="2366963"/>
                </a:cubicBezTo>
                <a:cubicBezTo>
                  <a:pt x="8476331" y="2366963"/>
                  <a:pt x="8423322" y="2345010"/>
                  <a:pt x="8385399" y="2307793"/>
                </a:cubicBezTo>
                <a:cubicBezTo>
                  <a:pt x="8347475" y="2270785"/>
                  <a:pt x="8324847" y="2218724"/>
                  <a:pt x="8324847" y="2158717"/>
                </a:cubicBezTo>
                <a:cubicBezTo>
                  <a:pt x="8324847" y="1844675"/>
                  <a:pt x="8324847" y="1844675"/>
                  <a:pt x="8324847" y="1844675"/>
                </a:cubicBezTo>
                <a:close/>
                <a:moveTo>
                  <a:pt x="7197722" y="1844675"/>
                </a:moveTo>
                <a:cubicBezTo>
                  <a:pt x="7404196" y="1844675"/>
                  <a:pt x="7404196" y="1844675"/>
                  <a:pt x="7404196" y="1844675"/>
                </a:cubicBezTo>
                <a:cubicBezTo>
                  <a:pt x="7457641" y="1844675"/>
                  <a:pt x="7501065" y="1862439"/>
                  <a:pt x="7531336" y="1891906"/>
                </a:cubicBezTo>
                <a:cubicBezTo>
                  <a:pt x="7561608" y="1921581"/>
                  <a:pt x="7578727" y="1962542"/>
                  <a:pt x="7578727" y="2008937"/>
                </a:cubicBezTo>
                <a:cubicBezTo>
                  <a:pt x="7578727" y="2047390"/>
                  <a:pt x="7568080" y="2080827"/>
                  <a:pt x="7548455" y="2106950"/>
                </a:cubicBezTo>
                <a:cubicBezTo>
                  <a:pt x="7529040" y="2133073"/>
                  <a:pt x="7500647" y="2152091"/>
                  <a:pt x="7464947" y="2161495"/>
                </a:cubicBezTo>
                <a:cubicBezTo>
                  <a:pt x="7525699" y="2258673"/>
                  <a:pt x="7525699" y="2258673"/>
                  <a:pt x="7525699" y="2258673"/>
                </a:cubicBezTo>
                <a:cubicBezTo>
                  <a:pt x="7586660" y="2355850"/>
                  <a:pt x="7586660" y="2355850"/>
                  <a:pt x="7586660" y="2355850"/>
                </a:cubicBezTo>
                <a:cubicBezTo>
                  <a:pt x="7491044" y="2355850"/>
                  <a:pt x="7491044" y="2355850"/>
                  <a:pt x="7491044" y="2355850"/>
                </a:cubicBezTo>
                <a:cubicBezTo>
                  <a:pt x="7434676" y="2263479"/>
                  <a:pt x="7434676" y="2263479"/>
                  <a:pt x="7434676" y="2263479"/>
                </a:cubicBezTo>
                <a:cubicBezTo>
                  <a:pt x="7378099" y="2171108"/>
                  <a:pt x="7378099" y="2171108"/>
                  <a:pt x="7378099" y="2171108"/>
                </a:cubicBezTo>
                <a:cubicBezTo>
                  <a:pt x="7280395" y="2171108"/>
                  <a:pt x="7280395" y="2171108"/>
                  <a:pt x="7280395" y="2171108"/>
                </a:cubicBezTo>
                <a:cubicBezTo>
                  <a:pt x="7280395" y="2355850"/>
                  <a:pt x="7280395" y="2355850"/>
                  <a:pt x="7280395" y="2355850"/>
                </a:cubicBezTo>
                <a:cubicBezTo>
                  <a:pt x="7197722" y="2355850"/>
                  <a:pt x="7197722" y="2355850"/>
                  <a:pt x="7197722" y="2355850"/>
                </a:cubicBezTo>
                <a:cubicBezTo>
                  <a:pt x="7197722" y="1844675"/>
                  <a:pt x="7197722" y="1844675"/>
                  <a:pt x="7197722" y="1844675"/>
                </a:cubicBezTo>
                <a:close/>
                <a:moveTo>
                  <a:pt x="7945016" y="1833563"/>
                </a:moveTo>
                <a:cubicBezTo>
                  <a:pt x="8020028" y="1833563"/>
                  <a:pt x="8087706" y="1863673"/>
                  <a:pt x="8136527" y="1911974"/>
                </a:cubicBezTo>
                <a:cubicBezTo>
                  <a:pt x="8185138" y="1960274"/>
                  <a:pt x="8215310" y="2026976"/>
                  <a:pt x="8215310" y="2100368"/>
                </a:cubicBezTo>
                <a:cubicBezTo>
                  <a:pt x="8215310" y="2173760"/>
                  <a:pt x="8185138" y="2240461"/>
                  <a:pt x="8136527" y="2288762"/>
                </a:cubicBezTo>
                <a:cubicBezTo>
                  <a:pt x="8087706" y="2337063"/>
                  <a:pt x="8020028" y="2366963"/>
                  <a:pt x="7945016" y="2366963"/>
                </a:cubicBezTo>
                <a:cubicBezTo>
                  <a:pt x="7870004" y="2366963"/>
                  <a:pt x="7802745" y="2337063"/>
                  <a:pt x="7754134" y="2288762"/>
                </a:cubicBezTo>
                <a:cubicBezTo>
                  <a:pt x="7705523" y="2240461"/>
                  <a:pt x="7675560" y="2173760"/>
                  <a:pt x="7675560" y="2100368"/>
                </a:cubicBezTo>
                <a:cubicBezTo>
                  <a:pt x="7675560" y="2026976"/>
                  <a:pt x="7705523" y="1960274"/>
                  <a:pt x="7754134" y="1911974"/>
                </a:cubicBezTo>
                <a:cubicBezTo>
                  <a:pt x="7802745" y="1863673"/>
                  <a:pt x="7870004" y="1833563"/>
                  <a:pt x="7945016" y="1833563"/>
                </a:cubicBezTo>
                <a:close/>
                <a:moveTo>
                  <a:pt x="6834872" y="1833563"/>
                </a:moveTo>
                <a:cubicBezTo>
                  <a:pt x="6865690" y="1833563"/>
                  <a:pt x="6894831" y="1837536"/>
                  <a:pt x="6921875" y="1845482"/>
                </a:cubicBezTo>
                <a:cubicBezTo>
                  <a:pt x="6948919" y="1853218"/>
                  <a:pt x="6973658" y="1865136"/>
                  <a:pt x="6996090" y="1881028"/>
                </a:cubicBezTo>
                <a:cubicBezTo>
                  <a:pt x="6974496" y="1914692"/>
                  <a:pt x="6974496" y="1914692"/>
                  <a:pt x="6974496" y="1914692"/>
                </a:cubicBezTo>
                <a:cubicBezTo>
                  <a:pt x="6952903" y="1948356"/>
                  <a:pt x="6952903" y="1948356"/>
                  <a:pt x="6952903" y="1948356"/>
                </a:cubicBezTo>
                <a:cubicBezTo>
                  <a:pt x="6935712" y="1935183"/>
                  <a:pt x="6917263" y="1925774"/>
                  <a:pt x="6897556" y="1919501"/>
                </a:cubicBezTo>
                <a:cubicBezTo>
                  <a:pt x="6877850" y="1913228"/>
                  <a:pt x="6856885" y="1910301"/>
                  <a:pt x="6834243" y="1910301"/>
                </a:cubicBezTo>
                <a:cubicBezTo>
                  <a:pt x="6782461" y="1910301"/>
                  <a:pt x="6736548" y="1931001"/>
                  <a:pt x="6703424" y="1965084"/>
                </a:cubicBezTo>
                <a:cubicBezTo>
                  <a:pt x="6670510" y="1999166"/>
                  <a:pt x="6650384" y="2046631"/>
                  <a:pt x="6650384" y="2100368"/>
                </a:cubicBezTo>
                <a:cubicBezTo>
                  <a:pt x="6650384" y="2154105"/>
                  <a:pt x="6669671" y="2201779"/>
                  <a:pt x="6701957" y="2236070"/>
                </a:cubicBezTo>
                <a:cubicBezTo>
                  <a:pt x="6734242" y="2270152"/>
                  <a:pt x="6779526" y="2291062"/>
                  <a:pt x="6831308" y="2291062"/>
                </a:cubicBezTo>
                <a:cubicBezTo>
                  <a:pt x="6878898" y="2291062"/>
                  <a:pt x="6917473" y="2275798"/>
                  <a:pt x="6945984" y="2250498"/>
                </a:cubicBezTo>
                <a:cubicBezTo>
                  <a:pt x="6974496" y="2225197"/>
                  <a:pt x="6992735" y="2189442"/>
                  <a:pt x="6999863" y="2148460"/>
                </a:cubicBezTo>
                <a:cubicBezTo>
                  <a:pt x="6825438" y="2148460"/>
                  <a:pt x="6825438" y="2148460"/>
                  <a:pt x="6825438" y="2148460"/>
                </a:cubicBezTo>
                <a:cubicBezTo>
                  <a:pt x="6849128" y="2111241"/>
                  <a:pt x="6849128" y="2111241"/>
                  <a:pt x="6849128" y="2111241"/>
                </a:cubicBezTo>
                <a:cubicBezTo>
                  <a:pt x="6873028" y="2074022"/>
                  <a:pt x="6873028" y="2074022"/>
                  <a:pt x="6873028" y="2074022"/>
                </a:cubicBezTo>
                <a:cubicBezTo>
                  <a:pt x="7078061" y="2074022"/>
                  <a:pt x="7078061" y="2074022"/>
                  <a:pt x="7078061" y="2074022"/>
                </a:cubicBezTo>
                <a:cubicBezTo>
                  <a:pt x="7079319" y="2078204"/>
                  <a:pt x="7080158" y="2083849"/>
                  <a:pt x="7080787" y="2090540"/>
                </a:cubicBezTo>
                <a:cubicBezTo>
                  <a:pt x="7081415" y="2096813"/>
                  <a:pt x="7081835" y="2103922"/>
                  <a:pt x="7081835" y="2110613"/>
                </a:cubicBezTo>
                <a:cubicBezTo>
                  <a:pt x="7081835" y="2183378"/>
                  <a:pt x="7056258" y="2247361"/>
                  <a:pt x="7011813" y="2293362"/>
                </a:cubicBezTo>
                <a:cubicBezTo>
                  <a:pt x="6967788" y="2339363"/>
                  <a:pt x="6904894" y="2366963"/>
                  <a:pt x="6830470" y="2366963"/>
                </a:cubicBezTo>
                <a:cubicBezTo>
                  <a:pt x="6756255" y="2366963"/>
                  <a:pt x="6690007" y="2337481"/>
                  <a:pt x="6642417" y="2289389"/>
                </a:cubicBezTo>
                <a:cubicBezTo>
                  <a:pt x="6595037" y="2241088"/>
                  <a:pt x="6565897" y="2174387"/>
                  <a:pt x="6565897" y="2100368"/>
                </a:cubicBezTo>
                <a:cubicBezTo>
                  <a:pt x="6565897" y="2026139"/>
                  <a:pt x="6595876" y="1959438"/>
                  <a:pt x="6644514" y="1911346"/>
                </a:cubicBezTo>
                <a:cubicBezTo>
                  <a:pt x="6692942" y="1863255"/>
                  <a:pt x="6760238" y="1833563"/>
                  <a:pt x="6834872" y="1833563"/>
                </a:cubicBezTo>
                <a:close/>
                <a:moveTo>
                  <a:pt x="501650" y="1403350"/>
                </a:moveTo>
                <a:cubicBezTo>
                  <a:pt x="501650" y="1403350"/>
                  <a:pt x="501650" y="1403350"/>
                  <a:pt x="501650" y="1925638"/>
                </a:cubicBezTo>
                <a:cubicBezTo>
                  <a:pt x="501650" y="1925638"/>
                  <a:pt x="501650" y="1925638"/>
                  <a:pt x="842112" y="1925638"/>
                </a:cubicBezTo>
                <a:cubicBezTo>
                  <a:pt x="842112" y="1925638"/>
                  <a:pt x="842112" y="1925638"/>
                  <a:pt x="1182574" y="1925638"/>
                </a:cubicBezTo>
                <a:cubicBezTo>
                  <a:pt x="1258233" y="1925638"/>
                  <a:pt x="1326576" y="1896842"/>
                  <a:pt x="1375900" y="1849684"/>
                </a:cubicBezTo>
                <a:cubicBezTo>
                  <a:pt x="1425224" y="1802317"/>
                  <a:pt x="1455738" y="1736796"/>
                  <a:pt x="1455738" y="1662720"/>
                </a:cubicBezTo>
                <a:cubicBezTo>
                  <a:pt x="1455738" y="1588853"/>
                  <a:pt x="1425224" y="1523958"/>
                  <a:pt x="1375900" y="1477635"/>
                </a:cubicBezTo>
                <a:cubicBezTo>
                  <a:pt x="1326576" y="1431103"/>
                  <a:pt x="1258233" y="1403350"/>
                  <a:pt x="1182574" y="1403350"/>
                </a:cubicBezTo>
                <a:cubicBezTo>
                  <a:pt x="1182574" y="1403350"/>
                  <a:pt x="1182574" y="1403350"/>
                  <a:pt x="501650" y="1403350"/>
                </a:cubicBezTo>
                <a:close/>
                <a:moveTo>
                  <a:pt x="7349808" y="1012825"/>
                </a:moveTo>
                <a:cubicBezTo>
                  <a:pt x="7297999" y="1012825"/>
                  <a:pt x="7251643" y="1033706"/>
                  <a:pt x="7218292" y="1067952"/>
                </a:cubicBezTo>
                <a:cubicBezTo>
                  <a:pt x="7184731" y="1102197"/>
                  <a:pt x="7164385" y="1149598"/>
                  <a:pt x="7164385" y="1202427"/>
                </a:cubicBezTo>
                <a:cubicBezTo>
                  <a:pt x="7164385" y="1255466"/>
                  <a:pt x="7184731" y="1302866"/>
                  <a:pt x="7218292" y="1336903"/>
                </a:cubicBezTo>
                <a:cubicBezTo>
                  <a:pt x="7251643" y="1371148"/>
                  <a:pt x="7297999" y="1392238"/>
                  <a:pt x="7349808" y="1392238"/>
                </a:cubicBezTo>
                <a:cubicBezTo>
                  <a:pt x="7401827" y="1392238"/>
                  <a:pt x="7448393" y="1371357"/>
                  <a:pt x="7481953" y="1337320"/>
                </a:cubicBezTo>
                <a:cubicBezTo>
                  <a:pt x="7515304" y="1303075"/>
                  <a:pt x="7535860" y="1255675"/>
                  <a:pt x="7535860" y="1202427"/>
                </a:cubicBezTo>
                <a:cubicBezTo>
                  <a:pt x="7535860" y="1149598"/>
                  <a:pt x="7515304" y="1102197"/>
                  <a:pt x="7481534" y="1067952"/>
                </a:cubicBezTo>
                <a:cubicBezTo>
                  <a:pt x="7447973" y="1033706"/>
                  <a:pt x="7401408" y="1012825"/>
                  <a:pt x="7349808" y="1012825"/>
                </a:cubicBezTo>
                <a:close/>
                <a:moveTo>
                  <a:pt x="10448922" y="946150"/>
                </a:moveTo>
                <a:lnTo>
                  <a:pt x="10552110" y="946150"/>
                </a:lnTo>
                <a:lnTo>
                  <a:pt x="10671172" y="1139825"/>
                </a:lnTo>
                <a:lnTo>
                  <a:pt x="10790235" y="1333501"/>
                </a:lnTo>
                <a:lnTo>
                  <a:pt x="10790235" y="946150"/>
                </a:lnTo>
                <a:lnTo>
                  <a:pt x="10869610" y="946150"/>
                </a:lnTo>
                <a:lnTo>
                  <a:pt x="10869610" y="1458913"/>
                </a:lnTo>
                <a:lnTo>
                  <a:pt x="10772772" y="1458913"/>
                </a:lnTo>
                <a:lnTo>
                  <a:pt x="10650535" y="1260475"/>
                </a:lnTo>
                <a:lnTo>
                  <a:pt x="10528297" y="1062038"/>
                </a:lnTo>
                <a:lnTo>
                  <a:pt x="10528297" y="1458913"/>
                </a:lnTo>
                <a:lnTo>
                  <a:pt x="10448922" y="1458913"/>
                </a:lnTo>
                <a:close/>
                <a:moveTo>
                  <a:pt x="10185397" y="946150"/>
                </a:moveTo>
                <a:lnTo>
                  <a:pt x="10267947" y="946150"/>
                </a:lnTo>
                <a:lnTo>
                  <a:pt x="10267947" y="1458913"/>
                </a:lnTo>
                <a:lnTo>
                  <a:pt x="10185397" y="1458913"/>
                </a:lnTo>
                <a:close/>
                <a:moveTo>
                  <a:pt x="9656760" y="946150"/>
                </a:moveTo>
                <a:lnTo>
                  <a:pt x="10059985" y="946150"/>
                </a:lnTo>
                <a:lnTo>
                  <a:pt x="10059985" y="1022350"/>
                </a:lnTo>
                <a:lnTo>
                  <a:pt x="9899648" y="1022350"/>
                </a:lnTo>
                <a:lnTo>
                  <a:pt x="9899648" y="1458913"/>
                </a:lnTo>
                <a:lnTo>
                  <a:pt x="9817098" y="1458913"/>
                </a:lnTo>
                <a:lnTo>
                  <a:pt x="9817098" y="1022350"/>
                </a:lnTo>
                <a:lnTo>
                  <a:pt x="9656760" y="1022350"/>
                </a:lnTo>
                <a:close/>
                <a:moveTo>
                  <a:pt x="9336085" y="946150"/>
                </a:moveTo>
                <a:lnTo>
                  <a:pt x="9418635" y="946150"/>
                </a:lnTo>
                <a:lnTo>
                  <a:pt x="9418635" y="1382713"/>
                </a:lnTo>
                <a:lnTo>
                  <a:pt x="9671048" y="1382713"/>
                </a:lnTo>
                <a:lnTo>
                  <a:pt x="9671048" y="1458913"/>
                </a:lnTo>
                <a:lnTo>
                  <a:pt x="9336085" y="1458913"/>
                </a:lnTo>
                <a:close/>
                <a:moveTo>
                  <a:pt x="8766172" y="946150"/>
                </a:moveTo>
                <a:cubicBezTo>
                  <a:pt x="8848414" y="946150"/>
                  <a:pt x="8848414" y="946150"/>
                  <a:pt x="8848414" y="946150"/>
                </a:cubicBezTo>
                <a:cubicBezTo>
                  <a:pt x="8848414" y="1260391"/>
                  <a:pt x="8848414" y="1260391"/>
                  <a:pt x="8848414" y="1260391"/>
                </a:cubicBezTo>
                <a:cubicBezTo>
                  <a:pt x="8848414" y="1297706"/>
                  <a:pt x="8861356" y="1331038"/>
                  <a:pt x="8883900" y="1355146"/>
                </a:cubicBezTo>
                <a:cubicBezTo>
                  <a:pt x="8906443" y="1379044"/>
                  <a:pt x="8939006" y="1393718"/>
                  <a:pt x="8978249" y="1393718"/>
                </a:cubicBezTo>
                <a:cubicBezTo>
                  <a:pt x="9017074" y="1393718"/>
                  <a:pt x="9049219" y="1379044"/>
                  <a:pt x="9071972" y="1355146"/>
                </a:cubicBezTo>
                <a:cubicBezTo>
                  <a:pt x="9094515" y="1331038"/>
                  <a:pt x="9107457" y="1297706"/>
                  <a:pt x="9107457" y="1260391"/>
                </a:cubicBezTo>
                <a:cubicBezTo>
                  <a:pt x="9107457" y="946150"/>
                  <a:pt x="9107457" y="946150"/>
                  <a:pt x="9107457" y="946150"/>
                </a:cubicBezTo>
                <a:cubicBezTo>
                  <a:pt x="9188447" y="946150"/>
                  <a:pt x="9188447" y="946150"/>
                  <a:pt x="9188447" y="946150"/>
                </a:cubicBezTo>
                <a:cubicBezTo>
                  <a:pt x="9188447" y="1261230"/>
                  <a:pt x="9188447" y="1261230"/>
                  <a:pt x="9188447" y="1261230"/>
                </a:cubicBezTo>
                <a:cubicBezTo>
                  <a:pt x="9188447" y="1321185"/>
                  <a:pt x="9166112" y="1373384"/>
                  <a:pt x="9128539" y="1410489"/>
                </a:cubicBezTo>
                <a:cubicBezTo>
                  <a:pt x="9090758" y="1447804"/>
                  <a:pt x="9038156" y="1470025"/>
                  <a:pt x="8977623" y="1470025"/>
                </a:cubicBezTo>
                <a:cubicBezTo>
                  <a:pt x="8917089" y="1470025"/>
                  <a:pt x="8864278" y="1447804"/>
                  <a:pt x="8826497" y="1410489"/>
                </a:cubicBezTo>
                <a:cubicBezTo>
                  <a:pt x="8788716" y="1373384"/>
                  <a:pt x="8766172" y="1321185"/>
                  <a:pt x="8766172" y="1261230"/>
                </a:cubicBezTo>
                <a:cubicBezTo>
                  <a:pt x="8766172" y="946150"/>
                  <a:pt x="8766172" y="946150"/>
                  <a:pt x="8766172" y="946150"/>
                </a:cubicBezTo>
                <a:close/>
                <a:moveTo>
                  <a:pt x="7737472" y="946150"/>
                </a:moveTo>
                <a:lnTo>
                  <a:pt x="7839072" y="946150"/>
                </a:lnTo>
                <a:lnTo>
                  <a:pt x="7958134" y="1139825"/>
                </a:lnTo>
                <a:lnTo>
                  <a:pt x="8077197" y="1333501"/>
                </a:lnTo>
                <a:lnTo>
                  <a:pt x="8077197" y="946150"/>
                </a:lnTo>
                <a:lnTo>
                  <a:pt x="8156572" y="946150"/>
                </a:lnTo>
                <a:lnTo>
                  <a:pt x="8156572" y="1458913"/>
                </a:lnTo>
                <a:lnTo>
                  <a:pt x="8061322" y="1458913"/>
                </a:lnTo>
                <a:lnTo>
                  <a:pt x="7939084" y="1260475"/>
                </a:lnTo>
                <a:lnTo>
                  <a:pt x="7815259" y="1062038"/>
                </a:lnTo>
                <a:lnTo>
                  <a:pt x="7815259" y="1458913"/>
                </a:lnTo>
                <a:lnTo>
                  <a:pt x="7737472" y="1458913"/>
                </a:lnTo>
                <a:close/>
                <a:moveTo>
                  <a:pt x="11253544" y="936625"/>
                </a:moveTo>
                <a:cubicBezTo>
                  <a:pt x="11284280" y="936625"/>
                  <a:pt x="11313343" y="940389"/>
                  <a:pt x="11340315" y="948334"/>
                </a:cubicBezTo>
                <a:cubicBezTo>
                  <a:pt x="11367287" y="956071"/>
                  <a:pt x="11391959" y="967989"/>
                  <a:pt x="11414331" y="984090"/>
                </a:cubicBezTo>
                <a:cubicBezTo>
                  <a:pt x="11392795" y="1017545"/>
                  <a:pt x="11392795" y="1017545"/>
                  <a:pt x="11392795" y="1017545"/>
                </a:cubicBezTo>
                <a:cubicBezTo>
                  <a:pt x="11371260" y="1051209"/>
                  <a:pt x="11371260" y="1051209"/>
                  <a:pt x="11371260" y="1051209"/>
                </a:cubicBezTo>
                <a:cubicBezTo>
                  <a:pt x="11354114" y="1038036"/>
                  <a:pt x="11335715" y="1028627"/>
                  <a:pt x="11316270" y="1022354"/>
                </a:cubicBezTo>
                <a:cubicBezTo>
                  <a:pt x="11296616" y="1016290"/>
                  <a:pt x="11275498" y="1013363"/>
                  <a:pt x="11252917" y="1013363"/>
                </a:cubicBezTo>
                <a:cubicBezTo>
                  <a:pt x="11201273" y="1013363"/>
                  <a:pt x="11155483" y="1034063"/>
                  <a:pt x="11122657" y="1067936"/>
                </a:cubicBezTo>
                <a:cubicBezTo>
                  <a:pt x="11089622" y="1102019"/>
                  <a:pt x="11069549" y="1149692"/>
                  <a:pt x="11069549" y="1203221"/>
                </a:cubicBezTo>
                <a:cubicBezTo>
                  <a:pt x="11069549" y="1256958"/>
                  <a:pt x="11088785" y="1304631"/>
                  <a:pt x="11120984" y="1338923"/>
                </a:cubicBezTo>
                <a:cubicBezTo>
                  <a:pt x="11153393" y="1373214"/>
                  <a:pt x="11198346" y="1394124"/>
                  <a:pt x="11249990" y="1394124"/>
                </a:cubicBezTo>
                <a:cubicBezTo>
                  <a:pt x="11297452" y="1394124"/>
                  <a:pt x="11335924" y="1378860"/>
                  <a:pt x="11364360" y="1353350"/>
                </a:cubicBezTo>
                <a:cubicBezTo>
                  <a:pt x="11392795" y="1328050"/>
                  <a:pt x="11410986" y="1292295"/>
                  <a:pt x="11418095" y="1251521"/>
                </a:cubicBezTo>
                <a:cubicBezTo>
                  <a:pt x="11244136" y="1251521"/>
                  <a:pt x="11244136" y="1251521"/>
                  <a:pt x="11244136" y="1251521"/>
                </a:cubicBezTo>
                <a:cubicBezTo>
                  <a:pt x="11267971" y="1214303"/>
                  <a:pt x="11267971" y="1214303"/>
                  <a:pt x="11267971" y="1214303"/>
                </a:cubicBezTo>
                <a:cubicBezTo>
                  <a:pt x="11291598" y="1177084"/>
                  <a:pt x="11291598" y="1177084"/>
                  <a:pt x="11291598" y="1177084"/>
                </a:cubicBezTo>
                <a:cubicBezTo>
                  <a:pt x="11496083" y="1177084"/>
                  <a:pt x="11496083" y="1177084"/>
                  <a:pt x="11496083" y="1177084"/>
                </a:cubicBezTo>
                <a:cubicBezTo>
                  <a:pt x="11497338" y="1181057"/>
                  <a:pt x="11498174" y="1186911"/>
                  <a:pt x="11498802" y="1193393"/>
                </a:cubicBezTo>
                <a:cubicBezTo>
                  <a:pt x="11499429" y="1199875"/>
                  <a:pt x="11499847" y="1206984"/>
                  <a:pt x="11499847" y="1213466"/>
                </a:cubicBezTo>
                <a:cubicBezTo>
                  <a:pt x="11499847" y="1286231"/>
                  <a:pt x="11474339" y="1350214"/>
                  <a:pt x="11430222" y="1396215"/>
                </a:cubicBezTo>
                <a:cubicBezTo>
                  <a:pt x="11386105" y="1442216"/>
                  <a:pt x="11323379" y="1470025"/>
                  <a:pt x="11249154" y="1470025"/>
                </a:cubicBezTo>
                <a:cubicBezTo>
                  <a:pt x="11175137" y="1470025"/>
                  <a:pt x="11109066" y="1440334"/>
                  <a:pt x="11061813" y="1392242"/>
                </a:cubicBezTo>
                <a:cubicBezTo>
                  <a:pt x="11014351" y="1344150"/>
                  <a:pt x="10985497" y="1277449"/>
                  <a:pt x="10985497" y="1203221"/>
                </a:cubicBezTo>
                <a:cubicBezTo>
                  <a:pt x="10985497" y="1129201"/>
                  <a:pt x="11015187" y="1062500"/>
                  <a:pt x="11063695" y="1014408"/>
                </a:cubicBezTo>
                <a:cubicBezTo>
                  <a:pt x="11111994" y="966317"/>
                  <a:pt x="11179110" y="936625"/>
                  <a:pt x="11253544" y="936625"/>
                </a:cubicBezTo>
                <a:close/>
                <a:moveTo>
                  <a:pt x="8471697" y="936625"/>
                </a:moveTo>
                <a:cubicBezTo>
                  <a:pt x="8502452" y="936625"/>
                  <a:pt x="8530906" y="941434"/>
                  <a:pt x="8556850" y="949798"/>
                </a:cubicBezTo>
                <a:cubicBezTo>
                  <a:pt x="8582793" y="958162"/>
                  <a:pt x="8606225" y="970080"/>
                  <a:pt x="8626729" y="984717"/>
                </a:cubicBezTo>
                <a:cubicBezTo>
                  <a:pt x="8626729" y="984717"/>
                  <a:pt x="8626729" y="984717"/>
                  <a:pt x="8606225" y="1017336"/>
                </a:cubicBezTo>
                <a:cubicBezTo>
                  <a:pt x="8606225" y="1017336"/>
                  <a:pt x="8606225" y="1017336"/>
                  <a:pt x="8585722" y="1049745"/>
                </a:cubicBezTo>
                <a:cubicBezTo>
                  <a:pt x="8566474" y="1037409"/>
                  <a:pt x="8547644" y="1027581"/>
                  <a:pt x="8528605" y="1021099"/>
                </a:cubicBezTo>
                <a:cubicBezTo>
                  <a:pt x="8509775" y="1014617"/>
                  <a:pt x="8490736" y="1011063"/>
                  <a:pt x="8471070" y="1011063"/>
                </a:cubicBezTo>
                <a:cubicBezTo>
                  <a:pt x="8441151" y="1011063"/>
                  <a:pt x="8418974" y="1019217"/>
                  <a:pt x="8404328" y="1032181"/>
                </a:cubicBezTo>
                <a:cubicBezTo>
                  <a:pt x="8389683" y="1045354"/>
                  <a:pt x="8382570" y="1063755"/>
                  <a:pt x="8382570" y="1084246"/>
                </a:cubicBezTo>
                <a:cubicBezTo>
                  <a:pt x="8382570" y="1108292"/>
                  <a:pt x="8393449" y="1123556"/>
                  <a:pt x="8412697" y="1135474"/>
                </a:cubicBezTo>
                <a:cubicBezTo>
                  <a:pt x="8432155" y="1147183"/>
                  <a:pt x="8459772" y="1155338"/>
                  <a:pt x="8493038" y="1165165"/>
                </a:cubicBezTo>
                <a:cubicBezTo>
                  <a:pt x="8532789" y="1177293"/>
                  <a:pt x="8571704" y="1190257"/>
                  <a:pt x="8600786" y="1212421"/>
                </a:cubicBezTo>
                <a:cubicBezTo>
                  <a:pt x="8629658" y="1234585"/>
                  <a:pt x="8648697" y="1265740"/>
                  <a:pt x="8648697" y="1314250"/>
                </a:cubicBezTo>
                <a:cubicBezTo>
                  <a:pt x="8648697" y="1359205"/>
                  <a:pt x="8632169" y="1398097"/>
                  <a:pt x="8601413" y="1425906"/>
                </a:cubicBezTo>
                <a:cubicBezTo>
                  <a:pt x="8570658" y="1453507"/>
                  <a:pt x="8525467" y="1470025"/>
                  <a:pt x="8468140" y="1470025"/>
                </a:cubicBezTo>
                <a:cubicBezTo>
                  <a:pt x="8427552" y="1470025"/>
                  <a:pt x="8393031" y="1463125"/>
                  <a:pt x="8363531" y="1452461"/>
                </a:cubicBezTo>
                <a:cubicBezTo>
                  <a:pt x="8333821" y="1441797"/>
                  <a:pt x="8308715" y="1427161"/>
                  <a:pt x="8286747" y="1411479"/>
                </a:cubicBezTo>
                <a:cubicBezTo>
                  <a:pt x="8286747" y="1411479"/>
                  <a:pt x="8286747" y="1411479"/>
                  <a:pt x="8307251" y="1379069"/>
                </a:cubicBezTo>
                <a:cubicBezTo>
                  <a:pt x="8307251" y="1379069"/>
                  <a:pt x="8307251" y="1379069"/>
                  <a:pt x="8327754" y="1346450"/>
                </a:cubicBezTo>
                <a:cubicBezTo>
                  <a:pt x="8349931" y="1360669"/>
                  <a:pt x="8372318" y="1373005"/>
                  <a:pt x="8395541" y="1381578"/>
                </a:cubicBezTo>
                <a:cubicBezTo>
                  <a:pt x="8418765" y="1390360"/>
                  <a:pt x="8442825" y="1395378"/>
                  <a:pt x="8468768" y="1395378"/>
                </a:cubicBezTo>
                <a:cubicBezTo>
                  <a:pt x="8500569" y="1395378"/>
                  <a:pt x="8525048" y="1387224"/>
                  <a:pt x="8541367" y="1373633"/>
                </a:cubicBezTo>
                <a:cubicBezTo>
                  <a:pt x="8557686" y="1360041"/>
                  <a:pt x="8566055" y="1341014"/>
                  <a:pt x="8566055" y="1319477"/>
                </a:cubicBezTo>
                <a:cubicBezTo>
                  <a:pt x="8566055" y="1295640"/>
                  <a:pt x="8554967" y="1280376"/>
                  <a:pt x="8535509" y="1268458"/>
                </a:cubicBezTo>
                <a:cubicBezTo>
                  <a:pt x="8516261" y="1256540"/>
                  <a:pt x="8488644" y="1248176"/>
                  <a:pt x="8455587" y="1238348"/>
                </a:cubicBezTo>
                <a:cubicBezTo>
                  <a:pt x="8415417" y="1226221"/>
                  <a:pt x="8376502" y="1213466"/>
                  <a:pt x="8347630" y="1191511"/>
                </a:cubicBezTo>
                <a:cubicBezTo>
                  <a:pt x="8318758" y="1169556"/>
                  <a:pt x="8299928" y="1138192"/>
                  <a:pt x="8299928" y="1089264"/>
                </a:cubicBezTo>
                <a:cubicBezTo>
                  <a:pt x="8299928" y="1044727"/>
                  <a:pt x="8315829" y="1006463"/>
                  <a:pt x="8345329" y="979489"/>
                </a:cubicBezTo>
                <a:cubicBezTo>
                  <a:pt x="8374828" y="952516"/>
                  <a:pt x="8417718" y="936625"/>
                  <a:pt x="8471697" y="936625"/>
                </a:cubicBezTo>
                <a:close/>
                <a:moveTo>
                  <a:pt x="7349808" y="936625"/>
                </a:moveTo>
                <a:cubicBezTo>
                  <a:pt x="7424849" y="936625"/>
                  <a:pt x="7492344" y="966526"/>
                  <a:pt x="7541183" y="1014826"/>
                </a:cubicBezTo>
                <a:cubicBezTo>
                  <a:pt x="7590023" y="1063127"/>
                  <a:pt x="7619997" y="1129828"/>
                  <a:pt x="7619997" y="1203221"/>
                </a:cubicBezTo>
                <a:cubicBezTo>
                  <a:pt x="7619997" y="1276613"/>
                  <a:pt x="7590023" y="1343314"/>
                  <a:pt x="7541183" y="1391615"/>
                </a:cubicBezTo>
                <a:cubicBezTo>
                  <a:pt x="7492344" y="1440125"/>
                  <a:pt x="7424849" y="1470025"/>
                  <a:pt x="7349808" y="1470025"/>
                </a:cubicBezTo>
                <a:cubicBezTo>
                  <a:pt x="7274767" y="1470025"/>
                  <a:pt x="7207272" y="1440125"/>
                  <a:pt x="7158642" y="1391615"/>
                </a:cubicBezTo>
                <a:cubicBezTo>
                  <a:pt x="7110012" y="1343314"/>
                  <a:pt x="7080247" y="1276613"/>
                  <a:pt x="7080247" y="1203221"/>
                </a:cubicBezTo>
                <a:cubicBezTo>
                  <a:pt x="7080247" y="1129828"/>
                  <a:pt x="7110012" y="1063127"/>
                  <a:pt x="7158642" y="1014826"/>
                </a:cubicBezTo>
                <a:cubicBezTo>
                  <a:pt x="7207272" y="966526"/>
                  <a:pt x="7274767" y="936625"/>
                  <a:pt x="7349808" y="936625"/>
                </a:cubicBezTo>
                <a:close/>
                <a:moveTo>
                  <a:pt x="6837427" y="936625"/>
                </a:moveTo>
                <a:cubicBezTo>
                  <a:pt x="6874092" y="936625"/>
                  <a:pt x="6904891" y="941852"/>
                  <a:pt x="6932756" y="951680"/>
                </a:cubicBezTo>
                <a:cubicBezTo>
                  <a:pt x="6960412" y="961507"/>
                  <a:pt x="6984925" y="975726"/>
                  <a:pt x="7008810" y="993499"/>
                </a:cubicBezTo>
                <a:cubicBezTo>
                  <a:pt x="7008810" y="993499"/>
                  <a:pt x="7008810" y="993499"/>
                  <a:pt x="6987439" y="1026745"/>
                </a:cubicBezTo>
                <a:cubicBezTo>
                  <a:pt x="6987439" y="1026745"/>
                  <a:pt x="6987439" y="1026745"/>
                  <a:pt x="6966278" y="1059991"/>
                </a:cubicBezTo>
                <a:cubicBezTo>
                  <a:pt x="6946584" y="1044727"/>
                  <a:pt x="6926680" y="1032809"/>
                  <a:pt x="6904891" y="1024863"/>
                </a:cubicBezTo>
                <a:cubicBezTo>
                  <a:pt x="6883101" y="1016708"/>
                  <a:pt x="6859845" y="1012526"/>
                  <a:pt x="6833027" y="1012526"/>
                </a:cubicBezTo>
                <a:cubicBezTo>
                  <a:pt x="6782115" y="1012526"/>
                  <a:pt x="6736441" y="1033436"/>
                  <a:pt x="6703338" y="1067727"/>
                </a:cubicBezTo>
                <a:cubicBezTo>
                  <a:pt x="6670444" y="1102019"/>
                  <a:pt x="6649912" y="1149483"/>
                  <a:pt x="6649912" y="1203221"/>
                </a:cubicBezTo>
                <a:cubicBezTo>
                  <a:pt x="6649912" y="1256958"/>
                  <a:pt x="6670444" y="1304631"/>
                  <a:pt x="6703338" y="1338923"/>
                </a:cubicBezTo>
                <a:cubicBezTo>
                  <a:pt x="6736441" y="1373214"/>
                  <a:pt x="6782115" y="1393915"/>
                  <a:pt x="6833027" y="1393915"/>
                </a:cubicBezTo>
                <a:cubicBezTo>
                  <a:pt x="6859845" y="1393915"/>
                  <a:pt x="6883101" y="1389733"/>
                  <a:pt x="6904891" y="1381787"/>
                </a:cubicBezTo>
                <a:cubicBezTo>
                  <a:pt x="6926680" y="1373633"/>
                  <a:pt x="6946584" y="1361923"/>
                  <a:pt x="6966278" y="1346450"/>
                </a:cubicBezTo>
                <a:cubicBezTo>
                  <a:pt x="6966278" y="1346450"/>
                  <a:pt x="6966278" y="1346450"/>
                  <a:pt x="6987439" y="1379696"/>
                </a:cubicBezTo>
                <a:cubicBezTo>
                  <a:pt x="6987439" y="1379696"/>
                  <a:pt x="6987439" y="1379696"/>
                  <a:pt x="7008810" y="1412942"/>
                </a:cubicBezTo>
                <a:cubicBezTo>
                  <a:pt x="6984925" y="1430924"/>
                  <a:pt x="6960412" y="1445143"/>
                  <a:pt x="6932756" y="1454970"/>
                </a:cubicBezTo>
                <a:cubicBezTo>
                  <a:pt x="6904891" y="1464589"/>
                  <a:pt x="6874092" y="1470025"/>
                  <a:pt x="6837427" y="1470025"/>
                </a:cubicBezTo>
                <a:cubicBezTo>
                  <a:pt x="6761373" y="1470025"/>
                  <a:pt x="6693491" y="1440334"/>
                  <a:pt x="6644674" y="1392242"/>
                </a:cubicBezTo>
                <a:cubicBezTo>
                  <a:pt x="6595648" y="1344150"/>
                  <a:pt x="6565897" y="1277449"/>
                  <a:pt x="6565897" y="1203221"/>
                </a:cubicBezTo>
                <a:cubicBezTo>
                  <a:pt x="6565897" y="1129201"/>
                  <a:pt x="6595648" y="1062500"/>
                  <a:pt x="6644674" y="1014408"/>
                </a:cubicBezTo>
                <a:cubicBezTo>
                  <a:pt x="6693491" y="966107"/>
                  <a:pt x="6761373" y="936625"/>
                  <a:pt x="6837427" y="936625"/>
                </a:cubicBezTo>
                <a:close/>
                <a:moveTo>
                  <a:pt x="501650" y="477838"/>
                </a:moveTo>
                <a:cubicBezTo>
                  <a:pt x="501650" y="477838"/>
                  <a:pt x="501650" y="477838"/>
                  <a:pt x="501650" y="981076"/>
                </a:cubicBezTo>
                <a:cubicBezTo>
                  <a:pt x="501650" y="981076"/>
                  <a:pt x="501650" y="981076"/>
                  <a:pt x="786010" y="981076"/>
                </a:cubicBezTo>
                <a:cubicBezTo>
                  <a:pt x="786010" y="981076"/>
                  <a:pt x="786010" y="981076"/>
                  <a:pt x="1070579" y="981076"/>
                </a:cubicBezTo>
                <a:cubicBezTo>
                  <a:pt x="1142870" y="981076"/>
                  <a:pt x="1207013" y="953710"/>
                  <a:pt x="1253188" y="908588"/>
                </a:cubicBezTo>
                <a:cubicBezTo>
                  <a:pt x="1299153" y="863466"/>
                  <a:pt x="1327150" y="800169"/>
                  <a:pt x="1327150" y="727681"/>
                </a:cubicBezTo>
                <a:cubicBezTo>
                  <a:pt x="1327150" y="655402"/>
                  <a:pt x="1299153" y="592942"/>
                  <a:pt x="1253188" y="548446"/>
                </a:cubicBezTo>
                <a:cubicBezTo>
                  <a:pt x="1207013" y="503951"/>
                  <a:pt x="1142870" y="477838"/>
                  <a:pt x="1070579" y="477838"/>
                </a:cubicBezTo>
                <a:cubicBezTo>
                  <a:pt x="1070579" y="477838"/>
                  <a:pt x="1070579" y="477838"/>
                  <a:pt x="501650" y="477838"/>
                </a:cubicBezTo>
                <a:close/>
                <a:moveTo>
                  <a:pt x="6675435" y="336550"/>
                </a:moveTo>
                <a:cubicBezTo>
                  <a:pt x="6675435" y="487363"/>
                  <a:pt x="6675435" y="487363"/>
                  <a:pt x="6675435" y="487363"/>
                </a:cubicBezTo>
                <a:cubicBezTo>
                  <a:pt x="6808467" y="487363"/>
                  <a:pt x="6808467" y="487363"/>
                  <a:pt x="6808467" y="487363"/>
                </a:cubicBezTo>
                <a:cubicBezTo>
                  <a:pt x="6831475" y="487363"/>
                  <a:pt x="6851346" y="478985"/>
                  <a:pt x="6865570" y="465370"/>
                </a:cubicBezTo>
                <a:cubicBezTo>
                  <a:pt x="6879793" y="451755"/>
                  <a:pt x="6888160" y="432903"/>
                  <a:pt x="6888160" y="411957"/>
                </a:cubicBezTo>
                <a:cubicBezTo>
                  <a:pt x="6888160" y="390801"/>
                  <a:pt x="6879793" y="371949"/>
                  <a:pt x="6865570" y="358334"/>
                </a:cubicBezTo>
                <a:cubicBezTo>
                  <a:pt x="6851346" y="344719"/>
                  <a:pt x="6831475" y="336550"/>
                  <a:pt x="6808467" y="336550"/>
                </a:cubicBezTo>
                <a:cubicBezTo>
                  <a:pt x="6675435" y="336550"/>
                  <a:pt x="6675435" y="336550"/>
                  <a:pt x="6675435" y="336550"/>
                </a:cubicBezTo>
                <a:close/>
                <a:moveTo>
                  <a:pt x="6675435" y="122238"/>
                </a:moveTo>
                <a:cubicBezTo>
                  <a:pt x="6675435" y="265113"/>
                  <a:pt x="6675435" y="265113"/>
                  <a:pt x="6675435" y="265113"/>
                </a:cubicBezTo>
                <a:cubicBezTo>
                  <a:pt x="6795279" y="265113"/>
                  <a:pt x="6795279" y="265113"/>
                  <a:pt x="6795279" y="265113"/>
                </a:cubicBezTo>
                <a:cubicBezTo>
                  <a:pt x="6816822" y="265113"/>
                  <a:pt x="6835228" y="257396"/>
                  <a:pt x="6848404" y="244673"/>
                </a:cubicBezTo>
                <a:cubicBezTo>
                  <a:pt x="6861372" y="231949"/>
                  <a:pt x="6869110" y="214012"/>
                  <a:pt x="6869110" y="193571"/>
                </a:cubicBezTo>
                <a:cubicBezTo>
                  <a:pt x="6869110" y="173131"/>
                  <a:pt x="6861372" y="155402"/>
                  <a:pt x="6848404" y="142679"/>
                </a:cubicBezTo>
                <a:cubicBezTo>
                  <a:pt x="6835228" y="129747"/>
                  <a:pt x="6816822" y="122238"/>
                  <a:pt x="6795279" y="122238"/>
                </a:cubicBezTo>
                <a:cubicBezTo>
                  <a:pt x="6675435" y="122238"/>
                  <a:pt x="6675435" y="122238"/>
                  <a:pt x="6675435" y="122238"/>
                </a:cubicBezTo>
                <a:close/>
                <a:moveTo>
                  <a:pt x="8850791" y="114300"/>
                </a:moveTo>
                <a:cubicBezTo>
                  <a:pt x="8799203" y="114300"/>
                  <a:pt x="8753045" y="135269"/>
                  <a:pt x="8719837" y="169657"/>
                </a:cubicBezTo>
                <a:cubicBezTo>
                  <a:pt x="8686419" y="204046"/>
                  <a:pt x="8666160" y="251645"/>
                  <a:pt x="8666160" y="304905"/>
                </a:cubicBezTo>
                <a:cubicBezTo>
                  <a:pt x="8666160" y="357956"/>
                  <a:pt x="8686419" y="405554"/>
                  <a:pt x="8719837" y="439943"/>
                </a:cubicBezTo>
                <a:cubicBezTo>
                  <a:pt x="8753045" y="474332"/>
                  <a:pt x="8799203" y="495300"/>
                  <a:pt x="8850791" y="495300"/>
                </a:cubicBezTo>
                <a:cubicBezTo>
                  <a:pt x="8902588" y="495300"/>
                  <a:pt x="8948954" y="474541"/>
                  <a:pt x="8982163" y="440153"/>
                </a:cubicBezTo>
                <a:cubicBezTo>
                  <a:pt x="9015580" y="405974"/>
                  <a:pt x="9036048" y="358375"/>
                  <a:pt x="9036048" y="304905"/>
                </a:cubicBezTo>
                <a:cubicBezTo>
                  <a:pt x="9036048" y="251645"/>
                  <a:pt x="9015371" y="204046"/>
                  <a:pt x="8981954" y="169657"/>
                </a:cubicBezTo>
                <a:cubicBezTo>
                  <a:pt x="8948536" y="135269"/>
                  <a:pt x="8902170" y="114300"/>
                  <a:pt x="8850791" y="114300"/>
                </a:cubicBezTo>
                <a:close/>
                <a:moveTo>
                  <a:pt x="7335415" y="114300"/>
                </a:moveTo>
                <a:cubicBezTo>
                  <a:pt x="7283845" y="114300"/>
                  <a:pt x="7237515" y="135269"/>
                  <a:pt x="7203974" y="169657"/>
                </a:cubicBezTo>
                <a:cubicBezTo>
                  <a:pt x="7170642" y="204046"/>
                  <a:pt x="7150097" y="251645"/>
                  <a:pt x="7150097" y="304905"/>
                </a:cubicBezTo>
                <a:cubicBezTo>
                  <a:pt x="7150097" y="357956"/>
                  <a:pt x="7170642" y="405554"/>
                  <a:pt x="7203974" y="439943"/>
                </a:cubicBezTo>
                <a:cubicBezTo>
                  <a:pt x="7237515" y="474332"/>
                  <a:pt x="7283845" y="495300"/>
                  <a:pt x="7335415" y="495300"/>
                </a:cubicBezTo>
                <a:cubicBezTo>
                  <a:pt x="7387405" y="495300"/>
                  <a:pt x="7433944" y="474541"/>
                  <a:pt x="7467486" y="440153"/>
                </a:cubicBezTo>
                <a:cubicBezTo>
                  <a:pt x="7501028" y="405974"/>
                  <a:pt x="7521572" y="358375"/>
                  <a:pt x="7521572" y="304905"/>
                </a:cubicBezTo>
                <a:cubicBezTo>
                  <a:pt x="7521572" y="251645"/>
                  <a:pt x="7500818" y="204046"/>
                  <a:pt x="7467067" y="169657"/>
                </a:cubicBezTo>
                <a:cubicBezTo>
                  <a:pt x="7433525" y="135269"/>
                  <a:pt x="7386986" y="114300"/>
                  <a:pt x="7335415" y="114300"/>
                </a:cubicBezTo>
                <a:close/>
                <a:moveTo>
                  <a:pt x="9237660" y="49213"/>
                </a:moveTo>
                <a:lnTo>
                  <a:pt x="9339260" y="49213"/>
                </a:lnTo>
                <a:lnTo>
                  <a:pt x="9458322" y="242888"/>
                </a:lnTo>
                <a:lnTo>
                  <a:pt x="9578972" y="436563"/>
                </a:lnTo>
                <a:lnTo>
                  <a:pt x="9578972" y="49213"/>
                </a:lnTo>
                <a:lnTo>
                  <a:pt x="9656760" y="49213"/>
                </a:lnTo>
                <a:lnTo>
                  <a:pt x="9656760" y="560388"/>
                </a:lnTo>
                <a:lnTo>
                  <a:pt x="9561510" y="560388"/>
                </a:lnTo>
                <a:lnTo>
                  <a:pt x="9439272" y="363538"/>
                </a:lnTo>
                <a:lnTo>
                  <a:pt x="9317035" y="165101"/>
                </a:lnTo>
                <a:lnTo>
                  <a:pt x="9317035" y="560388"/>
                </a:lnTo>
                <a:lnTo>
                  <a:pt x="9237660" y="560388"/>
                </a:lnTo>
                <a:close/>
                <a:moveTo>
                  <a:pt x="8126410" y="49213"/>
                </a:moveTo>
                <a:lnTo>
                  <a:pt x="8529635" y="49213"/>
                </a:lnTo>
                <a:lnTo>
                  <a:pt x="8529635" y="125413"/>
                </a:lnTo>
                <a:lnTo>
                  <a:pt x="8369298" y="125413"/>
                </a:lnTo>
                <a:lnTo>
                  <a:pt x="8369298" y="560388"/>
                </a:lnTo>
                <a:lnTo>
                  <a:pt x="8285160" y="560388"/>
                </a:lnTo>
                <a:lnTo>
                  <a:pt x="8285160" y="125413"/>
                </a:lnTo>
                <a:lnTo>
                  <a:pt x="8126410" y="125413"/>
                </a:lnTo>
                <a:close/>
                <a:moveTo>
                  <a:pt x="6592885" y="49213"/>
                </a:moveTo>
                <a:cubicBezTo>
                  <a:pt x="6795851" y="49213"/>
                  <a:pt x="6795851" y="49213"/>
                  <a:pt x="6795851" y="49213"/>
                </a:cubicBezTo>
                <a:cubicBezTo>
                  <a:pt x="6840537" y="49213"/>
                  <a:pt x="6879794" y="63633"/>
                  <a:pt x="6907775" y="87875"/>
                </a:cubicBezTo>
                <a:cubicBezTo>
                  <a:pt x="6935756" y="112117"/>
                  <a:pt x="6952670" y="146182"/>
                  <a:pt x="6952670" y="185680"/>
                </a:cubicBezTo>
                <a:cubicBezTo>
                  <a:pt x="6952670" y="208041"/>
                  <a:pt x="6946823" y="228103"/>
                  <a:pt x="6936382" y="245658"/>
                </a:cubicBezTo>
                <a:cubicBezTo>
                  <a:pt x="6925733" y="263004"/>
                  <a:pt x="6910698" y="277633"/>
                  <a:pt x="6892114" y="288709"/>
                </a:cubicBezTo>
                <a:cubicBezTo>
                  <a:pt x="6916963" y="300621"/>
                  <a:pt x="6937009" y="318176"/>
                  <a:pt x="6950791" y="339492"/>
                </a:cubicBezTo>
                <a:cubicBezTo>
                  <a:pt x="6964572" y="360808"/>
                  <a:pt x="6972298" y="385677"/>
                  <a:pt x="6972298" y="412845"/>
                </a:cubicBezTo>
                <a:cubicBezTo>
                  <a:pt x="6972298" y="454015"/>
                  <a:pt x="6955384" y="491005"/>
                  <a:pt x="6926359" y="517546"/>
                </a:cubicBezTo>
                <a:cubicBezTo>
                  <a:pt x="6897543" y="544087"/>
                  <a:pt x="6856616" y="560388"/>
                  <a:pt x="6808798" y="560388"/>
                </a:cubicBezTo>
                <a:cubicBezTo>
                  <a:pt x="6592885" y="560388"/>
                  <a:pt x="6592885" y="560388"/>
                  <a:pt x="6592885" y="560388"/>
                </a:cubicBezTo>
                <a:cubicBezTo>
                  <a:pt x="6592885" y="49213"/>
                  <a:pt x="6592885" y="49213"/>
                  <a:pt x="6592885" y="49213"/>
                </a:cubicBezTo>
                <a:close/>
                <a:moveTo>
                  <a:pt x="8850790" y="38100"/>
                </a:moveTo>
                <a:cubicBezTo>
                  <a:pt x="8925610" y="38100"/>
                  <a:pt x="8992907" y="68001"/>
                  <a:pt x="9041603" y="116301"/>
                </a:cubicBezTo>
                <a:cubicBezTo>
                  <a:pt x="9090299" y="164602"/>
                  <a:pt x="9120185" y="231303"/>
                  <a:pt x="9120185" y="304905"/>
                </a:cubicBezTo>
                <a:cubicBezTo>
                  <a:pt x="9120185" y="378297"/>
                  <a:pt x="9090299" y="444998"/>
                  <a:pt x="9041603" y="493090"/>
                </a:cubicBezTo>
                <a:cubicBezTo>
                  <a:pt x="8992907" y="541600"/>
                  <a:pt x="8925610" y="571500"/>
                  <a:pt x="8850790" y="571500"/>
                </a:cubicBezTo>
                <a:cubicBezTo>
                  <a:pt x="8775761" y="571500"/>
                  <a:pt x="8708673" y="541600"/>
                  <a:pt x="8660186" y="493090"/>
                </a:cubicBezTo>
                <a:cubicBezTo>
                  <a:pt x="8611699" y="444998"/>
                  <a:pt x="8582022" y="378297"/>
                  <a:pt x="8582022" y="304905"/>
                </a:cubicBezTo>
                <a:cubicBezTo>
                  <a:pt x="8582022" y="231303"/>
                  <a:pt x="8611699" y="164602"/>
                  <a:pt x="8660186" y="116301"/>
                </a:cubicBezTo>
                <a:cubicBezTo>
                  <a:pt x="8708673" y="68001"/>
                  <a:pt x="8775761" y="38100"/>
                  <a:pt x="8850790" y="38100"/>
                </a:cubicBezTo>
                <a:close/>
                <a:moveTo>
                  <a:pt x="7870035" y="38100"/>
                </a:moveTo>
                <a:cubicBezTo>
                  <a:pt x="7871499" y="38100"/>
                  <a:pt x="7871499" y="38100"/>
                  <a:pt x="7871499" y="38100"/>
                </a:cubicBezTo>
                <a:cubicBezTo>
                  <a:pt x="7901627" y="38309"/>
                  <a:pt x="7929663" y="42909"/>
                  <a:pt x="7955187" y="51273"/>
                </a:cubicBezTo>
                <a:cubicBezTo>
                  <a:pt x="7981131" y="59637"/>
                  <a:pt x="8004563" y="71764"/>
                  <a:pt x="8025067" y="86401"/>
                </a:cubicBezTo>
                <a:cubicBezTo>
                  <a:pt x="8004563" y="118811"/>
                  <a:pt x="8004563" y="118811"/>
                  <a:pt x="8004563" y="118811"/>
                </a:cubicBezTo>
                <a:cubicBezTo>
                  <a:pt x="7984060" y="151429"/>
                  <a:pt x="7984060" y="151429"/>
                  <a:pt x="7984060" y="151429"/>
                </a:cubicBezTo>
                <a:cubicBezTo>
                  <a:pt x="7964811" y="138884"/>
                  <a:pt x="7945982" y="129265"/>
                  <a:pt x="7926943" y="122574"/>
                </a:cubicBezTo>
                <a:cubicBezTo>
                  <a:pt x="7908113" y="116092"/>
                  <a:pt x="7889074" y="112538"/>
                  <a:pt x="7869198" y="112538"/>
                </a:cubicBezTo>
                <a:cubicBezTo>
                  <a:pt x="7839280" y="112538"/>
                  <a:pt x="7817312" y="120692"/>
                  <a:pt x="7802666" y="133865"/>
                </a:cubicBezTo>
                <a:cubicBezTo>
                  <a:pt x="7788021" y="147038"/>
                  <a:pt x="7780907" y="165230"/>
                  <a:pt x="7780907" y="185721"/>
                </a:cubicBezTo>
                <a:cubicBezTo>
                  <a:pt x="7780907" y="209767"/>
                  <a:pt x="7791787" y="225031"/>
                  <a:pt x="7811035" y="236949"/>
                </a:cubicBezTo>
                <a:cubicBezTo>
                  <a:pt x="7830283" y="248658"/>
                  <a:pt x="7857900" y="257022"/>
                  <a:pt x="7891166" y="266849"/>
                </a:cubicBezTo>
                <a:cubicBezTo>
                  <a:pt x="7931127" y="278977"/>
                  <a:pt x="7970042" y="291941"/>
                  <a:pt x="7998914" y="313896"/>
                </a:cubicBezTo>
                <a:cubicBezTo>
                  <a:pt x="8027996" y="336060"/>
                  <a:pt x="8047035" y="367424"/>
                  <a:pt x="8047035" y="415934"/>
                </a:cubicBezTo>
                <a:cubicBezTo>
                  <a:pt x="8047035" y="460889"/>
                  <a:pt x="8030506" y="499781"/>
                  <a:pt x="7999751" y="527381"/>
                </a:cubicBezTo>
                <a:cubicBezTo>
                  <a:pt x="7968787" y="554982"/>
                  <a:pt x="7923804" y="571500"/>
                  <a:pt x="7866478" y="571500"/>
                </a:cubicBezTo>
                <a:cubicBezTo>
                  <a:pt x="7825890" y="571500"/>
                  <a:pt x="7791368" y="564809"/>
                  <a:pt x="7761659" y="554145"/>
                </a:cubicBezTo>
                <a:cubicBezTo>
                  <a:pt x="7731950" y="543272"/>
                  <a:pt x="7707053" y="528845"/>
                  <a:pt x="7685085" y="512954"/>
                </a:cubicBezTo>
                <a:cubicBezTo>
                  <a:pt x="7725883" y="447925"/>
                  <a:pt x="7725883" y="447925"/>
                  <a:pt x="7725883" y="447925"/>
                </a:cubicBezTo>
                <a:cubicBezTo>
                  <a:pt x="7748269" y="462353"/>
                  <a:pt x="7770656" y="474480"/>
                  <a:pt x="7793879" y="483053"/>
                </a:cubicBezTo>
                <a:cubicBezTo>
                  <a:pt x="7816893" y="491835"/>
                  <a:pt x="7841163" y="497063"/>
                  <a:pt x="7867106" y="497063"/>
                </a:cubicBezTo>
                <a:cubicBezTo>
                  <a:pt x="7898907" y="497063"/>
                  <a:pt x="7923177" y="488699"/>
                  <a:pt x="7939496" y="475108"/>
                </a:cubicBezTo>
                <a:cubicBezTo>
                  <a:pt x="7956024" y="461516"/>
                  <a:pt x="7964393" y="442489"/>
                  <a:pt x="7964393" y="420952"/>
                </a:cubicBezTo>
                <a:cubicBezTo>
                  <a:pt x="7964393" y="397324"/>
                  <a:pt x="7953095" y="381851"/>
                  <a:pt x="7933847" y="369933"/>
                </a:cubicBezTo>
                <a:cubicBezTo>
                  <a:pt x="7914389" y="358224"/>
                  <a:pt x="7886982" y="349860"/>
                  <a:pt x="7853925" y="339823"/>
                </a:cubicBezTo>
                <a:cubicBezTo>
                  <a:pt x="7813755" y="327696"/>
                  <a:pt x="7774840" y="314941"/>
                  <a:pt x="7745968" y="292986"/>
                </a:cubicBezTo>
                <a:cubicBezTo>
                  <a:pt x="7717095" y="271031"/>
                  <a:pt x="7698266" y="239667"/>
                  <a:pt x="7698266" y="190739"/>
                </a:cubicBezTo>
                <a:cubicBezTo>
                  <a:pt x="7698266" y="146202"/>
                  <a:pt x="7714166" y="107938"/>
                  <a:pt x="7743666" y="80964"/>
                </a:cubicBezTo>
                <a:cubicBezTo>
                  <a:pt x="7772957" y="53991"/>
                  <a:pt x="7815847" y="38100"/>
                  <a:pt x="7870035" y="38100"/>
                </a:cubicBezTo>
                <a:close/>
                <a:moveTo>
                  <a:pt x="7334624" y="38100"/>
                </a:moveTo>
                <a:cubicBezTo>
                  <a:pt x="7409415" y="38100"/>
                  <a:pt x="7476894" y="68001"/>
                  <a:pt x="7525363" y="116301"/>
                </a:cubicBezTo>
                <a:cubicBezTo>
                  <a:pt x="7574040" y="164602"/>
                  <a:pt x="7604123" y="231303"/>
                  <a:pt x="7604123" y="304905"/>
                </a:cubicBezTo>
                <a:cubicBezTo>
                  <a:pt x="7604123" y="378297"/>
                  <a:pt x="7574040" y="444998"/>
                  <a:pt x="7525363" y="493090"/>
                </a:cubicBezTo>
                <a:cubicBezTo>
                  <a:pt x="7476894" y="541600"/>
                  <a:pt x="7409415" y="571500"/>
                  <a:pt x="7334624" y="571500"/>
                </a:cubicBezTo>
                <a:cubicBezTo>
                  <a:pt x="7259833" y="571500"/>
                  <a:pt x="7192562" y="541600"/>
                  <a:pt x="7144094" y="493090"/>
                </a:cubicBezTo>
                <a:cubicBezTo>
                  <a:pt x="7095626" y="444998"/>
                  <a:pt x="7065960" y="378297"/>
                  <a:pt x="7065960" y="304905"/>
                </a:cubicBezTo>
                <a:cubicBezTo>
                  <a:pt x="7065960" y="231303"/>
                  <a:pt x="7095626" y="164602"/>
                  <a:pt x="7144094" y="116301"/>
                </a:cubicBezTo>
                <a:cubicBezTo>
                  <a:pt x="7192562" y="68001"/>
                  <a:pt x="7259833" y="38100"/>
                  <a:pt x="7334624" y="38100"/>
                </a:cubicBezTo>
                <a:close/>
                <a:moveTo>
                  <a:pt x="2766077" y="0"/>
                </a:moveTo>
                <a:cubicBezTo>
                  <a:pt x="2901191" y="0"/>
                  <a:pt x="3028777" y="17359"/>
                  <a:pt x="3146531" y="51449"/>
                </a:cubicBezTo>
                <a:cubicBezTo>
                  <a:pt x="3264077" y="85540"/>
                  <a:pt x="3372000" y="136571"/>
                  <a:pt x="3467375" y="204124"/>
                </a:cubicBezTo>
                <a:cubicBezTo>
                  <a:pt x="3467375" y="204124"/>
                  <a:pt x="3467375" y="204124"/>
                  <a:pt x="3340627" y="403228"/>
                </a:cubicBezTo>
                <a:cubicBezTo>
                  <a:pt x="3340627" y="403228"/>
                  <a:pt x="3340627" y="403228"/>
                  <a:pt x="3213880" y="602542"/>
                </a:cubicBezTo>
                <a:cubicBezTo>
                  <a:pt x="3153015" y="556321"/>
                  <a:pt x="3084622" y="520976"/>
                  <a:pt x="3009743" y="496716"/>
                </a:cubicBezTo>
                <a:cubicBezTo>
                  <a:pt x="2934865" y="472455"/>
                  <a:pt x="2853295" y="459279"/>
                  <a:pt x="2766077" y="457606"/>
                </a:cubicBezTo>
                <a:cubicBezTo>
                  <a:pt x="2556923" y="459279"/>
                  <a:pt x="2368473" y="545655"/>
                  <a:pt x="2232314" y="681180"/>
                </a:cubicBezTo>
                <a:cubicBezTo>
                  <a:pt x="2095946" y="816496"/>
                  <a:pt x="2012073" y="1000960"/>
                  <a:pt x="2012073" y="1198391"/>
                </a:cubicBezTo>
                <a:cubicBezTo>
                  <a:pt x="2012073" y="1399378"/>
                  <a:pt x="2095946" y="1585307"/>
                  <a:pt x="2232314" y="1721250"/>
                </a:cubicBezTo>
                <a:cubicBezTo>
                  <a:pt x="2368473" y="1856984"/>
                  <a:pt x="2556923" y="1942732"/>
                  <a:pt x="2766077" y="1942732"/>
                </a:cubicBezTo>
                <a:cubicBezTo>
                  <a:pt x="2868145" y="1942732"/>
                  <a:pt x="2962893" y="1923700"/>
                  <a:pt x="3050111" y="1886682"/>
                </a:cubicBezTo>
                <a:cubicBezTo>
                  <a:pt x="3137328" y="1849664"/>
                  <a:pt x="3217225" y="1794450"/>
                  <a:pt x="3289594" y="1722086"/>
                </a:cubicBezTo>
                <a:cubicBezTo>
                  <a:pt x="3462565" y="1549125"/>
                  <a:pt x="3493101" y="1332661"/>
                  <a:pt x="3543925" y="1095493"/>
                </a:cubicBezTo>
                <a:cubicBezTo>
                  <a:pt x="3595168" y="858533"/>
                  <a:pt x="3666699" y="600869"/>
                  <a:pt x="3921866" y="345714"/>
                </a:cubicBezTo>
                <a:cubicBezTo>
                  <a:pt x="4028953" y="238633"/>
                  <a:pt x="4155701" y="152256"/>
                  <a:pt x="4300646" y="92441"/>
                </a:cubicBezTo>
                <a:cubicBezTo>
                  <a:pt x="4445590" y="32836"/>
                  <a:pt x="4608522" y="0"/>
                  <a:pt x="4787977" y="0"/>
                </a:cubicBezTo>
                <a:cubicBezTo>
                  <a:pt x="4922882" y="0"/>
                  <a:pt x="5050676" y="18823"/>
                  <a:pt x="5168221" y="54796"/>
                </a:cubicBezTo>
                <a:cubicBezTo>
                  <a:pt x="5285976" y="90559"/>
                  <a:pt x="5393900" y="143054"/>
                  <a:pt x="5489275" y="210607"/>
                </a:cubicBezTo>
                <a:cubicBezTo>
                  <a:pt x="5489275" y="210607"/>
                  <a:pt x="5489275" y="210607"/>
                  <a:pt x="5364200" y="409921"/>
                </a:cubicBezTo>
                <a:cubicBezTo>
                  <a:pt x="5364200" y="409921"/>
                  <a:pt x="5364200" y="409921"/>
                  <a:pt x="5239125" y="609025"/>
                </a:cubicBezTo>
                <a:cubicBezTo>
                  <a:pt x="5176588" y="563014"/>
                  <a:pt x="5107357" y="525996"/>
                  <a:pt x="5031643" y="500480"/>
                </a:cubicBezTo>
                <a:cubicBezTo>
                  <a:pt x="4955929" y="474965"/>
                  <a:pt x="4873522" y="460952"/>
                  <a:pt x="4784631" y="460952"/>
                </a:cubicBezTo>
                <a:cubicBezTo>
                  <a:pt x="4580495" y="460952"/>
                  <a:pt x="4396857" y="544818"/>
                  <a:pt x="4264462" y="679089"/>
                </a:cubicBezTo>
                <a:cubicBezTo>
                  <a:pt x="4131857" y="813149"/>
                  <a:pt x="4050287" y="997614"/>
                  <a:pt x="4050287" y="1198391"/>
                </a:cubicBezTo>
                <a:cubicBezTo>
                  <a:pt x="4050287" y="1402724"/>
                  <a:pt x="4131021" y="1589489"/>
                  <a:pt x="4262370" y="1725223"/>
                </a:cubicBezTo>
                <a:cubicBezTo>
                  <a:pt x="4393720" y="1861167"/>
                  <a:pt x="4575477" y="1945870"/>
                  <a:pt x="4778147" y="1945870"/>
                </a:cubicBezTo>
                <a:cubicBezTo>
                  <a:pt x="4939406" y="1945870"/>
                  <a:pt x="5080167" y="1893165"/>
                  <a:pt x="5191438" y="1804280"/>
                </a:cubicBezTo>
                <a:cubicBezTo>
                  <a:pt x="5302499" y="1715394"/>
                  <a:pt x="5384070" y="1590326"/>
                  <a:pt x="5426737" y="1445390"/>
                </a:cubicBezTo>
                <a:cubicBezTo>
                  <a:pt x="5426737" y="1445390"/>
                  <a:pt x="5426737" y="1445390"/>
                  <a:pt x="4708917" y="1445390"/>
                </a:cubicBezTo>
                <a:cubicBezTo>
                  <a:pt x="4708917" y="1445390"/>
                  <a:pt x="4708917" y="1445390"/>
                  <a:pt x="4850515" y="1223279"/>
                </a:cubicBezTo>
                <a:cubicBezTo>
                  <a:pt x="4850515" y="1223279"/>
                  <a:pt x="4850515" y="1223279"/>
                  <a:pt x="4992113" y="1000960"/>
                </a:cubicBezTo>
                <a:cubicBezTo>
                  <a:pt x="4992113" y="1000960"/>
                  <a:pt x="4992113" y="1000960"/>
                  <a:pt x="5457901" y="1000960"/>
                </a:cubicBezTo>
                <a:cubicBezTo>
                  <a:pt x="5457901" y="1000960"/>
                  <a:pt x="5457901" y="1000960"/>
                  <a:pt x="5924108" y="1000960"/>
                </a:cubicBezTo>
                <a:cubicBezTo>
                  <a:pt x="5928919" y="1033796"/>
                  <a:pt x="5933102" y="1066840"/>
                  <a:pt x="5936030" y="1100094"/>
                </a:cubicBezTo>
                <a:cubicBezTo>
                  <a:pt x="5938749" y="1133557"/>
                  <a:pt x="5940422" y="1167229"/>
                  <a:pt x="5940422" y="1201738"/>
                </a:cubicBezTo>
                <a:cubicBezTo>
                  <a:pt x="5940422" y="1532602"/>
                  <a:pt x="5812001" y="1833141"/>
                  <a:pt x="5600963" y="2050860"/>
                </a:cubicBezTo>
                <a:cubicBezTo>
                  <a:pt x="5389717" y="2268578"/>
                  <a:pt x="5095854" y="2403475"/>
                  <a:pt x="4764970" y="2403475"/>
                </a:cubicBezTo>
                <a:cubicBezTo>
                  <a:pt x="4549331" y="2403475"/>
                  <a:pt x="4350006" y="2352653"/>
                  <a:pt x="4178290" y="2262513"/>
                </a:cubicBezTo>
                <a:cubicBezTo>
                  <a:pt x="4006784" y="2172372"/>
                  <a:pt x="3862676" y="2043121"/>
                  <a:pt x="3757265" y="1886682"/>
                </a:cubicBezTo>
                <a:cubicBezTo>
                  <a:pt x="3647040" y="2044794"/>
                  <a:pt x="3502931" y="2173836"/>
                  <a:pt x="3332469" y="2263558"/>
                </a:cubicBezTo>
                <a:cubicBezTo>
                  <a:pt x="3162009" y="2353490"/>
                  <a:pt x="2965403" y="2403475"/>
                  <a:pt x="2749555" y="2403475"/>
                </a:cubicBezTo>
                <a:cubicBezTo>
                  <a:pt x="2566961" y="2403475"/>
                  <a:pt x="2395664" y="2364993"/>
                  <a:pt x="2242563" y="2295766"/>
                </a:cubicBezTo>
                <a:cubicBezTo>
                  <a:pt x="2089461" y="2226540"/>
                  <a:pt x="1954347" y="2126988"/>
                  <a:pt x="1844121" y="2005266"/>
                </a:cubicBezTo>
                <a:cubicBezTo>
                  <a:pt x="1783258" y="2108792"/>
                  <a:pt x="1694366" y="2196214"/>
                  <a:pt x="1583096" y="2257493"/>
                </a:cubicBezTo>
                <a:cubicBezTo>
                  <a:pt x="1472034" y="2318772"/>
                  <a:pt x="1338593" y="2354117"/>
                  <a:pt x="1188838" y="2354117"/>
                </a:cubicBezTo>
                <a:cubicBezTo>
                  <a:pt x="1188838" y="2354117"/>
                  <a:pt x="1188838" y="2354117"/>
                  <a:pt x="0" y="2354117"/>
                </a:cubicBezTo>
                <a:cubicBezTo>
                  <a:pt x="0" y="2354117"/>
                  <a:pt x="0" y="2354117"/>
                  <a:pt x="0" y="1201738"/>
                </a:cubicBezTo>
                <a:cubicBezTo>
                  <a:pt x="0" y="1201738"/>
                  <a:pt x="0" y="1201738"/>
                  <a:pt x="0" y="49358"/>
                </a:cubicBezTo>
                <a:cubicBezTo>
                  <a:pt x="0" y="49358"/>
                  <a:pt x="0" y="49358"/>
                  <a:pt x="538575" y="49358"/>
                </a:cubicBezTo>
                <a:cubicBezTo>
                  <a:pt x="538575" y="49358"/>
                  <a:pt x="538575" y="49358"/>
                  <a:pt x="1076940" y="49358"/>
                </a:cubicBezTo>
                <a:cubicBezTo>
                  <a:pt x="1249702" y="49358"/>
                  <a:pt x="1402804" y="96206"/>
                  <a:pt x="1523487" y="176099"/>
                </a:cubicBezTo>
                <a:cubicBezTo>
                  <a:pt x="1643960" y="255992"/>
                  <a:pt x="1732223" y="368720"/>
                  <a:pt x="1774892" y="500480"/>
                </a:cubicBezTo>
                <a:cubicBezTo>
                  <a:pt x="1883653" y="350524"/>
                  <a:pt x="2027552" y="225457"/>
                  <a:pt x="2196549" y="137826"/>
                </a:cubicBezTo>
                <a:cubicBezTo>
                  <a:pt x="2365129" y="50195"/>
                  <a:pt x="2558596" y="0"/>
                  <a:pt x="27660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Tree>
    <p:extLst>
      <p:ext uri="{BB962C8B-B14F-4D97-AF65-F5344CB8AC3E}">
        <p14:creationId xmlns:p14="http://schemas.microsoft.com/office/powerpoint/2010/main" val="15151835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Green half">
    <p:bg bwMode="gray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2" name="Rectangle 11"/>
          <p:cNvSpPr/>
          <p:nvPr userDrawn="1"/>
        </p:nvSpPr>
        <p:spPr>
          <a:xfrm>
            <a:off x="6096000" y="0"/>
            <a:ext cx="6096000" cy="6858000"/>
          </a:xfrm>
          <a:prstGeom prst="rect">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13"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Trebuchet MS" panose="020B0603020202020204" pitchFamily="34" charset="0"/>
                <a:sym typeface="Trebuchet MS" panose="020B0603020202020204" pitchFamily="34" charset="0"/>
              </a:defRPr>
            </a:lvl1pPr>
          </a:lstStyle>
          <a:p>
            <a:r>
              <a:rPr lang="en-US"/>
              <a:t>Click icon below to insert an image or remove this placeholder to use the whitespace in another way</a:t>
            </a:r>
          </a:p>
        </p:txBody>
      </p:sp>
      <p:sp>
        <p:nvSpPr>
          <p:cNvPr id="14" name="Title 1"/>
          <p:cNvSpPr>
            <a:spLocks noGrp="1"/>
          </p:cNvSpPr>
          <p:nvPr>
            <p:ph type="title" hasCustomPrompt="1"/>
          </p:nvPr>
        </p:nvSpPr>
        <p:spPr bwMode="black">
          <a:xfrm>
            <a:off x="630000" y="1785600"/>
            <a:ext cx="4388400" cy="3286800"/>
          </a:xfrm>
          <a:prstGeom prst="rect">
            <a:avLst/>
          </a:prstGeom>
          <a:noFill/>
        </p:spPr>
        <p:txBody>
          <a:bodyPr wrap="square" lIns="0" tIns="0" rIns="320040" bIns="0" anchor="ctr">
            <a:noAutofit/>
          </a:bodyPr>
          <a:lstStyle>
            <a:lvl1pPr>
              <a:defRPr sz="4400">
                <a:solidFill>
                  <a:schemeClr val="bg1"/>
                </a:solidFill>
                <a:latin typeface="+mj-lt"/>
                <a:sym typeface="Trebuchet MS" panose="020B0603020202020204" pitchFamily="34" charset="0"/>
              </a:defRPr>
            </a:lvl1pPr>
          </a:lstStyle>
          <a:p>
            <a:r>
              <a:rPr lang="en-US"/>
              <a:t>Click to add title</a:t>
            </a: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lumMod val="50000"/>
                </a:schemeClr>
              </a:solidFill>
              <a:latin typeface="+mn-lt"/>
              <a:ea typeface="+mn-ea"/>
              <a:cs typeface="+mn-cs"/>
              <a:sym typeface="Trebuchet MS" panose="020B0603020202020204" pitchFamily="34" charset="0"/>
            </a:endParaRPr>
          </a:p>
        </p:txBody>
      </p:sp>
      <p:sp>
        <p:nvSpPr>
          <p:cNvPr id="16"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2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spTree>
    <p:extLst>
      <p:ext uri="{BB962C8B-B14F-4D97-AF65-F5344CB8AC3E}">
        <p14:creationId xmlns:p14="http://schemas.microsoft.com/office/powerpoint/2010/main" val="19235241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Green two third">
    <p:bg bwMode="gray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0" name="Rectangle 9"/>
          <p:cNvSpPr/>
          <p:nvPr userDrawn="1"/>
        </p:nvSpPr>
        <p:spPr bwMode="gray">
          <a:xfrm>
            <a:off x="7819543" y="0"/>
            <a:ext cx="437245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1"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Trebuchet MS" panose="020B0603020202020204" pitchFamily="34" charset="0"/>
                <a:sym typeface="Trebuchet MS" panose="020B0603020202020204" pitchFamily="34" charset="0"/>
              </a:defRPr>
            </a:lvl1pPr>
          </a:lstStyle>
          <a:p>
            <a:r>
              <a:rPr lang="en-US"/>
              <a:t>Click icon below to insert an image or remove this placeholder to use the whitespace in another way</a:t>
            </a:r>
          </a:p>
        </p:txBody>
      </p:sp>
      <p:sp>
        <p:nvSpPr>
          <p:cNvPr id="12"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15" name="Copyright"/>
          <p:cNvSpPr txBox="1"/>
          <p:nvPr userDrawn="1"/>
        </p:nvSpPr>
        <p:spPr>
          <a:xfrm rot="16200000">
            <a:off x="9486900" y="3916394"/>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sp>
        <p:nvSpPr>
          <p:cNvPr id="14" name="Title 1"/>
          <p:cNvSpPr>
            <a:spLocks noGrp="1"/>
          </p:cNvSpPr>
          <p:nvPr>
            <p:ph type="title" hasCustomPrompt="1"/>
          </p:nvPr>
        </p:nvSpPr>
        <p:spPr bwMode="blackWhite">
          <a:xfrm>
            <a:off x="630000" y="1804650"/>
            <a:ext cx="6247552" cy="3286800"/>
          </a:xfrm>
          <a:prstGeom prst="rect">
            <a:avLst/>
          </a:prstGeom>
        </p:spPr>
        <p:txBody>
          <a:bodyPr anchor="ctr">
            <a:noAutofit/>
          </a:bodyPr>
          <a:lstStyle>
            <a:lvl1pPr>
              <a:defRPr sz="4400">
                <a:solidFill>
                  <a:schemeClr val="bg1"/>
                </a:solidFill>
                <a:latin typeface="+mj-lt"/>
                <a:sym typeface="Trebuchet MS" panose="020B0603020202020204" pitchFamily="34" charset="0"/>
              </a:defRPr>
            </a:lvl1pPr>
          </a:lstStyle>
          <a:p>
            <a:r>
              <a:rPr lang="en-US"/>
              <a:t>Click to edit title</a:t>
            </a:r>
          </a:p>
        </p:txBody>
      </p:sp>
      <p:sp>
        <p:nvSpPr>
          <p:cNvPr id="13" name="TextBox 12"/>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6328090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eft arrow">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16"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5"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p>
        </p:txBody>
      </p:sp>
      <p:sp>
        <p:nvSpPr>
          <p:cNvPr id="12" name="TextBox 11"/>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7" name="Title 2"/>
          <p:cNvSpPr>
            <a:spLocks noGrp="1"/>
          </p:cNvSpPr>
          <p:nvPr>
            <p:ph type="title" hasCustomPrompt="1"/>
          </p:nvPr>
        </p:nvSpPr>
        <p:spPr>
          <a:xfrm>
            <a:off x="630000" y="2764203"/>
            <a:ext cx="2478638" cy="1314311"/>
          </a:xfrm>
          <a:prstGeom prst="rect">
            <a:avLst/>
          </a:prstGeom>
        </p:spPr>
        <p:txBody>
          <a:bodyPr anchor="ctr">
            <a:noAutofit/>
          </a:bodyPr>
          <a:lstStyle>
            <a:lvl1pPr>
              <a:defRPr sz="3200" baseline="0">
                <a:solidFill>
                  <a:schemeClr val="tx2"/>
                </a:solidFill>
                <a:latin typeface="+mj-lt"/>
                <a:sym typeface="Trebuchet MS" panose="020B0603020202020204" pitchFamily="34" charset="0"/>
              </a:defRPr>
            </a:lvl1pPr>
          </a:lstStyle>
          <a:p>
            <a:r>
              <a:rPr lang="en-US">
                <a:solidFill>
                  <a:schemeClr val="tx2"/>
                </a:solidFill>
              </a:rPr>
              <a:t>Click to add title</a:t>
            </a:r>
          </a:p>
        </p:txBody>
      </p:sp>
      <p:pic>
        <p:nvPicPr>
          <p:cNvPr id="9"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72577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Green left arrow">
    <p:bg>
      <p:bgPr>
        <a:solidFill>
          <a:srgbClr val="F2F2F2"/>
        </a:solidFill>
        <a:effectLst/>
      </p:bgPr>
    </p:bg>
    <p:spTree>
      <p:nvGrpSpPr>
        <p:cNvPr id="1" name=""/>
        <p:cNvGrpSpPr/>
        <p:nvPr/>
      </p:nvGrpSpPr>
      <p:grpSpPr>
        <a:xfrm>
          <a:off x="0" y="0"/>
          <a:ext cx="0" cy="0"/>
          <a:chOff x="0" y="0"/>
          <a:chExt cx="0" cy="0"/>
        </a:xfrm>
      </p:grpSpPr>
      <p:sp>
        <p:nvSpPr>
          <p:cNvPr id="16" name="Freeform 14"/>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3" name="Title 2"/>
          <p:cNvSpPr>
            <a:spLocks noGrp="1"/>
          </p:cNvSpPr>
          <p:nvPr>
            <p:ph type="title" hasCustomPrompt="1"/>
          </p:nvPr>
        </p:nvSpPr>
        <p:spPr>
          <a:xfrm>
            <a:off x="630000" y="2764203"/>
            <a:ext cx="2478638" cy="1314311"/>
          </a:xfrm>
        </p:spPr>
        <p:txBody>
          <a:bodyPr anchor="ctr" anchorCtr="0">
            <a:noAutofit/>
          </a:bodyPr>
          <a:lstStyle>
            <a:lvl1pPr>
              <a:defRPr sz="3200" baseline="0">
                <a:solidFill>
                  <a:srgbClr val="FFFFFF"/>
                </a:solidFill>
                <a:latin typeface="+mj-lt"/>
              </a:defRPr>
            </a:lvl1pPr>
          </a:lstStyle>
          <a:p>
            <a:r>
              <a:rPr lang="en-US"/>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36791741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rrow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332526878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Box 4"/>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solidFill>
              <a:latin typeface="+mn-lt"/>
              <a:ea typeface="+mn-ea"/>
              <a:cs typeface="+mn-cs"/>
              <a:sym typeface="Trebuchet MS" panose="020B0603020202020204" pitchFamily="34" charset="0"/>
            </a:endParaRPr>
          </a:p>
        </p:txBody>
      </p:sp>
      <p:sp>
        <p:nvSpPr>
          <p:cNvPr id="8"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2"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p>
        </p:txBody>
      </p:sp>
      <p:sp>
        <p:nvSpPr>
          <p:cNvPr id="13" name="Pentagon 3"/>
          <p:cNvSpPr/>
          <p:nvPr userDrawn="1"/>
        </p:nvSpPr>
        <p:spPr bwMode="white">
          <a:xfrm>
            <a:off x="1" y="0"/>
            <a:ext cx="5426920"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anchor="ctr">
            <a:noAutofit/>
          </a:bodyPr>
          <a:lstStyle>
            <a:lvl1pPr>
              <a:defRPr sz="4400" b="0">
                <a:solidFill>
                  <a:schemeClr val="tx2"/>
                </a:solidFill>
                <a:latin typeface="+mj-lt"/>
                <a:sym typeface="Trebuchet MS" panose="020B0603020202020204" pitchFamily="34" charset="0"/>
              </a:defRPr>
            </a:lvl1pPr>
          </a:lstStyle>
          <a:p>
            <a:r>
              <a:rPr lang="en-US"/>
              <a:t>Click to add title</a:t>
            </a:r>
          </a:p>
        </p:txBody>
      </p:sp>
      <p:pic>
        <p:nvPicPr>
          <p:cNvPr id="15" name="Picture 14"/>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2082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Green arrow one third">
    <p:bg>
      <p:bgPr>
        <a:solidFill>
          <a:srgbClr val="F2F2F2"/>
        </a:solidFill>
        <a:effectLst/>
      </p:bgPr>
    </p:bg>
    <p:spTree>
      <p:nvGrpSpPr>
        <p:cNvPr id="1" name=""/>
        <p:cNvGrpSpPr/>
        <p:nvPr/>
      </p:nvGrpSpPr>
      <p:grpSpPr>
        <a:xfrm>
          <a:off x="0" y="0"/>
          <a:ext cx="0" cy="0"/>
          <a:chOff x="0" y="0"/>
          <a:chExt cx="0" cy="0"/>
        </a:xfrm>
      </p:grpSpPr>
      <p:sp>
        <p:nvSpPr>
          <p:cNvPr id="13" name="Pentagon 3"/>
          <p:cNvSpPr/>
          <p:nvPr userDrawn="1"/>
        </p:nvSpPr>
        <p:spPr bwMode="white">
          <a:xfrm>
            <a:off x="1" y="0"/>
            <a:ext cx="5426920"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anchor="ctr">
            <a:noAutofit/>
          </a:bodyPr>
          <a:lstStyle>
            <a:lvl1pPr>
              <a:defRPr sz="4400" b="0">
                <a:solidFill>
                  <a:srgbClr val="FFFFFF"/>
                </a:solidFill>
                <a:latin typeface="+mj-lt"/>
                <a:sym typeface="Trebuchet MS" panose="020B0603020202020204" pitchFamily="34" charset="0"/>
              </a:defRPr>
            </a:lvl1pPr>
          </a:lstStyle>
          <a:p>
            <a:r>
              <a:rPr lang="en-US"/>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6" name="TextBox 1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29741921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rrow half">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8" name="Date Placeholder 7"/>
          <p:cNvSpPr>
            <a:spLocks noGrp="1"/>
          </p:cNvSpPr>
          <p:nvPr>
            <p:ph type="dt" sz="half" idx="16"/>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8"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4" name="Pentagon 8"/>
          <p:cNvSpPr/>
          <p:nvPr userDrawn="1"/>
        </p:nvSpPr>
        <p:spPr bwMode="white">
          <a:xfrm>
            <a:off x="0" y="0"/>
            <a:ext cx="6363546"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16" name="Title 2"/>
          <p:cNvSpPr>
            <a:spLocks noGrp="1"/>
          </p:cNvSpPr>
          <p:nvPr>
            <p:ph type="title" hasCustomPrompt="1"/>
          </p:nvPr>
        </p:nvSpPr>
        <p:spPr>
          <a:xfrm>
            <a:off x="630000"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a:r>
              <a:rPr lang="en-US"/>
              <a:t>Click to add title</a:t>
            </a:r>
          </a:p>
        </p:txBody>
      </p:sp>
      <p:pic>
        <p:nvPicPr>
          <p:cNvPr id="9"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28717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Green arrow half">
    <p:bg>
      <p:bgPr>
        <a:solidFill>
          <a:srgbClr val="F2F2F2"/>
        </a:solidFill>
        <a:effectLst/>
      </p:bgPr>
    </p:bg>
    <p:spTree>
      <p:nvGrpSpPr>
        <p:cNvPr id="1" name=""/>
        <p:cNvGrpSpPr/>
        <p:nvPr/>
      </p:nvGrpSpPr>
      <p:grpSpPr>
        <a:xfrm>
          <a:off x="0" y="0"/>
          <a:ext cx="0" cy="0"/>
          <a:chOff x="0" y="0"/>
          <a:chExt cx="0" cy="0"/>
        </a:xfrm>
      </p:grpSpPr>
      <p:sp>
        <p:nvSpPr>
          <p:cNvPr id="14" name="Pentagon 8"/>
          <p:cNvSpPr/>
          <p:nvPr userDrawn="1"/>
        </p:nvSpPr>
        <p:spPr bwMode="white">
          <a:xfrm>
            <a:off x="0" y="0"/>
            <a:ext cx="6363546"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16" name="Title 2"/>
          <p:cNvSpPr>
            <a:spLocks noGrp="1"/>
          </p:cNvSpPr>
          <p:nvPr>
            <p:ph type="title" hasCustomPrompt="1"/>
          </p:nvPr>
        </p:nvSpPr>
        <p:spPr>
          <a:xfrm>
            <a:off x="630000"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rgbClr val="FFFFFF"/>
                </a:solidFill>
                <a:latin typeface="+mj-lt"/>
                <a:sym typeface="Trebuchet MS" panose="020B0603020202020204" pitchFamily="34" charset="0"/>
              </a:defRPr>
            </a:lvl1pPr>
          </a:lstStyle>
          <a:p>
            <a:pPr lvl="0"/>
            <a:r>
              <a:rPr lang="en-US"/>
              <a:t>Click to add title</a:t>
            </a:r>
          </a:p>
        </p:txBody>
      </p:sp>
      <p:sp>
        <p:nvSpPr>
          <p:cNvPr id="12"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3" name="TextBox 12"/>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24380786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rrow two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1" name="Title 3"/>
          <p:cNvSpPr>
            <a:spLocks noGrp="1"/>
          </p:cNvSpPr>
          <p:nvPr>
            <p:ph type="title" hasCustomPrompt="1"/>
          </p:nvPr>
        </p:nvSpPr>
        <p:spPr>
          <a:xfrm>
            <a:off x="630000"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a:r>
              <a:rPr lang="en-US"/>
              <a:t>Click to add title</a:t>
            </a:r>
          </a:p>
        </p:txBody>
      </p:sp>
      <p:pic>
        <p:nvPicPr>
          <p:cNvPr id="16" name="Picture 1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02801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Green arrow two third">
    <p:bg>
      <p:bgPr>
        <a:solidFill>
          <a:srgbClr val="F2F2F2"/>
        </a:solidFill>
        <a:effectLst/>
      </p:bgPr>
    </p:bg>
    <p:spTree>
      <p:nvGrpSpPr>
        <p:cNvPr id="1" name=""/>
        <p:cNvGrpSpPr/>
        <p:nvPr/>
      </p:nvGrpSpPr>
      <p:grpSpPr>
        <a:xfrm>
          <a:off x="0" y="0"/>
          <a:ext cx="0" cy="0"/>
          <a:chOff x="0" y="0"/>
          <a:chExt cx="0" cy="0"/>
        </a:xfrm>
      </p:grpSpPr>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11" name="Title 3"/>
          <p:cNvSpPr>
            <a:spLocks noGrp="1"/>
          </p:cNvSpPr>
          <p:nvPr>
            <p:ph type="title" hasCustomPrompt="1"/>
          </p:nvPr>
        </p:nvSpPr>
        <p:spPr>
          <a:xfrm>
            <a:off x="630000"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rgbClr val="FFFFFF"/>
                </a:solidFill>
                <a:latin typeface="+mj-lt"/>
                <a:sym typeface="Trebuchet MS" panose="020B0603020202020204" pitchFamily="34" charset="0"/>
              </a:defRPr>
            </a:lvl1pPr>
          </a:lstStyle>
          <a:p>
            <a:pPr lvl="0"/>
            <a:r>
              <a:rPr lang="en-US"/>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8" name="TextBox 1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33698657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2"/>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sym typeface="Trebuchet MS" panose="020B0603020202020204" pitchFamily="34" charset="0"/>
              </a:defRPr>
            </a:lvl1pPr>
          </a:lstStyle>
          <a:p>
            <a:endParaRPr lang="en-US"/>
          </a:p>
        </p:txBody>
      </p:sp>
      <p:sp>
        <p:nvSpPr>
          <p:cNvPr id="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sp>
        <p:nvSpPr>
          <p:cNvPr id="5" name="Title 4"/>
          <p:cNvSpPr>
            <a:spLocks noGrp="1"/>
          </p:cNvSpPr>
          <p:nvPr>
            <p:ph type="title" hasCustomPrompt="1"/>
          </p:nvPr>
        </p:nvSpPr>
        <p:spPr>
          <a:xfrm>
            <a:off x="630000" y="622800"/>
            <a:ext cx="109332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a:r>
              <a:rPr lang="en-US"/>
              <a:t>Click to add title</a:t>
            </a:r>
          </a:p>
        </p:txBody>
      </p:sp>
    </p:spTree>
    <p:extLst>
      <p:ext uri="{BB962C8B-B14F-4D97-AF65-F5344CB8AC3E}">
        <p14:creationId xmlns:p14="http://schemas.microsoft.com/office/powerpoint/2010/main" val="16573120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ig statement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3" name="TextBox 2"/>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p>
        </p:txBody>
      </p:sp>
      <p:sp>
        <p:nvSpPr>
          <p:cNvPr id="8" name="Title 1"/>
          <p:cNvSpPr>
            <a:spLocks noGrp="1"/>
          </p:cNvSpPr>
          <p:nvPr>
            <p:ph type="title" hasCustomPrompt="1"/>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n-ea"/>
                <a:cs typeface="Arial" panose="020B0604020202020204" pitchFamily="34" charset="0"/>
                <a:sym typeface="Trebuchet MS" panose="020B0603020202020204" pitchFamily="34" charset="0"/>
              </a:defRPr>
            </a:lvl1pPr>
          </a:lstStyle>
          <a:p>
            <a:r>
              <a:rPr lang="en-US"/>
              <a:t>Click to add big statement text</a:t>
            </a:r>
          </a:p>
        </p:txBody>
      </p:sp>
    </p:spTree>
    <p:extLst>
      <p:ext uri="{BB962C8B-B14F-4D97-AF65-F5344CB8AC3E}">
        <p14:creationId xmlns:p14="http://schemas.microsoft.com/office/powerpoint/2010/main" val="2705580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g statement icon">
    <p:bg>
      <p:bgPr>
        <a:solidFill>
          <a:schemeClr val="bg1">
            <a:lumMod val="95000"/>
          </a:schemeClr>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sp>
        <p:nvSpPr>
          <p:cNvPr id="6" name="Rectangle 5"/>
          <p:cNvSpPr/>
          <p:nvPr userDrawn="1"/>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sym typeface="Trebuchet MS" panose="020B0603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n-ea"/>
                <a:cs typeface="Arial" panose="020B0604020202020204" pitchFamily="34" charset="0"/>
                <a:sym typeface="Trebuchet MS" panose="020B0603020202020204" pitchFamily="34" charset="0"/>
              </a:defRPr>
            </a:lvl1pPr>
          </a:lstStyle>
          <a:p>
            <a:r>
              <a:rPr lang="en-US"/>
              <a:t>Click to add big statement text</a:t>
            </a:r>
          </a:p>
        </p:txBody>
      </p:sp>
    </p:spTree>
    <p:extLst>
      <p:ext uri="{BB962C8B-B14F-4D97-AF65-F5344CB8AC3E}">
        <p14:creationId xmlns:p14="http://schemas.microsoft.com/office/powerpoint/2010/main" val="33796626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accent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84261971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TextBox 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pic>
        <p:nvPicPr>
          <p:cNvPr id="7" name="Picture 6"/>
          <p:cNvPicPr>
            <a:picLocks noChangeAspect="1"/>
          </p:cNvPicPr>
          <p:nvPr userDrawn="1"/>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sym typeface="Trebuchet MS" panose="020B0603020202020204" pitchFamily="34" charset="0"/>
            </a:endParaRPr>
          </a:p>
        </p:txBody>
      </p:sp>
    </p:spTree>
    <p:extLst>
      <p:ext uri="{BB962C8B-B14F-4D97-AF65-F5344CB8AC3E}">
        <p14:creationId xmlns:p14="http://schemas.microsoft.com/office/powerpoint/2010/main" val="12021792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pecial gray">
    <p:bg>
      <p:bgPr>
        <a:solidFill>
          <a:schemeClr val="tx1">
            <a:lumMod val="50000"/>
          </a:schemeClr>
        </a:solidFill>
        <a:effectLst/>
      </p:bgPr>
    </p:bg>
    <p:spTree>
      <p:nvGrpSpPr>
        <p:cNvPr id="1" name=""/>
        <p:cNvGrpSpPr/>
        <p:nvPr/>
      </p:nvGrpSpPr>
      <p:grpSpPr>
        <a:xfrm>
          <a:off x="0" y="0"/>
          <a:ext cx="0" cy="0"/>
          <a:chOff x="0" y="0"/>
          <a:chExt cx="0" cy="0"/>
        </a:xfrm>
      </p:grpSpPr>
      <p:sp>
        <p:nvSpPr>
          <p:cNvPr id="5" name="TextBox 4"/>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 name="Date Placeholder 1"/>
          <p:cNvSpPr>
            <a:spLocks noGrp="1"/>
          </p:cNvSpPr>
          <p:nvPr>
            <p:ph type="dt" sz="half" idx="14"/>
          </p:nvPr>
        </p:nvSpPr>
        <p:spPr bwMode="white">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p>
        </p:txBody>
      </p:sp>
      <p:sp>
        <p:nvSpPr>
          <p:cNvPr id="4" name="Title 3"/>
          <p:cNvSpPr>
            <a:spLocks noGrp="1"/>
          </p:cNvSpPr>
          <p:nvPr>
            <p:ph type="title" hasCustomPrompt="1"/>
          </p:nvPr>
        </p:nvSpPr>
        <p:spPr>
          <a:xfrm>
            <a:off x="630000" y="622800"/>
            <a:ext cx="10933200" cy="470898"/>
          </a:xfrm>
        </p:spPr>
        <p:txBody>
          <a:bodyPr/>
          <a:lstStyle>
            <a:lvl1pPr>
              <a:defRPr sz="3400">
                <a:solidFill>
                  <a:schemeClr val="bg1"/>
                </a:solidFill>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18300739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spTree>
    <p:extLst>
      <p:ext uri="{BB962C8B-B14F-4D97-AF65-F5344CB8AC3E}">
        <p14:creationId xmlns:p14="http://schemas.microsoft.com/office/powerpoint/2010/main" val="30142520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Blank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 name="Date Placeholder 1"/>
          <p:cNvSpPr>
            <a:spLocks noGrp="1"/>
          </p:cNvSpPr>
          <p:nvPr>
            <p:ph type="dt" sz="half" idx="12"/>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p>
        </p:txBody>
      </p:sp>
    </p:spTree>
    <p:extLst>
      <p:ext uri="{BB962C8B-B14F-4D97-AF65-F5344CB8AC3E}">
        <p14:creationId xmlns:p14="http://schemas.microsoft.com/office/powerpoint/2010/main" val="29023109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isclaimer">
    <p:bg>
      <p:bgPr>
        <a:solidFill>
          <a:schemeClr val="bg2"/>
        </a:solidFill>
        <a:effectLst/>
      </p:bgPr>
    </p:bg>
    <p:spTree>
      <p:nvGrpSpPr>
        <p:cNvPr id="1" name=""/>
        <p:cNvGrpSpPr/>
        <p:nvPr/>
      </p:nvGrpSpPr>
      <p:grpSpPr>
        <a:xfrm>
          <a:off x="0" y="0"/>
          <a:ext cx="0" cy="0"/>
          <a:chOff x="0" y="0"/>
          <a:chExt cx="0" cy="0"/>
        </a:xfrm>
      </p:grpSpPr>
      <p:sp>
        <p:nvSpPr>
          <p:cNvPr id="6" name="Rectangle 5"/>
          <p:cNvSpPr/>
          <p:nvPr/>
        </p:nvSpPr>
        <p:spPr>
          <a:xfrm>
            <a:off x="5021826" y="1664256"/>
            <a:ext cx="6209072" cy="3323987"/>
          </a:xfrm>
          <a:prstGeom prst="rect">
            <a:avLst/>
          </a:prstGeom>
        </p:spPr>
        <p:txBody>
          <a:bodyPr wrap="square" lIns="0" tIns="0" rIns="0" bIns="0" anchor="ctr">
            <a:spAutoFit/>
          </a:bodyPr>
          <a:lstStyle/>
          <a:p>
            <a:pPr indent="0">
              <a:lnSpc>
                <a:spcPct val="100000"/>
              </a:lnSpc>
            </a:pPr>
            <a:r>
              <a:rPr lang="en-US" sz="900" b="0">
                <a:latin typeface="+mn-lt"/>
                <a:sym typeface="Trebuchet MS" panose="020B0603020202020204" pitchFamily="34" charset="0"/>
              </a:rPr>
              <a:t>The services and materials provided by Boston Consulting Group (BCG) are subject to BCG's Standard Terms </a:t>
            </a:r>
            <a:br>
              <a:rPr lang="en-US" sz="900" b="0">
                <a:latin typeface="+mn-lt"/>
                <a:sym typeface="Trebuchet MS" panose="020B0603020202020204" pitchFamily="34" charset="0"/>
              </a:rPr>
            </a:br>
            <a:r>
              <a:rPr lang="en-US" sz="900" b="0">
                <a:latin typeface="+mn-lt"/>
                <a:sym typeface="Trebuchet MS" panose="020B0603020202020204" pitchFamily="34" charset="0"/>
              </a:rPr>
              <a:t>(a copy of which is available upon request) or such other agreement as may have been previously executed by BCG. BCG does not provide legal, accounting, or tax advice. The Client is responsible for obtaining independent advice concerning these matters. This advice may affect the guidance given by BCG. Further, BCG has made no undertaking </a:t>
            </a:r>
            <a:br>
              <a:rPr lang="en-US" sz="900" b="0">
                <a:latin typeface="+mn-lt"/>
                <a:sym typeface="Trebuchet MS" panose="020B0603020202020204" pitchFamily="34" charset="0"/>
              </a:rPr>
            </a:br>
            <a:r>
              <a:rPr lang="en-US" sz="900" b="0">
                <a:latin typeface="+mn-lt"/>
                <a:sym typeface="Trebuchet MS" panose="020B0603020202020204" pitchFamily="34" charset="0"/>
              </a:rPr>
              <a:t>to update these materials after the date hereof, notwithstanding that such information may become outdated </a:t>
            </a:r>
            <a:br>
              <a:rPr lang="en-US" sz="900" b="0">
                <a:latin typeface="+mn-lt"/>
                <a:sym typeface="Trebuchet MS" panose="020B0603020202020204" pitchFamily="34" charset="0"/>
              </a:rPr>
            </a:br>
            <a:r>
              <a:rPr lang="en-US" sz="900" b="0">
                <a:latin typeface="+mn-lt"/>
                <a:sym typeface="Trebuchet MS" panose="020B0603020202020204" pitchFamily="34" charset="0"/>
              </a:rPr>
              <a:t>or inaccurate.</a:t>
            </a:r>
          </a:p>
          <a:p>
            <a:pPr indent="0">
              <a:lnSpc>
                <a:spcPct val="100000"/>
              </a:lnSpc>
            </a:pPr>
            <a:r>
              <a:rPr lang="en-US" sz="900" b="0">
                <a:latin typeface="+mn-lt"/>
                <a:sym typeface="Trebuchet MS" panose="020B0603020202020204" pitchFamily="34" charset="0"/>
              </a:rPr>
              <a:t> </a:t>
            </a:r>
          </a:p>
          <a:p>
            <a:pPr indent="0">
              <a:lnSpc>
                <a:spcPct val="100000"/>
              </a:lnSpc>
            </a:pPr>
            <a:r>
              <a:rPr lang="en-US" sz="900" b="0">
                <a:latin typeface="+mn-lt"/>
                <a:sym typeface="Trebuchet MS" panose="020B0603020202020204" pitchFamily="34" charset="0"/>
              </a:rPr>
              <a:t>The materials contained in this presentation are designed for the sole use by the board of directors or senior management of the Client and solely for the limited purposes described in the presentation. The materials shall not be copied or given to any person or entity other than the Client (“Third Party”) without the prior written consent of BCG. These materials serve only as the focus for discussion; they are incomplete without the accompanying oral commentary and may not be relied on as a stand-alone document. Further, Third Parties may not, and it is unreasonable for any Third Party to, rely on these materials for any purpose whatsoever. To the fullest extent permitted by law (and except to the extent otherwise agreed in a signed writing by BCG), BCG shall have no liability whatsoever to any Third Party, and any Third Party hereby waives any rights and claims it may have at any time against BCG with regard to the services, this presentation, or other materials, including the accuracy or completeness thereof. Receipt and review of this document shall be deemed agreement with and consideration for the foregoing.</a:t>
            </a:r>
          </a:p>
          <a:p>
            <a:pPr indent="0">
              <a:lnSpc>
                <a:spcPct val="100000"/>
              </a:lnSpc>
            </a:pPr>
            <a:endParaRPr lang="en-US" sz="900" b="0">
              <a:latin typeface="+mn-lt"/>
              <a:sym typeface="Trebuchet MS" panose="020B0603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900" b="0">
                <a:latin typeface="+mn-lt"/>
                <a:sym typeface="Trebuchet MS" panose="020B0603020202020204" pitchFamily="34" charset="0"/>
              </a:rPr>
              <a:t>BCG does not provide fairness opinions or valuations of market transactions, and these materials should not be relied on or construed as such. Further, the financial evaluations, projected market and financial information, and conclusions contained in these materials are based upon standard valuation methodologies, are not definitive forecasts, and are not guaranteed by BCG. BCG has used public and/or confidential data and assumptions provided to BCG by the Client. BCG has not independently verified the data and assumptions used in these analyses. Changes in the underlying data or operating assumptions will clearly impact the analyses and conclusions.</a:t>
            </a:r>
          </a:p>
        </p:txBody>
      </p:sp>
      <p:sp>
        <p:nvSpPr>
          <p:cNvPr id="7" name="Title 6"/>
          <p:cNvSpPr txBox="1">
            <a:spLocks/>
          </p:cNvSpPr>
          <p:nvPr/>
        </p:nvSpPr>
        <p:spPr>
          <a:xfrm>
            <a:off x="639044" y="2973076"/>
            <a:ext cx="3199529" cy="706347"/>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a:gradFill>
                  <a:gsLst>
                    <a:gs pos="100000">
                      <a:schemeClr val="tx2"/>
                    </a:gs>
                    <a:gs pos="2000">
                      <a:schemeClr val="accent2"/>
                    </a:gs>
                  </a:gsLst>
                  <a:lin ang="2700000" scaled="0"/>
                </a:gradFill>
                <a:latin typeface="+mn-lt"/>
                <a:sym typeface="Trebuchet MS" panose="020B0603020202020204" pitchFamily="34" charset="0"/>
              </a:rPr>
              <a:t>Disclaimer</a:t>
            </a:r>
          </a:p>
        </p:txBody>
      </p:sp>
      <p:cxnSp>
        <p:nvCxnSpPr>
          <p:cNvPr id="9" name="Straight Connector 8"/>
          <p:cNvCxnSpPr/>
          <p:nvPr/>
        </p:nvCxnSpPr>
        <p:spPr>
          <a:xfrm>
            <a:off x="4367898" y="1630185"/>
            <a:ext cx="0" cy="3392129"/>
          </a:xfrm>
          <a:prstGeom prst="line">
            <a:avLst/>
          </a:prstGeom>
          <a:ln w="9525">
            <a:solidFill>
              <a:schemeClr val="tx2"/>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10"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spTree>
    <p:extLst>
      <p:ext uri="{BB962C8B-B14F-4D97-AF65-F5344CB8AC3E}">
        <p14:creationId xmlns:p14="http://schemas.microsoft.com/office/powerpoint/2010/main" val="8249069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73536932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588" y="1588"/>
                        <a:ext cx="1587" cy="1587"/>
                      </a:xfrm>
                      <a:prstGeom prst="rect">
                        <a:avLst/>
                      </a:prstGeom>
                    </p:spPr>
                  </p:pic>
                </p:oleObj>
              </mc:Fallback>
            </mc:AlternateContent>
          </a:graphicData>
        </a:graphic>
      </p:graphicFrame>
      <p:pic>
        <p:nvPicPr>
          <p:cNvPr id="9" name="TitleAndEndImages"/>
          <p:cNvPicPr>
            <a:picLocks noChangeAspect="1"/>
          </p:cNvPicPr>
          <p:nvPr userDrawn="1">
            <p:custDataLst>
              <p:tags r:id="rId2"/>
            </p:custDataLst>
          </p:nvPr>
        </p:nvPicPr>
        <p:blipFill>
          <a:blip r:embed="rId7">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8" name="Rectangle 7"/>
          <p:cNvSpPr/>
          <p:nvPr userDrawn="1"/>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a:solidFill>
                <a:prstClr val="white"/>
              </a:solidFill>
              <a:latin typeface="+mn-lt"/>
              <a:sym typeface="Trebuchet MS" panose="020B0603020202020204" pitchFamily="34" charset="0"/>
            </a:endParaRPr>
          </a:p>
        </p:txBody>
      </p:sp>
      <p:sp>
        <p:nvSpPr>
          <p:cNvPr id="15" name="TextBox 14"/>
          <p:cNvSpPr txBox="1"/>
          <p:nvPr/>
        </p:nvSpPr>
        <p:spPr bwMode="white">
          <a:xfrm>
            <a:off x="924979" y="5715178"/>
            <a:ext cx="840801" cy="170110"/>
          </a:xfrm>
          <a:prstGeom prst="rect">
            <a:avLst/>
          </a:prstGeom>
          <a:noFill/>
        </p:spPr>
        <p:txBody>
          <a:bodyPr wrap="none" lIns="0" tIns="0" rIns="0" bIns="0" rtlCol="0" anchor="b">
            <a:noAutofit/>
          </a:bodyPr>
          <a:lstStyle/>
          <a:p>
            <a:pPr>
              <a:lnSpc>
                <a:spcPct val="90000"/>
              </a:lnSpc>
              <a:spcAft>
                <a:spcPts val="600"/>
              </a:spcAft>
            </a:pPr>
            <a:r>
              <a:rPr lang="en-US" sz="1200">
                <a:solidFill>
                  <a:schemeClr val="bg1"/>
                </a:solidFill>
                <a:latin typeface="+mn-lt"/>
                <a:sym typeface="Trebuchet MS" panose="020B0603020202020204" pitchFamily="34" charset="0"/>
              </a:rPr>
              <a:t>bcg.com</a:t>
            </a:r>
          </a:p>
        </p:txBody>
      </p:sp>
      <p:sp>
        <p:nvSpPr>
          <p:cNvPr id="7" name="Freeform 6"/>
          <p:cNvSpPr>
            <a:spLocks noChangeAspect="1"/>
          </p:cNvSpPr>
          <p:nvPr userDrawn="1">
            <p:custDataLst>
              <p:tags r:id="rId3"/>
            </p:custDataLst>
          </p:nvPr>
        </p:nvSpPr>
        <p:spPr bwMode="auto">
          <a:xfrm>
            <a:off x="2676858" y="2969513"/>
            <a:ext cx="4033357" cy="842974"/>
          </a:xfrm>
          <a:custGeom>
            <a:avLst/>
            <a:gdLst>
              <a:gd name="connsiteX0" fmla="*/ 8982072 w 11499847"/>
              <a:gd name="connsiteY0" fmla="*/ 1919288 h 2403475"/>
              <a:gd name="connsiteX1" fmla="*/ 8982072 w 11499847"/>
              <a:gd name="connsiteY1" fmla="*/ 2105026 h 2403475"/>
              <a:gd name="connsiteX2" fmla="*/ 9098233 w 11499847"/>
              <a:gd name="connsiteY2" fmla="*/ 2105026 h 2403475"/>
              <a:gd name="connsiteX3" fmla="*/ 9164880 w 11499847"/>
              <a:gd name="connsiteY3" fmla="*/ 2080233 h 2403475"/>
              <a:gd name="connsiteX4" fmla="*/ 9191622 w 11499847"/>
              <a:gd name="connsiteY4" fmla="*/ 2011737 h 2403475"/>
              <a:gd name="connsiteX5" fmla="*/ 9164880 w 11499847"/>
              <a:gd name="connsiteY5" fmla="*/ 1944501 h 2403475"/>
              <a:gd name="connsiteX6" fmla="*/ 9098233 w 11499847"/>
              <a:gd name="connsiteY6" fmla="*/ 1919288 h 2403475"/>
              <a:gd name="connsiteX7" fmla="*/ 8982072 w 11499847"/>
              <a:gd name="connsiteY7" fmla="*/ 1919288 h 2403475"/>
              <a:gd name="connsiteX8" fmla="*/ 7280272 w 11499847"/>
              <a:gd name="connsiteY8" fmla="*/ 1919288 h 2403475"/>
              <a:gd name="connsiteX9" fmla="*/ 7280272 w 11499847"/>
              <a:gd name="connsiteY9" fmla="*/ 2097088 h 2403475"/>
              <a:gd name="connsiteX10" fmla="*/ 7404503 w 11499847"/>
              <a:gd name="connsiteY10" fmla="*/ 2097088 h 2403475"/>
              <a:gd name="connsiteX11" fmla="*/ 7469027 w 11499847"/>
              <a:gd name="connsiteY11" fmla="*/ 2073423 h 2403475"/>
              <a:gd name="connsiteX12" fmla="*/ 7494585 w 11499847"/>
              <a:gd name="connsiteY12" fmla="*/ 2008502 h 2403475"/>
              <a:gd name="connsiteX13" fmla="*/ 7469027 w 11499847"/>
              <a:gd name="connsiteY13" fmla="*/ 1943581 h 2403475"/>
              <a:gd name="connsiteX14" fmla="*/ 7404503 w 11499847"/>
              <a:gd name="connsiteY14" fmla="*/ 1919288 h 2403475"/>
              <a:gd name="connsiteX15" fmla="*/ 7280272 w 11499847"/>
              <a:gd name="connsiteY15" fmla="*/ 1919288 h 2403475"/>
              <a:gd name="connsiteX16" fmla="*/ 7945015 w 11499847"/>
              <a:gd name="connsiteY16" fmla="*/ 1909763 h 2403475"/>
              <a:gd name="connsiteX17" fmla="*/ 7813574 w 11499847"/>
              <a:gd name="connsiteY17" fmla="*/ 1965330 h 2403475"/>
              <a:gd name="connsiteX18" fmla="*/ 7759697 w 11499847"/>
              <a:gd name="connsiteY18" fmla="*/ 2100368 h 2403475"/>
              <a:gd name="connsiteX19" fmla="*/ 7813574 w 11499847"/>
              <a:gd name="connsiteY19" fmla="*/ 2235406 h 2403475"/>
              <a:gd name="connsiteX20" fmla="*/ 7945015 w 11499847"/>
              <a:gd name="connsiteY20" fmla="*/ 2290763 h 2403475"/>
              <a:gd name="connsiteX21" fmla="*/ 8077086 w 11499847"/>
              <a:gd name="connsiteY21" fmla="*/ 2235825 h 2403475"/>
              <a:gd name="connsiteX22" fmla="*/ 8131172 w 11499847"/>
              <a:gd name="connsiteY22" fmla="*/ 2100368 h 2403475"/>
              <a:gd name="connsiteX23" fmla="*/ 8076876 w 11499847"/>
              <a:gd name="connsiteY23" fmla="*/ 1965330 h 2403475"/>
              <a:gd name="connsiteX24" fmla="*/ 7945015 w 11499847"/>
              <a:gd name="connsiteY24" fmla="*/ 1909763 h 2403475"/>
              <a:gd name="connsiteX25" fmla="*/ 8899522 w 11499847"/>
              <a:gd name="connsiteY25" fmla="*/ 1844675 h 2403475"/>
              <a:gd name="connsiteX26" fmla="*/ 9098598 w 11499847"/>
              <a:gd name="connsiteY26" fmla="*/ 1844675 h 2403475"/>
              <a:gd name="connsiteX27" fmla="*/ 9228521 w 11499847"/>
              <a:gd name="connsiteY27" fmla="*/ 1892741 h 2403475"/>
              <a:gd name="connsiteX28" fmla="*/ 9277347 w 11499847"/>
              <a:gd name="connsiteY28" fmla="*/ 2011236 h 2403475"/>
              <a:gd name="connsiteX29" fmla="*/ 9228521 w 11499847"/>
              <a:gd name="connsiteY29" fmla="*/ 2129521 h 2403475"/>
              <a:gd name="connsiteX30" fmla="*/ 9098598 w 11499847"/>
              <a:gd name="connsiteY30" fmla="*/ 2177796 h 2403475"/>
              <a:gd name="connsiteX31" fmla="*/ 8982086 w 11499847"/>
              <a:gd name="connsiteY31" fmla="*/ 2177796 h 2403475"/>
              <a:gd name="connsiteX32" fmla="*/ 8982086 w 11499847"/>
              <a:gd name="connsiteY32" fmla="*/ 2355850 h 2403475"/>
              <a:gd name="connsiteX33" fmla="*/ 8899522 w 11499847"/>
              <a:gd name="connsiteY33" fmla="*/ 2355850 h 2403475"/>
              <a:gd name="connsiteX34" fmla="*/ 8899522 w 11499847"/>
              <a:gd name="connsiteY34" fmla="*/ 1844675 h 2403475"/>
              <a:gd name="connsiteX35" fmla="*/ 8324847 w 11499847"/>
              <a:gd name="connsiteY35" fmla="*/ 1844675 h 2403475"/>
              <a:gd name="connsiteX36" fmla="*/ 8407608 w 11499847"/>
              <a:gd name="connsiteY36" fmla="*/ 1844675 h 2403475"/>
              <a:gd name="connsiteX37" fmla="*/ 8407608 w 11499847"/>
              <a:gd name="connsiteY37" fmla="*/ 2158090 h 2403475"/>
              <a:gd name="connsiteX38" fmla="*/ 8443017 w 11499847"/>
              <a:gd name="connsiteY38" fmla="*/ 2252595 h 2403475"/>
              <a:gd name="connsiteX39" fmla="*/ 8537931 w 11499847"/>
              <a:gd name="connsiteY39" fmla="*/ 2291066 h 2403475"/>
              <a:gd name="connsiteX40" fmla="*/ 8631797 w 11499847"/>
              <a:gd name="connsiteY40" fmla="*/ 2252595 h 2403475"/>
              <a:gd name="connsiteX41" fmla="*/ 8667415 w 11499847"/>
              <a:gd name="connsiteY41" fmla="*/ 2158090 h 2403475"/>
              <a:gd name="connsiteX42" fmla="*/ 8667415 w 11499847"/>
              <a:gd name="connsiteY42" fmla="*/ 1844675 h 2403475"/>
              <a:gd name="connsiteX43" fmla="*/ 8748710 w 11499847"/>
              <a:gd name="connsiteY43" fmla="*/ 1844675 h 2403475"/>
              <a:gd name="connsiteX44" fmla="*/ 8748710 w 11499847"/>
              <a:gd name="connsiteY44" fmla="*/ 2158717 h 2403475"/>
              <a:gd name="connsiteX45" fmla="*/ 8688577 w 11499847"/>
              <a:gd name="connsiteY45" fmla="*/ 2307793 h 2403475"/>
              <a:gd name="connsiteX46" fmla="*/ 8537093 w 11499847"/>
              <a:gd name="connsiteY46" fmla="*/ 2366963 h 2403475"/>
              <a:gd name="connsiteX47" fmla="*/ 8385399 w 11499847"/>
              <a:gd name="connsiteY47" fmla="*/ 2307793 h 2403475"/>
              <a:gd name="connsiteX48" fmla="*/ 8324847 w 11499847"/>
              <a:gd name="connsiteY48" fmla="*/ 2158717 h 2403475"/>
              <a:gd name="connsiteX49" fmla="*/ 8324847 w 11499847"/>
              <a:gd name="connsiteY49" fmla="*/ 1844675 h 2403475"/>
              <a:gd name="connsiteX50" fmla="*/ 7197722 w 11499847"/>
              <a:gd name="connsiteY50" fmla="*/ 1844675 h 2403475"/>
              <a:gd name="connsiteX51" fmla="*/ 7404196 w 11499847"/>
              <a:gd name="connsiteY51" fmla="*/ 1844675 h 2403475"/>
              <a:gd name="connsiteX52" fmla="*/ 7531336 w 11499847"/>
              <a:gd name="connsiteY52" fmla="*/ 1891906 h 2403475"/>
              <a:gd name="connsiteX53" fmla="*/ 7578727 w 11499847"/>
              <a:gd name="connsiteY53" fmla="*/ 2008937 h 2403475"/>
              <a:gd name="connsiteX54" fmla="*/ 7548455 w 11499847"/>
              <a:gd name="connsiteY54" fmla="*/ 2106950 h 2403475"/>
              <a:gd name="connsiteX55" fmla="*/ 7464947 w 11499847"/>
              <a:gd name="connsiteY55" fmla="*/ 2161495 h 2403475"/>
              <a:gd name="connsiteX56" fmla="*/ 7525699 w 11499847"/>
              <a:gd name="connsiteY56" fmla="*/ 2258673 h 2403475"/>
              <a:gd name="connsiteX57" fmla="*/ 7586660 w 11499847"/>
              <a:gd name="connsiteY57" fmla="*/ 2355850 h 2403475"/>
              <a:gd name="connsiteX58" fmla="*/ 7491044 w 11499847"/>
              <a:gd name="connsiteY58" fmla="*/ 2355850 h 2403475"/>
              <a:gd name="connsiteX59" fmla="*/ 7434676 w 11499847"/>
              <a:gd name="connsiteY59" fmla="*/ 2263479 h 2403475"/>
              <a:gd name="connsiteX60" fmla="*/ 7378099 w 11499847"/>
              <a:gd name="connsiteY60" fmla="*/ 2171108 h 2403475"/>
              <a:gd name="connsiteX61" fmla="*/ 7280395 w 11499847"/>
              <a:gd name="connsiteY61" fmla="*/ 2171108 h 2403475"/>
              <a:gd name="connsiteX62" fmla="*/ 7280395 w 11499847"/>
              <a:gd name="connsiteY62" fmla="*/ 2355850 h 2403475"/>
              <a:gd name="connsiteX63" fmla="*/ 7197722 w 11499847"/>
              <a:gd name="connsiteY63" fmla="*/ 2355850 h 2403475"/>
              <a:gd name="connsiteX64" fmla="*/ 7197722 w 11499847"/>
              <a:gd name="connsiteY64" fmla="*/ 1844675 h 2403475"/>
              <a:gd name="connsiteX65" fmla="*/ 7945016 w 11499847"/>
              <a:gd name="connsiteY65" fmla="*/ 1833563 h 2403475"/>
              <a:gd name="connsiteX66" fmla="*/ 8136527 w 11499847"/>
              <a:gd name="connsiteY66" fmla="*/ 1911974 h 2403475"/>
              <a:gd name="connsiteX67" fmla="*/ 8215310 w 11499847"/>
              <a:gd name="connsiteY67" fmla="*/ 2100368 h 2403475"/>
              <a:gd name="connsiteX68" fmla="*/ 8136527 w 11499847"/>
              <a:gd name="connsiteY68" fmla="*/ 2288762 h 2403475"/>
              <a:gd name="connsiteX69" fmla="*/ 7945016 w 11499847"/>
              <a:gd name="connsiteY69" fmla="*/ 2366963 h 2403475"/>
              <a:gd name="connsiteX70" fmla="*/ 7754134 w 11499847"/>
              <a:gd name="connsiteY70" fmla="*/ 2288762 h 2403475"/>
              <a:gd name="connsiteX71" fmla="*/ 7675560 w 11499847"/>
              <a:gd name="connsiteY71" fmla="*/ 2100368 h 2403475"/>
              <a:gd name="connsiteX72" fmla="*/ 7754134 w 11499847"/>
              <a:gd name="connsiteY72" fmla="*/ 1911974 h 2403475"/>
              <a:gd name="connsiteX73" fmla="*/ 7945016 w 11499847"/>
              <a:gd name="connsiteY73" fmla="*/ 1833563 h 2403475"/>
              <a:gd name="connsiteX74" fmla="*/ 6834872 w 11499847"/>
              <a:gd name="connsiteY74" fmla="*/ 1833563 h 2403475"/>
              <a:gd name="connsiteX75" fmla="*/ 6921875 w 11499847"/>
              <a:gd name="connsiteY75" fmla="*/ 1845482 h 2403475"/>
              <a:gd name="connsiteX76" fmla="*/ 6996090 w 11499847"/>
              <a:gd name="connsiteY76" fmla="*/ 1881028 h 2403475"/>
              <a:gd name="connsiteX77" fmla="*/ 6974496 w 11499847"/>
              <a:gd name="connsiteY77" fmla="*/ 1914692 h 2403475"/>
              <a:gd name="connsiteX78" fmla="*/ 6952903 w 11499847"/>
              <a:gd name="connsiteY78" fmla="*/ 1948356 h 2403475"/>
              <a:gd name="connsiteX79" fmla="*/ 6897556 w 11499847"/>
              <a:gd name="connsiteY79" fmla="*/ 1919501 h 2403475"/>
              <a:gd name="connsiteX80" fmla="*/ 6834243 w 11499847"/>
              <a:gd name="connsiteY80" fmla="*/ 1910301 h 2403475"/>
              <a:gd name="connsiteX81" fmla="*/ 6703424 w 11499847"/>
              <a:gd name="connsiteY81" fmla="*/ 1965084 h 2403475"/>
              <a:gd name="connsiteX82" fmla="*/ 6650384 w 11499847"/>
              <a:gd name="connsiteY82" fmla="*/ 2100368 h 2403475"/>
              <a:gd name="connsiteX83" fmla="*/ 6701957 w 11499847"/>
              <a:gd name="connsiteY83" fmla="*/ 2236070 h 2403475"/>
              <a:gd name="connsiteX84" fmla="*/ 6831308 w 11499847"/>
              <a:gd name="connsiteY84" fmla="*/ 2291062 h 2403475"/>
              <a:gd name="connsiteX85" fmla="*/ 6945984 w 11499847"/>
              <a:gd name="connsiteY85" fmla="*/ 2250498 h 2403475"/>
              <a:gd name="connsiteX86" fmla="*/ 6999863 w 11499847"/>
              <a:gd name="connsiteY86" fmla="*/ 2148460 h 2403475"/>
              <a:gd name="connsiteX87" fmla="*/ 6825438 w 11499847"/>
              <a:gd name="connsiteY87" fmla="*/ 2148460 h 2403475"/>
              <a:gd name="connsiteX88" fmla="*/ 6849128 w 11499847"/>
              <a:gd name="connsiteY88" fmla="*/ 2111241 h 2403475"/>
              <a:gd name="connsiteX89" fmla="*/ 6873028 w 11499847"/>
              <a:gd name="connsiteY89" fmla="*/ 2074022 h 2403475"/>
              <a:gd name="connsiteX90" fmla="*/ 7078061 w 11499847"/>
              <a:gd name="connsiteY90" fmla="*/ 2074022 h 2403475"/>
              <a:gd name="connsiteX91" fmla="*/ 7080787 w 11499847"/>
              <a:gd name="connsiteY91" fmla="*/ 2090540 h 2403475"/>
              <a:gd name="connsiteX92" fmla="*/ 7081835 w 11499847"/>
              <a:gd name="connsiteY92" fmla="*/ 2110613 h 2403475"/>
              <a:gd name="connsiteX93" fmla="*/ 7011813 w 11499847"/>
              <a:gd name="connsiteY93" fmla="*/ 2293362 h 2403475"/>
              <a:gd name="connsiteX94" fmla="*/ 6830470 w 11499847"/>
              <a:gd name="connsiteY94" fmla="*/ 2366963 h 2403475"/>
              <a:gd name="connsiteX95" fmla="*/ 6642417 w 11499847"/>
              <a:gd name="connsiteY95" fmla="*/ 2289389 h 2403475"/>
              <a:gd name="connsiteX96" fmla="*/ 6565897 w 11499847"/>
              <a:gd name="connsiteY96" fmla="*/ 2100368 h 2403475"/>
              <a:gd name="connsiteX97" fmla="*/ 6644514 w 11499847"/>
              <a:gd name="connsiteY97" fmla="*/ 1911346 h 2403475"/>
              <a:gd name="connsiteX98" fmla="*/ 6834872 w 11499847"/>
              <a:gd name="connsiteY98" fmla="*/ 1833563 h 2403475"/>
              <a:gd name="connsiteX99" fmla="*/ 501650 w 11499847"/>
              <a:gd name="connsiteY99" fmla="*/ 1403350 h 2403475"/>
              <a:gd name="connsiteX100" fmla="*/ 501650 w 11499847"/>
              <a:gd name="connsiteY100" fmla="*/ 1925638 h 2403475"/>
              <a:gd name="connsiteX101" fmla="*/ 842112 w 11499847"/>
              <a:gd name="connsiteY101" fmla="*/ 1925638 h 2403475"/>
              <a:gd name="connsiteX102" fmla="*/ 1182574 w 11499847"/>
              <a:gd name="connsiteY102" fmla="*/ 1925638 h 2403475"/>
              <a:gd name="connsiteX103" fmla="*/ 1375900 w 11499847"/>
              <a:gd name="connsiteY103" fmla="*/ 1849684 h 2403475"/>
              <a:gd name="connsiteX104" fmla="*/ 1455738 w 11499847"/>
              <a:gd name="connsiteY104" fmla="*/ 1662720 h 2403475"/>
              <a:gd name="connsiteX105" fmla="*/ 1375900 w 11499847"/>
              <a:gd name="connsiteY105" fmla="*/ 1477635 h 2403475"/>
              <a:gd name="connsiteX106" fmla="*/ 1182574 w 11499847"/>
              <a:gd name="connsiteY106" fmla="*/ 1403350 h 2403475"/>
              <a:gd name="connsiteX107" fmla="*/ 501650 w 11499847"/>
              <a:gd name="connsiteY107" fmla="*/ 1403350 h 2403475"/>
              <a:gd name="connsiteX108" fmla="*/ 7349808 w 11499847"/>
              <a:gd name="connsiteY108" fmla="*/ 1012825 h 2403475"/>
              <a:gd name="connsiteX109" fmla="*/ 7218292 w 11499847"/>
              <a:gd name="connsiteY109" fmla="*/ 1067952 h 2403475"/>
              <a:gd name="connsiteX110" fmla="*/ 7164385 w 11499847"/>
              <a:gd name="connsiteY110" fmla="*/ 1202427 h 2403475"/>
              <a:gd name="connsiteX111" fmla="*/ 7218292 w 11499847"/>
              <a:gd name="connsiteY111" fmla="*/ 1336903 h 2403475"/>
              <a:gd name="connsiteX112" fmla="*/ 7349808 w 11499847"/>
              <a:gd name="connsiteY112" fmla="*/ 1392238 h 2403475"/>
              <a:gd name="connsiteX113" fmla="*/ 7481953 w 11499847"/>
              <a:gd name="connsiteY113" fmla="*/ 1337320 h 2403475"/>
              <a:gd name="connsiteX114" fmla="*/ 7535860 w 11499847"/>
              <a:gd name="connsiteY114" fmla="*/ 1202427 h 2403475"/>
              <a:gd name="connsiteX115" fmla="*/ 7481534 w 11499847"/>
              <a:gd name="connsiteY115" fmla="*/ 1067952 h 2403475"/>
              <a:gd name="connsiteX116" fmla="*/ 7349808 w 11499847"/>
              <a:gd name="connsiteY116" fmla="*/ 1012825 h 2403475"/>
              <a:gd name="connsiteX117" fmla="*/ 10448922 w 11499847"/>
              <a:gd name="connsiteY117" fmla="*/ 946150 h 2403475"/>
              <a:gd name="connsiteX118" fmla="*/ 10552110 w 11499847"/>
              <a:gd name="connsiteY118" fmla="*/ 946150 h 2403475"/>
              <a:gd name="connsiteX119" fmla="*/ 10671172 w 11499847"/>
              <a:gd name="connsiteY119" fmla="*/ 1139825 h 2403475"/>
              <a:gd name="connsiteX120" fmla="*/ 10790235 w 11499847"/>
              <a:gd name="connsiteY120" fmla="*/ 1333501 h 2403475"/>
              <a:gd name="connsiteX121" fmla="*/ 10790235 w 11499847"/>
              <a:gd name="connsiteY121" fmla="*/ 946150 h 2403475"/>
              <a:gd name="connsiteX122" fmla="*/ 10869610 w 11499847"/>
              <a:gd name="connsiteY122" fmla="*/ 946150 h 2403475"/>
              <a:gd name="connsiteX123" fmla="*/ 10869610 w 11499847"/>
              <a:gd name="connsiteY123" fmla="*/ 1458913 h 2403475"/>
              <a:gd name="connsiteX124" fmla="*/ 10772772 w 11499847"/>
              <a:gd name="connsiteY124" fmla="*/ 1458913 h 2403475"/>
              <a:gd name="connsiteX125" fmla="*/ 10650535 w 11499847"/>
              <a:gd name="connsiteY125" fmla="*/ 1260475 h 2403475"/>
              <a:gd name="connsiteX126" fmla="*/ 10528297 w 11499847"/>
              <a:gd name="connsiteY126" fmla="*/ 1062038 h 2403475"/>
              <a:gd name="connsiteX127" fmla="*/ 10528297 w 11499847"/>
              <a:gd name="connsiteY127" fmla="*/ 1458913 h 2403475"/>
              <a:gd name="connsiteX128" fmla="*/ 10448922 w 11499847"/>
              <a:gd name="connsiteY128" fmla="*/ 1458913 h 2403475"/>
              <a:gd name="connsiteX129" fmla="*/ 10185397 w 11499847"/>
              <a:gd name="connsiteY129" fmla="*/ 946150 h 2403475"/>
              <a:gd name="connsiteX130" fmla="*/ 10267947 w 11499847"/>
              <a:gd name="connsiteY130" fmla="*/ 946150 h 2403475"/>
              <a:gd name="connsiteX131" fmla="*/ 10267947 w 11499847"/>
              <a:gd name="connsiteY131" fmla="*/ 1458913 h 2403475"/>
              <a:gd name="connsiteX132" fmla="*/ 10185397 w 11499847"/>
              <a:gd name="connsiteY132" fmla="*/ 1458913 h 2403475"/>
              <a:gd name="connsiteX133" fmla="*/ 9656760 w 11499847"/>
              <a:gd name="connsiteY133" fmla="*/ 946150 h 2403475"/>
              <a:gd name="connsiteX134" fmla="*/ 10059985 w 11499847"/>
              <a:gd name="connsiteY134" fmla="*/ 946150 h 2403475"/>
              <a:gd name="connsiteX135" fmla="*/ 10059985 w 11499847"/>
              <a:gd name="connsiteY135" fmla="*/ 1022350 h 2403475"/>
              <a:gd name="connsiteX136" fmla="*/ 9899648 w 11499847"/>
              <a:gd name="connsiteY136" fmla="*/ 1022350 h 2403475"/>
              <a:gd name="connsiteX137" fmla="*/ 9899648 w 11499847"/>
              <a:gd name="connsiteY137" fmla="*/ 1458913 h 2403475"/>
              <a:gd name="connsiteX138" fmla="*/ 9817098 w 11499847"/>
              <a:gd name="connsiteY138" fmla="*/ 1458913 h 2403475"/>
              <a:gd name="connsiteX139" fmla="*/ 9817098 w 11499847"/>
              <a:gd name="connsiteY139" fmla="*/ 1022350 h 2403475"/>
              <a:gd name="connsiteX140" fmla="*/ 9656760 w 11499847"/>
              <a:gd name="connsiteY140" fmla="*/ 1022350 h 2403475"/>
              <a:gd name="connsiteX141" fmla="*/ 9336085 w 11499847"/>
              <a:gd name="connsiteY141" fmla="*/ 946150 h 2403475"/>
              <a:gd name="connsiteX142" fmla="*/ 9418635 w 11499847"/>
              <a:gd name="connsiteY142" fmla="*/ 946150 h 2403475"/>
              <a:gd name="connsiteX143" fmla="*/ 9418635 w 11499847"/>
              <a:gd name="connsiteY143" fmla="*/ 1382713 h 2403475"/>
              <a:gd name="connsiteX144" fmla="*/ 9671048 w 11499847"/>
              <a:gd name="connsiteY144" fmla="*/ 1382713 h 2403475"/>
              <a:gd name="connsiteX145" fmla="*/ 9671048 w 11499847"/>
              <a:gd name="connsiteY145" fmla="*/ 1458913 h 2403475"/>
              <a:gd name="connsiteX146" fmla="*/ 9336085 w 11499847"/>
              <a:gd name="connsiteY146" fmla="*/ 1458913 h 2403475"/>
              <a:gd name="connsiteX147" fmla="*/ 8766172 w 11499847"/>
              <a:gd name="connsiteY147" fmla="*/ 946150 h 2403475"/>
              <a:gd name="connsiteX148" fmla="*/ 8848414 w 11499847"/>
              <a:gd name="connsiteY148" fmla="*/ 946150 h 2403475"/>
              <a:gd name="connsiteX149" fmla="*/ 8848414 w 11499847"/>
              <a:gd name="connsiteY149" fmla="*/ 1260391 h 2403475"/>
              <a:gd name="connsiteX150" fmla="*/ 8883900 w 11499847"/>
              <a:gd name="connsiteY150" fmla="*/ 1355146 h 2403475"/>
              <a:gd name="connsiteX151" fmla="*/ 8978249 w 11499847"/>
              <a:gd name="connsiteY151" fmla="*/ 1393718 h 2403475"/>
              <a:gd name="connsiteX152" fmla="*/ 9071972 w 11499847"/>
              <a:gd name="connsiteY152" fmla="*/ 1355146 h 2403475"/>
              <a:gd name="connsiteX153" fmla="*/ 9107457 w 11499847"/>
              <a:gd name="connsiteY153" fmla="*/ 1260391 h 2403475"/>
              <a:gd name="connsiteX154" fmla="*/ 9107457 w 11499847"/>
              <a:gd name="connsiteY154" fmla="*/ 946150 h 2403475"/>
              <a:gd name="connsiteX155" fmla="*/ 9188447 w 11499847"/>
              <a:gd name="connsiteY155" fmla="*/ 946150 h 2403475"/>
              <a:gd name="connsiteX156" fmla="*/ 9188447 w 11499847"/>
              <a:gd name="connsiteY156" fmla="*/ 1261230 h 2403475"/>
              <a:gd name="connsiteX157" fmla="*/ 9128539 w 11499847"/>
              <a:gd name="connsiteY157" fmla="*/ 1410489 h 2403475"/>
              <a:gd name="connsiteX158" fmla="*/ 8977623 w 11499847"/>
              <a:gd name="connsiteY158" fmla="*/ 1470025 h 2403475"/>
              <a:gd name="connsiteX159" fmla="*/ 8826497 w 11499847"/>
              <a:gd name="connsiteY159" fmla="*/ 1410489 h 2403475"/>
              <a:gd name="connsiteX160" fmla="*/ 8766172 w 11499847"/>
              <a:gd name="connsiteY160" fmla="*/ 1261230 h 2403475"/>
              <a:gd name="connsiteX161" fmla="*/ 8766172 w 11499847"/>
              <a:gd name="connsiteY161" fmla="*/ 946150 h 2403475"/>
              <a:gd name="connsiteX162" fmla="*/ 7737472 w 11499847"/>
              <a:gd name="connsiteY162" fmla="*/ 946150 h 2403475"/>
              <a:gd name="connsiteX163" fmla="*/ 7839072 w 11499847"/>
              <a:gd name="connsiteY163" fmla="*/ 946150 h 2403475"/>
              <a:gd name="connsiteX164" fmla="*/ 7958134 w 11499847"/>
              <a:gd name="connsiteY164" fmla="*/ 1139825 h 2403475"/>
              <a:gd name="connsiteX165" fmla="*/ 8077197 w 11499847"/>
              <a:gd name="connsiteY165" fmla="*/ 1333501 h 2403475"/>
              <a:gd name="connsiteX166" fmla="*/ 8077197 w 11499847"/>
              <a:gd name="connsiteY166" fmla="*/ 946150 h 2403475"/>
              <a:gd name="connsiteX167" fmla="*/ 8156572 w 11499847"/>
              <a:gd name="connsiteY167" fmla="*/ 946150 h 2403475"/>
              <a:gd name="connsiteX168" fmla="*/ 8156572 w 11499847"/>
              <a:gd name="connsiteY168" fmla="*/ 1458913 h 2403475"/>
              <a:gd name="connsiteX169" fmla="*/ 8061322 w 11499847"/>
              <a:gd name="connsiteY169" fmla="*/ 1458913 h 2403475"/>
              <a:gd name="connsiteX170" fmla="*/ 7939084 w 11499847"/>
              <a:gd name="connsiteY170" fmla="*/ 1260475 h 2403475"/>
              <a:gd name="connsiteX171" fmla="*/ 7815259 w 11499847"/>
              <a:gd name="connsiteY171" fmla="*/ 1062038 h 2403475"/>
              <a:gd name="connsiteX172" fmla="*/ 7815259 w 11499847"/>
              <a:gd name="connsiteY172" fmla="*/ 1458913 h 2403475"/>
              <a:gd name="connsiteX173" fmla="*/ 7737472 w 11499847"/>
              <a:gd name="connsiteY173" fmla="*/ 1458913 h 2403475"/>
              <a:gd name="connsiteX174" fmla="*/ 11253544 w 11499847"/>
              <a:gd name="connsiteY174" fmla="*/ 936625 h 2403475"/>
              <a:gd name="connsiteX175" fmla="*/ 11340315 w 11499847"/>
              <a:gd name="connsiteY175" fmla="*/ 948334 h 2403475"/>
              <a:gd name="connsiteX176" fmla="*/ 11414331 w 11499847"/>
              <a:gd name="connsiteY176" fmla="*/ 984090 h 2403475"/>
              <a:gd name="connsiteX177" fmla="*/ 11392795 w 11499847"/>
              <a:gd name="connsiteY177" fmla="*/ 1017545 h 2403475"/>
              <a:gd name="connsiteX178" fmla="*/ 11371260 w 11499847"/>
              <a:gd name="connsiteY178" fmla="*/ 1051209 h 2403475"/>
              <a:gd name="connsiteX179" fmla="*/ 11316270 w 11499847"/>
              <a:gd name="connsiteY179" fmla="*/ 1022354 h 2403475"/>
              <a:gd name="connsiteX180" fmla="*/ 11252917 w 11499847"/>
              <a:gd name="connsiteY180" fmla="*/ 1013363 h 2403475"/>
              <a:gd name="connsiteX181" fmla="*/ 11122657 w 11499847"/>
              <a:gd name="connsiteY181" fmla="*/ 1067936 h 2403475"/>
              <a:gd name="connsiteX182" fmla="*/ 11069549 w 11499847"/>
              <a:gd name="connsiteY182" fmla="*/ 1203221 h 2403475"/>
              <a:gd name="connsiteX183" fmla="*/ 11120984 w 11499847"/>
              <a:gd name="connsiteY183" fmla="*/ 1338923 h 2403475"/>
              <a:gd name="connsiteX184" fmla="*/ 11249990 w 11499847"/>
              <a:gd name="connsiteY184" fmla="*/ 1394124 h 2403475"/>
              <a:gd name="connsiteX185" fmla="*/ 11364360 w 11499847"/>
              <a:gd name="connsiteY185" fmla="*/ 1353350 h 2403475"/>
              <a:gd name="connsiteX186" fmla="*/ 11418095 w 11499847"/>
              <a:gd name="connsiteY186" fmla="*/ 1251521 h 2403475"/>
              <a:gd name="connsiteX187" fmla="*/ 11244136 w 11499847"/>
              <a:gd name="connsiteY187" fmla="*/ 1251521 h 2403475"/>
              <a:gd name="connsiteX188" fmla="*/ 11267971 w 11499847"/>
              <a:gd name="connsiteY188" fmla="*/ 1214303 h 2403475"/>
              <a:gd name="connsiteX189" fmla="*/ 11291598 w 11499847"/>
              <a:gd name="connsiteY189" fmla="*/ 1177084 h 2403475"/>
              <a:gd name="connsiteX190" fmla="*/ 11496083 w 11499847"/>
              <a:gd name="connsiteY190" fmla="*/ 1177084 h 2403475"/>
              <a:gd name="connsiteX191" fmla="*/ 11498802 w 11499847"/>
              <a:gd name="connsiteY191" fmla="*/ 1193393 h 2403475"/>
              <a:gd name="connsiteX192" fmla="*/ 11499847 w 11499847"/>
              <a:gd name="connsiteY192" fmla="*/ 1213466 h 2403475"/>
              <a:gd name="connsiteX193" fmla="*/ 11430222 w 11499847"/>
              <a:gd name="connsiteY193" fmla="*/ 1396215 h 2403475"/>
              <a:gd name="connsiteX194" fmla="*/ 11249154 w 11499847"/>
              <a:gd name="connsiteY194" fmla="*/ 1470025 h 2403475"/>
              <a:gd name="connsiteX195" fmla="*/ 11061813 w 11499847"/>
              <a:gd name="connsiteY195" fmla="*/ 1392242 h 2403475"/>
              <a:gd name="connsiteX196" fmla="*/ 10985497 w 11499847"/>
              <a:gd name="connsiteY196" fmla="*/ 1203221 h 2403475"/>
              <a:gd name="connsiteX197" fmla="*/ 11063695 w 11499847"/>
              <a:gd name="connsiteY197" fmla="*/ 1014408 h 2403475"/>
              <a:gd name="connsiteX198" fmla="*/ 11253544 w 11499847"/>
              <a:gd name="connsiteY198" fmla="*/ 936625 h 2403475"/>
              <a:gd name="connsiteX199" fmla="*/ 8471697 w 11499847"/>
              <a:gd name="connsiteY199" fmla="*/ 936625 h 2403475"/>
              <a:gd name="connsiteX200" fmla="*/ 8556850 w 11499847"/>
              <a:gd name="connsiteY200" fmla="*/ 949798 h 2403475"/>
              <a:gd name="connsiteX201" fmla="*/ 8626729 w 11499847"/>
              <a:gd name="connsiteY201" fmla="*/ 984717 h 2403475"/>
              <a:gd name="connsiteX202" fmla="*/ 8606225 w 11499847"/>
              <a:gd name="connsiteY202" fmla="*/ 1017336 h 2403475"/>
              <a:gd name="connsiteX203" fmla="*/ 8585722 w 11499847"/>
              <a:gd name="connsiteY203" fmla="*/ 1049745 h 2403475"/>
              <a:gd name="connsiteX204" fmla="*/ 8528605 w 11499847"/>
              <a:gd name="connsiteY204" fmla="*/ 1021099 h 2403475"/>
              <a:gd name="connsiteX205" fmla="*/ 8471070 w 11499847"/>
              <a:gd name="connsiteY205" fmla="*/ 1011063 h 2403475"/>
              <a:gd name="connsiteX206" fmla="*/ 8404328 w 11499847"/>
              <a:gd name="connsiteY206" fmla="*/ 1032181 h 2403475"/>
              <a:gd name="connsiteX207" fmla="*/ 8382570 w 11499847"/>
              <a:gd name="connsiteY207" fmla="*/ 1084246 h 2403475"/>
              <a:gd name="connsiteX208" fmla="*/ 8412697 w 11499847"/>
              <a:gd name="connsiteY208" fmla="*/ 1135474 h 2403475"/>
              <a:gd name="connsiteX209" fmla="*/ 8493038 w 11499847"/>
              <a:gd name="connsiteY209" fmla="*/ 1165165 h 2403475"/>
              <a:gd name="connsiteX210" fmla="*/ 8600786 w 11499847"/>
              <a:gd name="connsiteY210" fmla="*/ 1212421 h 2403475"/>
              <a:gd name="connsiteX211" fmla="*/ 8648697 w 11499847"/>
              <a:gd name="connsiteY211" fmla="*/ 1314250 h 2403475"/>
              <a:gd name="connsiteX212" fmla="*/ 8601413 w 11499847"/>
              <a:gd name="connsiteY212" fmla="*/ 1425906 h 2403475"/>
              <a:gd name="connsiteX213" fmla="*/ 8468140 w 11499847"/>
              <a:gd name="connsiteY213" fmla="*/ 1470025 h 2403475"/>
              <a:gd name="connsiteX214" fmla="*/ 8363531 w 11499847"/>
              <a:gd name="connsiteY214" fmla="*/ 1452461 h 2403475"/>
              <a:gd name="connsiteX215" fmla="*/ 8286747 w 11499847"/>
              <a:gd name="connsiteY215" fmla="*/ 1411479 h 2403475"/>
              <a:gd name="connsiteX216" fmla="*/ 8307251 w 11499847"/>
              <a:gd name="connsiteY216" fmla="*/ 1379069 h 2403475"/>
              <a:gd name="connsiteX217" fmla="*/ 8327754 w 11499847"/>
              <a:gd name="connsiteY217" fmla="*/ 1346450 h 2403475"/>
              <a:gd name="connsiteX218" fmla="*/ 8395541 w 11499847"/>
              <a:gd name="connsiteY218" fmla="*/ 1381578 h 2403475"/>
              <a:gd name="connsiteX219" fmla="*/ 8468768 w 11499847"/>
              <a:gd name="connsiteY219" fmla="*/ 1395378 h 2403475"/>
              <a:gd name="connsiteX220" fmla="*/ 8541367 w 11499847"/>
              <a:gd name="connsiteY220" fmla="*/ 1373633 h 2403475"/>
              <a:gd name="connsiteX221" fmla="*/ 8566055 w 11499847"/>
              <a:gd name="connsiteY221" fmla="*/ 1319477 h 2403475"/>
              <a:gd name="connsiteX222" fmla="*/ 8535509 w 11499847"/>
              <a:gd name="connsiteY222" fmla="*/ 1268458 h 2403475"/>
              <a:gd name="connsiteX223" fmla="*/ 8455587 w 11499847"/>
              <a:gd name="connsiteY223" fmla="*/ 1238348 h 2403475"/>
              <a:gd name="connsiteX224" fmla="*/ 8347630 w 11499847"/>
              <a:gd name="connsiteY224" fmla="*/ 1191511 h 2403475"/>
              <a:gd name="connsiteX225" fmla="*/ 8299928 w 11499847"/>
              <a:gd name="connsiteY225" fmla="*/ 1089264 h 2403475"/>
              <a:gd name="connsiteX226" fmla="*/ 8345329 w 11499847"/>
              <a:gd name="connsiteY226" fmla="*/ 979489 h 2403475"/>
              <a:gd name="connsiteX227" fmla="*/ 8471697 w 11499847"/>
              <a:gd name="connsiteY227" fmla="*/ 936625 h 2403475"/>
              <a:gd name="connsiteX228" fmla="*/ 7349808 w 11499847"/>
              <a:gd name="connsiteY228" fmla="*/ 936625 h 2403475"/>
              <a:gd name="connsiteX229" fmla="*/ 7541183 w 11499847"/>
              <a:gd name="connsiteY229" fmla="*/ 1014826 h 2403475"/>
              <a:gd name="connsiteX230" fmla="*/ 7619997 w 11499847"/>
              <a:gd name="connsiteY230" fmla="*/ 1203221 h 2403475"/>
              <a:gd name="connsiteX231" fmla="*/ 7541183 w 11499847"/>
              <a:gd name="connsiteY231" fmla="*/ 1391615 h 2403475"/>
              <a:gd name="connsiteX232" fmla="*/ 7349808 w 11499847"/>
              <a:gd name="connsiteY232" fmla="*/ 1470025 h 2403475"/>
              <a:gd name="connsiteX233" fmla="*/ 7158642 w 11499847"/>
              <a:gd name="connsiteY233" fmla="*/ 1391615 h 2403475"/>
              <a:gd name="connsiteX234" fmla="*/ 7080247 w 11499847"/>
              <a:gd name="connsiteY234" fmla="*/ 1203221 h 2403475"/>
              <a:gd name="connsiteX235" fmla="*/ 7158642 w 11499847"/>
              <a:gd name="connsiteY235" fmla="*/ 1014826 h 2403475"/>
              <a:gd name="connsiteX236" fmla="*/ 7349808 w 11499847"/>
              <a:gd name="connsiteY236" fmla="*/ 936625 h 2403475"/>
              <a:gd name="connsiteX237" fmla="*/ 6837427 w 11499847"/>
              <a:gd name="connsiteY237" fmla="*/ 936625 h 2403475"/>
              <a:gd name="connsiteX238" fmla="*/ 6932756 w 11499847"/>
              <a:gd name="connsiteY238" fmla="*/ 951680 h 2403475"/>
              <a:gd name="connsiteX239" fmla="*/ 7008810 w 11499847"/>
              <a:gd name="connsiteY239" fmla="*/ 993499 h 2403475"/>
              <a:gd name="connsiteX240" fmla="*/ 6987439 w 11499847"/>
              <a:gd name="connsiteY240" fmla="*/ 1026745 h 2403475"/>
              <a:gd name="connsiteX241" fmla="*/ 6966278 w 11499847"/>
              <a:gd name="connsiteY241" fmla="*/ 1059991 h 2403475"/>
              <a:gd name="connsiteX242" fmla="*/ 6904891 w 11499847"/>
              <a:gd name="connsiteY242" fmla="*/ 1024863 h 2403475"/>
              <a:gd name="connsiteX243" fmla="*/ 6833027 w 11499847"/>
              <a:gd name="connsiteY243" fmla="*/ 1012526 h 2403475"/>
              <a:gd name="connsiteX244" fmla="*/ 6703338 w 11499847"/>
              <a:gd name="connsiteY244" fmla="*/ 1067727 h 2403475"/>
              <a:gd name="connsiteX245" fmla="*/ 6649912 w 11499847"/>
              <a:gd name="connsiteY245" fmla="*/ 1203221 h 2403475"/>
              <a:gd name="connsiteX246" fmla="*/ 6703338 w 11499847"/>
              <a:gd name="connsiteY246" fmla="*/ 1338923 h 2403475"/>
              <a:gd name="connsiteX247" fmla="*/ 6833027 w 11499847"/>
              <a:gd name="connsiteY247" fmla="*/ 1393915 h 2403475"/>
              <a:gd name="connsiteX248" fmla="*/ 6904891 w 11499847"/>
              <a:gd name="connsiteY248" fmla="*/ 1381787 h 2403475"/>
              <a:gd name="connsiteX249" fmla="*/ 6966278 w 11499847"/>
              <a:gd name="connsiteY249" fmla="*/ 1346450 h 2403475"/>
              <a:gd name="connsiteX250" fmla="*/ 6987439 w 11499847"/>
              <a:gd name="connsiteY250" fmla="*/ 1379696 h 2403475"/>
              <a:gd name="connsiteX251" fmla="*/ 7008810 w 11499847"/>
              <a:gd name="connsiteY251" fmla="*/ 1412942 h 2403475"/>
              <a:gd name="connsiteX252" fmla="*/ 6932756 w 11499847"/>
              <a:gd name="connsiteY252" fmla="*/ 1454970 h 2403475"/>
              <a:gd name="connsiteX253" fmla="*/ 6837427 w 11499847"/>
              <a:gd name="connsiteY253" fmla="*/ 1470025 h 2403475"/>
              <a:gd name="connsiteX254" fmla="*/ 6644674 w 11499847"/>
              <a:gd name="connsiteY254" fmla="*/ 1392242 h 2403475"/>
              <a:gd name="connsiteX255" fmla="*/ 6565897 w 11499847"/>
              <a:gd name="connsiteY255" fmla="*/ 1203221 h 2403475"/>
              <a:gd name="connsiteX256" fmla="*/ 6644674 w 11499847"/>
              <a:gd name="connsiteY256" fmla="*/ 1014408 h 2403475"/>
              <a:gd name="connsiteX257" fmla="*/ 6837427 w 11499847"/>
              <a:gd name="connsiteY257" fmla="*/ 936625 h 2403475"/>
              <a:gd name="connsiteX258" fmla="*/ 501650 w 11499847"/>
              <a:gd name="connsiteY258" fmla="*/ 477838 h 2403475"/>
              <a:gd name="connsiteX259" fmla="*/ 501650 w 11499847"/>
              <a:gd name="connsiteY259" fmla="*/ 981076 h 2403475"/>
              <a:gd name="connsiteX260" fmla="*/ 786010 w 11499847"/>
              <a:gd name="connsiteY260" fmla="*/ 981076 h 2403475"/>
              <a:gd name="connsiteX261" fmla="*/ 1070579 w 11499847"/>
              <a:gd name="connsiteY261" fmla="*/ 981076 h 2403475"/>
              <a:gd name="connsiteX262" fmla="*/ 1253188 w 11499847"/>
              <a:gd name="connsiteY262" fmla="*/ 908588 h 2403475"/>
              <a:gd name="connsiteX263" fmla="*/ 1327150 w 11499847"/>
              <a:gd name="connsiteY263" fmla="*/ 727681 h 2403475"/>
              <a:gd name="connsiteX264" fmla="*/ 1253188 w 11499847"/>
              <a:gd name="connsiteY264" fmla="*/ 548446 h 2403475"/>
              <a:gd name="connsiteX265" fmla="*/ 1070579 w 11499847"/>
              <a:gd name="connsiteY265" fmla="*/ 477838 h 2403475"/>
              <a:gd name="connsiteX266" fmla="*/ 501650 w 11499847"/>
              <a:gd name="connsiteY266" fmla="*/ 477838 h 2403475"/>
              <a:gd name="connsiteX267" fmla="*/ 6675435 w 11499847"/>
              <a:gd name="connsiteY267" fmla="*/ 336550 h 2403475"/>
              <a:gd name="connsiteX268" fmla="*/ 6675435 w 11499847"/>
              <a:gd name="connsiteY268" fmla="*/ 487363 h 2403475"/>
              <a:gd name="connsiteX269" fmla="*/ 6808467 w 11499847"/>
              <a:gd name="connsiteY269" fmla="*/ 487363 h 2403475"/>
              <a:gd name="connsiteX270" fmla="*/ 6865570 w 11499847"/>
              <a:gd name="connsiteY270" fmla="*/ 465370 h 2403475"/>
              <a:gd name="connsiteX271" fmla="*/ 6888160 w 11499847"/>
              <a:gd name="connsiteY271" fmla="*/ 411957 h 2403475"/>
              <a:gd name="connsiteX272" fmla="*/ 6865570 w 11499847"/>
              <a:gd name="connsiteY272" fmla="*/ 358334 h 2403475"/>
              <a:gd name="connsiteX273" fmla="*/ 6808467 w 11499847"/>
              <a:gd name="connsiteY273" fmla="*/ 336550 h 2403475"/>
              <a:gd name="connsiteX274" fmla="*/ 6675435 w 11499847"/>
              <a:gd name="connsiteY274" fmla="*/ 336550 h 2403475"/>
              <a:gd name="connsiteX275" fmla="*/ 6675435 w 11499847"/>
              <a:gd name="connsiteY275" fmla="*/ 122238 h 2403475"/>
              <a:gd name="connsiteX276" fmla="*/ 6675435 w 11499847"/>
              <a:gd name="connsiteY276" fmla="*/ 265113 h 2403475"/>
              <a:gd name="connsiteX277" fmla="*/ 6795279 w 11499847"/>
              <a:gd name="connsiteY277" fmla="*/ 265113 h 2403475"/>
              <a:gd name="connsiteX278" fmla="*/ 6848404 w 11499847"/>
              <a:gd name="connsiteY278" fmla="*/ 244673 h 2403475"/>
              <a:gd name="connsiteX279" fmla="*/ 6869110 w 11499847"/>
              <a:gd name="connsiteY279" fmla="*/ 193571 h 2403475"/>
              <a:gd name="connsiteX280" fmla="*/ 6848404 w 11499847"/>
              <a:gd name="connsiteY280" fmla="*/ 142679 h 2403475"/>
              <a:gd name="connsiteX281" fmla="*/ 6795279 w 11499847"/>
              <a:gd name="connsiteY281" fmla="*/ 122238 h 2403475"/>
              <a:gd name="connsiteX282" fmla="*/ 6675435 w 11499847"/>
              <a:gd name="connsiteY282" fmla="*/ 122238 h 2403475"/>
              <a:gd name="connsiteX283" fmla="*/ 8850791 w 11499847"/>
              <a:gd name="connsiteY283" fmla="*/ 114300 h 2403475"/>
              <a:gd name="connsiteX284" fmla="*/ 8719837 w 11499847"/>
              <a:gd name="connsiteY284" fmla="*/ 169657 h 2403475"/>
              <a:gd name="connsiteX285" fmla="*/ 8666160 w 11499847"/>
              <a:gd name="connsiteY285" fmla="*/ 304905 h 2403475"/>
              <a:gd name="connsiteX286" fmla="*/ 8719837 w 11499847"/>
              <a:gd name="connsiteY286" fmla="*/ 439943 h 2403475"/>
              <a:gd name="connsiteX287" fmla="*/ 8850791 w 11499847"/>
              <a:gd name="connsiteY287" fmla="*/ 495300 h 2403475"/>
              <a:gd name="connsiteX288" fmla="*/ 8982163 w 11499847"/>
              <a:gd name="connsiteY288" fmla="*/ 440153 h 2403475"/>
              <a:gd name="connsiteX289" fmla="*/ 9036048 w 11499847"/>
              <a:gd name="connsiteY289" fmla="*/ 304905 h 2403475"/>
              <a:gd name="connsiteX290" fmla="*/ 8981954 w 11499847"/>
              <a:gd name="connsiteY290" fmla="*/ 169657 h 2403475"/>
              <a:gd name="connsiteX291" fmla="*/ 8850791 w 11499847"/>
              <a:gd name="connsiteY291" fmla="*/ 114300 h 2403475"/>
              <a:gd name="connsiteX292" fmla="*/ 7335415 w 11499847"/>
              <a:gd name="connsiteY292" fmla="*/ 114300 h 2403475"/>
              <a:gd name="connsiteX293" fmla="*/ 7203974 w 11499847"/>
              <a:gd name="connsiteY293" fmla="*/ 169657 h 2403475"/>
              <a:gd name="connsiteX294" fmla="*/ 7150097 w 11499847"/>
              <a:gd name="connsiteY294" fmla="*/ 304905 h 2403475"/>
              <a:gd name="connsiteX295" fmla="*/ 7203974 w 11499847"/>
              <a:gd name="connsiteY295" fmla="*/ 439943 h 2403475"/>
              <a:gd name="connsiteX296" fmla="*/ 7335415 w 11499847"/>
              <a:gd name="connsiteY296" fmla="*/ 495300 h 2403475"/>
              <a:gd name="connsiteX297" fmla="*/ 7467486 w 11499847"/>
              <a:gd name="connsiteY297" fmla="*/ 440153 h 2403475"/>
              <a:gd name="connsiteX298" fmla="*/ 7521572 w 11499847"/>
              <a:gd name="connsiteY298" fmla="*/ 304905 h 2403475"/>
              <a:gd name="connsiteX299" fmla="*/ 7467067 w 11499847"/>
              <a:gd name="connsiteY299" fmla="*/ 169657 h 2403475"/>
              <a:gd name="connsiteX300" fmla="*/ 7335415 w 11499847"/>
              <a:gd name="connsiteY300" fmla="*/ 114300 h 2403475"/>
              <a:gd name="connsiteX301" fmla="*/ 9237660 w 11499847"/>
              <a:gd name="connsiteY301" fmla="*/ 49213 h 2403475"/>
              <a:gd name="connsiteX302" fmla="*/ 9339260 w 11499847"/>
              <a:gd name="connsiteY302" fmla="*/ 49213 h 2403475"/>
              <a:gd name="connsiteX303" fmla="*/ 9458322 w 11499847"/>
              <a:gd name="connsiteY303" fmla="*/ 242888 h 2403475"/>
              <a:gd name="connsiteX304" fmla="*/ 9578972 w 11499847"/>
              <a:gd name="connsiteY304" fmla="*/ 436563 h 2403475"/>
              <a:gd name="connsiteX305" fmla="*/ 9578972 w 11499847"/>
              <a:gd name="connsiteY305" fmla="*/ 49213 h 2403475"/>
              <a:gd name="connsiteX306" fmla="*/ 9656760 w 11499847"/>
              <a:gd name="connsiteY306" fmla="*/ 49213 h 2403475"/>
              <a:gd name="connsiteX307" fmla="*/ 9656760 w 11499847"/>
              <a:gd name="connsiteY307" fmla="*/ 560388 h 2403475"/>
              <a:gd name="connsiteX308" fmla="*/ 9561510 w 11499847"/>
              <a:gd name="connsiteY308" fmla="*/ 560388 h 2403475"/>
              <a:gd name="connsiteX309" fmla="*/ 9439272 w 11499847"/>
              <a:gd name="connsiteY309" fmla="*/ 363538 h 2403475"/>
              <a:gd name="connsiteX310" fmla="*/ 9317035 w 11499847"/>
              <a:gd name="connsiteY310" fmla="*/ 165101 h 2403475"/>
              <a:gd name="connsiteX311" fmla="*/ 9317035 w 11499847"/>
              <a:gd name="connsiteY311" fmla="*/ 560388 h 2403475"/>
              <a:gd name="connsiteX312" fmla="*/ 9237660 w 11499847"/>
              <a:gd name="connsiteY312" fmla="*/ 560388 h 2403475"/>
              <a:gd name="connsiteX313" fmla="*/ 8126410 w 11499847"/>
              <a:gd name="connsiteY313" fmla="*/ 49213 h 2403475"/>
              <a:gd name="connsiteX314" fmla="*/ 8529635 w 11499847"/>
              <a:gd name="connsiteY314" fmla="*/ 49213 h 2403475"/>
              <a:gd name="connsiteX315" fmla="*/ 8529635 w 11499847"/>
              <a:gd name="connsiteY315" fmla="*/ 125413 h 2403475"/>
              <a:gd name="connsiteX316" fmla="*/ 8369298 w 11499847"/>
              <a:gd name="connsiteY316" fmla="*/ 125413 h 2403475"/>
              <a:gd name="connsiteX317" fmla="*/ 8369298 w 11499847"/>
              <a:gd name="connsiteY317" fmla="*/ 560388 h 2403475"/>
              <a:gd name="connsiteX318" fmla="*/ 8285160 w 11499847"/>
              <a:gd name="connsiteY318" fmla="*/ 560388 h 2403475"/>
              <a:gd name="connsiteX319" fmla="*/ 8285160 w 11499847"/>
              <a:gd name="connsiteY319" fmla="*/ 125413 h 2403475"/>
              <a:gd name="connsiteX320" fmla="*/ 8126410 w 11499847"/>
              <a:gd name="connsiteY320" fmla="*/ 125413 h 2403475"/>
              <a:gd name="connsiteX321" fmla="*/ 6592885 w 11499847"/>
              <a:gd name="connsiteY321" fmla="*/ 49213 h 2403475"/>
              <a:gd name="connsiteX322" fmla="*/ 6795851 w 11499847"/>
              <a:gd name="connsiteY322" fmla="*/ 49213 h 2403475"/>
              <a:gd name="connsiteX323" fmla="*/ 6907775 w 11499847"/>
              <a:gd name="connsiteY323" fmla="*/ 87875 h 2403475"/>
              <a:gd name="connsiteX324" fmla="*/ 6952670 w 11499847"/>
              <a:gd name="connsiteY324" fmla="*/ 185680 h 2403475"/>
              <a:gd name="connsiteX325" fmla="*/ 6936382 w 11499847"/>
              <a:gd name="connsiteY325" fmla="*/ 245658 h 2403475"/>
              <a:gd name="connsiteX326" fmla="*/ 6892114 w 11499847"/>
              <a:gd name="connsiteY326" fmla="*/ 288709 h 2403475"/>
              <a:gd name="connsiteX327" fmla="*/ 6950791 w 11499847"/>
              <a:gd name="connsiteY327" fmla="*/ 339492 h 2403475"/>
              <a:gd name="connsiteX328" fmla="*/ 6972298 w 11499847"/>
              <a:gd name="connsiteY328" fmla="*/ 412845 h 2403475"/>
              <a:gd name="connsiteX329" fmla="*/ 6926359 w 11499847"/>
              <a:gd name="connsiteY329" fmla="*/ 517546 h 2403475"/>
              <a:gd name="connsiteX330" fmla="*/ 6808798 w 11499847"/>
              <a:gd name="connsiteY330" fmla="*/ 560388 h 2403475"/>
              <a:gd name="connsiteX331" fmla="*/ 6592885 w 11499847"/>
              <a:gd name="connsiteY331" fmla="*/ 560388 h 2403475"/>
              <a:gd name="connsiteX332" fmla="*/ 6592885 w 11499847"/>
              <a:gd name="connsiteY332" fmla="*/ 49213 h 2403475"/>
              <a:gd name="connsiteX333" fmla="*/ 8850790 w 11499847"/>
              <a:gd name="connsiteY333" fmla="*/ 38100 h 2403475"/>
              <a:gd name="connsiteX334" fmla="*/ 9041603 w 11499847"/>
              <a:gd name="connsiteY334" fmla="*/ 116301 h 2403475"/>
              <a:gd name="connsiteX335" fmla="*/ 9120185 w 11499847"/>
              <a:gd name="connsiteY335" fmla="*/ 304905 h 2403475"/>
              <a:gd name="connsiteX336" fmla="*/ 9041603 w 11499847"/>
              <a:gd name="connsiteY336" fmla="*/ 493090 h 2403475"/>
              <a:gd name="connsiteX337" fmla="*/ 8850790 w 11499847"/>
              <a:gd name="connsiteY337" fmla="*/ 571500 h 2403475"/>
              <a:gd name="connsiteX338" fmla="*/ 8660186 w 11499847"/>
              <a:gd name="connsiteY338" fmla="*/ 493090 h 2403475"/>
              <a:gd name="connsiteX339" fmla="*/ 8582022 w 11499847"/>
              <a:gd name="connsiteY339" fmla="*/ 304905 h 2403475"/>
              <a:gd name="connsiteX340" fmla="*/ 8660186 w 11499847"/>
              <a:gd name="connsiteY340" fmla="*/ 116301 h 2403475"/>
              <a:gd name="connsiteX341" fmla="*/ 8850790 w 11499847"/>
              <a:gd name="connsiteY341" fmla="*/ 38100 h 2403475"/>
              <a:gd name="connsiteX342" fmla="*/ 7870035 w 11499847"/>
              <a:gd name="connsiteY342" fmla="*/ 38100 h 2403475"/>
              <a:gd name="connsiteX343" fmla="*/ 7871499 w 11499847"/>
              <a:gd name="connsiteY343" fmla="*/ 38100 h 2403475"/>
              <a:gd name="connsiteX344" fmla="*/ 7955187 w 11499847"/>
              <a:gd name="connsiteY344" fmla="*/ 51273 h 2403475"/>
              <a:gd name="connsiteX345" fmla="*/ 8025067 w 11499847"/>
              <a:gd name="connsiteY345" fmla="*/ 86401 h 2403475"/>
              <a:gd name="connsiteX346" fmla="*/ 8004563 w 11499847"/>
              <a:gd name="connsiteY346" fmla="*/ 118811 h 2403475"/>
              <a:gd name="connsiteX347" fmla="*/ 7984060 w 11499847"/>
              <a:gd name="connsiteY347" fmla="*/ 151429 h 2403475"/>
              <a:gd name="connsiteX348" fmla="*/ 7926943 w 11499847"/>
              <a:gd name="connsiteY348" fmla="*/ 122574 h 2403475"/>
              <a:gd name="connsiteX349" fmla="*/ 7869198 w 11499847"/>
              <a:gd name="connsiteY349" fmla="*/ 112538 h 2403475"/>
              <a:gd name="connsiteX350" fmla="*/ 7802666 w 11499847"/>
              <a:gd name="connsiteY350" fmla="*/ 133865 h 2403475"/>
              <a:gd name="connsiteX351" fmla="*/ 7780907 w 11499847"/>
              <a:gd name="connsiteY351" fmla="*/ 185721 h 2403475"/>
              <a:gd name="connsiteX352" fmla="*/ 7811035 w 11499847"/>
              <a:gd name="connsiteY352" fmla="*/ 236949 h 2403475"/>
              <a:gd name="connsiteX353" fmla="*/ 7891166 w 11499847"/>
              <a:gd name="connsiteY353" fmla="*/ 266849 h 2403475"/>
              <a:gd name="connsiteX354" fmla="*/ 7998914 w 11499847"/>
              <a:gd name="connsiteY354" fmla="*/ 313896 h 2403475"/>
              <a:gd name="connsiteX355" fmla="*/ 8047035 w 11499847"/>
              <a:gd name="connsiteY355" fmla="*/ 415934 h 2403475"/>
              <a:gd name="connsiteX356" fmla="*/ 7999751 w 11499847"/>
              <a:gd name="connsiteY356" fmla="*/ 527381 h 2403475"/>
              <a:gd name="connsiteX357" fmla="*/ 7866478 w 11499847"/>
              <a:gd name="connsiteY357" fmla="*/ 571500 h 2403475"/>
              <a:gd name="connsiteX358" fmla="*/ 7761659 w 11499847"/>
              <a:gd name="connsiteY358" fmla="*/ 554145 h 2403475"/>
              <a:gd name="connsiteX359" fmla="*/ 7685085 w 11499847"/>
              <a:gd name="connsiteY359" fmla="*/ 512954 h 2403475"/>
              <a:gd name="connsiteX360" fmla="*/ 7725883 w 11499847"/>
              <a:gd name="connsiteY360" fmla="*/ 447925 h 2403475"/>
              <a:gd name="connsiteX361" fmla="*/ 7793879 w 11499847"/>
              <a:gd name="connsiteY361" fmla="*/ 483053 h 2403475"/>
              <a:gd name="connsiteX362" fmla="*/ 7867106 w 11499847"/>
              <a:gd name="connsiteY362" fmla="*/ 497063 h 2403475"/>
              <a:gd name="connsiteX363" fmla="*/ 7939496 w 11499847"/>
              <a:gd name="connsiteY363" fmla="*/ 475108 h 2403475"/>
              <a:gd name="connsiteX364" fmla="*/ 7964393 w 11499847"/>
              <a:gd name="connsiteY364" fmla="*/ 420952 h 2403475"/>
              <a:gd name="connsiteX365" fmla="*/ 7933847 w 11499847"/>
              <a:gd name="connsiteY365" fmla="*/ 369933 h 2403475"/>
              <a:gd name="connsiteX366" fmla="*/ 7853925 w 11499847"/>
              <a:gd name="connsiteY366" fmla="*/ 339823 h 2403475"/>
              <a:gd name="connsiteX367" fmla="*/ 7745968 w 11499847"/>
              <a:gd name="connsiteY367" fmla="*/ 292986 h 2403475"/>
              <a:gd name="connsiteX368" fmla="*/ 7698266 w 11499847"/>
              <a:gd name="connsiteY368" fmla="*/ 190739 h 2403475"/>
              <a:gd name="connsiteX369" fmla="*/ 7743666 w 11499847"/>
              <a:gd name="connsiteY369" fmla="*/ 80964 h 2403475"/>
              <a:gd name="connsiteX370" fmla="*/ 7870035 w 11499847"/>
              <a:gd name="connsiteY370" fmla="*/ 38100 h 2403475"/>
              <a:gd name="connsiteX371" fmla="*/ 7334624 w 11499847"/>
              <a:gd name="connsiteY371" fmla="*/ 38100 h 2403475"/>
              <a:gd name="connsiteX372" fmla="*/ 7525363 w 11499847"/>
              <a:gd name="connsiteY372" fmla="*/ 116301 h 2403475"/>
              <a:gd name="connsiteX373" fmla="*/ 7604123 w 11499847"/>
              <a:gd name="connsiteY373" fmla="*/ 304905 h 2403475"/>
              <a:gd name="connsiteX374" fmla="*/ 7525363 w 11499847"/>
              <a:gd name="connsiteY374" fmla="*/ 493090 h 2403475"/>
              <a:gd name="connsiteX375" fmla="*/ 7334624 w 11499847"/>
              <a:gd name="connsiteY375" fmla="*/ 571500 h 2403475"/>
              <a:gd name="connsiteX376" fmla="*/ 7144094 w 11499847"/>
              <a:gd name="connsiteY376" fmla="*/ 493090 h 2403475"/>
              <a:gd name="connsiteX377" fmla="*/ 7065960 w 11499847"/>
              <a:gd name="connsiteY377" fmla="*/ 304905 h 2403475"/>
              <a:gd name="connsiteX378" fmla="*/ 7144094 w 11499847"/>
              <a:gd name="connsiteY378" fmla="*/ 116301 h 2403475"/>
              <a:gd name="connsiteX379" fmla="*/ 7334624 w 11499847"/>
              <a:gd name="connsiteY379" fmla="*/ 38100 h 2403475"/>
              <a:gd name="connsiteX380" fmla="*/ 2766077 w 11499847"/>
              <a:gd name="connsiteY380" fmla="*/ 0 h 2403475"/>
              <a:gd name="connsiteX381" fmla="*/ 3146531 w 11499847"/>
              <a:gd name="connsiteY381" fmla="*/ 51449 h 2403475"/>
              <a:gd name="connsiteX382" fmla="*/ 3467375 w 11499847"/>
              <a:gd name="connsiteY382" fmla="*/ 204124 h 2403475"/>
              <a:gd name="connsiteX383" fmla="*/ 3340627 w 11499847"/>
              <a:gd name="connsiteY383" fmla="*/ 403228 h 2403475"/>
              <a:gd name="connsiteX384" fmla="*/ 3213880 w 11499847"/>
              <a:gd name="connsiteY384" fmla="*/ 602542 h 2403475"/>
              <a:gd name="connsiteX385" fmla="*/ 3009743 w 11499847"/>
              <a:gd name="connsiteY385" fmla="*/ 496716 h 2403475"/>
              <a:gd name="connsiteX386" fmla="*/ 2766077 w 11499847"/>
              <a:gd name="connsiteY386" fmla="*/ 457606 h 2403475"/>
              <a:gd name="connsiteX387" fmla="*/ 2232314 w 11499847"/>
              <a:gd name="connsiteY387" fmla="*/ 681180 h 2403475"/>
              <a:gd name="connsiteX388" fmla="*/ 2012073 w 11499847"/>
              <a:gd name="connsiteY388" fmla="*/ 1198391 h 2403475"/>
              <a:gd name="connsiteX389" fmla="*/ 2232314 w 11499847"/>
              <a:gd name="connsiteY389" fmla="*/ 1721250 h 2403475"/>
              <a:gd name="connsiteX390" fmla="*/ 2766077 w 11499847"/>
              <a:gd name="connsiteY390" fmla="*/ 1942732 h 2403475"/>
              <a:gd name="connsiteX391" fmla="*/ 3050111 w 11499847"/>
              <a:gd name="connsiteY391" fmla="*/ 1886682 h 2403475"/>
              <a:gd name="connsiteX392" fmla="*/ 3289594 w 11499847"/>
              <a:gd name="connsiteY392" fmla="*/ 1722086 h 2403475"/>
              <a:gd name="connsiteX393" fmla="*/ 3543925 w 11499847"/>
              <a:gd name="connsiteY393" fmla="*/ 1095493 h 2403475"/>
              <a:gd name="connsiteX394" fmla="*/ 3921866 w 11499847"/>
              <a:gd name="connsiteY394" fmla="*/ 345714 h 2403475"/>
              <a:gd name="connsiteX395" fmla="*/ 4300646 w 11499847"/>
              <a:gd name="connsiteY395" fmla="*/ 92441 h 2403475"/>
              <a:gd name="connsiteX396" fmla="*/ 4787977 w 11499847"/>
              <a:gd name="connsiteY396" fmla="*/ 0 h 2403475"/>
              <a:gd name="connsiteX397" fmla="*/ 5168221 w 11499847"/>
              <a:gd name="connsiteY397" fmla="*/ 54796 h 2403475"/>
              <a:gd name="connsiteX398" fmla="*/ 5489275 w 11499847"/>
              <a:gd name="connsiteY398" fmla="*/ 210607 h 2403475"/>
              <a:gd name="connsiteX399" fmla="*/ 5364200 w 11499847"/>
              <a:gd name="connsiteY399" fmla="*/ 409921 h 2403475"/>
              <a:gd name="connsiteX400" fmla="*/ 5239125 w 11499847"/>
              <a:gd name="connsiteY400" fmla="*/ 609025 h 2403475"/>
              <a:gd name="connsiteX401" fmla="*/ 5031643 w 11499847"/>
              <a:gd name="connsiteY401" fmla="*/ 500480 h 2403475"/>
              <a:gd name="connsiteX402" fmla="*/ 4784631 w 11499847"/>
              <a:gd name="connsiteY402" fmla="*/ 460952 h 2403475"/>
              <a:gd name="connsiteX403" fmla="*/ 4264462 w 11499847"/>
              <a:gd name="connsiteY403" fmla="*/ 679089 h 2403475"/>
              <a:gd name="connsiteX404" fmla="*/ 4050287 w 11499847"/>
              <a:gd name="connsiteY404" fmla="*/ 1198391 h 2403475"/>
              <a:gd name="connsiteX405" fmla="*/ 4262370 w 11499847"/>
              <a:gd name="connsiteY405" fmla="*/ 1725223 h 2403475"/>
              <a:gd name="connsiteX406" fmla="*/ 4778147 w 11499847"/>
              <a:gd name="connsiteY406" fmla="*/ 1945870 h 2403475"/>
              <a:gd name="connsiteX407" fmla="*/ 5191438 w 11499847"/>
              <a:gd name="connsiteY407" fmla="*/ 1804280 h 2403475"/>
              <a:gd name="connsiteX408" fmla="*/ 5426737 w 11499847"/>
              <a:gd name="connsiteY408" fmla="*/ 1445390 h 2403475"/>
              <a:gd name="connsiteX409" fmla="*/ 4708917 w 11499847"/>
              <a:gd name="connsiteY409" fmla="*/ 1445390 h 2403475"/>
              <a:gd name="connsiteX410" fmla="*/ 4850515 w 11499847"/>
              <a:gd name="connsiteY410" fmla="*/ 1223279 h 2403475"/>
              <a:gd name="connsiteX411" fmla="*/ 4992113 w 11499847"/>
              <a:gd name="connsiteY411" fmla="*/ 1000960 h 2403475"/>
              <a:gd name="connsiteX412" fmla="*/ 5457901 w 11499847"/>
              <a:gd name="connsiteY412" fmla="*/ 1000960 h 2403475"/>
              <a:gd name="connsiteX413" fmla="*/ 5924108 w 11499847"/>
              <a:gd name="connsiteY413" fmla="*/ 1000960 h 2403475"/>
              <a:gd name="connsiteX414" fmla="*/ 5936030 w 11499847"/>
              <a:gd name="connsiteY414" fmla="*/ 1100094 h 2403475"/>
              <a:gd name="connsiteX415" fmla="*/ 5940422 w 11499847"/>
              <a:gd name="connsiteY415" fmla="*/ 1201738 h 2403475"/>
              <a:gd name="connsiteX416" fmla="*/ 5600963 w 11499847"/>
              <a:gd name="connsiteY416" fmla="*/ 2050860 h 2403475"/>
              <a:gd name="connsiteX417" fmla="*/ 4764970 w 11499847"/>
              <a:gd name="connsiteY417" fmla="*/ 2403475 h 2403475"/>
              <a:gd name="connsiteX418" fmla="*/ 4178290 w 11499847"/>
              <a:gd name="connsiteY418" fmla="*/ 2262513 h 2403475"/>
              <a:gd name="connsiteX419" fmla="*/ 3757265 w 11499847"/>
              <a:gd name="connsiteY419" fmla="*/ 1886682 h 2403475"/>
              <a:gd name="connsiteX420" fmla="*/ 3332469 w 11499847"/>
              <a:gd name="connsiteY420" fmla="*/ 2263558 h 2403475"/>
              <a:gd name="connsiteX421" fmla="*/ 2749555 w 11499847"/>
              <a:gd name="connsiteY421" fmla="*/ 2403475 h 2403475"/>
              <a:gd name="connsiteX422" fmla="*/ 2242563 w 11499847"/>
              <a:gd name="connsiteY422" fmla="*/ 2295766 h 2403475"/>
              <a:gd name="connsiteX423" fmla="*/ 1844121 w 11499847"/>
              <a:gd name="connsiteY423" fmla="*/ 2005266 h 2403475"/>
              <a:gd name="connsiteX424" fmla="*/ 1583096 w 11499847"/>
              <a:gd name="connsiteY424" fmla="*/ 2257493 h 2403475"/>
              <a:gd name="connsiteX425" fmla="*/ 1188838 w 11499847"/>
              <a:gd name="connsiteY425" fmla="*/ 2354117 h 2403475"/>
              <a:gd name="connsiteX426" fmla="*/ 0 w 11499847"/>
              <a:gd name="connsiteY426" fmla="*/ 2354117 h 2403475"/>
              <a:gd name="connsiteX427" fmla="*/ 0 w 11499847"/>
              <a:gd name="connsiteY427" fmla="*/ 1201738 h 2403475"/>
              <a:gd name="connsiteX428" fmla="*/ 0 w 11499847"/>
              <a:gd name="connsiteY428" fmla="*/ 49358 h 2403475"/>
              <a:gd name="connsiteX429" fmla="*/ 538575 w 11499847"/>
              <a:gd name="connsiteY429" fmla="*/ 49358 h 2403475"/>
              <a:gd name="connsiteX430" fmla="*/ 1076940 w 11499847"/>
              <a:gd name="connsiteY430" fmla="*/ 49358 h 2403475"/>
              <a:gd name="connsiteX431" fmla="*/ 1523487 w 11499847"/>
              <a:gd name="connsiteY431" fmla="*/ 176099 h 2403475"/>
              <a:gd name="connsiteX432" fmla="*/ 1774892 w 11499847"/>
              <a:gd name="connsiteY432" fmla="*/ 500480 h 2403475"/>
              <a:gd name="connsiteX433" fmla="*/ 2196549 w 11499847"/>
              <a:gd name="connsiteY433" fmla="*/ 137826 h 2403475"/>
              <a:gd name="connsiteX434" fmla="*/ 2766077 w 11499847"/>
              <a:gd name="connsiteY434" fmla="*/ 0 h 240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Lst>
            <a:rect l="l" t="t" r="r" b="b"/>
            <a:pathLst>
              <a:path w="11499847" h="2403475">
                <a:moveTo>
                  <a:pt x="8982072" y="1919288"/>
                </a:moveTo>
                <a:cubicBezTo>
                  <a:pt x="8982072" y="2105026"/>
                  <a:pt x="8982072" y="2105026"/>
                  <a:pt x="8982072" y="2105026"/>
                </a:cubicBezTo>
                <a:cubicBezTo>
                  <a:pt x="9098233" y="2105026"/>
                  <a:pt x="9098233" y="2105026"/>
                  <a:pt x="9098233" y="2105026"/>
                </a:cubicBezTo>
                <a:cubicBezTo>
                  <a:pt x="9124975" y="2105026"/>
                  <a:pt x="9148166" y="2096202"/>
                  <a:pt x="9164880" y="2080233"/>
                </a:cubicBezTo>
                <a:cubicBezTo>
                  <a:pt x="9181594" y="2064055"/>
                  <a:pt x="9191622" y="2040732"/>
                  <a:pt x="9191622" y="2011737"/>
                </a:cubicBezTo>
                <a:cubicBezTo>
                  <a:pt x="9191622" y="1983792"/>
                  <a:pt x="9181594" y="1960680"/>
                  <a:pt x="9164880" y="1944501"/>
                </a:cubicBezTo>
                <a:cubicBezTo>
                  <a:pt x="9148166" y="1928323"/>
                  <a:pt x="9124975" y="1919288"/>
                  <a:pt x="9098233" y="1919288"/>
                </a:cubicBezTo>
                <a:cubicBezTo>
                  <a:pt x="8982072" y="1919288"/>
                  <a:pt x="8982072" y="1919288"/>
                  <a:pt x="8982072" y="1919288"/>
                </a:cubicBezTo>
                <a:close/>
                <a:moveTo>
                  <a:pt x="7280272" y="1919288"/>
                </a:moveTo>
                <a:cubicBezTo>
                  <a:pt x="7280272" y="2097088"/>
                  <a:pt x="7280272" y="2097088"/>
                  <a:pt x="7280272" y="2097088"/>
                </a:cubicBezTo>
                <a:cubicBezTo>
                  <a:pt x="7404503" y="2097088"/>
                  <a:pt x="7404503" y="2097088"/>
                  <a:pt x="7404503" y="2097088"/>
                </a:cubicBezTo>
                <a:cubicBezTo>
                  <a:pt x="7430689" y="2097088"/>
                  <a:pt x="7453105" y="2088711"/>
                  <a:pt x="7469027" y="2073423"/>
                </a:cubicBezTo>
                <a:cubicBezTo>
                  <a:pt x="7485158" y="2058136"/>
                  <a:pt x="7494585" y="2035937"/>
                  <a:pt x="7494585" y="2008502"/>
                </a:cubicBezTo>
                <a:cubicBezTo>
                  <a:pt x="7494585" y="1981487"/>
                  <a:pt x="7485158" y="1959078"/>
                  <a:pt x="7469027" y="1943581"/>
                </a:cubicBezTo>
                <a:cubicBezTo>
                  <a:pt x="7453105" y="1927874"/>
                  <a:pt x="7430689" y="1919288"/>
                  <a:pt x="7404503" y="1919288"/>
                </a:cubicBezTo>
                <a:cubicBezTo>
                  <a:pt x="7280272" y="1919288"/>
                  <a:pt x="7280272" y="1919288"/>
                  <a:pt x="7280272" y="1919288"/>
                </a:cubicBezTo>
                <a:close/>
                <a:moveTo>
                  <a:pt x="7945015" y="1909763"/>
                </a:moveTo>
                <a:cubicBezTo>
                  <a:pt x="7893445" y="1909763"/>
                  <a:pt x="7847115" y="1930941"/>
                  <a:pt x="7813574" y="1965330"/>
                </a:cubicBezTo>
                <a:cubicBezTo>
                  <a:pt x="7780242" y="1999719"/>
                  <a:pt x="7759697" y="2047317"/>
                  <a:pt x="7759697" y="2100368"/>
                </a:cubicBezTo>
                <a:cubicBezTo>
                  <a:pt x="7759697" y="2153419"/>
                  <a:pt x="7780242" y="2201227"/>
                  <a:pt x="7813574" y="2235406"/>
                </a:cubicBezTo>
                <a:cubicBezTo>
                  <a:pt x="7847115" y="2269795"/>
                  <a:pt x="7893445" y="2290763"/>
                  <a:pt x="7945015" y="2290763"/>
                </a:cubicBezTo>
                <a:cubicBezTo>
                  <a:pt x="7997215" y="2290763"/>
                  <a:pt x="8043544" y="2270004"/>
                  <a:pt x="8077086" y="2235825"/>
                </a:cubicBezTo>
                <a:cubicBezTo>
                  <a:pt x="8110628" y="2201437"/>
                  <a:pt x="8131172" y="2153838"/>
                  <a:pt x="8131172" y="2100368"/>
                </a:cubicBezTo>
                <a:cubicBezTo>
                  <a:pt x="8131172" y="2047317"/>
                  <a:pt x="8110418" y="1999719"/>
                  <a:pt x="8076876" y="1965330"/>
                </a:cubicBezTo>
                <a:cubicBezTo>
                  <a:pt x="8043334" y="1930941"/>
                  <a:pt x="7996796" y="1909763"/>
                  <a:pt x="7945015" y="1909763"/>
                </a:cubicBezTo>
                <a:close/>
                <a:moveTo>
                  <a:pt x="8899522" y="1844675"/>
                </a:moveTo>
                <a:cubicBezTo>
                  <a:pt x="9098598" y="1844675"/>
                  <a:pt x="9098598" y="1844675"/>
                  <a:pt x="9098598" y="1844675"/>
                </a:cubicBezTo>
                <a:cubicBezTo>
                  <a:pt x="9152872" y="1844675"/>
                  <a:pt x="9197507" y="1862857"/>
                  <a:pt x="9228521" y="1892741"/>
                </a:cubicBezTo>
                <a:cubicBezTo>
                  <a:pt x="9259744" y="1922835"/>
                  <a:pt x="9277347" y="1964423"/>
                  <a:pt x="9277347" y="2011236"/>
                </a:cubicBezTo>
                <a:cubicBezTo>
                  <a:pt x="9277347" y="2057839"/>
                  <a:pt x="9259744" y="2099427"/>
                  <a:pt x="9228521" y="2129521"/>
                </a:cubicBezTo>
                <a:cubicBezTo>
                  <a:pt x="9197507" y="2159405"/>
                  <a:pt x="9152872" y="2177796"/>
                  <a:pt x="9098598" y="2177796"/>
                </a:cubicBezTo>
                <a:cubicBezTo>
                  <a:pt x="8982086" y="2177796"/>
                  <a:pt x="8982086" y="2177796"/>
                  <a:pt x="8982086" y="2177796"/>
                </a:cubicBezTo>
                <a:cubicBezTo>
                  <a:pt x="8982086" y="2355850"/>
                  <a:pt x="8982086" y="2355850"/>
                  <a:pt x="8982086" y="2355850"/>
                </a:cubicBezTo>
                <a:cubicBezTo>
                  <a:pt x="8899522" y="2355850"/>
                  <a:pt x="8899522" y="2355850"/>
                  <a:pt x="8899522" y="2355850"/>
                </a:cubicBezTo>
                <a:cubicBezTo>
                  <a:pt x="8899522" y="1844675"/>
                  <a:pt x="8899522" y="1844675"/>
                  <a:pt x="8899522" y="1844675"/>
                </a:cubicBezTo>
                <a:close/>
                <a:moveTo>
                  <a:pt x="8324847" y="1844675"/>
                </a:moveTo>
                <a:cubicBezTo>
                  <a:pt x="8407608" y="1844675"/>
                  <a:pt x="8407608" y="1844675"/>
                  <a:pt x="8407608" y="1844675"/>
                </a:cubicBezTo>
                <a:cubicBezTo>
                  <a:pt x="8407608" y="2158090"/>
                  <a:pt x="8407608" y="2158090"/>
                  <a:pt x="8407608" y="2158090"/>
                </a:cubicBezTo>
                <a:cubicBezTo>
                  <a:pt x="8407608" y="2195307"/>
                  <a:pt x="8420389" y="2228551"/>
                  <a:pt x="8443017" y="2252595"/>
                </a:cubicBezTo>
                <a:cubicBezTo>
                  <a:pt x="8465855" y="2276431"/>
                  <a:pt x="8498331" y="2291066"/>
                  <a:pt x="8537931" y="2291066"/>
                </a:cubicBezTo>
                <a:cubicBezTo>
                  <a:pt x="8576692" y="2291066"/>
                  <a:pt x="8609168" y="2276431"/>
                  <a:pt x="8631797" y="2252595"/>
                </a:cubicBezTo>
                <a:cubicBezTo>
                  <a:pt x="8654425" y="2228551"/>
                  <a:pt x="8667415" y="2195307"/>
                  <a:pt x="8667415" y="2158090"/>
                </a:cubicBezTo>
                <a:cubicBezTo>
                  <a:pt x="8667415" y="1844675"/>
                  <a:pt x="8667415" y="1844675"/>
                  <a:pt x="8667415" y="1844675"/>
                </a:cubicBezTo>
                <a:cubicBezTo>
                  <a:pt x="8748710" y="1844675"/>
                  <a:pt x="8748710" y="1844675"/>
                  <a:pt x="8748710" y="1844675"/>
                </a:cubicBezTo>
                <a:cubicBezTo>
                  <a:pt x="8748710" y="2158717"/>
                  <a:pt x="8748710" y="2158717"/>
                  <a:pt x="8748710" y="2158717"/>
                </a:cubicBezTo>
                <a:cubicBezTo>
                  <a:pt x="8748710" y="2218724"/>
                  <a:pt x="8726291" y="2270785"/>
                  <a:pt x="8688577" y="2307793"/>
                </a:cubicBezTo>
                <a:cubicBezTo>
                  <a:pt x="8650863" y="2345010"/>
                  <a:pt x="8597854" y="2366963"/>
                  <a:pt x="8537093" y="2366963"/>
                </a:cubicBezTo>
                <a:cubicBezTo>
                  <a:pt x="8476331" y="2366963"/>
                  <a:pt x="8423322" y="2345010"/>
                  <a:pt x="8385399" y="2307793"/>
                </a:cubicBezTo>
                <a:cubicBezTo>
                  <a:pt x="8347475" y="2270785"/>
                  <a:pt x="8324847" y="2218724"/>
                  <a:pt x="8324847" y="2158717"/>
                </a:cubicBezTo>
                <a:cubicBezTo>
                  <a:pt x="8324847" y="1844675"/>
                  <a:pt x="8324847" y="1844675"/>
                  <a:pt x="8324847" y="1844675"/>
                </a:cubicBezTo>
                <a:close/>
                <a:moveTo>
                  <a:pt x="7197722" y="1844675"/>
                </a:moveTo>
                <a:cubicBezTo>
                  <a:pt x="7404196" y="1844675"/>
                  <a:pt x="7404196" y="1844675"/>
                  <a:pt x="7404196" y="1844675"/>
                </a:cubicBezTo>
                <a:cubicBezTo>
                  <a:pt x="7457641" y="1844675"/>
                  <a:pt x="7501065" y="1862439"/>
                  <a:pt x="7531336" y="1891906"/>
                </a:cubicBezTo>
                <a:cubicBezTo>
                  <a:pt x="7561608" y="1921581"/>
                  <a:pt x="7578727" y="1962542"/>
                  <a:pt x="7578727" y="2008937"/>
                </a:cubicBezTo>
                <a:cubicBezTo>
                  <a:pt x="7578727" y="2047390"/>
                  <a:pt x="7568080" y="2080827"/>
                  <a:pt x="7548455" y="2106950"/>
                </a:cubicBezTo>
                <a:cubicBezTo>
                  <a:pt x="7529040" y="2133073"/>
                  <a:pt x="7500647" y="2152091"/>
                  <a:pt x="7464947" y="2161495"/>
                </a:cubicBezTo>
                <a:cubicBezTo>
                  <a:pt x="7525699" y="2258673"/>
                  <a:pt x="7525699" y="2258673"/>
                  <a:pt x="7525699" y="2258673"/>
                </a:cubicBezTo>
                <a:cubicBezTo>
                  <a:pt x="7586660" y="2355850"/>
                  <a:pt x="7586660" y="2355850"/>
                  <a:pt x="7586660" y="2355850"/>
                </a:cubicBezTo>
                <a:cubicBezTo>
                  <a:pt x="7491044" y="2355850"/>
                  <a:pt x="7491044" y="2355850"/>
                  <a:pt x="7491044" y="2355850"/>
                </a:cubicBezTo>
                <a:cubicBezTo>
                  <a:pt x="7434676" y="2263479"/>
                  <a:pt x="7434676" y="2263479"/>
                  <a:pt x="7434676" y="2263479"/>
                </a:cubicBezTo>
                <a:cubicBezTo>
                  <a:pt x="7378099" y="2171108"/>
                  <a:pt x="7378099" y="2171108"/>
                  <a:pt x="7378099" y="2171108"/>
                </a:cubicBezTo>
                <a:cubicBezTo>
                  <a:pt x="7280395" y="2171108"/>
                  <a:pt x="7280395" y="2171108"/>
                  <a:pt x="7280395" y="2171108"/>
                </a:cubicBezTo>
                <a:cubicBezTo>
                  <a:pt x="7280395" y="2355850"/>
                  <a:pt x="7280395" y="2355850"/>
                  <a:pt x="7280395" y="2355850"/>
                </a:cubicBezTo>
                <a:cubicBezTo>
                  <a:pt x="7197722" y="2355850"/>
                  <a:pt x="7197722" y="2355850"/>
                  <a:pt x="7197722" y="2355850"/>
                </a:cubicBezTo>
                <a:cubicBezTo>
                  <a:pt x="7197722" y="1844675"/>
                  <a:pt x="7197722" y="1844675"/>
                  <a:pt x="7197722" y="1844675"/>
                </a:cubicBezTo>
                <a:close/>
                <a:moveTo>
                  <a:pt x="7945016" y="1833563"/>
                </a:moveTo>
                <a:cubicBezTo>
                  <a:pt x="8020028" y="1833563"/>
                  <a:pt x="8087706" y="1863673"/>
                  <a:pt x="8136527" y="1911974"/>
                </a:cubicBezTo>
                <a:cubicBezTo>
                  <a:pt x="8185138" y="1960274"/>
                  <a:pt x="8215310" y="2026976"/>
                  <a:pt x="8215310" y="2100368"/>
                </a:cubicBezTo>
                <a:cubicBezTo>
                  <a:pt x="8215310" y="2173760"/>
                  <a:pt x="8185138" y="2240461"/>
                  <a:pt x="8136527" y="2288762"/>
                </a:cubicBezTo>
                <a:cubicBezTo>
                  <a:pt x="8087706" y="2337063"/>
                  <a:pt x="8020028" y="2366963"/>
                  <a:pt x="7945016" y="2366963"/>
                </a:cubicBezTo>
                <a:cubicBezTo>
                  <a:pt x="7870004" y="2366963"/>
                  <a:pt x="7802745" y="2337063"/>
                  <a:pt x="7754134" y="2288762"/>
                </a:cubicBezTo>
                <a:cubicBezTo>
                  <a:pt x="7705523" y="2240461"/>
                  <a:pt x="7675560" y="2173760"/>
                  <a:pt x="7675560" y="2100368"/>
                </a:cubicBezTo>
                <a:cubicBezTo>
                  <a:pt x="7675560" y="2026976"/>
                  <a:pt x="7705523" y="1960274"/>
                  <a:pt x="7754134" y="1911974"/>
                </a:cubicBezTo>
                <a:cubicBezTo>
                  <a:pt x="7802745" y="1863673"/>
                  <a:pt x="7870004" y="1833563"/>
                  <a:pt x="7945016" y="1833563"/>
                </a:cubicBezTo>
                <a:close/>
                <a:moveTo>
                  <a:pt x="6834872" y="1833563"/>
                </a:moveTo>
                <a:cubicBezTo>
                  <a:pt x="6865690" y="1833563"/>
                  <a:pt x="6894831" y="1837536"/>
                  <a:pt x="6921875" y="1845482"/>
                </a:cubicBezTo>
                <a:cubicBezTo>
                  <a:pt x="6948919" y="1853218"/>
                  <a:pt x="6973658" y="1865136"/>
                  <a:pt x="6996090" y="1881028"/>
                </a:cubicBezTo>
                <a:cubicBezTo>
                  <a:pt x="6974496" y="1914692"/>
                  <a:pt x="6974496" y="1914692"/>
                  <a:pt x="6974496" y="1914692"/>
                </a:cubicBezTo>
                <a:cubicBezTo>
                  <a:pt x="6952903" y="1948356"/>
                  <a:pt x="6952903" y="1948356"/>
                  <a:pt x="6952903" y="1948356"/>
                </a:cubicBezTo>
                <a:cubicBezTo>
                  <a:pt x="6935712" y="1935183"/>
                  <a:pt x="6917263" y="1925774"/>
                  <a:pt x="6897556" y="1919501"/>
                </a:cubicBezTo>
                <a:cubicBezTo>
                  <a:pt x="6877850" y="1913228"/>
                  <a:pt x="6856885" y="1910301"/>
                  <a:pt x="6834243" y="1910301"/>
                </a:cubicBezTo>
                <a:cubicBezTo>
                  <a:pt x="6782461" y="1910301"/>
                  <a:pt x="6736548" y="1931001"/>
                  <a:pt x="6703424" y="1965084"/>
                </a:cubicBezTo>
                <a:cubicBezTo>
                  <a:pt x="6670510" y="1999166"/>
                  <a:pt x="6650384" y="2046631"/>
                  <a:pt x="6650384" y="2100368"/>
                </a:cubicBezTo>
                <a:cubicBezTo>
                  <a:pt x="6650384" y="2154105"/>
                  <a:pt x="6669671" y="2201779"/>
                  <a:pt x="6701957" y="2236070"/>
                </a:cubicBezTo>
                <a:cubicBezTo>
                  <a:pt x="6734242" y="2270152"/>
                  <a:pt x="6779526" y="2291062"/>
                  <a:pt x="6831308" y="2291062"/>
                </a:cubicBezTo>
                <a:cubicBezTo>
                  <a:pt x="6878898" y="2291062"/>
                  <a:pt x="6917473" y="2275798"/>
                  <a:pt x="6945984" y="2250498"/>
                </a:cubicBezTo>
                <a:cubicBezTo>
                  <a:pt x="6974496" y="2225197"/>
                  <a:pt x="6992735" y="2189442"/>
                  <a:pt x="6999863" y="2148460"/>
                </a:cubicBezTo>
                <a:cubicBezTo>
                  <a:pt x="6825438" y="2148460"/>
                  <a:pt x="6825438" y="2148460"/>
                  <a:pt x="6825438" y="2148460"/>
                </a:cubicBezTo>
                <a:cubicBezTo>
                  <a:pt x="6849128" y="2111241"/>
                  <a:pt x="6849128" y="2111241"/>
                  <a:pt x="6849128" y="2111241"/>
                </a:cubicBezTo>
                <a:cubicBezTo>
                  <a:pt x="6873028" y="2074022"/>
                  <a:pt x="6873028" y="2074022"/>
                  <a:pt x="6873028" y="2074022"/>
                </a:cubicBezTo>
                <a:cubicBezTo>
                  <a:pt x="7078061" y="2074022"/>
                  <a:pt x="7078061" y="2074022"/>
                  <a:pt x="7078061" y="2074022"/>
                </a:cubicBezTo>
                <a:cubicBezTo>
                  <a:pt x="7079319" y="2078204"/>
                  <a:pt x="7080158" y="2083849"/>
                  <a:pt x="7080787" y="2090540"/>
                </a:cubicBezTo>
                <a:cubicBezTo>
                  <a:pt x="7081415" y="2096813"/>
                  <a:pt x="7081835" y="2103922"/>
                  <a:pt x="7081835" y="2110613"/>
                </a:cubicBezTo>
                <a:cubicBezTo>
                  <a:pt x="7081835" y="2183378"/>
                  <a:pt x="7056258" y="2247361"/>
                  <a:pt x="7011813" y="2293362"/>
                </a:cubicBezTo>
                <a:cubicBezTo>
                  <a:pt x="6967788" y="2339363"/>
                  <a:pt x="6904894" y="2366963"/>
                  <a:pt x="6830470" y="2366963"/>
                </a:cubicBezTo>
                <a:cubicBezTo>
                  <a:pt x="6756255" y="2366963"/>
                  <a:pt x="6690007" y="2337481"/>
                  <a:pt x="6642417" y="2289389"/>
                </a:cubicBezTo>
                <a:cubicBezTo>
                  <a:pt x="6595037" y="2241088"/>
                  <a:pt x="6565897" y="2174387"/>
                  <a:pt x="6565897" y="2100368"/>
                </a:cubicBezTo>
                <a:cubicBezTo>
                  <a:pt x="6565897" y="2026139"/>
                  <a:pt x="6595876" y="1959438"/>
                  <a:pt x="6644514" y="1911346"/>
                </a:cubicBezTo>
                <a:cubicBezTo>
                  <a:pt x="6692942" y="1863255"/>
                  <a:pt x="6760238" y="1833563"/>
                  <a:pt x="6834872" y="1833563"/>
                </a:cubicBezTo>
                <a:close/>
                <a:moveTo>
                  <a:pt x="501650" y="1403350"/>
                </a:moveTo>
                <a:cubicBezTo>
                  <a:pt x="501650" y="1403350"/>
                  <a:pt x="501650" y="1403350"/>
                  <a:pt x="501650" y="1925638"/>
                </a:cubicBezTo>
                <a:cubicBezTo>
                  <a:pt x="501650" y="1925638"/>
                  <a:pt x="501650" y="1925638"/>
                  <a:pt x="842112" y="1925638"/>
                </a:cubicBezTo>
                <a:cubicBezTo>
                  <a:pt x="842112" y="1925638"/>
                  <a:pt x="842112" y="1925638"/>
                  <a:pt x="1182574" y="1925638"/>
                </a:cubicBezTo>
                <a:cubicBezTo>
                  <a:pt x="1258233" y="1925638"/>
                  <a:pt x="1326576" y="1896842"/>
                  <a:pt x="1375900" y="1849684"/>
                </a:cubicBezTo>
                <a:cubicBezTo>
                  <a:pt x="1425224" y="1802317"/>
                  <a:pt x="1455738" y="1736796"/>
                  <a:pt x="1455738" y="1662720"/>
                </a:cubicBezTo>
                <a:cubicBezTo>
                  <a:pt x="1455738" y="1588853"/>
                  <a:pt x="1425224" y="1523958"/>
                  <a:pt x="1375900" y="1477635"/>
                </a:cubicBezTo>
                <a:cubicBezTo>
                  <a:pt x="1326576" y="1431103"/>
                  <a:pt x="1258233" y="1403350"/>
                  <a:pt x="1182574" y="1403350"/>
                </a:cubicBezTo>
                <a:cubicBezTo>
                  <a:pt x="1182574" y="1403350"/>
                  <a:pt x="1182574" y="1403350"/>
                  <a:pt x="501650" y="1403350"/>
                </a:cubicBezTo>
                <a:close/>
                <a:moveTo>
                  <a:pt x="7349808" y="1012825"/>
                </a:moveTo>
                <a:cubicBezTo>
                  <a:pt x="7297999" y="1012825"/>
                  <a:pt x="7251643" y="1033706"/>
                  <a:pt x="7218292" y="1067952"/>
                </a:cubicBezTo>
                <a:cubicBezTo>
                  <a:pt x="7184731" y="1102197"/>
                  <a:pt x="7164385" y="1149598"/>
                  <a:pt x="7164385" y="1202427"/>
                </a:cubicBezTo>
                <a:cubicBezTo>
                  <a:pt x="7164385" y="1255466"/>
                  <a:pt x="7184731" y="1302866"/>
                  <a:pt x="7218292" y="1336903"/>
                </a:cubicBezTo>
                <a:cubicBezTo>
                  <a:pt x="7251643" y="1371148"/>
                  <a:pt x="7297999" y="1392238"/>
                  <a:pt x="7349808" y="1392238"/>
                </a:cubicBezTo>
                <a:cubicBezTo>
                  <a:pt x="7401827" y="1392238"/>
                  <a:pt x="7448393" y="1371357"/>
                  <a:pt x="7481953" y="1337320"/>
                </a:cubicBezTo>
                <a:cubicBezTo>
                  <a:pt x="7515304" y="1303075"/>
                  <a:pt x="7535860" y="1255675"/>
                  <a:pt x="7535860" y="1202427"/>
                </a:cubicBezTo>
                <a:cubicBezTo>
                  <a:pt x="7535860" y="1149598"/>
                  <a:pt x="7515304" y="1102197"/>
                  <a:pt x="7481534" y="1067952"/>
                </a:cubicBezTo>
                <a:cubicBezTo>
                  <a:pt x="7447973" y="1033706"/>
                  <a:pt x="7401408" y="1012825"/>
                  <a:pt x="7349808" y="1012825"/>
                </a:cubicBezTo>
                <a:close/>
                <a:moveTo>
                  <a:pt x="10448922" y="946150"/>
                </a:moveTo>
                <a:lnTo>
                  <a:pt x="10552110" y="946150"/>
                </a:lnTo>
                <a:lnTo>
                  <a:pt x="10671172" y="1139825"/>
                </a:lnTo>
                <a:lnTo>
                  <a:pt x="10790235" y="1333501"/>
                </a:lnTo>
                <a:lnTo>
                  <a:pt x="10790235" y="946150"/>
                </a:lnTo>
                <a:lnTo>
                  <a:pt x="10869610" y="946150"/>
                </a:lnTo>
                <a:lnTo>
                  <a:pt x="10869610" y="1458913"/>
                </a:lnTo>
                <a:lnTo>
                  <a:pt x="10772772" y="1458913"/>
                </a:lnTo>
                <a:lnTo>
                  <a:pt x="10650535" y="1260475"/>
                </a:lnTo>
                <a:lnTo>
                  <a:pt x="10528297" y="1062038"/>
                </a:lnTo>
                <a:lnTo>
                  <a:pt x="10528297" y="1458913"/>
                </a:lnTo>
                <a:lnTo>
                  <a:pt x="10448922" y="1458913"/>
                </a:lnTo>
                <a:close/>
                <a:moveTo>
                  <a:pt x="10185397" y="946150"/>
                </a:moveTo>
                <a:lnTo>
                  <a:pt x="10267947" y="946150"/>
                </a:lnTo>
                <a:lnTo>
                  <a:pt x="10267947" y="1458913"/>
                </a:lnTo>
                <a:lnTo>
                  <a:pt x="10185397" y="1458913"/>
                </a:lnTo>
                <a:close/>
                <a:moveTo>
                  <a:pt x="9656760" y="946150"/>
                </a:moveTo>
                <a:lnTo>
                  <a:pt x="10059985" y="946150"/>
                </a:lnTo>
                <a:lnTo>
                  <a:pt x="10059985" y="1022350"/>
                </a:lnTo>
                <a:lnTo>
                  <a:pt x="9899648" y="1022350"/>
                </a:lnTo>
                <a:lnTo>
                  <a:pt x="9899648" y="1458913"/>
                </a:lnTo>
                <a:lnTo>
                  <a:pt x="9817098" y="1458913"/>
                </a:lnTo>
                <a:lnTo>
                  <a:pt x="9817098" y="1022350"/>
                </a:lnTo>
                <a:lnTo>
                  <a:pt x="9656760" y="1022350"/>
                </a:lnTo>
                <a:close/>
                <a:moveTo>
                  <a:pt x="9336085" y="946150"/>
                </a:moveTo>
                <a:lnTo>
                  <a:pt x="9418635" y="946150"/>
                </a:lnTo>
                <a:lnTo>
                  <a:pt x="9418635" y="1382713"/>
                </a:lnTo>
                <a:lnTo>
                  <a:pt x="9671048" y="1382713"/>
                </a:lnTo>
                <a:lnTo>
                  <a:pt x="9671048" y="1458913"/>
                </a:lnTo>
                <a:lnTo>
                  <a:pt x="9336085" y="1458913"/>
                </a:lnTo>
                <a:close/>
                <a:moveTo>
                  <a:pt x="8766172" y="946150"/>
                </a:moveTo>
                <a:cubicBezTo>
                  <a:pt x="8848414" y="946150"/>
                  <a:pt x="8848414" y="946150"/>
                  <a:pt x="8848414" y="946150"/>
                </a:cubicBezTo>
                <a:cubicBezTo>
                  <a:pt x="8848414" y="1260391"/>
                  <a:pt x="8848414" y="1260391"/>
                  <a:pt x="8848414" y="1260391"/>
                </a:cubicBezTo>
                <a:cubicBezTo>
                  <a:pt x="8848414" y="1297706"/>
                  <a:pt x="8861356" y="1331038"/>
                  <a:pt x="8883900" y="1355146"/>
                </a:cubicBezTo>
                <a:cubicBezTo>
                  <a:pt x="8906443" y="1379044"/>
                  <a:pt x="8939006" y="1393718"/>
                  <a:pt x="8978249" y="1393718"/>
                </a:cubicBezTo>
                <a:cubicBezTo>
                  <a:pt x="9017074" y="1393718"/>
                  <a:pt x="9049219" y="1379044"/>
                  <a:pt x="9071972" y="1355146"/>
                </a:cubicBezTo>
                <a:cubicBezTo>
                  <a:pt x="9094515" y="1331038"/>
                  <a:pt x="9107457" y="1297706"/>
                  <a:pt x="9107457" y="1260391"/>
                </a:cubicBezTo>
                <a:cubicBezTo>
                  <a:pt x="9107457" y="946150"/>
                  <a:pt x="9107457" y="946150"/>
                  <a:pt x="9107457" y="946150"/>
                </a:cubicBezTo>
                <a:cubicBezTo>
                  <a:pt x="9188447" y="946150"/>
                  <a:pt x="9188447" y="946150"/>
                  <a:pt x="9188447" y="946150"/>
                </a:cubicBezTo>
                <a:cubicBezTo>
                  <a:pt x="9188447" y="1261230"/>
                  <a:pt x="9188447" y="1261230"/>
                  <a:pt x="9188447" y="1261230"/>
                </a:cubicBezTo>
                <a:cubicBezTo>
                  <a:pt x="9188447" y="1321185"/>
                  <a:pt x="9166112" y="1373384"/>
                  <a:pt x="9128539" y="1410489"/>
                </a:cubicBezTo>
                <a:cubicBezTo>
                  <a:pt x="9090758" y="1447804"/>
                  <a:pt x="9038156" y="1470025"/>
                  <a:pt x="8977623" y="1470025"/>
                </a:cubicBezTo>
                <a:cubicBezTo>
                  <a:pt x="8917089" y="1470025"/>
                  <a:pt x="8864278" y="1447804"/>
                  <a:pt x="8826497" y="1410489"/>
                </a:cubicBezTo>
                <a:cubicBezTo>
                  <a:pt x="8788716" y="1373384"/>
                  <a:pt x="8766172" y="1321185"/>
                  <a:pt x="8766172" y="1261230"/>
                </a:cubicBezTo>
                <a:cubicBezTo>
                  <a:pt x="8766172" y="946150"/>
                  <a:pt x="8766172" y="946150"/>
                  <a:pt x="8766172" y="946150"/>
                </a:cubicBezTo>
                <a:close/>
                <a:moveTo>
                  <a:pt x="7737472" y="946150"/>
                </a:moveTo>
                <a:lnTo>
                  <a:pt x="7839072" y="946150"/>
                </a:lnTo>
                <a:lnTo>
                  <a:pt x="7958134" y="1139825"/>
                </a:lnTo>
                <a:lnTo>
                  <a:pt x="8077197" y="1333501"/>
                </a:lnTo>
                <a:lnTo>
                  <a:pt x="8077197" y="946150"/>
                </a:lnTo>
                <a:lnTo>
                  <a:pt x="8156572" y="946150"/>
                </a:lnTo>
                <a:lnTo>
                  <a:pt x="8156572" y="1458913"/>
                </a:lnTo>
                <a:lnTo>
                  <a:pt x="8061322" y="1458913"/>
                </a:lnTo>
                <a:lnTo>
                  <a:pt x="7939084" y="1260475"/>
                </a:lnTo>
                <a:lnTo>
                  <a:pt x="7815259" y="1062038"/>
                </a:lnTo>
                <a:lnTo>
                  <a:pt x="7815259" y="1458913"/>
                </a:lnTo>
                <a:lnTo>
                  <a:pt x="7737472" y="1458913"/>
                </a:lnTo>
                <a:close/>
                <a:moveTo>
                  <a:pt x="11253544" y="936625"/>
                </a:moveTo>
                <a:cubicBezTo>
                  <a:pt x="11284280" y="936625"/>
                  <a:pt x="11313343" y="940389"/>
                  <a:pt x="11340315" y="948334"/>
                </a:cubicBezTo>
                <a:cubicBezTo>
                  <a:pt x="11367287" y="956071"/>
                  <a:pt x="11391959" y="967989"/>
                  <a:pt x="11414331" y="984090"/>
                </a:cubicBezTo>
                <a:cubicBezTo>
                  <a:pt x="11392795" y="1017545"/>
                  <a:pt x="11392795" y="1017545"/>
                  <a:pt x="11392795" y="1017545"/>
                </a:cubicBezTo>
                <a:cubicBezTo>
                  <a:pt x="11371260" y="1051209"/>
                  <a:pt x="11371260" y="1051209"/>
                  <a:pt x="11371260" y="1051209"/>
                </a:cubicBezTo>
                <a:cubicBezTo>
                  <a:pt x="11354114" y="1038036"/>
                  <a:pt x="11335715" y="1028627"/>
                  <a:pt x="11316270" y="1022354"/>
                </a:cubicBezTo>
                <a:cubicBezTo>
                  <a:pt x="11296616" y="1016290"/>
                  <a:pt x="11275498" y="1013363"/>
                  <a:pt x="11252917" y="1013363"/>
                </a:cubicBezTo>
                <a:cubicBezTo>
                  <a:pt x="11201273" y="1013363"/>
                  <a:pt x="11155483" y="1034063"/>
                  <a:pt x="11122657" y="1067936"/>
                </a:cubicBezTo>
                <a:cubicBezTo>
                  <a:pt x="11089622" y="1102019"/>
                  <a:pt x="11069549" y="1149692"/>
                  <a:pt x="11069549" y="1203221"/>
                </a:cubicBezTo>
                <a:cubicBezTo>
                  <a:pt x="11069549" y="1256958"/>
                  <a:pt x="11088785" y="1304631"/>
                  <a:pt x="11120984" y="1338923"/>
                </a:cubicBezTo>
                <a:cubicBezTo>
                  <a:pt x="11153393" y="1373214"/>
                  <a:pt x="11198346" y="1394124"/>
                  <a:pt x="11249990" y="1394124"/>
                </a:cubicBezTo>
                <a:cubicBezTo>
                  <a:pt x="11297452" y="1394124"/>
                  <a:pt x="11335924" y="1378860"/>
                  <a:pt x="11364360" y="1353350"/>
                </a:cubicBezTo>
                <a:cubicBezTo>
                  <a:pt x="11392795" y="1328050"/>
                  <a:pt x="11410986" y="1292295"/>
                  <a:pt x="11418095" y="1251521"/>
                </a:cubicBezTo>
                <a:cubicBezTo>
                  <a:pt x="11244136" y="1251521"/>
                  <a:pt x="11244136" y="1251521"/>
                  <a:pt x="11244136" y="1251521"/>
                </a:cubicBezTo>
                <a:cubicBezTo>
                  <a:pt x="11267971" y="1214303"/>
                  <a:pt x="11267971" y="1214303"/>
                  <a:pt x="11267971" y="1214303"/>
                </a:cubicBezTo>
                <a:cubicBezTo>
                  <a:pt x="11291598" y="1177084"/>
                  <a:pt x="11291598" y="1177084"/>
                  <a:pt x="11291598" y="1177084"/>
                </a:cubicBezTo>
                <a:cubicBezTo>
                  <a:pt x="11496083" y="1177084"/>
                  <a:pt x="11496083" y="1177084"/>
                  <a:pt x="11496083" y="1177084"/>
                </a:cubicBezTo>
                <a:cubicBezTo>
                  <a:pt x="11497338" y="1181057"/>
                  <a:pt x="11498174" y="1186911"/>
                  <a:pt x="11498802" y="1193393"/>
                </a:cubicBezTo>
                <a:cubicBezTo>
                  <a:pt x="11499429" y="1199875"/>
                  <a:pt x="11499847" y="1206984"/>
                  <a:pt x="11499847" y="1213466"/>
                </a:cubicBezTo>
                <a:cubicBezTo>
                  <a:pt x="11499847" y="1286231"/>
                  <a:pt x="11474339" y="1350214"/>
                  <a:pt x="11430222" y="1396215"/>
                </a:cubicBezTo>
                <a:cubicBezTo>
                  <a:pt x="11386105" y="1442216"/>
                  <a:pt x="11323379" y="1470025"/>
                  <a:pt x="11249154" y="1470025"/>
                </a:cubicBezTo>
                <a:cubicBezTo>
                  <a:pt x="11175137" y="1470025"/>
                  <a:pt x="11109066" y="1440334"/>
                  <a:pt x="11061813" y="1392242"/>
                </a:cubicBezTo>
                <a:cubicBezTo>
                  <a:pt x="11014351" y="1344150"/>
                  <a:pt x="10985497" y="1277449"/>
                  <a:pt x="10985497" y="1203221"/>
                </a:cubicBezTo>
                <a:cubicBezTo>
                  <a:pt x="10985497" y="1129201"/>
                  <a:pt x="11015187" y="1062500"/>
                  <a:pt x="11063695" y="1014408"/>
                </a:cubicBezTo>
                <a:cubicBezTo>
                  <a:pt x="11111994" y="966317"/>
                  <a:pt x="11179110" y="936625"/>
                  <a:pt x="11253544" y="936625"/>
                </a:cubicBezTo>
                <a:close/>
                <a:moveTo>
                  <a:pt x="8471697" y="936625"/>
                </a:moveTo>
                <a:cubicBezTo>
                  <a:pt x="8502452" y="936625"/>
                  <a:pt x="8530906" y="941434"/>
                  <a:pt x="8556850" y="949798"/>
                </a:cubicBezTo>
                <a:cubicBezTo>
                  <a:pt x="8582793" y="958162"/>
                  <a:pt x="8606225" y="970080"/>
                  <a:pt x="8626729" y="984717"/>
                </a:cubicBezTo>
                <a:cubicBezTo>
                  <a:pt x="8626729" y="984717"/>
                  <a:pt x="8626729" y="984717"/>
                  <a:pt x="8606225" y="1017336"/>
                </a:cubicBezTo>
                <a:cubicBezTo>
                  <a:pt x="8606225" y="1017336"/>
                  <a:pt x="8606225" y="1017336"/>
                  <a:pt x="8585722" y="1049745"/>
                </a:cubicBezTo>
                <a:cubicBezTo>
                  <a:pt x="8566474" y="1037409"/>
                  <a:pt x="8547644" y="1027581"/>
                  <a:pt x="8528605" y="1021099"/>
                </a:cubicBezTo>
                <a:cubicBezTo>
                  <a:pt x="8509775" y="1014617"/>
                  <a:pt x="8490736" y="1011063"/>
                  <a:pt x="8471070" y="1011063"/>
                </a:cubicBezTo>
                <a:cubicBezTo>
                  <a:pt x="8441151" y="1011063"/>
                  <a:pt x="8418974" y="1019217"/>
                  <a:pt x="8404328" y="1032181"/>
                </a:cubicBezTo>
                <a:cubicBezTo>
                  <a:pt x="8389683" y="1045354"/>
                  <a:pt x="8382570" y="1063755"/>
                  <a:pt x="8382570" y="1084246"/>
                </a:cubicBezTo>
                <a:cubicBezTo>
                  <a:pt x="8382570" y="1108292"/>
                  <a:pt x="8393449" y="1123556"/>
                  <a:pt x="8412697" y="1135474"/>
                </a:cubicBezTo>
                <a:cubicBezTo>
                  <a:pt x="8432155" y="1147183"/>
                  <a:pt x="8459772" y="1155338"/>
                  <a:pt x="8493038" y="1165165"/>
                </a:cubicBezTo>
                <a:cubicBezTo>
                  <a:pt x="8532789" y="1177293"/>
                  <a:pt x="8571704" y="1190257"/>
                  <a:pt x="8600786" y="1212421"/>
                </a:cubicBezTo>
                <a:cubicBezTo>
                  <a:pt x="8629658" y="1234585"/>
                  <a:pt x="8648697" y="1265740"/>
                  <a:pt x="8648697" y="1314250"/>
                </a:cubicBezTo>
                <a:cubicBezTo>
                  <a:pt x="8648697" y="1359205"/>
                  <a:pt x="8632169" y="1398097"/>
                  <a:pt x="8601413" y="1425906"/>
                </a:cubicBezTo>
                <a:cubicBezTo>
                  <a:pt x="8570658" y="1453507"/>
                  <a:pt x="8525467" y="1470025"/>
                  <a:pt x="8468140" y="1470025"/>
                </a:cubicBezTo>
                <a:cubicBezTo>
                  <a:pt x="8427552" y="1470025"/>
                  <a:pt x="8393031" y="1463125"/>
                  <a:pt x="8363531" y="1452461"/>
                </a:cubicBezTo>
                <a:cubicBezTo>
                  <a:pt x="8333821" y="1441797"/>
                  <a:pt x="8308715" y="1427161"/>
                  <a:pt x="8286747" y="1411479"/>
                </a:cubicBezTo>
                <a:cubicBezTo>
                  <a:pt x="8286747" y="1411479"/>
                  <a:pt x="8286747" y="1411479"/>
                  <a:pt x="8307251" y="1379069"/>
                </a:cubicBezTo>
                <a:cubicBezTo>
                  <a:pt x="8307251" y="1379069"/>
                  <a:pt x="8307251" y="1379069"/>
                  <a:pt x="8327754" y="1346450"/>
                </a:cubicBezTo>
                <a:cubicBezTo>
                  <a:pt x="8349931" y="1360669"/>
                  <a:pt x="8372318" y="1373005"/>
                  <a:pt x="8395541" y="1381578"/>
                </a:cubicBezTo>
                <a:cubicBezTo>
                  <a:pt x="8418765" y="1390360"/>
                  <a:pt x="8442825" y="1395378"/>
                  <a:pt x="8468768" y="1395378"/>
                </a:cubicBezTo>
                <a:cubicBezTo>
                  <a:pt x="8500569" y="1395378"/>
                  <a:pt x="8525048" y="1387224"/>
                  <a:pt x="8541367" y="1373633"/>
                </a:cubicBezTo>
                <a:cubicBezTo>
                  <a:pt x="8557686" y="1360041"/>
                  <a:pt x="8566055" y="1341014"/>
                  <a:pt x="8566055" y="1319477"/>
                </a:cubicBezTo>
                <a:cubicBezTo>
                  <a:pt x="8566055" y="1295640"/>
                  <a:pt x="8554967" y="1280376"/>
                  <a:pt x="8535509" y="1268458"/>
                </a:cubicBezTo>
                <a:cubicBezTo>
                  <a:pt x="8516261" y="1256540"/>
                  <a:pt x="8488644" y="1248176"/>
                  <a:pt x="8455587" y="1238348"/>
                </a:cubicBezTo>
                <a:cubicBezTo>
                  <a:pt x="8415417" y="1226221"/>
                  <a:pt x="8376502" y="1213466"/>
                  <a:pt x="8347630" y="1191511"/>
                </a:cubicBezTo>
                <a:cubicBezTo>
                  <a:pt x="8318758" y="1169556"/>
                  <a:pt x="8299928" y="1138192"/>
                  <a:pt x="8299928" y="1089264"/>
                </a:cubicBezTo>
                <a:cubicBezTo>
                  <a:pt x="8299928" y="1044727"/>
                  <a:pt x="8315829" y="1006463"/>
                  <a:pt x="8345329" y="979489"/>
                </a:cubicBezTo>
                <a:cubicBezTo>
                  <a:pt x="8374828" y="952516"/>
                  <a:pt x="8417718" y="936625"/>
                  <a:pt x="8471697" y="936625"/>
                </a:cubicBezTo>
                <a:close/>
                <a:moveTo>
                  <a:pt x="7349808" y="936625"/>
                </a:moveTo>
                <a:cubicBezTo>
                  <a:pt x="7424849" y="936625"/>
                  <a:pt x="7492344" y="966526"/>
                  <a:pt x="7541183" y="1014826"/>
                </a:cubicBezTo>
                <a:cubicBezTo>
                  <a:pt x="7590023" y="1063127"/>
                  <a:pt x="7619997" y="1129828"/>
                  <a:pt x="7619997" y="1203221"/>
                </a:cubicBezTo>
                <a:cubicBezTo>
                  <a:pt x="7619997" y="1276613"/>
                  <a:pt x="7590023" y="1343314"/>
                  <a:pt x="7541183" y="1391615"/>
                </a:cubicBezTo>
                <a:cubicBezTo>
                  <a:pt x="7492344" y="1440125"/>
                  <a:pt x="7424849" y="1470025"/>
                  <a:pt x="7349808" y="1470025"/>
                </a:cubicBezTo>
                <a:cubicBezTo>
                  <a:pt x="7274767" y="1470025"/>
                  <a:pt x="7207272" y="1440125"/>
                  <a:pt x="7158642" y="1391615"/>
                </a:cubicBezTo>
                <a:cubicBezTo>
                  <a:pt x="7110012" y="1343314"/>
                  <a:pt x="7080247" y="1276613"/>
                  <a:pt x="7080247" y="1203221"/>
                </a:cubicBezTo>
                <a:cubicBezTo>
                  <a:pt x="7080247" y="1129828"/>
                  <a:pt x="7110012" y="1063127"/>
                  <a:pt x="7158642" y="1014826"/>
                </a:cubicBezTo>
                <a:cubicBezTo>
                  <a:pt x="7207272" y="966526"/>
                  <a:pt x="7274767" y="936625"/>
                  <a:pt x="7349808" y="936625"/>
                </a:cubicBezTo>
                <a:close/>
                <a:moveTo>
                  <a:pt x="6837427" y="936625"/>
                </a:moveTo>
                <a:cubicBezTo>
                  <a:pt x="6874092" y="936625"/>
                  <a:pt x="6904891" y="941852"/>
                  <a:pt x="6932756" y="951680"/>
                </a:cubicBezTo>
                <a:cubicBezTo>
                  <a:pt x="6960412" y="961507"/>
                  <a:pt x="6984925" y="975726"/>
                  <a:pt x="7008810" y="993499"/>
                </a:cubicBezTo>
                <a:cubicBezTo>
                  <a:pt x="7008810" y="993499"/>
                  <a:pt x="7008810" y="993499"/>
                  <a:pt x="6987439" y="1026745"/>
                </a:cubicBezTo>
                <a:cubicBezTo>
                  <a:pt x="6987439" y="1026745"/>
                  <a:pt x="6987439" y="1026745"/>
                  <a:pt x="6966278" y="1059991"/>
                </a:cubicBezTo>
                <a:cubicBezTo>
                  <a:pt x="6946584" y="1044727"/>
                  <a:pt x="6926680" y="1032809"/>
                  <a:pt x="6904891" y="1024863"/>
                </a:cubicBezTo>
                <a:cubicBezTo>
                  <a:pt x="6883101" y="1016708"/>
                  <a:pt x="6859845" y="1012526"/>
                  <a:pt x="6833027" y="1012526"/>
                </a:cubicBezTo>
                <a:cubicBezTo>
                  <a:pt x="6782115" y="1012526"/>
                  <a:pt x="6736441" y="1033436"/>
                  <a:pt x="6703338" y="1067727"/>
                </a:cubicBezTo>
                <a:cubicBezTo>
                  <a:pt x="6670444" y="1102019"/>
                  <a:pt x="6649912" y="1149483"/>
                  <a:pt x="6649912" y="1203221"/>
                </a:cubicBezTo>
                <a:cubicBezTo>
                  <a:pt x="6649912" y="1256958"/>
                  <a:pt x="6670444" y="1304631"/>
                  <a:pt x="6703338" y="1338923"/>
                </a:cubicBezTo>
                <a:cubicBezTo>
                  <a:pt x="6736441" y="1373214"/>
                  <a:pt x="6782115" y="1393915"/>
                  <a:pt x="6833027" y="1393915"/>
                </a:cubicBezTo>
                <a:cubicBezTo>
                  <a:pt x="6859845" y="1393915"/>
                  <a:pt x="6883101" y="1389733"/>
                  <a:pt x="6904891" y="1381787"/>
                </a:cubicBezTo>
                <a:cubicBezTo>
                  <a:pt x="6926680" y="1373633"/>
                  <a:pt x="6946584" y="1361923"/>
                  <a:pt x="6966278" y="1346450"/>
                </a:cubicBezTo>
                <a:cubicBezTo>
                  <a:pt x="6966278" y="1346450"/>
                  <a:pt x="6966278" y="1346450"/>
                  <a:pt x="6987439" y="1379696"/>
                </a:cubicBezTo>
                <a:cubicBezTo>
                  <a:pt x="6987439" y="1379696"/>
                  <a:pt x="6987439" y="1379696"/>
                  <a:pt x="7008810" y="1412942"/>
                </a:cubicBezTo>
                <a:cubicBezTo>
                  <a:pt x="6984925" y="1430924"/>
                  <a:pt x="6960412" y="1445143"/>
                  <a:pt x="6932756" y="1454970"/>
                </a:cubicBezTo>
                <a:cubicBezTo>
                  <a:pt x="6904891" y="1464589"/>
                  <a:pt x="6874092" y="1470025"/>
                  <a:pt x="6837427" y="1470025"/>
                </a:cubicBezTo>
                <a:cubicBezTo>
                  <a:pt x="6761373" y="1470025"/>
                  <a:pt x="6693491" y="1440334"/>
                  <a:pt x="6644674" y="1392242"/>
                </a:cubicBezTo>
                <a:cubicBezTo>
                  <a:pt x="6595648" y="1344150"/>
                  <a:pt x="6565897" y="1277449"/>
                  <a:pt x="6565897" y="1203221"/>
                </a:cubicBezTo>
                <a:cubicBezTo>
                  <a:pt x="6565897" y="1129201"/>
                  <a:pt x="6595648" y="1062500"/>
                  <a:pt x="6644674" y="1014408"/>
                </a:cubicBezTo>
                <a:cubicBezTo>
                  <a:pt x="6693491" y="966107"/>
                  <a:pt x="6761373" y="936625"/>
                  <a:pt x="6837427" y="936625"/>
                </a:cubicBezTo>
                <a:close/>
                <a:moveTo>
                  <a:pt x="501650" y="477838"/>
                </a:moveTo>
                <a:cubicBezTo>
                  <a:pt x="501650" y="477838"/>
                  <a:pt x="501650" y="477838"/>
                  <a:pt x="501650" y="981076"/>
                </a:cubicBezTo>
                <a:cubicBezTo>
                  <a:pt x="501650" y="981076"/>
                  <a:pt x="501650" y="981076"/>
                  <a:pt x="786010" y="981076"/>
                </a:cubicBezTo>
                <a:cubicBezTo>
                  <a:pt x="786010" y="981076"/>
                  <a:pt x="786010" y="981076"/>
                  <a:pt x="1070579" y="981076"/>
                </a:cubicBezTo>
                <a:cubicBezTo>
                  <a:pt x="1142870" y="981076"/>
                  <a:pt x="1207013" y="953710"/>
                  <a:pt x="1253188" y="908588"/>
                </a:cubicBezTo>
                <a:cubicBezTo>
                  <a:pt x="1299153" y="863466"/>
                  <a:pt x="1327150" y="800169"/>
                  <a:pt x="1327150" y="727681"/>
                </a:cubicBezTo>
                <a:cubicBezTo>
                  <a:pt x="1327150" y="655402"/>
                  <a:pt x="1299153" y="592942"/>
                  <a:pt x="1253188" y="548446"/>
                </a:cubicBezTo>
                <a:cubicBezTo>
                  <a:pt x="1207013" y="503951"/>
                  <a:pt x="1142870" y="477838"/>
                  <a:pt x="1070579" y="477838"/>
                </a:cubicBezTo>
                <a:cubicBezTo>
                  <a:pt x="1070579" y="477838"/>
                  <a:pt x="1070579" y="477838"/>
                  <a:pt x="501650" y="477838"/>
                </a:cubicBezTo>
                <a:close/>
                <a:moveTo>
                  <a:pt x="6675435" y="336550"/>
                </a:moveTo>
                <a:cubicBezTo>
                  <a:pt x="6675435" y="487363"/>
                  <a:pt x="6675435" y="487363"/>
                  <a:pt x="6675435" y="487363"/>
                </a:cubicBezTo>
                <a:cubicBezTo>
                  <a:pt x="6808467" y="487363"/>
                  <a:pt x="6808467" y="487363"/>
                  <a:pt x="6808467" y="487363"/>
                </a:cubicBezTo>
                <a:cubicBezTo>
                  <a:pt x="6831475" y="487363"/>
                  <a:pt x="6851346" y="478985"/>
                  <a:pt x="6865570" y="465370"/>
                </a:cubicBezTo>
                <a:cubicBezTo>
                  <a:pt x="6879793" y="451755"/>
                  <a:pt x="6888160" y="432903"/>
                  <a:pt x="6888160" y="411957"/>
                </a:cubicBezTo>
                <a:cubicBezTo>
                  <a:pt x="6888160" y="390801"/>
                  <a:pt x="6879793" y="371949"/>
                  <a:pt x="6865570" y="358334"/>
                </a:cubicBezTo>
                <a:cubicBezTo>
                  <a:pt x="6851346" y="344719"/>
                  <a:pt x="6831475" y="336550"/>
                  <a:pt x="6808467" y="336550"/>
                </a:cubicBezTo>
                <a:cubicBezTo>
                  <a:pt x="6675435" y="336550"/>
                  <a:pt x="6675435" y="336550"/>
                  <a:pt x="6675435" y="336550"/>
                </a:cubicBezTo>
                <a:close/>
                <a:moveTo>
                  <a:pt x="6675435" y="122238"/>
                </a:moveTo>
                <a:cubicBezTo>
                  <a:pt x="6675435" y="265113"/>
                  <a:pt x="6675435" y="265113"/>
                  <a:pt x="6675435" y="265113"/>
                </a:cubicBezTo>
                <a:cubicBezTo>
                  <a:pt x="6795279" y="265113"/>
                  <a:pt x="6795279" y="265113"/>
                  <a:pt x="6795279" y="265113"/>
                </a:cubicBezTo>
                <a:cubicBezTo>
                  <a:pt x="6816822" y="265113"/>
                  <a:pt x="6835228" y="257396"/>
                  <a:pt x="6848404" y="244673"/>
                </a:cubicBezTo>
                <a:cubicBezTo>
                  <a:pt x="6861372" y="231949"/>
                  <a:pt x="6869110" y="214012"/>
                  <a:pt x="6869110" y="193571"/>
                </a:cubicBezTo>
                <a:cubicBezTo>
                  <a:pt x="6869110" y="173131"/>
                  <a:pt x="6861372" y="155402"/>
                  <a:pt x="6848404" y="142679"/>
                </a:cubicBezTo>
                <a:cubicBezTo>
                  <a:pt x="6835228" y="129747"/>
                  <a:pt x="6816822" y="122238"/>
                  <a:pt x="6795279" y="122238"/>
                </a:cubicBezTo>
                <a:cubicBezTo>
                  <a:pt x="6675435" y="122238"/>
                  <a:pt x="6675435" y="122238"/>
                  <a:pt x="6675435" y="122238"/>
                </a:cubicBezTo>
                <a:close/>
                <a:moveTo>
                  <a:pt x="8850791" y="114300"/>
                </a:moveTo>
                <a:cubicBezTo>
                  <a:pt x="8799203" y="114300"/>
                  <a:pt x="8753045" y="135269"/>
                  <a:pt x="8719837" y="169657"/>
                </a:cubicBezTo>
                <a:cubicBezTo>
                  <a:pt x="8686419" y="204046"/>
                  <a:pt x="8666160" y="251645"/>
                  <a:pt x="8666160" y="304905"/>
                </a:cubicBezTo>
                <a:cubicBezTo>
                  <a:pt x="8666160" y="357956"/>
                  <a:pt x="8686419" y="405554"/>
                  <a:pt x="8719837" y="439943"/>
                </a:cubicBezTo>
                <a:cubicBezTo>
                  <a:pt x="8753045" y="474332"/>
                  <a:pt x="8799203" y="495300"/>
                  <a:pt x="8850791" y="495300"/>
                </a:cubicBezTo>
                <a:cubicBezTo>
                  <a:pt x="8902588" y="495300"/>
                  <a:pt x="8948954" y="474541"/>
                  <a:pt x="8982163" y="440153"/>
                </a:cubicBezTo>
                <a:cubicBezTo>
                  <a:pt x="9015580" y="405974"/>
                  <a:pt x="9036048" y="358375"/>
                  <a:pt x="9036048" y="304905"/>
                </a:cubicBezTo>
                <a:cubicBezTo>
                  <a:pt x="9036048" y="251645"/>
                  <a:pt x="9015371" y="204046"/>
                  <a:pt x="8981954" y="169657"/>
                </a:cubicBezTo>
                <a:cubicBezTo>
                  <a:pt x="8948536" y="135269"/>
                  <a:pt x="8902170" y="114300"/>
                  <a:pt x="8850791" y="114300"/>
                </a:cubicBezTo>
                <a:close/>
                <a:moveTo>
                  <a:pt x="7335415" y="114300"/>
                </a:moveTo>
                <a:cubicBezTo>
                  <a:pt x="7283845" y="114300"/>
                  <a:pt x="7237515" y="135269"/>
                  <a:pt x="7203974" y="169657"/>
                </a:cubicBezTo>
                <a:cubicBezTo>
                  <a:pt x="7170642" y="204046"/>
                  <a:pt x="7150097" y="251645"/>
                  <a:pt x="7150097" y="304905"/>
                </a:cubicBezTo>
                <a:cubicBezTo>
                  <a:pt x="7150097" y="357956"/>
                  <a:pt x="7170642" y="405554"/>
                  <a:pt x="7203974" y="439943"/>
                </a:cubicBezTo>
                <a:cubicBezTo>
                  <a:pt x="7237515" y="474332"/>
                  <a:pt x="7283845" y="495300"/>
                  <a:pt x="7335415" y="495300"/>
                </a:cubicBezTo>
                <a:cubicBezTo>
                  <a:pt x="7387405" y="495300"/>
                  <a:pt x="7433944" y="474541"/>
                  <a:pt x="7467486" y="440153"/>
                </a:cubicBezTo>
                <a:cubicBezTo>
                  <a:pt x="7501028" y="405974"/>
                  <a:pt x="7521572" y="358375"/>
                  <a:pt x="7521572" y="304905"/>
                </a:cubicBezTo>
                <a:cubicBezTo>
                  <a:pt x="7521572" y="251645"/>
                  <a:pt x="7500818" y="204046"/>
                  <a:pt x="7467067" y="169657"/>
                </a:cubicBezTo>
                <a:cubicBezTo>
                  <a:pt x="7433525" y="135269"/>
                  <a:pt x="7386986" y="114300"/>
                  <a:pt x="7335415" y="114300"/>
                </a:cubicBezTo>
                <a:close/>
                <a:moveTo>
                  <a:pt x="9237660" y="49213"/>
                </a:moveTo>
                <a:lnTo>
                  <a:pt x="9339260" y="49213"/>
                </a:lnTo>
                <a:lnTo>
                  <a:pt x="9458322" y="242888"/>
                </a:lnTo>
                <a:lnTo>
                  <a:pt x="9578972" y="436563"/>
                </a:lnTo>
                <a:lnTo>
                  <a:pt x="9578972" y="49213"/>
                </a:lnTo>
                <a:lnTo>
                  <a:pt x="9656760" y="49213"/>
                </a:lnTo>
                <a:lnTo>
                  <a:pt x="9656760" y="560388"/>
                </a:lnTo>
                <a:lnTo>
                  <a:pt x="9561510" y="560388"/>
                </a:lnTo>
                <a:lnTo>
                  <a:pt x="9439272" y="363538"/>
                </a:lnTo>
                <a:lnTo>
                  <a:pt x="9317035" y="165101"/>
                </a:lnTo>
                <a:lnTo>
                  <a:pt x="9317035" y="560388"/>
                </a:lnTo>
                <a:lnTo>
                  <a:pt x="9237660" y="560388"/>
                </a:lnTo>
                <a:close/>
                <a:moveTo>
                  <a:pt x="8126410" y="49213"/>
                </a:moveTo>
                <a:lnTo>
                  <a:pt x="8529635" y="49213"/>
                </a:lnTo>
                <a:lnTo>
                  <a:pt x="8529635" y="125413"/>
                </a:lnTo>
                <a:lnTo>
                  <a:pt x="8369298" y="125413"/>
                </a:lnTo>
                <a:lnTo>
                  <a:pt x="8369298" y="560388"/>
                </a:lnTo>
                <a:lnTo>
                  <a:pt x="8285160" y="560388"/>
                </a:lnTo>
                <a:lnTo>
                  <a:pt x="8285160" y="125413"/>
                </a:lnTo>
                <a:lnTo>
                  <a:pt x="8126410" y="125413"/>
                </a:lnTo>
                <a:close/>
                <a:moveTo>
                  <a:pt x="6592885" y="49213"/>
                </a:moveTo>
                <a:cubicBezTo>
                  <a:pt x="6795851" y="49213"/>
                  <a:pt x="6795851" y="49213"/>
                  <a:pt x="6795851" y="49213"/>
                </a:cubicBezTo>
                <a:cubicBezTo>
                  <a:pt x="6840537" y="49213"/>
                  <a:pt x="6879794" y="63633"/>
                  <a:pt x="6907775" y="87875"/>
                </a:cubicBezTo>
                <a:cubicBezTo>
                  <a:pt x="6935756" y="112117"/>
                  <a:pt x="6952670" y="146182"/>
                  <a:pt x="6952670" y="185680"/>
                </a:cubicBezTo>
                <a:cubicBezTo>
                  <a:pt x="6952670" y="208041"/>
                  <a:pt x="6946823" y="228103"/>
                  <a:pt x="6936382" y="245658"/>
                </a:cubicBezTo>
                <a:cubicBezTo>
                  <a:pt x="6925733" y="263004"/>
                  <a:pt x="6910698" y="277633"/>
                  <a:pt x="6892114" y="288709"/>
                </a:cubicBezTo>
                <a:cubicBezTo>
                  <a:pt x="6916963" y="300621"/>
                  <a:pt x="6937009" y="318176"/>
                  <a:pt x="6950791" y="339492"/>
                </a:cubicBezTo>
                <a:cubicBezTo>
                  <a:pt x="6964572" y="360808"/>
                  <a:pt x="6972298" y="385677"/>
                  <a:pt x="6972298" y="412845"/>
                </a:cubicBezTo>
                <a:cubicBezTo>
                  <a:pt x="6972298" y="454015"/>
                  <a:pt x="6955384" y="491005"/>
                  <a:pt x="6926359" y="517546"/>
                </a:cubicBezTo>
                <a:cubicBezTo>
                  <a:pt x="6897543" y="544087"/>
                  <a:pt x="6856616" y="560388"/>
                  <a:pt x="6808798" y="560388"/>
                </a:cubicBezTo>
                <a:cubicBezTo>
                  <a:pt x="6592885" y="560388"/>
                  <a:pt x="6592885" y="560388"/>
                  <a:pt x="6592885" y="560388"/>
                </a:cubicBezTo>
                <a:cubicBezTo>
                  <a:pt x="6592885" y="49213"/>
                  <a:pt x="6592885" y="49213"/>
                  <a:pt x="6592885" y="49213"/>
                </a:cubicBezTo>
                <a:close/>
                <a:moveTo>
                  <a:pt x="8850790" y="38100"/>
                </a:moveTo>
                <a:cubicBezTo>
                  <a:pt x="8925610" y="38100"/>
                  <a:pt x="8992907" y="68001"/>
                  <a:pt x="9041603" y="116301"/>
                </a:cubicBezTo>
                <a:cubicBezTo>
                  <a:pt x="9090299" y="164602"/>
                  <a:pt x="9120185" y="231303"/>
                  <a:pt x="9120185" y="304905"/>
                </a:cubicBezTo>
                <a:cubicBezTo>
                  <a:pt x="9120185" y="378297"/>
                  <a:pt x="9090299" y="444998"/>
                  <a:pt x="9041603" y="493090"/>
                </a:cubicBezTo>
                <a:cubicBezTo>
                  <a:pt x="8992907" y="541600"/>
                  <a:pt x="8925610" y="571500"/>
                  <a:pt x="8850790" y="571500"/>
                </a:cubicBezTo>
                <a:cubicBezTo>
                  <a:pt x="8775761" y="571500"/>
                  <a:pt x="8708673" y="541600"/>
                  <a:pt x="8660186" y="493090"/>
                </a:cubicBezTo>
                <a:cubicBezTo>
                  <a:pt x="8611699" y="444998"/>
                  <a:pt x="8582022" y="378297"/>
                  <a:pt x="8582022" y="304905"/>
                </a:cubicBezTo>
                <a:cubicBezTo>
                  <a:pt x="8582022" y="231303"/>
                  <a:pt x="8611699" y="164602"/>
                  <a:pt x="8660186" y="116301"/>
                </a:cubicBezTo>
                <a:cubicBezTo>
                  <a:pt x="8708673" y="68001"/>
                  <a:pt x="8775761" y="38100"/>
                  <a:pt x="8850790" y="38100"/>
                </a:cubicBezTo>
                <a:close/>
                <a:moveTo>
                  <a:pt x="7870035" y="38100"/>
                </a:moveTo>
                <a:cubicBezTo>
                  <a:pt x="7871499" y="38100"/>
                  <a:pt x="7871499" y="38100"/>
                  <a:pt x="7871499" y="38100"/>
                </a:cubicBezTo>
                <a:cubicBezTo>
                  <a:pt x="7901627" y="38309"/>
                  <a:pt x="7929663" y="42909"/>
                  <a:pt x="7955187" y="51273"/>
                </a:cubicBezTo>
                <a:cubicBezTo>
                  <a:pt x="7981131" y="59637"/>
                  <a:pt x="8004563" y="71764"/>
                  <a:pt x="8025067" y="86401"/>
                </a:cubicBezTo>
                <a:cubicBezTo>
                  <a:pt x="8004563" y="118811"/>
                  <a:pt x="8004563" y="118811"/>
                  <a:pt x="8004563" y="118811"/>
                </a:cubicBezTo>
                <a:cubicBezTo>
                  <a:pt x="7984060" y="151429"/>
                  <a:pt x="7984060" y="151429"/>
                  <a:pt x="7984060" y="151429"/>
                </a:cubicBezTo>
                <a:cubicBezTo>
                  <a:pt x="7964811" y="138884"/>
                  <a:pt x="7945982" y="129265"/>
                  <a:pt x="7926943" y="122574"/>
                </a:cubicBezTo>
                <a:cubicBezTo>
                  <a:pt x="7908113" y="116092"/>
                  <a:pt x="7889074" y="112538"/>
                  <a:pt x="7869198" y="112538"/>
                </a:cubicBezTo>
                <a:cubicBezTo>
                  <a:pt x="7839280" y="112538"/>
                  <a:pt x="7817312" y="120692"/>
                  <a:pt x="7802666" y="133865"/>
                </a:cubicBezTo>
                <a:cubicBezTo>
                  <a:pt x="7788021" y="147038"/>
                  <a:pt x="7780907" y="165230"/>
                  <a:pt x="7780907" y="185721"/>
                </a:cubicBezTo>
                <a:cubicBezTo>
                  <a:pt x="7780907" y="209767"/>
                  <a:pt x="7791787" y="225031"/>
                  <a:pt x="7811035" y="236949"/>
                </a:cubicBezTo>
                <a:cubicBezTo>
                  <a:pt x="7830283" y="248658"/>
                  <a:pt x="7857900" y="257022"/>
                  <a:pt x="7891166" y="266849"/>
                </a:cubicBezTo>
                <a:cubicBezTo>
                  <a:pt x="7931127" y="278977"/>
                  <a:pt x="7970042" y="291941"/>
                  <a:pt x="7998914" y="313896"/>
                </a:cubicBezTo>
                <a:cubicBezTo>
                  <a:pt x="8027996" y="336060"/>
                  <a:pt x="8047035" y="367424"/>
                  <a:pt x="8047035" y="415934"/>
                </a:cubicBezTo>
                <a:cubicBezTo>
                  <a:pt x="8047035" y="460889"/>
                  <a:pt x="8030506" y="499781"/>
                  <a:pt x="7999751" y="527381"/>
                </a:cubicBezTo>
                <a:cubicBezTo>
                  <a:pt x="7968787" y="554982"/>
                  <a:pt x="7923804" y="571500"/>
                  <a:pt x="7866478" y="571500"/>
                </a:cubicBezTo>
                <a:cubicBezTo>
                  <a:pt x="7825890" y="571500"/>
                  <a:pt x="7791368" y="564809"/>
                  <a:pt x="7761659" y="554145"/>
                </a:cubicBezTo>
                <a:cubicBezTo>
                  <a:pt x="7731950" y="543272"/>
                  <a:pt x="7707053" y="528845"/>
                  <a:pt x="7685085" y="512954"/>
                </a:cubicBezTo>
                <a:cubicBezTo>
                  <a:pt x="7725883" y="447925"/>
                  <a:pt x="7725883" y="447925"/>
                  <a:pt x="7725883" y="447925"/>
                </a:cubicBezTo>
                <a:cubicBezTo>
                  <a:pt x="7748269" y="462353"/>
                  <a:pt x="7770656" y="474480"/>
                  <a:pt x="7793879" y="483053"/>
                </a:cubicBezTo>
                <a:cubicBezTo>
                  <a:pt x="7816893" y="491835"/>
                  <a:pt x="7841163" y="497063"/>
                  <a:pt x="7867106" y="497063"/>
                </a:cubicBezTo>
                <a:cubicBezTo>
                  <a:pt x="7898907" y="497063"/>
                  <a:pt x="7923177" y="488699"/>
                  <a:pt x="7939496" y="475108"/>
                </a:cubicBezTo>
                <a:cubicBezTo>
                  <a:pt x="7956024" y="461516"/>
                  <a:pt x="7964393" y="442489"/>
                  <a:pt x="7964393" y="420952"/>
                </a:cubicBezTo>
                <a:cubicBezTo>
                  <a:pt x="7964393" y="397324"/>
                  <a:pt x="7953095" y="381851"/>
                  <a:pt x="7933847" y="369933"/>
                </a:cubicBezTo>
                <a:cubicBezTo>
                  <a:pt x="7914389" y="358224"/>
                  <a:pt x="7886982" y="349860"/>
                  <a:pt x="7853925" y="339823"/>
                </a:cubicBezTo>
                <a:cubicBezTo>
                  <a:pt x="7813755" y="327696"/>
                  <a:pt x="7774840" y="314941"/>
                  <a:pt x="7745968" y="292986"/>
                </a:cubicBezTo>
                <a:cubicBezTo>
                  <a:pt x="7717095" y="271031"/>
                  <a:pt x="7698266" y="239667"/>
                  <a:pt x="7698266" y="190739"/>
                </a:cubicBezTo>
                <a:cubicBezTo>
                  <a:pt x="7698266" y="146202"/>
                  <a:pt x="7714166" y="107938"/>
                  <a:pt x="7743666" y="80964"/>
                </a:cubicBezTo>
                <a:cubicBezTo>
                  <a:pt x="7772957" y="53991"/>
                  <a:pt x="7815847" y="38100"/>
                  <a:pt x="7870035" y="38100"/>
                </a:cubicBezTo>
                <a:close/>
                <a:moveTo>
                  <a:pt x="7334624" y="38100"/>
                </a:moveTo>
                <a:cubicBezTo>
                  <a:pt x="7409415" y="38100"/>
                  <a:pt x="7476894" y="68001"/>
                  <a:pt x="7525363" y="116301"/>
                </a:cubicBezTo>
                <a:cubicBezTo>
                  <a:pt x="7574040" y="164602"/>
                  <a:pt x="7604123" y="231303"/>
                  <a:pt x="7604123" y="304905"/>
                </a:cubicBezTo>
                <a:cubicBezTo>
                  <a:pt x="7604123" y="378297"/>
                  <a:pt x="7574040" y="444998"/>
                  <a:pt x="7525363" y="493090"/>
                </a:cubicBezTo>
                <a:cubicBezTo>
                  <a:pt x="7476894" y="541600"/>
                  <a:pt x="7409415" y="571500"/>
                  <a:pt x="7334624" y="571500"/>
                </a:cubicBezTo>
                <a:cubicBezTo>
                  <a:pt x="7259833" y="571500"/>
                  <a:pt x="7192562" y="541600"/>
                  <a:pt x="7144094" y="493090"/>
                </a:cubicBezTo>
                <a:cubicBezTo>
                  <a:pt x="7095626" y="444998"/>
                  <a:pt x="7065960" y="378297"/>
                  <a:pt x="7065960" y="304905"/>
                </a:cubicBezTo>
                <a:cubicBezTo>
                  <a:pt x="7065960" y="231303"/>
                  <a:pt x="7095626" y="164602"/>
                  <a:pt x="7144094" y="116301"/>
                </a:cubicBezTo>
                <a:cubicBezTo>
                  <a:pt x="7192562" y="68001"/>
                  <a:pt x="7259833" y="38100"/>
                  <a:pt x="7334624" y="38100"/>
                </a:cubicBezTo>
                <a:close/>
                <a:moveTo>
                  <a:pt x="2766077" y="0"/>
                </a:moveTo>
                <a:cubicBezTo>
                  <a:pt x="2901191" y="0"/>
                  <a:pt x="3028777" y="17359"/>
                  <a:pt x="3146531" y="51449"/>
                </a:cubicBezTo>
                <a:cubicBezTo>
                  <a:pt x="3264077" y="85540"/>
                  <a:pt x="3372000" y="136571"/>
                  <a:pt x="3467375" y="204124"/>
                </a:cubicBezTo>
                <a:cubicBezTo>
                  <a:pt x="3467375" y="204124"/>
                  <a:pt x="3467375" y="204124"/>
                  <a:pt x="3340627" y="403228"/>
                </a:cubicBezTo>
                <a:cubicBezTo>
                  <a:pt x="3340627" y="403228"/>
                  <a:pt x="3340627" y="403228"/>
                  <a:pt x="3213880" y="602542"/>
                </a:cubicBezTo>
                <a:cubicBezTo>
                  <a:pt x="3153015" y="556321"/>
                  <a:pt x="3084622" y="520976"/>
                  <a:pt x="3009743" y="496716"/>
                </a:cubicBezTo>
                <a:cubicBezTo>
                  <a:pt x="2934865" y="472455"/>
                  <a:pt x="2853295" y="459279"/>
                  <a:pt x="2766077" y="457606"/>
                </a:cubicBezTo>
                <a:cubicBezTo>
                  <a:pt x="2556923" y="459279"/>
                  <a:pt x="2368473" y="545655"/>
                  <a:pt x="2232314" y="681180"/>
                </a:cubicBezTo>
                <a:cubicBezTo>
                  <a:pt x="2095946" y="816496"/>
                  <a:pt x="2012073" y="1000960"/>
                  <a:pt x="2012073" y="1198391"/>
                </a:cubicBezTo>
                <a:cubicBezTo>
                  <a:pt x="2012073" y="1399378"/>
                  <a:pt x="2095946" y="1585307"/>
                  <a:pt x="2232314" y="1721250"/>
                </a:cubicBezTo>
                <a:cubicBezTo>
                  <a:pt x="2368473" y="1856984"/>
                  <a:pt x="2556923" y="1942732"/>
                  <a:pt x="2766077" y="1942732"/>
                </a:cubicBezTo>
                <a:cubicBezTo>
                  <a:pt x="2868145" y="1942732"/>
                  <a:pt x="2962893" y="1923700"/>
                  <a:pt x="3050111" y="1886682"/>
                </a:cubicBezTo>
                <a:cubicBezTo>
                  <a:pt x="3137328" y="1849664"/>
                  <a:pt x="3217225" y="1794450"/>
                  <a:pt x="3289594" y="1722086"/>
                </a:cubicBezTo>
                <a:cubicBezTo>
                  <a:pt x="3462565" y="1549125"/>
                  <a:pt x="3493101" y="1332661"/>
                  <a:pt x="3543925" y="1095493"/>
                </a:cubicBezTo>
                <a:cubicBezTo>
                  <a:pt x="3595168" y="858533"/>
                  <a:pt x="3666699" y="600869"/>
                  <a:pt x="3921866" y="345714"/>
                </a:cubicBezTo>
                <a:cubicBezTo>
                  <a:pt x="4028953" y="238633"/>
                  <a:pt x="4155701" y="152256"/>
                  <a:pt x="4300646" y="92441"/>
                </a:cubicBezTo>
                <a:cubicBezTo>
                  <a:pt x="4445590" y="32836"/>
                  <a:pt x="4608522" y="0"/>
                  <a:pt x="4787977" y="0"/>
                </a:cubicBezTo>
                <a:cubicBezTo>
                  <a:pt x="4922882" y="0"/>
                  <a:pt x="5050676" y="18823"/>
                  <a:pt x="5168221" y="54796"/>
                </a:cubicBezTo>
                <a:cubicBezTo>
                  <a:pt x="5285976" y="90559"/>
                  <a:pt x="5393900" y="143054"/>
                  <a:pt x="5489275" y="210607"/>
                </a:cubicBezTo>
                <a:cubicBezTo>
                  <a:pt x="5489275" y="210607"/>
                  <a:pt x="5489275" y="210607"/>
                  <a:pt x="5364200" y="409921"/>
                </a:cubicBezTo>
                <a:cubicBezTo>
                  <a:pt x="5364200" y="409921"/>
                  <a:pt x="5364200" y="409921"/>
                  <a:pt x="5239125" y="609025"/>
                </a:cubicBezTo>
                <a:cubicBezTo>
                  <a:pt x="5176588" y="563014"/>
                  <a:pt x="5107357" y="525996"/>
                  <a:pt x="5031643" y="500480"/>
                </a:cubicBezTo>
                <a:cubicBezTo>
                  <a:pt x="4955929" y="474965"/>
                  <a:pt x="4873522" y="460952"/>
                  <a:pt x="4784631" y="460952"/>
                </a:cubicBezTo>
                <a:cubicBezTo>
                  <a:pt x="4580495" y="460952"/>
                  <a:pt x="4396857" y="544818"/>
                  <a:pt x="4264462" y="679089"/>
                </a:cubicBezTo>
                <a:cubicBezTo>
                  <a:pt x="4131857" y="813149"/>
                  <a:pt x="4050287" y="997614"/>
                  <a:pt x="4050287" y="1198391"/>
                </a:cubicBezTo>
                <a:cubicBezTo>
                  <a:pt x="4050287" y="1402724"/>
                  <a:pt x="4131021" y="1589489"/>
                  <a:pt x="4262370" y="1725223"/>
                </a:cubicBezTo>
                <a:cubicBezTo>
                  <a:pt x="4393720" y="1861167"/>
                  <a:pt x="4575477" y="1945870"/>
                  <a:pt x="4778147" y="1945870"/>
                </a:cubicBezTo>
                <a:cubicBezTo>
                  <a:pt x="4939406" y="1945870"/>
                  <a:pt x="5080167" y="1893165"/>
                  <a:pt x="5191438" y="1804280"/>
                </a:cubicBezTo>
                <a:cubicBezTo>
                  <a:pt x="5302499" y="1715394"/>
                  <a:pt x="5384070" y="1590326"/>
                  <a:pt x="5426737" y="1445390"/>
                </a:cubicBezTo>
                <a:cubicBezTo>
                  <a:pt x="5426737" y="1445390"/>
                  <a:pt x="5426737" y="1445390"/>
                  <a:pt x="4708917" y="1445390"/>
                </a:cubicBezTo>
                <a:cubicBezTo>
                  <a:pt x="4708917" y="1445390"/>
                  <a:pt x="4708917" y="1445390"/>
                  <a:pt x="4850515" y="1223279"/>
                </a:cubicBezTo>
                <a:cubicBezTo>
                  <a:pt x="4850515" y="1223279"/>
                  <a:pt x="4850515" y="1223279"/>
                  <a:pt x="4992113" y="1000960"/>
                </a:cubicBezTo>
                <a:cubicBezTo>
                  <a:pt x="4992113" y="1000960"/>
                  <a:pt x="4992113" y="1000960"/>
                  <a:pt x="5457901" y="1000960"/>
                </a:cubicBezTo>
                <a:cubicBezTo>
                  <a:pt x="5457901" y="1000960"/>
                  <a:pt x="5457901" y="1000960"/>
                  <a:pt x="5924108" y="1000960"/>
                </a:cubicBezTo>
                <a:cubicBezTo>
                  <a:pt x="5928919" y="1033796"/>
                  <a:pt x="5933102" y="1066840"/>
                  <a:pt x="5936030" y="1100094"/>
                </a:cubicBezTo>
                <a:cubicBezTo>
                  <a:pt x="5938749" y="1133557"/>
                  <a:pt x="5940422" y="1167229"/>
                  <a:pt x="5940422" y="1201738"/>
                </a:cubicBezTo>
                <a:cubicBezTo>
                  <a:pt x="5940422" y="1532602"/>
                  <a:pt x="5812001" y="1833141"/>
                  <a:pt x="5600963" y="2050860"/>
                </a:cubicBezTo>
                <a:cubicBezTo>
                  <a:pt x="5389717" y="2268578"/>
                  <a:pt x="5095854" y="2403475"/>
                  <a:pt x="4764970" y="2403475"/>
                </a:cubicBezTo>
                <a:cubicBezTo>
                  <a:pt x="4549331" y="2403475"/>
                  <a:pt x="4350006" y="2352653"/>
                  <a:pt x="4178290" y="2262513"/>
                </a:cubicBezTo>
                <a:cubicBezTo>
                  <a:pt x="4006784" y="2172372"/>
                  <a:pt x="3862676" y="2043121"/>
                  <a:pt x="3757265" y="1886682"/>
                </a:cubicBezTo>
                <a:cubicBezTo>
                  <a:pt x="3647040" y="2044794"/>
                  <a:pt x="3502931" y="2173836"/>
                  <a:pt x="3332469" y="2263558"/>
                </a:cubicBezTo>
                <a:cubicBezTo>
                  <a:pt x="3162009" y="2353490"/>
                  <a:pt x="2965403" y="2403475"/>
                  <a:pt x="2749555" y="2403475"/>
                </a:cubicBezTo>
                <a:cubicBezTo>
                  <a:pt x="2566961" y="2403475"/>
                  <a:pt x="2395664" y="2364993"/>
                  <a:pt x="2242563" y="2295766"/>
                </a:cubicBezTo>
                <a:cubicBezTo>
                  <a:pt x="2089461" y="2226540"/>
                  <a:pt x="1954347" y="2126988"/>
                  <a:pt x="1844121" y="2005266"/>
                </a:cubicBezTo>
                <a:cubicBezTo>
                  <a:pt x="1783258" y="2108792"/>
                  <a:pt x="1694366" y="2196214"/>
                  <a:pt x="1583096" y="2257493"/>
                </a:cubicBezTo>
                <a:cubicBezTo>
                  <a:pt x="1472034" y="2318772"/>
                  <a:pt x="1338593" y="2354117"/>
                  <a:pt x="1188838" y="2354117"/>
                </a:cubicBezTo>
                <a:cubicBezTo>
                  <a:pt x="1188838" y="2354117"/>
                  <a:pt x="1188838" y="2354117"/>
                  <a:pt x="0" y="2354117"/>
                </a:cubicBezTo>
                <a:cubicBezTo>
                  <a:pt x="0" y="2354117"/>
                  <a:pt x="0" y="2354117"/>
                  <a:pt x="0" y="1201738"/>
                </a:cubicBezTo>
                <a:cubicBezTo>
                  <a:pt x="0" y="1201738"/>
                  <a:pt x="0" y="1201738"/>
                  <a:pt x="0" y="49358"/>
                </a:cubicBezTo>
                <a:cubicBezTo>
                  <a:pt x="0" y="49358"/>
                  <a:pt x="0" y="49358"/>
                  <a:pt x="538575" y="49358"/>
                </a:cubicBezTo>
                <a:cubicBezTo>
                  <a:pt x="538575" y="49358"/>
                  <a:pt x="538575" y="49358"/>
                  <a:pt x="1076940" y="49358"/>
                </a:cubicBezTo>
                <a:cubicBezTo>
                  <a:pt x="1249702" y="49358"/>
                  <a:pt x="1402804" y="96206"/>
                  <a:pt x="1523487" y="176099"/>
                </a:cubicBezTo>
                <a:cubicBezTo>
                  <a:pt x="1643960" y="255992"/>
                  <a:pt x="1732223" y="368720"/>
                  <a:pt x="1774892" y="500480"/>
                </a:cubicBezTo>
                <a:cubicBezTo>
                  <a:pt x="1883653" y="350524"/>
                  <a:pt x="2027552" y="225457"/>
                  <a:pt x="2196549" y="137826"/>
                </a:cubicBezTo>
                <a:cubicBezTo>
                  <a:pt x="2365129" y="50195"/>
                  <a:pt x="2558596" y="0"/>
                  <a:pt x="27660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Tree>
    <p:extLst>
      <p:ext uri="{BB962C8B-B14F-4D97-AF65-F5344CB8AC3E}">
        <p14:creationId xmlns:p14="http://schemas.microsoft.com/office/powerpoint/2010/main" val="36612475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pSp>
        <p:nvGrpSpPr>
          <p:cNvPr id="49" name="Group 48"/>
          <p:cNvGrpSpPr/>
          <p:nvPr userDrawn="1"/>
        </p:nvGrpSpPr>
        <p:grpSpPr>
          <a:xfrm>
            <a:off x="-600" y="-1"/>
            <a:ext cx="12193800" cy="6858001"/>
            <a:chOff x="-600" y="-1"/>
            <a:chExt cx="12193800" cy="6858001"/>
          </a:xfrm>
        </p:grpSpPr>
        <p:sp>
          <p:nvSpPr>
            <p:cNvPr id="50" name="No fly zone"/>
            <p:cNvSpPr/>
            <p:nvPr/>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3200" h="6858000">
                  <a:moveTo>
                    <a:pt x="630001" y="622800"/>
                  </a:moveTo>
                  <a:lnTo>
                    <a:pt x="630001" y="6160597"/>
                  </a:lnTo>
                  <a:lnTo>
                    <a:pt x="11562000" y="6160597"/>
                  </a:lnTo>
                  <a:lnTo>
                    <a:pt x="11562000"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solidFill>
                <a:latin typeface="+mn-lt"/>
              </a:endParaRPr>
            </a:p>
          </p:txBody>
        </p:sp>
        <p:grpSp>
          <p:nvGrpSpPr>
            <p:cNvPr id="51" name="Baselines / anchors"/>
            <p:cNvGrpSpPr/>
            <p:nvPr userDrawn="1"/>
          </p:nvGrpSpPr>
          <p:grpSpPr>
            <a:xfrm>
              <a:off x="-600" y="622800"/>
              <a:ext cx="12193200" cy="5536800"/>
              <a:chOff x="12623800" y="622800"/>
              <a:chExt cx="11176000" cy="5536800"/>
            </a:xfrm>
          </p:grpSpPr>
          <p:cxnSp>
            <p:nvCxnSpPr>
              <p:cNvPr id="77" name="Straight Connector 76"/>
              <p:cNvCxnSpPr/>
              <p:nvPr/>
            </p:nvCxnSpPr>
            <p:spPr>
              <a:xfrm>
                <a:off x="12623800" y="6228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12623800" y="91421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12623800" y="120562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12623800" y="1497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12623800" y="178844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12623800" y="207985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12623800" y="237126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12623800" y="266267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12623800" y="295408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12623800" y="3245499"/>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12623800" y="353691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12623800" y="382832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a:off x="12623800" y="411973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12623800" y="4411143"/>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12623800" y="470255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12623800" y="499396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a:off x="12623800" y="528537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a:off x="12623800" y="557678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a:off x="12623800" y="586819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a:off x="12623800" y="6159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52" name="Gutter space"/>
            <p:cNvGrpSpPr/>
            <p:nvPr userDrawn="1"/>
          </p:nvGrpSpPr>
          <p:grpSpPr>
            <a:xfrm>
              <a:off x="1277000" y="623550"/>
              <a:ext cx="9638000" cy="5537047"/>
              <a:chOff x="1277000" y="623550"/>
              <a:chExt cx="9638000" cy="5537047"/>
            </a:xfrm>
          </p:grpSpPr>
          <p:sp>
            <p:nvSpPr>
              <p:cNvPr id="66"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7"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8"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9"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0"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1"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2"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3"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4"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5"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6"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grpSp>
        <p:sp>
          <p:nvSpPr>
            <p:cNvPr id="53" name="Slide edges"/>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latin typeface="+mn-lt"/>
                <a:ea typeface="+mn-ea"/>
                <a:cs typeface="+mn-cs"/>
              </a:endParaRPr>
            </a:p>
          </p:txBody>
        </p:sp>
        <p:sp>
          <p:nvSpPr>
            <p:cNvPr id="54" name="Footnote measure"/>
            <p:cNvSpPr>
              <a:spLocks noChangeArrowheads="1"/>
            </p:cNvSpPr>
            <p:nvPr/>
          </p:nvSpPr>
          <p:spPr bwMode="auto">
            <a:xfrm>
              <a:off x="629400" y="6159600"/>
              <a:ext cx="10933200" cy="378584"/>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57" name="Whitespace measure"/>
            <p:cNvSpPr>
              <a:spLocks noChangeArrowheads="1"/>
            </p:cNvSpPr>
            <p:nvPr/>
          </p:nvSpPr>
          <p:spPr bwMode="auto">
            <a:xfrm>
              <a:off x="629400" y="1497600"/>
              <a:ext cx="10932229"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grpSp>
          <p:nvGrpSpPr>
            <p:cNvPr id="58" name="Five column measure"/>
            <p:cNvGrpSpPr/>
            <p:nvPr userDrawn="1"/>
          </p:nvGrpSpPr>
          <p:grpSpPr>
            <a:xfrm>
              <a:off x="629400" y="5975122"/>
              <a:ext cx="10933200" cy="79536"/>
              <a:chOff x="629400" y="5975122"/>
              <a:chExt cx="10933200" cy="79536"/>
            </a:xfrm>
          </p:grpSpPr>
          <p:sp>
            <p:nvSpPr>
              <p:cNvPr id="61"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2"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3"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4"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5"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grpSp>
        <p:sp>
          <p:nvSpPr>
            <p:cNvPr id="59" name="Live area"/>
            <p:cNvSpPr/>
            <p:nvPr/>
          </p:nvSpPr>
          <p:spPr>
            <a:xfrm>
              <a:off x="629400" y="2080801"/>
              <a:ext cx="10933200" cy="4078800"/>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latin typeface="+mn-lt"/>
              </a:endParaRPr>
            </a:p>
          </p:txBody>
        </p:sp>
        <p:sp>
          <p:nvSpPr>
            <p:cNvPr id="60" name="Footnote example"/>
            <p:cNvSpPr txBox="1"/>
            <p:nvPr/>
          </p:nvSpPr>
          <p:spPr>
            <a:xfrm>
              <a:off x="630000" y="6144442"/>
              <a:ext cx="9030914" cy="415498"/>
            </a:xfrm>
            <a:prstGeom prst="rect">
              <a:avLst/>
            </a:prstGeom>
            <a:noFill/>
          </p:spPr>
          <p:txBody>
            <a:bodyPr wrap="square" lIns="0" tIns="0" rIns="0" bIns="0" rtlCol="0" anchor="b">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lumMod val="50000"/>
                    </a:schemeClr>
                  </a:solidFill>
                  <a:effectLst/>
                  <a:uLnTx/>
                  <a:uFillTx/>
                  <a:latin typeface="+mn-lt"/>
                  <a:ea typeface="+mn-ea"/>
                  <a:cs typeface="+mn-cs"/>
                  <a:sym typeface="Trebuchet MS" panose="020B0603020202020204" pitchFamily="34" charset="0"/>
                </a:rPr>
                <a:t>1. xxxx  2. xxxx  3. List footnotes in numerical order. Footnote numbers are not bracketed. Use 10pt font</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lumMod val="50000"/>
                    </a:schemeClr>
                  </a:solidFill>
                  <a:effectLst/>
                  <a:uLnTx/>
                  <a:uFillTx/>
                  <a:latin typeface="+mn-lt"/>
                  <a:ea typeface="+mn-ea"/>
                  <a:cs typeface="+mn-cs"/>
                  <a:sym typeface="Trebuchet MS" panose="020B0603020202020204" pitchFamily="34" charset="0"/>
                </a:rPr>
                <a:t>Note: Do not put a period at the end of the note or the source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lumMod val="50000"/>
                    </a:schemeClr>
                  </a:solidFill>
                  <a:effectLst/>
                  <a:uLnTx/>
                  <a:uFillTx/>
                  <a:latin typeface="+mn-lt"/>
                  <a:ea typeface="+mn-ea"/>
                  <a:cs typeface="+mn-cs"/>
                  <a:sym typeface="Trebuchet MS" panose="020B0603020202020204" pitchFamily="34" charset="0"/>
                </a:rPr>
                <a:t>Source: Include a source for every chart that you use. Separate sources with a semicolon; BCG-related sources go at the end</a:t>
              </a:r>
            </a:p>
          </p:txBody>
        </p:sp>
      </p:grpSp>
      <p:sp>
        <p:nvSpPr>
          <p:cNvPr id="2" name="Date Placeholder 1"/>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56"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spTree>
    <p:extLst>
      <p:ext uri="{BB962C8B-B14F-4D97-AF65-F5344CB8AC3E}">
        <p14:creationId xmlns:p14="http://schemas.microsoft.com/office/powerpoint/2010/main" val="36959937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 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366548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384" imgH="384" progId="TCLayout.ActiveDocument.1">
                  <p:embed/>
                </p:oleObj>
              </mc:Choice>
              <mc:Fallback>
                <p:oleObj name="think-cell Slide" r:id="rId6" imgW="384" imgH="384" progId="TCLayout.ActiveDocument.1">
                  <p:embed/>
                  <p:pic>
                    <p:nvPicPr>
                      <p:cNvPr id="3" name="Object 2"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p:cNvSpPr/>
          <p:nvPr userDrawn="1">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Trebuchet MS" panose="020B0603020202020204" pitchFamily="34" charset="0"/>
              <a:ea typeface="+mj-ea"/>
              <a:cs typeface="+mj-cs"/>
              <a:sym typeface="Trebuchet MS" panose="020B0603020202020204" pitchFamily="34" charset="0"/>
            </a:endParaRPr>
          </a:p>
        </p:txBody>
      </p:sp>
      <p:sp>
        <p:nvSpPr>
          <p:cNvPr id="14" name="Rectangle 13"/>
          <p:cNvSpPr/>
          <p:nvPr userDrawn="1"/>
        </p:nvSpPr>
        <p:spPr>
          <a:xfrm>
            <a:off x="0" y="5279183"/>
            <a:ext cx="12192000" cy="1578817"/>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pic>
        <p:nvPicPr>
          <p:cNvPr id="18" name="Picture 17"/>
          <p:cNvPicPr>
            <a:picLocks noChangeAspect="1"/>
          </p:cNvPicPr>
          <p:nvPr userDrawn="1"/>
        </p:nvPicPr>
        <p:blipFill rotWithShape="1">
          <a:blip r:embed="rId8">
            <a:extLst>
              <a:ext uri="{28A0092B-C50C-407E-A947-70E740481C1C}">
                <a14:useLocalDpi xmlns:a14="http://schemas.microsoft.com/office/drawing/2010/main" val="0"/>
              </a:ext>
            </a:extLst>
          </a:blip>
          <a:srcRect l="1731" t="8741" r="102" b="27"/>
          <a:stretch/>
        </p:blipFill>
        <p:spPr>
          <a:xfrm rot="16200000" flipH="1">
            <a:off x="8471921" y="1973272"/>
            <a:ext cx="580573" cy="6858000"/>
          </a:xfrm>
          <a:prstGeom prst="rect">
            <a:avLst/>
          </a:prstGeom>
        </p:spPr>
      </p:pic>
      <p:pic>
        <p:nvPicPr>
          <p:cNvPr id="15" name="TitleAndEndImages"/>
          <p:cNvPicPr>
            <a:picLocks noChangeAspect="1"/>
          </p:cNvPicPr>
          <p:nvPr userDrawn="1">
            <p:custDataLst>
              <p:tags r:id="rId3"/>
            </p:custDataLst>
          </p:nvPr>
        </p:nvPicPr>
        <p:blipFill rotWithShape="1">
          <a:blip r:embed="rId9">
            <a:extLst>
              <a:ext uri="{28A0092B-C50C-407E-A947-70E740481C1C}">
                <a14:useLocalDpi xmlns:a14="http://schemas.microsoft.com/office/drawing/2010/main" val="0"/>
              </a:ext>
            </a:extLst>
          </a:blip>
          <a:srcRect b="23056"/>
          <a:stretch/>
        </p:blipFill>
        <p:spPr>
          <a:xfrm flipH="1">
            <a:off x="0" y="0"/>
            <a:ext cx="12192000" cy="5276850"/>
          </a:xfrm>
          <a:prstGeom prst="rect">
            <a:avLst/>
          </a:prstGeom>
        </p:spPr>
      </p:pic>
      <p:sp>
        <p:nvSpPr>
          <p:cNvPr id="20" name="Picture Placeholder 8"/>
          <p:cNvSpPr>
            <a:spLocks noGrp="1"/>
          </p:cNvSpPr>
          <p:nvPr>
            <p:ph type="pic" sz="quarter" idx="13" hasCustomPrompt="1"/>
          </p:nvPr>
        </p:nvSpPr>
        <p:spPr>
          <a:xfrm>
            <a:off x="9366561" y="5570642"/>
            <a:ext cx="1867935" cy="896833"/>
          </a:xfrm>
          <a:prstGeom prst="rect">
            <a:avLst/>
          </a:prstGeom>
        </p:spPr>
        <p:txBody>
          <a:bodyPr anchor="b"/>
          <a:lstStyle>
            <a:lvl1pPr algn="ctr">
              <a:defRPr sz="1600">
                <a:solidFill>
                  <a:schemeClr val="tx1"/>
                </a:solidFill>
                <a:latin typeface="Trebuchet MS" panose="020B0603020202020204" pitchFamily="34" charset="0"/>
                <a:sym typeface="Trebuchet MS" panose="020B0603020202020204" pitchFamily="34" charset="0"/>
              </a:defRPr>
            </a:lvl1pPr>
          </a:lstStyle>
          <a:p>
            <a:r>
              <a:rPr lang="en-US"/>
              <a:t>Logo</a:t>
            </a:r>
          </a:p>
        </p:txBody>
      </p:sp>
      <p:sp>
        <p:nvSpPr>
          <p:cNvPr id="21" name="Rectangle 20"/>
          <p:cNvSpPr/>
          <p:nvPr userDrawn="1"/>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a:solidFill>
                <a:prstClr val="white"/>
              </a:solidFill>
              <a:latin typeface="+mn-lt"/>
              <a:sym typeface="Trebuchet MS" panose="020B0603020202020204" pitchFamily="34" charset="0"/>
            </a:endParaRPr>
          </a:p>
        </p:txBody>
      </p:sp>
      <p:sp>
        <p:nvSpPr>
          <p:cNvPr id="22" name="Text Placeholder 6"/>
          <p:cNvSpPr>
            <a:spLocks noGrp="1"/>
          </p:cNvSpPr>
          <p:nvPr>
            <p:ph type="body" sz="quarter" idx="12" hasCustomPrompt="1"/>
          </p:nvPr>
        </p:nvSpPr>
        <p:spPr bwMode="black">
          <a:xfrm>
            <a:off x="1117415" y="6207842"/>
            <a:ext cx="6868800" cy="327148"/>
          </a:xfrm>
          <a:prstGeom prst="rect">
            <a:avLst/>
          </a:prstGeom>
          <a:noFill/>
        </p:spPr>
        <p:txBody>
          <a:bodyPr anchor="ctr"/>
          <a:lstStyle>
            <a:lvl1pPr algn="l">
              <a:lnSpc>
                <a:spcPct val="110000"/>
              </a:lnSpc>
              <a:buNone/>
              <a:defRPr sz="1200" b="1" cap="all" baseline="0">
                <a:solidFill>
                  <a:schemeClr val="accent5"/>
                </a:solidFill>
                <a:latin typeface="+mn-lt"/>
                <a:sym typeface="Trebuchet MS" panose="020B0603020202020204" pitchFamily="34" charset="0"/>
              </a:defRPr>
            </a:lvl1pPr>
            <a:lvl2pPr algn="ctr">
              <a:buNone/>
              <a:defRPr/>
            </a:lvl2pPr>
            <a:lvl3pPr marL="0" indent="0" algn="ctr">
              <a:buNone/>
              <a:defRPr/>
            </a:lvl3pPr>
            <a:lvl4pPr marL="228600" indent="0" algn="ctr">
              <a:buNone/>
              <a:defRPr/>
            </a:lvl4pPr>
            <a:lvl5pPr marL="457200" indent="0" algn="ctr">
              <a:buNone/>
              <a:defRPr/>
            </a:lvl5pPr>
          </a:lstStyle>
          <a:p>
            <a:pPr lvl="0"/>
            <a:r>
              <a:rPr lang="en-US"/>
              <a:t>Click to edit date/place</a:t>
            </a:r>
          </a:p>
        </p:txBody>
      </p:sp>
      <p:sp>
        <p:nvSpPr>
          <p:cNvPr id="26" name="Subtitle 2"/>
          <p:cNvSpPr>
            <a:spLocks noGrp="1"/>
          </p:cNvSpPr>
          <p:nvPr>
            <p:ph type="subTitle" idx="1" hasCustomPrompt="1"/>
          </p:nvPr>
        </p:nvSpPr>
        <p:spPr bwMode="white">
          <a:xfrm>
            <a:off x="1117415" y="5495706"/>
            <a:ext cx="6868800" cy="436195"/>
          </a:xfrm>
          <a:prstGeom prst="rect">
            <a:avLst/>
          </a:prstGeom>
        </p:spPr>
        <p:txBody>
          <a:bodyPr anchor="ctr"/>
          <a:lstStyle>
            <a:lvl1pPr marL="0" indent="0" algn="l">
              <a:lnSpc>
                <a:spcPct val="110000"/>
              </a:lnSpc>
              <a:buNone/>
              <a:defRPr sz="1600">
                <a:solidFill>
                  <a:schemeClr val="bg1"/>
                </a:solidFill>
                <a:latin typeface="+mn-lt"/>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in sentence case</a:t>
            </a:r>
          </a:p>
        </p:txBody>
      </p:sp>
      <p:sp>
        <p:nvSpPr>
          <p:cNvPr id="27" name="Title 1"/>
          <p:cNvSpPr>
            <a:spLocks noGrp="1"/>
          </p:cNvSpPr>
          <p:nvPr>
            <p:ph type="ctrTitle" hasCustomPrompt="1"/>
          </p:nvPr>
        </p:nvSpPr>
        <p:spPr bwMode="ltGray">
          <a:xfrm>
            <a:off x="1117415" y="1886242"/>
            <a:ext cx="6868800" cy="3138423"/>
          </a:xfrm>
        </p:spPr>
        <p:txBody>
          <a:bodyPr anchor="b">
            <a:normAutofit/>
          </a:bodyPr>
          <a:lstStyle>
            <a:lvl1pPr algn="l">
              <a:lnSpc>
                <a:spcPct val="93000"/>
              </a:lnSpc>
              <a:defRPr sz="5400">
                <a:solidFill>
                  <a:schemeClr val="bg1"/>
                </a:solidFill>
                <a:latin typeface="+mj-lt"/>
                <a:sym typeface="Trebuchet MS" panose="020B0603020202020204" pitchFamily="34" charset="0"/>
              </a:defRPr>
            </a:lvl1pPr>
          </a:lstStyle>
          <a:p>
            <a:r>
              <a:rPr lang="en-US"/>
              <a:t>Title in Title Case</a:t>
            </a:r>
          </a:p>
        </p:txBody>
      </p:sp>
      <p:sp>
        <p:nvSpPr>
          <p:cNvPr id="13" name="Freeform 12"/>
          <p:cNvSpPr>
            <a:spLocks noChangeAspect="1"/>
          </p:cNvSpPr>
          <p:nvPr userDrawn="1">
            <p:custDataLst>
              <p:tags r:id="rId4"/>
            </p:custDataLst>
          </p:nvPr>
        </p:nvSpPr>
        <p:spPr bwMode="auto">
          <a:xfrm>
            <a:off x="1117415" y="1112679"/>
            <a:ext cx="2327644" cy="486479"/>
          </a:xfrm>
          <a:custGeom>
            <a:avLst/>
            <a:gdLst>
              <a:gd name="connsiteX0" fmla="*/ 8982072 w 11499847"/>
              <a:gd name="connsiteY0" fmla="*/ 1919288 h 2403475"/>
              <a:gd name="connsiteX1" fmla="*/ 8982072 w 11499847"/>
              <a:gd name="connsiteY1" fmla="*/ 2105026 h 2403475"/>
              <a:gd name="connsiteX2" fmla="*/ 9098233 w 11499847"/>
              <a:gd name="connsiteY2" fmla="*/ 2105026 h 2403475"/>
              <a:gd name="connsiteX3" fmla="*/ 9164880 w 11499847"/>
              <a:gd name="connsiteY3" fmla="*/ 2080233 h 2403475"/>
              <a:gd name="connsiteX4" fmla="*/ 9191622 w 11499847"/>
              <a:gd name="connsiteY4" fmla="*/ 2011737 h 2403475"/>
              <a:gd name="connsiteX5" fmla="*/ 9164880 w 11499847"/>
              <a:gd name="connsiteY5" fmla="*/ 1944501 h 2403475"/>
              <a:gd name="connsiteX6" fmla="*/ 9098233 w 11499847"/>
              <a:gd name="connsiteY6" fmla="*/ 1919288 h 2403475"/>
              <a:gd name="connsiteX7" fmla="*/ 8982072 w 11499847"/>
              <a:gd name="connsiteY7" fmla="*/ 1919288 h 2403475"/>
              <a:gd name="connsiteX8" fmla="*/ 7280272 w 11499847"/>
              <a:gd name="connsiteY8" fmla="*/ 1919288 h 2403475"/>
              <a:gd name="connsiteX9" fmla="*/ 7280272 w 11499847"/>
              <a:gd name="connsiteY9" fmla="*/ 2097088 h 2403475"/>
              <a:gd name="connsiteX10" fmla="*/ 7404503 w 11499847"/>
              <a:gd name="connsiteY10" fmla="*/ 2097088 h 2403475"/>
              <a:gd name="connsiteX11" fmla="*/ 7469027 w 11499847"/>
              <a:gd name="connsiteY11" fmla="*/ 2073423 h 2403475"/>
              <a:gd name="connsiteX12" fmla="*/ 7494585 w 11499847"/>
              <a:gd name="connsiteY12" fmla="*/ 2008502 h 2403475"/>
              <a:gd name="connsiteX13" fmla="*/ 7469027 w 11499847"/>
              <a:gd name="connsiteY13" fmla="*/ 1943581 h 2403475"/>
              <a:gd name="connsiteX14" fmla="*/ 7404503 w 11499847"/>
              <a:gd name="connsiteY14" fmla="*/ 1919288 h 2403475"/>
              <a:gd name="connsiteX15" fmla="*/ 7280272 w 11499847"/>
              <a:gd name="connsiteY15" fmla="*/ 1919288 h 2403475"/>
              <a:gd name="connsiteX16" fmla="*/ 7945015 w 11499847"/>
              <a:gd name="connsiteY16" fmla="*/ 1909763 h 2403475"/>
              <a:gd name="connsiteX17" fmla="*/ 7813574 w 11499847"/>
              <a:gd name="connsiteY17" fmla="*/ 1965330 h 2403475"/>
              <a:gd name="connsiteX18" fmla="*/ 7759697 w 11499847"/>
              <a:gd name="connsiteY18" fmla="*/ 2100368 h 2403475"/>
              <a:gd name="connsiteX19" fmla="*/ 7813574 w 11499847"/>
              <a:gd name="connsiteY19" fmla="*/ 2235406 h 2403475"/>
              <a:gd name="connsiteX20" fmla="*/ 7945015 w 11499847"/>
              <a:gd name="connsiteY20" fmla="*/ 2290763 h 2403475"/>
              <a:gd name="connsiteX21" fmla="*/ 8077086 w 11499847"/>
              <a:gd name="connsiteY21" fmla="*/ 2235825 h 2403475"/>
              <a:gd name="connsiteX22" fmla="*/ 8131172 w 11499847"/>
              <a:gd name="connsiteY22" fmla="*/ 2100368 h 2403475"/>
              <a:gd name="connsiteX23" fmla="*/ 8076876 w 11499847"/>
              <a:gd name="connsiteY23" fmla="*/ 1965330 h 2403475"/>
              <a:gd name="connsiteX24" fmla="*/ 7945015 w 11499847"/>
              <a:gd name="connsiteY24" fmla="*/ 1909763 h 2403475"/>
              <a:gd name="connsiteX25" fmla="*/ 8899522 w 11499847"/>
              <a:gd name="connsiteY25" fmla="*/ 1844675 h 2403475"/>
              <a:gd name="connsiteX26" fmla="*/ 9098598 w 11499847"/>
              <a:gd name="connsiteY26" fmla="*/ 1844675 h 2403475"/>
              <a:gd name="connsiteX27" fmla="*/ 9228521 w 11499847"/>
              <a:gd name="connsiteY27" fmla="*/ 1892741 h 2403475"/>
              <a:gd name="connsiteX28" fmla="*/ 9277347 w 11499847"/>
              <a:gd name="connsiteY28" fmla="*/ 2011236 h 2403475"/>
              <a:gd name="connsiteX29" fmla="*/ 9228521 w 11499847"/>
              <a:gd name="connsiteY29" fmla="*/ 2129521 h 2403475"/>
              <a:gd name="connsiteX30" fmla="*/ 9098598 w 11499847"/>
              <a:gd name="connsiteY30" fmla="*/ 2177796 h 2403475"/>
              <a:gd name="connsiteX31" fmla="*/ 8982086 w 11499847"/>
              <a:gd name="connsiteY31" fmla="*/ 2177796 h 2403475"/>
              <a:gd name="connsiteX32" fmla="*/ 8982086 w 11499847"/>
              <a:gd name="connsiteY32" fmla="*/ 2355850 h 2403475"/>
              <a:gd name="connsiteX33" fmla="*/ 8899522 w 11499847"/>
              <a:gd name="connsiteY33" fmla="*/ 2355850 h 2403475"/>
              <a:gd name="connsiteX34" fmla="*/ 8899522 w 11499847"/>
              <a:gd name="connsiteY34" fmla="*/ 1844675 h 2403475"/>
              <a:gd name="connsiteX35" fmla="*/ 8324847 w 11499847"/>
              <a:gd name="connsiteY35" fmla="*/ 1844675 h 2403475"/>
              <a:gd name="connsiteX36" fmla="*/ 8407608 w 11499847"/>
              <a:gd name="connsiteY36" fmla="*/ 1844675 h 2403475"/>
              <a:gd name="connsiteX37" fmla="*/ 8407608 w 11499847"/>
              <a:gd name="connsiteY37" fmla="*/ 2158090 h 2403475"/>
              <a:gd name="connsiteX38" fmla="*/ 8443017 w 11499847"/>
              <a:gd name="connsiteY38" fmla="*/ 2252595 h 2403475"/>
              <a:gd name="connsiteX39" fmla="*/ 8537931 w 11499847"/>
              <a:gd name="connsiteY39" fmla="*/ 2291066 h 2403475"/>
              <a:gd name="connsiteX40" fmla="*/ 8631797 w 11499847"/>
              <a:gd name="connsiteY40" fmla="*/ 2252595 h 2403475"/>
              <a:gd name="connsiteX41" fmla="*/ 8667415 w 11499847"/>
              <a:gd name="connsiteY41" fmla="*/ 2158090 h 2403475"/>
              <a:gd name="connsiteX42" fmla="*/ 8667415 w 11499847"/>
              <a:gd name="connsiteY42" fmla="*/ 1844675 h 2403475"/>
              <a:gd name="connsiteX43" fmla="*/ 8748710 w 11499847"/>
              <a:gd name="connsiteY43" fmla="*/ 1844675 h 2403475"/>
              <a:gd name="connsiteX44" fmla="*/ 8748710 w 11499847"/>
              <a:gd name="connsiteY44" fmla="*/ 2158717 h 2403475"/>
              <a:gd name="connsiteX45" fmla="*/ 8688577 w 11499847"/>
              <a:gd name="connsiteY45" fmla="*/ 2307793 h 2403475"/>
              <a:gd name="connsiteX46" fmla="*/ 8537093 w 11499847"/>
              <a:gd name="connsiteY46" fmla="*/ 2366963 h 2403475"/>
              <a:gd name="connsiteX47" fmla="*/ 8385399 w 11499847"/>
              <a:gd name="connsiteY47" fmla="*/ 2307793 h 2403475"/>
              <a:gd name="connsiteX48" fmla="*/ 8324847 w 11499847"/>
              <a:gd name="connsiteY48" fmla="*/ 2158717 h 2403475"/>
              <a:gd name="connsiteX49" fmla="*/ 8324847 w 11499847"/>
              <a:gd name="connsiteY49" fmla="*/ 1844675 h 2403475"/>
              <a:gd name="connsiteX50" fmla="*/ 7197722 w 11499847"/>
              <a:gd name="connsiteY50" fmla="*/ 1844675 h 2403475"/>
              <a:gd name="connsiteX51" fmla="*/ 7404196 w 11499847"/>
              <a:gd name="connsiteY51" fmla="*/ 1844675 h 2403475"/>
              <a:gd name="connsiteX52" fmla="*/ 7531336 w 11499847"/>
              <a:gd name="connsiteY52" fmla="*/ 1891906 h 2403475"/>
              <a:gd name="connsiteX53" fmla="*/ 7578727 w 11499847"/>
              <a:gd name="connsiteY53" fmla="*/ 2008937 h 2403475"/>
              <a:gd name="connsiteX54" fmla="*/ 7548455 w 11499847"/>
              <a:gd name="connsiteY54" fmla="*/ 2106950 h 2403475"/>
              <a:gd name="connsiteX55" fmla="*/ 7464947 w 11499847"/>
              <a:gd name="connsiteY55" fmla="*/ 2161495 h 2403475"/>
              <a:gd name="connsiteX56" fmla="*/ 7525699 w 11499847"/>
              <a:gd name="connsiteY56" fmla="*/ 2258673 h 2403475"/>
              <a:gd name="connsiteX57" fmla="*/ 7586660 w 11499847"/>
              <a:gd name="connsiteY57" fmla="*/ 2355850 h 2403475"/>
              <a:gd name="connsiteX58" fmla="*/ 7491044 w 11499847"/>
              <a:gd name="connsiteY58" fmla="*/ 2355850 h 2403475"/>
              <a:gd name="connsiteX59" fmla="*/ 7434676 w 11499847"/>
              <a:gd name="connsiteY59" fmla="*/ 2263479 h 2403475"/>
              <a:gd name="connsiteX60" fmla="*/ 7378099 w 11499847"/>
              <a:gd name="connsiteY60" fmla="*/ 2171108 h 2403475"/>
              <a:gd name="connsiteX61" fmla="*/ 7280395 w 11499847"/>
              <a:gd name="connsiteY61" fmla="*/ 2171108 h 2403475"/>
              <a:gd name="connsiteX62" fmla="*/ 7280395 w 11499847"/>
              <a:gd name="connsiteY62" fmla="*/ 2355850 h 2403475"/>
              <a:gd name="connsiteX63" fmla="*/ 7197722 w 11499847"/>
              <a:gd name="connsiteY63" fmla="*/ 2355850 h 2403475"/>
              <a:gd name="connsiteX64" fmla="*/ 7197722 w 11499847"/>
              <a:gd name="connsiteY64" fmla="*/ 1844675 h 2403475"/>
              <a:gd name="connsiteX65" fmla="*/ 7945016 w 11499847"/>
              <a:gd name="connsiteY65" fmla="*/ 1833563 h 2403475"/>
              <a:gd name="connsiteX66" fmla="*/ 8136527 w 11499847"/>
              <a:gd name="connsiteY66" fmla="*/ 1911974 h 2403475"/>
              <a:gd name="connsiteX67" fmla="*/ 8215310 w 11499847"/>
              <a:gd name="connsiteY67" fmla="*/ 2100368 h 2403475"/>
              <a:gd name="connsiteX68" fmla="*/ 8136527 w 11499847"/>
              <a:gd name="connsiteY68" fmla="*/ 2288762 h 2403475"/>
              <a:gd name="connsiteX69" fmla="*/ 7945016 w 11499847"/>
              <a:gd name="connsiteY69" fmla="*/ 2366963 h 2403475"/>
              <a:gd name="connsiteX70" fmla="*/ 7754134 w 11499847"/>
              <a:gd name="connsiteY70" fmla="*/ 2288762 h 2403475"/>
              <a:gd name="connsiteX71" fmla="*/ 7675560 w 11499847"/>
              <a:gd name="connsiteY71" fmla="*/ 2100368 h 2403475"/>
              <a:gd name="connsiteX72" fmla="*/ 7754134 w 11499847"/>
              <a:gd name="connsiteY72" fmla="*/ 1911974 h 2403475"/>
              <a:gd name="connsiteX73" fmla="*/ 7945016 w 11499847"/>
              <a:gd name="connsiteY73" fmla="*/ 1833563 h 2403475"/>
              <a:gd name="connsiteX74" fmla="*/ 6834872 w 11499847"/>
              <a:gd name="connsiteY74" fmla="*/ 1833563 h 2403475"/>
              <a:gd name="connsiteX75" fmla="*/ 6921875 w 11499847"/>
              <a:gd name="connsiteY75" fmla="*/ 1845482 h 2403475"/>
              <a:gd name="connsiteX76" fmla="*/ 6996090 w 11499847"/>
              <a:gd name="connsiteY76" fmla="*/ 1881028 h 2403475"/>
              <a:gd name="connsiteX77" fmla="*/ 6974496 w 11499847"/>
              <a:gd name="connsiteY77" fmla="*/ 1914692 h 2403475"/>
              <a:gd name="connsiteX78" fmla="*/ 6952903 w 11499847"/>
              <a:gd name="connsiteY78" fmla="*/ 1948356 h 2403475"/>
              <a:gd name="connsiteX79" fmla="*/ 6897556 w 11499847"/>
              <a:gd name="connsiteY79" fmla="*/ 1919501 h 2403475"/>
              <a:gd name="connsiteX80" fmla="*/ 6834243 w 11499847"/>
              <a:gd name="connsiteY80" fmla="*/ 1910301 h 2403475"/>
              <a:gd name="connsiteX81" fmla="*/ 6703424 w 11499847"/>
              <a:gd name="connsiteY81" fmla="*/ 1965084 h 2403475"/>
              <a:gd name="connsiteX82" fmla="*/ 6650384 w 11499847"/>
              <a:gd name="connsiteY82" fmla="*/ 2100368 h 2403475"/>
              <a:gd name="connsiteX83" fmla="*/ 6701957 w 11499847"/>
              <a:gd name="connsiteY83" fmla="*/ 2236070 h 2403475"/>
              <a:gd name="connsiteX84" fmla="*/ 6831308 w 11499847"/>
              <a:gd name="connsiteY84" fmla="*/ 2291062 h 2403475"/>
              <a:gd name="connsiteX85" fmla="*/ 6945984 w 11499847"/>
              <a:gd name="connsiteY85" fmla="*/ 2250498 h 2403475"/>
              <a:gd name="connsiteX86" fmla="*/ 6999863 w 11499847"/>
              <a:gd name="connsiteY86" fmla="*/ 2148460 h 2403475"/>
              <a:gd name="connsiteX87" fmla="*/ 6825438 w 11499847"/>
              <a:gd name="connsiteY87" fmla="*/ 2148460 h 2403475"/>
              <a:gd name="connsiteX88" fmla="*/ 6849128 w 11499847"/>
              <a:gd name="connsiteY88" fmla="*/ 2111241 h 2403475"/>
              <a:gd name="connsiteX89" fmla="*/ 6873028 w 11499847"/>
              <a:gd name="connsiteY89" fmla="*/ 2074022 h 2403475"/>
              <a:gd name="connsiteX90" fmla="*/ 7078061 w 11499847"/>
              <a:gd name="connsiteY90" fmla="*/ 2074022 h 2403475"/>
              <a:gd name="connsiteX91" fmla="*/ 7080787 w 11499847"/>
              <a:gd name="connsiteY91" fmla="*/ 2090540 h 2403475"/>
              <a:gd name="connsiteX92" fmla="*/ 7081835 w 11499847"/>
              <a:gd name="connsiteY92" fmla="*/ 2110613 h 2403475"/>
              <a:gd name="connsiteX93" fmla="*/ 7011813 w 11499847"/>
              <a:gd name="connsiteY93" fmla="*/ 2293362 h 2403475"/>
              <a:gd name="connsiteX94" fmla="*/ 6830470 w 11499847"/>
              <a:gd name="connsiteY94" fmla="*/ 2366963 h 2403475"/>
              <a:gd name="connsiteX95" fmla="*/ 6642417 w 11499847"/>
              <a:gd name="connsiteY95" fmla="*/ 2289389 h 2403475"/>
              <a:gd name="connsiteX96" fmla="*/ 6565897 w 11499847"/>
              <a:gd name="connsiteY96" fmla="*/ 2100368 h 2403475"/>
              <a:gd name="connsiteX97" fmla="*/ 6644514 w 11499847"/>
              <a:gd name="connsiteY97" fmla="*/ 1911346 h 2403475"/>
              <a:gd name="connsiteX98" fmla="*/ 6834872 w 11499847"/>
              <a:gd name="connsiteY98" fmla="*/ 1833563 h 2403475"/>
              <a:gd name="connsiteX99" fmla="*/ 501650 w 11499847"/>
              <a:gd name="connsiteY99" fmla="*/ 1403350 h 2403475"/>
              <a:gd name="connsiteX100" fmla="*/ 501650 w 11499847"/>
              <a:gd name="connsiteY100" fmla="*/ 1925638 h 2403475"/>
              <a:gd name="connsiteX101" fmla="*/ 842112 w 11499847"/>
              <a:gd name="connsiteY101" fmla="*/ 1925638 h 2403475"/>
              <a:gd name="connsiteX102" fmla="*/ 1182574 w 11499847"/>
              <a:gd name="connsiteY102" fmla="*/ 1925638 h 2403475"/>
              <a:gd name="connsiteX103" fmla="*/ 1375900 w 11499847"/>
              <a:gd name="connsiteY103" fmla="*/ 1849684 h 2403475"/>
              <a:gd name="connsiteX104" fmla="*/ 1455738 w 11499847"/>
              <a:gd name="connsiteY104" fmla="*/ 1662720 h 2403475"/>
              <a:gd name="connsiteX105" fmla="*/ 1375900 w 11499847"/>
              <a:gd name="connsiteY105" fmla="*/ 1477635 h 2403475"/>
              <a:gd name="connsiteX106" fmla="*/ 1182574 w 11499847"/>
              <a:gd name="connsiteY106" fmla="*/ 1403350 h 2403475"/>
              <a:gd name="connsiteX107" fmla="*/ 501650 w 11499847"/>
              <a:gd name="connsiteY107" fmla="*/ 1403350 h 2403475"/>
              <a:gd name="connsiteX108" fmla="*/ 7349808 w 11499847"/>
              <a:gd name="connsiteY108" fmla="*/ 1012825 h 2403475"/>
              <a:gd name="connsiteX109" fmla="*/ 7218292 w 11499847"/>
              <a:gd name="connsiteY109" fmla="*/ 1067952 h 2403475"/>
              <a:gd name="connsiteX110" fmla="*/ 7164385 w 11499847"/>
              <a:gd name="connsiteY110" fmla="*/ 1202427 h 2403475"/>
              <a:gd name="connsiteX111" fmla="*/ 7218292 w 11499847"/>
              <a:gd name="connsiteY111" fmla="*/ 1336903 h 2403475"/>
              <a:gd name="connsiteX112" fmla="*/ 7349808 w 11499847"/>
              <a:gd name="connsiteY112" fmla="*/ 1392238 h 2403475"/>
              <a:gd name="connsiteX113" fmla="*/ 7481953 w 11499847"/>
              <a:gd name="connsiteY113" fmla="*/ 1337320 h 2403475"/>
              <a:gd name="connsiteX114" fmla="*/ 7535860 w 11499847"/>
              <a:gd name="connsiteY114" fmla="*/ 1202427 h 2403475"/>
              <a:gd name="connsiteX115" fmla="*/ 7481534 w 11499847"/>
              <a:gd name="connsiteY115" fmla="*/ 1067952 h 2403475"/>
              <a:gd name="connsiteX116" fmla="*/ 7349808 w 11499847"/>
              <a:gd name="connsiteY116" fmla="*/ 1012825 h 2403475"/>
              <a:gd name="connsiteX117" fmla="*/ 10448922 w 11499847"/>
              <a:gd name="connsiteY117" fmla="*/ 946150 h 2403475"/>
              <a:gd name="connsiteX118" fmla="*/ 10552110 w 11499847"/>
              <a:gd name="connsiteY118" fmla="*/ 946150 h 2403475"/>
              <a:gd name="connsiteX119" fmla="*/ 10671172 w 11499847"/>
              <a:gd name="connsiteY119" fmla="*/ 1139825 h 2403475"/>
              <a:gd name="connsiteX120" fmla="*/ 10790235 w 11499847"/>
              <a:gd name="connsiteY120" fmla="*/ 1333501 h 2403475"/>
              <a:gd name="connsiteX121" fmla="*/ 10790235 w 11499847"/>
              <a:gd name="connsiteY121" fmla="*/ 946150 h 2403475"/>
              <a:gd name="connsiteX122" fmla="*/ 10869610 w 11499847"/>
              <a:gd name="connsiteY122" fmla="*/ 946150 h 2403475"/>
              <a:gd name="connsiteX123" fmla="*/ 10869610 w 11499847"/>
              <a:gd name="connsiteY123" fmla="*/ 1458913 h 2403475"/>
              <a:gd name="connsiteX124" fmla="*/ 10772772 w 11499847"/>
              <a:gd name="connsiteY124" fmla="*/ 1458913 h 2403475"/>
              <a:gd name="connsiteX125" fmla="*/ 10650535 w 11499847"/>
              <a:gd name="connsiteY125" fmla="*/ 1260475 h 2403475"/>
              <a:gd name="connsiteX126" fmla="*/ 10528297 w 11499847"/>
              <a:gd name="connsiteY126" fmla="*/ 1062038 h 2403475"/>
              <a:gd name="connsiteX127" fmla="*/ 10528297 w 11499847"/>
              <a:gd name="connsiteY127" fmla="*/ 1458913 h 2403475"/>
              <a:gd name="connsiteX128" fmla="*/ 10448922 w 11499847"/>
              <a:gd name="connsiteY128" fmla="*/ 1458913 h 2403475"/>
              <a:gd name="connsiteX129" fmla="*/ 10185397 w 11499847"/>
              <a:gd name="connsiteY129" fmla="*/ 946150 h 2403475"/>
              <a:gd name="connsiteX130" fmla="*/ 10267947 w 11499847"/>
              <a:gd name="connsiteY130" fmla="*/ 946150 h 2403475"/>
              <a:gd name="connsiteX131" fmla="*/ 10267947 w 11499847"/>
              <a:gd name="connsiteY131" fmla="*/ 1458913 h 2403475"/>
              <a:gd name="connsiteX132" fmla="*/ 10185397 w 11499847"/>
              <a:gd name="connsiteY132" fmla="*/ 1458913 h 2403475"/>
              <a:gd name="connsiteX133" fmla="*/ 9656760 w 11499847"/>
              <a:gd name="connsiteY133" fmla="*/ 946150 h 2403475"/>
              <a:gd name="connsiteX134" fmla="*/ 10059985 w 11499847"/>
              <a:gd name="connsiteY134" fmla="*/ 946150 h 2403475"/>
              <a:gd name="connsiteX135" fmla="*/ 10059985 w 11499847"/>
              <a:gd name="connsiteY135" fmla="*/ 1022350 h 2403475"/>
              <a:gd name="connsiteX136" fmla="*/ 9899648 w 11499847"/>
              <a:gd name="connsiteY136" fmla="*/ 1022350 h 2403475"/>
              <a:gd name="connsiteX137" fmla="*/ 9899648 w 11499847"/>
              <a:gd name="connsiteY137" fmla="*/ 1458913 h 2403475"/>
              <a:gd name="connsiteX138" fmla="*/ 9817098 w 11499847"/>
              <a:gd name="connsiteY138" fmla="*/ 1458913 h 2403475"/>
              <a:gd name="connsiteX139" fmla="*/ 9817098 w 11499847"/>
              <a:gd name="connsiteY139" fmla="*/ 1022350 h 2403475"/>
              <a:gd name="connsiteX140" fmla="*/ 9656760 w 11499847"/>
              <a:gd name="connsiteY140" fmla="*/ 1022350 h 2403475"/>
              <a:gd name="connsiteX141" fmla="*/ 9336085 w 11499847"/>
              <a:gd name="connsiteY141" fmla="*/ 946150 h 2403475"/>
              <a:gd name="connsiteX142" fmla="*/ 9418635 w 11499847"/>
              <a:gd name="connsiteY142" fmla="*/ 946150 h 2403475"/>
              <a:gd name="connsiteX143" fmla="*/ 9418635 w 11499847"/>
              <a:gd name="connsiteY143" fmla="*/ 1382713 h 2403475"/>
              <a:gd name="connsiteX144" fmla="*/ 9671048 w 11499847"/>
              <a:gd name="connsiteY144" fmla="*/ 1382713 h 2403475"/>
              <a:gd name="connsiteX145" fmla="*/ 9671048 w 11499847"/>
              <a:gd name="connsiteY145" fmla="*/ 1458913 h 2403475"/>
              <a:gd name="connsiteX146" fmla="*/ 9336085 w 11499847"/>
              <a:gd name="connsiteY146" fmla="*/ 1458913 h 2403475"/>
              <a:gd name="connsiteX147" fmla="*/ 8766172 w 11499847"/>
              <a:gd name="connsiteY147" fmla="*/ 946150 h 2403475"/>
              <a:gd name="connsiteX148" fmla="*/ 8848414 w 11499847"/>
              <a:gd name="connsiteY148" fmla="*/ 946150 h 2403475"/>
              <a:gd name="connsiteX149" fmla="*/ 8848414 w 11499847"/>
              <a:gd name="connsiteY149" fmla="*/ 1260391 h 2403475"/>
              <a:gd name="connsiteX150" fmla="*/ 8883900 w 11499847"/>
              <a:gd name="connsiteY150" fmla="*/ 1355146 h 2403475"/>
              <a:gd name="connsiteX151" fmla="*/ 8978249 w 11499847"/>
              <a:gd name="connsiteY151" fmla="*/ 1393718 h 2403475"/>
              <a:gd name="connsiteX152" fmla="*/ 9071972 w 11499847"/>
              <a:gd name="connsiteY152" fmla="*/ 1355146 h 2403475"/>
              <a:gd name="connsiteX153" fmla="*/ 9107457 w 11499847"/>
              <a:gd name="connsiteY153" fmla="*/ 1260391 h 2403475"/>
              <a:gd name="connsiteX154" fmla="*/ 9107457 w 11499847"/>
              <a:gd name="connsiteY154" fmla="*/ 946150 h 2403475"/>
              <a:gd name="connsiteX155" fmla="*/ 9188447 w 11499847"/>
              <a:gd name="connsiteY155" fmla="*/ 946150 h 2403475"/>
              <a:gd name="connsiteX156" fmla="*/ 9188447 w 11499847"/>
              <a:gd name="connsiteY156" fmla="*/ 1261230 h 2403475"/>
              <a:gd name="connsiteX157" fmla="*/ 9128539 w 11499847"/>
              <a:gd name="connsiteY157" fmla="*/ 1410489 h 2403475"/>
              <a:gd name="connsiteX158" fmla="*/ 8977623 w 11499847"/>
              <a:gd name="connsiteY158" fmla="*/ 1470025 h 2403475"/>
              <a:gd name="connsiteX159" fmla="*/ 8826497 w 11499847"/>
              <a:gd name="connsiteY159" fmla="*/ 1410489 h 2403475"/>
              <a:gd name="connsiteX160" fmla="*/ 8766172 w 11499847"/>
              <a:gd name="connsiteY160" fmla="*/ 1261230 h 2403475"/>
              <a:gd name="connsiteX161" fmla="*/ 8766172 w 11499847"/>
              <a:gd name="connsiteY161" fmla="*/ 946150 h 2403475"/>
              <a:gd name="connsiteX162" fmla="*/ 7737472 w 11499847"/>
              <a:gd name="connsiteY162" fmla="*/ 946150 h 2403475"/>
              <a:gd name="connsiteX163" fmla="*/ 7839072 w 11499847"/>
              <a:gd name="connsiteY163" fmla="*/ 946150 h 2403475"/>
              <a:gd name="connsiteX164" fmla="*/ 7958134 w 11499847"/>
              <a:gd name="connsiteY164" fmla="*/ 1139825 h 2403475"/>
              <a:gd name="connsiteX165" fmla="*/ 8077197 w 11499847"/>
              <a:gd name="connsiteY165" fmla="*/ 1333501 h 2403475"/>
              <a:gd name="connsiteX166" fmla="*/ 8077197 w 11499847"/>
              <a:gd name="connsiteY166" fmla="*/ 946150 h 2403475"/>
              <a:gd name="connsiteX167" fmla="*/ 8156572 w 11499847"/>
              <a:gd name="connsiteY167" fmla="*/ 946150 h 2403475"/>
              <a:gd name="connsiteX168" fmla="*/ 8156572 w 11499847"/>
              <a:gd name="connsiteY168" fmla="*/ 1458913 h 2403475"/>
              <a:gd name="connsiteX169" fmla="*/ 8061322 w 11499847"/>
              <a:gd name="connsiteY169" fmla="*/ 1458913 h 2403475"/>
              <a:gd name="connsiteX170" fmla="*/ 7939084 w 11499847"/>
              <a:gd name="connsiteY170" fmla="*/ 1260475 h 2403475"/>
              <a:gd name="connsiteX171" fmla="*/ 7815259 w 11499847"/>
              <a:gd name="connsiteY171" fmla="*/ 1062038 h 2403475"/>
              <a:gd name="connsiteX172" fmla="*/ 7815259 w 11499847"/>
              <a:gd name="connsiteY172" fmla="*/ 1458913 h 2403475"/>
              <a:gd name="connsiteX173" fmla="*/ 7737472 w 11499847"/>
              <a:gd name="connsiteY173" fmla="*/ 1458913 h 2403475"/>
              <a:gd name="connsiteX174" fmla="*/ 11253544 w 11499847"/>
              <a:gd name="connsiteY174" fmla="*/ 936625 h 2403475"/>
              <a:gd name="connsiteX175" fmla="*/ 11340315 w 11499847"/>
              <a:gd name="connsiteY175" fmla="*/ 948334 h 2403475"/>
              <a:gd name="connsiteX176" fmla="*/ 11414331 w 11499847"/>
              <a:gd name="connsiteY176" fmla="*/ 984090 h 2403475"/>
              <a:gd name="connsiteX177" fmla="*/ 11392795 w 11499847"/>
              <a:gd name="connsiteY177" fmla="*/ 1017545 h 2403475"/>
              <a:gd name="connsiteX178" fmla="*/ 11371260 w 11499847"/>
              <a:gd name="connsiteY178" fmla="*/ 1051209 h 2403475"/>
              <a:gd name="connsiteX179" fmla="*/ 11316270 w 11499847"/>
              <a:gd name="connsiteY179" fmla="*/ 1022354 h 2403475"/>
              <a:gd name="connsiteX180" fmla="*/ 11252917 w 11499847"/>
              <a:gd name="connsiteY180" fmla="*/ 1013363 h 2403475"/>
              <a:gd name="connsiteX181" fmla="*/ 11122657 w 11499847"/>
              <a:gd name="connsiteY181" fmla="*/ 1067936 h 2403475"/>
              <a:gd name="connsiteX182" fmla="*/ 11069549 w 11499847"/>
              <a:gd name="connsiteY182" fmla="*/ 1203221 h 2403475"/>
              <a:gd name="connsiteX183" fmla="*/ 11120984 w 11499847"/>
              <a:gd name="connsiteY183" fmla="*/ 1338923 h 2403475"/>
              <a:gd name="connsiteX184" fmla="*/ 11249990 w 11499847"/>
              <a:gd name="connsiteY184" fmla="*/ 1394124 h 2403475"/>
              <a:gd name="connsiteX185" fmla="*/ 11364360 w 11499847"/>
              <a:gd name="connsiteY185" fmla="*/ 1353350 h 2403475"/>
              <a:gd name="connsiteX186" fmla="*/ 11418095 w 11499847"/>
              <a:gd name="connsiteY186" fmla="*/ 1251521 h 2403475"/>
              <a:gd name="connsiteX187" fmla="*/ 11244136 w 11499847"/>
              <a:gd name="connsiteY187" fmla="*/ 1251521 h 2403475"/>
              <a:gd name="connsiteX188" fmla="*/ 11267971 w 11499847"/>
              <a:gd name="connsiteY188" fmla="*/ 1214303 h 2403475"/>
              <a:gd name="connsiteX189" fmla="*/ 11291598 w 11499847"/>
              <a:gd name="connsiteY189" fmla="*/ 1177084 h 2403475"/>
              <a:gd name="connsiteX190" fmla="*/ 11496083 w 11499847"/>
              <a:gd name="connsiteY190" fmla="*/ 1177084 h 2403475"/>
              <a:gd name="connsiteX191" fmla="*/ 11498802 w 11499847"/>
              <a:gd name="connsiteY191" fmla="*/ 1193393 h 2403475"/>
              <a:gd name="connsiteX192" fmla="*/ 11499847 w 11499847"/>
              <a:gd name="connsiteY192" fmla="*/ 1213466 h 2403475"/>
              <a:gd name="connsiteX193" fmla="*/ 11430222 w 11499847"/>
              <a:gd name="connsiteY193" fmla="*/ 1396215 h 2403475"/>
              <a:gd name="connsiteX194" fmla="*/ 11249154 w 11499847"/>
              <a:gd name="connsiteY194" fmla="*/ 1470025 h 2403475"/>
              <a:gd name="connsiteX195" fmla="*/ 11061813 w 11499847"/>
              <a:gd name="connsiteY195" fmla="*/ 1392242 h 2403475"/>
              <a:gd name="connsiteX196" fmla="*/ 10985497 w 11499847"/>
              <a:gd name="connsiteY196" fmla="*/ 1203221 h 2403475"/>
              <a:gd name="connsiteX197" fmla="*/ 11063695 w 11499847"/>
              <a:gd name="connsiteY197" fmla="*/ 1014408 h 2403475"/>
              <a:gd name="connsiteX198" fmla="*/ 11253544 w 11499847"/>
              <a:gd name="connsiteY198" fmla="*/ 936625 h 2403475"/>
              <a:gd name="connsiteX199" fmla="*/ 8471697 w 11499847"/>
              <a:gd name="connsiteY199" fmla="*/ 936625 h 2403475"/>
              <a:gd name="connsiteX200" fmla="*/ 8556850 w 11499847"/>
              <a:gd name="connsiteY200" fmla="*/ 949798 h 2403475"/>
              <a:gd name="connsiteX201" fmla="*/ 8626729 w 11499847"/>
              <a:gd name="connsiteY201" fmla="*/ 984717 h 2403475"/>
              <a:gd name="connsiteX202" fmla="*/ 8606225 w 11499847"/>
              <a:gd name="connsiteY202" fmla="*/ 1017336 h 2403475"/>
              <a:gd name="connsiteX203" fmla="*/ 8585722 w 11499847"/>
              <a:gd name="connsiteY203" fmla="*/ 1049745 h 2403475"/>
              <a:gd name="connsiteX204" fmla="*/ 8528605 w 11499847"/>
              <a:gd name="connsiteY204" fmla="*/ 1021099 h 2403475"/>
              <a:gd name="connsiteX205" fmla="*/ 8471070 w 11499847"/>
              <a:gd name="connsiteY205" fmla="*/ 1011063 h 2403475"/>
              <a:gd name="connsiteX206" fmla="*/ 8404328 w 11499847"/>
              <a:gd name="connsiteY206" fmla="*/ 1032181 h 2403475"/>
              <a:gd name="connsiteX207" fmla="*/ 8382570 w 11499847"/>
              <a:gd name="connsiteY207" fmla="*/ 1084246 h 2403475"/>
              <a:gd name="connsiteX208" fmla="*/ 8412697 w 11499847"/>
              <a:gd name="connsiteY208" fmla="*/ 1135474 h 2403475"/>
              <a:gd name="connsiteX209" fmla="*/ 8493038 w 11499847"/>
              <a:gd name="connsiteY209" fmla="*/ 1165165 h 2403475"/>
              <a:gd name="connsiteX210" fmla="*/ 8600786 w 11499847"/>
              <a:gd name="connsiteY210" fmla="*/ 1212421 h 2403475"/>
              <a:gd name="connsiteX211" fmla="*/ 8648697 w 11499847"/>
              <a:gd name="connsiteY211" fmla="*/ 1314250 h 2403475"/>
              <a:gd name="connsiteX212" fmla="*/ 8601413 w 11499847"/>
              <a:gd name="connsiteY212" fmla="*/ 1425906 h 2403475"/>
              <a:gd name="connsiteX213" fmla="*/ 8468140 w 11499847"/>
              <a:gd name="connsiteY213" fmla="*/ 1470025 h 2403475"/>
              <a:gd name="connsiteX214" fmla="*/ 8363531 w 11499847"/>
              <a:gd name="connsiteY214" fmla="*/ 1452461 h 2403475"/>
              <a:gd name="connsiteX215" fmla="*/ 8286747 w 11499847"/>
              <a:gd name="connsiteY215" fmla="*/ 1411479 h 2403475"/>
              <a:gd name="connsiteX216" fmla="*/ 8307251 w 11499847"/>
              <a:gd name="connsiteY216" fmla="*/ 1379069 h 2403475"/>
              <a:gd name="connsiteX217" fmla="*/ 8327754 w 11499847"/>
              <a:gd name="connsiteY217" fmla="*/ 1346450 h 2403475"/>
              <a:gd name="connsiteX218" fmla="*/ 8395541 w 11499847"/>
              <a:gd name="connsiteY218" fmla="*/ 1381578 h 2403475"/>
              <a:gd name="connsiteX219" fmla="*/ 8468768 w 11499847"/>
              <a:gd name="connsiteY219" fmla="*/ 1395378 h 2403475"/>
              <a:gd name="connsiteX220" fmla="*/ 8541367 w 11499847"/>
              <a:gd name="connsiteY220" fmla="*/ 1373633 h 2403475"/>
              <a:gd name="connsiteX221" fmla="*/ 8566055 w 11499847"/>
              <a:gd name="connsiteY221" fmla="*/ 1319477 h 2403475"/>
              <a:gd name="connsiteX222" fmla="*/ 8535509 w 11499847"/>
              <a:gd name="connsiteY222" fmla="*/ 1268458 h 2403475"/>
              <a:gd name="connsiteX223" fmla="*/ 8455587 w 11499847"/>
              <a:gd name="connsiteY223" fmla="*/ 1238348 h 2403475"/>
              <a:gd name="connsiteX224" fmla="*/ 8347630 w 11499847"/>
              <a:gd name="connsiteY224" fmla="*/ 1191511 h 2403475"/>
              <a:gd name="connsiteX225" fmla="*/ 8299928 w 11499847"/>
              <a:gd name="connsiteY225" fmla="*/ 1089264 h 2403475"/>
              <a:gd name="connsiteX226" fmla="*/ 8345329 w 11499847"/>
              <a:gd name="connsiteY226" fmla="*/ 979489 h 2403475"/>
              <a:gd name="connsiteX227" fmla="*/ 8471697 w 11499847"/>
              <a:gd name="connsiteY227" fmla="*/ 936625 h 2403475"/>
              <a:gd name="connsiteX228" fmla="*/ 7349808 w 11499847"/>
              <a:gd name="connsiteY228" fmla="*/ 936625 h 2403475"/>
              <a:gd name="connsiteX229" fmla="*/ 7541183 w 11499847"/>
              <a:gd name="connsiteY229" fmla="*/ 1014826 h 2403475"/>
              <a:gd name="connsiteX230" fmla="*/ 7619997 w 11499847"/>
              <a:gd name="connsiteY230" fmla="*/ 1203221 h 2403475"/>
              <a:gd name="connsiteX231" fmla="*/ 7541183 w 11499847"/>
              <a:gd name="connsiteY231" fmla="*/ 1391615 h 2403475"/>
              <a:gd name="connsiteX232" fmla="*/ 7349808 w 11499847"/>
              <a:gd name="connsiteY232" fmla="*/ 1470025 h 2403475"/>
              <a:gd name="connsiteX233" fmla="*/ 7158642 w 11499847"/>
              <a:gd name="connsiteY233" fmla="*/ 1391615 h 2403475"/>
              <a:gd name="connsiteX234" fmla="*/ 7080247 w 11499847"/>
              <a:gd name="connsiteY234" fmla="*/ 1203221 h 2403475"/>
              <a:gd name="connsiteX235" fmla="*/ 7158642 w 11499847"/>
              <a:gd name="connsiteY235" fmla="*/ 1014826 h 2403475"/>
              <a:gd name="connsiteX236" fmla="*/ 7349808 w 11499847"/>
              <a:gd name="connsiteY236" fmla="*/ 936625 h 2403475"/>
              <a:gd name="connsiteX237" fmla="*/ 6837427 w 11499847"/>
              <a:gd name="connsiteY237" fmla="*/ 936625 h 2403475"/>
              <a:gd name="connsiteX238" fmla="*/ 6932756 w 11499847"/>
              <a:gd name="connsiteY238" fmla="*/ 951680 h 2403475"/>
              <a:gd name="connsiteX239" fmla="*/ 7008810 w 11499847"/>
              <a:gd name="connsiteY239" fmla="*/ 993499 h 2403475"/>
              <a:gd name="connsiteX240" fmla="*/ 6987439 w 11499847"/>
              <a:gd name="connsiteY240" fmla="*/ 1026745 h 2403475"/>
              <a:gd name="connsiteX241" fmla="*/ 6966278 w 11499847"/>
              <a:gd name="connsiteY241" fmla="*/ 1059991 h 2403475"/>
              <a:gd name="connsiteX242" fmla="*/ 6904891 w 11499847"/>
              <a:gd name="connsiteY242" fmla="*/ 1024863 h 2403475"/>
              <a:gd name="connsiteX243" fmla="*/ 6833027 w 11499847"/>
              <a:gd name="connsiteY243" fmla="*/ 1012526 h 2403475"/>
              <a:gd name="connsiteX244" fmla="*/ 6703338 w 11499847"/>
              <a:gd name="connsiteY244" fmla="*/ 1067727 h 2403475"/>
              <a:gd name="connsiteX245" fmla="*/ 6649912 w 11499847"/>
              <a:gd name="connsiteY245" fmla="*/ 1203221 h 2403475"/>
              <a:gd name="connsiteX246" fmla="*/ 6703338 w 11499847"/>
              <a:gd name="connsiteY246" fmla="*/ 1338923 h 2403475"/>
              <a:gd name="connsiteX247" fmla="*/ 6833027 w 11499847"/>
              <a:gd name="connsiteY247" fmla="*/ 1393915 h 2403475"/>
              <a:gd name="connsiteX248" fmla="*/ 6904891 w 11499847"/>
              <a:gd name="connsiteY248" fmla="*/ 1381787 h 2403475"/>
              <a:gd name="connsiteX249" fmla="*/ 6966278 w 11499847"/>
              <a:gd name="connsiteY249" fmla="*/ 1346450 h 2403475"/>
              <a:gd name="connsiteX250" fmla="*/ 6987439 w 11499847"/>
              <a:gd name="connsiteY250" fmla="*/ 1379696 h 2403475"/>
              <a:gd name="connsiteX251" fmla="*/ 7008810 w 11499847"/>
              <a:gd name="connsiteY251" fmla="*/ 1412942 h 2403475"/>
              <a:gd name="connsiteX252" fmla="*/ 6932756 w 11499847"/>
              <a:gd name="connsiteY252" fmla="*/ 1454970 h 2403475"/>
              <a:gd name="connsiteX253" fmla="*/ 6837427 w 11499847"/>
              <a:gd name="connsiteY253" fmla="*/ 1470025 h 2403475"/>
              <a:gd name="connsiteX254" fmla="*/ 6644674 w 11499847"/>
              <a:gd name="connsiteY254" fmla="*/ 1392242 h 2403475"/>
              <a:gd name="connsiteX255" fmla="*/ 6565897 w 11499847"/>
              <a:gd name="connsiteY255" fmla="*/ 1203221 h 2403475"/>
              <a:gd name="connsiteX256" fmla="*/ 6644674 w 11499847"/>
              <a:gd name="connsiteY256" fmla="*/ 1014408 h 2403475"/>
              <a:gd name="connsiteX257" fmla="*/ 6837427 w 11499847"/>
              <a:gd name="connsiteY257" fmla="*/ 936625 h 2403475"/>
              <a:gd name="connsiteX258" fmla="*/ 501650 w 11499847"/>
              <a:gd name="connsiteY258" fmla="*/ 477838 h 2403475"/>
              <a:gd name="connsiteX259" fmla="*/ 501650 w 11499847"/>
              <a:gd name="connsiteY259" fmla="*/ 981076 h 2403475"/>
              <a:gd name="connsiteX260" fmla="*/ 786010 w 11499847"/>
              <a:gd name="connsiteY260" fmla="*/ 981076 h 2403475"/>
              <a:gd name="connsiteX261" fmla="*/ 1070579 w 11499847"/>
              <a:gd name="connsiteY261" fmla="*/ 981076 h 2403475"/>
              <a:gd name="connsiteX262" fmla="*/ 1253188 w 11499847"/>
              <a:gd name="connsiteY262" fmla="*/ 908588 h 2403475"/>
              <a:gd name="connsiteX263" fmla="*/ 1327150 w 11499847"/>
              <a:gd name="connsiteY263" fmla="*/ 727681 h 2403475"/>
              <a:gd name="connsiteX264" fmla="*/ 1253188 w 11499847"/>
              <a:gd name="connsiteY264" fmla="*/ 548446 h 2403475"/>
              <a:gd name="connsiteX265" fmla="*/ 1070579 w 11499847"/>
              <a:gd name="connsiteY265" fmla="*/ 477838 h 2403475"/>
              <a:gd name="connsiteX266" fmla="*/ 501650 w 11499847"/>
              <a:gd name="connsiteY266" fmla="*/ 477838 h 2403475"/>
              <a:gd name="connsiteX267" fmla="*/ 6675435 w 11499847"/>
              <a:gd name="connsiteY267" fmla="*/ 336550 h 2403475"/>
              <a:gd name="connsiteX268" fmla="*/ 6675435 w 11499847"/>
              <a:gd name="connsiteY268" fmla="*/ 487363 h 2403475"/>
              <a:gd name="connsiteX269" fmla="*/ 6808467 w 11499847"/>
              <a:gd name="connsiteY269" fmla="*/ 487363 h 2403475"/>
              <a:gd name="connsiteX270" fmla="*/ 6865570 w 11499847"/>
              <a:gd name="connsiteY270" fmla="*/ 465370 h 2403475"/>
              <a:gd name="connsiteX271" fmla="*/ 6888160 w 11499847"/>
              <a:gd name="connsiteY271" fmla="*/ 411957 h 2403475"/>
              <a:gd name="connsiteX272" fmla="*/ 6865570 w 11499847"/>
              <a:gd name="connsiteY272" fmla="*/ 358334 h 2403475"/>
              <a:gd name="connsiteX273" fmla="*/ 6808467 w 11499847"/>
              <a:gd name="connsiteY273" fmla="*/ 336550 h 2403475"/>
              <a:gd name="connsiteX274" fmla="*/ 6675435 w 11499847"/>
              <a:gd name="connsiteY274" fmla="*/ 336550 h 2403475"/>
              <a:gd name="connsiteX275" fmla="*/ 6675435 w 11499847"/>
              <a:gd name="connsiteY275" fmla="*/ 122238 h 2403475"/>
              <a:gd name="connsiteX276" fmla="*/ 6675435 w 11499847"/>
              <a:gd name="connsiteY276" fmla="*/ 265113 h 2403475"/>
              <a:gd name="connsiteX277" fmla="*/ 6795279 w 11499847"/>
              <a:gd name="connsiteY277" fmla="*/ 265113 h 2403475"/>
              <a:gd name="connsiteX278" fmla="*/ 6848404 w 11499847"/>
              <a:gd name="connsiteY278" fmla="*/ 244673 h 2403475"/>
              <a:gd name="connsiteX279" fmla="*/ 6869110 w 11499847"/>
              <a:gd name="connsiteY279" fmla="*/ 193571 h 2403475"/>
              <a:gd name="connsiteX280" fmla="*/ 6848404 w 11499847"/>
              <a:gd name="connsiteY280" fmla="*/ 142679 h 2403475"/>
              <a:gd name="connsiteX281" fmla="*/ 6795279 w 11499847"/>
              <a:gd name="connsiteY281" fmla="*/ 122238 h 2403475"/>
              <a:gd name="connsiteX282" fmla="*/ 6675435 w 11499847"/>
              <a:gd name="connsiteY282" fmla="*/ 122238 h 2403475"/>
              <a:gd name="connsiteX283" fmla="*/ 8850791 w 11499847"/>
              <a:gd name="connsiteY283" fmla="*/ 114300 h 2403475"/>
              <a:gd name="connsiteX284" fmla="*/ 8719837 w 11499847"/>
              <a:gd name="connsiteY284" fmla="*/ 169657 h 2403475"/>
              <a:gd name="connsiteX285" fmla="*/ 8666160 w 11499847"/>
              <a:gd name="connsiteY285" fmla="*/ 304905 h 2403475"/>
              <a:gd name="connsiteX286" fmla="*/ 8719837 w 11499847"/>
              <a:gd name="connsiteY286" fmla="*/ 439943 h 2403475"/>
              <a:gd name="connsiteX287" fmla="*/ 8850791 w 11499847"/>
              <a:gd name="connsiteY287" fmla="*/ 495300 h 2403475"/>
              <a:gd name="connsiteX288" fmla="*/ 8982163 w 11499847"/>
              <a:gd name="connsiteY288" fmla="*/ 440153 h 2403475"/>
              <a:gd name="connsiteX289" fmla="*/ 9036048 w 11499847"/>
              <a:gd name="connsiteY289" fmla="*/ 304905 h 2403475"/>
              <a:gd name="connsiteX290" fmla="*/ 8981954 w 11499847"/>
              <a:gd name="connsiteY290" fmla="*/ 169657 h 2403475"/>
              <a:gd name="connsiteX291" fmla="*/ 8850791 w 11499847"/>
              <a:gd name="connsiteY291" fmla="*/ 114300 h 2403475"/>
              <a:gd name="connsiteX292" fmla="*/ 7335415 w 11499847"/>
              <a:gd name="connsiteY292" fmla="*/ 114300 h 2403475"/>
              <a:gd name="connsiteX293" fmla="*/ 7203974 w 11499847"/>
              <a:gd name="connsiteY293" fmla="*/ 169657 h 2403475"/>
              <a:gd name="connsiteX294" fmla="*/ 7150097 w 11499847"/>
              <a:gd name="connsiteY294" fmla="*/ 304905 h 2403475"/>
              <a:gd name="connsiteX295" fmla="*/ 7203974 w 11499847"/>
              <a:gd name="connsiteY295" fmla="*/ 439943 h 2403475"/>
              <a:gd name="connsiteX296" fmla="*/ 7335415 w 11499847"/>
              <a:gd name="connsiteY296" fmla="*/ 495300 h 2403475"/>
              <a:gd name="connsiteX297" fmla="*/ 7467486 w 11499847"/>
              <a:gd name="connsiteY297" fmla="*/ 440153 h 2403475"/>
              <a:gd name="connsiteX298" fmla="*/ 7521572 w 11499847"/>
              <a:gd name="connsiteY298" fmla="*/ 304905 h 2403475"/>
              <a:gd name="connsiteX299" fmla="*/ 7467067 w 11499847"/>
              <a:gd name="connsiteY299" fmla="*/ 169657 h 2403475"/>
              <a:gd name="connsiteX300" fmla="*/ 7335415 w 11499847"/>
              <a:gd name="connsiteY300" fmla="*/ 114300 h 2403475"/>
              <a:gd name="connsiteX301" fmla="*/ 9237660 w 11499847"/>
              <a:gd name="connsiteY301" fmla="*/ 49213 h 2403475"/>
              <a:gd name="connsiteX302" fmla="*/ 9339260 w 11499847"/>
              <a:gd name="connsiteY302" fmla="*/ 49213 h 2403475"/>
              <a:gd name="connsiteX303" fmla="*/ 9458322 w 11499847"/>
              <a:gd name="connsiteY303" fmla="*/ 242888 h 2403475"/>
              <a:gd name="connsiteX304" fmla="*/ 9578972 w 11499847"/>
              <a:gd name="connsiteY304" fmla="*/ 436563 h 2403475"/>
              <a:gd name="connsiteX305" fmla="*/ 9578972 w 11499847"/>
              <a:gd name="connsiteY305" fmla="*/ 49213 h 2403475"/>
              <a:gd name="connsiteX306" fmla="*/ 9656760 w 11499847"/>
              <a:gd name="connsiteY306" fmla="*/ 49213 h 2403475"/>
              <a:gd name="connsiteX307" fmla="*/ 9656760 w 11499847"/>
              <a:gd name="connsiteY307" fmla="*/ 560388 h 2403475"/>
              <a:gd name="connsiteX308" fmla="*/ 9561510 w 11499847"/>
              <a:gd name="connsiteY308" fmla="*/ 560388 h 2403475"/>
              <a:gd name="connsiteX309" fmla="*/ 9439272 w 11499847"/>
              <a:gd name="connsiteY309" fmla="*/ 363538 h 2403475"/>
              <a:gd name="connsiteX310" fmla="*/ 9317035 w 11499847"/>
              <a:gd name="connsiteY310" fmla="*/ 165101 h 2403475"/>
              <a:gd name="connsiteX311" fmla="*/ 9317035 w 11499847"/>
              <a:gd name="connsiteY311" fmla="*/ 560388 h 2403475"/>
              <a:gd name="connsiteX312" fmla="*/ 9237660 w 11499847"/>
              <a:gd name="connsiteY312" fmla="*/ 560388 h 2403475"/>
              <a:gd name="connsiteX313" fmla="*/ 8126410 w 11499847"/>
              <a:gd name="connsiteY313" fmla="*/ 49213 h 2403475"/>
              <a:gd name="connsiteX314" fmla="*/ 8529635 w 11499847"/>
              <a:gd name="connsiteY314" fmla="*/ 49213 h 2403475"/>
              <a:gd name="connsiteX315" fmla="*/ 8529635 w 11499847"/>
              <a:gd name="connsiteY315" fmla="*/ 125413 h 2403475"/>
              <a:gd name="connsiteX316" fmla="*/ 8369298 w 11499847"/>
              <a:gd name="connsiteY316" fmla="*/ 125413 h 2403475"/>
              <a:gd name="connsiteX317" fmla="*/ 8369298 w 11499847"/>
              <a:gd name="connsiteY317" fmla="*/ 560388 h 2403475"/>
              <a:gd name="connsiteX318" fmla="*/ 8285160 w 11499847"/>
              <a:gd name="connsiteY318" fmla="*/ 560388 h 2403475"/>
              <a:gd name="connsiteX319" fmla="*/ 8285160 w 11499847"/>
              <a:gd name="connsiteY319" fmla="*/ 125413 h 2403475"/>
              <a:gd name="connsiteX320" fmla="*/ 8126410 w 11499847"/>
              <a:gd name="connsiteY320" fmla="*/ 125413 h 2403475"/>
              <a:gd name="connsiteX321" fmla="*/ 6592885 w 11499847"/>
              <a:gd name="connsiteY321" fmla="*/ 49213 h 2403475"/>
              <a:gd name="connsiteX322" fmla="*/ 6795851 w 11499847"/>
              <a:gd name="connsiteY322" fmla="*/ 49213 h 2403475"/>
              <a:gd name="connsiteX323" fmla="*/ 6907775 w 11499847"/>
              <a:gd name="connsiteY323" fmla="*/ 87875 h 2403475"/>
              <a:gd name="connsiteX324" fmla="*/ 6952670 w 11499847"/>
              <a:gd name="connsiteY324" fmla="*/ 185680 h 2403475"/>
              <a:gd name="connsiteX325" fmla="*/ 6936382 w 11499847"/>
              <a:gd name="connsiteY325" fmla="*/ 245658 h 2403475"/>
              <a:gd name="connsiteX326" fmla="*/ 6892114 w 11499847"/>
              <a:gd name="connsiteY326" fmla="*/ 288709 h 2403475"/>
              <a:gd name="connsiteX327" fmla="*/ 6950791 w 11499847"/>
              <a:gd name="connsiteY327" fmla="*/ 339492 h 2403475"/>
              <a:gd name="connsiteX328" fmla="*/ 6972298 w 11499847"/>
              <a:gd name="connsiteY328" fmla="*/ 412845 h 2403475"/>
              <a:gd name="connsiteX329" fmla="*/ 6926359 w 11499847"/>
              <a:gd name="connsiteY329" fmla="*/ 517546 h 2403475"/>
              <a:gd name="connsiteX330" fmla="*/ 6808798 w 11499847"/>
              <a:gd name="connsiteY330" fmla="*/ 560388 h 2403475"/>
              <a:gd name="connsiteX331" fmla="*/ 6592885 w 11499847"/>
              <a:gd name="connsiteY331" fmla="*/ 560388 h 2403475"/>
              <a:gd name="connsiteX332" fmla="*/ 6592885 w 11499847"/>
              <a:gd name="connsiteY332" fmla="*/ 49213 h 2403475"/>
              <a:gd name="connsiteX333" fmla="*/ 8850790 w 11499847"/>
              <a:gd name="connsiteY333" fmla="*/ 38100 h 2403475"/>
              <a:gd name="connsiteX334" fmla="*/ 9041603 w 11499847"/>
              <a:gd name="connsiteY334" fmla="*/ 116301 h 2403475"/>
              <a:gd name="connsiteX335" fmla="*/ 9120185 w 11499847"/>
              <a:gd name="connsiteY335" fmla="*/ 304905 h 2403475"/>
              <a:gd name="connsiteX336" fmla="*/ 9041603 w 11499847"/>
              <a:gd name="connsiteY336" fmla="*/ 493090 h 2403475"/>
              <a:gd name="connsiteX337" fmla="*/ 8850790 w 11499847"/>
              <a:gd name="connsiteY337" fmla="*/ 571500 h 2403475"/>
              <a:gd name="connsiteX338" fmla="*/ 8660186 w 11499847"/>
              <a:gd name="connsiteY338" fmla="*/ 493090 h 2403475"/>
              <a:gd name="connsiteX339" fmla="*/ 8582022 w 11499847"/>
              <a:gd name="connsiteY339" fmla="*/ 304905 h 2403475"/>
              <a:gd name="connsiteX340" fmla="*/ 8660186 w 11499847"/>
              <a:gd name="connsiteY340" fmla="*/ 116301 h 2403475"/>
              <a:gd name="connsiteX341" fmla="*/ 8850790 w 11499847"/>
              <a:gd name="connsiteY341" fmla="*/ 38100 h 2403475"/>
              <a:gd name="connsiteX342" fmla="*/ 7870035 w 11499847"/>
              <a:gd name="connsiteY342" fmla="*/ 38100 h 2403475"/>
              <a:gd name="connsiteX343" fmla="*/ 7871499 w 11499847"/>
              <a:gd name="connsiteY343" fmla="*/ 38100 h 2403475"/>
              <a:gd name="connsiteX344" fmla="*/ 7955187 w 11499847"/>
              <a:gd name="connsiteY344" fmla="*/ 51273 h 2403475"/>
              <a:gd name="connsiteX345" fmla="*/ 8025067 w 11499847"/>
              <a:gd name="connsiteY345" fmla="*/ 86401 h 2403475"/>
              <a:gd name="connsiteX346" fmla="*/ 8004563 w 11499847"/>
              <a:gd name="connsiteY346" fmla="*/ 118811 h 2403475"/>
              <a:gd name="connsiteX347" fmla="*/ 7984060 w 11499847"/>
              <a:gd name="connsiteY347" fmla="*/ 151429 h 2403475"/>
              <a:gd name="connsiteX348" fmla="*/ 7926943 w 11499847"/>
              <a:gd name="connsiteY348" fmla="*/ 122574 h 2403475"/>
              <a:gd name="connsiteX349" fmla="*/ 7869198 w 11499847"/>
              <a:gd name="connsiteY349" fmla="*/ 112538 h 2403475"/>
              <a:gd name="connsiteX350" fmla="*/ 7802666 w 11499847"/>
              <a:gd name="connsiteY350" fmla="*/ 133865 h 2403475"/>
              <a:gd name="connsiteX351" fmla="*/ 7780907 w 11499847"/>
              <a:gd name="connsiteY351" fmla="*/ 185721 h 2403475"/>
              <a:gd name="connsiteX352" fmla="*/ 7811035 w 11499847"/>
              <a:gd name="connsiteY352" fmla="*/ 236949 h 2403475"/>
              <a:gd name="connsiteX353" fmla="*/ 7891166 w 11499847"/>
              <a:gd name="connsiteY353" fmla="*/ 266849 h 2403475"/>
              <a:gd name="connsiteX354" fmla="*/ 7998914 w 11499847"/>
              <a:gd name="connsiteY354" fmla="*/ 313896 h 2403475"/>
              <a:gd name="connsiteX355" fmla="*/ 8047035 w 11499847"/>
              <a:gd name="connsiteY355" fmla="*/ 415934 h 2403475"/>
              <a:gd name="connsiteX356" fmla="*/ 7999751 w 11499847"/>
              <a:gd name="connsiteY356" fmla="*/ 527381 h 2403475"/>
              <a:gd name="connsiteX357" fmla="*/ 7866478 w 11499847"/>
              <a:gd name="connsiteY357" fmla="*/ 571500 h 2403475"/>
              <a:gd name="connsiteX358" fmla="*/ 7761659 w 11499847"/>
              <a:gd name="connsiteY358" fmla="*/ 554145 h 2403475"/>
              <a:gd name="connsiteX359" fmla="*/ 7685085 w 11499847"/>
              <a:gd name="connsiteY359" fmla="*/ 512954 h 2403475"/>
              <a:gd name="connsiteX360" fmla="*/ 7725883 w 11499847"/>
              <a:gd name="connsiteY360" fmla="*/ 447925 h 2403475"/>
              <a:gd name="connsiteX361" fmla="*/ 7793879 w 11499847"/>
              <a:gd name="connsiteY361" fmla="*/ 483053 h 2403475"/>
              <a:gd name="connsiteX362" fmla="*/ 7867106 w 11499847"/>
              <a:gd name="connsiteY362" fmla="*/ 497063 h 2403475"/>
              <a:gd name="connsiteX363" fmla="*/ 7939496 w 11499847"/>
              <a:gd name="connsiteY363" fmla="*/ 475108 h 2403475"/>
              <a:gd name="connsiteX364" fmla="*/ 7964393 w 11499847"/>
              <a:gd name="connsiteY364" fmla="*/ 420952 h 2403475"/>
              <a:gd name="connsiteX365" fmla="*/ 7933847 w 11499847"/>
              <a:gd name="connsiteY365" fmla="*/ 369933 h 2403475"/>
              <a:gd name="connsiteX366" fmla="*/ 7853925 w 11499847"/>
              <a:gd name="connsiteY366" fmla="*/ 339823 h 2403475"/>
              <a:gd name="connsiteX367" fmla="*/ 7745968 w 11499847"/>
              <a:gd name="connsiteY367" fmla="*/ 292986 h 2403475"/>
              <a:gd name="connsiteX368" fmla="*/ 7698266 w 11499847"/>
              <a:gd name="connsiteY368" fmla="*/ 190739 h 2403475"/>
              <a:gd name="connsiteX369" fmla="*/ 7743666 w 11499847"/>
              <a:gd name="connsiteY369" fmla="*/ 80964 h 2403475"/>
              <a:gd name="connsiteX370" fmla="*/ 7870035 w 11499847"/>
              <a:gd name="connsiteY370" fmla="*/ 38100 h 2403475"/>
              <a:gd name="connsiteX371" fmla="*/ 7334624 w 11499847"/>
              <a:gd name="connsiteY371" fmla="*/ 38100 h 2403475"/>
              <a:gd name="connsiteX372" fmla="*/ 7525363 w 11499847"/>
              <a:gd name="connsiteY372" fmla="*/ 116301 h 2403475"/>
              <a:gd name="connsiteX373" fmla="*/ 7604123 w 11499847"/>
              <a:gd name="connsiteY373" fmla="*/ 304905 h 2403475"/>
              <a:gd name="connsiteX374" fmla="*/ 7525363 w 11499847"/>
              <a:gd name="connsiteY374" fmla="*/ 493090 h 2403475"/>
              <a:gd name="connsiteX375" fmla="*/ 7334624 w 11499847"/>
              <a:gd name="connsiteY375" fmla="*/ 571500 h 2403475"/>
              <a:gd name="connsiteX376" fmla="*/ 7144094 w 11499847"/>
              <a:gd name="connsiteY376" fmla="*/ 493090 h 2403475"/>
              <a:gd name="connsiteX377" fmla="*/ 7065960 w 11499847"/>
              <a:gd name="connsiteY377" fmla="*/ 304905 h 2403475"/>
              <a:gd name="connsiteX378" fmla="*/ 7144094 w 11499847"/>
              <a:gd name="connsiteY378" fmla="*/ 116301 h 2403475"/>
              <a:gd name="connsiteX379" fmla="*/ 7334624 w 11499847"/>
              <a:gd name="connsiteY379" fmla="*/ 38100 h 2403475"/>
              <a:gd name="connsiteX380" fmla="*/ 2766077 w 11499847"/>
              <a:gd name="connsiteY380" fmla="*/ 0 h 2403475"/>
              <a:gd name="connsiteX381" fmla="*/ 3146531 w 11499847"/>
              <a:gd name="connsiteY381" fmla="*/ 51449 h 2403475"/>
              <a:gd name="connsiteX382" fmla="*/ 3467375 w 11499847"/>
              <a:gd name="connsiteY382" fmla="*/ 204124 h 2403475"/>
              <a:gd name="connsiteX383" fmla="*/ 3340627 w 11499847"/>
              <a:gd name="connsiteY383" fmla="*/ 403228 h 2403475"/>
              <a:gd name="connsiteX384" fmla="*/ 3213880 w 11499847"/>
              <a:gd name="connsiteY384" fmla="*/ 602542 h 2403475"/>
              <a:gd name="connsiteX385" fmla="*/ 3009743 w 11499847"/>
              <a:gd name="connsiteY385" fmla="*/ 496716 h 2403475"/>
              <a:gd name="connsiteX386" fmla="*/ 2766077 w 11499847"/>
              <a:gd name="connsiteY386" fmla="*/ 457606 h 2403475"/>
              <a:gd name="connsiteX387" fmla="*/ 2232314 w 11499847"/>
              <a:gd name="connsiteY387" fmla="*/ 681180 h 2403475"/>
              <a:gd name="connsiteX388" fmla="*/ 2012073 w 11499847"/>
              <a:gd name="connsiteY388" fmla="*/ 1198391 h 2403475"/>
              <a:gd name="connsiteX389" fmla="*/ 2232314 w 11499847"/>
              <a:gd name="connsiteY389" fmla="*/ 1721250 h 2403475"/>
              <a:gd name="connsiteX390" fmla="*/ 2766077 w 11499847"/>
              <a:gd name="connsiteY390" fmla="*/ 1942732 h 2403475"/>
              <a:gd name="connsiteX391" fmla="*/ 3050111 w 11499847"/>
              <a:gd name="connsiteY391" fmla="*/ 1886682 h 2403475"/>
              <a:gd name="connsiteX392" fmla="*/ 3289594 w 11499847"/>
              <a:gd name="connsiteY392" fmla="*/ 1722086 h 2403475"/>
              <a:gd name="connsiteX393" fmla="*/ 3543925 w 11499847"/>
              <a:gd name="connsiteY393" fmla="*/ 1095493 h 2403475"/>
              <a:gd name="connsiteX394" fmla="*/ 3921866 w 11499847"/>
              <a:gd name="connsiteY394" fmla="*/ 345714 h 2403475"/>
              <a:gd name="connsiteX395" fmla="*/ 4300646 w 11499847"/>
              <a:gd name="connsiteY395" fmla="*/ 92441 h 2403475"/>
              <a:gd name="connsiteX396" fmla="*/ 4787977 w 11499847"/>
              <a:gd name="connsiteY396" fmla="*/ 0 h 2403475"/>
              <a:gd name="connsiteX397" fmla="*/ 5168221 w 11499847"/>
              <a:gd name="connsiteY397" fmla="*/ 54796 h 2403475"/>
              <a:gd name="connsiteX398" fmla="*/ 5489275 w 11499847"/>
              <a:gd name="connsiteY398" fmla="*/ 210607 h 2403475"/>
              <a:gd name="connsiteX399" fmla="*/ 5364200 w 11499847"/>
              <a:gd name="connsiteY399" fmla="*/ 409921 h 2403475"/>
              <a:gd name="connsiteX400" fmla="*/ 5239125 w 11499847"/>
              <a:gd name="connsiteY400" fmla="*/ 609025 h 2403475"/>
              <a:gd name="connsiteX401" fmla="*/ 5031643 w 11499847"/>
              <a:gd name="connsiteY401" fmla="*/ 500480 h 2403475"/>
              <a:gd name="connsiteX402" fmla="*/ 4784631 w 11499847"/>
              <a:gd name="connsiteY402" fmla="*/ 460952 h 2403475"/>
              <a:gd name="connsiteX403" fmla="*/ 4264462 w 11499847"/>
              <a:gd name="connsiteY403" fmla="*/ 679089 h 2403475"/>
              <a:gd name="connsiteX404" fmla="*/ 4050287 w 11499847"/>
              <a:gd name="connsiteY404" fmla="*/ 1198391 h 2403475"/>
              <a:gd name="connsiteX405" fmla="*/ 4262370 w 11499847"/>
              <a:gd name="connsiteY405" fmla="*/ 1725223 h 2403475"/>
              <a:gd name="connsiteX406" fmla="*/ 4778147 w 11499847"/>
              <a:gd name="connsiteY406" fmla="*/ 1945870 h 2403475"/>
              <a:gd name="connsiteX407" fmla="*/ 5191438 w 11499847"/>
              <a:gd name="connsiteY407" fmla="*/ 1804280 h 2403475"/>
              <a:gd name="connsiteX408" fmla="*/ 5426737 w 11499847"/>
              <a:gd name="connsiteY408" fmla="*/ 1445390 h 2403475"/>
              <a:gd name="connsiteX409" fmla="*/ 4708917 w 11499847"/>
              <a:gd name="connsiteY409" fmla="*/ 1445390 h 2403475"/>
              <a:gd name="connsiteX410" fmla="*/ 4850515 w 11499847"/>
              <a:gd name="connsiteY410" fmla="*/ 1223279 h 2403475"/>
              <a:gd name="connsiteX411" fmla="*/ 4992113 w 11499847"/>
              <a:gd name="connsiteY411" fmla="*/ 1000960 h 2403475"/>
              <a:gd name="connsiteX412" fmla="*/ 5457901 w 11499847"/>
              <a:gd name="connsiteY412" fmla="*/ 1000960 h 2403475"/>
              <a:gd name="connsiteX413" fmla="*/ 5924108 w 11499847"/>
              <a:gd name="connsiteY413" fmla="*/ 1000960 h 2403475"/>
              <a:gd name="connsiteX414" fmla="*/ 5936030 w 11499847"/>
              <a:gd name="connsiteY414" fmla="*/ 1100094 h 2403475"/>
              <a:gd name="connsiteX415" fmla="*/ 5940422 w 11499847"/>
              <a:gd name="connsiteY415" fmla="*/ 1201738 h 2403475"/>
              <a:gd name="connsiteX416" fmla="*/ 5600963 w 11499847"/>
              <a:gd name="connsiteY416" fmla="*/ 2050860 h 2403475"/>
              <a:gd name="connsiteX417" fmla="*/ 4764970 w 11499847"/>
              <a:gd name="connsiteY417" fmla="*/ 2403475 h 2403475"/>
              <a:gd name="connsiteX418" fmla="*/ 4178290 w 11499847"/>
              <a:gd name="connsiteY418" fmla="*/ 2262513 h 2403475"/>
              <a:gd name="connsiteX419" fmla="*/ 3757265 w 11499847"/>
              <a:gd name="connsiteY419" fmla="*/ 1886682 h 2403475"/>
              <a:gd name="connsiteX420" fmla="*/ 3332469 w 11499847"/>
              <a:gd name="connsiteY420" fmla="*/ 2263558 h 2403475"/>
              <a:gd name="connsiteX421" fmla="*/ 2749555 w 11499847"/>
              <a:gd name="connsiteY421" fmla="*/ 2403475 h 2403475"/>
              <a:gd name="connsiteX422" fmla="*/ 2242563 w 11499847"/>
              <a:gd name="connsiteY422" fmla="*/ 2295766 h 2403475"/>
              <a:gd name="connsiteX423" fmla="*/ 1844121 w 11499847"/>
              <a:gd name="connsiteY423" fmla="*/ 2005266 h 2403475"/>
              <a:gd name="connsiteX424" fmla="*/ 1583096 w 11499847"/>
              <a:gd name="connsiteY424" fmla="*/ 2257493 h 2403475"/>
              <a:gd name="connsiteX425" fmla="*/ 1188838 w 11499847"/>
              <a:gd name="connsiteY425" fmla="*/ 2354117 h 2403475"/>
              <a:gd name="connsiteX426" fmla="*/ 0 w 11499847"/>
              <a:gd name="connsiteY426" fmla="*/ 2354117 h 2403475"/>
              <a:gd name="connsiteX427" fmla="*/ 0 w 11499847"/>
              <a:gd name="connsiteY427" fmla="*/ 1201738 h 2403475"/>
              <a:gd name="connsiteX428" fmla="*/ 0 w 11499847"/>
              <a:gd name="connsiteY428" fmla="*/ 49358 h 2403475"/>
              <a:gd name="connsiteX429" fmla="*/ 538575 w 11499847"/>
              <a:gd name="connsiteY429" fmla="*/ 49358 h 2403475"/>
              <a:gd name="connsiteX430" fmla="*/ 1076940 w 11499847"/>
              <a:gd name="connsiteY430" fmla="*/ 49358 h 2403475"/>
              <a:gd name="connsiteX431" fmla="*/ 1523487 w 11499847"/>
              <a:gd name="connsiteY431" fmla="*/ 176099 h 2403475"/>
              <a:gd name="connsiteX432" fmla="*/ 1774892 w 11499847"/>
              <a:gd name="connsiteY432" fmla="*/ 500480 h 2403475"/>
              <a:gd name="connsiteX433" fmla="*/ 2196549 w 11499847"/>
              <a:gd name="connsiteY433" fmla="*/ 137826 h 2403475"/>
              <a:gd name="connsiteX434" fmla="*/ 2766077 w 11499847"/>
              <a:gd name="connsiteY434" fmla="*/ 0 h 240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Lst>
            <a:rect l="l" t="t" r="r" b="b"/>
            <a:pathLst>
              <a:path w="11499847" h="2403475">
                <a:moveTo>
                  <a:pt x="8982072" y="1919288"/>
                </a:moveTo>
                <a:cubicBezTo>
                  <a:pt x="8982072" y="2105026"/>
                  <a:pt x="8982072" y="2105026"/>
                  <a:pt x="8982072" y="2105026"/>
                </a:cubicBezTo>
                <a:cubicBezTo>
                  <a:pt x="9098233" y="2105026"/>
                  <a:pt x="9098233" y="2105026"/>
                  <a:pt x="9098233" y="2105026"/>
                </a:cubicBezTo>
                <a:cubicBezTo>
                  <a:pt x="9124975" y="2105026"/>
                  <a:pt x="9148166" y="2096202"/>
                  <a:pt x="9164880" y="2080233"/>
                </a:cubicBezTo>
                <a:cubicBezTo>
                  <a:pt x="9181594" y="2064055"/>
                  <a:pt x="9191622" y="2040732"/>
                  <a:pt x="9191622" y="2011737"/>
                </a:cubicBezTo>
                <a:cubicBezTo>
                  <a:pt x="9191622" y="1983792"/>
                  <a:pt x="9181594" y="1960680"/>
                  <a:pt x="9164880" y="1944501"/>
                </a:cubicBezTo>
                <a:cubicBezTo>
                  <a:pt x="9148166" y="1928323"/>
                  <a:pt x="9124975" y="1919288"/>
                  <a:pt x="9098233" y="1919288"/>
                </a:cubicBezTo>
                <a:cubicBezTo>
                  <a:pt x="8982072" y="1919288"/>
                  <a:pt x="8982072" y="1919288"/>
                  <a:pt x="8982072" y="1919288"/>
                </a:cubicBezTo>
                <a:close/>
                <a:moveTo>
                  <a:pt x="7280272" y="1919288"/>
                </a:moveTo>
                <a:cubicBezTo>
                  <a:pt x="7280272" y="2097088"/>
                  <a:pt x="7280272" y="2097088"/>
                  <a:pt x="7280272" y="2097088"/>
                </a:cubicBezTo>
                <a:cubicBezTo>
                  <a:pt x="7404503" y="2097088"/>
                  <a:pt x="7404503" y="2097088"/>
                  <a:pt x="7404503" y="2097088"/>
                </a:cubicBezTo>
                <a:cubicBezTo>
                  <a:pt x="7430689" y="2097088"/>
                  <a:pt x="7453105" y="2088711"/>
                  <a:pt x="7469027" y="2073423"/>
                </a:cubicBezTo>
                <a:cubicBezTo>
                  <a:pt x="7485158" y="2058136"/>
                  <a:pt x="7494585" y="2035937"/>
                  <a:pt x="7494585" y="2008502"/>
                </a:cubicBezTo>
                <a:cubicBezTo>
                  <a:pt x="7494585" y="1981487"/>
                  <a:pt x="7485158" y="1959078"/>
                  <a:pt x="7469027" y="1943581"/>
                </a:cubicBezTo>
                <a:cubicBezTo>
                  <a:pt x="7453105" y="1927874"/>
                  <a:pt x="7430689" y="1919288"/>
                  <a:pt x="7404503" y="1919288"/>
                </a:cubicBezTo>
                <a:cubicBezTo>
                  <a:pt x="7280272" y="1919288"/>
                  <a:pt x="7280272" y="1919288"/>
                  <a:pt x="7280272" y="1919288"/>
                </a:cubicBezTo>
                <a:close/>
                <a:moveTo>
                  <a:pt x="7945015" y="1909763"/>
                </a:moveTo>
                <a:cubicBezTo>
                  <a:pt x="7893445" y="1909763"/>
                  <a:pt x="7847115" y="1930941"/>
                  <a:pt x="7813574" y="1965330"/>
                </a:cubicBezTo>
                <a:cubicBezTo>
                  <a:pt x="7780242" y="1999719"/>
                  <a:pt x="7759697" y="2047317"/>
                  <a:pt x="7759697" y="2100368"/>
                </a:cubicBezTo>
                <a:cubicBezTo>
                  <a:pt x="7759697" y="2153419"/>
                  <a:pt x="7780242" y="2201227"/>
                  <a:pt x="7813574" y="2235406"/>
                </a:cubicBezTo>
                <a:cubicBezTo>
                  <a:pt x="7847115" y="2269795"/>
                  <a:pt x="7893445" y="2290763"/>
                  <a:pt x="7945015" y="2290763"/>
                </a:cubicBezTo>
                <a:cubicBezTo>
                  <a:pt x="7997215" y="2290763"/>
                  <a:pt x="8043544" y="2270004"/>
                  <a:pt x="8077086" y="2235825"/>
                </a:cubicBezTo>
                <a:cubicBezTo>
                  <a:pt x="8110628" y="2201437"/>
                  <a:pt x="8131172" y="2153838"/>
                  <a:pt x="8131172" y="2100368"/>
                </a:cubicBezTo>
                <a:cubicBezTo>
                  <a:pt x="8131172" y="2047317"/>
                  <a:pt x="8110418" y="1999719"/>
                  <a:pt x="8076876" y="1965330"/>
                </a:cubicBezTo>
                <a:cubicBezTo>
                  <a:pt x="8043334" y="1930941"/>
                  <a:pt x="7996796" y="1909763"/>
                  <a:pt x="7945015" y="1909763"/>
                </a:cubicBezTo>
                <a:close/>
                <a:moveTo>
                  <a:pt x="8899522" y="1844675"/>
                </a:moveTo>
                <a:cubicBezTo>
                  <a:pt x="9098598" y="1844675"/>
                  <a:pt x="9098598" y="1844675"/>
                  <a:pt x="9098598" y="1844675"/>
                </a:cubicBezTo>
                <a:cubicBezTo>
                  <a:pt x="9152872" y="1844675"/>
                  <a:pt x="9197507" y="1862857"/>
                  <a:pt x="9228521" y="1892741"/>
                </a:cubicBezTo>
                <a:cubicBezTo>
                  <a:pt x="9259744" y="1922835"/>
                  <a:pt x="9277347" y="1964423"/>
                  <a:pt x="9277347" y="2011236"/>
                </a:cubicBezTo>
                <a:cubicBezTo>
                  <a:pt x="9277347" y="2057839"/>
                  <a:pt x="9259744" y="2099427"/>
                  <a:pt x="9228521" y="2129521"/>
                </a:cubicBezTo>
                <a:cubicBezTo>
                  <a:pt x="9197507" y="2159405"/>
                  <a:pt x="9152872" y="2177796"/>
                  <a:pt x="9098598" y="2177796"/>
                </a:cubicBezTo>
                <a:cubicBezTo>
                  <a:pt x="8982086" y="2177796"/>
                  <a:pt x="8982086" y="2177796"/>
                  <a:pt x="8982086" y="2177796"/>
                </a:cubicBezTo>
                <a:cubicBezTo>
                  <a:pt x="8982086" y="2355850"/>
                  <a:pt x="8982086" y="2355850"/>
                  <a:pt x="8982086" y="2355850"/>
                </a:cubicBezTo>
                <a:cubicBezTo>
                  <a:pt x="8899522" y="2355850"/>
                  <a:pt x="8899522" y="2355850"/>
                  <a:pt x="8899522" y="2355850"/>
                </a:cubicBezTo>
                <a:cubicBezTo>
                  <a:pt x="8899522" y="1844675"/>
                  <a:pt x="8899522" y="1844675"/>
                  <a:pt x="8899522" y="1844675"/>
                </a:cubicBezTo>
                <a:close/>
                <a:moveTo>
                  <a:pt x="8324847" y="1844675"/>
                </a:moveTo>
                <a:cubicBezTo>
                  <a:pt x="8407608" y="1844675"/>
                  <a:pt x="8407608" y="1844675"/>
                  <a:pt x="8407608" y="1844675"/>
                </a:cubicBezTo>
                <a:cubicBezTo>
                  <a:pt x="8407608" y="2158090"/>
                  <a:pt x="8407608" y="2158090"/>
                  <a:pt x="8407608" y="2158090"/>
                </a:cubicBezTo>
                <a:cubicBezTo>
                  <a:pt x="8407608" y="2195307"/>
                  <a:pt x="8420389" y="2228551"/>
                  <a:pt x="8443017" y="2252595"/>
                </a:cubicBezTo>
                <a:cubicBezTo>
                  <a:pt x="8465855" y="2276431"/>
                  <a:pt x="8498331" y="2291066"/>
                  <a:pt x="8537931" y="2291066"/>
                </a:cubicBezTo>
                <a:cubicBezTo>
                  <a:pt x="8576692" y="2291066"/>
                  <a:pt x="8609168" y="2276431"/>
                  <a:pt x="8631797" y="2252595"/>
                </a:cubicBezTo>
                <a:cubicBezTo>
                  <a:pt x="8654425" y="2228551"/>
                  <a:pt x="8667415" y="2195307"/>
                  <a:pt x="8667415" y="2158090"/>
                </a:cubicBezTo>
                <a:cubicBezTo>
                  <a:pt x="8667415" y="1844675"/>
                  <a:pt x="8667415" y="1844675"/>
                  <a:pt x="8667415" y="1844675"/>
                </a:cubicBezTo>
                <a:cubicBezTo>
                  <a:pt x="8748710" y="1844675"/>
                  <a:pt x="8748710" y="1844675"/>
                  <a:pt x="8748710" y="1844675"/>
                </a:cubicBezTo>
                <a:cubicBezTo>
                  <a:pt x="8748710" y="2158717"/>
                  <a:pt x="8748710" y="2158717"/>
                  <a:pt x="8748710" y="2158717"/>
                </a:cubicBezTo>
                <a:cubicBezTo>
                  <a:pt x="8748710" y="2218724"/>
                  <a:pt x="8726291" y="2270785"/>
                  <a:pt x="8688577" y="2307793"/>
                </a:cubicBezTo>
                <a:cubicBezTo>
                  <a:pt x="8650863" y="2345010"/>
                  <a:pt x="8597854" y="2366963"/>
                  <a:pt x="8537093" y="2366963"/>
                </a:cubicBezTo>
                <a:cubicBezTo>
                  <a:pt x="8476331" y="2366963"/>
                  <a:pt x="8423322" y="2345010"/>
                  <a:pt x="8385399" y="2307793"/>
                </a:cubicBezTo>
                <a:cubicBezTo>
                  <a:pt x="8347475" y="2270785"/>
                  <a:pt x="8324847" y="2218724"/>
                  <a:pt x="8324847" y="2158717"/>
                </a:cubicBezTo>
                <a:cubicBezTo>
                  <a:pt x="8324847" y="1844675"/>
                  <a:pt x="8324847" y="1844675"/>
                  <a:pt x="8324847" y="1844675"/>
                </a:cubicBezTo>
                <a:close/>
                <a:moveTo>
                  <a:pt x="7197722" y="1844675"/>
                </a:moveTo>
                <a:cubicBezTo>
                  <a:pt x="7404196" y="1844675"/>
                  <a:pt x="7404196" y="1844675"/>
                  <a:pt x="7404196" y="1844675"/>
                </a:cubicBezTo>
                <a:cubicBezTo>
                  <a:pt x="7457641" y="1844675"/>
                  <a:pt x="7501065" y="1862439"/>
                  <a:pt x="7531336" y="1891906"/>
                </a:cubicBezTo>
                <a:cubicBezTo>
                  <a:pt x="7561608" y="1921581"/>
                  <a:pt x="7578727" y="1962542"/>
                  <a:pt x="7578727" y="2008937"/>
                </a:cubicBezTo>
                <a:cubicBezTo>
                  <a:pt x="7578727" y="2047390"/>
                  <a:pt x="7568080" y="2080827"/>
                  <a:pt x="7548455" y="2106950"/>
                </a:cubicBezTo>
                <a:cubicBezTo>
                  <a:pt x="7529040" y="2133073"/>
                  <a:pt x="7500647" y="2152091"/>
                  <a:pt x="7464947" y="2161495"/>
                </a:cubicBezTo>
                <a:cubicBezTo>
                  <a:pt x="7525699" y="2258673"/>
                  <a:pt x="7525699" y="2258673"/>
                  <a:pt x="7525699" y="2258673"/>
                </a:cubicBezTo>
                <a:cubicBezTo>
                  <a:pt x="7586660" y="2355850"/>
                  <a:pt x="7586660" y="2355850"/>
                  <a:pt x="7586660" y="2355850"/>
                </a:cubicBezTo>
                <a:cubicBezTo>
                  <a:pt x="7491044" y="2355850"/>
                  <a:pt x="7491044" y="2355850"/>
                  <a:pt x="7491044" y="2355850"/>
                </a:cubicBezTo>
                <a:cubicBezTo>
                  <a:pt x="7434676" y="2263479"/>
                  <a:pt x="7434676" y="2263479"/>
                  <a:pt x="7434676" y="2263479"/>
                </a:cubicBezTo>
                <a:cubicBezTo>
                  <a:pt x="7378099" y="2171108"/>
                  <a:pt x="7378099" y="2171108"/>
                  <a:pt x="7378099" y="2171108"/>
                </a:cubicBezTo>
                <a:cubicBezTo>
                  <a:pt x="7280395" y="2171108"/>
                  <a:pt x="7280395" y="2171108"/>
                  <a:pt x="7280395" y="2171108"/>
                </a:cubicBezTo>
                <a:cubicBezTo>
                  <a:pt x="7280395" y="2355850"/>
                  <a:pt x="7280395" y="2355850"/>
                  <a:pt x="7280395" y="2355850"/>
                </a:cubicBezTo>
                <a:cubicBezTo>
                  <a:pt x="7197722" y="2355850"/>
                  <a:pt x="7197722" y="2355850"/>
                  <a:pt x="7197722" y="2355850"/>
                </a:cubicBezTo>
                <a:cubicBezTo>
                  <a:pt x="7197722" y="1844675"/>
                  <a:pt x="7197722" y="1844675"/>
                  <a:pt x="7197722" y="1844675"/>
                </a:cubicBezTo>
                <a:close/>
                <a:moveTo>
                  <a:pt x="7945016" y="1833563"/>
                </a:moveTo>
                <a:cubicBezTo>
                  <a:pt x="8020028" y="1833563"/>
                  <a:pt x="8087706" y="1863673"/>
                  <a:pt x="8136527" y="1911974"/>
                </a:cubicBezTo>
                <a:cubicBezTo>
                  <a:pt x="8185138" y="1960274"/>
                  <a:pt x="8215310" y="2026976"/>
                  <a:pt x="8215310" y="2100368"/>
                </a:cubicBezTo>
                <a:cubicBezTo>
                  <a:pt x="8215310" y="2173760"/>
                  <a:pt x="8185138" y="2240461"/>
                  <a:pt x="8136527" y="2288762"/>
                </a:cubicBezTo>
                <a:cubicBezTo>
                  <a:pt x="8087706" y="2337063"/>
                  <a:pt x="8020028" y="2366963"/>
                  <a:pt x="7945016" y="2366963"/>
                </a:cubicBezTo>
                <a:cubicBezTo>
                  <a:pt x="7870004" y="2366963"/>
                  <a:pt x="7802745" y="2337063"/>
                  <a:pt x="7754134" y="2288762"/>
                </a:cubicBezTo>
                <a:cubicBezTo>
                  <a:pt x="7705523" y="2240461"/>
                  <a:pt x="7675560" y="2173760"/>
                  <a:pt x="7675560" y="2100368"/>
                </a:cubicBezTo>
                <a:cubicBezTo>
                  <a:pt x="7675560" y="2026976"/>
                  <a:pt x="7705523" y="1960274"/>
                  <a:pt x="7754134" y="1911974"/>
                </a:cubicBezTo>
                <a:cubicBezTo>
                  <a:pt x="7802745" y="1863673"/>
                  <a:pt x="7870004" y="1833563"/>
                  <a:pt x="7945016" y="1833563"/>
                </a:cubicBezTo>
                <a:close/>
                <a:moveTo>
                  <a:pt x="6834872" y="1833563"/>
                </a:moveTo>
                <a:cubicBezTo>
                  <a:pt x="6865690" y="1833563"/>
                  <a:pt x="6894831" y="1837536"/>
                  <a:pt x="6921875" y="1845482"/>
                </a:cubicBezTo>
                <a:cubicBezTo>
                  <a:pt x="6948919" y="1853218"/>
                  <a:pt x="6973658" y="1865136"/>
                  <a:pt x="6996090" y="1881028"/>
                </a:cubicBezTo>
                <a:cubicBezTo>
                  <a:pt x="6974496" y="1914692"/>
                  <a:pt x="6974496" y="1914692"/>
                  <a:pt x="6974496" y="1914692"/>
                </a:cubicBezTo>
                <a:cubicBezTo>
                  <a:pt x="6952903" y="1948356"/>
                  <a:pt x="6952903" y="1948356"/>
                  <a:pt x="6952903" y="1948356"/>
                </a:cubicBezTo>
                <a:cubicBezTo>
                  <a:pt x="6935712" y="1935183"/>
                  <a:pt x="6917263" y="1925774"/>
                  <a:pt x="6897556" y="1919501"/>
                </a:cubicBezTo>
                <a:cubicBezTo>
                  <a:pt x="6877850" y="1913228"/>
                  <a:pt x="6856885" y="1910301"/>
                  <a:pt x="6834243" y="1910301"/>
                </a:cubicBezTo>
                <a:cubicBezTo>
                  <a:pt x="6782461" y="1910301"/>
                  <a:pt x="6736548" y="1931001"/>
                  <a:pt x="6703424" y="1965084"/>
                </a:cubicBezTo>
                <a:cubicBezTo>
                  <a:pt x="6670510" y="1999166"/>
                  <a:pt x="6650384" y="2046631"/>
                  <a:pt x="6650384" y="2100368"/>
                </a:cubicBezTo>
                <a:cubicBezTo>
                  <a:pt x="6650384" y="2154105"/>
                  <a:pt x="6669671" y="2201779"/>
                  <a:pt x="6701957" y="2236070"/>
                </a:cubicBezTo>
                <a:cubicBezTo>
                  <a:pt x="6734242" y="2270152"/>
                  <a:pt x="6779526" y="2291062"/>
                  <a:pt x="6831308" y="2291062"/>
                </a:cubicBezTo>
                <a:cubicBezTo>
                  <a:pt x="6878898" y="2291062"/>
                  <a:pt x="6917473" y="2275798"/>
                  <a:pt x="6945984" y="2250498"/>
                </a:cubicBezTo>
                <a:cubicBezTo>
                  <a:pt x="6974496" y="2225197"/>
                  <a:pt x="6992735" y="2189442"/>
                  <a:pt x="6999863" y="2148460"/>
                </a:cubicBezTo>
                <a:cubicBezTo>
                  <a:pt x="6825438" y="2148460"/>
                  <a:pt x="6825438" y="2148460"/>
                  <a:pt x="6825438" y="2148460"/>
                </a:cubicBezTo>
                <a:cubicBezTo>
                  <a:pt x="6849128" y="2111241"/>
                  <a:pt x="6849128" y="2111241"/>
                  <a:pt x="6849128" y="2111241"/>
                </a:cubicBezTo>
                <a:cubicBezTo>
                  <a:pt x="6873028" y="2074022"/>
                  <a:pt x="6873028" y="2074022"/>
                  <a:pt x="6873028" y="2074022"/>
                </a:cubicBezTo>
                <a:cubicBezTo>
                  <a:pt x="7078061" y="2074022"/>
                  <a:pt x="7078061" y="2074022"/>
                  <a:pt x="7078061" y="2074022"/>
                </a:cubicBezTo>
                <a:cubicBezTo>
                  <a:pt x="7079319" y="2078204"/>
                  <a:pt x="7080158" y="2083849"/>
                  <a:pt x="7080787" y="2090540"/>
                </a:cubicBezTo>
                <a:cubicBezTo>
                  <a:pt x="7081415" y="2096813"/>
                  <a:pt x="7081835" y="2103922"/>
                  <a:pt x="7081835" y="2110613"/>
                </a:cubicBezTo>
                <a:cubicBezTo>
                  <a:pt x="7081835" y="2183378"/>
                  <a:pt x="7056258" y="2247361"/>
                  <a:pt x="7011813" y="2293362"/>
                </a:cubicBezTo>
                <a:cubicBezTo>
                  <a:pt x="6967788" y="2339363"/>
                  <a:pt x="6904894" y="2366963"/>
                  <a:pt x="6830470" y="2366963"/>
                </a:cubicBezTo>
                <a:cubicBezTo>
                  <a:pt x="6756255" y="2366963"/>
                  <a:pt x="6690007" y="2337481"/>
                  <a:pt x="6642417" y="2289389"/>
                </a:cubicBezTo>
                <a:cubicBezTo>
                  <a:pt x="6595037" y="2241088"/>
                  <a:pt x="6565897" y="2174387"/>
                  <a:pt x="6565897" y="2100368"/>
                </a:cubicBezTo>
                <a:cubicBezTo>
                  <a:pt x="6565897" y="2026139"/>
                  <a:pt x="6595876" y="1959438"/>
                  <a:pt x="6644514" y="1911346"/>
                </a:cubicBezTo>
                <a:cubicBezTo>
                  <a:pt x="6692942" y="1863255"/>
                  <a:pt x="6760238" y="1833563"/>
                  <a:pt x="6834872" y="1833563"/>
                </a:cubicBezTo>
                <a:close/>
                <a:moveTo>
                  <a:pt x="501650" y="1403350"/>
                </a:moveTo>
                <a:cubicBezTo>
                  <a:pt x="501650" y="1403350"/>
                  <a:pt x="501650" y="1403350"/>
                  <a:pt x="501650" y="1925638"/>
                </a:cubicBezTo>
                <a:cubicBezTo>
                  <a:pt x="501650" y="1925638"/>
                  <a:pt x="501650" y="1925638"/>
                  <a:pt x="842112" y="1925638"/>
                </a:cubicBezTo>
                <a:cubicBezTo>
                  <a:pt x="842112" y="1925638"/>
                  <a:pt x="842112" y="1925638"/>
                  <a:pt x="1182574" y="1925638"/>
                </a:cubicBezTo>
                <a:cubicBezTo>
                  <a:pt x="1258233" y="1925638"/>
                  <a:pt x="1326576" y="1896842"/>
                  <a:pt x="1375900" y="1849684"/>
                </a:cubicBezTo>
                <a:cubicBezTo>
                  <a:pt x="1425224" y="1802317"/>
                  <a:pt x="1455738" y="1736796"/>
                  <a:pt x="1455738" y="1662720"/>
                </a:cubicBezTo>
                <a:cubicBezTo>
                  <a:pt x="1455738" y="1588853"/>
                  <a:pt x="1425224" y="1523958"/>
                  <a:pt x="1375900" y="1477635"/>
                </a:cubicBezTo>
                <a:cubicBezTo>
                  <a:pt x="1326576" y="1431103"/>
                  <a:pt x="1258233" y="1403350"/>
                  <a:pt x="1182574" y="1403350"/>
                </a:cubicBezTo>
                <a:cubicBezTo>
                  <a:pt x="1182574" y="1403350"/>
                  <a:pt x="1182574" y="1403350"/>
                  <a:pt x="501650" y="1403350"/>
                </a:cubicBezTo>
                <a:close/>
                <a:moveTo>
                  <a:pt x="7349808" y="1012825"/>
                </a:moveTo>
                <a:cubicBezTo>
                  <a:pt x="7297999" y="1012825"/>
                  <a:pt x="7251643" y="1033706"/>
                  <a:pt x="7218292" y="1067952"/>
                </a:cubicBezTo>
                <a:cubicBezTo>
                  <a:pt x="7184731" y="1102197"/>
                  <a:pt x="7164385" y="1149598"/>
                  <a:pt x="7164385" y="1202427"/>
                </a:cubicBezTo>
                <a:cubicBezTo>
                  <a:pt x="7164385" y="1255466"/>
                  <a:pt x="7184731" y="1302866"/>
                  <a:pt x="7218292" y="1336903"/>
                </a:cubicBezTo>
                <a:cubicBezTo>
                  <a:pt x="7251643" y="1371148"/>
                  <a:pt x="7297999" y="1392238"/>
                  <a:pt x="7349808" y="1392238"/>
                </a:cubicBezTo>
                <a:cubicBezTo>
                  <a:pt x="7401827" y="1392238"/>
                  <a:pt x="7448393" y="1371357"/>
                  <a:pt x="7481953" y="1337320"/>
                </a:cubicBezTo>
                <a:cubicBezTo>
                  <a:pt x="7515304" y="1303075"/>
                  <a:pt x="7535860" y="1255675"/>
                  <a:pt x="7535860" y="1202427"/>
                </a:cubicBezTo>
                <a:cubicBezTo>
                  <a:pt x="7535860" y="1149598"/>
                  <a:pt x="7515304" y="1102197"/>
                  <a:pt x="7481534" y="1067952"/>
                </a:cubicBezTo>
                <a:cubicBezTo>
                  <a:pt x="7447973" y="1033706"/>
                  <a:pt x="7401408" y="1012825"/>
                  <a:pt x="7349808" y="1012825"/>
                </a:cubicBezTo>
                <a:close/>
                <a:moveTo>
                  <a:pt x="10448922" y="946150"/>
                </a:moveTo>
                <a:lnTo>
                  <a:pt x="10552110" y="946150"/>
                </a:lnTo>
                <a:lnTo>
                  <a:pt x="10671172" y="1139825"/>
                </a:lnTo>
                <a:lnTo>
                  <a:pt x="10790235" y="1333501"/>
                </a:lnTo>
                <a:lnTo>
                  <a:pt x="10790235" y="946150"/>
                </a:lnTo>
                <a:lnTo>
                  <a:pt x="10869610" y="946150"/>
                </a:lnTo>
                <a:lnTo>
                  <a:pt x="10869610" y="1458913"/>
                </a:lnTo>
                <a:lnTo>
                  <a:pt x="10772772" y="1458913"/>
                </a:lnTo>
                <a:lnTo>
                  <a:pt x="10650535" y="1260475"/>
                </a:lnTo>
                <a:lnTo>
                  <a:pt x="10528297" y="1062038"/>
                </a:lnTo>
                <a:lnTo>
                  <a:pt x="10528297" y="1458913"/>
                </a:lnTo>
                <a:lnTo>
                  <a:pt x="10448922" y="1458913"/>
                </a:lnTo>
                <a:close/>
                <a:moveTo>
                  <a:pt x="10185397" y="946150"/>
                </a:moveTo>
                <a:lnTo>
                  <a:pt x="10267947" y="946150"/>
                </a:lnTo>
                <a:lnTo>
                  <a:pt x="10267947" y="1458913"/>
                </a:lnTo>
                <a:lnTo>
                  <a:pt x="10185397" y="1458913"/>
                </a:lnTo>
                <a:close/>
                <a:moveTo>
                  <a:pt x="9656760" y="946150"/>
                </a:moveTo>
                <a:lnTo>
                  <a:pt x="10059985" y="946150"/>
                </a:lnTo>
                <a:lnTo>
                  <a:pt x="10059985" y="1022350"/>
                </a:lnTo>
                <a:lnTo>
                  <a:pt x="9899648" y="1022350"/>
                </a:lnTo>
                <a:lnTo>
                  <a:pt x="9899648" y="1458913"/>
                </a:lnTo>
                <a:lnTo>
                  <a:pt x="9817098" y="1458913"/>
                </a:lnTo>
                <a:lnTo>
                  <a:pt x="9817098" y="1022350"/>
                </a:lnTo>
                <a:lnTo>
                  <a:pt x="9656760" y="1022350"/>
                </a:lnTo>
                <a:close/>
                <a:moveTo>
                  <a:pt x="9336085" y="946150"/>
                </a:moveTo>
                <a:lnTo>
                  <a:pt x="9418635" y="946150"/>
                </a:lnTo>
                <a:lnTo>
                  <a:pt x="9418635" y="1382713"/>
                </a:lnTo>
                <a:lnTo>
                  <a:pt x="9671048" y="1382713"/>
                </a:lnTo>
                <a:lnTo>
                  <a:pt x="9671048" y="1458913"/>
                </a:lnTo>
                <a:lnTo>
                  <a:pt x="9336085" y="1458913"/>
                </a:lnTo>
                <a:close/>
                <a:moveTo>
                  <a:pt x="8766172" y="946150"/>
                </a:moveTo>
                <a:cubicBezTo>
                  <a:pt x="8848414" y="946150"/>
                  <a:pt x="8848414" y="946150"/>
                  <a:pt x="8848414" y="946150"/>
                </a:cubicBezTo>
                <a:cubicBezTo>
                  <a:pt x="8848414" y="1260391"/>
                  <a:pt x="8848414" y="1260391"/>
                  <a:pt x="8848414" y="1260391"/>
                </a:cubicBezTo>
                <a:cubicBezTo>
                  <a:pt x="8848414" y="1297706"/>
                  <a:pt x="8861356" y="1331038"/>
                  <a:pt x="8883900" y="1355146"/>
                </a:cubicBezTo>
                <a:cubicBezTo>
                  <a:pt x="8906443" y="1379044"/>
                  <a:pt x="8939006" y="1393718"/>
                  <a:pt x="8978249" y="1393718"/>
                </a:cubicBezTo>
                <a:cubicBezTo>
                  <a:pt x="9017074" y="1393718"/>
                  <a:pt x="9049219" y="1379044"/>
                  <a:pt x="9071972" y="1355146"/>
                </a:cubicBezTo>
                <a:cubicBezTo>
                  <a:pt x="9094515" y="1331038"/>
                  <a:pt x="9107457" y="1297706"/>
                  <a:pt x="9107457" y="1260391"/>
                </a:cubicBezTo>
                <a:cubicBezTo>
                  <a:pt x="9107457" y="946150"/>
                  <a:pt x="9107457" y="946150"/>
                  <a:pt x="9107457" y="946150"/>
                </a:cubicBezTo>
                <a:cubicBezTo>
                  <a:pt x="9188447" y="946150"/>
                  <a:pt x="9188447" y="946150"/>
                  <a:pt x="9188447" y="946150"/>
                </a:cubicBezTo>
                <a:cubicBezTo>
                  <a:pt x="9188447" y="1261230"/>
                  <a:pt x="9188447" y="1261230"/>
                  <a:pt x="9188447" y="1261230"/>
                </a:cubicBezTo>
                <a:cubicBezTo>
                  <a:pt x="9188447" y="1321185"/>
                  <a:pt x="9166112" y="1373384"/>
                  <a:pt x="9128539" y="1410489"/>
                </a:cubicBezTo>
                <a:cubicBezTo>
                  <a:pt x="9090758" y="1447804"/>
                  <a:pt x="9038156" y="1470025"/>
                  <a:pt x="8977623" y="1470025"/>
                </a:cubicBezTo>
                <a:cubicBezTo>
                  <a:pt x="8917089" y="1470025"/>
                  <a:pt x="8864278" y="1447804"/>
                  <a:pt x="8826497" y="1410489"/>
                </a:cubicBezTo>
                <a:cubicBezTo>
                  <a:pt x="8788716" y="1373384"/>
                  <a:pt x="8766172" y="1321185"/>
                  <a:pt x="8766172" y="1261230"/>
                </a:cubicBezTo>
                <a:cubicBezTo>
                  <a:pt x="8766172" y="946150"/>
                  <a:pt x="8766172" y="946150"/>
                  <a:pt x="8766172" y="946150"/>
                </a:cubicBezTo>
                <a:close/>
                <a:moveTo>
                  <a:pt x="7737472" y="946150"/>
                </a:moveTo>
                <a:lnTo>
                  <a:pt x="7839072" y="946150"/>
                </a:lnTo>
                <a:lnTo>
                  <a:pt x="7958134" y="1139825"/>
                </a:lnTo>
                <a:lnTo>
                  <a:pt x="8077197" y="1333501"/>
                </a:lnTo>
                <a:lnTo>
                  <a:pt x="8077197" y="946150"/>
                </a:lnTo>
                <a:lnTo>
                  <a:pt x="8156572" y="946150"/>
                </a:lnTo>
                <a:lnTo>
                  <a:pt x="8156572" y="1458913"/>
                </a:lnTo>
                <a:lnTo>
                  <a:pt x="8061322" y="1458913"/>
                </a:lnTo>
                <a:lnTo>
                  <a:pt x="7939084" y="1260475"/>
                </a:lnTo>
                <a:lnTo>
                  <a:pt x="7815259" y="1062038"/>
                </a:lnTo>
                <a:lnTo>
                  <a:pt x="7815259" y="1458913"/>
                </a:lnTo>
                <a:lnTo>
                  <a:pt x="7737472" y="1458913"/>
                </a:lnTo>
                <a:close/>
                <a:moveTo>
                  <a:pt x="11253544" y="936625"/>
                </a:moveTo>
                <a:cubicBezTo>
                  <a:pt x="11284280" y="936625"/>
                  <a:pt x="11313343" y="940389"/>
                  <a:pt x="11340315" y="948334"/>
                </a:cubicBezTo>
                <a:cubicBezTo>
                  <a:pt x="11367287" y="956071"/>
                  <a:pt x="11391959" y="967989"/>
                  <a:pt x="11414331" y="984090"/>
                </a:cubicBezTo>
                <a:cubicBezTo>
                  <a:pt x="11392795" y="1017545"/>
                  <a:pt x="11392795" y="1017545"/>
                  <a:pt x="11392795" y="1017545"/>
                </a:cubicBezTo>
                <a:cubicBezTo>
                  <a:pt x="11371260" y="1051209"/>
                  <a:pt x="11371260" y="1051209"/>
                  <a:pt x="11371260" y="1051209"/>
                </a:cubicBezTo>
                <a:cubicBezTo>
                  <a:pt x="11354114" y="1038036"/>
                  <a:pt x="11335715" y="1028627"/>
                  <a:pt x="11316270" y="1022354"/>
                </a:cubicBezTo>
                <a:cubicBezTo>
                  <a:pt x="11296616" y="1016290"/>
                  <a:pt x="11275498" y="1013363"/>
                  <a:pt x="11252917" y="1013363"/>
                </a:cubicBezTo>
                <a:cubicBezTo>
                  <a:pt x="11201273" y="1013363"/>
                  <a:pt x="11155483" y="1034063"/>
                  <a:pt x="11122657" y="1067936"/>
                </a:cubicBezTo>
                <a:cubicBezTo>
                  <a:pt x="11089622" y="1102019"/>
                  <a:pt x="11069549" y="1149692"/>
                  <a:pt x="11069549" y="1203221"/>
                </a:cubicBezTo>
                <a:cubicBezTo>
                  <a:pt x="11069549" y="1256958"/>
                  <a:pt x="11088785" y="1304631"/>
                  <a:pt x="11120984" y="1338923"/>
                </a:cubicBezTo>
                <a:cubicBezTo>
                  <a:pt x="11153393" y="1373214"/>
                  <a:pt x="11198346" y="1394124"/>
                  <a:pt x="11249990" y="1394124"/>
                </a:cubicBezTo>
                <a:cubicBezTo>
                  <a:pt x="11297452" y="1394124"/>
                  <a:pt x="11335924" y="1378860"/>
                  <a:pt x="11364360" y="1353350"/>
                </a:cubicBezTo>
                <a:cubicBezTo>
                  <a:pt x="11392795" y="1328050"/>
                  <a:pt x="11410986" y="1292295"/>
                  <a:pt x="11418095" y="1251521"/>
                </a:cubicBezTo>
                <a:cubicBezTo>
                  <a:pt x="11244136" y="1251521"/>
                  <a:pt x="11244136" y="1251521"/>
                  <a:pt x="11244136" y="1251521"/>
                </a:cubicBezTo>
                <a:cubicBezTo>
                  <a:pt x="11267971" y="1214303"/>
                  <a:pt x="11267971" y="1214303"/>
                  <a:pt x="11267971" y="1214303"/>
                </a:cubicBezTo>
                <a:cubicBezTo>
                  <a:pt x="11291598" y="1177084"/>
                  <a:pt x="11291598" y="1177084"/>
                  <a:pt x="11291598" y="1177084"/>
                </a:cubicBezTo>
                <a:cubicBezTo>
                  <a:pt x="11496083" y="1177084"/>
                  <a:pt x="11496083" y="1177084"/>
                  <a:pt x="11496083" y="1177084"/>
                </a:cubicBezTo>
                <a:cubicBezTo>
                  <a:pt x="11497338" y="1181057"/>
                  <a:pt x="11498174" y="1186911"/>
                  <a:pt x="11498802" y="1193393"/>
                </a:cubicBezTo>
                <a:cubicBezTo>
                  <a:pt x="11499429" y="1199875"/>
                  <a:pt x="11499847" y="1206984"/>
                  <a:pt x="11499847" y="1213466"/>
                </a:cubicBezTo>
                <a:cubicBezTo>
                  <a:pt x="11499847" y="1286231"/>
                  <a:pt x="11474339" y="1350214"/>
                  <a:pt x="11430222" y="1396215"/>
                </a:cubicBezTo>
                <a:cubicBezTo>
                  <a:pt x="11386105" y="1442216"/>
                  <a:pt x="11323379" y="1470025"/>
                  <a:pt x="11249154" y="1470025"/>
                </a:cubicBezTo>
                <a:cubicBezTo>
                  <a:pt x="11175137" y="1470025"/>
                  <a:pt x="11109066" y="1440334"/>
                  <a:pt x="11061813" y="1392242"/>
                </a:cubicBezTo>
                <a:cubicBezTo>
                  <a:pt x="11014351" y="1344150"/>
                  <a:pt x="10985497" y="1277449"/>
                  <a:pt x="10985497" y="1203221"/>
                </a:cubicBezTo>
                <a:cubicBezTo>
                  <a:pt x="10985497" y="1129201"/>
                  <a:pt x="11015187" y="1062500"/>
                  <a:pt x="11063695" y="1014408"/>
                </a:cubicBezTo>
                <a:cubicBezTo>
                  <a:pt x="11111994" y="966317"/>
                  <a:pt x="11179110" y="936625"/>
                  <a:pt x="11253544" y="936625"/>
                </a:cubicBezTo>
                <a:close/>
                <a:moveTo>
                  <a:pt x="8471697" y="936625"/>
                </a:moveTo>
                <a:cubicBezTo>
                  <a:pt x="8502452" y="936625"/>
                  <a:pt x="8530906" y="941434"/>
                  <a:pt x="8556850" y="949798"/>
                </a:cubicBezTo>
                <a:cubicBezTo>
                  <a:pt x="8582793" y="958162"/>
                  <a:pt x="8606225" y="970080"/>
                  <a:pt x="8626729" y="984717"/>
                </a:cubicBezTo>
                <a:cubicBezTo>
                  <a:pt x="8626729" y="984717"/>
                  <a:pt x="8626729" y="984717"/>
                  <a:pt x="8606225" y="1017336"/>
                </a:cubicBezTo>
                <a:cubicBezTo>
                  <a:pt x="8606225" y="1017336"/>
                  <a:pt x="8606225" y="1017336"/>
                  <a:pt x="8585722" y="1049745"/>
                </a:cubicBezTo>
                <a:cubicBezTo>
                  <a:pt x="8566474" y="1037409"/>
                  <a:pt x="8547644" y="1027581"/>
                  <a:pt x="8528605" y="1021099"/>
                </a:cubicBezTo>
                <a:cubicBezTo>
                  <a:pt x="8509775" y="1014617"/>
                  <a:pt x="8490736" y="1011063"/>
                  <a:pt x="8471070" y="1011063"/>
                </a:cubicBezTo>
                <a:cubicBezTo>
                  <a:pt x="8441151" y="1011063"/>
                  <a:pt x="8418974" y="1019217"/>
                  <a:pt x="8404328" y="1032181"/>
                </a:cubicBezTo>
                <a:cubicBezTo>
                  <a:pt x="8389683" y="1045354"/>
                  <a:pt x="8382570" y="1063755"/>
                  <a:pt x="8382570" y="1084246"/>
                </a:cubicBezTo>
                <a:cubicBezTo>
                  <a:pt x="8382570" y="1108292"/>
                  <a:pt x="8393449" y="1123556"/>
                  <a:pt x="8412697" y="1135474"/>
                </a:cubicBezTo>
                <a:cubicBezTo>
                  <a:pt x="8432155" y="1147183"/>
                  <a:pt x="8459772" y="1155338"/>
                  <a:pt x="8493038" y="1165165"/>
                </a:cubicBezTo>
                <a:cubicBezTo>
                  <a:pt x="8532789" y="1177293"/>
                  <a:pt x="8571704" y="1190257"/>
                  <a:pt x="8600786" y="1212421"/>
                </a:cubicBezTo>
                <a:cubicBezTo>
                  <a:pt x="8629658" y="1234585"/>
                  <a:pt x="8648697" y="1265740"/>
                  <a:pt x="8648697" y="1314250"/>
                </a:cubicBezTo>
                <a:cubicBezTo>
                  <a:pt x="8648697" y="1359205"/>
                  <a:pt x="8632169" y="1398097"/>
                  <a:pt x="8601413" y="1425906"/>
                </a:cubicBezTo>
                <a:cubicBezTo>
                  <a:pt x="8570658" y="1453507"/>
                  <a:pt x="8525467" y="1470025"/>
                  <a:pt x="8468140" y="1470025"/>
                </a:cubicBezTo>
                <a:cubicBezTo>
                  <a:pt x="8427552" y="1470025"/>
                  <a:pt x="8393031" y="1463125"/>
                  <a:pt x="8363531" y="1452461"/>
                </a:cubicBezTo>
                <a:cubicBezTo>
                  <a:pt x="8333821" y="1441797"/>
                  <a:pt x="8308715" y="1427161"/>
                  <a:pt x="8286747" y="1411479"/>
                </a:cubicBezTo>
                <a:cubicBezTo>
                  <a:pt x="8286747" y="1411479"/>
                  <a:pt x="8286747" y="1411479"/>
                  <a:pt x="8307251" y="1379069"/>
                </a:cubicBezTo>
                <a:cubicBezTo>
                  <a:pt x="8307251" y="1379069"/>
                  <a:pt x="8307251" y="1379069"/>
                  <a:pt x="8327754" y="1346450"/>
                </a:cubicBezTo>
                <a:cubicBezTo>
                  <a:pt x="8349931" y="1360669"/>
                  <a:pt x="8372318" y="1373005"/>
                  <a:pt x="8395541" y="1381578"/>
                </a:cubicBezTo>
                <a:cubicBezTo>
                  <a:pt x="8418765" y="1390360"/>
                  <a:pt x="8442825" y="1395378"/>
                  <a:pt x="8468768" y="1395378"/>
                </a:cubicBezTo>
                <a:cubicBezTo>
                  <a:pt x="8500569" y="1395378"/>
                  <a:pt x="8525048" y="1387224"/>
                  <a:pt x="8541367" y="1373633"/>
                </a:cubicBezTo>
                <a:cubicBezTo>
                  <a:pt x="8557686" y="1360041"/>
                  <a:pt x="8566055" y="1341014"/>
                  <a:pt x="8566055" y="1319477"/>
                </a:cubicBezTo>
                <a:cubicBezTo>
                  <a:pt x="8566055" y="1295640"/>
                  <a:pt x="8554967" y="1280376"/>
                  <a:pt x="8535509" y="1268458"/>
                </a:cubicBezTo>
                <a:cubicBezTo>
                  <a:pt x="8516261" y="1256540"/>
                  <a:pt x="8488644" y="1248176"/>
                  <a:pt x="8455587" y="1238348"/>
                </a:cubicBezTo>
                <a:cubicBezTo>
                  <a:pt x="8415417" y="1226221"/>
                  <a:pt x="8376502" y="1213466"/>
                  <a:pt x="8347630" y="1191511"/>
                </a:cubicBezTo>
                <a:cubicBezTo>
                  <a:pt x="8318758" y="1169556"/>
                  <a:pt x="8299928" y="1138192"/>
                  <a:pt x="8299928" y="1089264"/>
                </a:cubicBezTo>
                <a:cubicBezTo>
                  <a:pt x="8299928" y="1044727"/>
                  <a:pt x="8315829" y="1006463"/>
                  <a:pt x="8345329" y="979489"/>
                </a:cubicBezTo>
                <a:cubicBezTo>
                  <a:pt x="8374828" y="952516"/>
                  <a:pt x="8417718" y="936625"/>
                  <a:pt x="8471697" y="936625"/>
                </a:cubicBezTo>
                <a:close/>
                <a:moveTo>
                  <a:pt x="7349808" y="936625"/>
                </a:moveTo>
                <a:cubicBezTo>
                  <a:pt x="7424849" y="936625"/>
                  <a:pt x="7492344" y="966526"/>
                  <a:pt x="7541183" y="1014826"/>
                </a:cubicBezTo>
                <a:cubicBezTo>
                  <a:pt x="7590023" y="1063127"/>
                  <a:pt x="7619997" y="1129828"/>
                  <a:pt x="7619997" y="1203221"/>
                </a:cubicBezTo>
                <a:cubicBezTo>
                  <a:pt x="7619997" y="1276613"/>
                  <a:pt x="7590023" y="1343314"/>
                  <a:pt x="7541183" y="1391615"/>
                </a:cubicBezTo>
                <a:cubicBezTo>
                  <a:pt x="7492344" y="1440125"/>
                  <a:pt x="7424849" y="1470025"/>
                  <a:pt x="7349808" y="1470025"/>
                </a:cubicBezTo>
                <a:cubicBezTo>
                  <a:pt x="7274767" y="1470025"/>
                  <a:pt x="7207272" y="1440125"/>
                  <a:pt x="7158642" y="1391615"/>
                </a:cubicBezTo>
                <a:cubicBezTo>
                  <a:pt x="7110012" y="1343314"/>
                  <a:pt x="7080247" y="1276613"/>
                  <a:pt x="7080247" y="1203221"/>
                </a:cubicBezTo>
                <a:cubicBezTo>
                  <a:pt x="7080247" y="1129828"/>
                  <a:pt x="7110012" y="1063127"/>
                  <a:pt x="7158642" y="1014826"/>
                </a:cubicBezTo>
                <a:cubicBezTo>
                  <a:pt x="7207272" y="966526"/>
                  <a:pt x="7274767" y="936625"/>
                  <a:pt x="7349808" y="936625"/>
                </a:cubicBezTo>
                <a:close/>
                <a:moveTo>
                  <a:pt x="6837427" y="936625"/>
                </a:moveTo>
                <a:cubicBezTo>
                  <a:pt x="6874092" y="936625"/>
                  <a:pt x="6904891" y="941852"/>
                  <a:pt x="6932756" y="951680"/>
                </a:cubicBezTo>
                <a:cubicBezTo>
                  <a:pt x="6960412" y="961507"/>
                  <a:pt x="6984925" y="975726"/>
                  <a:pt x="7008810" y="993499"/>
                </a:cubicBezTo>
                <a:cubicBezTo>
                  <a:pt x="7008810" y="993499"/>
                  <a:pt x="7008810" y="993499"/>
                  <a:pt x="6987439" y="1026745"/>
                </a:cubicBezTo>
                <a:cubicBezTo>
                  <a:pt x="6987439" y="1026745"/>
                  <a:pt x="6987439" y="1026745"/>
                  <a:pt x="6966278" y="1059991"/>
                </a:cubicBezTo>
                <a:cubicBezTo>
                  <a:pt x="6946584" y="1044727"/>
                  <a:pt x="6926680" y="1032809"/>
                  <a:pt x="6904891" y="1024863"/>
                </a:cubicBezTo>
                <a:cubicBezTo>
                  <a:pt x="6883101" y="1016708"/>
                  <a:pt x="6859845" y="1012526"/>
                  <a:pt x="6833027" y="1012526"/>
                </a:cubicBezTo>
                <a:cubicBezTo>
                  <a:pt x="6782115" y="1012526"/>
                  <a:pt x="6736441" y="1033436"/>
                  <a:pt x="6703338" y="1067727"/>
                </a:cubicBezTo>
                <a:cubicBezTo>
                  <a:pt x="6670444" y="1102019"/>
                  <a:pt x="6649912" y="1149483"/>
                  <a:pt x="6649912" y="1203221"/>
                </a:cubicBezTo>
                <a:cubicBezTo>
                  <a:pt x="6649912" y="1256958"/>
                  <a:pt x="6670444" y="1304631"/>
                  <a:pt x="6703338" y="1338923"/>
                </a:cubicBezTo>
                <a:cubicBezTo>
                  <a:pt x="6736441" y="1373214"/>
                  <a:pt x="6782115" y="1393915"/>
                  <a:pt x="6833027" y="1393915"/>
                </a:cubicBezTo>
                <a:cubicBezTo>
                  <a:pt x="6859845" y="1393915"/>
                  <a:pt x="6883101" y="1389733"/>
                  <a:pt x="6904891" y="1381787"/>
                </a:cubicBezTo>
                <a:cubicBezTo>
                  <a:pt x="6926680" y="1373633"/>
                  <a:pt x="6946584" y="1361923"/>
                  <a:pt x="6966278" y="1346450"/>
                </a:cubicBezTo>
                <a:cubicBezTo>
                  <a:pt x="6966278" y="1346450"/>
                  <a:pt x="6966278" y="1346450"/>
                  <a:pt x="6987439" y="1379696"/>
                </a:cubicBezTo>
                <a:cubicBezTo>
                  <a:pt x="6987439" y="1379696"/>
                  <a:pt x="6987439" y="1379696"/>
                  <a:pt x="7008810" y="1412942"/>
                </a:cubicBezTo>
                <a:cubicBezTo>
                  <a:pt x="6984925" y="1430924"/>
                  <a:pt x="6960412" y="1445143"/>
                  <a:pt x="6932756" y="1454970"/>
                </a:cubicBezTo>
                <a:cubicBezTo>
                  <a:pt x="6904891" y="1464589"/>
                  <a:pt x="6874092" y="1470025"/>
                  <a:pt x="6837427" y="1470025"/>
                </a:cubicBezTo>
                <a:cubicBezTo>
                  <a:pt x="6761373" y="1470025"/>
                  <a:pt x="6693491" y="1440334"/>
                  <a:pt x="6644674" y="1392242"/>
                </a:cubicBezTo>
                <a:cubicBezTo>
                  <a:pt x="6595648" y="1344150"/>
                  <a:pt x="6565897" y="1277449"/>
                  <a:pt x="6565897" y="1203221"/>
                </a:cubicBezTo>
                <a:cubicBezTo>
                  <a:pt x="6565897" y="1129201"/>
                  <a:pt x="6595648" y="1062500"/>
                  <a:pt x="6644674" y="1014408"/>
                </a:cubicBezTo>
                <a:cubicBezTo>
                  <a:pt x="6693491" y="966107"/>
                  <a:pt x="6761373" y="936625"/>
                  <a:pt x="6837427" y="936625"/>
                </a:cubicBezTo>
                <a:close/>
                <a:moveTo>
                  <a:pt x="501650" y="477838"/>
                </a:moveTo>
                <a:cubicBezTo>
                  <a:pt x="501650" y="477838"/>
                  <a:pt x="501650" y="477838"/>
                  <a:pt x="501650" y="981076"/>
                </a:cubicBezTo>
                <a:cubicBezTo>
                  <a:pt x="501650" y="981076"/>
                  <a:pt x="501650" y="981076"/>
                  <a:pt x="786010" y="981076"/>
                </a:cubicBezTo>
                <a:cubicBezTo>
                  <a:pt x="786010" y="981076"/>
                  <a:pt x="786010" y="981076"/>
                  <a:pt x="1070579" y="981076"/>
                </a:cubicBezTo>
                <a:cubicBezTo>
                  <a:pt x="1142870" y="981076"/>
                  <a:pt x="1207013" y="953710"/>
                  <a:pt x="1253188" y="908588"/>
                </a:cubicBezTo>
                <a:cubicBezTo>
                  <a:pt x="1299153" y="863466"/>
                  <a:pt x="1327150" y="800169"/>
                  <a:pt x="1327150" y="727681"/>
                </a:cubicBezTo>
                <a:cubicBezTo>
                  <a:pt x="1327150" y="655402"/>
                  <a:pt x="1299153" y="592942"/>
                  <a:pt x="1253188" y="548446"/>
                </a:cubicBezTo>
                <a:cubicBezTo>
                  <a:pt x="1207013" y="503951"/>
                  <a:pt x="1142870" y="477838"/>
                  <a:pt x="1070579" y="477838"/>
                </a:cubicBezTo>
                <a:cubicBezTo>
                  <a:pt x="1070579" y="477838"/>
                  <a:pt x="1070579" y="477838"/>
                  <a:pt x="501650" y="477838"/>
                </a:cubicBezTo>
                <a:close/>
                <a:moveTo>
                  <a:pt x="6675435" y="336550"/>
                </a:moveTo>
                <a:cubicBezTo>
                  <a:pt x="6675435" y="487363"/>
                  <a:pt x="6675435" y="487363"/>
                  <a:pt x="6675435" y="487363"/>
                </a:cubicBezTo>
                <a:cubicBezTo>
                  <a:pt x="6808467" y="487363"/>
                  <a:pt x="6808467" y="487363"/>
                  <a:pt x="6808467" y="487363"/>
                </a:cubicBezTo>
                <a:cubicBezTo>
                  <a:pt x="6831475" y="487363"/>
                  <a:pt x="6851346" y="478985"/>
                  <a:pt x="6865570" y="465370"/>
                </a:cubicBezTo>
                <a:cubicBezTo>
                  <a:pt x="6879793" y="451755"/>
                  <a:pt x="6888160" y="432903"/>
                  <a:pt x="6888160" y="411957"/>
                </a:cubicBezTo>
                <a:cubicBezTo>
                  <a:pt x="6888160" y="390801"/>
                  <a:pt x="6879793" y="371949"/>
                  <a:pt x="6865570" y="358334"/>
                </a:cubicBezTo>
                <a:cubicBezTo>
                  <a:pt x="6851346" y="344719"/>
                  <a:pt x="6831475" y="336550"/>
                  <a:pt x="6808467" y="336550"/>
                </a:cubicBezTo>
                <a:cubicBezTo>
                  <a:pt x="6675435" y="336550"/>
                  <a:pt x="6675435" y="336550"/>
                  <a:pt x="6675435" y="336550"/>
                </a:cubicBezTo>
                <a:close/>
                <a:moveTo>
                  <a:pt x="6675435" y="122238"/>
                </a:moveTo>
                <a:cubicBezTo>
                  <a:pt x="6675435" y="265113"/>
                  <a:pt x="6675435" y="265113"/>
                  <a:pt x="6675435" y="265113"/>
                </a:cubicBezTo>
                <a:cubicBezTo>
                  <a:pt x="6795279" y="265113"/>
                  <a:pt x="6795279" y="265113"/>
                  <a:pt x="6795279" y="265113"/>
                </a:cubicBezTo>
                <a:cubicBezTo>
                  <a:pt x="6816822" y="265113"/>
                  <a:pt x="6835228" y="257396"/>
                  <a:pt x="6848404" y="244673"/>
                </a:cubicBezTo>
                <a:cubicBezTo>
                  <a:pt x="6861372" y="231949"/>
                  <a:pt x="6869110" y="214012"/>
                  <a:pt x="6869110" y="193571"/>
                </a:cubicBezTo>
                <a:cubicBezTo>
                  <a:pt x="6869110" y="173131"/>
                  <a:pt x="6861372" y="155402"/>
                  <a:pt x="6848404" y="142679"/>
                </a:cubicBezTo>
                <a:cubicBezTo>
                  <a:pt x="6835228" y="129747"/>
                  <a:pt x="6816822" y="122238"/>
                  <a:pt x="6795279" y="122238"/>
                </a:cubicBezTo>
                <a:cubicBezTo>
                  <a:pt x="6675435" y="122238"/>
                  <a:pt x="6675435" y="122238"/>
                  <a:pt x="6675435" y="122238"/>
                </a:cubicBezTo>
                <a:close/>
                <a:moveTo>
                  <a:pt x="8850791" y="114300"/>
                </a:moveTo>
                <a:cubicBezTo>
                  <a:pt x="8799203" y="114300"/>
                  <a:pt x="8753045" y="135269"/>
                  <a:pt x="8719837" y="169657"/>
                </a:cubicBezTo>
                <a:cubicBezTo>
                  <a:pt x="8686419" y="204046"/>
                  <a:pt x="8666160" y="251645"/>
                  <a:pt x="8666160" y="304905"/>
                </a:cubicBezTo>
                <a:cubicBezTo>
                  <a:pt x="8666160" y="357956"/>
                  <a:pt x="8686419" y="405554"/>
                  <a:pt x="8719837" y="439943"/>
                </a:cubicBezTo>
                <a:cubicBezTo>
                  <a:pt x="8753045" y="474332"/>
                  <a:pt x="8799203" y="495300"/>
                  <a:pt x="8850791" y="495300"/>
                </a:cubicBezTo>
                <a:cubicBezTo>
                  <a:pt x="8902588" y="495300"/>
                  <a:pt x="8948954" y="474541"/>
                  <a:pt x="8982163" y="440153"/>
                </a:cubicBezTo>
                <a:cubicBezTo>
                  <a:pt x="9015580" y="405974"/>
                  <a:pt x="9036048" y="358375"/>
                  <a:pt x="9036048" y="304905"/>
                </a:cubicBezTo>
                <a:cubicBezTo>
                  <a:pt x="9036048" y="251645"/>
                  <a:pt x="9015371" y="204046"/>
                  <a:pt x="8981954" y="169657"/>
                </a:cubicBezTo>
                <a:cubicBezTo>
                  <a:pt x="8948536" y="135269"/>
                  <a:pt x="8902170" y="114300"/>
                  <a:pt x="8850791" y="114300"/>
                </a:cubicBezTo>
                <a:close/>
                <a:moveTo>
                  <a:pt x="7335415" y="114300"/>
                </a:moveTo>
                <a:cubicBezTo>
                  <a:pt x="7283845" y="114300"/>
                  <a:pt x="7237515" y="135269"/>
                  <a:pt x="7203974" y="169657"/>
                </a:cubicBezTo>
                <a:cubicBezTo>
                  <a:pt x="7170642" y="204046"/>
                  <a:pt x="7150097" y="251645"/>
                  <a:pt x="7150097" y="304905"/>
                </a:cubicBezTo>
                <a:cubicBezTo>
                  <a:pt x="7150097" y="357956"/>
                  <a:pt x="7170642" y="405554"/>
                  <a:pt x="7203974" y="439943"/>
                </a:cubicBezTo>
                <a:cubicBezTo>
                  <a:pt x="7237515" y="474332"/>
                  <a:pt x="7283845" y="495300"/>
                  <a:pt x="7335415" y="495300"/>
                </a:cubicBezTo>
                <a:cubicBezTo>
                  <a:pt x="7387405" y="495300"/>
                  <a:pt x="7433944" y="474541"/>
                  <a:pt x="7467486" y="440153"/>
                </a:cubicBezTo>
                <a:cubicBezTo>
                  <a:pt x="7501028" y="405974"/>
                  <a:pt x="7521572" y="358375"/>
                  <a:pt x="7521572" y="304905"/>
                </a:cubicBezTo>
                <a:cubicBezTo>
                  <a:pt x="7521572" y="251645"/>
                  <a:pt x="7500818" y="204046"/>
                  <a:pt x="7467067" y="169657"/>
                </a:cubicBezTo>
                <a:cubicBezTo>
                  <a:pt x="7433525" y="135269"/>
                  <a:pt x="7386986" y="114300"/>
                  <a:pt x="7335415" y="114300"/>
                </a:cubicBezTo>
                <a:close/>
                <a:moveTo>
                  <a:pt x="9237660" y="49213"/>
                </a:moveTo>
                <a:lnTo>
                  <a:pt x="9339260" y="49213"/>
                </a:lnTo>
                <a:lnTo>
                  <a:pt x="9458322" y="242888"/>
                </a:lnTo>
                <a:lnTo>
                  <a:pt x="9578972" y="436563"/>
                </a:lnTo>
                <a:lnTo>
                  <a:pt x="9578972" y="49213"/>
                </a:lnTo>
                <a:lnTo>
                  <a:pt x="9656760" y="49213"/>
                </a:lnTo>
                <a:lnTo>
                  <a:pt x="9656760" y="560388"/>
                </a:lnTo>
                <a:lnTo>
                  <a:pt x="9561510" y="560388"/>
                </a:lnTo>
                <a:lnTo>
                  <a:pt x="9439272" y="363538"/>
                </a:lnTo>
                <a:lnTo>
                  <a:pt x="9317035" y="165101"/>
                </a:lnTo>
                <a:lnTo>
                  <a:pt x="9317035" y="560388"/>
                </a:lnTo>
                <a:lnTo>
                  <a:pt x="9237660" y="560388"/>
                </a:lnTo>
                <a:close/>
                <a:moveTo>
                  <a:pt x="8126410" y="49213"/>
                </a:moveTo>
                <a:lnTo>
                  <a:pt x="8529635" y="49213"/>
                </a:lnTo>
                <a:lnTo>
                  <a:pt x="8529635" y="125413"/>
                </a:lnTo>
                <a:lnTo>
                  <a:pt x="8369298" y="125413"/>
                </a:lnTo>
                <a:lnTo>
                  <a:pt x="8369298" y="560388"/>
                </a:lnTo>
                <a:lnTo>
                  <a:pt x="8285160" y="560388"/>
                </a:lnTo>
                <a:lnTo>
                  <a:pt x="8285160" y="125413"/>
                </a:lnTo>
                <a:lnTo>
                  <a:pt x="8126410" y="125413"/>
                </a:lnTo>
                <a:close/>
                <a:moveTo>
                  <a:pt x="6592885" y="49213"/>
                </a:moveTo>
                <a:cubicBezTo>
                  <a:pt x="6795851" y="49213"/>
                  <a:pt x="6795851" y="49213"/>
                  <a:pt x="6795851" y="49213"/>
                </a:cubicBezTo>
                <a:cubicBezTo>
                  <a:pt x="6840537" y="49213"/>
                  <a:pt x="6879794" y="63633"/>
                  <a:pt x="6907775" y="87875"/>
                </a:cubicBezTo>
                <a:cubicBezTo>
                  <a:pt x="6935756" y="112117"/>
                  <a:pt x="6952670" y="146182"/>
                  <a:pt x="6952670" y="185680"/>
                </a:cubicBezTo>
                <a:cubicBezTo>
                  <a:pt x="6952670" y="208041"/>
                  <a:pt x="6946823" y="228103"/>
                  <a:pt x="6936382" y="245658"/>
                </a:cubicBezTo>
                <a:cubicBezTo>
                  <a:pt x="6925733" y="263004"/>
                  <a:pt x="6910698" y="277633"/>
                  <a:pt x="6892114" y="288709"/>
                </a:cubicBezTo>
                <a:cubicBezTo>
                  <a:pt x="6916963" y="300621"/>
                  <a:pt x="6937009" y="318176"/>
                  <a:pt x="6950791" y="339492"/>
                </a:cubicBezTo>
                <a:cubicBezTo>
                  <a:pt x="6964572" y="360808"/>
                  <a:pt x="6972298" y="385677"/>
                  <a:pt x="6972298" y="412845"/>
                </a:cubicBezTo>
                <a:cubicBezTo>
                  <a:pt x="6972298" y="454015"/>
                  <a:pt x="6955384" y="491005"/>
                  <a:pt x="6926359" y="517546"/>
                </a:cubicBezTo>
                <a:cubicBezTo>
                  <a:pt x="6897543" y="544087"/>
                  <a:pt x="6856616" y="560388"/>
                  <a:pt x="6808798" y="560388"/>
                </a:cubicBezTo>
                <a:cubicBezTo>
                  <a:pt x="6592885" y="560388"/>
                  <a:pt x="6592885" y="560388"/>
                  <a:pt x="6592885" y="560388"/>
                </a:cubicBezTo>
                <a:cubicBezTo>
                  <a:pt x="6592885" y="49213"/>
                  <a:pt x="6592885" y="49213"/>
                  <a:pt x="6592885" y="49213"/>
                </a:cubicBezTo>
                <a:close/>
                <a:moveTo>
                  <a:pt x="8850790" y="38100"/>
                </a:moveTo>
                <a:cubicBezTo>
                  <a:pt x="8925610" y="38100"/>
                  <a:pt x="8992907" y="68001"/>
                  <a:pt x="9041603" y="116301"/>
                </a:cubicBezTo>
                <a:cubicBezTo>
                  <a:pt x="9090299" y="164602"/>
                  <a:pt x="9120185" y="231303"/>
                  <a:pt x="9120185" y="304905"/>
                </a:cubicBezTo>
                <a:cubicBezTo>
                  <a:pt x="9120185" y="378297"/>
                  <a:pt x="9090299" y="444998"/>
                  <a:pt x="9041603" y="493090"/>
                </a:cubicBezTo>
                <a:cubicBezTo>
                  <a:pt x="8992907" y="541600"/>
                  <a:pt x="8925610" y="571500"/>
                  <a:pt x="8850790" y="571500"/>
                </a:cubicBezTo>
                <a:cubicBezTo>
                  <a:pt x="8775761" y="571500"/>
                  <a:pt x="8708673" y="541600"/>
                  <a:pt x="8660186" y="493090"/>
                </a:cubicBezTo>
                <a:cubicBezTo>
                  <a:pt x="8611699" y="444998"/>
                  <a:pt x="8582022" y="378297"/>
                  <a:pt x="8582022" y="304905"/>
                </a:cubicBezTo>
                <a:cubicBezTo>
                  <a:pt x="8582022" y="231303"/>
                  <a:pt x="8611699" y="164602"/>
                  <a:pt x="8660186" y="116301"/>
                </a:cubicBezTo>
                <a:cubicBezTo>
                  <a:pt x="8708673" y="68001"/>
                  <a:pt x="8775761" y="38100"/>
                  <a:pt x="8850790" y="38100"/>
                </a:cubicBezTo>
                <a:close/>
                <a:moveTo>
                  <a:pt x="7870035" y="38100"/>
                </a:moveTo>
                <a:cubicBezTo>
                  <a:pt x="7871499" y="38100"/>
                  <a:pt x="7871499" y="38100"/>
                  <a:pt x="7871499" y="38100"/>
                </a:cubicBezTo>
                <a:cubicBezTo>
                  <a:pt x="7901627" y="38309"/>
                  <a:pt x="7929663" y="42909"/>
                  <a:pt x="7955187" y="51273"/>
                </a:cubicBezTo>
                <a:cubicBezTo>
                  <a:pt x="7981131" y="59637"/>
                  <a:pt x="8004563" y="71764"/>
                  <a:pt x="8025067" y="86401"/>
                </a:cubicBezTo>
                <a:cubicBezTo>
                  <a:pt x="8004563" y="118811"/>
                  <a:pt x="8004563" y="118811"/>
                  <a:pt x="8004563" y="118811"/>
                </a:cubicBezTo>
                <a:cubicBezTo>
                  <a:pt x="7984060" y="151429"/>
                  <a:pt x="7984060" y="151429"/>
                  <a:pt x="7984060" y="151429"/>
                </a:cubicBezTo>
                <a:cubicBezTo>
                  <a:pt x="7964811" y="138884"/>
                  <a:pt x="7945982" y="129265"/>
                  <a:pt x="7926943" y="122574"/>
                </a:cubicBezTo>
                <a:cubicBezTo>
                  <a:pt x="7908113" y="116092"/>
                  <a:pt x="7889074" y="112538"/>
                  <a:pt x="7869198" y="112538"/>
                </a:cubicBezTo>
                <a:cubicBezTo>
                  <a:pt x="7839280" y="112538"/>
                  <a:pt x="7817312" y="120692"/>
                  <a:pt x="7802666" y="133865"/>
                </a:cubicBezTo>
                <a:cubicBezTo>
                  <a:pt x="7788021" y="147038"/>
                  <a:pt x="7780907" y="165230"/>
                  <a:pt x="7780907" y="185721"/>
                </a:cubicBezTo>
                <a:cubicBezTo>
                  <a:pt x="7780907" y="209767"/>
                  <a:pt x="7791787" y="225031"/>
                  <a:pt x="7811035" y="236949"/>
                </a:cubicBezTo>
                <a:cubicBezTo>
                  <a:pt x="7830283" y="248658"/>
                  <a:pt x="7857900" y="257022"/>
                  <a:pt x="7891166" y="266849"/>
                </a:cubicBezTo>
                <a:cubicBezTo>
                  <a:pt x="7931127" y="278977"/>
                  <a:pt x="7970042" y="291941"/>
                  <a:pt x="7998914" y="313896"/>
                </a:cubicBezTo>
                <a:cubicBezTo>
                  <a:pt x="8027996" y="336060"/>
                  <a:pt x="8047035" y="367424"/>
                  <a:pt x="8047035" y="415934"/>
                </a:cubicBezTo>
                <a:cubicBezTo>
                  <a:pt x="8047035" y="460889"/>
                  <a:pt x="8030506" y="499781"/>
                  <a:pt x="7999751" y="527381"/>
                </a:cubicBezTo>
                <a:cubicBezTo>
                  <a:pt x="7968787" y="554982"/>
                  <a:pt x="7923804" y="571500"/>
                  <a:pt x="7866478" y="571500"/>
                </a:cubicBezTo>
                <a:cubicBezTo>
                  <a:pt x="7825890" y="571500"/>
                  <a:pt x="7791368" y="564809"/>
                  <a:pt x="7761659" y="554145"/>
                </a:cubicBezTo>
                <a:cubicBezTo>
                  <a:pt x="7731950" y="543272"/>
                  <a:pt x="7707053" y="528845"/>
                  <a:pt x="7685085" y="512954"/>
                </a:cubicBezTo>
                <a:cubicBezTo>
                  <a:pt x="7725883" y="447925"/>
                  <a:pt x="7725883" y="447925"/>
                  <a:pt x="7725883" y="447925"/>
                </a:cubicBezTo>
                <a:cubicBezTo>
                  <a:pt x="7748269" y="462353"/>
                  <a:pt x="7770656" y="474480"/>
                  <a:pt x="7793879" y="483053"/>
                </a:cubicBezTo>
                <a:cubicBezTo>
                  <a:pt x="7816893" y="491835"/>
                  <a:pt x="7841163" y="497063"/>
                  <a:pt x="7867106" y="497063"/>
                </a:cubicBezTo>
                <a:cubicBezTo>
                  <a:pt x="7898907" y="497063"/>
                  <a:pt x="7923177" y="488699"/>
                  <a:pt x="7939496" y="475108"/>
                </a:cubicBezTo>
                <a:cubicBezTo>
                  <a:pt x="7956024" y="461516"/>
                  <a:pt x="7964393" y="442489"/>
                  <a:pt x="7964393" y="420952"/>
                </a:cubicBezTo>
                <a:cubicBezTo>
                  <a:pt x="7964393" y="397324"/>
                  <a:pt x="7953095" y="381851"/>
                  <a:pt x="7933847" y="369933"/>
                </a:cubicBezTo>
                <a:cubicBezTo>
                  <a:pt x="7914389" y="358224"/>
                  <a:pt x="7886982" y="349860"/>
                  <a:pt x="7853925" y="339823"/>
                </a:cubicBezTo>
                <a:cubicBezTo>
                  <a:pt x="7813755" y="327696"/>
                  <a:pt x="7774840" y="314941"/>
                  <a:pt x="7745968" y="292986"/>
                </a:cubicBezTo>
                <a:cubicBezTo>
                  <a:pt x="7717095" y="271031"/>
                  <a:pt x="7698266" y="239667"/>
                  <a:pt x="7698266" y="190739"/>
                </a:cubicBezTo>
                <a:cubicBezTo>
                  <a:pt x="7698266" y="146202"/>
                  <a:pt x="7714166" y="107938"/>
                  <a:pt x="7743666" y="80964"/>
                </a:cubicBezTo>
                <a:cubicBezTo>
                  <a:pt x="7772957" y="53991"/>
                  <a:pt x="7815847" y="38100"/>
                  <a:pt x="7870035" y="38100"/>
                </a:cubicBezTo>
                <a:close/>
                <a:moveTo>
                  <a:pt x="7334624" y="38100"/>
                </a:moveTo>
                <a:cubicBezTo>
                  <a:pt x="7409415" y="38100"/>
                  <a:pt x="7476894" y="68001"/>
                  <a:pt x="7525363" y="116301"/>
                </a:cubicBezTo>
                <a:cubicBezTo>
                  <a:pt x="7574040" y="164602"/>
                  <a:pt x="7604123" y="231303"/>
                  <a:pt x="7604123" y="304905"/>
                </a:cubicBezTo>
                <a:cubicBezTo>
                  <a:pt x="7604123" y="378297"/>
                  <a:pt x="7574040" y="444998"/>
                  <a:pt x="7525363" y="493090"/>
                </a:cubicBezTo>
                <a:cubicBezTo>
                  <a:pt x="7476894" y="541600"/>
                  <a:pt x="7409415" y="571500"/>
                  <a:pt x="7334624" y="571500"/>
                </a:cubicBezTo>
                <a:cubicBezTo>
                  <a:pt x="7259833" y="571500"/>
                  <a:pt x="7192562" y="541600"/>
                  <a:pt x="7144094" y="493090"/>
                </a:cubicBezTo>
                <a:cubicBezTo>
                  <a:pt x="7095626" y="444998"/>
                  <a:pt x="7065960" y="378297"/>
                  <a:pt x="7065960" y="304905"/>
                </a:cubicBezTo>
                <a:cubicBezTo>
                  <a:pt x="7065960" y="231303"/>
                  <a:pt x="7095626" y="164602"/>
                  <a:pt x="7144094" y="116301"/>
                </a:cubicBezTo>
                <a:cubicBezTo>
                  <a:pt x="7192562" y="68001"/>
                  <a:pt x="7259833" y="38100"/>
                  <a:pt x="7334624" y="38100"/>
                </a:cubicBezTo>
                <a:close/>
                <a:moveTo>
                  <a:pt x="2766077" y="0"/>
                </a:moveTo>
                <a:cubicBezTo>
                  <a:pt x="2901191" y="0"/>
                  <a:pt x="3028777" y="17359"/>
                  <a:pt x="3146531" y="51449"/>
                </a:cubicBezTo>
                <a:cubicBezTo>
                  <a:pt x="3264077" y="85540"/>
                  <a:pt x="3372000" y="136571"/>
                  <a:pt x="3467375" y="204124"/>
                </a:cubicBezTo>
                <a:cubicBezTo>
                  <a:pt x="3467375" y="204124"/>
                  <a:pt x="3467375" y="204124"/>
                  <a:pt x="3340627" y="403228"/>
                </a:cubicBezTo>
                <a:cubicBezTo>
                  <a:pt x="3340627" y="403228"/>
                  <a:pt x="3340627" y="403228"/>
                  <a:pt x="3213880" y="602542"/>
                </a:cubicBezTo>
                <a:cubicBezTo>
                  <a:pt x="3153015" y="556321"/>
                  <a:pt x="3084622" y="520976"/>
                  <a:pt x="3009743" y="496716"/>
                </a:cubicBezTo>
                <a:cubicBezTo>
                  <a:pt x="2934865" y="472455"/>
                  <a:pt x="2853295" y="459279"/>
                  <a:pt x="2766077" y="457606"/>
                </a:cubicBezTo>
                <a:cubicBezTo>
                  <a:pt x="2556923" y="459279"/>
                  <a:pt x="2368473" y="545655"/>
                  <a:pt x="2232314" y="681180"/>
                </a:cubicBezTo>
                <a:cubicBezTo>
                  <a:pt x="2095946" y="816496"/>
                  <a:pt x="2012073" y="1000960"/>
                  <a:pt x="2012073" y="1198391"/>
                </a:cubicBezTo>
                <a:cubicBezTo>
                  <a:pt x="2012073" y="1399378"/>
                  <a:pt x="2095946" y="1585307"/>
                  <a:pt x="2232314" y="1721250"/>
                </a:cubicBezTo>
                <a:cubicBezTo>
                  <a:pt x="2368473" y="1856984"/>
                  <a:pt x="2556923" y="1942732"/>
                  <a:pt x="2766077" y="1942732"/>
                </a:cubicBezTo>
                <a:cubicBezTo>
                  <a:pt x="2868145" y="1942732"/>
                  <a:pt x="2962893" y="1923700"/>
                  <a:pt x="3050111" y="1886682"/>
                </a:cubicBezTo>
                <a:cubicBezTo>
                  <a:pt x="3137328" y="1849664"/>
                  <a:pt x="3217225" y="1794450"/>
                  <a:pt x="3289594" y="1722086"/>
                </a:cubicBezTo>
                <a:cubicBezTo>
                  <a:pt x="3462565" y="1549125"/>
                  <a:pt x="3493101" y="1332661"/>
                  <a:pt x="3543925" y="1095493"/>
                </a:cubicBezTo>
                <a:cubicBezTo>
                  <a:pt x="3595168" y="858533"/>
                  <a:pt x="3666699" y="600869"/>
                  <a:pt x="3921866" y="345714"/>
                </a:cubicBezTo>
                <a:cubicBezTo>
                  <a:pt x="4028953" y="238633"/>
                  <a:pt x="4155701" y="152256"/>
                  <a:pt x="4300646" y="92441"/>
                </a:cubicBezTo>
                <a:cubicBezTo>
                  <a:pt x="4445590" y="32836"/>
                  <a:pt x="4608522" y="0"/>
                  <a:pt x="4787977" y="0"/>
                </a:cubicBezTo>
                <a:cubicBezTo>
                  <a:pt x="4922882" y="0"/>
                  <a:pt x="5050676" y="18823"/>
                  <a:pt x="5168221" y="54796"/>
                </a:cubicBezTo>
                <a:cubicBezTo>
                  <a:pt x="5285976" y="90559"/>
                  <a:pt x="5393900" y="143054"/>
                  <a:pt x="5489275" y="210607"/>
                </a:cubicBezTo>
                <a:cubicBezTo>
                  <a:pt x="5489275" y="210607"/>
                  <a:pt x="5489275" y="210607"/>
                  <a:pt x="5364200" y="409921"/>
                </a:cubicBezTo>
                <a:cubicBezTo>
                  <a:pt x="5364200" y="409921"/>
                  <a:pt x="5364200" y="409921"/>
                  <a:pt x="5239125" y="609025"/>
                </a:cubicBezTo>
                <a:cubicBezTo>
                  <a:pt x="5176588" y="563014"/>
                  <a:pt x="5107357" y="525996"/>
                  <a:pt x="5031643" y="500480"/>
                </a:cubicBezTo>
                <a:cubicBezTo>
                  <a:pt x="4955929" y="474965"/>
                  <a:pt x="4873522" y="460952"/>
                  <a:pt x="4784631" y="460952"/>
                </a:cubicBezTo>
                <a:cubicBezTo>
                  <a:pt x="4580495" y="460952"/>
                  <a:pt x="4396857" y="544818"/>
                  <a:pt x="4264462" y="679089"/>
                </a:cubicBezTo>
                <a:cubicBezTo>
                  <a:pt x="4131857" y="813149"/>
                  <a:pt x="4050287" y="997614"/>
                  <a:pt x="4050287" y="1198391"/>
                </a:cubicBezTo>
                <a:cubicBezTo>
                  <a:pt x="4050287" y="1402724"/>
                  <a:pt x="4131021" y="1589489"/>
                  <a:pt x="4262370" y="1725223"/>
                </a:cubicBezTo>
                <a:cubicBezTo>
                  <a:pt x="4393720" y="1861167"/>
                  <a:pt x="4575477" y="1945870"/>
                  <a:pt x="4778147" y="1945870"/>
                </a:cubicBezTo>
                <a:cubicBezTo>
                  <a:pt x="4939406" y="1945870"/>
                  <a:pt x="5080167" y="1893165"/>
                  <a:pt x="5191438" y="1804280"/>
                </a:cubicBezTo>
                <a:cubicBezTo>
                  <a:pt x="5302499" y="1715394"/>
                  <a:pt x="5384070" y="1590326"/>
                  <a:pt x="5426737" y="1445390"/>
                </a:cubicBezTo>
                <a:cubicBezTo>
                  <a:pt x="5426737" y="1445390"/>
                  <a:pt x="5426737" y="1445390"/>
                  <a:pt x="4708917" y="1445390"/>
                </a:cubicBezTo>
                <a:cubicBezTo>
                  <a:pt x="4708917" y="1445390"/>
                  <a:pt x="4708917" y="1445390"/>
                  <a:pt x="4850515" y="1223279"/>
                </a:cubicBezTo>
                <a:cubicBezTo>
                  <a:pt x="4850515" y="1223279"/>
                  <a:pt x="4850515" y="1223279"/>
                  <a:pt x="4992113" y="1000960"/>
                </a:cubicBezTo>
                <a:cubicBezTo>
                  <a:pt x="4992113" y="1000960"/>
                  <a:pt x="4992113" y="1000960"/>
                  <a:pt x="5457901" y="1000960"/>
                </a:cubicBezTo>
                <a:cubicBezTo>
                  <a:pt x="5457901" y="1000960"/>
                  <a:pt x="5457901" y="1000960"/>
                  <a:pt x="5924108" y="1000960"/>
                </a:cubicBezTo>
                <a:cubicBezTo>
                  <a:pt x="5928919" y="1033796"/>
                  <a:pt x="5933102" y="1066840"/>
                  <a:pt x="5936030" y="1100094"/>
                </a:cubicBezTo>
                <a:cubicBezTo>
                  <a:pt x="5938749" y="1133557"/>
                  <a:pt x="5940422" y="1167229"/>
                  <a:pt x="5940422" y="1201738"/>
                </a:cubicBezTo>
                <a:cubicBezTo>
                  <a:pt x="5940422" y="1532602"/>
                  <a:pt x="5812001" y="1833141"/>
                  <a:pt x="5600963" y="2050860"/>
                </a:cubicBezTo>
                <a:cubicBezTo>
                  <a:pt x="5389717" y="2268578"/>
                  <a:pt x="5095854" y="2403475"/>
                  <a:pt x="4764970" y="2403475"/>
                </a:cubicBezTo>
                <a:cubicBezTo>
                  <a:pt x="4549331" y="2403475"/>
                  <a:pt x="4350006" y="2352653"/>
                  <a:pt x="4178290" y="2262513"/>
                </a:cubicBezTo>
                <a:cubicBezTo>
                  <a:pt x="4006784" y="2172372"/>
                  <a:pt x="3862676" y="2043121"/>
                  <a:pt x="3757265" y="1886682"/>
                </a:cubicBezTo>
                <a:cubicBezTo>
                  <a:pt x="3647040" y="2044794"/>
                  <a:pt x="3502931" y="2173836"/>
                  <a:pt x="3332469" y="2263558"/>
                </a:cubicBezTo>
                <a:cubicBezTo>
                  <a:pt x="3162009" y="2353490"/>
                  <a:pt x="2965403" y="2403475"/>
                  <a:pt x="2749555" y="2403475"/>
                </a:cubicBezTo>
                <a:cubicBezTo>
                  <a:pt x="2566961" y="2403475"/>
                  <a:pt x="2395664" y="2364993"/>
                  <a:pt x="2242563" y="2295766"/>
                </a:cubicBezTo>
                <a:cubicBezTo>
                  <a:pt x="2089461" y="2226540"/>
                  <a:pt x="1954347" y="2126988"/>
                  <a:pt x="1844121" y="2005266"/>
                </a:cubicBezTo>
                <a:cubicBezTo>
                  <a:pt x="1783258" y="2108792"/>
                  <a:pt x="1694366" y="2196214"/>
                  <a:pt x="1583096" y="2257493"/>
                </a:cubicBezTo>
                <a:cubicBezTo>
                  <a:pt x="1472034" y="2318772"/>
                  <a:pt x="1338593" y="2354117"/>
                  <a:pt x="1188838" y="2354117"/>
                </a:cubicBezTo>
                <a:cubicBezTo>
                  <a:pt x="1188838" y="2354117"/>
                  <a:pt x="1188838" y="2354117"/>
                  <a:pt x="0" y="2354117"/>
                </a:cubicBezTo>
                <a:cubicBezTo>
                  <a:pt x="0" y="2354117"/>
                  <a:pt x="0" y="2354117"/>
                  <a:pt x="0" y="1201738"/>
                </a:cubicBezTo>
                <a:cubicBezTo>
                  <a:pt x="0" y="1201738"/>
                  <a:pt x="0" y="1201738"/>
                  <a:pt x="0" y="49358"/>
                </a:cubicBezTo>
                <a:cubicBezTo>
                  <a:pt x="0" y="49358"/>
                  <a:pt x="0" y="49358"/>
                  <a:pt x="538575" y="49358"/>
                </a:cubicBezTo>
                <a:cubicBezTo>
                  <a:pt x="538575" y="49358"/>
                  <a:pt x="538575" y="49358"/>
                  <a:pt x="1076940" y="49358"/>
                </a:cubicBezTo>
                <a:cubicBezTo>
                  <a:pt x="1249702" y="49358"/>
                  <a:pt x="1402804" y="96206"/>
                  <a:pt x="1523487" y="176099"/>
                </a:cubicBezTo>
                <a:cubicBezTo>
                  <a:pt x="1643960" y="255992"/>
                  <a:pt x="1732223" y="368720"/>
                  <a:pt x="1774892" y="500480"/>
                </a:cubicBezTo>
                <a:cubicBezTo>
                  <a:pt x="1883653" y="350524"/>
                  <a:pt x="2027552" y="225457"/>
                  <a:pt x="2196549" y="137826"/>
                </a:cubicBezTo>
                <a:cubicBezTo>
                  <a:pt x="2365129" y="50195"/>
                  <a:pt x="2558596" y="0"/>
                  <a:pt x="27660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Text">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E4FFF-81B3-4CDA-B0A1-3363FFB22A6A}"/>
              </a:ext>
            </a:extLst>
          </p:cNvPr>
          <p:cNvSpPr>
            <a:spLocks noGrp="1"/>
          </p:cNvSpPr>
          <p:nvPr>
            <p:ph type="title" hasCustomPrompt="1"/>
          </p:nvPr>
        </p:nvSpPr>
        <p:spPr>
          <a:xfrm>
            <a:off x="630000" y="622800"/>
            <a:ext cx="10933350" cy="470898"/>
          </a:xfrm>
        </p:spPr>
        <p:txBody>
          <a:bodyPr/>
          <a:lstStyle>
            <a:lvl1pPr>
              <a:defRPr sz="3400"/>
            </a:lvl1pPr>
          </a:lstStyle>
          <a:p>
            <a:r>
              <a:rPr lang="en-US"/>
              <a:t>Click to add title</a:t>
            </a: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629399" y="2085628"/>
            <a:ext cx="10933801" cy="4089131"/>
          </a:xfrm>
        </p:spPr>
        <p:txBody>
          <a:bodyPr/>
          <a:lstStyle>
            <a:lvl1pPr>
              <a:lnSpc>
                <a:spcPct val="100000"/>
              </a:lnSpc>
              <a:spcBef>
                <a:spcPts val="0"/>
              </a:spcBef>
              <a:spcAft>
                <a:spcPts val="0"/>
              </a:spcAft>
              <a:defRPr sz="2000"/>
            </a:lvl1pPr>
            <a:lvl2pPr>
              <a:lnSpc>
                <a:spcPct val="100000"/>
              </a:lnSpc>
              <a:spcBef>
                <a:spcPts val="0"/>
              </a:spcBef>
              <a:spcAft>
                <a:spcPts val="0"/>
              </a:spcAft>
              <a:defRPr sz="2000"/>
            </a:lvl2pPr>
            <a:lvl3pPr>
              <a:lnSpc>
                <a:spcPct val="100000"/>
              </a:lnSpc>
              <a:spcBef>
                <a:spcPts val="0"/>
              </a:spcBef>
              <a:spcAft>
                <a:spcPts val="0"/>
              </a:spcAft>
              <a:defRPr sz="2000"/>
            </a:lvl3pPr>
            <a:lvl4pPr>
              <a:lnSpc>
                <a:spcPct val="100000"/>
              </a:lnSpc>
              <a:spcBef>
                <a:spcPts val="0"/>
              </a:spcBef>
              <a:spcAft>
                <a:spcPts val="0"/>
              </a:spcAft>
              <a:defRPr sz="2800"/>
            </a:lvl4pPr>
            <a:lvl5pPr>
              <a:lnSpc>
                <a:spcPct val="100000"/>
              </a:lnSpc>
              <a:spcBef>
                <a:spcPts val="0"/>
              </a:spcBef>
              <a:spcAft>
                <a:spcPts val="0"/>
              </a:spcAft>
              <a:defRPr sz="2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spTree>
    <p:extLst>
      <p:ext uri="{BB962C8B-B14F-4D97-AF65-F5344CB8AC3E}">
        <p14:creationId xmlns:p14="http://schemas.microsoft.com/office/powerpoint/2010/main" val="27300034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 Title Only">
    <p:spTree>
      <p:nvGrpSpPr>
        <p:cNvPr id="1" name=""/>
        <p:cNvGrpSpPr/>
        <p:nvPr/>
      </p:nvGrpSpPr>
      <p:grpSpPr>
        <a:xfrm>
          <a:off x="0" y="0"/>
          <a:ext cx="0" cy="0"/>
          <a:chOff x="0" y="0"/>
          <a:chExt cx="0" cy="0"/>
        </a:xfrm>
      </p:grpSpPr>
      <p:sp>
        <p:nvSpPr>
          <p:cNvPr id="57" name="Date Placeholder 56"/>
          <p:cNvSpPr>
            <a:spLocks noGrp="1"/>
          </p:cNvSpPr>
          <p:nvPr>
            <p:ph type="dt" sz="half" idx="14"/>
          </p:nvPr>
        </p:nvSpPr>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sp>
        <p:nvSpPr>
          <p:cNvPr id="8" name="Title 7"/>
          <p:cNvSpPr>
            <a:spLocks noGrp="1"/>
          </p:cNvSpPr>
          <p:nvPr>
            <p:ph type="title" hasCustomPrompt="1"/>
          </p:nvPr>
        </p:nvSpPr>
        <p:spPr>
          <a:xfrm>
            <a:off x="630000" y="622800"/>
            <a:ext cx="10933350" cy="332399"/>
          </a:xfrm>
        </p:spPr>
        <p:txBody>
          <a:bodyPr/>
          <a:lstStyle>
            <a:lvl1pPr>
              <a:defRPr>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22206985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 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p:txBody>
          <a:body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629400" y="2085628"/>
            <a:ext cx="10933950" cy="4072976"/>
          </a:xfrm>
        </p:spPr>
        <p:txBody>
          <a:bodyPr/>
          <a:lstStyle>
            <a:lvl1pPr>
              <a:lnSpc>
                <a:spcPct val="100000"/>
              </a:lnSpc>
              <a:spcBef>
                <a:spcPts val="0"/>
              </a:spcBef>
              <a:spcAft>
                <a:spcPts val="0"/>
              </a:spcAft>
              <a:defRPr/>
            </a:lvl1pPr>
            <a:lvl2pPr>
              <a:lnSpc>
                <a:spcPct val="100000"/>
              </a:lnSpc>
              <a:spcBef>
                <a:spcPts val="0"/>
              </a:spcBef>
              <a:spcAft>
                <a:spcPts val="0"/>
              </a:spcAft>
              <a:defRPr/>
            </a:lvl2pPr>
            <a:lvl3pPr>
              <a:lnSpc>
                <a:spcPct val="100000"/>
              </a:lnSpc>
              <a:spcBef>
                <a:spcPts val="0"/>
              </a:spcBef>
              <a:spcAft>
                <a:spcPts val="0"/>
              </a:spcAft>
              <a:defRPr/>
            </a:lvl3pPr>
            <a:lvl4pPr>
              <a:lnSpc>
                <a:spcPct val="100000"/>
              </a:lnSpc>
              <a:spcBef>
                <a:spcPts val="0"/>
              </a:spcBef>
              <a:spcAft>
                <a:spcPts val="0"/>
              </a:spcAft>
              <a:defRPr/>
            </a:lvl4pPr>
            <a:lvl5pPr>
              <a:lnSpc>
                <a:spcPct val="100000"/>
              </a:lnSpc>
              <a:spcBef>
                <a:spcPts val="0"/>
              </a:spcBef>
              <a:spcAft>
                <a:spcPts val="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spTree>
    <p:extLst>
      <p:ext uri="{BB962C8B-B14F-4D97-AF65-F5344CB8AC3E}">
        <p14:creationId xmlns:p14="http://schemas.microsoft.com/office/powerpoint/2010/main" val="4043400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 Gray slice heading">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4"/>
          </p:nvPr>
        </p:nvSpPr>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sp>
        <p:nvSpPr>
          <p:cNvPr id="7" name="Rectangle 6"/>
          <p:cNvSpPr/>
          <p:nvPr userDrawn="1"/>
        </p:nvSpPr>
        <p:spPr bwMode="white">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8" name="Subtitle 2"/>
          <p:cNvSpPr>
            <a:spLocks noGrp="1"/>
          </p:cNvSpPr>
          <p:nvPr>
            <p:ph type="subTitle" idx="13" hasCustomPrompt="1"/>
          </p:nvPr>
        </p:nvSpPr>
        <p:spPr>
          <a:xfrm>
            <a:off x="630000" y="2158987"/>
            <a:ext cx="3744000" cy="541687"/>
          </a:xfrm>
          <a:prstGeom prst="rect">
            <a:avLst/>
          </a:prstGeom>
        </p:spPr>
        <p:txBody>
          <a:bodyPr>
            <a:noAutofit/>
          </a:bodyPr>
          <a:lstStyle>
            <a:lvl1pPr marL="0" indent="0" algn="l">
              <a:buNone/>
              <a:defRPr sz="1600">
                <a:solidFill>
                  <a:schemeClr val="tx2"/>
                </a:solidFill>
                <a:latin typeface="+mn-lt"/>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9" name="Title 4"/>
          <p:cNvSpPr>
            <a:spLocks noGrp="1"/>
          </p:cNvSpPr>
          <p:nvPr>
            <p:ph type="title" hasCustomPrompt="1"/>
          </p:nvPr>
        </p:nvSpPr>
        <p:spPr>
          <a:xfrm>
            <a:off x="630000" y="1227048"/>
            <a:ext cx="3744000" cy="664797"/>
          </a:xfrm>
        </p:spPr>
        <p:txBody>
          <a:bodyPr anchor="t">
            <a:noAutofit/>
          </a:bodyPr>
          <a:lstStyle>
            <a:lvl1pPr>
              <a:defRPr sz="2400">
                <a:solidFill>
                  <a:schemeClr val="tx2"/>
                </a:solidFill>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39007530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 Section header box">
    <p:spTree>
      <p:nvGrpSpPr>
        <p:cNvPr id="1" name=""/>
        <p:cNvGrpSpPr/>
        <p:nvPr/>
      </p:nvGrpSpPr>
      <p:grpSpPr>
        <a:xfrm>
          <a:off x="0" y="0"/>
          <a:ext cx="0" cy="0"/>
          <a:chOff x="0" y="0"/>
          <a:chExt cx="0" cy="0"/>
        </a:xfrm>
      </p:grpSpPr>
      <p:sp>
        <p:nvSpPr>
          <p:cNvPr id="9" name="Date Placeholder 8"/>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12"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sp>
        <p:nvSpPr>
          <p:cNvPr id="8" name="Title 1"/>
          <p:cNvSpPr>
            <a:spLocks noGrp="1"/>
          </p:cNvSpPr>
          <p:nvPr>
            <p:ph type="title" hasCustomPrompt="1"/>
          </p:nvPr>
        </p:nvSpPr>
        <p:spPr bwMode="blackWhite">
          <a:xfrm>
            <a:off x="1284742" y="2668041"/>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tx2"/>
                </a:solidFill>
                <a:latin typeface="+mj-lt"/>
                <a:ea typeface="+mn-ea"/>
                <a:cs typeface="Arial" panose="020B0604020202020204" pitchFamily="34" charset="0"/>
                <a:sym typeface="Trebuchet MS" panose="020B0603020202020204" pitchFamily="34" charset="0"/>
              </a:defRPr>
            </a:lvl1pPr>
          </a:lstStyle>
          <a:p>
            <a:r>
              <a:rPr lang="en-US"/>
              <a:t>Click to add section title</a:t>
            </a:r>
          </a:p>
        </p:txBody>
      </p:sp>
      <p:sp>
        <p:nvSpPr>
          <p:cNvPr id="11" name="Rectangle 10"/>
          <p:cNvSpPr/>
          <p:nvPr userDrawn="1"/>
        </p:nvSpPr>
        <p:spPr bwMode="white">
          <a:xfrm>
            <a:off x="1280693" y="1424081"/>
            <a:ext cx="951721" cy="951721"/>
          </a:xfrm>
          <a:prstGeom prst="rect">
            <a:avLst/>
          </a:prstGeom>
          <a:noFill/>
          <a:ln>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val="2819904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solidFill>
          <a:schemeClr val="bg1"/>
        </a:solidFill>
        <a:effectLst/>
      </p:bgPr>
    </p:bg>
    <p:spTree>
      <p:nvGrpSpPr>
        <p:cNvPr id="1" name=""/>
        <p:cNvGrpSpPr/>
        <p:nvPr/>
      </p:nvGrpSpPr>
      <p:grpSpPr>
        <a:xfrm>
          <a:off x="0" y="0"/>
          <a:ext cx="0" cy="0"/>
          <a:chOff x="0" y="0"/>
          <a:chExt cx="0" cy="0"/>
        </a:xfrm>
      </p:grpSpPr>
      <p:sp>
        <p:nvSpPr>
          <p:cNvPr id="9" name="Date Placeholder 8"/>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7" name="Title 1"/>
          <p:cNvSpPr>
            <a:spLocks noGrp="1"/>
          </p:cNvSpPr>
          <p:nvPr>
            <p:ph type="title" hasCustomPrompt="1"/>
          </p:nvPr>
        </p:nvSpPr>
        <p:spPr bwMode="blackWhite">
          <a:xfrm>
            <a:off x="630000" y="3826800"/>
            <a:ext cx="10936800" cy="2041200"/>
          </a:xfrm>
        </p:spPr>
        <p:txBody>
          <a:bodyPr anchor="t">
            <a:noAutofit/>
          </a:bodyPr>
          <a:lstStyle>
            <a:lvl1pPr>
              <a:defRPr sz="5400">
                <a:solidFill>
                  <a:schemeClr val="tx2"/>
                </a:solidFill>
                <a:latin typeface="+mj-lt"/>
                <a:sym typeface="Trebuchet MS" panose="020B0603020202020204" pitchFamily="34" charset="0"/>
              </a:defRPr>
            </a:lvl1pPr>
          </a:lstStyle>
          <a:p>
            <a:r>
              <a:rPr lang="en-US"/>
              <a:t>Click to add section title</a:t>
            </a:r>
          </a:p>
        </p:txBody>
      </p:sp>
      <p:cxnSp>
        <p:nvCxnSpPr>
          <p:cNvPr id="10" name="Straight Connector 9"/>
          <p:cNvCxnSpPr/>
          <p:nvPr userDrawn="1"/>
        </p:nvCxnSpPr>
        <p:spPr bwMode="white">
          <a:xfrm>
            <a:off x="630000" y="3680016"/>
            <a:ext cx="11558587" cy="0"/>
          </a:xfrm>
          <a:prstGeom prst="line">
            <a:avLst/>
          </a:prstGeom>
          <a:ln w="19050" cmpd="sng">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05239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8"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20" name="TextBox 19"/>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2"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p>
        </p:txBody>
      </p:sp>
      <p:sp>
        <p:nvSpPr>
          <p:cNvPr id="24" name="Rectangle 23"/>
          <p:cNvSpPr/>
          <p:nvPr userDrawn="1"/>
        </p:nvSpPr>
        <p:spPr bwMode="white">
          <a:xfrm>
            <a:off x="0" y="0"/>
            <a:ext cx="40795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25" name="Title 4"/>
          <p:cNvSpPr>
            <a:spLocks noGrp="1"/>
          </p:cNvSpPr>
          <p:nvPr>
            <p:ph type="title" hasCustomPrompt="1"/>
          </p:nvPr>
        </p:nvSpPr>
        <p:spPr>
          <a:xfrm>
            <a:off x="630000" y="2681103"/>
            <a:ext cx="3127881" cy="1495794"/>
          </a:xfrm>
          <a:prstGeom prst="rect">
            <a:avLst/>
          </a:prstGeom>
        </p:spPr>
        <p:txBody>
          <a:bodyPr anchor="ctr">
            <a:noAutofit/>
          </a:bodyPr>
          <a:lstStyle>
            <a:lvl1pPr>
              <a:defRPr sz="2400">
                <a:solidFill>
                  <a:schemeClr val="tx2"/>
                </a:solidFill>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25223664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4" name="Rectangle 13"/>
          <p:cNvSpPr/>
          <p:nvPr userDrawn="1"/>
        </p:nvSpPr>
        <p:spPr bwMode="white">
          <a:xfrm>
            <a:off x="0" y="0"/>
            <a:ext cx="717195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8"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9" name="TextBox 1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p>
        </p:txBody>
      </p:sp>
      <p:sp>
        <p:nvSpPr>
          <p:cNvPr id="2" name="Title 1"/>
          <p:cNvSpPr>
            <a:spLocks noGrp="1"/>
          </p:cNvSpPr>
          <p:nvPr>
            <p:ph type="title" hasCustomPrompt="1"/>
          </p:nvPr>
        </p:nvSpPr>
        <p:spPr>
          <a:xfrm>
            <a:off x="630000" y="622800"/>
            <a:ext cx="6276529" cy="332399"/>
          </a:xfrm>
          <a:prstGeom prst="rect">
            <a:avLst/>
          </a:prstGeom>
        </p:spPr>
        <p:txBody>
          <a:bodyPr/>
          <a:lstStyle>
            <a:lvl1pPr>
              <a:defRPr>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34829456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6" name="Picture 15"/>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9029246" y="0"/>
            <a:ext cx="416951" cy="6858000"/>
          </a:xfrm>
          <a:prstGeom prst="rect">
            <a:avLst/>
          </a:prstGeom>
        </p:spPr>
      </p:pic>
      <p:sp>
        <p:nvSpPr>
          <p:cNvPr id="10" name="Rectangle 9"/>
          <p:cNvSpPr/>
          <p:nvPr userDrawn="1"/>
        </p:nvSpPr>
        <p:spPr bwMode="white">
          <a:xfrm>
            <a:off x="0" y="0"/>
            <a:ext cx="90342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a:p>
        </p:txBody>
      </p:sp>
      <p:sp>
        <p:nvSpPr>
          <p:cNvPr id="22"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 name="Title 1"/>
          <p:cNvSpPr>
            <a:spLocks noGrp="1"/>
          </p:cNvSpPr>
          <p:nvPr>
            <p:ph type="title" hasCustomPrompt="1"/>
          </p:nvPr>
        </p:nvSpPr>
        <p:spPr>
          <a:xfrm>
            <a:off x="630000" y="622800"/>
            <a:ext cx="8101584" cy="332399"/>
          </a:xfrm>
          <a:prstGeom prst="rect">
            <a:avLst/>
          </a:prstGeom>
        </p:spPr>
        <p:txBody>
          <a:bodyPr/>
          <a:lstStyle>
            <a:lvl1pPr>
              <a:defRPr>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3793922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23" name="Picture 22"/>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4" name="Title 4"/>
          <p:cNvSpPr>
            <a:spLocks noGrp="1"/>
          </p:cNvSpPr>
          <p:nvPr>
            <p:ph type="title" hasCustomPrompt="1"/>
          </p:nvPr>
        </p:nvSpPr>
        <p:spPr>
          <a:xfrm>
            <a:off x="630000" y="2681103"/>
            <a:ext cx="3127881" cy="1495794"/>
          </a:xfrm>
          <a:prstGeom prst="rect">
            <a:avLst/>
          </a:prstGeom>
        </p:spPr>
        <p:txBody>
          <a:bodyPr anchor="ctr">
            <a:noAutofit/>
          </a:bodyPr>
          <a:lstStyle>
            <a:lvl1pPr>
              <a:defRPr sz="2400">
                <a:solidFill>
                  <a:schemeClr val="bg1"/>
                </a:solidFill>
                <a:latin typeface="+mj-lt"/>
                <a:sym typeface="Trebuchet MS" panose="020B0603020202020204" pitchFamily="34" charset="0"/>
              </a:defRPr>
            </a:lvl1pPr>
          </a:lstStyle>
          <a:p>
            <a:r>
              <a:rPr lang="en-US"/>
              <a:t>Click to add title</a:t>
            </a:r>
          </a:p>
        </p:txBody>
      </p:sp>
      <p:sp>
        <p:nvSpPr>
          <p:cNvPr id="26" name="Rectangle 25"/>
          <p:cNvSpPr/>
          <p:nvPr userDrawn="1"/>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25"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2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sp>
        <p:nvSpPr>
          <p:cNvPr id="28" name="TextBox 2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30604520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1" name="Rectangle 10"/>
          <p:cNvSpPr/>
          <p:nvPr userDrawn="1"/>
        </p:nvSpPr>
        <p:spPr>
          <a:xfrm>
            <a:off x="6096000" y="0"/>
            <a:ext cx="6096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12"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Trebuchet MS" panose="020B0603020202020204" pitchFamily="34" charset="0"/>
                <a:sym typeface="Trebuchet MS" panose="020B0603020202020204" pitchFamily="34" charset="0"/>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630000" y="1785600"/>
            <a:ext cx="4388400" cy="3286800"/>
          </a:xfrm>
          <a:prstGeom prst="rect">
            <a:avLst/>
          </a:prstGeom>
          <a:noFill/>
        </p:spPr>
        <p:txBody>
          <a:bodyPr wrap="square" lIns="0" tIns="0" rIns="320040" bIns="0" anchor="ctr">
            <a:noAutofit/>
          </a:bodyPr>
          <a:lstStyle>
            <a:lvl1pPr>
              <a:defRPr sz="4400">
                <a:solidFill>
                  <a:schemeClr val="bg1"/>
                </a:solidFill>
                <a:latin typeface="+mj-lt"/>
                <a:sym typeface="Trebuchet MS" panose="020B0603020202020204" pitchFamily="34" charset="0"/>
              </a:defRPr>
            </a:lvl1pPr>
          </a:lstStyle>
          <a:p>
            <a:r>
              <a:rPr lang="en-US"/>
              <a:t>Click to add title</a:t>
            </a:r>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lumMod val="50000"/>
                </a:schemeClr>
              </a:solidFill>
              <a:latin typeface="+mn-lt"/>
              <a:ea typeface="+mn-ea"/>
              <a:cs typeface="+mn-cs"/>
              <a:sym typeface="Trebuchet MS" panose="020B0603020202020204" pitchFamily="34" charset="0"/>
            </a:endParaRPr>
          </a:p>
        </p:txBody>
      </p:sp>
      <p:sp>
        <p:nvSpPr>
          <p:cNvPr id="15"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1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spTree>
    <p:extLst>
      <p:ext uri="{BB962C8B-B14F-4D97-AF65-F5344CB8AC3E}">
        <p14:creationId xmlns:p14="http://schemas.microsoft.com/office/powerpoint/2010/main" val="19301659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ay slice headin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bwMode="ltGray">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ndParaRP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sym typeface="Trebuchet MS" panose="020B0603020202020204" pitchFamily="34" charset="0"/>
              </a:defRPr>
            </a:lvl1pPr>
          </a:lstStyle>
          <a:p>
            <a:endParaRPr lang="en-US"/>
          </a:p>
        </p:txBody>
      </p:sp>
      <p:sp>
        <p:nvSpPr>
          <p:cNvPr id="9" name="Title 1"/>
          <p:cNvSpPr>
            <a:spLocks noGrp="1"/>
          </p:cNvSpPr>
          <p:nvPr>
            <p:ph type="title" hasCustomPrompt="1"/>
          </p:nvPr>
        </p:nvSpPr>
        <p:spPr bwMode="ltGray">
          <a:xfrm>
            <a:off x="630000" y="1544274"/>
            <a:ext cx="3452400" cy="1495794"/>
          </a:xfrm>
          <a:noFill/>
        </p:spPr>
        <p:txBody>
          <a:bodyPr wrap="square" lIns="0" tIns="0" rIns="320040" bIns="0" anchor="b">
            <a:noAutofit/>
          </a:bodyPr>
          <a:lstStyle>
            <a:lvl1pPr>
              <a:defRPr sz="3200">
                <a:solidFill>
                  <a:schemeClr val="tx2"/>
                </a:solidFill>
                <a:latin typeface="+mj-lt"/>
              </a:defRPr>
            </a:lvl1pPr>
          </a:lstStyle>
          <a:p>
            <a:r>
              <a:rPr lang="en-US"/>
              <a:t>Click to add title</a:t>
            </a:r>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spTree>
    <p:extLst>
      <p:ext uri="{BB962C8B-B14F-4D97-AF65-F5344CB8AC3E}">
        <p14:creationId xmlns:p14="http://schemas.microsoft.com/office/powerpoint/2010/main" val="20527104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1" name="Rectangle 10"/>
          <p:cNvSpPr/>
          <p:nvPr userDrawn="1"/>
        </p:nvSpPr>
        <p:spPr bwMode="gray">
          <a:xfrm>
            <a:off x="7819543" y="0"/>
            <a:ext cx="437245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2"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Trebuchet MS" panose="020B0603020202020204" pitchFamily="34" charset="0"/>
                <a:sym typeface="Trebuchet MS" panose="020B0603020202020204" pitchFamily="34" charset="0"/>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sp>
        <p:nvSpPr>
          <p:cNvPr id="15" name="Title 1"/>
          <p:cNvSpPr>
            <a:spLocks noGrp="1"/>
          </p:cNvSpPr>
          <p:nvPr>
            <p:ph type="title" hasCustomPrompt="1"/>
          </p:nvPr>
        </p:nvSpPr>
        <p:spPr bwMode="black">
          <a:xfrm>
            <a:off x="630936" y="1785600"/>
            <a:ext cx="6247552" cy="3286800"/>
          </a:xfrm>
          <a:prstGeom prst="rect">
            <a:avLst/>
          </a:prstGeom>
        </p:spPr>
        <p:txBody>
          <a:bodyPr anchor="ctr">
            <a:noAutofit/>
          </a:bodyPr>
          <a:lstStyle>
            <a:lvl1pPr>
              <a:defRPr sz="4400">
                <a:solidFill>
                  <a:schemeClr val="bg1"/>
                </a:solidFill>
                <a:latin typeface="+mj-lt"/>
                <a:sym typeface="Trebuchet MS" panose="020B0603020202020204" pitchFamily="34" charset="0"/>
              </a:defRPr>
            </a:lvl1pPr>
          </a:lstStyle>
          <a:p>
            <a:r>
              <a:rPr lang="en-US"/>
              <a:t>Click to add title</a:t>
            </a:r>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32905789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42795716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p>
        </p:txBody>
      </p:sp>
      <p:sp>
        <p:nvSpPr>
          <p:cNvPr id="18" name="TextBox 1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0" name="Title 2"/>
          <p:cNvSpPr>
            <a:spLocks noGrp="1"/>
          </p:cNvSpPr>
          <p:nvPr>
            <p:ph type="title" hasCustomPrompt="1"/>
          </p:nvPr>
        </p:nvSpPr>
        <p:spPr>
          <a:xfrm>
            <a:off x="630000" y="2764203"/>
            <a:ext cx="2478638" cy="1314311"/>
          </a:xfrm>
          <a:prstGeom prst="rect">
            <a:avLst/>
          </a:prstGeom>
        </p:spPr>
        <p:txBody>
          <a:bodyPr anchor="ctr">
            <a:noAutofit/>
          </a:bodyPr>
          <a:lstStyle>
            <a:lvl1pPr>
              <a:defRPr sz="2400">
                <a:solidFill>
                  <a:schemeClr val="tx2"/>
                </a:solidFill>
                <a:latin typeface="+mj-lt"/>
                <a:sym typeface="Trebuchet MS" panose="020B0603020202020204" pitchFamily="34" charset="0"/>
              </a:defRPr>
            </a:lvl1pPr>
          </a:lstStyle>
          <a:p>
            <a:r>
              <a:rPr lang="en-US">
                <a:solidFill>
                  <a:schemeClr val="tx2"/>
                </a:solidFill>
              </a:rPr>
              <a:t>Click to add title</a:t>
            </a:r>
          </a:p>
        </p:txBody>
      </p:sp>
      <p:pic>
        <p:nvPicPr>
          <p:cNvPr id="12" name="Picture 11"/>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2321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chemeClr val="bg1"/>
        </a:solidFill>
        <a:effectLst/>
      </p:bgPr>
    </p:bg>
    <p:spTree>
      <p:nvGrpSpPr>
        <p:cNvPr id="1" name=""/>
        <p:cNvGrpSpPr/>
        <p:nvPr/>
      </p:nvGrpSpPr>
      <p:grpSpPr>
        <a:xfrm>
          <a:off x="0" y="0"/>
          <a:ext cx="0" cy="0"/>
          <a:chOff x="0" y="0"/>
          <a:chExt cx="0" cy="0"/>
        </a:xfrm>
      </p:grpSpPr>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5" name="Title 4"/>
          <p:cNvSpPr>
            <a:spLocks noGrp="1"/>
          </p:cNvSpPr>
          <p:nvPr>
            <p:ph type="title" hasCustomPrompt="1"/>
          </p:nvPr>
        </p:nvSpPr>
        <p:spPr>
          <a:xfrm>
            <a:off x="630000" y="2764203"/>
            <a:ext cx="2478638" cy="1314311"/>
          </a:xfrm>
        </p:spPr>
        <p:txBody>
          <a:bodyPr anchor="ctr" anchorCtr="0">
            <a:noAutofit/>
          </a:bodyPr>
          <a:lstStyle>
            <a:lvl1pPr>
              <a:defRPr>
                <a:solidFill>
                  <a:srgbClr val="FFFFFF"/>
                </a:solidFill>
                <a:latin typeface="+mj-lt"/>
              </a:defRPr>
            </a:lvl1pPr>
          </a:lstStyle>
          <a:p>
            <a:r>
              <a:rPr lang="en-US"/>
              <a:t>Click to add title</a:t>
            </a:r>
          </a:p>
        </p:txBody>
      </p:sp>
      <p:sp>
        <p:nvSpPr>
          <p:cNvPr id="15"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6" name="TextBox 1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39979161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9" name="TextBox 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solidFill>
              <a:latin typeface="+mn-lt"/>
              <a:ea typeface="+mn-ea"/>
              <a:cs typeface="+mn-cs"/>
              <a:sym typeface="Trebuchet MS" panose="020B0603020202020204" pitchFamily="34" charset="0"/>
            </a:endParaRPr>
          </a:p>
        </p:txBody>
      </p:sp>
      <p:sp>
        <p:nvSpPr>
          <p:cNvPr id="10"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7"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p>
        </p:txBody>
      </p:sp>
      <p:sp>
        <p:nvSpPr>
          <p:cNvPr id="19" name="Pentagon 3"/>
          <p:cNvSpPr/>
          <p:nvPr userDrawn="1"/>
        </p:nvSpPr>
        <p:spPr bwMode="white">
          <a:xfrm>
            <a:off x="1" y="0"/>
            <a:ext cx="5426920"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anchor="ctr">
            <a:noAutofit/>
          </a:bodyPr>
          <a:lstStyle>
            <a:lvl1pPr>
              <a:defRPr sz="4400" b="0">
                <a:solidFill>
                  <a:schemeClr val="tx2"/>
                </a:solidFill>
                <a:latin typeface="+mj-lt"/>
                <a:sym typeface="Trebuchet MS" panose="020B0603020202020204" pitchFamily="34" charset="0"/>
              </a:defRPr>
            </a:lvl1pPr>
          </a:lstStyle>
          <a:p>
            <a:r>
              <a:rPr lang="en-US"/>
              <a:t>Click to add title</a:t>
            </a:r>
          </a:p>
        </p:txBody>
      </p:sp>
      <p:pic>
        <p:nvPicPr>
          <p:cNvPr id="11" name="Picture 1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76992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chemeClr val="bg1"/>
        </a:solidFill>
        <a:effectLst/>
      </p:bgPr>
    </p:bg>
    <p:spTree>
      <p:nvGrpSpPr>
        <p:cNvPr id="1" name=""/>
        <p:cNvGrpSpPr/>
        <p:nvPr/>
      </p:nvGrpSpPr>
      <p:grpSpPr>
        <a:xfrm>
          <a:off x="0" y="0"/>
          <a:ext cx="0" cy="0"/>
          <a:chOff x="0" y="0"/>
          <a:chExt cx="0" cy="0"/>
        </a:xfrm>
      </p:grpSpPr>
      <p:sp>
        <p:nvSpPr>
          <p:cNvPr id="19" name="Pentagon 3"/>
          <p:cNvSpPr/>
          <p:nvPr userDrawn="1"/>
        </p:nvSpPr>
        <p:spPr bwMode="white">
          <a:xfrm>
            <a:off x="1" y="0"/>
            <a:ext cx="5426920"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anchor="ctr">
            <a:noAutofit/>
          </a:bodyPr>
          <a:lstStyle>
            <a:lvl1pPr>
              <a:defRPr sz="4400" b="0">
                <a:solidFill>
                  <a:srgbClr val="FFFFFF"/>
                </a:solidFill>
                <a:latin typeface="+mj-lt"/>
                <a:sym typeface="Trebuchet MS" panose="020B0603020202020204" pitchFamily="34" charset="0"/>
              </a:defRPr>
            </a:lvl1pPr>
          </a:lstStyle>
          <a:p>
            <a:r>
              <a:rPr lang="en-US"/>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5893568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9" name="Pentagon 8"/>
          <p:cNvSpPr/>
          <p:nvPr/>
        </p:nvSpPr>
        <p:spPr bwMode="white">
          <a:xfrm>
            <a:off x="0" y="0"/>
            <a:ext cx="6363546"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3" name="Title 2"/>
          <p:cNvSpPr>
            <a:spLocks noGrp="1"/>
          </p:cNvSpPr>
          <p:nvPr>
            <p:ph type="title" hasCustomPrompt="1"/>
          </p:nvPr>
        </p:nvSpPr>
        <p:spPr>
          <a:xfrm>
            <a:off x="630000" y="622800"/>
            <a:ext cx="4747822" cy="332399"/>
          </a:xfrm>
          <a:prstGeom prst="rect">
            <a:avLst/>
          </a:prstGeom>
        </p:spPr>
        <p:txBody>
          <a:bodyPr/>
          <a:lstStyle>
            <a:lvl1pPr>
              <a:defRPr>
                <a:latin typeface="+mj-lt"/>
                <a:sym typeface="Trebuchet MS" panose="020B0603020202020204" pitchFamily="34" charset="0"/>
              </a:defRPr>
            </a:lvl1pPr>
          </a:lstStyle>
          <a:p>
            <a:r>
              <a:rPr lang="en-US"/>
              <a:t>Click to add title</a:t>
            </a: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a:p>
        </p:txBody>
      </p:sp>
      <p:sp>
        <p:nvSpPr>
          <p:cNvPr id="18"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p>
        </p:txBody>
      </p:sp>
      <p:sp>
        <p:nvSpPr>
          <p:cNvPr id="16" name="TextBox 1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pic>
        <p:nvPicPr>
          <p:cNvPr id="10" name="Picture 9"/>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98095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chemeClr val="bg1"/>
        </a:solidFill>
        <a:effectLst/>
      </p:bgPr>
    </p:bg>
    <p:spTree>
      <p:nvGrpSpPr>
        <p:cNvPr id="1" name=""/>
        <p:cNvGrpSpPr/>
        <p:nvPr/>
      </p:nvGrpSpPr>
      <p:grpSpPr>
        <a:xfrm>
          <a:off x="0" y="0"/>
          <a:ext cx="0" cy="0"/>
          <a:chOff x="0" y="0"/>
          <a:chExt cx="0" cy="0"/>
        </a:xfrm>
      </p:grpSpPr>
      <p:sp>
        <p:nvSpPr>
          <p:cNvPr id="9" name="Pentagon 8"/>
          <p:cNvSpPr/>
          <p:nvPr/>
        </p:nvSpPr>
        <p:spPr bwMode="white">
          <a:xfrm>
            <a:off x="0" y="0"/>
            <a:ext cx="6363546"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3" name="Title 2"/>
          <p:cNvSpPr>
            <a:spLocks noGrp="1"/>
          </p:cNvSpPr>
          <p:nvPr>
            <p:ph type="title" hasCustomPrompt="1"/>
          </p:nvPr>
        </p:nvSpPr>
        <p:spPr>
          <a:xfrm>
            <a:off x="630000" y="622800"/>
            <a:ext cx="4747822" cy="332399"/>
          </a:xfrm>
          <a:prstGeom prst="rect">
            <a:avLst/>
          </a:prstGeom>
        </p:spPr>
        <p:txBody>
          <a:bodyPr/>
          <a:lstStyle>
            <a:lvl1pPr>
              <a:defRPr>
                <a:solidFill>
                  <a:srgbClr val="FFFFFF"/>
                </a:solidFill>
                <a:latin typeface="+mj-lt"/>
                <a:sym typeface="Trebuchet MS" panose="020B0603020202020204" pitchFamily="34" charset="0"/>
              </a:defRPr>
            </a:lvl1pPr>
          </a:lstStyle>
          <a:p>
            <a:r>
              <a:rPr lang="en-US"/>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19690273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 name="Title 1"/>
          <p:cNvSpPr>
            <a:spLocks noGrp="1"/>
          </p:cNvSpPr>
          <p:nvPr>
            <p:ph type="title" hasCustomPrompt="1"/>
          </p:nvPr>
        </p:nvSpPr>
        <p:spPr>
          <a:xfrm>
            <a:off x="630000" y="622800"/>
            <a:ext cx="6254496" cy="332399"/>
          </a:xfrm>
          <a:prstGeom prst="rect">
            <a:avLst/>
          </a:prstGeom>
        </p:spPr>
        <p:txBody>
          <a:bodyPr/>
          <a:lstStyle>
            <a:lvl1pPr>
              <a:defRPr>
                <a:latin typeface="+mj-lt"/>
                <a:sym typeface="Trebuchet MS" panose="020B0603020202020204" pitchFamily="34" charset="0"/>
              </a:defRPr>
            </a:lvl1pPr>
          </a:lstStyle>
          <a:p>
            <a:r>
              <a:rPr lang="en-US"/>
              <a:t>Click to add title</a:t>
            </a:r>
          </a:p>
        </p:txBody>
      </p:sp>
      <p:pic>
        <p:nvPicPr>
          <p:cNvPr id="11" name="Picture 1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836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chemeClr val="bg1"/>
        </a:solidFill>
        <a:effectLst/>
      </p:bgPr>
    </p:bg>
    <p:spTree>
      <p:nvGrpSpPr>
        <p:cNvPr id="1" name=""/>
        <p:cNvGrpSpPr/>
        <p:nvPr/>
      </p:nvGrpSpPr>
      <p:grpSpPr>
        <a:xfrm>
          <a:off x="0" y="0"/>
          <a:ext cx="0" cy="0"/>
          <a:chOff x="0" y="0"/>
          <a:chExt cx="0" cy="0"/>
        </a:xfrm>
      </p:grpSpPr>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sym typeface="Trebuchet MS" panose="020B0603020202020204" pitchFamily="34" charset="0"/>
            </a:endParaRPr>
          </a:p>
        </p:txBody>
      </p:sp>
      <p:sp>
        <p:nvSpPr>
          <p:cNvPr id="2" name="Title 1"/>
          <p:cNvSpPr>
            <a:spLocks noGrp="1"/>
          </p:cNvSpPr>
          <p:nvPr>
            <p:ph type="title" hasCustomPrompt="1"/>
          </p:nvPr>
        </p:nvSpPr>
        <p:spPr>
          <a:xfrm>
            <a:off x="630000" y="622800"/>
            <a:ext cx="6254496" cy="332399"/>
          </a:xfrm>
          <a:prstGeom prst="rect">
            <a:avLst/>
          </a:prstGeom>
        </p:spPr>
        <p:txBody>
          <a:bodyPr/>
          <a:lstStyle>
            <a:lvl1pPr>
              <a:defRPr>
                <a:solidFill>
                  <a:srgbClr val="FFFFFF"/>
                </a:solidFill>
                <a:latin typeface="+mj-lt"/>
                <a:sym typeface="Trebuchet MS" panose="020B0603020202020204" pitchFamily="34" charset="0"/>
              </a:defRPr>
            </a:lvl1pPr>
          </a:lstStyle>
          <a:p>
            <a:r>
              <a:rPr lang="en-US"/>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8" name="TextBox 1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39849398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7"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p>
        </p:txBody>
      </p:sp>
      <p:sp>
        <p:nvSpPr>
          <p:cNvPr id="10" name="TextBox 9"/>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1" name="Title 1"/>
          <p:cNvSpPr>
            <a:spLocks noGrp="1"/>
          </p:cNvSpPr>
          <p:nvPr>
            <p:ph type="title" hasCustomPrompt="1"/>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n-ea"/>
                <a:cs typeface="Arial" panose="020B0604020202020204" pitchFamily="34" charset="0"/>
                <a:sym typeface="Trebuchet MS" panose="020B0603020202020204" pitchFamily="34" charset="0"/>
              </a:defRPr>
            </a:lvl1pPr>
          </a:lstStyle>
          <a:p>
            <a:r>
              <a:rPr lang="en-US"/>
              <a:t>Click to add big statement text</a:t>
            </a:r>
          </a:p>
        </p:txBody>
      </p:sp>
    </p:spTree>
    <p:extLst>
      <p:ext uri="{BB962C8B-B14F-4D97-AF65-F5344CB8AC3E}">
        <p14:creationId xmlns:p14="http://schemas.microsoft.com/office/powerpoint/2010/main" val="5850758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Section header box">
    <p:bg bwMode="gray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blackWhite">
          <a:xfrm>
            <a:off x="1284742" y="2668041"/>
            <a:ext cx="9620491" cy="3201026"/>
          </a:xfrm>
          <a:prstGeom prst="rect">
            <a:avLst/>
          </a:prstGeom>
          <a:ln w="9525">
            <a:solidFill>
              <a:schemeClr val="bg1"/>
            </a:solidFill>
          </a:ln>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n-ea"/>
                <a:cs typeface="Arial" panose="020B0604020202020204" pitchFamily="34" charset="0"/>
                <a:sym typeface="Trebuchet MS" panose="020B0603020202020204" pitchFamily="34" charset="0"/>
              </a:defRPr>
            </a:lvl1pPr>
          </a:lstStyle>
          <a:p>
            <a:r>
              <a:rPr lang="en-US"/>
              <a:t>Click to add big statement text</a:t>
            </a:r>
          </a:p>
        </p:txBody>
      </p:sp>
      <p:sp>
        <p:nvSpPr>
          <p:cNvPr id="4" name="TextBox 3"/>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2"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p>
        </p:txBody>
      </p:sp>
      <p:sp>
        <p:nvSpPr>
          <p:cNvPr id="59" name="Rectangle 58"/>
          <p:cNvSpPr/>
          <p:nvPr userDrawn="1"/>
        </p:nvSpPr>
        <p:spPr bwMode="white">
          <a:xfrm>
            <a:off x="1284743" y="1428131"/>
            <a:ext cx="947672" cy="947672"/>
          </a:xfrm>
          <a:prstGeom prst="rect">
            <a:avLst/>
          </a:prstGeom>
          <a:no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val="7123234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 Big statement icon">
    <p:bg>
      <p:bgPr>
        <a:solidFill>
          <a:schemeClr val="bg1"/>
        </a:solidFill>
        <a:effectLst/>
      </p:bgPr>
    </p:bg>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lvl1pPr>
              <a:defRPr>
                <a:latin typeface="+mn-lt"/>
                <a:sym typeface="Trebuchet MS" panose="020B0603020202020204" pitchFamily="34" charset="0"/>
              </a:defRPr>
            </a:lvl1pPr>
          </a:lstStyle>
          <a:p>
            <a:endParaRPr lang="en-US"/>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sp>
        <p:nvSpPr>
          <p:cNvPr id="6" name="Rectangle 5"/>
          <p:cNvSpPr/>
          <p:nvPr userDrawn="1"/>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sym typeface="Trebuchet MS" panose="020B0603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n-ea"/>
                <a:cs typeface="Arial" panose="020B0604020202020204" pitchFamily="34" charset="0"/>
                <a:sym typeface="Trebuchet MS" panose="020B0603020202020204" pitchFamily="34" charset="0"/>
              </a:defRPr>
            </a:lvl1pPr>
          </a:lstStyle>
          <a:p>
            <a:r>
              <a:rPr lang="en-US"/>
              <a:t>Click to add big statement text</a:t>
            </a:r>
          </a:p>
        </p:txBody>
      </p:sp>
    </p:spTree>
    <p:extLst>
      <p:ext uri="{BB962C8B-B14F-4D97-AF65-F5344CB8AC3E}">
        <p14:creationId xmlns:p14="http://schemas.microsoft.com/office/powerpoint/2010/main" val="39361921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chemeClr val="accent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406658069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TextBox 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 name="Date Placeholder 1"/>
          <p:cNvSpPr>
            <a:spLocks noGrp="1"/>
          </p:cNvSpPr>
          <p:nvPr>
            <p:ph type="dt" sz="half" idx="10"/>
          </p:nvPr>
        </p:nvSpPr>
        <p:spPr/>
        <p:txBody>
          <a:bodyPr/>
          <a:lstStyle>
            <a:lvl1pPr>
              <a:defRPr>
                <a:solidFill>
                  <a:schemeClr val="bg1"/>
                </a:solidFill>
                <a:latin typeface="+mn-lt"/>
                <a:sym typeface="Trebuchet MS" panose="020B0603020202020204" pitchFamily="34" charset="0"/>
              </a:defRPr>
            </a:lvl1pPr>
          </a:lstStyle>
          <a:p>
            <a:endParaRPr lang="en-US"/>
          </a:p>
        </p:txBody>
      </p:sp>
      <p:pic>
        <p:nvPicPr>
          <p:cNvPr id="7" name="Picture 6"/>
          <p:cNvPicPr>
            <a:picLocks noChangeAspect="1"/>
          </p:cNvPicPr>
          <p:nvPr userDrawn="1"/>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sym typeface="Trebuchet MS" panose="020B0603020202020204" pitchFamily="34" charset="0"/>
            </a:endParaRPr>
          </a:p>
        </p:txBody>
      </p:sp>
    </p:spTree>
    <p:extLst>
      <p:ext uri="{BB962C8B-B14F-4D97-AF65-F5344CB8AC3E}">
        <p14:creationId xmlns:p14="http://schemas.microsoft.com/office/powerpoint/2010/main" val="37419413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chemeClr val="tx1">
            <a:lumMod val="50000"/>
          </a:schemeClr>
        </a:solidFill>
        <a:effectLst/>
      </p:bgPr>
    </p:bg>
    <p:spTree>
      <p:nvGrpSpPr>
        <p:cNvPr id="1" name=""/>
        <p:cNvGrpSpPr/>
        <p:nvPr/>
      </p:nvGrpSpPr>
      <p:grpSpPr>
        <a:xfrm>
          <a:off x="0" y="0"/>
          <a:ext cx="0" cy="0"/>
          <a:chOff x="0" y="0"/>
          <a:chExt cx="0" cy="0"/>
        </a:xfrm>
      </p:grpSpPr>
      <p:sp>
        <p:nvSpPr>
          <p:cNvPr id="5" name="TextBox 4"/>
          <p:cNvSpPr txBox="1"/>
          <p:nvPr/>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3" name="Date Placeholder 2"/>
          <p:cNvSpPr>
            <a:spLocks noGrp="1"/>
          </p:cNvSpPr>
          <p:nvPr>
            <p:ph type="dt" sz="half" idx="10"/>
          </p:nvPr>
        </p:nvSpPr>
        <p:spPr/>
        <p:txBody>
          <a:bodyPr/>
          <a:lstStyle>
            <a:lvl1pPr>
              <a:defRPr>
                <a:solidFill>
                  <a:schemeClr val="bg1"/>
                </a:solidFill>
                <a:latin typeface="+mn-lt"/>
                <a:sym typeface="Trebuchet MS" panose="020B0603020202020204" pitchFamily="34" charset="0"/>
              </a:defRPr>
            </a:lvl1pPr>
          </a:lstStyle>
          <a:p>
            <a:endParaRPr lang="en-US"/>
          </a:p>
        </p:txBody>
      </p:sp>
      <p:sp>
        <p:nvSpPr>
          <p:cNvPr id="11"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p>
        </p:txBody>
      </p:sp>
      <p:sp>
        <p:nvSpPr>
          <p:cNvPr id="2" name="Title 1"/>
          <p:cNvSpPr>
            <a:spLocks noGrp="1"/>
          </p:cNvSpPr>
          <p:nvPr>
            <p:ph type="title" hasCustomPrompt="1"/>
          </p:nvPr>
        </p:nvSpPr>
        <p:spPr>
          <a:xfrm>
            <a:off x="630000" y="622800"/>
            <a:ext cx="10933200" cy="332399"/>
          </a:xfrm>
        </p:spPr>
        <p:txBody>
          <a:bodyPr/>
          <a:lstStyle>
            <a:lvl1pPr>
              <a:defRPr>
                <a:solidFill>
                  <a:schemeClr val="bg1"/>
                </a:solidFill>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25483755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sym typeface="Trebuchet MS" panose="020B0603020202020204" pitchFamily="34" charset="0"/>
            </a:endParaRPr>
          </a:p>
        </p:txBody>
      </p:sp>
      <p:sp>
        <p:nvSpPr>
          <p:cNvPr id="20" name="TextBox 19"/>
          <p:cNvSpPr txBox="1"/>
          <p:nvPr userDrawn="1"/>
        </p:nvSpPr>
        <p:spPr>
          <a:xfrm>
            <a:off x="630000" y="2577934"/>
            <a:ext cx="2819400" cy="1761764"/>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a:solidFill>
                  <a:schemeClr val="tx2"/>
                </a:solidFill>
                <a:latin typeface="+mn-lt"/>
                <a:sym typeface="Trebuchet MS" panose="020B0603020202020204" pitchFamily="34" charset="0"/>
              </a:rPr>
              <a:t>Table of contents</a:t>
            </a:r>
          </a:p>
        </p:txBody>
      </p:sp>
      <p:sp>
        <p:nvSpPr>
          <p:cNvPr id="15"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a:p>
        </p:txBody>
      </p:sp>
      <p:sp>
        <p:nvSpPr>
          <p:cNvPr id="24"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p>
        </p:txBody>
      </p:sp>
      <p:sp>
        <p:nvSpPr>
          <p:cNvPr id="19" name="TextBox 1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pic>
        <p:nvPicPr>
          <p:cNvPr id="10" name="Picture 9"/>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39090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D. Blank green">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6"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p>
        </p:txBody>
      </p:sp>
      <p:sp>
        <p:nvSpPr>
          <p:cNvPr id="11" name="TextBox 10"/>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16408276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D. Blank">
    <p:bg>
      <p:bgPr>
        <a:solidFill>
          <a:schemeClr val="bg1"/>
        </a:solidFill>
        <a:effectLst/>
      </p:bgPr>
    </p:bg>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lvl1pPr>
              <a:defRPr>
                <a:latin typeface="+mn-lt"/>
                <a:sym typeface="Trebuchet MS" panose="020B0603020202020204" pitchFamily="34" charset="0"/>
              </a:defRPr>
            </a:lvl1pPr>
          </a:lstStyle>
          <a:p>
            <a:endParaRPr lang="en-US"/>
          </a:p>
        </p:txBody>
      </p:sp>
      <p:sp>
        <p:nvSpPr>
          <p:cNvPr id="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spTree>
    <p:extLst>
      <p:ext uri="{BB962C8B-B14F-4D97-AF65-F5344CB8AC3E}">
        <p14:creationId xmlns:p14="http://schemas.microsoft.com/office/powerpoint/2010/main" val="15711853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D. Disclaimer">
    <p:spTree>
      <p:nvGrpSpPr>
        <p:cNvPr id="1" name=""/>
        <p:cNvGrpSpPr/>
        <p:nvPr/>
      </p:nvGrpSpPr>
      <p:grpSpPr>
        <a:xfrm>
          <a:off x="0" y="0"/>
          <a:ext cx="0" cy="0"/>
          <a:chOff x="0" y="0"/>
          <a:chExt cx="0" cy="0"/>
        </a:xfrm>
      </p:grpSpPr>
      <p:sp>
        <p:nvSpPr>
          <p:cNvPr id="6" name="Rectangle 5"/>
          <p:cNvSpPr/>
          <p:nvPr/>
        </p:nvSpPr>
        <p:spPr>
          <a:xfrm>
            <a:off x="5021826" y="1664256"/>
            <a:ext cx="6209072" cy="3323987"/>
          </a:xfrm>
          <a:prstGeom prst="rect">
            <a:avLst/>
          </a:prstGeom>
        </p:spPr>
        <p:txBody>
          <a:bodyPr wrap="square" lIns="0" tIns="0" rIns="0" bIns="0" anchor="ctr">
            <a:spAutoFit/>
          </a:bodyPr>
          <a:lstStyle/>
          <a:p>
            <a:pPr indent="0">
              <a:lnSpc>
                <a:spcPct val="100000"/>
              </a:lnSpc>
            </a:pPr>
            <a:r>
              <a:rPr lang="en-US" sz="900" b="0">
                <a:latin typeface="+mn-lt"/>
                <a:sym typeface="Trebuchet MS" panose="020B0603020202020204" pitchFamily="34" charset="0"/>
              </a:rPr>
              <a:t>The services and materials provided by Boston Consulting Group (BCG) are subject to BCG's Standard Terms </a:t>
            </a:r>
            <a:br>
              <a:rPr lang="en-US" sz="900" b="0">
                <a:latin typeface="+mn-lt"/>
                <a:sym typeface="Trebuchet MS" panose="020B0603020202020204" pitchFamily="34" charset="0"/>
              </a:rPr>
            </a:br>
            <a:r>
              <a:rPr lang="en-US" sz="900" b="0">
                <a:latin typeface="+mn-lt"/>
                <a:sym typeface="Trebuchet MS" panose="020B0603020202020204" pitchFamily="34" charset="0"/>
              </a:rPr>
              <a:t>(a copy of which is available upon request) or such other agreement as may have been previously executed by BCG. BCG does not provide legal, accounting, or tax advice. The Client is responsible for obtaining independent advice concerning these matters. This advice may affect the guidance given by BCG. Further, BCG has made no undertaking </a:t>
            </a:r>
            <a:br>
              <a:rPr lang="en-US" sz="900" b="0">
                <a:latin typeface="+mn-lt"/>
                <a:sym typeface="Trebuchet MS" panose="020B0603020202020204" pitchFamily="34" charset="0"/>
              </a:rPr>
            </a:br>
            <a:r>
              <a:rPr lang="en-US" sz="900" b="0">
                <a:latin typeface="+mn-lt"/>
                <a:sym typeface="Trebuchet MS" panose="020B0603020202020204" pitchFamily="34" charset="0"/>
              </a:rPr>
              <a:t>to update these materials after the date hereof, notwithstanding that such information may become outdated </a:t>
            </a:r>
            <a:br>
              <a:rPr lang="en-US" sz="900" b="0">
                <a:latin typeface="+mn-lt"/>
                <a:sym typeface="Trebuchet MS" panose="020B0603020202020204" pitchFamily="34" charset="0"/>
              </a:rPr>
            </a:br>
            <a:r>
              <a:rPr lang="en-US" sz="900" b="0">
                <a:latin typeface="+mn-lt"/>
                <a:sym typeface="Trebuchet MS" panose="020B0603020202020204" pitchFamily="34" charset="0"/>
              </a:rPr>
              <a:t>or inaccurate.</a:t>
            </a:r>
          </a:p>
          <a:p>
            <a:pPr indent="0">
              <a:lnSpc>
                <a:spcPct val="100000"/>
              </a:lnSpc>
            </a:pPr>
            <a:r>
              <a:rPr lang="en-US" sz="900" b="0">
                <a:latin typeface="+mn-lt"/>
                <a:sym typeface="Trebuchet MS" panose="020B0603020202020204" pitchFamily="34" charset="0"/>
              </a:rPr>
              <a:t> </a:t>
            </a:r>
          </a:p>
          <a:p>
            <a:pPr indent="0">
              <a:lnSpc>
                <a:spcPct val="100000"/>
              </a:lnSpc>
            </a:pPr>
            <a:r>
              <a:rPr lang="en-US" sz="900" b="0">
                <a:latin typeface="+mn-lt"/>
                <a:sym typeface="Trebuchet MS" panose="020B0603020202020204" pitchFamily="34" charset="0"/>
              </a:rPr>
              <a:t>The materials contained in this presentation are designed for the sole use by the board of directors or senior management of the Client and solely for the limited purposes described in the presentation. The materials shall not be copied or given to any person or entity other than the Client (“Third Party”) without the prior written consent of BCG. These materials serve only as the focus for discussion; they are incomplete without the accompanying oral commentary and may not be relied on as a stand-alone document. Further, Third Parties may not, and it is unreasonable for any Third Party to, rely on these materials for any purpose whatsoever. To the fullest extent permitted by law (and except to the extent otherwise agreed in a signed writing by BCG), BCG shall have no liability whatsoever to any Third Party, and any Third Party hereby waives any rights and claims it may have at any time against BCG with regard to the services, this presentation, or other materials, including the accuracy or completeness thereof. Receipt and review </a:t>
            </a:r>
            <a:br>
              <a:rPr lang="en-US" sz="900" b="0">
                <a:latin typeface="+mn-lt"/>
                <a:sym typeface="Trebuchet MS" panose="020B0603020202020204" pitchFamily="34" charset="0"/>
              </a:rPr>
            </a:br>
            <a:r>
              <a:rPr lang="en-US" sz="900" b="0">
                <a:latin typeface="+mn-lt"/>
                <a:sym typeface="Trebuchet MS" panose="020B0603020202020204" pitchFamily="34" charset="0"/>
              </a:rPr>
              <a:t>of this document shall be deemed agreement with and consideration for the foregoing.</a:t>
            </a:r>
          </a:p>
          <a:p>
            <a:pPr indent="0">
              <a:lnSpc>
                <a:spcPct val="100000"/>
              </a:lnSpc>
            </a:pPr>
            <a:endParaRPr lang="en-US" sz="900" b="0">
              <a:latin typeface="+mn-lt"/>
              <a:sym typeface="Trebuchet MS" panose="020B0603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900" b="0">
                <a:latin typeface="+mn-lt"/>
                <a:sym typeface="Trebuchet MS" panose="020B0603020202020204" pitchFamily="34" charset="0"/>
              </a:rPr>
              <a:t>BCG does not provide fairness opinions or valuations of market transactions, and these materials should not be relied </a:t>
            </a:r>
            <a:br>
              <a:rPr lang="en-US" sz="900" b="0">
                <a:latin typeface="+mn-lt"/>
                <a:sym typeface="Trebuchet MS" panose="020B0603020202020204" pitchFamily="34" charset="0"/>
              </a:rPr>
            </a:br>
            <a:r>
              <a:rPr lang="en-US" sz="900" b="0">
                <a:latin typeface="+mn-lt"/>
                <a:sym typeface="Trebuchet MS" panose="020B0603020202020204" pitchFamily="34" charset="0"/>
              </a:rPr>
              <a:t>on or construed as such. Further, the financial evaluations, projected market and financial information, and conclusions contained in these materials are based upon standard valuation methodologies, are not definitive forecasts, and are not guaranteed by BCG. BCG has used public and/or confidential data and assumptions provided to BCG by the Client. BCG has not independently verified the data and assumptions used in these analyses. Changes in the underlying data </a:t>
            </a:r>
            <a:br>
              <a:rPr lang="en-US" sz="900" b="0">
                <a:latin typeface="+mn-lt"/>
                <a:sym typeface="Trebuchet MS" panose="020B0603020202020204" pitchFamily="34" charset="0"/>
              </a:rPr>
            </a:br>
            <a:r>
              <a:rPr lang="en-US" sz="900" b="0">
                <a:latin typeface="+mn-lt"/>
                <a:sym typeface="Trebuchet MS" panose="020B0603020202020204" pitchFamily="34" charset="0"/>
              </a:rPr>
              <a:t>or operating assumptions will clearly impact the analyses and conclusions.</a:t>
            </a:r>
          </a:p>
        </p:txBody>
      </p:sp>
      <p:sp>
        <p:nvSpPr>
          <p:cNvPr id="7" name="Title 6"/>
          <p:cNvSpPr txBox="1">
            <a:spLocks/>
          </p:cNvSpPr>
          <p:nvPr/>
        </p:nvSpPr>
        <p:spPr>
          <a:xfrm>
            <a:off x="639044" y="2973076"/>
            <a:ext cx="3199529" cy="706347"/>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a:gradFill>
                  <a:gsLst>
                    <a:gs pos="100000">
                      <a:schemeClr val="tx2"/>
                    </a:gs>
                    <a:gs pos="2000">
                      <a:schemeClr val="accent2"/>
                    </a:gs>
                  </a:gsLst>
                  <a:lin ang="2700000" scaled="0"/>
                </a:gradFill>
                <a:latin typeface="+mn-lt"/>
                <a:sym typeface="Trebuchet MS" panose="020B0603020202020204" pitchFamily="34" charset="0"/>
              </a:rPr>
              <a:t>Disclaimer</a:t>
            </a:r>
          </a:p>
        </p:txBody>
      </p:sp>
      <p:cxnSp>
        <p:nvCxnSpPr>
          <p:cNvPr id="9" name="Straight Connector 8"/>
          <p:cNvCxnSpPr/>
          <p:nvPr/>
        </p:nvCxnSpPr>
        <p:spPr>
          <a:xfrm>
            <a:off x="4367898" y="1630185"/>
            <a:ext cx="0" cy="3392129"/>
          </a:xfrm>
          <a:prstGeom prst="line">
            <a:avLst/>
          </a:prstGeom>
          <a:ln w="9525">
            <a:solidFill>
              <a:schemeClr val="tx2"/>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0"/>
          </p:nvPr>
        </p:nvSpPr>
        <p:spPr/>
        <p:txBody>
          <a:bodyPr/>
          <a:lstStyle>
            <a:lvl1pPr>
              <a:defRPr>
                <a:latin typeface="+mn-lt"/>
                <a:sym typeface="Trebuchet MS" panose="020B0603020202020204" pitchFamily="34" charset="0"/>
              </a:defRPr>
            </a:lvl1pPr>
          </a:lstStyle>
          <a:p>
            <a:endParaRPr lang="en-US"/>
          </a:p>
        </p:txBody>
      </p:sp>
      <p:sp>
        <p:nvSpPr>
          <p:cNvPr id="10"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spTree>
    <p:extLst>
      <p:ext uri="{BB962C8B-B14F-4D97-AF65-F5344CB8AC3E}">
        <p14:creationId xmlns:p14="http://schemas.microsoft.com/office/powerpoint/2010/main" val="24132211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blank" preserve="1">
  <p:cSld name="D. 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38753822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2" name="Object 1" hidden="1"/>
                      <p:cNvPicPr/>
                      <p:nvPr/>
                    </p:nvPicPr>
                    <p:blipFill>
                      <a:blip r:embed="rId6"/>
                      <a:stretch>
                        <a:fillRect/>
                      </a:stretch>
                    </p:blipFill>
                    <p:spPr>
                      <a:xfrm>
                        <a:off x="1588" y="1588"/>
                        <a:ext cx="1587" cy="1587"/>
                      </a:xfrm>
                      <a:prstGeom prst="rect">
                        <a:avLst/>
                      </a:prstGeom>
                    </p:spPr>
                  </p:pic>
                </p:oleObj>
              </mc:Fallback>
            </mc:AlternateContent>
          </a:graphicData>
        </a:graphic>
      </p:graphicFrame>
      <p:pic>
        <p:nvPicPr>
          <p:cNvPr id="9" name="TitleAndEndImages"/>
          <p:cNvPicPr>
            <a:picLocks noChangeAspect="1"/>
          </p:cNvPicPr>
          <p:nvPr userDrawn="1">
            <p:custDataLst>
              <p:tags r:id="rId2"/>
            </p:custDataLst>
          </p:nvPr>
        </p:nvPicPr>
        <p:blipFill>
          <a:blip r:embed="rId7">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8" name="Rectangle 7"/>
          <p:cNvSpPr/>
          <p:nvPr userDrawn="1"/>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a:solidFill>
                <a:prstClr val="white"/>
              </a:solidFill>
              <a:latin typeface="+mn-lt"/>
              <a:sym typeface="Trebuchet MS" panose="020B0603020202020204" pitchFamily="34" charset="0"/>
            </a:endParaRPr>
          </a:p>
        </p:txBody>
      </p:sp>
      <p:sp>
        <p:nvSpPr>
          <p:cNvPr id="15" name="TextBox 14"/>
          <p:cNvSpPr txBox="1"/>
          <p:nvPr/>
        </p:nvSpPr>
        <p:spPr bwMode="white">
          <a:xfrm>
            <a:off x="924979" y="5715178"/>
            <a:ext cx="840801" cy="170110"/>
          </a:xfrm>
          <a:prstGeom prst="rect">
            <a:avLst/>
          </a:prstGeom>
          <a:noFill/>
        </p:spPr>
        <p:txBody>
          <a:bodyPr wrap="none" lIns="0" tIns="0" rIns="0" bIns="0" rtlCol="0" anchor="b">
            <a:noAutofit/>
          </a:bodyPr>
          <a:lstStyle/>
          <a:p>
            <a:pPr>
              <a:lnSpc>
                <a:spcPct val="90000"/>
              </a:lnSpc>
              <a:spcAft>
                <a:spcPts val="600"/>
              </a:spcAft>
            </a:pPr>
            <a:r>
              <a:rPr lang="en-US" sz="1200">
                <a:solidFill>
                  <a:schemeClr val="bg1"/>
                </a:solidFill>
                <a:latin typeface="+mn-lt"/>
                <a:sym typeface="Trebuchet MS" panose="020B0603020202020204" pitchFamily="34" charset="0"/>
              </a:rPr>
              <a:t>bcg.com</a:t>
            </a:r>
          </a:p>
        </p:txBody>
      </p:sp>
      <p:sp>
        <p:nvSpPr>
          <p:cNvPr id="10" name="Freeform 9"/>
          <p:cNvSpPr>
            <a:spLocks noChangeAspect="1"/>
          </p:cNvSpPr>
          <p:nvPr userDrawn="1">
            <p:custDataLst>
              <p:tags r:id="rId3"/>
            </p:custDataLst>
          </p:nvPr>
        </p:nvSpPr>
        <p:spPr bwMode="auto">
          <a:xfrm>
            <a:off x="2676857" y="2969513"/>
            <a:ext cx="4033357" cy="842974"/>
          </a:xfrm>
          <a:custGeom>
            <a:avLst/>
            <a:gdLst>
              <a:gd name="connsiteX0" fmla="*/ 8982072 w 11499847"/>
              <a:gd name="connsiteY0" fmla="*/ 1919288 h 2403475"/>
              <a:gd name="connsiteX1" fmla="*/ 8982072 w 11499847"/>
              <a:gd name="connsiteY1" fmla="*/ 2105026 h 2403475"/>
              <a:gd name="connsiteX2" fmla="*/ 9098233 w 11499847"/>
              <a:gd name="connsiteY2" fmla="*/ 2105026 h 2403475"/>
              <a:gd name="connsiteX3" fmla="*/ 9164880 w 11499847"/>
              <a:gd name="connsiteY3" fmla="*/ 2080233 h 2403475"/>
              <a:gd name="connsiteX4" fmla="*/ 9191622 w 11499847"/>
              <a:gd name="connsiteY4" fmla="*/ 2011737 h 2403475"/>
              <a:gd name="connsiteX5" fmla="*/ 9164880 w 11499847"/>
              <a:gd name="connsiteY5" fmla="*/ 1944501 h 2403475"/>
              <a:gd name="connsiteX6" fmla="*/ 9098233 w 11499847"/>
              <a:gd name="connsiteY6" fmla="*/ 1919288 h 2403475"/>
              <a:gd name="connsiteX7" fmla="*/ 8982072 w 11499847"/>
              <a:gd name="connsiteY7" fmla="*/ 1919288 h 2403475"/>
              <a:gd name="connsiteX8" fmla="*/ 7280272 w 11499847"/>
              <a:gd name="connsiteY8" fmla="*/ 1919288 h 2403475"/>
              <a:gd name="connsiteX9" fmla="*/ 7280272 w 11499847"/>
              <a:gd name="connsiteY9" fmla="*/ 2097088 h 2403475"/>
              <a:gd name="connsiteX10" fmla="*/ 7404503 w 11499847"/>
              <a:gd name="connsiteY10" fmla="*/ 2097088 h 2403475"/>
              <a:gd name="connsiteX11" fmla="*/ 7469027 w 11499847"/>
              <a:gd name="connsiteY11" fmla="*/ 2073423 h 2403475"/>
              <a:gd name="connsiteX12" fmla="*/ 7494585 w 11499847"/>
              <a:gd name="connsiteY12" fmla="*/ 2008502 h 2403475"/>
              <a:gd name="connsiteX13" fmla="*/ 7469027 w 11499847"/>
              <a:gd name="connsiteY13" fmla="*/ 1943581 h 2403475"/>
              <a:gd name="connsiteX14" fmla="*/ 7404503 w 11499847"/>
              <a:gd name="connsiteY14" fmla="*/ 1919288 h 2403475"/>
              <a:gd name="connsiteX15" fmla="*/ 7280272 w 11499847"/>
              <a:gd name="connsiteY15" fmla="*/ 1919288 h 2403475"/>
              <a:gd name="connsiteX16" fmla="*/ 7945015 w 11499847"/>
              <a:gd name="connsiteY16" fmla="*/ 1909763 h 2403475"/>
              <a:gd name="connsiteX17" fmla="*/ 7813574 w 11499847"/>
              <a:gd name="connsiteY17" fmla="*/ 1965330 h 2403475"/>
              <a:gd name="connsiteX18" fmla="*/ 7759697 w 11499847"/>
              <a:gd name="connsiteY18" fmla="*/ 2100368 h 2403475"/>
              <a:gd name="connsiteX19" fmla="*/ 7813574 w 11499847"/>
              <a:gd name="connsiteY19" fmla="*/ 2235406 h 2403475"/>
              <a:gd name="connsiteX20" fmla="*/ 7945015 w 11499847"/>
              <a:gd name="connsiteY20" fmla="*/ 2290763 h 2403475"/>
              <a:gd name="connsiteX21" fmla="*/ 8077086 w 11499847"/>
              <a:gd name="connsiteY21" fmla="*/ 2235825 h 2403475"/>
              <a:gd name="connsiteX22" fmla="*/ 8131172 w 11499847"/>
              <a:gd name="connsiteY22" fmla="*/ 2100368 h 2403475"/>
              <a:gd name="connsiteX23" fmla="*/ 8076876 w 11499847"/>
              <a:gd name="connsiteY23" fmla="*/ 1965330 h 2403475"/>
              <a:gd name="connsiteX24" fmla="*/ 7945015 w 11499847"/>
              <a:gd name="connsiteY24" fmla="*/ 1909763 h 2403475"/>
              <a:gd name="connsiteX25" fmla="*/ 8899522 w 11499847"/>
              <a:gd name="connsiteY25" fmla="*/ 1844675 h 2403475"/>
              <a:gd name="connsiteX26" fmla="*/ 9098598 w 11499847"/>
              <a:gd name="connsiteY26" fmla="*/ 1844675 h 2403475"/>
              <a:gd name="connsiteX27" fmla="*/ 9228521 w 11499847"/>
              <a:gd name="connsiteY27" fmla="*/ 1892741 h 2403475"/>
              <a:gd name="connsiteX28" fmla="*/ 9277347 w 11499847"/>
              <a:gd name="connsiteY28" fmla="*/ 2011236 h 2403475"/>
              <a:gd name="connsiteX29" fmla="*/ 9228521 w 11499847"/>
              <a:gd name="connsiteY29" fmla="*/ 2129521 h 2403475"/>
              <a:gd name="connsiteX30" fmla="*/ 9098598 w 11499847"/>
              <a:gd name="connsiteY30" fmla="*/ 2177796 h 2403475"/>
              <a:gd name="connsiteX31" fmla="*/ 8982086 w 11499847"/>
              <a:gd name="connsiteY31" fmla="*/ 2177796 h 2403475"/>
              <a:gd name="connsiteX32" fmla="*/ 8982086 w 11499847"/>
              <a:gd name="connsiteY32" fmla="*/ 2355850 h 2403475"/>
              <a:gd name="connsiteX33" fmla="*/ 8899522 w 11499847"/>
              <a:gd name="connsiteY33" fmla="*/ 2355850 h 2403475"/>
              <a:gd name="connsiteX34" fmla="*/ 8899522 w 11499847"/>
              <a:gd name="connsiteY34" fmla="*/ 1844675 h 2403475"/>
              <a:gd name="connsiteX35" fmla="*/ 8324847 w 11499847"/>
              <a:gd name="connsiteY35" fmla="*/ 1844675 h 2403475"/>
              <a:gd name="connsiteX36" fmla="*/ 8407608 w 11499847"/>
              <a:gd name="connsiteY36" fmla="*/ 1844675 h 2403475"/>
              <a:gd name="connsiteX37" fmla="*/ 8407608 w 11499847"/>
              <a:gd name="connsiteY37" fmla="*/ 2158090 h 2403475"/>
              <a:gd name="connsiteX38" fmla="*/ 8443017 w 11499847"/>
              <a:gd name="connsiteY38" fmla="*/ 2252595 h 2403475"/>
              <a:gd name="connsiteX39" fmla="*/ 8537931 w 11499847"/>
              <a:gd name="connsiteY39" fmla="*/ 2291066 h 2403475"/>
              <a:gd name="connsiteX40" fmla="*/ 8631797 w 11499847"/>
              <a:gd name="connsiteY40" fmla="*/ 2252595 h 2403475"/>
              <a:gd name="connsiteX41" fmla="*/ 8667415 w 11499847"/>
              <a:gd name="connsiteY41" fmla="*/ 2158090 h 2403475"/>
              <a:gd name="connsiteX42" fmla="*/ 8667415 w 11499847"/>
              <a:gd name="connsiteY42" fmla="*/ 1844675 h 2403475"/>
              <a:gd name="connsiteX43" fmla="*/ 8748710 w 11499847"/>
              <a:gd name="connsiteY43" fmla="*/ 1844675 h 2403475"/>
              <a:gd name="connsiteX44" fmla="*/ 8748710 w 11499847"/>
              <a:gd name="connsiteY44" fmla="*/ 2158717 h 2403475"/>
              <a:gd name="connsiteX45" fmla="*/ 8688577 w 11499847"/>
              <a:gd name="connsiteY45" fmla="*/ 2307793 h 2403475"/>
              <a:gd name="connsiteX46" fmla="*/ 8537093 w 11499847"/>
              <a:gd name="connsiteY46" fmla="*/ 2366963 h 2403475"/>
              <a:gd name="connsiteX47" fmla="*/ 8385399 w 11499847"/>
              <a:gd name="connsiteY47" fmla="*/ 2307793 h 2403475"/>
              <a:gd name="connsiteX48" fmla="*/ 8324847 w 11499847"/>
              <a:gd name="connsiteY48" fmla="*/ 2158717 h 2403475"/>
              <a:gd name="connsiteX49" fmla="*/ 8324847 w 11499847"/>
              <a:gd name="connsiteY49" fmla="*/ 1844675 h 2403475"/>
              <a:gd name="connsiteX50" fmla="*/ 7197722 w 11499847"/>
              <a:gd name="connsiteY50" fmla="*/ 1844675 h 2403475"/>
              <a:gd name="connsiteX51" fmla="*/ 7404196 w 11499847"/>
              <a:gd name="connsiteY51" fmla="*/ 1844675 h 2403475"/>
              <a:gd name="connsiteX52" fmla="*/ 7531336 w 11499847"/>
              <a:gd name="connsiteY52" fmla="*/ 1891906 h 2403475"/>
              <a:gd name="connsiteX53" fmla="*/ 7578727 w 11499847"/>
              <a:gd name="connsiteY53" fmla="*/ 2008937 h 2403475"/>
              <a:gd name="connsiteX54" fmla="*/ 7548455 w 11499847"/>
              <a:gd name="connsiteY54" fmla="*/ 2106950 h 2403475"/>
              <a:gd name="connsiteX55" fmla="*/ 7464947 w 11499847"/>
              <a:gd name="connsiteY55" fmla="*/ 2161495 h 2403475"/>
              <a:gd name="connsiteX56" fmla="*/ 7525699 w 11499847"/>
              <a:gd name="connsiteY56" fmla="*/ 2258673 h 2403475"/>
              <a:gd name="connsiteX57" fmla="*/ 7586660 w 11499847"/>
              <a:gd name="connsiteY57" fmla="*/ 2355850 h 2403475"/>
              <a:gd name="connsiteX58" fmla="*/ 7491044 w 11499847"/>
              <a:gd name="connsiteY58" fmla="*/ 2355850 h 2403475"/>
              <a:gd name="connsiteX59" fmla="*/ 7434676 w 11499847"/>
              <a:gd name="connsiteY59" fmla="*/ 2263479 h 2403475"/>
              <a:gd name="connsiteX60" fmla="*/ 7378099 w 11499847"/>
              <a:gd name="connsiteY60" fmla="*/ 2171108 h 2403475"/>
              <a:gd name="connsiteX61" fmla="*/ 7280395 w 11499847"/>
              <a:gd name="connsiteY61" fmla="*/ 2171108 h 2403475"/>
              <a:gd name="connsiteX62" fmla="*/ 7280395 w 11499847"/>
              <a:gd name="connsiteY62" fmla="*/ 2355850 h 2403475"/>
              <a:gd name="connsiteX63" fmla="*/ 7197722 w 11499847"/>
              <a:gd name="connsiteY63" fmla="*/ 2355850 h 2403475"/>
              <a:gd name="connsiteX64" fmla="*/ 7197722 w 11499847"/>
              <a:gd name="connsiteY64" fmla="*/ 1844675 h 2403475"/>
              <a:gd name="connsiteX65" fmla="*/ 7945016 w 11499847"/>
              <a:gd name="connsiteY65" fmla="*/ 1833563 h 2403475"/>
              <a:gd name="connsiteX66" fmla="*/ 8136527 w 11499847"/>
              <a:gd name="connsiteY66" fmla="*/ 1911974 h 2403475"/>
              <a:gd name="connsiteX67" fmla="*/ 8215310 w 11499847"/>
              <a:gd name="connsiteY67" fmla="*/ 2100368 h 2403475"/>
              <a:gd name="connsiteX68" fmla="*/ 8136527 w 11499847"/>
              <a:gd name="connsiteY68" fmla="*/ 2288762 h 2403475"/>
              <a:gd name="connsiteX69" fmla="*/ 7945016 w 11499847"/>
              <a:gd name="connsiteY69" fmla="*/ 2366963 h 2403475"/>
              <a:gd name="connsiteX70" fmla="*/ 7754134 w 11499847"/>
              <a:gd name="connsiteY70" fmla="*/ 2288762 h 2403475"/>
              <a:gd name="connsiteX71" fmla="*/ 7675560 w 11499847"/>
              <a:gd name="connsiteY71" fmla="*/ 2100368 h 2403475"/>
              <a:gd name="connsiteX72" fmla="*/ 7754134 w 11499847"/>
              <a:gd name="connsiteY72" fmla="*/ 1911974 h 2403475"/>
              <a:gd name="connsiteX73" fmla="*/ 7945016 w 11499847"/>
              <a:gd name="connsiteY73" fmla="*/ 1833563 h 2403475"/>
              <a:gd name="connsiteX74" fmla="*/ 6834872 w 11499847"/>
              <a:gd name="connsiteY74" fmla="*/ 1833563 h 2403475"/>
              <a:gd name="connsiteX75" fmla="*/ 6921875 w 11499847"/>
              <a:gd name="connsiteY75" fmla="*/ 1845482 h 2403475"/>
              <a:gd name="connsiteX76" fmla="*/ 6996090 w 11499847"/>
              <a:gd name="connsiteY76" fmla="*/ 1881028 h 2403475"/>
              <a:gd name="connsiteX77" fmla="*/ 6974496 w 11499847"/>
              <a:gd name="connsiteY77" fmla="*/ 1914692 h 2403475"/>
              <a:gd name="connsiteX78" fmla="*/ 6952903 w 11499847"/>
              <a:gd name="connsiteY78" fmla="*/ 1948356 h 2403475"/>
              <a:gd name="connsiteX79" fmla="*/ 6897556 w 11499847"/>
              <a:gd name="connsiteY79" fmla="*/ 1919501 h 2403475"/>
              <a:gd name="connsiteX80" fmla="*/ 6834243 w 11499847"/>
              <a:gd name="connsiteY80" fmla="*/ 1910301 h 2403475"/>
              <a:gd name="connsiteX81" fmla="*/ 6703424 w 11499847"/>
              <a:gd name="connsiteY81" fmla="*/ 1965084 h 2403475"/>
              <a:gd name="connsiteX82" fmla="*/ 6650384 w 11499847"/>
              <a:gd name="connsiteY82" fmla="*/ 2100368 h 2403475"/>
              <a:gd name="connsiteX83" fmla="*/ 6701957 w 11499847"/>
              <a:gd name="connsiteY83" fmla="*/ 2236070 h 2403475"/>
              <a:gd name="connsiteX84" fmla="*/ 6831308 w 11499847"/>
              <a:gd name="connsiteY84" fmla="*/ 2291062 h 2403475"/>
              <a:gd name="connsiteX85" fmla="*/ 6945984 w 11499847"/>
              <a:gd name="connsiteY85" fmla="*/ 2250498 h 2403475"/>
              <a:gd name="connsiteX86" fmla="*/ 6999863 w 11499847"/>
              <a:gd name="connsiteY86" fmla="*/ 2148460 h 2403475"/>
              <a:gd name="connsiteX87" fmla="*/ 6825438 w 11499847"/>
              <a:gd name="connsiteY87" fmla="*/ 2148460 h 2403475"/>
              <a:gd name="connsiteX88" fmla="*/ 6849128 w 11499847"/>
              <a:gd name="connsiteY88" fmla="*/ 2111241 h 2403475"/>
              <a:gd name="connsiteX89" fmla="*/ 6873028 w 11499847"/>
              <a:gd name="connsiteY89" fmla="*/ 2074022 h 2403475"/>
              <a:gd name="connsiteX90" fmla="*/ 7078061 w 11499847"/>
              <a:gd name="connsiteY90" fmla="*/ 2074022 h 2403475"/>
              <a:gd name="connsiteX91" fmla="*/ 7080787 w 11499847"/>
              <a:gd name="connsiteY91" fmla="*/ 2090540 h 2403475"/>
              <a:gd name="connsiteX92" fmla="*/ 7081835 w 11499847"/>
              <a:gd name="connsiteY92" fmla="*/ 2110613 h 2403475"/>
              <a:gd name="connsiteX93" fmla="*/ 7011813 w 11499847"/>
              <a:gd name="connsiteY93" fmla="*/ 2293362 h 2403475"/>
              <a:gd name="connsiteX94" fmla="*/ 6830470 w 11499847"/>
              <a:gd name="connsiteY94" fmla="*/ 2366963 h 2403475"/>
              <a:gd name="connsiteX95" fmla="*/ 6642417 w 11499847"/>
              <a:gd name="connsiteY95" fmla="*/ 2289389 h 2403475"/>
              <a:gd name="connsiteX96" fmla="*/ 6565897 w 11499847"/>
              <a:gd name="connsiteY96" fmla="*/ 2100368 h 2403475"/>
              <a:gd name="connsiteX97" fmla="*/ 6644514 w 11499847"/>
              <a:gd name="connsiteY97" fmla="*/ 1911346 h 2403475"/>
              <a:gd name="connsiteX98" fmla="*/ 6834872 w 11499847"/>
              <a:gd name="connsiteY98" fmla="*/ 1833563 h 2403475"/>
              <a:gd name="connsiteX99" fmla="*/ 501650 w 11499847"/>
              <a:gd name="connsiteY99" fmla="*/ 1403350 h 2403475"/>
              <a:gd name="connsiteX100" fmla="*/ 501650 w 11499847"/>
              <a:gd name="connsiteY100" fmla="*/ 1925638 h 2403475"/>
              <a:gd name="connsiteX101" fmla="*/ 842112 w 11499847"/>
              <a:gd name="connsiteY101" fmla="*/ 1925638 h 2403475"/>
              <a:gd name="connsiteX102" fmla="*/ 1182574 w 11499847"/>
              <a:gd name="connsiteY102" fmla="*/ 1925638 h 2403475"/>
              <a:gd name="connsiteX103" fmla="*/ 1375900 w 11499847"/>
              <a:gd name="connsiteY103" fmla="*/ 1849684 h 2403475"/>
              <a:gd name="connsiteX104" fmla="*/ 1455738 w 11499847"/>
              <a:gd name="connsiteY104" fmla="*/ 1662720 h 2403475"/>
              <a:gd name="connsiteX105" fmla="*/ 1375900 w 11499847"/>
              <a:gd name="connsiteY105" fmla="*/ 1477635 h 2403475"/>
              <a:gd name="connsiteX106" fmla="*/ 1182574 w 11499847"/>
              <a:gd name="connsiteY106" fmla="*/ 1403350 h 2403475"/>
              <a:gd name="connsiteX107" fmla="*/ 501650 w 11499847"/>
              <a:gd name="connsiteY107" fmla="*/ 1403350 h 2403475"/>
              <a:gd name="connsiteX108" fmla="*/ 7349808 w 11499847"/>
              <a:gd name="connsiteY108" fmla="*/ 1012825 h 2403475"/>
              <a:gd name="connsiteX109" fmla="*/ 7218292 w 11499847"/>
              <a:gd name="connsiteY109" fmla="*/ 1067952 h 2403475"/>
              <a:gd name="connsiteX110" fmla="*/ 7164385 w 11499847"/>
              <a:gd name="connsiteY110" fmla="*/ 1202427 h 2403475"/>
              <a:gd name="connsiteX111" fmla="*/ 7218292 w 11499847"/>
              <a:gd name="connsiteY111" fmla="*/ 1336903 h 2403475"/>
              <a:gd name="connsiteX112" fmla="*/ 7349808 w 11499847"/>
              <a:gd name="connsiteY112" fmla="*/ 1392238 h 2403475"/>
              <a:gd name="connsiteX113" fmla="*/ 7481953 w 11499847"/>
              <a:gd name="connsiteY113" fmla="*/ 1337320 h 2403475"/>
              <a:gd name="connsiteX114" fmla="*/ 7535860 w 11499847"/>
              <a:gd name="connsiteY114" fmla="*/ 1202427 h 2403475"/>
              <a:gd name="connsiteX115" fmla="*/ 7481534 w 11499847"/>
              <a:gd name="connsiteY115" fmla="*/ 1067952 h 2403475"/>
              <a:gd name="connsiteX116" fmla="*/ 7349808 w 11499847"/>
              <a:gd name="connsiteY116" fmla="*/ 1012825 h 2403475"/>
              <a:gd name="connsiteX117" fmla="*/ 10448922 w 11499847"/>
              <a:gd name="connsiteY117" fmla="*/ 946150 h 2403475"/>
              <a:gd name="connsiteX118" fmla="*/ 10552110 w 11499847"/>
              <a:gd name="connsiteY118" fmla="*/ 946150 h 2403475"/>
              <a:gd name="connsiteX119" fmla="*/ 10671172 w 11499847"/>
              <a:gd name="connsiteY119" fmla="*/ 1139825 h 2403475"/>
              <a:gd name="connsiteX120" fmla="*/ 10790235 w 11499847"/>
              <a:gd name="connsiteY120" fmla="*/ 1333501 h 2403475"/>
              <a:gd name="connsiteX121" fmla="*/ 10790235 w 11499847"/>
              <a:gd name="connsiteY121" fmla="*/ 946150 h 2403475"/>
              <a:gd name="connsiteX122" fmla="*/ 10869610 w 11499847"/>
              <a:gd name="connsiteY122" fmla="*/ 946150 h 2403475"/>
              <a:gd name="connsiteX123" fmla="*/ 10869610 w 11499847"/>
              <a:gd name="connsiteY123" fmla="*/ 1458913 h 2403475"/>
              <a:gd name="connsiteX124" fmla="*/ 10772772 w 11499847"/>
              <a:gd name="connsiteY124" fmla="*/ 1458913 h 2403475"/>
              <a:gd name="connsiteX125" fmla="*/ 10650535 w 11499847"/>
              <a:gd name="connsiteY125" fmla="*/ 1260475 h 2403475"/>
              <a:gd name="connsiteX126" fmla="*/ 10528297 w 11499847"/>
              <a:gd name="connsiteY126" fmla="*/ 1062038 h 2403475"/>
              <a:gd name="connsiteX127" fmla="*/ 10528297 w 11499847"/>
              <a:gd name="connsiteY127" fmla="*/ 1458913 h 2403475"/>
              <a:gd name="connsiteX128" fmla="*/ 10448922 w 11499847"/>
              <a:gd name="connsiteY128" fmla="*/ 1458913 h 2403475"/>
              <a:gd name="connsiteX129" fmla="*/ 10185397 w 11499847"/>
              <a:gd name="connsiteY129" fmla="*/ 946150 h 2403475"/>
              <a:gd name="connsiteX130" fmla="*/ 10267947 w 11499847"/>
              <a:gd name="connsiteY130" fmla="*/ 946150 h 2403475"/>
              <a:gd name="connsiteX131" fmla="*/ 10267947 w 11499847"/>
              <a:gd name="connsiteY131" fmla="*/ 1458913 h 2403475"/>
              <a:gd name="connsiteX132" fmla="*/ 10185397 w 11499847"/>
              <a:gd name="connsiteY132" fmla="*/ 1458913 h 2403475"/>
              <a:gd name="connsiteX133" fmla="*/ 9656760 w 11499847"/>
              <a:gd name="connsiteY133" fmla="*/ 946150 h 2403475"/>
              <a:gd name="connsiteX134" fmla="*/ 10059985 w 11499847"/>
              <a:gd name="connsiteY134" fmla="*/ 946150 h 2403475"/>
              <a:gd name="connsiteX135" fmla="*/ 10059985 w 11499847"/>
              <a:gd name="connsiteY135" fmla="*/ 1022350 h 2403475"/>
              <a:gd name="connsiteX136" fmla="*/ 9899648 w 11499847"/>
              <a:gd name="connsiteY136" fmla="*/ 1022350 h 2403475"/>
              <a:gd name="connsiteX137" fmla="*/ 9899648 w 11499847"/>
              <a:gd name="connsiteY137" fmla="*/ 1458913 h 2403475"/>
              <a:gd name="connsiteX138" fmla="*/ 9817098 w 11499847"/>
              <a:gd name="connsiteY138" fmla="*/ 1458913 h 2403475"/>
              <a:gd name="connsiteX139" fmla="*/ 9817098 w 11499847"/>
              <a:gd name="connsiteY139" fmla="*/ 1022350 h 2403475"/>
              <a:gd name="connsiteX140" fmla="*/ 9656760 w 11499847"/>
              <a:gd name="connsiteY140" fmla="*/ 1022350 h 2403475"/>
              <a:gd name="connsiteX141" fmla="*/ 9336085 w 11499847"/>
              <a:gd name="connsiteY141" fmla="*/ 946150 h 2403475"/>
              <a:gd name="connsiteX142" fmla="*/ 9418635 w 11499847"/>
              <a:gd name="connsiteY142" fmla="*/ 946150 h 2403475"/>
              <a:gd name="connsiteX143" fmla="*/ 9418635 w 11499847"/>
              <a:gd name="connsiteY143" fmla="*/ 1382713 h 2403475"/>
              <a:gd name="connsiteX144" fmla="*/ 9671048 w 11499847"/>
              <a:gd name="connsiteY144" fmla="*/ 1382713 h 2403475"/>
              <a:gd name="connsiteX145" fmla="*/ 9671048 w 11499847"/>
              <a:gd name="connsiteY145" fmla="*/ 1458913 h 2403475"/>
              <a:gd name="connsiteX146" fmla="*/ 9336085 w 11499847"/>
              <a:gd name="connsiteY146" fmla="*/ 1458913 h 2403475"/>
              <a:gd name="connsiteX147" fmla="*/ 8766172 w 11499847"/>
              <a:gd name="connsiteY147" fmla="*/ 946150 h 2403475"/>
              <a:gd name="connsiteX148" fmla="*/ 8848414 w 11499847"/>
              <a:gd name="connsiteY148" fmla="*/ 946150 h 2403475"/>
              <a:gd name="connsiteX149" fmla="*/ 8848414 w 11499847"/>
              <a:gd name="connsiteY149" fmla="*/ 1260391 h 2403475"/>
              <a:gd name="connsiteX150" fmla="*/ 8883900 w 11499847"/>
              <a:gd name="connsiteY150" fmla="*/ 1355146 h 2403475"/>
              <a:gd name="connsiteX151" fmla="*/ 8978249 w 11499847"/>
              <a:gd name="connsiteY151" fmla="*/ 1393718 h 2403475"/>
              <a:gd name="connsiteX152" fmla="*/ 9071972 w 11499847"/>
              <a:gd name="connsiteY152" fmla="*/ 1355146 h 2403475"/>
              <a:gd name="connsiteX153" fmla="*/ 9107457 w 11499847"/>
              <a:gd name="connsiteY153" fmla="*/ 1260391 h 2403475"/>
              <a:gd name="connsiteX154" fmla="*/ 9107457 w 11499847"/>
              <a:gd name="connsiteY154" fmla="*/ 946150 h 2403475"/>
              <a:gd name="connsiteX155" fmla="*/ 9188447 w 11499847"/>
              <a:gd name="connsiteY155" fmla="*/ 946150 h 2403475"/>
              <a:gd name="connsiteX156" fmla="*/ 9188447 w 11499847"/>
              <a:gd name="connsiteY156" fmla="*/ 1261230 h 2403475"/>
              <a:gd name="connsiteX157" fmla="*/ 9128539 w 11499847"/>
              <a:gd name="connsiteY157" fmla="*/ 1410489 h 2403475"/>
              <a:gd name="connsiteX158" fmla="*/ 8977623 w 11499847"/>
              <a:gd name="connsiteY158" fmla="*/ 1470025 h 2403475"/>
              <a:gd name="connsiteX159" fmla="*/ 8826497 w 11499847"/>
              <a:gd name="connsiteY159" fmla="*/ 1410489 h 2403475"/>
              <a:gd name="connsiteX160" fmla="*/ 8766172 w 11499847"/>
              <a:gd name="connsiteY160" fmla="*/ 1261230 h 2403475"/>
              <a:gd name="connsiteX161" fmla="*/ 8766172 w 11499847"/>
              <a:gd name="connsiteY161" fmla="*/ 946150 h 2403475"/>
              <a:gd name="connsiteX162" fmla="*/ 7737472 w 11499847"/>
              <a:gd name="connsiteY162" fmla="*/ 946150 h 2403475"/>
              <a:gd name="connsiteX163" fmla="*/ 7839072 w 11499847"/>
              <a:gd name="connsiteY163" fmla="*/ 946150 h 2403475"/>
              <a:gd name="connsiteX164" fmla="*/ 7958134 w 11499847"/>
              <a:gd name="connsiteY164" fmla="*/ 1139825 h 2403475"/>
              <a:gd name="connsiteX165" fmla="*/ 8077197 w 11499847"/>
              <a:gd name="connsiteY165" fmla="*/ 1333501 h 2403475"/>
              <a:gd name="connsiteX166" fmla="*/ 8077197 w 11499847"/>
              <a:gd name="connsiteY166" fmla="*/ 946150 h 2403475"/>
              <a:gd name="connsiteX167" fmla="*/ 8156572 w 11499847"/>
              <a:gd name="connsiteY167" fmla="*/ 946150 h 2403475"/>
              <a:gd name="connsiteX168" fmla="*/ 8156572 w 11499847"/>
              <a:gd name="connsiteY168" fmla="*/ 1458913 h 2403475"/>
              <a:gd name="connsiteX169" fmla="*/ 8061322 w 11499847"/>
              <a:gd name="connsiteY169" fmla="*/ 1458913 h 2403475"/>
              <a:gd name="connsiteX170" fmla="*/ 7939084 w 11499847"/>
              <a:gd name="connsiteY170" fmla="*/ 1260475 h 2403475"/>
              <a:gd name="connsiteX171" fmla="*/ 7815259 w 11499847"/>
              <a:gd name="connsiteY171" fmla="*/ 1062038 h 2403475"/>
              <a:gd name="connsiteX172" fmla="*/ 7815259 w 11499847"/>
              <a:gd name="connsiteY172" fmla="*/ 1458913 h 2403475"/>
              <a:gd name="connsiteX173" fmla="*/ 7737472 w 11499847"/>
              <a:gd name="connsiteY173" fmla="*/ 1458913 h 2403475"/>
              <a:gd name="connsiteX174" fmla="*/ 11253544 w 11499847"/>
              <a:gd name="connsiteY174" fmla="*/ 936625 h 2403475"/>
              <a:gd name="connsiteX175" fmla="*/ 11340315 w 11499847"/>
              <a:gd name="connsiteY175" fmla="*/ 948334 h 2403475"/>
              <a:gd name="connsiteX176" fmla="*/ 11414331 w 11499847"/>
              <a:gd name="connsiteY176" fmla="*/ 984090 h 2403475"/>
              <a:gd name="connsiteX177" fmla="*/ 11392795 w 11499847"/>
              <a:gd name="connsiteY177" fmla="*/ 1017545 h 2403475"/>
              <a:gd name="connsiteX178" fmla="*/ 11371260 w 11499847"/>
              <a:gd name="connsiteY178" fmla="*/ 1051209 h 2403475"/>
              <a:gd name="connsiteX179" fmla="*/ 11316270 w 11499847"/>
              <a:gd name="connsiteY179" fmla="*/ 1022354 h 2403475"/>
              <a:gd name="connsiteX180" fmla="*/ 11252917 w 11499847"/>
              <a:gd name="connsiteY180" fmla="*/ 1013363 h 2403475"/>
              <a:gd name="connsiteX181" fmla="*/ 11122657 w 11499847"/>
              <a:gd name="connsiteY181" fmla="*/ 1067936 h 2403475"/>
              <a:gd name="connsiteX182" fmla="*/ 11069549 w 11499847"/>
              <a:gd name="connsiteY182" fmla="*/ 1203221 h 2403475"/>
              <a:gd name="connsiteX183" fmla="*/ 11120984 w 11499847"/>
              <a:gd name="connsiteY183" fmla="*/ 1338923 h 2403475"/>
              <a:gd name="connsiteX184" fmla="*/ 11249990 w 11499847"/>
              <a:gd name="connsiteY184" fmla="*/ 1394124 h 2403475"/>
              <a:gd name="connsiteX185" fmla="*/ 11364360 w 11499847"/>
              <a:gd name="connsiteY185" fmla="*/ 1353350 h 2403475"/>
              <a:gd name="connsiteX186" fmla="*/ 11418095 w 11499847"/>
              <a:gd name="connsiteY186" fmla="*/ 1251521 h 2403475"/>
              <a:gd name="connsiteX187" fmla="*/ 11244136 w 11499847"/>
              <a:gd name="connsiteY187" fmla="*/ 1251521 h 2403475"/>
              <a:gd name="connsiteX188" fmla="*/ 11267971 w 11499847"/>
              <a:gd name="connsiteY188" fmla="*/ 1214303 h 2403475"/>
              <a:gd name="connsiteX189" fmla="*/ 11291598 w 11499847"/>
              <a:gd name="connsiteY189" fmla="*/ 1177084 h 2403475"/>
              <a:gd name="connsiteX190" fmla="*/ 11496083 w 11499847"/>
              <a:gd name="connsiteY190" fmla="*/ 1177084 h 2403475"/>
              <a:gd name="connsiteX191" fmla="*/ 11498802 w 11499847"/>
              <a:gd name="connsiteY191" fmla="*/ 1193393 h 2403475"/>
              <a:gd name="connsiteX192" fmla="*/ 11499847 w 11499847"/>
              <a:gd name="connsiteY192" fmla="*/ 1213466 h 2403475"/>
              <a:gd name="connsiteX193" fmla="*/ 11430222 w 11499847"/>
              <a:gd name="connsiteY193" fmla="*/ 1396215 h 2403475"/>
              <a:gd name="connsiteX194" fmla="*/ 11249154 w 11499847"/>
              <a:gd name="connsiteY194" fmla="*/ 1470025 h 2403475"/>
              <a:gd name="connsiteX195" fmla="*/ 11061813 w 11499847"/>
              <a:gd name="connsiteY195" fmla="*/ 1392242 h 2403475"/>
              <a:gd name="connsiteX196" fmla="*/ 10985497 w 11499847"/>
              <a:gd name="connsiteY196" fmla="*/ 1203221 h 2403475"/>
              <a:gd name="connsiteX197" fmla="*/ 11063695 w 11499847"/>
              <a:gd name="connsiteY197" fmla="*/ 1014408 h 2403475"/>
              <a:gd name="connsiteX198" fmla="*/ 11253544 w 11499847"/>
              <a:gd name="connsiteY198" fmla="*/ 936625 h 2403475"/>
              <a:gd name="connsiteX199" fmla="*/ 8471697 w 11499847"/>
              <a:gd name="connsiteY199" fmla="*/ 936625 h 2403475"/>
              <a:gd name="connsiteX200" fmla="*/ 8556850 w 11499847"/>
              <a:gd name="connsiteY200" fmla="*/ 949798 h 2403475"/>
              <a:gd name="connsiteX201" fmla="*/ 8626729 w 11499847"/>
              <a:gd name="connsiteY201" fmla="*/ 984717 h 2403475"/>
              <a:gd name="connsiteX202" fmla="*/ 8606225 w 11499847"/>
              <a:gd name="connsiteY202" fmla="*/ 1017336 h 2403475"/>
              <a:gd name="connsiteX203" fmla="*/ 8585722 w 11499847"/>
              <a:gd name="connsiteY203" fmla="*/ 1049745 h 2403475"/>
              <a:gd name="connsiteX204" fmla="*/ 8528605 w 11499847"/>
              <a:gd name="connsiteY204" fmla="*/ 1021099 h 2403475"/>
              <a:gd name="connsiteX205" fmla="*/ 8471070 w 11499847"/>
              <a:gd name="connsiteY205" fmla="*/ 1011063 h 2403475"/>
              <a:gd name="connsiteX206" fmla="*/ 8404328 w 11499847"/>
              <a:gd name="connsiteY206" fmla="*/ 1032181 h 2403475"/>
              <a:gd name="connsiteX207" fmla="*/ 8382570 w 11499847"/>
              <a:gd name="connsiteY207" fmla="*/ 1084246 h 2403475"/>
              <a:gd name="connsiteX208" fmla="*/ 8412697 w 11499847"/>
              <a:gd name="connsiteY208" fmla="*/ 1135474 h 2403475"/>
              <a:gd name="connsiteX209" fmla="*/ 8493038 w 11499847"/>
              <a:gd name="connsiteY209" fmla="*/ 1165165 h 2403475"/>
              <a:gd name="connsiteX210" fmla="*/ 8600786 w 11499847"/>
              <a:gd name="connsiteY210" fmla="*/ 1212421 h 2403475"/>
              <a:gd name="connsiteX211" fmla="*/ 8648697 w 11499847"/>
              <a:gd name="connsiteY211" fmla="*/ 1314250 h 2403475"/>
              <a:gd name="connsiteX212" fmla="*/ 8601413 w 11499847"/>
              <a:gd name="connsiteY212" fmla="*/ 1425906 h 2403475"/>
              <a:gd name="connsiteX213" fmla="*/ 8468140 w 11499847"/>
              <a:gd name="connsiteY213" fmla="*/ 1470025 h 2403475"/>
              <a:gd name="connsiteX214" fmla="*/ 8363531 w 11499847"/>
              <a:gd name="connsiteY214" fmla="*/ 1452461 h 2403475"/>
              <a:gd name="connsiteX215" fmla="*/ 8286747 w 11499847"/>
              <a:gd name="connsiteY215" fmla="*/ 1411479 h 2403475"/>
              <a:gd name="connsiteX216" fmla="*/ 8307251 w 11499847"/>
              <a:gd name="connsiteY216" fmla="*/ 1379069 h 2403475"/>
              <a:gd name="connsiteX217" fmla="*/ 8327754 w 11499847"/>
              <a:gd name="connsiteY217" fmla="*/ 1346450 h 2403475"/>
              <a:gd name="connsiteX218" fmla="*/ 8395541 w 11499847"/>
              <a:gd name="connsiteY218" fmla="*/ 1381578 h 2403475"/>
              <a:gd name="connsiteX219" fmla="*/ 8468768 w 11499847"/>
              <a:gd name="connsiteY219" fmla="*/ 1395378 h 2403475"/>
              <a:gd name="connsiteX220" fmla="*/ 8541367 w 11499847"/>
              <a:gd name="connsiteY220" fmla="*/ 1373633 h 2403475"/>
              <a:gd name="connsiteX221" fmla="*/ 8566055 w 11499847"/>
              <a:gd name="connsiteY221" fmla="*/ 1319477 h 2403475"/>
              <a:gd name="connsiteX222" fmla="*/ 8535509 w 11499847"/>
              <a:gd name="connsiteY222" fmla="*/ 1268458 h 2403475"/>
              <a:gd name="connsiteX223" fmla="*/ 8455587 w 11499847"/>
              <a:gd name="connsiteY223" fmla="*/ 1238348 h 2403475"/>
              <a:gd name="connsiteX224" fmla="*/ 8347630 w 11499847"/>
              <a:gd name="connsiteY224" fmla="*/ 1191511 h 2403475"/>
              <a:gd name="connsiteX225" fmla="*/ 8299928 w 11499847"/>
              <a:gd name="connsiteY225" fmla="*/ 1089264 h 2403475"/>
              <a:gd name="connsiteX226" fmla="*/ 8345329 w 11499847"/>
              <a:gd name="connsiteY226" fmla="*/ 979489 h 2403475"/>
              <a:gd name="connsiteX227" fmla="*/ 8471697 w 11499847"/>
              <a:gd name="connsiteY227" fmla="*/ 936625 h 2403475"/>
              <a:gd name="connsiteX228" fmla="*/ 7349808 w 11499847"/>
              <a:gd name="connsiteY228" fmla="*/ 936625 h 2403475"/>
              <a:gd name="connsiteX229" fmla="*/ 7541183 w 11499847"/>
              <a:gd name="connsiteY229" fmla="*/ 1014826 h 2403475"/>
              <a:gd name="connsiteX230" fmla="*/ 7619997 w 11499847"/>
              <a:gd name="connsiteY230" fmla="*/ 1203221 h 2403475"/>
              <a:gd name="connsiteX231" fmla="*/ 7541183 w 11499847"/>
              <a:gd name="connsiteY231" fmla="*/ 1391615 h 2403475"/>
              <a:gd name="connsiteX232" fmla="*/ 7349808 w 11499847"/>
              <a:gd name="connsiteY232" fmla="*/ 1470025 h 2403475"/>
              <a:gd name="connsiteX233" fmla="*/ 7158642 w 11499847"/>
              <a:gd name="connsiteY233" fmla="*/ 1391615 h 2403475"/>
              <a:gd name="connsiteX234" fmla="*/ 7080247 w 11499847"/>
              <a:gd name="connsiteY234" fmla="*/ 1203221 h 2403475"/>
              <a:gd name="connsiteX235" fmla="*/ 7158642 w 11499847"/>
              <a:gd name="connsiteY235" fmla="*/ 1014826 h 2403475"/>
              <a:gd name="connsiteX236" fmla="*/ 7349808 w 11499847"/>
              <a:gd name="connsiteY236" fmla="*/ 936625 h 2403475"/>
              <a:gd name="connsiteX237" fmla="*/ 6837427 w 11499847"/>
              <a:gd name="connsiteY237" fmla="*/ 936625 h 2403475"/>
              <a:gd name="connsiteX238" fmla="*/ 6932756 w 11499847"/>
              <a:gd name="connsiteY238" fmla="*/ 951680 h 2403475"/>
              <a:gd name="connsiteX239" fmla="*/ 7008810 w 11499847"/>
              <a:gd name="connsiteY239" fmla="*/ 993499 h 2403475"/>
              <a:gd name="connsiteX240" fmla="*/ 6987439 w 11499847"/>
              <a:gd name="connsiteY240" fmla="*/ 1026745 h 2403475"/>
              <a:gd name="connsiteX241" fmla="*/ 6966278 w 11499847"/>
              <a:gd name="connsiteY241" fmla="*/ 1059991 h 2403475"/>
              <a:gd name="connsiteX242" fmla="*/ 6904891 w 11499847"/>
              <a:gd name="connsiteY242" fmla="*/ 1024863 h 2403475"/>
              <a:gd name="connsiteX243" fmla="*/ 6833027 w 11499847"/>
              <a:gd name="connsiteY243" fmla="*/ 1012526 h 2403475"/>
              <a:gd name="connsiteX244" fmla="*/ 6703338 w 11499847"/>
              <a:gd name="connsiteY244" fmla="*/ 1067727 h 2403475"/>
              <a:gd name="connsiteX245" fmla="*/ 6649912 w 11499847"/>
              <a:gd name="connsiteY245" fmla="*/ 1203221 h 2403475"/>
              <a:gd name="connsiteX246" fmla="*/ 6703338 w 11499847"/>
              <a:gd name="connsiteY246" fmla="*/ 1338923 h 2403475"/>
              <a:gd name="connsiteX247" fmla="*/ 6833027 w 11499847"/>
              <a:gd name="connsiteY247" fmla="*/ 1393915 h 2403475"/>
              <a:gd name="connsiteX248" fmla="*/ 6904891 w 11499847"/>
              <a:gd name="connsiteY248" fmla="*/ 1381787 h 2403475"/>
              <a:gd name="connsiteX249" fmla="*/ 6966278 w 11499847"/>
              <a:gd name="connsiteY249" fmla="*/ 1346450 h 2403475"/>
              <a:gd name="connsiteX250" fmla="*/ 6987439 w 11499847"/>
              <a:gd name="connsiteY250" fmla="*/ 1379696 h 2403475"/>
              <a:gd name="connsiteX251" fmla="*/ 7008810 w 11499847"/>
              <a:gd name="connsiteY251" fmla="*/ 1412942 h 2403475"/>
              <a:gd name="connsiteX252" fmla="*/ 6932756 w 11499847"/>
              <a:gd name="connsiteY252" fmla="*/ 1454970 h 2403475"/>
              <a:gd name="connsiteX253" fmla="*/ 6837427 w 11499847"/>
              <a:gd name="connsiteY253" fmla="*/ 1470025 h 2403475"/>
              <a:gd name="connsiteX254" fmla="*/ 6644674 w 11499847"/>
              <a:gd name="connsiteY254" fmla="*/ 1392242 h 2403475"/>
              <a:gd name="connsiteX255" fmla="*/ 6565897 w 11499847"/>
              <a:gd name="connsiteY255" fmla="*/ 1203221 h 2403475"/>
              <a:gd name="connsiteX256" fmla="*/ 6644674 w 11499847"/>
              <a:gd name="connsiteY256" fmla="*/ 1014408 h 2403475"/>
              <a:gd name="connsiteX257" fmla="*/ 6837427 w 11499847"/>
              <a:gd name="connsiteY257" fmla="*/ 936625 h 2403475"/>
              <a:gd name="connsiteX258" fmla="*/ 501650 w 11499847"/>
              <a:gd name="connsiteY258" fmla="*/ 477838 h 2403475"/>
              <a:gd name="connsiteX259" fmla="*/ 501650 w 11499847"/>
              <a:gd name="connsiteY259" fmla="*/ 981076 h 2403475"/>
              <a:gd name="connsiteX260" fmla="*/ 786010 w 11499847"/>
              <a:gd name="connsiteY260" fmla="*/ 981076 h 2403475"/>
              <a:gd name="connsiteX261" fmla="*/ 1070579 w 11499847"/>
              <a:gd name="connsiteY261" fmla="*/ 981076 h 2403475"/>
              <a:gd name="connsiteX262" fmla="*/ 1253188 w 11499847"/>
              <a:gd name="connsiteY262" fmla="*/ 908588 h 2403475"/>
              <a:gd name="connsiteX263" fmla="*/ 1327150 w 11499847"/>
              <a:gd name="connsiteY263" fmla="*/ 727681 h 2403475"/>
              <a:gd name="connsiteX264" fmla="*/ 1253188 w 11499847"/>
              <a:gd name="connsiteY264" fmla="*/ 548446 h 2403475"/>
              <a:gd name="connsiteX265" fmla="*/ 1070579 w 11499847"/>
              <a:gd name="connsiteY265" fmla="*/ 477838 h 2403475"/>
              <a:gd name="connsiteX266" fmla="*/ 501650 w 11499847"/>
              <a:gd name="connsiteY266" fmla="*/ 477838 h 2403475"/>
              <a:gd name="connsiteX267" fmla="*/ 6675435 w 11499847"/>
              <a:gd name="connsiteY267" fmla="*/ 336550 h 2403475"/>
              <a:gd name="connsiteX268" fmla="*/ 6675435 w 11499847"/>
              <a:gd name="connsiteY268" fmla="*/ 487363 h 2403475"/>
              <a:gd name="connsiteX269" fmla="*/ 6808467 w 11499847"/>
              <a:gd name="connsiteY269" fmla="*/ 487363 h 2403475"/>
              <a:gd name="connsiteX270" fmla="*/ 6865570 w 11499847"/>
              <a:gd name="connsiteY270" fmla="*/ 465370 h 2403475"/>
              <a:gd name="connsiteX271" fmla="*/ 6888160 w 11499847"/>
              <a:gd name="connsiteY271" fmla="*/ 411957 h 2403475"/>
              <a:gd name="connsiteX272" fmla="*/ 6865570 w 11499847"/>
              <a:gd name="connsiteY272" fmla="*/ 358334 h 2403475"/>
              <a:gd name="connsiteX273" fmla="*/ 6808467 w 11499847"/>
              <a:gd name="connsiteY273" fmla="*/ 336550 h 2403475"/>
              <a:gd name="connsiteX274" fmla="*/ 6675435 w 11499847"/>
              <a:gd name="connsiteY274" fmla="*/ 336550 h 2403475"/>
              <a:gd name="connsiteX275" fmla="*/ 6675435 w 11499847"/>
              <a:gd name="connsiteY275" fmla="*/ 122238 h 2403475"/>
              <a:gd name="connsiteX276" fmla="*/ 6675435 w 11499847"/>
              <a:gd name="connsiteY276" fmla="*/ 265113 h 2403475"/>
              <a:gd name="connsiteX277" fmla="*/ 6795279 w 11499847"/>
              <a:gd name="connsiteY277" fmla="*/ 265113 h 2403475"/>
              <a:gd name="connsiteX278" fmla="*/ 6848404 w 11499847"/>
              <a:gd name="connsiteY278" fmla="*/ 244673 h 2403475"/>
              <a:gd name="connsiteX279" fmla="*/ 6869110 w 11499847"/>
              <a:gd name="connsiteY279" fmla="*/ 193571 h 2403475"/>
              <a:gd name="connsiteX280" fmla="*/ 6848404 w 11499847"/>
              <a:gd name="connsiteY280" fmla="*/ 142679 h 2403475"/>
              <a:gd name="connsiteX281" fmla="*/ 6795279 w 11499847"/>
              <a:gd name="connsiteY281" fmla="*/ 122238 h 2403475"/>
              <a:gd name="connsiteX282" fmla="*/ 6675435 w 11499847"/>
              <a:gd name="connsiteY282" fmla="*/ 122238 h 2403475"/>
              <a:gd name="connsiteX283" fmla="*/ 8850791 w 11499847"/>
              <a:gd name="connsiteY283" fmla="*/ 114300 h 2403475"/>
              <a:gd name="connsiteX284" fmla="*/ 8719837 w 11499847"/>
              <a:gd name="connsiteY284" fmla="*/ 169657 h 2403475"/>
              <a:gd name="connsiteX285" fmla="*/ 8666160 w 11499847"/>
              <a:gd name="connsiteY285" fmla="*/ 304905 h 2403475"/>
              <a:gd name="connsiteX286" fmla="*/ 8719837 w 11499847"/>
              <a:gd name="connsiteY286" fmla="*/ 439943 h 2403475"/>
              <a:gd name="connsiteX287" fmla="*/ 8850791 w 11499847"/>
              <a:gd name="connsiteY287" fmla="*/ 495300 h 2403475"/>
              <a:gd name="connsiteX288" fmla="*/ 8982163 w 11499847"/>
              <a:gd name="connsiteY288" fmla="*/ 440153 h 2403475"/>
              <a:gd name="connsiteX289" fmla="*/ 9036048 w 11499847"/>
              <a:gd name="connsiteY289" fmla="*/ 304905 h 2403475"/>
              <a:gd name="connsiteX290" fmla="*/ 8981954 w 11499847"/>
              <a:gd name="connsiteY290" fmla="*/ 169657 h 2403475"/>
              <a:gd name="connsiteX291" fmla="*/ 8850791 w 11499847"/>
              <a:gd name="connsiteY291" fmla="*/ 114300 h 2403475"/>
              <a:gd name="connsiteX292" fmla="*/ 7335415 w 11499847"/>
              <a:gd name="connsiteY292" fmla="*/ 114300 h 2403475"/>
              <a:gd name="connsiteX293" fmla="*/ 7203974 w 11499847"/>
              <a:gd name="connsiteY293" fmla="*/ 169657 h 2403475"/>
              <a:gd name="connsiteX294" fmla="*/ 7150097 w 11499847"/>
              <a:gd name="connsiteY294" fmla="*/ 304905 h 2403475"/>
              <a:gd name="connsiteX295" fmla="*/ 7203974 w 11499847"/>
              <a:gd name="connsiteY295" fmla="*/ 439943 h 2403475"/>
              <a:gd name="connsiteX296" fmla="*/ 7335415 w 11499847"/>
              <a:gd name="connsiteY296" fmla="*/ 495300 h 2403475"/>
              <a:gd name="connsiteX297" fmla="*/ 7467486 w 11499847"/>
              <a:gd name="connsiteY297" fmla="*/ 440153 h 2403475"/>
              <a:gd name="connsiteX298" fmla="*/ 7521572 w 11499847"/>
              <a:gd name="connsiteY298" fmla="*/ 304905 h 2403475"/>
              <a:gd name="connsiteX299" fmla="*/ 7467067 w 11499847"/>
              <a:gd name="connsiteY299" fmla="*/ 169657 h 2403475"/>
              <a:gd name="connsiteX300" fmla="*/ 7335415 w 11499847"/>
              <a:gd name="connsiteY300" fmla="*/ 114300 h 2403475"/>
              <a:gd name="connsiteX301" fmla="*/ 9237660 w 11499847"/>
              <a:gd name="connsiteY301" fmla="*/ 49213 h 2403475"/>
              <a:gd name="connsiteX302" fmla="*/ 9339260 w 11499847"/>
              <a:gd name="connsiteY302" fmla="*/ 49213 h 2403475"/>
              <a:gd name="connsiteX303" fmla="*/ 9458322 w 11499847"/>
              <a:gd name="connsiteY303" fmla="*/ 242888 h 2403475"/>
              <a:gd name="connsiteX304" fmla="*/ 9578972 w 11499847"/>
              <a:gd name="connsiteY304" fmla="*/ 436563 h 2403475"/>
              <a:gd name="connsiteX305" fmla="*/ 9578972 w 11499847"/>
              <a:gd name="connsiteY305" fmla="*/ 49213 h 2403475"/>
              <a:gd name="connsiteX306" fmla="*/ 9656760 w 11499847"/>
              <a:gd name="connsiteY306" fmla="*/ 49213 h 2403475"/>
              <a:gd name="connsiteX307" fmla="*/ 9656760 w 11499847"/>
              <a:gd name="connsiteY307" fmla="*/ 560388 h 2403475"/>
              <a:gd name="connsiteX308" fmla="*/ 9561510 w 11499847"/>
              <a:gd name="connsiteY308" fmla="*/ 560388 h 2403475"/>
              <a:gd name="connsiteX309" fmla="*/ 9439272 w 11499847"/>
              <a:gd name="connsiteY309" fmla="*/ 363538 h 2403475"/>
              <a:gd name="connsiteX310" fmla="*/ 9317035 w 11499847"/>
              <a:gd name="connsiteY310" fmla="*/ 165101 h 2403475"/>
              <a:gd name="connsiteX311" fmla="*/ 9317035 w 11499847"/>
              <a:gd name="connsiteY311" fmla="*/ 560388 h 2403475"/>
              <a:gd name="connsiteX312" fmla="*/ 9237660 w 11499847"/>
              <a:gd name="connsiteY312" fmla="*/ 560388 h 2403475"/>
              <a:gd name="connsiteX313" fmla="*/ 8126410 w 11499847"/>
              <a:gd name="connsiteY313" fmla="*/ 49213 h 2403475"/>
              <a:gd name="connsiteX314" fmla="*/ 8529635 w 11499847"/>
              <a:gd name="connsiteY314" fmla="*/ 49213 h 2403475"/>
              <a:gd name="connsiteX315" fmla="*/ 8529635 w 11499847"/>
              <a:gd name="connsiteY315" fmla="*/ 125413 h 2403475"/>
              <a:gd name="connsiteX316" fmla="*/ 8369298 w 11499847"/>
              <a:gd name="connsiteY316" fmla="*/ 125413 h 2403475"/>
              <a:gd name="connsiteX317" fmla="*/ 8369298 w 11499847"/>
              <a:gd name="connsiteY317" fmla="*/ 560388 h 2403475"/>
              <a:gd name="connsiteX318" fmla="*/ 8285160 w 11499847"/>
              <a:gd name="connsiteY318" fmla="*/ 560388 h 2403475"/>
              <a:gd name="connsiteX319" fmla="*/ 8285160 w 11499847"/>
              <a:gd name="connsiteY319" fmla="*/ 125413 h 2403475"/>
              <a:gd name="connsiteX320" fmla="*/ 8126410 w 11499847"/>
              <a:gd name="connsiteY320" fmla="*/ 125413 h 2403475"/>
              <a:gd name="connsiteX321" fmla="*/ 6592885 w 11499847"/>
              <a:gd name="connsiteY321" fmla="*/ 49213 h 2403475"/>
              <a:gd name="connsiteX322" fmla="*/ 6795851 w 11499847"/>
              <a:gd name="connsiteY322" fmla="*/ 49213 h 2403475"/>
              <a:gd name="connsiteX323" fmla="*/ 6907775 w 11499847"/>
              <a:gd name="connsiteY323" fmla="*/ 87875 h 2403475"/>
              <a:gd name="connsiteX324" fmla="*/ 6952670 w 11499847"/>
              <a:gd name="connsiteY324" fmla="*/ 185680 h 2403475"/>
              <a:gd name="connsiteX325" fmla="*/ 6936382 w 11499847"/>
              <a:gd name="connsiteY325" fmla="*/ 245658 h 2403475"/>
              <a:gd name="connsiteX326" fmla="*/ 6892114 w 11499847"/>
              <a:gd name="connsiteY326" fmla="*/ 288709 h 2403475"/>
              <a:gd name="connsiteX327" fmla="*/ 6950791 w 11499847"/>
              <a:gd name="connsiteY327" fmla="*/ 339492 h 2403475"/>
              <a:gd name="connsiteX328" fmla="*/ 6972298 w 11499847"/>
              <a:gd name="connsiteY328" fmla="*/ 412845 h 2403475"/>
              <a:gd name="connsiteX329" fmla="*/ 6926359 w 11499847"/>
              <a:gd name="connsiteY329" fmla="*/ 517546 h 2403475"/>
              <a:gd name="connsiteX330" fmla="*/ 6808798 w 11499847"/>
              <a:gd name="connsiteY330" fmla="*/ 560388 h 2403475"/>
              <a:gd name="connsiteX331" fmla="*/ 6592885 w 11499847"/>
              <a:gd name="connsiteY331" fmla="*/ 560388 h 2403475"/>
              <a:gd name="connsiteX332" fmla="*/ 6592885 w 11499847"/>
              <a:gd name="connsiteY332" fmla="*/ 49213 h 2403475"/>
              <a:gd name="connsiteX333" fmla="*/ 8850790 w 11499847"/>
              <a:gd name="connsiteY333" fmla="*/ 38100 h 2403475"/>
              <a:gd name="connsiteX334" fmla="*/ 9041603 w 11499847"/>
              <a:gd name="connsiteY334" fmla="*/ 116301 h 2403475"/>
              <a:gd name="connsiteX335" fmla="*/ 9120185 w 11499847"/>
              <a:gd name="connsiteY335" fmla="*/ 304905 h 2403475"/>
              <a:gd name="connsiteX336" fmla="*/ 9041603 w 11499847"/>
              <a:gd name="connsiteY336" fmla="*/ 493090 h 2403475"/>
              <a:gd name="connsiteX337" fmla="*/ 8850790 w 11499847"/>
              <a:gd name="connsiteY337" fmla="*/ 571500 h 2403475"/>
              <a:gd name="connsiteX338" fmla="*/ 8660186 w 11499847"/>
              <a:gd name="connsiteY338" fmla="*/ 493090 h 2403475"/>
              <a:gd name="connsiteX339" fmla="*/ 8582022 w 11499847"/>
              <a:gd name="connsiteY339" fmla="*/ 304905 h 2403475"/>
              <a:gd name="connsiteX340" fmla="*/ 8660186 w 11499847"/>
              <a:gd name="connsiteY340" fmla="*/ 116301 h 2403475"/>
              <a:gd name="connsiteX341" fmla="*/ 8850790 w 11499847"/>
              <a:gd name="connsiteY341" fmla="*/ 38100 h 2403475"/>
              <a:gd name="connsiteX342" fmla="*/ 7870035 w 11499847"/>
              <a:gd name="connsiteY342" fmla="*/ 38100 h 2403475"/>
              <a:gd name="connsiteX343" fmla="*/ 7871499 w 11499847"/>
              <a:gd name="connsiteY343" fmla="*/ 38100 h 2403475"/>
              <a:gd name="connsiteX344" fmla="*/ 7955187 w 11499847"/>
              <a:gd name="connsiteY344" fmla="*/ 51273 h 2403475"/>
              <a:gd name="connsiteX345" fmla="*/ 8025067 w 11499847"/>
              <a:gd name="connsiteY345" fmla="*/ 86401 h 2403475"/>
              <a:gd name="connsiteX346" fmla="*/ 8004563 w 11499847"/>
              <a:gd name="connsiteY346" fmla="*/ 118811 h 2403475"/>
              <a:gd name="connsiteX347" fmla="*/ 7984060 w 11499847"/>
              <a:gd name="connsiteY347" fmla="*/ 151429 h 2403475"/>
              <a:gd name="connsiteX348" fmla="*/ 7926943 w 11499847"/>
              <a:gd name="connsiteY348" fmla="*/ 122574 h 2403475"/>
              <a:gd name="connsiteX349" fmla="*/ 7869198 w 11499847"/>
              <a:gd name="connsiteY349" fmla="*/ 112538 h 2403475"/>
              <a:gd name="connsiteX350" fmla="*/ 7802666 w 11499847"/>
              <a:gd name="connsiteY350" fmla="*/ 133865 h 2403475"/>
              <a:gd name="connsiteX351" fmla="*/ 7780907 w 11499847"/>
              <a:gd name="connsiteY351" fmla="*/ 185721 h 2403475"/>
              <a:gd name="connsiteX352" fmla="*/ 7811035 w 11499847"/>
              <a:gd name="connsiteY352" fmla="*/ 236949 h 2403475"/>
              <a:gd name="connsiteX353" fmla="*/ 7891166 w 11499847"/>
              <a:gd name="connsiteY353" fmla="*/ 266849 h 2403475"/>
              <a:gd name="connsiteX354" fmla="*/ 7998914 w 11499847"/>
              <a:gd name="connsiteY354" fmla="*/ 313896 h 2403475"/>
              <a:gd name="connsiteX355" fmla="*/ 8047035 w 11499847"/>
              <a:gd name="connsiteY355" fmla="*/ 415934 h 2403475"/>
              <a:gd name="connsiteX356" fmla="*/ 7999751 w 11499847"/>
              <a:gd name="connsiteY356" fmla="*/ 527381 h 2403475"/>
              <a:gd name="connsiteX357" fmla="*/ 7866478 w 11499847"/>
              <a:gd name="connsiteY357" fmla="*/ 571500 h 2403475"/>
              <a:gd name="connsiteX358" fmla="*/ 7761659 w 11499847"/>
              <a:gd name="connsiteY358" fmla="*/ 554145 h 2403475"/>
              <a:gd name="connsiteX359" fmla="*/ 7685085 w 11499847"/>
              <a:gd name="connsiteY359" fmla="*/ 512954 h 2403475"/>
              <a:gd name="connsiteX360" fmla="*/ 7725883 w 11499847"/>
              <a:gd name="connsiteY360" fmla="*/ 447925 h 2403475"/>
              <a:gd name="connsiteX361" fmla="*/ 7793879 w 11499847"/>
              <a:gd name="connsiteY361" fmla="*/ 483053 h 2403475"/>
              <a:gd name="connsiteX362" fmla="*/ 7867106 w 11499847"/>
              <a:gd name="connsiteY362" fmla="*/ 497063 h 2403475"/>
              <a:gd name="connsiteX363" fmla="*/ 7939496 w 11499847"/>
              <a:gd name="connsiteY363" fmla="*/ 475108 h 2403475"/>
              <a:gd name="connsiteX364" fmla="*/ 7964393 w 11499847"/>
              <a:gd name="connsiteY364" fmla="*/ 420952 h 2403475"/>
              <a:gd name="connsiteX365" fmla="*/ 7933847 w 11499847"/>
              <a:gd name="connsiteY365" fmla="*/ 369933 h 2403475"/>
              <a:gd name="connsiteX366" fmla="*/ 7853925 w 11499847"/>
              <a:gd name="connsiteY366" fmla="*/ 339823 h 2403475"/>
              <a:gd name="connsiteX367" fmla="*/ 7745968 w 11499847"/>
              <a:gd name="connsiteY367" fmla="*/ 292986 h 2403475"/>
              <a:gd name="connsiteX368" fmla="*/ 7698266 w 11499847"/>
              <a:gd name="connsiteY368" fmla="*/ 190739 h 2403475"/>
              <a:gd name="connsiteX369" fmla="*/ 7743666 w 11499847"/>
              <a:gd name="connsiteY369" fmla="*/ 80964 h 2403475"/>
              <a:gd name="connsiteX370" fmla="*/ 7870035 w 11499847"/>
              <a:gd name="connsiteY370" fmla="*/ 38100 h 2403475"/>
              <a:gd name="connsiteX371" fmla="*/ 7334624 w 11499847"/>
              <a:gd name="connsiteY371" fmla="*/ 38100 h 2403475"/>
              <a:gd name="connsiteX372" fmla="*/ 7525363 w 11499847"/>
              <a:gd name="connsiteY372" fmla="*/ 116301 h 2403475"/>
              <a:gd name="connsiteX373" fmla="*/ 7604123 w 11499847"/>
              <a:gd name="connsiteY373" fmla="*/ 304905 h 2403475"/>
              <a:gd name="connsiteX374" fmla="*/ 7525363 w 11499847"/>
              <a:gd name="connsiteY374" fmla="*/ 493090 h 2403475"/>
              <a:gd name="connsiteX375" fmla="*/ 7334624 w 11499847"/>
              <a:gd name="connsiteY375" fmla="*/ 571500 h 2403475"/>
              <a:gd name="connsiteX376" fmla="*/ 7144094 w 11499847"/>
              <a:gd name="connsiteY376" fmla="*/ 493090 h 2403475"/>
              <a:gd name="connsiteX377" fmla="*/ 7065960 w 11499847"/>
              <a:gd name="connsiteY377" fmla="*/ 304905 h 2403475"/>
              <a:gd name="connsiteX378" fmla="*/ 7144094 w 11499847"/>
              <a:gd name="connsiteY378" fmla="*/ 116301 h 2403475"/>
              <a:gd name="connsiteX379" fmla="*/ 7334624 w 11499847"/>
              <a:gd name="connsiteY379" fmla="*/ 38100 h 2403475"/>
              <a:gd name="connsiteX380" fmla="*/ 2766077 w 11499847"/>
              <a:gd name="connsiteY380" fmla="*/ 0 h 2403475"/>
              <a:gd name="connsiteX381" fmla="*/ 3146531 w 11499847"/>
              <a:gd name="connsiteY381" fmla="*/ 51449 h 2403475"/>
              <a:gd name="connsiteX382" fmla="*/ 3467375 w 11499847"/>
              <a:gd name="connsiteY382" fmla="*/ 204124 h 2403475"/>
              <a:gd name="connsiteX383" fmla="*/ 3340627 w 11499847"/>
              <a:gd name="connsiteY383" fmla="*/ 403228 h 2403475"/>
              <a:gd name="connsiteX384" fmla="*/ 3213880 w 11499847"/>
              <a:gd name="connsiteY384" fmla="*/ 602542 h 2403475"/>
              <a:gd name="connsiteX385" fmla="*/ 3009743 w 11499847"/>
              <a:gd name="connsiteY385" fmla="*/ 496716 h 2403475"/>
              <a:gd name="connsiteX386" fmla="*/ 2766077 w 11499847"/>
              <a:gd name="connsiteY386" fmla="*/ 457606 h 2403475"/>
              <a:gd name="connsiteX387" fmla="*/ 2232314 w 11499847"/>
              <a:gd name="connsiteY387" fmla="*/ 681180 h 2403475"/>
              <a:gd name="connsiteX388" fmla="*/ 2012073 w 11499847"/>
              <a:gd name="connsiteY388" fmla="*/ 1198391 h 2403475"/>
              <a:gd name="connsiteX389" fmla="*/ 2232314 w 11499847"/>
              <a:gd name="connsiteY389" fmla="*/ 1721250 h 2403475"/>
              <a:gd name="connsiteX390" fmla="*/ 2766077 w 11499847"/>
              <a:gd name="connsiteY390" fmla="*/ 1942732 h 2403475"/>
              <a:gd name="connsiteX391" fmla="*/ 3050111 w 11499847"/>
              <a:gd name="connsiteY391" fmla="*/ 1886682 h 2403475"/>
              <a:gd name="connsiteX392" fmla="*/ 3289594 w 11499847"/>
              <a:gd name="connsiteY392" fmla="*/ 1722086 h 2403475"/>
              <a:gd name="connsiteX393" fmla="*/ 3543925 w 11499847"/>
              <a:gd name="connsiteY393" fmla="*/ 1095493 h 2403475"/>
              <a:gd name="connsiteX394" fmla="*/ 3921866 w 11499847"/>
              <a:gd name="connsiteY394" fmla="*/ 345714 h 2403475"/>
              <a:gd name="connsiteX395" fmla="*/ 4300646 w 11499847"/>
              <a:gd name="connsiteY395" fmla="*/ 92441 h 2403475"/>
              <a:gd name="connsiteX396" fmla="*/ 4787977 w 11499847"/>
              <a:gd name="connsiteY396" fmla="*/ 0 h 2403475"/>
              <a:gd name="connsiteX397" fmla="*/ 5168221 w 11499847"/>
              <a:gd name="connsiteY397" fmla="*/ 54796 h 2403475"/>
              <a:gd name="connsiteX398" fmla="*/ 5489275 w 11499847"/>
              <a:gd name="connsiteY398" fmla="*/ 210607 h 2403475"/>
              <a:gd name="connsiteX399" fmla="*/ 5364200 w 11499847"/>
              <a:gd name="connsiteY399" fmla="*/ 409921 h 2403475"/>
              <a:gd name="connsiteX400" fmla="*/ 5239125 w 11499847"/>
              <a:gd name="connsiteY400" fmla="*/ 609025 h 2403475"/>
              <a:gd name="connsiteX401" fmla="*/ 5031643 w 11499847"/>
              <a:gd name="connsiteY401" fmla="*/ 500480 h 2403475"/>
              <a:gd name="connsiteX402" fmla="*/ 4784631 w 11499847"/>
              <a:gd name="connsiteY402" fmla="*/ 460952 h 2403475"/>
              <a:gd name="connsiteX403" fmla="*/ 4264462 w 11499847"/>
              <a:gd name="connsiteY403" fmla="*/ 679089 h 2403475"/>
              <a:gd name="connsiteX404" fmla="*/ 4050287 w 11499847"/>
              <a:gd name="connsiteY404" fmla="*/ 1198391 h 2403475"/>
              <a:gd name="connsiteX405" fmla="*/ 4262370 w 11499847"/>
              <a:gd name="connsiteY405" fmla="*/ 1725223 h 2403475"/>
              <a:gd name="connsiteX406" fmla="*/ 4778147 w 11499847"/>
              <a:gd name="connsiteY406" fmla="*/ 1945870 h 2403475"/>
              <a:gd name="connsiteX407" fmla="*/ 5191438 w 11499847"/>
              <a:gd name="connsiteY407" fmla="*/ 1804280 h 2403475"/>
              <a:gd name="connsiteX408" fmla="*/ 5426737 w 11499847"/>
              <a:gd name="connsiteY408" fmla="*/ 1445390 h 2403475"/>
              <a:gd name="connsiteX409" fmla="*/ 4708917 w 11499847"/>
              <a:gd name="connsiteY409" fmla="*/ 1445390 h 2403475"/>
              <a:gd name="connsiteX410" fmla="*/ 4850515 w 11499847"/>
              <a:gd name="connsiteY410" fmla="*/ 1223279 h 2403475"/>
              <a:gd name="connsiteX411" fmla="*/ 4992113 w 11499847"/>
              <a:gd name="connsiteY411" fmla="*/ 1000960 h 2403475"/>
              <a:gd name="connsiteX412" fmla="*/ 5457901 w 11499847"/>
              <a:gd name="connsiteY412" fmla="*/ 1000960 h 2403475"/>
              <a:gd name="connsiteX413" fmla="*/ 5924108 w 11499847"/>
              <a:gd name="connsiteY413" fmla="*/ 1000960 h 2403475"/>
              <a:gd name="connsiteX414" fmla="*/ 5936030 w 11499847"/>
              <a:gd name="connsiteY414" fmla="*/ 1100094 h 2403475"/>
              <a:gd name="connsiteX415" fmla="*/ 5940422 w 11499847"/>
              <a:gd name="connsiteY415" fmla="*/ 1201738 h 2403475"/>
              <a:gd name="connsiteX416" fmla="*/ 5600963 w 11499847"/>
              <a:gd name="connsiteY416" fmla="*/ 2050860 h 2403475"/>
              <a:gd name="connsiteX417" fmla="*/ 4764970 w 11499847"/>
              <a:gd name="connsiteY417" fmla="*/ 2403475 h 2403475"/>
              <a:gd name="connsiteX418" fmla="*/ 4178290 w 11499847"/>
              <a:gd name="connsiteY418" fmla="*/ 2262513 h 2403475"/>
              <a:gd name="connsiteX419" fmla="*/ 3757265 w 11499847"/>
              <a:gd name="connsiteY419" fmla="*/ 1886682 h 2403475"/>
              <a:gd name="connsiteX420" fmla="*/ 3332469 w 11499847"/>
              <a:gd name="connsiteY420" fmla="*/ 2263558 h 2403475"/>
              <a:gd name="connsiteX421" fmla="*/ 2749555 w 11499847"/>
              <a:gd name="connsiteY421" fmla="*/ 2403475 h 2403475"/>
              <a:gd name="connsiteX422" fmla="*/ 2242563 w 11499847"/>
              <a:gd name="connsiteY422" fmla="*/ 2295766 h 2403475"/>
              <a:gd name="connsiteX423" fmla="*/ 1844121 w 11499847"/>
              <a:gd name="connsiteY423" fmla="*/ 2005266 h 2403475"/>
              <a:gd name="connsiteX424" fmla="*/ 1583096 w 11499847"/>
              <a:gd name="connsiteY424" fmla="*/ 2257493 h 2403475"/>
              <a:gd name="connsiteX425" fmla="*/ 1188838 w 11499847"/>
              <a:gd name="connsiteY425" fmla="*/ 2354117 h 2403475"/>
              <a:gd name="connsiteX426" fmla="*/ 0 w 11499847"/>
              <a:gd name="connsiteY426" fmla="*/ 2354117 h 2403475"/>
              <a:gd name="connsiteX427" fmla="*/ 0 w 11499847"/>
              <a:gd name="connsiteY427" fmla="*/ 1201738 h 2403475"/>
              <a:gd name="connsiteX428" fmla="*/ 0 w 11499847"/>
              <a:gd name="connsiteY428" fmla="*/ 49358 h 2403475"/>
              <a:gd name="connsiteX429" fmla="*/ 538575 w 11499847"/>
              <a:gd name="connsiteY429" fmla="*/ 49358 h 2403475"/>
              <a:gd name="connsiteX430" fmla="*/ 1076940 w 11499847"/>
              <a:gd name="connsiteY430" fmla="*/ 49358 h 2403475"/>
              <a:gd name="connsiteX431" fmla="*/ 1523487 w 11499847"/>
              <a:gd name="connsiteY431" fmla="*/ 176099 h 2403475"/>
              <a:gd name="connsiteX432" fmla="*/ 1774892 w 11499847"/>
              <a:gd name="connsiteY432" fmla="*/ 500480 h 2403475"/>
              <a:gd name="connsiteX433" fmla="*/ 2196549 w 11499847"/>
              <a:gd name="connsiteY433" fmla="*/ 137826 h 2403475"/>
              <a:gd name="connsiteX434" fmla="*/ 2766077 w 11499847"/>
              <a:gd name="connsiteY434" fmla="*/ 0 h 240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Lst>
            <a:rect l="l" t="t" r="r" b="b"/>
            <a:pathLst>
              <a:path w="11499847" h="2403475">
                <a:moveTo>
                  <a:pt x="8982072" y="1919288"/>
                </a:moveTo>
                <a:cubicBezTo>
                  <a:pt x="8982072" y="2105026"/>
                  <a:pt x="8982072" y="2105026"/>
                  <a:pt x="8982072" y="2105026"/>
                </a:cubicBezTo>
                <a:cubicBezTo>
                  <a:pt x="9098233" y="2105026"/>
                  <a:pt x="9098233" y="2105026"/>
                  <a:pt x="9098233" y="2105026"/>
                </a:cubicBezTo>
                <a:cubicBezTo>
                  <a:pt x="9124975" y="2105026"/>
                  <a:pt x="9148166" y="2096202"/>
                  <a:pt x="9164880" y="2080233"/>
                </a:cubicBezTo>
                <a:cubicBezTo>
                  <a:pt x="9181594" y="2064055"/>
                  <a:pt x="9191622" y="2040732"/>
                  <a:pt x="9191622" y="2011737"/>
                </a:cubicBezTo>
                <a:cubicBezTo>
                  <a:pt x="9191622" y="1983792"/>
                  <a:pt x="9181594" y="1960680"/>
                  <a:pt x="9164880" y="1944501"/>
                </a:cubicBezTo>
                <a:cubicBezTo>
                  <a:pt x="9148166" y="1928323"/>
                  <a:pt x="9124975" y="1919288"/>
                  <a:pt x="9098233" y="1919288"/>
                </a:cubicBezTo>
                <a:cubicBezTo>
                  <a:pt x="8982072" y="1919288"/>
                  <a:pt x="8982072" y="1919288"/>
                  <a:pt x="8982072" y="1919288"/>
                </a:cubicBezTo>
                <a:close/>
                <a:moveTo>
                  <a:pt x="7280272" y="1919288"/>
                </a:moveTo>
                <a:cubicBezTo>
                  <a:pt x="7280272" y="2097088"/>
                  <a:pt x="7280272" y="2097088"/>
                  <a:pt x="7280272" y="2097088"/>
                </a:cubicBezTo>
                <a:cubicBezTo>
                  <a:pt x="7404503" y="2097088"/>
                  <a:pt x="7404503" y="2097088"/>
                  <a:pt x="7404503" y="2097088"/>
                </a:cubicBezTo>
                <a:cubicBezTo>
                  <a:pt x="7430689" y="2097088"/>
                  <a:pt x="7453105" y="2088711"/>
                  <a:pt x="7469027" y="2073423"/>
                </a:cubicBezTo>
                <a:cubicBezTo>
                  <a:pt x="7485158" y="2058136"/>
                  <a:pt x="7494585" y="2035937"/>
                  <a:pt x="7494585" y="2008502"/>
                </a:cubicBezTo>
                <a:cubicBezTo>
                  <a:pt x="7494585" y="1981487"/>
                  <a:pt x="7485158" y="1959078"/>
                  <a:pt x="7469027" y="1943581"/>
                </a:cubicBezTo>
                <a:cubicBezTo>
                  <a:pt x="7453105" y="1927874"/>
                  <a:pt x="7430689" y="1919288"/>
                  <a:pt x="7404503" y="1919288"/>
                </a:cubicBezTo>
                <a:cubicBezTo>
                  <a:pt x="7280272" y="1919288"/>
                  <a:pt x="7280272" y="1919288"/>
                  <a:pt x="7280272" y="1919288"/>
                </a:cubicBezTo>
                <a:close/>
                <a:moveTo>
                  <a:pt x="7945015" y="1909763"/>
                </a:moveTo>
                <a:cubicBezTo>
                  <a:pt x="7893445" y="1909763"/>
                  <a:pt x="7847115" y="1930941"/>
                  <a:pt x="7813574" y="1965330"/>
                </a:cubicBezTo>
                <a:cubicBezTo>
                  <a:pt x="7780242" y="1999719"/>
                  <a:pt x="7759697" y="2047317"/>
                  <a:pt x="7759697" y="2100368"/>
                </a:cubicBezTo>
                <a:cubicBezTo>
                  <a:pt x="7759697" y="2153419"/>
                  <a:pt x="7780242" y="2201227"/>
                  <a:pt x="7813574" y="2235406"/>
                </a:cubicBezTo>
                <a:cubicBezTo>
                  <a:pt x="7847115" y="2269795"/>
                  <a:pt x="7893445" y="2290763"/>
                  <a:pt x="7945015" y="2290763"/>
                </a:cubicBezTo>
                <a:cubicBezTo>
                  <a:pt x="7997215" y="2290763"/>
                  <a:pt x="8043544" y="2270004"/>
                  <a:pt x="8077086" y="2235825"/>
                </a:cubicBezTo>
                <a:cubicBezTo>
                  <a:pt x="8110628" y="2201437"/>
                  <a:pt x="8131172" y="2153838"/>
                  <a:pt x="8131172" y="2100368"/>
                </a:cubicBezTo>
                <a:cubicBezTo>
                  <a:pt x="8131172" y="2047317"/>
                  <a:pt x="8110418" y="1999719"/>
                  <a:pt x="8076876" y="1965330"/>
                </a:cubicBezTo>
                <a:cubicBezTo>
                  <a:pt x="8043334" y="1930941"/>
                  <a:pt x="7996796" y="1909763"/>
                  <a:pt x="7945015" y="1909763"/>
                </a:cubicBezTo>
                <a:close/>
                <a:moveTo>
                  <a:pt x="8899522" y="1844675"/>
                </a:moveTo>
                <a:cubicBezTo>
                  <a:pt x="9098598" y="1844675"/>
                  <a:pt x="9098598" y="1844675"/>
                  <a:pt x="9098598" y="1844675"/>
                </a:cubicBezTo>
                <a:cubicBezTo>
                  <a:pt x="9152872" y="1844675"/>
                  <a:pt x="9197507" y="1862857"/>
                  <a:pt x="9228521" y="1892741"/>
                </a:cubicBezTo>
                <a:cubicBezTo>
                  <a:pt x="9259744" y="1922835"/>
                  <a:pt x="9277347" y="1964423"/>
                  <a:pt x="9277347" y="2011236"/>
                </a:cubicBezTo>
                <a:cubicBezTo>
                  <a:pt x="9277347" y="2057839"/>
                  <a:pt x="9259744" y="2099427"/>
                  <a:pt x="9228521" y="2129521"/>
                </a:cubicBezTo>
                <a:cubicBezTo>
                  <a:pt x="9197507" y="2159405"/>
                  <a:pt x="9152872" y="2177796"/>
                  <a:pt x="9098598" y="2177796"/>
                </a:cubicBezTo>
                <a:cubicBezTo>
                  <a:pt x="8982086" y="2177796"/>
                  <a:pt x="8982086" y="2177796"/>
                  <a:pt x="8982086" y="2177796"/>
                </a:cubicBezTo>
                <a:cubicBezTo>
                  <a:pt x="8982086" y="2355850"/>
                  <a:pt x="8982086" y="2355850"/>
                  <a:pt x="8982086" y="2355850"/>
                </a:cubicBezTo>
                <a:cubicBezTo>
                  <a:pt x="8899522" y="2355850"/>
                  <a:pt x="8899522" y="2355850"/>
                  <a:pt x="8899522" y="2355850"/>
                </a:cubicBezTo>
                <a:cubicBezTo>
                  <a:pt x="8899522" y="1844675"/>
                  <a:pt x="8899522" y="1844675"/>
                  <a:pt x="8899522" y="1844675"/>
                </a:cubicBezTo>
                <a:close/>
                <a:moveTo>
                  <a:pt x="8324847" y="1844675"/>
                </a:moveTo>
                <a:cubicBezTo>
                  <a:pt x="8407608" y="1844675"/>
                  <a:pt x="8407608" y="1844675"/>
                  <a:pt x="8407608" y="1844675"/>
                </a:cubicBezTo>
                <a:cubicBezTo>
                  <a:pt x="8407608" y="2158090"/>
                  <a:pt x="8407608" y="2158090"/>
                  <a:pt x="8407608" y="2158090"/>
                </a:cubicBezTo>
                <a:cubicBezTo>
                  <a:pt x="8407608" y="2195307"/>
                  <a:pt x="8420389" y="2228551"/>
                  <a:pt x="8443017" y="2252595"/>
                </a:cubicBezTo>
                <a:cubicBezTo>
                  <a:pt x="8465855" y="2276431"/>
                  <a:pt x="8498331" y="2291066"/>
                  <a:pt x="8537931" y="2291066"/>
                </a:cubicBezTo>
                <a:cubicBezTo>
                  <a:pt x="8576692" y="2291066"/>
                  <a:pt x="8609168" y="2276431"/>
                  <a:pt x="8631797" y="2252595"/>
                </a:cubicBezTo>
                <a:cubicBezTo>
                  <a:pt x="8654425" y="2228551"/>
                  <a:pt x="8667415" y="2195307"/>
                  <a:pt x="8667415" y="2158090"/>
                </a:cubicBezTo>
                <a:cubicBezTo>
                  <a:pt x="8667415" y="1844675"/>
                  <a:pt x="8667415" y="1844675"/>
                  <a:pt x="8667415" y="1844675"/>
                </a:cubicBezTo>
                <a:cubicBezTo>
                  <a:pt x="8748710" y="1844675"/>
                  <a:pt x="8748710" y="1844675"/>
                  <a:pt x="8748710" y="1844675"/>
                </a:cubicBezTo>
                <a:cubicBezTo>
                  <a:pt x="8748710" y="2158717"/>
                  <a:pt x="8748710" y="2158717"/>
                  <a:pt x="8748710" y="2158717"/>
                </a:cubicBezTo>
                <a:cubicBezTo>
                  <a:pt x="8748710" y="2218724"/>
                  <a:pt x="8726291" y="2270785"/>
                  <a:pt x="8688577" y="2307793"/>
                </a:cubicBezTo>
                <a:cubicBezTo>
                  <a:pt x="8650863" y="2345010"/>
                  <a:pt x="8597854" y="2366963"/>
                  <a:pt x="8537093" y="2366963"/>
                </a:cubicBezTo>
                <a:cubicBezTo>
                  <a:pt x="8476331" y="2366963"/>
                  <a:pt x="8423322" y="2345010"/>
                  <a:pt x="8385399" y="2307793"/>
                </a:cubicBezTo>
                <a:cubicBezTo>
                  <a:pt x="8347475" y="2270785"/>
                  <a:pt x="8324847" y="2218724"/>
                  <a:pt x="8324847" y="2158717"/>
                </a:cubicBezTo>
                <a:cubicBezTo>
                  <a:pt x="8324847" y="1844675"/>
                  <a:pt x="8324847" y="1844675"/>
                  <a:pt x="8324847" y="1844675"/>
                </a:cubicBezTo>
                <a:close/>
                <a:moveTo>
                  <a:pt x="7197722" y="1844675"/>
                </a:moveTo>
                <a:cubicBezTo>
                  <a:pt x="7404196" y="1844675"/>
                  <a:pt x="7404196" y="1844675"/>
                  <a:pt x="7404196" y="1844675"/>
                </a:cubicBezTo>
                <a:cubicBezTo>
                  <a:pt x="7457641" y="1844675"/>
                  <a:pt x="7501065" y="1862439"/>
                  <a:pt x="7531336" y="1891906"/>
                </a:cubicBezTo>
                <a:cubicBezTo>
                  <a:pt x="7561608" y="1921581"/>
                  <a:pt x="7578727" y="1962542"/>
                  <a:pt x="7578727" y="2008937"/>
                </a:cubicBezTo>
                <a:cubicBezTo>
                  <a:pt x="7578727" y="2047390"/>
                  <a:pt x="7568080" y="2080827"/>
                  <a:pt x="7548455" y="2106950"/>
                </a:cubicBezTo>
                <a:cubicBezTo>
                  <a:pt x="7529040" y="2133073"/>
                  <a:pt x="7500647" y="2152091"/>
                  <a:pt x="7464947" y="2161495"/>
                </a:cubicBezTo>
                <a:cubicBezTo>
                  <a:pt x="7525699" y="2258673"/>
                  <a:pt x="7525699" y="2258673"/>
                  <a:pt x="7525699" y="2258673"/>
                </a:cubicBezTo>
                <a:cubicBezTo>
                  <a:pt x="7586660" y="2355850"/>
                  <a:pt x="7586660" y="2355850"/>
                  <a:pt x="7586660" y="2355850"/>
                </a:cubicBezTo>
                <a:cubicBezTo>
                  <a:pt x="7491044" y="2355850"/>
                  <a:pt x="7491044" y="2355850"/>
                  <a:pt x="7491044" y="2355850"/>
                </a:cubicBezTo>
                <a:cubicBezTo>
                  <a:pt x="7434676" y="2263479"/>
                  <a:pt x="7434676" y="2263479"/>
                  <a:pt x="7434676" y="2263479"/>
                </a:cubicBezTo>
                <a:cubicBezTo>
                  <a:pt x="7378099" y="2171108"/>
                  <a:pt x="7378099" y="2171108"/>
                  <a:pt x="7378099" y="2171108"/>
                </a:cubicBezTo>
                <a:cubicBezTo>
                  <a:pt x="7280395" y="2171108"/>
                  <a:pt x="7280395" y="2171108"/>
                  <a:pt x="7280395" y="2171108"/>
                </a:cubicBezTo>
                <a:cubicBezTo>
                  <a:pt x="7280395" y="2355850"/>
                  <a:pt x="7280395" y="2355850"/>
                  <a:pt x="7280395" y="2355850"/>
                </a:cubicBezTo>
                <a:cubicBezTo>
                  <a:pt x="7197722" y="2355850"/>
                  <a:pt x="7197722" y="2355850"/>
                  <a:pt x="7197722" y="2355850"/>
                </a:cubicBezTo>
                <a:cubicBezTo>
                  <a:pt x="7197722" y="1844675"/>
                  <a:pt x="7197722" y="1844675"/>
                  <a:pt x="7197722" y="1844675"/>
                </a:cubicBezTo>
                <a:close/>
                <a:moveTo>
                  <a:pt x="7945016" y="1833563"/>
                </a:moveTo>
                <a:cubicBezTo>
                  <a:pt x="8020028" y="1833563"/>
                  <a:pt x="8087706" y="1863673"/>
                  <a:pt x="8136527" y="1911974"/>
                </a:cubicBezTo>
                <a:cubicBezTo>
                  <a:pt x="8185138" y="1960274"/>
                  <a:pt x="8215310" y="2026976"/>
                  <a:pt x="8215310" y="2100368"/>
                </a:cubicBezTo>
                <a:cubicBezTo>
                  <a:pt x="8215310" y="2173760"/>
                  <a:pt x="8185138" y="2240461"/>
                  <a:pt x="8136527" y="2288762"/>
                </a:cubicBezTo>
                <a:cubicBezTo>
                  <a:pt x="8087706" y="2337063"/>
                  <a:pt x="8020028" y="2366963"/>
                  <a:pt x="7945016" y="2366963"/>
                </a:cubicBezTo>
                <a:cubicBezTo>
                  <a:pt x="7870004" y="2366963"/>
                  <a:pt x="7802745" y="2337063"/>
                  <a:pt x="7754134" y="2288762"/>
                </a:cubicBezTo>
                <a:cubicBezTo>
                  <a:pt x="7705523" y="2240461"/>
                  <a:pt x="7675560" y="2173760"/>
                  <a:pt x="7675560" y="2100368"/>
                </a:cubicBezTo>
                <a:cubicBezTo>
                  <a:pt x="7675560" y="2026976"/>
                  <a:pt x="7705523" y="1960274"/>
                  <a:pt x="7754134" y="1911974"/>
                </a:cubicBezTo>
                <a:cubicBezTo>
                  <a:pt x="7802745" y="1863673"/>
                  <a:pt x="7870004" y="1833563"/>
                  <a:pt x="7945016" y="1833563"/>
                </a:cubicBezTo>
                <a:close/>
                <a:moveTo>
                  <a:pt x="6834872" y="1833563"/>
                </a:moveTo>
                <a:cubicBezTo>
                  <a:pt x="6865690" y="1833563"/>
                  <a:pt x="6894831" y="1837536"/>
                  <a:pt x="6921875" y="1845482"/>
                </a:cubicBezTo>
                <a:cubicBezTo>
                  <a:pt x="6948919" y="1853218"/>
                  <a:pt x="6973658" y="1865136"/>
                  <a:pt x="6996090" y="1881028"/>
                </a:cubicBezTo>
                <a:cubicBezTo>
                  <a:pt x="6974496" y="1914692"/>
                  <a:pt x="6974496" y="1914692"/>
                  <a:pt x="6974496" y="1914692"/>
                </a:cubicBezTo>
                <a:cubicBezTo>
                  <a:pt x="6952903" y="1948356"/>
                  <a:pt x="6952903" y="1948356"/>
                  <a:pt x="6952903" y="1948356"/>
                </a:cubicBezTo>
                <a:cubicBezTo>
                  <a:pt x="6935712" y="1935183"/>
                  <a:pt x="6917263" y="1925774"/>
                  <a:pt x="6897556" y="1919501"/>
                </a:cubicBezTo>
                <a:cubicBezTo>
                  <a:pt x="6877850" y="1913228"/>
                  <a:pt x="6856885" y="1910301"/>
                  <a:pt x="6834243" y="1910301"/>
                </a:cubicBezTo>
                <a:cubicBezTo>
                  <a:pt x="6782461" y="1910301"/>
                  <a:pt x="6736548" y="1931001"/>
                  <a:pt x="6703424" y="1965084"/>
                </a:cubicBezTo>
                <a:cubicBezTo>
                  <a:pt x="6670510" y="1999166"/>
                  <a:pt x="6650384" y="2046631"/>
                  <a:pt x="6650384" y="2100368"/>
                </a:cubicBezTo>
                <a:cubicBezTo>
                  <a:pt x="6650384" y="2154105"/>
                  <a:pt x="6669671" y="2201779"/>
                  <a:pt x="6701957" y="2236070"/>
                </a:cubicBezTo>
                <a:cubicBezTo>
                  <a:pt x="6734242" y="2270152"/>
                  <a:pt x="6779526" y="2291062"/>
                  <a:pt x="6831308" y="2291062"/>
                </a:cubicBezTo>
                <a:cubicBezTo>
                  <a:pt x="6878898" y="2291062"/>
                  <a:pt x="6917473" y="2275798"/>
                  <a:pt x="6945984" y="2250498"/>
                </a:cubicBezTo>
                <a:cubicBezTo>
                  <a:pt x="6974496" y="2225197"/>
                  <a:pt x="6992735" y="2189442"/>
                  <a:pt x="6999863" y="2148460"/>
                </a:cubicBezTo>
                <a:cubicBezTo>
                  <a:pt x="6825438" y="2148460"/>
                  <a:pt x="6825438" y="2148460"/>
                  <a:pt x="6825438" y="2148460"/>
                </a:cubicBezTo>
                <a:cubicBezTo>
                  <a:pt x="6849128" y="2111241"/>
                  <a:pt x="6849128" y="2111241"/>
                  <a:pt x="6849128" y="2111241"/>
                </a:cubicBezTo>
                <a:cubicBezTo>
                  <a:pt x="6873028" y="2074022"/>
                  <a:pt x="6873028" y="2074022"/>
                  <a:pt x="6873028" y="2074022"/>
                </a:cubicBezTo>
                <a:cubicBezTo>
                  <a:pt x="7078061" y="2074022"/>
                  <a:pt x="7078061" y="2074022"/>
                  <a:pt x="7078061" y="2074022"/>
                </a:cubicBezTo>
                <a:cubicBezTo>
                  <a:pt x="7079319" y="2078204"/>
                  <a:pt x="7080158" y="2083849"/>
                  <a:pt x="7080787" y="2090540"/>
                </a:cubicBezTo>
                <a:cubicBezTo>
                  <a:pt x="7081415" y="2096813"/>
                  <a:pt x="7081835" y="2103922"/>
                  <a:pt x="7081835" y="2110613"/>
                </a:cubicBezTo>
                <a:cubicBezTo>
                  <a:pt x="7081835" y="2183378"/>
                  <a:pt x="7056258" y="2247361"/>
                  <a:pt x="7011813" y="2293362"/>
                </a:cubicBezTo>
                <a:cubicBezTo>
                  <a:pt x="6967788" y="2339363"/>
                  <a:pt x="6904894" y="2366963"/>
                  <a:pt x="6830470" y="2366963"/>
                </a:cubicBezTo>
                <a:cubicBezTo>
                  <a:pt x="6756255" y="2366963"/>
                  <a:pt x="6690007" y="2337481"/>
                  <a:pt x="6642417" y="2289389"/>
                </a:cubicBezTo>
                <a:cubicBezTo>
                  <a:pt x="6595037" y="2241088"/>
                  <a:pt x="6565897" y="2174387"/>
                  <a:pt x="6565897" y="2100368"/>
                </a:cubicBezTo>
                <a:cubicBezTo>
                  <a:pt x="6565897" y="2026139"/>
                  <a:pt x="6595876" y="1959438"/>
                  <a:pt x="6644514" y="1911346"/>
                </a:cubicBezTo>
                <a:cubicBezTo>
                  <a:pt x="6692942" y="1863255"/>
                  <a:pt x="6760238" y="1833563"/>
                  <a:pt x="6834872" y="1833563"/>
                </a:cubicBezTo>
                <a:close/>
                <a:moveTo>
                  <a:pt x="501650" y="1403350"/>
                </a:moveTo>
                <a:cubicBezTo>
                  <a:pt x="501650" y="1403350"/>
                  <a:pt x="501650" y="1403350"/>
                  <a:pt x="501650" y="1925638"/>
                </a:cubicBezTo>
                <a:cubicBezTo>
                  <a:pt x="501650" y="1925638"/>
                  <a:pt x="501650" y="1925638"/>
                  <a:pt x="842112" y="1925638"/>
                </a:cubicBezTo>
                <a:cubicBezTo>
                  <a:pt x="842112" y="1925638"/>
                  <a:pt x="842112" y="1925638"/>
                  <a:pt x="1182574" y="1925638"/>
                </a:cubicBezTo>
                <a:cubicBezTo>
                  <a:pt x="1258233" y="1925638"/>
                  <a:pt x="1326576" y="1896842"/>
                  <a:pt x="1375900" y="1849684"/>
                </a:cubicBezTo>
                <a:cubicBezTo>
                  <a:pt x="1425224" y="1802317"/>
                  <a:pt x="1455738" y="1736796"/>
                  <a:pt x="1455738" y="1662720"/>
                </a:cubicBezTo>
                <a:cubicBezTo>
                  <a:pt x="1455738" y="1588853"/>
                  <a:pt x="1425224" y="1523958"/>
                  <a:pt x="1375900" y="1477635"/>
                </a:cubicBezTo>
                <a:cubicBezTo>
                  <a:pt x="1326576" y="1431103"/>
                  <a:pt x="1258233" y="1403350"/>
                  <a:pt x="1182574" y="1403350"/>
                </a:cubicBezTo>
                <a:cubicBezTo>
                  <a:pt x="1182574" y="1403350"/>
                  <a:pt x="1182574" y="1403350"/>
                  <a:pt x="501650" y="1403350"/>
                </a:cubicBezTo>
                <a:close/>
                <a:moveTo>
                  <a:pt x="7349808" y="1012825"/>
                </a:moveTo>
                <a:cubicBezTo>
                  <a:pt x="7297999" y="1012825"/>
                  <a:pt x="7251643" y="1033706"/>
                  <a:pt x="7218292" y="1067952"/>
                </a:cubicBezTo>
                <a:cubicBezTo>
                  <a:pt x="7184731" y="1102197"/>
                  <a:pt x="7164385" y="1149598"/>
                  <a:pt x="7164385" y="1202427"/>
                </a:cubicBezTo>
                <a:cubicBezTo>
                  <a:pt x="7164385" y="1255466"/>
                  <a:pt x="7184731" y="1302866"/>
                  <a:pt x="7218292" y="1336903"/>
                </a:cubicBezTo>
                <a:cubicBezTo>
                  <a:pt x="7251643" y="1371148"/>
                  <a:pt x="7297999" y="1392238"/>
                  <a:pt x="7349808" y="1392238"/>
                </a:cubicBezTo>
                <a:cubicBezTo>
                  <a:pt x="7401827" y="1392238"/>
                  <a:pt x="7448393" y="1371357"/>
                  <a:pt x="7481953" y="1337320"/>
                </a:cubicBezTo>
                <a:cubicBezTo>
                  <a:pt x="7515304" y="1303075"/>
                  <a:pt x="7535860" y="1255675"/>
                  <a:pt x="7535860" y="1202427"/>
                </a:cubicBezTo>
                <a:cubicBezTo>
                  <a:pt x="7535860" y="1149598"/>
                  <a:pt x="7515304" y="1102197"/>
                  <a:pt x="7481534" y="1067952"/>
                </a:cubicBezTo>
                <a:cubicBezTo>
                  <a:pt x="7447973" y="1033706"/>
                  <a:pt x="7401408" y="1012825"/>
                  <a:pt x="7349808" y="1012825"/>
                </a:cubicBezTo>
                <a:close/>
                <a:moveTo>
                  <a:pt x="10448922" y="946150"/>
                </a:moveTo>
                <a:lnTo>
                  <a:pt x="10552110" y="946150"/>
                </a:lnTo>
                <a:lnTo>
                  <a:pt x="10671172" y="1139825"/>
                </a:lnTo>
                <a:lnTo>
                  <a:pt x="10790235" y="1333501"/>
                </a:lnTo>
                <a:lnTo>
                  <a:pt x="10790235" y="946150"/>
                </a:lnTo>
                <a:lnTo>
                  <a:pt x="10869610" y="946150"/>
                </a:lnTo>
                <a:lnTo>
                  <a:pt x="10869610" y="1458913"/>
                </a:lnTo>
                <a:lnTo>
                  <a:pt x="10772772" y="1458913"/>
                </a:lnTo>
                <a:lnTo>
                  <a:pt x="10650535" y="1260475"/>
                </a:lnTo>
                <a:lnTo>
                  <a:pt x="10528297" y="1062038"/>
                </a:lnTo>
                <a:lnTo>
                  <a:pt x="10528297" y="1458913"/>
                </a:lnTo>
                <a:lnTo>
                  <a:pt x="10448922" y="1458913"/>
                </a:lnTo>
                <a:close/>
                <a:moveTo>
                  <a:pt x="10185397" y="946150"/>
                </a:moveTo>
                <a:lnTo>
                  <a:pt x="10267947" y="946150"/>
                </a:lnTo>
                <a:lnTo>
                  <a:pt x="10267947" y="1458913"/>
                </a:lnTo>
                <a:lnTo>
                  <a:pt x="10185397" y="1458913"/>
                </a:lnTo>
                <a:close/>
                <a:moveTo>
                  <a:pt x="9656760" y="946150"/>
                </a:moveTo>
                <a:lnTo>
                  <a:pt x="10059985" y="946150"/>
                </a:lnTo>
                <a:lnTo>
                  <a:pt x="10059985" y="1022350"/>
                </a:lnTo>
                <a:lnTo>
                  <a:pt x="9899648" y="1022350"/>
                </a:lnTo>
                <a:lnTo>
                  <a:pt x="9899648" y="1458913"/>
                </a:lnTo>
                <a:lnTo>
                  <a:pt x="9817098" y="1458913"/>
                </a:lnTo>
                <a:lnTo>
                  <a:pt x="9817098" y="1022350"/>
                </a:lnTo>
                <a:lnTo>
                  <a:pt x="9656760" y="1022350"/>
                </a:lnTo>
                <a:close/>
                <a:moveTo>
                  <a:pt x="9336085" y="946150"/>
                </a:moveTo>
                <a:lnTo>
                  <a:pt x="9418635" y="946150"/>
                </a:lnTo>
                <a:lnTo>
                  <a:pt x="9418635" y="1382713"/>
                </a:lnTo>
                <a:lnTo>
                  <a:pt x="9671048" y="1382713"/>
                </a:lnTo>
                <a:lnTo>
                  <a:pt x="9671048" y="1458913"/>
                </a:lnTo>
                <a:lnTo>
                  <a:pt x="9336085" y="1458913"/>
                </a:lnTo>
                <a:close/>
                <a:moveTo>
                  <a:pt x="8766172" y="946150"/>
                </a:moveTo>
                <a:cubicBezTo>
                  <a:pt x="8848414" y="946150"/>
                  <a:pt x="8848414" y="946150"/>
                  <a:pt x="8848414" y="946150"/>
                </a:cubicBezTo>
                <a:cubicBezTo>
                  <a:pt x="8848414" y="1260391"/>
                  <a:pt x="8848414" y="1260391"/>
                  <a:pt x="8848414" y="1260391"/>
                </a:cubicBezTo>
                <a:cubicBezTo>
                  <a:pt x="8848414" y="1297706"/>
                  <a:pt x="8861356" y="1331038"/>
                  <a:pt x="8883900" y="1355146"/>
                </a:cubicBezTo>
                <a:cubicBezTo>
                  <a:pt x="8906443" y="1379044"/>
                  <a:pt x="8939006" y="1393718"/>
                  <a:pt x="8978249" y="1393718"/>
                </a:cubicBezTo>
                <a:cubicBezTo>
                  <a:pt x="9017074" y="1393718"/>
                  <a:pt x="9049219" y="1379044"/>
                  <a:pt x="9071972" y="1355146"/>
                </a:cubicBezTo>
                <a:cubicBezTo>
                  <a:pt x="9094515" y="1331038"/>
                  <a:pt x="9107457" y="1297706"/>
                  <a:pt x="9107457" y="1260391"/>
                </a:cubicBezTo>
                <a:cubicBezTo>
                  <a:pt x="9107457" y="946150"/>
                  <a:pt x="9107457" y="946150"/>
                  <a:pt x="9107457" y="946150"/>
                </a:cubicBezTo>
                <a:cubicBezTo>
                  <a:pt x="9188447" y="946150"/>
                  <a:pt x="9188447" y="946150"/>
                  <a:pt x="9188447" y="946150"/>
                </a:cubicBezTo>
                <a:cubicBezTo>
                  <a:pt x="9188447" y="1261230"/>
                  <a:pt x="9188447" y="1261230"/>
                  <a:pt x="9188447" y="1261230"/>
                </a:cubicBezTo>
                <a:cubicBezTo>
                  <a:pt x="9188447" y="1321185"/>
                  <a:pt x="9166112" y="1373384"/>
                  <a:pt x="9128539" y="1410489"/>
                </a:cubicBezTo>
                <a:cubicBezTo>
                  <a:pt x="9090758" y="1447804"/>
                  <a:pt x="9038156" y="1470025"/>
                  <a:pt x="8977623" y="1470025"/>
                </a:cubicBezTo>
                <a:cubicBezTo>
                  <a:pt x="8917089" y="1470025"/>
                  <a:pt x="8864278" y="1447804"/>
                  <a:pt x="8826497" y="1410489"/>
                </a:cubicBezTo>
                <a:cubicBezTo>
                  <a:pt x="8788716" y="1373384"/>
                  <a:pt x="8766172" y="1321185"/>
                  <a:pt x="8766172" y="1261230"/>
                </a:cubicBezTo>
                <a:cubicBezTo>
                  <a:pt x="8766172" y="946150"/>
                  <a:pt x="8766172" y="946150"/>
                  <a:pt x="8766172" y="946150"/>
                </a:cubicBezTo>
                <a:close/>
                <a:moveTo>
                  <a:pt x="7737472" y="946150"/>
                </a:moveTo>
                <a:lnTo>
                  <a:pt x="7839072" y="946150"/>
                </a:lnTo>
                <a:lnTo>
                  <a:pt x="7958134" y="1139825"/>
                </a:lnTo>
                <a:lnTo>
                  <a:pt x="8077197" y="1333501"/>
                </a:lnTo>
                <a:lnTo>
                  <a:pt x="8077197" y="946150"/>
                </a:lnTo>
                <a:lnTo>
                  <a:pt x="8156572" y="946150"/>
                </a:lnTo>
                <a:lnTo>
                  <a:pt x="8156572" y="1458913"/>
                </a:lnTo>
                <a:lnTo>
                  <a:pt x="8061322" y="1458913"/>
                </a:lnTo>
                <a:lnTo>
                  <a:pt x="7939084" y="1260475"/>
                </a:lnTo>
                <a:lnTo>
                  <a:pt x="7815259" y="1062038"/>
                </a:lnTo>
                <a:lnTo>
                  <a:pt x="7815259" y="1458913"/>
                </a:lnTo>
                <a:lnTo>
                  <a:pt x="7737472" y="1458913"/>
                </a:lnTo>
                <a:close/>
                <a:moveTo>
                  <a:pt x="11253544" y="936625"/>
                </a:moveTo>
                <a:cubicBezTo>
                  <a:pt x="11284280" y="936625"/>
                  <a:pt x="11313343" y="940389"/>
                  <a:pt x="11340315" y="948334"/>
                </a:cubicBezTo>
                <a:cubicBezTo>
                  <a:pt x="11367287" y="956071"/>
                  <a:pt x="11391959" y="967989"/>
                  <a:pt x="11414331" y="984090"/>
                </a:cubicBezTo>
                <a:cubicBezTo>
                  <a:pt x="11392795" y="1017545"/>
                  <a:pt x="11392795" y="1017545"/>
                  <a:pt x="11392795" y="1017545"/>
                </a:cubicBezTo>
                <a:cubicBezTo>
                  <a:pt x="11371260" y="1051209"/>
                  <a:pt x="11371260" y="1051209"/>
                  <a:pt x="11371260" y="1051209"/>
                </a:cubicBezTo>
                <a:cubicBezTo>
                  <a:pt x="11354114" y="1038036"/>
                  <a:pt x="11335715" y="1028627"/>
                  <a:pt x="11316270" y="1022354"/>
                </a:cubicBezTo>
                <a:cubicBezTo>
                  <a:pt x="11296616" y="1016290"/>
                  <a:pt x="11275498" y="1013363"/>
                  <a:pt x="11252917" y="1013363"/>
                </a:cubicBezTo>
                <a:cubicBezTo>
                  <a:pt x="11201273" y="1013363"/>
                  <a:pt x="11155483" y="1034063"/>
                  <a:pt x="11122657" y="1067936"/>
                </a:cubicBezTo>
                <a:cubicBezTo>
                  <a:pt x="11089622" y="1102019"/>
                  <a:pt x="11069549" y="1149692"/>
                  <a:pt x="11069549" y="1203221"/>
                </a:cubicBezTo>
                <a:cubicBezTo>
                  <a:pt x="11069549" y="1256958"/>
                  <a:pt x="11088785" y="1304631"/>
                  <a:pt x="11120984" y="1338923"/>
                </a:cubicBezTo>
                <a:cubicBezTo>
                  <a:pt x="11153393" y="1373214"/>
                  <a:pt x="11198346" y="1394124"/>
                  <a:pt x="11249990" y="1394124"/>
                </a:cubicBezTo>
                <a:cubicBezTo>
                  <a:pt x="11297452" y="1394124"/>
                  <a:pt x="11335924" y="1378860"/>
                  <a:pt x="11364360" y="1353350"/>
                </a:cubicBezTo>
                <a:cubicBezTo>
                  <a:pt x="11392795" y="1328050"/>
                  <a:pt x="11410986" y="1292295"/>
                  <a:pt x="11418095" y="1251521"/>
                </a:cubicBezTo>
                <a:cubicBezTo>
                  <a:pt x="11244136" y="1251521"/>
                  <a:pt x="11244136" y="1251521"/>
                  <a:pt x="11244136" y="1251521"/>
                </a:cubicBezTo>
                <a:cubicBezTo>
                  <a:pt x="11267971" y="1214303"/>
                  <a:pt x="11267971" y="1214303"/>
                  <a:pt x="11267971" y="1214303"/>
                </a:cubicBezTo>
                <a:cubicBezTo>
                  <a:pt x="11291598" y="1177084"/>
                  <a:pt x="11291598" y="1177084"/>
                  <a:pt x="11291598" y="1177084"/>
                </a:cubicBezTo>
                <a:cubicBezTo>
                  <a:pt x="11496083" y="1177084"/>
                  <a:pt x="11496083" y="1177084"/>
                  <a:pt x="11496083" y="1177084"/>
                </a:cubicBezTo>
                <a:cubicBezTo>
                  <a:pt x="11497338" y="1181057"/>
                  <a:pt x="11498174" y="1186911"/>
                  <a:pt x="11498802" y="1193393"/>
                </a:cubicBezTo>
                <a:cubicBezTo>
                  <a:pt x="11499429" y="1199875"/>
                  <a:pt x="11499847" y="1206984"/>
                  <a:pt x="11499847" y="1213466"/>
                </a:cubicBezTo>
                <a:cubicBezTo>
                  <a:pt x="11499847" y="1286231"/>
                  <a:pt x="11474339" y="1350214"/>
                  <a:pt x="11430222" y="1396215"/>
                </a:cubicBezTo>
                <a:cubicBezTo>
                  <a:pt x="11386105" y="1442216"/>
                  <a:pt x="11323379" y="1470025"/>
                  <a:pt x="11249154" y="1470025"/>
                </a:cubicBezTo>
                <a:cubicBezTo>
                  <a:pt x="11175137" y="1470025"/>
                  <a:pt x="11109066" y="1440334"/>
                  <a:pt x="11061813" y="1392242"/>
                </a:cubicBezTo>
                <a:cubicBezTo>
                  <a:pt x="11014351" y="1344150"/>
                  <a:pt x="10985497" y="1277449"/>
                  <a:pt x="10985497" y="1203221"/>
                </a:cubicBezTo>
                <a:cubicBezTo>
                  <a:pt x="10985497" y="1129201"/>
                  <a:pt x="11015187" y="1062500"/>
                  <a:pt x="11063695" y="1014408"/>
                </a:cubicBezTo>
                <a:cubicBezTo>
                  <a:pt x="11111994" y="966317"/>
                  <a:pt x="11179110" y="936625"/>
                  <a:pt x="11253544" y="936625"/>
                </a:cubicBezTo>
                <a:close/>
                <a:moveTo>
                  <a:pt x="8471697" y="936625"/>
                </a:moveTo>
                <a:cubicBezTo>
                  <a:pt x="8502452" y="936625"/>
                  <a:pt x="8530906" y="941434"/>
                  <a:pt x="8556850" y="949798"/>
                </a:cubicBezTo>
                <a:cubicBezTo>
                  <a:pt x="8582793" y="958162"/>
                  <a:pt x="8606225" y="970080"/>
                  <a:pt x="8626729" y="984717"/>
                </a:cubicBezTo>
                <a:cubicBezTo>
                  <a:pt x="8626729" y="984717"/>
                  <a:pt x="8626729" y="984717"/>
                  <a:pt x="8606225" y="1017336"/>
                </a:cubicBezTo>
                <a:cubicBezTo>
                  <a:pt x="8606225" y="1017336"/>
                  <a:pt x="8606225" y="1017336"/>
                  <a:pt x="8585722" y="1049745"/>
                </a:cubicBezTo>
                <a:cubicBezTo>
                  <a:pt x="8566474" y="1037409"/>
                  <a:pt x="8547644" y="1027581"/>
                  <a:pt x="8528605" y="1021099"/>
                </a:cubicBezTo>
                <a:cubicBezTo>
                  <a:pt x="8509775" y="1014617"/>
                  <a:pt x="8490736" y="1011063"/>
                  <a:pt x="8471070" y="1011063"/>
                </a:cubicBezTo>
                <a:cubicBezTo>
                  <a:pt x="8441151" y="1011063"/>
                  <a:pt x="8418974" y="1019217"/>
                  <a:pt x="8404328" y="1032181"/>
                </a:cubicBezTo>
                <a:cubicBezTo>
                  <a:pt x="8389683" y="1045354"/>
                  <a:pt x="8382570" y="1063755"/>
                  <a:pt x="8382570" y="1084246"/>
                </a:cubicBezTo>
                <a:cubicBezTo>
                  <a:pt x="8382570" y="1108292"/>
                  <a:pt x="8393449" y="1123556"/>
                  <a:pt x="8412697" y="1135474"/>
                </a:cubicBezTo>
                <a:cubicBezTo>
                  <a:pt x="8432155" y="1147183"/>
                  <a:pt x="8459772" y="1155338"/>
                  <a:pt x="8493038" y="1165165"/>
                </a:cubicBezTo>
                <a:cubicBezTo>
                  <a:pt x="8532789" y="1177293"/>
                  <a:pt x="8571704" y="1190257"/>
                  <a:pt x="8600786" y="1212421"/>
                </a:cubicBezTo>
                <a:cubicBezTo>
                  <a:pt x="8629658" y="1234585"/>
                  <a:pt x="8648697" y="1265740"/>
                  <a:pt x="8648697" y="1314250"/>
                </a:cubicBezTo>
                <a:cubicBezTo>
                  <a:pt x="8648697" y="1359205"/>
                  <a:pt x="8632169" y="1398097"/>
                  <a:pt x="8601413" y="1425906"/>
                </a:cubicBezTo>
                <a:cubicBezTo>
                  <a:pt x="8570658" y="1453507"/>
                  <a:pt x="8525467" y="1470025"/>
                  <a:pt x="8468140" y="1470025"/>
                </a:cubicBezTo>
                <a:cubicBezTo>
                  <a:pt x="8427552" y="1470025"/>
                  <a:pt x="8393031" y="1463125"/>
                  <a:pt x="8363531" y="1452461"/>
                </a:cubicBezTo>
                <a:cubicBezTo>
                  <a:pt x="8333821" y="1441797"/>
                  <a:pt x="8308715" y="1427161"/>
                  <a:pt x="8286747" y="1411479"/>
                </a:cubicBezTo>
                <a:cubicBezTo>
                  <a:pt x="8286747" y="1411479"/>
                  <a:pt x="8286747" y="1411479"/>
                  <a:pt x="8307251" y="1379069"/>
                </a:cubicBezTo>
                <a:cubicBezTo>
                  <a:pt x="8307251" y="1379069"/>
                  <a:pt x="8307251" y="1379069"/>
                  <a:pt x="8327754" y="1346450"/>
                </a:cubicBezTo>
                <a:cubicBezTo>
                  <a:pt x="8349931" y="1360669"/>
                  <a:pt x="8372318" y="1373005"/>
                  <a:pt x="8395541" y="1381578"/>
                </a:cubicBezTo>
                <a:cubicBezTo>
                  <a:pt x="8418765" y="1390360"/>
                  <a:pt x="8442825" y="1395378"/>
                  <a:pt x="8468768" y="1395378"/>
                </a:cubicBezTo>
                <a:cubicBezTo>
                  <a:pt x="8500569" y="1395378"/>
                  <a:pt x="8525048" y="1387224"/>
                  <a:pt x="8541367" y="1373633"/>
                </a:cubicBezTo>
                <a:cubicBezTo>
                  <a:pt x="8557686" y="1360041"/>
                  <a:pt x="8566055" y="1341014"/>
                  <a:pt x="8566055" y="1319477"/>
                </a:cubicBezTo>
                <a:cubicBezTo>
                  <a:pt x="8566055" y="1295640"/>
                  <a:pt x="8554967" y="1280376"/>
                  <a:pt x="8535509" y="1268458"/>
                </a:cubicBezTo>
                <a:cubicBezTo>
                  <a:pt x="8516261" y="1256540"/>
                  <a:pt x="8488644" y="1248176"/>
                  <a:pt x="8455587" y="1238348"/>
                </a:cubicBezTo>
                <a:cubicBezTo>
                  <a:pt x="8415417" y="1226221"/>
                  <a:pt x="8376502" y="1213466"/>
                  <a:pt x="8347630" y="1191511"/>
                </a:cubicBezTo>
                <a:cubicBezTo>
                  <a:pt x="8318758" y="1169556"/>
                  <a:pt x="8299928" y="1138192"/>
                  <a:pt x="8299928" y="1089264"/>
                </a:cubicBezTo>
                <a:cubicBezTo>
                  <a:pt x="8299928" y="1044727"/>
                  <a:pt x="8315829" y="1006463"/>
                  <a:pt x="8345329" y="979489"/>
                </a:cubicBezTo>
                <a:cubicBezTo>
                  <a:pt x="8374828" y="952516"/>
                  <a:pt x="8417718" y="936625"/>
                  <a:pt x="8471697" y="936625"/>
                </a:cubicBezTo>
                <a:close/>
                <a:moveTo>
                  <a:pt x="7349808" y="936625"/>
                </a:moveTo>
                <a:cubicBezTo>
                  <a:pt x="7424849" y="936625"/>
                  <a:pt x="7492344" y="966526"/>
                  <a:pt x="7541183" y="1014826"/>
                </a:cubicBezTo>
                <a:cubicBezTo>
                  <a:pt x="7590023" y="1063127"/>
                  <a:pt x="7619997" y="1129828"/>
                  <a:pt x="7619997" y="1203221"/>
                </a:cubicBezTo>
                <a:cubicBezTo>
                  <a:pt x="7619997" y="1276613"/>
                  <a:pt x="7590023" y="1343314"/>
                  <a:pt x="7541183" y="1391615"/>
                </a:cubicBezTo>
                <a:cubicBezTo>
                  <a:pt x="7492344" y="1440125"/>
                  <a:pt x="7424849" y="1470025"/>
                  <a:pt x="7349808" y="1470025"/>
                </a:cubicBezTo>
                <a:cubicBezTo>
                  <a:pt x="7274767" y="1470025"/>
                  <a:pt x="7207272" y="1440125"/>
                  <a:pt x="7158642" y="1391615"/>
                </a:cubicBezTo>
                <a:cubicBezTo>
                  <a:pt x="7110012" y="1343314"/>
                  <a:pt x="7080247" y="1276613"/>
                  <a:pt x="7080247" y="1203221"/>
                </a:cubicBezTo>
                <a:cubicBezTo>
                  <a:pt x="7080247" y="1129828"/>
                  <a:pt x="7110012" y="1063127"/>
                  <a:pt x="7158642" y="1014826"/>
                </a:cubicBezTo>
                <a:cubicBezTo>
                  <a:pt x="7207272" y="966526"/>
                  <a:pt x="7274767" y="936625"/>
                  <a:pt x="7349808" y="936625"/>
                </a:cubicBezTo>
                <a:close/>
                <a:moveTo>
                  <a:pt x="6837427" y="936625"/>
                </a:moveTo>
                <a:cubicBezTo>
                  <a:pt x="6874092" y="936625"/>
                  <a:pt x="6904891" y="941852"/>
                  <a:pt x="6932756" y="951680"/>
                </a:cubicBezTo>
                <a:cubicBezTo>
                  <a:pt x="6960412" y="961507"/>
                  <a:pt x="6984925" y="975726"/>
                  <a:pt x="7008810" y="993499"/>
                </a:cubicBezTo>
                <a:cubicBezTo>
                  <a:pt x="7008810" y="993499"/>
                  <a:pt x="7008810" y="993499"/>
                  <a:pt x="6987439" y="1026745"/>
                </a:cubicBezTo>
                <a:cubicBezTo>
                  <a:pt x="6987439" y="1026745"/>
                  <a:pt x="6987439" y="1026745"/>
                  <a:pt x="6966278" y="1059991"/>
                </a:cubicBezTo>
                <a:cubicBezTo>
                  <a:pt x="6946584" y="1044727"/>
                  <a:pt x="6926680" y="1032809"/>
                  <a:pt x="6904891" y="1024863"/>
                </a:cubicBezTo>
                <a:cubicBezTo>
                  <a:pt x="6883101" y="1016708"/>
                  <a:pt x="6859845" y="1012526"/>
                  <a:pt x="6833027" y="1012526"/>
                </a:cubicBezTo>
                <a:cubicBezTo>
                  <a:pt x="6782115" y="1012526"/>
                  <a:pt x="6736441" y="1033436"/>
                  <a:pt x="6703338" y="1067727"/>
                </a:cubicBezTo>
                <a:cubicBezTo>
                  <a:pt x="6670444" y="1102019"/>
                  <a:pt x="6649912" y="1149483"/>
                  <a:pt x="6649912" y="1203221"/>
                </a:cubicBezTo>
                <a:cubicBezTo>
                  <a:pt x="6649912" y="1256958"/>
                  <a:pt x="6670444" y="1304631"/>
                  <a:pt x="6703338" y="1338923"/>
                </a:cubicBezTo>
                <a:cubicBezTo>
                  <a:pt x="6736441" y="1373214"/>
                  <a:pt x="6782115" y="1393915"/>
                  <a:pt x="6833027" y="1393915"/>
                </a:cubicBezTo>
                <a:cubicBezTo>
                  <a:pt x="6859845" y="1393915"/>
                  <a:pt x="6883101" y="1389733"/>
                  <a:pt x="6904891" y="1381787"/>
                </a:cubicBezTo>
                <a:cubicBezTo>
                  <a:pt x="6926680" y="1373633"/>
                  <a:pt x="6946584" y="1361923"/>
                  <a:pt x="6966278" y="1346450"/>
                </a:cubicBezTo>
                <a:cubicBezTo>
                  <a:pt x="6966278" y="1346450"/>
                  <a:pt x="6966278" y="1346450"/>
                  <a:pt x="6987439" y="1379696"/>
                </a:cubicBezTo>
                <a:cubicBezTo>
                  <a:pt x="6987439" y="1379696"/>
                  <a:pt x="6987439" y="1379696"/>
                  <a:pt x="7008810" y="1412942"/>
                </a:cubicBezTo>
                <a:cubicBezTo>
                  <a:pt x="6984925" y="1430924"/>
                  <a:pt x="6960412" y="1445143"/>
                  <a:pt x="6932756" y="1454970"/>
                </a:cubicBezTo>
                <a:cubicBezTo>
                  <a:pt x="6904891" y="1464589"/>
                  <a:pt x="6874092" y="1470025"/>
                  <a:pt x="6837427" y="1470025"/>
                </a:cubicBezTo>
                <a:cubicBezTo>
                  <a:pt x="6761373" y="1470025"/>
                  <a:pt x="6693491" y="1440334"/>
                  <a:pt x="6644674" y="1392242"/>
                </a:cubicBezTo>
                <a:cubicBezTo>
                  <a:pt x="6595648" y="1344150"/>
                  <a:pt x="6565897" y="1277449"/>
                  <a:pt x="6565897" y="1203221"/>
                </a:cubicBezTo>
                <a:cubicBezTo>
                  <a:pt x="6565897" y="1129201"/>
                  <a:pt x="6595648" y="1062500"/>
                  <a:pt x="6644674" y="1014408"/>
                </a:cubicBezTo>
                <a:cubicBezTo>
                  <a:pt x="6693491" y="966107"/>
                  <a:pt x="6761373" y="936625"/>
                  <a:pt x="6837427" y="936625"/>
                </a:cubicBezTo>
                <a:close/>
                <a:moveTo>
                  <a:pt x="501650" y="477838"/>
                </a:moveTo>
                <a:cubicBezTo>
                  <a:pt x="501650" y="477838"/>
                  <a:pt x="501650" y="477838"/>
                  <a:pt x="501650" y="981076"/>
                </a:cubicBezTo>
                <a:cubicBezTo>
                  <a:pt x="501650" y="981076"/>
                  <a:pt x="501650" y="981076"/>
                  <a:pt x="786010" y="981076"/>
                </a:cubicBezTo>
                <a:cubicBezTo>
                  <a:pt x="786010" y="981076"/>
                  <a:pt x="786010" y="981076"/>
                  <a:pt x="1070579" y="981076"/>
                </a:cubicBezTo>
                <a:cubicBezTo>
                  <a:pt x="1142870" y="981076"/>
                  <a:pt x="1207013" y="953710"/>
                  <a:pt x="1253188" y="908588"/>
                </a:cubicBezTo>
                <a:cubicBezTo>
                  <a:pt x="1299153" y="863466"/>
                  <a:pt x="1327150" y="800169"/>
                  <a:pt x="1327150" y="727681"/>
                </a:cubicBezTo>
                <a:cubicBezTo>
                  <a:pt x="1327150" y="655402"/>
                  <a:pt x="1299153" y="592942"/>
                  <a:pt x="1253188" y="548446"/>
                </a:cubicBezTo>
                <a:cubicBezTo>
                  <a:pt x="1207013" y="503951"/>
                  <a:pt x="1142870" y="477838"/>
                  <a:pt x="1070579" y="477838"/>
                </a:cubicBezTo>
                <a:cubicBezTo>
                  <a:pt x="1070579" y="477838"/>
                  <a:pt x="1070579" y="477838"/>
                  <a:pt x="501650" y="477838"/>
                </a:cubicBezTo>
                <a:close/>
                <a:moveTo>
                  <a:pt x="6675435" y="336550"/>
                </a:moveTo>
                <a:cubicBezTo>
                  <a:pt x="6675435" y="487363"/>
                  <a:pt x="6675435" y="487363"/>
                  <a:pt x="6675435" y="487363"/>
                </a:cubicBezTo>
                <a:cubicBezTo>
                  <a:pt x="6808467" y="487363"/>
                  <a:pt x="6808467" y="487363"/>
                  <a:pt x="6808467" y="487363"/>
                </a:cubicBezTo>
                <a:cubicBezTo>
                  <a:pt x="6831475" y="487363"/>
                  <a:pt x="6851346" y="478985"/>
                  <a:pt x="6865570" y="465370"/>
                </a:cubicBezTo>
                <a:cubicBezTo>
                  <a:pt x="6879793" y="451755"/>
                  <a:pt x="6888160" y="432903"/>
                  <a:pt x="6888160" y="411957"/>
                </a:cubicBezTo>
                <a:cubicBezTo>
                  <a:pt x="6888160" y="390801"/>
                  <a:pt x="6879793" y="371949"/>
                  <a:pt x="6865570" y="358334"/>
                </a:cubicBezTo>
                <a:cubicBezTo>
                  <a:pt x="6851346" y="344719"/>
                  <a:pt x="6831475" y="336550"/>
                  <a:pt x="6808467" y="336550"/>
                </a:cubicBezTo>
                <a:cubicBezTo>
                  <a:pt x="6675435" y="336550"/>
                  <a:pt x="6675435" y="336550"/>
                  <a:pt x="6675435" y="336550"/>
                </a:cubicBezTo>
                <a:close/>
                <a:moveTo>
                  <a:pt x="6675435" y="122238"/>
                </a:moveTo>
                <a:cubicBezTo>
                  <a:pt x="6675435" y="265113"/>
                  <a:pt x="6675435" y="265113"/>
                  <a:pt x="6675435" y="265113"/>
                </a:cubicBezTo>
                <a:cubicBezTo>
                  <a:pt x="6795279" y="265113"/>
                  <a:pt x="6795279" y="265113"/>
                  <a:pt x="6795279" y="265113"/>
                </a:cubicBezTo>
                <a:cubicBezTo>
                  <a:pt x="6816822" y="265113"/>
                  <a:pt x="6835228" y="257396"/>
                  <a:pt x="6848404" y="244673"/>
                </a:cubicBezTo>
                <a:cubicBezTo>
                  <a:pt x="6861372" y="231949"/>
                  <a:pt x="6869110" y="214012"/>
                  <a:pt x="6869110" y="193571"/>
                </a:cubicBezTo>
                <a:cubicBezTo>
                  <a:pt x="6869110" y="173131"/>
                  <a:pt x="6861372" y="155402"/>
                  <a:pt x="6848404" y="142679"/>
                </a:cubicBezTo>
                <a:cubicBezTo>
                  <a:pt x="6835228" y="129747"/>
                  <a:pt x="6816822" y="122238"/>
                  <a:pt x="6795279" y="122238"/>
                </a:cubicBezTo>
                <a:cubicBezTo>
                  <a:pt x="6675435" y="122238"/>
                  <a:pt x="6675435" y="122238"/>
                  <a:pt x="6675435" y="122238"/>
                </a:cubicBezTo>
                <a:close/>
                <a:moveTo>
                  <a:pt x="8850791" y="114300"/>
                </a:moveTo>
                <a:cubicBezTo>
                  <a:pt x="8799203" y="114300"/>
                  <a:pt x="8753045" y="135269"/>
                  <a:pt x="8719837" y="169657"/>
                </a:cubicBezTo>
                <a:cubicBezTo>
                  <a:pt x="8686419" y="204046"/>
                  <a:pt x="8666160" y="251645"/>
                  <a:pt x="8666160" y="304905"/>
                </a:cubicBezTo>
                <a:cubicBezTo>
                  <a:pt x="8666160" y="357956"/>
                  <a:pt x="8686419" y="405554"/>
                  <a:pt x="8719837" y="439943"/>
                </a:cubicBezTo>
                <a:cubicBezTo>
                  <a:pt x="8753045" y="474332"/>
                  <a:pt x="8799203" y="495300"/>
                  <a:pt x="8850791" y="495300"/>
                </a:cubicBezTo>
                <a:cubicBezTo>
                  <a:pt x="8902588" y="495300"/>
                  <a:pt x="8948954" y="474541"/>
                  <a:pt x="8982163" y="440153"/>
                </a:cubicBezTo>
                <a:cubicBezTo>
                  <a:pt x="9015580" y="405974"/>
                  <a:pt x="9036048" y="358375"/>
                  <a:pt x="9036048" y="304905"/>
                </a:cubicBezTo>
                <a:cubicBezTo>
                  <a:pt x="9036048" y="251645"/>
                  <a:pt x="9015371" y="204046"/>
                  <a:pt x="8981954" y="169657"/>
                </a:cubicBezTo>
                <a:cubicBezTo>
                  <a:pt x="8948536" y="135269"/>
                  <a:pt x="8902170" y="114300"/>
                  <a:pt x="8850791" y="114300"/>
                </a:cubicBezTo>
                <a:close/>
                <a:moveTo>
                  <a:pt x="7335415" y="114300"/>
                </a:moveTo>
                <a:cubicBezTo>
                  <a:pt x="7283845" y="114300"/>
                  <a:pt x="7237515" y="135269"/>
                  <a:pt x="7203974" y="169657"/>
                </a:cubicBezTo>
                <a:cubicBezTo>
                  <a:pt x="7170642" y="204046"/>
                  <a:pt x="7150097" y="251645"/>
                  <a:pt x="7150097" y="304905"/>
                </a:cubicBezTo>
                <a:cubicBezTo>
                  <a:pt x="7150097" y="357956"/>
                  <a:pt x="7170642" y="405554"/>
                  <a:pt x="7203974" y="439943"/>
                </a:cubicBezTo>
                <a:cubicBezTo>
                  <a:pt x="7237515" y="474332"/>
                  <a:pt x="7283845" y="495300"/>
                  <a:pt x="7335415" y="495300"/>
                </a:cubicBezTo>
                <a:cubicBezTo>
                  <a:pt x="7387405" y="495300"/>
                  <a:pt x="7433944" y="474541"/>
                  <a:pt x="7467486" y="440153"/>
                </a:cubicBezTo>
                <a:cubicBezTo>
                  <a:pt x="7501028" y="405974"/>
                  <a:pt x="7521572" y="358375"/>
                  <a:pt x="7521572" y="304905"/>
                </a:cubicBezTo>
                <a:cubicBezTo>
                  <a:pt x="7521572" y="251645"/>
                  <a:pt x="7500818" y="204046"/>
                  <a:pt x="7467067" y="169657"/>
                </a:cubicBezTo>
                <a:cubicBezTo>
                  <a:pt x="7433525" y="135269"/>
                  <a:pt x="7386986" y="114300"/>
                  <a:pt x="7335415" y="114300"/>
                </a:cubicBezTo>
                <a:close/>
                <a:moveTo>
                  <a:pt x="9237660" y="49213"/>
                </a:moveTo>
                <a:lnTo>
                  <a:pt x="9339260" y="49213"/>
                </a:lnTo>
                <a:lnTo>
                  <a:pt x="9458322" y="242888"/>
                </a:lnTo>
                <a:lnTo>
                  <a:pt x="9578972" y="436563"/>
                </a:lnTo>
                <a:lnTo>
                  <a:pt x="9578972" y="49213"/>
                </a:lnTo>
                <a:lnTo>
                  <a:pt x="9656760" y="49213"/>
                </a:lnTo>
                <a:lnTo>
                  <a:pt x="9656760" y="560388"/>
                </a:lnTo>
                <a:lnTo>
                  <a:pt x="9561510" y="560388"/>
                </a:lnTo>
                <a:lnTo>
                  <a:pt x="9439272" y="363538"/>
                </a:lnTo>
                <a:lnTo>
                  <a:pt x="9317035" y="165101"/>
                </a:lnTo>
                <a:lnTo>
                  <a:pt x="9317035" y="560388"/>
                </a:lnTo>
                <a:lnTo>
                  <a:pt x="9237660" y="560388"/>
                </a:lnTo>
                <a:close/>
                <a:moveTo>
                  <a:pt x="8126410" y="49213"/>
                </a:moveTo>
                <a:lnTo>
                  <a:pt x="8529635" y="49213"/>
                </a:lnTo>
                <a:lnTo>
                  <a:pt x="8529635" y="125413"/>
                </a:lnTo>
                <a:lnTo>
                  <a:pt x="8369298" y="125413"/>
                </a:lnTo>
                <a:lnTo>
                  <a:pt x="8369298" y="560388"/>
                </a:lnTo>
                <a:lnTo>
                  <a:pt x="8285160" y="560388"/>
                </a:lnTo>
                <a:lnTo>
                  <a:pt x="8285160" y="125413"/>
                </a:lnTo>
                <a:lnTo>
                  <a:pt x="8126410" y="125413"/>
                </a:lnTo>
                <a:close/>
                <a:moveTo>
                  <a:pt x="6592885" y="49213"/>
                </a:moveTo>
                <a:cubicBezTo>
                  <a:pt x="6795851" y="49213"/>
                  <a:pt x="6795851" y="49213"/>
                  <a:pt x="6795851" y="49213"/>
                </a:cubicBezTo>
                <a:cubicBezTo>
                  <a:pt x="6840537" y="49213"/>
                  <a:pt x="6879794" y="63633"/>
                  <a:pt x="6907775" y="87875"/>
                </a:cubicBezTo>
                <a:cubicBezTo>
                  <a:pt x="6935756" y="112117"/>
                  <a:pt x="6952670" y="146182"/>
                  <a:pt x="6952670" y="185680"/>
                </a:cubicBezTo>
                <a:cubicBezTo>
                  <a:pt x="6952670" y="208041"/>
                  <a:pt x="6946823" y="228103"/>
                  <a:pt x="6936382" y="245658"/>
                </a:cubicBezTo>
                <a:cubicBezTo>
                  <a:pt x="6925733" y="263004"/>
                  <a:pt x="6910698" y="277633"/>
                  <a:pt x="6892114" y="288709"/>
                </a:cubicBezTo>
                <a:cubicBezTo>
                  <a:pt x="6916963" y="300621"/>
                  <a:pt x="6937009" y="318176"/>
                  <a:pt x="6950791" y="339492"/>
                </a:cubicBezTo>
                <a:cubicBezTo>
                  <a:pt x="6964572" y="360808"/>
                  <a:pt x="6972298" y="385677"/>
                  <a:pt x="6972298" y="412845"/>
                </a:cubicBezTo>
                <a:cubicBezTo>
                  <a:pt x="6972298" y="454015"/>
                  <a:pt x="6955384" y="491005"/>
                  <a:pt x="6926359" y="517546"/>
                </a:cubicBezTo>
                <a:cubicBezTo>
                  <a:pt x="6897543" y="544087"/>
                  <a:pt x="6856616" y="560388"/>
                  <a:pt x="6808798" y="560388"/>
                </a:cubicBezTo>
                <a:cubicBezTo>
                  <a:pt x="6592885" y="560388"/>
                  <a:pt x="6592885" y="560388"/>
                  <a:pt x="6592885" y="560388"/>
                </a:cubicBezTo>
                <a:cubicBezTo>
                  <a:pt x="6592885" y="49213"/>
                  <a:pt x="6592885" y="49213"/>
                  <a:pt x="6592885" y="49213"/>
                </a:cubicBezTo>
                <a:close/>
                <a:moveTo>
                  <a:pt x="8850790" y="38100"/>
                </a:moveTo>
                <a:cubicBezTo>
                  <a:pt x="8925610" y="38100"/>
                  <a:pt x="8992907" y="68001"/>
                  <a:pt x="9041603" y="116301"/>
                </a:cubicBezTo>
                <a:cubicBezTo>
                  <a:pt x="9090299" y="164602"/>
                  <a:pt x="9120185" y="231303"/>
                  <a:pt x="9120185" y="304905"/>
                </a:cubicBezTo>
                <a:cubicBezTo>
                  <a:pt x="9120185" y="378297"/>
                  <a:pt x="9090299" y="444998"/>
                  <a:pt x="9041603" y="493090"/>
                </a:cubicBezTo>
                <a:cubicBezTo>
                  <a:pt x="8992907" y="541600"/>
                  <a:pt x="8925610" y="571500"/>
                  <a:pt x="8850790" y="571500"/>
                </a:cubicBezTo>
                <a:cubicBezTo>
                  <a:pt x="8775761" y="571500"/>
                  <a:pt x="8708673" y="541600"/>
                  <a:pt x="8660186" y="493090"/>
                </a:cubicBezTo>
                <a:cubicBezTo>
                  <a:pt x="8611699" y="444998"/>
                  <a:pt x="8582022" y="378297"/>
                  <a:pt x="8582022" y="304905"/>
                </a:cubicBezTo>
                <a:cubicBezTo>
                  <a:pt x="8582022" y="231303"/>
                  <a:pt x="8611699" y="164602"/>
                  <a:pt x="8660186" y="116301"/>
                </a:cubicBezTo>
                <a:cubicBezTo>
                  <a:pt x="8708673" y="68001"/>
                  <a:pt x="8775761" y="38100"/>
                  <a:pt x="8850790" y="38100"/>
                </a:cubicBezTo>
                <a:close/>
                <a:moveTo>
                  <a:pt x="7870035" y="38100"/>
                </a:moveTo>
                <a:cubicBezTo>
                  <a:pt x="7871499" y="38100"/>
                  <a:pt x="7871499" y="38100"/>
                  <a:pt x="7871499" y="38100"/>
                </a:cubicBezTo>
                <a:cubicBezTo>
                  <a:pt x="7901627" y="38309"/>
                  <a:pt x="7929663" y="42909"/>
                  <a:pt x="7955187" y="51273"/>
                </a:cubicBezTo>
                <a:cubicBezTo>
                  <a:pt x="7981131" y="59637"/>
                  <a:pt x="8004563" y="71764"/>
                  <a:pt x="8025067" y="86401"/>
                </a:cubicBezTo>
                <a:cubicBezTo>
                  <a:pt x="8004563" y="118811"/>
                  <a:pt x="8004563" y="118811"/>
                  <a:pt x="8004563" y="118811"/>
                </a:cubicBezTo>
                <a:cubicBezTo>
                  <a:pt x="7984060" y="151429"/>
                  <a:pt x="7984060" y="151429"/>
                  <a:pt x="7984060" y="151429"/>
                </a:cubicBezTo>
                <a:cubicBezTo>
                  <a:pt x="7964811" y="138884"/>
                  <a:pt x="7945982" y="129265"/>
                  <a:pt x="7926943" y="122574"/>
                </a:cubicBezTo>
                <a:cubicBezTo>
                  <a:pt x="7908113" y="116092"/>
                  <a:pt x="7889074" y="112538"/>
                  <a:pt x="7869198" y="112538"/>
                </a:cubicBezTo>
                <a:cubicBezTo>
                  <a:pt x="7839280" y="112538"/>
                  <a:pt x="7817312" y="120692"/>
                  <a:pt x="7802666" y="133865"/>
                </a:cubicBezTo>
                <a:cubicBezTo>
                  <a:pt x="7788021" y="147038"/>
                  <a:pt x="7780907" y="165230"/>
                  <a:pt x="7780907" y="185721"/>
                </a:cubicBezTo>
                <a:cubicBezTo>
                  <a:pt x="7780907" y="209767"/>
                  <a:pt x="7791787" y="225031"/>
                  <a:pt x="7811035" y="236949"/>
                </a:cubicBezTo>
                <a:cubicBezTo>
                  <a:pt x="7830283" y="248658"/>
                  <a:pt x="7857900" y="257022"/>
                  <a:pt x="7891166" y="266849"/>
                </a:cubicBezTo>
                <a:cubicBezTo>
                  <a:pt x="7931127" y="278977"/>
                  <a:pt x="7970042" y="291941"/>
                  <a:pt x="7998914" y="313896"/>
                </a:cubicBezTo>
                <a:cubicBezTo>
                  <a:pt x="8027996" y="336060"/>
                  <a:pt x="8047035" y="367424"/>
                  <a:pt x="8047035" y="415934"/>
                </a:cubicBezTo>
                <a:cubicBezTo>
                  <a:pt x="8047035" y="460889"/>
                  <a:pt x="8030506" y="499781"/>
                  <a:pt x="7999751" y="527381"/>
                </a:cubicBezTo>
                <a:cubicBezTo>
                  <a:pt x="7968787" y="554982"/>
                  <a:pt x="7923804" y="571500"/>
                  <a:pt x="7866478" y="571500"/>
                </a:cubicBezTo>
                <a:cubicBezTo>
                  <a:pt x="7825890" y="571500"/>
                  <a:pt x="7791368" y="564809"/>
                  <a:pt x="7761659" y="554145"/>
                </a:cubicBezTo>
                <a:cubicBezTo>
                  <a:pt x="7731950" y="543272"/>
                  <a:pt x="7707053" y="528845"/>
                  <a:pt x="7685085" y="512954"/>
                </a:cubicBezTo>
                <a:cubicBezTo>
                  <a:pt x="7725883" y="447925"/>
                  <a:pt x="7725883" y="447925"/>
                  <a:pt x="7725883" y="447925"/>
                </a:cubicBezTo>
                <a:cubicBezTo>
                  <a:pt x="7748269" y="462353"/>
                  <a:pt x="7770656" y="474480"/>
                  <a:pt x="7793879" y="483053"/>
                </a:cubicBezTo>
                <a:cubicBezTo>
                  <a:pt x="7816893" y="491835"/>
                  <a:pt x="7841163" y="497063"/>
                  <a:pt x="7867106" y="497063"/>
                </a:cubicBezTo>
                <a:cubicBezTo>
                  <a:pt x="7898907" y="497063"/>
                  <a:pt x="7923177" y="488699"/>
                  <a:pt x="7939496" y="475108"/>
                </a:cubicBezTo>
                <a:cubicBezTo>
                  <a:pt x="7956024" y="461516"/>
                  <a:pt x="7964393" y="442489"/>
                  <a:pt x="7964393" y="420952"/>
                </a:cubicBezTo>
                <a:cubicBezTo>
                  <a:pt x="7964393" y="397324"/>
                  <a:pt x="7953095" y="381851"/>
                  <a:pt x="7933847" y="369933"/>
                </a:cubicBezTo>
                <a:cubicBezTo>
                  <a:pt x="7914389" y="358224"/>
                  <a:pt x="7886982" y="349860"/>
                  <a:pt x="7853925" y="339823"/>
                </a:cubicBezTo>
                <a:cubicBezTo>
                  <a:pt x="7813755" y="327696"/>
                  <a:pt x="7774840" y="314941"/>
                  <a:pt x="7745968" y="292986"/>
                </a:cubicBezTo>
                <a:cubicBezTo>
                  <a:pt x="7717095" y="271031"/>
                  <a:pt x="7698266" y="239667"/>
                  <a:pt x="7698266" y="190739"/>
                </a:cubicBezTo>
                <a:cubicBezTo>
                  <a:pt x="7698266" y="146202"/>
                  <a:pt x="7714166" y="107938"/>
                  <a:pt x="7743666" y="80964"/>
                </a:cubicBezTo>
                <a:cubicBezTo>
                  <a:pt x="7772957" y="53991"/>
                  <a:pt x="7815847" y="38100"/>
                  <a:pt x="7870035" y="38100"/>
                </a:cubicBezTo>
                <a:close/>
                <a:moveTo>
                  <a:pt x="7334624" y="38100"/>
                </a:moveTo>
                <a:cubicBezTo>
                  <a:pt x="7409415" y="38100"/>
                  <a:pt x="7476894" y="68001"/>
                  <a:pt x="7525363" y="116301"/>
                </a:cubicBezTo>
                <a:cubicBezTo>
                  <a:pt x="7574040" y="164602"/>
                  <a:pt x="7604123" y="231303"/>
                  <a:pt x="7604123" y="304905"/>
                </a:cubicBezTo>
                <a:cubicBezTo>
                  <a:pt x="7604123" y="378297"/>
                  <a:pt x="7574040" y="444998"/>
                  <a:pt x="7525363" y="493090"/>
                </a:cubicBezTo>
                <a:cubicBezTo>
                  <a:pt x="7476894" y="541600"/>
                  <a:pt x="7409415" y="571500"/>
                  <a:pt x="7334624" y="571500"/>
                </a:cubicBezTo>
                <a:cubicBezTo>
                  <a:pt x="7259833" y="571500"/>
                  <a:pt x="7192562" y="541600"/>
                  <a:pt x="7144094" y="493090"/>
                </a:cubicBezTo>
                <a:cubicBezTo>
                  <a:pt x="7095626" y="444998"/>
                  <a:pt x="7065960" y="378297"/>
                  <a:pt x="7065960" y="304905"/>
                </a:cubicBezTo>
                <a:cubicBezTo>
                  <a:pt x="7065960" y="231303"/>
                  <a:pt x="7095626" y="164602"/>
                  <a:pt x="7144094" y="116301"/>
                </a:cubicBezTo>
                <a:cubicBezTo>
                  <a:pt x="7192562" y="68001"/>
                  <a:pt x="7259833" y="38100"/>
                  <a:pt x="7334624" y="38100"/>
                </a:cubicBezTo>
                <a:close/>
                <a:moveTo>
                  <a:pt x="2766077" y="0"/>
                </a:moveTo>
                <a:cubicBezTo>
                  <a:pt x="2901191" y="0"/>
                  <a:pt x="3028777" y="17359"/>
                  <a:pt x="3146531" y="51449"/>
                </a:cubicBezTo>
                <a:cubicBezTo>
                  <a:pt x="3264077" y="85540"/>
                  <a:pt x="3372000" y="136571"/>
                  <a:pt x="3467375" y="204124"/>
                </a:cubicBezTo>
                <a:cubicBezTo>
                  <a:pt x="3467375" y="204124"/>
                  <a:pt x="3467375" y="204124"/>
                  <a:pt x="3340627" y="403228"/>
                </a:cubicBezTo>
                <a:cubicBezTo>
                  <a:pt x="3340627" y="403228"/>
                  <a:pt x="3340627" y="403228"/>
                  <a:pt x="3213880" y="602542"/>
                </a:cubicBezTo>
                <a:cubicBezTo>
                  <a:pt x="3153015" y="556321"/>
                  <a:pt x="3084622" y="520976"/>
                  <a:pt x="3009743" y="496716"/>
                </a:cubicBezTo>
                <a:cubicBezTo>
                  <a:pt x="2934865" y="472455"/>
                  <a:pt x="2853295" y="459279"/>
                  <a:pt x="2766077" y="457606"/>
                </a:cubicBezTo>
                <a:cubicBezTo>
                  <a:pt x="2556923" y="459279"/>
                  <a:pt x="2368473" y="545655"/>
                  <a:pt x="2232314" y="681180"/>
                </a:cubicBezTo>
                <a:cubicBezTo>
                  <a:pt x="2095946" y="816496"/>
                  <a:pt x="2012073" y="1000960"/>
                  <a:pt x="2012073" y="1198391"/>
                </a:cubicBezTo>
                <a:cubicBezTo>
                  <a:pt x="2012073" y="1399378"/>
                  <a:pt x="2095946" y="1585307"/>
                  <a:pt x="2232314" y="1721250"/>
                </a:cubicBezTo>
                <a:cubicBezTo>
                  <a:pt x="2368473" y="1856984"/>
                  <a:pt x="2556923" y="1942732"/>
                  <a:pt x="2766077" y="1942732"/>
                </a:cubicBezTo>
                <a:cubicBezTo>
                  <a:pt x="2868145" y="1942732"/>
                  <a:pt x="2962893" y="1923700"/>
                  <a:pt x="3050111" y="1886682"/>
                </a:cubicBezTo>
                <a:cubicBezTo>
                  <a:pt x="3137328" y="1849664"/>
                  <a:pt x="3217225" y="1794450"/>
                  <a:pt x="3289594" y="1722086"/>
                </a:cubicBezTo>
                <a:cubicBezTo>
                  <a:pt x="3462565" y="1549125"/>
                  <a:pt x="3493101" y="1332661"/>
                  <a:pt x="3543925" y="1095493"/>
                </a:cubicBezTo>
                <a:cubicBezTo>
                  <a:pt x="3595168" y="858533"/>
                  <a:pt x="3666699" y="600869"/>
                  <a:pt x="3921866" y="345714"/>
                </a:cubicBezTo>
                <a:cubicBezTo>
                  <a:pt x="4028953" y="238633"/>
                  <a:pt x="4155701" y="152256"/>
                  <a:pt x="4300646" y="92441"/>
                </a:cubicBezTo>
                <a:cubicBezTo>
                  <a:pt x="4445590" y="32836"/>
                  <a:pt x="4608522" y="0"/>
                  <a:pt x="4787977" y="0"/>
                </a:cubicBezTo>
                <a:cubicBezTo>
                  <a:pt x="4922882" y="0"/>
                  <a:pt x="5050676" y="18823"/>
                  <a:pt x="5168221" y="54796"/>
                </a:cubicBezTo>
                <a:cubicBezTo>
                  <a:pt x="5285976" y="90559"/>
                  <a:pt x="5393900" y="143054"/>
                  <a:pt x="5489275" y="210607"/>
                </a:cubicBezTo>
                <a:cubicBezTo>
                  <a:pt x="5489275" y="210607"/>
                  <a:pt x="5489275" y="210607"/>
                  <a:pt x="5364200" y="409921"/>
                </a:cubicBezTo>
                <a:cubicBezTo>
                  <a:pt x="5364200" y="409921"/>
                  <a:pt x="5364200" y="409921"/>
                  <a:pt x="5239125" y="609025"/>
                </a:cubicBezTo>
                <a:cubicBezTo>
                  <a:pt x="5176588" y="563014"/>
                  <a:pt x="5107357" y="525996"/>
                  <a:pt x="5031643" y="500480"/>
                </a:cubicBezTo>
                <a:cubicBezTo>
                  <a:pt x="4955929" y="474965"/>
                  <a:pt x="4873522" y="460952"/>
                  <a:pt x="4784631" y="460952"/>
                </a:cubicBezTo>
                <a:cubicBezTo>
                  <a:pt x="4580495" y="460952"/>
                  <a:pt x="4396857" y="544818"/>
                  <a:pt x="4264462" y="679089"/>
                </a:cubicBezTo>
                <a:cubicBezTo>
                  <a:pt x="4131857" y="813149"/>
                  <a:pt x="4050287" y="997614"/>
                  <a:pt x="4050287" y="1198391"/>
                </a:cubicBezTo>
                <a:cubicBezTo>
                  <a:pt x="4050287" y="1402724"/>
                  <a:pt x="4131021" y="1589489"/>
                  <a:pt x="4262370" y="1725223"/>
                </a:cubicBezTo>
                <a:cubicBezTo>
                  <a:pt x="4393720" y="1861167"/>
                  <a:pt x="4575477" y="1945870"/>
                  <a:pt x="4778147" y="1945870"/>
                </a:cubicBezTo>
                <a:cubicBezTo>
                  <a:pt x="4939406" y="1945870"/>
                  <a:pt x="5080167" y="1893165"/>
                  <a:pt x="5191438" y="1804280"/>
                </a:cubicBezTo>
                <a:cubicBezTo>
                  <a:pt x="5302499" y="1715394"/>
                  <a:pt x="5384070" y="1590326"/>
                  <a:pt x="5426737" y="1445390"/>
                </a:cubicBezTo>
                <a:cubicBezTo>
                  <a:pt x="5426737" y="1445390"/>
                  <a:pt x="5426737" y="1445390"/>
                  <a:pt x="4708917" y="1445390"/>
                </a:cubicBezTo>
                <a:cubicBezTo>
                  <a:pt x="4708917" y="1445390"/>
                  <a:pt x="4708917" y="1445390"/>
                  <a:pt x="4850515" y="1223279"/>
                </a:cubicBezTo>
                <a:cubicBezTo>
                  <a:pt x="4850515" y="1223279"/>
                  <a:pt x="4850515" y="1223279"/>
                  <a:pt x="4992113" y="1000960"/>
                </a:cubicBezTo>
                <a:cubicBezTo>
                  <a:pt x="4992113" y="1000960"/>
                  <a:pt x="4992113" y="1000960"/>
                  <a:pt x="5457901" y="1000960"/>
                </a:cubicBezTo>
                <a:cubicBezTo>
                  <a:pt x="5457901" y="1000960"/>
                  <a:pt x="5457901" y="1000960"/>
                  <a:pt x="5924108" y="1000960"/>
                </a:cubicBezTo>
                <a:cubicBezTo>
                  <a:pt x="5928919" y="1033796"/>
                  <a:pt x="5933102" y="1066840"/>
                  <a:pt x="5936030" y="1100094"/>
                </a:cubicBezTo>
                <a:cubicBezTo>
                  <a:pt x="5938749" y="1133557"/>
                  <a:pt x="5940422" y="1167229"/>
                  <a:pt x="5940422" y="1201738"/>
                </a:cubicBezTo>
                <a:cubicBezTo>
                  <a:pt x="5940422" y="1532602"/>
                  <a:pt x="5812001" y="1833141"/>
                  <a:pt x="5600963" y="2050860"/>
                </a:cubicBezTo>
                <a:cubicBezTo>
                  <a:pt x="5389717" y="2268578"/>
                  <a:pt x="5095854" y="2403475"/>
                  <a:pt x="4764970" y="2403475"/>
                </a:cubicBezTo>
                <a:cubicBezTo>
                  <a:pt x="4549331" y="2403475"/>
                  <a:pt x="4350006" y="2352653"/>
                  <a:pt x="4178290" y="2262513"/>
                </a:cubicBezTo>
                <a:cubicBezTo>
                  <a:pt x="4006784" y="2172372"/>
                  <a:pt x="3862676" y="2043121"/>
                  <a:pt x="3757265" y="1886682"/>
                </a:cubicBezTo>
                <a:cubicBezTo>
                  <a:pt x="3647040" y="2044794"/>
                  <a:pt x="3502931" y="2173836"/>
                  <a:pt x="3332469" y="2263558"/>
                </a:cubicBezTo>
                <a:cubicBezTo>
                  <a:pt x="3162009" y="2353490"/>
                  <a:pt x="2965403" y="2403475"/>
                  <a:pt x="2749555" y="2403475"/>
                </a:cubicBezTo>
                <a:cubicBezTo>
                  <a:pt x="2566961" y="2403475"/>
                  <a:pt x="2395664" y="2364993"/>
                  <a:pt x="2242563" y="2295766"/>
                </a:cubicBezTo>
                <a:cubicBezTo>
                  <a:pt x="2089461" y="2226540"/>
                  <a:pt x="1954347" y="2126988"/>
                  <a:pt x="1844121" y="2005266"/>
                </a:cubicBezTo>
                <a:cubicBezTo>
                  <a:pt x="1783258" y="2108792"/>
                  <a:pt x="1694366" y="2196214"/>
                  <a:pt x="1583096" y="2257493"/>
                </a:cubicBezTo>
                <a:cubicBezTo>
                  <a:pt x="1472034" y="2318772"/>
                  <a:pt x="1338593" y="2354117"/>
                  <a:pt x="1188838" y="2354117"/>
                </a:cubicBezTo>
                <a:cubicBezTo>
                  <a:pt x="1188838" y="2354117"/>
                  <a:pt x="1188838" y="2354117"/>
                  <a:pt x="0" y="2354117"/>
                </a:cubicBezTo>
                <a:cubicBezTo>
                  <a:pt x="0" y="2354117"/>
                  <a:pt x="0" y="2354117"/>
                  <a:pt x="0" y="1201738"/>
                </a:cubicBezTo>
                <a:cubicBezTo>
                  <a:pt x="0" y="1201738"/>
                  <a:pt x="0" y="1201738"/>
                  <a:pt x="0" y="49358"/>
                </a:cubicBezTo>
                <a:cubicBezTo>
                  <a:pt x="0" y="49358"/>
                  <a:pt x="0" y="49358"/>
                  <a:pt x="538575" y="49358"/>
                </a:cubicBezTo>
                <a:cubicBezTo>
                  <a:pt x="538575" y="49358"/>
                  <a:pt x="538575" y="49358"/>
                  <a:pt x="1076940" y="49358"/>
                </a:cubicBezTo>
                <a:cubicBezTo>
                  <a:pt x="1249702" y="49358"/>
                  <a:pt x="1402804" y="96206"/>
                  <a:pt x="1523487" y="176099"/>
                </a:cubicBezTo>
                <a:cubicBezTo>
                  <a:pt x="1643960" y="255992"/>
                  <a:pt x="1732223" y="368720"/>
                  <a:pt x="1774892" y="500480"/>
                </a:cubicBezTo>
                <a:cubicBezTo>
                  <a:pt x="1883653" y="350524"/>
                  <a:pt x="2027552" y="225457"/>
                  <a:pt x="2196549" y="137826"/>
                </a:cubicBezTo>
                <a:cubicBezTo>
                  <a:pt x="2365129" y="50195"/>
                  <a:pt x="2558596" y="0"/>
                  <a:pt x="27660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Tree>
    <p:extLst>
      <p:ext uri="{BB962C8B-B14F-4D97-AF65-F5344CB8AC3E}">
        <p14:creationId xmlns:p14="http://schemas.microsoft.com/office/powerpoint/2010/main" val="23516218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pSp>
        <p:nvGrpSpPr>
          <p:cNvPr id="144" name="Group 143"/>
          <p:cNvGrpSpPr/>
          <p:nvPr userDrawn="1"/>
        </p:nvGrpSpPr>
        <p:grpSpPr>
          <a:xfrm>
            <a:off x="-600" y="-1"/>
            <a:ext cx="12193800" cy="6858001"/>
            <a:chOff x="-600" y="-1"/>
            <a:chExt cx="12193800" cy="6858001"/>
          </a:xfrm>
        </p:grpSpPr>
        <p:sp>
          <p:nvSpPr>
            <p:cNvPr id="145" name="No fly zone"/>
            <p:cNvSpPr/>
            <p:nvPr/>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3200" h="6858000">
                  <a:moveTo>
                    <a:pt x="630001" y="622800"/>
                  </a:moveTo>
                  <a:lnTo>
                    <a:pt x="630001" y="6160597"/>
                  </a:lnTo>
                  <a:lnTo>
                    <a:pt x="11562000" y="6160597"/>
                  </a:lnTo>
                  <a:lnTo>
                    <a:pt x="11562000"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solidFill>
                <a:latin typeface="+mn-lt"/>
              </a:endParaRPr>
            </a:p>
          </p:txBody>
        </p:sp>
        <p:grpSp>
          <p:nvGrpSpPr>
            <p:cNvPr id="146" name="Baselines / anchors"/>
            <p:cNvGrpSpPr/>
            <p:nvPr userDrawn="1"/>
          </p:nvGrpSpPr>
          <p:grpSpPr>
            <a:xfrm>
              <a:off x="-600" y="622800"/>
              <a:ext cx="12193200" cy="5536800"/>
              <a:chOff x="12623800" y="622800"/>
              <a:chExt cx="11176000" cy="5536800"/>
            </a:xfrm>
          </p:grpSpPr>
          <p:cxnSp>
            <p:nvCxnSpPr>
              <p:cNvPr id="170" name="Straight Connector 169"/>
              <p:cNvCxnSpPr/>
              <p:nvPr/>
            </p:nvCxnSpPr>
            <p:spPr>
              <a:xfrm>
                <a:off x="12623800" y="6228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a:xfrm>
                <a:off x="12623800" y="91421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12623800" y="120562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a:off x="12623800" y="1497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4" name="Straight Connector 173"/>
              <p:cNvCxnSpPr/>
              <p:nvPr/>
            </p:nvCxnSpPr>
            <p:spPr>
              <a:xfrm>
                <a:off x="12623800" y="178844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5" name="Straight Connector 174"/>
              <p:cNvCxnSpPr/>
              <p:nvPr/>
            </p:nvCxnSpPr>
            <p:spPr>
              <a:xfrm>
                <a:off x="12623800" y="207985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p:nvPr/>
            </p:nvCxnSpPr>
            <p:spPr>
              <a:xfrm>
                <a:off x="12623800" y="237126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a:off x="12623800" y="266267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a:off x="12623800" y="295408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p:nvCxnSpPr>
            <p:spPr>
              <a:xfrm>
                <a:off x="12623800" y="3245499"/>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a:xfrm>
                <a:off x="12623800" y="353691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a:off x="12623800" y="382832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a:off x="12623800" y="411973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a:off x="12623800" y="4411143"/>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a:off x="12623800" y="470255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a:off x="12623800" y="499396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a:off x="12623800" y="528537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a:off x="12623800" y="557678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a:off x="12623800" y="586819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a:off x="12623800" y="6159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147" name="Gutter space"/>
            <p:cNvGrpSpPr/>
            <p:nvPr userDrawn="1"/>
          </p:nvGrpSpPr>
          <p:grpSpPr>
            <a:xfrm>
              <a:off x="1277000" y="623550"/>
              <a:ext cx="9638000" cy="5537047"/>
              <a:chOff x="1277000" y="623550"/>
              <a:chExt cx="9638000" cy="5537047"/>
            </a:xfrm>
          </p:grpSpPr>
          <p:sp>
            <p:nvSpPr>
              <p:cNvPr id="159"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0"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1"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2"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3"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4"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5"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6"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7"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8"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69"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grpSp>
        <p:sp>
          <p:nvSpPr>
            <p:cNvPr id="148" name="Slide edges"/>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latin typeface="+mn-lt"/>
                <a:ea typeface="+mn-ea"/>
                <a:cs typeface="+mn-cs"/>
              </a:endParaRPr>
            </a:p>
          </p:txBody>
        </p:sp>
        <p:sp>
          <p:nvSpPr>
            <p:cNvPr id="149" name="Footnote measure"/>
            <p:cNvSpPr>
              <a:spLocks noChangeArrowheads="1"/>
            </p:cNvSpPr>
            <p:nvPr/>
          </p:nvSpPr>
          <p:spPr bwMode="auto">
            <a:xfrm>
              <a:off x="629400" y="6159600"/>
              <a:ext cx="10933200" cy="378584"/>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50" name="Whitespace measure"/>
            <p:cNvSpPr>
              <a:spLocks noChangeArrowheads="1"/>
            </p:cNvSpPr>
            <p:nvPr/>
          </p:nvSpPr>
          <p:spPr bwMode="auto">
            <a:xfrm>
              <a:off x="629400" y="1497600"/>
              <a:ext cx="10932229"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grpSp>
          <p:nvGrpSpPr>
            <p:cNvPr id="151" name="Five column measure"/>
            <p:cNvGrpSpPr/>
            <p:nvPr userDrawn="1"/>
          </p:nvGrpSpPr>
          <p:grpSpPr>
            <a:xfrm>
              <a:off x="629400" y="5975122"/>
              <a:ext cx="10933200" cy="79536"/>
              <a:chOff x="629400" y="5975122"/>
              <a:chExt cx="10933200" cy="79536"/>
            </a:xfrm>
          </p:grpSpPr>
          <p:sp>
            <p:nvSpPr>
              <p:cNvPr id="154"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55"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56"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57"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158"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mn-lt"/>
                </a:endParaRPr>
              </a:p>
            </p:txBody>
          </p:sp>
        </p:grpSp>
        <p:sp>
          <p:nvSpPr>
            <p:cNvPr id="152" name="Live area"/>
            <p:cNvSpPr/>
            <p:nvPr/>
          </p:nvSpPr>
          <p:spPr>
            <a:xfrm>
              <a:off x="629400" y="2080801"/>
              <a:ext cx="10933200" cy="4078800"/>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latin typeface="+mn-lt"/>
              </a:endParaRPr>
            </a:p>
          </p:txBody>
        </p:sp>
        <p:sp>
          <p:nvSpPr>
            <p:cNvPr id="153" name="Footnote example"/>
            <p:cNvSpPr txBox="1"/>
            <p:nvPr/>
          </p:nvSpPr>
          <p:spPr>
            <a:xfrm>
              <a:off x="630000" y="6144442"/>
              <a:ext cx="9030914" cy="415498"/>
            </a:xfrm>
            <a:prstGeom prst="rect">
              <a:avLst/>
            </a:prstGeom>
            <a:noFill/>
          </p:spPr>
          <p:txBody>
            <a:bodyPr wrap="square" lIns="0" tIns="0" rIns="0" bIns="0" rtlCol="0" anchor="b">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lumMod val="50000"/>
                    </a:schemeClr>
                  </a:solidFill>
                  <a:effectLst/>
                  <a:uLnTx/>
                  <a:uFillTx/>
                  <a:latin typeface="+mn-lt"/>
                  <a:ea typeface="+mn-ea"/>
                  <a:cs typeface="+mn-cs"/>
                  <a:sym typeface="Trebuchet MS" panose="020B0603020202020204" pitchFamily="34" charset="0"/>
                </a:rPr>
                <a:t>1. xxxx  2. xxxx  3. List footnotes in numerical order. Footnote numbers are not bracketed. Use 10pt font</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lumMod val="50000"/>
                    </a:schemeClr>
                  </a:solidFill>
                  <a:effectLst/>
                  <a:uLnTx/>
                  <a:uFillTx/>
                  <a:latin typeface="+mn-lt"/>
                  <a:ea typeface="+mn-ea"/>
                  <a:cs typeface="+mn-cs"/>
                  <a:sym typeface="Trebuchet MS" panose="020B0603020202020204" pitchFamily="34" charset="0"/>
                </a:rPr>
                <a:t>Note: Do not put a period at the end of the note or the source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lumMod val="50000"/>
                    </a:schemeClr>
                  </a:solidFill>
                  <a:effectLst/>
                  <a:uLnTx/>
                  <a:uFillTx/>
                  <a:latin typeface="+mn-lt"/>
                  <a:ea typeface="+mn-ea"/>
                  <a:cs typeface="+mn-cs"/>
                  <a:sym typeface="Trebuchet MS" panose="020B0603020202020204" pitchFamily="34" charset="0"/>
                </a:rPr>
                <a:t>Source: Include a source for every chart that you use. Separate sources with a semicolon; BCG-related sources go at the end</a:t>
              </a:r>
            </a:p>
          </p:txBody>
        </p:sp>
      </p:grpSp>
      <p:sp>
        <p:nvSpPr>
          <p:cNvPr id="2" name="Date Placeholder 1"/>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56"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spTree>
    <p:extLst>
      <p:ext uri="{BB962C8B-B14F-4D97-AF65-F5344CB8AC3E}">
        <p14:creationId xmlns:p14="http://schemas.microsoft.com/office/powerpoint/2010/main" val="38187540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Trebuchet MS" panose="020B0603020202020204" pitchFamily="34" charset="0"/>
              <a:ea typeface="+mn-ea"/>
              <a:cs typeface="+mn-cs"/>
              <a:sym typeface="Trebuchet MS" panose="020B0603020202020204" pitchFamily="34" charset="0"/>
            </a:endParaRPr>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Trebuchet MS" panose="020B0603020202020204" pitchFamily="34" charset="0"/>
                <a:sym typeface="Trebuchet MS" panose="020B0603020202020204" pitchFamily="34" charset="0"/>
              </a:rPr>
              <a:t>Copyright © 2025 by Boston Consulting Group. All rights reserved.</a:t>
            </a:r>
          </a:p>
        </p:txBody>
      </p:sp>
      <p:sp>
        <p:nvSpPr>
          <p:cNvPr id="11" name="Rectangle 10"/>
          <p:cNvSpPr/>
          <p:nvPr userDrawn="1"/>
        </p:nvSpPr>
        <p:spPr bwMode="invGray">
          <a:xfrm>
            <a:off x="1388145" y="4691187"/>
            <a:ext cx="929337" cy="995874"/>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Trebuchet MS" panose="020B0603020202020204" pitchFamily="34" charset="0"/>
            </a:endParaRPr>
          </a:p>
        </p:txBody>
      </p:sp>
      <p:sp>
        <p:nvSpPr>
          <p:cNvPr id="12" name="Rectangle 11"/>
          <p:cNvSpPr/>
          <p:nvPr userDrawn="1">
            <p:custDataLst>
              <p:tags r:id="rId2"/>
            </p:custDataLst>
          </p:nvPr>
        </p:nvSpPr>
        <p:spPr>
          <a:xfrm>
            <a:off x="2509482" y="4691187"/>
            <a:ext cx="1570152" cy="1468176"/>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Trebuchet MS" panose="020B0603020202020204" pitchFamily="34" charset="0"/>
            </a:endParaRPr>
          </a:p>
        </p:txBody>
      </p:sp>
      <p:sp>
        <p:nvSpPr>
          <p:cNvPr id="2" name="TextBox 1"/>
          <p:cNvSpPr txBox="1"/>
          <p:nvPr userDrawn="1"/>
        </p:nvSpPr>
        <p:spPr>
          <a:xfrm>
            <a:off x="630000" y="907199"/>
            <a:ext cx="3448800" cy="3488400"/>
          </a:xfrm>
          <a:prstGeom prst="rect">
            <a:avLst/>
          </a:prstGeom>
          <a:noFill/>
          <a:ln>
            <a:solidFill>
              <a:schemeClr val="bg1"/>
            </a:solidFill>
          </a:ln>
        </p:spPr>
        <p:txBody>
          <a:bodyPr wrap="square" lIns="612000" tIns="468000" rIns="0" bIns="0" rtlCol="0" anchor="t">
            <a:spAutoFit/>
          </a:bodyPr>
          <a:lstStyle/>
          <a:p>
            <a:pPr>
              <a:lnSpc>
                <a:spcPct val="90000"/>
              </a:lnSpc>
              <a:spcAft>
                <a:spcPts val="600"/>
              </a:spcAft>
            </a:pPr>
            <a:endParaRPr lang="en-US" sz="5400">
              <a:solidFill>
                <a:schemeClr val="bg1"/>
              </a:solidFill>
            </a:endParaRPr>
          </a:p>
        </p:txBody>
      </p:sp>
      <p:sp>
        <p:nvSpPr>
          <p:cNvPr id="10" name="TextBox 1"/>
          <p:cNvSpPr txBox="1"/>
          <p:nvPr userDrawn="1"/>
        </p:nvSpPr>
        <p:spPr>
          <a:xfrm>
            <a:off x="1109949" y="1115416"/>
            <a:ext cx="2488182" cy="896399"/>
          </a:xfrm>
          <a:prstGeom prst="rect">
            <a:avLst/>
          </a:prstGeom>
          <a:noFill/>
        </p:spPr>
        <p:txBody>
          <a:bodyPr wrap="none" rtlCol="0">
            <a:spAutoFit/>
          </a:bodyPr>
          <a:lstStyle/>
          <a:p>
            <a:pPr algn="ctr" fontAlgn="auto">
              <a:lnSpc>
                <a:spcPct val="95000"/>
              </a:lnSpc>
              <a:spcBef>
                <a:spcPts val="0"/>
              </a:spcBef>
              <a:spcAft>
                <a:spcPts val="0"/>
              </a:spcAft>
            </a:pPr>
            <a:r>
              <a:rPr lang="en-US" sz="5400">
                <a:solidFill>
                  <a:schemeClr val="bg1"/>
                </a:solidFill>
                <a:latin typeface="+mj-lt"/>
              </a:rPr>
              <a:t>Agenda</a:t>
            </a:r>
          </a:p>
        </p:txBody>
      </p:sp>
    </p:spTree>
    <p:extLst>
      <p:ext uri="{BB962C8B-B14F-4D97-AF65-F5344CB8AC3E}">
        <p14:creationId xmlns:p14="http://schemas.microsoft.com/office/powerpoint/2010/main" val="25703140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line">
    <p:bg bwMode="blackWhite">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sp>
        <p:nvSpPr>
          <p:cNvPr id="5" name="TextBox 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147" name="Title 1"/>
          <p:cNvSpPr>
            <a:spLocks noGrp="1"/>
          </p:cNvSpPr>
          <p:nvPr>
            <p:ph type="title" hasCustomPrompt="1"/>
          </p:nvPr>
        </p:nvSpPr>
        <p:spPr bwMode="blackWhite">
          <a:xfrm>
            <a:off x="630000" y="3826800"/>
            <a:ext cx="10936800" cy="2041200"/>
          </a:xfrm>
        </p:spPr>
        <p:txBody>
          <a:bodyPr anchor="t">
            <a:noAutofit/>
          </a:bodyPr>
          <a:lstStyle>
            <a:lvl1pPr>
              <a:defRPr sz="5400">
                <a:solidFill>
                  <a:schemeClr val="bg1"/>
                </a:solidFill>
                <a:latin typeface="+mj-lt"/>
                <a:sym typeface="Trebuchet MS" panose="020B0603020202020204" pitchFamily="34" charset="0"/>
              </a:defRPr>
            </a:lvl1pPr>
          </a:lstStyle>
          <a:p>
            <a:r>
              <a:rPr lang="en-US"/>
              <a:t>Click to add big statement text</a:t>
            </a:r>
          </a:p>
        </p:txBody>
      </p:sp>
      <p:cxnSp>
        <p:nvCxnSpPr>
          <p:cNvPr id="148" name="Straight Connector 147"/>
          <p:cNvCxnSpPr/>
          <p:nvPr userDrawn="1"/>
        </p:nvCxnSpPr>
        <p:spPr bwMode="white">
          <a:xfrm>
            <a:off x="618898" y="3680016"/>
            <a:ext cx="11576304" cy="0"/>
          </a:xfrm>
          <a:prstGeom prst="line">
            <a:avLst/>
          </a:prstGeom>
          <a:ln w="19050"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5058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96349202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Trebuchet MS" panose="020B0603020202020204" pitchFamily="34" charset="0"/>
              <a:ea typeface="+mn-ea"/>
              <a:cs typeface="+mn-cs"/>
              <a:sym typeface="Trebuchet MS" panose="020B0603020202020204" pitchFamily="34" charset="0"/>
            </a:endParaRPr>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Trebuchet MS" panose="020B0603020202020204" pitchFamily="34" charset="0"/>
                <a:sym typeface="Trebuchet MS" panose="020B0603020202020204" pitchFamily="34" charset="0"/>
              </a:rPr>
              <a:t>Copyright © 2025 by Boston Consulting Group. All rights reserved.</a:t>
            </a:r>
          </a:p>
        </p:txBody>
      </p:sp>
      <p:sp>
        <p:nvSpPr>
          <p:cNvPr id="10" name="Rectangle 9"/>
          <p:cNvSpPr/>
          <p:nvPr userDrawn="1"/>
        </p:nvSpPr>
        <p:spPr bwMode="white">
          <a:xfrm>
            <a:off x="1284743" y="1428131"/>
            <a:ext cx="947672" cy="94767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Trebuchet MS" panose="020B0603020202020204" pitchFamily="34" charset="0"/>
              <a:sym typeface="Trebuchet MS" panose="020B0603020202020204" pitchFamily="34" charset="0"/>
            </a:endParaRPr>
          </a:p>
        </p:txBody>
      </p:sp>
      <p:sp>
        <p:nvSpPr>
          <p:cNvPr id="13" name="Rectangle 12"/>
          <p:cNvSpPr/>
          <p:nvPr userDrawn="1"/>
        </p:nvSpPr>
        <p:spPr>
          <a:xfrm>
            <a:off x="1285200" y="2667600"/>
            <a:ext cx="9619200" cy="3200400"/>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Trebuchet MS" panose="020B0603020202020204" pitchFamily="34" charset="0"/>
            </a:endParaRPr>
          </a:p>
        </p:txBody>
      </p:sp>
    </p:spTree>
    <p:extLst>
      <p:ext uri="{BB962C8B-B14F-4D97-AF65-F5344CB8AC3E}">
        <p14:creationId xmlns:p14="http://schemas.microsoft.com/office/powerpoint/2010/main" val="3729285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Trebuchet MS" panose="020B0603020202020204" pitchFamily="34" charset="0"/>
              <a:ea typeface="+mn-ea"/>
              <a:cs typeface="+mn-cs"/>
              <a:sym typeface="Trebuchet MS" panose="020B0603020202020204" pitchFamily="34" charset="0"/>
            </a:endParaRPr>
          </a:p>
        </p:txBody>
      </p:sp>
      <p:sp>
        <p:nvSpPr>
          <p:cNvPr id="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Trebuchet MS" panose="020B0603020202020204" pitchFamily="34" charset="0"/>
                <a:sym typeface="Trebuchet MS" panose="020B0603020202020204" pitchFamily="34" charset="0"/>
              </a:rPr>
              <a:t>Copyright © 2025 by Boston Consulting Group. All rights reserved.</a:t>
            </a:r>
          </a:p>
        </p:txBody>
      </p:sp>
      <p:sp>
        <p:nvSpPr>
          <p:cNvPr id="10" name="Title 1"/>
          <p:cNvSpPr txBox="1">
            <a:spLocks/>
          </p:cNvSpPr>
          <p:nvPr userDrawn="1"/>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a:solidFill>
                  <a:schemeClr val="bg1"/>
                </a:solidFill>
              </a:rPr>
              <a:t>Agenda</a:t>
            </a:r>
          </a:p>
        </p:txBody>
      </p:sp>
      <p:cxnSp>
        <p:nvCxnSpPr>
          <p:cNvPr id="13" name="Straight Connector 12"/>
          <p:cNvCxnSpPr/>
          <p:nvPr userDrawn="1"/>
        </p:nvCxnSpPr>
        <p:spPr bwMode="white">
          <a:xfrm>
            <a:off x="618898" y="1206000"/>
            <a:ext cx="11576304"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60771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10" name="Picture 9"/>
          <p:cNvPicPr>
            <a:picLocks noChangeAspect="1"/>
          </p:cNvPicPr>
          <p:nvPr userDrawn="1"/>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3" name="Rectangle 12"/>
          <p:cNvSpPr/>
          <p:nvPr userDrawn="1"/>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6"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7" name="TextBox 16"/>
          <p:cNvSpPr txBox="1"/>
          <p:nvPr userDrawn="1"/>
        </p:nvSpPr>
        <p:spPr>
          <a:xfrm>
            <a:off x="630000" y="3207715"/>
            <a:ext cx="1547143" cy="443198"/>
          </a:xfrm>
          <a:prstGeom prst="rect">
            <a:avLst/>
          </a:prstGeom>
          <a:noFill/>
        </p:spPr>
        <p:txBody>
          <a:bodyPr wrap="square" lIns="0" tIns="0" rIns="0" bIns="0" rtlCol="0" anchor="t">
            <a:spAutoFit/>
          </a:bodyPr>
          <a:lstStyle/>
          <a:p>
            <a:pPr>
              <a:lnSpc>
                <a:spcPct val="90000"/>
              </a:lnSpc>
              <a:spcAft>
                <a:spcPts val="600"/>
              </a:spcAft>
            </a:pPr>
            <a:r>
              <a:rPr lang="en-US" sz="3200">
                <a:solidFill>
                  <a:schemeClr val="bg1"/>
                </a:solidFill>
              </a:rPr>
              <a:t>Agenda</a:t>
            </a:r>
          </a:p>
        </p:txBody>
      </p:sp>
    </p:spTree>
    <p:extLst>
      <p:ext uri="{BB962C8B-B14F-4D97-AF65-F5344CB8AC3E}">
        <p14:creationId xmlns:p14="http://schemas.microsoft.com/office/powerpoint/2010/main" val="22701909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Trebuchet MS" panose="020B0603020202020204" pitchFamily="34" charset="0"/>
                <a:sym typeface="Trebuchet MS" panose="020B0603020202020204" pitchFamily="34" charset="0"/>
              </a:rPr>
              <a:t>Copyright © 2025 by Boston Consulting Group. All rights reserved.</a:t>
            </a:r>
          </a:p>
        </p:txBody>
      </p:sp>
      <p:sp>
        <p:nvSpPr>
          <p:cNvPr id="8" name="Rectangle 7"/>
          <p:cNvSpPr/>
          <p:nvPr userDrawn="1"/>
        </p:nvSpPr>
        <p:spPr bwMode="invGray">
          <a:xfrm>
            <a:off x="1388145" y="4691187"/>
            <a:ext cx="929337" cy="995874"/>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Trebuchet MS" panose="020B0603020202020204" pitchFamily="34" charset="0"/>
            </a:endParaRPr>
          </a:p>
        </p:txBody>
      </p:sp>
      <p:sp>
        <p:nvSpPr>
          <p:cNvPr id="10" name="Rectangle 9"/>
          <p:cNvSpPr/>
          <p:nvPr userDrawn="1">
            <p:custDataLst>
              <p:tags r:id="rId2"/>
            </p:custDataLst>
          </p:nvPr>
        </p:nvSpPr>
        <p:spPr>
          <a:xfrm>
            <a:off x="2509482" y="4691187"/>
            <a:ext cx="1570152" cy="1468176"/>
          </a:xfrm>
          <a:prstGeom prst="rect">
            <a:avLst/>
          </a:prstGeom>
          <a:noFill/>
          <a:ln w="9525" cmpd="sng">
            <a:solidFill>
              <a:schemeClr val="accent4"/>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Trebuchet MS" panose="020B0603020202020204" pitchFamily="34" charset="0"/>
            </a:endParaRPr>
          </a:p>
        </p:txBody>
      </p:sp>
      <p:sp>
        <p:nvSpPr>
          <p:cNvPr id="11" name="TextBox 10"/>
          <p:cNvSpPr txBox="1"/>
          <p:nvPr userDrawn="1"/>
        </p:nvSpPr>
        <p:spPr>
          <a:xfrm>
            <a:off x="630000" y="907198"/>
            <a:ext cx="3448800" cy="3488400"/>
          </a:xfrm>
          <a:prstGeom prst="rect">
            <a:avLst/>
          </a:prstGeom>
          <a:noFill/>
          <a:ln>
            <a:solidFill>
              <a:schemeClr val="accent4"/>
            </a:solidFill>
          </a:ln>
        </p:spPr>
        <p:txBody>
          <a:bodyPr wrap="square" lIns="612000" tIns="468000" rIns="0" bIns="0" rtlCol="0" anchor="t">
            <a:spAutoFit/>
          </a:bodyPr>
          <a:lstStyle/>
          <a:p>
            <a:pPr>
              <a:lnSpc>
                <a:spcPct val="90000"/>
              </a:lnSpc>
              <a:spcAft>
                <a:spcPts val="600"/>
              </a:spcAft>
            </a:pPr>
            <a:endParaRPr lang="en-US" sz="5400">
              <a:solidFill>
                <a:schemeClr val="accent4"/>
              </a:solidFill>
            </a:endParaRPr>
          </a:p>
        </p:txBody>
      </p:sp>
      <p:sp>
        <p:nvSpPr>
          <p:cNvPr id="9" name="TextBox 1"/>
          <p:cNvSpPr txBox="1"/>
          <p:nvPr userDrawn="1"/>
        </p:nvSpPr>
        <p:spPr>
          <a:xfrm>
            <a:off x="1109949" y="1115416"/>
            <a:ext cx="2488182" cy="896399"/>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a:t>Agenda</a:t>
            </a:r>
          </a:p>
        </p:txBody>
      </p:sp>
    </p:spTree>
    <p:extLst>
      <p:ext uri="{BB962C8B-B14F-4D97-AF65-F5344CB8AC3E}">
        <p14:creationId xmlns:p14="http://schemas.microsoft.com/office/powerpoint/2010/main" val="18655767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244006171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Trebuchet MS" panose="020B0603020202020204" pitchFamily="34" charset="0"/>
                <a:sym typeface="Trebuchet MS" panose="020B0603020202020204" pitchFamily="34" charset="0"/>
              </a:rPr>
              <a:t>Copyright © 2025 by Boston Consulting Group. All rights reserved.</a:t>
            </a:r>
          </a:p>
        </p:txBody>
      </p:sp>
      <p:sp>
        <p:nvSpPr>
          <p:cNvPr id="8" name="Rectangle 7"/>
          <p:cNvSpPr/>
          <p:nvPr userDrawn="1"/>
        </p:nvSpPr>
        <p:spPr bwMode="white">
          <a:xfrm>
            <a:off x="1284743" y="1428131"/>
            <a:ext cx="947672" cy="947672"/>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Trebuchet MS" panose="020B0603020202020204" pitchFamily="34" charset="0"/>
              <a:sym typeface="Trebuchet MS" panose="020B0603020202020204" pitchFamily="34" charset="0"/>
            </a:endParaRPr>
          </a:p>
        </p:txBody>
      </p:sp>
      <p:sp>
        <p:nvSpPr>
          <p:cNvPr id="10" name="Rectangle 9"/>
          <p:cNvSpPr/>
          <p:nvPr userDrawn="1"/>
        </p:nvSpPr>
        <p:spPr>
          <a:xfrm>
            <a:off x="1285200" y="2667600"/>
            <a:ext cx="9619200" cy="3200400"/>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Trebuchet MS" panose="020B0603020202020204" pitchFamily="34" charset="0"/>
            </a:endParaRPr>
          </a:p>
        </p:txBody>
      </p:sp>
    </p:spTree>
    <p:extLst>
      <p:ext uri="{BB962C8B-B14F-4D97-AF65-F5344CB8AC3E}">
        <p14:creationId xmlns:p14="http://schemas.microsoft.com/office/powerpoint/2010/main" val="32061407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Trebuchet MS" panose="020B0603020202020204" pitchFamily="34" charset="0"/>
                <a:sym typeface="Trebuchet MS" panose="020B0603020202020204" pitchFamily="34" charset="0"/>
              </a:rPr>
              <a:t>Copyright © 2025 by Boston Consulting Group. All rights reserved.</a:t>
            </a:r>
          </a:p>
        </p:txBody>
      </p:sp>
      <p:sp>
        <p:nvSpPr>
          <p:cNvPr id="7" name="Title 1"/>
          <p:cNvSpPr txBox="1">
            <a:spLocks/>
          </p:cNvSpPr>
          <p:nvPr userDrawn="1"/>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a:solidFill>
                  <a:schemeClr val="accent4"/>
                </a:solidFill>
              </a:rPr>
              <a:t>Agenda</a:t>
            </a:r>
          </a:p>
        </p:txBody>
      </p:sp>
      <p:cxnSp>
        <p:nvCxnSpPr>
          <p:cNvPr id="9" name="Straight Connector 8"/>
          <p:cNvCxnSpPr/>
          <p:nvPr userDrawn="1"/>
        </p:nvCxnSpPr>
        <p:spPr bwMode="white">
          <a:xfrm>
            <a:off x="618898" y="1206000"/>
            <a:ext cx="11576304" cy="0"/>
          </a:xfrm>
          <a:prstGeom prst="line">
            <a:avLst/>
          </a:prstGeom>
          <a:ln w="9525" cmpd="sng">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43396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6" name="Rectangle 25"/>
          <p:cNvSpPr/>
          <p:nvPr userDrawn="1"/>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29"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sp>
        <p:nvSpPr>
          <p:cNvPr id="28" name="TextBox 2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0" name="TextBox 9"/>
          <p:cNvSpPr txBox="1"/>
          <p:nvPr userDrawn="1"/>
        </p:nvSpPr>
        <p:spPr>
          <a:xfrm>
            <a:off x="630000" y="3262145"/>
            <a:ext cx="1161047" cy="332399"/>
          </a:xfrm>
          <a:prstGeom prst="rect">
            <a:avLst/>
          </a:prstGeom>
          <a:noFill/>
        </p:spPr>
        <p:txBody>
          <a:bodyPr wrap="square" lIns="0" tIns="0" rIns="0" bIns="0" rtlCol="0" anchor="t">
            <a:spAutoFit/>
          </a:bodyPr>
          <a:lstStyle/>
          <a:p>
            <a:pPr>
              <a:lnSpc>
                <a:spcPct val="90000"/>
              </a:lnSpc>
              <a:spcAft>
                <a:spcPts val="600"/>
              </a:spcAft>
            </a:pPr>
            <a:r>
              <a:rPr lang="en-US" sz="2400">
                <a:solidFill>
                  <a:schemeClr val="bg1"/>
                </a:solidFill>
              </a:rPr>
              <a:t>Agenda</a:t>
            </a:r>
          </a:p>
        </p:txBody>
      </p:sp>
    </p:spTree>
    <p:extLst>
      <p:ext uri="{BB962C8B-B14F-4D97-AF65-F5344CB8AC3E}">
        <p14:creationId xmlns:p14="http://schemas.microsoft.com/office/powerpoint/2010/main" val="17847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Trebuchet MS" panose="020B0603020202020204" pitchFamily="34" charset="0"/>
              <a:sym typeface="Trebuchet MS" panose="020B0603020202020204" pitchFamily="34" charset="0"/>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Trebuchet MS" panose="020B0603020202020204" pitchFamily="34" charset="0"/>
              <a:sym typeface="Trebuchet MS" panose="020B0603020202020204" pitchFamily="34" charset="0"/>
            </a:endParaRPr>
          </a:p>
        </p:txBody>
      </p:sp>
      <p:sp>
        <p:nvSpPr>
          <p:cNvPr id="20" name="TextBox 19"/>
          <p:cNvSpPr txBox="1"/>
          <p:nvPr userDrawn="1"/>
        </p:nvSpPr>
        <p:spPr>
          <a:xfrm>
            <a:off x="630000" y="2577934"/>
            <a:ext cx="2819400" cy="1761764"/>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a:solidFill>
                  <a:schemeClr val="tx2"/>
                </a:solidFill>
                <a:latin typeface="Trebuchet MS" panose="020B0603020202020204" pitchFamily="34" charset="0"/>
                <a:sym typeface="Trebuchet MS" panose="020B0603020202020204" pitchFamily="34" charset="0"/>
              </a:rPr>
              <a:t>Table of contents</a:t>
            </a:r>
          </a:p>
        </p:txBody>
      </p:sp>
      <p:sp>
        <p:nvSpPr>
          <p:cNvPr id="24"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Trebuchet MS" panose="020B0603020202020204" pitchFamily="34" charset="0"/>
                <a:sym typeface="Trebuchet MS" panose="020B0603020202020204" pitchFamily="34" charset="0"/>
              </a:rPr>
              <a:t>Copyright © 2025 by Boston Consulting Group. All rights reserved.</a:t>
            </a:r>
          </a:p>
        </p:txBody>
      </p:sp>
      <p:sp>
        <p:nvSpPr>
          <p:cNvPr id="19" name="TextBox 1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Trebuchet MS" panose="020B0603020202020204" pitchFamily="34" charset="0"/>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Trebuchet MS" panose="020B0603020202020204" pitchFamily="34" charset="0"/>
              <a:ea typeface="+mn-ea"/>
              <a:cs typeface="+mn-cs"/>
              <a:sym typeface="Trebuchet MS" panose="020B0603020202020204" pitchFamily="34" charset="0"/>
            </a:endParaRPr>
          </a:p>
        </p:txBody>
      </p:sp>
      <p:pic>
        <p:nvPicPr>
          <p:cNvPr id="9" name="Picture 8"/>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36578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86958-D78A-4899-49D2-0A0F00C621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26D3A4-88E6-1405-A825-5BD3411227C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9469F6-ECB5-55B3-DE85-131F06127BF8}"/>
              </a:ext>
            </a:extLst>
          </p:cNvPr>
          <p:cNvSpPr>
            <a:spLocks noGrp="1"/>
          </p:cNvSpPr>
          <p:nvPr>
            <p:ph type="dt" sz="half" idx="10"/>
          </p:nvPr>
        </p:nvSpPr>
        <p:spPr/>
        <p:txBody>
          <a:bodyPr/>
          <a:lstStyle/>
          <a:p>
            <a:fld id="{F433DAFA-91E5-5041-8A6F-F1954D78DFD6}" type="datetimeFigureOut">
              <a:rPr lang="en-US" smtClean="0"/>
              <a:t>9/10/2025</a:t>
            </a:fld>
            <a:endParaRPr lang="en-US"/>
          </a:p>
        </p:txBody>
      </p:sp>
      <p:sp>
        <p:nvSpPr>
          <p:cNvPr id="5" name="Footer Placeholder 4">
            <a:extLst>
              <a:ext uri="{FF2B5EF4-FFF2-40B4-BE49-F238E27FC236}">
                <a16:creationId xmlns:a16="http://schemas.microsoft.com/office/drawing/2014/main" id="{61778E1E-89E1-FD6B-61D9-E5363A4749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273657-82BE-4D2A-0305-36B5D0E48C77}"/>
              </a:ext>
            </a:extLst>
          </p:cNvPr>
          <p:cNvSpPr>
            <a:spLocks noGrp="1"/>
          </p:cNvSpPr>
          <p:nvPr>
            <p:ph type="sldNum" sz="quarter" idx="12"/>
          </p:nvPr>
        </p:nvSpPr>
        <p:spPr/>
        <p:txBody>
          <a:bodyPr/>
          <a:lstStyle/>
          <a:p>
            <a:fld id="{18056B8F-DFAE-E646-BC01-203891103107}" type="slidenum">
              <a:rPr lang="en-US" smtClean="0"/>
              <a:t>‹#›</a:t>
            </a:fld>
            <a:endParaRPr lang="en-US"/>
          </a:p>
        </p:txBody>
      </p:sp>
    </p:spTree>
    <p:extLst>
      <p:ext uri="{BB962C8B-B14F-4D97-AF65-F5344CB8AC3E}">
        <p14:creationId xmlns:p14="http://schemas.microsoft.com/office/powerpoint/2010/main" val="156824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White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6" name="Picture 15"/>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7"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25"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p>
        </p:txBody>
      </p:sp>
      <p:sp>
        <p:nvSpPr>
          <p:cNvPr id="20" name="TextBox 19"/>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6" name="Rectangle 25"/>
          <p:cNvSpPr/>
          <p:nvPr userDrawn="1"/>
        </p:nvSpPr>
        <p:spPr bwMode="white">
          <a:xfrm>
            <a:off x="0" y="0"/>
            <a:ext cx="407950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27" name="Title 4"/>
          <p:cNvSpPr>
            <a:spLocks noGrp="1"/>
          </p:cNvSpPr>
          <p:nvPr>
            <p:ph type="title" hasCustomPrompt="1"/>
          </p:nvPr>
        </p:nvSpPr>
        <p:spPr>
          <a:xfrm>
            <a:off x="630000" y="2681103"/>
            <a:ext cx="3127881" cy="1495794"/>
          </a:xfrm>
          <a:prstGeom prst="rect">
            <a:avLst/>
          </a:prstGeom>
        </p:spPr>
        <p:txBody>
          <a:bodyPr anchor="ctr">
            <a:noAutofit/>
          </a:bodyPr>
          <a:lstStyle>
            <a:lvl1pPr>
              <a:defRPr sz="3200">
                <a:solidFill>
                  <a:schemeClr val="tx2"/>
                </a:solidFill>
                <a:latin typeface="+mj-lt"/>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38842776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Green highlight">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3" name="Rectangle 12"/>
          <p:cNvSpPr/>
          <p:nvPr userDrawn="1"/>
        </p:nvSpPr>
        <p:spPr bwMode="white">
          <a:xfrm>
            <a:off x="0" y="0"/>
            <a:ext cx="717195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6"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a:p>
        </p:txBody>
      </p:sp>
      <p:sp>
        <p:nvSpPr>
          <p:cNvPr id="20"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sym typeface="Trebuchet MS" panose="020B0603020202020204" pitchFamily="34" charset="0"/>
              </a:rPr>
              <a:t>Copyright © 2025 by Boston Consulting Group. All rights reserved.</a:t>
            </a:r>
          </a:p>
        </p:txBody>
      </p:sp>
      <p:sp>
        <p:nvSpPr>
          <p:cNvPr id="17" name="TextBox 16"/>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3" name="Title 3"/>
          <p:cNvSpPr>
            <a:spLocks noGrp="1"/>
          </p:cNvSpPr>
          <p:nvPr>
            <p:ph type="title" hasCustomPrompt="1"/>
          </p:nvPr>
        </p:nvSpPr>
        <p:spPr>
          <a:xfrm>
            <a:off x="630000"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a:r>
              <a:rPr lang="en-US"/>
              <a:t>Click to add title</a:t>
            </a:r>
          </a:p>
        </p:txBody>
      </p:sp>
    </p:spTree>
    <p:extLst>
      <p:ext uri="{BB962C8B-B14F-4D97-AF65-F5344CB8AC3E}">
        <p14:creationId xmlns:p14="http://schemas.microsoft.com/office/powerpoint/2010/main" val="35922638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Green one third">
    <p:bg>
      <p:bgPr>
        <a:gradFill>
          <a:gsLst>
            <a:gs pos="0">
              <a:schemeClr val="tx2"/>
            </a:gs>
            <a:gs pos="100000">
              <a:schemeClr val="accent2"/>
            </a:gs>
          </a:gsLst>
          <a:lin ang="8100000" scaled="1"/>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1" name="Title 4"/>
          <p:cNvSpPr>
            <a:spLocks noGrp="1"/>
          </p:cNvSpPr>
          <p:nvPr>
            <p:ph type="title" hasCustomPrompt="1"/>
          </p:nvPr>
        </p:nvSpPr>
        <p:spPr>
          <a:xfrm>
            <a:off x="630000" y="2681103"/>
            <a:ext cx="3127881" cy="1495794"/>
          </a:xfrm>
          <a:prstGeom prst="rect">
            <a:avLst/>
          </a:prstGeom>
        </p:spPr>
        <p:txBody>
          <a:bodyPr anchor="ctr">
            <a:noAutofit/>
          </a:bodyPr>
          <a:lstStyle>
            <a:lvl1pPr>
              <a:defRPr sz="3200">
                <a:solidFill>
                  <a:schemeClr val="bg1"/>
                </a:solidFill>
                <a:latin typeface="+mj-lt"/>
                <a:sym typeface="Trebuchet MS" panose="020B0603020202020204" pitchFamily="34" charset="0"/>
              </a:defRPr>
            </a:lvl1pPr>
          </a:lstStyle>
          <a:p>
            <a:r>
              <a:rPr lang="en-US"/>
              <a:t>Click to add title</a:t>
            </a:r>
          </a:p>
        </p:txBody>
      </p:sp>
      <p:sp>
        <p:nvSpPr>
          <p:cNvPr id="13" name="Rectangle 12"/>
          <p:cNvSpPr/>
          <p:nvPr userDrawn="1"/>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sym typeface="Trebuchet MS" panose="020B0603020202020204" pitchFamily="34" charset="0"/>
            </a:endParaRPr>
          </a:p>
        </p:txBody>
      </p:sp>
      <p:sp>
        <p:nvSpPr>
          <p:cNvPr id="16" name="Copyright"/>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sym typeface="Trebuchet MS" panose="020B0603020202020204" pitchFamily="34" charset="0"/>
              </a:rPr>
              <a:t>Copyright © 2025 by Boston Consulting Group. All rights reserved.</a:t>
            </a:r>
          </a:p>
        </p:txBody>
      </p:sp>
      <p:sp>
        <p:nvSpPr>
          <p:cNvPr id="12"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16514967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image" Target="../media/image1.emf"/><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70"/>
            </p:custDataLst>
            <p:extLst>
              <p:ext uri="{D42A27DB-BD31-4B8C-83A1-F6EECF244321}">
                <p14:modId xmlns:p14="http://schemas.microsoft.com/office/powerpoint/2010/main" val="119414176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1" imgW="270" imgH="270" progId="TCLayout.ActiveDocument.1">
                  <p:embed/>
                </p:oleObj>
              </mc:Choice>
              <mc:Fallback>
                <p:oleObj name="think-cell Slide" r:id="rId71" imgW="270" imgH="270" progId="TCLayout.ActiveDocument.1">
                  <p:embed/>
                  <p:pic>
                    <p:nvPicPr>
                      <p:cNvPr id="2" name="Object 1" hidden="1"/>
                      <p:cNvPicPr/>
                      <p:nvPr/>
                    </p:nvPicPr>
                    <p:blipFill>
                      <a:blip r:embed="rId72"/>
                      <a:stretch>
                        <a:fillRect/>
                      </a:stretch>
                    </p:blipFill>
                    <p:spPr>
                      <a:xfrm>
                        <a:off x="1588" y="1588"/>
                        <a:ext cx="1587" cy="1587"/>
                      </a:xfrm>
                      <a:prstGeom prst="rect">
                        <a:avLst/>
                      </a:prstGeom>
                    </p:spPr>
                  </p:pic>
                </p:oleObj>
              </mc:Fallback>
            </mc:AlternateContent>
          </a:graphicData>
        </a:graphic>
      </p:graphicFrame>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a:p>
        </p:txBody>
      </p:sp>
      <p:sp>
        <p:nvSpPr>
          <p:cNvPr id="12" name="TextBox 11"/>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9" name="Title Placeholder 1"/>
          <p:cNvSpPr>
            <a:spLocks noGrp="1"/>
          </p:cNvSpPr>
          <p:nvPr>
            <p:ph type="title"/>
          </p:nvPr>
        </p:nvSpPr>
        <p:spPr>
          <a:xfrm>
            <a:off x="630000" y="622800"/>
            <a:ext cx="10933350" cy="332399"/>
          </a:xfrm>
          <a:prstGeom prst="rect">
            <a:avLst/>
          </a:prstGeom>
        </p:spPr>
        <p:txBody>
          <a:bodyPr vert="horz" wrap="square" lIns="0" tIns="0" rIns="0" bIns="0" rtlCol="0" anchor="t">
            <a:spAutoFit/>
          </a:bodyPr>
          <a:lstStyle/>
          <a:p>
            <a:r>
              <a:rPr lang="en-US"/>
              <a:t>Click to add title</a:t>
            </a:r>
          </a:p>
        </p:txBody>
      </p:sp>
      <p:sp>
        <p:nvSpPr>
          <p:cNvPr id="4" name="Text Placeholder 3"/>
          <p:cNvSpPr>
            <a:spLocks noGrp="1"/>
          </p:cNvSpPr>
          <p:nvPr>
            <p:ph type="body" idx="1"/>
          </p:nvPr>
        </p:nvSpPr>
        <p:spPr>
          <a:xfrm>
            <a:off x="630000" y="1825625"/>
            <a:ext cx="10933350" cy="435133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Tree>
    <p:extLst>
      <p:ext uri="{BB962C8B-B14F-4D97-AF65-F5344CB8AC3E}">
        <p14:creationId xmlns:p14="http://schemas.microsoft.com/office/powerpoint/2010/main" val="835336367"/>
      </p:ext>
    </p:extLst>
  </p:cSld>
  <p:clrMap bg1="lt1" tx1="dk1" bg2="lt2" tx2="dk2" accent1="accent1" accent2="accent2" accent3="accent3" accent4="accent4" accent5="accent5" accent6="accent6" hlink="hlink" folHlink="folHlink"/>
  <p:sldLayoutIdLst>
    <p:sldLayoutId id="2147485115" r:id="rId1"/>
    <p:sldLayoutId id="2147485086" r:id="rId2"/>
    <p:sldLayoutId id="2147485183" r:id="rId3"/>
    <p:sldLayoutId id="2147485158" r:id="rId4"/>
    <p:sldLayoutId id="2147485113" r:id="rId5"/>
    <p:sldLayoutId id="2147485114" r:id="rId6"/>
    <p:sldLayoutId id="2147485154" r:id="rId7"/>
    <p:sldLayoutId id="2147485162" r:id="rId8"/>
    <p:sldLayoutId id="2147485149" r:id="rId9"/>
    <p:sldLayoutId id="2147485087" r:id="rId10"/>
    <p:sldLayoutId id="2147485112" r:id="rId11"/>
    <p:sldLayoutId id="2147485155" r:id="rId12"/>
    <p:sldLayoutId id="2147485164" r:id="rId13"/>
    <p:sldLayoutId id="2147485109" r:id="rId14"/>
    <p:sldLayoutId id="2147485165" r:id="rId15"/>
    <p:sldLayoutId id="2147485110" r:id="rId16"/>
    <p:sldLayoutId id="2147485166" r:id="rId17"/>
    <p:sldLayoutId id="2147485156" r:id="rId18"/>
    <p:sldLayoutId id="2147485167" r:id="rId19"/>
    <p:sldLayoutId id="2147485108" r:id="rId20"/>
    <p:sldLayoutId id="2147485107" r:id="rId21"/>
    <p:sldLayoutId id="2147485106" r:id="rId22"/>
    <p:sldLayoutId id="2147485090" r:id="rId23"/>
    <p:sldLayoutId id="2147485091" r:id="rId24"/>
    <p:sldLayoutId id="2147485092" r:id="rId25"/>
    <p:sldLayoutId id="2147485093" r:id="rId26"/>
    <p:sldLayoutId id="2147485116" r:id="rId27"/>
    <p:sldLayoutId id="2147485161" r:id="rId28"/>
    <p:sldLayoutId id="2147485159" r:id="rId29"/>
    <p:sldLayoutId id="2147485119" r:id="rId30"/>
    <p:sldLayoutId id="2147485184" r:id="rId31"/>
    <p:sldLayoutId id="2147485137" r:id="rId32"/>
    <p:sldLayoutId id="2147485120" r:id="rId33"/>
    <p:sldLayoutId id="2147485121" r:id="rId34"/>
    <p:sldLayoutId id="2147485141" r:id="rId35"/>
    <p:sldLayoutId id="2147485163" r:id="rId36"/>
    <p:sldLayoutId id="2147485139" r:id="rId37"/>
    <p:sldLayoutId id="2147485140" r:id="rId38"/>
    <p:sldLayoutId id="2147485122" r:id="rId39"/>
    <p:sldLayoutId id="2147485123" r:id="rId40"/>
    <p:sldLayoutId id="2147485151" r:id="rId41"/>
    <p:sldLayoutId id="2147485168" r:id="rId42"/>
    <p:sldLayoutId id="2147485127" r:id="rId43"/>
    <p:sldLayoutId id="2147485169" r:id="rId44"/>
    <p:sldLayoutId id="2147485126" r:id="rId45"/>
    <p:sldLayoutId id="2147485170" r:id="rId46"/>
    <p:sldLayoutId id="2147485153" r:id="rId47"/>
    <p:sldLayoutId id="2147485171" r:id="rId48"/>
    <p:sldLayoutId id="2147485128" r:id="rId49"/>
    <p:sldLayoutId id="2147485129" r:id="rId50"/>
    <p:sldLayoutId id="2147485130" r:id="rId51"/>
    <p:sldLayoutId id="2147485131" r:id="rId52"/>
    <p:sldLayoutId id="2147485145" r:id="rId53"/>
    <p:sldLayoutId id="2147485133" r:id="rId54"/>
    <p:sldLayoutId id="2147485144" r:id="rId55"/>
    <p:sldLayoutId id="2147485134" r:id="rId56"/>
    <p:sldLayoutId id="2147485146" r:id="rId57"/>
    <p:sldLayoutId id="2147485160" r:id="rId58"/>
    <p:sldLayoutId id="2147485172" r:id="rId59"/>
    <p:sldLayoutId id="2147485173" r:id="rId60"/>
    <p:sldLayoutId id="2147485174" r:id="rId61"/>
    <p:sldLayoutId id="2147485175" r:id="rId62"/>
    <p:sldLayoutId id="2147485176" r:id="rId63"/>
    <p:sldLayoutId id="2147485177" r:id="rId64"/>
    <p:sldLayoutId id="2147485178" r:id="rId65"/>
    <p:sldLayoutId id="2147485179" r:id="rId66"/>
    <p:sldLayoutId id="2147485180" r:id="rId67"/>
    <p:sldLayoutId id="2147485185" r:id="rId6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1" userDrawn="1">
          <p15:clr>
            <a:srgbClr val="F26B43"/>
          </p15:clr>
        </p15:guide>
        <p15:guide id="2" pos="396" userDrawn="1">
          <p15:clr>
            <a:srgbClr val="F26B43"/>
          </p15:clr>
        </p15:guide>
        <p15:guide id="3" pos="7284" userDrawn="1">
          <p15:clr>
            <a:srgbClr val="F26B43"/>
          </p15:clr>
        </p15:guide>
        <p15:guide id="4" orient="horz" pos="388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2.xml"/><Relationship Id="rId6" Type="http://schemas.openxmlformats.org/officeDocument/2006/relationships/image" Target="../media/image10.jpg"/><Relationship Id="rId5" Type="http://schemas.openxmlformats.org/officeDocument/2006/relationships/image" Target="../media/image2.emf"/><Relationship Id="rId4" Type="http://schemas.openxmlformats.org/officeDocument/2006/relationships/oleObject" Target="../embeddings/oleObject16.bin"/></Relationships>
</file>

<file path=ppt/slides/_rels/slide10.xml.rels><?xml version="1.0" encoding="UTF-8" standalone="yes"?>
<Relationships xmlns="http://schemas.openxmlformats.org/package/2006/relationships"><Relationship Id="rId8" Type="http://schemas.openxmlformats.org/officeDocument/2006/relationships/tags" Target="../tags/tag72.xml"/><Relationship Id="rId13" Type="http://schemas.openxmlformats.org/officeDocument/2006/relationships/tags" Target="../tags/tag77.xml"/><Relationship Id="rId18" Type="http://schemas.openxmlformats.org/officeDocument/2006/relationships/chart" Target="../charts/chart2.xml"/><Relationship Id="rId3" Type="http://schemas.openxmlformats.org/officeDocument/2006/relationships/tags" Target="../tags/tag67.xml"/><Relationship Id="rId7" Type="http://schemas.openxmlformats.org/officeDocument/2006/relationships/tags" Target="../tags/tag71.xml"/><Relationship Id="rId12" Type="http://schemas.openxmlformats.org/officeDocument/2006/relationships/tags" Target="../tags/tag76.xml"/><Relationship Id="rId17" Type="http://schemas.openxmlformats.org/officeDocument/2006/relationships/image" Target="../media/image11.emf"/><Relationship Id="rId2" Type="http://schemas.openxmlformats.org/officeDocument/2006/relationships/tags" Target="../tags/tag66.xml"/><Relationship Id="rId16" Type="http://schemas.openxmlformats.org/officeDocument/2006/relationships/oleObject" Target="../embeddings/oleObject25.bin"/><Relationship Id="rId1" Type="http://schemas.openxmlformats.org/officeDocument/2006/relationships/tags" Target="../tags/tag65.xml"/><Relationship Id="rId6" Type="http://schemas.openxmlformats.org/officeDocument/2006/relationships/tags" Target="../tags/tag70.xml"/><Relationship Id="rId11" Type="http://schemas.openxmlformats.org/officeDocument/2006/relationships/tags" Target="../tags/tag75.xml"/><Relationship Id="rId5" Type="http://schemas.openxmlformats.org/officeDocument/2006/relationships/tags" Target="../tags/tag69.xml"/><Relationship Id="rId15" Type="http://schemas.openxmlformats.org/officeDocument/2006/relationships/slideLayout" Target="../slideLayouts/slideLayout30.xml"/><Relationship Id="rId10" Type="http://schemas.openxmlformats.org/officeDocument/2006/relationships/tags" Target="../tags/tag74.xml"/><Relationship Id="rId4" Type="http://schemas.openxmlformats.org/officeDocument/2006/relationships/tags" Target="../tags/tag68.xml"/><Relationship Id="rId9" Type="http://schemas.openxmlformats.org/officeDocument/2006/relationships/tags" Target="../tags/tag73.xml"/><Relationship Id="rId14" Type="http://schemas.openxmlformats.org/officeDocument/2006/relationships/tags" Target="../tags/tag78.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30.xml"/><Relationship Id="rId1" Type="http://schemas.openxmlformats.org/officeDocument/2006/relationships/tags" Target="../tags/tag79.xml"/><Relationship Id="rId4" Type="http://schemas.openxmlformats.org/officeDocument/2006/relationships/image" Target="../media/image11.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9.xml"/><Relationship Id="rId1" Type="http://schemas.openxmlformats.org/officeDocument/2006/relationships/tags" Target="../tags/tag33.xml"/><Relationship Id="rId5" Type="http://schemas.openxmlformats.org/officeDocument/2006/relationships/image" Target="../media/image12.jpeg"/><Relationship Id="rId4" Type="http://schemas.openxmlformats.org/officeDocument/2006/relationships/image" Target="../media/image11.emf"/></Relationships>
</file>

<file path=ppt/slides/_rels/slide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oleObject" Target="../embeddings/oleObject18.bin"/><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30.xml"/><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emf"/><Relationship Id="rId9"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0.xml"/><Relationship Id="rId1" Type="http://schemas.openxmlformats.org/officeDocument/2006/relationships/tags" Target="../tags/tag34.xml"/><Relationship Id="rId5" Type="http://schemas.openxmlformats.org/officeDocument/2006/relationships/image" Target="../media/image11.emf"/><Relationship Id="rId4" Type="http://schemas.openxmlformats.org/officeDocument/2006/relationships/oleObject" Target="../embeddings/oleObject19.bin"/></Relationships>
</file>

<file path=ppt/slides/_rels/slide5.xml.rels><?xml version="1.0" encoding="UTF-8" standalone="yes"?>
<Relationships xmlns="http://schemas.openxmlformats.org/package/2006/relationships"><Relationship Id="rId8" Type="http://schemas.openxmlformats.org/officeDocument/2006/relationships/tags" Target="../tags/tag42.xml"/><Relationship Id="rId13" Type="http://schemas.openxmlformats.org/officeDocument/2006/relationships/image" Target="../media/image11.emf"/><Relationship Id="rId3" Type="http://schemas.openxmlformats.org/officeDocument/2006/relationships/tags" Target="../tags/tag37.xml"/><Relationship Id="rId7" Type="http://schemas.openxmlformats.org/officeDocument/2006/relationships/tags" Target="../tags/tag41.xml"/><Relationship Id="rId12" Type="http://schemas.openxmlformats.org/officeDocument/2006/relationships/oleObject" Target="../embeddings/oleObject20.bin"/><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tags" Target="../tags/tag40.xml"/><Relationship Id="rId11" Type="http://schemas.openxmlformats.org/officeDocument/2006/relationships/slideLayout" Target="../slideLayouts/slideLayout30.xml"/><Relationship Id="rId5" Type="http://schemas.openxmlformats.org/officeDocument/2006/relationships/tags" Target="../tags/tag39.xml"/><Relationship Id="rId10" Type="http://schemas.openxmlformats.org/officeDocument/2006/relationships/tags" Target="../tags/tag44.xml"/><Relationship Id="rId4" Type="http://schemas.openxmlformats.org/officeDocument/2006/relationships/tags" Target="../tags/tag38.xml"/><Relationship Id="rId9" Type="http://schemas.openxmlformats.org/officeDocument/2006/relationships/tags" Target="../tags/tag43.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30.xml"/><Relationship Id="rId1" Type="http://schemas.openxmlformats.org/officeDocument/2006/relationships/tags" Target="../tags/tag45.xml"/><Relationship Id="rId4" Type="http://schemas.openxmlformats.org/officeDocument/2006/relationships/image" Target="../media/image11.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30.xml"/><Relationship Id="rId1" Type="http://schemas.openxmlformats.org/officeDocument/2006/relationships/tags" Target="../tags/tag46.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1.emf"/></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11.emf"/><Relationship Id="rId5" Type="http://schemas.openxmlformats.org/officeDocument/2006/relationships/oleObject" Target="../embeddings/oleObject23.bin"/><Relationship Id="rId4"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8" Type="http://schemas.openxmlformats.org/officeDocument/2006/relationships/tags" Target="../tags/tag56.xml"/><Relationship Id="rId13" Type="http://schemas.openxmlformats.org/officeDocument/2006/relationships/tags" Target="../tags/tag61.xml"/><Relationship Id="rId18" Type="http://schemas.openxmlformats.org/officeDocument/2006/relationships/oleObject" Target="../embeddings/oleObject24.bin"/><Relationship Id="rId3" Type="http://schemas.openxmlformats.org/officeDocument/2006/relationships/tags" Target="../tags/tag51.xml"/><Relationship Id="rId7" Type="http://schemas.openxmlformats.org/officeDocument/2006/relationships/tags" Target="../tags/tag55.xml"/><Relationship Id="rId12" Type="http://schemas.openxmlformats.org/officeDocument/2006/relationships/tags" Target="../tags/tag60.xml"/><Relationship Id="rId17" Type="http://schemas.openxmlformats.org/officeDocument/2006/relationships/slideLayout" Target="../slideLayouts/slideLayout30.xml"/><Relationship Id="rId2" Type="http://schemas.openxmlformats.org/officeDocument/2006/relationships/tags" Target="../tags/tag50.xml"/><Relationship Id="rId16" Type="http://schemas.openxmlformats.org/officeDocument/2006/relationships/tags" Target="../tags/tag64.xml"/><Relationship Id="rId20" Type="http://schemas.openxmlformats.org/officeDocument/2006/relationships/chart" Target="../charts/chart1.xml"/><Relationship Id="rId1" Type="http://schemas.openxmlformats.org/officeDocument/2006/relationships/tags" Target="../tags/tag49.xml"/><Relationship Id="rId6" Type="http://schemas.openxmlformats.org/officeDocument/2006/relationships/tags" Target="../tags/tag54.xml"/><Relationship Id="rId11" Type="http://schemas.openxmlformats.org/officeDocument/2006/relationships/tags" Target="../tags/tag59.xml"/><Relationship Id="rId5" Type="http://schemas.openxmlformats.org/officeDocument/2006/relationships/tags" Target="../tags/tag53.xml"/><Relationship Id="rId15" Type="http://schemas.openxmlformats.org/officeDocument/2006/relationships/tags" Target="../tags/tag63.xml"/><Relationship Id="rId10" Type="http://schemas.openxmlformats.org/officeDocument/2006/relationships/tags" Target="../tags/tag58.xml"/><Relationship Id="rId19" Type="http://schemas.openxmlformats.org/officeDocument/2006/relationships/image" Target="../media/image11.emf"/><Relationship Id="rId4" Type="http://schemas.openxmlformats.org/officeDocument/2006/relationships/tags" Target="../tags/tag52.xml"/><Relationship Id="rId9" Type="http://schemas.openxmlformats.org/officeDocument/2006/relationships/tags" Target="../tags/tag57.xml"/><Relationship Id="rId14" Type="http://schemas.openxmlformats.org/officeDocument/2006/relationships/tags" Target="../tags/tag6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895B6-3DDB-DAE2-0C7E-1B79A32CDF8B}"/>
            </a:ext>
          </a:extLst>
        </p:cNvPr>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7E94C5C2-4048-A2CB-31EA-BA68F64C0D6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6" name="Object 5" hidden="1">
                        <a:extLst>
                          <a:ext uri="{FF2B5EF4-FFF2-40B4-BE49-F238E27FC236}">
                            <a16:creationId xmlns:a16="http://schemas.microsoft.com/office/drawing/2014/main" id="{7E94C5C2-4048-A2CB-31EA-BA68F64C0D6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Subtitle 11">
            <a:extLst>
              <a:ext uri="{FF2B5EF4-FFF2-40B4-BE49-F238E27FC236}">
                <a16:creationId xmlns:a16="http://schemas.microsoft.com/office/drawing/2014/main" id="{DB40403D-DFC0-7E15-BB3B-099D417F02D6}"/>
              </a:ext>
            </a:extLst>
          </p:cNvPr>
          <p:cNvSpPr>
            <a:spLocks noGrp="1"/>
          </p:cNvSpPr>
          <p:nvPr>
            <p:ph type="subTitle" idx="1"/>
          </p:nvPr>
        </p:nvSpPr>
        <p:spPr/>
        <p:txBody>
          <a:bodyPr/>
          <a:lstStyle/>
          <a:p>
            <a:r>
              <a:rPr lang="en-US"/>
              <a:t>September 16, 2025</a:t>
            </a:r>
          </a:p>
        </p:txBody>
      </p:sp>
      <p:sp>
        <p:nvSpPr>
          <p:cNvPr id="11" name="Title 10">
            <a:extLst>
              <a:ext uri="{FF2B5EF4-FFF2-40B4-BE49-F238E27FC236}">
                <a16:creationId xmlns:a16="http://schemas.microsoft.com/office/drawing/2014/main" id="{DC610838-68BE-CDFD-024F-6A3AF10870F3}"/>
              </a:ext>
            </a:extLst>
          </p:cNvPr>
          <p:cNvSpPr>
            <a:spLocks noGrp="1"/>
          </p:cNvSpPr>
          <p:nvPr>
            <p:ph type="ctrTitle"/>
          </p:nvPr>
        </p:nvSpPr>
        <p:spPr/>
        <p:txBody>
          <a:bodyPr vert="horz"/>
          <a:lstStyle/>
          <a:p>
            <a:r>
              <a:rPr lang="en-US" dirty="0"/>
              <a:t>LCBHS Fiscal Analysis and Stability Plan</a:t>
            </a:r>
          </a:p>
        </p:txBody>
      </p:sp>
      <p:pic>
        <p:nvPicPr>
          <p:cNvPr id="8" name="Picture 7" descr="A black and white logo&#10;&#10;AI-generated content may be incorrect.">
            <a:extLst>
              <a:ext uri="{FF2B5EF4-FFF2-40B4-BE49-F238E27FC236}">
                <a16:creationId xmlns:a16="http://schemas.microsoft.com/office/drawing/2014/main" id="{4BAB4655-50D2-3183-8FCD-09EA110781F7}"/>
              </a:ext>
            </a:extLst>
          </p:cNvPr>
          <p:cNvPicPr>
            <a:picLocks noChangeAspect="1"/>
          </p:cNvPicPr>
          <p:nvPr/>
        </p:nvPicPr>
        <p:blipFill>
          <a:blip r:embed="rId6"/>
          <a:stretch>
            <a:fillRect/>
          </a:stretch>
        </p:blipFill>
        <p:spPr>
          <a:xfrm>
            <a:off x="10155403" y="5495706"/>
            <a:ext cx="1443393" cy="1055036"/>
          </a:xfrm>
          <a:prstGeom prst="rect">
            <a:avLst/>
          </a:prstGeom>
        </p:spPr>
      </p:pic>
    </p:spTree>
    <p:extLst>
      <p:ext uri="{BB962C8B-B14F-4D97-AF65-F5344CB8AC3E}">
        <p14:creationId xmlns:p14="http://schemas.microsoft.com/office/powerpoint/2010/main" val="173069075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D14F55D-01D6-9ADF-5668-8C6D9D64EED9}"/>
              </a:ext>
            </a:extLst>
          </p:cNvPr>
          <p:cNvGraphicFramePr>
            <a:graphicFrameLocks noChangeAspect="1"/>
          </p:cNvGraphicFramePr>
          <p:nvPr>
            <p:custDataLst>
              <p:tags r:id="rId1"/>
            </p:custDataLst>
            <p:extLst>
              <p:ext uri="{D42A27DB-BD31-4B8C-83A1-F6EECF244321}">
                <p14:modId xmlns:p14="http://schemas.microsoft.com/office/powerpoint/2010/main" val="4840518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6" imgW="404" imgH="405" progId="TCLayout.ActiveDocument.1">
                  <p:embed/>
                </p:oleObj>
              </mc:Choice>
              <mc:Fallback>
                <p:oleObj name="think-cell Slide" r:id="rId16" imgW="404" imgH="405" progId="TCLayout.ActiveDocument.1">
                  <p:embed/>
                  <p:pic>
                    <p:nvPicPr>
                      <p:cNvPr id="5" name="think-cell data - do not delete" hidden="1">
                        <a:extLst>
                          <a:ext uri="{FF2B5EF4-FFF2-40B4-BE49-F238E27FC236}">
                            <a16:creationId xmlns:a16="http://schemas.microsoft.com/office/drawing/2014/main" id="{ED14F55D-01D6-9ADF-5668-8C6D9D64EED9}"/>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558A24E-B4EC-300E-4E6C-6E8E75341B0E}"/>
              </a:ext>
            </a:extLst>
          </p:cNvPr>
          <p:cNvSpPr>
            <a:spLocks noGrp="1"/>
          </p:cNvSpPr>
          <p:nvPr>
            <p:ph type="title"/>
          </p:nvPr>
        </p:nvSpPr>
        <p:spPr>
          <a:xfrm>
            <a:off x="630000" y="622800"/>
            <a:ext cx="10933350" cy="664797"/>
          </a:xfrm>
        </p:spPr>
        <p:txBody>
          <a:bodyPr vert="horz"/>
          <a:lstStyle/>
          <a:p>
            <a:r>
              <a:rPr lang="en-US">
                <a:solidFill>
                  <a:srgbClr val="295E7E"/>
                </a:solidFill>
              </a:rPr>
              <a:t>Backup | </a:t>
            </a:r>
            <a:r>
              <a:rPr lang="en-US" err="1"/>
              <a:t>LCBHS</a:t>
            </a:r>
            <a:r>
              <a:rPr lang="en-US"/>
              <a:t> has significantly grown services to meet the needs of the community</a:t>
            </a:r>
          </a:p>
        </p:txBody>
      </p:sp>
      <p:graphicFrame>
        <p:nvGraphicFramePr>
          <p:cNvPr id="4" name="Chart 3">
            <a:extLst>
              <a:ext uri="{FF2B5EF4-FFF2-40B4-BE49-F238E27FC236}">
                <a16:creationId xmlns:a16="http://schemas.microsoft.com/office/drawing/2014/main" id="{5F36C1C7-5B61-490A-95A9-C4819038CA87}"/>
              </a:ext>
            </a:extLst>
          </p:cNvPr>
          <p:cNvGraphicFramePr/>
          <p:nvPr>
            <p:custDataLst>
              <p:tags r:id="rId2"/>
            </p:custDataLst>
            <p:extLst>
              <p:ext uri="{D42A27DB-BD31-4B8C-83A1-F6EECF244321}">
                <p14:modId xmlns:p14="http://schemas.microsoft.com/office/powerpoint/2010/main" val="398182242"/>
              </p:ext>
            </p:extLst>
          </p:nvPr>
        </p:nvGraphicFramePr>
        <p:xfrm>
          <a:off x="944563" y="2446338"/>
          <a:ext cx="5038725" cy="3173412"/>
        </p:xfrm>
        <a:graphic>
          <a:graphicData uri="http://schemas.openxmlformats.org/drawingml/2006/chart">
            <c:chart xmlns:c="http://schemas.openxmlformats.org/drawingml/2006/chart" xmlns:r="http://schemas.openxmlformats.org/officeDocument/2006/relationships" r:id="rId18"/>
          </a:graphicData>
        </a:graphic>
      </p:graphicFrame>
      <p:sp>
        <p:nvSpPr>
          <p:cNvPr id="36" name="Text Placeholder 3">
            <a:extLst>
              <a:ext uri="{FF2B5EF4-FFF2-40B4-BE49-F238E27FC236}">
                <a16:creationId xmlns:a16="http://schemas.microsoft.com/office/drawing/2014/main" id="{2E1C3665-A30E-4B29-81AC-7607BAF50DB1}"/>
              </a:ext>
            </a:extLst>
          </p:cNvPr>
          <p:cNvSpPr>
            <a:spLocks noGrp="1"/>
          </p:cNvSpPr>
          <p:nvPr>
            <p:custDataLst>
              <p:tags r:id="rId3"/>
            </p:custDataLst>
          </p:nvPr>
        </p:nvSpPr>
        <p:spPr bwMode="gray">
          <a:xfrm>
            <a:off x="692150" y="4697413"/>
            <a:ext cx="20637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lvl="0" algn="r">
              <a:spcBef>
                <a:spcPct val="0"/>
              </a:spcBef>
              <a:spcAft>
                <a:spcPct val="0"/>
              </a:spcAft>
            </a:pPr>
            <a:fld id="{82477B03-7A87-4F40-B601-6ACBD0DBEBD1}" type="datetime'''1''''''''''''''''0K'''''''''''''''''''''''''''''''''''''''''">
              <a:rPr lang="en-US" altLang="en-US" sz="1000" smtClean="0"/>
              <a:pPr/>
              <a:t>10K</a:t>
            </a:fld>
            <a:endParaRPr lang="en-US" sz="1000"/>
          </a:p>
        </p:txBody>
      </p:sp>
      <p:sp>
        <p:nvSpPr>
          <p:cNvPr id="37" name="Text Placeholder 3">
            <a:extLst>
              <a:ext uri="{FF2B5EF4-FFF2-40B4-BE49-F238E27FC236}">
                <a16:creationId xmlns:a16="http://schemas.microsoft.com/office/drawing/2014/main" id="{9C286033-629E-03A0-960A-F5F6CF675E57}"/>
              </a:ext>
            </a:extLst>
          </p:cNvPr>
          <p:cNvSpPr>
            <a:spLocks noGrp="1"/>
          </p:cNvSpPr>
          <p:nvPr>
            <p:custDataLst>
              <p:tags r:id="rId4"/>
            </p:custDataLst>
          </p:nvPr>
        </p:nvSpPr>
        <p:spPr bwMode="gray">
          <a:xfrm>
            <a:off x="692150" y="3946525"/>
            <a:ext cx="20637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lvl="0" algn="r">
              <a:spcBef>
                <a:spcPct val="0"/>
              </a:spcBef>
              <a:spcAft>
                <a:spcPct val="0"/>
              </a:spcAft>
            </a:pPr>
            <a:fld id="{8F5C7E63-FCDB-4DF5-9A24-DA88210E129A}" type="datetime'''''2''''''0''''''''''''''K'''''''''">
              <a:rPr lang="en-US" altLang="en-US" sz="1000" smtClean="0"/>
              <a:pPr/>
              <a:t>20K</a:t>
            </a:fld>
            <a:endParaRPr lang="en-US" sz="1000"/>
          </a:p>
        </p:txBody>
      </p:sp>
      <p:sp>
        <p:nvSpPr>
          <p:cNvPr id="38" name="Text Placeholder 3">
            <a:extLst>
              <a:ext uri="{FF2B5EF4-FFF2-40B4-BE49-F238E27FC236}">
                <a16:creationId xmlns:a16="http://schemas.microsoft.com/office/drawing/2014/main" id="{D91BE84E-73B5-D99C-6162-875FC1049036}"/>
              </a:ext>
            </a:extLst>
          </p:cNvPr>
          <p:cNvSpPr>
            <a:spLocks noGrp="1"/>
          </p:cNvSpPr>
          <p:nvPr>
            <p:custDataLst>
              <p:tags r:id="rId5"/>
            </p:custDataLst>
          </p:nvPr>
        </p:nvSpPr>
        <p:spPr bwMode="gray">
          <a:xfrm>
            <a:off x="692150" y="3194050"/>
            <a:ext cx="20637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lvl="0" algn="r">
              <a:spcBef>
                <a:spcPct val="0"/>
              </a:spcBef>
              <a:spcAft>
                <a:spcPct val="0"/>
              </a:spcAft>
            </a:pPr>
            <a:fld id="{37BC85FA-E961-4783-8481-D79E8698B10B}" type="datetime'''''''''''3''''''''''''''''''''''''''''''0''''K'''''''''">
              <a:rPr lang="en-US" altLang="en-US" sz="1000" smtClean="0"/>
              <a:pPr/>
              <a:t>30K</a:t>
            </a:fld>
            <a:endParaRPr lang="en-US" sz="1000"/>
          </a:p>
        </p:txBody>
      </p:sp>
      <p:sp>
        <p:nvSpPr>
          <p:cNvPr id="39" name="Text Placeholder 3">
            <a:extLst>
              <a:ext uri="{FF2B5EF4-FFF2-40B4-BE49-F238E27FC236}">
                <a16:creationId xmlns:a16="http://schemas.microsoft.com/office/drawing/2014/main" id="{5E8025EE-0BD3-4E19-D1CB-8C40E0816767}"/>
              </a:ext>
            </a:extLst>
          </p:cNvPr>
          <p:cNvSpPr>
            <a:spLocks noGrp="1"/>
          </p:cNvSpPr>
          <p:nvPr>
            <p:custDataLst>
              <p:tags r:id="rId6"/>
            </p:custDataLst>
          </p:nvPr>
        </p:nvSpPr>
        <p:spPr bwMode="gray">
          <a:xfrm>
            <a:off x="692150" y="2441575"/>
            <a:ext cx="20637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lvl="0" algn="r">
              <a:spcBef>
                <a:spcPct val="0"/>
              </a:spcBef>
              <a:spcAft>
                <a:spcPct val="0"/>
              </a:spcAft>
            </a:pPr>
            <a:fld id="{1DFC1011-D161-4D3E-969B-C792E2A7D820}" type="datetime'''4''''''''0''''''''''''K'''''''''''''''''''''''''''''''''''''">
              <a:rPr lang="en-US" altLang="en-US" sz="1000" smtClean="0"/>
              <a:pPr/>
              <a:t>40K</a:t>
            </a:fld>
            <a:endParaRPr lang="en-US" sz="1000"/>
          </a:p>
        </p:txBody>
      </p:sp>
      <p:sp>
        <p:nvSpPr>
          <p:cNvPr id="22" name="Text Placeholder 3">
            <a:extLst>
              <a:ext uri="{FF2B5EF4-FFF2-40B4-BE49-F238E27FC236}">
                <a16:creationId xmlns:a16="http://schemas.microsoft.com/office/drawing/2014/main" id="{742A7A83-7106-8D29-FB0A-402FF80D9720}"/>
              </a:ext>
            </a:extLst>
          </p:cNvPr>
          <p:cNvSpPr>
            <a:spLocks noGrp="1"/>
          </p:cNvSpPr>
          <p:nvPr>
            <p:custDataLst>
              <p:tags r:id="rId7"/>
            </p:custDataLst>
          </p:nvPr>
        </p:nvSpPr>
        <p:spPr bwMode="gray">
          <a:xfrm>
            <a:off x="795338" y="5580063"/>
            <a:ext cx="465138"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lvl="0" algn="ctr">
              <a:spcBef>
                <a:spcPct val="0"/>
              </a:spcBef>
              <a:spcAft>
                <a:spcPct val="0"/>
              </a:spcAft>
            </a:pPr>
            <a:fld id="{DCFF8493-EBCF-492D-AFE1-B530867CD565}" type="datetime'''''''''''''F''''''''''''Y''''''1''''8.''''''''''''1''''''9'''">
              <a:rPr lang="en-US" altLang="en-US" sz="1000" smtClean="0"/>
              <a:pPr/>
              <a:t>FY18.19</a:t>
            </a:fld>
            <a:endParaRPr lang="en-US" sz="1000"/>
          </a:p>
        </p:txBody>
      </p:sp>
      <p:sp>
        <p:nvSpPr>
          <p:cNvPr id="23" name="Text Placeholder 3">
            <a:extLst>
              <a:ext uri="{FF2B5EF4-FFF2-40B4-BE49-F238E27FC236}">
                <a16:creationId xmlns:a16="http://schemas.microsoft.com/office/drawing/2014/main" id="{F90B890A-9049-9FBA-E1F4-DDABBC3BEFA0}"/>
              </a:ext>
            </a:extLst>
          </p:cNvPr>
          <p:cNvSpPr>
            <a:spLocks noGrp="1"/>
          </p:cNvSpPr>
          <p:nvPr>
            <p:custDataLst>
              <p:tags r:id="rId8"/>
            </p:custDataLst>
          </p:nvPr>
        </p:nvSpPr>
        <p:spPr bwMode="gray">
          <a:xfrm>
            <a:off x="1608138" y="5580063"/>
            <a:ext cx="465138"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lvl="0" algn="ctr">
              <a:spcBef>
                <a:spcPct val="0"/>
              </a:spcBef>
              <a:spcAft>
                <a:spcPct val="0"/>
              </a:spcAft>
            </a:pPr>
            <a:fld id="{177D14C8-B6EC-4DD5-9A92-18F606E75BDA}" type="datetime'''''''FY''1''''''''''''''''''9''''''''''''''.''''2''''0'''''''">
              <a:rPr lang="en-US" altLang="en-US" sz="1000" smtClean="0"/>
              <a:pPr/>
              <a:t>FY19.20</a:t>
            </a:fld>
            <a:endParaRPr lang="en-US" sz="1000"/>
          </a:p>
        </p:txBody>
      </p:sp>
      <p:sp>
        <p:nvSpPr>
          <p:cNvPr id="24" name="Text Placeholder 3">
            <a:extLst>
              <a:ext uri="{FF2B5EF4-FFF2-40B4-BE49-F238E27FC236}">
                <a16:creationId xmlns:a16="http://schemas.microsoft.com/office/drawing/2014/main" id="{428FB2EA-0C09-F353-81B6-FE1F9208E1B4}"/>
              </a:ext>
            </a:extLst>
          </p:cNvPr>
          <p:cNvSpPr>
            <a:spLocks noGrp="1"/>
          </p:cNvSpPr>
          <p:nvPr>
            <p:custDataLst>
              <p:tags r:id="rId9"/>
            </p:custDataLst>
          </p:nvPr>
        </p:nvSpPr>
        <p:spPr bwMode="gray">
          <a:xfrm>
            <a:off x="2419350" y="5580063"/>
            <a:ext cx="465138"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lvl="0" algn="ctr">
              <a:spcBef>
                <a:spcPct val="0"/>
              </a:spcBef>
              <a:spcAft>
                <a:spcPct val="0"/>
              </a:spcAft>
            </a:pPr>
            <a:fld id="{BF433E98-CDD2-40EF-836E-6BAEE9CE5E2B}" type="datetime'''''''''''F''''Y20''''''''''.''''21'''''''">
              <a:rPr lang="en-US" altLang="en-US" sz="1000" smtClean="0"/>
              <a:pPr/>
              <a:t>FY20.21</a:t>
            </a:fld>
            <a:endParaRPr lang="en-US" sz="1000"/>
          </a:p>
        </p:txBody>
      </p:sp>
      <p:sp>
        <p:nvSpPr>
          <p:cNvPr id="25" name="Text Placeholder 3">
            <a:extLst>
              <a:ext uri="{FF2B5EF4-FFF2-40B4-BE49-F238E27FC236}">
                <a16:creationId xmlns:a16="http://schemas.microsoft.com/office/drawing/2014/main" id="{D5D52874-DA52-ECB7-B3D2-C110485D73D8}"/>
              </a:ext>
            </a:extLst>
          </p:cNvPr>
          <p:cNvSpPr>
            <a:spLocks noGrp="1"/>
          </p:cNvSpPr>
          <p:nvPr>
            <p:custDataLst>
              <p:tags r:id="rId10"/>
            </p:custDataLst>
          </p:nvPr>
        </p:nvSpPr>
        <p:spPr bwMode="gray">
          <a:xfrm>
            <a:off x="3232150" y="5580063"/>
            <a:ext cx="465138"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lvl="0" algn="ctr">
              <a:spcBef>
                <a:spcPct val="0"/>
              </a:spcBef>
              <a:spcAft>
                <a:spcPct val="0"/>
              </a:spcAft>
            </a:pPr>
            <a:fld id="{A16353E3-46FD-4D4D-B74A-3CD2B94B69B4}" type="datetime'''''F''''''''''Y''''''''''2''''1''''''.''''2''2'''''''">
              <a:rPr lang="en-US" altLang="en-US" sz="1000" smtClean="0"/>
              <a:pPr/>
              <a:t>FY21.22</a:t>
            </a:fld>
            <a:endParaRPr lang="en-US" sz="1000"/>
          </a:p>
        </p:txBody>
      </p:sp>
      <p:sp>
        <p:nvSpPr>
          <p:cNvPr id="26" name="Text Placeholder 3">
            <a:extLst>
              <a:ext uri="{FF2B5EF4-FFF2-40B4-BE49-F238E27FC236}">
                <a16:creationId xmlns:a16="http://schemas.microsoft.com/office/drawing/2014/main" id="{229EB03A-2838-E84F-340E-6453785D269C}"/>
              </a:ext>
            </a:extLst>
          </p:cNvPr>
          <p:cNvSpPr>
            <a:spLocks noGrp="1"/>
          </p:cNvSpPr>
          <p:nvPr>
            <p:custDataLst>
              <p:tags r:id="rId11"/>
            </p:custDataLst>
          </p:nvPr>
        </p:nvSpPr>
        <p:spPr bwMode="gray">
          <a:xfrm>
            <a:off x="4044950" y="5580063"/>
            <a:ext cx="465138"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lvl="0" algn="ctr">
              <a:spcBef>
                <a:spcPct val="0"/>
              </a:spcBef>
              <a:spcAft>
                <a:spcPct val="0"/>
              </a:spcAft>
            </a:pPr>
            <a:fld id="{2A4206BC-E962-4AF1-B0B3-AEA9A06DC4C5}" type="datetime'''''''''''F''''Y''''''''''''''2''''''''2''''.''2''''3'''">
              <a:rPr lang="en-US" altLang="en-US" sz="1000" smtClean="0"/>
              <a:pPr/>
              <a:t>FY22.23</a:t>
            </a:fld>
            <a:endParaRPr lang="en-US" sz="1000"/>
          </a:p>
        </p:txBody>
      </p:sp>
      <p:sp>
        <p:nvSpPr>
          <p:cNvPr id="27" name="Text Placeholder 3">
            <a:extLst>
              <a:ext uri="{FF2B5EF4-FFF2-40B4-BE49-F238E27FC236}">
                <a16:creationId xmlns:a16="http://schemas.microsoft.com/office/drawing/2014/main" id="{2424EAF0-EC0C-C62B-16FD-15A5A636467C}"/>
              </a:ext>
            </a:extLst>
          </p:cNvPr>
          <p:cNvSpPr>
            <a:spLocks noGrp="1"/>
          </p:cNvSpPr>
          <p:nvPr>
            <p:custDataLst>
              <p:tags r:id="rId12"/>
            </p:custDataLst>
          </p:nvPr>
        </p:nvSpPr>
        <p:spPr bwMode="gray">
          <a:xfrm>
            <a:off x="4856163" y="5580063"/>
            <a:ext cx="465138"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lvl="0" algn="ctr">
              <a:spcBef>
                <a:spcPct val="0"/>
              </a:spcBef>
              <a:spcAft>
                <a:spcPct val="0"/>
              </a:spcAft>
            </a:pPr>
            <a:fld id="{E258499E-013C-43DC-8FD1-284FAE48E2A1}" type="datetime'F''''''''''''''Y''''''23''''''''''.''2''''''''4'''''''''''''">
              <a:rPr lang="en-US" altLang="en-US" sz="1000" smtClean="0"/>
              <a:pPr/>
              <a:t>FY23.24</a:t>
            </a:fld>
            <a:endParaRPr lang="en-US" sz="1000"/>
          </a:p>
        </p:txBody>
      </p:sp>
      <p:sp>
        <p:nvSpPr>
          <p:cNvPr id="28" name="Text Placeholder 3">
            <a:extLst>
              <a:ext uri="{FF2B5EF4-FFF2-40B4-BE49-F238E27FC236}">
                <a16:creationId xmlns:a16="http://schemas.microsoft.com/office/drawing/2014/main" id="{5B5A2174-1663-0603-57E0-E97DB1664219}"/>
              </a:ext>
            </a:extLst>
          </p:cNvPr>
          <p:cNvSpPr>
            <a:spLocks noGrp="1"/>
          </p:cNvSpPr>
          <p:nvPr>
            <p:custDataLst>
              <p:tags r:id="rId13"/>
            </p:custDataLst>
          </p:nvPr>
        </p:nvSpPr>
        <p:spPr bwMode="gray">
          <a:xfrm>
            <a:off x="5668963" y="5580063"/>
            <a:ext cx="465138"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lvl="0" algn="ctr">
              <a:spcBef>
                <a:spcPct val="0"/>
              </a:spcBef>
              <a:spcAft>
                <a:spcPct val="0"/>
              </a:spcAft>
            </a:pPr>
            <a:fld id="{29FE462A-7E4D-413E-A171-A405614D89D1}" type="datetime'''''''FY2''''''4''''.''''''''''2''''5'''''''''''''''''''''''''">
              <a:rPr lang="en-US" altLang="en-US" sz="1000" smtClean="0"/>
              <a:pPr/>
              <a:t>FY24.25</a:t>
            </a:fld>
            <a:endParaRPr lang="en-US" sz="1000"/>
          </a:p>
        </p:txBody>
      </p:sp>
      <p:sp>
        <p:nvSpPr>
          <p:cNvPr id="29" name="Text Placeholder 3">
            <a:extLst>
              <a:ext uri="{FF2B5EF4-FFF2-40B4-BE49-F238E27FC236}">
                <a16:creationId xmlns:a16="http://schemas.microsoft.com/office/drawing/2014/main" id="{A6A86CA0-97F9-93F6-4770-439465BEE02E}"/>
              </a:ext>
            </a:extLst>
          </p:cNvPr>
          <p:cNvSpPr>
            <a:spLocks noGrp="1"/>
          </p:cNvSpPr>
          <p:nvPr>
            <p:custDataLst>
              <p:tags r:id="rId14"/>
            </p:custDataLst>
          </p:nvPr>
        </p:nvSpPr>
        <p:spPr bwMode="gray">
          <a:xfrm>
            <a:off x="6002338" y="2616200"/>
            <a:ext cx="1233488"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lvl="0">
              <a:spcBef>
                <a:spcPct val="0"/>
              </a:spcBef>
              <a:spcAft>
                <a:spcPct val="0"/>
              </a:spcAft>
            </a:pPr>
            <a:fld id="{8907388E-B6E2-4077-BC81-407E4815DF69}" type="datetime'''''''''''''#'' of ''''cla''im''s sub''''''''''''''mi''tt''ed'">
              <a:rPr lang="en-US" altLang="en-US" sz="1000" smtClean="0"/>
              <a:pPr/>
              <a:t># of claims submitted</a:t>
            </a:fld>
            <a:endParaRPr lang="en-US" sz="1000"/>
          </a:p>
        </p:txBody>
      </p:sp>
      <p:cxnSp>
        <p:nvCxnSpPr>
          <p:cNvPr id="65" name="Straight Connector 64">
            <a:extLst>
              <a:ext uri="{FF2B5EF4-FFF2-40B4-BE49-F238E27FC236}">
                <a16:creationId xmlns:a16="http://schemas.microsoft.com/office/drawing/2014/main" id="{F3942E06-43B2-859D-4C62-DC47D13B101B}"/>
              </a:ext>
            </a:extLst>
          </p:cNvPr>
          <p:cNvCxnSpPr>
            <a:cxnSpLocks/>
          </p:cNvCxnSpPr>
          <p:nvPr/>
        </p:nvCxnSpPr>
        <p:spPr>
          <a:xfrm flipH="1" flipV="1">
            <a:off x="4691698" y="2619375"/>
            <a:ext cx="3175" cy="2919413"/>
          </a:xfrm>
          <a:prstGeom prst="line">
            <a:avLst/>
          </a:prstGeom>
          <a:ln w="9525" cap="rnd" cmpd="sng" algn="ctr">
            <a:solidFill>
              <a:srgbClr val="295E7E"/>
            </a:solidFill>
            <a:prstDash val="dash"/>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FBCC9EF1-C784-C9E8-5F83-46093B293634}"/>
              </a:ext>
            </a:extLst>
          </p:cNvPr>
          <p:cNvSpPr txBox="1"/>
          <p:nvPr/>
        </p:nvSpPr>
        <p:spPr>
          <a:xfrm>
            <a:off x="3839753" y="2293938"/>
            <a:ext cx="820738" cy="346075"/>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D4DF33"/>
                </a:solidFill>
              </a14:hiddenFill>
            </a:ext>
            <a:ext uri="{91240B29-F687-4F45-9708-019B960494DF}">
              <a14:hiddenLine xmlns:a14="http://schemas.microsoft.com/office/drawing/2010/main" w="9525" cap="rnd" cmpd="sng" algn="ctr">
                <a:solidFill>
                  <a:srgbClr val="E71C57"/>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sz="900">
                <a:solidFill>
                  <a:srgbClr val="295E7E"/>
                </a:solidFill>
              </a:rPr>
              <a:t>EHR transition</a:t>
            </a:r>
            <a:endParaRPr lang="en-US" sz="600">
              <a:solidFill>
                <a:srgbClr val="295E7E"/>
              </a:solidFill>
            </a:endParaRPr>
          </a:p>
        </p:txBody>
      </p:sp>
      <p:sp>
        <p:nvSpPr>
          <p:cNvPr id="67" name="Oval 66">
            <a:extLst>
              <a:ext uri="{FF2B5EF4-FFF2-40B4-BE49-F238E27FC236}">
                <a16:creationId xmlns:a16="http://schemas.microsoft.com/office/drawing/2014/main" id="{9E728AE4-4A43-50A7-A00D-BE57F8E55279}"/>
              </a:ext>
            </a:extLst>
          </p:cNvPr>
          <p:cNvSpPr/>
          <p:nvPr/>
        </p:nvSpPr>
        <p:spPr>
          <a:xfrm>
            <a:off x="4632166" y="2533650"/>
            <a:ext cx="122238" cy="128588"/>
          </a:xfrm>
          <a:prstGeom prst="ellipse">
            <a:avLst/>
          </a:prstGeom>
          <a:solidFill>
            <a:srgbClr val="295E7E"/>
          </a:solidFill>
          <a:ln w="9525" cap="rnd" cmpd="sng" algn="ctr">
            <a:solidFill>
              <a:srgbClr val="295E7E"/>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cxnSp>
        <p:nvCxnSpPr>
          <p:cNvPr id="68" name="Straight Connector 67">
            <a:extLst>
              <a:ext uri="{FF2B5EF4-FFF2-40B4-BE49-F238E27FC236}">
                <a16:creationId xmlns:a16="http://schemas.microsoft.com/office/drawing/2014/main" id="{4FE6CD40-CDD7-8D2F-C34E-3C357162BF46}"/>
              </a:ext>
            </a:extLst>
          </p:cNvPr>
          <p:cNvCxnSpPr>
            <a:cxnSpLocks/>
          </p:cNvCxnSpPr>
          <p:nvPr/>
        </p:nvCxnSpPr>
        <p:spPr>
          <a:xfrm flipH="1" flipV="1">
            <a:off x="5096853" y="2619375"/>
            <a:ext cx="3175" cy="2919413"/>
          </a:xfrm>
          <a:prstGeom prst="line">
            <a:avLst/>
          </a:prstGeom>
          <a:ln w="9525" cap="rnd" cmpd="sng" algn="ctr">
            <a:solidFill>
              <a:srgbClr val="295E7E"/>
            </a:solidFill>
            <a:prstDash val="dash"/>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E4B1C5E2-CF3C-52DD-09A2-EAE54BFC3E2B}"/>
              </a:ext>
            </a:extLst>
          </p:cNvPr>
          <p:cNvSpPr txBox="1"/>
          <p:nvPr/>
        </p:nvSpPr>
        <p:spPr>
          <a:xfrm>
            <a:off x="5145472" y="2293938"/>
            <a:ext cx="1063241" cy="346075"/>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D4DF33"/>
                </a:solidFill>
              </a14:hiddenFill>
            </a:ext>
            <a:ext uri="{91240B29-F687-4F45-9708-019B960494DF}">
              <a14:hiddenLine xmlns:a14="http://schemas.microsoft.com/office/drawing/2010/main" w="9525" cap="rnd" cmpd="sng" algn="ctr">
                <a:solidFill>
                  <a:srgbClr val="E71C57"/>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900" err="1">
                <a:solidFill>
                  <a:srgbClr val="295E7E"/>
                </a:solidFill>
              </a:rPr>
              <a:t>CalAIM</a:t>
            </a:r>
            <a:r>
              <a:rPr lang="en-US" sz="900">
                <a:solidFill>
                  <a:srgbClr val="295E7E"/>
                </a:solidFill>
              </a:rPr>
              <a:t> payment reform</a:t>
            </a:r>
            <a:endParaRPr lang="en-US" sz="600">
              <a:solidFill>
                <a:srgbClr val="295E7E"/>
              </a:solidFill>
            </a:endParaRPr>
          </a:p>
        </p:txBody>
      </p:sp>
      <p:sp>
        <p:nvSpPr>
          <p:cNvPr id="70" name="Oval 69">
            <a:extLst>
              <a:ext uri="{FF2B5EF4-FFF2-40B4-BE49-F238E27FC236}">
                <a16:creationId xmlns:a16="http://schemas.microsoft.com/office/drawing/2014/main" id="{D9F471BC-598A-E938-0E48-8D42869B0CCF}"/>
              </a:ext>
            </a:extLst>
          </p:cNvPr>
          <p:cNvSpPr/>
          <p:nvPr/>
        </p:nvSpPr>
        <p:spPr>
          <a:xfrm>
            <a:off x="5037321" y="2533650"/>
            <a:ext cx="122238" cy="128588"/>
          </a:xfrm>
          <a:prstGeom prst="ellipse">
            <a:avLst/>
          </a:prstGeom>
          <a:solidFill>
            <a:srgbClr val="295E7E"/>
          </a:solidFill>
          <a:ln w="9525" cap="rnd" cmpd="sng" algn="ctr">
            <a:solidFill>
              <a:srgbClr val="295E7E"/>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81" name="TextBox 80">
            <a:extLst>
              <a:ext uri="{FF2B5EF4-FFF2-40B4-BE49-F238E27FC236}">
                <a16:creationId xmlns:a16="http://schemas.microsoft.com/office/drawing/2014/main" id="{32858F62-6C6E-B3A6-627B-C1A4E94120C4}"/>
              </a:ext>
            </a:extLst>
          </p:cNvPr>
          <p:cNvSpPr txBox="1"/>
          <p:nvPr/>
        </p:nvSpPr>
        <p:spPr>
          <a:xfrm>
            <a:off x="630000" y="1694426"/>
            <a:ext cx="6790197" cy="311946"/>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t" anchorCtr="0" forceAA="0" compatLnSpc="1">
            <a:prstTxWarp prst="textNoShape">
              <a:avLst/>
            </a:prstTxWarp>
            <a:noAutofit/>
          </a:bodyPr>
          <a:lstStyle/>
          <a:p>
            <a:pPr marL="108000" lvl="1">
              <a:buClr>
                <a:schemeClr val="tx2"/>
              </a:buClr>
            </a:pPr>
            <a:r>
              <a:rPr lang="en-US" sz="1600" b="1">
                <a:solidFill>
                  <a:srgbClr val="29BA74"/>
                </a:solidFill>
              </a:rPr>
              <a:t>Total number of claims submitted </a:t>
            </a:r>
            <a:r>
              <a:rPr lang="en-US" sz="1600" b="1" i="1">
                <a:solidFill>
                  <a:srgbClr val="29BA74"/>
                </a:solidFill>
              </a:rPr>
              <a:t>FY18.19 – FY24.25</a:t>
            </a:r>
          </a:p>
        </p:txBody>
      </p:sp>
      <p:cxnSp>
        <p:nvCxnSpPr>
          <p:cNvPr id="82" name="Straight Connector 81">
            <a:extLst>
              <a:ext uri="{FF2B5EF4-FFF2-40B4-BE49-F238E27FC236}">
                <a16:creationId xmlns:a16="http://schemas.microsoft.com/office/drawing/2014/main" id="{E99F62C1-9651-B98B-1629-CC06AB80FFB3}"/>
              </a:ext>
            </a:extLst>
          </p:cNvPr>
          <p:cNvCxnSpPr/>
          <p:nvPr/>
        </p:nvCxnSpPr>
        <p:spPr>
          <a:xfrm>
            <a:off x="735724" y="2027392"/>
            <a:ext cx="6664808" cy="0"/>
          </a:xfrm>
          <a:prstGeom prst="line">
            <a:avLst/>
          </a:prstGeom>
          <a:ln w="9525" cap="rnd">
            <a:solidFill>
              <a:schemeClr val="tx2"/>
            </a:solidFill>
            <a:prstDash val="dash"/>
            <a:round/>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81C85D97-1887-B483-5600-FCF178F6B2F7}"/>
              </a:ext>
            </a:extLst>
          </p:cNvPr>
          <p:cNvCxnSpPr>
            <a:cxnSpLocks/>
          </p:cNvCxnSpPr>
          <p:nvPr/>
        </p:nvCxnSpPr>
        <p:spPr>
          <a:xfrm>
            <a:off x="714704" y="2027392"/>
            <a:ext cx="1673021" cy="0"/>
          </a:xfrm>
          <a:prstGeom prst="line">
            <a:avLst/>
          </a:prstGeom>
          <a:ln w="28575"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F63E3E58-5454-7BFC-11DB-970DF4CBD182}"/>
              </a:ext>
            </a:extLst>
          </p:cNvPr>
          <p:cNvSpPr txBox="1"/>
          <p:nvPr/>
        </p:nvSpPr>
        <p:spPr>
          <a:xfrm>
            <a:off x="8097964" y="1694426"/>
            <a:ext cx="3465386" cy="311946"/>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t" anchorCtr="0" forceAA="0" compatLnSpc="1">
            <a:prstTxWarp prst="textNoShape">
              <a:avLst/>
            </a:prstTxWarp>
            <a:noAutofit/>
          </a:bodyPr>
          <a:lstStyle/>
          <a:p>
            <a:pPr marL="108000" lvl="1">
              <a:buClr>
                <a:schemeClr val="tx2"/>
              </a:buClr>
            </a:pPr>
            <a:r>
              <a:rPr lang="en-US" sz="1600" b="1">
                <a:solidFill>
                  <a:srgbClr val="29BA74"/>
                </a:solidFill>
              </a:rPr>
              <a:t>Key takeaways</a:t>
            </a:r>
            <a:endParaRPr lang="en-US" sz="1600" b="1" i="1">
              <a:solidFill>
                <a:srgbClr val="29BA74"/>
              </a:solidFill>
            </a:endParaRPr>
          </a:p>
        </p:txBody>
      </p:sp>
      <p:cxnSp>
        <p:nvCxnSpPr>
          <p:cNvPr id="85" name="Straight Connector 84">
            <a:extLst>
              <a:ext uri="{FF2B5EF4-FFF2-40B4-BE49-F238E27FC236}">
                <a16:creationId xmlns:a16="http://schemas.microsoft.com/office/drawing/2014/main" id="{83A9A7FB-1060-C426-48AB-31C6127E432B}"/>
              </a:ext>
            </a:extLst>
          </p:cNvPr>
          <p:cNvCxnSpPr/>
          <p:nvPr/>
        </p:nvCxnSpPr>
        <p:spPr>
          <a:xfrm>
            <a:off x="8173796" y="2027392"/>
            <a:ext cx="3465386" cy="0"/>
          </a:xfrm>
          <a:prstGeom prst="line">
            <a:avLst/>
          </a:prstGeom>
          <a:ln w="9525" cap="rnd">
            <a:solidFill>
              <a:schemeClr val="tx2"/>
            </a:solidFill>
            <a:prstDash val="dash"/>
            <a:round/>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02C51E13-87BE-5239-DD9C-E2DEAAF38119}"/>
              </a:ext>
            </a:extLst>
          </p:cNvPr>
          <p:cNvCxnSpPr>
            <a:cxnSpLocks/>
          </p:cNvCxnSpPr>
          <p:nvPr/>
        </p:nvCxnSpPr>
        <p:spPr>
          <a:xfrm>
            <a:off x="8132254" y="2027392"/>
            <a:ext cx="836510" cy="0"/>
          </a:xfrm>
          <a:prstGeom prst="line">
            <a:avLst/>
          </a:prstGeom>
          <a:ln w="28575"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
        <p:nvSpPr>
          <p:cNvPr id="89" name="TextBox 88">
            <a:extLst>
              <a:ext uri="{FF2B5EF4-FFF2-40B4-BE49-F238E27FC236}">
                <a16:creationId xmlns:a16="http://schemas.microsoft.com/office/drawing/2014/main" id="{76651F6B-D24F-3127-4AD9-49D145DE7C56}"/>
              </a:ext>
            </a:extLst>
          </p:cNvPr>
          <p:cNvSpPr txBox="1"/>
          <p:nvPr/>
        </p:nvSpPr>
        <p:spPr>
          <a:xfrm>
            <a:off x="8097964" y="2526586"/>
            <a:ext cx="3465386" cy="3037579"/>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t" anchorCtr="0" forceAA="0" compatLnSpc="1">
            <a:prstTxWarp prst="textNoShape">
              <a:avLst/>
            </a:prstTxWarp>
            <a:noAutofit/>
          </a:bodyPr>
          <a:lstStyle/>
          <a:p>
            <a:pPr marL="324000" lvl="1" indent="-216000">
              <a:buClr>
                <a:schemeClr val="tx2"/>
              </a:buClr>
              <a:buFont typeface="Trebuchet MS" panose="020B0603020202020204" pitchFamily="34" charset="0"/>
              <a:buChar char="•"/>
            </a:pPr>
            <a:r>
              <a:rPr lang="en-US" sz="1600">
                <a:solidFill>
                  <a:schemeClr val="tx1"/>
                </a:solidFill>
              </a:rPr>
              <a:t>Despite external changes, </a:t>
            </a:r>
            <a:r>
              <a:rPr lang="en-US" sz="1600" err="1">
                <a:solidFill>
                  <a:schemeClr val="tx1"/>
                </a:solidFill>
              </a:rPr>
              <a:t>LCBHS</a:t>
            </a:r>
            <a:r>
              <a:rPr lang="en-US" sz="1600">
                <a:solidFill>
                  <a:schemeClr val="tx1"/>
                </a:solidFill>
              </a:rPr>
              <a:t> has greatly expanded services to meet the needs of the community</a:t>
            </a:r>
          </a:p>
          <a:p>
            <a:pPr marL="324000" lvl="1" indent="-216000">
              <a:buClr>
                <a:schemeClr val="tx2"/>
              </a:buClr>
              <a:buFont typeface="Trebuchet MS" panose="020B0603020202020204" pitchFamily="34" charset="0"/>
              <a:buChar char="•"/>
            </a:pPr>
            <a:endParaRPr lang="en-US" sz="1600">
              <a:solidFill>
                <a:schemeClr val="tx1"/>
              </a:solidFill>
            </a:endParaRPr>
          </a:p>
          <a:p>
            <a:pPr marL="324000" lvl="1" indent="-216000">
              <a:buClr>
                <a:schemeClr val="tx2"/>
              </a:buClr>
              <a:buFont typeface="Trebuchet MS" panose="020B0603020202020204" pitchFamily="34" charset="0"/>
              <a:buChar char="•"/>
            </a:pPr>
            <a:r>
              <a:rPr lang="en-US" sz="1600">
                <a:solidFill>
                  <a:schemeClr val="tx1"/>
                </a:solidFill>
              </a:rPr>
              <a:t>In the past fiscal year, number of claims submitted from services provided have </a:t>
            </a:r>
            <a:r>
              <a:rPr lang="en-US" sz="1600" b="1">
                <a:solidFill>
                  <a:schemeClr val="tx1"/>
                </a:solidFill>
              </a:rPr>
              <a:t>increased 66%</a:t>
            </a:r>
          </a:p>
        </p:txBody>
      </p:sp>
      <p:grpSp>
        <p:nvGrpSpPr>
          <p:cNvPr id="90" name="Group 89">
            <a:extLst>
              <a:ext uri="{FF2B5EF4-FFF2-40B4-BE49-F238E27FC236}">
                <a16:creationId xmlns:a16="http://schemas.microsoft.com/office/drawing/2014/main" id="{D6F05629-C585-BC93-33C7-603C4D7BAA0A}"/>
              </a:ext>
            </a:extLst>
          </p:cNvPr>
          <p:cNvGrpSpPr/>
          <p:nvPr/>
        </p:nvGrpSpPr>
        <p:grpSpPr>
          <a:xfrm>
            <a:off x="7677261" y="2110184"/>
            <a:ext cx="306171" cy="3469879"/>
            <a:chOff x="5942914" y="2081213"/>
            <a:chExt cx="306171" cy="3469879"/>
          </a:xfrm>
        </p:grpSpPr>
        <p:cxnSp>
          <p:nvCxnSpPr>
            <p:cNvPr id="91" name="Straight Connector 90">
              <a:extLst>
                <a:ext uri="{FF2B5EF4-FFF2-40B4-BE49-F238E27FC236}">
                  <a16:creationId xmlns:a16="http://schemas.microsoft.com/office/drawing/2014/main" id="{7FB7ACE2-0F38-7FB4-7CA2-44A0E535F5F5}"/>
                </a:ext>
              </a:extLst>
            </p:cNvPr>
            <p:cNvCxnSpPr>
              <a:cxnSpLocks/>
            </p:cNvCxnSpPr>
            <p:nvPr/>
          </p:nvCxnSpPr>
          <p:spPr>
            <a:xfrm>
              <a:off x="6096000" y="2081213"/>
              <a:ext cx="0" cy="3469879"/>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3C076F04-E701-A848-808C-088D097EB838}"/>
                </a:ext>
              </a:extLst>
            </p:cNvPr>
            <p:cNvGrpSpPr/>
            <p:nvPr/>
          </p:nvGrpSpPr>
          <p:grpSpPr>
            <a:xfrm>
              <a:off x="5942914" y="3662697"/>
              <a:ext cx="306171" cy="306910"/>
              <a:chOff x="5937564" y="3529143"/>
              <a:chExt cx="306171" cy="306910"/>
            </a:xfrm>
          </p:grpSpPr>
          <p:sp>
            <p:nvSpPr>
              <p:cNvPr id="93" name="Freeform 94">
                <a:extLst>
                  <a:ext uri="{FF2B5EF4-FFF2-40B4-BE49-F238E27FC236}">
                    <a16:creationId xmlns:a16="http://schemas.microsoft.com/office/drawing/2014/main" id="{7422781C-8F74-4F71-823B-16B2F5D0A4F3}"/>
                  </a:ext>
                </a:extLst>
              </p:cNvPr>
              <p:cNvSpPr>
                <a:spLocks/>
              </p:cNvSpPr>
              <p:nvPr/>
            </p:nvSpPr>
            <p:spPr bwMode="gray">
              <a:xfrm>
                <a:off x="5937564" y="3529143"/>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2"/>
              </a:solidFill>
              <a:ln>
                <a:solidFill>
                  <a:schemeClr val="tx2"/>
                </a:solidFill>
              </a:ln>
            </p:spPr>
            <p:txBody>
              <a:bodyPr vert="horz" wrap="square" lIns="88641" tIns="44321" rIns="88641" bIns="44321" numCol="1" anchor="t" anchorCtr="0" compatLnSpc="1">
                <a:prstTxWarp prst="textNoShape">
                  <a:avLst/>
                </a:prstTxWarp>
              </a:bodyPr>
              <a:lstStyle/>
              <a:p>
                <a:endParaRPr lang="en-US">
                  <a:solidFill>
                    <a:srgbClr val="6E6F73"/>
                  </a:solidFill>
                </a:endParaRPr>
              </a:p>
            </p:txBody>
          </p:sp>
          <p:sp>
            <p:nvSpPr>
              <p:cNvPr id="94" name="Freeform 95">
                <a:extLst>
                  <a:ext uri="{FF2B5EF4-FFF2-40B4-BE49-F238E27FC236}">
                    <a16:creationId xmlns:a16="http://schemas.microsoft.com/office/drawing/2014/main" id="{C6A5EEB3-7126-1FB2-47E0-002A1C2758D6}"/>
                  </a:ext>
                </a:extLst>
              </p:cNvPr>
              <p:cNvSpPr>
                <a:spLocks/>
              </p:cNvSpPr>
              <p:nvPr/>
            </p:nvSpPr>
            <p:spPr bwMode="gray">
              <a:xfrm>
                <a:off x="6053995" y="3570234"/>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endParaRPr lang="en-US">
                  <a:solidFill>
                    <a:srgbClr val="6E6F73"/>
                  </a:solidFill>
                </a:endParaRPr>
              </a:p>
            </p:txBody>
          </p:sp>
        </p:grpSp>
      </p:grpSp>
      <p:sp>
        <p:nvSpPr>
          <p:cNvPr id="95" name="ee4pFootnotes">
            <a:extLst>
              <a:ext uri="{FF2B5EF4-FFF2-40B4-BE49-F238E27FC236}">
                <a16:creationId xmlns:a16="http://schemas.microsoft.com/office/drawing/2014/main" id="{E03F3DD6-6F14-145C-C3B0-9421D406D2B0}"/>
              </a:ext>
            </a:extLst>
          </p:cNvPr>
          <p:cNvSpPr>
            <a:spLocks noChangeArrowheads="1"/>
          </p:cNvSpPr>
          <p:nvPr/>
        </p:nvSpPr>
        <p:spPr bwMode="auto">
          <a:xfrm>
            <a:off x="630000" y="6282941"/>
            <a:ext cx="9030914" cy="276999"/>
          </a:xfrm>
          <a:prstGeom prst="rect">
            <a:avLst/>
          </a:prstGeom>
          <a:noFill/>
          <a:ln w="9525" algn="ctr">
            <a:noFill/>
            <a:miter lim="800000"/>
            <a:headEnd type="none" w="lg" len="lg"/>
            <a:tailEnd type="none" w="lg" len="lg"/>
          </a:ln>
        </p:spPr>
        <p:txBody>
          <a:bodyPr vert="horz" wrap="square" lIns="0" tIns="0" rIns="0" bIns="0" anchor="b" anchorCtr="0">
            <a:spAutoFit/>
          </a:bodyPr>
          <a:lstStyle/>
          <a:p>
            <a:pPr>
              <a:lnSpc>
                <a:spcPct val="90000"/>
              </a:lnSpc>
            </a:pPr>
            <a:r>
              <a:rPr lang="en-US" sz="1000" dirty="0">
                <a:solidFill>
                  <a:schemeClr val="bg1">
                    <a:lumMod val="50000"/>
                  </a:schemeClr>
                </a:solidFill>
                <a:latin typeface="Trebuchet MS" panose="020B0603020202020204" pitchFamily="34" charset="0"/>
                <a:cs typeface="Arial" pitchFamily="34" charset="0"/>
              </a:rPr>
              <a:t>Note: Based on data available as of Sept 9, 2025	</a:t>
            </a:r>
          </a:p>
          <a:p>
            <a:pPr>
              <a:lnSpc>
                <a:spcPct val="90000"/>
              </a:lnSpc>
            </a:pPr>
            <a:r>
              <a:rPr lang="en-US" sz="1000" dirty="0">
                <a:solidFill>
                  <a:schemeClr val="bg1">
                    <a:lumMod val="50000"/>
                  </a:schemeClr>
                </a:solidFill>
                <a:latin typeface="Trebuchet MS" panose="020B0603020202020204" pitchFamily="34" charset="0"/>
                <a:cs typeface="Arial" pitchFamily="34" charset="0"/>
              </a:rPr>
              <a:t>Source: </a:t>
            </a:r>
            <a:r>
              <a:rPr lang="en-US" sz="1000" dirty="0" err="1">
                <a:solidFill>
                  <a:schemeClr val="bg1">
                    <a:lumMod val="50000"/>
                  </a:schemeClr>
                </a:solidFill>
                <a:latin typeface="Trebuchet MS" panose="020B0603020202020204" pitchFamily="34" charset="0"/>
                <a:cs typeface="Arial" pitchFamily="34" charset="0"/>
              </a:rPr>
              <a:t>LCBHS</a:t>
            </a:r>
            <a:r>
              <a:rPr lang="en-US" sz="1000" dirty="0">
                <a:solidFill>
                  <a:schemeClr val="bg1">
                    <a:lumMod val="50000"/>
                  </a:schemeClr>
                </a:solidFill>
                <a:latin typeface="Trebuchet MS" panose="020B0603020202020204" pitchFamily="34" charset="0"/>
                <a:cs typeface="Arial" pitchFamily="34" charset="0"/>
              </a:rPr>
              <a:t> internal data; shows services claimed by fiscal year</a:t>
            </a:r>
          </a:p>
        </p:txBody>
      </p:sp>
    </p:spTree>
    <p:extLst>
      <p:ext uri="{BB962C8B-B14F-4D97-AF65-F5344CB8AC3E}">
        <p14:creationId xmlns:p14="http://schemas.microsoft.com/office/powerpoint/2010/main" val="41320672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5656B-2A81-4E3C-330B-9CD5EF1F671E}"/>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33504B12-58AA-2032-06C8-0ED65743D40C}"/>
              </a:ext>
            </a:extLst>
          </p:cNvPr>
          <p:cNvGraphicFramePr>
            <a:graphicFrameLocks noChangeAspect="1"/>
          </p:cNvGraphicFramePr>
          <p:nvPr>
            <p:custDataLst>
              <p:tags r:id="rId1"/>
            </p:custDataLst>
            <p:extLst>
              <p:ext uri="{D42A27DB-BD31-4B8C-83A1-F6EECF244321}">
                <p14:modId xmlns:p14="http://schemas.microsoft.com/office/powerpoint/2010/main" val="13101403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7" name="think-cell data - do not delete" hidden="1">
                        <a:extLst>
                          <a:ext uri="{FF2B5EF4-FFF2-40B4-BE49-F238E27FC236}">
                            <a16:creationId xmlns:a16="http://schemas.microsoft.com/office/drawing/2014/main" id="{33504B12-58AA-2032-06C8-0ED65743D40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7556140-5A9A-C6A9-BB17-E0FD5D2EF1D9}"/>
              </a:ext>
            </a:extLst>
          </p:cNvPr>
          <p:cNvSpPr>
            <a:spLocks noGrp="1"/>
          </p:cNvSpPr>
          <p:nvPr>
            <p:ph type="title"/>
          </p:nvPr>
        </p:nvSpPr>
        <p:spPr>
          <a:xfrm>
            <a:off x="630000" y="622800"/>
            <a:ext cx="10933350" cy="664797"/>
          </a:xfrm>
        </p:spPr>
        <p:txBody>
          <a:bodyPr vert="horz"/>
          <a:lstStyle/>
          <a:p>
            <a:r>
              <a:rPr lang="en-US">
                <a:solidFill>
                  <a:srgbClr val="295E7E"/>
                </a:solidFill>
              </a:rPr>
              <a:t>Backup | </a:t>
            </a:r>
            <a:r>
              <a:rPr lang="en-US" err="1"/>
              <a:t>IGT</a:t>
            </a:r>
            <a:r>
              <a:rPr lang="en-US"/>
              <a:t> mechanism sets a 'ceiling' on number of services able to be provided based on a county's available reserves to provide the county-share</a:t>
            </a:r>
          </a:p>
        </p:txBody>
      </p:sp>
      <p:sp>
        <p:nvSpPr>
          <p:cNvPr id="16" name="TextBox 15">
            <a:extLst>
              <a:ext uri="{FF2B5EF4-FFF2-40B4-BE49-F238E27FC236}">
                <a16:creationId xmlns:a16="http://schemas.microsoft.com/office/drawing/2014/main" id="{84106EC1-D99E-9C8B-2C11-BF3028EF9471}"/>
              </a:ext>
            </a:extLst>
          </p:cNvPr>
          <p:cNvSpPr txBox="1"/>
          <p:nvPr/>
        </p:nvSpPr>
        <p:spPr>
          <a:xfrm>
            <a:off x="571633" y="1435385"/>
            <a:ext cx="3520091" cy="4570482"/>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buFont typeface="Trebuchet MS" panose="020B0603020202020204" pitchFamily="34" charset="0"/>
              <a:buChar char="​"/>
            </a:pPr>
            <a:r>
              <a:rPr lang="en-US" sz="1600" i="1" dirty="0">
                <a:solidFill>
                  <a:schemeClr val="tx1"/>
                </a:solidFill>
              </a:rPr>
              <a:t>After provider delivers service…</a:t>
            </a:r>
          </a:p>
          <a:p>
            <a:pPr marL="450900" lvl="1" indent="-342900">
              <a:spcAft>
                <a:spcPts val="600"/>
              </a:spcAft>
              <a:buFont typeface="+mj-lt"/>
              <a:buAutoNum type="arabicPeriod"/>
            </a:pPr>
            <a:r>
              <a:rPr lang="en-US" sz="1600" b="1" dirty="0">
                <a:solidFill>
                  <a:schemeClr val="accent2"/>
                </a:solidFill>
              </a:rPr>
              <a:t>Provider</a:t>
            </a:r>
            <a:r>
              <a:rPr lang="en-US" sz="1600" dirty="0">
                <a:solidFill>
                  <a:schemeClr val="tx1"/>
                </a:solidFill>
              </a:rPr>
              <a:t> submits encounter data / invoice to </a:t>
            </a:r>
            <a:r>
              <a:rPr lang="en-US" sz="1600" b="1" dirty="0">
                <a:solidFill>
                  <a:schemeClr val="accent4"/>
                </a:solidFill>
              </a:rPr>
              <a:t>county</a:t>
            </a:r>
          </a:p>
          <a:p>
            <a:pPr marL="450900" lvl="1" indent="-342900">
              <a:spcAft>
                <a:spcPts val="600"/>
              </a:spcAft>
              <a:buFont typeface="+mj-lt"/>
              <a:buAutoNum type="arabicPeriod"/>
            </a:pPr>
            <a:r>
              <a:rPr lang="en-US" sz="1600" b="1" dirty="0">
                <a:solidFill>
                  <a:schemeClr val="accent4"/>
                </a:solidFill>
              </a:rPr>
              <a:t>County</a:t>
            </a:r>
            <a:r>
              <a:rPr lang="en-US" sz="1600" dirty="0">
                <a:solidFill>
                  <a:schemeClr val="tx1"/>
                </a:solidFill>
              </a:rPr>
              <a:t> submits claims to </a:t>
            </a:r>
            <a:r>
              <a:rPr lang="en-US" sz="1600" b="1" dirty="0" err="1">
                <a:solidFill>
                  <a:schemeClr val="accent6"/>
                </a:solidFill>
              </a:rPr>
              <a:t>DHCS</a:t>
            </a:r>
            <a:endParaRPr lang="en-US" sz="1600" dirty="0">
              <a:solidFill>
                <a:schemeClr val="accent6"/>
              </a:solidFill>
            </a:endParaRPr>
          </a:p>
          <a:p>
            <a:pPr marL="450900" lvl="1" indent="-342900">
              <a:spcAft>
                <a:spcPts val="600"/>
              </a:spcAft>
              <a:buFont typeface="+mj-lt"/>
              <a:buAutoNum type="arabicPeriod"/>
            </a:pPr>
            <a:r>
              <a:rPr lang="en-US" sz="1600" b="1" dirty="0" err="1">
                <a:solidFill>
                  <a:schemeClr val="accent6"/>
                </a:solidFill>
              </a:rPr>
              <a:t>DHCS</a:t>
            </a:r>
            <a:r>
              <a:rPr lang="en-US" sz="1600" dirty="0">
                <a:solidFill>
                  <a:schemeClr val="tx1"/>
                </a:solidFill>
              </a:rPr>
              <a:t> adjudicates claim, notifies county of total approved claims </a:t>
            </a:r>
          </a:p>
          <a:p>
            <a:pPr marL="450900" lvl="1" indent="-342900">
              <a:spcAft>
                <a:spcPts val="600"/>
              </a:spcAft>
              <a:buFont typeface="+mj-lt"/>
              <a:buAutoNum type="arabicPeriod"/>
            </a:pPr>
            <a:r>
              <a:rPr lang="en-US" sz="1600" b="1" dirty="0">
                <a:solidFill>
                  <a:schemeClr val="accent4"/>
                </a:solidFill>
              </a:rPr>
              <a:t>County</a:t>
            </a:r>
            <a:r>
              <a:rPr lang="en-US" sz="1600" dirty="0">
                <a:solidFill>
                  <a:schemeClr val="tx1"/>
                </a:solidFill>
              </a:rPr>
              <a:t> adds county share of provider payment to CFA</a:t>
            </a:r>
          </a:p>
          <a:p>
            <a:pPr marL="450900" lvl="1" indent="-342900">
              <a:spcAft>
                <a:spcPts val="600"/>
              </a:spcAft>
              <a:buFont typeface="+mj-lt"/>
              <a:buAutoNum type="arabicPeriod"/>
            </a:pPr>
            <a:r>
              <a:rPr lang="en-US" sz="1600" b="1" dirty="0" err="1">
                <a:solidFill>
                  <a:schemeClr val="accent6"/>
                </a:solidFill>
              </a:rPr>
              <a:t>DHCS</a:t>
            </a:r>
            <a:r>
              <a:rPr lang="en-US" sz="1600" dirty="0">
                <a:solidFill>
                  <a:schemeClr val="tx1"/>
                </a:solidFill>
              </a:rPr>
              <a:t> adds federal share to CFA</a:t>
            </a:r>
          </a:p>
          <a:p>
            <a:pPr marL="450900" lvl="1" indent="-342900">
              <a:spcAft>
                <a:spcPts val="600"/>
              </a:spcAft>
              <a:buFont typeface="+mj-lt"/>
              <a:buAutoNum type="arabicPeriod"/>
            </a:pPr>
            <a:r>
              <a:rPr lang="en-US" sz="1600" b="1" dirty="0">
                <a:solidFill>
                  <a:schemeClr val="accent4"/>
                </a:solidFill>
              </a:rPr>
              <a:t>County</a:t>
            </a:r>
            <a:r>
              <a:rPr lang="en-US" sz="1600" dirty="0">
                <a:solidFill>
                  <a:schemeClr val="tx1"/>
                </a:solidFill>
              </a:rPr>
              <a:t> draws down combined county share + federal match from CFA</a:t>
            </a:r>
          </a:p>
          <a:p>
            <a:pPr marL="450900" lvl="1" indent="-342900">
              <a:spcAft>
                <a:spcPts val="600"/>
              </a:spcAft>
              <a:buFont typeface="+mj-lt"/>
              <a:buAutoNum type="arabicPeriod"/>
            </a:pPr>
            <a:r>
              <a:rPr lang="en-US" sz="1600" b="1" dirty="0">
                <a:solidFill>
                  <a:schemeClr val="accent4"/>
                </a:solidFill>
              </a:rPr>
              <a:t>County</a:t>
            </a:r>
            <a:r>
              <a:rPr lang="en-US" sz="1600" dirty="0">
                <a:solidFill>
                  <a:schemeClr val="tx1"/>
                </a:solidFill>
              </a:rPr>
              <a:t> reviews provider service &amp; pays </a:t>
            </a:r>
            <a:r>
              <a:rPr lang="en-US" sz="1600" b="1" dirty="0">
                <a:solidFill>
                  <a:schemeClr val="accent2"/>
                </a:solidFill>
              </a:rPr>
              <a:t>provider</a:t>
            </a:r>
            <a:r>
              <a:rPr lang="en-US" sz="1600" dirty="0">
                <a:solidFill>
                  <a:schemeClr val="accent2"/>
                </a:solidFill>
              </a:rPr>
              <a:t> </a:t>
            </a:r>
            <a:r>
              <a:rPr lang="en-US" sz="1600" dirty="0">
                <a:solidFill>
                  <a:schemeClr val="tx1"/>
                </a:solidFill>
              </a:rPr>
              <a:t>negotiated rate</a:t>
            </a:r>
          </a:p>
        </p:txBody>
      </p:sp>
      <p:grpSp>
        <p:nvGrpSpPr>
          <p:cNvPr id="47" name="Group 46">
            <a:extLst>
              <a:ext uri="{FF2B5EF4-FFF2-40B4-BE49-F238E27FC236}">
                <a16:creationId xmlns:a16="http://schemas.microsoft.com/office/drawing/2014/main" id="{AD6B5F70-1E05-8710-BA8C-FC005501FC64}"/>
              </a:ext>
            </a:extLst>
          </p:cNvPr>
          <p:cNvGrpSpPr/>
          <p:nvPr/>
        </p:nvGrpSpPr>
        <p:grpSpPr>
          <a:xfrm>
            <a:off x="3945473" y="1879279"/>
            <a:ext cx="306171" cy="4079081"/>
            <a:chOff x="5942914" y="2081213"/>
            <a:chExt cx="306171" cy="4079081"/>
          </a:xfrm>
        </p:grpSpPr>
        <p:cxnSp>
          <p:nvCxnSpPr>
            <p:cNvPr id="53" name="Straight Connector 52">
              <a:extLst>
                <a:ext uri="{FF2B5EF4-FFF2-40B4-BE49-F238E27FC236}">
                  <a16:creationId xmlns:a16="http://schemas.microsoft.com/office/drawing/2014/main" id="{FC7D9798-9443-0B90-3C7A-F71F9FAFBAFA}"/>
                </a:ext>
              </a:extLst>
            </p:cNvPr>
            <p:cNvCxnSpPr/>
            <p:nvPr/>
          </p:nvCxnSpPr>
          <p:spPr>
            <a:xfrm>
              <a:off x="6096000" y="2081213"/>
              <a:ext cx="0" cy="4079081"/>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grpSp>
          <p:nvGrpSpPr>
            <p:cNvPr id="54" name="Group 53">
              <a:extLst>
                <a:ext uri="{FF2B5EF4-FFF2-40B4-BE49-F238E27FC236}">
                  <a16:creationId xmlns:a16="http://schemas.microsoft.com/office/drawing/2014/main" id="{D2CF880B-849E-E7B0-E610-68F1DB3B2450}"/>
                </a:ext>
              </a:extLst>
            </p:cNvPr>
            <p:cNvGrpSpPr/>
            <p:nvPr/>
          </p:nvGrpSpPr>
          <p:grpSpPr>
            <a:xfrm>
              <a:off x="5942914" y="3967299"/>
              <a:ext cx="306171" cy="306910"/>
              <a:chOff x="5937564" y="3833745"/>
              <a:chExt cx="306171" cy="306910"/>
            </a:xfrm>
          </p:grpSpPr>
          <p:sp>
            <p:nvSpPr>
              <p:cNvPr id="55" name="Freeform 94">
                <a:extLst>
                  <a:ext uri="{FF2B5EF4-FFF2-40B4-BE49-F238E27FC236}">
                    <a16:creationId xmlns:a16="http://schemas.microsoft.com/office/drawing/2014/main" id="{B6CCB2E3-119C-4DCA-67DC-44DFF0EE2006}"/>
                  </a:ext>
                </a:extLst>
              </p:cNvPr>
              <p:cNvSpPr>
                <a:spLocks/>
              </p:cNvSpPr>
              <p:nvPr/>
            </p:nvSpPr>
            <p:spPr bwMode="gray">
              <a:xfrm>
                <a:off x="593756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rgbClr val="6E6F73"/>
              </a:solidFill>
              <a:ln w="9525" cap="flat" cmpd="sng" algn="ctr">
                <a:solidFill>
                  <a:srgbClr val="6E6F73"/>
                </a:solidFill>
                <a:prstDash val="solid"/>
                <a:round/>
                <a:headEnd type="none" w="med" len="med"/>
                <a:tailEnd type="none" w="med" len="med"/>
              </a:ln>
            </p:spPr>
            <p:txBody>
              <a:bodyPr vert="horz" wrap="square" lIns="88641" tIns="44321" rIns="88641" bIns="44321" numCol="1" anchor="t" anchorCtr="0" compatLnSpc="1">
                <a:prstTxWarp prst="textNoShape">
                  <a:avLst/>
                </a:prstTxWarp>
              </a:bodyPr>
              <a:lstStyle/>
              <a:p>
                <a:endParaRPr lang="en-US">
                  <a:solidFill>
                    <a:srgbClr val="6E6F73"/>
                  </a:solidFill>
                </a:endParaRPr>
              </a:p>
            </p:txBody>
          </p:sp>
          <p:sp>
            <p:nvSpPr>
              <p:cNvPr id="56" name="Freeform 95">
                <a:extLst>
                  <a:ext uri="{FF2B5EF4-FFF2-40B4-BE49-F238E27FC236}">
                    <a16:creationId xmlns:a16="http://schemas.microsoft.com/office/drawing/2014/main" id="{9BF4FAB9-A23C-8224-87F5-50D122D10DC8}"/>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endParaRPr lang="en-US">
                  <a:solidFill>
                    <a:srgbClr val="6E6F73"/>
                  </a:solidFill>
                </a:endParaRPr>
              </a:p>
            </p:txBody>
          </p:sp>
        </p:grpSp>
      </p:grpSp>
      <p:sp>
        <p:nvSpPr>
          <p:cNvPr id="6" name="TextBox 5">
            <a:extLst>
              <a:ext uri="{FF2B5EF4-FFF2-40B4-BE49-F238E27FC236}">
                <a16:creationId xmlns:a16="http://schemas.microsoft.com/office/drawing/2014/main" id="{17ABEB77-DB8B-E215-5E2E-1C6CA08E3DFC}"/>
              </a:ext>
            </a:extLst>
          </p:cNvPr>
          <p:cNvSpPr txBox="1"/>
          <p:nvPr/>
        </p:nvSpPr>
        <p:spPr>
          <a:xfrm>
            <a:off x="538480" y="6148887"/>
            <a:ext cx="3396210" cy="35918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200" i="1">
                <a:solidFill>
                  <a:srgbClr val="575757"/>
                </a:solidFill>
              </a:rPr>
              <a:t>Assumes service is claimable and delivered and documented appropriately</a:t>
            </a:r>
          </a:p>
        </p:txBody>
      </p:sp>
      <p:sp>
        <p:nvSpPr>
          <p:cNvPr id="57" name="Oval 20">
            <a:extLst>
              <a:ext uri="{FF2B5EF4-FFF2-40B4-BE49-F238E27FC236}">
                <a16:creationId xmlns:a16="http://schemas.microsoft.com/office/drawing/2014/main" id="{F0D458C1-1E20-C535-1F9F-972E71619BB9}"/>
              </a:ext>
            </a:extLst>
          </p:cNvPr>
          <p:cNvSpPr>
            <a:spLocks noChangeAspect="1" noChangeArrowheads="1"/>
          </p:cNvSpPr>
          <p:nvPr/>
        </p:nvSpPr>
        <p:spPr bwMode="auto">
          <a:xfrm>
            <a:off x="720590" y="1814035"/>
            <a:ext cx="306910" cy="306910"/>
          </a:xfrm>
          <a:prstGeom prst="ellipse">
            <a:avLst/>
          </a:prstGeom>
          <a:solidFill>
            <a:srgbClr val="6E6F73"/>
          </a:solidFill>
          <a:ln>
            <a:noFill/>
          </a:ln>
        </p:spPr>
        <p:txBody>
          <a:bodyPr vert="horz" wrap="square" lIns="0" tIns="0" rIns="0" bIns="0" numCol="1" anchor="ctr" anchorCtr="0" compatLnSpc="1">
            <a:prstTxWarp prst="textNoShape">
              <a:avLst/>
            </a:prstTxWarp>
          </a:bodyPr>
          <a:lstStyle/>
          <a:p>
            <a:pPr algn="ctr"/>
            <a:r>
              <a:rPr lang="en-US" sz="1200">
                <a:solidFill>
                  <a:schemeClr val="bg1"/>
                </a:solidFill>
              </a:rPr>
              <a:t>1</a:t>
            </a:r>
          </a:p>
        </p:txBody>
      </p:sp>
      <p:sp>
        <p:nvSpPr>
          <p:cNvPr id="58" name="Oval 20">
            <a:extLst>
              <a:ext uri="{FF2B5EF4-FFF2-40B4-BE49-F238E27FC236}">
                <a16:creationId xmlns:a16="http://schemas.microsoft.com/office/drawing/2014/main" id="{1CB2FBA9-4091-4257-1E73-672B7C57FB8E}"/>
              </a:ext>
            </a:extLst>
          </p:cNvPr>
          <p:cNvSpPr>
            <a:spLocks noChangeAspect="1" noChangeArrowheads="1"/>
          </p:cNvSpPr>
          <p:nvPr/>
        </p:nvSpPr>
        <p:spPr bwMode="auto">
          <a:xfrm>
            <a:off x="720590" y="2350280"/>
            <a:ext cx="306910" cy="306910"/>
          </a:xfrm>
          <a:prstGeom prst="ellipse">
            <a:avLst/>
          </a:prstGeom>
          <a:solidFill>
            <a:srgbClr val="6E6F73"/>
          </a:solidFill>
          <a:ln>
            <a:noFill/>
          </a:ln>
        </p:spPr>
        <p:txBody>
          <a:bodyPr vert="horz" wrap="square" lIns="0" tIns="0" rIns="0" bIns="0" numCol="1" anchor="ctr" anchorCtr="0" compatLnSpc="1">
            <a:prstTxWarp prst="textNoShape">
              <a:avLst/>
            </a:prstTxWarp>
          </a:bodyPr>
          <a:lstStyle/>
          <a:p>
            <a:pPr algn="ctr"/>
            <a:r>
              <a:rPr lang="en-US" sz="1200">
                <a:solidFill>
                  <a:schemeClr val="bg1"/>
                </a:solidFill>
              </a:rPr>
              <a:t>2</a:t>
            </a:r>
          </a:p>
        </p:txBody>
      </p:sp>
      <p:sp>
        <p:nvSpPr>
          <p:cNvPr id="59" name="Oval 20">
            <a:extLst>
              <a:ext uri="{FF2B5EF4-FFF2-40B4-BE49-F238E27FC236}">
                <a16:creationId xmlns:a16="http://schemas.microsoft.com/office/drawing/2014/main" id="{2DAF5CCD-18DC-1C95-7B82-2C0C4BB97E32}"/>
              </a:ext>
            </a:extLst>
          </p:cNvPr>
          <p:cNvSpPr>
            <a:spLocks noChangeAspect="1" noChangeArrowheads="1"/>
          </p:cNvSpPr>
          <p:nvPr/>
        </p:nvSpPr>
        <p:spPr bwMode="auto">
          <a:xfrm>
            <a:off x="720590" y="2670622"/>
            <a:ext cx="306910" cy="306910"/>
          </a:xfrm>
          <a:prstGeom prst="ellipse">
            <a:avLst/>
          </a:prstGeom>
          <a:solidFill>
            <a:srgbClr val="6E6F73"/>
          </a:solidFill>
          <a:ln>
            <a:noFill/>
          </a:ln>
        </p:spPr>
        <p:txBody>
          <a:bodyPr vert="horz" wrap="square" lIns="0" tIns="0" rIns="0" bIns="0" numCol="1" anchor="ctr" anchorCtr="0" compatLnSpc="1">
            <a:prstTxWarp prst="textNoShape">
              <a:avLst/>
            </a:prstTxWarp>
          </a:bodyPr>
          <a:lstStyle/>
          <a:p>
            <a:pPr algn="ctr"/>
            <a:r>
              <a:rPr lang="en-US" sz="1200">
                <a:solidFill>
                  <a:schemeClr val="bg1"/>
                </a:solidFill>
              </a:rPr>
              <a:t>3</a:t>
            </a:r>
          </a:p>
        </p:txBody>
      </p:sp>
      <p:sp>
        <p:nvSpPr>
          <p:cNvPr id="60" name="Oval 20">
            <a:extLst>
              <a:ext uri="{FF2B5EF4-FFF2-40B4-BE49-F238E27FC236}">
                <a16:creationId xmlns:a16="http://schemas.microsoft.com/office/drawing/2014/main" id="{03E52528-4616-1BD0-416A-0A3490F4820D}"/>
              </a:ext>
            </a:extLst>
          </p:cNvPr>
          <p:cNvSpPr>
            <a:spLocks noChangeAspect="1" noChangeArrowheads="1"/>
          </p:cNvSpPr>
          <p:nvPr/>
        </p:nvSpPr>
        <p:spPr bwMode="auto">
          <a:xfrm>
            <a:off x="720590" y="3485027"/>
            <a:ext cx="306910" cy="306910"/>
          </a:xfrm>
          <a:prstGeom prst="ellipse">
            <a:avLst/>
          </a:prstGeom>
          <a:solidFill>
            <a:srgbClr val="6E6F73"/>
          </a:solidFill>
          <a:ln>
            <a:noFill/>
          </a:ln>
        </p:spPr>
        <p:txBody>
          <a:bodyPr vert="horz" wrap="square" lIns="0" tIns="0" rIns="0" bIns="0" numCol="1" anchor="ctr" anchorCtr="0" compatLnSpc="1">
            <a:prstTxWarp prst="textNoShape">
              <a:avLst/>
            </a:prstTxWarp>
          </a:bodyPr>
          <a:lstStyle/>
          <a:p>
            <a:pPr algn="ctr"/>
            <a:r>
              <a:rPr lang="en-US" sz="1200" dirty="0">
                <a:solidFill>
                  <a:schemeClr val="bg1"/>
                </a:solidFill>
              </a:rPr>
              <a:t>4</a:t>
            </a:r>
          </a:p>
        </p:txBody>
      </p:sp>
      <p:sp>
        <p:nvSpPr>
          <p:cNvPr id="61" name="Oval 20">
            <a:extLst>
              <a:ext uri="{FF2B5EF4-FFF2-40B4-BE49-F238E27FC236}">
                <a16:creationId xmlns:a16="http://schemas.microsoft.com/office/drawing/2014/main" id="{4663D637-AF7D-D0B0-150B-07CDF373E2DE}"/>
              </a:ext>
            </a:extLst>
          </p:cNvPr>
          <p:cNvSpPr>
            <a:spLocks noChangeAspect="1" noChangeArrowheads="1"/>
          </p:cNvSpPr>
          <p:nvPr/>
        </p:nvSpPr>
        <p:spPr bwMode="auto">
          <a:xfrm>
            <a:off x="720590" y="4396118"/>
            <a:ext cx="306910" cy="306910"/>
          </a:xfrm>
          <a:prstGeom prst="ellipse">
            <a:avLst/>
          </a:prstGeom>
          <a:solidFill>
            <a:srgbClr val="6E6F73"/>
          </a:solidFill>
          <a:ln>
            <a:noFill/>
          </a:ln>
        </p:spPr>
        <p:txBody>
          <a:bodyPr vert="horz" wrap="square" lIns="0" tIns="0" rIns="0" bIns="0" numCol="1" anchor="ctr" anchorCtr="0" compatLnSpc="1">
            <a:prstTxWarp prst="textNoShape">
              <a:avLst/>
            </a:prstTxWarp>
          </a:bodyPr>
          <a:lstStyle/>
          <a:p>
            <a:pPr algn="ctr"/>
            <a:r>
              <a:rPr lang="en-US" sz="1200" dirty="0">
                <a:solidFill>
                  <a:schemeClr val="bg1"/>
                </a:solidFill>
              </a:rPr>
              <a:t>6</a:t>
            </a:r>
          </a:p>
        </p:txBody>
      </p:sp>
      <p:sp>
        <p:nvSpPr>
          <p:cNvPr id="62" name="Oval 20">
            <a:extLst>
              <a:ext uri="{FF2B5EF4-FFF2-40B4-BE49-F238E27FC236}">
                <a16:creationId xmlns:a16="http://schemas.microsoft.com/office/drawing/2014/main" id="{EBF25A5D-9D87-44E4-355E-B92712F3830B}"/>
              </a:ext>
            </a:extLst>
          </p:cNvPr>
          <p:cNvSpPr>
            <a:spLocks noChangeAspect="1" noChangeArrowheads="1"/>
          </p:cNvSpPr>
          <p:nvPr/>
        </p:nvSpPr>
        <p:spPr bwMode="auto">
          <a:xfrm>
            <a:off x="720590" y="5172009"/>
            <a:ext cx="306910" cy="306910"/>
          </a:xfrm>
          <a:prstGeom prst="ellipse">
            <a:avLst/>
          </a:prstGeom>
          <a:solidFill>
            <a:srgbClr val="6E6F73"/>
          </a:solidFill>
          <a:ln>
            <a:noFill/>
          </a:ln>
        </p:spPr>
        <p:txBody>
          <a:bodyPr vert="horz" wrap="square" lIns="0" tIns="0" rIns="0" bIns="0" numCol="1" anchor="ctr" anchorCtr="0" compatLnSpc="1">
            <a:prstTxWarp prst="textNoShape">
              <a:avLst/>
            </a:prstTxWarp>
          </a:bodyPr>
          <a:lstStyle/>
          <a:p>
            <a:pPr algn="ctr"/>
            <a:r>
              <a:rPr lang="en-US" sz="1200" dirty="0">
                <a:solidFill>
                  <a:schemeClr val="bg1"/>
                </a:solidFill>
              </a:rPr>
              <a:t>7</a:t>
            </a:r>
          </a:p>
        </p:txBody>
      </p:sp>
      <p:sp>
        <p:nvSpPr>
          <p:cNvPr id="76" name="Rectangle 75">
            <a:extLst>
              <a:ext uri="{FF2B5EF4-FFF2-40B4-BE49-F238E27FC236}">
                <a16:creationId xmlns:a16="http://schemas.microsoft.com/office/drawing/2014/main" id="{661E0DB0-B507-26F4-7516-5011A0710BD5}"/>
              </a:ext>
            </a:extLst>
          </p:cNvPr>
          <p:cNvSpPr/>
          <p:nvPr/>
        </p:nvSpPr>
        <p:spPr>
          <a:xfrm rot="16200000">
            <a:off x="7312875" y="3429414"/>
            <a:ext cx="1193084" cy="369275"/>
          </a:xfrm>
          <a:prstGeom prst="rect">
            <a:avLst/>
          </a:prstGeom>
          <a:solidFill>
            <a:srgbClr val="197A56">
              <a:alpha val="20000"/>
            </a:srgb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77" name="Rectangle 76">
            <a:extLst>
              <a:ext uri="{FF2B5EF4-FFF2-40B4-BE49-F238E27FC236}">
                <a16:creationId xmlns:a16="http://schemas.microsoft.com/office/drawing/2014/main" id="{A17FB1D8-ED83-248E-9E27-442A3974E1D5}"/>
              </a:ext>
            </a:extLst>
          </p:cNvPr>
          <p:cNvSpPr/>
          <p:nvPr/>
        </p:nvSpPr>
        <p:spPr>
          <a:xfrm>
            <a:off x="8089019" y="3906199"/>
            <a:ext cx="997133" cy="304394"/>
          </a:xfrm>
          <a:prstGeom prst="rect">
            <a:avLst/>
          </a:prstGeom>
          <a:solidFill>
            <a:srgbClr val="197A56">
              <a:alpha val="20000"/>
            </a:srgb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78" name="Rectangle 77">
            <a:extLst>
              <a:ext uri="{FF2B5EF4-FFF2-40B4-BE49-F238E27FC236}">
                <a16:creationId xmlns:a16="http://schemas.microsoft.com/office/drawing/2014/main" id="{F3258172-CB5C-A0CB-B6FC-0CDE9E1A3193}"/>
              </a:ext>
            </a:extLst>
          </p:cNvPr>
          <p:cNvSpPr/>
          <p:nvPr/>
        </p:nvSpPr>
        <p:spPr>
          <a:xfrm rot="2748592">
            <a:off x="7756022" y="3205464"/>
            <a:ext cx="1688374" cy="447781"/>
          </a:xfrm>
          <a:prstGeom prst="rect">
            <a:avLst/>
          </a:prstGeom>
          <a:solidFill>
            <a:srgbClr val="197A56">
              <a:alpha val="20000"/>
            </a:srgbClr>
          </a:solidFill>
          <a:ln w="28575" cap="rnd" cmpd="sng" algn="ctr">
            <a:noFill/>
            <a:prstDash val="dash"/>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79" name="Rectangle 78">
            <a:extLst>
              <a:ext uri="{FF2B5EF4-FFF2-40B4-BE49-F238E27FC236}">
                <a16:creationId xmlns:a16="http://schemas.microsoft.com/office/drawing/2014/main" id="{2AE70A48-29E7-BF7E-9816-E23E0573042D}"/>
              </a:ext>
            </a:extLst>
          </p:cNvPr>
          <p:cNvSpPr/>
          <p:nvPr/>
        </p:nvSpPr>
        <p:spPr>
          <a:xfrm rot="18948592">
            <a:off x="9142281" y="3251942"/>
            <a:ext cx="1647606" cy="447781"/>
          </a:xfrm>
          <a:prstGeom prst="rect">
            <a:avLst/>
          </a:prstGeom>
          <a:solidFill>
            <a:srgbClr val="197A56">
              <a:alpha val="20000"/>
            </a:srgb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80" name="Rectangle 79">
            <a:extLst>
              <a:ext uri="{FF2B5EF4-FFF2-40B4-BE49-F238E27FC236}">
                <a16:creationId xmlns:a16="http://schemas.microsoft.com/office/drawing/2014/main" id="{CD199CE5-79C6-7942-0EB5-A8318663FF8B}"/>
              </a:ext>
            </a:extLst>
          </p:cNvPr>
          <p:cNvSpPr/>
          <p:nvPr/>
        </p:nvSpPr>
        <p:spPr>
          <a:xfrm>
            <a:off x="8363576" y="2133469"/>
            <a:ext cx="1925320" cy="447781"/>
          </a:xfrm>
          <a:prstGeom prst="rect">
            <a:avLst/>
          </a:prstGeom>
          <a:solidFill>
            <a:srgbClr val="7030A0">
              <a:alpha val="20000"/>
            </a:srgb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81" name="Rectangle 80">
            <a:extLst>
              <a:ext uri="{FF2B5EF4-FFF2-40B4-BE49-F238E27FC236}">
                <a16:creationId xmlns:a16="http://schemas.microsoft.com/office/drawing/2014/main" id="{60246E05-5FD5-E0A0-5134-7B183F90AE30}"/>
              </a:ext>
            </a:extLst>
          </p:cNvPr>
          <p:cNvSpPr/>
          <p:nvPr/>
        </p:nvSpPr>
        <p:spPr>
          <a:xfrm>
            <a:off x="5438330" y="2651525"/>
            <a:ext cx="2061812" cy="447781"/>
          </a:xfrm>
          <a:prstGeom prst="rect">
            <a:avLst/>
          </a:prstGeom>
          <a:solidFill>
            <a:srgbClr val="197A56">
              <a:alpha val="20000"/>
            </a:srgb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82" name="Rectangle 81">
            <a:extLst>
              <a:ext uri="{FF2B5EF4-FFF2-40B4-BE49-F238E27FC236}">
                <a16:creationId xmlns:a16="http://schemas.microsoft.com/office/drawing/2014/main" id="{4FCA6459-5F26-D617-25B9-1BE96A2D52DC}"/>
              </a:ext>
            </a:extLst>
          </p:cNvPr>
          <p:cNvSpPr/>
          <p:nvPr/>
        </p:nvSpPr>
        <p:spPr>
          <a:xfrm>
            <a:off x="5438330" y="2133469"/>
            <a:ext cx="2061812" cy="447781"/>
          </a:xfrm>
          <a:prstGeom prst="rect">
            <a:avLst/>
          </a:prstGeom>
          <a:solidFill>
            <a:srgbClr val="7030A0">
              <a:alpha val="20000"/>
            </a:srgb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83" name="Rectangle 82">
            <a:extLst>
              <a:ext uri="{FF2B5EF4-FFF2-40B4-BE49-F238E27FC236}">
                <a16:creationId xmlns:a16="http://schemas.microsoft.com/office/drawing/2014/main" id="{C18D544E-1CB2-6DB8-88E4-024FB8E47A87}"/>
              </a:ext>
            </a:extLst>
          </p:cNvPr>
          <p:cNvSpPr/>
          <p:nvPr/>
        </p:nvSpPr>
        <p:spPr>
          <a:xfrm>
            <a:off x="4513885" y="2133469"/>
            <a:ext cx="924445" cy="965837"/>
          </a:xfrm>
          <a:prstGeom prst="rect">
            <a:avLst/>
          </a:prstGeom>
          <a:solidFill>
            <a:schemeClr val="accent2"/>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200" b="1">
                <a:solidFill>
                  <a:srgbClr val="FFFFFF"/>
                </a:solidFill>
              </a:rPr>
              <a:t>Provider</a:t>
            </a:r>
          </a:p>
        </p:txBody>
      </p:sp>
      <p:sp>
        <p:nvSpPr>
          <p:cNvPr id="84" name="Rectangle 83">
            <a:extLst>
              <a:ext uri="{FF2B5EF4-FFF2-40B4-BE49-F238E27FC236}">
                <a16:creationId xmlns:a16="http://schemas.microsoft.com/office/drawing/2014/main" id="{72A40B00-905F-3D93-3DED-7B219A75B782}"/>
              </a:ext>
            </a:extLst>
          </p:cNvPr>
          <p:cNvSpPr/>
          <p:nvPr/>
        </p:nvSpPr>
        <p:spPr>
          <a:xfrm>
            <a:off x="7444481" y="2133469"/>
            <a:ext cx="924445" cy="965837"/>
          </a:xfrm>
          <a:prstGeom prst="rect">
            <a:avLst/>
          </a:prstGeom>
          <a:solidFill>
            <a:schemeClr val="accent4"/>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200" b="1">
                <a:solidFill>
                  <a:srgbClr val="FFFFFF"/>
                </a:solidFill>
              </a:rPr>
              <a:t>County</a:t>
            </a:r>
          </a:p>
        </p:txBody>
      </p:sp>
      <p:sp>
        <p:nvSpPr>
          <p:cNvPr id="85" name="Rectangle 84">
            <a:extLst>
              <a:ext uri="{FF2B5EF4-FFF2-40B4-BE49-F238E27FC236}">
                <a16:creationId xmlns:a16="http://schemas.microsoft.com/office/drawing/2014/main" id="{DB4D337A-20D0-1BD7-8EC0-77BE10B97BC9}"/>
              </a:ext>
            </a:extLst>
          </p:cNvPr>
          <p:cNvSpPr/>
          <p:nvPr/>
        </p:nvSpPr>
        <p:spPr>
          <a:xfrm>
            <a:off x="10279850" y="2133469"/>
            <a:ext cx="924445" cy="965837"/>
          </a:xfrm>
          <a:prstGeom prst="rect">
            <a:avLst/>
          </a:prstGeom>
          <a:solidFill>
            <a:schemeClr val="accent6"/>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200" b="1">
                <a:solidFill>
                  <a:srgbClr val="FFFFFF"/>
                </a:solidFill>
              </a:rPr>
              <a:t>State/DHCS</a:t>
            </a:r>
          </a:p>
        </p:txBody>
      </p:sp>
      <p:cxnSp>
        <p:nvCxnSpPr>
          <p:cNvPr id="92" name="Straight Arrow Connector 91">
            <a:extLst>
              <a:ext uri="{FF2B5EF4-FFF2-40B4-BE49-F238E27FC236}">
                <a16:creationId xmlns:a16="http://schemas.microsoft.com/office/drawing/2014/main" id="{2762F5DC-AC54-BE56-120A-7022D5DC83F2}"/>
              </a:ext>
            </a:extLst>
          </p:cNvPr>
          <p:cNvCxnSpPr>
            <a:cxnSpLocks/>
          </p:cNvCxnSpPr>
          <p:nvPr/>
        </p:nvCxnSpPr>
        <p:spPr>
          <a:xfrm>
            <a:off x="5809084" y="2462176"/>
            <a:ext cx="1320304" cy="0"/>
          </a:xfrm>
          <a:prstGeom prst="straightConnector1">
            <a:avLst/>
          </a:prstGeom>
          <a:ln w="28575" cap="rnd">
            <a:solidFill>
              <a:schemeClr val="tx1"/>
            </a:solidFill>
            <a:prstDash val="solid"/>
            <a:round/>
            <a:tailEnd type="triangle" w="med" len="med"/>
          </a:ln>
        </p:spPr>
        <p:style>
          <a:lnRef idx="1">
            <a:schemeClr val="accent1"/>
          </a:lnRef>
          <a:fillRef idx="0">
            <a:schemeClr val="accent1"/>
          </a:fillRef>
          <a:effectRef idx="0">
            <a:schemeClr val="accent1"/>
          </a:effectRef>
          <a:fontRef idx="minor">
            <a:schemeClr val="tx1"/>
          </a:fontRef>
        </p:style>
      </p:cxnSp>
      <p:sp>
        <p:nvSpPr>
          <p:cNvPr id="93" name="Oval 20">
            <a:extLst>
              <a:ext uri="{FF2B5EF4-FFF2-40B4-BE49-F238E27FC236}">
                <a16:creationId xmlns:a16="http://schemas.microsoft.com/office/drawing/2014/main" id="{7746F9CA-B0F3-5EF5-9F1F-D60780F3424F}"/>
              </a:ext>
            </a:extLst>
          </p:cNvPr>
          <p:cNvSpPr>
            <a:spLocks noChangeAspect="1" noChangeArrowheads="1"/>
          </p:cNvSpPr>
          <p:nvPr/>
        </p:nvSpPr>
        <p:spPr bwMode="auto">
          <a:xfrm>
            <a:off x="5490642" y="2182099"/>
            <a:ext cx="253645" cy="253645"/>
          </a:xfrm>
          <a:prstGeom prst="ellipse">
            <a:avLst/>
          </a:prstGeom>
          <a:solidFill>
            <a:schemeClr val="tx1"/>
          </a:solidFill>
          <a:ln>
            <a:noFill/>
          </a:ln>
        </p:spPr>
        <p:txBody>
          <a:bodyPr vert="horz" wrap="square" lIns="0" tIns="0" rIns="0" bIns="0" numCol="1" anchor="ctr" anchorCtr="0" compatLnSpc="1">
            <a:prstTxWarp prst="textNoShape">
              <a:avLst/>
            </a:prstTxWarp>
          </a:bodyPr>
          <a:lstStyle/>
          <a:p>
            <a:pPr algn="ctr"/>
            <a:r>
              <a:rPr lang="en-US" sz="1200">
                <a:solidFill>
                  <a:schemeClr val="bg1"/>
                </a:solidFill>
              </a:rPr>
              <a:t>1</a:t>
            </a:r>
          </a:p>
        </p:txBody>
      </p:sp>
      <p:sp>
        <p:nvSpPr>
          <p:cNvPr id="94" name="TextBox 93">
            <a:extLst>
              <a:ext uri="{FF2B5EF4-FFF2-40B4-BE49-F238E27FC236}">
                <a16:creationId xmlns:a16="http://schemas.microsoft.com/office/drawing/2014/main" id="{AAD491C9-CE26-1731-ADAB-B49D12F3300E}"/>
              </a:ext>
            </a:extLst>
          </p:cNvPr>
          <p:cNvSpPr txBox="1"/>
          <p:nvPr/>
        </p:nvSpPr>
        <p:spPr>
          <a:xfrm>
            <a:off x="5738382" y="2170082"/>
            <a:ext cx="1534767" cy="26161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050">
                <a:solidFill>
                  <a:srgbClr val="575757"/>
                </a:solidFill>
              </a:rPr>
              <a:t>Encounter / invoice</a:t>
            </a:r>
          </a:p>
        </p:txBody>
      </p:sp>
      <p:cxnSp>
        <p:nvCxnSpPr>
          <p:cNvPr id="95" name="Straight Arrow Connector 94">
            <a:extLst>
              <a:ext uri="{FF2B5EF4-FFF2-40B4-BE49-F238E27FC236}">
                <a16:creationId xmlns:a16="http://schemas.microsoft.com/office/drawing/2014/main" id="{0D4908E4-EC25-8708-5E42-4EFB16D599A7}"/>
              </a:ext>
            </a:extLst>
          </p:cNvPr>
          <p:cNvCxnSpPr>
            <a:cxnSpLocks/>
          </p:cNvCxnSpPr>
          <p:nvPr/>
        </p:nvCxnSpPr>
        <p:spPr>
          <a:xfrm rot="10800000">
            <a:off x="5809084" y="3029795"/>
            <a:ext cx="1320304" cy="0"/>
          </a:xfrm>
          <a:prstGeom prst="straightConnector1">
            <a:avLst/>
          </a:prstGeom>
          <a:ln w="28575" cap="rnd">
            <a:solidFill>
              <a:schemeClr val="tx1"/>
            </a:solidFill>
            <a:prstDash val="solid"/>
            <a:round/>
            <a:tailEnd type="triangle" w="med" len="med"/>
          </a:ln>
        </p:spPr>
        <p:style>
          <a:lnRef idx="1">
            <a:schemeClr val="accent1"/>
          </a:lnRef>
          <a:fillRef idx="0">
            <a:schemeClr val="accent1"/>
          </a:fillRef>
          <a:effectRef idx="0">
            <a:schemeClr val="accent1"/>
          </a:effectRef>
          <a:fontRef idx="minor">
            <a:schemeClr val="tx1"/>
          </a:fontRef>
        </p:style>
      </p:cxnSp>
      <p:sp>
        <p:nvSpPr>
          <p:cNvPr id="96" name="Oval 20">
            <a:extLst>
              <a:ext uri="{FF2B5EF4-FFF2-40B4-BE49-F238E27FC236}">
                <a16:creationId xmlns:a16="http://schemas.microsoft.com/office/drawing/2014/main" id="{367BF61A-E665-3662-3F09-A98DC07C6990}"/>
              </a:ext>
            </a:extLst>
          </p:cNvPr>
          <p:cNvSpPr>
            <a:spLocks noChangeAspect="1" noChangeArrowheads="1"/>
          </p:cNvSpPr>
          <p:nvPr/>
        </p:nvSpPr>
        <p:spPr bwMode="auto">
          <a:xfrm>
            <a:off x="5490642" y="2693261"/>
            <a:ext cx="253645" cy="253645"/>
          </a:xfrm>
          <a:prstGeom prst="ellipse">
            <a:avLst/>
          </a:prstGeom>
          <a:solidFill>
            <a:schemeClr val="tx1"/>
          </a:solidFill>
          <a:ln>
            <a:noFill/>
          </a:ln>
        </p:spPr>
        <p:txBody>
          <a:bodyPr vert="horz" wrap="square" lIns="0" tIns="0" rIns="0" bIns="0" numCol="1" anchor="ctr" anchorCtr="0" compatLnSpc="1">
            <a:prstTxWarp prst="textNoShape">
              <a:avLst/>
            </a:prstTxWarp>
          </a:bodyPr>
          <a:lstStyle/>
          <a:p>
            <a:pPr algn="ctr"/>
            <a:r>
              <a:rPr lang="en-US" sz="1200" dirty="0">
                <a:solidFill>
                  <a:schemeClr val="bg1"/>
                </a:solidFill>
              </a:rPr>
              <a:t>7</a:t>
            </a:r>
          </a:p>
        </p:txBody>
      </p:sp>
      <p:sp>
        <p:nvSpPr>
          <p:cNvPr id="97" name="TextBox 96">
            <a:extLst>
              <a:ext uri="{FF2B5EF4-FFF2-40B4-BE49-F238E27FC236}">
                <a16:creationId xmlns:a16="http://schemas.microsoft.com/office/drawing/2014/main" id="{ADA246A7-BF8F-044E-CF5B-4DD30EA19DF7}"/>
              </a:ext>
            </a:extLst>
          </p:cNvPr>
          <p:cNvSpPr txBox="1"/>
          <p:nvPr/>
        </p:nvSpPr>
        <p:spPr>
          <a:xfrm>
            <a:off x="5738382" y="2689278"/>
            <a:ext cx="1534767" cy="26161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050">
                <a:solidFill>
                  <a:srgbClr val="575757"/>
                </a:solidFill>
              </a:rPr>
              <a:t>Total negotiated rate (</a:t>
            </a:r>
            <a:r>
              <a:rPr lang="en-US" sz="1050" i="1">
                <a:solidFill>
                  <a:srgbClr val="575757"/>
                </a:solidFill>
              </a:rPr>
              <a:t>for contracted only)</a:t>
            </a:r>
            <a:endParaRPr lang="en-US" sz="1050">
              <a:solidFill>
                <a:srgbClr val="575757"/>
              </a:solidFill>
            </a:endParaRPr>
          </a:p>
        </p:txBody>
      </p:sp>
      <p:sp>
        <p:nvSpPr>
          <p:cNvPr id="98" name="Rectangle 97">
            <a:extLst>
              <a:ext uri="{FF2B5EF4-FFF2-40B4-BE49-F238E27FC236}">
                <a16:creationId xmlns:a16="http://schemas.microsoft.com/office/drawing/2014/main" id="{651E9C33-7C9B-1477-6FE8-935491BA6F04}"/>
              </a:ext>
            </a:extLst>
          </p:cNvPr>
          <p:cNvSpPr/>
          <p:nvPr/>
        </p:nvSpPr>
        <p:spPr>
          <a:xfrm>
            <a:off x="8952976" y="3739752"/>
            <a:ext cx="629551" cy="571071"/>
          </a:xfrm>
          <a:prstGeom prst="rect">
            <a:avLst/>
          </a:prstGeom>
          <a:solidFill>
            <a:srgbClr val="FFFFFF"/>
          </a:solidFill>
          <a:ln w="9525" cap="rnd" cmpd="sng" algn="ctr">
            <a:solidFill>
              <a:srgbClr val="9A9A9A"/>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200" b="1">
                <a:solidFill>
                  <a:srgbClr val="575757"/>
                </a:solidFill>
              </a:rPr>
              <a:t>CFA</a:t>
            </a:r>
          </a:p>
        </p:txBody>
      </p:sp>
      <p:cxnSp>
        <p:nvCxnSpPr>
          <p:cNvPr id="99" name="Straight Arrow Connector 98">
            <a:extLst>
              <a:ext uri="{FF2B5EF4-FFF2-40B4-BE49-F238E27FC236}">
                <a16:creationId xmlns:a16="http://schemas.microsoft.com/office/drawing/2014/main" id="{982D9ADA-F131-6003-FD19-C6E206599DAF}"/>
              </a:ext>
            </a:extLst>
          </p:cNvPr>
          <p:cNvCxnSpPr>
            <a:cxnSpLocks/>
          </p:cNvCxnSpPr>
          <p:nvPr/>
        </p:nvCxnSpPr>
        <p:spPr>
          <a:xfrm flipH="1">
            <a:off x="9657365" y="3263020"/>
            <a:ext cx="716462" cy="739990"/>
          </a:xfrm>
          <a:prstGeom prst="straightConnector1">
            <a:avLst/>
          </a:prstGeom>
          <a:ln w="28575" cap="rnd">
            <a:solidFill>
              <a:schemeClr val="tx1"/>
            </a:solidFill>
            <a:prstDash val="solid"/>
            <a:round/>
            <a:tailEnd type="triangle" w="med" len="med"/>
          </a:ln>
        </p:spPr>
        <p:style>
          <a:lnRef idx="1">
            <a:schemeClr val="accent1"/>
          </a:lnRef>
          <a:fillRef idx="0">
            <a:schemeClr val="accent1"/>
          </a:fillRef>
          <a:effectRef idx="0">
            <a:schemeClr val="accent1"/>
          </a:effectRef>
          <a:fontRef idx="minor">
            <a:schemeClr val="tx1"/>
          </a:fontRef>
        </p:style>
      </p:cxnSp>
      <p:sp>
        <p:nvSpPr>
          <p:cNvPr id="17" name="Oval 20">
            <a:extLst>
              <a:ext uri="{FF2B5EF4-FFF2-40B4-BE49-F238E27FC236}">
                <a16:creationId xmlns:a16="http://schemas.microsoft.com/office/drawing/2014/main" id="{B925826B-3C17-7B92-C7FB-BA2FD87E2851}"/>
              </a:ext>
            </a:extLst>
          </p:cNvPr>
          <p:cNvSpPr>
            <a:spLocks noChangeAspect="1" noChangeArrowheads="1"/>
          </p:cNvSpPr>
          <p:nvPr/>
        </p:nvSpPr>
        <p:spPr bwMode="auto">
          <a:xfrm>
            <a:off x="10200921" y="2976310"/>
            <a:ext cx="253645" cy="253645"/>
          </a:xfrm>
          <a:prstGeom prst="ellipse">
            <a:avLst/>
          </a:prstGeom>
          <a:solidFill>
            <a:schemeClr val="tx1"/>
          </a:solidFill>
          <a:ln>
            <a:noFill/>
          </a:ln>
        </p:spPr>
        <p:txBody>
          <a:bodyPr vert="horz" wrap="square" lIns="0" tIns="0" rIns="0" bIns="0" numCol="1" anchor="ctr" anchorCtr="0" compatLnSpc="1">
            <a:prstTxWarp prst="textNoShape">
              <a:avLst/>
            </a:prstTxWarp>
          </a:bodyPr>
          <a:lstStyle/>
          <a:p>
            <a:pPr algn="ctr"/>
            <a:r>
              <a:rPr lang="en-US" sz="1200" dirty="0">
                <a:solidFill>
                  <a:schemeClr val="bg1"/>
                </a:solidFill>
              </a:rPr>
              <a:t>5</a:t>
            </a:r>
          </a:p>
        </p:txBody>
      </p:sp>
      <p:sp>
        <p:nvSpPr>
          <p:cNvPr id="101" name="TextBox 100">
            <a:extLst>
              <a:ext uri="{FF2B5EF4-FFF2-40B4-BE49-F238E27FC236}">
                <a16:creationId xmlns:a16="http://schemas.microsoft.com/office/drawing/2014/main" id="{16D7DB95-6719-0716-8E8F-4F966E26BF85}"/>
              </a:ext>
            </a:extLst>
          </p:cNvPr>
          <p:cNvSpPr txBox="1"/>
          <p:nvPr/>
        </p:nvSpPr>
        <p:spPr>
          <a:xfrm rot="18965320">
            <a:off x="9412197" y="3351243"/>
            <a:ext cx="1043876" cy="261610"/>
          </a:xfrm>
          <a:prstGeom prst="rect">
            <a:avLst/>
          </a:prstGeom>
          <a:noFill/>
          <a:ln w="9525" cap="rnd">
            <a:noFill/>
            <a:prstDash val="solid"/>
            <a:round/>
          </a:ln>
          <a:extLst>
            <a:ext uri="{909E8E84-426E-40DD-AFC4-6F175D3DCCD1}">
              <a14:hiddenFill xmlns:a14="http://schemas.microsoft.com/office/drawing/2010/main">
                <a:solidFill>
                  <a:srgbClr val="FFFFF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spAutoFit/>
          </a:bodyPr>
          <a:lstStyle/>
          <a:p>
            <a:pPr>
              <a:buFont typeface="Trebuchet MS" panose="020B0603020202020204" pitchFamily="34" charset="0"/>
              <a:buChar char="​"/>
            </a:pPr>
            <a:r>
              <a:rPr lang="en-US" sz="1050">
                <a:solidFill>
                  <a:schemeClr val="tx1"/>
                </a:solidFill>
              </a:rPr>
              <a:t>Federal share</a:t>
            </a:r>
          </a:p>
        </p:txBody>
      </p:sp>
      <p:cxnSp>
        <p:nvCxnSpPr>
          <p:cNvPr id="102" name="Straight Arrow Connector 101">
            <a:extLst>
              <a:ext uri="{FF2B5EF4-FFF2-40B4-BE49-F238E27FC236}">
                <a16:creationId xmlns:a16="http://schemas.microsoft.com/office/drawing/2014/main" id="{04058A2E-28D7-DD86-E187-DF21BC5B2C70}"/>
              </a:ext>
            </a:extLst>
          </p:cNvPr>
          <p:cNvCxnSpPr>
            <a:cxnSpLocks/>
          </p:cNvCxnSpPr>
          <p:nvPr/>
        </p:nvCxnSpPr>
        <p:spPr>
          <a:xfrm>
            <a:off x="8227918" y="3231497"/>
            <a:ext cx="716462" cy="739990"/>
          </a:xfrm>
          <a:prstGeom prst="straightConnector1">
            <a:avLst/>
          </a:prstGeom>
          <a:ln w="28575" cap="rnd">
            <a:solidFill>
              <a:schemeClr val="tx1"/>
            </a:solidFill>
            <a:prstDash val="solid"/>
            <a:round/>
            <a:tailEnd type="triangle" w="med" len="med"/>
          </a:ln>
        </p:spPr>
        <p:style>
          <a:lnRef idx="1">
            <a:schemeClr val="accent1"/>
          </a:lnRef>
          <a:fillRef idx="0">
            <a:schemeClr val="accent1"/>
          </a:fillRef>
          <a:effectRef idx="0">
            <a:schemeClr val="accent1"/>
          </a:effectRef>
          <a:fontRef idx="minor">
            <a:schemeClr val="tx1"/>
          </a:fontRef>
        </p:style>
      </p:cxnSp>
      <p:sp>
        <p:nvSpPr>
          <p:cNvPr id="103" name="Oval 20">
            <a:extLst>
              <a:ext uri="{FF2B5EF4-FFF2-40B4-BE49-F238E27FC236}">
                <a16:creationId xmlns:a16="http://schemas.microsoft.com/office/drawing/2014/main" id="{A49F30F0-D9A7-E715-30C7-26EAE61E106F}"/>
              </a:ext>
            </a:extLst>
          </p:cNvPr>
          <p:cNvSpPr>
            <a:spLocks noChangeAspect="1" noChangeArrowheads="1"/>
          </p:cNvSpPr>
          <p:nvPr/>
        </p:nvSpPr>
        <p:spPr bwMode="auto">
          <a:xfrm>
            <a:off x="8166346" y="2915972"/>
            <a:ext cx="253645" cy="253645"/>
          </a:xfrm>
          <a:prstGeom prst="ellipse">
            <a:avLst/>
          </a:prstGeom>
          <a:solidFill>
            <a:schemeClr val="tx1"/>
          </a:solidFill>
          <a:ln>
            <a:noFill/>
          </a:ln>
        </p:spPr>
        <p:txBody>
          <a:bodyPr vert="horz" wrap="square" lIns="0" tIns="0" rIns="0" bIns="0" numCol="1" anchor="ctr" anchorCtr="0" compatLnSpc="1">
            <a:prstTxWarp prst="textNoShape">
              <a:avLst/>
            </a:prstTxWarp>
          </a:bodyPr>
          <a:lstStyle/>
          <a:p>
            <a:pPr algn="ctr"/>
            <a:r>
              <a:rPr lang="en-US" sz="1200" dirty="0">
                <a:solidFill>
                  <a:schemeClr val="bg1"/>
                </a:solidFill>
              </a:rPr>
              <a:t>4</a:t>
            </a:r>
          </a:p>
        </p:txBody>
      </p:sp>
      <p:sp>
        <p:nvSpPr>
          <p:cNvPr id="104" name="TextBox 103">
            <a:extLst>
              <a:ext uri="{FF2B5EF4-FFF2-40B4-BE49-F238E27FC236}">
                <a16:creationId xmlns:a16="http://schemas.microsoft.com/office/drawing/2014/main" id="{DF5B4A22-FFE2-B62B-9A20-BD372E4A08AE}"/>
              </a:ext>
            </a:extLst>
          </p:cNvPr>
          <p:cNvSpPr txBox="1"/>
          <p:nvPr/>
        </p:nvSpPr>
        <p:spPr>
          <a:xfrm rot="2755243">
            <a:off x="8241902" y="3300679"/>
            <a:ext cx="1007007" cy="261610"/>
          </a:xfrm>
          <a:prstGeom prst="rect">
            <a:avLst/>
          </a:prstGeom>
          <a:noFill/>
          <a:ln w="9525" cap="rnd">
            <a:noFill/>
            <a:prstDash val="solid"/>
            <a:round/>
          </a:ln>
          <a:extLst>
            <a:ext uri="{909E8E84-426E-40DD-AFC4-6F175D3DCCD1}">
              <a14:hiddenFill xmlns:a14="http://schemas.microsoft.com/office/drawing/2010/main">
                <a:solidFill>
                  <a:srgbClr val="FFFFF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spAutoFit/>
          </a:bodyPr>
          <a:lstStyle/>
          <a:p>
            <a:pPr>
              <a:buFont typeface="Trebuchet MS" panose="020B0603020202020204" pitchFamily="34" charset="0"/>
              <a:buChar char="​"/>
            </a:pPr>
            <a:r>
              <a:rPr lang="en-US" sz="1050">
                <a:solidFill>
                  <a:schemeClr val="tx1"/>
                </a:solidFill>
              </a:rPr>
              <a:t>County share</a:t>
            </a:r>
          </a:p>
        </p:txBody>
      </p:sp>
      <p:cxnSp>
        <p:nvCxnSpPr>
          <p:cNvPr id="105" name="Connector: Elbow 104">
            <a:extLst>
              <a:ext uri="{FF2B5EF4-FFF2-40B4-BE49-F238E27FC236}">
                <a16:creationId xmlns:a16="http://schemas.microsoft.com/office/drawing/2014/main" id="{2BCBFB22-BAEA-9EFF-F3E7-6B2C62C10D38}"/>
              </a:ext>
            </a:extLst>
          </p:cNvPr>
          <p:cNvCxnSpPr>
            <a:cxnSpLocks/>
            <a:stCxn id="98" idx="1"/>
            <a:endCxn id="84" idx="2"/>
          </p:cNvCxnSpPr>
          <p:nvPr/>
        </p:nvCxnSpPr>
        <p:spPr>
          <a:xfrm rot="10800000">
            <a:off x="7906704" y="3099306"/>
            <a:ext cx="1046272" cy="925982"/>
          </a:xfrm>
          <a:prstGeom prst="bentConnector2">
            <a:avLst/>
          </a:prstGeom>
          <a:ln w="28575" cap="rnd" cmpd="sng" algn="ctr">
            <a:solidFill>
              <a:schemeClr val="tx1"/>
            </a:solidFill>
            <a:prstDash val="solid"/>
            <a:roun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6" name="Oval 20">
            <a:extLst>
              <a:ext uri="{FF2B5EF4-FFF2-40B4-BE49-F238E27FC236}">
                <a16:creationId xmlns:a16="http://schemas.microsoft.com/office/drawing/2014/main" id="{C6AD92E4-7195-C074-CE74-4EC447CB8767}"/>
              </a:ext>
            </a:extLst>
          </p:cNvPr>
          <p:cNvSpPr>
            <a:spLocks noChangeAspect="1" noChangeArrowheads="1"/>
          </p:cNvSpPr>
          <p:nvPr/>
        </p:nvSpPr>
        <p:spPr bwMode="auto">
          <a:xfrm>
            <a:off x="7730185" y="3789410"/>
            <a:ext cx="253645" cy="253645"/>
          </a:xfrm>
          <a:prstGeom prst="ellipse">
            <a:avLst/>
          </a:prstGeom>
          <a:solidFill>
            <a:schemeClr val="tx1"/>
          </a:solidFill>
          <a:ln>
            <a:noFill/>
          </a:ln>
        </p:spPr>
        <p:txBody>
          <a:bodyPr vert="horz" wrap="square" lIns="0" tIns="0" rIns="0" bIns="0" numCol="1" anchor="ctr" anchorCtr="0" compatLnSpc="1">
            <a:prstTxWarp prst="textNoShape">
              <a:avLst/>
            </a:prstTxWarp>
          </a:bodyPr>
          <a:lstStyle/>
          <a:p>
            <a:pPr algn="ctr"/>
            <a:r>
              <a:rPr lang="en-US" sz="1200" dirty="0">
                <a:solidFill>
                  <a:schemeClr val="bg1"/>
                </a:solidFill>
              </a:rPr>
              <a:t>6</a:t>
            </a:r>
          </a:p>
        </p:txBody>
      </p:sp>
      <p:sp>
        <p:nvSpPr>
          <p:cNvPr id="107" name="TextBox 106">
            <a:extLst>
              <a:ext uri="{FF2B5EF4-FFF2-40B4-BE49-F238E27FC236}">
                <a16:creationId xmlns:a16="http://schemas.microsoft.com/office/drawing/2014/main" id="{EFD60813-C8DE-EAE0-ECA2-E0C255B9983F}"/>
              </a:ext>
            </a:extLst>
          </p:cNvPr>
          <p:cNvSpPr txBox="1"/>
          <p:nvPr/>
        </p:nvSpPr>
        <p:spPr>
          <a:xfrm>
            <a:off x="7738188" y="3981892"/>
            <a:ext cx="1275413" cy="261610"/>
          </a:xfrm>
          <a:prstGeom prst="rect">
            <a:avLst/>
          </a:prstGeom>
          <a:noFill/>
          <a:ln w="9525" cap="rnd">
            <a:noFill/>
            <a:prstDash val="solid"/>
            <a:round/>
          </a:ln>
          <a:extLst>
            <a:ext uri="{909E8E84-426E-40DD-AFC4-6F175D3DCCD1}">
              <a14:hiddenFill xmlns:a14="http://schemas.microsoft.com/office/drawing/2010/main">
                <a:solidFill>
                  <a:srgbClr val="FFFFF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buFont typeface="Trebuchet MS" panose="020B0603020202020204" pitchFamily="34" charset="0"/>
              <a:buChar char="​"/>
            </a:pPr>
            <a:r>
              <a:rPr lang="en-US" sz="1050">
                <a:solidFill>
                  <a:schemeClr val="tx1"/>
                </a:solidFill>
              </a:rPr>
              <a:t>Total service cost</a:t>
            </a:r>
          </a:p>
        </p:txBody>
      </p:sp>
      <p:sp>
        <p:nvSpPr>
          <p:cNvPr id="108" name="Oval 20">
            <a:extLst>
              <a:ext uri="{FF2B5EF4-FFF2-40B4-BE49-F238E27FC236}">
                <a16:creationId xmlns:a16="http://schemas.microsoft.com/office/drawing/2014/main" id="{D6DDE8BA-A6CE-565C-9150-78A2EF0476F7}"/>
              </a:ext>
            </a:extLst>
          </p:cNvPr>
          <p:cNvSpPr>
            <a:spLocks noChangeAspect="1" noChangeArrowheads="1"/>
          </p:cNvSpPr>
          <p:nvPr/>
        </p:nvSpPr>
        <p:spPr bwMode="auto">
          <a:xfrm>
            <a:off x="8467043" y="2182099"/>
            <a:ext cx="253645" cy="253645"/>
          </a:xfrm>
          <a:prstGeom prst="ellipse">
            <a:avLst/>
          </a:prstGeom>
          <a:solidFill>
            <a:schemeClr val="tx1"/>
          </a:solidFill>
          <a:ln>
            <a:noFill/>
          </a:ln>
        </p:spPr>
        <p:txBody>
          <a:bodyPr vert="horz" wrap="square" lIns="0" tIns="0" rIns="0" bIns="0" numCol="1" anchor="ctr" anchorCtr="0" compatLnSpc="1">
            <a:prstTxWarp prst="textNoShape">
              <a:avLst/>
            </a:prstTxWarp>
          </a:bodyPr>
          <a:lstStyle/>
          <a:p>
            <a:pPr algn="ctr"/>
            <a:r>
              <a:rPr lang="en-US" sz="1200">
                <a:solidFill>
                  <a:schemeClr val="bg1"/>
                </a:solidFill>
              </a:rPr>
              <a:t>2</a:t>
            </a:r>
          </a:p>
        </p:txBody>
      </p:sp>
      <p:sp>
        <p:nvSpPr>
          <p:cNvPr id="109" name="TextBox 108">
            <a:extLst>
              <a:ext uri="{FF2B5EF4-FFF2-40B4-BE49-F238E27FC236}">
                <a16:creationId xmlns:a16="http://schemas.microsoft.com/office/drawing/2014/main" id="{FE129372-BFF5-DDC7-AE0A-AF2632E6019C}"/>
              </a:ext>
            </a:extLst>
          </p:cNvPr>
          <p:cNvSpPr txBox="1"/>
          <p:nvPr/>
        </p:nvSpPr>
        <p:spPr>
          <a:xfrm>
            <a:off x="8687205" y="2178116"/>
            <a:ext cx="825867" cy="26161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r>
              <a:rPr lang="en-US" sz="1050">
                <a:solidFill>
                  <a:srgbClr val="575757"/>
                </a:solidFill>
              </a:rPr>
              <a:t>Claim</a:t>
            </a:r>
          </a:p>
        </p:txBody>
      </p:sp>
      <p:cxnSp>
        <p:nvCxnSpPr>
          <p:cNvPr id="110" name="Straight Arrow Connector 109">
            <a:extLst>
              <a:ext uri="{FF2B5EF4-FFF2-40B4-BE49-F238E27FC236}">
                <a16:creationId xmlns:a16="http://schemas.microsoft.com/office/drawing/2014/main" id="{5D9B38F9-B274-3ACA-60F1-D8959F23A5BA}"/>
              </a:ext>
            </a:extLst>
          </p:cNvPr>
          <p:cNvCxnSpPr>
            <a:cxnSpLocks/>
          </p:cNvCxnSpPr>
          <p:nvPr/>
        </p:nvCxnSpPr>
        <p:spPr>
          <a:xfrm>
            <a:off x="8709648" y="2462176"/>
            <a:ext cx="1320304" cy="0"/>
          </a:xfrm>
          <a:prstGeom prst="straightConnector1">
            <a:avLst/>
          </a:prstGeom>
          <a:ln w="28575" cap="rnd">
            <a:solidFill>
              <a:schemeClr val="tx1"/>
            </a:solidFill>
            <a:prstDash val="solid"/>
            <a:round/>
            <a:tailEnd type="triangle" w="med" len="med"/>
          </a:ln>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6818EAD6-C04F-92EB-4CA9-3E5EA11668BE}"/>
              </a:ext>
            </a:extLst>
          </p:cNvPr>
          <p:cNvSpPr txBox="1"/>
          <p:nvPr/>
        </p:nvSpPr>
        <p:spPr>
          <a:xfrm>
            <a:off x="4343089" y="5282361"/>
            <a:ext cx="7036996" cy="68863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a:solidFill>
                  <a:srgbClr val="575757"/>
                </a:solidFill>
              </a:rPr>
              <a:t>If the county is unable to contribute its share to the CFA due to limited cash reserves, it cannot draw down the federal match resulting in </a:t>
            </a:r>
            <a:r>
              <a:rPr lang="en-US" sz="1400" b="1">
                <a:solidFill>
                  <a:srgbClr val="FF0000"/>
                </a:solidFill>
              </a:rPr>
              <a:t>stuck revenue</a:t>
            </a:r>
            <a:r>
              <a:rPr lang="en-US" sz="1400" b="1">
                <a:solidFill>
                  <a:srgbClr val="E71C57"/>
                </a:solidFill>
              </a:rPr>
              <a:t> </a:t>
            </a:r>
            <a:r>
              <a:rPr lang="en-US" sz="1400">
                <a:solidFill>
                  <a:srgbClr val="575757"/>
                </a:solidFill>
              </a:rPr>
              <a:t>that </a:t>
            </a:r>
            <a:r>
              <a:rPr lang="en-US" sz="1400" b="1">
                <a:solidFill>
                  <a:srgbClr val="FF0000"/>
                </a:solidFill>
              </a:rPr>
              <a:t>worsens cash flow and further depletes available reserves in a compounding cycle</a:t>
            </a:r>
          </a:p>
        </p:txBody>
      </p:sp>
      <p:sp>
        <p:nvSpPr>
          <p:cNvPr id="112" name="TextBox 111">
            <a:extLst>
              <a:ext uri="{FF2B5EF4-FFF2-40B4-BE49-F238E27FC236}">
                <a16:creationId xmlns:a16="http://schemas.microsoft.com/office/drawing/2014/main" id="{A5349373-6A6D-38E4-105B-90D13065971B}"/>
              </a:ext>
            </a:extLst>
          </p:cNvPr>
          <p:cNvSpPr txBox="1"/>
          <p:nvPr/>
        </p:nvSpPr>
        <p:spPr>
          <a:xfrm>
            <a:off x="9636604" y="4116128"/>
            <a:ext cx="1577321" cy="508573"/>
          </a:xfrm>
          <a:prstGeom prst="rect">
            <a:avLst/>
          </a:prstGeom>
          <a:solidFill>
            <a:srgbClr val="FDE9EF"/>
          </a:solidFill>
          <a:ln w="9525" cap="rnd" cmpd="sng" algn="ctr">
            <a:solidFill>
              <a:srgbClr val="FF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050">
                <a:solidFill>
                  <a:srgbClr val="575757"/>
                </a:solidFill>
              </a:rPr>
              <a:t>County share contribution </a:t>
            </a:r>
            <a:r>
              <a:rPr lang="en-US" sz="1050" b="1">
                <a:solidFill>
                  <a:srgbClr val="FF0000"/>
                </a:solidFill>
              </a:rPr>
              <a:t>precedes</a:t>
            </a:r>
            <a:r>
              <a:rPr lang="en-US" sz="1050">
                <a:solidFill>
                  <a:srgbClr val="575757"/>
                </a:solidFill>
              </a:rPr>
              <a:t> federal drawdown </a:t>
            </a:r>
          </a:p>
        </p:txBody>
      </p:sp>
      <p:grpSp>
        <p:nvGrpSpPr>
          <p:cNvPr id="113" name="Group 112">
            <a:extLst>
              <a:ext uri="{FF2B5EF4-FFF2-40B4-BE49-F238E27FC236}">
                <a16:creationId xmlns:a16="http://schemas.microsoft.com/office/drawing/2014/main" id="{2E61B46A-9A8A-EE38-3BB7-F3B690552C70}"/>
              </a:ext>
            </a:extLst>
          </p:cNvPr>
          <p:cNvGrpSpPr>
            <a:grpSpLocks noChangeAspect="1"/>
          </p:cNvGrpSpPr>
          <p:nvPr/>
        </p:nvGrpSpPr>
        <p:grpSpPr>
          <a:xfrm>
            <a:off x="9401453" y="4075422"/>
            <a:ext cx="306910" cy="306910"/>
            <a:chOff x="5961063" y="3294063"/>
            <a:chExt cx="269875" cy="269875"/>
          </a:xfrm>
        </p:grpSpPr>
        <p:sp>
          <p:nvSpPr>
            <p:cNvPr id="114" name="Oval 14">
              <a:extLst>
                <a:ext uri="{FF2B5EF4-FFF2-40B4-BE49-F238E27FC236}">
                  <a16:creationId xmlns:a16="http://schemas.microsoft.com/office/drawing/2014/main" id="{90CB1EE1-8595-EC23-3416-2F0C479CB0F8}"/>
                </a:ext>
              </a:extLst>
            </p:cNvPr>
            <p:cNvSpPr>
              <a:spLocks noChangeArrowheads="1"/>
            </p:cNvSpPr>
            <p:nvPr/>
          </p:nvSpPr>
          <p:spPr bwMode="auto">
            <a:xfrm>
              <a:off x="5961063" y="3294063"/>
              <a:ext cx="269875" cy="269875"/>
            </a:xfrm>
            <a:prstGeom prst="ellipse">
              <a:avLst/>
            </a:prstGeom>
            <a:solidFill>
              <a:srgbClr val="FF0000"/>
            </a:solidFill>
            <a:ln>
              <a:noFill/>
            </a:ln>
          </p:spPr>
          <p:txBody>
            <a:bodyPr vert="horz" wrap="square" lIns="91440" tIns="45720" rIns="91440" bIns="45720" numCol="1" anchor="t" anchorCtr="0" compatLnSpc="1">
              <a:prstTxWarp prst="textNoShape">
                <a:avLst/>
              </a:prstTxWarp>
            </a:bodyPr>
            <a:lstStyle/>
            <a:p>
              <a:endParaRPr lang="en-US"/>
            </a:p>
          </p:txBody>
        </p:sp>
        <p:sp>
          <p:nvSpPr>
            <p:cNvPr id="115" name="Freeform 15">
              <a:extLst>
                <a:ext uri="{FF2B5EF4-FFF2-40B4-BE49-F238E27FC236}">
                  <a16:creationId xmlns:a16="http://schemas.microsoft.com/office/drawing/2014/main" id="{D3FA1597-57D1-55C7-BC18-A52CF467016B}"/>
                </a:ext>
              </a:extLst>
            </p:cNvPr>
            <p:cNvSpPr>
              <a:spLocks noEditPoints="1"/>
            </p:cNvSpPr>
            <p:nvPr/>
          </p:nvSpPr>
          <p:spPr bwMode="auto">
            <a:xfrm>
              <a:off x="6018213" y="3352801"/>
              <a:ext cx="157162" cy="150812"/>
            </a:xfrm>
            <a:custGeom>
              <a:avLst/>
              <a:gdLst>
                <a:gd name="T0" fmla="*/ 704 w 736"/>
                <a:gd name="T1" fmla="*/ 250 h 709"/>
                <a:gd name="T2" fmla="*/ 496 w 736"/>
                <a:gd name="T3" fmla="*/ 218 h 709"/>
                <a:gd name="T4" fmla="*/ 392 w 736"/>
                <a:gd name="T5" fmla="*/ 24 h 709"/>
                <a:gd name="T6" fmla="*/ 336 w 736"/>
                <a:gd name="T7" fmla="*/ 24 h 709"/>
                <a:gd name="T8" fmla="*/ 240 w 736"/>
                <a:gd name="T9" fmla="*/ 218 h 709"/>
                <a:gd name="T10" fmla="*/ 24 w 736"/>
                <a:gd name="T11" fmla="*/ 242 h 709"/>
                <a:gd name="T12" fmla="*/ 0 w 736"/>
                <a:gd name="T13" fmla="*/ 266 h 709"/>
                <a:gd name="T14" fmla="*/ 8 w 736"/>
                <a:gd name="T15" fmla="*/ 290 h 709"/>
                <a:gd name="T16" fmla="*/ 168 w 736"/>
                <a:gd name="T17" fmla="*/ 451 h 709"/>
                <a:gd name="T18" fmla="*/ 128 w 736"/>
                <a:gd name="T19" fmla="*/ 661 h 709"/>
                <a:gd name="T20" fmla="*/ 144 w 736"/>
                <a:gd name="T21" fmla="*/ 693 h 709"/>
                <a:gd name="T22" fmla="*/ 176 w 736"/>
                <a:gd name="T23" fmla="*/ 701 h 709"/>
                <a:gd name="T24" fmla="*/ 360 w 736"/>
                <a:gd name="T25" fmla="*/ 597 h 709"/>
                <a:gd name="T26" fmla="*/ 552 w 736"/>
                <a:gd name="T27" fmla="*/ 709 h 709"/>
                <a:gd name="T28" fmla="*/ 568 w 736"/>
                <a:gd name="T29" fmla="*/ 709 h 709"/>
                <a:gd name="T30" fmla="*/ 584 w 736"/>
                <a:gd name="T31" fmla="*/ 709 h 709"/>
                <a:gd name="T32" fmla="*/ 600 w 736"/>
                <a:gd name="T33" fmla="*/ 677 h 709"/>
                <a:gd name="T34" fmla="*/ 568 w 736"/>
                <a:gd name="T35" fmla="*/ 451 h 709"/>
                <a:gd name="T36" fmla="*/ 720 w 736"/>
                <a:gd name="T37" fmla="*/ 306 h 709"/>
                <a:gd name="T38" fmla="*/ 728 w 736"/>
                <a:gd name="T39" fmla="*/ 274 h 709"/>
                <a:gd name="T40" fmla="*/ 704 w 736"/>
                <a:gd name="T41" fmla="*/ 250 h 709"/>
                <a:gd name="T42" fmla="*/ 512 w 736"/>
                <a:gd name="T43" fmla="*/ 419 h 709"/>
                <a:gd name="T44" fmla="*/ 504 w 736"/>
                <a:gd name="T45" fmla="*/ 443 h 709"/>
                <a:gd name="T46" fmla="*/ 528 w 736"/>
                <a:gd name="T47" fmla="*/ 621 h 709"/>
                <a:gd name="T48" fmla="*/ 384 w 736"/>
                <a:gd name="T49" fmla="*/ 532 h 709"/>
                <a:gd name="T50" fmla="*/ 360 w 736"/>
                <a:gd name="T51" fmla="*/ 532 h 709"/>
                <a:gd name="T52" fmla="*/ 352 w 736"/>
                <a:gd name="T53" fmla="*/ 532 h 709"/>
                <a:gd name="T54" fmla="*/ 208 w 736"/>
                <a:gd name="T55" fmla="*/ 613 h 709"/>
                <a:gd name="T56" fmla="*/ 232 w 736"/>
                <a:gd name="T57" fmla="*/ 443 h 709"/>
                <a:gd name="T58" fmla="*/ 224 w 736"/>
                <a:gd name="T59" fmla="*/ 419 h 709"/>
                <a:gd name="T60" fmla="*/ 104 w 736"/>
                <a:gd name="T61" fmla="*/ 298 h 709"/>
                <a:gd name="T62" fmla="*/ 264 w 736"/>
                <a:gd name="T63" fmla="*/ 282 h 709"/>
                <a:gd name="T64" fmla="*/ 288 w 736"/>
                <a:gd name="T65" fmla="*/ 266 h 709"/>
                <a:gd name="T66" fmla="*/ 360 w 736"/>
                <a:gd name="T67" fmla="*/ 105 h 709"/>
                <a:gd name="T68" fmla="*/ 440 w 736"/>
                <a:gd name="T69" fmla="*/ 266 h 709"/>
                <a:gd name="T70" fmla="*/ 464 w 736"/>
                <a:gd name="T71" fmla="*/ 282 h 709"/>
                <a:gd name="T72" fmla="*/ 632 w 736"/>
                <a:gd name="T73" fmla="*/ 306 h 709"/>
                <a:gd name="T74" fmla="*/ 512 w 736"/>
                <a:gd name="T75" fmla="*/ 419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36" h="709">
                  <a:moveTo>
                    <a:pt x="704" y="250"/>
                  </a:moveTo>
                  <a:cubicBezTo>
                    <a:pt x="704" y="250"/>
                    <a:pt x="704" y="250"/>
                    <a:pt x="496" y="218"/>
                  </a:cubicBezTo>
                  <a:cubicBezTo>
                    <a:pt x="496" y="218"/>
                    <a:pt x="496" y="218"/>
                    <a:pt x="392" y="24"/>
                  </a:cubicBezTo>
                  <a:cubicBezTo>
                    <a:pt x="384" y="0"/>
                    <a:pt x="352" y="0"/>
                    <a:pt x="336" y="24"/>
                  </a:cubicBezTo>
                  <a:cubicBezTo>
                    <a:pt x="336" y="24"/>
                    <a:pt x="336" y="24"/>
                    <a:pt x="240" y="218"/>
                  </a:cubicBezTo>
                  <a:cubicBezTo>
                    <a:pt x="240" y="218"/>
                    <a:pt x="240" y="218"/>
                    <a:pt x="24" y="242"/>
                  </a:cubicBezTo>
                  <a:cubicBezTo>
                    <a:pt x="16" y="242"/>
                    <a:pt x="8" y="250"/>
                    <a:pt x="0" y="266"/>
                  </a:cubicBezTo>
                  <a:cubicBezTo>
                    <a:pt x="0" y="274"/>
                    <a:pt x="0" y="290"/>
                    <a:pt x="8" y="290"/>
                  </a:cubicBezTo>
                  <a:cubicBezTo>
                    <a:pt x="8" y="290"/>
                    <a:pt x="8" y="290"/>
                    <a:pt x="168" y="451"/>
                  </a:cubicBezTo>
                  <a:cubicBezTo>
                    <a:pt x="168" y="451"/>
                    <a:pt x="168" y="451"/>
                    <a:pt x="128" y="661"/>
                  </a:cubicBezTo>
                  <a:cubicBezTo>
                    <a:pt x="128" y="677"/>
                    <a:pt x="136" y="685"/>
                    <a:pt x="144" y="693"/>
                  </a:cubicBezTo>
                  <a:cubicBezTo>
                    <a:pt x="160" y="701"/>
                    <a:pt x="168" y="701"/>
                    <a:pt x="176" y="701"/>
                  </a:cubicBezTo>
                  <a:cubicBezTo>
                    <a:pt x="176" y="701"/>
                    <a:pt x="176" y="701"/>
                    <a:pt x="360" y="597"/>
                  </a:cubicBezTo>
                  <a:cubicBezTo>
                    <a:pt x="360" y="597"/>
                    <a:pt x="360" y="597"/>
                    <a:pt x="552" y="709"/>
                  </a:cubicBezTo>
                  <a:cubicBezTo>
                    <a:pt x="560" y="709"/>
                    <a:pt x="560" y="709"/>
                    <a:pt x="568" y="709"/>
                  </a:cubicBezTo>
                  <a:cubicBezTo>
                    <a:pt x="576" y="709"/>
                    <a:pt x="584" y="709"/>
                    <a:pt x="584" y="709"/>
                  </a:cubicBezTo>
                  <a:cubicBezTo>
                    <a:pt x="600" y="701"/>
                    <a:pt x="600" y="685"/>
                    <a:pt x="600" y="677"/>
                  </a:cubicBezTo>
                  <a:cubicBezTo>
                    <a:pt x="600" y="677"/>
                    <a:pt x="600" y="677"/>
                    <a:pt x="568" y="451"/>
                  </a:cubicBezTo>
                  <a:cubicBezTo>
                    <a:pt x="568" y="451"/>
                    <a:pt x="568" y="451"/>
                    <a:pt x="720" y="306"/>
                  </a:cubicBezTo>
                  <a:cubicBezTo>
                    <a:pt x="728" y="298"/>
                    <a:pt x="736" y="290"/>
                    <a:pt x="728" y="274"/>
                  </a:cubicBezTo>
                  <a:cubicBezTo>
                    <a:pt x="728" y="266"/>
                    <a:pt x="712" y="250"/>
                    <a:pt x="704" y="250"/>
                  </a:cubicBezTo>
                  <a:close/>
                  <a:moveTo>
                    <a:pt x="512" y="419"/>
                  </a:moveTo>
                  <a:cubicBezTo>
                    <a:pt x="504" y="419"/>
                    <a:pt x="504" y="435"/>
                    <a:pt x="504" y="443"/>
                  </a:cubicBezTo>
                  <a:cubicBezTo>
                    <a:pt x="504" y="443"/>
                    <a:pt x="504" y="443"/>
                    <a:pt x="528" y="621"/>
                  </a:cubicBezTo>
                  <a:cubicBezTo>
                    <a:pt x="528" y="621"/>
                    <a:pt x="528" y="621"/>
                    <a:pt x="384" y="532"/>
                  </a:cubicBezTo>
                  <a:cubicBezTo>
                    <a:pt x="376" y="532"/>
                    <a:pt x="376" y="532"/>
                    <a:pt x="360" y="532"/>
                  </a:cubicBezTo>
                  <a:cubicBezTo>
                    <a:pt x="352" y="532"/>
                    <a:pt x="352" y="532"/>
                    <a:pt x="352" y="532"/>
                  </a:cubicBezTo>
                  <a:cubicBezTo>
                    <a:pt x="352" y="532"/>
                    <a:pt x="352" y="532"/>
                    <a:pt x="208" y="613"/>
                  </a:cubicBezTo>
                  <a:cubicBezTo>
                    <a:pt x="208" y="613"/>
                    <a:pt x="208" y="613"/>
                    <a:pt x="232" y="443"/>
                  </a:cubicBezTo>
                  <a:cubicBezTo>
                    <a:pt x="232" y="435"/>
                    <a:pt x="224" y="419"/>
                    <a:pt x="224" y="419"/>
                  </a:cubicBezTo>
                  <a:cubicBezTo>
                    <a:pt x="224" y="419"/>
                    <a:pt x="224" y="419"/>
                    <a:pt x="104" y="298"/>
                  </a:cubicBezTo>
                  <a:cubicBezTo>
                    <a:pt x="104" y="298"/>
                    <a:pt x="104" y="298"/>
                    <a:pt x="264" y="282"/>
                  </a:cubicBezTo>
                  <a:cubicBezTo>
                    <a:pt x="272" y="282"/>
                    <a:pt x="280" y="274"/>
                    <a:pt x="288" y="266"/>
                  </a:cubicBezTo>
                  <a:cubicBezTo>
                    <a:pt x="288" y="266"/>
                    <a:pt x="288" y="266"/>
                    <a:pt x="360" y="105"/>
                  </a:cubicBezTo>
                  <a:cubicBezTo>
                    <a:pt x="360" y="105"/>
                    <a:pt x="360" y="105"/>
                    <a:pt x="440" y="266"/>
                  </a:cubicBezTo>
                  <a:cubicBezTo>
                    <a:pt x="448" y="274"/>
                    <a:pt x="456" y="282"/>
                    <a:pt x="464" y="282"/>
                  </a:cubicBezTo>
                  <a:cubicBezTo>
                    <a:pt x="464" y="282"/>
                    <a:pt x="464" y="282"/>
                    <a:pt x="632" y="306"/>
                  </a:cubicBezTo>
                  <a:cubicBezTo>
                    <a:pt x="632" y="306"/>
                    <a:pt x="632" y="306"/>
                    <a:pt x="512" y="41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16" name="Group 115">
            <a:extLst>
              <a:ext uri="{FF2B5EF4-FFF2-40B4-BE49-F238E27FC236}">
                <a16:creationId xmlns:a16="http://schemas.microsoft.com/office/drawing/2014/main" id="{820B95CC-A3F9-750B-27C1-5908DC407D58}"/>
              </a:ext>
            </a:extLst>
          </p:cNvPr>
          <p:cNvGrpSpPr/>
          <p:nvPr/>
        </p:nvGrpSpPr>
        <p:grpSpPr>
          <a:xfrm rot="5400000">
            <a:off x="7663014" y="2911255"/>
            <a:ext cx="306171" cy="4079081"/>
            <a:chOff x="5942914" y="2081213"/>
            <a:chExt cx="306171" cy="4079081"/>
          </a:xfrm>
        </p:grpSpPr>
        <p:cxnSp>
          <p:nvCxnSpPr>
            <p:cNvPr id="117" name="Straight Connector 116">
              <a:extLst>
                <a:ext uri="{FF2B5EF4-FFF2-40B4-BE49-F238E27FC236}">
                  <a16:creationId xmlns:a16="http://schemas.microsoft.com/office/drawing/2014/main" id="{16AEC284-4904-3539-F501-5280FDAE3746}"/>
                </a:ext>
              </a:extLst>
            </p:cNvPr>
            <p:cNvCxnSpPr/>
            <p:nvPr/>
          </p:nvCxnSpPr>
          <p:spPr>
            <a:xfrm>
              <a:off x="6096000" y="2081213"/>
              <a:ext cx="0" cy="4079081"/>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grpSp>
          <p:nvGrpSpPr>
            <p:cNvPr id="118" name="Group 117">
              <a:extLst>
                <a:ext uri="{FF2B5EF4-FFF2-40B4-BE49-F238E27FC236}">
                  <a16:creationId xmlns:a16="http://schemas.microsoft.com/office/drawing/2014/main" id="{9CFD4E65-DB1D-3EA1-6919-ED3B36869511}"/>
                </a:ext>
              </a:extLst>
            </p:cNvPr>
            <p:cNvGrpSpPr/>
            <p:nvPr/>
          </p:nvGrpSpPr>
          <p:grpSpPr>
            <a:xfrm>
              <a:off x="5942914" y="3967299"/>
              <a:ext cx="306171" cy="306910"/>
              <a:chOff x="5937564" y="3833745"/>
              <a:chExt cx="306171" cy="306910"/>
            </a:xfrm>
          </p:grpSpPr>
          <p:sp>
            <p:nvSpPr>
              <p:cNvPr id="119" name="Freeform 94">
                <a:extLst>
                  <a:ext uri="{FF2B5EF4-FFF2-40B4-BE49-F238E27FC236}">
                    <a16:creationId xmlns:a16="http://schemas.microsoft.com/office/drawing/2014/main" id="{8885E9E6-CFA9-CD7E-4AFB-9B6A80C64265}"/>
                  </a:ext>
                </a:extLst>
              </p:cNvPr>
              <p:cNvSpPr>
                <a:spLocks/>
              </p:cNvSpPr>
              <p:nvPr/>
            </p:nvSpPr>
            <p:spPr bwMode="gray">
              <a:xfrm>
                <a:off x="593756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rgbClr val="FF0000"/>
              </a:solidFill>
              <a:ln>
                <a:solidFill>
                  <a:srgbClr val="FF0000"/>
                </a:solidFill>
              </a:ln>
            </p:spPr>
            <p:txBody>
              <a:bodyPr vert="horz" wrap="square" lIns="88641" tIns="44321" rIns="88641" bIns="44321" numCol="1" anchor="t" anchorCtr="0" compatLnSpc="1">
                <a:prstTxWarp prst="textNoShape">
                  <a:avLst/>
                </a:prstTxWarp>
              </a:bodyPr>
              <a:lstStyle/>
              <a:p>
                <a:endParaRPr lang="en-US">
                  <a:solidFill>
                    <a:srgbClr val="6E6F73"/>
                  </a:solidFill>
                </a:endParaRPr>
              </a:p>
            </p:txBody>
          </p:sp>
          <p:sp>
            <p:nvSpPr>
              <p:cNvPr id="120" name="Freeform 95">
                <a:extLst>
                  <a:ext uri="{FF2B5EF4-FFF2-40B4-BE49-F238E27FC236}">
                    <a16:creationId xmlns:a16="http://schemas.microsoft.com/office/drawing/2014/main" id="{882D870F-C755-1023-733F-2F80DBE04445}"/>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endParaRPr lang="en-US">
                  <a:solidFill>
                    <a:srgbClr val="6E6F73"/>
                  </a:solidFill>
                </a:endParaRPr>
              </a:p>
            </p:txBody>
          </p:sp>
        </p:grpSp>
      </p:grpSp>
      <p:sp>
        <p:nvSpPr>
          <p:cNvPr id="121" name="TextBox 120">
            <a:extLst>
              <a:ext uri="{FF2B5EF4-FFF2-40B4-BE49-F238E27FC236}">
                <a16:creationId xmlns:a16="http://schemas.microsoft.com/office/drawing/2014/main" id="{1BD34E98-B029-A9A2-FFA3-CBC0568AA427}"/>
              </a:ext>
            </a:extLst>
          </p:cNvPr>
          <p:cNvSpPr txBox="1"/>
          <p:nvPr/>
        </p:nvSpPr>
        <p:spPr>
          <a:xfrm>
            <a:off x="4343089" y="1454228"/>
            <a:ext cx="3304691" cy="338554"/>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buFont typeface="Trebuchet MS" panose="020B0603020202020204" pitchFamily="34" charset="0"/>
              <a:buChar char="​"/>
            </a:pPr>
            <a:r>
              <a:rPr lang="en-US" sz="1600" i="1">
                <a:solidFill>
                  <a:schemeClr val="tx1"/>
                </a:solidFill>
              </a:rPr>
              <a:t>Illustrative </a:t>
            </a:r>
            <a:r>
              <a:rPr lang="en-US" sz="1600" i="1" err="1">
                <a:solidFill>
                  <a:schemeClr val="tx1"/>
                </a:solidFill>
              </a:rPr>
              <a:t>IGT</a:t>
            </a:r>
            <a:r>
              <a:rPr lang="en-US" sz="1600" i="1">
                <a:solidFill>
                  <a:schemeClr val="tx1"/>
                </a:solidFill>
              </a:rPr>
              <a:t> mechanism:</a:t>
            </a:r>
          </a:p>
        </p:txBody>
      </p:sp>
      <p:grpSp>
        <p:nvGrpSpPr>
          <p:cNvPr id="124" name="Group 123">
            <a:extLst>
              <a:ext uri="{FF2B5EF4-FFF2-40B4-BE49-F238E27FC236}">
                <a16:creationId xmlns:a16="http://schemas.microsoft.com/office/drawing/2014/main" id="{9769B4CB-C089-E121-83C3-D9C32F5835E7}"/>
              </a:ext>
            </a:extLst>
          </p:cNvPr>
          <p:cNvGrpSpPr/>
          <p:nvPr/>
        </p:nvGrpSpPr>
        <p:grpSpPr>
          <a:xfrm>
            <a:off x="4490812" y="3469553"/>
            <a:ext cx="1106468" cy="874679"/>
            <a:chOff x="4490812" y="3469553"/>
            <a:chExt cx="1106468" cy="874679"/>
          </a:xfrm>
        </p:grpSpPr>
        <p:sp>
          <p:nvSpPr>
            <p:cNvPr id="74" name="Rectangle 73">
              <a:extLst>
                <a:ext uri="{FF2B5EF4-FFF2-40B4-BE49-F238E27FC236}">
                  <a16:creationId xmlns:a16="http://schemas.microsoft.com/office/drawing/2014/main" id="{3544BE27-E960-069F-4073-1E688DE51865}"/>
                </a:ext>
              </a:extLst>
            </p:cNvPr>
            <p:cNvSpPr/>
            <p:nvPr/>
          </p:nvSpPr>
          <p:spPr>
            <a:xfrm>
              <a:off x="4535426" y="3953939"/>
              <a:ext cx="1019690" cy="361668"/>
            </a:xfrm>
            <a:prstGeom prst="rect">
              <a:avLst/>
            </a:prstGeom>
            <a:solidFill>
              <a:srgbClr val="7030A0">
                <a:alpha val="20000"/>
              </a:srgb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100">
                <a:solidFill>
                  <a:srgbClr val="FFFFFF"/>
                </a:solidFill>
              </a:endParaRPr>
            </a:p>
          </p:txBody>
        </p:sp>
        <p:sp>
          <p:nvSpPr>
            <p:cNvPr id="75" name="Rectangle 74">
              <a:extLst>
                <a:ext uri="{FF2B5EF4-FFF2-40B4-BE49-F238E27FC236}">
                  <a16:creationId xmlns:a16="http://schemas.microsoft.com/office/drawing/2014/main" id="{B1EE6D1C-1C56-BF68-1B47-E6C203D2E631}"/>
                </a:ext>
              </a:extLst>
            </p:cNvPr>
            <p:cNvSpPr/>
            <p:nvPr/>
          </p:nvSpPr>
          <p:spPr>
            <a:xfrm>
              <a:off x="4542908" y="3517900"/>
              <a:ext cx="1019691" cy="361668"/>
            </a:xfrm>
            <a:prstGeom prst="rect">
              <a:avLst/>
            </a:prstGeom>
            <a:solidFill>
              <a:srgbClr val="197A56">
                <a:alpha val="20000"/>
              </a:srgb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100">
                <a:solidFill>
                  <a:srgbClr val="FFFFFF"/>
                </a:solidFill>
              </a:endParaRPr>
            </a:p>
          </p:txBody>
        </p:sp>
        <p:grpSp>
          <p:nvGrpSpPr>
            <p:cNvPr id="86" name="Group 85">
              <a:extLst>
                <a:ext uri="{FF2B5EF4-FFF2-40B4-BE49-F238E27FC236}">
                  <a16:creationId xmlns:a16="http://schemas.microsoft.com/office/drawing/2014/main" id="{F0F803DD-21E3-6EE6-9696-38550D82F4DB}"/>
                </a:ext>
              </a:extLst>
            </p:cNvPr>
            <p:cNvGrpSpPr/>
            <p:nvPr/>
          </p:nvGrpSpPr>
          <p:grpSpPr>
            <a:xfrm>
              <a:off x="4615888" y="3596317"/>
              <a:ext cx="895194" cy="275555"/>
              <a:chOff x="10515410" y="475586"/>
              <a:chExt cx="1049515" cy="275555"/>
            </a:xfrm>
          </p:grpSpPr>
          <p:cxnSp>
            <p:nvCxnSpPr>
              <p:cNvPr id="87" name="Straight Arrow Connector 86">
                <a:extLst>
                  <a:ext uri="{FF2B5EF4-FFF2-40B4-BE49-F238E27FC236}">
                    <a16:creationId xmlns:a16="http://schemas.microsoft.com/office/drawing/2014/main" id="{61484487-CCCF-D915-D0CC-1A451F96444D}"/>
                  </a:ext>
                </a:extLst>
              </p:cNvPr>
              <p:cNvCxnSpPr/>
              <p:nvPr/>
            </p:nvCxnSpPr>
            <p:spPr>
              <a:xfrm>
                <a:off x="10679950" y="475586"/>
                <a:ext cx="720436" cy="0"/>
              </a:xfrm>
              <a:prstGeom prst="straightConnector1">
                <a:avLst/>
              </a:prstGeom>
              <a:ln w="28575" cap="rnd">
                <a:solidFill>
                  <a:schemeClr val="tx1"/>
                </a:solidFill>
                <a:prstDash val="solid"/>
                <a:round/>
                <a:tailEnd type="triangle" w="med" len="med"/>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668CE490-D2FB-7820-B96D-4BA2A6F0A369}"/>
                  </a:ext>
                </a:extLst>
              </p:cNvPr>
              <p:cNvSpPr txBox="1"/>
              <p:nvPr/>
            </p:nvSpPr>
            <p:spPr>
              <a:xfrm>
                <a:off x="10515410" y="504920"/>
                <a:ext cx="1049515" cy="24622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000">
                    <a:solidFill>
                      <a:srgbClr val="575757"/>
                    </a:solidFill>
                  </a:rPr>
                  <a:t>Money flows</a:t>
                </a:r>
              </a:p>
            </p:txBody>
          </p:sp>
        </p:grpSp>
        <p:grpSp>
          <p:nvGrpSpPr>
            <p:cNvPr id="89" name="Group 88">
              <a:extLst>
                <a:ext uri="{FF2B5EF4-FFF2-40B4-BE49-F238E27FC236}">
                  <a16:creationId xmlns:a16="http://schemas.microsoft.com/office/drawing/2014/main" id="{636301D2-5040-696B-E775-4D052488E67A}"/>
                </a:ext>
              </a:extLst>
            </p:cNvPr>
            <p:cNvGrpSpPr/>
            <p:nvPr/>
          </p:nvGrpSpPr>
          <p:grpSpPr>
            <a:xfrm>
              <a:off x="4608405" y="4032356"/>
              <a:ext cx="895194" cy="275555"/>
              <a:chOff x="10522354" y="894096"/>
              <a:chExt cx="1049515" cy="275555"/>
            </a:xfrm>
          </p:grpSpPr>
          <p:cxnSp>
            <p:nvCxnSpPr>
              <p:cNvPr id="90" name="Straight Arrow Connector 89">
                <a:extLst>
                  <a:ext uri="{FF2B5EF4-FFF2-40B4-BE49-F238E27FC236}">
                    <a16:creationId xmlns:a16="http://schemas.microsoft.com/office/drawing/2014/main" id="{8B71C5DE-B6ED-A5DB-ED7A-5B699BEB38CA}"/>
                  </a:ext>
                </a:extLst>
              </p:cNvPr>
              <p:cNvCxnSpPr/>
              <p:nvPr/>
            </p:nvCxnSpPr>
            <p:spPr>
              <a:xfrm>
                <a:off x="10686894" y="894096"/>
                <a:ext cx="720436" cy="0"/>
              </a:xfrm>
              <a:prstGeom prst="straightConnector1">
                <a:avLst/>
              </a:prstGeom>
              <a:ln w="28575" cap="rnd">
                <a:solidFill>
                  <a:schemeClr val="tx1"/>
                </a:solidFill>
                <a:prstDash val="solid"/>
                <a:round/>
                <a:tailEnd type="triangle" w="med" len="med"/>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C216EE82-EF98-D643-936A-C370A34C075F}"/>
                  </a:ext>
                </a:extLst>
              </p:cNvPr>
              <p:cNvSpPr txBox="1"/>
              <p:nvPr/>
            </p:nvSpPr>
            <p:spPr>
              <a:xfrm>
                <a:off x="10522354" y="923430"/>
                <a:ext cx="1049515" cy="24622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000">
                    <a:solidFill>
                      <a:srgbClr val="575757"/>
                    </a:solidFill>
                  </a:rPr>
                  <a:t>Data flows</a:t>
                </a:r>
              </a:p>
            </p:txBody>
          </p:sp>
        </p:grpSp>
        <p:sp>
          <p:nvSpPr>
            <p:cNvPr id="123" name="Rectangle 122">
              <a:extLst>
                <a:ext uri="{FF2B5EF4-FFF2-40B4-BE49-F238E27FC236}">
                  <a16:creationId xmlns:a16="http://schemas.microsoft.com/office/drawing/2014/main" id="{E71DC553-1D6B-EF35-D151-57BB750AAC87}"/>
                </a:ext>
              </a:extLst>
            </p:cNvPr>
            <p:cNvSpPr/>
            <p:nvPr/>
          </p:nvSpPr>
          <p:spPr>
            <a:xfrm>
              <a:off x="4490812" y="3469553"/>
              <a:ext cx="1106468" cy="874679"/>
            </a:xfrm>
            <a:prstGeom prst="rect">
              <a:avLst/>
            </a:prstGeom>
            <a:noFill/>
            <a:ln w="9525" cap="rnd" cmpd="sng" algn="ctr">
              <a:solidFill>
                <a:srgbClr val="9A9A9A"/>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grpSp>
      <p:sp>
        <p:nvSpPr>
          <p:cNvPr id="100" name="Oval 20">
            <a:extLst>
              <a:ext uri="{FF2B5EF4-FFF2-40B4-BE49-F238E27FC236}">
                <a16:creationId xmlns:a16="http://schemas.microsoft.com/office/drawing/2014/main" id="{FB2A8A76-4290-457C-37AF-0B966302DE59}"/>
              </a:ext>
            </a:extLst>
          </p:cNvPr>
          <p:cNvSpPr>
            <a:spLocks noChangeAspect="1" noChangeArrowheads="1"/>
          </p:cNvSpPr>
          <p:nvPr/>
        </p:nvSpPr>
        <p:spPr bwMode="auto">
          <a:xfrm>
            <a:off x="10663118" y="2178116"/>
            <a:ext cx="253645" cy="253645"/>
          </a:xfrm>
          <a:prstGeom prst="ellipse">
            <a:avLst/>
          </a:prstGeom>
          <a:solidFill>
            <a:schemeClr val="tx1"/>
          </a:solidFill>
          <a:ln>
            <a:noFill/>
          </a:ln>
        </p:spPr>
        <p:txBody>
          <a:bodyPr vert="horz" wrap="square" lIns="0" tIns="0" rIns="0" bIns="0" numCol="1" anchor="ctr" anchorCtr="0" compatLnSpc="1">
            <a:prstTxWarp prst="textNoShape">
              <a:avLst/>
            </a:prstTxWarp>
          </a:bodyPr>
          <a:lstStyle/>
          <a:p>
            <a:pPr algn="ctr"/>
            <a:r>
              <a:rPr lang="en-US" sz="1200">
                <a:solidFill>
                  <a:schemeClr val="bg1"/>
                </a:solidFill>
              </a:rPr>
              <a:t>3</a:t>
            </a:r>
          </a:p>
        </p:txBody>
      </p:sp>
      <p:sp>
        <p:nvSpPr>
          <p:cNvPr id="18" name="Oval 20">
            <a:extLst>
              <a:ext uri="{FF2B5EF4-FFF2-40B4-BE49-F238E27FC236}">
                <a16:creationId xmlns:a16="http://schemas.microsoft.com/office/drawing/2014/main" id="{63EE96BD-2451-0945-E4D0-F8C4899F06DB}"/>
              </a:ext>
            </a:extLst>
          </p:cNvPr>
          <p:cNvSpPr>
            <a:spLocks noChangeAspect="1" noChangeArrowheads="1"/>
          </p:cNvSpPr>
          <p:nvPr/>
        </p:nvSpPr>
        <p:spPr bwMode="auto">
          <a:xfrm>
            <a:off x="720590" y="4025287"/>
            <a:ext cx="306910" cy="306910"/>
          </a:xfrm>
          <a:prstGeom prst="ellipse">
            <a:avLst/>
          </a:prstGeom>
          <a:solidFill>
            <a:srgbClr val="6E6F73"/>
          </a:solidFill>
          <a:ln>
            <a:noFill/>
          </a:ln>
        </p:spPr>
        <p:txBody>
          <a:bodyPr vert="horz" wrap="square" lIns="0" tIns="0" rIns="0" bIns="0" numCol="1" anchor="ctr" anchorCtr="0" compatLnSpc="1">
            <a:prstTxWarp prst="textNoShape">
              <a:avLst/>
            </a:prstTxWarp>
          </a:bodyPr>
          <a:lstStyle/>
          <a:p>
            <a:pPr algn="ctr"/>
            <a:r>
              <a:rPr lang="en-US" sz="1200" dirty="0">
                <a:solidFill>
                  <a:schemeClr val="bg1"/>
                </a:solidFill>
              </a:rPr>
              <a:t>5</a:t>
            </a:r>
          </a:p>
        </p:txBody>
      </p:sp>
    </p:spTree>
    <p:extLst>
      <p:ext uri="{BB962C8B-B14F-4D97-AF65-F5344CB8AC3E}">
        <p14:creationId xmlns:p14="http://schemas.microsoft.com/office/powerpoint/2010/main" val="36419201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17202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76810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8BDAF-564D-FF61-369C-C7550CEE336D}"/>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3030134E-526B-5CCE-73E0-DDDEEE2CBC92}"/>
              </a:ext>
            </a:extLst>
          </p:cNvPr>
          <p:cNvGraphicFramePr>
            <a:graphicFrameLocks noChangeAspect="1"/>
          </p:cNvGraphicFramePr>
          <p:nvPr>
            <p:custDataLst>
              <p:tags r:id="rId1"/>
            </p:custDataLst>
            <p:extLst>
              <p:ext uri="{D42A27DB-BD31-4B8C-83A1-F6EECF244321}">
                <p14:modId xmlns:p14="http://schemas.microsoft.com/office/powerpoint/2010/main" val="14376288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4" imgH="405" progId="TCLayout.ActiveDocument.1">
                  <p:embed/>
                </p:oleObj>
              </mc:Choice>
              <mc:Fallback>
                <p:oleObj name="think-cell Slide" r:id="rId3" imgW="404" imgH="405" progId="TCLayout.ActiveDocument.1">
                  <p:embed/>
                  <p:pic>
                    <p:nvPicPr>
                      <p:cNvPr id="4" name="think-cell data - do not delete" hidden="1">
                        <a:extLst>
                          <a:ext uri="{FF2B5EF4-FFF2-40B4-BE49-F238E27FC236}">
                            <a16:creationId xmlns:a16="http://schemas.microsoft.com/office/drawing/2014/main" id="{3030134E-526B-5CCE-73E0-DDDEEE2CBC9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Rectangle 18">
            <a:extLst>
              <a:ext uri="{FF2B5EF4-FFF2-40B4-BE49-F238E27FC236}">
                <a16:creationId xmlns:a16="http://schemas.microsoft.com/office/drawing/2014/main" id="{0F507568-65FC-2FAC-8431-6F9025416A5A}"/>
              </a:ext>
            </a:extLst>
          </p:cNvPr>
          <p:cNvSpPr/>
          <p:nvPr/>
        </p:nvSpPr>
        <p:spPr>
          <a:xfrm>
            <a:off x="4657723" y="5089337"/>
            <a:ext cx="7119749" cy="1512631"/>
          </a:xfrm>
          <a:prstGeom prst="rect">
            <a:avLst/>
          </a:prstGeom>
          <a:solidFill>
            <a:srgbClr val="FFFFFF"/>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pic>
        <p:nvPicPr>
          <p:cNvPr id="13" name="Picture 12">
            <a:extLst>
              <a:ext uri="{FF2B5EF4-FFF2-40B4-BE49-F238E27FC236}">
                <a16:creationId xmlns:a16="http://schemas.microsoft.com/office/drawing/2014/main" id="{7FF57090-3A5C-3D5D-8D32-CD37B1729154}"/>
              </a:ext>
            </a:extLst>
          </p:cNvPr>
          <p:cNvPicPr>
            <a:picLocks noChangeAspect="1"/>
          </p:cNvPicPr>
          <p:nvPr/>
        </p:nvPicPr>
        <p:blipFill>
          <a:blip r:embed="rId5"/>
          <a:srcRect l="5000" r="5000"/>
          <a:stretch/>
        </p:blipFill>
        <p:spPr>
          <a:xfrm>
            <a:off x="1" y="0"/>
            <a:ext cx="4114800" cy="6858000"/>
          </a:xfrm>
          <a:prstGeom prst="rect">
            <a:avLst/>
          </a:prstGeom>
        </p:spPr>
      </p:pic>
      <p:sp>
        <p:nvSpPr>
          <p:cNvPr id="14" name="Rectangle 13">
            <a:extLst>
              <a:ext uri="{FF2B5EF4-FFF2-40B4-BE49-F238E27FC236}">
                <a16:creationId xmlns:a16="http://schemas.microsoft.com/office/drawing/2014/main" id="{3499344E-A267-A9F3-ED97-B645798B8155}"/>
              </a:ext>
            </a:extLst>
          </p:cNvPr>
          <p:cNvSpPr/>
          <p:nvPr/>
        </p:nvSpPr>
        <p:spPr>
          <a:xfrm>
            <a:off x="1" y="0"/>
            <a:ext cx="4114800" cy="6858000"/>
          </a:xfrm>
          <a:prstGeom prst="rect">
            <a:avLst/>
          </a:prstGeom>
          <a:solidFill>
            <a:schemeClr val="bg2">
              <a:lumMod val="10000"/>
              <a:alpha val="63000"/>
            </a:scheme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3" name="Title 2">
            <a:extLst>
              <a:ext uri="{FF2B5EF4-FFF2-40B4-BE49-F238E27FC236}">
                <a16:creationId xmlns:a16="http://schemas.microsoft.com/office/drawing/2014/main" id="{4A2AAEC3-93C0-51FB-5694-3EF92D5E306E}"/>
              </a:ext>
            </a:extLst>
          </p:cNvPr>
          <p:cNvSpPr>
            <a:spLocks noGrp="1"/>
          </p:cNvSpPr>
          <p:nvPr>
            <p:ph type="title"/>
          </p:nvPr>
        </p:nvSpPr>
        <p:spPr/>
        <p:txBody>
          <a:bodyPr vert="horz"/>
          <a:lstStyle/>
          <a:p>
            <a:r>
              <a:rPr lang="en-US"/>
              <a:t>Executive summary</a:t>
            </a:r>
          </a:p>
        </p:txBody>
      </p:sp>
      <p:sp>
        <p:nvSpPr>
          <p:cNvPr id="7" name="Content Placeholder 2">
            <a:extLst>
              <a:ext uri="{FF2B5EF4-FFF2-40B4-BE49-F238E27FC236}">
                <a16:creationId xmlns:a16="http://schemas.microsoft.com/office/drawing/2014/main" id="{00A1F4CA-BB28-AEF5-3561-5871BA89DF81}"/>
              </a:ext>
            </a:extLst>
          </p:cNvPr>
          <p:cNvSpPr txBox="1">
            <a:spLocks/>
          </p:cNvSpPr>
          <p:nvPr/>
        </p:nvSpPr>
        <p:spPr>
          <a:xfrm>
            <a:off x="4657723" y="5461755"/>
            <a:ext cx="6755206" cy="1031051"/>
          </a:xfrm>
          <a:prstGeom prst="rect">
            <a:avLst/>
          </a:prstGeom>
        </p:spPr>
        <p:txBody>
          <a:bodyPr wrap="square" anchor="t" anchorCtr="0">
            <a:spAutoFit/>
          </a:bodyPr>
          <a:lstStyle/>
          <a:p>
            <a:pPr marL="324000" lvl="1" indent="-216000">
              <a:spcAft>
                <a:spcPts val="600"/>
              </a:spcAft>
              <a:buClr>
                <a:schemeClr val="tx2"/>
              </a:buClr>
              <a:buSzPct val="100000"/>
              <a:buFont typeface="Trebuchet MS" panose="020B0603020202020204" pitchFamily="34" charset="0"/>
              <a:buChar char="•"/>
              <a:defRPr/>
            </a:pPr>
            <a:r>
              <a:rPr lang="en-US" sz="1400" dirty="0">
                <a:solidFill>
                  <a:srgbClr val="575757"/>
                </a:solidFill>
                <a:latin typeface="Trebuchet MS" panose="020B0603020202020204" pitchFamily="34" charset="0"/>
              </a:rPr>
              <a:t>Grant a </a:t>
            </a:r>
            <a:r>
              <a:rPr lang="en-US" sz="1400" dirty="0">
                <a:solidFill>
                  <a:srgbClr val="29BA74"/>
                </a:solidFill>
                <a:latin typeface="Trebuchet MS" panose="020B0603020202020204" pitchFamily="34" charset="0"/>
              </a:rPr>
              <a:t>9-month extension </a:t>
            </a:r>
            <a:r>
              <a:rPr lang="en-US" sz="1400" dirty="0">
                <a:latin typeface="Trebuchet MS" panose="020B0603020202020204" pitchFamily="34" charset="0"/>
              </a:rPr>
              <a:t>on the previous extension of the existing loan from the county General Fund</a:t>
            </a:r>
          </a:p>
          <a:p>
            <a:pPr marL="324000" lvl="1" indent="-216000">
              <a:spcAft>
                <a:spcPts val="600"/>
              </a:spcAft>
              <a:buClr>
                <a:schemeClr val="tx2"/>
              </a:buClr>
              <a:buSzPct val="100000"/>
              <a:buFont typeface="Trebuchet MS" panose="020B0603020202020204" pitchFamily="34" charset="0"/>
              <a:buChar char="•"/>
              <a:defRPr/>
            </a:pPr>
            <a:r>
              <a:rPr lang="en-US" sz="1400">
                <a:solidFill>
                  <a:srgbClr val="575757"/>
                </a:solidFill>
                <a:latin typeface="Trebuchet MS" panose="020B0603020202020204" pitchFamily="34" charset="0"/>
              </a:rPr>
              <a:t>Allow </a:t>
            </a:r>
            <a:r>
              <a:rPr lang="en-US" sz="1400" err="1">
                <a:solidFill>
                  <a:srgbClr val="575757"/>
                </a:solidFill>
                <a:latin typeface="Trebuchet MS" panose="020B0603020202020204" pitchFamily="34" charset="0"/>
              </a:rPr>
              <a:t>LCBHS</a:t>
            </a:r>
            <a:r>
              <a:rPr lang="en-US" sz="1400" dirty="0">
                <a:solidFill>
                  <a:srgbClr val="575757"/>
                </a:solidFill>
                <a:latin typeface="Trebuchet MS" panose="020B0603020202020204" pitchFamily="34" charset="0"/>
              </a:rPr>
              <a:t> to return in 10 weeks </a:t>
            </a:r>
            <a:r>
              <a:rPr lang="en-US" sz="1400" dirty="0">
                <a:latin typeface="Trebuchet MS" panose="020B0603020202020204" pitchFamily="34" charset="0"/>
              </a:rPr>
              <a:t>to Board of Supervisors to present a </a:t>
            </a:r>
            <a:r>
              <a:rPr lang="en-US" sz="1400" dirty="0">
                <a:solidFill>
                  <a:srgbClr val="29BA74"/>
                </a:solidFill>
                <a:latin typeface="Trebuchet MS" panose="020B0603020202020204" pitchFamily="34" charset="0"/>
              </a:rPr>
              <a:t>comprehensive </a:t>
            </a:r>
            <a:r>
              <a:rPr lang="en-US" sz="1400">
                <a:solidFill>
                  <a:srgbClr val="29BA74"/>
                </a:solidFill>
                <a:latin typeface="Trebuchet MS" panose="020B0603020202020204" pitchFamily="34" charset="0"/>
              </a:rPr>
              <a:t>strategic plan</a:t>
            </a:r>
            <a:endParaRPr lang="en-US" sz="1400" dirty="0">
              <a:latin typeface="Trebuchet MS" panose="020B0603020202020204" pitchFamily="34" charset="0"/>
            </a:endParaRPr>
          </a:p>
        </p:txBody>
      </p:sp>
      <p:sp>
        <p:nvSpPr>
          <p:cNvPr id="11" name="Content Placeholder 2">
            <a:extLst>
              <a:ext uri="{FF2B5EF4-FFF2-40B4-BE49-F238E27FC236}">
                <a16:creationId xmlns:a16="http://schemas.microsoft.com/office/drawing/2014/main" id="{64F7364F-E925-6A61-C54D-84BB44ABC333}"/>
              </a:ext>
            </a:extLst>
          </p:cNvPr>
          <p:cNvSpPr txBox="1">
            <a:spLocks/>
          </p:cNvSpPr>
          <p:nvPr/>
        </p:nvSpPr>
        <p:spPr>
          <a:xfrm>
            <a:off x="4657723" y="570498"/>
            <a:ext cx="6755206" cy="3924151"/>
          </a:xfrm>
          <a:prstGeom prst="rect">
            <a:avLst/>
          </a:prstGeom>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rgbClr val="29BA74"/>
                </a:solidFill>
                <a:prstDash val="solid"/>
                <a:round/>
                <a:headEnd type="none" w="med" len="med"/>
                <a:tailEnd type="none" w="med" len="med"/>
              </a14:hiddenLine>
            </a:ext>
          </a:extLst>
        </p:spPr>
        <p:txBody>
          <a:bodyPr wrap="square" anchor="t" anchorCtr="0">
            <a:spAutoFit/>
          </a:bodyPr>
          <a:lstStyle/>
          <a:p>
            <a:pPr marL="324000" lvl="1" indent="-216000">
              <a:spcAft>
                <a:spcPts val="600"/>
              </a:spcAft>
              <a:buClr>
                <a:schemeClr val="tx2"/>
              </a:buClr>
              <a:buSzPct val="100000"/>
              <a:buFont typeface="Trebuchet MS" panose="020B0603020202020204" pitchFamily="34" charset="0"/>
              <a:buChar char="•"/>
              <a:defRPr/>
            </a:pPr>
            <a:r>
              <a:rPr lang="en-US" sz="1400" err="1">
                <a:latin typeface="Trebuchet MS" panose="020B0603020202020204" pitchFamily="34" charset="0"/>
              </a:rPr>
              <a:t>LCBHS</a:t>
            </a:r>
            <a:r>
              <a:rPr lang="en-US" sz="1400">
                <a:latin typeface="Trebuchet MS" panose="020B0603020202020204" pitchFamily="34" charset="0"/>
              </a:rPr>
              <a:t> has faced </a:t>
            </a:r>
            <a:r>
              <a:rPr lang="en-US" sz="1400">
                <a:solidFill>
                  <a:srgbClr val="29BA74"/>
                </a:solidFill>
                <a:latin typeface="Trebuchet MS" panose="020B0603020202020204" pitchFamily="34" charset="0"/>
              </a:rPr>
              <a:t>two significant changes </a:t>
            </a:r>
            <a:r>
              <a:rPr lang="en-US" sz="1400">
                <a:latin typeface="Trebuchet MS" panose="020B0603020202020204" pitchFamily="34" charset="0"/>
              </a:rPr>
              <a:t>in quick order, resulting in a liquidity constraint: 1) EHR system transition and 2) </a:t>
            </a:r>
            <a:r>
              <a:rPr lang="en-US" sz="1400" err="1">
                <a:latin typeface="Trebuchet MS" panose="020B0603020202020204" pitchFamily="34" charset="0"/>
              </a:rPr>
              <a:t>CalAIM</a:t>
            </a:r>
            <a:r>
              <a:rPr lang="en-US" sz="1400">
                <a:latin typeface="Trebuchet MS" panose="020B0603020202020204" pitchFamily="34" charset="0"/>
              </a:rPr>
              <a:t> payment reform</a:t>
            </a:r>
          </a:p>
          <a:p>
            <a:pPr marL="324000" lvl="1" indent="-216000">
              <a:spcAft>
                <a:spcPts val="600"/>
              </a:spcAft>
              <a:buClr>
                <a:schemeClr val="tx2"/>
              </a:buClr>
              <a:buSzPct val="100000"/>
              <a:buFont typeface="Trebuchet MS" panose="020B0603020202020204" pitchFamily="34" charset="0"/>
              <a:buChar char="•"/>
              <a:defRPr/>
            </a:pPr>
            <a:r>
              <a:rPr lang="en-US" sz="1400">
                <a:latin typeface="Trebuchet MS" panose="020B0603020202020204" pitchFamily="34" charset="0"/>
              </a:rPr>
              <a:t>Recognizing the need for significant change, </a:t>
            </a:r>
            <a:r>
              <a:rPr lang="en-US" sz="1400" err="1">
                <a:latin typeface="Trebuchet MS" panose="020B0603020202020204" pitchFamily="34" charset="0"/>
              </a:rPr>
              <a:t>LCBHS</a:t>
            </a:r>
            <a:r>
              <a:rPr lang="en-US" sz="1400">
                <a:latin typeface="Trebuchet MS" panose="020B0603020202020204" pitchFamily="34" charset="0"/>
              </a:rPr>
              <a:t> has taken a </a:t>
            </a:r>
            <a:r>
              <a:rPr lang="en-US" sz="1400">
                <a:solidFill>
                  <a:srgbClr val="29BA74"/>
                </a:solidFill>
                <a:latin typeface="Trebuchet MS" panose="020B0603020202020204" pitchFamily="34" charset="0"/>
              </a:rPr>
              <a:t>critical look </a:t>
            </a:r>
            <a:r>
              <a:rPr lang="en-US" sz="1400">
                <a:latin typeface="Trebuchet MS" panose="020B0603020202020204" pitchFamily="34" charset="0"/>
              </a:rPr>
              <a:t>at all aspects of its </a:t>
            </a:r>
            <a:r>
              <a:rPr lang="en-US" sz="1400">
                <a:solidFill>
                  <a:srgbClr val="29BA74"/>
                </a:solidFill>
                <a:latin typeface="Trebuchet MS" panose="020B0603020202020204" pitchFamily="34" charset="0"/>
              </a:rPr>
              <a:t>financial picture </a:t>
            </a:r>
          </a:p>
          <a:p>
            <a:pPr marL="324000" lvl="1" indent="-216000">
              <a:spcAft>
                <a:spcPts val="600"/>
              </a:spcAft>
              <a:buClr>
                <a:schemeClr val="tx2"/>
              </a:buClr>
              <a:buSzPct val="100000"/>
              <a:buFont typeface="Trebuchet MS" panose="020B0603020202020204" pitchFamily="34" charset="0"/>
              <a:buChar char="•"/>
              <a:defRPr/>
            </a:pPr>
            <a:r>
              <a:rPr lang="en-US" sz="1400">
                <a:latin typeface="Trebuchet MS" panose="020B0603020202020204" pitchFamily="34" charset="0"/>
              </a:rPr>
              <a:t>The financial analysis revealed a </a:t>
            </a:r>
            <a:r>
              <a:rPr lang="en-US" sz="1400">
                <a:solidFill>
                  <a:schemeClr val="tx2"/>
                </a:solidFill>
                <a:latin typeface="Trebuchet MS" panose="020B0603020202020204" pitchFamily="34" charset="0"/>
              </a:rPr>
              <a:t>set of opportunities to increase revenue and contain cost</a:t>
            </a:r>
            <a:r>
              <a:rPr lang="en-US" sz="1400">
                <a:latin typeface="Trebuchet MS" panose="020B0603020202020204" pitchFamily="34" charset="0"/>
              </a:rPr>
              <a:t>, but </a:t>
            </a:r>
            <a:r>
              <a:rPr lang="en-US" sz="1400">
                <a:solidFill>
                  <a:srgbClr val="29BA74"/>
                </a:solidFill>
                <a:latin typeface="Trebuchet MS" panose="020B0603020202020204" pitchFamily="34" charset="0"/>
              </a:rPr>
              <a:t>path forward requires thoughtful discussion </a:t>
            </a:r>
            <a:r>
              <a:rPr lang="en-US" sz="1400">
                <a:latin typeface="Trebuchet MS" panose="020B0603020202020204" pitchFamily="34" charset="0"/>
              </a:rPr>
              <a:t>to balance community need with financial implications</a:t>
            </a:r>
          </a:p>
          <a:p>
            <a:pPr marL="324000" lvl="1" indent="-216000">
              <a:spcAft>
                <a:spcPts val="600"/>
              </a:spcAft>
              <a:buClr>
                <a:schemeClr val="tx2"/>
              </a:buClr>
              <a:buSzPct val="100000"/>
              <a:buFont typeface="Trebuchet MS" panose="020B0603020202020204" pitchFamily="34" charset="0"/>
              <a:buChar char="•"/>
              <a:defRPr/>
            </a:pPr>
            <a:r>
              <a:rPr lang="en-US" sz="1400" err="1">
                <a:latin typeface="Trebuchet MS" panose="020B0603020202020204" pitchFamily="34" charset="0"/>
              </a:rPr>
              <a:t>LCBHS</a:t>
            </a:r>
            <a:r>
              <a:rPr lang="en-US" sz="1400">
                <a:latin typeface="Trebuchet MS" panose="020B0603020202020204" pitchFamily="34" charset="0"/>
              </a:rPr>
              <a:t> has </a:t>
            </a:r>
            <a:r>
              <a:rPr lang="en-US" sz="1400">
                <a:solidFill>
                  <a:srgbClr val="29BA74"/>
                </a:solidFill>
                <a:latin typeface="Trebuchet MS" panose="020B0603020202020204" pitchFamily="34" charset="0"/>
              </a:rPr>
              <a:t>begun to take significant steps to improve near- and long-term financial performance </a:t>
            </a:r>
            <a:r>
              <a:rPr lang="en-US" sz="1400">
                <a:latin typeface="Trebuchet MS" panose="020B0603020202020204" pitchFamily="34" charset="0"/>
              </a:rPr>
              <a:t>including provider contract negotiation, continued prioritization of timely claim submission, strategic prioritization and delay of payment schedules, and implementation of a cash flow model</a:t>
            </a:r>
          </a:p>
          <a:p>
            <a:pPr marL="324000" lvl="1" indent="-216000">
              <a:spcAft>
                <a:spcPts val="600"/>
              </a:spcAft>
              <a:buClr>
                <a:schemeClr val="tx2"/>
              </a:buClr>
              <a:buSzPct val="100000"/>
              <a:buFont typeface="Trebuchet MS" panose="020B0603020202020204" pitchFamily="34" charset="0"/>
              <a:buChar char="•"/>
              <a:defRPr/>
            </a:pPr>
            <a:r>
              <a:rPr lang="en-US" sz="1400">
                <a:latin typeface="Trebuchet MS" panose="020B0603020202020204" pitchFamily="34" charset="0"/>
              </a:rPr>
              <a:t>However, </a:t>
            </a:r>
            <a:r>
              <a:rPr lang="en-US" sz="1400" err="1">
                <a:latin typeface="Trebuchet MS" panose="020B0603020202020204" pitchFamily="34" charset="0"/>
              </a:rPr>
              <a:t>LCBHS</a:t>
            </a:r>
            <a:r>
              <a:rPr lang="en-US" sz="1400">
                <a:latin typeface="Trebuchet MS" panose="020B0603020202020204" pitchFamily="34" charset="0"/>
              </a:rPr>
              <a:t> </a:t>
            </a:r>
            <a:r>
              <a:rPr lang="en-US" sz="1400">
                <a:solidFill>
                  <a:srgbClr val="29BA74"/>
                </a:solidFill>
                <a:latin typeface="Trebuchet MS" panose="020B0603020202020204" pitchFamily="34" charset="0"/>
              </a:rPr>
              <a:t>requires more time</a:t>
            </a:r>
            <a:r>
              <a:rPr lang="en-US" sz="1400">
                <a:latin typeface="Trebuchet MS" panose="020B0603020202020204" pitchFamily="34" charset="0"/>
              </a:rPr>
              <a:t> to refine its financial strategy and observe the impact of the changes being pursued, </a:t>
            </a:r>
            <a:r>
              <a:rPr lang="en-US" sz="1400">
                <a:solidFill>
                  <a:srgbClr val="29BA74"/>
                </a:solidFill>
                <a:latin typeface="Trebuchet MS" panose="020B0603020202020204" pitchFamily="34" charset="0"/>
              </a:rPr>
              <a:t>while in close collaboration </a:t>
            </a:r>
            <a:r>
              <a:rPr lang="en-US" sz="1400">
                <a:latin typeface="Trebuchet MS" panose="020B0603020202020204" pitchFamily="34" charset="0"/>
              </a:rPr>
              <a:t>with the Board, providers, clients, and other stakeholders</a:t>
            </a:r>
          </a:p>
          <a:p>
            <a:pPr marL="324000" lvl="1" indent="-216000">
              <a:spcAft>
                <a:spcPts val="600"/>
              </a:spcAft>
              <a:buClr>
                <a:schemeClr val="tx2"/>
              </a:buClr>
              <a:buSzPct val="100000"/>
              <a:buFont typeface="Trebuchet MS" panose="020B0603020202020204" pitchFamily="34" charset="0"/>
              <a:buChar char="•"/>
              <a:defRPr/>
            </a:pPr>
            <a:r>
              <a:rPr lang="en-US" sz="1400">
                <a:latin typeface="Trebuchet MS" panose="020B0603020202020204" pitchFamily="34" charset="0"/>
              </a:rPr>
              <a:t>If the </a:t>
            </a:r>
            <a:r>
              <a:rPr lang="en-US" sz="1400">
                <a:solidFill>
                  <a:srgbClr val="29BA74"/>
                </a:solidFill>
                <a:latin typeface="Trebuchet MS" panose="020B0603020202020204" pitchFamily="34" charset="0"/>
              </a:rPr>
              <a:t>extension is not approved</a:t>
            </a:r>
            <a:r>
              <a:rPr lang="en-US" sz="1400">
                <a:latin typeface="Trebuchet MS" panose="020B0603020202020204" pitchFamily="34" charset="0"/>
              </a:rPr>
              <a:t>, </a:t>
            </a:r>
            <a:r>
              <a:rPr lang="en-US" sz="1400" err="1">
                <a:latin typeface="Trebuchet MS" panose="020B0603020202020204" pitchFamily="34" charset="0"/>
              </a:rPr>
              <a:t>LCBHS</a:t>
            </a:r>
            <a:r>
              <a:rPr lang="en-US" sz="1400">
                <a:latin typeface="Trebuchet MS" panose="020B0603020202020204" pitchFamily="34" charset="0"/>
              </a:rPr>
              <a:t> will </a:t>
            </a:r>
            <a:r>
              <a:rPr lang="en-US" sz="1400">
                <a:solidFill>
                  <a:srgbClr val="29BA74"/>
                </a:solidFill>
                <a:latin typeface="Trebuchet MS" panose="020B0603020202020204" pitchFamily="34" charset="0"/>
              </a:rPr>
              <a:t>face extreme challenges </a:t>
            </a:r>
            <a:r>
              <a:rPr lang="en-US" sz="1400">
                <a:latin typeface="Trebuchet MS" panose="020B0603020202020204" pitchFamily="34" charset="0"/>
              </a:rPr>
              <a:t>in providing services and operating as a department</a:t>
            </a:r>
            <a:endParaRPr lang="en-US" sz="1600">
              <a:solidFill>
                <a:srgbClr val="575757"/>
              </a:solidFill>
            </a:endParaRPr>
          </a:p>
        </p:txBody>
      </p:sp>
      <p:grpSp>
        <p:nvGrpSpPr>
          <p:cNvPr id="9" name="Group 8">
            <a:extLst>
              <a:ext uri="{FF2B5EF4-FFF2-40B4-BE49-F238E27FC236}">
                <a16:creationId xmlns:a16="http://schemas.microsoft.com/office/drawing/2014/main" id="{485011A2-15BA-96F0-4E37-E3628FA6E1F0}"/>
              </a:ext>
            </a:extLst>
          </p:cNvPr>
          <p:cNvGrpSpPr/>
          <p:nvPr/>
        </p:nvGrpSpPr>
        <p:grpSpPr>
          <a:xfrm rot="5400000">
            <a:off x="8082611" y="2742084"/>
            <a:ext cx="306171" cy="4079081"/>
            <a:chOff x="5942914" y="2081213"/>
            <a:chExt cx="306171" cy="4079081"/>
          </a:xfrm>
        </p:grpSpPr>
        <p:cxnSp>
          <p:nvCxnSpPr>
            <p:cNvPr id="10" name="Straight Connector 9">
              <a:extLst>
                <a:ext uri="{FF2B5EF4-FFF2-40B4-BE49-F238E27FC236}">
                  <a16:creationId xmlns:a16="http://schemas.microsoft.com/office/drawing/2014/main" id="{1329F904-3504-7D25-5107-D7127F26FF2C}"/>
                </a:ext>
              </a:extLst>
            </p:cNvPr>
            <p:cNvCxnSpPr/>
            <p:nvPr/>
          </p:nvCxnSpPr>
          <p:spPr>
            <a:xfrm>
              <a:off x="6096000" y="2081213"/>
              <a:ext cx="0" cy="4079081"/>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A6E7E646-7E0D-8505-6ED9-33F9944BBEA4}"/>
                </a:ext>
              </a:extLst>
            </p:cNvPr>
            <p:cNvGrpSpPr/>
            <p:nvPr/>
          </p:nvGrpSpPr>
          <p:grpSpPr>
            <a:xfrm>
              <a:off x="5942914" y="3967299"/>
              <a:ext cx="306171" cy="306910"/>
              <a:chOff x="5937564" y="3833745"/>
              <a:chExt cx="306171" cy="306910"/>
            </a:xfrm>
          </p:grpSpPr>
          <p:sp>
            <p:nvSpPr>
              <p:cNvPr id="16" name="Freeform 94">
                <a:extLst>
                  <a:ext uri="{FF2B5EF4-FFF2-40B4-BE49-F238E27FC236}">
                    <a16:creationId xmlns:a16="http://schemas.microsoft.com/office/drawing/2014/main" id="{15B97D21-AB0B-5F89-EC35-AA063E04087F}"/>
                  </a:ext>
                </a:extLst>
              </p:cNvPr>
              <p:cNvSpPr>
                <a:spLocks/>
              </p:cNvSpPr>
              <p:nvPr/>
            </p:nvSpPr>
            <p:spPr bwMode="gray">
              <a:xfrm>
                <a:off x="593756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2"/>
              </a:solidFill>
              <a:ln>
                <a:solidFill>
                  <a:schemeClr val="tx2"/>
                </a:solidFill>
              </a:ln>
            </p:spPr>
            <p:txBody>
              <a:bodyPr vert="horz" wrap="square" lIns="88641" tIns="44321" rIns="88641" bIns="44321" numCol="1" anchor="t" anchorCtr="0" compatLnSpc="1">
                <a:prstTxWarp prst="textNoShape">
                  <a:avLst/>
                </a:prstTxWarp>
              </a:bodyPr>
              <a:lstStyle/>
              <a:p>
                <a:endParaRPr lang="en-US">
                  <a:solidFill>
                    <a:srgbClr val="6E6F73"/>
                  </a:solidFill>
                </a:endParaRPr>
              </a:p>
            </p:txBody>
          </p:sp>
          <p:sp>
            <p:nvSpPr>
              <p:cNvPr id="17" name="Freeform 95">
                <a:extLst>
                  <a:ext uri="{FF2B5EF4-FFF2-40B4-BE49-F238E27FC236}">
                    <a16:creationId xmlns:a16="http://schemas.microsoft.com/office/drawing/2014/main" id="{2597C528-78B5-CCDC-4A50-456A3E2B89C4}"/>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endParaRPr lang="en-US">
                  <a:solidFill>
                    <a:srgbClr val="6E6F73"/>
                  </a:solidFill>
                </a:endParaRPr>
              </a:p>
            </p:txBody>
          </p:sp>
        </p:grpSp>
      </p:grpSp>
      <p:sp>
        <p:nvSpPr>
          <p:cNvPr id="18" name="Content Placeholder 2">
            <a:extLst>
              <a:ext uri="{FF2B5EF4-FFF2-40B4-BE49-F238E27FC236}">
                <a16:creationId xmlns:a16="http://schemas.microsoft.com/office/drawing/2014/main" id="{34B35C95-E31F-25E4-15AA-2FCAA4D388E0}"/>
              </a:ext>
            </a:extLst>
          </p:cNvPr>
          <p:cNvSpPr txBox="1">
            <a:spLocks/>
          </p:cNvSpPr>
          <p:nvPr/>
        </p:nvSpPr>
        <p:spPr>
          <a:xfrm>
            <a:off x="4722925" y="5089337"/>
            <a:ext cx="6755206" cy="369332"/>
          </a:xfrm>
          <a:prstGeom prst="rect">
            <a:avLst/>
          </a:prstGeom>
        </p:spPr>
        <p:txBody>
          <a:bodyPr wrap="square" anchor="ctr" anchorCtr="0">
            <a:spAutoFit/>
          </a:bodyPr>
          <a:lstStyle/>
          <a:p>
            <a:pPr>
              <a:spcAft>
                <a:spcPts val="600"/>
              </a:spcAft>
              <a:buSzPct val="100000"/>
              <a:buFont typeface="Trebuchet MS" panose="020B0603020202020204" pitchFamily="34" charset="0"/>
              <a:buChar char="​"/>
              <a:defRPr/>
            </a:pPr>
            <a:r>
              <a:rPr lang="en-US" b="1">
                <a:solidFill>
                  <a:schemeClr val="tx2"/>
                </a:solidFill>
                <a:latin typeface="Trebuchet MS" panose="020B0603020202020204" pitchFamily="34" charset="0"/>
              </a:rPr>
              <a:t>Request for the Board of Supervisors:</a:t>
            </a:r>
          </a:p>
        </p:txBody>
      </p:sp>
    </p:spTree>
    <p:extLst>
      <p:ext uri="{BB962C8B-B14F-4D97-AF65-F5344CB8AC3E}">
        <p14:creationId xmlns:p14="http://schemas.microsoft.com/office/powerpoint/2010/main" val="18103497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AD7D5-64EC-5FCF-7995-BA5D5C248F4C}"/>
            </a:ext>
          </a:extLst>
        </p:cNvPr>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14C3F6E-76DA-D37C-D095-4A7F0A3045AD}"/>
              </a:ext>
            </a:extLst>
          </p:cNvPr>
          <p:cNvGraphicFramePr>
            <a:graphicFrameLocks noChangeAspect="1"/>
          </p:cNvGraphicFramePr>
          <p:nvPr>
            <p:extLst>
              <p:ext uri="{D42A27DB-BD31-4B8C-83A1-F6EECF244321}">
                <p14:modId xmlns:p14="http://schemas.microsoft.com/office/powerpoint/2010/main" val="36838474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10" name="Object 9" hidden="1">
                        <a:extLst>
                          <a:ext uri="{FF2B5EF4-FFF2-40B4-BE49-F238E27FC236}">
                            <a16:creationId xmlns:a16="http://schemas.microsoft.com/office/drawing/2014/main" id="{914C3F6E-76DA-D37C-D095-4A7F0A3045A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E4F53E6B-4C61-161E-984C-1AAAFD9E5B82}"/>
              </a:ext>
            </a:extLst>
          </p:cNvPr>
          <p:cNvSpPr/>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lnSpc>
                <a:spcPct val="90000"/>
              </a:lnSpc>
              <a:spcBef>
                <a:spcPct val="0"/>
              </a:spcBef>
              <a:spcAft>
                <a:spcPct val="0"/>
              </a:spcAft>
            </a:pPr>
            <a:endParaRPr lang="en-US" sz="2400">
              <a:solidFill>
                <a:srgbClr val="FFFFFF"/>
              </a:solidFill>
              <a:latin typeface="Trebuchet MS" panose="020B0603020202020204" pitchFamily="34" charset="0"/>
              <a:ea typeface="+mj-ea"/>
              <a:cs typeface="+mj-cs"/>
              <a:sym typeface="Trebuchet MS" panose="020B0603020202020204" pitchFamily="34" charset="0"/>
            </a:endParaRPr>
          </a:p>
        </p:txBody>
      </p:sp>
      <p:cxnSp>
        <p:nvCxnSpPr>
          <p:cNvPr id="4" name="Straight Arrow Connector 3">
            <a:extLst>
              <a:ext uri="{FF2B5EF4-FFF2-40B4-BE49-F238E27FC236}">
                <a16:creationId xmlns:a16="http://schemas.microsoft.com/office/drawing/2014/main" id="{FA166967-8A73-EBDA-DFCD-D6FDAAEF7D3C}"/>
              </a:ext>
            </a:extLst>
          </p:cNvPr>
          <p:cNvCxnSpPr>
            <a:cxnSpLocks/>
          </p:cNvCxnSpPr>
          <p:nvPr/>
        </p:nvCxnSpPr>
        <p:spPr>
          <a:xfrm>
            <a:off x="630238" y="2012691"/>
            <a:ext cx="10933112" cy="57215"/>
          </a:xfrm>
          <a:prstGeom prst="straightConnector1">
            <a:avLst/>
          </a:prstGeom>
          <a:ln w="122873" cap="flat">
            <a:solidFill>
              <a:schemeClr val="bg2"/>
            </a:solidFill>
            <a:prstDash val="solid"/>
            <a:miter lim="800000"/>
          </a:ln>
        </p:spPr>
        <p:style>
          <a:lnRef idx="1">
            <a:schemeClr val="accent1"/>
          </a:lnRef>
          <a:fillRef idx="0">
            <a:schemeClr val="accent1"/>
          </a:fillRef>
          <a:effectRef idx="0">
            <a:schemeClr val="accent1"/>
          </a:effectRef>
          <a:fontRef idx="minor">
            <a:schemeClr val="tx1"/>
          </a:fontRef>
        </p:style>
      </p:cxnSp>
      <p:sp>
        <p:nvSpPr>
          <p:cNvPr id="97" name="Oval 96">
            <a:extLst>
              <a:ext uri="{FF2B5EF4-FFF2-40B4-BE49-F238E27FC236}">
                <a16:creationId xmlns:a16="http://schemas.microsoft.com/office/drawing/2014/main" id="{DDCE0AC5-F7F6-5D3A-03C3-F1AD7BFDAD6B}"/>
              </a:ext>
            </a:extLst>
          </p:cNvPr>
          <p:cNvSpPr/>
          <p:nvPr/>
        </p:nvSpPr>
        <p:spPr>
          <a:xfrm>
            <a:off x="10720093" y="2187121"/>
            <a:ext cx="114982" cy="114982"/>
          </a:xfrm>
          <a:prstGeom prst="ellipse">
            <a:avLst/>
          </a:prstGeom>
          <a:solidFill>
            <a:srgbClr val="FFFFFF"/>
          </a:solidFill>
          <a:ln w="9525" cap="rnd" cmpd="sng" algn="ctr">
            <a:noFill/>
            <a:prstDash val="solid"/>
            <a:round/>
            <a:headEnd type="none" w="med" len="med"/>
            <a:tailEnd type="none" w="med" len="med"/>
          </a:ln>
          <a:effectLst/>
          <a:extLs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99" name="Oval 98">
            <a:extLst>
              <a:ext uri="{FF2B5EF4-FFF2-40B4-BE49-F238E27FC236}">
                <a16:creationId xmlns:a16="http://schemas.microsoft.com/office/drawing/2014/main" id="{3EEB77DF-CCBC-43B3-7AB3-27FD97CA3813}"/>
              </a:ext>
            </a:extLst>
          </p:cNvPr>
          <p:cNvSpPr/>
          <p:nvPr/>
        </p:nvSpPr>
        <p:spPr>
          <a:xfrm>
            <a:off x="564809" y="4037686"/>
            <a:ext cx="114982" cy="114982"/>
          </a:xfrm>
          <a:prstGeom prst="ellipse">
            <a:avLst/>
          </a:prstGeom>
          <a:solidFill>
            <a:srgbClr val="FFFFFF"/>
          </a:solidFill>
          <a:ln w="9525" cap="rnd" cmpd="sng" algn="ctr">
            <a:noFill/>
            <a:prstDash val="solid"/>
            <a:round/>
            <a:headEnd type="none" w="med" len="med"/>
            <a:tailEnd type="none" w="med" len="med"/>
          </a:ln>
          <a:effectLst/>
          <a:extLs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2" name="Title 1">
            <a:extLst>
              <a:ext uri="{FF2B5EF4-FFF2-40B4-BE49-F238E27FC236}">
                <a16:creationId xmlns:a16="http://schemas.microsoft.com/office/drawing/2014/main" id="{B49D35F3-2F8B-CC95-166F-14896F8F7116}"/>
              </a:ext>
            </a:extLst>
          </p:cNvPr>
          <p:cNvSpPr>
            <a:spLocks noGrp="1"/>
          </p:cNvSpPr>
          <p:nvPr>
            <p:ph type="title"/>
          </p:nvPr>
        </p:nvSpPr>
        <p:spPr>
          <a:xfrm>
            <a:off x="630238" y="622300"/>
            <a:ext cx="10933112" cy="664797"/>
          </a:xfrm>
        </p:spPr>
        <p:txBody>
          <a:bodyPr vert="horz" wrap="square" lIns="0" tIns="0" rIns="0" bIns="0" rtlCol="0" anchor="t">
            <a:spAutoFit/>
          </a:bodyPr>
          <a:lstStyle/>
          <a:p>
            <a:r>
              <a:rPr lang="en-US"/>
              <a:t>Recall: LCBHS has faced two significant changes resulting in liquidity constraint and the request for a short-term loan </a:t>
            </a:r>
          </a:p>
        </p:txBody>
      </p:sp>
      <p:grpSp>
        <p:nvGrpSpPr>
          <p:cNvPr id="5" name="Group 4">
            <a:extLst>
              <a:ext uri="{FF2B5EF4-FFF2-40B4-BE49-F238E27FC236}">
                <a16:creationId xmlns:a16="http://schemas.microsoft.com/office/drawing/2014/main" id="{F065F46C-1206-D316-5053-1102FD0B6845}"/>
              </a:ext>
            </a:extLst>
          </p:cNvPr>
          <p:cNvGrpSpPr>
            <a:grpSpLocks noChangeAspect="1"/>
          </p:cNvGrpSpPr>
          <p:nvPr/>
        </p:nvGrpSpPr>
        <p:grpSpPr>
          <a:xfrm>
            <a:off x="7406999" y="1774066"/>
            <a:ext cx="534466" cy="534466"/>
            <a:chOff x="982662" y="1847850"/>
            <a:chExt cx="269875" cy="269875"/>
          </a:xfrm>
        </p:grpSpPr>
        <p:sp>
          <p:nvSpPr>
            <p:cNvPr id="6" name="Oval 50">
              <a:extLst>
                <a:ext uri="{FF2B5EF4-FFF2-40B4-BE49-F238E27FC236}">
                  <a16:creationId xmlns:a16="http://schemas.microsoft.com/office/drawing/2014/main" id="{6C9A0700-CD79-AF38-BCCA-4B5BCC5DAF11}"/>
                </a:ext>
              </a:extLst>
            </p:cNvPr>
            <p:cNvSpPr>
              <a:spLocks noChangeArrowheads="1"/>
            </p:cNvSpPr>
            <p:nvPr/>
          </p:nvSpPr>
          <p:spPr bwMode="auto">
            <a:xfrm>
              <a:off x="982662" y="1847850"/>
              <a:ext cx="269875" cy="269875"/>
            </a:xfrm>
            <a:prstGeom prst="ellipse">
              <a:avLst/>
            </a:prstGeom>
            <a:solidFill>
              <a:srgbClr val="C8C8C8"/>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7" name="Freeform 51">
              <a:extLst>
                <a:ext uri="{FF2B5EF4-FFF2-40B4-BE49-F238E27FC236}">
                  <a16:creationId xmlns:a16="http://schemas.microsoft.com/office/drawing/2014/main" id="{1A9E0412-A6EC-F8BD-3B9D-949F4EEA6EE9}"/>
                </a:ext>
              </a:extLst>
            </p:cNvPr>
            <p:cNvSpPr>
              <a:spLocks/>
            </p:cNvSpPr>
            <p:nvPr/>
          </p:nvSpPr>
          <p:spPr bwMode="auto">
            <a:xfrm>
              <a:off x="1082675" y="1910439"/>
              <a:ext cx="83020" cy="159662"/>
            </a:xfrm>
            <a:custGeom>
              <a:avLst/>
              <a:gdLst>
                <a:gd name="T0" fmla="*/ 6 w 61"/>
                <a:gd name="T1" fmla="*/ 0 h 110"/>
                <a:gd name="T2" fmla="*/ 0 w 61"/>
                <a:gd name="T3" fmla="*/ 7 h 110"/>
                <a:gd name="T4" fmla="*/ 48 w 61"/>
                <a:gd name="T5" fmla="*/ 55 h 110"/>
                <a:gd name="T6" fmla="*/ 0 w 61"/>
                <a:gd name="T7" fmla="*/ 104 h 110"/>
                <a:gd name="T8" fmla="*/ 6 w 61"/>
                <a:gd name="T9" fmla="*/ 110 h 110"/>
                <a:gd name="T10" fmla="*/ 54 w 61"/>
                <a:gd name="T11" fmla="*/ 62 h 110"/>
                <a:gd name="T12" fmla="*/ 61 w 61"/>
                <a:gd name="T13" fmla="*/ 55 h 110"/>
                <a:gd name="T14" fmla="*/ 54 w 61"/>
                <a:gd name="T15" fmla="*/ 49 h 110"/>
                <a:gd name="T16" fmla="*/ 6 w 61"/>
                <a:gd name="T1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10">
                  <a:moveTo>
                    <a:pt x="6" y="0"/>
                  </a:moveTo>
                  <a:lnTo>
                    <a:pt x="0" y="7"/>
                  </a:lnTo>
                  <a:lnTo>
                    <a:pt x="48" y="55"/>
                  </a:lnTo>
                  <a:lnTo>
                    <a:pt x="0" y="104"/>
                  </a:lnTo>
                  <a:lnTo>
                    <a:pt x="6" y="110"/>
                  </a:lnTo>
                  <a:lnTo>
                    <a:pt x="54" y="62"/>
                  </a:lnTo>
                  <a:lnTo>
                    <a:pt x="61" y="55"/>
                  </a:lnTo>
                  <a:lnTo>
                    <a:pt x="54" y="49"/>
                  </a:lnTo>
                  <a:lnTo>
                    <a:pt x="6" y="0"/>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sp>
        <p:nvSpPr>
          <p:cNvPr id="8" name="Title 4">
            <a:extLst>
              <a:ext uri="{FF2B5EF4-FFF2-40B4-BE49-F238E27FC236}">
                <a16:creationId xmlns:a16="http://schemas.microsoft.com/office/drawing/2014/main" id="{DF5C6FF6-8A78-539A-E86A-A7DE1F8D6A31}"/>
              </a:ext>
            </a:extLst>
          </p:cNvPr>
          <p:cNvSpPr txBox="1">
            <a:spLocks/>
          </p:cNvSpPr>
          <p:nvPr/>
        </p:nvSpPr>
        <p:spPr>
          <a:xfrm>
            <a:off x="630237" y="2581340"/>
            <a:ext cx="3154360" cy="349904"/>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a:lstStyle>
          <a:p>
            <a:r>
              <a:rPr lang="en-GB" sz="1800">
                <a:solidFill>
                  <a:srgbClr val="575757"/>
                </a:solidFill>
                <a:latin typeface="+mj-lt"/>
              </a:rPr>
              <a:t>03/2023</a:t>
            </a:r>
          </a:p>
          <a:p>
            <a:r>
              <a:rPr lang="en-GB" sz="1800" b="1">
                <a:solidFill>
                  <a:srgbClr val="575757"/>
                </a:solidFill>
                <a:latin typeface="+mj-lt"/>
              </a:rPr>
              <a:t>EHR transition </a:t>
            </a:r>
          </a:p>
        </p:txBody>
      </p:sp>
      <p:cxnSp>
        <p:nvCxnSpPr>
          <p:cNvPr id="39" name="Straight Connector 38">
            <a:extLst>
              <a:ext uri="{FF2B5EF4-FFF2-40B4-BE49-F238E27FC236}">
                <a16:creationId xmlns:a16="http://schemas.microsoft.com/office/drawing/2014/main" id="{FB3C5E86-C14C-830A-38A4-2B1A3085E1B5}"/>
              </a:ext>
            </a:extLst>
          </p:cNvPr>
          <p:cNvCxnSpPr>
            <a:cxnSpLocks/>
          </p:cNvCxnSpPr>
          <p:nvPr/>
        </p:nvCxnSpPr>
        <p:spPr>
          <a:xfrm>
            <a:off x="630237" y="3094827"/>
            <a:ext cx="973367" cy="0"/>
          </a:xfrm>
          <a:prstGeom prst="line">
            <a:avLst/>
          </a:prstGeom>
          <a:ln w="38100" cap="rnd" cmpd="sng" algn="ctr">
            <a:solidFill>
              <a:srgbClr val="29BA74"/>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E4CBA96B-EC98-FD12-FA1D-0E18B06BDF46}"/>
              </a:ext>
            </a:extLst>
          </p:cNvPr>
          <p:cNvSpPr/>
          <p:nvPr/>
        </p:nvSpPr>
        <p:spPr>
          <a:xfrm>
            <a:off x="564809" y="3261482"/>
            <a:ext cx="3117748" cy="2536070"/>
          </a:xfrm>
          <a:prstGeom prst="rect">
            <a:avLst/>
          </a:prstGeom>
        </p:spPr>
        <p:txBody>
          <a:bodyPr wrap="square">
            <a:noAutofit/>
          </a:bodyPr>
          <a:lstStyle/>
          <a:p>
            <a:pPr>
              <a:spcBef>
                <a:spcPts val="600"/>
              </a:spcBef>
            </a:pPr>
            <a:r>
              <a:rPr lang="en-US" sz="1600"/>
              <a:t>Required new claim formats, retraining of staff, and adjustment of workflows before Medi-Cal billing</a:t>
            </a:r>
          </a:p>
          <a:p>
            <a:pPr>
              <a:spcBef>
                <a:spcPts val="600"/>
              </a:spcBef>
            </a:pPr>
            <a:endParaRPr lang="en-US" sz="1600"/>
          </a:p>
          <a:p>
            <a:pPr>
              <a:spcBef>
                <a:spcPts val="600"/>
              </a:spcBef>
            </a:pPr>
            <a:r>
              <a:rPr lang="en-US" sz="1600"/>
              <a:t>Resulted in an </a:t>
            </a:r>
            <a:r>
              <a:rPr lang="en-US" sz="1600">
                <a:solidFill>
                  <a:srgbClr val="29BA74"/>
                </a:solidFill>
              </a:rPr>
              <a:t>8-month delay in reimbursements </a:t>
            </a:r>
            <a:r>
              <a:rPr lang="en-US" sz="1600"/>
              <a:t>from </a:t>
            </a:r>
            <a:r>
              <a:rPr lang="en-US" sz="1600" err="1"/>
              <a:t>DHCS</a:t>
            </a:r>
            <a:r>
              <a:rPr lang="en-US" sz="1600"/>
              <a:t> causing significant strain on cash flow and use of reserves</a:t>
            </a:r>
          </a:p>
        </p:txBody>
      </p:sp>
      <p:sp>
        <p:nvSpPr>
          <p:cNvPr id="42" name="Rectangle 41">
            <a:extLst>
              <a:ext uri="{FF2B5EF4-FFF2-40B4-BE49-F238E27FC236}">
                <a16:creationId xmlns:a16="http://schemas.microsoft.com/office/drawing/2014/main" id="{D0A7178D-9CE9-2F76-5173-C6534A0CF22E}"/>
              </a:ext>
            </a:extLst>
          </p:cNvPr>
          <p:cNvSpPr/>
          <p:nvPr/>
        </p:nvSpPr>
        <p:spPr>
          <a:xfrm>
            <a:off x="8577193" y="3261482"/>
            <a:ext cx="2913017" cy="1015663"/>
          </a:xfrm>
          <a:prstGeom prst="rect">
            <a:avLst/>
          </a:prstGeom>
        </p:spPr>
        <p:txBody>
          <a:bodyPr wrap="square">
            <a:noAutofit/>
          </a:bodyPr>
          <a:lstStyle/>
          <a:p>
            <a:pPr>
              <a:spcBef>
                <a:spcPts val="600"/>
              </a:spcBef>
            </a:pPr>
            <a:r>
              <a:rPr lang="en-US" sz="1600"/>
              <a:t>$3M Tech Reserve loan (Fund 154)</a:t>
            </a:r>
          </a:p>
          <a:p>
            <a:pPr>
              <a:spcBef>
                <a:spcPts val="600"/>
              </a:spcBef>
            </a:pPr>
            <a:r>
              <a:rPr lang="en-US" sz="1600"/>
              <a:t>+$1M DSS reserve loan </a:t>
            </a:r>
          </a:p>
        </p:txBody>
      </p:sp>
      <p:sp>
        <p:nvSpPr>
          <p:cNvPr id="44" name="Rectangle 43">
            <a:extLst>
              <a:ext uri="{FF2B5EF4-FFF2-40B4-BE49-F238E27FC236}">
                <a16:creationId xmlns:a16="http://schemas.microsoft.com/office/drawing/2014/main" id="{6D4B1306-5AC5-18BB-A9F6-CA8EDA63FC14}"/>
              </a:ext>
            </a:extLst>
          </p:cNvPr>
          <p:cNvSpPr/>
          <p:nvPr/>
        </p:nvSpPr>
        <p:spPr>
          <a:xfrm>
            <a:off x="4284180" y="3261482"/>
            <a:ext cx="3285024" cy="2796592"/>
          </a:xfrm>
          <a:prstGeom prst="rect">
            <a:avLst/>
          </a:prstGeom>
        </p:spPr>
        <p:txBody>
          <a:bodyPr wrap="square">
            <a:noAutofit/>
          </a:bodyPr>
          <a:lstStyle/>
          <a:p>
            <a:pPr>
              <a:spcBef>
                <a:spcPts val="600"/>
              </a:spcBef>
            </a:pPr>
            <a:r>
              <a:rPr lang="en-US" sz="1600"/>
              <a:t>Changed how claims are submitted, how payments are calculated, and when funds are received</a:t>
            </a:r>
          </a:p>
          <a:p>
            <a:pPr>
              <a:spcBef>
                <a:spcPts val="600"/>
              </a:spcBef>
            </a:pPr>
            <a:endParaRPr lang="en-US" sz="1600"/>
          </a:p>
          <a:p>
            <a:pPr>
              <a:spcBef>
                <a:spcPts val="600"/>
              </a:spcBef>
            </a:pPr>
            <a:r>
              <a:rPr lang="en-US" sz="1600"/>
              <a:t>Requires new </a:t>
            </a:r>
            <a:r>
              <a:rPr lang="en-US" sz="1600" err="1"/>
              <a:t>IGT</a:t>
            </a:r>
            <a:r>
              <a:rPr lang="en-US" sz="1600"/>
              <a:t> mechanism where </a:t>
            </a:r>
            <a:r>
              <a:rPr lang="en-US" sz="1600">
                <a:solidFill>
                  <a:srgbClr val="29BA74"/>
                </a:solidFill>
              </a:rPr>
              <a:t>counties must contribute county-match before receiving federal reimbursement </a:t>
            </a:r>
            <a:r>
              <a:rPr lang="en-US" sz="1600"/>
              <a:t>via </a:t>
            </a:r>
            <a:r>
              <a:rPr lang="en-US" sz="1600" err="1"/>
              <a:t>DHCS</a:t>
            </a:r>
            <a:endParaRPr lang="en-US" sz="1600"/>
          </a:p>
        </p:txBody>
      </p:sp>
      <p:cxnSp>
        <p:nvCxnSpPr>
          <p:cNvPr id="52" name="Straight Connector 51">
            <a:extLst>
              <a:ext uri="{FF2B5EF4-FFF2-40B4-BE49-F238E27FC236}">
                <a16:creationId xmlns:a16="http://schemas.microsoft.com/office/drawing/2014/main" id="{3FE03395-C519-371D-5E6B-EA749F89C670}"/>
              </a:ext>
            </a:extLst>
          </p:cNvPr>
          <p:cNvCxnSpPr/>
          <p:nvPr/>
        </p:nvCxnSpPr>
        <p:spPr>
          <a:xfrm>
            <a:off x="8577193" y="3094827"/>
            <a:ext cx="973367" cy="0"/>
          </a:xfrm>
          <a:prstGeom prst="line">
            <a:avLst/>
          </a:prstGeom>
          <a:ln w="38100" cap="rnd" cmpd="sng" algn="ctr">
            <a:solidFill>
              <a:srgbClr val="29BA74"/>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004500E4-C194-F543-15D3-64A6A2EDD8E9}"/>
              </a:ext>
            </a:extLst>
          </p:cNvPr>
          <p:cNvCxnSpPr>
            <a:cxnSpLocks/>
          </p:cNvCxnSpPr>
          <p:nvPr/>
        </p:nvCxnSpPr>
        <p:spPr>
          <a:xfrm>
            <a:off x="4389208" y="3094827"/>
            <a:ext cx="973367" cy="0"/>
          </a:xfrm>
          <a:prstGeom prst="line">
            <a:avLst/>
          </a:prstGeom>
          <a:ln w="38100" cap="rnd" cmpd="sng" algn="ctr">
            <a:solidFill>
              <a:srgbClr val="29BA74"/>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7BBC41CB-42A4-8E9F-431D-98968367ECB9}"/>
              </a:ext>
            </a:extLst>
          </p:cNvPr>
          <p:cNvCxnSpPr/>
          <p:nvPr/>
        </p:nvCxnSpPr>
        <p:spPr>
          <a:xfrm>
            <a:off x="982321" y="2090511"/>
            <a:ext cx="0" cy="342900"/>
          </a:xfrm>
          <a:prstGeom prst="line">
            <a:avLst/>
          </a:prstGeom>
          <a:ln w="15875" cap="rnd" cmpd="sng" algn="ctr">
            <a:solidFill>
              <a:schemeClr val="bg1">
                <a:lumMod val="65000"/>
              </a:schemeClr>
            </a:solidFill>
            <a:prstDash val="sysDot"/>
            <a:round/>
            <a:headEnd type="none" w="med" len="med"/>
            <a:tailEnd type="oval" w="med" len="med"/>
          </a:ln>
        </p:spPr>
        <p:style>
          <a:lnRef idx="1">
            <a:schemeClr val="accent1"/>
          </a:lnRef>
          <a:fillRef idx="0">
            <a:schemeClr val="accent1"/>
          </a:fillRef>
          <a:effectRef idx="0">
            <a:schemeClr val="accent1"/>
          </a:effectRef>
          <a:fontRef idx="minor">
            <a:schemeClr val="tx1"/>
          </a:fontRef>
        </p:style>
      </p:cxnSp>
      <p:sp>
        <p:nvSpPr>
          <p:cNvPr id="35" name="Title 4">
            <a:extLst>
              <a:ext uri="{FF2B5EF4-FFF2-40B4-BE49-F238E27FC236}">
                <a16:creationId xmlns:a16="http://schemas.microsoft.com/office/drawing/2014/main" id="{B5BE8961-10F4-94CC-7DED-59A452E76452}"/>
              </a:ext>
            </a:extLst>
          </p:cNvPr>
          <p:cNvSpPr txBox="1">
            <a:spLocks/>
          </p:cNvSpPr>
          <p:nvPr/>
        </p:nvSpPr>
        <p:spPr>
          <a:xfrm>
            <a:off x="8577193" y="2519844"/>
            <a:ext cx="2805182" cy="450362"/>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a:lstStyle>
          <a:p>
            <a:r>
              <a:rPr lang="en-GB" sz="1800">
                <a:solidFill>
                  <a:srgbClr val="575757"/>
                </a:solidFill>
                <a:latin typeface="+mj-lt"/>
              </a:rPr>
              <a:t>03/2024</a:t>
            </a:r>
          </a:p>
          <a:p>
            <a:r>
              <a:rPr lang="en-GB" sz="1800" b="1">
                <a:solidFill>
                  <a:srgbClr val="575757"/>
                </a:solidFill>
                <a:latin typeface="+mj-lt"/>
              </a:rPr>
              <a:t>$4M total loan  </a:t>
            </a:r>
          </a:p>
        </p:txBody>
      </p:sp>
      <p:sp>
        <p:nvSpPr>
          <p:cNvPr id="38" name="Title 4">
            <a:extLst>
              <a:ext uri="{FF2B5EF4-FFF2-40B4-BE49-F238E27FC236}">
                <a16:creationId xmlns:a16="http://schemas.microsoft.com/office/drawing/2014/main" id="{9081F8F8-682F-0B16-E6F8-D48059E4367E}"/>
              </a:ext>
            </a:extLst>
          </p:cNvPr>
          <p:cNvSpPr txBox="1">
            <a:spLocks/>
          </p:cNvSpPr>
          <p:nvPr/>
        </p:nvSpPr>
        <p:spPr>
          <a:xfrm>
            <a:off x="4389208" y="2502345"/>
            <a:ext cx="3285024" cy="349897"/>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a:lstStyle>
          <a:p>
            <a:r>
              <a:rPr lang="en-GB" sz="1800">
                <a:solidFill>
                  <a:srgbClr val="575757"/>
                </a:solidFill>
                <a:latin typeface="+mj-lt"/>
              </a:rPr>
              <a:t>07/2023</a:t>
            </a:r>
          </a:p>
          <a:p>
            <a:r>
              <a:rPr lang="en-GB" sz="1800" b="1" err="1">
                <a:solidFill>
                  <a:srgbClr val="575757"/>
                </a:solidFill>
              </a:rPr>
              <a:t>CalAIM</a:t>
            </a:r>
            <a:r>
              <a:rPr lang="en-GB" sz="1800" b="1">
                <a:solidFill>
                  <a:srgbClr val="575757"/>
                </a:solidFill>
              </a:rPr>
              <a:t> payment reform</a:t>
            </a:r>
            <a:endParaRPr lang="en-GB" sz="1800" b="1">
              <a:solidFill>
                <a:srgbClr val="575757"/>
              </a:solidFill>
              <a:latin typeface="+mj-lt"/>
            </a:endParaRPr>
          </a:p>
        </p:txBody>
      </p:sp>
      <p:pic>
        <p:nvPicPr>
          <p:cNvPr id="123" name="Graphic 122">
            <a:extLst>
              <a:ext uri="{FF2B5EF4-FFF2-40B4-BE49-F238E27FC236}">
                <a16:creationId xmlns:a16="http://schemas.microsoft.com/office/drawing/2014/main" id="{5DF1CE51-2355-32DE-4B30-EDEC5CF7D6F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5886" y="1371301"/>
            <a:ext cx="609883" cy="609883"/>
          </a:xfrm>
          <a:prstGeom prst="rect">
            <a:avLst/>
          </a:prstGeom>
        </p:spPr>
      </p:pic>
      <p:pic>
        <p:nvPicPr>
          <p:cNvPr id="126" name="Graphic 125">
            <a:extLst>
              <a:ext uri="{FF2B5EF4-FFF2-40B4-BE49-F238E27FC236}">
                <a16:creationId xmlns:a16="http://schemas.microsoft.com/office/drawing/2014/main" id="{785DDB0B-E095-8D78-58F9-2A9C5723CD9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577193" y="1371301"/>
            <a:ext cx="611499" cy="611499"/>
          </a:xfrm>
          <a:prstGeom prst="rect">
            <a:avLst/>
          </a:prstGeom>
        </p:spPr>
      </p:pic>
      <p:pic>
        <p:nvPicPr>
          <p:cNvPr id="125" name="Graphic 124">
            <a:extLst>
              <a:ext uri="{FF2B5EF4-FFF2-40B4-BE49-F238E27FC236}">
                <a16:creationId xmlns:a16="http://schemas.microsoft.com/office/drawing/2014/main" id="{2C2F1FA5-BBA0-2D0B-7F01-8F8C9E8A289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422898" y="1371301"/>
            <a:ext cx="609443" cy="609443"/>
          </a:xfrm>
          <a:prstGeom prst="rect">
            <a:avLst/>
          </a:prstGeom>
        </p:spPr>
      </p:pic>
      <p:sp>
        <p:nvSpPr>
          <p:cNvPr id="17" name="ee4pFootnotes">
            <a:extLst>
              <a:ext uri="{FF2B5EF4-FFF2-40B4-BE49-F238E27FC236}">
                <a16:creationId xmlns:a16="http://schemas.microsoft.com/office/drawing/2014/main" id="{713F5063-0AB0-A291-F85D-A817052697DC}"/>
              </a:ext>
            </a:extLst>
          </p:cNvPr>
          <p:cNvSpPr>
            <a:spLocks noChangeArrowheads="1"/>
          </p:cNvSpPr>
          <p:nvPr/>
        </p:nvSpPr>
        <p:spPr bwMode="auto">
          <a:xfrm>
            <a:off x="630237" y="6602416"/>
            <a:ext cx="9030914" cy="124650"/>
          </a:xfrm>
          <a:prstGeom prst="rect">
            <a:avLst/>
          </a:prstGeom>
          <a:noFill/>
          <a:ln w="9525" algn="ctr">
            <a:noFill/>
            <a:miter lim="800000"/>
            <a:headEnd type="none" w="lg" len="lg"/>
            <a:tailEnd type="none" w="lg" len="lg"/>
          </a:ln>
        </p:spPr>
        <p:txBody>
          <a:bodyPr vert="horz" wrap="square" lIns="0" tIns="0" rIns="0" bIns="0" anchor="b" anchorCtr="0">
            <a:spAutoFit/>
          </a:bodyPr>
          <a:lstStyle/>
          <a:p>
            <a:pPr>
              <a:lnSpc>
                <a:spcPct val="90000"/>
              </a:lnSpc>
            </a:pPr>
            <a:r>
              <a:rPr lang="en-US" sz="900">
                <a:solidFill>
                  <a:schemeClr val="bg1">
                    <a:lumMod val="65000"/>
                  </a:schemeClr>
                </a:solidFill>
                <a:latin typeface="Trebuchet MS" panose="020B0603020202020204" pitchFamily="34" charset="0"/>
                <a:cs typeface="Arial" pitchFamily="34" charset="0"/>
              </a:rPr>
              <a:t>Note: </a:t>
            </a:r>
            <a:r>
              <a:rPr lang="en-GB" sz="900">
                <a:solidFill>
                  <a:schemeClr val="bg1">
                    <a:lumMod val="65000"/>
                  </a:schemeClr>
                </a:solidFill>
              </a:rPr>
              <a:t>unless otherwise specified, information and dates based on </a:t>
            </a:r>
            <a:r>
              <a:rPr lang="en-GB" sz="900" err="1">
                <a:solidFill>
                  <a:schemeClr val="bg1">
                    <a:lumMod val="65000"/>
                  </a:schemeClr>
                </a:solidFill>
              </a:rPr>
              <a:t>LCBHS</a:t>
            </a:r>
            <a:r>
              <a:rPr lang="en-GB" sz="900">
                <a:solidFill>
                  <a:schemeClr val="bg1">
                    <a:lumMod val="65000"/>
                  </a:schemeClr>
                </a:solidFill>
              </a:rPr>
              <a:t> timelines and memos; </a:t>
            </a:r>
            <a:r>
              <a:rPr lang="en-US" sz="900">
                <a:solidFill>
                  <a:schemeClr val="bg1">
                    <a:lumMod val="65000"/>
                  </a:schemeClr>
                </a:solidFill>
                <a:latin typeface="Trebuchet MS" panose="020B0603020202020204" pitchFamily="34" charset="0"/>
                <a:cs typeface="Arial" pitchFamily="34" charset="0"/>
              </a:rPr>
              <a:t>Dates are Month / Year</a:t>
            </a:r>
          </a:p>
        </p:txBody>
      </p:sp>
      <p:cxnSp>
        <p:nvCxnSpPr>
          <p:cNvPr id="32" name="Straight Connector 31">
            <a:extLst>
              <a:ext uri="{FF2B5EF4-FFF2-40B4-BE49-F238E27FC236}">
                <a16:creationId xmlns:a16="http://schemas.microsoft.com/office/drawing/2014/main" id="{8086BE11-6D1F-1527-6A48-2D2AA9A4FC2C}"/>
              </a:ext>
            </a:extLst>
          </p:cNvPr>
          <p:cNvCxnSpPr/>
          <p:nvPr/>
        </p:nvCxnSpPr>
        <p:spPr>
          <a:xfrm>
            <a:off x="4697071" y="2082965"/>
            <a:ext cx="0" cy="342900"/>
          </a:xfrm>
          <a:prstGeom prst="line">
            <a:avLst/>
          </a:prstGeom>
          <a:ln w="15875" cap="rnd" cmpd="sng" algn="ctr">
            <a:solidFill>
              <a:schemeClr val="bg1">
                <a:lumMod val="65000"/>
              </a:schemeClr>
            </a:solidFill>
            <a:prstDash val="sysDot"/>
            <a:round/>
            <a:headEnd type="none" w="med" len="med"/>
            <a:tailEnd type="oval" w="med" len="med"/>
          </a:ln>
        </p:spPr>
        <p:style>
          <a:lnRef idx="1">
            <a:schemeClr val="accent1"/>
          </a:lnRef>
          <a:fillRef idx="0">
            <a:schemeClr val="accent1"/>
          </a:fillRef>
          <a:effectRef idx="0">
            <a:schemeClr val="accent1"/>
          </a:effectRef>
          <a:fontRef idx="minor">
            <a:schemeClr val="tx1"/>
          </a:fontRef>
        </p:style>
      </p:cxnSp>
      <p:sp>
        <p:nvSpPr>
          <p:cNvPr id="55" name="Rectangle 54">
            <a:extLst>
              <a:ext uri="{FF2B5EF4-FFF2-40B4-BE49-F238E27FC236}">
                <a16:creationId xmlns:a16="http://schemas.microsoft.com/office/drawing/2014/main" id="{674FDF26-D518-C1A9-6502-006DF34A2BBB}"/>
              </a:ext>
            </a:extLst>
          </p:cNvPr>
          <p:cNvSpPr/>
          <p:nvPr/>
        </p:nvSpPr>
        <p:spPr>
          <a:xfrm>
            <a:off x="8577193" y="4599354"/>
            <a:ext cx="2913017" cy="787723"/>
          </a:xfrm>
          <a:prstGeom prst="rect">
            <a:avLst/>
          </a:prstGeom>
        </p:spPr>
        <p:txBody>
          <a:bodyPr wrap="square">
            <a:noAutofit/>
          </a:bodyPr>
          <a:lstStyle/>
          <a:p>
            <a:pPr>
              <a:spcBef>
                <a:spcPts val="600"/>
              </a:spcBef>
            </a:pPr>
            <a:r>
              <a:rPr lang="en-US" sz="1600"/>
              <a:t>3/2025 </a:t>
            </a:r>
          </a:p>
          <a:p>
            <a:pPr marL="324000" lvl="1" indent="-216000">
              <a:buClr>
                <a:schemeClr val="tx2"/>
              </a:buClr>
              <a:buFont typeface="Trebuchet MS" panose="020B0603020202020204" pitchFamily="34" charset="0"/>
              <a:buChar char="•"/>
            </a:pPr>
            <a:r>
              <a:rPr lang="en-US" sz="1600"/>
              <a:t>$1M DSS &amp; $1M General Fund loans fully repaid</a:t>
            </a:r>
          </a:p>
          <a:p>
            <a:pPr>
              <a:spcBef>
                <a:spcPts val="600"/>
              </a:spcBef>
            </a:pPr>
            <a:r>
              <a:rPr lang="en-US" sz="1600"/>
              <a:t>7/2025</a:t>
            </a:r>
          </a:p>
          <a:p>
            <a:pPr marL="324000" lvl="1" indent="-216000">
              <a:buClr>
                <a:schemeClr val="tx2"/>
              </a:buClr>
              <a:buFont typeface="Trebuchet MS" panose="020B0603020202020204" pitchFamily="34" charset="0"/>
              <a:buChar char="•"/>
            </a:pPr>
            <a:r>
              <a:rPr lang="en-US" sz="1600"/>
              <a:t>90-day extension on $2M General Fund loan</a:t>
            </a:r>
          </a:p>
        </p:txBody>
      </p:sp>
      <p:cxnSp>
        <p:nvCxnSpPr>
          <p:cNvPr id="11" name="Straight Connector 10">
            <a:extLst>
              <a:ext uri="{FF2B5EF4-FFF2-40B4-BE49-F238E27FC236}">
                <a16:creationId xmlns:a16="http://schemas.microsoft.com/office/drawing/2014/main" id="{1C6AA5D2-7FF5-3BCF-085E-5120D75A8D2E}"/>
              </a:ext>
            </a:extLst>
          </p:cNvPr>
          <p:cNvCxnSpPr/>
          <p:nvPr/>
        </p:nvCxnSpPr>
        <p:spPr>
          <a:xfrm>
            <a:off x="8882942" y="2082965"/>
            <a:ext cx="0" cy="342900"/>
          </a:xfrm>
          <a:prstGeom prst="line">
            <a:avLst/>
          </a:prstGeom>
          <a:ln w="15875" cap="rnd" cmpd="sng" algn="ctr">
            <a:solidFill>
              <a:schemeClr val="bg1">
                <a:lumMod val="65000"/>
              </a:schemeClr>
            </a:solidFill>
            <a:prstDash val="sysDot"/>
            <a:round/>
            <a:headEnd type="none" w="med" len="med"/>
            <a:tailEnd type="oval"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E0C27EB4-0817-F6C5-0EE9-D0D46BDE3A41}"/>
              </a:ext>
            </a:extLst>
          </p:cNvPr>
          <p:cNvSpPr/>
          <p:nvPr/>
        </p:nvSpPr>
        <p:spPr>
          <a:xfrm>
            <a:off x="8577193" y="5443294"/>
            <a:ext cx="2805182" cy="947008"/>
          </a:xfrm>
          <a:prstGeom prst="rect">
            <a:avLst/>
          </a:prstGeom>
          <a:noFill/>
          <a:ln w="19050" cap="rnd" cmpd="sng" algn="ctr">
            <a:solidFill>
              <a:srgbClr val="29BA74"/>
            </a:solidFill>
            <a:prstDash val="dash"/>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13" name="TextBox 12">
            <a:extLst>
              <a:ext uri="{FF2B5EF4-FFF2-40B4-BE49-F238E27FC236}">
                <a16:creationId xmlns:a16="http://schemas.microsoft.com/office/drawing/2014/main" id="{1821E0B4-F410-EEFE-62F6-045D8725ADB7}"/>
              </a:ext>
            </a:extLst>
          </p:cNvPr>
          <p:cNvSpPr txBox="1"/>
          <p:nvPr/>
        </p:nvSpPr>
        <p:spPr>
          <a:xfrm>
            <a:off x="9130354" y="6259801"/>
            <a:ext cx="1698859" cy="236558"/>
          </a:xfrm>
          <a:prstGeom prst="rect">
            <a:avLst/>
          </a:prstGeom>
          <a:solidFill>
            <a:srgbClr val="FFFFFF"/>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a:solidFill>
                  <a:srgbClr val="29BA74"/>
                </a:solidFill>
              </a:rPr>
              <a:t>Topic of discussion</a:t>
            </a:r>
          </a:p>
        </p:txBody>
      </p:sp>
      <p:cxnSp>
        <p:nvCxnSpPr>
          <p:cNvPr id="14" name="Straight Connector 13">
            <a:extLst>
              <a:ext uri="{FF2B5EF4-FFF2-40B4-BE49-F238E27FC236}">
                <a16:creationId xmlns:a16="http://schemas.microsoft.com/office/drawing/2014/main" id="{F0527BD9-CC7B-AA74-2BA0-04CABBC9CEE2}"/>
              </a:ext>
            </a:extLst>
          </p:cNvPr>
          <p:cNvCxnSpPr>
            <a:cxnSpLocks/>
          </p:cNvCxnSpPr>
          <p:nvPr/>
        </p:nvCxnSpPr>
        <p:spPr>
          <a:xfrm>
            <a:off x="8577193" y="4455894"/>
            <a:ext cx="2913017" cy="0"/>
          </a:xfrm>
          <a:prstGeom prst="line">
            <a:avLst/>
          </a:prstGeom>
          <a:ln w="12700" cap="rnd" cmpd="sng" algn="ctr">
            <a:solidFill>
              <a:srgbClr val="9A9A9A"/>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37" name="Group 36">
            <a:extLst>
              <a:ext uri="{FF2B5EF4-FFF2-40B4-BE49-F238E27FC236}">
                <a16:creationId xmlns:a16="http://schemas.microsoft.com/office/drawing/2014/main" id="{98BA9D8A-B625-FBF9-1AC6-E3804A636F2A}"/>
              </a:ext>
            </a:extLst>
          </p:cNvPr>
          <p:cNvGrpSpPr>
            <a:grpSpLocks noChangeAspect="1"/>
          </p:cNvGrpSpPr>
          <p:nvPr/>
        </p:nvGrpSpPr>
        <p:grpSpPr>
          <a:xfrm rot="5400000">
            <a:off x="9880247" y="4302441"/>
            <a:ext cx="306910" cy="306910"/>
            <a:chOff x="982662" y="1847850"/>
            <a:chExt cx="269875" cy="269875"/>
          </a:xfrm>
        </p:grpSpPr>
        <p:sp>
          <p:nvSpPr>
            <p:cNvPr id="48" name="Oval 50">
              <a:extLst>
                <a:ext uri="{FF2B5EF4-FFF2-40B4-BE49-F238E27FC236}">
                  <a16:creationId xmlns:a16="http://schemas.microsoft.com/office/drawing/2014/main" id="{2BCD3208-62CF-3770-897A-B23931BAA167}"/>
                </a:ext>
              </a:extLst>
            </p:cNvPr>
            <p:cNvSpPr>
              <a:spLocks noChangeArrowheads="1"/>
            </p:cNvSpPr>
            <p:nvPr/>
          </p:nvSpPr>
          <p:spPr bwMode="auto">
            <a:xfrm>
              <a:off x="982662" y="1847850"/>
              <a:ext cx="269875" cy="269875"/>
            </a:xfrm>
            <a:prstGeom prst="ellipse">
              <a:avLst/>
            </a:prstGeom>
            <a:solidFill>
              <a:schemeClr val="tx2"/>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50" name="Freeform 51">
              <a:extLst>
                <a:ext uri="{FF2B5EF4-FFF2-40B4-BE49-F238E27FC236}">
                  <a16:creationId xmlns:a16="http://schemas.microsoft.com/office/drawing/2014/main" id="{0CB9D492-E4B1-F1F0-7309-C05F50870018}"/>
                </a:ext>
              </a:extLst>
            </p:cNvPr>
            <p:cNvSpPr>
              <a:spLocks/>
            </p:cNvSpPr>
            <p:nvPr/>
          </p:nvSpPr>
          <p:spPr bwMode="auto">
            <a:xfrm>
              <a:off x="1082675" y="1895475"/>
              <a:ext cx="96837" cy="174625"/>
            </a:xfrm>
            <a:custGeom>
              <a:avLst/>
              <a:gdLst>
                <a:gd name="T0" fmla="*/ 6 w 61"/>
                <a:gd name="T1" fmla="*/ 0 h 110"/>
                <a:gd name="T2" fmla="*/ 0 w 61"/>
                <a:gd name="T3" fmla="*/ 7 h 110"/>
                <a:gd name="T4" fmla="*/ 48 w 61"/>
                <a:gd name="T5" fmla="*/ 55 h 110"/>
                <a:gd name="T6" fmla="*/ 0 w 61"/>
                <a:gd name="T7" fmla="*/ 104 h 110"/>
                <a:gd name="T8" fmla="*/ 6 w 61"/>
                <a:gd name="T9" fmla="*/ 110 h 110"/>
                <a:gd name="T10" fmla="*/ 54 w 61"/>
                <a:gd name="T11" fmla="*/ 62 h 110"/>
                <a:gd name="T12" fmla="*/ 61 w 61"/>
                <a:gd name="T13" fmla="*/ 55 h 110"/>
                <a:gd name="T14" fmla="*/ 54 w 61"/>
                <a:gd name="T15" fmla="*/ 49 h 110"/>
                <a:gd name="T16" fmla="*/ 6 w 61"/>
                <a:gd name="T1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10">
                  <a:moveTo>
                    <a:pt x="6" y="0"/>
                  </a:moveTo>
                  <a:lnTo>
                    <a:pt x="0" y="7"/>
                  </a:lnTo>
                  <a:lnTo>
                    <a:pt x="48" y="55"/>
                  </a:lnTo>
                  <a:lnTo>
                    <a:pt x="0" y="104"/>
                  </a:lnTo>
                  <a:lnTo>
                    <a:pt x="6" y="110"/>
                  </a:lnTo>
                  <a:lnTo>
                    <a:pt x="54" y="62"/>
                  </a:lnTo>
                  <a:lnTo>
                    <a:pt x="61" y="55"/>
                  </a:lnTo>
                  <a:lnTo>
                    <a:pt x="54" y="49"/>
                  </a:lnTo>
                  <a:lnTo>
                    <a:pt x="6"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spTree>
    <p:extLst>
      <p:ext uri="{BB962C8B-B14F-4D97-AF65-F5344CB8AC3E}">
        <p14:creationId xmlns:p14="http://schemas.microsoft.com/office/powerpoint/2010/main" val="34458210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2C7A5625-F27D-A03C-553F-806D28FD5D04}"/>
              </a:ext>
            </a:extLst>
          </p:cNvPr>
          <p:cNvGraphicFramePr>
            <a:graphicFrameLocks noChangeAspect="1"/>
          </p:cNvGraphicFramePr>
          <p:nvPr>
            <p:custDataLst>
              <p:tags r:id="rId1"/>
            </p:custDataLst>
            <p:extLst>
              <p:ext uri="{D42A27DB-BD31-4B8C-83A1-F6EECF244321}">
                <p14:modId xmlns:p14="http://schemas.microsoft.com/office/powerpoint/2010/main" val="24902763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4" name="think-cell data - do not delete" hidden="1">
                        <a:extLst>
                          <a:ext uri="{FF2B5EF4-FFF2-40B4-BE49-F238E27FC236}">
                            <a16:creationId xmlns:a16="http://schemas.microsoft.com/office/drawing/2014/main" id="{2C7A5625-F27D-A03C-553F-806D28FD5D0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cxnSp>
        <p:nvCxnSpPr>
          <p:cNvPr id="80" name="Straight Connector 79">
            <a:extLst>
              <a:ext uri="{FF2B5EF4-FFF2-40B4-BE49-F238E27FC236}">
                <a16:creationId xmlns:a16="http://schemas.microsoft.com/office/drawing/2014/main" id="{C25F4EE0-57EB-84A8-5584-97B1CCACDD9C}"/>
              </a:ext>
            </a:extLst>
          </p:cNvPr>
          <p:cNvCxnSpPr/>
          <p:nvPr/>
        </p:nvCxnSpPr>
        <p:spPr>
          <a:xfrm>
            <a:off x="8349907" y="2294727"/>
            <a:ext cx="3123862" cy="0"/>
          </a:xfrm>
          <a:prstGeom prst="line">
            <a:avLst/>
          </a:prstGeom>
          <a:ln w="9525" cap="rnd">
            <a:solidFill>
              <a:schemeClr val="tx2"/>
            </a:solidFill>
            <a:prstDash val="dash"/>
            <a:roun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44482CE-21CB-CBFE-F49C-9D327C5FA2E2}"/>
              </a:ext>
            </a:extLst>
          </p:cNvPr>
          <p:cNvSpPr>
            <a:spLocks noGrp="1"/>
          </p:cNvSpPr>
          <p:nvPr>
            <p:ph type="title"/>
          </p:nvPr>
        </p:nvSpPr>
        <p:spPr>
          <a:xfrm>
            <a:off x="630000" y="622800"/>
            <a:ext cx="10933350" cy="664797"/>
          </a:xfrm>
        </p:spPr>
        <p:txBody>
          <a:bodyPr vert="horz"/>
          <a:lstStyle/>
          <a:p>
            <a:r>
              <a:rPr lang="en-US" err="1"/>
              <a:t>LCBHS</a:t>
            </a:r>
            <a:r>
              <a:rPr lang="en-US"/>
              <a:t> recognized the need to make substantial changes and has launched a detailed financial performance analysis</a:t>
            </a:r>
          </a:p>
        </p:txBody>
      </p:sp>
      <p:sp>
        <p:nvSpPr>
          <p:cNvPr id="39" name="ee4pContent1">
            <a:extLst>
              <a:ext uri="{FF2B5EF4-FFF2-40B4-BE49-F238E27FC236}">
                <a16:creationId xmlns:a16="http://schemas.microsoft.com/office/drawing/2014/main" id="{E791ED0A-4AFD-F69B-D34E-B64225FD25E8}"/>
              </a:ext>
            </a:extLst>
          </p:cNvPr>
          <p:cNvSpPr txBox="1"/>
          <p:nvPr/>
        </p:nvSpPr>
        <p:spPr>
          <a:xfrm>
            <a:off x="617650" y="2425092"/>
            <a:ext cx="3123862" cy="1378378"/>
          </a:xfrm>
          <a:prstGeom prst="rect">
            <a:avLst/>
          </a:prstGeom>
          <a:ln cap="rnd">
            <a:noFill/>
          </a:ln>
        </p:spPr>
        <p:txBody>
          <a:bodyPr vert="horz" lIns="0" tIns="0" rIns="0" bIns="0" rtlCol="0">
            <a:noAutofit/>
          </a:bodyPr>
          <a:lstStyle>
            <a:lvl1pPr lvl="0" indent="0">
              <a:lnSpc>
                <a:spcPct val="100000"/>
              </a:lnSpc>
              <a:spcBef>
                <a:spcPts val="0"/>
              </a:spcBef>
              <a:spcAft>
                <a:spcPts val="0"/>
              </a:spcAft>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lang="en-US" sz="16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lang="en-US" sz="1600" b="1" smtClean="0">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lang="en-US" sz="1600" smtClean="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lang="en-US" sz="4400" baseline="0" smtClean="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lang="en-US" sz="5400" baseline="0" smtClean="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lang="en-US" sz="2400" baseline="0" dirty="0">
                <a:solidFill>
                  <a:schemeClr val="tx2"/>
                </a:solidFill>
                <a:latin typeface="Trebuchet MS" panose="020B0603020202020204" pitchFamily="34" charset="0"/>
                <a:sym typeface="Trebuchet MS" panose="020B0603020202020204" pitchFamily="34" charset="0"/>
              </a:defRPr>
            </a:lvl9pPr>
          </a:lstStyle>
          <a:p>
            <a:pPr>
              <a:spcAft>
                <a:spcPts val="600"/>
              </a:spcAft>
              <a:buNone/>
            </a:pPr>
            <a:r>
              <a:rPr lang="en-US" sz="1400" b="1">
                <a:latin typeface="+mn-lt"/>
              </a:rPr>
              <a:t>Purpose: </a:t>
            </a:r>
          </a:p>
          <a:p>
            <a:pPr>
              <a:buNone/>
            </a:pPr>
            <a:r>
              <a:rPr lang="en-US" sz="1400">
                <a:latin typeface="+mn-lt"/>
              </a:rPr>
              <a:t>To closely examine all drivers of revenue, cost, and cash flow in light of the widespread impact of payment reform</a:t>
            </a:r>
          </a:p>
        </p:txBody>
      </p:sp>
      <p:sp>
        <p:nvSpPr>
          <p:cNvPr id="40" name="ee4pContent2">
            <a:extLst>
              <a:ext uri="{FF2B5EF4-FFF2-40B4-BE49-F238E27FC236}">
                <a16:creationId xmlns:a16="http://schemas.microsoft.com/office/drawing/2014/main" id="{2DE67B4A-CC7F-524E-D5AF-0DAF1A23A625}"/>
              </a:ext>
            </a:extLst>
          </p:cNvPr>
          <p:cNvSpPr txBox="1"/>
          <p:nvPr/>
        </p:nvSpPr>
        <p:spPr>
          <a:xfrm>
            <a:off x="4521879" y="2425092"/>
            <a:ext cx="3125941" cy="1378378"/>
          </a:xfrm>
          <a:prstGeom prst="rect">
            <a:avLst/>
          </a:prstGeom>
          <a:ln cap="rnd">
            <a:noFill/>
          </a:ln>
        </p:spPr>
        <p:txBody>
          <a:bodyPr vert="horz" lIns="0" tIns="0" rIns="0" bIns="0" rtlCol="0">
            <a:noAutofit/>
          </a:bodyPr>
          <a:lstStyle>
            <a:lvl1pPr lvl="0" indent="0">
              <a:lnSpc>
                <a:spcPct val="100000"/>
              </a:lnSpc>
              <a:spcBef>
                <a:spcPts val="0"/>
              </a:spcBef>
              <a:spcAft>
                <a:spcPts val="0"/>
              </a:spcAft>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lang="en-US" sz="16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lang="en-US" sz="1600" b="1" smtClean="0">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lang="en-US" sz="1600" smtClean="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lang="en-US" sz="4400" baseline="0" smtClean="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lang="en-US" sz="5400" baseline="0" smtClean="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lang="en-US" sz="2400" baseline="0" dirty="0">
                <a:solidFill>
                  <a:schemeClr val="tx2"/>
                </a:solidFill>
                <a:latin typeface="Trebuchet MS" panose="020B0603020202020204" pitchFamily="34" charset="0"/>
                <a:sym typeface="Trebuchet MS" panose="020B0603020202020204" pitchFamily="34" charset="0"/>
              </a:defRPr>
            </a:lvl9pPr>
          </a:lstStyle>
          <a:p>
            <a:pPr>
              <a:spcAft>
                <a:spcPts val="600"/>
              </a:spcAft>
            </a:pPr>
            <a:r>
              <a:rPr lang="en-US" sz="1400" b="1" dirty="0">
                <a:latin typeface="+mn-lt"/>
              </a:rPr>
              <a:t>Potential opportunities:</a:t>
            </a:r>
          </a:p>
          <a:p>
            <a:pPr lvl="1"/>
            <a:r>
              <a:rPr lang="en-US" sz="1400" dirty="0">
                <a:latin typeface="+mn-lt"/>
              </a:rPr>
              <a:t>Efforts to maximize </a:t>
            </a:r>
            <a:r>
              <a:rPr lang="en-US" sz="1400" dirty="0" err="1">
                <a:latin typeface="+mn-lt"/>
              </a:rPr>
              <a:t>FFP</a:t>
            </a:r>
            <a:r>
              <a:rPr lang="en-US" sz="1400" dirty="0">
                <a:latin typeface="+mn-lt"/>
              </a:rPr>
              <a:t> </a:t>
            </a:r>
            <a:r>
              <a:rPr lang="en-US" sz="1400">
                <a:latin typeface="+mn-lt"/>
              </a:rPr>
              <a:t>draw down</a:t>
            </a:r>
            <a:r>
              <a:rPr lang="en-US" sz="1400" dirty="0">
                <a:latin typeface="+mn-lt"/>
              </a:rPr>
              <a:t> with particular focus on new opportunities with high </a:t>
            </a:r>
            <a:r>
              <a:rPr lang="en-US" sz="1400" dirty="0" err="1">
                <a:latin typeface="+mn-lt"/>
              </a:rPr>
              <a:t>FFP</a:t>
            </a:r>
            <a:r>
              <a:rPr lang="en-US" sz="1400" dirty="0">
                <a:latin typeface="+mn-lt"/>
              </a:rPr>
              <a:t> match</a:t>
            </a:r>
          </a:p>
          <a:p>
            <a:pPr lvl="1"/>
            <a:r>
              <a:rPr lang="en-US" sz="1400" dirty="0">
                <a:latin typeface="+mn-lt"/>
              </a:rPr>
              <a:t>Enrollment in </a:t>
            </a:r>
            <a:r>
              <a:rPr lang="en-US" sz="1400" dirty="0" err="1">
                <a:latin typeface="+mn-lt"/>
              </a:rPr>
              <a:t>BH</a:t>
            </a:r>
            <a:r>
              <a:rPr lang="en-US" sz="1400" dirty="0">
                <a:latin typeface="+mn-lt"/>
              </a:rPr>
              <a:t>-Connect</a:t>
            </a:r>
          </a:p>
        </p:txBody>
      </p:sp>
      <p:sp>
        <p:nvSpPr>
          <p:cNvPr id="41" name="ee4pContent3">
            <a:extLst>
              <a:ext uri="{FF2B5EF4-FFF2-40B4-BE49-F238E27FC236}">
                <a16:creationId xmlns:a16="http://schemas.microsoft.com/office/drawing/2014/main" id="{F3523339-AF18-77C9-1F1C-1548AD5AE5D3}"/>
              </a:ext>
            </a:extLst>
          </p:cNvPr>
          <p:cNvSpPr txBox="1"/>
          <p:nvPr/>
        </p:nvSpPr>
        <p:spPr>
          <a:xfrm>
            <a:off x="8349906" y="2425092"/>
            <a:ext cx="3401492" cy="1378378"/>
          </a:xfrm>
          <a:prstGeom prst="rect">
            <a:avLst/>
          </a:prstGeom>
          <a:ln cap="rnd">
            <a:noFill/>
          </a:ln>
        </p:spPr>
        <p:txBody>
          <a:bodyPr vert="horz" lIns="0" tIns="0" rIns="0" bIns="0" rtlCol="0">
            <a:noAutofit/>
          </a:bodyPr>
          <a:lstStyle>
            <a:lvl1pPr lvl="0" indent="0">
              <a:lnSpc>
                <a:spcPct val="100000"/>
              </a:lnSpc>
              <a:spcBef>
                <a:spcPts val="0"/>
              </a:spcBef>
              <a:spcAft>
                <a:spcPts val="0"/>
              </a:spcAft>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lang="en-US" sz="16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lang="en-US" sz="1600" b="1" smtClean="0">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lang="en-US" sz="1600" smtClean="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lang="en-US" sz="4400" baseline="0" smtClean="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lang="en-US" sz="5400" baseline="0" smtClean="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lang="en-US" sz="2400" baseline="0" dirty="0">
                <a:solidFill>
                  <a:schemeClr val="tx2"/>
                </a:solidFill>
                <a:latin typeface="Trebuchet MS" panose="020B0603020202020204" pitchFamily="34" charset="0"/>
                <a:sym typeface="Trebuchet MS" panose="020B0603020202020204" pitchFamily="34" charset="0"/>
              </a:defRPr>
            </a:lvl9pPr>
          </a:lstStyle>
          <a:p>
            <a:pPr>
              <a:spcAft>
                <a:spcPts val="600"/>
              </a:spcAft>
            </a:pPr>
            <a:r>
              <a:rPr lang="en-US" sz="1400" b="1" dirty="0">
                <a:latin typeface="+mn-lt"/>
              </a:rPr>
              <a:t>Potential opportunities:</a:t>
            </a:r>
          </a:p>
          <a:p>
            <a:pPr lvl="1"/>
            <a:r>
              <a:rPr lang="en-US" sz="1400" dirty="0">
                <a:latin typeface="+mn-lt"/>
              </a:rPr>
              <a:t>Narrow scope of services provided</a:t>
            </a:r>
          </a:p>
          <a:p>
            <a:pPr lvl="1"/>
            <a:r>
              <a:rPr lang="en-US" sz="1400" dirty="0">
                <a:latin typeface="+mn-lt"/>
              </a:rPr>
              <a:t>Downsize county-employed and contracted provider workforce</a:t>
            </a:r>
          </a:p>
          <a:p>
            <a:pPr lvl="1"/>
            <a:r>
              <a:rPr lang="en-US" sz="1400" dirty="0">
                <a:latin typeface="+mn-lt"/>
              </a:rPr>
              <a:t>Reduce rates for contracted providers</a:t>
            </a:r>
            <a:endParaRPr lang="en-US"/>
          </a:p>
          <a:p>
            <a:pPr marL="108000" lvl="1" indent="0">
              <a:buNone/>
            </a:pPr>
            <a:endParaRPr lang="en-US" sz="1400" dirty="0">
              <a:latin typeface="+mn-lt"/>
            </a:endParaRPr>
          </a:p>
        </p:txBody>
      </p:sp>
      <p:sp>
        <p:nvSpPr>
          <p:cNvPr id="42" name="ee4pHeader1">
            <a:extLst>
              <a:ext uri="{FF2B5EF4-FFF2-40B4-BE49-F238E27FC236}">
                <a16:creationId xmlns:a16="http://schemas.microsoft.com/office/drawing/2014/main" id="{B2EA752F-9E84-F162-A07B-E1849AF9D4BC}"/>
              </a:ext>
            </a:extLst>
          </p:cNvPr>
          <p:cNvSpPr txBox="1"/>
          <p:nvPr/>
        </p:nvSpPr>
        <p:spPr>
          <a:xfrm>
            <a:off x="630000" y="1530675"/>
            <a:ext cx="3320194" cy="658368"/>
          </a:xfrm>
          <a:prstGeom prst="rect">
            <a:avLst/>
          </a:prstGeom>
          <a:noFill/>
          <a:ln cap="rnd">
            <a:noFill/>
          </a:ln>
        </p:spPr>
        <p:txBody>
          <a:bodyPr wrap="square" lIns="0" tIns="0" rIns="0" bIns="0" rtlCol="0" anchor="b" anchorCtr="0">
            <a:noAutofit/>
          </a:bodyPr>
          <a:lstStyle/>
          <a:p>
            <a:pPr marL="0" lvl="3"/>
            <a:r>
              <a:rPr lang="en-US">
                <a:solidFill>
                  <a:schemeClr val="tx2"/>
                </a:solidFill>
              </a:rPr>
              <a:t>Overall financial performance</a:t>
            </a:r>
          </a:p>
        </p:txBody>
      </p:sp>
      <p:sp>
        <p:nvSpPr>
          <p:cNvPr id="43" name="ee4pHeader2">
            <a:extLst>
              <a:ext uri="{FF2B5EF4-FFF2-40B4-BE49-F238E27FC236}">
                <a16:creationId xmlns:a16="http://schemas.microsoft.com/office/drawing/2014/main" id="{FCD75AA2-F680-CDFE-0CB3-9316CE17E2F3}"/>
              </a:ext>
            </a:extLst>
          </p:cNvPr>
          <p:cNvSpPr txBox="1"/>
          <p:nvPr/>
        </p:nvSpPr>
        <p:spPr>
          <a:xfrm>
            <a:off x="4533030" y="1530675"/>
            <a:ext cx="3125941" cy="658368"/>
          </a:xfrm>
          <a:prstGeom prst="rect">
            <a:avLst/>
          </a:prstGeom>
          <a:noFill/>
          <a:ln cap="rnd">
            <a:noFill/>
          </a:ln>
        </p:spPr>
        <p:txBody>
          <a:bodyPr wrap="square" lIns="0" tIns="0" rIns="0" bIns="0" rtlCol="0" anchor="b" anchorCtr="0">
            <a:noAutofit/>
          </a:bodyPr>
          <a:lstStyle/>
          <a:p>
            <a:pPr marL="0" lvl="3"/>
            <a:r>
              <a:rPr lang="en-US">
                <a:solidFill>
                  <a:schemeClr val="tx2"/>
                </a:solidFill>
              </a:rPr>
              <a:t>Revenue</a:t>
            </a:r>
          </a:p>
        </p:txBody>
      </p:sp>
      <p:sp>
        <p:nvSpPr>
          <p:cNvPr id="44" name="ee4pHeader3">
            <a:extLst>
              <a:ext uri="{FF2B5EF4-FFF2-40B4-BE49-F238E27FC236}">
                <a16:creationId xmlns:a16="http://schemas.microsoft.com/office/drawing/2014/main" id="{08C93E60-917B-FE3D-D5A8-01F8F96BAF92}"/>
              </a:ext>
            </a:extLst>
          </p:cNvPr>
          <p:cNvSpPr txBox="1"/>
          <p:nvPr/>
        </p:nvSpPr>
        <p:spPr>
          <a:xfrm>
            <a:off x="8349907" y="1530675"/>
            <a:ext cx="3123862" cy="658368"/>
          </a:xfrm>
          <a:prstGeom prst="rect">
            <a:avLst/>
          </a:prstGeom>
          <a:noFill/>
          <a:ln cap="rnd">
            <a:noFill/>
          </a:ln>
        </p:spPr>
        <p:txBody>
          <a:bodyPr wrap="square" lIns="0" tIns="0" rIns="0" bIns="0" rtlCol="0" anchor="b" anchorCtr="0">
            <a:noAutofit/>
          </a:bodyPr>
          <a:lstStyle/>
          <a:p>
            <a:pPr marL="0" lvl="3"/>
            <a:r>
              <a:rPr lang="en-US">
                <a:solidFill>
                  <a:schemeClr val="tx2"/>
                </a:solidFill>
              </a:rPr>
              <a:t>Cost</a:t>
            </a:r>
          </a:p>
        </p:txBody>
      </p:sp>
      <p:sp>
        <p:nvSpPr>
          <p:cNvPr id="52" name="ee4pHeader1">
            <a:extLst>
              <a:ext uri="{FF2B5EF4-FFF2-40B4-BE49-F238E27FC236}">
                <a16:creationId xmlns:a16="http://schemas.microsoft.com/office/drawing/2014/main" id="{CC788F66-C761-41EE-F4D0-86B579669F43}"/>
              </a:ext>
            </a:extLst>
          </p:cNvPr>
          <p:cNvSpPr txBox="1"/>
          <p:nvPr/>
        </p:nvSpPr>
        <p:spPr>
          <a:xfrm>
            <a:off x="628801" y="5648928"/>
            <a:ext cx="10933350" cy="658368"/>
          </a:xfrm>
          <a:prstGeom prst="roundRect">
            <a:avLst/>
          </a:prstGeom>
          <a:solidFill>
            <a:srgbClr val="E3F9EF"/>
          </a:solidFill>
          <a:ln w="9525" cap="rnd" cmpd="sng" algn="ctr">
            <a:solidFill>
              <a:srgbClr val="29BA74"/>
            </a:solidFill>
            <a:prstDash val="solid"/>
            <a:round/>
            <a:headEnd type="none" w="med" len="med"/>
            <a:tailEnd type="none" w="med" len="med"/>
          </a:ln>
        </p:spPr>
        <p:txBody>
          <a:bodyPr wrap="square" lIns="0" tIns="0" rIns="0" bIns="0" rtlCol="0" anchor="ctr" anchorCtr="0">
            <a:noAutofit/>
          </a:bodyPr>
          <a:lstStyle/>
          <a:p>
            <a:pPr marL="0" lvl="3" algn="ctr"/>
            <a:r>
              <a:rPr lang="en-US" sz="1600">
                <a:solidFill>
                  <a:srgbClr val="575757"/>
                </a:solidFill>
              </a:rPr>
              <a:t>Given the impact on liquidity and billing, </a:t>
            </a:r>
            <a:r>
              <a:rPr lang="en-US" sz="1600" b="1">
                <a:solidFill>
                  <a:srgbClr val="575757"/>
                </a:solidFill>
              </a:rPr>
              <a:t>both revenue and cost will need to be addressed </a:t>
            </a:r>
            <a:r>
              <a:rPr lang="en-US" sz="1600">
                <a:solidFill>
                  <a:srgbClr val="575757"/>
                </a:solidFill>
              </a:rPr>
              <a:t>to reach financial stability</a:t>
            </a:r>
          </a:p>
        </p:txBody>
      </p:sp>
      <p:sp>
        <p:nvSpPr>
          <p:cNvPr id="53" name="ee4pContent1">
            <a:extLst>
              <a:ext uri="{FF2B5EF4-FFF2-40B4-BE49-F238E27FC236}">
                <a16:creationId xmlns:a16="http://schemas.microsoft.com/office/drawing/2014/main" id="{0CAAE9E6-F956-D4B7-F0C5-69F8589B5849}"/>
              </a:ext>
            </a:extLst>
          </p:cNvPr>
          <p:cNvSpPr txBox="1"/>
          <p:nvPr/>
        </p:nvSpPr>
        <p:spPr>
          <a:xfrm>
            <a:off x="628801" y="4038584"/>
            <a:ext cx="3123862" cy="1190546"/>
          </a:xfrm>
          <a:prstGeom prst="rect">
            <a:avLst/>
          </a:prstGeom>
          <a:ln cap="rnd">
            <a:noFill/>
          </a:ln>
        </p:spPr>
        <p:txBody>
          <a:bodyPr vert="horz" lIns="0" tIns="0" rIns="0" bIns="0" rtlCol="0">
            <a:noAutofit/>
          </a:bodyPr>
          <a:lstStyle>
            <a:lvl1pPr lvl="0" indent="0">
              <a:lnSpc>
                <a:spcPct val="100000"/>
              </a:lnSpc>
              <a:spcBef>
                <a:spcPts val="0"/>
              </a:spcBef>
              <a:spcAft>
                <a:spcPts val="0"/>
              </a:spcAft>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lang="en-US" sz="16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lang="en-US" sz="1600" b="1" smtClean="0">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lang="en-US" sz="1600" smtClean="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lang="en-US" sz="4400" baseline="0" smtClean="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lang="en-US" sz="5400" baseline="0" smtClean="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lang="en-US" sz="2400" baseline="0" dirty="0">
                <a:solidFill>
                  <a:schemeClr val="tx2"/>
                </a:solidFill>
                <a:latin typeface="Trebuchet MS" panose="020B0603020202020204" pitchFamily="34" charset="0"/>
                <a:sym typeface="Trebuchet MS" panose="020B0603020202020204" pitchFamily="34" charset="0"/>
              </a:defRPr>
            </a:lvl9pPr>
          </a:lstStyle>
          <a:p>
            <a:pPr>
              <a:spcAft>
                <a:spcPts val="600"/>
              </a:spcAft>
              <a:buNone/>
            </a:pPr>
            <a:r>
              <a:rPr lang="en-US" sz="1400" b="1">
                <a:latin typeface="+mn-lt"/>
              </a:rPr>
              <a:t>Challenges:</a:t>
            </a:r>
          </a:p>
          <a:p>
            <a:pPr lvl="1"/>
            <a:r>
              <a:rPr lang="en-US" sz="1400">
                <a:latin typeface="+mn-lt"/>
              </a:rPr>
              <a:t>Accounting complications and volatility in expected revenue &amp; expenditures make it challenging to reveal direct drivers</a:t>
            </a:r>
          </a:p>
        </p:txBody>
      </p:sp>
      <p:sp>
        <p:nvSpPr>
          <p:cNvPr id="59" name="ee4pContent1">
            <a:extLst>
              <a:ext uri="{FF2B5EF4-FFF2-40B4-BE49-F238E27FC236}">
                <a16:creationId xmlns:a16="http://schemas.microsoft.com/office/drawing/2014/main" id="{1F0310B4-6DC9-098F-D632-FDF5E657F8B2}"/>
              </a:ext>
            </a:extLst>
          </p:cNvPr>
          <p:cNvSpPr txBox="1"/>
          <p:nvPr/>
        </p:nvSpPr>
        <p:spPr>
          <a:xfrm>
            <a:off x="4533030" y="4038583"/>
            <a:ext cx="3123862" cy="1190546"/>
          </a:xfrm>
          <a:prstGeom prst="rect">
            <a:avLst/>
          </a:prstGeom>
          <a:ln cap="rnd">
            <a:noFill/>
          </a:ln>
        </p:spPr>
        <p:txBody>
          <a:bodyPr vert="horz" lIns="0" tIns="0" rIns="0" bIns="0" rtlCol="0">
            <a:noAutofit/>
          </a:bodyPr>
          <a:lstStyle>
            <a:lvl1pPr lvl="0" indent="0">
              <a:lnSpc>
                <a:spcPct val="100000"/>
              </a:lnSpc>
              <a:spcBef>
                <a:spcPts val="0"/>
              </a:spcBef>
              <a:spcAft>
                <a:spcPts val="0"/>
              </a:spcAft>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lang="en-US" sz="16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lang="en-US" sz="1600" b="1" smtClean="0">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lang="en-US" sz="1600" smtClean="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lang="en-US" sz="4400" baseline="0" smtClean="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lang="en-US" sz="5400" baseline="0" smtClean="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lang="en-US" sz="2400" baseline="0" dirty="0">
                <a:solidFill>
                  <a:schemeClr val="tx2"/>
                </a:solidFill>
                <a:latin typeface="Trebuchet MS" panose="020B0603020202020204" pitchFamily="34" charset="0"/>
                <a:sym typeface="Trebuchet MS" panose="020B0603020202020204" pitchFamily="34" charset="0"/>
              </a:defRPr>
            </a:lvl9pPr>
          </a:lstStyle>
          <a:p>
            <a:pPr>
              <a:spcAft>
                <a:spcPts val="600"/>
              </a:spcAft>
              <a:buNone/>
            </a:pPr>
            <a:r>
              <a:rPr lang="en-US" sz="1400" b="1">
                <a:latin typeface="+mn-lt"/>
              </a:rPr>
              <a:t>Challenges:</a:t>
            </a:r>
          </a:p>
          <a:p>
            <a:pPr lvl="1"/>
            <a:r>
              <a:rPr lang="en-US" sz="1400">
                <a:latin typeface="+mn-lt"/>
              </a:rPr>
              <a:t>Significant portion of revenue comes from federal match dollars which necessitates a large sum of county available cash reserves to draw down</a:t>
            </a:r>
          </a:p>
        </p:txBody>
      </p:sp>
      <p:sp>
        <p:nvSpPr>
          <p:cNvPr id="60" name="ee4pContent1">
            <a:extLst>
              <a:ext uri="{FF2B5EF4-FFF2-40B4-BE49-F238E27FC236}">
                <a16:creationId xmlns:a16="http://schemas.microsoft.com/office/drawing/2014/main" id="{62FFE994-9CDA-9C0E-9FEB-830C4F692282}"/>
              </a:ext>
            </a:extLst>
          </p:cNvPr>
          <p:cNvSpPr txBox="1"/>
          <p:nvPr/>
        </p:nvSpPr>
        <p:spPr>
          <a:xfrm>
            <a:off x="8349906" y="4038585"/>
            <a:ext cx="3308693" cy="1190546"/>
          </a:xfrm>
          <a:prstGeom prst="rect">
            <a:avLst/>
          </a:prstGeom>
          <a:ln cap="rnd">
            <a:noFill/>
          </a:ln>
        </p:spPr>
        <p:txBody>
          <a:bodyPr vert="horz" lIns="0" tIns="0" rIns="0" bIns="0" rtlCol="0">
            <a:noAutofit/>
          </a:bodyPr>
          <a:lstStyle>
            <a:lvl1pPr lvl="0" indent="0">
              <a:lnSpc>
                <a:spcPct val="100000"/>
              </a:lnSpc>
              <a:spcBef>
                <a:spcPts val="0"/>
              </a:spcBef>
              <a:spcAft>
                <a:spcPts val="0"/>
              </a:spcAft>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lang="en-US" sz="16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lang="en-US" sz="1600" b="1" smtClean="0">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lang="en-US" sz="1600" smtClean="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lang="en-US" sz="4400" baseline="0" smtClean="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lang="en-US" sz="5400" baseline="0" smtClean="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lang="en-US" sz="2400" baseline="0" dirty="0">
                <a:solidFill>
                  <a:schemeClr val="tx2"/>
                </a:solidFill>
                <a:latin typeface="Trebuchet MS" panose="020B0603020202020204" pitchFamily="34" charset="0"/>
                <a:sym typeface="Trebuchet MS" panose="020B0603020202020204" pitchFamily="34" charset="0"/>
              </a:defRPr>
            </a:lvl9pPr>
          </a:lstStyle>
          <a:p>
            <a:pPr>
              <a:spcAft>
                <a:spcPts val="600"/>
              </a:spcAft>
              <a:buNone/>
            </a:pPr>
            <a:r>
              <a:rPr lang="en-US" sz="1400" b="1" dirty="0">
                <a:latin typeface="+mn-lt"/>
              </a:rPr>
              <a:t>Challenges:</a:t>
            </a:r>
          </a:p>
          <a:p>
            <a:pPr lvl="1"/>
            <a:r>
              <a:rPr lang="en-US" sz="1400" dirty="0">
                <a:latin typeface="+mn-lt"/>
              </a:rPr>
              <a:t>Containment efforts have high potential for service disruption and will have to be addressed carefully</a:t>
            </a:r>
          </a:p>
          <a:p>
            <a:pPr lvl="1"/>
            <a:r>
              <a:rPr lang="en-US" sz="1400">
                <a:latin typeface="+mn-lt"/>
              </a:rPr>
              <a:t>Renegotiation of provider contracts is often complex and time-consuming</a:t>
            </a:r>
          </a:p>
        </p:txBody>
      </p:sp>
      <p:grpSp>
        <p:nvGrpSpPr>
          <p:cNvPr id="67" name="Group 66">
            <a:extLst>
              <a:ext uri="{FF2B5EF4-FFF2-40B4-BE49-F238E27FC236}">
                <a16:creationId xmlns:a16="http://schemas.microsoft.com/office/drawing/2014/main" id="{4593DA49-ECDF-1C9F-D719-5E22CF3817E0}"/>
              </a:ext>
            </a:extLst>
          </p:cNvPr>
          <p:cNvGrpSpPr/>
          <p:nvPr/>
        </p:nvGrpSpPr>
        <p:grpSpPr>
          <a:xfrm>
            <a:off x="3950194" y="2417164"/>
            <a:ext cx="306910" cy="2884121"/>
            <a:chOff x="3950194" y="2430966"/>
            <a:chExt cx="306910" cy="2884121"/>
          </a:xfrm>
        </p:grpSpPr>
        <p:cxnSp>
          <p:nvCxnSpPr>
            <p:cNvPr id="63" name="Straight Connector 62">
              <a:extLst>
                <a:ext uri="{FF2B5EF4-FFF2-40B4-BE49-F238E27FC236}">
                  <a16:creationId xmlns:a16="http://schemas.microsoft.com/office/drawing/2014/main" id="{ABF62EB9-2E0A-412E-B943-EDC904DAB008}"/>
                </a:ext>
              </a:extLst>
            </p:cNvPr>
            <p:cNvCxnSpPr/>
            <p:nvPr/>
          </p:nvCxnSpPr>
          <p:spPr>
            <a:xfrm>
              <a:off x="4103649" y="2430966"/>
              <a:ext cx="0" cy="2884121"/>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id="{73C9BBAF-9153-08F3-3E73-BB38004FACF1}"/>
                </a:ext>
              </a:extLst>
            </p:cNvPr>
            <p:cNvGrpSpPr>
              <a:grpSpLocks noChangeAspect="1"/>
            </p:cNvGrpSpPr>
            <p:nvPr/>
          </p:nvGrpSpPr>
          <p:grpSpPr>
            <a:xfrm>
              <a:off x="3950194" y="3768789"/>
              <a:ext cx="306910" cy="306910"/>
              <a:chOff x="982662" y="1847850"/>
              <a:chExt cx="269875" cy="269875"/>
            </a:xfrm>
          </p:grpSpPr>
          <p:sp>
            <p:nvSpPr>
              <p:cNvPr id="65" name="Oval 50">
                <a:extLst>
                  <a:ext uri="{FF2B5EF4-FFF2-40B4-BE49-F238E27FC236}">
                    <a16:creationId xmlns:a16="http://schemas.microsoft.com/office/drawing/2014/main" id="{3965888D-01C1-AC11-1E48-CC8F8E1D03D9}"/>
                  </a:ext>
                </a:extLst>
              </p:cNvPr>
              <p:cNvSpPr>
                <a:spLocks noChangeArrowheads="1"/>
              </p:cNvSpPr>
              <p:nvPr/>
            </p:nvSpPr>
            <p:spPr bwMode="auto">
              <a:xfrm>
                <a:off x="982662" y="1847850"/>
                <a:ext cx="269875" cy="269875"/>
              </a:xfrm>
              <a:prstGeom prst="ellipse">
                <a:avLst/>
              </a:prstGeom>
              <a:solidFill>
                <a:schemeClr val="tx2"/>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66" name="Freeform 51">
                <a:extLst>
                  <a:ext uri="{FF2B5EF4-FFF2-40B4-BE49-F238E27FC236}">
                    <a16:creationId xmlns:a16="http://schemas.microsoft.com/office/drawing/2014/main" id="{D69A3EAE-9FCC-8533-1A4F-E6D955C2D8D8}"/>
                  </a:ext>
                </a:extLst>
              </p:cNvPr>
              <p:cNvSpPr>
                <a:spLocks/>
              </p:cNvSpPr>
              <p:nvPr/>
            </p:nvSpPr>
            <p:spPr bwMode="auto">
              <a:xfrm>
                <a:off x="1082675" y="1895475"/>
                <a:ext cx="96837" cy="174625"/>
              </a:xfrm>
              <a:custGeom>
                <a:avLst/>
                <a:gdLst>
                  <a:gd name="T0" fmla="*/ 6 w 61"/>
                  <a:gd name="T1" fmla="*/ 0 h 110"/>
                  <a:gd name="T2" fmla="*/ 0 w 61"/>
                  <a:gd name="T3" fmla="*/ 7 h 110"/>
                  <a:gd name="T4" fmla="*/ 48 w 61"/>
                  <a:gd name="T5" fmla="*/ 55 h 110"/>
                  <a:gd name="T6" fmla="*/ 0 w 61"/>
                  <a:gd name="T7" fmla="*/ 104 h 110"/>
                  <a:gd name="T8" fmla="*/ 6 w 61"/>
                  <a:gd name="T9" fmla="*/ 110 h 110"/>
                  <a:gd name="T10" fmla="*/ 54 w 61"/>
                  <a:gd name="T11" fmla="*/ 62 h 110"/>
                  <a:gd name="T12" fmla="*/ 61 w 61"/>
                  <a:gd name="T13" fmla="*/ 55 h 110"/>
                  <a:gd name="T14" fmla="*/ 54 w 61"/>
                  <a:gd name="T15" fmla="*/ 49 h 110"/>
                  <a:gd name="T16" fmla="*/ 6 w 61"/>
                  <a:gd name="T1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10">
                    <a:moveTo>
                      <a:pt x="6" y="0"/>
                    </a:moveTo>
                    <a:lnTo>
                      <a:pt x="0" y="7"/>
                    </a:lnTo>
                    <a:lnTo>
                      <a:pt x="48" y="55"/>
                    </a:lnTo>
                    <a:lnTo>
                      <a:pt x="0" y="104"/>
                    </a:lnTo>
                    <a:lnTo>
                      <a:pt x="6" y="110"/>
                    </a:lnTo>
                    <a:lnTo>
                      <a:pt x="54" y="62"/>
                    </a:lnTo>
                    <a:lnTo>
                      <a:pt x="61" y="55"/>
                    </a:lnTo>
                    <a:lnTo>
                      <a:pt x="54" y="49"/>
                    </a:lnTo>
                    <a:lnTo>
                      <a:pt x="6"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cxnSp>
        <p:nvCxnSpPr>
          <p:cNvPr id="70" name="Straight Connector 69">
            <a:extLst>
              <a:ext uri="{FF2B5EF4-FFF2-40B4-BE49-F238E27FC236}">
                <a16:creationId xmlns:a16="http://schemas.microsoft.com/office/drawing/2014/main" id="{241F299E-DC1E-FF60-6717-51AD4C3DDD87}"/>
              </a:ext>
            </a:extLst>
          </p:cNvPr>
          <p:cNvCxnSpPr/>
          <p:nvPr/>
        </p:nvCxnSpPr>
        <p:spPr>
          <a:xfrm>
            <a:off x="617650" y="3887800"/>
            <a:ext cx="3123862" cy="0"/>
          </a:xfrm>
          <a:prstGeom prst="line">
            <a:avLst/>
          </a:prstGeom>
          <a:ln w="9525" cap="rnd">
            <a:solidFill>
              <a:schemeClr val="bg1">
                <a:lumMod val="85000"/>
              </a:schemeClr>
            </a:solidFill>
            <a:prstDash val="sysDash"/>
            <a:round/>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FCDFFB47-AA81-566B-403E-9AD677BAB729}"/>
              </a:ext>
            </a:extLst>
          </p:cNvPr>
          <p:cNvCxnSpPr/>
          <p:nvPr/>
        </p:nvCxnSpPr>
        <p:spPr>
          <a:xfrm>
            <a:off x="4521879" y="3887800"/>
            <a:ext cx="3123862" cy="0"/>
          </a:xfrm>
          <a:prstGeom prst="line">
            <a:avLst/>
          </a:prstGeom>
          <a:ln w="9525" cap="rnd">
            <a:solidFill>
              <a:schemeClr val="bg1">
                <a:lumMod val="85000"/>
              </a:schemeClr>
            </a:solidFill>
            <a:prstDash val="sysDash"/>
            <a:round/>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CE959AB3-8909-17F4-A490-1E91E7E17EB3}"/>
              </a:ext>
            </a:extLst>
          </p:cNvPr>
          <p:cNvCxnSpPr/>
          <p:nvPr/>
        </p:nvCxnSpPr>
        <p:spPr>
          <a:xfrm>
            <a:off x="8349907" y="3887800"/>
            <a:ext cx="3123862" cy="0"/>
          </a:xfrm>
          <a:prstGeom prst="line">
            <a:avLst/>
          </a:prstGeom>
          <a:ln w="9525" cap="rnd">
            <a:solidFill>
              <a:schemeClr val="bg1">
                <a:lumMod val="85000"/>
              </a:schemeClr>
            </a:solidFill>
            <a:prstDash val="sysDash"/>
            <a:round/>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2BBC04B6-E570-E51A-F65C-68B1C6466A0E}"/>
              </a:ext>
            </a:extLst>
          </p:cNvPr>
          <p:cNvCxnSpPr>
            <a:cxnSpLocks/>
          </p:cNvCxnSpPr>
          <p:nvPr/>
        </p:nvCxnSpPr>
        <p:spPr>
          <a:xfrm>
            <a:off x="628801" y="2285202"/>
            <a:ext cx="973367" cy="0"/>
          </a:xfrm>
          <a:prstGeom prst="line">
            <a:avLst/>
          </a:prstGeom>
          <a:ln w="38100" cap="rnd" cmpd="sng" algn="ctr">
            <a:solidFill>
              <a:srgbClr val="29BA74"/>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6417EFCC-B86B-9454-978A-736595624E8B}"/>
              </a:ext>
            </a:extLst>
          </p:cNvPr>
          <p:cNvCxnSpPr>
            <a:cxnSpLocks/>
          </p:cNvCxnSpPr>
          <p:nvPr/>
        </p:nvCxnSpPr>
        <p:spPr>
          <a:xfrm>
            <a:off x="4533030" y="2285202"/>
            <a:ext cx="600945" cy="0"/>
          </a:xfrm>
          <a:prstGeom prst="line">
            <a:avLst/>
          </a:prstGeom>
          <a:ln w="38100" cap="rnd" cmpd="sng" algn="ctr">
            <a:solidFill>
              <a:srgbClr val="29BA74"/>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2698A683-D1DD-B151-2115-621A47EE2DE5}"/>
              </a:ext>
            </a:extLst>
          </p:cNvPr>
          <p:cNvCxnSpPr>
            <a:cxnSpLocks/>
          </p:cNvCxnSpPr>
          <p:nvPr/>
        </p:nvCxnSpPr>
        <p:spPr>
          <a:xfrm>
            <a:off x="8339722" y="2285202"/>
            <a:ext cx="382892" cy="0"/>
          </a:xfrm>
          <a:prstGeom prst="line">
            <a:avLst/>
          </a:prstGeom>
          <a:ln w="38100" cap="rnd" cmpd="sng" algn="ctr">
            <a:solidFill>
              <a:srgbClr val="29BA74"/>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D4DA420C-2B13-F082-3CED-BB5DCE0823AB}"/>
              </a:ext>
            </a:extLst>
          </p:cNvPr>
          <p:cNvCxnSpPr/>
          <p:nvPr/>
        </p:nvCxnSpPr>
        <p:spPr>
          <a:xfrm>
            <a:off x="617650" y="2294727"/>
            <a:ext cx="3123862" cy="0"/>
          </a:xfrm>
          <a:prstGeom prst="line">
            <a:avLst/>
          </a:prstGeom>
          <a:ln w="9525" cap="rnd">
            <a:solidFill>
              <a:schemeClr val="tx2"/>
            </a:solidFill>
            <a:prstDash val="dash"/>
            <a:round/>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698BB8A3-9922-D6DE-B3EC-CC713577E4C2}"/>
              </a:ext>
            </a:extLst>
          </p:cNvPr>
          <p:cNvCxnSpPr/>
          <p:nvPr/>
        </p:nvCxnSpPr>
        <p:spPr>
          <a:xfrm>
            <a:off x="4521879" y="2294727"/>
            <a:ext cx="3123862" cy="0"/>
          </a:xfrm>
          <a:prstGeom prst="line">
            <a:avLst/>
          </a:prstGeom>
          <a:ln w="9525" cap="rnd">
            <a:solidFill>
              <a:schemeClr val="tx2"/>
            </a:solidFill>
            <a:prstDash val="dash"/>
            <a:round/>
          </a:ln>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9EBE957B-6235-7EFC-052C-8DB730198EA7}"/>
              </a:ext>
            </a:extLst>
          </p:cNvPr>
          <p:cNvSpPr txBox="1"/>
          <p:nvPr/>
        </p:nvSpPr>
        <p:spPr>
          <a:xfrm>
            <a:off x="5332375" y="3514037"/>
            <a:ext cx="1504950" cy="4197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100" i="1">
                <a:solidFill>
                  <a:srgbClr val="575757"/>
                </a:solidFill>
              </a:rPr>
              <a:t>Non-exhaustive</a:t>
            </a:r>
          </a:p>
        </p:txBody>
      </p:sp>
      <p:sp>
        <p:nvSpPr>
          <p:cNvPr id="98" name="TextBox 97">
            <a:extLst>
              <a:ext uri="{FF2B5EF4-FFF2-40B4-BE49-F238E27FC236}">
                <a16:creationId xmlns:a16="http://schemas.microsoft.com/office/drawing/2014/main" id="{14435AC6-32B7-29B0-D8BC-B9673EFE6993}"/>
              </a:ext>
            </a:extLst>
          </p:cNvPr>
          <p:cNvSpPr txBox="1"/>
          <p:nvPr/>
        </p:nvSpPr>
        <p:spPr>
          <a:xfrm>
            <a:off x="9298177" y="3514037"/>
            <a:ext cx="1504950" cy="4197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100" i="1">
                <a:solidFill>
                  <a:srgbClr val="575757"/>
                </a:solidFill>
              </a:rPr>
              <a:t>Non-exhaustive</a:t>
            </a:r>
          </a:p>
        </p:txBody>
      </p:sp>
    </p:spTree>
    <p:extLst>
      <p:ext uri="{BB962C8B-B14F-4D97-AF65-F5344CB8AC3E}">
        <p14:creationId xmlns:p14="http://schemas.microsoft.com/office/powerpoint/2010/main" val="13102387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D916B21-6F0C-1778-6465-F0D35F251B45}"/>
              </a:ext>
            </a:extLst>
          </p:cNvPr>
          <p:cNvGraphicFramePr>
            <a:graphicFrameLocks noChangeAspect="1"/>
          </p:cNvGraphicFramePr>
          <p:nvPr>
            <p:custDataLst>
              <p:tags r:id="rId1"/>
            </p:custDataLst>
            <p:extLst>
              <p:ext uri="{D42A27DB-BD31-4B8C-83A1-F6EECF244321}">
                <p14:modId xmlns:p14="http://schemas.microsoft.com/office/powerpoint/2010/main" val="31504824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404" imgH="405" progId="TCLayout.ActiveDocument.1">
                  <p:embed/>
                </p:oleObj>
              </mc:Choice>
              <mc:Fallback>
                <p:oleObj name="think-cell Slide" r:id="rId12" imgW="404" imgH="405" progId="TCLayout.ActiveDocument.1">
                  <p:embed/>
                  <p:pic>
                    <p:nvPicPr>
                      <p:cNvPr id="4" name="think-cell data - do not delete" hidden="1">
                        <a:extLst>
                          <a:ext uri="{FF2B5EF4-FFF2-40B4-BE49-F238E27FC236}">
                            <a16:creationId xmlns:a16="http://schemas.microsoft.com/office/drawing/2014/main" id="{9D916B21-6F0C-1778-6465-F0D35F251B45}"/>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2D062E3-4EE4-13F5-0F98-B7EEC30B3773}"/>
              </a:ext>
            </a:extLst>
          </p:cNvPr>
          <p:cNvSpPr>
            <a:spLocks noGrp="1"/>
          </p:cNvSpPr>
          <p:nvPr>
            <p:ph type="title"/>
          </p:nvPr>
        </p:nvSpPr>
        <p:spPr>
          <a:xfrm>
            <a:off x="630000" y="622800"/>
            <a:ext cx="10933350" cy="664797"/>
          </a:xfrm>
        </p:spPr>
        <p:txBody>
          <a:bodyPr vert="horz"/>
          <a:lstStyle/>
          <a:p>
            <a:r>
              <a:rPr lang="en-US"/>
              <a:t>Key changes have begun to be put in motion and are expected to have meaningful near- and long-term financial impacts</a:t>
            </a:r>
          </a:p>
        </p:txBody>
      </p:sp>
      <p:graphicFrame>
        <p:nvGraphicFramePr>
          <p:cNvPr id="43" name="Table 42">
            <a:extLst>
              <a:ext uri="{FF2B5EF4-FFF2-40B4-BE49-F238E27FC236}">
                <a16:creationId xmlns:a16="http://schemas.microsoft.com/office/drawing/2014/main" id="{DD7E91C1-965D-D8DD-B22A-3F7CD8BC90A5}"/>
              </a:ext>
            </a:extLst>
          </p:cNvPr>
          <p:cNvGraphicFramePr>
            <a:graphicFrameLocks noGrp="1"/>
          </p:cNvGraphicFramePr>
          <p:nvPr>
            <p:extLst>
              <p:ext uri="{D42A27DB-BD31-4B8C-83A1-F6EECF244321}">
                <p14:modId xmlns:p14="http://schemas.microsoft.com/office/powerpoint/2010/main" val="612984088"/>
              </p:ext>
            </p:extLst>
          </p:nvPr>
        </p:nvGraphicFramePr>
        <p:xfrm>
          <a:off x="629999" y="1832670"/>
          <a:ext cx="10775420" cy="4137060"/>
        </p:xfrm>
        <a:graphic>
          <a:graphicData uri="http://schemas.openxmlformats.org/drawingml/2006/table">
            <a:tbl>
              <a:tblPr firstRow="1" bandRow="1">
                <a:tableStyleId>{2D5ABB26-0587-4C30-8999-92F81FD0307C}</a:tableStyleId>
              </a:tblPr>
              <a:tblGrid>
                <a:gridCol w="2245996">
                  <a:extLst>
                    <a:ext uri="{9D8B030D-6E8A-4147-A177-3AD203B41FA5}">
                      <a16:colId xmlns:a16="http://schemas.microsoft.com/office/drawing/2014/main" val="1009259275"/>
                    </a:ext>
                  </a:extLst>
                </a:gridCol>
                <a:gridCol w="884148">
                  <a:extLst>
                    <a:ext uri="{9D8B030D-6E8A-4147-A177-3AD203B41FA5}">
                      <a16:colId xmlns:a16="http://schemas.microsoft.com/office/drawing/2014/main" val="3807082502"/>
                    </a:ext>
                  </a:extLst>
                </a:gridCol>
                <a:gridCol w="5600167">
                  <a:extLst>
                    <a:ext uri="{9D8B030D-6E8A-4147-A177-3AD203B41FA5}">
                      <a16:colId xmlns:a16="http://schemas.microsoft.com/office/drawing/2014/main" val="2723751619"/>
                    </a:ext>
                  </a:extLst>
                </a:gridCol>
                <a:gridCol w="1209367">
                  <a:extLst>
                    <a:ext uri="{9D8B030D-6E8A-4147-A177-3AD203B41FA5}">
                      <a16:colId xmlns:a16="http://schemas.microsoft.com/office/drawing/2014/main" val="555251230"/>
                    </a:ext>
                  </a:extLst>
                </a:gridCol>
                <a:gridCol w="835742">
                  <a:extLst>
                    <a:ext uri="{9D8B030D-6E8A-4147-A177-3AD203B41FA5}">
                      <a16:colId xmlns:a16="http://schemas.microsoft.com/office/drawing/2014/main" val="56621095"/>
                    </a:ext>
                  </a:extLst>
                </a:gridCol>
              </a:tblGrid>
              <a:tr h="378925">
                <a:tc>
                  <a:txBody>
                    <a:bodyPr/>
                    <a:lstStyle/>
                    <a:p>
                      <a:r>
                        <a:rPr lang="en-US" sz="1600" b="1">
                          <a:solidFill>
                            <a:schemeClr val="bg1"/>
                          </a:solidFill>
                        </a:rPr>
                        <a:t>Changes</a:t>
                      </a:r>
                    </a:p>
                  </a:txBody>
                  <a:tcPr anchor="b">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a:solidFill>
                            <a:schemeClr val="bg1"/>
                          </a:solidFill>
                        </a:rPr>
                        <a:t>Status</a:t>
                      </a:r>
                    </a:p>
                  </a:txBody>
                  <a:tcPr anchor="b">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r>
                        <a:rPr lang="en-US" sz="1600" b="1">
                          <a:solidFill>
                            <a:schemeClr val="bg1"/>
                          </a:solidFill>
                        </a:rPr>
                        <a:t>Description</a:t>
                      </a:r>
                    </a:p>
                  </a:txBody>
                  <a:tcPr anchor="b">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r>
                        <a:rPr lang="en-US" sz="1600" b="1">
                          <a:solidFill>
                            <a:schemeClr val="bg1"/>
                          </a:solidFill>
                        </a:rPr>
                        <a:t>Lever </a:t>
                      </a:r>
                    </a:p>
                  </a:txBody>
                  <a:tcPr anchor="b">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r>
                        <a:rPr lang="en-US" sz="1600" b="1">
                          <a:solidFill>
                            <a:schemeClr val="bg1"/>
                          </a:solidFill>
                        </a:rPr>
                        <a:t>Impact</a:t>
                      </a:r>
                    </a:p>
                  </a:txBody>
                  <a:tcPr anchor="b">
                    <a:lnL>
                      <a:noFill/>
                    </a:lnL>
                    <a:lnR>
                      <a:noFill/>
                    </a:lnR>
                    <a:lnT>
                      <a:noFill/>
                    </a:lnT>
                    <a:lnB w="9525" cap="flat" cmpd="sng" algn="ctr">
                      <a:noFill/>
                      <a:prstDash val="dot"/>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575837349"/>
                  </a:ext>
                </a:extLst>
              </a:tr>
              <a:tr h="751627">
                <a:tc>
                  <a:txBody>
                    <a:bodyPr/>
                    <a:lstStyle/>
                    <a:p>
                      <a:r>
                        <a:rPr lang="en-US" sz="1400"/>
                        <a:t>Renegotiation of provider contracts </a:t>
                      </a:r>
                      <a:r>
                        <a:rPr lang="en-US" sz="1400" i="1"/>
                        <a:t>(timing)</a:t>
                      </a:r>
                    </a:p>
                  </a:txBody>
                  <a:tcPr anchor="ctr">
                    <a:lnT w="9525" cap="flat" cmpd="sng" algn="ctr">
                      <a:no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tc>
                  <a:txBody>
                    <a:bodyPr/>
                    <a:lstStyle/>
                    <a:p>
                      <a:endParaRPr lang="en-US" sz="1400"/>
                    </a:p>
                  </a:txBody>
                  <a:tcPr anchor="ctr">
                    <a:lnT w="9525" cap="flat" cmpd="sng" algn="ctr">
                      <a:no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tc>
                  <a:txBody>
                    <a:bodyPr/>
                    <a:lstStyle/>
                    <a:p>
                      <a:r>
                        <a:rPr lang="en-US" sz="1400"/>
                        <a:t>LCBHS will no longer pay providers prior to receiving federal reimbursement </a:t>
                      </a:r>
                      <a:r>
                        <a:rPr lang="en-US" sz="1400">
                          <a:sym typeface="Wingdings" panose="05000000000000000000" pitchFamily="2" charset="2"/>
                        </a:rPr>
                        <a:t> </a:t>
                      </a:r>
                      <a:r>
                        <a:rPr lang="en-US" sz="1400"/>
                        <a:t>cash flow strain reduced, frees up cash for IGT </a:t>
                      </a:r>
                    </a:p>
                  </a:txBody>
                  <a:tcPr anchor="ctr">
                    <a:lnT w="9525" cap="flat" cmpd="sng" algn="ctr">
                      <a:no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tc>
                  <a:txBody>
                    <a:bodyPr/>
                    <a:lstStyle/>
                    <a:p>
                      <a:r>
                        <a:rPr lang="en-US" sz="1400"/>
                        <a:t>Cash-flow </a:t>
                      </a:r>
                    </a:p>
                  </a:txBody>
                  <a:tcPr anchor="ctr">
                    <a:lnT w="9525" cap="flat" cmpd="sng" algn="ctr">
                      <a:no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tc>
                  <a:txBody>
                    <a:bodyPr/>
                    <a:lstStyle/>
                    <a:p>
                      <a:endParaRPr lang="en-US" sz="1400"/>
                    </a:p>
                  </a:txBody>
                  <a:tcPr anchor="ctr">
                    <a:lnT w="9525" cap="flat" cmpd="sng" algn="ctr">
                      <a:no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extLst>
                  <a:ext uri="{0D108BD9-81ED-4DB2-BD59-A6C34878D82A}">
                    <a16:rowId xmlns:a16="http://schemas.microsoft.com/office/drawing/2014/main" val="399294009"/>
                  </a:ext>
                </a:extLst>
              </a:tr>
              <a:tr h="7516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Renegotiation of provider contracts </a:t>
                      </a:r>
                      <a:r>
                        <a:rPr lang="en-US" sz="1400" i="1"/>
                        <a:t>(rates and IGT support) </a:t>
                      </a:r>
                    </a:p>
                  </a:txBody>
                  <a:tcPr anchor="ctr">
                    <a:lnT w="9525" cap="flat" cmpd="sng" algn="ctr">
                      <a:solidFill>
                        <a:schemeClr val="bg1">
                          <a:lumMod val="65000"/>
                        </a:schemeClr>
                      </a:solid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tc>
                  <a:txBody>
                    <a:bodyPr/>
                    <a:lstStyle/>
                    <a:p>
                      <a:endParaRPr lang="en-US" sz="1400"/>
                    </a:p>
                  </a:txBody>
                  <a:tcPr anchor="ctr">
                    <a:lnT w="9525" cap="flat" cmpd="sng" algn="ctr">
                      <a:solidFill>
                        <a:schemeClr val="bg1">
                          <a:lumMod val="65000"/>
                        </a:schemeClr>
                      </a:solid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tc>
                  <a:txBody>
                    <a:bodyPr/>
                    <a:lstStyle/>
                    <a:p>
                      <a:r>
                        <a:rPr lang="en-US" sz="1400"/>
                        <a:t>LCBHS is revisiting contracts to ensure financial viability related to rates and populations served. LCBHS is</a:t>
                      </a:r>
                      <a:r>
                        <a:rPr lang="en-US" sz="1400">
                          <a:solidFill>
                            <a:schemeClr val="tx1"/>
                          </a:solidFill>
                        </a:rPr>
                        <a:t> also </a:t>
                      </a:r>
                      <a:r>
                        <a:rPr lang="en-US" sz="1400"/>
                        <a:t>seeking support for IGT match </a:t>
                      </a:r>
                      <a:r>
                        <a:rPr lang="en-US" sz="1400">
                          <a:sym typeface="Wingdings" panose="05000000000000000000" pitchFamily="2" charset="2"/>
                        </a:rPr>
                        <a:t></a:t>
                      </a:r>
                      <a:r>
                        <a:rPr lang="en-US" sz="1400"/>
                        <a:t> long-term stability and cash strain reduction</a:t>
                      </a:r>
                    </a:p>
                  </a:txBody>
                  <a:tcPr anchor="ctr">
                    <a:lnT w="9525" cap="flat" cmpd="sng" algn="ctr">
                      <a:solidFill>
                        <a:schemeClr val="bg1">
                          <a:lumMod val="65000"/>
                        </a:schemeClr>
                      </a:solid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tc>
                  <a:txBody>
                    <a:bodyPr/>
                    <a:lstStyle/>
                    <a:p>
                      <a:r>
                        <a:rPr lang="en-US" sz="1400"/>
                        <a:t>Cost; cash-flow </a:t>
                      </a:r>
                    </a:p>
                  </a:txBody>
                  <a:tcPr anchor="ctr">
                    <a:lnT w="9525" cap="flat" cmpd="sng" algn="ctr">
                      <a:solidFill>
                        <a:schemeClr val="bg1">
                          <a:lumMod val="65000"/>
                        </a:schemeClr>
                      </a:solid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tc>
                  <a:txBody>
                    <a:bodyPr/>
                    <a:lstStyle/>
                    <a:p>
                      <a:endParaRPr lang="en-US" sz="1400"/>
                    </a:p>
                  </a:txBody>
                  <a:tcPr anchor="ctr">
                    <a:lnT w="9525" cap="flat" cmpd="sng" algn="ctr">
                      <a:solidFill>
                        <a:schemeClr val="bg1">
                          <a:lumMod val="65000"/>
                        </a:schemeClr>
                      </a:solid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extLst>
                  <a:ext uri="{0D108BD9-81ED-4DB2-BD59-A6C34878D82A}">
                    <a16:rowId xmlns:a16="http://schemas.microsoft.com/office/drawing/2014/main" val="2782470063"/>
                  </a:ext>
                </a:extLst>
              </a:tr>
              <a:tr h="751627">
                <a:tc>
                  <a:txBody>
                    <a:bodyPr/>
                    <a:lstStyle/>
                    <a:p>
                      <a:r>
                        <a:rPr lang="en-US" sz="1400"/>
                        <a:t>Continued prioritization of accurate, timely claim submission </a:t>
                      </a:r>
                    </a:p>
                  </a:txBody>
                  <a:tcPr anchor="ctr">
                    <a:lnT w="9525" cap="flat" cmpd="sng" algn="ctr">
                      <a:solidFill>
                        <a:schemeClr val="bg1">
                          <a:lumMod val="65000"/>
                        </a:schemeClr>
                      </a:solid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tc>
                  <a:txBody>
                    <a:bodyPr/>
                    <a:lstStyle/>
                    <a:p>
                      <a:endParaRPr lang="en-US" sz="1400"/>
                    </a:p>
                  </a:txBody>
                  <a:tcPr anchor="ctr">
                    <a:lnT w="9525" cap="flat" cmpd="sng" algn="ctr">
                      <a:solidFill>
                        <a:schemeClr val="bg1">
                          <a:lumMod val="65000"/>
                        </a:schemeClr>
                      </a:solid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tc>
                  <a:txBody>
                    <a:bodyPr/>
                    <a:lstStyle/>
                    <a:p>
                      <a:r>
                        <a:rPr lang="en-US" sz="1400"/>
                        <a:t>Requires internal and external discipline to ensure claims submitted as soon as possible </a:t>
                      </a:r>
                      <a:r>
                        <a:rPr lang="en-US" sz="1400">
                          <a:sym typeface="Wingdings" panose="05000000000000000000" pitchFamily="2" charset="2"/>
                        </a:rPr>
                        <a:t> </a:t>
                      </a:r>
                      <a:r>
                        <a:rPr lang="en-US" sz="1400"/>
                        <a:t>quicker revenue availability (contingent on IGT match) </a:t>
                      </a:r>
                    </a:p>
                  </a:txBody>
                  <a:tcPr anchor="ctr">
                    <a:lnT w="9525" cap="flat" cmpd="sng" algn="ctr">
                      <a:solidFill>
                        <a:schemeClr val="bg1">
                          <a:lumMod val="65000"/>
                        </a:schemeClr>
                      </a:solid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tc>
                  <a:txBody>
                    <a:bodyPr/>
                    <a:lstStyle/>
                    <a:p>
                      <a:r>
                        <a:rPr lang="en-US" sz="1400"/>
                        <a:t>Overall performance</a:t>
                      </a:r>
                    </a:p>
                  </a:txBody>
                  <a:tcPr anchor="ctr">
                    <a:lnT w="9525" cap="flat" cmpd="sng" algn="ctr">
                      <a:solidFill>
                        <a:schemeClr val="bg1">
                          <a:lumMod val="65000"/>
                        </a:schemeClr>
                      </a:solid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tc>
                  <a:txBody>
                    <a:bodyPr/>
                    <a:lstStyle/>
                    <a:p>
                      <a:endParaRPr lang="en-US" sz="1400"/>
                    </a:p>
                  </a:txBody>
                  <a:tcPr anchor="ctr">
                    <a:lnT w="9525" cap="flat" cmpd="sng" algn="ctr">
                      <a:solidFill>
                        <a:schemeClr val="bg1">
                          <a:lumMod val="65000"/>
                        </a:schemeClr>
                      </a:solid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extLst>
                  <a:ext uri="{0D108BD9-81ED-4DB2-BD59-A6C34878D82A}">
                    <a16:rowId xmlns:a16="http://schemas.microsoft.com/office/drawing/2014/main" val="1300407085"/>
                  </a:ext>
                </a:extLst>
              </a:tr>
              <a:tr h="751627">
                <a:tc>
                  <a:txBody>
                    <a:bodyPr/>
                    <a:lstStyle/>
                    <a:p>
                      <a:r>
                        <a:rPr lang="en-US" sz="1400"/>
                        <a:t>Strategic prioritization and delay of payment schedules</a:t>
                      </a:r>
                    </a:p>
                  </a:txBody>
                  <a:tcPr anchor="ctr">
                    <a:lnT w="9525" cap="flat" cmpd="sng" algn="ctr">
                      <a:solidFill>
                        <a:schemeClr val="bg1">
                          <a:lumMod val="65000"/>
                        </a:schemeClr>
                      </a:solid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i="1"/>
                        <a:t>Short-term</a:t>
                      </a:r>
                    </a:p>
                  </a:txBody>
                  <a:tcPr anchor="ctr">
                    <a:lnT w="9525" cap="flat" cmpd="sng" algn="ctr">
                      <a:solidFill>
                        <a:schemeClr val="bg1">
                          <a:lumMod val="65000"/>
                        </a:schemeClr>
                      </a:solid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tc>
                  <a:txBody>
                    <a:bodyPr/>
                    <a:lstStyle/>
                    <a:p>
                      <a:r>
                        <a:rPr lang="en-US" sz="1400"/>
                        <a:t>LCBHS is strategically timing payment where flexibility exists to ensure cash on hand to ensure revenue </a:t>
                      </a:r>
                      <a:r>
                        <a:rPr lang="en-US" sz="1400">
                          <a:sym typeface="Wingdings" panose="05000000000000000000" pitchFamily="2" charset="2"/>
                        </a:rPr>
                        <a:t> </a:t>
                      </a:r>
                      <a:r>
                        <a:rPr lang="en-US" sz="1400"/>
                        <a:t>short-term cash flow strain reduction</a:t>
                      </a:r>
                    </a:p>
                  </a:txBody>
                  <a:tcPr anchor="ctr">
                    <a:lnT w="9525" cap="flat" cmpd="sng" algn="ctr">
                      <a:solidFill>
                        <a:schemeClr val="bg1">
                          <a:lumMod val="65000"/>
                        </a:schemeClr>
                      </a:solid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tc>
                  <a:txBody>
                    <a:bodyPr/>
                    <a:lstStyle/>
                    <a:p>
                      <a:r>
                        <a:rPr lang="en-US" sz="1400"/>
                        <a:t>Cash-flow</a:t>
                      </a:r>
                    </a:p>
                  </a:txBody>
                  <a:tcPr anchor="ctr">
                    <a:lnT w="9525" cap="flat" cmpd="sng" algn="ctr">
                      <a:solidFill>
                        <a:schemeClr val="bg1">
                          <a:lumMod val="65000"/>
                        </a:schemeClr>
                      </a:solid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tc>
                  <a:txBody>
                    <a:bodyPr/>
                    <a:lstStyle/>
                    <a:p>
                      <a:endParaRPr lang="en-US" sz="1100" i="1"/>
                    </a:p>
                  </a:txBody>
                  <a:tcPr anchor="ctr">
                    <a:lnT w="9525" cap="flat" cmpd="sng" algn="ctr">
                      <a:solidFill>
                        <a:schemeClr val="bg1">
                          <a:lumMod val="65000"/>
                        </a:schemeClr>
                      </a:solid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extLst>
                  <a:ext uri="{0D108BD9-81ED-4DB2-BD59-A6C34878D82A}">
                    <a16:rowId xmlns:a16="http://schemas.microsoft.com/office/drawing/2014/main" val="1897568442"/>
                  </a:ext>
                </a:extLst>
              </a:tr>
              <a:tr h="751627">
                <a:tc>
                  <a:txBody>
                    <a:bodyPr/>
                    <a:lstStyle/>
                    <a:p>
                      <a:r>
                        <a:rPr lang="en-US" sz="1400"/>
                        <a:t>Implementation of a monthly cash flow forecast and reporting </a:t>
                      </a:r>
                    </a:p>
                  </a:txBody>
                  <a:tcPr anchor="ctr">
                    <a:lnT w="9525" cap="flat" cmpd="sng" algn="ctr">
                      <a:solidFill>
                        <a:schemeClr val="bg1">
                          <a:lumMod val="65000"/>
                        </a:schemeClr>
                      </a:solidFill>
                      <a:prstDash val="dot"/>
                      <a:round/>
                      <a:headEnd type="none" w="med" len="med"/>
                      <a:tailEnd type="none" w="med" len="med"/>
                    </a:lnT>
                  </a:tcPr>
                </a:tc>
                <a:tc>
                  <a:txBody>
                    <a:bodyPr/>
                    <a:lstStyle/>
                    <a:p>
                      <a:endParaRPr lang="en-US" sz="1400"/>
                    </a:p>
                  </a:txBody>
                  <a:tcPr anchor="ctr">
                    <a:lnT w="9525" cap="flat" cmpd="sng" algn="ctr">
                      <a:solidFill>
                        <a:schemeClr val="bg1">
                          <a:lumMod val="65000"/>
                        </a:schemeClr>
                      </a:solidFill>
                      <a:prstDash val="dot"/>
                      <a:round/>
                      <a:headEnd type="none" w="med" len="med"/>
                      <a:tailEnd type="none" w="med" len="med"/>
                    </a:lnT>
                  </a:tcPr>
                </a:tc>
                <a:tc>
                  <a:txBody>
                    <a:bodyPr/>
                    <a:lstStyle/>
                    <a:p>
                      <a:r>
                        <a:rPr lang="en-US" sz="1400"/>
                        <a:t>Improved forecasting, monitoring, tracking </a:t>
                      </a:r>
                      <a:r>
                        <a:rPr lang="en-US" sz="1400">
                          <a:sym typeface="Wingdings" panose="05000000000000000000" pitchFamily="2" charset="2"/>
                        </a:rPr>
                        <a:t> </a:t>
                      </a:r>
                      <a:r>
                        <a:rPr lang="en-US" sz="1400"/>
                        <a:t>LCBHS ability to make quick, agile changes </a:t>
                      </a:r>
                    </a:p>
                  </a:txBody>
                  <a:tcPr anchor="ctr">
                    <a:lnT w="9525" cap="flat" cmpd="sng" algn="ctr">
                      <a:solidFill>
                        <a:schemeClr val="bg1">
                          <a:lumMod val="65000"/>
                        </a:schemeClr>
                      </a:solidFill>
                      <a:prstDash val="dot"/>
                      <a:round/>
                      <a:headEnd type="none" w="med" len="med"/>
                      <a:tailEnd type="none" w="med" len="med"/>
                    </a:lnT>
                  </a:tcPr>
                </a:tc>
                <a:tc>
                  <a:txBody>
                    <a:bodyPr/>
                    <a:lstStyle/>
                    <a:p>
                      <a:r>
                        <a:rPr lang="en-US" sz="1400"/>
                        <a:t>Overall performance </a:t>
                      </a:r>
                    </a:p>
                  </a:txBody>
                  <a:tcPr anchor="ctr">
                    <a:lnT w="9525" cap="flat" cmpd="sng" algn="ctr">
                      <a:solidFill>
                        <a:schemeClr val="bg1">
                          <a:lumMod val="65000"/>
                        </a:schemeClr>
                      </a:solidFill>
                      <a:prstDash val="dot"/>
                      <a:round/>
                      <a:headEnd type="none" w="med" len="med"/>
                      <a:tailEnd type="none" w="med" len="med"/>
                    </a:lnT>
                  </a:tcPr>
                </a:tc>
                <a:tc>
                  <a:txBody>
                    <a:bodyPr/>
                    <a:lstStyle/>
                    <a:p>
                      <a:endParaRPr lang="en-US" sz="1400" dirty="0"/>
                    </a:p>
                  </a:txBody>
                  <a:tcPr anchor="ctr">
                    <a:lnT w="9525" cap="flat" cmpd="sng" algn="ctr">
                      <a:solidFill>
                        <a:schemeClr val="bg1">
                          <a:lumMod val="65000"/>
                        </a:schemeClr>
                      </a:solidFill>
                      <a:prstDash val="dot"/>
                      <a:round/>
                      <a:headEnd type="none" w="med" len="med"/>
                      <a:tailEnd type="none" w="med" len="med"/>
                    </a:lnT>
                  </a:tcPr>
                </a:tc>
                <a:extLst>
                  <a:ext uri="{0D108BD9-81ED-4DB2-BD59-A6C34878D82A}">
                    <a16:rowId xmlns:a16="http://schemas.microsoft.com/office/drawing/2014/main" val="1920691663"/>
                  </a:ext>
                </a:extLst>
              </a:tr>
            </a:tbl>
          </a:graphicData>
        </a:graphic>
      </p:graphicFrame>
      <p:grpSp>
        <p:nvGrpSpPr>
          <p:cNvPr id="12" name="Group 11">
            <a:extLst>
              <a:ext uri="{FF2B5EF4-FFF2-40B4-BE49-F238E27FC236}">
                <a16:creationId xmlns:a16="http://schemas.microsoft.com/office/drawing/2014/main" id="{24A1B4A2-ED87-F5D1-9C10-837B2ABED6EB}"/>
              </a:ext>
            </a:extLst>
          </p:cNvPr>
          <p:cNvGrpSpPr>
            <a:grpSpLocks noChangeAspect="1"/>
          </p:cNvGrpSpPr>
          <p:nvPr>
            <p:custDataLst>
              <p:tags r:id="rId2"/>
            </p:custDataLst>
          </p:nvPr>
        </p:nvGrpSpPr>
        <p:grpSpPr>
          <a:xfrm>
            <a:off x="3183131" y="2452471"/>
            <a:ext cx="269875" cy="269875"/>
            <a:chOff x="6096000" y="3429000"/>
            <a:chExt cx="269875" cy="269875"/>
          </a:xfrm>
        </p:grpSpPr>
        <p:sp>
          <p:nvSpPr>
            <p:cNvPr id="9" name="background">
              <a:extLst>
                <a:ext uri="{FF2B5EF4-FFF2-40B4-BE49-F238E27FC236}">
                  <a16:creationId xmlns:a16="http://schemas.microsoft.com/office/drawing/2014/main" id="{2BFDF071-FA44-4164-D610-57976E6C4B93}"/>
                </a:ext>
              </a:extLst>
            </p:cNvPr>
            <p:cNvSpPr/>
            <p:nvPr/>
          </p:nvSpPr>
          <p:spPr>
            <a:xfrm>
              <a:off x="6096000" y="3429000"/>
              <a:ext cx="269875" cy="269875"/>
            </a:xfrm>
            <a:prstGeom prst="ellipse">
              <a:avLst/>
            </a:prstGeom>
            <a:solidFill>
              <a:srgbClr val="C8C8C8"/>
            </a:solidFill>
            <a:ln w="9525" cap="rnd" cmpd="sng" algn="ctr">
              <a:noFill/>
              <a:prstDash val="solid"/>
              <a:round/>
              <a:headEnd type="none" w="med" len="med"/>
              <a:tailEnd type="none" w="med" len="med"/>
            </a:ln>
            <a:effectLst/>
            <a:extLs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10" name="arc">
              <a:extLst>
                <a:ext uri="{FF2B5EF4-FFF2-40B4-BE49-F238E27FC236}">
                  <a16:creationId xmlns:a16="http://schemas.microsoft.com/office/drawing/2014/main" id="{CBC852B9-68A0-BFBC-642F-11ECBFCB923F}"/>
                </a:ext>
              </a:extLst>
            </p:cNvPr>
            <p:cNvSpPr/>
            <p:nvPr/>
          </p:nvSpPr>
          <p:spPr>
            <a:xfrm>
              <a:off x="6096000" y="3429000"/>
              <a:ext cx="269875" cy="269875"/>
            </a:xfrm>
            <a:prstGeom prst="arc">
              <a:avLst>
                <a:gd name="adj1" fmla="val 16200000"/>
                <a:gd name="adj2" fmla="val 10800000"/>
              </a:avLst>
            </a:prstGeom>
            <a:solidFill>
              <a:srgbClr val="29BA74"/>
            </a:solidFill>
            <a:ln w="9525" cap="rnd" cmpd="sng" algn="ctr">
              <a:noFill/>
              <a:prstDash val="solid"/>
              <a:round/>
            </a:ln>
            <a:effectLst/>
            <a:extLst>
              <a:ext uri="{91240B29-F687-4F45-9708-019B960494DF}">
                <a14:hiddenLine xmlns:a14="http://schemas.microsoft.com/office/drawing/2010/main" w="9525" cap="rnd" cmpd="sng" algn="ctr">
                  <a:solidFill>
                    <a:schemeClr val="tx1">
                      <a:lumMod val="60000"/>
                      <a:lumOff val="40000"/>
                    </a:schemeClr>
                  </a:solidFill>
                  <a:prstDash val="solid"/>
                  <a:round/>
                </a14:hiddenLine>
              </a:ext>
            </a:extLst>
          </p:spPr>
          <p:style>
            <a:lnRef idx="1">
              <a:schemeClr val="accent1"/>
            </a:lnRef>
            <a:fillRef idx="0">
              <a:schemeClr val="accent1"/>
            </a:fillRef>
            <a:effectRef idx="0">
              <a:schemeClr val="accent1"/>
            </a:effectRef>
            <a:fontRef idx="minor">
              <a:schemeClr val="tx1"/>
            </a:fontRef>
          </p:style>
          <p:txBody>
            <a:bodyPr rtlCol="0" anchor="ctr">
              <a:noAutofit/>
            </a:bodyPr>
            <a:lstStyle/>
            <a:p>
              <a:pPr algn="ctr"/>
              <a:endParaRPr lang="en-US"/>
            </a:p>
          </p:txBody>
        </p:sp>
        <p:sp>
          <p:nvSpPr>
            <p:cNvPr id="11" name="circle">
              <a:extLst>
                <a:ext uri="{FF2B5EF4-FFF2-40B4-BE49-F238E27FC236}">
                  <a16:creationId xmlns:a16="http://schemas.microsoft.com/office/drawing/2014/main" id="{2E055536-3344-15DD-03C3-83663C3B81AC}"/>
                </a:ext>
              </a:extLst>
            </p:cNvPr>
            <p:cNvSpPr/>
            <p:nvPr/>
          </p:nvSpPr>
          <p:spPr>
            <a:xfrm>
              <a:off x="6096000" y="3429000"/>
              <a:ext cx="269875" cy="269875"/>
            </a:xfrm>
            <a:prstGeom prst="ellipse">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grpSp>
      <p:grpSp>
        <p:nvGrpSpPr>
          <p:cNvPr id="13" name="Group 12">
            <a:extLst>
              <a:ext uri="{FF2B5EF4-FFF2-40B4-BE49-F238E27FC236}">
                <a16:creationId xmlns:a16="http://schemas.microsoft.com/office/drawing/2014/main" id="{C5FEE0A3-BD0C-86FE-E5E2-DBAD9AD86833}"/>
              </a:ext>
            </a:extLst>
          </p:cNvPr>
          <p:cNvGrpSpPr>
            <a:grpSpLocks noChangeAspect="1"/>
          </p:cNvGrpSpPr>
          <p:nvPr>
            <p:custDataLst>
              <p:tags r:id="rId3"/>
            </p:custDataLst>
          </p:nvPr>
        </p:nvGrpSpPr>
        <p:grpSpPr>
          <a:xfrm>
            <a:off x="3183131" y="3204099"/>
            <a:ext cx="269875" cy="269875"/>
            <a:chOff x="6096000" y="3429000"/>
            <a:chExt cx="269875" cy="269875"/>
          </a:xfrm>
        </p:grpSpPr>
        <p:sp>
          <p:nvSpPr>
            <p:cNvPr id="14" name="background">
              <a:extLst>
                <a:ext uri="{FF2B5EF4-FFF2-40B4-BE49-F238E27FC236}">
                  <a16:creationId xmlns:a16="http://schemas.microsoft.com/office/drawing/2014/main" id="{9042E76D-D9FB-8093-F0AA-1D58DD2EC0A0}"/>
                </a:ext>
              </a:extLst>
            </p:cNvPr>
            <p:cNvSpPr/>
            <p:nvPr/>
          </p:nvSpPr>
          <p:spPr>
            <a:xfrm>
              <a:off x="6096000" y="3429000"/>
              <a:ext cx="269875" cy="269875"/>
            </a:xfrm>
            <a:prstGeom prst="ellipse">
              <a:avLst/>
            </a:prstGeom>
            <a:solidFill>
              <a:srgbClr val="C8C8C8"/>
            </a:solidFill>
            <a:ln w="9525" cap="rnd" cmpd="sng" algn="ctr">
              <a:noFill/>
              <a:prstDash val="solid"/>
              <a:round/>
              <a:headEnd type="none" w="med" len="med"/>
              <a:tailEnd type="none" w="med" len="med"/>
            </a:ln>
            <a:effectLst/>
            <a:extLs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15" name="arc">
              <a:extLst>
                <a:ext uri="{FF2B5EF4-FFF2-40B4-BE49-F238E27FC236}">
                  <a16:creationId xmlns:a16="http://schemas.microsoft.com/office/drawing/2014/main" id="{90B24EDD-0E2C-64E1-92CE-6E2232781B24}"/>
                </a:ext>
              </a:extLst>
            </p:cNvPr>
            <p:cNvSpPr/>
            <p:nvPr/>
          </p:nvSpPr>
          <p:spPr>
            <a:xfrm>
              <a:off x="6096000" y="3429000"/>
              <a:ext cx="269875" cy="269875"/>
            </a:xfrm>
            <a:prstGeom prst="arc">
              <a:avLst>
                <a:gd name="adj1" fmla="val 16200000"/>
                <a:gd name="adj2" fmla="val 0"/>
              </a:avLst>
            </a:prstGeom>
            <a:solidFill>
              <a:srgbClr val="29BA74"/>
            </a:solidFill>
            <a:ln w="9525" cap="rnd" cmpd="sng" algn="ctr">
              <a:noFill/>
              <a:prstDash val="solid"/>
              <a:round/>
            </a:ln>
            <a:effectLst/>
            <a:extLst>
              <a:ext uri="{91240B29-F687-4F45-9708-019B960494DF}">
                <a14:hiddenLine xmlns:a14="http://schemas.microsoft.com/office/drawing/2010/main" w="9525" cap="rnd" cmpd="sng" algn="ctr">
                  <a:solidFill>
                    <a:schemeClr val="tx1">
                      <a:lumMod val="60000"/>
                      <a:lumOff val="40000"/>
                    </a:schemeClr>
                  </a:solidFill>
                  <a:prstDash val="solid"/>
                  <a:round/>
                </a14:hiddenLine>
              </a:ext>
            </a:extLst>
          </p:spPr>
          <p:style>
            <a:lnRef idx="1">
              <a:schemeClr val="accent1"/>
            </a:lnRef>
            <a:fillRef idx="0">
              <a:schemeClr val="accent1"/>
            </a:fillRef>
            <a:effectRef idx="0">
              <a:schemeClr val="accent1"/>
            </a:effectRef>
            <a:fontRef idx="minor">
              <a:schemeClr val="tx1"/>
            </a:fontRef>
          </p:style>
          <p:txBody>
            <a:bodyPr rtlCol="0" anchor="ctr">
              <a:noAutofit/>
            </a:bodyPr>
            <a:lstStyle/>
            <a:p>
              <a:pPr algn="ctr"/>
              <a:endParaRPr lang="en-US"/>
            </a:p>
          </p:txBody>
        </p:sp>
        <p:sp>
          <p:nvSpPr>
            <p:cNvPr id="18" name="circle">
              <a:extLst>
                <a:ext uri="{FF2B5EF4-FFF2-40B4-BE49-F238E27FC236}">
                  <a16:creationId xmlns:a16="http://schemas.microsoft.com/office/drawing/2014/main" id="{21E36BEA-1B34-1C22-5E49-F8A706384F12}"/>
                </a:ext>
              </a:extLst>
            </p:cNvPr>
            <p:cNvSpPr/>
            <p:nvPr/>
          </p:nvSpPr>
          <p:spPr>
            <a:xfrm>
              <a:off x="6096000" y="3429000"/>
              <a:ext cx="269875" cy="269875"/>
            </a:xfrm>
            <a:prstGeom prst="ellipse">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grpSp>
      <p:grpSp>
        <p:nvGrpSpPr>
          <p:cNvPr id="19" name="Group 18">
            <a:extLst>
              <a:ext uri="{FF2B5EF4-FFF2-40B4-BE49-F238E27FC236}">
                <a16:creationId xmlns:a16="http://schemas.microsoft.com/office/drawing/2014/main" id="{C3068F3F-4EFB-4E27-9A39-8ECA3B680C44}"/>
              </a:ext>
            </a:extLst>
          </p:cNvPr>
          <p:cNvGrpSpPr>
            <a:grpSpLocks noChangeAspect="1"/>
          </p:cNvGrpSpPr>
          <p:nvPr>
            <p:custDataLst>
              <p:tags r:id="rId4"/>
            </p:custDataLst>
          </p:nvPr>
        </p:nvGrpSpPr>
        <p:grpSpPr>
          <a:xfrm>
            <a:off x="3183131" y="3955725"/>
            <a:ext cx="269875" cy="269875"/>
            <a:chOff x="6096000" y="3429000"/>
            <a:chExt cx="269875" cy="269875"/>
          </a:xfrm>
        </p:grpSpPr>
        <p:sp>
          <p:nvSpPr>
            <p:cNvPr id="20" name="background">
              <a:extLst>
                <a:ext uri="{FF2B5EF4-FFF2-40B4-BE49-F238E27FC236}">
                  <a16:creationId xmlns:a16="http://schemas.microsoft.com/office/drawing/2014/main" id="{D2876455-54A6-C7F7-6D20-1D48743276EF}"/>
                </a:ext>
              </a:extLst>
            </p:cNvPr>
            <p:cNvSpPr/>
            <p:nvPr/>
          </p:nvSpPr>
          <p:spPr>
            <a:xfrm>
              <a:off x="6096000" y="3429000"/>
              <a:ext cx="269875" cy="269875"/>
            </a:xfrm>
            <a:prstGeom prst="ellipse">
              <a:avLst/>
            </a:prstGeom>
            <a:solidFill>
              <a:srgbClr val="C8C8C8"/>
            </a:solidFill>
            <a:ln w="9525" cap="rnd" cmpd="sng" algn="ctr">
              <a:noFill/>
              <a:prstDash val="solid"/>
              <a:round/>
              <a:headEnd type="none" w="med" len="med"/>
              <a:tailEnd type="none" w="med" len="med"/>
            </a:ln>
            <a:effectLst/>
            <a:extLs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21" name="arc">
              <a:extLst>
                <a:ext uri="{FF2B5EF4-FFF2-40B4-BE49-F238E27FC236}">
                  <a16:creationId xmlns:a16="http://schemas.microsoft.com/office/drawing/2014/main" id="{5302AAA0-77E1-FDA7-5E53-4D3AF9B5E98E}"/>
                </a:ext>
              </a:extLst>
            </p:cNvPr>
            <p:cNvSpPr/>
            <p:nvPr/>
          </p:nvSpPr>
          <p:spPr>
            <a:xfrm>
              <a:off x="6096000" y="3429000"/>
              <a:ext cx="269875" cy="269875"/>
            </a:xfrm>
            <a:prstGeom prst="arc">
              <a:avLst>
                <a:gd name="adj1" fmla="val 16200000"/>
                <a:gd name="adj2" fmla="val 5400000"/>
              </a:avLst>
            </a:prstGeom>
            <a:solidFill>
              <a:srgbClr val="29BA74"/>
            </a:solidFill>
            <a:ln w="9525" cap="rnd" cmpd="sng" algn="ctr">
              <a:noFill/>
              <a:prstDash val="solid"/>
              <a:round/>
            </a:ln>
            <a:effectLst/>
            <a:extLst>
              <a:ext uri="{91240B29-F687-4F45-9708-019B960494DF}">
                <a14:hiddenLine xmlns:a14="http://schemas.microsoft.com/office/drawing/2010/main" w="9525" cap="rnd" cmpd="sng" algn="ctr">
                  <a:solidFill>
                    <a:schemeClr val="tx1">
                      <a:lumMod val="60000"/>
                      <a:lumOff val="40000"/>
                    </a:schemeClr>
                  </a:solidFill>
                  <a:prstDash val="solid"/>
                  <a:round/>
                </a14:hiddenLine>
              </a:ext>
            </a:extLst>
          </p:spPr>
          <p:style>
            <a:lnRef idx="1">
              <a:schemeClr val="accent1"/>
            </a:lnRef>
            <a:fillRef idx="0">
              <a:schemeClr val="accent1"/>
            </a:fillRef>
            <a:effectRef idx="0">
              <a:schemeClr val="accent1"/>
            </a:effectRef>
            <a:fontRef idx="minor">
              <a:schemeClr val="tx1"/>
            </a:fontRef>
          </p:style>
          <p:txBody>
            <a:bodyPr rtlCol="0" anchor="ctr">
              <a:noAutofit/>
            </a:bodyPr>
            <a:lstStyle/>
            <a:p>
              <a:pPr algn="ctr"/>
              <a:endParaRPr lang="en-US"/>
            </a:p>
          </p:txBody>
        </p:sp>
        <p:sp>
          <p:nvSpPr>
            <p:cNvPr id="22" name="circle">
              <a:extLst>
                <a:ext uri="{FF2B5EF4-FFF2-40B4-BE49-F238E27FC236}">
                  <a16:creationId xmlns:a16="http://schemas.microsoft.com/office/drawing/2014/main" id="{CBECC1EB-9FBA-013A-4F56-779BA76FD54D}"/>
                </a:ext>
              </a:extLst>
            </p:cNvPr>
            <p:cNvSpPr/>
            <p:nvPr/>
          </p:nvSpPr>
          <p:spPr>
            <a:xfrm>
              <a:off x="6096000" y="3429000"/>
              <a:ext cx="269875" cy="269875"/>
            </a:xfrm>
            <a:prstGeom prst="ellipse">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grpSp>
      <p:grpSp>
        <p:nvGrpSpPr>
          <p:cNvPr id="23" name="Group 22">
            <a:extLst>
              <a:ext uri="{FF2B5EF4-FFF2-40B4-BE49-F238E27FC236}">
                <a16:creationId xmlns:a16="http://schemas.microsoft.com/office/drawing/2014/main" id="{69D4B66E-AF1B-8DE4-147F-E5CF10929888}"/>
              </a:ext>
            </a:extLst>
          </p:cNvPr>
          <p:cNvGrpSpPr>
            <a:grpSpLocks noChangeAspect="1"/>
          </p:cNvGrpSpPr>
          <p:nvPr>
            <p:custDataLst>
              <p:tags r:id="rId5"/>
            </p:custDataLst>
          </p:nvPr>
        </p:nvGrpSpPr>
        <p:grpSpPr>
          <a:xfrm>
            <a:off x="3183131" y="5458979"/>
            <a:ext cx="269875" cy="269875"/>
            <a:chOff x="6096000" y="3429000"/>
            <a:chExt cx="269875" cy="269875"/>
          </a:xfrm>
        </p:grpSpPr>
        <p:sp>
          <p:nvSpPr>
            <p:cNvPr id="24" name="background">
              <a:extLst>
                <a:ext uri="{FF2B5EF4-FFF2-40B4-BE49-F238E27FC236}">
                  <a16:creationId xmlns:a16="http://schemas.microsoft.com/office/drawing/2014/main" id="{552E4171-2069-BE87-D049-EECBE8F82B3F}"/>
                </a:ext>
              </a:extLst>
            </p:cNvPr>
            <p:cNvSpPr/>
            <p:nvPr/>
          </p:nvSpPr>
          <p:spPr>
            <a:xfrm>
              <a:off x="6096000" y="3429000"/>
              <a:ext cx="269875" cy="269875"/>
            </a:xfrm>
            <a:prstGeom prst="ellipse">
              <a:avLst/>
            </a:prstGeom>
            <a:solidFill>
              <a:srgbClr val="C8C8C8"/>
            </a:solidFill>
            <a:ln w="9525" cap="rnd" cmpd="sng" algn="ctr">
              <a:noFill/>
              <a:prstDash val="solid"/>
              <a:round/>
              <a:headEnd type="none" w="med" len="med"/>
              <a:tailEnd type="none" w="med" len="med"/>
            </a:ln>
            <a:effectLst/>
            <a:extLs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25" name="arc">
              <a:extLst>
                <a:ext uri="{FF2B5EF4-FFF2-40B4-BE49-F238E27FC236}">
                  <a16:creationId xmlns:a16="http://schemas.microsoft.com/office/drawing/2014/main" id="{A7C850A8-7036-0BC1-F748-0D9E949CCCE3}"/>
                </a:ext>
              </a:extLst>
            </p:cNvPr>
            <p:cNvSpPr/>
            <p:nvPr/>
          </p:nvSpPr>
          <p:spPr>
            <a:xfrm>
              <a:off x="6096000" y="3429000"/>
              <a:ext cx="269875" cy="269875"/>
            </a:xfrm>
            <a:prstGeom prst="arc">
              <a:avLst>
                <a:gd name="adj1" fmla="val 16200000"/>
                <a:gd name="adj2" fmla="val 5400000"/>
              </a:avLst>
            </a:prstGeom>
            <a:solidFill>
              <a:srgbClr val="29BA74"/>
            </a:solidFill>
            <a:ln w="9525" cap="rnd" cmpd="sng" algn="ctr">
              <a:noFill/>
              <a:prstDash val="solid"/>
              <a:round/>
            </a:ln>
            <a:effectLst/>
            <a:extLst>
              <a:ext uri="{91240B29-F687-4F45-9708-019B960494DF}">
                <a14:hiddenLine xmlns:a14="http://schemas.microsoft.com/office/drawing/2010/main" w="9525" cap="rnd" cmpd="sng" algn="ctr">
                  <a:solidFill>
                    <a:schemeClr val="tx1">
                      <a:lumMod val="60000"/>
                      <a:lumOff val="40000"/>
                    </a:schemeClr>
                  </a:solidFill>
                  <a:prstDash val="solid"/>
                  <a:round/>
                </a14:hiddenLine>
              </a:ext>
            </a:extLst>
          </p:spPr>
          <p:style>
            <a:lnRef idx="1">
              <a:schemeClr val="accent1"/>
            </a:lnRef>
            <a:fillRef idx="0">
              <a:schemeClr val="accent1"/>
            </a:fillRef>
            <a:effectRef idx="0">
              <a:schemeClr val="accent1"/>
            </a:effectRef>
            <a:fontRef idx="minor">
              <a:schemeClr val="tx1"/>
            </a:fontRef>
          </p:style>
          <p:txBody>
            <a:bodyPr rtlCol="0" anchor="ctr">
              <a:noAutofit/>
            </a:bodyPr>
            <a:lstStyle/>
            <a:p>
              <a:pPr algn="ctr"/>
              <a:endParaRPr lang="en-US"/>
            </a:p>
          </p:txBody>
        </p:sp>
        <p:sp>
          <p:nvSpPr>
            <p:cNvPr id="26" name="circle">
              <a:extLst>
                <a:ext uri="{FF2B5EF4-FFF2-40B4-BE49-F238E27FC236}">
                  <a16:creationId xmlns:a16="http://schemas.microsoft.com/office/drawing/2014/main" id="{E5F53FBC-4105-A4BC-549F-688E2C578FAC}"/>
                </a:ext>
              </a:extLst>
            </p:cNvPr>
            <p:cNvSpPr/>
            <p:nvPr/>
          </p:nvSpPr>
          <p:spPr>
            <a:xfrm>
              <a:off x="6096000" y="3429000"/>
              <a:ext cx="269875" cy="269875"/>
            </a:xfrm>
            <a:prstGeom prst="ellipse">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grpSp>
      <p:grpSp>
        <p:nvGrpSpPr>
          <p:cNvPr id="16" name="Group 15">
            <a:extLst>
              <a:ext uri="{FF2B5EF4-FFF2-40B4-BE49-F238E27FC236}">
                <a16:creationId xmlns:a16="http://schemas.microsoft.com/office/drawing/2014/main" id="{638F8E37-3DB4-9498-2A2C-FAA22F223DA1}"/>
              </a:ext>
            </a:extLst>
          </p:cNvPr>
          <p:cNvGrpSpPr>
            <a:grpSpLocks noChangeAspect="1"/>
          </p:cNvGrpSpPr>
          <p:nvPr>
            <p:custDataLst>
              <p:tags r:id="rId6"/>
            </p:custDataLst>
          </p:nvPr>
        </p:nvGrpSpPr>
        <p:grpSpPr>
          <a:xfrm>
            <a:off x="10852610" y="2452471"/>
            <a:ext cx="269875" cy="269875"/>
            <a:chOff x="6096000" y="3429000"/>
            <a:chExt cx="269875" cy="269875"/>
          </a:xfrm>
        </p:grpSpPr>
        <p:sp>
          <p:nvSpPr>
            <p:cNvPr id="17" name="background">
              <a:extLst>
                <a:ext uri="{FF2B5EF4-FFF2-40B4-BE49-F238E27FC236}">
                  <a16:creationId xmlns:a16="http://schemas.microsoft.com/office/drawing/2014/main" id="{DD7B1E3F-A1C8-8D86-8644-E09CBE2ACD44}"/>
                </a:ext>
              </a:extLst>
            </p:cNvPr>
            <p:cNvSpPr/>
            <p:nvPr/>
          </p:nvSpPr>
          <p:spPr>
            <a:xfrm>
              <a:off x="6096000" y="3429000"/>
              <a:ext cx="269875" cy="269875"/>
            </a:xfrm>
            <a:prstGeom prst="ellipse">
              <a:avLst/>
            </a:prstGeom>
            <a:solidFill>
              <a:srgbClr val="C8C8C8"/>
            </a:solidFill>
            <a:ln w="9525" cap="rnd" cmpd="sng" algn="ctr">
              <a:noFill/>
              <a:prstDash val="solid"/>
              <a:round/>
              <a:headEnd type="none" w="med" len="med"/>
              <a:tailEnd type="none" w="med" len="med"/>
            </a:ln>
            <a:effectLst/>
            <a:extLs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27" name="arc">
              <a:extLst>
                <a:ext uri="{FF2B5EF4-FFF2-40B4-BE49-F238E27FC236}">
                  <a16:creationId xmlns:a16="http://schemas.microsoft.com/office/drawing/2014/main" id="{8865010F-FCD4-234F-C32F-F0B4EA891939}"/>
                </a:ext>
              </a:extLst>
            </p:cNvPr>
            <p:cNvSpPr/>
            <p:nvPr/>
          </p:nvSpPr>
          <p:spPr>
            <a:xfrm>
              <a:off x="6096000" y="3429000"/>
              <a:ext cx="269875" cy="269875"/>
            </a:xfrm>
            <a:prstGeom prst="arc">
              <a:avLst>
                <a:gd name="adj1" fmla="val 16200000"/>
                <a:gd name="adj2" fmla="val 5400000"/>
              </a:avLst>
            </a:prstGeom>
            <a:solidFill>
              <a:srgbClr val="29BA74"/>
            </a:solidFill>
            <a:ln w="9525" cap="rnd" cmpd="sng" algn="ctr">
              <a:noFill/>
              <a:prstDash val="solid"/>
              <a:round/>
            </a:ln>
            <a:effectLst/>
            <a:extLst>
              <a:ext uri="{91240B29-F687-4F45-9708-019B960494DF}">
                <a14:hiddenLine xmlns:a14="http://schemas.microsoft.com/office/drawing/2010/main" w="9525" cap="rnd" cmpd="sng" algn="ctr">
                  <a:solidFill>
                    <a:schemeClr val="tx1">
                      <a:lumMod val="60000"/>
                      <a:lumOff val="40000"/>
                    </a:schemeClr>
                  </a:solidFill>
                  <a:prstDash val="solid"/>
                  <a:round/>
                </a14:hiddenLine>
              </a:ext>
            </a:extLst>
          </p:spPr>
          <p:style>
            <a:lnRef idx="1">
              <a:schemeClr val="accent1"/>
            </a:lnRef>
            <a:fillRef idx="0">
              <a:schemeClr val="accent1"/>
            </a:fillRef>
            <a:effectRef idx="0">
              <a:schemeClr val="accent1"/>
            </a:effectRef>
            <a:fontRef idx="minor">
              <a:schemeClr val="tx1"/>
            </a:fontRef>
          </p:style>
          <p:txBody>
            <a:bodyPr rtlCol="0" anchor="ctr">
              <a:noAutofit/>
            </a:bodyPr>
            <a:lstStyle/>
            <a:p>
              <a:pPr algn="ctr"/>
              <a:endParaRPr lang="en-US"/>
            </a:p>
          </p:txBody>
        </p:sp>
        <p:sp>
          <p:nvSpPr>
            <p:cNvPr id="28" name="circle">
              <a:extLst>
                <a:ext uri="{FF2B5EF4-FFF2-40B4-BE49-F238E27FC236}">
                  <a16:creationId xmlns:a16="http://schemas.microsoft.com/office/drawing/2014/main" id="{C71E9A77-BAD7-246B-875E-94A2532E36B4}"/>
                </a:ext>
              </a:extLst>
            </p:cNvPr>
            <p:cNvSpPr/>
            <p:nvPr/>
          </p:nvSpPr>
          <p:spPr>
            <a:xfrm>
              <a:off x="6096000" y="3429000"/>
              <a:ext cx="269875" cy="269875"/>
            </a:xfrm>
            <a:prstGeom prst="ellipse">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grpSp>
      <p:grpSp>
        <p:nvGrpSpPr>
          <p:cNvPr id="29" name="Group 28">
            <a:extLst>
              <a:ext uri="{FF2B5EF4-FFF2-40B4-BE49-F238E27FC236}">
                <a16:creationId xmlns:a16="http://schemas.microsoft.com/office/drawing/2014/main" id="{B4362FC0-2423-09A1-B1FB-4043C3C702C4}"/>
              </a:ext>
            </a:extLst>
          </p:cNvPr>
          <p:cNvGrpSpPr>
            <a:grpSpLocks noChangeAspect="1"/>
          </p:cNvGrpSpPr>
          <p:nvPr>
            <p:custDataLst>
              <p:tags r:id="rId7"/>
            </p:custDataLst>
          </p:nvPr>
        </p:nvGrpSpPr>
        <p:grpSpPr>
          <a:xfrm>
            <a:off x="10852610" y="3204098"/>
            <a:ext cx="269875" cy="269875"/>
            <a:chOff x="6096000" y="3429000"/>
            <a:chExt cx="269875" cy="269875"/>
          </a:xfrm>
        </p:grpSpPr>
        <p:sp>
          <p:nvSpPr>
            <p:cNvPr id="30" name="background">
              <a:extLst>
                <a:ext uri="{FF2B5EF4-FFF2-40B4-BE49-F238E27FC236}">
                  <a16:creationId xmlns:a16="http://schemas.microsoft.com/office/drawing/2014/main" id="{B98B7697-6DC6-E4F6-6C95-D87CD2EB0B75}"/>
                </a:ext>
              </a:extLst>
            </p:cNvPr>
            <p:cNvSpPr/>
            <p:nvPr/>
          </p:nvSpPr>
          <p:spPr>
            <a:xfrm>
              <a:off x="6096000" y="3429000"/>
              <a:ext cx="269875" cy="269875"/>
            </a:xfrm>
            <a:prstGeom prst="ellipse">
              <a:avLst/>
            </a:prstGeom>
            <a:solidFill>
              <a:srgbClr val="C8C8C8"/>
            </a:solidFill>
            <a:ln w="9525" cap="rnd" cmpd="sng" algn="ctr">
              <a:noFill/>
              <a:prstDash val="solid"/>
              <a:round/>
              <a:headEnd type="none" w="med" len="med"/>
              <a:tailEnd type="none" w="med" len="med"/>
            </a:ln>
            <a:effectLst/>
            <a:extLs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31" name="arc">
              <a:extLst>
                <a:ext uri="{FF2B5EF4-FFF2-40B4-BE49-F238E27FC236}">
                  <a16:creationId xmlns:a16="http://schemas.microsoft.com/office/drawing/2014/main" id="{2D636012-4A0F-2A29-547D-64A66DCA0100}"/>
                </a:ext>
              </a:extLst>
            </p:cNvPr>
            <p:cNvSpPr/>
            <p:nvPr/>
          </p:nvSpPr>
          <p:spPr>
            <a:xfrm>
              <a:off x="6096000" y="3429000"/>
              <a:ext cx="269875" cy="269875"/>
            </a:xfrm>
            <a:prstGeom prst="arc">
              <a:avLst>
                <a:gd name="adj1" fmla="val 16200000"/>
                <a:gd name="adj2" fmla="val 10800000"/>
              </a:avLst>
            </a:prstGeom>
            <a:solidFill>
              <a:srgbClr val="29BA74"/>
            </a:solidFill>
            <a:ln w="9525" cap="rnd" cmpd="sng" algn="ctr">
              <a:noFill/>
              <a:prstDash val="solid"/>
              <a:round/>
            </a:ln>
            <a:effectLst/>
            <a:extLst>
              <a:ext uri="{91240B29-F687-4F45-9708-019B960494DF}">
                <a14:hiddenLine xmlns:a14="http://schemas.microsoft.com/office/drawing/2010/main" w="9525" cap="rnd" cmpd="sng" algn="ctr">
                  <a:solidFill>
                    <a:schemeClr val="tx1">
                      <a:lumMod val="60000"/>
                      <a:lumOff val="40000"/>
                    </a:schemeClr>
                  </a:solidFill>
                  <a:prstDash val="solid"/>
                  <a:round/>
                </a14:hiddenLine>
              </a:ext>
            </a:extLst>
          </p:spPr>
          <p:style>
            <a:lnRef idx="1">
              <a:schemeClr val="accent1"/>
            </a:lnRef>
            <a:fillRef idx="0">
              <a:schemeClr val="accent1"/>
            </a:fillRef>
            <a:effectRef idx="0">
              <a:schemeClr val="accent1"/>
            </a:effectRef>
            <a:fontRef idx="minor">
              <a:schemeClr val="tx1"/>
            </a:fontRef>
          </p:style>
          <p:txBody>
            <a:bodyPr rtlCol="0" anchor="ctr">
              <a:noAutofit/>
            </a:bodyPr>
            <a:lstStyle/>
            <a:p>
              <a:pPr algn="ctr"/>
              <a:endParaRPr lang="en-US"/>
            </a:p>
          </p:txBody>
        </p:sp>
        <p:sp>
          <p:nvSpPr>
            <p:cNvPr id="32" name="circle">
              <a:extLst>
                <a:ext uri="{FF2B5EF4-FFF2-40B4-BE49-F238E27FC236}">
                  <a16:creationId xmlns:a16="http://schemas.microsoft.com/office/drawing/2014/main" id="{2B7C34FE-2A9A-4355-9E3D-3F6A637D06C9}"/>
                </a:ext>
              </a:extLst>
            </p:cNvPr>
            <p:cNvSpPr/>
            <p:nvPr/>
          </p:nvSpPr>
          <p:spPr>
            <a:xfrm>
              <a:off x="6096000" y="3429000"/>
              <a:ext cx="269875" cy="269875"/>
            </a:xfrm>
            <a:prstGeom prst="ellipse">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grpSp>
      <p:grpSp>
        <p:nvGrpSpPr>
          <p:cNvPr id="33" name="Group 32">
            <a:extLst>
              <a:ext uri="{FF2B5EF4-FFF2-40B4-BE49-F238E27FC236}">
                <a16:creationId xmlns:a16="http://schemas.microsoft.com/office/drawing/2014/main" id="{65F4C79D-6872-77E2-968A-2D1544D8DA17}"/>
              </a:ext>
            </a:extLst>
          </p:cNvPr>
          <p:cNvGrpSpPr>
            <a:grpSpLocks noChangeAspect="1"/>
          </p:cNvGrpSpPr>
          <p:nvPr>
            <p:custDataLst>
              <p:tags r:id="rId8"/>
            </p:custDataLst>
          </p:nvPr>
        </p:nvGrpSpPr>
        <p:grpSpPr>
          <a:xfrm>
            <a:off x="10852610" y="4707352"/>
            <a:ext cx="269875" cy="269875"/>
            <a:chOff x="6096000" y="3429000"/>
            <a:chExt cx="269875" cy="269875"/>
          </a:xfrm>
        </p:grpSpPr>
        <p:sp>
          <p:nvSpPr>
            <p:cNvPr id="34" name="background">
              <a:extLst>
                <a:ext uri="{FF2B5EF4-FFF2-40B4-BE49-F238E27FC236}">
                  <a16:creationId xmlns:a16="http://schemas.microsoft.com/office/drawing/2014/main" id="{769AAA77-0215-7C37-C023-E196960D4104}"/>
                </a:ext>
              </a:extLst>
            </p:cNvPr>
            <p:cNvSpPr/>
            <p:nvPr/>
          </p:nvSpPr>
          <p:spPr>
            <a:xfrm>
              <a:off x="6096000" y="3429000"/>
              <a:ext cx="269875" cy="269875"/>
            </a:xfrm>
            <a:prstGeom prst="ellipse">
              <a:avLst/>
            </a:prstGeom>
            <a:solidFill>
              <a:srgbClr val="C8C8C8"/>
            </a:solidFill>
            <a:ln w="9525" cap="rnd" cmpd="sng" algn="ctr">
              <a:noFill/>
              <a:prstDash val="solid"/>
              <a:round/>
              <a:headEnd type="none" w="med" len="med"/>
              <a:tailEnd type="none" w="med" len="med"/>
            </a:ln>
            <a:effectLst/>
            <a:extLs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35" name="arc">
              <a:extLst>
                <a:ext uri="{FF2B5EF4-FFF2-40B4-BE49-F238E27FC236}">
                  <a16:creationId xmlns:a16="http://schemas.microsoft.com/office/drawing/2014/main" id="{8065633A-7818-8F44-46A6-DC7264A41893}"/>
                </a:ext>
              </a:extLst>
            </p:cNvPr>
            <p:cNvSpPr/>
            <p:nvPr/>
          </p:nvSpPr>
          <p:spPr>
            <a:xfrm>
              <a:off x="6096000" y="3429000"/>
              <a:ext cx="269875" cy="269875"/>
            </a:xfrm>
            <a:prstGeom prst="arc">
              <a:avLst>
                <a:gd name="adj1" fmla="val 16200000"/>
                <a:gd name="adj2" fmla="val 0"/>
              </a:avLst>
            </a:prstGeom>
            <a:solidFill>
              <a:srgbClr val="29BA74"/>
            </a:solidFill>
            <a:ln w="9525" cap="rnd" cmpd="sng" algn="ctr">
              <a:noFill/>
              <a:prstDash val="solid"/>
              <a:round/>
            </a:ln>
            <a:effectLst/>
            <a:extLst>
              <a:ext uri="{91240B29-F687-4F45-9708-019B960494DF}">
                <a14:hiddenLine xmlns:a14="http://schemas.microsoft.com/office/drawing/2010/main" w="9525" cap="rnd" cmpd="sng" algn="ctr">
                  <a:solidFill>
                    <a:schemeClr val="tx1">
                      <a:lumMod val="60000"/>
                      <a:lumOff val="40000"/>
                    </a:schemeClr>
                  </a:solidFill>
                  <a:prstDash val="solid"/>
                  <a:round/>
                </a14:hiddenLine>
              </a:ext>
            </a:extLst>
          </p:spPr>
          <p:style>
            <a:lnRef idx="1">
              <a:schemeClr val="accent1"/>
            </a:lnRef>
            <a:fillRef idx="0">
              <a:schemeClr val="accent1"/>
            </a:fillRef>
            <a:effectRef idx="0">
              <a:schemeClr val="accent1"/>
            </a:effectRef>
            <a:fontRef idx="minor">
              <a:schemeClr val="tx1"/>
            </a:fontRef>
          </p:style>
          <p:txBody>
            <a:bodyPr rtlCol="0" anchor="ctr">
              <a:noAutofit/>
            </a:bodyPr>
            <a:lstStyle/>
            <a:p>
              <a:pPr algn="ctr"/>
              <a:endParaRPr lang="en-US"/>
            </a:p>
          </p:txBody>
        </p:sp>
        <p:sp>
          <p:nvSpPr>
            <p:cNvPr id="36" name="circle">
              <a:extLst>
                <a:ext uri="{FF2B5EF4-FFF2-40B4-BE49-F238E27FC236}">
                  <a16:creationId xmlns:a16="http://schemas.microsoft.com/office/drawing/2014/main" id="{8C62813D-FBC8-BDCB-E583-47B954773C73}"/>
                </a:ext>
              </a:extLst>
            </p:cNvPr>
            <p:cNvSpPr/>
            <p:nvPr/>
          </p:nvSpPr>
          <p:spPr>
            <a:xfrm>
              <a:off x="6096000" y="3429000"/>
              <a:ext cx="269875" cy="269875"/>
            </a:xfrm>
            <a:prstGeom prst="ellipse">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grpSp>
      <p:grpSp>
        <p:nvGrpSpPr>
          <p:cNvPr id="38" name="Group 37">
            <a:extLst>
              <a:ext uri="{FF2B5EF4-FFF2-40B4-BE49-F238E27FC236}">
                <a16:creationId xmlns:a16="http://schemas.microsoft.com/office/drawing/2014/main" id="{AB32AE9B-A414-6666-6BC0-F049CB55377D}"/>
              </a:ext>
            </a:extLst>
          </p:cNvPr>
          <p:cNvGrpSpPr>
            <a:grpSpLocks noChangeAspect="1"/>
          </p:cNvGrpSpPr>
          <p:nvPr>
            <p:custDataLst>
              <p:tags r:id="rId9"/>
            </p:custDataLst>
          </p:nvPr>
        </p:nvGrpSpPr>
        <p:grpSpPr>
          <a:xfrm>
            <a:off x="10852610" y="5458979"/>
            <a:ext cx="269875" cy="269875"/>
            <a:chOff x="6096000" y="3429000"/>
            <a:chExt cx="269875" cy="269875"/>
          </a:xfrm>
        </p:grpSpPr>
        <p:sp>
          <p:nvSpPr>
            <p:cNvPr id="39" name="background">
              <a:extLst>
                <a:ext uri="{FF2B5EF4-FFF2-40B4-BE49-F238E27FC236}">
                  <a16:creationId xmlns:a16="http://schemas.microsoft.com/office/drawing/2014/main" id="{80DB9B80-2D2B-F521-8C17-85234A1C3873}"/>
                </a:ext>
              </a:extLst>
            </p:cNvPr>
            <p:cNvSpPr/>
            <p:nvPr/>
          </p:nvSpPr>
          <p:spPr>
            <a:xfrm>
              <a:off x="6096000" y="3429000"/>
              <a:ext cx="269875" cy="269875"/>
            </a:xfrm>
            <a:prstGeom prst="ellipse">
              <a:avLst/>
            </a:prstGeom>
            <a:solidFill>
              <a:srgbClr val="C8C8C8"/>
            </a:solidFill>
            <a:ln w="9525" cap="rnd" cmpd="sng" algn="ctr">
              <a:noFill/>
              <a:prstDash val="solid"/>
              <a:round/>
              <a:headEnd type="none" w="med" len="med"/>
              <a:tailEnd type="none" w="med" len="med"/>
            </a:ln>
            <a:effectLst/>
            <a:extLs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40" name="arc">
              <a:extLst>
                <a:ext uri="{FF2B5EF4-FFF2-40B4-BE49-F238E27FC236}">
                  <a16:creationId xmlns:a16="http://schemas.microsoft.com/office/drawing/2014/main" id="{A5F48EDD-F85D-7F2C-3E64-C87CE5E4C5AF}"/>
                </a:ext>
              </a:extLst>
            </p:cNvPr>
            <p:cNvSpPr/>
            <p:nvPr/>
          </p:nvSpPr>
          <p:spPr>
            <a:xfrm>
              <a:off x="6096000" y="3429000"/>
              <a:ext cx="269875" cy="269875"/>
            </a:xfrm>
            <a:prstGeom prst="arc">
              <a:avLst>
                <a:gd name="adj1" fmla="val 16200000"/>
                <a:gd name="adj2" fmla="val 16200000"/>
              </a:avLst>
            </a:prstGeom>
            <a:solidFill>
              <a:srgbClr val="29BA74"/>
            </a:solidFill>
            <a:ln w="9525" cap="rnd" cmpd="sng" algn="ctr">
              <a:noFill/>
              <a:prstDash val="solid"/>
              <a:round/>
            </a:ln>
            <a:effectLst/>
            <a:extLst>
              <a:ext uri="{91240B29-F687-4F45-9708-019B960494DF}">
                <a14:hiddenLine xmlns:a14="http://schemas.microsoft.com/office/drawing/2010/main" w="9525" cap="rnd" cmpd="sng" algn="ctr">
                  <a:solidFill>
                    <a:schemeClr val="tx1">
                      <a:lumMod val="60000"/>
                      <a:lumOff val="40000"/>
                    </a:schemeClr>
                  </a:solidFill>
                  <a:prstDash val="solid"/>
                  <a:round/>
                </a14:hiddenLine>
              </a:ext>
            </a:extLst>
          </p:spPr>
          <p:style>
            <a:lnRef idx="1">
              <a:schemeClr val="accent1"/>
            </a:lnRef>
            <a:fillRef idx="0">
              <a:schemeClr val="accent1"/>
            </a:fillRef>
            <a:effectRef idx="0">
              <a:schemeClr val="accent1"/>
            </a:effectRef>
            <a:fontRef idx="minor">
              <a:schemeClr val="tx1"/>
            </a:fontRef>
          </p:style>
          <p:txBody>
            <a:bodyPr rtlCol="0" anchor="ctr">
              <a:noAutofit/>
            </a:bodyPr>
            <a:lstStyle/>
            <a:p>
              <a:pPr algn="ctr"/>
              <a:endParaRPr lang="en-US"/>
            </a:p>
          </p:txBody>
        </p:sp>
        <p:sp>
          <p:nvSpPr>
            <p:cNvPr id="41" name="circle">
              <a:extLst>
                <a:ext uri="{FF2B5EF4-FFF2-40B4-BE49-F238E27FC236}">
                  <a16:creationId xmlns:a16="http://schemas.microsoft.com/office/drawing/2014/main" id="{A9107FA9-6BB8-BAF0-CA11-9CA4F5650498}"/>
                </a:ext>
              </a:extLst>
            </p:cNvPr>
            <p:cNvSpPr/>
            <p:nvPr/>
          </p:nvSpPr>
          <p:spPr>
            <a:xfrm>
              <a:off x="6096000" y="3429000"/>
              <a:ext cx="269875" cy="269875"/>
            </a:xfrm>
            <a:prstGeom prst="ellipse">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grpSp>
      <p:grpSp>
        <p:nvGrpSpPr>
          <p:cNvPr id="42" name="Group 41">
            <a:extLst>
              <a:ext uri="{FF2B5EF4-FFF2-40B4-BE49-F238E27FC236}">
                <a16:creationId xmlns:a16="http://schemas.microsoft.com/office/drawing/2014/main" id="{936A7CEC-7532-D77D-3342-FB0AE4DCD8B2}"/>
              </a:ext>
            </a:extLst>
          </p:cNvPr>
          <p:cNvGrpSpPr>
            <a:grpSpLocks noChangeAspect="1"/>
          </p:cNvGrpSpPr>
          <p:nvPr>
            <p:custDataLst>
              <p:tags r:id="rId10"/>
            </p:custDataLst>
          </p:nvPr>
        </p:nvGrpSpPr>
        <p:grpSpPr>
          <a:xfrm>
            <a:off x="10852610" y="3955725"/>
            <a:ext cx="269875" cy="269875"/>
            <a:chOff x="6096000" y="3429000"/>
            <a:chExt cx="269875" cy="269875"/>
          </a:xfrm>
        </p:grpSpPr>
        <p:sp>
          <p:nvSpPr>
            <p:cNvPr id="44" name="background">
              <a:extLst>
                <a:ext uri="{FF2B5EF4-FFF2-40B4-BE49-F238E27FC236}">
                  <a16:creationId xmlns:a16="http://schemas.microsoft.com/office/drawing/2014/main" id="{7EDA4490-2CA6-8125-CD43-4D038F1CEB94}"/>
                </a:ext>
              </a:extLst>
            </p:cNvPr>
            <p:cNvSpPr/>
            <p:nvPr/>
          </p:nvSpPr>
          <p:spPr>
            <a:xfrm>
              <a:off x="6096000" y="3429000"/>
              <a:ext cx="269875" cy="269875"/>
            </a:xfrm>
            <a:prstGeom prst="ellipse">
              <a:avLst/>
            </a:prstGeom>
            <a:solidFill>
              <a:srgbClr val="C8C8C8"/>
            </a:solidFill>
            <a:ln w="9525" cap="rnd" cmpd="sng" algn="ctr">
              <a:noFill/>
              <a:prstDash val="solid"/>
              <a:round/>
              <a:headEnd type="none" w="med" len="med"/>
              <a:tailEnd type="none" w="med" len="med"/>
            </a:ln>
            <a:effectLst/>
            <a:extLs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45" name="arc">
              <a:extLst>
                <a:ext uri="{FF2B5EF4-FFF2-40B4-BE49-F238E27FC236}">
                  <a16:creationId xmlns:a16="http://schemas.microsoft.com/office/drawing/2014/main" id="{3E399DDC-631E-77C1-C979-192C5F74AD2A}"/>
                </a:ext>
              </a:extLst>
            </p:cNvPr>
            <p:cNvSpPr/>
            <p:nvPr/>
          </p:nvSpPr>
          <p:spPr>
            <a:xfrm>
              <a:off x="6096000" y="3429000"/>
              <a:ext cx="269875" cy="269875"/>
            </a:xfrm>
            <a:prstGeom prst="arc">
              <a:avLst>
                <a:gd name="adj1" fmla="val 16200000"/>
                <a:gd name="adj2" fmla="val 5400000"/>
              </a:avLst>
            </a:prstGeom>
            <a:solidFill>
              <a:srgbClr val="29BA74"/>
            </a:solidFill>
            <a:ln w="9525" cap="rnd" cmpd="sng" algn="ctr">
              <a:noFill/>
              <a:prstDash val="solid"/>
              <a:round/>
            </a:ln>
            <a:effectLst/>
            <a:extLst>
              <a:ext uri="{91240B29-F687-4F45-9708-019B960494DF}">
                <a14:hiddenLine xmlns:a14="http://schemas.microsoft.com/office/drawing/2010/main" w="9525" cap="rnd" cmpd="sng" algn="ctr">
                  <a:solidFill>
                    <a:schemeClr val="tx1">
                      <a:lumMod val="60000"/>
                      <a:lumOff val="40000"/>
                    </a:schemeClr>
                  </a:solidFill>
                  <a:prstDash val="solid"/>
                  <a:round/>
                </a14:hiddenLine>
              </a:ext>
            </a:extLst>
          </p:spPr>
          <p:style>
            <a:lnRef idx="1">
              <a:schemeClr val="accent1"/>
            </a:lnRef>
            <a:fillRef idx="0">
              <a:schemeClr val="accent1"/>
            </a:fillRef>
            <a:effectRef idx="0">
              <a:schemeClr val="accent1"/>
            </a:effectRef>
            <a:fontRef idx="minor">
              <a:schemeClr val="tx1"/>
            </a:fontRef>
          </p:style>
          <p:txBody>
            <a:bodyPr rtlCol="0" anchor="ctr">
              <a:noAutofit/>
            </a:bodyPr>
            <a:lstStyle/>
            <a:p>
              <a:pPr algn="ctr"/>
              <a:endParaRPr lang="en-US"/>
            </a:p>
          </p:txBody>
        </p:sp>
        <p:sp>
          <p:nvSpPr>
            <p:cNvPr id="46" name="circle">
              <a:extLst>
                <a:ext uri="{FF2B5EF4-FFF2-40B4-BE49-F238E27FC236}">
                  <a16:creationId xmlns:a16="http://schemas.microsoft.com/office/drawing/2014/main" id="{820C3997-5B78-711F-C31E-710234316176}"/>
                </a:ext>
              </a:extLst>
            </p:cNvPr>
            <p:cNvSpPr/>
            <p:nvPr/>
          </p:nvSpPr>
          <p:spPr>
            <a:xfrm>
              <a:off x="6096000" y="3429000"/>
              <a:ext cx="269875" cy="269875"/>
            </a:xfrm>
            <a:prstGeom prst="ellipse">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grpSp>
    </p:spTree>
    <p:extLst>
      <p:ext uri="{BB962C8B-B14F-4D97-AF65-F5344CB8AC3E}">
        <p14:creationId xmlns:p14="http://schemas.microsoft.com/office/powerpoint/2010/main" val="34855911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F031E-6DCF-5984-4F81-B79E0CE1A29B}"/>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12C3D6BA-31A6-342C-2C4B-8FEBB3E4A7B2}"/>
              </a:ext>
            </a:extLst>
          </p:cNvPr>
          <p:cNvGraphicFramePr>
            <a:graphicFrameLocks noChangeAspect="1"/>
          </p:cNvGraphicFramePr>
          <p:nvPr>
            <p:custDataLst>
              <p:tags r:id="rId1"/>
            </p:custDataLst>
            <p:extLst>
              <p:ext uri="{D42A27DB-BD31-4B8C-83A1-F6EECF244321}">
                <p14:modId xmlns:p14="http://schemas.microsoft.com/office/powerpoint/2010/main" val="32957996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4" imgH="405" progId="TCLayout.ActiveDocument.1">
                  <p:embed/>
                </p:oleObj>
              </mc:Choice>
              <mc:Fallback>
                <p:oleObj name="think-cell Slide" r:id="rId3" imgW="404" imgH="405" progId="TCLayout.ActiveDocument.1">
                  <p:embed/>
                  <p:pic>
                    <p:nvPicPr>
                      <p:cNvPr id="5" name="think-cell data - do not delete" hidden="1">
                        <a:extLst>
                          <a:ext uri="{FF2B5EF4-FFF2-40B4-BE49-F238E27FC236}">
                            <a16:creationId xmlns:a16="http://schemas.microsoft.com/office/drawing/2014/main" id="{12C3D6BA-31A6-342C-2C4B-8FEBB3E4A7B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89E4581-AEB5-F861-DC88-0A898D5B0CF4}"/>
              </a:ext>
            </a:extLst>
          </p:cNvPr>
          <p:cNvSpPr>
            <a:spLocks noGrp="1"/>
          </p:cNvSpPr>
          <p:nvPr>
            <p:ph type="title"/>
          </p:nvPr>
        </p:nvSpPr>
        <p:spPr>
          <a:xfrm>
            <a:off x="630000" y="622800"/>
            <a:ext cx="10933350" cy="664797"/>
          </a:xfrm>
        </p:spPr>
        <p:txBody>
          <a:bodyPr vert="horz"/>
          <a:lstStyle/>
          <a:p>
            <a:r>
              <a:rPr lang="en-US"/>
              <a:t>Request a two-fold approach to give </a:t>
            </a:r>
            <a:r>
              <a:rPr lang="en-US" err="1"/>
              <a:t>LCBHS</a:t>
            </a:r>
            <a:r>
              <a:rPr lang="en-US"/>
              <a:t> time to develop a robust plan while supporting long-term financial stability and critical service maintenance</a:t>
            </a:r>
          </a:p>
        </p:txBody>
      </p:sp>
      <p:sp>
        <p:nvSpPr>
          <p:cNvPr id="86" name="ee4pContent1">
            <a:extLst>
              <a:ext uri="{FF2B5EF4-FFF2-40B4-BE49-F238E27FC236}">
                <a16:creationId xmlns:a16="http://schemas.microsoft.com/office/drawing/2014/main" id="{C94EF329-79FD-139F-8DC7-994D674945F1}"/>
              </a:ext>
            </a:extLst>
          </p:cNvPr>
          <p:cNvSpPr txBox="1"/>
          <p:nvPr/>
        </p:nvSpPr>
        <p:spPr>
          <a:xfrm>
            <a:off x="630000" y="3123118"/>
            <a:ext cx="4995640" cy="1925131"/>
          </a:xfrm>
          <a:prstGeom prst="rect">
            <a:avLst/>
          </a:prstGeom>
          <a:ln cap="rnd">
            <a:noFill/>
          </a:ln>
        </p:spPr>
        <p:txBody>
          <a:bodyPr vert="horz" lIns="0" tIns="0" rIns="0" bIns="0" rtlCol="0">
            <a:noAutofit/>
          </a:bodyPr>
          <a:lstStyle>
            <a:lvl1pPr lvl="0" indent="0">
              <a:lnSpc>
                <a:spcPct val="100000"/>
              </a:lnSpc>
              <a:spcBef>
                <a:spcPts val="0"/>
              </a:spcBef>
              <a:spcAft>
                <a:spcPts val="0"/>
              </a:spcAft>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lang="en-US" sz="16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lang="en-US" sz="1600" b="1" smtClean="0">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lang="en-US" sz="1600" smtClean="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lang="en-US" sz="4400" baseline="0" smtClean="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lang="en-US" sz="5400" baseline="0" smtClean="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lang="en-US" sz="2400" baseline="0" dirty="0">
                <a:solidFill>
                  <a:schemeClr val="tx2"/>
                </a:solidFill>
                <a:latin typeface="Trebuchet MS" panose="020B0603020202020204" pitchFamily="34" charset="0"/>
                <a:sym typeface="Trebuchet MS" panose="020B0603020202020204" pitchFamily="34" charset="0"/>
              </a:defRPr>
            </a:lvl9pPr>
          </a:lstStyle>
          <a:p>
            <a:pPr>
              <a:spcAft>
                <a:spcPts val="600"/>
              </a:spcAft>
            </a:pPr>
            <a:r>
              <a:rPr lang="en-US" sz="1600" dirty="0">
                <a:latin typeface="+mn-lt"/>
              </a:rPr>
              <a:t>Further extension on the loan originally received in March 2023 and further extended in July 2025 to:</a:t>
            </a:r>
          </a:p>
          <a:p>
            <a:pPr lvl="1"/>
            <a:r>
              <a:rPr lang="en-US" sz="1600" dirty="0">
                <a:latin typeface="+mn-lt"/>
              </a:rPr>
              <a:t>Provide time for </a:t>
            </a:r>
            <a:r>
              <a:rPr lang="en-US" sz="1600" dirty="0" err="1">
                <a:latin typeface="+mn-lt"/>
              </a:rPr>
              <a:t>LCBHS</a:t>
            </a:r>
            <a:r>
              <a:rPr lang="en-US" sz="1600" dirty="0">
                <a:latin typeface="+mn-lt"/>
              </a:rPr>
              <a:t> to develop a </a:t>
            </a:r>
            <a:r>
              <a:rPr lang="en-US" sz="1600">
                <a:latin typeface="+mn-lt"/>
              </a:rPr>
              <a:t>business and financial strategy while</a:t>
            </a:r>
            <a:r>
              <a:rPr lang="en-US" sz="1600" dirty="0">
                <a:latin typeface="+mn-lt"/>
              </a:rPr>
              <a:t> </a:t>
            </a:r>
            <a:r>
              <a:rPr lang="en-US" sz="1600">
                <a:latin typeface="+mn-lt"/>
              </a:rPr>
              <a:t>supporting</a:t>
            </a:r>
            <a:r>
              <a:rPr lang="en-US" sz="1600" dirty="0">
                <a:latin typeface="+mn-lt"/>
              </a:rPr>
              <a:t> </a:t>
            </a:r>
            <a:r>
              <a:rPr lang="en-US" sz="1600">
                <a:latin typeface="+mn-lt"/>
              </a:rPr>
              <a:t>near-term </a:t>
            </a:r>
            <a:r>
              <a:rPr lang="en-US" sz="1600" dirty="0">
                <a:latin typeface="+mn-lt"/>
              </a:rPr>
              <a:t>financial stability </a:t>
            </a:r>
          </a:p>
          <a:p>
            <a:pPr lvl="1"/>
            <a:r>
              <a:rPr lang="en-US" sz="1600" dirty="0"/>
              <a:t>Allow </a:t>
            </a:r>
            <a:r>
              <a:rPr lang="en-US" sz="1600" dirty="0" err="1"/>
              <a:t>LCBHS</a:t>
            </a:r>
            <a:r>
              <a:rPr lang="en-US" sz="1600" dirty="0"/>
              <a:t> to meet critical payment demands in the near-term </a:t>
            </a:r>
          </a:p>
          <a:p>
            <a:endParaRPr lang="en-US" dirty="0">
              <a:latin typeface="+mn-lt"/>
            </a:endParaRPr>
          </a:p>
          <a:p>
            <a:endParaRPr lang="en-US" dirty="0">
              <a:latin typeface="+mn-lt"/>
            </a:endParaRPr>
          </a:p>
          <a:p>
            <a:endParaRPr lang="en-US" dirty="0">
              <a:latin typeface="+mn-lt"/>
            </a:endParaRPr>
          </a:p>
        </p:txBody>
      </p:sp>
      <p:sp>
        <p:nvSpPr>
          <p:cNvPr id="85" name="ee4pHeader2">
            <a:extLst>
              <a:ext uri="{FF2B5EF4-FFF2-40B4-BE49-F238E27FC236}">
                <a16:creationId xmlns:a16="http://schemas.microsoft.com/office/drawing/2014/main" id="{114A9A46-A050-B119-E1C8-2C9DA8927D04}"/>
              </a:ext>
            </a:extLst>
          </p:cNvPr>
          <p:cNvSpPr txBox="1"/>
          <p:nvPr/>
        </p:nvSpPr>
        <p:spPr>
          <a:xfrm>
            <a:off x="630000" y="1817554"/>
            <a:ext cx="4995640" cy="945480"/>
          </a:xfrm>
          <a:prstGeom prst="rect">
            <a:avLst/>
          </a:prstGeom>
          <a:noFill/>
          <a:ln cap="rnd">
            <a:noFill/>
          </a:ln>
        </p:spPr>
        <p:txBody>
          <a:bodyPr wrap="square" lIns="0" tIns="0" rIns="0" bIns="0" rtlCol="0" anchor="b" anchorCtr="0">
            <a:noAutofit/>
          </a:bodyPr>
          <a:lstStyle/>
          <a:p>
            <a:pPr marL="0" lvl="3"/>
            <a:r>
              <a:rPr lang="en-US" b="1">
                <a:solidFill>
                  <a:schemeClr val="tx2"/>
                </a:solidFill>
              </a:rPr>
              <a:t>Request</a:t>
            </a:r>
            <a:r>
              <a:rPr lang="en-US" b="1" dirty="0">
                <a:solidFill>
                  <a:schemeClr val="tx2"/>
                </a:solidFill>
              </a:rPr>
              <a:t> 1: 9-month grant extension</a:t>
            </a:r>
          </a:p>
          <a:p>
            <a:pPr marL="0" lvl="3"/>
            <a:r>
              <a:rPr lang="en-US" dirty="0">
                <a:solidFill>
                  <a:schemeClr val="tx2"/>
                </a:solidFill>
              </a:rPr>
              <a:t>9-month extension of the existing $2M General Fund loan; requires quarterly board updates </a:t>
            </a:r>
          </a:p>
        </p:txBody>
      </p:sp>
      <p:sp>
        <p:nvSpPr>
          <p:cNvPr id="84" name="ee4pHeader1">
            <a:extLst>
              <a:ext uri="{FF2B5EF4-FFF2-40B4-BE49-F238E27FC236}">
                <a16:creationId xmlns:a16="http://schemas.microsoft.com/office/drawing/2014/main" id="{EECD9C07-9875-BD5F-1DAD-E70133253967}"/>
              </a:ext>
            </a:extLst>
          </p:cNvPr>
          <p:cNvSpPr txBox="1"/>
          <p:nvPr/>
        </p:nvSpPr>
        <p:spPr>
          <a:xfrm>
            <a:off x="6567560" y="1817554"/>
            <a:ext cx="4995640" cy="945480"/>
          </a:xfrm>
          <a:prstGeom prst="rect">
            <a:avLst/>
          </a:prstGeom>
          <a:noFill/>
          <a:ln cap="rnd">
            <a:noFill/>
          </a:ln>
        </p:spPr>
        <p:txBody>
          <a:bodyPr wrap="square" lIns="0" tIns="0" rIns="0" bIns="0" rtlCol="0" anchor="b" anchorCtr="0">
            <a:noAutofit/>
          </a:bodyPr>
          <a:lstStyle/>
          <a:p>
            <a:pPr marL="0" lvl="3"/>
            <a:r>
              <a:rPr lang="en-US" b="1" dirty="0">
                <a:solidFill>
                  <a:schemeClr val="tx2"/>
                </a:solidFill>
              </a:rPr>
              <a:t>Request 2: 10-week fiscal deep dive</a:t>
            </a:r>
          </a:p>
          <a:p>
            <a:pPr marL="0" lvl="3"/>
            <a:r>
              <a:rPr lang="en-US" dirty="0">
                <a:solidFill>
                  <a:schemeClr val="tx2"/>
                </a:solidFill>
              </a:rPr>
              <a:t>To return to the Board in 10 weeks with a comprehensive strategic plan</a:t>
            </a:r>
          </a:p>
        </p:txBody>
      </p:sp>
      <p:sp>
        <p:nvSpPr>
          <p:cNvPr id="82" name="ee4pContent1">
            <a:extLst>
              <a:ext uri="{FF2B5EF4-FFF2-40B4-BE49-F238E27FC236}">
                <a16:creationId xmlns:a16="http://schemas.microsoft.com/office/drawing/2014/main" id="{C1E7149E-B1F0-8B93-6A9B-648FB4C57308}"/>
              </a:ext>
            </a:extLst>
          </p:cNvPr>
          <p:cNvSpPr txBox="1"/>
          <p:nvPr/>
        </p:nvSpPr>
        <p:spPr>
          <a:xfrm>
            <a:off x="6567560" y="3123118"/>
            <a:ext cx="4995640" cy="1925131"/>
          </a:xfrm>
          <a:prstGeom prst="rect">
            <a:avLst/>
          </a:prstGeom>
          <a:ln cap="rnd">
            <a:noFill/>
          </a:ln>
        </p:spPr>
        <p:txBody>
          <a:bodyPr vert="horz" lIns="0" tIns="0" rIns="0" bIns="0" rtlCol="0">
            <a:noAutofit/>
          </a:bodyPr>
          <a:lstStyle>
            <a:lvl1pPr lvl="0" indent="0">
              <a:lnSpc>
                <a:spcPct val="100000"/>
              </a:lnSpc>
              <a:spcBef>
                <a:spcPts val="0"/>
              </a:spcBef>
              <a:spcAft>
                <a:spcPts val="0"/>
              </a:spcAft>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lang="en-US" sz="16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lang="en-US" sz="1600" b="1" smtClean="0">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lang="en-US" sz="1600" smtClean="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lang="en-US" sz="4400" baseline="0" smtClean="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lang="en-US" sz="5400" baseline="0" smtClean="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lang="en-US" sz="2400" baseline="0" dirty="0">
                <a:solidFill>
                  <a:schemeClr val="tx2"/>
                </a:solidFill>
                <a:latin typeface="Trebuchet MS" panose="020B0603020202020204" pitchFamily="34" charset="0"/>
                <a:sym typeface="Trebuchet MS" panose="020B0603020202020204" pitchFamily="34" charset="0"/>
              </a:defRPr>
            </a:lvl9pPr>
          </a:lstStyle>
          <a:p>
            <a:pPr>
              <a:spcAft>
                <a:spcPts val="600"/>
              </a:spcAft>
            </a:pPr>
            <a:r>
              <a:rPr lang="en-US" sz="1600">
                <a:latin typeface="+mn-lt"/>
              </a:rPr>
              <a:t>Comprehensive plan</a:t>
            </a:r>
            <a:r>
              <a:rPr lang="en-US" sz="1600" dirty="0">
                <a:latin typeface="+mn-lt"/>
              </a:rPr>
              <a:t> to include: </a:t>
            </a:r>
          </a:p>
          <a:p>
            <a:pPr lvl="1"/>
            <a:r>
              <a:rPr lang="en-US" sz="1600" dirty="0">
                <a:latin typeface="+mn-lt"/>
              </a:rPr>
              <a:t>Update on efforts taken and the impact seen </a:t>
            </a:r>
          </a:p>
          <a:p>
            <a:pPr lvl="1"/>
            <a:r>
              <a:rPr lang="en-US" sz="1600" dirty="0">
                <a:latin typeface="+mn-lt"/>
              </a:rPr>
              <a:t>Critical, near-term changes to address cost &amp; revenue drivers</a:t>
            </a:r>
          </a:p>
          <a:p>
            <a:pPr lvl="1"/>
            <a:r>
              <a:rPr lang="en-US" sz="1600" dirty="0">
                <a:latin typeface="+mn-lt"/>
              </a:rPr>
              <a:t>Long-term changes to </a:t>
            </a:r>
            <a:r>
              <a:rPr lang="en-US" sz="1600">
                <a:latin typeface="+mn-lt"/>
              </a:rPr>
              <a:t>support</a:t>
            </a:r>
            <a:r>
              <a:rPr lang="en-US" sz="1600" dirty="0">
                <a:latin typeface="+mn-lt"/>
              </a:rPr>
              <a:t> stability and sustainability</a:t>
            </a:r>
          </a:p>
          <a:p>
            <a:endParaRPr lang="en-US" dirty="0">
              <a:latin typeface="+mn-lt"/>
            </a:endParaRPr>
          </a:p>
          <a:p>
            <a:endParaRPr lang="en-US" dirty="0">
              <a:latin typeface="+mn-lt"/>
            </a:endParaRPr>
          </a:p>
          <a:p>
            <a:endParaRPr lang="en-US" dirty="0">
              <a:latin typeface="+mn-lt"/>
            </a:endParaRPr>
          </a:p>
        </p:txBody>
      </p:sp>
      <p:sp>
        <p:nvSpPr>
          <p:cNvPr id="88" name="ee4pContent1">
            <a:extLst>
              <a:ext uri="{FF2B5EF4-FFF2-40B4-BE49-F238E27FC236}">
                <a16:creationId xmlns:a16="http://schemas.microsoft.com/office/drawing/2014/main" id="{89956EDF-CF6E-01CF-D137-4F257CA7931F}"/>
              </a:ext>
            </a:extLst>
          </p:cNvPr>
          <p:cNvSpPr txBox="1"/>
          <p:nvPr/>
        </p:nvSpPr>
        <p:spPr>
          <a:xfrm>
            <a:off x="630000" y="5488067"/>
            <a:ext cx="4995640" cy="522207"/>
          </a:xfrm>
          <a:prstGeom prst="rect">
            <a:avLst/>
          </a:prstGeom>
          <a:ln cap="rnd">
            <a:noFill/>
          </a:ln>
        </p:spPr>
        <p:txBody>
          <a:bodyPr vert="horz" lIns="0" tIns="0" rIns="0" bIns="0" rtlCol="0">
            <a:noAutofit/>
          </a:bodyPr>
          <a:lstStyle>
            <a:lvl1pPr lvl="0" indent="0">
              <a:lnSpc>
                <a:spcPct val="100000"/>
              </a:lnSpc>
              <a:spcBef>
                <a:spcPts val="0"/>
              </a:spcBef>
              <a:spcAft>
                <a:spcPts val="0"/>
              </a:spcAft>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lang="en-US" sz="16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lang="en-US" sz="1600" b="1" smtClean="0">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lang="en-US" sz="1600" smtClean="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lang="en-US" sz="4400" baseline="0" smtClean="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lang="en-US" sz="5400" baseline="0" smtClean="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lang="en-US" sz="2400" baseline="0" dirty="0">
                <a:solidFill>
                  <a:schemeClr val="tx2"/>
                </a:solidFill>
                <a:latin typeface="Trebuchet MS" panose="020B0603020202020204" pitchFamily="34" charset="0"/>
                <a:sym typeface="Trebuchet MS" panose="020B0603020202020204" pitchFamily="34" charset="0"/>
              </a:defRPr>
            </a:lvl9pPr>
          </a:lstStyle>
          <a:p>
            <a:pPr algn="ctr">
              <a:buNone/>
            </a:pPr>
            <a:r>
              <a:rPr lang="en-US" sz="1600" dirty="0">
                <a:latin typeface="+mn-lt"/>
              </a:rPr>
              <a:t>Provides time to </a:t>
            </a:r>
            <a:r>
              <a:rPr lang="en-US" sz="1600" b="1" dirty="0">
                <a:solidFill>
                  <a:srgbClr val="29BA74"/>
                </a:solidFill>
                <a:latin typeface="+mn-lt"/>
              </a:rPr>
              <a:t>rebuild finances </a:t>
            </a:r>
            <a:r>
              <a:rPr lang="en-US" sz="1600" dirty="0">
                <a:latin typeface="+mn-lt"/>
              </a:rPr>
              <a:t>and </a:t>
            </a:r>
            <a:r>
              <a:rPr lang="en-US" sz="1600" b="1" dirty="0">
                <a:solidFill>
                  <a:srgbClr val="29BA74"/>
                </a:solidFill>
                <a:latin typeface="+mn-lt"/>
              </a:rPr>
              <a:t>realize the impact </a:t>
            </a:r>
            <a:r>
              <a:rPr lang="en-US" sz="1600" dirty="0">
                <a:latin typeface="+mn-lt"/>
              </a:rPr>
              <a:t>of ongoing, near-, and long-term changes</a:t>
            </a:r>
            <a:endParaRPr lang="en-US" dirty="0">
              <a:latin typeface="+mn-lt"/>
            </a:endParaRPr>
          </a:p>
          <a:p>
            <a:pPr algn="ctr"/>
            <a:endParaRPr lang="en-US" dirty="0">
              <a:latin typeface="+mn-lt"/>
            </a:endParaRPr>
          </a:p>
        </p:txBody>
      </p:sp>
      <p:sp>
        <p:nvSpPr>
          <p:cNvPr id="87" name="ee4pContent1">
            <a:extLst>
              <a:ext uri="{FF2B5EF4-FFF2-40B4-BE49-F238E27FC236}">
                <a16:creationId xmlns:a16="http://schemas.microsoft.com/office/drawing/2014/main" id="{211301B9-3C67-FD9F-6617-9B39DFC87E12}"/>
              </a:ext>
            </a:extLst>
          </p:cNvPr>
          <p:cNvSpPr txBox="1"/>
          <p:nvPr/>
        </p:nvSpPr>
        <p:spPr>
          <a:xfrm>
            <a:off x="6567560" y="5488067"/>
            <a:ext cx="4995640" cy="522207"/>
          </a:xfrm>
          <a:prstGeom prst="rect">
            <a:avLst/>
          </a:prstGeom>
          <a:ln cap="rnd">
            <a:noFill/>
          </a:ln>
        </p:spPr>
        <p:txBody>
          <a:bodyPr vert="horz" lIns="0" tIns="0" rIns="0" bIns="0" rtlCol="0">
            <a:noAutofit/>
          </a:bodyPr>
          <a:lstStyle>
            <a:lvl1pPr lvl="0" indent="0">
              <a:lnSpc>
                <a:spcPct val="100000"/>
              </a:lnSpc>
              <a:spcBef>
                <a:spcPts val="0"/>
              </a:spcBef>
              <a:spcAft>
                <a:spcPts val="0"/>
              </a:spcAft>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lang="en-US" sz="12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lang="en-US" sz="16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lang="en-US" sz="1600" b="1" smtClean="0">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lang="en-US" sz="1600" smtClean="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lang="en-US" sz="4400" baseline="0" smtClean="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lang="en-US" sz="5400" baseline="0" smtClean="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lang="en-US" sz="2400" baseline="0" dirty="0">
                <a:solidFill>
                  <a:schemeClr val="tx2"/>
                </a:solidFill>
                <a:latin typeface="Trebuchet MS" panose="020B0603020202020204" pitchFamily="34" charset="0"/>
                <a:sym typeface="Trebuchet MS" panose="020B0603020202020204" pitchFamily="34" charset="0"/>
              </a:defRPr>
            </a:lvl9pPr>
          </a:lstStyle>
          <a:p>
            <a:pPr algn="ctr"/>
            <a:r>
              <a:rPr lang="en-US" sz="1600">
                <a:latin typeface="+mn-lt"/>
              </a:rPr>
              <a:t>Allows </a:t>
            </a:r>
            <a:r>
              <a:rPr lang="en-US" sz="1600" b="1">
                <a:solidFill>
                  <a:srgbClr val="29BA74"/>
                </a:solidFill>
                <a:latin typeface="+mn-lt"/>
              </a:rPr>
              <a:t>for collaboration and visibility </a:t>
            </a:r>
            <a:r>
              <a:rPr lang="en-US" sz="1600">
                <a:latin typeface="+mn-lt"/>
              </a:rPr>
              <a:t>on department efforts</a:t>
            </a:r>
            <a:endParaRPr lang="en-US">
              <a:latin typeface="+mn-lt"/>
            </a:endParaRPr>
          </a:p>
          <a:p>
            <a:pPr algn="ctr"/>
            <a:endParaRPr lang="en-US">
              <a:latin typeface="+mn-lt"/>
            </a:endParaRPr>
          </a:p>
        </p:txBody>
      </p:sp>
      <p:grpSp>
        <p:nvGrpSpPr>
          <p:cNvPr id="94" name="Group 93">
            <a:extLst>
              <a:ext uri="{FF2B5EF4-FFF2-40B4-BE49-F238E27FC236}">
                <a16:creationId xmlns:a16="http://schemas.microsoft.com/office/drawing/2014/main" id="{3087367D-C14C-E3ED-6095-87A7A960ABD6}"/>
              </a:ext>
            </a:extLst>
          </p:cNvPr>
          <p:cNvGrpSpPr/>
          <p:nvPr/>
        </p:nvGrpSpPr>
        <p:grpSpPr>
          <a:xfrm rot="5400000">
            <a:off x="2974364" y="3754807"/>
            <a:ext cx="306910" cy="2884121"/>
            <a:chOff x="3950194" y="2430966"/>
            <a:chExt cx="306910" cy="2884121"/>
          </a:xfrm>
        </p:grpSpPr>
        <p:cxnSp>
          <p:nvCxnSpPr>
            <p:cNvPr id="95" name="Straight Connector 94">
              <a:extLst>
                <a:ext uri="{FF2B5EF4-FFF2-40B4-BE49-F238E27FC236}">
                  <a16:creationId xmlns:a16="http://schemas.microsoft.com/office/drawing/2014/main" id="{46E6577E-3260-99F1-31F5-7C9592DB32A0}"/>
                </a:ext>
              </a:extLst>
            </p:cNvPr>
            <p:cNvCxnSpPr/>
            <p:nvPr/>
          </p:nvCxnSpPr>
          <p:spPr>
            <a:xfrm>
              <a:off x="4103649" y="2430966"/>
              <a:ext cx="0" cy="2884121"/>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nvGrpSpPr>
            <p:cNvPr id="96" name="Group 95">
              <a:extLst>
                <a:ext uri="{FF2B5EF4-FFF2-40B4-BE49-F238E27FC236}">
                  <a16:creationId xmlns:a16="http://schemas.microsoft.com/office/drawing/2014/main" id="{0EE4D23D-45FA-A58B-2682-E33F54BF4A40}"/>
                </a:ext>
              </a:extLst>
            </p:cNvPr>
            <p:cNvGrpSpPr>
              <a:grpSpLocks noChangeAspect="1"/>
            </p:cNvGrpSpPr>
            <p:nvPr/>
          </p:nvGrpSpPr>
          <p:grpSpPr>
            <a:xfrm>
              <a:off x="3950194" y="3768789"/>
              <a:ext cx="306910" cy="306910"/>
              <a:chOff x="982662" y="1847850"/>
              <a:chExt cx="269875" cy="269875"/>
            </a:xfrm>
          </p:grpSpPr>
          <p:sp>
            <p:nvSpPr>
              <p:cNvPr id="97" name="Oval 50">
                <a:extLst>
                  <a:ext uri="{FF2B5EF4-FFF2-40B4-BE49-F238E27FC236}">
                    <a16:creationId xmlns:a16="http://schemas.microsoft.com/office/drawing/2014/main" id="{61AD2696-B6E3-0668-B241-BD7D8C48C195}"/>
                  </a:ext>
                </a:extLst>
              </p:cNvPr>
              <p:cNvSpPr>
                <a:spLocks noChangeArrowheads="1"/>
              </p:cNvSpPr>
              <p:nvPr/>
            </p:nvSpPr>
            <p:spPr bwMode="auto">
              <a:xfrm>
                <a:off x="982662" y="1847850"/>
                <a:ext cx="269875" cy="269875"/>
              </a:xfrm>
              <a:prstGeom prst="ellipse">
                <a:avLst/>
              </a:prstGeom>
              <a:solidFill>
                <a:schemeClr val="tx2"/>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98" name="Freeform 51">
                <a:extLst>
                  <a:ext uri="{FF2B5EF4-FFF2-40B4-BE49-F238E27FC236}">
                    <a16:creationId xmlns:a16="http://schemas.microsoft.com/office/drawing/2014/main" id="{AFF06D97-4A0D-B915-D3B3-E62EE40A1186}"/>
                  </a:ext>
                </a:extLst>
              </p:cNvPr>
              <p:cNvSpPr>
                <a:spLocks/>
              </p:cNvSpPr>
              <p:nvPr/>
            </p:nvSpPr>
            <p:spPr bwMode="auto">
              <a:xfrm>
                <a:off x="1082675" y="1895475"/>
                <a:ext cx="96837" cy="174625"/>
              </a:xfrm>
              <a:custGeom>
                <a:avLst/>
                <a:gdLst>
                  <a:gd name="T0" fmla="*/ 6 w 61"/>
                  <a:gd name="T1" fmla="*/ 0 h 110"/>
                  <a:gd name="T2" fmla="*/ 0 w 61"/>
                  <a:gd name="T3" fmla="*/ 7 h 110"/>
                  <a:gd name="T4" fmla="*/ 48 w 61"/>
                  <a:gd name="T5" fmla="*/ 55 h 110"/>
                  <a:gd name="T6" fmla="*/ 0 w 61"/>
                  <a:gd name="T7" fmla="*/ 104 h 110"/>
                  <a:gd name="T8" fmla="*/ 6 w 61"/>
                  <a:gd name="T9" fmla="*/ 110 h 110"/>
                  <a:gd name="T10" fmla="*/ 54 w 61"/>
                  <a:gd name="T11" fmla="*/ 62 h 110"/>
                  <a:gd name="T12" fmla="*/ 61 w 61"/>
                  <a:gd name="T13" fmla="*/ 55 h 110"/>
                  <a:gd name="T14" fmla="*/ 54 w 61"/>
                  <a:gd name="T15" fmla="*/ 49 h 110"/>
                  <a:gd name="T16" fmla="*/ 6 w 61"/>
                  <a:gd name="T1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10">
                    <a:moveTo>
                      <a:pt x="6" y="0"/>
                    </a:moveTo>
                    <a:lnTo>
                      <a:pt x="0" y="7"/>
                    </a:lnTo>
                    <a:lnTo>
                      <a:pt x="48" y="55"/>
                    </a:lnTo>
                    <a:lnTo>
                      <a:pt x="0" y="104"/>
                    </a:lnTo>
                    <a:lnTo>
                      <a:pt x="6" y="110"/>
                    </a:lnTo>
                    <a:lnTo>
                      <a:pt x="54" y="62"/>
                    </a:lnTo>
                    <a:lnTo>
                      <a:pt x="61" y="55"/>
                    </a:lnTo>
                    <a:lnTo>
                      <a:pt x="54" y="49"/>
                    </a:lnTo>
                    <a:lnTo>
                      <a:pt x="6"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grpSp>
        <p:nvGrpSpPr>
          <p:cNvPr id="99" name="Group 98">
            <a:extLst>
              <a:ext uri="{FF2B5EF4-FFF2-40B4-BE49-F238E27FC236}">
                <a16:creationId xmlns:a16="http://schemas.microsoft.com/office/drawing/2014/main" id="{2BB0C62B-2920-D0B7-60BD-42873060BEDD}"/>
              </a:ext>
            </a:extLst>
          </p:cNvPr>
          <p:cNvGrpSpPr/>
          <p:nvPr/>
        </p:nvGrpSpPr>
        <p:grpSpPr>
          <a:xfrm rot="5400000">
            <a:off x="8911927" y="3754807"/>
            <a:ext cx="306910" cy="2884121"/>
            <a:chOff x="3950194" y="2430966"/>
            <a:chExt cx="306910" cy="2884121"/>
          </a:xfrm>
        </p:grpSpPr>
        <p:cxnSp>
          <p:nvCxnSpPr>
            <p:cNvPr id="100" name="Straight Connector 99">
              <a:extLst>
                <a:ext uri="{FF2B5EF4-FFF2-40B4-BE49-F238E27FC236}">
                  <a16:creationId xmlns:a16="http://schemas.microsoft.com/office/drawing/2014/main" id="{31FB294F-9B90-8492-B91D-31DBBE44B1DE}"/>
                </a:ext>
              </a:extLst>
            </p:cNvPr>
            <p:cNvCxnSpPr/>
            <p:nvPr/>
          </p:nvCxnSpPr>
          <p:spPr>
            <a:xfrm>
              <a:off x="4103649" y="2430966"/>
              <a:ext cx="0" cy="2884121"/>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nvGrpSpPr>
            <p:cNvPr id="101" name="Group 100">
              <a:extLst>
                <a:ext uri="{FF2B5EF4-FFF2-40B4-BE49-F238E27FC236}">
                  <a16:creationId xmlns:a16="http://schemas.microsoft.com/office/drawing/2014/main" id="{D5AD84A2-F260-EA60-F22D-E59BA9B03EEE}"/>
                </a:ext>
              </a:extLst>
            </p:cNvPr>
            <p:cNvGrpSpPr>
              <a:grpSpLocks noChangeAspect="1"/>
            </p:cNvGrpSpPr>
            <p:nvPr/>
          </p:nvGrpSpPr>
          <p:grpSpPr>
            <a:xfrm>
              <a:off x="3950194" y="3768789"/>
              <a:ext cx="306910" cy="306910"/>
              <a:chOff x="982662" y="1847850"/>
              <a:chExt cx="269875" cy="269875"/>
            </a:xfrm>
          </p:grpSpPr>
          <p:sp>
            <p:nvSpPr>
              <p:cNvPr id="102" name="Oval 50">
                <a:extLst>
                  <a:ext uri="{FF2B5EF4-FFF2-40B4-BE49-F238E27FC236}">
                    <a16:creationId xmlns:a16="http://schemas.microsoft.com/office/drawing/2014/main" id="{2232C927-278C-61B1-1280-B09A200AACC5}"/>
                  </a:ext>
                </a:extLst>
              </p:cNvPr>
              <p:cNvSpPr>
                <a:spLocks noChangeArrowheads="1"/>
              </p:cNvSpPr>
              <p:nvPr/>
            </p:nvSpPr>
            <p:spPr bwMode="auto">
              <a:xfrm>
                <a:off x="982662" y="1847850"/>
                <a:ext cx="269875" cy="269875"/>
              </a:xfrm>
              <a:prstGeom prst="ellipse">
                <a:avLst/>
              </a:prstGeom>
              <a:solidFill>
                <a:schemeClr val="tx2"/>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03" name="Freeform 51">
                <a:extLst>
                  <a:ext uri="{FF2B5EF4-FFF2-40B4-BE49-F238E27FC236}">
                    <a16:creationId xmlns:a16="http://schemas.microsoft.com/office/drawing/2014/main" id="{6C2D5F7A-8B04-1F05-057D-7B83C53E65DD}"/>
                  </a:ext>
                </a:extLst>
              </p:cNvPr>
              <p:cNvSpPr>
                <a:spLocks/>
              </p:cNvSpPr>
              <p:nvPr/>
            </p:nvSpPr>
            <p:spPr bwMode="auto">
              <a:xfrm>
                <a:off x="1082675" y="1895475"/>
                <a:ext cx="96837" cy="174625"/>
              </a:xfrm>
              <a:custGeom>
                <a:avLst/>
                <a:gdLst>
                  <a:gd name="T0" fmla="*/ 6 w 61"/>
                  <a:gd name="T1" fmla="*/ 0 h 110"/>
                  <a:gd name="T2" fmla="*/ 0 w 61"/>
                  <a:gd name="T3" fmla="*/ 7 h 110"/>
                  <a:gd name="T4" fmla="*/ 48 w 61"/>
                  <a:gd name="T5" fmla="*/ 55 h 110"/>
                  <a:gd name="T6" fmla="*/ 0 w 61"/>
                  <a:gd name="T7" fmla="*/ 104 h 110"/>
                  <a:gd name="T8" fmla="*/ 6 w 61"/>
                  <a:gd name="T9" fmla="*/ 110 h 110"/>
                  <a:gd name="T10" fmla="*/ 54 w 61"/>
                  <a:gd name="T11" fmla="*/ 62 h 110"/>
                  <a:gd name="T12" fmla="*/ 61 w 61"/>
                  <a:gd name="T13" fmla="*/ 55 h 110"/>
                  <a:gd name="T14" fmla="*/ 54 w 61"/>
                  <a:gd name="T15" fmla="*/ 49 h 110"/>
                  <a:gd name="T16" fmla="*/ 6 w 61"/>
                  <a:gd name="T1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10">
                    <a:moveTo>
                      <a:pt x="6" y="0"/>
                    </a:moveTo>
                    <a:lnTo>
                      <a:pt x="0" y="7"/>
                    </a:lnTo>
                    <a:lnTo>
                      <a:pt x="48" y="55"/>
                    </a:lnTo>
                    <a:lnTo>
                      <a:pt x="0" y="104"/>
                    </a:lnTo>
                    <a:lnTo>
                      <a:pt x="6" y="110"/>
                    </a:lnTo>
                    <a:lnTo>
                      <a:pt x="54" y="62"/>
                    </a:lnTo>
                    <a:lnTo>
                      <a:pt x="61" y="55"/>
                    </a:lnTo>
                    <a:lnTo>
                      <a:pt x="54" y="49"/>
                    </a:lnTo>
                    <a:lnTo>
                      <a:pt x="6"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cxnSp>
        <p:nvCxnSpPr>
          <p:cNvPr id="104" name="Straight Connector 103">
            <a:extLst>
              <a:ext uri="{FF2B5EF4-FFF2-40B4-BE49-F238E27FC236}">
                <a16:creationId xmlns:a16="http://schemas.microsoft.com/office/drawing/2014/main" id="{41E312EC-3F67-DF10-2C9B-24DF9AE84159}"/>
              </a:ext>
            </a:extLst>
          </p:cNvPr>
          <p:cNvCxnSpPr>
            <a:cxnSpLocks/>
          </p:cNvCxnSpPr>
          <p:nvPr/>
        </p:nvCxnSpPr>
        <p:spPr>
          <a:xfrm>
            <a:off x="630000" y="2847177"/>
            <a:ext cx="973367" cy="0"/>
          </a:xfrm>
          <a:prstGeom prst="line">
            <a:avLst/>
          </a:prstGeom>
          <a:ln w="38100" cap="rnd" cmpd="sng" algn="ctr">
            <a:solidFill>
              <a:srgbClr val="29BA74"/>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4A65EE08-E889-A3AB-4338-7B15225B3F22}"/>
              </a:ext>
            </a:extLst>
          </p:cNvPr>
          <p:cNvCxnSpPr>
            <a:cxnSpLocks/>
          </p:cNvCxnSpPr>
          <p:nvPr/>
        </p:nvCxnSpPr>
        <p:spPr>
          <a:xfrm>
            <a:off x="6567560" y="2847177"/>
            <a:ext cx="973367" cy="0"/>
          </a:xfrm>
          <a:prstGeom prst="line">
            <a:avLst/>
          </a:prstGeom>
          <a:ln w="38100" cap="rnd" cmpd="sng" algn="ctr">
            <a:solidFill>
              <a:srgbClr val="29BA74"/>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F5A80945-2AF0-38A9-551A-93B74E1CDAB9}"/>
              </a:ext>
            </a:extLst>
          </p:cNvPr>
          <p:cNvCxnSpPr/>
          <p:nvPr/>
        </p:nvCxnSpPr>
        <p:spPr>
          <a:xfrm>
            <a:off x="630000" y="2856702"/>
            <a:ext cx="4995640" cy="0"/>
          </a:xfrm>
          <a:prstGeom prst="line">
            <a:avLst/>
          </a:prstGeom>
          <a:ln w="9525" cap="rnd">
            <a:solidFill>
              <a:schemeClr val="tx2"/>
            </a:solidFill>
            <a:prstDash val="dash"/>
            <a:round/>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1EA43AFB-921E-1CB5-3C23-336C520A72F7}"/>
              </a:ext>
            </a:extLst>
          </p:cNvPr>
          <p:cNvCxnSpPr/>
          <p:nvPr/>
        </p:nvCxnSpPr>
        <p:spPr>
          <a:xfrm>
            <a:off x="6567560" y="2856702"/>
            <a:ext cx="4995640" cy="0"/>
          </a:xfrm>
          <a:prstGeom prst="line">
            <a:avLst/>
          </a:prstGeom>
          <a:ln w="9525" cap="rnd">
            <a:solidFill>
              <a:schemeClr val="tx2"/>
            </a:solidFill>
            <a:prstDash val="dash"/>
            <a:roun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546275F-868A-5970-D311-1E400DE2E566}"/>
              </a:ext>
            </a:extLst>
          </p:cNvPr>
          <p:cNvCxnSpPr/>
          <p:nvPr/>
        </p:nvCxnSpPr>
        <p:spPr>
          <a:xfrm>
            <a:off x="6096000" y="2081213"/>
            <a:ext cx="0" cy="4079081"/>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DEFC1978-054D-64E3-334F-4454EE765F41}"/>
              </a:ext>
            </a:extLst>
          </p:cNvPr>
          <p:cNvGrpSpPr>
            <a:grpSpLocks noChangeAspect="1"/>
          </p:cNvGrpSpPr>
          <p:nvPr/>
        </p:nvGrpSpPr>
        <p:grpSpPr>
          <a:xfrm>
            <a:off x="5942914" y="3967299"/>
            <a:ext cx="306910" cy="306910"/>
            <a:chOff x="628650" y="1443038"/>
            <a:chExt cx="269875" cy="269875"/>
          </a:xfrm>
        </p:grpSpPr>
        <p:sp>
          <p:nvSpPr>
            <p:cNvPr id="15" name="Oval 14">
              <a:extLst>
                <a:ext uri="{FF2B5EF4-FFF2-40B4-BE49-F238E27FC236}">
                  <a16:creationId xmlns:a16="http://schemas.microsoft.com/office/drawing/2014/main" id="{9F67B4C6-2BC4-84EA-9959-542DFEA2B18C}"/>
                </a:ext>
              </a:extLst>
            </p:cNvPr>
            <p:cNvSpPr>
              <a:spLocks noChangeArrowheads="1"/>
            </p:cNvSpPr>
            <p:nvPr/>
          </p:nvSpPr>
          <p:spPr bwMode="auto">
            <a:xfrm>
              <a:off x="628650" y="1443038"/>
              <a:ext cx="269875" cy="269875"/>
            </a:xfrm>
            <a:prstGeom prst="ellipse">
              <a:avLst/>
            </a:pr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16" name="Freeform 7">
              <a:extLst>
                <a:ext uri="{FF2B5EF4-FFF2-40B4-BE49-F238E27FC236}">
                  <a16:creationId xmlns:a16="http://schemas.microsoft.com/office/drawing/2014/main" id="{C21CB0C9-836B-9BC7-6122-39462CAE9206}"/>
                </a:ext>
              </a:extLst>
            </p:cNvPr>
            <p:cNvSpPr>
              <a:spLocks/>
            </p:cNvSpPr>
            <p:nvPr/>
          </p:nvSpPr>
          <p:spPr bwMode="auto">
            <a:xfrm>
              <a:off x="690562" y="1504950"/>
              <a:ext cx="146050" cy="146050"/>
            </a:xfrm>
            <a:custGeom>
              <a:avLst/>
              <a:gdLst>
                <a:gd name="T0" fmla="*/ 50 w 92"/>
                <a:gd name="T1" fmla="*/ 0 h 92"/>
                <a:gd name="T2" fmla="*/ 41 w 92"/>
                <a:gd name="T3" fmla="*/ 0 h 92"/>
                <a:gd name="T4" fmla="*/ 41 w 92"/>
                <a:gd name="T5" fmla="*/ 42 h 92"/>
                <a:gd name="T6" fmla="*/ 0 w 92"/>
                <a:gd name="T7" fmla="*/ 42 h 92"/>
                <a:gd name="T8" fmla="*/ 0 w 92"/>
                <a:gd name="T9" fmla="*/ 51 h 92"/>
                <a:gd name="T10" fmla="*/ 41 w 92"/>
                <a:gd name="T11" fmla="*/ 51 h 92"/>
                <a:gd name="T12" fmla="*/ 41 w 92"/>
                <a:gd name="T13" fmla="*/ 92 h 92"/>
                <a:gd name="T14" fmla="*/ 50 w 92"/>
                <a:gd name="T15" fmla="*/ 92 h 92"/>
                <a:gd name="T16" fmla="*/ 50 w 92"/>
                <a:gd name="T17" fmla="*/ 51 h 92"/>
                <a:gd name="T18" fmla="*/ 92 w 92"/>
                <a:gd name="T19" fmla="*/ 51 h 92"/>
                <a:gd name="T20" fmla="*/ 92 w 92"/>
                <a:gd name="T21" fmla="*/ 42 h 92"/>
                <a:gd name="T22" fmla="*/ 50 w 92"/>
                <a:gd name="T23" fmla="*/ 42 h 92"/>
                <a:gd name="T24" fmla="*/ 50 w 92"/>
                <a:gd name="T25"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 h="92">
                  <a:moveTo>
                    <a:pt x="50" y="0"/>
                  </a:moveTo>
                  <a:lnTo>
                    <a:pt x="41" y="0"/>
                  </a:lnTo>
                  <a:lnTo>
                    <a:pt x="41" y="42"/>
                  </a:lnTo>
                  <a:lnTo>
                    <a:pt x="0" y="42"/>
                  </a:lnTo>
                  <a:lnTo>
                    <a:pt x="0" y="51"/>
                  </a:lnTo>
                  <a:lnTo>
                    <a:pt x="41" y="51"/>
                  </a:lnTo>
                  <a:lnTo>
                    <a:pt x="41" y="92"/>
                  </a:lnTo>
                  <a:lnTo>
                    <a:pt x="50" y="92"/>
                  </a:lnTo>
                  <a:lnTo>
                    <a:pt x="50" y="51"/>
                  </a:lnTo>
                  <a:lnTo>
                    <a:pt x="92" y="51"/>
                  </a:lnTo>
                  <a:lnTo>
                    <a:pt x="92" y="42"/>
                  </a:lnTo>
                  <a:lnTo>
                    <a:pt x="50" y="42"/>
                  </a:lnTo>
                  <a:lnTo>
                    <a:pt x="5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grpSp>
    </p:spTree>
    <p:extLst>
      <p:ext uri="{BB962C8B-B14F-4D97-AF65-F5344CB8AC3E}">
        <p14:creationId xmlns:p14="http://schemas.microsoft.com/office/powerpoint/2010/main" val="12739139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26B8F290-921B-DB40-2215-A2BF36F6EB90}"/>
              </a:ext>
            </a:extLst>
          </p:cNvPr>
          <p:cNvGraphicFramePr>
            <a:graphicFrameLocks noChangeAspect="1"/>
          </p:cNvGraphicFramePr>
          <p:nvPr>
            <p:custDataLst>
              <p:tags r:id="rId1"/>
            </p:custDataLst>
            <p:extLst>
              <p:ext uri="{D42A27DB-BD31-4B8C-83A1-F6EECF244321}">
                <p14:modId xmlns:p14="http://schemas.microsoft.com/office/powerpoint/2010/main" val="13172679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4" imgH="405" progId="TCLayout.ActiveDocument.1">
                  <p:embed/>
                </p:oleObj>
              </mc:Choice>
              <mc:Fallback>
                <p:oleObj name="think-cell Slide" r:id="rId3" imgW="404" imgH="405" progId="TCLayout.ActiveDocument.1">
                  <p:embed/>
                  <p:pic>
                    <p:nvPicPr>
                      <p:cNvPr id="4" name="think-cell data - do not delete" hidden="1">
                        <a:extLst>
                          <a:ext uri="{FF2B5EF4-FFF2-40B4-BE49-F238E27FC236}">
                            <a16:creationId xmlns:a16="http://schemas.microsoft.com/office/drawing/2014/main" id="{26B8F290-921B-DB40-2215-A2BF36F6EB9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7" name="Parallelogram 96">
            <a:extLst>
              <a:ext uri="{FF2B5EF4-FFF2-40B4-BE49-F238E27FC236}">
                <a16:creationId xmlns:a16="http://schemas.microsoft.com/office/drawing/2014/main" id="{0292B1AA-4811-F140-31A8-FDB8FF18C182}"/>
              </a:ext>
            </a:extLst>
          </p:cNvPr>
          <p:cNvSpPr/>
          <p:nvPr/>
        </p:nvSpPr>
        <p:spPr>
          <a:xfrm>
            <a:off x="523874" y="1846687"/>
            <a:ext cx="5567543" cy="439176"/>
          </a:xfrm>
          <a:prstGeom prst="parallelogram">
            <a:avLst/>
          </a:prstGeom>
          <a:solidFill>
            <a:srgbClr val="9A9A9A"/>
          </a:solidFill>
          <a:ln w="9525" cap="rnd" cmpd="sng" algn="ctr">
            <a:solidFill>
              <a:srgbClr val="9A9A9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98" name="Parallelogram 97">
            <a:extLst>
              <a:ext uri="{FF2B5EF4-FFF2-40B4-BE49-F238E27FC236}">
                <a16:creationId xmlns:a16="http://schemas.microsoft.com/office/drawing/2014/main" id="{D8FB7AE4-FA6B-E455-FB4C-53CA1F3E5CF0}"/>
              </a:ext>
            </a:extLst>
          </p:cNvPr>
          <p:cNvSpPr/>
          <p:nvPr/>
        </p:nvSpPr>
        <p:spPr>
          <a:xfrm>
            <a:off x="5995807" y="1846687"/>
            <a:ext cx="5567543" cy="439176"/>
          </a:xfrm>
          <a:prstGeom prst="parallelogram">
            <a:avLst/>
          </a:prstGeom>
          <a:solidFill>
            <a:srgbClr val="FDE9EF"/>
          </a:solidFill>
          <a:ln w="9525" cap="rnd" cmpd="sng" algn="ctr">
            <a:solidFill>
              <a:srgbClr val="FF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2" name="Title 1">
            <a:extLst>
              <a:ext uri="{FF2B5EF4-FFF2-40B4-BE49-F238E27FC236}">
                <a16:creationId xmlns:a16="http://schemas.microsoft.com/office/drawing/2014/main" id="{83148C4E-B9F8-C351-FDC4-DBB22DC583D0}"/>
              </a:ext>
            </a:extLst>
          </p:cNvPr>
          <p:cNvSpPr>
            <a:spLocks noGrp="1"/>
          </p:cNvSpPr>
          <p:nvPr>
            <p:ph type="title"/>
          </p:nvPr>
        </p:nvSpPr>
        <p:spPr>
          <a:xfrm>
            <a:off x="630000" y="622800"/>
            <a:ext cx="10933350" cy="664797"/>
          </a:xfrm>
        </p:spPr>
        <p:txBody>
          <a:bodyPr vert="horz"/>
          <a:lstStyle/>
          <a:p>
            <a:r>
              <a:rPr lang="en-US"/>
              <a:t>A loan extension is pivotal for </a:t>
            </a:r>
            <a:r>
              <a:rPr lang="en-US" err="1"/>
              <a:t>LCBHS</a:t>
            </a:r>
            <a:r>
              <a:rPr lang="en-US"/>
              <a:t> to meet critical payment demands and maintain service, while current business model is refined</a:t>
            </a:r>
          </a:p>
        </p:txBody>
      </p:sp>
      <p:graphicFrame>
        <p:nvGraphicFramePr>
          <p:cNvPr id="67" name="Table 66">
            <a:extLst>
              <a:ext uri="{FF2B5EF4-FFF2-40B4-BE49-F238E27FC236}">
                <a16:creationId xmlns:a16="http://schemas.microsoft.com/office/drawing/2014/main" id="{9F971F0B-6FCA-BE23-9917-E79993AB94B0}"/>
              </a:ext>
            </a:extLst>
          </p:cNvPr>
          <p:cNvGraphicFramePr>
            <a:graphicFrameLocks noGrp="1"/>
          </p:cNvGraphicFramePr>
          <p:nvPr>
            <p:extLst>
              <p:ext uri="{D42A27DB-BD31-4B8C-83A1-F6EECF244321}">
                <p14:modId xmlns:p14="http://schemas.microsoft.com/office/powerpoint/2010/main" val="940812513"/>
              </p:ext>
            </p:extLst>
          </p:nvPr>
        </p:nvGraphicFramePr>
        <p:xfrm>
          <a:off x="630000" y="2758988"/>
          <a:ext cx="4948421" cy="3089364"/>
        </p:xfrm>
        <a:graphic>
          <a:graphicData uri="http://schemas.openxmlformats.org/drawingml/2006/table">
            <a:tbl>
              <a:tblPr firstRow="1" bandRow="1">
                <a:tableStyleId>{2D5ABB26-0587-4C30-8999-92F81FD0307C}</a:tableStyleId>
              </a:tblPr>
              <a:tblGrid>
                <a:gridCol w="875267">
                  <a:extLst>
                    <a:ext uri="{9D8B030D-6E8A-4147-A177-3AD203B41FA5}">
                      <a16:colId xmlns:a16="http://schemas.microsoft.com/office/drawing/2014/main" val="175365471"/>
                    </a:ext>
                  </a:extLst>
                </a:gridCol>
                <a:gridCol w="4073154">
                  <a:extLst>
                    <a:ext uri="{9D8B030D-6E8A-4147-A177-3AD203B41FA5}">
                      <a16:colId xmlns:a16="http://schemas.microsoft.com/office/drawing/2014/main" val="2217246396"/>
                    </a:ext>
                  </a:extLst>
                </a:gridCol>
              </a:tblGrid>
              <a:tr h="539530">
                <a:tc>
                  <a:txBody>
                    <a:bodyPr/>
                    <a:lstStyle/>
                    <a:p>
                      <a:endParaRPr lang="en-US" sz="1600"/>
                    </a:p>
                  </a:txBody>
                  <a:tcPr>
                    <a:lnB w="9525" cap="flat" cmpd="sng" algn="ctr">
                      <a:solidFill>
                        <a:schemeClr val="bg1">
                          <a:lumMod val="65000"/>
                        </a:schemeClr>
                      </a:solidFill>
                      <a:prstDash val="dot"/>
                      <a:round/>
                      <a:headEnd type="none" w="med" len="med"/>
                      <a:tailEnd type="none" w="med" len="med"/>
                    </a:lnB>
                  </a:tcPr>
                </a:tc>
                <a:tc>
                  <a:txBody>
                    <a:bodyPr/>
                    <a:lstStyle/>
                    <a:p>
                      <a:r>
                        <a:rPr lang="en-US" sz="1600" dirty="0"/>
                        <a:t>Fund </a:t>
                      </a:r>
                      <a:r>
                        <a:rPr lang="en-US" sz="1600" dirty="0">
                          <a:solidFill>
                            <a:srgbClr val="FF0000"/>
                          </a:solidFill>
                        </a:rPr>
                        <a:t>outstanding invoices </a:t>
                      </a:r>
                      <a:r>
                        <a:rPr lang="en-US" sz="1600" dirty="0"/>
                        <a:t>for FY 24/25</a:t>
                      </a:r>
                    </a:p>
                  </a:txBody>
                  <a:tcPr anchor="ctr">
                    <a:lnB w="9525" cap="flat" cmpd="sng" algn="ctr">
                      <a:solidFill>
                        <a:schemeClr val="bg1">
                          <a:lumMod val="65000"/>
                        </a:schemeClr>
                      </a:solidFill>
                      <a:prstDash val="dot"/>
                      <a:round/>
                      <a:headEnd type="none" w="med" len="med"/>
                      <a:tailEnd type="none" w="med" len="med"/>
                    </a:lnB>
                  </a:tcPr>
                </a:tc>
                <a:extLst>
                  <a:ext uri="{0D108BD9-81ED-4DB2-BD59-A6C34878D82A}">
                    <a16:rowId xmlns:a16="http://schemas.microsoft.com/office/drawing/2014/main" val="2597243339"/>
                  </a:ext>
                </a:extLst>
              </a:tr>
              <a:tr h="539530">
                <a:tc>
                  <a:txBody>
                    <a:bodyPr/>
                    <a:lstStyle/>
                    <a:p>
                      <a:endParaRPr lang="en-US" sz="1600"/>
                    </a:p>
                  </a:txBody>
                  <a:tcPr>
                    <a:lnT w="9525" cap="flat" cmpd="sng" algn="ctr">
                      <a:solidFill>
                        <a:schemeClr val="bg1">
                          <a:lumMod val="65000"/>
                        </a:schemeClr>
                      </a:solid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tc>
                  <a:txBody>
                    <a:bodyPr/>
                    <a:lstStyle/>
                    <a:p>
                      <a:r>
                        <a:rPr lang="en-US" sz="1600" dirty="0"/>
                        <a:t>Cover </a:t>
                      </a:r>
                      <a:r>
                        <a:rPr lang="en-US" sz="1600" dirty="0">
                          <a:solidFill>
                            <a:srgbClr val="FF0000"/>
                          </a:solidFill>
                        </a:rPr>
                        <a:t>client monthly rents &amp; utilities </a:t>
                      </a:r>
                    </a:p>
                  </a:txBody>
                  <a:tcPr anchor="ctr">
                    <a:lnT w="9525" cap="flat" cmpd="sng" algn="ctr">
                      <a:solidFill>
                        <a:schemeClr val="bg1">
                          <a:lumMod val="65000"/>
                        </a:schemeClr>
                      </a:solid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extLst>
                  <a:ext uri="{0D108BD9-81ED-4DB2-BD59-A6C34878D82A}">
                    <a16:rowId xmlns:a16="http://schemas.microsoft.com/office/drawing/2014/main" val="756669793"/>
                  </a:ext>
                </a:extLst>
              </a:tr>
              <a:tr h="539530">
                <a:tc>
                  <a:txBody>
                    <a:bodyPr/>
                    <a:lstStyle/>
                    <a:p>
                      <a:endParaRPr lang="en-US" sz="1600"/>
                    </a:p>
                  </a:txBody>
                  <a:tcPr>
                    <a:lnT w="9525" cap="flat" cmpd="sng" algn="ctr">
                      <a:solidFill>
                        <a:schemeClr val="bg1">
                          <a:lumMod val="65000"/>
                        </a:schemeClr>
                      </a:solid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Complete </a:t>
                      </a:r>
                      <a:r>
                        <a:rPr lang="en-US" sz="1600" dirty="0">
                          <a:solidFill>
                            <a:srgbClr val="FF0000"/>
                          </a:solidFill>
                        </a:rPr>
                        <a:t>payroll</a:t>
                      </a:r>
                      <a:r>
                        <a:rPr lang="en-US" sz="1600" dirty="0"/>
                        <a:t> on Oct 1</a:t>
                      </a:r>
                      <a:r>
                        <a:rPr lang="en-US" sz="1600" baseline="30000" dirty="0"/>
                        <a:t>st</a:t>
                      </a:r>
                      <a:endParaRPr lang="en-US" sz="1600" dirty="0"/>
                    </a:p>
                  </a:txBody>
                  <a:tcPr anchor="ctr">
                    <a:lnT w="9525" cap="flat" cmpd="sng" algn="ctr">
                      <a:solidFill>
                        <a:schemeClr val="bg1">
                          <a:lumMod val="65000"/>
                        </a:schemeClr>
                      </a:solid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extLst>
                  <a:ext uri="{0D108BD9-81ED-4DB2-BD59-A6C34878D82A}">
                    <a16:rowId xmlns:a16="http://schemas.microsoft.com/office/drawing/2014/main" val="2716583544"/>
                  </a:ext>
                </a:extLst>
              </a:tr>
              <a:tr h="931244">
                <a:tc>
                  <a:txBody>
                    <a:bodyPr/>
                    <a:lstStyle/>
                    <a:p>
                      <a:endParaRPr lang="en-US" sz="1600"/>
                    </a:p>
                  </a:txBody>
                  <a:tcPr>
                    <a:lnT w="9525" cap="flat" cmpd="sng" algn="ctr">
                      <a:solidFill>
                        <a:schemeClr val="bg1">
                          <a:lumMod val="65000"/>
                        </a:schemeClr>
                      </a:solid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Provide county-match for claimable services and </a:t>
                      </a:r>
                      <a:r>
                        <a:rPr lang="en-US" sz="1600" dirty="0">
                          <a:solidFill>
                            <a:srgbClr val="FF0000"/>
                          </a:solidFill>
                        </a:rPr>
                        <a:t>draw down revenue</a:t>
                      </a:r>
                    </a:p>
                  </a:txBody>
                  <a:tcPr anchor="ctr">
                    <a:lnT w="9525" cap="flat" cmpd="sng" algn="ctr">
                      <a:solidFill>
                        <a:schemeClr val="bg1">
                          <a:lumMod val="65000"/>
                        </a:schemeClr>
                      </a:solid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extLst>
                  <a:ext uri="{0D108BD9-81ED-4DB2-BD59-A6C34878D82A}">
                    <a16:rowId xmlns:a16="http://schemas.microsoft.com/office/drawing/2014/main" val="1415027166"/>
                  </a:ext>
                </a:extLst>
              </a:tr>
              <a:tr h="539530">
                <a:tc>
                  <a:txBody>
                    <a:bodyPr/>
                    <a:lstStyle/>
                    <a:p>
                      <a:endParaRPr lang="en-US" sz="1600"/>
                    </a:p>
                  </a:txBody>
                  <a:tcPr>
                    <a:lnT w="9525" cap="flat" cmpd="sng" algn="ctr">
                      <a:solidFill>
                        <a:schemeClr val="bg1">
                          <a:lumMod val="65000"/>
                        </a:schemeClr>
                      </a:solidFill>
                      <a:prstDash val="dot"/>
                      <a:round/>
                      <a:headEnd type="none" w="med" len="med"/>
                      <a:tailEnd type="none" w="med" len="med"/>
                    </a:lnT>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FF0000"/>
                          </a:solidFill>
                        </a:rPr>
                        <a:t>Pay contracted providers </a:t>
                      </a:r>
                      <a:r>
                        <a:rPr lang="en-US" sz="1600" dirty="0"/>
                        <a:t>for services</a:t>
                      </a:r>
                    </a:p>
                  </a:txBody>
                  <a:tcPr anchor="ctr">
                    <a:lnT w="9525" cap="flat" cmpd="sng" algn="ctr">
                      <a:solidFill>
                        <a:schemeClr val="bg1">
                          <a:lumMod val="65000"/>
                        </a:schemeClr>
                      </a:solidFill>
                      <a:prstDash val="dot"/>
                      <a:round/>
                      <a:headEnd type="none" w="med" len="med"/>
                      <a:tailEnd type="none" w="med" len="med"/>
                    </a:lnT>
                  </a:tcPr>
                </a:tc>
                <a:extLst>
                  <a:ext uri="{0D108BD9-81ED-4DB2-BD59-A6C34878D82A}">
                    <a16:rowId xmlns:a16="http://schemas.microsoft.com/office/drawing/2014/main" val="2136900903"/>
                  </a:ext>
                </a:extLst>
              </a:tr>
            </a:tbl>
          </a:graphicData>
        </a:graphic>
      </p:graphicFrame>
      <p:sp>
        <p:nvSpPr>
          <p:cNvPr id="68" name="TextBox 67">
            <a:extLst>
              <a:ext uri="{FF2B5EF4-FFF2-40B4-BE49-F238E27FC236}">
                <a16:creationId xmlns:a16="http://schemas.microsoft.com/office/drawing/2014/main" id="{600215BD-8F23-ADF2-40CD-2808D3E580FF}"/>
              </a:ext>
            </a:extLst>
          </p:cNvPr>
          <p:cNvSpPr txBox="1"/>
          <p:nvPr/>
        </p:nvSpPr>
        <p:spPr>
          <a:xfrm>
            <a:off x="714374" y="1913362"/>
            <a:ext cx="5076825" cy="32266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en-US">
                <a:solidFill>
                  <a:srgbClr val="FFFFFF"/>
                </a:solidFill>
              </a:rPr>
              <a:t>With loan repayment, </a:t>
            </a:r>
            <a:r>
              <a:rPr lang="en-US" err="1">
                <a:solidFill>
                  <a:srgbClr val="FFFFFF"/>
                </a:solidFill>
              </a:rPr>
              <a:t>LCBHS</a:t>
            </a:r>
            <a:r>
              <a:rPr lang="en-US">
                <a:solidFill>
                  <a:srgbClr val="FFFFFF"/>
                </a:solidFill>
              </a:rPr>
              <a:t> will be unable to…</a:t>
            </a:r>
          </a:p>
        </p:txBody>
      </p:sp>
      <p:sp>
        <p:nvSpPr>
          <p:cNvPr id="70" name="TextBox 69">
            <a:extLst>
              <a:ext uri="{FF2B5EF4-FFF2-40B4-BE49-F238E27FC236}">
                <a16:creationId xmlns:a16="http://schemas.microsoft.com/office/drawing/2014/main" id="{DBBB13B7-49A3-84F6-A8D0-A1916D4A94C1}"/>
              </a:ext>
            </a:extLst>
          </p:cNvPr>
          <p:cNvSpPr txBox="1"/>
          <p:nvPr/>
        </p:nvSpPr>
        <p:spPr>
          <a:xfrm>
            <a:off x="6296024" y="1913362"/>
            <a:ext cx="4967107" cy="32266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a:solidFill>
                  <a:srgbClr val="FF0000"/>
                </a:solidFill>
              </a:rPr>
              <a:t>…which will create long-term challenges</a:t>
            </a:r>
          </a:p>
        </p:txBody>
      </p:sp>
      <p:graphicFrame>
        <p:nvGraphicFramePr>
          <p:cNvPr id="71" name="Table 70">
            <a:extLst>
              <a:ext uri="{FF2B5EF4-FFF2-40B4-BE49-F238E27FC236}">
                <a16:creationId xmlns:a16="http://schemas.microsoft.com/office/drawing/2014/main" id="{6BB9A51F-2B0D-93D8-5427-33EC230C9C37}"/>
              </a:ext>
            </a:extLst>
          </p:cNvPr>
          <p:cNvGraphicFramePr>
            <a:graphicFrameLocks noGrp="1"/>
          </p:cNvGraphicFramePr>
          <p:nvPr>
            <p:extLst>
              <p:ext uri="{D42A27DB-BD31-4B8C-83A1-F6EECF244321}">
                <p14:modId xmlns:p14="http://schemas.microsoft.com/office/powerpoint/2010/main" val="786788646"/>
              </p:ext>
            </p:extLst>
          </p:nvPr>
        </p:nvGraphicFramePr>
        <p:xfrm>
          <a:off x="6361683" y="2748868"/>
          <a:ext cx="4948421" cy="3089364"/>
        </p:xfrm>
        <a:graphic>
          <a:graphicData uri="http://schemas.openxmlformats.org/drawingml/2006/table">
            <a:tbl>
              <a:tblPr firstRow="1" bandRow="1">
                <a:tableStyleId>{2D5ABB26-0587-4C30-8999-92F81FD0307C}</a:tableStyleId>
              </a:tblPr>
              <a:tblGrid>
                <a:gridCol w="875267">
                  <a:extLst>
                    <a:ext uri="{9D8B030D-6E8A-4147-A177-3AD203B41FA5}">
                      <a16:colId xmlns:a16="http://schemas.microsoft.com/office/drawing/2014/main" val="175365471"/>
                    </a:ext>
                  </a:extLst>
                </a:gridCol>
                <a:gridCol w="4073154">
                  <a:extLst>
                    <a:ext uri="{9D8B030D-6E8A-4147-A177-3AD203B41FA5}">
                      <a16:colId xmlns:a16="http://schemas.microsoft.com/office/drawing/2014/main" val="2217246396"/>
                    </a:ext>
                  </a:extLst>
                </a:gridCol>
              </a:tblGrid>
              <a:tr h="802307">
                <a:tc>
                  <a:txBody>
                    <a:bodyPr/>
                    <a:lstStyle/>
                    <a:p>
                      <a:endParaRPr lang="en-US" sz="1600"/>
                    </a:p>
                  </a:txBody>
                  <a:tcPr anchor="ctr">
                    <a:lnB w="9525" cap="flat" cmpd="sng" algn="ctr">
                      <a:solidFill>
                        <a:schemeClr val="bg1">
                          <a:lumMod val="65000"/>
                        </a:schemeClr>
                      </a:solidFill>
                      <a:prstDash val="dot"/>
                      <a:round/>
                      <a:headEnd type="none" w="med" len="med"/>
                      <a:tailEnd type="none" w="med" len="med"/>
                    </a:lnB>
                  </a:tcPr>
                </a:tc>
                <a:tc>
                  <a:txBody>
                    <a:bodyPr/>
                    <a:lstStyle/>
                    <a:p>
                      <a:r>
                        <a:rPr lang="en-US" sz="1600" dirty="0">
                          <a:solidFill>
                            <a:srgbClr val="FF0000"/>
                          </a:solidFill>
                        </a:rPr>
                        <a:t>Erode</a:t>
                      </a:r>
                      <a:r>
                        <a:rPr lang="en-US" sz="1600" dirty="0"/>
                        <a:t> </a:t>
                      </a:r>
                      <a:r>
                        <a:rPr lang="en-US" sz="1600" dirty="0">
                          <a:solidFill>
                            <a:srgbClr val="FF0000"/>
                          </a:solidFill>
                        </a:rPr>
                        <a:t>provider network </a:t>
                      </a:r>
                      <a:r>
                        <a:rPr lang="en-US" sz="1600" dirty="0"/>
                        <a:t>and greatly </a:t>
                      </a:r>
                      <a:r>
                        <a:rPr lang="en-US" sz="1600" dirty="0">
                          <a:solidFill>
                            <a:schemeClr val="tx1"/>
                          </a:solidFill>
                        </a:rPr>
                        <a:t>inhibit adequacy </a:t>
                      </a:r>
                      <a:r>
                        <a:rPr lang="en-US" sz="1600" dirty="0"/>
                        <a:t>of the provider network</a:t>
                      </a:r>
                    </a:p>
                  </a:txBody>
                  <a:tcPr anchor="ctr">
                    <a:lnB w="9525" cap="flat" cmpd="sng" algn="ctr">
                      <a:solidFill>
                        <a:schemeClr val="bg1">
                          <a:lumMod val="65000"/>
                        </a:schemeClr>
                      </a:solidFill>
                      <a:prstDash val="dot"/>
                      <a:round/>
                      <a:headEnd type="none" w="med" len="med"/>
                      <a:tailEnd type="none" w="med" len="med"/>
                    </a:lnB>
                  </a:tcPr>
                </a:tc>
                <a:extLst>
                  <a:ext uri="{0D108BD9-81ED-4DB2-BD59-A6C34878D82A}">
                    <a16:rowId xmlns:a16="http://schemas.microsoft.com/office/drawing/2014/main" val="2597243339"/>
                  </a:ext>
                </a:extLst>
              </a:tr>
              <a:tr h="1146937">
                <a:tc>
                  <a:txBody>
                    <a:bodyPr/>
                    <a:lstStyle/>
                    <a:p>
                      <a:endParaRPr lang="en-US" sz="1600"/>
                    </a:p>
                  </a:txBody>
                  <a:tcPr anchor="ctr">
                    <a:lnT w="9525" cap="flat" cmpd="sng" algn="ctr">
                      <a:solidFill>
                        <a:schemeClr val="bg1">
                          <a:lumMod val="65000"/>
                        </a:schemeClr>
                      </a:solid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FF0000"/>
                          </a:solidFill>
                        </a:rPr>
                        <a:t>Close doors </a:t>
                      </a:r>
                      <a:r>
                        <a:rPr lang="en-US" sz="1600" dirty="0"/>
                        <a:t>on services and reduce ability to meet community needs </a:t>
                      </a:r>
                      <a:endParaRPr lang="en-US" sz="1600" dirty="0">
                        <a:solidFill>
                          <a:srgbClr val="575757"/>
                        </a:solidFill>
                      </a:endParaRPr>
                    </a:p>
                  </a:txBody>
                  <a:tcPr anchor="ctr">
                    <a:lnT w="9525" cap="flat" cmpd="sng" algn="ctr">
                      <a:solidFill>
                        <a:schemeClr val="bg1">
                          <a:lumMod val="65000"/>
                        </a:schemeClr>
                      </a:solidFill>
                      <a:prstDash val="dot"/>
                      <a:round/>
                      <a:headEnd type="none" w="med" len="med"/>
                      <a:tailEnd type="none" w="med" len="med"/>
                    </a:lnT>
                    <a:lnB w="9525" cap="flat" cmpd="sng" algn="ctr">
                      <a:solidFill>
                        <a:schemeClr val="bg1">
                          <a:lumMod val="65000"/>
                        </a:schemeClr>
                      </a:solidFill>
                      <a:prstDash val="dot"/>
                      <a:round/>
                      <a:headEnd type="none" w="med" len="med"/>
                      <a:tailEnd type="none" w="med" len="med"/>
                    </a:lnB>
                  </a:tcPr>
                </a:tc>
                <a:extLst>
                  <a:ext uri="{0D108BD9-81ED-4DB2-BD59-A6C34878D82A}">
                    <a16:rowId xmlns:a16="http://schemas.microsoft.com/office/drawing/2014/main" val="1415027166"/>
                  </a:ext>
                </a:extLst>
              </a:tr>
              <a:tr h="1140120">
                <a:tc>
                  <a:txBody>
                    <a:bodyPr/>
                    <a:lstStyle/>
                    <a:p>
                      <a:endParaRPr lang="en-US" sz="1600"/>
                    </a:p>
                  </a:txBody>
                  <a:tcPr anchor="ctr">
                    <a:lnT w="9525" cap="flat" cmpd="sng" algn="ctr">
                      <a:solidFill>
                        <a:schemeClr val="bg1">
                          <a:lumMod val="65000"/>
                        </a:schemeClr>
                      </a:solidFill>
                      <a:prstDash val="dot"/>
                      <a:round/>
                      <a:headEnd type="none" w="med" len="med"/>
                      <a:tailEnd type="none" w="med" len="med"/>
                    </a:lnT>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FF0000"/>
                          </a:solidFill>
                        </a:rPr>
                        <a:t>Accrue debt </a:t>
                      </a:r>
                      <a:r>
                        <a:rPr lang="en-US" sz="1600" dirty="0"/>
                        <a:t>and continue cycle of reliance on cash injections to draw down 'stuck' claims</a:t>
                      </a:r>
                    </a:p>
                  </a:txBody>
                  <a:tcPr anchor="ctr">
                    <a:lnT w="9525" cap="flat" cmpd="sng" algn="ctr">
                      <a:solidFill>
                        <a:schemeClr val="bg1">
                          <a:lumMod val="65000"/>
                        </a:schemeClr>
                      </a:solidFill>
                      <a:prstDash val="dot"/>
                      <a:round/>
                      <a:headEnd type="none" w="med" len="med"/>
                      <a:tailEnd type="none" w="med" len="med"/>
                    </a:lnT>
                  </a:tcPr>
                </a:tc>
                <a:extLst>
                  <a:ext uri="{0D108BD9-81ED-4DB2-BD59-A6C34878D82A}">
                    <a16:rowId xmlns:a16="http://schemas.microsoft.com/office/drawing/2014/main" val="2136900903"/>
                  </a:ext>
                </a:extLst>
              </a:tr>
            </a:tbl>
          </a:graphicData>
        </a:graphic>
      </p:graphicFrame>
      <p:grpSp>
        <p:nvGrpSpPr>
          <p:cNvPr id="72" name="bcgIcons_Public Health ">
            <a:extLst>
              <a:ext uri="{FF2B5EF4-FFF2-40B4-BE49-F238E27FC236}">
                <a16:creationId xmlns:a16="http://schemas.microsoft.com/office/drawing/2014/main" id="{9A5B69B6-A19E-4E1E-0C1E-12A65DD76597}"/>
              </a:ext>
            </a:extLst>
          </p:cNvPr>
          <p:cNvGrpSpPr>
            <a:grpSpLocks noChangeAspect="1"/>
          </p:cNvGrpSpPr>
          <p:nvPr/>
        </p:nvGrpSpPr>
        <p:grpSpPr>
          <a:xfrm>
            <a:off x="6426943" y="3752628"/>
            <a:ext cx="744751" cy="744032"/>
            <a:chOff x="6464300" y="2606675"/>
            <a:chExt cx="1646238" cy="1644650"/>
          </a:xfrm>
        </p:grpSpPr>
        <p:sp>
          <p:nvSpPr>
            <p:cNvPr id="73" name="AutoShape 3">
              <a:extLst>
                <a:ext uri="{FF2B5EF4-FFF2-40B4-BE49-F238E27FC236}">
                  <a16:creationId xmlns:a16="http://schemas.microsoft.com/office/drawing/2014/main" id="{3015CB3E-636B-D1BA-F4F1-5FAA12248FBF}"/>
                </a:ext>
              </a:extLst>
            </p:cNvPr>
            <p:cNvSpPr>
              <a:spLocks noChangeAspect="1" noChangeArrowheads="1" noTextEdit="1"/>
            </p:cNvSpPr>
            <p:nvPr/>
          </p:nvSpPr>
          <p:spPr bwMode="auto">
            <a:xfrm>
              <a:off x="6464300" y="2606675"/>
              <a:ext cx="1646238"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74" name="Group 73">
              <a:extLst>
                <a:ext uri="{FF2B5EF4-FFF2-40B4-BE49-F238E27FC236}">
                  <a16:creationId xmlns:a16="http://schemas.microsoft.com/office/drawing/2014/main" id="{9FB734EE-9B86-D98B-AC1D-F194605F259E}"/>
                </a:ext>
              </a:extLst>
            </p:cNvPr>
            <p:cNvGrpSpPr/>
            <p:nvPr/>
          </p:nvGrpSpPr>
          <p:grpSpPr>
            <a:xfrm>
              <a:off x="6729413" y="2882900"/>
              <a:ext cx="1123838" cy="1123951"/>
              <a:chOff x="6729413" y="2882900"/>
              <a:chExt cx="1123838" cy="1123951"/>
            </a:xfrm>
          </p:grpSpPr>
          <p:sp>
            <p:nvSpPr>
              <p:cNvPr id="75" name="Freeform 10">
                <a:extLst>
                  <a:ext uri="{FF2B5EF4-FFF2-40B4-BE49-F238E27FC236}">
                    <a16:creationId xmlns:a16="http://schemas.microsoft.com/office/drawing/2014/main" id="{691AA415-860D-1E6A-E197-C7A3C587BD82}"/>
                  </a:ext>
                </a:extLst>
              </p:cNvPr>
              <p:cNvSpPr>
                <a:spLocks/>
              </p:cNvSpPr>
              <p:nvPr/>
            </p:nvSpPr>
            <p:spPr bwMode="auto">
              <a:xfrm>
                <a:off x="7097713" y="2882900"/>
                <a:ext cx="639763" cy="595313"/>
              </a:xfrm>
              <a:custGeom>
                <a:avLst/>
                <a:gdLst>
                  <a:gd name="T0" fmla="*/ 869 w 894"/>
                  <a:gd name="T1" fmla="*/ 310 h 833"/>
                  <a:gd name="T2" fmla="*/ 583 w 894"/>
                  <a:gd name="T3" fmla="*/ 310 h 833"/>
                  <a:gd name="T4" fmla="*/ 583 w 894"/>
                  <a:gd name="T5" fmla="*/ 26 h 833"/>
                  <a:gd name="T6" fmla="*/ 557 w 894"/>
                  <a:gd name="T7" fmla="*/ 0 h 833"/>
                  <a:gd name="T8" fmla="*/ 337 w 894"/>
                  <a:gd name="T9" fmla="*/ 0 h 833"/>
                  <a:gd name="T10" fmla="*/ 311 w 894"/>
                  <a:gd name="T11" fmla="*/ 26 h 833"/>
                  <a:gd name="T12" fmla="*/ 311 w 894"/>
                  <a:gd name="T13" fmla="*/ 310 h 833"/>
                  <a:gd name="T14" fmla="*/ 25 w 894"/>
                  <a:gd name="T15" fmla="*/ 310 h 833"/>
                  <a:gd name="T16" fmla="*/ 0 w 894"/>
                  <a:gd name="T17" fmla="*/ 336 h 833"/>
                  <a:gd name="T18" fmla="*/ 0 w 894"/>
                  <a:gd name="T19" fmla="*/ 555 h 833"/>
                  <a:gd name="T20" fmla="*/ 25 w 894"/>
                  <a:gd name="T21" fmla="*/ 579 h 833"/>
                  <a:gd name="T22" fmla="*/ 311 w 894"/>
                  <a:gd name="T23" fmla="*/ 579 h 833"/>
                  <a:gd name="T24" fmla="*/ 311 w 894"/>
                  <a:gd name="T25" fmla="*/ 701 h 833"/>
                  <a:gd name="T26" fmla="*/ 311 w 894"/>
                  <a:gd name="T27" fmla="*/ 774 h 833"/>
                  <a:gd name="T28" fmla="*/ 311 w 894"/>
                  <a:gd name="T29" fmla="*/ 785 h 833"/>
                  <a:gd name="T30" fmla="*/ 488 w 894"/>
                  <a:gd name="T31" fmla="*/ 794 h 833"/>
                  <a:gd name="T32" fmla="*/ 583 w 894"/>
                  <a:gd name="T33" fmla="*/ 833 h 833"/>
                  <a:gd name="T34" fmla="*/ 583 w 894"/>
                  <a:gd name="T35" fmla="*/ 787 h 833"/>
                  <a:gd name="T36" fmla="*/ 583 w 894"/>
                  <a:gd name="T37" fmla="*/ 787 h 833"/>
                  <a:gd name="T38" fmla="*/ 583 w 894"/>
                  <a:gd name="T39" fmla="*/ 579 h 833"/>
                  <a:gd name="T40" fmla="*/ 869 w 894"/>
                  <a:gd name="T41" fmla="*/ 579 h 833"/>
                  <a:gd name="T42" fmla="*/ 894 w 894"/>
                  <a:gd name="T43" fmla="*/ 555 h 833"/>
                  <a:gd name="T44" fmla="*/ 894 w 894"/>
                  <a:gd name="T45" fmla="*/ 336 h 833"/>
                  <a:gd name="T46" fmla="*/ 869 w 894"/>
                  <a:gd name="T47" fmla="*/ 31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94" h="833">
                    <a:moveTo>
                      <a:pt x="869" y="310"/>
                    </a:moveTo>
                    <a:cubicBezTo>
                      <a:pt x="869" y="310"/>
                      <a:pt x="869" y="310"/>
                      <a:pt x="583" y="310"/>
                    </a:cubicBezTo>
                    <a:cubicBezTo>
                      <a:pt x="583" y="310"/>
                      <a:pt x="583" y="310"/>
                      <a:pt x="583" y="26"/>
                    </a:cubicBezTo>
                    <a:cubicBezTo>
                      <a:pt x="583" y="12"/>
                      <a:pt x="571" y="0"/>
                      <a:pt x="557" y="0"/>
                    </a:cubicBezTo>
                    <a:cubicBezTo>
                      <a:pt x="557" y="0"/>
                      <a:pt x="557" y="0"/>
                      <a:pt x="337" y="0"/>
                    </a:cubicBezTo>
                    <a:cubicBezTo>
                      <a:pt x="323" y="0"/>
                      <a:pt x="311" y="12"/>
                      <a:pt x="311" y="26"/>
                    </a:cubicBezTo>
                    <a:cubicBezTo>
                      <a:pt x="311" y="26"/>
                      <a:pt x="311" y="26"/>
                      <a:pt x="311" y="310"/>
                    </a:cubicBezTo>
                    <a:cubicBezTo>
                      <a:pt x="311" y="310"/>
                      <a:pt x="311" y="310"/>
                      <a:pt x="25" y="310"/>
                    </a:cubicBezTo>
                    <a:cubicBezTo>
                      <a:pt x="11" y="310"/>
                      <a:pt x="0" y="322"/>
                      <a:pt x="0" y="336"/>
                    </a:cubicBezTo>
                    <a:cubicBezTo>
                      <a:pt x="0" y="336"/>
                      <a:pt x="0" y="336"/>
                      <a:pt x="0" y="555"/>
                    </a:cubicBezTo>
                    <a:cubicBezTo>
                      <a:pt x="0" y="569"/>
                      <a:pt x="11" y="579"/>
                      <a:pt x="25" y="579"/>
                    </a:cubicBezTo>
                    <a:cubicBezTo>
                      <a:pt x="25" y="579"/>
                      <a:pt x="25" y="579"/>
                      <a:pt x="311" y="579"/>
                    </a:cubicBezTo>
                    <a:cubicBezTo>
                      <a:pt x="311" y="579"/>
                      <a:pt x="311" y="579"/>
                      <a:pt x="311" y="701"/>
                    </a:cubicBezTo>
                    <a:cubicBezTo>
                      <a:pt x="311" y="722"/>
                      <a:pt x="311" y="746"/>
                      <a:pt x="311" y="774"/>
                    </a:cubicBezTo>
                    <a:cubicBezTo>
                      <a:pt x="311" y="785"/>
                      <a:pt x="311" y="785"/>
                      <a:pt x="311" y="785"/>
                    </a:cubicBezTo>
                    <a:cubicBezTo>
                      <a:pt x="488" y="794"/>
                      <a:pt x="488" y="794"/>
                      <a:pt x="488" y="794"/>
                    </a:cubicBezTo>
                    <a:cubicBezTo>
                      <a:pt x="525" y="796"/>
                      <a:pt x="558" y="811"/>
                      <a:pt x="583" y="833"/>
                    </a:cubicBezTo>
                    <a:cubicBezTo>
                      <a:pt x="583" y="787"/>
                      <a:pt x="583" y="787"/>
                      <a:pt x="583" y="787"/>
                    </a:cubicBezTo>
                    <a:cubicBezTo>
                      <a:pt x="583" y="787"/>
                      <a:pt x="583" y="787"/>
                      <a:pt x="583" y="787"/>
                    </a:cubicBezTo>
                    <a:cubicBezTo>
                      <a:pt x="583" y="787"/>
                      <a:pt x="583" y="787"/>
                      <a:pt x="583" y="579"/>
                    </a:cubicBezTo>
                    <a:cubicBezTo>
                      <a:pt x="583" y="579"/>
                      <a:pt x="583" y="579"/>
                      <a:pt x="869" y="579"/>
                    </a:cubicBezTo>
                    <a:cubicBezTo>
                      <a:pt x="883" y="579"/>
                      <a:pt x="894" y="569"/>
                      <a:pt x="894" y="555"/>
                    </a:cubicBezTo>
                    <a:cubicBezTo>
                      <a:pt x="894" y="555"/>
                      <a:pt x="894" y="555"/>
                      <a:pt x="894" y="336"/>
                    </a:cubicBezTo>
                    <a:cubicBezTo>
                      <a:pt x="894" y="322"/>
                      <a:pt x="883" y="310"/>
                      <a:pt x="869" y="310"/>
                    </a:cubicBez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16">
                <a:extLst>
                  <a:ext uri="{FF2B5EF4-FFF2-40B4-BE49-F238E27FC236}">
                    <a16:creationId xmlns:a16="http://schemas.microsoft.com/office/drawing/2014/main" id="{227E8B20-690E-C65E-D4D5-74C01913E490}"/>
                  </a:ext>
                </a:extLst>
              </p:cNvPr>
              <p:cNvSpPr>
                <a:spLocks/>
              </p:cNvSpPr>
              <p:nvPr/>
            </p:nvSpPr>
            <p:spPr bwMode="auto">
              <a:xfrm>
                <a:off x="6729413" y="3465513"/>
                <a:ext cx="1123838" cy="541338"/>
              </a:xfrm>
              <a:custGeom>
                <a:avLst/>
                <a:gdLst>
                  <a:gd name="connsiteX0" fmla="*/ 409739 w 1123838"/>
                  <a:gd name="connsiteY0" fmla="*/ 31591 h 541338"/>
                  <a:gd name="connsiteX1" fmla="*/ 326138 w 1123838"/>
                  <a:gd name="connsiteY1" fmla="*/ 51601 h 541338"/>
                  <a:gd name="connsiteX2" fmla="*/ 31750 w 1123838"/>
                  <a:gd name="connsiteY2" fmla="*/ 218820 h 541338"/>
                  <a:gd name="connsiteX3" fmla="*/ 31750 w 1123838"/>
                  <a:gd name="connsiteY3" fmla="*/ 503237 h 541338"/>
                  <a:gd name="connsiteX4" fmla="*/ 368296 w 1123838"/>
                  <a:gd name="connsiteY4" fmla="*/ 373177 h 541338"/>
                  <a:gd name="connsiteX5" fmla="*/ 419028 w 1123838"/>
                  <a:gd name="connsiteY5" fmla="*/ 365316 h 541338"/>
                  <a:gd name="connsiteX6" fmla="*/ 568366 w 1123838"/>
                  <a:gd name="connsiteY6" fmla="*/ 376036 h 541338"/>
                  <a:gd name="connsiteX7" fmla="*/ 797017 w 1123838"/>
                  <a:gd name="connsiteY7" fmla="*/ 349595 h 541338"/>
                  <a:gd name="connsiteX8" fmla="*/ 1047818 w 1123838"/>
                  <a:gd name="connsiteY8" fmla="*/ 183090 h 541338"/>
                  <a:gd name="connsiteX9" fmla="*/ 1079972 w 1123838"/>
                  <a:gd name="connsiteY9" fmla="*/ 145930 h 541338"/>
                  <a:gd name="connsiteX10" fmla="*/ 1074971 w 1123838"/>
                  <a:gd name="connsiteY10" fmla="*/ 71610 h 541338"/>
                  <a:gd name="connsiteX11" fmla="*/ 1036386 w 1123838"/>
                  <a:gd name="connsiteY11" fmla="*/ 58032 h 541338"/>
                  <a:gd name="connsiteX12" fmla="*/ 999230 w 1123838"/>
                  <a:gd name="connsiteY12" fmla="*/ 75897 h 541338"/>
                  <a:gd name="connsiteX13" fmla="*/ 951356 w 1123838"/>
                  <a:gd name="connsiteY13" fmla="*/ 129494 h 541338"/>
                  <a:gd name="connsiteX14" fmla="*/ 805591 w 1123838"/>
                  <a:gd name="connsiteY14" fmla="*/ 220964 h 541338"/>
                  <a:gd name="connsiteX15" fmla="*/ 608380 w 1123838"/>
                  <a:gd name="connsiteY15" fmla="*/ 210245 h 541338"/>
                  <a:gd name="connsiteX16" fmla="*/ 553360 w 1123838"/>
                  <a:gd name="connsiteY16" fmla="*/ 188092 h 541338"/>
                  <a:gd name="connsiteX17" fmla="*/ 544071 w 1123838"/>
                  <a:gd name="connsiteY17" fmla="*/ 171656 h 541338"/>
                  <a:gd name="connsiteX18" fmla="*/ 557648 w 1123838"/>
                  <a:gd name="connsiteY18" fmla="*/ 158078 h 541338"/>
                  <a:gd name="connsiteX19" fmla="*/ 715560 w 1123838"/>
                  <a:gd name="connsiteY19" fmla="*/ 142357 h 541338"/>
                  <a:gd name="connsiteX20" fmla="*/ 759146 w 1123838"/>
                  <a:gd name="connsiteY20" fmla="*/ 95192 h 541338"/>
                  <a:gd name="connsiteX21" fmla="*/ 713416 w 1123838"/>
                  <a:gd name="connsiteY21" fmla="*/ 47313 h 541338"/>
                  <a:gd name="connsiteX22" fmla="*/ 409739 w 1123838"/>
                  <a:gd name="connsiteY22" fmla="*/ 31591 h 541338"/>
                  <a:gd name="connsiteX23" fmla="*/ 390213 w 1123838"/>
                  <a:gd name="connsiteY23" fmla="*/ 0 h 541338"/>
                  <a:gd name="connsiteX24" fmla="*/ 393786 w 1123838"/>
                  <a:gd name="connsiteY24" fmla="*/ 0 h 541338"/>
                  <a:gd name="connsiteX25" fmla="*/ 396645 w 1123838"/>
                  <a:gd name="connsiteY25" fmla="*/ 0 h 541338"/>
                  <a:gd name="connsiteX26" fmla="*/ 399504 w 1123838"/>
                  <a:gd name="connsiteY26" fmla="*/ 0 h 541338"/>
                  <a:gd name="connsiteX27" fmla="*/ 403077 w 1123838"/>
                  <a:gd name="connsiteY27" fmla="*/ 0 h 541338"/>
                  <a:gd name="connsiteX28" fmla="*/ 410939 w 1123838"/>
                  <a:gd name="connsiteY28" fmla="*/ 0 h 541338"/>
                  <a:gd name="connsiteX29" fmla="*/ 715390 w 1123838"/>
                  <a:gd name="connsiteY29" fmla="*/ 15712 h 541338"/>
                  <a:gd name="connsiteX30" fmla="*/ 780426 w 1123838"/>
                  <a:gd name="connsiteY30" fmla="*/ 56419 h 541338"/>
                  <a:gd name="connsiteX31" fmla="*/ 782570 w 1123838"/>
                  <a:gd name="connsiteY31" fmla="*/ 60704 h 541338"/>
                  <a:gd name="connsiteX32" fmla="*/ 789002 w 1123838"/>
                  <a:gd name="connsiteY32" fmla="*/ 79273 h 541338"/>
                  <a:gd name="connsiteX33" fmla="*/ 790431 w 1123838"/>
                  <a:gd name="connsiteY33" fmla="*/ 94984 h 541338"/>
                  <a:gd name="connsiteX34" fmla="*/ 789716 w 1123838"/>
                  <a:gd name="connsiteY34" fmla="*/ 100698 h 541338"/>
                  <a:gd name="connsiteX35" fmla="*/ 789716 w 1123838"/>
                  <a:gd name="connsiteY35" fmla="*/ 101412 h 541338"/>
                  <a:gd name="connsiteX36" fmla="*/ 789002 w 1123838"/>
                  <a:gd name="connsiteY36" fmla="*/ 107125 h 541338"/>
                  <a:gd name="connsiteX37" fmla="*/ 763988 w 1123838"/>
                  <a:gd name="connsiteY37" fmla="*/ 154260 h 541338"/>
                  <a:gd name="connsiteX38" fmla="*/ 763273 w 1123838"/>
                  <a:gd name="connsiteY38" fmla="*/ 154260 h 541338"/>
                  <a:gd name="connsiteX39" fmla="*/ 758985 w 1123838"/>
                  <a:gd name="connsiteY39" fmla="*/ 157831 h 541338"/>
                  <a:gd name="connsiteX40" fmla="*/ 754697 w 1123838"/>
                  <a:gd name="connsiteY40" fmla="*/ 160688 h 541338"/>
                  <a:gd name="connsiteX41" fmla="*/ 753983 w 1123838"/>
                  <a:gd name="connsiteY41" fmla="*/ 161402 h 541338"/>
                  <a:gd name="connsiteX42" fmla="*/ 749695 w 1123838"/>
                  <a:gd name="connsiteY42" fmla="*/ 164258 h 541338"/>
                  <a:gd name="connsiteX43" fmla="*/ 748265 w 1123838"/>
                  <a:gd name="connsiteY43" fmla="*/ 164973 h 541338"/>
                  <a:gd name="connsiteX44" fmla="*/ 743263 w 1123838"/>
                  <a:gd name="connsiteY44" fmla="*/ 167115 h 541338"/>
                  <a:gd name="connsiteX45" fmla="*/ 742548 w 1123838"/>
                  <a:gd name="connsiteY45" fmla="*/ 167829 h 541338"/>
                  <a:gd name="connsiteX46" fmla="*/ 738260 w 1123838"/>
                  <a:gd name="connsiteY46" fmla="*/ 169258 h 541338"/>
                  <a:gd name="connsiteX47" fmla="*/ 718964 w 1123838"/>
                  <a:gd name="connsiteY47" fmla="*/ 173543 h 541338"/>
                  <a:gd name="connsiteX48" fmla="*/ 624626 w 1123838"/>
                  <a:gd name="connsiteY48" fmla="*/ 182827 h 541338"/>
                  <a:gd name="connsiteX49" fmla="*/ 743263 w 1123838"/>
                  <a:gd name="connsiteY49" fmla="*/ 199967 h 541338"/>
                  <a:gd name="connsiteX50" fmla="*/ 775423 w 1123838"/>
                  <a:gd name="connsiteY50" fmla="*/ 195682 h 541338"/>
                  <a:gd name="connsiteX51" fmla="*/ 785428 w 1123838"/>
                  <a:gd name="connsiteY51" fmla="*/ 193539 h 541338"/>
                  <a:gd name="connsiteX52" fmla="*/ 786858 w 1123838"/>
                  <a:gd name="connsiteY52" fmla="*/ 192825 h 541338"/>
                  <a:gd name="connsiteX53" fmla="*/ 796863 w 1123838"/>
                  <a:gd name="connsiteY53" fmla="*/ 190683 h 541338"/>
                  <a:gd name="connsiteX54" fmla="*/ 826880 w 1123838"/>
                  <a:gd name="connsiteY54" fmla="*/ 179970 h 541338"/>
                  <a:gd name="connsiteX55" fmla="*/ 909782 w 1123838"/>
                  <a:gd name="connsiteY55" fmla="*/ 127122 h 541338"/>
                  <a:gd name="connsiteX56" fmla="*/ 928363 w 1123838"/>
                  <a:gd name="connsiteY56" fmla="*/ 108553 h 541338"/>
                  <a:gd name="connsiteX57" fmla="*/ 975532 w 1123838"/>
                  <a:gd name="connsiteY57" fmla="*/ 54991 h 541338"/>
                  <a:gd name="connsiteX58" fmla="*/ 978391 w 1123838"/>
                  <a:gd name="connsiteY58" fmla="*/ 51420 h 541338"/>
                  <a:gd name="connsiteX59" fmla="*/ 979105 w 1123838"/>
                  <a:gd name="connsiteY59" fmla="*/ 51420 h 541338"/>
                  <a:gd name="connsiteX60" fmla="*/ 1034135 w 1123838"/>
                  <a:gd name="connsiteY60" fmla="*/ 26424 h 541338"/>
                  <a:gd name="connsiteX61" fmla="*/ 1034850 w 1123838"/>
                  <a:gd name="connsiteY61" fmla="*/ 26424 h 541338"/>
                  <a:gd name="connsiteX62" fmla="*/ 1039138 w 1123838"/>
                  <a:gd name="connsiteY62" fmla="*/ 26424 h 541338"/>
                  <a:gd name="connsiteX63" fmla="*/ 1040567 w 1123838"/>
                  <a:gd name="connsiteY63" fmla="*/ 26424 h 541338"/>
                  <a:gd name="connsiteX64" fmla="*/ 1079875 w 1123838"/>
                  <a:gd name="connsiteY64" fmla="*/ 37137 h 541338"/>
                  <a:gd name="connsiteX65" fmla="*/ 1083448 w 1123838"/>
                  <a:gd name="connsiteY65" fmla="*/ 39279 h 541338"/>
                  <a:gd name="connsiteX66" fmla="*/ 1086307 w 1123838"/>
                  <a:gd name="connsiteY66" fmla="*/ 40708 h 541338"/>
                  <a:gd name="connsiteX67" fmla="*/ 1087021 w 1123838"/>
                  <a:gd name="connsiteY67" fmla="*/ 41422 h 541338"/>
                  <a:gd name="connsiteX68" fmla="*/ 1089880 w 1123838"/>
                  <a:gd name="connsiteY68" fmla="*/ 43564 h 541338"/>
                  <a:gd name="connsiteX69" fmla="*/ 1090595 w 1123838"/>
                  <a:gd name="connsiteY69" fmla="*/ 44278 h 541338"/>
                  <a:gd name="connsiteX70" fmla="*/ 1092739 w 1123838"/>
                  <a:gd name="connsiteY70" fmla="*/ 45707 h 541338"/>
                  <a:gd name="connsiteX71" fmla="*/ 1095597 w 1123838"/>
                  <a:gd name="connsiteY71" fmla="*/ 47849 h 541338"/>
                  <a:gd name="connsiteX72" fmla="*/ 1095597 w 1123838"/>
                  <a:gd name="connsiteY72" fmla="*/ 48563 h 541338"/>
                  <a:gd name="connsiteX73" fmla="*/ 1103459 w 1123838"/>
                  <a:gd name="connsiteY73" fmla="*/ 165687 h 541338"/>
                  <a:gd name="connsiteX74" fmla="*/ 1072013 w 1123838"/>
                  <a:gd name="connsiteY74" fmla="*/ 203538 h 541338"/>
                  <a:gd name="connsiteX75" fmla="*/ 966241 w 1123838"/>
                  <a:gd name="connsiteY75" fmla="*/ 299950 h 541338"/>
                  <a:gd name="connsiteX76" fmla="*/ 956950 w 1123838"/>
                  <a:gd name="connsiteY76" fmla="*/ 306377 h 541338"/>
                  <a:gd name="connsiteX77" fmla="*/ 948374 w 1123838"/>
                  <a:gd name="connsiteY77" fmla="*/ 312091 h 541338"/>
                  <a:gd name="connsiteX78" fmla="*/ 806154 w 1123838"/>
                  <a:gd name="connsiteY78" fmla="*/ 379222 h 541338"/>
                  <a:gd name="connsiteX79" fmla="*/ 792575 w 1123838"/>
                  <a:gd name="connsiteY79" fmla="*/ 383507 h 541338"/>
                  <a:gd name="connsiteX80" fmla="*/ 788287 w 1123838"/>
                  <a:gd name="connsiteY80" fmla="*/ 384222 h 541338"/>
                  <a:gd name="connsiteX81" fmla="*/ 779711 w 1123838"/>
                  <a:gd name="connsiteY81" fmla="*/ 387078 h 541338"/>
                  <a:gd name="connsiteX82" fmla="*/ 773994 w 1123838"/>
                  <a:gd name="connsiteY82" fmla="*/ 388507 h 541338"/>
                  <a:gd name="connsiteX83" fmla="*/ 766132 w 1123838"/>
                  <a:gd name="connsiteY83" fmla="*/ 389935 h 541338"/>
                  <a:gd name="connsiteX84" fmla="*/ 759700 w 1123838"/>
                  <a:gd name="connsiteY84" fmla="*/ 392077 h 541338"/>
                  <a:gd name="connsiteX85" fmla="*/ 753983 w 1123838"/>
                  <a:gd name="connsiteY85" fmla="*/ 392792 h 541338"/>
                  <a:gd name="connsiteX86" fmla="*/ 724681 w 1123838"/>
                  <a:gd name="connsiteY86" fmla="*/ 399219 h 541338"/>
                  <a:gd name="connsiteX87" fmla="*/ 721822 w 1123838"/>
                  <a:gd name="connsiteY87" fmla="*/ 399219 h 541338"/>
                  <a:gd name="connsiteX88" fmla="*/ 711102 w 1123838"/>
                  <a:gd name="connsiteY88" fmla="*/ 401362 h 541338"/>
                  <a:gd name="connsiteX89" fmla="*/ 709673 w 1123838"/>
                  <a:gd name="connsiteY89" fmla="*/ 401362 h 541338"/>
                  <a:gd name="connsiteX90" fmla="*/ 650355 w 1123838"/>
                  <a:gd name="connsiteY90" fmla="*/ 407789 h 541338"/>
                  <a:gd name="connsiteX91" fmla="*/ 648211 w 1123838"/>
                  <a:gd name="connsiteY91" fmla="*/ 407789 h 541338"/>
                  <a:gd name="connsiteX92" fmla="*/ 637491 w 1123838"/>
                  <a:gd name="connsiteY92" fmla="*/ 408503 h 541338"/>
                  <a:gd name="connsiteX93" fmla="*/ 635347 w 1123838"/>
                  <a:gd name="connsiteY93" fmla="*/ 408503 h 541338"/>
                  <a:gd name="connsiteX94" fmla="*/ 621053 w 1123838"/>
                  <a:gd name="connsiteY94" fmla="*/ 408503 h 541338"/>
                  <a:gd name="connsiteX95" fmla="*/ 620338 w 1123838"/>
                  <a:gd name="connsiteY95" fmla="*/ 408503 h 541338"/>
                  <a:gd name="connsiteX96" fmla="*/ 612477 w 1123838"/>
                  <a:gd name="connsiteY96" fmla="*/ 408503 h 541338"/>
                  <a:gd name="connsiteX97" fmla="*/ 606045 w 1123838"/>
                  <a:gd name="connsiteY97" fmla="*/ 408503 h 541338"/>
                  <a:gd name="connsiteX98" fmla="*/ 598898 w 1123838"/>
                  <a:gd name="connsiteY98" fmla="*/ 408503 h 541338"/>
                  <a:gd name="connsiteX99" fmla="*/ 592466 w 1123838"/>
                  <a:gd name="connsiteY99" fmla="*/ 408503 h 541338"/>
                  <a:gd name="connsiteX100" fmla="*/ 584605 w 1123838"/>
                  <a:gd name="connsiteY100" fmla="*/ 407789 h 541338"/>
                  <a:gd name="connsiteX101" fmla="*/ 578887 w 1123838"/>
                  <a:gd name="connsiteY101" fmla="*/ 407789 h 541338"/>
                  <a:gd name="connsiteX102" fmla="*/ 566738 w 1123838"/>
                  <a:gd name="connsiteY102" fmla="*/ 407075 h 541338"/>
                  <a:gd name="connsiteX103" fmla="*/ 566023 w 1123838"/>
                  <a:gd name="connsiteY103" fmla="*/ 407075 h 541338"/>
                  <a:gd name="connsiteX104" fmla="*/ 485265 w 1123838"/>
                  <a:gd name="connsiteY104" fmla="*/ 401362 h 541338"/>
                  <a:gd name="connsiteX105" fmla="*/ 416656 w 1123838"/>
                  <a:gd name="connsiteY105" fmla="*/ 396362 h 541338"/>
                  <a:gd name="connsiteX106" fmla="*/ 410939 w 1123838"/>
                  <a:gd name="connsiteY106" fmla="*/ 396362 h 541338"/>
                  <a:gd name="connsiteX107" fmla="*/ 407365 w 1123838"/>
                  <a:gd name="connsiteY107" fmla="*/ 396362 h 541338"/>
                  <a:gd name="connsiteX108" fmla="*/ 393072 w 1123838"/>
                  <a:gd name="connsiteY108" fmla="*/ 397791 h 541338"/>
                  <a:gd name="connsiteX109" fmla="*/ 388784 w 1123838"/>
                  <a:gd name="connsiteY109" fmla="*/ 398505 h 541338"/>
                  <a:gd name="connsiteX110" fmla="*/ 388784 w 1123838"/>
                  <a:gd name="connsiteY110" fmla="*/ 399219 h 541338"/>
                  <a:gd name="connsiteX111" fmla="*/ 384496 w 1123838"/>
                  <a:gd name="connsiteY111" fmla="*/ 399933 h 541338"/>
                  <a:gd name="connsiteX112" fmla="*/ 383781 w 1123838"/>
                  <a:gd name="connsiteY112" fmla="*/ 400647 h 541338"/>
                  <a:gd name="connsiteX113" fmla="*/ 379493 w 1123838"/>
                  <a:gd name="connsiteY113" fmla="*/ 402076 h 541338"/>
                  <a:gd name="connsiteX114" fmla="*/ 21441 w 1123838"/>
                  <a:gd name="connsiteY114" fmla="*/ 540624 h 541338"/>
                  <a:gd name="connsiteX115" fmla="*/ 15723 w 1123838"/>
                  <a:gd name="connsiteY115" fmla="*/ 541338 h 541338"/>
                  <a:gd name="connsiteX116" fmla="*/ 7147 w 1123838"/>
                  <a:gd name="connsiteY116" fmla="*/ 538481 h 541338"/>
                  <a:gd name="connsiteX117" fmla="*/ 0 w 1123838"/>
                  <a:gd name="connsiteY117" fmla="*/ 525626 h 541338"/>
                  <a:gd name="connsiteX118" fmla="*/ 0 w 1123838"/>
                  <a:gd name="connsiteY118" fmla="*/ 209251 h 541338"/>
                  <a:gd name="connsiteX119" fmla="*/ 7862 w 1123838"/>
                  <a:gd name="connsiteY119" fmla="*/ 195682 h 541338"/>
                  <a:gd name="connsiteX120" fmla="*/ 310169 w 1123838"/>
                  <a:gd name="connsiteY120" fmla="*/ 24282 h 541338"/>
                  <a:gd name="connsiteX121" fmla="*/ 315887 w 1123838"/>
                  <a:gd name="connsiteY121" fmla="*/ 21425 h 541338"/>
                  <a:gd name="connsiteX122" fmla="*/ 318031 w 1123838"/>
                  <a:gd name="connsiteY122" fmla="*/ 19997 h 541338"/>
                  <a:gd name="connsiteX123" fmla="*/ 320889 w 1123838"/>
                  <a:gd name="connsiteY123" fmla="*/ 18568 h 541338"/>
                  <a:gd name="connsiteX124" fmla="*/ 324463 w 1123838"/>
                  <a:gd name="connsiteY124" fmla="*/ 17140 h 541338"/>
                  <a:gd name="connsiteX125" fmla="*/ 326607 w 1123838"/>
                  <a:gd name="connsiteY125" fmla="*/ 15712 h 541338"/>
                  <a:gd name="connsiteX126" fmla="*/ 330180 w 1123838"/>
                  <a:gd name="connsiteY126" fmla="*/ 14283 h 541338"/>
                  <a:gd name="connsiteX127" fmla="*/ 332324 w 1123838"/>
                  <a:gd name="connsiteY127" fmla="*/ 13569 h 541338"/>
                  <a:gd name="connsiteX128" fmla="*/ 336612 w 1123838"/>
                  <a:gd name="connsiteY128" fmla="*/ 12141 h 541338"/>
                  <a:gd name="connsiteX129" fmla="*/ 338042 w 1123838"/>
                  <a:gd name="connsiteY129" fmla="*/ 11427 h 541338"/>
                  <a:gd name="connsiteX130" fmla="*/ 342330 w 1123838"/>
                  <a:gd name="connsiteY130" fmla="*/ 9998 h 541338"/>
                  <a:gd name="connsiteX131" fmla="*/ 343044 w 1123838"/>
                  <a:gd name="connsiteY131" fmla="*/ 9284 h 541338"/>
                  <a:gd name="connsiteX132" fmla="*/ 348047 w 1123838"/>
                  <a:gd name="connsiteY132" fmla="*/ 7856 h 541338"/>
                  <a:gd name="connsiteX133" fmla="*/ 348762 w 1123838"/>
                  <a:gd name="connsiteY133" fmla="*/ 7856 h 541338"/>
                  <a:gd name="connsiteX134" fmla="*/ 382352 w 1123838"/>
                  <a:gd name="connsiteY134" fmla="*/ 714 h 541338"/>
                  <a:gd name="connsiteX135" fmla="*/ 383781 w 1123838"/>
                  <a:gd name="connsiteY135" fmla="*/ 714 h 541338"/>
                  <a:gd name="connsiteX136" fmla="*/ 387354 w 1123838"/>
                  <a:gd name="connsiteY136" fmla="*/ 714 h 541338"/>
                  <a:gd name="connsiteX137" fmla="*/ 390213 w 1123838"/>
                  <a:gd name="connsiteY137" fmla="*/ 0 h 541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1123838" h="541338">
                    <a:moveTo>
                      <a:pt x="409739" y="31591"/>
                    </a:moveTo>
                    <a:cubicBezTo>
                      <a:pt x="380443" y="30162"/>
                      <a:pt x="351147" y="37308"/>
                      <a:pt x="326138" y="51601"/>
                    </a:cubicBezTo>
                    <a:cubicBezTo>
                      <a:pt x="326138" y="51601"/>
                      <a:pt x="326138" y="51601"/>
                      <a:pt x="31750" y="218820"/>
                    </a:cubicBezTo>
                    <a:cubicBezTo>
                      <a:pt x="31750" y="218820"/>
                      <a:pt x="31750" y="218820"/>
                      <a:pt x="31750" y="503237"/>
                    </a:cubicBezTo>
                    <a:cubicBezTo>
                      <a:pt x="31750" y="503237"/>
                      <a:pt x="31750" y="503237"/>
                      <a:pt x="368296" y="373177"/>
                    </a:cubicBezTo>
                    <a:cubicBezTo>
                      <a:pt x="384730" y="366746"/>
                      <a:pt x="401879" y="363887"/>
                      <a:pt x="419028" y="365316"/>
                    </a:cubicBezTo>
                    <a:cubicBezTo>
                      <a:pt x="419028" y="365316"/>
                      <a:pt x="419028" y="365316"/>
                      <a:pt x="568366" y="376036"/>
                    </a:cubicBezTo>
                    <a:cubicBezTo>
                      <a:pt x="645535" y="381753"/>
                      <a:pt x="722705" y="372463"/>
                      <a:pt x="797017" y="349595"/>
                    </a:cubicBezTo>
                    <a:cubicBezTo>
                      <a:pt x="894908" y="318867"/>
                      <a:pt x="981367" y="261697"/>
                      <a:pt x="1047818" y="183090"/>
                    </a:cubicBezTo>
                    <a:cubicBezTo>
                      <a:pt x="1047818" y="183090"/>
                      <a:pt x="1047818" y="183090"/>
                      <a:pt x="1079972" y="145930"/>
                    </a:cubicBezTo>
                    <a:cubicBezTo>
                      <a:pt x="1098550" y="123777"/>
                      <a:pt x="1096407" y="90904"/>
                      <a:pt x="1074971" y="71610"/>
                    </a:cubicBezTo>
                    <a:cubicBezTo>
                      <a:pt x="1064253" y="62320"/>
                      <a:pt x="1050676" y="57317"/>
                      <a:pt x="1036386" y="58032"/>
                    </a:cubicBezTo>
                    <a:cubicBezTo>
                      <a:pt x="1022095" y="58747"/>
                      <a:pt x="1008519" y="65178"/>
                      <a:pt x="999230" y="75897"/>
                    </a:cubicBezTo>
                    <a:cubicBezTo>
                      <a:pt x="999230" y="75897"/>
                      <a:pt x="999230" y="75897"/>
                      <a:pt x="951356" y="129494"/>
                    </a:cubicBezTo>
                    <a:cubicBezTo>
                      <a:pt x="912771" y="173800"/>
                      <a:pt x="862039" y="205243"/>
                      <a:pt x="805591" y="220964"/>
                    </a:cubicBezTo>
                    <a:cubicBezTo>
                      <a:pt x="740568" y="239544"/>
                      <a:pt x="670544" y="235257"/>
                      <a:pt x="608380" y="210245"/>
                    </a:cubicBezTo>
                    <a:cubicBezTo>
                      <a:pt x="608380" y="210245"/>
                      <a:pt x="608380" y="210245"/>
                      <a:pt x="553360" y="188092"/>
                    </a:cubicBezTo>
                    <a:cubicBezTo>
                      <a:pt x="546930" y="185234"/>
                      <a:pt x="542642" y="178802"/>
                      <a:pt x="544071" y="171656"/>
                    </a:cubicBezTo>
                    <a:cubicBezTo>
                      <a:pt x="544786" y="164510"/>
                      <a:pt x="550502" y="158793"/>
                      <a:pt x="557648" y="158078"/>
                    </a:cubicBezTo>
                    <a:cubicBezTo>
                      <a:pt x="557648" y="158078"/>
                      <a:pt x="557648" y="158078"/>
                      <a:pt x="715560" y="142357"/>
                    </a:cubicBezTo>
                    <a:cubicBezTo>
                      <a:pt x="740568" y="140213"/>
                      <a:pt x="759146" y="119489"/>
                      <a:pt x="759146" y="95192"/>
                    </a:cubicBezTo>
                    <a:cubicBezTo>
                      <a:pt x="759146" y="69466"/>
                      <a:pt x="739139" y="48742"/>
                      <a:pt x="713416" y="47313"/>
                    </a:cubicBezTo>
                    <a:cubicBezTo>
                      <a:pt x="713416" y="47313"/>
                      <a:pt x="713416" y="47313"/>
                      <a:pt x="409739" y="31591"/>
                    </a:cubicBezTo>
                    <a:close/>
                    <a:moveTo>
                      <a:pt x="390213" y="0"/>
                    </a:moveTo>
                    <a:cubicBezTo>
                      <a:pt x="391642" y="0"/>
                      <a:pt x="392357" y="0"/>
                      <a:pt x="393786" y="0"/>
                    </a:cubicBezTo>
                    <a:cubicBezTo>
                      <a:pt x="394501" y="0"/>
                      <a:pt x="395930" y="0"/>
                      <a:pt x="396645" y="0"/>
                    </a:cubicBezTo>
                    <a:cubicBezTo>
                      <a:pt x="398074" y="0"/>
                      <a:pt x="398789" y="0"/>
                      <a:pt x="399504" y="0"/>
                    </a:cubicBezTo>
                    <a:cubicBezTo>
                      <a:pt x="400933" y="0"/>
                      <a:pt x="401648" y="0"/>
                      <a:pt x="403077" y="0"/>
                    </a:cubicBezTo>
                    <a:cubicBezTo>
                      <a:pt x="405221" y="0"/>
                      <a:pt x="408080" y="0"/>
                      <a:pt x="410939" y="0"/>
                    </a:cubicBezTo>
                    <a:cubicBezTo>
                      <a:pt x="410939" y="0"/>
                      <a:pt x="410939" y="0"/>
                      <a:pt x="715390" y="15712"/>
                    </a:cubicBezTo>
                    <a:cubicBezTo>
                      <a:pt x="743263" y="17140"/>
                      <a:pt x="766847" y="33566"/>
                      <a:pt x="780426" y="56419"/>
                    </a:cubicBezTo>
                    <a:cubicBezTo>
                      <a:pt x="781140" y="57848"/>
                      <a:pt x="781855" y="59276"/>
                      <a:pt x="782570" y="60704"/>
                    </a:cubicBezTo>
                    <a:cubicBezTo>
                      <a:pt x="785428" y="66418"/>
                      <a:pt x="787572" y="72845"/>
                      <a:pt x="789002" y="79273"/>
                    </a:cubicBezTo>
                    <a:cubicBezTo>
                      <a:pt x="789716" y="84272"/>
                      <a:pt x="790431" y="89271"/>
                      <a:pt x="790431" y="94984"/>
                    </a:cubicBezTo>
                    <a:cubicBezTo>
                      <a:pt x="790431" y="97127"/>
                      <a:pt x="790431" y="98555"/>
                      <a:pt x="789716" y="100698"/>
                    </a:cubicBezTo>
                    <a:cubicBezTo>
                      <a:pt x="789716" y="100698"/>
                      <a:pt x="789716" y="101412"/>
                      <a:pt x="789716" y="101412"/>
                    </a:cubicBezTo>
                    <a:cubicBezTo>
                      <a:pt x="789716" y="103554"/>
                      <a:pt x="789716" y="104983"/>
                      <a:pt x="789002" y="107125"/>
                    </a:cubicBezTo>
                    <a:cubicBezTo>
                      <a:pt x="786143" y="125693"/>
                      <a:pt x="776852" y="142119"/>
                      <a:pt x="763988" y="154260"/>
                    </a:cubicBezTo>
                    <a:cubicBezTo>
                      <a:pt x="763988" y="154260"/>
                      <a:pt x="763273" y="154260"/>
                      <a:pt x="763273" y="154260"/>
                    </a:cubicBezTo>
                    <a:cubicBezTo>
                      <a:pt x="761844" y="155688"/>
                      <a:pt x="760415" y="156403"/>
                      <a:pt x="758985" y="157831"/>
                    </a:cubicBezTo>
                    <a:cubicBezTo>
                      <a:pt x="757556" y="159259"/>
                      <a:pt x="756127" y="159973"/>
                      <a:pt x="754697" y="160688"/>
                    </a:cubicBezTo>
                    <a:cubicBezTo>
                      <a:pt x="753983" y="161402"/>
                      <a:pt x="753983" y="161402"/>
                      <a:pt x="753983" y="161402"/>
                    </a:cubicBezTo>
                    <a:cubicBezTo>
                      <a:pt x="752553" y="162116"/>
                      <a:pt x="751124" y="163544"/>
                      <a:pt x="749695" y="164258"/>
                    </a:cubicBezTo>
                    <a:cubicBezTo>
                      <a:pt x="748980" y="164258"/>
                      <a:pt x="748265" y="164258"/>
                      <a:pt x="748265" y="164973"/>
                    </a:cubicBezTo>
                    <a:cubicBezTo>
                      <a:pt x="746836" y="165687"/>
                      <a:pt x="745407" y="166401"/>
                      <a:pt x="743263" y="167115"/>
                    </a:cubicBezTo>
                    <a:cubicBezTo>
                      <a:pt x="743263" y="167115"/>
                      <a:pt x="742548" y="167115"/>
                      <a:pt x="742548" y="167829"/>
                    </a:cubicBezTo>
                    <a:cubicBezTo>
                      <a:pt x="741118" y="167829"/>
                      <a:pt x="739689" y="168543"/>
                      <a:pt x="738260" y="169258"/>
                    </a:cubicBezTo>
                    <a:cubicBezTo>
                      <a:pt x="731828" y="171400"/>
                      <a:pt x="725396" y="172828"/>
                      <a:pt x="718964" y="173543"/>
                    </a:cubicBezTo>
                    <a:cubicBezTo>
                      <a:pt x="718964" y="173543"/>
                      <a:pt x="718964" y="173543"/>
                      <a:pt x="624626" y="182827"/>
                    </a:cubicBezTo>
                    <a:cubicBezTo>
                      <a:pt x="662504" y="197110"/>
                      <a:pt x="703241" y="202823"/>
                      <a:pt x="743263" y="199967"/>
                    </a:cubicBezTo>
                    <a:cubicBezTo>
                      <a:pt x="753983" y="199253"/>
                      <a:pt x="764703" y="197824"/>
                      <a:pt x="775423" y="195682"/>
                    </a:cubicBezTo>
                    <a:cubicBezTo>
                      <a:pt x="778996" y="194968"/>
                      <a:pt x="781855" y="194253"/>
                      <a:pt x="785428" y="193539"/>
                    </a:cubicBezTo>
                    <a:cubicBezTo>
                      <a:pt x="786143" y="193539"/>
                      <a:pt x="786143" y="193539"/>
                      <a:pt x="786858" y="192825"/>
                    </a:cubicBezTo>
                    <a:cubicBezTo>
                      <a:pt x="790431" y="192111"/>
                      <a:pt x="793290" y="191397"/>
                      <a:pt x="796863" y="190683"/>
                    </a:cubicBezTo>
                    <a:cubicBezTo>
                      <a:pt x="806869" y="187826"/>
                      <a:pt x="816874" y="184255"/>
                      <a:pt x="826880" y="179970"/>
                    </a:cubicBezTo>
                    <a:cubicBezTo>
                      <a:pt x="857611" y="167829"/>
                      <a:pt x="885483" y="149975"/>
                      <a:pt x="909782" y="127122"/>
                    </a:cubicBezTo>
                    <a:cubicBezTo>
                      <a:pt x="916214" y="121408"/>
                      <a:pt x="921931" y="114981"/>
                      <a:pt x="928363" y="108553"/>
                    </a:cubicBezTo>
                    <a:cubicBezTo>
                      <a:pt x="928363" y="108553"/>
                      <a:pt x="928363" y="108553"/>
                      <a:pt x="975532" y="54991"/>
                    </a:cubicBezTo>
                    <a:cubicBezTo>
                      <a:pt x="976961" y="53563"/>
                      <a:pt x="977676" y="52848"/>
                      <a:pt x="978391" y="51420"/>
                    </a:cubicBezTo>
                    <a:cubicBezTo>
                      <a:pt x="979105" y="51420"/>
                      <a:pt x="979105" y="51420"/>
                      <a:pt x="979105" y="51420"/>
                    </a:cubicBezTo>
                    <a:cubicBezTo>
                      <a:pt x="994114" y="36423"/>
                      <a:pt x="1013410" y="27853"/>
                      <a:pt x="1034135" y="26424"/>
                    </a:cubicBezTo>
                    <a:cubicBezTo>
                      <a:pt x="1034850" y="26424"/>
                      <a:pt x="1034850" y="26424"/>
                      <a:pt x="1034850" y="26424"/>
                    </a:cubicBezTo>
                    <a:cubicBezTo>
                      <a:pt x="1036279" y="26424"/>
                      <a:pt x="1037709" y="26424"/>
                      <a:pt x="1039138" y="26424"/>
                    </a:cubicBezTo>
                    <a:cubicBezTo>
                      <a:pt x="1039138" y="26424"/>
                      <a:pt x="1039853" y="26424"/>
                      <a:pt x="1040567" y="26424"/>
                    </a:cubicBezTo>
                    <a:cubicBezTo>
                      <a:pt x="1054146" y="26424"/>
                      <a:pt x="1067725" y="30709"/>
                      <a:pt x="1079875" y="37137"/>
                    </a:cubicBezTo>
                    <a:cubicBezTo>
                      <a:pt x="1081304" y="37851"/>
                      <a:pt x="1082019" y="38565"/>
                      <a:pt x="1083448" y="39279"/>
                    </a:cubicBezTo>
                    <a:cubicBezTo>
                      <a:pt x="1084877" y="39993"/>
                      <a:pt x="1085592" y="40708"/>
                      <a:pt x="1086307" y="40708"/>
                    </a:cubicBezTo>
                    <a:cubicBezTo>
                      <a:pt x="1087021" y="41422"/>
                      <a:pt x="1087021" y="41422"/>
                      <a:pt x="1087021" y="41422"/>
                    </a:cubicBezTo>
                    <a:cubicBezTo>
                      <a:pt x="1087736" y="42136"/>
                      <a:pt x="1089165" y="42850"/>
                      <a:pt x="1089880" y="43564"/>
                    </a:cubicBezTo>
                    <a:cubicBezTo>
                      <a:pt x="1089880" y="43564"/>
                      <a:pt x="1090595" y="44278"/>
                      <a:pt x="1090595" y="44278"/>
                    </a:cubicBezTo>
                    <a:cubicBezTo>
                      <a:pt x="1091309" y="44993"/>
                      <a:pt x="1092024" y="44993"/>
                      <a:pt x="1092739" y="45707"/>
                    </a:cubicBezTo>
                    <a:cubicBezTo>
                      <a:pt x="1093453" y="46421"/>
                      <a:pt x="1094168" y="47135"/>
                      <a:pt x="1095597" y="47849"/>
                    </a:cubicBezTo>
                    <a:cubicBezTo>
                      <a:pt x="1095597" y="47849"/>
                      <a:pt x="1095597" y="48563"/>
                      <a:pt x="1095597" y="48563"/>
                    </a:cubicBezTo>
                    <a:cubicBezTo>
                      <a:pt x="1129902" y="79273"/>
                      <a:pt x="1133475" y="130693"/>
                      <a:pt x="1103459" y="165687"/>
                    </a:cubicBezTo>
                    <a:cubicBezTo>
                      <a:pt x="1103459" y="165687"/>
                      <a:pt x="1103459" y="165687"/>
                      <a:pt x="1072013" y="203538"/>
                    </a:cubicBezTo>
                    <a:cubicBezTo>
                      <a:pt x="1040567" y="239960"/>
                      <a:pt x="1004834" y="272812"/>
                      <a:pt x="966241" y="299950"/>
                    </a:cubicBezTo>
                    <a:cubicBezTo>
                      <a:pt x="963383" y="302092"/>
                      <a:pt x="959809" y="304235"/>
                      <a:pt x="956950" y="306377"/>
                    </a:cubicBezTo>
                    <a:cubicBezTo>
                      <a:pt x="954092" y="308520"/>
                      <a:pt x="951233" y="310662"/>
                      <a:pt x="948374" y="312091"/>
                    </a:cubicBezTo>
                    <a:cubicBezTo>
                      <a:pt x="904779" y="340657"/>
                      <a:pt x="856896" y="363511"/>
                      <a:pt x="806154" y="379222"/>
                    </a:cubicBezTo>
                    <a:cubicBezTo>
                      <a:pt x="801866" y="380651"/>
                      <a:pt x="797578" y="382079"/>
                      <a:pt x="792575" y="383507"/>
                    </a:cubicBezTo>
                    <a:cubicBezTo>
                      <a:pt x="791146" y="383507"/>
                      <a:pt x="789716" y="384222"/>
                      <a:pt x="788287" y="384222"/>
                    </a:cubicBezTo>
                    <a:cubicBezTo>
                      <a:pt x="785428" y="384936"/>
                      <a:pt x="782570" y="386364"/>
                      <a:pt x="779711" y="387078"/>
                    </a:cubicBezTo>
                    <a:cubicBezTo>
                      <a:pt x="777567" y="387078"/>
                      <a:pt x="775423" y="387792"/>
                      <a:pt x="773994" y="388507"/>
                    </a:cubicBezTo>
                    <a:cubicBezTo>
                      <a:pt x="771135" y="389221"/>
                      <a:pt x="768991" y="389221"/>
                      <a:pt x="766132" y="389935"/>
                    </a:cubicBezTo>
                    <a:cubicBezTo>
                      <a:pt x="763988" y="390649"/>
                      <a:pt x="761844" y="391363"/>
                      <a:pt x="759700" y="392077"/>
                    </a:cubicBezTo>
                    <a:cubicBezTo>
                      <a:pt x="757556" y="392077"/>
                      <a:pt x="756127" y="392792"/>
                      <a:pt x="753983" y="392792"/>
                    </a:cubicBezTo>
                    <a:cubicBezTo>
                      <a:pt x="743977" y="394934"/>
                      <a:pt x="733972" y="397077"/>
                      <a:pt x="724681" y="399219"/>
                    </a:cubicBezTo>
                    <a:cubicBezTo>
                      <a:pt x="723252" y="399219"/>
                      <a:pt x="722537" y="399219"/>
                      <a:pt x="721822" y="399219"/>
                    </a:cubicBezTo>
                    <a:cubicBezTo>
                      <a:pt x="718249" y="399933"/>
                      <a:pt x="714676" y="400647"/>
                      <a:pt x="711102" y="401362"/>
                    </a:cubicBezTo>
                    <a:cubicBezTo>
                      <a:pt x="710387" y="401362"/>
                      <a:pt x="710387" y="401362"/>
                      <a:pt x="709673" y="401362"/>
                    </a:cubicBezTo>
                    <a:cubicBezTo>
                      <a:pt x="689662" y="404218"/>
                      <a:pt x="670366" y="406361"/>
                      <a:pt x="650355" y="407789"/>
                    </a:cubicBezTo>
                    <a:cubicBezTo>
                      <a:pt x="649640" y="407789"/>
                      <a:pt x="648925" y="407789"/>
                      <a:pt x="648211" y="407789"/>
                    </a:cubicBezTo>
                    <a:cubicBezTo>
                      <a:pt x="644637" y="407789"/>
                      <a:pt x="641064" y="407789"/>
                      <a:pt x="637491" y="408503"/>
                    </a:cubicBezTo>
                    <a:cubicBezTo>
                      <a:pt x="636776" y="408503"/>
                      <a:pt x="636061" y="408503"/>
                      <a:pt x="635347" y="408503"/>
                    </a:cubicBezTo>
                    <a:cubicBezTo>
                      <a:pt x="630344" y="408503"/>
                      <a:pt x="626056" y="408503"/>
                      <a:pt x="621053" y="408503"/>
                    </a:cubicBezTo>
                    <a:cubicBezTo>
                      <a:pt x="621053" y="408503"/>
                      <a:pt x="620338" y="408503"/>
                      <a:pt x="620338" y="408503"/>
                    </a:cubicBezTo>
                    <a:cubicBezTo>
                      <a:pt x="617480" y="408503"/>
                      <a:pt x="614621" y="408503"/>
                      <a:pt x="612477" y="408503"/>
                    </a:cubicBezTo>
                    <a:cubicBezTo>
                      <a:pt x="610333" y="408503"/>
                      <a:pt x="608189" y="408503"/>
                      <a:pt x="606045" y="408503"/>
                    </a:cubicBezTo>
                    <a:cubicBezTo>
                      <a:pt x="603901" y="408503"/>
                      <a:pt x="601042" y="408503"/>
                      <a:pt x="598898" y="408503"/>
                    </a:cubicBezTo>
                    <a:cubicBezTo>
                      <a:pt x="596754" y="408503"/>
                      <a:pt x="594610" y="408503"/>
                      <a:pt x="592466" y="408503"/>
                    </a:cubicBezTo>
                    <a:cubicBezTo>
                      <a:pt x="589607" y="408503"/>
                      <a:pt x="587463" y="408503"/>
                      <a:pt x="584605" y="407789"/>
                    </a:cubicBezTo>
                    <a:cubicBezTo>
                      <a:pt x="582461" y="407789"/>
                      <a:pt x="581031" y="407789"/>
                      <a:pt x="578887" y="407789"/>
                    </a:cubicBezTo>
                    <a:cubicBezTo>
                      <a:pt x="575314" y="407789"/>
                      <a:pt x="571026" y="407075"/>
                      <a:pt x="566738" y="407075"/>
                    </a:cubicBezTo>
                    <a:cubicBezTo>
                      <a:pt x="566738" y="407075"/>
                      <a:pt x="566023" y="407075"/>
                      <a:pt x="566023" y="407075"/>
                    </a:cubicBezTo>
                    <a:cubicBezTo>
                      <a:pt x="566023" y="407075"/>
                      <a:pt x="566023" y="407075"/>
                      <a:pt x="485265" y="401362"/>
                    </a:cubicBezTo>
                    <a:cubicBezTo>
                      <a:pt x="485265" y="401362"/>
                      <a:pt x="485265" y="401362"/>
                      <a:pt x="416656" y="396362"/>
                    </a:cubicBezTo>
                    <a:cubicBezTo>
                      <a:pt x="415227" y="396362"/>
                      <a:pt x="413083" y="396362"/>
                      <a:pt x="410939" y="396362"/>
                    </a:cubicBezTo>
                    <a:cubicBezTo>
                      <a:pt x="410224" y="396362"/>
                      <a:pt x="408794" y="396362"/>
                      <a:pt x="407365" y="396362"/>
                    </a:cubicBezTo>
                    <a:cubicBezTo>
                      <a:pt x="402362" y="396362"/>
                      <a:pt x="398074" y="397077"/>
                      <a:pt x="393072" y="397791"/>
                    </a:cubicBezTo>
                    <a:cubicBezTo>
                      <a:pt x="391642" y="398505"/>
                      <a:pt x="390213" y="398505"/>
                      <a:pt x="388784" y="398505"/>
                    </a:cubicBezTo>
                    <a:cubicBezTo>
                      <a:pt x="388784" y="399219"/>
                      <a:pt x="388784" y="399219"/>
                      <a:pt x="388784" y="399219"/>
                    </a:cubicBezTo>
                    <a:cubicBezTo>
                      <a:pt x="387354" y="399219"/>
                      <a:pt x="385925" y="399933"/>
                      <a:pt x="384496" y="399933"/>
                    </a:cubicBezTo>
                    <a:cubicBezTo>
                      <a:pt x="384496" y="399933"/>
                      <a:pt x="384496" y="399933"/>
                      <a:pt x="383781" y="400647"/>
                    </a:cubicBezTo>
                    <a:cubicBezTo>
                      <a:pt x="382352" y="400647"/>
                      <a:pt x="380922" y="401362"/>
                      <a:pt x="379493" y="402076"/>
                    </a:cubicBezTo>
                    <a:cubicBezTo>
                      <a:pt x="379493" y="402076"/>
                      <a:pt x="379493" y="402076"/>
                      <a:pt x="21441" y="540624"/>
                    </a:cubicBezTo>
                    <a:cubicBezTo>
                      <a:pt x="20011" y="541338"/>
                      <a:pt x="17867" y="541338"/>
                      <a:pt x="15723" y="541338"/>
                    </a:cubicBezTo>
                    <a:cubicBezTo>
                      <a:pt x="12864" y="541338"/>
                      <a:pt x="10006" y="540624"/>
                      <a:pt x="7147" y="538481"/>
                    </a:cubicBezTo>
                    <a:cubicBezTo>
                      <a:pt x="2859" y="535625"/>
                      <a:pt x="0" y="530626"/>
                      <a:pt x="0" y="525626"/>
                    </a:cubicBezTo>
                    <a:cubicBezTo>
                      <a:pt x="0" y="525626"/>
                      <a:pt x="0" y="525626"/>
                      <a:pt x="0" y="209251"/>
                    </a:cubicBezTo>
                    <a:cubicBezTo>
                      <a:pt x="0" y="203538"/>
                      <a:pt x="3574" y="198538"/>
                      <a:pt x="7862" y="195682"/>
                    </a:cubicBezTo>
                    <a:cubicBezTo>
                      <a:pt x="7862" y="195682"/>
                      <a:pt x="7862" y="195682"/>
                      <a:pt x="310169" y="24282"/>
                    </a:cubicBezTo>
                    <a:cubicBezTo>
                      <a:pt x="311599" y="22853"/>
                      <a:pt x="313743" y="22139"/>
                      <a:pt x="315887" y="21425"/>
                    </a:cubicBezTo>
                    <a:cubicBezTo>
                      <a:pt x="316601" y="20711"/>
                      <a:pt x="317316" y="20711"/>
                      <a:pt x="318031" y="19997"/>
                    </a:cubicBezTo>
                    <a:cubicBezTo>
                      <a:pt x="318745" y="19283"/>
                      <a:pt x="320175" y="18568"/>
                      <a:pt x="320889" y="18568"/>
                    </a:cubicBezTo>
                    <a:cubicBezTo>
                      <a:pt x="322319" y="17854"/>
                      <a:pt x="323033" y="17140"/>
                      <a:pt x="324463" y="17140"/>
                    </a:cubicBezTo>
                    <a:cubicBezTo>
                      <a:pt x="325177" y="16426"/>
                      <a:pt x="325892" y="16426"/>
                      <a:pt x="326607" y="15712"/>
                    </a:cubicBezTo>
                    <a:cubicBezTo>
                      <a:pt x="328036" y="14998"/>
                      <a:pt x="329466" y="14998"/>
                      <a:pt x="330180" y="14283"/>
                    </a:cubicBezTo>
                    <a:cubicBezTo>
                      <a:pt x="330895" y="14283"/>
                      <a:pt x="331610" y="13569"/>
                      <a:pt x="332324" y="13569"/>
                    </a:cubicBezTo>
                    <a:cubicBezTo>
                      <a:pt x="333754" y="12855"/>
                      <a:pt x="335183" y="12141"/>
                      <a:pt x="336612" y="12141"/>
                    </a:cubicBezTo>
                    <a:cubicBezTo>
                      <a:pt x="336612" y="11427"/>
                      <a:pt x="337327" y="11427"/>
                      <a:pt x="338042" y="11427"/>
                    </a:cubicBezTo>
                    <a:cubicBezTo>
                      <a:pt x="339471" y="10713"/>
                      <a:pt x="340900" y="9998"/>
                      <a:pt x="342330" y="9998"/>
                    </a:cubicBezTo>
                    <a:cubicBezTo>
                      <a:pt x="343044" y="9284"/>
                      <a:pt x="343044" y="9284"/>
                      <a:pt x="343044" y="9284"/>
                    </a:cubicBezTo>
                    <a:cubicBezTo>
                      <a:pt x="345188" y="8570"/>
                      <a:pt x="346618" y="8570"/>
                      <a:pt x="348047" y="7856"/>
                    </a:cubicBezTo>
                    <a:cubicBezTo>
                      <a:pt x="348762" y="7856"/>
                      <a:pt x="348762" y="7856"/>
                      <a:pt x="348762" y="7856"/>
                    </a:cubicBezTo>
                    <a:cubicBezTo>
                      <a:pt x="360197" y="4285"/>
                      <a:pt x="370917" y="2143"/>
                      <a:pt x="382352" y="714"/>
                    </a:cubicBezTo>
                    <a:cubicBezTo>
                      <a:pt x="383066" y="714"/>
                      <a:pt x="383781" y="714"/>
                      <a:pt x="383781" y="714"/>
                    </a:cubicBezTo>
                    <a:cubicBezTo>
                      <a:pt x="385210" y="714"/>
                      <a:pt x="386640" y="714"/>
                      <a:pt x="387354" y="714"/>
                    </a:cubicBezTo>
                    <a:cubicBezTo>
                      <a:pt x="388784" y="714"/>
                      <a:pt x="389498" y="714"/>
                      <a:pt x="390213" y="0"/>
                    </a:cubicBezTo>
                    <a:close/>
                  </a:path>
                </a:pathLst>
              </a:custGeom>
              <a:solidFill>
                <a:srgbClr val="6E6F73"/>
              </a:solidFill>
              <a:ln>
                <a:noFill/>
              </a:ln>
            </p:spPr>
            <p:txBody>
              <a:bodyPr vert="horz" wrap="square" lIns="91440" tIns="45720" rIns="91440" bIns="45720" numCol="1" anchor="t" anchorCtr="0" compatLnSpc="1">
                <a:prstTxWarp prst="textNoShape">
                  <a:avLst/>
                </a:prstTxWarp>
                <a:noAutofit/>
              </a:bodyPr>
              <a:lstStyle/>
              <a:p>
                <a:endParaRPr lang="en-US"/>
              </a:p>
            </p:txBody>
          </p:sp>
        </p:grpSp>
      </p:grpSp>
      <p:grpSp>
        <p:nvGrpSpPr>
          <p:cNvPr id="77" name="bcgIcons_Continuous testing - Negative">
            <a:extLst>
              <a:ext uri="{FF2B5EF4-FFF2-40B4-BE49-F238E27FC236}">
                <a16:creationId xmlns:a16="http://schemas.microsoft.com/office/drawing/2014/main" id="{5647C7ED-5082-92B9-14A6-E4FBC64C90D4}"/>
              </a:ext>
            </a:extLst>
          </p:cNvPr>
          <p:cNvGrpSpPr>
            <a:grpSpLocks noChangeAspect="1"/>
          </p:cNvGrpSpPr>
          <p:nvPr/>
        </p:nvGrpSpPr>
        <p:grpSpPr>
          <a:xfrm>
            <a:off x="6493029" y="4961884"/>
            <a:ext cx="612575" cy="612575"/>
            <a:chOff x="5272881" y="2605881"/>
            <a:chExt cx="1646238" cy="1646238"/>
          </a:xfrm>
        </p:grpSpPr>
        <p:sp>
          <p:nvSpPr>
            <p:cNvPr id="78" name="AutoShape 107">
              <a:extLst>
                <a:ext uri="{FF2B5EF4-FFF2-40B4-BE49-F238E27FC236}">
                  <a16:creationId xmlns:a16="http://schemas.microsoft.com/office/drawing/2014/main" id="{058C4FA0-FB86-FA4A-EB1F-C5B0C34C5B21}"/>
                </a:ext>
              </a:extLst>
            </p:cNvPr>
            <p:cNvSpPr>
              <a:spLocks noChangeAspect="1" noChangeArrowheads="1" noTextEdit="1"/>
            </p:cNvSpPr>
            <p:nvPr/>
          </p:nvSpPr>
          <p:spPr bwMode="auto">
            <a:xfrm>
              <a:off x="5272881" y="2605881"/>
              <a:ext cx="1646238"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79" name="Group 78">
              <a:extLst>
                <a:ext uri="{FF2B5EF4-FFF2-40B4-BE49-F238E27FC236}">
                  <a16:creationId xmlns:a16="http://schemas.microsoft.com/office/drawing/2014/main" id="{0FC8042F-407C-48B5-0545-2E7C748859D0}"/>
                </a:ext>
              </a:extLst>
            </p:cNvPr>
            <p:cNvGrpSpPr/>
            <p:nvPr/>
          </p:nvGrpSpPr>
          <p:grpSpPr>
            <a:xfrm>
              <a:off x="5449222" y="2780507"/>
              <a:ext cx="1293556" cy="1296987"/>
              <a:chOff x="5449222" y="2780507"/>
              <a:chExt cx="1293556" cy="1296987"/>
            </a:xfrm>
          </p:grpSpPr>
          <p:sp>
            <p:nvSpPr>
              <p:cNvPr id="80" name="Freeform 25">
                <a:extLst>
                  <a:ext uri="{FF2B5EF4-FFF2-40B4-BE49-F238E27FC236}">
                    <a16:creationId xmlns:a16="http://schemas.microsoft.com/office/drawing/2014/main" id="{DDAA02D0-BA34-607C-8878-6C07AA89F47A}"/>
                  </a:ext>
                </a:extLst>
              </p:cNvPr>
              <p:cNvSpPr>
                <a:spLocks/>
              </p:cNvSpPr>
              <p:nvPr/>
            </p:nvSpPr>
            <p:spPr bwMode="auto">
              <a:xfrm>
                <a:off x="5449222" y="2841424"/>
                <a:ext cx="1285289" cy="1236070"/>
              </a:xfrm>
              <a:custGeom>
                <a:avLst/>
                <a:gdLst>
                  <a:gd name="connsiteX0" fmla="*/ 233276 w 1285289"/>
                  <a:gd name="connsiteY0" fmla="*/ 991595 h 1236070"/>
                  <a:gd name="connsiteX1" fmla="*/ 630639 w 1285289"/>
                  <a:gd name="connsiteY1" fmla="*/ 1202571 h 1236070"/>
                  <a:gd name="connsiteX2" fmla="*/ 1078030 w 1285289"/>
                  <a:gd name="connsiteY2" fmla="*/ 1042201 h 1236070"/>
                  <a:gd name="connsiteX3" fmla="*/ 1008706 w 1285289"/>
                  <a:gd name="connsiteY3" fmla="*/ 1044339 h 1236070"/>
                  <a:gd name="connsiteX4" fmla="*/ 992268 w 1285289"/>
                  <a:gd name="connsiteY4" fmla="*/ 1029371 h 1236070"/>
                  <a:gd name="connsiteX5" fmla="*/ 1007991 w 1285289"/>
                  <a:gd name="connsiteY5" fmla="*/ 1012978 h 1236070"/>
                  <a:gd name="connsiteX6" fmla="*/ 1115908 w 1285289"/>
                  <a:gd name="connsiteY6" fmla="*/ 1010127 h 1236070"/>
                  <a:gd name="connsiteX7" fmla="*/ 1118052 w 1285289"/>
                  <a:gd name="connsiteY7" fmla="*/ 1010127 h 1236070"/>
                  <a:gd name="connsiteX8" fmla="*/ 1118767 w 1285289"/>
                  <a:gd name="connsiteY8" fmla="*/ 1010127 h 1236070"/>
                  <a:gd name="connsiteX9" fmla="*/ 1120911 w 1285289"/>
                  <a:gd name="connsiteY9" fmla="*/ 1010840 h 1236070"/>
                  <a:gd name="connsiteX10" fmla="*/ 1121626 w 1285289"/>
                  <a:gd name="connsiteY10" fmla="*/ 1010840 h 1236070"/>
                  <a:gd name="connsiteX11" fmla="*/ 1123770 w 1285289"/>
                  <a:gd name="connsiteY11" fmla="*/ 1012265 h 1236070"/>
                  <a:gd name="connsiteX12" fmla="*/ 1124484 w 1285289"/>
                  <a:gd name="connsiteY12" fmla="*/ 1012265 h 1236070"/>
                  <a:gd name="connsiteX13" fmla="*/ 1126628 w 1285289"/>
                  <a:gd name="connsiteY13" fmla="*/ 1013691 h 1236070"/>
                  <a:gd name="connsiteX14" fmla="*/ 1127343 w 1285289"/>
                  <a:gd name="connsiteY14" fmla="*/ 1014403 h 1236070"/>
                  <a:gd name="connsiteX15" fmla="*/ 1128772 w 1285289"/>
                  <a:gd name="connsiteY15" fmla="*/ 1015829 h 1236070"/>
                  <a:gd name="connsiteX16" fmla="*/ 1128772 w 1285289"/>
                  <a:gd name="connsiteY16" fmla="*/ 1016542 h 1236070"/>
                  <a:gd name="connsiteX17" fmla="*/ 1130202 w 1285289"/>
                  <a:gd name="connsiteY17" fmla="*/ 1018680 h 1236070"/>
                  <a:gd name="connsiteX18" fmla="*/ 1130202 w 1285289"/>
                  <a:gd name="connsiteY18" fmla="*/ 1019393 h 1236070"/>
                  <a:gd name="connsiteX19" fmla="*/ 1131631 w 1285289"/>
                  <a:gd name="connsiteY19" fmla="*/ 1021531 h 1236070"/>
                  <a:gd name="connsiteX20" fmla="*/ 1131631 w 1285289"/>
                  <a:gd name="connsiteY20" fmla="*/ 1022244 h 1236070"/>
                  <a:gd name="connsiteX21" fmla="*/ 1131631 w 1285289"/>
                  <a:gd name="connsiteY21" fmla="*/ 1024382 h 1236070"/>
                  <a:gd name="connsiteX22" fmla="*/ 1131631 w 1285289"/>
                  <a:gd name="connsiteY22" fmla="*/ 1025095 h 1236070"/>
                  <a:gd name="connsiteX23" fmla="*/ 1131631 w 1285289"/>
                  <a:gd name="connsiteY23" fmla="*/ 1026520 h 1236070"/>
                  <a:gd name="connsiteX24" fmla="*/ 1126628 w 1285289"/>
                  <a:gd name="connsiteY24" fmla="*/ 1132008 h 1236070"/>
                  <a:gd name="connsiteX25" fmla="*/ 1110905 w 1285289"/>
                  <a:gd name="connsiteY25" fmla="*/ 1147689 h 1236070"/>
                  <a:gd name="connsiteX26" fmla="*/ 1110191 w 1285289"/>
                  <a:gd name="connsiteY26" fmla="*/ 1147689 h 1236070"/>
                  <a:gd name="connsiteX27" fmla="*/ 1095182 w 1285289"/>
                  <a:gd name="connsiteY27" fmla="*/ 1130582 h 1236070"/>
                  <a:gd name="connsiteX28" fmla="*/ 1098041 w 1285289"/>
                  <a:gd name="connsiteY28" fmla="*/ 1066434 h 1236070"/>
                  <a:gd name="connsiteX29" fmla="*/ 905077 w 1285289"/>
                  <a:gd name="connsiteY29" fmla="*/ 1192592 h 1236070"/>
                  <a:gd name="connsiteX30" fmla="*/ 679952 w 1285289"/>
                  <a:gd name="connsiteY30" fmla="*/ 1236070 h 1236070"/>
                  <a:gd name="connsiteX31" fmla="*/ 627780 w 1285289"/>
                  <a:gd name="connsiteY31" fmla="*/ 1233932 h 1236070"/>
                  <a:gd name="connsiteX32" fmla="*/ 361918 w 1285289"/>
                  <a:gd name="connsiteY32" fmla="*/ 1146263 h 1236070"/>
                  <a:gd name="connsiteX33" fmla="*/ 206118 w 1285289"/>
                  <a:gd name="connsiteY33" fmla="*/ 1007988 h 1236070"/>
                  <a:gd name="connsiteX34" fmla="*/ 233276 w 1285289"/>
                  <a:gd name="connsiteY34" fmla="*/ 991595 h 1236070"/>
                  <a:gd name="connsiteX35" fmla="*/ 520755 w 1285289"/>
                  <a:gd name="connsiteY35" fmla="*/ 47032 h 1236070"/>
                  <a:gd name="connsiteX36" fmla="*/ 520755 w 1285289"/>
                  <a:gd name="connsiteY36" fmla="*/ 49891 h 1236070"/>
                  <a:gd name="connsiteX37" fmla="*/ 523619 w 1285289"/>
                  <a:gd name="connsiteY37" fmla="*/ 78479 h 1236070"/>
                  <a:gd name="connsiteX38" fmla="*/ 108403 w 1285289"/>
                  <a:gd name="connsiteY38" fmla="*/ 563049 h 1236070"/>
                  <a:gd name="connsiteX39" fmla="*/ 106255 w 1285289"/>
                  <a:gd name="connsiteY39" fmla="*/ 678831 h 1236070"/>
                  <a:gd name="connsiteX40" fmla="*/ 147061 w 1285289"/>
                  <a:gd name="connsiteY40" fmla="*/ 624513 h 1236070"/>
                  <a:gd name="connsiteX41" fmla="*/ 169253 w 1285289"/>
                  <a:gd name="connsiteY41" fmla="*/ 620940 h 1236070"/>
                  <a:gd name="connsiteX42" fmla="*/ 172833 w 1285289"/>
                  <a:gd name="connsiteY42" fmla="*/ 643096 h 1236070"/>
                  <a:gd name="connsiteX43" fmla="*/ 108403 w 1285289"/>
                  <a:gd name="connsiteY43" fmla="*/ 728860 h 1236070"/>
                  <a:gd name="connsiteX44" fmla="*/ 107687 w 1285289"/>
                  <a:gd name="connsiteY44" fmla="*/ 729575 h 1236070"/>
                  <a:gd name="connsiteX45" fmla="*/ 106255 w 1285289"/>
                  <a:gd name="connsiteY45" fmla="*/ 731719 h 1236070"/>
                  <a:gd name="connsiteX46" fmla="*/ 105539 w 1285289"/>
                  <a:gd name="connsiteY46" fmla="*/ 731719 h 1236070"/>
                  <a:gd name="connsiteX47" fmla="*/ 104107 w 1285289"/>
                  <a:gd name="connsiteY47" fmla="*/ 733148 h 1236070"/>
                  <a:gd name="connsiteX48" fmla="*/ 102676 w 1285289"/>
                  <a:gd name="connsiteY48" fmla="*/ 733863 h 1236070"/>
                  <a:gd name="connsiteX49" fmla="*/ 101244 w 1285289"/>
                  <a:gd name="connsiteY49" fmla="*/ 734578 h 1236070"/>
                  <a:gd name="connsiteX50" fmla="*/ 98380 w 1285289"/>
                  <a:gd name="connsiteY50" fmla="*/ 735292 h 1236070"/>
                  <a:gd name="connsiteX51" fmla="*/ 97664 w 1285289"/>
                  <a:gd name="connsiteY51" fmla="*/ 735292 h 1236070"/>
                  <a:gd name="connsiteX52" fmla="*/ 96949 w 1285289"/>
                  <a:gd name="connsiteY52" fmla="*/ 735292 h 1236070"/>
                  <a:gd name="connsiteX53" fmla="*/ 96949 w 1285289"/>
                  <a:gd name="connsiteY53" fmla="*/ 736007 h 1236070"/>
                  <a:gd name="connsiteX54" fmla="*/ 95517 w 1285289"/>
                  <a:gd name="connsiteY54" fmla="*/ 736007 h 1236070"/>
                  <a:gd name="connsiteX55" fmla="*/ 92653 w 1285289"/>
                  <a:gd name="connsiteY55" fmla="*/ 735292 h 1236070"/>
                  <a:gd name="connsiteX56" fmla="*/ 89790 w 1285289"/>
                  <a:gd name="connsiteY56" fmla="*/ 734578 h 1236070"/>
                  <a:gd name="connsiteX57" fmla="*/ 87642 w 1285289"/>
                  <a:gd name="connsiteY57" fmla="*/ 733863 h 1236070"/>
                  <a:gd name="connsiteX58" fmla="*/ 85494 w 1285289"/>
                  <a:gd name="connsiteY58" fmla="*/ 732434 h 1236070"/>
                  <a:gd name="connsiteX59" fmla="*/ 84778 w 1285289"/>
                  <a:gd name="connsiteY59" fmla="*/ 731719 h 1236070"/>
                  <a:gd name="connsiteX60" fmla="*/ 5315 w 1285289"/>
                  <a:gd name="connsiteY60" fmla="*/ 660963 h 1236070"/>
                  <a:gd name="connsiteX61" fmla="*/ 3883 w 1285289"/>
                  <a:gd name="connsiteY61" fmla="*/ 638807 h 1236070"/>
                  <a:gd name="connsiteX62" fmla="*/ 26075 w 1285289"/>
                  <a:gd name="connsiteY62" fmla="*/ 637378 h 1236070"/>
                  <a:gd name="connsiteX63" fmla="*/ 74756 w 1285289"/>
                  <a:gd name="connsiteY63" fmla="*/ 680975 h 1236070"/>
                  <a:gd name="connsiteX64" fmla="*/ 76904 w 1285289"/>
                  <a:gd name="connsiteY64" fmla="*/ 559475 h 1236070"/>
                  <a:gd name="connsiteX65" fmla="*/ 520755 w 1285289"/>
                  <a:gd name="connsiteY65" fmla="*/ 47032 h 1236070"/>
                  <a:gd name="connsiteX66" fmla="*/ 932443 w 1285289"/>
                  <a:gd name="connsiteY66" fmla="*/ 1029 h 1236070"/>
                  <a:gd name="connsiteX67" fmla="*/ 941187 w 1285289"/>
                  <a:gd name="connsiteY67" fmla="*/ 9230 h 1236070"/>
                  <a:gd name="connsiteX68" fmla="*/ 933335 w 1285289"/>
                  <a:gd name="connsiteY68" fmla="*/ 29910 h 1236070"/>
                  <a:gd name="connsiteX69" fmla="*/ 874090 w 1285289"/>
                  <a:gd name="connsiteY69" fmla="*/ 57009 h 1236070"/>
                  <a:gd name="connsiteX70" fmla="*/ 1283809 w 1285289"/>
                  <a:gd name="connsiteY70" fmla="*/ 671716 h 1236070"/>
                  <a:gd name="connsiteX71" fmla="*/ 1270960 w 1285289"/>
                  <a:gd name="connsiteY71" fmla="*/ 762995 h 1236070"/>
                  <a:gd name="connsiteX72" fmla="*/ 1242409 w 1285289"/>
                  <a:gd name="connsiteY72" fmla="*/ 745880 h 1236070"/>
                  <a:gd name="connsiteX73" fmla="*/ 1252402 w 1285289"/>
                  <a:gd name="connsiteY73" fmla="*/ 669577 h 1236070"/>
                  <a:gd name="connsiteX74" fmla="*/ 862669 w 1285289"/>
                  <a:gd name="connsiteY74" fmla="*/ 86247 h 1236070"/>
                  <a:gd name="connsiteX75" fmla="*/ 896932 w 1285289"/>
                  <a:gd name="connsiteY75" fmla="*/ 146149 h 1236070"/>
                  <a:gd name="connsiteX76" fmla="*/ 890507 w 1285289"/>
                  <a:gd name="connsiteY76" fmla="*/ 167542 h 1236070"/>
                  <a:gd name="connsiteX77" fmla="*/ 882656 w 1285289"/>
                  <a:gd name="connsiteY77" fmla="*/ 169681 h 1236070"/>
                  <a:gd name="connsiteX78" fmla="*/ 869094 w 1285289"/>
                  <a:gd name="connsiteY78" fmla="*/ 161837 h 1236070"/>
                  <a:gd name="connsiteX79" fmla="*/ 815559 w 1285289"/>
                  <a:gd name="connsiteY79" fmla="*/ 67706 h 1236070"/>
                  <a:gd name="connsiteX80" fmla="*/ 815559 w 1285289"/>
                  <a:gd name="connsiteY80" fmla="*/ 66993 h 1236070"/>
                  <a:gd name="connsiteX81" fmla="*/ 815559 w 1285289"/>
                  <a:gd name="connsiteY81" fmla="*/ 66279 h 1236070"/>
                  <a:gd name="connsiteX82" fmla="*/ 814845 w 1285289"/>
                  <a:gd name="connsiteY82" fmla="*/ 65566 h 1236070"/>
                  <a:gd name="connsiteX83" fmla="*/ 814845 w 1285289"/>
                  <a:gd name="connsiteY83" fmla="*/ 64853 h 1236070"/>
                  <a:gd name="connsiteX84" fmla="*/ 814845 w 1285289"/>
                  <a:gd name="connsiteY84" fmla="*/ 64140 h 1236070"/>
                  <a:gd name="connsiteX85" fmla="*/ 814131 w 1285289"/>
                  <a:gd name="connsiteY85" fmla="*/ 63427 h 1236070"/>
                  <a:gd name="connsiteX86" fmla="*/ 814131 w 1285289"/>
                  <a:gd name="connsiteY86" fmla="*/ 62714 h 1236070"/>
                  <a:gd name="connsiteX87" fmla="*/ 814131 w 1285289"/>
                  <a:gd name="connsiteY87" fmla="*/ 62001 h 1236070"/>
                  <a:gd name="connsiteX88" fmla="*/ 814131 w 1285289"/>
                  <a:gd name="connsiteY88" fmla="*/ 61288 h 1236070"/>
                  <a:gd name="connsiteX89" fmla="*/ 814131 w 1285289"/>
                  <a:gd name="connsiteY89" fmla="*/ 60574 h 1236070"/>
                  <a:gd name="connsiteX90" fmla="*/ 814131 w 1285289"/>
                  <a:gd name="connsiteY90" fmla="*/ 59861 h 1236070"/>
                  <a:gd name="connsiteX91" fmla="*/ 814131 w 1285289"/>
                  <a:gd name="connsiteY91" fmla="*/ 58435 h 1236070"/>
                  <a:gd name="connsiteX92" fmla="*/ 814131 w 1285289"/>
                  <a:gd name="connsiteY92" fmla="*/ 57722 h 1236070"/>
                  <a:gd name="connsiteX93" fmla="*/ 814131 w 1285289"/>
                  <a:gd name="connsiteY93" fmla="*/ 57009 h 1236070"/>
                  <a:gd name="connsiteX94" fmla="*/ 814131 w 1285289"/>
                  <a:gd name="connsiteY94" fmla="*/ 56296 h 1236070"/>
                  <a:gd name="connsiteX95" fmla="*/ 814845 w 1285289"/>
                  <a:gd name="connsiteY95" fmla="*/ 55583 h 1236070"/>
                  <a:gd name="connsiteX96" fmla="*/ 814845 w 1285289"/>
                  <a:gd name="connsiteY96" fmla="*/ 54870 h 1236070"/>
                  <a:gd name="connsiteX97" fmla="*/ 815559 w 1285289"/>
                  <a:gd name="connsiteY97" fmla="*/ 52017 h 1236070"/>
                  <a:gd name="connsiteX98" fmla="*/ 816273 w 1285289"/>
                  <a:gd name="connsiteY98" fmla="*/ 52017 h 1236070"/>
                  <a:gd name="connsiteX99" fmla="*/ 817700 w 1285289"/>
                  <a:gd name="connsiteY99" fmla="*/ 49878 h 1236070"/>
                  <a:gd name="connsiteX100" fmla="*/ 819842 w 1285289"/>
                  <a:gd name="connsiteY100" fmla="*/ 47738 h 1236070"/>
                  <a:gd name="connsiteX101" fmla="*/ 820555 w 1285289"/>
                  <a:gd name="connsiteY101" fmla="*/ 47738 h 1236070"/>
                  <a:gd name="connsiteX102" fmla="*/ 822697 w 1285289"/>
                  <a:gd name="connsiteY102" fmla="*/ 45599 h 1236070"/>
                  <a:gd name="connsiteX103" fmla="*/ 920487 w 1285289"/>
                  <a:gd name="connsiteY103" fmla="*/ 1386 h 1236070"/>
                  <a:gd name="connsiteX104" fmla="*/ 932443 w 1285289"/>
                  <a:gd name="connsiteY104" fmla="*/ 1029 h 1236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285289" h="1236070">
                    <a:moveTo>
                      <a:pt x="233276" y="991595"/>
                    </a:moveTo>
                    <a:cubicBezTo>
                      <a:pt x="331187" y="1112763"/>
                      <a:pt x="472694" y="1189741"/>
                      <a:pt x="630639" y="1202571"/>
                    </a:cubicBezTo>
                    <a:cubicBezTo>
                      <a:pt x="797874" y="1216826"/>
                      <a:pt x="958678" y="1159093"/>
                      <a:pt x="1078030" y="1042201"/>
                    </a:cubicBezTo>
                    <a:cubicBezTo>
                      <a:pt x="1078030" y="1042201"/>
                      <a:pt x="1078030" y="1042201"/>
                      <a:pt x="1008706" y="1044339"/>
                    </a:cubicBezTo>
                    <a:cubicBezTo>
                      <a:pt x="1000130" y="1045052"/>
                      <a:pt x="992983" y="1037924"/>
                      <a:pt x="992268" y="1029371"/>
                    </a:cubicBezTo>
                    <a:cubicBezTo>
                      <a:pt x="992268" y="1020818"/>
                      <a:pt x="999415" y="1013691"/>
                      <a:pt x="1007991" y="1012978"/>
                    </a:cubicBezTo>
                    <a:cubicBezTo>
                      <a:pt x="1007991" y="1012978"/>
                      <a:pt x="1007991" y="1012978"/>
                      <a:pt x="1115908" y="1010127"/>
                    </a:cubicBezTo>
                    <a:cubicBezTo>
                      <a:pt x="1116623" y="1010127"/>
                      <a:pt x="1117338" y="1010127"/>
                      <a:pt x="1118052" y="1010127"/>
                    </a:cubicBezTo>
                    <a:cubicBezTo>
                      <a:pt x="1118052" y="1010127"/>
                      <a:pt x="1118052" y="1010127"/>
                      <a:pt x="1118767" y="1010127"/>
                    </a:cubicBezTo>
                    <a:cubicBezTo>
                      <a:pt x="1119482" y="1010127"/>
                      <a:pt x="1120196" y="1010127"/>
                      <a:pt x="1120911" y="1010840"/>
                    </a:cubicBezTo>
                    <a:cubicBezTo>
                      <a:pt x="1120911" y="1010840"/>
                      <a:pt x="1120911" y="1010840"/>
                      <a:pt x="1121626" y="1010840"/>
                    </a:cubicBezTo>
                    <a:cubicBezTo>
                      <a:pt x="1122340" y="1010840"/>
                      <a:pt x="1123055" y="1011552"/>
                      <a:pt x="1123770" y="1012265"/>
                    </a:cubicBezTo>
                    <a:cubicBezTo>
                      <a:pt x="1123770" y="1012265"/>
                      <a:pt x="1123770" y="1012265"/>
                      <a:pt x="1124484" y="1012265"/>
                    </a:cubicBezTo>
                    <a:cubicBezTo>
                      <a:pt x="1125199" y="1012265"/>
                      <a:pt x="1125914" y="1012978"/>
                      <a:pt x="1126628" y="1013691"/>
                    </a:cubicBezTo>
                    <a:cubicBezTo>
                      <a:pt x="1126628" y="1014403"/>
                      <a:pt x="1127343" y="1014403"/>
                      <a:pt x="1127343" y="1014403"/>
                    </a:cubicBezTo>
                    <a:cubicBezTo>
                      <a:pt x="1128058" y="1015116"/>
                      <a:pt x="1128058" y="1015829"/>
                      <a:pt x="1128772" y="1015829"/>
                    </a:cubicBezTo>
                    <a:cubicBezTo>
                      <a:pt x="1128772" y="1016542"/>
                      <a:pt x="1128772" y="1016542"/>
                      <a:pt x="1128772" y="1016542"/>
                    </a:cubicBezTo>
                    <a:cubicBezTo>
                      <a:pt x="1129487" y="1017254"/>
                      <a:pt x="1130202" y="1017967"/>
                      <a:pt x="1130202" y="1018680"/>
                    </a:cubicBezTo>
                    <a:cubicBezTo>
                      <a:pt x="1130202" y="1018680"/>
                      <a:pt x="1130202" y="1018680"/>
                      <a:pt x="1130202" y="1019393"/>
                    </a:cubicBezTo>
                    <a:cubicBezTo>
                      <a:pt x="1130917" y="1020105"/>
                      <a:pt x="1130917" y="1020818"/>
                      <a:pt x="1131631" y="1021531"/>
                    </a:cubicBezTo>
                    <a:cubicBezTo>
                      <a:pt x="1131631" y="1021531"/>
                      <a:pt x="1131631" y="1021531"/>
                      <a:pt x="1131631" y="1022244"/>
                    </a:cubicBezTo>
                    <a:cubicBezTo>
                      <a:pt x="1131631" y="1022956"/>
                      <a:pt x="1131631" y="1023669"/>
                      <a:pt x="1131631" y="1024382"/>
                    </a:cubicBezTo>
                    <a:cubicBezTo>
                      <a:pt x="1131631" y="1024382"/>
                      <a:pt x="1131631" y="1024382"/>
                      <a:pt x="1131631" y="1025095"/>
                    </a:cubicBezTo>
                    <a:cubicBezTo>
                      <a:pt x="1131631" y="1025095"/>
                      <a:pt x="1131631" y="1025807"/>
                      <a:pt x="1131631" y="1026520"/>
                    </a:cubicBezTo>
                    <a:cubicBezTo>
                      <a:pt x="1131631" y="1026520"/>
                      <a:pt x="1131631" y="1026520"/>
                      <a:pt x="1126628" y="1132008"/>
                    </a:cubicBezTo>
                    <a:cubicBezTo>
                      <a:pt x="1125914" y="1140561"/>
                      <a:pt x="1118767" y="1147689"/>
                      <a:pt x="1110905" y="1147689"/>
                    </a:cubicBezTo>
                    <a:cubicBezTo>
                      <a:pt x="1110191" y="1147689"/>
                      <a:pt x="1110191" y="1147689"/>
                      <a:pt x="1110191" y="1147689"/>
                    </a:cubicBezTo>
                    <a:cubicBezTo>
                      <a:pt x="1100900" y="1147689"/>
                      <a:pt x="1094468" y="1139135"/>
                      <a:pt x="1095182" y="1130582"/>
                    </a:cubicBezTo>
                    <a:cubicBezTo>
                      <a:pt x="1095182" y="1130582"/>
                      <a:pt x="1095182" y="1130582"/>
                      <a:pt x="1098041" y="1066434"/>
                    </a:cubicBezTo>
                    <a:cubicBezTo>
                      <a:pt x="1042296" y="1119891"/>
                      <a:pt x="976545" y="1163369"/>
                      <a:pt x="905077" y="1192592"/>
                    </a:cubicBezTo>
                    <a:cubicBezTo>
                      <a:pt x="833609" y="1221815"/>
                      <a:pt x="757852" y="1236070"/>
                      <a:pt x="679952" y="1236070"/>
                    </a:cubicBezTo>
                    <a:cubicBezTo>
                      <a:pt x="662799" y="1236070"/>
                      <a:pt x="645647" y="1235357"/>
                      <a:pt x="627780" y="1233932"/>
                    </a:cubicBezTo>
                    <a:cubicBezTo>
                      <a:pt x="532013" y="1226092"/>
                      <a:pt x="441963" y="1196156"/>
                      <a:pt x="361918" y="1146263"/>
                    </a:cubicBezTo>
                    <a:cubicBezTo>
                      <a:pt x="302600" y="1109200"/>
                      <a:pt x="249713" y="1062158"/>
                      <a:pt x="206118" y="1007988"/>
                    </a:cubicBezTo>
                    <a:cubicBezTo>
                      <a:pt x="216123" y="1003712"/>
                      <a:pt x="224699" y="998010"/>
                      <a:pt x="233276" y="991595"/>
                    </a:cubicBezTo>
                    <a:close/>
                    <a:moveTo>
                      <a:pt x="520755" y="47032"/>
                    </a:moveTo>
                    <a:cubicBezTo>
                      <a:pt x="520755" y="47747"/>
                      <a:pt x="520755" y="49176"/>
                      <a:pt x="520755" y="49891"/>
                    </a:cubicBezTo>
                    <a:cubicBezTo>
                      <a:pt x="520755" y="59897"/>
                      <a:pt x="521471" y="69188"/>
                      <a:pt x="523619" y="78479"/>
                    </a:cubicBezTo>
                    <a:cubicBezTo>
                      <a:pt x="303841" y="139944"/>
                      <a:pt x="136322" y="329340"/>
                      <a:pt x="108403" y="563049"/>
                    </a:cubicBezTo>
                    <a:cubicBezTo>
                      <a:pt x="104107" y="601643"/>
                      <a:pt x="103392" y="640237"/>
                      <a:pt x="106255" y="678831"/>
                    </a:cubicBezTo>
                    <a:cubicBezTo>
                      <a:pt x="106255" y="678831"/>
                      <a:pt x="106255" y="678831"/>
                      <a:pt x="147061" y="624513"/>
                    </a:cubicBezTo>
                    <a:cubicBezTo>
                      <a:pt x="152788" y="617366"/>
                      <a:pt x="162094" y="615937"/>
                      <a:pt x="169253" y="620940"/>
                    </a:cubicBezTo>
                    <a:cubicBezTo>
                      <a:pt x="176412" y="625943"/>
                      <a:pt x="177844" y="635949"/>
                      <a:pt x="172833" y="643096"/>
                    </a:cubicBezTo>
                    <a:cubicBezTo>
                      <a:pt x="172833" y="643096"/>
                      <a:pt x="172833" y="643096"/>
                      <a:pt x="108403" y="728860"/>
                    </a:cubicBezTo>
                    <a:cubicBezTo>
                      <a:pt x="108403" y="728860"/>
                      <a:pt x="108403" y="728860"/>
                      <a:pt x="107687" y="729575"/>
                    </a:cubicBezTo>
                    <a:cubicBezTo>
                      <a:pt x="106971" y="730290"/>
                      <a:pt x="106255" y="731004"/>
                      <a:pt x="106255" y="731719"/>
                    </a:cubicBezTo>
                    <a:cubicBezTo>
                      <a:pt x="105539" y="731719"/>
                      <a:pt x="105539" y="731719"/>
                      <a:pt x="105539" y="731719"/>
                    </a:cubicBezTo>
                    <a:cubicBezTo>
                      <a:pt x="104823" y="732434"/>
                      <a:pt x="104107" y="733148"/>
                      <a:pt x="104107" y="733148"/>
                    </a:cubicBezTo>
                    <a:cubicBezTo>
                      <a:pt x="103392" y="733148"/>
                      <a:pt x="103392" y="733863"/>
                      <a:pt x="102676" y="733863"/>
                    </a:cubicBezTo>
                    <a:cubicBezTo>
                      <a:pt x="101960" y="733863"/>
                      <a:pt x="101960" y="734578"/>
                      <a:pt x="101244" y="734578"/>
                    </a:cubicBezTo>
                    <a:cubicBezTo>
                      <a:pt x="100528" y="734578"/>
                      <a:pt x="99096" y="735292"/>
                      <a:pt x="98380" y="735292"/>
                    </a:cubicBezTo>
                    <a:cubicBezTo>
                      <a:pt x="98380" y="735292"/>
                      <a:pt x="98380" y="735292"/>
                      <a:pt x="97664" y="735292"/>
                    </a:cubicBezTo>
                    <a:cubicBezTo>
                      <a:pt x="97664" y="735292"/>
                      <a:pt x="97664" y="735292"/>
                      <a:pt x="96949" y="735292"/>
                    </a:cubicBezTo>
                    <a:cubicBezTo>
                      <a:pt x="96949" y="735292"/>
                      <a:pt x="96949" y="735292"/>
                      <a:pt x="96949" y="736007"/>
                    </a:cubicBezTo>
                    <a:cubicBezTo>
                      <a:pt x="96233" y="736007"/>
                      <a:pt x="96233" y="736007"/>
                      <a:pt x="95517" y="736007"/>
                    </a:cubicBezTo>
                    <a:cubicBezTo>
                      <a:pt x="94085" y="736007"/>
                      <a:pt x="93369" y="736007"/>
                      <a:pt x="92653" y="735292"/>
                    </a:cubicBezTo>
                    <a:cubicBezTo>
                      <a:pt x="91937" y="735292"/>
                      <a:pt x="90506" y="735292"/>
                      <a:pt x="89790" y="734578"/>
                    </a:cubicBezTo>
                    <a:cubicBezTo>
                      <a:pt x="89074" y="734578"/>
                      <a:pt x="88358" y="734578"/>
                      <a:pt x="87642" y="733863"/>
                    </a:cubicBezTo>
                    <a:cubicBezTo>
                      <a:pt x="86926" y="733148"/>
                      <a:pt x="86210" y="733148"/>
                      <a:pt x="85494" y="732434"/>
                    </a:cubicBezTo>
                    <a:cubicBezTo>
                      <a:pt x="85494" y="732434"/>
                      <a:pt x="84778" y="732434"/>
                      <a:pt x="84778" y="731719"/>
                    </a:cubicBezTo>
                    <a:cubicBezTo>
                      <a:pt x="84778" y="731719"/>
                      <a:pt x="84778" y="731719"/>
                      <a:pt x="5315" y="660963"/>
                    </a:cubicBezTo>
                    <a:cubicBezTo>
                      <a:pt x="-1128" y="655246"/>
                      <a:pt x="-1844" y="645954"/>
                      <a:pt x="3883" y="638807"/>
                    </a:cubicBezTo>
                    <a:cubicBezTo>
                      <a:pt x="9610" y="632375"/>
                      <a:pt x="19632" y="631660"/>
                      <a:pt x="26075" y="637378"/>
                    </a:cubicBezTo>
                    <a:cubicBezTo>
                      <a:pt x="26075" y="637378"/>
                      <a:pt x="26075" y="637378"/>
                      <a:pt x="74756" y="680975"/>
                    </a:cubicBezTo>
                    <a:cubicBezTo>
                      <a:pt x="71176" y="640237"/>
                      <a:pt x="72608" y="599499"/>
                      <a:pt x="76904" y="559475"/>
                    </a:cubicBezTo>
                    <a:cubicBezTo>
                      <a:pt x="106971" y="310758"/>
                      <a:pt x="286659" y="109926"/>
                      <a:pt x="520755" y="47032"/>
                    </a:cubicBezTo>
                    <a:close/>
                    <a:moveTo>
                      <a:pt x="932443" y="1029"/>
                    </a:moveTo>
                    <a:cubicBezTo>
                      <a:pt x="936190" y="2455"/>
                      <a:pt x="939402" y="5308"/>
                      <a:pt x="941187" y="9230"/>
                    </a:cubicBezTo>
                    <a:cubicBezTo>
                      <a:pt x="944756" y="17074"/>
                      <a:pt x="941187" y="26345"/>
                      <a:pt x="933335" y="29910"/>
                    </a:cubicBezTo>
                    <a:cubicBezTo>
                      <a:pt x="933335" y="29910"/>
                      <a:pt x="933335" y="29910"/>
                      <a:pt x="874090" y="57009"/>
                    </a:cubicBezTo>
                    <a:cubicBezTo>
                      <a:pt x="1132484" y="144009"/>
                      <a:pt x="1303081" y="395740"/>
                      <a:pt x="1283809" y="671716"/>
                    </a:cubicBezTo>
                    <a:cubicBezTo>
                      <a:pt x="1281667" y="702380"/>
                      <a:pt x="1277385" y="733044"/>
                      <a:pt x="1270960" y="762995"/>
                    </a:cubicBezTo>
                    <a:cubicBezTo>
                      <a:pt x="1261681" y="755864"/>
                      <a:pt x="1252402" y="750159"/>
                      <a:pt x="1242409" y="745880"/>
                    </a:cubicBezTo>
                    <a:cubicBezTo>
                      <a:pt x="1247405" y="720921"/>
                      <a:pt x="1250974" y="695249"/>
                      <a:pt x="1252402" y="669577"/>
                    </a:cubicBezTo>
                    <a:cubicBezTo>
                      <a:pt x="1270960" y="407150"/>
                      <a:pt x="1108215" y="168255"/>
                      <a:pt x="862669" y="86247"/>
                    </a:cubicBezTo>
                    <a:cubicBezTo>
                      <a:pt x="862669" y="86247"/>
                      <a:pt x="862669" y="86247"/>
                      <a:pt x="896932" y="146149"/>
                    </a:cubicBezTo>
                    <a:cubicBezTo>
                      <a:pt x="901214" y="153993"/>
                      <a:pt x="898359" y="163263"/>
                      <a:pt x="890507" y="167542"/>
                    </a:cubicBezTo>
                    <a:cubicBezTo>
                      <a:pt x="887652" y="168968"/>
                      <a:pt x="884797" y="169681"/>
                      <a:pt x="882656" y="169681"/>
                    </a:cubicBezTo>
                    <a:cubicBezTo>
                      <a:pt x="876945" y="169681"/>
                      <a:pt x="871949" y="166829"/>
                      <a:pt x="869094" y="161837"/>
                    </a:cubicBezTo>
                    <a:cubicBezTo>
                      <a:pt x="869094" y="161837"/>
                      <a:pt x="869094" y="161837"/>
                      <a:pt x="815559" y="67706"/>
                    </a:cubicBezTo>
                    <a:cubicBezTo>
                      <a:pt x="815559" y="67706"/>
                      <a:pt x="815559" y="67706"/>
                      <a:pt x="815559" y="66993"/>
                    </a:cubicBezTo>
                    <a:cubicBezTo>
                      <a:pt x="815559" y="66993"/>
                      <a:pt x="815559" y="66993"/>
                      <a:pt x="815559" y="66279"/>
                    </a:cubicBezTo>
                    <a:cubicBezTo>
                      <a:pt x="814845" y="66279"/>
                      <a:pt x="814845" y="66279"/>
                      <a:pt x="814845" y="65566"/>
                    </a:cubicBezTo>
                    <a:cubicBezTo>
                      <a:pt x="814845" y="65566"/>
                      <a:pt x="814845" y="65566"/>
                      <a:pt x="814845" y="64853"/>
                    </a:cubicBezTo>
                    <a:cubicBezTo>
                      <a:pt x="814845" y="64853"/>
                      <a:pt x="814845" y="64853"/>
                      <a:pt x="814845" y="64140"/>
                    </a:cubicBezTo>
                    <a:cubicBezTo>
                      <a:pt x="814131" y="64140"/>
                      <a:pt x="814131" y="63427"/>
                      <a:pt x="814131" y="63427"/>
                    </a:cubicBezTo>
                    <a:cubicBezTo>
                      <a:pt x="814131" y="63427"/>
                      <a:pt x="814131" y="63427"/>
                      <a:pt x="814131" y="62714"/>
                    </a:cubicBezTo>
                    <a:cubicBezTo>
                      <a:pt x="814131" y="62714"/>
                      <a:pt x="814131" y="62714"/>
                      <a:pt x="814131" y="62001"/>
                    </a:cubicBezTo>
                    <a:cubicBezTo>
                      <a:pt x="814131" y="62001"/>
                      <a:pt x="814131" y="62001"/>
                      <a:pt x="814131" y="61288"/>
                    </a:cubicBezTo>
                    <a:cubicBezTo>
                      <a:pt x="814131" y="61288"/>
                      <a:pt x="814131" y="61288"/>
                      <a:pt x="814131" y="60574"/>
                    </a:cubicBezTo>
                    <a:cubicBezTo>
                      <a:pt x="814131" y="59861"/>
                      <a:pt x="814131" y="59861"/>
                      <a:pt x="814131" y="59861"/>
                    </a:cubicBezTo>
                    <a:cubicBezTo>
                      <a:pt x="814131" y="59148"/>
                      <a:pt x="814131" y="59148"/>
                      <a:pt x="814131" y="58435"/>
                    </a:cubicBezTo>
                    <a:cubicBezTo>
                      <a:pt x="814131" y="58435"/>
                      <a:pt x="814131" y="58435"/>
                      <a:pt x="814131" y="57722"/>
                    </a:cubicBezTo>
                    <a:cubicBezTo>
                      <a:pt x="814131" y="57722"/>
                      <a:pt x="814131" y="57722"/>
                      <a:pt x="814131" y="57009"/>
                    </a:cubicBezTo>
                    <a:cubicBezTo>
                      <a:pt x="814131" y="57009"/>
                      <a:pt x="814131" y="57009"/>
                      <a:pt x="814131" y="56296"/>
                    </a:cubicBezTo>
                    <a:cubicBezTo>
                      <a:pt x="814131" y="55583"/>
                      <a:pt x="814845" y="55583"/>
                      <a:pt x="814845" y="55583"/>
                    </a:cubicBezTo>
                    <a:cubicBezTo>
                      <a:pt x="814845" y="55583"/>
                      <a:pt x="814845" y="55583"/>
                      <a:pt x="814845" y="54870"/>
                    </a:cubicBezTo>
                    <a:cubicBezTo>
                      <a:pt x="814845" y="54156"/>
                      <a:pt x="815559" y="53443"/>
                      <a:pt x="815559" y="52017"/>
                    </a:cubicBezTo>
                    <a:cubicBezTo>
                      <a:pt x="816273" y="52017"/>
                      <a:pt x="816273" y="52017"/>
                      <a:pt x="816273" y="52017"/>
                    </a:cubicBezTo>
                    <a:cubicBezTo>
                      <a:pt x="816273" y="51304"/>
                      <a:pt x="816986" y="50591"/>
                      <a:pt x="817700" y="49878"/>
                    </a:cubicBezTo>
                    <a:cubicBezTo>
                      <a:pt x="818414" y="49165"/>
                      <a:pt x="819128" y="48451"/>
                      <a:pt x="819842" y="47738"/>
                    </a:cubicBezTo>
                    <a:cubicBezTo>
                      <a:pt x="820555" y="47738"/>
                      <a:pt x="820555" y="47738"/>
                      <a:pt x="820555" y="47738"/>
                    </a:cubicBezTo>
                    <a:cubicBezTo>
                      <a:pt x="821269" y="47025"/>
                      <a:pt x="821983" y="46312"/>
                      <a:pt x="822697" y="45599"/>
                    </a:cubicBezTo>
                    <a:cubicBezTo>
                      <a:pt x="822697" y="45599"/>
                      <a:pt x="822697" y="45599"/>
                      <a:pt x="920487" y="1386"/>
                    </a:cubicBezTo>
                    <a:cubicBezTo>
                      <a:pt x="924413" y="-397"/>
                      <a:pt x="928696" y="-397"/>
                      <a:pt x="932443" y="1029"/>
                    </a:cubicBezTo>
                    <a:close/>
                  </a:path>
                </a:pathLst>
              </a:custGeom>
              <a:solidFill>
                <a:srgbClr val="9A9A9A"/>
              </a:solidFill>
              <a:ln w="9525" cap="flat" cmpd="sng" algn="ctr">
                <a:solidFill>
                  <a:srgbClr val="9A9A9A"/>
                </a:solidFill>
                <a:prstDash val="solid"/>
                <a:round/>
                <a:headEnd type="none" w="med" len="med"/>
                <a:tailEnd type="none" w="med" len="med"/>
              </a:ln>
            </p:spPr>
            <p:txBody>
              <a:bodyPr vert="horz" wrap="square" lIns="91440" tIns="45720" rIns="91440" bIns="45720" numCol="1" anchor="t" anchorCtr="0" compatLnSpc="1">
                <a:prstTxWarp prst="textNoShape">
                  <a:avLst/>
                </a:prstTxWarp>
                <a:noAutofit/>
              </a:bodyPr>
              <a:lstStyle/>
              <a:p>
                <a:endParaRPr lang="en-US"/>
              </a:p>
            </p:txBody>
          </p:sp>
          <p:sp>
            <p:nvSpPr>
              <p:cNvPr id="81" name="Freeform 26">
                <a:extLst>
                  <a:ext uri="{FF2B5EF4-FFF2-40B4-BE49-F238E27FC236}">
                    <a16:creationId xmlns:a16="http://schemas.microsoft.com/office/drawing/2014/main" id="{6091134E-B361-8CD5-CACA-14263A07EB55}"/>
                  </a:ext>
                </a:extLst>
              </p:cNvPr>
              <p:cNvSpPr>
                <a:spLocks/>
              </p:cNvSpPr>
              <p:nvPr/>
            </p:nvSpPr>
            <p:spPr bwMode="auto">
              <a:xfrm>
                <a:off x="5485478" y="2780507"/>
                <a:ext cx="1257300" cy="1049338"/>
              </a:xfrm>
              <a:custGeom>
                <a:avLst/>
                <a:gdLst>
                  <a:gd name="connsiteX0" fmla="*/ 1202365 w 1257300"/>
                  <a:gd name="connsiteY0" fmla="*/ 890162 h 1049338"/>
                  <a:gd name="connsiteX1" fmla="*/ 1194553 w 1257300"/>
                  <a:gd name="connsiteY1" fmla="*/ 893290 h 1049338"/>
                  <a:gd name="connsiteX2" fmla="*/ 1188871 w 1257300"/>
                  <a:gd name="connsiteY2" fmla="*/ 899010 h 1049338"/>
                  <a:gd name="connsiteX3" fmla="*/ 1131345 w 1257300"/>
                  <a:gd name="connsiteY3" fmla="*/ 956209 h 1049338"/>
                  <a:gd name="connsiteX4" fmla="*/ 1099386 w 1257300"/>
                  <a:gd name="connsiteY4" fmla="*/ 929754 h 1049338"/>
                  <a:gd name="connsiteX5" fmla="*/ 1083761 w 1257300"/>
                  <a:gd name="connsiteY5" fmla="*/ 931184 h 1049338"/>
                  <a:gd name="connsiteX6" fmla="*/ 1085182 w 1257300"/>
                  <a:gd name="connsiteY6" fmla="*/ 947629 h 1049338"/>
                  <a:gd name="connsiteX7" fmla="*/ 1124953 w 1257300"/>
                  <a:gd name="connsiteY7" fmla="*/ 979803 h 1049338"/>
                  <a:gd name="connsiteX8" fmla="*/ 1132055 w 1257300"/>
                  <a:gd name="connsiteY8" fmla="*/ 982663 h 1049338"/>
                  <a:gd name="connsiteX9" fmla="*/ 1139157 w 1257300"/>
                  <a:gd name="connsiteY9" fmla="*/ 979088 h 1049338"/>
                  <a:gd name="connsiteX10" fmla="*/ 1210177 w 1257300"/>
                  <a:gd name="connsiteY10" fmla="*/ 909735 h 1049338"/>
                  <a:gd name="connsiteX11" fmla="*/ 1212308 w 1257300"/>
                  <a:gd name="connsiteY11" fmla="*/ 896150 h 1049338"/>
                  <a:gd name="connsiteX12" fmla="*/ 1210177 w 1257300"/>
                  <a:gd name="connsiteY12" fmla="*/ 894005 h 1049338"/>
                  <a:gd name="connsiteX13" fmla="*/ 1202365 w 1257300"/>
                  <a:gd name="connsiteY13" fmla="*/ 890162 h 1049338"/>
                  <a:gd name="connsiteX14" fmla="*/ 111919 w 1257300"/>
                  <a:gd name="connsiteY14" fmla="*/ 877406 h 1049338"/>
                  <a:gd name="connsiteX15" fmla="*/ 111210 w 1257300"/>
                  <a:gd name="connsiteY15" fmla="*/ 893816 h 1049338"/>
                  <a:gd name="connsiteX16" fmla="*/ 140963 w 1257300"/>
                  <a:gd name="connsiteY16" fmla="*/ 927350 h 1049338"/>
                  <a:gd name="connsiteX17" fmla="*/ 57372 w 1257300"/>
                  <a:gd name="connsiteY17" fmla="*/ 927350 h 1049338"/>
                  <a:gd name="connsiteX18" fmla="*/ 46037 w 1257300"/>
                  <a:gd name="connsiteY18" fmla="*/ 938766 h 1049338"/>
                  <a:gd name="connsiteX19" fmla="*/ 57372 w 1257300"/>
                  <a:gd name="connsiteY19" fmla="*/ 950181 h 1049338"/>
                  <a:gd name="connsiteX20" fmla="*/ 140255 w 1257300"/>
                  <a:gd name="connsiteY20" fmla="*/ 950181 h 1049338"/>
                  <a:gd name="connsiteX21" fmla="*/ 111210 w 1257300"/>
                  <a:gd name="connsiteY21" fmla="*/ 980861 h 1049338"/>
                  <a:gd name="connsiteX22" fmla="*/ 111919 w 1257300"/>
                  <a:gd name="connsiteY22" fmla="*/ 997271 h 1049338"/>
                  <a:gd name="connsiteX23" fmla="*/ 119711 w 1257300"/>
                  <a:gd name="connsiteY23" fmla="*/ 1000125 h 1049338"/>
                  <a:gd name="connsiteX24" fmla="*/ 128212 w 1257300"/>
                  <a:gd name="connsiteY24" fmla="*/ 996558 h 1049338"/>
                  <a:gd name="connsiteX25" fmla="*/ 174258 w 1257300"/>
                  <a:gd name="connsiteY25" fmla="*/ 946614 h 1049338"/>
                  <a:gd name="connsiteX26" fmla="*/ 174967 w 1257300"/>
                  <a:gd name="connsiteY26" fmla="*/ 946614 h 1049338"/>
                  <a:gd name="connsiteX27" fmla="*/ 175675 w 1257300"/>
                  <a:gd name="connsiteY27" fmla="*/ 945187 h 1049338"/>
                  <a:gd name="connsiteX28" fmla="*/ 176383 w 1257300"/>
                  <a:gd name="connsiteY28" fmla="*/ 944473 h 1049338"/>
                  <a:gd name="connsiteX29" fmla="*/ 176383 w 1257300"/>
                  <a:gd name="connsiteY29" fmla="*/ 943760 h 1049338"/>
                  <a:gd name="connsiteX30" fmla="*/ 177092 w 1257300"/>
                  <a:gd name="connsiteY30" fmla="*/ 943046 h 1049338"/>
                  <a:gd name="connsiteX31" fmla="*/ 177092 w 1257300"/>
                  <a:gd name="connsiteY31" fmla="*/ 942333 h 1049338"/>
                  <a:gd name="connsiteX32" fmla="*/ 177092 w 1257300"/>
                  <a:gd name="connsiteY32" fmla="*/ 940906 h 1049338"/>
                  <a:gd name="connsiteX33" fmla="*/ 177800 w 1257300"/>
                  <a:gd name="connsiteY33" fmla="*/ 940906 h 1049338"/>
                  <a:gd name="connsiteX34" fmla="*/ 177800 w 1257300"/>
                  <a:gd name="connsiteY34" fmla="*/ 938766 h 1049338"/>
                  <a:gd name="connsiteX35" fmla="*/ 177800 w 1257300"/>
                  <a:gd name="connsiteY35" fmla="*/ 938052 h 1049338"/>
                  <a:gd name="connsiteX36" fmla="*/ 177800 w 1257300"/>
                  <a:gd name="connsiteY36" fmla="*/ 936625 h 1049338"/>
                  <a:gd name="connsiteX37" fmla="*/ 177092 w 1257300"/>
                  <a:gd name="connsiteY37" fmla="*/ 935912 h 1049338"/>
                  <a:gd name="connsiteX38" fmla="*/ 177092 w 1257300"/>
                  <a:gd name="connsiteY38" fmla="*/ 934485 h 1049338"/>
                  <a:gd name="connsiteX39" fmla="*/ 176383 w 1257300"/>
                  <a:gd name="connsiteY39" fmla="*/ 934485 h 1049338"/>
                  <a:gd name="connsiteX40" fmla="*/ 175675 w 1257300"/>
                  <a:gd name="connsiteY40" fmla="*/ 932344 h 1049338"/>
                  <a:gd name="connsiteX41" fmla="*/ 174967 w 1257300"/>
                  <a:gd name="connsiteY41" fmla="*/ 930917 h 1049338"/>
                  <a:gd name="connsiteX42" fmla="*/ 128212 w 1257300"/>
                  <a:gd name="connsiteY42" fmla="*/ 878120 h 1049338"/>
                  <a:gd name="connsiteX43" fmla="*/ 111919 w 1257300"/>
                  <a:gd name="connsiteY43" fmla="*/ 877406 h 1049338"/>
                  <a:gd name="connsiteX44" fmla="*/ 1146614 w 1257300"/>
                  <a:gd name="connsiteY44" fmla="*/ 825500 h 1049338"/>
                  <a:gd name="connsiteX45" fmla="*/ 1197700 w 1257300"/>
                  <a:gd name="connsiteY45" fmla="*/ 838363 h 1049338"/>
                  <a:gd name="connsiteX46" fmla="*/ 1224662 w 1257300"/>
                  <a:gd name="connsiteY46" fmla="*/ 857658 h 1049338"/>
                  <a:gd name="connsiteX47" fmla="*/ 1257300 w 1257300"/>
                  <a:gd name="connsiteY47" fmla="*/ 936982 h 1049338"/>
                  <a:gd name="connsiteX48" fmla="*/ 1146614 w 1257300"/>
                  <a:gd name="connsiteY48" fmla="*/ 1047750 h 1049338"/>
                  <a:gd name="connsiteX49" fmla="*/ 1036637 w 1257300"/>
                  <a:gd name="connsiteY49" fmla="*/ 936268 h 1049338"/>
                  <a:gd name="connsiteX50" fmla="*/ 1146614 w 1257300"/>
                  <a:gd name="connsiteY50" fmla="*/ 825500 h 1049338"/>
                  <a:gd name="connsiteX51" fmla="*/ 111919 w 1257300"/>
                  <a:gd name="connsiteY51" fmla="*/ 825500 h 1049338"/>
                  <a:gd name="connsiteX52" fmla="*/ 223838 w 1257300"/>
                  <a:gd name="connsiteY52" fmla="*/ 937777 h 1049338"/>
                  <a:gd name="connsiteX53" fmla="*/ 179358 w 1257300"/>
                  <a:gd name="connsiteY53" fmla="*/ 1026454 h 1049338"/>
                  <a:gd name="connsiteX54" fmla="*/ 151378 w 1257300"/>
                  <a:gd name="connsiteY54" fmla="*/ 1042187 h 1049338"/>
                  <a:gd name="connsiteX55" fmla="*/ 111919 w 1257300"/>
                  <a:gd name="connsiteY55" fmla="*/ 1049338 h 1049338"/>
                  <a:gd name="connsiteX56" fmla="*/ 0 w 1257300"/>
                  <a:gd name="connsiteY56" fmla="*/ 937062 h 1049338"/>
                  <a:gd name="connsiteX57" fmla="*/ 111919 w 1257300"/>
                  <a:gd name="connsiteY57" fmla="*/ 825500 h 1049338"/>
                  <a:gd name="connsiteX58" fmla="*/ 582076 w 1257300"/>
                  <a:gd name="connsiteY58" fmla="*/ 64618 h 1049338"/>
                  <a:gd name="connsiteX59" fmla="*/ 582076 w 1257300"/>
                  <a:gd name="connsiteY59" fmla="*/ 81074 h 1049338"/>
                  <a:gd name="connsiteX60" fmla="*/ 590528 w 1257300"/>
                  <a:gd name="connsiteY60" fmla="*/ 89660 h 1049338"/>
                  <a:gd name="connsiteX61" fmla="*/ 611657 w 1257300"/>
                  <a:gd name="connsiteY61" fmla="*/ 111841 h 1049338"/>
                  <a:gd name="connsiteX62" fmla="*/ 603206 w 1257300"/>
                  <a:gd name="connsiteY62" fmla="*/ 120427 h 1049338"/>
                  <a:gd name="connsiteX63" fmla="*/ 582076 w 1257300"/>
                  <a:gd name="connsiteY63" fmla="*/ 142607 h 1049338"/>
                  <a:gd name="connsiteX64" fmla="*/ 582076 w 1257300"/>
                  <a:gd name="connsiteY64" fmla="*/ 159063 h 1049338"/>
                  <a:gd name="connsiteX65" fmla="*/ 589824 w 1257300"/>
                  <a:gd name="connsiteY65" fmla="*/ 161925 h 1049338"/>
                  <a:gd name="connsiteX66" fmla="*/ 598275 w 1257300"/>
                  <a:gd name="connsiteY66" fmla="*/ 159063 h 1049338"/>
                  <a:gd name="connsiteX67" fmla="*/ 627857 w 1257300"/>
                  <a:gd name="connsiteY67" fmla="*/ 128297 h 1049338"/>
                  <a:gd name="connsiteX68" fmla="*/ 657438 w 1257300"/>
                  <a:gd name="connsiteY68" fmla="*/ 159063 h 1049338"/>
                  <a:gd name="connsiteX69" fmla="*/ 665890 w 1257300"/>
                  <a:gd name="connsiteY69" fmla="*/ 161925 h 1049338"/>
                  <a:gd name="connsiteX70" fmla="*/ 673637 w 1257300"/>
                  <a:gd name="connsiteY70" fmla="*/ 159063 h 1049338"/>
                  <a:gd name="connsiteX71" fmla="*/ 673637 w 1257300"/>
                  <a:gd name="connsiteY71" fmla="*/ 142607 h 1049338"/>
                  <a:gd name="connsiteX72" fmla="*/ 644056 w 1257300"/>
                  <a:gd name="connsiteY72" fmla="*/ 111841 h 1049338"/>
                  <a:gd name="connsiteX73" fmla="*/ 673637 w 1257300"/>
                  <a:gd name="connsiteY73" fmla="*/ 81074 h 1049338"/>
                  <a:gd name="connsiteX74" fmla="*/ 673637 w 1257300"/>
                  <a:gd name="connsiteY74" fmla="*/ 64618 h 1049338"/>
                  <a:gd name="connsiteX75" fmla="*/ 657438 w 1257300"/>
                  <a:gd name="connsiteY75" fmla="*/ 64618 h 1049338"/>
                  <a:gd name="connsiteX76" fmla="*/ 627857 w 1257300"/>
                  <a:gd name="connsiteY76" fmla="*/ 95384 h 1049338"/>
                  <a:gd name="connsiteX77" fmla="*/ 598275 w 1257300"/>
                  <a:gd name="connsiteY77" fmla="*/ 64618 h 1049338"/>
                  <a:gd name="connsiteX78" fmla="*/ 582076 w 1257300"/>
                  <a:gd name="connsiteY78" fmla="*/ 64618 h 1049338"/>
                  <a:gd name="connsiteX79" fmla="*/ 627856 w 1257300"/>
                  <a:gd name="connsiteY79" fmla="*/ 0 h 1049338"/>
                  <a:gd name="connsiteX80" fmla="*/ 739775 w 1257300"/>
                  <a:gd name="connsiteY80" fmla="*/ 111562 h 1049338"/>
                  <a:gd name="connsiteX81" fmla="*/ 627856 w 1257300"/>
                  <a:gd name="connsiteY81" fmla="*/ 223838 h 1049338"/>
                  <a:gd name="connsiteX82" fmla="*/ 518076 w 1257300"/>
                  <a:gd name="connsiteY82" fmla="*/ 133016 h 1049338"/>
                  <a:gd name="connsiteX83" fmla="*/ 515937 w 1257300"/>
                  <a:gd name="connsiteY83" fmla="*/ 110846 h 1049338"/>
                  <a:gd name="connsiteX84" fmla="*/ 516650 w 1257300"/>
                  <a:gd name="connsiteY84" fmla="*/ 100119 h 1049338"/>
                  <a:gd name="connsiteX85" fmla="*/ 627856 w 1257300"/>
                  <a:gd name="connsiteY85" fmla="*/ 0 h 1049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257300" h="1049338">
                    <a:moveTo>
                      <a:pt x="1202365" y="890162"/>
                    </a:moveTo>
                    <a:cubicBezTo>
                      <a:pt x="1199524" y="890073"/>
                      <a:pt x="1196684" y="891145"/>
                      <a:pt x="1194553" y="893290"/>
                    </a:cubicBezTo>
                    <a:cubicBezTo>
                      <a:pt x="1194553" y="893290"/>
                      <a:pt x="1194553" y="893290"/>
                      <a:pt x="1188871" y="899010"/>
                    </a:cubicBezTo>
                    <a:cubicBezTo>
                      <a:pt x="1188871" y="899010"/>
                      <a:pt x="1188871" y="899010"/>
                      <a:pt x="1131345" y="956209"/>
                    </a:cubicBezTo>
                    <a:cubicBezTo>
                      <a:pt x="1131345" y="956209"/>
                      <a:pt x="1131345" y="956209"/>
                      <a:pt x="1099386" y="929754"/>
                    </a:cubicBezTo>
                    <a:cubicBezTo>
                      <a:pt x="1094414" y="925464"/>
                      <a:pt x="1087312" y="926179"/>
                      <a:pt x="1083761" y="931184"/>
                    </a:cubicBezTo>
                    <a:cubicBezTo>
                      <a:pt x="1079500" y="936189"/>
                      <a:pt x="1080210" y="943339"/>
                      <a:pt x="1085182" y="947629"/>
                    </a:cubicBezTo>
                    <a:cubicBezTo>
                      <a:pt x="1085182" y="947629"/>
                      <a:pt x="1085182" y="947629"/>
                      <a:pt x="1124953" y="979803"/>
                    </a:cubicBezTo>
                    <a:cubicBezTo>
                      <a:pt x="1127084" y="981233"/>
                      <a:pt x="1129214" y="982663"/>
                      <a:pt x="1132055" y="982663"/>
                    </a:cubicBezTo>
                    <a:cubicBezTo>
                      <a:pt x="1134186" y="982663"/>
                      <a:pt x="1137026" y="981233"/>
                      <a:pt x="1139157" y="979088"/>
                    </a:cubicBezTo>
                    <a:cubicBezTo>
                      <a:pt x="1139157" y="979088"/>
                      <a:pt x="1139157" y="979088"/>
                      <a:pt x="1210177" y="909735"/>
                    </a:cubicBezTo>
                    <a:cubicBezTo>
                      <a:pt x="1213728" y="906160"/>
                      <a:pt x="1214438" y="900440"/>
                      <a:pt x="1212308" y="896150"/>
                    </a:cubicBezTo>
                    <a:cubicBezTo>
                      <a:pt x="1211597" y="895435"/>
                      <a:pt x="1210887" y="894720"/>
                      <a:pt x="1210177" y="894005"/>
                    </a:cubicBezTo>
                    <a:cubicBezTo>
                      <a:pt x="1208047" y="891503"/>
                      <a:pt x="1205206" y="890251"/>
                      <a:pt x="1202365" y="890162"/>
                    </a:cubicBezTo>
                    <a:close/>
                    <a:moveTo>
                      <a:pt x="111919" y="877406"/>
                    </a:moveTo>
                    <a:cubicBezTo>
                      <a:pt x="107668" y="881687"/>
                      <a:pt x="106960" y="888822"/>
                      <a:pt x="111210" y="893816"/>
                    </a:cubicBezTo>
                    <a:cubicBezTo>
                      <a:pt x="111210" y="893816"/>
                      <a:pt x="111210" y="893816"/>
                      <a:pt x="140963" y="927350"/>
                    </a:cubicBezTo>
                    <a:cubicBezTo>
                      <a:pt x="140963" y="927350"/>
                      <a:pt x="140963" y="927350"/>
                      <a:pt x="57372" y="927350"/>
                    </a:cubicBezTo>
                    <a:cubicBezTo>
                      <a:pt x="50996" y="927350"/>
                      <a:pt x="46037" y="932344"/>
                      <a:pt x="46037" y="938766"/>
                    </a:cubicBezTo>
                    <a:cubicBezTo>
                      <a:pt x="46037" y="945187"/>
                      <a:pt x="50996" y="950181"/>
                      <a:pt x="57372" y="950181"/>
                    </a:cubicBezTo>
                    <a:cubicBezTo>
                      <a:pt x="57372" y="950181"/>
                      <a:pt x="57372" y="950181"/>
                      <a:pt x="140255" y="950181"/>
                    </a:cubicBezTo>
                    <a:cubicBezTo>
                      <a:pt x="140255" y="950181"/>
                      <a:pt x="140255" y="950181"/>
                      <a:pt x="111210" y="980861"/>
                    </a:cubicBezTo>
                    <a:cubicBezTo>
                      <a:pt x="106960" y="985142"/>
                      <a:pt x="106960" y="992990"/>
                      <a:pt x="111919" y="997271"/>
                    </a:cubicBezTo>
                    <a:cubicBezTo>
                      <a:pt x="114044" y="999412"/>
                      <a:pt x="116878" y="1000125"/>
                      <a:pt x="119711" y="1000125"/>
                    </a:cubicBezTo>
                    <a:cubicBezTo>
                      <a:pt x="122545" y="1000125"/>
                      <a:pt x="125378" y="998698"/>
                      <a:pt x="128212" y="996558"/>
                    </a:cubicBezTo>
                    <a:cubicBezTo>
                      <a:pt x="128212" y="996558"/>
                      <a:pt x="128212" y="996558"/>
                      <a:pt x="174258" y="946614"/>
                    </a:cubicBezTo>
                    <a:cubicBezTo>
                      <a:pt x="174967" y="946614"/>
                      <a:pt x="174967" y="946614"/>
                      <a:pt x="174967" y="946614"/>
                    </a:cubicBezTo>
                    <a:cubicBezTo>
                      <a:pt x="174967" y="945900"/>
                      <a:pt x="175675" y="945900"/>
                      <a:pt x="175675" y="945187"/>
                    </a:cubicBezTo>
                    <a:cubicBezTo>
                      <a:pt x="175675" y="945187"/>
                      <a:pt x="175675" y="945187"/>
                      <a:pt x="176383" y="944473"/>
                    </a:cubicBezTo>
                    <a:cubicBezTo>
                      <a:pt x="176383" y="944473"/>
                      <a:pt x="176383" y="944473"/>
                      <a:pt x="176383" y="943760"/>
                    </a:cubicBezTo>
                    <a:cubicBezTo>
                      <a:pt x="177092" y="943760"/>
                      <a:pt x="177092" y="943046"/>
                      <a:pt x="177092" y="943046"/>
                    </a:cubicBezTo>
                    <a:cubicBezTo>
                      <a:pt x="177092" y="943046"/>
                      <a:pt x="177092" y="943046"/>
                      <a:pt x="177092" y="942333"/>
                    </a:cubicBezTo>
                    <a:cubicBezTo>
                      <a:pt x="177092" y="942333"/>
                      <a:pt x="177092" y="941620"/>
                      <a:pt x="177092" y="940906"/>
                    </a:cubicBezTo>
                    <a:cubicBezTo>
                      <a:pt x="177800" y="940906"/>
                      <a:pt x="177800" y="940906"/>
                      <a:pt x="177800" y="940906"/>
                    </a:cubicBezTo>
                    <a:cubicBezTo>
                      <a:pt x="177800" y="940193"/>
                      <a:pt x="177800" y="939479"/>
                      <a:pt x="177800" y="938766"/>
                    </a:cubicBezTo>
                    <a:cubicBezTo>
                      <a:pt x="177800" y="938766"/>
                      <a:pt x="177800" y="938766"/>
                      <a:pt x="177800" y="938052"/>
                    </a:cubicBezTo>
                    <a:cubicBezTo>
                      <a:pt x="177800" y="938052"/>
                      <a:pt x="177800" y="937339"/>
                      <a:pt x="177800" y="936625"/>
                    </a:cubicBezTo>
                    <a:cubicBezTo>
                      <a:pt x="177092" y="936625"/>
                      <a:pt x="177092" y="936625"/>
                      <a:pt x="177092" y="935912"/>
                    </a:cubicBezTo>
                    <a:cubicBezTo>
                      <a:pt x="177092" y="935912"/>
                      <a:pt x="177092" y="935198"/>
                      <a:pt x="177092" y="934485"/>
                    </a:cubicBezTo>
                    <a:cubicBezTo>
                      <a:pt x="177092" y="934485"/>
                      <a:pt x="177092" y="934485"/>
                      <a:pt x="176383" y="934485"/>
                    </a:cubicBezTo>
                    <a:cubicBezTo>
                      <a:pt x="176383" y="933771"/>
                      <a:pt x="176383" y="933058"/>
                      <a:pt x="175675" y="932344"/>
                    </a:cubicBezTo>
                    <a:cubicBezTo>
                      <a:pt x="174967" y="931631"/>
                      <a:pt x="174967" y="931631"/>
                      <a:pt x="174967" y="930917"/>
                    </a:cubicBezTo>
                    <a:cubicBezTo>
                      <a:pt x="174967" y="930917"/>
                      <a:pt x="174967" y="930917"/>
                      <a:pt x="128212" y="878120"/>
                    </a:cubicBezTo>
                    <a:cubicBezTo>
                      <a:pt x="123962" y="873839"/>
                      <a:pt x="116878" y="873125"/>
                      <a:pt x="111919" y="877406"/>
                    </a:cubicBezTo>
                    <a:close/>
                    <a:moveTo>
                      <a:pt x="1146614" y="825500"/>
                    </a:moveTo>
                    <a:cubicBezTo>
                      <a:pt x="1165062" y="825500"/>
                      <a:pt x="1182800" y="829788"/>
                      <a:pt x="1197700" y="838363"/>
                    </a:cubicBezTo>
                    <a:cubicBezTo>
                      <a:pt x="1207633" y="843366"/>
                      <a:pt x="1216857" y="849798"/>
                      <a:pt x="1224662" y="857658"/>
                    </a:cubicBezTo>
                    <a:cubicBezTo>
                      <a:pt x="1245238" y="878383"/>
                      <a:pt x="1257300" y="906253"/>
                      <a:pt x="1257300" y="936982"/>
                    </a:cubicBezTo>
                    <a:cubicBezTo>
                      <a:pt x="1257300" y="997726"/>
                      <a:pt x="1207633" y="1047750"/>
                      <a:pt x="1146614" y="1047750"/>
                    </a:cubicBezTo>
                    <a:cubicBezTo>
                      <a:pt x="1086304" y="1047750"/>
                      <a:pt x="1036637" y="997726"/>
                      <a:pt x="1036637" y="936268"/>
                    </a:cubicBezTo>
                    <a:cubicBezTo>
                      <a:pt x="1036637" y="874810"/>
                      <a:pt x="1086304" y="825500"/>
                      <a:pt x="1146614" y="825500"/>
                    </a:cubicBezTo>
                    <a:close/>
                    <a:moveTo>
                      <a:pt x="111919" y="825500"/>
                    </a:moveTo>
                    <a:cubicBezTo>
                      <a:pt x="173618" y="825500"/>
                      <a:pt x="223838" y="875560"/>
                      <a:pt x="223838" y="937777"/>
                    </a:cubicBezTo>
                    <a:cubicBezTo>
                      <a:pt x="223838" y="974249"/>
                      <a:pt x="205903" y="1006430"/>
                      <a:pt x="179358" y="1026454"/>
                    </a:cubicBezTo>
                    <a:cubicBezTo>
                      <a:pt x="170748" y="1032890"/>
                      <a:pt x="161422" y="1037896"/>
                      <a:pt x="151378" y="1042187"/>
                    </a:cubicBezTo>
                    <a:cubicBezTo>
                      <a:pt x="139182" y="1046478"/>
                      <a:pt x="125550" y="1049338"/>
                      <a:pt x="111919" y="1049338"/>
                    </a:cubicBezTo>
                    <a:cubicBezTo>
                      <a:pt x="50220" y="1049338"/>
                      <a:pt x="0" y="999279"/>
                      <a:pt x="0" y="937062"/>
                    </a:cubicBezTo>
                    <a:cubicBezTo>
                      <a:pt x="0" y="874845"/>
                      <a:pt x="50220" y="825500"/>
                      <a:pt x="111919" y="825500"/>
                    </a:cubicBezTo>
                    <a:close/>
                    <a:moveTo>
                      <a:pt x="582076" y="64618"/>
                    </a:moveTo>
                    <a:cubicBezTo>
                      <a:pt x="577850" y="69627"/>
                      <a:pt x="577850" y="76781"/>
                      <a:pt x="582076" y="81074"/>
                    </a:cubicBezTo>
                    <a:cubicBezTo>
                      <a:pt x="582076" y="81074"/>
                      <a:pt x="582076" y="81074"/>
                      <a:pt x="590528" y="89660"/>
                    </a:cubicBezTo>
                    <a:cubicBezTo>
                      <a:pt x="590528" y="89660"/>
                      <a:pt x="590528" y="89660"/>
                      <a:pt x="611657" y="111841"/>
                    </a:cubicBezTo>
                    <a:cubicBezTo>
                      <a:pt x="611657" y="111841"/>
                      <a:pt x="611657" y="111841"/>
                      <a:pt x="603206" y="120427"/>
                    </a:cubicBezTo>
                    <a:cubicBezTo>
                      <a:pt x="603206" y="120427"/>
                      <a:pt x="603206" y="120427"/>
                      <a:pt x="582076" y="142607"/>
                    </a:cubicBezTo>
                    <a:cubicBezTo>
                      <a:pt x="577850" y="146900"/>
                      <a:pt x="577850" y="154055"/>
                      <a:pt x="582076" y="159063"/>
                    </a:cubicBezTo>
                    <a:cubicBezTo>
                      <a:pt x="584189" y="161210"/>
                      <a:pt x="587006" y="161925"/>
                      <a:pt x="589824" y="161925"/>
                    </a:cubicBezTo>
                    <a:cubicBezTo>
                      <a:pt x="592641" y="161925"/>
                      <a:pt x="595458" y="161210"/>
                      <a:pt x="598275" y="159063"/>
                    </a:cubicBezTo>
                    <a:cubicBezTo>
                      <a:pt x="598275" y="159063"/>
                      <a:pt x="598275" y="159063"/>
                      <a:pt x="627857" y="128297"/>
                    </a:cubicBezTo>
                    <a:cubicBezTo>
                      <a:pt x="627857" y="128297"/>
                      <a:pt x="627857" y="128297"/>
                      <a:pt x="657438" y="159063"/>
                    </a:cubicBezTo>
                    <a:cubicBezTo>
                      <a:pt x="660255" y="161210"/>
                      <a:pt x="663073" y="161925"/>
                      <a:pt x="665890" y="161925"/>
                    </a:cubicBezTo>
                    <a:cubicBezTo>
                      <a:pt x="668707" y="161925"/>
                      <a:pt x="671524" y="161210"/>
                      <a:pt x="673637" y="159063"/>
                    </a:cubicBezTo>
                    <a:cubicBezTo>
                      <a:pt x="677863" y="154055"/>
                      <a:pt x="677863" y="146900"/>
                      <a:pt x="673637" y="142607"/>
                    </a:cubicBezTo>
                    <a:cubicBezTo>
                      <a:pt x="673637" y="142607"/>
                      <a:pt x="673637" y="142607"/>
                      <a:pt x="644056" y="111841"/>
                    </a:cubicBezTo>
                    <a:cubicBezTo>
                      <a:pt x="644056" y="111841"/>
                      <a:pt x="644056" y="111841"/>
                      <a:pt x="673637" y="81074"/>
                    </a:cubicBezTo>
                    <a:cubicBezTo>
                      <a:pt x="677863" y="76781"/>
                      <a:pt x="677863" y="69627"/>
                      <a:pt x="673637" y="64618"/>
                    </a:cubicBezTo>
                    <a:cubicBezTo>
                      <a:pt x="669411" y="60325"/>
                      <a:pt x="662368" y="60325"/>
                      <a:pt x="657438" y="64618"/>
                    </a:cubicBezTo>
                    <a:cubicBezTo>
                      <a:pt x="657438" y="64618"/>
                      <a:pt x="657438" y="64618"/>
                      <a:pt x="627857" y="95384"/>
                    </a:cubicBezTo>
                    <a:cubicBezTo>
                      <a:pt x="627857" y="95384"/>
                      <a:pt x="627857" y="95384"/>
                      <a:pt x="598275" y="64618"/>
                    </a:cubicBezTo>
                    <a:cubicBezTo>
                      <a:pt x="593345" y="60325"/>
                      <a:pt x="586302" y="60325"/>
                      <a:pt x="582076" y="64618"/>
                    </a:cubicBezTo>
                    <a:close/>
                    <a:moveTo>
                      <a:pt x="627856" y="0"/>
                    </a:moveTo>
                    <a:cubicBezTo>
                      <a:pt x="689875" y="0"/>
                      <a:pt x="739775" y="50060"/>
                      <a:pt x="739775" y="111562"/>
                    </a:cubicBezTo>
                    <a:cubicBezTo>
                      <a:pt x="739775" y="173779"/>
                      <a:pt x="689875" y="223838"/>
                      <a:pt x="627856" y="223838"/>
                    </a:cubicBezTo>
                    <a:cubicBezTo>
                      <a:pt x="573679" y="223123"/>
                      <a:pt x="527343" y="184506"/>
                      <a:pt x="518076" y="133016"/>
                    </a:cubicBezTo>
                    <a:cubicBezTo>
                      <a:pt x="516650" y="125149"/>
                      <a:pt x="515937" y="117998"/>
                      <a:pt x="515937" y="110846"/>
                    </a:cubicBezTo>
                    <a:cubicBezTo>
                      <a:pt x="515937" y="107271"/>
                      <a:pt x="515937" y="103695"/>
                      <a:pt x="516650" y="100119"/>
                    </a:cubicBezTo>
                    <a:cubicBezTo>
                      <a:pt x="521640" y="43624"/>
                      <a:pt x="570115" y="0"/>
                      <a:pt x="627856" y="0"/>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grpSp>
      </p:grpSp>
      <p:pic>
        <p:nvPicPr>
          <p:cNvPr id="3" name="Graphic 2">
            <a:extLst>
              <a:ext uri="{FF2B5EF4-FFF2-40B4-BE49-F238E27FC236}">
                <a16:creationId xmlns:a16="http://schemas.microsoft.com/office/drawing/2014/main" id="{9E862ECC-53F8-6067-0BD2-7D0C9E2DDFC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583" y="3382546"/>
            <a:ext cx="372101" cy="371475"/>
          </a:xfrm>
          <a:prstGeom prst="rect">
            <a:avLst/>
          </a:prstGeom>
        </p:spPr>
      </p:pic>
      <p:cxnSp>
        <p:nvCxnSpPr>
          <p:cNvPr id="100" name="Straight Connector 99">
            <a:extLst>
              <a:ext uri="{FF2B5EF4-FFF2-40B4-BE49-F238E27FC236}">
                <a16:creationId xmlns:a16="http://schemas.microsoft.com/office/drawing/2014/main" id="{0D8FA76D-1697-7CF2-CB21-350F35234864}"/>
              </a:ext>
            </a:extLst>
          </p:cNvPr>
          <p:cNvCxnSpPr/>
          <p:nvPr/>
        </p:nvCxnSpPr>
        <p:spPr>
          <a:xfrm>
            <a:off x="5995807" y="2285863"/>
            <a:ext cx="0" cy="3562489"/>
          </a:xfrm>
          <a:prstGeom prst="line">
            <a:avLst/>
          </a:prstGeom>
          <a:ln w="9525" cap="rnd">
            <a:solidFill>
              <a:schemeClr val="bg1">
                <a:lumMod val="85000"/>
              </a:schemeClr>
            </a:solidFill>
            <a:prstDash val="sysDash"/>
            <a:round/>
          </a:ln>
        </p:spPr>
        <p:style>
          <a:lnRef idx="1">
            <a:schemeClr val="accent1"/>
          </a:lnRef>
          <a:fillRef idx="0">
            <a:schemeClr val="accent1"/>
          </a:fillRef>
          <a:effectRef idx="0">
            <a:schemeClr val="accent1"/>
          </a:effectRef>
          <a:fontRef idx="minor">
            <a:schemeClr val="tx1"/>
          </a:fontRef>
        </p:style>
      </p:cxnSp>
      <p:pic>
        <p:nvPicPr>
          <p:cNvPr id="101" name="Graphic 100">
            <a:extLst>
              <a:ext uri="{FF2B5EF4-FFF2-40B4-BE49-F238E27FC236}">
                <a16:creationId xmlns:a16="http://schemas.microsoft.com/office/drawing/2014/main" id="{5E872321-41C1-95A4-2BD5-868C536D67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583" y="2843015"/>
            <a:ext cx="372101" cy="371475"/>
          </a:xfrm>
          <a:prstGeom prst="rect">
            <a:avLst/>
          </a:prstGeom>
        </p:spPr>
      </p:pic>
      <p:pic>
        <p:nvPicPr>
          <p:cNvPr id="102" name="Graphic 101">
            <a:extLst>
              <a:ext uri="{FF2B5EF4-FFF2-40B4-BE49-F238E27FC236}">
                <a16:creationId xmlns:a16="http://schemas.microsoft.com/office/drawing/2014/main" id="{C63D1457-E193-2A47-17D6-7DC097254CC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583" y="3922075"/>
            <a:ext cx="372101" cy="371475"/>
          </a:xfrm>
          <a:prstGeom prst="rect">
            <a:avLst/>
          </a:prstGeom>
        </p:spPr>
      </p:pic>
      <p:pic>
        <p:nvPicPr>
          <p:cNvPr id="103" name="Graphic 102">
            <a:extLst>
              <a:ext uri="{FF2B5EF4-FFF2-40B4-BE49-F238E27FC236}">
                <a16:creationId xmlns:a16="http://schemas.microsoft.com/office/drawing/2014/main" id="{DF07457E-4320-17B9-2814-7CDAA90E3EE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583" y="4657462"/>
            <a:ext cx="372101" cy="371475"/>
          </a:xfrm>
          <a:prstGeom prst="rect">
            <a:avLst/>
          </a:prstGeom>
        </p:spPr>
      </p:pic>
      <p:pic>
        <p:nvPicPr>
          <p:cNvPr id="104" name="Graphic 103">
            <a:extLst>
              <a:ext uri="{FF2B5EF4-FFF2-40B4-BE49-F238E27FC236}">
                <a16:creationId xmlns:a16="http://schemas.microsoft.com/office/drawing/2014/main" id="{B6FFB684-1CA4-C0DC-8BF3-C0EFE24F144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583" y="5392849"/>
            <a:ext cx="372101" cy="371475"/>
          </a:xfrm>
          <a:prstGeom prst="rect">
            <a:avLst/>
          </a:prstGeom>
        </p:spPr>
      </p:pic>
      <p:grpSp>
        <p:nvGrpSpPr>
          <p:cNvPr id="108" name="bcgIcons_Doctor female ">
            <a:extLst>
              <a:ext uri="{FF2B5EF4-FFF2-40B4-BE49-F238E27FC236}">
                <a16:creationId xmlns:a16="http://schemas.microsoft.com/office/drawing/2014/main" id="{B86B33F0-A675-473F-EB0D-2ACA178E8F9C}"/>
              </a:ext>
            </a:extLst>
          </p:cNvPr>
          <p:cNvGrpSpPr>
            <a:grpSpLocks noChangeAspect="1"/>
          </p:cNvGrpSpPr>
          <p:nvPr/>
        </p:nvGrpSpPr>
        <p:grpSpPr>
          <a:xfrm>
            <a:off x="6433686" y="2748868"/>
            <a:ext cx="744751" cy="745441"/>
            <a:chOff x="5273801" y="2606040"/>
            <a:chExt cx="1644396" cy="1645920"/>
          </a:xfrm>
        </p:grpSpPr>
        <p:sp>
          <p:nvSpPr>
            <p:cNvPr id="109" name="AutoShape 28">
              <a:extLst>
                <a:ext uri="{FF2B5EF4-FFF2-40B4-BE49-F238E27FC236}">
                  <a16:creationId xmlns:a16="http://schemas.microsoft.com/office/drawing/2014/main" id="{FCBF7727-A29D-D50E-B1D5-0915587A9F1B}"/>
                </a:ext>
              </a:extLst>
            </p:cNvPr>
            <p:cNvSpPr>
              <a:spLocks noChangeAspect="1" noChangeArrowheads="1" noTextEdit="1"/>
            </p:cNvSpPr>
            <p:nvPr/>
          </p:nvSpPr>
          <p:spPr bwMode="auto">
            <a:xfrm>
              <a:off x="5273801" y="2606040"/>
              <a:ext cx="1644396" cy="1645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0" name="Group 109">
              <a:extLst>
                <a:ext uri="{FF2B5EF4-FFF2-40B4-BE49-F238E27FC236}">
                  <a16:creationId xmlns:a16="http://schemas.microsoft.com/office/drawing/2014/main" id="{606402AD-1042-1CCF-571E-14E00186C3E6}"/>
                </a:ext>
              </a:extLst>
            </p:cNvPr>
            <p:cNvGrpSpPr/>
            <p:nvPr/>
          </p:nvGrpSpPr>
          <p:grpSpPr>
            <a:xfrm>
              <a:off x="5451347" y="2803779"/>
              <a:ext cx="1289304" cy="1200912"/>
              <a:chOff x="5451347" y="2803779"/>
              <a:chExt cx="1289304" cy="1200912"/>
            </a:xfrm>
          </p:grpSpPr>
          <p:sp>
            <p:nvSpPr>
              <p:cNvPr id="111" name="Freeform 30">
                <a:extLst>
                  <a:ext uri="{FF2B5EF4-FFF2-40B4-BE49-F238E27FC236}">
                    <a16:creationId xmlns:a16="http://schemas.microsoft.com/office/drawing/2014/main" id="{76A21AA1-1648-D7B3-66F7-229335CADE86}"/>
                  </a:ext>
                </a:extLst>
              </p:cNvPr>
              <p:cNvSpPr>
                <a:spLocks noEditPoints="1"/>
              </p:cNvSpPr>
              <p:nvPr/>
            </p:nvSpPr>
            <p:spPr bwMode="auto">
              <a:xfrm>
                <a:off x="5710427" y="2803779"/>
                <a:ext cx="771144" cy="893826"/>
              </a:xfrm>
              <a:custGeom>
                <a:avLst/>
                <a:gdLst>
                  <a:gd name="T0" fmla="*/ 232 w 1080"/>
                  <a:gd name="T1" fmla="*/ 1237 h 1251"/>
                  <a:gd name="T2" fmla="*/ 0 w 1080"/>
                  <a:gd name="T3" fmla="*/ 1153 h 1251"/>
                  <a:gd name="T4" fmla="*/ 114 w 1080"/>
                  <a:gd name="T5" fmla="*/ 905 h 1251"/>
                  <a:gd name="T6" fmla="*/ 148 w 1080"/>
                  <a:gd name="T7" fmla="*/ 984 h 1251"/>
                  <a:gd name="T8" fmla="*/ 232 w 1080"/>
                  <a:gd name="T9" fmla="*/ 1149 h 1251"/>
                  <a:gd name="T10" fmla="*/ 232 w 1080"/>
                  <a:gd name="T11" fmla="*/ 1237 h 1251"/>
                  <a:gd name="T12" fmla="*/ 1014 w 1080"/>
                  <a:gd name="T13" fmla="*/ 481 h 1251"/>
                  <a:gd name="T14" fmla="*/ 540 w 1080"/>
                  <a:gd name="T15" fmla="*/ 0 h 1251"/>
                  <a:gd name="T16" fmla="*/ 66 w 1080"/>
                  <a:gd name="T17" fmla="*/ 481 h 1251"/>
                  <a:gd name="T18" fmla="*/ 92 w 1080"/>
                  <a:gd name="T19" fmla="*/ 677 h 1251"/>
                  <a:gd name="T20" fmla="*/ 92 w 1080"/>
                  <a:gd name="T21" fmla="*/ 678 h 1251"/>
                  <a:gd name="T22" fmla="*/ 277 w 1080"/>
                  <a:gd name="T23" fmla="*/ 386 h 1251"/>
                  <a:gd name="T24" fmla="*/ 283 w 1080"/>
                  <a:gd name="T25" fmla="*/ 387 h 1251"/>
                  <a:gd name="T26" fmla="*/ 907 w 1080"/>
                  <a:gd name="T27" fmla="*/ 717 h 1251"/>
                  <a:gd name="T28" fmla="*/ 910 w 1080"/>
                  <a:gd name="T29" fmla="*/ 718 h 1251"/>
                  <a:gd name="T30" fmla="*/ 940 w 1080"/>
                  <a:gd name="T31" fmla="*/ 718 h 1251"/>
                  <a:gd name="T32" fmla="*/ 945 w 1080"/>
                  <a:gd name="T33" fmla="*/ 716 h 1251"/>
                  <a:gd name="T34" fmla="*/ 997 w 1080"/>
                  <a:gd name="T35" fmla="*/ 643 h 1251"/>
                  <a:gd name="T36" fmla="*/ 997 w 1080"/>
                  <a:gd name="T37" fmla="*/ 644 h 1251"/>
                  <a:gd name="T38" fmla="*/ 1014 w 1080"/>
                  <a:gd name="T39" fmla="*/ 481 h 1251"/>
                  <a:gd name="T40" fmla="*/ 965 w 1080"/>
                  <a:gd name="T41" fmla="*/ 907 h 1251"/>
                  <a:gd name="T42" fmla="*/ 932 w 1080"/>
                  <a:gd name="T43" fmla="*/ 984 h 1251"/>
                  <a:gd name="T44" fmla="*/ 848 w 1080"/>
                  <a:gd name="T45" fmla="*/ 1149 h 1251"/>
                  <a:gd name="T46" fmla="*/ 848 w 1080"/>
                  <a:gd name="T47" fmla="*/ 1237 h 1251"/>
                  <a:gd name="T48" fmla="*/ 1080 w 1080"/>
                  <a:gd name="T49" fmla="*/ 1153 h 1251"/>
                  <a:gd name="T50" fmla="*/ 965 w 1080"/>
                  <a:gd name="T51" fmla="*/ 907 h 1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80" h="1251">
                    <a:moveTo>
                      <a:pt x="232" y="1237"/>
                    </a:moveTo>
                    <a:cubicBezTo>
                      <a:pt x="187" y="1247"/>
                      <a:pt x="97" y="1250"/>
                      <a:pt x="0" y="1153"/>
                    </a:cubicBezTo>
                    <a:cubicBezTo>
                      <a:pt x="103" y="1143"/>
                      <a:pt x="110" y="995"/>
                      <a:pt x="114" y="905"/>
                    </a:cubicBezTo>
                    <a:cubicBezTo>
                      <a:pt x="124" y="928"/>
                      <a:pt x="136" y="956"/>
                      <a:pt x="148" y="984"/>
                    </a:cubicBezTo>
                    <a:cubicBezTo>
                      <a:pt x="188" y="1076"/>
                      <a:pt x="214" y="1123"/>
                      <a:pt x="232" y="1149"/>
                    </a:cubicBezTo>
                    <a:lnTo>
                      <a:pt x="232" y="1237"/>
                    </a:lnTo>
                    <a:close/>
                    <a:moveTo>
                      <a:pt x="1014" y="481"/>
                    </a:moveTo>
                    <a:cubicBezTo>
                      <a:pt x="1014" y="215"/>
                      <a:pt x="808" y="0"/>
                      <a:pt x="540" y="0"/>
                    </a:cubicBezTo>
                    <a:cubicBezTo>
                      <a:pt x="272" y="0"/>
                      <a:pt x="66" y="215"/>
                      <a:pt x="66" y="481"/>
                    </a:cubicBezTo>
                    <a:cubicBezTo>
                      <a:pt x="66" y="540"/>
                      <a:pt x="73" y="625"/>
                      <a:pt x="92" y="677"/>
                    </a:cubicBezTo>
                    <a:cubicBezTo>
                      <a:pt x="92" y="678"/>
                      <a:pt x="92" y="678"/>
                      <a:pt x="92" y="678"/>
                    </a:cubicBezTo>
                    <a:cubicBezTo>
                      <a:pt x="139" y="720"/>
                      <a:pt x="138" y="432"/>
                      <a:pt x="277" y="386"/>
                    </a:cubicBezTo>
                    <a:cubicBezTo>
                      <a:pt x="279" y="386"/>
                      <a:pt x="281" y="386"/>
                      <a:pt x="283" y="387"/>
                    </a:cubicBezTo>
                    <a:cubicBezTo>
                      <a:pt x="907" y="717"/>
                      <a:pt x="907" y="717"/>
                      <a:pt x="907" y="717"/>
                    </a:cubicBezTo>
                    <a:cubicBezTo>
                      <a:pt x="908" y="718"/>
                      <a:pt x="909" y="718"/>
                      <a:pt x="910" y="718"/>
                    </a:cubicBezTo>
                    <a:cubicBezTo>
                      <a:pt x="940" y="718"/>
                      <a:pt x="940" y="718"/>
                      <a:pt x="940" y="718"/>
                    </a:cubicBezTo>
                    <a:cubicBezTo>
                      <a:pt x="942" y="718"/>
                      <a:pt x="944" y="717"/>
                      <a:pt x="945" y="716"/>
                    </a:cubicBezTo>
                    <a:cubicBezTo>
                      <a:pt x="988" y="667"/>
                      <a:pt x="996" y="644"/>
                      <a:pt x="997" y="643"/>
                    </a:cubicBezTo>
                    <a:cubicBezTo>
                      <a:pt x="997" y="643"/>
                      <a:pt x="997" y="643"/>
                      <a:pt x="997" y="644"/>
                    </a:cubicBezTo>
                    <a:cubicBezTo>
                      <a:pt x="1015" y="593"/>
                      <a:pt x="1014" y="538"/>
                      <a:pt x="1014" y="481"/>
                    </a:cubicBezTo>
                    <a:close/>
                    <a:moveTo>
                      <a:pt x="965" y="907"/>
                    </a:moveTo>
                    <a:cubicBezTo>
                      <a:pt x="955" y="930"/>
                      <a:pt x="944" y="957"/>
                      <a:pt x="932" y="984"/>
                    </a:cubicBezTo>
                    <a:cubicBezTo>
                      <a:pt x="892" y="1076"/>
                      <a:pt x="866" y="1123"/>
                      <a:pt x="848" y="1149"/>
                    </a:cubicBezTo>
                    <a:cubicBezTo>
                      <a:pt x="848" y="1237"/>
                      <a:pt x="848" y="1237"/>
                      <a:pt x="848" y="1237"/>
                    </a:cubicBezTo>
                    <a:cubicBezTo>
                      <a:pt x="892" y="1247"/>
                      <a:pt x="982" y="1251"/>
                      <a:pt x="1080" y="1153"/>
                    </a:cubicBezTo>
                    <a:cubicBezTo>
                      <a:pt x="978" y="1143"/>
                      <a:pt x="969" y="997"/>
                      <a:pt x="965" y="907"/>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31">
                <a:extLst>
                  <a:ext uri="{FF2B5EF4-FFF2-40B4-BE49-F238E27FC236}">
                    <a16:creationId xmlns:a16="http://schemas.microsoft.com/office/drawing/2014/main" id="{DB6C5A04-9B68-1313-9B9A-2F5ADF94C78B}"/>
                  </a:ext>
                </a:extLst>
              </p:cNvPr>
              <p:cNvSpPr>
                <a:spLocks noEditPoints="1"/>
              </p:cNvSpPr>
              <p:nvPr/>
            </p:nvSpPr>
            <p:spPr bwMode="auto">
              <a:xfrm>
                <a:off x="5451347" y="3318129"/>
                <a:ext cx="1289304" cy="686562"/>
              </a:xfrm>
              <a:custGeom>
                <a:avLst/>
                <a:gdLst>
                  <a:gd name="T0" fmla="*/ 722 w 1806"/>
                  <a:gd name="T1" fmla="*/ 961 h 961"/>
                  <a:gd name="T2" fmla="*/ 5 w 1806"/>
                  <a:gd name="T3" fmla="*/ 931 h 961"/>
                  <a:gd name="T4" fmla="*/ 611 w 1806"/>
                  <a:gd name="T5" fmla="*/ 548 h 961"/>
                  <a:gd name="T6" fmla="*/ 863 w 1806"/>
                  <a:gd name="T7" fmla="*/ 836 h 961"/>
                  <a:gd name="T8" fmla="*/ 773 w 1806"/>
                  <a:gd name="T9" fmla="*/ 961 h 961"/>
                  <a:gd name="T10" fmla="*/ 1583 w 1806"/>
                  <a:gd name="T11" fmla="*/ 614 h 961"/>
                  <a:gd name="T12" fmla="*/ 1780 w 1806"/>
                  <a:gd name="T13" fmla="*/ 961 h 961"/>
                  <a:gd name="T14" fmla="*/ 1369 w 1806"/>
                  <a:gd name="T15" fmla="*/ 768 h 961"/>
                  <a:gd name="T16" fmla="*/ 1320 w 1806"/>
                  <a:gd name="T17" fmla="*/ 759 h 961"/>
                  <a:gd name="T18" fmla="*/ 1311 w 1806"/>
                  <a:gd name="T19" fmla="*/ 710 h 961"/>
                  <a:gd name="T20" fmla="*/ 1269 w 1806"/>
                  <a:gd name="T21" fmla="*/ 719 h 961"/>
                  <a:gd name="T22" fmla="*/ 1260 w 1806"/>
                  <a:gd name="T23" fmla="*/ 768 h 961"/>
                  <a:gd name="T24" fmla="*/ 1211 w 1806"/>
                  <a:gd name="T25" fmla="*/ 778 h 961"/>
                  <a:gd name="T26" fmla="*/ 1220 w 1806"/>
                  <a:gd name="T27" fmla="*/ 819 h 961"/>
                  <a:gd name="T28" fmla="*/ 1269 w 1806"/>
                  <a:gd name="T29" fmla="*/ 829 h 961"/>
                  <a:gd name="T30" fmla="*/ 1279 w 1806"/>
                  <a:gd name="T31" fmla="*/ 878 h 961"/>
                  <a:gd name="T32" fmla="*/ 1320 w 1806"/>
                  <a:gd name="T33" fmla="*/ 868 h 961"/>
                  <a:gd name="T34" fmla="*/ 1330 w 1806"/>
                  <a:gd name="T35" fmla="*/ 819 h 961"/>
                  <a:gd name="T36" fmla="*/ 1379 w 1806"/>
                  <a:gd name="T37" fmla="*/ 810 h 961"/>
                  <a:gd name="T38" fmla="*/ 1329 w 1806"/>
                  <a:gd name="T39" fmla="*/ 24 h 961"/>
                  <a:gd name="T40" fmla="*/ 1273 w 1806"/>
                  <a:gd name="T41" fmla="*/ 89 h 961"/>
                  <a:gd name="T42" fmla="*/ 903 w 1806"/>
                  <a:gd name="T43" fmla="*/ 504 h 961"/>
                  <a:gd name="T44" fmla="*/ 533 w 1806"/>
                  <a:gd name="T45" fmla="*/ 89 h 961"/>
                  <a:gd name="T46" fmla="*/ 477 w 1806"/>
                  <a:gd name="T47" fmla="*/ 24 h 961"/>
                  <a:gd name="T48" fmla="*/ 426 w 1806"/>
                  <a:gd name="T49" fmla="*/ 5 h 961"/>
                  <a:gd name="T50" fmla="*/ 639 w 1806"/>
                  <a:gd name="T51" fmla="*/ 414 h 961"/>
                  <a:gd name="T52" fmla="*/ 646 w 1806"/>
                  <a:gd name="T53" fmla="*/ 522 h 961"/>
                  <a:gd name="T54" fmla="*/ 683 w 1806"/>
                  <a:gd name="T55" fmla="*/ 451 h 961"/>
                  <a:gd name="T56" fmla="*/ 1123 w 1806"/>
                  <a:gd name="T57" fmla="*/ 451 h 961"/>
                  <a:gd name="T58" fmla="*/ 1160 w 1806"/>
                  <a:gd name="T59" fmla="*/ 522 h 961"/>
                  <a:gd name="T60" fmla="*/ 1167 w 1806"/>
                  <a:gd name="T61" fmla="*/ 414 h 961"/>
                  <a:gd name="T62" fmla="*/ 1380 w 1806"/>
                  <a:gd name="T63" fmla="*/ 3 h 961"/>
                  <a:gd name="T64" fmla="*/ 1329 w 1806"/>
                  <a:gd name="T65" fmla="*/ 24 h 9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06" h="961">
                    <a:moveTo>
                      <a:pt x="863" y="836"/>
                    </a:moveTo>
                    <a:cubicBezTo>
                      <a:pt x="722" y="961"/>
                      <a:pt x="722" y="961"/>
                      <a:pt x="722" y="961"/>
                    </a:cubicBezTo>
                    <a:cubicBezTo>
                      <a:pt x="26" y="961"/>
                      <a:pt x="26" y="961"/>
                      <a:pt x="26" y="961"/>
                    </a:cubicBezTo>
                    <a:cubicBezTo>
                      <a:pt x="10" y="961"/>
                      <a:pt x="0" y="945"/>
                      <a:pt x="5" y="931"/>
                    </a:cubicBezTo>
                    <a:cubicBezTo>
                      <a:pt x="33" y="857"/>
                      <a:pt x="113" y="664"/>
                      <a:pt x="223" y="614"/>
                    </a:cubicBezTo>
                    <a:cubicBezTo>
                      <a:pt x="359" y="551"/>
                      <a:pt x="611" y="548"/>
                      <a:pt x="611" y="548"/>
                    </a:cubicBezTo>
                    <a:cubicBezTo>
                      <a:pt x="611" y="548"/>
                      <a:pt x="611" y="548"/>
                      <a:pt x="611" y="548"/>
                    </a:cubicBezTo>
                    <a:lnTo>
                      <a:pt x="863" y="836"/>
                    </a:lnTo>
                    <a:close/>
                    <a:moveTo>
                      <a:pt x="1780" y="961"/>
                    </a:moveTo>
                    <a:cubicBezTo>
                      <a:pt x="773" y="961"/>
                      <a:pt x="773" y="961"/>
                      <a:pt x="773" y="961"/>
                    </a:cubicBezTo>
                    <a:cubicBezTo>
                      <a:pt x="773" y="961"/>
                      <a:pt x="1231" y="549"/>
                      <a:pt x="1232" y="549"/>
                    </a:cubicBezTo>
                    <a:cubicBezTo>
                      <a:pt x="1307" y="552"/>
                      <a:pt x="1479" y="565"/>
                      <a:pt x="1583" y="614"/>
                    </a:cubicBezTo>
                    <a:cubicBezTo>
                      <a:pt x="1693" y="664"/>
                      <a:pt x="1773" y="857"/>
                      <a:pt x="1801" y="931"/>
                    </a:cubicBezTo>
                    <a:cubicBezTo>
                      <a:pt x="1806" y="945"/>
                      <a:pt x="1796" y="961"/>
                      <a:pt x="1780" y="961"/>
                    </a:cubicBezTo>
                    <a:close/>
                    <a:moveTo>
                      <a:pt x="1379" y="778"/>
                    </a:moveTo>
                    <a:cubicBezTo>
                      <a:pt x="1379" y="773"/>
                      <a:pt x="1374" y="768"/>
                      <a:pt x="1369" y="768"/>
                    </a:cubicBezTo>
                    <a:cubicBezTo>
                      <a:pt x="1330" y="768"/>
                      <a:pt x="1330" y="768"/>
                      <a:pt x="1330" y="768"/>
                    </a:cubicBezTo>
                    <a:cubicBezTo>
                      <a:pt x="1324" y="768"/>
                      <a:pt x="1320" y="764"/>
                      <a:pt x="1320" y="759"/>
                    </a:cubicBezTo>
                    <a:cubicBezTo>
                      <a:pt x="1320" y="719"/>
                      <a:pt x="1320" y="719"/>
                      <a:pt x="1320" y="719"/>
                    </a:cubicBezTo>
                    <a:cubicBezTo>
                      <a:pt x="1320" y="714"/>
                      <a:pt x="1316" y="710"/>
                      <a:pt x="1311" y="710"/>
                    </a:cubicBezTo>
                    <a:cubicBezTo>
                      <a:pt x="1279" y="710"/>
                      <a:pt x="1279" y="710"/>
                      <a:pt x="1279" y="710"/>
                    </a:cubicBezTo>
                    <a:cubicBezTo>
                      <a:pt x="1273" y="710"/>
                      <a:pt x="1269" y="714"/>
                      <a:pt x="1269" y="719"/>
                    </a:cubicBezTo>
                    <a:cubicBezTo>
                      <a:pt x="1269" y="759"/>
                      <a:pt x="1269" y="759"/>
                      <a:pt x="1269" y="759"/>
                    </a:cubicBezTo>
                    <a:cubicBezTo>
                      <a:pt x="1269" y="764"/>
                      <a:pt x="1265" y="768"/>
                      <a:pt x="1260" y="768"/>
                    </a:cubicBezTo>
                    <a:cubicBezTo>
                      <a:pt x="1220" y="768"/>
                      <a:pt x="1220" y="768"/>
                      <a:pt x="1220" y="768"/>
                    </a:cubicBezTo>
                    <a:cubicBezTo>
                      <a:pt x="1215" y="768"/>
                      <a:pt x="1211" y="773"/>
                      <a:pt x="1211" y="778"/>
                    </a:cubicBezTo>
                    <a:cubicBezTo>
                      <a:pt x="1211" y="810"/>
                      <a:pt x="1211" y="810"/>
                      <a:pt x="1211" y="810"/>
                    </a:cubicBezTo>
                    <a:cubicBezTo>
                      <a:pt x="1211" y="815"/>
                      <a:pt x="1215" y="819"/>
                      <a:pt x="1220" y="819"/>
                    </a:cubicBezTo>
                    <a:cubicBezTo>
                      <a:pt x="1260" y="819"/>
                      <a:pt x="1260" y="819"/>
                      <a:pt x="1260" y="819"/>
                    </a:cubicBezTo>
                    <a:cubicBezTo>
                      <a:pt x="1265" y="819"/>
                      <a:pt x="1269" y="823"/>
                      <a:pt x="1269" y="829"/>
                    </a:cubicBezTo>
                    <a:cubicBezTo>
                      <a:pt x="1269" y="868"/>
                      <a:pt x="1269" y="868"/>
                      <a:pt x="1269" y="868"/>
                    </a:cubicBezTo>
                    <a:cubicBezTo>
                      <a:pt x="1269" y="874"/>
                      <a:pt x="1273" y="878"/>
                      <a:pt x="1279" y="878"/>
                    </a:cubicBezTo>
                    <a:cubicBezTo>
                      <a:pt x="1311" y="878"/>
                      <a:pt x="1311" y="878"/>
                      <a:pt x="1311" y="878"/>
                    </a:cubicBezTo>
                    <a:cubicBezTo>
                      <a:pt x="1316" y="878"/>
                      <a:pt x="1320" y="874"/>
                      <a:pt x="1320" y="868"/>
                    </a:cubicBezTo>
                    <a:cubicBezTo>
                      <a:pt x="1320" y="829"/>
                      <a:pt x="1320" y="829"/>
                      <a:pt x="1320" y="829"/>
                    </a:cubicBezTo>
                    <a:cubicBezTo>
                      <a:pt x="1320" y="823"/>
                      <a:pt x="1324" y="819"/>
                      <a:pt x="1330" y="819"/>
                    </a:cubicBezTo>
                    <a:cubicBezTo>
                      <a:pt x="1369" y="819"/>
                      <a:pt x="1369" y="819"/>
                      <a:pt x="1369" y="819"/>
                    </a:cubicBezTo>
                    <a:cubicBezTo>
                      <a:pt x="1374" y="819"/>
                      <a:pt x="1379" y="815"/>
                      <a:pt x="1379" y="810"/>
                    </a:cubicBezTo>
                    <a:lnTo>
                      <a:pt x="1379" y="778"/>
                    </a:lnTo>
                    <a:close/>
                    <a:moveTo>
                      <a:pt x="1329" y="24"/>
                    </a:moveTo>
                    <a:cubicBezTo>
                      <a:pt x="1322" y="43"/>
                      <a:pt x="1308" y="65"/>
                      <a:pt x="1283" y="77"/>
                    </a:cubicBezTo>
                    <a:cubicBezTo>
                      <a:pt x="1278" y="80"/>
                      <a:pt x="1274" y="84"/>
                      <a:pt x="1273" y="89"/>
                    </a:cubicBezTo>
                    <a:cubicBezTo>
                      <a:pt x="1232" y="192"/>
                      <a:pt x="1157" y="365"/>
                      <a:pt x="1129" y="391"/>
                    </a:cubicBezTo>
                    <a:cubicBezTo>
                      <a:pt x="1084" y="430"/>
                      <a:pt x="968" y="504"/>
                      <a:pt x="903" y="504"/>
                    </a:cubicBezTo>
                    <a:cubicBezTo>
                      <a:pt x="838" y="504"/>
                      <a:pt x="722" y="430"/>
                      <a:pt x="677" y="391"/>
                    </a:cubicBezTo>
                    <a:cubicBezTo>
                      <a:pt x="649" y="365"/>
                      <a:pt x="574" y="192"/>
                      <a:pt x="533" y="89"/>
                    </a:cubicBezTo>
                    <a:cubicBezTo>
                      <a:pt x="532" y="84"/>
                      <a:pt x="528" y="80"/>
                      <a:pt x="523" y="77"/>
                    </a:cubicBezTo>
                    <a:cubicBezTo>
                      <a:pt x="498" y="65"/>
                      <a:pt x="484" y="43"/>
                      <a:pt x="477" y="24"/>
                    </a:cubicBezTo>
                    <a:cubicBezTo>
                      <a:pt x="426" y="0"/>
                      <a:pt x="426" y="0"/>
                      <a:pt x="426" y="0"/>
                    </a:cubicBezTo>
                    <a:cubicBezTo>
                      <a:pt x="426" y="2"/>
                      <a:pt x="426" y="4"/>
                      <a:pt x="426" y="5"/>
                    </a:cubicBezTo>
                    <a:cubicBezTo>
                      <a:pt x="431" y="33"/>
                      <a:pt x="446" y="83"/>
                      <a:pt x="495" y="112"/>
                    </a:cubicBezTo>
                    <a:cubicBezTo>
                      <a:pt x="517" y="168"/>
                      <a:pt x="594" y="359"/>
                      <a:pt x="639" y="414"/>
                    </a:cubicBezTo>
                    <a:cubicBezTo>
                      <a:pt x="639" y="512"/>
                      <a:pt x="639" y="512"/>
                      <a:pt x="639" y="512"/>
                    </a:cubicBezTo>
                    <a:cubicBezTo>
                      <a:pt x="646" y="522"/>
                      <a:pt x="646" y="522"/>
                      <a:pt x="646" y="522"/>
                    </a:cubicBezTo>
                    <a:cubicBezTo>
                      <a:pt x="648" y="524"/>
                      <a:pt x="660" y="540"/>
                      <a:pt x="683" y="560"/>
                    </a:cubicBezTo>
                    <a:cubicBezTo>
                      <a:pt x="683" y="451"/>
                      <a:pt x="683" y="451"/>
                      <a:pt x="683" y="451"/>
                    </a:cubicBezTo>
                    <a:cubicBezTo>
                      <a:pt x="742" y="494"/>
                      <a:pt x="838" y="548"/>
                      <a:pt x="903" y="548"/>
                    </a:cubicBezTo>
                    <a:cubicBezTo>
                      <a:pt x="968" y="548"/>
                      <a:pt x="1064" y="494"/>
                      <a:pt x="1123" y="451"/>
                    </a:cubicBezTo>
                    <a:cubicBezTo>
                      <a:pt x="1123" y="560"/>
                      <a:pt x="1123" y="560"/>
                      <a:pt x="1123" y="560"/>
                    </a:cubicBezTo>
                    <a:cubicBezTo>
                      <a:pt x="1146" y="540"/>
                      <a:pt x="1158" y="524"/>
                      <a:pt x="1160" y="522"/>
                    </a:cubicBezTo>
                    <a:cubicBezTo>
                      <a:pt x="1167" y="512"/>
                      <a:pt x="1167" y="512"/>
                      <a:pt x="1167" y="512"/>
                    </a:cubicBezTo>
                    <a:cubicBezTo>
                      <a:pt x="1167" y="414"/>
                      <a:pt x="1167" y="414"/>
                      <a:pt x="1167" y="414"/>
                    </a:cubicBezTo>
                    <a:cubicBezTo>
                      <a:pt x="1212" y="358"/>
                      <a:pt x="1289" y="168"/>
                      <a:pt x="1311" y="112"/>
                    </a:cubicBezTo>
                    <a:cubicBezTo>
                      <a:pt x="1363" y="82"/>
                      <a:pt x="1377" y="26"/>
                      <a:pt x="1380" y="3"/>
                    </a:cubicBezTo>
                    <a:cubicBezTo>
                      <a:pt x="1380" y="2"/>
                      <a:pt x="1380" y="1"/>
                      <a:pt x="1380" y="0"/>
                    </a:cubicBezTo>
                    <a:lnTo>
                      <a:pt x="1329" y="24"/>
                    </a:lnTo>
                    <a:close/>
                  </a:path>
                </a:pathLst>
              </a:custGeom>
              <a:solidFill>
                <a:srgbClr val="9A9A9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sp>
        <p:nvSpPr>
          <p:cNvPr id="117" name="ee4pFootnotes">
            <a:extLst>
              <a:ext uri="{FF2B5EF4-FFF2-40B4-BE49-F238E27FC236}">
                <a16:creationId xmlns:a16="http://schemas.microsoft.com/office/drawing/2014/main" id="{D5E77FAC-782C-5736-9A26-A986A0038F46}"/>
              </a:ext>
            </a:extLst>
          </p:cNvPr>
          <p:cNvSpPr>
            <a:spLocks noChangeArrowheads="1"/>
          </p:cNvSpPr>
          <p:nvPr/>
        </p:nvSpPr>
        <p:spPr bwMode="auto">
          <a:xfrm>
            <a:off x="630000" y="6338395"/>
            <a:ext cx="10674270" cy="276999"/>
          </a:xfrm>
          <a:prstGeom prst="rect">
            <a:avLst/>
          </a:prstGeom>
          <a:noFill/>
          <a:ln w="9525" algn="ctr">
            <a:noFill/>
            <a:miter lim="800000"/>
            <a:headEnd type="none" w="lg" len="lg"/>
            <a:tailEnd type="none" w="lg" len="lg"/>
          </a:ln>
        </p:spPr>
        <p:txBody>
          <a:bodyPr vert="horz" wrap="square" lIns="0" tIns="0" rIns="0" bIns="0" anchor="b" anchorCtr="0">
            <a:spAutoFit/>
          </a:bodyPr>
          <a:lstStyle/>
          <a:p>
            <a:pPr>
              <a:lnSpc>
                <a:spcPct val="90000"/>
              </a:lnSpc>
            </a:pPr>
            <a:endParaRPr lang="en-US" sz="1000">
              <a:solidFill>
                <a:schemeClr val="bg1">
                  <a:lumMod val="50000"/>
                </a:schemeClr>
              </a:solidFill>
              <a:latin typeface="Trebuchet MS" panose="020B0603020202020204" pitchFamily="34" charset="0"/>
              <a:cs typeface="Arial" pitchFamily="34" charset="0"/>
            </a:endParaRPr>
          </a:p>
          <a:p>
            <a:pPr>
              <a:lnSpc>
                <a:spcPct val="90000"/>
              </a:lnSpc>
            </a:pPr>
            <a:r>
              <a:rPr lang="en-US" sz="1000">
                <a:solidFill>
                  <a:schemeClr val="bg1">
                    <a:lumMod val="50000"/>
                  </a:schemeClr>
                </a:solidFill>
                <a:latin typeface="Trebuchet MS" panose="020B0603020202020204" pitchFamily="34" charset="0"/>
                <a:cs typeface="Arial" pitchFamily="34" charset="0"/>
              </a:rPr>
              <a:t>Source: Lake County internal available cash, revenue, &amp; expenditure reports</a:t>
            </a:r>
          </a:p>
        </p:txBody>
      </p:sp>
    </p:spTree>
    <p:extLst>
      <p:ext uri="{BB962C8B-B14F-4D97-AF65-F5344CB8AC3E}">
        <p14:creationId xmlns:p14="http://schemas.microsoft.com/office/powerpoint/2010/main" val="12068432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0725D78-E524-9DC3-3A0A-B54C9E1A430C}"/>
              </a:ext>
            </a:extLst>
          </p:cNvPr>
          <p:cNvGraphicFramePr>
            <a:graphicFrameLocks noChangeAspect="1"/>
          </p:cNvGraphicFramePr>
          <p:nvPr>
            <p:custDataLst>
              <p:tags r:id="rId2"/>
            </p:custDataLst>
            <p:extLst>
              <p:ext uri="{D42A27DB-BD31-4B8C-83A1-F6EECF244321}">
                <p14:modId xmlns:p14="http://schemas.microsoft.com/office/powerpoint/2010/main" val="31867987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04" imgH="405" progId="TCLayout.ActiveDocument.1">
                  <p:embed/>
                </p:oleObj>
              </mc:Choice>
              <mc:Fallback>
                <p:oleObj name="think-cell Slide" r:id="rId5" imgW="404" imgH="405" progId="TCLayout.ActiveDocument.1">
                  <p:embed/>
                  <p:pic>
                    <p:nvPicPr>
                      <p:cNvPr id="2" name="think-cell data - do not delete" hidden="1">
                        <a:extLst>
                          <a:ext uri="{FF2B5EF4-FFF2-40B4-BE49-F238E27FC236}">
                            <a16:creationId xmlns:a16="http://schemas.microsoft.com/office/drawing/2014/main" id="{80725D78-E524-9DC3-3A0A-B54C9E1A430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le 2"/>
          <p:cNvSpPr>
            <a:spLocks noGrp="1"/>
          </p:cNvSpPr>
          <p:nvPr>
            <p:ph type="title"/>
          </p:nvPr>
        </p:nvSpPr>
        <p:spPr/>
        <p:txBody>
          <a:bodyPr vert="horz"/>
          <a:lstStyle/>
          <a:p>
            <a:r>
              <a:rPr lang="en-US"/>
              <a:t>Appendix</a:t>
            </a:r>
          </a:p>
        </p:txBody>
      </p:sp>
    </p:spTree>
    <p:custDataLst>
      <p:tags r:id="rId1"/>
    </p:custDataLst>
    <p:extLst>
      <p:ext uri="{BB962C8B-B14F-4D97-AF65-F5344CB8AC3E}">
        <p14:creationId xmlns:p14="http://schemas.microsoft.com/office/powerpoint/2010/main" val="32951112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52AC8-EBD3-89C9-793A-F7CB0B74A6F3}"/>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4E199A4-31A8-7CA1-C34F-44DDB4A10978}"/>
              </a:ext>
            </a:extLst>
          </p:cNvPr>
          <p:cNvGraphicFramePr>
            <a:graphicFrameLocks noChangeAspect="1"/>
          </p:cNvGraphicFramePr>
          <p:nvPr>
            <p:custDataLst>
              <p:tags r:id="rId1"/>
            </p:custDataLst>
            <p:extLst>
              <p:ext uri="{D42A27DB-BD31-4B8C-83A1-F6EECF244321}">
                <p14:modId xmlns:p14="http://schemas.microsoft.com/office/powerpoint/2010/main" val="18283720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8" imgW="404" imgH="405" progId="TCLayout.ActiveDocument.1">
                  <p:embed/>
                </p:oleObj>
              </mc:Choice>
              <mc:Fallback>
                <p:oleObj name="think-cell Slide" r:id="rId18" imgW="404" imgH="405" progId="TCLayout.ActiveDocument.1">
                  <p:embed/>
                  <p:pic>
                    <p:nvPicPr>
                      <p:cNvPr id="3" name="think-cell data - do not delete" hidden="1">
                        <a:extLst>
                          <a:ext uri="{FF2B5EF4-FFF2-40B4-BE49-F238E27FC236}">
                            <a16:creationId xmlns:a16="http://schemas.microsoft.com/office/drawing/2014/main" id="{54E199A4-31A8-7CA1-C34F-44DDB4A10978}"/>
                          </a:ext>
                        </a:extLst>
                      </p:cNvPr>
                      <p:cNvPicPr/>
                      <p:nvPr/>
                    </p:nvPicPr>
                    <p:blipFill>
                      <a:blip r:embed="rId19"/>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19CE5023-F136-F819-6AD7-EE48653E0225}"/>
              </a:ext>
            </a:extLst>
          </p:cNvPr>
          <p:cNvSpPr>
            <a:spLocks noGrp="1"/>
          </p:cNvSpPr>
          <p:nvPr>
            <p:ph type="title"/>
          </p:nvPr>
        </p:nvSpPr>
        <p:spPr>
          <a:xfrm>
            <a:off x="630000" y="622800"/>
            <a:ext cx="10933350" cy="664797"/>
          </a:xfrm>
        </p:spPr>
        <p:txBody>
          <a:bodyPr vert="horz"/>
          <a:lstStyle/>
          <a:p>
            <a:r>
              <a:rPr lang="en-US">
                <a:solidFill>
                  <a:srgbClr val="295E7E"/>
                </a:solidFill>
              </a:rPr>
              <a:t>Backup | </a:t>
            </a:r>
            <a:r>
              <a:rPr lang="en-US"/>
              <a:t>The EHR system transition and subsequent 9-month delay in billing required </a:t>
            </a:r>
            <a:r>
              <a:rPr lang="en-US" err="1"/>
              <a:t>LCBHS</a:t>
            </a:r>
            <a:r>
              <a:rPr lang="en-US"/>
              <a:t> to utilize previously stable cash reserves to uphold services</a:t>
            </a:r>
          </a:p>
        </p:txBody>
      </p:sp>
      <p:graphicFrame>
        <p:nvGraphicFramePr>
          <p:cNvPr id="63" name="Chart 62">
            <a:extLst>
              <a:ext uri="{FF2B5EF4-FFF2-40B4-BE49-F238E27FC236}">
                <a16:creationId xmlns:a16="http://schemas.microsoft.com/office/drawing/2014/main" id="{3299E074-0A01-C0BF-E2DD-47F98FEA9239}"/>
              </a:ext>
            </a:extLst>
          </p:cNvPr>
          <p:cNvGraphicFramePr/>
          <p:nvPr>
            <p:custDataLst>
              <p:tags r:id="rId2"/>
            </p:custDataLst>
            <p:extLst>
              <p:ext uri="{D42A27DB-BD31-4B8C-83A1-F6EECF244321}">
                <p14:modId xmlns:p14="http://schemas.microsoft.com/office/powerpoint/2010/main" val="3658507437"/>
              </p:ext>
            </p:extLst>
          </p:nvPr>
        </p:nvGraphicFramePr>
        <p:xfrm>
          <a:off x="944563" y="2368550"/>
          <a:ext cx="5038725" cy="3173413"/>
        </p:xfrm>
        <a:graphic>
          <a:graphicData uri="http://schemas.openxmlformats.org/drawingml/2006/chart">
            <c:chart xmlns:c="http://schemas.openxmlformats.org/drawingml/2006/chart" xmlns:r="http://schemas.openxmlformats.org/officeDocument/2006/relationships" r:id="rId20"/>
          </a:graphicData>
        </a:graphic>
      </p:graphicFrame>
      <p:sp>
        <p:nvSpPr>
          <p:cNvPr id="18" name="Text Placeholder 3">
            <a:extLst>
              <a:ext uri="{FF2B5EF4-FFF2-40B4-BE49-F238E27FC236}">
                <a16:creationId xmlns:a16="http://schemas.microsoft.com/office/drawing/2014/main" id="{661D185C-6656-9A24-A9EE-2C2E7824DC7D}"/>
              </a:ext>
            </a:extLst>
          </p:cNvPr>
          <p:cNvSpPr>
            <a:spLocks noGrp="1"/>
          </p:cNvSpPr>
          <p:nvPr>
            <p:custDataLst>
              <p:tags r:id="rId3"/>
            </p:custDataLst>
          </p:nvPr>
        </p:nvSpPr>
        <p:spPr bwMode="gray">
          <a:xfrm>
            <a:off x="674688" y="5372100"/>
            <a:ext cx="223838"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lvl="0" algn="r">
              <a:spcBef>
                <a:spcPct val="0"/>
              </a:spcBef>
              <a:spcAft>
                <a:spcPct val="0"/>
              </a:spcAft>
            </a:pPr>
            <a:fld id="{642A6EEC-5629-4828-9027-72027AA7EC02}" type="datetime'''''''''''$''0''''''''''''''''''''''''''''''M'''">
              <a:rPr lang="en-US" altLang="en-US" sz="1000" smtClean="0"/>
              <a:pPr lvl="0" algn="r">
                <a:spcBef>
                  <a:spcPct val="0"/>
                </a:spcBef>
                <a:spcAft>
                  <a:spcPct val="0"/>
                </a:spcAft>
              </a:pPr>
              <a:t>$0M</a:t>
            </a:fld>
            <a:endParaRPr lang="en-US" sz="1000"/>
          </a:p>
        </p:txBody>
      </p:sp>
      <p:sp>
        <p:nvSpPr>
          <p:cNvPr id="49" name="Text Placeholder 3">
            <a:extLst>
              <a:ext uri="{FF2B5EF4-FFF2-40B4-BE49-F238E27FC236}">
                <a16:creationId xmlns:a16="http://schemas.microsoft.com/office/drawing/2014/main" id="{579A451A-DF09-D212-4BE3-1157299E80C3}"/>
              </a:ext>
            </a:extLst>
          </p:cNvPr>
          <p:cNvSpPr>
            <a:spLocks noGrp="1"/>
          </p:cNvSpPr>
          <p:nvPr>
            <p:custDataLst>
              <p:tags r:id="rId4"/>
            </p:custDataLst>
          </p:nvPr>
        </p:nvSpPr>
        <p:spPr bwMode="gray">
          <a:xfrm>
            <a:off x="674688" y="4619626"/>
            <a:ext cx="223838"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lvl="0" algn="r">
              <a:spcBef>
                <a:spcPct val="0"/>
              </a:spcBef>
              <a:spcAft>
                <a:spcPct val="0"/>
              </a:spcAft>
            </a:pPr>
            <a:fld id="{E8188D70-4221-4A79-AAF6-E8CD0F96C05B}" type="datetime'''''''$''''''2M'''''''''''''''''''''''''''''''''''''''">
              <a:rPr lang="en-US" altLang="en-US" sz="1000" smtClean="0">
                <a:effectLst/>
              </a:rPr>
              <a:pPr lvl="0" algn="r">
                <a:spcBef>
                  <a:spcPct val="0"/>
                </a:spcBef>
                <a:spcAft>
                  <a:spcPct val="0"/>
                </a:spcAft>
              </a:pPr>
              <a:t>$2M</a:t>
            </a:fld>
            <a:endParaRPr lang="en-US" sz="1000"/>
          </a:p>
        </p:txBody>
      </p:sp>
      <p:sp>
        <p:nvSpPr>
          <p:cNvPr id="50" name="Text Placeholder 3">
            <a:extLst>
              <a:ext uri="{FF2B5EF4-FFF2-40B4-BE49-F238E27FC236}">
                <a16:creationId xmlns:a16="http://schemas.microsoft.com/office/drawing/2014/main" id="{85656003-5E4B-82E1-DF08-62C9466FD6E0}"/>
              </a:ext>
            </a:extLst>
          </p:cNvPr>
          <p:cNvSpPr>
            <a:spLocks noGrp="1"/>
          </p:cNvSpPr>
          <p:nvPr>
            <p:custDataLst>
              <p:tags r:id="rId5"/>
            </p:custDataLst>
          </p:nvPr>
        </p:nvSpPr>
        <p:spPr bwMode="gray">
          <a:xfrm>
            <a:off x="674688" y="3868739"/>
            <a:ext cx="223838"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lvl="0" algn="r">
              <a:spcBef>
                <a:spcPct val="0"/>
              </a:spcBef>
              <a:spcAft>
                <a:spcPct val="0"/>
              </a:spcAft>
            </a:pPr>
            <a:fld id="{EA27A1DC-2FAF-4BF6-B0A2-5E0481D4628D}" type="datetime'''''$''''''''''''''''''''''''''''''''''''''''''4''''''''''''M'">
              <a:rPr lang="en-US" altLang="en-US" sz="1000" smtClean="0">
                <a:effectLst/>
              </a:rPr>
              <a:pPr lvl="0" algn="r">
                <a:spcBef>
                  <a:spcPct val="0"/>
                </a:spcBef>
                <a:spcAft>
                  <a:spcPct val="0"/>
                </a:spcAft>
              </a:pPr>
              <a:t>$4M</a:t>
            </a:fld>
            <a:endParaRPr lang="en-US" sz="1000"/>
          </a:p>
        </p:txBody>
      </p:sp>
      <p:sp>
        <p:nvSpPr>
          <p:cNvPr id="51" name="Text Placeholder 3">
            <a:extLst>
              <a:ext uri="{FF2B5EF4-FFF2-40B4-BE49-F238E27FC236}">
                <a16:creationId xmlns:a16="http://schemas.microsoft.com/office/drawing/2014/main" id="{28CE66A7-E019-EEA0-50A1-E12C6A19B8F8}"/>
              </a:ext>
            </a:extLst>
          </p:cNvPr>
          <p:cNvSpPr>
            <a:spLocks noGrp="1"/>
          </p:cNvSpPr>
          <p:nvPr>
            <p:custDataLst>
              <p:tags r:id="rId6"/>
            </p:custDataLst>
          </p:nvPr>
        </p:nvSpPr>
        <p:spPr bwMode="gray">
          <a:xfrm>
            <a:off x="674688" y="3116264"/>
            <a:ext cx="223838"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lvl="0" algn="r">
              <a:spcBef>
                <a:spcPct val="0"/>
              </a:spcBef>
              <a:spcAft>
                <a:spcPct val="0"/>
              </a:spcAft>
            </a:pPr>
            <a:fld id="{9B505776-2663-40BB-B13D-A01B0F332AC9}" type="datetime'''''''''''''''''''$''''''6''''''''''''''''''''M'''''''''''''">
              <a:rPr lang="en-US" altLang="en-US" sz="1000" smtClean="0">
                <a:effectLst/>
              </a:rPr>
              <a:pPr lvl="0" algn="r">
                <a:spcBef>
                  <a:spcPct val="0"/>
                </a:spcBef>
                <a:spcAft>
                  <a:spcPct val="0"/>
                </a:spcAft>
              </a:pPr>
              <a:t>$6M</a:t>
            </a:fld>
            <a:endParaRPr lang="en-US" sz="1000"/>
          </a:p>
        </p:txBody>
      </p:sp>
      <p:sp>
        <p:nvSpPr>
          <p:cNvPr id="52" name="Text Placeholder 3">
            <a:extLst>
              <a:ext uri="{FF2B5EF4-FFF2-40B4-BE49-F238E27FC236}">
                <a16:creationId xmlns:a16="http://schemas.microsoft.com/office/drawing/2014/main" id="{77810B2E-A13C-0B0E-046C-5C49776D08F9}"/>
              </a:ext>
            </a:extLst>
          </p:cNvPr>
          <p:cNvSpPr>
            <a:spLocks noGrp="1"/>
          </p:cNvSpPr>
          <p:nvPr>
            <p:custDataLst>
              <p:tags r:id="rId7"/>
            </p:custDataLst>
          </p:nvPr>
        </p:nvSpPr>
        <p:spPr bwMode="gray">
          <a:xfrm>
            <a:off x="674688" y="2363789"/>
            <a:ext cx="223838"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lvl="0" algn="r">
              <a:spcBef>
                <a:spcPct val="0"/>
              </a:spcBef>
              <a:spcAft>
                <a:spcPct val="0"/>
              </a:spcAft>
            </a:pPr>
            <a:fld id="{05E9E250-6271-4BF3-A4F7-808D811FC2AD}" type="datetime'''''''''''''''$''''''8''M'''''''''''''">
              <a:rPr lang="en-US" altLang="en-US" sz="1000" smtClean="0">
                <a:effectLst/>
              </a:rPr>
              <a:pPr lvl="0" algn="r">
                <a:spcBef>
                  <a:spcPct val="0"/>
                </a:spcBef>
                <a:spcAft>
                  <a:spcPct val="0"/>
                </a:spcAft>
              </a:pPr>
              <a:t>$8M</a:t>
            </a:fld>
            <a:endParaRPr lang="en-US" sz="1000"/>
          </a:p>
        </p:txBody>
      </p:sp>
      <p:sp>
        <p:nvSpPr>
          <p:cNvPr id="24" name="Text Placeholder 3">
            <a:extLst>
              <a:ext uri="{FF2B5EF4-FFF2-40B4-BE49-F238E27FC236}">
                <a16:creationId xmlns:a16="http://schemas.microsoft.com/office/drawing/2014/main" id="{2535E1C0-2D8F-4A63-95DE-25C44187512E}"/>
              </a:ext>
            </a:extLst>
          </p:cNvPr>
          <p:cNvSpPr>
            <a:spLocks noGrp="1"/>
          </p:cNvSpPr>
          <p:nvPr>
            <p:custDataLst>
              <p:tags r:id="rId8"/>
            </p:custDataLst>
          </p:nvPr>
        </p:nvSpPr>
        <p:spPr bwMode="gray">
          <a:xfrm>
            <a:off x="787400" y="5502275"/>
            <a:ext cx="47942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lvl="0" algn="ctr">
              <a:spcBef>
                <a:spcPct val="0"/>
              </a:spcBef>
              <a:spcAft>
                <a:spcPct val="0"/>
              </a:spcAft>
            </a:pPr>
            <a:fld id="{99E773D4-0AD1-47B5-9989-1D8EB0AB3616}" type="datetime'''''''2''''''0''''1''''''9''/''''''''''''''1''''2'''''''''">
              <a:rPr lang="en-US" altLang="en-US" sz="1000" smtClean="0"/>
              <a:pPr/>
              <a:t>2019/12</a:t>
            </a:fld>
            <a:endParaRPr lang="en-US" sz="1000"/>
          </a:p>
        </p:txBody>
      </p:sp>
      <p:sp>
        <p:nvSpPr>
          <p:cNvPr id="25" name="Text Placeholder 3">
            <a:extLst>
              <a:ext uri="{FF2B5EF4-FFF2-40B4-BE49-F238E27FC236}">
                <a16:creationId xmlns:a16="http://schemas.microsoft.com/office/drawing/2014/main" id="{B82B92E0-4D08-024B-FB4C-2F624E61A471}"/>
              </a:ext>
            </a:extLst>
          </p:cNvPr>
          <p:cNvSpPr>
            <a:spLocks noGrp="1"/>
          </p:cNvSpPr>
          <p:nvPr>
            <p:custDataLst>
              <p:tags r:id="rId9"/>
            </p:custDataLst>
          </p:nvPr>
        </p:nvSpPr>
        <p:spPr bwMode="gray">
          <a:xfrm>
            <a:off x="1600200" y="5502275"/>
            <a:ext cx="47942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lvl="0" algn="ctr">
              <a:spcBef>
                <a:spcPct val="0"/>
              </a:spcBef>
              <a:spcAft>
                <a:spcPct val="0"/>
              </a:spcAft>
            </a:pPr>
            <a:fld id="{14FBD14C-4EAE-4DFF-AB01-589CA115DDB0}" type="datetime'''''''2''0''''''2''''''''0''''/''''1''''2'''''''''''''''''">
              <a:rPr lang="en-US" altLang="en-US" sz="1000" smtClean="0"/>
              <a:pPr/>
              <a:t>2020/12</a:t>
            </a:fld>
            <a:endParaRPr lang="en-US" sz="1000"/>
          </a:p>
        </p:txBody>
      </p:sp>
      <p:sp>
        <p:nvSpPr>
          <p:cNvPr id="26" name="Text Placeholder 3">
            <a:extLst>
              <a:ext uri="{FF2B5EF4-FFF2-40B4-BE49-F238E27FC236}">
                <a16:creationId xmlns:a16="http://schemas.microsoft.com/office/drawing/2014/main" id="{2F04EF2C-120C-5E4F-589F-9F53E9623CEA}"/>
              </a:ext>
            </a:extLst>
          </p:cNvPr>
          <p:cNvSpPr>
            <a:spLocks noGrp="1"/>
          </p:cNvSpPr>
          <p:nvPr>
            <p:custDataLst>
              <p:tags r:id="rId10"/>
            </p:custDataLst>
          </p:nvPr>
        </p:nvSpPr>
        <p:spPr bwMode="gray">
          <a:xfrm>
            <a:off x="2411413" y="5502275"/>
            <a:ext cx="47942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lvl="0" algn="ctr">
              <a:spcBef>
                <a:spcPct val="0"/>
              </a:spcBef>
              <a:spcAft>
                <a:spcPct val="0"/>
              </a:spcAft>
            </a:pPr>
            <a:fld id="{AAB353BB-883D-4C5A-BC6C-DB20E3135ABE}" type="datetime'''''''''2''''0''''''''''''''''''''''2''''''1/''''''''12'">
              <a:rPr lang="en-US" altLang="en-US" sz="1000" smtClean="0"/>
              <a:pPr/>
              <a:t>2021/12</a:t>
            </a:fld>
            <a:endParaRPr lang="en-US" sz="1000"/>
          </a:p>
        </p:txBody>
      </p:sp>
      <p:sp>
        <p:nvSpPr>
          <p:cNvPr id="27" name="Text Placeholder 3">
            <a:extLst>
              <a:ext uri="{FF2B5EF4-FFF2-40B4-BE49-F238E27FC236}">
                <a16:creationId xmlns:a16="http://schemas.microsoft.com/office/drawing/2014/main" id="{B6575E40-4226-0AA3-9F0C-BBC44C19FB6E}"/>
              </a:ext>
            </a:extLst>
          </p:cNvPr>
          <p:cNvSpPr>
            <a:spLocks noGrp="1"/>
          </p:cNvSpPr>
          <p:nvPr>
            <p:custDataLst>
              <p:tags r:id="rId11"/>
            </p:custDataLst>
          </p:nvPr>
        </p:nvSpPr>
        <p:spPr bwMode="gray">
          <a:xfrm>
            <a:off x="3224213" y="5502275"/>
            <a:ext cx="47942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lvl="0" algn="ctr">
              <a:spcBef>
                <a:spcPct val="0"/>
              </a:spcBef>
              <a:spcAft>
                <a:spcPct val="0"/>
              </a:spcAft>
            </a:pPr>
            <a:fld id="{E00347BD-17F6-475A-94B5-6CE22694719B}" type="datetime'20''22''''''''''/1''''''''''2'''''''''''">
              <a:rPr lang="en-US" altLang="en-US" sz="1000" smtClean="0"/>
              <a:pPr/>
              <a:t>2022/12</a:t>
            </a:fld>
            <a:endParaRPr lang="en-US" sz="1000"/>
          </a:p>
        </p:txBody>
      </p:sp>
      <p:sp>
        <p:nvSpPr>
          <p:cNvPr id="28" name="Text Placeholder 3">
            <a:extLst>
              <a:ext uri="{FF2B5EF4-FFF2-40B4-BE49-F238E27FC236}">
                <a16:creationId xmlns:a16="http://schemas.microsoft.com/office/drawing/2014/main" id="{2B68F877-0DE2-EA5E-2C8C-85D4B345CF78}"/>
              </a:ext>
            </a:extLst>
          </p:cNvPr>
          <p:cNvSpPr>
            <a:spLocks noGrp="1"/>
          </p:cNvSpPr>
          <p:nvPr>
            <p:custDataLst>
              <p:tags r:id="rId12"/>
            </p:custDataLst>
          </p:nvPr>
        </p:nvSpPr>
        <p:spPr bwMode="gray">
          <a:xfrm>
            <a:off x="4848225" y="5502275"/>
            <a:ext cx="47942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lvl="0" algn="ctr">
              <a:spcBef>
                <a:spcPct val="0"/>
              </a:spcBef>
              <a:spcAft>
                <a:spcPct val="0"/>
              </a:spcAft>
            </a:pPr>
            <a:fld id="{E1D2BF11-F144-4425-B375-0CE98271C09E}" type="datetime'''''2''''''''''0''2''''''''''3''''''''''/''''''''''''''1''2'''">
              <a:rPr lang="en-US" altLang="en-US" sz="1000" smtClean="0"/>
              <a:pPr lvl="0" algn="ctr">
                <a:spcBef>
                  <a:spcPct val="0"/>
                </a:spcBef>
                <a:spcAft>
                  <a:spcPct val="0"/>
                </a:spcAft>
              </a:pPr>
              <a:t>2023/12</a:t>
            </a:fld>
            <a:endParaRPr lang="en-US" sz="1000"/>
          </a:p>
        </p:txBody>
      </p:sp>
      <p:sp>
        <p:nvSpPr>
          <p:cNvPr id="29" name="Text Placeholder 3">
            <a:extLst>
              <a:ext uri="{FF2B5EF4-FFF2-40B4-BE49-F238E27FC236}">
                <a16:creationId xmlns:a16="http://schemas.microsoft.com/office/drawing/2014/main" id="{49E3310A-A96C-7F9A-FF7F-91D5FA1D39B2}"/>
              </a:ext>
            </a:extLst>
          </p:cNvPr>
          <p:cNvSpPr>
            <a:spLocks noGrp="1"/>
          </p:cNvSpPr>
          <p:nvPr>
            <p:custDataLst>
              <p:tags r:id="rId13"/>
            </p:custDataLst>
          </p:nvPr>
        </p:nvSpPr>
        <p:spPr bwMode="gray">
          <a:xfrm>
            <a:off x="5661025" y="5502275"/>
            <a:ext cx="47942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lvl="0" algn="ctr">
              <a:spcBef>
                <a:spcPct val="0"/>
              </a:spcBef>
              <a:spcAft>
                <a:spcPct val="0"/>
              </a:spcAft>
            </a:pPr>
            <a:fld id="{7515A40E-A33E-4604-96ED-F75E6E8FDCA7}" type="datetime'''''''''2''0''''''2''''''''''''''''4''/''''''''''1''''''''''2'">
              <a:rPr lang="en-US" altLang="en-US" sz="1000" smtClean="0"/>
              <a:pPr/>
              <a:t>2024/12</a:t>
            </a:fld>
            <a:endParaRPr lang="en-US" sz="1000"/>
          </a:p>
        </p:txBody>
      </p:sp>
      <p:sp>
        <p:nvSpPr>
          <p:cNvPr id="32" name="Text Placeholder 3">
            <a:extLst>
              <a:ext uri="{FF2B5EF4-FFF2-40B4-BE49-F238E27FC236}">
                <a16:creationId xmlns:a16="http://schemas.microsoft.com/office/drawing/2014/main" id="{BE119188-C68A-887B-75A3-55F0D0D7825E}"/>
              </a:ext>
            </a:extLst>
          </p:cNvPr>
          <p:cNvSpPr>
            <a:spLocks noGrp="1"/>
          </p:cNvSpPr>
          <p:nvPr>
            <p:custDataLst>
              <p:tags r:id="rId14"/>
            </p:custDataLst>
          </p:nvPr>
        </p:nvSpPr>
        <p:spPr bwMode="gray">
          <a:xfrm>
            <a:off x="6002338" y="4775200"/>
            <a:ext cx="1608138"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lvl="0">
              <a:spcBef>
                <a:spcPct val="0"/>
              </a:spcBef>
              <a:spcAft>
                <a:spcPct val="0"/>
              </a:spcAft>
            </a:pPr>
            <a:fld id="{39B55E8E-0C82-4334-A854-3B75F6BB7E5A}" type="datetime'''''C''ash ''on'''' ha''''nd (''''w''ithout ''l''o''a''n'')'''">
              <a:rPr lang="en-US" altLang="en-US" sz="1000" smtClean="0"/>
              <a:pPr lvl="0">
                <a:spcBef>
                  <a:spcPct val="0"/>
                </a:spcBef>
                <a:spcAft>
                  <a:spcPct val="0"/>
                </a:spcAft>
              </a:pPr>
              <a:t>Cash on hand (without loan)</a:t>
            </a:fld>
            <a:endParaRPr lang="en-US" sz="1000"/>
          </a:p>
        </p:txBody>
      </p:sp>
      <p:sp>
        <p:nvSpPr>
          <p:cNvPr id="33" name="Text Placeholder 3">
            <a:extLst>
              <a:ext uri="{FF2B5EF4-FFF2-40B4-BE49-F238E27FC236}">
                <a16:creationId xmlns:a16="http://schemas.microsoft.com/office/drawing/2014/main" id="{E526F5D7-BCD5-A73C-BBE8-2B3813B70702}"/>
              </a:ext>
            </a:extLst>
          </p:cNvPr>
          <p:cNvSpPr>
            <a:spLocks noGrp="1"/>
          </p:cNvSpPr>
          <p:nvPr>
            <p:custDataLst>
              <p:tags r:id="rId15"/>
            </p:custDataLst>
          </p:nvPr>
        </p:nvSpPr>
        <p:spPr bwMode="gray">
          <a:xfrm>
            <a:off x="6002338" y="4024313"/>
            <a:ext cx="1420813"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lvl="0">
              <a:spcBef>
                <a:spcPct val="0"/>
              </a:spcBef>
              <a:spcAft>
                <a:spcPct val="0"/>
              </a:spcAft>
            </a:pPr>
            <a:fld id="{2E199B16-9D03-4C6F-A0A8-178DF4587FD0}" type="datetime'Cash'''' o''n ''h''and'''' ''(''''incl''''. lo''''''a''n'')'''">
              <a:rPr lang="en-US" altLang="en-US" sz="1000" smtClean="0"/>
              <a:pPr lvl="0">
                <a:spcBef>
                  <a:spcPct val="0"/>
                </a:spcBef>
                <a:spcAft>
                  <a:spcPct val="0"/>
                </a:spcAft>
              </a:pPr>
              <a:t>Cash on hand (incl. loan)</a:t>
            </a:fld>
            <a:endParaRPr lang="en-US" sz="1000"/>
          </a:p>
        </p:txBody>
      </p:sp>
      <p:sp>
        <p:nvSpPr>
          <p:cNvPr id="53" name="Text Placeholder 3">
            <a:extLst>
              <a:ext uri="{FF2B5EF4-FFF2-40B4-BE49-F238E27FC236}">
                <a16:creationId xmlns:a16="http://schemas.microsoft.com/office/drawing/2014/main" id="{2603AE28-87FB-6616-3873-F322EA4C44A0}"/>
              </a:ext>
            </a:extLst>
          </p:cNvPr>
          <p:cNvSpPr>
            <a:spLocks noGrp="1"/>
          </p:cNvSpPr>
          <p:nvPr>
            <p:custDataLst>
              <p:tags r:id="rId16"/>
            </p:custDataLst>
          </p:nvPr>
        </p:nvSpPr>
        <p:spPr bwMode="gray">
          <a:xfrm>
            <a:off x="4037013" y="5502275"/>
            <a:ext cx="479425" cy="16827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lvl="0" algn="ctr">
              <a:spcBef>
                <a:spcPct val="0"/>
              </a:spcBef>
              <a:spcAft>
                <a:spcPct val="0"/>
              </a:spcAft>
            </a:pPr>
            <a:fld id="{1EBFC757-62BF-4085-A9E1-8EF21A4DD6E0}" type="datetime'''''''20''''2''''''''''''''''''''''3''''''''/''''''0''''3'''''">
              <a:rPr lang="en-US" altLang="en-US" sz="1000" smtClean="0"/>
              <a:pPr/>
              <a:t>2023/03</a:t>
            </a:fld>
            <a:endParaRPr lang="en-US" sz="1000"/>
          </a:p>
        </p:txBody>
      </p:sp>
      <p:cxnSp>
        <p:nvCxnSpPr>
          <p:cNvPr id="35" name="Straight Connector 34">
            <a:extLst>
              <a:ext uri="{FF2B5EF4-FFF2-40B4-BE49-F238E27FC236}">
                <a16:creationId xmlns:a16="http://schemas.microsoft.com/office/drawing/2014/main" id="{44F01E59-6982-3659-9A8D-FA214AAB869C}"/>
              </a:ext>
            </a:extLst>
          </p:cNvPr>
          <p:cNvCxnSpPr>
            <a:cxnSpLocks/>
          </p:cNvCxnSpPr>
          <p:nvPr/>
        </p:nvCxnSpPr>
        <p:spPr>
          <a:xfrm flipH="1" flipV="1">
            <a:off x="4268788" y="2541588"/>
            <a:ext cx="3175" cy="2919413"/>
          </a:xfrm>
          <a:prstGeom prst="line">
            <a:avLst/>
          </a:prstGeom>
          <a:ln w="9525" cap="rnd" cmpd="sng" algn="ctr">
            <a:solidFill>
              <a:srgbClr val="295E7E"/>
            </a:solidFill>
            <a:prstDash val="dash"/>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D8225B73-96E7-1346-9CC7-D2482FAB91FA}"/>
              </a:ext>
            </a:extLst>
          </p:cNvPr>
          <p:cNvSpPr txBox="1"/>
          <p:nvPr/>
        </p:nvSpPr>
        <p:spPr>
          <a:xfrm>
            <a:off x="3392535" y="2398791"/>
            <a:ext cx="820738" cy="346075"/>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D4DF33"/>
                </a:solidFill>
              </a14:hiddenFill>
            </a:ext>
            <a:ext uri="{91240B29-F687-4F45-9708-019B960494DF}">
              <a14:hiddenLine xmlns:a14="http://schemas.microsoft.com/office/drawing/2010/main" w="9525" cap="rnd" cmpd="sng" algn="ctr">
                <a:solidFill>
                  <a:srgbClr val="E71C57"/>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sz="900">
                <a:solidFill>
                  <a:srgbClr val="295E7E"/>
                </a:solidFill>
              </a:rPr>
              <a:t>EHR transition</a:t>
            </a:r>
            <a:endParaRPr lang="en-US" sz="600">
              <a:solidFill>
                <a:srgbClr val="295E7E"/>
              </a:solidFill>
            </a:endParaRPr>
          </a:p>
        </p:txBody>
      </p:sp>
      <p:sp>
        <p:nvSpPr>
          <p:cNvPr id="39" name="Oval 38">
            <a:extLst>
              <a:ext uri="{FF2B5EF4-FFF2-40B4-BE49-F238E27FC236}">
                <a16:creationId xmlns:a16="http://schemas.microsoft.com/office/drawing/2014/main" id="{D444C227-968A-0D50-D3BB-252665CC8762}"/>
              </a:ext>
            </a:extLst>
          </p:cNvPr>
          <p:cNvSpPr/>
          <p:nvPr/>
        </p:nvSpPr>
        <p:spPr>
          <a:xfrm>
            <a:off x="4209256" y="2455863"/>
            <a:ext cx="122238" cy="128588"/>
          </a:xfrm>
          <a:prstGeom prst="ellipse">
            <a:avLst/>
          </a:prstGeom>
          <a:solidFill>
            <a:srgbClr val="295E7E"/>
          </a:solidFill>
          <a:ln w="9525" cap="rnd" cmpd="sng" algn="ctr">
            <a:solidFill>
              <a:srgbClr val="295E7E"/>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a:solidFill>
                <a:srgbClr val="FFFFFF"/>
              </a:solidFill>
            </a:endParaRPr>
          </a:p>
        </p:txBody>
      </p:sp>
      <p:sp>
        <p:nvSpPr>
          <p:cNvPr id="78" name="TextBox 77">
            <a:extLst>
              <a:ext uri="{FF2B5EF4-FFF2-40B4-BE49-F238E27FC236}">
                <a16:creationId xmlns:a16="http://schemas.microsoft.com/office/drawing/2014/main" id="{33D70F58-8788-3199-922C-F2682F64BE7C}"/>
              </a:ext>
            </a:extLst>
          </p:cNvPr>
          <p:cNvSpPr txBox="1"/>
          <p:nvPr/>
        </p:nvSpPr>
        <p:spPr>
          <a:xfrm>
            <a:off x="630000" y="1694426"/>
            <a:ext cx="6790197" cy="311946"/>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t" anchorCtr="0" forceAA="0" compatLnSpc="1">
            <a:prstTxWarp prst="textNoShape">
              <a:avLst/>
            </a:prstTxWarp>
            <a:noAutofit/>
          </a:bodyPr>
          <a:lstStyle/>
          <a:p>
            <a:pPr marL="108000" lvl="1">
              <a:buClr>
                <a:schemeClr val="tx2"/>
              </a:buClr>
            </a:pPr>
            <a:r>
              <a:rPr lang="en-US" sz="1600" b="1">
                <a:solidFill>
                  <a:srgbClr val="29BA74"/>
                </a:solidFill>
              </a:rPr>
              <a:t>Cash reserves at end of year from </a:t>
            </a:r>
            <a:r>
              <a:rPr lang="en-US" sz="1600" b="1" i="1">
                <a:solidFill>
                  <a:srgbClr val="29BA74"/>
                </a:solidFill>
              </a:rPr>
              <a:t>FY19.20 – FY24.25</a:t>
            </a:r>
          </a:p>
        </p:txBody>
      </p:sp>
      <p:cxnSp>
        <p:nvCxnSpPr>
          <p:cNvPr id="79" name="Straight Connector 78">
            <a:extLst>
              <a:ext uri="{FF2B5EF4-FFF2-40B4-BE49-F238E27FC236}">
                <a16:creationId xmlns:a16="http://schemas.microsoft.com/office/drawing/2014/main" id="{348ABE22-D29A-F471-74F0-4A5949BF6AD5}"/>
              </a:ext>
            </a:extLst>
          </p:cNvPr>
          <p:cNvCxnSpPr/>
          <p:nvPr/>
        </p:nvCxnSpPr>
        <p:spPr>
          <a:xfrm>
            <a:off x="735724" y="2027392"/>
            <a:ext cx="6664808" cy="0"/>
          </a:xfrm>
          <a:prstGeom prst="line">
            <a:avLst/>
          </a:prstGeom>
          <a:ln w="9525" cap="rnd">
            <a:solidFill>
              <a:schemeClr val="tx2"/>
            </a:solidFill>
            <a:prstDash val="dash"/>
            <a:round/>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5D6AE2AC-424E-0F8E-2125-742B3598056D}"/>
              </a:ext>
            </a:extLst>
          </p:cNvPr>
          <p:cNvCxnSpPr>
            <a:cxnSpLocks/>
          </p:cNvCxnSpPr>
          <p:nvPr/>
        </p:nvCxnSpPr>
        <p:spPr>
          <a:xfrm>
            <a:off x="714704" y="2027392"/>
            <a:ext cx="1673021" cy="0"/>
          </a:xfrm>
          <a:prstGeom prst="line">
            <a:avLst/>
          </a:prstGeom>
          <a:ln w="28575"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
        <p:nvSpPr>
          <p:cNvPr id="9" name="ee4pFootnotes">
            <a:extLst>
              <a:ext uri="{FF2B5EF4-FFF2-40B4-BE49-F238E27FC236}">
                <a16:creationId xmlns:a16="http://schemas.microsoft.com/office/drawing/2014/main" id="{62AAE008-BEC5-9E3E-F426-D0B57A8FC1DF}"/>
              </a:ext>
            </a:extLst>
          </p:cNvPr>
          <p:cNvSpPr>
            <a:spLocks noChangeArrowheads="1"/>
          </p:cNvSpPr>
          <p:nvPr/>
        </p:nvSpPr>
        <p:spPr bwMode="auto">
          <a:xfrm>
            <a:off x="630000" y="6199896"/>
            <a:ext cx="10674270" cy="415498"/>
          </a:xfrm>
          <a:prstGeom prst="rect">
            <a:avLst/>
          </a:prstGeom>
          <a:noFill/>
          <a:ln w="9525" algn="ctr">
            <a:noFill/>
            <a:miter lim="800000"/>
            <a:headEnd type="none" w="lg" len="lg"/>
            <a:tailEnd type="none" w="lg" len="lg"/>
          </a:ln>
        </p:spPr>
        <p:txBody>
          <a:bodyPr vert="horz" wrap="square" lIns="0" tIns="0" rIns="0" bIns="0" anchor="b" anchorCtr="0">
            <a:spAutoFit/>
          </a:bodyPr>
          <a:lstStyle/>
          <a:p>
            <a:pPr>
              <a:lnSpc>
                <a:spcPct val="90000"/>
              </a:lnSpc>
            </a:pPr>
            <a:r>
              <a:rPr lang="en-US" sz="1000" dirty="0">
                <a:solidFill>
                  <a:schemeClr val="bg1">
                    <a:lumMod val="50000"/>
                  </a:schemeClr>
                </a:solidFill>
                <a:latin typeface="Trebuchet MS" panose="020B0603020202020204" pitchFamily="34" charset="0"/>
                <a:cs typeface="Arial" pitchFamily="34" charset="0"/>
              </a:rPr>
              <a:t>Note: Based on data available as of Sept 9, 2025; Cash reserves include cash, cash interest, current assets; Assumes available cash reserves at end of Dec 2022 is the same as beginning of March 2023 (three months later)	</a:t>
            </a:r>
          </a:p>
          <a:p>
            <a:pPr>
              <a:lnSpc>
                <a:spcPct val="90000"/>
              </a:lnSpc>
            </a:pPr>
            <a:r>
              <a:rPr lang="en-US" sz="1000" dirty="0">
                <a:solidFill>
                  <a:schemeClr val="bg1">
                    <a:lumMod val="50000"/>
                  </a:schemeClr>
                </a:solidFill>
                <a:latin typeface="Trebuchet MS" panose="020B0603020202020204" pitchFamily="34" charset="0"/>
                <a:cs typeface="Arial" pitchFamily="34" charset="0"/>
              </a:rPr>
              <a:t>Source: Lake County annual balance sheets as of December</a:t>
            </a:r>
          </a:p>
        </p:txBody>
      </p:sp>
      <p:sp>
        <p:nvSpPr>
          <p:cNvPr id="12" name="TextBox 11">
            <a:extLst>
              <a:ext uri="{FF2B5EF4-FFF2-40B4-BE49-F238E27FC236}">
                <a16:creationId xmlns:a16="http://schemas.microsoft.com/office/drawing/2014/main" id="{570E097D-8ED8-7E0E-E877-CA7FBAAA2AA0}"/>
              </a:ext>
            </a:extLst>
          </p:cNvPr>
          <p:cNvSpPr txBox="1"/>
          <p:nvPr/>
        </p:nvSpPr>
        <p:spPr>
          <a:xfrm>
            <a:off x="8097964" y="1694426"/>
            <a:ext cx="3465386" cy="311946"/>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t" anchorCtr="0" forceAA="0" compatLnSpc="1">
            <a:prstTxWarp prst="textNoShape">
              <a:avLst/>
            </a:prstTxWarp>
            <a:noAutofit/>
          </a:bodyPr>
          <a:lstStyle/>
          <a:p>
            <a:pPr marL="108000" lvl="1">
              <a:buClr>
                <a:schemeClr val="tx2"/>
              </a:buClr>
            </a:pPr>
            <a:r>
              <a:rPr lang="en-US" sz="1600" b="1">
                <a:solidFill>
                  <a:srgbClr val="29BA74"/>
                </a:solidFill>
              </a:rPr>
              <a:t>Key takeaways</a:t>
            </a:r>
            <a:endParaRPr lang="en-US" sz="1600" b="1" i="1">
              <a:solidFill>
                <a:srgbClr val="29BA74"/>
              </a:solidFill>
            </a:endParaRPr>
          </a:p>
        </p:txBody>
      </p:sp>
      <p:cxnSp>
        <p:nvCxnSpPr>
          <p:cNvPr id="13" name="Straight Connector 12">
            <a:extLst>
              <a:ext uri="{FF2B5EF4-FFF2-40B4-BE49-F238E27FC236}">
                <a16:creationId xmlns:a16="http://schemas.microsoft.com/office/drawing/2014/main" id="{604BF065-F384-CC4C-0C34-43BF23914D68}"/>
              </a:ext>
            </a:extLst>
          </p:cNvPr>
          <p:cNvCxnSpPr/>
          <p:nvPr/>
        </p:nvCxnSpPr>
        <p:spPr>
          <a:xfrm>
            <a:off x="8173796" y="2027392"/>
            <a:ext cx="3465386" cy="0"/>
          </a:xfrm>
          <a:prstGeom prst="line">
            <a:avLst/>
          </a:prstGeom>
          <a:ln w="9525" cap="rnd">
            <a:solidFill>
              <a:schemeClr val="tx2"/>
            </a:solidFill>
            <a:prstDash val="dash"/>
            <a:roun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9C46F5D-B5C6-6410-788A-741EA44787BB}"/>
              </a:ext>
            </a:extLst>
          </p:cNvPr>
          <p:cNvCxnSpPr>
            <a:cxnSpLocks/>
          </p:cNvCxnSpPr>
          <p:nvPr/>
        </p:nvCxnSpPr>
        <p:spPr>
          <a:xfrm>
            <a:off x="8132254" y="2027392"/>
            <a:ext cx="836510" cy="0"/>
          </a:xfrm>
          <a:prstGeom prst="line">
            <a:avLst/>
          </a:prstGeom>
          <a:ln w="28575"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B3B2D05-BFB2-BD1D-C2E8-5538C6037C06}"/>
              </a:ext>
            </a:extLst>
          </p:cNvPr>
          <p:cNvSpPr txBox="1"/>
          <p:nvPr/>
        </p:nvSpPr>
        <p:spPr>
          <a:xfrm>
            <a:off x="8097964" y="2526586"/>
            <a:ext cx="3465386" cy="3037579"/>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t" anchorCtr="0" forceAA="0" compatLnSpc="1">
            <a:prstTxWarp prst="textNoShape">
              <a:avLst/>
            </a:prstTxWarp>
            <a:noAutofit/>
          </a:bodyPr>
          <a:lstStyle/>
          <a:p>
            <a:pPr marL="324000" lvl="1" indent="-216000">
              <a:buClr>
                <a:schemeClr val="tx2"/>
              </a:buClr>
              <a:buFont typeface="Trebuchet MS" panose="020B0603020202020204" pitchFamily="34" charset="0"/>
              <a:buChar char="•"/>
            </a:pPr>
            <a:r>
              <a:rPr lang="en-US" sz="1600">
                <a:solidFill>
                  <a:schemeClr val="tx1"/>
                </a:solidFill>
              </a:rPr>
              <a:t>Historically, </a:t>
            </a:r>
            <a:r>
              <a:rPr lang="en-US" sz="1600" err="1">
                <a:solidFill>
                  <a:schemeClr val="tx1"/>
                </a:solidFill>
              </a:rPr>
              <a:t>LCBHS</a:t>
            </a:r>
            <a:r>
              <a:rPr lang="en-US" sz="1600">
                <a:solidFill>
                  <a:schemeClr val="tx1"/>
                </a:solidFill>
              </a:rPr>
              <a:t> had consistent available cash reserves</a:t>
            </a:r>
          </a:p>
          <a:p>
            <a:pPr marL="324000" lvl="1" indent="-216000">
              <a:buClr>
                <a:schemeClr val="tx2"/>
              </a:buClr>
              <a:buFont typeface="Trebuchet MS" panose="020B0603020202020204" pitchFamily="34" charset="0"/>
              <a:buChar char="•"/>
            </a:pPr>
            <a:endParaRPr lang="en-US" sz="1600">
              <a:solidFill>
                <a:schemeClr val="tx1"/>
              </a:solidFill>
            </a:endParaRPr>
          </a:p>
          <a:p>
            <a:pPr marL="324000" lvl="1" indent="-216000">
              <a:buClr>
                <a:schemeClr val="tx2"/>
              </a:buClr>
              <a:buFont typeface="Trebuchet MS" panose="020B0603020202020204" pitchFamily="34" charset="0"/>
              <a:buChar char="•"/>
            </a:pPr>
            <a:r>
              <a:rPr lang="en-US" sz="1600">
                <a:solidFill>
                  <a:schemeClr val="tx1"/>
                </a:solidFill>
              </a:rPr>
              <a:t>EHR system transition and 8-months of delayed billing and reimbursements forced </a:t>
            </a:r>
            <a:r>
              <a:rPr lang="en-US" sz="1600" err="1">
                <a:solidFill>
                  <a:schemeClr val="tx1"/>
                </a:solidFill>
              </a:rPr>
              <a:t>LCBHS</a:t>
            </a:r>
            <a:r>
              <a:rPr lang="en-US" sz="1600">
                <a:solidFill>
                  <a:schemeClr val="tx1"/>
                </a:solidFill>
              </a:rPr>
              <a:t> to use a significant portion of cash reserves to maintain services</a:t>
            </a:r>
          </a:p>
        </p:txBody>
      </p:sp>
      <p:grpSp>
        <p:nvGrpSpPr>
          <p:cNvPr id="64" name="Group 63">
            <a:extLst>
              <a:ext uri="{FF2B5EF4-FFF2-40B4-BE49-F238E27FC236}">
                <a16:creationId xmlns:a16="http://schemas.microsoft.com/office/drawing/2014/main" id="{8DCFBEEF-4B56-FEA9-BAD4-E63A2444BBC5}"/>
              </a:ext>
            </a:extLst>
          </p:cNvPr>
          <p:cNvGrpSpPr/>
          <p:nvPr/>
        </p:nvGrpSpPr>
        <p:grpSpPr>
          <a:xfrm>
            <a:off x="7677261" y="2110184"/>
            <a:ext cx="306171" cy="3469879"/>
            <a:chOff x="5942914" y="2081213"/>
            <a:chExt cx="306171" cy="3469879"/>
          </a:xfrm>
        </p:grpSpPr>
        <p:cxnSp>
          <p:nvCxnSpPr>
            <p:cNvPr id="65" name="Straight Connector 64">
              <a:extLst>
                <a:ext uri="{FF2B5EF4-FFF2-40B4-BE49-F238E27FC236}">
                  <a16:creationId xmlns:a16="http://schemas.microsoft.com/office/drawing/2014/main" id="{AFD33CC2-9144-047F-76F4-4C3C04B6200C}"/>
                </a:ext>
              </a:extLst>
            </p:cNvPr>
            <p:cNvCxnSpPr>
              <a:cxnSpLocks/>
            </p:cNvCxnSpPr>
            <p:nvPr/>
          </p:nvCxnSpPr>
          <p:spPr>
            <a:xfrm>
              <a:off x="6096000" y="2081213"/>
              <a:ext cx="0" cy="3469879"/>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grpSp>
          <p:nvGrpSpPr>
            <p:cNvPr id="66" name="Group 65">
              <a:extLst>
                <a:ext uri="{FF2B5EF4-FFF2-40B4-BE49-F238E27FC236}">
                  <a16:creationId xmlns:a16="http://schemas.microsoft.com/office/drawing/2014/main" id="{745A85D9-9435-775F-FCA5-28097C1460A9}"/>
                </a:ext>
              </a:extLst>
            </p:cNvPr>
            <p:cNvGrpSpPr/>
            <p:nvPr/>
          </p:nvGrpSpPr>
          <p:grpSpPr>
            <a:xfrm>
              <a:off x="5942914" y="3662697"/>
              <a:ext cx="306171" cy="306910"/>
              <a:chOff x="5937564" y="3529143"/>
              <a:chExt cx="306171" cy="306910"/>
            </a:xfrm>
          </p:grpSpPr>
          <p:sp>
            <p:nvSpPr>
              <p:cNvPr id="67" name="Freeform 94">
                <a:extLst>
                  <a:ext uri="{FF2B5EF4-FFF2-40B4-BE49-F238E27FC236}">
                    <a16:creationId xmlns:a16="http://schemas.microsoft.com/office/drawing/2014/main" id="{C1E935BB-B266-FC21-8A69-90F883C951EF}"/>
                  </a:ext>
                </a:extLst>
              </p:cNvPr>
              <p:cNvSpPr>
                <a:spLocks/>
              </p:cNvSpPr>
              <p:nvPr/>
            </p:nvSpPr>
            <p:spPr bwMode="gray">
              <a:xfrm>
                <a:off x="5937564" y="3529143"/>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2"/>
              </a:solidFill>
              <a:ln>
                <a:solidFill>
                  <a:schemeClr val="tx2"/>
                </a:solidFill>
              </a:ln>
            </p:spPr>
            <p:txBody>
              <a:bodyPr vert="horz" wrap="square" lIns="88641" tIns="44321" rIns="88641" bIns="44321" numCol="1" anchor="t" anchorCtr="0" compatLnSpc="1">
                <a:prstTxWarp prst="textNoShape">
                  <a:avLst/>
                </a:prstTxWarp>
              </a:bodyPr>
              <a:lstStyle/>
              <a:p>
                <a:endParaRPr lang="en-US">
                  <a:solidFill>
                    <a:srgbClr val="6E6F73"/>
                  </a:solidFill>
                </a:endParaRPr>
              </a:p>
            </p:txBody>
          </p:sp>
          <p:sp>
            <p:nvSpPr>
              <p:cNvPr id="68" name="Freeform 95">
                <a:extLst>
                  <a:ext uri="{FF2B5EF4-FFF2-40B4-BE49-F238E27FC236}">
                    <a16:creationId xmlns:a16="http://schemas.microsoft.com/office/drawing/2014/main" id="{D4A4CA8D-A32C-3613-D3A9-F6FEF247BBE4}"/>
                  </a:ext>
                </a:extLst>
              </p:cNvPr>
              <p:cNvSpPr>
                <a:spLocks/>
              </p:cNvSpPr>
              <p:nvPr/>
            </p:nvSpPr>
            <p:spPr bwMode="gray">
              <a:xfrm>
                <a:off x="6053995" y="3570234"/>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endParaRPr lang="en-US">
                  <a:solidFill>
                    <a:srgbClr val="6E6F73"/>
                  </a:solidFill>
                </a:endParaRPr>
              </a:p>
            </p:txBody>
          </p:sp>
        </p:grpSp>
      </p:grpSp>
    </p:spTree>
    <p:extLst>
      <p:ext uri="{BB962C8B-B14F-4D97-AF65-F5344CB8AC3E}">
        <p14:creationId xmlns:p14="http://schemas.microsoft.com/office/powerpoint/2010/main" val="17539923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EE4P_STYLE_ID" val="39dcc26a-7131-49f4-a9eb-1c0521500c03"/>
  <p:tag name="THINKCELLPRESENTATIONDONOTDELETE" val="&lt;?xml version=&quot;1.0&quot; encoding=&quot;UTF-16&quot; standalone=&quot;yes&quot;?&gt;&lt;root reqver=&quot;23045&quot;&gt;&lt;version val=&quot;24188&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Year&gt;&lt;m_yearfmt&gt;&lt;begin val=&quot;0&quot;/&gt;&lt;end val=&quot;4&quot;/&gt;&lt;/m_yearfmt&gt;&lt;/m_precDefaultYear&gt;&lt;m_precDefaultQuarter&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yearfmt&gt;&lt;begin val=&quot;0&quot;/&gt;&lt;end val=&quot;4&quot;/&gt;&lt;/m_yearfmt&gt;&lt;/m_precDefaultDay&gt;&lt;m_mruColor&gt;&lt;m_vecMRU length=&quot;0&quot;/&gt;&lt;/m_mruColor&gt;&lt;m_eweekdayFirstOfWeek val=&quot;1&quot;/&gt;&lt;m_eweekdayFirstOfWorkweek val=&quot;2&quot;/&gt;&lt;m_eweekdayFirstOfWeekend val=&quot;7&quot;/&gt;&lt;/CPresentation&gt;&lt;/root&gt;"/>
  <p:tag name="EE4P_MASTERWIZARD_DRAFT" val="0"/>
  <p:tag name="EE4P_LANGUAGE_ID" val="1033"/>
  <p:tag name="EE4P_MASTERWIZARD_MARGINS" val="0"/>
  <p:tag name="THINKCELLUNDODONOTDELETE" val="0"/>
  <p:tag name="DECKSTER_PRESENTATION_ID" val="0b201915-b0a9-4ce0-b262-bb5c884023f4"/>
</p:tagLst>
</file>

<file path=ppt/tags/tag10.xml><?xml version="1.0" encoding="utf-8"?>
<p:tagLst xmlns:a="http://schemas.openxmlformats.org/drawingml/2006/main" xmlns:r="http://schemas.openxmlformats.org/officeDocument/2006/relationships" xmlns:p="http://schemas.openxmlformats.org/presentationml/2006/main">
  <p:tag name="EE4P_MASTERWIZARD" val="TitleAndEndImages"/>
</p:tagLst>
</file>

<file path=ppt/tags/tag11.xml><?xml version="1.0" encoding="utf-8"?>
<p:tagLst xmlns:a="http://schemas.openxmlformats.org/drawingml/2006/main" xmlns:r="http://schemas.openxmlformats.org/officeDocument/2006/relationships" xmlns:p="http://schemas.openxmlformats.org/presentationml/2006/main">
  <p:tag name="EE4P_MASTERWIZARD" val="TitleAndEndLogos"/>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k0gDn1l7TlyrFhv1Bb7CDw"/>
</p:tagLst>
</file>

<file path=ppt/tags/tag14.xml><?xml version="1.0" encoding="utf-8"?>
<p:tagLst xmlns:a="http://schemas.openxmlformats.org/drawingml/2006/main" xmlns:r="http://schemas.openxmlformats.org/officeDocument/2006/relationships" xmlns:p="http://schemas.openxmlformats.org/presentationml/2006/main">
  <p:tag name="EE4P_MASTERWIZARD" val="TitleAndEndImages"/>
</p:tagLst>
</file>

<file path=ppt/tags/tag15.xml><?xml version="1.0" encoding="utf-8"?>
<p:tagLst xmlns:a="http://schemas.openxmlformats.org/drawingml/2006/main" xmlns:r="http://schemas.openxmlformats.org/officeDocument/2006/relationships" xmlns:p="http://schemas.openxmlformats.org/presentationml/2006/main">
  <p:tag name="EE4P_MASTERWIZARD" val="TitleAndEndLogos"/>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EE4P_MASTERWIZARD" val="TitleAndEndImages"/>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EE4P_MASTERWIZARD" val="TitleAndEndLogos"/>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EE4P_STYLE_ID" val="39dcc26a-7131-49f4-a9eb-1c0521500c03"/>
  <p:tag name="EE4P_STYLE_NAME" val="BCG Grid 16:9"/>
  <p:tag name="EE4P_SMART_ELEMENT" val="HarveyBall"/>
  <p:tag name="EE4P_SMART_ELEMENT_XML" val="&lt;smartelement id=&quot;HarveyBall&quot; custom=&quot;1&quot;&gt;&lt;position width=&quot;21.25&quot; height=&quot;21.25&quot; alignment=&quot;1&quot; /&gt;&lt;elements&gt;&lt;element name=&quot;background&quot;&gt;&lt;fill visible=&quot;1&quot; foreColor=&quot;#c8c8c8&quot; /&gt;&lt;line visible=&quot;0&quot; /&gt;&lt;reflection visible=&quot;0&quot; /&gt;&lt;shadow visible=&quot;0&quot; /&gt;&lt;/element&gt;&lt;element name=&quot;arc&quot;&gt;&lt;fill visible=&quot;1&quot; foreColor=&quot;&quot; /&gt;&lt;line visible=&quot;0&quot; /&gt;&lt;reflection visible=&quot;0&quot; /&gt;&lt;shadow visible=&quot;0&quot; /&gt;&lt;/element&gt;&lt;element name=&quot;circle&quot;&gt;&lt;fill visible=&quot;0&quot; /&gt;&lt;line visible=&quot;0&quot; /&gt;&lt;reflection visible=&quot;0&quot; /&gt;&lt;shadow visible=&quot;0&quot; /&gt;&lt;/element&gt;&lt;/elements&gt;&lt;colors&gt;&lt;color rgb=&quot;#29ba74&quot; name=&quot;Green&quot; default=&quot;1&quot; /&gt;&lt;color rgb=&quot;#6e6f73&quot; name=&quot;Gray&quot; /&gt;&lt;color rgb=&quot;#e71c57&quot; name=&quot;Magenta&quot; /&gt;&lt;color rgb=&quot;#30c1d7&quot; name=&quot;Bright Blue&quot; /&gt;&lt;/colors&gt;&lt;/smartelement&gt;"/>
</p:tagLst>
</file>

<file path=ppt/tags/tag37.xml><?xml version="1.0" encoding="utf-8"?>
<p:tagLst xmlns:a="http://schemas.openxmlformats.org/drawingml/2006/main" xmlns:r="http://schemas.openxmlformats.org/officeDocument/2006/relationships" xmlns:p="http://schemas.openxmlformats.org/presentationml/2006/main">
  <p:tag name="EE4P_STYLE_ID" val="39dcc26a-7131-49f4-a9eb-1c0521500c03"/>
  <p:tag name="EE4P_STYLE_NAME" val="BCG Grid 16:9"/>
  <p:tag name="EE4P_SMART_ELEMENT" val="HarveyBall"/>
  <p:tag name="EE4P_SMART_ELEMENT_XML" val="&lt;smartelement id=&quot;HarveyBall&quot; custom=&quot;1&quot;&gt;&lt;position width=&quot;21.25&quot; height=&quot;21.25&quot; alignment=&quot;1&quot; /&gt;&lt;elements&gt;&lt;element name=&quot;background&quot;&gt;&lt;fill visible=&quot;1&quot; foreColor=&quot;#c8c8c8&quot; /&gt;&lt;line visible=&quot;0&quot; /&gt;&lt;reflection visible=&quot;0&quot; /&gt;&lt;shadow visible=&quot;0&quot; /&gt;&lt;/element&gt;&lt;element name=&quot;arc&quot;&gt;&lt;fill visible=&quot;1&quot; foreColor=&quot;&quot; /&gt;&lt;line visible=&quot;0&quot; /&gt;&lt;reflection visible=&quot;0&quot; /&gt;&lt;shadow visible=&quot;0&quot; /&gt;&lt;/element&gt;&lt;element name=&quot;circle&quot;&gt;&lt;fill visible=&quot;0&quot; /&gt;&lt;line visible=&quot;0&quot; /&gt;&lt;reflection visible=&quot;0&quot; /&gt;&lt;shadow visible=&quot;0&quot; /&gt;&lt;/element&gt;&lt;/elements&gt;&lt;colors&gt;&lt;color rgb=&quot;#29ba74&quot; name=&quot;Green&quot; default=&quot;1&quot; /&gt;&lt;color rgb=&quot;#6e6f73&quot; name=&quot;Gray&quot; /&gt;&lt;color rgb=&quot;#e71c57&quot; name=&quot;Magenta&quot; /&gt;&lt;color rgb=&quot;#30c1d7&quot; name=&quot;Bright Blue&quot; /&gt;&lt;/colors&gt;&lt;/smartelement&gt;"/>
</p:tagLst>
</file>

<file path=ppt/tags/tag38.xml><?xml version="1.0" encoding="utf-8"?>
<p:tagLst xmlns:a="http://schemas.openxmlformats.org/drawingml/2006/main" xmlns:r="http://schemas.openxmlformats.org/officeDocument/2006/relationships" xmlns:p="http://schemas.openxmlformats.org/presentationml/2006/main">
  <p:tag name="EE4P_STYLE_ID" val="39dcc26a-7131-49f4-a9eb-1c0521500c03"/>
  <p:tag name="EE4P_STYLE_NAME" val="BCG Grid 16:9"/>
  <p:tag name="EE4P_SMART_ELEMENT" val="HarveyBall"/>
  <p:tag name="EE4P_SMART_ELEMENT_XML" val="&lt;smartelement id=&quot;HarveyBall&quot; custom=&quot;1&quot;&gt;&lt;position width=&quot;21.25&quot; height=&quot;21.25&quot; alignment=&quot;1&quot; /&gt;&lt;elements&gt;&lt;element name=&quot;background&quot;&gt;&lt;fill visible=&quot;1&quot; foreColor=&quot;#c8c8c8&quot; /&gt;&lt;line visible=&quot;0&quot; /&gt;&lt;reflection visible=&quot;0&quot; /&gt;&lt;shadow visible=&quot;0&quot; /&gt;&lt;/element&gt;&lt;element name=&quot;arc&quot;&gt;&lt;fill visible=&quot;1&quot; foreColor=&quot;&quot; /&gt;&lt;line visible=&quot;0&quot; /&gt;&lt;reflection visible=&quot;0&quot; /&gt;&lt;shadow visible=&quot;0&quot; /&gt;&lt;/element&gt;&lt;element name=&quot;circle&quot;&gt;&lt;fill visible=&quot;0&quot; /&gt;&lt;line visible=&quot;0&quot; /&gt;&lt;reflection visible=&quot;0&quot; /&gt;&lt;shadow visible=&quot;0&quot; /&gt;&lt;/element&gt;&lt;/elements&gt;&lt;colors&gt;&lt;color rgb=&quot;#29ba74&quot; name=&quot;Green&quot; default=&quot;1&quot; /&gt;&lt;color rgb=&quot;#6e6f73&quot; name=&quot;Gray&quot; /&gt;&lt;color rgb=&quot;#e71c57&quot; name=&quot;Magenta&quot; /&gt;&lt;color rgb=&quot;#30c1d7&quot; name=&quot;Bright Blue&quot; /&gt;&lt;/colors&gt;&lt;/smartelement&gt;"/>
</p:tagLst>
</file>

<file path=ppt/tags/tag39.xml><?xml version="1.0" encoding="utf-8"?>
<p:tagLst xmlns:a="http://schemas.openxmlformats.org/drawingml/2006/main" xmlns:r="http://schemas.openxmlformats.org/officeDocument/2006/relationships" xmlns:p="http://schemas.openxmlformats.org/presentationml/2006/main">
  <p:tag name="EE4P_STYLE_ID" val="39dcc26a-7131-49f4-a9eb-1c0521500c03"/>
  <p:tag name="EE4P_STYLE_NAME" val="BCG Grid 16:9"/>
  <p:tag name="EE4P_SMART_ELEMENT" val="HarveyBall"/>
  <p:tag name="EE4P_SMART_ELEMENT_XML" val="&lt;smartelement id=&quot;HarveyBall&quot; custom=&quot;1&quot;&gt;&lt;position width=&quot;21.25&quot; height=&quot;21.25&quot; alignment=&quot;1&quot; /&gt;&lt;elements&gt;&lt;element name=&quot;background&quot;&gt;&lt;fill visible=&quot;1&quot; foreColor=&quot;#c8c8c8&quot; /&gt;&lt;line visible=&quot;0&quot; /&gt;&lt;reflection visible=&quot;0&quot; /&gt;&lt;shadow visible=&quot;0&quot; /&gt;&lt;/element&gt;&lt;element name=&quot;arc&quot;&gt;&lt;fill visible=&quot;1&quot; foreColor=&quot;&quot; /&gt;&lt;line visible=&quot;0&quot; /&gt;&lt;reflection visible=&quot;0&quot; /&gt;&lt;shadow visible=&quot;0&quot; /&gt;&lt;/element&gt;&lt;element name=&quot;circle&quot;&gt;&lt;fill visible=&quot;0&quot; /&gt;&lt;line visible=&quot;0&quot; /&gt;&lt;reflection visible=&quot;0&quot; /&gt;&lt;shadow visible=&quot;0&quot; /&gt;&lt;/element&gt;&lt;/elements&gt;&lt;colors&gt;&lt;color rgb=&quot;#29ba74&quot; name=&quot;Green&quot; default=&quot;1&quot; /&gt;&lt;color rgb=&quot;#6e6f73&quot; name=&quot;Gray&quot; /&gt;&lt;color rgb=&quot;#e71c57&quot; name=&quot;Magenta&quot; /&gt;&lt;color rgb=&quot;#30c1d7&quot; name=&quot;Bright Blue&quot; /&gt;&lt;/colors&gt;&lt;/smartelement&gt;"/>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X5AiJlc1SjikgjnNs387ng"/>
</p:tagLst>
</file>

<file path=ppt/tags/tag40.xml><?xml version="1.0" encoding="utf-8"?>
<p:tagLst xmlns:a="http://schemas.openxmlformats.org/drawingml/2006/main" xmlns:r="http://schemas.openxmlformats.org/officeDocument/2006/relationships" xmlns:p="http://schemas.openxmlformats.org/presentationml/2006/main">
  <p:tag name="EE4P_STYLE_ID" val="39dcc26a-7131-49f4-a9eb-1c0521500c03"/>
  <p:tag name="EE4P_STYLE_NAME" val="BCG Grid 16:9"/>
  <p:tag name="EE4P_SMART_ELEMENT" val="HarveyBall"/>
  <p:tag name="EE4P_SMART_ELEMENT_XML" val="&lt;smartelement id=&quot;HarveyBall&quot; custom=&quot;1&quot;&gt;&lt;position width=&quot;21.25&quot; height=&quot;21.25&quot; alignment=&quot;1&quot; /&gt;&lt;elements&gt;&lt;element name=&quot;background&quot;&gt;&lt;fill visible=&quot;1&quot; foreColor=&quot;#c8c8c8&quot; /&gt;&lt;line visible=&quot;0&quot; /&gt;&lt;reflection visible=&quot;0&quot; /&gt;&lt;shadow visible=&quot;0&quot; /&gt;&lt;/element&gt;&lt;element name=&quot;arc&quot;&gt;&lt;fill visible=&quot;1&quot; foreColor=&quot;&quot; /&gt;&lt;line visible=&quot;0&quot; /&gt;&lt;reflection visible=&quot;0&quot; /&gt;&lt;shadow visible=&quot;0&quot; /&gt;&lt;/element&gt;&lt;element name=&quot;circle&quot;&gt;&lt;fill visible=&quot;0&quot; /&gt;&lt;line visible=&quot;0&quot; /&gt;&lt;reflection visible=&quot;0&quot; /&gt;&lt;shadow visible=&quot;0&quot; /&gt;&lt;/element&gt;&lt;/elements&gt;&lt;colors&gt;&lt;color rgb=&quot;#29ba74&quot; name=&quot;Green&quot; default=&quot;1&quot; /&gt;&lt;color rgb=&quot;#6e6f73&quot; name=&quot;Gray&quot; /&gt;&lt;color rgb=&quot;#e71c57&quot; name=&quot;Magenta&quot; /&gt;&lt;color rgb=&quot;#30c1d7&quot; name=&quot;Bright Blue&quot; /&gt;&lt;/colors&gt;&lt;/smartelement&gt;"/>
</p:tagLst>
</file>

<file path=ppt/tags/tag41.xml><?xml version="1.0" encoding="utf-8"?>
<p:tagLst xmlns:a="http://schemas.openxmlformats.org/drawingml/2006/main" xmlns:r="http://schemas.openxmlformats.org/officeDocument/2006/relationships" xmlns:p="http://schemas.openxmlformats.org/presentationml/2006/main">
  <p:tag name="EE4P_STYLE_ID" val="39dcc26a-7131-49f4-a9eb-1c0521500c03"/>
  <p:tag name="EE4P_STYLE_NAME" val="BCG Grid 16:9"/>
  <p:tag name="EE4P_SMART_ELEMENT" val="HarveyBall"/>
  <p:tag name="EE4P_SMART_ELEMENT_XML" val="&lt;smartelement id=&quot;HarveyBall&quot; custom=&quot;1&quot;&gt;&lt;position width=&quot;21.25&quot; height=&quot;21.25&quot; alignment=&quot;1&quot; /&gt;&lt;elements&gt;&lt;element name=&quot;background&quot;&gt;&lt;fill visible=&quot;1&quot; foreColor=&quot;#c8c8c8&quot; /&gt;&lt;line visible=&quot;0&quot; /&gt;&lt;reflection visible=&quot;0&quot; /&gt;&lt;shadow visible=&quot;0&quot; /&gt;&lt;/element&gt;&lt;element name=&quot;arc&quot;&gt;&lt;fill visible=&quot;1&quot; foreColor=&quot;&quot; /&gt;&lt;line visible=&quot;0&quot; /&gt;&lt;reflection visible=&quot;0&quot; /&gt;&lt;shadow visible=&quot;0&quot; /&gt;&lt;/element&gt;&lt;element name=&quot;circle&quot;&gt;&lt;fill visible=&quot;0&quot; /&gt;&lt;line visible=&quot;0&quot; /&gt;&lt;reflection visible=&quot;0&quot; /&gt;&lt;shadow visible=&quot;0&quot; /&gt;&lt;/element&gt;&lt;/elements&gt;&lt;colors&gt;&lt;color rgb=&quot;#29ba74&quot; name=&quot;Green&quot; default=&quot;1&quot; /&gt;&lt;color rgb=&quot;#6e6f73&quot; name=&quot;Gray&quot; /&gt;&lt;color rgb=&quot;#e71c57&quot; name=&quot;Magenta&quot; /&gt;&lt;color rgb=&quot;#30c1d7&quot; name=&quot;Bright Blue&quot; /&gt;&lt;/colors&gt;&lt;/smartelement&gt;"/>
</p:tagLst>
</file>

<file path=ppt/tags/tag42.xml><?xml version="1.0" encoding="utf-8"?>
<p:tagLst xmlns:a="http://schemas.openxmlformats.org/drawingml/2006/main" xmlns:r="http://schemas.openxmlformats.org/officeDocument/2006/relationships" xmlns:p="http://schemas.openxmlformats.org/presentationml/2006/main">
  <p:tag name="EE4P_STYLE_ID" val="39dcc26a-7131-49f4-a9eb-1c0521500c03"/>
  <p:tag name="EE4P_STYLE_NAME" val="BCG Grid 16:9"/>
  <p:tag name="EE4P_SMART_ELEMENT" val="HarveyBall"/>
  <p:tag name="EE4P_SMART_ELEMENT_XML" val="&lt;smartelement id=&quot;HarveyBall&quot; custom=&quot;1&quot;&gt;&lt;position width=&quot;21.25&quot; height=&quot;21.25&quot; alignment=&quot;1&quot; /&gt;&lt;elements&gt;&lt;element name=&quot;background&quot;&gt;&lt;fill visible=&quot;1&quot; foreColor=&quot;#c8c8c8&quot; /&gt;&lt;line visible=&quot;0&quot; /&gt;&lt;reflection visible=&quot;0&quot; /&gt;&lt;shadow visible=&quot;0&quot; /&gt;&lt;/element&gt;&lt;element name=&quot;arc&quot;&gt;&lt;fill visible=&quot;1&quot; foreColor=&quot;&quot; /&gt;&lt;line visible=&quot;0&quot; /&gt;&lt;reflection visible=&quot;0&quot; /&gt;&lt;shadow visible=&quot;0&quot; /&gt;&lt;/element&gt;&lt;element name=&quot;circle&quot;&gt;&lt;fill visible=&quot;0&quot; /&gt;&lt;line visible=&quot;0&quot; /&gt;&lt;reflection visible=&quot;0&quot; /&gt;&lt;shadow visible=&quot;0&quot; /&gt;&lt;/element&gt;&lt;/elements&gt;&lt;colors&gt;&lt;color rgb=&quot;#29ba74&quot; name=&quot;Green&quot; default=&quot;1&quot; /&gt;&lt;color rgb=&quot;#6e6f73&quot; name=&quot;Gray&quot; /&gt;&lt;color rgb=&quot;#e71c57&quot; name=&quot;Magenta&quot; /&gt;&lt;color rgb=&quot;#30c1d7&quot; name=&quot;Bright Blue&quot; /&gt;&lt;/colors&gt;&lt;/smartelement&gt;"/>
</p:tagLst>
</file>

<file path=ppt/tags/tag43.xml><?xml version="1.0" encoding="utf-8"?>
<p:tagLst xmlns:a="http://schemas.openxmlformats.org/drawingml/2006/main" xmlns:r="http://schemas.openxmlformats.org/officeDocument/2006/relationships" xmlns:p="http://schemas.openxmlformats.org/presentationml/2006/main">
  <p:tag name="EE4P_STYLE_ID" val="39dcc26a-7131-49f4-a9eb-1c0521500c03"/>
  <p:tag name="EE4P_STYLE_NAME" val="BCG Grid 16:9"/>
  <p:tag name="EE4P_SMART_ELEMENT" val="HarveyBall"/>
  <p:tag name="EE4P_SMART_ELEMENT_XML" val="&lt;smartelement id=&quot;HarveyBall&quot; custom=&quot;1&quot;&gt;&lt;position width=&quot;21.25&quot; height=&quot;21.25&quot; alignment=&quot;1&quot; /&gt;&lt;elements&gt;&lt;element name=&quot;background&quot;&gt;&lt;fill visible=&quot;1&quot; foreColor=&quot;#c8c8c8&quot; /&gt;&lt;line visible=&quot;0&quot; /&gt;&lt;reflection visible=&quot;0&quot; /&gt;&lt;shadow visible=&quot;0&quot; /&gt;&lt;/element&gt;&lt;element name=&quot;arc&quot;&gt;&lt;fill visible=&quot;1&quot; foreColor=&quot;&quot; /&gt;&lt;line visible=&quot;0&quot; /&gt;&lt;reflection visible=&quot;0&quot; /&gt;&lt;shadow visible=&quot;0&quot; /&gt;&lt;/element&gt;&lt;element name=&quot;circle&quot;&gt;&lt;fill visible=&quot;0&quot; /&gt;&lt;line visible=&quot;0&quot; /&gt;&lt;reflection visible=&quot;0&quot; /&gt;&lt;shadow visible=&quot;0&quot; /&gt;&lt;/element&gt;&lt;/elements&gt;&lt;colors&gt;&lt;color rgb=&quot;#29ba74&quot; name=&quot;Green&quot; default=&quot;1&quot; /&gt;&lt;color rgb=&quot;#6e6f73&quot; name=&quot;Gray&quot; /&gt;&lt;color rgb=&quot;#e71c57&quot; name=&quot;Magenta&quot; /&gt;&lt;color rgb=&quot;#30c1d7&quot; name=&quot;Bright Blue&quot; /&gt;&lt;/colors&gt;&lt;/smartelement&gt;"/>
</p:tagLst>
</file>

<file path=ppt/tags/tag44.xml><?xml version="1.0" encoding="utf-8"?>
<p:tagLst xmlns:a="http://schemas.openxmlformats.org/drawingml/2006/main" xmlns:r="http://schemas.openxmlformats.org/officeDocument/2006/relationships" xmlns:p="http://schemas.openxmlformats.org/presentationml/2006/main">
  <p:tag name="EE4P_STYLE_ID" val="39dcc26a-7131-49f4-a9eb-1c0521500c03"/>
  <p:tag name="EE4P_STYLE_NAME" val="BCG Grid 16:9"/>
  <p:tag name="EE4P_SMART_ELEMENT" val="HarveyBall"/>
  <p:tag name="EE4P_SMART_ELEMENT_XML" val="&lt;smartelement id=&quot;HarveyBall&quot; custom=&quot;1&quot;&gt;&lt;position width=&quot;21.25&quot; height=&quot;21.25&quot; alignment=&quot;1&quot; /&gt;&lt;elements&gt;&lt;element name=&quot;background&quot;&gt;&lt;fill visible=&quot;1&quot; foreColor=&quot;#c8c8c8&quot; /&gt;&lt;line visible=&quot;0&quot; /&gt;&lt;reflection visible=&quot;0&quot; /&gt;&lt;shadow visible=&quot;0&quot; /&gt;&lt;/element&gt;&lt;element name=&quot;arc&quot;&gt;&lt;fill visible=&quot;1&quot; foreColor=&quot;&quot; /&gt;&lt;line visible=&quot;0&quot; /&gt;&lt;reflection visible=&quot;0&quot; /&gt;&lt;shadow visible=&quot;0&quot; /&gt;&lt;/element&gt;&lt;element name=&quot;circle&quot;&gt;&lt;fill visible=&quot;0&quot; /&gt;&lt;line visible=&quot;0&quot; /&gt;&lt;reflection visible=&quot;0&quot; /&gt;&lt;shadow visible=&quot;0&quot; /&gt;&lt;/element&gt;&lt;/elements&gt;&lt;colors&gt;&lt;color rgb=&quot;#29ba74&quot; name=&quot;Green&quot; default=&quot;1&quot; /&gt;&lt;color rgb=&quot;#6e6f73&quot; name=&quot;Gray&quot; /&gt;&lt;color rgb=&quot;#e71c57&quot; name=&quot;Magenta&quot; /&gt;&lt;color rgb=&quot;#30c1d7&quot; name=&quot;Bright Blue&quot; /&gt;&lt;/colors&gt;&lt;/smartelement&gt;"/>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BCG_MODE" val="Presentation"/>
  <p:tag name="BCG_DESIGN" val="Big statement green"/>
  <p:tag name="EE4P_LAYOUT_ID" val="K"/>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EE4P_MASTERWIZARD" val="TitleAndEndImages"/>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pvK_aVZ_EqBQV07Gl7Fjkw"/>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nWpe3MnzIRaf65Inrgw5Ng"/>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CV6Cy7jecKSZb882OZtpgg"/>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5nEVfEVPaD0kkJ7FI2_x8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OCmFiMyAe8WJCn89fDM2Ig"/>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KMbWFQqLnUZtOBiiZBTMr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TxVAo0QemmMLy2cbNmMwyw"/>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AakDyoBn8Dt91h_6Lg3qQQ"/>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Marf_PQDk21j5j9lxGB5PQ"/>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bUDPhHdN0eqxp5zGH6wy5g"/>
</p:tagLst>
</file>

<file path=ppt/tags/tag6.xml><?xml version="1.0" encoding="utf-8"?>
<p:tagLst xmlns:a="http://schemas.openxmlformats.org/drawingml/2006/main" xmlns:r="http://schemas.openxmlformats.org/officeDocument/2006/relationships" xmlns:p="http://schemas.openxmlformats.org/presentationml/2006/main">
  <p:tag name="EE4P_MASTERWIZARD" val="TitleAndEndLogos"/>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lW.Xh4S8a5Uoi0p5d7nmYg"/>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31yag0GCbHk3rKXgUIg.A"/>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DBIMoOb4xB6yWaCqAAHALQ"/>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p6KDpGkjRxkwisbeg0grcg"/>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0K_mmqS2zY16xSd4nmFpCA"/>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_dFKgfVVwrP0pm_2nbc9iQ"/>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FFSlbKyDJ6sXIqVXCugnFg"/>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brbTpPJW5_EF9Qi1zi_ggg"/>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KFNctz.vLq6pYfD9TPBBd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gdTW.mIfvIv1FHjIjFeSOA"/>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uUI8pHwxc8JeaXajDyOFUw"/>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RCzSmCVfUywUeRwyX.wbLw"/>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DQi_W8.3r9PMH5XGQkijLg"/>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_bGIpfbtU70sCmroZwhIP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67kHhnEmCpDTSa_roMFMxw"/>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9wxq0cG_bPoaOb3CyyW8QA"/>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BmYMp0OANMpg4ecgqCfW1w"/>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2KjdeNgfAcrRdf5ZWS.ggQ"/>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CG Grid 16:9">
  <a:themeElements>
    <a:clrScheme name="The Boston Consulting Group">
      <a:dk1>
        <a:srgbClr val="575757"/>
      </a:dk1>
      <a:lt1>
        <a:sysClr val="window" lastClr="FFFFFF"/>
      </a:lt1>
      <a:dk2>
        <a:srgbClr val="29BA74"/>
      </a:dk2>
      <a:lt2>
        <a:srgbClr val="F2F2F2"/>
      </a:lt2>
      <a:accent1>
        <a:srgbClr val="03522D"/>
      </a:accent1>
      <a:accent2>
        <a:srgbClr val="197A56"/>
      </a:accent2>
      <a:accent3>
        <a:srgbClr val="D4DF33"/>
      </a:accent3>
      <a:accent4>
        <a:srgbClr val="3EAD92"/>
      </a:accent4>
      <a:accent5>
        <a:srgbClr val="6E6F73"/>
      </a:accent5>
      <a:accent6>
        <a:srgbClr val="295E7E"/>
      </a:accent6>
      <a:hlink>
        <a:srgbClr val="2E3558"/>
      </a:hlink>
      <a:folHlink>
        <a:srgbClr val="2E3558"/>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29BA74"/>
        </a:solidFill>
        <a:ln w="9525" cap="rnd" cmpd="sng" algn="ctr">
          <a:solidFill>
            <a:srgbClr val="29BA74"/>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tx1">
              <a:lumMod val="60000"/>
              <a:lumOff val="40000"/>
            </a:schemeClr>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dirty="0" err="1" smtClean="0">
            <a:solidFill>
              <a:srgbClr val="575757"/>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2.xml><?xml version="1.0" encoding="utf-8"?>
<a:theme xmlns:a="http://schemas.openxmlformats.org/drawingml/2006/main" name="Office Theme">
  <a:themeElements>
    <a:clrScheme name="BCG 2015">
      <a:dk1>
        <a:srgbClr val="6E6F73"/>
      </a:dk1>
      <a:lt1>
        <a:sysClr val="window" lastClr="FFFFFF"/>
      </a:lt1>
      <a:dk2>
        <a:srgbClr val="2FC77E"/>
      </a:dk2>
      <a:lt2>
        <a:srgbClr val="E7E7E7"/>
      </a:lt2>
      <a:accent1>
        <a:srgbClr val="03522D"/>
      </a:accent1>
      <a:accent2>
        <a:srgbClr val="197A56"/>
      </a:accent2>
      <a:accent3>
        <a:srgbClr val="E3EE37"/>
      </a:accent3>
      <a:accent4>
        <a:srgbClr val="3EAD92"/>
      </a:accent4>
      <a:accent5>
        <a:srgbClr val="6E6F73"/>
      </a:accent5>
      <a:accent6>
        <a:srgbClr val="295E7E"/>
      </a:accent6>
      <a:hlink>
        <a:srgbClr val="2E3558"/>
      </a:hlink>
      <a:folHlink>
        <a:srgbClr val="670F31"/>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BCG Colors 2015">
      <a:dk1>
        <a:srgbClr val="6E6F73"/>
      </a:dk1>
      <a:lt1>
        <a:sysClr val="window" lastClr="FFFFFF"/>
      </a:lt1>
      <a:dk2>
        <a:srgbClr val="2FC77E"/>
      </a:dk2>
      <a:lt2>
        <a:srgbClr val="E7E7E7"/>
      </a:lt2>
      <a:accent1>
        <a:srgbClr val="03522D"/>
      </a:accent1>
      <a:accent2>
        <a:srgbClr val="197A56"/>
      </a:accent2>
      <a:accent3>
        <a:srgbClr val="E3EE37"/>
      </a:accent3>
      <a:accent4>
        <a:srgbClr val="3EAD92"/>
      </a:accent4>
      <a:accent5>
        <a:srgbClr val="6E6F73"/>
      </a:accent5>
      <a:accent6>
        <a:srgbClr val="295E7E"/>
      </a:accent6>
      <a:hlink>
        <a:srgbClr val="2FC77E"/>
      </a:hlink>
      <a:folHlink>
        <a:srgbClr val="03522D"/>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2" row="9">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9286DAD-7C11-4B0B-AC71-C409F60B90D0}">
  <we:reference id="1e02f4c4-fc90-4da1-8ab3-b26c44d971ec" version="2.2.0.0" store="EXCatalog" storeType="EXCatalog"/>
  <we:alternateReferences/>
  <we:properties>
    <we:property name="ClientColors" value="&quot;[\&quot;#575757\&quot;,\&quot;#29BA74\&quot;,\&quot;#03522D\&quot;,\&quot;#197A56\&quot;,\&quot;#D4DF33\&quot;,\&quot;#3EAD92\&quot;,\&quot;#6E6F73\&quot;,\&quot;#295E7E\&quot;,\&quot;#197A56\&quot;]&quot;"/>
    <we:property name="ThemeElements" value="&quot;{\&quot;colors\&quot;:[\&quot;#575757\&quot;,\&quot;#29BA74\&quot;,\&quot;#03522D\&quot;,\&quot;#197A56\&quot;,\&quot;#D4DF33\&quot;,\&quot;#3EAD92\&quot;,\&quot;#6E6F73\&quot;,\&quot;#295E7E\&quot;,\&quot;#197A56\&quot;],\&quot;fonts\&quot;:[\&quot;Trebuchet MS\&quot;]}&quot;"/>
    <we:property name="ClientFonts" value="&quot;[\&quot;Trebuchet MS\&quot;]&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f9d88b1-f56d-4bb9-a1b2-5f27a7bde90d" xsi:nil="true"/>
    <lcf76f155ced4ddcb4097134ff3c332f xmlns="5215c1be-4cfb-4493-b90c-6b058f9098d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15385BC1FFA2D4F954AC71457ABB97F" ma:contentTypeVersion="12" ma:contentTypeDescription="Create a new document." ma:contentTypeScope="" ma:versionID="b1b99961b49d7ba6f11b1bd71a959f14">
  <xsd:schema xmlns:xsd="http://www.w3.org/2001/XMLSchema" xmlns:xs="http://www.w3.org/2001/XMLSchema" xmlns:p="http://schemas.microsoft.com/office/2006/metadata/properties" xmlns:ns2="5215c1be-4cfb-4493-b90c-6b058f9098da" xmlns:ns3="df9d88b1-f56d-4bb9-a1b2-5f27a7bde90d" targetNamespace="http://schemas.microsoft.com/office/2006/metadata/properties" ma:root="true" ma:fieldsID="847b93381661eb5256a3e4b5b44f6857" ns2:_="" ns3:_="">
    <xsd:import namespace="5215c1be-4cfb-4493-b90c-6b058f9098da"/>
    <xsd:import namespace="df9d88b1-f56d-4bb9-a1b2-5f27a7bde90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15c1be-4cfb-4493-b90c-6b058f9098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1edaf98-933d-48b7-9af8-6bdbb703d06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9d88b1-f56d-4bb9-a1b2-5f27a7bde90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3448b9b-f89c-40dc-b7cd-cf0058fa9735}" ma:internalName="TaxCatchAll" ma:showField="CatchAllData" ma:web="df9d88b1-f56d-4bb9-a1b2-5f27a7bde9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0DEEB23-2080-4D77-AEE5-87FF14617A42}">
  <ds:schemaRefs>
    <ds:schemaRef ds:uri="http://purl.org/dc/terms/"/>
    <ds:schemaRef ds:uri="df9d88b1-f56d-4bb9-a1b2-5f27a7bde90d"/>
    <ds:schemaRef ds:uri="5215c1be-4cfb-4493-b90c-6b058f9098da"/>
    <ds:schemaRef ds:uri="http://www.w3.org/XML/1998/namespace"/>
    <ds:schemaRef ds:uri="http://schemas.microsoft.com/office/2006/metadata/properties"/>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9E5EC984-0B0D-4938-985D-22B15F33BCF2}">
  <ds:schemaRefs>
    <ds:schemaRef ds:uri="5215c1be-4cfb-4493-b90c-6b058f9098da"/>
    <ds:schemaRef ds:uri="df9d88b1-f56d-4bb9-a1b2-5f27a7bde90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11AA5C0-B06E-4124-8544-555091918D1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TotalTime>
  <Words>1480</Words>
  <Application>Microsoft Office PowerPoint</Application>
  <PresentationFormat>Widescreen</PresentationFormat>
  <Paragraphs>197</Paragraphs>
  <Slides>13</Slides>
  <Notes>5</Notes>
  <HiddenSlides>0</HiddenSlides>
  <MMClips>0</MMClips>
  <ScaleCrop>false</ScaleCrop>
  <HeadingPairs>
    <vt:vector size="10"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13</vt:i4>
      </vt:variant>
      <vt:variant>
        <vt:lpstr>Custom Shows</vt:lpstr>
      </vt:variant>
      <vt:variant>
        <vt:i4>1</vt:i4>
      </vt:variant>
    </vt:vector>
  </HeadingPairs>
  <TitlesOfParts>
    <vt:vector size="19" baseType="lpstr">
      <vt:lpstr>Arial</vt:lpstr>
      <vt:lpstr>Trebuchet MS</vt:lpstr>
      <vt:lpstr>Wingdings</vt:lpstr>
      <vt:lpstr>BCG Grid 16:9</vt:lpstr>
      <vt:lpstr>think-cell Slide</vt:lpstr>
      <vt:lpstr>LCBHS Fiscal Analysis and Stability Plan</vt:lpstr>
      <vt:lpstr>Executive summary</vt:lpstr>
      <vt:lpstr>Recall: LCBHS has faced two significant changes resulting in liquidity constraint and the request for a short-term loan </vt:lpstr>
      <vt:lpstr>LCBHS recognized the need to make substantial changes and has launched a detailed financial performance analysis</vt:lpstr>
      <vt:lpstr>Key changes have begun to be put in motion and are expected to have meaningful near- and long-term financial impacts</vt:lpstr>
      <vt:lpstr>Request a two-fold approach to give LCBHS time to develop a robust plan while supporting long-term financial stability and critical service maintenance</vt:lpstr>
      <vt:lpstr>A loan extension is pivotal for LCBHS to meet critical payment demands and maintain service, while current business model is refined</vt:lpstr>
      <vt:lpstr>Appendix</vt:lpstr>
      <vt:lpstr>Backup | The EHR system transition and subsequent 9-month delay in billing required LCBHS to utilize previously stable cash reserves to uphold services</vt:lpstr>
      <vt:lpstr>Backup | LCBHS has significantly grown services to meet the needs of the community</vt:lpstr>
      <vt:lpstr>Backup | IGT mechanism sets a 'ceiling' on number of services able to be provided based on a county's available reserves to provide the county-share</vt:lpstr>
      <vt:lpstr>PowerPoint Presentation</vt:lpstr>
      <vt:lpstr>PowerPoint Presentation</vt:lpstr>
      <vt:lpstr>Format Guide Workshop</vt:lpstr>
    </vt:vector>
  </TitlesOfParts>
  <Company>Boston Consulting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Boston Consulting Group</dc:creator>
  <cp:lastModifiedBy>Elise Jones</cp:lastModifiedBy>
  <cp:revision>3</cp:revision>
  <cp:lastPrinted>2000-01-01T07:00:00Z</cp:lastPrinted>
  <dcterms:created xsi:type="dcterms:W3CDTF">2025-09-02T15:34:03Z</dcterms:created>
  <dcterms:modified xsi:type="dcterms:W3CDTF">2025-09-11T02:12:23Z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Format Name">
    <vt:lpwstr>Grid Format</vt:lpwstr>
  </property>
  <property fmtid="{D5CDD505-2E9C-101B-9397-08002B2CF9AE}" pid="3" name="NXPowerLiteLastOptimized">
    <vt:lpwstr>488649</vt:lpwstr>
  </property>
  <property fmtid="{D5CDD505-2E9C-101B-9397-08002B2CF9AE}" pid="4" name="NXPowerLiteSettings">
    <vt:lpwstr>87000AA0054001</vt:lpwstr>
  </property>
  <property fmtid="{D5CDD505-2E9C-101B-9397-08002B2CF9AE}" pid="5" name="NXPowerLiteVersion">
    <vt:lpwstr>D7.1.8</vt:lpwstr>
  </property>
  <property fmtid="{D5CDD505-2E9C-101B-9397-08002B2CF9AE}" pid="6" name="Template Name">
    <vt:lpwstr>16x9</vt:lpwstr>
  </property>
  <property fmtid="{D5CDD505-2E9C-101B-9397-08002B2CF9AE}" pid="7" name="MSIP_Label_b0d5c4f4-7a29-4385-b7a5-afbe2154ae6f_Enabled">
    <vt:lpwstr>true</vt:lpwstr>
  </property>
  <property fmtid="{D5CDD505-2E9C-101B-9397-08002B2CF9AE}" pid="8" name="MSIP_Label_b0d5c4f4-7a29-4385-b7a5-afbe2154ae6f_SetDate">
    <vt:lpwstr>2025-09-02T15:34:49Z</vt:lpwstr>
  </property>
  <property fmtid="{D5CDD505-2E9C-101B-9397-08002B2CF9AE}" pid="9" name="MSIP_Label_b0d5c4f4-7a29-4385-b7a5-afbe2154ae6f_Method">
    <vt:lpwstr>Standard</vt:lpwstr>
  </property>
  <property fmtid="{D5CDD505-2E9C-101B-9397-08002B2CF9AE}" pid="10" name="MSIP_Label_b0d5c4f4-7a29-4385-b7a5-afbe2154ae6f_Name">
    <vt:lpwstr>Confidential</vt:lpwstr>
  </property>
  <property fmtid="{D5CDD505-2E9C-101B-9397-08002B2CF9AE}" pid="11" name="MSIP_Label_b0d5c4f4-7a29-4385-b7a5-afbe2154ae6f_SiteId">
    <vt:lpwstr>2dfb2f0b-4d21-4268-9559-72926144c918</vt:lpwstr>
  </property>
  <property fmtid="{D5CDD505-2E9C-101B-9397-08002B2CF9AE}" pid="12" name="MSIP_Label_b0d5c4f4-7a29-4385-b7a5-afbe2154ae6f_ActionId">
    <vt:lpwstr>f7a8cc93-4ac0-4594-95d7-b9274ed5a736</vt:lpwstr>
  </property>
  <property fmtid="{D5CDD505-2E9C-101B-9397-08002B2CF9AE}" pid="13" name="MSIP_Label_b0d5c4f4-7a29-4385-b7a5-afbe2154ae6f_ContentBits">
    <vt:lpwstr>0</vt:lpwstr>
  </property>
  <property fmtid="{D5CDD505-2E9C-101B-9397-08002B2CF9AE}" pid="14" name="MSIP_Label_b0d5c4f4-7a29-4385-b7a5-afbe2154ae6f_Tag">
    <vt:lpwstr>10, 3, 0, 1</vt:lpwstr>
  </property>
  <property fmtid="{D5CDD505-2E9C-101B-9397-08002B2CF9AE}" pid="15" name="ContentTypeId">
    <vt:lpwstr>0x010100515385BC1FFA2D4F954AC71457ABB97F</vt:lpwstr>
  </property>
  <property fmtid="{D5CDD505-2E9C-101B-9397-08002B2CF9AE}" pid="16" name="MediaServiceImageTags">
    <vt:lpwstr/>
  </property>
</Properties>
</file>