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2" r:id="rId1"/>
  </p:sldMasterIdLst>
  <p:notesMasterIdLst>
    <p:notesMasterId r:id="rId15"/>
  </p:notesMasterIdLst>
  <p:sldIdLst>
    <p:sldId id="256" r:id="rId2"/>
    <p:sldId id="259" r:id="rId3"/>
    <p:sldId id="260" r:id="rId4"/>
    <p:sldId id="617" r:id="rId5"/>
    <p:sldId id="596" r:id="rId6"/>
    <p:sldId id="616" r:id="rId7"/>
    <p:sldId id="261" r:id="rId8"/>
    <p:sldId id="603" r:id="rId9"/>
    <p:sldId id="606" r:id="rId10"/>
    <p:sldId id="611" r:id="rId11"/>
    <p:sldId id="599" r:id="rId12"/>
    <p:sldId id="600" r:id="rId13"/>
    <p:sldId id="4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3451" autoAdjust="0"/>
  </p:normalViewPr>
  <p:slideViewPr>
    <p:cSldViewPr snapToGrid="0" snapToObjects="1">
      <p:cViewPr varScale="1">
        <p:scale>
          <a:sx n="150" d="100"/>
          <a:sy n="150" d="100"/>
        </p:scale>
        <p:origin x="286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045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1508D-0F74-5147-B3E3-8751F20A87DA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7DEB5-6535-2344-B4A9-B3D2B9555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0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DEB5-6535-2344-B4A9-B3D2B95559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996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DEB5-6535-2344-B4A9-B3D2B95559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0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DEB5-6535-2344-B4A9-B3D2B95559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22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7DEB5-6535-2344-B4A9-B3D2B95559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30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7DEB5-6535-2344-B4A9-B3D2B95559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885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9484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172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687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06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439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27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8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7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051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283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686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4283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sm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>
            <a:lumMod val="85000"/>
          </a:schemeClr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</a:schemeClr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</a:schemeClr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</a:schemeClr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>
            <a:lumMod val="85000"/>
          </a:schemeClr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CB606-9681-1649-8AAE-FDE2775F0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802298"/>
            <a:ext cx="6667500" cy="2990563"/>
          </a:xfrm>
        </p:spPr>
        <p:txBody>
          <a:bodyPr anchor="b">
            <a:normAutofit/>
          </a:bodyPr>
          <a:lstStyle/>
          <a:p>
            <a:r>
              <a:rPr lang="en-US" dirty="0"/>
              <a:t>UCCE Lake Forestry Program</a:t>
            </a:r>
            <a:endParaRPr lang="en-US" cap="smal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F44B55-ED8A-0C4C-A96F-0D1001EF63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4597881"/>
            <a:ext cx="6343650" cy="1492064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000" cap="small" dirty="0"/>
              <a:t>Michael I. Jones, PhD</a:t>
            </a:r>
          </a:p>
          <a:p>
            <a:pPr>
              <a:spcBef>
                <a:spcPts val="1200"/>
              </a:spcBef>
            </a:pPr>
            <a:r>
              <a:rPr lang="en-US" sz="1600" cap="small" dirty="0"/>
              <a:t>Forest Advisor, RPF No. 3241</a:t>
            </a:r>
          </a:p>
          <a:p>
            <a:pPr>
              <a:spcBef>
                <a:spcPts val="0"/>
              </a:spcBef>
            </a:pPr>
            <a:r>
              <a:rPr lang="en-US" sz="1600" cap="small" dirty="0"/>
              <a:t>UC Cooperative Extension – Mendocino, Lake, &amp; Sonoma Counties</a:t>
            </a:r>
          </a:p>
          <a:p>
            <a:pPr>
              <a:spcBef>
                <a:spcPts val="0"/>
              </a:spcBef>
            </a:pPr>
            <a:endParaRPr lang="en-US" sz="1400" cap="small" dirty="0"/>
          </a:p>
          <a:p>
            <a:pPr>
              <a:spcBef>
                <a:spcPts val="0"/>
              </a:spcBef>
            </a:pPr>
            <a:endParaRPr lang="en-US" sz="1400" cap="small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4EEAFC1-90FD-DD6F-42D7-F05F01D2FC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1" y="5969965"/>
            <a:ext cx="3657600" cy="690740"/>
          </a:xfrm>
          <a:prstGeom prst="rect">
            <a:avLst/>
          </a:prstGeom>
        </p:spPr>
      </p:pic>
      <p:pic>
        <p:nvPicPr>
          <p:cNvPr id="17" name="Picture 16" descr="A grassy hill with a blue sky&#10;&#10;AI-generated content may be incorrect.">
            <a:extLst>
              <a:ext uri="{FF2B5EF4-FFF2-40B4-BE49-F238E27FC236}">
                <a16:creationId xmlns:a16="http://schemas.microsoft.com/office/drawing/2014/main" id="{44AEFAF8-8584-EC31-9103-16411ADDFA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7069394" y="-1"/>
            <a:ext cx="5122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4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6F95DE-012C-EB1E-9BCA-D808E6BFE3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87325" cy="3291349"/>
          </a:xfrm>
          <a:prstGeom prst="rect">
            <a:avLst/>
          </a:prstGeom>
        </p:spPr>
      </p:pic>
      <p:pic>
        <p:nvPicPr>
          <p:cNvPr id="5" name="Picture 4" descr="A aerial view of a forest&#10;&#10;Description automatically generated">
            <a:extLst>
              <a:ext uri="{FF2B5EF4-FFF2-40B4-BE49-F238E27FC236}">
                <a16:creationId xmlns:a16="http://schemas.microsoft.com/office/drawing/2014/main" id="{485E2EA8-920C-21D5-2036-9C8DE1CD74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675" y="3291349"/>
            <a:ext cx="6100000" cy="35666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8372EB-D889-3504-BF56-6F28CCD6B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152" y="0"/>
            <a:ext cx="5284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forest with blue sky&#10;&#10;AI-generated content may be incorrect.">
            <a:extLst>
              <a:ext uri="{FF2B5EF4-FFF2-40B4-BE49-F238E27FC236}">
                <a16:creationId xmlns:a16="http://schemas.microsoft.com/office/drawing/2014/main" id="{6B52C299-B80C-1FCA-0B2E-71372C3F4E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 rot="10800000">
            <a:off x="20" y="10"/>
            <a:ext cx="12191675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BBBB88F-E010-E08C-F2F1-7497720D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 cap="all" dirty="0"/>
              <a:t>Forest Stewardship Outreach and Education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484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09048D-C1F7-1646-18E2-C1AEE6835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088" y="-12290"/>
            <a:ext cx="5322366" cy="6858000"/>
          </a:xfrm>
          <a:prstGeom prst="rect">
            <a:avLst/>
          </a:prstGeom>
        </p:spPr>
      </p:pic>
      <p:pic>
        <p:nvPicPr>
          <p:cNvPr id="4" name="Picture 3" descr="A group of men standing in front of a poster&#10;&#10;AI-generated content may be incorrect.">
            <a:extLst>
              <a:ext uri="{FF2B5EF4-FFF2-40B4-BE49-F238E27FC236}">
                <a16:creationId xmlns:a16="http://schemas.microsoft.com/office/drawing/2014/main" id="{5FD4B04B-9405-9D33-C088-9CE91092EB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086" y="-12290"/>
            <a:ext cx="5300827" cy="6858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8214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7C6A5-2954-F245-89DC-4AA9362C0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mjones@ucnar.edu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UCCE Lake - Forestry</a:t>
            </a:r>
            <a:endParaRPr lang="en-US" dirty="0"/>
          </a:p>
        </p:txBody>
      </p:sp>
      <p:pic>
        <p:nvPicPr>
          <p:cNvPr id="17" name="Picture 16" descr="A picture containing tree, outdoor, plant, tall&#10;&#10;Description automatically generated">
            <a:extLst>
              <a:ext uri="{FF2B5EF4-FFF2-40B4-BE49-F238E27FC236}">
                <a16:creationId xmlns:a16="http://schemas.microsoft.com/office/drawing/2014/main" id="{51D8122D-F4BF-4F77-A257-8506737A4C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8073" y="12764"/>
            <a:ext cx="5133927" cy="6845236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A74FB6-1DAB-1851-0CC4-0532C775A8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39" y="4288113"/>
            <a:ext cx="2730120" cy="113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80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green field with trees and blue sky&#10;&#10;AI-generated content may be incorrect.">
            <a:extLst>
              <a:ext uri="{FF2B5EF4-FFF2-40B4-BE49-F238E27FC236}">
                <a16:creationId xmlns:a16="http://schemas.microsoft.com/office/drawing/2014/main" id="{9E2BB6D5-1A72-D502-4E6B-79B7EA3D70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>
            <a:fillRect/>
          </a:stretch>
        </p:blipFill>
        <p:spPr>
          <a:xfrm rot="10800000">
            <a:off x="305" y="10"/>
            <a:ext cx="12191695" cy="6857990"/>
          </a:xfrm>
          <a:prstGeom prst="rect">
            <a:avLst/>
          </a:prstGeom>
        </p:spPr>
      </p:pic>
      <p:sp>
        <p:nvSpPr>
          <p:cNvPr id="28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0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F655CC-7897-2F6E-79D6-11DFEBC96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en-US"/>
              <a:t>Forestry Program</a:t>
            </a:r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D43454-0E8A-434A-9DBF-6E5256AE0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Conduct an outreach, education, and research program to help landowners and managers steward coastal conifer forests and oak woodlands</a:t>
            </a:r>
          </a:p>
        </p:txBody>
      </p:sp>
      <p:sp>
        <p:nvSpPr>
          <p:cNvPr id="36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4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field of grass with trees&#10;&#10;Description automatically generated">
            <a:extLst>
              <a:ext uri="{FF2B5EF4-FFF2-40B4-BE49-F238E27FC236}">
                <a16:creationId xmlns:a16="http://schemas.microsoft.com/office/drawing/2014/main" id="{BB421CCE-084A-C470-3070-CFF5E65AC6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20" y="10"/>
            <a:ext cx="12191675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8D34F49-A7CD-10C0-2481-D68FF721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 cap="all"/>
              <a:t>Oak Woodland Stewardship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11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lage of trees in the woods&#10;&#10;Description automatically generated">
            <a:extLst>
              <a:ext uri="{FF2B5EF4-FFF2-40B4-BE49-F238E27FC236}">
                <a16:creationId xmlns:a16="http://schemas.microsoft.com/office/drawing/2014/main" id="{B3033F1A-FC3E-8975-677D-C0D364DA18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4432" y="0"/>
            <a:ext cx="5798019" cy="6858000"/>
          </a:xfrm>
          <a:prstGeom prst="rect">
            <a:avLst/>
          </a:prstGeom>
        </p:spPr>
      </p:pic>
      <p:pic>
        <p:nvPicPr>
          <p:cNvPr id="8" name="Picture 7" descr="A collage of trees in the woods&#10;&#10;Description automatically generated">
            <a:extLst>
              <a:ext uri="{FF2B5EF4-FFF2-40B4-BE49-F238E27FC236}">
                <a16:creationId xmlns:a16="http://schemas.microsoft.com/office/drawing/2014/main" id="{4F14AEA4-4B81-A652-194A-FC7183930B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551" y="0"/>
            <a:ext cx="57980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5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9A2CAB-B184-272C-F196-E58B5433E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orest fire with smoke coming out of the ground&#10;&#10;AI-generated content may be incorrect.">
            <a:extLst>
              <a:ext uri="{FF2B5EF4-FFF2-40B4-BE49-F238E27FC236}">
                <a16:creationId xmlns:a16="http://schemas.microsoft.com/office/drawing/2014/main" id="{6B6216E6-EC16-31DB-BF72-25EB2F8281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4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yellow jackets&#10;&#10;AI-generated content may be incorrect.">
            <a:extLst>
              <a:ext uri="{FF2B5EF4-FFF2-40B4-BE49-F238E27FC236}">
                <a16:creationId xmlns:a16="http://schemas.microsoft.com/office/drawing/2014/main" id="{50BE4AF9-9F75-80C6-E362-B1FA4BD4E2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3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a hill and trees&#10;&#10;Description automatically generated with medium confidence">
            <a:extLst>
              <a:ext uri="{FF2B5EF4-FFF2-40B4-BE49-F238E27FC236}">
                <a16:creationId xmlns:a16="http://schemas.microsoft.com/office/drawing/2014/main" id="{05C16EAA-077C-4D96-4D8E-C483AF22DD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87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view of a forest from a car window&#10;&#10;AI-generated content may be incorrect.">
            <a:extLst>
              <a:ext uri="{FF2B5EF4-FFF2-40B4-BE49-F238E27FC236}">
                <a16:creationId xmlns:a16="http://schemas.microsoft.com/office/drawing/2014/main" id="{93DFB731-14F4-469A-D42F-5B2F9C733D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" y="9"/>
            <a:ext cx="12191980" cy="68646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AAFF49-6E50-8E33-C84E-6008979A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636" y="992221"/>
            <a:ext cx="6247308" cy="4873558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z="4800" cap="all" dirty="0"/>
              <a:t>Forest health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0B8A35-DEA7-4D43-9DF8-90B4681D0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685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tree in a field&#10;&#10;Description automatically generated">
            <a:extLst>
              <a:ext uri="{FF2B5EF4-FFF2-40B4-BE49-F238E27FC236}">
                <a16:creationId xmlns:a16="http://schemas.microsoft.com/office/drawing/2014/main" id="{C908C43A-8045-5A35-F406-BEB8976B97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7" name="Picture 6" descr="A close-up of a tree stump&#10;&#10;Description automatically generated">
            <a:extLst>
              <a:ext uri="{FF2B5EF4-FFF2-40B4-BE49-F238E27FC236}">
                <a16:creationId xmlns:a16="http://schemas.microsoft.com/office/drawing/2014/main" id="{6199DEA0-5CBD-04A6-75FD-47752CB0C7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3" name="Picture 2" descr="A brown insect next to a syringe&#10;&#10;Description automatically generated">
            <a:extLst>
              <a:ext uri="{FF2B5EF4-FFF2-40B4-BE49-F238E27FC236}">
                <a16:creationId xmlns:a16="http://schemas.microsoft.com/office/drawing/2014/main" id="{9555F92C-2B6A-013D-FAF9-22DD4588AD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4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87381"/>
      </p:ext>
    </p:extLst>
  </p:cSld>
  <p:clrMapOvr>
    <a:masterClrMapping/>
  </p:clrMapOvr>
</p:sld>
</file>

<file path=ppt/theme/theme1.xml><?xml version="1.0" encoding="utf-8"?>
<a:theme xmlns:a="http://schemas.openxmlformats.org/drawingml/2006/main" name="1_Galler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12032</TotalTime>
  <Words>81</Words>
  <Application>Microsoft Office PowerPoint</Application>
  <PresentationFormat>Widescreen</PresentationFormat>
  <Paragraphs>15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Gill Sans MT</vt:lpstr>
      <vt:lpstr>1_Gallery</vt:lpstr>
      <vt:lpstr>UCCE Lake Forestry Program</vt:lpstr>
      <vt:lpstr>Forestry Program</vt:lpstr>
      <vt:lpstr>Oak Woodland Stewardship</vt:lpstr>
      <vt:lpstr>PowerPoint Presentation</vt:lpstr>
      <vt:lpstr>PowerPoint Presentation</vt:lpstr>
      <vt:lpstr>PowerPoint Presentation</vt:lpstr>
      <vt:lpstr>PowerPoint Presentation</vt:lpstr>
      <vt:lpstr>Forest health</vt:lpstr>
      <vt:lpstr>PowerPoint Presentation</vt:lpstr>
      <vt:lpstr>PowerPoint Presentation</vt:lpstr>
      <vt:lpstr>Forest Stewardship Outreach and Education</vt:lpstr>
      <vt:lpstr>PowerPoint Presentation</vt:lpstr>
      <vt:lpstr>Thank You  mjones@ucnar.edu  UCCE Lake - Forestry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Pests and Diseases of Forest and Landscape Trees</dc:title>
  <dc:creator>M. Jones</dc:creator>
  <cp:lastModifiedBy>Matthew Barnes</cp:lastModifiedBy>
  <cp:revision>271</cp:revision>
  <dcterms:created xsi:type="dcterms:W3CDTF">2020-02-11T23:32:02Z</dcterms:created>
  <dcterms:modified xsi:type="dcterms:W3CDTF">2025-10-22T19:05:15Z</dcterms:modified>
</cp:coreProperties>
</file>