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59" r:id="rId3"/>
    <p:sldId id="261" r:id="rId4"/>
    <p:sldId id="286" r:id="rId5"/>
    <p:sldId id="285" r:id="rId6"/>
    <p:sldId id="264" r:id="rId7"/>
    <p:sldId id="265" r:id="rId8"/>
    <p:sldId id="266" r:id="rId9"/>
    <p:sldId id="287" r:id="rId10"/>
    <p:sldId id="268" r:id="rId11"/>
    <p:sldId id="267" r:id="rId12"/>
    <p:sldId id="269" r:id="rId13"/>
    <p:sldId id="289" r:id="rId14"/>
    <p:sldId id="270" r:id="rId15"/>
    <p:sldId id="288" r:id="rId16"/>
    <p:sldId id="271" r:id="rId17"/>
    <p:sldId id="290" r:id="rId18"/>
    <p:sldId id="291" r:id="rId19"/>
    <p:sldId id="292" r:id="rId20"/>
    <p:sldId id="293" r:id="rId21"/>
    <p:sldId id="294" r:id="rId22"/>
    <p:sldId id="295" r:id="rId23"/>
    <p:sldId id="283" r:id="rId24"/>
    <p:sldId id="277" r:id="rId25"/>
    <p:sldId id="284" r:id="rId26"/>
    <p:sldId id="279" r:id="rId27"/>
    <p:sldId id="280" r:id="rId28"/>
    <p:sldId id="281" r:id="rId29"/>
    <p:sldId id="282" r:id="rId30"/>
    <p:sldId id="276" r:id="rId31"/>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7B2A9"/>
    <a:srgbClr val="5C564C"/>
    <a:srgbClr val="D7D4CF"/>
    <a:srgbClr val="A8A196"/>
    <a:srgbClr val="296D7B"/>
    <a:srgbClr val="3B9EB1"/>
    <a:srgbClr val="D7F0F5"/>
    <a:srgbClr val="7FCD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94660"/>
  </p:normalViewPr>
  <p:slideViewPr>
    <p:cSldViewPr snapToGrid="0" showGuides="1">
      <p:cViewPr varScale="1">
        <p:scale>
          <a:sx n="81" d="100"/>
          <a:sy n="81" d="100"/>
        </p:scale>
        <p:origin x="120" y="456"/>
      </p:cViewPr>
      <p:guideLst>
        <p:guide orient="horz" pos="213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1973E0C7-E96A-4CDF-859E-CB750AFF37E0}" type="datetimeFigureOut">
              <a:rPr lang="en-US" smtClean="0"/>
              <a:t>7/2/2025</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3905AC80-8042-466B-85D2-0ABFF0EF8528}" type="slidenum">
              <a:rPr lang="en-US" smtClean="0"/>
              <a:t>‹#›</a:t>
            </a:fld>
            <a:endParaRPr lang="en-US"/>
          </a:p>
        </p:txBody>
      </p:sp>
    </p:spTree>
    <p:extLst>
      <p:ext uri="{BB962C8B-B14F-4D97-AF65-F5344CB8AC3E}">
        <p14:creationId xmlns:p14="http://schemas.microsoft.com/office/powerpoint/2010/main" val="4009789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54113"/>
            <a:ext cx="5543550"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05AC80-8042-466B-85D2-0ABFF0EF8528}" type="slidenum">
              <a:rPr lang="en-US" smtClean="0"/>
              <a:t>1</a:t>
            </a:fld>
            <a:endParaRPr lang="en-US"/>
          </a:p>
        </p:txBody>
      </p:sp>
    </p:spTree>
    <p:extLst>
      <p:ext uri="{BB962C8B-B14F-4D97-AF65-F5344CB8AC3E}">
        <p14:creationId xmlns:p14="http://schemas.microsoft.com/office/powerpoint/2010/main" val="3738169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2D6AF-5FFF-ACC9-0E48-BB7E6DA041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389271-3AF3-F81F-C41C-67089FB423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7AAF00-199E-1052-3F10-7711C9EF97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8A5103-DF3B-77BF-7A61-2C80E0F53D7F}"/>
              </a:ext>
            </a:extLst>
          </p:cNvPr>
          <p:cNvSpPr>
            <a:spLocks noGrp="1"/>
          </p:cNvSpPr>
          <p:nvPr>
            <p:ph type="sldNum" sz="quarter" idx="5"/>
          </p:nvPr>
        </p:nvSpPr>
        <p:spPr/>
        <p:txBody>
          <a:bodyPr/>
          <a:lstStyle/>
          <a:p>
            <a:fld id="{3905AC80-8042-466B-85D2-0ABFF0EF8528}" type="slidenum">
              <a:rPr lang="en-US" smtClean="0"/>
              <a:t>21</a:t>
            </a:fld>
            <a:endParaRPr lang="en-US"/>
          </a:p>
        </p:txBody>
      </p:sp>
    </p:spTree>
    <p:extLst>
      <p:ext uri="{BB962C8B-B14F-4D97-AF65-F5344CB8AC3E}">
        <p14:creationId xmlns:p14="http://schemas.microsoft.com/office/powerpoint/2010/main" val="3267604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75E99-BF6A-1197-E1A5-D59FA8BAD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69E4B4-FF4C-8D43-07DC-29E7112978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8D24C8-2518-B578-A5F0-8E4D3FD005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01AD86-41C1-6F9C-4EB2-438763659123}"/>
              </a:ext>
            </a:extLst>
          </p:cNvPr>
          <p:cNvSpPr>
            <a:spLocks noGrp="1"/>
          </p:cNvSpPr>
          <p:nvPr>
            <p:ph type="sldNum" sz="quarter" idx="5"/>
          </p:nvPr>
        </p:nvSpPr>
        <p:spPr/>
        <p:txBody>
          <a:bodyPr/>
          <a:lstStyle/>
          <a:p>
            <a:fld id="{3905AC80-8042-466B-85D2-0ABFF0EF8528}" type="slidenum">
              <a:rPr lang="en-US" smtClean="0"/>
              <a:t>22</a:t>
            </a:fld>
            <a:endParaRPr lang="en-US"/>
          </a:p>
        </p:txBody>
      </p:sp>
    </p:spTree>
    <p:extLst>
      <p:ext uri="{BB962C8B-B14F-4D97-AF65-F5344CB8AC3E}">
        <p14:creationId xmlns:p14="http://schemas.microsoft.com/office/powerpoint/2010/main" val="2296947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05AC80-8042-466B-85D2-0ABFF0EF8528}" type="slidenum">
              <a:rPr lang="en-US" smtClean="0"/>
              <a:t>24</a:t>
            </a:fld>
            <a:endParaRPr lang="en-US"/>
          </a:p>
        </p:txBody>
      </p:sp>
    </p:spTree>
    <p:extLst>
      <p:ext uri="{BB962C8B-B14F-4D97-AF65-F5344CB8AC3E}">
        <p14:creationId xmlns:p14="http://schemas.microsoft.com/office/powerpoint/2010/main" val="38541725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7A141-A896-48B2-A652-55817D54EB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A0056D-107A-8B34-DFD5-2C1E9ED21D2B}"/>
              </a:ext>
            </a:extLst>
          </p:cNvPr>
          <p:cNvSpPr>
            <a:spLocks noGrp="1" noRot="1" noChangeAspect="1"/>
          </p:cNvSpPr>
          <p:nvPr>
            <p:ph type="sldImg"/>
          </p:nvPr>
        </p:nvSpPr>
        <p:spPr>
          <a:xfrm>
            <a:off x="703263" y="1154113"/>
            <a:ext cx="5543550" cy="3117850"/>
          </a:xfrm>
        </p:spPr>
      </p:sp>
      <p:sp>
        <p:nvSpPr>
          <p:cNvPr id="3" name="Notes Placeholder 2">
            <a:extLst>
              <a:ext uri="{FF2B5EF4-FFF2-40B4-BE49-F238E27FC236}">
                <a16:creationId xmlns:a16="http://schemas.microsoft.com/office/drawing/2014/main" id="{B5651BD6-8B7D-8B11-FE62-E595F9356D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DD59AA-BAFB-1866-ED60-812A64D99873}"/>
              </a:ext>
            </a:extLst>
          </p:cNvPr>
          <p:cNvSpPr>
            <a:spLocks noGrp="1"/>
          </p:cNvSpPr>
          <p:nvPr>
            <p:ph type="sldNum" sz="quarter" idx="5"/>
          </p:nvPr>
        </p:nvSpPr>
        <p:spPr/>
        <p:txBody>
          <a:bodyPr/>
          <a:lstStyle/>
          <a:p>
            <a:fld id="{3905AC80-8042-466B-85D2-0ABFF0EF8528}" type="slidenum">
              <a:rPr lang="en-US" smtClean="0"/>
              <a:t>30</a:t>
            </a:fld>
            <a:endParaRPr lang="en-US"/>
          </a:p>
        </p:txBody>
      </p:sp>
    </p:spTree>
    <p:extLst>
      <p:ext uri="{BB962C8B-B14F-4D97-AF65-F5344CB8AC3E}">
        <p14:creationId xmlns:p14="http://schemas.microsoft.com/office/powerpoint/2010/main" val="1904843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05AC80-8042-466B-85D2-0ABFF0EF8528}" type="slidenum">
              <a:rPr lang="en-US" smtClean="0"/>
              <a:t>2</a:t>
            </a:fld>
            <a:endParaRPr lang="en-US"/>
          </a:p>
        </p:txBody>
      </p:sp>
    </p:spTree>
    <p:extLst>
      <p:ext uri="{BB962C8B-B14F-4D97-AF65-F5344CB8AC3E}">
        <p14:creationId xmlns:p14="http://schemas.microsoft.com/office/powerpoint/2010/main" val="4263252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05AC80-8042-466B-85D2-0ABFF0EF8528}" type="slidenum">
              <a:rPr lang="en-US" smtClean="0"/>
              <a:t>12</a:t>
            </a:fld>
            <a:endParaRPr lang="en-US"/>
          </a:p>
        </p:txBody>
      </p:sp>
    </p:spTree>
    <p:extLst>
      <p:ext uri="{BB962C8B-B14F-4D97-AF65-F5344CB8AC3E}">
        <p14:creationId xmlns:p14="http://schemas.microsoft.com/office/powerpoint/2010/main" val="402444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972BA-8B2D-4C89-6461-74AC00AFE1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C93788-3204-ECF9-37A9-9CA5568869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58826F-0E18-D5F6-141B-5202591E55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983BF6-626F-E6F1-ADAA-FCC5F39DE2A9}"/>
              </a:ext>
            </a:extLst>
          </p:cNvPr>
          <p:cNvSpPr>
            <a:spLocks noGrp="1"/>
          </p:cNvSpPr>
          <p:nvPr>
            <p:ph type="sldNum" sz="quarter" idx="5"/>
          </p:nvPr>
        </p:nvSpPr>
        <p:spPr/>
        <p:txBody>
          <a:bodyPr/>
          <a:lstStyle/>
          <a:p>
            <a:fld id="{3905AC80-8042-466B-85D2-0ABFF0EF8528}" type="slidenum">
              <a:rPr lang="en-US" smtClean="0"/>
              <a:t>13</a:t>
            </a:fld>
            <a:endParaRPr lang="en-US"/>
          </a:p>
        </p:txBody>
      </p:sp>
    </p:spTree>
    <p:extLst>
      <p:ext uri="{BB962C8B-B14F-4D97-AF65-F5344CB8AC3E}">
        <p14:creationId xmlns:p14="http://schemas.microsoft.com/office/powerpoint/2010/main" val="29738531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05AC80-8042-466B-85D2-0ABFF0EF8528}" type="slidenum">
              <a:rPr lang="en-US" smtClean="0"/>
              <a:t>15</a:t>
            </a:fld>
            <a:endParaRPr lang="en-US"/>
          </a:p>
        </p:txBody>
      </p:sp>
    </p:spTree>
    <p:extLst>
      <p:ext uri="{BB962C8B-B14F-4D97-AF65-F5344CB8AC3E}">
        <p14:creationId xmlns:p14="http://schemas.microsoft.com/office/powerpoint/2010/main" val="3298765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E7608-CD23-6315-D553-607FE68B51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D76016-B480-C680-46C3-EB163D785C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8ECD1B-49E9-F310-F27C-FA64D4F2FC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598563-A76F-8D3F-C238-60AD7F78C5CB}"/>
              </a:ext>
            </a:extLst>
          </p:cNvPr>
          <p:cNvSpPr>
            <a:spLocks noGrp="1"/>
          </p:cNvSpPr>
          <p:nvPr>
            <p:ph type="sldNum" sz="quarter" idx="5"/>
          </p:nvPr>
        </p:nvSpPr>
        <p:spPr/>
        <p:txBody>
          <a:bodyPr/>
          <a:lstStyle/>
          <a:p>
            <a:fld id="{3905AC80-8042-466B-85D2-0ABFF0EF8528}" type="slidenum">
              <a:rPr lang="en-US" smtClean="0"/>
              <a:t>17</a:t>
            </a:fld>
            <a:endParaRPr lang="en-US"/>
          </a:p>
        </p:txBody>
      </p:sp>
    </p:spTree>
    <p:extLst>
      <p:ext uri="{BB962C8B-B14F-4D97-AF65-F5344CB8AC3E}">
        <p14:creationId xmlns:p14="http://schemas.microsoft.com/office/powerpoint/2010/main" val="2679483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6111C-7ADA-633D-8D03-98319891EC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C20308-08AB-0A31-2D7A-B725DEED1E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B8759F-C9CC-BFC4-6F26-937F858062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7BD93B-9336-5D87-229E-D97474E419B6}"/>
              </a:ext>
            </a:extLst>
          </p:cNvPr>
          <p:cNvSpPr>
            <a:spLocks noGrp="1"/>
          </p:cNvSpPr>
          <p:nvPr>
            <p:ph type="sldNum" sz="quarter" idx="5"/>
          </p:nvPr>
        </p:nvSpPr>
        <p:spPr/>
        <p:txBody>
          <a:bodyPr/>
          <a:lstStyle/>
          <a:p>
            <a:fld id="{3905AC80-8042-466B-85D2-0ABFF0EF8528}" type="slidenum">
              <a:rPr lang="en-US" smtClean="0"/>
              <a:t>18</a:t>
            </a:fld>
            <a:endParaRPr lang="en-US"/>
          </a:p>
        </p:txBody>
      </p:sp>
    </p:spTree>
    <p:extLst>
      <p:ext uri="{BB962C8B-B14F-4D97-AF65-F5344CB8AC3E}">
        <p14:creationId xmlns:p14="http://schemas.microsoft.com/office/powerpoint/2010/main" val="1288481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E8AF4-FE72-97C8-FA67-E99C89F487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038A52-62E9-1426-D5FF-E982C63AE1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658246-BAFD-A9C9-DF6D-A8393CF4EF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0FE78A-7382-A2E4-B46A-A90074F7429F}"/>
              </a:ext>
            </a:extLst>
          </p:cNvPr>
          <p:cNvSpPr>
            <a:spLocks noGrp="1"/>
          </p:cNvSpPr>
          <p:nvPr>
            <p:ph type="sldNum" sz="quarter" idx="5"/>
          </p:nvPr>
        </p:nvSpPr>
        <p:spPr/>
        <p:txBody>
          <a:bodyPr/>
          <a:lstStyle/>
          <a:p>
            <a:fld id="{3905AC80-8042-466B-85D2-0ABFF0EF8528}" type="slidenum">
              <a:rPr lang="en-US" smtClean="0"/>
              <a:t>19</a:t>
            </a:fld>
            <a:endParaRPr lang="en-US"/>
          </a:p>
        </p:txBody>
      </p:sp>
    </p:spTree>
    <p:extLst>
      <p:ext uri="{BB962C8B-B14F-4D97-AF65-F5344CB8AC3E}">
        <p14:creationId xmlns:p14="http://schemas.microsoft.com/office/powerpoint/2010/main" val="1281313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367A1-DD85-80CC-8BCB-4D64DB3EA1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FAFA0C-3761-ED30-6CFD-47F6FB4F2F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2649D3-0F45-20F0-F3D4-338E06DA36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F7D1E9-4931-63CA-AC51-F7897D5FF198}"/>
              </a:ext>
            </a:extLst>
          </p:cNvPr>
          <p:cNvSpPr>
            <a:spLocks noGrp="1"/>
          </p:cNvSpPr>
          <p:nvPr>
            <p:ph type="sldNum" sz="quarter" idx="5"/>
          </p:nvPr>
        </p:nvSpPr>
        <p:spPr/>
        <p:txBody>
          <a:bodyPr/>
          <a:lstStyle/>
          <a:p>
            <a:fld id="{3905AC80-8042-466B-85D2-0ABFF0EF8528}" type="slidenum">
              <a:rPr lang="en-US" smtClean="0"/>
              <a:t>20</a:t>
            </a:fld>
            <a:endParaRPr lang="en-US"/>
          </a:p>
        </p:txBody>
      </p:sp>
    </p:spTree>
    <p:extLst>
      <p:ext uri="{BB962C8B-B14F-4D97-AF65-F5344CB8AC3E}">
        <p14:creationId xmlns:p14="http://schemas.microsoft.com/office/powerpoint/2010/main" val="522998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2"/>
            <a:ext cx="2743200" cy="365125"/>
          </a:xfrm>
        </p:spPr>
        <p:txBody>
          <a:bodyPr/>
          <a:lstStyle/>
          <a:p>
            <a:fld id="{02AC24A9-CCB6-4F8D-B8DB-C2F3692CFA5A}" type="datetimeFigureOut">
              <a:rPr lang="en-US" smtClean="0"/>
              <a:t>7/2/2025</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2"/>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4792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7/2/2025</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38158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7/2/2025</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845418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10"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5"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2"/>
            <a:ext cx="2743200" cy="365125"/>
          </a:xfrm>
        </p:spPr>
        <p:txBody>
          <a:bodyPr/>
          <a:lstStyle/>
          <a:p>
            <a:fld id="{02AC24A9-CCB6-4F8D-B8DB-C2F3692CFA5A}" type="datetimeFigureOut">
              <a:rPr lang="en-US" smtClean="0"/>
              <a:t>7/2/2025</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2"/>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077746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1"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5"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7/2/2025</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172645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10"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5"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2"/>
            <a:ext cx="2743200" cy="365125"/>
          </a:xfrm>
        </p:spPr>
        <p:txBody>
          <a:bodyPr/>
          <a:lstStyle/>
          <a:p>
            <a:fld id="{02AC24A9-CCB6-4F8D-B8DB-C2F3692CFA5A}" type="datetimeFigureOut">
              <a:rPr lang="en-US" smtClean="0"/>
              <a:t>7/2/2025</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2"/>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45843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10"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5"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9"/>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2"/>
            <a:ext cx="2743200" cy="365125"/>
          </a:xfrm>
        </p:spPr>
        <p:txBody>
          <a:bodyPr/>
          <a:lstStyle/>
          <a:p>
            <a:fld id="{02AC24A9-CCB6-4F8D-B8DB-C2F3692CFA5A}" type="datetimeFigureOut">
              <a:rPr lang="en-US" smtClean="0"/>
              <a:t>7/2/2025</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2"/>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750569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4"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7/2/2025</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357290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7/2/2025</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660596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1"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5"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2"/>
            <a:ext cx="2743200" cy="365125"/>
          </a:xfrm>
        </p:spPr>
        <p:txBody>
          <a:bodyPr/>
          <a:lstStyle/>
          <a:p>
            <a:fld id="{02AC24A9-CCB6-4F8D-B8DB-C2F3692CFA5A}" type="datetimeFigureOut">
              <a:rPr lang="en-US" smtClean="0"/>
              <a:t>7/2/2025</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473525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1"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5"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2"/>
            <a:ext cx="2743200" cy="365125"/>
          </a:xfrm>
        </p:spPr>
        <p:txBody>
          <a:bodyPr/>
          <a:lstStyle/>
          <a:p>
            <a:fld id="{02AC24A9-CCB6-4F8D-B8DB-C2F3692CFA5A}" type="datetimeFigureOut">
              <a:rPr lang="en-US" smtClean="0"/>
              <a:t>7/2/2025</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04530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0000"/>
            <a:lum/>
          </a:blip>
          <a:srcRect/>
          <a:stretch>
            <a:fillRect l="73000" t="55000" r="-25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7/2/2025</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3974938847"/>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www.sco.ca.gov/calaters_global.html"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olored pencils inside a pencil holder which is on top of a wood table">
            <a:extLst>
              <a:ext uri="{FF2B5EF4-FFF2-40B4-BE49-F238E27FC236}">
                <a16:creationId xmlns:a16="http://schemas.microsoft.com/office/drawing/2014/main" id="{79833224-2373-F571-409D-9F608EEA6B17}"/>
              </a:ext>
            </a:extLst>
          </p:cNvPr>
          <p:cNvPicPr>
            <a:picLocks noChangeAspect="1"/>
          </p:cNvPicPr>
          <p:nvPr/>
        </p:nvPicPr>
        <p:blipFill>
          <a:blip r:embed="rId3"/>
          <a:srcRect l="15628" r="-1" b="-1"/>
          <a:stretch>
            <a:fillRect/>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44CD100-6267-4E62-AA64-2182A3A6A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D10C73C-6168-491D-53B9-6C03978A337E}"/>
              </a:ext>
            </a:extLst>
          </p:cNvPr>
          <p:cNvSpPr>
            <a:spLocks noGrp="1"/>
          </p:cNvSpPr>
          <p:nvPr>
            <p:ph type="ctrTitle"/>
          </p:nvPr>
        </p:nvSpPr>
        <p:spPr>
          <a:xfrm>
            <a:off x="481029" y="1153182"/>
            <a:ext cx="8386746" cy="2785761"/>
          </a:xfrm>
        </p:spPr>
        <p:txBody>
          <a:bodyPr anchor="t">
            <a:normAutofit fontScale="90000"/>
          </a:bodyPr>
          <a:lstStyle/>
          <a:p>
            <a:pPr>
              <a:lnSpc>
                <a:spcPct val="100000"/>
              </a:lnSpc>
              <a:spcBef>
                <a:spcPts val="1800"/>
              </a:spcBef>
            </a:pPr>
            <a:r>
              <a:rPr lang="en-US" sz="8900" dirty="0">
                <a:solidFill>
                  <a:schemeClr val="bg1"/>
                </a:solidFill>
                <a:latin typeface="Rage Italic" panose="03070502040507070304" pitchFamily="66" charset="0"/>
                <a:ea typeface="+mn-ea"/>
                <a:cs typeface="+mn-cs"/>
              </a:rPr>
              <a:t>County of Lake</a:t>
            </a:r>
            <a:br>
              <a:rPr lang="en-US" sz="5300" dirty="0">
                <a:solidFill>
                  <a:schemeClr val="bg1"/>
                </a:solidFill>
                <a:latin typeface="Candara" panose="020E0502030303020204" pitchFamily="34" charset="0"/>
                <a:ea typeface="+mn-ea"/>
                <a:cs typeface="+mn-cs"/>
              </a:rPr>
            </a:br>
            <a:r>
              <a:rPr lang="en-US" sz="5300" dirty="0">
                <a:solidFill>
                  <a:schemeClr val="bg1"/>
                </a:solidFill>
                <a:latin typeface="+mn-lt"/>
                <a:ea typeface="+mn-ea"/>
                <a:cs typeface="+mn-cs"/>
              </a:rPr>
              <a:t>BOARD OF SUPERVISORS</a:t>
            </a:r>
            <a:br>
              <a:rPr lang="en-US" sz="2200" b="1" dirty="0">
                <a:solidFill>
                  <a:schemeClr val="bg1"/>
                </a:solidFill>
                <a:latin typeface="+mn-lt"/>
                <a:ea typeface="+mn-ea"/>
                <a:cs typeface="+mn-cs"/>
              </a:rPr>
            </a:br>
            <a:r>
              <a:rPr lang="en-US" sz="3600" b="1" dirty="0">
                <a:solidFill>
                  <a:schemeClr val="bg1"/>
                </a:solidFill>
                <a:latin typeface="+mn-lt"/>
                <a:ea typeface="+mn-ea"/>
                <a:cs typeface="+mn-cs"/>
              </a:rPr>
              <a:t>POLICY AND PROCEDURE REVIEW</a:t>
            </a:r>
            <a:endParaRPr lang="en-US" sz="2200" b="1" dirty="0">
              <a:solidFill>
                <a:schemeClr val="bg1"/>
              </a:solidFill>
              <a:latin typeface="+mn-lt"/>
              <a:ea typeface="+mn-ea"/>
              <a:cs typeface="+mn-cs"/>
            </a:endParaRPr>
          </a:p>
        </p:txBody>
      </p:sp>
      <p:sp>
        <p:nvSpPr>
          <p:cNvPr id="3" name="Subtitle 2">
            <a:extLst>
              <a:ext uri="{FF2B5EF4-FFF2-40B4-BE49-F238E27FC236}">
                <a16:creationId xmlns:a16="http://schemas.microsoft.com/office/drawing/2014/main" id="{AABAF2E6-0CD6-B45B-8919-7D1A73D3EA52}"/>
              </a:ext>
            </a:extLst>
          </p:cNvPr>
          <p:cNvSpPr>
            <a:spLocks noGrp="1"/>
          </p:cNvSpPr>
          <p:nvPr>
            <p:ph type="subTitle" idx="1"/>
          </p:nvPr>
        </p:nvSpPr>
        <p:spPr>
          <a:xfrm>
            <a:off x="481029" y="4827187"/>
            <a:ext cx="3481371" cy="1480940"/>
          </a:xfrm>
        </p:spPr>
        <p:txBody>
          <a:bodyPr>
            <a:noAutofit/>
          </a:bodyPr>
          <a:lstStyle/>
          <a:p>
            <a:pPr>
              <a:lnSpc>
                <a:spcPct val="100000"/>
              </a:lnSpc>
            </a:pPr>
            <a:r>
              <a:rPr lang="en-US" sz="2400" dirty="0">
                <a:solidFill>
                  <a:schemeClr val="bg1"/>
                </a:solidFill>
                <a:latin typeface="+mj-lt"/>
              </a:rPr>
              <a:t>Rules of Procedure</a:t>
            </a:r>
          </a:p>
          <a:p>
            <a:pPr>
              <a:lnSpc>
                <a:spcPct val="100000"/>
              </a:lnSpc>
            </a:pPr>
            <a:r>
              <a:rPr lang="en-US" sz="2400" dirty="0">
                <a:solidFill>
                  <a:schemeClr val="bg1"/>
                </a:solidFill>
                <a:latin typeface="+mj-lt"/>
              </a:rPr>
              <a:t>General Protocol</a:t>
            </a:r>
          </a:p>
          <a:p>
            <a:pPr>
              <a:lnSpc>
                <a:spcPct val="100000"/>
              </a:lnSpc>
            </a:pPr>
            <a:r>
              <a:rPr lang="en-US" sz="2400" dirty="0">
                <a:solidFill>
                  <a:schemeClr val="bg1"/>
                </a:solidFill>
                <a:latin typeface="+mj-lt"/>
              </a:rPr>
              <a:t>Committees Policy</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pic>
        <p:nvPicPr>
          <p:cNvPr id="6" name="Picture 5" descr="Logo&#10;&#10;AI-generated content may be incorrect.">
            <a:extLst>
              <a:ext uri="{FF2B5EF4-FFF2-40B4-BE49-F238E27FC236}">
                <a16:creationId xmlns:a16="http://schemas.microsoft.com/office/drawing/2014/main" id="{B0B59CFC-5FDB-CB3F-6D12-422B3FA3A6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2147" y="4946402"/>
            <a:ext cx="1348036" cy="1348036"/>
          </a:xfrm>
          <a:prstGeom prst="rect">
            <a:avLst/>
          </a:prstGeom>
        </p:spPr>
      </p:pic>
    </p:spTree>
    <p:extLst>
      <p:ext uri="{BB962C8B-B14F-4D97-AF65-F5344CB8AC3E}">
        <p14:creationId xmlns:p14="http://schemas.microsoft.com/office/powerpoint/2010/main" val="3201282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B3F278A-E093-43F3-F159-CA659E7B02B2}"/>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094F370E-12E9-85BD-A49A-642455D43C4C}"/>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dirty="0"/>
              <a:t>	</a:t>
            </a:r>
            <a:r>
              <a:rPr lang="en-US" b="1" dirty="0">
                <a:latin typeface="+mj-lt"/>
              </a:rPr>
              <a:t> Section 3, Rule 12: Agenda Item Submission</a:t>
            </a:r>
            <a:endParaRPr lang="en-US" dirty="0"/>
          </a:p>
        </p:txBody>
      </p:sp>
      <p:sp>
        <p:nvSpPr>
          <p:cNvPr id="4" name="TextBox 3">
            <a:extLst>
              <a:ext uri="{FF2B5EF4-FFF2-40B4-BE49-F238E27FC236}">
                <a16:creationId xmlns:a16="http://schemas.microsoft.com/office/drawing/2014/main" id="{40AC4AFC-A444-231D-EBDF-0F880E5BED8C}"/>
              </a:ext>
            </a:extLst>
          </p:cNvPr>
          <p:cNvSpPr txBox="1"/>
          <p:nvPr/>
        </p:nvSpPr>
        <p:spPr>
          <a:xfrm>
            <a:off x="276225" y="1139815"/>
            <a:ext cx="10648950" cy="3031599"/>
          </a:xfrm>
          <a:prstGeom prst="rect">
            <a:avLst/>
          </a:prstGeom>
          <a:noFill/>
        </p:spPr>
        <p:txBody>
          <a:bodyPr wrap="square">
            <a:spAutoFit/>
          </a:bodyPr>
          <a:lstStyle/>
          <a:p>
            <a:pPr>
              <a:spcAft>
                <a:spcPts val="1200"/>
              </a:spcAft>
            </a:pPr>
            <a:r>
              <a:rPr lang="en-US" sz="2200" dirty="0"/>
              <a:t>All agenda items submitted for Board consideration shall include the following:</a:t>
            </a:r>
          </a:p>
          <a:p>
            <a:pPr marL="457200" indent="-228600">
              <a:spcAft>
                <a:spcPts val="300"/>
              </a:spcAft>
              <a:buFont typeface="Arial" panose="020B0604020202020204" pitchFamily="34" charset="0"/>
              <a:buChar char="•"/>
            </a:pPr>
            <a:r>
              <a:rPr lang="en-US" sz="2200" dirty="0"/>
              <a:t>Memorandum with an executive summary of the item and recommended action.</a:t>
            </a:r>
          </a:p>
          <a:p>
            <a:pPr marL="457200" indent="-228600">
              <a:spcAft>
                <a:spcPts val="300"/>
              </a:spcAft>
              <a:buFont typeface="Arial" panose="020B0604020202020204" pitchFamily="34" charset="0"/>
              <a:buChar char="•"/>
            </a:pPr>
            <a:r>
              <a:rPr lang="en-US" sz="2200" dirty="0"/>
              <a:t>Recommended action that includes approval of Agreements/MOU's or Letters should always include verbiage "and authorize the Chair/Department Head to sign."</a:t>
            </a:r>
          </a:p>
          <a:p>
            <a:pPr marL="457200" indent="-228600">
              <a:spcAft>
                <a:spcPts val="300"/>
              </a:spcAft>
              <a:buFont typeface="Arial" panose="020B0604020202020204" pitchFamily="34" charset="0"/>
              <a:buChar char="•"/>
            </a:pPr>
            <a:r>
              <a:rPr lang="en-US" sz="2200" dirty="0"/>
              <a:t>Documents reviewed and signed "approved as to form" by County Counsel (e.g. Agreements. MOU's, Resolutions. Ordinances).</a:t>
            </a:r>
          </a:p>
        </p:txBody>
      </p:sp>
    </p:spTree>
    <p:extLst>
      <p:ext uri="{BB962C8B-B14F-4D97-AF65-F5344CB8AC3E}">
        <p14:creationId xmlns:p14="http://schemas.microsoft.com/office/powerpoint/2010/main" val="2284545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273AEB8-6981-1850-5F16-055CDE08D8AC}"/>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B4616A24-B633-EC0D-9CDD-82AE2D3431A9}"/>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dirty="0"/>
              <a:t>	</a:t>
            </a:r>
            <a:r>
              <a:rPr lang="en-US" b="1" dirty="0">
                <a:latin typeface="+mj-lt"/>
              </a:rPr>
              <a:t> Section 5, Rule 2: Board Member Duties and Responsibilities</a:t>
            </a:r>
            <a:endParaRPr lang="en-US" dirty="0"/>
          </a:p>
        </p:txBody>
      </p:sp>
      <p:sp>
        <p:nvSpPr>
          <p:cNvPr id="3" name="TextBox 2">
            <a:extLst>
              <a:ext uri="{FF2B5EF4-FFF2-40B4-BE49-F238E27FC236}">
                <a16:creationId xmlns:a16="http://schemas.microsoft.com/office/drawing/2014/main" id="{DE17E50C-7446-81C0-38EC-BB98D4D34940}"/>
              </a:ext>
            </a:extLst>
          </p:cNvPr>
          <p:cNvSpPr txBox="1"/>
          <p:nvPr/>
        </p:nvSpPr>
        <p:spPr>
          <a:xfrm>
            <a:off x="257176" y="1193870"/>
            <a:ext cx="10744199" cy="5524589"/>
          </a:xfrm>
          <a:prstGeom prst="rect">
            <a:avLst/>
          </a:prstGeom>
          <a:noFill/>
        </p:spPr>
        <p:txBody>
          <a:bodyPr wrap="square">
            <a:spAutoFit/>
          </a:bodyPr>
          <a:lstStyle/>
          <a:p>
            <a:pPr>
              <a:spcAft>
                <a:spcPts val="1200"/>
              </a:spcAft>
            </a:pPr>
            <a:r>
              <a:rPr lang="en-US" sz="2200" dirty="0"/>
              <a:t>As defined by general law, the duties of the Board of Supervisors include:</a:t>
            </a:r>
          </a:p>
          <a:p>
            <a:pPr marL="457200" indent="-228600">
              <a:spcAft>
                <a:spcPts val="600"/>
              </a:spcAft>
              <a:buFont typeface="Arial" panose="020B0604020202020204" pitchFamily="34" charset="0"/>
              <a:buChar char="•"/>
              <a:tabLst>
                <a:tab pos="457200" algn="l"/>
              </a:tabLst>
            </a:pPr>
            <a:r>
              <a:rPr lang="en-US" sz="2200" dirty="0"/>
              <a:t>Appointing most department heads. except elected officials.</a:t>
            </a:r>
          </a:p>
          <a:p>
            <a:pPr marL="457200" indent="-228600">
              <a:spcAft>
                <a:spcPts val="600"/>
              </a:spcAft>
              <a:buFont typeface="Arial" panose="020B0604020202020204" pitchFamily="34" charset="0"/>
              <a:buChar char="•"/>
              <a:tabLst>
                <a:tab pos="457200" algn="l"/>
              </a:tabLst>
            </a:pPr>
            <a:r>
              <a:rPr lang="en-US" sz="2200" dirty="0"/>
              <a:t>Providing for the compensation of all County officials and employees.</a:t>
            </a:r>
          </a:p>
          <a:p>
            <a:pPr marL="457200" indent="-228600">
              <a:spcAft>
                <a:spcPts val="600"/>
              </a:spcAft>
              <a:buFont typeface="Arial" panose="020B0604020202020204" pitchFamily="34" charset="0"/>
              <a:buChar char="•"/>
              <a:tabLst>
                <a:tab pos="457200" algn="l"/>
              </a:tabLst>
            </a:pPr>
            <a:r>
              <a:rPr lang="en-US" sz="2200" dirty="0"/>
              <a:t>Creating boards and commissions as needed, appointing members and fixing the terms of office.</a:t>
            </a:r>
          </a:p>
          <a:p>
            <a:pPr marL="457200" indent="-228600">
              <a:spcAft>
                <a:spcPts val="600"/>
              </a:spcAft>
              <a:buFont typeface="Arial" panose="020B0604020202020204" pitchFamily="34" charset="0"/>
              <a:buChar char="•"/>
              <a:tabLst>
                <a:tab pos="457200" algn="l"/>
              </a:tabLst>
            </a:pPr>
            <a:r>
              <a:rPr lang="en-US" sz="2200" dirty="0"/>
              <a:t>Awarding all contracts except those that are within the authority delegated to the County Purchasing Agent and/or Department Heads.</a:t>
            </a:r>
          </a:p>
          <a:p>
            <a:pPr marL="457200" indent="-228600">
              <a:spcAft>
                <a:spcPts val="600"/>
              </a:spcAft>
              <a:buFont typeface="Arial" panose="020B0604020202020204" pitchFamily="34" charset="0"/>
              <a:buChar char="•"/>
              <a:tabLst>
                <a:tab pos="457200" algn="l"/>
              </a:tabLst>
            </a:pPr>
            <a:r>
              <a:rPr lang="en-US" sz="2200" dirty="0"/>
              <a:t>Adopting an annual budget.</a:t>
            </a:r>
          </a:p>
          <a:p>
            <a:pPr marL="457200" indent="-228600">
              <a:spcAft>
                <a:spcPts val="600"/>
              </a:spcAft>
              <a:buFont typeface="Arial" panose="020B0604020202020204" pitchFamily="34" charset="0"/>
              <a:buChar char="•"/>
              <a:tabLst>
                <a:tab pos="457200" algn="l"/>
              </a:tabLst>
            </a:pPr>
            <a:r>
              <a:rPr lang="en-US" sz="2200" dirty="0"/>
              <a:t>Supervising the operations of departments and exercising executive and administrative authority through the County government and County Administrator.</a:t>
            </a:r>
          </a:p>
          <a:p>
            <a:pPr marL="457200" indent="-228600">
              <a:spcAft>
                <a:spcPts val="600"/>
              </a:spcAft>
              <a:buFont typeface="Arial" panose="020B0604020202020204" pitchFamily="34" charset="0"/>
              <a:buChar char="•"/>
              <a:tabLst>
                <a:tab pos="457200" algn="l"/>
              </a:tabLst>
            </a:pPr>
            <a:r>
              <a:rPr lang="en-US" sz="2200" dirty="0"/>
              <a:t>Serving as the appellate body for Planning and Zoning issues.</a:t>
            </a:r>
          </a:p>
          <a:p>
            <a:pPr marL="457200" indent="-228600">
              <a:spcAft>
                <a:spcPts val="600"/>
              </a:spcAft>
              <a:buFont typeface="Arial" panose="020B0604020202020204" pitchFamily="34" charset="0"/>
              <a:buChar char="•"/>
              <a:tabLst>
                <a:tab pos="457200" algn="l"/>
              </a:tabLst>
            </a:pPr>
            <a:r>
              <a:rPr lang="en-US" sz="2200" dirty="0"/>
              <a:t>Serving as the County Board of Equalization (to address Property Tax Assessment appeals).</a:t>
            </a:r>
          </a:p>
        </p:txBody>
      </p:sp>
    </p:spTree>
    <p:extLst>
      <p:ext uri="{BB962C8B-B14F-4D97-AF65-F5344CB8AC3E}">
        <p14:creationId xmlns:p14="http://schemas.microsoft.com/office/powerpoint/2010/main" val="1326714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6D56928-5CC5-594F-FC5B-E947601CCBDF}"/>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E18B8279-8DF0-A44D-D442-0647350F92C5}"/>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dirty="0"/>
              <a:t>	</a:t>
            </a:r>
            <a:r>
              <a:rPr lang="en-US" b="1" dirty="0">
                <a:latin typeface="+mj-lt"/>
              </a:rPr>
              <a:t> Section 5, Rule 5: Department Head Evaluations</a:t>
            </a:r>
            <a:endParaRPr lang="en-US" dirty="0"/>
          </a:p>
        </p:txBody>
      </p:sp>
      <p:sp>
        <p:nvSpPr>
          <p:cNvPr id="4" name="TextBox 3">
            <a:extLst>
              <a:ext uri="{FF2B5EF4-FFF2-40B4-BE49-F238E27FC236}">
                <a16:creationId xmlns:a16="http://schemas.microsoft.com/office/drawing/2014/main" id="{90A35FC6-4310-8FA8-BC28-19F109B9015A}"/>
              </a:ext>
            </a:extLst>
          </p:cNvPr>
          <p:cNvSpPr txBox="1"/>
          <p:nvPr/>
        </p:nvSpPr>
        <p:spPr>
          <a:xfrm>
            <a:off x="285749" y="873853"/>
            <a:ext cx="11544301" cy="2091855"/>
          </a:xfrm>
          <a:prstGeom prst="rect">
            <a:avLst/>
          </a:prstGeom>
          <a:noFill/>
        </p:spPr>
        <p:txBody>
          <a:bodyPr wrap="square">
            <a:spAutoFit/>
          </a:bodyPr>
          <a:lstStyle/>
          <a:p>
            <a:pPr>
              <a:lnSpc>
                <a:spcPct val="120000"/>
              </a:lnSpc>
            </a:pPr>
            <a:r>
              <a:rPr lang="en-US" sz="2200" dirty="0"/>
              <a:t>Each appointed Department Head will have an annual evaluation with the Board of Supervisors during Closed Session. A newly appointed Department Head will be scheduled for an initial 6- month evaluation. The Appointee Self-Evaluation Worksheet and Appointee Goals Worksheet will be filled out the week prior to the scheduled evaluation date and submitted to the County Administrative Officer.</a:t>
            </a:r>
          </a:p>
        </p:txBody>
      </p:sp>
      <p:sp>
        <p:nvSpPr>
          <p:cNvPr id="8" name="Text Placeholder 3">
            <a:extLst>
              <a:ext uri="{FF2B5EF4-FFF2-40B4-BE49-F238E27FC236}">
                <a16:creationId xmlns:a16="http://schemas.microsoft.com/office/drawing/2014/main" id="{C1138981-4416-1CCE-D05A-76D9B42CDFEE}"/>
              </a:ext>
            </a:extLst>
          </p:cNvPr>
          <p:cNvSpPr txBox="1">
            <a:spLocks/>
          </p:cNvSpPr>
          <p:nvPr/>
        </p:nvSpPr>
        <p:spPr>
          <a:xfrm>
            <a:off x="0" y="332607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dirty="0"/>
              <a:t>	</a:t>
            </a:r>
            <a:r>
              <a:rPr lang="en-US" b="1" dirty="0">
                <a:latin typeface="+mj-lt"/>
              </a:rPr>
              <a:t> Section 5, Rule 10: Board Member Training</a:t>
            </a:r>
            <a:endParaRPr lang="en-US" dirty="0"/>
          </a:p>
        </p:txBody>
      </p:sp>
      <p:sp>
        <p:nvSpPr>
          <p:cNvPr id="10" name="TextBox 9">
            <a:extLst>
              <a:ext uri="{FF2B5EF4-FFF2-40B4-BE49-F238E27FC236}">
                <a16:creationId xmlns:a16="http://schemas.microsoft.com/office/drawing/2014/main" id="{3E5DC6A8-EC6E-01C2-39FA-84760D047C32}"/>
              </a:ext>
            </a:extLst>
          </p:cNvPr>
          <p:cNvSpPr txBox="1"/>
          <p:nvPr/>
        </p:nvSpPr>
        <p:spPr>
          <a:xfrm>
            <a:off x="285749" y="3843457"/>
            <a:ext cx="11544301" cy="2981329"/>
          </a:xfrm>
          <a:prstGeom prst="rect">
            <a:avLst/>
          </a:prstGeom>
          <a:noFill/>
        </p:spPr>
        <p:txBody>
          <a:bodyPr wrap="square">
            <a:spAutoFit/>
          </a:bodyPr>
          <a:lstStyle/>
          <a:p>
            <a:pPr>
              <a:lnSpc>
                <a:spcPct val="120000"/>
              </a:lnSpc>
              <a:spcAft>
                <a:spcPts val="600"/>
              </a:spcAft>
            </a:pPr>
            <a:r>
              <a:rPr lang="en-US" sz="2200" dirty="0"/>
              <a:t>The CAO will arrange for training of newly sworn in Board members to enhance their understanding of County operations. The New Supervisors Institute offered by the California State Association of Counties (CSAC) is an offered training opportunity.</a:t>
            </a:r>
          </a:p>
          <a:p>
            <a:pPr>
              <a:lnSpc>
                <a:spcPct val="120000"/>
              </a:lnSpc>
              <a:spcAft>
                <a:spcPts val="600"/>
              </a:spcAft>
            </a:pPr>
            <a:r>
              <a:rPr lang="en-US" sz="2200" dirty="0"/>
              <a:t>The Lake County Board of Supervisors sits as the local Board of Equalization and is the hearing body for assessment appeals as an Assessment Appeals Board. Mandatory training is required by Revenue and Taxation Code section 1624.01 for members of this county assessment appeals boards.</a:t>
            </a:r>
          </a:p>
        </p:txBody>
      </p:sp>
    </p:spTree>
    <p:extLst>
      <p:ext uri="{BB962C8B-B14F-4D97-AF65-F5344CB8AC3E}">
        <p14:creationId xmlns:p14="http://schemas.microsoft.com/office/powerpoint/2010/main" val="1874375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138D306-370E-F62F-CC90-91B9F1151639}"/>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94DE31E1-050F-09B7-6B69-DE5890424A9C}"/>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indent="0">
              <a:buNone/>
            </a:pPr>
            <a:r>
              <a:rPr lang="en-US" sz="2000" b="1" dirty="0">
                <a:effectLst/>
                <a:latin typeface="Aptos" panose="020B0004020202020204" pitchFamily="34" charset="0"/>
                <a:ea typeface="Calibri" panose="020F0502020204030204" pitchFamily="34" charset="0"/>
                <a:cs typeface="Aptos" panose="020B0004020202020204" pitchFamily="34" charset="0"/>
              </a:rPr>
              <a:t>5. GENERAL BOARD PROTOCOL</a:t>
            </a:r>
            <a:endParaRPr lang="en-US" sz="2400" dirty="0">
              <a:effectLst/>
              <a:latin typeface="Aptos" panose="020B0004020202020204" pitchFamily="34" charset="0"/>
              <a:ea typeface="Calibri" panose="020F0502020204030204" pitchFamily="34" charset="0"/>
              <a:cs typeface="Aptos" panose="020B0004020202020204" pitchFamily="34" charset="0"/>
            </a:endParaRPr>
          </a:p>
        </p:txBody>
      </p:sp>
      <p:sp>
        <p:nvSpPr>
          <p:cNvPr id="2" name="TextBox 1">
            <a:extLst>
              <a:ext uri="{FF2B5EF4-FFF2-40B4-BE49-F238E27FC236}">
                <a16:creationId xmlns:a16="http://schemas.microsoft.com/office/drawing/2014/main" id="{4370395D-A131-AF39-B571-694D1A02B6BF}"/>
              </a:ext>
            </a:extLst>
          </p:cNvPr>
          <p:cNvSpPr txBox="1"/>
          <p:nvPr/>
        </p:nvSpPr>
        <p:spPr>
          <a:xfrm>
            <a:off x="95002" y="835701"/>
            <a:ext cx="11162805" cy="5979266"/>
          </a:xfrm>
          <a:prstGeom prst="rect">
            <a:avLst/>
          </a:prstGeom>
          <a:noFill/>
        </p:spPr>
        <p:txBody>
          <a:bodyPr wrap="square" rtlCol="0">
            <a:spAutoFit/>
          </a:bodyPr>
          <a:lstStyle/>
          <a:p>
            <a:pPr marL="0" marR="0">
              <a:buNone/>
            </a:pPr>
            <a:r>
              <a:rPr lang="en-US" sz="2400" b="1" u="sng" dirty="0">
                <a:effectLst/>
                <a:latin typeface="Aptos" panose="020B0004020202020204" pitchFamily="34" charset="0"/>
                <a:ea typeface="Calibri" panose="020F0502020204030204" pitchFamily="34" charset="0"/>
                <a:cs typeface="Aptos" panose="020B0004020202020204" pitchFamily="34" charset="0"/>
              </a:rPr>
              <a:t>Rule 9. Board Member Travel Policy (replaces mileage reimbursement):</a:t>
            </a:r>
            <a:endParaRPr lang="en-US" sz="2800" dirty="0">
              <a:effectLst/>
              <a:latin typeface="Aptos" panose="020B0004020202020204" pitchFamily="34" charset="0"/>
              <a:ea typeface="Calibri" panose="020F0502020204030204" pitchFamily="34" charset="0"/>
              <a:cs typeface="Aptos" panose="020B0004020202020204" pitchFamily="34" charset="0"/>
            </a:endParaRPr>
          </a:p>
          <a:p>
            <a:pPr marL="0" marR="0">
              <a:buNone/>
            </a:pPr>
            <a:r>
              <a:rPr lang="en-US" sz="2400" dirty="0">
                <a:effectLst/>
                <a:latin typeface="Aptos" panose="020B0004020202020204" pitchFamily="34" charset="0"/>
                <a:ea typeface="Calibri" panose="020F0502020204030204" pitchFamily="34" charset="0"/>
                <a:cs typeface="Aptos" panose="020B0004020202020204" pitchFamily="34" charset="0"/>
              </a:rPr>
              <a:t> </a:t>
            </a:r>
            <a:endParaRPr lang="en-US" sz="2800" dirty="0">
              <a:effectLst/>
              <a:latin typeface="Aptos" panose="020B0004020202020204" pitchFamily="34" charset="0"/>
              <a:ea typeface="Calibri" panose="020F0502020204030204" pitchFamily="34" charset="0"/>
              <a:cs typeface="Aptos" panose="020B0004020202020204" pitchFamily="34" charset="0"/>
            </a:endParaRPr>
          </a:p>
          <a:p>
            <a:pPr marR="628015" lvl="0">
              <a:lnSpc>
                <a:spcPct val="105000"/>
              </a:lnSpc>
              <a:spcBef>
                <a:spcPts val="30"/>
              </a:spcBef>
            </a:pPr>
            <a:r>
              <a:rPr lang="en-US" sz="2000" dirty="0">
                <a:effectLst/>
                <a:latin typeface="Arial" panose="020B0604020202020204" pitchFamily="34" charset="0"/>
                <a:ea typeface="Times New Roman" panose="02020603050405020304" pitchFamily="18" charset="0"/>
              </a:rPr>
              <a:t>A. Travelers will be reimbursed for personal car mileage expenses for official County business purposes. Reimbursements shall not exceed established State of California rates. Current mileage rates can be found at </a:t>
            </a:r>
            <a:r>
              <a:rPr lang="en-US" sz="2000" u="sng" dirty="0">
                <a:solidFill>
                  <a:srgbClr val="467886"/>
                </a:solidFill>
                <a:effectLst/>
                <a:latin typeface="Arial" panose="020B0604020202020204" pitchFamily="34" charset="0"/>
                <a:ea typeface="Times New Roman" panose="02020603050405020304" pitchFamily="18" charset="0"/>
                <a:hlinkClick r:id="rId3"/>
              </a:rPr>
              <a:t>www.sco.ca.gov/calaters_global.html</a:t>
            </a:r>
            <a:r>
              <a:rPr lang="en-US" sz="2000" dirty="0">
                <a:effectLst/>
                <a:latin typeface="Arial" panose="020B0604020202020204" pitchFamily="34" charset="0"/>
                <a:ea typeface="Times New Roman" panose="02020603050405020304" pitchFamily="18" charset="0"/>
              </a:rPr>
              <a:t>. Once at the website, scroll down the page and select the link for the current year’s mileage (e.g. “2023 Mileage Reimbursement Rate”) to view the current rate. </a:t>
            </a:r>
            <a:endParaRPr lang="en-US" sz="1400" dirty="0">
              <a:latin typeface="Arial" panose="020B0604020202020204" pitchFamily="34" charset="0"/>
              <a:ea typeface="Calibri" panose="020F0502020204030204" pitchFamily="34" charset="0"/>
            </a:endParaRPr>
          </a:p>
          <a:p>
            <a:pPr marR="628015" lvl="0">
              <a:lnSpc>
                <a:spcPct val="105000"/>
              </a:lnSpc>
              <a:spcBef>
                <a:spcPts val="30"/>
              </a:spcBef>
            </a:pPr>
            <a:endParaRPr lang="en-US" sz="2000" dirty="0">
              <a:effectLst/>
              <a:latin typeface="Arial" panose="020B0604020202020204" pitchFamily="34" charset="0"/>
              <a:ea typeface="Calibri" panose="020F0502020204030204" pitchFamily="34" charset="0"/>
            </a:endParaRPr>
          </a:p>
          <a:p>
            <a:pPr marR="628015" lvl="0">
              <a:lnSpc>
                <a:spcPct val="105000"/>
              </a:lnSpc>
              <a:spcBef>
                <a:spcPts val="30"/>
              </a:spcBef>
            </a:pPr>
            <a:r>
              <a:rPr lang="en-US" sz="2000" dirty="0">
                <a:effectLst/>
                <a:latin typeface="Arial" panose="020B0604020202020204" pitchFamily="34" charset="0"/>
                <a:ea typeface="Times New Roman" panose="02020603050405020304" pitchFamily="18" charset="0"/>
              </a:rPr>
              <a:t>B. Distance between two points for mileage reimbursement shall be based on the mileage as displayed by online driving distance websites, such as Google Maps. A copy of the website distance calculator must be attached to the Travel Expense Claim form. Mileage reimbursement for out-of-town travel should be calculated on the shortest distance between the starting point and the destination. If the distance between the work address and the destination is shorter than the distance between the home address and the destination, then the work address should be used. </a:t>
            </a:r>
            <a:endParaRPr lang="en-US" sz="2000" dirty="0">
              <a:latin typeface="Arial" panose="020B0604020202020204" pitchFamily="34" charset="0"/>
              <a:ea typeface="Calibri" panose="020F0502020204030204" pitchFamily="34" charset="0"/>
            </a:endParaRPr>
          </a:p>
          <a:p>
            <a:pPr marR="628015" lvl="0">
              <a:lnSpc>
                <a:spcPct val="105000"/>
              </a:lnSpc>
              <a:spcBef>
                <a:spcPts val="30"/>
              </a:spcBef>
            </a:pPr>
            <a:endParaRPr lang="en-US" sz="2000" dirty="0">
              <a:effectLst/>
              <a:latin typeface="Arial" panose="020B0604020202020204" pitchFamily="34" charset="0"/>
              <a:ea typeface="Calibri" panose="020F0502020204030204" pitchFamily="34" charset="0"/>
            </a:endParaRPr>
          </a:p>
          <a:p>
            <a:pPr marR="628015" lvl="0">
              <a:lnSpc>
                <a:spcPct val="105000"/>
              </a:lnSpc>
              <a:spcBef>
                <a:spcPts val="30"/>
              </a:spcBef>
            </a:pPr>
            <a:r>
              <a:rPr lang="en-US" sz="2000" dirty="0">
                <a:latin typeface="Arial" panose="020B0604020202020204" pitchFamily="34" charset="0"/>
                <a:ea typeface="Calibri" panose="020F0502020204030204" pitchFamily="34" charset="0"/>
              </a:rPr>
              <a:t>C. </a:t>
            </a:r>
            <a:r>
              <a:rPr lang="en-US" sz="2000" dirty="0">
                <a:effectLst/>
                <a:latin typeface="Arial" panose="020B0604020202020204" pitchFamily="34" charset="0"/>
                <a:ea typeface="Times New Roman" panose="02020603050405020304" pitchFamily="18" charset="0"/>
              </a:rPr>
              <a:t>Mileage between home and an employee’s regular work site is a personal commuting expense and is not reimbursable</a:t>
            </a:r>
            <a:endParaRPr lang="en-US" sz="20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194929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8A7AF83-7F01-3D0C-945D-1E601A54F9BD}"/>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52B3DD8A-A8D0-77E4-22D4-852810B3DFF9}"/>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dirty="0"/>
              <a:t>	</a:t>
            </a:r>
            <a:r>
              <a:rPr lang="en-US" b="1" dirty="0">
                <a:latin typeface="+mj-lt"/>
              </a:rPr>
              <a:t> Section 5, Rule 12: Process for filling a vacancy on BOS or another County Elected Office</a:t>
            </a:r>
            <a:endParaRPr lang="en-US" dirty="0"/>
          </a:p>
        </p:txBody>
      </p:sp>
      <p:sp>
        <p:nvSpPr>
          <p:cNvPr id="3" name="TextBox 2">
            <a:extLst>
              <a:ext uri="{FF2B5EF4-FFF2-40B4-BE49-F238E27FC236}">
                <a16:creationId xmlns:a16="http://schemas.microsoft.com/office/drawing/2014/main" id="{439B19CB-0751-D1E3-702D-31B3298EC166}"/>
              </a:ext>
            </a:extLst>
          </p:cNvPr>
          <p:cNvSpPr txBox="1"/>
          <p:nvPr/>
        </p:nvSpPr>
        <p:spPr>
          <a:xfrm>
            <a:off x="285750" y="1209675"/>
            <a:ext cx="11620500" cy="3497624"/>
          </a:xfrm>
          <a:prstGeom prst="rect">
            <a:avLst/>
          </a:prstGeom>
          <a:noFill/>
        </p:spPr>
        <p:txBody>
          <a:bodyPr wrap="square">
            <a:spAutoFit/>
          </a:bodyPr>
          <a:lstStyle/>
          <a:p>
            <a:pPr>
              <a:lnSpc>
                <a:spcPct val="110000"/>
              </a:lnSpc>
              <a:spcAft>
                <a:spcPts val="600"/>
              </a:spcAft>
            </a:pPr>
            <a:r>
              <a:rPr lang="en-US" sz="2200" dirty="0"/>
              <a:t>A member of the Board of Supervisors or an incumbent in one of the other elected county offices has vacated his or her office prior to the expiration of the term: In such circumstances the Board must address the manner in which the vacancy is filled. The purpose of this document is to establish how the Board will address such situations when they arise in the future to provide the broadest range of available options and to meet legally imposed deadlines for action.</a:t>
            </a:r>
          </a:p>
          <a:p>
            <a:pPr>
              <a:lnSpc>
                <a:spcPct val="110000"/>
              </a:lnSpc>
              <a:spcAft>
                <a:spcPts val="600"/>
              </a:spcAft>
            </a:pPr>
            <a:r>
              <a:rPr lang="en-US" sz="2200" dirty="0"/>
              <a:t>When a member of the Board of Supervisors or an incumbent in one of the other elected county offices vacates his or her office prior to the expiration of the term, the following steps shall be taken:</a:t>
            </a:r>
          </a:p>
        </p:txBody>
      </p:sp>
    </p:spTree>
    <p:extLst>
      <p:ext uri="{BB962C8B-B14F-4D97-AF65-F5344CB8AC3E}">
        <p14:creationId xmlns:p14="http://schemas.microsoft.com/office/powerpoint/2010/main" val="2685833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47577A1-1581-2E1E-BEF4-28C8DF587EF2}"/>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D1BBFDE5-9940-818D-188B-DA46A7246510}"/>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dirty="0"/>
              <a:t>	</a:t>
            </a:r>
            <a:r>
              <a:rPr lang="en-US" b="1" dirty="0">
                <a:latin typeface="+mj-lt"/>
              </a:rPr>
              <a:t> Section 5, Rule 12: Process for filling a vacancy on BOS or another County Elected Office</a:t>
            </a:r>
            <a:endParaRPr lang="en-US" dirty="0"/>
          </a:p>
        </p:txBody>
      </p:sp>
      <p:sp>
        <p:nvSpPr>
          <p:cNvPr id="17" name="TextBox 16">
            <a:extLst>
              <a:ext uri="{FF2B5EF4-FFF2-40B4-BE49-F238E27FC236}">
                <a16:creationId xmlns:a16="http://schemas.microsoft.com/office/drawing/2014/main" id="{A65A5982-9C4A-EE6D-A95F-A144075815AD}"/>
              </a:ext>
            </a:extLst>
          </p:cNvPr>
          <p:cNvSpPr txBox="1"/>
          <p:nvPr/>
        </p:nvSpPr>
        <p:spPr>
          <a:xfrm>
            <a:off x="266700" y="1087726"/>
            <a:ext cx="11039475" cy="4537909"/>
          </a:xfrm>
          <a:prstGeom prst="rect">
            <a:avLst/>
          </a:prstGeom>
          <a:noFill/>
        </p:spPr>
        <p:txBody>
          <a:bodyPr wrap="square">
            <a:spAutoFit/>
          </a:bodyPr>
          <a:lstStyle/>
          <a:p>
            <a:pPr marL="457200" marR="0" lvl="0" indent="-342900" algn="l" defTabSz="914400" rtl="0" eaLnBrk="1" fontAlgn="auto" latinLnBrk="0" hangingPunct="1">
              <a:lnSpc>
                <a:spcPct val="110000"/>
              </a:lnSpc>
              <a:spcBef>
                <a:spcPts val="0"/>
              </a:spcBef>
              <a:spcAft>
                <a:spcPts val="0"/>
              </a:spcAft>
              <a:buClrTx/>
              <a:buSzTx/>
              <a:buFont typeface="+mj-lt"/>
              <a:buAutoNum type="alphaUcPeriod"/>
              <a:tabLst/>
              <a:defRPr/>
            </a:pPr>
            <a:r>
              <a:rPr kumimoji="0" lang="en-US" sz="2200" i="0" u="none" strike="noStrike" kern="1200" cap="none" spc="0" normalizeH="0" baseline="0" noProof="0" dirty="0">
                <a:ln>
                  <a:noFill/>
                </a:ln>
                <a:solidFill>
                  <a:srgbClr val="000000"/>
                </a:solidFill>
                <a:effectLst/>
                <a:uLnTx/>
                <a:uFillTx/>
                <a:latin typeface="Avenir Next LT Pro"/>
                <a:ea typeface="+mn-ea"/>
                <a:cs typeface="+mn-cs"/>
              </a:rPr>
              <a:t>Notification and Placement on Agenda. </a:t>
            </a:r>
            <a:r>
              <a:rPr kumimoji="0" lang="en-US" sz="2200" b="0" i="0" u="none" strike="noStrike" kern="1200" cap="none" spc="0" normalizeH="0" baseline="0" noProof="0" dirty="0">
                <a:ln>
                  <a:noFill/>
                </a:ln>
                <a:solidFill>
                  <a:srgbClr val="000000"/>
                </a:solidFill>
                <a:effectLst/>
                <a:uLnTx/>
                <a:uFillTx/>
                <a:latin typeface="Avenir Next LT Pro"/>
                <a:ea typeface="+mn-ea"/>
                <a:cs typeface="+mn-cs"/>
              </a:rPr>
              <a:t>When the Clerk of the Board becomes aware of a vacancy in any of the county elected offices (Supervisor, Auditor, Assessor, District Attorney, Treasurer-Tax Collector or Sheriff), the Clerk of the Board shall immediately provide written notice to all Members of the Board, the County Administrative Office and County Counsel. The Clerk shall also, after consulting with County Counsel regarding appropriate wording, place an item on the Board's next regular meeting agenda which will allow the Board to discuss the vacancy and determine the steps that will be taken to fill the vacancy. If the next scheduled meeting of the Board of Supervisors is more than 10 days after the effective date of the vacancy, then the Clerk shall consult with the Chair of the Board and County Counsel regarding whether a special meeting of the Board should be scheduled to consider the vacancy.</a:t>
            </a:r>
          </a:p>
        </p:txBody>
      </p:sp>
    </p:spTree>
    <p:extLst>
      <p:ext uri="{BB962C8B-B14F-4D97-AF65-F5344CB8AC3E}">
        <p14:creationId xmlns:p14="http://schemas.microsoft.com/office/powerpoint/2010/main" val="37366813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99BB738-6E13-7B70-2220-F47ADDB8E78D}"/>
            </a:ext>
          </a:extLst>
        </p:cNvPr>
        <p:cNvGrpSpPr/>
        <p:nvPr/>
      </p:nvGrpSpPr>
      <p:grpSpPr>
        <a:xfrm>
          <a:off x="0" y="0"/>
          <a:ext cx="0" cy="0"/>
          <a:chOff x="0" y="0"/>
          <a:chExt cx="0" cy="0"/>
        </a:xfrm>
      </p:grpSpPr>
      <p:sp>
        <p:nvSpPr>
          <p:cNvPr id="3" name="Text Placeholder 3">
            <a:extLst>
              <a:ext uri="{FF2B5EF4-FFF2-40B4-BE49-F238E27FC236}">
                <a16:creationId xmlns:a16="http://schemas.microsoft.com/office/drawing/2014/main" id="{37B87852-C858-716E-5EBD-5E1A4B1AB52A}"/>
              </a:ext>
            </a:extLst>
          </p:cNvPr>
          <p:cNvSpPr txBox="1">
            <a:spLocks/>
          </p:cNvSpPr>
          <p:nvPr/>
        </p:nvSpPr>
        <p:spPr>
          <a:xfrm>
            <a:off x="0" y="322276"/>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dirty="0"/>
              <a:t>	</a:t>
            </a:r>
            <a:r>
              <a:rPr lang="en-US" b="1" dirty="0">
                <a:latin typeface="+mj-lt"/>
              </a:rPr>
              <a:t> Section 5, Rule 12: Process for filling a vacancy on BOS or another County Elected Office</a:t>
            </a:r>
            <a:endParaRPr lang="en-US" dirty="0"/>
          </a:p>
        </p:txBody>
      </p:sp>
      <p:sp>
        <p:nvSpPr>
          <p:cNvPr id="6" name="TextBox 5">
            <a:extLst>
              <a:ext uri="{FF2B5EF4-FFF2-40B4-BE49-F238E27FC236}">
                <a16:creationId xmlns:a16="http://schemas.microsoft.com/office/drawing/2014/main" id="{2EE95648-6BBC-3777-9302-2E58A07BB26B}"/>
              </a:ext>
            </a:extLst>
          </p:cNvPr>
          <p:cNvSpPr txBox="1"/>
          <p:nvPr/>
        </p:nvSpPr>
        <p:spPr>
          <a:xfrm>
            <a:off x="228600" y="903413"/>
            <a:ext cx="11601450" cy="5816977"/>
          </a:xfrm>
          <a:prstGeom prst="rect">
            <a:avLst/>
          </a:prstGeom>
          <a:noFill/>
        </p:spPr>
        <p:txBody>
          <a:bodyPr wrap="square">
            <a:spAutoFit/>
          </a:bodyPr>
          <a:lstStyle/>
          <a:p>
            <a:pPr marL="342900" indent="-342900">
              <a:spcAft>
                <a:spcPts val="600"/>
              </a:spcAft>
              <a:buFont typeface="+mj-lt"/>
              <a:buAutoNum type="alphaUcPeriod" startAt="2"/>
            </a:pPr>
            <a:r>
              <a:rPr lang="en-US" sz="2100" dirty="0"/>
              <a:t>Consideration at initial Meeting. At the initial Board meeting when the vacancy is considered, or at a later meeting to which the Board has continued the item, the Board shall make the following determinations:</a:t>
            </a:r>
          </a:p>
          <a:p>
            <a:pPr marL="914400" lvl="1" indent="-457200">
              <a:spcAft>
                <a:spcPts val="600"/>
              </a:spcAft>
              <a:buFont typeface="+mj-lt"/>
              <a:buAutoNum type="arabicParenR"/>
            </a:pPr>
            <a:r>
              <a:rPr lang="en-US" sz="2100" b="1" dirty="0"/>
              <a:t>Board Vacancy. </a:t>
            </a:r>
            <a:r>
              <a:rPr lang="en-US" sz="2100" dirty="0"/>
              <a:t>If the vacancy is on the Board of Supervisors. the Board shall determine whether to call for an election or to fill the vacancy by appointment. </a:t>
            </a:r>
          </a:p>
          <a:p>
            <a:pPr marL="1371600" lvl="2" indent="-457200">
              <a:spcAft>
                <a:spcPts val="300"/>
              </a:spcAft>
              <a:buFont typeface="+mj-lt"/>
              <a:buAutoNum type="alphaLcParenR"/>
            </a:pPr>
            <a:r>
              <a:rPr lang="en-US" sz="2100" dirty="0"/>
              <a:t>Appointment where a successor has already been elected. If a successor for the following term has already been elected, the Board may appoint the successor to fulfill the term of the vacating incumbent before the successor assumes the office for their elected term.</a:t>
            </a:r>
          </a:p>
          <a:p>
            <a:pPr marL="1371600" lvl="2" indent="-457200">
              <a:spcAft>
                <a:spcPts val="300"/>
              </a:spcAft>
              <a:buFont typeface="+mj-lt"/>
              <a:buAutoNum type="alphaLcParenR"/>
            </a:pPr>
            <a:r>
              <a:rPr lang="en-US" sz="2100" dirty="0"/>
              <a:t>Appointment where no successor has been elected, the Governor will appoint a successor. A person appointed to fill a vacancy shall hold office only until the next regularly scheduled election for district governing board members. At that time, an election shall be held to fill the vacancy for the remainder of the unexpired term in which the vacancy occurred.</a:t>
            </a:r>
          </a:p>
          <a:p>
            <a:pPr marL="914400" indent="-457200">
              <a:spcAft>
                <a:spcPts val="600"/>
              </a:spcAft>
              <a:buFont typeface="+mj-lt"/>
              <a:buAutoNum type="arabicParenR" startAt="2"/>
            </a:pPr>
            <a:r>
              <a:rPr lang="en-US" sz="2100" b="1" dirty="0"/>
              <a:t>Vacancy in Another Office. </a:t>
            </a:r>
            <a:r>
              <a:rPr lang="en-US" sz="2100" dirty="0"/>
              <a:t>When the vacancy occurs in an office other than Supervisor, the Board shall set a date for making the appointment. The Board shall also call for the election required at the time required</a:t>
            </a:r>
            <a:r>
              <a:rPr lang="en-US" sz="2000" dirty="0"/>
              <a:t>.</a:t>
            </a:r>
          </a:p>
        </p:txBody>
      </p:sp>
    </p:spTree>
    <p:extLst>
      <p:ext uri="{BB962C8B-B14F-4D97-AF65-F5344CB8AC3E}">
        <p14:creationId xmlns:p14="http://schemas.microsoft.com/office/powerpoint/2010/main" val="32827882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4CEE8C-7499-7B22-F484-A834475DC5FE}"/>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2B45EE20-3A73-1AF7-6DEA-A97531CE3407}"/>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indent="0">
              <a:buNone/>
            </a:pPr>
            <a:r>
              <a:rPr lang="en-US" sz="2400" b="1" u="sng">
                <a:effectLst/>
                <a:latin typeface="Aptos" panose="020B0004020202020204" pitchFamily="34" charset="0"/>
                <a:ea typeface="Calibri" panose="020F0502020204030204" pitchFamily="34" charset="0"/>
                <a:cs typeface="Aptos" panose="020B0004020202020204" pitchFamily="34" charset="0"/>
              </a:rPr>
              <a:t>Rule 13. New Supervisors email</a:t>
            </a:r>
            <a:endParaRPr lang="en-US" sz="2400" dirty="0">
              <a:effectLst/>
              <a:latin typeface="Aptos" panose="020B0004020202020204" pitchFamily="34" charset="0"/>
              <a:ea typeface="Calibri" panose="020F0502020204030204" pitchFamily="34" charset="0"/>
              <a:cs typeface="Aptos" panose="020B0004020202020204" pitchFamily="34" charset="0"/>
            </a:endParaRPr>
          </a:p>
        </p:txBody>
      </p:sp>
      <p:sp>
        <p:nvSpPr>
          <p:cNvPr id="3" name="TextBox 2">
            <a:extLst>
              <a:ext uri="{FF2B5EF4-FFF2-40B4-BE49-F238E27FC236}">
                <a16:creationId xmlns:a16="http://schemas.microsoft.com/office/drawing/2014/main" id="{B34A7885-9ADD-73C4-9587-FD2AEDFCD253}"/>
              </a:ext>
            </a:extLst>
          </p:cNvPr>
          <p:cNvSpPr txBox="1"/>
          <p:nvPr/>
        </p:nvSpPr>
        <p:spPr>
          <a:xfrm>
            <a:off x="116774" y="1116280"/>
            <a:ext cx="11958452" cy="1631216"/>
          </a:xfrm>
          <a:prstGeom prst="rect">
            <a:avLst/>
          </a:prstGeom>
          <a:noFill/>
        </p:spPr>
        <p:txBody>
          <a:bodyPr wrap="square" rtlCol="0">
            <a:spAutoFit/>
          </a:bodyPr>
          <a:lstStyle/>
          <a:p>
            <a:r>
              <a:rPr lang="en-US" sz="2500" dirty="0"/>
              <a:t>The procedure for email set up of a new Supervisor will be facilitated by the Administration office in coordination with the IT Department for account creation and setup process. County email access for newly appointed Supervisors will be available the first business day of the year their appointment starts.</a:t>
            </a:r>
          </a:p>
        </p:txBody>
      </p:sp>
    </p:spTree>
    <p:extLst>
      <p:ext uri="{BB962C8B-B14F-4D97-AF65-F5344CB8AC3E}">
        <p14:creationId xmlns:p14="http://schemas.microsoft.com/office/powerpoint/2010/main" val="837254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C9763E8-475F-E420-EE39-A112355BE1B7}"/>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599013FB-4150-2AEA-04A5-CE5D3F9218C6}"/>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indent="0">
              <a:buNone/>
            </a:pPr>
            <a:r>
              <a:rPr lang="en-US" sz="2400" b="1" u="sng" dirty="0"/>
              <a:t>Rule 3 Term and appointment to Advisory Boards</a:t>
            </a:r>
            <a:endParaRPr lang="en-US" sz="2400" dirty="0">
              <a:effectLst/>
              <a:latin typeface="Aptos" panose="020B0004020202020204" pitchFamily="34" charset="0"/>
              <a:ea typeface="Calibri" panose="020F0502020204030204" pitchFamily="34" charset="0"/>
              <a:cs typeface="Aptos" panose="020B0004020202020204" pitchFamily="34" charset="0"/>
            </a:endParaRPr>
          </a:p>
        </p:txBody>
      </p:sp>
      <p:sp>
        <p:nvSpPr>
          <p:cNvPr id="2" name="TextBox 1">
            <a:extLst>
              <a:ext uri="{FF2B5EF4-FFF2-40B4-BE49-F238E27FC236}">
                <a16:creationId xmlns:a16="http://schemas.microsoft.com/office/drawing/2014/main" id="{86F02A14-0C54-A425-32AD-659A680DA62E}"/>
              </a:ext>
            </a:extLst>
          </p:cNvPr>
          <p:cNvSpPr txBox="1"/>
          <p:nvPr/>
        </p:nvSpPr>
        <p:spPr>
          <a:xfrm>
            <a:off x="166255" y="1116281"/>
            <a:ext cx="10818420" cy="3816429"/>
          </a:xfrm>
          <a:prstGeom prst="rect">
            <a:avLst/>
          </a:prstGeom>
          <a:noFill/>
        </p:spPr>
        <p:txBody>
          <a:bodyPr wrap="square" rtlCol="0">
            <a:spAutoFit/>
          </a:bodyPr>
          <a:lstStyle/>
          <a:p>
            <a:r>
              <a:rPr lang="en-US" sz="2200" dirty="0"/>
              <a:t>Vacancies arise when a term expires, or a current member of an advisory body resigns or no longer meets the   requirements to serve. Up-to-date vacancy information is posted online and noticed in a variety of outlets. Applications are accepted on an ongoing basis and will be held for future vacancies if none exist at the time the application is received. All applications on file with the Clerk of the Board shall remain valid for a period of 90 days from the date received.</a:t>
            </a:r>
          </a:p>
          <a:p>
            <a:r>
              <a:rPr lang="en-US" sz="2200" dirty="0"/>
              <a:t> </a:t>
            </a:r>
          </a:p>
          <a:p>
            <a:r>
              <a:rPr lang="en-US" sz="2200" dirty="0"/>
              <a:t>All applications are to be received in the timeframe stated in accordance with the County policy for agenda item submission. Appointments to be made when a full Board is present with the exception of when an appointment is imperative to meeting quorum.</a:t>
            </a:r>
          </a:p>
        </p:txBody>
      </p:sp>
    </p:spTree>
    <p:extLst>
      <p:ext uri="{BB962C8B-B14F-4D97-AF65-F5344CB8AC3E}">
        <p14:creationId xmlns:p14="http://schemas.microsoft.com/office/powerpoint/2010/main" val="4080198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2A6D4DC-F2DF-67CC-F67A-B4F4BD7C9B65}"/>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2F2F650B-797C-EEBF-F1DB-6F4390AF99CE}"/>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2400" b="1" u="sng" dirty="0"/>
              <a:t>Rule 6. Advisory Board, Committee, and Commission Conflict of Interest</a:t>
            </a:r>
            <a:endParaRPr lang="en-US" sz="2400" dirty="0"/>
          </a:p>
        </p:txBody>
      </p:sp>
      <p:sp>
        <p:nvSpPr>
          <p:cNvPr id="3" name="TextBox 2">
            <a:extLst>
              <a:ext uri="{FF2B5EF4-FFF2-40B4-BE49-F238E27FC236}">
                <a16:creationId xmlns:a16="http://schemas.microsoft.com/office/drawing/2014/main" id="{4628C0D4-1884-2CF5-1589-F4512BB1E596}"/>
              </a:ext>
            </a:extLst>
          </p:cNvPr>
          <p:cNvSpPr txBox="1"/>
          <p:nvPr/>
        </p:nvSpPr>
        <p:spPr>
          <a:xfrm>
            <a:off x="142504" y="961900"/>
            <a:ext cx="11934701" cy="5447645"/>
          </a:xfrm>
          <a:prstGeom prst="rect">
            <a:avLst/>
          </a:prstGeom>
          <a:noFill/>
        </p:spPr>
        <p:txBody>
          <a:bodyPr wrap="square" rtlCol="0">
            <a:spAutoFit/>
          </a:bodyPr>
          <a:lstStyle/>
          <a:p>
            <a:r>
              <a:rPr lang="en-US" sz="2200" dirty="0"/>
              <a:t>Conflict of Interest for a Public Officer serving on Local Area Plan Advisory Committees  (LAPAC)    - </a:t>
            </a:r>
          </a:p>
          <a:p>
            <a:r>
              <a:rPr lang="en-US" sz="2200" dirty="0"/>
              <a:t> </a:t>
            </a:r>
          </a:p>
          <a:p>
            <a:r>
              <a:rPr lang="en-US" sz="2200" dirty="0"/>
              <a:t>A Public Officer, including but not limited to, an appointed or elected member of a governmental board, commission, committee, or other body, shall not simultaneously hold two public offices that are incompatible when any of the following circumstances are present, unless simultaneous holding of the particular offices is compelled or expressly authorized by law.</a:t>
            </a:r>
          </a:p>
          <a:p>
            <a:r>
              <a:rPr lang="en-US" sz="2200" dirty="0"/>
              <a:t> </a:t>
            </a:r>
          </a:p>
          <a:p>
            <a:r>
              <a:rPr lang="en-US" sz="2200" dirty="0"/>
              <a:t>(1) Either of the offices may audit, overrule, remove members of, dismiss employees of, or exercise supervisory powers over the other office or body.</a:t>
            </a:r>
          </a:p>
          <a:p>
            <a:r>
              <a:rPr lang="en-US" sz="2200" dirty="0"/>
              <a:t>(2) Based on the powers and jurisdiction of the offices, there is a possibility of a significant clash of duties or loyalties between the offices.</a:t>
            </a:r>
          </a:p>
          <a:p>
            <a:r>
              <a:rPr lang="en-US" sz="2200" dirty="0"/>
              <a:t>(3) Public policy considerations make it improper for one person to hold both offices.</a:t>
            </a:r>
          </a:p>
          <a:p>
            <a:r>
              <a:rPr lang="en-US" sz="2200" dirty="0"/>
              <a:t>Id.</a:t>
            </a:r>
          </a:p>
          <a:p>
            <a:r>
              <a:rPr lang="en-US" dirty="0"/>
              <a:t> </a:t>
            </a:r>
          </a:p>
        </p:txBody>
      </p:sp>
    </p:spTree>
    <p:extLst>
      <p:ext uri="{BB962C8B-B14F-4D97-AF65-F5344CB8AC3E}">
        <p14:creationId xmlns:p14="http://schemas.microsoft.com/office/powerpoint/2010/main" val="1194505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olored pencils inside a pencil holder which is on top of a wood table">
            <a:extLst>
              <a:ext uri="{FF2B5EF4-FFF2-40B4-BE49-F238E27FC236}">
                <a16:creationId xmlns:a16="http://schemas.microsoft.com/office/drawing/2014/main" id="{B100478A-847D-0992-47C5-EC58B5863A18}"/>
              </a:ext>
            </a:extLst>
          </p:cNvPr>
          <p:cNvPicPr>
            <a:picLocks noChangeAspect="1"/>
          </p:cNvPicPr>
          <p:nvPr/>
        </p:nvPicPr>
        <p:blipFill>
          <a:blip r:embed="rId3"/>
          <a:srcRect l="15628" r="-1" b="-1"/>
          <a:stretch>
            <a:fillRect/>
          </a:stretch>
        </p:blipFill>
        <p:spPr>
          <a:xfrm>
            <a:off x="3523488" y="0"/>
            <a:ext cx="8668512" cy="6857990"/>
          </a:xfrm>
          <a:prstGeom prst="rect">
            <a:avLst/>
          </a:prstGeom>
        </p:spPr>
      </p:pic>
      <p:sp>
        <p:nvSpPr>
          <p:cNvPr id="14" name="Rectangle 13">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FE49B85-C91D-7ADF-D926-71226D98E5FF}"/>
              </a:ext>
            </a:extLst>
          </p:cNvPr>
          <p:cNvSpPr>
            <a:spLocks noGrp="1"/>
          </p:cNvSpPr>
          <p:nvPr>
            <p:ph type="title"/>
          </p:nvPr>
        </p:nvSpPr>
        <p:spPr>
          <a:xfrm>
            <a:off x="366728" y="865968"/>
            <a:ext cx="6548420" cy="747718"/>
          </a:xfrm>
        </p:spPr>
        <p:txBody>
          <a:bodyPr vert="horz" lIns="91440" tIns="45720" rIns="91440" bIns="45720" rtlCol="0" anchor="t">
            <a:normAutofit/>
          </a:bodyPr>
          <a:lstStyle/>
          <a:p>
            <a:r>
              <a:rPr lang="en-US" sz="4000" b="1" dirty="0">
                <a:solidFill>
                  <a:srgbClr val="296D7B"/>
                </a:solidFill>
              </a:rPr>
              <a:t>Background &amp; Objectives</a:t>
            </a:r>
            <a:endParaRPr lang="en-US" sz="4800" dirty="0">
              <a:solidFill>
                <a:srgbClr val="296D7B"/>
              </a:solidFill>
            </a:endParaRPr>
          </a:p>
        </p:txBody>
      </p:sp>
      <p:sp>
        <p:nvSpPr>
          <p:cNvPr id="16" name="Rectangle 1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A1377E7E-68D1-448F-D62A-9AA1F7606000}"/>
              </a:ext>
            </a:extLst>
          </p:cNvPr>
          <p:cNvSpPr txBox="1">
            <a:spLocks/>
          </p:cNvSpPr>
          <p:nvPr/>
        </p:nvSpPr>
        <p:spPr>
          <a:xfrm>
            <a:off x="481026" y="1764817"/>
            <a:ext cx="7310423" cy="484850"/>
          </a:xfrm>
          <a:prstGeom prst="rect">
            <a:avLst/>
          </a:prstGeom>
          <a:gradFill flip="none" rotWithShape="1">
            <a:gsLst>
              <a:gs pos="0">
                <a:srgbClr val="3B9EB1">
                  <a:shade val="30000"/>
                  <a:satMod val="115000"/>
                </a:srgbClr>
              </a:gs>
              <a:gs pos="50000">
                <a:srgbClr val="3B9EB1">
                  <a:shade val="67500"/>
                  <a:satMod val="115000"/>
                </a:srgbClr>
              </a:gs>
              <a:gs pos="100000">
                <a:srgbClr val="3B9EB1">
                  <a:shade val="100000"/>
                  <a:satMod val="115000"/>
                </a:srgbClr>
              </a:gs>
            </a:gsLst>
            <a:lin ang="0" scaled="1"/>
            <a:tileRect/>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dirty="0">
                <a:latin typeface="+mj-lt"/>
              </a:rPr>
              <a:t>12.17.2024 BOS Meeting</a:t>
            </a:r>
          </a:p>
        </p:txBody>
      </p:sp>
      <p:sp>
        <p:nvSpPr>
          <p:cNvPr id="5" name="Content Placeholder 2">
            <a:extLst>
              <a:ext uri="{FF2B5EF4-FFF2-40B4-BE49-F238E27FC236}">
                <a16:creationId xmlns:a16="http://schemas.microsoft.com/office/drawing/2014/main" id="{475891A2-0673-425F-9FFC-F8313669E893}"/>
              </a:ext>
            </a:extLst>
          </p:cNvPr>
          <p:cNvSpPr txBox="1">
            <a:spLocks/>
          </p:cNvSpPr>
          <p:nvPr/>
        </p:nvSpPr>
        <p:spPr>
          <a:xfrm>
            <a:off x="481028" y="2347003"/>
            <a:ext cx="7310421" cy="1759051"/>
          </a:xfrm>
          <a:prstGeom prst="rect">
            <a:avLst/>
          </a:prstGeom>
        </p:spPr>
        <p:txBody>
          <a:bodyPr>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300"/>
              </a:spcAft>
            </a:pPr>
            <a:r>
              <a:rPr lang="en-US" sz="2000" dirty="0"/>
              <a:t>Initial review of proposed updates to the policies and procedures, as requested by the Board of Supervisors.</a:t>
            </a:r>
          </a:p>
          <a:p>
            <a:pPr>
              <a:lnSpc>
                <a:spcPct val="100000"/>
              </a:lnSpc>
              <a:spcBef>
                <a:spcPts val="0"/>
              </a:spcBef>
              <a:spcAft>
                <a:spcPts val="300"/>
              </a:spcAft>
            </a:pPr>
            <a:r>
              <a:rPr lang="en-US" sz="2000" dirty="0"/>
              <a:t>The Board voiced several suggestions and questions to be answered by the Administrative Office/County Counsel.</a:t>
            </a:r>
          </a:p>
          <a:p>
            <a:pPr>
              <a:lnSpc>
                <a:spcPct val="100000"/>
              </a:lnSpc>
              <a:spcBef>
                <a:spcPts val="0"/>
              </a:spcBef>
              <a:spcAft>
                <a:spcPts val="300"/>
              </a:spcAft>
            </a:pPr>
            <a:r>
              <a:rPr lang="en-US" sz="2000" dirty="0"/>
              <a:t>Today’s review also includes additional updates.</a:t>
            </a:r>
          </a:p>
        </p:txBody>
      </p:sp>
      <p:sp>
        <p:nvSpPr>
          <p:cNvPr id="6" name="Text Placeholder 4">
            <a:extLst>
              <a:ext uri="{FF2B5EF4-FFF2-40B4-BE49-F238E27FC236}">
                <a16:creationId xmlns:a16="http://schemas.microsoft.com/office/drawing/2014/main" id="{D308055D-266F-3D5F-2D04-167D2BC75675}"/>
              </a:ext>
            </a:extLst>
          </p:cNvPr>
          <p:cNvSpPr txBox="1">
            <a:spLocks/>
          </p:cNvSpPr>
          <p:nvPr/>
        </p:nvSpPr>
        <p:spPr>
          <a:xfrm>
            <a:off x="481026" y="4492618"/>
            <a:ext cx="7310420" cy="484850"/>
          </a:xfrm>
          <a:prstGeom prst="rect">
            <a:avLst/>
          </a:prstGeom>
          <a:gradFill flip="none" rotWithShape="1">
            <a:gsLst>
              <a:gs pos="0">
                <a:srgbClr val="3B9EB1">
                  <a:shade val="30000"/>
                  <a:satMod val="115000"/>
                </a:srgbClr>
              </a:gs>
              <a:gs pos="50000">
                <a:srgbClr val="3B9EB1">
                  <a:shade val="67500"/>
                  <a:satMod val="115000"/>
                </a:srgbClr>
              </a:gs>
              <a:gs pos="100000">
                <a:srgbClr val="3B9EB1">
                  <a:shade val="100000"/>
                  <a:satMod val="115000"/>
                </a:srgbClr>
              </a:gs>
            </a:gsLst>
            <a:lin ang="0" scaled="1"/>
            <a:tileRect/>
          </a:gradFill>
          <a:ln w="19050">
            <a:noFill/>
          </a:ln>
        </p:spPr>
        <p:txBody>
          <a:bodyPr anchor="ct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chemeClr val="bg1"/>
                </a:solidFill>
                <a:latin typeface="+mj-lt"/>
              </a:rPr>
              <a:t>Today’s Objectives</a:t>
            </a:r>
          </a:p>
        </p:txBody>
      </p:sp>
      <p:sp>
        <p:nvSpPr>
          <p:cNvPr id="7" name="Content Placeholder 5">
            <a:extLst>
              <a:ext uri="{FF2B5EF4-FFF2-40B4-BE49-F238E27FC236}">
                <a16:creationId xmlns:a16="http://schemas.microsoft.com/office/drawing/2014/main" id="{F4F7A75F-63B7-7B1F-D831-C4C53D76AFB9}"/>
              </a:ext>
            </a:extLst>
          </p:cNvPr>
          <p:cNvSpPr txBox="1">
            <a:spLocks/>
          </p:cNvSpPr>
          <p:nvPr/>
        </p:nvSpPr>
        <p:spPr>
          <a:xfrm>
            <a:off x="481026" y="5110674"/>
            <a:ext cx="7310420" cy="759429"/>
          </a:xfrm>
          <a:prstGeom prst="rect">
            <a:avLst/>
          </a:prstGeom>
        </p:spPr>
        <p:txBody>
          <a:bodyPr>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300"/>
              </a:spcAft>
            </a:pPr>
            <a:r>
              <a:rPr lang="en-US" sz="2000" dirty="0"/>
              <a:t>Review the major changes including recommended additions.</a:t>
            </a:r>
          </a:p>
        </p:txBody>
      </p:sp>
    </p:spTree>
    <p:extLst>
      <p:ext uri="{BB962C8B-B14F-4D97-AF65-F5344CB8AC3E}">
        <p14:creationId xmlns:p14="http://schemas.microsoft.com/office/powerpoint/2010/main" val="778911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026FE8F-8F33-E281-485A-BF0FB3F44F1F}"/>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EF663589-0FA7-36CA-42CD-FAD4157C5059}"/>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2400" b="1" u="sng" dirty="0"/>
              <a:t>Rule 6. Advisory Board, Committee, and Commission Conflict of Interest (Continued)</a:t>
            </a:r>
            <a:endParaRPr lang="en-US" sz="2400" dirty="0"/>
          </a:p>
        </p:txBody>
      </p:sp>
      <p:sp>
        <p:nvSpPr>
          <p:cNvPr id="3" name="TextBox 2">
            <a:extLst>
              <a:ext uri="{FF2B5EF4-FFF2-40B4-BE49-F238E27FC236}">
                <a16:creationId xmlns:a16="http://schemas.microsoft.com/office/drawing/2014/main" id="{2D6B2628-0D3F-D111-6587-D6FEC889A511}"/>
              </a:ext>
            </a:extLst>
          </p:cNvPr>
          <p:cNvSpPr txBox="1"/>
          <p:nvPr/>
        </p:nvSpPr>
        <p:spPr>
          <a:xfrm>
            <a:off x="142504" y="961900"/>
            <a:ext cx="11934701" cy="5109091"/>
          </a:xfrm>
          <a:prstGeom prst="rect">
            <a:avLst/>
          </a:prstGeom>
          <a:noFill/>
        </p:spPr>
        <p:txBody>
          <a:bodyPr wrap="square" rtlCol="0">
            <a:spAutoFit/>
          </a:bodyPr>
          <a:lstStyle/>
          <a:p>
            <a:r>
              <a:rPr lang="en-US" sz="2200" dirty="0"/>
              <a:t>Generally, there is a conflict of interest if all of the following occur:</a:t>
            </a:r>
          </a:p>
          <a:p>
            <a:r>
              <a:rPr lang="en-US" sz="2200" dirty="0"/>
              <a:t> </a:t>
            </a:r>
          </a:p>
          <a:p>
            <a:r>
              <a:rPr lang="en-US" sz="2200" dirty="0"/>
              <a:t>1.  The official, makes, participates in, or uses his or her official position to influence a governmental decision;</a:t>
            </a:r>
          </a:p>
          <a:p>
            <a:r>
              <a:rPr lang="en-US" sz="2200" dirty="0"/>
              <a:t>2.   It is foreseeable that the decision will affect the official’s economic interest;</a:t>
            </a:r>
          </a:p>
          <a:p>
            <a:r>
              <a:rPr lang="en-US" sz="2200" dirty="0"/>
              <a:t>3.  The effect of the decision on the official’s economic interest will be material;</a:t>
            </a:r>
          </a:p>
          <a:p>
            <a:r>
              <a:rPr lang="en-US" sz="2200" dirty="0"/>
              <a:t>4.  The effect of the decision on the official’s economic interest will be distinguishable from its effect on the public generally,</a:t>
            </a:r>
          </a:p>
          <a:p>
            <a:r>
              <a:rPr lang="en-US" sz="2200" dirty="0"/>
              <a:t>The County’s Application for Appointment to Lake County Boards, Commissions, and Committees requires each applicant to certify that he / she agrees to abide by the County’s Conflict of Interest Policy, which, in part, states: “ . . . unless state law or regulation require otherwise, any such member shall also refrain from participation in discussions or decisions related to proposals which are in direct competition with a proposal submitted by the agency of which the member or member’s spouse is a director or officer.”</a:t>
            </a:r>
          </a:p>
          <a:p>
            <a:r>
              <a:rPr lang="en-US" dirty="0"/>
              <a:t> </a:t>
            </a:r>
          </a:p>
        </p:txBody>
      </p:sp>
    </p:spTree>
    <p:extLst>
      <p:ext uri="{BB962C8B-B14F-4D97-AF65-F5344CB8AC3E}">
        <p14:creationId xmlns:p14="http://schemas.microsoft.com/office/powerpoint/2010/main" val="35355498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8883D6A-8635-557A-F77B-7548283C4972}"/>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6D0921F9-A475-97A3-ACBC-0CFDF738B04C}"/>
              </a:ext>
            </a:extLst>
          </p:cNvPr>
          <p:cNvSpPr txBox="1">
            <a:spLocks/>
          </p:cNvSpPr>
          <p:nvPr/>
        </p:nvSpPr>
        <p:spPr>
          <a:xfrm>
            <a:off x="0" y="148970"/>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2400" b="1" dirty="0"/>
              <a:t>APPENDIX A - Voting Requirements</a:t>
            </a:r>
            <a:endParaRPr lang="en-US" sz="2400" dirty="0"/>
          </a:p>
        </p:txBody>
      </p:sp>
      <p:sp>
        <p:nvSpPr>
          <p:cNvPr id="3" name="TextBox 2">
            <a:extLst>
              <a:ext uri="{FF2B5EF4-FFF2-40B4-BE49-F238E27FC236}">
                <a16:creationId xmlns:a16="http://schemas.microsoft.com/office/drawing/2014/main" id="{ED521EDD-BF5E-3CC2-52A1-4E24664391F1}"/>
              </a:ext>
            </a:extLst>
          </p:cNvPr>
          <p:cNvSpPr txBox="1"/>
          <p:nvPr/>
        </p:nvSpPr>
        <p:spPr>
          <a:xfrm>
            <a:off x="142504" y="961900"/>
            <a:ext cx="11934701" cy="369332"/>
          </a:xfrm>
          <a:prstGeom prst="rect">
            <a:avLst/>
          </a:prstGeom>
          <a:noFill/>
        </p:spPr>
        <p:txBody>
          <a:bodyPr wrap="square" rtlCol="0">
            <a:spAutoFit/>
          </a:bodyPr>
          <a:lstStyle/>
          <a:p>
            <a:r>
              <a:rPr lang="en-US" dirty="0"/>
              <a:t> </a:t>
            </a:r>
          </a:p>
        </p:txBody>
      </p:sp>
      <p:sp>
        <p:nvSpPr>
          <p:cNvPr id="2" name="TextBox 1">
            <a:extLst>
              <a:ext uri="{FF2B5EF4-FFF2-40B4-BE49-F238E27FC236}">
                <a16:creationId xmlns:a16="http://schemas.microsoft.com/office/drawing/2014/main" id="{D31C5E3A-CA90-8F98-C3B2-E23842CBA834}"/>
              </a:ext>
            </a:extLst>
          </p:cNvPr>
          <p:cNvSpPr txBox="1"/>
          <p:nvPr/>
        </p:nvSpPr>
        <p:spPr>
          <a:xfrm>
            <a:off x="114795" y="768942"/>
            <a:ext cx="11815948" cy="5940088"/>
          </a:xfrm>
          <a:prstGeom prst="rect">
            <a:avLst/>
          </a:prstGeom>
          <a:noFill/>
        </p:spPr>
        <p:txBody>
          <a:bodyPr wrap="square" rtlCol="0">
            <a:spAutoFit/>
          </a:bodyPr>
          <a:lstStyle/>
          <a:p>
            <a:r>
              <a:rPr lang="en-US" sz="2000" dirty="0"/>
              <a:t>Motion References:</a:t>
            </a:r>
          </a:p>
          <a:p>
            <a:endParaRPr lang="en-US" sz="2000" dirty="0"/>
          </a:p>
          <a:p>
            <a:r>
              <a:rPr lang="en-US" sz="2000" dirty="0"/>
              <a:t>EXTRA ITEMS – “I move to take this item up as an extra as it came up after the posting of the agenda and needs to be taken up before the next available meeting”</a:t>
            </a:r>
          </a:p>
          <a:p>
            <a:endParaRPr lang="en-US" sz="2000" dirty="0"/>
          </a:p>
          <a:p>
            <a:r>
              <a:rPr lang="en-US" sz="2000" dirty="0"/>
              <a:t>CONSENT AGENDA – “I move to approve consent agenda items 5.1 through 5._(last one)” </a:t>
            </a:r>
          </a:p>
          <a:p>
            <a:r>
              <a:rPr lang="en-US" sz="2000" dirty="0"/>
              <a:t>OR </a:t>
            </a:r>
          </a:p>
          <a:p>
            <a:r>
              <a:rPr lang="en-US" sz="2000" dirty="0"/>
              <a:t>“I move to approve consent agenda items 5.1 through 5.(last one) with the exception of item(s) 5.(pulled item) for further discussion” </a:t>
            </a:r>
          </a:p>
          <a:p>
            <a:endParaRPr lang="en-US" sz="2000" dirty="0"/>
          </a:p>
          <a:p>
            <a:r>
              <a:rPr lang="en-US" sz="2000" dirty="0"/>
              <a:t>AGREEMENTS / AMEDMENTS / MOUS / LETTERS / PURCHASE ORDER / CHANGE ORDER / NOTICE OF COMPLETIONS / WAIVING FORMAL BIDDING – “I move to approve agreement (read agreement title) and authorize the board chair to sign” side note: sometimes the recommended action will authorize the department head to sign so you will say “authorize the department head to sign” instead of the chair</a:t>
            </a:r>
          </a:p>
          <a:p>
            <a:endParaRPr lang="en-US" sz="2000" dirty="0"/>
          </a:p>
          <a:p>
            <a:r>
              <a:rPr lang="en-US" sz="2000" dirty="0"/>
              <a:t>RESOLUTIONS – “I offer the resolution”</a:t>
            </a:r>
          </a:p>
          <a:p>
            <a:r>
              <a:rPr lang="en-US" sz="2000" dirty="0"/>
              <a:t>OR</a:t>
            </a:r>
          </a:p>
          <a:p>
            <a:r>
              <a:rPr lang="en-US" sz="2000" dirty="0"/>
              <a:t>“I offer the resolution as amended (if changes were made during item)”</a:t>
            </a:r>
          </a:p>
        </p:txBody>
      </p:sp>
    </p:spTree>
    <p:extLst>
      <p:ext uri="{BB962C8B-B14F-4D97-AF65-F5344CB8AC3E}">
        <p14:creationId xmlns:p14="http://schemas.microsoft.com/office/powerpoint/2010/main" val="3561051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BF88553-A0C5-D652-D5B3-286D9AB0CFB1}"/>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F2776B65-08AB-99E9-F027-D46F919C344B}"/>
              </a:ext>
            </a:extLst>
          </p:cNvPr>
          <p:cNvSpPr txBox="1">
            <a:spLocks/>
          </p:cNvSpPr>
          <p:nvPr/>
        </p:nvSpPr>
        <p:spPr>
          <a:xfrm>
            <a:off x="0" y="148970"/>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2400" b="1" dirty="0"/>
              <a:t>APPENDIX A - Voting Requirements (Continued)</a:t>
            </a:r>
            <a:endParaRPr lang="en-US" sz="2400" dirty="0"/>
          </a:p>
        </p:txBody>
      </p:sp>
      <p:sp>
        <p:nvSpPr>
          <p:cNvPr id="3" name="TextBox 2">
            <a:extLst>
              <a:ext uri="{FF2B5EF4-FFF2-40B4-BE49-F238E27FC236}">
                <a16:creationId xmlns:a16="http://schemas.microsoft.com/office/drawing/2014/main" id="{7605D3E3-A88E-7258-CBB9-E685057DE775}"/>
              </a:ext>
            </a:extLst>
          </p:cNvPr>
          <p:cNvSpPr txBox="1"/>
          <p:nvPr/>
        </p:nvSpPr>
        <p:spPr>
          <a:xfrm>
            <a:off x="142504" y="961900"/>
            <a:ext cx="11934701" cy="369332"/>
          </a:xfrm>
          <a:prstGeom prst="rect">
            <a:avLst/>
          </a:prstGeom>
          <a:noFill/>
        </p:spPr>
        <p:txBody>
          <a:bodyPr wrap="square" rtlCol="0">
            <a:spAutoFit/>
          </a:bodyPr>
          <a:lstStyle/>
          <a:p>
            <a:r>
              <a:rPr lang="en-US" dirty="0"/>
              <a:t> </a:t>
            </a:r>
          </a:p>
        </p:txBody>
      </p:sp>
      <p:sp>
        <p:nvSpPr>
          <p:cNvPr id="2" name="TextBox 1">
            <a:extLst>
              <a:ext uri="{FF2B5EF4-FFF2-40B4-BE49-F238E27FC236}">
                <a16:creationId xmlns:a16="http://schemas.microsoft.com/office/drawing/2014/main" id="{21AF67B2-8A6A-B6B8-102C-23D7837B72EB}"/>
              </a:ext>
            </a:extLst>
          </p:cNvPr>
          <p:cNvSpPr txBox="1"/>
          <p:nvPr/>
        </p:nvSpPr>
        <p:spPr>
          <a:xfrm>
            <a:off x="114795" y="768942"/>
            <a:ext cx="11815948" cy="4493538"/>
          </a:xfrm>
          <a:prstGeom prst="rect">
            <a:avLst/>
          </a:prstGeom>
          <a:noFill/>
        </p:spPr>
        <p:txBody>
          <a:bodyPr wrap="square" rtlCol="0">
            <a:spAutoFit/>
          </a:bodyPr>
          <a:lstStyle/>
          <a:p>
            <a:r>
              <a:rPr lang="en-US" sz="2200" dirty="0"/>
              <a:t>ORDINANCES (FIRST READING) – “I move to waive the reading of the ordinance and have it read in title only”</a:t>
            </a:r>
          </a:p>
          <a:p>
            <a:r>
              <a:rPr lang="en-US" sz="2200" dirty="0"/>
              <a:t>THEN </a:t>
            </a:r>
          </a:p>
          <a:p>
            <a:r>
              <a:rPr lang="en-US" sz="2200" dirty="0"/>
              <a:t>“I move to advance the second reading of the ordinance to the next available agenda”</a:t>
            </a:r>
          </a:p>
          <a:p>
            <a:r>
              <a:rPr lang="en-US" sz="2200" dirty="0"/>
              <a:t> </a:t>
            </a:r>
          </a:p>
          <a:p>
            <a:r>
              <a:rPr lang="en-US" sz="2200" dirty="0"/>
              <a:t>ORDINANCES (SECOND READING) – “I offer the ordinance”</a:t>
            </a:r>
          </a:p>
          <a:p>
            <a:r>
              <a:rPr lang="en-US" sz="2200" dirty="0"/>
              <a:t> </a:t>
            </a:r>
          </a:p>
          <a:p>
            <a:r>
              <a:rPr lang="en-US" sz="2200" dirty="0"/>
              <a:t>REZONE ORDINANCES – “I offer the ordinance” side note: rezone ordinances can be adopted the same day they are presented and are usually accompanied with a resolution that you will also offer</a:t>
            </a:r>
          </a:p>
          <a:p>
            <a:r>
              <a:rPr lang="en-US" sz="2200" dirty="0"/>
              <a:t> </a:t>
            </a:r>
          </a:p>
          <a:p>
            <a:r>
              <a:rPr lang="en-US" sz="2200" dirty="0"/>
              <a:t>URGENCY ORDINANCES – “I offer the ordinance” side note: urgency ordinances are not subjected to a second reading or adoption period because they are urgent.</a:t>
            </a:r>
          </a:p>
        </p:txBody>
      </p:sp>
    </p:spTree>
    <p:extLst>
      <p:ext uri="{BB962C8B-B14F-4D97-AF65-F5344CB8AC3E}">
        <p14:creationId xmlns:p14="http://schemas.microsoft.com/office/powerpoint/2010/main" val="917880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FD7E027-9DB2-41B5-9D9B-FDAB6621D4B1}"/>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95D16D82-DEE8-4727-924E-43A48667A4E0}"/>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dirty="0"/>
              <a:t>	</a:t>
            </a:r>
            <a:r>
              <a:rPr lang="en-US" b="1" dirty="0">
                <a:latin typeface="+mj-lt"/>
              </a:rPr>
              <a:t> Appendix B: Order of Business at the BOS Meeting</a:t>
            </a:r>
            <a:endParaRPr lang="en-US" dirty="0"/>
          </a:p>
        </p:txBody>
      </p:sp>
      <p:sp>
        <p:nvSpPr>
          <p:cNvPr id="2" name="Graphic 94">
            <a:extLst>
              <a:ext uri="{FF2B5EF4-FFF2-40B4-BE49-F238E27FC236}">
                <a16:creationId xmlns:a16="http://schemas.microsoft.com/office/drawing/2014/main" id="{CF61DFED-DA27-FF92-92CB-EED8D75E62B8}"/>
              </a:ext>
            </a:extLst>
          </p:cNvPr>
          <p:cNvSpPr>
            <a:spLocks/>
          </p:cNvSpPr>
          <p:nvPr/>
        </p:nvSpPr>
        <p:spPr>
          <a:xfrm flipV="1">
            <a:off x="2513936" y="8516607"/>
            <a:ext cx="48895" cy="45719"/>
          </a:xfrm>
          <a:custGeom>
            <a:avLst/>
            <a:gdLst/>
            <a:ahLst/>
            <a:cxnLst/>
            <a:rect l="l" t="t" r="r" b="b"/>
            <a:pathLst>
              <a:path w="48895">
                <a:moveTo>
                  <a:pt x="0" y="0"/>
                </a:moveTo>
                <a:lnTo>
                  <a:pt x="48844" y="0"/>
                </a:lnTo>
              </a:path>
            </a:pathLst>
          </a:custGeom>
          <a:ln w="12715">
            <a:solidFill>
              <a:srgbClr val="AC3134"/>
            </a:solidFill>
            <a:prstDash val="solid"/>
          </a:ln>
        </p:spPr>
        <p:txBody>
          <a:bodyPr wrap="square" lIns="0" tIns="0" rIns="0" bIns="0" rtlCol="0">
            <a:prstTxWarp prst="textNoShape">
              <a:avLst/>
            </a:prstTxWarp>
            <a:noAutofit/>
          </a:bodyPr>
          <a:lstStyle/>
          <a:p>
            <a:endParaRPr lang="en-US"/>
          </a:p>
        </p:txBody>
      </p:sp>
      <p:sp>
        <p:nvSpPr>
          <p:cNvPr id="3" name="Graphic 93">
            <a:extLst>
              <a:ext uri="{FF2B5EF4-FFF2-40B4-BE49-F238E27FC236}">
                <a16:creationId xmlns:a16="http://schemas.microsoft.com/office/drawing/2014/main" id="{2161F17A-9E7C-8771-D027-DFB3C0A0340C}"/>
              </a:ext>
            </a:extLst>
          </p:cNvPr>
          <p:cNvSpPr>
            <a:spLocks/>
          </p:cNvSpPr>
          <p:nvPr/>
        </p:nvSpPr>
        <p:spPr>
          <a:xfrm flipV="1">
            <a:off x="1012161" y="8214347"/>
            <a:ext cx="1270" cy="45719"/>
          </a:xfrm>
          <a:custGeom>
            <a:avLst/>
            <a:gdLst/>
            <a:ahLst/>
            <a:cxnLst/>
            <a:rect l="l" t="t" r="r" b="b"/>
            <a:pathLst>
              <a:path h="501015">
                <a:moveTo>
                  <a:pt x="0" y="500477"/>
                </a:moveTo>
                <a:lnTo>
                  <a:pt x="0" y="0"/>
                </a:lnTo>
              </a:path>
            </a:pathLst>
          </a:custGeom>
          <a:ln w="9158">
            <a:solidFill>
              <a:srgbClr val="000000"/>
            </a:solidFill>
            <a:prstDash val="solid"/>
          </a:ln>
        </p:spPr>
        <p:txBody>
          <a:bodyPr wrap="square" lIns="0" tIns="0" rIns="0" bIns="0" rtlCol="0">
            <a:prstTxWarp prst="textNoShape">
              <a:avLst/>
            </a:prstTxWarp>
            <a:noAutofit/>
          </a:bodyPr>
          <a:lstStyle/>
          <a:p>
            <a:endParaRPr lang="en-US"/>
          </a:p>
        </p:txBody>
      </p:sp>
      <p:sp>
        <p:nvSpPr>
          <p:cNvPr id="5" name="Rectangle 3">
            <a:extLst>
              <a:ext uri="{FF2B5EF4-FFF2-40B4-BE49-F238E27FC236}">
                <a16:creationId xmlns:a16="http://schemas.microsoft.com/office/drawing/2014/main" id="{5A90DC4C-124F-950C-D2CD-3378EC9FAA9C}"/>
              </a:ext>
            </a:extLst>
          </p:cNvPr>
          <p:cNvSpPr>
            <a:spLocks noChangeArrowheads="1"/>
          </p:cNvSpPr>
          <p:nvPr/>
        </p:nvSpPr>
        <p:spPr bwMode="auto">
          <a:xfrm>
            <a:off x="320927" y="983948"/>
            <a:ext cx="11550146" cy="5709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33500" algn="l"/>
              </a:tabLst>
              <a:defRPr>
                <a:solidFill>
                  <a:schemeClr val="tx1"/>
                </a:solidFill>
                <a:latin typeface="Arial" panose="020B0604020202020204" pitchFamily="34" charset="0"/>
              </a:defRPr>
            </a:lvl1pPr>
            <a:lvl2pPr eaLnBrk="0" fontAlgn="base" hangingPunct="0">
              <a:spcBef>
                <a:spcPct val="0"/>
              </a:spcBef>
              <a:spcAft>
                <a:spcPct val="0"/>
              </a:spcAft>
              <a:tabLst>
                <a:tab pos="1333500" algn="l"/>
              </a:tabLst>
              <a:defRPr>
                <a:solidFill>
                  <a:schemeClr val="tx1"/>
                </a:solidFill>
                <a:latin typeface="Arial" panose="020B0604020202020204" pitchFamily="34" charset="0"/>
              </a:defRPr>
            </a:lvl2pPr>
            <a:lvl3pPr eaLnBrk="0" fontAlgn="base" hangingPunct="0">
              <a:spcBef>
                <a:spcPct val="0"/>
              </a:spcBef>
              <a:spcAft>
                <a:spcPct val="0"/>
              </a:spcAft>
              <a:tabLst>
                <a:tab pos="1333500" algn="l"/>
              </a:tabLst>
              <a:defRPr>
                <a:solidFill>
                  <a:schemeClr val="tx1"/>
                </a:solidFill>
                <a:latin typeface="Arial" panose="020B0604020202020204" pitchFamily="34" charset="0"/>
              </a:defRPr>
            </a:lvl3pPr>
            <a:lvl4pPr eaLnBrk="0" fontAlgn="base" hangingPunct="0">
              <a:spcBef>
                <a:spcPct val="0"/>
              </a:spcBef>
              <a:spcAft>
                <a:spcPct val="0"/>
              </a:spcAft>
              <a:tabLst>
                <a:tab pos="1333500" algn="l"/>
              </a:tabLst>
              <a:defRPr>
                <a:solidFill>
                  <a:schemeClr val="tx1"/>
                </a:solidFill>
                <a:latin typeface="Arial" panose="020B0604020202020204" pitchFamily="34" charset="0"/>
              </a:defRPr>
            </a:lvl4pPr>
            <a:lvl5pPr eaLnBrk="0" fontAlgn="base" hangingPunct="0">
              <a:spcBef>
                <a:spcPct val="0"/>
              </a:spcBef>
              <a:spcAft>
                <a:spcPct val="0"/>
              </a:spcAft>
              <a:tabLst>
                <a:tab pos="1333500" algn="l"/>
              </a:tabLst>
              <a:defRPr>
                <a:solidFill>
                  <a:schemeClr val="tx1"/>
                </a:solidFill>
                <a:latin typeface="Arial" panose="020B0604020202020204" pitchFamily="34" charset="0"/>
              </a:defRPr>
            </a:lvl5pPr>
            <a:lvl6pPr eaLnBrk="0" fontAlgn="base" hangingPunct="0">
              <a:spcBef>
                <a:spcPct val="0"/>
              </a:spcBef>
              <a:spcAft>
                <a:spcPct val="0"/>
              </a:spcAft>
              <a:tabLst>
                <a:tab pos="1333500" algn="l"/>
              </a:tabLst>
              <a:defRPr>
                <a:solidFill>
                  <a:schemeClr val="tx1"/>
                </a:solidFill>
                <a:latin typeface="Arial" panose="020B0604020202020204" pitchFamily="34" charset="0"/>
              </a:defRPr>
            </a:lvl6pPr>
            <a:lvl7pPr eaLnBrk="0" fontAlgn="base" hangingPunct="0">
              <a:spcBef>
                <a:spcPct val="0"/>
              </a:spcBef>
              <a:spcAft>
                <a:spcPct val="0"/>
              </a:spcAft>
              <a:tabLst>
                <a:tab pos="1333500" algn="l"/>
              </a:tabLst>
              <a:defRPr>
                <a:solidFill>
                  <a:schemeClr val="tx1"/>
                </a:solidFill>
                <a:latin typeface="Arial" panose="020B0604020202020204" pitchFamily="34" charset="0"/>
              </a:defRPr>
            </a:lvl7pPr>
            <a:lvl8pPr eaLnBrk="0" fontAlgn="base" hangingPunct="0">
              <a:spcBef>
                <a:spcPct val="0"/>
              </a:spcBef>
              <a:spcAft>
                <a:spcPct val="0"/>
              </a:spcAft>
              <a:tabLst>
                <a:tab pos="1333500" algn="l"/>
              </a:tabLst>
              <a:defRPr>
                <a:solidFill>
                  <a:schemeClr val="tx1"/>
                </a:solidFill>
                <a:latin typeface="Arial" panose="020B0604020202020204" pitchFamily="34" charset="0"/>
              </a:defRPr>
            </a:lvl8pPr>
            <a:lvl9pPr eaLnBrk="0" fontAlgn="base" hangingPunct="0">
              <a:spcBef>
                <a:spcPct val="0"/>
              </a:spcBef>
              <a:spcAft>
                <a:spcPct val="0"/>
              </a:spcAft>
              <a:tabLst>
                <a:tab pos="1333500" algn="l"/>
              </a:tabLst>
              <a:defRPr>
                <a:solidFill>
                  <a:schemeClr val="tx1"/>
                </a:solidFill>
                <a:latin typeface="Arial" panose="020B0604020202020204" pitchFamily="34" charset="0"/>
              </a:defRPr>
            </a:lvl9pPr>
          </a:lstStyle>
          <a:p>
            <a:pPr marL="339725" marR="0" lvl="1" indent="-339725" algn="l" defTabSz="914400" rtl="0" eaLnBrk="0" fontAlgn="base" latinLnBrk="0" hangingPunct="0">
              <a:lnSpc>
                <a:spcPct val="100000"/>
              </a:lnSpc>
              <a:spcBef>
                <a:spcPct val="0"/>
              </a:spcBef>
              <a:spcAft>
                <a:spcPts val="300"/>
              </a:spcAft>
              <a:buClrTx/>
              <a:buSzTx/>
              <a:buFontTx/>
              <a:buAutoNum type="arabicPeriod"/>
              <a:tabLst>
                <a:tab pos="339725" algn="l"/>
              </a:tabLst>
            </a:pPr>
            <a:r>
              <a:rPr kumimoji="0" lang="en-US" altLang="en-US" sz="2200" b="0" i="0" u="none" strike="noStrike" cap="none" normalizeH="0" baseline="0" dirty="0">
                <a:ln>
                  <a:noFill/>
                </a:ln>
                <a:effectLst/>
                <a:latin typeface="+mn-lt"/>
                <a:ea typeface="Arial" panose="020B0604020202020204" pitchFamily="34" charset="0"/>
              </a:rPr>
              <a:t>Call to Order</a:t>
            </a:r>
            <a:endParaRPr kumimoji="0" lang="en-US" altLang="en-US" sz="2200" b="0" i="0" u="none" strike="noStrike" cap="none" normalizeH="0" baseline="0" dirty="0">
              <a:ln>
                <a:noFill/>
              </a:ln>
              <a:effectLst/>
              <a:latin typeface="+mn-lt"/>
            </a:endParaRPr>
          </a:p>
          <a:p>
            <a:pPr marL="339725" marR="0" lvl="1" indent="-339725" algn="l" defTabSz="914400" rtl="0" eaLnBrk="0" fontAlgn="base" latinLnBrk="0" hangingPunct="0">
              <a:lnSpc>
                <a:spcPct val="100000"/>
              </a:lnSpc>
              <a:spcBef>
                <a:spcPct val="0"/>
              </a:spcBef>
              <a:spcAft>
                <a:spcPts val="300"/>
              </a:spcAft>
              <a:buClrTx/>
              <a:buSzTx/>
              <a:buFontTx/>
              <a:buAutoNum type="arabicPeriod"/>
              <a:tabLst>
                <a:tab pos="339725" algn="l"/>
              </a:tabLst>
            </a:pPr>
            <a:r>
              <a:rPr kumimoji="0" lang="en-US" altLang="en-US" sz="2200" b="0" i="0" u="none" strike="noStrike" cap="none" normalizeH="0" baseline="0" dirty="0">
                <a:ln>
                  <a:noFill/>
                </a:ln>
                <a:effectLst/>
                <a:latin typeface="+mn-lt"/>
                <a:ea typeface="Arial" panose="020B0604020202020204" pitchFamily="34" charset="0"/>
              </a:rPr>
              <a:t>Moment of Silence</a:t>
            </a:r>
            <a:endParaRPr kumimoji="0" lang="en-US" altLang="en-US" sz="2200" b="0" i="0" u="none" strike="noStrike" cap="none" normalizeH="0" baseline="0" dirty="0">
              <a:ln>
                <a:noFill/>
              </a:ln>
              <a:effectLst/>
              <a:latin typeface="+mn-lt"/>
            </a:endParaRPr>
          </a:p>
          <a:p>
            <a:pPr marL="339725" marR="0" lvl="1" indent="-339725" algn="l" defTabSz="914400" rtl="0" eaLnBrk="0" fontAlgn="base" latinLnBrk="0" hangingPunct="0">
              <a:lnSpc>
                <a:spcPct val="100000"/>
              </a:lnSpc>
              <a:spcBef>
                <a:spcPct val="0"/>
              </a:spcBef>
              <a:spcAft>
                <a:spcPts val="300"/>
              </a:spcAft>
              <a:buClrTx/>
              <a:buSzTx/>
              <a:buFontTx/>
              <a:buAutoNum type="arabicPeriod"/>
              <a:tabLst>
                <a:tab pos="339725" algn="l"/>
              </a:tabLst>
            </a:pPr>
            <a:r>
              <a:rPr kumimoji="0" lang="en-US" altLang="en-US" sz="2200" b="0" i="0" u="none" strike="noStrike" cap="none" normalizeH="0" baseline="0" dirty="0">
                <a:ln>
                  <a:noFill/>
                </a:ln>
                <a:effectLst/>
                <a:latin typeface="+mn-lt"/>
                <a:ea typeface="Arial" panose="020B0604020202020204" pitchFamily="34" charset="0"/>
              </a:rPr>
              <a:t>Pledge of Allegiance</a:t>
            </a:r>
            <a:endParaRPr kumimoji="0" lang="en-US" altLang="en-US" sz="2200" b="0" i="0" u="none" strike="noStrike" cap="none" normalizeH="0" baseline="0" dirty="0">
              <a:ln>
                <a:noFill/>
              </a:ln>
              <a:effectLst/>
              <a:latin typeface="+mn-lt"/>
            </a:endParaRPr>
          </a:p>
          <a:p>
            <a:pPr marL="339725" marR="0" lvl="1" indent="-339725" algn="l" defTabSz="914400" rtl="0" eaLnBrk="0" fontAlgn="base" latinLnBrk="0" hangingPunct="0">
              <a:lnSpc>
                <a:spcPct val="100000"/>
              </a:lnSpc>
              <a:spcBef>
                <a:spcPct val="0"/>
              </a:spcBef>
              <a:spcAft>
                <a:spcPts val="300"/>
              </a:spcAft>
              <a:buClrTx/>
              <a:buSzTx/>
              <a:buFontTx/>
              <a:buAutoNum type="arabicPeriod"/>
              <a:tabLst>
                <a:tab pos="339725" algn="l"/>
              </a:tabLst>
            </a:pPr>
            <a:r>
              <a:rPr kumimoji="0" lang="en-US" altLang="en-US" sz="2200" b="0" i="0" strike="noStrike" cap="none" normalizeH="0" baseline="0" dirty="0">
                <a:ln>
                  <a:noFill/>
                </a:ln>
                <a:effectLst/>
                <a:latin typeface="+mn-lt"/>
                <a:ea typeface="Arial" panose="020B0604020202020204" pitchFamily="34" charset="0"/>
              </a:rPr>
              <a:t>Consideration of Extra Items Not Appearing on the Posted Agenda</a:t>
            </a:r>
            <a:endParaRPr kumimoji="0" lang="en-US" altLang="en-US" sz="2200" b="0" i="0" strike="noStrike" cap="none" normalizeH="0" baseline="0" dirty="0">
              <a:ln>
                <a:noFill/>
              </a:ln>
              <a:effectLst/>
              <a:latin typeface="+mn-lt"/>
            </a:endParaRPr>
          </a:p>
          <a:p>
            <a:pPr marL="339725" marR="0" lvl="1" indent="-339725" algn="l" defTabSz="914400" rtl="0" eaLnBrk="0" fontAlgn="base" latinLnBrk="0" hangingPunct="0">
              <a:lnSpc>
                <a:spcPct val="100000"/>
              </a:lnSpc>
              <a:spcBef>
                <a:spcPct val="0"/>
              </a:spcBef>
              <a:spcAft>
                <a:spcPts val="300"/>
              </a:spcAft>
              <a:buClrTx/>
              <a:buSzTx/>
              <a:buFontTx/>
              <a:buAutoNum type="arabicPeriod"/>
              <a:tabLst>
                <a:tab pos="339725" algn="l"/>
              </a:tabLst>
            </a:pPr>
            <a:r>
              <a:rPr kumimoji="0" lang="en-US" altLang="en-US" sz="2200" b="0" i="0" strike="noStrike" cap="none" normalizeH="0" baseline="0" dirty="0">
                <a:ln>
                  <a:noFill/>
                </a:ln>
                <a:effectLst/>
                <a:latin typeface="+mn-lt"/>
                <a:ea typeface="Arial" panose="020B0604020202020204" pitchFamily="34" charset="0"/>
              </a:rPr>
              <a:t>Approval of the Consent Agenda</a:t>
            </a:r>
            <a:endParaRPr lang="en-US" altLang="en-US" sz="2200" dirty="0">
              <a:latin typeface="+mn-lt"/>
            </a:endParaRPr>
          </a:p>
          <a:p>
            <a:pPr marL="339725" marR="0" lvl="1" indent="-339725" algn="l" defTabSz="914400" rtl="0" eaLnBrk="0" fontAlgn="base" latinLnBrk="0" hangingPunct="0">
              <a:lnSpc>
                <a:spcPct val="100000"/>
              </a:lnSpc>
              <a:spcBef>
                <a:spcPct val="0"/>
              </a:spcBef>
              <a:spcAft>
                <a:spcPts val="300"/>
              </a:spcAft>
              <a:buClrTx/>
              <a:buSzTx/>
              <a:buFontTx/>
              <a:buAutoNum type="arabicPeriod"/>
              <a:tabLst>
                <a:tab pos="339725" algn="l"/>
              </a:tabLst>
            </a:pPr>
            <a:r>
              <a:rPr lang="en-US" altLang="en-US" sz="2200" dirty="0">
                <a:latin typeface="+mn-lt"/>
                <a:ea typeface="Arial" panose="020B0604020202020204" pitchFamily="34" charset="0"/>
              </a:rPr>
              <a:t>Timed </a:t>
            </a:r>
            <a:r>
              <a:rPr kumimoji="0" lang="en-US" altLang="en-US" sz="2200" b="0" i="0" u="none" strike="noStrike" cap="none" normalizeH="0" baseline="0" dirty="0">
                <a:ln>
                  <a:noFill/>
                </a:ln>
                <a:effectLst/>
                <a:latin typeface="+mn-lt"/>
                <a:ea typeface="Arial" panose="020B0604020202020204" pitchFamily="34" charset="0"/>
              </a:rPr>
              <a:t>Items - Taken Up on or After Their Scheduled Time</a:t>
            </a:r>
            <a:endParaRPr kumimoji="0" lang="en-US" altLang="en-US" sz="2200" b="0" i="0" u="none" strike="noStrike" cap="none" normalizeH="0" baseline="0" dirty="0">
              <a:ln>
                <a:noFill/>
              </a:ln>
              <a:effectLst/>
              <a:latin typeface="+mn-lt"/>
            </a:endParaRPr>
          </a:p>
          <a:p>
            <a:pPr marL="1147763" marR="0" lvl="2" indent="-457200" algn="l" defTabSz="914400" rtl="0" eaLnBrk="0" fontAlgn="base" latinLnBrk="0" hangingPunct="0">
              <a:lnSpc>
                <a:spcPct val="100000"/>
              </a:lnSpc>
              <a:spcBef>
                <a:spcPct val="0"/>
              </a:spcBef>
              <a:spcAft>
                <a:spcPts val="300"/>
              </a:spcAft>
              <a:buClrTx/>
              <a:buSzTx/>
              <a:buFont typeface="+mj-lt"/>
              <a:buAutoNum type="alphaLcPeriod"/>
              <a:tabLst/>
            </a:pPr>
            <a:r>
              <a:rPr kumimoji="0" lang="en-US" altLang="en-US" sz="2200" b="0" i="0" u="none" strike="noStrike" cap="none" normalizeH="0" baseline="0" dirty="0">
                <a:ln>
                  <a:noFill/>
                </a:ln>
                <a:effectLst/>
                <a:latin typeface="+mn-lt"/>
                <a:ea typeface="Arial" panose="020B0604020202020204" pitchFamily="34" charset="0"/>
              </a:rPr>
              <a:t>Public Input</a:t>
            </a:r>
            <a:endParaRPr kumimoji="0" lang="en-US" altLang="en-US" sz="2200" b="0" i="0" u="none" strike="noStrike" cap="none" normalizeH="0" baseline="0" dirty="0">
              <a:ln>
                <a:noFill/>
              </a:ln>
              <a:effectLst/>
              <a:latin typeface="+mn-lt"/>
            </a:endParaRPr>
          </a:p>
          <a:p>
            <a:pPr marL="1147763" marR="0" lvl="2" indent="-457200" algn="l" defTabSz="914400" rtl="0" eaLnBrk="0" fontAlgn="base" latinLnBrk="0" hangingPunct="0">
              <a:lnSpc>
                <a:spcPct val="100000"/>
              </a:lnSpc>
              <a:spcBef>
                <a:spcPct val="0"/>
              </a:spcBef>
              <a:spcAft>
                <a:spcPts val="300"/>
              </a:spcAft>
              <a:buClrTx/>
              <a:buSzTx/>
              <a:buFont typeface="+mj-lt"/>
              <a:buAutoNum type="alphaLcPeriod"/>
              <a:tabLst/>
            </a:pPr>
            <a:r>
              <a:rPr kumimoji="0" lang="en-US" altLang="en-US" sz="2200" b="0" i="0" u="none" strike="noStrike" cap="none" normalizeH="0" baseline="0" dirty="0">
                <a:ln>
                  <a:noFill/>
                </a:ln>
                <a:effectLst/>
                <a:latin typeface="+mn-lt"/>
                <a:ea typeface="Arial" panose="020B0604020202020204" pitchFamily="34" charset="0"/>
              </a:rPr>
              <a:t>Other Timed Items</a:t>
            </a:r>
          </a:p>
          <a:p>
            <a:pPr marL="342900" marR="0" lvl="2" indent="-342900" algn="l" defTabSz="914400" rtl="0" eaLnBrk="0" fontAlgn="base" latinLnBrk="0" hangingPunct="0">
              <a:lnSpc>
                <a:spcPct val="100000"/>
              </a:lnSpc>
              <a:spcBef>
                <a:spcPct val="0"/>
              </a:spcBef>
              <a:spcAft>
                <a:spcPts val="300"/>
              </a:spcAft>
              <a:buClrTx/>
              <a:buSzTx/>
              <a:buFont typeface="+mj-lt"/>
              <a:buAutoNum type="arabicPeriod" startAt="7"/>
              <a:tabLst/>
            </a:pPr>
            <a:r>
              <a:rPr lang="en-US" altLang="en-US" sz="2200" dirty="0">
                <a:latin typeface="+mn-lt"/>
              </a:rPr>
              <a:t>Non-Timed Items – May Be Taken Up Anytime at the Discretion of the Chair</a:t>
            </a:r>
          </a:p>
          <a:p>
            <a:pPr marL="1147763" lvl="4" indent="-457200">
              <a:spcAft>
                <a:spcPts val="300"/>
              </a:spcAft>
              <a:buFont typeface="+mj-lt"/>
              <a:buAutoNum type="alphaLcParenR"/>
              <a:tabLst/>
            </a:pPr>
            <a:r>
              <a:rPr kumimoji="0" lang="en-US" altLang="en-US" sz="2200" b="0" i="0" u="none" strike="noStrike" cap="none" normalizeH="0" baseline="0" dirty="0">
                <a:ln>
                  <a:noFill/>
                </a:ln>
                <a:effectLst/>
                <a:latin typeface="+mn-lt"/>
              </a:rPr>
              <a:t>Supervisor</a:t>
            </a:r>
            <a:r>
              <a:rPr lang="en-US" altLang="en-US" sz="2200" dirty="0">
                <a:latin typeface="+mn-lt"/>
              </a:rPr>
              <a:t>’s Weekly Calendar, Travel, Reports, and Future Agenda Items</a:t>
            </a:r>
          </a:p>
          <a:p>
            <a:pPr marL="1147763" lvl="4" indent="-457200">
              <a:spcAft>
                <a:spcPts val="300"/>
              </a:spcAft>
              <a:buFont typeface="+mj-lt"/>
              <a:buAutoNum type="alphaLcParenR"/>
              <a:tabLst/>
            </a:pPr>
            <a:r>
              <a:rPr kumimoji="0" lang="en-US" altLang="en-US" sz="2200" b="0" i="0" u="none" strike="noStrike" cap="none" normalizeH="0" baseline="0" dirty="0">
                <a:ln>
                  <a:noFill/>
                </a:ln>
                <a:effectLst/>
                <a:latin typeface="+mn-lt"/>
              </a:rPr>
              <a:t>Other Non-Timed Items</a:t>
            </a:r>
          </a:p>
          <a:p>
            <a:pPr marL="1485900" lvl="5" indent="-338138">
              <a:spcAft>
                <a:spcPts val="300"/>
              </a:spcAft>
              <a:buFont typeface="+mj-lt"/>
              <a:buAutoNum type="romanLcPeriod"/>
              <a:tabLst/>
            </a:pPr>
            <a:r>
              <a:rPr lang="en-US" altLang="en-US" sz="2200" dirty="0">
                <a:latin typeface="+mn-lt"/>
              </a:rPr>
              <a:t>Current Construction Projects</a:t>
            </a:r>
          </a:p>
          <a:p>
            <a:pPr marL="1485900" lvl="5" indent="-338138">
              <a:spcAft>
                <a:spcPts val="300"/>
              </a:spcAft>
              <a:buFont typeface="+mj-lt"/>
              <a:buAutoNum type="romanLcPeriod"/>
              <a:tabLst/>
            </a:pPr>
            <a:r>
              <a:rPr kumimoji="0" lang="en-US" altLang="en-US" sz="2200" b="0" i="0" u="none" strike="noStrike" cap="none" normalizeH="0" baseline="0" dirty="0">
                <a:ln>
                  <a:noFill/>
                </a:ln>
                <a:effectLst/>
                <a:latin typeface="+mn-lt"/>
              </a:rPr>
              <a:t>Contract Change Orders</a:t>
            </a:r>
          </a:p>
          <a:p>
            <a:pPr marL="457200" marR="0" lvl="2" indent="-457200" algn="l" defTabSz="914400" rtl="0" eaLnBrk="0" fontAlgn="base" latinLnBrk="0" hangingPunct="0">
              <a:lnSpc>
                <a:spcPct val="100000"/>
              </a:lnSpc>
              <a:spcBef>
                <a:spcPct val="0"/>
              </a:spcBef>
              <a:spcAft>
                <a:spcPts val="300"/>
              </a:spcAft>
              <a:buClrTx/>
              <a:buSzTx/>
              <a:buFont typeface="+mj-lt"/>
              <a:buAutoNum type="arabicPeriod" startAt="8"/>
              <a:tabLst/>
            </a:pPr>
            <a:r>
              <a:rPr lang="en-US" altLang="en-US" sz="2200" dirty="0">
                <a:latin typeface="+mn-lt"/>
              </a:rPr>
              <a:t>Closed Session – May Be Taken Up Anytime at the Discretion of the Chair</a:t>
            </a:r>
          </a:p>
          <a:p>
            <a:pPr marL="457200" marR="0" lvl="2" indent="-457200" algn="l" defTabSz="914400" rtl="0" eaLnBrk="0" fontAlgn="base" latinLnBrk="0" hangingPunct="0">
              <a:lnSpc>
                <a:spcPct val="100000"/>
              </a:lnSpc>
              <a:spcBef>
                <a:spcPct val="0"/>
              </a:spcBef>
              <a:spcAft>
                <a:spcPts val="300"/>
              </a:spcAft>
              <a:buClrTx/>
              <a:buSzTx/>
              <a:buFont typeface="+mj-lt"/>
              <a:buAutoNum type="arabicPeriod" startAt="8"/>
              <a:tabLst/>
            </a:pPr>
            <a:r>
              <a:rPr lang="en-US" altLang="en-US" sz="2200" dirty="0">
                <a:latin typeface="+mn-lt"/>
              </a:rPr>
              <a:t>Adjournment</a:t>
            </a:r>
          </a:p>
        </p:txBody>
      </p:sp>
    </p:spTree>
    <p:extLst>
      <p:ext uri="{BB962C8B-B14F-4D97-AF65-F5344CB8AC3E}">
        <p14:creationId xmlns:p14="http://schemas.microsoft.com/office/powerpoint/2010/main" val="42235908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C79531A-547D-754D-5C02-D3A860D3C20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35E56B9-08F7-3663-E84A-F49280DA1C40}"/>
              </a:ext>
            </a:extLst>
          </p:cNvPr>
          <p:cNvSpPr txBox="1"/>
          <p:nvPr/>
        </p:nvSpPr>
        <p:spPr>
          <a:xfrm>
            <a:off x="257802" y="1016463"/>
            <a:ext cx="11648448" cy="5016758"/>
          </a:xfrm>
          <a:prstGeom prst="rect">
            <a:avLst/>
          </a:prstGeom>
          <a:noFill/>
        </p:spPr>
        <p:txBody>
          <a:bodyPr wrap="square" rtlCol="0">
            <a:spAutoFit/>
          </a:bodyPr>
          <a:lstStyle/>
          <a:p>
            <a:pPr marR="0">
              <a:spcAft>
                <a:spcPts val="600"/>
              </a:spcAft>
              <a:buNone/>
            </a:pPr>
            <a:r>
              <a:rPr lang="en-US" sz="2000" dirty="0">
                <a:effectLst/>
                <a:ea typeface="Arial" panose="020B0604020202020204" pitchFamily="34" charset="0"/>
              </a:rPr>
              <a:t>All</a:t>
            </a:r>
            <a:r>
              <a:rPr lang="en-US" sz="2000" spc="-15" dirty="0">
                <a:effectLst/>
                <a:ea typeface="Arial" panose="020B0604020202020204" pitchFamily="34" charset="0"/>
              </a:rPr>
              <a:t> </a:t>
            </a:r>
            <a:r>
              <a:rPr lang="en-US" sz="2000" dirty="0">
                <a:effectLst/>
                <a:ea typeface="Arial" panose="020B0604020202020204" pitchFamily="34" charset="0"/>
              </a:rPr>
              <a:t>federally recognized</a:t>
            </a:r>
            <a:r>
              <a:rPr lang="en-US" sz="2000" spc="-30" dirty="0">
                <a:effectLst/>
                <a:ea typeface="Arial" panose="020B0604020202020204" pitchFamily="34" charset="0"/>
              </a:rPr>
              <a:t> </a:t>
            </a:r>
            <a:r>
              <a:rPr lang="en-US" sz="2000" dirty="0">
                <a:effectLst/>
                <a:ea typeface="Arial" panose="020B0604020202020204" pitchFamily="34" charset="0"/>
              </a:rPr>
              <a:t>American Indian tribes and individuals are eligible to apply for a fee-to­ trust land</a:t>
            </a:r>
            <a:r>
              <a:rPr lang="en-US" sz="2000" spc="-25" dirty="0">
                <a:effectLst/>
                <a:ea typeface="Arial" panose="020B0604020202020204" pitchFamily="34" charset="0"/>
              </a:rPr>
              <a:t> </a:t>
            </a:r>
            <a:r>
              <a:rPr lang="en-US" sz="2000" dirty="0">
                <a:effectLst/>
                <a:ea typeface="Arial" panose="020B0604020202020204" pitchFamily="34" charset="0"/>
              </a:rPr>
              <a:t>acquisition.</a:t>
            </a:r>
            <a:r>
              <a:rPr lang="en-US" sz="2000" spc="-5" dirty="0">
                <a:effectLst/>
                <a:ea typeface="Arial" panose="020B0604020202020204" pitchFamily="34" charset="0"/>
              </a:rPr>
              <a:t> </a:t>
            </a:r>
            <a:r>
              <a:rPr lang="en-US" sz="2000" dirty="0">
                <a:effectLst/>
                <a:ea typeface="Arial" panose="020B0604020202020204" pitchFamily="34" charset="0"/>
              </a:rPr>
              <a:t>An</a:t>
            </a:r>
            <a:r>
              <a:rPr lang="en-US" sz="2000" spc="-55" dirty="0">
                <a:effectLst/>
                <a:ea typeface="Arial" panose="020B0604020202020204" pitchFamily="34" charset="0"/>
              </a:rPr>
              <a:t> </a:t>
            </a:r>
            <a:r>
              <a:rPr lang="en-US" sz="2000" dirty="0">
                <a:effectLst/>
                <a:ea typeface="Arial" panose="020B0604020202020204" pitchFamily="34" charset="0"/>
              </a:rPr>
              <a:t>applicant must submit a</a:t>
            </a:r>
            <a:r>
              <a:rPr lang="en-US" sz="2000" spc="-50" dirty="0">
                <a:effectLst/>
                <a:ea typeface="Arial" panose="020B0604020202020204" pitchFamily="34" charset="0"/>
              </a:rPr>
              <a:t> </a:t>
            </a:r>
            <a:r>
              <a:rPr lang="en-US" sz="2000" dirty="0">
                <a:effectLst/>
                <a:ea typeface="Arial" panose="020B0604020202020204" pitchFamily="34" charset="0"/>
              </a:rPr>
              <a:t>specific written</a:t>
            </a:r>
            <a:r>
              <a:rPr lang="en-US" sz="2000" spc="-35" dirty="0">
                <a:effectLst/>
                <a:ea typeface="Arial" panose="020B0604020202020204" pitchFamily="34" charset="0"/>
              </a:rPr>
              <a:t> </a:t>
            </a:r>
            <a:r>
              <a:rPr lang="en-US" sz="2000" dirty="0">
                <a:effectLst/>
                <a:ea typeface="Arial" panose="020B0604020202020204" pitchFamily="34" charset="0"/>
              </a:rPr>
              <a:t>request for</a:t>
            </a:r>
            <a:r>
              <a:rPr lang="en-US" sz="2000" spc="-35" dirty="0">
                <a:effectLst/>
                <a:ea typeface="Arial" panose="020B0604020202020204" pitchFamily="34" charset="0"/>
              </a:rPr>
              <a:t> </a:t>
            </a:r>
            <a:r>
              <a:rPr lang="en-US" sz="2000" dirty="0">
                <a:effectLst/>
                <a:ea typeface="Arial" panose="020B0604020202020204" pitchFamily="34" charset="0"/>
              </a:rPr>
              <a:t>the</a:t>
            </a:r>
            <a:r>
              <a:rPr lang="en-US" sz="2000" spc="-50" dirty="0">
                <a:effectLst/>
                <a:ea typeface="Arial" panose="020B0604020202020204" pitchFamily="34" charset="0"/>
              </a:rPr>
              <a:t> </a:t>
            </a:r>
            <a:r>
              <a:rPr lang="en-US" sz="2000" dirty="0">
                <a:effectLst/>
                <a:ea typeface="Arial" panose="020B0604020202020204" pitchFamily="34" charset="0"/>
              </a:rPr>
              <a:t>Secretary of</a:t>
            </a:r>
            <a:r>
              <a:rPr lang="en-US" sz="2000" spc="-50" dirty="0">
                <a:effectLst/>
                <a:ea typeface="Arial" panose="020B0604020202020204" pitchFamily="34" charset="0"/>
              </a:rPr>
              <a:t> </a:t>
            </a:r>
            <a:r>
              <a:rPr lang="en-US" sz="2000" dirty="0">
                <a:effectLst/>
                <a:ea typeface="Arial" panose="020B0604020202020204" pitchFamily="34" charset="0"/>
              </a:rPr>
              <a:t>the Interior to</a:t>
            </a:r>
            <a:r>
              <a:rPr lang="en-US" sz="2000" spc="-35" dirty="0">
                <a:effectLst/>
                <a:ea typeface="Arial" panose="020B0604020202020204" pitchFamily="34" charset="0"/>
              </a:rPr>
              <a:t> </a:t>
            </a:r>
            <a:r>
              <a:rPr lang="en-US" sz="2000" dirty="0">
                <a:effectLst/>
                <a:ea typeface="Arial" panose="020B0604020202020204" pitchFamily="34" charset="0"/>
              </a:rPr>
              <a:t>take land</a:t>
            </a:r>
            <a:r>
              <a:rPr lang="en-US" sz="2000" spc="-35" dirty="0">
                <a:effectLst/>
                <a:ea typeface="Arial" panose="020B0604020202020204" pitchFamily="34" charset="0"/>
              </a:rPr>
              <a:t> </a:t>
            </a:r>
            <a:r>
              <a:rPr lang="en-US" sz="2000" dirty="0">
                <a:effectLst/>
                <a:ea typeface="Arial" panose="020B0604020202020204" pitchFamily="34" charset="0"/>
              </a:rPr>
              <a:t>into</a:t>
            </a:r>
            <a:r>
              <a:rPr lang="en-US" sz="2000" spc="-30" dirty="0">
                <a:effectLst/>
                <a:ea typeface="Arial" panose="020B0604020202020204" pitchFamily="34" charset="0"/>
              </a:rPr>
              <a:t> </a:t>
            </a:r>
            <a:r>
              <a:rPr lang="en-US" sz="2000" dirty="0">
                <a:effectLst/>
                <a:ea typeface="Arial" panose="020B0604020202020204" pitchFamily="34" charset="0"/>
              </a:rPr>
              <a:t>trust for</a:t>
            </a:r>
            <a:r>
              <a:rPr lang="en-US" sz="2000" spc="-15" dirty="0">
                <a:effectLst/>
                <a:ea typeface="Arial" panose="020B0604020202020204" pitchFamily="34" charset="0"/>
              </a:rPr>
              <a:t> </a:t>
            </a:r>
            <a:r>
              <a:rPr lang="en-US" sz="2000" dirty="0">
                <a:effectLst/>
                <a:ea typeface="Arial" panose="020B0604020202020204" pitchFamily="34" charset="0"/>
              </a:rPr>
              <a:t>the</a:t>
            </a:r>
            <a:r>
              <a:rPr lang="en-US" sz="2000" spc="-5" dirty="0">
                <a:effectLst/>
                <a:ea typeface="Arial" panose="020B0604020202020204" pitchFamily="34" charset="0"/>
              </a:rPr>
              <a:t> </a:t>
            </a:r>
            <a:r>
              <a:rPr lang="en-US" sz="2000" dirty="0">
                <a:effectLst/>
                <a:ea typeface="Arial" panose="020B0604020202020204" pitchFamily="34" charset="0"/>
              </a:rPr>
              <a:t>benefit of an</a:t>
            </a:r>
            <a:r>
              <a:rPr lang="en-US" sz="2000" spc="-10" dirty="0">
                <a:effectLst/>
                <a:ea typeface="Arial" panose="020B0604020202020204" pitchFamily="34" charset="0"/>
              </a:rPr>
              <a:t> </a:t>
            </a:r>
            <a:r>
              <a:rPr lang="en-US" sz="2000" dirty="0">
                <a:effectLst/>
                <a:ea typeface="Arial" panose="020B0604020202020204" pitchFamily="34" charset="0"/>
              </a:rPr>
              <a:t>applicant. Tribes may submit a</a:t>
            </a:r>
            <a:r>
              <a:rPr lang="en-US" sz="2000" spc="-45" dirty="0">
                <a:effectLst/>
                <a:ea typeface="Arial" panose="020B0604020202020204" pitchFamily="34" charset="0"/>
              </a:rPr>
              <a:t> </a:t>
            </a:r>
            <a:r>
              <a:rPr lang="en-US" sz="2000" dirty="0">
                <a:effectLst/>
                <a:ea typeface="Arial" panose="020B0604020202020204" pitchFamily="34" charset="0"/>
              </a:rPr>
              <a:t>tribal</a:t>
            </a:r>
            <a:r>
              <a:rPr lang="en-US" sz="2000" spc="-35" dirty="0">
                <a:effectLst/>
                <a:ea typeface="Arial" panose="020B0604020202020204" pitchFamily="34" charset="0"/>
              </a:rPr>
              <a:t> </a:t>
            </a:r>
            <a:r>
              <a:rPr lang="en-US" sz="2000" dirty="0">
                <a:effectLst/>
                <a:ea typeface="Arial" panose="020B0604020202020204" pitchFamily="34" charset="0"/>
              </a:rPr>
              <a:t>resolution to satisfy this requirement.</a:t>
            </a:r>
          </a:p>
          <a:p>
            <a:pPr marR="0">
              <a:spcAft>
                <a:spcPts val="600"/>
              </a:spcAft>
              <a:buNone/>
            </a:pPr>
            <a:r>
              <a:rPr lang="en-US" sz="2000" dirty="0">
                <a:effectLst/>
                <a:ea typeface="Arial" panose="020B0604020202020204" pitchFamily="34" charset="0"/>
              </a:rPr>
              <a:t> "Trust land"</a:t>
            </a:r>
            <a:r>
              <a:rPr lang="en-US" sz="2000" spc="-55" dirty="0">
                <a:effectLst/>
                <a:ea typeface="Arial" panose="020B0604020202020204" pitchFamily="34" charset="0"/>
              </a:rPr>
              <a:t> </a:t>
            </a:r>
            <a:r>
              <a:rPr lang="en-US" sz="2000" dirty="0">
                <a:effectLst/>
                <a:ea typeface="Arial" panose="020B0604020202020204" pitchFamily="34" charset="0"/>
              </a:rPr>
              <a:t>is</a:t>
            </a:r>
            <a:r>
              <a:rPr lang="en-US" sz="2000" spc="-35" dirty="0">
                <a:effectLst/>
                <a:ea typeface="Arial" panose="020B0604020202020204" pitchFamily="34" charset="0"/>
              </a:rPr>
              <a:t> </a:t>
            </a:r>
            <a:r>
              <a:rPr lang="en-US" sz="2000" dirty="0">
                <a:effectLst/>
                <a:ea typeface="Arial" panose="020B0604020202020204" pitchFamily="34" charset="0"/>
              </a:rPr>
              <a:t>land</a:t>
            </a:r>
            <a:r>
              <a:rPr lang="en-US" sz="2000" spc="-45" dirty="0">
                <a:effectLst/>
                <a:ea typeface="Arial" panose="020B0604020202020204" pitchFamily="34" charset="0"/>
              </a:rPr>
              <a:t> </a:t>
            </a:r>
            <a:r>
              <a:rPr lang="en-US" sz="2000" dirty="0">
                <a:effectLst/>
                <a:ea typeface="Arial" panose="020B0604020202020204" pitchFamily="34" charset="0"/>
              </a:rPr>
              <a:t>to</a:t>
            </a:r>
            <a:r>
              <a:rPr lang="en-US" sz="2000" spc="-35" dirty="0">
                <a:effectLst/>
                <a:ea typeface="Arial" panose="020B0604020202020204" pitchFamily="34" charset="0"/>
              </a:rPr>
              <a:t> </a:t>
            </a:r>
            <a:r>
              <a:rPr lang="en-US" sz="2000" dirty="0">
                <a:effectLst/>
                <a:ea typeface="Arial" panose="020B0604020202020204" pitchFamily="34" charset="0"/>
              </a:rPr>
              <a:t>which</a:t>
            </a:r>
            <a:r>
              <a:rPr lang="en-US" sz="2000" spc="-5" dirty="0">
                <a:effectLst/>
                <a:ea typeface="Arial" panose="020B0604020202020204" pitchFamily="34" charset="0"/>
              </a:rPr>
              <a:t> </a:t>
            </a:r>
            <a:r>
              <a:rPr lang="en-US" sz="2000" dirty="0">
                <a:effectLst/>
                <a:ea typeface="Arial" panose="020B0604020202020204" pitchFamily="34" charset="0"/>
              </a:rPr>
              <a:t>the</a:t>
            </a:r>
            <a:r>
              <a:rPr lang="en-US" sz="2000" spc="-40" dirty="0">
                <a:effectLst/>
                <a:ea typeface="Arial" panose="020B0604020202020204" pitchFamily="34" charset="0"/>
              </a:rPr>
              <a:t> </a:t>
            </a:r>
            <a:r>
              <a:rPr lang="en-US" sz="2000" dirty="0">
                <a:effectLst/>
                <a:ea typeface="Arial" panose="020B0604020202020204" pitchFamily="34" charset="0"/>
              </a:rPr>
              <a:t>title</a:t>
            </a:r>
            <a:r>
              <a:rPr lang="en-US" sz="2000" spc="-25" dirty="0">
                <a:effectLst/>
                <a:ea typeface="Arial" panose="020B0604020202020204" pitchFamily="34" charset="0"/>
              </a:rPr>
              <a:t> </a:t>
            </a:r>
            <a:r>
              <a:rPr lang="en-US" sz="2000" dirty="0">
                <a:effectLst/>
                <a:ea typeface="Arial" panose="020B0604020202020204" pitchFamily="34" charset="0"/>
              </a:rPr>
              <a:t>is</a:t>
            </a:r>
            <a:r>
              <a:rPr lang="en-US" sz="2000" spc="-40" dirty="0">
                <a:effectLst/>
                <a:ea typeface="Arial" panose="020B0604020202020204" pitchFamily="34" charset="0"/>
              </a:rPr>
              <a:t> </a:t>
            </a:r>
            <a:r>
              <a:rPr lang="en-US" sz="2000" dirty="0">
                <a:effectLst/>
                <a:ea typeface="Arial" panose="020B0604020202020204" pitchFamily="34" charset="0"/>
              </a:rPr>
              <a:t>held</a:t>
            </a:r>
            <a:r>
              <a:rPr lang="en-US" sz="2000" spc="-25" dirty="0">
                <a:effectLst/>
                <a:ea typeface="Arial" panose="020B0604020202020204" pitchFamily="34" charset="0"/>
              </a:rPr>
              <a:t> </a:t>
            </a:r>
            <a:r>
              <a:rPr lang="en-US" sz="2000" dirty="0">
                <a:effectLst/>
                <a:ea typeface="Arial" panose="020B0604020202020204" pitchFamily="34" charset="0"/>
              </a:rPr>
              <a:t>in</a:t>
            </a:r>
            <a:r>
              <a:rPr lang="en-US" sz="2000" spc="-70" dirty="0">
                <a:effectLst/>
                <a:ea typeface="Arial" panose="020B0604020202020204" pitchFamily="34" charset="0"/>
              </a:rPr>
              <a:t> </a:t>
            </a:r>
            <a:r>
              <a:rPr lang="en-US" sz="2000" dirty="0">
                <a:effectLst/>
                <a:ea typeface="Arial" panose="020B0604020202020204" pitchFamily="34" charset="0"/>
              </a:rPr>
              <a:t>trust by</a:t>
            </a:r>
            <a:r>
              <a:rPr lang="en-US" sz="2000" spc="-20" dirty="0">
                <a:effectLst/>
                <a:ea typeface="Arial" panose="020B0604020202020204" pitchFamily="34" charset="0"/>
              </a:rPr>
              <a:t> </a:t>
            </a:r>
            <a:r>
              <a:rPr lang="en-US" sz="2000" dirty="0">
                <a:effectLst/>
                <a:ea typeface="Arial" panose="020B0604020202020204" pitchFamily="34" charset="0"/>
              </a:rPr>
              <a:t>the</a:t>
            </a:r>
            <a:r>
              <a:rPr lang="en-US" sz="2000" spc="-30" dirty="0">
                <a:effectLst/>
                <a:ea typeface="Arial" panose="020B0604020202020204" pitchFamily="34" charset="0"/>
              </a:rPr>
              <a:t> </a:t>
            </a:r>
            <a:r>
              <a:rPr lang="en-US" sz="2000" dirty="0">
                <a:effectLst/>
                <a:ea typeface="Arial" panose="020B0604020202020204" pitchFamily="34" charset="0"/>
              </a:rPr>
              <a:t>United</a:t>
            </a:r>
            <a:r>
              <a:rPr lang="en-US" sz="2000" spc="-20" dirty="0">
                <a:effectLst/>
                <a:ea typeface="Arial" panose="020B0604020202020204" pitchFamily="34" charset="0"/>
              </a:rPr>
              <a:t> </a:t>
            </a:r>
            <a:r>
              <a:rPr lang="en-US" sz="2000" dirty="0">
                <a:effectLst/>
                <a:ea typeface="Arial" panose="020B0604020202020204" pitchFamily="34" charset="0"/>
              </a:rPr>
              <a:t>States on</a:t>
            </a:r>
            <a:r>
              <a:rPr lang="en-US" sz="2000" spc="-55" dirty="0">
                <a:effectLst/>
                <a:ea typeface="Arial" panose="020B0604020202020204" pitchFamily="34" charset="0"/>
              </a:rPr>
              <a:t> </a:t>
            </a:r>
            <a:r>
              <a:rPr lang="en-US" sz="2000" dirty="0">
                <a:effectLst/>
                <a:ea typeface="Arial" panose="020B0604020202020204" pitchFamily="34" charset="0"/>
              </a:rPr>
              <a:t>behalf of</a:t>
            </a:r>
            <a:r>
              <a:rPr lang="en-US" sz="2000" spc="-20" dirty="0">
                <a:effectLst/>
                <a:ea typeface="Arial" panose="020B0604020202020204" pitchFamily="34" charset="0"/>
              </a:rPr>
              <a:t> </a:t>
            </a:r>
            <a:r>
              <a:rPr lang="en-US" sz="2000" dirty="0">
                <a:effectLst/>
                <a:ea typeface="Arial" panose="020B0604020202020204" pitchFamily="34" charset="0"/>
              </a:rPr>
              <a:t>an</a:t>
            </a:r>
            <a:r>
              <a:rPr lang="en-US" sz="2000" spc="-30" dirty="0">
                <a:effectLst/>
                <a:ea typeface="Arial" panose="020B0604020202020204" pitchFamily="34" charset="0"/>
              </a:rPr>
              <a:t> </a:t>
            </a:r>
            <a:r>
              <a:rPr lang="en-US" sz="2000" dirty="0">
                <a:effectLst/>
                <a:ea typeface="Arial" panose="020B0604020202020204" pitchFamily="34" charset="0"/>
              </a:rPr>
              <a:t>individual American Indian</a:t>
            </a:r>
            <a:r>
              <a:rPr lang="en-US" sz="2000" spc="-15" dirty="0">
                <a:effectLst/>
                <a:ea typeface="Arial" panose="020B0604020202020204" pitchFamily="34" charset="0"/>
              </a:rPr>
              <a:t> </a:t>
            </a:r>
            <a:r>
              <a:rPr lang="en-US" sz="2000" dirty="0">
                <a:effectLst/>
                <a:ea typeface="Arial" panose="020B0604020202020204" pitchFamily="34" charset="0"/>
              </a:rPr>
              <a:t>or</a:t>
            </a:r>
            <a:r>
              <a:rPr lang="en-US" sz="2000" spc="-65" dirty="0">
                <a:effectLst/>
                <a:ea typeface="Arial" panose="020B0604020202020204" pitchFamily="34" charset="0"/>
              </a:rPr>
              <a:t> </a:t>
            </a:r>
            <a:r>
              <a:rPr lang="en-US" sz="2000" dirty="0">
                <a:effectLst/>
                <a:ea typeface="Arial" panose="020B0604020202020204" pitchFamily="34" charset="0"/>
              </a:rPr>
              <a:t>Tribe.</a:t>
            </a:r>
            <a:r>
              <a:rPr lang="en-US" sz="2000" spc="-20" dirty="0">
                <a:effectLst/>
                <a:ea typeface="Arial" panose="020B0604020202020204" pitchFamily="34" charset="0"/>
              </a:rPr>
              <a:t> </a:t>
            </a:r>
            <a:r>
              <a:rPr lang="en-US" sz="2000" dirty="0">
                <a:effectLst/>
                <a:ea typeface="Arial" panose="020B0604020202020204" pitchFamily="34" charset="0"/>
              </a:rPr>
              <a:t>Today</a:t>
            </a:r>
            <a:r>
              <a:rPr lang="en-US" sz="2000" spc="-5" dirty="0">
                <a:effectLst/>
                <a:ea typeface="Arial" panose="020B0604020202020204" pitchFamily="34" charset="0"/>
              </a:rPr>
              <a:t> </a:t>
            </a:r>
            <a:r>
              <a:rPr lang="en-US" sz="2000" dirty="0">
                <a:effectLst/>
                <a:ea typeface="Arial" panose="020B0604020202020204" pitchFamily="34" charset="0"/>
              </a:rPr>
              <a:t>there are</a:t>
            </a:r>
            <a:r>
              <a:rPr lang="en-US" sz="2000" spc="-50" dirty="0">
                <a:effectLst/>
                <a:ea typeface="Arial" panose="020B0604020202020204" pitchFamily="34" charset="0"/>
              </a:rPr>
              <a:t> </a:t>
            </a:r>
            <a:r>
              <a:rPr lang="en-US" sz="2000" dirty="0">
                <a:effectLst/>
                <a:ea typeface="Arial" panose="020B0604020202020204" pitchFamily="34" charset="0"/>
              </a:rPr>
              <a:t>over 56</a:t>
            </a:r>
            <a:r>
              <a:rPr lang="en-US" sz="2000" spc="-70" dirty="0">
                <a:effectLst/>
                <a:ea typeface="Arial" panose="020B0604020202020204" pitchFamily="34" charset="0"/>
              </a:rPr>
              <a:t> </a:t>
            </a:r>
            <a:r>
              <a:rPr lang="en-US" sz="2000" dirty="0">
                <a:effectLst/>
                <a:ea typeface="Arial" panose="020B0604020202020204" pitchFamily="34" charset="0"/>
              </a:rPr>
              <a:t>million</a:t>
            </a:r>
            <a:r>
              <a:rPr lang="en-US" sz="2000" spc="-35" dirty="0">
                <a:effectLst/>
                <a:ea typeface="Arial" panose="020B0604020202020204" pitchFamily="34" charset="0"/>
              </a:rPr>
              <a:t> </a:t>
            </a:r>
            <a:r>
              <a:rPr lang="en-US" sz="2000" dirty="0">
                <a:effectLst/>
                <a:ea typeface="Arial" panose="020B0604020202020204" pitchFamily="34" charset="0"/>
              </a:rPr>
              <a:t>acres of</a:t>
            </a:r>
            <a:r>
              <a:rPr lang="en-US" sz="2000" spc="-35" dirty="0">
                <a:effectLst/>
                <a:ea typeface="Arial" panose="020B0604020202020204" pitchFamily="34" charset="0"/>
              </a:rPr>
              <a:t> </a:t>
            </a:r>
            <a:r>
              <a:rPr lang="en-US" sz="2000" dirty="0">
                <a:effectLst/>
                <a:ea typeface="Arial" panose="020B0604020202020204" pitchFamily="34" charset="0"/>
              </a:rPr>
              <a:t>land</a:t>
            </a:r>
            <a:r>
              <a:rPr lang="en-US" sz="2000" spc="-65" dirty="0">
                <a:effectLst/>
                <a:ea typeface="Arial" panose="020B0604020202020204" pitchFamily="34" charset="0"/>
              </a:rPr>
              <a:t> </a:t>
            </a:r>
            <a:r>
              <a:rPr lang="en-US" sz="2000" dirty="0">
                <a:effectLst/>
                <a:ea typeface="Arial" panose="020B0604020202020204" pitchFamily="34" charset="0"/>
              </a:rPr>
              <a:t>held</a:t>
            </a:r>
            <a:r>
              <a:rPr lang="en-US" sz="2000" spc="-45" dirty="0">
                <a:effectLst/>
                <a:ea typeface="Arial" panose="020B0604020202020204" pitchFamily="34" charset="0"/>
              </a:rPr>
              <a:t> </a:t>
            </a:r>
            <a:r>
              <a:rPr lang="en-US" sz="2000" dirty="0">
                <a:effectLst/>
                <a:ea typeface="Arial" panose="020B0604020202020204" pitchFamily="34" charset="0"/>
              </a:rPr>
              <a:t>in</a:t>
            </a:r>
            <a:r>
              <a:rPr lang="en-US" sz="2000" spc="-80" dirty="0">
                <a:effectLst/>
                <a:ea typeface="Arial" panose="020B0604020202020204" pitchFamily="34" charset="0"/>
              </a:rPr>
              <a:t> </a:t>
            </a:r>
            <a:r>
              <a:rPr lang="en-US" sz="2000" dirty="0">
                <a:effectLst/>
                <a:ea typeface="Arial" panose="020B0604020202020204" pitchFamily="34" charset="0"/>
              </a:rPr>
              <a:t>trust</a:t>
            </a:r>
            <a:r>
              <a:rPr lang="en-US" sz="2000" spc="-30" dirty="0">
                <a:effectLst/>
                <a:ea typeface="Arial" panose="020B0604020202020204" pitchFamily="34" charset="0"/>
              </a:rPr>
              <a:t> </a:t>
            </a:r>
            <a:r>
              <a:rPr lang="en-US" sz="2000" dirty="0">
                <a:effectLst/>
                <a:ea typeface="Arial" panose="020B0604020202020204" pitchFamily="34" charset="0"/>
              </a:rPr>
              <a:t>by</a:t>
            </a:r>
            <a:r>
              <a:rPr lang="en-US" sz="2000" spc="-55" dirty="0">
                <a:effectLst/>
                <a:ea typeface="Arial" panose="020B0604020202020204" pitchFamily="34" charset="0"/>
              </a:rPr>
              <a:t> </a:t>
            </a:r>
            <a:r>
              <a:rPr lang="en-US" sz="2000" dirty="0">
                <a:effectLst/>
                <a:ea typeface="Arial" panose="020B0604020202020204" pitchFamily="34" charset="0"/>
              </a:rPr>
              <a:t>the</a:t>
            </a:r>
            <a:r>
              <a:rPr lang="en-US" sz="2000" spc="-25" dirty="0">
                <a:effectLst/>
                <a:ea typeface="Arial" panose="020B0604020202020204" pitchFamily="34" charset="0"/>
              </a:rPr>
              <a:t> </a:t>
            </a:r>
            <a:r>
              <a:rPr lang="en-US" sz="2000" dirty="0">
                <a:effectLst/>
                <a:ea typeface="Arial" panose="020B0604020202020204" pitchFamily="34" charset="0"/>
              </a:rPr>
              <a:t>United States for the benefit of Tribal communities.</a:t>
            </a:r>
          </a:p>
          <a:p>
            <a:pPr marR="0">
              <a:spcAft>
                <a:spcPts val="600"/>
              </a:spcAft>
              <a:buNone/>
            </a:pPr>
            <a:r>
              <a:rPr lang="en-US" sz="2000" dirty="0">
                <a:effectLst/>
                <a:ea typeface="Arial" panose="020B0604020202020204" pitchFamily="34" charset="0"/>
              </a:rPr>
              <a:t>Trust land is a legal status that grants certain benefits, protections, and limitations, including but not limited to:</a:t>
            </a:r>
          </a:p>
          <a:p>
            <a:pPr marL="457200" marR="0" indent="-228600">
              <a:spcAft>
                <a:spcPts val="300"/>
              </a:spcAft>
              <a:buFont typeface="Arial" panose="020B0604020202020204" pitchFamily="34" charset="0"/>
              <a:buChar char="•"/>
            </a:pPr>
            <a:r>
              <a:rPr lang="en-US" sz="2000" dirty="0">
                <a:effectLst/>
                <a:ea typeface="Arial" panose="020B0604020202020204" pitchFamily="34" charset="0"/>
              </a:rPr>
              <a:t>Many programs and services offered by the Bureau of Indian Affairs (BIA) are available on trust land.</a:t>
            </a:r>
          </a:p>
          <a:p>
            <a:pPr marL="457200" marR="0" indent="-228600">
              <a:spcAft>
                <a:spcPts val="300"/>
              </a:spcAft>
              <a:buFont typeface="Arial" panose="020B0604020202020204" pitchFamily="34" charset="0"/>
              <a:buChar char="•"/>
            </a:pPr>
            <a:r>
              <a:rPr lang="en-US" sz="2000" dirty="0">
                <a:effectLst/>
                <a:ea typeface="Arial" panose="020B0604020202020204" pitchFamily="34" charset="0"/>
              </a:rPr>
              <a:t>Trust land is not subject to state or local taxes. However, Tribes may assess taxes on trust land for services they provide.</a:t>
            </a:r>
          </a:p>
          <a:p>
            <a:pPr marL="457200" marR="0" indent="-228600">
              <a:spcAft>
                <a:spcPts val="600"/>
              </a:spcAft>
              <a:buFont typeface="Arial" panose="020B0604020202020204" pitchFamily="34" charset="0"/>
              <a:buChar char="•"/>
            </a:pPr>
            <a:r>
              <a:rPr lang="en-US" sz="2000" dirty="0">
                <a:effectLst/>
                <a:ea typeface="Arial" panose="020B0604020202020204" pitchFamily="34" charset="0"/>
              </a:rPr>
              <a:t>Trust land cannot be alienated or encumbered (for example, sold, gifted, leased, etc.) without approval of the Secretary of the Interior.</a:t>
            </a:r>
          </a:p>
        </p:txBody>
      </p:sp>
      <p:sp>
        <p:nvSpPr>
          <p:cNvPr id="12" name="Text Placeholder 3">
            <a:extLst>
              <a:ext uri="{FF2B5EF4-FFF2-40B4-BE49-F238E27FC236}">
                <a16:creationId xmlns:a16="http://schemas.microsoft.com/office/drawing/2014/main" id="{69CD9DAB-2B78-7CC6-5F21-47602C5C0FA9}"/>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b="1" dirty="0">
                <a:latin typeface="+mj-lt"/>
              </a:rPr>
              <a:t>	APPENDIX C: Miscellaneous Board Policy – Sovereign Nation Requests</a:t>
            </a:r>
            <a:endParaRPr lang="en-US" i="1" dirty="0">
              <a:latin typeface="+mj-lt"/>
            </a:endParaRPr>
          </a:p>
        </p:txBody>
      </p:sp>
    </p:spTree>
    <p:extLst>
      <p:ext uri="{BB962C8B-B14F-4D97-AF65-F5344CB8AC3E}">
        <p14:creationId xmlns:p14="http://schemas.microsoft.com/office/powerpoint/2010/main" val="3325494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6C24319-589A-BFEE-4FF5-029D1CBE869A}"/>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DF8E19BD-7347-D4B9-E418-97242C6686DF}"/>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b="1" dirty="0">
                <a:latin typeface="+mj-lt"/>
              </a:rPr>
              <a:t>	APPENDIX C: Miscellaneous Board Policy – Sovereign Nation Requests </a:t>
            </a:r>
            <a:r>
              <a:rPr lang="en-US" sz="1800" i="1" dirty="0">
                <a:latin typeface="+mj-lt"/>
              </a:rPr>
              <a:t>(continued) </a:t>
            </a:r>
            <a:endParaRPr lang="en-US" i="1" dirty="0">
              <a:latin typeface="+mj-lt"/>
            </a:endParaRPr>
          </a:p>
        </p:txBody>
      </p:sp>
      <p:sp>
        <p:nvSpPr>
          <p:cNvPr id="2" name="Graphic 94">
            <a:extLst>
              <a:ext uri="{FF2B5EF4-FFF2-40B4-BE49-F238E27FC236}">
                <a16:creationId xmlns:a16="http://schemas.microsoft.com/office/drawing/2014/main" id="{24A0518D-9499-8B08-D531-0DA281F683F4}"/>
              </a:ext>
            </a:extLst>
          </p:cNvPr>
          <p:cNvSpPr>
            <a:spLocks/>
          </p:cNvSpPr>
          <p:nvPr/>
        </p:nvSpPr>
        <p:spPr>
          <a:xfrm flipV="1">
            <a:off x="2513936" y="8516607"/>
            <a:ext cx="48895" cy="45719"/>
          </a:xfrm>
          <a:custGeom>
            <a:avLst/>
            <a:gdLst/>
            <a:ahLst/>
            <a:cxnLst/>
            <a:rect l="l" t="t" r="r" b="b"/>
            <a:pathLst>
              <a:path w="48895">
                <a:moveTo>
                  <a:pt x="0" y="0"/>
                </a:moveTo>
                <a:lnTo>
                  <a:pt x="48844" y="0"/>
                </a:lnTo>
              </a:path>
            </a:pathLst>
          </a:custGeom>
          <a:ln w="12715">
            <a:solidFill>
              <a:srgbClr val="AC3134"/>
            </a:solidFill>
            <a:prstDash val="solid"/>
          </a:ln>
        </p:spPr>
        <p:txBody>
          <a:bodyPr wrap="square" lIns="0" tIns="0" rIns="0" bIns="0" rtlCol="0">
            <a:prstTxWarp prst="textNoShape">
              <a:avLst/>
            </a:prstTxWarp>
            <a:noAutofit/>
          </a:bodyPr>
          <a:lstStyle/>
          <a:p>
            <a:endParaRPr lang="en-US"/>
          </a:p>
        </p:txBody>
      </p:sp>
      <p:sp>
        <p:nvSpPr>
          <p:cNvPr id="3" name="Graphic 93">
            <a:extLst>
              <a:ext uri="{FF2B5EF4-FFF2-40B4-BE49-F238E27FC236}">
                <a16:creationId xmlns:a16="http://schemas.microsoft.com/office/drawing/2014/main" id="{51761AB5-EC08-1E1E-C939-E4905E8024A2}"/>
              </a:ext>
            </a:extLst>
          </p:cNvPr>
          <p:cNvSpPr>
            <a:spLocks/>
          </p:cNvSpPr>
          <p:nvPr/>
        </p:nvSpPr>
        <p:spPr>
          <a:xfrm flipV="1">
            <a:off x="1012161" y="8214347"/>
            <a:ext cx="1270" cy="45719"/>
          </a:xfrm>
          <a:custGeom>
            <a:avLst/>
            <a:gdLst/>
            <a:ahLst/>
            <a:cxnLst/>
            <a:rect l="l" t="t" r="r" b="b"/>
            <a:pathLst>
              <a:path h="501015">
                <a:moveTo>
                  <a:pt x="0" y="500477"/>
                </a:moveTo>
                <a:lnTo>
                  <a:pt x="0" y="0"/>
                </a:lnTo>
              </a:path>
            </a:pathLst>
          </a:custGeom>
          <a:ln w="9158">
            <a:solidFill>
              <a:srgbClr val="000000"/>
            </a:solidFill>
            <a:prstDash val="solid"/>
          </a:ln>
        </p:spPr>
        <p:txBody>
          <a:bodyPr wrap="square" lIns="0" tIns="0" rIns="0" bIns="0" rtlCol="0">
            <a:prstTxWarp prst="textNoShape">
              <a:avLst/>
            </a:prstTxWarp>
            <a:noAutofit/>
          </a:bodyPr>
          <a:lstStyle/>
          <a:p>
            <a:endParaRPr lang="en-US"/>
          </a:p>
        </p:txBody>
      </p:sp>
      <p:sp>
        <p:nvSpPr>
          <p:cNvPr id="4" name="TextBox 3">
            <a:extLst>
              <a:ext uri="{FF2B5EF4-FFF2-40B4-BE49-F238E27FC236}">
                <a16:creationId xmlns:a16="http://schemas.microsoft.com/office/drawing/2014/main" id="{7AE513B3-0D23-D4CE-CEEB-533C01046690}"/>
              </a:ext>
            </a:extLst>
          </p:cNvPr>
          <p:cNvSpPr txBox="1"/>
          <p:nvPr/>
        </p:nvSpPr>
        <p:spPr>
          <a:xfrm>
            <a:off x="257802" y="940208"/>
            <a:ext cx="11743698" cy="4208844"/>
          </a:xfrm>
          <a:prstGeom prst="rect">
            <a:avLst/>
          </a:prstGeom>
          <a:noFill/>
        </p:spPr>
        <p:txBody>
          <a:bodyPr wrap="square" rtlCol="0">
            <a:spAutoFit/>
          </a:bodyPr>
          <a:lstStyle/>
          <a:p>
            <a:pPr marL="0" marR="0">
              <a:spcAft>
                <a:spcPts val="600"/>
              </a:spcAft>
              <a:buNone/>
            </a:pPr>
            <a:r>
              <a:rPr lang="en-US" sz="2000" dirty="0">
                <a:effectLst/>
                <a:ea typeface="Arial" panose="020B0604020202020204" pitchFamily="34" charset="0"/>
              </a:rPr>
              <a:t>The</a:t>
            </a:r>
            <a:r>
              <a:rPr lang="en-US" sz="2000" spc="-40" dirty="0">
                <a:effectLst/>
                <a:ea typeface="Arial" panose="020B0604020202020204" pitchFamily="34" charset="0"/>
              </a:rPr>
              <a:t> </a:t>
            </a:r>
            <a:r>
              <a:rPr lang="en-US" sz="2000" dirty="0">
                <a:effectLst/>
                <a:ea typeface="Arial" panose="020B0604020202020204" pitchFamily="34" charset="0"/>
              </a:rPr>
              <a:t>use of</a:t>
            </a:r>
            <a:r>
              <a:rPr lang="en-US" sz="2000" spc="-55" dirty="0">
                <a:effectLst/>
                <a:ea typeface="Arial" panose="020B0604020202020204" pitchFamily="34" charset="0"/>
              </a:rPr>
              <a:t> </a:t>
            </a:r>
            <a:r>
              <a:rPr lang="en-US" sz="2000" dirty="0">
                <a:effectLst/>
                <a:ea typeface="Arial" panose="020B0604020202020204" pitchFamily="34" charset="0"/>
              </a:rPr>
              <a:t>trust</a:t>
            </a:r>
            <a:r>
              <a:rPr lang="en-US" sz="2000" spc="-5" dirty="0">
                <a:effectLst/>
                <a:ea typeface="Arial" panose="020B0604020202020204" pitchFamily="34" charset="0"/>
              </a:rPr>
              <a:t> </a:t>
            </a:r>
            <a:r>
              <a:rPr lang="en-US" sz="2000" dirty="0">
                <a:effectLst/>
                <a:ea typeface="Arial" panose="020B0604020202020204" pitchFamily="34" charset="0"/>
              </a:rPr>
              <a:t>land</a:t>
            </a:r>
            <a:r>
              <a:rPr lang="en-US" sz="2000" spc="-60" dirty="0">
                <a:effectLst/>
                <a:ea typeface="Arial" panose="020B0604020202020204" pitchFamily="34" charset="0"/>
              </a:rPr>
              <a:t> </a:t>
            </a:r>
            <a:r>
              <a:rPr lang="en-US" sz="2000" dirty="0">
                <a:effectLst/>
                <a:ea typeface="Arial" panose="020B0604020202020204" pitchFamily="34" charset="0"/>
              </a:rPr>
              <a:t>is</a:t>
            </a:r>
            <a:r>
              <a:rPr lang="en-US" sz="2000" spc="-65" dirty="0">
                <a:effectLst/>
                <a:ea typeface="Arial" panose="020B0604020202020204" pitchFamily="34" charset="0"/>
              </a:rPr>
              <a:t> </a:t>
            </a:r>
            <a:r>
              <a:rPr lang="en-US" sz="2000" dirty="0">
                <a:effectLst/>
                <a:ea typeface="Arial" panose="020B0604020202020204" pitchFamily="34" charset="0"/>
              </a:rPr>
              <a:t>governed by</a:t>
            </a:r>
            <a:r>
              <a:rPr lang="en-US" sz="2000" spc="-25" dirty="0">
                <a:effectLst/>
                <a:ea typeface="Arial" panose="020B0604020202020204" pitchFamily="34" charset="0"/>
              </a:rPr>
              <a:t> </a:t>
            </a:r>
            <a:r>
              <a:rPr lang="en-US" sz="2000" dirty="0">
                <a:effectLst/>
                <a:ea typeface="Arial" panose="020B0604020202020204" pitchFamily="34" charset="0"/>
              </a:rPr>
              <a:t>tribes and</a:t>
            </a:r>
            <a:r>
              <a:rPr lang="en-US" sz="2000" spc="-45" dirty="0">
                <a:effectLst/>
                <a:ea typeface="Arial" panose="020B0604020202020204" pitchFamily="34" charset="0"/>
              </a:rPr>
              <a:t> </a:t>
            </a:r>
            <a:r>
              <a:rPr lang="en-US" sz="2000" dirty="0">
                <a:effectLst/>
                <a:ea typeface="Arial" panose="020B0604020202020204" pitchFamily="34" charset="0"/>
              </a:rPr>
              <a:t>generally not</a:t>
            </a:r>
            <a:r>
              <a:rPr lang="en-US" sz="2000" spc="-35" dirty="0">
                <a:effectLst/>
                <a:ea typeface="Arial" panose="020B0604020202020204" pitchFamily="34" charset="0"/>
              </a:rPr>
              <a:t> </a:t>
            </a:r>
            <a:r>
              <a:rPr lang="en-US" sz="2000" dirty="0">
                <a:effectLst/>
                <a:ea typeface="Arial" panose="020B0604020202020204" pitchFamily="34" charset="0"/>
              </a:rPr>
              <a:t>subject to</a:t>
            </a:r>
            <a:r>
              <a:rPr lang="en-US" sz="2000" spc="-25" dirty="0">
                <a:effectLst/>
                <a:ea typeface="Arial" panose="020B0604020202020204" pitchFamily="34" charset="0"/>
              </a:rPr>
              <a:t> </a:t>
            </a:r>
            <a:r>
              <a:rPr lang="en-US" sz="2000" dirty="0">
                <a:effectLst/>
                <a:ea typeface="Arial" panose="020B0604020202020204" pitchFamily="34" charset="0"/>
              </a:rPr>
              <a:t>state</a:t>
            </a:r>
            <a:r>
              <a:rPr lang="en-US" sz="2000" spc="-20" dirty="0">
                <a:effectLst/>
                <a:ea typeface="Arial" panose="020B0604020202020204" pitchFamily="34" charset="0"/>
              </a:rPr>
              <a:t> </a:t>
            </a:r>
            <a:r>
              <a:rPr lang="en-US" sz="2000" dirty="0">
                <a:effectLst/>
                <a:ea typeface="Arial" panose="020B0604020202020204" pitchFamily="34" charset="0"/>
              </a:rPr>
              <a:t>laws,</a:t>
            </a:r>
            <a:r>
              <a:rPr lang="en-US" sz="2000" spc="-80" dirty="0">
                <a:effectLst/>
                <a:ea typeface="Arial" panose="020B0604020202020204" pitchFamily="34" charset="0"/>
              </a:rPr>
              <a:t> </a:t>
            </a:r>
            <a:r>
              <a:rPr lang="en-US" sz="2000" dirty="0">
                <a:effectLst/>
                <a:ea typeface="Arial" panose="020B0604020202020204" pitchFamily="34" charset="0"/>
              </a:rPr>
              <a:t>though certain federal</a:t>
            </a:r>
            <a:r>
              <a:rPr lang="en-US" sz="2000" spc="-80" dirty="0">
                <a:effectLst/>
                <a:ea typeface="Arial" panose="020B0604020202020204" pitchFamily="34" charset="0"/>
              </a:rPr>
              <a:t> </a:t>
            </a:r>
            <a:r>
              <a:rPr lang="en-US" sz="2000" dirty="0">
                <a:effectLst/>
                <a:ea typeface="Arial" panose="020B0604020202020204" pitchFamily="34" charset="0"/>
              </a:rPr>
              <a:t>restrictions</a:t>
            </a:r>
            <a:r>
              <a:rPr lang="en-US" sz="2000" spc="-45" dirty="0">
                <a:effectLst/>
                <a:ea typeface="Arial" panose="020B0604020202020204" pitchFamily="34" charset="0"/>
              </a:rPr>
              <a:t> </a:t>
            </a:r>
            <a:r>
              <a:rPr lang="en-US" sz="2000" dirty="0">
                <a:effectLst/>
                <a:ea typeface="Arial" panose="020B0604020202020204" pitchFamily="34" charset="0"/>
              </a:rPr>
              <a:t>still</a:t>
            </a:r>
            <a:r>
              <a:rPr lang="en-US" sz="2000" spc="-70" dirty="0">
                <a:effectLst/>
                <a:ea typeface="Arial" panose="020B0604020202020204" pitchFamily="34" charset="0"/>
              </a:rPr>
              <a:t> </a:t>
            </a:r>
            <a:r>
              <a:rPr lang="en-US" sz="2000" dirty="0">
                <a:effectLst/>
                <a:ea typeface="Arial" panose="020B0604020202020204" pitchFamily="34" charset="0"/>
              </a:rPr>
              <a:t>apply.</a:t>
            </a:r>
            <a:r>
              <a:rPr lang="en-US" sz="2000" spc="-60" dirty="0">
                <a:effectLst/>
                <a:ea typeface="Arial" panose="020B0604020202020204" pitchFamily="34" charset="0"/>
              </a:rPr>
              <a:t> </a:t>
            </a:r>
            <a:r>
              <a:rPr lang="en-US" sz="2000" dirty="0">
                <a:effectLst/>
                <a:ea typeface="Arial" panose="020B0604020202020204" pitchFamily="34" charset="0"/>
              </a:rPr>
              <a:t>Many</a:t>
            </a:r>
            <a:r>
              <a:rPr lang="en-US" sz="2000" spc="-55" dirty="0">
                <a:effectLst/>
                <a:ea typeface="Arial" panose="020B0604020202020204" pitchFamily="34" charset="0"/>
              </a:rPr>
              <a:t> </a:t>
            </a:r>
            <a:r>
              <a:rPr lang="en-US" sz="2000" dirty="0">
                <a:effectLst/>
                <a:ea typeface="Arial" panose="020B0604020202020204" pitchFamily="34" charset="0"/>
              </a:rPr>
              <a:t>federal</a:t>
            </a:r>
            <a:r>
              <a:rPr lang="en-US" sz="2000" spc="-70" dirty="0">
                <a:effectLst/>
                <a:ea typeface="Arial" panose="020B0604020202020204" pitchFamily="34" charset="0"/>
              </a:rPr>
              <a:t> </a:t>
            </a:r>
            <a:r>
              <a:rPr lang="en-US" sz="2000" dirty="0">
                <a:effectLst/>
                <a:ea typeface="Arial" panose="020B0604020202020204" pitchFamily="34" charset="0"/>
              </a:rPr>
              <a:t>programs</a:t>
            </a:r>
            <a:r>
              <a:rPr lang="en-US" sz="2000" spc="-10" dirty="0">
                <a:effectLst/>
                <a:ea typeface="Arial" panose="020B0604020202020204" pitchFamily="34" charset="0"/>
              </a:rPr>
              <a:t> </a:t>
            </a:r>
            <a:r>
              <a:rPr lang="en-US" sz="2000" dirty="0">
                <a:effectLst/>
                <a:ea typeface="Arial" panose="020B0604020202020204" pitchFamily="34" charset="0"/>
              </a:rPr>
              <a:t>and</a:t>
            </a:r>
            <a:r>
              <a:rPr lang="en-US" sz="2000" spc="-80" dirty="0">
                <a:effectLst/>
                <a:ea typeface="Arial" panose="020B0604020202020204" pitchFamily="34" charset="0"/>
              </a:rPr>
              <a:t> </a:t>
            </a:r>
            <a:r>
              <a:rPr lang="en-US" sz="2000" dirty="0">
                <a:effectLst/>
                <a:ea typeface="Arial" panose="020B0604020202020204" pitchFamily="34" charset="0"/>
              </a:rPr>
              <a:t>services</a:t>
            </a:r>
            <a:r>
              <a:rPr lang="en-US" sz="2000" spc="-15" dirty="0">
                <a:effectLst/>
                <a:ea typeface="Arial" panose="020B0604020202020204" pitchFamily="34" charset="0"/>
              </a:rPr>
              <a:t> </a:t>
            </a:r>
            <a:r>
              <a:rPr lang="en-US" sz="2000" dirty="0">
                <a:effectLst/>
                <a:ea typeface="Arial" panose="020B0604020202020204" pitchFamily="34" charset="0"/>
              </a:rPr>
              <a:t>are</a:t>
            </a:r>
            <a:r>
              <a:rPr lang="en-US" sz="2000" spc="-80" dirty="0">
                <a:effectLst/>
                <a:ea typeface="Arial" panose="020B0604020202020204" pitchFamily="34" charset="0"/>
              </a:rPr>
              <a:t> </a:t>
            </a:r>
            <a:r>
              <a:rPr lang="en-US" sz="2000" dirty="0">
                <a:effectLst/>
                <a:ea typeface="Arial" panose="020B0604020202020204" pitchFamily="34" charset="0"/>
              </a:rPr>
              <a:t>also</a:t>
            </a:r>
            <a:r>
              <a:rPr lang="en-US" sz="2000" spc="-45" dirty="0">
                <a:effectLst/>
                <a:ea typeface="Arial" panose="020B0604020202020204" pitchFamily="34" charset="0"/>
              </a:rPr>
              <a:t> </a:t>
            </a:r>
            <a:r>
              <a:rPr lang="en-US" sz="2000" dirty="0">
                <a:effectLst/>
                <a:ea typeface="Arial" panose="020B0604020202020204" pitchFamily="34" charset="0"/>
              </a:rPr>
              <a:t>available</a:t>
            </a:r>
            <a:r>
              <a:rPr lang="en-US" sz="2000" spc="-30" dirty="0">
                <a:effectLst/>
                <a:ea typeface="Arial" panose="020B0604020202020204" pitchFamily="34" charset="0"/>
              </a:rPr>
              <a:t> </a:t>
            </a:r>
            <a:r>
              <a:rPr lang="en-US" sz="2000" dirty="0">
                <a:effectLst/>
                <a:ea typeface="Arial" panose="020B0604020202020204" pitchFamily="34" charset="0"/>
              </a:rPr>
              <a:t>only</a:t>
            </a:r>
            <a:r>
              <a:rPr lang="en-US" sz="2000" spc="-30" dirty="0">
                <a:effectLst/>
                <a:ea typeface="Arial" panose="020B0604020202020204" pitchFamily="34" charset="0"/>
              </a:rPr>
              <a:t> </a:t>
            </a:r>
            <a:r>
              <a:rPr lang="en-US" sz="2000" dirty="0">
                <a:effectLst/>
                <a:ea typeface="Arial" panose="020B0604020202020204" pitchFamily="34" charset="0"/>
              </a:rPr>
              <a:t>on</a:t>
            </a:r>
            <a:r>
              <a:rPr lang="en-US" sz="2000" spc="-80" dirty="0">
                <a:effectLst/>
                <a:ea typeface="Arial" panose="020B0604020202020204" pitchFamily="34" charset="0"/>
              </a:rPr>
              <a:t> </a:t>
            </a:r>
            <a:r>
              <a:rPr lang="en-US" sz="2000" dirty="0">
                <a:effectLst/>
                <a:ea typeface="Arial" panose="020B0604020202020204" pitchFamily="34" charset="0"/>
              </a:rPr>
              <a:t>trust </a:t>
            </a:r>
            <a:r>
              <a:rPr lang="en-US" sz="2000" spc="-10" dirty="0">
                <a:effectLst/>
                <a:ea typeface="Arial" panose="020B0604020202020204" pitchFamily="34" charset="0"/>
              </a:rPr>
              <a:t>lands.</a:t>
            </a:r>
            <a:endParaRPr lang="en-US" sz="2000" dirty="0">
              <a:effectLst/>
              <a:ea typeface="Arial" panose="020B0604020202020204" pitchFamily="34" charset="0"/>
            </a:endParaRPr>
          </a:p>
          <a:p>
            <a:pPr marL="0" marR="0">
              <a:spcAft>
                <a:spcPts val="600"/>
              </a:spcAft>
              <a:buNone/>
            </a:pPr>
            <a:r>
              <a:rPr lang="en-US" sz="2000" dirty="0">
                <a:effectLst/>
                <a:ea typeface="Arial" panose="020B0604020202020204" pitchFamily="34" charset="0"/>
              </a:rPr>
              <a:t>Tribes</a:t>
            </a:r>
            <a:r>
              <a:rPr lang="en-US" sz="2000" spc="5" dirty="0">
                <a:effectLst/>
                <a:ea typeface="Arial" panose="020B0604020202020204" pitchFamily="34" charset="0"/>
              </a:rPr>
              <a:t> </a:t>
            </a:r>
            <a:r>
              <a:rPr lang="en-US" sz="2000" dirty="0">
                <a:effectLst/>
                <a:ea typeface="Arial" panose="020B0604020202020204" pitchFamily="34" charset="0"/>
              </a:rPr>
              <a:t>may</a:t>
            </a:r>
            <a:r>
              <a:rPr lang="en-US" sz="2000" spc="-5" dirty="0">
                <a:effectLst/>
                <a:ea typeface="Arial" panose="020B0604020202020204" pitchFamily="34" charset="0"/>
              </a:rPr>
              <a:t> </a:t>
            </a:r>
            <a:r>
              <a:rPr lang="en-US" sz="2000" dirty="0">
                <a:effectLst/>
                <a:ea typeface="Arial" panose="020B0604020202020204" pitchFamily="34" charset="0"/>
              </a:rPr>
              <a:t>benefit</a:t>
            </a:r>
            <a:r>
              <a:rPr lang="en-US" sz="2000" spc="20" dirty="0">
                <a:effectLst/>
                <a:ea typeface="Arial" panose="020B0604020202020204" pitchFamily="34" charset="0"/>
              </a:rPr>
              <a:t> </a:t>
            </a:r>
            <a:r>
              <a:rPr lang="en-US" sz="2000" spc="-20" dirty="0">
                <a:effectLst/>
                <a:ea typeface="Arial" panose="020B0604020202020204" pitchFamily="34" charset="0"/>
              </a:rPr>
              <a:t>from:</a:t>
            </a:r>
            <a:endParaRPr lang="en-US" sz="2000" dirty="0">
              <a:effectLst/>
              <a:ea typeface="Arial" panose="020B0604020202020204" pitchFamily="34" charset="0"/>
            </a:endParaRPr>
          </a:p>
          <a:p>
            <a:pPr marL="457200" marR="0" indent="-223838">
              <a:spcAft>
                <a:spcPts val="300"/>
              </a:spcAft>
              <a:buClr>
                <a:schemeClr val="tx1"/>
              </a:buClr>
              <a:buFont typeface="Arial" panose="020B0604020202020204" pitchFamily="34" charset="0"/>
              <a:buChar char="•"/>
            </a:pPr>
            <a:r>
              <a:rPr lang="en-US" sz="2000" spc="0" dirty="0">
                <a:effectLst/>
                <a:ea typeface="Arial" panose="020B0604020202020204" pitchFamily="34" charset="0"/>
              </a:rPr>
              <a:t>New</a:t>
            </a:r>
            <a:r>
              <a:rPr lang="en-US" sz="2000" spc="-25" dirty="0">
                <a:effectLst/>
                <a:ea typeface="Arial" panose="020B0604020202020204" pitchFamily="34" charset="0"/>
              </a:rPr>
              <a:t> </a:t>
            </a:r>
            <a:r>
              <a:rPr lang="en-US" sz="2000" spc="0" dirty="0">
                <a:effectLst/>
                <a:ea typeface="Arial" panose="020B0604020202020204" pitchFamily="34" charset="0"/>
              </a:rPr>
              <a:t>Market Tax</a:t>
            </a:r>
            <a:r>
              <a:rPr lang="en-US" sz="2000" spc="-10" dirty="0">
                <a:effectLst/>
                <a:ea typeface="Arial" panose="020B0604020202020204" pitchFamily="34" charset="0"/>
              </a:rPr>
              <a:t> Credits</a:t>
            </a:r>
            <a:endParaRPr lang="en-US" sz="2000" spc="0" dirty="0">
              <a:effectLst/>
              <a:ea typeface="Arial" panose="020B0604020202020204" pitchFamily="34" charset="0"/>
            </a:endParaRPr>
          </a:p>
          <a:p>
            <a:pPr marR="0" lvl="1" indent="-223838">
              <a:spcAft>
                <a:spcPts val="300"/>
              </a:spcAft>
              <a:buFont typeface="Arial" panose="020B0604020202020204" pitchFamily="34" charset="0"/>
              <a:buChar char="•"/>
              <a:tabLst>
                <a:tab pos="1029970" algn="l"/>
              </a:tabLst>
            </a:pPr>
            <a:r>
              <a:rPr lang="en-US" sz="2000" spc="0" dirty="0">
                <a:effectLst/>
                <a:ea typeface="Arial" panose="020B0604020202020204" pitchFamily="34" charset="0"/>
              </a:rPr>
              <a:t>Indian</a:t>
            </a:r>
            <a:r>
              <a:rPr lang="en-US" sz="2000" spc="-50" dirty="0">
                <a:effectLst/>
                <a:ea typeface="Arial" panose="020B0604020202020204" pitchFamily="34" charset="0"/>
              </a:rPr>
              <a:t> </a:t>
            </a:r>
            <a:r>
              <a:rPr lang="en-US" sz="2000" spc="0" dirty="0">
                <a:effectLst/>
                <a:ea typeface="Arial" panose="020B0604020202020204" pitchFamily="34" charset="0"/>
              </a:rPr>
              <a:t>Employment</a:t>
            </a:r>
            <a:r>
              <a:rPr lang="en-US" sz="2000" spc="50" dirty="0">
                <a:effectLst/>
                <a:ea typeface="Arial" panose="020B0604020202020204" pitchFamily="34" charset="0"/>
              </a:rPr>
              <a:t> </a:t>
            </a:r>
            <a:r>
              <a:rPr lang="en-US" sz="2000" spc="0" dirty="0">
                <a:effectLst/>
                <a:ea typeface="Arial" panose="020B0604020202020204" pitchFamily="34" charset="0"/>
              </a:rPr>
              <a:t>Tax</a:t>
            </a:r>
            <a:r>
              <a:rPr lang="en-US" sz="2000" spc="-55" dirty="0">
                <a:effectLst/>
                <a:ea typeface="Arial" panose="020B0604020202020204" pitchFamily="34" charset="0"/>
              </a:rPr>
              <a:t> </a:t>
            </a:r>
            <a:r>
              <a:rPr lang="en-US" sz="2000" spc="-10" dirty="0">
                <a:effectLst/>
                <a:ea typeface="Arial" panose="020B0604020202020204" pitchFamily="34" charset="0"/>
              </a:rPr>
              <a:t>Credits</a:t>
            </a:r>
            <a:endParaRPr lang="en-US" sz="2000" spc="0" dirty="0">
              <a:effectLst/>
              <a:ea typeface="Arial" panose="020B0604020202020204" pitchFamily="34" charset="0"/>
            </a:endParaRPr>
          </a:p>
          <a:p>
            <a:pPr marR="0" lvl="1" indent="-223838">
              <a:spcAft>
                <a:spcPts val="300"/>
              </a:spcAft>
              <a:buFont typeface="Arial" panose="020B0604020202020204" pitchFamily="34" charset="0"/>
              <a:buChar char="•"/>
              <a:tabLst>
                <a:tab pos="1029970" algn="l"/>
              </a:tabLst>
            </a:pPr>
            <a:r>
              <a:rPr lang="en-US" sz="2000" spc="0" dirty="0">
                <a:effectLst/>
                <a:ea typeface="Arial" panose="020B0604020202020204" pitchFamily="34" charset="0"/>
              </a:rPr>
              <a:t>Tax-Exempt</a:t>
            </a:r>
            <a:r>
              <a:rPr lang="en-US" sz="2000" spc="5" dirty="0">
                <a:effectLst/>
                <a:ea typeface="Arial" panose="020B0604020202020204" pitchFamily="34" charset="0"/>
              </a:rPr>
              <a:t> </a:t>
            </a:r>
            <a:r>
              <a:rPr lang="en-US" sz="2000" spc="-10" dirty="0">
                <a:effectLst/>
                <a:ea typeface="Arial" panose="020B0604020202020204" pitchFamily="34" charset="0"/>
              </a:rPr>
              <a:t>Financing</a:t>
            </a:r>
            <a:endParaRPr lang="en-US" sz="2000" spc="0" dirty="0">
              <a:effectLst/>
              <a:ea typeface="Arial" panose="020B0604020202020204" pitchFamily="34" charset="0"/>
            </a:endParaRPr>
          </a:p>
          <a:p>
            <a:pPr marR="0" lvl="1" indent="-223838">
              <a:spcAft>
                <a:spcPts val="300"/>
              </a:spcAft>
              <a:buFont typeface="Arial" panose="020B0604020202020204" pitchFamily="34" charset="0"/>
              <a:buChar char="•"/>
              <a:tabLst>
                <a:tab pos="1028700" algn="l"/>
              </a:tabLst>
            </a:pPr>
            <a:r>
              <a:rPr lang="en-US" sz="2000" spc="0" dirty="0">
                <a:effectLst/>
                <a:ea typeface="Arial" panose="020B0604020202020204" pitchFamily="34" charset="0"/>
              </a:rPr>
              <a:t>Discounted</a:t>
            </a:r>
            <a:r>
              <a:rPr lang="en-US" sz="2000" spc="-25" dirty="0">
                <a:effectLst/>
                <a:ea typeface="Arial" panose="020B0604020202020204" pitchFamily="34" charset="0"/>
              </a:rPr>
              <a:t> </a:t>
            </a:r>
            <a:r>
              <a:rPr lang="en-US" sz="2000" spc="0" dirty="0">
                <a:effectLst/>
                <a:ea typeface="Arial" panose="020B0604020202020204" pitchFamily="34" charset="0"/>
              </a:rPr>
              <a:t>Leasing</a:t>
            </a:r>
            <a:r>
              <a:rPr lang="en-US" sz="2000" spc="-40" dirty="0">
                <a:effectLst/>
                <a:ea typeface="Arial" panose="020B0604020202020204" pitchFamily="34" charset="0"/>
              </a:rPr>
              <a:t> </a:t>
            </a:r>
            <a:r>
              <a:rPr lang="en-US" sz="2000" spc="-10" dirty="0">
                <a:effectLst/>
                <a:ea typeface="Arial" panose="020B0604020202020204" pitchFamily="34" charset="0"/>
              </a:rPr>
              <a:t>Rates</a:t>
            </a:r>
            <a:endParaRPr lang="en-US" sz="2000" spc="0" dirty="0">
              <a:effectLst/>
              <a:ea typeface="Arial" panose="020B0604020202020204" pitchFamily="34" charset="0"/>
            </a:endParaRPr>
          </a:p>
          <a:p>
            <a:pPr marR="0" lvl="1" indent="-223838">
              <a:spcAft>
                <a:spcPts val="300"/>
              </a:spcAft>
              <a:buFont typeface="Arial" panose="020B0604020202020204" pitchFamily="34" charset="0"/>
              <a:buChar char="•"/>
              <a:tabLst>
                <a:tab pos="1028065" algn="l"/>
              </a:tabLst>
            </a:pPr>
            <a:r>
              <a:rPr lang="en-US" sz="2000" spc="0" dirty="0">
                <a:effectLst/>
                <a:ea typeface="Arial" panose="020B0604020202020204" pitchFamily="34" charset="0"/>
              </a:rPr>
              <a:t>Federal</a:t>
            </a:r>
            <a:r>
              <a:rPr lang="en-US" sz="2000" spc="-45" dirty="0">
                <a:effectLst/>
                <a:ea typeface="Arial" panose="020B0604020202020204" pitchFamily="34" charset="0"/>
              </a:rPr>
              <a:t> </a:t>
            </a:r>
            <a:r>
              <a:rPr lang="en-US" sz="2000" spc="0" dirty="0">
                <a:effectLst/>
                <a:ea typeface="Arial" panose="020B0604020202020204" pitchFamily="34" charset="0"/>
              </a:rPr>
              <a:t>Contracting</a:t>
            </a:r>
            <a:r>
              <a:rPr lang="en-US" sz="2000" spc="-15" dirty="0">
                <a:effectLst/>
                <a:ea typeface="Arial" panose="020B0604020202020204" pitchFamily="34" charset="0"/>
              </a:rPr>
              <a:t> </a:t>
            </a:r>
            <a:r>
              <a:rPr lang="en-US" sz="2000" spc="-10" dirty="0">
                <a:effectLst/>
                <a:ea typeface="Arial" panose="020B0604020202020204" pitchFamily="34" charset="0"/>
              </a:rPr>
              <a:t>Preferences</a:t>
            </a:r>
            <a:endParaRPr lang="en-US" sz="2000" spc="0" dirty="0">
              <a:effectLst/>
              <a:ea typeface="Arial" panose="020B0604020202020204" pitchFamily="34" charset="0"/>
            </a:endParaRPr>
          </a:p>
          <a:p>
            <a:pPr marR="0" lvl="1" indent="-223838">
              <a:spcAft>
                <a:spcPts val="300"/>
              </a:spcAft>
              <a:buFont typeface="Arial" panose="020B0604020202020204" pitchFamily="34" charset="0"/>
              <a:buChar char="•"/>
              <a:tabLst>
                <a:tab pos="1028065" algn="l"/>
              </a:tabLst>
            </a:pPr>
            <a:r>
              <a:rPr lang="en-US" sz="2000" spc="0" dirty="0">
                <a:effectLst/>
                <a:ea typeface="Arial" panose="020B0604020202020204" pitchFamily="34" charset="0"/>
              </a:rPr>
              <a:t>Foreign</a:t>
            </a:r>
            <a:r>
              <a:rPr lang="en-US" sz="2000" spc="-25" dirty="0">
                <a:effectLst/>
                <a:ea typeface="Arial" panose="020B0604020202020204" pitchFamily="34" charset="0"/>
              </a:rPr>
              <a:t> </a:t>
            </a:r>
            <a:r>
              <a:rPr lang="en-US" sz="2000" spc="0" dirty="0">
                <a:effectLst/>
                <a:ea typeface="Arial" panose="020B0604020202020204" pitchFamily="34" charset="0"/>
              </a:rPr>
              <a:t>Trade</a:t>
            </a:r>
            <a:r>
              <a:rPr lang="en-US" sz="2000" spc="-35" dirty="0">
                <a:effectLst/>
                <a:ea typeface="Arial" panose="020B0604020202020204" pitchFamily="34" charset="0"/>
              </a:rPr>
              <a:t> </a:t>
            </a:r>
            <a:r>
              <a:rPr lang="en-US" sz="2000" spc="0" dirty="0">
                <a:effectLst/>
                <a:ea typeface="Arial" panose="020B0604020202020204" pitchFamily="34" charset="0"/>
              </a:rPr>
              <a:t>Zone</a:t>
            </a:r>
            <a:r>
              <a:rPr lang="en-US" sz="2000" spc="-20" dirty="0">
                <a:effectLst/>
                <a:ea typeface="Arial" panose="020B0604020202020204" pitchFamily="34" charset="0"/>
              </a:rPr>
              <a:t> </a:t>
            </a:r>
            <a:r>
              <a:rPr lang="en-US" sz="2000" spc="0" dirty="0">
                <a:effectLst/>
                <a:ea typeface="Arial" panose="020B0604020202020204" pitchFamily="34" charset="0"/>
              </a:rPr>
              <a:t>Customs</a:t>
            </a:r>
            <a:r>
              <a:rPr lang="en-US" sz="2000" spc="-10" dirty="0">
                <a:effectLst/>
                <a:ea typeface="Arial" panose="020B0604020202020204" pitchFamily="34" charset="0"/>
              </a:rPr>
              <a:t> </a:t>
            </a:r>
            <a:r>
              <a:rPr lang="en-US" sz="2000" spc="0" dirty="0">
                <a:effectLst/>
                <a:ea typeface="Arial" panose="020B0604020202020204" pitchFamily="34" charset="0"/>
              </a:rPr>
              <a:t>Duty</a:t>
            </a:r>
            <a:r>
              <a:rPr lang="en-US" sz="2000" spc="-30" dirty="0">
                <a:effectLst/>
                <a:ea typeface="Arial" panose="020B0604020202020204" pitchFamily="34" charset="0"/>
              </a:rPr>
              <a:t> </a:t>
            </a:r>
            <a:r>
              <a:rPr lang="en-US" sz="2000" spc="0" dirty="0">
                <a:effectLst/>
                <a:ea typeface="Arial" panose="020B0604020202020204" pitchFamily="34" charset="0"/>
              </a:rPr>
              <a:t>Deferral,</a:t>
            </a:r>
            <a:r>
              <a:rPr lang="en-US" sz="2000" spc="35" dirty="0">
                <a:effectLst/>
                <a:ea typeface="Arial" panose="020B0604020202020204" pitchFamily="34" charset="0"/>
              </a:rPr>
              <a:t> </a:t>
            </a:r>
            <a:r>
              <a:rPr lang="en-US" sz="2000" spc="0" dirty="0">
                <a:effectLst/>
                <a:ea typeface="Arial" panose="020B0604020202020204" pitchFamily="34" charset="0"/>
              </a:rPr>
              <a:t>Elimination</a:t>
            </a:r>
            <a:r>
              <a:rPr lang="en-US" sz="2000" spc="15" dirty="0">
                <a:effectLst/>
                <a:ea typeface="Arial" panose="020B0604020202020204" pitchFamily="34" charset="0"/>
              </a:rPr>
              <a:t> </a:t>
            </a:r>
            <a:r>
              <a:rPr lang="en-US" sz="2000" spc="0" dirty="0">
                <a:effectLst/>
                <a:ea typeface="Arial" panose="020B0604020202020204" pitchFamily="34" charset="0"/>
              </a:rPr>
              <a:t>or</a:t>
            </a:r>
            <a:r>
              <a:rPr lang="en-US" sz="2000" spc="-45" dirty="0">
                <a:effectLst/>
                <a:ea typeface="Arial" panose="020B0604020202020204" pitchFamily="34" charset="0"/>
              </a:rPr>
              <a:t> </a:t>
            </a:r>
            <a:r>
              <a:rPr lang="en-US" sz="2000" spc="-10" dirty="0">
                <a:effectLst/>
                <a:ea typeface="Arial" panose="020B0604020202020204" pitchFamily="34" charset="0"/>
              </a:rPr>
              <a:t>Reduction</a:t>
            </a:r>
            <a:endParaRPr lang="en-US" sz="2000" spc="0" dirty="0">
              <a:effectLst/>
              <a:ea typeface="Arial" panose="020B0604020202020204" pitchFamily="34" charset="0"/>
            </a:endParaRPr>
          </a:p>
          <a:p>
            <a:pPr marR="0" lvl="1" indent="-223838">
              <a:spcAft>
                <a:spcPts val="300"/>
              </a:spcAft>
              <a:buFont typeface="Arial" panose="020B0604020202020204" pitchFamily="34" charset="0"/>
              <a:buChar char="•"/>
              <a:tabLst>
                <a:tab pos="1029970" algn="l"/>
              </a:tabLst>
            </a:pPr>
            <a:r>
              <a:rPr lang="en-US" sz="2000" spc="0" dirty="0">
                <a:effectLst/>
                <a:ea typeface="Arial" panose="020B0604020202020204" pitchFamily="34" charset="0"/>
              </a:rPr>
              <a:t>State/County</a:t>
            </a:r>
            <a:r>
              <a:rPr lang="en-US" sz="2000" spc="85" dirty="0">
                <a:effectLst/>
                <a:ea typeface="Arial" panose="020B0604020202020204" pitchFamily="34" charset="0"/>
              </a:rPr>
              <a:t> </a:t>
            </a:r>
            <a:r>
              <a:rPr lang="en-US" sz="2000" spc="0" dirty="0">
                <a:effectLst/>
                <a:ea typeface="Arial" panose="020B0604020202020204" pitchFamily="34" charset="0"/>
              </a:rPr>
              <a:t>Land</a:t>
            </a:r>
            <a:r>
              <a:rPr lang="en-US" sz="2000" spc="-50" dirty="0">
                <a:effectLst/>
                <a:ea typeface="Arial" panose="020B0604020202020204" pitchFamily="34" charset="0"/>
              </a:rPr>
              <a:t> </a:t>
            </a:r>
            <a:r>
              <a:rPr lang="en-US" sz="2000" spc="0" dirty="0">
                <a:effectLst/>
                <a:ea typeface="Arial" panose="020B0604020202020204" pitchFamily="34" charset="0"/>
              </a:rPr>
              <a:t>Use</a:t>
            </a:r>
            <a:r>
              <a:rPr lang="en-US" sz="2000" spc="-50" dirty="0">
                <a:effectLst/>
                <a:ea typeface="Arial" panose="020B0604020202020204" pitchFamily="34" charset="0"/>
              </a:rPr>
              <a:t> </a:t>
            </a:r>
            <a:r>
              <a:rPr lang="en-US" sz="2000" spc="-10" dirty="0">
                <a:effectLst/>
                <a:ea typeface="Arial" panose="020B0604020202020204" pitchFamily="34" charset="0"/>
              </a:rPr>
              <a:t>Exemption</a:t>
            </a:r>
            <a:endParaRPr lang="en-US" sz="2000" spc="0" dirty="0">
              <a:effectLst/>
              <a:ea typeface="Arial" panose="020B0604020202020204" pitchFamily="34" charset="0"/>
            </a:endParaRPr>
          </a:p>
          <a:p>
            <a:pPr marR="0" lvl="1" indent="-223838">
              <a:spcAft>
                <a:spcPts val="300"/>
              </a:spcAft>
              <a:buFont typeface="Arial" panose="020B0604020202020204" pitchFamily="34" charset="0"/>
              <a:buChar char="•"/>
              <a:tabLst>
                <a:tab pos="1029970" algn="l"/>
              </a:tabLst>
            </a:pPr>
            <a:r>
              <a:rPr lang="en-US" sz="2000" spc="0" dirty="0">
                <a:effectLst/>
                <a:ea typeface="Arial" panose="020B0604020202020204" pitchFamily="34" charset="0"/>
              </a:rPr>
              <a:t>Accelerated</a:t>
            </a:r>
            <a:r>
              <a:rPr lang="en-US" sz="2000" spc="-5" dirty="0">
                <a:effectLst/>
                <a:ea typeface="Arial" panose="020B0604020202020204" pitchFamily="34" charset="0"/>
              </a:rPr>
              <a:t> </a:t>
            </a:r>
            <a:r>
              <a:rPr lang="en-US" sz="2000" spc="0" dirty="0">
                <a:effectLst/>
                <a:ea typeface="Arial" panose="020B0604020202020204" pitchFamily="34" charset="0"/>
              </a:rPr>
              <a:t>Depreciation</a:t>
            </a:r>
            <a:r>
              <a:rPr lang="en-US" sz="2000" spc="15" dirty="0">
                <a:effectLst/>
                <a:ea typeface="Arial" panose="020B0604020202020204" pitchFamily="34" charset="0"/>
              </a:rPr>
              <a:t> </a:t>
            </a:r>
            <a:r>
              <a:rPr lang="en-US" sz="2000" spc="0" dirty="0">
                <a:effectLst/>
                <a:ea typeface="Arial" panose="020B0604020202020204" pitchFamily="34" charset="0"/>
              </a:rPr>
              <a:t>for</a:t>
            </a:r>
            <a:r>
              <a:rPr lang="en-US" sz="2000" spc="-40" dirty="0">
                <a:effectLst/>
                <a:ea typeface="Arial" panose="020B0604020202020204" pitchFamily="34" charset="0"/>
              </a:rPr>
              <a:t> </a:t>
            </a:r>
            <a:r>
              <a:rPr lang="en-US" sz="2000" spc="0" dirty="0">
                <a:effectLst/>
                <a:ea typeface="Arial" panose="020B0604020202020204" pitchFamily="34" charset="0"/>
              </a:rPr>
              <a:t>Business Property</a:t>
            </a:r>
            <a:r>
              <a:rPr lang="en-US" sz="2000" spc="-15" dirty="0">
                <a:effectLst/>
                <a:ea typeface="Arial" panose="020B0604020202020204" pitchFamily="34" charset="0"/>
              </a:rPr>
              <a:t> </a:t>
            </a:r>
            <a:r>
              <a:rPr lang="en-US" sz="2000" spc="0" dirty="0">
                <a:effectLst/>
                <a:ea typeface="Arial" panose="020B0604020202020204" pitchFamily="34" charset="0"/>
              </a:rPr>
              <a:t>on</a:t>
            </a:r>
            <a:r>
              <a:rPr lang="en-US" sz="2000" spc="-50" dirty="0">
                <a:effectLst/>
                <a:ea typeface="Arial" panose="020B0604020202020204" pitchFamily="34" charset="0"/>
              </a:rPr>
              <a:t> </a:t>
            </a:r>
            <a:r>
              <a:rPr lang="en-US" sz="2000" spc="0" dirty="0">
                <a:effectLst/>
                <a:ea typeface="Arial" panose="020B0604020202020204" pitchFamily="34" charset="0"/>
              </a:rPr>
              <a:t>Indian</a:t>
            </a:r>
            <a:r>
              <a:rPr lang="en-US" sz="2000" spc="-35" dirty="0">
                <a:effectLst/>
                <a:ea typeface="Arial" panose="020B0604020202020204" pitchFamily="34" charset="0"/>
              </a:rPr>
              <a:t> </a:t>
            </a:r>
            <a:r>
              <a:rPr lang="en-US" sz="2000" spc="-10" dirty="0">
                <a:effectLst/>
                <a:ea typeface="Arial" panose="020B0604020202020204" pitchFamily="34" charset="0"/>
              </a:rPr>
              <a:t>Reservations</a:t>
            </a:r>
            <a:endParaRPr lang="en-US" sz="2000" dirty="0">
              <a:effectLst/>
              <a:ea typeface="Arial" panose="020B0604020202020204" pitchFamily="34" charset="0"/>
            </a:endParaRPr>
          </a:p>
        </p:txBody>
      </p:sp>
      <p:sp>
        <p:nvSpPr>
          <p:cNvPr id="8" name="TextBox 7">
            <a:extLst>
              <a:ext uri="{FF2B5EF4-FFF2-40B4-BE49-F238E27FC236}">
                <a16:creationId xmlns:a16="http://schemas.microsoft.com/office/drawing/2014/main" id="{2746E24F-C73B-D32D-9F88-83C2FB24C00F}"/>
              </a:ext>
            </a:extLst>
          </p:cNvPr>
          <p:cNvSpPr txBox="1"/>
          <p:nvPr/>
        </p:nvSpPr>
        <p:spPr>
          <a:xfrm>
            <a:off x="257802" y="5291316"/>
            <a:ext cx="9531358" cy="1323439"/>
          </a:xfrm>
          <a:prstGeom prst="rect">
            <a:avLst/>
          </a:prstGeom>
          <a:noFill/>
        </p:spPr>
        <p:txBody>
          <a:bodyPr wrap="square">
            <a:spAutoFit/>
          </a:bodyPr>
          <a:lstStyle/>
          <a:p>
            <a:pPr marL="0" lvl="1">
              <a:spcAft>
                <a:spcPts val="600"/>
              </a:spcAft>
            </a:pPr>
            <a:r>
              <a:rPr lang="en-US" sz="2000" dirty="0">
                <a:effectLst/>
                <a:ea typeface="Arial" panose="020B0604020202020204" pitchFamily="34" charset="0"/>
              </a:rPr>
              <a:t>These benefits have allowed tribes to enhance housing opportunities for</a:t>
            </a:r>
            <a:r>
              <a:rPr lang="en-US" sz="2000" spc="-5" dirty="0">
                <a:effectLst/>
                <a:ea typeface="Arial" panose="020B0604020202020204" pitchFamily="34" charset="0"/>
              </a:rPr>
              <a:t> </a:t>
            </a:r>
            <a:r>
              <a:rPr lang="en-US" sz="2000" dirty="0">
                <a:effectLst/>
                <a:ea typeface="Arial" panose="020B0604020202020204" pitchFamily="34" charset="0"/>
              </a:rPr>
              <a:t>their members, realize the</a:t>
            </a:r>
            <a:r>
              <a:rPr lang="en-US" sz="2000" spc="-45" dirty="0">
                <a:effectLst/>
                <a:ea typeface="Arial" panose="020B0604020202020204" pitchFamily="34" charset="0"/>
              </a:rPr>
              <a:t> </a:t>
            </a:r>
            <a:r>
              <a:rPr lang="en-US" sz="2000" dirty="0">
                <a:effectLst/>
                <a:ea typeface="Arial" panose="020B0604020202020204" pitchFamily="34" charset="0"/>
              </a:rPr>
              <a:t>energy development capacity on</a:t>
            </a:r>
            <a:r>
              <a:rPr lang="en-US" sz="2000" spc="-55" dirty="0">
                <a:effectLst/>
                <a:ea typeface="Arial" panose="020B0604020202020204" pitchFamily="34" charset="0"/>
              </a:rPr>
              <a:t> </a:t>
            </a:r>
            <a:r>
              <a:rPr lang="en-US" sz="2000" dirty="0">
                <a:effectLst/>
                <a:ea typeface="Arial" panose="020B0604020202020204" pitchFamily="34" charset="0"/>
              </a:rPr>
              <a:t>their lands,</a:t>
            </a:r>
            <a:r>
              <a:rPr lang="en-US" sz="2000" spc="-80" dirty="0">
                <a:effectLst/>
                <a:ea typeface="Arial" panose="020B0604020202020204" pitchFamily="34" charset="0"/>
              </a:rPr>
              <a:t> </a:t>
            </a:r>
            <a:r>
              <a:rPr lang="en-US" sz="2000" dirty="0">
                <a:effectLst/>
                <a:ea typeface="Arial" panose="020B0604020202020204" pitchFamily="34" charset="0"/>
              </a:rPr>
              <a:t>negotiate the</a:t>
            </a:r>
            <a:r>
              <a:rPr lang="en-US" sz="2000" spc="-30" dirty="0">
                <a:effectLst/>
                <a:ea typeface="Arial" panose="020B0604020202020204" pitchFamily="34" charset="0"/>
              </a:rPr>
              <a:t> </a:t>
            </a:r>
            <a:r>
              <a:rPr lang="en-US" sz="2000" dirty="0">
                <a:effectLst/>
                <a:ea typeface="Arial" panose="020B0604020202020204" pitchFamily="34" charset="0"/>
              </a:rPr>
              <a:t>use</a:t>
            </a:r>
            <a:r>
              <a:rPr lang="en-US" sz="2000" spc="-30" dirty="0">
                <a:effectLst/>
                <a:ea typeface="Arial" panose="020B0604020202020204" pitchFamily="34" charset="0"/>
              </a:rPr>
              <a:t> </a:t>
            </a:r>
            <a:r>
              <a:rPr lang="en-US" sz="2000" dirty="0">
                <a:effectLst/>
                <a:ea typeface="Arial" panose="020B0604020202020204" pitchFamily="34" charset="0"/>
              </a:rPr>
              <a:t>and</a:t>
            </a:r>
            <a:r>
              <a:rPr lang="en-US" sz="2000" spc="-40" dirty="0">
                <a:effectLst/>
                <a:ea typeface="Arial" panose="020B0604020202020204" pitchFamily="34" charset="0"/>
              </a:rPr>
              <a:t> </a:t>
            </a:r>
            <a:r>
              <a:rPr lang="en-US" sz="2000" dirty="0">
                <a:effectLst/>
                <a:ea typeface="Arial" panose="020B0604020202020204" pitchFamily="34" charset="0"/>
              </a:rPr>
              <a:t>sale</a:t>
            </a:r>
            <a:r>
              <a:rPr lang="en-US" sz="2000" spc="-10" dirty="0">
                <a:effectLst/>
                <a:ea typeface="Arial" panose="020B0604020202020204" pitchFamily="34" charset="0"/>
              </a:rPr>
              <a:t> </a:t>
            </a:r>
            <a:r>
              <a:rPr lang="en-US" sz="2000" dirty="0">
                <a:effectLst/>
                <a:ea typeface="Arial" panose="020B0604020202020204" pitchFamily="34" charset="0"/>
              </a:rPr>
              <a:t>of</a:t>
            </a:r>
            <a:r>
              <a:rPr lang="en-US" sz="2000" spc="-35" dirty="0">
                <a:effectLst/>
                <a:ea typeface="Arial" panose="020B0604020202020204" pitchFamily="34" charset="0"/>
              </a:rPr>
              <a:t> </a:t>
            </a:r>
            <a:r>
              <a:rPr lang="en-US" sz="2000" dirty="0">
                <a:effectLst/>
                <a:ea typeface="Arial" panose="020B0604020202020204" pitchFamily="34" charset="0"/>
              </a:rPr>
              <a:t>natural</a:t>
            </a:r>
            <a:r>
              <a:rPr lang="en-US" sz="2000" spc="-10" dirty="0">
                <a:effectLst/>
                <a:ea typeface="Arial" panose="020B0604020202020204" pitchFamily="34" charset="0"/>
              </a:rPr>
              <a:t> </a:t>
            </a:r>
            <a:r>
              <a:rPr lang="en-US" sz="2000" dirty="0">
                <a:effectLst/>
                <a:ea typeface="Arial" panose="020B0604020202020204" pitchFamily="34" charset="0"/>
              </a:rPr>
              <a:t>resources, and protect tribal ways of life including subsistence hunting and agriculture.</a:t>
            </a:r>
          </a:p>
        </p:txBody>
      </p:sp>
    </p:spTree>
    <p:extLst>
      <p:ext uri="{BB962C8B-B14F-4D97-AF65-F5344CB8AC3E}">
        <p14:creationId xmlns:p14="http://schemas.microsoft.com/office/powerpoint/2010/main" val="36731721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49C208A-A4B3-860F-3DBC-D6B2F967E4C1}"/>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BA7AF03C-6352-31EF-A33B-6E224D500642}"/>
              </a:ext>
            </a:extLst>
          </p:cNvPr>
          <p:cNvSpPr txBox="1"/>
          <p:nvPr/>
        </p:nvSpPr>
        <p:spPr>
          <a:xfrm>
            <a:off x="248277" y="1168863"/>
            <a:ext cx="10953123" cy="4416594"/>
          </a:xfrm>
          <a:prstGeom prst="rect">
            <a:avLst/>
          </a:prstGeom>
          <a:noFill/>
        </p:spPr>
        <p:txBody>
          <a:bodyPr wrap="square" rtlCol="0">
            <a:spAutoFit/>
          </a:bodyPr>
          <a:lstStyle/>
          <a:p>
            <a:pPr marL="457200" indent="-457200">
              <a:spcAft>
                <a:spcPts val="600"/>
              </a:spcAft>
              <a:buFont typeface="+mj-lt"/>
              <a:buAutoNum type="alphaLcPeriod"/>
            </a:pPr>
            <a:r>
              <a:rPr lang="en-US" sz="2200" spc="-5" dirty="0">
                <a:effectLst/>
                <a:ea typeface="Arial" panose="020B0604020202020204" pitchFamily="34" charset="0"/>
                <a:cs typeface="Arial" panose="020B0604020202020204" pitchFamily="34" charset="0"/>
              </a:rPr>
              <a:t>Fund</a:t>
            </a:r>
            <a:r>
              <a:rPr lang="en-US" sz="2200" spc="35"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Allocation:</a:t>
            </a:r>
            <a:r>
              <a:rPr lang="en-US" sz="2200" spc="95"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The</a:t>
            </a:r>
            <a:r>
              <a:rPr lang="en-US" sz="2200" spc="35"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Board</a:t>
            </a:r>
            <a:r>
              <a:rPr lang="en-US" sz="2200" spc="80"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of</a:t>
            </a:r>
            <a:r>
              <a:rPr lang="en-US" sz="2200" spc="60"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Supervisors</a:t>
            </a:r>
            <a:r>
              <a:rPr lang="en-US" sz="2200" spc="125"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Discretionary</a:t>
            </a:r>
            <a:r>
              <a:rPr lang="en-US" sz="2200" spc="180"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Spending</a:t>
            </a:r>
            <a:r>
              <a:rPr lang="en-US" sz="2200" spc="95"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Fund</a:t>
            </a:r>
            <a:r>
              <a:rPr lang="en-US" sz="2200" spc="55"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is</a:t>
            </a:r>
            <a:r>
              <a:rPr lang="en-US" sz="2200" spc="80" dirty="0">
                <a:effectLst/>
                <a:ea typeface="Arial" panose="020B0604020202020204" pitchFamily="34" charset="0"/>
                <a:cs typeface="Arial" panose="020B0604020202020204" pitchFamily="34" charset="0"/>
              </a:rPr>
              <a:t> </a:t>
            </a:r>
            <a:r>
              <a:rPr lang="en-US" sz="2200" spc="-10" dirty="0">
                <a:effectLst/>
                <a:ea typeface="Arial" panose="020B0604020202020204" pitchFamily="34" charset="0"/>
                <a:cs typeface="Arial" panose="020B0604020202020204" pitchFamily="34" charset="0"/>
              </a:rPr>
              <a:t>allocated </a:t>
            </a:r>
            <a:r>
              <a:rPr lang="en-US" sz="2200" dirty="0">
                <a:effectLst/>
                <a:ea typeface="Arial" panose="020B0604020202020204" pitchFamily="34" charset="0"/>
                <a:cs typeface="Arial" panose="020B0604020202020204" pitchFamily="34" charset="0"/>
              </a:rPr>
              <a:t>$500,000, split evenly across the 5 county districts.</a:t>
            </a:r>
            <a:r>
              <a:rPr lang="en-US" sz="2200" spc="200" dirty="0">
                <a:effectLst/>
                <a:ea typeface="Arial" panose="020B0604020202020204" pitchFamily="34" charset="0"/>
                <a:cs typeface="Arial" panose="020B0604020202020204" pitchFamily="34" charset="0"/>
              </a:rPr>
              <a:t> </a:t>
            </a:r>
            <a:r>
              <a:rPr lang="en-US" sz="2200" dirty="0">
                <a:effectLst/>
                <a:ea typeface="Arial" panose="020B0604020202020204" pitchFamily="34" charset="0"/>
                <a:cs typeface="Arial" panose="020B0604020202020204" pitchFamily="34" charset="0"/>
              </a:rPr>
              <a:t>This resulting $100,000 would be available to at the discretion of each Supervisor to spend wherever the greatest need exists within their district.</a:t>
            </a:r>
          </a:p>
          <a:p>
            <a:pPr marL="457200" marR="0">
              <a:spcAft>
                <a:spcPts val="600"/>
              </a:spcAft>
              <a:buNone/>
            </a:pPr>
            <a:r>
              <a:rPr lang="en-US" sz="2200" dirty="0">
                <a:effectLst/>
                <a:ea typeface="Arial" panose="020B0604020202020204" pitchFamily="34" charset="0"/>
                <a:cs typeface="Arial" panose="020B0604020202020204" pitchFamily="34" charset="0"/>
              </a:rPr>
              <a:t>The Cannabis Tax allocation shall be</a:t>
            </a:r>
            <a:r>
              <a:rPr lang="en-US" sz="2200" spc="-10" dirty="0">
                <a:effectLst/>
                <a:ea typeface="Arial" panose="020B0604020202020204" pitchFamily="34" charset="0"/>
                <a:cs typeface="Arial" panose="020B0604020202020204" pitchFamily="34" charset="0"/>
              </a:rPr>
              <a:t> </a:t>
            </a:r>
            <a:r>
              <a:rPr lang="en-US" sz="2200" dirty="0">
                <a:effectLst/>
                <a:ea typeface="Arial" panose="020B0604020202020204" pitchFamily="34" charset="0"/>
                <a:cs typeface="Arial" panose="020B0604020202020204" pitchFamily="34" charset="0"/>
              </a:rPr>
              <a:t>regularly reviewed during County budget cycle. The</a:t>
            </a:r>
            <a:r>
              <a:rPr lang="en-US" sz="2200" spc="-20" dirty="0">
                <a:effectLst/>
                <a:ea typeface="Arial" panose="020B0604020202020204" pitchFamily="34" charset="0"/>
                <a:cs typeface="Arial" panose="020B0604020202020204" pitchFamily="34" charset="0"/>
              </a:rPr>
              <a:t> </a:t>
            </a:r>
            <a:r>
              <a:rPr lang="en-US" sz="2200" dirty="0">
                <a:effectLst/>
                <a:ea typeface="Arial" panose="020B0604020202020204" pitchFamily="34" charset="0"/>
                <a:cs typeface="Arial" panose="020B0604020202020204" pitchFamily="34" charset="0"/>
              </a:rPr>
              <a:t>purpose of</a:t>
            </a:r>
            <a:r>
              <a:rPr lang="en-US" sz="2200" spc="-45" dirty="0">
                <a:effectLst/>
                <a:ea typeface="Arial" panose="020B0604020202020204" pitchFamily="34" charset="0"/>
                <a:cs typeface="Arial" panose="020B0604020202020204" pitchFamily="34" charset="0"/>
              </a:rPr>
              <a:t> </a:t>
            </a:r>
            <a:r>
              <a:rPr lang="en-US" sz="2200" dirty="0">
                <a:effectLst/>
                <a:ea typeface="Arial" panose="020B0604020202020204" pitchFamily="34" charset="0"/>
                <a:cs typeface="Arial" panose="020B0604020202020204" pitchFamily="34" charset="0"/>
              </a:rPr>
              <a:t>the</a:t>
            </a:r>
            <a:r>
              <a:rPr lang="en-US" sz="2200" spc="-45" dirty="0">
                <a:effectLst/>
                <a:ea typeface="Arial" panose="020B0604020202020204" pitchFamily="34" charset="0"/>
                <a:cs typeface="Arial" panose="020B0604020202020204" pitchFamily="34" charset="0"/>
              </a:rPr>
              <a:t> </a:t>
            </a:r>
            <a:r>
              <a:rPr lang="en-US" sz="2200" dirty="0">
                <a:effectLst/>
                <a:ea typeface="Arial" panose="020B0604020202020204" pitchFamily="34" charset="0"/>
                <a:cs typeface="Arial" panose="020B0604020202020204" pitchFamily="34" charset="0"/>
              </a:rPr>
              <a:t>review</a:t>
            </a:r>
            <a:r>
              <a:rPr lang="en-US" sz="2200" spc="-5" dirty="0">
                <a:effectLst/>
                <a:ea typeface="Arial" panose="020B0604020202020204" pitchFamily="34" charset="0"/>
                <a:cs typeface="Arial" panose="020B0604020202020204" pitchFamily="34" charset="0"/>
              </a:rPr>
              <a:t> </a:t>
            </a:r>
            <a:r>
              <a:rPr lang="en-US" sz="2200" dirty="0">
                <a:effectLst/>
                <a:ea typeface="Arial" panose="020B0604020202020204" pitchFamily="34" charset="0"/>
                <a:cs typeface="Arial" panose="020B0604020202020204" pitchFamily="34" charset="0"/>
              </a:rPr>
              <a:t>is</a:t>
            </a:r>
            <a:r>
              <a:rPr lang="en-US" sz="2200" spc="-55" dirty="0">
                <a:effectLst/>
                <a:ea typeface="Arial" panose="020B0604020202020204" pitchFamily="34" charset="0"/>
                <a:cs typeface="Arial" panose="020B0604020202020204" pitchFamily="34" charset="0"/>
              </a:rPr>
              <a:t> </a:t>
            </a:r>
            <a:r>
              <a:rPr lang="en-US" sz="2200" dirty="0">
                <a:effectLst/>
                <a:ea typeface="Arial" panose="020B0604020202020204" pitchFamily="34" charset="0"/>
                <a:cs typeface="Arial" panose="020B0604020202020204" pitchFamily="34" charset="0"/>
              </a:rPr>
              <a:t>to</a:t>
            </a:r>
            <a:r>
              <a:rPr lang="en-US" sz="2200" spc="-50" dirty="0">
                <a:effectLst/>
                <a:ea typeface="Arial" panose="020B0604020202020204" pitchFamily="34" charset="0"/>
                <a:cs typeface="Arial" panose="020B0604020202020204" pitchFamily="34" charset="0"/>
              </a:rPr>
              <a:t> </a:t>
            </a:r>
            <a:r>
              <a:rPr lang="en-US" sz="2200" dirty="0">
                <a:effectLst/>
                <a:ea typeface="Arial" panose="020B0604020202020204" pitchFamily="34" charset="0"/>
                <a:cs typeface="Arial" panose="020B0604020202020204" pitchFamily="34" charset="0"/>
              </a:rPr>
              <a:t>determine whether or</a:t>
            </a:r>
            <a:r>
              <a:rPr lang="en-US" sz="2200" spc="-55" dirty="0">
                <a:effectLst/>
                <a:ea typeface="Arial" panose="020B0604020202020204" pitchFamily="34" charset="0"/>
                <a:cs typeface="Arial" panose="020B0604020202020204" pitchFamily="34" charset="0"/>
              </a:rPr>
              <a:t> </a:t>
            </a:r>
            <a:r>
              <a:rPr lang="en-US" sz="2200" dirty="0">
                <a:effectLst/>
                <a:ea typeface="Arial" panose="020B0604020202020204" pitchFamily="34" charset="0"/>
                <a:cs typeface="Arial" panose="020B0604020202020204" pitchFamily="34" charset="0"/>
              </a:rPr>
              <a:t>not</a:t>
            </a:r>
            <a:r>
              <a:rPr lang="en-US" sz="2200" spc="-35" dirty="0">
                <a:effectLst/>
                <a:ea typeface="Arial" panose="020B0604020202020204" pitchFamily="34" charset="0"/>
                <a:cs typeface="Arial" panose="020B0604020202020204" pitchFamily="34" charset="0"/>
              </a:rPr>
              <a:t> </a:t>
            </a:r>
            <a:r>
              <a:rPr lang="en-US" sz="2200" dirty="0">
                <a:effectLst/>
                <a:ea typeface="Arial" panose="020B0604020202020204" pitchFamily="34" charset="0"/>
                <a:cs typeface="Arial" panose="020B0604020202020204" pitchFamily="34" charset="0"/>
              </a:rPr>
              <a:t>the</a:t>
            </a:r>
            <a:r>
              <a:rPr lang="en-US" sz="2200" spc="-40" dirty="0">
                <a:effectLst/>
                <a:ea typeface="Arial" panose="020B0604020202020204" pitchFamily="34" charset="0"/>
                <a:cs typeface="Arial" panose="020B0604020202020204" pitchFamily="34" charset="0"/>
              </a:rPr>
              <a:t> </a:t>
            </a:r>
            <a:r>
              <a:rPr lang="en-US" sz="2200" dirty="0">
                <a:effectLst/>
                <a:ea typeface="Arial" panose="020B0604020202020204" pitchFamily="34" charset="0"/>
                <a:cs typeface="Arial" panose="020B0604020202020204" pitchFamily="34" charset="0"/>
              </a:rPr>
              <a:t>Cannabis Tax</a:t>
            </a:r>
            <a:r>
              <a:rPr lang="en-US" sz="2200" spc="-15" dirty="0">
                <a:effectLst/>
                <a:ea typeface="Arial" panose="020B0604020202020204" pitchFamily="34" charset="0"/>
                <a:cs typeface="Arial" panose="020B0604020202020204" pitchFamily="34" charset="0"/>
              </a:rPr>
              <a:t> </a:t>
            </a:r>
            <a:r>
              <a:rPr lang="en-US" sz="2200" dirty="0">
                <a:effectLst/>
                <a:ea typeface="Arial" panose="020B0604020202020204" pitchFamily="34" charset="0"/>
                <a:cs typeface="Arial" panose="020B0604020202020204" pitchFamily="34" charset="0"/>
              </a:rPr>
              <a:t>allocations specified should be</a:t>
            </a:r>
            <a:r>
              <a:rPr lang="en-US" sz="2200" spc="-5" dirty="0">
                <a:effectLst/>
                <a:ea typeface="Arial" panose="020B0604020202020204" pitchFamily="34" charset="0"/>
                <a:cs typeface="Arial" panose="020B0604020202020204" pitchFamily="34" charset="0"/>
              </a:rPr>
              <a:t> </a:t>
            </a:r>
            <a:r>
              <a:rPr lang="en-US" sz="2200" dirty="0">
                <a:effectLst/>
                <a:ea typeface="Arial" panose="020B0604020202020204" pitchFamily="34" charset="0"/>
                <a:cs typeface="Arial" panose="020B0604020202020204" pitchFamily="34" charset="0"/>
              </a:rPr>
              <a:t>revised to most effectively service the goals of</a:t>
            </a:r>
            <a:r>
              <a:rPr lang="en-US" sz="2200" spc="-15" dirty="0">
                <a:effectLst/>
                <a:ea typeface="Arial" panose="020B0604020202020204" pitchFamily="34" charset="0"/>
                <a:cs typeface="Arial" panose="020B0604020202020204" pitchFamily="34" charset="0"/>
              </a:rPr>
              <a:t> </a:t>
            </a:r>
            <a:r>
              <a:rPr lang="en-US" sz="2200" dirty="0">
                <a:effectLst/>
                <a:ea typeface="Arial" panose="020B0604020202020204" pitchFamily="34" charset="0"/>
                <a:cs typeface="Arial" panose="020B0604020202020204" pitchFamily="34" charset="0"/>
              </a:rPr>
              <a:t>the County.</a:t>
            </a:r>
          </a:p>
          <a:p>
            <a:pPr marL="457200" marR="0" indent="-339725">
              <a:spcAft>
                <a:spcPts val="600"/>
              </a:spcAft>
              <a:buNone/>
              <a:tabLst>
                <a:tab pos="457200" algn="l"/>
              </a:tabLst>
            </a:pPr>
            <a:r>
              <a:rPr lang="en-US" sz="2200" spc="-5" dirty="0">
                <a:ea typeface="Arial" panose="020B0604020202020204" pitchFamily="34" charset="0"/>
                <a:cs typeface="Arial" panose="020B0604020202020204" pitchFamily="34" charset="0"/>
              </a:rPr>
              <a:t>b.	</a:t>
            </a:r>
            <a:r>
              <a:rPr lang="en-US" sz="2200" spc="-5" dirty="0">
                <a:effectLst/>
                <a:ea typeface="Arial" panose="020B0604020202020204" pitchFamily="34" charset="0"/>
                <a:cs typeface="Arial" panose="020B0604020202020204" pitchFamily="34" charset="0"/>
              </a:rPr>
              <a:t>Board</a:t>
            </a:r>
            <a:r>
              <a:rPr lang="en-US" sz="2200" spc="-55"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Requests:</a:t>
            </a:r>
            <a:r>
              <a:rPr lang="en-US" sz="2200" spc="-55"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Requests</a:t>
            </a:r>
            <a:r>
              <a:rPr lang="en-US" sz="2200" spc="-50"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from</a:t>
            </a:r>
            <a:r>
              <a:rPr lang="en-US" sz="2200" spc="-75"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Supervisors</a:t>
            </a:r>
            <a:r>
              <a:rPr lang="en-US" sz="2200" spc="-35"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pursuant</a:t>
            </a:r>
            <a:r>
              <a:rPr lang="en-US" sz="2200" spc="-15"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to</a:t>
            </a:r>
            <a:r>
              <a:rPr lang="en-US" sz="2200" spc="-65"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the</a:t>
            </a:r>
            <a:r>
              <a:rPr lang="en-US" sz="2200" spc="-80"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policy</a:t>
            </a:r>
            <a:r>
              <a:rPr lang="en-US" sz="2200" spc="-15"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will</a:t>
            </a:r>
            <a:r>
              <a:rPr lang="en-US" sz="2200" spc="-80"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be</a:t>
            </a:r>
            <a:r>
              <a:rPr lang="en-US" sz="2200" spc="-60"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approved</a:t>
            </a:r>
            <a:r>
              <a:rPr lang="en-US" sz="2200" spc="-50"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by the CAO up</a:t>
            </a:r>
            <a:r>
              <a:rPr lang="en-US" sz="2200" spc="-10"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to signature authority,</a:t>
            </a:r>
            <a:r>
              <a:rPr lang="en-US" sz="2200" spc="-20"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or the item will</a:t>
            </a:r>
            <a:r>
              <a:rPr lang="en-US" sz="2200" spc="-25"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then be</a:t>
            </a:r>
            <a:r>
              <a:rPr lang="en-US" sz="2200" spc="-40" dirty="0">
                <a:effectLst/>
                <a:ea typeface="Arial" panose="020B0604020202020204" pitchFamily="34" charset="0"/>
                <a:cs typeface="Arial" panose="020B0604020202020204" pitchFamily="34" charset="0"/>
              </a:rPr>
              <a:t> </a:t>
            </a:r>
            <a:r>
              <a:rPr lang="en-US" sz="2200" spc="-5" dirty="0">
                <a:effectLst/>
                <a:ea typeface="Arial" panose="020B0604020202020204" pitchFamily="34" charset="0"/>
                <a:cs typeface="Arial" panose="020B0604020202020204" pitchFamily="34" charset="0"/>
              </a:rPr>
              <a:t>placed on the next available Board of Supervisors agenda for consideration.</a:t>
            </a:r>
          </a:p>
          <a:p>
            <a:pPr>
              <a:spcAft>
                <a:spcPts val="600"/>
              </a:spcAft>
            </a:pPr>
            <a:endParaRPr lang="en-US" sz="2400" b="1" dirty="0">
              <a:solidFill>
                <a:srgbClr val="FF0000"/>
              </a:solidFill>
              <a:latin typeface="Candara" panose="020E0502030303020204" pitchFamily="34" charset="0"/>
            </a:endParaRPr>
          </a:p>
        </p:txBody>
      </p:sp>
      <p:sp>
        <p:nvSpPr>
          <p:cNvPr id="12" name="Text Placeholder 3">
            <a:extLst>
              <a:ext uri="{FF2B5EF4-FFF2-40B4-BE49-F238E27FC236}">
                <a16:creationId xmlns:a16="http://schemas.microsoft.com/office/drawing/2014/main" id="{5761D11B-B60F-D62A-572E-910A8CB15415}"/>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b="1" dirty="0">
                <a:latin typeface="+mj-lt"/>
              </a:rPr>
              <a:t>	APPENDIX C: Miscellaneous Board Policy -  Discretionary Cannabis Funding Protocols</a:t>
            </a:r>
          </a:p>
        </p:txBody>
      </p:sp>
    </p:spTree>
    <p:extLst>
      <p:ext uri="{BB962C8B-B14F-4D97-AF65-F5344CB8AC3E}">
        <p14:creationId xmlns:p14="http://schemas.microsoft.com/office/powerpoint/2010/main" val="1404447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8745B17-91C2-3F45-3A51-9DA51E0B8462}"/>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57F84F0-AF16-9F24-60CC-8D8D37D8ED67}"/>
              </a:ext>
            </a:extLst>
          </p:cNvPr>
          <p:cNvSpPr txBox="1"/>
          <p:nvPr/>
        </p:nvSpPr>
        <p:spPr>
          <a:xfrm>
            <a:off x="266700" y="1023255"/>
            <a:ext cx="11429999" cy="5649111"/>
          </a:xfrm>
          <a:prstGeom prst="rect">
            <a:avLst/>
          </a:prstGeom>
          <a:noFill/>
        </p:spPr>
        <p:txBody>
          <a:bodyPr wrap="square" rtlCol="0">
            <a:spAutoFit/>
          </a:bodyPr>
          <a:lstStyle/>
          <a:p>
            <a:pPr marR="628015" indent="1588">
              <a:lnSpc>
                <a:spcPct val="103000"/>
              </a:lnSpc>
              <a:spcAft>
                <a:spcPts val="600"/>
              </a:spcAft>
              <a:buNone/>
            </a:pPr>
            <a:r>
              <a:rPr lang="en-US" sz="2200" dirty="0">
                <a:effectLst/>
                <a:ea typeface="Arial" panose="020B0604020202020204" pitchFamily="34" charset="0"/>
              </a:rPr>
              <a:t>Proclamations are</a:t>
            </a:r>
            <a:r>
              <a:rPr lang="en-US" sz="2200" spc="-5" dirty="0">
                <a:effectLst/>
                <a:ea typeface="Arial" panose="020B0604020202020204" pitchFamily="34" charset="0"/>
              </a:rPr>
              <a:t> </a:t>
            </a:r>
            <a:r>
              <a:rPr lang="en-US" sz="2200" dirty="0">
                <a:effectLst/>
                <a:ea typeface="Arial" panose="020B0604020202020204" pitchFamily="34" charset="0"/>
              </a:rPr>
              <a:t>ceremonial documents issued by the</a:t>
            </a:r>
            <a:r>
              <a:rPr lang="en-US" sz="2200" spc="-35" dirty="0">
                <a:effectLst/>
                <a:ea typeface="Arial" panose="020B0604020202020204" pitchFamily="34" charset="0"/>
              </a:rPr>
              <a:t> </a:t>
            </a:r>
            <a:r>
              <a:rPr lang="en-US" sz="2200" dirty="0">
                <a:effectLst/>
                <a:ea typeface="Arial" panose="020B0604020202020204" pitchFamily="34" charset="0"/>
              </a:rPr>
              <a:t>County of</a:t>
            </a:r>
            <a:r>
              <a:rPr lang="en-US" sz="2200" spc="-15" dirty="0">
                <a:effectLst/>
                <a:ea typeface="Arial" panose="020B0604020202020204" pitchFamily="34" charset="0"/>
              </a:rPr>
              <a:t> </a:t>
            </a:r>
            <a:r>
              <a:rPr lang="en-US" sz="2200" dirty="0">
                <a:effectLst/>
                <a:ea typeface="Arial" panose="020B0604020202020204" pitchFamily="34" charset="0"/>
              </a:rPr>
              <a:t>Lake</a:t>
            </a:r>
            <a:r>
              <a:rPr lang="en-US" sz="2200" spc="-15" dirty="0">
                <a:effectLst/>
                <a:ea typeface="Arial" panose="020B0604020202020204" pitchFamily="34" charset="0"/>
              </a:rPr>
              <a:t> </a:t>
            </a:r>
            <a:r>
              <a:rPr lang="en-US" sz="2200" dirty="0">
                <a:effectLst/>
                <a:ea typeface="Arial" panose="020B0604020202020204" pitchFamily="34" charset="0"/>
              </a:rPr>
              <a:t>Board</a:t>
            </a:r>
            <a:r>
              <a:rPr lang="en-US" sz="2200" spc="-15" dirty="0">
                <a:effectLst/>
                <a:ea typeface="Arial" panose="020B0604020202020204" pitchFamily="34" charset="0"/>
              </a:rPr>
              <a:t> </a:t>
            </a:r>
            <a:r>
              <a:rPr lang="en-US" sz="2200" dirty="0">
                <a:effectLst/>
                <a:ea typeface="Arial" panose="020B0604020202020204" pitchFamily="34" charset="0"/>
              </a:rPr>
              <a:t>of</a:t>
            </a:r>
            <a:r>
              <a:rPr lang="en-US" sz="2200" spc="-15" dirty="0">
                <a:effectLst/>
                <a:ea typeface="Arial" panose="020B0604020202020204" pitchFamily="34" charset="0"/>
              </a:rPr>
              <a:t> </a:t>
            </a:r>
            <a:r>
              <a:rPr lang="en-US" sz="2200" dirty="0">
                <a:effectLst/>
                <a:ea typeface="Arial" panose="020B0604020202020204" pitchFamily="34" charset="0"/>
              </a:rPr>
              <a:t>Supervisors. They honor</a:t>
            </a:r>
            <a:r>
              <a:rPr lang="en-US" sz="2200" spc="-30" dirty="0">
                <a:effectLst/>
                <a:ea typeface="Arial" panose="020B0604020202020204" pitchFamily="34" charset="0"/>
              </a:rPr>
              <a:t> </a:t>
            </a:r>
            <a:r>
              <a:rPr lang="en-US" sz="2200" dirty="0">
                <a:effectLst/>
                <a:ea typeface="Arial" panose="020B0604020202020204" pitchFamily="34" charset="0"/>
              </a:rPr>
              <a:t>and</a:t>
            </a:r>
            <a:r>
              <a:rPr lang="en-US" sz="2200" spc="-65" dirty="0">
                <a:effectLst/>
                <a:ea typeface="Arial" panose="020B0604020202020204" pitchFamily="34" charset="0"/>
              </a:rPr>
              <a:t> </a:t>
            </a:r>
            <a:r>
              <a:rPr lang="en-US" sz="2200" dirty="0">
                <a:effectLst/>
                <a:ea typeface="Arial" panose="020B0604020202020204" pitchFamily="34" charset="0"/>
              </a:rPr>
              <a:t>celebrate events, recognize achievements, and/or increase</a:t>
            </a:r>
            <a:r>
              <a:rPr lang="en-US" sz="2200" spc="-15" dirty="0">
                <a:effectLst/>
                <a:ea typeface="Arial" panose="020B0604020202020204" pitchFamily="34" charset="0"/>
              </a:rPr>
              <a:t> </a:t>
            </a:r>
            <a:r>
              <a:rPr lang="en-US" sz="2200" dirty="0">
                <a:effectLst/>
                <a:ea typeface="Arial" panose="020B0604020202020204" pitchFamily="34" charset="0"/>
              </a:rPr>
              <a:t>public</a:t>
            </a:r>
            <a:r>
              <a:rPr lang="en-US" sz="2200" spc="-20" dirty="0">
                <a:effectLst/>
                <a:ea typeface="Arial" panose="020B0604020202020204" pitchFamily="34" charset="0"/>
              </a:rPr>
              <a:t> </a:t>
            </a:r>
            <a:r>
              <a:rPr lang="en-US" sz="2200" dirty="0">
                <a:effectLst/>
                <a:ea typeface="Arial" panose="020B0604020202020204" pitchFamily="34" charset="0"/>
              </a:rPr>
              <a:t>awareness. Presentations are made at a scheduled time during regular meetings.</a:t>
            </a:r>
          </a:p>
          <a:p>
            <a:pPr marR="645160" indent="1588">
              <a:lnSpc>
                <a:spcPct val="103000"/>
              </a:lnSpc>
              <a:spcAft>
                <a:spcPts val="600"/>
              </a:spcAft>
              <a:buNone/>
            </a:pPr>
            <a:r>
              <a:rPr lang="en-US" sz="2200" dirty="0">
                <a:effectLst/>
                <a:ea typeface="Arial" panose="020B0604020202020204" pitchFamily="34" charset="0"/>
              </a:rPr>
              <a:t>Criteria &amp; Guidelines: Proclamations</a:t>
            </a:r>
            <a:r>
              <a:rPr lang="en-US" sz="2200" spc="180" dirty="0">
                <a:effectLst/>
                <a:ea typeface="Arial" panose="020B0604020202020204" pitchFamily="34" charset="0"/>
              </a:rPr>
              <a:t> </a:t>
            </a:r>
            <a:r>
              <a:rPr lang="en-US" sz="2200" dirty="0">
                <a:effectLst/>
                <a:ea typeface="Arial" panose="020B0604020202020204" pitchFamily="34" charset="0"/>
              </a:rPr>
              <a:t>may be issued for a specific day,</a:t>
            </a:r>
            <a:r>
              <a:rPr lang="en-US" sz="2200" spc="-40" dirty="0">
                <a:effectLst/>
                <a:ea typeface="Arial" panose="020B0604020202020204" pitchFamily="34" charset="0"/>
              </a:rPr>
              <a:t> </a:t>
            </a:r>
            <a:r>
              <a:rPr lang="en-US" sz="2200" dirty="0">
                <a:effectLst/>
                <a:ea typeface="Arial" panose="020B0604020202020204" pitchFamily="34" charset="0"/>
              </a:rPr>
              <a:t>week,</a:t>
            </a:r>
            <a:r>
              <a:rPr lang="en-US" sz="2200" spc="-20" dirty="0">
                <a:effectLst/>
                <a:ea typeface="Arial" panose="020B0604020202020204" pitchFamily="34" charset="0"/>
              </a:rPr>
              <a:t> </a:t>
            </a:r>
            <a:r>
              <a:rPr lang="en-US" sz="2200" dirty="0">
                <a:effectLst/>
                <a:ea typeface="Arial" panose="020B0604020202020204" pitchFamily="34" charset="0"/>
              </a:rPr>
              <a:t>or</a:t>
            </a:r>
            <a:r>
              <a:rPr lang="en-US" sz="2200" spc="-5" dirty="0">
                <a:effectLst/>
                <a:ea typeface="Arial" panose="020B0604020202020204" pitchFamily="34" charset="0"/>
              </a:rPr>
              <a:t> </a:t>
            </a:r>
            <a:r>
              <a:rPr lang="en-US" sz="2200" dirty="0">
                <a:effectLst/>
                <a:ea typeface="Arial" panose="020B0604020202020204" pitchFamily="34" charset="0"/>
              </a:rPr>
              <a:t>month that holds</a:t>
            </a:r>
            <a:r>
              <a:rPr lang="en-US" sz="2200" spc="-10" dirty="0">
                <a:effectLst/>
                <a:ea typeface="Arial" panose="020B0604020202020204" pitchFamily="34" charset="0"/>
              </a:rPr>
              <a:t> </a:t>
            </a:r>
            <a:r>
              <a:rPr lang="en-US" sz="2200" dirty="0">
                <a:effectLst/>
                <a:ea typeface="Arial" panose="020B0604020202020204" pitchFamily="34" charset="0"/>
              </a:rPr>
              <a:t>local</a:t>
            </a:r>
            <a:r>
              <a:rPr lang="en-US" sz="2200" spc="-40" dirty="0">
                <a:effectLst/>
                <a:ea typeface="Arial" panose="020B0604020202020204" pitchFamily="34" charset="0"/>
              </a:rPr>
              <a:t> </a:t>
            </a:r>
            <a:r>
              <a:rPr lang="en-US" sz="2200" dirty="0">
                <a:effectLst/>
                <a:ea typeface="Arial" panose="020B0604020202020204" pitchFamily="34" charset="0"/>
              </a:rPr>
              <a:t>significance and</a:t>
            </a:r>
            <a:r>
              <a:rPr lang="en-US" sz="2200" spc="-65" dirty="0">
                <a:effectLst/>
                <a:ea typeface="Arial" panose="020B0604020202020204" pitchFamily="34" charset="0"/>
              </a:rPr>
              <a:t> </a:t>
            </a:r>
            <a:r>
              <a:rPr lang="en-US" sz="2200" dirty="0">
                <a:effectLst/>
                <a:ea typeface="Arial" panose="020B0604020202020204" pitchFamily="34" charset="0"/>
              </a:rPr>
              <a:t>is</a:t>
            </a:r>
            <a:r>
              <a:rPr lang="en-US" sz="2200" spc="-45" dirty="0">
                <a:effectLst/>
                <a:ea typeface="Arial" panose="020B0604020202020204" pitchFamily="34" charset="0"/>
              </a:rPr>
              <a:t> </a:t>
            </a:r>
            <a:r>
              <a:rPr lang="en-US" sz="2200" dirty="0">
                <a:effectLst/>
                <a:ea typeface="Arial" panose="020B0604020202020204" pitchFamily="34" charset="0"/>
              </a:rPr>
              <a:t>recognized by</a:t>
            </a:r>
            <a:r>
              <a:rPr lang="en-US" sz="2200" spc="-25" dirty="0">
                <a:effectLst/>
                <a:ea typeface="Arial" panose="020B0604020202020204" pitchFamily="34" charset="0"/>
              </a:rPr>
              <a:t> </a:t>
            </a:r>
            <a:r>
              <a:rPr lang="en-US" sz="2200" dirty="0">
                <a:effectLst/>
                <a:ea typeface="Arial" panose="020B0604020202020204" pitchFamily="34" charset="0"/>
              </a:rPr>
              <a:t>a</a:t>
            </a:r>
            <a:r>
              <a:rPr lang="en-US" sz="2200" spc="-40" dirty="0">
                <a:effectLst/>
                <a:ea typeface="Arial" panose="020B0604020202020204" pitchFamily="34" charset="0"/>
              </a:rPr>
              <a:t> </a:t>
            </a:r>
            <a:r>
              <a:rPr lang="en-US" sz="2200" dirty="0">
                <a:effectLst/>
                <a:ea typeface="Arial" panose="020B0604020202020204" pitchFamily="34" charset="0"/>
              </a:rPr>
              <a:t>state</a:t>
            </a:r>
            <a:r>
              <a:rPr lang="en-US" sz="2200" spc="-10" dirty="0">
                <a:effectLst/>
                <a:ea typeface="Arial" panose="020B0604020202020204" pitchFamily="34" charset="0"/>
              </a:rPr>
              <a:t> </a:t>
            </a:r>
            <a:r>
              <a:rPr lang="en-US" sz="2200" dirty="0">
                <a:effectLst/>
                <a:ea typeface="Arial" panose="020B0604020202020204" pitchFamily="34" charset="0"/>
              </a:rPr>
              <a:t>or</a:t>
            </a:r>
            <a:r>
              <a:rPr lang="en-US" sz="2200" spc="-40" dirty="0">
                <a:effectLst/>
                <a:ea typeface="Arial" panose="020B0604020202020204" pitchFamily="34" charset="0"/>
              </a:rPr>
              <a:t> </a:t>
            </a:r>
            <a:r>
              <a:rPr lang="en-US" sz="2200" dirty="0">
                <a:effectLst/>
                <a:ea typeface="Arial" panose="020B0604020202020204" pitchFamily="34" charset="0"/>
              </a:rPr>
              <a:t>federal</a:t>
            </a:r>
            <a:r>
              <a:rPr lang="en-US" sz="2200" spc="-20" dirty="0">
                <a:effectLst/>
                <a:ea typeface="Arial" panose="020B0604020202020204" pitchFamily="34" charset="0"/>
              </a:rPr>
              <a:t> </a:t>
            </a:r>
            <a:r>
              <a:rPr lang="en-US" sz="2200" dirty="0">
                <a:effectLst/>
                <a:ea typeface="Arial" panose="020B0604020202020204" pitchFamily="34" charset="0"/>
              </a:rPr>
              <a:t>government agency or</a:t>
            </a:r>
            <a:r>
              <a:rPr lang="en-US" sz="2200" spc="-20" dirty="0">
                <a:effectLst/>
                <a:ea typeface="Arial" panose="020B0604020202020204" pitchFamily="34" charset="0"/>
              </a:rPr>
              <a:t> </a:t>
            </a:r>
            <a:r>
              <a:rPr lang="en-US" sz="2200" dirty="0">
                <a:effectLst/>
                <a:ea typeface="Arial" panose="020B0604020202020204" pitchFamily="34" charset="0"/>
              </a:rPr>
              <a:t>a</a:t>
            </a:r>
            <a:r>
              <a:rPr lang="en-US" sz="2200" spc="-45" dirty="0">
                <a:effectLst/>
                <a:ea typeface="Arial" panose="020B0604020202020204" pitchFamily="34" charset="0"/>
              </a:rPr>
              <a:t> </a:t>
            </a:r>
            <a:r>
              <a:rPr lang="en-US" sz="2200" dirty="0">
                <a:effectLst/>
                <a:ea typeface="Arial" panose="020B0604020202020204" pitchFamily="34" charset="0"/>
              </a:rPr>
              <a:t>notable non-profit organization.</a:t>
            </a:r>
          </a:p>
          <a:p>
            <a:pPr marR="628015" indent="1588">
              <a:lnSpc>
                <a:spcPct val="105000"/>
              </a:lnSpc>
              <a:spcAft>
                <a:spcPts val="600"/>
              </a:spcAft>
              <a:buNone/>
            </a:pPr>
            <a:r>
              <a:rPr lang="en-US" sz="2200" dirty="0">
                <a:effectLst/>
                <a:ea typeface="Arial" panose="020B0604020202020204" pitchFamily="34" charset="0"/>
              </a:rPr>
              <a:t>Submitting a</a:t>
            </a:r>
            <a:r>
              <a:rPr lang="en-US" sz="2200" spc="-30" dirty="0">
                <a:effectLst/>
                <a:ea typeface="Arial" panose="020B0604020202020204" pitchFamily="34" charset="0"/>
              </a:rPr>
              <a:t> </a:t>
            </a:r>
            <a:r>
              <a:rPr lang="en-US" sz="2200" dirty="0">
                <a:effectLst/>
                <a:ea typeface="Arial" panose="020B0604020202020204" pitchFamily="34" charset="0"/>
              </a:rPr>
              <a:t>Request:</a:t>
            </a:r>
            <a:r>
              <a:rPr lang="en-US" sz="2200" spc="-35" dirty="0">
                <a:effectLst/>
                <a:ea typeface="Arial" panose="020B0604020202020204" pitchFamily="34" charset="0"/>
              </a:rPr>
              <a:t> </a:t>
            </a:r>
            <a:r>
              <a:rPr lang="en-US" sz="2200" dirty="0">
                <a:effectLst/>
                <a:ea typeface="Arial" panose="020B0604020202020204" pitchFamily="34" charset="0"/>
              </a:rPr>
              <a:t>Requests should be</a:t>
            </a:r>
            <a:r>
              <a:rPr lang="en-US" sz="2200" spc="-60" dirty="0">
                <a:effectLst/>
                <a:ea typeface="Arial" panose="020B0604020202020204" pitchFamily="34" charset="0"/>
              </a:rPr>
              <a:t> </a:t>
            </a:r>
            <a:r>
              <a:rPr lang="en-US" sz="2200" dirty="0">
                <a:effectLst/>
                <a:ea typeface="Arial" panose="020B0604020202020204" pitchFamily="34" charset="0"/>
              </a:rPr>
              <a:t>made</a:t>
            </a:r>
            <a:r>
              <a:rPr lang="en-US" sz="2200" spc="-30" dirty="0">
                <a:effectLst/>
                <a:ea typeface="Arial" panose="020B0604020202020204" pitchFamily="34" charset="0"/>
              </a:rPr>
              <a:t> </a:t>
            </a:r>
            <a:r>
              <a:rPr lang="en-US" sz="2200" dirty="0">
                <a:effectLst/>
                <a:ea typeface="Arial" panose="020B0604020202020204" pitchFamily="34" charset="0"/>
              </a:rPr>
              <a:t>to</a:t>
            </a:r>
            <a:r>
              <a:rPr lang="en-US" sz="2200" spc="-25" dirty="0">
                <a:effectLst/>
                <a:ea typeface="Arial" panose="020B0604020202020204" pitchFamily="34" charset="0"/>
              </a:rPr>
              <a:t> </a:t>
            </a:r>
            <a:r>
              <a:rPr lang="en-US" sz="2200" dirty="0">
                <a:effectLst/>
                <a:ea typeface="Arial" panose="020B0604020202020204" pitchFamily="34" charset="0"/>
              </a:rPr>
              <a:t>a</a:t>
            </a:r>
            <a:r>
              <a:rPr lang="en-US" sz="2200" spc="-55" dirty="0">
                <a:effectLst/>
                <a:ea typeface="Arial" panose="020B0604020202020204" pitchFamily="34" charset="0"/>
              </a:rPr>
              <a:t> </a:t>
            </a:r>
            <a:r>
              <a:rPr lang="en-US" sz="2200" dirty="0">
                <a:effectLst/>
                <a:ea typeface="Arial" panose="020B0604020202020204" pitchFamily="34" charset="0"/>
              </a:rPr>
              <a:t>County Supervisor or</a:t>
            </a:r>
            <a:r>
              <a:rPr lang="en-US" sz="2200" spc="-40" dirty="0">
                <a:effectLst/>
                <a:ea typeface="Arial" panose="020B0604020202020204" pitchFamily="34" charset="0"/>
              </a:rPr>
              <a:t> </a:t>
            </a:r>
            <a:r>
              <a:rPr lang="en-US" sz="2200" dirty="0">
                <a:effectLst/>
                <a:ea typeface="Arial" panose="020B0604020202020204" pitchFamily="34" charset="0"/>
              </a:rPr>
              <a:t>the</a:t>
            </a:r>
            <a:r>
              <a:rPr lang="en-US" sz="2200" spc="-30" dirty="0">
                <a:effectLst/>
                <a:ea typeface="Arial" panose="020B0604020202020204" pitchFamily="34" charset="0"/>
              </a:rPr>
              <a:t> </a:t>
            </a:r>
            <a:r>
              <a:rPr lang="en-US" sz="2200" dirty="0">
                <a:effectLst/>
                <a:ea typeface="Arial" panose="020B0604020202020204" pitchFamily="34" charset="0"/>
              </a:rPr>
              <a:t>Clerk of the Board at least 30</a:t>
            </a:r>
            <a:r>
              <a:rPr lang="en-US" sz="2200" spc="-20" dirty="0">
                <a:effectLst/>
                <a:ea typeface="Arial" panose="020B0604020202020204" pitchFamily="34" charset="0"/>
              </a:rPr>
              <a:t> </a:t>
            </a:r>
            <a:r>
              <a:rPr lang="en-US" sz="2200" dirty="0">
                <a:effectLst/>
                <a:ea typeface="Arial" panose="020B0604020202020204" pitchFamily="34" charset="0"/>
              </a:rPr>
              <a:t>days in advance to allow time for review,</a:t>
            </a:r>
            <a:r>
              <a:rPr lang="en-US" sz="2200" spc="-5" dirty="0">
                <a:effectLst/>
                <a:ea typeface="Arial" panose="020B0604020202020204" pitchFamily="34" charset="0"/>
              </a:rPr>
              <a:t> </a:t>
            </a:r>
            <a:r>
              <a:rPr lang="en-US" sz="2200" dirty="0">
                <a:effectLst/>
                <a:ea typeface="Arial" panose="020B0604020202020204" pitchFamily="34" charset="0"/>
              </a:rPr>
              <a:t>approval, and production.</a:t>
            </a:r>
          </a:p>
          <a:p>
            <a:pPr marR="720725" indent="1588">
              <a:lnSpc>
                <a:spcPct val="102000"/>
              </a:lnSpc>
              <a:spcAft>
                <a:spcPts val="600"/>
              </a:spcAft>
              <a:buNone/>
            </a:pPr>
            <a:r>
              <a:rPr lang="en-US" sz="2200" dirty="0">
                <a:effectLst/>
                <a:ea typeface="Arial" panose="020B0604020202020204" pitchFamily="34" charset="0"/>
              </a:rPr>
              <a:t>Provide information on</a:t>
            </a:r>
            <a:r>
              <a:rPr lang="en-US" sz="2200" spc="-65" dirty="0">
                <a:effectLst/>
                <a:ea typeface="Arial" panose="020B0604020202020204" pitchFamily="34" charset="0"/>
              </a:rPr>
              <a:t> </a:t>
            </a:r>
            <a:r>
              <a:rPr lang="en-US" sz="2200" dirty="0">
                <a:effectLst/>
                <a:ea typeface="Arial" panose="020B0604020202020204" pitchFamily="34" charset="0"/>
              </a:rPr>
              <a:t>the</a:t>
            </a:r>
            <a:r>
              <a:rPr lang="en-US" sz="2200" spc="-5" dirty="0">
                <a:effectLst/>
                <a:ea typeface="Arial" panose="020B0604020202020204" pitchFamily="34" charset="0"/>
              </a:rPr>
              <a:t> </a:t>
            </a:r>
            <a:r>
              <a:rPr lang="en-US" sz="2200" dirty="0">
                <a:effectLst/>
                <a:ea typeface="Arial" panose="020B0604020202020204" pitchFamily="34" charset="0"/>
              </a:rPr>
              <a:t>event or</a:t>
            </a:r>
            <a:r>
              <a:rPr lang="en-US" sz="2200" spc="-5" dirty="0">
                <a:effectLst/>
                <a:ea typeface="Arial" panose="020B0604020202020204" pitchFamily="34" charset="0"/>
              </a:rPr>
              <a:t> </a:t>
            </a:r>
            <a:r>
              <a:rPr lang="en-US" sz="2200" dirty="0">
                <a:effectLst/>
                <a:ea typeface="Arial" panose="020B0604020202020204" pitchFamily="34" charset="0"/>
              </a:rPr>
              <a:t>organization to</a:t>
            </a:r>
            <a:r>
              <a:rPr lang="en-US" sz="2200" spc="-15" dirty="0">
                <a:effectLst/>
                <a:ea typeface="Arial" panose="020B0604020202020204" pitchFamily="34" charset="0"/>
              </a:rPr>
              <a:t> </a:t>
            </a:r>
            <a:r>
              <a:rPr lang="en-US" sz="2200" dirty="0">
                <a:effectLst/>
                <a:ea typeface="Arial" panose="020B0604020202020204" pitchFamily="34" charset="0"/>
              </a:rPr>
              <a:t>be</a:t>
            </a:r>
            <a:r>
              <a:rPr lang="en-US" sz="2200" spc="-50" dirty="0">
                <a:effectLst/>
                <a:ea typeface="Arial" panose="020B0604020202020204" pitchFamily="34" charset="0"/>
              </a:rPr>
              <a:t> </a:t>
            </a:r>
            <a:r>
              <a:rPr lang="en-US" sz="2200" dirty="0">
                <a:effectLst/>
                <a:ea typeface="Arial" panose="020B0604020202020204" pitchFamily="34" charset="0"/>
              </a:rPr>
              <a:t>recognized with</a:t>
            </a:r>
            <a:r>
              <a:rPr lang="en-US" sz="2200" spc="-30" dirty="0">
                <a:effectLst/>
                <a:ea typeface="Arial" panose="020B0604020202020204" pitchFamily="34" charset="0"/>
              </a:rPr>
              <a:t> </a:t>
            </a:r>
            <a:r>
              <a:rPr lang="en-US" sz="2200" dirty="0">
                <a:effectLst/>
                <a:ea typeface="Arial" panose="020B0604020202020204" pitchFamily="34" charset="0"/>
              </a:rPr>
              <a:t>the</a:t>
            </a:r>
            <a:r>
              <a:rPr lang="en-US" sz="2200" spc="-50" dirty="0">
                <a:effectLst/>
                <a:ea typeface="Arial" panose="020B0604020202020204" pitchFamily="34" charset="0"/>
              </a:rPr>
              <a:t> </a:t>
            </a:r>
            <a:r>
              <a:rPr lang="en-US" sz="2200" dirty="0">
                <a:effectLst/>
                <a:ea typeface="Arial" panose="020B0604020202020204" pitchFamily="34" charset="0"/>
              </a:rPr>
              <a:t>day,</a:t>
            </a:r>
            <a:r>
              <a:rPr lang="en-US" sz="2200" spc="-80" dirty="0">
                <a:effectLst/>
                <a:ea typeface="Arial" panose="020B0604020202020204" pitchFamily="34" charset="0"/>
              </a:rPr>
              <a:t> </a:t>
            </a:r>
            <a:r>
              <a:rPr lang="en-US" sz="2200" dirty="0">
                <a:effectLst/>
                <a:ea typeface="Arial" panose="020B0604020202020204" pitchFamily="34" charset="0"/>
              </a:rPr>
              <a:t>week, or</a:t>
            </a:r>
            <a:r>
              <a:rPr lang="en-US" sz="2200" spc="-10" dirty="0">
                <a:effectLst/>
                <a:ea typeface="Arial" panose="020B0604020202020204" pitchFamily="34" charset="0"/>
              </a:rPr>
              <a:t> </a:t>
            </a:r>
            <a:r>
              <a:rPr lang="en-US" sz="2200" dirty="0">
                <a:effectLst/>
                <a:ea typeface="Arial" panose="020B0604020202020204" pitchFamily="34" charset="0"/>
              </a:rPr>
              <a:t>month to be proclaimed.</a:t>
            </a:r>
          </a:p>
          <a:p>
            <a:pPr marR="325755" indent="1588">
              <a:lnSpc>
                <a:spcPct val="105000"/>
              </a:lnSpc>
              <a:spcAft>
                <a:spcPts val="600"/>
              </a:spcAft>
            </a:pPr>
            <a:r>
              <a:rPr lang="en-US" sz="2200" dirty="0">
                <a:effectLst/>
                <a:ea typeface="Arial" panose="020B0604020202020204" pitchFamily="34" charset="0"/>
              </a:rPr>
              <a:t>Upon</a:t>
            </a:r>
            <a:r>
              <a:rPr lang="en-US" sz="2200" spc="-10" dirty="0">
                <a:effectLst/>
                <a:ea typeface="Arial" panose="020B0604020202020204" pitchFamily="34" charset="0"/>
              </a:rPr>
              <a:t> </a:t>
            </a:r>
            <a:r>
              <a:rPr lang="en-US" sz="2200" dirty="0">
                <a:effectLst/>
                <a:ea typeface="Arial" panose="020B0604020202020204" pitchFamily="34" charset="0"/>
              </a:rPr>
              <a:t>approval of</a:t>
            </a:r>
            <a:r>
              <a:rPr lang="en-US" sz="2200" spc="-30" dirty="0">
                <a:effectLst/>
                <a:ea typeface="Arial" panose="020B0604020202020204" pitchFamily="34" charset="0"/>
              </a:rPr>
              <a:t> </a:t>
            </a:r>
            <a:r>
              <a:rPr lang="en-US" sz="2200" dirty="0">
                <a:effectLst/>
                <a:ea typeface="Arial" panose="020B0604020202020204" pitchFamily="34" charset="0"/>
              </a:rPr>
              <a:t>the</a:t>
            </a:r>
            <a:r>
              <a:rPr lang="en-US" sz="2200" spc="-10" dirty="0">
                <a:effectLst/>
                <a:ea typeface="Arial" panose="020B0604020202020204" pitchFamily="34" charset="0"/>
              </a:rPr>
              <a:t> </a:t>
            </a:r>
            <a:r>
              <a:rPr lang="en-US" sz="2200" dirty="0">
                <a:effectLst/>
                <a:ea typeface="Arial" panose="020B0604020202020204" pitchFamily="34" charset="0"/>
              </a:rPr>
              <a:t>request,</a:t>
            </a:r>
            <a:r>
              <a:rPr lang="en-US" sz="2200" spc="-80" dirty="0">
                <a:effectLst/>
                <a:ea typeface="Arial" panose="020B0604020202020204" pitchFamily="34" charset="0"/>
              </a:rPr>
              <a:t> </a:t>
            </a:r>
            <a:r>
              <a:rPr lang="en-US" sz="2200" dirty="0">
                <a:effectLst/>
                <a:ea typeface="Arial" panose="020B0604020202020204" pitchFamily="34" charset="0"/>
              </a:rPr>
              <a:t>send</a:t>
            </a:r>
            <a:r>
              <a:rPr lang="en-US" sz="2200" spc="-15" dirty="0">
                <a:effectLst/>
                <a:ea typeface="Arial" panose="020B0604020202020204" pitchFamily="34" charset="0"/>
              </a:rPr>
              <a:t> </a:t>
            </a:r>
            <a:r>
              <a:rPr lang="en-US" sz="2200" dirty="0">
                <a:effectLst/>
                <a:ea typeface="Arial" panose="020B0604020202020204" pitchFamily="34" charset="0"/>
              </a:rPr>
              <a:t>the</a:t>
            </a:r>
            <a:r>
              <a:rPr lang="en-US" sz="2200" spc="-10" dirty="0">
                <a:effectLst/>
                <a:ea typeface="Arial" panose="020B0604020202020204" pitchFamily="34" charset="0"/>
              </a:rPr>
              <a:t> </a:t>
            </a:r>
            <a:r>
              <a:rPr lang="en-US" sz="2200" dirty="0">
                <a:effectLst/>
                <a:ea typeface="Arial" panose="020B0604020202020204" pitchFamily="34" charset="0"/>
              </a:rPr>
              <a:t>composed proclamation to</a:t>
            </a:r>
            <a:r>
              <a:rPr lang="en-US" sz="2200" spc="-5" dirty="0">
                <a:effectLst/>
                <a:ea typeface="Arial" panose="020B0604020202020204" pitchFamily="34" charset="0"/>
              </a:rPr>
              <a:t> </a:t>
            </a:r>
            <a:r>
              <a:rPr lang="en-US" sz="2200" dirty="0">
                <a:effectLst/>
                <a:ea typeface="Arial" panose="020B0604020202020204" pitchFamily="34" charset="0"/>
              </a:rPr>
              <a:t>County Administration</a:t>
            </a:r>
            <a:r>
              <a:rPr lang="en-US" sz="2200" spc="-30" dirty="0">
                <a:effectLst/>
                <a:ea typeface="Arial" panose="020B0604020202020204" pitchFamily="34" charset="0"/>
              </a:rPr>
              <a:t> </a:t>
            </a:r>
            <a:r>
              <a:rPr lang="en-US" sz="2200" dirty="0">
                <a:effectLst/>
                <a:ea typeface="Arial" panose="020B0604020202020204" pitchFamily="34" charset="0"/>
              </a:rPr>
              <a:t>staff, limited to one page (if possible), to be formatted for presentation.</a:t>
            </a:r>
            <a:endParaRPr lang="en-US" sz="2200" b="1" dirty="0">
              <a:solidFill>
                <a:srgbClr val="FF0000"/>
              </a:solidFill>
              <a:latin typeface="Candara" panose="020E0502030303020204" pitchFamily="34" charset="0"/>
            </a:endParaRPr>
          </a:p>
        </p:txBody>
      </p:sp>
      <p:sp>
        <p:nvSpPr>
          <p:cNvPr id="12" name="Text Placeholder 3">
            <a:extLst>
              <a:ext uri="{FF2B5EF4-FFF2-40B4-BE49-F238E27FC236}">
                <a16:creationId xmlns:a16="http://schemas.microsoft.com/office/drawing/2014/main" id="{15C7F7BC-8E9D-6E79-0C2E-31BBB2759A59}"/>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b="1" dirty="0">
                <a:latin typeface="+mj-lt"/>
              </a:rPr>
              <a:t>	APPENDIX C: Miscellaneous Board Policy – Proclamations on BOS Agenda</a:t>
            </a:r>
          </a:p>
        </p:txBody>
      </p:sp>
    </p:spTree>
    <p:extLst>
      <p:ext uri="{BB962C8B-B14F-4D97-AF65-F5344CB8AC3E}">
        <p14:creationId xmlns:p14="http://schemas.microsoft.com/office/powerpoint/2010/main" val="38242444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5CDA12E-1143-29D7-CE02-0E4FE27B02C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49CA376-EF0F-55AA-83F3-1E8F9D375BD1}"/>
              </a:ext>
            </a:extLst>
          </p:cNvPr>
          <p:cNvSpPr txBox="1"/>
          <p:nvPr/>
        </p:nvSpPr>
        <p:spPr>
          <a:xfrm>
            <a:off x="285750" y="1054563"/>
            <a:ext cx="11772900" cy="4462760"/>
          </a:xfrm>
          <a:prstGeom prst="rect">
            <a:avLst/>
          </a:prstGeom>
          <a:noFill/>
        </p:spPr>
        <p:txBody>
          <a:bodyPr wrap="square" rtlCol="0">
            <a:spAutoFit/>
          </a:bodyPr>
          <a:lstStyle/>
          <a:p>
            <a:pPr marL="342900" marR="739140" lvl="0" indent="-342900">
              <a:spcAft>
                <a:spcPts val="600"/>
              </a:spcAft>
              <a:buFont typeface="+mj-lt"/>
              <a:buAutoNum type="alphaUcPeriod"/>
              <a:tabLst>
                <a:tab pos="342900" algn="l"/>
              </a:tabLst>
            </a:pPr>
            <a:r>
              <a:rPr lang="en-US" sz="2200" spc="-5" dirty="0">
                <a:effectLst/>
                <a:ea typeface="Arial" panose="020B0604020202020204" pitchFamily="34" charset="0"/>
              </a:rPr>
              <a:t>Legislation:</a:t>
            </a:r>
            <a:r>
              <a:rPr lang="en-US" sz="2200" spc="-80" dirty="0">
                <a:effectLst/>
                <a:ea typeface="Arial" panose="020B0604020202020204" pitchFamily="34" charset="0"/>
              </a:rPr>
              <a:t>  </a:t>
            </a:r>
            <a:r>
              <a:rPr lang="en-US" sz="2200" spc="-5" dirty="0">
                <a:effectLst/>
                <a:ea typeface="Arial" panose="020B0604020202020204" pitchFamily="34" charset="0"/>
              </a:rPr>
              <a:t>Full</a:t>
            </a:r>
            <a:r>
              <a:rPr lang="en-US" sz="2200" spc="-45" dirty="0">
                <a:effectLst/>
                <a:ea typeface="Arial" panose="020B0604020202020204" pitchFamily="34" charset="0"/>
              </a:rPr>
              <a:t> </a:t>
            </a:r>
            <a:r>
              <a:rPr lang="en-US" sz="2200" spc="-5" dirty="0">
                <a:effectLst/>
                <a:ea typeface="Arial" panose="020B0604020202020204" pitchFamily="34" charset="0"/>
              </a:rPr>
              <a:t>Board</a:t>
            </a:r>
            <a:r>
              <a:rPr lang="en-US" sz="2200" spc="-25" dirty="0">
                <a:effectLst/>
                <a:ea typeface="Arial" panose="020B0604020202020204" pitchFamily="34" charset="0"/>
              </a:rPr>
              <a:t> </a:t>
            </a:r>
            <a:r>
              <a:rPr lang="en-US" sz="2200" spc="-5" dirty="0">
                <a:effectLst/>
                <a:ea typeface="Arial" panose="020B0604020202020204" pitchFamily="34" charset="0"/>
              </a:rPr>
              <a:t>of</a:t>
            </a:r>
            <a:r>
              <a:rPr lang="en-US" sz="2200" spc="-45" dirty="0">
                <a:effectLst/>
                <a:ea typeface="Arial" panose="020B0604020202020204" pitchFamily="34" charset="0"/>
              </a:rPr>
              <a:t> </a:t>
            </a:r>
            <a:r>
              <a:rPr lang="en-US" sz="2200" spc="-5" dirty="0">
                <a:effectLst/>
                <a:ea typeface="Arial" panose="020B0604020202020204" pitchFamily="34" charset="0"/>
              </a:rPr>
              <a:t>Supervisors endorsements or</a:t>
            </a:r>
            <a:r>
              <a:rPr lang="en-US" sz="2200" spc="-35" dirty="0">
                <a:effectLst/>
                <a:ea typeface="Arial" panose="020B0604020202020204" pitchFamily="34" charset="0"/>
              </a:rPr>
              <a:t> </a:t>
            </a:r>
            <a:r>
              <a:rPr lang="en-US" sz="2200" spc="-5" dirty="0">
                <a:effectLst/>
                <a:ea typeface="Arial" panose="020B0604020202020204" pitchFamily="34" charset="0"/>
              </a:rPr>
              <a:t>opposition</a:t>
            </a:r>
            <a:r>
              <a:rPr lang="en-US" sz="2200" spc="-25" dirty="0">
                <a:effectLst/>
                <a:ea typeface="Arial" panose="020B0604020202020204" pitchFamily="34" charset="0"/>
              </a:rPr>
              <a:t> </a:t>
            </a:r>
            <a:r>
              <a:rPr lang="en-US" sz="2200" spc="-5" dirty="0">
                <a:effectLst/>
                <a:ea typeface="Arial" panose="020B0604020202020204" pitchFamily="34" charset="0"/>
              </a:rPr>
              <a:t>to</a:t>
            </a:r>
            <a:r>
              <a:rPr lang="en-US" sz="2200" spc="-25" dirty="0">
                <a:effectLst/>
                <a:ea typeface="Arial" panose="020B0604020202020204" pitchFamily="34" charset="0"/>
              </a:rPr>
              <a:t> </a:t>
            </a:r>
            <a:r>
              <a:rPr lang="en-US" sz="2200" spc="-5" dirty="0">
                <a:effectLst/>
                <a:ea typeface="Arial" panose="020B0604020202020204" pitchFamily="34" charset="0"/>
              </a:rPr>
              <a:t>legislation must come before the Lake County Board of Supervisors for approval. Additionally,</a:t>
            </a:r>
            <a:r>
              <a:rPr lang="en-US" sz="2200" spc="-40" dirty="0">
                <a:effectLst/>
                <a:ea typeface="Arial" panose="020B0604020202020204" pitchFamily="34" charset="0"/>
              </a:rPr>
              <a:t> </a:t>
            </a:r>
            <a:r>
              <a:rPr lang="en-US" sz="2200" spc="-5" dirty="0">
                <a:effectLst/>
                <a:ea typeface="Arial" panose="020B0604020202020204" pitchFamily="34" charset="0"/>
              </a:rPr>
              <a:t>the Chairperson of the Board of Supervisors or individual Supervisors may periodically provide letters of support or opposition as needed based on</a:t>
            </a:r>
            <a:r>
              <a:rPr lang="en-US" sz="2200" spc="-10" dirty="0">
                <a:effectLst/>
                <a:ea typeface="Arial" panose="020B0604020202020204" pitchFamily="34" charset="0"/>
              </a:rPr>
              <a:t> </a:t>
            </a:r>
            <a:r>
              <a:rPr lang="en-US" sz="2200" spc="-5" dirty="0">
                <a:effectLst/>
                <a:ea typeface="Arial" panose="020B0604020202020204" pitchFamily="34" charset="0"/>
              </a:rPr>
              <a:t>any benefit or detriment to the County of Lake or specific District issues.</a:t>
            </a:r>
          </a:p>
          <a:p>
            <a:pPr marR="0">
              <a:spcAft>
                <a:spcPts val="600"/>
              </a:spcAft>
              <a:buNone/>
              <a:tabLst>
                <a:tab pos="342900" algn="l"/>
              </a:tabLst>
            </a:pPr>
            <a:r>
              <a:rPr lang="en-US" sz="2200" dirty="0">
                <a:effectLst/>
                <a:ea typeface="Arial" panose="020B0604020202020204" pitchFamily="34" charset="0"/>
              </a:rPr>
              <a:t>The</a:t>
            </a:r>
            <a:r>
              <a:rPr lang="en-US" sz="2200" spc="-20" dirty="0">
                <a:effectLst/>
                <a:ea typeface="Arial" panose="020B0604020202020204" pitchFamily="34" charset="0"/>
              </a:rPr>
              <a:t> </a:t>
            </a:r>
            <a:r>
              <a:rPr lang="en-US" sz="2200" dirty="0">
                <a:effectLst/>
                <a:ea typeface="Arial" panose="020B0604020202020204" pitchFamily="34" charset="0"/>
              </a:rPr>
              <a:t>process</a:t>
            </a:r>
            <a:r>
              <a:rPr lang="en-US" sz="2200" spc="30" dirty="0">
                <a:effectLst/>
                <a:ea typeface="Arial" panose="020B0604020202020204" pitchFamily="34" charset="0"/>
              </a:rPr>
              <a:t> </a:t>
            </a:r>
            <a:r>
              <a:rPr lang="en-US" sz="2200" dirty="0">
                <a:effectLst/>
                <a:ea typeface="Arial" panose="020B0604020202020204" pitchFamily="34" charset="0"/>
              </a:rPr>
              <a:t>of</a:t>
            </a:r>
            <a:r>
              <a:rPr lang="en-US" sz="2200" spc="-40" dirty="0">
                <a:effectLst/>
                <a:ea typeface="Arial" panose="020B0604020202020204" pitchFamily="34" charset="0"/>
              </a:rPr>
              <a:t> </a:t>
            </a:r>
            <a:r>
              <a:rPr lang="en-US" sz="2200" dirty="0">
                <a:effectLst/>
                <a:ea typeface="Arial" panose="020B0604020202020204" pitchFamily="34" charset="0"/>
              </a:rPr>
              <a:t>placing</a:t>
            </a:r>
            <a:r>
              <a:rPr lang="en-US" sz="2200" spc="25" dirty="0">
                <a:effectLst/>
                <a:ea typeface="Arial" panose="020B0604020202020204" pitchFamily="34" charset="0"/>
              </a:rPr>
              <a:t> </a:t>
            </a:r>
            <a:r>
              <a:rPr lang="en-US" sz="2200" dirty="0">
                <a:effectLst/>
                <a:ea typeface="Arial" panose="020B0604020202020204" pitchFamily="34" charset="0"/>
              </a:rPr>
              <a:t>a</a:t>
            </a:r>
            <a:r>
              <a:rPr lang="en-US" sz="2200" spc="-50" dirty="0">
                <a:effectLst/>
                <a:ea typeface="Arial" panose="020B0604020202020204" pitchFamily="34" charset="0"/>
              </a:rPr>
              <a:t> </a:t>
            </a:r>
            <a:r>
              <a:rPr lang="en-US" sz="2200" dirty="0">
                <a:effectLst/>
                <a:ea typeface="Arial" panose="020B0604020202020204" pitchFamily="34" charset="0"/>
              </a:rPr>
              <a:t>letter of</a:t>
            </a:r>
            <a:r>
              <a:rPr lang="en-US" sz="2200" spc="-40" dirty="0">
                <a:effectLst/>
                <a:ea typeface="Arial" panose="020B0604020202020204" pitchFamily="34" charset="0"/>
              </a:rPr>
              <a:t> </a:t>
            </a:r>
            <a:r>
              <a:rPr lang="en-US" sz="2200" dirty="0">
                <a:effectLst/>
                <a:ea typeface="Arial" panose="020B0604020202020204" pitchFamily="34" charset="0"/>
              </a:rPr>
              <a:t>support/opposition</a:t>
            </a:r>
            <a:r>
              <a:rPr lang="en-US" sz="2200" spc="-5" dirty="0">
                <a:effectLst/>
                <a:ea typeface="Arial" panose="020B0604020202020204" pitchFamily="34" charset="0"/>
              </a:rPr>
              <a:t> </a:t>
            </a:r>
            <a:r>
              <a:rPr lang="en-US" sz="2200" dirty="0">
                <a:effectLst/>
                <a:ea typeface="Arial" panose="020B0604020202020204" pitchFamily="34" charset="0"/>
              </a:rPr>
              <a:t>on</a:t>
            </a:r>
            <a:r>
              <a:rPr lang="en-US" sz="2200" spc="-65" dirty="0">
                <a:effectLst/>
                <a:ea typeface="Arial" panose="020B0604020202020204" pitchFamily="34" charset="0"/>
              </a:rPr>
              <a:t> </a:t>
            </a:r>
            <a:r>
              <a:rPr lang="en-US" sz="2200" dirty="0">
                <a:effectLst/>
                <a:ea typeface="Arial" panose="020B0604020202020204" pitchFamily="34" charset="0"/>
              </a:rPr>
              <a:t>the</a:t>
            </a:r>
            <a:r>
              <a:rPr lang="en-US" sz="2200" spc="10" dirty="0">
                <a:effectLst/>
                <a:ea typeface="Arial" panose="020B0604020202020204" pitchFamily="34" charset="0"/>
              </a:rPr>
              <a:t> </a:t>
            </a:r>
            <a:r>
              <a:rPr lang="en-US" sz="2200" dirty="0">
                <a:effectLst/>
                <a:ea typeface="Arial" panose="020B0604020202020204" pitchFamily="34" charset="0"/>
              </a:rPr>
              <a:t>Board</a:t>
            </a:r>
            <a:r>
              <a:rPr lang="en-US" sz="2200" spc="-20" dirty="0">
                <a:effectLst/>
                <a:ea typeface="Arial" panose="020B0604020202020204" pitchFamily="34" charset="0"/>
              </a:rPr>
              <a:t> </a:t>
            </a:r>
            <a:r>
              <a:rPr lang="en-US" sz="2200" dirty="0">
                <a:effectLst/>
                <a:ea typeface="Arial" panose="020B0604020202020204" pitchFamily="34" charset="0"/>
              </a:rPr>
              <a:t>of</a:t>
            </a:r>
            <a:r>
              <a:rPr lang="en-US" sz="2200" spc="-35" dirty="0">
                <a:effectLst/>
                <a:ea typeface="Arial" panose="020B0604020202020204" pitchFamily="34" charset="0"/>
              </a:rPr>
              <a:t> </a:t>
            </a:r>
            <a:r>
              <a:rPr lang="en-US" sz="2200" dirty="0">
                <a:effectLst/>
                <a:ea typeface="Arial" panose="020B0604020202020204" pitchFamily="34" charset="0"/>
              </a:rPr>
              <a:t>Supervisors</a:t>
            </a:r>
            <a:r>
              <a:rPr lang="en-US" sz="2200" spc="25" dirty="0">
                <a:effectLst/>
                <a:ea typeface="Arial" panose="020B0604020202020204" pitchFamily="34" charset="0"/>
              </a:rPr>
              <a:t> </a:t>
            </a:r>
            <a:r>
              <a:rPr lang="en-US" sz="2200" spc="-10" dirty="0">
                <a:effectLst/>
                <a:ea typeface="Arial" panose="020B0604020202020204" pitchFamily="34" charset="0"/>
              </a:rPr>
              <a:t>Agenda:</a:t>
            </a:r>
            <a:endParaRPr lang="en-US" sz="2200" dirty="0">
              <a:effectLst/>
              <a:ea typeface="Arial" panose="020B0604020202020204" pitchFamily="34" charset="0"/>
            </a:endParaRPr>
          </a:p>
          <a:p>
            <a:pPr marL="742950" marR="867410" lvl="1" indent="-285750">
              <a:spcAft>
                <a:spcPts val="300"/>
              </a:spcAft>
              <a:buFont typeface="+mj-lt"/>
              <a:buAutoNum type="arabicPeriod"/>
              <a:tabLst>
                <a:tab pos="342900" algn="l"/>
              </a:tabLst>
            </a:pPr>
            <a:r>
              <a:rPr lang="en-US" sz="2200" spc="-5" dirty="0">
                <a:effectLst/>
                <a:ea typeface="Arial" panose="020B0604020202020204" pitchFamily="34" charset="0"/>
              </a:rPr>
              <a:t>Provide a</a:t>
            </a:r>
            <a:r>
              <a:rPr lang="en-US" sz="2200" spc="-55" dirty="0">
                <a:effectLst/>
                <a:ea typeface="Arial" panose="020B0604020202020204" pitchFamily="34" charset="0"/>
              </a:rPr>
              <a:t> </a:t>
            </a:r>
            <a:r>
              <a:rPr lang="en-US" sz="2200" spc="-5" dirty="0">
                <a:effectLst/>
                <a:ea typeface="Arial" panose="020B0604020202020204" pitchFamily="34" charset="0"/>
              </a:rPr>
              <a:t>memo with</a:t>
            </a:r>
            <a:r>
              <a:rPr lang="en-US" sz="2200" spc="-35" dirty="0">
                <a:effectLst/>
                <a:ea typeface="Arial" panose="020B0604020202020204" pitchFamily="34" charset="0"/>
              </a:rPr>
              <a:t> </a:t>
            </a:r>
            <a:r>
              <a:rPr lang="en-US" sz="2200" spc="-5" dirty="0">
                <a:effectLst/>
                <a:ea typeface="Arial" panose="020B0604020202020204" pitchFamily="34" charset="0"/>
              </a:rPr>
              <a:t>the</a:t>
            </a:r>
            <a:r>
              <a:rPr lang="en-US" sz="2200" spc="-40" dirty="0">
                <a:effectLst/>
                <a:ea typeface="Arial" panose="020B0604020202020204" pitchFamily="34" charset="0"/>
              </a:rPr>
              <a:t> </a:t>
            </a:r>
            <a:r>
              <a:rPr lang="en-US" sz="2200" spc="-5" dirty="0">
                <a:effectLst/>
                <a:ea typeface="Arial" panose="020B0604020202020204" pitchFamily="34" charset="0"/>
              </a:rPr>
              <a:t>legislation and</a:t>
            </a:r>
            <a:r>
              <a:rPr lang="en-US" sz="2200" spc="-25" dirty="0">
                <a:effectLst/>
                <a:ea typeface="Arial" panose="020B0604020202020204" pitchFamily="34" charset="0"/>
              </a:rPr>
              <a:t> </a:t>
            </a:r>
            <a:r>
              <a:rPr lang="en-US" sz="2200" spc="-5" dirty="0">
                <a:effectLst/>
                <a:ea typeface="Arial" panose="020B0604020202020204" pitchFamily="34" charset="0"/>
              </a:rPr>
              <a:t>your position for</a:t>
            </a:r>
            <a:r>
              <a:rPr lang="en-US" sz="2200" spc="-25" dirty="0">
                <a:effectLst/>
                <a:ea typeface="Arial" panose="020B0604020202020204" pitchFamily="34" charset="0"/>
              </a:rPr>
              <a:t> </a:t>
            </a:r>
            <a:r>
              <a:rPr lang="en-US" sz="2200" spc="-5" dirty="0">
                <a:effectLst/>
                <a:ea typeface="Arial" panose="020B0604020202020204" pitchFamily="34" charset="0"/>
              </a:rPr>
              <a:t>the</a:t>
            </a:r>
            <a:r>
              <a:rPr lang="en-US" sz="2200" spc="-25" dirty="0">
                <a:effectLst/>
                <a:ea typeface="Arial" panose="020B0604020202020204" pitchFamily="34" charset="0"/>
              </a:rPr>
              <a:t> </a:t>
            </a:r>
            <a:r>
              <a:rPr lang="en-US" sz="2200" spc="-5" dirty="0">
                <a:effectLst/>
                <a:ea typeface="Arial" panose="020B0604020202020204" pitchFamily="34" charset="0"/>
              </a:rPr>
              <a:t>general public's </a:t>
            </a:r>
            <a:r>
              <a:rPr lang="en-US" sz="2200" spc="-10" dirty="0">
                <a:effectLst/>
                <a:ea typeface="Arial" panose="020B0604020202020204" pitchFamily="34" charset="0"/>
              </a:rPr>
              <a:t>awareness.</a:t>
            </a:r>
            <a:endParaRPr lang="en-US" sz="2200" spc="-5" dirty="0">
              <a:effectLst/>
              <a:ea typeface="Arial" panose="020B0604020202020204" pitchFamily="34" charset="0"/>
            </a:endParaRPr>
          </a:p>
          <a:p>
            <a:pPr marL="742950" marR="633095" lvl="1" indent="-285750">
              <a:spcAft>
                <a:spcPts val="300"/>
              </a:spcAft>
              <a:buFont typeface="+mj-lt"/>
              <a:buAutoNum type="arabicPeriod"/>
              <a:tabLst>
                <a:tab pos="342900" algn="l"/>
              </a:tabLst>
            </a:pPr>
            <a:r>
              <a:rPr lang="en-US" sz="2200" spc="-5" dirty="0">
                <a:effectLst/>
                <a:ea typeface="Arial" panose="020B0604020202020204" pitchFamily="34" charset="0"/>
              </a:rPr>
              <a:t>Place the letter on</a:t>
            </a:r>
            <a:r>
              <a:rPr lang="en-US" sz="2200" spc="-20" dirty="0">
                <a:effectLst/>
                <a:ea typeface="Arial" panose="020B0604020202020204" pitchFamily="34" charset="0"/>
              </a:rPr>
              <a:t> </a:t>
            </a:r>
            <a:r>
              <a:rPr lang="en-US" sz="2200" spc="-5" dirty="0">
                <a:effectLst/>
                <a:ea typeface="Arial" panose="020B0604020202020204" pitchFamily="34" charset="0"/>
              </a:rPr>
              <a:t>Board of</a:t>
            </a:r>
            <a:r>
              <a:rPr lang="en-US" sz="2200" spc="-10" dirty="0">
                <a:effectLst/>
                <a:ea typeface="Arial" panose="020B0604020202020204" pitchFamily="34" charset="0"/>
              </a:rPr>
              <a:t> </a:t>
            </a:r>
            <a:r>
              <a:rPr lang="en-US" sz="2200" spc="-5" dirty="0">
                <a:effectLst/>
                <a:ea typeface="Arial" panose="020B0604020202020204" pitchFamily="34" charset="0"/>
              </a:rPr>
              <a:t>Supervisors'</a:t>
            </a:r>
            <a:r>
              <a:rPr lang="en-US" sz="2200" spc="-30" dirty="0">
                <a:effectLst/>
                <a:ea typeface="Arial" panose="020B0604020202020204" pitchFamily="34" charset="0"/>
              </a:rPr>
              <a:t> </a:t>
            </a:r>
            <a:r>
              <a:rPr lang="en-US" sz="2200" spc="-5" dirty="0">
                <a:effectLst/>
                <a:ea typeface="Arial" panose="020B0604020202020204" pitchFamily="34" charset="0"/>
              </a:rPr>
              <a:t>letterhead,</a:t>
            </a:r>
            <a:r>
              <a:rPr lang="en-US" sz="2200" spc="-75" dirty="0">
                <a:effectLst/>
                <a:ea typeface="Arial" panose="020B0604020202020204" pitchFamily="34" charset="0"/>
              </a:rPr>
              <a:t> </a:t>
            </a:r>
            <a:r>
              <a:rPr lang="en-US" sz="2200" spc="-5" dirty="0">
                <a:effectLst/>
                <a:ea typeface="Arial" panose="020B0604020202020204" pitchFamily="34" charset="0"/>
              </a:rPr>
              <a:t>including a</a:t>
            </a:r>
            <a:r>
              <a:rPr lang="en-US" sz="2200" spc="-15" dirty="0">
                <a:effectLst/>
                <a:ea typeface="Arial" panose="020B0604020202020204" pitchFamily="34" charset="0"/>
              </a:rPr>
              <a:t> </a:t>
            </a:r>
            <a:r>
              <a:rPr lang="en-US" sz="2200" spc="-5" dirty="0">
                <a:effectLst/>
                <a:ea typeface="Arial" panose="020B0604020202020204" pitchFamily="34" charset="0"/>
              </a:rPr>
              <a:t>signature line</a:t>
            </a:r>
            <a:r>
              <a:rPr lang="en-US" sz="2200" spc="-15" dirty="0">
                <a:effectLst/>
                <a:ea typeface="Arial" panose="020B0604020202020204" pitchFamily="34" charset="0"/>
              </a:rPr>
              <a:t> </a:t>
            </a:r>
            <a:r>
              <a:rPr lang="en-US" sz="2200" spc="-5" dirty="0">
                <a:effectLst/>
                <a:ea typeface="Arial" panose="020B0604020202020204" pitchFamily="34" charset="0"/>
              </a:rPr>
              <a:t>for the Chairperson to sign.</a:t>
            </a:r>
          </a:p>
          <a:p>
            <a:pPr marL="742950" marR="709930" lvl="1" indent="-285750">
              <a:spcAft>
                <a:spcPts val="300"/>
              </a:spcAft>
              <a:buFont typeface="+mj-lt"/>
              <a:buAutoNum type="arabicPeriod"/>
              <a:tabLst>
                <a:tab pos="342900" algn="l"/>
              </a:tabLst>
            </a:pPr>
            <a:r>
              <a:rPr lang="en-US" sz="2200" spc="-5" dirty="0">
                <a:effectLst/>
                <a:ea typeface="Arial" panose="020B0604020202020204" pitchFamily="34" charset="0"/>
              </a:rPr>
              <a:t>Attach any</a:t>
            </a:r>
            <a:r>
              <a:rPr lang="en-US" sz="2200" spc="-10" dirty="0">
                <a:effectLst/>
                <a:ea typeface="Arial" panose="020B0604020202020204" pitchFamily="34" charset="0"/>
              </a:rPr>
              <a:t> </a:t>
            </a:r>
            <a:r>
              <a:rPr lang="en-US" sz="2200" spc="-5" dirty="0">
                <a:effectLst/>
                <a:ea typeface="Arial" panose="020B0604020202020204" pitchFamily="34" charset="0"/>
              </a:rPr>
              <a:t>additional documentation related</a:t>
            </a:r>
            <a:r>
              <a:rPr lang="en-US" sz="2200" spc="-25" dirty="0">
                <a:effectLst/>
                <a:ea typeface="Arial" panose="020B0604020202020204" pitchFamily="34" charset="0"/>
              </a:rPr>
              <a:t> </a:t>
            </a:r>
            <a:r>
              <a:rPr lang="en-US" sz="2200" spc="-5" dirty="0">
                <a:effectLst/>
                <a:ea typeface="Arial" panose="020B0604020202020204" pitchFamily="34" charset="0"/>
              </a:rPr>
              <a:t>to</a:t>
            </a:r>
            <a:r>
              <a:rPr lang="en-US" sz="2200" spc="-75" dirty="0">
                <a:effectLst/>
                <a:ea typeface="Arial" panose="020B0604020202020204" pitchFamily="34" charset="0"/>
              </a:rPr>
              <a:t> </a:t>
            </a:r>
            <a:r>
              <a:rPr lang="en-US" sz="2200" spc="-5" dirty="0">
                <a:effectLst/>
                <a:ea typeface="Arial" panose="020B0604020202020204" pitchFamily="34" charset="0"/>
              </a:rPr>
              <a:t>the</a:t>
            </a:r>
            <a:r>
              <a:rPr lang="en-US" sz="2200" spc="-25" dirty="0">
                <a:effectLst/>
                <a:ea typeface="Arial" panose="020B0604020202020204" pitchFamily="34" charset="0"/>
              </a:rPr>
              <a:t> </a:t>
            </a:r>
            <a:r>
              <a:rPr lang="en-US" sz="2200" spc="-5" dirty="0">
                <a:effectLst/>
                <a:ea typeface="Arial" panose="020B0604020202020204" pitchFamily="34" charset="0"/>
              </a:rPr>
              <a:t>legislation /</a:t>
            </a:r>
            <a:r>
              <a:rPr lang="en-US" sz="2200" spc="-25" dirty="0">
                <a:effectLst/>
                <a:ea typeface="Arial" panose="020B0604020202020204" pitchFamily="34" charset="0"/>
              </a:rPr>
              <a:t> </a:t>
            </a:r>
            <a:r>
              <a:rPr lang="en-US" sz="2200" spc="-5" dirty="0">
                <a:effectLst/>
                <a:ea typeface="Arial" panose="020B0604020202020204" pitchFamily="34" charset="0"/>
              </a:rPr>
              <a:t>provide</a:t>
            </a:r>
            <a:r>
              <a:rPr lang="en-US" sz="2200" spc="-10" dirty="0">
                <a:effectLst/>
                <a:ea typeface="Arial" panose="020B0604020202020204" pitchFamily="34" charset="0"/>
              </a:rPr>
              <a:t> </a:t>
            </a:r>
            <a:r>
              <a:rPr lang="en-US" sz="2200" spc="-5" dirty="0">
                <a:effectLst/>
                <a:ea typeface="Arial" panose="020B0604020202020204" pitchFamily="34" charset="0"/>
              </a:rPr>
              <a:t>links (as applicable) </a:t>
            </a:r>
            <a:r>
              <a:rPr lang="en-US" sz="2200" spc="-35" dirty="0">
                <a:effectLst/>
                <a:ea typeface="Arial" panose="020B0604020202020204" pitchFamily="34" charset="0"/>
              </a:rPr>
              <a:t> </a:t>
            </a:r>
            <a:r>
              <a:rPr lang="en-US" sz="2200" spc="-5" dirty="0">
                <a:effectLst/>
                <a:ea typeface="Arial" panose="020B0604020202020204" pitchFamily="34" charset="0"/>
              </a:rPr>
              <a:t>to the information within the memo.</a:t>
            </a:r>
          </a:p>
        </p:txBody>
      </p:sp>
      <p:sp>
        <p:nvSpPr>
          <p:cNvPr id="12" name="Text Placeholder 3">
            <a:extLst>
              <a:ext uri="{FF2B5EF4-FFF2-40B4-BE49-F238E27FC236}">
                <a16:creationId xmlns:a16="http://schemas.microsoft.com/office/drawing/2014/main" id="{6DB2EF1C-72D3-4EAC-74BE-15E302D55BEF}"/>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b="1" dirty="0">
                <a:latin typeface="+mj-lt"/>
              </a:rPr>
              <a:t>	APPENDIX C: Miscellaneous Board Policy - Letters of Support or Opposition</a:t>
            </a:r>
          </a:p>
        </p:txBody>
      </p:sp>
    </p:spTree>
    <p:extLst>
      <p:ext uri="{BB962C8B-B14F-4D97-AF65-F5344CB8AC3E}">
        <p14:creationId xmlns:p14="http://schemas.microsoft.com/office/powerpoint/2010/main" val="19003389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3DF57BA-A279-645D-1D4D-1CED5646B342}"/>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04B91CCD-6271-E8D9-1611-7097202F1336}"/>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b="1" dirty="0">
                <a:latin typeface="+mj-lt"/>
              </a:rPr>
              <a:t>	APPENDIX C: Miscellaneous Board Policy - Letters of Support or Opposition </a:t>
            </a:r>
            <a:r>
              <a:rPr lang="en-US" sz="1800" i="1" dirty="0">
                <a:latin typeface="+mj-lt"/>
              </a:rPr>
              <a:t>(continued)</a:t>
            </a:r>
            <a:endParaRPr lang="en-US" i="1" dirty="0">
              <a:latin typeface="+mj-lt"/>
            </a:endParaRPr>
          </a:p>
        </p:txBody>
      </p:sp>
      <p:sp>
        <p:nvSpPr>
          <p:cNvPr id="4" name="TextBox 3">
            <a:extLst>
              <a:ext uri="{FF2B5EF4-FFF2-40B4-BE49-F238E27FC236}">
                <a16:creationId xmlns:a16="http://schemas.microsoft.com/office/drawing/2014/main" id="{33109346-B01C-8094-A642-902BD47D2B59}"/>
              </a:ext>
            </a:extLst>
          </p:cNvPr>
          <p:cNvSpPr txBox="1"/>
          <p:nvPr/>
        </p:nvSpPr>
        <p:spPr>
          <a:xfrm>
            <a:off x="266700" y="1111737"/>
            <a:ext cx="11610976" cy="4878259"/>
          </a:xfrm>
          <a:prstGeom prst="rect">
            <a:avLst/>
          </a:prstGeom>
          <a:noFill/>
        </p:spPr>
        <p:txBody>
          <a:bodyPr wrap="square">
            <a:spAutoFit/>
          </a:bodyPr>
          <a:lstStyle/>
          <a:p>
            <a:pPr marL="457200" marR="617220" lvl="0" indent="-457200">
              <a:spcAft>
                <a:spcPts val="600"/>
              </a:spcAft>
              <a:buFont typeface="+mj-lt"/>
              <a:buAutoNum type="alphaUcPeriod" startAt="2"/>
              <a:tabLst>
                <a:tab pos="762635" algn="l"/>
              </a:tabLst>
            </a:pPr>
            <a:r>
              <a:rPr lang="en-US" sz="2200" spc="-5" dirty="0">
                <a:effectLst/>
                <a:ea typeface="Arial" panose="020B0604020202020204" pitchFamily="34" charset="0"/>
              </a:rPr>
              <a:t>Grants: The Board</a:t>
            </a:r>
            <a:r>
              <a:rPr lang="en-US" sz="2200" spc="-25" dirty="0">
                <a:effectLst/>
                <a:ea typeface="Arial" panose="020B0604020202020204" pitchFamily="34" charset="0"/>
              </a:rPr>
              <a:t> </a:t>
            </a:r>
            <a:r>
              <a:rPr lang="en-US" sz="2200" spc="-5" dirty="0">
                <a:effectLst/>
                <a:ea typeface="Arial" panose="020B0604020202020204" pitchFamily="34" charset="0"/>
              </a:rPr>
              <a:t>of</a:t>
            </a:r>
            <a:r>
              <a:rPr lang="en-US" sz="2200" spc="-45" dirty="0">
                <a:effectLst/>
                <a:ea typeface="Arial" panose="020B0604020202020204" pitchFamily="34" charset="0"/>
              </a:rPr>
              <a:t> </a:t>
            </a:r>
            <a:r>
              <a:rPr lang="en-US" sz="2200" spc="-5" dirty="0">
                <a:effectLst/>
                <a:ea typeface="Arial" panose="020B0604020202020204" pitchFamily="34" charset="0"/>
              </a:rPr>
              <a:t>Supervisors support for</a:t>
            </a:r>
            <a:r>
              <a:rPr lang="en-US" sz="2200" spc="-25" dirty="0">
                <a:effectLst/>
                <a:ea typeface="Arial" panose="020B0604020202020204" pitchFamily="34" charset="0"/>
              </a:rPr>
              <a:t> </a:t>
            </a:r>
            <a:r>
              <a:rPr lang="en-US" sz="2200" spc="-5" dirty="0">
                <a:effectLst/>
                <a:ea typeface="Arial" panose="020B0604020202020204" pitchFamily="34" charset="0"/>
              </a:rPr>
              <a:t>a</a:t>
            </a:r>
            <a:r>
              <a:rPr lang="en-US" sz="2200" spc="-25" dirty="0">
                <a:effectLst/>
                <a:ea typeface="Arial" panose="020B0604020202020204" pitchFamily="34" charset="0"/>
              </a:rPr>
              <a:t> </a:t>
            </a:r>
            <a:r>
              <a:rPr lang="en-US" sz="2200" spc="-5" dirty="0">
                <a:effectLst/>
                <a:ea typeface="Arial" panose="020B0604020202020204" pitchFamily="34" charset="0"/>
              </a:rPr>
              <a:t>Grant application must</a:t>
            </a:r>
            <a:r>
              <a:rPr lang="en-US" sz="2200" spc="-15" dirty="0">
                <a:effectLst/>
                <a:ea typeface="Arial" panose="020B0604020202020204" pitchFamily="34" charset="0"/>
              </a:rPr>
              <a:t> </a:t>
            </a:r>
            <a:r>
              <a:rPr lang="en-US" sz="2200" spc="-5" dirty="0">
                <a:effectLst/>
                <a:ea typeface="Arial" panose="020B0604020202020204" pitchFamily="34" charset="0"/>
              </a:rPr>
              <a:t>come before</a:t>
            </a:r>
            <a:r>
              <a:rPr lang="en-US" sz="2200" spc="-20" dirty="0">
                <a:effectLst/>
                <a:ea typeface="Arial" panose="020B0604020202020204" pitchFamily="34" charset="0"/>
              </a:rPr>
              <a:t> </a:t>
            </a:r>
            <a:r>
              <a:rPr lang="en-US" sz="2200" spc="-5" dirty="0">
                <a:effectLst/>
                <a:ea typeface="Arial" panose="020B0604020202020204" pitchFamily="34" charset="0"/>
              </a:rPr>
              <a:t>the</a:t>
            </a:r>
            <a:r>
              <a:rPr lang="en-US" sz="2200" spc="-30" dirty="0">
                <a:effectLst/>
                <a:ea typeface="Arial" panose="020B0604020202020204" pitchFamily="34" charset="0"/>
              </a:rPr>
              <a:t> </a:t>
            </a:r>
            <a:r>
              <a:rPr lang="en-US" sz="2200" spc="-5" dirty="0">
                <a:effectLst/>
                <a:ea typeface="Arial" panose="020B0604020202020204" pitchFamily="34" charset="0"/>
              </a:rPr>
              <a:t>Lake County Board of Supervisors for approval. The letter of support advocates for a project, program, or organization and</a:t>
            </a:r>
            <a:r>
              <a:rPr lang="en-US" sz="2200" spc="-20" dirty="0">
                <a:effectLst/>
                <a:ea typeface="Arial" panose="020B0604020202020204" pitchFamily="34" charset="0"/>
              </a:rPr>
              <a:t> </a:t>
            </a:r>
            <a:r>
              <a:rPr lang="en-US" sz="2200" spc="-5" dirty="0">
                <a:effectLst/>
                <a:ea typeface="Arial" panose="020B0604020202020204" pitchFamily="34" charset="0"/>
              </a:rPr>
              <a:t>is used to supplement a grant proposal and</a:t>
            </a:r>
            <a:r>
              <a:rPr lang="en-US" sz="2200" spc="-20" dirty="0">
                <a:effectLst/>
                <a:ea typeface="Arial" panose="020B0604020202020204" pitchFamily="34" charset="0"/>
              </a:rPr>
              <a:t> </a:t>
            </a:r>
            <a:r>
              <a:rPr lang="en-US" sz="2200" spc="-5" dirty="0">
                <a:effectLst/>
                <a:ea typeface="Arial" panose="020B0604020202020204" pitchFamily="34" charset="0"/>
              </a:rPr>
              <a:t>provides additional evidence to support the proposal's objectives,</a:t>
            </a:r>
            <a:r>
              <a:rPr lang="en-US" sz="2200" spc="-20" dirty="0">
                <a:effectLst/>
                <a:ea typeface="Arial" panose="020B0604020202020204" pitchFamily="34" charset="0"/>
              </a:rPr>
              <a:t> </a:t>
            </a:r>
            <a:r>
              <a:rPr lang="en-US" sz="2200" spc="-5" dirty="0">
                <a:effectLst/>
                <a:ea typeface="Arial" panose="020B0604020202020204" pitchFamily="34" charset="0"/>
              </a:rPr>
              <a:t>methods, and potential impact.</a:t>
            </a:r>
          </a:p>
          <a:p>
            <a:pPr marR="0">
              <a:spcAft>
                <a:spcPts val="600"/>
              </a:spcAft>
              <a:buNone/>
            </a:pPr>
            <a:r>
              <a:rPr lang="en-US" sz="2200" dirty="0">
                <a:effectLst/>
                <a:ea typeface="Arial" panose="020B0604020202020204" pitchFamily="34" charset="0"/>
              </a:rPr>
              <a:t>The</a:t>
            </a:r>
            <a:r>
              <a:rPr lang="en-US" sz="2200" spc="-50" dirty="0">
                <a:effectLst/>
                <a:ea typeface="Arial" panose="020B0604020202020204" pitchFamily="34" charset="0"/>
              </a:rPr>
              <a:t> </a:t>
            </a:r>
            <a:r>
              <a:rPr lang="en-US" sz="2200" dirty="0">
                <a:effectLst/>
                <a:ea typeface="Arial" panose="020B0604020202020204" pitchFamily="34" charset="0"/>
              </a:rPr>
              <a:t>process</a:t>
            </a:r>
            <a:r>
              <a:rPr lang="en-US" sz="2200" spc="15" dirty="0">
                <a:effectLst/>
                <a:ea typeface="Arial" panose="020B0604020202020204" pitchFamily="34" charset="0"/>
              </a:rPr>
              <a:t> </a:t>
            </a:r>
            <a:r>
              <a:rPr lang="en-US" sz="2200" dirty="0">
                <a:effectLst/>
                <a:ea typeface="Arial" panose="020B0604020202020204" pitchFamily="34" charset="0"/>
              </a:rPr>
              <a:t>of</a:t>
            </a:r>
            <a:r>
              <a:rPr lang="en-US" sz="2200" spc="-50" dirty="0">
                <a:effectLst/>
                <a:ea typeface="Arial" panose="020B0604020202020204" pitchFamily="34" charset="0"/>
              </a:rPr>
              <a:t> </a:t>
            </a:r>
            <a:r>
              <a:rPr lang="en-US" sz="2200" dirty="0">
                <a:effectLst/>
                <a:ea typeface="Arial" panose="020B0604020202020204" pitchFamily="34" charset="0"/>
              </a:rPr>
              <a:t>placing</a:t>
            </a:r>
            <a:r>
              <a:rPr lang="en-US" sz="2200" spc="25" dirty="0">
                <a:effectLst/>
                <a:ea typeface="Arial" panose="020B0604020202020204" pitchFamily="34" charset="0"/>
              </a:rPr>
              <a:t> </a:t>
            </a:r>
            <a:r>
              <a:rPr lang="en-US" sz="2200" dirty="0">
                <a:effectLst/>
                <a:ea typeface="Arial" panose="020B0604020202020204" pitchFamily="34" charset="0"/>
              </a:rPr>
              <a:t>a</a:t>
            </a:r>
            <a:r>
              <a:rPr lang="en-US" sz="2200" spc="-40" dirty="0">
                <a:effectLst/>
                <a:ea typeface="Arial" panose="020B0604020202020204" pitchFamily="34" charset="0"/>
              </a:rPr>
              <a:t> </a:t>
            </a:r>
            <a:r>
              <a:rPr lang="en-US" sz="2200" dirty="0">
                <a:effectLst/>
                <a:ea typeface="Arial" panose="020B0604020202020204" pitchFamily="34" charset="0"/>
              </a:rPr>
              <a:t>letter</a:t>
            </a:r>
            <a:r>
              <a:rPr lang="en-US" sz="2200" spc="15" dirty="0">
                <a:effectLst/>
                <a:ea typeface="Arial" panose="020B0604020202020204" pitchFamily="34" charset="0"/>
              </a:rPr>
              <a:t> </a:t>
            </a:r>
            <a:r>
              <a:rPr lang="en-US" sz="2200" dirty="0">
                <a:effectLst/>
                <a:ea typeface="Arial" panose="020B0604020202020204" pitchFamily="34" charset="0"/>
              </a:rPr>
              <a:t>of</a:t>
            </a:r>
            <a:r>
              <a:rPr lang="en-US" sz="2200" spc="-35" dirty="0">
                <a:effectLst/>
                <a:ea typeface="Arial" panose="020B0604020202020204" pitchFamily="34" charset="0"/>
              </a:rPr>
              <a:t> </a:t>
            </a:r>
            <a:r>
              <a:rPr lang="en-US" sz="2200" dirty="0">
                <a:effectLst/>
                <a:ea typeface="Arial" panose="020B0604020202020204" pitchFamily="34" charset="0"/>
              </a:rPr>
              <a:t>grant</a:t>
            </a:r>
            <a:r>
              <a:rPr lang="en-US" sz="2200" spc="25" dirty="0">
                <a:effectLst/>
                <a:ea typeface="Arial" panose="020B0604020202020204" pitchFamily="34" charset="0"/>
              </a:rPr>
              <a:t> </a:t>
            </a:r>
            <a:r>
              <a:rPr lang="en-US" sz="2200" dirty="0">
                <a:effectLst/>
                <a:ea typeface="Arial" panose="020B0604020202020204" pitchFamily="34" charset="0"/>
              </a:rPr>
              <a:t>support</a:t>
            </a:r>
            <a:r>
              <a:rPr lang="en-US" sz="2200" spc="30" dirty="0">
                <a:effectLst/>
                <a:ea typeface="Arial" panose="020B0604020202020204" pitchFamily="34" charset="0"/>
              </a:rPr>
              <a:t> </a:t>
            </a:r>
            <a:r>
              <a:rPr lang="en-US" sz="2200" dirty="0">
                <a:effectLst/>
                <a:ea typeface="Arial" panose="020B0604020202020204" pitchFamily="34" charset="0"/>
              </a:rPr>
              <a:t>on</a:t>
            </a:r>
            <a:r>
              <a:rPr lang="en-US" sz="2200" spc="-25" dirty="0">
                <a:effectLst/>
                <a:ea typeface="Arial" panose="020B0604020202020204" pitchFamily="34" charset="0"/>
              </a:rPr>
              <a:t> </a:t>
            </a:r>
            <a:r>
              <a:rPr lang="en-US" sz="2200" dirty="0">
                <a:effectLst/>
                <a:ea typeface="Arial" panose="020B0604020202020204" pitchFamily="34" charset="0"/>
              </a:rPr>
              <a:t>a</a:t>
            </a:r>
            <a:r>
              <a:rPr lang="en-US" sz="2200" spc="-50" dirty="0">
                <a:effectLst/>
                <a:ea typeface="Arial" panose="020B0604020202020204" pitchFamily="34" charset="0"/>
              </a:rPr>
              <a:t> </a:t>
            </a:r>
            <a:r>
              <a:rPr lang="en-US" sz="2200" dirty="0">
                <a:effectLst/>
                <a:ea typeface="Arial" panose="020B0604020202020204" pitchFamily="34" charset="0"/>
              </a:rPr>
              <a:t>Board</a:t>
            </a:r>
            <a:r>
              <a:rPr lang="en-US" sz="2200" spc="-5" dirty="0">
                <a:effectLst/>
                <a:ea typeface="Arial" panose="020B0604020202020204" pitchFamily="34" charset="0"/>
              </a:rPr>
              <a:t> </a:t>
            </a:r>
            <a:r>
              <a:rPr lang="en-US" sz="2200" dirty="0">
                <a:effectLst/>
                <a:ea typeface="Arial" panose="020B0604020202020204" pitchFamily="34" charset="0"/>
              </a:rPr>
              <a:t>of</a:t>
            </a:r>
            <a:r>
              <a:rPr lang="en-US" sz="2200" spc="-25" dirty="0">
                <a:effectLst/>
                <a:ea typeface="Arial" panose="020B0604020202020204" pitchFamily="34" charset="0"/>
              </a:rPr>
              <a:t> </a:t>
            </a:r>
            <a:r>
              <a:rPr lang="en-US" sz="2200" dirty="0">
                <a:effectLst/>
                <a:ea typeface="Arial" panose="020B0604020202020204" pitchFamily="34" charset="0"/>
              </a:rPr>
              <a:t>Supervisors</a:t>
            </a:r>
            <a:r>
              <a:rPr lang="en-US" sz="2200" spc="10" dirty="0">
                <a:effectLst/>
                <a:ea typeface="Arial" panose="020B0604020202020204" pitchFamily="34" charset="0"/>
              </a:rPr>
              <a:t> </a:t>
            </a:r>
            <a:r>
              <a:rPr lang="en-US" sz="2200" spc="-10" dirty="0">
                <a:effectLst/>
                <a:ea typeface="Arial" panose="020B0604020202020204" pitchFamily="34" charset="0"/>
              </a:rPr>
              <a:t>Agenda:</a:t>
            </a:r>
            <a:endParaRPr lang="en-US" sz="2200" dirty="0">
              <a:effectLst/>
              <a:ea typeface="Arial" panose="020B0604020202020204" pitchFamily="34" charset="0"/>
            </a:endParaRPr>
          </a:p>
          <a:p>
            <a:pPr marL="0" marR="0">
              <a:spcAft>
                <a:spcPts val="600"/>
              </a:spcAft>
              <a:buNone/>
            </a:pPr>
            <a:r>
              <a:rPr lang="en-US" sz="2200" spc="-5" dirty="0">
                <a:effectLst/>
                <a:ea typeface="Arial" panose="020B0604020202020204" pitchFamily="34" charset="0"/>
              </a:rPr>
              <a:t>Provide a</a:t>
            </a:r>
            <a:r>
              <a:rPr lang="en-US" sz="2200" spc="-60" dirty="0">
                <a:effectLst/>
                <a:ea typeface="Arial" panose="020B0604020202020204" pitchFamily="34" charset="0"/>
              </a:rPr>
              <a:t> </a:t>
            </a:r>
            <a:r>
              <a:rPr lang="en-US" sz="2200" spc="-5" dirty="0">
                <a:effectLst/>
                <a:ea typeface="Arial" panose="020B0604020202020204" pitchFamily="34" charset="0"/>
              </a:rPr>
              <a:t>memo with</a:t>
            </a:r>
            <a:r>
              <a:rPr lang="en-US" sz="2200" spc="-30" dirty="0">
                <a:effectLst/>
                <a:ea typeface="Arial" panose="020B0604020202020204" pitchFamily="34" charset="0"/>
              </a:rPr>
              <a:t> </a:t>
            </a:r>
            <a:r>
              <a:rPr lang="en-US" sz="2200" spc="-5" dirty="0">
                <a:effectLst/>
                <a:ea typeface="Arial" panose="020B0604020202020204" pitchFamily="34" charset="0"/>
              </a:rPr>
              <a:t>grant information and</a:t>
            </a:r>
            <a:r>
              <a:rPr lang="en-US" sz="2200" spc="-55" dirty="0">
                <a:effectLst/>
                <a:ea typeface="Arial" panose="020B0604020202020204" pitchFamily="34" charset="0"/>
              </a:rPr>
              <a:t> </a:t>
            </a:r>
            <a:r>
              <a:rPr lang="en-US" sz="2200" spc="-5" dirty="0">
                <a:effectLst/>
                <a:ea typeface="Arial" panose="020B0604020202020204" pitchFamily="34" charset="0"/>
              </a:rPr>
              <a:t>reason</a:t>
            </a:r>
            <a:r>
              <a:rPr lang="en-US" sz="2200" spc="-10" dirty="0">
                <a:effectLst/>
                <a:ea typeface="Arial" panose="020B0604020202020204" pitchFamily="34" charset="0"/>
              </a:rPr>
              <a:t> </a:t>
            </a:r>
            <a:r>
              <a:rPr lang="en-US" sz="2200" spc="-5" dirty="0">
                <a:effectLst/>
                <a:ea typeface="Arial" panose="020B0604020202020204" pitchFamily="34" charset="0"/>
              </a:rPr>
              <a:t>for</a:t>
            </a:r>
            <a:r>
              <a:rPr lang="en-US" sz="2200" spc="-20" dirty="0">
                <a:effectLst/>
                <a:ea typeface="Arial" panose="020B0604020202020204" pitchFamily="34" charset="0"/>
              </a:rPr>
              <a:t> </a:t>
            </a:r>
            <a:r>
              <a:rPr lang="en-US" sz="2200" spc="-5" dirty="0">
                <a:effectLst/>
                <a:ea typeface="Arial" panose="020B0604020202020204" pitchFamily="34" charset="0"/>
              </a:rPr>
              <a:t>support for</a:t>
            </a:r>
            <a:r>
              <a:rPr lang="en-US" sz="2200" spc="-30" dirty="0">
                <a:effectLst/>
                <a:ea typeface="Arial" panose="020B0604020202020204" pitchFamily="34" charset="0"/>
              </a:rPr>
              <a:t> </a:t>
            </a:r>
            <a:r>
              <a:rPr lang="en-US" sz="2200" spc="-5" dirty="0">
                <a:effectLst/>
                <a:ea typeface="Arial" panose="020B0604020202020204" pitchFamily="34" charset="0"/>
              </a:rPr>
              <a:t>the</a:t>
            </a:r>
            <a:r>
              <a:rPr lang="en-US" sz="2200" spc="-60" dirty="0">
                <a:effectLst/>
                <a:ea typeface="Arial" panose="020B0604020202020204" pitchFamily="34" charset="0"/>
              </a:rPr>
              <a:t> </a:t>
            </a:r>
            <a:r>
              <a:rPr lang="en-US" sz="2200" spc="-5" dirty="0">
                <a:effectLst/>
                <a:ea typeface="Arial" panose="020B0604020202020204" pitchFamily="34" charset="0"/>
              </a:rPr>
              <a:t>general public's awareness.</a:t>
            </a:r>
          </a:p>
          <a:p>
            <a:pPr marL="742950" marR="612140" lvl="1" indent="-285750">
              <a:spcAft>
                <a:spcPts val="600"/>
              </a:spcAft>
              <a:buFont typeface="+mj-lt"/>
              <a:buAutoNum type="arabicPeriod"/>
            </a:pPr>
            <a:r>
              <a:rPr lang="en-US" sz="2200" spc="-5" dirty="0">
                <a:effectLst/>
                <a:ea typeface="Arial" panose="020B0604020202020204" pitchFamily="34" charset="0"/>
              </a:rPr>
              <a:t>Place</a:t>
            </a:r>
            <a:r>
              <a:rPr lang="en-US" sz="2200" spc="-15" dirty="0">
                <a:effectLst/>
                <a:ea typeface="Arial" panose="020B0604020202020204" pitchFamily="34" charset="0"/>
              </a:rPr>
              <a:t> </a:t>
            </a:r>
            <a:r>
              <a:rPr lang="en-US" sz="2200" spc="-5" dirty="0">
                <a:effectLst/>
                <a:ea typeface="Arial" panose="020B0604020202020204" pitchFamily="34" charset="0"/>
              </a:rPr>
              <a:t>the letter on</a:t>
            </a:r>
            <a:r>
              <a:rPr lang="en-US" sz="2200" spc="-20" dirty="0">
                <a:effectLst/>
                <a:ea typeface="Arial" panose="020B0604020202020204" pitchFamily="34" charset="0"/>
              </a:rPr>
              <a:t> </a:t>
            </a:r>
            <a:r>
              <a:rPr lang="en-US" sz="2200" spc="-5" dirty="0">
                <a:effectLst/>
                <a:ea typeface="Arial" panose="020B0604020202020204" pitchFamily="34" charset="0"/>
              </a:rPr>
              <a:t>Board</a:t>
            </a:r>
            <a:r>
              <a:rPr lang="en-US" sz="2200" spc="-10" dirty="0">
                <a:effectLst/>
                <a:ea typeface="Arial" panose="020B0604020202020204" pitchFamily="34" charset="0"/>
              </a:rPr>
              <a:t> </a:t>
            </a:r>
            <a:r>
              <a:rPr lang="en-US" sz="2200" spc="-5" dirty="0">
                <a:effectLst/>
                <a:ea typeface="Arial" panose="020B0604020202020204" pitchFamily="34" charset="0"/>
              </a:rPr>
              <a:t>of</a:t>
            </a:r>
            <a:r>
              <a:rPr lang="en-US" sz="2200" spc="-25" dirty="0">
                <a:effectLst/>
                <a:ea typeface="Arial" panose="020B0604020202020204" pitchFamily="34" charset="0"/>
              </a:rPr>
              <a:t> </a:t>
            </a:r>
            <a:r>
              <a:rPr lang="en-US" sz="2200" spc="-5" dirty="0">
                <a:effectLst/>
                <a:ea typeface="Arial" panose="020B0604020202020204" pitchFamily="34" charset="0"/>
              </a:rPr>
              <a:t>Supervisors'</a:t>
            </a:r>
            <a:r>
              <a:rPr lang="en-US" sz="2200" spc="-35" dirty="0">
                <a:effectLst/>
                <a:ea typeface="Arial" panose="020B0604020202020204" pitchFamily="34" charset="0"/>
              </a:rPr>
              <a:t> </a:t>
            </a:r>
            <a:r>
              <a:rPr lang="en-US" sz="2200" spc="-5" dirty="0">
                <a:effectLst/>
                <a:ea typeface="Arial" panose="020B0604020202020204" pitchFamily="34" charset="0"/>
              </a:rPr>
              <a:t>letterhead,</a:t>
            </a:r>
            <a:r>
              <a:rPr lang="en-US" sz="2200" spc="-75" dirty="0">
                <a:effectLst/>
                <a:ea typeface="Arial" panose="020B0604020202020204" pitchFamily="34" charset="0"/>
              </a:rPr>
              <a:t> </a:t>
            </a:r>
            <a:r>
              <a:rPr lang="en-US" sz="2200" spc="-5" dirty="0">
                <a:effectLst/>
                <a:ea typeface="Arial" panose="020B0604020202020204" pitchFamily="34" charset="0"/>
              </a:rPr>
              <a:t>including a</a:t>
            </a:r>
            <a:r>
              <a:rPr lang="en-US" sz="2200" spc="-10" dirty="0">
                <a:effectLst/>
                <a:ea typeface="Arial" panose="020B0604020202020204" pitchFamily="34" charset="0"/>
              </a:rPr>
              <a:t> </a:t>
            </a:r>
            <a:r>
              <a:rPr lang="en-US" sz="2200" spc="-5" dirty="0">
                <a:effectLst/>
                <a:ea typeface="Arial" panose="020B0604020202020204" pitchFamily="34" charset="0"/>
              </a:rPr>
              <a:t>signature line</a:t>
            </a:r>
            <a:r>
              <a:rPr lang="en-US" sz="2200" spc="-15" dirty="0">
                <a:effectLst/>
                <a:ea typeface="Arial" panose="020B0604020202020204" pitchFamily="34" charset="0"/>
              </a:rPr>
              <a:t> </a:t>
            </a:r>
            <a:r>
              <a:rPr lang="en-US" sz="2200" spc="-5" dirty="0">
                <a:effectLst/>
                <a:ea typeface="Arial" panose="020B0604020202020204" pitchFamily="34" charset="0"/>
              </a:rPr>
              <a:t>for the Chairperson to sign.</a:t>
            </a:r>
          </a:p>
          <a:p>
            <a:pPr marL="742950" marR="0" lvl="1" indent="-285750">
              <a:spcAft>
                <a:spcPts val="600"/>
              </a:spcAft>
              <a:buFont typeface="+mj-lt"/>
              <a:buAutoNum type="arabicPeriod"/>
            </a:pPr>
            <a:r>
              <a:rPr lang="en-US" sz="2200" spc="-5" dirty="0">
                <a:effectLst/>
                <a:ea typeface="Arial" panose="020B0604020202020204" pitchFamily="34" charset="0"/>
              </a:rPr>
              <a:t>Attach</a:t>
            </a:r>
            <a:r>
              <a:rPr lang="en-US" sz="2200" spc="-40" dirty="0">
                <a:effectLst/>
                <a:ea typeface="Arial" panose="020B0604020202020204" pitchFamily="34" charset="0"/>
              </a:rPr>
              <a:t> </a:t>
            </a:r>
            <a:r>
              <a:rPr lang="en-US" sz="2200" spc="-5" dirty="0">
                <a:effectLst/>
                <a:ea typeface="Arial" panose="020B0604020202020204" pitchFamily="34" charset="0"/>
              </a:rPr>
              <a:t>any additional</a:t>
            </a:r>
            <a:r>
              <a:rPr lang="en-US" sz="2200" spc="10" dirty="0">
                <a:effectLst/>
                <a:ea typeface="Arial" panose="020B0604020202020204" pitchFamily="34" charset="0"/>
              </a:rPr>
              <a:t> </a:t>
            </a:r>
            <a:r>
              <a:rPr lang="en-US" sz="2200" spc="-5" dirty="0">
                <a:effectLst/>
                <a:ea typeface="Arial" panose="020B0604020202020204" pitchFamily="34" charset="0"/>
              </a:rPr>
              <a:t>documentation</a:t>
            </a:r>
            <a:r>
              <a:rPr lang="en-US" sz="2200" spc="25" dirty="0">
                <a:effectLst/>
                <a:ea typeface="Arial" panose="020B0604020202020204" pitchFamily="34" charset="0"/>
              </a:rPr>
              <a:t> </a:t>
            </a:r>
            <a:r>
              <a:rPr lang="en-US" sz="2200" spc="-5" dirty="0">
                <a:effectLst/>
                <a:ea typeface="Arial" panose="020B0604020202020204" pitchFamily="34" charset="0"/>
              </a:rPr>
              <a:t>related</a:t>
            </a:r>
            <a:r>
              <a:rPr lang="en-US" sz="2200" spc="-65" dirty="0">
                <a:effectLst/>
                <a:ea typeface="Arial" panose="020B0604020202020204" pitchFamily="34" charset="0"/>
              </a:rPr>
              <a:t> </a:t>
            </a:r>
            <a:r>
              <a:rPr lang="en-US" sz="2200" spc="-5" dirty="0">
                <a:effectLst/>
                <a:ea typeface="Arial" panose="020B0604020202020204" pitchFamily="34" charset="0"/>
              </a:rPr>
              <a:t>to</a:t>
            </a:r>
            <a:r>
              <a:rPr lang="en-US" sz="2200" spc="-55" dirty="0">
                <a:effectLst/>
                <a:ea typeface="Arial" panose="020B0604020202020204" pitchFamily="34" charset="0"/>
              </a:rPr>
              <a:t> </a:t>
            </a:r>
            <a:r>
              <a:rPr lang="en-US" sz="2200" spc="-5" dirty="0">
                <a:effectLst/>
                <a:ea typeface="Arial" panose="020B0604020202020204" pitchFamily="34" charset="0"/>
              </a:rPr>
              <a:t>the</a:t>
            </a:r>
            <a:r>
              <a:rPr lang="en-US" sz="2200" spc="-25" dirty="0">
                <a:effectLst/>
                <a:ea typeface="Arial" panose="020B0604020202020204" pitchFamily="34" charset="0"/>
              </a:rPr>
              <a:t> </a:t>
            </a:r>
            <a:r>
              <a:rPr lang="en-US" sz="2200" spc="-10" dirty="0">
                <a:effectLst/>
                <a:ea typeface="Arial" panose="020B0604020202020204" pitchFamily="34" charset="0"/>
              </a:rPr>
              <a:t>grant.</a:t>
            </a:r>
            <a:endParaRPr lang="en-US" sz="2200" spc="-5" dirty="0">
              <a:effectLst/>
              <a:ea typeface="Arial" panose="020B0604020202020204" pitchFamily="34" charset="0"/>
            </a:endParaRPr>
          </a:p>
          <a:p>
            <a:pPr marL="742950" marR="846455" lvl="1" indent="-285750">
              <a:spcAft>
                <a:spcPts val="600"/>
              </a:spcAft>
              <a:buFont typeface="+mj-lt"/>
              <a:buAutoNum type="arabicPeriod"/>
            </a:pPr>
            <a:r>
              <a:rPr lang="en-US" sz="2200" spc="-5" dirty="0">
                <a:effectLst/>
                <a:ea typeface="Arial" panose="020B0604020202020204" pitchFamily="34" charset="0"/>
              </a:rPr>
              <a:t>Distribution of</a:t>
            </a:r>
            <a:r>
              <a:rPr lang="en-US" sz="2200" spc="-60" dirty="0">
                <a:effectLst/>
                <a:ea typeface="Arial" panose="020B0604020202020204" pitchFamily="34" charset="0"/>
              </a:rPr>
              <a:t> </a:t>
            </a:r>
            <a:r>
              <a:rPr lang="en-US" sz="2200" spc="-5" dirty="0">
                <a:effectLst/>
                <a:ea typeface="Arial" panose="020B0604020202020204" pitchFamily="34" charset="0"/>
              </a:rPr>
              <a:t>the</a:t>
            </a:r>
            <a:r>
              <a:rPr lang="en-US" sz="2200" spc="-40" dirty="0">
                <a:effectLst/>
                <a:ea typeface="Arial" panose="020B0604020202020204" pitchFamily="34" charset="0"/>
              </a:rPr>
              <a:t> </a:t>
            </a:r>
            <a:r>
              <a:rPr lang="en-US" sz="2200" spc="-5" dirty="0">
                <a:effectLst/>
                <a:ea typeface="Arial" panose="020B0604020202020204" pitchFamily="34" charset="0"/>
              </a:rPr>
              <a:t>letter</a:t>
            </a:r>
            <a:r>
              <a:rPr lang="en-US" sz="2200" spc="-10" dirty="0">
                <a:effectLst/>
                <a:ea typeface="Arial" panose="020B0604020202020204" pitchFamily="34" charset="0"/>
              </a:rPr>
              <a:t> </a:t>
            </a:r>
            <a:r>
              <a:rPr lang="en-US" sz="2200" spc="-5" dirty="0">
                <a:effectLst/>
                <a:ea typeface="Arial" panose="020B0604020202020204" pitchFamily="34" charset="0"/>
              </a:rPr>
              <a:t>is</a:t>
            </a:r>
            <a:r>
              <a:rPr lang="en-US" sz="2200" spc="-25" dirty="0">
                <a:effectLst/>
                <a:ea typeface="Arial" panose="020B0604020202020204" pitchFamily="34" charset="0"/>
              </a:rPr>
              <a:t> </a:t>
            </a:r>
            <a:r>
              <a:rPr lang="en-US" sz="2200" spc="-5" dirty="0">
                <a:effectLst/>
                <a:ea typeface="Arial" panose="020B0604020202020204" pitchFamily="34" charset="0"/>
              </a:rPr>
              <a:t>the</a:t>
            </a:r>
            <a:r>
              <a:rPr lang="en-US" sz="2200" spc="-40" dirty="0">
                <a:effectLst/>
                <a:ea typeface="Arial" panose="020B0604020202020204" pitchFamily="34" charset="0"/>
              </a:rPr>
              <a:t> </a:t>
            </a:r>
            <a:r>
              <a:rPr lang="en-US" sz="2200" spc="-5" dirty="0">
                <a:effectLst/>
                <a:ea typeface="Arial" panose="020B0604020202020204" pitchFamily="34" charset="0"/>
              </a:rPr>
              <a:t>responsibility of</a:t>
            </a:r>
            <a:r>
              <a:rPr lang="en-US" sz="2200" spc="-55" dirty="0">
                <a:effectLst/>
                <a:ea typeface="Arial" panose="020B0604020202020204" pitchFamily="34" charset="0"/>
              </a:rPr>
              <a:t> </a:t>
            </a:r>
            <a:r>
              <a:rPr lang="en-US" sz="2200" spc="-5" dirty="0">
                <a:effectLst/>
                <a:ea typeface="Arial" panose="020B0604020202020204" pitchFamily="34" charset="0"/>
              </a:rPr>
              <a:t>the</a:t>
            </a:r>
            <a:r>
              <a:rPr lang="en-US" sz="2200" spc="-45" dirty="0">
                <a:effectLst/>
                <a:ea typeface="Arial" panose="020B0604020202020204" pitchFamily="34" charset="0"/>
              </a:rPr>
              <a:t> </a:t>
            </a:r>
            <a:r>
              <a:rPr lang="en-US" sz="2200" spc="-5" dirty="0">
                <a:effectLst/>
                <a:ea typeface="Arial" panose="020B0604020202020204" pitchFamily="34" charset="0"/>
              </a:rPr>
              <a:t>requester unless otherwise </a:t>
            </a:r>
            <a:r>
              <a:rPr lang="en-US" sz="2200" spc="-10" dirty="0">
                <a:effectLst/>
                <a:ea typeface="Arial" panose="020B0604020202020204" pitchFamily="34" charset="0"/>
              </a:rPr>
              <a:t>specified.</a:t>
            </a:r>
            <a:endParaRPr lang="en-US" sz="2200" spc="-5" dirty="0">
              <a:effectLst/>
              <a:ea typeface="Arial" panose="020B0604020202020204" pitchFamily="34" charset="0"/>
            </a:endParaRPr>
          </a:p>
        </p:txBody>
      </p:sp>
    </p:spTree>
    <p:extLst>
      <p:ext uri="{BB962C8B-B14F-4D97-AF65-F5344CB8AC3E}">
        <p14:creationId xmlns:p14="http://schemas.microsoft.com/office/powerpoint/2010/main" val="3397186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8AE1817-F979-D043-E75F-958721811EC4}"/>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D7E3CF7-D147-1CAF-11F3-B6EE879C0137}"/>
              </a:ext>
            </a:extLst>
          </p:cNvPr>
          <p:cNvSpPr txBox="1">
            <a:spLocks/>
          </p:cNvSpPr>
          <p:nvPr/>
        </p:nvSpPr>
        <p:spPr>
          <a:xfrm>
            <a:off x="0" y="258100"/>
            <a:ext cx="12192000" cy="484850"/>
          </a:xfrm>
          <a:prstGeom prst="rect">
            <a:avLst/>
          </a:prstGeom>
          <a:gradFill flip="none" rotWithShape="1">
            <a:gsLst>
              <a:gs pos="39000">
                <a:srgbClr val="827C71">
                  <a:alpha val="89000"/>
                </a:srgbClr>
              </a:gs>
              <a:gs pos="0">
                <a:srgbClr val="5C564C"/>
              </a:gs>
              <a:gs pos="63000">
                <a:srgbClr val="B7B2A9"/>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b="1" dirty="0">
                <a:latin typeface="+mj-lt"/>
              </a:rPr>
              <a:t>	Section 2, Rule 3: Chair and Vice-Chair</a:t>
            </a:r>
          </a:p>
        </p:txBody>
      </p:sp>
      <p:sp>
        <p:nvSpPr>
          <p:cNvPr id="2" name="Graphic 60">
            <a:extLst>
              <a:ext uri="{FF2B5EF4-FFF2-40B4-BE49-F238E27FC236}">
                <a16:creationId xmlns:a16="http://schemas.microsoft.com/office/drawing/2014/main" id="{2D764A0B-B2D3-ED57-B9FB-C816A4DFAC63}"/>
              </a:ext>
            </a:extLst>
          </p:cNvPr>
          <p:cNvSpPr>
            <a:spLocks/>
          </p:cNvSpPr>
          <p:nvPr/>
        </p:nvSpPr>
        <p:spPr>
          <a:xfrm>
            <a:off x="1167765" y="6663690"/>
            <a:ext cx="48895" cy="1270"/>
          </a:xfrm>
          <a:custGeom>
            <a:avLst/>
            <a:gdLst/>
            <a:ahLst/>
            <a:cxnLst/>
            <a:rect l="l" t="t" r="r" b="b"/>
            <a:pathLst>
              <a:path w="48895">
                <a:moveTo>
                  <a:pt x="0" y="0"/>
                </a:moveTo>
                <a:lnTo>
                  <a:pt x="48844" y="0"/>
                </a:lnTo>
              </a:path>
            </a:pathLst>
          </a:custGeom>
          <a:ln w="12715">
            <a:solidFill>
              <a:srgbClr val="C3282F"/>
            </a:solidFill>
            <a:prstDash val="solid"/>
          </a:ln>
        </p:spPr>
        <p:txBody>
          <a:bodyPr wrap="square" lIns="0" tIns="0" rIns="0" bIns="0" rtlCol="0">
            <a:prstTxWarp prst="textNoShape">
              <a:avLst/>
            </a:prstTxWarp>
            <a:noAutofit/>
          </a:bodyPr>
          <a:lstStyle/>
          <a:p>
            <a:endParaRPr lang="en-US"/>
          </a:p>
        </p:txBody>
      </p:sp>
      <p:sp>
        <p:nvSpPr>
          <p:cNvPr id="3" name="Graphic 61">
            <a:extLst>
              <a:ext uri="{FF2B5EF4-FFF2-40B4-BE49-F238E27FC236}">
                <a16:creationId xmlns:a16="http://schemas.microsoft.com/office/drawing/2014/main" id="{CB4EC14C-F1F6-73F2-DED2-793391FB4B23}"/>
              </a:ext>
            </a:extLst>
          </p:cNvPr>
          <p:cNvSpPr>
            <a:spLocks/>
          </p:cNvSpPr>
          <p:nvPr/>
        </p:nvSpPr>
        <p:spPr>
          <a:xfrm>
            <a:off x="1164590" y="7163435"/>
            <a:ext cx="48895" cy="1270"/>
          </a:xfrm>
          <a:custGeom>
            <a:avLst/>
            <a:gdLst/>
            <a:ahLst/>
            <a:cxnLst/>
            <a:rect l="l" t="t" r="r" b="b"/>
            <a:pathLst>
              <a:path w="48895">
                <a:moveTo>
                  <a:pt x="0" y="0"/>
                </a:moveTo>
                <a:lnTo>
                  <a:pt x="48844" y="0"/>
                </a:lnTo>
              </a:path>
            </a:pathLst>
          </a:custGeom>
          <a:ln w="12715">
            <a:solidFill>
              <a:srgbClr val="C3282F"/>
            </a:solidFill>
            <a:prstDash val="solid"/>
          </a:ln>
        </p:spPr>
        <p:txBody>
          <a:bodyPr wrap="square" lIns="0" tIns="0" rIns="0" bIns="0" rtlCol="0">
            <a:prstTxWarp prst="textNoShape">
              <a:avLst/>
            </a:prstTxWarp>
            <a:noAutofit/>
          </a:bodyPr>
          <a:lstStyle/>
          <a:p>
            <a:endParaRPr lang="en-US"/>
          </a:p>
        </p:txBody>
      </p:sp>
      <p:sp>
        <p:nvSpPr>
          <p:cNvPr id="4" name="Graphic 62">
            <a:extLst>
              <a:ext uri="{FF2B5EF4-FFF2-40B4-BE49-F238E27FC236}">
                <a16:creationId xmlns:a16="http://schemas.microsoft.com/office/drawing/2014/main" id="{797D0280-3916-6091-B4B7-FEA6F2949BA4}"/>
              </a:ext>
            </a:extLst>
          </p:cNvPr>
          <p:cNvSpPr>
            <a:spLocks/>
          </p:cNvSpPr>
          <p:nvPr/>
        </p:nvSpPr>
        <p:spPr>
          <a:xfrm>
            <a:off x="1161415" y="7656830"/>
            <a:ext cx="48895" cy="1270"/>
          </a:xfrm>
          <a:custGeom>
            <a:avLst/>
            <a:gdLst/>
            <a:ahLst/>
            <a:cxnLst/>
            <a:rect l="l" t="t" r="r" b="b"/>
            <a:pathLst>
              <a:path w="48895">
                <a:moveTo>
                  <a:pt x="0" y="0"/>
                </a:moveTo>
                <a:lnTo>
                  <a:pt x="48844" y="0"/>
                </a:lnTo>
              </a:path>
            </a:pathLst>
          </a:custGeom>
          <a:ln w="12715">
            <a:solidFill>
              <a:srgbClr val="C3282F"/>
            </a:solidFill>
            <a:prstDash val="solid"/>
          </a:ln>
        </p:spPr>
        <p:txBody>
          <a:bodyPr wrap="square" lIns="0" tIns="0" rIns="0" bIns="0" rtlCol="0">
            <a:prstTxWarp prst="textNoShape">
              <a:avLst/>
            </a:prstTxWarp>
            <a:noAutofit/>
          </a:bodyPr>
          <a:lstStyle/>
          <a:p>
            <a:endParaRPr lang="en-US"/>
          </a:p>
        </p:txBody>
      </p:sp>
      <p:sp>
        <p:nvSpPr>
          <p:cNvPr id="19" name="TextBox 18">
            <a:extLst>
              <a:ext uri="{FF2B5EF4-FFF2-40B4-BE49-F238E27FC236}">
                <a16:creationId xmlns:a16="http://schemas.microsoft.com/office/drawing/2014/main" id="{619F4A82-71E6-E95D-17C7-8D5A7B9E3313}"/>
              </a:ext>
            </a:extLst>
          </p:cNvPr>
          <p:cNvSpPr txBox="1"/>
          <p:nvPr/>
        </p:nvSpPr>
        <p:spPr>
          <a:xfrm>
            <a:off x="285750" y="955576"/>
            <a:ext cx="11906250" cy="1931041"/>
          </a:xfrm>
          <a:prstGeom prst="rect">
            <a:avLst/>
          </a:prstGeom>
          <a:noFill/>
        </p:spPr>
        <p:txBody>
          <a:bodyPr wrap="square">
            <a:spAutoFit/>
          </a:bodyPr>
          <a:lstStyle/>
          <a:p>
            <a:pPr marL="0" marR="0" lvl="0" indent="0" algn="l" defTabSz="914400" rtl="0" eaLnBrk="0" fontAlgn="base" latinLnBrk="0" hangingPunct="0">
              <a:lnSpc>
                <a:spcPct val="110000"/>
              </a:lnSpc>
              <a:spcBef>
                <a:spcPct val="0"/>
              </a:spcBef>
              <a:spcAft>
                <a:spcPts val="600"/>
              </a:spcAft>
              <a:buClrTx/>
              <a:buSzTx/>
              <a:buFontTx/>
              <a:buNone/>
              <a:tabLst/>
            </a:pPr>
            <a:r>
              <a:rPr lang="en-US" altLang="en-US" sz="2200" dirty="0"/>
              <a:t>The Chair of the Board of Supervisors (Board Chair) facilitates the efficient and transparent operation of the Board during Board meetings and performs a lead role in setting the tone for all interactions among the Board, with staff, and the community. The Board Chair is charged with preserving order and decorum and may call for a recess at any time he/she feels the meeting is becoming disruptive.</a:t>
            </a:r>
          </a:p>
        </p:txBody>
      </p:sp>
      <p:sp>
        <p:nvSpPr>
          <p:cNvPr id="48" name="TextBox 47">
            <a:extLst>
              <a:ext uri="{FF2B5EF4-FFF2-40B4-BE49-F238E27FC236}">
                <a16:creationId xmlns:a16="http://schemas.microsoft.com/office/drawing/2014/main" id="{68C37B30-78C0-63B1-C9BE-41F573089B6E}"/>
              </a:ext>
            </a:extLst>
          </p:cNvPr>
          <p:cNvSpPr txBox="1"/>
          <p:nvPr/>
        </p:nvSpPr>
        <p:spPr>
          <a:xfrm>
            <a:off x="285750" y="2886617"/>
            <a:ext cx="9852025" cy="3651512"/>
          </a:xfrm>
          <a:prstGeom prst="rect">
            <a:avLst/>
          </a:prstGeom>
          <a:noFill/>
        </p:spPr>
        <p:txBody>
          <a:bodyPr wrap="square">
            <a:spAutoFit/>
          </a:bodyPr>
          <a:lstStyle/>
          <a:p>
            <a:pPr marL="0" marR="0" lvl="0" indent="0" algn="l" defTabSz="914400" rtl="0" eaLnBrk="0" fontAlgn="base" latinLnBrk="0" hangingPunct="0">
              <a:lnSpc>
                <a:spcPct val="110000"/>
              </a:lnSpc>
              <a:spcAft>
                <a:spcPts val="600"/>
              </a:spcAft>
              <a:buClrTx/>
              <a:buSzTx/>
              <a:buFontTx/>
              <a:buNone/>
              <a:tabLst/>
            </a:pPr>
            <a:r>
              <a:rPr lang="en-US" altLang="en-US" sz="2200" dirty="0"/>
              <a:t>The Board Chair also:</a:t>
            </a:r>
          </a:p>
          <a:p>
            <a:pPr marL="457200" indent="-228600">
              <a:lnSpc>
                <a:spcPct val="110000"/>
              </a:lnSpc>
              <a:spcAft>
                <a:spcPts val="300"/>
              </a:spcAft>
              <a:buFont typeface="Arial" panose="020B0604020202020204" pitchFamily="34" charset="0"/>
              <a:buChar char="•"/>
            </a:pPr>
            <a:r>
              <a:rPr lang="en-US" sz="2200" dirty="0"/>
              <a:t>Collaborates with the CAO/Clerk of the Board on the Board meeting calendar.</a:t>
            </a:r>
          </a:p>
          <a:p>
            <a:pPr marL="457200" indent="-228600">
              <a:lnSpc>
                <a:spcPct val="110000"/>
              </a:lnSpc>
              <a:spcAft>
                <a:spcPts val="300"/>
              </a:spcAft>
              <a:buFont typeface="Arial" panose="020B0604020202020204" pitchFamily="34" charset="0"/>
              <a:buChar char="•"/>
            </a:pPr>
            <a:r>
              <a:rPr lang="en-US" sz="2200" dirty="0"/>
              <a:t>In consultation with the CAO/Clerk of the Board and County Counsel, develops Board meeting agendas.</a:t>
            </a:r>
          </a:p>
          <a:p>
            <a:pPr marL="457200" indent="-228600">
              <a:lnSpc>
                <a:spcPct val="110000"/>
              </a:lnSpc>
              <a:spcAft>
                <a:spcPts val="300"/>
              </a:spcAft>
              <a:buFont typeface="Arial" panose="020B0604020202020204" pitchFamily="34" charset="0"/>
              <a:buChar char="•"/>
            </a:pPr>
            <a:r>
              <a:rPr lang="en-US" sz="2200" dirty="0"/>
              <a:t>Recommends. with consent of the Board, Supervisors to those committees, commissions. agencies. associations. districts, boards, councils or other organizations on which the Board desires representation or which is required by law.</a:t>
            </a:r>
          </a:p>
        </p:txBody>
      </p:sp>
    </p:spTree>
    <p:extLst>
      <p:ext uri="{BB962C8B-B14F-4D97-AF65-F5344CB8AC3E}">
        <p14:creationId xmlns:p14="http://schemas.microsoft.com/office/powerpoint/2010/main" val="32558468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0B088A5-398D-4BF8-08B1-2165092C98A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9D3377-1904-484B-9C75-4FA4567926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olored pencils inside a pencil holder which is on top of a wood table">
            <a:extLst>
              <a:ext uri="{FF2B5EF4-FFF2-40B4-BE49-F238E27FC236}">
                <a16:creationId xmlns:a16="http://schemas.microsoft.com/office/drawing/2014/main" id="{0EA74872-0FA3-85BC-4DAC-7D25F8C04971}"/>
              </a:ext>
            </a:extLst>
          </p:cNvPr>
          <p:cNvPicPr>
            <a:picLocks noChangeAspect="1"/>
          </p:cNvPicPr>
          <p:nvPr/>
        </p:nvPicPr>
        <p:blipFill>
          <a:blip r:embed="rId3"/>
          <a:srcRect l="15628" r="-1" b="-1"/>
          <a:stretch>
            <a:fillRect/>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3C5BFC1-D122-591F-BB99-6A60AAF289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F26EA39-8B1C-C339-0213-1BD03FE8F6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FC72F8C7-45EE-3F80-9672-562D30A7D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8" name="Title 1">
            <a:extLst>
              <a:ext uri="{FF2B5EF4-FFF2-40B4-BE49-F238E27FC236}">
                <a16:creationId xmlns:a16="http://schemas.microsoft.com/office/drawing/2014/main" id="{D280458B-34DF-4430-87B3-195F3A26FC92}"/>
              </a:ext>
            </a:extLst>
          </p:cNvPr>
          <p:cNvSpPr txBox="1">
            <a:spLocks/>
          </p:cNvSpPr>
          <p:nvPr/>
        </p:nvSpPr>
        <p:spPr>
          <a:xfrm>
            <a:off x="459643" y="2929887"/>
            <a:ext cx="4786296" cy="1394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8000" kern="1200">
                <a:solidFill>
                  <a:schemeClr val="tx1"/>
                </a:solidFill>
                <a:latin typeface="+mj-lt"/>
                <a:ea typeface="+mj-ea"/>
                <a:cs typeface="+mj-cs"/>
              </a:defRPr>
            </a:lvl1pPr>
          </a:lstStyle>
          <a:p>
            <a:pPr>
              <a:lnSpc>
                <a:spcPct val="150000"/>
              </a:lnSpc>
            </a:pPr>
            <a:r>
              <a:rPr lang="en-US" sz="7200" dirty="0">
                <a:solidFill>
                  <a:schemeClr val="bg1"/>
                </a:solidFill>
                <a:effectLst>
                  <a:outerShdw blurRad="38100" dist="38100" dir="2700000" algn="tl">
                    <a:srgbClr val="000000">
                      <a:alpha val="43137"/>
                    </a:srgbClr>
                  </a:outerShdw>
                </a:effectLst>
                <a:latin typeface="Rage Italic" panose="03070502040507070304" pitchFamily="66" charset="0"/>
              </a:rPr>
              <a:t>Questions?</a:t>
            </a:r>
          </a:p>
        </p:txBody>
      </p:sp>
    </p:spTree>
    <p:extLst>
      <p:ext uri="{BB962C8B-B14F-4D97-AF65-F5344CB8AC3E}">
        <p14:creationId xmlns:p14="http://schemas.microsoft.com/office/powerpoint/2010/main" val="1915546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9BA9A8E-42F6-DB4A-4C73-838BCBAE1304}"/>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D8EDEDA1-82F9-D806-5D3C-7A01F65C948E}"/>
              </a:ext>
            </a:extLst>
          </p:cNvPr>
          <p:cNvSpPr txBox="1">
            <a:spLocks/>
          </p:cNvSpPr>
          <p:nvPr/>
        </p:nvSpPr>
        <p:spPr>
          <a:xfrm>
            <a:off x="0" y="258100"/>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b="1" dirty="0">
                <a:latin typeface="+mj-lt"/>
              </a:rPr>
              <a:t>	Section 2, Rule 3: Chair and Vice-Chair </a:t>
            </a:r>
            <a:r>
              <a:rPr lang="en-US" sz="1800" i="1" dirty="0">
                <a:latin typeface="+mj-lt"/>
              </a:rPr>
              <a:t>(continued)</a:t>
            </a:r>
            <a:endParaRPr lang="en-US" i="1" dirty="0">
              <a:latin typeface="+mj-lt"/>
            </a:endParaRPr>
          </a:p>
        </p:txBody>
      </p:sp>
      <p:sp>
        <p:nvSpPr>
          <p:cNvPr id="2" name="Graphic 60">
            <a:extLst>
              <a:ext uri="{FF2B5EF4-FFF2-40B4-BE49-F238E27FC236}">
                <a16:creationId xmlns:a16="http://schemas.microsoft.com/office/drawing/2014/main" id="{D2B31DC7-5C9B-BAD8-65ED-48ECF1AEE338}"/>
              </a:ext>
            </a:extLst>
          </p:cNvPr>
          <p:cNvSpPr>
            <a:spLocks/>
          </p:cNvSpPr>
          <p:nvPr/>
        </p:nvSpPr>
        <p:spPr>
          <a:xfrm>
            <a:off x="1167765" y="6663690"/>
            <a:ext cx="48895" cy="1270"/>
          </a:xfrm>
          <a:custGeom>
            <a:avLst/>
            <a:gdLst/>
            <a:ahLst/>
            <a:cxnLst/>
            <a:rect l="l" t="t" r="r" b="b"/>
            <a:pathLst>
              <a:path w="48895">
                <a:moveTo>
                  <a:pt x="0" y="0"/>
                </a:moveTo>
                <a:lnTo>
                  <a:pt x="48844" y="0"/>
                </a:lnTo>
              </a:path>
            </a:pathLst>
          </a:custGeom>
          <a:ln w="12715">
            <a:solidFill>
              <a:srgbClr val="C3282F"/>
            </a:solidFill>
            <a:prstDash val="solid"/>
          </a:ln>
        </p:spPr>
        <p:txBody>
          <a:bodyPr wrap="square" lIns="0" tIns="0" rIns="0" bIns="0" rtlCol="0">
            <a:prstTxWarp prst="textNoShape">
              <a:avLst/>
            </a:prstTxWarp>
            <a:noAutofit/>
          </a:bodyPr>
          <a:lstStyle/>
          <a:p>
            <a:endParaRPr lang="en-US"/>
          </a:p>
        </p:txBody>
      </p:sp>
      <p:sp>
        <p:nvSpPr>
          <p:cNvPr id="3" name="Graphic 61">
            <a:extLst>
              <a:ext uri="{FF2B5EF4-FFF2-40B4-BE49-F238E27FC236}">
                <a16:creationId xmlns:a16="http://schemas.microsoft.com/office/drawing/2014/main" id="{FC44794C-113A-5C47-FB48-9B5FE6E1E17D}"/>
              </a:ext>
            </a:extLst>
          </p:cNvPr>
          <p:cNvSpPr>
            <a:spLocks/>
          </p:cNvSpPr>
          <p:nvPr/>
        </p:nvSpPr>
        <p:spPr>
          <a:xfrm>
            <a:off x="1164590" y="7163435"/>
            <a:ext cx="48895" cy="1270"/>
          </a:xfrm>
          <a:custGeom>
            <a:avLst/>
            <a:gdLst/>
            <a:ahLst/>
            <a:cxnLst/>
            <a:rect l="l" t="t" r="r" b="b"/>
            <a:pathLst>
              <a:path w="48895">
                <a:moveTo>
                  <a:pt x="0" y="0"/>
                </a:moveTo>
                <a:lnTo>
                  <a:pt x="48844" y="0"/>
                </a:lnTo>
              </a:path>
            </a:pathLst>
          </a:custGeom>
          <a:ln w="12715">
            <a:solidFill>
              <a:srgbClr val="C3282F"/>
            </a:solidFill>
            <a:prstDash val="solid"/>
          </a:ln>
        </p:spPr>
        <p:txBody>
          <a:bodyPr wrap="square" lIns="0" tIns="0" rIns="0" bIns="0" rtlCol="0">
            <a:prstTxWarp prst="textNoShape">
              <a:avLst/>
            </a:prstTxWarp>
            <a:noAutofit/>
          </a:bodyPr>
          <a:lstStyle/>
          <a:p>
            <a:endParaRPr lang="en-US"/>
          </a:p>
        </p:txBody>
      </p:sp>
      <p:sp>
        <p:nvSpPr>
          <p:cNvPr id="4" name="Graphic 62">
            <a:extLst>
              <a:ext uri="{FF2B5EF4-FFF2-40B4-BE49-F238E27FC236}">
                <a16:creationId xmlns:a16="http://schemas.microsoft.com/office/drawing/2014/main" id="{02A398F9-3CF2-9260-046E-FC949C4FEE29}"/>
              </a:ext>
            </a:extLst>
          </p:cNvPr>
          <p:cNvSpPr>
            <a:spLocks/>
          </p:cNvSpPr>
          <p:nvPr/>
        </p:nvSpPr>
        <p:spPr>
          <a:xfrm>
            <a:off x="1161415" y="7656830"/>
            <a:ext cx="48895" cy="1270"/>
          </a:xfrm>
          <a:custGeom>
            <a:avLst/>
            <a:gdLst/>
            <a:ahLst/>
            <a:cxnLst/>
            <a:rect l="l" t="t" r="r" b="b"/>
            <a:pathLst>
              <a:path w="48895">
                <a:moveTo>
                  <a:pt x="0" y="0"/>
                </a:moveTo>
                <a:lnTo>
                  <a:pt x="48844" y="0"/>
                </a:lnTo>
              </a:path>
            </a:pathLst>
          </a:custGeom>
          <a:ln w="12715">
            <a:solidFill>
              <a:srgbClr val="C3282F"/>
            </a:solidFill>
            <a:prstDash val="solid"/>
          </a:ln>
        </p:spPr>
        <p:txBody>
          <a:bodyPr wrap="square" lIns="0" tIns="0" rIns="0" bIns="0" rtlCol="0">
            <a:prstTxWarp prst="textNoShape">
              <a:avLst/>
            </a:prstTxWarp>
            <a:noAutofit/>
          </a:bodyPr>
          <a:lstStyle/>
          <a:p>
            <a:endParaRPr lang="en-US"/>
          </a:p>
        </p:txBody>
      </p:sp>
      <p:sp>
        <p:nvSpPr>
          <p:cNvPr id="48" name="TextBox 47">
            <a:extLst>
              <a:ext uri="{FF2B5EF4-FFF2-40B4-BE49-F238E27FC236}">
                <a16:creationId xmlns:a16="http://schemas.microsoft.com/office/drawing/2014/main" id="{72D1C06D-DBC5-C230-DBEE-BE67E6CA41C7}"/>
              </a:ext>
            </a:extLst>
          </p:cNvPr>
          <p:cNvSpPr txBox="1"/>
          <p:nvPr/>
        </p:nvSpPr>
        <p:spPr>
          <a:xfrm>
            <a:off x="295275" y="994090"/>
            <a:ext cx="11506200" cy="3497624"/>
          </a:xfrm>
          <a:prstGeom prst="rect">
            <a:avLst/>
          </a:prstGeom>
          <a:noFill/>
        </p:spPr>
        <p:txBody>
          <a:bodyPr wrap="square">
            <a:spAutoFit/>
          </a:bodyPr>
          <a:lstStyle/>
          <a:p>
            <a:pPr marL="457200" indent="-228600">
              <a:lnSpc>
                <a:spcPct val="110000"/>
              </a:lnSpc>
              <a:spcAft>
                <a:spcPts val="300"/>
              </a:spcAft>
              <a:buFont typeface="Arial" panose="020B0604020202020204" pitchFamily="34" charset="0"/>
              <a:buChar char="•"/>
            </a:pPr>
            <a:r>
              <a:rPr lang="en-US" sz="2200" dirty="0"/>
              <a:t>Generally, serves as primary spokesperson for the Board in collaboration with the CAO and/or Department Heads or designee.</a:t>
            </a:r>
          </a:p>
          <a:p>
            <a:pPr marL="457200" indent="-228600">
              <a:lnSpc>
                <a:spcPct val="110000"/>
              </a:lnSpc>
              <a:spcAft>
                <a:spcPts val="300"/>
              </a:spcAft>
              <a:buFont typeface="Arial" panose="020B0604020202020204" pitchFamily="34" charset="0"/>
              <a:buChar char="•"/>
            </a:pPr>
            <a:r>
              <a:rPr lang="en-US" sz="2200" dirty="0"/>
              <a:t>The Board Chair may call a special meeting when the Chair determines it is necessary based on consultation with the CAO and County Counsel. In addition, if three or more members of the Board request a special meeting through the CAO on a specific topic, the Board Chair shall honor this request for a meeting, while also noting the majority of the Board may discuss and call a special meeting directly.</a:t>
            </a:r>
          </a:p>
          <a:p>
            <a:pPr marL="457200" indent="-228600">
              <a:lnSpc>
                <a:spcPct val="110000"/>
              </a:lnSpc>
              <a:spcAft>
                <a:spcPts val="300"/>
              </a:spcAft>
              <a:buFont typeface="Arial" panose="020B0604020202020204" pitchFamily="34" charset="0"/>
              <a:buChar char="•"/>
            </a:pPr>
            <a:r>
              <a:rPr lang="en-US" sz="2200" dirty="0"/>
              <a:t>During a declared emergency, the Board Chair will coordinate with the CAO and the Director of Emergency Services on all matters relating to the emergency.</a:t>
            </a:r>
            <a:endParaRPr lang="en-US" altLang="en-US" sz="2200" dirty="0"/>
          </a:p>
        </p:txBody>
      </p:sp>
    </p:spTree>
    <p:extLst>
      <p:ext uri="{BB962C8B-B14F-4D97-AF65-F5344CB8AC3E}">
        <p14:creationId xmlns:p14="http://schemas.microsoft.com/office/powerpoint/2010/main" val="2204038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90BA19E-8582-CE7E-ADA9-8C1CA98DB778}"/>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03ABD65B-3B70-0131-1BE9-7C0DF7066668}"/>
              </a:ext>
            </a:extLst>
          </p:cNvPr>
          <p:cNvSpPr txBox="1">
            <a:spLocks/>
          </p:cNvSpPr>
          <p:nvPr/>
        </p:nvSpPr>
        <p:spPr>
          <a:xfrm>
            <a:off x="0" y="258100"/>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dirty="0">
                <a:latin typeface="+mj-lt"/>
              </a:rPr>
              <a:t>	</a:t>
            </a:r>
            <a:r>
              <a:rPr lang="en-US" b="1" dirty="0">
                <a:latin typeface="+mj-lt"/>
              </a:rPr>
              <a:t> Section 2, Rule 16: Closed Sessions</a:t>
            </a:r>
          </a:p>
        </p:txBody>
      </p:sp>
      <p:sp>
        <p:nvSpPr>
          <p:cNvPr id="3" name="TextBox 2">
            <a:extLst>
              <a:ext uri="{FF2B5EF4-FFF2-40B4-BE49-F238E27FC236}">
                <a16:creationId xmlns:a16="http://schemas.microsoft.com/office/drawing/2014/main" id="{58AEB4FA-40AE-A622-C9A0-D33EDD570D4D}"/>
              </a:ext>
            </a:extLst>
          </p:cNvPr>
          <p:cNvSpPr txBox="1"/>
          <p:nvPr/>
        </p:nvSpPr>
        <p:spPr>
          <a:xfrm>
            <a:off x="276225" y="919699"/>
            <a:ext cx="11772328" cy="3841373"/>
          </a:xfrm>
          <a:prstGeom prst="rect">
            <a:avLst/>
          </a:prstGeom>
          <a:noFill/>
        </p:spPr>
        <p:txBody>
          <a:bodyPr wrap="square">
            <a:spAutoFit/>
          </a:bodyPr>
          <a:lstStyle/>
          <a:p>
            <a:pPr>
              <a:lnSpc>
                <a:spcPct val="110000"/>
              </a:lnSpc>
              <a:spcAft>
                <a:spcPts val="1200"/>
              </a:spcAft>
            </a:pPr>
            <a:r>
              <a:rPr lang="en-US" sz="2000" dirty="0"/>
              <a:t>The Brown Act allows meeting in closed session only for specific matters as expressly authorized by statute. (Government Code §54962) The authority for such sessions has been narrowly construed.</a:t>
            </a:r>
          </a:p>
          <a:p>
            <a:pPr marL="457200" indent="-342900">
              <a:lnSpc>
                <a:spcPct val="110000"/>
              </a:lnSpc>
              <a:spcAft>
                <a:spcPts val="300"/>
              </a:spcAft>
              <a:buFont typeface="+mj-lt"/>
              <a:buAutoNum type="arabicParenR"/>
              <a:tabLst>
                <a:tab pos="457200" algn="l"/>
              </a:tabLst>
            </a:pPr>
            <a:r>
              <a:rPr lang="en-US" sz="2000" dirty="0"/>
              <a:t>Each item to be transacted or discussed must be briefly described on the agenda. For some matters, additional information may be required.  (Government Code § 54954.2(a))	</a:t>
            </a:r>
          </a:p>
          <a:p>
            <a:pPr marL="457200" indent="-342900">
              <a:lnSpc>
                <a:spcPct val="110000"/>
              </a:lnSpc>
              <a:spcAft>
                <a:spcPts val="300"/>
              </a:spcAft>
              <a:buFont typeface="+mj-lt"/>
              <a:buAutoNum type="arabicParenR"/>
              <a:tabLst>
                <a:tab pos="457200" algn="l"/>
              </a:tabLst>
            </a:pPr>
            <a:r>
              <a:rPr lang="en-US" sz="2000" dirty="0"/>
              <a:t>Description of closed session items should be used. (Government Code §54954.5)</a:t>
            </a:r>
          </a:p>
          <a:p>
            <a:pPr marL="457200" indent="-342900">
              <a:lnSpc>
                <a:spcPct val="110000"/>
              </a:lnSpc>
              <a:spcAft>
                <a:spcPts val="300"/>
              </a:spcAft>
              <a:buFont typeface="+mj-lt"/>
              <a:buAutoNum type="arabicParenR"/>
              <a:tabLst>
                <a:tab pos="457200" algn="l"/>
              </a:tabLst>
            </a:pPr>
            <a:r>
              <a:rPr lang="en-US" sz="2000" dirty="0"/>
              <a:t>Prior to adjourning to closed session. a representative of the legislative body must orally announce the items to be discussed in closed session. (Government Code § 54957.7(a))</a:t>
            </a:r>
          </a:p>
          <a:p>
            <a:pPr marL="457200" indent="-342900">
              <a:lnSpc>
                <a:spcPct val="110000"/>
              </a:lnSpc>
              <a:spcAft>
                <a:spcPts val="300"/>
              </a:spcAft>
              <a:buFont typeface="+mj-lt"/>
              <a:buAutoNum type="arabicParenR"/>
              <a:tabLst>
                <a:tab pos="457200" algn="l"/>
              </a:tabLst>
            </a:pPr>
            <a:r>
              <a:rPr lang="en-US" sz="2000" dirty="0"/>
              <a:t>Once closed session has been completed. the agency must reconvene in open session. where it may be required to report votes and actions taken in closed session. (Government Code §54957.1 and §54957.7(b))</a:t>
            </a:r>
          </a:p>
        </p:txBody>
      </p:sp>
      <p:sp>
        <p:nvSpPr>
          <p:cNvPr id="5" name="TextBox 4">
            <a:extLst>
              <a:ext uri="{FF2B5EF4-FFF2-40B4-BE49-F238E27FC236}">
                <a16:creationId xmlns:a16="http://schemas.microsoft.com/office/drawing/2014/main" id="{89F27B42-2DCF-5DEE-49D8-367C9EFA298E}"/>
              </a:ext>
            </a:extLst>
          </p:cNvPr>
          <p:cNvSpPr txBox="1"/>
          <p:nvPr/>
        </p:nvSpPr>
        <p:spPr>
          <a:xfrm>
            <a:off x="276225" y="4720843"/>
            <a:ext cx="9486900" cy="1763881"/>
          </a:xfrm>
          <a:prstGeom prst="rect">
            <a:avLst/>
          </a:prstGeom>
          <a:noFill/>
        </p:spPr>
        <p:txBody>
          <a:bodyPr wrap="square">
            <a:spAutoFit/>
          </a:bodyPr>
          <a:lstStyle/>
          <a:p>
            <a:pPr>
              <a:lnSpc>
                <a:spcPct val="110000"/>
              </a:lnSpc>
            </a:pPr>
            <a:r>
              <a:rPr lang="en-US" sz="2000" dirty="0"/>
              <a:t>Public Reporting of Action taken in Closed Session: The Brown Act requires the local governing body to publicly report certain actions taken in closed session that are of a final nature. and the vote or abstention of each member present. (see Government Code §54957.1) Reports that are required to be made pursuant to this section may be made orally or in writing.</a:t>
            </a:r>
          </a:p>
        </p:txBody>
      </p:sp>
    </p:spTree>
    <p:extLst>
      <p:ext uri="{BB962C8B-B14F-4D97-AF65-F5344CB8AC3E}">
        <p14:creationId xmlns:p14="http://schemas.microsoft.com/office/powerpoint/2010/main" val="1729427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59283E3-B6CC-0621-05C3-2531DD0DE5CC}"/>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95A6ED36-03D3-FD01-B41B-9372BCDFEDC2}"/>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dirty="0"/>
              <a:t>	</a:t>
            </a:r>
            <a:r>
              <a:rPr lang="en-US" b="1" dirty="0">
                <a:latin typeface="+mj-lt"/>
              </a:rPr>
              <a:t> Section 3, Rule 5: Ordinances</a:t>
            </a:r>
            <a:endParaRPr lang="en-US" dirty="0"/>
          </a:p>
        </p:txBody>
      </p:sp>
      <p:sp>
        <p:nvSpPr>
          <p:cNvPr id="4" name="TextBox 3">
            <a:extLst>
              <a:ext uri="{FF2B5EF4-FFF2-40B4-BE49-F238E27FC236}">
                <a16:creationId xmlns:a16="http://schemas.microsoft.com/office/drawing/2014/main" id="{E8FBBFDE-1AAF-3D06-6DCD-4C3B357B8134}"/>
              </a:ext>
            </a:extLst>
          </p:cNvPr>
          <p:cNvSpPr txBox="1"/>
          <p:nvPr/>
        </p:nvSpPr>
        <p:spPr>
          <a:xfrm>
            <a:off x="419100" y="1123087"/>
            <a:ext cx="11534775" cy="3801041"/>
          </a:xfrm>
          <a:prstGeom prst="rect">
            <a:avLst/>
          </a:prstGeom>
          <a:noFill/>
        </p:spPr>
        <p:txBody>
          <a:bodyPr wrap="square">
            <a:spAutoFit/>
          </a:bodyPr>
          <a:lstStyle/>
          <a:p>
            <a:pPr marL="285750" indent="-285750">
              <a:lnSpc>
                <a:spcPct val="110000"/>
              </a:lnSpc>
              <a:spcAft>
                <a:spcPts val="600"/>
              </a:spcAft>
              <a:buFont typeface="Arial" panose="020B0604020202020204" pitchFamily="34" charset="0"/>
              <a:buChar char="•"/>
            </a:pPr>
            <a:r>
              <a:rPr lang="en-US" sz="2000" dirty="0"/>
              <a:t>Second reading of Ordinance on agenda - Gov't Code 25131 prohibits the second reading of the Ordinance within 5 days of first reading. If a second reading is missed, the item will be placed on the consent agenda with the recommendation to have it continued at the stated date of the next scheduled Board meeting.</a:t>
            </a:r>
          </a:p>
          <a:p>
            <a:pPr marL="285750" indent="-285750">
              <a:spcAft>
                <a:spcPts val="600"/>
              </a:spcAft>
              <a:buFont typeface="Arial" panose="020B0604020202020204" pitchFamily="34" charset="0"/>
              <a:buChar char="•"/>
            </a:pPr>
            <a:endParaRPr lang="en-US" sz="2000" dirty="0"/>
          </a:p>
          <a:p>
            <a:pPr>
              <a:spcAft>
                <a:spcPts val="1200"/>
              </a:spcAft>
            </a:pPr>
            <a:r>
              <a:rPr lang="en-US" sz="2000" dirty="0"/>
              <a:t>Exceptions: Ordinances that will become effective immediately include the following:</a:t>
            </a:r>
          </a:p>
          <a:p>
            <a:pPr marL="342900" indent="-228600">
              <a:spcAft>
                <a:spcPts val="600"/>
              </a:spcAft>
              <a:buFont typeface="Arial" panose="020B0604020202020204" pitchFamily="34" charset="0"/>
              <a:buChar char="•"/>
            </a:pPr>
            <a:r>
              <a:rPr lang="en-US" sz="2000" dirty="0"/>
              <a:t>Rezoning Ordinances</a:t>
            </a:r>
          </a:p>
          <a:p>
            <a:pPr marL="342900" indent="-228600">
              <a:spcAft>
                <a:spcPts val="600"/>
              </a:spcAft>
              <a:buFont typeface="Arial" panose="020B0604020202020204" pitchFamily="34" charset="0"/>
              <a:buChar char="•"/>
            </a:pPr>
            <a:r>
              <a:rPr lang="en-US" sz="2000" dirty="0"/>
              <a:t>Urgency Ordinances</a:t>
            </a:r>
          </a:p>
          <a:p>
            <a:pPr marL="342900" indent="-228600">
              <a:spcAft>
                <a:spcPts val="600"/>
              </a:spcAft>
              <a:buFont typeface="Arial" panose="020B0604020202020204" pitchFamily="34" charset="0"/>
              <a:buChar char="•"/>
            </a:pPr>
            <a:r>
              <a:rPr lang="en-US" sz="2000" dirty="0"/>
              <a:t>Ordinances related to Elections</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501168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B379671-4976-17DC-EB0B-44BE2262C3D8}"/>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5D476251-8FFD-2809-A93F-849E89318720}"/>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dirty="0"/>
              <a:t>	</a:t>
            </a:r>
            <a:r>
              <a:rPr lang="en-US" b="1" dirty="0">
                <a:latin typeface="+mj-lt"/>
              </a:rPr>
              <a:t> Section 3, Rule 8: Motion to Rescind</a:t>
            </a:r>
            <a:endParaRPr lang="en-US" dirty="0"/>
          </a:p>
        </p:txBody>
      </p:sp>
      <p:sp>
        <p:nvSpPr>
          <p:cNvPr id="3" name="TextBox 2">
            <a:extLst>
              <a:ext uri="{FF2B5EF4-FFF2-40B4-BE49-F238E27FC236}">
                <a16:creationId xmlns:a16="http://schemas.microsoft.com/office/drawing/2014/main" id="{E82072A3-D884-2864-EDC9-553870508AD2}"/>
              </a:ext>
            </a:extLst>
          </p:cNvPr>
          <p:cNvSpPr txBox="1"/>
          <p:nvPr/>
        </p:nvSpPr>
        <p:spPr>
          <a:xfrm>
            <a:off x="285749" y="1166843"/>
            <a:ext cx="11515725" cy="3185487"/>
          </a:xfrm>
          <a:prstGeom prst="rect">
            <a:avLst/>
          </a:prstGeom>
          <a:noFill/>
        </p:spPr>
        <p:txBody>
          <a:bodyPr wrap="square">
            <a:spAutoFit/>
          </a:bodyPr>
          <a:lstStyle/>
          <a:p>
            <a:pPr>
              <a:spcAft>
                <a:spcPts val="600"/>
              </a:spcAft>
            </a:pPr>
            <a:r>
              <a:rPr lang="en-US" sz="2200" dirty="0"/>
              <a:t>A motion to rescind any action, direction or motion shall require four-fifths vote. A motion to rescind is not in order if action or direction has already been completed.</a:t>
            </a:r>
          </a:p>
          <a:p>
            <a:pPr>
              <a:spcAft>
                <a:spcPts val="1200"/>
              </a:spcAft>
            </a:pPr>
            <a:r>
              <a:rPr lang="en-US" sz="2200" dirty="0"/>
              <a:t>Budget Unit Approval: For a motion to rescind an item to correctly approve a budget unit "as amended" follow these steps:</a:t>
            </a:r>
          </a:p>
          <a:p>
            <a:pPr marL="457200" indent="-342900">
              <a:spcAft>
                <a:spcPts val="600"/>
              </a:spcAft>
              <a:buFont typeface="+mj-lt"/>
              <a:buAutoNum type="alphaLcPeriod"/>
            </a:pPr>
            <a:r>
              <a:rPr lang="en-US" sz="2200" dirty="0"/>
              <a:t>A motion to reopen the Board's consideration of the budget unit item/s.</a:t>
            </a:r>
          </a:p>
          <a:p>
            <a:pPr marL="457200" indent="-342900">
              <a:spcAft>
                <a:spcPts val="600"/>
              </a:spcAft>
              <a:buFont typeface="+mj-lt"/>
              <a:buAutoNum type="alphaLcPeriod"/>
            </a:pPr>
            <a:r>
              <a:rPr lang="en-US" sz="2200" dirty="0"/>
              <a:t>A motion to rescind the Board's approval of the budget unit item/s.</a:t>
            </a:r>
          </a:p>
          <a:p>
            <a:pPr marL="457200" indent="-342900">
              <a:spcAft>
                <a:spcPts val="600"/>
              </a:spcAft>
              <a:buFont typeface="+mj-lt"/>
              <a:buAutoNum type="alphaLcPeriod"/>
            </a:pPr>
            <a:r>
              <a:rPr lang="en-US" sz="2200" dirty="0"/>
              <a:t>A motion to approve the budget unit item/s “As Amended.” The Board may reiterate the amendments made at this stage.</a:t>
            </a:r>
          </a:p>
        </p:txBody>
      </p:sp>
    </p:spTree>
    <p:extLst>
      <p:ext uri="{BB962C8B-B14F-4D97-AF65-F5344CB8AC3E}">
        <p14:creationId xmlns:p14="http://schemas.microsoft.com/office/powerpoint/2010/main" val="910427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E4D444F-38BD-A05D-4CDF-DB7EEA0F759A}"/>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276E149D-6FA0-57AC-1126-168DF4B02D62}"/>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b="1" dirty="0">
                <a:latin typeface="+mj-lt"/>
              </a:rPr>
              <a:t>	Section 3, Rule 11: Hearing Procedure</a:t>
            </a:r>
            <a:endParaRPr lang="en-US" dirty="0"/>
          </a:p>
        </p:txBody>
      </p:sp>
      <p:sp>
        <p:nvSpPr>
          <p:cNvPr id="4" name="TextBox 3">
            <a:extLst>
              <a:ext uri="{FF2B5EF4-FFF2-40B4-BE49-F238E27FC236}">
                <a16:creationId xmlns:a16="http://schemas.microsoft.com/office/drawing/2014/main" id="{F9FB4601-09E6-92F8-4060-F3D8FAFCF40F}"/>
              </a:ext>
            </a:extLst>
          </p:cNvPr>
          <p:cNvSpPr txBox="1"/>
          <p:nvPr/>
        </p:nvSpPr>
        <p:spPr>
          <a:xfrm>
            <a:off x="266700" y="1296710"/>
            <a:ext cx="11553826" cy="1931041"/>
          </a:xfrm>
          <a:prstGeom prst="rect">
            <a:avLst/>
          </a:prstGeom>
          <a:noFill/>
        </p:spPr>
        <p:txBody>
          <a:bodyPr wrap="square">
            <a:spAutoFit/>
          </a:bodyPr>
          <a:lstStyle/>
          <a:p>
            <a:pPr>
              <a:lnSpc>
                <a:spcPct val="110000"/>
              </a:lnSpc>
              <a:spcAft>
                <a:spcPts val="600"/>
              </a:spcAft>
            </a:pPr>
            <a:r>
              <a:rPr lang="en-US" sz="2200" dirty="0"/>
              <a:t>Unless otherwise provided by statute or ordinance, this section shall apply to all public hearings heard by the Board of Supervisors. Except as expressly provided in this section, the other provisions of these procedures shall also apply. All hearings required for the adoption, modification or repeal of a regulation under Government Code section 65850 et. seq. (Land Use) shall be noticed in compliance with Government Code section 65854.</a:t>
            </a:r>
          </a:p>
        </p:txBody>
      </p:sp>
    </p:spTree>
    <p:extLst>
      <p:ext uri="{BB962C8B-B14F-4D97-AF65-F5344CB8AC3E}">
        <p14:creationId xmlns:p14="http://schemas.microsoft.com/office/powerpoint/2010/main" val="1981410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7952F0B-B313-5D82-C323-3AC1B35E0337}"/>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F8B1B7D5-3160-79E9-7383-EC98F38AE7E6}"/>
              </a:ext>
            </a:extLst>
          </p:cNvPr>
          <p:cNvSpPr txBox="1">
            <a:spLocks/>
          </p:cNvSpPr>
          <p:nvPr/>
        </p:nvSpPr>
        <p:spPr>
          <a:xfrm>
            <a:off x="0" y="350851"/>
            <a:ext cx="12192000" cy="484850"/>
          </a:xfrm>
          <a:prstGeom prst="rect">
            <a:avLst/>
          </a:prstGeom>
          <a:gradFill flip="none" rotWithShape="1">
            <a:gsLst>
              <a:gs pos="0">
                <a:srgbClr val="5C564C"/>
              </a:gs>
              <a:gs pos="50000">
                <a:srgbClr val="A8A196"/>
              </a:gs>
              <a:gs pos="100000">
                <a:srgbClr val="D7D4CF"/>
              </a:gs>
            </a:gsLst>
            <a:path path="circle">
              <a:fillToRect t="100000" r="100000"/>
            </a:path>
            <a:tileRect l="-100000" b="-100000"/>
          </a:gradFill>
          <a:ln w="19050">
            <a:noFill/>
          </a:ln>
        </p:spPr>
        <p:txBody>
          <a:bodyPr anchor="ctr"/>
          <a:lstStyle>
            <a:defPPr>
              <a:defRPr lang="en-US"/>
            </a:defPPr>
            <a:lvl1pPr marL="228600" indent="-228600">
              <a:lnSpc>
                <a:spcPct val="110000"/>
              </a:lnSpc>
              <a:spcBef>
                <a:spcPts val="1000"/>
              </a:spcBef>
              <a:buFont typeface="Arial" panose="020B0604020202020204" pitchFamily="34" charset="0"/>
              <a:buChar char="•"/>
              <a:defRPr sz="2000">
                <a:solidFill>
                  <a:schemeClr val="bg1"/>
                </a:solidFill>
                <a:latin typeface="Candara" panose="020E0502030303020204" pitchFamily="34" charset="0"/>
              </a:defRPr>
            </a:lvl1pPr>
            <a:lvl2pPr marL="685800" indent="-228600">
              <a:lnSpc>
                <a:spcPct val="110000"/>
              </a:lnSpc>
              <a:spcBef>
                <a:spcPts val="500"/>
              </a:spcBef>
              <a:buFont typeface="Arial" panose="020B0604020202020204" pitchFamily="34" charset="0"/>
              <a:buChar char="•"/>
              <a:defRPr sz="2400"/>
            </a:lvl2pPr>
            <a:lvl3pPr marL="1143000" indent="-228600">
              <a:lnSpc>
                <a:spcPct val="110000"/>
              </a:lnSpc>
              <a:spcBef>
                <a:spcPts val="500"/>
              </a:spcBef>
              <a:buFont typeface="Arial" panose="020B0604020202020204" pitchFamily="34" charset="0"/>
              <a:buChar char="•"/>
              <a:defRPr sz="2000"/>
            </a:lvl3pPr>
            <a:lvl4pPr marL="1600200" indent="-228600">
              <a:lnSpc>
                <a:spcPct val="110000"/>
              </a:lnSpc>
              <a:spcBef>
                <a:spcPts val="500"/>
              </a:spcBef>
              <a:buFont typeface="Arial" panose="020B0604020202020204" pitchFamily="34" charset="0"/>
              <a:buChar char="•"/>
            </a:lvl4pPr>
            <a:lvl5pPr marL="2057400" indent="-228600">
              <a:lnSpc>
                <a:spcPct val="11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tabLst>
                <a:tab pos="233363" algn="l"/>
              </a:tabLst>
            </a:pPr>
            <a:r>
              <a:rPr lang="en-US" b="1" dirty="0">
                <a:latin typeface="+mj-lt"/>
              </a:rPr>
              <a:t>	Section 3, Rule 11: Hearing Procedure </a:t>
            </a:r>
            <a:r>
              <a:rPr lang="en-US" sz="1800" i="1" dirty="0">
                <a:latin typeface="+mj-lt"/>
              </a:rPr>
              <a:t>(continued)</a:t>
            </a:r>
            <a:endParaRPr lang="en-US" i="1" dirty="0"/>
          </a:p>
        </p:txBody>
      </p:sp>
      <p:sp>
        <p:nvSpPr>
          <p:cNvPr id="4" name="TextBox 3">
            <a:extLst>
              <a:ext uri="{FF2B5EF4-FFF2-40B4-BE49-F238E27FC236}">
                <a16:creationId xmlns:a16="http://schemas.microsoft.com/office/drawing/2014/main" id="{528426EC-2B62-70F1-BC07-352AF31F0785}"/>
              </a:ext>
            </a:extLst>
          </p:cNvPr>
          <p:cNvSpPr txBox="1"/>
          <p:nvPr/>
        </p:nvSpPr>
        <p:spPr>
          <a:xfrm>
            <a:off x="280987" y="1020648"/>
            <a:ext cx="11630025" cy="5704639"/>
          </a:xfrm>
          <a:prstGeom prst="rect">
            <a:avLst/>
          </a:prstGeom>
          <a:noFill/>
        </p:spPr>
        <p:txBody>
          <a:bodyPr wrap="square">
            <a:spAutoFit/>
          </a:bodyPr>
          <a:lstStyle/>
          <a:p>
            <a:pPr>
              <a:lnSpc>
                <a:spcPct val="110000"/>
              </a:lnSpc>
              <a:spcAft>
                <a:spcPts val="600"/>
              </a:spcAft>
            </a:pPr>
            <a:r>
              <a:rPr lang="en-US" sz="2200" dirty="0"/>
              <a:t>The order of presentation shall be:</a:t>
            </a:r>
          </a:p>
          <a:p>
            <a:pPr marL="457200" indent="-342900">
              <a:spcAft>
                <a:spcPts val="300"/>
              </a:spcAft>
              <a:buFont typeface="+mj-lt"/>
              <a:buAutoNum type="alphaLcParenR"/>
              <a:tabLst>
                <a:tab pos="457200" algn="l"/>
              </a:tabLst>
            </a:pPr>
            <a:r>
              <a:rPr lang="en-US" sz="2200" dirty="0"/>
              <a:t>Opening of public hearing by presiding officer. announcement of allotted time for hearing, time per side, and time for individual comment</a:t>
            </a:r>
          </a:p>
          <a:p>
            <a:pPr marL="457200" indent="-342900">
              <a:spcAft>
                <a:spcPts val="300"/>
              </a:spcAft>
              <a:buFont typeface="+mj-lt"/>
              <a:buAutoNum type="alphaLcParenR"/>
              <a:tabLst>
                <a:tab pos="457200" algn="l"/>
              </a:tabLst>
            </a:pPr>
            <a:r>
              <a:rPr lang="en-US" sz="2200" dirty="0"/>
              <a:t>Swearing in of witnesses who will testify at the hearing.</a:t>
            </a:r>
          </a:p>
          <a:p>
            <a:pPr marL="457200" indent="-342900">
              <a:spcAft>
                <a:spcPts val="300"/>
              </a:spcAft>
              <a:buFont typeface="+mj-lt"/>
              <a:buAutoNum type="alphaLcParenR"/>
              <a:tabLst>
                <a:tab pos="457200" algn="l"/>
              </a:tabLst>
            </a:pPr>
            <a:r>
              <a:rPr lang="en-US" sz="2200" dirty="0"/>
              <a:t>Presentation / testimony by staff/confirmation of notice by staff</a:t>
            </a:r>
          </a:p>
          <a:p>
            <a:pPr marL="457200" indent="-342900">
              <a:spcAft>
                <a:spcPts val="300"/>
              </a:spcAft>
              <a:buFont typeface="+mj-lt"/>
              <a:buAutoNum type="alphaLcParenR"/>
              <a:tabLst>
                <a:tab pos="457200" algn="l"/>
              </a:tabLst>
            </a:pPr>
            <a:r>
              <a:rPr lang="en-US" sz="2200" dirty="0"/>
              <a:t>Presentation / testimony by applicant or appellant</a:t>
            </a:r>
          </a:p>
          <a:p>
            <a:pPr marL="457200" indent="-342900">
              <a:spcAft>
                <a:spcPts val="300"/>
              </a:spcAft>
              <a:buFont typeface="+mj-lt"/>
              <a:buAutoNum type="alphaLcParenR"/>
              <a:tabLst>
                <a:tab pos="457200" algn="l"/>
              </a:tabLst>
            </a:pPr>
            <a:r>
              <a:rPr lang="en-US" sz="2200" dirty="0"/>
              <a:t>Presentation / testimony by opposition</a:t>
            </a:r>
          </a:p>
          <a:p>
            <a:pPr marL="457200" indent="-342900">
              <a:spcAft>
                <a:spcPts val="300"/>
              </a:spcAft>
              <a:buFont typeface="+mj-lt"/>
              <a:buAutoNum type="alphaLcParenR"/>
              <a:tabLst>
                <a:tab pos="457200" algn="l"/>
              </a:tabLst>
            </a:pPr>
            <a:r>
              <a:rPr lang="en-US" sz="2200" dirty="0"/>
              <a:t>Acceptance of other witness testimony</a:t>
            </a:r>
          </a:p>
          <a:p>
            <a:pPr marL="457200" indent="-342900">
              <a:spcAft>
                <a:spcPts val="300"/>
              </a:spcAft>
              <a:buFont typeface="+mj-lt"/>
              <a:buAutoNum type="alphaLcParenR"/>
              <a:tabLst>
                <a:tab pos="457200" algn="l"/>
              </a:tabLst>
            </a:pPr>
            <a:r>
              <a:rPr lang="en-US" sz="2200" dirty="0"/>
              <a:t>Factual corrections (not rebuttal) by staff, applicant or appellant (in the presiding officer's discretion)</a:t>
            </a:r>
          </a:p>
          <a:p>
            <a:pPr marL="457200" indent="-342900">
              <a:spcAft>
                <a:spcPts val="300"/>
              </a:spcAft>
              <a:buFont typeface="+mj-lt"/>
              <a:buAutoNum type="alphaLcParenR"/>
              <a:tabLst>
                <a:tab pos="457200" algn="l"/>
              </a:tabLst>
            </a:pPr>
            <a:r>
              <a:rPr lang="en-US" sz="2200" dirty="0"/>
              <a:t>Summary and recommendations by Staff</a:t>
            </a:r>
          </a:p>
          <a:p>
            <a:pPr marL="457200" indent="-342900">
              <a:spcAft>
                <a:spcPts val="300"/>
              </a:spcAft>
              <a:buFont typeface="+mj-lt"/>
              <a:buAutoNum type="alphaLcParenR"/>
              <a:tabLst>
                <a:tab pos="457200" algn="l"/>
              </a:tabLst>
            </a:pPr>
            <a:r>
              <a:rPr lang="en-US" sz="2200" dirty="0"/>
              <a:t>Board questions of Staff</a:t>
            </a:r>
          </a:p>
          <a:p>
            <a:pPr marL="457200" indent="-342900">
              <a:spcAft>
                <a:spcPts val="300"/>
              </a:spcAft>
              <a:buFont typeface="+mj-lt"/>
              <a:buAutoNum type="alphaLcParenR"/>
              <a:tabLst>
                <a:tab pos="457200" algn="l"/>
              </a:tabLst>
            </a:pPr>
            <a:r>
              <a:rPr lang="en-US" sz="2200" dirty="0"/>
              <a:t>Closing of public hearing by presiding officer with or without motion, second or vote</a:t>
            </a:r>
          </a:p>
          <a:p>
            <a:pPr marL="457200" indent="-342900">
              <a:spcAft>
                <a:spcPts val="300"/>
              </a:spcAft>
              <a:buFont typeface="+mj-lt"/>
              <a:buAutoNum type="alphaLcParenR"/>
              <a:tabLst>
                <a:tab pos="457200" algn="l"/>
              </a:tabLst>
            </a:pPr>
            <a:r>
              <a:rPr lang="en-US" sz="2200" dirty="0"/>
              <a:t>Board debate</a:t>
            </a:r>
          </a:p>
          <a:p>
            <a:pPr marL="457200" indent="-342900">
              <a:spcAft>
                <a:spcPts val="300"/>
              </a:spcAft>
              <a:buFont typeface="+mj-lt"/>
              <a:buAutoNum type="alphaLcParenR"/>
              <a:tabLst>
                <a:tab pos="457200" algn="l"/>
              </a:tabLst>
            </a:pPr>
            <a:r>
              <a:rPr lang="en-US" sz="2200" dirty="0"/>
              <a:t>Board action</a:t>
            </a:r>
          </a:p>
        </p:txBody>
      </p:sp>
    </p:spTree>
    <p:extLst>
      <p:ext uri="{BB962C8B-B14F-4D97-AF65-F5344CB8AC3E}">
        <p14:creationId xmlns:p14="http://schemas.microsoft.com/office/powerpoint/2010/main" val="247653116"/>
      </p:ext>
    </p:extLst>
  </p:cSld>
  <p:clrMapOvr>
    <a:masterClrMapping/>
  </p:clrMapOvr>
</p:sld>
</file>

<file path=ppt/theme/theme1.xml><?xml version="1.0" encoding="utf-8"?>
<a:theme xmlns:a="http://schemas.openxmlformats.org/drawingml/2006/main" name="AccentBoxVTI">
  <a:themeElements>
    <a:clrScheme name="AnalogousFromRegularSeed_2SEEDS">
      <a:dk1>
        <a:srgbClr val="000000"/>
      </a:dk1>
      <a:lt1>
        <a:srgbClr val="FFFFFF"/>
      </a:lt1>
      <a:dk2>
        <a:srgbClr val="1B2F2E"/>
      </a:dk2>
      <a:lt2>
        <a:srgbClr val="F3F1F0"/>
      </a:lt2>
      <a:accent1>
        <a:srgbClr val="3B9EB1"/>
      </a:accent1>
      <a:accent2>
        <a:srgbClr val="46B196"/>
      </a:accent2>
      <a:accent3>
        <a:srgbClr val="4D7EC3"/>
      </a:accent3>
      <a:accent4>
        <a:srgbClr val="B13B3E"/>
      </a:accent4>
      <a:accent5>
        <a:srgbClr val="C37B4D"/>
      </a:accent5>
      <a:accent6>
        <a:srgbClr val="B19A3B"/>
      </a:accent6>
      <a:hlink>
        <a:srgbClr val="C05944"/>
      </a:hlink>
      <a:folHlink>
        <a:srgbClr val="7F7F7F"/>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908</TotalTime>
  <Words>4209</Words>
  <Application>Microsoft Office PowerPoint</Application>
  <PresentationFormat>Widescreen</PresentationFormat>
  <Paragraphs>219</Paragraphs>
  <Slides>30</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Aptos</vt:lpstr>
      <vt:lpstr>Arial</vt:lpstr>
      <vt:lpstr>Avenir Next LT Pro</vt:lpstr>
      <vt:lpstr>Calibri</vt:lpstr>
      <vt:lpstr>Candara</vt:lpstr>
      <vt:lpstr>Rage Italic</vt:lpstr>
      <vt:lpstr>AccentBoxVTI</vt:lpstr>
      <vt:lpstr>County of Lake BOARD OF SUPERVISORS POLICY AND PROCEDURE REVIEW</vt:lpstr>
      <vt:lpstr>Background &amp; Objectives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Wendy Hoffman</dc:creator>
  <cp:lastModifiedBy>Johanna DeLong</cp:lastModifiedBy>
  <cp:revision>42</cp:revision>
  <cp:lastPrinted>2025-06-05T14:58:53Z</cp:lastPrinted>
  <dcterms:created xsi:type="dcterms:W3CDTF">2025-05-29T16:31:32Z</dcterms:created>
  <dcterms:modified xsi:type="dcterms:W3CDTF">2025-07-02T21:27:55Z</dcterms:modified>
</cp:coreProperties>
</file>