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4" r:id="rId8"/>
    <p:sldId id="265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E11062-BBDF-4E39-8D8B-CDB01B9BB9BD}" v="7" dt="2026-05-04T03:10:39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4" d="100"/>
          <a:sy n="94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o Sabatier" userId="c4d3054130faa20c" providerId="LiveId" clId="{3AF6DD00-4D76-43E5-BE02-EA1A791D7B79}"/>
    <pc:docChg chg="undo custSel modSld">
      <pc:chgData name="Bruno Sabatier" userId="c4d3054130faa20c" providerId="LiveId" clId="{3AF6DD00-4D76-43E5-BE02-EA1A791D7B79}" dt="2026-05-04T03:22:00.496" v="697" actId="20577"/>
      <pc:docMkLst>
        <pc:docMk/>
      </pc:docMkLst>
      <pc:sldChg chg="modSp">
        <pc:chgData name="Bruno Sabatier" userId="c4d3054130faa20c" providerId="LiveId" clId="{3AF6DD00-4D76-43E5-BE02-EA1A791D7B79}" dt="2026-05-04T00:53:06.907" v="0" actId="14826"/>
        <pc:sldMkLst>
          <pc:docMk/>
          <pc:sldMk cId="490844278" sldId="256"/>
        </pc:sldMkLst>
        <pc:picChg chg="mod">
          <ac:chgData name="Bruno Sabatier" userId="c4d3054130faa20c" providerId="LiveId" clId="{3AF6DD00-4D76-43E5-BE02-EA1A791D7B79}" dt="2026-05-04T00:53:06.907" v="0" actId="14826"/>
          <ac:picMkLst>
            <pc:docMk/>
            <pc:sldMk cId="490844278" sldId="256"/>
            <ac:picMk id="1026" creationId="{AA7F8667-7B82-1984-9B80-CADDC9B11382}"/>
          </ac:picMkLst>
        </pc:picChg>
      </pc:sldChg>
      <pc:sldChg chg="modSp mod">
        <pc:chgData name="Bruno Sabatier" userId="c4d3054130faa20c" providerId="LiveId" clId="{3AF6DD00-4D76-43E5-BE02-EA1A791D7B79}" dt="2026-05-04T00:54:04.506" v="68" actId="20577"/>
        <pc:sldMkLst>
          <pc:docMk/>
          <pc:sldMk cId="4220912023" sldId="257"/>
        </pc:sldMkLst>
        <pc:spChg chg="mod">
          <ac:chgData name="Bruno Sabatier" userId="c4d3054130faa20c" providerId="LiveId" clId="{3AF6DD00-4D76-43E5-BE02-EA1A791D7B79}" dt="2026-05-04T00:54:04.506" v="68" actId="20577"/>
          <ac:spMkLst>
            <pc:docMk/>
            <pc:sldMk cId="4220912023" sldId="257"/>
            <ac:spMk id="6" creationId="{6E2E251A-7390-68E2-69AA-75A7963E46FC}"/>
          </ac:spMkLst>
        </pc:spChg>
      </pc:sldChg>
      <pc:sldChg chg="modSp mod">
        <pc:chgData name="Bruno Sabatier" userId="c4d3054130faa20c" providerId="LiveId" clId="{3AF6DD00-4D76-43E5-BE02-EA1A791D7B79}" dt="2026-05-04T01:08:37.404" v="229" actId="403"/>
        <pc:sldMkLst>
          <pc:docMk/>
          <pc:sldMk cId="2869840226" sldId="258"/>
        </pc:sldMkLst>
        <pc:spChg chg="mod">
          <ac:chgData name="Bruno Sabatier" userId="c4d3054130faa20c" providerId="LiveId" clId="{3AF6DD00-4D76-43E5-BE02-EA1A791D7B79}" dt="2026-05-04T01:08:37.404" v="229" actId="403"/>
          <ac:spMkLst>
            <pc:docMk/>
            <pc:sldMk cId="2869840226" sldId="258"/>
            <ac:spMk id="6" creationId="{6E2E251A-7390-68E2-69AA-75A7963E46FC}"/>
          </ac:spMkLst>
        </pc:spChg>
      </pc:sldChg>
      <pc:sldChg chg="modSp mod">
        <pc:chgData name="Bruno Sabatier" userId="c4d3054130faa20c" providerId="LiveId" clId="{3AF6DD00-4D76-43E5-BE02-EA1A791D7B79}" dt="2026-05-04T01:08:46.317" v="230" actId="403"/>
        <pc:sldMkLst>
          <pc:docMk/>
          <pc:sldMk cId="2459656866" sldId="260"/>
        </pc:sldMkLst>
        <pc:spChg chg="mod">
          <ac:chgData name="Bruno Sabatier" userId="c4d3054130faa20c" providerId="LiveId" clId="{3AF6DD00-4D76-43E5-BE02-EA1A791D7B79}" dt="2026-05-04T01:08:46.317" v="230" actId="403"/>
          <ac:spMkLst>
            <pc:docMk/>
            <pc:sldMk cId="2459656866" sldId="260"/>
            <ac:spMk id="6" creationId="{6E2E251A-7390-68E2-69AA-75A7963E46FC}"/>
          </ac:spMkLst>
        </pc:spChg>
      </pc:sldChg>
      <pc:sldChg chg="modSp mod">
        <pc:chgData name="Bruno Sabatier" userId="c4d3054130faa20c" providerId="LiveId" clId="{3AF6DD00-4D76-43E5-BE02-EA1A791D7B79}" dt="2026-05-04T01:10:39.582" v="255" actId="404"/>
        <pc:sldMkLst>
          <pc:docMk/>
          <pc:sldMk cId="1866089929" sldId="261"/>
        </pc:sldMkLst>
        <pc:spChg chg="mod">
          <ac:chgData name="Bruno Sabatier" userId="c4d3054130faa20c" providerId="LiveId" clId="{3AF6DD00-4D76-43E5-BE02-EA1A791D7B79}" dt="2026-05-04T01:10:39.582" v="255" actId="404"/>
          <ac:spMkLst>
            <pc:docMk/>
            <pc:sldMk cId="1866089929" sldId="261"/>
            <ac:spMk id="6" creationId="{6E2E251A-7390-68E2-69AA-75A7963E46FC}"/>
          </ac:spMkLst>
        </pc:spChg>
      </pc:sldChg>
      <pc:sldChg chg="modSp mod">
        <pc:chgData name="Bruno Sabatier" userId="c4d3054130faa20c" providerId="LiveId" clId="{3AF6DD00-4D76-43E5-BE02-EA1A791D7B79}" dt="2026-05-04T03:22:00.496" v="697" actId="20577"/>
        <pc:sldMkLst>
          <pc:docMk/>
          <pc:sldMk cId="3769550683" sldId="262"/>
        </pc:sldMkLst>
        <pc:spChg chg="mod">
          <ac:chgData name="Bruno Sabatier" userId="c4d3054130faa20c" providerId="LiveId" clId="{3AF6DD00-4D76-43E5-BE02-EA1A791D7B79}" dt="2026-05-04T03:22:00.496" v="697" actId="20577"/>
          <ac:spMkLst>
            <pc:docMk/>
            <pc:sldMk cId="3769550683" sldId="262"/>
            <ac:spMk id="6" creationId="{6E2E251A-7390-68E2-69AA-75A7963E46FC}"/>
          </ac:spMkLst>
        </pc:spChg>
      </pc:sldChg>
      <pc:sldChg chg="modSp mod">
        <pc:chgData name="Bruno Sabatier" userId="c4d3054130faa20c" providerId="LiveId" clId="{3AF6DD00-4D76-43E5-BE02-EA1A791D7B79}" dt="2026-05-04T01:13:11.798" v="448" actId="20577"/>
        <pc:sldMkLst>
          <pc:docMk/>
          <pc:sldMk cId="252421250" sldId="263"/>
        </pc:sldMkLst>
        <pc:spChg chg="mod">
          <ac:chgData name="Bruno Sabatier" userId="c4d3054130faa20c" providerId="LiveId" clId="{3AF6DD00-4D76-43E5-BE02-EA1A791D7B79}" dt="2026-05-04T01:13:11.798" v="448" actId="20577"/>
          <ac:spMkLst>
            <pc:docMk/>
            <pc:sldMk cId="252421250" sldId="263"/>
            <ac:spMk id="6" creationId="{6E2E251A-7390-68E2-69AA-75A7963E46FC}"/>
          </ac:spMkLst>
        </pc:spChg>
      </pc:sldChg>
      <pc:sldChg chg="addSp delSp modSp mod modShow">
        <pc:chgData name="Bruno Sabatier" userId="c4d3054130faa20c" providerId="LiveId" clId="{3AF6DD00-4D76-43E5-BE02-EA1A791D7B79}" dt="2026-05-04T03:17:51.507" v="656" actId="34476"/>
        <pc:sldMkLst>
          <pc:docMk/>
          <pc:sldMk cId="3179928300" sldId="264"/>
        </pc:sldMkLst>
        <pc:graphicFrameChg chg="del mod modGraphic">
          <ac:chgData name="Bruno Sabatier" userId="c4d3054130faa20c" providerId="LiveId" clId="{3AF6DD00-4D76-43E5-BE02-EA1A791D7B79}" dt="2026-05-04T03:06:59.364" v="453" actId="478"/>
          <ac:graphicFrameMkLst>
            <pc:docMk/>
            <pc:sldMk cId="3179928300" sldId="264"/>
            <ac:graphicFrameMk id="3" creationId="{03A9A390-C27B-D735-3BAA-6B7A3261C2FD}"/>
          </ac:graphicFrameMkLst>
        </pc:graphicFrameChg>
        <pc:graphicFrameChg chg="add mod modGraphic">
          <ac:chgData name="Bruno Sabatier" userId="c4d3054130faa20c" providerId="LiveId" clId="{3AF6DD00-4D76-43E5-BE02-EA1A791D7B79}" dt="2026-05-04T03:10:39.101" v="618"/>
          <ac:graphicFrameMkLst>
            <pc:docMk/>
            <pc:sldMk cId="3179928300" sldId="264"/>
            <ac:graphicFrameMk id="4" creationId="{C3C32529-2916-AA44-0835-E4BF601F95DB}"/>
          </ac:graphicFrameMkLst>
        </pc:graphicFrameChg>
      </pc:sldChg>
      <pc:sldChg chg="modSp mod modShow">
        <pc:chgData name="Bruno Sabatier" userId="c4d3054130faa20c" providerId="LiveId" clId="{3AF6DD00-4D76-43E5-BE02-EA1A791D7B79}" dt="2026-05-04T03:17:54.049" v="657" actId="34476"/>
        <pc:sldMkLst>
          <pc:docMk/>
          <pc:sldMk cId="11127938" sldId="265"/>
        </pc:sldMkLst>
        <pc:graphicFrameChg chg="modGraphic">
          <ac:chgData name="Bruno Sabatier" userId="c4d3054130faa20c" providerId="LiveId" clId="{3AF6DD00-4D76-43E5-BE02-EA1A791D7B79}" dt="2026-05-04T03:13:02.263" v="655" actId="20577"/>
          <ac:graphicFrameMkLst>
            <pc:docMk/>
            <pc:sldMk cId="11127938" sldId="265"/>
            <ac:graphicFrameMk id="4" creationId="{C416DD0A-F0FC-B5F1-6F98-843B2FC122E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33330-C438-D82E-5863-2460CE15A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3CF96D-5EEE-BC59-8C22-3A943DE57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5D79A-318F-8A8A-2BBE-FD18D30B2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87336-C595-D323-3CA7-0847B0E52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69C8F-9A39-ABFE-512E-92F601D09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4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3B1CE-0A9A-9D08-716E-5B5C6452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78F644-7748-CF24-7E24-87517A1A1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1B955-72FD-DEF3-6989-E6999605F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FD35A-62E5-3886-B4EF-1B85553CC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8CC08-47E7-6B1F-DD0D-4A03F618F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19E1AE-71C0-7FF6-96BA-B69A6A826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BFF9F1-2FBB-2F9D-4170-9F46BAAFB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88A9F-97C8-4710-29B3-976F6A80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B9A67-7E5E-F399-E800-5FA4AD0C9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4949F-32BC-0BE6-BF7D-F3010DD3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4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E90D9-DBAE-E5B2-E2FD-3D21139DF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9C3AE-3143-B78D-7263-F5008FB5C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2027F-24B2-AA25-A9B2-B7A0BF13D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48C92-6873-A0AE-C694-AA6CF1062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F0DA4-775D-D446-9B6C-9B059A63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25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3FD20-2456-B667-4BF0-D4FE48110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8B2D7-6D00-0FE7-44A6-B73E56D69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E6C6F-B8E3-8626-B941-AC61AD70F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60779-08A8-F3CA-7EBA-BC2E3D490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0649F-007A-3B1B-DC3B-F5DB18484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9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5D8E-13D7-F75E-65DD-732A5F97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3F462-13EA-17DE-77DA-C6E76323F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66C39-E6E8-ACC3-7053-EEB76005B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C1680-0997-5C93-8326-83C2184E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CC9BB-E27C-09CC-9931-C6248FD87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E9938-1B47-734B-3929-EF2CDA66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7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6BCD2-17FB-6165-22FF-DDB62BFED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E8ECB-A65E-40BD-3431-FE057272A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CFC83-5CD1-A601-AA09-C548550BF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7D5F3A-C3F0-5130-DEED-FF1E389642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81228-7FCC-BB44-C6AA-65CE2ECEF0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CF287-B79C-8544-8E20-95E986B55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C98E1A-D485-A810-403A-6F5008ED0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99E0E1-134B-13E4-7858-FA52E376C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4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F63FC-F42F-BA88-0DC0-9BCCA9688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723219-18A0-37C1-B6E2-B7E9EDC69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46D1A-67DE-C763-8811-5BE4F47AE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DCF84-12C8-E497-81BD-96A1542A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4D9E27-6683-C546-1076-7CFFC912D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8199E0-C4C8-DD27-8684-6C783A7C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C6E7E-84E2-F07D-2148-BC445777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1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15B0-1F1D-7DF6-01F3-C15D831D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4156A-6974-1754-61C8-26B83C7FF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81E41B-8255-301A-E77F-874D33FF0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C346D-965C-C735-A105-030270EE8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ABDD4-72DE-3A49-D3D8-1EAE415C2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C64BF6-BE73-257D-CDB4-8A068032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8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5424-AE34-AEA9-A069-9D09A33DB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E40CDA-DA85-A495-64FE-D22B36DE18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6646B-D1CF-BBBC-78D8-E07C9F59C3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5FEC3F-7A0F-58D6-E91E-7D981239A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27EEB7-87C3-A242-1713-C59695337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5BEDC-DDB8-5277-FB21-9CE76F4E9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6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CCBC8-1600-4BAB-DB4F-3D73D20F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16A28-6E13-40F2-6CE8-1429ECB57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04E61-E718-D57B-344B-A8B8D467E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8C528-BA01-4E08-B9F3-7A48AABC0737}" type="datetimeFigureOut">
              <a:rPr lang="en-US" smtClean="0"/>
              <a:t>5/3/2026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DDA66-6E73-E40B-00C8-10241A554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474967-379B-52DB-1CC0-A21FE33B0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FD0AE-DCE3-6AAB-E5EB-F944B3458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1576"/>
            <a:ext cx="9144000" cy="1257304"/>
          </a:xfrm>
        </p:spPr>
        <p:txBody>
          <a:bodyPr/>
          <a:lstStyle/>
          <a:p>
            <a:r>
              <a:rPr lang="en-US" b="1" dirty="0"/>
              <a:t>Lake County PEG Board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8A70F-FD7F-937D-063E-6395F71C8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75447"/>
            <a:ext cx="9144000" cy="1888954"/>
          </a:xfrm>
        </p:spPr>
        <p:txBody>
          <a:bodyPr>
            <a:normAutofit/>
          </a:bodyPr>
          <a:lstStyle/>
          <a:p>
            <a:r>
              <a:rPr lang="en-US" sz="3600" b="1" dirty="0"/>
              <a:t>Annual Update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A7F8667-7B82-1984-9B80-CADDC9B11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94981" y="2937126"/>
            <a:ext cx="3602037" cy="360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84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CDDC64-2B65-69DB-80D0-3371C1E8C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6271332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Board Members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Clearlake – Mary Wilson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Lakeport – Christina Price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County of Lake – Bruno Sabatier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Education – Kevin Mack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At-Large – Tom Lajcik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Station Manager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Thomas </a:t>
            </a:r>
            <a:r>
              <a:rPr lang="en-US" sz="3200" dirty="0" err="1"/>
              <a:t>Dewalt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Chief Editor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Cheyenne Blue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91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CDDC64-2B65-69DB-80D0-3371C1E8C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4835619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Budget 25-26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Operating Budget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Revenues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$57,550 </a:t>
            </a:r>
            <a:r>
              <a:rPr lang="en-US" sz="2000" dirty="0"/>
              <a:t>(+$25k)</a:t>
            </a:r>
            <a:endParaRPr lang="en-US" sz="2800" dirty="0"/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City of Clearlake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$10,000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City of Lakeport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$2,000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County of Lake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$15,000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Contract Services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$30,000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65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5122556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Budget 25-26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Operating Budget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Expenses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$56,000 </a:t>
            </a:r>
            <a:r>
              <a:rPr lang="en-US" sz="2000" dirty="0"/>
              <a:t>(+$20k)</a:t>
            </a:r>
            <a:endParaRPr lang="en-US" sz="2800" dirty="0"/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Station Manager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$22,000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Editor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$4,800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Facilities/Insurance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$10,000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800" dirty="0"/>
              <a:t>Additional Pay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2400" dirty="0"/>
              <a:t>$18,000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D2B1307-2422-4803-82A8-82CF386B4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2869840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531572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Budget 25-26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Capital Budget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Revenue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Pass Through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400" dirty="0"/>
              <a:t>$40,000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Expenses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Equipment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2400" dirty="0"/>
              <a:t>$72,000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1866089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61763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Current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Support local events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Support local MACs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Provide more videography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/>
              <a:t>Pathfinders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Continue to work with schools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Upgrading Soper Reese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Website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lakepegtv.com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3769550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4921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Lake County MAC Contract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C32529-2916-AA44-0835-E4BF601F9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089510"/>
              </p:ext>
            </p:extLst>
          </p:nvPr>
        </p:nvGraphicFramePr>
        <p:xfrm>
          <a:off x="330200" y="2079164"/>
          <a:ext cx="9057636" cy="4037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176">
                  <a:extLst>
                    <a:ext uri="{9D8B030D-6E8A-4147-A177-3AD203B41FA5}">
                      <a16:colId xmlns:a16="http://schemas.microsoft.com/office/drawing/2014/main" val="3046419433"/>
                    </a:ext>
                  </a:extLst>
                </a:gridCol>
                <a:gridCol w="633170">
                  <a:extLst>
                    <a:ext uri="{9D8B030D-6E8A-4147-A177-3AD203B41FA5}">
                      <a16:colId xmlns:a16="http://schemas.microsoft.com/office/drawing/2014/main" val="1274566731"/>
                    </a:ext>
                  </a:extLst>
                </a:gridCol>
                <a:gridCol w="338673">
                  <a:extLst>
                    <a:ext uri="{9D8B030D-6E8A-4147-A177-3AD203B41FA5}">
                      <a16:colId xmlns:a16="http://schemas.microsoft.com/office/drawing/2014/main" val="1966059956"/>
                    </a:ext>
                  </a:extLst>
                </a:gridCol>
                <a:gridCol w="325787">
                  <a:extLst>
                    <a:ext uri="{9D8B030D-6E8A-4147-A177-3AD203B41FA5}">
                      <a16:colId xmlns:a16="http://schemas.microsoft.com/office/drawing/2014/main" val="3311437351"/>
                    </a:ext>
                  </a:extLst>
                </a:gridCol>
                <a:gridCol w="633170">
                  <a:extLst>
                    <a:ext uri="{9D8B030D-6E8A-4147-A177-3AD203B41FA5}">
                      <a16:colId xmlns:a16="http://schemas.microsoft.com/office/drawing/2014/main" val="3652952690"/>
                    </a:ext>
                  </a:extLst>
                </a:gridCol>
                <a:gridCol w="316585">
                  <a:extLst>
                    <a:ext uri="{9D8B030D-6E8A-4147-A177-3AD203B41FA5}">
                      <a16:colId xmlns:a16="http://schemas.microsoft.com/office/drawing/2014/main" val="868535219"/>
                    </a:ext>
                  </a:extLst>
                </a:gridCol>
                <a:gridCol w="325787">
                  <a:extLst>
                    <a:ext uri="{9D8B030D-6E8A-4147-A177-3AD203B41FA5}">
                      <a16:colId xmlns:a16="http://schemas.microsoft.com/office/drawing/2014/main" val="4069184886"/>
                    </a:ext>
                  </a:extLst>
                </a:gridCol>
                <a:gridCol w="633170">
                  <a:extLst>
                    <a:ext uri="{9D8B030D-6E8A-4147-A177-3AD203B41FA5}">
                      <a16:colId xmlns:a16="http://schemas.microsoft.com/office/drawing/2014/main" val="2333480035"/>
                    </a:ext>
                  </a:extLst>
                </a:gridCol>
                <a:gridCol w="316585">
                  <a:extLst>
                    <a:ext uri="{9D8B030D-6E8A-4147-A177-3AD203B41FA5}">
                      <a16:colId xmlns:a16="http://schemas.microsoft.com/office/drawing/2014/main" val="2053276740"/>
                    </a:ext>
                  </a:extLst>
                </a:gridCol>
                <a:gridCol w="325787">
                  <a:extLst>
                    <a:ext uri="{9D8B030D-6E8A-4147-A177-3AD203B41FA5}">
                      <a16:colId xmlns:a16="http://schemas.microsoft.com/office/drawing/2014/main" val="1130608685"/>
                    </a:ext>
                  </a:extLst>
                </a:gridCol>
                <a:gridCol w="568748">
                  <a:extLst>
                    <a:ext uri="{9D8B030D-6E8A-4147-A177-3AD203B41FA5}">
                      <a16:colId xmlns:a16="http://schemas.microsoft.com/office/drawing/2014/main" val="1584032190"/>
                    </a:ext>
                  </a:extLst>
                </a:gridCol>
                <a:gridCol w="316585">
                  <a:extLst>
                    <a:ext uri="{9D8B030D-6E8A-4147-A177-3AD203B41FA5}">
                      <a16:colId xmlns:a16="http://schemas.microsoft.com/office/drawing/2014/main" val="4288838209"/>
                    </a:ext>
                  </a:extLst>
                </a:gridCol>
                <a:gridCol w="325787">
                  <a:extLst>
                    <a:ext uri="{9D8B030D-6E8A-4147-A177-3AD203B41FA5}">
                      <a16:colId xmlns:a16="http://schemas.microsoft.com/office/drawing/2014/main" val="2916515716"/>
                    </a:ext>
                  </a:extLst>
                </a:gridCol>
                <a:gridCol w="633170">
                  <a:extLst>
                    <a:ext uri="{9D8B030D-6E8A-4147-A177-3AD203B41FA5}">
                      <a16:colId xmlns:a16="http://schemas.microsoft.com/office/drawing/2014/main" val="1986555232"/>
                    </a:ext>
                  </a:extLst>
                </a:gridCol>
                <a:gridCol w="316585">
                  <a:extLst>
                    <a:ext uri="{9D8B030D-6E8A-4147-A177-3AD203B41FA5}">
                      <a16:colId xmlns:a16="http://schemas.microsoft.com/office/drawing/2014/main" val="1506422921"/>
                    </a:ext>
                  </a:extLst>
                </a:gridCol>
                <a:gridCol w="325787">
                  <a:extLst>
                    <a:ext uri="{9D8B030D-6E8A-4147-A177-3AD203B41FA5}">
                      <a16:colId xmlns:a16="http://schemas.microsoft.com/office/drawing/2014/main" val="2264721990"/>
                    </a:ext>
                  </a:extLst>
                </a:gridCol>
                <a:gridCol w="633170">
                  <a:extLst>
                    <a:ext uri="{9D8B030D-6E8A-4147-A177-3AD203B41FA5}">
                      <a16:colId xmlns:a16="http://schemas.microsoft.com/office/drawing/2014/main" val="2849856268"/>
                    </a:ext>
                  </a:extLst>
                </a:gridCol>
                <a:gridCol w="316585">
                  <a:extLst>
                    <a:ext uri="{9D8B030D-6E8A-4147-A177-3AD203B41FA5}">
                      <a16:colId xmlns:a16="http://schemas.microsoft.com/office/drawing/2014/main" val="63971919"/>
                    </a:ext>
                  </a:extLst>
                </a:gridCol>
                <a:gridCol w="325787">
                  <a:extLst>
                    <a:ext uri="{9D8B030D-6E8A-4147-A177-3AD203B41FA5}">
                      <a16:colId xmlns:a16="http://schemas.microsoft.com/office/drawing/2014/main" val="3352510301"/>
                    </a:ext>
                  </a:extLst>
                </a:gridCol>
                <a:gridCol w="633170">
                  <a:extLst>
                    <a:ext uri="{9D8B030D-6E8A-4147-A177-3AD203B41FA5}">
                      <a16:colId xmlns:a16="http://schemas.microsoft.com/office/drawing/2014/main" val="180767791"/>
                    </a:ext>
                  </a:extLst>
                </a:gridCol>
                <a:gridCol w="316585">
                  <a:extLst>
                    <a:ext uri="{9D8B030D-6E8A-4147-A177-3AD203B41FA5}">
                      <a16:colId xmlns:a16="http://schemas.microsoft.com/office/drawing/2014/main" val="1683919144"/>
                    </a:ext>
                  </a:extLst>
                </a:gridCol>
                <a:gridCol w="325787">
                  <a:extLst>
                    <a:ext uri="{9D8B030D-6E8A-4147-A177-3AD203B41FA5}">
                      <a16:colId xmlns:a16="http://schemas.microsoft.com/office/drawing/2014/main" val="1366083313"/>
                    </a:ext>
                  </a:extLst>
                </a:gridCol>
              </a:tblGrid>
              <a:tr h="237962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BVAC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CAC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CRTH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ERTH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MATH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SVAC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WRTH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224524"/>
                  </a:ext>
                </a:extLst>
              </a:tr>
              <a:tr h="467722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Date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Views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Views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Date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Views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Views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Views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Views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Total Time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Views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53462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6/11/25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5/15/25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5/12/25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5/7/25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5/8/25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5/19/25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5/21/25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831030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8/13/25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6/26/25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6/9/25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6/4/25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6/12/25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6/16/25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6/18/25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475066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9/10/25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7/17/25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7/14/25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7/2/25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7/10/25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7/21/25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7/16/25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696055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10/8/25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9/18/25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11/10/25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8/6/25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7/23/25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8/18/25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7/30/25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2042496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11/12/25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10/30/25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12/8/25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9/3/25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8/14/25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9/15/25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8/20/25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32706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12/10/25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11/20/25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2/9/26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10/1/25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9/11/25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10/20/25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9/17/25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216403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1/14/26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12/18/25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3/9/26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11/5/25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10/9/25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11/17/25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10/15/25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696655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2/11/26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1/22/26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4/13/26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12/3/25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11/13/25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1/19/25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11/19/25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090635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3/11/26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2/26/26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1/7/26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12/11/25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2/16/26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12/17/25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145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655425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3/19/26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2/4/26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1/8/26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3/16/26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2/18/26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190818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4/16/26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3/4/26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2/12/26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4/20/26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3/18/26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239703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4/1/26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3/12/26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4/15/26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099236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4/9/26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133189"/>
                  </a:ext>
                </a:extLst>
              </a:tr>
              <a:tr h="237962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377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445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58.5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699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50.5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58.5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776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2" marR="6422" marT="64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0038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928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4921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Lake County MAC Contract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16DD0A-F0FC-B5F1-6F98-843B2FC12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439647"/>
              </p:ext>
            </p:extLst>
          </p:nvPr>
        </p:nvGraphicFramePr>
        <p:xfrm>
          <a:off x="1085075" y="2532647"/>
          <a:ext cx="6314345" cy="3102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30260">
                  <a:extLst>
                    <a:ext uri="{9D8B030D-6E8A-4147-A177-3AD203B41FA5}">
                      <a16:colId xmlns:a16="http://schemas.microsoft.com/office/drawing/2014/main" val="1889263304"/>
                    </a:ext>
                  </a:extLst>
                </a:gridCol>
                <a:gridCol w="1584085">
                  <a:extLst>
                    <a:ext uri="{9D8B030D-6E8A-4147-A177-3AD203B41FA5}">
                      <a16:colId xmlns:a16="http://schemas.microsoft.com/office/drawing/2014/main" val="1121734913"/>
                    </a:ext>
                  </a:extLst>
                </a:gridCol>
              </a:tblGrid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Total Number of Recordings: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76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1359523"/>
                  </a:ext>
                </a:extLst>
              </a:tr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Total Time: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343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6948871"/>
                  </a:ext>
                </a:extLst>
              </a:tr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Total Recording Cost: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$13,720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0535488"/>
                  </a:ext>
                </a:extLst>
              </a:tr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Equipment Lease Cost: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$3,800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5084365"/>
                  </a:ext>
                </a:extLst>
              </a:tr>
              <a:tr h="64506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Overall Cost: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$17,520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354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27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723056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Future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Increase operational budget revenues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Increase viewership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Activate Lakeport PEG connection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Re-Active Clearlake PEG connection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Pursue Partnerships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Access grants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252421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563</Words>
  <Application>Microsoft Office PowerPoint</Application>
  <PresentationFormat>Widescreen</PresentationFormat>
  <Paragraphs>418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Lake County PEG Board</vt:lpstr>
      <vt:lpstr>PEG: Annual Update</vt:lpstr>
      <vt:lpstr>PEG: Annual Update</vt:lpstr>
      <vt:lpstr>PEG: Annual Update</vt:lpstr>
      <vt:lpstr>PEG: Annual Update</vt:lpstr>
      <vt:lpstr>PEG: Annual Update</vt:lpstr>
      <vt:lpstr>PEG: Annual Update</vt:lpstr>
      <vt:lpstr>PEG: Annual Update</vt:lpstr>
      <vt:lpstr>PEG: Annual Update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 County PEG Board</dc:title>
  <dc:creator>Bruno Sabatier</dc:creator>
  <cp:lastModifiedBy>Bruno Sabatier</cp:lastModifiedBy>
  <cp:revision>1</cp:revision>
  <dcterms:created xsi:type="dcterms:W3CDTF">2023-03-15T23:10:04Z</dcterms:created>
  <dcterms:modified xsi:type="dcterms:W3CDTF">2026-05-04T03:22:02Z</dcterms:modified>
</cp:coreProperties>
</file>