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9" r:id="rId3"/>
    <p:sldId id="262" r:id="rId4"/>
    <p:sldId id="263" r:id="rId5"/>
    <p:sldId id="265" r:id="rId6"/>
    <p:sldId id="260" r:id="rId7"/>
    <p:sldId id="261" r:id="rId8"/>
    <p:sldId id="264" r:id="rId9"/>
    <p:sldId id="267" r:id="rId10"/>
    <p:sldId id="268" r:id="rId11"/>
    <p:sldId id="269" r:id="rId12"/>
    <p:sldId id="257" r:id="rId13"/>
    <p:sldId id="271" r:id="rId14"/>
    <p:sldId id="270" r:id="rId15"/>
    <p:sldId id="27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.lake.ca.us\fileshares\Administration\shared\Casey\Department%20Notes\CDD\2702%20Cash%20Analysi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.lake.ca.us\fileshares\Administration\shared\Casey\Department%20Notes\CDD\2702%20Cash%20Analysi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.lake.ca.us\fileshares\Administration\shared\Casey\Department%20Notes\CDD\2702%20Cash%20Analysis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.lake.ca.us\fileshares\Administration\shared\Casey\Department%20Notes\CDD\2602%20Cash%20Analysi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.lake.ca.us\fileshares\Administration\shared\Casey\Department%20Notes\CDD\2602%20Cash%20Analysi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.lake.ca.us\fileshares\Administration\shared\Casey\Department%20Notes\CDD\2603%20Cash%20Analysi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\\co.lake.ca.us\fileshares\Administration\shared\Casey\Department%20Notes\CDD\1.13%20presentation\Copy%20of%202602%20-%20FY%2023-25%20-%2021.20%2066.10%20Revenue%20Scratchwork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Sheet1!$C$24</c:f>
              <c:strCache>
                <c:ptCount val="1"/>
                <c:pt idx="0">
                  <c:v> Budgeted </c:v>
                </c:pt>
              </c:strCache>
            </c:strRef>
          </c:tx>
          <c:spPr>
            <a:ln w="38100" cap="rnd">
              <a:solidFill>
                <a:schemeClr val="accent6">
                  <a:lumMod val="7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Sheet1!$B$25:$B$34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Sheet1!$C$25:$C$34</c:f>
              <c:numCache>
                <c:formatCode>_(* #,##0_);_(* \(#,##0\);_(* "-"??_);_(@_)</c:formatCode>
                <c:ptCount val="10"/>
                <c:pt idx="0">
                  <c:v>567755</c:v>
                </c:pt>
                <c:pt idx="1">
                  <c:v>545958</c:v>
                </c:pt>
                <c:pt idx="2">
                  <c:v>1699053</c:v>
                </c:pt>
                <c:pt idx="3">
                  <c:v>669872</c:v>
                </c:pt>
                <c:pt idx="4">
                  <c:v>507481</c:v>
                </c:pt>
                <c:pt idx="5">
                  <c:v>1005053</c:v>
                </c:pt>
                <c:pt idx="6">
                  <c:v>1279595</c:v>
                </c:pt>
                <c:pt idx="7">
                  <c:v>1689000</c:v>
                </c:pt>
                <c:pt idx="8">
                  <c:v>2884146</c:v>
                </c:pt>
                <c:pt idx="9">
                  <c:v>2758182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657-4F3D-9D69-E0EB3F786803}"/>
            </c:ext>
          </c:extLst>
        </c:ser>
        <c:ser>
          <c:idx val="1"/>
          <c:order val="1"/>
          <c:tx>
            <c:strRef>
              <c:f>Sheet1!$D$24</c:f>
              <c:strCache>
                <c:ptCount val="1"/>
                <c:pt idx="0">
                  <c:v> Actual </c:v>
                </c:pt>
              </c:strCache>
            </c:strRef>
          </c:tx>
          <c:spPr>
            <a:ln w="34925" cap="rnd">
              <a:solidFill>
                <a:schemeClr val="accent1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Sheet1!$B$25:$B$34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Sheet1!$D$25:$D$34</c:f>
              <c:numCache>
                <c:formatCode>_(* #,##0_);_(* \(#,##0\);_(* "-"??_);_(@_)</c:formatCode>
                <c:ptCount val="10"/>
                <c:pt idx="0">
                  <c:v>557097.77</c:v>
                </c:pt>
                <c:pt idx="1">
                  <c:v>680553.84000000008</c:v>
                </c:pt>
                <c:pt idx="2">
                  <c:v>514500.19999999995</c:v>
                </c:pt>
                <c:pt idx="3">
                  <c:v>544255.14</c:v>
                </c:pt>
                <c:pt idx="4">
                  <c:v>482231.11000000004</c:v>
                </c:pt>
                <c:pt idx="5">
                  <c:v>454840.51</c:v>
                </c:pt>
                <c:pt idx="6">
                  <c:v>920990.84</c:v>
                </c:pt>
                <c:pt idx="7">
                  <c:v>1090064.22</c:v>
                </c:pt>
                <c:pt idx="8">
                  <c:v>993947.19</c:v>
                </c:pt>
                <c:pt idx="9">
                  <c:v>2384331.4900000002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657-4F3D-9D69-E0EB3F7868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08020367"/>
        <c:axId val="1908007887"/>
      </c:lineChart>
      <c:catAx>
        <c:axId val="19080203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Gill Sans MT Condensed" panose="020B0506020104020203" pitchFamily="34" charset="0"/>
                <a:ea typeface="+mn-ea"/>
                <a:cs typeface="+mn-cs"/>
              </a:defRPr>
            </a:pPr>
            <a:endParaRPr lang="en-US"/>
          </a:p>
        </c:txPr>
        <c:crossAx val="1908007887"/>
        <c:crosses val="autoZero"/>
        <c:auto val="1"/>
        <c:lblAlgn val="ctr"/>
        <c:lblOffset val="100"/>
        <c:noMultiLvlLbl val="0"/>
      </c:catAx>
      <c:valAx>
        <c:axId val="1908007887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chemeClr val="bg2">
                  <a:lumMod val="2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/>
                </a:solidFill>
                <a:latin typeface="Gill Sans MT Condensed" panose="020B0506020104020203" pitchFamily="34" charset="0"/>
                <a:ea typeface="+mn-ea"/>
                <a:cs typeface="+mn-cs"/>
              </a:defRPr>
            </a:pPr>
            <a:endParaRPr lang="en-US"/>
          </a:p>
        </c:txPr>
        <c:crossAx val="19080203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015170928048414"/>
          <c:y val="0.88844257540985028"/>
          <c:w val="0.31654631565192992"/>
          <c:h val="9.149569660138004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Gill Sans MT Condensed" panose="020B05060201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9289876214413972E-2"/>
          <c:y val="0.11213576379076928"/>
          <c:w val="0.88097033294541416"/>
          <c:h val="0.7039384864722481"/>
        </c:manualLayout>
      </c:layout>
      <c:areaChart>
        <c:grouping val="stacked"/>
        <c:varyColors val="0"/>
        <c:ser>
          <c:idx val="0"/>
          <c:order val="0"/>
          <c:tx>
            <c:strRef>
              <c:f>Sheet1!$C$110</c:f>
              <c:strCache>
                <c:ptCount val="1"/>
                <c:pt idx="0">
                  <c:v>Actual Revenue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</c:spPr>
          <c:cat>
            <c:strRef>
              <c:f>Sheet1!$B$111:$B$120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Sheet1!$C$111:$C$120</c:f>
              <c:numCache>
                <c:formatCode>_(* #,##0_);_(* \(#,##0\);_(* "-"??_);_(@_)</c:formatCode>
                <c:ptCount val="10"/>
                <c:pt idx="0">
                  <c:v>557097.77</c:v>
                </c:pt>
                <c:pt idx="1">
                  <c:v>680553.84000000008</c:v>
                </c:pt>
                <c:pt idx="2">
                  <c:v>514500.19999999995</c:v>
                </c:pt>
                <c:pt idx="3">
                  <c:v>544255.14</c:v>
                </c:pt>
                <c:pt idx="4">
                  <c:v>482231.11000000004</c:v>
                </c:pt>
                <c:pt idx="5">
                  <c:v>454840.51</c:v>
                </c:pt>
                <c:pt idx="6">
                  <c:v>920990.84</c:v>
                </c:pt>
                <c:pt idx="7">
                  <c:v>1090064.22</c:v>
                </c:pt>
                <c:pt idx="8">
                  <c:v>993947.19</c:v>
                </c:pt>
                <c:pt idx="9">
                  <c:v>2384331.4900000002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368-479B-9BD1-3980542FB4EC}"/>
            </c:ext>
          </c:extLst>
        </c:ser>
        <c:ser>
          <c:idx val="1"/>
          <c:order val="1"/>
          <c:tx>
            <c:strRef>
              <c:f>Sheet1!$F$110</c:f>
              <c:strCache>
                <c:ptCount val="1"/>
                <c:pt idx="0">
                  <c:v>General Fund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strRef>
              <c:f>Sheet1!$B$111:$B$120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Sheet1!$F$111:$F$120</c:f>
              <c:numCache>
                <c:formatCode>_(* #,##0_);_(* \(#,##0\);_(* "-"??_);_(@_)</c:formatCode>
                <c:ptCount val="10"/>
                <c:pt idx="0">
                  <c:v>504901.00000000047</c:v>
                </c:pt>
                <c:pt idx="1">
                  <c:v>414882.33999999962</c:v>
                </c:pt>
                <c:pt idx="2">
                  <c:v>424166.91000000015</c:v>
                </c:pt>
                <c:pt idx="3">
                  <c:v>-27671.630000000354</c:v>
                </c:pt>
                <c:pt idx="4">
                  <c:v>278195.76999999984</c:v>
                </c:pt>
                <c:pt idx="5">
                  <c:v>441023.88000000012</c:v>
                </c:pt>
                <c:pt idx="6">
                  <c:v>725981.77999999991</c:v>
                </c:pt>
                <c:pt idx="7">
                  <c:v>-346474.86999999988</c:v>
                </c:pt>
                <c:pt idx="8">
                  <c:v>923704.19999999972</c:v>
                </c:pt>
                <c:pt idx="9">
                  <c:v>-60164.710000000428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368-479B-9BD1-3980542FB4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07759519"/>
        <c:axId val="1907753759"/>
      </c:areaChart>
      <c:barChart>
        <c:barDir val="col"/>
        <c:grouping val="clustered"/>
        <c:varyColors val="0"/>
        <c:ser>
          <c:idx val="2"/>
          <c:order val="2"/>
          <c:tx>
            <c:strRef>
              <c:f>Sheet1!$D$110</c:f>
              <c:strCache>
                <c:ptCount val="1"/>
                <c:pt idx="0">
                  <c:v>Actual Expenses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invertIfNegative val="0"/>
          <c:cat>
            <c:strRef>
              <c:f>Sheet1!$B$111:$B$120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Sheet1!$D$111:$D$120</c:f>
              <c:numCache>
                <c:formatCode>_(* #,##0_);_(* \(#,##0\);_(* "-"??_);_(@_)</c:formatCode>
                <c:ptCount val="10"/>
                <c:pt idx="0">
                  <c:v>1061998.7700000005</c:v>
                </c:pt>
                <c:pt idx="1">
                  <c:v>1095436.1799999997</c:v>
                </c:pt>
                <c:pt idx="2">
                  <c:v>938667.1100000001</c:v>
                </c:pt>
                <c:pt idx="3">
                  <c:v>516583.50999999966</c:v>
                </c:pt>
                <c:pt idx="4">
                  <c:v>760426.87999999989</c:v>
                </c:pt>
                <c:pt idx="5">
                  <c:v>895864.39000000013</c:v>
                </c:pt>
                <c:pt idx="6">
                  <c:v>1646972.6199999999</c:v>
                </c:pt>
                <c:pt idx="7">
                  <c:v>743589.35000000009</c:v>
                </c:pt>
                <c:pt idx="8">
                  <c:v>1917651.3899999997</c:v>
                </c:pt>
                <c:pt idx="9">
                  <c:v>2324166.7799999998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368-479B-9BD1-3980542FB4E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07759519"/>
        <c:axId val="1907753759"/>
      </c:barChart>
      <c:catAx>
        <c:axId val="19077595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Gill Sans MT Condensed" panose="020B0506020104020203" pitchFamily="34" charset="0"/>
                <a:ea typeface="+mn-ea"/>
                <a:cs typeface="+mn-cs"/>
              </a:defRPr>
            </a:pPr>
            <a:endParaRPr lang="en-US"/>
          </a:p>
        </c:txPr>
        <c:crossAx val="1907753759"/>
        <c:crosses val="autoZero"/>
        <c:auto val="1"/>
        <c:lblAlgn val="ctr"/>
        <c:lblOffset val="100"/>
        <c:noMultiLvlLbl val="0"/>
      </c:catAx>
      <c:valAx>
        <c:axId val="1907753759"/>
        <c:scaling>
          <c:orientation val="minMax"/>
          <c:max val="2500000"/>
        </c:scaling>
        <c:delete val="0"/>
        <c:axPos val="l"/>
        <c:majorGridlines>
          <c:spPr>
            <a:ln w="9525" cap="flat" cmpd="sng" algn="ctr">
              <a:solidFill>
                <a:schemeClr val="accent1">
                  <a:lumMod val="50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Gill Sans MT Condensed" panose="020B0506020104020203" pitchFamily="34" charset="0"/>
                <a:ea typeface="+mn-ea"/>
                <a:cs typeface="+mn-cs"/>
              </a:defRPr>
            </a:pPr>
            <a:endParaRPr lang="en-US"/>
          </a:p>
        </c:txPr>
        <c:crossAx val="1907759519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4253330052493435"/>
          <c:y val="2.2096310925013841E-2"/>
          <c:w val="0.48680839895013117"/>
          <c:h val="4.399694140243055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Gill Sans MT Condensed" panose="020B05060201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5"/>
    </mc:Choice>
    <mc:Fallback>
      <c:style val="5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574389140782789E-2"/>
          <c:y val="4.9403834860979906E-2"/>
          <c:w val="0.9342915389040839"/>
          <c:h val="0.93455452926459581"/>
        </c:manualLayout>
      </c:layout>
      <c:lineChart>
        <c:grouping val="standard"/>
        <c:varyColors val="0"/>
        <c:ser>
          <c:idx val="0"/>
          <c:order val="0"/>
          <c:tx>
            <c:strRef>
              <c:f>Sheet1!$F$76</c:f>
              <c:strCache>
                <c:ptCount val="1"/>
                <c:pt idx="0">
                  <c:v>General Fund</c:v>
                </c:pt>
              </c:strCache>
            </c:strRef>
          </c:tx>
          <c:spPr>
            <a:ln w="38100" cap="rnd" cmpd="sng" algn="ctr">
              <a:solidFill>
                <a:schemeClr val="tx2">
                  <a:lumMod val="90000"/>
                  <a:lumOff val="10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Sheet1!$B$77:$B$86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Sheet1!$F$77:$F$86</c:f>
              <c:numCache>
                <c:formatCode>_(* #,##0_);_(* \(#,##0\);_(* "-"??_);_(@_)</c:formatCode>
                <c:ptCount val="10"/>
                <c:pt idx="0">
                  <c:v>504901.00000000047</c:v>
                </c:pt>
                <c:pt idx="1">
                  <c:v>414882.33999999962</c:v>
                </c:pt>
                <c:pt idx="2">
                  <c:v>424166.91000000015</c:v>
                </c:pt>
                <c:pt idx="3">
                  <c:v>-27671.630000000354</c:v>
                </c:pt>
                <c:pt idx="4">
                  <c:v>278195.76999999984</c:v>
                </c:pt>
                <c:pt idx="5">
                  <c:v>441023.88000000012</c:v>
                </c:pt>
                <c:pt idx="6">
                  <c:v>725981.77999999991</c:v>
                </c:pt>
                <c:pt idx="7">
                  <c:v>-346474.86999999988</c:v>
                </c:pt>
                <c:pt idx="8">
                  <c:v>923704.19999999972</c:v>
                </c:pt>
                <c:pt idx="9">
                  <c:v>-60164.710000000428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4E7-46E0-B483-8C8DE8C157DE}"/>
            </c:ext>
          </c:extLst>
        </c:ser>
        <c:ser>
          <c:idx val="1"/>
          <c:order val="1"/>
          <c:tx>
            <c:strRef>
              <c:f>Sheet1!$G$76</c:f>
              <c:strCache>
                <c:ptCount val="1"/>
                <c:pt idx="0">
                  <c:v>Expected General Fund</c:v>
                </c:pt>
              </c:strCache>
            </c:strRef>
          </c:tx>
          <c:spPr>
            <a:ln w="22225" cap="rnd" cmpd="sng" algn="ctr">
              <a:noFill/>
              <a:round/>
            </a:ln>
            <a:effectLst/>
          </c:spPr>
          <c:marker>
            <c:symbol val="none"/>
          </c:marker>
          <c:cat>
            <c:strRef>
              <c:f>Sheet1!$B$77:$B$86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Sheet1!$G$77:$G$86</c:f>
              <c:numCache>
                <c:formatCode>General</c:formatCode>
                <c:ptCount val="10"/>
                <c:pt idx="0">
                  <c:v>500000</c:v>
                </c:pt>
                <c:pt idx="1">
                  <c:v>500000</c:v>
                </c:pt>
                <c:pt idx="2">
                  <c:v>500000</c:v>
                </c:pt>
                <c:pt idx="3">
                  <c:v>500000</c:v>
                </c:pt>
                <c:pt idx="4">
                  <c:v>500000</c:v>
                </c:pt>
                <c:pt idx="5">
                  <c:v>500000</c:v>
                </c:pt>
                <c:pt idx="6">
                  <c:v>500000</c:v>
                </c:pt>
                <c:pt idx="7">
                  <c:v>500000</c:v>
                </c:pt>
                <c:pt idx="8">
                  <c:v>500000</c:v>
                </c:pt>
                <c:pt idx="9">
                  <c:v>500000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4E7-46E0-B483-8C8DE8C157D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dropLines>
          <c:spPr>
            <a:ln w="25400" cap="flat" cmpd="sng" algn="ctr">
              <a:solidFill>
                <a:schemeClr val="accent1">
                  <a:lumMod val="60000"/>
                  <a:lumOff val="40000"/>
                </a:schemeClr>
              </a:solidFill>
              <a:round/>
            </a:ln>
            <a:effectLst/>
          </c:spPr>
        </c:dropLines>
        <c:smooth val="0"/>
        <c:axId val="1788733967"/>
        <c:axId val="1712219071"/>
      </c:lineChart>
      <c:catAx>
        <c:axId val="17887339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spc="20" baseline="0">
                <a:solidFill>
                  <a:schemeClr val="dk1">
                    <a:lumMod val="65000"/>
                    <a:lumOff val="35000"/>
                  </a:schemeClr>
                </a:solidFill>
                <a:latin typeface="Gill Sans MT Condensed" panose="020B0506020104020203" pitchFamily="34" charset="0"/>
                <a:ea typeface="+mn-ea"/>
                <a:cs typeface="+mn-cs"/>
              </a:defRPr>
            </a:pPr>
            <a:endParaRPr lang="en-US"/>
          </a:p>
        </c:txPr>
        <c:crossAx val="1712219071"/>
        <c:crosses val="autoZero"/>
        <c:auto val="1"/>
        <c:lblAlgn val="ctr"/>
        <c:lblOffset val="100"/>
        <c:noMultiLvlLbl val="0"/>
      </c:catAx>
      <c:valAx>
        <c:axId val="1712219071"/>
        <c:scaling>
          <c:orientation val="minMax"/>
          <c:min val="-400000"/>
        </c:scaling>
        <c:delete val="0"/>
        <c:axPos val="l"/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spc="20" baseline="0">
                <a:solidFill>
                  <a:schemeClr val="tx1"/>
                </a:solidFill>
                <a:latin typeface="Gill Sans MT Condensed" panose="020B0506020104020203" pitchFamily="34" charset="0"/>
                <a:ea typeface="+mn-ea"/>
                <a:cs typeface="+mn-cs"/>
              </a:defRPr>
            </a:pPr>
            <a:endParaRPr lang="en-US"/>
          </a:p>
        </c:txPr>
        <c:crossAx val="178873396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Sheet1!$C$41</c:f>
              <c:strCache>
                <c:ptCount val="1"/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Sheet1!$B$42:$B$51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Sheet1!$C$42:$C$51</c:f>
            </c:numRef>
          </c:val>
          <c:smooth val="0"/>
          <c:extLst>
            <c:ext xmlns:c16="http://schemas.microsoft.com/office/drawing/2014/chart" uri="{C3380CC4-5D6E-409C-BE32-E72D297353CC}">
              <c16:uniqueId val="{00000000-D513-4D61-AE4A-03F6142C0A9B}"/>
            </c:ext>
          </c:extLst>
        </c:ser>
        <c:ser>
          <c:idx val="1"/>
          <c:order val="1"/>
          <c:tx>
            <c:strRef>
              <c:f>Sheet1!$D$41</c:f>
              <c:strCache>
                <c:ptCount val="1"/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Sheet1!$B$42:$B$51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Sheet1!$D$42:$D$51</c:f>
            </c:numRef>
          </c:val>
          <c:smooth val="0"/>
          <c:extLst>
            <c:ext xmlns:c16="http://schemas.microsoft.com/office/drawing/2014/chart" uri="{C3380CC4-5D6E-409C-BE32-E72D297353CC}">
              <c16:uniqueId val="{00000001-D513-4D61-AE4A-03F6142C0A9B}"/>
            </c:ext>
          </c:extLst>
        </c:ser>
        <c:ser>
          <c:idx val="2"/>
          <c:order val="2"/>
          <c:tx>
            <c:strRef>
              <c:f>Sheet1!$E$41</c:f>
              <c:strCache>
                <c:ptCount val="1"/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Sheet1!$B$42:$B$51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Sheet1!$E$42:$E$51</c:f>
            </c:numRef>
          </c:val>
          <c:smooth val="0"/>
          <c:extLst>
            <c:ext xmlns:c16="http://schemas.microsoft.com/office/drawing/2014/chart" uri="{C3380CC4-5D6E-409C-BE32-E72D297353CC}">
              <c16:uniqueId val="{00000002-D513-4D61-AE4A-03F6142C0A9B}"/>
            </c:ext>
          </c:extLst>
        </c:ser>
        <c:ser>
          <c:idx val="3"/>
          <c:order val="3"/>
          <c:tx>
            <c:strRef>
              <c:f>Sheet1!$F$41</c:f>
              <c:strCache>
                <c:ptCount val="1"/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Sheet1!$B$42:$B$51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Sheet1!$F$42:$F$51</c:f>
            </c:numRef>
          </c:val>
          <c:smooth val="0"/>
          <c:extLst>
            <c:ext xmlns:c16="http://schemas.microsoft.com/office/drawing/2014/chart" uri="{C3380CC4-5D6E-409C-BE32-E72D297353CC}">
              <c16:uniqueId val="{00000003-D513-4D61-AE4A-03F6142C0A9B}"/>
            </c:ext>
          </c:extLst>
        </c:ser>
        <c:ser>
          <c:idx val="4"/>
          <c:order val="4"/>
          <c:tx>
            <c:strRef>
              <c:f>Sheet1!$G$41</c:f>
              <c:strCache>
                <c:ptCount val="1"/>
                <c:pt idx="0">
                  <c:v> Budget </c:v>
                </c:pt>
              </c:strCache>
            </c:strRef>
          </c:tx>
          <c:spPr>
            <a:ln w="44450" cap="rnd">
              <a:solidFill>
                <a:schemeClr val="accent5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Sheet1!$B$42:$B$51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Sheet1!$G$42:$G$51</c:f>
              <c:numCache>
                <c:formatCode>_(* #,##0_);_(* \(#,##0\);_(* "-"??_);_(@_)</c:formatCode>
                <c:ptCount val="10"/>
                <c:pt idx="0">
                  <c:v>434050</c:v>
                </c:pt>
                <c:pt idx="1">
                  <c:v>998009</c:v>
                </c:pt>
                <c:pt idx="2">
                  <c:v>1182057</c:v>
                </c:pt>
                <c:pt idx="3">
                  <c:v>1650497</c:v>
                </c:pt>
                <c:pt idx="4">
                  <c:v>1712021</c:v>
                </c:pt>
                <c:pt idx="5">
                  <c:v>1562437</c:v>
                </c:pt>
                <c:pt idx="6">
                  <c:v>1452550</c:v>
                </c:pt>
                <c:pt idx="7">
                  <c:v>1673494</c:v>
                </c:pt>
                <c:pt idx="8">
                  <c:v>1984250</c:v>
                </c:pt>
                <c:pt idx="9">
                  <c:v>2048229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513-4D61-AE4A-03F6142C0A9B}"/>
            </c:ext>
          </c:extLst>
        </c:ser>
        <c:ser>
          <c:idx val="5"/>
          <c:order val="5"/>
          <c:tx>
            <c:strRef>
              <c:f>Sheet1!$H$41</c:f>
              <c:strCache>
                <c:ptCount val="1"/>
                <c:pt idx="0">
                  <c:v> Actual </c:v>
                </c:pt>
              </c:strCache>
            </c:strRef>
          </c:tx>
          <c:spPr>
            <a:ln w="34925" cap="rnd">
              <a:solidFill>
                <a:schemeClr val="tx2">
                  <a:lumMod val="50000"/>
                  <a:lumOff val="50000"/>
                </a:schemeClr>
              </a:solidFill>
              <a:prstDash val="dash"/>
              <a:round/>
            </a:ln>
            <a:effectLst/>
          </c:spPr>
          <c:marker>
            <c:symbol val="none"/>
          </c:marker>
          <c:cat>
            <c:strRef>
              <c:f>Sheet1!$B$42:$B$51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Sheet1!$H$42:$H$51</c:f>
              <c:numCache>
                <c:formatCode>_(* #,##0_);_(* \(#,##0\);_(* "-"??_);_(@_)</c:formatCode>
                <c:ptCount val="10"/>
                <c:pt idx="0">
                  <c:v>767381.5</c:v>
                </c:pt>
                <c:pt idx="1">
                  <c:v>1301836.18</c:v>
                </c:pt>
                <c:pt idx="2">
                  <c:v>926268.56</c:v>
                </c:pt>
                <c:pt idx="3">
                  <c:v>2111612.52</c:v>
                </c:pt>
                <c:pt idx="4">
                  <c:v>1630996.88</c:v>
                </c:pt>
                <c:pt idx="5">
                  <c:v>1771243.98</c:v>
                </c:pt>
                <c:pt idx="6">
                  <c:v>2124884.16</c:v>
                </c:pt>
                <c:pt idx="7">
                  <c:v>1798149.9799999997</c:v>
                </c:pt>
                <c:pt idx="8">
                  <c:v>1966845.8699999996</c:v>
                </c:pt>
                <c:pt idx="9">
                  <c:v>1793199.66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513-4D61-AE4A-03F6142C0A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78845551"/>
        <c:axId val="1878847471"/>
      </c:lineChart>
      <c:catAx>
        <c:axId val="187884555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Gill Sans MT Condensed" panose="020B0506020104020203" pitchFamily="34" charset="0"/>
                <a:ea typeface="+mn-ea"/>
                <a:cs typeface="+mn-cs"/>
              </a:defRPr>
            </a:pPr>
            <a:endParaRPr lang="en-US"/>
          </a:p>
        </c:txPr>
        <c:crossAx val="1878847471"/>
        <c:crosses val="autoZero"/>
        <c:auto val="1"/>
        <c:lblAlgn val="ctr"/>
        <c:lblOffset val="100"/>
        <c:noMultiLvlLbl val="0"/>
      </c:catAx>
      <c:valAx>
        <c:axId val="187884747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Gill Sans MT Condensed" panose="020B0506020104020203" pitchFamily="34" charset="0"/>
                <a:ea typeface="+mn-ea"/>
                <a:cs typeface="+mn-cs"/>
              </a:defRPr>
            </a:pPr>
            <a:endParaRPr lang="en-US"/>
          </a:p>
        </c:txPr>
        <c:crossAx val="187884555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Gill Sans MT Condensed" panose="020B0506020104020203" pitchFamily="34" charset="0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.3737913162959135"/>
          <c:y val="0.89092464840995811"/>
          <c:w val="0.29835650159984423"/>
          <c:h val="8.945998271685215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Gill Sans MT Condensed" panose="020B05060201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areaChart>
        <c:grouping val="standard"/>
        <c:varyColors val="0"/>
        <c:ser>
          <c:idx val="1"/>
          <c:order val="2"/>
          <c:tx>
            <c:strRef>
              <c:f>Sheet2!$E$46</c:f>
              <c:strCache>
                <c:ptCount val="1"/>
                <c:pt idx="0">
                  <c:v>Actual Expenses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cat>
            <c:strRef>
              <c:f>Sheet2!$C$47:$C$56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Sheet2!$E$47:$E$56</c:f>
              <c:numCache>
                <c:formatCode>_(* #,##0_);_(* \(#,##0\);_(* "-"??_);_(@_)</c:formatCode>
                <c:ptCount val="10"/>
                <c:pt idx="0">
                  <c:v>884133.67999999993</c:v>
                </c:pt>
                <c:pt idx="1">
                  <c:v>913932.68</c:v>
                </c:pt>
                <c:pt idx="2">
                  <c:v>1319074.2499999998</c:v>
                </c:pt>
                <c:pt idx="3">
                  <c:v>1387193.3600000003</c:v>
                </c:pt>
                <c:pt idx="4">
                  <c:v>1429680.3099999996</c:v>
                </c:pt>
                <c:pt idx="5">
                  <c:v>1500264.0699999998</c:v>
                </c:pt>
                <c:pt idx="6">
                  <c:v>1706816.2199999997</c:v>
                </c:pt>
                <c:pt idx="7">
                  <c:v>2360195.17</c:v>
                </c:pt>
                <c:pt idx="8">
                  <c:v>2517949.33</c:v>
                </c:pt>
                <c:pt idx="9">
                  <c:v>2550299.0099999998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742-4020-9BA5-98819D44B9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762509248"/>
        <c:axId val="682415808"/>
      </c:areaChart>
      <c:barChart>
        <c:barDir val="col"/>
        <c:grouping val="clustered"/>
        <c:varyColors val="0"/>
        <c:ser>
          <c:idx val="2"/>
          <c:order val="0"/>
          <c:tx>
            <c:strRef>
              <c:f>Sheet2!$F$46</c:f>
              <c:strCache>
                <c:ptCount val="1"/>
                <c:pt idx="0">
                  <c:v>Revenue-Expenses</c:v>
                </c:pt>
              </c:strCache>
            </c:strRef>
          </c:tx>
          <c:spPr>
            <a:solidFill>
              <a:schemeClr val="tx2">
                <a:lumMod val="50000"/>
                <a:lumOff val="50000"/>
              </a:schemeClr>
            </a:soli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invertIfNegative val="0"/>
          <c:cat>
            <c:strRef>
              <c:f>Sheet2!$C$47:$C$56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Sheet2!$F$47:$F$56</c:f>
              <c:numCache>
                <c:formatCode>_(* #,##0_);_(* \(#,##0\);_(* "-"??_);_(@_)</c:formatCode>
                <c:ptCount val="10"/>
                <c:pt idx="0">
                  <c:v>-116752.17999999993</c:v>
                </c:pt>
                <c:pt idx="1">
                  <c:v>387903.49999999988</c:v>
                </c:pt>
                <c:pt idx="2">
                  <c:v>-392805.68999999971</c:v>
                </c:pt>
                <c:pt idx="3">
                  <c:v>724419.15999999968</c:v>
                </c:pt>
                <c:pt idx="4">
                  <c:v>201316.5700000003</c:v>
                </c:pt>
                <c:pt idx="5">
                  <c:v>270979.91000000015</c:v>
                </c:pt>
                <c:pt idx="6">
                  <c:v>418067.94000000041</c:v>
                </c:pt>
                <c:pt idx="7">
                  <c:v>-562045.19000000018</c:v>
                </c:pt>
                <c:pt idx="8">
                  <c:v>-551103.46000000043</c:v>
                </c:pt>
                <c:pt idx="9">
                  <c:v>-757099.34999999986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742-4020-9BA5-98819D44B9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7"/>
        <c:overlap val="-27"/>
        <c:axId val="762509248"/>
        <c:axId val="682415808"/>
      </c:barChart>
      <c:lineChart>
        <c:grouping val="standard"/>
        <c:varyColors val="0"/>
        <c:ser>
          <c:idx val="0"/>
          <c:order val="1"/>
          <c:tx>
            <c:strRef>
              <c:f>Sheet2!$D$46</c:f>
              <c:strCache>
                <c:ptCount val="1"/>
                <c:pt idx="0">
                  <c:v>Actual Revenue</c:v>
                </c:pt>
              </c:strCache>
            </c:strRef>
          </c:tx>
          <c:spPr>
            <a:ln w="34925" cap="rnd">
              <a:solidFill>
                <a:schemeClr val="tx2">
                  <a:lumMod val="90000"/>
                  <a:lumOff val="10000"/>
                </a:schemeClr>
              </a:solidFill>
              <a:prstDash val="sysDash"/>
              <a:round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c:spPr>
          <c:marker>
            <c:symbol val="circle"/>
            <c:size val="6"/>
            <c:spPr>
              <a:solidFill>
                <a:schemeClr val="accent2">
                  <a:lumMod val="60000"/>
                  <a:lumOff val="40000"/>
                </a:schemeClr>
              </a:solidFill>
              <a:ln w="12700">
                <a:solidFill>
                  <a:schemeClr val="accent1">
                    <a:lumMod val="50000"/>
                  </a:schemeClr>
                </a:solidFill>
                <a:round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marker>
          <c:cat>
            <c:strRef>
              <c:f>Sheet2!$C$47:$C$56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Sheet2!$D$47:$D$56</c:f>
              <c:numCache>
                <c:formatCode>_(* #,##0_);_(* \(#,##0\);_(* "-"??_);_(@_)</c:formatCode>
                <c:ptCount val="10"/>
                <c:pt idx="0">
                  <c:v>767381.5</c:v>
                </c:pt>
                <c:pt idx="1">
                  <c:v>1301836.18</c:v>
                </c:pt>
                <c:pt idx="2">
                  <c:v>926268.56</c:v>
                </c:pt>
                <c:pt idx="3">
                  <c:v>2111612.52</c:v>
                </c:pt>
                <c:pt idx="4">
                  <c:v>1630996.88</c:v>
                </c:pt>
                <c:pt idx="5">
                  <c:v>1771243.98</c:v>
                </c:pt>
                <c:pt idx="6">
                  <c:v>2124884.16</c:v>
                </c:pt>
                <c:pt idx="7">
                  <c:v>1798149.9799999997</c:v>
                </c:pt>
                <c:pt idx="8">
                  <c:v>1966845.8699999996</c:v>
                </c:pt>
                <c:pt idx="9">
                  <c:v>1793199.66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D742-4020-9BA5-98819D44B9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762509248"/>
        <c:axId val="682415808"/>
      </c:lineChart>
      <c:catAx>
        <c:axId val="7625092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200" b="0" i="0" u="none" strike="noStrike" kern="1200" baseline="0">
                <a:solidFill>
                  <a:schemeClr val="tx1"/>
                </a:solidFill>
                <a:latin typeface="Gill Sans MT Condensed" panose="020B0506020104020203" pitchFamily="34" charset="0"/>
                <a:ea typeface="+mn-ea"/>
                <a:cs typeface="+mn-cs"/>
              </a:defRPr>
            </a:pPr>
            <a:endParaRPr lang="en-US"/>
          </a:p>
        </c:txPr>
        <c:crossAx val="682415808"/>
        <c:crosses val="autoZero"/>
        <c:auto val="1"/>
        <c:lblAlgn val="ctr"/>
        <c:lblOffset val="100"/>
        <c:noMultiLvlLbl val="0"/>
      </c:catAx>
      <c:valAx>
        <c:axId val="682415808"/>
        <c:scaling>
          <c:orientation val="minMax"/>
        </c:scaling>
        <c:delete val="0"/>
        <c:axPos val="l"/>
        <c:majorGridlines>
          <c:spPr>
            <a:ln w="12700" cap="flat" cmpd="sng" algn="ctr">
              <a:solidFill>
                <a:schemeClr val="bg2">
                  <a:lumMod val="2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Gill Sans MT Condensed" panose="020B0506020104020203" pitchFamily="34" charset="0"/>
                <a:ea typeface="+mn-ea"/>
                <a:cs typeface="+mn-cs"/>
              </a:defRPr>
            </a:pPr>
            <a:endParaRPr lang="en-US"/>
          </a:p>
        </c:txPr>
        <c:crossAx val="76250924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18412667914694444"/>
          <c:y val="0"/>
          <c:w val="0.62075499622216268"/>
          <c:h val="7.827655073848638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Gill Sans MT Condensed" panose="020B05060201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528201236198581"/>
          <c:y val="0.13493033896460124"/>
          <c:w val="0.86741801853081613"/>
          <c:h val="0.78490995435352329"/>
        </c:manualLayout>
      </c:layout>
      <c:areaChart>
        <c:grouping val="stacked"/>
        <c:varyColors val="0"/>
        <c:ser>
          <c:idx val="0"/>
          <c:order val="0"/>
          <c:tx>
            <c:strRef>
              <c:f>Sheet1!$C$77</c:f>
              <c:strCache>
                <c:ptCount val="1"/>
                <c:pt idx="0">
                  <c:v> Code Revenues 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>
              <a:noFill/>
            </a:ln>
            <a:effectLst/>
          </c:spPr>
          <c:cat>
            <c:strRef>
              <c:f>Sheet1!$B$78:$B$87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Sheet1!$C$78:$C$87</c:f>
              <c:numCache>
                <c:formatCode>_(* #,##0_);_(* \(#,##0\);_(* "-"??_);_(@_)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49889.380000000005</c:v>
                </c:pt>
                <c:pt idx="6">
                  <c:v>110351.38</c:v>
                </c:pt>
                <c:pt idx="7">
                  <c:v>254079.47</c:v>
                </c:pt>
                <c:pt idx="8">
                  <c:v>476960.5</c:v>
                </c:pt>
                <c:pt idx="9">
                  <c:v>227936.82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41C-4A10-A8ED-5DD01FC453CA}"/>
            </c:ext>
          </c:extLst>
        </c:ser>
        <c:ser>
          <c:idx val="1"/>
          <c:order val="1"/>
          <c:tx>
            <c:strRef>
              <c:f>Sheet1!$D$77</c:f>
              <c:strCache>
                <c:ptCount val="1"/>
                <c:pt idx="0">
                  <c:v>Building Revenue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/>
          </c:spPr>
          <c:cat>
            <c:strRef>
              <c:f>Sheet1!$B$78:$B$87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Sheet1!$D$78:$D$87</c:f>
              <c:numCache>
                <c:formatCode>_(* #,##0_);_(* \(#,##0\);_(* "-"??_);_(@_)</c:formatCode>
                <c:ptCount val="10"/>
                <c:pt idx="0">
                  <c:v>767381.5</c:v>
                </c:pt>
                <c:pt idx="1">
                  <c:v>1301836.18</c:v>
                </c:pt>
                <c:pt idx="2">
                  <c:v>926268.56</c:v>
                </c:pt>
                <c:pt idx="3">
                  <c:v>2111612.52</c:v>
                </c:pt>
                <c:pt idx="4">
                  <c:v>1630996.88</c:v>
                </c:pt>
                <c:pt idx="5">
                  <c:v>1771243.98</c:v>
                </c:pt>
                <c:pt idx="6">
                  <c:v>2124884.16</c:v>
                </c:pt>
                <c:pt idx="7">
                  <c:v>1798149.9799999997</c:v>
                </c:pt>
                <c:pt idx="8">
                  <c:v>1966845.8699999996</c:v>
                </c:pt>
                <c:pt idx="9">
                  <c:v>1793199.66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41C-4A10-A8ED-5DD01FC453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183433423"/>
        <c:axId val="1183435823"/>
      </c:areaChart>
      <c:lineChart>
        <c:grouping val="stacked"/>
        <c:varyColors val="0"/>
        <c:ser>
          <c:idx val="2"/>
          <c:order val="2"/>
          <c:tx>
            <c:strRef>
              <c:f>Sheet1!$E$77</c:f>
              <c:strCache>
                <c:ptCount val="1"/>
                <c:pt idx="0">
                  <c:v> Code Expenses </c:v>
                </c:pt>
              </c:strCache>
            </c:strRef>
          </c:tx>
          <c:spPr>
            <a:ln w="38100" cap="rnd">
              <a:solidFill>
                <a:schemeClr val="tx2">
                  <a:lumMod val="75000"/>
                  <a:lumOff val="25000"/>
                </a:schemeClr>
              </a:solidFill>
              <a:prstDash val="sysDash"/>
              <a:round/>
            </a:ln>
            <a:effectLst/>
          </c:spPr>
          <c:marker>
            <c:symbol val="none"/>
          </c:marker>
          <c:cat>
            <c:strRef>
              <c:f>Sheet1!$B$78:$B$87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Sheet1!$E$78:$E$87</c:f>
              <c:numCache>
                <c:formatCode>_(* #,##0_);_(* \(#,##0\);_(* "-"??_);_(@_)</c:formatCode>
                <c:ptCount val="10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21836.580000000053</c:v>
                </c:pt>
                <c:pt idx="6">
                  <c:v>300465.02999999985</c:v>
                </c:pt>
                <c:pt idx="7">
                  <c:v>633581.92000000016</c:v>
                </c:pt>
                <c:pt idx="8">
                  <c:v>1047525.0700000001</c:v>
                </c:pt>
                <c:pt idx="9">
                  <c:v>735509.6399999999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C41C-4A10-A8ED-5DD01FC453CA}"/>
            </c:ext>
          </c:extLst>
        </c:ser>
        <c:ser>
          <c:idx val="3"/>
          <c:order val="3"/>
          <c:tx>
            <c:strRef>
              <c:f>Sheet1!$F$77</c:f>
              <c:strCache>
                <c:ptCount val="1"/>
                <c:pt idx="0">
                  <c:v>Building Expenses</c:v>
                </c:pt>
              </c:strCache>
            </c:strRef>
          </c:tx>
          <c:spPr>
            <a:ln w="28575" cap="rnd">
              <a:solidFill>
                <a:schemeClr val="accent4">
                  <a:lumMod val="75000"/>
                </a:schemeClr>
              </a:solidFill>
              <a:round/>
            </a:ln>
            <a:effectLst/>
          </c:spPr>
          <c:marker>
            <c:symbol val="none"/>
          </c:marker>
          <c:cat>
            <c:strRef>
              <c:f>Sheet1!$B$78:$B$87</c:f>
              <c:strCache>
                <c:ptCount val="10"/>
                <c:pt idx="0">
                  <c:v>2015/2016</c:v>
                </c:pt>
                <c:pt idx="1">
                  <c:v>2016/2017</c:v>
                </c:pt>
                <c:pt idx="2">
                  <c:v>2017/2018</c:v>
                </c:pt>
                <c:pt idx="3">
                  <c:v>2018/2019</c:v>
                </c:pt>
                <c:pt idx="4">
                  <c:v>2019/2020</c:v>
                </c:pt>
                <c:pt idx="5">
                  <c:v>2020/2021</c:v>
                </c:pt>
                <c:pt idx="6">
                  <c:v>2021/2022</c:v>
                </c:pt>
                <c:pt idx="7">
                  <c:v>2022/2023</c:v>
                </c:pt>
                <c:pt idx="8">
                  <c:v>2023/2024</c:v>
                </c:pt>
                <c:pt idx="9">
                  <c:v>2024/2025</c:v>
                </c:pt>
              </c:strCache>
            </c:strRef>
          </c:cat>
          <c:val>
            <c:numRef>
              <c:f>Sheet1!$F$78:$F$87</c:f>
              <c:numCache>
                <c:formatCode>_(* #,##0_);_(* \(#,##0\);_(* "-"??_);_(@_)</c:formatCode>
                <c:ptCount val="10"/>
                <c:pt idx="0">
                  <c:v>884133.67999999993</c:v>
                </c:pt>
                <c:pt idx="1">
                  <c:v>913932.68</c:v>
                </c:pt>
                <c:pt idx="2">
                  <c:v>1319074.2499999998</c:v>
                </c:pt>
                <c:pt idx="3">
                  <c:v>1387193.3600000003</c:v>
                </c:pt>
                <c:pt idx="4">
                  <c:v>1429680.3099999996</c:v>
                </c:pt>
                <c:pt idx="5">
                  <c:v>1500264.0699999998</c:v>
                </c:pt>
                <c:pt idx="6">
                  <c:v>1706816.2199999997</c:v>
                </c:pt>
                <c:pt idx="7">
                  <c:v>2360195.17</c:v>
                </c:pt>
                <c:pt idx="8">
                  <c:v>2517949.33</c:v>
                </c:pt>
                <c:pt idx="9">
                  <c:v>2550299.0099999998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C41C-4A10-A8ED-5DD01FC453C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83433423"/>
        <c:axId val="1183435823"/>
      </c:lineChart>
      <c:catAx>
        <c:axId val="118343342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 Condensed" panose="020B0506020104020203" pitchFamily="34" charset="0"/>
                <a:ea typeface="+mn-ea"/>
                <a:cs typeface="+mn-cs"/>
              </a:defRPr>
            </a:pPr>
            <a:endParaRPr lang="en-US"/>
          </a:p>
        </c:txPr>
        <c:crossAx val="1183435823"/>
        <c:crosses val="autoZero"/>
        <c:auto val="1"/>
        <c:lblAlgn val="ctr"/>
        <c:lblOffset val="100"/>
        <c:noMultiLvlLbl val="0"/>
      </c:catAx>
      <c:valAx>
        <c:axId val="1183435823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 Condensed" panose="020B0506020104020203" pitchFamily="34" charset="0"/>
                <a:ea typeface="+mn-ea"/>
                <a:cs typeface="+mn-cs"/>
              </a:defRPr>
            </a:pPr>
            <a:endParaRPr lang="en-US"/>
          </a:p>
        </c:txPr>
        <c:crossAx val="1183433423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ill Sans MT Condensed" panose="020B05060201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000">
          <a:latin typeface="Gill Sans MT Condensed" panose="020B0506020104020203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Transfers!$L$3</c:f>
              <c:strCache>
                <c:ptCount val="1"/>
                <c:pt idx="0">
                  <c:v>Code Salaries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Transfers!$M$2:$T$2</c:f>
              <c:strCache>
                <c:ptCount val="8"/>
                <c:pt idx="0">
                  <c:v>17/18</c:v>
                </c:pt>
                <c:pt idx="1">
                  <c:v>18/19</c:v>
                </c:pt>
                <c:pt idx="2">
                  <c:v>19/20</c:v>
                </c:pt>
                <c:pt idx="3">
                  <c:v>20/21</c:v>
                </c:pt>
                <c:pt idx="4">
                  <c:v>21/22</c:v>
                </c:pt>
                <c:pt idx="5">
                  <c:v>22/23</c:v>
                </c:pt>
                <c:pt idx="6">
                  <c:v>23/24</c:v>
                </c:pt>
                <c:pt idx="7">
                  <c:v>24/25</c:v>
                </c:pt>
              </c:strCache>
            </c:strRef>
          </c:cat>
          <c:val>
            <c:numRef>
              <c:f>Transfers!$M$3:$T$3</c:f>
              <c:numCache>
                <c:formatCode>General</c:formatCode>
                <c:ptCount val="8"/>
                <c:pt idx="2" formatCode="_(* #,##0.00_);_(* \(#,##0.00\);_(* &quot;-&quot;??_);_(@_)">
                  <c:v>0</c:v>
                </c:pt>
                <c:pt idx="3" formatCode="_(* #,##0.00_);_(* \(#,##0.00\);_(* &quot;-&quot;??_);_(@_)">
                  <c:v>99924.91</c:v>
                </c:pt>
                <c:pt idx="4" formatCode="_(* #,##0.00_);_(* \(#,##0.00\);_(* &quot;-&quot;??_);_(@_)">
                  <c:v>474601.04</c:v>
                </c:pt>
                <c:pt idx="5" formatCode="_(* #,##0.00_);_(* \(#,##0.00\);_(* &quot;-&quot;??_);_(@_)">
                  <c:v>179702.77</c:v>
                </c:pt>
                <c:pt idx="6" formatCode="_(* #,##0.00_);_(* \(#,##0.00\);_(* &quot;-&quot;??_);_(@_)">
                  <c:v>194004.84</c:v>
                </c:pt>
                <c:pt idx="7" formatCode="_(* #,##0.00_);_(* \(#,##0.00\);_(* &quot;-&quot;??_);_(@_)">
                  <c:v>362649.62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7D-4D45-BA2F-CEE60B423AC1}"/>
            </c:ext>
          </c:extLst>
        </c:ser>
        <c:ser>
          <c:idx val="1"/>
          <c:order val="1"/>
          <c:tx>
            <c:strRef>
              <c:f>Transfers!$L$4</c:f>
              <c:strCache>
                <c:ptCount val="1"/>
                <c:pt idx="0">
                  <c:v>Code Contribution</c:v>
                </c:pt>
              </c:strCache>
            </c:strRef>
          </c:tx>
          <c:spPr>
            <a:pattFill prst="solidDmnd">
              <a:fgClr>
                <a:schemeClr val="accent3">
                  <a:lumMod val="75000"/>
                </a:schemeClr>
              </a:fgClr>
              <a:bgClr>
                <a:schemeClr val="bg1"/>
              </a:bgClr>
            </a:pattFill>
            <a:ln w="12700">
              <a:solidFill>
                <a:schemeClr val="accent1">
                  <a:lumMod val="75000"/>
                </a:schemeClr>
              </a:solidFill>
            </a:ln>
            <a:effectLst/>
          </c:spPr>
          <c:invertIfNegative val="0"/>
          <c:cat>
            <c:strRef>
              <c:f>Transfers!$M$2:$T$2</c:f>
              <c:strCache>
                <c:ptCount val="8"/>
                <c:pt idx="0">
                  <c:v>17/18</c:v>
                </c:pt>
                <c:pt idx="1">
                  <c:v>18/19</c:v>
                </c:pt>
                <c:pt idx="2">
                  <c:v>19/20</c:v>
                </c:pt>
                <c:pt idx="3">
                  <c:v>20/21</c:v>
                </c:pt>
                <c:pt idx="4">
                  <c:v>21/22</c:v>
                </c:pt>
                <c:pt idx="5">
                  <c:v>22/23</c:v>
                </c:pt>
                <c:pt idx="6">
                  <c:v>23/24</c:v>
                </c:pt>
                <c:pt idx="7">
                  <c:v>24/25</c:v>
                </c:pt>
              </c:strCache>
            </c:strRef>
          </c:cat>
          <c:val>
            <c:numRef>
              <c:f>Transfers!$M$4:$T$4</c:f>
              <c:numCache>
                <c:formatCode>General</c:formatCode>
                <c:ptCount val="8"/>
                <c:pt idx="2" formatCode="_(* #,##0.00_);_(* \(#,##0.00\);_(* &quot;-&quot;??_);_(@_)">
                  <c:v>0</c:v>
                </c:pt>
                <c:pt idx="3" formatCode="_(* #,##0.00_);_(* \(#,##0.00\);_(* &quot;-&quot;??_);_(@_)">
                  <c:v>165273</c:v>
                </c:pt>
                <c:pt idx="4" formatCode="_(* #,##0.00_);_(* \(#,##0.00\);_(* &quot;-&quot;??_);_(@_)">
                  <c:v>0</c:v>
                </c:pt>
                <c:pt idx="5" formatCode="_(* #,##0.00_);_(* \(#,##0.00\);_(* &quot;-&quot;??_);_(@_)">
                  <c:v>134010.75</c:v>
                </c:pt>
                <c:pt idx="6" formatCode="_(* #,##0.00_);_(* \(#,##0.00\);_(* &quot;-&quot;??_);_(@_)">
                  <c:v>157449.88</c:v>
                </c:pt>
                <c:pt idx="7" formatCode="_(* #,##0.00_);_(* \(#,##0.00\);_(* &quot;-&quot;??_);_(@_)">
                  <c:v>129354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37D-4D45-BA2F-CEE60B423AC1}"/>
            </c:ext>
          </c:extLst>
        </c:ser>
        <c:ser>
          <c:idx val="2"/>
          <c:order val="2"/>
          <c:tx>
            <c:strRef>
              <c:f>Transfers!$L$5</c:f>
              <c:strCache>
                <c:ptCount val="1"/>
                <c:pt idx="0">
                  <c:v>Planning Salary</c:v>
                </c:pt>
              </c:strCache>
            </c:strRef>
          </c:tx>
          <c:spPr>
            <a:solidFill>
              <a:schemeClr val="tx2">
                <a:lumMod val="75000"/>
                <a:lumOff val="25000"/>
              </a:schemeClr>
            </a:solidFill>
            <a:ln>
              <a:noFill/>
            </a:ln>
            <a:effectLst/>
          </c:spPr>
          <c:invertIfNegative val="0"/>
          <c:cat>
            <c:strRef>
              <c:f>Transfers!$M$2:$T$2</c:f>
              <c:strCache>
                <c:ptCount val="8"/>
                <c:pt idx="0">
                  <c:v>17/18</c:v>
                </c:pt>
                <c:pt idx="1">
                  <c:v>18/19</c:v>
                </c:pt>
                <c:pt idx="2">
                  <c:v>19/20</c:v>
                </c:pt>
                <c:pt idx="3">
                  <c:v>20/21</c:v>
                </c:pt>
                <c:pt idx="4">
                  <c:v>21/22</c:v>
                </c:pt>
                <c:pt idx="5">
                  <c:v>22/23</c:v>
                </c:pt>
                <c:pt idx="6">
                  <c:v>23/24</c:v>
                </c:pt>
                <c:pt idx="7">
                  <c:v>24/25</c:v>
                </c:pt>
              </c:strCache>
            </c:strRef>
          </c:cat>
          <c:val>
            <c:numRef>
              <c:f>Transfers!$M$5:$T$5</c:f>
              <c:numCache>
                <c:formatCode>_(* #,##0.00_);_(* \(#,##0.00\);_(* "-"??_);_(@_)</c:formatCode>
                <c:ptCount val="8"/>
                <c:pt idx="1">
                  <c:v>146996</c:v>
                </c:pt>
                <c:pt idx="2">
                  <c:v>127246</c:v>
                </c:pt>
                <c:pt idx="3">
                  <c:v>11243</c:v>
                </c:pt>
                <c:pt idx="4">
                  <c:v>0</c:v>
                </c:pt>
                <c:pt idx="5">
                  <c:v>65560.61</c:v>
                </c:pt>
                <c:pt idx="6">
                  <c:v>109275.83</c:v>
                </c:pt>
                <c:pt idx="7">
                  <c:v>124526.06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D37D-4D45-BA2F-CEE60B423AC1}"/>
            </c:ext>
          </c:extLst>
        </c:ser>
        <c:ser>
          <c:idx val="3"/>
          <c:order val="3"/>
          <c:tx>
            <c:strRef>
              <c:f>Transfers!$L$6</c:f>
              <c:strCache>
                <c:ptCount val="1"/>
                <c:pt idx="0">
                  <c:v>Planning Contribution</c:v>
                </c:pt>
              </c:strCache>
            </c:strRef>
          </c:tx>
          <c:spPr>
            <a:pattFill prst="wdUpDiag">
              <a:fgClr>
                <a:schemeClr val="tx2">
                  <a:lumMod val="75000"/>
                  <a:lumOff val="25000"/>
                </a:schemeClr>
              </a:fgClr>
              <a:bgClr>
                <a:schemeClr val="bg1"/>
              </a:bgClr>
            </a:pattFill>
            <a:ln>
              <a:solidFill>
                <a:schemeClr val="bg2">
                  <a:lumMod val="75000"/>
                </a:schemeClr>
              </a:solidFill>
            </a:ln>
            <a:effectLst/>
          </c:spPr>
          <c:invertIfNegative val="0"/>
          <c:cat>
            <c:strRef>
              <c:f>Transfers!$M$2:$T$2</c:f>
              <c:strCache>
                <c:ptCount val="8"/>
                <c:pt idx="0">
                  <c:v>17/18</c:v>
                </c:pt>
                <c:pt idx="1">
                  <c:v>18/19</c:v>
                </c:pt>
                <c:pt idx="2">
                  <c:v>19/20</c:v>
                </c:pt>
                <c:pt idx="3">
                  <c:v>20/21</c:v>
                </c:pt>
                <c:pt idx="4">
                  <c:v>21/22</c:v>
                </c:pt>
                <c:pt idx="5">
                  <c:v>22/23</c:v>
                </c:pt>
                <c:pt idx="6">
                  <c:v>23/24</c:v>
                </c:pt>
                <c:pt idx="7">
                  <c:v>24/25</c:v>
                </c:pt>
              </c:strCache>
            </c:strRef>
          </c:cat>
          <c:val>
            <c:numRef>
              <c:f>Transfers!$M$6:$T$6</c:f>
              <c:numCache>
                <c:formatCode>General</c:formatCode>
                <c:ptCount val="8"/>
                <c:pt idx="2" formatCode="_(* #,##0.00_);_(* \(#,##0.00\);_(* &quot;-&quot;??_);_(@_)">
                  <c:v>0</c:v>
                </c:pt>
                <c:pt idx="3" formatCode="_(* #,##0.00_);_(* \(#,##0.00\);_(* &quot;-&quot;??_);_(@_)">
                  <c:v>0</c:v>
                </c:pt>
                <c:pt idx="4" formatCode="_(* #,##0.00_);_(* \(#,##0.00\);_(* &quot;-&quot;??_);_(@_)">
                  <c:v>0</c:v>
                </c:pt>
                <c:pt idx="5" formatCode="_(* #,##0.00_);_(* \(#,##0.00\);_(* &quot;-&quot;??_);_(@_)">
                  <c:v>278672.25</c:v>
                </c:pt>
                <c:pt idx="6" formatCode="_(* #,##0.00_);_(* \(#,##0.00\);_(* &quot;-&quot;??_);_(@_)">
                  <c:v>304785.21000000002</c:v>
                </c:pt>
                <c:pt idx="7" formatCode="_(* #,##0.00_);_(* \(#,##0.00\);_(* &quot;-&quot;??_);_(@_)">
                  <c:v>125049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D37D-4D45-BA2F-CEE60B423A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65789824"/>
        <c:axId val="1265777344"/>
      </c:barChart>
      <c:lineChart>
        <c:grouping val="standard"/>
        <c:varyColors val="0"/>
        <c:ser>
          <c:idx val="4"/>
          <c:order val="4"/>
          <c:tx>
            <c:strRef>
              <c:f>Transfers!$L$7</c:f>
              <c:strCache>
                <c:ptCount val="1"/>
                <c:pt idx="0">
                  <c:v>Total</c:v>
                </c:pt>
              </c:strCache>
            </c:strRef>
          </c:tx>
          <c:spPr>
            <a:ln w="60325" cap="rnd">
              <a:solidFill>
                <a:schemeClr val="bg2">
                  <a:lumMod val="25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strRef>
              <c:f>Transfers!$M$2:$T$2</c:f>
              <c:strCache>
                <c:ptCount val="8"/>
                <c:pt idx="0">
                  <c:v>17/18</c:v>
                </c:pt>
                <c:pt idx="1">
                  <c:v>18/19</c:v>
                </c:pt>
                <c:pt idx="2">
                  <c:v>19/20</c:v>
                </c:pt>
                <c:pt idx="3">
                  <c:v>20/21</c:v>
                </c:pt>
                <c:pt idx="4">
                  <c:v>21/22</c:v>
                </c:pt>
                <c:pt idx="5">
                  <c:v>22/23</c:v>
                </c:pt>
                <c:pt idx="6">
                  <c:v>23/24</c:v>
                </c:pt>
                <c:pt idx="7">
                  <c:v>24/25</c:v>
                </c:pt>
              </c:strCache>
            </c:strRef>
          </c:cat>
          <c:val>
            <c:numRef>
              <c:f>Transfers!$M$7:$T$7</c:f>
              <c:numCache>
                <c:formatCode>_(* #,##0.00_);_(* \(#,##0.00\);_(* "-"??_);_(@_)</c:formatCode>
                <c:ptCount val="8"/>
                <c:pt idx="0">
                  <c:v>0</c:v>
                </c:pt>
                <c:pt idx="1">
                  <c:v>146996</c:v>
                </c:pt>
                <c:pt idx="2">
                  <c:v>127246</c:v>
                </c:pt>
                <c:pt idx="3">
                  <c:v>276440.91000000003</c:v>
                </c:pt>
                <c:pt idx="4">
                  <c:v>474601.04</c:v>
                </c:pt>
                <c:pt idx="5">
                  <c:v>657946.38</c:v>
                </c:pt>
                <c:pt idx="6">
                  <c:v>765515.76</c:v>
                </c:pt>
                <c:pt idx="7">
                  <c:v>741578.67999999993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D37D-4D45-BA2F-CEE60B423A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65789824"/>
        <c:axId val="1265777344"/>
      </c:lineChart>
      <c:catAx>
        <c:axId val="1265789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Gill Sans MT Condensed" panose="020B0506020104020203" pitchFamily="34" charset="0"/>
                <a:ea typeface="+mn-ea"/>
                <a:cs typeface="+mn-cs"/>
              </a:defRPr>
            </a:pPr>
            <a:endParaRPr lang="en-US"/>
          </a:p>
        </c:txPr>
        <c:crossAx val="1265777344"/>
        <c:crosses val="autoZero"/>
        <c:auto val="1"/>
        <c:lblAlgn val="ctr"/>
        <c:lblOffset val="100"/>
        <c:noMultiLvlLbl val="0"/>
      </c:catAx>
      <c:valAx>
        <c:axId val="1265777344"/>
        <c:scaling>
          <c:orientation val="minMax"/>
          <c:max val="800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_);_(* \(#,##0\);_(* &quot;-&quot;_);_(@_)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Gill Sans MT Condensed" panose="020B0506020104020203" pitchFamily="34" charset="0"/>
                <a:ea typeface="+mn-ea"/>
                <a:cs typeface="+mn-cs"/>
              </a:defRPr>
            </a:pPr>
            <a:endParaRPr lang="en-US"/>
          </a:p>
        </c:txPr>
        <c:crossAx val="1265789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2.5128411469474417E-2"/>
          <c:y val="1.5104308930293813E-2"/>
          <c:w val="0.95516669811170074"/>
          <c:h val="7.485493322190767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/>
              </a:solidFill>
              <a:latin typeface="Gill Sans MT Condensed" panose="020B0506020104020203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tx2">
                <a:lumMod val="75000"/>
                <a:lumOff val="25000"/>
              </a:schemeClr>
            </a:solidFill>
            <a:ln>
              <a:solidFill>
                <a:schemeClr val="tx2">
                  <a:lumMod val="75000"/>
                  <a:lumOff val="25000"/>
                </a:schemeClr>
              </a:solidFill>
            </a:ln>
            <a:effectLst/>
          </c:spPr>
          <c:invertIfNegative val="0"/>
          <c:cat>
            <c:strRef>
              <c:f>Reserves!$B$2:$J$2</c:f>
              <c:strCache>
                <c:ptCount val="9"/>
                <c:pt idx="0">
                  <c:v>17/18</c:v>
                </c:pt>
                <c:pt idx="1">
                  <c:v>18/19</c:v>
                </c:pt>
                <c:pt idx="2">
                  <c:v>19/20</c:v>
                </c:pt>
                <c:pt idx="3">
                  <c:v>20/21</c:v>
                </c:pt>
                <c:pt idx="4">
                  <c:v>21/22</c:v>
                </c:pt>
                <c:pt idx="5">
                  <c:v>22/23</c:v>
                </c:pt>
                <c:pt idx="6">
                  <c:v>23/24</c:v>
                </c:pt>
                <c:pt idx="7">
                  <c:v>24/25</c:v>
                </c:pt>
                <c:pt idx="8">
                  <c:v>25/26</c:v>
                </c:pt>
              </c:strCache>
            </c:strRef>
          </c:cat>
          <c:val>
            <c:numRef>
              <c:f>Reserves!$B$3:$J$3</c:f>
              <c:numCache>
                <c:formatCode>_(* #,##0.00_);_(* \(#,##0.00\);_(* "-"??_);_(@_)</c:formatCode>
                <c:ptCount val="9"/>
                <c:pt idx="0">
                  <c:v>341631</c:v>
                </c:pt>
                <c:pt idx="1">
                  <c:v>341631</c:v>
                </c:pt>
                <c:pt idx="2">
                  <c:v>401631</c:v>
                </c:pt>
                <c:pt idx="3">
                  <c:v>586248</c:v>
                </c:pt>
                <c:pt idx="4">
                  <c:v>941607</c:v>
                </c:pt>
                <c:pt idx="5">
                  <c:v>609074</c:v>
                </c:pt>
                <c:pt idx="6">
                  <c:v>105362</c:v>
                </c:pt>
                <c:pt idx="7">
                  <c:v>50362</c:v>
                </c:pt>
                <c:pt idx="8">
                  <c:v>78033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0E-4C10-879F-E3DCAB20D37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213529136"/>
        <c:axId val="1213528656"/>
      </c:barChart>
      <c:lineChart>
        <c:grouping val="standard"/>
        <c:varyColors val="0"/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213529136"/>
        <c:axId val="1213528656"/>
        <c:extLst>
          <c:ext xmlns:c15="http://schemas.microsoft.com/office/drawing/2012/chart" uri="{02D57815-91ED-43cb-92C2-25804820EDAC}">
            <c15:filteredLineSeries>
              <c15:ser>
                <c:idx val="1"/>
                <c:order val="1"/>
                <c:spPr>
                  <a:ln w="28575" cap="rnd">
                    <a:solidFill>
                      <a:schemeClr val="accent2"/>
                    </a:solidFill>
                    <a:round/>
                  </a:ln>
                  <a:effectLst/>
                </c:spPr>
                <c:marker>
                  <c:symbol val="none"/>
                </c:marker>
                <c:cat>
                  <c:strRef>
                    <c:extLst>
                      <c:ext uri="{02D57815-91ED-43cb-92C2-25804820EDAC}">
                        <c15:formulaRef>
                          <c15:sqref>Reserves!$B$2:$J$2</c15:sqref>
                        </c15:formulaRef>
                      </c:ext>
                    </c:extLst>
                    <c:strCache>
                      <c:ptCount val="9"/>
                      <c:pt idx="0">
                        <c:v>17/18</c:v>
                      </c:pt>
                      <c:pt idx="1">
                        <c:v>18/19</c:v>
                      </c:pt>
                      <c:pt idx="2">
                        <c:v>19/20</c:v>
                      </c:pt>
                      <c:pt idx="3">
                        <c:v>20/21</c:v>
                      </c:pt>
                      <c:pt idx="4">
                        <c:v>21/22</c:v>
                      </c:pt>
                      <c:pt idx="5">
                        <c:v>22/23</c:v>
                      </c:pt>
                      <c:pt idx="6">
                        <c:v>23/24</c:v>
                      </c:pt>
                      <c:pt idx="7">
                        <c:v>24/25</c:v>
                      </c:pt>
                      <c:pt idx="8">
                        <c:v>25/26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Reserves!$B$7:$J$7</c15:sqref>
                        </c15:formulaRef>
                      </c:ext>
                    </c:extLst>
                    <c:numCache>
                      <c:formatCode>_("$"* #,##0.00_);_("$"* \(#,##0.00\);_("$"* "-"??_);_(@_)</c:formatCode>
                      <c:ptCount val="9"/>
                      <c:pt idx="0">
                        <c:v>341631</c:v>
                      </c:pt>
                      <c:pt idx="1">
                        <c:v>0</c:v>
                      </c:pt>
                      <c:pt idx="2">
                        <c:v>60000</c:v>
                      </c:pt>
                      <c:pt idx="3">
                        <c:v>184617</c:v>
                      </c:pt>
                      <c:pt idx="4">
                        <c:v>355359</c:v>
                      </c:pt>
                      <c:pt idx="5">
                        <c:v>-332533</c:v>
                      </c:pt>
                      <c:pt idx="6">
                        <c:v>-503712</c:v>
                      </c:pt>
                      <c:pt idx="7">
                        <c:v>-55000</c:v>
                      </c:pt>
                      <c:pt idx="8">
                        <c:v>27671</c:v>
                      </c:pt>
                    </c:numCache>
                  </c:numRef>
                </c:val>
                <c:smooth val="0"/>
                <c:extLst>
                  <c:ext xmlns:c16="http://schemas.microsoft.com/office/drawing/2014/chart" uri="{C3380CC4-5D6E-409C-BE32-E72D297353CC}">
                    <c16:uniqueId val="{00000001-210E-4C10-879F-E3DCAB20D37E}"/>
                  </c:ext>
                </c:extLst>
              </c15:ser>
            </c15:filteredLineSeries>
          </c:ext>
        </c:extLst>
      </c:lineChart>
      <c:catAx>
        <c:axId val="1213529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Gill Sans MT Condensed" panose="020B0506020104020203" pitchFamily="34" charset="0"/>
                <a:ea typeface="+mn-ea"/>
                <a:cs typeface="+mn-cs"/>
              </a:defRPr>
            </a:pPr>
            <a:endParaRPr lang="en-US"/>
          </a:p>
        </c:txPr>
        <c:crossAx val="1213528656"/>
        <c:crosses val="autoZero"/>
        <c:auto val="1"/>
        <c:lblAlgn val="ctr"/>
        <c:lblOffset val="100"/>
        <c:noMultiLvlLbl val="0"/>
      </c:catAx>
      <c:valAx>
        <c:axId val="121352865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>
                  <a:lumMod val="75000"/>
                </a:schemeClr>
              </a:solidFill>
              <a:round/>
            </a:ln>
            <a:effectLst/>
          </c:spPr>
        </c:majorGridlines>
        <c:numFmt formatCode="&quot;$&quot;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/>
                </a:solidFill>
                <a:latin typeface="Gill Sans MT Condensed" panose="020B0506020104020203" pitchFamily="34" charset="0"/>
                <a:ea typeface="+mn-ea"/>
                <a:cs typeface="+mn-cs"/>
              </a:defRPr>
            </a:pPr>
            <a:endParaRPr lang="en-US"/>
          </a:p>
        </c:txPr>
        <c:crossAx val="12135291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withinLinear" id="5">
  <a:schemeClr val="accent3"/>
  <a:schemeClr val="accent3"/>
  <a:schemeClr val="accent3"/>
  <a:schemeClr val="accent3"/>
  <a:schemeClr val="accent3"/>
  <a:schemeClr val="accent3"/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30">
  <cs:axisTitle>
    <cs:lnRef idx="0"/>
    <cs:fillRef idx="0"/>
    <cs:effectRef idx="0"/>
    <cs:fontRef idx="minor">
      <a:schemeClr val="dk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b="0" kern="1200" spc="20" baseline="0"/>
  </cs:categoryAxis>
  <cs:chartArea mods="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 cmpd="sng" algn="ctr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 cap="flat" cmpd="sng" algn="ctr">
        <a:solidFill>
          <a:schemeClr val="phClr"/>
        </a:solidFill>
        <a:round/>
      </a:ln>
    </cs:spPr>
  </cs:dataPointMarker>
  <cs:dataPointMarkerLayout symbol="circle" size="4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ln w="9525">
        <a:solidFill>
          <a:schemeClr val="dk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  <a:alpha val="33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>
        <a:solidFill>
          <a:schemeClr val="dk1">
            <a:lumMod val="15000"/>
            <a:lumOff val="85000"/>
          </a:schemeClr>
        </a:solidFill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dk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dk1"/>
    </cs:fontRef>
    <cs:spPr>
      <a:gradFill>
        <a:gsLst>
          <a:gs pos="100000">
            <a:schemeClr val="lt1">
              <a:lumMod val="95000"/>
            </a:schemeClr>
          </a:gs>
          <a:gs pos="0">
            <a:schemeClr val="lt1"/>
          </a:gs>
        </a:gsLst>
        <a:lin ang="5400000" scaled="0"/>
      </a:gradFill>
    </cs:spPr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dk1">
        <a:lumMod val="50000"/>
        <a:lumOff val="50000"/>
      </a:schemeClr>
    </cs:fontRef>
    <cs:defRPr sz="1400" kern="1200" cap="none" spc="2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900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26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dk1">
            <a:lumMod val="75000"/>
            <a:lumOff val="25000"/>
          </a:schemeClr>
        </a:solidFill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4">
  <dgm:title val=""/>
  <dgm:desc val=""/>
  <dgm:catLst>
    <dgm:cat type="accent6" pri="11400"/>
  </dgm:catLst>
  <dgm:styleLbl name="node0">
    <dgm:fillClrLst meth="cycle">
      <a:schemeClr val="accent6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6">
        <a:shade val="50000"/>
      </a:schemeClr>
      <a:schemeClr val="accent6">
        <a:tint val="55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/>
    <dgm:txEffectClrLst/>
  </dgm:styleLbl>
  <dgm:styleLbl name="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cycle">
      <a:schemeClr val="accent6">
        <a:shade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6">
        <a:shade val="80000"/>
        <a:alpha val="50000"/>
      </a:schemeClr>
      <a:schemeClr val="accent6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6">
        <a:shade val="90000"/>
      </a:schemeClr>
      <a:schemeClr val="accent6">
        <a:tint val="50000"/>
      </a:schemeClr>
    </dgm:fillClrLst>
    <dgm:linClrLst meth="cycle">
      <a:schemeClr val="accent6">
        <a:shade val="90000"/>
      </a:schemeClr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6">
        <a:shade val="50000"/>
      </a:schemeClr>
      <a:schemeClr val="accent6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55000"/>
      </a:schemeClr>
    </dgm:fillClrLst>
    <dgm:linClrLst meth="repeat">
      <a:schemeClr val="accent6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55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6F1F4C-7CEF-4776-8F73-3E31230C3B8D}" type="doc">
      <dgm:prSet loTypeId="urn:microsoft.com/office/officeart/2005/8/layout/hChevron3" loCatId="process" qsTypeId="urn:microsoft.com/office/officeart/2005/8/quickstyle/simple1" qsCatId="simple" csTypeId="urn:microsoft.com/office/officeart/2005/8/colors/accent6_4" csCatId="accent6" phldr="1"/>
      <dgm:spPr/>
      <dgm:t>
        <a:bodyPr/>
        <a:lstStyle/>
        <a:p>
          <a:endParaRPr lang="en-US"/>
        </a:p>
      </dgm:t>
    </dgm:pt>
    <dgm:pt modelId="{6EBDFF31-BD74-4D11-A7B6-DFC521AF6FD2}">
      <dgm:prSet phldrT="[Text]" phldr="0" custT="1"/>
      <dgm:spPr/>
      <dgm:t>
        <a:bodyPr/>
        <a:lstStyle/>
        <a:p>
          <a:r>
            <a:rPr lang="en-US" sz="2800" b="1">
              <a:latin typeface="Gill Sans MT Condensed" panose="020B0506020104020203" pitchFamily="34" charset="0"/>
            </a:rPr>
            <a:t>DIRECT COST </a:t>
          </a:r>
          <a:endParaRPr lang="en-US" sz="2800" b="1" dirty="0">
            <a:latin typeface="Gill Sans MT Condensed" panose="020B0506020104020203" pitchFamily="34" charset="0"/>
          </a:endParaRPr>
        </a:p>
      </dgm:t>
    </dgm:pt>
    <dgm:pt modelId="{C93A777A-C199-42DC-AD3B-D9D26DF8FC7A}" type="parTrans" cxnId="{BB1859F2-AFE8-4FD2-80E4-309FB516C18D}">
      <dgm:prSet/>
      <dgm:spPr/>
      <dgm:t>
        <a:bodyPr/>
        <a:lstStyle/>
        <a:p>
          <a:endParaRPr lang="en-US"/>
        </a:p>
      </dgm:t>
    </dgm:pt>
    <dgm:pt modelId="{95CC37D8-53CE-48A2-9A03-98435E6710EF}" type="sibTrans" cxnId="{BB1859F2-AFE8-4FD2-80E4-309FB516C18D}">
      <dgm:prSet/>
      <dgm:spPr/>
      <dgm:t>
        <a:bodyPr/>
        <a:lstStyle/>
        <a:p>
          <a:endParaRPr lang="en-US"/>
        </a:p>
      </dgm:t>
    </dgm:pt>
    <dgm:pt modelId="{F9F6A33F-C4D9-4347-A7DF-D04756019D14}">
      <dgm:prSet phldrT="[Text]" phldr="0" custT="1"/>
      <dgm:spPr/>
      <dgm:t>
        <a:bodyPr/>
        <a:lstStyle/>
        <a:p>
          <a:r>
            <a:rPr lang="en-US" sz="2800" b="1">
              <a:latin typeface="Gill Sans MT Condensed" panose="020B0506020104020203" pitchFamily="34" charset="0"/>
            </a:rPr>
            <a:t>OVERHEAD</a:t>
          </a:r>
          <a:endParaRPr lang="en-US" sz="2500" b="1" dirty="0">
            <a:latin typeface="Gill Sans MT Condensed" panose="020B0506020104020203" pitchFamily="34" charset="0"/>
          </a:endParaRPr>
        </a:p>
      </dgm:t>
    </dgm:pt>
    <dgm:pt modelId="{EA4C14D9-D890-45B0-9704-6FD98BC8863C}" type="parTrans" cxnId="{BC81F8EC-031C-4FC5-A01F-3F7DC17907B0}">
      <dgm:prSet/>
      <dgm:spPr/>
      <dgm:t>
        <a:bodyPr/>
        <a:lstStyle/>
        <a:p>
          <a:endParaRPr lang="en-US"/>
        </a:p>
      </dgm:t>
    </dgm:pt>
    <dgm:pt modelId="{D2431C1F-84F6-4CFB-9E30-CCEED53A2A7D}" type="sibTrans" cxnId="{BC81F8EC-031C-4FC5-A01F-3F7DC17907B0}">
      <dgm:prSet/>
      <dgm:spPr/>
      <dgm:t>
        <a:bodyPr/>
        <a:lstStyle/>
        <a:p>
          <a:endParaRPr lang="en-US"/>
        </a:p>
      </dgm:t>
    </dgm:pt>
    <dgm:pt modelId="{0F43AE46-B3D4-41F2-ACA7-DC1DAD0311F6}">
      <dgm:prSet phldrT="[Text]" phldr="0" custT="1"/>
      <dgm:spPr/>
      <dgm:t>
        <a:bodyPr/>
        <a:lstStyle/>
        <a:p>
          <a:r>
            <a:rPr lang="en-US" sz="2800" b="1">
              <a:latin typeface="Gill Sans MT Condensed" panose="020B0506020104020203" pitchFamily="34" charset="0"/>
            </a:rPr>
            <a:t>HOURLY RATE</a:t>
          </a:r>
          <a:endParaRPr lang="en-US" sz="2800" b="1" dirty="0">
            <a:latin typeface="Gill Sans MT Condensed" panose="020B0506020104020203" pitchFamily="34" charset="0"/>
          </a:endParaRPr>
        </a:p>
      </dgm:t>
    </dgm:pt>
    <dgm:pt modelId="{1A0FF446-BABC-40A0-A417-77A402F2189F}" type="parTrans" cxnId="{8A9414E0-DD77-4F03-A05D-D733A79B89E1}">
      <dgm:prSet/>
      <dgm:spPr/>
      <dgm:t>
        <a:bodyPr/>
        <a:lstStyle/>
        <a:p>
          <a:endParaRPr lang="en-US"/>
        </a:p>
      </dgm:t>
    </dgm:pt>
    <dgm:pt modelId="{DFDFC3D5-68A6-4056-924D-4A01BDA3CE1D}" type="sibTrans" cxnId="{8A9414E0-DD77-4F03-A05D-D733A79B89E1}">
      <dgm:prSet/>
      <dgm:spPr/>
      <dgm:t>
        <a:bodyPr/>
        <a:lstStyle/>
        <a:p>
          <a:endParaRPr lang="en-US"/>
        </a:p>
      </dgm:t>
    </dgm:pt>
    <dgm:pt modelId="{1D93D377-8566-48F8-B28D-54FE36677B49}">
      <dgm:prSet phldrT="[Text]" phldr="0" custT="1"/>
      <dgm:spPr/>
      <dgm:t>
        <a:bodyPr/>
        <a:lstStyle/>
        <a:p>
          <a:r>
            <a:rPr lang="en-US" sz="2500" b="1" dirty="0">
              <a:solidFill>
                <a:schemeClr val="accent6">
                  <a:lumMod val="50000"/>
                </a:schemeClr>
              </a:solidFill>
              <a:latin typeface="Gill Sans MT Condensed" panose="020B0506020104020203" pitchFamily="34" charset="0"/>
            </a:rPr>
            <a:t>DIVIDED BY BILLABLE HOURS</a:t>
          </a:r>
        </a:p>
      </dgm:t>
    </dgm:pt>
    <dgm:pt modelId="{F0AAC991-BA4B-4C54-9F86-FCB8A6180A65}" type="parTrans" cxnId="{40517ECD-0737-4835-A641-AC58F088FDA3}">
      <dgm:prSet/>
      <dgm:spPr/>
      <dgm:t>
        <a:bodyPr/>
        <a:lstStyle/>
        <a:p>
          <a:endParaRPr lang="en-US"/>
        </a:p>
      </dgm:t>
    </dgm:pt>
    <dgm:pt modelId="{44461AE6-B40E-4C4E-B008-E149A408D758}" type="sibTrans" cxnId="{40517ECD-0737-4835-A641-AC58F088FDA3}">
      <dgm:prSet/>
      <dgm:spPr/>
      <dgm:t>
        <a:bodyPr/>
        <a:lstStyle/>
        <a:p>
          <a:endParaRPr lang="en-US"/>
        </a:p>
      </dgm:t>
    </dgm:pt>
    <dgm:pt modelId="{54D8CD84-19F4-44AC-9C0E-6DD8F27C82E1}" type="pres">
      <dgm:prSet presAssocID="{146F1F4C-7CEF-4776-8F73-3E31230C3B8D}" presName="Name0" presStyleCnt="0">
        <dgm:presLayoutVars>
          <dgm:dir/>
          <dgm:resizeHandles val="exact"/>
        </dgm:presLayoutVars>
      </dgm:prSet>
      <dgm:spPr/>
    </dgm:pt>
    <dgm:pt modelId="{BE3FD6AE-66BD-4D46-ABBC-AFFA07A78BBE}" type="pres">
      <dgm:prSet presAssocID="{6EBDFF31-BD74-4D11-A7B6-DFC521AF6FD2}" presName="parTxOnly" presStyleLbl="node1" presStyleIdx="0" presStyleCnt="4">
        <dgm:presLayoutVars>
          <dgm:bulletEnabled val="1"/>
        </dgm:presLayoutVars>
      </dgm:prSet>
      <dgm:spPr/>
    </dgm:pt>
    <dgm:pt modelId="{045B3EC8-B9D5-435E-B2CB-51C27C1450EF}" type="pres">
      <dgm:prSet presAssocID="{95CC37D8-53CE-48A2-9A03-98435E6710EF}" presName="parSpace" presStyleCnt="0"/>
      <dgm:spPr/>
    </dgm:pt>
    <dgm:pt modelId="{2A4E8445-4451-48E6-A8AD-4E8C193722AD}" type="pres">
      <dgm:prSet presAssocID="{F9F6A33F-C4D9-4347-A7DF-D04756019D14}" presName="parTxOnly" presStyleLbl="node1" presStyleIdx="1" presStyleCnt="4">
        <dgm:presLayoutVars>
          <dgm:bulletEnabled val="1"/>
        </dgm:presLayoutVars>
      </dgm:prSet>
      <dgm:spPr/>
    </dgm:pt>
    <dgm:pt modelId="{723C3C9F-C1A3-413B-B313-C05E382A795A}" type="pres">
      <dgm:prSet presAssocID="{D2431C1F-84F6-4CFB-9E30-CCEED53A2A7D}" presName="parSpace" presStyleCnt="0"/>
      <dgm:spPr/>
    </dgm:pt>
    <dgm:pt modelId="{3FFFF4EF-809F-4CAD-B3B4-CE3DD3BECBDD}" type="pres">
      <dgm:prSet presAssocID="{1D93D377-8566-48F8-B28D-54FE36677B49}" presName="parTxOnly" presStyleLbl="node1" presStyleIdx="2" presStyleCnt="4">
        <dgm:presLayoutVars>
          <dgm:bulletEnabled val="1"/>
        </dgm:presLayoutVars>
      </dgm:prSet>
      <dgm:spPr/>
    </dgm:pt>
    <dgm:pt modelId="{7C3E6CF7-67A4-4DE1-A2AF-1070C4D9C5B9}" type="pres">
      <dgm:prSet presAssocID="{44461AE6-B40E-4C4E-B008-E149A408D758}" presName="parSpace" presStyleCnt="0"/>
      <dgm:spPr/>
    </dgm:pt>
    <dgm:pt modelId="{F989BE7A-D765-4BA7-B5B3-5B309B74361F}" type="pres">
      <dgm:prSet presAssocID="{0F43AE46-B3D4-41F2-ACA7-DC1DAD0311F6}" presName="parTxOnly" presStyleLbl="node1" presStyleIdx="3" presStyleCnt="4">
        <dgm:presLayoutVars>
          <dgm:bulletEnabled val="1"/>
        </dgm:presLayoutVars>
      </dgm:prSet>
      <dgm:spPr/>
    </dgm:pt>
  </dgm:ptLst>
  <dgm:cxnLst>
    <dgm:cxn modelId="{E7595F10-EFEF-4998-B9D2-F1B5DA68B275}" type="presOf" srcId="{1D93D377-8566-48F8-B28D-54FE36677B49}" destId="{3FFFF4EF-809F-4CAD-B3B4-CE3DD3BECBDD}" srcOrd="0" destOrd="0" presId="urn:microsoft.com/office/officeart/2005/8/layout/hChevron3"/>
    <dgm:cxn modelId="{DC49CC24-8438-4FD7-AEE4-20361EC7CE68}" type="presOf" srcId="{146F1F4C-7CEF-4776-8F73-3E31230C3B8D}" destId="{54D8CD84-19F4-44AC-9C0E-6DD8F27C82E1}" srcOrd="0" destOrd="0" presId="urn:microsoft.com/office/officeart/2005/8/layout/hChevron3"/>
    <dgm:cxn modelId="{A54DA172-3281-4350-925D-226DC5EF7698}" type="presOf" srcId="{F9F6A33F-C4D9-4347-A7DF-D04756019D14}" destId="{2A4E8445-4451-48E6-A8AD-4E8C193722AD}" srcOrd="0" destOrd="0" presId="urn:microsoft.com/office/officeart/2005/8/layout/hChevron3"/>
    <dgm:cxn modelId="{422EA6AD-968B-42E9-B44A-1CF114CA29FD}" type="presOf" srcId="{0F43AE46-B3D4-41F2-ACA7-DC1DAD0311F6}" destId="{F989BE7A-D765-4BA7-B5B3-5B309B74361F}" srcOrd="0" destOrd="0" presId="urn:microsoft.com/office/officeart/2005/8/layout/hChevron3"/>
    <dgm:cxn modelId="{42C3B1BE-B7A5-423F-A988-43CBBEB3E5F1}" type="presOf" srcId="{6EBDFF31-BD74-4D11-A7B6-DFC521AF6FD2}" destId="{BE3FD6AE-66BD-4D46-ABBC-AFFA07A78BBE}" srcOrd="0" destOrd="0" presId="urn:microsoft.com/office/officeart/2005/8/layout/hChevron3"/>
    <dgm:cxn modelId="{40517ECD-0737-4835-A641-AC58F088FDA3}" srcId="{146F1F4C-7CEF-4776-8F73-3E31230C3B8D}" destId="{1D93D377-8566-48F8-B28D-54FE36677B49}" srcOrd="2" destOrd="0" parTransId="{F0AAC991-BA4B-4C54-9F86-FCB8A6180A65}" sibTransId="{44461AE6-B40E-4C4E-B008-E149A408D758}"/>
    <dgm:cxn modelId="{8A9414E0-DD77-4F03-A05D-D733A79B89E1}" srcId="{146F1F4C-7CEF-4776-8F73-3E31230C3B8D}" destId="{0F43AE46-B3D4-41F2-ACA7-DC1DAD0311F6}" srcOrd="3" destOrd="0" parTransId="{1A0FF446-BABC-40A0-A417-77A402F2189F}" sibTransId="{DFDFC3D5-68A6-4056-924D-4A01BDA3CE1D}"/>
    <dgm:cxn modelId="{BC81F8EC-031C-4FC5-A01F-3F7DC17907B0}" srcId="{146F1F4C-7CEF-4776-8F73-3E31230C3B8D}" destId="{F9F6A33F-C4D9-4347-A7DF-D04756019D14}" srcOrd="1" destOrd="0" parTransId="{EA4C14D9-D890-45B0-9704-6FD98BC8863C}" sibTransId="{D2431C1F-84F6-4CFB-9E30-CCEED53A2A7D}"/>
    <dgm:cxn modelId="{BB1859F2-AFE8-4FD2-80E4-309FB516C18D}" srcId="{146F1F4C-7CEF-4776-8F73-3E31230C3B8D}" destId="{6EBDFF31-BD74-4D11-A7B6-DFC521AF6FD2}" srcOrd="0" destOrd="0" parTransId="{C93A777A-C199-42DC-AD3B-D9D26DF8FC7A}" sibTransId="{95CC37D8-53CE-48A2-9A03-98435E6710EF}"/>
    <dgm:cxn modelId="{D59BB62D-6FAF-4D1D-9565-BA1BBC36F596}" type="presParOf" srcId="{54D8CD84-19F4-44AC-9C0E-6DD8F27C82E1}" destId="{BE3FD6AE-66BD-4D46-ABBC-AFFA07A78BBE}" srcOrd="0" destOrd="0" presId="urn:microsoft.com/office/officeart/2005/8/layout/hChevron3"/>
    <dgm:cxn modelId="{D4C9B91C-950E-41F8-8445-5501443ED7E7}" type="presParOf" srcId="{54D8CD84-19F4-44AC-9C0E-6DD8F27C82E1}" destId="{045B3EC8-B9D5-435E-B2CB-51C27C1450EF}" srcOrd="1" destOrd="0" presId="urn:microsoft.com/office/officeart/2005/8/layout/hChevron3"/>
    <dgm:cxn modelId="{3F9D5D38-3977-452C-BED2-D3F7FFDE683E}" type="presParOf" srcId="{54D8CD84-19F4-44AC-9C0E-6DD8F27C82E1}" destId="{2A4E8445-4451-48E6-A8AD-4E8C193722AD}" srcOrd="2" destOrd="0" presId="urn:microsoft.com/office/officeart/2005/8/layout/hChevron3"/>
    <dgm:cxn modelId="{12B92F02-0B62-49BE-B8D5-D85F2F460AFA}" type="presParOf" srcId="{54D8CD84-19F4-44AC-9C0E-6DD8F27C82E1}" destId="{723C3C9F-C1A3-413B-B313-C05E382A795A}" srcOrd="3" destOrd="0" presId="urn:microsoft.com/office/officeart/2005/8/layout/hChevron3"/>
    <dgm:cxn modelId="{28380709-A1FF-4FEC-9FB4-F472BBDAABED}" type="presParOf" srcId="{54D8CD84-19F4-44AC-9C0E-6DD8F27C82E1}" destId="{3FFFF4EF-809F-4CAD-B3B4-CE3DD3BECBDD}" srcOrd="4" destOrd="0" presId="urn:microsoft.com/office/officeart/2005/8/layout/hChevron3"/>
    <dgm:cxn modelId="{C075E375-D71E-438B-A714-2EBB367B8F33}" type="presParOf" srcId="{54D8CD84-19F4-44AC-9C0E-6DD8F27C82E1}" destId="{7C3E6CF7-67A4-4DE1-A2AF-1070C4D9C5B9}" srcOrd="5" destOrd="0" presId="urn:microsoft.com/office/officeart/2005/8/layout/hChevron3"/>
    <dgm:cxn modelId="{CBC367B4-0F93-42A8-8F14-60CE66638865}" type="presParOf" srcId="{54D8CD84-19F4-44AC-9C0E-6DD8F27C82E1}" destId="{F989BE7A-D765-4BA7-B5B3-5B309B74361F}" srcOrd="6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E3FD6AE-66BD-4D46-ABBC-AFFA07A78BBE}">
      <dsp:nvSpPr>
        <dsp:cNvPr id="0" name=""/>
        <dsp:cNvSpPr/>
      </dsp:nvSpPr>
      <dsp:spPr>
        <a:xfrm>
          <a:off x="3450" y="1647644"/>
          <a:ext cx="3461932" cy="1384773"/>
        </a:xfrm>
        <a:prstGeom prst="homePlate">
          <a:avLst/>
        </a:prstGeom>
        <a:solidFill>
          <a:schemeClr val="accent6">
            <a:shade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latin typeface="Gill Sans MT Condensed" panose="020B0506020104020203" pitchFamily="34" charset="0"/>
            </a:rPr>
            <a:t>DIRECT COST </a:t>
          </a:r>
          <a:endParaRPr lang="en-US" sz="2800" b="1" kern="1200" dirty="0">
            <a:latin typeface="Gill Sans MT Condensed" panose="020B0506020104020203" pitchFamily="34" charset="0"/>
          </a:endParaRPr>
        </a:p>
      </dsp:txBody>
      <dsp:txXfrm>
        <a:off x="3450" y="1647644"/>
        <a:ext cx="3115739" cy="1384773"/>
      </dsp:txXfrm>
    </dsp:sp>
    <dsp:sp modelId="{2A4E8445-4451-48E6-A8AD-4E8C193722AD}">
      <dsp:nvSpPr>
        <dsp:cNvPr id="0" name=""/>
        <dsp:cNvSpPr/>
      </dsp:nvSpPr>
      <dsp:spPr>
        <a:xfrm>
          <a:off x="2772996" y="1647644"/>
          <a:ext cx="3461932" cy="1384773"/>
        </a:xfrm>
        <a:prstGeom prst="chevron">
          <a:avLst/>
        </a:prstGeom>
        <a:solidFill>
          <a:schemeClr val="accent6">
            <a:shade val="50000"/>
            <a:hueOff val="-40125"/>
            <a:satOff val="-490"/>
            <a:lumOff val="197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latin typeface="Gill Sans MT Condensed" panose="020B0506020104020203" pitchFamily="34" charset="0"/>
            </a:rPr>
            <a:t>OVERHEAD</a:t>
          </a:r>
          <a:endParaRPr lang="en-US" sz="2500" b="1" kern="1200" dirty="0">
            <a:latin typeface="Gill Sans MT Condensed" panose="020B0506020104020203" pitchFamily="34" charset="0"/>
          </a:endParaRPr>
        </a:p>
      </dsp:txBody>
      <dsp:txXfrm>
        <a:off x="3465383" y="1647644"/>
        <a:ext cx="2077159" cy="1384773"/>
      </dsp:txXfrm>
    </dsp:sp>
    <dsp:sp modelId="{3FFFF4EF-809F-4CAD-B3B4-CE3DD3BECBDD}">
      <dsp:nvSpPr>
        <dsp:cNvPr id="0" name=""/>
        <dsp:cNvSpPr/>
      </dsp:nvSpPr>
      <dsp:spPr>
        <a:xfrm>
          <a:off x="5542542" y="1647644"/>
          <a:ext cx="3461932" cy="1384773"/>
        </a:xfrm>
        <a:prstGeom prst="chevron">
          <a:avLst/>
        </a:prstGeom>
        <a:solidFill>
          <a:schemeClr val="accent6">
            <a:shade val="50000"/>
            <a:hueOff val="-80251"/>
            <a:satOff val="-979"/>
            <a:lumOff val="3953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0013" tIns="66675" rIns="33338" bIns="66675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500" b="1" kern="1200" dirty="0">
              <a:solidFill>
                <a:schemeClr val="accent6">
                  <a:lumMod val="50000"/>
                </a:schemeClr>
              </a:solidFill>
              <a:latin typeface="Gill Sans MT Condensed" panose="020B0506020104020203" pitchFamily="34" charset="0"/>
            </a:rPr>
            <a:t>DIVIDED BY BILLABLE HOURS</a:t>
          </a:r>
        </a:p>
      </dsp:txBody>
      <dsp:txXfrm>
        <a:off x="6234929" y="1647644"/>
        <a:ext cx="2077159" cy="1384773"/>
      </dsp:txXfrm>
    </dsp:sp>
    <dsp:sp modelId="{F989BE7A-D765-4BA7-B5B3-5B309B74361F}">
      <dsp:nvSpPr>
        <dsp:cNvPr id="0" name=""/>
        <dsp:cNvSpPr/>
      </dsp:nvSpPr>
      <dsp:spPr>
        <a:xfrm>
          <a:off x="8312088" y="1647644"/>
          <a:ext cx="3461932" cy="1384773"/>
        </a:xfrm>
        <a:prstGeom prst="chevron">
          <a:avLst/>
        </a:prstGeom>
        <a:solidFill>
          <a:schemeClr val="accent6">
            <a:shade val="50000"/>
            <a:hueOff val="-40125"/>
            <a:satOff val="-490"/>
            <a:lumOff val="1976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2014" tIns="74676" rIns="37338" bIns="7467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b="1" kern="1200">
              <a:latin typeface="Gill Sans MT Condensed" panose="020B0506020104020203" pitchFamily="34" charset="0"/>
            </a:rPr>
            <a:t>HOURLY RATE</a:t>
          </a:r>
          <a:endParaRPr lang="en-US" sz="2800" b="1" kern="1200" dirty="0">
            <a:latin typeface="Gill Sans MT Condensed" panose="020B0506020104020203" pitchFamily="34" charset="0"/>
          </a:endParaRPr>
        </a:p>
      </dsp:txBody>
      <dsp:txXfrm>
        <a:off x="9004475" y="1647644"/>
        <a:ext cx="2077159" cy="13847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0.1919</cdr:x>
      <cdr:y>0.37182</cdr:y>
    </cdr:from>
    <cdr:to>
      <cdr:x>0.96402</cdr:x>
      <cdr:y>0.37182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243B0454-2866-EF52-F88B-9A2FF4ADD8FE}"/>
            </a:ext>
          </a:extLst>
        </cdr:cNvPr>
        <cdr:cNvCxnSpPr/>
      </cdr:nvCxnSpPr>
      <cdr:spPr>
        <a:xfrm xmlns:a="http://schemas.openxmlformats.org/drawingml/2006/main">
          <a:off x="1540042" y="2373204"/>
          <a:ext cx="6196263" cy="0"/>
        </a:xfrm>
        <a:prstGeom xmlns:a="http://schemas.openxmlformats.org/drawingml/2006/main" prst="line">
          <a:avLst/>
        </a:prstGeom>
        <a:ln xmlns:a="http://schemas.openxmlformats.org/drawingml/2006/main" w="47625">
          <a:solidFill>
            <a:schemeClr val="accent6">
              <a:lumMod val="7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28A471-5142-4A6D-AECF-9487D259FCE7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ED99A1-16C6-4A3C-9087-FF25E44530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07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99A1-16C6-4A3C-9087-FF25E445308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24539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99A1-16C6-4A3C-9087-FF25E44530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4725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99A1-16C6-4A3C-9087-FF25E445308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233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99A1-16C6-4A3C-9087-FF25E445308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060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E2E15-7ECB-4212-006D-BF917D353E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629D4FD-EC8D-FBE3-DFAF-4E8D4C6ABD4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5B0CBA-B0CF-6A75-D5BC-A511CC9A08F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4376F7-ED35-B319-6406-11400B051A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99A1-16C6-4A3C-9087-FF25E445308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457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4ED99A1-16C6-4A3C-9087-FF25E445308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3109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DA381740-063A-41A4-836D-85D14980EEF0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4EF9DF8-704A-44AE-8850-307DDACC938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Autofit/>
          </a:bodyPr>
          <a:lstStyle>
            <a:lvl1pPr algn="l">
              <a:defRPr sz="9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CC72E09-06F3-48B9-9B95-DE15EC9801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1CD474-E5E1-4D01-97F6-0C9FC093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36BBC7-EB9B-4B36-88E9-DBF65D270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8786C7-DD8D-492F-9A9A-A7B3EBE27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1979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7CF8D-FF51-4FD8-B968-A2C850734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661A953-02EA-491B-A215-AF8420D74D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084D1E-BC98-44E4-8D2C-89CCDC293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019EB-9C2B-4833-B72A-147694159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F6E764-5688-45F5-94ED-A7357D2F5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7554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20E3CB6-3025-40BF-A04B-A7B0CB4C01F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DD5CB3-8B24-48C7-89D3-8DCAD36A453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BC931-E2BF-4C1D-91AA-89F82F8268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48A135-AEE9-4483-957E-3D143318DD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8DEFD4-A052-46B3-B2AE-F3091D8A2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33755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5D02BC-5A24-47F7-A4DF-B93FBC0C51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E9219E-EE74-4093-94D6-F663E059C5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>
            <a:normAutofit/>
          </a:bodyPr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A61642-BFBA-48AE-A29C-C2AA7386A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AD2029B-6646-4DBF-A302-76A513FC64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6D4DFD-766F-4E45-A00C-2B5E8CE9A9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descr="Tag=AccentColor&#10;Flavor=Light&#10;Target=FillAndLine">
            <a:extLst>
              <a:ext uri="{FF2B5EF4-FFF2-40B4-BE49-F238E27FC236}">
                <a16:creationId xmlns:a16="http://schemas.microsoft.com/office/drawing/2014/main" id="{EBDD1931-9E86-4402-9A68-33A2D9EFB198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sX0" fmla="*/ 0 w 10515600"/>
              <a:gd name="csY0" fmla="*/ 0 h 27432"/>
              <a:gd name="csX1" fmla="*/ 446913 w 10515600"/>
              <a:gd name="csY1" fmla="*/ 0 h 27432"/>
              <a:gd name="csX2" fmla="*/ 1104138 w 10515600"/>
              <a:gd name="csY2" fmla="*/ 0 h 27432"/>
              <a:gd name="csX3" fmla="*/ 1866519 w 10515600"/>
              <a:gd name="csY3" fmla="*/ 0 h 27432"/>
              <a:gd name="csX4" fmla="*/ 2208276 w 10515600"/>
              <a:gd name="csY4" fmla="*/ 0 h 27432"/>
              <a:gd name="csX5" fmla="*/ 2550033 w 10515600"/>
              <a:gd name="csY5" fmla="*/ 0 h 27432"/>
              <a:gd name="csX6" fmla="*/ 3417570 w 10515600"/>
              <a:gd name="csY6" fmla="*/ 0 h 27432"/>
              <a:gd name="csX7" fmla="*/ 4074795 w 10515600"/>
              <a:gd name="csY7" fmla="*/ 0 h 27432"/>
              <a:gd name="csX8" fmla="*/ 4416552 w 10515600"/>
              <a:gd name="csY8" fmla="*/ 0 h 27432"/>
              <a:gd name="csX9" fmla="*/ 5073777 w 10515600"/>
              <a:gd name="csY9" fmla="*/ 0 h 27432"/>
              <a:gd name="csX10" fmla="*/ 5941314 w 10515600"/>
              <a:gd name="csY10" fmla="*/ 0 h 27432"/>
              <a:gd name="csX11" fmla="*/ 6493383 w 10515600"/>
              <a:gd name="csY11" fmla="*/ 0 h 27432"/>
              <a:gd name="csX12" fmla="*/ 7045452 w 10515600"/>
              <a:gd name="csY12" fmla="*/ 0 h 27432"/>
              <a:gd name="csX13" fmla="*/ 7702677 w 10515600"/>
              <a:gd name="csY13" fmla="*/ 0 h 27432"/>
              <a:gd name="csX14" fmla="*/ 8465058 w 10515600"/>
              <a:gd name="csY14" fmla="*/ 0 h 27432"/>
              <a:gd name="csX15" fmla="*/ 9227439 w 10515600"/>
              <a:gd name="csY15" fmla="*/ 0 h 27432"/>
              <a:gd name="csX16" fmla="*/ 10515600 w 10515600"/>
              <a:gd name="csY16" fmla="*/ 0 h 27432"/>
              <a:gd name="csX17" fmla="*/ 10515600 w 10515600"/>
              <a:gd name="csY17" fmla="*/ 27432 h 27432"/>
              <a:gd name="csX18" fmla="*/ 10068687 w 10515600"/>
              <a:gd name="csY18" fmla="*/ 27432 h 27432"/>
              <a:gd name="csX19" fmla="*/ 9201150 w 10515600"/>
              <a:gd name="csY19" fmla="*/ 27432 h 27432"/>
              <a:gd name="csX20" fmla="*/ 8543925 w 10515600"/>
              <a:gd name="csY20" fmla="*/ 27432 h 27432"/>
              <a:gd name="csX21" fmla="*/ 8202168 w 10515600"/>
              <a:gd name="csY21" fmla="*/ 27432 h 27432"/>
              <a:gd name="csX22" fmla="*/ 7544943 w 10515600"/>
              <a:gd name="csY22" fmla="*/ 27432 h 27432"/>
              <a:gd name="csX23" fmla="*/ 6992874 w 10515600"/>
              <a:gd name="csY23" fmla="*/ 27432 h 27432"/>
              <a:gd name="csX24" fmla="*/ 6440805 w 10515600"/>
              <a:gd name="csY24" fmla="*/ 27432 h 27432"/>
              <a:gd name="csX25" fmla="*/ 5888736 w 10515600"/>
              <a:gd name="csY25" fmla="*/ 27432 h 27432"/>
              <a:gd name="csX26" fmla="*/ 5336667 w 10515600"/>
              <a:gd name="csY26" fmla="*/ 27432 h 27432"/>
              <a:gd name="csX27" fmla="*/ 4574286 w 10515600"/>
              <a:gd name="csY27" fmla="*/ 27432 h 27432"/>
              <a:gd name="csX28" fmla="*/ 3917061 w 10515600"/>
              <a:gd name="csY28" fmla="*/ 27432 h 27432"/>
              <a:gd name="csX29" fmla="*/ 3575304 w 10515600"/>
              <a:gd name="csY29" fmla="*/ 27432 h 27432"/>
              <a:gd name="csX30" fmla="*/ 3023235 w 10515600"/>
              <a:gd name="csY30" fmla="*/ 27432 h 27432"/>
              <a:gd name="csX31" fmla="*/ 2260854 w 10515600"/>
              <a:gd name="csY31" fmla="*/ 27432 h 27432"/>
              <a:gd name="csX32" fmla="*/ 1813941 w 10515600"/>
              <a:gd name="csY32" fmla="*/ 27432 h 27432"/>
              <a:gd name="csX33" fmla="*/ 946404 w 10515600"/>
              <a:gd name="csY33" fmla="*/ 27432 h 27432"/>
              <a:gd name="csX34" fmla="*/ 0 w 10515600"/>
              <a:gd name="csY34" fmla="*/ 27432 h 27432"/>
              <a:gd name="csX35" fmla="*/ 0 w 10515600"/>
              <a:gd name="csY35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32005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C218C0-6540-400C-BB51-353D5FD5C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48056"/>
            <a:ext cx="10515600" cy="4069080"/>
          </a:xfrm>
        </p:spPr>
        <p:txBody>
          <a:bodyPr anchor="b">
            <a:normAutofit/>
          </a:bodyPr>
          <a:lstStyle>
            <a:lvl1pPr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81CD69-43B3-4FF7-AA41-30C36C957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4983480"/>
            <a:ext cx="10515600" cy="1124712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BF300D-5CBE-47E9-A193-E23C8314D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E7DF3F-C51A-4DB1-9FCE-E3E0D8E925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269CF4-FAAB-44EF-A2A5-8352B4AA3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 descr="Tag=AccentColor&#10;Flavor=Light&#10;Target=FillAndLine">
            <a:extLst>
              <a:ext uri="{FF2B5EF4-FFF2-40B4-BE49-F238E27FC236}">
                <a16:creationId xmlns:a16="http://schemas.microsoft.com/office/drawing/2014/main" id="{417A8947-4521-4FE1-8E44-27363435CE1B}"/>
              </a:ext>
            </a:extLst>
          </p:cNvPr>
          <p:cNvSpPr/>
          <p:nvPr/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504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ADE264-531D-49C1-A8AF-2B4C1D218F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B9A1B8-2F1B-46AA-858A-CFFF5AF7C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929384"/>
            <a:ext cx="5181600" cy="425196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6B9631-18C0-43BD-8AF3-9137D6D4C2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929384"/>
            <a:ext cx="5181600" cy="42519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9032FCA-14C6-4497-9C27-3F58062442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1E5057-693B-4E10-958E-0ABE79FEC7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0CECB1-0A35-4C10-9D3D-FE4404283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 descr="Tag=AccentColor&#10;Flavor=Light&#10;Target=FillAndLine">
            <a:extLst>
              <a:ext uri="{FF2B5EF4-FFF2-40B4-BE49-F238E27FC236}">
                <a16:creationId xmlns:a16="http://schemas.microsoft.com/office/drawing/2014/main" id="{2FAAC677-2D37-4F63-9C4B-711A2988EE0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sX0" fmla="*/ 0 w 10515600"/>
              <a:gd name="csY0" fmla="*/ 0 h 27432"/>
              <a:gd name="csX1" fmla="*/ 446913 w 10515600"/>
              <a:gd name="csY1" fmla="*/ 0 h 27432"/>
              <a:gd name="csX2" fmla="*/ 1104138 w 10515600"/>
              <a:gd name="csY2" fmla="*/ 0 h 27432"/>
              <a:gd name="csX3" fmla="*/ 1866519 w 10515600"/>
              <a:gd name="csY3" fmla="*/ 0 h 27432"/>
              <a:gd name="csX4" fmla="*/ 2208276 w 10515600"/>
              <a:gd name="csY4" fmla="*/ 0 h 27432"/>
              <a:gd name="csX5" fmla="*/ 2550033 w 10515600"/>
              <a:gd name="csY5" fmla="*/ 0 h 27432"/>
              <a:gd name="csX6" fmla="*/ 3417570 w 10515600"/>
              <a:gd name="csY6" fmla="*/ 0 h 27432"/>
              <a:gd name="csX7" fmla="*/ 4074795 w 10515600"/>
              <a:gd name="csY7" fmla="*/ 0 h 27432"/>
              <a:gd name="csX8" fmla="*/ 4416552 w 10515600"/>
              <a:gd name="csY8" fmla="*/ 0 h 27432"/>
              <a:gd name="csX9" fmla="*/ 5073777 w 10515600"/>
              <a:gd name="csY9" fmla="*/ 0 h 27432"/>
              <a:gd name="csX10" fmla="*/ 5941314 w 10515600"/>
              <a:gd name="csY10" fmla="*/ 0 h 27432"/>
              <a:gd name="csX11" fmla="*/ 6493383 w 10515600"/>
              <a:gd name="csY11" fmla="*/ 0 h 27432"/>
              <a:gd name="csX12" fmla="*/ 7045452 w 10515600"/>
              <a:gd name="csY12" fmla="*/ 0 h 27432"/>
              <a:gd name="csX13" fmla="*/ 7702677 w 10515600"/>
              <a:gd name="csY13" fmla="*/ 0 h 27432"/>
              <a:gd name="csX14" fmla="*/ 8465058 w 10515600"/>
              <a:gd name="csY14" fmla="*/ 0 h 27432"/>
              <a:gd name="csX15" fmla="*/ 9227439 w 10515600"/>
              <a:gd name="csY15" fmla="*/ 0 h 27432"/>
              <a:gd name="csX16" fmla="*/ 10515600 w 10515600"/>
              <a:gd name="csY16" fmla="*/ 0 h 27432"/>
              <a:gd name="csX17" fmla="*/ 10515600 w 10515600"/>
              <a:gd name="csY17" fmla="*/ 27432 h 27432"/>
              <a:gd name="csX18" fmla="*/ 10068687 w 10515600"/>
              <a:gd name="csY18" fmla="*/ 27432 h 27432"/>
              <a:gd name="csX19" fmla="*/ 9201150 w 10515600"/>
              <a:gd name="csY19" fmla="*/ 27432 h 27432"/>
              <a:gd name="csX20" fmla="*/ 8543925 w 10515600"/>
              <a:gd name="csY20" fmla="*/ 27432 h 27432"/>
              <a:gd name="csX21" fmla="*/ 8202168 w 10515600"/>
              <a:gd name="csY21" fmla="*/ 27432 h 27432"/>
              <a:gd name="csX22" fmla="*/ 7544943 w 10515600"/>
              <a:gd name="csY22" fmla="*/ 27432 h 27432"/>
              <a:gd name="csX23" fmla="*/ 6992874 w 10515600"/>
              <a:gd name="csY23" fmla="*/ 27432 h 27432"/>
              <a:gd name="csX24" fmla="*/ 6440805 w 10515600"/>
              <a:gd name="csY24" fmla="*/ 27432 h 27432"/>
              <a:gd name="csX25" fmla="*/ 5888736 w 10515600"/>
              <a:gd name="csY25" fmla="*/ 27432 h 27432"/>
              <a:gd name="csX26" fmla="*/ 5336667 w 10515600"/>
              <a:gd name="csY26" fmla="*/ 27432 h 27432"/>
              <a:gd name="csX27" fmla="*/ 4574286 w 10515600"/>
              <a:gd name="csY27" fmla="*/ 27432 h 27432"/>
              <a:gd name="csX28" fmla="*/ 3917061 w 10515600"/>
              <a:gd name="csY28" fmla="*/ 27432 h 27432"/>
              <a:gd name="csX29" fmla="*/ 3575304 w 10515600"/>
              <a:gd name="csY29" fmla="*/ 27432 h 27432"/>
              <a:gd name="csX30" fmla="*/ 3023235 w 10515600"/>
              <a:gd name="csY30" fmla="*/ 27432 h 27432"/>
              <a:gd name="csX31" fmla="*/ 2260854 w 10515600"/>
              <a:gd name="csY31" fmla="*/ 27432 h 27432"/>
              <a:gd name="csX32" fmla="*/ 1813941 w 10515600"/>
              <a:gd name="csY32" fmla="*/ 27432 h 27432"/>
              <a:gd name="csX33" fmla="*/ 946404 w 10515600"/>
              <a:gd name="csY33" fmla="*/ 27432 h 27432"/>
              <a:gd name="csX34" fmla="*/ 0 w 10515600"/>
              <a:gd name="csY34" fmla="*/ 27432 h 27432"/>
              <a:gd name="csX35" fmla="*/ 0 w 10515600"/>
              <a:gd name="csY35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4773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8AE282-8875-4F49-AB21-E1C2BCAEA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1712EA2-EF8C-4F18-BECF-AD121F7281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938528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D7B59D4-E93F-40C1-A1A2-F1867830C6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926080"/>
            <a:ext cx="5157787" cy="326440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E810616-1C77-42AE-8449-D0B64E2B84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938528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3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A74E172-AFE8-48E4-BBB0-CA6D4EC112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926080"/>
            <a:ext cx="5183188" cy="32644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9407CC-270D-4C98-B95C-7AE67D2E19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4070D5-9B7B-47FC-9F75-F6AD960745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28EAC17-33BE-4265-8C06-644C2D34F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 descr="Tag=AccentColor&#10;Flavor=Light&#10;Target=FillAndLine">
            <a:extLst>
              <a:ext uri="{FF2B5EF4-FFF2-40B4-BE49-F238E27FC236}">
                <a16:creationId xmlns:a16="http://schemas.microsoft.com/office/drawing/2014/main" id="{F634C457-AEBF-47D7-9200-BAD05D138B12}"/>
              </a:ext>
            </a:extLst>
          </p:cNvPr>
          <p:cNvSpPr/>
          <p:nvPr/>
        </p:nvSpPr>
        <p:spPr>
          <a:xfrm>
            <a:off x="838199" y="1709928"/>
            <a:ext cx="10515600" cy="27432"/>
          </a:xfrm>
          <a:custGeom>
            <a:avLst/>
            <a:gdLst>
              <a:gd name="csX0" fmla="*/ 0 w 10515600"/>
              <a:gd name="csY0" fmla="*/ 0 h 27432"/>
              <a:gd name="csX1" fmla="*/ 446913 w 10515600"/>
              <a:gd name="csY1" fmla="*/ 0 h 27432"/>
              <a:gd name="csX2" fmla="*/ 1104138 w 10515600"/>
              <a:gd name="csY2" fmla="*/ 0 h 27432"/>
              <a:gd name="csX3" fmla="*/ 1866519 w 10515600"/>
              <a:gd name="csY3" fmla="*/ 0 h 27432"/>
              <a:gd name="csX4" fmla="*/ 2208276 w 10515600"/>
              <a:gd name="csY4" fmla="*/ 0 h 27432"/>
              <a:gd name="csX5" fmla="*/ 2550033 w 10515600"/>
              <a:gd name="csY5" fmla="*/ 0 h 27432"/>
              <a:gd name="csX6" fmla="*/ 3417570 w 10515600"/>
              <a:gd name="csY6" fmla="*/ 0 h 27432"/>
              <a:gd name="csX7" fmla="*/ 4074795 w 10515600"/>
              <a:gd name="csY7" fmla="*/ 0 h 27432"/>
              <a:gd name="csX8" fmla="*/ 4416552 w 10515600"/>
              <a:gd name="csY8" fmla="*/ 0 h 27432"/>
              <a:gd name="csX9" fmla="*/ 5073777 w 10515600"/>
              <a:gd name="csY9" fmla="*/ 0 h 27432"/>
              <a:gd name="csX10" fmla="*/ 5941314 w 10515600"/>
              <a:gd name="csY10" fmla="*/ 0 h 27432"/>
              <a:gd name="csX11" fmla="*/ 6493383 w 10515600"/>
              <a:gd name="csY11" fmla="*/ 0 h 27432"/>
              <a:gd name="csX12" fmla="*/ 7045452 w 10515600"/>
              <a:gd name="csY12" fmla="*/ 0 h 27432"/>
              <a:gd name="csX13" fmla="*/ 7702677 w 10515600"/>
              <a:gd name="csY13" fmla="*/ 0 h 27432"/>
              <a:gd name="csX14" fmla="*/ 8465058 w 10515600"/>
              <a:gd name="csY14" fmla="*/ 0 h 27432"/>
              <a:gd name="csX15" fmla="*/ 9227439 w 10515600"/>
              <a:gd name="csY15" fmla="*/ 0 h 27432"/>
              <a:gd name="csX16" fmla="*/ 10515600 w 10515600"/>
              <a:gd name="csY16" fmla="*/ 0 h 27432"/>
              <a:gd name="csX17" fmla="*/ 10515600 w 10515600"/>
              <a:gd name="csY17" fmla="*/ 27432 h 27432"/>
              <a:gd name="csX18" fmla="*/ 10068687 w 10515600"/>
              <a:gd name="csY18" fmla="*/ 27432 h 27432"/>
              <a:gd name="csX19" fmla="*/ 9201150 w 10515600"/>
              <a:gd name="csY19" fmla="*/ 27432 h 27432"/>
              <a:gd name="csX20" fmla="*/ 8543925 w 10515600"/>
              <a:gd name="csY20" fmla="*/ 27432 h 27432"/>
              <a:gd name="csX21" fmla="*/ 8202168 w 10515600"/>
              <a:gd name="csY21" fmla="*/ 27432 h 27432"/>
              <a:gd name="csX22" fmla="*/ 7544943 w 10515600"/>
              <a:gd name="csY22" fmla="*/ 27432 h 27432"/>
              <a:gd name="csX23" fmla="*/ 6992874 w 10515600"/>
              <a:gd name="csY23" fmla="*/ 27432 h 27432"/>
              <a:gd name="csX24" fmla="*/ 6440805 w 10515600"/>
              <a:gd name="csY24" fmla="*/ 27432 h 27432"/>
              <a:gd name="csX25" fmla="*/ 5888736 w 10515600"/>
              <a:gd name="csY25" fmla="*/ 27432 h 27432"/>
              <a:gd name="csX26" fmla="*/ 5336667 w 10515600"/>
              <a:gd name="csY26" fmla="*/ 27432 h 27432"/>
              <a:gd name="csX27" fmla="*/ 4574286 w 10515600"/>
              <a:gd name="csY27" fmla="*/ 27432 h 27432"/>
              <a:gd name="csX28" fmla="*/ 3917061 w 10515600"/>
              <a:gd name="csY28" fmla="*/ 27432 h 27432"/>
              <a:gd name="csX29" fmla="*/ 3575304 w 10515600"/>
              <a:gd name="csY29" fmla="*/ 27432 h 27432"/>
              <a:gd name="csX30" fmla="*/ 3023235 w 10515600"/>
              <a:gd name="csY30" fmla="*/ 27432 h 27432"/>
              <a:gd name="csX31" fmla="*/ 2260854 w 10515600"/>
              <a:gd name="csY31" fmla="*/ 27432 h 27432"/>
              <a:gd name="csX32" fmla="*/ 1813941 w 10515600"/>
              <a:gd name="csY32" fmla="*/ 27432 h 27432"/>
              <a:gd name="csX33" fmla="*/ 946404 w 10515600"/>
              <a:gd name="csY33" fmla="*/ 27432 h 27432"/>
              <a:gd name="csX34" fmla="*/ 0 w 10515600"/>
              <a:gd name="csY34" fmla="*/ 27432 h 27432"/>
              <a:gd name="csX35" fmla="*/ 0 w 10515600"/>
              <a:gd name="csY35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6171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EE9AC0-40CD-4451-BF00-5E2FC7B74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3704" y="1728216"/>
            <a:ext cx="7781544" cy="3392424"/>
          </a:xfrm>
        </p:spPr>
        <p:txBody>
          <a:bodyPr>
            <a:normAutofit/>
          </a:bodyPr>
          <a:lstStyle>
            <a:lvl1pPr algn="ctr">
              <a:defRPr sz="7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FD9A32-9C83-452B-BC69-CC6E95D3C9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87B83E-E23E-42DE-876D-F55908A97D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61C03A8-D428-4010-B413-13B1E99226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6" descr="Tag=AccentColor&#10;Flavor=Light&#10;Target=FillAndLine">
            <a:extLst>
              <a:ext uri="{FF2B5EF4-FFF2-40B4-BE49-F238E27FC236}">
                <a16:creationId xmlns:a16="http://schemas.microsoft.com/office/drawing/2014/main" id="{17F03060-85EC-4182-8C18-C6EE0D373E4B}"/>
              </a:ext>
            </a:extLst>
          </p:cNvPr>
          <p:cNvSpPr/>
          <p:nvPr/>
        </p:nvSpPr>
        <p:spPr>
          <a:xfrm>
            <a:off x="3974206" y="5126892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62910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72816A0-77C4-4A3F-87BD-A7321E3C8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5FC3464-F026-4C77-9441-55ECA5054D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87D9257-BADE-4D0B-AF0B-D09FE95FA0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744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A1C48E-F751-45A2-9010-208B81EDB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D501F6-8430-4758-8636-74D68E990E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03520" y="548640"/>
            <a:ext cx="6053328" cy="5431536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E79DC39-A29C-494C-98B6-999746C5F3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2237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584C988-A6DB-469A-B8AA-31866F36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BC39C3-81EB-4828-9AD3-2F1FAC521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59376C-9810-49A5-BC9A-4E6A0217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B9F96F3A-E64D-4401-B02C-BCD5CAA97CFF}"/>
              </a:ext>
            </a:extLst>
          </p:cNvPr>
          <p:cNvSpPr/>
          <p:nvPr/>
        </p:nvSpPr>
        <p:spPr>
          <a:xfrm rot="5400000">
            <a:off x="2797492" y="3254143"/>
            <a:ext cx="4480560" cy="27432"/>
          </a:xfrm>
          <a:custGeom>
            <a:avLst/>
            <a:gdLst>
              <a:gd name="csX0" fmla="*/ 0 w 4480560"/>
              <a:gd name="csY0" fmla="*/ 0 h 27432"/>
              <a:gd name="csX1" fmla="*/ 595274 w 4480560"/>
              <a:gd name="csY1" fmla="*/ 0 h 27432"/>
              <a:gd name="csX2" fmla="*/ 1100938 w 4480560"/>
              <a:gd name="csY2" fmla="*/ 0 h 27432"/>
              <a:gd name="csX3" fmla="*/ 1651406 w 4480560"/>
              <a:gd name="csY3" fmla="*/ 0 h 27432"/>
              <a:gd name="csX4" fmla="*/ 2336292 w 4480560"/>
              <a:gd name="csY4" fmla="*/ 0 h 27432"/>
              <a:gd name="csX5" fmla="*/ 2931566 w 4480560"/>
              <a:gd name="csY5" fmla="*/ 0 h 27432"/>
              <a:gd name="csX6" fmla="*/ 3482035 w 4480560"/>
              <a:gd name="csY6" fmla="*/ 0 h 27432"/>
              <a:gd name="csX7" fmla="*/ 4480560 w 4480560"/>
              <a:gd name="csY7" fmla="*/ 0 h 27432"/>
              <a:gd name="csX8" fmla="*/ 4480560 w 4480560"/>
              <a:gd name="csY8" fmla="*/ 27432 h 27432"/>
              <a:gd name="csX9" fmla="*/ 3840480 w 4480560"/>
              <a:gd name="csY9" fmla="*/ 27432 h 27432"/>
              <a:gd name="csX10" fmla="*/ 3290011 w 4480560"/>
              <a:gd name="csY10" fmla="*/ 27432 h 27432"/>
              <a:gd name="csX11" fmla="*/ 2560320 w 4480560"/>
              <a:gd name="csY11" fmla="*/ 27432 h 27432"/>
              <a:gd name="csX12" fmla="*/ 1965046 w 4480560"/>
              <a:gd name="csY12" fmla="*/ 27432 h 27432"/>
              <a:gd name="csX13" fmla="*/ 1459382 w 4480560"/>
              <a:gd name="csY13" fmla="*/ 27432 h 27432"/>
              <a:gd name="csX14" fmla="*/ 774497 w 4480560"/>
              <a:gd name="csY14" fmla="*/ 27432 h 27432"/>
              <a:gd name="csX15" fmla="*/ 0 w 4480560"/>
              <a:gd name="csY15" fmla="*/ 27432 h 27432"/>
              <a:gd name="csX16" fmla="*/ 0 w 4480560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8169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237704-80BD-41B0-8395-41618EC3AF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1920" cy="342900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4DA4032-EC66-4974-BD30-898B60E4B5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303520" y="548640"/>
            <a:ext cx="6053328" cy="543153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1802D0-5574-4631-BA49-92362F8E40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977640"/>
            <a:ext cx="3931920" cy="2002536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2C2F5B-DDDD-4E64-94A9-99E46F4B0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345051-2045-45DA-935E-2E3CA1A69ADC}" type="datetimeFigureOut">
              <a:rPr lang="en-US" smtClean="0"/>
              <a:t>1/9/2026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A8D36-8865-48E7-8249-ED729A5F70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0F98C3-0B62-4361-8408-A01F70807C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CD31F4-64FA-4BA0-9498-67783267A8C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6" descr="Tag=AccentColor&#10;Flavor=Light&#10;Target=FillAndLine">
            <a:extLst>
              <a:ext uri="{FF2B5EF4-FFF2-40B4-BE49-F238E27FC236}">
                <a16:creationId xmlns:a16="http://schemas.microsoft.com/office/drawing/2014/main" id="{FE511AB6-FEAF-4549-BA88-0764BD10B63D}"/>
              </a:ext>
            </a:extLst>
          </p:cNvPr>
          <p:cNvSpPr/>
          <p:nvPr/>
        </p:nvSpPr>
        <p:spPr>
          <a:xfrm rot="5400000">
            <a:off x="2798064" y="3254143"/>
            <a:ext cx="4480560" cy="27432"/>
          </a:xfrm>
          <a:custGeom>
            <a:avLst/>
            <a:gdLst>
              <a:gd name="csX0" fmla="*/ 0 w 4480560"/>
              <a:gd name="csY0" fmla="*/ 0 h 27432"/>
              <a:gd name="csX1" fmla="*/ 595274 w 4480560"/>
              <a:gd name="csY1" fmla="*/ 0 h 27432"/>
              <a:gd name="csX2" fmla="*/ 1100938 w 4480560"/>
              <a:gd name="csY2" fmla="*/ 0 h 27432"/>
              <a:gd name="csX3" fmla="*/ 1651406 w 4480560"/>
              <a:gd name="csY3" fmla="*/ 0 h 27432"/>
              <a:gd name="csX4" fmla="*/ 2336292 w 4480560"/>
              <a:gd name="csY4" fmla="*/ 0 h 27432"/>
              <a:gd name="csX5" fmla="*/ 2931566 w 4480560"/>
              <a:gd name="csY5" fmla="*/ 0 h 27432"/>
              <a:gd name="csX6" fmla="*/ 3482035 w 4480560"/>
              <a:gd name="csY6" fmla="*/ 0 h 27432"/>
              <a:gd name="csX7" fmla="*/ 4480560 w 4480560"/>
              <a:gd name="csY7" fmla="*/ 0 h 27432"/>
              <a:gd name="csX8" fmla="*/ 4480560 w 4480560"/>
              <a:gd name="csY8" fmla="*/ 27432 h 27432"/>
              <a:gd name="csX9" fmla="*/ 3840480 w 4480560"/>
              <a:gd name="csY9" fmla="*/ 27432 h 27432"/>
              <a:gd name="csX10" fmla="*/ 3290011 w 4480560"/>
              <a:gd name="csY10" fmla="*/ 27432 h 27432"/>
              <a:gd name="csX11" fmla="*/ 2560320 w 4480560"/>
              <a:gd name="csY11" fmla="*/ 27432 h 27432"/>
              <a:gd name="csX12" fmla="*/ 1965046 w 4480560"/>
              <a:gd name="csY12" fmla="*/ 27432 h 27432"/>
              <a:gd name="csX13" fmla="*/ 1459382 w 4480560"/>
              <a:gd name="csY13" fmla="*/ 27432 h 27432"/>
              <a:gd name="csX14" fmla="*/ 774497 w 4480560"/>
              <a:gd name="csY14" fmla="*/ 27432 h 27432"/>
              <a:gd name="csX15" fmla="*/ 0 w 4480560"/>
              <a:gd name="csY15" fmla="*/ 27432 h 27432"/>
              <a:gd name="csX16" fmla="*/ 0 w 4480560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480560" h="27432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79587" y="8304"/>
                  <a:pt x="4480082" y="21512"/>
                  <a:pt x="4480560" y="27432"/>
                </a:cubicBezTo>
                <a:cubicBezTo>
                  <a:pt x="4314132" y="24068"/>
                  <a:pt x="4028383" y="45776"/>
                  <a:pt x="3840480" y="27432"/>
                </a:cubicBezTo>
                <a:cubicBezTo>
                  <a:pt x="3652577" y="9088"/>
                  <a:pt x="3547615" y="11992"/>
                  <a:pt x="3290011" y="27432"/>
                </a:cubicBezTo>
                <a:cubicBezTo>
                  <a:pt x="3032407" y="42872"/>
                  <a:pt x="2830268" y="17863"/>
                  <a:pt x="2560320" y="27432"/>
                </a:cubicBezTo>
                <a:cubicBezTo>
                  <a:pt x="2290372" y="37001"/>
                  <a:pt x="2147422" y="15872"/>
                  <a:pt x="1965046" y="27432"/>
                </a:cubicBezTo>
                <a:cubicBezTo>
                  <a:pt x="1782670" y="38992"/>
                  <a:pt x="1689791" y="49824"/>
                  <a:pt x="1459382" y="27432"/>
                </a:cubicBezTo>
                <a:cubicBezTo>
                  <a:pt x="1228973" y="5040"/>
                  <a:pt x="915486" y="45645"/>
                  <a:pt x="774497" y="27432"/>
                </a:cubicBezTo>
                <a:cubicBezTo>
                  <a:pt x="633508" y="9219"/>
                  <a:pt x="361442" y="-1963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480560" h="27432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81045" y="9333"/>
                  <a:pt x="4481838" y="19699"/>
                  <a:pt x="4480560" y="27432"/>
                </a:cubicBezTo>
                <a:cubicBezTo>
                  <a:pt x="4279652" y="2294"/>
                  <a:pt x="4200762" y="50710"/>
                  <a:pt x="3930091" y="27432"/>
                </a:cubicBezTo>
                <a:cubicBezTo>
                  <a:pt x="3659420" y="4154"/>
                  <a:pt x="3456052" y="31438"/>
                  <a:pt x="3290011" y="27432"/>
                </a:cubicBezTo>
                <a:cubicBezTo>
                  <a:pt x="3123970" y="23426"/>
                  <a:pt x="2882392" y="41962"/>
                  <a:pt x="2649931" y="27432"/>
                </a:cubicBezTo>
                <a:cubicBezTo>
                  <a:pt x="2417470" y="12902"/>
                  <a:pt x="2238426" y="16481"/>
                  <a:pt x="2054657" y="27432"/>
                </a:cubicBezTo>
                <a:cubicBezTo>
                  <a:pt x="1870888" y="38383"/>
                  <a:pt x="1566368" y="54184"/>
                  <a:pt x="1324966" y="27432"/>
                </a:cubicBezTo>
                <a:cubicBezTo>
                  <a:pt x="1083564" y="680"/>
                  <a:pt x="787410" y="20090"/>
                  <a:pt x="595274" y="27432"/>
                </a:cubicBezTo>
                <a:cubicBezTo>
                  <a:pt x="403138" y="34774"/>
                  <a:pt x="169622" y="19643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4445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606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F72D13B-FFCB-4650-AD3C-CB5037352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CA9470-DF15-46A1-BF0E-8A5367A4B0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3047CB-E94D-482F-BACA-681E96C0EC2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345051-2045-45DA-935E-2E3CA1A69ADC}" type="datetimeFigureOut">
              <a:rPr lang="en-US" smtClean="0"/>
              <a:t>1/9/2026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FDA4B5-E797-42FC-8B7A-2294DF24A3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8ED201-6D0E-422C-B4EC-566A3DC298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CD31F4-64FA-4BA0-9498-67783267A8C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8487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chart" Target="../charts/char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2AC4641-6CD8-AAA0-8D07-49AED52EF70F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</a:blip>
          <a:srcRect t="24981" r="-1" b="-1"/>
          <a:stretch>
            <a:fillRect/>
          </a:stretch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BE67B2E-46AA-6B9D-C385-3885705D166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7689" y="351760"/>
            <a:ext cx="9553574" cy="2554993"/>
          </a:xfrm>
        </p:spPr>
        <p:txBody>
          <a:bodyPr>
            <a:normAutofit/>
          </a:bodyPr>
          <a:lstStyle/>
          <a:p>
            <a:pPr algn="ctr"/>
            <a:r>
              <a:rPr lang="en-US" sz="8000">
                <a:latin typeface="Fave Script Bold Pro" pitchFamily="2" charset="0"/>
              </a:rPr>
              <a:t>Analysis of the Community Development Department</a:t>
            </a:r>
            <a:endParaRPr lang="en-US" sz="8000" dirty="0">
              <a:latin typeface="Fave Script Bold Pro" pitchFamily="2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D1CC025-F8B8-165C-4177-F605B6BFBA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7048" y="4764802"/>
            <a:ext cx="9144000" cy="1370822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200">
                <a:latin typeface="Gill Sans MT Condensed" panose="020B0506020104020203" pitchFamily="34" charset="0"/>
              </a:rPr>
              <a:t>Presentation to the Board of Supervisors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200">
                <a:latin typeface="Gill Sans MT Condensed" panose="020B0506020104020203" pitchFamily="34" charset="0"/>
              </a:rPr>
              <a:t>January 13, 2026</a:t>
            </a:r>
            <a:endParaRPr lang="en-US" sz="3200" dirty="0">
              <a:latin typeface="Gill Sans MT Condensed" panose="020B0506020104020203" pitchFamily="34" charset="0"/>
            </a:endParaRP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ogo&#10;&#10;AI-generated content may be incorrect.">
            <a:extLst>
              <a:ext uri="{FF2B5EF4-FFF2-40B4-BE49-F238E27FC236}">
                <a16:creationId xmlns:a16="http://schemas.microsoft.com/office/drawing/2014/main" id="{E7BBFB3D-9277-18A3-BEA4-14248E6928E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5194" y="2863520"/>
            <a:ext cx="1262482" cy="126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5680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002978-5EF6-0DE1-99EF-BF8E3EB7EC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 122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25" name="Rectangle 124">
            <a:extLst>
              <a:ext uri="{FF2B5EF4-FFF2-40B4-BE49-F238E27FC236}">
                <a16:creationId xmlns:a16="http://schemas.microsoft.com/office/drawing/2014/main" id="{168AB93A-48BC-4C25-A3AD-C17B5A682A9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 descr="Rolls of blueprints">
            <a:extLst>
              <a:ext uri="{FF2B5EF4-FFF2-40B4-BE49-F238E27FC236}">
                <a16:creationId xmlns:a16="http://schemas.microsoft.com/office/drawing/2014/main" id="{0E7F7812-D8E7-E6D0-4195-E799E11EAC16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7" t="9651" r="3707" b="10931"/>
          <a:stretch>
            <a:fillRect/>
          </a:stretch>
        </p:blipFill>
        <p:spPr>
          <a:xfrm>
            <a:off x="-1" y="-112295"/>
            <a:ext cx="12192001" cy="697029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0DEE16E-19F9-9921-A8C2-3D63B3900D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98581" y="643467"/>
            <a:ext cx="3562483" cy="3569241"/>
          </a:xfrm>
        </p:spPr>
        <p:txBody>
          <a:bodyPr vert="horz" lIns="91440" tIns="45720" rIns="91440" bIns="45720" rtlCol="0" anchor="b" anchorCtr="0">
            <a:normAutofit/>
          </a:bodyPr>
          <a:lstStyle/>
          <a:p>
            <a:pPr>
              <a:lnSpc>
                <a:spcPts val="5500"/>
              </a:lnSpc>
            </a:pPr>
            <a:r>
              <a:rPr lang="en-US" sz="5400" dirty="0">
                <a:solidFill>
                  <a:schemeClr val="tx2">
                    <a:lumMod val="90000"/>
                    <a:lumOff val="10000"/>
                  </a:schemeClr>
                </a:solidFill>
                <a:latin typeface="Fave Script Bold Pro" pitchFamily="2" charset="0"/>
              </a:rPr>
              <a:t>Building Division Reserve</a:t>
            </a:r>
          </a:p>
        </p:txBody>
      </p:sp>
      <p:sp>
        <p:nvSpPr>
          <p:cNvPr id="127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05874" y="4409267"/>
            <a:ext cx="3242551" cy="27432"/>
          </a:xfrm>
          <a:custGeom>
            <a:avLst/>
            <a:gdLst>
              <a:gd name="csX0" fmla="*/ 0 w 3242551"/>
              <a:gd name="csY0" fmla="*/ 0 h 27432"/>
              <a:gd name="csX1" fmla="*/ 616085 w 3242551"/>
              <a:gd name="csY1" fmla="*/ 0 h 27432"/>
              <a:gd name="csX2" fmla="*/ 1264595 w 3242551"/>
              <a:gd name="csY2" fmla="*/ 0 h 27432"/>
              <a:gd name="csX3" fmla="*/ 1945531 w 3242551"/>
              <a:gd name="csY3" fmla="*/ 0 h 27432"/>
              <a:gd name="csX4" fmla="*/ 2626466 w 3242551"/>
              <a:gd name="csY4" fmla="*/ 0 h 27432"/>
              <a:gd name="csX5" fmla="*/ 3242551 w 3242551"/>
              <a:gd name="csY5" fmla="*/ 0 h 27432"/>
              <a:gd name="csX6" fmla="*/ 3242551 w 3242551"/>
              <a:gd name="csY6" fmla="*/ 27432 h 27432"/>
              <a:gd name="csX7" fmla="*/ 2529190 w 3242551"/>
              <a:gd name="csY7" fmla="*/ 27432 h 27432"/>
              <a:gd name="csX8" fmla="*/ 1815829 w 3242551"/>
              <a:gd name="csY8" fmla="*/ 27432 h 27432"/>
              <a:gd name="csX9" fmla="*/ 1167318 w 3242551"/>
              <a:gd name="csY9" fmla="*/ 27432 h 27432"/>
              <a:gd name="csX10" fmla="*/ 0 w 3242551"/>
              <a:gd name="csY10" fmla="*/ 27432 h 27432"/>
              <a:gd name="csX11" fmla="*/ 0 w 3242551"/>
              <a:gd name="csY11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42551" h="27432" fill="none" extrusionOk="0">
                <a:moveTo>
                  <a:pt x="0" y="0"/>
                </a:moveTo>
                <a:cubicBezTo>
                  <a:pt x="194108" y="-30346"/>
                  <a:pt x="476260" y="9901"/>
                  <a:pt x="616085" y="0"/>
                </a:cubicBezTo>
                <a:cubicBezTo>
                  <a:pt x="755911" y="-9901"/>
                  <a:pt x="955441" y="-31994"/>
                  <a:pt x="1264595" y="0"/>
                </a:cubicBezTo>
                <a:cubicBezTo>
                  <a:pt x="1573749" y="31994"/>
                  <a:pt x="1618785" y="-7447"/>
                  <a:pt x="1945531" y="0"/>
                </a:cubicBezTo>
                <a:cubicBezTo>
                  <a:pt x="2272277" y="7447"/>
                  <a:pt x="2390625" y="1646"/>
                  <a:pt x="2626466" y="0"/>
                </a:cubicBezTo>
                <a:cubicBezTo>
                  <a:pt x="2862308" y="-1646"/>
                  <a:pt x="3064770" y="5184"/>
                  <a:pt x="3242551" y="0"/>
                </a:cubicBezTo>
                <a:cubicBezTo>
                  <a:pt x="3241385" y="7395"/>
                  <a:pt x="3242596" y="21864"/>
                  <a:pt x="3242551" y="27432"/>
                </a:cubicBezTo>
                <a:cubicBezTo>
                  <a:pt x="3023282" y="59750"/>
                  <a:pt x="2875833" y="36030"/>
                  <a:pt x="2529190" y="27432"/>
                </a:cubicBezTo>
                <a:cubicBezTo>
                  <a:pt x="2182547" y="18834"/>
                  <a:pt x="2011286" y="10066"/>
                  <a:pt x="1815829" y="27432"/>
                </a:cubicBezTo>
                <a:cubicBezTo>
                  <a:pt x="1620372" y="44798"/>
                  <a:pt x="1410011" y="-1058"/>
                  <a:pt x="1167318" y="27432"/>
                </a:cubicBezTo>
                <a:cubicBezTo>
                  <a:pt x="924625" y="55922"/>
                  <a:pt x="241931" y="85033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42551" h="27432" stroke="0" extrusionOk="0">
                <a:moveTo>
                  <a:pt x="0" y="0"/>
                </a:moveTo>
                <a:cubicBezTo>
                  <a:pt x="292987" y="-12051"/>
                  <a:pt x="313221" y="-4437"/>
                  <a:pt x="616085" y="0"/>
                </a:cubicBezTo>
                <a:cubicBezTo>
                  <a:pt x="918950" y="4437"/>
                  <a:pt x="1001475" y="-7765"/>
                  <a:pt x="1167318" y="0"/>
                </a:cubicBezTo>
                <a:cubicBezTo>
                  <a:pt x="1333161" y="7765"/>
                  <a:pt x="1642740" y="34995"/>
                  <a:pt x="1880680" y="0"/>
                </a:cubicBezTo>
                <a:cubicBezTo>
                  <a:pt x="2118620" y="-34995"/>
                  <a:pt x="2326628" y="756"/>
                  <a:pt x="2496764" y="0"/>
                </a:cubicBezTo>
                <a:cubicBezTo>
                  <a:pt x="2666900" y="-756"/>
                  <a:pt x="2887316" y="25599"/>
                  <a:pt x="3242551" y="0"/>
                </a:cubicBezTo>
                <a:cubicBezTo>
                  <a:pt x="3242744" y="12649"/>
                  <a:pt x="3241563" y="17989"/>
                  <a:pt x="3242551" y="27432"/>
                </a:cubicBezTo>
                <a:cubicBezTo>
                  <a:pt x="3008998" y="-2757"/>
                  <a:pt x="2799879" y="44559"/>
                  <a:pt x="2594041" y="27432"/>
                </a:cubicBezTo>
                <a:cubicBezTo>
                  <a:pt x="2388203" y="10306"/>
                  <a:pt x="2212925" y="-2221"/>
                  <a:pt x="1880680" y="27432"/>
                </a:cubicBezTo>
                <a:cubicBezTo>
                  <a:pt x="1548435" y="57085"/>
                  <a:pt x="1523943" y="37041"/>
                  <a:pt x="1329446" y="27432"/>
                </a:cubicBezTo>
                <a:cubicBezTo>
                  <a:pt x="1134949" y="17823"/>
                  <a:pt x="919920" y="28299"/>
                  <a:pt x="680936" y="27432"/>
                </a:cubicBezTo>
                <a:cubicBezTo>
                  <a:pt x="441952" y="26566"/>
                  <a:pt x="273000" y="57219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AAA180"/>
          </a:solidFill>
          <a:ln w="38100" cap="rnd">
            <a:solidFill>
              <a:srgbClr val="AAA180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6C276FB8-B39F-9FBC-269B-A3D9ADCA77D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6439086"/>
              </p:ext>
            </p:extLst>
          </p:nvPr>
        </p:nvGraphicFramePr>
        <p:xfrm>
          <a:off x="98565" y="358726"/>
          <a:ext cx="7645260" cy="6222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2145781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3DAA0EF-336D-4CDC-A9A2-8460363E27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FD079A19-B31E-4129-A464-7547FF05AE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90556" cy="6858000"/>
          </a:xfrm>
          <a:custGeom>
            <a:avLst/>
            <a:gdLst>
              <a:gd name="connsiteX0" fmla="*/ 0 w 4090556"/>
              <a:gd name="connsiteY0" fmla="*/ 0 h 6858000"/>
              <a:gd name="connsiteX1" fmla="*/ 4077555 w 4090556"/>
              <a:gd name="connsiteY1" fmla="*/ 0 h 6858000"/>
              <a:gd name="connsiteX2" fmla="*/ 4077574 w 4090556"/>
              <a:gd name="connsiteY2" fmla="*/ 720 h 6858000"/>
              <a:gd name="connsiteX3" fmla="*/ 4075790 w 4090556"/>
              <a:gd name="connsiteY3" fmla="*/ 575485 h 6858000"/>
              <a:gd name="connsiteX4" fmla="*/ 4076555 w 4090556"/>
              <a:gd name="connsiteY4" fmla="*/ 932245 h 6858000"/>
              <a:gd name="connsiteX5" fmla="*/ 4076555 w 4090556"/>
              <a:gd name="connsiteY5" fmla="*/ 1286711 h 6858000"/>
              <a:gd name="connsiteX6" fmla="*/ 4082288 w 4090556"/>
              <a:gd name="connsiteY6" fmla="*/ 1595180 h 6858000"/>
              <a:gd name="connsiteX7" fmla="*/ 4078211 w 4090556"/>
              <a:gd name="connsiteY7" fmla="*/ 2133123 h 6858000"/>
              <a:gd name="connsiteX8" fmla="*/ 4071968 w 4090556"/>
              <a:gd name="connsiteY8" fmla="*/ 2946025 h 6858000"/>
              <a:gd name="connsiteX9" fmla="*/ 4068401 w 4090556"/>
              <a:gd name="connsiteY9" fmla="*/ 3502061 h 6858000"/>
              <a:gd name="connsiteX10" fmla="*/ 4087513 w 4090556"/>
              <a:gd name="connsiteY10" fmla="*/ 4076061 h 6858000"/>
              <a:gd name="connsiteX11" fmla="*/ 4076938 w 4090556"/>
              <a:gd name="connsiteY11" fmla="*/ 4442632 h 6858000"/>
              <a:gd name="connsiteX12" fmla="*/ 4071459 w 4090556"/>
              <a:gd name="connsiteY12" fmla="*/ 4827550 h 6858000"/>
              <a:gd name="connsiteX13" fmla="*/ 4071459 w 4090556"/>
              <a:gd name="connsiteY13" fmla="*/ 5019945 h 6858000"/>
              <a:gd name="connsiteX14" fmla="*/ 4084200 w 4090556"/>
              <a:gd name="connsiteY14" fmla="*/ 5490104 h 6858000"/>
              <a:gd name="connsiteX15" fmla="*/ 4077446 w 4090556"/>
              <a:gd name="connsiteY15" fmla="*/ 5844569 h 6858000"/>
              <a:gd name="connsiteX16" fmla="*/ 4082544 w 4090556"/>
              <a:gd name="connsiteY16" fmla="*/ 6260195 h 6858000"/>
              <a:gd name="connsiteX17" fmla="*/ 4086110 w 4090556"/>
              <a:gd name="connsiteY17" fmla="*/ 6706145 h 6858000"/>
              <a:gd name="connsiteX18" fmla="*/ 4086135 w 4090556"/>
              <a:gd name="connsiteY18" fmla="*/ 6794562 h 6858000"/>
              <a:gd name="connsiteX19" fmla="*/ 4080334 w 4090556"/>
              <a:gd name="connsiteY19" fmla="*/ 6858000 h 6858000"/>
              <a:gd name="connsiteX20" fmla="*/ 0 w 4090556"/>
              <a:gd name="connsiteY2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4090556" h="6858000">
                <a:moveTo>
                  <a:pt x="0" y="0"/>
                </a:moveTo>
                <a:lnTo>
                  <a:pt x="4077555" y="0"/>
                </a:lnTo>
                <a:lnTo>
                  <a:pt x="4077574" y="720"/>
                </a:lnTo>
                <a:cubicBezTo>
                  <a:pt x="4079358" y="192351"/>
                  <a:pt x="4064960" y="384364"/>
                  <a:pt x="4075790" y="575485"/>
                </a:cubicBezTo>
                <a:cubicBezTo>
                  <a:pt x="4082544" y="694108"/>
                  <a:pt x="4081269" y="814132"/>
                  <a:pt x="4076555" y="932245"/>
                </a:cubicBezTo>
                <a:cubicBezTo>
                  <a:pt x="4071840" y="1050357"/>
                  <a:pt x="4065470" y="1168597"/>
                  <a:pt x="4076555" y="1286711"/>
                </a:cubicBezTo>
                <a:cubicBezTo>
                  <a:pt x="4084710" y="1389317"/>
                  <a:pt x="4086621" y="1492332"/>
                  <a:pt x="4082288" y="1595180"/>
                </a:cubicBezTo>
                <a:cubicBezTo>
                  <a:pt x="4077319" y="1774452"/>
                  <a:pt x="4067637" y="1953851"/>
                  <a:pt x="4078211" y="2133123"/>
                </a:cubicBezTo>
                <a:cubicBezTo>
                  <a:pt x="4094393" y="2404260"/>
                  <a:pt x="4084710" y="2675143"/>
                  <a:pt x="4071968" y="2946025"/>
                </a:cubicBezTo>
                <a:cubicBezTo>
                  <a:pt x="4063049" y="3131413"/>
                  <a:pt x="4055659" y="3316673"/>
                  <a:pt x="4068401" y="3502061"/>
                </a:cubicBezTo>
                <a:cubicBezTo>
                  <a:pt x="4081396" y="3693182"/>
                  <a:pt x="4097323" y="3884176"/>
                  <a:pt x="4087513" y="4076061"/>
                </a:cubicBezTo>
                <a:cubicBezTo>
                  <a:pt x="4081142" y="4198251"/>
                  <a:pt x="4069037" y="4320315"/>
                  <a:pt x="4076938" y="4442632"/>
                </a:cubicBezTo>
                <a:cubicBezTo>
                  <a:pt x="4083270" y="4570925"/>
                  <a:pt x="4081435" y="4699486"/>
                  <a:pt x="4071459" y="4827550"/>
                </a:cubicBezTo>
                <a:cubicBezTo>
                  <a:pt x="4065725" y="4891550"/>
                  <a:pt x="4065725" y="4955945"/>
                  <a:pt x="4071459" y="5019945"/>
                </a:cubicBezTo>
                <a:cubicBezTo>
                  <a:pt x="4087742" y="5176105"/>
                  <a:pt x="4091997" y="5333296"/>
                  <a:pt x="4084200" y="5490104"/>
                </a:cubicBezTo>
                <a:cubicBezTo>
                  <a:pt x="4079740" y="5608217"/>
                  <a:pt x="4071968" y="5726202"/>
                  <a:pt x="4077446" y="5844569"/>
                </a:cubicBezTo>
                <a:cubicBezTo>
                  <a:pt x="4083944" y="5983069"/>
                  <a:pt x="4088914" y="6121696"/>
                  <a:pt x="4082544" y="6260195"/>
                </a:cubicBezTo>
                <a:cubicBezTo>
                  <a:pt x="4075841" y="6408803"/>
                  <a:pt x="4077026" y="6557662"/>
                  <a:pt x="4086110" y="6706145"/>
                </a:cubicBezTo>
                <a:cubicBezTo>
                  <a:pt x="4087467" y="6735616"/>
                  <a:pt x="4087474" y="6765120"/>
                  <a:pt x="4086135" y="6794562"/>
                </a:cubicBezTo>
                <a:lnTo>
                  <a:pt x="4080334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AAA1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3CDD4E-E855-DD6A-2090-02895E44DF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800" y="640823"/>
            <a:ext cx="3577389" cy="5583148"/>
          </a:xfrm>
        </p:spPr>
        <p:txBody>
          <a:bodyPr anchor="ctr">
            <a:normAutofit/>
          </a:bodyPr>
          <a:lstStyle/>
          <a:p>
            <a:pPr>
              <a:lnSpc>
                <a:spcPts val="5000"/>
              </a:lnSpc>
            </a:pPr>
            <a:r>
              <a:rPr lang="en-US" sz="5400" dirty="0">
                <a:solidFill>
                  <a:schemeClr val="bg1"/>
                </a:solidFill>
                <a:latin typeface="Fave Script Bold Pro" pitchFamily="2" charset="0"/>
              </a:rPr>
              <a:t>Building Division Loan Repayment Options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0D2A70F-3FA9-0A61-437A-5E92A3B5912C}"/>
              </a:ext>
            </a:extLst>
          </p:cNvPr>
          <p:cNvGrpSpPr/>
          <p:nvPr/>
        </p:nvGrpSpPr>
        <p:grpSpPr>
          <a:xfrm>
            <a:off x="4395356" y="353279"/>
            <a:ext cx="8098396" cy="6456241"/>
            <a:chOff x="4395356" y="353279"/>
            <a:chExt cx="8098396" cy="6456241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DD28F1F2-D78B-05D1-393D-23D2E7C84607}"/>
                </a:ext>
              </a:extLst>
            </p:cNvPr>
            <p:cNvSpPr/>
            <p:nvPr/>
          </p:nvSpPr>
          <p:spPr>
            <a:xfrm>
              <a:off x="4395356" y="353279"/>
              <a:ext cx="8098396" cy="1141920"/>
            </a:xfrm>
            <a:custGeom>
              <a:avLst/>
              <a:gdLst>
                <a:gd name="csX0" fmla="*/ 0 w 8098396"/>
                <a:gd name="csY0" fmla="*/ 190324 h 1141920"/>
                <a:gd name="csX1" fmla="*/ 190324 w 8098396"/>
                <a:gd name="csY1" fmla="*/ 0 h 1141920"/>
                <a:gd name="csX2" fmla="*/ 7908072 w 8098396"/>
                <a:gd name="csY2" fmla="*/ 0 h 1141920"/>
                <a:gd name="csX3" fmla="*/ 8098396 w 8098396"/>
                <a:gd name="csY3" fmla="*/ 190324 h 1141920"/>
                <a:gd name="csX4" fmla="*/ 8098396 w 8098396"/>
                <a:gd name="csY4" fmla="*/ 951596 h 1141920"/>
                <a:gd name="csX5" fmla="*/ 7908072 w 8098396"/>
                <a:gd name="csY5" fmla="*/ 1141920 h 1141920"/>
                <a:gd name="csX6" fmla="*/ 190324 w 8098396"/>
                <a:gd name="csY6" fmla="*/ 1141920 h 1141920"/>
                <a:gd name="csX7" fmla="*/ 0 w 8098396"/>
                <a:gd name="csY7" fmla="*/ 951596 h 1141920"/>
                <a:gd name="csX8" fmla="*/ 0 w 8098396"/>
                <a:gd name="csY8" fmla="*/ 190324 h 11419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8098396" h="1141920">
                  <a:moveTo>
                    <a:pt x="0" y="190324"/>
                  </a:moveTo>
                  <a:cubicBezTo>
                    <a:pt x="0" y="85211"/>
                    <a:pt x="85211" y="0"/>
                    <a:pt x="190324" y="0"/>
                  </a:cubicBezTo>
                  <a:lnTo>
                    <a:pt x="7908072" y="0"/>
                  </a:lnTo>
                  <a:cubicBezTo>
                    <a:pt x="8013185" y="0"/>
                    <a:pt x="8098396" y="85211"/>
                    <a:pt x="8098396" y="190324"/>
                  </a:cubicBezTo>
                  <a:lnTo>
                    <a:pt x="8098396" y="951596"/>
                  </a:lnTo>
                  <a:cubicBezTo>
                    <a:pt x="8098396" y="1056709"/>
                    <a:pt x="8013185" y="1141920"/>
                    <a:pt x="7908072" y="1141920"/>
                  </a:cubicBezTo>
                  <a:lnTo>
                    <a:pt x="190324" y="1141920"/>
                  </a:lnTo>
                  <a:cubicBezTo>
                    <a:pt x="85211" y="1141920"/>
                    <a:pt x="0" y="1056709"/>
                    <a:pt x="0" y="951596"/>
                  </a:cubicBezTo>
                  <a:lnTo>
                    <a:pt x="0" y="19032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2904" tIns="192904" rIns="192904" bIns="192904" numCol="1" spcCol="1270" anchor="ctr" anchorCtr="0">
              <a:noAutofit/>
            </a:bodyPr>
            <a:lstStyle/>
            <a:p>
              <a:pPr marL="0" lvl="0" indent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b="1" kern="1200" dirty="0">
                  <a:latin typeface="Gill Sans MT Condensed" panose="020B0506020104020203" pitchFamily="34" charset="0"/>
                </a:rPr>
                <a:t>Option 1: 1 Yr Repay</a:t>
              </a: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6D5B6BDD-A479-BA92-196A-2366634B89A4}"/>
                </a:ext>
              </a:extLst>
            </p:cNvPr>
            <p:cNvSpPr/>
            <p:nvPr/>
          </p:nvSpPr>
          <p:spPr>
            <a:xfrm>
              <a:off x="4395356" y="1495199"/>
              <a:ext cx="8098396" cy="1010160"/>
            </a:xfrm>
            <a:custGeom>
              <a:avLst/>
              <a:gdLst>
                <a:gd name="csX0" fmla="*/ 0 w 8098396"/>
                <a:gd name="csY0" fmla="*/ 0 h 1010160"/>
                <a:gd name="csX1" fmla="*/ 8098396 w 8098396"/>
                <a:gd name="csY1" fmla="*/ 0 h 1010160"/>
                <a:gd name="csX2" fmla="*/ 8098396 w 8098396"/>
                <a:gd name="csY2" fmla="*/ 1010160 h 1010160"/>
                <a:gd name="csX3" fmla="*/ 0 w 8098396"/>
                <a:gd name="csY3" fmla="*/ 1010160 h 1010160"/>
                <a:gd name="csX4" fmla="*/ 0 w 8098396"/>
                <a:gd name="csY4" fmla="*/ 0 h 10101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098396" h="1010160">
                  <a:moveTo>
                    <a:pt x="0" y="0"/>
                  </a:moveTo>
                  <a:lnTo>
                    <a:pt x="8098396" y="0"/>
                  </a:lnTo>
                  <a:lnTo>
                    <a:pt x="8098396" y="1010160"/>
                  </a:lnTo>
                  <a:lnTo>
                    <a:pt x="0" y="10101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7124" tIns="30480" rIns="170688" bIns="30480" numCol="1" spcCol="1270" anchor="t" anchorCtr="0">
              <a:noAutofit/>
            </a:bodyPr>
            <a:lstStyle/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"/>
              </a:pPr>
              <a:r>
                <a:rPr lang="en-US" sz="2400" b="0" kern="1200" dirty="0">
                  <a:latin typeface="Gill Sans MT Condensed" panose="020B0506020104020203" pitchFamily="34" charset="0"/>
                </a:rPr>
                <a:t>$390,000 by June 30, 2026 (full year is in November)</a:t>
              </a:r>
            </a:p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"/>
              </a:pPr>
              <a:r>
                <a:rPr lang="en-US" sz="2400" b="0" kern="1200" dirty="0">
                  <a:latin typeface="Gill Sans MT Condensed" panose="020B0506020104020203" pitchFamily="34" charset="0"/>
                </a:rPr>
                <a:t>The only way to make this option happen is through staff reduction</a:t>
              </a: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961530E-7C1B-02DA-86AD-4A349F2ADEC0}"/>
                </a:ext>
              </a:extLst>
            </p:cNvPr>
            <p:cNvSpPr/>
            <p:nvPr/>
          </p:nvSpPr>
          <p:spPr>
            <a:xfrm>
              <a:off x="4395356" y="2505360"/>
              <a:ext cx="8098396" cy="1141920"/>
            </a:xfrm>
            <a:custGeom>
              <a:avLst/>
              <a:gdLst>
                <a:gd name="csX0" fmla="*/ 0 w 8098396"/>
                <a:gd name="csY0" fmla="*/ 190324 h 1141920"/>
                <a:gd name="csX1" fmla="*/ 190324 w 8098396"/>
                <a:gd name="csY1" fmla="*/ 0 h 1141920"/>
                <a:gd name="csX2" fmla="*/ 7908072 w 8098396"/>
                <a:gd name="csY2" fmla="*/ 0 h 1141920"/>
                <a:gd name="csX3" fmla="*/ 8098396 w 8098396"/>
                <a:gd name="csY3" fmla="*/ 190324 h 1141920"/>
                <a:gd name="csX4" fmla="*/ 8098396 w 8098396"/>
                <a:gd name="csY4" fmla="*/ 951596 h 1141920"/>
                <a:gd name="csX5" fmla="*/ 7908072 w 8098396"/>
                <a:gd name="csY5" fmla="*/ 1141920 h 1141920"/>
                <a:gd name="csX6" fmla="*/ 190324 w 8098396"/>
                <a:gd name="csY6" fmla="*/ 1141920 h 1141920"/>
                <a:gd name="csX7" fmla="*/ 0 w 8098396"/>
                <a:gd name="csY7" fmla="*/ 951596 h 1141920"/>
                <a:gd name="csX8" fmla="*/ 0 w 8098396"/>
                <a:gd name="csY8" fmla="*/ 190324 h 11419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8098396" h="1141920">
                  <a:moveTo>
                    <a:pt x="0" y="190324"/>
                  </a:moveTo>
                  <a:cubicBezTo>
                    <a:pt x="0" y="85211"/>
                    <a:pt x="85211" y="0"/>
                    <a:pt x="190324" y="0"/>
                  </a:cubicBezTo>
                  <a:lnTo>
                    <a:pt x="7908072" y="0"/>
                  </a:lnTo>
                  <a:cubicBezTo>
                    <a:pt x="8013185" y="0"/>
                    <a:pt x="8098396" y="85211"/>
                    <a:pt x="8098396" y="190324"/>
                  </a:cubicBezTo>
                  <a:lnTo>
                    <a:pt x="8098396" y="951596"/>
                  </a:lnTo>
                  <a:cubicBezTo>
                    <a:pt x="8098396" y="1056709"/>
                    <a:pt x="8013185" y="1141920"/>
                    <a:pt x="7908072" y="1141920"/>
                  </a:cubicBezTo>
                  <a:lnTo>
                    <a:pt x="190324" y="1141920"/>
                  </a:lnTo>
                  <a:cubicBezTo>
                    <a:pt x="85211" y="1141920"/>
                    <a:pt x="0" y="1056709"/>
                    <a:pt x="0" y="951596"/>
                  </a:cubicBezTo>
                  <a:lnTo>
                    <a:pt x="0" y="19032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50000"/>
                <a:hueOff val="-53500"/>
                <a:satOff val="-653"/>
                <a:lumOff val="26359"/>
                <a:alphaOff val="0"/>
              </a:schemeClr>
            </a:fillRef>
            <a:effectRef idx="0">
              <a:schemeClr val="accent6">
                <a:shade val="50000"/>
                <a:hueOff val="-53500"/>
                <a:satOff val="-653"/>
                <a:lumOff val="2635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2904" tIns="192904" rIns="192904" bIns="192904" numCol="1" spcCol="1270" anchor="ctr" anchorCtr="0">
              <a:noAutofit/>
            </a:bodyPr>
            <a:lstStyle/>
            <a:p>
              <a:pPr marL="0" lvl="0" indent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b="1" kern="1200" dirty="0">
                  <a:latin typeface="Gill Sans MT Condensed" panose="020B0506020104020203" pitchFamily="34" charset="0"/>
                </a:rPr>
                <a:t>Option 2: 2 Yr Repay</a:t>
              </a: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4D7B01DB-358F-114C-5449-AB2C760F45A3}"/>
                </a:ext>
              </a:extLst>
            </p:cNvPr>
            <p:cNvSpPr/>
            <p:nvPr/>
          </p:nvSpPr>
          <p:spPr>
            <a:xfrm>
              <a:off x="4395356" y="3647280"/>
              <a:ext cx="8098396" cy="1010160"/>
            </a:xfrm>
            <a:custGeom>
              <a:avLst/>
              <a:gdLst>
                <a:gd name="csX0" fmla="*/ 0 w 8098396"/>
                <a:gd name="csY0" fmla="*/ 0 h 1010160"/>
                <a:gd name="csX1" fmla="*/ 8098396 w 8098396"/>
                <a:gd name="csY1" fmla="*/ 0 h 1010160"/>
                <a:gd name="csX2" fmla="*/ 8098396 w 8098396"/>
                <a:gd name="csY2" fmla="*/ 1010160 h 1010160"/>
                <a:gd name="csX3" fmla="*/ 0 w 8098396"/>
                <a:gd name="csY3" fmla="*/ 1010160 h 1010160"/>
                <a:gd name="csX4" fmla="*/ 0 w 8098396"/>
                <a:gd name="csY4" fmla="*/ 0 h 10101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098396" h="1010160">
                  <a:moveTo>
                    <a:pt x="0" y="0"/>
                  </a:moveTo>
                  <a:lnTo>
                    <a:pt x="8098396" y="0"/>
                  </a:lnTo>
                  <a:lnTo>
                    <a:pt x="8098396" y="1010160"/>
                  </a:lnTo>
                  <a:lnTo>
                    <a:pt x="0" y="10101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7124" tIns="25400" rIns="142240" bIns="25400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"/>
              </a:pPr>
              <a:r>
                <a:rPr lang="en-US" sz="2000" b="0" kern="1200" dirty="0">
                  <a:latin typeface="Gill Sans MT Condensed" panose="020B0506020104020203" pitchFamily="34" charset="0"/>
                </a:rPr>
                <a:t>$</a:t>
              </a:r>
              <a:r>
                <a:rPr lang="en-US" sz="2400" b="0" kern="1200" dirty="0">
                  <a:latin typeface="Gill Sans MT Condensed" panose="020B0506020104020203" pitchFamily="34" charset="0"/>
                </a:rPr>
                <a:t>195,000 each year for 2025/2026 and 2026/2027</a:t>
              </a:r>
            </a:p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"/>
              </a:pPr>
              <a:r>
                <a:rPr lang="en-US" sz="2400" b="0" kern="1200" dirty="0">
                  <a:latin typeface="Gill Sans MT Condensed" panose="020B0506020104020203" pitchFamily="34" charset="0"/>
                </a:rPr>
                <a:t>Staff reduction and cost recovery analysis for staff time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2CDDD494-BFA5-30DA-1164-F8893C8AE0EB}"/>
                </a:ext>
              </a:extLst>
            </p:cNvPr>
            <p:cNvSpPr/>
            <p:nvPr/>
          </p:nvSpPr>
          <p:spPr>
            <a:xfrm>
              <a:off x="4395356" y="4657440"/>
              <a:ext cx="8098396" cy="1141920"/>
            </a:xfrm>
            <a:custGeom>
              <a:avLst/>
              <a:gdLst>
                <a:gd name="csX0" fmla="*/ 0 w 8098396"/>
                <a:gd name="csY0" fmla="*/ 190324 h 1141920"/>
                <a:gd name="csX1" fmla="*/ 190324 w 8098396"/>
                <a:gd name="csY1" fmla="*/ 0 h 1141920"/>
                <a:gd name="csX2" fmla="*/ 7908072 w 8098396"/>
                <a:gd name="csY2" fmla="*/ 0 h 1141920"/>
                <a:gd name="csX3" fmla="*/ 8098396 w 8098396"/>
                <a:gd name="csY3" fmla="*/ 190324 h 1141920"/>
                <a:gd name="csX4" fmla="*/ 8098396 w 8098396"/>
                <a:gd name="csY4" fmla="*/ 951596 h 1141920"/>
                <a:gd name="csX5" fmla="*/ 7908072 w 8098396"/>
                <a:gd name="csY5" fmla="*/ 1141920 h 1141920"/>
                <a:gd name="csX6" fmla="*/ 190324 w 8098396"/>
                <a:gd name="csY6" fmla="*/ 1141920 h 1141920"/>
                <a:gd name="csX7" fmla="*/ 0 w 8098396"/>
                <a:gd name="csY7" fmla="*/ 951596 h 1141920"/>
                <a:gd name="csX8" fmla="*/ 0 w 8098396"/>
                <a:gd name="csY8" fmla="*/ 190324 h 11419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8098396" h="1141920">
                  <a:moveTo>
                    <a:pt x="0" y="190324"/>
                  </a:moveTo>
                  <a:cubicBezTo>
                    <a:pt x="0" y="85211"/>
                    <a:pt x="85211" y="0"/>
                    <a:pt x="190324" y="0"/>
                  </a:cubicBezTo>
                  <a:lnTo>
                    <a:pt x="7908072" y="0"/>
                  </a:lnTo>
                  <a:cubicBezTo>
                    <a:pt x="8013185" y="0"/>
                    <a:pt x="8098396" y="85211"/>
                    <a:pt x="8098396" y="190324"/>
                  </a:cubicBezTo>
                  <a:lnTo>
                    <a:pt x="8098396" y="951596"/>
                  </a:lnTo>
                  <a:cubicBezTo>
                    <a:pt x="8098396" y="1056709"/>
                    <a:pt x="8013185" y="1141920"/>
                    <a:pt x="7908072" y="1141920"/>
                  </a:cubicBezTo>
                  <a:lnTo>
                    <a:pt x="190324" y="1141920"/>
                  </a:lnTo>
                  <a:cubicBezTo>
                    <a:pt x="85211" y="1141920"/>
                    <a:pt x="0" y="1056709"/>
                    <a:pt x="0" y="951596"/>
                  </a:cubicBezTo>
                  <a:lnTo>
                    <a:pt x="0" y="190324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50000"/>
                <a:hueOff val="-53500"/>
                <a:satOff val="-653"/>
                <a:lumOff val="26359"/>
                <a:alphaOff val="0"/>
              </a:schemeClr>
            </a:fillRef>
            <a:effectRef idx="0">
              <a:schemeClr val="accent6">
                <a:shade val="50000"/>
                <a:hueOff val="-53500"/>
                <a:satOff val="-653"/>
                <a:lumOff val="2635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92904" tIns="192904" rIns="192904" bIns="192904" numCol="1" spcCol="1270" anchor="ctr" anchorCtr="0">
              <a:noAutofit/>
            </a:bodyPr>
            <a:lstStyle/>
            <a:p>
              <a:pPr marL="0" lvl="0" indent="0" algn="l" defTabSz="1600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600" b="1" kern="1200">
                  <a:latin typeface="Gill Sans MT Condensed" panose="020B0506020104020203" pitchFamily="34" charset="0"/>
                </a:rPr>
                <a:t>Option 3: 3 Yr Repay</a:t>
              </a:r>
              <a:endParaRPr lang="en-US" sz="3600" b="1" kern="1200" dirty="0">
                <a:latin typeface="Gill Sans MT Condensed" panose="020B0506020104020203" pitchFamily="34" charset="0"/>
              </a:endParaRP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DDD1E89E-CB5B-6B89-23D8-19DA65E3BF29}"/>
                </a:ext>
              </a:extLst>
            </p:cNvPr>
            <p:cNvSpPr/>
            <p:nvPr/>
          </p:nvSpPr>
          <p:spPr>
            <a:xfrm>
              <a:off x="4395356" y="5799360"/>
              <a:ext cx="8098396" cy="1010160"/>
            </a:xfrm>
            <a:custGeom>
              <a:avLst/>
              <a:gdLst>
                <a:gd name="csX0" fmla="*/ 0 w 8098396"/>
                <a:gd name="csY0" fmla="*/ 0 h 1010160"/>
                <a:gd name="csX1" fmla="*/ 8098396 w 8098396"/>
                <a:gd name="csY1" fmla="*/ 0 h 1010160"/>
                <a:gd name="csX2" fmla="*/ 8098396 w 8098396"/>
                <a:gd name="csY2" fmla="*/ 1010160 h 1010160"/>
                <a:gd name="csX3" fmla="*/ 0 w 8098396"/>
                <a:gd name="csY3" fmla="*/ 1010160 h 1010160"/>
                <a:gd name="csX4" fmla="*/ 0 w 8098396"/>
                <a:gd name="csY4" fmla="*/ 0 h 101016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8098396" h="1010160">
                  <a:moveTo>
                    <a:pt x="0" y="0"/>
                  </a:moveTo>
                  <a:lnTo>
                    <a:pt x="8098396" y="0"/>
                  </a:lnTo>
                  <a:lnTo>
                    <a:pt x="8098396" y="1010160"/>
                  </a:lnTo>
                  <a:lnTo>
                    <a:pt x="0" y="10101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57124" tIns="30480" rIns="170688" bIns="30480" numCol="1" spcCol="1270" anchor="t" anchorCtr="0">
              <a:noAutofit/>
            </a:bodyPr>
            <a:lstStyle/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"/>
              </a:pPr>
              <a:r>
                <a:rPr lang="en-US" sz="2400" b="0" kern="1200" dirty="0">
                  <a:latin typeface="Gill Sans MT Condensed" panose="020B0506020104020203" pitchFamily="34" charset="0"/>
                </a:rPr>
                <a:t>$130,000 each year for 2025/2026, 2026/2027 and 2027/2028</a:t>
              </a:r>
            </a:p>
            <a:p>
              <a:pPr marL="228600" lvl="1" indent="-22860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20000"/>
                </a:spcAft>
                <a:buChar char="•"/>
              </a:pPr>
              <a:r>
                <a:rPr lang="en-US" sz="2400" b="0" kern="1200" dirty="0">
                  <a:latin typeface="Gill Sans MT Condensed" panose="020B0506020104020203" pitchFamily="34" charset="0"/>
                </a:rPr>
                <a:t>Staff reduction, cost recovery and reorganization analysis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241430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sX0" fmla="*/ 0 w 10515600"/>
              <a:gd name="csY0" fmla="*/ 0 h 27432"/>
              <a:gd name="csX1" fmla="*/ 446913 w 10515600"/>
              <a:gd name="csY1" fmla="*/ 0 h 27432"/>
              <a:gd name="csX2" fmla="*/ 1104138 w 10515600"/>
              <a:gd name="csY2" fmla="*/ 0 h 27432"/>
              <a:gd name="csX3" fmla="*/ 1866519 w 10515600"/>
              <a:gd name="csY3" fmla="*/ 0 h 27432"/>
              <a:gd name="csX4" fmla="*/ 2208276 w 10515600"/>
              <a:gd name="csY4" fmla="*/ 0 h 27432"/>
              <a:gd name="csX5" fmla="*/ 2550033 w 10515600"/>
              <a:gd name="csY5" fmla="*/ 0 h 27432"/>
              <a:gd name="csX6" fmla="*/ 3417570 w 10515600"/>
              <a:gd name="csY6" fmla="*/ 0 h 27432"/>
              <a:gd name="csX7" fmla="*/ 4074795 w 10515600"/>
              <a:gd name="csY7" fmla="*/ 0 h 27432"/>
              <a:gd name="csX8" fmla="*/ 4416552 w 10515600"/>
              <a:gd name="csY8" fmla="*/ 0 h 27432"/>
              <a:gd name="csX9" fmla="*/ 5073777 w 10515600"/>
              <a:gd name="csY9" fmla="*/ 0 h 27432"/>
              <a:gd name="csX10" fmla="*/ 5941314 w 10515600"/>
              <a:gd name="csY10" fmla="*/ 0 h 27432"/>
              <a:gd name="csX11" fmla="*/ 6493383 w 10515600"/>
              <a:gd name="csY11" fmla="*/ 0 h 27432"/>
              <a:gd name="csX12" fmla="*/ 7045452 w 10515600"/>
              <a:gd name="csY12" fmla="*/ 0 h 27432"/>
              <a:gd name="csX13" fmla="*/ 7702677 w 10515600"/>
              <a:gd name="csY13" fmla="*/ 0 h 27432"/>
              <a:gd name="csX14" fmla="*/ 8465058 w 10515600"/>
              <a:gd name="csY14" fmla="*/ 0 h 27432"/>
              <a:gd name="csX15" fmla="*/ 9227439 w 10515600"/>
              <a:gd name="csY15" fmla="*/ 0 h 27432"/>
              <a:gd name="csX16" fmla="*/ 10515600 w 10515600"/>
              <a:gd name="csY16" fmla="*/ 0 h 27432"/>
              <a:gd name="csX17" fmla="*/ 10515600 w 10515600"/>
              <a:gd name="csY17" fmla="*/ 27432 h 27432"/>
              <a:gd name="csX18" fmla="*/ 10068687 w 10515600"/>
              <a:gd name="csY18" fmla="*/ 27432 h 27432"/>
              <a:gd name="csX19" fmla="*/ 9201150 w 10515600"/>
              <a:gd name="csY19" fmla="*/ 27432 h 27432"/>
              <a:gd name="csX20" fmla="*/ 8543925 w 10515600"/>
              <a:gd name="csY20" fmla="*/ 27432 h 27432"/>
              <a:gd name="csX21" fmla="*/ 8202168 w 10515600"/>
              <a:gd name="csY21" fmla="*/ 27432 h 27432"/>
              <a:gd name="csX22" fmla="*/ 7544943 w 10515600"/>
              <a:gd name="csY22" fmla="*/ 27432 h 27432"/>
              <a:gd name="csX23" fmla="*/ 6992874 w 10515600"/>
              <a:gd name="csY23" fmla="*/ 27432 h 27432"/>
              <a:gd name="csX24" fmla="*/ 6440805 w 10515600"/>
              <a:gd name="csY24" fmla="*/ 27432 h 27432"/>
              <a:gd name="csX25" fmla="*/ 5888736 w 10515600"/>
              <a:gd name="csY25" fmla="*/ 27432 h 27432"/>
              <a:gd name="csX26" fmla="*/ 5336667 w 10515600"/>
              <a:gd name="csY26" fmla="*/ 27432 h 27432"/>
              <a:gd name="csX27" fmla="*/ 4574286 w 10515600"/>
              <a:gd name="csY27" fmla="*/ 27432 h 27432"/>
              <a:gd name="csX28" fmla="*/ 3917061 w 10515600"/>
              <a:gd name="csY28" fmla="*/ 27432 h 27432"/>
              <a:gd name="csX29" fmla="*/ 3575304 w 10515600"/>
              <a:gd name="csY29" fmla="*/ 27432 h 27432"/>
              <a:gd name="csX30" fmla="*/ 3023235 w 10515600"/>
              <a:gd name="csY30" fmla="*/ 27432 h 27432"/>
              <a:gd name="csX31" fmla="*/ 2260854 w 10515600"/>
              <a:gd name="csY31" fmla="*/ 27432 h 27432"/>
              <a:gd name="csX32" fmla="*/ 1813941 w 10515600"/>
              <a:gd name="csY32" fmla="*/ 27432 h 27432"/>
              <a:gd name="csX33" fmla="*/ 946404 w 10515600"/>
              <a:gd name="csY33" fmla="*/ 27432 h 27432"/>
              <a:gd name="csX34" fmla="*/ 0 w 10515600"/>
              <a:gd name="csY34" fmla="*/ 27432 h 27432"/>
              <a:gd name="csX35" fmla="*/ 0 w 10515600"/>
              <a:gd name="csY35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Close-up of calculator and data">
            <a:extLst>
              <a:ext uri="{FF2B5EF4-FFF2-40B4-BE49-F238E27FC236}">
                <a16:creationId xmlns:a16="http://schemas.microsoft.com/office/drawing/2014/main" id="{3E76C03A-FA67-6772-1721-0FE065C522E2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2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3" t="7884" r="24" b="8657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C60DC4B-CD62-C441-328A-5B4D24200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24" y="192183"/>
            <a:ext cx="12034128" cy="156651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ts val="3600"/>
              </a:lnSpc>
            </a:pPr>
            <a:r>
              <a:rPr lang="en-US" sz="5400" dirty="0">
                <a:solidFill>
                  <a:schemeClr val="tx2">
                    <a:lumMod val="90000"/>
                    <a:lumOff val="10000"/>
                  </a:schemeClr>
                </a:solidFill>
                <a:latin typeface="Fave Script Bold Pro" pitchFamily="2" charset="0"/>
              </a:rPr>
              <a:t>Memorandum of Understanding Increases across Divisions</a:t>
            </a:r>
            <a:br>
              <a:rPr lang="en-US" sz="5300" b="1" dirty="0">
                <a:solidFill>
                  <a:schemeClr val="tx2">
                    <a:lumMod val="90000"/>
                    <a:lumOff val="10000"/>
                  </a:schemeClr>
                </a:solidFill>
              </a:rPr>
            </a:br>
            <a:r>
              <a:rPr lang="en-US" sz="3200" dirty="0">
                <a:solidFill>
                  <a:schemeClr val="tx2">
                    <a:lumMod val="90000"/>
                    <a:lumOff val="10000"/>
                  </a:schemeClr>
                </a:solidFill>
                <a:latin typeface="Gill Sans MT Condensed" panose="020B0506020104020203" pitchFamily="34" charset="0"/>
              </a:rPr>
              <a:t>as of 7/1/2025</a:t>
            </a:r>
            <a:endParaRPr lang="en-US" sz="3600" dirty="0">
              <a:solidFill>
                <a:schemeClr val="tx2">
                  <a:lumMod val="90000"/>
                  <a:lumOff val="10000"/>
                </a:schemeClr>
              </a:solidFill>
              <a:latin typeface="Gill Sans MT Condensed" panose="020B0506020104020203" pitchFamily="34" charset="0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2900910-B207-0863-40E9-84A05EF061FB}"/>
              </a:ext>
            </a:extLst>
          </p:cNvPr>
          <p:cNvSpPr/>
          <p:nvPr/>
        </p:nvSpPr>
        <p:spPr>
          <a:xfrm>
            <a:off x="838200" y="1928813"/>
            <a:ext cx="8412480" cy="935640"/>
          </a:xfrm>
          <a:custGeom>
            <a:avLst/>
            <a:gdLst>
              <a:gd name="csX0" fmla="*/ 0 w 8412480"/>
              <a:gd name="csY0" fmla="*/ 93564 h 935640"/>
              <a:gd name="csX1" fmla="*/ 93564 w 8412480"/>
              <a:gd name="csY1" fmla="*/ 0 h 935640"/>
              <a:gd name="csX2" fmla="*/ 8318916 w 8412480"/>
              <a:gd name="csY2" fmla="*/ 0 h 935640"/>
              <a:gd name="csX3" fmla="*/ 8412480 w 8412480"/>
              <a:gd name="csY3" fmla="*/ 93564 h 935640"/>
              <a:gd name="csX4" fmla="*/ 8412480 w 8412480"/>
              <a:gd name="csY4" fmla="*/ 842076 h 935640"/>
              <a:gd name="csX5" fmla="*/ 8318916 w 8412480"/>
              <a:gd name="csY5" fmla="*/ 935640 h 935640"/>
              <a:gd name="csX6" fmla="*/ 93564 w 8412480"/>
              <a:gd name="csY6" fmla="*/ 935640 h 935640"/>
              <a:gd name="csX7" fmla="*/ 0 w 8412480"/>
              <a:gd name="csY7" fmla="*/ 842076 h 935640"/>
              <a:gd name="csX8" fmla="*/ 0 w 8412480"/>
              <a:gd name="csY8" fmla="*/ 93564 h 935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412480" h="935640">
                <a:moveTo>
                  <a:pt x="0" y="93564"/>
                </a:moveTo>
                <a:cubicBezTo>
                  <a:pt x="0" y="41890"/>
                  <a:pt x="41890" y="0"/>
                  <a:pt x="93564" y="0"/>
                </a:cubicBezTo>
                <a:lnTo>
                  <a:pt x="8318916" y="0"/>
                </a:lnTo>
                <a:cubicBezTo>
                  <a:pt x="8370590" y="0"/>
                  <a:pt x="8412480" y="41890"/>
                  <a:pt x="8412480" y="93564"/>
                </a:cubicBezTo>
                <a:lnTo>
                  <a:pt x="8412480" y="842076"/>
                </a:lnTo>
                <a:cubicBezTo>
                  <a:pt x="8412480" y="893750"/>
                  <a:pt x="8370590" y="935640"/>
                  <a:pt x="8318916" y="935640"/>
                </a:cubicBezTo>
                <a:lnTo>
                  <a:pt x="93564" y="935640"/>
                </a:lnTo>
                <a:cubicBezTo>
                  <a:pt x="41890" y="935640"/>
                  <a:pt x="0" y="893750"/>
                  <a:pt x="0" y="842076"/>
                </a:cubicBezTo>
                <a:lnTo>
                  <a:pt x="0" y="93564"/>
                </a:lnTo>
                <a:close/>
              </a:path>
            </a:pathLst>
          </a:custGeom>
          <a:solidFill>
            <a:schemeClr val="tx2">
              <a:lumMod val="25000"/>
              <a:lumOff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80000"/>
              <a:hueOff val="0"/>
              <a:satOff val="0"/>
              <a:lumOff val="0"/>
              <a:alphaOff val="0"/>
            </a:schemeClr>
          </a:fillRef>
          <a:effectRef idx="0">
            <a:schemeClr val="accent6">
              <a:shade val="8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7424" tIns="187424" rIns="1221307" bIns="187424" numCol="1" spcCol="1270" anchor="ctr" anchorCtr="0">
            <a:noAutofit/>
          </a:bodyPr>
          <a:lstStyle/>
          <a:p>
            <a:pPr marL="0" lvl="0" indent="0" algn="l" defTabSz="1866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dirty="0">
                <a:latin typeface="Gill Sans MT Condensed" panose="020B0506020104020203" pitchFamily="34" charset="0"/>
              </a:rPr>
              <a:t>Building </a:t>
            </a:r>
            <a:r>
              <a:rPr lang="en-US" sz="3600" kern="1200" baseline="0" dirty="0">
                <a:latin typeface="Gill Sans MT Condensed" panose="020B0506020104020203" pitchFamily="34" charset="0"/>
              </a:rPr>
              <a:t>Division - $63,752.00</a:t>
            </a:r>
            <a:endParaRPr lang="en-US" sz="3600" kern="1200" dirty="0">
              <a:latin typeface="Gill Sans MT Condensed" panose="020B0506020104020203" pitchFamily="34" charset="0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04683B20-1179-0FE9-F061-E4D6F937D4BB}"/>
              </a:ext>
            </a:extLst>
          </p:cNvPr>
          <p:cNvSpPr/>
          <p:nvPr/>
        </p:nvSpPr>
        <p:spPr>
          <a:xfrm>
            <a:off x="1542745" y="3034570"/>
            <a:ext cx="8412480" cy="935640"/>
          </a:xfrm>
          <a:custGeom>
            <a:avLst/>
            <a:gdLst>
              <a:gd name="csX0" fmla="*/ 0 w 8412480"/>
              <a:gd name="csY0" fmla="*/ 93564 h 935640"/>
              <a:gd name="csX1" fmla="*/ 93564 w 8412480"/>
              <a:gd name="csY1" fmla="*/ 0 h 935640"/>
              <a:gd name="csX2" fmla="*/ 8318916 w 8412480"/>
              <a:gd name="csY2" fmla="*/ 0 h 935640"/>
              <a:gd name="csX3" fmla="*/ 8412480 w 8412480"/>
              <a:gd name="csY3" fmla="*/ 93564 h 935640"/>
              <a:gd name="csX4" fmla="*/ 8412480 w 8412480"/>
              <a:gd name="csY4" fmla="*/ 842076 h 935640"/>
              <a:gd name="csX5" fmla="*/ 8318916 w 8412480"/>
              <a:gd name="csY5" fmla="*/ 935640 h 935640"/>
              <a:gd name="csX6" fmla="*/ 93564 w 8412480"/>
              <a:gd name="csY6" fmla="*/ 935640 h 935640"/>
              <a:gd name="csX7" fmla="*/ 0 w 8412480"/>
              <a:gd name="csY7" fmla="*/ 842076 h 935640"/>
              <a:gd name="csX8" fmla="*/ 0 w 8412480"/>
              <a:gd name="csY8" fmla="*/ 93564 h 935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412480" h="935640">
                <a:moveTo>
                  <a:pt x="0" y="93564"/>
                </a:moveTo>
                <a:cubicBezTo>
                  <a:pt x="0" y="41890"/>
                  <a:pt x="41890" y="0"/>
                  <a:pt x="93564" y="0"/>
                </a:cubicBezTo>
                <a:lnTo>
                  <a:pt x="8318916" y="0"/>
                </a:lnTo>
                <a:cubicBezTo>
                  <a:pt x="8370590" y="0"/>
                  <a:pt x="8412480" y="41890"/>
                  <a:pt x="8412480" y="93564"/>
                </a:cubicBezTo>
                <a:lnTo>
                  <a:pt x="8412480" y="842076"/>
                </a:lnTo>
                <a:cubicBezTo>
                  <a:pt x="8412480" y="893750"/>
                  <a:pt x="8370590" y="935640"/>
                  <a:pt x="8318916" y="935640"/>
                </a:cubicBezTo>
                <a:lnTo>
                  <a:pt x="93564" y="935640"/>
                </a:lnTo>
                <a:cubicBezTo>
                  <a:pt x="41890" y="935640"/>
                  <a:pt x="0" y="893750"/>
                  <a:pt x="0" y="842076"/>
                </a:cubicBezTo>
                <a:lnTo>
                  <a:pt x="0" y="93564"/>
                </a:lnTo>
                <a:close/>
              </a:path>
            </a:pathLst>
          </a:custGeom>
          <a:solidFill>
            <a:schemeClr val="tx2">
              <a:lumMod val="50000"/>
              <a:lumOff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80000"/>
              <a:hueOff val="-21396"/>
              <a:satOff val="70"/>
              <a:lumOff val="7600"/>
              <a:alphaOff val="0"/>
            </a:schemeClr>
          </a:fillRef>
          <a:effectRef idx="0">
            <a:schemeClr val="accent6">
              <a:shade val="80000"/>
              <a:hueOff val="-21396"/>
              <a:satOff val="70"/>
              <a:lumOff val="760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7424" tIns="187424" rIns="1500136" bIns="187424" numCol="1" spcCol="1270" anchor="ctr" anchorCtr="0">
            <a:noAutofit/>
          </a:bodyPr>
          <a:lstStyle/>
          <a:p>
            <a:pPr marL="0" lvl="0" indent="0" algn="l" defTabSz="1866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kern="1200" baseline="0" dirty="0">
                <a:latin typeface="Gill Sans MT Condensed" panose="020B0506020104020203" pitchFamily="34" charset="0"/>
              </a:rPr>
              <a:t>Code Enforcement - $95,347.20</a:t>
            </a:r>
            <a:endParaRPr lang="en-US" sz="3600" kern="1200" dirty="0">
              <a:latin typeface="Gill Sans MT Condensed" panose="020B0506020104020203" pitchFamily="34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F50992DC-E1AD-253A-BBB0-781C8510A47B}"/>
              </a:ext>
            </a:extLst>
          </p:cNvPr>
          <p:cNvSpPr/>
          <p:nvPr/>
        </p:nvSpPr>
        <p:spPr>
          <a:xfrm>
            <a:off x="2236774" y="4140327"/>
            <a:ext cx="8412480" cy="935640"/>
          </a:xfrm>
          <a:custGeom>
            <a:avLst/>
            <a:gdLst>
              <a:gd name="csX0" fmla="*/ 0 w 8412480"/>
              <a:gd name="csY0" fmla="*/ 93564 h 935640"/>
              <a:gd name="csX1" fmla="*/ 93564 w 8412480"/>
              <a:gd name="csY1" fmla="*/ 0 h 935640"/>
              <a:gd name="csX2" fmla="*/ 8318916 w 8412480"/>
              <a:gd name="csY2" fmla="*/ 0 h 935640"/>
              <a:gd name="csX3" fmla="*/ 8412480 w 8412480"/>
              <a:gd name="csY3" fmla="*/ 93564 h 935640"/>
              <a:gd name="csX4" fmla="*/ 8412480 w 8412480"/>
              <a:gd name="csY4" fmla="*/ 842076 h 935640"/>
              <a:gd name="csX5" fmla="*/ 8318916 w 8412480"/>
              <a:gd name="csY5" fmla="*/ 935640 h 935640"/>
              <a:gd name="csX6" fmla="*/ 93564 w 8412480"/>
              <a:gd name="csY6" fmla="*/ 935640 h 935640"/>
              <a:gd name="csX7" fmla="*/ 0 w 8412480"/>
              <a:gd name="csY7" fmla="*/ 842076 h 935640"/>
              <a:gd name="csX8" fmla="*/ 0 w 8412480"/>
              <a:gd name="csY8" fmla="*/ 93564 h 935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412480" h="935640">
                <a:moveTo>
                  <a:pt x="0" y="93564"/>
                </a:moveTo>
                <a:cubicBezTo>
                  <a:pt x="0" y="41890"/>
                  <a:pt x="41890" y="0"/>
                  <a:pt x="93564" y="0"/>
                </a:cubicBezTo>
                <a:lnTo>
                  <a:pt x="8318916" y="0"/>
                </a:lnTo>
                <a:cubicBezTo>
                  <a:pt x="8370590" y="0"/>
                  <a:pt x="8412480" y="41890"/>
                  <a:pt x="8412480" y="93564"/>
                </a:cubicBezTo>
                <a:lnTo>
                  <a:pt x="8412480" y="842076"/>
                </a:lnTo>
                <a:cubicBezTo>
                  <a:pt x="8412480" y="893750"/>
                  <a:pt x="8370590" y="935640"/>
                  <a:pt x="8318916" y="935640"/>
                </a:cubicBezTo>
                <a:lnTo>
                  <a:pt x="93564" y="935640"/>
                </a:lnTo>
                <a:cubicBezTo>
                  <a:pt x="41890" y="935640"/>
                  <a:pt x="0" y="893750"/>
                  <a:pt x="0" y="842076"/>
                </a:cubicBezTo>
                <a:lnTo>
                  <a:pt x="0" y="93564"/>
                </a:lnTo>
                <a:close/>
              </a:path>
            </a:pathLst>
          </a:custGeom>
          <a:solidFill>
            <a:schemeClr val="tx2">
              <a:lumMod val="75000"/>
              <a:lumOff val="25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80000"/>
              <a:hueOff val="-42791"/>
              <a:satOff val="140"/>
              <a:lumOff val="15201"/>
              <a:alphaOff val="0"/>
            </a:schemeClr>
          </a:fillRef>
          <a:effectRef idx="0">
            <a:schemeClr val="accent6">
              <a:shade val="80000"/>
              <a:hueOff val="-42791"/>
              <a:satOff val="140"/>
              <a:lumOff val="1520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87424" tIns="187424" rIns="1489621" bIns="187424" numCol="1" spcCol="1270" anchor="ctr" anchorCtr="0">
            <a:noAutofit/>
          </a:bodyPr>
          <a:lstStyle/>
          <a:p>
            <a:pPr marL="0" lvl="0" indent="0" algn="l" defTabSz="18669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600" kern="1200" baseline="0" dirty="0">
                <a:latin typeface="Gill Sans MT Condensed" panose="020B0506020104020203" pitchFamily="34" charset="0"/>
              </a:rPr>
              <a:t>Planning Division - $105,705.60</a:t>
            </a:r>
            <a:endParaRPr lang="en-US" sz="3600" kern="1200" dirty="0">
              <a:latin typeface="Gill Sans MT Condensed" panose="020B0506020104020203" pitchFamily="34" charset="0"/>
            </a:endParaRPr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4E5FD864-CC5C-36B3-2F79-A8A36BB073E5}"/>
              </a:ext>
            </a:extLst>
          </p:cNvPr>
          <p:cNvSpPr/>
          <p:nvPr/>
        </p:nvSpPr>
        <p:spPr>
          <a:xfrm>
            <a:off x="2941319" y="5246084"/>
            <a:ext cx="8412480" cy="935640"/>
          </a:xfrm>
          <a:custGeom>
            <a:avLst/>
            <a:gdLst>
              <a:gd name="csX0" fmla="*/ 0 w 8412480"/>
              <a:gd name="csY0" fmla="*/ 93564 h 935640"/>
              <a:gd name="csX1" fmla="*/ 93564 w 8412480"/>
              <a:gd name="csY1" fmla="*/ 0 h 935640"/>
              <a:gd name="csX2" fmla="*/ 8318916 w 8412480"/>
              <a:gd name="csY2" fmla="*/ 0 h 935640"/>
              <a:gd name="csX3" fmla="*/ 8412480 w 8412480"/>
              <a:gd name="csY3" fmla="*/ 93564 h 935640"/>
              <a:gd name="csX4" fmla="*/ 8412480 w 8412480"/>
              <a:gd name="csY4" fmla="*/ 842076 h 935640"/>
              <a:gd name="csX5" fmla="*/ 8318916 w 8412480"/>
              <a:gd name="csY5" fmla="*/ 935640 h 935640"/>
              <a:gd name="csX6" fmla="*/ 93564 w 8412480"/>
              <a:gd name="csY6" fmla="*/ 935640 h 935640"/>
              <a:gd name="csX7" fmla="*/ 0 w 8412480"/>
              <a:gd name="csY7" fmla="*/ 842076 h 935640"/>
              <a:gd name="csX8" fmla="*/ 0 w 8412480"/>
              <a:gd name="csY8" fmla="*/ 93564 h 935640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8412480" h="935640">
                <a:moveTo>
                  <a:pt x="0" y="93564"/>
                </a:moveTo>
                <a:cubicBezTo>
                  <a:pt x="0" y="41890"/>
                  <a:pt x="41890" y="0"/>
                  <a:pt x="93564" y="0"/>
                </a:cubicBezTo>
                <a:lnTo>
                  <a:pt x="8318916" y="0"/>
                </a:lnTo>
                <a:cubicBezTo>
                  <a:pt x="8370590" y="0"/>
                  <a:pt x="8412480" y="41890"/>
                  <a:pt x="8412480" y="93564"/>
                </a:cubicBezTo>
                <a:lnTo>
                  <a:pt x="8412480" y="842076"/>
                </a:lnTo>
                <a:cubicBezTo>
                  <a:pt x="8412480" y="893750"/>
                  <a:pt x="8370590" y="935640"/>
                  <a:pt x="8318916" y="935640"/>
                </a:cubicBezTo>
                <a:lnTo>
                  <a:pt x="93564" y="935640"/>
                </a:lnTo>
                <a:cubicBezTo>
                  <a:pt x="41890" y="935640"/>
                  <a:pt x="0" y="893750"/>
                  <a:pt x="0" y="842076"/>
                </a:cubicBezTo>
                <a:lnTo>
                  <a:pt x="0" y="93564"/>
                </a:lnTo>
                <a:close/>
              </a:path>
            </a:pathLst>
          </a:custGeom>
          <a:solidFill>
            <a:schemeClr val="tx2">
              <a:lumMod val="90000"/>
              <a:lumOff val="1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shade val="80000"/>
              <a:hueOff val="-64187"/>
              <a:satOff val="210"/>
              <a:lumOff val="22801"/>
              <a:alphaOff val="0"/>
            </a:schemeClr>
          </a:fillRef>
          <a:effectRef idx="0">
            <a:schemeClr val="accent6">
              <a:shade val="80000"/>
              <a:hueOff val="-64187"/>
              <a:satOff val="210"/>
              <a:lumOff val="22801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95044" tIns="195044" rIns="1507756" bIns="195044" numCol="1" spcCol="1270" anchor="ctr" anchorCtr="0">
            <a:noAutofit/>
          </a:bodyPr>
          <a:lstStyle/>
          <a:p>
            <a:pPr marL="0" lvl="0" indent="0" algn="l" defTabSz="19558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400" dirty="0">
                <a:latin typeface="Gill Sans MT Condensed" panose="020B0506020104020203" pitchFamily="34" charset="0"/>
              </a:rPr>
              <a:t>Total increase across all 3 divisions= $264,804.80</a:t>
            </a:r>
          </a:p>
        </p:txBody>
      </p:sp>
    </p:spTree>
    <p:extLst>
      <p:ext uri="{BB962C8B-B14F-4D97-AF65-F5344CB8AC3E}">
        <p14:creationId xmlns:p14="http://schemas.microsoft.com/office/powerpoint/2010/main" val="3517299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EBDD1931-9E86-4402-9A68-33A2D9EFB1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199" y="1709928"/>
            <a:ext cx="10515600" cy="27432"/>
          </a:xfrm>
          <a:custGeom>
            <a:avLst/>
            <a:gdLst>
              <a:gd name="csX0" fmla="*/ 0 w 10515600"/>
              <a:gd name="csY0" fmla="*/ 0 h 27432"/>
              <a:gd name="csX1" fmla="*/ 446913 w 10515600"/>
              <a:gd name="csY1" fmla="*/ 0 h 27432"/>
              <a:gd name="csX2" fmla="*/ 1104138 w 10515600"/>
              <a:gd name="csY2" fmla="*/ 0 h 27432"/>
              <a:gd name="csX3" fmla="*/ 1866519 w 10515600"/>
              <a:gd name="csY3" fmla="*/ 0 h 27432"/>
              <a:gd name="csX4" fmla="*/ 2208276 w 10515600"/>
              <a:gd name="csY4" fmla="*/ 0 h 27432"/>
              <a:gd name="csX5" fmla="*/ 2550033 w 10515600"/>
              <a:gd name="csY5" fmla="*/ 0 h 27432"/>
              <a:gd name="csX6" fmla="*/ 3417570 w 10515600"/>
              <a:gd name="csY6" fmla="*/ 0 h 27432"/>
              <a:gd name="csX7" fmla="*/ 4074795 w 10515600"/>
              <a:gd name="csY7" fmla="*/ 0 h 27432"/>
              <a:gd name="csX8" fmla="*/ 4416552 w 10515600"/>
              <a:gd name="csY8" fmla="*/ 0 h 27432"/>
              <a:gd name="csX9" fmla="*/ 5073777 w 10515600"/>
              <a:gd name="csY9" fmla="*/ 0 h 27432"/>
              <a:gd name="csX10" fmla="*/ 5941314 w 10515600"/>
              <a:gd name="csY10" fmla="*/ 0 h 27432"/>
              <a:gd name="csX11" fmla="*/ 6493383 w 10515600"/>
              <a:gd name="csY11" fmla="*/ 0 h 27432"/>
              <a:gd name="csX12" fmla="*/ 7045452 w 10515600"/>
              <a:gd name="csY12" fmla="*/ 0 h 27432"/>
              <a:gd name="csX13" fmla="*/ 7702677 w 10515600"/>
              <a:gd name="csY13" fmla="*/ 0 h 27432"/>
              <a:gd name="csX14" fmla="*/ 8465058 w 10515600"/>
              <a:gd name="csY14" fmla="*/ 0 h 27432"/>
              <a:gd name="csX15" fmla="*/ 9227439 w 10515600"/>
              <a:gd name="csY15" fmla="*/ 0 h 27432"/>
              <a:gd name="csX16" fmla="*/ 10515600 w 10515600"/>
              <a:gd name="csY16" fmla="*/ 0 h 27432"/>
              <a:gd name="csX17" fmla="*/ 10515600 w 10515600"/>
              <a:gd name="csY17" fmla="*/ 27432 h 27432"/>
              <a:gd name="csX18" fmla="*/ 10068687 w 10515600"/>
              <a:gd name="csY18" fmla="*/ 27432 h 27432"/>
              <a:gd name="csX19" fmla="*/ 9201150 w 10515600"/>
              <a:gd name="csY19" fmla="*/ 27432 h 27432"/>
              <a:gd name="csX20" fmla="*/ 8543925 w 10515600"/>
              <a:gd name="csY20" fmla="*/ 27432 h 27432"/>
              <a:gd name="csX21" fmla="*/ 8202168 w 10515600"/>
              <a:gd name="csY21" fmla="*/ 27432 h 27432"/>
              <a:gd name="csX22" fmla="*/ 7544943 w 10515600"/>
              <a:gd name="csY22" fmla="*/ 27432 h 27432"/>
              <a:gd name="csX23" fmla="*/ 6992874 w 10515600"/>
              <a:gd name="csY23" fmla="*/ 27432 h 27432"/>
              <a:gd name="csX24" fmla="*/ 6440805 w 10515600"/>
              <a:gd name="csY24" fmla="*/ 27432 h 27432"/>
              <a:gd name="csX25" fmla="*/ 5888736 w 10515600"/>
              <a:gd name="csY25" fmla="*/ 27432 h 27432"/>
              <a:gd name="csX26" fmla="*/ 5336667 w 10515600"/>
              <a:gd name="csY26" fmla="*/ 27432 h 27432"/>
              <a:gd name="csX27" fmla="*/ 4574286 w 10515600"/>
              <a:gd name="csY27" fmla="*/ 27432 h 27432"/>
              <a:gd name="csX28" fmla="*/ 3917061 w 10515600"/>
              <a:gd name="csY28" fmla="*/ 27432 h 27432"/>
              <a:gd name="csX29" fmla="*/ 3575304 w 10515600"/>
              <a:gd name="csY29" fmla="*/ 27432 h 27432"/>
              <a:gd name="csX30" fmla="*/ 3023235 w 10515600"/>
              <a:gd name="csY30" fmla="*/ 27432 h 27432"/>
              <a:gd name="csX31" fmla="*/ 2260854 w 10515600"/>
              <a:gd name="csY31" fmla="*/ 27432 h 27432"/>
              <a:gd name="csX32" fmla="*/ 1813941 w 10515600"/>
              <a:gd name="csY32" fmla="*/ 27432 h 27432"/>
              <a:gd name="csX33" fmla="*/ 946404 w 10515600"/>
              <a:gd name="csY33" fmla="*/ 27432 h 27432"/>
              <a:gd name="csX34" fmla="*/ 0 w 10515600"/>
              <a:gd name="csY34" fmla="*/ 27432 h 27432"/>
              <a:gd name="csX35" fmla="*/ 0 w 10515600"/>
              <a:gd name="csY35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515600" h="27432" fill="none" extrusionOk="0">
                <a:moveTo>
                  <a:pt x="0" y="0"/>
                </a:moveTo>
                <a:cubicBezTo>
                  <a:pt x="119693" y="-14343"/>
                  <a:pt x="253007" y="-7583"/>
                  <a:pt x="446913" y="0"/>
                </a:cubicBezTo>
                <a:cubicBezTo>
                  <a:pt x="640819" y="7583"/>
                  <a:pt x="841419" y="-7067"/>
                  <a:pt x="1104138" y="0"/>
                </a:cubicBezTo>
                <a:cubicBezTo>
                  <a:pt x="1366858" y="7067"/>
                  <a:pt x="1495525" y="1255"/>
                  <a:pt x="1866519" y="0"/>
                </a:cubicBezTo>
                <a:cubicBezTo>
                  <a:pt x="2237513" y="-1255"/>
                  <a:pt x="2043820" y="12003"/>
                  <a:pt x="2208276" y="0"/>
                </a:cubicBezTo>
                <a:cubicBezTo>
                  <a:pt x="2372732" y="-12003"/>
                  <a:pt x="2419452" y="9887"/>
                  <a:pt x="2550033" y="0"/>
                </a:cubicBezTo>
                <a:cubicBezTo>
                  <a:pt x="2680614" y="-9887"/>
                  <a:pt x="3098156" y="3827"/>
                  <a:pt x="3417570" y="0"/>
                </a:cubicBezTo>
                <a:cubicBezTo>
                  <a:pt x="3736984" y="-3827"/>
                  <a:pt x="3916040" y="-6233"/>
                  <a:pt x="4074795" y="0"/>
                </a:cubicBezTo>
                <a:cubicBezTo>
                  <a:pt x="4233551" y="6233"/>
                  <a:pt x="4279253" y="5661"/>
                  <a:pt x="4416552" y="0"/>
                </a:cubicBezTo>
                <a:cubicBezTo>
                  <a:pt x="4553851" y="-5661"/>
                  <a:pt x="4915758" y="26022"/>
                  <a:pt x="5073777" y="0"/>
                </a:cubicBezTo>
                <a:cubicBezTo>
                  <a:pt x="5231797" y="-26022"/>
                  <a:pt x="5612089" y="32230"/>
                  <a:pt x="5941314" y="0"/>
                </a:cubicBezTo>
                <a:cubicBezTo>
                  <a:pt x="6270539" y="-32230"/>
                  <a:pt x="6313600" y="3064"/>
                  <a:pt x="6493383" y="0"/>
                </a:cubicBezTo>
                <a:cubicBezTo>
                  <a:pt x="6673166" y="-3064"/>
                  <a:pt x="6902474" y="-21096"/>
                  <a:pt x="7045452" y="0"/>
                </a:cubicBezTo>
                <a:cubicBezTo>
                  <a:pt x="7188430" y="21096"/>
                  <a:pt x="7478162" y="17386"/>
                  <a:pt x="7702677" y="0"/>
                </a:cubicBezTo>
                <a:cubicBezTo>
                  <a:pt x="7927192" y="-17386"/>
                  <a:pt x="8295683" y="-35143"/>
                  <a:pt x="8465058" y="0"/>
                </a:cubicBezTo>
                <a:cubicBezTo>
                  <a:pt x="8634433" y="35143"/>
                  <a:pt x="8927835" y="4103"/>
                  <a:pt x="9227439" y="0"/>
                </a:cubicBezTo>
                <a:cubicBezTo>
                  <a:pt x="9527043" y="-4103"/>
                  <a:pt x="10105355" y="-17535"/>
                  <a:pt x="10515600" y="0"/>
                </a:cubicBezTo>
                <a:cubicBezTo>
                  <a:pt x="10515789" y="12323"/>
                  <a:pt x="10515633" y="14639"/>
                  <a:pt x="10515600" y="27432"/>
                </a:cubicBezTo>
                <a:cubicBezTo>
                  <a:pt x="10343646" y="15282"/>
                  <a:pt x="10223667" y="31057"/>
                  <a:pt x="10068687" y="27432"/>
                </a:cubicBezTo>
                <a:cubicBezTo>
                  <a:pt x="9913707" y="23807"/>
                  <a:pt x="9512455" y="4101"/>
                  <a:pt x="9201150" y="27432"/>
                </a:cubicBezTo>
                <a:cubicBezTo>
                  <a:pt x="8889845" y="50763"/>
                  <a:pt x="8866277" y="3158"/>
                  <a:pt x="8543925" y="27432"/>
                </a:cubicBezTo>
                <a:cubicBezTo>
                  <a:pt x="8221573" y="51706"/>
                  <a:pt x="8288348" y="37286"/>
                  <a:pt x="8202168" y="27432"/>
                </a:cubicBezTo>
                <a:cubicBezTo>
                  <a:pt x="8115988" y="17578"/>
                  <a:pt x="7797033" y="6631"/>
                  <a:pt x="7544943" y="27432"/>
                </a:cubicBezTo>
                <a:cubicBezTo>
                  <a:pt x="7292854" y="48233"/>
                  <a:pt x="7108060" y="41767"/>
                  <a:pt x="6992874" y="27432"/>
                </a:cubicBezTo>
                <a:cubicBezTo>
                  <a:pt x="6877688" y="13097"/>
                  <a:pt x="6668930" y="7947"/>
                  <a:pt x="6440805" y="27432"/>
                </a:cubicBezTo>
                <a:cubicBezTo>
                  <a:pt x="6212680" y="46917"/>
                  <a:pt x="6027476" y="35225"/>
                  <a:pt x="5888736" y="27432"/>
                </a:cubicBezTo>
                <a:cubicBezTo>
                  <a:pt x="5749996" y="19639"/>
                  <a:pt x="5574559" y="43627"/>
                  <a:pt x="5336667" y="27432"/>
                </a:cubicBezTo>
                <a:cubicBezTo>
                  <a:pt x="5098775" y="11237"/>
                  <a:pt x="4837534" y="41882"/>
                  <a:pt x="4574286" y="27432"/>
                </a:cubicBezTo>
                <a:cubicBezTo>
                  <a:pt x="4311038" y="12982"/>
                  <a:pt x="4126419" y="26678"/>
                  <a:pt x="3917061" y="27432"/>
                </a:cubicBezTo>
                <a:cubicBezTo>
                  <a:pt x="3707704" y="28186"/>
                  <a:pt x="3657291" y="40087"/>
                  <a:pt x="3575304" y="27432"/>
                </a:cubicBezTo>
                <a:cubicBezTo>
                  <a:pt x="3493317" y="14777"/>
                  <a:pt x="3185226" y="45867"/>
                  <a:pt x="3023235" y="27432"/>
                </a:cubicBezTo>
                <a:cubicBezTo>
                  <a:pt x="2861244" y="8997"/>
                  <a:pt x="2597085" y="35801"/>
                  <a:pt x="2260854" y="27432"/>
                </a:cubicBezTo>
                <a:cubicBezTo>
                  <a:pt x="1924623" y="19063"/>
                  <a:pt x="1996678" y="15705"/>
                  <a:pt x="1813941" y="27432"/>
                </a:cubicBezTo>
                <a:cubicBezTo>
                  <a:pt x="1631204" y="39159"/>
                  <a:pt x="1187542" y="49167"/>
                  <a:pt x="946404" y="27432"/>
                </a:cubicBezTo>
                <a:cubicBezTo>
                  <a:pt x="705266" y="5697"/>
                  <a:pt x="404743" y="28229"/>
                  <a:pt x="0" y="27432"/>
                </a:cubicBezTo>
                <a:cubicBezTo>
                  <a:pt x="244" y="15297"/>
                  <a:pt x="645" y="7129"/>
                  <a:pt x="0" y="0"/>
                </a:cubicBezTo>
                <a:close/>
              </a:path>
              <a:path w="10515600" h="27432" stroke="0" extrusionOk="0">
                <a:moveTo>
                  <a:pt x="0" y="0"/>
                </a:moveTo>
                <a:cubicBezTo>
                  <a:pt x="230793" y="14353"/>
                  <a:pt x="332416" y="21392"/>
                  <a:pt x="552069" y="0"/>
                </a:cubicBezTo>
                <a:cubicBezTo>
                  <a:pt x="771722" y="-21392"/>
                  <a:pt x="761737" y="-14337"/>
                  <a:pt x="893826" y="0"/>
                </a:cubicBezTo>
                <a:cubicBezTo>
                  <a:pt x="1025915" y="14337"/>
                  <a:pt x="1441584" y="-15498"/>
                  <a:pt x="1761363" y="0"/>
                </a:cubicBezTo>
                <a:cubicBezTo>
                  <a:pt x="2081142" y="15498"/>
                  <a:pt x="2111503" y="7278"/>
                  <a:pt x="2313432" y="0"/>
                </a:cubicBezTo>
                <a:cubicBezTo>
                  <a:pt x="2515361" y="-7278"/>
                  <a:pt x="2743584" y="-17845"/>
                  <a:pt x="2865501" y="0"/>
                </a:cubicBezTo>
                <a:cubicBezTo>
                  <a:pt x="2987418" y="17845"/>
                  <a:pt x="3345183" y="8208"/>
                  <a:pt x="3733038" y="0"/>
                </a:cubicBezTo>
                <a:cubicBezTo>
                  <a:pt x="4120893" y="-8208"/>
                  <a:pt x="4009066" y="-3159"/>
                  <a:pt x="4179951" y="0"/>
                </a:cubicBezTo>
                <a:cubicBezTo>
                  <a:pt x="4350836" y="3159"/>
                  <a:pt x="4735020" y="17517"/>
                  <a:pt x="5047488" y="0"/>
                </a:cubicBezTo>
                <a:cubicBezTo>
                  <a:pt x="5359956" y="-17517"/>
                  <a:pt x="5662148" y="-17777"/>
                  <a:pt x="5915025" y="0"/>
                </a:cubicBezTo>
                <a:cubicBezTo>
                  <a:pt x="6167902" y="17777"/>
                  <a:pt x="6308797" y="30350"/>
                  <a:pt x="6572250" y="0"/>
                </a:cubicBezTo>
                <a:cubicBezTo>
                  <a:pt x="6835703" y="-30350"/>
                  <a:pt x="7107419" y="-9627"/>
                  <a:pt x="7439787" y="0"/>
                </a:cubicBezTo>
                <a:cubicBezTo>
                  <a:pt x="7772155" y="9627"/>
                  <a:pt x="7844034" y="-9098"/>
                  <a:pt x="7991856" y="0"/>
                </a:cubicBezTo>
                <a:cubicBezTo>
                  <a:pt x="8139678" y="9098"/>
                  <a:pt x="8289889" y="-20239"/>
                  <a:pt x="8543925" y="0"/>
                </a:cubicBezTo>
                <a:cubicBezTo>
                  <a:pt x="8797961" y="20239"/>
                  <a:pt x="8994198" y="29575"/>
                  <a:pt x="9306306" y="0"/>
                </a:cubicBezTo>
                <a:cubicBezTo>
                  <a:pt x="9618414" y="-29575"/>
                  <a:pt x="9739118" y="-23835"/>
                  <a:pt x="9858375" y="0"/>
                </a:cubicBezTo>
                <a:cubicBezTo>
                  <a:pt x="9977632" y="23835"/>
                  <a:pt x="10370488" y="-4069"/>
                  <a:pt x="10515600" y="0"/>
                </a:cubicBezTo>
                <a:cubicBezTo>
                  <a:pt x="10515650" y="5798"/>
                  <a:pt x="10515903" y="19375"/>
                  <a:pt x="10515600" y="27432"/>
                </a:cubicBezTo>
                <a:cubicBezTo>
                  <a:pt x="10304538" y="42307"/>
                  <a:pt x="10069280" y="3335"/>
                  <a:pt x="9753219" y="27432"/>
                </a:cubicBezTo>
                <a:cubicBezTo>
                  <a:pt x="9437158" y="51529"/>
                  <a:pt x="9488415" y="23852"/>
                  <a:pt x="9411462" y="27432"/>
                </a:cubicBezTo>
                <a:cubicBezTo>
                  <a:pt x="9334509" y="31012"/>
                  <a:pt x="9183755" y="44107"/>
                  <a:pt x="8964549" y="27432"/>
                </a:cubicBezTo>
                <a:cubicBezTo>
                  <a:pt x="8745343" y="10757"/>
                  <a:pt x="8279150" y="61693"/>
                  <a:pt x="8097012" y="27432"/>
                </a:cubicBezTo>
                <a:cubicBezTo>
                  <a:pt x="7914874" y="-6829"/>
                  <a:pt x="7608717" y="59556"/>
                  <a:pt x="7439787" y="27432"/>
                </a:cubicBezTo>
                <a:cubicBezTo>
                  <a:pt x="7270858" y="-4692"/>
                  <a:pt x="7154492" y="27026"/>
                  <a:pt x="6992874" y="27432"/>
                </a:cubicBezTo>
                <a:cubicBezTo>
                  <a:pt x="6831256" y="27838"/>
                  <a:pt x="6536817" y="51174"/>
                  <a:pt x="6335649" y="27432"/>
                </a:cubicBezTo>
                <a:cubicBezTo>
                  <a:pt x="6134481" y="3690"/>
                  <a:pt x="6097824" y="11070"/>
                  <a:pt x="5993892" y="27432"/>
                </a:cubicBezTo>
                <a:cubicBezTo>
                  <a:pt x="5889960" y="43794"/>
                  <a:pt x="5793821" y="34098"/>
                  <a:pt x="5652135" y="27432"/>
                </a:cubicBezTo>
                <a:cubicBezTo>
                  <a:pt x="5510449" y="20766"/>
                  <a:pt x="5168382" y="-3650"/>
                  <a:pt x="4994910" y="27432"/>
                </a:cubicBezTo>
                <a:cubicBezTo>
                  <a:pt x="4821439" y="58514"/>
                  <a:pt x="4653937" y="21362"/>
                  <a:pt x="4547997" y="27432"/>
                </a:cubicBezTo>
                <a:cubicBezTo>
                  <a:pt x="4442057" y="33502"/>
                  <a:pt x="4153363" y="33024"/>
                  <a:pt x="3785616" y="27432"/>
                </a:cubicBezTo>
                <a:cubicBezTo>
                  <a:pt x="3417869" y="21840"/>
                  <a:pt x="3544908" y="29840"/>
                  <a:pt x="3338703" y="27432"/>
                </a:cubicBezTo>
                <a:cubicBezTo>
                  <a:pt x="3132498" y="25024"/>
                  <a:pt x="2782152" y="45947"/>
                  <a:pt x="2576322" y="27432"/>
                </a:cubicBezTo>
                <a:cubicBezTo>
                  <a:pt x="2370492" y="8917"/>
                  <a:pt x="2347214" y="14129"/>
                  <a:pt x="2234565" y="27432"/>
                </a:cubicBezTo>
                <a:cubicBezTo>
                  <a:pt x="2121916" y="40735"/>
                  <a:pt x="1785921" y="49081"/>
                  <a:pt x="1472184" y="27432"/>
                </a:cubicBezTo>
                <a:cubicBezTo>
                  <a:pt x="1158447" y="5783"/>
                  <a:pt x="1203910" y="37937"/>
                  <a:pt x="1025271" y="27432"/>
                </a:cubicBezTo>
                <a:cubicBezTo>
                  <a:pt x="846632" y="16927"/>
                  <a:pt x="846577" y="17996"/>
                  <a:pt x="683514" y="27432"/>
                </a:cubicBezTo>
                <a:cubicBezTo>
                  <a:pt x="520451" y="36868"/>
                  <a:pt x="320799" y="46677"/>
                  <a:pt x="0" y="27432"/>
                </a:cubicBezTo>
                <a:cubicBezTo>
                  <a:pt x="-510" y="19859"/>
                  <a:pt x="-1106" y="11474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AC17DE74-01C9-4859-B65A-85CF999E85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Spreadsheet and calculator">
            <a:extLst>
              <a:ext uri="{FF2B5EF4-FFF2-40B4-BE49-F238E27FC236}">
                <a16:creationId xmlns:a16="http://schemas.microsoft.com/office/drawing/2014/main" id="{05D60994-A104-894E-8286-CB41FF51BCA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82" b="4458"/>
          <a:stretch>
            <a:fillRect/>
          </a:stretch>
        </p:blipFill>
        <p:spPr>
          <a:xfrm>
            <a:off x="-92528" y="0"/>
            <a:ext cx="12281480" cy="6858000"/>
          </a:xfrm>
          <a:prstGeom prst="rect">
            <a:avLst/>
          </a:prstGeom>
        </p:spPr>
      </p:pic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68C0432-0E90-4CC1-8CD3-D44A90DF07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rgbClr val="AAA180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F652F16-3FBD-9DBC-CA2D-61B01F885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5400" dirty="0">
                <a:solidFill>
                  <a:schemeClr val="bg1"/>
                </a:solidFill>
                <a:latin typeface="Fave Script Bold Pro" pitchFamily="2" charset="0"/>
              </a:rPr>
              <a:t>Calculation for Hourly Rate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B8505CD0-8368-601F-219F-83C6665E483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6217125"/>
              </p:ext>
            </p:extLst>
          </p:nvPr>
        </p:nvGraphicFramePr>
        <p:xfrm>
          <a:off x="182880" y="2150507"/>
          <a:ext cx="11777472" cy="46800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601418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6FF4E5-556B-02AB-FB5C-629226B3A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35DB3719-6FDC-4E5D-891D-FF40B730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lose up of checklist">
            <a:extLst>
              <a:ext uri="{FF2B5EF4-FFF2-40B4-BE49-F238E27FC236}">
                <a16:creationId xmlns:a16="http://schemas.microsoft.com/office/drawing/2014/main" id="{5C751036-7EAA-0144-81B8-E4B4F28A4CC8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E8E8EA"/>
              </a:clrFrom>
              <a:clrTo>
                <a:srgbClr val="E8E8EA">
                  <a:alpha val="0"/>
                </a:srgbClr>
              </a:clrTo>
            </a:clrChang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" t="15659" r="-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589B1CC-CD97-9F8F-8EBA-FB966F537E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905" y="365125"/>
            <a:ext cx="10705895" cy="1325563"/>
          </a:xfrm>
        </p:spPr>
        <p:txBody>
          <a:bodyPr>
            <a:normAutofit/>
          </a:bodyPr>
          <a:lstStyle/>
          <a:p>
            <a:r>
              <a:rPr lang="en-US" sz="5400" dirty="0">
                <a:solidFill>
                  <a:schemeClr val="tx2">
                    <a:lumMod val="90000"/>
                    <a:lumOff val="10000"/>
                  </a:schemeClr>
                </a:solidFill>
                <a:latin typeface="Fave Script Bold Pro" pitchFamily="2" charset="0"/>
              </a:rPr>
              <a:t>Proposed Staff Recommendations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14B95E29-AC33-E397-41C5-BEF4CEA06190}"/>
              </a:ext>
            </a:extLst>
          </p:cNvPr>
          <p:cNvGrpSpPr/>
          <p:nvPr/>
        </p:nvGrpSpPr>
        <p:grpSpPr>
          <a:xfrm>
            <a:off x="640004" y="1890995"/>
            <a:ext cx="11113845" cy="4660105"/>
            <a:chOff x="640005" y="1890995"/>
            <a:chExt cx="10713589" cy="4660105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AFA9C9C-6BA5-DBD5-CC09-0BC65AA8FA39}"/>
                </a:ext>
              </a:extLst>
            </p:cNvPr>
            <p:cNvSpPr/>
            <p:nvPr/>
          </p:nvSpPr>
          <p:spPr>
            <a:xfrm>
              <a:off x="640005" y="1893377"/>
              <a:ext cx="2479997" cy="4657722"/>
            </a:xfrm>
            <a:custGeom>
              <a:avLst/>
              <a:gdLst>
                <a:gd name="csX0" fmla="*/ 0 w 2479997"/>
                <a:gd name="csY0" fmla="*/ 0 h 2975996"/>
                <a:gd name="csX1" fmla="*/ 2479997 w 2479997"/>
                <a:gd name="csY1" fmla="*/ 0 h 2975996"/>
                <a:gd name="csX2" fmla="*/ 2479997 w 2479997"/>
                <a:gd name="csY2" fmla="*/ 2975996 h 2975996"/>
                <a:gd name="csX3" fmla="*/ 0 w 2479997"/>
                <a:gd name="csY3" fmla="*/ 2975996 h 2975996"/>
                <a:gd name="csX4" fmla="*/ 0 w 2479997"/>
                <a:gd name="csY4" fmla="*/ 0 h 29759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479997" h="2975996">
                  <a:moveTo>
                    <a:pt x="0" y="0"/>
                  </a:moveTo>
                  <a:lnTo>
                    <a:pt x="2479997" y="0"/>
                  </a:lnTo>
                  <a:lnTo>
                    <a:pt x="2479997" y="2975996"/>
                  </a:lnTo>
                  <a:lnTo>
                    <a:pt x="0" y="297599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shade val="5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4969" tIns="1190399" rIns="244969" bIns="330199" numCol="1" spcCol="1270" anchor="t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latin typeface="Gill Sans MT Condensed" panose="020B0506020104020203" pitchFamily="34" charset="0"/>
                </a:rPr>
                <a:t>REDUCE STAFF</a:t>
              </a:r>
            </a:p>
            <a:p>
              <a:pPr marL="0" lvl="1" algn="l" defTabSz="666750">
                <a:spcBef>
                  <a:spcPct val="0"/>
                </a:spcBef>
                <a:spcAft>
                  <a:spcPts val="600"/>
                </a:spcAft>
              </a:pPr>
              <a:r>
                <a:rPr lang="en-US" sz="2000" kern="1200" dirty="0">
                  <a:latin typeface="Gill Sans MT Condensed" panose="020B0506020104020203" pitchFamily="34" charset="0"/>
                </a:rPr>
                <a:t>Per MOU 3,4,5 Initial probationary employees are the first to be laid off followed by seniority.</a:t>
              </a:r>
            </a:p>
            <a:p>
              <a:pPr marL="0" lvl="1" algn="l" defTabSz="666750">
                <a:spcBef>
                  <a:spcPct val="0"/>
                </a:spcBef>
                <a:spcAft>
                  <a:spcPts val="600"/>
                </a:spcAft>
              </a:pPr>
              <a:r>
                <a:rPr lang="en-US" sz="2000" kern="1200" dirty="0">
                  <a:latin typeface="Gill Sans MT Condensed" panose="020B0506020104020203" pitchFamily="34" charset="0"/>
                </a:rPr>
                <a:t>Talk to other departments to see if they have an opening for a lateral position</a:t>
              </a: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D615142-C0FF-E5E8-A171-964781B90732}"/>
                </a:ext>
              </a:extLst>
            </p:cNvPr>
            <p:cNvSpPr/>
            <p:nvPr/>
          </p:nvSpPr>
          <p:spPr>
            <a:xfrm>
              <a:off x="647905" y="1900520"/>
              <a:ext cx="2479997" cy="1190398"/>
            </a:xfrm>
            <a:custGeom>
              <a:avLst/>
              <a:gdLst>
                <a:gd name="csX0" fmla="*/ 0 w 2479997"/>
                <a:gd name="csY0" fmla="*/ 0 h 1190398"/>
                <a:gd name="csX1" fmla="*/ 2479997 w 2479997"/>
                <a:gd name="csY1" fmla="*/ 0 h 1190398"/>
                <a:gd name="csX2" fmla="*/ 2479997 w 2479997"/>
                <a:gd name="csY2" fmla="*/ 1190398 h 1190398"/>
                <a:gd name="csX3" fmla="*/ 0 w 2479997"/>
                <a:gd name="csY3" fmla="*/ 1190398 h 1190398"/>
                <a:gd name="csX4" fmla="*/ 0 w 2479997"/>
                <a:gd name="csY4" fmla="*/ 0 h 11903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479997" h="1190398">
                  <a:moveTo>
                    <a:pt x="0" y="0"/>
                  </a:moveTo>
                  <a:lnTo>
                    <a:pt x="2479997" y="0"/>
                  </a:lnTo>
                  <a:lnTo>
                    <a:pt x="2479997" y="1190398"/>
                  </a:lnTo>
                  <a:lnTo>
                    <a:pt x="0" y="119039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6">
                <a:shade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4969" tIns="165100" rIns="244969" bIns="165100" numCol="1" spcCol="1270" anchor="ctr" anchorCtr="0">
              <a:noAutofit/>
            </a:bodyPr>
            <a:lstStyle/>
            <a:p>
              <a:pPr marL="0" lvl="0" indent="0" algn="l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6200" b="1" kern="1200" dirty="0">
                  <a:latin typeface="Gill Sans MT Condensed" panose="020B0506020104020203" pitchFamily="34" charset="0"/>
                </a:rPr>
                <a:t>1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42D8C35C-009E-CC7D-2DB7-DC315F9BA1D5}"/>
                </a:ext>
              </a:extLst>
            </p:cNvPr>
            <p:cNvSpPr/>
            <p:nvPr/>
          </p:nvSpPr>
          <p:spPr>
            <a:xfrm>
              <a:off x="3516802" y="1893378"/>
              <a:ext cx="2479997" cy="4657722"/>
            </a:xfrm>
            <a:custGeom>
              <a:avLst/>
              <a:gdLst>
                <a:gd name="csX0" fmla="*/ 0 w 2479997"/>
                <a:gd name="csY0" fmla="*/ 0 h 2975996"/>
                <a:gd name="csX1" fmla="*/ 2479997 w 2479997"/>
                <a:gd name="csY1" fmla="*/ 0 h 2975996"/>
                <a:gd name="csX2" fmla="*/ 2479997 w 2479997"/>
                <a:gd name="csY2" fmla="*/ 2975996 h 2975996"/>
                <a:gd name="csX3" fmla="*/ 0 w 2479997"/>
                <a:gd name="csY3" fmla="*/ 2975996 h 2975996"/>
                <a:gd name="csX4" fmla="*/ 0 w 2479997"/>
                <a:gd name="csY4" fmla="*/ 0 h 29759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479997" h="2975996">
                  <a:moveTo>
                    <a:pt x="0" y="0"/>
                  </a:moveTo>
                  <a:lnTo>
                    <a:pt x="2479997" y="0"/>
                  </a:lnTo>
                  <a:lnTo>
                    <a:pt x="2479997" y="2975996"/>
                  </a:lnTo>
                  <a:lnTo>
                    <a:pt x="0" y="297599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  <a:hueOff val="-40125"/>
                <a:satOff val="-490"/>
                <a:lumOff val="19769"/>
                <a:alphaOff val="0"/>
              </a:schemeClr>
            </a:lnRef>
            <a:fillRef idx="1">
              <a:schemeClr val="accent6">
                <a:shade val="50000"/>
                <a:hueOff val="-40125"/>
                <a:satOff val="-490"/>
                <a:lumOff val="19769"/>
                <a:alphaOff val="0"/>
              </a:schemeClr>
            </a:fillRef>
            <a:effectRef idx="0">
              <a:schemeClr val="accent6">
                <a:shade val="50000"/>
                <a:hueOff val="-40125"/>
                <a:satOff val="-490"/>
                <a:lumOff val="1976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4969" tIns="1190399" rIns="244969" bIns="330199" numCol="1" spcCol="1270" anchor="t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dirty="0">
                  <a:latin typeface="Gill Sans MT Condensed" panose="020B0506020104020203" pitchFamily="34" charset="0"/>
                </a:rPr>
                <a:t>HOURLY RATE</a:t>
              </a:r>
            </a:p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Gill Sans MT Condensed" panose="020B0506020104020203" pitchFamily="34" charset="0"/>
                </a:rPr>
                <a:t>Include MOU increases and unfunded mandates/projects in the Master Fee Schedule</a:t>
              </a:r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7FEC2EB-1D6B-98B8-B634-9E7D94CAA0D8}"/>
                </a:ext>
              </a:extLst>
            </p:cNvPr>
            <p:cNvSpPr/>
            <p:nvPr/>
          </p:nvSpPr>
          <p:spPr>
            <a:xfrm>
              <a:off x="3516802" y="1890995"/>
              <a:ext cx="2479997" cy="1190398"/>
            </a:xfrm>
            <a:custGeom>
              <a:avLst/>
              <a:gdLst>
                <a:gd name="csX0" fmla="*/ 0 w 2479997"/>
                <a:gd name="csY0" fmla="*/ 0 h 1190398"/>
                <a:gd name="csX1" fmla="*/ 2479997 w 2479997"/>
                <a:gd name="csY1" fmla="*/ 0 h 1190398"/>
                <a:gd name="csX2" fmla="*/ 2479997 w 2479997"/>
                <a:gd name="csY2" fmla="*/ 1190398 h 1190398"/>
                <a:gd name="csX3" fmla="*/ 0 w 2479997"/>
                <a:gd name="csY3" fmla="*/ 1190398 h 1190398"/>
                <a:gd name="csX4" fmla="*/ 0 w 2479997"/>
                <a:gd name="csY4" fmla="*/ 0 h 11903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479997" h="1190398">
                  <a:moveTo>
                    <a:pt x="0" y="0"/>
                  </a:moveTo>
                  <a:lnTo>
                    <a:pt x="2479997" y="0"/>
                  </a:lnTo>
                  <a:lnTo>
                    <a:pt x="2479997" y="1190398"/>
                  </a:lnTo>
                  <a:lnTo>
                    <a:pt x="0" y="119039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6">
                <a:shade val="50000"/>
                <a:hueOff val="-40125"/>
                <a:satOff val="-490"/>
                <a:lumOff val="1976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4969" tIns="165100" rIns="244969" bIns="165100" numCol="1" spcCol="1270" anchor="ctr" anchorCtr="0">
              <a:noAutofit/>
            </a:bodyPr>
            <a:lstStyle/>
            <a:p>
              <a:pPr marL="0" lvl="0" indent="0" algn="l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6200" b="1" kern="1200" dirty="0">
                  <a:latin typeface="Gill Sans MT Condensed" panose="020B0506020104020203" pitchFamily="34" charset="0"/>
                </a:rPr>
                <a:t>2</a:t>
              </a: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9DA1EE28-D95E-7DB2-9376-A04A3C5AE85F}"/>
                </a:ext>
              </a:extLst>
            </p:cNvPr>
            <p:cNvSpPr/>
            <p:nvPr/>
          </p:nvSpPr>
          <p:spPr>
            <a:xfrm>
              <a:off x="6195199" y="1900520"/>
              <a:ext cx="2479997" cy="4650579"/>
            </a:xfrm>
            <a:custGeom>
              <a:avLst/>
              <a:gdLst>
                <a:gd name="csX0" fmla="*/ 0 w 2479997"/>
                <a:gd name="csY0" fmla="*/ 0 h 2975996"/>
                <a:gd name="csX1" fmla="*/ 2479997 w 2479997"/>
                <a:gd name="csY1" fmla="*/ 0 h 2975996"/>
                <a:gd name="csX2" fmla="*/ 2479997 w 2479997"/>
                <a:gd name="csY2" fmla="*/ 2975996 h 2975996"/>
                <a:gd name="csX3" fmla="*/ 0 w 2479997"/>
                <a:gd name="csY3" fmla="*/ 2975996 h 2975996"/>
                <a:gd name="csX4" fmla="*/ 0 w 2479997"/>
                <a:gd name="csY4" fmla="*/ 0 h 29759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479997" h="2975996">
                  <a:moveTo>
                    <a:pt x="0" y="0"/>
                  </a:moveTo>
                  <a:lnTo>
                    <a:pt x="2479997" y="0"/>
                  </a:lnTo>
                  <a:lnTo>
                    <a:pt x="2479997" y="2975996"/>
                  </a:lnTo>
                  <a:lnTo>
                    <a:pt x="0" y="297599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  <a:hueOff val="-80251"/>
                <a:satOff val="-979"/>
                <a:lumOff val="39538"/>
                <a:alphaOff val="0"/>
              </a:schemeClr>
            </a:lnRef>
            <a:fillRef idx="1">
              <a:schemeClr val="accent6">
                <a:shade val="50000"/>
                <a:hueOff val="-80251"/>
                <a:satOff val="-979"/>
                <a:lumOff val="39538"/>
                <a:alphaOff val="0"/>
              </a:schemeClr>
            </a:fillRef>
            <a:effectRef idx="0">
              <a:schemeClr val="accent6">
                <a:shade val="50000"/>
                <a:hueOff val="-80251"/>
                <a:satOff val="-979"/>
                <a:lumOff val="3953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4969" tIns="1190399" rIns="244969" bIns="330199" numCol="1" spcCol="1270" anchor="t" anchorCtr="0">
              <a:noAutofit/>
            </a:bodyPr>
            <a:lstStyle/>
            <a:p>
              <a:pPr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b="1" dirty="0">
                  <a:solidFill>
                    <a:schemeClr val="accent6">
                      <a:lumMod val="50000"/>
                    </a:schemeClr>
                  </a:solidFill>
                  <a:latin typeface="Gill Sans MT Condensed" panose="020B0506020104020203" pitchFamily="34" charset="0"/>
                </a:rPr>
                <a:t>BUDGET CREATION</a:t>
              </a:r>
            </a:p>
            <a:p>
              <a:pPr lvl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000" kern="1200" dirty="0">
                  <a:solidFill>
                    <a:schemeClr val="accent6">
                      <a:lumMod val="50000"/>
                    </a:schemeClr>
                  </a:solidFill>
                  <a:latin typeface="Gill Sans MT Condensed" panose="020B0506020104020203" pitchFamily="34" charset="0"/>
                </a:rPr>
                <a:t>Create a more conservative budget which can be expanded as revenues increase</a:t>
              </a:r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64C3D4BF-ECD3-2D4A-65AF-DC709809BF34}"/>
                </a:ext>
              </a:extLst>
            </p:cNvPr>
            <p:cNvSpPr/>
            <p:nvPr/>
          </p:nvSpPr>
          <p:spPr>
            <a:xfrm>
              <a:off x="6195199" y="1910045"/>
              <a:ext cx="2479997" cy="1190398"/>
            </a:xfrm>
            <a:custGeom>
              <a:avLst/>
              <a:gdLst>
                <a:gd name="csX0" fmla="*/ 0 w 2479997"/>
                <a:gd name="csY0" fmla="*/ 0 h 1190398"/>
                <a:gd name="csX1" fmla="*/ 2479997 w 2479997"/>
                <a:gd name="csY1" fmla="*/ 0 h 1190398"/>
                <a:gd name="csX2" fmla="*/ 2479997 w 2479997"/>
                <a:gd name="csY2" fmla="*/ 1190398 h 1190398"/>
                <a:gd name="csX3" fmla="*/ 0 w 2479997"/>
                <a:gd name="csY3" fmla="*/ 1190398 h 1190398"/>
                <a:gd name="csX4" fmla="*/ 0 w 2479997"/>
                <a:gd name="csY4" fmla="*/ 0 h 11903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479997" h="1190398">
                  <a:moveTo>
                    <a:pt x="0" y="0"/>
                  </a:moveTo>
                  <a:lnTo>
                    <a:pt x="2479997" y="0"/>
                  </a:lnTo>
                  <a:lnTo>
                    <a:pt x="2479997" y="1190398"/>
                  </a:lnTo>
                  <a:lnTo>
                    <a:pt x="0" y="119039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6">
                <a:shade val="50000"/>
                <a:hueOff val="-80251"/>
                <a:satOff val="-979"/>
                <a:lumOff val="39538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4969" tIns="165100" rIns="244969" bIns="165100" numCol="1" spcCol="1270" anchor="ctr" anchorCtr="0">
              <a:noAutofit/>
            </a:bodyPr>
            <a:lstStyle/>
            <a:p>
              <a:pPr marL="0" lvl="0" indent="0" algn="l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6200" b="1" kern="1200" dirty="0">
                  <a:solidFill>
                    <a:schemeClr val="accent6">
                      <a:lumMod val="50000"/>
                    </a:schemeClr>
                  </a:solidFill>
                  <a:latin typeface="Gill Sans MT Condensed" panose="020B0506020104020203" pitchFamily="34" charset="0"/>
                </a:rPr>
                <a:t>3</a:t>
              </a: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0343820-A715-FBCD-68D5-41120FD70A6D}"/>
                </a:ext>
              </a:extLst>
            </p:cNvPr>
            <p:cNvSpPr/>
            <p:nvPr/>
          </p:nvSpPr>
          <p:spPr>
            <a:xfrm>
              <a:off x="8873596" y="1900520"/>
              <a:ext cx="2479997" cy="4650580"/>
            </a:xfrm>
            <a:custGeom>
              <a:avLst/>
              <a:gdLst>
                <a:gd name="csX0" fmla="*/ 0 w 2479997"/>
                <a:gd name="csY0" fmla="*/ 0 h 2975996"/>
                <a:gd name="csX1" fmla="*/ 2479997 w 2479997"/>
                <a:gd name="csY1" fmla="*/ 0 h 2975996"/>
                <a:gd name="csX2" fmla="*/ 2479997 w 2479997"/>
                <a:gd name="csY2" fmla="*/ 2975996 h 2975996"/>
                <a:gd name="csX3" fmla="*/ 0 w 2479997"/>
                <a:gd name="csY3" fmla="*/ 2975996 h 2975996"/>
                <a:gd name="csX4" fmla="*/ 0 w 2479997"/>
                <a:gd name="csY4" fmla="*/ 0 h 29759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479997" h="2975996">
                  <a:moveTo>
                    <a:pt x="0" y="0"/>
                  </a:moveTo>
                  <a:lnTo>
                    <a:pt x="2479997" y="0"/>
                  </a:lnTo>
                  <a:lnTo>
                    <a:pt x="2479997" y="2975996"/>
                  </a:lnTo>
                  <a:lnTo>
                    <a:pt x="0" y="2975996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2">
              <a:schemeClr val="accent6">
                <a:shade val="50000"/>
                <a:hueOff val="-40125"/>
                <a:satOff val="-490"/>
                <a:lumOff val="19769"/>
                <a:alphaOff val="0"/>
              </a:schemeClr>
            </a:lnRef>
            <a:fillRef idx="1">
              <a:schemeClr val="accent6">
                <a:shade val="50000"/>
                <a:hueOff val="-40125"/>
                <a:satOff val="-490"/>
                <a:lumOff val="19769"/>
                <a:alphaOff val="0"/>
              </a:schemeClr>
            </a:fillRef>
            <a:effectRef idx="0">
              <a:schemeClr val="accent6">
                <a:shade val="50000"/>
                <a:hueOff val="-40125"/>
                <a:satOff val="-490"/>
                <a:lumOff val="1976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4969" tIns="1190399" rIns="244969" bIns="330199" numCol="1" spcCol="1270" anchor="t" anchorCtr="0">
              <a:noAutofit/>
            </a:bodyPr>
            <a:lstStyle/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b="1" kern="1200" dirty="0">
                  <a:solidFill>
                    <a:schemeClr val="accent6">
                      <a:lumMod val="50000"/>
                    </a:schemeClr>
                  </a:solidFill>
                  <a:latin typeface="Gill Sans MT Condensed" panose="020B0506020104020203" pitchFamily="34" charset="0"/>
                </a:rPr>
                <a:t>POSITION ORGANIZATION</a:t>
              </a:r>
            </a:p>
            <a:p>
              <a:pPr marL="0" lvl="0" indent="0" algn="l" defTabSz="8445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solidFill>
                    <a:schemeClr val="accent6">
                      <a:lumMod val="50000"/>
                    </a:schemeClr>
                  </a:solidFill>
                  <a:latin typeface="Gill Sans MT Condensed" panose="020B0506020104020203" pitchFamily="34" charset="0"/>
                </a:rPr>
                <a:t>Look at restructuring positions within budgets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4259DE5-920F-64AB-BA27-D5DA5EF13BEC}"/>
                </a:ext>
              </a:extLst>
            </p:cNvPr>
            <p:cNvSpPr/>
            <p:nvPr/>
          </p:nvSpPr>
          <p:spPr>
            <a:xfrm>
              <a:off x="8873597" y="1900520"/>
              <a:ext cx="2479997" cy="1190398"/>
            </a:xfrm>
            <a:custGeom>
              <a:avLst/>
              <a:gdLst>
                <a:gd name="csX0" fmla="*/ 0 w 2479997"/>
                <a:gd name="csY0" fmla="*/ 0 h 1190398"/>
                <a:gd name="csX1" fmla="*/ 2479997 w 2479997"/>
                <a:gd name="csY1" fmla="*/ 0 h 1190398"/>
                <a:gd name="csX2" fmla="*/ 2479997 w 2479997"/>
                <a:gd name="csY2" fmla="*/ 1190398 h 1190398"/>
                <a:gd name="csX3" fmla="*/ 0 w 2479997"/>
                <a:gd name="csY3" fmla="*/ 1190398 h 1190398"/>
                <a:gd name="csX4" fmla="*/ 0 w 2479997"/>
                <a:gd name="csY4" fmla="*/ 0 h 11903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479997" h="1190398">
                  <a:moveTo>
                    <a:pt x="0" y="0"/>
                  </a:moveTo>
                  <a:lnTo>
                    <a:pt x="2479997" y="0"/>
                  </a:lnTo>
                  <a:lnTo>
                    <a:pt x="2479997" y="1190398"/>
                  </a:lnTo>
                  <a:lnTo>
                    <a:pt x="0" y="1190398"/>
                  </a:lnTo>
                  <a:lnTo>
                    <a:pt x="0" y="0"/>
                  </a:lnTo>
                  <a:close/>
                </a:path>
              </a:pathLst>
            </a:custGeom>
            <a:noFill/>
            <a:ln>
              <a:noFill/>
            </a:ln>
            <a:sp3d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6">
                <a:shade val="50000"/>
                <a:hueOff val="-40125"/>
                <a:satOff val="-490"/>
                <a:lumOff val="19769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244969" tIns="165100" rIns="244969" bIns="165100" numCol="1" spcCol="1270" anchor="ctr" anchorCtr="0">
              <a:noAutofit/>
            </a:bodyPr>
            <a:lstStyle/>
            <a:p>
              <a:pPr marL="0" lvl="0" indent="0" algn="l" defTabSz="2755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6200" b="1" kern="1200" dirty="0">
                  <a:solidFill>
                    <a:schemeClr val="accent6">
                      <a:lumMod val="50000"/>
                    </a:schemeClr>
                  </a:solidFill>
                  <a:latin typeface="Gill Sans MT Condensed" panose="020B0506020104020203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798263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AE94D43-309D-95CE-BF12-87554D8B3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4663996-93B0-67D5-D3AA-6EB27F8140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D055CE-B9B1-C97B-58E4-3ADA346A4DC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t="24981" r="-1" b="-1"/>
          <a:stretch>
            <a:fillRect/>
          </a:stretch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C4DCA76-CD3F-891D-834F-723B7969CE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3501" y="1058564"/>
            <a:ext cx="9553574" cy="3127039"/>
          </a:xfrm>
        </p:spPr>
        <p:txBody>
          <a:bodyPr>
            <a:normAutofit/>
          </a:bodyPr>
          <a:lstStyle/>
          <a:p>
            <a:pPr algn="ctr"/>
            <a:r>
              <a:rPr lang="en-US" sz="8000" dirty="0">
                <a:latin typeface="Fave Script Bold Pro" pitchFamily="2" charset="0"/>
              </a:rPr>
              <a:t>Any Questions?</a:t>
            </a:r>
          </a:p>
        </p:txBody>
      </p:sp>
      <p:sp>
        <p:nvSpPr>
          <p:cNvPr id="11" name="Rectangle 6">
            <a:extLst>
              <a:ext uri="{FF2B5EF4-FFF2-40B4-BE49-F238E27FC236}">
                <a16:creationId xmlns:a16="http://schemas.microsoft.com/office/drawing/2014/main" id="{E54E3767-D6C4-AF0F-411D-46215D72A8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Logo&#10;&#10;AI-generated content may be incorrect.">
            <a:extLst>
              <a:ext uri="{FF2B5EF4-FFF2-40B4-BE49-F238E27FC236}">
                <a16:creationId xmlns:a16="http://schemas.microsoft.com/office/drawing/2014/main" id="{14C2879E-A922-65AE-4DB4-B650D1F4EB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59" y="4734648"/>
            <a:ext cx="1262482" cy="1262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775818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47B6BBF-09F2-4A29-AE4E-3771E29248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 descr="Mixed raced employees">
            <a:extLst>
              <a:ext uri="{FF2B5EF4-FFF2-40B4-BE49-F238E27FC236}">
                <a16:creationId xmlns:a16="http://schemas.microsoft.com/office/drawing/2014/main" id="{4957EC25-1443-9C6F-DBD3-04E6D8CDAA70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481" r="1999" b="8839"/>
          <a:stretch>
            <a:fillRect/>
          </a:stretch>
        </p:blipFill>
        <p:spPr>
          <a:xfrm>
            <a:off x="-1199" y="0"/>
            <a:ext cx="1219319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AF0B290-C2C5-6ACE-2EE4-10232206F2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4580" y="603766"/>
            <a:ext cx="10921640" cy="131469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5400" dirty="0">
                <a:latin typeface="Fave Script Bold Pro" pitchFamily="2" charset="0"/>
              </a:rPr>
              <a:t>Grant / Program Funded Positions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5742DD-1B16-4E9D-B715-0D74B4574A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648305" y="2241737"/>
            <a:ext cx="10900219" cy="18288"/>
          </a:xfrm>
          <a:custGeom>
            <a:avLst/>
            <a:gdLst>
              <a:gd name="csX0" fmla="*/ 0 w 10900219"/>
              <a:gd name="csY0" fmla="*/ 0 h 18288"/>
              <a:gd name="csX1" fmla="*/ 463259 w 10900219"/>
              <a:gd name="csY1" fmla="*/ 0 h 18288"/>
              <a:gd name="csX2" fmla="*/ 1144523 w 10900219"/>
              <a:gd name="csY2" fmla="*/ 0 h 18288"/>
              <a:gd name="csX3" fmla="*/ 1934789 w 10900219"/>
              <a:gd name="csY3" fmla="*/ 0 h 18288"/>
              <a:gd name="csX4" fmla="*/ 2289046 w 10900219"/>
              <a:gd name="csY4" fmla="*/ 0 h 18288"/>
              <a:gd name="csX5" fmla="*/ 2643303 w 10900219"/>
              <a:gd name="csY5" fmla="*/ 0 h 18288"/>
              <a:gd name="csX6" fmla="*/ 3542571 w 10900219"/>
              <a:gd name="csY6" fmla="*/ 0 h 18288"/>
              <a:gd name="csX7" fmla="*/ 4223835 w 10900219"/>
              <a:gd name="csY7" fmla="*/ 0 h 18288"/>
              <a:gd name="csX8" fmla="*/ 4578092 w 10900219"/>
              <a:gd name="csY8" fmla="*/ 0 h 18288"/>
              <a:gd name="csX9" fmla="*/ 5259356 w 10900219"/>
              <a:gd name="csY9" fmla="*/ 0 h 18288"/>
              <a:gd name="csX10" fmla="*/ 6158624 w 10900219"/>
              <a:gd name="csY10" fmla="*/ 0 h 18288"/>
              <a:gd name="csX11" fmla="*/ 6730885 w 10900219"/>
              <a:gd name="csY11" fmla="*/ 0 h 18288"/>
              <a:gd name="csX12" fmla="*/ 7303147 w 10900219"/>
              <a:gd name="csY12" fmla="*/ 0 h 18288"/>
              <a:gd name="csX13" fmla="*/ 7984410 w 10900219"/>
              <a:gd name="csY13" fmla="*/ 0 h 18288"/>
              <a:gd name="csX14" fmla="*/ 8774676 w 10900219"/>
              <a:gd name="csY14" fmla="*/ 0 h 18288"/>
              <a:gd name="csX15" fmla="*/ 9564942 w 10900219"/>
              <a:gd name="csY15" fmla="*/ 0 h 18288"/>
              <a:gd name="csX16" fmla="*/ 10900219 w 10900219"/>
              <a:gd name="csY16" fmla="*/ 0 h 18288"/>
              <a:gd name="csX17" fmla="*/ 10900219 w 10900219"/>
              <a:gd name="csY17" fmla="*/ 18288 h 18288"/>
              <a:gd name="csX18" fmla="*/ 10436960 w 10900219"/>
              <a:gd name="csY18" fmla="*/ 18288 h 18288"/>
              <a:gd name="csX19" fmla="*/ 9537692 w 10900219"/>
              <a:gd name="csY19" fmla="*/ 18288 h 18288"/>
              <a:gd name="csX20" fmla="*/ 8856428 w 10900219"/>
              <a:gd name="csY20" fmla="*/ 18288 h 18288"/>
              <a:gd name="csX21" fmla="*/ 8502171 w 10900219"/>
              <a:gd name="csY21" fmla="*/ 18288 h 18288"/>
              <a:gd name="csX22" fmla="*/ 7820907 w 10900219"/>
              <a:gd name="csY22" fmla="*/ 18288 h 18288"/>
              <a:gd name="csX23" fmla="*/ 7248646 w 10900219"/>
              <a:gd name="csY23" fmla="*/ 18288 h 18288"/>
              <a:gd name="csX24" fmla="*/ 6676384 w 10900219"/>
              <a:gd name="csY24" fmla="*/ 18288 h 18288"/>
              <a:gd name="csX25" fmla="*/ 6104123 w 10900219"/>
              <a:gd name="csY25" fmla="*/ 18288 h 18288"/>
              <a:gd name="csX26" fmla="*/ 5531861 w 10900219"/>
              <a:gd name="csY26" fmla="*/ 18288 h 18288"/>
              <a:gd name="csX27" fmla="*/ 4741595 w 10900219"/>
              <a:gd name="csY27" fmla="*/ 18288 h 18288"/>
              <a:gd name="csX28" fmla="*/ 4060332 w 10900219"/>
              <a:gd name="csY28" fmla="*/ 18288 h 18288"/>
              <a:gd name="csX29" fmla="*/ 3706074 w 10900219"/>
              <a:gd name="csY29" fmla="*/ 18288 h 18288"/>
              <a:gd name="csX30" fmla="*/ 3133813 w 10900219"/>
              <a:gd name="csY30" fmla="*/ 18288 h 18288"/>
              <a:gd name="csX31" fmla="*/ 2343547 w 10900219"/>
              <a:gd name="csY31" fmla="*/ 18288 h 18288"/>
              <a:gd name="csX32" fmla="*/ 1880288 w 10900219"/>
              <a:gd name="csY32" fmla="*/ 18288 h 18288"/>
              <a:gd name="csX33" fmla="*/ 981020 w 10900219"/>
              <a:gd name="csY33" fmla="*/ 18288 h 18288"/>
              <a:gd name="csX34" fmla="*/ 0 w 10900219"/>
              <a:gd name="csY34" fmla="*/ 18288 h 18288"/>
              <a:gd name="csX35" fmla="*/ 0 w 10900219"/>
              <a:gd name="csY35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  <a:cxn ang="0">
                <a:pos x="csX17" y="csY17"/>
              </a:cxn>
              <a:cxn ang="0">
                <a:pos x="csX18" y="csY18"/>
              </a:cxn>
              <a:cxn ang="0">
                <a:pos x="csX19" y="csY19"/>
              </a:cxn>
              <a:cxn ang="0">
                <a:pos x="csX20" y="csY20"/>
              </a:cxn>
              <a:cxn ang="0">
                <a:pos x="csX21" y="csY21"/>
              </a:cxn>
              <a:cxn ang="0">
                <a:pos x="csX22" y="csY22"/>
              </a:cxn>
              <a:cxn ang="0">
                <a:pos x="csX23" y="csY23"/>
              </a:cxn>
              <a:cxn ang="0">
                <a:pos x="csX24" y="csY24"/>
              </a:cxn>
              <a:cxn ang="0">
                <a:pos x="csX25" y="csY25"/>
              </a:cxn>
              <a:cxn ang="0">
                <a:pos x="csX26" y="csY26"/>
              </a:cxn>
              <a:cxn ang="0">
                <a:pos x="csX27" y="csY27"/>
              </a:cxn>
              <a:cxn ang="0">
                <a:pos x="csX28" y="csY28"/>
              </a:cxn>
              <a:cxn ang="0">
                <a:pos x="csX29" y="csY29"/>
              </a:cxn>
              <a:cxn ang="0">
                <a:pos x="csX30" y="csY30"/>
              </a:cxn>
              <a:cxn ang="0">
                <a:pos x="csX31" y="csY31"/>
              </a:cxn>
              <a:cxn ang="0">
                <a:pos x="csX32" y="csY32"/>
              </a:cxn>
              <a:cxn ang="0">
                <a:pos x="csX33" y="csY33"/>
              </a:cxn>
              <a:cxn ang="0">
                <a:pos x="csX34" y="csY34"/>
              </a:cxn>
              <a:cxn ang="0">
                <a:pos x="csX35" y="csY35"/>
              </a:cxn>
            </a:cxnLst>
            <a:rect l="l" t="t" r="r" b="b"/>
            <a:pathLst>
              <a:path w="10900219" h="18288" fill="none" extrusionOk="0">
                <a:moveTo>
                  <a:pt x="0" y="0"/>
                </a:moveTo>
                <a:cubicBezTo>
                  <a:pt x="118469" y="-6619"/>
                  <a:pt x="329397" y="-5525"/>
                  <a:pt x="463259" y="0"/>
                </a:cubicBezTo>
                <a:cubicBezTo>
                  <a:pt x="597121" y="5525"/>
                  <a:pt x="866598" y="4881"/>
                  <a:pt x="1144523" y="0"/>
                </a:cubicBezTo>
                <a:cubicBezTo>
                  <a:pt x="1422448" y="-4881"/>
                  <a:pt x="1761178" y="17159"/>
                  <a:pt x="1934789" y="0"/>
                </a:cubicBezTo>
                <a:cubicBezTo>
                  <a:pt x="2108400" y="-17159"/>
                  <a:pt x="2119134" y="-4032"/>
                  <a:pt x="2289046" y="0"/>
                </a:cubicBezTo>
                <a:cubicBezTo>
                  <a:pt x="2458958" y="4032"/>
                  <a:pt x="2472610" y="15385"/>
                  <a:pt x="2643303" y="0"/>
                </a:cubicBezTo>
                <a:cubicBezTo>
                  <a:pt x="2813996" y="-15385"/>
                  <a:pt x="3334189" y="-21234"/>
                  <a:pt x="3542571" y="0"/>
                </a:cubicBezTo>
                <a:cubicBezTo>
                  <a:pt x="3750953" y="21234"/>
                  <a:pt x="3991639" y="13212"/>
                  <a:pt x="4223835" y="0"/>
                </a:cubicBezTo>
                <a:cubicBezTo>
                  <a:pt x="4456031" y="-13212"/>
                  <a:pt x="4466914" y="13318"/>
                  <a:pt x="4578092" y="0"/>
                </a:cubicBezTo>
                <a:cubicBezTo>
                  <a:pt x="4689270" y="-13318"/>
                  <a:pt x="5120635" y="31363"/>
                  <a:pt x="5259356" y="0"/>
                </a:cubicBezTo>
                <a:cubicBezTo>
                  <a:pt x="5398077" y="-31363"/>
                  <a:pt x="5954119" y="-7091"/>
                  <a:pt x="6158624" y="0"/>
                </a:cubicBezTo>
                <a:cubicBezTo>
                  <a:pt x="6363129" y="7091"/>
                  <a:pt x="6535071" y="-8480"/>
                  <a:pt x="6730885" y="0"/>
                </a:cubicBezTo>
                <a:cubicBezTo>
                  <a:pt x="6926699" y="8480"/>
                  <a:pt x="7091018" y="19194"/>
                  <a:pt x="7303147" y="0"/>
                </a:cubicBezTo>
                <a:cubicBezTo>
                  <a:pt x="7515276" y="-19194"/>
                  <a:pt x="7840361" y="30755"/>
                  <a:pt x="7984410" y="0"/>
                </a:cubicBezTo>
                <a:cubicBezTo>
                  <a:pt x="8128459" y="-30755"/>
                  <a:pt x="8498590" y="39460"/>
                  <a:pt x="8774676" y="0"/>
                </a:cubicBezTo>
                <a:cubicBezTo>
                  <a:pt x="9050762" y="-39460"/>
                  <a:pt x="9204381" y="36508"/>
                  <a:pt x="9564942" y="0"/>
                </a:cubicBezTo>
                <a:cubicBezTo>
                  <a:pt x="9925503" y="-36508"/>
                  <a:pt x="10235542" y="59225"/>
                  <a:pt x="10900219" y="0"/>
                </a:cubicBezTo>
                <a:cubicBezTo>
                  <a:pt x="10900865" y="4451"/>
                  <a:pt x="10900709" y="9226"/>
                  <a:pt x="10900219" y="18288"/>
                </a:cubicBezTo>
                <a:cubicBezTo>
                  <a:pt x="10675942" y="21751"/>
                  <a:pt x="10609372" y="26977"/>
                  <a:pt x="10436960" y="18288"/>
                </a:cubicBezTo>
                <a:cubicBezTo>
                  <a:pt x="10264548" y="9599"/>
                  <a:pt x="9961150" y="-11074"/>
                  <a:pt x="9537692" y="18288"/>
                </a:cubicBezTo>
                <a:cubicBezTo>
                  <a:pt x="9114234" y="47650"/>
                  <a:pt x="9087386" y="35169"/>
                  <a:pt x="8856428" y="18288"/>
                </a:cubicBezTo>
                <a:cubicBezTo>
                  <a:pt x="8625470" y="1407"/>
                  <a:pt x="8634361" y="13786"/>
                  <a:pt x="8502171" y="18288"/>
                </a:cubicBezTo>
                <a:cubicBezTo>
                  <a:pt x="8369981" y="22790"/>
                  <a:pt x="8132296" y="22561"/>
                  <a:pt x="7820907" y="18288"/>
                </a:cubicBezTo>
                <a:cubicBezTo>
                  <a:pt x="7509518" y="14015"/>
                  <a:pt x="7432447" y="29431"/>
                  <a:pt x="7248646" y="18288"/>
                </a:cubicBezTo>
                <a:cubicBezTo>
                  <a:pt x="7064845" y="7145"/>
                  <a:pt x="6954380" y="2746"/>
                  <a:pt x="6676384" y="18288"/>
                </a:cubicBezTo>
                <a:cubicBezTo>
                  <a:pt x="6398388" y="33830"/>
                  <a:pt x="6292480" y="-4579"/>
                  <a:pt x="6104123" y="18288"/>
                </a:cubicBezTo>
                <a:cubicBezTo>
                  <a:pt x="5915766" y="41155"/>
                  <a:pt x="5703359" y="-8437"/>
                  <a:pt x="5531861" y="18288"/>
                </a:cubicBezTo>
                <a:cubicBezTo>
                  <a:pt x="5360363" y="45013"/>
                  <a:pt x="5056784" y="-12121"/>
                  <a:pt x="4741595" y="18288"/>
                </a:cubicBezTo>
                <a:cubicBezTo>
                  <a:pt x="4426406" y="48697"/>
                  <a:pt x="4364529" y="-10910"/>
                  <a:pt x="4060332" y="18288"/>
                </a:cubicBezTo>
                <a:cubicBezTo>
                  <a:pt x="3756135" y="47486"/>
                  <a:pt x="3816049" y="13364"/>
                  <a:pt x="3706074" y="18288"/>
                </a:cubicBezTo>
                <a:cubicBezTo>
                  <a:pt x="3596099" y="23212"/>
                  <a:pt x="3382238" y="37686"/>
                  <a:pt x="3133813" y="18288"/>
                </a:cubicBezTo>
                <a:cubicBezTo>
                  <a:pt x="2885388" y="-1110"/>
                  <a:pt x="2523125" y="15465"/>
                  <a:pt x="2343547" y="18288"/>
                </a:cubicBezTo>
                <a:cubicBezTo>
                  <a:pt x="2163969" y="21111"/>
                  <a:pt x="1985160" y="33196"/>
                  <a:pt x="1880288" y="18288"/>
                </a:cubicBezTo>
                <a:cubicBezTo>
                  <a:pt x="1775416" y="3380"/>
                  <a:pt x="1261751" y="-9914"/>
                  <a:pt x="981020" y="18288"/>
                </a:cubicBezTo>
                <a:cubicBezTo>
                  <a:pt x="700289" y="46490"/>
                  <a:pt x="314212" y="-15659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900219" h="18288" stroke="0" extrusionOk="0">
                <a:moveTo>
                  <a:pt x="0" y="0"/>
                </a:moveTo>
                <a:cubicBezTo>
                  <a:pt x="269624" y="3698"/>
                  <a:pt x="383061" y="-5818"/>
                  <a:pt x="572261" y="0"/>
                </a:cubicBezTo>
                <a:cubicBezTo>
                  <a:pt x="761461" y="5818"/>
                  <a:pt x="826360" y="-1890"/>
                  <a:pt x="926519" y="0"/>
                </a:cubicBezTo>
                <a:cubicBezTo>
                  <a:pt x="1026678" y="1890"/>
                  <a:pt x="1621671" y="-1096"/>
                  <a:pt x="1825787" y="0"/>
                </a:cubicBezTo>
                <a:cubicBezTo>
                  <a:pt x="2029903" y="1096"/>
                  <a:pt x="2212612" y="17145"/>
                  <a:pt x="2398048" y="0"/>
                </a:cubicBezTo>
                <a:cubicBezTo>
                  <a:pt x="2583484" y="-17145"/>
                  <a:pt x="2739759" y="-14168"/>
                  <a:pt x="2970310" y="0"/>
                </a:cubicBezTo>
                <a:cubicBezTo>
                  <a:pt x="3200861" y="14168"/>
                  <a:pt x="3502691" y="33180"/>
                  <a:pt x="3869578" y="0"/>
                </a:cubicBezTo>
                <a:cubicBezTo>
                  <a:pt x="4236465" y="-33180"/>
                  <a:pt x="4122134" y="-10470"/>
                  <a:pt x="4332837" y="0"/>
                </a:cubicBezTo>
                <a:cubicBezTo>
                  <a:pt x="4543540" y="10470"/>
                  <a:pt x="4834652" y="3572"/>
                  <a:pt x="5232105" y="0"/>
                </a:cubicBezTo>
                <a:cubicBezTo>
                  <a:pt x="5629558" y="-3572"/>
                  <a:pt x="5773178" y="-6604"/>
                  <a:pt x="6131373" y="0"/>
                </a:cubicBezTo>
                <a:cubicBezTo>
                  <a:pt x="6489568" y="6604"/>
                  <a:pt x="6621532" y="18870"/>
                  <a:pt x="6812637" y="0"/>
                </a:cubicBezTo>
                <a:cubicBezTo>
                  <a:pt x="7003742" y="-18870"/>
                  <a:pt x="7311146" y="18959"/>
                  <a:pt x="7711905" y="0"/>
                </a:cubicBezTo>
                <a:cubicBezTo>
                  <a:pt x="8112664" y="-18959"/>
                  <a:pt x="8080793" y="-24744"/>
                  <a:pt x="8284166" y="0"/>
                </a:cubicBezTo>
                <a:cubicBezTo>
                  <a:pt x="8487539" y="24744"/>
                  <a:pt x="8615041" y="-1627"/>
                  <a:pt x="8856428" y="0"/>
                </a:cubicBezTo>
                <a:cubicBezTo>
                  <a:pt x="9097815" y="1627"/>
                  <a:pt x="9475052" y="26322"/>
                  <a:pt x="9646694" y="0"/>
                </a:cubicBezTo>
                <a:cubicBezTo>
                  <a:pt x="9818336" y="-26322"/>
                  <a:pt x="9938906" y="-121"/>
                  <a:pt x="10218955" y="0"/>
                </a:cubicBezTo>
                <a:cubicBezTo>
                  <a:pt x="10499004" y="121"/>
                  <a:pt x="10697467" y="15326"/>
                  <a:pt x="10900219" y="0"/>
                </a:cubicBezTo>
                <a:cubicBezTo>
                  <a:pt x="10899812" y="8690"/>
                  <a:pt x="10900065" y="14141"/>
                  <a:pt x="10900219" y="18288"/>
                </a:cubicBezTo>
                <a:cubicBezTo>
                  <a:pt x="10543007" y="31201"/>
                  <a:pt x="10472057" y="15684"/>
                  <a:pt x="10109953" y="18288"/>
                </a:cubicBezTo>
                <a:cubicBezTo>
                  <a:pt x="9747849" y="20892"/>
                  <a:pt x="9872856" y="33007"/>
                  <a:pt x="9755696" y="18288"/>
                </a:cubicBezTo>
                <a:cubicBezTo>
                  <a:pt x="9638536" y="3569"/>
                  <a:pt x="9442681" y="6596"/>
                  <a:pt x="9292437" y="18288"/>
                </a:cubicBezTo>
                <a:cubicBezTo>
                  <a:pt x="9142193" y="29980"/>
                  <a:pt x="8817861" y="-11343"/>
                  <a:pt x="8393169" y="18288"/>
                </a:cubicBezTo>
                <a:cubicBezTo>
                  <a:pt x="7968477" y="47919"/>
                  <a:pt x="7919655" y="23228"/>
                  <a:pt x="7711905" y="18288"/>
                </a:cubicBezTo>
                <a:cubicBezTo>
                  <a:pt x="7504155" y="13348"/>
                  <a:pt x="7365667" y="6452"/>
                  <a:pt x="7248646" y="18288"/>
                </a:cubicBezTo>
                <a:cubicBezTo>
                  <a:pt x="7131625" y="30124"/>
                  <a:pt x="6776155" y="2871"/>
                  <a:pt x="6567382" y="18288"/>
                </a:cubicBezTo>
                <a:cubicBezTo>
                  <a:pt x="6358609" y="33705"/>
                  <a:pt x="6372933" y="1091"/>
                  <a:pt x="6213125" y="18288"/>
                </a:cubicBezTo>
                <a:cubicBezTo>
                  <a:pt x="6053317" y="35485"/>
                  <a:pt x="5980913" y="1290"/>
                  <a:pt x="5858868" y="18288"/>
                </a:cubicBezTo>
                <a:cubicBezTo>
                  <a:pt x="5736823" y="35286"/>
                  <a:pt x="5481395" y="5492"/>
                  <a:pt x="5177604" y="18288"/>
                </a:cubicBezTo>
                <a:cubicBezTo>
                  <a:pt x="4873813" y="31084"/>
                  <a:pt x="4854222" y="37160"/>
                  <a:pt x="4714345" y="18288"/>
                </a:cubicBezTo>
                <a:cubicBezTo>
                  <a:pt x="4574468" y="-584"/>
                  <a:pt x="4298550" y="22981"/>
                  <a:pt x="3924079" y="18288"/>
                </a:cubicBezTo>
                <a:cubicBezTo>
                  <a:pt x="3549608" y="13595"/>
                  <a:pt x="3645461" y="-921"/>
                  <a:pt x="3460820" y="18288"/>
                </a:cubicBezTo>
                <a:cubicBezTo>
                  <a:pt x="3276179" y="37497"/>
                  <a:pt x="3004470" y="-15027"/>
                  <a:pt x="2670554" y="18288"/>
                </a:cubicBezTo>
                <a:cubicBezTo>
                  <a:pt x="2336638" y="51603"/>
                  <a:pt x="2425773" y="17517"/>
                  <a:pt x="2316297" y="18288"/>
                </a:cubicBezTo>
                <a:cubicBezTo>
                  <a:pt x="2206821" y="19059"/>
                  <a:pt x="1757890" y="42158"/>
                  <a:pt x="1526031" y="18288"/>
                </a:cubicBezTo>
                <a:cubicBezTo>
                  <a:pt x="1294172" y="-5582"/>
                  <a:pt x="1213137" y="12281"/>
                  <a:pt x="1062771" y="18288"/>
                </a:cubicBezTo>
                <a:cubicBezTo>
                  <a:pt x="912405" y="24295"/>
                  <a:pt x="829444" y="7304"/>
                  <a:pt x="708514" y="18288"/>
                </a:cubicBezTo>
                <a:cubicBezTo>
                  <a:pt x="587584" y="29272"/>
                  <a:pt x="227877" y="37311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rgbClr val="AAA180"/>
          </a:solidFill>
          <a:ln w="34925">
            <a:solidFill>
              <a:srgbClr val="AAA180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A8ACD9F-7CC8-1A2F-6EE1-66A00AF42EE6}"/>
              </a:ext>
            </a:extLst>
          </p:cNvPr>
          <p:cNvGrpSpPr/>
          <p:nvPr/>
        </p:nvGrpSpPr>
        <p:grpSpPr>
          <a:xfrm>
            <a:off x="945041" y="2553499"/>
            <a:ext cx="10790001" cy="3834880"/>
            <a:chOff x="945041" y="2697883"/>
            <a:chExt cx="10790001" cy="3834880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EA37BA09-16EE-2585-3F48-EBA22621644E}"/>
                </a:ext>
              </a:extLst>
            </p:cNvPr>
            <p:cNvSpPr/>
            <p:nvPr/>
          </p:nvSpPr>
          <p:spPr>
            <a:xfrm>
              <a:off x="1906199" y="3974331"/>
              <a:ext cx="91440" cy="60666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606663"/>
                  </a:lnTo>
                </a:path>
              </a:pathLst>
            </a:custGeom>
            <a:noFill/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ED99F724-EB1D-5F4F-C77B-0C6F1E5A834D}"/>
                </a:ext>
              </a:extLst>
            </p:cNvPr>
            <p:cNvSpPr/>
            <p:nvPr/>
          </p:nvSpPr>
          <p:spPr>
            <a:xfrm>
              <a:off x="957073" y="2709915"/>
              <a:ext cx="2714671" cy="132457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13B152AA-85FC-B81F-8F6C-85C8A4A854F6}"/>
                </a:ext>
              </a:extLst>
            </p:cNvPr>
            <p:cNvSpPr/>
            <p:nvPr/>
          </p:nvSpPr>
          <p:spPr>
            <a:xfrm>
              <a:off x="1140717" y="2869938"/>
              <a:ext cx="2714671" cy="1324576"/>
            </a:xfrm>
            <a:custGeom>
              <a:avLst/>
              <a:gdLst>
                <a:gd name="csX0" fmla="*/ 0 w 2085947"/>
                <a:gd name="csY0" fmla="*/ 132458 h 1324576"/>
                <a:gd name="csX1" fmla="*/ 132458 w 2085947"/>
                <a:gd name="csY1" fmla="*/ 0 h 1324576"/>
                <a:gd name="csX2" fmla="*/ 1953489 w 2085947"/>
                <a:gd name="csY2" fmla="*/ 0 h 1324576"/>
                <a:gd name="csX3" fmla="*/ 2085947 w 2085947"/>
                <a:gd name="csY3" fmla="*/ 132458 h 1324576"/>
                <a:gd name="csX4" fmla="*/ 2085947 w 2085947"/>
                <a:gd name="csY4" fmla="*/ 1192118 h 1324576"/>
                <a:gd name="csX5" fmla="*/ 1953489 w 2085947"/>
                <a:gd name="csY5" fmla="*/ 1324576 h 1324576"/>
                <a:gd name="csX6" fmla="*/ 132458 w 2085947"/>
                <a:gd name="csY6" fmla="*/ 1324576 h 1324576"/>
                <a:gd name="csX7" fmla="*/ 0 w 2085947"/>
                <a:gd name="csY7" fmla="*/ 1192118 h 1324576"/>
                <a:gd name="csX8" fmla="*/ 0 w 2085947"/>
                <a:gd name="csY8" fmla="*/ 132458 h 13245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085947" h="1324576">
                  <a:moveTo>
                    <a:pt x="0" y="132458"/>
                  </a:moveTo>
                  <a:cubicBezTo>
                    <a:pt x="0" y="59303"/>
                    <a:pt x="59303" y="0"/>
                    <a:pt x="132458" y="0"/>
                  </a:cubicBezTo>
                  <a:lnTo>
                    <a:pt x="1953489" y="0"/>
                  </a:lnTo>
                  <a:cubicBezTo>
                    <a:pt x="2026644" y="0"/>
                    <a:pt x="2085947" y="59303"/>
                    <a:pt x="2085947" y="132458"/>
                  </a:cubicBezTo>
                  <a:lnTo>
                    <a:pt x="2085947" y="1192118"/>
                  </a:lnTo>
                  <a:cubicBezTo>
                    <a:pt x="2085947" y="1265273"/>
                    <a:pt x="2026644" y="1324576"/>
                    <a:pt x="1953489" y="1324576"/>
                  </a:cubicBezTo>
                  <a:lnTo>
                    <a:pt x="132458" y="1324576"/>
                  </a:lnTo>
                  <a:cubicBezTo>
                    <a:pt x="59303" y="1324576"/>
                    <a:pt x="0" y="1265273"/>
                    <a:pt x="0" y="1192118"/>
                  </a:cubicBezTo>
                  <a:lnTo>
                    <a:pt x="0" y="132458"/>
                  </a:lnTo>
                  <a:close/>
                </a:path>
              </a:pathLst>
            </a:custGeom>
            <a:ln w="28575">
              <a:solidFill>
                <a:schemeClr val="accent1"/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0716" tIns="160716" rIns="160716" bIns="160716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b="0" kern="1200" dirty="0">
                  <a:latin typeface="Gill Sans MT Condensed" panose="020B0506020104020203" pitchFamily="34" charset="0"/>
                </a:rPr>
                <a:t>Building Division</a:t>
              </a:r>
            </a:p>
          </p:txBody>
        </p:sp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C5DB0488-F27A-BD42-103E-62C5E6B568EC}"/>
                </a:ext>
              </a:extLst>
            </p:cNvPr>
            <p:cNvSpPr/>
            <p:nvPr/>
          </p:nvSpPr>
          <p:spPr>
            <a:xfrm>
              <a:off x="945041" y="4629122"/>
              <a:ext cx="2663673" cy="1324576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8913D35B-0D38-3C78-C236-EF0BF721E148}"/>
                </a:ext>
              </a:extLst>
            </p:cNvPr>
            <p:cNvSpPr/>
            <p:nvPr/>
          </p:nvSpPr>
          <p:spPr>
            <a:xfrm>
              <a:off x="1140717" y="4801178"/>
              <a:ext cx="2615545" cy="1324576"/>
            </a:xfrm>
            <a:custGeom>
              <a:avLst/>
              <a:gdLst>
                <a:gd name="csX0" fmla="*/ 0 w 2085947"/>
                <a:gd name="csY0" fmla="*/ 132458 h 1324576"/>
                <a:gd name="csX1" fmla="*/ 132458 w 2085947"/>
                <a:gd name="csY1" fmla="*/ 0 h 1324576"/>
                <a:gd name="csX2" fmla="*/ 1953489 w 2085947"/>
                <a:gd name="csY2" fmla="*/ 0 h 1324576"/>
                <a:gd name="csX3" fmla="*/ 2085947 w 2085947"/>
                <a:gd name="csY3" fmla="*/ 132458 h 1324576"/>
                <a:gd name="csX4" fmla="*/ 2085947 w 2085947"/>
                <a:gd name="csY4" fmla="*/ 1192118 h 1324576"/>
                <a:gd name="csX5" fmla="*/ 1953489 w 2085947"/>
                <a:gd name="csY5" fmla="*/ 1324576 h 1324576"/>
                <a:gd name="csX6" fmla="*/ 132458 w 2085947"/>
                <a:gd name="csY6" fmla="*/ 1324576 h 1324576"/>
                <a:gd name="csX7" fmla="*/ 0 w 2085947"/>
                <a:gd name="csY7" fmla="*/ 1192118 h 1324576"/>
                <a:gd name="csX8" fmla="*/ 0 w 2085947"/>
                <a:gd name="csY8" fmla="*/ 132458 h 13245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085947" h="1324576">
                  <a:moveTo>
                    <a:pt x="0" y="132458"/>
                  </a:moveTo>
                  <a:cubicBezTo>
                    <a:pt x="0" y="59303"/>
                    <a:pt x="59303" y="0"/>
                    <a:pt x="132458" y="0"/>
                  </a:cubicBezTo>
                  <a:lnTo>
                    <a:pt x="1953489" y="0"/>
                  </a:lnTo>
                  <a:cubicBezTo>
                    <a:pt x="2026644" y="0"/>
                    <a:pt x="2085947" y="59303"/>
                    <a:pt x="2085947" y="132458"/>
                  </a:cubicBezTo>
                  <a:lnTo>
                    <a:pt x="2085947" y="1192118"/>
                  </a:lnTo>
                  <a:cubicBezTo>
                    <a:pt x="2085947" y="1265273"/>
                    <a:pt x="2026644" y="1324576"/>
                    <a:pt x="1953489" y="1324576"/>
                  </a:cubicBezTo>
                  <a:lnTo>
                    <a:pt x="132458" y="1324576"/>
                  </a:lnTo>
                  <a:cubicBezTo>
                    <a:pt x="59303" y="1324576"/>
                    <a:pt x="0" y="1265273"/>
                    <a:pt x="0" y="1192118"/>
                  </a:cubicBezTo>
                  <a:lnTo>
                    <a:pt x="0" y="132458"/>
                  </a:lnTo>
                  <a:close/>
                </a:path>
              </a:pathLst>
            </a:custGeom>
            <a:ln w="28575">
              <a:solidFill>
                <a:schemeClr val="accent3">
                  <a:lumMod val="60000"/>
                  <a:lumOff val="40000"/>
                </a:schemeClr>
              </a:solidFill>
            </a:ln>
          </p:spPr>
          <p:style>
            <a:lnRef idx="2">
              <a:scrgbClr r="0" g="0" b="0"/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5476" tIns="145476" rIns="145476" bIns="145476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b="0" kern="1200" dirty="0">
                  <a:latin typeface="Gill Sans MT Condensed" panose="020B0506020104020203" pitchFamily="34" charset="0"/>
                </a:rPr>
                <a:t>No grant funded positions</a:t>
              </a:r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8E9F8A62-4863-7577-F0A6-A0F6D520648E}"/>
                </a:ext>
              </a:extLst>
            </p:cNvPr>
            <p:cNvSpPr/>
            <p:nvPr/>
          </p:nvSpPr>
          <p:spPr>
            <a:xfrm>
              <a:off x="9785853" y="3974331"/>
              <a:ext cx="91440" cy="60666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606663"/>
                  </a:lnTo>
                </a:path>
              </a:pathLst>
            </a:custGeom>
            <a:noFill/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62F319A7-5258-460B-5B4E-8AEA7E0601EB}"/>
                </a:ext>
              </a:extLst>
            </p:cNvPr>
            <p:cNvSpPr/>
            <p:nvPr/>
          </p:nvSpPr>
          <p:spPr>
            <a:xfrm>
              <a:off x="8836727" y="2697883"/>
              <a:ext cx="2714671" cy="1324576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BAD94AF-E0BE-AB7C-0B2E-DC80FC7DE76E}"/>
                </a:ext>
              </a:extLst>
            </p:cNvPr>
            <p:cNvSpPr/>
            <p:nvPr/>
          </p:nvSpPr>
          <p:spPr>
            <a:xfrm>
              <a:off x="9020371" y="2869938"/>
              <a:ext cx="2714671" cy="1324576"/>
            </a:xfrm>
            <a:custGeom>
              <a:avLst/>
              <a:gdLst>
                <a:gd name="csX0" fmla="*/ 0 w 2085947"/>
                <a:gd name="csY0" fmla="*/ 132458 h 1324576"/>
                <a:gd name="csX1" fmla="*/ 132458 w 2085947"/>
                <a:gd name="csY1" fmla="*/ 0 h 1324576"/>
                <a:gd name="csX2" fmla="*/ 1953489 w 2085947"/>
                <a:gd name="csY2" fmla="*/ 0 h 1324576"/>
                <a:gd name="csX3" fmla="*/ 2085947 w 2085947"/>
                <a:gd name="csY3" fmla="*/ 132458 h 1324576"/>
                <a:gd name="csX4" fmla="*/ 2085947 w 2085947"/>
                <a:gd name="csY4" fmla="*/ 1192118 h 1324576"/>
                <a:gd name="csX5" fmla="*/ 1953489 w 2085947"/>
                <a:gd name="csY5" fmla="*/ 1324576 h 1324576"/>
                <a:gd name="csX6" fmla="*/ 132458 w 2085947"/>
                <a:gd name="csY6" fmla="*/ 1324576 h 1324576"/>
                <a:gd name="csX7" fmla="*/ 0 w 2085947"/>
                <a:gd name="csY7" fmla="*/ 1192118 h 1324576"/>
                <a:gd name="csX8" fmla="*/ 0 w 2085947"/>
                <a:gd name="csY8" fmla="*/ 132458 h 13245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085947" h="1324576">
                  <a:moveTo>
                    <a:pt x="0" y="132458"/>
                  </a:moveTo>
                  <a:cubicBezTo>
                    <a:pt x="0" y="59303"/>
                    <a:pt x="59303" y="0"/>
                    <a:pt x="132458" y="0"/>
                  </a:cubicBezTo>
                  <a:lnTo>
                    <a:pt x="1953489" y="0"/>
                  </a:lnTo>
                  <a:cubicBezTo>
                    <a:pt x="2026644" y="0"/>
                    <a:pt x="2085947" y="59303"/>
                    <a:pt x="2085947" y="132458"/>
                  </a:cubicBezTo>
                  <a:lnTo>
                    <a:pt x="2085947" y="1192118"/>
                  </a:lnTo>
                  <a:cubicBezTo>
                    <a:pt x="2085947" y="1265273"/>
                    <a:pt x="2026644" y="1324576"/>
                    <a:pt x="1953489" y="1324576"/>
                  </a:cubicBezTo>
                  <a:lnTo>
                    <a:pt x="132458" y="1324576"/>
                  </a:lnTo>
                  <a:cubicBezTo>
                    <a:pt x="59303" y="1324576"/>
                    <a:pt x="0" y="1265273"/>
                    <a:pt x="0" y="1192118"/>
                  </a:cubicBezTo>
                  <a:lnTo>
                    <a:pt x="0" y="132458"/>
                  </a:lnTo>
                  <a:close/>
                </a:path>
              </a:pathLst>
            </a:custGeom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0716" tIns="160716" rIns="160716" bIns="160716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 dirty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Gill Sans MT Condensed" panose="020B0506020104020203" pitchFamily="34" charset="0"/>
                </a:rPr>
                <a:t>Planning Division</a:t>
              </a:r>
            </a:p>
          </p:txBody>
        </p:sp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E937C87F-1AE9-E154-A4E9-8EC8B165911D}"/>
                </a:ext>
              </a:extLst>
            </p:cNvPr>
            <p:cNvSpPr/>
            <p:nvPr/>
          </p:nvSpPr>
          <p:spPr>
            <a:xfrm>
              <a:off x="8824695" y="4617090"/>
              <a:ext cx="2690607" cy="1324576"/>
            </a:xfrm>
            <a:prstGeom prst="roundRect">
              <a:avLst>
                <a:gd name="adj" fmla="val 10000"/>
              </a:avLst>
            </a:prstGeom>
            <a:solidFill>
              <a:schemeClr val="accent6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FF5F653-7FDE-190E-7432-0801BD278BA4}"/>
                </a:ext>
              </a:extLst>
            </p:cNvPr>
            <p:cNvSpPr/>
            <p:nvPr/>
          </p:nvSpPr>
          <p:spPr>
            <a:xfrm>
              <a:off x="9020371" y="4801178"/>
              <a:ext cx="2714671" cy="1324576"/>
            </a:xfrm>
            <a:custGeom>
              <a:avLst/>
              <a:gdLst>
                <a:gd name="csX0" fmla="*/ 0 w 2085947"/>
                <a:gd name="csY0" fmla="*/ 132458 h 1324576"/>
                <a:gd name="csX1" fmla="*/ 132458 w 2085947"/>
                <a:gd name="csY1" fmla="*/ 0 h 1324576"/>
                <a:gd name="csX2" fmla="*/ 1953489 w 2085947"/>
                <a:gd name="csY2" fmla="*/ 0 h 1324576"/>
                <a:gd name="csX3" fmla="*/ 2085947 w 2085947"/>
                <a:gd name="csY3" fmla="*/ 132458 h 1324576"/>
                <a:gd name="csX4" fmla="*/ 2085947 w 2085947"/>
                <a:gd name="csY4" fmla="*/ 1192118 h 1324576"/>
                <a:gd name="csX5" fmla="*/ 1953489 w 2085947"/>
                <a:gd name="csY5" fmla="*/ 1324576 h 1324576"/>
                <a:gd name="csX6" fmla="*/ 132458 w 2085947"/>
                <a:gd name="csY6" fmla="*/ 1324576 h 1324576"/>
                <a:gd name="csX7" fmla="*/ 0 w 2085947"/>
                <a:gd name="csY7" fmla="*/ 1192118 h 1324576"/>
                <a:gd name="csX8" fmla="*/ 0 w 2085947"/>
                <a:gd name="csY8" fmla="*/ 132458 h 13245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085947" h="1324576">
                  <a:moveTo>
                    <a:pt x="0" y="132458"/>
                  </a:moveTo>
                  <a:cubicBezTo>
                    <a:pt x="0" y="59303"/>
                    <a:pt x="59303" y="0"/>
                    <a:pt x="132458" y="0"/>
                  </a:cubicBezTo>
                  <a:lnTo>
                    <a:pt x="1953489" y="0"/>
                  </a:lnTo>
                  <a:cubicBezTo>
                    <a:pt x="2026644" y="0"/>
                    <a:pt x="2085947" y="59303"/>
                    <a:pt x="2085947" y="132458"/>
                  </a:cubicBezTo>
                  <a:lnTo>
                    <a:pt x="2085947" y="1192118"/>
                  </a:lnTo>
                  <a:cubicBezTo>
                    <a:pt x="2085947" y="1265273"/>
                    <a:pt x="2026644" y="1324576"/>
                    <a:pt x="1953489" y="1324576"/>
                  </a:cubicBezTo>
                  <a:lnTo>
                    <a:pt x="132458" y="1324576"/>
                  </a:lnTo>
                  <a:cubicBezTo>
                    <a:pt x="59303" y="1324576"/>
                    <a:pt x="0" y="1265273"/>
                    <a:pt x="0" y="1192118"/>
                  </a:cubicBezTo>
                  <a:lnTo>
                    <a:pt x="0" y="132458"/>
                  </a:lnTo>
                  <a:close/>
                </a:path>
              </a:pathLst>
            </a:custGeom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45476" tIns="145476" rIns="145476" bIns="145476" numCol="1" spcCol="1270" anchor="ctr" anchorCtr="0">
              <a:noAutofit/>
            </a:bodyPr>
            <a:lstStyle/>
            <a:p>
              <a:pPr marL="0" lvl="0" indent="0" algn="ctr" defTabSz="12446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800" kern="1200" dirty="0">
                  <a:latin typeface="Gill Sans MT Condensed" panose="020B0506020104020203" pitchFamily="34" charset="0"/>
                </a:rPr>
                <a:t>Geothermal: Resource Planner</a:t>
              </a:r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D9CA725-A8F0-0753-CA76-CEA46C568A31}"/>
                </a:ext>
              </a:extLst>
            </p:cNvPr>
            <p:cNvSpPr/>
            <p:nvPr/>
          </p:nvSpPr>
          <p:spPr>
            <a:xfrm>
              <a:off x="5604378" y="3994862"/>
              <a:ext cx="91440" cy="606663"/>
            </a:xfrm>
            <a:custGeom>
              <a:avLst/>
              <a:gdLst/>
              <a:ahLst/>
              <a:cxnLst/>
              <a:rect l="0" t="0" r="0" b="0"/>
              <a:pathLst>
                <a:path>
                  <a:moveTo>
                    <a:pt x="45720" y="0"/>
                  </a:moveTo>
                  <a:lnTo>
                    <a:pt x="45720" y="606663"/>
                  </a:lnTo>
                </a:path>
              </a:pathLst>
            </a:custGeom>
            <a:noFill/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0">
              <a:scrgbClr r="0" g="0" b="0"/>
            </a:fillRef>
            <a:effectRef idx="0">
              <a:schemeClr val="accent2">
                <a:tint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Rectangle: Rounded Corners 13">
              <a:extLst>
                <a:ext uri="{FF2B5EF4-FFF2-40B4-BE49-F238E27FC236}">
                  <a16:creationId xmlns:a16="http://schemas.microsoft.com/office/drawing/2014/main" id="{5A98E5B7-AED9-D595-D137-52E529C5C236}"/>
                </a:ext>
              </a:extLst>
            </p:cNvPr>
            <p:cNvSpPr/>
            <p:nvPr/>
          </p:nvSpPr>
          <p:spPr>
            <a:xfrm>
              <a:off x="4667284" y="2700694"/>
              <a:ext cx="2867069" cy="1324576"/>
            </a:xfrm>
            <a:prstGeom prst="roundRect">
              <a:avLst>
                <a:gd name="adj" fmla="val 10000"/>
              </a:avLst>
            </a:prstGeom>
            <a:solidFill>
              <a:schemeClr val="tx2">
                <a:lumMod val="75000"/>
                <a:lumOff val="25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F0FB3CE5-A04E-F884-2FF8-BF65FAFAE222}"/>
                </a:ext>
              </a:extLst>
            </p:cNvPr>
            <p:cNvSpPr/>
            <p:nvPr/>
          </p:nvSpPr>
          <p:spPr>
            <a:xfrm>
              <a:off x="4838896" y="2890469"/>
              <a:ext cx="2867069" cy="1324576"/>
            </a:xfrm>
            <a:custGeom>
              <a:avLst/>
              <a:gdLst>
                <a:gd name="csX0" fmla="*/ 0 w 2085947"/>
                <a:gd name="csY0" fmla="*/ 132458 h 1324576"/>
                <a:gd name="csX1" fmla="*/ 132458 w 2085947"/>
                <a:gd name="csY1" fmla="*/ 0 h 1324576"/>
                <a:gd name="csX2" fmla="*/ 1953489 w 2085947"/>
                <a:gd name="csY2" fmla="*/ 0 h 1324576"/>
                <a:gd name="csX3" fmla="*/ 2085947 w 2085947"/>
                <a:gd name="csY3" fmla="*/ 132458 h 1324576"/>
                <a:gd name="csX4" fmla="*/ 2085947 w 2085947"/>
                <a:gd name="csY4" fmla="*/ 1192118 h 1324576"/>
                <a:gd name="csX5" fmla="*/ 1953489 w 2085947"/>
                <a:gd name="csY5" fmla="*/ 1324576 h 1324576"/>
                <a:gd name="csX6" fmla="*/ 132458 w 2085947"/>
                <a:gd name="csY6" fmla="*/ 1324576 h 1324576"/>
                <a:gd name="csX7" fmla="*/ 0 w 2085947"/>
                <a:gd name="csY7" fmla="*/ 1192118 h 1324576"/>
                <a:gd name="csX8" fmla="*/ 0 w 2085947"/>
                <a:gd name="csY8" fmla="*/ 132458 h 13245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085947" h="1324576">
                  <a:moveTo>
                    <a:pt x="0" y="132458"/>
                  </a:moveTo>
                  <a:cubicBezTo>
                    <a:pt x="0" y="59303"/>
                    <a:pt x="59303" y="0"/>
                    <a:pt x="132458" y="0"/>
                  </a:cubicBezTo>
                  <a:lnTo>
                    <a:pt x="1953489" y="0"/>
                  </a:lnTo>
                  <a:cubicBezTo>
                    <a:pt x="2026644" y="0"/>
                    <a:pt x="2085947" y="59303"/>
                    <a:pt x="2085947" y="132458"/>
                  </a:cubicBezTo>
                  <a:lnTo>
                    <a:pt x="2085947" y="1192118"/>
                  </a:lnTo>
                  <a:cubicBezTo>
                    <a:pt x="2085947" y="1265273"/>
                    <a:pt x="2026644" y="1324576"/>
                    <a:pt x="1953489" y="1324576"/>
                  </a:cubicBezTo>
                  <a:lnTo>
                    <a:pt x="132458" y="1324576"/>
                  </a:lnTo>
                  <a:cubicBezTo>
                    <a:pt x="59303" y="1324576"/>
                    <a:pt x="0" y="1265273"/>
                    <a:pt x="0" y="1192118"/>
                  </a:cubicBezTo>
                  <a:lnTo>
                    <a:pt x="0" y="132458"/>
                  </a:lnTo>
                  <a:close/>
                </a:path>
              </a:pathLst>
            </a:custGeom>
            <a:ln>
              <a:solidFill>
                <a:schemeClr val="tx2">
                  <a:lumMod val="25000"/>
                  <a:lumOff val="75000"/>
                </a:schemeClr>
              </a:solidFill>
            </a:ln>
          </p:spPr>
          <p:style>
            <a:lnRef idx="2">
              <a:schemeClr val="accent1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60716" tIns="160716" rIns="160716" bIns="160716" numCol="1" spcCol="1270" anchor="ctr" anchorCtr="0">
              <a:noAutofit/>
            </a:bodyPr>
            <a:lstStyle/>
            <a:p>
              <a:pPr marL="0" lvl="0" indent="0" algn="ctr" defTabSz="14224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200" kern="1200" dirty="0">
                  <a:solidFill>
                    <a:srgbClr val="000000">
                      <a:hueOff val="0"/>
                      <a:satOff val="0"/>
                      <a:lumOff val="0"/>
                      <a:alphaOff val="0"/>
                    </a:srgbClr>
                  </a:solidFill>
                  <a:latin typeface="Gill Sans MT Condensed" panose="020B0506020104020203" pitchFamily="34" charset="0"/>
                </a:rPr>
                <a:t>Code Enforcement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FA691A89-1AFE-5A26-1B0D-A9B5663C33CD}"/>
                </a:ext>
              </a:extLst>
            </p:cNvPr>
            <p:cNvSpPr/>
            <p:nvPr/>
          </p:nvSpPr>
          <p:spPr>
            <a:xfrm>
              <a:off x="4655252" y="4637621"/>
              <a:ext cx="2979988" cy="1717696"/>
            </a:xfrm>
            <a:prstGeom prst="roundRect">
              <a:avLst>
                <a:gd name="adj" fmla="val 10000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0EEDEEC-B460-7E2E-8C37-71F257748CA9}"/>
                </a:ext>
              </a:extLst>
            </p:cNvPr>
            <p:cNvSpPr/>
            <p:nvPr/>
          </p:nvSpPr>
          <p:spPr>
            <a:xfrm>
              <a:off x="4838896" y="4821708"/>
              <a:ext cx="3052376" cy="1711055"/>
            </a:xfrm>
            <a:custGeom>
              <a:avLst/>
              <a:gdLst>
                <a:gd name="csX0" fmla="*/ 0 w 2085947"/>
                <a:gd name="csY0" fmla="*/ 132458 h 1324576"/>
                <a:gd name="csX1" fmla="*/ 132458 w 2085947"/>
                <a:gd name="csY1" fmla="*/ 0 h 1324576"/>
                <a:gd name="csX2" fmla="*/ 1953489 w 2085947"/>
                <a:gd name="csY2" fmla="*/ 0 h 1324576"/>
                <a:gd name="csX3" fmla="*/ 2085947 w 2085947"/>
                <a:gd name="csY3" fmla="*/ 132458 h 1324576"/>
                <a:gd name="csX4" fmla="*/ 2085947 w 2085947"/>
                <a:gd name="csY4" fmla="*/ 1192118 h 1324576"/>
                <a:gd name="csX5" fmla="*/ 1953489 w 2085947"/>
                <a:gd name="csY5" fmla="*/ 1324576 h 1324576"/>
                <a:gd name="csX6" fmla="*/ 132458 w 2085947"/>
                <a:gd name="csY6" fmla="*/ 1324576 h 1324576"/>
                <a:gd name="csX7" fmla="*/ 0 w 2085947"/>
                <a:gd name="csY7" fmla="*/ 1192118 h 1324576"/>
                <a:gd name="csX8" fmla="*/ 0 w 2085947"/>
                <a:gd name="csY8" fmla="*/ 132458 h 132457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</a:cxnLst>
              <a:rect l="l" t="t" r="r" b="b"/>
              <a:pathLst>
                <a:path w="2085947" h="1324576">
                  <a:moveTo>
                    <a:pt x="0" y="132458"/>
                  </a:moveTo>
                  <a:cubicBezTo>
                    <a:pt x="0" y="59303"/>
                    <a:pt x="59303" y="0"/>
                    <a:pt x="132458" y="0"/>
                  </a:cubicBezTo>
                  <a:lnTo>
                    <a:pt x="1953489" y="0"/>
                  </a:lnTo>
                  <a:cubicBezTo>
                    <a:pt x="2026644" y="0"/>
                    <a:pt x="2085947" y="59303"/>
                    <a:pt x="2085947" y="132458"/>
                  </a:cubicBezTo>
                  <a:lnTo>
                    <a:pt x="2085947" y="1192118"/>
                  </a:lnTo>
                  <a:cubicBezTo>
                    <a:pt x="2085947" y="1265273"/>
                    <a:pt x="2026644" y="1324576"/>
                    <a:pt x="1953489" y="1324576"/>
                  </a:cubicBezTo>
                  <a:lnTo>
                    <a:pt x="132458" y="1324576"/>
                  </a:lnTo>
                  <a:cubicBezTo>
                    <a:pt x="59303" y="1324576"/>
                    <a:pt x="0" y="1265273"/>
                    <a:pt x="0" y="1192118"/>
                  </a:cubicBezTo>
                  <a:lnTo>
                    <a:pt x="0" y="132458"/>
                  </a:lnTo>
                  <a:close/>
                </a:path>
              </a:pathLst>
            </a:custGeom>
            <a:ln>
              <a:solidFill>
                <a:schemeClr val="accent1">
                  <a:lumMod val="50000"/>
                </a:schemeClr>
              </a:solidFill>
            </a:ln>
          </p:spPr>
          <p:style>
            <a:lnRef idx="2">
              <a:schemeClr val="accent3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6426" tIns="126426" rIns="126426" bIns="126426" numCol="1" spcCol="1270" anchor="ctr" anchorCtr="0">
              <a:noAutofit/>
            </a:bodyPr>
            <a:lstStyle/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>
                  <a:latin typeface="Gill Sans MT Condensed" panose="020B0506020104020203" pitchFamily="34" charset="0"/>
                </a:rPr>
                <a:t>CDBG Grant: 2 positions</a:t>
              </a:r>
            </a:p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 dirty="0">
                  <a:latin typeface="Gill Sans MT Condensed" panose="020B0506020104020203" pitchFamily="34" charset="0"/>
                </a:rPr>
                <a:t>COPTR Program: 2 positions</a:t>
              </a:r>
            </a:p>
            <a:p>
              <a:pPr marL="0" lvl="0" indent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dirty="0">
                  <a:latin typeface="Gill Sans MT Condensed" panose="020B0506020104020203" pitchFamily="34" charset="0"/>
                </a:rPr>
                <a:t>Prop 64 Cannabis: 3 positions</a:t>
              </a:r>
              <a:endParaRPr lang="en-US" sz="2400" kern="1200" dirty="0">
                <a:latin typeface="Gill Sans MT Condensed" panose="020B05060201040202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965789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5ED142E-EFD9-50C9-C7DA-819876BB42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ectangle 60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63" name="Rectangle 62">
            <a:extLst>
              <a:ext uri="{FF2B5EF4-FFF2-40B4-BE49-F238E27FC236}">
                <a16:creationId xmlns:a16="http://schemas.microsoft.com/office/drawing/2014/main" id="{76906711-0AFB-47DD-A4B6-4E94B38B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Freeform: Shape 64">
            <a:extLst>
              <a:ext uri="{FF2B5EF4-FFF2-40B4-BE49-F238E27FC236}">
                <a16:creationId xmlns:a16="http://schemas.microsoft.com/office/drawing/2014/main" id="{AA91F649-894C-41F6-A21D-3D1AC558E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rgbClr val="AAA1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72A634C-FF07-3990-678D-17F903C718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390525"/>
            <a:ext cx="10909640" cy="15103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Fave Script Bold Pro" pitchFamily="2" charset="0"/>
              </a:rPr>
              <a:t>Planning Division Revenue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56037404-66BD-46B5-9323-1B5313196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1753266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EE44CEAC-11D7-1017-E0EF-576167FEAC1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75949595"/>
              </p:ext>
            </p:extLst>
          </p:nvPr>
        </p:nvGraphicFramePr>
        <p:xfrm>
          <a:off x="180870" y="2877833"/>
          <a:ext cx="11686233" cy="3874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3059609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31A77A-CBC9-CD2F-9980-E0DCE46B1A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38ADB27-2933-A1DE-8C22-2B62DFA7B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D7A7A7AE-73A4-B047-8938-D35E5EC6F9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3FAF22-F517-4FE6-7D7C-FA3AE48D2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736" y="5594717"/>
            <a:ext cx="10909640" cy="10363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5400" dirty="0">
                <a:solidFill>
                  <a:schemeClr val="tx2">
                    <a:lumMod val="90000"/>
                    <a:lumOff val="10000"/>
                  </a:schemeClr>
                </a:solidFill>
                <a:latin typeface="Fave Script Bold Pro" pitchFamily="2" charset="0"/>
              </a:rPr>
              <a:t>Planning Division Revenue vs. Expenses</a:t>
            </a: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2E3D02D3-5B64-579E-F10D-C2EA6E101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27432"/>
          </a:xfrm>
          <a:custGeom>
            <a:avLst/>
            <a:gdLst>
              <a:gd name="csX0" fmla="*/ 0 w 4572000"/>
              <a:gd name="csY0" fmla="*/ 0 h 27432"/>
              <a:gd name="csX1" fmla="*/ 607423 w 4572000"/>
              <a:gd name="csY1" fmla="*/ 0 h 27432"/>
              <a:gd name="csX2" fmla="*/ 1123406 w 4572000"/>
              <a:gd name="csY2" fmla="*/ 0 h 27432"/>
              <a:gd name="csX3" fmla="*/ 1685109 w 4572000"/>
              <a:gd name="csY3" fmla="*/ 0 h 27432"/>
              <a:gd name="csX4" fmla="*/ 2383971 w 4572000"/>
              <a:gd name="csY4" fmla="*/ 0 h 27432"/>
              <a:gd name="csX5" fmla="*/ 2991394 w 4572000"/>
              <a:gd name="csY5" fmla="*/ 0 h 27432"/>
              <a:gd name="csX6" fmla="*/ 3553097 w 4572000"/>
              <a:gd name="csY6" fmla="*/ 0 h 27432"/>
              <a:gd name="csX7" fmla="*/ 4572000 w 4572000"/>
              <a:gd name="csY7" fmla="*/ 0 h 27432"/>
              <a:gd name="csX8" fmla="*/ 4572000 w 4572000"/>
              <a:gd name="csY8" fmla="*/ 27432 h 27432"/>
              <a:gd name="csX9" fmla="*/ 3918857 w 4572000"/>
              <a:gd name="csY9" fmla="*/ 27432 h 27432"/>
              <a:gd name="csX10" fmla="*/ 3357154 w 4572000"/>
              <a:gd name="csY10" fmla="*/ 27432 h 27432"/>
              <a:gd name="csX11" fmla="*/ 2612571 w 4572000"/>
              <a:gd name="csY11" fmla="*/ 27432 h 27432"/>
              <a:gd name="csX12" fmla="*/ 2005149 w 4572000"/>
              <a:gd name="csY12" fmla="*/ 27432 h 27432"/>
              <a:gd name="csX13" fmla="*/ 1489166 w 4572000"/>
              <a:gd name="csY13" fmla="*/ 27432 h 27432"/>
              <a:gd name="csX14" fmla="*/ 790303 w 4572000"/>
              <a:gd name="csY14" fmla="*/ 27432 h 27432"/>
              <a:gd name="csX15" fmla="*/ 0 w 4572000"/>
              <a:gd name="csY15" fmla="*/ 27432 h 27432"/>
              <a:gd name="csX16" fmla="*/ 0 w 4572000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27432" fill="none" extrusionOk="0">
                <a:moveTo>
                  <a:pt x="0" y="0"/>
                </a:moveTo>
                <a:cubicBezTo>
                  <a:pt x="150397" y="-23421"/>
                  <a:pt x="474161" y="9174"/>
                  <a:pt x="607423" y="0"/>
                </a:cubicBezTo>
                <a:cubicBezTo>
                  <a:pt x="740685" y="-9174"/>
                  <a:pt x="868821" y="-4258"/>
                  <a:pt x="1123406" y="0"/>
                </a:cubicBezTo>
                <a:cubicBezTo>
                  <a:pt x="1377991" y="4258"/>
                  <a:pt x="1567664" y="-12410"/>
                  <a:pt x="1685109" y="0"/>
                </a:cubicBezTo>
                <a:cubicBezTo>
                  <a:pt x="1802554" y="12410"/>
                  <a:pt x="2193086" y="-14353"/>
                  <a:pt x="2383971" y="0"/>
                </a:cubicBezTo>
                <a:cubicBezTo>
                  <a:pt x="2574856" y="14353"/>
                  <a:pt x="2697477" y="-26142"/>
                  <a:pt x="2991394" y="0"/>
                </a:cubicBezTo>
                <a:cubicBezTo>
                  <a:pt x="3285311" y="26142"/>
                  <a:pt x="3423667" y="26544"/>
                  <a:pt x="3553097" y="0"/>
                </a:cubicBezTo>
                <a:cubicBezTo>
                  <a:pt x="3682527" y="-26544"/>
                  <a:pt x="4344147" y="50350"/>
                  <a:pt x="4572000" y="0"/>
                </a:cubicBezTo>
                <a:cubicBezTo>
                  <a:pt x="4571027" y="8304"/>
                  <a:pt x="4571522" y="21512"/>
                  <a:pt x="4572000" y="27432"/>
                </a:cubicBezTo>
                <a:cubicBezTo>
                  <a:pt x="4438349" y="5490"/>
                  <a:pt x="4090129" y="31231"/>
                  <a:pt x="3918857" y="27432"/>
                </a:cubicBezTo>
                <a:cubicBezTo>
                  <a:pt x="3747585" y="23633"/>
                  <a:pt x="3498826" y="6883"/>
                  <a:pt x="3357154" y="27432"/>
                </a:cubicBezTo>
                <a:cubicBezTo>
                  <a:pt x="3215482" y="47981"/>
                  <a:pt x="2784289" y="56849"/>
                  <a:pt x="2612571" y="27432"/>
                </a:cubicBezTo>
                <a:cubicBezTo>
                  <a:pt x="2440853" y="-1985"/>
                  <a:pt x="2261292" y="25951"/>
                  <a:pt x="2005149" y="27432"/>
                </a:cubicBezTo>
                <a:cubicBezTo>
                  <a:pt x="1749006" y="28913"/>
                  <a:pt x="1700078" y="34342"/>
                  <a:pt x="1489166" y="27432"/>
                </a:cubicBezTo>
                <a:cubicBezTo>
                  <a:pt x="1278254" y="20522"/>
                  <a:pt x="1077188" y="56916"/>
                  <a:pt x="790303" y="27432"/>
                </a:cubicBezTo>
                <a:cubicBezTo>
                  <a:pt x="503418" y="-2052"/>
                  <a:pt x="359168" y="57044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572000" h="27432" stroke="0" extrusionOk="0">
                <a:moveTo>
                  <a:pt x="0" y="0"/>
                </a:moveTo>
                <a:cubicBezTo>
                  <a:pt x="155698" y="6780"/>
                  <a:pt x="465972" y="13197"/>
                  <a:pt x="607423" y="0"/>
                </a:cubicBezTo>
                <a:cubicBezTo>
                  <a:pt x="748874" y="-13197"/>
                  <a:pt x="1014133" y="22994"/>
                  <a:pt x="1123406" y="0"/>
                </a:cubicBezTo>
                <a:cubicBezTo>
                  <a:pt x="1232679" y="-22994"/>
                  <a:pt x="1639431" y="-2997"/>
                  <a:pt x="1867989" y="0"/>
                </a:cubicBezTo>
                <a:cubicBezTo>
                  <a:pt x="2096547" y="2997"/>
                  <a:pt x="2265668" y="29557"/>
                  <a:pt x="2475411" y="0"/>
                </a:cubicBezTo>
                <a:cubicBezTo>
                  <a:pt x="2685154" y="-29557"/>
                  <a:pt x="2951491" y="73"/>
                  <a:pt x="3082834" y="0"/>
                </a:cubicBezTo>
                <a:cubicBezTo>
                  <a:pt x="3214177" y="-73"/>
                  <a:pt x="3641000" y="-33478"/>
                  <a:pt x="3827417" y="0"/>
                </a:cubicBezTo>
                <a:cubicBezTo>
                  <a:pt x="4013834" y="33478"/>
                  <a:pt x="4345917" y="14255"/>
                  <a:pt x="4572000" y="0"/>
                </a:cubicBezTo>
                <a:cubicBezTo>
                  <a:pt x="4572485" y="9333"/>
                  <a:pt x="4573278" y="19699"/>
                  <a:pt x="4572000" y="27432"/>
                </a:cubicBezTo>
                <a:cubicBezTo>
                  <a:pt x="4318030" y="43025"/>
                  <a:pt x="4161104" y="34314"/>
                  <a:pt x="4010297" y="27432"/>
                </a:cubicBezTo>
                <a:cubicBezTo>
                  <a:pt x="3859490" y="20550"/>
                  <a:pt x="3592529" y="6613"/>
                  <a:pt x="3357154" y="27432"/>
                </a:cubicBezTo>
                <a:cubicBezTo>
                  <a:pt x="3121779" y="48251"/>
                  <a:pt x="2884285" y="3780"/>
                  <a:pt x="2704011" y="27432"/>
                </a:cubicBezTo>
                <a:cubicBezTo>
                  <a:pt x="2523737" y="51084"/>
                  <a:pt x="2295944" y="32081"/>
                  <a:pt x="2096589" y="27432"/>
                </a:cubicBezTo>
                <a:cubicBezTo>
                  <a:pt x="1897234" y="22783"/>
                  <a:pt x="1623782" y="52518"/>
                  <a:pt x="1352006" y="27432"/>
                </a:cubicBezTo>
                <a:cubicBezTo>
                  <a:pt x="1080230" y="2346"/>
                  <a:pt x="869959" y="12864"/>
                  <a:pt x="607423" y="27432"/>
                </a:cubicBezTo>
                <a:cubicBezTo>
                  <a:pt x="344887" y="42000"/>
                  <a:pt x="188100" y="40051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AAA180"/>
          </a:solidFill>
          <a:ln w="38100" cap="rnd">
            <a:solidFill>
              <a:srgbClr val="AAA180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ate Placeholder 26">
            <a:extLst>
              <a:ext uri="{FF2B5EF4-FFF2-40B4-BE49-F238E27FC236}">
                <a16:creationId xmlns:a16="http://schemas.microsoft.com/office/drawing/2014/main" id="{0FA8E4AE-1CC6-D6CB-89D5-F55834775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ooter Placeholder 27">
            <a:extLst>
              <a:ext uri="{FF2B5EF4-FFF2-40B4-BE49-F238E27FC236}">
                <a16:creationId xmlns:a16="http://schemas.microsoft.com/office/drawing/2014/main" id="{669C95B0-8123-064D-49D5-AF59B9EFFE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Slide Number Placeholder 28">
            <a:extLst>
              <a:ext uri="{FF2B5EF4-FFF2-40B4-BE49-F238E27FC236}">
                <a16:creationId xmlns:a16="http://schemas.microsoft.com/office/drawing/2014/main" id="{08001182-F92A-5651-CE75-7E76E68E1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3" name="Picture Placeholder 7">
            <a:extLst>
              <a:ext uri="{FF2B5EF4-FFF2-40B4-BE49-F238E27FC236}">
                <a16:creationId xmlns:a16="http://schemas.microsoft.com/office/drawing/2014/main" id="{4C045875-279A-96C9-45F9-5FB3F4F412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47285269"/>
              </p:ext>
            </p:extLst>
          </p:nvPr>
        </p:nvGraphicFramePr>
        <p:xfrm>
          <a:off x="-2298" y="553849"/>
          <a:ext cx="12192000" cy="4813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610935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60000"/>
                <a:lumOff val="40000"/>
              </a:schemeClr>
            </a:gs>
            <a:gs pos="100000">
              <a:schemeClr val="accent1">
                <a:lumMod val="75000"/>
                <a:alpha val="55000"/>
              </a:schemeClr>
            </a:gs>
          </a:gsLst>
          <a:lin ang="108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540539-31EE-05C2-6E09-9AA753B0C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90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93" name="Rectangle 92">
            <a:extLst>
              <a:ext uri="{FF2B5EF4-FFF2-40B4-BE49-F238E27FC236}">
                <a16:creationId xmlns:a16="http://schemas.microsoft.com/office/drawing/2014/main" id="{665DBBEF-238B-476B-96AB-8AAC3224EC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2E7D42-593A-7DA8-3B14-B8B1FDCCF7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278" y="1673852"/>
            <a:ext cx="3466393" cy="2585323"/>
          </a:xfrm>
        </p:spPr>
        <p:txBody>
          <a:bodyPr vert="horz" wrap="square" lIns="91440" tIns="45720" rIns="91440" bIns="45720" rtlCol="0" anchor="b" anchorCtr="0">
            <a:spAutoFit/>
          </a:bodyPr>
          <a:lstStyle/>
          <a:p>
            <a:r>
              <a:rPr lang="en-US" sz="5400" dirty="0">
                <a:solidFill>
                  <a:schemeClr val="tx2">
                    <a:lumMod val="90000"/>
                    <a:lumOff val="10000"/>
                  </a:schemeClr>
                </a:solidFill>
                <a:latin typeface="Fave Script Bold Pro" pitchFamily="2" charset="0"/>
              </a:rPr>
              <a:t>General Fund Usage by Planning Division</a:t>
            </a:r>
          </a:p>
        </p:txBody>
      </p:sp>
      <p:sp>
        <p:nvSpPr>
          <p:cNvPr id="95" name="Rectangle 6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278" y="4409267"/>
            <a:ext cx="3255095" cy="27432"/>
          </a:xfrm>
          <a:custGeom>
            <a:avLst/>
            <a:gdLst>
              <a:gd name="csX0" fmla="*/ 0 w 3255095"/>
              <a:gd name="csY0" fmla="*/ 0 h 27432"/>
              <a:gd name="csX1" fmla="*/ 618468 w 3255095"/>
              <a:gd name="csY1" fmla="*/ 0 h 27432"/>
              <a:gd name="csX2" fmla="*/ 1269487 w 3255095"/>
              <a:gd name="csY2" fmla="*/ 0 h 27432"/>
              <a:gd name="csX3" fmla="*/ 1953057 w 3255095"/>
              <a:gd name="csY3" fmla="*/ 0 h 27432"/>
              <a:gd name="csX4" fmla="*/ 2636627 w 3255095"/>
              <a:gd name="csY4" fmla="*/ 0 h 27432"/>
              <a:gd name="csX5" fmla="*/ 3255095 w 3255095"/>
              <a:gd name="csY5" fmla="*/ 0 h 27432"/>
              <a:gd name="csX6" fmla="*/ 3255095 w 3255095"/>
              <a:gd name="csY6" fmla="*/ 27432 h 27432"/>
              <a:gd name="csX7" fmla="*/ 2538974 w 3255095"/>
              <a:gd name="csY7" fmla="*/ 27432 h 27432"/>
              <a:gd name="csX8" fmla="*/ 1822853 w 3255095"/>
              <a:gd name="csY8" fmla="*/ 27432 h 27432"/>
              <a:gd name="csX9" fmla="*/ 1171834 w 3255095"/>
              <a:gd name="csY9" fmla="*/ 27432 h 27432"/>
              <a:gd name="csX10" fmla="*/ 0 w 3255095"/>
              <a:gd name="csY10" fmla="*/ 27432 h 27432"/>
              <a:gd name="csX11" fmla="*/ 0 w 3255095"/>
              <a:gd name="csY11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27432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3929" y="7395"/>
                  <a:pt x="3255140" y="21864"/>
                  <a:pt x="3255095" y="27432"/>
                </a:cubicBezTo>
                <a:cubicBezTo>
                  <a:pt x="3088545" y="32347"/>
                  <a:pt x="2687475" y="16563"/>
                  <a:pt x="2538974" y="27432"/>
                </a:cubicBezTo>
                <a:cubicBezTo>
                  <a:pt x="2390473" y="38301"/>
                  <a:pt x="2137381" y="185"/>
                  <a:pt x="1822853" y="27432"/>
                </a:cubicBezTo>
                <a:cubicBezTo>
                  <a:pt x="1508325" y="54679"/>
                  <a:pt x="1466437" y="29529"/>
                  <a:pt x="1171834" y="27432"/>
                </a:cubicBezTo>
                <a:cubicBezTo>
                  <a:pt x="877231" y="25335"/>
                  <a:pt x="561097" y="46787"/>
                  <a:pt x="0" y="27432"/>
                </a:cubicBezTo>
                <a:cubicBezTo>
                  <a:pt x="-503" y="20663"/>
                  <a:pt x="1168" y="5855"/>
                  <a:pt x="0" y="0"/>
                </a:cubicBezTo>
                <a:close/>
              </a:path>
              <a:path w="3255095" h="27432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5288" y="12649"/>
                  <a:pt x="3254107" y="17989"/>
                  <a:pt x="3255095" y="27432"/>
                </a:cubicBezTo>
                <a:cubicBezTo>
                  <a:pt x="3120743" y="25834"/>
                  <a:pt x="2759628" y="51606"/>
                  <a:pt x="2604076" y="27432"/>
                </a:cubicBezTo>
                <a:cubicBezTo>
                  <a:pt x="2448524" y="3258"/>
                  <a:pt x="2184336" y="28743"/>
                  <a:pt x="1887955" y="27432"/>
                </a:cubicBezTo>
                <a:cubicBezTo>
                  <a:pt x="1591574" y="26121"/>
                  <a:pt x="1548845" y="16014"/>
                  <a:pt x="1334589" y="27432"/>
                </a:cubicBezTo>
                <a:cubicBezTo>
                  <a:pt x="1120333" y="38850"/>
                  <a:pt x="996014" y="18806"/>
                  <a:pt x="683570" y="27432"/>
                </a:cubicBezTo>
                <a:cubicBezTo>
                  <a:pt x="371126" y="36058"/>
                  <a:pt x="198687" y="25311"/>
                  <a:pt x="0" y="27432"/>
                </a:cubicBezTo>
                <a:cubicBezTo>
                  <a:pt x="1300" y="19678"/>
                  <a:pt x="-86" y="12044"/>
                  <a:pt x="0" y="0"/>
                </a:cubicBezTo>
                <a:close/>
              </a:path>
            </a:pathLst>
          </a:custGeom>
          <a:solidFill>
            <a:srgbClr val="AAA180"/>
          </a:solidFill>
          <a:ln w="38100" cap="rnd">
            <a:solidFill>
              <a:srgbClr val="AAA180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Content Placeholder 10">
            <a:extLst>
              <a:ext uri="{FF2B5EF4-FFF2-40B4-BE49-F238E27FC236}">
                <a16:creationId xmlns:a16="http://schemas.microsoft.com/office/drawing/2014/main" id="{AA6B6C8D-17F2-81FB-7DB5-AEF8047A81F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3692735"/>
              </p:ext>
            </p:extLst>
          </p:nvPr>
        </p:nvGraphicFramePr>
        <p:xfrm>
          <a:off x="3994484" y="237649"/>
          <a:ext cx="8025063" cy="6382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54427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tangle 44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47" name="Rectangle 46">
            <a:extLst>
              <a:ext uri="{FF2B5EF4-FFF2-40B4-BE49-F238E27FC236}">
                <a16:creationId xmlns:a16="http://schemas.microsoft.com/office/drawing/2014/main" id="{76906711-0AFB-47DD-A4B6-4E94B38B8C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AA91F649-894C-41F6-A21D-3D1AC558E9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2877832"/>
          </a:xfrm>
          <a:custGeom>
            <a:avLst/>
            <a:gdLst>
              <a:gd name="connsiteX0" fmla="*/ 6789701 w 12192000"/>
              <a:gd name="connsiteY0" fmla="*/ 2809623 h 2877832"/>
              <a:gd name="connsiteX1" fmla="*/ 6788702 w 12192000"/>
              <a:gd name="connsiteY1" fmla="*/ 2809701 h 2877832"/>
              <a:gd name="connsiteX2" fmla="*/ 6788476 w 12192000"/>
              <a:gd name="connsiteY2" fmla="*/ 2810235 h 2877832"/>
              <a:gd name="connsiteX3" fmla="*/ 0 w 12192000"/>
              <a:gd name="connsiteY3" fmla="*/ 0 h 2877832"/>
              <a:gd name="connsiteX4" fmla="*/ 12192000 w 12192000"/>
              <a:gd name="connsiteY4" fmla="*/ 0 h 2877832"/>
              <a:gd name="connsiteX5" fmla="*/ 12192000 w 12192000"/>
              <a:gd name="connsiteY5" fmla="*/ 1915388 h 2877832"/>
              <a:gd name="connsiteX6" fmla="*/ 12061096 w 12192000"/>
              <a:gd name="connsiteY6" fmla="*/ 1954428 h 2877832"/>
              <a:gd name="connsiteX7" fmla="*/ 11676800 w 12192000"/>
              <a:gd name="connsiteY7" fmla="*/ 2058003 h 2877832"/>
              <a:gd name="connsiteX8" fmla="*/ 10425355 w 12192000"/>
              <a:gd name="connsiteY8" fmla="*/ 2341542 h 2877832"/>
              <a:gd name="connsiteX9" fmla="*/ 9424022 w 12192000"/>
              <a:gd name="connsiteY9" fmla="*/ 2516704 h 2877832"/>
              <a:gd name="connsiteX10" fmla="*/ 8458419 w 12192000"/>
              <a:gd name="connsiteY10" fmla="*/ 2650405 h 2877832"/>
              <a:gd name="connsiteX11" fmla="*/ 7715970 w 12192000"/>
              <a:gd name="connsiteY11" fmla="*/ 2730352 h 2877832"/>
              <a:gd name="connsiteX12" fmla="*/ 6951716 w 12192000"/>
              <a:gd name="connsiteY12" fmla="*/ 2796132 h 2877832"/>
              <a:gd name="connsiteX13" fmla="*/ 6936303 w 12192000"/>
              <a:gd name="connsiteY13" fmla="*/ 2798203 h 2877832"/>
              <a:gd name="connsiteX14" fmla="*/ 6790448 w 12192000"/>
              <a:gd name="connsiteY14" fmla="*/ 2809564 h 2877832"/>
              <a:gd name="connsiteX15" fmla="*/ 6799941 w 12192000"/>
              <a:gd name="connsiteY15" fmla="*/ 2811384 h 2877832"/>
              <a:gd name="connsiteX16" fmla="*/ 6835432 w 12192000"/>
              <a:gd name="connsiteY16" fmla="*/ 2809677 h 2877832"/>
              <a:gd name="connsiteX17" fmla="*/ 6884003 w 12192000"/>
              <a:gd name="connsiteY17" fmla="*/ 2806699 h 2877832"/>
              <a:gd name="connsiteX18" fmla="*/ 7578771 w 12192000"/>
              <a:gd name="connsiteY18" fmla="*/ 2774172 h 2877832"/>
              <a:gd name="connsiteX19" fmla="*/ 8623845 w 12192000"/>
              <a:gd name="connsiteY19" fmla="*/ 2687275 h 2877832"/>
              <a:gd name="connsiteX20" fmla="*/ 9479970 w 12192000"/>
              <a:gd name="connsiteY20" fmla="*/ 2583369 h 2877832"/>
              <a:gd name="connsiteX21" fmla="*/ 10629308 w 12192000"/>
              <a:gd name="connsiteY21" fmla="*/ 2389212 h 2877832"/>
              <a:gd name="connsiteX22" fmla="*/ 11998498 w 12192000"/>
              <a:gd name="connsiteY22" fmla="*/ 2063218 h 2877832"/>
              <a:gd name="connsiteX23" fmla="*/ 12192000 w 12192000"/>
              <a:gd name="connsiteY23" fmla="*/ 2006219 h 2877832"/>
              <a:gd name="connsiteX24" fmla="*/ 12192000 w 12192000"/>
              <a:gd name="connsiteY24" fmla="*/ 2060956 h 2877832"/>
              <a:gd name="connsiteX25" fmla="*/ 11829257 w 12192000"/>
              <a:gd name="connsiteY25" fmla="*/ 2166255 h 2877832"/>
              <a:gd name="connsiteX26" fmla="*/ 10939183 w 12192000"/>
              <a:gd name="connsiteY26" fmla="*/ 2380770 h 2877832"/>
              <a:gd name="connsiteX27" fmla="*/ 9985530 w 12192000"/>
              <a:gd name="connsiteY27" fmla="*/ 2560775 h 2877832"/>
              <a:gd name="connsiteX28" fmla="*/ 9186882 w 12192000"/>
              <a:gd name="connsiteY28" fmla="*/ 2676722 h 2877832"/>
              <a:gd name="connsiteX29" fmla="*/ 8578198 w 12192000"/>
              <a:gd name="connsiteY29" fmla="*/ 2746241 h 2877832"/>
              <a:gd name="connsiteX30" fmla="*/ 7864358 w 12192000"/>
              <a:gd name="connsiteY30" fmla="*/ 2807692 h 2877832"/>
              <a:gd name="connsiteX31" fmla="*/ 6935502 w 12192000"/>
              <a:gd name="connsiteY31" fmla="*/ 2859086 h 2877832"/>
              <a:gd name="connsiteX32" fmla="*/ 6477750 w 12192000"/>
              <a:gd name="connsiteY32" fmla="*/ 2872989 h 2877832"/>
              <a:gd name="connsiteX33" fmla="*/ 6362294 w 12192000"/>
              <a:gd name="connsiteY33" fmla="*/ 2877832 h 2877832"/>
              <a:gd name="connsiteX34" fmla="*/ 6057129 w 12192000"/>
              <a:gd name="connsiteY34" fmla="*/ 2877832 h 2877832"/>
              <a:gd name="connsiteX35" fmla="*/ 5977784 w 12192000"/>
              <a:gd name="connsiteY35" fmla="*/ 2873238 h 2877832"/>
              <a:gd name="connsiteX36" fmla="*/ 5265087 w 12192000"/>
              <a:gd name="connsiteY36" fmla="*/ 2836989 h 2877832"/>
              <a:gd name="connsiteX37" fmla="*/ 4346277 w 12192000"/>
              <a:gd name="connsiteY37" fmla="*/ 2774919 h 2877832"/>
              <a:gd name="connsiteX38" fmla="*/ 3373045 w 12192000"/>
              <a:gd name="connsiteY38" fmla="*/ 2676350 h 2877832"/>
              <a:gd name="connsiteX39" fmla="*/ 2362173 w 12192000"/>
              <a:gd name="connsiteY39" fmla="*/ 2557423 h 2877832"/>
              <a:gd name="connsiteX40" fmla="*/ 1233178 w 12192000"/>
              <a:gd name="connsiteY40" fmla="*/ 2384247 h 2877832"/>
              <a:gd name="connsiteX41" fmla="*/ 68500 w 12192000"/>
              <a:gd name="connsiteY41" fmla="*/ 2144540 h 2877832"/>
              <a:gd name="connsiteX42" fmla="*/ 0 w 12192000"/>
              <a:gd name="connsiteY42" fmla="*/ 2127185 h 2877832"/>
              <a:gd name="connsiteX43" fmla="*/ 0 w 12192000"/>
              <a:gd name="connsiteY43" fmla="*/ 2070696 h 2877832"/>
              <a:gd name="connsiteX44" fmla="*/ 72441 w 12192000"/>
              <a:gd name="connsiteY44" fmla="*/ 2089473 h 2877832"/>
              <a:gd name="connsiteX45" fmla="*/ 600716 w 12192000"/>
              <a:gd name="connsiteY45" fmla="*/ 2207843 h 2877832"/>
              <a:gd name="connsiteX46" fmla="*/ 1769512 w 12192000"/>
              <a:gd name="connsiteY46" fmla="*/ 2418011 h 2877832"/>
              <a:gd name="connsiteX47" fmla="*/ 2613554 w 12192000"/>
              <a:gd name="connsiteY47" fmla="*/ 2534953 h 2877832"/>
              <a:gd name="connsiteX48" fmla="*/ 2581134 w 12192000"/>
              <a:gd name="connsiteY48" fmla="*/ 2525022 h 2877832"/>
              <a:gd name="connsiteX49" fmla="*/ 1112635 w 12192000"/>
              <a:gd name="connsiteY49" fmla="*/ 2192325 h 2877832"/>
              <a:gd name="connsiteX50" fmla="*/ 420412 w 12192000"/>
              <a:gd name="connsiteY50" fmla="*/ 1992892 h 2877832"/>
              <a:gd name="connsiteX51" fmla="*/ 0 w 12192000"/>
              <a:gd name="connsiteY51" fmla="*/ 1853975 h 28778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</a:cxnLst>
            <a:rect l="l" t="t" r="r" b="b"/>
            <a:pathLst>
              <a:path w="12192000" h="2877832">
                <a:moveTo>
                  <a:pt x="6789701" y="2809623"/>
                </a:moveTo>
                <a:lnTo>
                  <a:pt x="6788702" y="2809701"/>
                </a:lnTo>
                <a:lnTo>
                  <a:pt x="6788476" y="2810235"/>
                </a:ln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1915388"/>
                </a:lnTo>
                <a:lnTo>
                  <a:pt x="12061096" y="1954428"/>
                </a:lnTo>
                <a:cubicBezTo>
                  <a:pt x="11933500" y="1990642"/>
                  <a:pt x="11805390" y="2025171"/>
                  <a:pt x="11676800" y="2058003"/>
                </a:cubicBezTo>
                <a:cubicBezTo>
                  <a:pt x="11262789" y="2165510"/>
                  <a:pt x="10845343" y="2259112"/>
                  <a:pt x="10425355" y="2341542"/>
                </a:cubicBezTo>
                <a:cubicBezTo>
                  <a:pt x="10092810" y="2406753"/>
                  <a:pt x="9759033" y="2465150"/>
                  <a:pt x="9424022" y="2516704"/>
                </a:cubicBezTo>
                <a:cubicBezTo>
                  <a:pt x="9102997" y="2566361"/>
                  <a:pt x="8781133" y="2610928"/>
                  <a:pt x="8458419" y="2650405"/>
                </a:cubicBezTo>
                <a:cubicBezTo>
                  <a:pt x="8211360" y="2680571"/>
                  <a:pt x="7963792" y="2706144"/>
                  <a:pt x="7715970" y="2730352"/>
                </a:cubicBezTo>
                <a:lnTo>
                  <a:pt x="6951716" y="2796132"/>
                </a:lnTo>
                <a:lnTo>
                  <a:pt x="6936303" y="2798203"/>
                </a:lnTo>
                <a:lnTo>
                  <a:pt x="6790448" y="2809564"/>
                </a:lnTo>
                <a:lnTo>
                  <a:pt x="6799941" y="2811384"/>
                </a:lnTo>
                <a:cubicBezTo>
                  <a:pt x="6811623" y="2811850"/>
                  <a:pt x="6823734" y="2809677"/>
                  <a:pt x="6835432" y="2809677"/>
                </a:cubicBezTo>
                <a:cubicBezTo>
                  <a:pt x="6851580" y="2809677"/>
                  <a:pt x="6867729" y="2807070"/>
                  <a:pt x="6884003" y="2806699"/>
                </a:cubicBezTo>
                <a:cubicBezTo>
                  <a:pt x="7115805" y="2801237"/>
                  <a:pt x="7347351" y="2789070"/>
                  <a:pt x="7578771" y="2774172"/>
                </a:cubicBezTo>
                <a:cubicBezTo>
                  <a:pt x="7927552" y="2751704"/>
                  <a:pt x="8276080" y="2723525"/>
                  <a:pt x="8623845" y="2687275"/>
                </a:cubicBezTo>
                <a:cubicBezTo>
                  <a:pt x="8909939" y="2657977"/>
                  <a:pt x="9195310" y="2623342"/>
                  <a:pt x="9479970" y="2583369"/>
                </a:cubicBezTo>
                <a:cubicBezTo>
                  <a:pt x="9864901" y="2528995"/>
                  <a:pt x="10248014" y="2464281"/>
                  <a:pt x="10629308" y="2389212"/>
                </a:cubicBezTo>
                <a:cubicBezTo>
                  <a:pt x="11090114" y="2298092"/>
                  <a:pt x="11546975" y="2190586"/>
                  <a:pt x="11998498" y="2063218"/>
                </a:cubicBezTo>
                <a:lnTo>
                  <a:pt x="12192000" y="2006219"/>
                </a:lnTo>
                <a:lnTo>
                  <a:pt x="12192000" y="2060956"/>
                </a:lnTo>
                <a:lnTo>
                  <a:pt x="11829257" y="2166255"/>
                </a:lnTo>
                <a:cubicBezTo>
                  <a:pt x="11534769" y="2245952"/>
                  <a:pt x="11238120" y="2316838"/>
                  <a:pt x="10939183" y="2380770"/>
                </a:cubicBezTo>
                <a:cubicBezTo>
                  <a:pt x="10622824" y="2448552"/>
                  <a:pt x="10304941" y="2508549"/>
                  <a:pt x="9985530" y="2560775"/>
                </a:cubicBezTo>
                <a:cubicBezTo>
                  <a:pt x="9720036" y="2604224"/>
                  <a:pt x="9453814" y="2642869"/>
                  <a:pt x="9186882" y="2676722"/>
                </a:cubicBezTo>
                <a:cubicBezTo>
                  <a:pt x="8984197" y="2702296"/>
                  <a:pt x="8781514" y="2726379"/>
                  <a:pt x="8578198" y="2746241"/>
                </a:cubicBezTo>
                <a:cubicBezTo>
                  <a:pt x="8340547" y="2768961"/>
                  <a:pt x="8102644" y="2790436"/>
                  <a:pt x="7864358" y="2807692"/>
                </a:cubicBezTo>
                <a:cubicBezTo>
                  <a:pt x="7554994" y="2830036"/>
                  <a:pt x="7245502" y="2847914"/>
                  <a:pt x="6935502" y="2859086"/>
                </a:cubicBezTo>
                <a:cubicBezTo>
                  <a:pt x="6782917" y="2864549"/>
                  <a:pt x="6630334" y="2868397"/>
                  <a:pt x="6477750" y="2872989"/>
                </a:cubicBezTo>
                <a:cubicBezTo>
                  <a:pt x="6439195" y="2870905"/>
                  <a:pt x="6400529" y="2872530"/>
                  <a:pt x="6362294" y="2877832"/>
                </a:cubicBezTo>
                <a:lnTo>
                  <a:pt x="6057129" y="2877832"/>
                </a:lnTo>
                <a:lnTo>
                  <a:pt x="5977784" y="2873238"/>
                </a:lnTo>
                <a:cubicBezTo>
                  <a:pt x="5740261" y="2860825"/>
                  <a:pt x="5502739" y="2847046"/>
                  <a:pt x="5265087" y="2836989"/>
                </a:cubicBezTo>
                <a:cubicBezTo>
                  <a:pt x="4958267" y="2824573"/>
                  <a:pt x="4651826" y="2804093"/>
                  <a:pt x="4346277" y="2774919"/>
                </a:cubicBezTo>
                <a:cubicBezTo>
                  <a:pt x="4021654" y="2744007"/>
                  <a:pt x="3697795" y="2709372"/>
                  <a:pt x="3373045" y="2676350"/>
                </a:cubicBezTo>
                <a:cubicBezTo>
                  <a:pt x="3035412" y="2642088"/>
                  <a:pt x="2698456" y="2602449"/>
                  <a:pt x="2362173" y="2557423"/>
                </a:cubicBezTo>
                <a:cubicBezTo>
                  <a:pt x="1984692" y="2507270"/>
                  <a:pt x="1608364" y="2449544"/>
                  <a:pt x="1233178" y="2384247"/>
                </a:cubicBezTo>
                <a:cubicBezTo>
                  <a:pt x="842181" y="2315534"/>
                  <a:pt x="453758" y="2237046"/>
                  <a:pt x="68500" y="2144540"/>
                </a:cubicBezTo>
                <a:lnTo>
                  <a:pt x="0" y="2127185"/>
                </a:lnTo>
                <a:lnTo>
                  <a:pt x="0" y="2070696"/>
                </a:lnTo>
                <a:lnTo>
                  <a:pt x="72441" y="2089473"/>
                </a:lnTo>
                <a:cubicBezTo>
                  <a:pt x="247961" y="2131651"/>
                  <a:pt x="424164" y="2170911"/>
                  <a:pt x="600716" y="2207843"/>
                </a:cubicBezTo>
                <a:cubicBezTo>
                  <a:pt x="988279" y="2288657"/>
                  <a:pt x="1378133" y="2357555"/>
                  <a:pt x="1769512" y="2418011"/>
                </a:cubicBezTo>
                <a:cubicBezTo>
                  <a:pt x="2052426" y="2461587"/>
                  <a:pt x="2335725" y="2501684"/>
                  <a:pt x="2613554" y="2534953"/>
                </a:cubicBezTo>
                <a:cubicBezTo>
                  <a:pt x="2605544" y="2537560"/>
                  <a:pt x="2594611" y="2527504"/>
                  <a:pt x="2581134" y="2525022"/>
                </a:cubicBezTo>
                <a:cubicBezTo>
                  <a:pt x="2087178" y="2433070"/>
                  <a:pt x="1597684" y="2322177"/>
                  <a:pt x="1112635" y="2192325"/>
                </a:cubicBezTo>
                <a:cubicBezTo>
                  <a:pt x="880453" y="2130254"/>
                  <a:pt x="649713" y="2063776"/>
                  <a:pt x="420412" y="1992892"/>
                </a:cubicBezTo>
                <a:lnTo>
                  <a:pt x="0" y="1853975"/>
                </a:lnTo>
                <a:close/>
              </a:path>
            </a:pathLst>
          </a:custGeom>
          <a:solidFill>
            <a:srgbClr val="AAA1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54D49D-A694-B000-04FE-BD771BD113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8881" y="390525"/>
            <a:ext cx="10909640" cy="15103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5400" dirty="0">
                <a:solidFill>
                  <a:srgbClr val="FFFFFF"/>
                </a:solidFill>
                <a:latin typeface="Fave Script Bold Pro" pitchFamily="2" charset="0"/>
              </a:rPr>
              <a:t>Building Division Revenue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56037404-66BD-46B5-9323-1B53131967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1753266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563791 w 4243589"/>
              <a:gd name="csY1" fmla="*/ 0 h 18288"/>
              <a:gd name="csX2" fmla="*/ 1042710 w 4243589"/>
              <a:gd name="csY2" fmla="*/ 0 h 18288"/>
              <a:gd name="csX3" fmla="*/ 1564066 w 4243589"/>
              <a:gd name="csY3" fmla="*/ 0 h 18288"/>
              <a:gd name="csX4" fmla="*/ 2212729 w 4243589"/>
              <a:gd name="csY4" fmla="*/ 0 h 18288"/>
              <a:gd name="csX5" fmla="*/ 2776520 w 4243589"/>
              <a:gd name="csY5" fmla="*/ 0 h 18288"/>
              <a:gd name="csX6" fmla="*/ 3297875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637362 w 4243589"/>
              <a:gd name="csY9" fmla="*/ 18288 h 18288"/>
              <a:gd name="csX10" fmla="*/ 3116007 w 4243589"/>
              <a:gd name="csY10" fmla="*/ 18288 h 18288"/>
              <a:gd name="csX11" fmla="*/ 2424908 w 4243589"/>
              <a:gd name="csY11" fmla="*/ 18288 h 18288"/>
              <a:gd name="csX12" fmla="*/ 1861117 w 4243589"/>
              <a:gd name="csY12" fmla="*/ 18288 h 18288"/>
              <a:gd name="csX13" fmla="*/ 1382198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3987" y="7429"/>
                  <a:pt x="4243569" y="10822"/>
                  <a:pt x="4243589" y="18288"/>
                </a:cubicBezTo>
                <a:cubicBezTo>
                  <a:pt x="4112949" y="-2855"/>
                  <a:pt x="3928037" y="1831"/>
                  <a:pt x="3637362" y="18288"/>
                </a:cubicBezTo>
                <a:cubicBezTo>
                  <a:pt x="3346687" y="34745"/>
                  <a:pt x="3254446" y="26669"/>
                  <a:pt x="3116007" y="18288"/>
                </a:cubicBezTo>
                <a:cubicBezTo>
                  <a:pt x="2977569" y="9907"/>
                  <a:pt x="2620228" y="28873"/>
                  <a:pt x="2424908" y="18288"/>
                </a:cubicBezTo>
                <a:cubicBezTo>
                  <a:pt x="2229588" y="7703"/>
                  <a:pt x="2088287" y="-3854"/>
                  <a:pt x="1861117" y="18288"/>
                </a:cubicBezTo>
                <a:cubicBezTo>
                  <a:pt x="1633947" y="40430"/>
                  <a:pt x="1502447" y="-871"/>
                  <a:pt x="1382198" y="18288"/>
                </a:cubicBezTo>
                <a:cubicBezTo>
                  <a:pt x="1261949" y="37447"/>
                  <a:pt x="1045440" y="28353"/>
                  <a:pt x="733535" y="18288"/>
                </a:cubicBezTo>
                <a:cubicBezTo>
                  <a:pt x="421630" y="8223"/>
                  <a:pt x="341257" y="-18359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2703" y="5429"/>
                  <a:pt x="4244410" y="14046"/>
                  <a:pt x="4243589" y="18288"/>
                </a:cubicBezTo>
                <a:cubicBezTo>
                  <a:pt x="4130424" y="-1240"/>
                  <a:pt x="3932803" y="42249"/>
                  <a:pt x="3722234" y="18288"/>
                </a:cubicBezTo>
                <a:cubicBezTo>
                  <a:pt x="3511665" y="-5673"/>
                  <a:pt x="3269903" y="45994"/>
                  <a:pt x="3116007" y="18288"/>
                </a:cubicBezTo>
                <a:cubicBezTo>
                  <a:pt x="2962111" y="-9418"/>
                  <a:pt x="2744280" y="23224"/>
                  <a:pt x="2509780" y="18288"/>
                </a:cubicBezTo>
                <a:cubicBezTo>
                  <a:pt x="2275280" y="13352"/>
                  <a:pt x="2066059" y="43664"/>
                  <a:pt x="1945989" y="18288"/>
                </a:cubicBezTo>
                <a:cubicBezTo>
                  <a:pt x="1825919" y="-7088"/>
                  <a:pt x="1407329" y="12616"/>
                  <a:pt x="1254890" y="18288"/>
                </a:cubicBezTo>
                <a:cubicBezTo>
                  <a:pt x="1102451" y="23960"/>
                  <a:pt x="837950" y="31673"/>
                  <a:pt x="563791" y="18288"/>
                </a:cubicBezTo>
                <a:cubicBezTo>
                  <a:pt x="289632" y="4903"/>
                  <a:pt x="132768" y="7105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rgbClr val="FFFFFF"/>
          </a:solidFill>
          <a:ln w="38100" cap="rnd">
            <a:solidFill>
              <a:srgbClr val="FFFFFF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E58A157-FC76-B274-FDDE-E9D24A784B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2583764"/>
              </p:ext>
            </p:extLst>
          </p:nvPr>
        </p:nvGraphicFramePr>
        <p:xfrm>
          <a:off x="401934" y="2877831"/>
          <a:ext cx="11334541" cy="38847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23472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DA381740-063A-41A4-836D-85D14980EE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3245F62-CCC4-49E4-B95B-EA6C1E790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FEFFC0-820E-D5C2-38AC-9177C3B251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552" y="5584181"/>
            <a:ext cx="10909640" cy="10363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5400" dirty="0">
                <a:solidFill>
                  <a:schemeClr val="tx2">
                    <a:lumMod val="90000"/>
                    <a:lumOff val="10000"/>
                  </a:schemeClr>
                </a:solidFill>
                <a:latin typeface="Fave Script Bold Pro" pitchFamily="2" charset="0"/>
              </a:rPr>
              <a:t>Building Division Revenue vs. Expenses</a:t>
            </a: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E6C0DD6B-6AA3-448F-9B99-8386295BC1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27432"/>
          </a:xfrm>
          <a:custGeom>
            <a:avLst/>
            <a:gdLst>
              <a:gd name="csX0" fmla="*/ 0 w 4572000"/>
              <a:gd name="csY0" fmla="*/ 0 h 27432"/>
              <a:gd name="csX1" fmla="*/ 607423 w 4572000"/>
              <a:gd name="csY1" fmla="*/ 0 h 27432"/>
              <a:gd name="csX2" fmla="*/ 1123406 w 4572000"/>
              <a:gd name="csY2" fmla="*/ 0 h 27432"/>
              <a:gd name="csX3" fmla="*/ 1685109 w 4572000"/>
              <a:gd name="csY3" fmla="*/ 0 h 27432"/>
              <a:gd name="csX4" fmla="*/ 2383971 w 4572000"/>
              <a:gd name="csY4" fmla="*/ 0 h 27432"/>
              <a:gd name="csX5" fmla="*/ 2991394 w 4572000"/>
              <a:gd name="csY5" fmla="*/ 0 h 27432"/>
              <a:gd name="csX6" fmla="*/ 3553097 w 4572000"/>
              <a:gd name="csY6" fmla="*/ 0 h 27432"/>
              <a:gd name="csX7" fmla="*/ 4572000 w 4572000"/>
              <a:gd name="csY7" fmla="*/ 0 h 27432"/>
              <a:gd name="csX8" fmla="*/ 4572000 w 4572000"/>
              <a:gd name="csY8" fmla="*/ 27432 h 27432"/>
              <a:gd name="csX9" fmla="*/ 3918857 w 4572000"/>
              <a:gd name="csY9" fmla="*/ 27432 h 27432"/>
              <a:gd name="csX10" fmla="*/ 3357154 w 4572000"/>
              <a:gd name="csY10" fmla="*/ 27432 h 27432"/>
              <a:gd name="csX11" fmla="*/ 2612571 w 4572000"/>
              <a:gd name="csY11" fmla="*/ 27432 h 27432"/>
              <a:gd name="csX12" fmla="*/ 2005149 w 4572000"/>
              <a:gd name="csY12" fmla="*/ 27432 h 27432"/>
              <a:gd name="csX13" fmla="*/ 1489166 w 4572000"/>
              <a:gd name="csY13" fmla="*/ 27432 h 27432"/>
              <a:gd name="csX14" fmla="*/ 790303 w 4572000"/>
              <a:gd name="csY14" fmla="*/ 27432 h 27432"/>
              <a:gd name="csX15" fmla="*/ 0 w 4572000"/>
              <a:gd name="csY15" fmla="*/ 27432 h 27432"/>
              <a:gd name="csX16" fmla="*/ 0 w 4572000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27432" fill="none" extrusionOk="0">
                <a:moveTo>
                  <a:pt x="0" y="0"/>
                </a:moveTo>
                <a:cubicBezTo>
                  <a:pt x="150397" y="-23421"/>
                  <a:pt x="474161" y="9174"/>
                  <a:pt x="607423" y="0"/>
                </a:cubicBezTo>
                <a:cubicBezTo>
                  <a:pt x="740685" y="-9174"/>
                  <a:pt x="868821" y="-4258"/>
                  <a:pt x="1123406" y="0"/>
                </a:cubicBezTo>
                <a:cubicBezTo>
                  <a:pt x="1377991" y="4258"/>
                  <a:pt x="1567664" y="-12410"/>
                  <a:pt x="1685109" y="0"/>
                </a:cubicBezTo>
                <a:cubicBezTo>
                  <a:pt x="1802554" y="12410"/>
                  <a:pt x="2193086" y="-14353"/>
                  <a:pt x="2383971" y="0"/>
                </a:cubicBezTo>
                <a:cubicBezTo>
                  <a:pt x="2574856" y="14353"/>
                  <a:pt x="2697477" y="-26142"/>
                  <a:pt x="2991394" y="0"/>
                </a:cubicBezTo>
                <a:cubicBezTo>
                  <a:pt x="3285311" y="26142"/>
                  <a:pt x="3423667" y="26544"/>
                  <a:pt x="3553097" y="0"/>
                </a:cubicBezTo>
                <a:cubicBezTo>
                  <a:pt x="3682527" y="-26544"/>
                  <a:pt x="4344147" y="50350"/>
                  <a:pt x="4572000" y="0"/>
                </a:cubicBezTo>
                <a:cubicBezTo>
                  <a:pt x="4571027" y="8304"/>
                  <a:pt x="4571522" y="21512"/>
                  <a:pt x="4572000" y="27432"/>
                </a:cubicBezTo>
                <a:cubicBezTo>
                  <a:pt x="4438349" y="5490"/>
                  <a:pt x="4090129" y="31231"/>
                  <a:pt x="3918857" y="27432"/>
                </a:cubicBezTo>
                <a:cubicBezTo>
                  <a:pt x="3747585" y="23633"/>
                  <a:pt x="3498826" y="6883"/>
                  <a:pt x="3357154" y="27432"/>
                </a:cubicBezTo>
                <a:cubicBezTo>
                  <a:pt x="3215482" y="47981"/>
                  <a:pt x="2784289" y="56849"/>
                  <a:pt x="2612571" y="27432"/>
                </a:cubicBezTo>
                <a:cubicBezTo>
                  <a:pt x="2440853" y="-1985"/>
                  <a:pt x="2261292" y="25951"/>
                  <a:pt x="2005149" y="27432"/>
                </a:cubicBezTo>
                <a:cubicBezTo>
                  <a:pt x="1749006" y="28913"/>
                  <a:pt x="1700078" y="34342"/>
                  <a:pt x="1489166" y="27432"/>
                </a:cubicBezTo>
                <a:cubicBezTo>
                  <a:pt x="1278254" y="20522"/>
                  <a:pt x="1077188" y="56916"/>
                  <a:pt x="790303" y="27432"/>
                </a:cubicBezTo>
                <a:cubicBezTo>
                  <a:pt x="503418" y="-2052"/>
                  <a:pt x="359168" y="57044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572000" h="27432" stroke="0" extrusionOk="0">
                <a:moveTo>
                  <a:pt x="0" y="0"/>
                </a:moveTo>
                <a:cubicBezTo>
                  <a:pt x="155698" y="6780"/>
                  <a:pt x="465972" y="13197"/>
                  <a:pt x="607423" y="0"/>
                </a:cubicBezTo>
                <a:cubicBezTo>
                  <a:pt x="748874" y="-13197"/>
                  <a:pt x="1014133" y="22994"/>
                  <a:pt x="1123406" y="0"/>
                </a:cubicBezTo>
                <a:cubicBezTo>
                  <a:pt x="1232679" y="-22994"/>
                  <a:pt x="1639431" y="-2997"/>
                  <a:pt x="1867989" y="0"/>
                </a:cubicBezTo>
                <a:cubicBezTo>
                  <a:pt x="2096547" y="2997"/>
                  <a:pt x="2265668" y="29557"/>
                  <a:pt x="2475411" y="0"/>
                </a:cubicBezTo>
                <a:cubicBezTo>
                  <a:pt x="2685154" y="-29557"/>
                  <a:pt x="2951491" y="73"/>
                  <a:pt x="3082834" y="0"/>
                </a:cubicBezTo>
                <a:cubicBezTo>
                  <a:pt x="3214177" y="-73"/>
                  <a:pt x="3641000" y="-33478"/>
                  <a:pt x="3827417" y="0"/>
                </a:cubicBezTo>
                <a:cubicBezTo>
                  <a:pt x="4013834" y="33478"/>
                  <a:pt x="4345917" y="14255"/>
                  <a:pt x="4572000" y="0"/>
                </a:cubicBezTo>
                <a:cubicBezTo>
                  <a:pt x="4572485" y="9333"/>
                  <a:pt x="4573278" y="19699"/>
                  <a:pt x="4572000" y="27432"/>
                </a:cubicBezTo>
                <a:cubicBezTo>
                  <a:pt x="4318030" y="43025"/>
                  <a:pt x="4161104" y="34314"/>
                  <a:pt x="4010297" y="27432"/>
                </a:cubicBezTo>
                <a:cubicBezTo>
                  <a:pt x="3859490" y="20550"/>
                  <a:pt x="3592529" y="6613"/>
                  <a:pt x="3357154" y="27432"/>
                </a:cubicBezTo>
                <a:cubicBezTo>
                  <a:pt x="3121779" y="48251"/>
                  <a:pt x="2884285" y="3780"/>
                  <a:pt x="2704011" y="27432"/>
                </a:cubicBezTo>
                <a:cubicBezTo>
                  <a:pt x="2523737" y="51084"/>
                  <a:pt x="2295944" y="32081"/>
                  <a:pt x="2096589" y="27432"/>
                </a:cubicBezTo>
                <a:cubicBezTo>
                  <a:pt x="1897234" y="22783"/>
                  <a:pt x="1623782" y="52518"/>
                  <a:pt x="1352006" y="27432"/>
                </a:cubicBezTo>
                <a:cubicBezTo>
                  <a:pt x="1080230" y="2346"/>
                  <a:pt x="869959" y="12864"/>
                  <a:pt x="607423" y="27432"/>
                </a:cubicBezTo>
                <a:cubicBezTo>
                  <a:pt x="344887" y="42000"/>
                  <a:pt x="188100" y="40051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AAA180"/>
          </a:solidFill>
          <a:ln w="38100" cap="rnd">
            <a:solidFill>
              <a:srgbClr val="AAA180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ate Placeholder 26">
            <a:extLst>
              <a:ext uri="{FF2B5EF4-FFF2-40B4-BE49-F238E27FC236}">
                <a16:creationId xmlns:a16="http://schemas.microsoft.com/office/drawing/2014/main" id="{F28B82B1-E269-4325-A665-6CFE5DEE5D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ooter Placeholder 27">
            <a:extLst>
              <a:ext uri="{FF2B5EF4-FFF2-40B4-BE49-F238E27FC236}">
                <a16:creationId xmlns:a16="http://schemas.microsoft.com/office/drawing/2014/main" id="{7C700527-76FD-4DF4-A597-6F5E089CA0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Slide Number Placeholder 28">
            <a:extLst>
              <a:ext uri="{FF2B5EF4-FFF2-40B4-BE49-F238E27FC236}">
                <a16:creationId xmlns:a16="http://schemas.microsoft.com/office/drawing/2014/main" id="{B5EA49A9-01EB-4D60-A392-7DC9B625D6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20C0AD7D-E5E7-C760-6817-746343CE95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32797982"/>
              </p:ext>
            </p:extLst>
          </p:nvPr>
        </p:nvGraphicFramePr>
        <p:xfrm>
          <a:off x="241160" y="252539"/>
          <a:ext cx="11747032" cy="5155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7495062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BB7837-C462-8967-5F55-D0E43D5CAD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325C022-EC1D-0995-CF75-0E829A43D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83DBF6B1-CDE6-A54F-92AA-F11D84532C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E1049B-F7DA-E1E1-8950-206C97E3E4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8261" y="5600907"/>
            <a:ext cx="10909640" cy="10363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5400" dirty="0">
                <a:solidFill>
                  <a:schemeClr val="tx2">
                    <a:lumMod val="90000"/>
                    <a:lumOff val="10000"/>
                  </a:schemeClr>
                </a:solidFill>
                <a:latin typeface="Fave Script Bold Pro" pitchFamily="2" charset="0"/>
              </a:rPr>
              <a:t>Code Enforcement Division Revenue vs. Expenses</a:t>
            </a: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0334105A-D7B5-2823-69C9-DDAB025760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27432"/>
          </a:xfrm>
          <a:custGeom>
            <a:avLst/>
            <a:gdLst>
              <a:gd name="csX0" fmla="*/ 0 w 4572000"/>
              <a:gd name="csY0" fmla="*/ 0 h 27432"/>
              <a:gd name="csX1" fmla="*/ 607423 w 4572000"/>
              <a:gd name="csY1" fmla="*/ 0 h 27432"/>
              <a:gd name="csX2" fmla="*/ 1123406 w 4572000"/>
              <a:gd name="csY2" fmla="*/ 0 h 27432"/>
              <a:gd name="csX3" fmla="*/ 1685109 w 4572000"/>
              <a:gd name="csY3" fmla="*/ 0 h 27432"/>
              <a:gd name="csX4" fmla="*/ 2383971 w 4572000"/>
              <a:gd name="csY4" fmla="*/ 0 h 27432"/>
              <a:gd name="csX5" fmla="*/ 2991394 w 4572000"/>
              <a:gd name="csY5" fmla="*/ 0 h 27432"/>
              <a:gd name="csX6" fmla="*/ 3553097 w 4572000"/>
              <a:gd name="csY6" fmla="*/ 0 h 27432"/>
              <a:gd name="csX7" fmla="*/ 4572000 w 4572000"/>
              <a:gd name="csY7" fmla="*/ 0 h 27432"/>
              <a:gd name="csX8" fmla="*/ 4572000 w 4572000"/>
              <a:gd name="csY8" fmla="*/ 27432 h 27432"/>
              <a:gd name="csX9" fmla="*/ 3918857 w 4572000"/>
              <a:gd name="csY9" fmla="*/ 27432 h 27432"/>
              <a:gd name="csX10" fmla="*/ 3357154 w 4572000"/>
              <a:gd name="csY10" fmla="*/ 27432 h 27432"/>
              <a:gd name="csX11" fmla="*/ 2612571 w 4572000"/>
              <a:gd name="csY11" fmla="*/ 27432 h 27432"/>
              <a:gd name="csX12" fmla="*/ 2005149 w 4572000"/>
              <a:gd name="csY12" fmla="*/ 27432 h 27432"/>
              <a:gd name="csX13" fmla="*/ 1489166 w 4572000"/>
              <a:gd name="csY13" fmla="*/ 27432 h 27432"/>
              <a:gd name="csX14" fmla="*/ 790303 w 4572000"/>
              <a:gd name="csY14" fmla="*/ 27432 h 27432"/>
              <a:gd name="csX15" fmla="*/ 0 w 4572000"/>
              <a:gd name="csY15" fmla="*/ 27432 h 27432"/>
              <a:gd name="csX16" fmla="*/ 0 w 4572000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27432" fill="none" extrusionOk="0">
                <a:moveTo>
                  <a:pt x="0" y="0"/>
                </a:moveTo>
                <a:cubicBezTo>
                  <a:pt x="150397" y="-23421"/>
                  <a:pt x="474161" y="9174"/>
                  <a:pt x="607423" y="0"/>
                </a:cubicBezTo>
                <a:cubicBezTo>
                  <a:pt x="740685" y="-9174"/>
                  <a:pt x="868821" y="-4258"/>
                  <a:pt x="1123406" y="0"/>
                </a:cubicBezTo>
                <a:cubicBezTo>
                  <a:pt x="1377991" y="4258"/>
                  <a:pt x="1567664" y="-12410"/>
                  <a:pt x="1685109" y="0"/>
                </a:cubicBezTo>
                <a:cubicBezTo>
                  <a:pt x="1802554" y="12410"/>
                  <a:pt x="2193086" y="-14353"/>
                  <a:pt x="2383971" y="0"/>
                </a:cubicBezTo>
                <a:cubicBezTo>
                  <a:pt x="2574856" y="14353"/>
                  <a:pt x="2697477" y="-26142"/>
                  <a:pt x="2991394" y="0"/>
                </a:cubicBezTo>
                <a:cubicBezTo>
                  <a:pt x="3285311" y="26142"/>
                  <a:pt x="3423667" y="26544"/>
                  <a:pt x="3553097" y="0"/>
                </a:cubicBezTo>
                <a:cubicBezTo>
                  <a:pt x="3682527" y="-26544"/>
                  <a:pt x="4344147" y="50350"/>
                  <a:pt x="4572000" y="0"/>
                </a:cubicBezTo>
                <a:cubicBezTo>
                  <a:pt x="4571027" y="8304"/>
                  <a:pt x="4571522" y="21512"/>
                  <a:pt x="4572000" y="27432"/>
                </a:cubicBezTo>
                <a:cubicBezTo>
                  <a:pt x="4438349" y="5490"/>
                  <a:pt x="4090129" y="31231"/>
                  <a:pt x="3918857" y="27432"/>
                </a:cubicBezTo>
                <a:cubicBezTo>
                  <a:pt x="3747585" y="23633"/>
                  <a:pt x="3498826" y="6883"/>
                  <a:pt x="3357154" y="27432"/>
                </a:cubicBezTo>
                <a:cubicBezTo>
                  <a:pt x="3215482" y="47981"/>
                  <a:pt x="2784289" y="56849"/>
                  <a:pt x="2612571" y="27432"/>
                </a:cubicBezTo>
                <a:cubicBezTo>
                  <a:pt x="2440853" y="-1985"/>
                  <a:pt x="2261292" y="25951"/>
                  <a:pt x="2005149" y="27432"/>
                </a:cubicBezTo>
                <a:cubicBezTo>
                  <a:pt x="1749006" y="28913"/>
                  <a:pt x="1700078" y="34342"/>
                  <a:pt x="1489166" y="27432"/>
                </a:cubicBezTo>
                <a:cubicBezTo>
                  <a:pt x="1278254" y="20522"/>
                  <a:pt x="1077188" y="56916"/>
                  <a:pt x="790303" y="27432"/>
                </a:cubicBezTo>
                <a:cubicBezTo>
                  <a:pt x="503418" y="-2052"/>
                  <a:pt x="359168" y="57044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572000" h="27432" stroke="0" extrusionOk="0">
                <a:moveTo>
                  <a:pt x="0" y="0"/>
                </a:moveTo>
                <a:cubicBezTo>
                  <a:pt x="155698" y="6780"/>
                  <a:pt x="465972" y="13197"/>
                  <a:pt x="607423" y="0"/>
                </a:cubicBezTo>
                <a:cubicBezTo>
                  <a:pt x="748874" y="-13197"/>
                  <a:pt x="1014133" y="22994"/>
                  <a:pt x="1123406" y="0"/>
                </a:cubicBezTo>
                <a:cubicBezTo>
                  <a:pt x="1232679" y="-22994"/>
                  <a:pt x="1639431" y="-2997"/>
                  <a:pt x="1867989" y="0"/>
                </a:cubicBezTo>
                <a:cubicBezTo>
                  <a:pt x="2096547" y="2997"/>
                  <a:pt x="2265668" y="29557"/>
                  <a:pt x="2475411" y="0"/>
                </a:cubicBezTo>
                <a:cubicBezTo>
                  <a:pt x="2685154" y="-29557"/>
                  <a:pt x="2951491" y="73"/>
                  <a:pt x="3082834" y="0"/>
                </a:cubicBezTo>
                <a:cubicBezTo>
                  <a:pt x="3214177" y="-73"/>
                  <a:pt x="3641000" y="-33478"/>
                  <a:pt x="3827417" y="0"/>
                </a:cubicBezTo>
                <a:cubicBezTo>
                  <a:pt x="4013834" y="33478"/>
                  <a:pt x="4345917" y="14255"/>
                  <a:pt x="4572000" y="0"/>
                </a:cubicBezTo>
                <a:cubicBezTo>
                  <a:pt x="4572485" y="9333"/>
                  <a:pt x="4573278" y="19699"/>
                  <a:pt x="4572000" y="27432"/>
                </a:cubicBezTo>
                <a:cubicBezTo>
                  <a:pt x="4318030" y="43025"/>
                  <a:pt x="4161104" y="34314"/>
                  <a:pt x="4010297" y="27432"/>
                </a:cubicBezTo>
                <a:cubicBezTo>
                  <a:pt x="3859490" y="20550"/>
                  <a:pt x="3592529" y="6613"/>
                  <a:pt x="3357154" y="27432"/>
                </a:cubicBezTo>
                <a:cubicBezTo>
                  <a:pt x="3121779" y="48251"/>
                  <a:pt x="2884285" y="3780"/>
                  <a:pt x="2704011" y="27432"/>
                </a:cubicBezTo>
                <a:cubicBezTo>
                  <a:pt x="2523737" y="51084"/>
                  <a:pt x="2295944" y="32081"/>
                  <a:pt x="2096589" y="27432"/>
                </a:cubicBezTo>
                <a:cubicBezTo>
                  <a:pt x="1897234" y="22783"/>
                  <a:pt x="1623782" y="52518"/>
                  <a:pt x="1352006" y="27432"/>
                </a:cubicBezTo>
                <a:cubicBezTo>
                  <a:pt x="1080230" y="2346"/>
                  <a:pt x="869959" y="12864"/>
                  <a:pt x="607423" y="27432"/>
                </a:cubicBezTo>
                <a:cubicBezTo>
                  <a:pt x="344887" y="42000"/>
                  <a:pt x="188100" y="40051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AAA180"/>
          </a:solidFill>
          <a:ln w="38100" cap="rnd">
            <a:solidFill>
              <a:srgbClr val="AAA180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ate Placeholder 26">
            <a:extLst>
              <a:ext uri="{FF2B5EF4-FFF2-40B4-BE49-F238E27FC236}">
                <a16:creationId xmlns:a16="http://schemas.microsoft.com/office/drawing/2014/main" id="{BF3D4807-2FFD-D05C-E634-CB27B0CAB8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ooter Placeholder 27">
            <a:extLst>
              <a:ext uri="{FF2B5EF4-FFF2-40B4-BE49-F238E27FC236}">
                <a16:creationId xmlns:a16="http://schemas.microsoft.com/office/drawing/2014/main" id="{D5ABDF2D-BB82-B46C-9AA3-935709C1B2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Slide Number Placeholder 28">
            <a:extLst>
              <a:ext uri="{FF2B5EF4-FFF2-40B4-BE49-F238E27FC236}">
                <a16:creationId xmlns:a16="http://schemas.microsoft.com/office/drawing/2014/main" id="{C412AA37-698A-365C-05C6-36EF5C7788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BBE893B0-29CB-090D-A06D-1A77FF3D5C8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6000913"/>
              </p:ext>
            </p:extLst>
          </p:nvPr>
        </p:nvGraphicFramePr>
        <p:xfrm>
          <a:off x="12126" y="238983"/>
          <a:ext cx="11915775" cy="48517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100059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47AB1C-F1CB-6498-4384-97D3B1E617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82643E6-C648-BC2A-E5CA-41A823D673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4736883"/>
            <a:ext cx="4243589" cy="27432"/>
          </a:xfrm>
          <a:custGeom>
            <a:avLst/>
            <a:gdLst>
              <a:gd name="csX0" fmla="*/ 0 w 4243589"/>
              <a:gd name="csY0" fmla="*/ 0 h 27432"/>
              <a:gd name="csX1" fmla="*/ 563791 w 4243589"/>
              <a:gd name="csY1" fmla="*/ 0 h 27432"/>
              <a:gd name="csX2" fmla="*/ 1042710 w 4243589"/>
              <a:gd name="csY2" fmla="*/ 0 h 27432"/>
              <a:gd name="csX3" fmla="*/ 1564066 w 4243589"/>
              <a:gd name="csY3" fmla="*/ 0 h 27432"/>
              <a:gd name="csX4" fmla="*/ 2212729 w 4243589"/>
              <a:gd name="csY4" fmla="*/ 0 h 27432"/>
              <a:gd name="csX5" fmla="*/ 2776520 w 4243589"/>
              <a:gd name="csY5" fmla="*/ 0 h 27432"/>
              <a:gd name="csX6" fmla="*/ 3297875 w 4243589"/>
              <a:gd name="csY6" fmla="*/ 0 h 27432"/>
              <a:gd name="csX7" fmla="*/ 4243589 w 4243589"/>
              <a:gd name="csY7" fmla="*/ 0 h 27432"/>
              <a:gd name="csX8" fmla="*/ 4243589 w 4243589"/>
              <a:gd name="csY8" fmla="*/ 27432 h 27432"/>
              <a:gd name="csX9" fmla="*/ 3637362 w 4243589"/>
              <a:gd name="csY9" fmla="*/ 27432 h 27432"/>
              <a:gd name="csX10" fmla="*/ 3116007 w 4243589"/>
              <a:gd name="csY10" fmla="*/ 27432 h 27432"/>
              <a:gd name="csX11" fmla="*/ 2424908 w 4243589"/>
              <a:gd name="csY11" fmla="*/ 27432 h 27432"/>
              <a:gd name="csX12" fmla="*/ 1861117 w 4243589"/>
              <a:gd name="csY12" fmla="*/ 27432 h 27432"/>
              <a:gd name="csX13" fmla="*/ 1382198 w 4243589"/>
              <a:gd name="csY13" fmla="*/ 27432 h 27432"/>
              <a:gd name="csX14" fmla="*/ 733535 w 4243589"/>
              <a:gd name="csY14" fmla="*/ 27432 h 27432"/>
              <a:gd name="csX15" fmla="*/ 0 w 4243589"/>
              <a:gd name="csY15" fmla="*/ 27432 h 27432"/>
              <a:gd name="csX16" fmla="*/ 0 w 4243589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27432" fill="none" extrusionOk="0">
                <a:moveTo>
                  <a:pt x="0" y="0"/>
                </a:moveTo>
                <a:cubicBezTo>
                  <a:pt x="157351" y="-15653"/>
                  <a:pt x="378877" y="-5828"/>
                  <a:pt x="563791" y="0"/>
                </a:cubicBezTo>
                <a:cubicBezTo>
                  <a:pt x="748705" y="5828"/>
                  <a:pt x="905659" y="-5525"/>
                  <a:pt x="1042710" y="0"/>
                </a:cubicBezTo>
                <a:cubicBezTo>
                  <a:pt x="1179761" y="5525"/>
                  <a:pt x="1356845" y="-21288"/>
                  <a:pt x="1564066" y="0"/>
                </a:cubicBezTo>
                <a:cubicBezTo>
                  <a:pt x="1771287" y="21288"/>
                  <a:pt x="1912099" y="25135"/>
                  <a:pt x="2212729" y="0"/>
                </a:cubicBezTo>
                <a:cubicBezTo>
                  <a:pt x="2513359" y="-25135"/>
                  <a:pt x="2514918" y="-27119"/>
                  <a:pt x="2776520" y="0"/>
                </a:cubicBezTo>
                <a:cubicBezTo>
                  <a:pt x="3038122" y="27119"/>
                  <a:pt x="3178771" y="18116"/>
                  <a:pt x="3297875" y="0"/>
                </a:cubicBezTo>
                <a:cubicBezTo>
                  <a:pt x="3416980" y="-18116"/>
                  <a:pt x="4012240" y="-40869"/>
                  <a:pt x="4243589" y="0"/>
                </a:cubicBezTo>
                <a:cubicBezTo>
                  <a:pt x="4242616" y="8304"/>
                  <a:pt x="4243111" y="21512"/>
                  <a:pt x="4243589" y="27432"/>
                </a:cubicBezTo>
                <a:cubicBezTo>
                  <a:pt x="4112949" y="6289"/>
                  <a:pt x="3928037" y="10975"/>
                  <a:pt x="3637362" y="27432"/>
                </a:cubicBezTo>
                <a:cubicBezTo>
                  <a:pt x="3346687" y="43889"/>
                  <a:pt x="3254446" y="35813"/>
                  <a:pt x="3116007" y="27432"/>
                </a:cubicBezTo>
                <a:cubicBezTo>
                  <a:pt x="2977569" y="19051"/>
                  <a:pt x="2620228" y="38017"/>
                  <a:pt x="2424908" y="27432"/>
                </a:cubicBezTo>
                <a:cubicBezTo>
                  <a:pt x="2229588" y="16847"/>
                  <a:pt x="2088287" y="5290"/>
                  <a:pt x="1861117" y="27432"/>
                </a:cubicBezTo>
                <a:cubicBezTo>
                  <a:pt x="1633947" y="49574"/>
                  <a:pt x="1502447" y="8273"/>
                  <a:pt x="1382198" y="27432"/>
                </a:cubicBezTo>
                <a:cubicBezTo>
                  <a:pt x="1261949" y="46591"/>
                  <a:pt x="1045440" y="37497"/>
                  <a:pt x="733535" y="27432"/>
                </a:cubicBezTo>
                <a:cubicBezTo>
                  <a:pt x="421630" y="17367"/>
                  <a:pt x="341257" y="-9215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243589" h="27432" stroke="0" extrusionOk="0">
                <a:moveTo>
                  <a:pt x="0" y="0"/>
                </a:moveTo>
                <a:cubicBezTo>
                  <a:pt x="128164" y="17204"/>
                  <a:pt x="312653" y="1129"/>
                  <a:pt x="563791" y="0"/>
                </a:cubicBezTo>
                <a:cubicBezTo>
                  <a:pt x="814929" y="-1129"/>
                  <a:pt x="837271" y="8503"/>
                  <a:pt x="1042710" y="0"/>
                </a:cubicBezTo>
                <a:cubicBezTo>
                  <a:pt x="1248149" y="-8503"/>
                  <a:pt x="1588432" y="-28862"/>
                  <a:pt x="1733809" y="0"/>
                </a:cubicBezTo>
                <a:cubicBezTo>
                  <a:pt x="1879186" y="28862"/>
                  <a:pt x="2052815" y="5974"/>
                  <a:pt x="2297600" y="0"/>
                </a:cubicBezTo>
                <a:cubicBezTo>
                  <a:pt x="2542385" y="-5974"/>
                  <a:pt x="2699960" y="-23550"/>
                  <a:pt x="2861391" y="0"/>
                </a:cubicBezTo>
                <a:cubicBezTo>
                  <a:pt x="3022822" y="23550"/>
                  <a:pt x="3390411" y="25272"/>
                  <a:pt x="3552490" y="0"/>
                </a:cubicBezTo>
                <a:cubicBezTo>
                  <a:pt x="3714569" y="-25272"/>
                  <a:pt x="3950585" y="-31327"/>
                  <a:pt x="4243589" y="0"/>
                </a:cubicBezTo>
                <a:cubicBezTo>
                  <a:pt x="4244074" y="9333"/>
                  <a:pt x="4244867" y="19699"/>
                  <a:pt x="4243589" y="27432"/>
                </a:cubicBezTo>
                <a:cubicBezTo>
                  <a:pt x="4130424" y="7904"/>
                  <a:pt x="3932803" y="51393"/>
                  <a:pt x="3722234" y="27432"/>
                </a:cubicBezTo>
                <a:cubicBezTo>
                  <a:pt x="3511665" y="3471"/>
                  <a:pt x="3269903" y="55138"/>
                  <a:pt x="3116007" y="27432"/>
                </a:cubicBezTo>
                <a:cubicBezTo>
                  <a:pt x="2962111" y="-274"/>
                  <a:pt x="2744280" y="32368"/>
                  <a:pt x="2509780" y="27432"/>
                </a:cubicBezTo>
                <a:cubicBezTo>
                  <a:pt x="2275280" y="22496"/>
                  <a:pt x="2066059" y="52808"/>
                  <a:pt x="1945989" y="27432"/>
                </a:cubicBezTo>
                <a:cubicBezTo>
                  <a:pt x="1825919" y="2056"/>
                  <a:pt x="1407329" y="21760"/>
                  <a:pt x="1254890" y="27432"/>
                </a:cubicBezTo>
                <a:cubicBezTo>
                  <a:pt x="1102451" y="33104"/>
                  <a:pt x="837950" y="40817"/>
                  <a:pt x="563791" y="27432"/>
                </a:cubicBezTo>
                <a:cubicBezTo>
                  <a:pt x="289632" y="14047"/>
                  <a:pt x="132768" y="16249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chemeClr val="tx1"/>
          </a:solidFill>
          <a:ln w="38100" cap="rnd">
            <a:solidFill>
              <a:schemeClr val="tx1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9DD2A76-F5E5-21F8-9246-579BCEF30E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32E6D11-2391-76D1-4976-EFCB3888D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640" y="5590018"/>
            <a:ext cx="11708261" cy="10363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5400" dirty="0">
                <a:solidFill>
                  <a:schemeClr val="tx2">
                    <a:lumMod val="90000"/>
                    <a:lumOff val="10000"/>
                  </a:schemeClr>
                </a:solidFill>
                <a:latin typeface="Fave Script Bold Pro" pitchFamily="2" charset="0"/>
              </a:rPr>
              <a:t>Cash Transfers from Building Division</a:t>
            </a:r>
          </a:p>
        </p:txBody>
      </p:sp>
      <p:sp>
        <p:nvSpPr>
          <p:cNvPr id="14" name="Rectangle 6">
            <a:extLst>
              <a:ext uri="{FF2B5EF4-FFF2-40B4-BE49-F238E27FC236}">
                <a16:creationId xmlns:a16="http://schemas.microsoft.com/office/drawing/2014/main" id="{BD1425F2-D618-7344-BCED-08CAFCC12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07702" y="5509052"/>
            <a:ext cx="4572000" cy="27432"/>
          </a:xfrm>
          <a:custGeom>
            <a:avLst/>
            <a:gdLst>
              <a:gd name="csX0" fmla="*/ 0 w 4572000"/>
              <a:gd name="csY0" fmla="*/ 0 h 27432"/>
              <a:gd name="csX1" fmla="*/ 607423 w 4572000"/>
              <a:gd name="csY1" fmla="*/ 0 h 27432"/>
              <a:gd name="csX2" fmla="*/ 1123406 w 4572000"/>
              <a:gd name="csY2" fmla="*/ 0 h 27432"/>
              <a:gd name="csX3" fmla="*/ 1685109 w 4572000"/>
              <a:gd name="csY3" fmla="*/ 0 h 27432"/>
              <a:gd name="csX4" fmla="*/ 2383971 w 4572000"/>
              <a:gd name="csY4" fmla="*/ 0 h 27432"/>
              <a:gd name="csX5" fmla="*/ 2991394 w 4572000"/>
              <a:gd name="csY5" fmla="*/ 0 h 27432"/>
              <a:gd name="csX6" fmla="*/ 3553097 w 4572000"/>
              <a:gd name="csY6" fmla="*/ 0 h 27432"/>
              <a:gd name="csX7" fmla="*/ 4572000 w 4572000"/>
              <a:gd name="csY7" fmla="*/ 0 h 27432"/>
              <a:gd name="csX8" fmla="*/ 4572000 w 4572000"/>
              <a:gd name="csY8" fmla="*/ 27432 h 27432"/>
              <a:gd name="csX9" fmla="*/ 3918857 w 4572000"/>
              <a:gd name="csY9" fmla="*/ 27432 h 27432"/>
              <a:gd name="csX10" fmla="*/ 3357154 w 4572000"/>
              <a:gd name="csY10" fmla="*/ 27432 h 27432"/>
              <a:gd name="csX11" fmla="*/ 2612571 w 4572000"/>
              <a:gd name="csY11" fmla="*/ 27432 h 27432"/>
              <a:gd name="csX12" fmla="*/ 2005149 w 4572000"/>
              <a:gd name="csY12" fmla="*/ 27432 h 27432"/>
              <a:gd name="csX13" fmla="*/ 1489166 w 4572000"/>
              <a:gd name="csY13" fmla="*/ 27432 h 27432"/>
              <a:gd name="csX14" fmla="*/ 790303 w 4572000"/>
              <a:gd name="csY14" fmla="*/ 27432 h 27432"/>
              <a:gd name="csX15" fmla="*/ 0 w 4572000"/>
              <a:gd name="csY15" fmla="*/ 27432 h 27432"/>
              <a:gd name="csX16" fmla="*/ 0 w 4572000"/>
              <a:gd name="csY16" fmla="*/ 0 h 27432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572000" h="27432" fill="none" extrusionOk="0">
                <a:moveTo>
                  <a:pt x="0" y="0"/>
                </a:moveTo>
                <a:cubicBezTo>
                  <a:pt x="150397" y="-23421"/>
                  <a:pt x="474161" y="9174"/>
                  <a:pt x="607423" y="0"/>
                </a:cubicBezTo>
                <a:cubicBezTo>
                  <a:pt x="740685" y="-9174"/>
                  <a:pt x="868821" y="-4258"/>
                  <a:pt x="1123406" y="0"/>
                </a:cubicBezTo>
                <a:cubicBezTo>
                  <a:pt x="1377991" y="4258"/>
                  <a:pt x="1567664" y="-12410"/>
                  <a:pt x="1685109" y="0"/>
                </a:cubicBezTo>
                <a:cubicBezTo>
                  <a:pt x="1802554" y="12410"/>
                  <a:pt x="2193086" y="-14353"/>
                  <a:pt x="2383971" y="0"/>
                </a:cubicBezTo>
                <a:cubicBezTo>
                  <a:pt x="2574856" y="14353"/>
                  <a:pt x="2697477" y="-26142"/>
                  <a:pt x="2991394" y="0"/>
                </a:cubicBezTo>
                <a:cubicBezTo>
                  <a:pt x="3285311" y="26142"/>
                  <a:pt x="3423667" y="26544"/>
                  <a:pt x="3553097" y="0"/>
                </a:cubicBezTo>
                <a:cubicBezTo>
                  <a:pt x="3682527" y="-26544"/>
                  <a:pt x="4344147" y="50350"/>
                  <a:pt x="4572000" y="0"/>
                </a:cubicBezTo>
                <a:cubicBezTo>
                  <a:pt x="4571027" y="8304"/>
                  <a:pt x="4571522" y="21512"/>
                  <a:pt x="4572000" y="27432"/>
                </a:cubicBezTo>
                <a:cubicBezTo>
                  <a:pt x="4438349" y="5490"/>
                  <a:pt x="4090129" y="31231"/>
                  <a:pt x="3918857" y="27432"/>
                </a:cubicBezTo>
                <a:cubicBezTo>
                  <a:pt x="3747585" y="23633"/>
                  <a:pt x="3498826" y="6883"/>
                  <a:pt x="3357154" y="27432"/>
                </a:cubicBezTo>
                <a:cubicBezTo>
                  <a:pt x="3215482" y="47981"/>
                  <a:pt x="2784289" y="56849"/>
                  <a:pt x="2612571" y="27432"/>
                </a:cubicBezTo>
                <a:cubicBezTo>
                  <a:pt x="2440853" y="-1985"/>
                  <a:pt x="2261292" y="25951"/>
                  <a:pt x="2005149" y="27432"/>
                </a:cubicBezTo>
                <a:cubicBezTo>
                  <a:pt x="1749006" y="28913"/>
                  <a:pt x="1700078" y="34342"/>
                  <a:pt x="1489166" y="27432"/>
                </a:cubicBezTo>
                <a:cubicBezTo>
                  <a:pt x="1278254" y="20522"/>
                  <a:pt x="1077188" y="56916"/>
                  <a:pt x="790303" y="27432"/>
                </a:cubicBezTo>
                <a:cubicBezTo>
                  <a:pt x="503418" y="-2052"/>
                  <a:pt x="359168" y="57044"/>
                  <a:pt x="0" y="27432"/>
                </a:cubicBezTo>
                <a:cubicBezTo>
                  <a:pt x="-1048" y="14992"/>
                  <a:pt x="-1120" y="7447"/>
                  <a:pt x="0" y="0"/>
                </a:cubicBezTo>
                <a:close/>
              </a:path>
              <a:path w="4572000" h="27432" stroke="0" extrusionOk="0">
                <a:moveTo>
                  <a:pt x="0" y="0"/>
                </a:moveTo>
                <a:cubicBezTo>
                  <a:pt x="155698" y="6780"/>
                  <a:pt x="465972" y="13197"/>
                  <a:pt x="607423" y="0"/>
                </a:cubicBezTo>
                <a:cubicBezTo>
                  <a:pt x="748874" y="-13197"/>
                  <a:pt x="1014133" y="22994"/>
                  <a:pt x="1123406" y="0"/>
                </a:cubicBezTo>
                <a:cubicBezTo>
                  <a:pt x="1232679" y="-22994"/>
                  <a:pt x="1639431" y="-2997"/>
                  <a:pt x="1867989" y="0"/>
                </a:cubicBezTo>
                <a:cubicBezTo>
                  <a:pt x="2096547" y="2997"/>
                  <a:pt x="2265668" y="29557"/>
                  <a:pt x="2475411" y="0"/>
                </a:cubicBezTo>
                <a:cubicBezTo>
                  <a:pt x="2685154" y="-29557"/>
                  <a:pt x="2951491" y="73"/>
                  <a:pt x="3082834" y="0"/>
                </a:cubicBezTo>
                <a:cubicBezTo>
                  <a:pt x="3214177" y="-73"/>
                  <a:pt x="3641000" y="-33478"/>
                  <a:pt x="3827417" y="0"/>
                </a:cubicBezTo>
                <a:cubicBezTo>
                  <a:pt x="4013834" y="33478"/>
                  <a:pt x="4345917" y="14255"/>
                  <a:pt x="4572000" y="0"/>
                </a:cubicBezTo>
                <a:cubicBezTo>
                  <a:pt x="4572485" y="9333"/>
                  <a:pt x="4573278" y="19699"/>
                  <a:pt x="4572000" y="27432"/>
                </a:cubicBezTo>
                <a:cubicBezTo>
                  <a:pt x="4318030" y="43025"/>
                  <a:pt x="4161104" y="34314"/>
                  <a:pt x="4010297" y="27432"/>
                </a:cubicBezTo>
                <a:cubicBezTo>
                  <a:pt x="3859490" y="20550"/>
                  <a:pt x="3592529" y="6613"/>
                  <a:pt x="3357154" y="27432"/>
                </a:cubicBezTo>
                <a:cubicBezTo>
                  <a:pt x="3121779" y="48251"/>
                  <a:pt x="2884285" y="3780"/>
                  <a:pt x="2704011" y="27432"/>
                </a:cubicBezTo>
                <a:cubicBezTo>
                  <a:pt x="2523737" y="51084"/>
                  <a:pt x="2295944" y="32081"/>
                  <a:pt x="2096589" y="27432"/>
                </a:cubicBezTo>
                <a:cubicBezTo>
                  <a:pt x="1897234" y="22783"/>
                  <a:pt x="1623782" y="52518"/>
                  <a:pt x="1352006" y="27432"/>
                </a:cubicBezTo>
                <a:cubicBezTo>
                  <a:pt x="1080230" y="2346"/>
                  <a:pt x="869959" y="12864"/>
                  <a:pt x="607423" y="27432"/>
                </a:cubicBezTo>
                <a:cubicBezTo>
                  <a:pt x="344887" y="42000"/>
                  <a:pt x="188100" y="40051"/>
                  <a:pt x="0" y="27432"/>
                </a:cubicBezTo>
                <a:cubicBezTo>
                  <a:pt x="211" y="18145"/>
                  <a:pt x="120" y="6480"/>
                  <a:pt x="0" y="0"/>
                </a:cubicBezTo>
                <a:close/>
              </a:path>
            </a:pathLst>
          </a:custGeom>
          <a:solidFill>
            <a:srgbClr val="AAA180"/>
          </a:solidFill>
          <a:ln w="38100" cap="rnd">
            <a:solidFill>
              <a:srgbClr val="AAA180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ate Placeholder 26">
            <a:extLst>
              <a:ext uri="{FF2B5EF4-FFF2-40B4-BE49-F238E27FC236}">
                <a16:creationId xmlns:a16="http://schemas.microsoft.com/office/drawing/2014/main" id="{70B2605E-97ED-347B-62C4-C76C541D5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Footer Placeholder 27">
            <a:extLst>
              <a:ext uri="{FF2B5EF4-FFF2-40B4-BE49-F238E27FC236}">
                <a16:creationId xmlns:a16="http://schemas.microsoft.com/office/drawing/2014/main" id="{D73A233E-DA92-E358-41B7-DFA8486B42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Slide Number Placeholder 28">
            <a:extLst>
              <a:ext uri="{FF2B5EF4-FFF2-40B4-BE49-F238E27FC236}">
                <a16:creationId xmlns:a16="http://schemas.microsoft.com/office/drawing/2014/main" id="{6ADD621E-E981-6688-2140-E023EB9BF0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7EE42BE3-F974-5AE7-3908-9FC9692EEBF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5334888"/>
              </p:ext>
            </p:extLst>
          </p:nvPr>
        </p:nvGraphicFramePr>
        <p:xfrm>
          <a:off x="219640" y="219363"/>
          <a:ext cx="11708261" cy="51826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7062895"/>
      </p:ext>
    </p:extLst>
  </p:cSld>
  <p:clrMapOvr>
    <a:masterClrMapping/>
  </p:clrMapOvr>
</p:sld>
</file>

<file path=ppt/theme/theme1.xml><?xml version="1.0" encoding="utf-8"?>
<a:theme xmlns:a="http://schemas.openxmlformats.org/drawingml/2006/main" name="SketchyVTI">
  <a:themeElements>
    <a:clrScheme name="AnalogousFromLightSeedRightStep">
      <a:dk1>
        <a:srgbClr val="000000"/>
      </a:dk1>
      <a:lt1>
        <a:srgbClr val="FFFFFF"/>
      </a:lt1>
      <a:dk2>
        <a:srgbClr val="243141"/>
      </a:dk2>
      <a:lt2>
        <a:srgbClr val="E2E3E8"/>
      </a:lt2>
      <a:accent1>
        <a:srgbClr val="AAA180"/>
      </a:accent1>
      <a:accent2>
        <a:srgbClr val="9CA671"/>
      </a:accent2>
      <a:accent3>
        <a:srgbClr val="8FA880"/>
      </a:accent3>
      <a:accent4>
        <a:srgbClr val="76AD78"/>
      </a:accent4>
      <a:accent5>
        <a:srgbClr val="81AB94"/>
      </a:accent5>
      <a:accent6>
        <a:srgbClr val="74AAA2"/>
      </a:accent6>
      <a:hlink>
        <a:srgbClr val="6978AE"/>
      </a:hlink>
      <a:folHlink>
        <a:srgbClr val="7F7F7F"/>
      </a:folHlink>
    </a:clrScheme>
    <a:fontScheme name="Custom 2">
      <a:majorFont>
        <a:latin typeface="Modern Love"/>
        <a:ea typeface=""/>
        <a:cs typeface=""/>
      </a:majorFont>
      <a:minorFont>
        <a:latin typeface="The Han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ketchyVTI" id="{A6D2C935-A6E4-4DD9-BCC5-5AE2504DB8EA}" vid="{F0754072-50B6-4C01-B911-67246C9F58D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252</TotalTime>
  <Words>308</Words>
  <Application>Microsoft Office PowerPoint</Application>
  <PresentationFormat>Widescreen</PresentationFormat>
  <Paragraphs>61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Aptos</vt:lpstr>
      <vt:lpstr>Arial</vt:lpstr>
      <vt:lpstr>Fave Script Bold Pro</vt:lpstr>
      <vt:lpstr>Gill Sans MT Condensed</vt:lpstr>
      <vt:lpstr>Modern Love</vt:lpstr>
      <vt:lpstr>The Hand</vt:lpstr>
      <vt:lpstr>SketchyVTI</vt:lpstr>
      <vt:lpstr>Analysis of the Community Development Department</vt:lpstr>
      <vt:lpstr>Grant / Program Funded Positions</vt:lpstr>
      <vt:lpstr>Planning Division Revenue</vt:lpstr>
      <vt:lpstr>Planning Division Revenue vs. Expenses</vt:lpstr>
      <vt:lpstr>General Fund Usage by Planning Division</vt:lpstr>
      <vt:lpstr>Building Division Revenue</vt:lpstr>
      <vt:lpstr>Building Division Revenue vs. Expenses</vt:lpstr>
      <vt:lpstr>Code Enforcement Division Revenue vs. Expenses</vt:lpstr>
      <vt:lpstr>Cash Transfers from Building Division</vt:lpstr>
      <vt:lpstr>Building Division Reserve</vt:lpstr>
      <vt:lpstr>Building Division Loan Repayment Options</vt:lpstr>
      <vt:lpstr>Memorandum of Understanding Increases across Divisions as of 7/1/2025</vt:lpstr>
      <vt:lpstr>Calculation for Hourly Rate</vt:lpstr>
      <vt:lpstr>Proposed Staff Recommendations</vt:lpstr>
      <vt:lpstr>Any Questions?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Wendy Hoffman</dc:creator>
  <cp:lastModifiedBy>Casey Moreno</cp:lastModifiedBy>
  <cp:revision>13</cp:revision>
  <dcterms:created xsi:type="dcterms:W3CDTF">2026-01-09T16:52:26Z</dcterms:created>
  <dcterms:modified xsi:type="dcterms:W3CDTF">2026-01-09T21:44:25Z</dcterms:modified>
</cp:coreProperties>
</file>