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42"/>
  </p:notesMasterIdLst>
  <p:handoutMasterIdLst>
    <p:handoutMasterId r:id="rId43"/>
  </p:handoutMasterIdLst>
  <p:sldIdLst>
    <p:sldId id="256" r:id="rId5"/>
    <p:sldId id="2696" r:id="rId6"/>
    <p:sldId id="266" r:id="rId7"/>
    <p:sldId id="2699" r:id="rId8"/>
    <p:sldId id="2715" r:id="rId9"/>
    <p:sldId id="2702" r:id="rId10"/>
    <p:sldId id="2707" r:id="rId11"/>
    <p:sldId id="2665" r:id="rId12"/>
    <p:sldId id="2656" r:id="rId13"/>
    <p:sldId id="2654" r:id="rId14"/>
    <p:sldId id="2667" r:id="rId15"/>
    <p:sldId id="2658" r:id="rId16"/>
    <p:sldId id="2700" r:id="rId17"/>
    <p:sldId id="2716" r:id="rId18"/>
    <p:sldId id="2701" r:id="rId19"/>
    <p:sldId id="2703" r:id="rId20"/>
    <p:sldId id="2678" r:id="rId21"/>
    <p:sldId id="2695" r:id="rId22"/>
    <p:sldId id="2679" r:id="rId23"/>
    <p:sldId id="2680" r:id="rId24"/>
    <p:sldId id="2681" r:id="rId25"/>
    <p:sldId id="2706" r:id="rId26"/>
    <p:sldId id="2705" r:id="rId27"/>
    <p:sldId id="2708" r:id="rId28"/>
    <p:sldId id="2710" r:id="rId29"/>
    <p:sldId id="2688" r:id="rId30"/>
    <p:sldId id="2664" r:id="rId31"/>
    <p:sldId id="265" r:id="rId32"/>
    <p:sldId id="2689" r:id="rId33"/>
    <p:sldId id="2690" r:id="rId34"/>
    <p:sldId id="2661" r:id="rId35"/>
    <p:sldId id="2709" r:id="rId36"/>
    <p:sldId id="2711" r:id="rId37"/>
    <p:sldId id="2713" r:id="rId38"/>
    <p:sldId id="2714" r:id="rId39"/>
    <p:sldId id="2691" r:id="rId40"/>
    <p:sldId id="2717" r:id="rId4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8C54D3C-7CA5-40B2-BE5A-AEE8686EEC4D}">
          <p14:sldIdLst>
            <p14:sldId id="256"/>
            <p14:sldId id="2696"/>
            <p14:sldId id="266"/>
            <p14:sldId id="2699"/>
            <p14:sldId id="2715"/>
            <p14:sldId id="2702"/>
            <p14:sldId id="2707"/>
            <p14:sldId id="2665"/>
            <p14:sldId id="2656"/>
            <p14:sldId id="2654"/>
            <p14:sldId id="2667"/>
            <p14:sldId id="2658"/>
            <p14:sldId id="2700"/>
            <p14:sldId id="2716"/>
            <p14:sldId id="2701"/>
            <p14:sldId id="2703"/>
            <p14:sldId id="2678"/>
            <p14:sldId id="2695"/>
            <p14:sldId id="2679"/>
            <p14:sldId id="2680"/>
            <p14:sldId id="2681"/>
            <p14:sldId id="2706"/>
            <p14:sldId id="2705"/>
            <p14:sldId id="2708"/>
            <p14:sldId id="2710"/>
            <p14:sldId id="2688"/>
            <p14:sldId id="2664"/>
            <p14:sldId id="265"/>
            <p14:sldId id="2689"/>
            <p14:sldId id="2690"/>
            <p14:sldId id="2661"/>
            <p14:sldId id="2709"/>
            <p14:sldId id="2711"/>
            <p14:sldId id="2713"/>
            <p14:sldId id="2714"/>
            <p14:sldId id="2691"/>
            <p14:sldId id="2717"/>
          </p14:sldIdLst>
        </p14:section>
        <p14:section name="Untitled Section" id="{E68B9E93-9458-4717-B421-3954F00CEA8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621E99-7572-004D-EDE2-3AE11ADF759A}" name="Carolyn Glanton" initials="CG" userId="S::cglanton@sonomacleanpower.org::8d1e24d3-d417-469f-8acf-1ab19e24408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DF8A"/>
    <a:srgbClr val="91D7E2"/>
    <a:srgbClr val="3B215F"/>
    <a:srgbClr val="DEE22B"/>
    <a:srgbClr val="17E1E3"/>
    <a:srgbClr val="E1E5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6897" autoAdjust="0"/>
    <p:restoredTop sz="96327" autoAdjust="0"/>
  </p:normalViewPr>
  <p:slideViewPr>
    <p:cSldViewPr snapToGrid="0" snapToObjects="1">
      <p:cViewPr varScale="1">
        <p:scale>
          <a:sx n="127" d="100"/>
          <a:sy n="127" d="100"/>
        </p:scale>
        <p:origin x="10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4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1D7E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Next LT Pro Bold" panose="020B05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Sheet1!$A$6:$A$16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Sheet1!$B$6:$B$16</c:f>
              <c:numCache>
                <c:formatCode>0.0%</c:formatCode>
                <c:ptCount val="11"/>
                <c:pt idx="0">
                  <c:v>-4.5999999999999999E-2</c:v>
                </c:pt>
                <c:pt idx="1">
                  <c:v>-6.5000000000000002E-2</c:v>
                </c:pt>
                <c:pt idx="2">
                  <c:v>-1.4999999999999999E-2</c:v>
                </c:pt>
                <c:pt idx="3">
                  <c:v>-9.0000000000000011E-3</c:v>
                </c:pt>
                <c:pt idx="4">
                  <c:v>-2.8999999999999998E-2</c:v>
                </c:pt>
                <c:pt idx="5">
                  <c:v>-3.3000000000000002E-2</c:v>
                </c:pt>
                <c:pt idx="6">
                  <c:v>2.7999999999999997E-2</c:v>
                </c:pt>
                <c:pt idx="7">
                  <c:v>0.05</c:v>
                </c:pt>
                <c:pt idx="8">
                  <c:v>0</c:v>
                </c:pt>
                <c:pt idx="9">
                  <c:v>-4.3999999999999997E-2</c:v>
                </c:pt>
                <c:pt idx="10">
                  <c:v>-7.0000000000000007E-2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C-4D7A-A050-5CF61B1C6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-27"/>
        <c:axId val="312808431"/>
        <c:axId val="312797391"/>
      </c:barChart>
      <c:catAx>
        <c:axId val="3128084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Bold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312797391"/>
        <c:crosses val="autoZero"/>
        <c:auto val="1"/>
        <c:lblAlgn val="ctr"/>
        <c:lblOffset val="100"/>
        <c:noMultiLvlLbl val="0"/>
      </c:catAx>
      <c:valAx>
        <c:axId val="312797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venirNext LT Pro Bold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312808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venirNext LT Pro Bold" panose="020B05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B8F1F0-E2C9-4715-A1CC-ADC1823F4AE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35E6E33-F453-4995-AE24-E70F0D66E704}">
      <dgm:prSet phldrT="[Text]"/>
      <dgm:spPr/>
      <dgm:t>
        <a:bodyPr/>
        <a:lstStyle/>
        <a:p>
          <a:r>
            <a:rPr lang="en-US" b="1" dirty="0"/>
            <a:t>Feasibility Study</a:t>
          </a:r>
        </a:p>
      </dgm:t>
    </dgm:pt>
    <dgm:pt modelId="{A4A0D821-B2A1-42BC-AF01-F5E88D7558D3}" type="parTrans" cxnId="{9B63F268-37B4-4700-A1F7-BE8584C9E4A9}">
      <dgm:prSet/>
      <dgm:spPr/>
      <dgm:t>
        <a:bodyPr/>
        <a:lstStyle/>
        <a:p>
          <a:endParaRPr lang="en-US"/>
        </a:p>
      </dgm:t>
    </dgm:pt>
    <dgm:pt modelId="{54DFDD5E-AD33-4480-AFAD-03390365EAD4}" type="sibTrans" cxnId="{9B63F268-37B4-4700-A1F7-BE8584C9E4A9}">
      <dgm:prSet/>
      <dgm:spPr/>
      <dgm:t>
        <a:bodyPr/>
        <a:lstStyle/>
        <a:p>
          <a:endParaRPr lang="en-US"/>
        </a:p>
      </dgm:t>
    </dgm:pt>
    <dgm:pt modelId="{BD7D36C9-07DD-429C-974E-97F06B8EB74B}">
      <dgm:prSet phldrT="[Text]" custT="1"/>
      <dgm:spPr/>
      <dgm:t>
        <a:bodyPr/>
        <a:lstStyle/>
        <a:p>
          <a:r>
            <a:rPr lang="en-US" sz="2000" b="1" dirty="0"/>
            <a:t>Review Period</a:t>
          </a:r>
        </a:p>
        <a:p>
          <a:r>
            <a:rPr lang="en-US" sz="1200" dirty="0"/>
            <a:t>60 days</a:t>
          </a:r>
        </a:p>
      </dgm:t>
    </dgm:pt>
    <dgm:pt modelId="{93DECC43-2396-4050-9200-2718A0EC74E7}" type="parTrans" cxnId="{90FCDE54-B2D5-475B-A2AF-318E0E012EA6}">
      <dgm:prSet/>
      <dgm:spPr/>
      <dgm:t>
        <a:bodyPr/>
        <a:lstStyle/>
        <a:p>
          <a:endParaRPr lang="en-US"/>
        </a:p>
      </dgm:t>
    </dgm:pt>
    <dgm:pt modelId="{57042418-3F85-4BB1-8291-334A97DD4070}" type="sibTrans" cxnId="{90FCDE54-B2D5-475B-A2AF-318E0E012EA6}">
      <dgm:prSet/>
      <dgm:spPr/>
      <dgm:t>
        <a:bodyPr/>
        <a:lstStyle/>
        <a:p>
          <a:endParaRPr lang="en-US"/>
        </a:p>
      </dgm:t>
    </dgm:pt>
    <dgm:pt modelId="{87E00040-27B1-4946-B967-544E90204AD5}">
      <dgm:prSet phldrT="[Text]" custT="1"/>
      <dgm:spPr/>
      <dgm:t>
        <a:bodyPr/>
        <a:lstStyle/>
        <a:p>
          <a:r>
            <a:rPr lang="en-US" sz="2000" b="1" dirty="0"/>
            <a:t>Implementation Plan </a:t>
          </a:r>
        </a:p>
        <a:p>
          <a:r>
            <a:rPr lang="en-US" sz="1200" b="0" dirty="0"/>
            <a:t>Before</a:t>
          </a:r>
          <a:r>
            <a:rPr lang="en-US" sz="1200" b="1" dirty="0"/>
            <a:t> </a:t>
          </a:r>
          <a:r>
            <a:rPr lang="en-US" sz="1200" dirty="0"/>
            <a:t>January 1, 2026</a:t>
          </a:r>
        </a:p>
      </dgm:t>
    </dgm:pt>
    <dgm:pt modelId="{E796FC53-BB94-417C-B696-45051DB17B79}" type="parTrans" cxnId="{DEA8B414-20EF-4C88-9A2D-4F9D587AFB49}">
      <dgm:prSet/>
      <dgm:spPr/>
      <dgm:t>
        <a:bodyPr/>
        <a:lstStyle/>
        <a:p>
          <a:endParaRPr lang="en-US"/>
        </a:p>
      </dgm:t>
    </dgm:pt>
    <dgm:pt modelId="{5B647641-3092-4399-840F-890441C67467}" type="sibTrans" cxnId="{DEA8B414-20EF-4C88-9A2D-4F9D587AFB49}">
      <dgm:prSet/>
      <dgm:spPr/>
      <dgm:t>
        <a:bodyPr/>
        <a:lstStyle/>
        <a:p>
          <a:endParaRPr lang="en-US"/>
        </a:p>
      </dgm:t>
    </dgm:pt>
    <dgm:pt modelId="{0486E8C6-0D4E-4DE6-8A75-664C5AAFB0E6}">
      <dgm:prSet phldrT="[Text]"/>
      <dgm:spPr/>
      <dgm:t>
        <a:bodyPr/>
        <a:lstStyle/>
        <a:p>
          <a:r>
            <a:rPr lang="en-US" b="1" dirty="0"/>
            <a:t>SCP Board Invitation</a:t>
          </a:r>
        </a:p>
      </dgm:t>
    </dgm:pt>
    <dgm:pt modelId="{BE08F7BA-01CA-48AC-A522-78D8B9E03061}" type="parTrans" cxnId="{93F62E0C-69EF-4AEE-A620-93BD9BAD4EBA}">
      <dgm:prSet/>
      <dgm:spPr/>
      <dgm:t>
        <a:bodyPr/>
        <a:lstStyle/>
        <a:p>
          <a:endParaRPr lang="en-US"/>
        </a:p>
      </dgm:t>
    </dgm:pt>
    <dgm:pt modelId="{ED953832-9C33-443C-8396-3405F61A870C}" type="sibTrans" cxnId="{93F62E0C-69EF-4AEE-A620-93BD9BAD4EBA}">
      <dgm:prSet/>
      <dgm:spPr/>
      <dgm:t>
        <a:bodyPr/>
        <a:lstStyle/>
        <a:p>
          <a:endParaRPr lang="en-US"/>
        </a:p>
      </dgm:t>
    </dgm:pt>
    <dgm:pt modelId="{638D6F86-AC42-4538-901F-5D13AA5FA222}">
      <dgm:prSet phldrT="[Text]"/>
      <dgm:spPr/>
      <dgm:t>
        <a:bodyPr/>
        <a:lstStyle/>
        <a:p>
          <a:r>
            <a:rPr lang="en-US" b="1" dirty="0"/>
            <a:t>New Member Ordinance Approval</a:t>
          </a:r>
        </a:p>
      </dgm:t>
    </dgm:pt>
    <dgm:pt modelId="{4BA0C331-9325-45FA-8BD1-C766F1D9A3F0}" type="parTrans" cxnId="{449E278A-A5AD-43DB-867A-19C747155971}">
      <dgm:prSet/>
      <dgm:spPr/>
      <dgm:t>
        <a:bodyPr/>
        <a:lstStyle/>
        <a:p>
          <a:endParaRPr lang="en-US"/>
        </a:p>
      </dgm:t>
    </dgm:pt>
    <dgm:pt modelId="{CAE5D862-6982-49C8-8AAA-631B8B51D26E}" type="sibTrans" cxnId="{449E278A-A5AD-43DB-867A-19C747155971}">
      <dgm:prSet/>
      <dgm:spPr/>
      <dgm:t>
        <a:bodyPr/>
        <a:lstStyle/>
        <a:p>
          <a:endParaRPr lang="en-US"/>
        </a:p>
      </dgm:t>
    </dgm:pt>
    <dgm:pt modelId="{9E7747C1-6BA0-4D04-99DE-5397CC51A63C}">
      <dgm:prSet phldrT="[Text]" custT="1"/>
      <dgm:spPr/>
      <dgm:t>
        <a:bodyPr/>
        <a:lstStyle/>
        <a:p>
          <a:r>
            <a:rPr lang="en-US" sz="2000" b="1" dirty="0"/>
            <a:t>Start of Service</a:t>
          </a:r>
          <a:endParaRPr lang="en-US" sz="1200" dirty="0"/>
        </a:p>
        <a:p>
          <a:pPr rtl="0"/>
          <a:r>
            <a:rPr lang="en-US" sz="1200" dirty="0">
              <a:latin typeface="Calibri Light" panose="020F0302020204030204"/>
            </a:rPr>
            <a:t>Likely May </a:t>
          </a:r>
          <a:r>
            <a:rPr lang="en-US" sz="1200" dirty="0"/>
            <a:t>1, 2027</a:t>
          </a:r>
        </a:p>
      </dgm:t>
    </dgm:pt>
    <dgm:pt modelId="{3F8D5123-667D-44E2-9B51-8FED5204EF6F}" type="parTrans" cxnId="{230531C5-2AB1-496B-9333-6F73F7FF3C63}">
      <dgm:prSet/>
      <dgm:spPr/>
      <dgm:t>
        <a:bodyPr/>
        <a:lstStyle/>
        <a:p>
          <a:endParaRPr lang="en-US"/>
        </a:p>
      </dgm:t>
    </dgm:pt>
    <dgm:pt modelId="{B18DC341-0564-45B7-AA06-FAB7F431BF1C}" type="sibTrans" cxnId="{230531C5-2AB1-496B-9333-6F73F7FF3C63}">
      <dgm:prSet/>
      <dgm:spPr/>
      <dgm:t>
        <a:bodyPr/>
        <a:lstStyle/>
        <a:p>
          <a:endParaRPr lang="en-US"/>
        </a:p>
      </dgm:t>
    </dgm:pt>
    <dgm:pt modelId="{3EC500C0-DDEA-43BE-82CD-760B65606AF6}" type="pres">
      <dgm:prSet presAssocID="{2EB8F1F0-E2C9-4715-A1CC-ADC1823F4AED}" presName="Name0" presStyleCnt="0">
        <dgm:presLayoutVars>
          <dgm:dir/>
          <dgm:resizeHandles val="exact"/>
        </dgm:presLayoutVars>
      </dgm:prSet>
      <dgm:spPr/>
    </dgm:pt>
    <dgm:pt modelId="{F8D2BB25-44AA-40B5-8761-9D82514568F0}" type="pres">
      <dgm:prSet presAssocID="{2EB8F1F0-E2C9-4715-A1CC-ADC1823F4AED}" presName="arrow" presStyleLbl="bgShp" presStyleIdx="0" presStyleCnt="1"/>
      <dgm:spPr/>
    </dgm:pt>
    <dgm:pt modelId="{C46B54BC-9026-4363-8A28-313806411FBC}" type="pres">
      <dgm:prSet presAssocID="{2EB8F1F0-E2C9-4715-A1CC-ADC1823F4AED}" presName="points" presStyleCnt="0"/>
      <dgm:spPr/>
    </dgm:pt>
    <dgm:pt modelId="{DCB24E01-4DE3-4A10-8152-BC4D452BC6AE}" type="pres">
      <dgm:prSet presAssocID="{635E6E33-F453-4995-AE24-E70F0D66E704}" presName="compositeA" presStyleCnt="0"/>
      <dgm:spPr/>
    </dgm:pt>
    <dgm:pt modelId="{EFF916FB-F3D7-49E0-BC06-C49B14717E7B}" type="pres">
      <dgm:prSet presAssocID="{635E6E33-F453-4995-AE24-E70F0D66E704}" presName="textA" presStyleLbl="revTx" presStyleIdx="0" presStyleCnt="6">
        <dgm:presLayoutVars>
          <dgm:bulletEnabled val="1"/>
        </dgm:presLayoutVars>
      </dgm:prSet>
      <dgm:spPr/>
    </dgm:pt>
    <dgm:pt modelId="{62A89FEE-548E-4688-80DD-AD53B3C19B20}" type="pres">
      <dgm:prSet presAssocID="{635E6E33-F453-4995-AE24-E70F0D66E704}" presName="circleA" presStyleLbl="node1" presStyleIdx="0" presStyleCnt="6"/>
      <dgm:spPr/>
    </dgm:pt>
    <dgm:pt modelId="{2C0440B8-816C-4536-8433-349E674A0E0D}" type="pres">
      <dgm:prSet presAssocID="{635E6E33-F453-4995-AE24-E70F0D66E704}" presName="spaceA" presStyleCnt="0"/>
      <dgm:spPr/>
    </dgm:pt>
    <dgm:pt modelId="{A10DBAB0-B66D-48D5-BA86-B6365269DD8F}" type="pres">
      <dgm:prSet presAssocID="{54DFDD5E-AD33-4480-AFAD-03390365EAD4}" presName="space" presStyleCnt="0"/>
      <dgm:spPr/>
    </dgm:pt>
    <dgm:pt modelId="{B7C0B197-F7E6-4AD0-BDF7-93B9290A938A}" type="pres">
      <dgm:prSet presAssocID="{BD7D36C9-07DD-429C-974E-97F06B8EB74B}" presName="compositeB" presStyleCnt="0"/>
      <dgm:spPr/>
    </dgm:pt>
    <dgm:pt modelId="{44364425-60B5-4D4A-A0FC-55597E994E8D}" type="pres">
      <dgm:prSet presAssocID="{BD7D36C9-07DD-429C-974E-97F06B8EB74B}" presName="textB" presStyleLbl="revTx" presStyleIdx="1" presStyleCnt="6">
        <dgm:presLayoutVars>
          <dgm:bulletEnabled val="1"/>
        </dgm:presLayoutVars>
      </dgm:prSet>
      <dgm:spPr/>
    </dgm:pt>
    <dgm:pt modelId="{BF0AE12B-D01F-4DF0-8469-7D0FA84ACE7C}" type="pres">
      <dgm:prSet presAssocID="{BD7D36C9-07DD-429C-974E-97F06B8EB74B}" presName="circleB" presStyleLbl="node1" presStyleIdx="1" presStyleCnt="6"/>
      <dgm:spPr/>
    </dgm:pt>
    <dgm:pt modelId="{1D3CEA9D-C0ED-4CFA-94BB-DF9A0C245215}" type="pres">
      <dgm:prSet presAssocID="{BD7D36C9-07DD-429C-974E-97F06B8EB74B}" presName="spaceB" presStyleCnt="0"/>
      <dgm:spPr/>
    </dgm:pt>
    <dgm:pt modelId="{118287E3-793B-4B8A-95B9-6BC0ACD64A4C}" type="pres">
      <dgm:prSet presAssocID="{57042418-3F85-4BB1-8291-334A97DD4070}" presName="space" presStyleCnt="0"/>
      <dgm:spPr/>
    </dgm:pt>
    <dgm:pt modelId="{6DE628B5-DE55-480A-A754-CBCBB252F5D3}" type="pres">
      <dgm:prSet presAssocID="{0486E8C6-0D4E-4DE6-8A75-664C5AAFB0E6}" presName="compositeA" presStyleCnt="0"/>
      <dgm:spPr/>
    </dgm:pt>
    <dgm:pt modelId="{9F0EE66A-4BD1-4353-BE49-D3D6A0667C8C}" type="pres">
      <dgm:prSet presAssocID="{0486E8C6-0D4E-4DE6-8A75-664C5AAFB0E6}" presName="textA" presStyleLbl="revTx" presStyleIdx="2" presStyleCnt="6">
        <dgm:presLayoutVars>
          <dgm:bulletEnabled val="1"/>
        </dgm:presLayoutVars>
      </dgm:prSet>
      <dgm:spPr/>
    </dgm:pt>
    <dgm:pt modelId="{C88FFB04-A892-407B-9030-23A558FE2040}" type="pres">
      <dgm:prSet presAssocID="{0486E8C6-0D4E-4DE6-8A75-664C5AAFB0E6}" presName="circleA" presStyleLbl="node1" presStyleIdx="2" presStyleCnt="6"/>
      <dgm:spPr/>
    </dgm:pt>
    <dgm:pt modelId="{2890D6B6-A116-4C7C-BB2B-D4D0AED0678B}" type="pres">
      <dgm:prSet presAssocID="{0486E8C6-0D4E-4DE6-8A75-664C5AAFB0E6}" presName="spaceA" presStyleCnt="0"/>
      <dgm:spPr/>
    </dgm:pt>
    <dgm:pt modelId="{138EBBD8-44C1-4D39-B09A-668A904F2DD8}" type="pres">
      <dgm:prSet presAssocID="{ED953832-9C33-443C-8396-3405F61A870C}" presName="space" presStyleCnt="0"/>
      <dgm:spPr/>
    </dgm:pt>
    <dgm:pt modelId="{912AE4E3-A8E9-42A2-8EF7-9F014438A3D3}" type="pres">
      <dgm:prSet presAssocID="{638D6F86-AC42-4538-901F-5D13AA5FA222}" presName="compositeB" presStyleCnt="0"/>
      <dgm:spPr/>
    </dgm:pt>
    <dgm:pt modelId="{CD48A470-33E2-47D8-AE2A-F8BCC7510F49}" type="pres">
      <dgm:prSet presAssocID="{638D6F86-AC42-4538-901F-5D13AA5FA222}" presName="textB" presStyleLbl="revTx" presStyleIdx="3" presStyleCnt="6">
        <dgm:presLayoutVars>
          <dgm:bulletEnabled val="1"/>
        </dgm:presLayoutVars>
      </dgm:prSet>
      <dgm:spPr/>
    </dgm:pt>
    <dgm:pt modelId="{1513DE45-9F75-4525-9AA2-3AE2B8798291}" type="pres">
      <dgm:prSet presAssocID="{638D6F86-AC42-4538-901F-5D13AA5FA222}" presName="circleB" presStyleLbl="node1" presStyleIdx="3" presStyleCnt="6"/>
      <dgm:spPr/>
    </dgm:pt>
    <dgm:pt modelId="{724D6312-F673-483A-9706-807061EDA46F}" type="pres">
      <dgm:prSet presAssocID="{638D6F86-AC42-4538-901F-5D13AA5FA222}" presName="spaceB" presStyleCnt="0"/>
      <dgm:spPr/>
    </dgm:pt>
    <dgm:pt modelId="{E072CCDE-672B-4207-9EEC-71E4DF707482}" type="pres">
      <dgm:prSet presAssocID="{CAE5D862-6982-49C8-8AAA-631B8B51D26E}" presName="space" presStyleCnt="0"/>
      <dgm:spPr/>
    </dgm:pt>
    <dgm:pt modelId="{C54E08A3-8394-40AA-ACBC-8F2C3FCE3DD2}" type="pres">
      <dgm:prSet presAssocID="{87E00040-27B1-4946-B967-544E90204AD5}" presName="compositeA" presStyleCnt="0"/>
      <dgm:spPr/>
    </dgm:pt>
    <dgm:pt modelId="{96A9AB6E-715A-4163-9A41-A29E190F3878}" type="pres">
      <dgm:prSet presAssocID="{87E00040-27B1-4946-B967-544E90204AD5}" presName="textA" presStyleLbl="revTx" presStyleIdx="4" presStyleCnt="6" custScaleX="230950">
        <dgm:presLayoutVars>
          <dgm:bulletEnabled val="1"/>
        </dgm:presLayoutVars>
      </dgm:prSet>
      <dgm:spPr/>
    </dgm:pt>
    <dgm:pt modelId="{B3E2CB2A-B00B-4294-8545-0E4518896897}" type="pres">
      <dgm:prSet presAssocID="{87E00040-27B1-4946-B967-544E90204AD5}" presName="circleA" presStyleLbl="node1" presStyleIdx="4" presStyleCnt="6"/>
      <dgm:spPr/>
    </dgm:pt>
    <dgm:pt modelId="{79F79E3C-671A-4144-8C6B-DE3EA5E6658A}" type="pres">
      <dgm:prSet presAssocID="{87E00040-27B1-4946-B967-544E90204AD5}" presName="spaceA" presStyleCnt="0"/>
      <dgm:spPr/>
    </dgm:pt>
    <dgm:pt modelId="{970A2A31-DFC9-4ABF-8E5C-A2BDDD9F221F}" type="pres">
      <dgm:prSet presAssocID="{5B647641-3092-4399-840F-890441C67467}" presName="space" presStyleCnt="0"/>
      <dgm:spPr/>
    </dgm:pt>
    <dgm:pt modelId="{DD98013E-A5F9-48D4-A241-5B895DA150A4}" type="pres">
      <dgm:prSet presAssocID="{9E7747C1-6BA0-4D04-99DE-5397CC51A63C}" presName="compositeB" presStyleCnt="0"/>
      <dgm:spPr/>
    </dgm:pt>
    <dgm:pt modelId="{699DBC46-86BC-436A-A0AA-D65652062DA3}" type="pres">
      <dgm:prSet presAssocID="{9E7747C1-6BA0-4D04-99DE-5397CC51A63C}" presName="textB" presStyleLbl="revTx" presStyleIdx="5" presStyleCnt="6" custScaleX="170545">
        <dgm:presLayoutVars>
          <dgm:bulletEnabled val="1"/>
        </dgm:presLayoutVars>
      </dgm:prSet>
      <dgm:spPr/>
    </dgm:pt>
    <dgm:pt modelId="{51F71DB0-A1EE-4537-B504-3AEB74E774D8}" type="pres">
      <dgm:prSet presAssocID="{9E7747C1-6BA0-4D04-99DE-5397CC51A63C}" presName="circleB" presStyleLbl="node1" presStyleIdx="5" presStyleCnt="6"/>
      <dgm:spPr/>
    </dgm:pt>
    <dgm:pt modelId="{E682E2C0-A492-4653-B71B-B5F62D00951D}" type="pres">
      <dgm:prSet presAssocID="{9E7747C1-6BA0-4D04-99DE-5397CC51A63C}" presName="spaceB" presStyleCnt="0"/>
      <dgm:spPr/>
    </dgm:pt>
  </dgm:ptLst>
  <dgm:cxnLst>
    <dgm:cxn modelId="{93F62E0C-69EF-4AEE-A620-93BD9BAD4EBA}" srcId="{2EB8F1F0-E2C9-4715-A1CC-ADC1823F4AED}" destId="{0486E8C6-0D4E-4DE6-8A75-664C5AAFB0E6}" srcOrd="2" destOrd="0" parTransId="{BE08F7BA-01CA-48AC-A522-78D8B9E03061}" sibTransId="{ED953832-9C33-443C-8396-3405F61A870C}"/>
    <dgm:cxn modelId="{DEA8B414-20EF-4C88-9A2D-4F9D587AFB49}" srcId="{2EB8F1F0-E2C9-4715-A1CC-ADC1823F4AED}" destId="{87E00040-27B1-4946-B967-544E90204AD5}" srcOrd="4" destOrd="0" parTransId="{E796FC53-BB94-417C-B696-45051DB17B79}" sibTransId="{5B647641-3092-4399-840F-890441C67467}"/>
    <dgm:cxn modelId="{24094946-4246-4DBB-A7ED-F6575A4CDA06}" type="presOf" srcId="{638D6F86-AC42-4538-901F-5D13AA5FA222}" destId="{CD48A470-33E2-47D8-AE2A-F8BCC7510F49}" srcOrd="0" destOrd="0" presId="urn:microsoft.com/office/officeart/2005/8/layout/hProcess11"/>
    <dgm:cxn modelId="{692DC267-3A01-4007-A9D8-F054D21A2F64}" type="presOf" srcId="{635E6E33-F453-4995-AE24-E70F0D66E704}" destId="{EFF916FB-F3D7-49E0-BC06-C49B14717E7B}" srcOrd="0" destOrd="0" presId="urn:microsoft.com/office/officeart/2005/8/layout/hProcess11"/>
    <dgm:cxn modelId="{9B63F268-37B4-4700-A1F7-BE8584C9E4A9}" srcId="{2EB8F1F0-E2C9-4715-A1CC-ADC1823F4AED}" destId="{635E6E33-F453-4995-AE24-E70F0D66E704}" srcOrd="0" destOrd="0" parTransId="{A4A0D821-B2A1-42BC-AF01-F5E88D7558D3}" sibTransId="{54DFDD5E-AD33-4480-AFAD-03390365EAD4}"/>
    <dgm:cxn modelId="{44BB276D-611A-4C4A-8E3A-2A0E934ECDAA}" type="presOf" srcId="{87E00040-27B1-4946-B967-544E90204AD5}" destId="{96A9AB6E-715A-4163-9A41-A29E190F3878}" srcOrd="0" destOrd="0" presId="urn:microsoft.com/office/officeart/2005/8/layout/hProcess11"/>
    <dgm:cxn modelId="{90FCDE54-B2D5-475B-A2AF-318E0E012EA6}" srcId="{2EB8F1F0-E2C9-4715-A1CC-ADC1823F4AED}" destId="{BD7D36C9-07DD-429C-974E-97F06B8EB74B}" srcOrd="1" destOrd="0" parTransId="{93DECC43-2396-4050-9200-2718A0EC74E7}" sibTransId="{57042418-3F85-4BB1-8291-334A97DD4070}"/>
    <dgm:cxn modelId="{449E278A-A5AD-43DB-867A-19C747155971}" srcId="{2EB8F1F0-E2C9-4715-A1CC-ADC1823F4AED}" destId="{638D6F86-AC42-4538-901F-5D13AA5FA222}" srcOrd="3" destOrd="0" parTransId="{4BA0C331-9325-45FA-8BD1-C766F1D9A3F0}" sibTransId="{CAE5D862-6982-49C8-8AAA-631B8B51D26E}"/>
    <dgm:cxn modelId="{1F023B90-9CB4-4EB3-90F1-4E507D3D8DCA}" type="presOf" srcId="{BD7D36C9-07DD-429C-974E-97F06B8EB74B}" destId="{44364425-60B5-4D4A-A0FC-55597E994E8D}" srcOrd="0" destOrd="0" presId="urn:microsoft.com/office/officeart/2005/8/layout/hProcess11"/>
    <dgm:cxn modelId="{3491E493-47C8-49BD-986F-D2DEDEF8AF79}" type="presOf" srcId="{0486E8C6-0D4E-4DE6-8A75-664C5AAFB0E6}" destId="{9F0EE66A-4BD1-4353-BE49-D3D6A0667C8C}" srcOrd="0" destOrd="0" presId="urn:microsoft.com/office/officeart/2005/8/layout/hProcess11"/>
    <dgm:cxn modelId="{230531C5-2AB1-496B-9333-6F73F7FF3C63}" srcId="{2EB8F1F0-E2C9-4715-A1CC-ADC1823F4AED}" destId="{9E7747C1-6BA0-4D04-99DE-5397CC51A63C}" srcOrd="5" destOrd="0" parTransId="{3F8D5123-667D-44E2-9B51-8FED5204EF6F}" sibTransId="{B18DC341-0564-45B7-AA06-FAB7F431BF1C}"/>
    <dgm:cxn modelId="{9073CFD2-361A-4798-B0F4-5A02269FB999}" type="presOf" srcId="{9E7747C1-6BA0-4D04-99DE-5397CC51A63C}" destId="{699DBC46-86BC-436A-A0AA-D65652062DA3}" srcOrd="0" destOrd="0" presId="urn:microsoft.com/office/officeart/2005/8/layout/hProcess11"/>
    <dgm:cxn modelId="{2C1E1BEF-02BA-4731-AC9B-F20B3D15B52E}" type="presOf" srcId="{2EB8F1F0-E2C9-4715-A1CC-ADC1823F4AED}" destId="{3EC500C0-DDEA-43BE-82CD-760B65606AF6}" srcOrd="0" destOrd="0" presId="urn:microsoft.com/office/officeart/2005/8/layout/hProcess11"/>
    <dgm:cxn modelId="{BB014F33-BBD4-4FA2-80CE-C36C72C4A4F7}" type="presParOf" srcId="{3EC500C0-DDEA-43BE-82CD-760B65606AF6}" destId="{F8D2BB25-44AA-40B5-8761-9D82514568F0}" srcOrd="0" destOrd="0" presId="urn:microsoft.com/office/officeart/2005/8/layout/hProcess11"/>
    <dgm:cxn modelId="{0DCC9776-BE8E-4CDA-A179-F93CAA339E9C}" type="presParOf" srcId="{3EC500C0-DDEA-43BE-82CD-760B65606AF6}" destId="{C46B54BC-9026-4363-8A28-313806411FBC}" srcOrd="1" destOrd="0" presId="urn:microsoft.com/office/officeart/2005/8/layout/hProcess11"/>
    <dgm:cxn modelId="{674139CF-473A-48F6-B696-CD9111D54F01}" type="presParOf" srcId="{C46B54BC-9026-4363-8A28-313806411FBC}" destId="{DCB24E01-4DE3-4A10-8152-BC4D452BC6AE}" srcOrd="0" destOrd="0" presId="urn:microsoft.com/office/officeart/2005/8/layout/hProcess11"/>
    <dgm:cxn modelId="{067C408A-EE41-45EC-B0CB-B6BD1AF507C0}" type="presParOf" srcId="{DCB24E01-4DE3-4A10-8152-BC4D452BC6AE}" destId="{EFF916FB-F3D7-49E0-BC06-C49B14717E7B}" srcOrd="0" destOrd="0" presId="urn:microsoft.com/office/officeart/2005/8/layout/hProcess11"/>
    <dgm:cxn modelId="{507F31FC-4ABC-4839-9FBB-3D6F099DD4AF}" type="presParOf" srcId="{DCB24E01-4DE3-4A10-8152-BC4D452BC6AE}" destId="{62A89FEE-548E-4688-80DD-AD53B3C19B20}" srcOrd="1" destOrd="0" presId="urn:microsoft.com/office/officeart/2005/8/layout/hProcess11"/>
    <dgm:cxn modelId="{FE6C74D3-D03C-4436-A18A-2D25091E1F61}" type="presParOf" srcId="{DCB24E01-4DE3-4A10-8152-BC4D452BC6AE}" destId="{2C0440B8-816C-4536-8433-349E674A0E0D}" srcOrd="2" destOrd="0" presId="urn:microsoft.com/office/officeart/2005/8/layout/hProcess11"/>
    <dgm:cxn modelId="{618F9258-FE9A-4D8F-BF15-22EB5FA72D6F}" type="presParOf" srcId="{C46B54BC-9026-4363-8A28-313806411FBC}" destId="{A10DBAB0-B66D-48D5-BA86-B6365269DD8F}" srcOrd="1" destOrd="0" presId="urn:microsoft.com/office/officeart/2005/8/layout/hProcess11"/>
    <dgm:cxn modelId="{6E42735D-87E6-4076-AE86-96309EB2E917}" type="presParOf" srcId="{C46B54BC-9026-4363-8A28-313806411FBC}" destId="{B7C0B197-F7E6-4AD0-BDF7-93B9290A938A}" srcOrd="2" destOrd="0" presId="urn:microsoft.com/office/officeart/2005/8/layout/hProcess11"/>
    <dgm:cxn modelId="{B1613437-1C90-4D2E-87E8-344A5ECDE269}" type="presParOf" srcId="{B7C0B197-F7E6-4AD0-BDF7-93B9290A938A}" destId="{44364425-60B5-4D4A-A0FC-55597E994E8D}" srcOrd="0" destOrd="0" presId="urn:microsoft.com/office/officeart/2005/8/layout/hProcess11"/>
    <dgm:cxn modelId="{796C7680-8372-4BC0-BCA8-AB70F0EC1CD1}" type="presParOf" srcId="{B7C0B197-F7E6-4AD0-BDF7-93B9290A938A}" destId="{BF0AE12B-D01F-4DF0-8469-7D0FA84ACE7C}" srcOrd="1" destOrd="0" presId="urn:microsoft.com/office/officeart/2005/8/layout/hProcess11"/>
    <dgm:cxn modelId="{DEE418E2-F202-43BA-9073-AC6A3CDF78F8}" type="presParOf" srcId="{B7C0B197-F7E6-4AD0-BDF7-93B9290A938A}" destId="{1D3CEA9D-C0ED-4CFA-94BB-DF9A0C245215}" srcOrd="2" destOrd="0" presId="urn:microsoft.com/office/officeart/2005/8/layout/hProcess11"/>
    <dgm:cxn modelId="{1A34C2D0-3801-47DD-8EEA-CFDA5B7FB8C9}" type="presParOf" srcId="{C46B54BC-9026-4363-8A28-313806411FBC}" destId="{118287E3-793B-4B8A-95B9-6BC0ACD64A4C}" srcOrd="3" destOrd="0" presId="urn:microsoft.com/office/officeart/2005/8/layout/hProcess11"/>
    <dgm:cxn modelId="{D7238F07-307D-4A61-9056-F744E9CD8DFC}" type="presParOf" srcId="{C46B54BC-9026-4363-8A28-313806411FBC}" destId="{6DE628B5-DE55-480A-A754-CBCBB252F5D3}" srcOrd="4" destOrd="0" presId="urn:microsoft.com/office/officeart/2005/8/layout/hProcess11"/>
    <dgm:cxn modelId="{3BC2EC25-5283-46B9-B6F0-D9F04CE483D3}" type="presParOf" srcId="{6DE628B5-DE55-480A-A754-CBCBB252F5D3}" destId="{9F0EE66A-4BD1-4353-BE49-D3D6A0667C8C}" srcOrd="0" destOrd="0" presId="urn:microsoft.com/office/officeart/2005/8/layout/hProcess11"/>
    <dgm:cxn modelId="{DB7559A6-AA8C-4B60-81EB-B27FF26D7099}" type="presParOf" srcId="{6DE628B5-DE55-480A-A754-CBCBB252F5D3}" destId="{C88FFB04-A892-407B-9030-23A558FE2040}" srcOrd="1" destOrd="0" presId="urn:microsoft.com/office/officeart/2005/8/layout/hProcess11"/>
    <dgm:cxn modelId="{385CC488-00F1-4530-BF55-882E41A75477}" type="presParOf" srcId="{6DE628B5-DE55-480A-A754-CBCBB252F5D3}" destId="{2890D6B6-A116-4C7C-BB2B-D4D0AED0678B}" srcOrd="2" destOrd="0" presId="urn:microsoft.com/office/officeart/2005/8/layout/hProcess11"/>
    <dgm:cxn modelId="{F97E078A-198D-4EE0-93CC-A8D0087CE760}" type="presParOf" srcId="{C46B54BC-9026-4363-8A28-313806411FBC}" destId="{138EBBD8-44C1-4D39-B09A-668A904F2DD8}" srcOrd="5" destOrd="0" presId="urn:microsoft.com/office/officeart/2005/8/layout/hProcess11"/>
    <dgm:cxn modelId="{006C2E5D-54E4-45DA-BDDB-44BC0005D23C}" type="presParOf" srcId="{C46B54BC-9026-4363-8A28-313806411FBC}" destId="{912AE4E3-A8E9-42A2-8EF7-9F014438A3D3}" srcOrd="6" destOrd="0" presId="urn:microsoft.com/office/officeart/2005/8/layout/hProcess11"/>
    <dgm:cxn modelId="{4E5D8C52-97F4-4CB0-8A1C-7E6D1658D04B}" type="presParOf" srcId="{912AE4E3-A8E9-42A2-8EF7-9F014438A3D3}" destId="{CD48A470-33E2-47D8-AE2A-F8BCC7510F49}" srcOrd="0" destOrd="0" presId="urn:microsoft.com/office/officeart/2005/8/layout/hProcess11"/>
    <dgm:cxn modelId="{EA5C24E0-2838-4B65-8193-5E2E4DA296EB}" type="presParOf" srcId="{912AE4E3-A8E9-42A2-8EF7-9F014438A3D3}" destId="{1513DE45-9F75-4525-9AA2-3AE2B8798291}" srcOrd="1" destOrd="0" presId="urn:microsoft.com/office/officeart/2005/8/layout/hProcess11"/>
    <dgm:cxn modelId="{E031A1F4-FCFB-4067-BB32-5362AF6E2F8A}" type="presParOf" srcId="{912AE4E3-A8E9-42A2-8EF7-9F014438A3D3}" destId="{724D6312-F673-483A-9706-807061EDA46F}" srcOrd="2" destOrd="0" presId="urn:microsoft.com/office/officeart/2005/8/layout/hProcess11"/>
    <dgm:cxn modelId="{192FC501-279C-4FD7-A3A7-1C78E551F70D}" type="presParOf" srcId="{C46B54BC-9026-4363-8A28-313806411FBC}" destId="{E072CCDE-672B-4207-9EEC-71E4DF707482}" srcOrd="7" destOrd="0" presId="urn:microsoft.com/office/officeart/2005/8/layout/hProcess11"/>
    <dgm:cxn modelId="{CF397155-CED4-4496-8205-8DC87CB6516A}" type="presParOf" srcId="{C46B54BC-9026-4363-8A28-313806411FBC}" destId="{C54E08A3-8394-40AA-ACBC-8F2C3FCE3DD2}" srcOrd="8" destOrd="0" presId="urn:microsoft.com/office/officeart/2005/8/layout/hProcess11"/>
    <dgm:cxn modelId="{79BAFA46-F2C7-4B41-B42C-22B25EB6341C}" type="presParOf" srcId="{C54E08A3-8394-40AA-ACBC-8F2C3FCE3DD2}" destId="{96A9AB6E-715A-4163-9A41-A29E190F3878}" srcOrd="0" destOrd="0" presId="urn:microsoft.com/office/officeart/2005/8/layout/hProcess11"/>
    <dgm:cxn modelId="{5711C66E-3FFA-43D0-BA15-D1D2B207D46F}" type="presParOf" srcId="{C54E08A3-8394-40AA-ACBC-8F2C3FCE3DD2}" destId="{B3E2CB2A-B00B-4294-8545-0E4518896897}" srcOrd="1" destOrd="0" presId="urn:microsoft.com/office/officeart/2005/8/layout/hProcess11"/>
    <dgm:cxn modelId="{DA899D05-177D-4CCE-9971-4CCD7A0A1A44}" type="presParOf" srcId="{C54E08A3-8394-40AA-ACBC-8F2C3FCE3DD2}" destId="{79F79E3C-671A-4144-8C6B-DE3EA5E6658A}" srcOrd="2" destOrd="0" presId="urn:microsoft.com/office/officeart/2005/8/layout/hProcess11"/>
    <dgm:cxn modelId="{2A3463C4-38E4-4E7D-A57B-31F6525A52AA}" type="presParOf" srcId="{C46B54BC-9026-4363-8A28-313806411FBC}" destId="{970A2A31-DFC9-4ABF-8E5C-A2BDDD9F221F}" srcOrd="9" destOrd="0" presId="urn:microsoft.com/office/officeart/2005/8/layout/hProcess11"/>
    <dgm:cxn modelId="{42951987-A387-4EC3-ABA3-EF44D7927F64}" type="presParOf" srcId="{C46B54BC-9026-4363-8A28-313806411FBC}" destId="{DD98013E-A5F9-48D4-A241-5B895DA150A4}" srcOrd="10" destOrd="0" presId="urn:microsoft.com/office/officeart/2005/8/layout/hProcess11"/>
    <dgm:cxn modelId="{1EEADB2D-26AF-4F44-8FB8-B9605BF32B10}" type="presParOf" srcId="{DD98013E-A5F9-48D4-A241-5B895DA150A4}" destId="{699DBC46-86BC-436A-A0AA-D65652062DA3}" srcOrd="0" destOrd="0" presId="urn:microsoft.com/office/officeart/2005/8/layout/hProcess11"/>
    <dgm:cxn modelId="{C4D2733A-0282-40C6-A8A4-8024DB8D0183}" type="presParOf" srcId="{DD98013E-A5F9-48D4-A241-5B895DA150A4}" destId="{51F71DB0-A1EE-4537-B504-3AEB74E774D8}" srcOrd="1" destOrd="0" presId="urn:microsoft.com/office/officeart/2005/8/layout/hProcess11"/>
    <dgm:cxn modelId="{389F5488-A8D0-410D-9C78-392D11803A2B}" type="presParOf" srcId="{DD98013E-A5F9-48D4-A241-5B895DA150A4}" destId="{E682E2C0-A492-4653-B71B-B5F62D00951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D2BB25-44AA-40B5-8761-9D82514568F0}">
      <dsp:nvSpPr>
        <dsp:cNvPr id="0" name=""/>
        <dsp:cNvSpPr/>
      </dsp:nvSpPr>
      <dsp:spPr>
        <a:xfrm>
          <a:off x="0" y="928687"/>
          <a:ext cx="10515600" cy="123825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916FB-F3D7-49E0-BC06-C49B14717E7B}">
      <dsp:nvSpPr>
        <dsp:cNvPr id="0" name=""/>
        <dsp:cNvSpPr/>
      </dsp:nvSpPr>
      <dsp:spPr>
        <a:xfrm>
          <a:off x="828" y="0"/>
          <a:ext cx="1144880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Feasibility Study</a:t>
          </a:r>
        </a:p>
      </dsp:txBody>
      <dsp:txXfrm>
        <a:off x="828" y="0"/>
        <a:ext cx="1144880" cy="1238250"/>
      </dsp:txXfrm>
    </dsp:sp>
    <dsp:sp modelId="{62A89FEE-548E-4688-80DD-AD53B3C19B20}">
      <dsp:nvSpPr>
        <dsp:cNvPr id="0" name=""/>
        <dsp:cNvSpPr/>
      </dsp:nvSpPr>
      <dsp:spPr>
        <a:xfrm>
          <a:off x="418487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64425-60B5-4D4A-A0FC-55597E994E8D}">
      <dsp:nvSpPr>
        <dsp:cNvPr id="0" name=""/>
        <dsp:cNvSpPr/>
      </dsp:nvSpPr>
      <dsp:spPr>
        <a:xfrm>
          <a:off x="1202953" y="1857374"/>
          <a:ext cx="1144880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Review Period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60 days</a:t>
          </a:r>
        </a:p>
      </dsp:txBody>
      <dsp:txXfrm>
        <a:off x="1202953" y="1857374"/>
        <a:ext cx="1144880" cy="1238250"/>
      </dsp:txXfrm>
    </dsp:sp>
    <dsp:sp modelId="{BF0AE12B-D01F-4DF0-8469-7D0FA84ACE7C}">
      <dsp:nvSpPr>
        <dsp:cNvPr id="0" name=""/>
        <dsp:cNvSpPr/>
      </dsp:nvSpPr>
      <dsp:spPr>
        <a:xfrm>
          <a:off x="1620612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EE66A-4BD1-4353-BE49-D3D6A0667C8C}">
      <dsp:nvSpPr>
        <dsp:cNvPr id="0" name=""/>
        <dsp:cNvSpPr/>
      </dsp:nvSpPr>
      <dsp:spPr>
        <a:xfrm>
          <a:off x="2405078" y="0"/>
          <a:ext cx="1144880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SCP Board Invitation</a:t>
          </a:r>
        </a:p>
      </dsp:txBody>
      <dsp:txXfrm>
        <a:off x="2405078" y="0"/>
        <a:ext cx="1144880" cy="1238250"/>
      </dsp:txXfrm>
    </dsp:sp>
    <dsp:sp modelId="{C88FFB04-A892-407B-9030-23A558FE2040}">
      <dsp:nvSpPr>
        <dsp:cNvPr id="0" name=""/>
        <dsp:cNvSpPr/>
      </dsp:nvSpPr>
      <dsp:spPr>
        <a:xfrm>
          <a:off x="2822737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8A470-33E2-47D8-AE2A-F8BCC7510F49}">
      <dsp:nvSpPr>
        <dsp:cNvPr id="0" name=""/>
        <dsp:cNvSpPr/>
      </dsp:nvSpPr>
      <dsp:spPr>
        <a:xfrm>
          <a:off x="3607203" y="1857374"/>
          <a:ext cx="1144880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New Member Ordinance Approval</a:t>
          </a:r>
        </a:p>
      </dsp:txBody>
      <dsp:txXfrm>
        <a:off x="3607203" y="1857374"/>
        <a:ext cx="1144880" cy="1238250"/>
      </dsp:txXfrm>
    </dsp:sp>
    <dsp:sp modelId="{1513DE45-9F75-4525-9AA2-3AE2B8798291}">
      <dsp:nvSpPr>
        <dsp:cNvPr id="0" name=""/>
        <dsp:cNvSpPr/>
      </dsp:nvSpPr>
      <dsp:spPr>
        <a:xfrm>
          <a:off x="4024862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A9AB6E-715A-4163-9A41-A29E190F3878}">
      <dsp:nvSpPr>
        <dsp:cNvPr id="0" name=""/>
        <dsp:cNvSpPr/>
      </dsp:nvSpPr>
      <dsp:spPr>
        <a:xfrm>
          <a:off x="4809328" y="0"/>
          <a:ext cx="2644102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Implementation Plan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Before</a:t>
          </a:r>
          <a:r>
            <a:rPr lang="en-US" sz="1200" b="1" kern="1200" dirty="0"/>
            <a:t> </a:t>
          </a:r>
          <a:r>
            <a:rPr lang="en-US" sz="1200" kern="1200" dirty="0"/>
            <a:t>January 1, 2026</a:t>
          </a:r>
        </a:p>
      </dsp:txBody>
      <dsp:txXfrm>
        <a:off x="4809328" y="0"/>
        <a:ext cx="2644102" cy="1238250"/>
      </dsp:txXfrm>
    </dsp:sp>
    <dsp:sp modelId="{B3E2CB2A-B00B-4294-8545-0E4518896897}">
      <dsp:nvSpPr>
        <dsp:cNvPr id="0" name=""/>
        <dsp:cNvSpPr/>
      </dsp:nvSpPr>
      <dsp:spPr>
        <a:xfrm>
          <a:off x="5976597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9DBC46-86BC-436A-A0AA-D65652062DA3}">
      <dsp:nvSpPr>
        <dsp:cNvPr id="0" name=""/>
        <dsp:cNvSpPr/>
      </dsp:nvSpPr>
      <dsp:spPr>
        <a:xfrm>
          <a:off x="7510674" y="1857374"/>
          <a:ext cx="1952536" cy="123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Start of Service</a:t>
          </a:r>
          <a:endParaRPr lang="en-US" sz="1200" kern="120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 Light" panose="020F0302020204030204"/>
            </a:rPr>
            <a:t>Likely May </a:t>
          </a:r>
          <a:r>
            <a:rPr lang="en-US" sz="1200" kern="1200" dirty="0"/>
            <a:t>1, 2027</a:t>
          </a:r>
        </a:p>
      </dsp:txBody>
      <dsp:txXfrm>
        <a:off x="7510674" y="1857374"/>
        <a:ext cx="1952536" cy="1238250"/>
      </dsp:txXfrm>
    </dsp:sp>
    <dsp:sp modelId="{51F71DB0-A1EE-4537-B504-3AEB74E774D8}">
      <dsp:nvSpPr>
        <dsp:cNvPr id="0" name=""/>
        <dsp:cNvSpPr/>
      </dsp:nvSpPr>
      <dsp:spPr>
        <a:xfrm>
          <a:off x="8332161" y="1393031"/>
          <a:ext cx="309562" cy="3095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AD17CA8-D5E7-4A29-8065-3A9AC2F66992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B5DA47-1A6E-4F6E-AEDE-8A2B1FF62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536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476934-47DE-4185-BB46-C70ED029C99B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FF52FD4-311B-4CFE-96BC-4832269622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19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43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51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Golden </a:t>
            </a:r>
            <a:r>
              <a:rPr lang="en-US" dirty="0" err="1"/>
              <a:t>Hils</a:t>
            </a:r>
            <a:r>
              <a:rPr lang="en-US" dirty="0"/>
              <a:t> in Altamont Pass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85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783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31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52FD4-311B-4CFE-96BC-4832269622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883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29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7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0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986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60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73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5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78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41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00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3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7306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58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03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61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106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828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686C40-0111-2C41-BCC1-9F45A5C1D61C}" type="datetimeFigureOut">
              <a:rPr lang="en-US" smtClean="0"/>
              <a:pPr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227695-AD69-8D4E-AE91-7CEFEA5021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851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923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862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33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6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0692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12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915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442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342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3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712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811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39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738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28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65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988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060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84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942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7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04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33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3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15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5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4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7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6C40-0111-2C41-BCC1-9F45A5C1D61C}" type="datetimeFigureOut">
              <a:rPr lang="en-US" smtClean="0"/>
              <a:t>7/2/2025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27695-AD69-8D4E-AE91-7CEFEA5021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0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6C40-0111-2C41-BCC1-9F45A5C1D61C}" type="datetimeFigureOut">
              <a:rPr lang="en-US" smtClean="0"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27695-AD69-8D4E-AE91-7CEFEA50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3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51" y="5880302"/>
            <a:ext cx="2725928" cy="6855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774CDE6-7AD8-4603-15E6-9CBF6F216D69}"/>
              </a:ext>
            </a:extLst>
          </p:cNvPr>
          <p:cNvSpPr txBox="1">
            <a:spLocks/>
          </p:cNvSpPr>
          <p:nvPr/>
        </p:nvSpPr>
        <p:spPr>
          <a:xfrm>
            <a:off x="4260273" y="644236"/>
            <a:ext cx="7772400" cy="40382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About Joining</a:t>
            </a:r>
            <a:br>
              <a:rPr lang="en-US" sz="44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Sonoma Clean Power</a:t>
            </a:r>
            <a:br>
              <a:rPr lang="en-US" sz="32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solidFill>
                <a:srgbClr val="3B21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2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Lake County Board of Supervisors</a:t>
            </a:r>
          </a:p>
          <a:p>
            <a:pPr algn="l"/>
            <a:r>
              <a:rPr lang="en-US" sz="3200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8, 2025</a:t>
            </a:r>
          </a:p>
        </p:txBody>
      </p:sp>
    </p:spTree>
    <p:extLst>
      <p:ext uri="{BB962C8B-B14F-4D97-AF65-F5344CB8AC3E}">
        <p14:creationId xmlns:p14="http://schemas.microsoft.com/office/powerpoint/2010/main" val="1770664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women standing in front of solar panels&#10;&#10;Description automatically generated">
            <a:extLst>
              <a:ext uri="{FF2B5EF4-FFF2-40B4-BE49-F238E27FC236}">
                <a16:creationId xmlns:a16="http://schemas.microsoft.com/office/drawing/2014/main" id="{CB5FD396-4C3D-4FF3-6B3B-38FF2A3C63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74" y="0"/>
            <a:ext cx="10312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5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next to a van&#10;&#10;Description automatically generated">
            <a:extLst>
              <a:ext uri="{FF2B5EF4-FFF2-40B4-BE49-F238E27FC236}">
                <a16:creationId xmlns:a16="http://schemas.microsoft.com/office/drawing/2014/main" id="{175DF355-1161-0F29-1869-B699287B1C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00" y="0"/>
            <a:ext cx="11520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0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orking on a vehicle&#10;&#10;Description automatically generated">
            <a:extLst>
              <a:ext uri="{FF2B5EF4-FFF2-40B4-BE49-F238E27FC236}">
                <a16:creationId xmlns:a16="http://schemas.microsoft.com/office/drawing/2014/main" id="{DA19BC5F-D512-FBFD-FF8D-5D5ACB8883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3FBD7A-7EF3-6EF0-79B3-2A34F822C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8989747-9526-94C7-3455-419EC1EAF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9760689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Progress Toward Offering Service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52254D-6831-2918-6E8C-414C6CEFD1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32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F2B5-383F-EB4B-D1E0-5E9BE563B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228AF3-CF24-35FB-FF04-26A9ED7B4D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00A18-8C3C-027C-64E2-CD3B71FC73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BC6D4B9-0EB4-1A45-26BE-DEC8C36EF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8EA676-2E2D-D902-6072-D51A628D3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4666247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May 2025, SCP completed a feasibility study and found that extending service to all of Lake County likely would: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Create no new cost increases for SCP’s existing customers; and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 total bill savings to Lake County customers under regulatory and market conditions in April 2025.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8A6B9A-622D-4F1B-ADB2-543292895725}"/>
              </a:ext>
            </a:extLst>
          </p:cNvPr>
          <p:cNvSpPr txBox="1"/>
          <p:nvPr/>
        </p:nvSpPr>
        <p:spPr>
          <a:xfrm>
            <a:off x="7010802" y="1424975"/>
            <a:ext cx="4342997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UPDATE:</a:t>
            </a:r>
          </a:p>
          <a:p>
            <a:endParaRPr lang="en-US" sz="2000" dirty="0"/>
          </a:p>
          <a:p>
            <a:r>
              <a:rPr lang="en-US" sz="2000" dirty="0"/>
              <a:t>On June 26, 2025, the CPUC voted to delay financial credits PG&amp;E owes to CCA customers by up to 4 years. This means that SCP customers will be required to loan millions of dollars to PG&amp;E interest free in 2026.</a:t>
            </a:r>
          </a:p>
          <a:p>
            <a:endParaRPr lang="en-US" sz="2000" dirty="0"/>
          </a:p>
          <a:p>
            <a:r>
              <a:rPr lang="en-US" sz="2000" dirty="0"/>
              <a:t>This decision will create more volatility in electric bills, increasing the risk of years with higher total bills.</a:t>
            </a:r>
          </a:p>
        </p:txBody>
      </p:sp>
    </p:spTree>
    <p:extLst>
      <p:ext uri="{BB962C8B-B14F-4D97-AF65-F5344CB8AC3E}">
        <p14:creationId xmlns:p14="http://schemas.microsoft.com/office/powerpoint/2010/main" val="148470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BDF43-F420-1827-1F95-70FC3C4D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881808-BE93-9DD0-2B19-2D922CAF70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018AE2-CF06-2C8A-014A-BEA032997A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A0043F1-65D0-B07F-5AE5-2C511460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98656-27FE-4B54-F46F-42D2302BE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4666247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SCP Board of Directors voted on June 5, 2025 to begin a 60-day period to discuss expanding service to Lake County with an intention to make a formal offer in August. 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Scheduled similar presentations to the City of Lakeport on July 15 and the City of Clearlake on July 17.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1683B7E-C154-FED8-F1FA-F4FF4EF69B13}"/>
              </a:ext>
            </a:extLst>
          </p:cNvPr>
          <p:cNvCxnSpPr/>
          <p:nvPr/>
        </p:nvCxnSpPr>
        <p:spPr>
          <a:xfrm>
            <a:off x="5737609" y="2391508"/>
            <a:ext cx="115556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374A08-3B20-B59B-1797-1F0567E58385}"/>
              </a:ext>
            </a:extLst>
          </p:cNvPr>
          <p:cNvSpPr txBox="1">
            <a:spLocks/>
          </p:cNvSpPr>
          <p:nvPr/>
        </p:nvSpPr>
        <p:spPr>
          <a:xfrm>
            <a:off x="7190670" y="1805725"/>
            <a:ext cx="4666247" cy="2097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800"/>
              </a:spcAft>
              <a:buFont typeface="Arial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Asked to share the importance of confirming alignment on the value of geothermal energy, including developing more geothermal resources. </a:t>
            </a:r>
          </a:p>
        </p:txBody>
      </p:sp>
    </p:spTree>
    <p:extLst>
      <p:ext uri="{BB962C8B-B14F-4D97-AF65-F5344CB8AC3E}">
        <p14:creationId xmlns:p14="http://schemas.microsoft.com/office/powerpoint/2010/main" val="145740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13E68B-B93A-59B9-775F-74F9B4019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6AD15AA-0C47-F44D-4499-4E4F7BD4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9760689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Details on How SCP Operates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80F58F-7277-FDDA-9635-8138E99D6A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61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A5473-6529-1AE7-E196-EAEBDBA30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34913F-00DC-D953-1AF4-E27F242918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37A1DF-9619-B514-BBD4-B6550B452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FFFBD6-89A3-2B61-EAF8-85450059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SCP?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A5C3C67-0BDC-F609-A86D-FBE7AABE1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4959849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joint powers authority having as participants Sonoma and Mendocino Counties plus all the cities in those counties except the two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munis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in Ukiah and Healdsburg.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11-member Board of Directors, appointed by the participating jurisdictions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Staff of 55 people</a:t>
            </a:r>
          </a:p>
        </p:txBody>
      </p:sp>
      <p:pic>
        <p:nvPicPr>
          <p:cNvPr id="14" name="Picture 13" descr="A group of people sitting at tables&#10;&#10;AI-generated content may be incorrect.">
            <a:extLst>
              <a:ext uri="{FF2B5EF4-FFF2-40B4-BE49-F238E27FC236}">
                <a16:creationId xmlns:a16="http://schemas.microsoft.com/office/drawing/2014/main" id="{FD192CBB-DBA2-1A0F-F682-79E75FA6C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72" y="1958306"/>
            <a:ext cx="6099428" cy="400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33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D475D-C8D3-999C-0232-CC2F59F1A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E3D205-7C6E-FE9C-9306-FF4BF98738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7B6D9-1B39-4CCC-9079-7D98BBE2D5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3B58F2C-0CD1-78A0-73AC-B34AE8DF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SCP Board of Directors – Key Roles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F09728-F2B4-1664-855B-2AA9EE171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9438"/>
            <a:ext cx="8060871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Approves annual budget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Sets customer rates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Hires and reviews the CEO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Approves policies and plans that govern how power resources are purchased and built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Approves non-energy contracts above CEO’s spending authority</a:t>
            </a:r>
          </a:p>
        </p:txBody>
      </p:sp>
    </p:spTree>
    <p:extLst>
      <p:ext uri="{BB962C8B-B14F-4D97-AF65-F5344CB8AC3E}">
        <p14:creationId xmlns:p14="http://schemas.microsoft.com/office/powerpoint/2010/main" val="2436484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4C2C1-33B0-54DA-4FCA-A481A1612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A9260D-DE4B-45BC-9C3E-2C489F5615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917051-FCF5-9850-A79C-10AB907838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EBB8C38-60DA-BDBC-64B1-C8B90DC85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 JPA?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9F1623E-104D-0CBC-B788-3BD70345F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Most of California’s 25 operating CCAs operate under the joint powers authority structure to ensure a financial firewall exists between the individual members and the CCA itself.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means:</a:t>
            </a:r>
          </a:p>
          <a:p>
            <a:pPr marL="45720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SCP’s liabilities are not the liabilities of the participating cities and counties.</a:t>
            </a:r>
          </a:p>
          <a:p>
            <a:pPr marL="457200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cannot provide funds to its member cities and counties to meet other needs.</a:t>
            </a:r>
          </a:p>
        </p:txBody>
      </p:sp>
    </p:spTree>
    <p:extLst>
      <p:ext uri="{BB962C8B-B14F-4D97-AF65-F5344CB8AC3E}">
        <p14:creationId xmlns:p14="http://schemas.microsoft.com/office/powerpoint/2010/main" val="381495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094F7-A520-F3B1-F3C4-1E5233CF3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EC685-6CCC-EF80-DC43-04D1E0B955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774D2C-D720-73A5-CA15-8A72BC02BE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3F532D4-4CEA-508C-1ED9-A5904857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Presentation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0E37FAF-D3F7-33BA-B0C6-10DE4C6F7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9438"/>
            <a:ext cx="8060871" cy="448627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Overview of SCP</a:t>
            </a:r>
          </a:p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Progress toward offering service to Lake County</a:t>
            </a:r>
          </a:p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Details on how SCP is organized and operates</a:t>
            </a:r>
          </a:p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Benefits and risks of joining SCP</a:t>
            </a:r>
          </a:p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Process for joining SCP</a:t>
            </a:r>
          </a:p>
          <a:p>
            <a:pPr marL="457200" indent="-45720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dirty="0"/>
              <a:t>Q&amp;A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14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A0D59-5801-78FA-9C12-902194F1E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8FA374-56ED-69DD-FEC7-8A5D22D6E8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557B22-F6F6-4D7B-4640-C6FCE37653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A5450C7-B458-F3BC-93BF-AA8B9ECB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Did SCP Form?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E08888-2B51-746F-C068-A598C1499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Reduce greenhouse gas emissions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Provide electric power to customers at competitive cost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Help customers reduce total energy consumption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Invest locally to stimulate the economy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Develop local energy resources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Promote long-term rate stability, energy security, reliability and resilience</a:t>
            </a:r>
          </a:p>
        </p:txBody>
      </p:sp>
    </p:spTree>
    <p:extLst>
      <p:ext uri="{BB962C8B-B14F-4D97-AF65-F5344CB8AC3E}">
        <p14:creationId xmlns:p14="http://schemas.microsoft.com/office/powerpoint/2010/main" val="3698577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78470-5155-1108-ECB3-DA761DA44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5C8982-1F5E-E913-DA69-E974FF6F6F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7BFFFB-5669-3EBA-AFAA-D575C84D85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0737F1-F8F5-7944-DE13-82B6407B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 Service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28E982-2607-B709-2D04-931250F5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When CCAs form, California requires that they operate as the default provider for all customers. This means SCP replaced all of PG&amp;E’s power sources with its own.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Individual residential and commercial customers can “opt out” and choose PG&amp;E to continue to produce their power.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Every customer will receive 5 notices in the mail over a 5 month period. During that time there is no fee to opt out. A residential customer opting out after that period will pay $5. A commercial customer will pay $20.</a:t>
            </a:r>
          </a:p>
        </p:txBody>
      </p:sp>
    </p:spTree>
    <p:extLst>
      <p:ext uri="{BB962C8B-B14F-4D97-AF65-F5344CB8AC3E}">
        <p14:creationId xmlns:p14="http://schemas.microsoft.com/office/powerpoint/2010/main" val="427963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D1817-7B6E-5392-E7CD-6EC970AB9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B20F80-C3F4-20CA-707A-318B211AA3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9A9127-83E3-01E7-DFBC-1564DC3FF3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9906CD6-32AA-F6B5-8714-756DB7D8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Customers Would Experience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40FD126-D535-0C52-9125-92783631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8707734" cy="4486275"/>
          </a:xfrm>
        </p:spPr>
        <p:txBody>
          <a:bodyPr>
            <a:normAutofit/>
          </a:bodyPr>
          <a:lstStyle/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April-Oct 2026	About 20 community presentations to introduce SCP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March 2027	First mailed notices to all homes and businesses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March 2027	Second mailed notice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April-July 2027	About 10 more community presentations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1-31, 2027	Enrollment month, customers default into SCP service. Third mailed notice to all homes and businesses.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June 2027	Fourth mailed notice to all homes and businesses</a:t>
            </a:r>
          </a:p>
          <a:p>
            <a:pPr marL="2001838" indent="-2001838">
              <a:lnSpc>
                <a:spcPct val="100000"/>
              </a:lnSpc>
              <a:spcAft>
                <a:spcPts val="1000"/>
              </a:spcAft>
              <a:buNone/>
              <a:tabLst>
                <a:tab pos="1992313" algn="l"/>
              </a:tabLs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July 2027	Fifth and final mailed notice to all homes and businesses</a:t>
            </a:r>
          </a:p>
        </p:txBody>
      </p:sp>
    </p:spTree>
    <p:extLst>
      <p:ext uri="{BB962C8B-B14F-4D97-AF65-F5344CB8AC3E}">
        <p14:creationId xmlns:p14="http://schemas.microsoft.com/office/powerpoint/2010/main" val="2764100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8814B-62BB-341C-C3A9-F41C9EB15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0AC3DD-A7FE-EC33-8379-7CED6A7758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775E72-727B-6B0F-C50B-C5F7A0B828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D0367D3-D9FA-3A42-2E83-29854C5B1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pPr lvl="0">
              <a:defRPr/>
            </a:pPr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Combined Power Bill with PG&amp;E</a:t>
            </a:r>
          </a:p>
        </p:txBody>
      </p:sp>
      <p:pic>
        <p:nvPicPr>
          <p:cNvPr id="4" name="Picture 3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C2726802-C292-2F84-7C56-3F0F8A7331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129" y="1932929"/>
            <a:ext cx="9488287" cy="472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32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052D7-1B0B-6541-765C-3455581CF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0B5FDC5-8C2D-136D-8527-CB8CEF5D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9760689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Benefits and Risks of Joining SCP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7981C-58E6-B63E-1C7F-3948DE326C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5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43452-EC01-017B-1900-5F05145CE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16636C-C54F-3FE7-2804-482119BB63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58EC74-46DA-A833-E33D-8730B54E98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4AD3A7E-7F4E-5F02-63F3-103F1367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and Risks of Joining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2C292FE-EB4E-F653-0709-F3D778A59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Customers would get a new option for power provider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Investments into local energy resources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Funding for scholarships and local non-profit organizations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Cut California’s air pollution and emissions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New advocate at the CPUC and in Sacramento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Lower rates for power generation when possible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692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0EC612-77D6-41F8-934C-9D3BA64E92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471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61960D-FBF2-47AA-9500-522EDE5471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06D898B-64CD-403B-2F03-D782A068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438443"/>
          </a:xfr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History of Total Electric Bills</a:t>
            </a:r>
            <a:endParaRPr lang="en-US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11C275E-31D2-21A8-AF4B-DCB9EE4F0727}"/>
              </a:ext>
            </a:extLst>
          </p:cNvPr>
          <p:cNvSpPr txBox="1">
            <a:spLocks/>
          </p:cNvSpPr>
          <p:nvPr/>
        </p:nvSpPr>
        <p:spPr>
          <a:xfrm rot="16200000">
            <a:off x="-227208" y="4578850"/>
            <a:ext cx="1992039" cy="7132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000"/>
              </a:spcAft>
              <a:buFont typeface="Arial"/>
              <a:buNone/>
            </a:pPr>
            <a: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  <a:t>SCP is </a:t>
            </a:r>
            <a:b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</a:br>
            <a: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  <a:t>cheaper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782BE-9A80-B451-A089-551F97B19ED7}"/>
              </a:ext>
            </a:extLst>
          </p:cNvPr>
          <p:cNvSpPr txBox="1">
            <a:spLocks/>
          </p:cNvSpPr>
          <p:nvPr/>
        </p:nvSpPr>
        <p:spPr>
          <a:xfrm rot="16200000">
            <a:off x="-64982" y="2619571"/>
            <a:ext cx="1695298" cy="7132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000"/>
              </a:spcAft>
              <a:buFont typeface="Arial"/>
              <a:buNone/>
            </a:pPr>
            <a: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  <a:t>PG&amp;E is</a:t>
            </a:r>
            <a:b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</a:br>
            <a:r>
              <a:rPr lang="en-US" sz="2000" dirty="0">
                <a:latin typeface="Avenir Next" panose="020B0503020202020204" pitchFamily="34" charset="0"/>
                <a:ea typeface="Arial" charset="0"/>
                <a:cs typeface="Arial" charset="0"/>
              </a:rPr>
              <a:t>cheaper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247F42A-3F24-1711-38D5-414C7792F291}"/>
              </a:ext>
            </a:extLst>
          </p:cNvPr>
          <p:cNvGraphicFramePr>
            <a:graphicFrameLocks/>
          </p:cNvGraphicFramePr>
          <p:nvPr/>
        </p:nvGraphicFramePr>
        <p:xfrm>
          <a:off x="1287061" y="2128561"/>
          <a:ext cx="9176585" cy="4233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37EB99A2-A66F-C727-8575-E92AA6E37579}"/>
              </a:ext>
            </a:extLst>
          </p:cNvPr>
          <p:cNvSpPr/>
          <p:nvPr/>
        </p:nvSpPr>
        <p:spPr>
          <a:xfrm>
            <a:off x="9738590" y="1058140"/>
            <a:ext cx="2354695" cy="237057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venir Next"/>
              </a:rPr>
              <a:t>NOTE:</a:t>
            </a:r>
            <a:br>
              <a:rPr lang="en-US" b="1" dirty="0">
                <a:solidFill>
                  <a:schemeClr val="tx1"/>
                </a:solidFill>
                <a:latin typeface="Avenir Next"/>
              </a:rPr>
            </a:br>
            <a:r>
              <a:rPr lang="en-US" sz="900" b="1" dirty="0">
                <a:solidFill>
                  <a:schemeClr val="tx1"/>
                </a:solidFill>
                <a:latin typeface="Avenir Next"/>
              </a:rPr>
              <a:t> </a:t>
            </a:r>
            <a:endParaRPr lang="en-US" sz="900" b="1">
              <a:solidFill>
                <a:schemeClr val="tx1"/>
              </a:solidFill>
              <a:latin typeface="Avenir Next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Avenir Next"/>
              </a:rPr>
              <a:t>SCP Cannot Promise Cost Savings</a:t>
            </a:r>
            <a:endParaRPr lang="en-US" b="1">
              <a:solidFill>
                <a:schemeClr val="tx1"/>
              </a:solidFill>
              <a:latin typeface="Avenir Next"/>
            </a:endParaRPr>
          </a:p>
          <a:p>
            <a:pPr algn="ctr"/>
            <a:endParaRPr lang="en-US" sz="14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0830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1CA8D-C8C3-433C-C7B3-895074E9E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0B35A4B-9E5F-82FC-28E6-53F3F07E40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C85917-BB1B-60E1-BF81-C0DF71B4F8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7CF35B1-905D-C6A7-6E01-FE37F6FB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California’s Annual Power Sources 2024</a:t>
            </a:r>
          </a:p>
        </p:txBody>
      </p:sp>
      <p:pic>
        <p:nvPicPr>
          <p:cNvPr id="9" name="Picture 8" descr="A pie chart of different types of energy&#10;&#10;AI-generated content may be incorrect.">
            <a:extLst>
              <a:ext uri="{FF2B5EF4-FFF2-40B4-BE49-F238E27FC236}">
                <a16:creationId xmlns:a16="http://schemas.microsoft.com/office/drawing/2014/main" id="{2E06F7DE-3773-7DED-741F-E2E8E0FE5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921" y="1538534"/>
            <a:ext cx="6160950" cy="51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84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3B6FA98E-D60B-ED74-E137-B888ED937E37}"/>
              </a:ext>
            </a:extLst>
          </p:cNvPr>
          <p:cNvSpPr txBox="1">
            <a:spLocks/>
          </p:cNvSpPr>
          <p:nvPr/>
        </p:nvSpPr>
        <p:spPr>
          <a:xfrm>
            <a:off x="895018" y="3651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3B215F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SCP Power Sources</a:t>
            </a:r>
            <a:endParaRPr kumimoji="0" lang="en-US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E31B22-39E6-BCEA-C89F-812EDBFB021E}"/>
              </a:ext>
            </a:extLst>
          </p:cNvPr>
          <p:cNvSpPr txBox="1"/>
          <p:nvPr/>
        </p:nvSpPr>
        <p:spPr>
          <a:xfrm>
            <a:off x="1741945" y="5255925"/>
            <a:ext cx="3304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3B215F"/>
                </a:solidFill>
                <a:effectLst/>
                <a:uLnTx/>
                <a:uFillTx/>
                <a:latin typeface="Avenir Next" panose="020B0503020202020204"/>
                <a:cs typeface="Arial" panose="020B0604020202020204" pitchFamily="34" charset="0"/>
              </a:rPr>
              <a:t>Default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59CE4-57BE-19F4-281E-61D018F1E63A}"/>
              </a:ext>
            </a:extLst>
          </p:cNvPr>
          <p:cNvSpPr txBox="1"/>
          <p:nvPr/>
        </p:nvSpPr>
        <p:spPr>
          <a:xfrm>
            <a:off x="6502944" y="5255926"/>
            <a:ext cx="3246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3B215F"/>
                </a:solidFill>
                <a:effectLst/>
                <a:uLnTx/>
                <a:uFillTx/>
                <a:latin typeface="Avenir Next" panose="020B0503020202020204"/>
                <a:cs typeface="Arial" panose="020B0604020202020204" pitchFamily="34" charset="0"/>
              </a:rPr>
              <a:t>Local 24/7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A8FEF4-3C1A-0806-2C53-02D3F5CBEB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44" y="1707485"/>
            <a:ext cx="5165608" cy="3548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1E500-5098-1B6F-EBEF-E125D006EB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5" r="9772"/>
          <a:stretch/>
        </p:blipFill>
        <p:spPr>
          <a:xfrm>
            <a:off x="5893583" y="1602073"/>
            <a:ext cx="4876804" cy="365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4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8C7CD-10F8-E380-A68F-75B78B8FD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1A45BF-049F-5463-0BB1-85FB9AB150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E465E7-2A81-E312-AB15-86E84A6DBF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3C03C6B-5382-8087-189F-8281A373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Driving Geothermal Expansion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1AA791-D692-5C25-7AFF-34FF02BEA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375"/>
            <a:ext cx="5456331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SCP is committed to increasing local access to geothermal power and lowering long-term energy costs.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SCP aims to attract local investment and drive development that aligns with local values and creates well-paid, highly skilled local jobs.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California has already ordered 2,000 MW of new geothermal construction.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New technologies expand opportunities beyond current geologic, land, and water constraints.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44D8CA-A9FD-D80A-57D5-4EBD931DB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457" y="1809438"/>
            <a:ext cx="4979618" cy="373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14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AE0D249-F786-A451-6959-4CA2E2C3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5922335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Overview of SCP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8D8B9B-B51D-24F3-CDA8-CF835B540D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29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7654C-B2FE-7FB1-1484-CF9DF9633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2BD111-E409-AE27-B2D9-77D44DC649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F5CBB-0812-A3BF-4653-9B14EE0557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6372AD7-0ED3-0996-B3E1-E6F83A00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84928"/>
            <a:ext cx="5418221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Opportunity Zone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E1D59EE-AE13-A9CA-9D76-AA8430E10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90133"/>
            <a:ext cx="4154104" cy="36086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SCP has led the formation of the “</a:t>
            </a:r>
            <a:r>
              <a:rPr lang="en-US" sz="2000" dirty="0" err="1">
                <a:latin typeface="Avenir Next" panose="020B0503020202020204" pitchFamily="34" charset="0"/>
              </a:rPr>
              <a:t>GeoZone</a:t>
            </a:r>
            <a:r>
              <a:rPr lang="en-US" sz="2000" dirty="0">
                <a:latin typeface="Avenir Next" panose="020B0503020202020204" pitchFamily="34" charset="0"/>
              </a:rPr>
              <a:t>” across Sonoma and Mendocino Counties. 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 panose="020B0503020202020204" pitchFamily="34" charset="0"/>
              </a:rPr>
              <a:t>Goal is to build 600 MW of local clean power that meets established community criteria.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90D6F13-3301-4FF1-3D9B-04220CB09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17047"/>
          <a:stretch/>
        </p:blipFill>
        <p:spPr bwMode="auto">
          <a:xfrm>
            <a:off x="6336634" y="604801"/>
            <a:ext cx="4571502" cy="606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512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AC023-CB9A-3869-D014-D6BB2430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AF1612-18BF-2836-7816-5DAE1083AE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7F924D-C143-0521-3DF4-2AAB1AAB62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7A84E40-32D9-7F28-BC50-FE7A8003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84928"/>
            <a:ext cx="5418221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Lake County Joins SCP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518A5A7-21DD-F8CD-CF26-B863E9A40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90133"/>
            <a:ext cx="4154104" cy="38422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/>
              </a:rPr>
              <a:t>Lake County joining SCP and the </a:t>
            </a:r>
            <a:r>
              <a:rPr lang="en-US" sz="2000" dirty="0" err="1">
                <a:latin typeface="Avenir Next"/>
              </a:rPr>
              <a:t>GeoZone</a:t>
            </a:r>
            <a:r>
              <a:rPr lang="en-US" sz="2000" dirty="0">
                <a:latin typeface="Avenir Next"/>
              </a:rPr>
              <a:t> would help ensure that benefits from local geothermal energy flow to local customers first and foremost.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venir Next"/>
              </a:rPr>
              <a:t>SCP understands Lake County’s Geothermal Setback Area and long history with local geothermal power.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en-US" sz="2000" dirty="0">
              <a:latin typeface="Avenir Next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en-US" sz="2000" dirty="0">
              <a:latin typeface="Avenir Nex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54368D5-404D-2C41-47E0-D15DE5FAA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872" y="604801"/>
            <a:ext cx="4562833" cy="606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93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2B776-8E95-A6F1-FCA3-1E99FDC1D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8A5B23-9890-C506-3A2E-88DE68F330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50DBBC-9A40-BCDA-3AB6-4B73D7CA89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3C17EAA-AAD1-C6AF-636A-B38714FF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 of Joining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8B1AE4-BA70-9CB5-D90A-0B422194A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Very long-term commitment.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Individual customers can opt out of service, but cities and counties cannot force their residents and business to leave SCP unless: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They provide extremely long-term advance notice (potentially as long as 20 years); or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They pay the costs on power supply contracts to ensure other customers do not experience rate increases.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55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1324C-A6E7-2E22-95F4-53E01D29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EDCFA8-FAF8-ED66-B9A0-BEAF38FF87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1D49D7-008C-8DA4-3932-E9B5F3B87D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B3B1186-4B33-23D8-3619-E22B17BDF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 of Joining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0ACDD7-3815-6F5C-8032-5BBB83BE3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98318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cannot guarantee lower total rates. It is likely that some of the time, SCP customers will have higher rates.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cannot guarantee lower total rates because: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Changes in regulation are frequent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PG&amp;E fees on SCP customers can change dramatically from year to year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Energy markets are volatile</a:t>
            </a:r>
          </a:p>
        </p:txBody>
      </p:sp>
    </p:spTree>
    <p:extLst>
      <p:ext uri="{BB962C8B-B14F-4D97-AF65-F5344CB8AC3E}">
        <p14:creationId xmlns:p14="http://schemas.microsoft.com/office/powerpoint/2010/main" val="3466593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91E55-733F-4869-E058-155152AE1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C57B1F-C4BD-DC1C-0481-BD480D98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9760689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Process for Joining SCP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6A1A59-725D-88F6-E3F4-3931928987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333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77F61-44C0-446D-3635-12ADC61F0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8AB114-14AC-7A1F-ADCE-F917BABABE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398190-ED3A-2790-D619-AB1B93CC7E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2E73D05-C5F1-2F91-E171-5E4FA9037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for Joining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40146D-9352-42C1-F747-3756A6A89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956310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July – August 2025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Due diligence on benefits and risks, legal issues, etc.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August 7, 2025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Board to vote on extending a formal offer to serve Lake County</a:t>
            </a:r>
          </a:p>
          <a:p>
            <a:pPr marL="0" indent="0">
              <a:lnSpc>
                <a:spcPct val="100000"/>
              </a:lnSpc>
              <a:spcAft>
                <a:spcPts val="4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August - October 2025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Lake County and cities to consider passing ordinances to satisfy CPUC requirement and resolutions agreeing to: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Join SCP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Abide by the terms of the JPA</a:t>
            </a:r>
          </a:p>
          <a:p>
            <a:pPr marL="9525" lvl="1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November 2025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SCP to file an implementation plan with the CPUC for a start date of May 2027.</a:t>
            </a:r>
          </a:p>
        </p:txBody>
      </p:sp>
    </p:spTree>
    <p:extLst>
      <p:ext uri="{BB962C8B-B14F-4D97-AF65-F5344CB8AC3E}">
        <p14:creationId xmlns:p14="http://schemas.microsoft.com/office/powerpoint/2010/main" val="2875093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D53FE-ABF1-E177-773E-B459F4917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759B59-DC37-7258-C849-BA8EFEE18B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282D52-8E48-721D-466D-7518EBD940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ED81DDE-A23D-E5FB-6F5C-B3AF86AD3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for Earliest Service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B33AB74-B359-4351-FF6A-6163FC4C37A3}"/>
              </a:ext>
            </a:extLst>
          </p:cNvPr>
          <p:cNvGraphicFramePr/>
          <p:nvPr/>
        </p:nvGraphicFramePr>
        <p:xfrm>
          <a:off x="1056502" y="2261228"/>
          <a:ext cx="10515600" cy="3095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6569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735EFD-C279-FDB3-F7B0-9A06C5CCD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F09B909-B58F-3314-BA75-2C4F0DE97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13" y="2520801"/>
            <a:ext cx="9760689" cy="14954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6347C8-E04D-8D44-E899-94E7E5A8A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3729" y="5615353"/>
            <a:ext cx="321947" cy="70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9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6843E-039F-7661-7D92-7C6509C03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72658F-B40D-204F-92D4-45FA121A70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26B55-105F-742C-9D1C-959BA5B8DB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8C64FE0-8DC6-FF2A-A89F-BC2A04FF3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2F3636-23C6-4C7B-1B62-87DCF39A0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6014776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is a “CCA” – Community Choice Aggregation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25 operating CCAs all around California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CCAs replace utility power sources, build new renewable energy and trim rates whenever possible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CCAs do NOT replace PG&amp;E. PG&amp;E still: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Wingdings" pitchFamily="2" charset="2"/>
              <a:buChar char="n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Sends out the utility bill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Wingdings" pitchFamily="2" charset="2"/>
              <a:buChar char="n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Maintains the poles and wires of the grid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0F6B88-149E-B23E-62E5-AEE1DE839882}"/>
              </a:ext>
            </a:extLst>
          </p:cNvPr>
          <p:cNvSpPr/>
          <p:nvPr/>
        </p:nvSpPr>
        <p:spPr>
          <a:xfrm>
            <a:off x="10729227" y="2725268"/>
            <a:ext cx="497305" cy="1363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6341F4-F342-F351-5896-88F7F527D7F9}"/>
              </a:ext>
            </a:extLst>
          </p:cNvPr>
          <p:cNvSpPr/>
          <p:nvPr/>
        </p:nvSpPr>
        <p:spPr>
          <a:xfrm>
            <a:off x="10304775" y="2626930"/>
            <a:ext cx="1482826" cy="219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A0C94-F4E4-0217-3205-71F789827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176" y="2057343"/>
            <a:ext cx="3137784" cy="34792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12D3056-8703-7CCA-5A03-71BD55E61ED5}"/>
              </a:ext>
            </a:extLst>
          </p:cNvPr>
          <p:cNvSpPr/>
          <p:nvPr/>
        </p:nvSpPr>
        <p:spPr>
          <a:xfrm>
            <a:off x="8722960" y="3562182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D7623A-D4CB-BE50-E7B9-36823642DEA7}"/>
              </a:ext>
            </a:extLst>
          </p:cNvPr>
          <p:cNvSpPr/>
          <p:nvPr/>
        </p:nvSpPr>
        <p:spPr>
          <a:xfrm>
            <a:off x="8852299" y="3827032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C00AC3-D17F-1E1B-D683-AED78E7CF609}"/>
              </a:ext>
            </a:extLst>
          </p:cNvPr>
          <p:cNvSpPr/>
          <p:nvPr/>
        </p:nvSpPr>
        <p:spPr>
          <a:xfrm>
            <a:off x="9955195" y="4683282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5BA9E7-95D6-8ECC-3538-92ADE06CA442}"/>
              </a:ext>
            </a:extLst>
          </p:cNvPr>
          <p:cNvSpPr/>
          <p:nvPr/>
        </p:nvSpPr>
        <p:spPr>
          <a:xfrm>
            <a:off x="9680474" y="5015758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F2453D-B407-E19F-BBA5-BB65247CF846}"/>
              </a:ext>
            </a:extLst>
          </p:cNvPr>
          <p:cNvSpPr/>
          <p:nvPr/>
        </p:nvSpPr>
        <p:spPr>
          <a:xfrm>
            <a:off x="9945169" y="4976655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ADE0DD-D2FF-BACD-7F1C-BD7A45FCC8D8}"/>
              </a:ext>
            </a:extLst>
          </p:cNvPr>
          <p:cNvSpPr/>
          <p:nvPr/>
        </p:nvSpPr>
        <p:spPr>
          <a:xfrm>
            <a:off x="10137675" y="4976654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81A9B4D-8816-88A1-3665-18AB6045DDAC}"/>
              </a:ext>
            </a:extLst>
          </p:cNvPr>
          <p:cNvSpPr/>
          <p:nvPr/>
        </p:nvSpPr>
        <p:spPr>
          <a:xfrm>
            <a:off x="10286801" y="5054860"/>
            <a:ext cx="72189" cy="78205"/>
          </a:xfrm>
          <a:prstGeom prst="ellipse">
            <a:avLst/>
          </a:prstGeom>
          <a:solidFill>
            <a:srgbClr val="B2DF8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0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A9135-7D81-C828-2F44-C733C4665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760D81-D952-6E21-3EB1-59ABF6E597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5AC0DA-21D2-683E-587F-58AF8D9520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7D99E2E-3896-720D-3757-475F52F9B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3DDD158-3494-9830-4E57-0F406F80B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9438"/>
            <a:ext cx="6466610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SCP introduces a choice that customers currently do not have: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Who do you want generating your electricity?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Default service is SCP, the public power provider.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But customers can choose for themselves: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Wingdings" pitchFamily="2" charset="2"/>
              <a:buChar char="n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PG&amp;E (investor-owned utility)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Wingdings" pitchFamily="2" charset="2"/>
              <a:buChar char="n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SCP (local agency operated by cities and counties)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BF76FC-24F9-111D-1D19-D4A115EF4A43}"/>
              </a:ext>
            </a:extLst>
          </p:cNvPr>
          <p:cNvSpPr/>
          <p:nvPr/>
        </p:nvSpPr>
        <p:spPr>
          <a:xfrm>
            <a:off x="10304775" y="2626930"/>
            <a:ext cx="1482826" cy="219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48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5362A-51C1-D1AD-C0E6-61716A1A6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6C8152-D129-9C8C-0FAC-5AD0FFA336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B09D17-1AA6-7D27-35EC-69F3927EF5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021F4E6-DB12-EB8C-2EE6-0A62D3CB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SCP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E8451-7CCB-4B71-0144-905DDCF640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7788" y="2283889"/>
            <a:ext cx="7516103" cy="309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35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8F5EF-9012-0685-B8A7-BA23FD2AF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AE794-F759-E127-A4C2-A2555C8991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24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1E1689-23E2-7547-4E71-70D4CDF5D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2102" y="5966708"/>
            <a:ext cx="321947" cy="70271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F606731-696C-2AB1-6908-3C6F9841E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8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3B21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SCP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649DE8A-5D27-CE6A-43EF-9077AC5FC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438"/>
            <a:ext cx="4666247" cy="44862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Started service in 2014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Public agency generates power for 87% of all homes and businesses in Sonoma and Mendocino Counties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Self-funded through revenues – no tax dollars</a:t>
            </a:r>
          </a:p>
          <a:p>
            <a:pPr marL="0" indent="0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Working to improve oversight, lower rates, cut pollution, invest locally and help customers</a:t>
            </a:r>
          </a:p>
        </p:txBody>
      </p:sp>
      <p:pic>
        <p:nvPicPr>
          <p:cNvPr id="3" name="Picture 2" descr="A group of people sitting in a meeting&#10;&#10;AI-generated content may be incorrect.">
            <a:extLst>
              <a:ext uri="{FF2B5EF4-FFF2-40B4-BE49-F238E27FC236}">
                <a16:creationId xmlns:a16="http://schemas.microsoft.com/office/drawing/2014/main" id="{87B7BDF3-1BB1-35F6-A3E4-F3741DC7D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160" y="1809437"/>
            <a:ext cx="6382839" cy="383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32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ew men working on a wind turbine&#10;&#10;Description automatically generated">
            <a:extLst>
              <a:ext uri="{FF2B5EF4-FFF2-40B4-BE49-F238E27FC236}">
                <a16:creationId xmlns:a16="http://schemas.microsoft.com/office/drawing/2014/main" id="{20A7219F-C469-204D-B27F-259381ED58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735" y="0"/>
            <a:ext cx="9142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96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ind turbines in a field&#10;&#10;Description automatically generated">
            <a:extLst>
              <a:ext uri="{FF2B5EF4-FFF2-40B4-BE49-F238E27FC236}">
                <a16:creationId xmlns:a16="http://schemas.microsoft.com/office/drawing/2014/main" id="{339B5E26-8DE7-24CD-8E7A-6677FE8F5C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482" y="0"/>
            <a:ext cx="9089036" cy="681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93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p_template_2018" id="{7C9CD75A-FF5B-43A1-B85B-E1CECA87D856}" vid="{598CCFFF-62A8-4AA7-A73B-92DFEBE6CB52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A9C4A6E-6D44-48F3-B0C0-229EE87AD202}" vid="{866B884A-351F-477A-820D-317EE2A040C9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p_template_2018" id="{7C9CD75A-FF5B-43A1-B85B-E1CECA87D856}" vid="{598CCFFF-62A8-4AA7-A73B-92DFEBE6CB52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10329</TotalTime>
  <Words>1322</Words>
  <Application>Microsoft Office PowerPoint</Application>
  <PresentationFormat>Widescreen</PresentationFormat>
  <Paragraphs>144</Paragraphs>
  <Slides>37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Avenir Next</vt:lpstr>
      <vt:lpstr>Calibri</vt:lpstr>
      <vt:lpstr>Calibri Light</vt:lpstr>
      <vt:lpstr>Wingdings</vt:lpstr>
      <vt:lpstr>Office Theme</vt:lpstr>
      <vt:lpstr>1_Office Theme</vt:lpstr>
      <vt:lpstr>2_Office Theme</vt:lpstr>
      <vt:lpstr>3_Office Theme</vt:lpstr>
      <vt:lpstr>PowerPoint Presentation</vt:lpstr>
      <vt:lpstr>Today’s Presentation</vt:lpstr>
      <vt:lpstr>1. Overview of SCP</vt:lpstr>
      <vt:lpstr>Overview of SCP</vt:lpstr>
      <vt:lpstr>Overview of SCP</vt:lpstr>
      <vt:lpstr>Overview of SCP</vt:lpstr>
      <vt:lpstr>Overview of SCP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Progress Toward Offering Service</vt:lpstr>
      <vt:lpstr>Progress</vt:lpstr>
      <vt:lpstr>Progress</vt:lpstr>
      <vt:lpstr>3. Details on How SCP Operates</vt:lpstr>
      <vt:lpstr>What is SCP?</vt:lpstr>
      <vt:lpstr>SCP Board of Directors – Key Roles</vt:lpstr>
      <vt:lpstr>Why a JPA?</vt:lpstr>
      <vt:lpstr>Why Did SCP Form?</vt:lpstr>
      <vt:lpstr>Default Service</vt:lpstr>
      <vt:lpstr>What Customers Would Experience</vt:lpstr>
      <vt:lpstr>Combined Power Bill with PG&amp;E</vt:lpstr>
      <vt:lpstr>4. Benefits and Risks of Joining SCP</vt:lpstr>
      <vt:lpstr>Benefits and Risks of Joining SCP</vt:lpstr>
      <vt:lpstr>History of Total Electric Bills</vt:lpstr>
      <vt:lpstr>California’s Annual Power Sources 2024</vt:lpstr>
      <vt:lpstr>PowerPoint Presentation</vt:lpstr>
      <vt:lpstr>Driving Geothermal Expansion</vt:lpstr>
      <vt:lpstr>Geothermal Opportunity Zone</vt:lpstr>
      <vt:lpstr>If Lake County Joins SCP</vt:lpstr>
      <vt:lpstr>Risks of Joining SCP</vt:lpstr>
      <vt:lpstr>Risks of Joining SCP</vt:lpstr>
      <vt:lpstr>5. Process for Joining SCP</vt:lpstr>
      <vt:lpstr>Process for Joining SCP</vt:lpstr>
      <vt:lpstr>Timeline for Earliest Service</vt:lpstr>
      <vt:lpstr>6.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Microsoft Office User</dc:creator>
  <cp:lastModifiedBy>Matthew Rothstein</cp:lastModifiedBy>
  <cp:revision>432</cp:revision>
  <cp:lastPrinted>2019-01-07T19:12:11Z</cp:lastPrinted>
  <dcterms:created xsi:type="dcterms:W3CDTF">2018-02-01T18:05:14Z</dcterms:created>
  <dcterms:modified xsi:type="dcterms:W3CDTF">2025-07-02T17:25:33Z</dcterms:modified>
</cp:coreProperties>
</file>