
<file path=[Content_Types].xml><?xml version="1.0" encoding="utf-8"?>
<Types xmlns="http://schemas.openxmlformats.org/package/2006/content-types">
  <Default Extension="jpg" ContentType="image/jp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2" d="100"/>
          <a:sy n="112" d="100"/>
        </p:scale>
        <p:origin x="5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Locations</c:v>
                </c:pt>
              </c:strCache>
            </c:strRef>
          </c:tx>
          <c:spPr>
            <a:solidFill>
              <a:srgbClr val="E03131"/>
            </a:solidFill>
            <a:effectLst/>
          </c:spPr>
          <c:invertIfNegative val="0"/>
          <c:dPt>
            <c:idx val="0"/>
            <c:invertIfNegative val="0"/>
            <c:bubble3D val="0"/>
            <c:extLst>
              <c:ext xmlns:c16="http://schemas.microsoft.com/office/drawing/2014/chart" uri="{C3380CC4-5D6E-409C-BE32-E72D297353CC}">
                <c16:uniqueId val="{00000001-F516-4AED-B713-90DABF0CA9B7}"/>
              </c:ext>
            </c:extLst>
          </c:dPt>
          <c:dPt>
            <c:idx val="1"/>
            <c:invertIfNegative val="0"/>
            <c:bubble3D val="0"/>
            <c:spPr>
              <a:solidFill>
                <a:srgbClr val="1C7ED6"/>
              </a:solidFill>
              <a:effectLst/>
            </c:spPr>
            <c:extLst>
              <c:ext xmlns:c16="http://schemas.microsoft.com/office/drawing/2014/chart" uri="{C3380CC4-5D6E-409C-BE32-E72D297353CC}">
                <c16:uniqueId val="{00000003-F516-4AED-B713-90DABF0CA9B7}"/>
              </c:ext>
            </c:extLst>
          </c:dPt>
          <c:dPt>
            <c:idx val="2"/>
            <c:invertIfNegative val="0"/>
            <c:bubble3D val="0"/>
            <c:spPr>
              <a:solidFill>
                <a:srgbClr val="2F9E44"/>
              </a:solidFill>
              <a:effectLst/>
            </c:spPr>
            <c:extLst>
              <c:ext xmlns:c16="http://schemas.microsoft.com/office/drawing/2014/chart" uri="{C3380CC4-5D6E-409C-BE32-E72D297353CC}">
                <c16:uniqueId val="{00000005-F516-4AED-B713-90DABF0CA9B7}"/>
              </c:ext>
            </c:extLst>
          </c:dPt>
          <c:dPt>
            <c:idx val="3"/>
            <c:invertIfNegative val="0"/>
            <c:bubble3D val="0"/>
            <c:spPr>
              <a:solidFill>
                <a:srgbClr val="7048E8"/>
              </a:solidFill>
              <a:effectLst/>
            </c:spPr>
            <c:extLst>
              <c:ext xmlns:c16="http://schemas.microsoft.com/office/drawing/2014/chart" uri="{C3380CC4-5D6E-409C-BE32-E72D297353CC}">
                <c16:uniqueId val="{00000007-F516-4AED-B713-90DABF0CA9B7}"/>
              </c:ext>
            </c:extLst>
          </c:dPt>
          <c:dPt>
            <c:idx val="4"/>
            <c:invertIfNegative val="0"/>
            <c:bubble3D val="0"/>
            <c:spPr>
              <a:solidFill>
                <a:srgbClr val="F08C00"/>
              </a:solidFill>
              <a:effectLst/>
            </c:spPr>
            <c:extLst>
              <c:ext xmlns:c16="http://schemas.microsoft.com/office/drawing/2014/chart" uri="{C3380CC4-5D6E-409C-BE32-E72D297353CC}">
                <c16:uniqueId val="{00000009-F516-4AED-B713-90DABF0CA9B7}"/>
              </c:ext>
            </c:extLst>
          </c:dPt>
          <c:dPt>
            <c:idx val="5"/>
            <c:invertIfNegative val="0"/>
            <c:bubble3D val="0"/>
            <c:spPr>
              <a:solidFill>
                <a:srgbClr val="E8B800"/>
              </a:solidFill>
              <a:effectLst/>
            </c:spPr>
            <c:extLst>
              <c:ext xmlns:c16="http://schemas.microsoft.com/office/drawing/2014/chart" uri="{C3380CC4-5D6E-409C-BE32-E72D297353CC}">
                <c16:uniqueId val="{0000000B-F516-4AED-B713-90DABF0CA9B7}"/>
              </c:ext>
            </c:extLst>
          </c:dPt>
          <c:dLbls>
            <c:numFmt formatCode="#,##0" sourceLinked="0"/>
            <c:spPr>
              <a:noFill/>
              <a:ln>
                <a:noFill/>
              </a:ln>
              <a:effectLst/>
            </c:spPr>
            <c:txPr>
              <a:bodyPr/>
              <a:lstStyle/>
              <a:p>
                <a:pPr>
                  <a:defRPr sz="1800" b="0" i="0" u="none" strike="noStrike">
                    <a:solidFill>
                      <a:srgbClr val="1B2A33"/>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Amazon (satellite)</c:v>
                </c:pt>
                <c:pt idx="1">
                  <c:v>Habematolel Pomo (lic. FW)</c:v>
                </c:pt>
                <c:pt idx="2">
                  <c:v>AT&amp;T (fiber)</c:v>
                </c:pt>
                <c:pt idx="3">
                  <c:v>Valley Internet (unlic. FW)</c:v>
                </c:pt>
                <c:pt idx="4">
                  <c:v>Starlink (satellite)</c:v>
                </c:pt>
                <c:pt idx="5">
                  <c:v>Trellis (unlic. FW)</c:v>
                </c:pt>
              </c:strCache>
            </c:strRef>
          </c:cat>
          <c:val>
            <c:numRef>
              <c:f>Sheet1!$B$2:$B$7</c:f>
              <c:numCache>
                <c:formatCode>General</c:formatCode>
                <c:ptCount val="6"/>
                <c:pt idx="0">
                  <c:v>1471</c:v>
                </c:pt>
                <c:pt idx="1">
                  <c:v>342</c:v>
                </c:pt>
                <c:pt idx="2">
                  <c:v>138</c:v>
                </c:pt>
                <c:pt idx="3">
                  <c:v>109</c:v>
                </c:pt>
                <c:pt idx="4">
                  <c:v>96</c:v>
                </c:pt>
                <c:pt idx="5">
                  <c:v>72</c:v>
                </c:pt>
              </c:numCache>
            </c:numRef>
          </c:val>
          <c:extLst>
            <c:ext xmlns:c16="http://schemas.microsoft.com/office/drawing/2014/chart" uri="{C3380CC4-5D6E-409C-BE32-E72D297353CC}">
              <c16:uniqueId val="{0000000C-F516-4AED-B713-90DABF0CA9B7}"/>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800" b="0" i="0" u="none" strike="noStrike">
                <a:solidFill>
                  <a:srgbClr val="1B2A33"/>
                </a:solidFill>
                <a:latin typeface="Calibri"/>
              </a:defRPr>
            </a:pPr>
            <a:endParaRPr lang="en-US"/>
          </a:p>
        </c:txPr>
        <c:crossAx val="2094734552"/>
        <c:crosses val="autoZero"/>
        <c:auto val="1"/>
        <c:lblAlgn val="ctr"/>
        <c:lblOffset val="100"/>
        <c:noMultiLvlLbl val="1"/>
      </c:catAx>
      <c:valAx>
        <c:axId val="2094734552"/>
        <c:scaling>
          <c:orientation val="minMax"/>
          <c:max val="1750"/>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809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Informational update only. Three programs now committed to Lake County: BEAD, the state Last Mile Federal Funding Account, and the State Middle-Mile Broadband Network. No action requested today.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framing: the money is settled; what remains is regulatory approval and permitting. BEAD needs CPUC sign-off around September 17. FFA is funded but cannot break ground until permitting is complete; middle-mile construction has already commenced.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allocation to California was unchanged — roughly $1.86 billion, with more than $1.5 billion for deployment. What changed is the selection framework: non-statutory requirements were stripped and cost containment became the driving criterion, which pushed a large share of locations to satellite statewide and even more so in Lake County.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thirds of BEAD locations in Lake County are a satellite subscription, not a wire in the ground. The BEAD subsidy for satellite is a fixed per-location capital subaward — roughly $1,096 per location for Amazon and about $1,370 for Starlink — covering terminal, installation and reserved capacity at a named location, not an ongoing rate subsidy.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map shows where BEAD is landing and, just as importantly, where it is not. AT&amp;T's Middletown project is the only fiber-to-the-premises BEAD build in the county. The viewer lets staff and the Board filter by subgrantee, technology, or unserved/underserved status.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FFA does not require grantees to enumerate locations by Fabric ID at award, so we know project geography and counts but not which addresses will be connected until engineering is done. The middle-mile network is now in construction, with segments at every stage from permit submitted to as-built; FFA remains in permitting.</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Affordability is where the two programs differ most: BEAD guarantees a low-cost plan exists but not what it costs, while FFA locks specific prices into the award. On timing, middle-mile construction is already underway; the County's own role is permitting — the sooner encroachment and land-use reviews clear, the sooner the remaining builds begin.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115AD-1C0F-41B4-3253-53ADBA4DD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A678F-369F-4B30-5DE4-E0001F6F0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803DF-1141-E9AB-2E2A-0B852D18E925}"/>
              </a:ext>
            </a:extLst>
          </p:cNvPr>
          <p:cNvSpPr>
            <a:spLocks noGrp="1"/>
          </p:cNvSpPr>
          <p:nvPr>
            <p:ph type="body" idx="1"/>
          </p:nvPr>
        </p:nvSpPr>
        <p:spPr/>
        <p:txBody>
          <a:bodyPr/>
          <a:lstStyle/>
          <a:p>
            <a:r>
              <a:rPr lang="en-US" dirty="0"/>
              <a:t>Informational update only. Three programs now committed to Lake County: BEAD, the state Last Mile Federal Funding Account, and the State Middle-Mile Broadband Network. No action requested today.</a:t>
            </a:r>
          </a:p>
        </p:txBody>
      </p:sp>
      <p:sp>
        <p:nvSpPr>
          <p:cNvPr id="4" name="Slide Number Placeholder 3">
            <a:extLst>
              <a:ext uri="{FF2B5EF4-FFF2-40B4-BE49-F238E27FC236}">
                <a16:creationId xmlns:a16="http://schemas.microsoft.com/office/drawing/2014/main" id="{252342D5-282E-2A9F-3796-5AF9ACB8AB50}"/>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602653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033"/>
        </a:solidFill>
        <a:effectLst/>
      </p:bgPr>
    </p:bg>
    <p:spTree>
      <p:nvGrpSpPr>
        <p:cNvPr id="1" name=""/>
        <p:cNvGrpSpPr/>
        <p:nvPr/>
      </p:nvGrpSpPr>
      <p:grpSpPr>
        <a:xfrm>
          <a:off x="0" y="0"/>
          <a:ext cx="0" cy="0"/>
          <a:chOff x="0" y="0"/>
          <a:chExt cx="0" cy="0"/>
        </a:xfrm>
      </p:grpSpPr>
      <p:sp>
        <p:nvSpPr>
          <p:cNvPr id="2" name="Shape 0"/>
          <p:cNvSpPr/>
          <p:nvPr/>
        </p:nvSpPr>
        <p:spPr>
          <a:xfrm>
            <a:off x="0" y="0"/>
            <a:ext cx="7040880" cy="6858000"/>
          </a:xfrm>
          <a:prstGeom prst="rect">
            <a:avLst/>
          </a:prstGeom>
          <a:solidFill>
            <a:srgbClr val="10314B"/>
          </a:solidFill>
          <a:ln/>
        </p:spPr>
        <p:txBody>
          <a:bodyPr/>
          <a:lstStyle/>
          <a:p>
            <a:endParaRPr lang="en-US"/>
          </a:p>
        </p:txBody>
      </p:sp>
      <p:sp>
        <p:nvSpPr>
          <p:cNvPr id="3" name="Text 1"/>
          <p:cNvSpPr/>
          <p:nvPr/>
        </p:nvSpPr>
        <p:spPr>
          <a:xfrm>
            <a:off x="450706" y="1325880"/>
            <a:ext cx="5852160" cy="1737360"/>
          </a:xfrm>
          <a:prstGeom prst="rect">
            <a:avLst/>
          </a:prstGeom>
          <a:noFill/>
          <a:ln/>
        </p:spPr>
        <p:txBody>
          <a:bodyPr wrap="square" lIns="0" tIns="0" rIns="0" bIns="0" rtlCol="0" anchor="ctr"/>
          <a:lstStyle/>
          <a:p>
            <a:pPr marL="0" indent="0">
              <a:lnSpc>
                <a:spcPct val="105000"/>
              </a:lnSpc>
              <a:buNone/>
            </a:pPr>
            <a:r>
              <a:rPr lang="en-US" sz="4000" b="1" dirty="0">
                <a:solidFill>
                  <a:srgbClr val="FFFFFF"/>
                </a:solidFill>
                <a:latin typeface="Cambria" pitchFamily="34" charset="0"/>
                <a:ea typeface="Cambria" pitchFamily="34" charset="-122"/>
                <a:cs typeface="Cambria" pitchFamily="34" charset="-120"/>
              </a:rPr>
              <a:t>Broadband Infrastructure Update</a:t>
            </a:r>
            <a:endParaRPr lang="en-US" sz="4000" dirty="0"/>
          </a:p>
        </p:txBody>
      </p:sp>
      <p:sp>
        <p:nvSpPr>
          <p:cNvPr id="4" name="Text 2"/>
          <p:cNvSpPr/>
          <p:nvPr/>
        </p:nvSpPr>
        <p:spPr>
          <a:xfrm>
            <a:off x="450706" y="3007051"/>
            <a:ext cx="6699902" cy="457200"/>
          </a:xfrm>
          <a:prstGeom prst="rect">
            <a:avLst/>
          </a:prstGeom>
          <a:noFill/>
          <a:ln/>
        </p:spPr>
        <p:txBody>
          <a:bodyPr wrap="square" lIns="0" tIns="0" rIns="0" bIns="0" rtlCol="0" anchor="ctr"/>
          <a:lstStyle/>
          <a:p>
            <a:pPr marL="0" indent="0">
              <a:buNone/>
            </a:pPr>
            <a:r>
              <a:rPr lang="en-US" sz="2000" dirty="0">
                <a:solidFill>
                  <a:srgbClr val="9EC7E0"/>
                </a:solidFill>
                <a:latin typeface="Calibri" pitchFamily="34" charset="0"/>
                <a:ea typeface="Calibri" pitchFamily="34" charset="-122"/>
                <a:cs typeface="Calibri" pitchFamily="34" charset="-120"/>
              </a:rPr>
              <a:t>BEAD  ·  Federal Funding Account  ·  State Middle-Mile Network</a:t>
            </a:r>
            <a:endParaRPr lang="en-US" sz="2000" dirty="0"/>
          </a:p>
        </p:txBody>
      </p:sp>
      <p:sp>
        <p:nvSpPr>
          <p:cNvPr id="5" name="Shape 3"/>
          <p:cNvSpPr/>
          <p:nvPr/>
        </p:nvSpPr>
        <p:spPr>
          <a:xfrm>
            <a:off x="749808" y="3703320"/>
            <a:ext cx="1371600" cy="32004"/>
          </a:xfrm>
          <a:prstGeom prst="rect">
            <a:avLst/>
          </a:prstGeom>
          <a:solidFill>
            <a:srgbClr val="C2703A"/>
          </a:solidFill>
          <a:ln/>
        </p:spPr>
        <p:txBody>
          <a:bodyPr/>
          <a:lstStyle/>
          <a:p>
            <a:endParaRPr lang="en-US"/>
          </a:p>
        </p:txBody>
      </p:sp>
      <p:sp>
        <p:nvSpPr>
          <p:cNvPr id="6" name="Text 4"/>
          <p:cNvSpPr/>
          <p:nvPr/>
        </p:nvSpPr>
        <p:spPr>
          <a:xfrm>
            <a:off x="731520" y="4023360"/>
            <a:ext cx="6035040" cy="1463040"/>
          </a:xfrm>
          <a:prstGeom prst="rect">
            <a:avLst/>
          </a:prstGeom>
          <a:noFill/>
          <a:ln/>
        </p:spPr>
        <p:txBody>
          <a:bodyPr wrap="square" lIns="0" tIns="0" rIns="0" bIns="0" rtlCol="0" anchor="ctr"/>
          <a:lstStyle/>
          <a:p>
            <a:pPr marL="0" indent="0">
              <a:lnSpc>
                <a:spcPct val="135000"/>
              </a:lnSpc>
              <a:buNone/>
            </a:pPr>
            <a:r>
              <a:rPr lang="en-US" sz="1800" dirty="0">
                <a:solidFill>
                  <a:srgbClr val="D6E4EE"/>
                </a:solidFill>
                <a:latin typeface="Calibri" pitchFamily="34" charset="0"/>
                <a:ea typeface="Calibri" pitchFamily="34" charset="-122"/>
                <a:cs typeface="Calibri" pitchFamily="34" charset="-120"/>
              </a:rPr>
              <a:t>Lake County Board of Supervisors  ·  August 18, 2026</a:t>
            </a:r>
            <a:endParaRPr lang="en-US" sz="1800" dirty="0"/>
          </a:p>
          <a:p>
            <a:pPr marL="0" indent="0">
              <a:lnSpc>
                <a:spcPct val="135000"/>
              </a:lnSpc>
              <a:buNone/>
            </a:pPr>
            <a:r>
              <a:rPr lang="en-US" sz="1800" dirty="0">
                <a:solidFill>
                  <a:srgbClr val="D6E4EE"/>
                </a:solidFill>
                <a:latin typeface="Calibri" pitchFamily="34" charset="0"/>
                <a:ea typeface="Calibri" pitchFamily="34" charset="-122"/>
                <a:cs typeface="Calibri" pitchFamily="34" charset="-120"/>
              </a:rPr>
              <a:t>Benjamin Rickelman, Deputy County Administrative Officer</a:t>
            </a:r>
            <a:endParaRPr lang="en-US" sz="1800" dirty="0"/>
          </a:p>
          <a:p>
            <a:pPr marL="0" indent="0">
              <a:lnSpc>
                <a:spcPct val="135000"/>
              </a:lnSpc>
              <a:buNone/>
            </a:pPr>
            <a:r>
              <a:rPr lang="en-US" sz="1800" i="1" dirty="0">
                <a:solidFill>
                  <a:srgbClr val="9EC7E0"/>
                </a:solidFill>
                <a:latin typeface="Calibri" pitchFamily="34" charset="0"/>
                <a:ea typeface="Calibri" pitchFamily="34" charset="-122"/>
                <a:cs typeface="Calibri" pitchFamily="34" charset="-120"/>
              </a:rPr>
              <a:t>Informational only — no action requested</a:t>
            </a:r>
            <a:endParaRPr lang="en-US" sz="1800" dirty="0"/>
          </a:p>
        </p:txBody>
      </p:sp>
      <p:sp>
        <p:nvSpPr>
          <p:cNvPr id="7" name="Shape 5"/>
          <p:cNvSpPr/>
          <p:nvPr/>
        </p:nvSpPr>
        <p:spPr>
          <a:xfrm>
            <a:off x="7571232" y="566928"/>
            <a:ext cx="3950208" cy="5724144"/>
          </a:xfrm>
          <a:prstGeom prst="roundRect">
            <a:avLst>
              <a:gd name="adj" fmla="val 1852"/>
            </a:avLst>
          </a:prstGeom>
          <a:solidFill>
            <a:srgbClr val="FFFFFF"/>
          </a:solidFill>
          <a:ln/>
          <a:effectLst>
            <a:outerShdw blurRad="177800" dist="25400" dir="5400000" algn="bl" rotWithShape="0">
              <a:srgbClr val="000000">
                <a:alpha val="35000"/>
              </a:srgbClr>
            </a:outerShdw>
          </a:effectLst>
        </p:spPr>
        <p:txBody>
          <a:bodyPr/>
          <a:lstStyle/>
          <a:p>
            <a:endParaRPr lang="en-US"/>
          </a:p>
        </p:txBody>
      </p:sp>
      <p:pic>
        <p:nvPicPr>
          <p:cNvPr id="8" name="Image 0" descr="/mnt/user-data/uploads/BEAD_Subgrantees_Map.JPG"/>
          <p:cNvPicPr>
            <a:picLocks noChangeAspect="1"/>
          </p:cNvPicPr>
          <p:nvPr/>
        </p:nvPicPr>
        <p:blipFill>
          <a:blip r:embed="rId3"/>
          <a:stretch>
            <a:fillRect/>
          </a:stretch>
        </p:blipFill>
        <p:spPr>
          <a:xfrm>
            <a:off x="7680960" y="676656"/>
            <a:ext cx="3730752" cy="4937760"/>
          </a:xfrm>
          <a:prstGeom prst="rect">
            <a:avLst/>
          </a:prstGeom>
        </p:spPr>
      </p:pic>
      <p:sp>
        <p:nvSpPr>
          <p:cNvPr id="9" name="Text 6"/>
          <p:cNvSpPr/>
          <p:nvPr/>
        </p:nvSpPr>
        <p:spPr>
          <a:xfrm>
            <a:off x="7680960" y="5632704"/>
            <a:ext cx="3730752" cy="548640"/>
          </a:xfrm>
          <a:prstGeom prst="rect">
            <a:avLst/>
          </a:prstGeom>
          <a:noFill/>
          <a:ln/>
        </p:spPr>
        <p:txBody>
          <a:bodyPr wrap="square" lIns="0" tIns="0" rIns="0" bIns="0" rtlCol="0" anchor="ctr"/>
          <a:lstStyle/>
          <a:p>
            <a:pPr marL="0" indent="0" algn="ctr">
              <a:buNone/>
            </a:pPr>
            <a:r>
              <a:rPr lang="en-US" sz="1800" dirty="0">
                <a:solidFill>
                  <a:srgbClr val="566672"/>
                </a:solidFill>
                <a:latin typeface="Calibri" pitchFamily="34" charset="0"/>
                <a:ea typeface="Calibri" pitchFamily="34" charset="-122"/>
                <a:cs typeface="Calibri" pitchFamily="34" charset="-120"/>
              </a:rPr>
              <a:t>BEAD-served locations by subgrantee, Lake County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47472"/>
            <a:ext cx="10515600" cy="658368"/>
          </a:xfrm>
          <a:prstGeom prst="rect">
            <a:avLst/>
          </a:prstGeom>
          <a:noFill/>
          <a:ln/>
        </p:spPr>
        <p:txBody>
          <a:bodyPr wrap="square" lIns="0" tIns="0" rIns="0" bIns="0" rtlCol="0" anchor="ctr"/>
          <a:lstStyle/>
          <a:p>
            <a:pPr marL="0" indent="0" algn="l">
              <a:buNone/>
            </a:pPr>
            <a:r>
              <a:rPr lang="en-US" sz="3400" b="1" dirty="0">
                <a:solidFill>
                  <a:srgbClr val="10314B"/>
                </a:solidFill>
                <a:latin typeface="Cambria" pitchFamily="34" charset="0"/>
                <a:ea typeface="Cambria" pitchFamily="34" charset="-122"/>
                <a:cs typeface="Cambria" pitchFamily="34" charset="-120"/>
              </a:rPr>
              <a:t>Three Programs, One Buildout Picture</a:t>
            </a:r>
            <a:endParaRPr lang="en-US" sz="3400" dirty="0"/>
          </a:p>
        </p:txBody>
      </p:sp>
      <p:sp>
        <p:nvSpPr>
          <p:cNvPr id="3" name="Text 1"/>
          <p:cNvSpPr/>
          <p:nvPr/>
        </p:nvSpPr>
        <p:spPr>
          <a:xfrm>
            <a:off x="594360" y="1024128"/>
            <a:ext cx="10881360" cy="384048"/>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All three have cleared their federal approval milestones.</a:t>
            </a:r>
            <a:endParaRPr lang="en-US" sz="1800" dirty="0"/>
          </a:p>
        </p:txBody>
      </p:sp>
      <p:sp>
        <p:nvSpPr>
          <p:cNvPr id="4" name="Shape 2"/>
          <p:cNvSpPr/>
          <p:nvPr/>
        </p:nvSpPr>
        <p:spPr>
          <a:xfrm>
            <a:off x="594360" y="1645920"/>
            <a:ext cx="3566160" cy="4480560"/>
          </a:xfrm>
          <a:prstGeom prst="roundRect">
            <a:avLst>
              <a:gd name="adj" fmla="val 2308"/>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5" name="Text 3"/>
          <p:cNvSpPr/>
          <p:nvPr/>
        </p:nvSpPr>
        <p:spPr>
          <a:xfrm>
            <a:off x="850392" y="1810512"/>
            <a:ext cx="3054096" cy="411480"/>
          </a:xfrm>
          <a:prstGeom prst="rect">
            <a:avLst/>
          </a:prstGeom>
          <a:noFill/>
          <a:ln/>
        </p:spPr>
        <p:txBody>
          <a:bodyPr wrap="square" lIns="0" tIns="0" rIns="0" bIns="0" rtlCol="0" anchor="ctr"/>
          <a:lstStyle/>
          <a:p>
            <a:pPr marL="0" indent="0">
              <a:buNone/>
            </a:pPr>
            <a:r>
              <a:rPr lang="en-US" sz="2400" b="1" dirty="0">
                <a:solidFill>
                  <a:srgbClr val="10314B"/>
                </a:solidFill>
                <a:latin typeface="Cambria" pitchFamily="34" charset="0"/>
                <a:ea typeface="Cambria" pitchFamily="34" charset="-122"/>
                <a:cs typeface="Cambria" pitchFamily="34" charset="-120"/>
              </a:rPr>
              <a:t>BEAD</a:t>
            </a:r>
            <a:endParaRPr lang="en-US" sz="2400" dirty="0"/>
          </a:p>
        </p:txBody>
      </p:sp>
      <p:sp>
        <p:nvSpPr>
          <p:cNvPr id="6" name="Text 4"/>
          <p:cNvSpPr/>
          <p:nvPr/>
        </p:nvSpPr>
        <p:spPr>
          <a:xfrm>
            <a:off x="850392" y="2212848"/>
            <a:ext cx="3054096" cy="640080"/>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Broadband Equity, Access &amp; Deployment</a:t>
            </a:r>
            <a:endParaRPr lang="en-US" sz="1800" dirty="0"/>
          </a:p>
        </p:txBody>
      </p:sp>
      <p:sp>
        <p:nvSpPr>
          <p:cNvPr id="7" name="Text 5"/>
          <p:cNvSpPr/>
          <p:nvPr/>
        </p:nvSpPr>
        <p:spPr>
          <a:xfrm>
            <a:off x="850392" y="2852928"/>
            <a:ext cx="3054096" cy="2057400"/>
          </a:xfrm>
          <a:prstGeom prst="rect">
            <a:avLst/>
          </a:prstGeom>
          <a:noFill/>
          <a:ln/>
        </p:spPr>
        <p:txBody>
          <a:bodyPr wrap="square" lIns="0" tIns="0" rIns="0" bIns="0" rtlCol="0" anchor="ctr"/>
          <a:lstStyle/>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$1.5B+ of California's allocation goes to deployment</a:t>
            </a:r>
            <a:endParaRPr lang="en-US" sz="1800" dirty="0"/>
          </a:p>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2,228 Lake County locations; 6 subgrantees</a:t>
            </a:r>
            <a:endParaRPr lang="en-US" sz="1800" dirty="0"/>
          </a:p>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NTIA approved the state proposal July 17, 2026</a:t>
            </a:r>
            <a:endParaRPr lang="en-US" sz="1800" dirty="0"/>
          </a:p>
        </p:txBody>
      </p:sp>
      <p:sp>
        <p:nvSpPr>
          <p:cNvPr id="8" name="Shape 6"/>
          <p:cNvSpPr/>
          <p:nvPr/>
        </p:nvSpPr>
        <p:spPr>
          <a:xfrm>
            <a:off x="795528" y="5029200"/>
            <a:ext cx="3163824" cy="932688"/>
          </a:xfrm>
          <a:prstGeom prst="roundRect">
            <a:avLst>
              <a:gd name="adj" fmla="val 6863"/>
            </a:avLst>
          </a:prstGeom>
          <a:solidFill>
            <a:srgbClr val="C2703A"/>
          </a:solidFill>
          <a:ln/>
        </p:spPr>
        <p:txBody>
          <a:bodyPr/>
          <a:lstStyle/>
          <a:p>
            <a:endParaRPr lang="en-US"/>
          </a:p>
        </p:txBody>
      </p:sp>
      <p:sp>
        <p:nvSpPr>
          <p:cNvPr id="9" name="Text 7"/>
          <p:cNvSpPr/>
          <p:nvPr/>
        </p:nvSpPr>
        <p:spPr>
          <a:xfrm>
            <a:off x="886968" y="5029200"/>
            <a:ext cx="2980944" cy="932688"/>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Awaiting CPUC final approval — expected Sept. 17, 2026</a:t>
            </a:r>
            <a:endParaRPr lang="en-US" sz="1800" dirty="0"/>
          </a:p>
        </p:txBody>
      </p:sp>
      <p:sp>
        <p:nvSpPr>
          <p:cNvPr id="10" name="Shape 8"/>
          <p:cNvSpPr/>
          <p:nvPr/>
        </p:nvSpPr>
        <p:spPr>
          <a:xfrm>
            <a:off x="4297680" y="1645920"/>
            <a:ext cx="3566160" cy="4480560"/>
          </a:xfrm>
          <a:prstGeom prst="roundRect">
            <a:avLst>
              <a:gd name="adj" fmla="val 2308"/>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11" name="Text 9"/>
          <p:cNvSpPr/>
          <p:nvPr/>
        </p:nvSpPr>
        <p:spPr>
          <a:xfrm>
            <a:off x="4553712" y="1810512"/>
            <a:ext cx="3054096" cy="411480"/>
          </a:xfrm>
          <a:prstGeom prst="rect">
            <a:avLst/>
          </a:prstGeom>
          <a:noFill/>
          <a:ln/>
        </p:spPr>
        <p:txBody>
          <a:bodyPr wrap="square" lIns="0" tIns="0" rIns="0" bIns="0" rtlCol="0" anchor="ctr"/>
          <a:lstStyle/>
          <a:p>
            <a:pPr marL="0" indent="0">
              <a:buNone/>
            </a:pPr>
            <a:r>
              <a:rPr lang="en-US" sz="2400" b="1" dirty="0">
                <a:solidFill>
                  <a:srgbClr val="10314B"/>
                </a:solidFill>
                <a:latin typeface="Cambria" pitchFamily="34" charset="0"/>
                <a:ea typeface="Cambria" pitchFamily="34" charset="-122"/>
                <a:cs typeface="Cambria" pitchFamily="34" charset="-120"/>
              </a:rPr>
              <a:t>Last Mile FFA</a:t>
            </a:r>
            <a:endParaRPr lang="en-US" sz="2400" dirty="0"/>
          </a:p>
        </p:txBody>
      </p:sp>
      <p:sp>
        <p:nvSpPr>
          <p:cNvPr id="12" name="Text 10"/>
          <p:cNvSpPr/>
          <p:nvPr/>
        </p:nvSpPr>
        <p:spPr>
          <a:xfrm>
            <a:off x="4553712" y="2212848"/>
            <a:ext cx="3054096" cy="640080"/>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CPUC Resolution T-17873</a:t>
            </a:r>
            <a:endParaRPr lang="en-US" sz="1800" dirty="0"/>
          </a:p>
        </p:txBody>
      </p:sp>
      <p:sp>
        <p:nvSpPr>
          <p:cNvPr id="13" name="Text 11"/>
          <p:cNvSpPr/>
          <p:nvPr/>
        </p:nvSpPr>
        <p:spPr>
          <a:xfrm>
            <a:off x="4553712" y="2852928"/>
            <a:ext cx="3054096" cy="2057400"/>
          </a:xfrm>
          <a:prstGeom prst="rect">
            <a:avLst/>
          </a:prstGeom>
          <a:noFill/>
          <a:ln/>
        </p:spPr>
        <p:txBody>
          <a:bodyPr wrap="square" lIns="0" tIns="0" rIns="0" bIns="0" rtlCol="0" anchor="ctr"/>
          <a:lstStyle/>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Up to $14,648,581 awarded to Lake County</a:t>
            </a:r>
            <a:endParaRPr lang="en-US" sz="1800" dirty="0"/>
          </a:p>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2,161 unserved locations; 3 fiber projects</a:t>
            </a:r>
            <a:endParaRPr lang="en-US" sz="1800" dirty="0"/>
          </a:p>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Awarded January 30, 2025; all pre-construction</a:t>
            </a:r>
            <a:endParaRPr lang="en-US" sz="1800" dirty="0"/>
          </a:p>
        </p:txBody>
      </p:sp>
      <p:sp>
        <p:nvSpPr>
          <p:cNvPr id="14" name="Shape 12"/>
          <p:cNvSpPr/>
          <p:nvPr/>
        </p:nvSpPr>
        <p:spPr>
          <a:xfrm>
            <a:off x="4498848" y="5029200"/>
            <a:ext cx="3163824" cy="932688"/>
          </a:xfrm>
          <a:prstGeom prst="roundRect">
            <a:avLst>
              <a:gd name="adj" fmla="val 6863"/>
            </a:avLst>
          </a:prstGeom>
          <a:solidFill>
            <a:srgbClr val="2F6E8F"/>
          </a:solidFill>
          <a:ln/>
        </p:spPr>
        <p:txBody>
          <a:bodyPr/>
          <a:lstStyle/>
          <a:p>
            <a:endParaRPr lang="en-US"/>
          </a:p>
        </p:txBody>
      </p:sp>
      <p:sp>
        <p:nvSpPr>
          <p:cNvPr id="15" name="Text 13"/>
          <p:cNvSpPr/>
          <p:nvPr/>
        </p:nvSpPr>
        <p:spPr>
          <a:xfrm>
            <a:off x="4590288" y="5029200"/>
            <a:ext cx="2980944" cy="932688"/>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Funded — permitting must finish before construction</a:t>
            </a:r>
            <a:endParaRPr lang="en-US" sz="1800" dirty="0"/>
          </a:p>
        </p:txBody>
      </p:sp>
      <p:sp>
        <p:nvSpPr>
          <p:cNvPr id="16" name="Shape 14"/>
          <p:cNvSpPr/>
          <p:nvPr/>
        </p:nvSpPr>
        <p:spPr>
          <a:xfrm>
            <a:off x="8001000" y="1645920"/>
            <a:ext cx="3566160" cy="4480560"/>
          </a:xfrm>
          <a:prstGeom prst="roundRect">
            <a:avLst>
              <a:gd name="adj" fmla="val 2308"/>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17" name="Text 15"/>
          <p:cNvSpPr/>
          <p:nvPr/>
        </p:nvSpPr>
        <p:spPr>
          <a:xfrm>
            <a:off x="8257032" y="1810512"/>
            <a:ext cx="3054096" cy="411480"/>
          </a:xfrm>
          <a:prstGeom prst="rect">
            <a:avLst/>
          </a:prstGeom>
          <a:noFill/>
          <a:ln/>
        </p:spPr>
        <p:txBody>
          <a:bodyPr wrap="square" lIns="0" tIns="0" rIns="0" bIns="0" rtlCol="0" anchor="ctr"/>
          <a:lstStyle/>
          <a:p>
            <a:pPr marL="0" indent="0">
              <a:buNone/>
            </a:pPr>
            <a:r>
              <a:rPr lang="en-US" sz="2400" b="1" dirty="0">
                <a:solidFill>
                  <a:srgbClr val="10314B"/>
                </a:solidFill>
                <a:latin typeface="Cambria" pitchFamily="34" charset="0"/>
                <a:ea typeface="Cambria" pitchFamily="34" charset="-122"/>
                <a:cs typeface="Cambria" pitchFamily="34" charset="-120"/>
              </a:rPr>
              <a:t>State Middle-Mile</a:t>
            </a:r>
            <a:endParaRPr lang="en-US" sz="2400" dirty="0"/>
          </a:p>
        </p:txBody>
      </p:sp>
      <p:sp>
        <p:nvSpPr>
          <p:cNvPr id="18" name="Text 16"/>
          <p:cNvSpPr/>
          <p:nvPr/>
        </p:nvSpPr>
        <p:spPr>
          <a:xfrm>
            <a:off x="8257032" y="2212848"/>
            <a:ext cx="3054096" cy="640080"/>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Open-access backbone network</a:t>
            </a:r>
            <a:endParaRPr lang="en-US" sz="1800" dirty="0"/>
          </a:p>
        </p:txBody>
      </p:sp>
      <p:sp>
        <p:nvSpPr>
          <p:cNvPr id="19" name="Text 17"/>
          <p:cNvSpPr/>
          <p:nvPr/>
        </p:nvSpPr>
        <p:spPr>
          <a:xfrm>
            <a:off x="8257032" y="2852928"/>
            <a:ext cx="3054096" cy="2057400"/>
          </a:xfrm>
          <a:prstGeom prst="rect">
            <a:avLst/>
          </a:prstGeom>
          <a:noFill/>
          <a:ln/>
        </p:spPr>
        <p:txBody>
          <a:bodyPr wrap="square" lIns="0" tIns="0" rIns="0" bIns="0" rtlCol="0" anchor="ctr"/>
          <a:lstStyle/>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State-funded backbone routed through Lake County</a:t>
            </a:r>
            <a:endParaRPr lang="en-US" sz="1800" dirty="0"/>
          </a:p>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Open-access capacity for last-mile builds</a:t>
            </a:r>
            <a:endParaRPr lang="en-US" sz="1800" dirty="0"/>
          </a:p>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Construction underway on mapped segments</a:t>
            </a:r>
            <a:endParaRPr lang="en-US" sz="1800" dirty="0"/>
          </a:p>
        </p:txBody>
      </p:sp>
      <p:sp>
        <p:nvSpPr>
          <p:cNvPr id="20" name="Shape 18"/>
          <p:cNvSpPr/>
          <p:nvPr/>
        </p:nvSpPr>
        <p:spPr>
          <a:xfrm>
            <a:off x="8202168" y="5029200"/>
            <a:ext cx="3163824" cy="932688"/>
          </a:xfrm>
          <a:prstGeom prst="roundRect">
            <a:avLst>
              <a:gd name="adj" fmla="val 6863"/>
            </a:avLst>
          </a:prstGeom>
          <a:solidFill>
            <a:srgbClr val="2F6E8F"/>
          </a:solidFill>
          <a:ln/>
        </p:spPr>
        <p:txBody>
          <a:bodyPr/>
          <a:lstStyle/>
          <a:p>
            <a:endParaRPr lang="en-US"/>
          </a:p>
        </p:txBody>
      </p:sp>
      <p:sp>
        <p:nvSpPr>
          <p:cNvPr id="21" name="Text 19"/>
          <p:cNvSpPr/>
          <p:nvPr/>
        </p:nvSpPr>
        <p:spPr>
          <a:xfrm>
            <a:off x="8293608" y="5029200"/>
            <a:ext cx="2980944" cy="932688"/>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Funded — construction underway</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47472"/>
            <a:ext cx="10515600" cy="658368"/>
          </a:xfrm>
          <a:prstGeom prst="rect">
            <a:avLst/>
          </a:prstGeom>
          <a:noFill/>
          <a:ln/>
        </p:spPr>
        <p:txBody>
          <a:bodyPr wrap="square" lIns="0" tIns="0" rIns="0" bIns="0" rtlCol="0" anchor="ctr"/>
          <a:lstStyle/>
          <a:p>
            <a:pPr marL="0" indent="0" algn="l">
              <a:buNone/>
            </a:pPr>
            <a:r>
              <a:rPr lang="en-US" sz="3400" b="1" dirty="0">
                <a:solidFill>
                  <a:srgbClr val="10314B"/>
                </a:solidFill>
                <a:latin typeface="Cambria" pitchFamily="34" charset="0"/>
                <a:ea typeface="Cambria" pitchFamily="34" charset="-122"/>
                <a:cs typeface="Cambria" pitchFamily="34" charset="-120"/>
              </a:rPr>
              <a:t>BEAD, Restructured</a:t>
            </a:r>
            <a:endParaRPr lang="en-US" sz="3400" dirty="0"/>
          </a:p>
        </p:txBody>
      </p:sp>
      <p:sp>
        <p:nvSpPr>
          <p:cNvPr id="3" name="Text 1"/>
          <p:cNvSpPr/>
          <p:nvPr/>
        </p:nvSpPr>
        <p:spPr>
          <a:xfrm>
            <a:off x="594360" y="1024128"/>
            <a:ext cx="10881360" cy="384048"/>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NTIA's restructuring policy changed how projects were selected — the dollars to California did not change.</a:t>
            </a:r>
            <a:endParaRPr lang="en-US" sz="1800" dirty="0"/>
          </a:p>
        </p:txBody>
      </p:sp>
      <p:sp>
        <p:nvSpPr>
          <p:cNvPr id="4" name="Shape 2"/>
          <p:cNvSpPr/>
          <p:nvPr/>
        </p:nvSpPr>
        <p:spPr>
          <a:xfrm>
            <a:off x="594360" y="1783080"/>
            <a:ext cx="5029200" cy="4114800"/>
          </a:xfrm>
          <a:prstGeom prst="roundRect">
            <a:avLst>
              <a:gd name="adj" fmla="val 2000"/>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5" name="Text 3"/>
          <p:cNvSpPr/>
          <p:nvPr/>
        </p:nvSpPr>
        <p:spPr>
          <a:xfrm>
            <a:off x="868680" y="1965960"/>
            <a:ext cx="4480560" cy="411480"/>
          </a:xfrm>
          <a:prstGeom prst="rect">
            <a:avLst/>
          </a:prstGeom>
          <a:noFill/>
          <a:ln/>
        </p:spPr>
        <p:txBody>
          <a:bodyPr wrap="square" lIns="0" tIns="0" rIns="0" bIns="0" rtlCol="0" anchor="ctr"/>
          <a:lstStyle/>
          <a:p>
            <a:pPr marL="0" indent="0">
              <a:buNone/>
            </a:pPr>
            <a:r>
              <a:rPr lang="en-US" sz="2200" b="1" dirty="0">
                <a:solidFill>
                  <a:srgbClr val="10314B"/>
                </a:solidFill>
                <a:latin typeface="Cambria" pitchFamily="34" charset="0"/>
                <a:ea typeface="Cambria" pitchFamily="34" charset="-122"/>
                <a:cs typeface="Cambria" pitchFamily="34" charset="-120"/>
              </a:rPr>
              <a:t>Requirements removed</a:t>
            </a:r>
            <a:endParaRPr lang="en-US" sz="2200" dirty="0"/>
          </a:p>
        </p:txBody>
      </p:sp>
      <p:sp>
        <p:nvSpPr>
          <p:cNvPr id="6" name="Text 4"/>
          <p:cNvSpPr/>
          <p:nvPr/>
        </p:nvSpPr>
        <p:spPr>
          <a:xfrm>
            <a:off x="868680" y="2450592"/>
            <a:ext cx="4480560" cy="3200400"/>
          </a:xfrm>
          <a:prstGeom prst="rect">
            <a:avLst/>
          </a:prstGeom>
          <a:noFill/>
          <a:ln/>
        </p:spPr>
        <p:txBody>
          <a:bodyPr wrap="square" lIns="0" tIns="0" rIns="0" bIns="0" rtlCol="0" anchor="ctr"/>
          <a:lstStyle/>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Labor and workforce development standards</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Climate resilience requirements</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Open access and net neutrality conditions</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Middle-class affordability plan</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Local coordination requirements</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State-prescribed low-cost rates</a:t>
            </a:r>
            <a:endParaRPr lang="en-US" sz="1800" dirty="0"/>
          </a:p>
        </p:txBody>
      </p:sp>
      <p:sp>
        <p:nvSpPr>
          <p:cNvPr id="7" name="Shape 5"/>
          <p:cNvSpPr/>
          <p:nvPr/>
        </p:nvSpPr>
        <p:spPr>
          <a:xfrm>
            <a:off x="5897880" y="1783080"/>
            <a:ext cx="5669280" cy="2103120"/>
          </a:xfrm>
          <a:prstGeom prst="roundRect">
            <a:avLst>
              <a:gd name="adj" fmla="val 3913"/>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8" name="Text 6"/>
          <p:cNvSpPr/>
          <p:nvPr/>
        </p:nvSpPr>
        <p:spPr>
          <a:xfrm>
            <a:off x="6172200" y="1947672"/>
            <a:ext cx="5120640" cy="411480"/>
          </a:xfrm>
          <a:prstGeom prst="rect">
            <a:avLst/>
          </a:prstGeom>
          <a:noFill/>
          <a:ln/>
        </p:spPr>
        <p:txBody>
          <a:bodyPr wrap="square" lIns="0" tIns="0" rIns="0" bIns="0" rtlCol="0" anchor="ctr"/>
          <a:lstStyle/>
          <a:p>
            <a:pPr marL="0" indent="0">
              <a:buNone/>
            </a:pPr>
            <a:r>
              <a:rPr lang="en-US" sz="2200" b="1" dirty="0">
                <a:solidFill>
                  <a:srgbClr val="10314B"/>
                </a:solidFill>
                <a:latin typeface="Cambria" pitchFamily="34" charset="0"/>
                <a:ea typeface="Cambria" pitchFamily="34" charset="-122"/>
                <a:cs typeface="Cambria" pitchFamily="34" charset="-120"/>
              </a:rPr>
              <a:t>How projects were scored</a:t>
            </a:r>
            <a:endParaRPr lang="en-US" sz="2200" dirty="0"/>
          </a:p>
        </p:txBody>
      </p:sp>
      <p:sp>
        <p:nvSpPr>
          <p:cNvPr id="9" name="Text 7"/>
          <p:cNvSpPr/>
          <p:nvPr/>
        </p:nvSpPr>
        <p:spPr>
          <a:xfrm>
            <a:off x="6172200" y="2414016"/>
            <a:ext cx="5120640" cy="1371600"/>
          </a:xfrm>
          <a:prstGeom prst="rect">
            <a:avLst/>
          </a:prstGeom>
          <a:noFill/>
          <a:ln/>
        </p:spPr>
        <p:txBody>
          <a:bodyPr wrap="square" lIns="0" tIns="0" rIns="0" bIns="0" rtlCol="0" anchor="ctr"/>
          <a:lstStyle/>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Technology-neutral: fiber, cable, fixed wireless and satellite judged against the same 100/20 Mbps test</a:t>
            </a:r>
            <a:endParaRPr lang="en-US" sz="1800" dirty="0"/>
          </a:p>
          <a:p>
            <a:pPr marL="342900" indent="-342900">
              <a:spcAft>
                <a:spcPts val="800"/>
              </a:spcAft>
              <a:buSzPct val="100000"/>
              <a:buChar char="•"/>
            </a:pPr>
            <a:r>
              <a:rPr lang="en-US" sz="1800" dirty="0">
                <a:solidFill>
                  <a:srgbClr val="1B2A33"/>
                </a:solidFill>
                <a:latin typeface="Calibri" pitchFamily="34" charset="0"/>
                <a:ea typeface="Calibri" pitchFamily="34" charset="-122"/>
                <a:cs typeface="Calibri" pitchFamily="34" charset="-120"/>
              </a:rPr>
              <a:t>Scoring driven by a single primary criterion — minimal BEAD program outlay</a:t>
            </a:r>
            <a:endParaRPr lang="en-US" sz="1800" dirty="0"/>
          </a:p>
        </p:txBody>
      </p:sp>
      <p:sp>
        <p:nvSpPr>
          <p:cNvPr id="10" name="Shape 8"/>
          <p:cNvSpPr/>
          <p:nvPr/>
        </p:nvSpPr>
        <p:spPr>
          <a:xfrm>
            <a:off x="5897880" y="4069080"/>
            <a:ext cx="2743200" cy="1828800"/>
          </a:xfrm>
          <a:prstGeom prst="roundRect">
            <a:avLst>
              <a:gd name="adj" fmla="val 4500"/>
            </a:avLst>
          </a:prstGeom>
          <a:solidFill>
            <a:srgbClr val="10314B"/>
          </a:solidFill>
          <a:ln w="12700">
            <a:solidFill>
              <a:srgbClr val="10314B"/>
            </a:solidFill>
            <a:prstDash val="solid"/>
          </a:ln>
          <a:effectLst>
            <a:outerShdw blurRad="101600" dist="12700" dir="5400000" algn="bl" rotWithShape="0">
              <a:srgbClr val="8CA0AE">
                <a:alpha val="22000"/>
              </a:srgbClr>
            </a:outerShdw>
          </a:effectLst>
        </p:spPr>
        <p:txBody>
          <a:bodyPr/>
          <a:lstStyle/>
          <a:p>
            <a:endParaRPr lang="en-US"/>
          </a:p>
        </p:txBody>
      </p:sp>
      <p:sp>
        <p:nvSpPr>
          <p:cNvPr id="11" name="Text 9"/>
          <p:cNvSpPr/>
          <p:nvPr/>
        </p:nvSpPr>
        <p:spPr>
          <a:xfrm>
            <a:off x="6035040" y="4224528"/>
            <a:ext cx="2468880" cy="777240"/>
          </a:xfrm>
          <a:prstGeom prst="rect">
            <a:avLst/>
          </a:prstGeom>
          <a:noFill/>
          <a:ln/>
        </p:spPr>
        <p:txBody>
          <a:bodyPr wrap="square" lIns="0" tIns="0" rIns="0" bIns="0" rtlCol="0" anchor="ctr"/>
          <a:lstStyle/>
          <a:p>
            <a:pPr marL="0" indent="0" algn="ctr">
              <a:buNone/>
            </a:pPr>
            <a:r>
              <a:rPr lang="en-US" sz="4400" b="1" dirty="0">
                <a:solidFill>
                  <a:srgbClr val="FFFFFF"/>
                </a:solidFill>
                <a:latin typeface="Cambria" pitchFamily="34" charset="0"/>
                <a:ea typeface="Cambria" pitchFamily="34" charset="-122"/>
                <a:cs typeface="Cambria" pitchFamily="34" charset="-120"/>
              </a:rPr>
              <a:t>41%</a:t>
            </a:r>
            <a:endParaRPr lang="en-US" sz="4400" dirty="0"/>
          </a:p>
        </p:txBody>
      </p:sp>
      <p:sp>
        <p:nvSpPr>
          <p:cNvPr id="12" name="Text 10"/>
          <p:cNvSpPr/>
          <p:nvPr/>
        </p:nvSpPr>
        <p:spPr>
          <a:xfrm>
            <a:off x="6126480" y="4956048"/>
            <a:ext cx="2286000" cy="868680"/>
          </a:xfrm>
          <a:prstGeom prst="rect">
            <a:avLst/>
          </a:prstGeom>
          <a:noFill/>
          <a:ln/>
        </p:spPr>
        <p:txBody>
          <a:bodyPr wrap="square" lIns="0" tIns="0" rIns="0" bIns="0" rtlCol="0" anchor="ctr"/>
          <a:lstStyle/>
          <a:p>
            <a:pPr marL="0" indent="0" algn="ctr">
              <a:buNone/>
            </a:pPr>
            <a:r>
              <a:rPr lang="en-US" sz="1800" dirty="0">
                <a:solidFill>
                  <a:srgbClr val="CBDCE8"/>
                </a:solidFill>
                <a:latin typeface="Calibri" pitchFamily="34" charset="0"/>
                <a:ea typeface="Calibri" pitchFamily="34" charset="-122"/>
                <a:cs typeface="Calibri" pitchFamily="34" charset="-120"/>
              </a:rPr>
              <a:t>of California's BEAD locations went to satellite providers</a:t>
            </a:r>
            <a:endParaRPr lang="en-US" sz="1800" dirty="0"/>
          </a:p>
        </p:txBody>
      </p:sp>
      <p:sp>
        <p:nvSpPr>
          <p:cNvPr id="13" name="Shape 11"/>
          <p:cNvSpPr/>
          <p:nvPr/>
        </p:nvSpPr>
        <p:spPr>
          <a:xfrm>
            <a:off x="8823960" y="4069080"/>
            <a:ext cx="2743200" cy="1828800"/>
          </a:xfrm>
          <a:prstGeom prst="roundRect">
            <a:avLst>
              <a:gd name="adj" fmla="val 4500"/>
            </a:avLst>
          </a:prstGeom>
          <a:solidFill>
            <a:srgbClr val="E9EFF4"/>
          </a:solidFill>
          <a:ln w="12700">
            <a:solidFill>
              <a:srgbClr val="C9D8E3"/>
            </a:solidFill>
            <a:prstDash val="solid"/>
          </a:ln>
          <a:effectLst>
            <a:outerShdw blurRad="101600" dist="12700" dir="5400000" algn="bl" rotWithShape="0">
              <a:srgbClr val="8CA0AE">
                <a:alpha val="22000"/>
              </a:srgbClr>
            </a:outerShdw>
          </a:effectLst>
        </p:spPr>
        <p:txBody>
          <a:bodyPr/>
          <a:lstStyle/>
          <a:p>
            <a:endParaRPr lang="en-US"/>
          </a:p>
        </p:txBody>
      </p:sp>
      <p:sp>
        <p:nvSpPr>
          <p:cNvPr id="14" name="Text 12"/>
          <p:cNvSpPr/>
          <p:nvPr/>
        </p:nvSpPr>
        <p:spPr>
          <a:xfrm>
            <a:off x="8961120" y="4224528"/>
            <a:ext cx="2468880" cy="777240"/>
          </a:xfrm>
          <a:prstGeom prst="rect">
            <a:avLst/>
          </a:prstGeom>
          <a:noFill/>
          <a:ln/>
        </p:spPr>
        <p:txBody>
          <a:bodyPr wrap="square" lIns="0" tIns="0" rIns="0" bIns="0" rtlCol="0" anchor="ctr"/>
          <a:lstStyle/>
          <a:p>
            <a:pPr marL="0" indent="0" algn="ctr">
              <a:buNone/>
            </a:pPr>
            <a:r>
              <a:rPr lang="en-US" sz="4400" b="1" dirty="0">
                <a:solidFill>
                  <a:srgbClr val="10314B"/>
                </a:solidFill>
                <a:latin typeface="Cambria" pitchFamily="34" charset="0"/>
                <a:ea typeface="Cambria" pitchFamily="34" charset="-122"/>
                <a:cs typeface="Cambria" pitchFamily="34" charset="-120"/>
              </a:rPr>
              <a:t>44%</a:t>
            </a:r>
            <a:endParaRPr lang="en-US" sz="4400" dirty="0"/>
          </a:p>
        </p:txBody>
      </p:sp>
      <p:sp>
        <p:nvSpPr>
          <p:cNvPr id="15" name="Text 13"/>
          <p:cNvSpPr/>
          <p:nvPr/>
        </p:nvSpPr>
        <p:spPr>
          <a:xfrm>
            <a:off x="9052560" y="4722876"/>
            <a:ext cx="2286000" cy="868680"/>
          </a:xfrm>
          <a:prstGeom prst="rect">
            <a:avLst/>
          </a:prstGeom>
          <a:noFill/>
          <a:ln/>
        </p:spPr>
        <p:txBody>
          <a:bodyPr wrap="square" lIns="0" tIns="0" rIns="0" bIns="0" rtlCol="0" anchor="ctr"/>
          <a:lstStyle/>
          <a:p>
            <a:pPr marL="0" indent="0" algn="ctr">
              <a:buNone/>
            </a:pPr>
            <a:r>
              <a:rPr lang="en-US" sz="1800" dirty="0">
                <a:solidFill>
                  <a:srgbClr val="1B2A33"/>
                </a:solidFill>
                <a:latin typeface="Calibri" pitchFamily="34" charset="0"/>
                <a:ea typeface="Calibri" pitchFamily="34" charset="-122"/>
                <a:cs typeface="Calibri" pitchFamily="34" charset="-120"/>
              </a:rPr>
              <a:t>went to fiber statewide</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47472"/>
            <a:ext cx="10515600" cy="658368"/>
          </a:xfrm>
          <a:prstGeom prst="rect">
            <a:avLst/>
          </a:prstGeom>
          <a:noFill/>
          <a:ln/>
        </p:spPr>
        <p:txBody>
          <a:bodyPr wrap="square" lIns="0" tIns="0" rIns="0" bIns="0" rtlCol="0" anchor="ctr"/>
          <a:lstStyle/>
          <a:p>
            <a:pPr marL="0" indent="0" algn="l">
              <a:buNone/>
            </a:pPr>
            <a:r>
              <a:rPr lang="en-US" sz="3400" b="1" dirty="0">
                <a:solidFill>
                  <a:srgbClr val="10314B"/>
                </a:solidFill>
                <a:latin typeface="Cambria" pitchFamily="34" charset="0"/>
                <a:ea typeface="Cambria" pitchFamily="34" charset="-122"/>
                <a:cs typeface="Cambria" pitchFamily="34" charset="-120"/>
              </a:rPr>
              <a:t>BEAD in Lake County: By the Numbers</a:t>
            </a:r>
            <a:endParaRPr lang="en-US" sz="3400" dirty="0"/>
          </a:p>
        </p:txBody>
      </p:sp>
      <p:sp>
        <p:nvSpPr>
          <p:cNvPr id="3" name="Shape 1"/>
          <p:cNvSpPr/>
          <p:nvPr/>
        </p:nvSpPr>
        <p:spPr>
          <a:xfrm>
            <a:off x="594360" y="1234440"/>
            <a:ext cx="2578608" cy="1783080"/>
          </a:xfrm>
          <a:prstGeom prst="roundRect">
            <a:avLst>
              <a:gd name="adj" fmla="val 4615"/>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4" name="Text 2"/>
          <p:cNvSpPr/>
          <p:nvPr/>
        </p:nvSpPr>
        <p:spPr>
          <a:xfrm>
            <a:off x="731520" y="1325880"/>
            <a:ext cx="2304288" cy="685800"/>
          </a:xfrm>
          <a:prstGeom prst="rect">
            <a:avLst/>
          </a:prstGeom>
          <a:noFill/>
          <a:ln/>
        </p:spPr>
        <p:txBody>
          <a:bodyPr wrap="square" lIns="0" tIns="0" rIns="0" bIns="0" rtlCol="0" anchor="ctr"/>
          <a:lstStyle/>
          <a:p>
            <a:pPr marL="0" indent="0" algn="ctr">
              <a:buNone/>
            </a:pPr>
            <a:r>
              <a:rPr lang="en-US" sz="3800" b="1" dirty="0">
                <a:solidFill>
                  <a:srgbClr val="10314B"/>
                </a:solidFill>
                <a:latin typeface="Cambria" pitchFamily="34" charset="0"/>
                <a:ea typeface="Cambria" pitchFamily="34" charset="-122"/>
                <a:cs typeface="Cambria" pitchFamily="34" charset="-120"/>
              </a:rPr>
              <a:t>2,228</a:t>
            </a:r>
            <a:endParaRPr lang="en-US" sz="3800" dirty="0"/>
          </a:p>
        </p:txBody>
      </p:sp>
      <p:sp>
        <p:nvSpPr>
          <p:cNvPr id="5" name="Text 3"/>
          <p:cNvSpPr/>
          <p:nvPr/>
        </p:nvSpPr>
        <p:spPr>
          <a:xfrm>
            <a:off x="777240" y="2011680"/>
            <a:ext cx="2212848" cy="914400"/>
          </a:xfrm>
          <a:prstGeom prst="rect">
            <a:avLst/>
          </a:prstGeom>
          <a:noFill/>
          <a:ln/>
        </p:spPr>
        <p:txBody>
          <a:bodyPr wrap="square" lIns="0" tIns="0" rIns="0" bIns="0" rtlCol="0" anchor="ctr"/>
          <a:lstStyle/>
          <a:p>
            <a:pPr marL="0" indent="0" algn="ctr">
              <a:buNone/>
            </a:pPr>
            <a:r>
              <a:rPr lang="en-US" sz="1800" dirty="0">
                <a:solidFill>
                  <a:srgbClr val="566672"/>
                </a:solidFill>
                <a:latin typeface="Calibri" pitchFamily="34" charset="0"/>
                <a:ea typeface="Calibri" pitchFamily="34" charset="-122"/>
                <a:cs typeface="Calibri" pitchFamily="34" charset="-120"/>
              </a:rPr>
              <a:t>BEAD-served locations of 33,834 in the FCC Fabric</a:t>
            </a:r>
            <a:endParaRPr lang="en-US" sz="1800" dirty="0"/>
          </a:p>
        </p:txBody>
      </p:sp>
      <p:sp>
        <p:nvSpPr>
          <p:cNvPr id="6" name="Shape 4"/>
          <p:cNvSpPr/>
          <p:nvPr/>
        </p:nvSpPr>
        <p:spPr>
          <a:xfrm>
            <a:off x="3401568" y="1234440"/>
            <a:ext cx="2578608" cy="1783080"/>
          </a:xfrm>
          <a:prstGeom prst="roundRect">
            <a:avLst>
              <a:gd name="adj" fmla="val 4615"/>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7" name="Text 5"/>
          <p:cNvSpPr/>
          <p:nvPr/>
        </p:nvSpPr>
        <p:spPr>
          <a:xfrm>
            <a:off x="3538728" y="1325880"/>
            <a:ext cx="2304288" cy="685800"/>
          </a:xfrm>
          <a:prstGeom prst="rect">
            <a:avLst/>
          </a:prstGeom>
          <a:noFill/>
          <a:ln/>
        </p:spPr>
        <p:txBody>
          <a:bodyPr wrap="square" lIns="0" tIns="0" rIns="0" bIns="0" rtlCol="0" anchor="ctr"/>
          <a:lstStyle/>
          <a:p>
            <a:pPr marL="0" indent="0" algn="ctr">
              <a:buNone/>
            </a:pPr>
            <a:r>
              <a:rPr lang="en-US" sz="3800" b="1" dirty="0">
                <a:solidFill>
                  <a:srgbClr val="10314B"/>
                </a:solidFill>
                <a:latin typeface="Cambria" pitchFamily="34" charset="0"/>
                <a:ea typeface="Cambria" pitchFamily="34" charset="-122"/>
                <a:cs typeface="Cambria" pitchFamily="34" charset="-120"/>
              </a:rPr>
              <a:t>89.3%</a:t>
            </a:r>
            <a:endParaRPr lang="en-US" sz="3800" dirty="0"/>
          </a:p>
        </p:txBody>
      </p:sp>
      <p:sp>
        <p:nvSpPr>
          <p:cNvPr id="8" name="Text 6"/>
          <p:cNvSpPr/>
          <p:nvPr/>
        </p:nvSpPr>
        <p:spPr>
          <a:xfrm>
            <a:off x="3584448" y="2011680"/>
            <a:ext cx="2212848" cy="914400"/>
          </a:xfrm>
          <a:prstGeom prst="rect">
            <a:avLst/>
          </a:prstGeom>
          <a:noFill/>
          <a:ln/>
        </p:spPr>
        <p:txBody>
          <a:bodyPr wrap="square" lIns="0" tIns="0" rIns="0" bIns="0" rtlCol="0" anchor="ctr"/>
          <a:lstStyle/>
          <a:p>
            <a:pPr marL="0" indent="0" algn="ctr">
              <a:buNone/>
            </a:pPr>
            <a:r>
              <a:rPr lang="en-US" sz="1800" dirty="0">
                <a:solidFill>
                  <a:srgbClr val="566672"/>
                </a:solidFill>
                <a:latin typeface="Calibri" pitchFamily="34" charset="0"/>
                <a:ea typeface="Calibri" pitchFamily="34" charset="-122"/>
                <a:cs typeface="Calibri" pitchFamily="34" charset="-120"/>
              </a:rPr>
              <a:t>classified unserved (1,989); 239 underserved</a:t>
            </a:r>
            <a:endParaRPr lang="en-US" sz="1800" dirty="0"/>
          </a:p>
        </p:txBody>
      </p:sp>
      <p:sp>
        <p:nvSpPr>
          <p:cNvPr id="9" name="Shape 7"/>
          <p:cNvSpPr/>
          <p:nvPr/>
        </p:nvSpPr>
        <p:spPr>
          <a:xfrm>
            <a:off x="6208776" y="1234440"/>
            <a:ext cx="2578608" cy="1783080"/>
          </a:xfrm>
          <a:prstGeom prst="roundRect">
            <a:avLst>
              <a:gd name="adj" fmla="val 4615"/>
            </a:avLst>
          </a:prstGeom>
          <a:solidFill>
            <a:srgbClr val="10314B"/>
          </a:solidFill>
          <a:ln w="12700">
            <a:solidFill>
              <a:srgbClr val="10314B"/>
            </a:solidFill>
            <a:prstDash val="solid"/>
          </a:ln>
          <a:effectLst>
            <a:outerShdw blurRad="101600" dist="12700" dir="5400000" algn="bl" rotWithShape="0">
              <a:srgbClr val="8CA0AE">
                <a:alpha val="22000"/>
              </a:srgbClr>
            </a:outerShdw>
          </a:effectLst>
        </p:spPr>
        <p:txBody>
          <a:bodyPr/>
          <a:lstStyle/>
          <a:p>
            <a:endParaRPr lang="en-US"/>
          </a:p>
        </p:txBody>
      </p:sp>
      <p:sp>
        <p:nvSpPr>
          <p:cNvPr id="10" name="Text 8"/>
          <p:cNvSpPr/>
          <p:nvPr/>
        </p:nvSpPr>
        <p:spPr>
          <a:xfrm>
            <a:off x="6345936" y="1325880"/>
            <a:ext cx="2304288" cy="685800"/>
          </a:xfrm>
          <a:prstGeom prst="rect">
            <a:avLst/>
          </a:prstGeom>
          <a:noFill/>
          <a:ln/>
        </p:spPr>
        <p:txBody>
          <a:bodyPr wrap="square" lIns="0" tIns="0" rIns="0" bIns="0" rtlCol="0" anchor="ctr"/>
          <a:lstStyle/>
          <a:p>
            <a:pPr marL="0" indent="0" algn="ctr">
              <a:buNone/>
            </a:pPr>
            <a:r>
              <a:rPr lang="en-US" sz="3800" b="1" dirty="0">
                <a:solidFill>
                  <a:srgbClr val="FFFFFF"/>
                </a:solidFill>
                <a:latin typeface="Cambria" pitchFamily="34" charset="0"/>
                <a:ea typeface="Cambria" pitchFamily="34" charset="-122"/>
                <a:cs typeface="Cambria" pitchFamily="34" charset="-120"/>
              </a:rPr>
              <a:t>~70%</a:t>
            </a:r>
            <a:endParaRPr lang="en-US" sz="3800" dirty="0"/>
          </a:p>
        </p:txBody>
      </p:sp>
      <p:sp>
        <p:nvSpPr>
          <p:cNvPr id="11" name="Text 9"/>
          <p:cNvSpPr/>
          <p:nvPr/>
        </p:nvSpPr>
        <p:spPr>
          <a:xfrm>
            <a:off x="6391656" y="2011680"/>
            <a:ext cx="2212848" cy="914400"/>
          </a:xfrm>
          <a:prstGeom prst="rect">
            <a:avLst/>
          </a:prstGeom>
          <a:noFill/>
          <a:ln/>
        </p:spPr>
        <p:txBody>
          <a:bodyPr wrap="square" lIns="0" tIns="0" rIns="0" bIns="0" rtlCol="0" anchor="ctr"/>
          <a:lstStyle/>
          <a:p>
            <a:pPr marL="0" indent="0" algn="ctr">
              <a:buNone/>
            </a:pPr>
            <a:r>
              <a:rPr lang="en-US" sz="1800" dirty="0">
                <a:solidFill>
                  <a:srgbClr val="CBDCE8"/>
                </a:solidFill>
                <a:latin typeface="Calibri" pitchFamily="34" charset="0"/>
                <a:ea typeface="Calibri" pitchFamily="34" charset="-122"/>
                <a:cs typeface="Calibri" pitchFamily="34" charset="-120"/>
              </a:rPr>
              <a:t>of local BEAD locations served by satellite</a:t>
            </a:r>
            <a:endParaRPr lang="en-US" sz="1800" dirty="0"/>
          </a:p>
        </p:txBody>
      </p:sp>
      <p:sp>
        <p:nvSpPr>
          <p:cNvPr id="12" name="Shape 10"/>
          <p:cNvSpPr/>
          <p:nvPr/>
        </p:nvSpPr>
        <p:spPr>
          <a:xfrm>
            <a:off x="9015984" y="1234440"/>
            <a:ext cx="2578608" cy="1783080"/>
          </a:xfrm>
          <a:prstGeom prst="roundRect">
            <a:avLst>
              <a:gd name="adj" fmla="val 4615"/>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13" name="Text 11"/>
          <p:cNvSpPr/>
          <p:nvPr/>
        </p:nvSpPr>
        <p:spPr>
          <a:xfrm>
            <a:off x="9153144" y="1325880"/>
            <a:ext cx="2304288" cy="685800"/>
          </a:xfrm>
          <a:prstGeom prst="rect">
            <a:avLst/>
          </a:prstGeom>
          <a:noFill/>
          <a:ln/>
        </p:spPr>
        <p:txBody>
          <a:bodyPr wrap="square" lIns="0" tIns="0" rIns="0" bIns="0" rtlCol="0" anchor="ctr"/>
          <a:lstStyle/>
          <a:p>
            <a:pPr marL="0" indent="0" algn="ctr">
              <a:buNone/>
            </a:pPr>
            <a:r>
              <a:rPr lang="en-US" sz="3800" b="1" dirty="0">
                <a:solidFill>
                  <a:srgbClr val="10314B"/>
                </a:solidFill>
                <a:latin typeface="Cambria" pitchFamily="34" charset="0"/>
                <a:ea typeface="Cambria" pitchFamily="34" charset="-122"/>
                <a:cs typeface="Cambria" pitchFamily="34" charset="-120"/>
              </a:rPr>
              <a:t>6</a:t>
            </a:r>
            <a:endParaRPr lang="en-US" sz="3800" dirty="0"/>
          </a:p>
        </p:txBody>
      </p:sp>
      <p:sp>
        <p:nvSpPr>
          <p:cNvPr id="14" name="Text 12"/>
          <p:cNvSpPr/>
          <p:nvPr/>
        </p:nvSpPr>
        <p:spPr>
          <a:xfrm>
            <a:off x="9198864" y="1783080"/>
            <a:ext cx="2212848" cy="914400"/>
          </a:xfrm>
          <a:prstGeom prst="rect">
            <a:avLst/>
          </a:prstGeom>
          <a:noFill/>
          <a:ln/>
        </p:spPr>
        <p:txBody>
          <a:bodyPr wrap="square" lIns="0" tIns="0" rIns="0" bIns="0" rtlCol="0" anchor="ctr"/>
          <a:lstStyle/>
          <a:p>
            <a:pPr marL="0" indent="0" algn="ctr">
              <a:buNone/>
            </a:pPr>
            <a:r>
              <a:rPr lang="en-US" dirty="0">
                <a:solidFill>
                  <a:srgbClr val="566672"/>
                </a:solidFill>
                <a:latin typeface="Calibri" pitchFamily="34" charset="0"/>
                <a:ea typeface="Calibri" pitchFamily="34" charset="-122"/>
                <a:cs typeface="Calibri" pitchFamily="34" charset="-120"/>
              </a:rPr>
              <a:t>S</a:t>
            </a:r>
            <a:r>
              <a:rPr lang="en-US" sz="1800" dirty="0">
                <a:solidFill>
                  <a:srgbClr val="566672"/>
                </a:solidFill>
                <a:latin typeface="Calibri" pitchFamily="34" charset="0"/>
                <a:ea typeface="Calibri" pitchFamily="34" charset="-122"/>
                <a:cs typeface="Calibri" pitchFamily="34" charset="-120"/>
              </a:rPr>
              <a:t>ubgrantees</a:t>
            </a:r>
            <a:endParaRPr lang="en-US" sz="1800" dirty="0"/>
          </a:p>
        </p:txBody>
      </p:sp>
      <p:sp>
        <p:nvSpPr>
          <p:cNvPr id="15" name="Text 13"/>
          <p:cNvSpPr/>
          <p:nvPr/>
        </p:nvSpPr>
        <p:spPr>
          <a:xfrm>
            <a:off x="594360" y="3200400"/>
            <a:ext cx="6400800" cy="411480"/>
          </a:xfrm>
          <a:prstGeom prst="rect">
            <a:avLst/>
          </a:prstGeom>
          <a:noFill/>
          <a:ln/>
        </p:spPr>
        <p:txBody>
          <a:bodyPr wrap="square" lIns="0" tIns="0" rIns="0" bIns="0" rtlCol="0" anchor="ctr"/>
          <a:lstStyle/>
          <a:p>
            <a:pPr marL="0" indent="0">
              <a:buNone/>
            </a:pPr>
            <a:r>
              <a:rPr lang="en-US" sz="2200" b="1" dirty="0">
                <a:solidFill>
                  <a:srgbClr val="10314B"/>
                </a:solidFill>
                <a:latin typeface="Cambria" pitchFamily="34" charset="0"/>
                <a:ea typeface="Cambria" pitchFamily="34" charset="-122"/>
                <a:cs typeface="Cambria" pitchFamily="34" charset="-120"/>
              </a:rPr>
              <a:t>BEAD locations by subgrantee</a:t>
            </a:r>
            <a:endParaRPr lang="en-US" sz="2200" dirty="0"/>
          </a:p>
        </p:txBody>
      </p:sp>
      <p:graphicFrame>
        <p:nvGraphicFramePr>
          <p:cNvPr id="16" name="Chart 0"/>
          <p:cNvGraphicFramePr/>
          <p:nvPr/>
        </p:nvGraphicFramePr>
        <p:xfrm>
          <a:off x="457200" y="3611880"/>
          <a:ext cx="11247120" cy="27889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47472"/>
            <a:ext cx="10515600" cy="658368"/>
          </a:xfrm>
          <a:prstGeom prst="rect">
            <a:avLst/>
          </a:prstGeom>
          <a:noFill/>
          <a:ln/>
        </p:spPr>
        <p:txBody>
          <a:bodyPr wrap="square" lIns="0" tIns="0" rIns="0" bIns="0" rtlCol="0" anchor="ctr"/>
          <a:lstStyle/>
          <a:p>
            <a:pPr marL="0" indent="0" algn="l">
              <a:buNone/>
            </a:pPr>
            <a:r>
              <a:rPr lang="en-US" sz="3400" b="1" dirty="0">
                <a:solidFill>
                  <a:srgbClr val="10314B"/>
                </a:solidFill>
                <a:latin typeface="Cambria" pitchFamily="34" charset="0"/>
                <a:ea typeface="Cambria" pitchFamily="34" charset="-122"/>
                <a:cs typeface="Cambria" pitchFamily="34" charset="-120"/>
              </a:rPr>
              <a:t>Who Is Building What, and Where</a:t>
            </a:r>
            <a:endParaRPr lang="en-US" sz="3400" dirty="0"/>
          </a:p>
        </p:txBody>
      </p:sp>
      <p:sp>
        <p:nvSpPr>
          <p:cNvPr id="3" name="Shape 1"/>
          <p:cNvSpPr/>
          <p:nvPr/>
        </p:nvSpPr>
        <p:spPr>
          <a:xfrm>
            <a:off x="594360" y="1234440"/>
            <a:ext cx="3977640" cy="5120640"/>
          </a:xfrm>
          <a:prstGeom prst="roundRect">
            <a:avLst>
              <a:gd name="adj" fmla="val 1839"/>
            </a:avLst>
          </a:prstGeom>
          <a:solidFill>
            <a:srgbClr val="FFFFFF"/>
          </a:solidFill>
          <a:ln w="12700">
            <a:solidFill>
              <a:srgbClr val="C9D8E3"/>
            </a:solidFill>
            <a:prstDash val="solid"/>
          </a:ln>
          <a:effectLst>
            <a:outerShdw blurRad="101600" dist="12700" dir="5400000" algn="bl" rotWithShape="0">
              <a:srgbClr val="8CA0AE">
                <a:alpha val="25000"/>
              </a:srgbClr>
            </a:outerShdw>
          </a:effectLst>
        </p:spPr>
        <p:txBody>
          <a:bodyPr/>
          <a:lstStyle/>
          <a:p>
            <a:endParaRPr lang="en-US"/>
          </a:p>
        </p:txBody>
      </p:sp>
      <p:pic>
        <p:nvPicPr>
          <p:cNvPr id="4" name="Image 0" descr="/mnt/user-data/uploads/BEAD_Subgrantees_Map.JPG"/>
          <p:cNvPicPr>
            <a:picLocks noChangeAspect="1"/>
          </p:cNvPicPr>
          <p:nvPr/>
        </p:nvPicPr>
        <p:blipFill>
          <a:blip r:embed="rId3"/>
          <a:stretch>
            <a:fillRect/>
          </a:stretch>
        </p:blipFill>
        <p:spPr>
          <a:xfrm>
            <a:off x="758952" y="1371600"/>
            <a:ext cx="3648456" cy="4828032"/>
          </a:xfrm>
          <a:prstGeom prst="rect">
            <a:avLst/>
          </a:prstGeom>
        </p:spPr>
      </p:pic>
      <p:sp>
        <p:nvSpPr>
          <p:cNvPr id="5" name="Text 2"/>
          <p:cNvSpPr/>
          <p:nvPr/>
        </p:nvSpPr>
        <p:spPr>
          <a:xfrm>
            <a:off x="4892040" y="1280160"/>
            <a:ext cx="6583680" cy="411480"/>
          </a:xfrm>
          <a:prstGeom prst="rect">
            <a:avLst/>
          </a:prstGeom>
          <a:noFill/>
          <a:ln/>
        </p:spPr>
        <p:txBody>
          <a:bodyPr wrap="square" lIns="0" tIns="0" rIns="0" bIns="0" rtlCol="0" anchor="ctr"/>
          <a:lstStyle/>
          <a:p>
            <a:pPr marL="0" indent="0">
              <a:buNone/>
            </a:pPr>
            <a:r>
              <a:rPr lang="en-US" sz="2200" b="1" dirty="0">
                <a:solidFill>
                  <a:srgbClr val="10314B"/>
                </a:solidFill>
                <a:latin typeface="Cambria" pitchFamily="34" charset="0"/>
                <a:ea typeface="Cambria" pitchFamily="34" charset="-122"/>
                <a:cs typeface="Cambria" pitchFamily="34" charset="-120"/>
              </a:rPr>
              <a:t>Map legend — BEAD subgrantees</a:t>
            </a:r>
            <a:endParaRPr lang="en-US" sz="2200" dirty="0"/>
          </a:p>
        </p:txBody>
      </p:sp>
      <p:sp>
        <p:nvSpPr>
          <p:cNvPr id="6" name="Shape 3"/>
          <p:cNvSpPr/>
          <p:nvPr/>
        </p:nvSpPr>
        <p:spPr>
          <a:xfrm>
            <a:off x="4937760" y="1792224"/>
            <a:ext cx="274320" cy="274320"/>
          </a:xfrm>
          <a:prstGeom prst="ellipse">
            <a:avLst/>
          </a:prstGeom>
          <a:solidFill>
            <a:srgbClr val="E03131"/>
          </a:solidFill>
          <a:ln w="9525">
            <a:solidFill>
              <a:srgbClr val="FFFFFF"/>
            </a:solidFill>
            <a:prstDash val="solid"/>
          </a:ln>
        </p:spPr>
        <p:txBody>
          <a:bodyPr/>
          <a:lstStyle/>
          <a:p>
            <a:endParaRPr lang="en-US"/>
          </a:p>
        </p:txBody>
      </p:sp>
      <p:sp>
        <p:nvSpPr>
          <p:cNvPr id="7" name="Text 4"/>
          <p:cNvSpPr/>
          <p:nvPr/>
        </p:nvSpPr>
        <p:spPr>
          <a:xfrm>
            <a:off x="5349240" y="1673352"/>
            <a:ext cx="6035040" cy="329184"/>
          </a:xfrm>
          <a:prstGeom prst="rect">
            <a:avLst/>
          </a:prstGeom>
          <a:noFill/>
          <a:ln/>
        </p:spPr>
        <p:txBody>
          <a:bodyPr wrap="square" lIns="0" tIns="0" rIns="0" bIns="0" rtlCol="0" anchor="ctr"/>
          <a:lstStyle/>
          <a:p>
            <a:pPr marL="0" indent="0">
              <a:buNone/>
            </a:pPr>
            <a:r>
              <a:rPr lang="en-US" sz="1800" b="1" dirty="0">
                <a:solidFill>
                  <a:srgbClr val="1B2A33"/>
                </a:solidFill>
                <a:latin typeface="Calibri" pitchFamily="34" charset="0"/>
                <a:ea typeface="Calibri" pitchFamily="34" charset="-122"/>
                <a:cs typeface="Calibri" pitchFamily="34" charset="-120"/>
              </a:rPr>
              <a:t>Amazon</a:t>
            </a:r>
            <a:endParaRPr lang="en-US" sz="1800" dirty="0"/>
          </a:p>
        </p:txBody>
      </p:sp>
      <p:sp>
        <p:nvSpPr>
          <p:cNvPr id="8" name="Text 5"/>
          <p:cNvSpPr/>
          <p:nvPr/>
        </p:nvSpPr>
        <p:spPr>
          <a:xfrm>
            <a:off x="5349240" y="1965960"/>
            <a:ext cx="6035040" cy="329184"/>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Satellite</a:t>
            </a:r>
            <a:endParaRPr lang="en-US" sz="1800" dirty="0"/>
          </a:p>
        </p:txBody>
      </p:sp>
      <p:sp>
        <p:nvSpPr>
          <p:cNvPr id="9" name="Shape 6"/>
          <p:cNvSpPr/>
          <p:nvPr/>
        </p:nvSpPr>
        <p:spPr>
          <a:xfrm>
            <a:off x="4937760" y="2432304"/>
            <a:ext cx="274320" cy="274320"/>
          </a:xfrm>
          <a:prstGeom prst="ellipse">
            <a:avLst/>
          </a:prstGeom>
          <a:solidFill>
            <a:srgbClr val="F08C00"/>
          </a:solidFill>
          <a:ln w="9525">
            <a:solidFill>
              <a:srgbClr val="FFFFFF"/>
            </a:solidFill>
            <a:prstDash val="solid"/>
          </a:ln>
        </p:spPr>
        <p:txBody>
          <a:bodyPr/>
          <a:lstStyle/>
          <a:p>
            <a:endParaRPr lang="en-US"/>
          </a:p>
        </p:txBody>
      </p:sp>
      <p:sp>
        <p:nvSpPr>
          <p:cNvPr id="10" name="Text 7"/>
          <p:cNvSpPr/>
          <p:nvPr/>
        </p:nvSpPr>
        <p:spPr>
          <a:xfrm>
            <a:off x="5349240" y="2313432"/>
            <a:ext cx="6035040" cy="329184"/>
          </a:xfrm>
          <a:prstGeom prst="rect">
            <a:avLst/>
          </a:prstGeom>
          <a:noFill/>
          <a:ln/>
        </p:spPr>
        <p:txBody>
          <a:bodyPr wrap="square" lIns="0" tIns="0" rIns="0" bIns="0" rtlCol="0" anchor="ctr"/>
          <a:lstStyle/>
          <a:p>
            <a:pPr marL="0" indent="0">
              <a:buNone/>
            </a:pPr>
            <a:r>
              <a:rPr lang="en-US" sz="1800" b="1" dirty="0">
                <a:solidFill>
                  <a:srgbClr val="1B2A33"/>
                </a:solidFill>
                <a:latin typeface="Calibri" pitchFamily="34" charset="0"/>
                <a:ea typeface="Calibri" pitchFamily="34" charset="-122"/>
                <a:cs typeface="Calibri" pitchFamily="34" charset="-120"/>
              </a:rPr>
              <a:t>Starlink</a:t>
            </a:r>
            <a:endParaRPr lang="en-US" sz="1800" dirty="0"/>
          </a:p>
        </p:txBody>
      </p:sp>
      <p:sp>
        <p:nvSpPr>
          <p:cNvPr id="11" name="Text 8"/>
          <p:cNvSpPr/>
          <p:nvPr/>
        </p:nvSpPr>
        <p:spPr>
          <a:xfrm>
            <a:off x="5349240" y="2606040"/>
            <a:ext cx="6035040" cy="329184"/>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Satellite</a:t>
            </a:r>
            <a:endParaRPr lang="en-US" sz="1800" dirty="0"/>
          </a:p>
        </p:txBody>
      </p:sp>
      <p:sp>
        <p:nvSpPr>
          <p:cNvPr id="12" name="Shape 9"/>
          <p:cNvSpPr/>
          <p:nvPr/>
        </p:nvSpPr>
        <p:spPr>
          <a:xfrm>
            <a:off x="4937760" y="3072384"/>
            <a:ext cx="274320" cy="274320"/>
          </a:xfrm>
          <a:prstGeom prst="ellipse">
            <a:avLst/>
          </a:prstGeom>
          <a:solidFill>
            <a:srgbClr val="1C7ED6"/>
          </a:solidFill>
          <a:ln w="9525">
            <a:solidFill>
              <a:srgbClr val="FFFFFF"/>
            </a:solidFill>
            <a:prstDash val="solid"/>
          </a:ln>
        </p:spPr>
        <p:txBody>
          <a:bodyPr/>
          <a:lstStyle/>
          <a:p>
            <a:endParaRPr lang="en-US"/>
          </a:p>
        </p:txBody>
      </p:sp>
      <p:sp>
        <p:nvSpPr>
          <p:cNvPr id="13" name="Text 10"/>
          <p:cNvSpPr/>
          <p:nvPr/>
        </p:nvSpPr>
        <p:spPr>
          <a:xfrm>
            <a:off x="5349240" y="2953512"/>
            <a:ext cx="6035040" cy="329184"/>
          </a:xfrm>
          <a:prstGeom prst="rect">
            <a:avLst/>
          </a:prstGeom>
          <a:noFill/>
          <a:ln/>
        </p:spPr>
        <p:txBody>
          <a:bodyPr wrap="square" lIns="0" tIns="0" rIns="0" bIns="0" rtlCol="0" anchor="ctr"/>
          <a:lstStyle/>
          <a:p>
            <a:pPr marL="0" indent="0">
              <a:buNone/>
            </a:pPr>
            <a:r>
              <a:rPr lang="en-US" sz="1800" b="1" dirty="0">
                <a:solidFill>
                  <a:srgbClr val="1B2A33"/>
                </a:solidFill>
                <a:latin typeface="Calibri" pitchFamily="34" charset="0"/>
                <a:ea typeface="Calibri" pitchFamily="34" charset="-122"/>
                <a:cs typeface="Calibri" pitchFamily="34" charset="-120"/>
              </a:rPr>
              <a:t>Habematolel Pomo of Upper Lake</a:t>
            </a:r>
            <a:endParaRPr lang="en-US" sz="1800" dirty="0"/>
          </a:p>
        </p:txBody>
      </p:sp>
      <p:sp>
        <p:nvSpPr>
          <p:cNvPr id="14" name="Text 11"/>
          <p:cNvSpPr/>
          <p:nvPr/>
        </p:nvSpPr>
        <p:spPr>
          <a:xfrm>
            <a:off x="5349240" y="3246120"/>
            <a:ext cx="6035040" cy="329184"/>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Licensed fixed wireless</a:t>
            </a:r>
            <a:endParaRPr lang="en-US" sz="1800" dirty="0"/>
          </a:p>
        </p:txBody>
      </p:sp>
      <p:sp>
        <p:nvSpPr>
          <p:cNvPr id="15" name="Shape 12"/>
          <p:cNvSpPr/>
          <p:nvPr/>
        </p:nvSpPr>
        <p:spPr>
          <a:xfrm>
            <a:off x="4937760" y="3712464"/>
            <a:ext cx="274320" cy="274320"/>
          </a:xfrm>
          <a:prstGeom prst="ellipse">
            <a:avLst/>
          </a:prstGeom>
          <a:solidFill>
            <a:srgbClr val="7048E8"/>
          </a:solidFill>
          <a:ln w="9525">
            <a:solidFill>
              <a:srgbClr val="FFFFFF"/>
            </a:solidFill>
            <a:prstDash val="solid"/>
          </a:ln>
        </p:spPr>
        <p:txBody>
          <a:bodyPr/>
          <a:lstStyle/>
          <a:p>
            <a:endParaRPr lang="en-US"/>
          </a:p>
        </p:txBody>
      </p:sp>
      <p:sp>
        <p:nvSpPr>
          <p:cNvPr id="16" name="Text 13"/>
          <p:cNvSpPr/>
          <p:nvPr/>
        </p:nvSpPr>
        <p:spPr>
          <a:xfrm>
            <a:off x="5349240" y="3593592"/>
            <a:ext cx="6035040" cy="329184"/>
          </a:xfrm>
          <a:prstGeom prst="rect">
            <a:avLst/>
          </a:prstGeom>
          <a:noFill/>
          <a:ln/>
        </p:spPr>
        <p:txBody>
          <a:bodyPr wrap="square" lIns="0" tIns="0" rIns="0" bIns="0" rtlCol="0" anchor="ctr"/>
          <a:lstStyle/>
          <a:p>
            <a:pPr marL="0" indent="0">
              <a:buNone/>
            </a:pPr>
            <a:r>
              <a:rPr lang="en-US" sz="1800" b="1" dirty="0">
                <a:solidFill>
                  <a:srgbClr val="1B2A33"/>
                </a:solidFill>
                <a:latin typeface="Calibri" pitchFamily="34" charset="0"/>
                <a:ea typeface="Calibri" pitchFamily="34" charset="-122"/>
                <a:cs typeface="Calibri" pitchFamily="34" charset="-120"/>
              </a:rPr>
              <a:t>Valley Internet</a:t>
            </a:r>
            <a:endParaRPr lang="en-US" sz="1800" dirty="0"/>
          </a:p>
        </p:txBody>
      </p:sp>
      <p:sp>
        <p:nvSpPr>
          <p:cNvPr id="17" name="Text 14"/>
          <p:cNvSpPr/>
          <p:nvPr/>
        </p:nvSpPr>
        <p:spPr>
          <a:xfrm>
            <a:off x="5349240" y="3886200"/>
            <a:ext cx="6035040" cy="329184"/>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Unlicensed fixed wireless</a:t>
            </a:r>
            <a:endParaRPr lang="en-US" sz="1800" dirty="0"/>
          </a:p>
        </p:txBody>
      </p:sp>
      <p:sp>
        <p:nvSpPr>
          <p:cNvPr id="18" name="Shape 15"/>
          <p:cNvSpPr/>
          <p:nvPr/>
        </p:nvSpPr>
        <p:spPr>
          <a:xfrm>
            <a:off x="4937760" y="4352544"/>
            <a:ext cx="274320" cy="274320"/>
          </a:xfrm>
          <a:prstGeom prst="ellipse">
            <a:avLst/>
          </a:prstGeom>
          <a:solidFill>
            <a:srgbClr val="E8B800"/>
          </a:solidFill>
          <a:ln w="9525">
            <a:solidFill>
              <a:srgbClr val="FFFFFF"/>
            </a:solidFill>
            <a:prstDash val="solid"/>
          </a:ln>
        </p:spPr>
        <p:txBody>
          <a:bodyPr/>
          <a:lstStyle/>
          <a:p>
            <a:endParaRPr lang="en-US"/>
          </a:p>
        </p:txBody>
      </p:sp>
      <p:sp>
        <p:nvSpPr>
          <p:cNvPr id="19" name="Text 16"/>
          <p:cNvSpPr/>
          <p:nvPr/>
        </p:nvSpPr>
        <p:spPr>
          <a:xfrm>
            <a:off x="5349240" y="4233672"/>
            <a:ext cx="6035040" cy="329184"/>
          </a:xfrm>
          <a:prstGeom prst="rect">
            <a:avLst/>
          </a:prstGeom>
          <a:noFill/>
          <a:ln/>
        </p:spPr>
        <p:txBody>
          <a:bodyPr wrap="square" lIns="0" tIns="0" rIns="0" bIns="0" rtlCol="0" anchor="ctr"/>
          <a:lstStyle/>
          <a:p>
            <a:pPr marL="0" indent="0">
              <a:buNone/>
            </a:pPr>
            <a:r>
              <a:rPr lang="en-US" sz="1800" b="1" dirty="0">
                <a:solidFill>
                  <a:srgbClr val="1B2A33"/>
                </a:solidFill>
                <a:latin typeface="Calibri" pitchFamily="34" charset="0"/>
                <a:ea typeface="Calibri" pitchFamily="34" charset="-122"/>
                <a:cs typeface="Calibri" pitchFamily="34" charset="-120"/>
              </a:rPr>
              <a:t>Trellis Communications</a:t>
            </a:r>
            <a:endParaRPr lang="en-US" sz="1800" dirty="0"/>
          </a:p>
        </p:txBody>
      </p:sp>
      <p:sp>
        <p:nvSpPr>
          <p:cNvPr id="20" name="Text 17"/>
          <p:cNvSpPr/>
          <p:nvPr/>
        </p:nvSpPr>
        <p:spPr>
          <a:xfrm>
            <a:off x="5349240" y="4526280"/>
            <a:ext cx="6035040" cy="329184"/>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Unlicensed fixed wireless</a:t>
            </a:r>
            <a:endParaRPr lang="en-US" sz="1800" dirty="0"/>
          </a:p>
        </p:txBody>
      </p:sp>
      <p:sp>
        <p:nvSpPr>
          <p:cNvPr id="21" name="Shape 18"/>
          <p:cNvSpPr/>
          <p:nvPr/>
        </p:nvSpPr>
        <p:spPr>
          <a:xfrm>
            <a:off x="4937760" y="4992624"/>
            <a:ext cx="274320" cy="274320"/>
          </a:xfrm>
          <a:prstGeom prst="ellipse">
            <a:avLst/>
          </a:prstGeom>
          <a:solidFill>
            <a:srgbClr val="2F9E44"/>
          </a:solidFill>
          <a:ln w="9525">
            <a:solidFill>
              <a:srgbClr val="FFFFFF"/>
            </a:solidFill>
            <a:prstDash val="solid"/>
          </a:ln>
        </p:spPr>
        <p:txBody>
          <a:bodyPr/>
          <a:lstStyle/>
          <a:p>
            <a:endParaRPr lang="en-US"/>
          </a:p>
        </p:txBody>
      </p:sp>
      <p:sp>
        <p:nvSpPr>
          <p:cNvPr id="22" name="Text 19"/>
          <p:cNvSpPr/>
          <p:nvPr/>
        </p:nvSpPr>
        <p:spPr>
          <a:xfrm>
            <a:off x="5349240" y="4873752"/>
            <a:ext cx="6035040" cy="329184"/>
          </a:xfrm>
          <a:prstGeom prst="rect">
            <a:avLst/>
          </a:prstGeom>
          <a:noFill/>
          <a:ln/>
        </p:spPr>
        <p:txBody>
          <a:bodyPr wrap="square" lIns="0" tIns="0" rIns="0" bIns="0" rtlCol="0" anchor="ctr"/>
          <a:lstStyle/>
          <a:p>
            <a:pPr marL="0" indent="0">
              <a:buNone/>
            </a:pPr>
            <a:r>
              <a:rPr lang="en-US" sz="1800" b="1" dirty="0">
                <a:solidFill>
                  <a:srgbClr val="1B2A33"/>
                </a:solidFill>
                <a:latin typeface="Calibri" pitchFamily="34" charset="0"/>
                <a:ea typeface="Calibri" pitchFamily="34" charset="-122"/>
                <a:cs typeface="Calibri" pitchFamily="34" charset="-120"/>
              </a:rPr>
              <a:t>AT&amp;T</a:t>
            </a:r>
            <a:endParaRPr lang="en-US" sz="1800" dirty="0"/>
          </a:p>
        </p:txBody>
      </p:sp>
      <p:sp>
        <p:nvSpPr>
          <p:cNvPr id="23" name="Text 20"/>
          <p:cNvSpPr/>
          <p:nvPr/>
        </p:nvSpPr>
        <p:spPr>
          <a:xfrm>
            <a:off x="5349240" y="5166360"/>
            <a:ext cx="6035040" cy="329184"/>
          </a:xfrm>
          <a:prstGeom prst="rect">
            <a:avLst/>
          </a:prstGeom>
          <a:noFill/>
          <a:ln/>
        </p:spPr>
        <p:txBody>
          <a:bodyPr wrap="square" lIns="0" tIns="0" rIns="0" bIns="0" rtlCol="0" anchor="ctr"/>
          <a:lstStyle/>
          <a:p>
            <a:pPr marL="0" indent="0">
              <a:buNone/>
            </a:pPr>
            <a:r>
              <a:rPr lang="en-US" sz="1800" dirty="0">
                <a:solidFill>
                  <a:srgbClr val="566672"/>
                </a:solidFill>
                <a:latin typeface="Calibri" pitchFamily="34" charset="0"/>
                <a:ea typeface="Calibri" pitchFamily="34" charset="-122"/>
                <a:cs typeface="Calibri" pitchFamily="34" charset="-120"/>
              </a:rPr>
              <a:t>Fiber to the premises — Middletown area</a:t>
            </a:r>
            <a:endParaRPr lang="en-US" sz="1800" dirty="0"/>
          </a:p>
        </p:txBody>
      </p:sp>
      <p:sp>
        <p:nvSpPr>
          <p:cNvPr id="24" name="Shape 21"/>
          <p:cNvSpPr/>
          <p:nvPr/>
        </p:nvSpPr>
        <p:spPr>
          <a:xfrm>
            <a:off x="4892040" y="5577840"/>
            <a:ext cx="6675120" cy="777240"/>
          </a:xfrm>
          <a:prstGeom prst="roundRect">
            <a:avLst>
              <a:gd name="adj" fmla="val 10588"/>
            </a:avLst>
          </a:prstGeom>
          <a:solidFill>
            <a:srgbClr val="E9EFF4"/>
          </a:solidFill>
          <a:ln w="12700">
            <a:solidFill>
              <a:srgbClr val="C9D8E3"/>
            </a:solidFill>
            <a:prstDash val="solid"/>
          </a:ln>
          <a:effectLst>
            <a:outerShdw blurRad="101600" dist="12700" dir="5400000" algn="bl" rotWithShape="0">
              <a:srgbClr val="8CA0AE">
                <a:alpha val="22000"/>
              </a:srgbClr>
            </a:outerShdw>
          </a:effectLst>
        </p:spPr>
        <p:txBody>
          <a:bodyPr/>
          <a:lstStyle/>
          <a:p>
            <a:endParaRPr lang="en-US"/>
          </a:p>
        </p:txBody>
      </p:sp>
      <p:sp>
        <p:nvSpPr>
          <p:cNvPr id="25" name="Text 22"/>
          <p:cNvSpPr/>
          <p:nvPr/>
        </p:nvSpPr>
        <p:spPr>
          <a:xfrm>
            <a:off x="5074920" y="5577840"/>
            <a:ext cx="6309360" cy="777240"/>
          </a:xfrm>
          <a:prstGeom prst="rect">
            <a:avLst/>
          </a:prstGeom>
          <a:noFill/>
          <a:ln/>
        </p:spPr>
        <p:txBody>
          <a:bodyPr wrap="square" lIns="0" tIns="0" rIns="0" bIns="0" rtlCol="0" anchor="ctr"/>
          <a:lstStyle/>
          <a:p>
            <a:pPr marL="0" indent="0">
              <a:buNone/>
            </a:pPr>
            <a:r>
              <a:rPr lang="en-US" dirty="0">
                <a:solidFill>
                  <a:srgbClr val="1B2A33"/>
                </a:solidFill>
                <a:latin typeface="Calibri" pitchFamily="34" charset="0"/>
                <a:ea typeface="Calibri" pitchFamily="34" charset="-122"/>
                <a:cs typeface="Calibri" pitchFamily="34" charset="-120"/>
              </a:rPr>
              <a:t>A</a:t>
            </a:r>
            <a:r>
              <a:rPr lang="en-US" sz="1800" dirty="0">
                <a:solidFill>
                  <a:srgbClr val="1B2A33"/>
                </a:solidFill>
                <a:latin typeface="Calibri" pitchFamily="34" charset="0"/>
                <a:ea typeface="Calibri" pitchFamily="34" charset="-122"/>
                <a:cs typeface="Calibri" pitchFamily="34" charset="-120"/>
              </a:rPr>
              <a:t>ll Lake County 2,228 BEAD locations against the 33,834 Fabric locations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47472"/>
            <a:ext cx="10515600" cy="658368"/>
          </a:xfrm>
          <a:prstGeom prst="rect">
            <a:avLst/>
          </a:prstGeom>
          <a:noFill/>
          <a:ln/>
        </p:spPr>
        <p:txBody>
          <a:bodyPr wrap="square" lIns="0" tIns="0" rIns="0" bIns="0" rtlCol="0" anchor="ctr"/>
          <a:lstStyle/>
          <a:p>
            <a:pPr marL="0" indent="0" algn="l">
              <a:buNone/>
            </a:pPr>
            <a:r>
              <a:rPr lang="en-US" sz="3400" b="1" dirty="0">
                <a:solidFill>
                  <a:srgbClr val="10314B"/>
                </a:solidFill>
                <a:latin typeface="Cambria" pitchFamily="34" charset="0"/>
                <a:ea typeface="Cambria" pitchFamily="34" charset="-122"/>
                <a:cs typeface="Cambria" pitchFamily="34" charset="-120"/>
              </a:rPr>
              <a:t>FFA &amp; Middle-Mile: Funded and Moving Forward</a:t>
            </a:r>
            <a:endParaRPr lang="en-US" sz="3400" dirty="0"/>
          </a:p>
        </p:txBody>
      </p:sp>
      <p:sp>
        <p:nvSpPr>
          <p:cNvPr id="3" name="Text 1"/>
          <p:cNvSpPr/>
          <p:nvPr/>
        </p:nvSpPr>
        <p:spPr>
          <a:xfrm>
            <a:off x="594360" y="1207008"/>
            <a:ext cx="6583680" cy="411480"/>
          </a:xfrm>
          <a:prstGeom prst="rect">
            <a:avLst/>
          </a:prstGeom>
          <a:noFill/>
          <a:ln/>
        </p:spPr>
        <p:txBody>
          <a:bodyPr wrap="square" lIns="0" tIns="0" rIns="0" bIns="0" rtlCol="0" anchor="ctr"/>
          <a:lstStyle/>
          <a:p>
            <a:pPr marL="0" indent="0">
              <a:buNone/>
            </a:pPr>
            <a:r>
              <a:rPr lang="en-US" sz="2000" b="1" dirty="0">
                <a:solidFill>
                  <a:srgbClr val="10314B"/>
                </a:solidFill>
                <a:latin typeface="Cambria" pitchFamily="34" charset="0"/>
                <a:ea typeface="Cambria" pitchFamily="34" charset="-122"/>
                <a:cs typeface="Cambria" pitchFamily="34" charset="-120"/>
              </a:rPr>
              <a:t>Three FFA fiber projects — $14.6M, 2,161 locations</a:t>
            </a:r>
            <a:endParaRPr lang="en-US" sz="2000" dirty="0"/>
          </a:p>
        </p:txBody>
      </p:sp>
      <p:sp>
        <p:nvSpPr>
          <p:cNvPr id="4" name="Shape 2"/>
          <p:cNvSpPr/>
          <p:nvPr/>
        </p:nvSpPr>
        <p:spPr>
          <a:xfrm>
            <a:off x="594360" y="1737360"/>
            <a:ext cx="2103120" cy="2514600"/>
          </a:xfrm>
          <a:prstGeom prst="roundRect">
            <a:avLst>
              <a:gd name="adj" fmla="val 2609"/>
            </a:avLst>
          </a:prstGeom>
          <a:solidFill>
            <a:srgbClr val="FFFFFF"/>
          </a:solidFill>
          <a:ln w="12700">
            <a:solidFill>
              <a:srgbClr val="C9D8E3"/>
            </a:solidFill>
            <a:prstDash val="solid"/>
          </a:ln>
          <a:effectLst>
            <a:outerShdw blurRad="76200" dist="12700" dir="5400000" algn="bl" rotWithShape="0">
              <a:srgbClr val="8CA0AE">
                <a:alpha val="22000"/>
              </a:srgbClr>
            </a:outerShdw>
          </a:effectLst>
        </p:spPr>
        <p:txBody>
          <a:bodyPr/>
          <a:lstStyle/>
          <a:p>
            <a:endParaRPr lang="en-US"/>
          </a:p>
        </p:txBody>
      </p:sp>
      <p:pic>
        <p:nvPicPr>
          <p:cNvPr id="5" name="Image 0" descr="/mnt/user-data/uploads/FFA_Mediacom_Project.JPG"/>
          <p:cNvPicPr>
            <a:picLocks noChangeAspect="1"/>
          </p:cNvPicPr>
          <p:nvPr/>
        </p:nvPicPr>
        <p:blipFill>
          <a:blip r:embed="rId3"/>
          <a:stretch>
            <a:fillRect/>
          </a:stretch>
        </p:blipFill>
        <p:spPr>
          <a:xfrm>
            <a:off x="676656" y="1828800"/>
            <a:ext cx="1938528" cy="2331720"/>
          </a:xfrm>
          <a:prstGeom prst="rect">
            <a:avLst/>
          </a:prstGeom>
        </p:spPr>
      </p:pic>
      <p:sp>
        <p:nvSpPr>
          <p:cNvPr id="6" name="Text 3"/>
          <p:cNvSpPr/>
          <p:nvPr/>
        </p:nvSpPr>
        <p:spPr>
          <a:xfrm>
            <a:off x="502920" y="4315968"/>
            <a:ext cx="2286000" cy="640080"/>
          </a:xfrm>
          <a:prstGeom prst="rect">
            <a:avLst/>
          </a:prstGeom>
          <a:noFill/>
          <a:ln/>
        </p:spPr>
        <p:txBody>
          <a:bodyPr wrap="square" lIns="0" tIns="0" rIns="0" bIns="0" rtlCol="0" anchor="ctr"/>
          <a:lstStyle/>
          <a:p>
            <a:pPr marL="0" indent="0" algn="ctr">
              <a:buNone/>
            </a:pPr>
            <a:r>
              <a:rPr lang="en-US" sz="1800" b="1" dirty="0">
                <a:solidFill>
                  <a:srgbClr val="1B2A33"/>
                </a:solidFill>
                <a:latin typeface="Calibri" pitchFamily="34" charset="0"/>
                <a:ea typeface="Calibri" pitchFamily="34" charset="-122"/>
                <a:cs typeface="Calibri" pitchFamily="34" charset="-120"/>
              </a:rPr>
              <a:t>Mediacom — 1,037 locations</a:t>
            </a:r>
            <a:endParaRPr lang="en-US" sz="1800" dirty="0"/>
          </a:p>
        </p:txBody>
      </p:sp>
      <p:sp>
        <p:nvSpPr>
          <p:cNvPr id="7" name="Shape 4"/>
          <p:cNvSpPr/>
          <p:nvPr/>
        </p:nvSpPr>
        <p:spPr>
          <a:xfrm>
            <a:off x="2788920" y="1737360"/>
            <a:ext cx="2103120" cy="2514600"/>
          </a:xfrm>
          <a:prstGeom prst="roundRect">
            <a:avLst>
              <a:gd name="adj" fmla="val 2609"/>
            </a:avLst>
          </a:prstGeom>
          <a:solidFill>
            <a:srgbClr val="FFFFFF"/>
          </a:solidFill>
          <a:ln w="12700">
            <a:solidFill>
              <a:srgbClr val="C9D8E3"/>
            </a:solidFill>
            <a:prstDash val="solid"/>
          </a:ln>
          <a:effectLst>
            <a:outerShdw blurRad="76200" dist="12700" dir="5400000" algn="bl" rotWithShape="0">
              <a:srgbClr val="8CA0AE">
                <a:alpha val="22000"/>
              </a:srgbClr>
            </a:outerShdw>
          </a:effectLst>
        </p:spPr>
        <p:txBody>
          <a:bodyPr/>
          <a:lstStyle/>
          <a:p>
            <a:endParaRPr lang="en-US"/>
          </a:p>
        </p:txBody>
      </p:sp>
      <p:pic>
        <p:nvPicPr>
          <p:cNvPr id="8" name="Image 1" descr="/mnt/user-data/uploads/AT_T_FFA_1_Project.JPG"/>
          <p:cNvPicPr>
            <a:picLocks noChangeAspect="1"/>
          </p:cNvPicPr>
          <p:nvPr/>
        </p:nvPicPr>
        <p:blipFill>
          <a:blip r:embed="rId4"/>
          <a:stretch>
            <a:fillRect/>
          </a:stretch>
        </p:blipFill>
        <p:spPr>
          <a:xfrm>
            <a:off x="2948940" y="1828800"/>
            <a:ext cx="1783080" cy="2331720"/>
          </a:xfrm>
          <a:prstGeom prst="rect">
            <a:avLst/>
          </a:prstGeom>
        </p:spPr>
      </p:pic>
      <p:sp>
        <p:nvSpPr>
          <p:cNvPr id="9" name="Text 5"/>
          <p:cNvSpPr/>
          <p:nvPr/>
        </p:nvSpPr>
        <p:spPr>
          <a:xfrm>
            <a:off x="2697480" y="4315968"/>
            <a:ext cx="2286000" cy="640080"/>
          </a:xfrm>
          <a:prstGeom prst="rect">
            <a:avLst/>
          </a:prstGeom>
          <a:noFill/>
          <a:ln/>
        </p:spPr>
        <p:txBody>
          <a:bodyPr wrap="square" lIns="0" tIns="0" rIns="0" bIns="0" rtlCol="0" anchor="ctr"/>
          <a:lstStyle/>
          <a:p>
            <a:pPr marL="0" indent="0" algn="ctr">
              <a:buNone/>
            </a:pPr>
            <a:r>
              <a:rPr lang="en-US" sz="1800" b="1" dirty="0">
                <a:solidFill>
                  <a:srgbClr val="1B2A33"/>
                </a:solidFill>
                <a:latin typeface="Calibri" pitchFamily="34" charset="0"/>
                <a:ea typeface="Calibri" pitchFamily="34" charset="-122"/>
                <a:cs typeface="Calibri" pitchFamily="34" charset="-120"/>
              </a:rPr>
              <a:t>AT&amp;T Lake-1 — 620 locations</a:t>
            </a:r>
            <a:endParaRPr lang="en-US" sz="1800" dirty="0"/>
          </a:p>
        </p:txBody>
      </p:sp>
      <p:sp>
        <p:nvSpPr>
          <p:cNvPr id="10" name="Shape 6"/>
          <p:cNvSpPr/>
          <p:nvPr/>
        </p:nvSpPr>
        <p:spPr>
          <a:xfrm>
            <a:off x="4983480" y="1737360"/>
            <a:ext cx="2103120" cy="2514600"/>
          </a:xfrm>
          <a:prstGeom prst="roundRect">
            <a:avLst>
              <a:gd name="adj" fmla="val 2609"/>
            </a:avLst>
          </a:prstGeom>
          <a:solidFill>
            <a:srgbClr val="FFFFFF"/>
          </a:solidFill>
          <a:ln w="12700">
            <a:solidFill>
              <a:srgbClr val="C9D8E3"/>
            </a:solidFill>
            <a:prstDash val="solid"/>
          </a:ln>
          <a:effectLst>
            <a:outerShdw blurRad="76200" dist="12700" dir="5400000" algn="bl" rotWithShape="0">
              <a:srgbClr val="8CA0AE">
                <a:alpha val="22000"/>
              </a:srgbClr>
            </a:outerShdw>
          </a:effectLst>
        </p:spPr>
        <p:txBody>
          <a:bodyPr/>
          <a:lstStyle/>
          <a:p>
            <a:endParaRPr lang="en-US"/>
          </a:p>
        </p:txBody>
      </p:sp>
      <p:pic>
        <p:nvPicPr>
          <p:cNvPr id="11" name="Image 2" descr="/mnt/user-data/uploads/AT_T_FFA_2_Project.JPG"/>
          <p:cNvPicPr>
            <a:picLocks noChangeAspect="1"/>
          </p:cNvPicPr>
          <p:nvPr/>
        </p:nvPicPr>
        <p:blipFill>
          <a:blip r:embed="rId5"/>
          <a:stretch>
            <a:fillRect/>
          </a:stretch>
        </p:blipFill>
        <p:spPr>
          <a:xfrm>
            <a:off x="5157216" y="1828800"/>
            <a:ext cx="1755648" cy="2331720"/>
          </a:xfrm>
          <a:prstGeom prst="rect">
            <a:avLst/>
          </a:prstGeom>
        </p:spPr>
      </p:pic>
      <p:sp>
        <p:nvSpPr>
          <p:cNvPr id="12" name="Text 7"/>
          <p:cNvSpPr/>
          <p:nvPr/>
        </p:nvSpPr>
        <p:spPr>
          <a:xfrm>
            <a:off x="4892040" y="4315968"/>
            <a:ext cx="2286000" cy="640080"/>
          </a:xfrm>
          <a:prstGeom prst="rect">
            <a:avLst/>
          </a:prstGeom>
          <a:noFill/>
          <a:ln/>
        </p:spPr>
        <p:txBody>
          <a:bodyPr wrap="square" lIns="0" tIns="0" rIns="0" bIns="0" rtlCol="0" anchor="ctr"/>
          <a:lstStyle/>
          <a:p>
            <a:pPr marL="0" indent="0" algn="ctr">
              <a:buNone/>
            </a:pPr>
            <a:r>
              <a:rPr lang="en-US" sz="1800" b="1" dirty="0">
                <a:solidFill>
                  <a:srgbClr val="1B2A33"/>
                </a:solidFill>
                <a:latin typeface="Calibri" pitchFamily="34" charset="0"/>
                <a:ea typeface="Calibri" pitchFamily="34" charset="-122"/>
                <a:cs typeface="Calibri" pitchFamily="34" charset="-120"/>
              </a:rPr>
              <a:t>AT&amp;T Lake-1E — 504 locations</a:t>
            </a:r>
            <a:endParaRPr lang="en-US" sz="1800" dirty="0"/>
          </a:p>
        </p:txBody>
      </p:sp>
      <p:sp>
        <p:nvSpPr>
          <p:cNvPr id="13" name="Shape 8"/>
          <p:cNvSpPr/>
          <p:nvPr/>
        </p:nvSpPr>
        <p:spPr>
          <a:xfrm>
            <a:off x="594360" y="5029200"/>
            <a:ext cx="6492240" cy="1325880"/>
          </a:xfrm>
          <a:prstGeom prst="roundRect">
            <a:avLst>
              <a:gd name="adj" fmla="val 6207"/>
            </a:avLst>
          </a:prstGeom>
          <a:solidFill>
            <a:srgbClr val="E9EFF4"/>
          </a:solidFill>
          <a:ln w="12700">
            <a:solidFill>
              <a:srgbClr val="C9D8E3"/>
            </a:solidFill>
            <a:prstDash val="solid"/>
          </a:ln>
          <a:effectLst>
            <a:outerShdw blurRad="101600" dist="12700" dir="5400000" algn="bl" rotWithShape="0">
              <a:srgbClr val="8CA0AE">
                <a:alpha val="22000"/>
              </a:srgbClr>
            </a:outerShdw>
          </a:effectLst>
        </p:spPr>
        <p:txBody>
          <a:bodyPr/>
          <a:lstStyle/>
          <a:p>
            <a:endParaRPr lang="en-US"/>
          </a:p>
        </p:txBody>
      </p:sp>
      <p:sp>
        <p:nvSpPr>
          <p:cNvPr id="14" name="Text 9"/>
          <p:cNvSpPr/>
          <p:nvPr/>
        </p:nvSpPr>
        <p:spPr>
          <a:xfrm>
            <a:off x="822960" y="5029200"/>
            <a:ext cx="6035040" cy="1325880"/>
          </a:xfrm>
          <a:prstGeom prst="rect">
            <a:avLst/>
          </a:prstGeom>
          <a:noFill/>
          <a:ln/>
        </p:spPr>
        <p:txBody>
          <a:bodyPr wrap="square" lIns="0" tIns="0" rIns="0" bIns="0" rtlCol="0" anchor="ctr"/>
          <a:lstStyle/>
          <a:p>
            <a:pPr marL="0" indent="0">
              <a:buNone/>
            </a:pPr>
            <a:r>
              <a:rPr lang="en-US" sz="1800" b="1" dirty="0">
                <a:solidFill>
                  <a:srgbClr val="1B2A33"/>
                </a:solidFill>
                <a:latin typeface="Calibri" pitchFamily="34" charset="0"/>
                <a:ea typeface="Calibri" pitchFamily="34" charset="-122"/>
                <a:cs typeface="Calibri" pitchFamily="34" charset="-120"/>
              </a:rPr>
              <a:t>Resolution T-17873 (Jan. 30, 2025): </a:t>
            </a:r>
            <a:r>
              <a:rPr lang="en-US" sz="1800" dirty="0">
                <a:solidFill>
                  <a:srgbClr val="1B2A33"/>
                </a:solidFill>
                <a:latin typeface="Calibri" pitchFamily="34" charset="0"/>
                <a:ea typeface="Calibri" pitchFamily="34" charset="-122"/>
                <a:cs typeface="Calibri" pitchFamily="34" charset="-120"/>
              </a:rPr>
              <a:t>FFA areas were treated as enforceable commitments and excluded from BEAD, so the two programs should not overlap — roughly 4,389 committed locations in all.</a:t>
            </a:r>
            <a:endParaRPr lang="en-US" sz="1800" dirty="0"/>
          </a:p>
        </p:txBody>
      </p:sp>
      <p:sp>
        <p:nvSpPr>
          <p:cNvPr id="15" name="Text 10"/>
          <p:cNvSpPr/>
          <p:nvPr/>
        </p:nvSpPr>
        <p:spPr>
          <a:xfrm>
            <a:off x="7360920" y="1207008"/>
            <a:ext cx="4206240" cy="411480"/>
          </a:xfrm>
          <a:prstGeom prst="rect">
            <a:avLst/>
          </a:prstGeom>
          <a:noFill/>
          <a:ln/>
        </p:spPr>
        <p:txBody>
          <a:bodyPr wrap="square" lIns="0" tIns="0" rIns="0" bIns="0" rtlCol="0" anchor="ctr"/>
          <a:lstStyle/>
          <a:p>
            <a:pPr marL="0" indent="0">
              <a:buNone/>
            </a:pPr>
            <a:r>
              <a:rPr lang="en-US" sz="2000" b="1" dirty="0">
                <a:solidFill>
                  <a:srgbClr val="10314B"/>
                </a:solidFill>
                <a:latin typeface="Cambria" pitchFamily="34" charset="0"/>
                <a:ea typeface="Cambria" pitchFamily="34" charset="-122"/>
                <a:cs typeface="Cambria" pitchFamily="34" charset="-120"/>
              </a:rPr>
              <a:t>State Middle-Mile Network</a:t>
            </a:r>
            <a:endParaRPr lang="en-US" sz="2000" dirty="0"/>
          </a:p>
        </p:txBody>
      </p:sp>
      <p:sp>
        <p:nvSpPr>
          <p:cNvPr id="16" name="Shape 11"/>
          <p:cNvSpPr/>
          <p:nvPr/>
        </p:nvSpPr>
        <p:spPr>
          <a:xfrm>
            <a:off x="7360920" y="1737360"/>
            <a:ext cx="4206240" cy="3108960"/>
          </a:xfrm>
          <a:prstGeom prst="roundRect">
            <a:avLst>
              <a:gd name="adj" fmla="val 1765"/>
            </a:avLst>
          </a:prstGeom>
          <a:solidFill>
            <a:srgbClr val="FFFFFF"/>
          </a:solidFill>
          <a:ln w="12700">
            <a:solidFill>
              <a:srgbClr val="C9D8E3"/>
            </a:solidFill>
            <a:prstDash val="solid"/>
          </a:ln>
          <a:effectLst>
            <a:outerShdw blurRad="76200" dist="12700" dir="5400000" algn="bl" rotWithShape="0">
              <a:srgbClr val="8CA0AE">
                <a:alpha val="22000"/>
              </a:srgbClr>
            </a:outerShdw>
          </a:effectLst>
        </p:spPr>
        <p:txBody>
          <a:bodyPr/>
          <a:lstStyle/>
          <a:p>
            <a:endParaRPr lang="en-US"/>
          </a:p>
        </p:txBody>
      </p:sp>
      <p:pic>
        <p:nvPicPr>
          <p:cNvPr id="17" name="Image 3" descr="/mnt/user-data/uploads/MM_Updated_Map.JPG"/>
          <p:cNvPicPr>
            <a:picLocks noChangeAspect="1"/>
          </p:cNvPicPr>
          <p:nvPr/>
        </p:nvPicPr>
        <p:blipFill>
          <a:blip r:embed="rId6"/>
          <a:stretch>
            <a:fillRect/>
          </a:stretch>
        </p:blipFill>
        <p:spPr>
          <a:xfrm>
            <a:off x="8129016" y="1828800"/>
            <a:ext cx="2670048" cy="2926080"/>
          </a:xfrm>
          <a:prstGeom prst="rect">
            <a:avLst/>
          </a:prstGeom>
        </p:spPr>
      </p:pic>
      <p:sp>
        <p:nvSpPr>
          <p:cNvPr id="18" name="Shape 12"/>
          <p:cNvSpPr/>
          <p:nvPr/>
        </p:nvSpPr>
        <p:spPr>
          <a:xfrm>
            <a:off x="7360920" y="5029200"/>
            <a:ext cx="4206240" cy="1325880"/>
          </a:xfrm>
          <a:prstGeom prst="roundRect">
            <a:avLst>
              <a:gd name="adj" fmla="val 6207"/>
            </a:avLst>
          </a:prstGeom>
          <a:solidFill>
            <a:srgbClr val="E9EFF4"/>
          </a:solidFill>
          <a:ln w="12700">
            <a:solidFill>
              <a:srgbClr val="C9D8E3"/>
            </a:solidFill>
            <a:prstDash val="solid"/>
          </a:ln>
          <a:effectLst>
            <a:outerShdw blurRad="101600" dist="12700" dir="5400000" algn="bl" rotWithShape="0">
              <a:srgbClr val="8CA0AE">
                <a:alpha val="22000"/>
              </a:srgbClr>
            </a:outerShdw>
          </a:effectLst>
        </p:spPr>
        <p:txBody>
          <a:bodyPr/>
          <a:lstStyle/>
          <a:p>
            <a:endParaRPr lang="en-US"/>
          </a:p>
        </p:txBody>
      </p:sp>
      <p:sp>
        <p:nvSpPr>
          <p:cNvPr id="19" name="Text 13"/>
          <p:cNvSpPr/>
          <p:nvPr/>
        </p:nvSpPr>
        <p:spPr>
          <a:xfrm>
            <a:off x="7543800" y="5029200"/>
            <a:ext cx="3840480" cy="1325880"/>
          </a:xfrm>
          <a:prstGeom prst="rect">
            <a:avLst/>
          </a:prstGeom>
          <a:noFill/>
          <a:ln/>
        </p:spPr>
        <p:txBody>
          <a:bodyPr wrap="square" lIns="0" tIns="0" rIns="0" bIns="0" rtlCol="0" anchor="ctr"/>
          <a:lstStyle/>
          <a:p>
            <a:pPr marL="0" indent="0">
              <a:buNone/>
            </a:pPr>
            <a:r>
              <a:rPr lang="en-US" sz="1800" dirty="0">
                <a:solidFill>
                  <a:srgbClr val="1B2A33"/>
                </a:solidFill>
                <a:latin typeface="Calibri" pitchFamily="34" charset="0"/>
                <a:ea typeface="Calibri" pitchFamily="34" charset="-122"/>
                <a:cs typeface="Calibri" pitchFamily="34" charset="-120"/>
              </a:rPr>
              <a:t>Construction has commenced. Segment status ranges from permit submitted through as-built.</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47472"/>
            <a:ext cx="10515600" cy="658368"/>
          </a:xfrm>
          <a:prstGeom prst="rect">
            <a:avLst/>
          </a:prstGeom>
          <a:noFill/>
          <a:ln/>
        </p:spPr>
        <p:txBody>
          <a:bodyPr wrap="square" lIns="0" tIns="0" rIns="0" bIns="0" rtlCol="0" anchor="ctr"/>
          <a:lstStyle/>
          <a:p>
            <a:pPr marL="0" indent="0" algn="l">
              <a:buNone/>
            </a:pPr>
            <a:r>
              <a:rPr lang="en-US" sz="3400" b="1" dirty="0">
                <a:solidFill>
                  <a:srgbClr val="10314B"/>
                </a:solidFill>
                <a:latin typeface="Cambria" pitchFamily="34" charset="0"/>
                <a:ea typeface="Cambria" pitchFamily="34" charset="-122"/>
                <a:cs typeface="Cambria" pitchFamily="34" charset="-120"/>
              </a:rPr>
              <a:t>Affordability Obligations and What Comes Next</a:t>
            </a:r>
            <a:endParaRPr lang="en-US" sz="3400" dirty="0"/>
          </a:p>
        </p:txBody>
      </p:sp>
      <p:sp>
        <p:nvSpPr>
          <p:cNvPr id="3" name="Shape 1"/>
          <p:cNvSpPr/>
          <p:nvPr/>
        </p:nvSpPr>
        <p:spPr>
          <a:xfrm>
            <a:off x="594360" y="1234440"/>
            <a:ext cx="5349240" cy="3063240"/>
          </a:xfrm>
          <a:prstGeom prst="roundRect">
            <a:avLst>
              <a:gd name="adj" fmla="val 2687"/>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4" name="Text 2"/>
          <p:cNvSpPr/>
          <p:nvPr/>
        </p:nvSpPr>
        <p:spPr>
          <a:xfrm>
            <a:off x="868680" y="1389888"/>
            <a:ext cx="4800600" cy="384048"/>
          </a:xfrm>
          <a:prstGeom prst="rect">
            <a:avLst/>
          </a:prstGeom>
          <a:noFill/>
          <a:ln/>
        </p:spPr>
        <p:txBody>
          <a:bodyPr wrap="square" lIns="0" tIns="0" rIns="0" bIns="0" rtlCol="0" anchor="ctr"/>
          <a:lstStyle/>
          <a:p>
            <a:pPr marL="0" indent="0">
              <a:buNone/>
            </a:pPr>
            <a:r>
              <a:rPr lang="en-US" sz="2200" b="1" dirty="0">
                <a:solidFill>
                  <a:srgbClr val="10314B"/>
                </a:solidFill>
                <a:latin typeface="Cambria" pitchFamily="34" charset="0"/>
                <a:ea typeface="Cambria" pitchFamily="34" charset="-122"/>
                <a:cs typeface="Cambria" pitchFamily="34" charset="-120"/>
              </a:rPr>
              <a:t>BEAD — rate set by the subgrantee</a:t>
            </a:r>
            <a:endParaRPr lang="en-US" sz="2200" dirty="0"/>
          </a:p>
        </p:txBody>
      </p:sp>
      <p:sp>
        <p:nvSpPr>
          <p:cNvPr id="5" name="Text 3"/>
          <p:cNvSpPr/>
          <p:nvPr/>
        </p:nvSpPr>
        <p:spPr>
          <a:xfrm>
            <a:off x="868680" y="1874520"/>
            <a:ext cx="4800600" cy="2286000"/>
          </a:xfrm>
          <a:prstGeom prst="rect">
            <a:avLst/>
          </a:prstGeom>
          <a:noFill/>
          <a:ln/>
        </p:spPr>
        <p:txBody>
          <a:bodyPr wrap="square" lIns="0" tIns="0" rIns="0" bIns="0" rtlCol="0" anchor="ctr"/>
          <a:lstStyle/>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At least one low-cost plan of 100/20 Mbps or better, held for the full 10-year federal interest period</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NTIA barred the CPUC from setting the price — locally it ranges from $30 to $80 per month</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Eligibility tracks federal Lifeline rules (income at or below 135% of poverty guidelines, or program participation)</a:t>
            </a:r>
            <a:endParaRPr lang="en-US" sz="1800" dirty="0"/>
          </a:p>
        </p:txBody>
      </p:sp>
      <p:sp>
        <p:nvSpPr>
          <p:cNvPr id="6" name="Shape 4"/>
          <p:cNvSpPr/>
          <p:nvPr/>
        </p:nvSpPr>
        <p:spPr>
          <a:xfrm>
            <a:off x="6217920" y="1234440"/>
            <a:ext cx="5349240" cy="3063240"/>
          </a:xfrm>
          <a:prstGeom prst="roundRect">
            <a:avLst>
              <a:gd name="adj" fmla="val 2687"/>
            </a:avLst>
          </a:prstGeom>
          <a:solidFill>
            <a:srgbClr val="F4F7FA"/>
          </a:solidFill>
          <a:ln w="12700">
            <a:solidFill>
              <a:srgbClr val="E9EFF4"/>
            </a:solidFill>
            <a:prstDash val="solid"/>
          </a:ln>
          <a:effectLst>
            <a:outerShdw blurRad="101600" dist="12700" dir="5400000" algn="bl" rotWithShape="0">
              <a:srgbClr val="8CA0AE">
                <a:alpha val="22000"/>
              </a:srgbClr>
            </a:outerShdw>
          </a:effectLst>
        </p:spPr>
        <p:txBody>
          <a:bodyPr/>
          <a:lstStyle/>
          <a:p>
            <a:endParaRPr lang="en-US"/>
          </a:p>
        </p:txBody>
      </p:sp>
      <p:sp>
        <p:nvSpPr>
          <p:cNvPr id="7" name="Text 5"/>
          <p:cNvSpPr/>
          <p:nvPr/>
        </p:nvSpPr>
        <p:spPr>
          <a:xfrm>
            <a:off x="6492240" y="1389888"/>
            <a:ext cx="4800600" cy="384048"/>
          </a:xfrm>
          <a:prstGeom prst="rect">
            <a:avLst/>
          </a:prstGeom>
          <a:noFill/>
          <a:ln/>
        </p:spPr>
        <p:txBody>
          <a:bodyPr wrap="square" lIns="0" tIns="0" rIns="0" bIns="0" rtlCol="0" anchor="ctr"/>
          <a:lstStyle/>
          <a:p>
            <a:pPr marL="0" indent="0">
              <a:buNone/>
            </a:pPr>
            <a:r>
              <a:rPr lang="en-US" sz="2200" b="1" dirty="0">
                <a:solidFill>
                  <a:srgbClr val="10314B"/>
                </a:solidFill>
                <a:latin typeface="Cambria" pitchFamily="34" charset="0"/>
                <a:ea typeface="Cambria" pitchFamily="34" charset="-122"/>
                <a:cs typeface="Cambria" pitchFamily="34" charset="-120"/>
              </a:rPr>
              <a:t>FFA — prices locked in the award</a:t>
            </a:r>
            <a:endParaRPr lang="en-US" sz="2200" dirty="0"/>
          </a:p>
        </p:txBody>
      </p:sp>
      <p:sp>
        <p:nvSpPr>
          <p:cNvPr id="8" name="Text 6"/>
          <p:cNvSpPr/>
          <p:nvPr/>
        </p:nvSpPr>
        <p:spPr>
          <a:xfrm>
            <a:off x="6492240" y="1874520"/>
            <a:ext cx="4800600" cy="2286000"/>
          </a:xfrm>
          <a:prstGeom prst="rect">
            <a:avLst/>
          </a:prstGeom>
          <a:noFill/>
          <a:ln/>
        </p:spPr>
        <p:txBody>
          <a:bodyPr wrap="square" lIns="0" tIns="0" rIns="0" bIns="0" rtlCol="0" anchor="ctr"/>
          <a:lstStyle/>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AT&amp;T: Access from AT&amp;T at $30 per month for 100/100 Mbps</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Mediacom: Connect2Compete at $14.95 per month, plus a $40 per month 100/20 Mbps plan held for 10 years</a:t>
            </a:r>
            <a:endParaRPr lang="en-US" sz="1800" dirty="0"/>
          </a:p>
          <a:p>
            <a:pPr marL="342900" indent="-342900">
              <a:spcAft>
                <a:spcPts val="1000"/>
              </a:spcAft>
              <a:buSzPct val="100000"/>
              <a:buChar char="•"/>
            </a:pPr>
            <a:r>
              <a:rPr lang="en-US" sz="1800" dirty="0">
                <a:solidFill>
                  <a:srgbClr val="1B2A33"/>
                </a:solidFill>
                <a:latin typeface="Calibri" pitchFamily="34" charset="0"/>
                <a:ea typeface="Calibri" pitchFamily="34" charset="-122"/>
                <a:cs typeface="Calibri" pitchFamily="34" charset="-120"/>
              </a:rPr>
              <a:t>Eligibility reaches households up to 200% of poverty guidelines and school-lunch participants</a:t>
            </a:r>
            <a:endParaRPr lang="en-US" sz="1800" dirty="0"/>
          </a:p>
        </p:txBody>
      </p:sp>
      <p:sp>
        <p:nvSpPr>
          <p:cNvPr id="9" name="Text 7"/>
          <p:cNvSpPr/>
          <p:nvPr/>
        </p:nvSpPr>
        <p:spPr>
          <a:xfrm>
            <a:off x="594360" y="4480560"/>
            <a:ext cx="5486400" cy="384048"/>
          </a:xfrm>
          <a:prstGeom prst="rect">
            <a:avLst/>
          </a:prstGeom>
          <a:noFill/>
          <a:ln/>
        </p:spPr>
        <p:txBody>
          <a:bodyPr wrap="square" lIns="0" tIns="0" rIns="0" bIns="0" rtlCol="0" anchor="ctr"/>
          <a:lstStyle/>
          <a:p>
            <a:pPr marL="0" indent="0">
              <a:buNone/>
            </a:pPr>
            <a:r>
              <a:rPr lang="en-US" sz="2200" b="1" dirty="0">
                <a:solidFill>
                  <a:srgbClr val="10314B"/>
                </a:solidFill>
                <a:latin typeface="Cambria" pitchFamily="34" charset="0"/>
                <a:ea typeface="Cambria" pitchFamily="34" charset="-122"/>
                <a:cs typeface="Cambria" pitchFamily="34" charset="-120"/>
              </a:rPr>
              <a:t>What comes next</a:t>
            </a:r>
            <a:endParaRPr lang="en-US" sz="2200" dirty="0"/>
          </a:p>
        </p:txBody>
      </p:sp>
      <p:sp>
        <p:nvSpPr>
          <p:cNvPr id="10" name="Shape 8"/>
          <p:cNvSpPr/>
          <p:nvPr/>
        </p:nvSpPr>
        <p:spPr>
          <a:xfrm>
            <a:off x="594360" y="4937760"/>
            <a:ext cx="3520440" cy="1417320"/>
          </a:xfrm>
          <a:prstGeom prst="roundRect">
            <a:avLst>
              <a:gd name="adj" fmla="val 5161"/>
            </a:avLst>
          </a:prstGeom>
          <a:solidFill>
            <a:srgbClr val="E9EFF4"/>
          </a:solidFill>
          <a:ln w="12700">
            <a:solidFill>
              <a:srgbClr val="C9D8E3"/>
            </a:solidFill>
            <a:prstDash val="solid"/>
          </a:ln>
        </p:spPr>
        <p:txBody>
          <a:bodyPr/>
          <a:lstStyle/>
          <a:p>
            <a:endParaRPr lang="en-US"/>
          </a:p>
        </p:txBody>
      </p:sp>
      <p:sp>
        <p:nvSpPr>
          <p:cNvPr id="11" name="Text 9"/>
          <p:cNvSpPr/>
          <p:nvPr/>
        </p:nvSpPr>
        <p:spPr>
          <a:xfrm>
            <a:off x="795528" y="4983480"/>
            <a:ext cx="3118104" cy="365760"/>
          </a:xfrm>
          <a:prstGeom prst="rect">
            <a:avLst/>
          </a:prstGeom>
          <a:noFill/>
          <a:ln/>
        </p:spPr>
        <p:txBody>
          <a:bodyPr wrap="square" lIns="0" tIns="0" rIns="0" bIns="0" rtlCol="0" anchor="ctr"/>
          <a:lstStyle/>
          <a:p>
            <a:pPr marL="0" indent="0">
              <a:buNone/>
            </a:pPr>
            <a:r>
              <a:rPr lang="en-US" sz="1800" b="1" dirty="0">
                <a:solidFill>
                  <a:srgbClr val="C2703A"/>
                </a:solidFill>
                <a:latin typeface="Calibri" pitchFamily="34" charset="0"/>
                <a:ea typeface="Calibri" pitchFamily="34" charset="-122"/>
                <a:cs typeface="Calibri" pitchFamily="34" charset="-120"/>
              </a:rPr>
              <a:t>Now</a:t>
            </a:r>
            <a:endParaRPr lang="en-US" sz="1800" dirty="0"/>
          </a:p>
        </p:txBody>
      </p:sp>
      <p:sp>
        <p:nvSpPr>
          <p:cNvPr id="12" name="Text 10"/>
          <p:cNvSpPr/>
          <p:nvPr/>
        </p:nvSpPr>
        <p:spPr>
          <a:xfrm>
            <a:off x="795528" y="5349240"/>
            <a:ext cx="3118104" cy="960120"/>
          </a:xfrm>
          <a:prstGeom prst="rect">
            <a:avLst/>
          </a:prstGeom>
          <a:noFill/>
          <a:ln/>
        </p:spPr>
        <p:txBody>
          <a:bodyPr wrap="square" lIns="0" tIns="0" rIns="0" bIns="0" rtlCol="0" anchor="ctr"/>
          <a:lstStyle/>
          <a:p>
            <a:pPr marL="0" indent="0">
              <a:buNone/>
            </a:pPr>
            <a:r>
              <a:rPr lang="en-US" sz="1800" dirty="0">
                <a:solidFill>
                  <a:srgbClr val="1B2A33"/>
                </a:solidFill>
                <a:latin typeface="Calibri" pitchFamily="34" charset="0"/>
                <a:ea typeface="Calibri" pitchFamily="34" charset="-122"/>
                <a:cs typeface="Calibri" pitchFamily="34" charset="-120"/>
              </a:rPr>
              <a:t>Middle-mile construction underway; FFA permitting continues</a:t>
            </a:r>
            <a:endParaRPr lang="en-US" sz="1800" dirty="0"/>
          </a:p>
        </p:txBody>
      </p:sp>
      <p:sp>
        <p:nvSpPr>
          <p:cNvPr id="13" name="Shape 11"/>
          <p:cNvSpPr/>
          <p:nvPr/>
        </p:nvSpPr>
        <p:spPr>
          <a:xfrm rot="5400000">
            <a:off x="4169664" y="5486400"/>
            <a:ext cx="274320" cy="292608"/>
          </a:xfrm>
          <a:prstGeom prst="triangle">
            <a:avLst/>
          </a:prstGeom>
          <a:solidFill>
            <a:srgbClr val="9BB3C2"/>
          </a:solidFill>
          <a:ln/>
        </p:spPr>
        <p:txBody>
          <a:bodyPr/>
          <a:lstStyle/>
          <a:p>
            <a:endParaRPr lang="en-US"/>
          </a:p>
        </p:txBody>
      </p:sp>
      <p:sp>
        <p:nvSpPr>
          <p:cNvPr id="14" name="Shape 12"/>
          <p:cNvSpPr/>
          <p:nvPr/>
        </p:nvSpPr>
        <p:spPr>
          <a:xfrm>
            <a:off x="4526280" y="4937760"/>
            <a:ext cx="3520440" cy="1417320"/>
          </a:xfrm>
          <a:prstGeom prst="roundRect">
            <a:avLst>
              <a:gd name="adj" fmla="val 5161"/>
            </a:avLst>
          </a:prstGeom>
          <a:solidFill>
            <a:srgbClr val="10314B"/>
          </a:solidFill>
          <a:ln w="12700">
            <a:solidFill>
              <a:srgbClr val="10314B"/>
            </a:solidFill>
            <a:prstDash val="solid"/>
          </a:ln>
        </p:spPr>
        <p:txBody>
          <a:bodyPr/>
          <a:lstStyle/>
          <a:p>
            <a:endParaRPr lang="en-US"/>
          </a:p>
        </p:txBody>
      </p:sp>
      <p:sp>
        <p:nvSpPr>
          <p:cNvPr id="15" name="Text 13"/>
          <p:cNvSpPr/>
          <p:nvPr/>
        </p:nvSpPr>
        <p:spPr>
          <a:xfrm>
            <a:off x="4727448" y="4983480"/>
            <a:ext cx="3118104" cy="365760"/>
          </a:xfrm>
          <a:prstGeom prst="rect">
            <a:avLst/>
          </a:prstGeom>
          <a:noFill/>
          <a:ln/>
        </p:spPr>
        <p:txBody>
          <a:bodyPr wrap="square" lIns="0" tIns="0" rIns="0" bIns="0" rtlCol="0" anchor="ctr"/>
          <a:lstStyle/>
          <a:p>
            <a:pPr marL="0" indent="0">
              <a:buNone/>
            </a:pPr>
            <a:r>
              <a:rPr lang="en-US" sz="1800" b="1" dirty="0">
                <a:solidFill>
                  <a:srgbClr val="F0C9A8"/>
                </a:solidFill>
                <a:latin typeface="Calibri" pitchFamily="34" charset="0"/>
                <a:ea typeface="Calibri" pitchFamily="34" charset="-122"/>
                <a:cs typeface="Calibri" pitchFamily="34" charset="-120"/>
              </a:rPr>
              <a:t>Sept. 17, 2026</a:t>
            </a:r>
            <a:endParaRPr lang="en-US" sz="1800" dirty="0"/>
          </a:p>
        </p:txBody>
      </p:sp>
      <p:sp>
        <p:nvSpPr>
          <p:cNvPr id="16" name="Text 14"/>
          <p:cNvSpPr/>
          <p:nvPr/>
        </p:nvSpPr>
        <p:spPr>
          <a:xfrm>
            <a:off x="4727448" y="5349240"/>
            <a:ext cx="3118104" cy="960120"/>
          </a:xfrm>
          <a:prstGeom prst="rect">
            <a:avLst/>
          </a:prstGeom>
          <a:noFill/>
          <a:ln/>
        </p:spPr>
        <p:txBody>
          <a:bodyPr wrap="square" lIns="0" tIns="0" rIns="0" bIns="0" rtlCol="0" anchor="ctr"/>
          <a:lstStyle/>
          <a:p>
            <a:pPr marL="0" indent="0">
              <a:buNone/>
            </a:pPr>
            <a:r>
              <a:rPr lang="en-US" sz="1800" dirty="0">
                <a:solidFill>
                  <a:srgbClr val="FFFFFF"/>
                </a:solidFill>
                <a:latin typeface="Calibri" pitchFamily="34" charset="0"/>
                <a:ea typeface="Calibri" pitchFamily="34" charset="-122"/>
                <a:cs typeface="Calibri" pitchFamily="34" charset="-120"/>
              </a:rPr>
              <a:t>CPUC expected to give BEAD its final state approval</a:t>
            </a:r>
            <a:endParaRPr lang="en-US" sz="1800" dirty="0"/>
          </a:p>
        </p:txBody>
      </p:sp>
      <p:sp>
        <p:nvSpPr>
          <p:cNvPr id="17" name="Shape 15"/>
          <p:cNvSpPr/>
          <p:nvPr/>
        </p:nvSpPr>
        <p:spPr>
          <a:xfrm rot="5400000">
            <a:off x="8101584" y="5486400"/>
            <a:ext cx="274320" cy="292608"/>
          </a:xfrm>
          <a:prstGeom prst="triangle">
            <a:avLst/>
          </a:prstGeom>
          <a:solidFill>
            <a:srgbClr val="9BB3C2"/>
          </a:solidFill>
          <a:ln/>
        </p:spPr>
        <p:txBody>
          <a:bodyPr/>
          <a:lstStyle/>
          <a:p>
            <a:endParaRPr lang="en-US"/>
          </a:p>
        </p:txBody>
      </p:sp>
      <p:sp>
        <p:nvSpPr>
          <p:cNvPr id="18" name="Shape 16"/>
          <p:cNvSpPr/>
          <p:nvPr/>
        </p:nvSpPr>
        <p:spPr>
          <a:xfrm>
            <a:off x="8458200" y="4937760"/>
            <a:ext cx="3520440" cy="1417320"/>
          </a:xfrm>
          <a:prstGeom prst="roundRect">
            <a:avLst>
              <a:gd name="adj" fmla="val 5161"/>
            </a:avLst>
          </a:prstGeom>
          <a:solidFill>
            <a:srgbClr val="E9EFF4"/>
          </a:solidFill>
          <a:ln w="12700">
            <a:solidFill>
              <a:srgbClr val="C9D8E3"/>
            </a:solidFill>
            <a:prstDash val="solid"/>
          </a:ln>
        </p:spPr>
        <p:txBody>
          <a:bodyPr/>
          <a:lstStyle/>
          <a:p>
            <a:endParaRPr lang="en-US"/>
          </a:p>
        </p:txBody>
      </p:sp>
      <p:sp>
        <p:nvSpPr>
          <p:cNvPr id="19" name="Text 17"/>
          <p:cNvSpPr/>
          <p:nvPr/>
        </p:nvSpPr>
        <p:spPr>
          <a:xfrm>
            <a:off x="8659368" y="4983480"/>
            <a:ext cx="3118104" cy="365760"/>
          </a:xfrm>
          <a:prstGeom prst="rect">
            <a:avLst/>
          </a:prstGeom>
          <a:noFill/>
          <a:ln/>
        </p:spPr>
        <p:txBody>
          <a:bodyPr wrap="square" lIns="0" tIns="0" rIns="0" bIns="0" rtlCol="0" anchor="ctr"/>
          <a:lstStyle/>
          <a:p>
            <a:pPr marL="0" indent="0">
              <a:buNone/>
            </a:pPr>
            <a:r>
              <a:rPr lang="en-US" sz="1800" b="1" dirty="0">
                <a:solidFill>
                  <a:srgbClr val="C2703A"/>
                </a:solidFill>
                <a:latin typeface="Calibri" pitchFamily="34" charset="0"/>
                <a:ea typeface="Calibri" pitchFamily="34" charset="-122"/>
                <a:cs typeface="Calibri" pitchFamily="34" charset="-120"/>
              </a:rPr>
              <a:t>After approval</a:t>
            </a:r>
            <a:endParaRPr lang="en-US" sz="1800" dirty="0"/>
          </a:p>
        </p:txBody>
      </p:sp>
      <p:sp>
        <p:nvSpPr>
          <p:cNvPr id="20" name="Text 18"/>
          <p:cNvSpPr/>
          <p:nvPr/>
        </p:nvSpPr>
        <p:spPr>
          <a:xfrm>
            <a:off x="8659368" y="5349240"/>
            <a:ext cx="3118104" cy="960120"/>
          </a:xfrm>
          <a:prstGeom prst="rect">
            <a:avLst/>
          </a:prstGeom>
          <a:noFill/>
          <a:ln/>
        </p:spPr>
        <p:txBody>
          <a:bodyPr wrap="square" lIns="0" tIns="0" rIns="0" bIns="0" rtlCol="0" anchor="ctr"/>
          <a:lstStyle/>
          <a:p>
            <a:pPr marL="0" indent="0">
              <a:buNone/>
            </a:pPr>
            <a:r>
              <a:rPr lang="en-US" sz="1800" dirty="0">
                <a:solidFill>
                  <a:srgbClr val="1B2A33"/>
                </a:solidFill>
                <a:latin typeface="Calibri" pitchFamily="34" charset="0"/>
                <a:ea typeface="Calibri" pitchFamily="34" charset="-122"/>
                <a:cs typeface="Calibri" pitchFamily="34" charset="-120"/>
              </a:rPr>
              <a:t>BEAD subgrantees move into permitting, then construction</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A2033"/>
        </a:solidFill>
        <a:effectLst/>
      </p:bgPr>
    </p:bg>
    <p:spTree>
      <p:nvGrpSpPr>
        <p:cNvPr id="1" name="">
          <a:extLst>
            <a:ext uri="{FF2B5EF4-FFF2-40B4-BE49-F238E27FC236}">
              <a16:creationId xmlns:a16="http://schemas.microsoft.com/office/drawing/2014/main" id="{AFC48114-1F49-4F23-8E6B-D434A64BC60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56EABB2-53F4-3899-CEDC-8E78273E58B5}"/>
              </a:ext>
            </a:extLst>
          </p:cNvPr>
          <p:cNvSpPr/>
          <p:nvPr/>
        </p:nvSpPr>
        <p:spPr>
          <a:xfrm>
            <a:off x="0" y="0"/>
            <a:ext cx="7040880" cy="6858000"/>
          </a:xfrm>
          <a:prstGeom prst="rect">
            <a:avLst/>
          </a:prstGeom>
          <a:solidFill>
            <a:srgbClr val="10314B"/>
          </a:solidFill>
          <a:ln/>
        </p:spPr>
        <p:txBody>
          <a:bodyPr/>
          <a:lstStyle/>
          <a:p>
            <a:endParaRPr lang="en-US"/>
          </a:p>
        </p:txBody>
      </p:sp>
      <p:sp>
        <p:nvSpPr>
          <p:cNvPr id="3" name="Text 1">
            <a:extLst>
              <a:ext uri="{FF2B5EF4-FFF2-40B4-BE49-F238E27FC236}">
                <a16:creationId xmlns:a16="http://schemas.microsoft.com/office/drawing/2014/main" id="{02821FFA-F330-4ED3-CB4A-2070A994C038}"/>
              </a:ext>
            </a:extLst>
          </p:cNvPr>
          <p:cNvSpPr/>
          <p:nvPr/>
        </p:nvSpPr>
        <p:spPr>
          <a:xfrm>
            <a:off x="450706" y="1325880"/>
            <a:ext cx="5852160" cy="1737360"/>
          </a:xfrm>
          <a:prstGeom prst="rect">
            <a:avLst/>
          </a:prstGeom>
          <a:noFill/>
          <a:ln/>
        </p:spPr>
        <p:txBody>
          <a:bodyPr wrap="square" lIns="0" tIns="0" rIns="0" bIns="0" rtlCol="0" anchor="ctr"/>
          <a:lstStyle/>
          <a:p>
            <a:pPr marL="0" indent="0">
              <a:lnSpc>
                <a:spcPct val="105000"/>
              </a:lnSpc>
              <a:buNone/>
            </a:pPr>
            <a:r>
              <a:rPr lang="en-US" sz="4000" b="1" dirty="0">
                <a:solidFill>
                  <a:srgbClr val="FFFFFF"/>
                </a:solidFill>
                <a:latin typeface="Cambria" pitchFamily="34" charset="0"/>
                <a:ea typeface="Cambria" pitchFamily="34" charset="-122"/>
                <a:cs typeface="Cambria" pitchFamily="34" charset="-120"/>
              </a:rPr>
              <a:t>Broadband Infrastructure Update</a:t>
            </a:r>
            <a:endParaRPr lang="en-US" sz="4000" dirty="0"/>
          </a:p>
        </p:txBody>
      </p:sp>
      <p:sp>
        <p:nvSpPr>
          <p:cNvPr id="4" name="Text 2">
            <a:extLst>
              <a:ext uri="{FF2B5EF4-FFF2-40B4-BE49-F238E27FC236}">
                <a16:creationId xmlns:a16="http://schemas.microsoft.com/office/drawing/2014/main" id="{5BBA4294-AAB8-DF09-E6DB-F15392AE1EE1}"/>
              </a:ext>
            </a:extLst>
          </p:cNvPr>
          <p:cNvSpPr/>
          <p:nvPr/>
        </p:nvSpPr>
        <p:spPr>
          <a:xfrm>
            <a:off x="450706" y="3007051"/>
            <a:ext cx="6699902" cy="457200"/>
          </a:xfrm>
          <a:prstGeom prst="rect">
            <a:avLst/>
          </a:prstGeom>
          <a:noFill/>
          <a:ln/>
        </p:spPr>
        <p:txBody>
          <a:bodyPr wrap="square" lIns="0" tIns="0" rIns="0" bIns="0" rtlCol="0" anchor="ctr"/>
          <a:lstStyle/>
          <a:p>
            <a:pPr marL="0" indent="0">
              <a:buNone/>
            </a:pPr>
            <a:r>
              <a:rPr lang="en-US" sz="2000" dirty="0">
                <a:solidFill>
                  <a:srgbClr val="9EC7E0"/>
                </a:solidFill>
                <a:latin typeface="Calibri" pitchFamily="34" charset="0"/>
                <a:ea typeface="Calibri" pitchFamily="34" charset="-122"/>
                <a:cs typeface="Calibri" pitchFamily="34" charset="-120"/>
              </a:rPr>
              <a:t>BEAD  ·  Federal Funding Account  ·  State Middle-Mile Network</a:t>
            </a:r>
            <a:endParaRPr lang="en-US" sz="2000" dirty="0"/>
          </a:p>
        </p:txBody>
      </p:sp>
      <p:sp>
        <p:nvSpPr>
          <p:cNvPr id="5" name="Shape 3">
            <a:extLst>
              <a:ext uri="{FF2B5EF4-FFF2-40B4-BE49-F238E27FC236}">
                <a16:creationId xmlns:a16="http://schemas.microsoft.com/office/drawing/2014/main" id="{4B57C604-7D6A-E5ED-CD5F-4520A76D58E2}"/>
              </a:ext>
            </a:extLst>
          </p:cNvPr>
          <p:cNvSpPr/>
          <p:nvPr/>
        </p:nvSpPr>
        <p:spPr>
          <a:xfrm>
            <a:off x="749808" y="3703320"/>
            <a:ext cx="1371600" cy="32004"/>
          </a:xfrm>
          <a:prstGeom prst="rect">
            <a:avLst/>
          </a:prstGeom>
          <a:solidFill>
            <a:srgbClr val="C2703A"/>
          </a:solidFill>
          <a:ln/>
        </p:spPr>
        <p:txBody>
          <a:bodyPr/>
          <a:lstStyle/>
          <a:p>
            <a:endParaRPr lang="en-US"/>
          </a:p>
        </p:txBody>
      </p:sp>
      <p:sp>
        <p:nvSpPr>
          <p:cNvPr id="6" name="Text 4">
            <a:extLst>
              <a:ext uri="{FF2B5EF4-FFF2-40B4-BE49-F238E27FC236}">
                <a16:creationId xmlns:a16="http://schemas.microsoft.com/office/drawing/2014/main" id="{9416A1EB-15B8-648C-7B36-191834F15A5A}"/>
              </a:ext>
            </a:extLst>
          </p:cNvPr>
          <p:cNvSpPr/>
          <p:nvPr/>
        </p:nvSpPr>
        <p:spPr>
          <a:xfrm>
            <a:off x="731520" y="4023360"/>
            <a:ext cx="6035040" cy="1463040"/>
          </a:xfrm>
          <a:prstGeom prst="rect">
            <a:avLst/>
          </a:prstGeom>
          <a:noFill/>
          <a:ln/>
        </p:spPr>
        <p:txBody>
          <a:bodyPr wrap="square" lIns="0" tIns="0" rIns="0" bIns="0" rtlCol="0" anchor="ctr"/>
          <a:lstStyle/>
          <a:p>
            <a:pPr marL="0" indent="0">
              <a:lnSpc>
                <a:spcPct val="135000"/>
              </a:lnSpc>
              <a:buNone/>
            </a:pPr>
            <a:r>
              <a:rPr lang="en-US" sz="1800" dirty="0">
                <a:solidFill>
                  <a:srgbClr val="D6E4EE"/>
                </a:solidFill>
                <a:latin typeface="Calibri" pitchFamily="34" charset="0"/>
                <a:ea typeface="Calibri" pitchFamily="34" charset="-122"/>
                <a:cs typeface="Calibri" pitchFamily="34" charset="-120"/>
              </a:rPr>
              <a:t>Lake County Board of Supervisors  ·  August 18, 2026</a:t>
            </a:r>
            <a:endParaRPr lang="en-US" sz="1800" dirty="0"/>
          </a:p>
          <a:p>
            <a:pPr marL="0" indent="0">
              <a:lnSpc>
                <a:spcPct val="135000"/>
              </a:lnSpc>
              <a:buNone/>
            </a:pPr>
            <a:r>
              <a:rPr lang="en-US" sz="1800" dirty="0">
                <a:solidFill>
                  <a:srgbClr val="D6E4EE"/>
                </a:solidFill>
                <a:latin typeface="Calibri" pitchFamily="34" charset="0"/>
                <a:ea typeface="Calibri" pitchFamily="34" charset="-122"/>
                <a:cs typeface="Calibri" pitchFamily="34" charset="-120"/>
              </a:rPr>
              <a:t>Benjamin Rickelman, Deputy County Administrative Officer</a:t>
            </a:r>
            <a:endParaRPr lang="en-US" sz="1800" dirty="0"/>
          </a:p>
          <a:p>
            <a:pPr marL="0" indent="0">
              <a:lnSpc>
                <a:spcPct val="135000"/>
              </a:lnSpc>
              <a:buNone/>
            </a:pPr>
            <a:r>
              <a:rPr lang="en-US" sz="1800" i="1" dirty="0">
                <a:solidFill>
                  <a:srgbClr val="9EC7E0"/>
                </a:solidFill>
                <a:latin typeface="Calibri" pitchFamily="34" charset="0"/>
                <a:ea typeface="Calibri" pitchFamily="34" charset="-122"/>
                <a:cs typeface="Calibri" pitchFamily="34" charset="-120"/>
              </a:rPr>
              <a:t>Informational only — no action requested</a:t>
            </a:r>
            <a:endParaRPr lang="en-US" sz="1800" dirty="0"/>
          </a:p>
        </p:txBody>
      </p:sp>
      <p:sp>
        <p:nvSpPr>
          <p:cNvPr id="7" name="Shape 5">
            <a:extLst>
              <a:ext uri="{FF2B5EF4-FFF2-40B4-BE49-F238E27FC236}">
                <a16:creationId xmlns:a16="http://schemas.microsoft.com/office/drawing/2014/main" id="{6A520F53-B075-B2B4-8F43-6F4E4E67E6FF}"/>
              </a:ext>
            </a:extLst>
          </p:cNvPr>
          <p:cNvSpPr/>
          <p:nvPr/>
        </p:nvSpPr>
        <p:spPr>
          <a:xfrm>
            <a:off x="7571232" y="566928"/>
            <a:ext cx="3950208" cy="5724144"/>
          </a:xfrm>
          <a:prstGeom prst="roundRect">
            <a:avLst>
              <a:gd name="adj" fmla="val 1852"/>
            </a:avLst>
          </a:prstGeom>
          <a:solidFill>
            <a:srgbClr val="FFFFFF"/>
          </a:solidFill>
          <a:ln/>
          <a:effectLst>
            <a:outerShdw blurRad="177800" dist="25400" dir="5400000" algn="bl" rotWithShape="0">
              <a:srgbClr val="000000">
                <a:alpha val="35000"/>
              </a:srgbClr>
            </a:outerShdw>
          </a:effectLst>
        </p:spPr>
        <p:txBody>
          <a:bodyPr/>
          <a:lstStyle/>
          <a:p>
            <a:endParaRPr lang="en-US"/>
          </a:p>
        </p:txBody>
      </p:sp>
      <p:pic>
        <p:nvPicPr>
          <p:cNvPr id="8" name="Image 0" descr="/mnt/user-data/uploads/BEAD_Subgrantees_Map.JPG">
            <a:extLst>
              <a:ext uri="{FF2B5EF4-FFF2-40B4-BE49-F238E27FC236}">
                <a16:creationId xmlns:a16="http://schemas.microsoft.com/office/drawing/2014/main" id="{5F313372-2FAE-CF59-CC08-741F2C3F2DFE}"/>
              </a:ext>
            </a:extLst>
          </p:cNvPr>
          <p:cNvPicPr>
            <a:picLocks noChangeAspect="1"/>
          </p:cNvPicPr>
          <p:nvPr/>
        </p:nvPicPr>
        <p:blipFill>
          <a:blip r:embed="rId3"/>
          <a:stretch>
            <a:fillRect/>
          </a:stretch>
        </p:blipFill>
        <p:spPr>
          <a:xfrm>
            <a:off x="7680960" y="676656"/>
            <a:ext cx="3730752" cy="4937760"/>
          </a:xfrm>
          <a:prstGeom prst="rect">
            <a:avLst/>
          </a:prstGeom>
        </p:spPr>
      </p:pic>
      <p:sp>
        <p:nvSpPr>
          <p:cNvPr id="9" name="Text 6">
            <a:extLst>
              <a:ext uri="{FF2B5EF4-FFF2-40B4-BE49-F238E27FC236}">
                <a16:creationId xmlns:a16="http://schemas.microsoft.com/office/drawing/2014/main" id="{AFDFDE5F-5A2A-1483-BA76-F9726C264447}"/>
              </a:ext>
            </a:extLst>
          </p:cNvPr>
          <p:cNvSpPr/>
          <p:nvPr/>
        </p:nvSpPr>
        <p:spPr>
          <a:xfrm>
            <a:off x="7680960" y="5632704"/>
            <a:ext cx="3730752" cy="548640"/>
          </a:xfrm>
          <a:prstGeom prst="rect">
            <a:avLst/>
          </a:prstGeom>
          <a:noFill/>
          <a:ln/>
        </p:spPr>
        <p:txBody>
          <a:bodyPr wrap="square" lIns="0" tIns="0" rIns="0" bIns="0" rtlCol="0" anchor="ctr"/>
          <a:lstStyle/>
          <a:p>
            <a:pPr marL="0" indent="0" algn="ctr">
              <a:buNone/>
            </a:pPr>
            <a:r>
              <a:rPr lang="en-US" sz="1800" dirty="0">
                <a:solidFill>
                  <a:srgbClr val="566672"/>
                </a:solidFill>
                <a:latin typeface="Calibri" pitchFamily="34" charset="0"/>
                <a:ea typeface="Calibri" pitchFamily="34" charset="-122"/>
                <a:cs typeface="Calibri" pitchFamily="34" charset="-120"/>
              </a:rPr>
              <a:t>BEAD-served locations by subgrantee, Lake County</a:t>
            </a:r>
            <a:endParaRPr lang="en-US" sz="1800" dirty="0"/>
          </a:p>
        </p:txBody>
      </p:sp>
    </p:spTree>
    <p:extLst>
      <p:ext uri="{BB962C8B-B14F-4D97-AF65-F5344CB8AC3E}">
        <p14:creationId xmlns:p14="http://schemas.microsoft.com/office/powerpoint/2010/main" val="3342289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TotalTime>
  <Words>1058</Words>
  <Application>Microsoft Office PowerPoint</Application>
  <PresentationFormat>Widescreen</PresentationFormat>
  <Paragraphs>113</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Broadband Infrastructure Update</dc:title>
  <dc:subject>PptxGenJS Presentation</dc:subject>
  <dc:creator>Benjamin Rickelman</dc:creator>
  <cp:lastModifiedBy>Benjamin Rickelman</cp:lastModifiedBy>
  <cp:revision>4</cp:revision>
  <dcterms:created xsi:type="dcterms:W3CDTF">2026-08-05T22:22:18Z</dcterms:created>
  <dcterms:modified xsi:type="dcterms:W3CDTF">2026-08-10T20:43:57Z</dcterms:modified>
</cp:coreProperties>
</file>