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ppt/ink/ink30.xml" ContentType="application/inkml+xml"/>
  <Override PartName="/ppt/ink/ink31.xml" ContentType="application/inkml+xml"/>
  <Override PartName="/ppt/ink/ink32.xml" ContentType="application/inkml+xml"/>
  <Override PartName="/ppt/ink/ink33.xml" ContentType="application/inkml+xml"/>
  <Override PartName="/ppt/ink/ink34.xml" ContentType="application/inkml+xml"/>
  <Override PartName="/ppt/ink/ink35.xml" ContentType="application/inkml+xml"/>
  <Override PartName="/ppt/ink/ink36.xml" ContentType="application/inkml+xml"/>
  <Override PartName="/ppt/ink/ink37.xml" ContentType="application/inkml+xml"/>
  <Override PartName="/ppt/ink/ink38.xml" ContentType="application/inkml+xml"/>
  <Override PartName="/ppt/ink/ink39.xml" ContentType="application/inkml+xml"/>
  <Override PartName="/ppt/ink/ink40.xml" ContentType="application/inkml+xml"/>
  <Override PartName="/ppt/ink/ink41.xml" ContentType="application/inkml+xml"/>
  <Override PartName="/ppt/ink/ink42.xml" ContentType="application/inkml+xml"/>
  <Override PartName="/ppt/ink/ink43.xml" ContentType="application/inkml+xml"/>
  <Override PartName="/ppt/ink/ink44.xml" ContentType="application/inkml+xml"/>
  <Override PartName="/ppt/ink/ink45.xml" ContentType="application/inkml+xml"/>
  <Override PartName="/ppt/ink/ink46.xml" ContentType="application/inkml+xml"/>
  <Override PartName="/ppt/ink/ink47.xml" ContentType="application/inkml+xml"/>
  <Override PartName="/ppt/ink/ink48.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98" r:id="rId1"/>
  </p:sldMasterIdLst>
  <p:notesMasterIdLst>
    <p:notesMasterId r:id="rId113"/>
  </p:notesMasterIdLst>
  <p:handoutMasterIdLst>
    <p:handoutMasterId r:id="rId114"/>
  </p:handoutMasterIdLst>
  <p:sldIdLst>
    <p:sldId id="259" r:id="rId2"/>
    <p:sldId id="262" r:id="rId3"/>
    <p:sldId id="256" r:id="rId4"/>
    <p:sldId id="285" r:id="rId5"/>
    <p:sldId id="286" r:id="rId6"/>
    <p:sldId id="287" r:id="rId7"/>
    <p:sldId id="288" r:id="rId8"/>
    <p:sldId id="289" r:id="rId9"/>
    <p:sldId id="290" r:id="rId10"/>
    <p:sldId id="291" r:id="rId11"/>
    <p:sldId id="292" r:id="rId12"/>
    <p:sldId id="293" r:id="rId13"/>
    <p:sldId id="294" r:id="rId14"/>
    <p:sldId id="295" r:id="rId15"/>
    <p:sldId id="296" r:id="rId16"/>
    <p:sldId id="297" r:id="rId17"/>
    <p:sldId id="298" r:id="rId18"/>
    <p:sldId id="299" r:id="rId19"/>
    <p:sldId id="300" r:id="rId20"/>
    <p:sldId id="301" r:id="rId21"/>
    <p:sldId id="302" r:id="rId22"/>
    <p:sldId id="303" r:id="rId23"/>
    <p:sldId id="304" r:id="rId24"/>
    <p:sldId id="305" r:id="rId25"/>
    <p:sldId id="306" r:id="rId26"/>
    <p:sldId id="307" r:id="rId27"/>
    <p:sldId id="308" r:id="rId28"/>
    <p:sldId id="309" r:id="rId29"/>
    <p:sldId id="310" r:id="rId30"/>
    <p:sldId id="311" r:id="rId31"/>
    <p:sldId id="312" r:id="rId32"/>
    <p:sldId id="313" r:id="rId33"/>
    <p:sldId id="314" r:id="rId34"/>
    <p:sldId id="315" r:id="rId35"/>
    <p:sldId id="316" r:id="rId36"/>
    <p:sldId id="317" r:id="rId37"/>
    <p:sldId id="318" r:id="rId38"/>
    <p:sldId id="319" r:id="rId39"/>
    <p:sldId id="320" r:id="rId40"/>
    <p:sldId id="321" r:id="rId41"/>
    <p:sldId id="322" r:id="rId42"/>
    <p:sldId id="323" r:id="rId43"/>
    <p:sldId id="324" r:id="rId44"/>
    <p:sldId id="325" r:id="rId45"/>
    <p:sldId id="326" r:id="rId46"/>
    <p:sldId id="327" r:id="rId47"/>
    <p:sldId id="328" r:id="rId48"/>
    <p:sldId id="329" r:id="rId49"/>
    <p:sldId id="330" r:id="rId50"/>
    <p:sldId id="331" r:id="rId51"/>
    <p:sldId id="332" r:id="rId52"/>
    <p:sldId id="333" r:id="rId53"/>
    <p:sldId id="334" r:id="rId54"/>
    <p:sldId id="335" r:id="rId55"/>
    <p:sldId id="336" r:id="rId56"/>
    <p:sldId id="337" r:id="rId57"/>
    <p:sldId id="338" r:id="rId58"/>
    <p:sldId id="339" r:id="rId59"/>
    <p:sldId id="340" r:id="rId60"/>
    <p:sldId id="341" r:id="rId61"/>
    <p:sldId id="342" r:id="rId62"/>
    <p:sldId id="343" r:id="rId63"/>
    <p:sldId id="344" r:id="rId64"/>
    <p:sldId id="345" r:id="rId65"/>
    <p:sldId id="346" r:id="rId66"/>
    <p:sldId id="347" r:id="rId67"/>
    <p:sldId id="348" r:id="rId68"/>
    <p:sldId id="349" r:id="rId69"/>
    <p:sldId id="350" r:id="rId70"/>
    <p:sldId id="351" r:id="rId71"/>
    <p:sldId id="352" r:id="rId72"/>
    <p:sldId id="353" r:id="rId73"/>
    <p:sldId id="354" r:id="rId74"/>
    <p:sldId id="355" r:id="rId75"/>
    <p:sldId id="356" r:id="rId76"/>
    <p:sldId id="357" r:id="rId77"/>
    <p:sldId id="358" r:id="rId78"/>
    <p:sldId id="359" r:id="rId79"/>
    <p:sldId id="360" r:id="rId80"/>
    <p:sldId id="361" r:id="rId81"/>
    <p:sldId id="362" r:id="rId82"/>
    <p:sldId id="363" r:id="rId83"/>
    <p:sldId id="364" r:id="rId84"/>
    <p:sldId id="365" r:id="rId85"/>
    <p:sldId id="366" r:id="rId86"/>
    <p:sldId id="367" r:id="rId87"/>
    <p:sldId id="368" r:id="rId88"/>
    <p:sldId id="369" r:id="rId89"/>
    <p:sldId id="370" r:id="rId90"/>
    <p:sldId id="371" r:id="rId91"/>
    <p:sldId id="372" r:id="rId92"/>
    <p:sldId id="373" r:id="rId93"/>
    <p:sldId id="374" r:id="rId94"/>
    <p:sldId id="375" r:id="rId95"/>
    <p:sldId id="376" r:id="rId96"/>
    <p:sldId id="377" r:id="rId97"/>
    <p:sldId id="378" r:id="rId98"/>
    <p:sldId id="379" r:id="rId99"/>
    <p:sldId id="380" r:id="rId100"/>
    <p:sldId id="381" r:id="rId101"/>
    <p:sldId id="382" r:id="rId102"/>
    <p:sldId id="383" r:id="rId103"/>
    <p:sldId id="384" r:id="rId104"/>
    <p:sldId id="385" r:id="rId105"/>
    <p:sldId id="386" r:id="rId106"/>
    <p:sldId id="387" r:id="rId107"/>
    <p:sldId id="388" r:id="rId108"/>
    <p:sldId id="389" r:id="rId109"/>
    <p:sldId id="390" r:id="rId110"/>
    <p:sldId id="391" r:id="rId111"/>
    <p:sldId id="392" r:id="rId112"/>
  </p:sldIdLst>
  <p:sldSz cx="12192000" cy="6858000"/>
  <p:notesSz cx="6858000" cy="9144000"/>
  <p:defaultTextStyle>
    <a:defPPr>
      <a:defRPr lang="en-US"/>
    </a:defPPr>
    <a:lvl1pPr algn="l" rtl="0" eaLnBrk="0" fontAlgn="base" hangingPunct="0">
      <a:spcBef>
        <a:spcPct val="0"/>
      </a:spcBef>
      <a:spcAft>
        <a:spcPct val="0"/>
      </a:spcAft>
      <a:defRPr sz="3197" kern="1200">
        <a:solidFill>
          <a:schemeClr val="tx1"/>
        </a:solidFill>
        <a:latin typeface="Arial" panose="020B0604020202020204" pitchFamily="34" charset="0"/>
        <a:ea typeface="ＭＳ Ｐゴシック" panose="020B0600070205080204" pitchFamily="34" charset="-128"/>
        <a:cs typeface="+mn-cs"/>
      </a:defRPr>
    </a:lvl1pPr>
    <a:lvl2pPr marL="608945" algn="l" rtl="0" eaLnBrk="0" fontAlgn="base" hangingPunct="0">
      <a:spcBef>
        <a:spcPct val="0"/>
      </a:spcBef>
      <a:spcAft>
        <a:spcPct val="0"/>
      </a:spcAft>
      <a:defRPr sz="3197" kern="1200">
        <a:solidFill>
          <a:schemeClr val="tx1"/>
        </a:solidFill>
        <a:latin typeface="Arial" panose="020B0604020202020204" pitchFamily="34" charset="0"/>
        <a:ea typeface="ＭＳ Ｐゴシック" panose="020B0600070205080204" pitchFamily="34" charset="-128"/>
        <a:cs typeface="+mn-cs"/>
      </a:defRPr>
    </a:lvl2pPr>
    <a:lvl3pPr marL="1217889" algn="l" rtl="0" eaLnBrk="0" fontAlgn="base" hangingPunct="0">
      <a:spcBef>
        <a:spcPct val="0"/>
      </a:spcBef>
      <a:spcAft>
        <a:spcPct val="0"/>
      </a:spcAft>
      <a:defRPr sz="3197" kern="1200">
        <a:solidFill>
          <a:schemeClr val="tx1"/>
        </a:solidFill>
        <a:latin typeface="Arial" panose="020B0604020202020204" pitchFamily="34" charset="0"/>
        <a:ea typeface="ＭＳ Ｐゴシック" panose="020B0600070205080204" pitchFamily="34" charset="-128"/>
        <a:cs typeface="+mn-cs"/>
      </a:defRPr>
    </a:lvl3pPr>
    <a:lvl4pPr marL="1826834" algn="l" rtl="0" eaLnBrk="0" fontAlgn="base" hangingPunct="0">
      <a:spcBef>
        <a:spcPct val="0"/>
      </a:spcBef>
      <a:spcAft>
        <a:spcPct val="0"/>
      </a:spcAft>
      <a:defRPr sz="3197" kern="1200">
        <a:solidFill>
          <a:schemeClr val="tx1"/>
        </a:solidFill>
        <a:latin typeface="Arial" panose="020B0604020202020204" pitchFamily="34" charset="0"/>
        <a:ea typeface="ＭＳ Ｐゴシック" panose="020B0600070205080204" pitchFamily="34" charset="-128"/>
        <a:cs typeface="+mn-cs"/>
      </a:defRPr>
    </a:lvl4pPr>
    <a:lvl5pPr marL="2435779" algn="l" rtl="0" eaLnBrk="0" fontAlgn="base" hangingPunct="0">
      <a:spcBef>
        <a:spcPct val="0"/>
      </a:spcBef>
      <a:spcAft>
        <a:spcPct val="0"/>
      </a:spcAft>
      <a:defRPr sz="3197" kern="1200">
        <a:solidFill>
          <a:schemeClr val="tx1"/>
        </a:solidFill>
        <a:latin typeface="Arial" panose="020B0604020202020204" pitchFamily="34" charset="0"/>
        <a:ea typeface="ＭＳ Ｐゴシック" panose="020B0600070205080204" pitchFamily="34" charset="-128"/>
        <a:cs typeface="+mn-cs"/>
      </a:defRPr>
    </a:lvl5pPr>
    <a:lvl6pPr marL="3044723" algn="l" defTabSz="1217889" rtl="0" eaLnBrk="1" latinLnBrk="0" hangingPunct="1">
      <a:defRPr sz="3197" kern="1200">
        <a:solidFill>
          <a:schemeClr val="tx1"/>
        </a:solidFill>
        <a:latin typeface="Arial" panose="020B0604020202020204" pitchFamily="34" charset="0"/>
        <a:ea typeface="ＭＳ Ｐゴシック" panose="020B0600070205080204" pitchFamily="34" charset="-128"/>
        <a:cs typeface="+mn-cs"/>
      </a:defRPr>
    </a:lvl6pPr>
    <a:lvl7pPr marL="3653668" algn="l" defTabSz="1217889" rtl="0" eaLnBrk="1" latinLnBrk="0" hangingPunct="1">
      <a:defRPr sz="3197" kern="1200">
        <a:solidFill>
          <a:schemeClr val="tx1"/>
        </a:solidFill>
        <a:latin typeface="Arial" panose="020B0604020202020204" pitchFamily="34" charset="0"/>
        <a:ea typeface="ＭＳ Ｐゴシック" panose="020B0600070205080204" pitchFamily="34" charset="-128"/>
        <a:cs typeface="+mn-cs"/>
      </a:defRPr>
    </a:lvl7pPr>
    <a:lvl8pPr marL="4262613" algn="l" defTabSz="1217889" rtl="0" eaLnBrk="1" latinLnBrk="0" hangingPunct="1">
      <a:defRPr sz="3197" kern="1200">
        <a:solidFill>
          <a:schemeClr val="tx1"/>
        </a:solidFill>
        <a:latin typeface="Arial" panose="020B0604020202020204" pitchFamily="34" charset="0"/>
        <a:ea typeface="ＭＳ Ｐゴシック" panose="020B0600070205080204" pitchFamily="34" charset="-128"/>
        <a:cs typeface="+mn-cs"/>
      </a:defRPr>
    </a:lvl8pPr>
    <a:lvl9pPr marL="4871557" algn="l" defTabSz="1217889" rtl="0" eaLnBrk="1" latinLnBrk="0" hangingPunct="1">
      <a:defRPr sz="3197"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2" frameSlides="1"/>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378"/>
    <p:restoredTop sz="94683"/>
  </p:normalViewPr>
  <p:slideViewPr>
    <p:cSldViewPr>
      <p:cViewPr varScale="1">
        <p:scale>
          <a:sx n="106" d="100"/>
          <a:sy n="106" d="100"/>
        </p:scale>
        <p:origin x="216" y="1680"/>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135" d="100"/>
          <a:sy n="135" d="100"/>
        </p:scale>
        <p:origin x="-3632" y="-11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theme" Target="theme/theme1.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notesMaster" Target="notesMasters/notesMaster1.xml"/><Relationship Id="rId118" Type="http://schemas.openxmlformats.org/officeDocument/2006/relationships/tableStyles" Target="tableStyle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handoutMaster" Target="handoutMasters/handout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presProps" Target="pres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1B2B87AA-E799-9610-588F-BC56C9C04816}"/>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200">
                <a:latin typeface="Arial" charset="0"/>
                <a:ea typeface="ＭＳ Ｐゴシック" charset="0"/>
                <a:cs typeface="ＭＳ Ｐゴシック" charset="0"/>
              </a:defRPr>
            </a:lvl1pPr>
          </a:lstStyle>
          <a:p>
            <a:pPr>
              <a:defRPr/>
            </a:pPr>
            <a:endParaRPr lang="en-US"/>
          </a:p>
        </p:txBody>
      </p:sp>
      <p:sp>
        <p:nvSpPr>
          <p:cNvPr id="19459" name="Rectangle 3">
            <a:extLst>
              <a:ext uri="{FF2B5EF4-FFF2-40B4-BE49-F238E27FC236}">
                <a16:creationId xmlns:a16="http://schemas.microsoft.com/office/drawing/2014/main" id="{66CBFC03-456B-DAF6-2999-B846FE14C788}"/>
              </a:ext>
            </a:extLst>
          </p:cNvPr>
          <p:cNvSpPr>
            <a:spLocks noGrp="1" noChangeArrowheads="1"/>
          </p:cNvSpPr>
          <p:nvPr>
            <p:ph type="dt" sz="quarter" idx="1"/>
          </p:nvPr>
        </p:nvSpPr>
        <p:spPr bwMode="auto">
          <a:xfrm>
            <a:off x="388620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200">
                <a:latin typeface="Arial" charset="0"/>
                <a:ea typeface="ＭＳ Ｐゴシック" charset="0"/>
                <a:cs typeface="ＭＳ Ｐゴシック" charset="0"/>
              </a:defRPr>
            </a:lvl1pPr>
          </a:lstStyle>
          <a:p>
            <a:pPr>
              <a:defRPr/>
            </a:pPr>
            <a:endParaRPr lang="en-US"/>
          </a:p>
        </p:txBody>
      </p:sp>
      <p:sp>
        <p:nvSpPr>
          <p:cNvPr id="19460" name="Rectangle 4">
            <a:extLst>
              <a:ext uri="{FF2B5EF4-FFF2-40B4-BE49-F238E27FC236}">
                <a16:creationId xmlns:a16="http://schemas.microsoft.com/office/drawing/2014/main" id="{BFD9D12F-7F7A-599D-A83C-932043B2E3F4}"/>
              </a:ext>
            </a:extLst>
          </p:cNvPr>
          <p:cNvSpPr>
            <a:spLocks noGrp="1" noChangeArrowheads="1"/>
          </p:cNvSpPr>
          <p:nvPr>
            <p:ph type="ftr" sz="quarter" idx="2"/>
          </p:nvPr>
        </p:nvSpPr>
        <p:spPr bwMode="auto">
          <a:xfrm>
            <a:off x="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defRPr sz="1200">
                <a:latin typeface="Arial" charset="0"/>
                <a:ea typeface="ＭＳ Ｐゴシック" charset="0"/>
                <a:cs typeface="ＭＳ Ｐゴシック" charset="0"/>
              </a:defRPr>
            </a:lvl1pPr>
          </a:lstStyle>
          <a:p>
            <a:pPr>
              <a:defRPr/>
            </a:pPr>
            <a:endParaRPr lang="en-US"/>
          </a:p>
        </p:txBody>
      </p:sp>
      <p:sp>
        <p:nvSpPr>
          <p:cNvPr id="19461" name="Rectangle 5">
            <a:extLst>
              <a:ext uri="{FF2B5EF4-FFF2-40B4-BE49-F238E27FC236}">
                <a16:creationId xmlns:a16="http://schemas.microsoft.com/office/drawing/2014/main" id="{F061908F-9249-781B-EA5D-035B466AB60F}"/>
              </a:ext>
            </a:extLst>
          </p:cNvPr>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defRPr sz="1200"/>
            </a:lvl1pPr>
          </a:lstStyle>
          <a:p>
            <a:fld id="{4BEE7053-F098-FA46-ADB3-5762A2FF0AAB}" type="slidenum">
              <a:rPr lang="en-US" altLang="en-US"/>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10-08T23:40:02.075"/>
    </inkml:context>
    <inkml:brush xml:id="br0">
      <inkml:brushProperty name="width" value="0.05" units="cm"/>
      <inkml:brushProperty name="height" value="0.3" units="cm"/>
      <inkml:brushProperty name="color" value="#849398"/>
      <inkml:brushProperty name="inkEffects" value="pencil"/>
    </inkml:brush>
  </inkml:definitions>
  <inkml:trace contextRef="#ctx0" brushRef="#br0">0 5 12123 180000 90000,'137'-2'0'0'0,"-42"0"0"0"0,-44 4 0 0 0,-21-2 0 0 0,-2 2 0 0 0,-3-2 0 0 0,3 0 0 0 0,0 0 0 0 0,-2 0 0 0 0,0 0 0 0 0,-3 0 0 0 0,0 0 0 0 0,5 3 0 0 0,2 2 0 0 0,2 3 0 0 0,5 3 0 0 0,5 3 0 0 0,6 0 0 0 0,6 1 0 0 0,12 0 0 0 0,8-1 0 0 0,5 1 0 0 0,7 3 0 0 0,2 2 0 0 0,-1 2 0 0 0,6 6 0 0 0,-5 3 0 0 0,-10 3 0 0 0,-4 5 0 0 0,-13-1 0 0 0,-12 0 0 0 0,-12-3 0 0 0,-9-2 0 0 0,-6-3 0 0 0,-7-3 0 0 0,-7-4 0 0 0,-11-5 0 0 0,-13-6 0 0 0,-13-5 0 0 0,-10-4 0 0 0,-18-14 0 0 0,-2-3 0 0 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10-08T23:39:58.917"/>
    </inkml:context>
    <inkml:brush xml:id="br0">
      <inkml:brushProperty name="width" value="0.05" units="cm"/>
      <inkml:brushProperty name="height" value="0.3" units="cm"/>
      <inkml:brushProperty name="color" value="#849398"/>
      <inkml:brushProperty name="inkEffects" value="pencil"/>
    </inkml:brush>
  </inkml:definitions>
  <inkml:trace contextRef="#ctx0" brushRef="#br0">1690 1112 12123 180000 90000,'-40'-47'0'0'0,"2"0"0"0"0,-41-36 0 0 0,2 13 0 0 0,-4 2 0 0 0,-5-5 0 0 0,-7-4 0 0 0,45 36 0 0 0,-1 0 0 0 0,-2 0 0 0 0,-2-1 0 0 0,1 0 0 0 0,-1 1 0 0 0,1 1 0 0 0,-1 2 0 0 0,-47-33 0 0 0,6 11 0 0 0,-2 4 0 0 0,19 17 0 0 0,-6 2 0 0 0,22 20 0 0 0,-5-3 0 0 0,12 7 0 0 0,6 8 0 0 0,11 3 0 0 0,0 1 0 0 0,6 1 0 0 0</inkml:trace>
  <inkml:trace contextRef="#ctx0" brushRef="#br0" timeOffset="402">512 272 12123 180000 90000,'151'-10'0'0'0,"1"0"0"0"0,-1 0 0 0 0,0 0 0 0 0,1 0 0 0 0,-2 0 0 0 0,1 0 0 0 0,0 1 0 0 0,1-1 0 0 0,-1 0 0 0 0,0 0 0 0 0,-1 0 0 0 0,1 0 0 0 0,1 0 0 0 0,-1 0 0 0 0,0 0 0 0 0</inkml:trace>
  <inkml:trace contextRef="#ctx0" brushRef="#br0" timeOffset="2480">708 714 12123 180000 90000,'0'0'0'0'0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10-08T23:40:02.075"/>
    </inkml:context>
    <inkml:brush xml:id="br0">
      <inkml:brushProperty name="width" value="0.05" units="cm"/>
      <inkml:brushProperty name="height" value="0.3" units="cm"/>
      <inkml:brushProperty name="color" value="#849398"/>
      <inkml:brushProperty name="inkEffects" value="pencil"/>
    </inkml:brush>
  </inkml:definitions>
  <inkml:trace contextRef="#ctx0" brushRef="#br0">0 5 12123 180000 90000,'137'-2'0'0'0,"-42"0"0"0"0,-44 4 0 0 0,-21-2 0 0 0,-2 2 0 0 0,-3-2 0 0 0,3 0 0 0 0,0 0 0 0 0,-2 0 0 0 0,0 0 0 0 0,-3 0 0 0 0,0 0 0 0 0,5 3 0 0 0,2 2 0 0 0,2 3 0 0 0,5 3 0 0 0,5 3 0 0 0,6 0 0 0 0,6 1 0 0 0,12 0 0 0 0,8-1 0 0 0,5 1 0 0 0,7 3 0 0 0,2 2 0 0 0,-1 2 0 0 0,6 6 0 0 0,-5 3 0 0 0,-10 3 0 0 0,-4 5 0 0 0,-13-1 0 0 0,-12 0 0 0 0,-12-3 0 0 0,-9-2 0 0 0,-6-3 0 0 0,-7-3 0 0 0,-7-4 0 0 0,-11-5 0 0 0,-13-6 0 0 0,-13-5 0 0 0,-10-4 0 0 0,-18-14 0 0 0,-2-3 0 0 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10-08T23:39:58.917"/>
    </inkml:context>
    <inkml:brush xml:id="br0">
      <inkml:brushProperty name="width" value="0.05" units="cm"/>
      <inkml:brushProperty name="height" value="0.3" units="cm"/>
      <inkml:brushProperty name="color" value="#849398"/>
      <inkml:brushProperty name="inkEffects" value="pencil"/>
    </inkml:brush>
  </inkml:definitions>
  <inkml:trace contextRef="#ctx0" brushRef="#br0">1690 1112 12123 180000 90000,'-40'-47'0'0'0,"2"0"0"0"0,-41-36 0 0 0,2 13 0 0 0,-4 2 0 0 0,-5-5 0 0 0,-7-4 0 0 0,45 36 0 0 0,-1 0 0 0 0,-2 0 0 0 0,-2-1 0 0 0,1 0 0 0 0,-1 1 0 0 0,1 1 0 0 0,-1 2 0 0 0,-47-33 0 0 0,6 11 0 0 0,-2 4 0 0 0,19 17 0 0 0,-6 2 0 0 0,22 20 0 0 0,-5-3 0 0 0,12 7 0 0 0,6 8 0 0 0,11 3 0 0 0,0 1 0 0 0,6 1 0 0 0</inkml:trace>
  <inkml:trace contextRef="#ctx0" brushRef="#br0" timeOffset="402">512 272 12123 180000 90000,'151'-10'0'0'0,"1"0"0"0"0,-1 0 0 0 0,0 0 0 0 0,1 0 0 0 0,-2 0 0 0 0,1 0 0 0 0,0 1 0 0 0,1-1 0 0 0,-1 0 0 0 0,0 0 0 0 0,-1 0 0 0 0,1 0 0 0 0,1 0 0 0 0,-1 0 0 0 0,0 0 0 0 0</inkml:trace>
  <inkml:trace contextRef="#ctx0" brushRef="#br0" timeOffset="2480">708 714 12123 180000 90000,'0'0'0'0'0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10-08T23:40:02.075"/>
    </inkml:context>
    <inkml:brush xml:id="br0">
      <inkml:brushProperty name="width" value="0.05" units="cm"/>
      <inkml:brushProperty name="height" value="0.3" units="cm"/>
      <inkml:brushProperty name="color" value="#849398"/>
      <inkml:brushProperty name="inkEffects" value="pencil"/>
    </inkml:brush>
  </inkml:definitions>
  <inkml:trace contextRef="#ctx0" brushRef="#br0">0 5 12123 180000 90000,'137'-2'0'0'0,"-42"0"0"0"0,-44 4 0 0 0,-21-2 0 0 0,-2 2 0 0 0,-3-2 0 0 0,3 0 0 0 0,0 0 0 0 0,-2 0 0 0 0,0 0 0 0 0,-3 0 0 0 0,0 0 0 0 0,5 3 0 0 0,2 2 0 0 0,2 3 0 0 0,5 3 0 0 0,5 3 0 0 0,6 0 0 0 0,6 1 0 0 0,12 0 0 0 0,8-1 0 0 0,5 1 0 0 0,7 3 0 0 0,2 2 0 0 0,-1 2 0 0 0,6 6 0 0 0,-5 3 0 0 0,-10 3 0 0 0,-4 5 0 0 0,-13-1 0 0 0,-12 0 0 0 0,-12-3 0 0 0,-9-2 0 0 0,-6-3 0 0 0,-7-3 0 0 0,-7-4 0 0 0,-11-5 0 0 0,-13-6 0 0 0,-13-5 0 0 0,-10-4 0 0 0,-18-14 0 0 0,-2-3 0 0 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10-08T23:39:58.917"/>
    </inkml:context>
    <inkml:brush xml:id="br0">
      <inkml:brushProperty name="width" value="0.05" units="cm"/>
      <inkml:brushProperty name="height" value="0.3" units="cm"/>
      <inkml:brushProperty name="color" value="#849398"/>
      <inkml:brushProperty name="inkEffects" value="pencil"/>
    </inkml:brush>
  </inkml:definitions>
  <inkml:trace contextRef="#ctx0" brushRef="#br0">1690 1112 12123 180000 90000,'-40'-47'0'0'0,"2"0"0"0"0,-41-36 0 0 0,2 13 0 0 0,-4 2 0 0 0,-5-5 0 0 0,-7-4 0 0 0,45 36 0 0 0,-1 0 0 0 0,-2 0 0 0 0,-2-1 0 0 0,1 0 0 0 0,-1 1 0 0 0,1 1 0 0 0,-1 2 0 0 0,-47-33 0 0 0,6 11 0 0 0,-2 4 0 0 0,19 17 0 0 0,-6 2 0 0 0,22 20 0 0 0,-5-3 0 0 0,12 7 0 0 0,6 8 0 0 0,11 3 0 0 0,0 1 0 0 0,6 1 0 0 0</inkml:trace>
  <inkml:trace contextRef="#ctx0" brushRef="#br0" timeOffset="402">512 272 12123 180000 90000,'151'-10'0'0'0,"1"0"0"0"0,-1 0 0 0 0,0 0 0 0 0,1 0 0 0 0,-2 0 0 0 0,1 0 0 0 0,0 1 0 0 0,1-1 0 0 0,-1 0 0 0 0,0 0 0 0 0,-1 0 0 0 0,1 0 0 0 0,1 0 0 0 0,-1 0 0 0 0,0 0 0 0 0</inkml:trace>
  <inkml:trace contextRef="#ctx0" brushRef="#br0" timeOffset="2480">708 714 12123 180000 90000,'0'0'0'0'0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10-08T23:40:02.075"/>
    </inkml:context>
    <inkml:brush xml:id="br0">
      <inkml:brushProperty name="width" value="0.05" units="cm"/>
      <inkml:brushProperty name="height" value="0.3" units="cm"/>
      <inkml:brushProperty name="color" value="#849398"/>
      <inkml:brushProperty name="inkEffects" value="pencil"/>
    </inkml:brush>
  </inkml:definitions>
  <inkml:trace contextRef="#ctx0" brushRef="#br0">0 5 12123 180000 90000,'137'-2'0'0'0,"-42"0"0"0"0,-44 4 0 0 0,-21-2 0 0 0,-2 2 0 0 0,-3-2 0 0 0,3 0 0 0 0,0 0 0 0 0,-2 0 0 0 0,0 0 0 0 0,-3 0 0 0 0,0 0 0 0 0,5 3 0 0 0,2 2 0 0 0,2 3 0 0 0,5 3 0 0 0,5 3 0 0 0,6 0 0 0 0,6 1 0 0 0,12 0 0 0 0,8-1 0 0 0,5 1 0 0 0,7 3 0 0 0,2 2 0 0 0,-1 2 0 0 0,6 6 0 0 0,-5 3 0 0 0,-10 3 0 0 0,-4 5 0 0 0,-13-1 0 0 0,-12 0 0 0 0,-12-3 0 0 0,-9-2 0 0 0,-6-3 0 0 0,-7-3 0 0 0,-7-4 0 0 0,-11-5 0 0 0,-13-6 0 0 0,-13-5 0 0 0,-10-4 0 0 0,-18-14 0 0 0,-2-3 0 0 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10-08T23:39:58.917"/>
    </inkml:context>
    <inkml:brush xml:id="br0">
      <inkml:brushProperty name="width" value="0.05" units="cm"/>
      <inkml:brushProperty name="height" value="0.3" units="cm"/>
      <inkml:brushProperty name="color" value="#849398"/>
      <inkml:brushProperty name="inkEffects" value="pencil"/>
    </inkml:brush>
  </inkml:definitions>
  <inkml:trace contextRef="#ctx0" brushRef="#br0">1690 1112 12123 180000 90000,'-40'-47'0'0'0,"2"0"0"0"0,-41-36 0 0 0,2 13 0 0 0,-4 2 0 0 0,-5-5 0 0 0,-7-4 0 0 0,45 36 0 0 0,-1 0 0 0 0,-2 0 0 0 0,-2-1 0 0 0,1 0 0 0 0,-1 1 0 0 0,1 1 0 0 0,-1 2 0 0 0,-47-33 0 0 0,6 11 0 0 0,-2 4 0 0 0,19 17 0 0 0,-6 2 0 0 0,22 20 0 0 0,-5-3 0 0 0,12 7 0 0 0,6 8 0 0 0,11 3 0 0 0,0 1 0 0 0,6 1 0 0 0</inkml:trace>
  <inkml:trace contextRef="#ctx0" brushRef="#br0" timeOffset="402">512 272 12123 180000 90000,'151'-10'0'0'0,"1"0"0"0"0,-1 0 0 0 0,0 0 0 0 0,1 0 0 0 0,-2 0 0 0 0,1 0 0 0 0,0 1 0 0 0,1-1 0 0 0,-1 0 0 0 0,0 0 0 0 0,-1 0 0 0 0,1 0 0 0 0,1 0 0 0 0,-1 0 0 0 0,0 0 0 0 0</inkml:trace>
  <inkml:trace contextRef="#ctx0" brushRef="#br0" timeOffset="2480">708 714 12123 180000 90000,'0'0'0'0'0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10-08T23:40:02.075"/>
    </inkml:context>
    <inkml:brush xml:id="br0">
      <inkml:brushProperty name="width" value="0.05" units="cm"/>
      <inkml:brushProperty name="height" value="0.3" units="cm"/>
      <inkml:brushProperty name="color" value="#849398"/>
      <inkml:brushProperty name="inkEffects" value="pencil"/>
    </inkml:brush>
  </inkml:definitions>
  <inkml:trace contextRef="#ctx0" brushRef="#br0">0 5 12123 180000 90000,'137'-2'0'0'0,"-42"0"0"0"0,-44 4 0 0 0,-21-2 0 0 0,-2 2 0 0 0,-3-2 0 0 0,3 0 0 0 0,0 0 0 0 0,-2 0 0 0 0,0 0 0 0 0,-3 0 0 0 0,0 0 0 0 0,5 3 0 0 0,2 2 0 0 0,2 3 0 0 0,5 3 0 0 0,5 3 0 0 0,6 0 0 0 0,6 1 0 0 0,12 0 0 0 0,8-1 0 0 0,5 1 0 0 0,7 3 0 0 0,2 2 0 0 0,-1 2 0 0 0,6 6 0 0 0,-5 3 0 0 0,-10 3 0 0 0,-4 5 0 0 0,-13-1 0 0 0,-12 0 0 0 0,-12-3 0 0 0,-9-2 0 0 0,-6-3 0 0 0,-7-3 0 0 0,-7-4 0 0 0,-11-5 0 0 0,-13-6 0 0 0,-13-5 0 0 0,-10-4 0 0 0,-18-14 0 0 0,-2-3 0 0 0</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10-08T23:39:58.917"/>
    </inkml:context>
    <inkml:brush xml:id="br0">
      <inkml:brushProperty name="width" value="0.05" units="cm"/>
      <inkml:brushProperty name="height" value="0.3" units="cm"/>
      <inkml:brushProperty name="color" value="#849398"/>
      <inkml:brushProperty name="inkEffects" value="pencil"/>
    </inkml:brush>
  </inkml:definitions>
  <inkml:trace contextRef="#ctx0" brushRef="#br0">1690 1112 12123 180000 90000,'-40'-47'0'0'0,"2"0"0"0"0,-41-36 0 0 0,2 13 0 0 0,-4 2 0 0 0,-5-5 0 0 0,-7-4 0 0 0,45 36 0 0 0,-1 0 0 0 0,-2 0 0 0 0,-2-1 0 0 0,1 0 0 0 0,-1 1 0 0 0,1 1 0 0 0,-1 2 0 0 0,-47-33 0 0 0,6 11 0 0 0,-2 4 0 0 0,19 17 0 0 0,-6 2 0 0 0,22 20 0 0 0,-5-3 0 0 0,12 7 0 0 0,6 8 0 0 0,11 3 0 0 0,0 1 0 0 0,6 1 0 0 0</inkml:trace>
  <inkml:trace contextRef="#ctx0" brushRef="#br0" timeOffset="402">512 272 12123 180000 90000,'151'-10'0'0'0,"1"0"0"0"0,-1 0 0 0 0,0 0 0 0 0,1 0 0 0 0,-2 0 0 0 0,1 0 0 0 0,0 1 0 0 0,1-1 0 0 0,-1 0 0 0 0,0 0 0 0 0,-1 0 0 0 0,1 0 0 0 0,1 0 0 0 0,-1 0 0 0 0,0 0 0 0 0</inkml:trace>
  <inkml:trace contextRef="#ctx0" brushRef="#br0" timeOffset="2480">708 714 12123 180000 90000,'0'0'0'0'0</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10-08T23:40:02.075"/>
    </inkml:context>
    <inkml:brush xml:id="br0">
      <inkml:brushProperty name="width" value="0.05" units="cm"/>
      <inkml:brushProperty name="height" value="0.3" units="cm"/>
      <inkml:brushProperty name="color" value="#849398"/>
      <inkml:brushProperty name="inkEffects" value="pencil"/>
    </inkml:brush>
  </inkml:definitions>
  <inkml:trace contextRef="#ctx0" brushRef="#br0">0 5 12123 180000 90000,'137'-2'0'0'0,"-42"0"0"0"0,-44 4 0 0 0,-21-2 0 0 0,-2 2 0 0 0,-3-2 0 0 0,3 0 0 0 0,0 0 0 0 0,-2 0 0 0 0,0 0 0 0 0,-3 0 0 0 0,0 0 0 0 0,5 3 0 0 0,2 2 0 0 0,2 3 0 0 0,5 3 0 0 0,5 3 0 0 0,6 0 0 0 0,6 1 0 0 0,12 0 0 0 0,8-1 0 0 0,5 1 0 0 0,7 3 0 0 0,2 2 0 0 0,-1 2 0 0 0,6 6 0 0 0,-5 3 0 0 0,-10 3 0 0 0,-4 5 0 0 0,-13-1 0 0 0,-12 0 0 0 0,-12-3 0 0 0,-9-2 0 0 0,-6-3 0 0 0,-7-3 0 0 0,-7-4 0 0 0,-11-5 0 0 0,-13-6 0 0 0,-13-5 0 0 0,-10-4 0 0 0,-18-14 0 0 0,-2-3 0 0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10-08T23:39:58.917"/>
    </inkml:context>
    <inkml:brush xml:id="br0">
      <inkml:brushProperty name="width" value="0.05" units="cm"/>
      <inkml:brushProperty name="height" value="0.3" units="cm"/>
      <inkml:brushProperty name="color" value="#849398"/>
      <inkml:brushProperty name="inkEffects" value="pencil"/>
    </inkml:brush>
  </inkml:definitions>
  <inkml:trace contextRef="#ctx0" brushRef="#br0">1690 1112 12123 180000 90000,'-40'-47'0'0'0,"2"0"0"0"0,-41-36 0 0 0,2 13 0 0 0,-4 2 0 0 0,-5-5 0 0 0,-7-4 0 0 0,45 36 0 0 0,-1 0 0 0 0,-2 0 0 0 0,-2-1 0 0 0,1 0 0 0 0,-1 1 0 0 0,1 1 0 0 0,-1 2 0 0 0,-47-33 0 0 0,6 11 0 0 0,-2 4 0 0 0,19 17 0 0 0,-6 2 0 0 0,22 20 0 0 0,-5-3 0 0 0,12 7 0 0 0,6 8 0 0 0,11 3 0 0 0,0 1 0 0 0,6 1 0 0 0</inkml:trace>
  <inkml:trace contextRef="#ctx0" brushRef="#br0" timeOffset="402">512 272 12123 180000 90000,'151'-10'0'0'0,"1"0"0"0"0,-1 0 0 0 0,0 0 0 0 0,1 0 0 0 0,-2 0 0 0 0,1 0 0 0 0,0 1 0 0 0,1-1 0 0 0,-1 0 0 0 0,0 0 0 0 0,-1 0 0 0 0,1 0 0 0 0,1 0 0 0 0,-1 0 0 0 0,0 0 0 0 0</inkml:trace>
  <inkml:trace contextRef="#ctx0" brushRef="#br0" timeOffset="2480">708 714 12123 180000 90000,'0'0'0'0'0</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10-08T23:39:58.917"/>
    </inkml:context>
    <inkml:brush xml:id="br0">
      <inkml:brushProperty name="width" value="0.05" units="cm"/>
      <inkml:brushProperty name="height" value="0.3" units="cm"/>
      <inkml:brushProperty name="color" value="#849398"/>
      <inkml:brushProperty name="inkEffects" value="pencil"/>
    </inkml:brush>
  </inkml:definitions>
  <inkml:trace contextRef="#ctx0" brushRef="#br0">1690 1112 12123 180000 90000,'-40'-47'0'0'0,"2"0"0"0"0,-41-36 0 0 0,2 13 0 0 0,-4 2 0 0 0,-5-5 0 0 0,-7-4 0 0 0,45 36 0 0 0,-1 0 0 0 0,-2 0 0 0 0,-2-1 0 0 0,1 0 0 0 0,-1 1 0 0 0,1 1 0 0 0,-1 2 0 0 0,-47-33 0 0 0,6 11 0 0 0,-2 4 0 0 0,19 17 0 0 0,-6 2 0 0 0,22 20 0 0 0,-5-3 0 0 0,12 7 0 0 0,6 8 0 0 0,11 3 0 0 0,0 1 0 0 0,6 1 0 0 0</inkml:trace>
  <inkml:trace contextRef="#ctx0" brushRef="#br0" timeOffset="402">512 272 12123 180000 90000,'151'-10'0'0'0,"1"0"0"0"0,-1 0 0 0 0,0 0 0 0 0,1 0 0 0 0,-2 0 0 0 0,1 0 0 0 0,0 1 0 0 0,1-1 0 0 0,-1 0 0 0 0,0 0 0 0 0,-1 0 0 0 0,1 0 0 0 0,1 0 0 0 0,-1 0 0 0 0,0 0 0 0 0</inkml:trace>
  <inkml:trace contextRef="#ctx0" brushRef="#br0" timeOffset="2480">708 714 12123 180000 90000,'0'0'0'0'0</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10-08T23:40:02.075"/>
    </inkml:context>
    <inkml:brush xml:id="br0">
      <inkml:brushProperty name="width" value="0.05" units="cm"/>
      <inkml:brushProperty name="height" value="0.3" units="cm"/>
      <inkml:brushProperty name="color" value="#849398"/>
      <inkml:brushProperty name="inkEffects" value="pencil"/>
    </inkml:brush>
  </inkml:definitions>
  <inkml:trace contextRef="#ctx0" brushRef="#br0">0 5 12123 180000 90000,'137'-2'0'0'0,"-42"0"0"0"0,-44 4 0 0 0,-21-2 0 0 0,-2 2 0 0 0,-3-2 0 0 0,3 0 0 0 0,0 0 0 0 0,-2 0 0 0 0,0 0 0 0 0,-3 0 0 0 0,0 0 0 0 0,5 3 0 0 0,2 2 0 0 0,2 3 0 0 0,5 3 0 0 0,5 3 0 0 0,6 0 0 0 0,6 1 0 0 0,12 0 0 0 0,8-1 0 0 0,5 1 0 0 0,7 3 0 0 0,2 2 0 0 0,-1 2 0 0 0,6 6 0 0 0,-5 3 0 0 0,-10 3 0 0 0,-4 5 0 0 0,-13-1 0 0 0,-12 0 0 0 0,-12-3 0 0 0,-9-2 0 0 0,-6-3 0 0 0,-7-3 0 0 0,-7-4 0 0 0,-11-5 0 0 0,-13-6 0 0 0,-13-5 0 0 0,-10-4 0 0 0,-18-14 0 0 0,-2-3 0 0 0</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10-08T23:39:58.917"/>
    </inkml:context>
    <inkml:brush xml:id="br0">
      <inkml:brushProperty name="width" value="0.05" units="cm"/>
      <inkml:brushProperty name="height" value="0.3" units="cm"/>
      <inkml:brushProperty name="color" value="#849398"/>
      <inkml:brushProperty name="inkEffects" value="pencil"/>
    </inkml:brush>
  </inkml:definitions>
  <inkml:trace contextRef="#ctx0" brushRef="#br0">1690 1112 12123 180000 90000,'-40'-47'0'0'0,"2"0"0"0"0,-41-36 0 0 0,2 13 0 0 0,-4 2 0 0 0,-5-5 0 0 0,-7-4 0 0 0,45 36 0 0 0,-1 0 0 0 0,-2 0 0 0 0,-2-1 0 0 0,1 0 0 0 0,-1 1 0 0 0,1 1 0 0 0,-1 2 0 0 0,-47-33 0 0 0,6 11 0 0 0,-2 4 0 0 0,19 17 0 0 0,-6 2 0 0 0,22 20 0 0 0,-5-3 0 0 0,12 7 0 0 0,6 8 0 0 0,11 3 0 0 0,0 1 0 0 0,6 1 0 0 0</inkml:trace>
  <inkml:trace contextRef="#ctx0" brushRef="#br0" timeOffset="402">512 272 12123 180000 90000,'151'-10'0'0'0,"1"0"0"0"0,-1 0 0 0 0,0 0 0 0 0,1 0 0 0 0,-2 0 0 0 0,1 0 0 0 0,0 1 0 0 0,1-1 0 0 0,-1 0 0 0 0,0 0 0 0 0,-1 0 0 0 0,1 0 0 0 0,1 0 0 0 0,-1 0 0 0 0,0 0 0 0 0</inkml:trace>
  <inkml:trace contextRef="#ctx0" brushRef="#br0" timeOffset="2480">708 714 12123 180000 90000,'0'0'0'0'0</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10-08T23:40:02.075"/>
    </inkml:context>
    <inkml:brush xml:id="br0">
      <inkml:brushProperty name="width" value="0.05" units="cm"/>
      <inkml:brushProperty name="height" value="0.3" units="cm"/>
      <inkml:brushProperty name="color" value="#849398"/>
      <inkml:brushProperty name="inkEffects" value="pencil"/>
    </inkml:brush>
  </inkml:definitions>
  <inkml:trace contextRef="#ctx0" brushRef="#br0">0 5 12123 180000 90000,'137'-2'0'0'0,"-42"0"0"0"0,-44 4 0 0 0,-21-2 0 0 0,-2 2 0 0 0,-3-2 0 0 0,3 0 0 0 0,0 0 0 0 0,-2 0 0 0 0,0 0 0 0 0,-3 0 0 0 0,0 0 0 0 0,5 3 0 0 0,2 2 0 0 0,2 3 0 0 0,5 3 0 0 0,5 3 0 0 0,6 0 0 0 0,6 1 0 0 0,12 0 0 0 0,8-1 0 0 0,5 1 0 0 0,7 3 0 0 0,2 2 0 0 0,-1 2 0 0 0,6 6 0 0 0,-5 3 0 0 0,-10 3 0 0 0,-4 5 0 0 0,-13-1 0 0 0,-12 0 0 0 0,-12-3 0 0 0,-9-2 0 0 0,-6-3 0 0 0,-7-3 0 0 0,-7-4 0 0 0,-11-5 0 0 0,-13-6 0 0 0,-13-5 0 0 0,-10-4 0 0 0,-18-14 0 0 0,-2-3 0 0 0</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10-08T23:39:58.917"/>
    </inkml:context>
    <inkml:brush xml:id="br0">
      <inkml:brushProperty name="width" value="0.05" units="cm"/>
      <inkml:brushProperty name="height" value="0.3" units="cm"/>
      <inkml:brushProperty name="color" value="#849398"/>
      <inkml:brushProperty name="inkEffects" value="pencil"/>
    </inkml:brush>
  </inkml:definitions>
  <inkml:trace contextRef="#ctx0" brushRef="#br0">1690 1112 12123 180000 90000,'-40'-47'0'0'0,"2"0"0"0"0,-41-36 0 0 0,2 13 0 0 0,-4 2 0 0 0,-5-5 0 0 0,-7-4 0 0 0,45 36 0 0 0,-1 0 0 0 0,-2 0 0 0 0,-2-1 0 0 0,1 0 0 0 0,-1 1 0 0 0,1 1 0 0 0,-1 2 0 0 0,-47-33 0 0 0,6 11 0 0 0,-2 4 0 0 0,19 17 0 0 0,-6 2 0 0 0,22 20 0 0 0,-5-3 0 0 0,12 7 0 0 0,6 8 0 0 0,11 3 0 0 0,0 1 0 0 0,6 1 0 0 0</inkml:trace>
  <inkml:trace contextRef="#ctx0" brushRef="#br0" timeOffset="402">512 272 12123 180000 90000,'151'-10'0'0'0,"1"0"0"0"0,-1 0 0 0 0,0 0 0 0 0,1 0 0 0 0,-2 0 0 0 0,1 0 0 0 0,0 1 0 0 0,1-1 0 0 0,-1 0 0 0 0,0 0 0 0 0,-1 0 0 0 0,1 0 0 0 0,1 0 0 0 0,-1 0 0 0 0,0 0 0 0 0</inkml:trace>
  <inkml:trace contextRef="#ctx0" brushRef="#br0" timeOffset="2480">708 714 12123 180000 90000,'0'0'0'0'0</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10-08T23:40:02.075"/>
    </inkml:context>
    <inkml:brush xml:id="br0">
      <inkml:brushProperty name="width" value="0.05" units="cm"/>
      <inkml:brushProperty name="height" value="0.3" units="cm"/>
      <inkml:brushProperty name="color" value="#849398"/>
      <inkml:brushProperty name="inkEffects" value="pencil"/>
    </inkml:brush>
  </inkml:definitions>
  <inkml:trace contextRef="#ctx0" brushRef="#br0">0 5 12123 180000 90000,'137'-2'0'0'0,"-42"0"0"0"0,-44 4 0 0 0,-21-2 0 0 0,-2 2 0 0 0,-3-2 0 0 0,3 0 0 0 0,0 0 0 0 0,-2 0 0 0 0,0 0 0 0 0,-3 0 0 0 0,0 0 0 0 0,5 3 0 0 0,2 2 0 0 0,2 3 0 0 0,5 3 0 0 0,5 3 0 0 0,6 0 0 0 0,6 1 0 0 0,12 0 0 0 0,8-1 0 0 0,5 1 0 0 0,7 3 0 0 0,2 2 0 0 0,-1 2 0 0 0,6 6 0 0 0,-5 3 0 0 0,-10 3 0 0 0,-4 5 0 0 0,-13-1 0 0 0,-12 0 0 0 0,-12-3 0 0 0,-9-2 0 0 0,-6-3 0 0 0,-7-3 0 0 0,-7-4 0 0 0,-11-5 0 0 0,-13-6 0 0 0,-13-5 0 0 0,-10-4 0 0 0,-18-14 0 0 0,-2-3 0 0 0</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10-08T23:39:58.917"/>
    </inkml:context>
    <inkml:brush xml:id="br0">
      <inkml:brushProperty name="width" value="0.05" units="cm"/>
      <inkml:brushProperty name="height" value="0.3" units="cm"/>
      <inkml:brushProperty name="color" value="#849398"/>
      <inkml:brushProperty name="inkEffects" value="pencil"/>
    </inkml:brush>
  </inkml:definitions>
  <inkml:trace contextRef="#ctx0" brushRef="#br0">1690 1112 12123 180000 90000,'-40'-47'0'0'0,"2"0"0"0"0,-41-36 0 0 0,2 13 0 0 0,-4 2 0 0 0,-5-5 0 0 0,-7-4 0 0 0,45 36 0 0 0,-1 0 0 0 0,-2 0 0 0 0,-2-1 0 0 0,1 0 0 0 0,-1 1 0 0 0,1 1 0 0 0,-1 2 0 0 0,-47-33 0 0 0,6 11 0 0 0,-2 4 0 0 0,19 17 0 0 0,-6 2 0 0 0,22 20 0 0 0,-5-3 0 0 0,12 7 0 0 0,6 8 0 0 0,11 3 0 0 0,0 1 0 0 0,6 1 0 0 0</inkml:trace>
  <inkml:trace contextRef="#ctx0" brushRef="#br0" timeOffset="402">512 272 12123 180000 90000,'151'-10'0'0'0,"1"0"0"0"0,-1 0 0 0 0,0 0 0 0 0,1 0 0 0 0,-2 0 0 0 0,1 0 0 0 0,0 1 0 0 0,1-1 0 0 0,-1 0 0 0 0,0 0 0 0 0,-1 0 0 0 0,1 0 0 0 0,1 0 0 0 0,-1 0 0 0 0,0 0 0 0 0</inkml:trace>
  <inkml:trace contextRef="#ctx0" brushRef="#br0" timeOffset="2480">708 714 12123 180000 90000,'0'0'0'0'0</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10-08T23:40:02.075"/>
    </inkml:context>
    <inkml:brush xml:id="br0">
      <inkml:brushProperty name="width" value="0.05" units="cm"/>
      <inkml:brushProperty name="height" value="0.3" units="cm"/>
      <inkml:brushProperty name="color" value="#849398"/>
      <inkml:brushProperty name="inkEffects" value="pencil"/>
    </inkml:brush>
  </inkml:definitions>
  <inkml:trace contextRef="#ctx0" brushRef="#br0">0 5 12123 180000 90000,'137'-2'0'0'0,"-42"0"0"0"0,-44 4 0 0 0,-21-2 0 0 0,-2 2 0 0 0,-3-2 0 0 0,3 0 0 0 0,0 0 0 0 0,-2 0 0 0 0,0 0 0 0 0,-3 0 0 0 0,0 0 0 0 0,5 3 0 0 0,2 2 0 0 0,2 3 0 0 0,5 3 0 0 0,5 3 0 0 0,6 0 0 0 0,6 1 0 0 0,12 0 0 0 0,8-1 0 0 0,5 1 0 0 0,7 3 0 0 0,2 2 0 0 0,-1 2 0 0 0,6 6 0 0 0,-5 3 0 0 0,-10 3 0 0 0,-4 5 0 0 0,-13-1 0 0 0,-12 0 0 0 0,-12-3 0 0 0,-9-2 0 0 0,-6-3 0 0 0,-7-3 0 0 0,-7-4 0 0 0,-11-5 0 0 0,-13-6 0 0 0,-13-5 0 0 0,-10-4 0 0 0,-18-14 0 0 0,-2-3 0 0 0</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10-08T23:39:58.917"/>
    </inkml:context>
    <inkml:brush xml:id="br0">
      <inkml:brushProperty name="width" value="0.05" units="cm"/>
      <inkml:brushProperty name="height" value="0.3" units="cm"/>
      <inkml:brushProperty name="color" value="#849398"/>
      <inkml:brushProperty name="inkEffects" value="pencil"/>
    </inkml:brush>
  </inkml:definitions>
  <inkml:trace contextRef="#ctx0" brushRef="#br0">1690 1112 12123 180000 90000,'-40'-47'0'0'0,"2"0"0"0"0,-41-36 0 0 0,2 13 0 0 0,-4 2 0 0 0,-5-5 0 0 0,-7-4 0 0 0,45 36 0 0 0,-1 0 0 0 0,-2 0 0 0 0,-2-1 0 0 0,1 0 0 0 0,-1 1 0 0 0,1 1 0 0 0,-1 2 0 0 0,-47-33 0 0 0,6 11 0 0 0,-2 4 0 0 0,19 17 0 0 0,-6 2 0 0 0,22 20 0 0 0,-5-3 0 0 0,12 7 0 0 0,6 8 0 0 0,11 3 0 0 0,0 1 0 0 0,6 1 0 0 0</inkml:trace>
  <inkml:trace contextRef="#ctx0" brushRef="#br0" timeOffset="402">512 272 12123 180000 90000,'151'-10'0'0'0,"1"0"0"0"0,-1 0 0 0 0,0 0 0 0 0,1 0 0 0 0,-2 0 0 0 0,1 0 0 0 0,0 1 0 0 0,1-1 0 0 0,-1 0 0 0 0,0 0 0 0 0,-1 0 0 0 0,1 0 0 0 0,1 0 0 0 0,-1 0 0 0 0,0 0 0 0 0</inkml:trace>
  <inkml:trace contextRef="#ctx0" brushRef="#br0" timeOffset="2480">708 714 12123 180000 90000,'0'0'0'0'0</inkml:trace>
</inkml:ink>
</file>

<file path=ppt/ink/ink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10-08T23:40:02.075"/>
    </inkml:context>
    <inkml:brush xml:id="br0">
      <inkml:brushProperty name="width" value="0.05" units="cm"/>
      <inkml:brushProperty name="height" value="0.3" units="cm"/>
      <inkml:brushProperty name="color" value="#849398"/>
      <inkml:brushProperty name="inkEffects" value="pencil"/>
    </inkml:brush>
  </inkml:definitions>
  <inkml:trace contextRef="#ctx0" brushRef="#br0">0 5 12123 180000 90000,'137'-2'0'0'0,"-42"0"0"0"0,-44 4 0 0 0,-21-2 0 0 0,-2 2 0 0 0,-3-2 0 0 0,3 0 0 0 0,0 0 0 0 0,-2 0 0 0 0,0 0 0 0 0,-3 0 0 0 0,0 0 0 0 0,5 3 0 0 0,2 2 0 0 0,2 3 0 0 0,5 3 0 0 0,5 3 0 0 0,6 0 0 0 0,6 1 0 0 0,12 0 0 0 0,8-1 0 0 0,5 1 0 0 0,7 3 0 0 0,2 2 0 0 0,-1 2 0 0 0,6 6 0 0 0,-5 3 0 0 0,-10 3 0 0 0,-4 5 0 0 0,-13-1 0 0 0,-12 0 0 0 0,-12-3 0 0 0,-9-2 0 0 0,-6-3 0 0 0,-7-3 0 0 0,-7-4 0 0 0,-11-5 0 0 0,-13-6 0 0 0,-13-5 0 0 0,-10-4 0 0 0,-18-14 0 0 0,-2-3 0 0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10-08T23:40:02.075"/>
    </inkml:context>
    <inkml:brush xml:id="br0">
      <inkml:brushProperty name="width" value="0.05" units="cm"/>
      <inkml:brushProperty name="height" value="0.3" units="cm"/>
      <inkml:brushProperty name="color" value="#849398"/>
      <inkml:brushProperty name="inkEffects" value="pencil"/>
    </inkml:brush>
  </inkml:definitions>
  <inkml:trace contextRef="#ctx0" brushRef="#br0">0 5 12123 180000 90000,'137'-2'0'0'0,"-42"0"0"0"0,-44 4 0 0 0,-21-2 0 0 0,-2 2 0 0 0,-3-2 0 0 0,3 0 0 0 0,0 0 0 0 0,-2 0 0 0 0,0 0 0 0 0,-3 0 0 0 0,0 0 0 0 0,5 3 0 0 0,2 2 0 0 0,2 3 0 0 0,5 3 0 0 0,5 3 0 0 0,6 0 0 0 0,6 1 0 0 0,12 0 0 0 0,8-1 0 0 0,5 1 0 0 0,7 3 0 0 0,2 2 0 0 0,-1 2 0 0 0,6 6 0 0 0,-5 3 0 0 0,-10 3 0 0 0,-4 5 0 0 0,-13-1 0 0 0,-12 0 0 0 0,-12-3 0 0 0,-9-2 0 0 0,-6-3 0 0 0,-7-3 0 0 0,-7-4 0 0 0,-11-5 0 0 0,-13-6 0 0 0,-13-5 0 0 0,-10-4 0 0 0,-18-14 0 0 0,-2-3 0 0 0</inkml:trace>
</inkml:ink>
</file>

<file path=ppt/ink/ink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10-08T23:39:58.917"/>
    </inkml:context>
    <inkml:brush xml:id="br0">
      <inkml:brushProperty name="width" value="0.05" units="cm"/>
      <inkml:brushProperty name="height" value="0.3" units="cm"/>
      <inkml:brushProperty name="color" value="#849398"/>
      <inkml:brushProperty name="inkEffects" value="pencil"/>
    </inkml:brush>
  </inkml:definitions>
  <inkml:trace contextRef="#ctx0" brushRef="#br0">1690 1112 12123 180000 90000,'-40'-47'0'0'0,"2"0"0"0"0,-41-36 0 0 0,2 13 0 0 0,-4 2 0 0 0,-5-5 0 0 0,-7-4 0 0 0,45 36 0 0 0,-1 0 0 0 0,-2 0 0 0 0,-2-1 0 0 0,1 0 0 0 0,-1 1 0 0 0,1 1 0 0 0,-1 2 0 0 0,-47-33 0 0 0,6 11 0 0 0,-2 4 0 0 0,19 17 0 0 0,-6 2 0 0 0,22 20 0 0 0,-5-3 0 0 0,12 7 0 0 0,6 8 0 0 0,11 3 0 0 0,0 1 0 0 0,6 1 0 0 0</inkml:trace>
  <inkml:trace contextRef="#ctx0" brushRef="#br0" timeOffset="402">512 272 12123 180000 90000,'151'-10'0'0'0,"1"0"0"0"0,-1 0 0 0 0,0 0 0 0 0,1 0 0 0 0,-2 0 0 0 0,1 0 0 0 0,0 1 0 0 0,1-1 0 0 0,-1 0 0 0 0,0 0 0 0 0,-1 0 0 0 0,1 0 0 0 0,1 0 0 0 0,-1 0 0 0 0,0 0 0 0 0</inkml:trace>
  <inkml:trace contextRef="#ctx0" brushRef="#br0" timeOffset="2480">708 714 12123 180000 90000,'0'0'0'0'0</inkml:trace>
</inkml:ink>
</file>

<file path=ppt/ink/ink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10-08T23:40:02.075"/>
    </inkml:context>
    <inkml:brush xml:id="br0">
      <inkml:brushProperty name="width" value="0.05" units="cm"/>
      <inkml:brushProperty name="height" value="0.3" units="cm"/>
      <inkml:brushProperty name="color" value="#849398"/>
      <inkml:brushProperty name="inkEffects" value="pencil"/>
    </inkml:brush>
  </inkml:definitions>
  <inkml:trace contextRef="#ctx0" brushRef="#br0">0 5 12123 180000 90000,'137'-2'0'0'0,"-42"0"0"0"0,-44 4 0 0 0,-21-2 0 0 0,-2 2 0 0 0,-3-2 0 0 0,3 0 0 0 0,0 0 0 0 0,-2 0 0 0 0,0 0 0 0 0,-3 0 0 0 0,0 0 0 0 0,5 3 0 0 0,2 2 0 0 0,2 3 0 0 0,5 3 0 0 0,5 3 0 0 0,6 0 0 0 0,6 1 0 0 0,12 0 0 0 0,8-1 0 0 0,5 1 0 0 0,7 3 0 0 0,2 2 0 0 0,-1 2 0 0 0,6 6 0 0 0,-5 3 0 0 0,-10 3 0 0 0,-4 5 0 0 0,-13-1 0 0 0,-12 0 0 0 0,-12-3 0 0 0,-9-2 0 0 0,-6-3 0 0 0,-7-3 0 0 0,-7-4 0 0 0,-11-5 0 0 0,-13-6 0 0 0,-13-5 0 0 0,-10-4 0 0 0,-18-14 0 0 0,-2-3 0 0 0</inkml:trace>
</inkml:ink>
</file>

<file path=ppt/ink/ink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10-08T23:39:58.917"/>
    </inkml:context>
    <inkml:brush xml:id="br0">
      <inkml:brushProperty name="width" value="0.05" units="cm"/>
      <inkml:brushProperty name="height" value="0.3" units="cm"/>
      <inkml:brushProperty name="color" value="#849398"/>
      <inkml:brushProperty name="inkEffects" value="pencil"/>
    </inkml:brush>
  </inkml:definitions>
  <inkml:trace contextRef="#ctx0" brushRef="#br0">1690 1112 12123 180000 90000,'-40'-47'0'0'0,"2"0"0"0"0,-41-36 0 0 0,2 13 0 0 0,-4 2 0 0 0,-5-5 0 0 0,-7-4 0 0 0,45 36 0 0 0,-1 0 0 0 0,-2 0 0 0 0,-2-1 0 0 0,1 0 0 0 0,-1 1 0 0 0,1 1 0 0 0,-1 2 0 0 0,-47-33 0 0 0,6 11 0 0 0,-2 4 0 0 0,19 17 0 0 0,-6 2 0 0 0,22 20 0 0 0,-5-3 0 0 0,12 7 0 0 0,6 8 0 0 0,11 3 0 0 0,0 1 0 0 0,6 1 0 0 0</inkml:trace>
  <inkml:trace contextRef="#ctx0" brushRef="#br0" timeOffset="402">512 272 12123 180000 90000,'151'-10'0'0'0,"1"0"0"0"0,-1 0 0 0 0,0 0 0 0 0,1 0 0 0 0,-2 0 0 0 0,1 0 0 0 0,0 1 0 0 0,1-1 0 0 0,-1 0 0 0 0,0 0 0 0 0,-1 0 0 0 0,1 0 0 0 0,1 0 0 0 0,-1 0 0 0 0,0 0 0 0 0</inkml:trace>
  <inkml:trace contextRef="#ctx0" brushRef="#br0" timeOffset="2480">708 714 12123 180000 90000,'0'0'0'0'0</inkml:trace>
</inkml:ink>
</file>

<file path=ppt/ink/ink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10-08T23:40:02.075"/>
    </inkml:context>
    <inkml:brush xml:id="br0">
      <inkml:brushProperty name="width" value="0.05" units="cm"/>
      <inkml:brushProperty name="height" value="0.3" units="cm"/>
      <inkml:brushProperty name="color" value="#849398"/>
      <inkml:brushProperty name="inkEffects" value="pencil"/>
    </inkml:brush>
  </inkml:definitions>
  <inkml:trace contextRef="#ctx0" brushRef="#br0">0 5 12123 180000 90000,'137'-2'0'0'0,"-42"0"0"0"0,-44 4 0 0 0,-21-2 0 0 0,-2 2 0 0 0,-3-2 0 0 0,3 0 0 0 0,0 0 0 0 0,-2 0 0 0 0,0 0 0 0 0,-3 0 0 0 0,0 0 0 0 0,5 3 0 0 0,2 2 0 0 0,2 3 0 0 0,5 3 0 0 0,5 3 0 0 0,6 0 0 0 0,6 1 0 0 0,12 0 0 0 0,8-1 0 0 0,5 1 0 0 0,7 3 0 0 0,2 2 0 0 0,-1 2 0 0 0,6 6 0 0 0,-5 3 0 0 0,-10 3 0 0 0,-4 5 0 0 0,-13-1 0 0 0,-12 0 0 0 0,-12-3 0 0 0,-9-2 0 0 0,-6-3 0 0 0,-7-3 0 0 0,-7-4 0 0 0,-11-5 0 0 0,-13-6 0 0 0,-13-5 0 0 0,-10-4 0 0 0,-18-14 0 0 0,-2-3 0 0 0</inkml:trace>
</inkml:ink>
</file>

<file path=ppt/ink/ink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10-08T23:39:58.917"/>
    </inkml:context>
    <inkml:brush xml:id="br0">
      <inkml:brushProperty name="width" value="0.05" units="cm"/>
      <inkml:brushProperty name="height" value="0.3" units="cm"/>
      <inkml:brushProperty name="color" value="#849398"/>
      <inkml:brushProperty name="inkEffects" value="pencil"/>
    </inkml:brush>
  </inkml:definitions>
  <inkml:trace contextRef="#ctx0" brushRef="#br0">1690 1112 12123 180000 90000,'-40'-47'0'0'0,"2"0"0"0"0,-41-36 0 0 0,2 13 0 0 0,-4 2 0 0 0,-5-5 0 0 0,-7-4 0 0 0,45 36 0 0 0,-1 0 0 0 0,-2 0 0 0 0,-2-1 0 0 0,1 0 0 0 0,-1 1 0 0 0,1 1 0 0 0,-1 2 0 0 0,-47-33 0 0 0,6 11 0 0 0,-2 4 0 0 0,19 17 0 0 0,-6 2 0 0 0,22 20 0 0 0,-5-3 0 0 0,12 7 0 0 0,6 8 0 0 0,11 3 0 0 0,0 1 0 0 0,6 1 0 0 0</inkml:trace>
  <inkml:trace contextRef="#ctx0" brushRef="#br0" timeOffset="402">512 272 12123 180000 90000,'151'-10'0'0'0,"1"0"0"0"0,-1 0 0 0 0,0 0 0 0 0,1 0 0 0 0,-2 0 0 0 0,1 0 0 0 0,0 1 0 0 0,1-1 0 0 0,-1 0 0 0 0,0 0 0 0 0,-1 0 0 0 0,1 0 0 0 0,1 0 0 0 0,-1 0 0 0 0,0 0 0 0 0</inkml:trace>
  <inkml:trace contextRef="#ctx0" brushRef="#br0" timeOffset="2480">708 714 12123 180000 90000,'0'0'0'0'0</inkml:trace>
</inkml:ink>
</file>

<file path=ppt/ink/ink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10-08T23:40:02.075"/>
    </inkml:context>
    <inkml:brush xml:id="br0">
      <inkml:brushProperty name="width" value="0.05" units="cm"/>
      <inkml:brushProperty name="height" value="0.3" units="cm"/>
      <inkml:brushProperty name="color" value="#849398"/>
      <inkml:brushProperty name="inkEffects" value="pencil"/>
    </inkml:brush>
  </inkml:definitions>
  <inkml:trace contextRef="#ctx0" brushRef="#br0">0 5 12123 180000 90000,'137'-2'0'0'0,"-42"0"0"0"0,-44 4 0 0 0,-21-2 0 0 0,-2 2 0 0 0,-3-2 0 0 0,3 0 0 0 0,0 0 0 0 0,-2 0 0 0 0,0 0 0 0 0,-3 0 0 0 0,0 0 0 0 0,5 3 0 0 0,2 2 0 0 0,2 3 0 0 0,5 3 0 0 0,5 3 0 0 0,6 0 0 0 0,6 1 0 0 0,12 0 0 0 0,8-1 0 0 0,5 1 0 0 0,7 3 0 0 0,2 2 0 0 0,-1 2 0 0 0,6 6 0 0 0,-5 3 0 0 0,-10 3 0 0 0,-4 5 0 0 0,-13-1 0 0 0,-12 0 0 0 0,-12-3 0 0 0,-9-2 0 0 0,-6-3 0 0 0,-7-3 0 0 0,-7-4 0 0 0,-11-5 0 0 0,-13-6 0 0 0,-13-5 0 0 0,-10-4 0 0 0,-18-14 0 0 0,-2-3 0 0 0</inkml:trace>
</inkml:ink>
</file>

<file path=ppt/ink/ink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10-08T23:39:58.917"/>
    </inkml:context>
    <inkml:brush xml:id="br0">
      <inkml:brushProperty name="width" value="0.05" units="cm"/>
      <inkml:brushProperty name="height" value="0.3" units="cm"/>
      <inkml:brushProperty name="color" value="#849398"/>
      <inkml:brushProperty name="inkEffects" value="pencil"/>
    </inkml:brush>
  </inkml:definitions>
  <inkml:trace contextRef="#ctx0" brushRef="#br0">1690 1112 12123 180000 90000,'-40'-47'0'0'0,"2"0"0"0"0,-41-36 0 0 0,2 13 0 0 0,-4 2 0 0 0,-5-5 0 0 0,-7-4 0 0 0,45 36 0 0 0,-1 0 0 0 0,-2 0 0 0 0,-2-1 0 0 0,1 0 0 0 0,-1 1 0 0 0,1 1 0 0 0,-1 2 0 0 0,-47-33 0 0 0,6 11 0 0 0,-2 4 0 0 0,19 17 0 0 0,-6 2 0 0 0,22 20 0 0 0,-5-3 0 0 0,12 7 0 0 0,6 8 0 0 0,11 3 0 0 0,0 1 0 0 0,6 1 0 0 0</inkml:trace>
  <inkml:trace contextRef="#ctx0" brushRef="#br0" timeOffset="402">512 272 12123 180000 90000,'151'-10'0'0'0,"1"0"0"0"0,-1 0 0 0 0,0 0 0 0 0,1 0 0 0 0,-2 0 0 0 0,1 0 0 0 0,0 1 0 0 0,1-1 0 0 0,-1 0 0 0 0,0 0 0 0 0,-1 0 0 0 0,1 0 0 0 0,1 0 0 0 0,-1 0 0 0 0,0 0 0 0 0</inkml:trace>
  <inkml:trace contextRef="#ctx0" brushRef="#br0" timeOffset="2480">708 714 12123 180000 90000,'0'0'0'0'0</inkml:trace>
</inkml:ink>
</file>

<file path=ppt/ink/ink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10-08T23:40:02.075"/>
    </inkml:context>
    <inkml:brush xml:id="br0">
      <inkml:brushProperty name="width" value="0.05" units="cm"/>
      <inkml:brushProperty name="height" value="0.3" units="cm"/>
      <inkml:brushProperty name="color" value="#849398"/>
      <inkml:brushProperty name="inkEffects" value="pencil"/>
    </inkml:brush>
  </inkml:definitions>
  <inkml:trace contextRef="#ctx0" brushRef="#br0">0 5 12123 180000 90000,'137'-2'0'0'0,"-42"0"0"0"0,-44 4 0 0 0,-21-2 0 0 0,-2 2 0 0 0,-3-2 0 0 0,3 0 0 0 0,0 0 0 0 0,-2 0 0 0 0,0 0 0 0 0,-3 0 0 0 0,0 0 0 0 0,5 3 0 0 0,2 2 0 0 0,2 3 0 0 0,5 3 0 0 0,5 3 0 0 0,6 0 0 0 0,6 1 0 0 0,12 0 0 0 0,8-1 0 0 0,5 1 0 0 0,7 3 0 0 0,2 2 0 0 0,-1 2 0 0 0,6 6 0 0 0,-5 3 0 0 0,-10 3 0 0 0,-4 5 0 0 0,-13-1 0 0 0,-12 0 0 0 0,-12-3 0 0 0,-9-2 0 0 0,-6-3 0 0 0,-7-3 0 0 0,-7-4 0 0 0,-11-5 0 0 0,-13-6 0 0 0,-13-5 0 0 0,-10-4 0 0 0,-18-14 0 0 0,-2-3 0 0 0</inkml:trace>
</inkml:ink>
</file>

<file path=ppt/ink/ink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10-08T23:39:58.917"/>
    </inkml:context>
    <inkml:brush xml:id="br0">
      <inkml:brushProperty name="width" value="0.05" units="cm"/>
      <inkml:brushProperty name="height" value="0.3" units="cm"/>
      <inkml:brushProperty name="color" value="#849398"/>
      <inkml:brushProperty name="inkEffects" value="pencil"/>
    </inkml:brush>
  </inkml:definitions>
  <inkml:trace contextRef="#ctx0" brushRef="#br0">1690 1112 12123 180000 90000,'-40'-47'0'0'0,"2"0"0"0"0,-41-36 0 0 0,2 13 0 0 0,-4 2 0 0 0,-5-5 0 0 0,-7-4 0 0 0,45 36 0 0 0,-1 0 0 0 0,-2 0 0 0 0,-2-1 0 0 0,1 0 0 0 0,-1 1 0 0 0,1 1 0 0 0,-1 2 0 0 0,-47-33 0 0 0,6 11 0 0 0,-2 4 0 0 0,19 17 0 0 0,-6 2 0 0 0,22 20 0 0 0,-5-3 0 0 0,12 7 0 0 0,6 8 0 0 0,11 3 0 0 0,0 1 0 0 0,6 1 0 0 0</inkml:trace>
  <inkml:trace contextRef="#ctx0" brushRef="#br0" timeOffset="402">512 272 12123 180000 90000,'151'-10'0'0'0,"1"0"0"0"0,-1 0 0 0 0,0 0 0 0 0,1 0 0 0 0,-2 0 0 0 0,1 0 0 0 0,0 1 0 0 0,1-1 0 0 0,-1 0 0 0 0,0 0 0 0 0,-1 0 0 0 0,1 0 0 0 0,1 0 0 0 0,-1 0 0 0 0,0 0 0 0 0</inkml:trace>
  <inkml:trace contextRef="#ctx0" brushRef="#br0" timeOffset="2480">708 714 12123 180000 90000,'0'0'0'0'0</inkml:trace>
</inkml:ink>
</file>

<file path=ppt/ink/ink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10-08T23:40:02.075"/>
    </inkml:context>
    <inkml:brush xml:id="br0">
      <inkml:brushProperty name="width" value="0.05" units="cm"/>
      <inkml:brushProperty name="height" value="0.3" units="cm"/>
      <inkml:brushProperty name="color" value="#849398"/>
      <inkml:brushProperty name="inkEffects" value="pencil"/>
    </inkml:brush>
  </inkml:definitions>
  <inkml:trace contextRef="#ctx0" brushRef="#br0">0 5 12123 180000 90000,'137'-2'0'0'0,"-42"0"0"0"0,-44 4 0 0 0,-21-2 0 0 0,-2 2 0 0 0,-3-2 0 0 0,3 0 0 0 0,0 0 0 0 0,-2 0 0 0 0,0 0 0 0 0,-3 0 0 0 0,0 0 0 0 0,5 3 0 0 0,2 2 0 0 0,2 3 0 0 0,5 3 0 0 0,5 3 0 0 0,6 0 0 0 0,6 1 0 0 0,12 0 0 0 0,8-1 0 0 0,5 1 0 0 0,7 3 0 0 0,2 2 0 0 0,-1 2 0 0 0,6 6 0 0 0,-5 3 0 0 0,-10 3 0 0 0,-4 5 0 0 0,-13-1 0 0 0,-12 0 0 0 0,-12-3 0 0 0,-9-2 0 0 0,-6-3 0 0 0,-7-3 0 0 0,-7-4 0 0 0,-11-5 0 0 0,-13-6 0 0 0,-13-5 0 0 0,-10-4 0 0 0,-18-14 0 0 0,-2-3 0 0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10-08T23:39:58.917"/>
    </inkml:context>
    <inkml:brush xml:id="br0">
      <inkml:brushProperty name="width" value="0.05" units="cm"/>
      <inkml:brushProperty name="height" value="0.3" units="cm"/>
      <inkml:brushProperty name="color" value="#849398"/>
      <inkml:brushProperty name="inkEffects" value="pencil"/>
    </inkml:brush>
  </inkml:definitions>
  <inkml:trace contextRef="#ctx0" brushRef="#br0">1690 1112 12123 180000 90000,'-40'-47'0'0'0,"2"0"0"0"0,-41-36 0 0 0,2 13 0 0 0,-4 2 0 0 0,-5-5 0 0 0,-7-4 0 0 0,45 36 0 0 0,-1 0 0 0 0,-2 0 0 0 0,-2-1 0 0 0,1 0 0 0 0,-1 1 0 0 0,1 1 0 0 0,-1 2 0 0 0,-47-33 0 0 0,6 11 0 0 0,-2 4 0 0 0,19 17 0 0 0,-6 2 0 0 0,22 20 0 0 0,-5-3 0 0 0,12 7 0 0 0,6 8 0 0 0,11 3 0 0 0,0 1 0 0 0,6 1 0 0 0</inkml:trace>
  <inkml:trace contextRef="#ctx0" brushRef="#br0" timeOffset="402">512 272 12123 180000 90000,'151'-10'0'0'0,"1"0"0"0"0,-1 0 0 0 0,0 0 0 0 0,1 0 0 0 0,-2 0 0 0 0,1 0 0 0 0,0 1 0 0 0,1-1 0 0 0,-1 0 0 0 0,0 0 0 0 0,-1 0 0 0 0,1 0 0 0 0,1 0 0 0 0,-1 0 0 0 0,0 0 0 0 0</inkml:trace>
  <inkml:trace contextRef="#ctx0" brushRef="#br0" timeOffset="2480">708 714 12123 180000 90000,'0'0'0'0'0</inkml:trace>
</inkml:ink>
</file>

<file path=ppt/ink/ink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10-08T23:39:58.917"/>
    </inkml:context>
    <inkml:brush xml:id="br0">
      <inkml:brushProperty name="width" value="0.05" units="cm"/>
      <inkml:brushProperty name="height" value="0.3" units="cm"/>
      <inkml:brushProperty name="color" value="#849398"/>
      <inkml:brushProperty name="inkEffects" value="pencil"/>
    </inkml:brush>
  </inkml:definitions>
  <inkml:trace contextRef="#ctx0" brushRef="#br0">1690 1112 12123 180000 90000,'-40'-47'0'0'0,"2"0"0"0"0,-41-36 0 0 0,2 13 0 0 0,-4 2 0 0 0,-5-5 0 0 0,-7-4 0 0 0,45 36 0 0 0,-1 0 0 0 0,-2 0 0 0 0,-2-1 0 0 0,1 0 0 0 0,-1 1 0 0 0,1 1 0 0 0,-1 2 0 0 0,-47-33 0 0 0,6 11 0 0 0,-2 4 0 0 0,19 17 0 0 0,-6 2 0 0 0,22 20 0 0 0,-5-3 0 0 0,12 7 0 0 0,6 8 0 0 0,11 3 0 0 0,0 1 0 0 0,6 1 0 0 0</inkml:trace>
  <inkml:trace contextRef="#ctx0" brushRef="#br0" timeOffset="402">512 272 12123 180000 90000,'151'-10'0'0'0,"1"0"0"0"0,-1 0 0 0 0,0 0 0 0 0,1 0 0 0 0,-2 0 0 0 0,1 0 0 0 0,0 1 0 0 0,1-1 0 0 0,-1 0 0 0 0,0 0 0 0 0,-1 0 0 0 0,1 0 0 0 0,1 0 0 0 0,-1 0 0 0 0,0 0 0 0 0</inkml:trace>
  <inkml:trace contextRef="#ctx0" brushRef="#br0" timeOffset="2480">708 714 12123 180000 90000,'0'0'0'0'0</inkml:trace>
</inkml:ink>
</file>

<file path=ppt/ink/ink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10-08T23:40:02.075"/>
    </inkml:context>
    <inkml:brush xml:id="br0">
      <inkml:brushProperty name="width" value="0.05" units="cm"/>
      <inkml:brushProperty name="height" value="0.3" units="cm"/>
      <inkml:brushProperty name="color" value="#849398"/>
      <inkml:brushProperty name="inkEffects" value="pencil"/>
    </inkml:brush>
  </inkml:definitions>
  <inkml:trace contextRef="#ctx0" brushRef="#br0">0 5 12123 180000 90000,'137'-2'0'0'0,"-42"0"0"0"0,-44 4 0 0 0,-21-2 0 0 0,-2 2 0 0 0,-3-2 0 0 0,3 0 0 0 0,0 0 0 0 0,-2 0 0 0 0,0 0 0 0 0,-3 0 0 0 0,0 0 0 0 0,5 3 0 0 0,2 2 0 0 0,2 3 0 0 0,5 3 0 0 0,5 3 0 0 0,6 0 0 0 0,6 1 0 0 0,12 0 0 0 0,8-1 0 0 0,5 1 0 0 0,7 3 0 0 0,2 2 0 0 0,-1 2 0 0 0,6 6 0 0 0,-5 3 0 0 0,-10 3 0 0 0,-4 5 0 0 0,-13-1 0 0 0,-12 0 0 0 0,-12-3 0 0 0,-9-2 0 0 0,-6-3 0 0 0,-7-3 0 0 0,-7-4 0 0 0,-11-5 0 0 0,-13-6 0 0 0,-13-5 0 0 0,-10-4 0 0 0,-18-14 0 0 0,-2-3 0 0 0</inkml:trace>
</inkml:ink>
</file>

<file path=ppt/ink/ink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10-08T23:39:58.917"/>
    </inkml:context>
    <inkml:brush xml:id="br0">
      <inkml:brushProperty name="width" value="0.05" units="cm"/>
      <inkml:brushProperty name="height" value="0.3" units="cm"/>
      <inkml:brushProperty name="color" value="#849398"/>
      <inkml:brushProperty name="inkEffects" value="pencil"/>
    </inkml:brush>
  </inkml:definitions>
  <inkml:trace contextRef="#ctx0" brushRef="#br0">1690 1112 12123 180000 90000,'-40'-47'0'0'0,"2"0"0"0"0,-41-36 0 0 0,2 13 0 0 0,-4 2 0 0 0,-5-5 0 0 0,-7-4 0 0 0,45 36 0 0 0,-1 0 0 0 0,-2 0 0 0 0,-2-1 0 0 0,1 0 0 0 0,-1 1 0 0 0,1 1 0 0 0,-1 2 0 0 0,-47-33 0 0 0,6 11 0 0 0,-2 4 0 0 0,19 17 0 0 0,-6 2 0 0 0,22 20 0 0 0,-5-3 0 0 0,12 7 0 0 0,6 8 0 0 0,11 3 0 0 0,0 1 0 0 0,6 1 0 0 0</inkml:trace>
  <inkml:trace contextRef="#ctx0" brushRef="#br0" timeOffset="402">512 272 12123 180000 90000,'151'-10'0'0'0,"1"0"0"0"0,-1 0 0 0 0,0 0 0 0 0,1 0 0 0 0,-2 0 0 0 0,1 0 0 0 0,0 1 0 0 0,1-1 0 0 0,-1 0 0 0 0,0 0 0 0 0,-1 0 0 0 0,1 0 0 0 0,1 0 0 0 0,-1 0 0 0 0,0 0 0 0 0</inkml:trace>
  <inkml:trace contextRef="#ctx0" brushRef="#br0" timeOffset="2480">708 714 12123 180000 90000,'0'0'0'0'0</inkml:trace>
</inkml:ink>
</file>

<file path=ppt/ink/ink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10-08T23:40:02.075"/>
    </inkml:context>
    <inkml:brush xml:id="br0">
      <inkml:brushProperty name="width" value="0.05" units="cm"/>
      <inkml:brushProperty name="height" value="0.3" units="cm"/>
      <inkml:brushProperty name="color" value="#849398"/>
      <inkml:brushProperty name="inkEffects" value="pencil"/>
    </inkml:brush>
  </inkml:definitions>
  <inkml:trace contextRef="#ctx0" brushRef="#br0">0 5 12123 180000 90000,'137'-2'0'0'0,"-42"0"0"0"0,-44 4 0 0 0,-21-2 0 0 0,-2 2 0 0 0,-3-2 0 0 0,3 0 0 0 0,0 0 0 0 0,-2 0 0 0 0,0 0 0 0 0,-3 0 0 0 0,0 0 0 0 0,5 3 0 0 0,2 2 0 0 0,2 3 0 0 0,5 3 0 0 0,5 3 0 0 0,6 0 0 0 0,6 1 0 0 0,12 0 0 0 0,8-1 0 0 0,5 1 0 0 0,7 3 0 0 0,2 2 0 0 0,-1 2 0 0 0,6 6 0 0 0,-5 3 0 0 0,-10 3 0 0 0,-4 5 0 0 0,-13-1 0 0 0,-12 0 0 0 0,-12-3 0 0 0,-9-2 0 0 0,-6-3 0 0 0,-7-3 0 0 0,-7-4 0 0 0,-11-5 0 0 0,-13-6 0 0 0,-13-5 0 0 0,-10-4 0 0 0,-18-14 0 0 0,-2-3 0 0 0</inkml:trace>
</inkml:ink>
</file>

<file path=ppt/ink/ink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10-08T23:39:58.917"/>
    </inkml:context>
    <inkml:brush xml:id="br0">
      <inkml:brushProperty name="width" value="0.05" units="cm"/>
      <inkml:brushProperty name="height" value="0.3" units="cm"/>
      <inkml:brushProperty name="color" value="#849398"/>
      <inkml:brushProperty name="inkEffects" value="pencil"/>
    </inkml:brush>
  </inkml:definitions>
  <inkml:trace contextRef="#ctx0" brushRef="#br0">1690 1112 12123 180000 90000,'-40'-47'0'0'0,"2"0"0"0"0,-41-36 0 0 0,2 13 0 0 0,-4 2 0 0 0,-5-5 0 0 0,-7-4 0 0 0,45 36 0 0 0,-1 0 0 0 0,-2 0 0 0 0,-2-1 0 0 0,1 0 0 0 0,-1 1 0 0 0,1 1 0 0 0,-1 2 0 0 0,-47-33 0 0 0,6 11 0 0 0,-2 4 0 0 0,19 17 0 0 0,-6 2 0 0 0,22 20 0 0 0,-5-3 0 0 0,12 7 0 0 0,6 8 0 0 0,11 3 0 0 0,0 1 0 0 0,6 1 0 0 0</inkml:trace>
  <inkml:trace contextRef="#ctx0" brushRef="#br0" timeOffset="402">512 272 12123 180000 90000,'151'-10'0'0'0,"1"0"0"0"0,-1 0 0 0 0,0 0 0 0 0,1 0 0 0 0,-2 0 0 0 0,1 0 0 0 0,0 1 0 0 0,1-1 0 0 0,-1 0 0 0 0,0 0 0 0 0,-1 0 0 0 0,1 0 0 0 0,1 0 0 0 0,-1 0 0 0 0,0 0 0 0 0</inkml:trace>
  <inkml:trace contextRef="#ctx0" brushRef="#br0" timeOffset="2480">708 714 12123 180000 90000,'0'0'0'0'0</inkml:trace>
</inkml:ink>
</file>

<file path=ppt/ink/ink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10-08T23:40:02.075"/>
    </inkml:context>
    <inkml:brush xml:id="br0">
      <inkml:brushProperty name="width" value="0.05" units="cm"/>
      <inkml:brushProperty name="height" value="0.3" units="cm"/>
      <inkml:brushProperty name="color" value="#849398"/>
      <inkml:brushProperty name="inkEffects" value="pencil"/>
    </inkml:brush>
  </inkml:definitions>
  <inkml:trace contextRef="#ctx0" brushRef="#br0">0 5 12123 180000 90000,'137'-2'0'0'0,"-42"0"0"0"0,-44 4 0 0 0,-21-2 0 0 0,-2 2 0 0 0,-3-2 0 0 0,3 0 0 0 0,0 0 0 0 0,-2 0 0 0 0,0 0 0 0 0,-3 0 0 0 0,0 0 0 0 0,5 3 0 0 0,2 2 0 0 0,2 3 0 0 0,5 3 0 0 0,5 3 0 0 0,6 0 0 0 0,6 1 0 0 0,12 0 0 0 0,8-1 0 0 0,5 1 0 0 0,7 3 0 0 0,2 2 0 0 0,-1 2 0 0 0,6 6 0 0 0,-5 3 0 0 0,-10 3 0 0 0,-4 5 0 0 0,-13-1 0 0 0,-12 0 0 0 0,-12-3 0 0 0,-9-2 0 0 0,-6-3 0 0 0,-7-3 0 0 0,-7-4 0 0 0,-11-5 0 0 0,-13-6 0 0 0,-13-5 0 0 0,-10-4 0 0 0,-18-14 0 0 0,-2-3 0 0 0</inkml:trace>
</inkml:ink>
</file>

<file path=ppt/ink/ink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10-08T23:39:58.917"/>
    </inkml:context>
    <inkml:brush xml:id="br0">
      <inkml:brushProperty name="width" value="0.05" units="cm"/>
      <inkml:brushProperty name="height" value="0.3" units="cm"/>
      <inkml:brushProperty name="color" value="#849398"/>
      <inkml:brushProperty name="inkEffects" value="pencil"/>
    </inkml:brush>
  </inkml:definitions>
  <inkml:trace contextRef="#ctx0" brushRef="#br0">1690 1112 12123 180000 90000,'-40'-47'0'0'0,"2"0"0"0"0,-41-36 0 0 0,2 13 0 0 0,-4 2 0 0 0,-5-5 0 0 0,-7-4 0 0 0,45 36 0 0 0,-1 0 0 0 0,-2 0 0 0 0,-2-1 0 0 0,1 0 0 0 0,-1 1 0 0 0,1 1 0 0 0,-1 2 0 0 0,-47-33 0 0 0,6 11 0 0 0,-2 4 0 0 0,19 17 0 0 0,-6 2 0 0 0,22 20 0 0 0,-5-3 0 0 0,12 7 0 0 0,6 8 0 0 0,11 3 0 0 0,0 1 0 0 0,6 1 0 0 0</inkml:trace>
  <inkml:trace contextRef="#ctx0" brushRef="#br0" timeOffset="402">512 272 12123 180000 90000,'151'-10'0'0'0,"1"0"0"0"0,-1 0 0 0 0,0 0 0 0 0,1 0 0 0 0,-2 0 0 0 0,1 0 0 0 0,0 1 0 0 0,1-1 0 0 0,-1 0 0 0 0,0 0 0 0 0,-1 0 0 0 0,1 0 0 0 0,1 0 0 0 0,-1 0 0 0 0,0 0 0 0 0</inkml:trace>
  <inkml:trace contextRef="#ctx0" brushRef="#br0" timeOffset="2480">708 714 12123 180000 90000,'0'0'0'0'0</inkml:trace>
</inkml:ink>
</file>

<file path=ppt/ink/ink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10-08T23:40:02.075"/>
    </inkml:context>
    <inkml:brush xml:id="br0">
      <inkml:brushProperty name="width" value="0.05" units="cm"/>
      <inkml:brushProperty name="height" value="0.3" units="cm"/>
      <inkml:brushProperty name="color" value="#849398"/>
      <inkml:brushProperty name="inkEffects" value="pencil"/>
    </inkml:brush>
  </inkml:definitions>
  <inkml:trace contextRef="#ctx0" brushRef="#br0">0 5 12123 180000 90000,'137'-2'0'0'0,"-42"0"0"0"0,-44 4 0 0 0,-21-2 0 0 0,-2 2 0 0 0,-3-2 0 0 0,3 0 0 0 0,0 0 0 0 0,-2 0 0 0 0,0 0 0 0 0,-3 0 0 0 0,0 0 0 0 0,5 3 0 0 0,2 2 0 0 0,2 3 0 0 0,5 3 0 0 0,5 3 0 0 0,6 0 0 0 0,6 1 0 0 0,12 0 0 0 0,8-1 0 0 0,5 1 0 0 0,7 3 0 0 0,2 2 0 0 0,-1 2 0 0 0,6 6 0 0 0,-5 3 0 0 0,-10 3 0 0 0,-4 5 0 0 0,-13-1 0 0 0,-12 0 0 0 0,-12-3 0 0 0,-9-2 0 0 0,-6-3 0 0 0,-7-3 0 0 0,-7-4 0 0 0,-11-5 0 0 0,-13-6 0 0 0,-13-5 0 0 0,-10-4 0 0 0,-18-14 0 0 0,-2-3 0 0 0</inkml:trace>
</inkml:ink>
</file>

<file path=ppt/ink/ink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10-08T23:39:58.917"/>
    </inkml:context>
    <inkml:brush xml:id="br0">
      <inkml:brushProperty name="width" value="0.05" units="cm"/>
      <inkml:brushProperty name="height" value="0.3" units="cm"/>
      <inkml:brushProperty name="color" value="#849398"/>
      <inkml:brushProperty name="inkEffects" value="pencil"/>
    </inkml:brush>
  </inkml:definitions>
  <inkml:trace contextRef="#ctx0" brushRef="#br0">1690 1112 12123 180000 90000,'-40'-47'0'0'0,"2"0"0"0"0,-41-36 0 0 0,2 13 0 0 0,-4 2 0 0 0,-5-5 0 0 0,-7-4 0 0 0,45 36 0 0 0,-1 0 0 0 0,-2 0 0 0 0,-2-1 0 0 0,1 0 0 0 0,-1 1 0 0 0,1 1 0 0 0,-1 2 0 0 0,-47-33 0 0 0,6 11 0 0 0,-2 4 0 0 0,19 17 0 0 0,-6 2 0 0 0,22 20 0 0 0,-5-3 0 0 0,12 7 0 0 0,6 8 0 0 0,11 3 0 0 0,0 1 0 0 0,6 1 0 0 0</inkml:trace>
  <inkml:trace contextRef="#ctx0" brushRef="#br0" timeOffset="402">512 272 12123 180000 90000,'151'-10'0'0'0,"1"0"0"0"0,-1 0 0 0 0,0 0 0 0 0,1 0 0 0 0,-2 0 0 0 0,1 0 0 0 0,0 1 0 0 0,1-1 0 0 0,-1 0 0 0 0,0 0 0 0 0,-1 0 0 0 0,1 0 0 0 0,1 0 0 0 0,-1 0 0 0 0,0 0 0 0 0</inkml:trace>
  <inkml:trace contextRef="#ctx0" brushRef="#br0" timeOffset="2480">708 714 12123 180000 90000,'0'0'0'0'0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10-08T23:40:02.075"/>
    </inkml:context>
    <inkml:brush xml:id="br0">
      <inkml:brushProperty name="width" value="0.05" units="cm"/>
      <inkml:brushProperty name="height" value="0.3" units="cm"/>
      <inkml:brushProperty name="color" value="#849398"/>
      <inkml:brushProperty name="inkEffects" value="pencil"/>
    </inkml:brush>
  </inkml:definitions>
  <inkml:trace contextRef="#ctx0" brushRef="#br0">0 5 12123 180000 90000,'137'-2'0'0'0,"-42"0"0"0"0,-44 4 0 0 0,-21-2 0 0 0,-2 2 0 0 0,-3-2 0 0 0,3 0 0 0 0,0 0 0 0 0,-2 0 0 0 0,0 0 0 0 0,-3 0 0 0 0,0 0 0 0 0,5 3 0 0 0,2 2 0 0 0,2 3 0 0 0,5 3 0 0 0,5 3 0 0 0,6 0 0 0 0,6 1 0 0 0,12 0 0 0 0,8-1 0 0 0,5 1 0 0 0,7 3 0 0 0,2 2 0 0 0,-1 2 0 0 0,6 6 0 0 0,-5 3 0 0 0,-10 3 0 0 0,-4 5 0 0 0,-13-1 0 0 0,-12 0 0 0 0,-12-3 0 0 0,-9-2 0 0 0,-6-3 0 0 0,-7-3 0 0 0,-7-4 0 0 0,-11-5 0 0 0,-13-6 0 0 0,-13-5 0 0 0,-10-4 0 0 0,-18-14 0 0 0,-2-3 0 0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10-08T23:39:58.917"/>
    </inkml:context>
    <inkml:brush xml:id="br0">
      <inkml:brushProperty name="width" value="0.05" units="cm"/>
      <inkml:brushProperty name="height" value="0.3" units="cm"/>
      <inkml:brushProperty name="color" value="#849398"/>
      <inkml:brushProperty name="inkEffects" value="pencil"/>
    </inkml:brush>
  </inkml:definitions>
  <inkml:trace contextRef="#ctx0" brushRef="#br0">1690 1112 12123 180000 90000,'-40'-47'0'0'0,"2"0"0"0"0,-41-36 0 0 0,2 13 0 0 0,-4 2 0 0 0,-5-5 0 0 0,-7-4 0 0 0,45 36 0 0 0,-1 0 0 0 0,-2 0 0 0 0,-2-1 0 0 0,1 0 0 0 0,-1 1 0 0 0,1 1 0 0 0,-1 2 0 0 0,-47-33 0 0 0,6 11 0 0 0,-2 4 0 0 0,19 17 0 0 0,-6 2 0 0 0,22 20 0 0 0,-5-3 0 0 0,12 7 0 0 0,6 8 0 0 0,11 3 0 0 0,0 1 0 0 0,6 1 0 0 0</inkml:trace>
  <inkml:trace contextRef="#ctx0" brushRef="#br0" timeOffset="402">512 272 12123 180000 90000,'151'-10'0'0'0,"1"0"0"0"0,-1 0 0 0 0,0 0 0 0 0,1 0 0 0 0,-2 0 0 0 0,1 0 0 0 0,0 1 0 0 0,1-1 0 0 0,-1 0 0 0 0,0 0 0 0 0,-1 0 0 0 0,1 0 0 0 0,1 0 0 0 0,-1 0 0 0 0,0 0 0 0 0</inkml:trace>
  <inkml:trace contextRef="#ctx0" brushRef="#br0" timeOffset="2480">708 714 12123 180000 90000,'0'0'0'0'0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10-08T23:40:02.075"/>
    </inkml:context>
    <inkml:brush xml:id="br0">
      <inkml:brushProperty name="width" value="0.05" units="cm"/>
      <inkml:brushProperty name="height" value="0.3" units="cm"/>
      <inkml:brushProperty name="color" value="#849398"/>
      <inkml:brushProperty name="inkEffects" value="pencil"/>
    </inkml:brush>
  </inkml:definitions>
  <inkml:trace contextRef="#ctx0" brushRef="#br0">0 5 12123 180000 90000,'137'-2'0'0'0,"-42"0"0"0"0,-44 4 0 0 0,-21-2 0 0 0,-2 2 0 0 0,-3-2 0 0 0,3 0 0 0 0,0 0 0 0 0,-2 0 0 0 0,0 0 0 0 0,-3 0 0 0 0,0 0 0 0 0,5 3 0 0 0,2 2 0 0 0,2 3 0 0 0,5 3 0 0 0,5 3 0 0 0,6 0 0 0 0,6 1 0 0 0,12 0 0 0 0,8-1 0 0 0,5 1 0 0 0,7 3 0 0 0,2 2 0 0 0,-1 2 0 0 0,6 6 0 0 0,-5 3 0 0 0,-10 3 0 0 0,-4 5 0 0 0,-13-1 0 0 0,-12 0 0 0 0,-12-3 0 0 0,-9-2 0 0 0,-6-3 0 0 0,-7-3 0 0 0,-7-4 0 0 0,-11-5 0 0 0,-13-6 0 0 0,-13-5 0 0 0,-10-4 0 0 0,-18-14 0 0 0,-2-3 0 0 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10-08T23:39:58.917"/>
    </inkml:context>
    <inkml:brush xml:id="br0">
      <inkml:brushProperty name="width" value="0.05" units="cm"/>
      <inkml:brushProperty name="height" value="0.3" units="cm"/>
      <inkml:brushProperty name="color" value="#849398"/>
      <inkml:brushProperty name="inkEffects" value="pencil"/>
    </inkml:brush>
  </inkml:definitions>
  <inkml:trace contextRef="#ctx0" brushRef="#br0">1690 1112 12123 180000 90000,'-40'-47'0'0'0,"2"0"0"0"0,-41-36 0 0 0,2 13 0 0 0,-4 2 0 0 0,-5-5 0 0 0,-7-4 0 0 0,45 36 0 0 0,-1 0 0 0 0,-2 0 0 0 0,-2-1 0 0 0,1 0 0 0 0,-1 1 0 0 0,1 1 0 0 0,-1 2 0 0 0,-47-33 0 0 0,6 11 0 0 0,-2 4 0 0 0,19 17 0 0 0,-6 2 0 0 0,22 20 0 0 0,-5-3 0 0 0,12 7 0 0 0,6 8 0 0 0,11 3 0 0 0,0 1 0 0 0,6 1 0 0 0</inkml:trace>
  <inkml:trace contextRef="#ctx0" brushRef="#br0" timeOffset="402">512 272 12123 180000 90000,'151'-10'0'0'0,"1"0"0"0"0,-1 0 0 0 0,0 0 0 0 0,1 0 0 0 0,-2 0 0 0 0,1 0 0 0 0,0 1 0 0 0,1-1 0 0 0,-1 0 0 0 0,0 0 0 0 0,-1 0 0 0 0,1 0 0 0 0,1 0 0 0 0,-1 0 0 0 0,0 0 0 0 0</inkml:trace>
  <inkml:trace contextRef="#ctx0" brushRef="#br0" timeOffset="2480">708 714 12123 180000 90000,'0'0'0'0'0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10-08T23:40:02.075"/>
    </inkml:context>
    <inkml:brush xml:id="br0">
      <inkml:brushProperty name="width" value="0.05" units="cm"/>
      <inkml:brushProperty name="height" value="0.3" units="cm"/>
      <inkml:brushProperty name="color" value="#849398"/>
      <inkml:brushProperty name="inkEffects" value="pencil"/>
    </inkml:brush>
  </inkml:definitions>
  <inkml:trace contextRef="#ctx0" brushRef="#br0">0 5 12123 180000 90000,'137'-2'0'0'0,"-42"0"0"0"0,-44 4 0 0 0,-21-2 0 0 0,-2 2 0 0 0,-3-2 0 0 0,3 0 0 0 0,0 0 0 0 0,-2 0 0 0 0,0 0 0 0 0,-3 0 0 0 0,0 0 0 0 0,5 3 0 0 0,2 2 0 0 0,2 3 0 0 0,5 3 0 0 0,5 3 0 0 0,6 0 0 0 0,6 1 0 0 0,12 0 0 0 0,8-1 0 0 0,5 1 0 0 0,7 3 0 0 0,2 2 0 0 0,-1 2 0 0 0,6 6 0 0 0,-5 3 0 0 0,-10 3 0 0 0,-4 5 0 0 0,-13-1 0 0 0,-12 0 0 0 0,-12-3 0 0 0,-9-2 0 0 0,-6-3 0 0 0,-7-3 0 0 0,-7-4 0 0 0,-11-5 0 0 0,-13-6 0 0 0,-13-5 0 0 0,-10-4 0 0 0,-18-14 0 0 0,-2-3 0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1147DE5E-B333-A42D-FC79-D328EE49F633}"/>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200">
                <a:latin typeface="Arial" charset="0"/>
                <a:ea typeface="ＭＳ Ｐゴシック" charset="0"/>
                <a:cs typeface="ＭＳ Ｐゴシック" charset="0"/>
              </a:defRPr>
            </a:lvl1pPr>
          </a:lstStyle>
          <a:p>
            <a:pPr>
              <a:defRPr/>
            </a:pPr>
            <a:endParaRPr lang="en-US"/>
          </a:p>
        </p:txBody>
      </p:sp>
      <p:sp>
        <p:nvSpPr>
          <p:cNvPr id="5123" name="Rectangle 3">
            <a:extLst>
              <a:ext uri="{FF2B5EF4-FFF2-40B4-BE49-F238E27FC236}">
                <a16:creationId xmlns:a16="http://schemas.microsoft.com/office/drawing/2014/main" id="{3CA7E031-20A8-16EB-6F22-60BAB4894176}"/>
              </a:ext>
            </a:extLst>
          </p:cNvPr>
          <p:cNvSpPr>
            <a:spLocks noGrp="1" noChangeArrowheads="1"/>
          </p:cNvSpPr>
          <p:nvPr>
            <p:ph type="dt" idx="1"/>
          </p:nvPr>
        </p:nvSpPr>
        <p:spPr bwMode="auto">
          <a:xfrm>
            <a:off x="388620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200">
                <a:latin typeface="Arial" charset="0"/>
                <a:ea typeface="ＭＳ Ｐゴシック" charset="0"/>
                <a:cs typeface="ＭＳ Ｐゴシック" charset="0"/>
              </a:defRPr>
            </a:lvl1pPr>
          </a:lstStyle>
          <a:p>
            <a:pPr>
              <a:defRPr/>
            </a:pPr>
            <a:endParaRPr lang="en-US"/>
          </a:p>
        </p:txBody>
      </p:sp>
      <p:sp>
        <p:nvSpPr>
          <p:cNvPr id="2052" name="Rectangle 4">
            <a:extLst>
              <a:ext uri="{FF2B5EF4-FFF2-40B4-BE49-F238E27FC236}">
                <a16:creationId xmlns:a16="http://schemas.microsoft.com/office/drawing/2014/main" id="{84E497B9-AC43-FD41-4DC0-B342C3D64A80}"/>
              </a:ext>
            </a:extLst>
          </p:cNvPr>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5" name="Rectangle 5">
            <a:extLst>
              <a:ext uri="{FF2B5EF4-FFF2-40B4-BE49-F238E27FC236}">
                <a16:creationId xmlns:a16="http://schemas.microsoft.com/office/drawing/2014/main" id="{18EFAB8C-E627-3FC7-2C40-C20BDD782D0C}"/>
              </a:ext>
            </a:extLst>
          </p:cNvPr>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126" name="Rectangle 6">
            <a:extLst>
              <a:ext uri="{FF2B5EF4-FFF2-40B4-BE49-F238E27FC236}">
                <a16:creationId xmlns:a16="http://schemas.microsoft.com/office/drawing/2014/main" id="{534042C7-5383-9373-204B-28714A1EE0BF}"/>
              </a:ext>
            </a:extLst>
          </p:cNvPr>
          <p:cNvSpPr>
            <a:spLocks noGrp="1" noChangeArrowheads="1"/>
          </p:cNvSpPr>
          <p:nvPr>
            <p:ph type="ftr" sz="quarter" idx="4"/>
          </p:nvPr>
        </p:nvSpPr>
        <p:spPr bwMode="auto">
          <a:xfrm>
            <a:off x="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defRPr sz="1200">
                <a:latin typeface="Arial" charset="0"/>
                <a:ea typeface="ＭＳ Ｐゴシック" charset="0"/>
                <a:cs typeface="ＭＳ Ｐゴシック" charset="0"/>
              </a:defRPr>
            </a:lvl1pPr>
          </a:lstStyle>
          <a:p>
            <a:pPr>
              <a:defRPr/>
            </a:pPr>
            <a:endParaRPr lang="en-US"/>
          </a:p>
        </p:txBody>
      </p:sp>
      <p:sp>
        <p:nvSpPr>
          <p:cNvPr id="5127" name="Rectangle 7">
            <a:extLst>
              <a:ext uri="{FF2B5EF4-FFF2-40B4-BE49-F238E27FC236}">
                <a16:creationId xmlns:a16="http://schemas.microsoft.com/office/drawing/2014/main" id="{FD2A896C-0058-F1A4-8E0B-7E6E28D4BD1D}"/>
              </a:ext>
            </a:extLst>
          </p:cNvPr>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defRPr sz="1200"/>
            </a:lvl1pPr>
          </a:lstStyle>
          <a:p>
            <a:fld id="{1E7E8464-DCF1-0446-AF31-F400C90412B2}"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598" kern="1200">
        <a:solidFill>
          <a:schemeClr val="tx1"/>
        </a:solidFill>
        <a:latin typeface="Arial" pitchFamily="-109" charset="0"/>
        <a:ea typeface="ＭＳ Ｐゴシック" pitchFamily="-109" charset="-128"/>
        <a:cs typeface="ＭＳ Ｐゴシック" pitchFamily="-109" charset="-128"/>
      </a:defRPr>
    </a:lvl1pPr>
    <a:lvl2pPr marL="608945" algn="l" rtl="0" eaLnBrk="0" fontAlgn="base" hangingPunct="0">
      <a:spcBef>
        <a:spcPct val="30000"/>
      </a:spcBef>
      <a:spcAft>
        <a:spcPct val="0"/>
      </a:spcAft>
      <a:defRPr sz="1598" kern="1200">
        <a:solidFill>
          <a:schemeClr val="tx1"/>
        </a:solidFill>
        <a:latin typeface="Arial" pitchFamily="-109" charset="0"/>
        <a:ea typeface="ＭＳ Ｐゴシック" pitchFamily="-109" charset="-128"/>
        <a:cs typeface="+mn-cs"/>
      </a:defRPr>
    </a:lvl2pPr>
    <a:lvl3pPr marL="1217889" algn="l" rtl="0" eaLnBrk="0" fontAlgn="base" hangingPunct="0">
      <a:spcBef>
        <a:spcPct val="30000"/>
      </a:spcBef>
      <a:spcAft>
        <a:spcPct val="0"/>
      </a:spcAft>
      <a:defRPr sz="1598" kern="1200">
        <a:solidFill>
          <a:schemeClr val="tx1"/>
        </a:solidFill>
        <a:latin typeface="Arial" pitchFamily="-109" charset="0"/>
        <a:ea typeface="ＭＳ Ｐゴシック" pitchFamily="-109" charset="-128"/>
        <a:cs typeface="+mn-cs"/>
      </a:defRPr>
    </a:lvl3pPr>
    <a:lvl4pPr marL="1826834" algn="l" rtl="0" eaLnBrk="0" fontAlgn="base" hangingPunct="0">
      <a:spcBef>
        <a:spcPct val="30000"/>
      </a:spcBef>
      <a:spcAft>
        <a:spcPct val="0"/>
      </a:spcAft>
      <a:defRPr sz="1598" kern="1200">
        <a:solidFill>
          <a:schemeClr val="tx1"/>
        </a:solidFill>
        <a:latin typeface="Arial" pitchFamily="-109" charset="0"/>
        <a:ea typeface="ＭＳ Ｐゴシック" pitchFamily="-109" charset="-128"/>
        <a:cs typeface="+mn-cs"/>
      </a:defRPr>
    </a:lvl4pPr>
    <a:lvl5pPr marL="2435779" algn="l" rtl="0" eaLnBrk="0" fontAlgn="base" hangingPunct="0">
      <a:spcBef>
        <a:spcPct val="30000"/>
      </a:spcBef>
      <a:spcAft>
        <a:spcPct val="0"/>
      </a:spcAft>
      <a:defRPr sz="1598" kern="1200">
        <a:solidFill>
          <a:schemeClr val="tx1"/>
        </a:solidFill>
        <a:latin typeface="Arial" pitchFamily="-109" charset="0"/>
        <a:ea typeface="ＭＳ Ｐゴシック" pitchFamily="-109" charset="-128"/>
        <a:cs typeface="+mn-cs"/>
      </a:defRPr>
    </a:lvl5pPr>
    <a:lvl6pPr marL="3044723" algn="l" defTabSz="608945" rtl="0" eaLnBrk="1" latinLnBrk="0" hangingPunct="1">
      <a:defRPr sz="1598" kern="1200">
        <a:solidFill>
          <a:schemeClr val="tx1"/>
        </a:solidFill>
        <a:latin typeface="+mn-lt"/>
        <a:ea typeface="+mn-ea"/>
        <a:cs typeface="+mn-cs"/>
      </a:defRPr>
    </a:lvl6pPr>
    <a:lvl7pPr marL="3653668" algn="l" defTabSz="608945" rtl="0" eaLnBrk="1" latinLnBrk="0" hangingPunct="1">
      <a:defRPr sz="1598" kern="1200">
        <a:solidFill>
          <a:schemeClr val="tx1"/>
        </a:solidFill>
        <a:latin typeface="+mn-lt"/>
        <a:ea typeface="+mn-ea"/>
        <a:cs typeface="+mn-cs"/>
      </a:defRPr>
    </a:lvl7pPr>
    <a:lvl8pPr marL="4262613" algn="l" defTabSz="608945" rtl="0" eaLnBrk="1" latinLnBrk="0" hangingPunct="1">
      <a:defRPr sz="1598" kern="1200">
        <a:solidFill>
          <a:schemeClr val="tx1"/>
        </a:solidFill>
        <a:latin typeface="+mn-lt"/>
        <a:ea typeface="+mn-ea"/>
        <a:cs typeface="+mn-cs"/>
      </a:defRPr>
    </a:lvl8pPr>
    <a:lvl9pPr marL="4871557" algn="l" defTabSz="608945" rtl="0" eaLnBrk="1" latinLnBrk="0" hangingPunct="1">
      <a:defRPr sz="1598"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Rectangle 7">
            <a:extLst>
              <a:ext uri="{FF2B5EF4-FFF2-40B4-BE49-F238E27FC236}">
                <a16:creationId xmlns:a16="http://schemas.microsoft.com/office/drawing/2014/main" id="{62D35DC7-D4B6-B9DA-EDD0-C2EE59EFEA3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EB58F75D-818E-0048-80AB-E63611C18D25}" type="slidenum">
              <a:rPr lang="en-US" altLang="en-US" sz="1200"/>
              <a:pPr/>
              <a:t>1</a:t>
            </a:fld>
            <a:endParaRPr lang="en-US" altLang="en-US" sz="1200"/>
          </a:p>
        </p:txBody>
      </p:sp>
      <p:sp>
        <p:nvSpPr>
          <p:cNvPr id="4098" name="Rectangle 2">
            <a:extLst>
              <a:ext uri="{FF2B5EF4-FFF2-40B4-BE49-F238E27FC236}">
                <a16:creationId xmlns:a16="http://schemas.microsoft.com/office/drawing/2014/main" id="{A4727AC8-DE3A-FC80-E03B-C865EA13CA21}"/>
              </a:ext>
            </a:extLst>
          </p:cNvPr>
          <p:cNvSpPr>
            <a:spLocks noGrp="1" noRot="1" noChangeAspect="1" noChangeArrowheads="1"/>
          </p:cNvSpPr>
          <p:nvPr>
            <p:ph type="sldImg"/>
          </p:nvPr>
        </p:nvSpPr>
        <p:spPr>
          <a:xfrm>
            <a:off x="381000" y="685800"/>
            <a:ext cx="6096000" cy="3429000"/>
          </a:xfrm>
          <a:solidFill>
            <a:srgbClr val="FFFFFF"/>
          </a:solidFill>
          <a:ln/>
        </p:spPr>
      </p:sp>
      <p:sp>
        <p:nvSpPr>
          <p:cNvPr id="4099" name="Rectangle 3">
            <a:extLst>
              <a:ext uri="{FF2B5EF4-FFF2-40B4-BE49-F238E27FC236}">
                <a16:creationId xmlns:a16="http://schemas.microsoft.com/office/drawing/2014/main" id="{73A8AAE7-EBD7-9468-B1A6-6A6E85496D99}"/>
              </a:ext>
            </a:extLst>
          </p:cNvPr>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7">
            <a:extLst>
              <a:ext uri="{FF2B5EF4-FFF2-40B4-BE49-F238E27FC236}">
                <a16:creationId xmlns:a16="http://schemas.microsoft.com/office/drawing/2014/main" id="{123F5F8B-1606-6F0B-98E3-00D600DCD97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77B6E765-3CD2-504B-AFE3-7464F3FEF63A}" type="slidenum">
              <a:rPr lang="en-US" altLang="en-US" sz="1200"/>
              <a:pPr/>
              <a:t>2</a:t>
            </a:fld>
            <a:endParaRPr lang="en-US" altLang="en-US" sz="1200"/>
          </a:p>
        </p:txBody>
      </p:sp>
      <p:sp>
        <p:nvSpPr>
          <p:cNvPr id="6146" name="Rectangle 2">
            <a:extLst>
              <a:ext uri="{FF2B5EF4-FFF2-40B4-BE49-F238E27FC236}">
                <a16:creationId xmlns:a16="http://schemas.microsoft.com/office/drawing/2014/main" id="{6B95F8D6-75FD-6D07-AD29-5E9E8A3BD910}"/>
              </a:ext>
            </a:extLst>
          </p:cNvPr>
          <p:cNvSpPr>
            <a:spLocks noGrp="1" noRot="1" noChangeAspect="1" noChangeArrowheads="1" noTextEdit="1"/>
          </p:cNvSpPr>
          <p:nvPr>
            <p:ph type="sldImg"/>
          </p:nvPr>
        </p:nvSpPr>
        <p:spPr>
          <a:xfrm>
            <a:off x="381000" y="685800"/>
            <a:ext cx="6096000" cy="3429000"/>
          </a:xfrm>
          <a:ln/>
        </p:spPr>
      </p:sp>
      <p:sp>
        <p:nvSpPr>
          <p:cNvPr id="6147" name="Rectangle 3">
            <a:extLst>
              <a:ext uri="{FF2B5EF4-FFF2-40B4-BE49-F238E27FC236}">
                <a16:creationId xmlns:a16="http://schemas.microsoft.com/office/drawing/2014/main" id="{40996E69-AFEF-A881-0E91-47915E326DB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7">
            <a:extLst>
              <a:ext uri="{FF2B5EF4-FFF2-40B4-BE49-F238E27FC236}">
                <a16:creationId xmlns:a16="http://schemas.microsoft.com/office/drawing/2014/main" id="{CBB0FFE8-239A-E5B6-53A3-E20B72A8D33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6C021E53-BA4F-8947-87BD-3A257300E4D7}" type="slidenum">
              <a:rPr lang="en-US" altLang="en-US" sz="1200"/>
              <a:pPr/>
              <a:t>3</a:t>
            </a:fld>
            <a:endParaRPr lang="en-US" altLang="en-US" sz="1200"/>
          </a:p>
        </p:txBody>
      </p:sp>
      <p:sp>
        <p:nvSpPr>
          <p:cNvPr id="8194" name="Rectangle 2">
            <a:extLst>
              <a:ext uri="{FF2B5EF4-FFF2-40B4-BE49-F238E27FC236}">
                <a16:creationId xmlns:a16="http://schemas.microsoft.com/office/drawing/2014/main" id="{9BE43FDC-C7BE-7343-5D73-21E5F889CBDE}"/>
              </a:ext>
            </a:extLst>
          </p:cNvPr>
          <p:cNvSpPr>
            <a:spLocks noGrp="1" noRot="1" noChangeAspect="1" noChangeArrowheads="1" noTextEdit="1"/>
          </p:cNvSpPr>
          <p:nvPr>
            <p:ph type="sldImg"/>
          </p:nvPr>
        </p:nvSpPr>
        <p:spPr>
          <a:xfrm>
            <a:off x="381000" y="685800"/>
            <a:ext cx="6096000" cy="3429000"/>
          </a:xfrm>
          <a:ln/>
        </p:spPr>
      </p:sp>
      <p:sp>
        <p:nvSpPr>
          <p:cNvPr id="8195" name="Rectangle 3">
            <a:extLst>
              <a:ext uri="{FF2B5EF4-FFF2-40B4-BE49-F238E27FC236}">
                <a16:creationId xmlns:a16="http://schemas.microsoft.com/office/drawing/2014/main" id="{09C70198-4FCD-3754-351D-AFFAA498DB7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181BD41-34A0-5D67-3935-8D89D868B815}"/>
              </a:ext>
            </a:extLst>
          </p:cNvPr>
          <p:cNvSpPr/>
          <p:nvPr/>
        </p:nvSpPr>
        <p:spPr>
          <a:xfrm>
            <a:off x="1771652" y="1295401"/>
            <a:ext cx="8648700" cy="3152775"/>
          </a:xfrm>
          <a:prstGeom prst="rect">
            <a:avLst/>
          </a:prstGeom>
          <a:ln w="3175">
            <a:solidFill>
              <a:schemeClr val="bg1"/>
            </a:solidFill>
          </a:ln>
          <a:effectLst>
            <a:outerShdw blurRad="63500" sx="100500" sy="100500" algn="ctr" rotWithShape="0">
              <a:prstClr val="black">
                <a:alpha val="50000"/>
              </a:prstClr>
            </a:outerShdw>
          </a:effectLst>
        </p:spPr>
        <p:txBody>
          <a:bodyPr>
            <a:normAutofit/>
          </a:bodyPr>
          <a:lstStyle/>
          <a:p>
            <a:pPr eaLnBrk="1" hangingPunct="1">
              <a:spcBef>
                <a:spcPts val="2667"/>
              </a:spcBef>
              <a:buClr>
                <a:schemeClr val="accent1">
                  <a:lumMod val="60000"/>
                  <a:lumOff val="40000"/>
                </a:schemeClr>
              </a:buClr>
              <a:buSzPct val="110000"/>
              <a:buFont typeface="Wingdings 2" pitchFamily="18" charset="2"/>
              <a:buNone/>
              <a:defRPr/>
            </a:pPr>
            <a:endParaRPr sz="4266">
              <a:solidFill>
                <a:schemeClr val="tx1">
                  <a:lumMod val="65000"/>
                  <a:lumOff val="35000"/>
                </a:schemeClr>
              </a:solidFill>
              <a:latin typeface="+mn-lt"/>
              <a:ea typeface="+mn-ea"/>
            </a:endParaRPr>
          </a:p>
        </p:txBody>
      </p:sp>
      <p:sp>
        <p:nvSpPr>
          <p:cNvPr id="2" name="Title 1"/>
          <p:cNvSpPr>
            <a:spLocks noGrp="1"/>
          </p:cNvSpPr>
          <p:nvPr>
            <p:ph type="ctrTitle"/>
          </p:nvPr>
        </p:nvSpPr>
        <p:spPr>
          <a:xfrm>
            <a:off x="1763896" y="1524000"/>
            <a:ext cx="8664210" cy="1724867"/>
          </a:xfrm>
        </p:spPr>
        <p:txBody>
          <a:bodyPr rtlCol="0">
            <a:noAutofit/>
          </a:bodyPr>
          <a:lstStyle>
            <a:lvl1pPr marL="0" indent="0" algn="ctr" defTabSz="1219107" rtl="0" eaLnBrk="1" latinLnBrk="0" hangingPunct="1">
              <a:spcBef>
                <a:spcPct val="0"/>
              </a:spcBef>
              <a:buClr>
                <a:schemeClr val="accent1">
                  <a:lumMod val="60000"/>
                  <a:lumOff val="40000"/>
                </a:schemeClr>
              </a:buClr>
              <a:buSzPct val="110000"/>
              <a:buFont typeface="Wingdings 2" pitchFamily="18" charset="2"/>
              <a:buNone/>
              <a:defRPr sz="6133" kern="1200">
                <a:solidFill>
                  <a:schemeClr val="accent1"/>
                </a:solidFill>
                <a:latin typeface="+mj-lt"/>
                <a:ea typeface="+mj-ea"/>
                <a:cs typeface="+mj-cs"/>
              </a:defRPr>
            </a:lvl1pPr>
          </a:lstStyle>
          <a:p>
            <a:r>
              <a:rPr lang="en-US"/>
              <a:t>Click to edit Master title style</a:t>
            </a:r>
            <a:endParaRPr/>
          </a:p>
        </p:txBody>
      </p:sp>
      <p:sp>
        <p:nvSpPr>
          <p:cNvPr id="3" name="Subtitle 2"/>
          <p:cNvSpPr>
            <a:spLocks noGrp="1"/>
          </p:cNvSpPr>
          <p:nvPr>
            <p:ph type="subTitle" idx="1"/>
          </p:nvPr>
        </p:nvSpPr>
        <p:spPr>
          <a:xfrm>
            <a:off x="1763896" y="3299013"/>
            <a:ext cx="8664212" cy="916641"/>
          </a:xfrm>
        </p:spPr>
        <p:txBody>
          <a:bodyPr rtlCol="0">
            <a:normAutofit/>
          </a:bodyPr>
          <a:lstStyle>
            <a:lvl1pPr marL="0" indent="0" algn="ctr" defTabSz="1219107" rtl="0" eaLnBrk="1" latinLnBrk="0" hangingPunct="1">
              <a:spcBef>
                <a:spcPts val="400"/>
              </a:spcBef>
              <a:buClr>
                <a:schemeClr val="accent1">
                  <a:lumMod val="60000"/>
                  <a:lumOff val="40000"/>
                </a:schemeClr>
              </a:buClr>
              <a:buSzPct val="110000"/>
              <a:buFont typeface="Wingdings 2" pitchFamily="18" charset="2"/>
              <a:buNone/>
              <a:defRPr sz="2399" kern="1200">
                <a:solidFill>
                  <a:schemeClr val="tx1">
                    <a:tint val="75000"/>
                  </a:schemeClr>
                </a:solidFill>
                <a:latin typeface="+mn-lt"/>
                <a:ea typeface="+mn-ea"/>
                <a:cs typeface="+mn-cs"/>
              </a:defRPr>
            </a:lvl1pPr>
            <a:lvl2pPr marL="609554" indent="0" algn="ctr">
              <a:buNone/>
              <a:defRPr>
                <a:solidFill>
                  <a:schemeClr val="tx1">
                    <a:tint val="75000"/>
                  </a:schemeClr>
                </a:solidFill>
              </a:defRPr>
            </a:lvl2pPr>
            <a:lvl3pPr marL="1219107" indent="0" algn="ctr">
              <a:buNone/>
              <a:defRPr>
                <a:solidFill>
                  <a:schemeClr val="tx1">
                    <a:tint val="75000"/>
                  </a:schemeClr>
                </a:solidFill>
              </a:defRPr>
            </a:lvl3pPr>
            <a:lvl4pPr marL="1828661" indent="0" algn="ctr">
              <a:buNone/>
              <a:defRPr>
                <a:solidFill>
                  <a:schemeClr val="tx1">
                    <a:tint val="75000"/>
                  </a:schemeClr>
                </a:solidFill>
              </a:defRPr>
            </a:lvl4pPr>
            <a:lvl5pPr marL="2438215" indent="0" algn="ctr">
              <a:buNone/>
              <a:defRPr>
                <a:solidFill>
                  <a:schemeClr val="tx1">
                    <a:tint val="75000"/>
                  </a:schemeClr>
                </a:solidFill>
              </a:defRPr>
            </a:lvl5pPr>
            <a:lvl6pPr marL="3047768" indent="0" algn="ctr">
              <a:buNone/>
              <a:defRPr>
                <a:solidFill>
                  <a:schemeClr val="tx1">
                    <a:tint val="75000"/>
                  </a:schemeClr>
                </a:solidFill>
              </a:defRPr>
            </a:lvl6pPr>
            <a:lvl7pPr marL="3657322" indent="0" algn="ctr">
              <a:buNone/>
              <a:defRPr>
                <a:solidFill>
                  <a:schemeClr val="tx1">
                    <a:tint val="75000"/>
                  </a:schemeClr>
                </a:solidFill>
              </a:defRPr>
            </a:lvl7pPr>
            <a:lvl8pPr marL="4266876" indent="0" algn="ctr">
              <a:buNone/>
              <a:defRPr>
                <a:solidFill>
                  <a:schemeClr val="tx1">
                    <a:tint val="75000"/>
                  </a:schemeClr>
                </a:solidFill>
              </a:defRPr>
            </a:lvl8pPr>
            <a:lvl9pPr marL="4876429" indent="0" algn="ctr">
              <a:buNone/>
              <a:defRPr>
                <a:solidFill>
                  <a:schemeClr val="tx1">
                    <a:tint val="75000"/>
                  </a:schemeClr>
                </a:solidFill>
              </a:defRPr>
            </a:lvl9pPr>
          </a:lstStyle>
          <a:p>
            <a:r>
              <a:rPr lang="en-US"/>
              <a:t>Click to edit Master subtitle style</a:t>
            </a:r>
            <a:endParaRPr dirty="0"/>
          </a:p>
        </p:txBody>
      </p:sp>
      <p:sp>
        <p:nvSpPr>
          <p:cNvPr id="5" name="Date Placeholder 3">
            <a:extLst>
              <a:ext uri="{FF2B5EF4-FFF2-40B4-BE49-F238E27FC236}">
                <a16:creationId xmlns:a16="http://schemas.microsoft.com/office/drawing/2014/main" id="{FACBFC5E-D784-30E4-5852-625DCA4048B5}"/>
              </a:ext>
            </a:extLst>
          </p:cNvPr>
          <p:cNvSpPr>
            <a:spLocks noGrp="1"/>
          </p:cNvSpPr>
          <p:nvPr>
            <p:ph type="dt" sz="half" idx="10"/>
          </p:nvPr>
        </p:nvSpPr>
        <p:spPr/>
        <p:txBody>
          <a:bodyPr/>
          <a:lstStyle>
            <a:lvl1pPr>
              <a:defRPr/>
            </a:lvl1pPr>
          </a:lstStyle>
          <a:p>
            <a:pPr>
              <a:defRPr/>
            </a:pPr>
            <a:endParaRPr lang="en-US"/>
          </a:p>
        </p:txBody>
      </p:sp>
      <p:sp>
        <p:nvSpPr>
          <p:cNvPr id="6" name="Footer Placeholder 4">
            <a:extLst>
              <a:ext uri="{FF2B5EF4-FFF2-40B4-BE49-F238E27FC236}">
                <a16:creationId xmlns:a16="http://schemas.microsoft.com/office/drawing/2014/main" id="{AA85BAB8-F4A0-713D-DA75-F485E76A275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116946C4-BCF0-D4C6-62A6-FA98D7839630}"/>
              </a:ext>
            </a:extLst>
          </p:cNvPr>
          <p:cNvSpPr>
            <a:spLocks noGrp="1"/>
          </p:cNvSpPr>
          <p:nvPr>
            <p:ph type="sldNum" sz="quarter" idx="12"/>
          </p:nvPr>
        </p:nvSpPr>
        <p:spPr/>
        <p:txBody>
          <a:bodyPr/>
          <a:lstStyle>
            <a:lvl1pPr>
              <a:defRPr/>
            </a:lvl1pPr>
          </a:lstStyle>
          <a:p>
            <a:fld id="{5A54F9DE-2E40-8845-B16D-DA8371DC8AAD}" type="slidenum">
              <a:rPr lang="en-US" altLang="en-US"/>
              <a:pPr/>
              <a:t>‹#›</a:t>
            </a:fld>
            <a:endParaRPr lang="en-US" altLang="en-US"/>
          </a:p>
        </p:txBody>
      </p:sp>
    </p:spTree>
    <p:extLst>
      <p:ext uri="{BB962C8B-B14F-4D97-AF65-F5344CB8AC3E}">
        <p14:creationId xmlns:p14="http://schemas.microsoft.com/office/powerpoint/2010/main" val="20104075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11198" y="611872"/>
            <a:ext cx="5439393" cy="1162050"/>
          </a:xfrm>
        </p:spPr>
        <p:txBody>
          <a:bodyPr/>
          <a:lstStyle>
            <a:lvl1pPr algn="ctr">
              <a:defRPr sz="4800" b="0"/>
            </a:lvl1pPr>
          </a:lstStyle>
          <a:p>
            <a:r>
              <a:rPr lang="en-US"/>
              <a:t>Click to edit Master title style</a:t>
            </a:r>
            <a:endParaRPr/>
          </a:p>
        </p:txBody>
      </p:sp>
      <p:sp>
        <p:nvSpPr>
          <p:cNvPr id="4" name="Text Placeholder 3"/>
          <p:cNvSpPr>
            <a:spLocks noGrp="1"/>
          </p:cNvSpPr>
          <p:nvPr>
            <p:ph type="body" sz="half" idx="2"/>
          </p:nvPr>
        </p:nvSpPr>
        <p:spPr>
          <a:xfrm>
            <a:off x="711198" y="1787856"/>
            <a:ext cx="5439393" cy="3720152"/>
          </a:xfrm>
        </p:spPr>
        <p:txBody>
          <a:bodyPr>
            <a:normAutofit/>
          </a:bodyPr>
          <a:lstStyle>
            <a:lvl1pPr marL="0" indent="0" algn="ctr">
              <a:spcBef>
                <a:spcPts val="800"/>
              </a:spcBef>
              <a:buNone/>
              <a:defRPr sz="2399"/>
            </a:lvl1pPr>
            <a:lvl2pPr marL="609554" indent="0">
              <a:buNone/>
              <a:defRPr sz="1600"/>
            </a:lvl2pPr>
            <a:lvl3pPr marL="1219107" indent="0">
              <a:buNone/>
              <a:defRPr sz="1333"/>
            </a:lvl3pPr>
            <a:lvl4pPr marL="1828661" indent="0">
              <a:buNone/>
              <a:defRPr sz="1200"/>
            </a:lvl4pPr>
            <a:lvl5pPr marL="2438215" indent="0">
              <a:buNone/>
              <a:defRPr sz="1200"/>
            </a:lvl5pPr>
            <a:lvl6pPr marL="3047768" indent="0">
              <a:buNone/>
              <a:defRPr sz="1200"/>
            </a:lvl6pPr>
            <a:lvl7pPr marL="3657322" indent="0">
              <a:buNone/>
              <a:defRPr sz="1200"/>
            </a:lvl7pPr>
            <a:lvl8pPr marL="4266876" indent="0">
              <a:buNone/>
              <a:defRPr sz="1200"/>
            </a:lvl8pPr>
            <a:lvl9pPr marL="4876429" indent="0">
              <a:buNone/>
              <a:defRPr sz="1200"/>
            </a:lvl9pPr>
          </a:lstStyle>
          <a:p>
            <a:pPr lvl="0"/>
            <a:r>
              <a:rPr lang="en-US"/>
              <a:t>Click to edit Master text styles</a:t>
            </a:r>
          </a:p>
        </p:txBody>
      </p:sp>
      <p:sp>
        <p:nvSpPr>
          <p:cNvPr id="8" name="Picture Placeholder 2"/>
          <p:cNvSpPr>
            <a:spLocks noGrp="1"/>
          </p:cNvSpPr>
          <p:nvPr>
            <p:ph type="pic" idx="1"/>
          </p:nvPr>
        </p:nvSpPr>
        <p:spPr>
          <a:xfrm>
            <a:off x="6787489" y="359393"/>
            <a:ext cx="4876800" cy="5318077"/>
          </a:xfrm>
          <a:ln w="3175">
            <a:solidFill>
              <a:schemeClr val="bg1"/>
            </a:solidFill>
          </a:ln>
          <a:effectLst>
            <a:outerShdw blurRad="63500" sx="100500" sy="100500" algn="ctr" rotWithShape="0">
              <a:prstClr val="black">
                <a:alpha val="50000"/>
              </a:prstClr>
            </a:outerShdw>
          </a:effectLst>
        </p:spPr>
        <p:txBody>
          <a:bodyPr rtlCol="0">
            <a:normAutofit/>
          </a:bodyPr>
          <a:lstStyle>
            <a:lvl1pPr marL="0" indent="0" algn="l" defTabSz="1219107" rtl="0" eaLnBrk="1" latinLnBrk="0" hangingPunct="1">
              <a:spcBef>
                <a:spcPts val="2667"/>
              </a:spcBef>
              <a:buClr>
                <a:schemeClr val="accent1">
                  <a:lumMod val="60000"/>
                  <a:lumOff val="40000"/>
                </a:schemeClr>
              </a:buClr>
              <a:buSzPct val="110000"/>
              <a:buFont typeface="Wingdings 2" pitchFamily="18" charset="2"/>
              <a:buNone/>
              <a:defRPr sz="4266" kern="1200">
                <a:solidFill>
                  <a:schemeClr val="tx1">
                    <a:lumMod val="65000"/>
                    <a:lumOff val="35000"/>
                  </a:schemeClr>
                </a:solidFill>
                <a:latin typeface="+mn-lt"/>
                <a:ea typeface="+mn-ea"/>
                <a:cs typeface="+mn-cs"/>
              </a:defRPr>
            </a:lvl1pPr>
            <a:lvl2pPr marL="609554" indent="0">
              <a:buNone/>
              <a:defRPr sz="3733"/>
            </a:lvl2pPr>
            <a:lvl3pPr marL="1219107" indent="0">
              <a:buNone/>
              <a:defRPr sz="3200"/>
            </a:lvl3pPr>
            <a:lvl4pPr marL="1828661" indent="0">
              <a:buNone/>
              <a:defRPr sz="2667"/>
            </a:lvl4pPr>
            <a:lvl5pPr marL="2438215" indent="0">
              <a:buNone/>
              <a:defRPr sz="2667"/>
            </a:lvl5pPr>
            <a:lvl6pPr marL="3047768" indent="0">
              <a:buNone/>
              <a:defRPr sz="2667"/>
            </a:lvl6pPr>
            <a:lvl7pPr marL="3657322" indent="0">
              <a:buNone/>
              <a:defRPr sz="2667"/>
            </a:lvl7pPr>
            <a:lvl8pPr marL="4266876" indent="0">
              <a:buNone/>
              <a:defRPr sz="2667"/>
            </a:lvl8pPr>
            <a:lvl9pPr marL="4876429" indent="0">
              <a:buNone/>
              <a:defRPr sz="2667"/>
            </a:lvl9pPr>
          </a:lstStyle>
          <a:p>
            <a:pPr lvl="0"/>
            <a:r>
              <a:rPr lang="en-US" noProof="0"/>
              <a:t>Drag picture to placeholder or click icon to add</a:t>
            </a:r>
            <a:endParaRPr noProof="0"/>
          </a:p>
        </p:txBody>
      </p:sp>
      <p:sp>
        <p:nvSpPr>
          <p:cNvPr id="3" name="Date Placeholder 3">
            <a:extLst>
              <a:ext uri="{FF2B5EF4-FFF2-40B4-BE49-F238E27FC236}">
                <a16:creationId xmlns:a16="http://schemas.microsoft.com/office/drawing/2014/main" id="{98F340DB-6ED8-6BD0-3D17-63213418D455}"/>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575E177E-AEC0-63AF-7F53-9834BC3AF9A3}"/>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6874DCC0-79B9-5CD7-A61E-FC998B8E6471}"/>
              </a:ext>
            </a:extLst>
          </p:cNvPr>
          <p:cNvSpPr>
            <a:spLocks noGrp="1"/>
          </p:cNvSpPr>
          <p:nvPr>
            <p:ph type="sldNum" sz="quarter" idx="12"/>
          </p:nvPr>
        </p:nvSpPr>
        <p:spPr/>
        <p:txBody>
          <a:bodyPr/>
          <a:lstStyle>
            <a:lvl1pPr>
              <a:defRPr/>
            </a:lvl1pPr>
          </a:lstStyle>
          <a:p>
            <a:fld id="{4E62006A-4E89-1346-9D2E-9ED438315E40}" type="slidenum">
              <a:rPr lang="en-US" altLang="en-US"/>
              <a:pPr/>
              <a:t>‹#›</a:t>
            </a:fld>
            <a:endParaRPr lang="en-US" altLang="en-US"/>
          </a:p>
        </p:txBody>
      </p:sp>
    </p:spTree>
    <p:extLst>
      <p:ext uri="{BB962C8B-B14F-4D97-AF65-F5344CB8AC3E}">
        <p14:creationId xmlns:p14="http://schemas.microsoft.com/office/powerpoint/2010/main" val="18821503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a:extLst>
              <a:ext uri="{FF2B5EF4-FFF2-40B4-BE49-F238E27FC236}">
                <a16:creationId xmlns:a16="http://schemas.microsoft.com/office/drawing/2014/main" id="{731D86FA-1F17-0E24-9750-D44AADC06778}"/>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1781D074-59D8-D303-C4D0-A851DE87D8F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7C601442-3B84-45CF-26B8-9162CEC0AE16}"/>
              </a:ext>
            </a:extLst>
          </p:cNvPr>
          <p:cNvSpPr>
            <a:spLocks noGrp="1"/>
          </p:cNvSpPr>
          <p:nvPr>
            <p:ph type="sldNum" sz="quarter" idx="12"/>
          </p:nvPr>
        </p:nvSpPr>
        <p:spPr/>
        <p:txBody>
          <a:bodyPr/>
          <a:lstStyle>
            <a:lvl1pPr>
              <a:defRPr/>
            </a:lvl1pPr>
          </a:lstStyle>
          <a:p>
            <a:fld id="{F85194C7-9417-564A-936A-D74253BE8DB7}" type="slidenum">
              <a:rPr lang="en-US" altLang="en-US"/>
              <a:pPr/>
              <a:t>‹#›</a:t>
            </a:fld>
            <a:endParaRPr lang="en-US" altLang="en-US"/>
          </a:p>
        </p:txBody>
      </p:sp>
    </p:spTree>
    <p:extLst>
      <p:ext uri="{BB962C8B-B14F-4D97-AF65-F5344CB8AC3E}">
        <p14:creationId xmlns:p14="http://schemas.microsoft.com/office/powerpoint/2010/main" val="12744550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826390" y="368301"/>
            <a:ext cx="2032000" cy="5575300"/>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732367" y="368301"/>
            <a:ext cx="8919634" cy="5575300"/>
          </a:xfrm>
        </p:spPr>
        <p:txBody>
          <a:bodyPr vert="eaVert"/>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a:extLst>
              <a:ext uri="{FF2B5EF4-FFF2-40B4-BE49-F238E27FC236}">
                <a16:creationId xmlns:a16="http://schemas.microsoft.com/office/drawing/2014/main" id="{40D59FF7-8EA0-5363-06EB-F66EE25F46D8}"/>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7B05A021-931D-9746-4B1D-AE77F87EC5C1}"/>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F00606F0-1186-CF85-AE9C-B549C4046334}"/>
              </a:ext>
            </a:extLst>
          </p:cNvPr>
          <p:cNvSpPr>
            <a:spLocks noGrp="1"/>
          </p:cNvSpPr>
          <p:nvPr>
            <p:ph type="sldNum" sz="quarter" idx="12"/>
          </p:nvPr>
        </p:nvSpPr>
        <p:spPr/>
        <p:txBody>
          <a:bodyPr/>
          <a:lstStyle>
            <a:lvl1pPr>
              <a:defRPr/>
            </a:lvl1pPr>
          </a:lstStyle>
          <a:p>
            <a:fld id="{20336A4C-CA6B-B740-A3F9-D76A380723C4}" type="slidenum">
              <a:rPr lang="en-US" altLang="en-US"/>
              <a:pPr/>
              <a:t>‹#›</a:t>
            </a:fld>
            <a:endParaRPr lang="en-US" altLang="en-US"/>
          </a:p>
        </p:txBody>
      </p:sp>
    </p:spTree>
    <p:extLst>
      <p:ext uri="{BB962C8B-B14F-4D97-AF65-F5344CB8AC3E}">
        <p14:creationId xmlns:p14="http://schemas.microsoft.com/office/powerpoint/2010/main" val="40827010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a:extLst>
              <a:ext uri="{FF2B5EF4-FFF2-40B4-BE49-F238E27FC236}">
                <a16:creationId xmlns:a16="http://schemas.microsoft.com/office/drawing/2014/main" id="{08C122C5-C6B0-5DD6-F526-196FCF031758}"/>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23C704CE-D3A9-4753-8CCE-4EF86A7672AB}"/>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C7BE8083-8B05-CAF8-3658-A074E91F9398}"/>
              </a:ext>
            </a:extLst>
          </p:cNvPr>
          <p:cNvSpPr>
            <a:spLocks noGrp="1"/>
          </p:cNvSpPr>
          <p:nvPr>
            <p:ph type="sldNum" sz="quarter" idx="12"/>
          </p:nvPr>
        </p:nvSpPr>
        <p:spPr/>
        <p:txBody>
          <a:bodyPr/>
          <a:lstStyle>
            <a:lvl1pPr>
              <a:defRPr/>
            </a:lvl1pPr>
          </a:lstStyle>
          <a:p>
            <a:fld id="{03E90BB9-FCE4-8C4A-AD3E-06C9BED6786F}" type="slidenum">
              <a:rPr lang="en-US" altLang="en-US"/>
              <a:pPr/>
              <a:t>‹#›</a:t>
            </a:fld>
            <a:endParaRPr lang="en-US" altLang="en-US"/>
          </a:p>
        </p:txBody>
      </p:sp>
    </p:spTree>
    <p:extLst>
      <p:ext uri="{BB962C8B-B14F-4D97-AF65-F5344CB8AC3E}">
        <p14:creationId xmlns:p14="http://schemas.microsoft.com/office/powerpoint/2010/main" val="8683549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2" name="Title 1"/>
          <p:cNvSpPr>
            <a:spLocks noGrp="1"/>
          </p:cNvSpPr>
          <p:nvPr>
            <p:ph type="ctrTitle"/>
          </p:nvPr>
        </p:nvSpPr>
        <p:spPr>
          <a:xfrm>
            <a:off x="484718" y="3352801"/>
            <a:ext cx="11222566" cy="1470025"/>
          </a:xfrm>
        </p:spPr>
        <p:txBody>
          <a:bodyPr/>
          <a:lstStyle/>
          <a:p>
            <a:r>
              <a:rPr lang="en-US"/>
              <a:t>Click to edit Master title style</a:t>
            </a:r>
            <a:endParaRPr dirty="0"/>
          </a:p>
        </p:txBody>
      </p:sp>
      <p:sp>
        <p:nvSpPr>
          <p:cNvPr id="3" name="Subtitle 2"/>
          <p:cNvSpPr>
            <a:spLocks noGrp="1"/>
          </p:cNvSpPr>
          <p:nvPr>
            <p:ph type="subTitle" idx="1"/>
          </p:nvPr>
        </p:nvSpPr>
        <p:spPr>
          <a:xfrm>
            <a:off x="484718" y="4771029"/>
            <a:ext cx="11222566" cy="972671"/>
          </a:xfrm>
        </p:spPr>
        <p:txBody>
          <a:bodyPr>
            <a:normAutofit/>
          </a:bodyPr>
          <a:lstStyle>
            <a:lvl1pPr marL="0" indent="0" algn="ctr">
              <a:spcBef>
                <a:spcPts val="400"/>
              </a:spcBef>
              <a:buNone/>
              <a:defRPr sz="2399">
                <a:solidFill>
                  <a:schemeClr val="tx1">
                    <a:tint val="75000"/>
                  </a:schemeClr>
                </a:solidFill>
              </a:defRPr>
            </a:lvl1pPr>
            <a:lvl2pPr marL="609554" indent="0" algn="ctr">
              <a:buNone/>
              <a:defRPr>
                <a:solidFill>
                  <a:schemeClr val="tx1">
                    <a:tint val="75000"/>
                  </a:schemeClr>
                </a:solidFill>
              </a:defRPr>
            </a:lvl2pPr>
            <a:lvl3pPr marL="1219107" indent="0" algn="ctr">
              <a:buNone/>
              <a:defRPr>
                <a:solidFill>
                  <a:schemeClr val="tx1">
                    <a:tint val="75000"/>
                  </a:schemeClr>
                </a:solidFill>
              </a:defRPr>
            </a:lvl3pPr>
            <a:lvl4pPr marL="1828661" indent="0" algn="ctr">
              <a:buNone/>
              <a:defRPr>
                <a:solidFill>
                  <a:schemeClr val="tx1">
                    <a:tint val="75000"/>
                  </a:schemeClr>
                </a:solidFill>
              </a:defRPr>
            </a:lvl4pPr>
            <a:lvl5pPr marL="2438215" indent="0" algn="ctr">
              <a:buNone/>
              <a:defRPr>
                <a:solidFill>
                  <a:schemeClr val="tx1">
                    <a:tint val="75000"/>
                  </a:schemeClr>
                </a:solidFill>
              </a:defRPr>
            </a:lvl5pPr>
            <a:lvl6pPr marL="3047768" indent="0" algn="ctr">
              <a:buNone/>
              <a:defRPr>
                <a:solidFill>
                  <a:schemeClr val="tx1">
                    <a:tint val="75000"/>
                  </a:schemeClr>
                </a:solidFill>
              </a:defRPr>
            </a:lvl6pPr>
            <a:lvl7pPr marL="3657322" indent="0" algn="ctr">
              <a:buNone/>
              <a:defRPr>
                <a:solidFill>
                  <a:schemeClr val="tx1">
                    <a:tint val="75000"/>
                  </a:schemeClr>
                </a:solidFill>
              </a:defRPr>
            </a:lvl7pPr>
            <a:lvl8pPr marL="4266876" indent="0" algn="ctr">
              <a:buNone/>
              <a:defRPr>
                <a:solidFill>
                  <a:schemeClr val="tx1">
                    <a:tint val="75000"/>
                  </a:schemeClr>
                </a:solidFill>
              </a:defRPr>
            </a:lvl8pPr>
            <a:lvl9pPr marL="4876429" indent="0" algn="ctr">
              <a:buNone/>
              <a:defRPr>
                <a:solidFill>
                  <a:schemeClr val="tx1">
                    <a:tint val="75000"/>
                  </a:schemeClr>
                </a:solidFill>
              </a:defRPr>
            </a:lvl9pPr>
          </a:lstStyle>
          <a:p>
            <a:r>
              <a:rPr lang="en-US"/>
              <a:t>Click to edit Master subtitle style</a:t>
            </a:r>
            <a:endParaRPr dirty="0"/>
          </a:p>
        </p:txBody>
      </p:sp>
      <p:sp>
        <p:nvSpPr>
          <p:cNvPr id="9" name="Picture Placeholder 2"/>
          <p:cNvSpPr>
            <a:spLocks noGrp="1"/>
          </p:cNvSpPr>
          <p:nvPr>
            <p:ph type="pic" idx="13"/>
          </p:nvPr>
        </p:nvSpPr>
        <p:spPr>
          <a:xfrm>
            <a:off x="494641" y="363538"/>
            <a:ext cx="11202721" cy="2836862"/>
          </a:xfrm>
          <a:ln w="3175">
            <a:solidFill>
              <a:schemeClr val="bg1"/>
            </a:solidFill>
          </a:ln>
          <a:effectLst>
            <a:outerShdw blurRad="63500" sx="100500" sy="100500" algn="ctr" rotWithShape="0">
              <a:prstClr val="black">
                <a:alpha val="50000"/>
              </a:prstClr>
            </a:outerShdw>
          </a:effectLst>
        </p:spPr>
        <p:txBody>
          <a:bodyPr rtlCol="0">
            <a:normAutofit/>
          </a:bodyPr>
          <a:lstStyle>
            <a:lvl1pPr marL="0" indent="0">
              <a:buNone/>
              <a:defRPr sz="4266"/>
            </a:lvl1pPr>
            <a:lvl2pPr marL="609554" indent="0">
              <a:buNone/>
              <a:defRPr sz="3733"/>
            </a:lvl2pPr>
            <a:lvl3pPr marL="1219107" indent="0">
              <a:buNone/>
              <a:defRPr sz="3200"/>
            </a:lvl3pPr>
            <a:lvl4pPr marL="1828661" indent="0">
              <a:buNone/>
              <a:defRPr sz="2667"/>
            </a:lvl4pPr>
            <a:lvl5pPr marL="2438215" indent="0">
              <a:buNone/>
              <a:defRPr sz="2667"/>
            </a:lvl5pPr>
            <a:lvl6pPr marL="3047768" indent="0">
              <a:buNone/>
              <a:defRPr sz="2667"/>
            </a:lvl6pPr>
            <a:lvl7pPr marL="3657322" indent="0">
              <a:buNone/>
              <a:defRPr sz="2667"/>
            </a:lvl7pPr>
            <a:lvl8pPr marL="4266876" indent="0">
              <a:buNone/>
              <a:defRPr sz="2667"/>
            </a:lvl8pPr>
            <a:lvl9pPr marL="4876429" indent="0">
              <a:buNone/>
              <a:defRPr sz="2667"/>
            </a:lvl9pPr>
          </a:lstStyle>
          <a:p>
            <a:pPr lvl="0"/>
            <a:r>
              <a:rPr lang="en-US" noProof="0"/>
              <a:t>Drag picture to placeholder or click icon to add</a:t>
            </a:r>
            <a:endParaRPr noProof="0"/>
          </a:p>
        </p:txBody>
      </p:sp>
      <p:sp>
        <p:nvSpPr>
          <p:cNvPr id="4" name="Date Placeholder 3">
            <a:extLst>
              <a:ext uri="{FF2B5EF4-FFF2-40B4-BE49-F238E27FC236}">
                <a16:creationId xmlns:a16="http://schemas.microsoft.com/office/drawing/2014/main" id="{90189509-9F63-736D-E454-FE6201685F64}"/>
              </a:ext>
            </a:extLst>
          </p:cNvPr>
          <p:cNvSpPr>
            <a:spLocks noGrp="1"/>
          </p:cNvSpPr>
          <p:nvPr>
            <p:ph type="dt" sz="half" idx="14"/>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A4302465-B98F-D469-0AB4-29BDF98CDD97}"/>
              </a:ext>
            </a:extLst>
          </p:cNvPr>
          <p:cNvSpPr>
            <a:spLocks noGrp="1"/>
          </p:cNvSpPr>
          <p:nvPr>
            <p:ph type="ftr" sz="quarter" idx="15"/>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B990137F-54E7-A120-1452-B5F03C20E090}"/>
              </a:ext>
            </a:extLst>
          </p:cNvPr>
          <p:cNvSpPr>
            <a:spLocks noGrp="1"/>
          </p:cNvSpPr>
          <p:nvPr>
            <p:ph type="sldNum" sz="quarter" idx="16"/>
          </p:nvPr>
        </p:nvSpPr>
        <p:spPr/>
        <p:txBody>
          <a:bodyPr/>
          <a:lstStyle>
            <a:lvl1pPr>
              <a:defRPr/>
            </a:lvl1pPr>
          </a:lstStyle>
          <a:p>
            <a:fld id="{EC391EDC-7654-CB4D-8C87-876A5A90218D}" type="slidenum">
              <a:rPr lang="en-US" altLang="en-US"/>
              <a:pPr/>
              <a:t>‹#›</a:t>
            </a:fld>
            <a:endParaRPr lang="en-US" altLang="en-US"/>
          </a:p>
        </p:txBody>
      </p:sp>
    </p:spTree>
    <p:extLst>
      <p:ext uri="{BB962C8B-B14F-4D97-AF65-F5344CB8AC3E}">
        <p14:creationId xmlns:p14="http://schemas.microsoft.com/office/powerpoint/2010/main" val="26916107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32368" y="2403144"/>
            <a:ext cx="10742084" cy="1362075"/>
          </a:xfrm>
        </p:spPr>
        <p:txBody>
          <a:bodyPr/>
          <a:lstStyle>
            <a:lvl1pPr algn="ctr">
              <a:defRPr sz="6133" b="0" cap="none" baseline="0"/>
            </a:lvl1pPr>
          </a:lstStyle>
          <a:p>
            <a:r>
              <a:rPr lang="en-US"/>
              <a:t>Click to edit Master title style</a:t>
            </a:r>
            <a:endParaRPr/>
          </a:p>
        </p:txBody>
      </p:sp>
      <p:sp>
        <p:nvSpPr>
          <p:cNvPr id="3" name="Text Placeholder 2"/>
          <p:cNvSpPr>
            <a:spLocks noGrp="1"/>
          </p:cNvSpPr>
          <p:nvPr>
            <p:ph type="body" idx="1"/>
          </p:nvPr>
        </p:nvSpPr>
        <p:spPr>
          <a:xfrm>
            <a:off x="732368" y="3736006"/>
            <a:ext cx="10742084" cy="1500187"/>
          </a:xfrm>
        </p:spPr>
        <p:txBody>
          <a:bodyPr>
            <a:normAutofit/>
          </a:bodyPr>
          <a:lstStyle>
            <a:lvl1pPr marL="0" indent="0" algn="ctr">
              <a:spcBef>
                <a:spcPts val="400"/>
              </a:spcBef>
              <a:buNone/>
              <a:defRPr sz="2399">
                <a:solidFill>
                  <a:schemeClr val="tx1">
                    <a:tint val="75000"/>
                  </a:schemeClr>
                </a:solidFill>
              </a:defRPr>
            </a:lvl1pPr>
            <a:lvl2pPr marL="609554" indent="0">
              <a:buNone/>
              <a:defRPr sz="2399">
                <a:solidFill>
                  <a:schemeClr val="tx1">
                    <a:tint val="75000"/>
                  </a:schemeClr>
                </a:solidFill>
              </a:defRPr>
            </a:lvl2pPr>
            <a:lvl3pPr marL="1219107" indent="0">
              <a:buNone/>
              <a:defRPr sz="2133">
                <a:solidFill>
                  <a:schemeClr val="tx1">
                    <a:tint val="75000"/>
                  </a:schemeClr>
                </a:solidFill>
              </a:defRPr>
            </a:lvl3pPr>
            <a:lvl4pPr marL="1828661" indent="0">
              <a:buNone/>
              <a:defRPr sz="1867">
                <a:solidFill>
                  <a:schemeClr val="tx1">
                    <a:tint val="75000"/>
                  </a:schemeClr>
                </a:solidFill>
              </a:defRPr>
            </a:lvl4pPr>
            <a:lvl5pPr marL="2438215" indent="0">
              <a:buNone/>
              <a:defRPr sz="1867">
                <a:solidFill>
                  <a:schemeClr val="tx1">
                    <a:tint val="75000"/>
                  </a:schemeClr>
                </a:solidFill>
              </a:defRPr>
            </a:lvl5pPr>
            <a:lvl6pPr marL="3047768" indent="0">
              <a:buNone/>
              <a:defRPr sz="1867">
                <a:solidFill>
                  <a:schemeClr val="tx1">
                    <a:tint val="75000"/>
                  </a:schemeClr>
                </a:solidFill>
              </a:defRPr>
            </a:lvl6pPr>
            <a:lvl7pPr marL="3657322" indent="0">
              <a:buNone/>
              <a:defRPr sz="1867">
                <a:solidFill>
                  <a:schemeClr val="tx1">
                    <a:tint val="75000"/>
                  </a:schemeClr>
                </a:solidFill>
              </a:defRPr>
            </a:lvl7pPr>
            <a:lvl8pPr marL="4266876" indent="0">
              <a:buNone/>
              <a:defRPr sz="1867">
                <a:solidFill>
                  <a:schemeClr val="tx1">
                    <a:tint val="75000"/>
                  </a:schemeClr>
                </a:solidFill>
              </a:defRPr>
            </a:lvl8pPr>
            <a:lvl9pPr marL="4876429" indent="0">
              <a:buNone/>
              <a:defRPr sz="1867">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18FA6AA-35DF-8C7B-DD85-5BD272B9118A}"/>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0F22A1F9-AAA9-8D13-D028-7901495FE47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84B6277-E4CC-69F0-17BA-DC63592E6C6A}"/>
              </a:ext>
            </a:extLst>
          </p:cNvPr>
          <p:cNvSpPr>
            <a:spLocks noGrp="1"/>
          </p:cNvSpPr>
          <p:nvPr>
            <p:ph type="sldNum" sz="quarter" idx="12"/>
          </p:nvPr>
        </p:nvSpPr>
        <p:spPr/>
        <p:txBody>
          <a:bodyPr/>
          <a:lstStyle>
            <a:lvl1pPr>
              <a:defRPr/>
            </a:lvl1pPr>
          </a:lstStyle>
          <a:p>
            <a:fld id="{E9CCC5FA-FA3F-B24D-B291-1ECE972C2EF4}" type="slidenum">
              <a:rPr lang="en-US" altLang="en-US"/>
              <a:pPr/>
              <a:t>‹#›</a:t>
            </a:fld>
            <a:endParaRPr lang="en-US" altLang="en-US"/>
          </a:p>
        </p:txBody>
      </p:sp>
    </p:spTree>
    <p:extLst>
      <p:ext uri="{BB962C8B-B14F-4D97-AF65-F5344CB8AC3E}">
        <p14:creationId xmlns:p14="http://schemas.microsoft.com/office/powerpoint/2010/main" val="1974881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732367" y="107576"/>
            <a:ext cx="10723035" cy="1336956"/>
          </a:xfrm>
        </p:spPr>
        <p:txBody>
          <a:bodyPr/>
          <a:lstStyle/>
          <a:p>
            <a:r>
              <a:rPr lang="en-US"/>
              <a:t>Click to edit Master title style</a:t>
            </a:r>
            <a:endParaRPr/>
          </a:p>
        </p:txBody>
      </p:sp>
      <p:sp>
        <p:nvSpPr>
          <p:cNvPr id="3" name="Content Placeholder 2"/>
          <p:cNvSpPr>
            <a:spLocks noGrp="1"/>
          </p:cNvSpPr>
          <p:nvPr>
            <p:ph sz="half" idx="1"/>
          </p:nvPr>
        </p:nvSpPr>
        <p:spPr>
          <a:xfrm>
            <a:off x="732367" y="1600201"/>
            <a:ext cx="5120640" cy="4343400"/>
          </a:xfrm>
        </p:spPr>
        <p:txBody>
          <a:bodyPr>
            <a:normAutofit/>
          </a:bodyPr>
          <a:lstStyle>
            <a:lvl1pPr>
              <a:spcBef>
                <a:spcPts val="2133"/>
              </a:spcBef>
              <a:defRPr sz="2667"/>
            </a:lvl1pPr>
            <a:lvl2pPr>
              <a:defRPr sz="2399"/>
            </a:lvl2pPr>
            <a:lvl3pPr>
              <a:defRPr sz="2399"/>
            </a:lvl3pPr>
            <a:lvl4pPr>
              <a:defRPr sz="2399"/>
            </a:lvl4pPr>
            <a:lvl5pPr>
              <a:defRPr sz="2399"/>
            </a:lvl5pPr>
            <a:lvl6pPr>
              <a:defRPr sz="2399"/>
            </a:lvl6pPr>
            <a:lvl7pPr>
              <a:defRPr sz="2399"/>
            </a:lvl7pPr>
            <a:lvl8pPr>
              <a:defRPr sz="2399"/>
            </a:lvl8pPr>
            <a:lvl9pPr>
              <a:defRPr sz="23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Content Placeholder 3"/>
          <p:cNvSpPr>
            <a:spLocks noGrp="1"/>
          </p:cNvSpPr>
          <p:nvPr>
            <p:ph sz="half" idx="2"/>
          </p:nvPr>
        </p:nvSpPr>
        <p:spPr>
          <a:xfrm>
            <a:off x="6334762" y="1600201"/>
            <a:ext cx="5120640" cy="4343400"/>
          </a:xfrm>
        </p:spPr>
        <p:txBody>
          <a:bodyPr>
            <a:normAutofit/>
          </a:bodyPr>
          <a:lstStyle>
            <a:lvl1pPr>
              <a:spcBef>
                <a:spcPts val="2133"/>
              </a:spcBef>
              <a:defRPr sz="2667"/>
            </a:lvl1pPr>
            <a:lvl2pPr>
              <a:defRPr sz="2399"/>
            </a:lvl2pPr>
            <a:lvl3pPr>
              <a:defRPr sz="2399"/>
            </a:lvl3pPr>
            <a:lvl4pPr>
              <a:defRPr sz="2399"/>
            </a:lvl4pPr>
            <a:lvl5pPr>
              <a:defRPr sz="2399"/>
            </a:lvl5pPr>
            <a:lvl6pPr>
              <a:defRPr sz="2399"/>
            </a:lvl6pPr>
            <a:lvl7pPr>
              <a:defRPr sz="2399"/>
            </a:lvl7pPr>
            <a:lvl8pPr>
              <a:defRPr sz="2399"/>
            </a:lvl8pPr>
            <a:lvl9pPr>
              <a:defRPr sz="23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Date Placeholder 3">
            <a:extLst>
              <a:ext uri="{FF2B5EF4-FFF2-40B4-BE49-F238E27FC236}">
                <a16:creationId xmlns:a16="http://schemas.microsoft.com/office/drawing/2014/main" id="{A8171CC1-49CB-8D85-F3D7-47B976F1A721}"/>
              </a:ext>
            </a:extLst>
          </p:cNvPr>
          <p:cNvSpPr>
            <a:spLocks noGrp="1"/>
          </p:cNvSpPr>
          <p:nvPr>
            <p:ph type="dt" sz="half" idx="10"/>
          </p:nvPr>
        </p:nvSpPr>
        <p:spPr/>
        <p:txBody>
          <a:bodyPr/>
          <a:lstStyle>
            <a:lvl1pPr>
              <a:defRPr/>
            </a:lvl1pPr>
          </a:lstStyle>
          <a:p>
            <a:pPr>
              <a:defRPr/>
            </a:pPr>
            <a:endParaRPr lang="en-US"/>
          </a:p>
        </p:txBody>
      </p:sp>
      <p:sp>
        <p:nvSpPr>
          <p:cNvPr id="6" name="Footer Placeholder 4">
            <a:extLst>
              <a:ext uri="{FF2B5EF4-FFF2-40B4-BE49-F238E27FC236}">
                <a16:creationId xmlns:a16="http://schemas.microsoft.com/office/drawing/2014/main" id="{01B003B8-038F-5991-1E2D-C51C477BD862}"/>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9E4F5B56-BAED-4E45-8275-197B26366B90}"/>
              </a:ext>
            </a:extLst>
          </p:cNvPr>
          <p:cNvSpPr>
            <a:spLocks noGrp="1"/>
          </p:cNvSpPr>
          <p:nvPr>
            <p:ph type="sldNum" sz="quarter" idx="12"/>
          </p:nvPr>
        </p:nvSpPr>
        <p:spPr/>
        <p:txBody>
          <a:bodyPr/>
          <a:lstStyle>
            <a:lvl1pPr>
              <a:defRPr/>
            </a:lvl1pPr>
          </a:lstStyle>
          <a:p>
            <a:fld id="{35EE321A-E693-E94E-B71F-B7F403F32EDA}" type="slidenum">
              <a:rPr lang="en-US" altLang="en-US"/>
              <a:pPr/>
              <a:t>‹#›</a:t>
            </a:fld>
            <a:endParaRPr lang="en-US" altLang="en-US"/>
          </a:p>
        </p:txBody>
      </p:sp>
    </p:spTree>
    <p:extLst>
      <p:ext uri="{BB962C8B-B14F-4D97-AF65-F5344CB8AC3E}">
        <p14:creationId xmlns:p14="http://schemas.microsoft.com/office/powerpoint/2010/main" val="16836971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32365" y="107576"/>
            <a:ext cx="10723035" cy="1336956"/>
          </a:xfrm>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732365" y="1453224"/>
            <a:ext cx="5120640" cy="750887"/>
          </a:xfrm>
        </p:spPr>
        <p:txBody>
          <a:bodyPr anchor="b">
            <a:noAutofit/>
          </a:bodyPr>
          <a:lstStyle>
            <a:lvl1pPr marL="0" indent="0" algn="ctr">
              <a:spcBef>
                <a:spcPts val="0"/>
              </a:spcBef>
              <a:buNone/>
              <a:defRPr sz="3200" b="0">
                <a:solidFill>
                  <a:schemeClr val="accent1">
                    <a:lumMod val="60000"/>
                    <a:lumOff val="40000"/>
                  </a:schemeClr>
                </a:solidFill>
              </a:defRPr>
            </a:lvl1pPr>
            <a:lvl2pPr marL="609554" indent="0">
              <a:buNone/>
              <a:defRPr sz="2667" b="1"/>
            </a:lvl2pPr>
            <a:lvl3pPr marL="1219107" indent="0">
              <a:buNone/>
              <a:defRPr sz="2399" b="1"/>
            </a:lvl3pPr>
            <a:lvl4pPr marL="1828661" indent="0">
              <a:buNone/>
              <a:defRPr sz="2133" b="1"/>
            </a:lvl4pPr>
            <a:lvl5pPr marL="2438215" indent="0">
              <a:buNone/>
              <a:defRPr sz="2133" b="1"/>
            </a:lvl5pPr>
            <a:lvl6pPr marL="3047768" indent="0">
              <a:buNone/>
              <a:defRPr sz="2133" b="1"/>
            </a:lvl6pPr>
            <a:lvl7pPr marL="3657322" indent="0">
              <a:buNone/>
              <a:defRPr sz="2133" b="1"/>
            </a:lvl7pPr>
            <a:lvl8pPr marL="4266876" indent="0">
              <a:buNone/>
              <a:defRPr sz="2133" b="1"/>
            </a:lvl8pPr>
            <a:lvl9pPr marL="4876429" indent="0">
              <a:buNone/>
              <a:defRPr sz="2133" b="1"/>
            </a:lvl9pPr>
          </a:lstStyle>
          <a:p>
            <a:pPr lvl="0"/>
            <a:r>
              <a:rPr lang="en-US"/>
              <a:t>Click to edit Master text styles</a:t>
            </a:r>
          </a:p>
        </p:txBody>
      </p:sp>
      <p:sp>
        <p:nvSpPr>
          <p:cNvPr id="4" name="Content Placeholder 3"/>
          <p:cNvSpPr>
            <a:spLocks noGrp="1"/>
          </p:cNvSpPr>
          <p:nvPr>
            <p:ph sz="half" idx="2"/>
          </p:nvPr>
        </p:nvSpPr>
        <p:spPr>
          <a:xfrm>
            <a:off x="732365" y="2347416"/>
            <a:ext cx="5120640" cy="3596185"/>
          </a:xfrm>
        </p:spPr>
        <p:txBody>
          <a:bodyPr>
            <a:normAutofit/>
          </a:bodyPr>
          <a:lstStyle>
            <a:lvl1pPr>
              <a:spcBef>
                <a:spcPts val="2133"/>
              </a:spcBef>
              <a:defRPr sz="2667"/>
            </a:lvl1pPr>
            <a:lvl2pPr>
              <a:defRPr sz="2399"/>
            </a:lvl2pPr>
            <a:lvl3pPr>
              <a:defRPr sz="2399"/>
            </a:lvl3pPr>
            <a:lvl4pPr>
              <a:defRPr sz="2399"/>
            </a:lvl4pPr>
            <a:lvl5pPr>
              <a:defRPr sz="2399"/>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Text Placeholder 4"/>
          <p:cNvSpPr>
            <a:spLocks noGrp="1"/>
          </p:cNvSpPr>
          <p:nvPr>
            <p:ph type="body" sz="quarter" idx="3"/>
          </p:nvPr>
        </p:nvSpPr>
        <p:spPr>
          <a:xfrm>
            <a:off x="6334760" y="1453224"/>
            <a:ext cx="5120640" cy="750887"/>
          </a:xfrm>
        </p:spPr>
        <p:txBody>
          <a:bodyPr anchor="b">
            <a:noAutofit/>
          </a:bodyPr>
          <a:lstStyle>
            <a:lvl1pPr marL="0" indent="0" algn="ctr">
              <a:spcBef>
                <a:spcPts val="0"/>
              </a:spcBef>
              <a:buNone/>
              <a:defRPr sz="3200" b="0">
                <a:solidFill>
                  <a:schemeClr val="accent1">
                    <a:lumMod val="60000"/>
                    <a:lumOff val="40000"/>
                  </a:schemeClr>
                </a:solidFill>
              </a:defRPr>
            </a:lvl1pPr>
            <a:lvl2pPr marL="609554" indent="0">
              <a:buNone/>
              <a:defRPr sz="2667" b="1"/>
            </a:lvl2pPr>
            <a:lvl3pPr marL="1219107" indent="0">
              <a:buNone/>
              <a:defRPr sz="2399" b="1"/>
            </a:lvl3pPr>
            <a:lvl4pPr marL="1828661" indent="0">
              <a:buNone/>
              <a:defRPr sz="2133" b="1"/>
            </a:lvl4pPr>
            <a:lvl5pPr marL="2438215" indent="0">
              <a:buNone/>
              <a:defRPr sz="2133" b="1"/>
            </a:lvl5pPr>
            <a:lvl6pPr marL="3047768" indent="0">
              <a:buNone/>
              <a:defRPr sz="2133" b="1"/>
            </a:lvl6pPr>
            <a:lvl7pPr marL="3657322" indent="0">
              <a:buNone/>
              <a:defRPr sz="2133" b="1"/>
            </a:lvl7pPr>
            <a:lvl8pPr marL="4266876" indent="0">
              <a:buNone/>
              <a:defRPr sz="2133" b="1"/>
            </a:lvl8pPr>
            <a:lvl9pPr marL="4876429"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334760" y="2347416"/>
            <a:ext cx="5120640" cy="3596185"/>
          </a:xfrm>
        </p:spPr>
        <p:txBody>
          <a:bodyPr>
            <a:normAutofit/>
          </a:bodyPr>
          <a:lstStyle>
            <a:lvl1pPr>
              <a:spcBef>
                <a:spcPts val="2133"/>
              </a:spcBef>
              <a:defRPr sz="2667"/>
            </a:lvl1pPr>
            <a:lvl2pPr>
              <a:defRPr sz="2399"/>
            </a:lvl2pPr>
            <a:lvl3pPr>
              <a:defRPr sz="2399"/>
            </a:lvl3pPr>
            <a:lvl4pPr>
              <a:defRPr sz="2399"/>
            </a:lvl4pPr>
            <a:lvl5pPr>
              <a:defRPr sz="2399"/>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7" name="Date Placeholder 3">
            <a:extLst>
              <a:ext uri="{FF2B5EF4-FFF2-40B4-BE49-F238E27FC236}">
                <a16:creationId xmlns:a16="http://schemas.microsoft.com/office/drawing/2014/main" id="{CF1DA1CC-D3E5-6C1D-A164-DF41A230975D}"/>
              </a:ext>
            </a:extLst>
          </p:cNvPr>
          <p:cNvSpPr>
            <a:spLocks noGrp="1"/>
          </p:cNvSpPr>
          <p:nvPr>
            <p:ph type="dt" sz="half" idx="10"/>
          </p:nvPr>
        </p:nvSpPr>
        <p:spPr/>
        <p:txBody>
          <a:bodyPr/>
          <a:lstStyle>
            <a:lvl1pPr>
              <a:defRPr/>
            </a:lvl1pPr>
          </a:lstStyle>
          <a:p>
            <a:pPr>
              <a:defRPr/>
            </a:pPr>
            <a:endParaRPr lang="en-US"/>
          </a:p>
        </p:txBody>
      </p:sp>
      <p:sp>
        <p:nvSpPr>
          <p:cNvPr id="8" name="Footer Placeholder 4">
            <a:extLst>
              <a:ext uri="{FF2B5EF4-FFF2-40B4-BE49-F238E27FC236}">
                <a16:creationId xmlns:a16="http://schemas.microsoft.com/office/drawing/2014/main" id="{3ABC5D51-F96B-E429-4EDD-8FD099795AF1}"/>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02C8B675-5657-E0EE-06A8-07844EB4656A}"/>
              </a:ext>
            </a:extLst>
          </p:cNvPr>
          <p:cNvSpPr>
            <a:spLocks noGrp="1"/>
          </p:cNvSpPr>
          <p:nvPr>
            <p:ph type="sldNum" sz="quarter" idx="12"/>
          </p:nvPr>
        </p:nvSpPr>
        <p:spPr/>
        <p:txBody>
          <a:bodyPr/>
          <a:lstStyle>
            <a:lvl1pPr>
              <a:defRPr/>
            </a:lvl1pPr>
          </a:lstStyle>
          <a:p>
            <a:fld id="{A1C18DC1-ABA6-9248-9720-CF999BDD6579}" type="slidenum">
              <a:rPr lang="en-US" altLang="en-US"/>
              <a:pPr/>
              <a:t>‹#›</a:t>
            </a:fld>
            <a:endParaRPr lang="en-US" altLang="en-US"/>
          </a:p>
        </p:txBody>
      </p:sp>
    </p:spTree>
    <p:extLst>
      <p:ext uri="{BB962C8B-B14F-4D97-AF65-F5344CB8AC3E}">
        <p14:creationId xmlns:p14="http://schemas.microsoft.com/office/powerpoint/2010/main" val="32467386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Date Placeholder 3">
            <a:extLst>
              <a:ext uri="{FF2B5EF4-FFF2-40B4-BE49-F238E27FC236}">
                <a16:creationId xmlns:a16="http://schemas.microsoft.com/office/drawing/2014/main" id="{77052F8B-40A0-1DBD-7B0B-D4D7EEA658E3}"/>
              </a:ext>
            </a:extLst>
          </p:cNvPr>
          <p:cNvSpPr>
            <a:spLocks noGrp="1"/>
          </p:cNvSpPr>
          <p:nvPr>
            <p:ph type="dt" sz="half" idx="10"/>
          </p:nvPr>
        </p:nvSpPr>
        <p:spPr/>
        <p:txBody>
          <a:bodyPr/>
          <a:lstStyle>
            <a:lvl1pPr>
              <a:defRPr/>
            </a:lvl1pPr>
          </a:lstStyle>
          <a:p>
            <a:pPr>
              <a:defRPr/>
            </a:pPr>
            <a:endParaRPr lang="en-US"/>
          </a:p>
        </p:txBody>
      </p:sp>
      <p:sp>
        <p:nvSpPr>
          <p:cNvPr id="4" name="Footer Placeholder 4">
            <a:extLst>
              <a:ext uri="{FF2B5EF4-FFF2-40B4-BE49-F238E27FC236}">
                <a16:creationId xmlns:a16="http://schemas.microsoft.com/office/drawing/2014/main" id="{5BB1BD16-8003-FB35-3E6D-81DB40FAD60A}"/>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5A90EA84-9FBB-6A9D-9A69-09D5E015BFFE}"/>
              </a:ext>
            </a:extLst>
          </p:cNvPr>
          <p:cNvSpPr>
            <a:spLocks noGrp="1"/>
          </p:cNvSpPr>
          <p:nvPr>
            <p:ph type="sldNum" sz="quarter" idx="12"/>
          </p:nvPr>
        </p:nvSpPr>
        <p:spPr/>
        <p:txBody>
          <a:bodyPr/>
          <a:lstStyle>
            <a:lvl1pPr>
              <a:defRPr/>
            </a:lvl1pPr>
          </a:lstStyle>
          <a:p>
            <a:fld id="{7DBEEFEB-2C56-DB4A-AA15-2FD9BAFE93CD}" type="slidenum">
              <a:rPr lang="en-US" altLang="en-US"/>
              <a:pPr/>
              <a:t>‹#›</a:t>
            </a:fld>
            <a:endParaRPr lang="en-US" altLang="en-US"/>
          </a:p>
        </p:txBody>
      </p:sp>
    </p:spTree>
    <p:extLst>
      <p:ext uri="{BB962C8B-B14F-4D97-AF65-F5344CB8AC3E}">
        <p14:creationId xmlns:p14="http://schemas.microsoft.com/office/powerpoint/2010/main" val="41160888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992CEAE1-A625-8C81-5AFF-F11274D39E12}"/>
              </a:ext>
            </a:extLst>
          </p:cNvPr>
          <p:cNvSpPr>
            <a:spLocks noGrp="1"/>
          </p:cNvSpPr>
          <p:nvPr>
            <p:ph type="dt" sz="half" idx="10"/>
          </p:nvPr>
        </p:nvSpPr>
        <p:spPr/>
        <p:txBody>
          <a:bodyPr/>
          <a:lstStyle>
            <a:lvl1pPr>
              <a:defRPr/>
            </a:lvl1pPr>
          </a:lstStyle>
          <a:p>
            <a:pPr>
              <a:defRPr/>
            </a:pPr>
            <a:endParaRPr lang="en-US"/>
          </a:p>
        </p:txBody>
      </p:sp>
      <p:sp>
        <p:nvSpPr>
          <p:cNvPr id="3" name="Footer Placeholder 4">
            <a:extLst>
              <a:ext uri="{FF2B5EF4-FFF2-40B4-BE49-F238E27FC236}">
                <a16:creationId xmlns:a16="http://schemas.microsoft.com/office/drawing/2014/main" id="{D0C3B308-F662-1679-40F1-7FE7C366AE02}"/>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D72EAE86-E091-ECBF-4A0A-98CF52B767A9}"/>
              </a:ext>
            </a:extLst>
          </p:cNvPr>
          <p:cNvSpPr>
            <a:spLocks noGrp="1"/>
          </p:cNvSpPr>
          <p:nvPr>
            <p:ph type="sldNum" sz="quarter" idx="12"/>
          </p:nvPr>
        </p:nvSpPr>
        <p:spPr/>
        <p:txBody>
          <a:bodyPr/>
          <a:lstStyle>
            <a:lvl1pPr>
              <a:defRPr/>
            </a:lvl1pPr>
          </a:lstStyle>
          <a:p>
            <a:fld id="{01163DAD-1306-9A40-9FEB-2C0DF7602876}" type="slidenum">
              <a:rPr lang="en-US" altLang="en-US"/>
              <a:pPr/>
              <a:t>‹#›</a:t>
            </a:fld>
            <a:endParaRPr lang="en-US" altLang="en-US"/>
          </a:p>
        </p:txBody>
      </p:sp>
    </p:spTree>
    <p:extLst>
      <p:ext uri="{BB962C8B-B14F-4D97-AF65-F5344CB8AC3E}">
        <p14:creationId xmlns:p14="http://schemas.microsoft.com/office/powerpoint/2010/main" val="34173366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11199" y="611872"/>
            <a:ext cx="5120640" cy="1162050"/>
          </a:xfrm>
        </p:spPr>
        <p:txBody>
          <a:bodyPr/>
          <a:lstStyle>
            <a:lvl1pPr algn="ctr">
              <a:defRPr sz="4800" b="0"/>
            </a:lvl1pPr>
          </a:lstStyle>
          <a:p>
            <a:r>
              <a:rPr lang="en-US"/>
              <a:t>Click to edit Master title style</a:t>
            </a:r>
            <a:endParaRPr/>
          </a:p>
        </p:txBody>
      </p:sp>
      <p:sp>
        <p:nvSpPr>
          <p:cNvPr id="3" name="Content Placeholder 2"/>
          <p:cNvSpPr>
            <a:spLocks noGrp="1"/>
          </p:cNvSpPr>
          <p:nvPr>
            <p:ph idx="1"/>
          </p:nvPr>
        </p:nvSpPr>
        <p:spPr>
          <a:xfrm>
            <a:off x="6323765" y="368300"/>
            <a:ext cx="5120640" cy="5575300"/>
          </a:xfrm>
        </p:spPr>
        <p:txBody>
          <a:bodyPr>
            <a:normAutofit/>
          </a:bodyPr>
          <a:lstStyle>
            <a:lvl1pPr>
              <a:spcBef>
                <a:spcPts val="2667"/>
              </a:spcBef>
              <a:defRPr sz="2933"/>
            </a:lvl1pPr>
            <a:lvl2pPr>
              <a:defRPr sz="2667"/>
            </a:lvl2pPr>
            <a:lvl3pPr>
              <a:defRPr sz="2399"/>
            </a:lvl3pPr>
            <a:lvl4pPr>
              <a:defRPr sz="2399"/>
            </a:lvl4pPr>
            <a:lvl5pPr>
              <a:defRPr sz="2399"/>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Text Placeholder 3"/>
          <p:cNvSpPr>
            <a:spLocks noGrp="1"/>
          </p:cNvSpPr>
          <p:nvPr>
            <p:ph type="body" sz="half" idx="2"/>
          </p:nvPr>
        </p:nvSpPr>
        <p:spPr>
          <a:xfrm>
            <a:off x="711199" y="1787856"/>
            <a:ext cx="5120640" cy="3720152"/>
          </a:xfrm>
        </p:spPr>
        <p:txBody>
          <a:bodyPr>
            <a:normAutofit/>
          </a:bodyPr>
          <a:lstStyle>
            <a:lvl1pPr marL="0" indent="0" algn="ctr">
              <a:spcBef>
                <a:spcPts val="800"/>
              </a:spcBef>
              <a:buNone/>
              <a:defRPr sz="2399"/>
            </a:lvl1pPr>
            <a:lvl2pPr marL="609554" indent="0">
              <a:buNone/>
              <a:defRPr sz="1600"/>
            </a:lvl2pPr>
            <a:lvl3pPr marL="1219107" indent="0">
              <a:buNone/>
              <a:defRPr sz="1333"/>
            </a:lvl3pPr>
            <a:lvl4pPr marL="1828661" indent="0">
              <a:buNone/>
              <a:defRPr sz="1200"/>
            </a:lvl4pPr>
            <a:lvl5pPr marL="2438215" indent="0">
              <a:buNone/>
              <a:defRPr sz="1200"/>
            </a:lvl5pPr>
            <a:lvl6pPr marL="3047768" indent="0">
              <a:buNone/>
              <a:defRPr sz="1200"/>
            </a:lvl6pPr>
            <a:lvl7pPr marL="3657322" indent="0">
              <a:buNone/>
              <a:defRPr sz="1200"/>
            </a:lvl7pPr>
            <a:lvl8pPr marL="4266876" indent="0">
              <a:buNone/>
              <a:defRPr sz="1200"/>
            </a:lvl8pPr>
            <a:lvl9pPr marL="4876429" indent="0">
              <a:buNone/>
              <a:defRPr sz="1200"/>
            </a:lvl9pPr>
          </a:lstStyle>
          <a:p>
            <a:pPr lvl="0"/>
            <a:r>
              <a:rPr lang="en-US"/>
              <a:t>Click to edit Master text styles</a:t>
            </a:r>
          </a:p>
        </p:txBody>
      </p:sp>
      <p:sp>
        <p:nvSpPr>
          <p:cNvPr id="5" name="Date Placeholder 3">
            <a:extLst>
              <a:ext uri="{FF2B5EF4-FFF2-40B4-BE49-F238E27FC236}">
                <a16:creationId xmlns:a16="http://schemas.microsoft.com/office/drawing/2014/main" id="{5D800B28-56F5-EDB4-9D3C-1D4655CC3E01}"/>
              </a:ext>
            </a:extLst>
          </p:cNvPr>
          <p:cNvSpPr>
            <a:spLocks noGrp="1"/>
          </p:cNvSpPr>
          <p:nvPr>
            <p:ph type="dt" sz="half" idx="10"/>
          </p:nvPr>
        </p:nvSpPr>
        <p:spPr/>
        <p:txBody>
          <a:bodyPr/>
          <a:lstStyle>
            <a:lvl1pPr>
              <a:defRPr/>
            </a:lvl1pPr>
          </a:lstStyle>
          <a:p>
            <a:pPr>
              <a:defRPr/>
            </a:pPr>
            <a:endParaRPr lang="en-US"/>
          </a:p>
        </p:txBody>
      </p:sp>
      <p:sp>
        <p:nvSpPr>
          <p:cNvPr id="6" name="Footer Placeholder 4">
            <a:extLst>
              <a:ext uri="{FF2B5EF4-FFF2-40B4-BE49-F238E27FC236}">
                <a16:creationId xmlns:a16="http://schemas.microsoft.com/office/drawing/2014/main" id="{6A133D9C-A67D-AE67-2D62-66EAC6B48B96}"/>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2AD03FB9-625C-5856-1DF4-F01E10191BCB}"/>
              </a:ext>
            </a:extLst>
          </p:cNvPr>
          <p:cNvSpPr>
            <a:spLocks noGrp="1"/>
          </p:cNvSpPr>
          <p:nvPr>
            <p:ph type="sldNum" sz="quarter" idx="12"/>
          </p:nvPr>
        </p:nvSpPr>
        <p:spPr/>
        <p:txBody>
          <a:bodyPr/>
          <a:lstStyle>
            <a:lvl1pPr>
              <a:defRPr/>
            </a:lvl1pPr>
          </a:lstStyle>
          <a:p>
            <a:fld id="{5E9C3000-BCD5-864B-8B22-026DCC3C0466}" type="slidenum">
              <a:rPr lang="en-US" altLang="en-US"/>
              <a:pPr/>
              <a:t>‹#›</a:t>
            </a:fld>
            <a:endParaRPr lang="en-US" altLang="en-US"/>
          </a:p>
        </p:txBody>
      </p:sp>
    </p:spTree>
    <p:extLst>
      <p:ext uri="{BB962C8B-B14F-4D97-AF65-F5344CB8AC3E}">
        <p14:creationId xmlns:p14="http://schemas.microsoft.com/office/powerpoint/2010/main" val="40299988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39938" name="Title Placeholder 1">
            <a:extLst>
              <a:ext uri="{FF2B5EF4-FFF2-40B4-BE49-F238E27FC236}">
                <a16:creationId xmlns:a16="http://schemas.microsoft.com/office/drawing/2014/main" id="{95824781-CDC5-061C-F9C6-C437535BEAEB}"/>
              </a:ext>
            </a:extLst>
          </p:cNvPr>
          <p:cNvSpPr>
            <a:spLocks noGrp="1"/>
          </p:cNvSpPr>
          <p:nvPr>
            <p:ph type="title"/>
          </p:nvPr>
        </p:nvSpPr>
        <p:spPr bwMode="auto">
          <a:xfrm>
            <a:off x="732367" y="107951"/>
            <a:ext cx="10723034" cy="133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39939" name="Text Placeholder 2">
            <a:extLst>
              <a:ext uri="{FF2B5EF4-FFF2-40B4-BE49-F238E27FC236}">
                <a16:creationId xmlns:a16="http://schemas.microsoft.com/office/drawing/2014/main" id="{8391354A-49DA-B215-8721-F5D8DFF3E0C2}"/>
              </a:ext>
            </a:extLst>
          </p:cNvPr>
          <p:cNvSpPr>
            <a:spLocks noGrp="1"/>
          </p:cNvSpPr>
          <p:nvPr>
            <p:ph type="body" idx="1"/>
          </p:nvPr>
        </p:nvSpPr>
        <p:spPr bwMode="auto">
          <a:xfrm>
            <a:off x="732367" y="1600200"/>
            <a:ext cx="10723034"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59E3443D-D4AC-7C1F-3AF6-37505E67F534}"/>
              </a:ext>
            </a:extLst>
          </p:cNvPr>
          <p:cNvSpPr>
            <a:spLocks noGrp="1"/>
          </p:cNvSpPr>
          <p:nvPr>
            <p:ph type="dt" sz="half" idx="2"/>
          </p:nvPr>
        </p:nvSpPr>
        <p:spPr>
          <a:xfrm>
            <a:off x="7505700" y="6275389"/>
            <a:ext cx="2844800" cy="365125"/>
          </a:xfrm>
          <a:prstGeom prst="rect">
            <a:avLst/>
          </a:prstGeom>
        </p:spPr>
        <p:txBody>
          <a:bodyPr vert="horz" lIns="91440" tIns="45720" rIns="91440" bIns="45720" rtlCol="0" anchor="ctr"/>
          <a:lstStyle>
            <a:lvl1pPr algn="r">
              <a:defRPr sz="1600">
                <a:solidFill>
                  <a:schemeClr val="bg1"/>
                </a:solidFill>
                <a:latin typeface="Arial" charset="0"/>
                <a:ea typeface="ＭＳ Ｐゴシック" charset="0"/>
                <a:cs typeface="ＭＳ Ｐゴシック" charset="0"/>
              </a:defRPr>
            </a:lvl1pPr>
          </a:lstStyle>
          <a:p>
            <a:pPr>
              <a:defRPr/>
            </a:pPr>
            <a:endParaRPr lang="en-US"/>
          </a:p>
        </p:txBody>
      </p:sp>
      <p:sp>
        <p:nvSpPr>
          <p:cNvPr id="5" name="Footer Placeholder 4">
            <a:extLst>
              <a:ext uri="{FF2B5EF4-FFF2-40B4-BE49-F238E27FC236}">
                <a16:creationId xmlns:a16="http://schemas.microsoft.com/office/drawing/2014/main" id="{FFF713B5-1B16-6B61-0A6B-DEF737412775}"/>
              </a:ext>
            </a:extLst>
          </p:cNvPr>
          <p:cNvSpPr>
            <a:spLocks noGrp="1"/>
          </p:cNvSpPr>
          <p:nvPr>
            <p:ph type="ftr" sz="quarter" idx="3"/>
          </p:nvPr>
        </p:nvSpPr>
        <p:spPr>
          <a:xfrm>
            <a:off x="353486" y="6275389"/>
            <a:ext cx="6453716" cy="365125"/>
          </a:xfrm>
          <a:prstGeom prst="rect">
            <a:avLst/>
          </a:prstGeom>
        </p:spPr>
        <p:txBody>
          <a:bodyPr vert="horz" lIns="91440" tIns="45720" rIns="91440" bIns="45720" rtlCol="0" anchor="ctr"/>
          <a:lstStyle>
            <a:lvl1pPr algn="l">
              <a:defRPr sz="1600">
                <a:solidFill>
                  <a:schemeClr val="bg1"/>
                </a:solidFill>
                <a:latin typeface="Arial" charset="0"/>
                <a:ea typeface="ＭＳ Ｐゴシック" charset="0"/>
                <a:cs typeface="ＭＳ Ｐゴシック" charset="0"/>
              </a:defRPr>
            </a:lvl1pPr>
          </a:lstStyle>
          <a:p>
            <a:pPr>
              <a:defRPr/>
            </a:pPr>
            <a:endParaRPr lang="en-US"/>
          </a:p>
        </p:txBody>
      </p:sp>
      <p:sp>
        <p:nvSpPr>
          <p:cNvPr id="6" name="Slide Number Placeholder 5">
            <a:extLst>
              <a:ext uri="{FF2B5EF4-FFF2-40B4-BE49-F238E27FC236}">
                <a16:creationId xmlns:a16="http://schemas.microsoft.com/office/drawing/2014/main" id="{48403955-B8D4-6F08-2AFA-B3503D5F2AE3}"/>
              </a:ext>
            </a:extLst>
          </p:cNvPr>
          <p:cNvSpPr>
            <a:spLocks noGrp="1"/>
          </p:cNvSpPr>
          <p:nvPr>
            <p:ph type="sldNum" sz="quarter" idx="4"/>
          </p:nvPr>
        </p:nvSpPr>
        <p:spPr>
          <a:xfrm>
            <a:off x="10530417" y="6275389"/>
            <a:ext cx="1320800" cy="365125"/>
          </a:xfrm>
          <a:prstGeom prst="rect">
            <a:avLst/>
          </a:prstGeom>
        </p:spPr>
        <p:txBody>
          <a:bodyPr vert="horz" wrap="square" lIns="91440" tIns="45720" rIns="91440" bIns="45720" numCol="1" anchor="ctr" anchorCtr="0" compatLnSpc="1">
            <a:prstTxWarp prst="textNoShape">
              <a:avLst/>
            </a:prstTxWarp>
          </a:bodyPr>
          <a:lstStyle>
            <a:lvl1pPr algn="r">
              <a:defRPr sz="4800">
                <a:solidFill>
                  <a:schemeClr val="bg1"/>
                </a:solidFill>
              </a:defRPr>
            </a:lvl1pPr>
          </a:lstStyle>
          <a:p>
            <a:fld id="{C0E0931D-80C8-974E-9570-024208DA2C5E}"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723"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Lst>
  <p:txStyles>
    <p:titleStyle>
      <a:lvl1pPr algn="ctr" rtl="0" fontAlgn="base">
        <a:spcBef>
          <a:spcPct val="0"/>
        </a:spcBef>
        <a:spcAft>
          <a:spcPct val="0"/>
        </a:spcAft>
        <a:defRPr sz="6133" kern="1200">
          <a:solidFill>
            <a:schemeClr val="accent1"/>
          </a:solidFill>
          <a:latin typeface="+mj-lt"/>
          <a:ea typeface="ＭＳ Ｐゴシック" panose="020B0600070205080204" pitchFamily="34" charset="-128"/>
          <a:cs typeface="+mj-cs"/>
        </a:defRPr>
      </a:lvl1pPr>
      <a:lvl2pPr algn="ctr" rtl="0" fontAlgn="base">
        <a:spcBef>
          <a:spcPct val="0"/>
        </a:spcBef>
        <a:spcAft>
          <a:spcPct val="0"/>
        </a:spcAft>
        <a:defRPr sz="6133">
          <a:solidFill>
            <a:schemeClr val="accent1"/>
          </a:solidFill>
          <a:latin typeface="News Gothic MT" panose="020B0503020103020203" pitchFamily="34" charset="0"/>
          <a:ea typeface="ＭＳ Ｐゴシック" panose="020B0600070205080204" pitchFamily="34" charset="-128"/>
        </a:defRPr>
      </a:lvl2pPr>
      <a:lvl3pPr algn="ctr" rtl="0" fontAlgn="base">
        <a:spcBef>
          <a:spcPct val="0"/>
        </a:spcBef>
        <a:spcAft>
          <a:spcPct val="0"/>
        </a:spcAft>
        <a:defRPr sz="6133">
          <a:solidFill>
            <a:schemeClr val="accent1"/>
          </a:solidFill>
          <a:latin typeface="News Gothic MT" panose="020B0503020103020203" pitchFamily="34" charset="0"/>
          <a:ea typeface="ＭＳ Ｐゴシック" panose="020B0600070205080204" pitchFamily="34" charset="-128"/>
        </a:defRPr>
      </a:lvl3pPr>
      <a:lvl4pPr algn="ctr" rtl="0" fontAlgn="base">
        <a:spcBef>
          <a:spcPct val="0"/>
        </a:spcBef>
        <a:spcAft>
          <a:spcPct val="0"/>
        </a:spcAft>
        <a:defRPr sz="6133">
          <a:solidFill>
            <a:schemeClr val="accent1"/>
          </a:solidFill>
          <a:latin typeface="News Gothic MT" panose="020B0503020103020203" pitchFamily="34" charset="0"/>
          <a:ea typeface="ＭＳ Ｐゴシック" panose="020B0600070205080204" pitchFamily="34" charset="-128"/>
        </a:defRPr>
      </a:lvl4pPr>
      <a:lvl5pPr algn="ctr" rtl="0" fontAlgn="base">
        <a:spcBef>
          <a:spcPct val="0"/>
        </a:spcBef>
        <a:spcAft>
          <a:spcPct val="0"/>
        </a:spcAft>
        <a:defRPr sz="6133">
          <a:solidFill>
            <a:schemeClr val="accent1"/>
          </a:solidFill>
          <a:latin typeface="News Gothic MT" panose="020B0503020103020203" pitchFamily="34" charset="0"/>
          <a:ea typeface="ＭＳ Ｐゴシック" panose="020B0600070205080204" pitchFamily="34" charset="-128"/>
        </a:defRPr>
      </a:lvl5pPr>
      <a:lvl6pPr marL="609554" algn="ctr" rtl="0" fontAlgn="base">
        <a:spcBef>
          <a:spcPct val="0"/>
        </a:spcBef>
        <a:spcAft>
          <a:spcPct val="0"/>
        </a:spcAft>
        <a:defRPr sz="6133">
          <a:solidFill>
            <a:schemeClr val="accent1"/>
          </a:solidFill>
          <a:latin typeface="News Gothic MT" panose="020B0503020103020203" pitchFamily="34" charset="0"/>
          <a:ea typeface="ＭＳ Ｐゴシック" panose="020B0600070205080204" pitchFamily="34" charset="-128"/>
        </a:defRPr>
      </a:lvl6pPr>
      <a:lvl7pPr marL="1219107" algn="ctr" rtl="0" fontAlgn="base">
        <a:spcBef>
          <a:spcPct val="0"/>
        </a:spcBef>
        <a:spcAft>
          <a:spcPct val="0"/>
        </a:spcAft>
        <a:defRPr sz="6133">
          <a:solidFill>
            <a:schemeClr val="accent1"/>
          </a:solidFill>
          <a:latin typeface="News Gothic MT" panose="020B0503020103020203" pitchFamily="34" charset="0"/>
          <a:ea typeface="ＭＳ Ｐゴシック" panose="020B0600070205080204" pitchFamily="34" charset="-128"/>
        </a:defRPr>
      </a:lvl7pPr>
      <a:lvl8pPr marL="1828661" algn="ctr" rtl="0" fontAlgn="base">
        <a:spcBef>
          <a:spcPct val="0"/>
        </a:spcBef>
        <a:spcAft>
          <a:spcPct val="0"/>
        </a:spcAft>
        <a:defRPr sz="6133">
          <a:solidFill>
            <a:schemeClr val="accent1"/>
          </a:solidFill>
          <a:latin typeface="News Gothic MT" panose="020B0503020103020203" pitchFamily="34" charset="0"/>
          <a:ea typeface="ＭＳ Ｐゴシック" panose="020B0600070205080204" pitchFamily="34" charset="-128"/>
        </a:defRPr>
      </a:lvl8pPr>
      <a:lvl9pPr marL="2438215" algn="ctr" rtl="0" fontAlgn="base">
        <a:spcBef>
          <a:spcPct val="0"/>
        </a:spcBef>
        <a:spcAft>
          <a:spcPct val="0"/>
        </a:spcAft>
        <a:defRPr sz="6133">
          <a:solidFill>
            <a:schemeClr val="accent1"/>
          </a:solidFill>
          <a:latin typeface="News Gothic MT" panose="020B0503020103020203" pitchFamily="34" charset="0"/>
          <a:ea typeface="ＭＳ Ｐゴシック" panose="020B0600070205080204" pitchFamily="34" charset="-128"/>
        </a:defRPr>
      </a:lvl9pPr>
    </p:titleStyle>
    <p:bodyStyle>
      <a:lvl1pPr marL="465631" indent="-465631" algn="l" rtl="0" fontAlgn="base">
        <a:spcBef>
          <a:spcPts val="2667"/>
        </a:spcBef>
        <a:spcAft>
          <a:spcPct val="0"/>
        </a:spcAft>
        <a:buClr>
          <a:srgbClr val="6FB7D7"/>
        </a:buClr>
        <a:buSzPct val="110000"/>
        <a:buFont typeface="Wingdings 2" pitchFamily="2" charset="2"/>
        <a:buChar char=""/>
        <a:defRPr sz="3200" kern="1200">
          <a:solidFill>
            <a:srgbClr val="595959"/>
          </a:solidFill>
          <a:latin typeface="+mn-lt"/>
          <a:ea typeface="ＭＳ Ｐゴシック" panose="020B0600070205080204" pitchFamily="34" charset="-128"/>
          <a:cs typeface="+mn-cs"/>
        </a:defRPr>
      </a:lvl1pPr>
      <a:lvl2pPr marL="914330" indent="-448699" algn="l" rtl="0" fontAlgn="base">
        <a:spcBef>
          <a:spcPts val="800"/>
        </a:spcBef>
        <a:spcAft>
          <a:spcPct val="0"/>
        </a:spcAft>
        <a:buClr>
          <a:srgbClr val="215D77"/>
        </a:buClr>
        <a:buSzPct val="110000"/>
        <a:buFont typeface="Wingdings 2" pitchFamily="2" charset="2"/>
        <a:buChar char=""/>
        <a:defRPr sz="2933" kern="1200">
          <a:solidFill>
            <a:srgbClr val="595959"/>
          </a:solidFill>
          <a:latin typeface="+mn-lt"/>
          <a:ea typeface="ＭＳ Ｐゴシック" panose="020B0600070205080204" pitchFamily="34" charset="-128"/>
          <a:cs typeface="+mn-cs"/>
        </a:defRPr>
      </a:lvl2pPr>
      <a:lvl3pPr marL="1291069" indent="-376738" algn="l" rtl="0" fontAlgn="base">
        <a:spcBef>
          <a:spcPts val="800"/>
        </a:spcBef>
        <a:spcAft>
          <a:spcPct val="0"/>
        </a:spcAft>
        <a:buClr>
          <a:srgbClr val="6FB7D7"/>
        </a:buClr>
        <a:buSzPct val="110000"/>
        <a:buFont typeface="Wingdings 2" pitchFamily="2" charset="2"/>
        <a:buChar char=""/>
        <a:defRPr sz="2667" kern="1200">
          <a:solidFill>
            <a:srgbClr val="595959"/>
          </a:solidFill>
          <a:latin typeface="+mn-lt"/>
          <a:ea typeface="ＭＳ Ｐゴシック" panose="020B0600070205080204" pitchFamily="34" charset="-128"/>
          <a:cs typeface="+mn-cs"/>
        </a:defRPr>
      </a:lvl3pPr>
      <a:lvl4pPr marL="1684738" indent="-393670" algn="l" rtl="0" fontAlgn="base">
        <a:spcBef>
          <a:spcPts val="800"/>
        </a:spcBef>
        <a:spcAft>
          <a:spcPct val="0"/>
        </a:spcAft>
        <a:buClr>
          <a:srgbClr val="215D77"/>
        </a:buClr>
        <a:buSzPct val="110000"/>
        <a:buFont typeface="Wingdings 2" pitchFamily="2" charset="2"/>
        <a:buChar char=""/>
        <a:defRPr kern="1200">
          <a:solidFill>
            <a:srgbClr val="595959"/>
          </a:solidFill>
          <a:latin typeface="+mn-lt"/>
          <a:ea typeface="ＭＳ Ｐゴシック" panose="020B0600070205080204" pitchFamily="34" charset="-128"/>
          <a:cs typeface="+mn-cs"/>
        </a:defRPr>
      </a:lvl4pPr>
      <a:lvl5pPr marL="2061476" indent="-376738" algn="l" rtl="0" fontAlgn="base">
        <a:spcBef>
          <a:spcPts val="800"/>
        </a:spcBef>
        <a:spcAft>
          <a:spcPct val="0"/>
        </a:spcAft>
        <a:buClr>
          <a:srgbClr val="6FB7D7"/>
        </a:buClr>
        <a:buSzPct val="110000"/>
        <a:buFont typeface="Wingdings 2" pitchFamily="2" charset="2"/>
        <a:buChar char=""/>
        <a:defRPr kern="1200">
          <a:solidFill>
            <a:srgbClr val="595959"/>
          </a:solidFill>
          <a:latin typeface="+mn-lt"/>
          <a:ea typeface="ＭＳ Ｐゴシック" panose="020B0600070205080204" pitchFamily="34" charset="-128"/>
          <a:cs typeface="+mn-cs"/>
        </a:defRPr>
      </a:lvl5pPr>
      <a:lvl6pPr marL="2438215" indent="-376738" algn="l" defTabSz="1219107" rtl="0" eaLnBrk="1" latinLnBrk="0" hangingPunct="1">
        <a:spcBef>
          <a:spcPct val="20000"/>
        </a:spcBef>
        <a:buClr>
          <a:schemeClr val="accent2"/>
        </a:buClr>
        <a:buSzPct val="110000"/>
        <a:buFont typeface="Wingdings 2" pitchFamily="18" charset="2"/>
        <a:buChar char=""/>
        <a:defRPr lang="en-US" sz="2399" kern="1200" dirty="0" smtClean="0">
          <a:solidFill>
            <a:schemeClr val="tx1">
              <a:lumMod val="65000"/>
              <a:lumOff val="35000"/>
            </a:schemeClr>
          </a:solidFill>
          <a:latin typeface="+mn-lt"/>
          <a:ea typeface="+mn-ea"/>
          <a:cs typeface="+mn-cs"/>
        </a:defRPr>
      </a:lvl6pPr>
      <a:lvl7pPr marL="2823419" indent="-376738" algn="l" defTabSz="1219107" rtl="0" eaLnBrk="1" latinLnBrk="0" hangingPunct="1">
        <a:spcBef>
          <a:spcPct val="20000"/>
        </a:spcBef>
        <a:buClr>
          <a:schemeClr val="accent1">
            <a:lumMod val="60000"/>
            <a:lumOff val="40000"/>
          </a:schemeClr>
        </a:buClr>
        <a:buSzPct val="110000"/>
        <a:buFont typeface="Wingdings 2" pitchFamily="18" charset="2"/>
        <a:buChar char=""/>
        <a:defRPr lang="en-US" sz="2399" kern="1200" dirty="0" smtClean="0">
          <a:solidFill>
            <a:schemeClr val="tx1">
              <a:lumMod val="65000"/>
              <a:lumOff val="35000"/>
            </a:schemeClr>
          </a:solidFill>
          <a:latin typeface="+mn-lt"/>
          <a:ea typeface="+mn-ea"/>
          <a:cs typeface="+mn-cs"/>
        </a:defRPr>
      </a:lvl7pPr>
      <a:lvl8pPr marL="3198041" indent="-376738" algn="l" defTabSz="1219107" rtl="0" eaLnBrk="1" latinLnBrk="0" hangingPunct="1">
        <a:spcBef>
          <a:spcPct val="20000"/>
        </a:spcBef>
        <a:buClr>
          <a:schemeClr val="accent2"/>
        </a:buClr>
        <a:buSzPct val="110000"/>
        <a:buFont typeface="Wingdings 2" pitchFamily="18" charset="2"/>
        <a:buChar char=""/>
        <a:defRPr lang="en-US" sz="2399" kern="1200" dirty="0" smtClean="0">
          <a:solidFill>
            <a:schemeClr val="tx1">
              <a:lumMod val="65000"/>
              <a:lumOff val="35000"/>
            </a:schemeClr>
          </a:solidFill>
          <a:latin typeface="+mn-lt"/>
          <a:ea typeface="+mn-ea"/>
          <a:cs typeface="+mn-cs"/>
        </a:defRPr>
      </a:lvl8pPr>
      <a:lvl9pPr marL="3585361" indent="-376738" algn="l" defTabSz="1219107" rtl="0" eaLnBrk="1" latinLnBrk="0" hangingPunct="1">
        <a:spcBef>
          <a:spcPct val="20000"/>
        </a:spcBef>
        <a:buClr>
          <a:schemeClr val="accent1">
            <a:lumMod val="60000"/>
            <a:lumOff val="40000"/>
          </a:schemeClr>
        </a:buClr>
        <a:buSzPct val="110000"/>
        <a:buFont typeface="Wingdings 2" pitchFamily="18" charset="2"/>
        <a:buChar char=""/>
        <a:defRPr lang="en-US" sz="2399" kern="1200" dirty="0">
          <a:solidFill>
            <a:schemeClr val="tx1">
              <a:lumMod val="65000"/>
              <a:lumOff val="35000"/>
            </a:schemeClr>
          </a:solidFill>
          <a:latin typeface="+mn-lt"/>
          <a:ea typeface="+mn-ea"/>
          <a:cs typeface="+mn-cs"/>
        </a:defRPr>
      </a:lvl9pPr>
    </p:bodyStyle>
    <p:otherStyle>
      <a:defPPr>
        <a:defRPr/>
      </a:defPPr>
      <a:lvl1pPr marL="0" algn="l" defTabSz="1219107" rtl="0" eaLnBrk="1" latinLnBrk="0" hangingPunct="1">
        <a:defRPr sz="2399" kern="1200">
          <a:solidFill>
            <a:schemeClr val="tx1"/>
          </a:solidFill>
          <a:latin typeface="+mn-lt"/>
          <a:ea typeface="+mn-ea"/>
          <a:cs typeface="+mn-cs"/>
        </a:defRPr>
      </a:lvl1pPr>
      <a:lvl2pPr marL="609554" algn="l" defTabSz="1219107" rtl="0" eaLnBrk="1" latinLnBrk="0" hangingPunct="1">
        <a:defRPr sz="2399" kern="1200">
          <a:solidFill>
            <a:schemeClr val="tx1"/>
          </a:solidFill>
          <a:latin typeface="+mn-lt"/>
          <a:ea typeface="+mn-ea"/>
          <a:cs typeface="+mn-cs"/>
        </a:defRPr>
      </a:lvl2pPr>
      <a:lvl3pPr marL="1219107" algn="l" defTabSz="1219107" rtl="0" eaLnBrk="1" latinLnBrk="0" hangingPunct="1">
        <a:defRPr sz="2399" kern="1200">
          <a:solidFill>
            <a:schemeClr val="tx1"/>
          </a:solidFill>
          <a:latin typeface="+mn-lt"/>
          <a:ea typeface="+mn-ea"/>
          <a:cs typeface="+mn-cs"/>
        </a:defRPr>
      </a:lvl3pPr>
      <a:lvl4pPr marL="1828661" algn="l" defTabSz="1219107" rtl="0" eaLnBrk="1" latinLnBrk="0" hangingPunct="1">
        <a:defRPr sz="2399" kern="1200">
          <a:solidFill>
            <a:schemeClr val="tx1"/>
          </a:solidFill>
          <a:latin typeface="+mn-lt"/>
          <a:ea typeface="+mn-ea"/>
          <a:cs typeface="+mn-cs"/>
        </a:defRPr>
      </a:lvl4pPr>
      <a:lvl5pPr marL="2438215" algn="l" defTabSz="1219107" rtl="0" eaLnBrk="1" latinLnBrk="0" hangingPunct="1">
        <a:defRPr sz="2399" kern="1200">
          <a:solidFill>
            <a:schemeClr val="tx1"/>
          </a:solidFill>
          <a:latin typeface="+mn-lt"/>
          <a:ea typeface="+mn-ea"/>
          <a:cs typeface="+mn-cs"/>
        </a:defRPr>
      </a:lvl5pPr>
      <a:lvl6pPr marL="3047768" algn="l" defTabSz="1219107" rtl="0" eaLnBrk="1" latinLnBrk="0" hangingPunct="1">
        <a:defRPr sz="2399" kern="1200">
          <a:solidFill>
            <a:schemeClr val="tx1"/>
          </a:solidFill>
          <a:latin typeface="+mn-lt"/>
          <a:ea typeface="+mn-ea"/>
          <a:cs typeface="+mn-cs"/>
        </a:defRPr>
      </a:lvl6pPr>
      <a:lvl7pPr marL="3657322" algn="l" defTabSz="1219107" rtl="0" eaLnBrk="1" latinLnBrk="0" hangingPunct="1">
        <a:defRPr sz="2399" kern="1200">
          <a:solidFill>
            <a:schemeClr val="tx1"/>
          </a:solidFill>
          <a:latin typeface="+mn-lt"/>
          <a:ea typeface="+mn-ea"/>
          <a:cs typeface="+mn-cs"/>
        </a:defRPr>
      </a:lvl7pPr>
      <a:lvl8pPr marL="4266876" algn="l" defTabSz="1219107" rtl="0" eaLnBrk="1" latinLnBrk="0" hangingPunct="1">
        <a:defRPr sz="2399" kern="1200">
          <a:solidFill>
            <a:schemeClr val="tx1"/>
          </a:solidFill>
          <a:latin typeface="+mn-lt"/>
          <a:ea typeface="+mn-ea"/>
          <a:cs typeface="+mn-cs"/>
        </a:defRPr>
      </a:lvl8pPr>
      <a:lvl9pPr marL="4876429" algn="l" defTabSz="1219107" rtl="0" eaLnBrk="1" latinLnBrk="0" hangingPunct="1">
        <a:defRPr sz="239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customXml" Target="../ink/ink25.xml"/><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customXml" Target="../ink/ink26.xml"/></Relationships>
</file>

<file path=ppt/slides/_rels/slide10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customXml" Target="../ink/ink27.xml"/><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customXml" Target="../ink/ink28.xml"/></Relationships>
</file>

<file path=ppt/slides/_rels/slide10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customXml" Target="../ink/ink29.xml"/><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customXml" Target="../ink/ink30.xml"/></Relationships>
</file>

<file path=ppt/slides/_rels/slide10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customXml" Target="../ink/ink31.xml"/><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customXml" Target="../ink/ink32.xml"/></Relationships>
</file>

<file path=ppt/slides/_rels/slide10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customXml" Target="../ink/ink33.xml"/><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customXml" Target="../ink/ink34.xml"/></Relationships>
</file>

<file path=ppt/slides/_rels/slide10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customXml" Target="../ink/ink35.xml"/><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customXml" Target="../ink/ink36.xml"/></Relationships>
</file>

<file path=ppt/slides/_rels/slide10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customXml" Target="../ink/ink37.xml"/><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customXml" Target="../ink/ink38.xml"/></Relationships>
</file>

<file path=ppt/slides/_rels/slide10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customXml" Target="../ink/ink39.xml"/><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customXml" Target="../ink/ink40.xml"/></Relationships>
</file>

<file path=ppt/slides/_rels/slide10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customXml" Target="../ink/ink41.xml"/><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customXml" Target="../ink/ink42.xml"/></Relationships>
</file>

<file path=ppt/slides/_rels/slide10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customXml" Target="../ink/ink43.xml"/><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customXml" Target="../ink/ink4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customXml" Target="../ink/ink45.xml"/><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customXml" Target="../ink/ink46.xml"/></Relationships>
</file>

<file path=ppt/slides/_rels/slide11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customXml" Target="../ink/ink47.xml"/><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customXml" Target="../ink/ink4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image" Target="../media/image40.png"/><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customXml" Target="../ink/ink2.xml"/><Relationship Id="rId4" Type="http://schemas.openxmlformats.org/officeDocument/2006/relationships/image" Target="../media/image41.png"/></Relationships>
</file>

<file path=ppt/slides/_rels/slide8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customXml" Target="../ink/ink3.xml"/><Relationship Id="rId1" Type="http://schemas.openxmlformats.org/officeDocument/2006/relationships/slideLayout" Target="../slideLayouts/slideLayout2.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customXml" Target="../ink/ink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customXml" Target="../ink/ink5.xml"/><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4.png"/><Relationship Id="rId4" Type="http://schemas.openxmlformats.org/officeDocument/2006/relationships/customXml" Target="../ink/ink6.xml"/></Relationships>
</file>

<file path=ppt/slides/_rels/slide9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customXml" Target="../ink/ink7.xml"/><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customXml" Target="../ink/ink8.xml"/></Relationships>
</file>

<file path=ppt/slides/_rels/slide9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customXml" Target="../ink/ink9.xml"/><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customXml" Target="../ink/ink10.xml"/></Relationships>
</file>

<file path=ppt/slides/_rels/slide9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customXml" Target="../ink/ink11.xml"/><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customXml" Target="../ink/ink12.xml"/></Relationships>
</file>

<file path=ppt/slides/_rels/slide9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customXml" Target="../ink/ink13.xml"/><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customXml" Target="../ink/ink14.xml"/></Relationships>
</file>

<file path=ppt/slides/_rels/slide9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customXml" Target="../ink/ink15.xml"/><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customXml" Target="../ink/ink16.xml"/></Relationships>
</file>

<file path=ppt/slides/_rels/slide9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customXml" Target="../ink/ink17.xml"/><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customXml" Target="../ink/ink18.xml"/></Relationships>
</file>

<file path=ppt/slides/_rels/slide9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customXml" Target="../ink/ink19.xml"/><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44.png"/><Relationship Id="rId4" Type="http://schemas.openxmlformats.org/officeDocument/2006/relationships/customXml" Target="../ink/ink20.xml"/></Relationships>
</file>

<file path=ppt/slides/_rels/slide9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customXml" Target="../ink/ink21.xml"/><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customXml" Target="../ink/ink22.xml"/></Relationships>
</file>

<file path=ppt/slides/_rels/slide9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customXml" Target="../ink/ink23.xml"/><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customXml" Target="../ink/ink2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5192638A-E310-76D8-45B5-1EFB7439D5EE}"/>
              </a:ext>
            </a:extLst>
          </p:cNvPr>
          <p:cNvSpPr>
            <a:spLocks noChangeArrowheads="1"/>
          </p:cNvSpPr>
          <p:nvPr/>
        </p:nvSpPr>
        <p:spPr bwMode="auto">
          <a:xfrm>
            <a:off x="406401" y="5359400"/>
            <a:ext cx="11582400" cy="2133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lnSpc>
                <a:spcPct val="95000"/>
              </a:lnSpc>
            </a:pPr>
            <a:endParaRPr lang="en-US" altLang="en-US" sz="6399">
              <a:solidFill>
                <a:schemeClr val="tx2"/>
              </a:solidFill>
            </a:endParaRPr>
          </a:p>
        </p:txBody>
      </p:sp>
      <p:sp>
        <p:nvSpPr>
          <p:cNvPr id="3075" name="Text Box 3">
            <a:extLst>
              <a:ext uri="{FF2B5EF4-FFF2-40B4-BE49-F238E27FC236}">
                <a16:creationId xmlns:a16="http://schemas.microsoft.com/office/drawing/2014/main" id="{7466F02D-97B9-64D0-16B0-6D59BA3C6F30}"/>
              </a:ext>
            </a:extLst>
          </p:cNvPr>
          <p:cNvSpPr txBox="1">
            <a:spLocks noChangeArrowheads="1"/>
          </p:cNvSpPr>
          <p:nvPr/>
        </p:nvSpPr>
        <p:spPr bwMode="auto">
          <a:xfrm>
            <a:off x="812799" y="206418"/>
            <a:ext cx="10668001" cy="7079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4000" dirty="0">
                <a:solidFill>
                  <a:schemeClr val="tx2"/>
                </a:solidFill>
                <a:latin typeface="Tahoma" panose="020B0604030504040204" pitchFamily="34" charset="0"/>
              </a:rPr>
              <a:t>Lake County Air Quality Management District</a:t>
            </a:r>
            <a:endParaRPr lang="en-US" altLang="en-US" sz="4000" dirty="0">
              <a:latin typeface="Tahoma" panose="020B0604030504040204" pitchFamily="34" charset="0"/>
            </a:endParaRPr>
          </a:p>
        </p:txBody>
      </p:sp>
      <p:sp>
        <p:nvSpPr>
          <p:cNvPr id="3076" name="Rectangle 4">
            <a:extLst>
              <a:ext uri="{FF2B5EF4-FFF2-40B4-BE49-F238E27FC236}">
                <a16:creationId xmlns:a16="http://schemas.microsoft.com/office/drawing/2014/main" id="{9FE6BB61-A330-7B0C-685F-93D0009FB2D0}"/>
              </a:ext>
            </a:extLst>
          </p:cNvPr>
          <p:cNvSpPr>
            <a:spLocks noChangeArrowheads="1"/>
          </p:cNvSpPr>
          <p:nvPr/>
        </p:nvSpPr>
        <p:spPr bwMode="auto">
          <a:xfrm>
            <a:off x="6273802" y="1115484"/>
            <a:ext cx="184924" cy="107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cmpd="dbl">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endParaRPr lang="en-US" altLang="en-US" sz="6399">
              <a:latin typeface="Times New Roman" panose="02020603050405020304" pitchFamily="18" charset="0"/>
            </a:endParaRPr>
          </a:p>
        </p:txBody>
      </p:sp>
      <p:sp>
        <p:nvSpPr>
          <p:cNvPr id="3077" name="WordArt 7">
            <a:extLst>
              <a:ext uri="{FF2B5EF4-FFF2-40B4-BE49-F238E27FC236}">
                <a16:creationId xmlns:a16="http://schemas.microsoft.com/office/drawing/2014/main" id="{9DED7C59-DF34-BD50-F72F-894BD073E2AD}"/>
              </a:ext>
            </a:extLst>
          </p:cNvPr>
          <p:cNvSpPr>
            <a:spLocks noChangeArrowheads="1" noChangeShapeType="1" noTextEdit="1"/>
          </p:cNvSpPr>
          <p:nvPr/>
        </p:nvSpPr>
        <p:spPr bwMode="auto">
          <a:xfrm>
            <a:off x="2641600" y="1854200"/>
            <a:ext cx="7721600" cy="2336800"/>
          </a:xfrm>
          <a:prstGeom prst="rect">
            <a:avLst/>
          </a:prstGeom>
        </p:spPr>
        <p:txBody>
          <a:bodyPr spcFirstLastPara="1" wrap="none" fromWordArt="1">
            <a:prstTxWarp prst="textArchUp">
              <a:avLst>
                <a:gd name="adj" fmla="val 10864019"/>
              </a:avLst>
            </a:prstTxWarp>
          </a:bodyPr>
          <a:lstStyle/>
          <a:p>
            <a:pPr algn="ctr"/>
            <a:r>
              <a:rPr lang="en-US" sz="4800" kern="10" dirty="0">
                <a:ln w="9525">
                  <a:solidFill>
                    <a:srgbClr val="BB56C3"/>
                  </a:solidFill>
                  <a:round/>
                  <a:headEnd/>
                  <a:tailEnd/>
                </a:ln>
                <a:solidFill>
                  <a:srgbClr val="BB56C3"/>
                </a:solidFill>
                <a:latin typeface="New York"/>
              </a:rPr>
              <a:t>We Love Clean Air!</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BAB08-241A-421B-2235-5D8EF24EAF9A}"/>
              </a:ext>
            </a:extLst>
          </p:cNvPr>
          <p:cNvSpPr>
            <a:spLocks noGrp="1"/>
          </p:cNvSpPr>
          <p:nvPr>
            <p:ph idx="1"/>
          </p:nvPr>
        </p:nvSpPr>
        <p:spPr>
          <a:xfrm>
            <a:off x="732367" y="990600"/>
            <a:ext cx="10723033" cy="5715000"/>
          </a:xfrm>
        </p:spPr>
        <p:txBody>
          <a:bodyPr/>
          <a:lstStyle/>
          <a:p>
            <a:pPr marL="0" indent="0" algn="just" fontAlgn="auto">
              <a:spcAft>
                <a:spcPts val="0"/>
              </a:spcAft>
              <a:buNone/>
              <a:defRPr/>
            </a:pPr>
            <a:r>
              <a:rPr lang="en-US" sz="2667" dirty="0">
                <a:solidFill>
                  <a:schemeClr val="tx1"/>
                </a:solidFill>
                <a:ea typeface="+mn-ea"/>
              </a:rPr>
              <a:t>This rule change is being proposed to clarify the issuance of burn permits. The Fire Chiefs Association has notified the District that they will no longer be participating in the issuance of burn permits.</a:t>
            </a:r>
          </a:p>
          <a:p>
            <a:pPr algn="just" fontAlgn="auto">
              <a:spcAft>
                <a:spcPts val="0"/>
              </a:spcAft>
              <a:defRPr/>
            </a:pPr>
            <a:r>
              <a:rPr lang="en-US" sz="2667" dirty="0">
                <a:solidFill>
                  <a:schemeClr val="tx1"/>
                </a:solidFill>
                <a:ea typeface="+mn-ea"/>
              </a:rPr>
              <a:t>The proposed rule removes the list of designated agencies, and adds a process for Fire Agencies to enter into an agreement with the District should they wish to participate in the burn program in the future.  </a:t>
            </a:r>
            <a:endParaRPr lang="en-US" dirty="0"/>
          </a:p>
        </p:txBody>
      </p:sp>
      <p:sp>
        <p:nvSpPr>
          <p:cNvPr id="4" name="Text Box 11">
            <a:extLst>
              <a:ext uri="{FF2B5EF4-FFF2-40B4-BE49-F238E27FC236}">
                <a16:creationId xmlns:a16="http://schemas.microsoft.com/office/drawing/2014/main" id="{208CECA3-B693-2DFC-393C-A5C50669018E}"/>
              </a:ext>
            </a:extLst>
          </p:cNvPr>
          <p:cNvSpPr txBox="1">
            <a:spLocks noGrp="1" noChangeArrowheads="1"/>
          </p:cNvSpPr>
          <p:nvPr>
            <p:ph type="title"/>
          </p:nvPr>
        </p:nvSpPr>
        <p:spPr bwMode="auto">
          <a:xfrm>
            <a:off x="732367" y="-47925"/>
            <a:ext cx="10723034" cy="831093"/>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Rule Update: 1002</a:t>
            </a:r>
          </a:p>
        </p:txBody>
      </p:sp>
    </p:spTree>
    <p:extLst>
      <p:ext uri="{BB962C8B-B14F-4D97-AF65-F5344CB8AC3E}">
        <p14:creationId xmlns:p14="http://schemas.microsoft.com/office/powerpoint/2010/main" val="1625754649"/>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BAB08-241A-421B-2235-5D8EF24EAF9A}"/>
              </a:ext>
            </a:extLst>
          </p:cNvPr>
          <p:cNvSpPr>
            <a:spLocks noGrp="1"/>
          </p:cNvSpPr>
          <p:nvPr>
            <p:ph idx="1"/>
          </p:nvPr>
        </p:nvSpPr>
        <p:spPr>
          <a:xfrm>
            <a:off x="732367" y="838200"/>
            <a:ext cx="10723033" cy="5867400"/>
          </a:xfrm>
        </p:spPr>
        <p:txBody>
          <a:bodyPr/>
          <a:lstStyle/>
          <a:p>
            <a:pPr marL="0" indent="0" algn="just">
              <a:spcBef>
                <a:spcPts val="0"/>
              </a:spcBef>
              <a:spcAft>
                <a:spcPts val="0"/>
              </a:spcAft>
              <a:buNone/>
              <a:tabLst>
                <a:tab pos="1257300" algn="l"/>
              </a:tabLst>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r>
              <a:rPr lang="en-US" sz="1400" b="1" dirty="0">
                <a:solidFill>
                  <a:schemeClr val="tx1"/>
                </a:solidFill>
                <a:effectLst/>
                <a:latin typeface="Times New Roman" panose="02020603050405020304" pitchFamily="18" charset="0"/>
                <a:ea typeface="Times New Roman" panose="02020603050405020304" pitchFamily="18" charset="0"/>
              </a:rPr>
              <a:t>Section 660.44: Category  XLIV - AB617/AB197 Implementation Fee</a:t>
            </a:r>
          </a:p>
          <a:p>
            <a:pPr marL="0" marR="0" indent="0" algn="just">
              <a:spcBef>
                <a:spcPts val="0"/>
              </a:spcBef>
              <a:spcAft>
                <a:spcPts val="0"/>
              </a:spcAft>
              <a:buNone/>
              <a:tabLst>
                <a:tab pos="1257300" algn="l"/>
              </a:tabLst>
            </a:pPr>
            <a:r>
              <a:rPr lang="en-US" sz="1400" dirty="0">
                <a:solidFill>
                  <a:schemeClr val="tx1"/>
                </a:solidFill>
                <a:effectLst/>
                <a:latin typeface="Times New Roman" panose="02020603050405020304" pitchFamily="18" charset="0"/>
                <a:ea typeface="Times New Roman" panose="02020603050405020304" pitchFamily="18" charset="0"/>
              </a:rPr>
              <a:t>Fee is charged to cover mandatory work related to AB617 and/or AB197.   Fee will only be implemented when the State of California does not fully fund the program(s).  Any funds collected in excess of program costs will be placed in reserves to cover program costs in future years.</a:t>
            </a: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p:txBody>
      </p:sp>
      <p:sp>
        <p:nvSpPr>
          <p:cNvPr id="4" name="Text Box 11">
            <a:extLst>
              <a:ext uri="{FF2B5EF4-FFF2-40B4-BE49-F238E27FC236}">
                <a16:creationId xmlns:a16="http://schemas.microsoft.com/office/drawing/2014/main" id="{208CECA3-B693-2DFC-393C-A5C50669018E}"/>
              </a:ext>
            </a:extLst>
          </p:cNvPr>
          <p:cNvSpPr txBox="1">
            <a:spLocks noGrp="1" noChangeArrowheads="1"/>
          </p:cNvSpPr>
          <p:nvPr>
            <p:ph type="title"/>
          </p:nvPr>
        </p:nvSpPr>
        <p:spPr bwMode="auto">
          <a:xfrm>
            <a:off x="732367" y="-47925"/>
            <a:ext cx="10723034" cy="831093"/>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Rule 660.44 (Proposed)</a:t>
            </a:r>
          </a:p>
        </p:txBody>
      </p:sp>
      <mc:AlternateContent xmlns:mc="http://schemas.openxmlformats.org/markup-compatibility/2006">
        <mc:Choice xmlns:p14="http://schemas.microsoft.com/office/powerpoint/2010/main" xmlns:aink="http://schemas.microsoft.com/office/drawing/2016/ink" Requires="p14 aink">
          <p:contentPart p14:bwMode="auto" r:id="rId2">
            <p14:nvContentPartPr>
              <p14:cNvPr id="5" name="Ink 4">
                <a:extLst>
                  <a:ext uri="{FF2B5EF4-FFF2-40B4-BE49-F238E27FC236}">
                    <a16:creationId xmlns:a16="http://schemas.microsoft.com/office/drawing/2014/main" id="{D36627D3-D46B-837B-58D7-10DECC4D2034}"/>
                  </a:ext>
                </a:extLst>
              </p14:cNvPr>
              <p14:cNvContentPartPr/>
              <p14:nvPr/>
            </p14:nvContentPartPr>
            <p14:xfrm>
              <a:off x="5534172" y="6194425"/>
              <a:ext cx="656969" cy="206375"/>
            </p14:xfrm>
          </p:contentPart>
        </mc:Choice>
        <mc:Fallback>
          <p:pic>
            <p:nvPicPr>
              <p:cNvPr id="5" name="Ink 4">
                <a:extLst>
                  <a:ext uri="{FF2B5EF4-FFF2-40B4-BE49-F238E27FC236}">
                    <a16:creationId xmlns:a16="http://schemas.microsoft.com/office/drawing/2014/main" id="{D36627D3-D46B-837B-58D7-10DECC4D2034}"/>
                  </a:ext>
                </a:extLst>
              </p:cNvPr>
              <p:cNvPicPr/>
              <p:nvPr/>
            </p:nvPicPr>
            <p:blipFill>
              <a:blip r:embed="rId3"/>
              <a:stretch>
                <a:fillRect/>
              </a:stretch>
            </p:blipFill>
            <p:spPr>
              <a:xfrm>
                <a:off x="5529852" y="6190118"/>
                <a:ext cx="665609" cy="214989"/>
              </a:xfrm>
              <a:prstGeom prst="rect">
                <a:avLst/>
              </a:prstGeom>
            </p:spPr>
          </p:pic>
        </mc:Fallback>
      </mc:AlternateContent>
      <mc:AlternateContent xmlns:mc="http://schemas.openxmlformats.org/markup-compatibility/2006">
        <mc:Choice xmlns:p14="http://schemas.microsoft.com/office/powerpoint/2010/main" xmlns:aink="http://schemas.microsoft.com/office/drawing/2016/ink" Requires="p14 aink">
          <p:contentPart p14:bwMode="auto" r:id="rId4">
            <p14:nvContentPartPr>
              <p14:cNvPr id="6" name="Ink 5">
                <a:extLst>
                  <a:ext uri="{FF2B5EF4-FFF2-40B4-BE49-F238E27FC236}">
                    <a16:creationId xmlns:a16="http://schemas.microsoft.com/office/drawing/2014/main" id="{B1C4DDF5-66F0-761B-0DDA-FD4C7020CFD1}"/>
                  </a:ext>
                </a:extLst>
              </p14:cNvPr>
              <p14:cNvContentPartPr/>
              <p14:nvPr/>
            </p14:nvContentPartPr>
            <p14:xfrm>
              <a:off x="5089822" y="5572125"/>
              <a:ext cx="1054092" cy="400050"/>
            </p14:xfrm>
          </p:contentPart>
        </mc:Choice>
        <mc:Fallback>
          <p:pic>
            <p:nvPicPr>
              <p:cNvPr id="6" name="Ink 5">
                <a:extLst>
                  <a:ext uri="{FF2B5EF4-FFF2-40B4-BE49-F238E27FC236}">
                    <a16:creationId xmlns:a16="http://schemas.microsoft.com/office/drawing/2014/main" id="{B1C4DDF5-66F0-761B-0DDA-FD4C7020CFD1}"/>
                  </a:ext>
                </a:extLst>
              </p:cNvPr>
              <p:cNvPicPr/>
              <p:nvPr/>
            </p:nvPicPr>
            <p:blipFill>
              <a:blip r:embed="rId5"/>
              <a:stretch>
                <a:fillRect/>
              </a:stretch>
            </p:blipFill>
            <p:spPr>
              <a:xfrm>
                <a:off x="5085505" y="5567812"/>
                <a:ext cx="1062726" cy="408676"/>
              </a:xfrm>
              <a:prstGeom prst="rect">
                <a:avLst/>
              </a:prstGeom>
            </p:spPr>
          </p:pic>
        </mc:Fallback>
      </mc:AlternateContent>
      <p:graphicFrame>
        <p:nvGraphicFramePr>
          <p:cNvPr id="2" name="Table 1">
            <a:extLst>
              <a:ext uri="{FF2B5EF4-FFF2-40B4-BE49-F238E27FC236}">
                <a16:creationId xmlns:a16="http://schemas.microsoft.com/office/drawing/2014/main" id="{038F77CC-4481-EB45-BC62-5CAB0B33A038}"/>
              </a:ext>
            </a:extLst>
          </p:cNvPr>
          <p:cNvGraphicFramePr>
            <a:graphicFrameLocks noGrp="1"/>
          </p:cNvGraphicFramePr>
          <p:nvPr>
            <p:extLst>
              <p:ext uri="{D42A27DB-BD31-4B8C-83A1-F6EECF244321}">
                <p14:modId xmlns:p14="http://schemas.microsoft.com/office/powerpoint/2010/main" val="2886824538"/>
              </p:ext>
            </p:extLst>
          </p:nvPr>
        </p:nvGraphicFramePr>
        <p:xfrm>
          <a:off x="2779183" y="2447637"/>
          <a:ext cx="6629399" cy="990599"/>
        </p:xfrm>
        <a:graphic>
          <a:graphicData uri="http://schemas.openxmlformats.org/drawingml/2006/table">
            <a:tbl>
              <a:tblPr firstRow="1" firstCol="1" bandRow="1">
                <a:tableStyleId>{5C22544A-7EE6-4342-B048-85BDC9FD1C3A}</a:tableStyleId>
              </a:tblPr>
              <a:tblGrid>
                <a:gridCol w="2864468">
                  <a:extLst>
                    <a:ext uri="{9D8B030D-6E8A-4147-A177-3AD203B41FA5}">
                      <a16:colId xmlns:a16="http://schemas.microsoft.com/office/drawing/2014/main" val="4212139825"/>
                    </a:ext>
                  </a:extLst>
                </a:gridCol>
                <a:gridCol w="2041996">
                  <a:extLst>
                    <a:ext uri="{9D8B030D-6E8A-4147-A177-3AD203B41FA5}">
                      <a16:colId xmlns:a16="http://schemas.microsoft.com/office/drawing/2014/main" val="3807744629"/>
                    </a:ext>
                  </a:extLst>
                </a:gridCol>
                <a:gridCol w="1722935">
                  <a:extLst>
                    <a:ext uri="{9D8B030D-6E8A-4147-A177-3AD203B41FA5}">
                      <a16:colId xmlns:a16="http://schemas.microsoft.com/office/drawing/2014/main" val="1494659819"/>
                    </a:ext>
                  </a:extLst>
                </a:gridCol>
              </a:tblGrid>
              <a:tr h="235857">
                <a:tc gridSpan="3">
                  <a:txBody>
                    <a:bodyPr/>
                    <a:lstStyle/>
                    <a:p>
                      <a:pPr marL="0" marR="0">
                        <a:spcBef>
                          <a:spcPts val="0"/>
                        </a:spcBef>
                        <a:spcAft>
                          <a:spcPts val="0"/>
                        </a:spcAft>
                      </a:pPr>
                      <a:r>
                        <a:rPr lang="en-US" sz="1200" dirty="0">
                          <a:effectLst/>
                        </a:rPr>
                        <a:t>AB617/AB197 Implementation Fee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35316688"/>
                  </a:ext>
                </a:extLst>
              </a:tr>
              <a:tr h="377371">
                <a:tc>
                  <a:txBody>
                    <a:bodyPr/>
                    <a:lstStyle/>
                    <a:p>
                      <a:pPr marL="0" marR="0">
                        <a:spcBef>
                          <a:spcPts val="0"/>
                        </a:spcBef>
                        <a:spcAft>
                          <a:spcPts val="0"/>
                        </a:spcAft>
                      </a:pPr>
                      <a:r>
                        <a:rPr lang="en-US" sz="1200">
                          <a:effectLst/>
                        </a:rPr>
                        <a:t>Fee Type</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Percent of A/C or P/O Fee</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Minimum Fee</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548723345"/>
                  </a:ext>
                </a:extLst>
              </a:tr>
              <a:tr h="377371">
                <a:tc>
                  <a:txBody>
                    <a:bodyPr/>
                    <a:lstStyle/>
                    <a:p>
                      <a:pPr marL="0" marR="0">
                        <a:spcBef>
                          <a:spcPts val="0"/>
                        </a:spcBef>
                        <a:spcAft>
                          <a:spcPts val="0"/>
                        </a:spcAft>
                      </a:pPr>
                      <a:r>
                        <a:rPr lang="en-US" sz="1200" dirty="0">
                          <a:effectLst/>
                        </a:rPr>
                        <a:t>Fee to implement AB617 and AB197</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5%</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$ 125.00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788381289"/>
                  </a:ext>
                </a:extLst>
              </a:tr>
            </a:tbl>
          </a:graphicData>
        </a:graphic>
      </p:graphicFrame>
    </p:spTree>
    <p:extLst>
      <p:ext uri="{BB962C8B-B14F-4D97-AF65-F5344CB8AC3E}">
        <p14:creationId xmlns:p14="http://schemas.microsoft.com/office/powerpoint/2010/main" val="3646549815"/>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BAB08-241A-421B-2235-5D8EF24EAF9A}"/>
              </a:ext>
            </a:extLst>
          </p:cNvPr>
          <p:cNvSpPr>
            <a:spLocks noGrp="1"/>
          </p:cNvSpPr>
          <p:nvPr>
            <p:ph idx="1"/>
          </p:nvPr>
        </p:nvSpPr>
        <p:spPr>
          <a:xfrm>
            <a:off x="732367" y="838200"/>
            <a:ext cx="10723033" cy="5867400"/>
          </a:xfrm>
        </p:spPr>
        <p:txBody>
          <a:bodyPr/>
          <a:lstStyle/>
          <a:p>
            <a:pPr marL="0" indent="0" algn="just">
              <a:spcBef>
                <a:spcPts val="0"/>
              </a:spcBef>
              <a:spcAft>
                <a:spcPts val="0"/>
              </a:spcAft>
              <a:buNone/>
              <a:tabLst>
                <a:tab pos="1257300" algn="l"/>
              </a:tabLst>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r>
              <a:rPr lang="en-US" sz="1400" b="1" dirty="0">
                <a:solidFill>
                  <a:schemeClr val="tx1"/>
                </a:solidFill>
                <a:effectLst/>
                <a:latin typeface="Times New Roman" panose="02020603050405020304" pitchFamily="18" charset="0"/>
                <a:ea typeface="Times New Roman" panose="02020603050405020304" pitchFamily="18" charset="0"/>
              </a:rPr>
              <a:t>Section 660.45: Category  XLV - Legal Notice and Public Notice Fee</a:t>
            </a:r>
          </a:p>
          <a:p>
            <a:pPr marL="0" marR="0" indent="0" algn="just">
              <a:spcBef>
                <a:spcPts val="0"/>
              </a:spcBef>
              <a:spcAft>
                <a:spcPts val="0"/>
              </a:spcAft>
              <a:buNone/>
              <a:tabLst>
                <a:tab pos="1257300" algn="l"/>
              </a:tabLst>
            </a:pPr>
            <a:r>
              <a:rPr lang="en-US" sz="1400" dirty="0">
                <a:solidFill>
                  <a:schemeClr val="tx1"/>
                </a:solidFill>
                <a:effectLst/>
                <a:latin typeface="Times New Roman" panose="02020603050405020304" pitchFamily="18" charset="0"/>
                <a:ea typeface="Times New Roman" panose="02020603050405020304" pitchFamily="18" charset="0"/>
              </a:rPr>
              <a:t>Fee charged to process legal notices and public notices shall cover time and materials costs.  These include actual cost of publication, distribution, copies, administrative, and any other costs incurred.</a:t>
            </a: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p:txBody>
      </p:sp>
      <p:sp>
        <p:nvSpPr>
          <p:cNvPr id="4" name="Text Box 11">
            <a:extLst>
              <a:ext uri="{FF2B5EF4-FFF2-40B4-BE49-F238E27FC236}">
                <a16:creationId xmlns:a16="http://schemas.microsoft.com/office/drawing/2014/main" id="{208CECA3-B693-2DFC-393C-A5C50669018E}"/>
              </a:ext>
            </a:extLst>
          </p:cNvPr>
          <p:cNvSpPr txBox="1">
            <a:spLocks noGrp="1" noChangeArrowheads="1"/>
          </p:cNvSpPr>
          <p:nvPr>
            <p:ph type="title"/>
          </p:nvPr>
        </p:nvSpPr>
        <p:spPr bwMode="auto">
          <a:xfrm>
            <a:off x="732367" y="-47925"/>
            <a:ext cx="10723034" cy="831093"/>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Rule 660.45 (Proposed)</a:t>
            </a:r>
          </a:p>
        </p:txBody>
      </p:sp>
      <mc:AlternateContent xmlns:mc="http://schemas.openxmlformats.org/markup-compatibility/2006">
        <mc:Choice xmlns:p14="http://schemas.microsoft.com/office/powerpoint/2010/main" xmlns:aink="http://schemas.microsoft.com/office/drawing/2016/ink" Requires="p14 aink">
          <p:contentPart p14:bwMode="auto" r:id="rId2">
            <p14:nvContentPartPr>
              <p14:cNvPr id="5" name="Ink 4">
                <a:extLst>
                  <a:ext uri="{FF2B5EF4-FFF2-40B4-BE49-F238E27FC236}">
                    <a16:creationId xmlns:a16="http://schemas.microsoft.com/office/drawing/2014/main" id="{D36627D3-D46B-837B-58D7-10DECC4D2034}"/>
                  </a:ext>
                </a:extLst>
              </p14:cNvPr>
              <p14:cNvContentPartPr/>
              <p14:nvPr/>
            </p14:nvContentPartPr>
            <p14:xfrm>
              <a:off x="5534172" y="6194425"/>
              <a:ext cx="656969" cy="206375"/>
            </p14:xfrm>
          </p:contentPart>
        </mc:Choice>
        <mc:Fallback>
          <p:pic>
            <p:nvPicPr>
              <p:cNvPr id="5" name="Ink 4">
                <a:extLst>
                  <a:ext uri="{FF2B5EF4-FFF2-40B4-BE49-F238E27FC236}">
                    <a16:creationId xmlns:a16="http://schemas.microsoft.com/office/drawing/2014/main" id="{D36627D3-D46B-837B-58D7-10DECC4D2034}"/>
                  </a:ext>
                </a:extLst>
              </p:cNvPr>
              <p:cNvPicPr/>
              <p:nvPr/>
            </p:nvPicPr>
            <p:blipFill>
              <a:blip r:embed="rId3"/>
              <a:stretch>
                <a:fillRect/>
              </a:stretch>
            </p:blipFill>
            <p:spPr>
              <a:xfrm>
                <a:off x="5529852" y="6190118"/>
                <a:ext cx="665609" cy="214989"/>
              </a:xfrm>
              <a:prstGeom prst="rect">
                <a:avLst/>
              </a:prstGeom>
            </p:spPr>
          </p:pic>
        </mc:Fallback>
      </mc:AlternateContent>
      <mc:AlternateContent xmlns:mc="http://schemas.openxmlformats.org/markup-compatibility/2006">
        <mc:Choice xmlns:p14="http://schemas.microsoft.com/office/powerpoint/2010/main" xmlns:aink="http://schemas.microsoft.com/office/drawing/2016/ink" Requires="p14 aink">
          <p:contentPart p14:bwMode="auto" r:id="rId4">
            <p14:nvContentPartPr>
              <p14:cNvPr id="6" name="Ink 5">
                <a:extLst>
                  <a:ext uri="{FF2B5EF4-FFF2-40B4-BE49-F238E27FC236}">
                    <a16:creationId xmlns:a16="http://schemas.microsoft.com/office/drawing/2014/main" id="{B1C4DDF5-66F0-761B-0DDA-FD4C7020CFD1}"/>
                  </a:ext>
                </a:extLst>
              </p14:cNvPr>
              <p14:cNvContentPartPr/>
              <p14:nvPr/>
            </p14:nvContentPartPr>
            <p14:xfrm>
              <a:off x="5089822" y="5572125"/>
              <a:ext cx="1054092" cy="400050"/>
            </p14:xfrm>
          </p:contentPart>
        </mc:Choice>
        <mc:Fallback>
          <p:pic>
            <p:nvPicPr>
              <p:cNvPr id="6" name="Ink 5">
                <a:extLst>
                  <a:ext uri="{FF2B5EF4-FFF2-40B4-BE49-F238E27FC236}">
                    <a16:creationId xmlns:a16="http://schemas.microsoft.com/office/drawing/2014/main" id="{B1C4DDF5-66F0-761B-0DDA-FD4C7020CFD1}"/>
                  </a:ext>
                </a:extLst>
              </p:cNvPr>
              <p:cNvPicPr/>
              <p:nvPr/>
            </p:nvPicPr>
            <p:blipFill>
              <a:blip r:embed="rId5"/>
              <a:stretch>
                <a:fillRect/>
              </a:stretch>
            </p:blipFill>
            <p:spPr>
              <a:xfrm>
                <a:off x="5085505" y="5567812"/>
                <a:ext cx="1062726" cy="408676"/>
              </a:xfrm>
              <a:prstGeom prst="rect">
                <a:avLst/>
              </a:prstGeom>
            </p:spPr>
          </p:pic>
        </mc:Fallback>
      </mc:AlternateContent>
      <p:graphicFrame>
        <p:nvGraphicFramePr>
          <p:cNvPr id="7" name="Table 6">
            <a:extLst>
              <a:ext uri="{FF2B5EF4-FFF2-40B4-BE49-F238E27FC236}">
                <a16:creationId xmlns:a16="http://schemas.microsoft.com/office/drawing/2014/main" id="{50CC845A-588C-1156-27FF-1B49665BFA36}"/>
              </a:ext>
            </a:extLst>
          </p:cNvPr>
          <p:cNvGraphicFramePr>
            <a:graphicFrameLocks noGrp="1"/>
          </p:cNvGraphicFramePr>
          <p:nvPr>
            <p:extLst>
              <p:ext uri="{D42A27DB-BD31-4B8C-83A1-F6EECF244321}">
                <p14:modId xmlns:p14="http://schemas.microsoft.com/office/powerpoint/2010/main" val="133289451"/>
              </p:ext>
            </p:extLst>
          </p:nvPr>
        </p:nvGraphicFramePr>
        <p:xfrm>
          <a:off x="2400300" y="2436813"/>
          <a:ext cx="7391400" cy="914400"/>
        </p:xfrm>
        <a:graphic>
          <a:graphicData uri="http://schemas.openxmlformats.org/drawingml/2006/table">
            <a:tbl>
              <a:tblPr firstRow="1" firstCol="1" bandRow="1">
                <a:tableStyleId>{5C22544A-7EE6-4342-B048-85BDC9FD1C3A}</a:tableStyleId>
              </a:tblPr>
              <a:tblGrid>
                <a:gridCol w="2766833">
                  <a:extLst>
                    <a:ext uri="{9D8B030D-6E8A-4147-A177-3AD203B41FA5}">
                      <a16:colId xmlns:a16="http://schemas.microsoft.com/office/drawing/2014/main" val="1544503138"/>
                    </a:ext>
                  </a:extLst>
                </a:gridCol>
                <a:gridCol w="2490152">
                  <a:extLst>
                    <a:ext uri="{9D8B030D-6E8A-4147-A177-3AD203B41FA5}">
                      <a16:colId xmlns:a16="http://schemas.microsoft.com/office/drawing/2014/main" val="1709140305"/>
                    </a:ext>
                  </a:extLst>
                </a:gridCol>
                <a:gridCol w="2134415">
                  <a:extLst>
                    <a:ext uri="{9D8B030D-6E8A-4147-A177-3AD203B41FA5}">
                      <a16:colId xmlns:a16="http://schemas.microsoft.com/office/drawing/2014/main" val="2943562110"/>
                    </a:ext>
                  </a:extLst>
                </a:gridCol>
              </a:tblGrid>
              <a:tr h="217714">
                <a:tc gridSpan="3">
                  <a:txBody>
                    <a:bodyPr/>
                    <a:lstStyle/>
                    <a:p>
                      <a:pPr marL="0" marR="0">
                        <a:spcBef>
                          <a:spcPts val="0"/>
                        </a:spcBef>
                        <a:spcAft>
                          <a:spcPts val="0"/>
                        </a:spcAft>
                      </a:pPr>
                      <a:r>
                        <a:rPr lang="en-US" sz="1200">
                          <a:effectLst/>
                        </a:rPr>
                        <a:t>Legal Notice and Public Notice</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532872975"/>
                  </a:ext>
                </a:extLst>
              </a:tr>
              <a:tr h="348343">
                <a:tc>
                  <a:txBody>
                    <a:bodyPr/>
                    <a:lstStyle/>
                    <a:p>
                      <a:pPr marL="0" marR="0">
                        <a:spcBef>
                          <a:spcPts val="0"/>
                        </a:spcBef>
                        <a:spcAft>
                          <a:spcPts val="0"/>
                        </a:spcAft>
                      </a:pPr>
                      <a:r>
                        <a:rPr lang="en-US" sz="1200">
                          <a:effectLst/>
                        </a:rPr>
                        <a:t>Fee Type</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Fee</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Staff Time (Hourly Rate)</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089925965"/>
                  </a:ext>
                </a:extLst>
              </a:tr>
              <a:tr h="348343">
                <a:tc>
                  <a:txBody>
                    <a:bodyPr/>
                    <a:lstStyle/>
                    <a:p>
                      <a:pPr marL="0" marR="0">
                        <a:spcBef>
                          <a:spcPts val="0"/>
                        </a:spcBef>
                        <a:spcAft>
                          <a:spcPts val="0"/>
                        </a:spcAft>
                      </a:pPr>
                      <a:r>
                        <a:rPr lang="en-US" sz="1200">
                          <a:effectLst/>
                        </a:rPr>
                        <a:t>Legal Notice and/or Public Notice</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Actual costs incurred</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$ 125.00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2489336"/>
                  </a:ext>
                </a:extLst>
              </a:tr>
            </a:tbl>
          </a:graphicData>
        </a:graphic>
      </p:graphicFrame>
    </p:spTree>
    <p:extLst>
      <p:ext uri="{BB962C8B-B14F-4D97-AF65-F5344CB8AC3E}">
        <p14:creationId xmlns:p14="http://schemas.microsoft.com/office/powerpoint/2010/main" val="1142804328"/>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BAB08-241A-421B-2235-5D8EF24EAF9A}"/>
              </a:ext>
            </a:extLst>
          </p:cNvPr>
          <p:cNvSpPr>
            <a:spLocks noGrp="1"/>
          </p:cNvSpPr>
          <p:nvPr>
            <p:ph idx="1"/>
          </p:nvPr>
        </p:nvSpPr>
        <p:spPr>
          <a:xfrm>
            <a:off x="732367" y="838200"/>
            <a:ext cx="10723033" cy="5867400"/>
          </a:xfrm>
        </p:spPr>
        <p:txBody>
          <a:bodyPr/>
          <a:lstStyle/>
          <a:p>
            <a:pPr marL="0" indent="0" algn="just">
              <a:spcBef>
                <a:spcPts val="0"/>
              </a:spcBef>
              <a:spcAft>
                <a:spcPts val="0"/>
              </a:spcAft>
              <a:buNone/>
              <a:tabLst>
                <a:tab pos="1257300" algn="l"/>
              </a:tabLst>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r>
              <a:rPr lang="en-US" sz="1400" b="1" dirty="0">
                <a:solidFill>
                  <a:schemeClr val="tx1"/>
                </a:solidFill>
                <a:effectLst/>
                <a:latin typeface="Times New Roman" panose="02020603050405020304" pitchFamily="18" charset="0"/>
                <a:ea typeface="Times New Roman" panose="02020603050405020304" pitchFamily="18" charset="0"/>
              </a:rPr>
              <a:t>Section 660.46:  Category  XLVI - Miscellaneous Fees    </a:t>
            </a:r>
          </a:p>
          <a:p>
            <a:pPr marL="0" marR="0" indent="0" algn="just">
              <a:spcBef>
                <a:spcPts val="0"/>
              </a:spcBef>
              <a:spcAft>
                <a:spcPts val="0"/>
              </a:spcAft>
              <a:buNone/>
              <a:tabLst>
                <a:tab pos="1257300" algn="l"/>
              </a:tabLst>
            </a:pPr>
            <a:r>
              <a:rPr lang="en-US" sz="1400" dirty="0">
                <a:solidFill>
                  <a:schemeClr val="tx1"/>
                </a:solidFill>
                <a:effectLst/>
                <a:latin typeface="Times New Roman" panose="02020603050405020304" pitchFamily="18" charset="0"/>
                <a:ea typeface="Times New Roman" panose="02020603050405020304" pitchFamily="18" charset="0"/>
              </a:rPr>
              <a:t>Fees for information requests, public records requests, return check fees, circulars, reports, and other reprints prepared by the District, will be charged by the District in a sum not to exceed the cost associated with reproduction and delivery of such documents.  Staff time charged by the ¼ hour at a rate of $125.00 per hour plus copy and distribution charges.  The return check fee is charged at a flat rate plus a minimum of one half (0.5) hour of staff time to cover all costs associated with returned checks.  Service Fees are not CPI adjusted. Staff hourly rate is adjusted by CPI.  Individual brochures provided to the public at the District office are exempt from this fee. </a:t>
            </a:r>
          </a:p>
          <a:p>
            <a:pPr marL="0" marR="0" indent="0" algn="just">
              <a:spcBef>
                <a:spcPts val="0"/>
              </a:spcBef>
              <a:spcAft>
                <a:spcPts val="0"/>
              </a:spcAft>
              <a:buNone/>
              <a:tabLst>
                <a:tab pos="1257300" algn="l"/>
              </a:tabLst>
            </a:pPr>
            <a:endParaRPr lang="en-US" sz="1400" dirty="0">
              <a:solidFill>
                <a:schemeClr val="tx1"/>
              </a:solidFill>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p:txBody>
      </p:sp>
      <p:sp>
        <p:nvSpPr>
          <p:cNvPr id="4" name="Text Box 11">
            <a:extLst>
              <a:ext uri="{FF2B5EF4-FFF2-40B4-BE49-F238E27FC236}">
                <a16:creationId xmlns:a16="http://schemas.microsoft.com/office/drawing/2014/main" id="{208CECA3-B693-2DFC-393C-A5C50669018E}"/>
              </a:ext>
            </a:extLst>
          </p:cNvPr>
          <p:cNvSpPr txBox="1">
            <a:spLocks noGrp="1" noChangeArrowheads="1"/>
          </p:cNvSpPr>
          <p:nvPr>
            <p:ph type="title"/>
          </p:nvPr>
        </p:nvSpPr>
        <p:spPr bwMode="auto">
          <a:xfrm>
            <a:off x="732367" y="-47925"/>
            <a:ext cx="10723034" cy="831093"/>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Rule 660.46 (Proposed)</a:t>
            </a:r>
          </a:p>
        </p:txBody>
      </p:sp>
      <mc:AlternateContent xmlns:mc="http://schemas.openxmlformats.org/markup-compatibility/2006">
        <mc:Choice xmlns:p14="http://schemas.microsoft.com/office/powerpoint/2010/main" xmlns:aink="http://schemas.microsoft.com/office/drawing/2016/ink" Requires="p14 aink">
          <p:contentPart p14:bwMode="auto" r:id="rId2">
            <p14:nvContentPartPr>
              <p14:cNvPr id="5" name="Ink 4">
                <a:extLst>
                  <a:ext uri="{FF2B5EF4-FFF2-40B4-BE49-F238E27FC236}">
                    <a16:creationId xmlns:a16="http://schemas.microsoft.com/office/drawing/2014/main" id="{D36627D3-D46B-837B-58D7-10DECC4D2034}"/>
                  </a:ext>
                </a:extLst>
              </p14:cNvPr>
              <p14:cNvContentPartPr/>
              <p14:nvPr/>
            </p14:nvContentPartPr>
            <p14:xfrm>
              <a:off x="5534172" y="6194425"/>
              <a:ext cx="656969" cy="206375"/>
            </p14:xfrm>
          </p:contentPart>
        </mc:Choice>
        <mc:Fallback>
          <p:pic>
            <p:nvPicPr>
              <p:cNvPr id="5" name="Ink 4">
                <a:extLst>
                  <a:ext uri="{FF2B5EF4-FFF2-40B4-BE49-F238E27FC236}">
                    <a16:creationId xmlns:a16="http://schemas.microsoft.com/office/drawing/2014/main" id="{D36627D3-D46B-837B-58D7-10DECC4D2034}"/>
                  </a:ext>
                </a:extLst>
              </p:cNvPr>
              <p:cNvPicPr/>
              <p:nvPr/>
            </p:nvPicPr>
            <p:blipFill>
              <a:blip r:embed="rId3"/>
              <a:stretch>
                <a:fillRect/>
              </a:stretch>
            </p:blipFill>
            <p:spPr>
              <a:xfrm>
                <a:off x="5529852" y="6190118"/>
                <a:ext cx="665609" cy="214989"/>
              </a:xfrm>
              <a:prstGeom prst="rect">
                <a:avLst/>
              </a:prstGeom>
            </p:spPr>
          </p:pic>
        </mc:Fallback>
      </mc:AlternateContent>
      <mc:AlternateContent xmlns:mc="http://schemas.openxmlformats.org/markup-compatibility/2006">
        <mc:Choice xmlns:p14="http://schemas.microsoft.com/office/powerpoint/2010/main" xmlns:aink="http://schemas.microsoft.com/office/drawing/2016/ink" Requires="p14 aink">
          <p:contentPart p14:bwMode="auto" r:id="rId4">
            <p14:nvContentPartPr>
              <p14:cNvPr id="6" name="Ink 5">
                <a:extLst>
                  <a:ext uri="{FF2B5EF4-FFF2-40B4-BE49-F238E27FC236}">
                    <a16:creationId xmlns:a16="http://schemas.microsoft.com/office/drawing/2014/main" id="{B1C4DDF5-66F0-761B-0DDA-FD4C7020CFD1}"/>
                  </a:ext>
                </a:extLst>
              </p14:cNvPr>
              <p14:cNvContentPartPr/>
              <p14:nvPr/>
            </p14:nvContentPartPr>
            <p14:xfrm>
              <a:off x="5089822" y="5572125"/>
              <a:ext cx="1054092" cy="400050"/>
            </p14:xfrm>
          </p:contentPart>
        </mc:Choice>
        <mc:Fallback>
          <p:pic>
            <p:nvPicPr>
              <p:cNvPr id="6" name="Ink 5">
                <a:extLst>
                  <a:ext uri="{FF2B5EF4-FFF2-40B4-BE49-F238E27FC236}">
                    <a16:creationId xmlns:a16="http://schemas.microsoft.com/office/drawing/2014/main" id="{B1C4DDF5-66F0-761B-0DDA-FD4C7020CFD1}"/>
                  </a:ext>
                </a:extLst>
              </p:cNvPr>
              <p:cNvPicPr/>
              <p:nvPr/>
            </p:nvPicPr>
            <p:blipFill>
              <a:blip r:embed="rId5"/>
              <a:stretch>
                <a:fillRect/>
              </a:stretch>
            </p:blipFill>
            <p:spPr>
              <a:xfrm>
                <a:off x="5085505" y="5567812"/>
                <a:ext cx="1062726" cy="408676"/>
              </a:xfrm>
              <a:prstGeom prst="rect">
                <a:avLst/>
              </a:prstGeom>
            </p:spPr>
          </p:pic>
        </mc:Fallback>
      </mc:AlternateContent>
      <p:graphicFrame>
        <p:nvGraphicFramePr>
          <p:cNvPr id="2" name="Table 1">
            <a:extLst>
              <a:ext uri="{FF2B5EF4-FFF2-40B4-BE49-F238E27FC236}">
                <a16:creationId xmlns:a16="http://schemas.microsoft.com/office/drawing/2014/main" id="{7BF777EE-D261-9B96-3005-FDDD3C4259A3}"/>
              </a:ext>
            </a:extLst>
          </p:cNvPr>
          <p:cNvGraphicFramePr>
            <a:graphicFrameLocks noGrp="1"/>
          </p:cNvGraphicFramePr>
          <p:nvPr>
            <p:extLst>
              <p:ext uri="{D42A27DB-BD31-4B8C-83A1-F6EECF244321}">
                <p14:modId xmlns:p14="http://schemas.microsoft.com/office/powerpoint/2010/main" val="2238570424"/>
              </p:ext>
            </p:extLst>
          </p:nvPr>
        </p:nvGraphicFramePr>
        <p:xfrm>
          <a:off x="2095500" y="2819400"/>
          <a:ext cx="8000999" cy="2293620"/>
        </p:xfrm>
        <a:graphic>
          <a:graphicData uri="http://schemas.openxmlformats.org/drawingml/2006/table">
            <a:tbl>
              <a:tblPr firstRow="1" firstCol="1" bandRow="1">
                <a:tableStyleId>{5C22544A-7EE6-4342-B048-85BDC9FD1C3A}</a:tableStyleId>
              </a:tblPr>
              <a:tblGrid>
                <a:gridCol w="4766370">
                  <a:extLst>
                    <a:ext uri="{9D8B030D-6E8A-4147-A177-3AD203B41FA5}">
                      <a16:colId xmlns:a16="http://schemas.microsoft.com/office/drawing/2014/main" val="3801326929"/>
                    </a:ext>
                  </a:extLst>
                </a:gridCol>
                <a:gridCol w="1232239">
                  <a:extLst>
                    <a:ext uri="{9D8B030D-6E8A-4147-A177-3AD203B41FA5}">
                      <a16:colId xmlns:a16="http://schemas.microsoft.com/office/drawing/2014/main" val="3398645848"/>
                    </a:ext>
                  </a:extLst>
                </a:gridCol>
                <a:gridCol w="2002390">
                  <a:extLst>
                    <a:ext uri="{9D8B030D-6E8A-4147-A177-3AD203B41FA5}">
                      <a16:colId xmlns:a16="http://schemas.microsoft.com/office/drawing/2014/main" val="605415613"/>
                    </a:ext>
                  </a:extLst>
                </a:gridCol>
              </a:tblGrid>
              <a:tr h="232741">
                <a:tc gridSpan="3">
                  <a:txBody>
                    <a:bodyPr/>
                    <a:lstStyle/>
                    <a:p>
                      <a:pPr marL="0" marR="0">
                        <a:spcBef>
                          <a:spcPts val="0"/>
                        </a:spcBef>
                        <a:spcAft>
                          <a:spcPts val="0"/>
                        </a:spcAft>
                      </a:pPr>
                      <a:r>
                        <a:rPr lang="en-US" sz="1200" dirty="0">
                          <a:effectLst/>
                        </a:rPr>
                        <a:t>Miscellaneous Fees</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956151835"/>
                  </a:ext>
                </a:extLst>
              </a:tr>
              <a:tr h="558579">
                <a:tc>
                  <a:txBody>
                    <a:bodyPr/>
                    <a:lstStyle/>
                    <a:p>
                      <a:pPr marL="0" marR="0">
                        <a:spcBef>
                          <a:spcPts val="0"/>
                        </a:spcBef>
                        <a:spcAft>
                          <a:spcPts val="0"/>
                        </a:spcAft>
                      </a:pPr>
                      <a:r>
                        <a:rPr lang="en-US" sz="1200">
                          <a:effectLst/>
                        </a:rPr>
                        <a:t>Fee Type</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Service Fee</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Staff Time (per hour, 15 minute minimum)</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908435944"/>
                  </a:ext>
                </a:extLst>
              </a:tr>
              <a:tr h="232741">
                <a:tc>
                  <a:txBody>
                    <a:bodyPr/>
                    <a:lstStyle/>
                    <a:p>
                      <a:pPr marL="0" marR="0">
                        <a:spcBef>
                          <a:spcPts val="0"/>
                        </a:spcBef>
                        <a:spcAft>
                          <a:spcPts val="0"/>
                        </a:spcAft>
                      </a:pPr>
                      <a:r>
                        <a:rPr lang="en-US" sz="1200">
                          <a:effectLst/>
                        </a:rPr>
                        <a:t>Copy Charges, per single side page</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$0.20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030714747"/>
                  </a:ext>
                </a:extLst>
              </a:tr>
              <a:tr h="372386">
                <a:tc>
                  <a:txBody>
                    <a:bodyPr/>
                    <a:lstStyle/>
                    <a:p>
                      <a:pPr marL="0" marR="0">
                        <a:spcBef>
                          <a:spcPts val="0"/>
                        </a:spcBef>
                        <a:spcAft>
                          <a:spcPts val="0"/>
                        </a:spcAft>
                      </a:pPr>
                      <a:r>
                        <a:rPr lang="en-US" sz="1200">
                          <a:effectLst/>
                        </a:rPr>
                        <a:t>Card Stock Copies (brochures, etc), per single side page</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$0.25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$125.00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473042992"/>
                  </a:ext>
                </a:extLst>
              </a:tr>
              <a:tr h="372386">
                <a:tc>
                  <a:txBody>
                    <a:bodyPr/>
                    <a:lstStyle/>
                    <a:p>
                      <a:pPr marL="0" marR="0">
                        <a:spcBef>
                          <a:spcPts val="0"/>
                        </a:spcBef>
                        <a:spcAft>
                          <a:spcPts val="0"/>
                        </a:spcAft>
                      </a:pPr>
                      <a:r>
                        <a:rPr lang="en-US" sz="1200">
                          <a:effectLst/>
                        </a:rPr>
                        <a:t>Return Check Fee (0.5 hours minimum charge for staff time)</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$30.00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$125.00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432233905"/>
                  </a:ext>
                </a:extLst>
              </a:tr>
              <a:tr h="524787">
                <a:tc>
                  <a:txBody>
                    <a:bodyPr/>
                    <a:lstStyle/>
                    <a:p>
                      <a:pPr marL="0" marR="0">
                        <a:spcBef>
                          <a:spcPts val="0"/>
                        </a:spcBef>
                        <a:spcAft>
                          <a:spcPts val="0"/>
                        </a:spcAft>
                      </a:pPr>
                      <a:r>
                        <a:rPr lang="en-US" sz="1200">
                          <a:effectLst/>
                        </a:rPr>
                        <a:t>Digital Records, staff time plus per page </a:t>
                      </a:r>
                    </a:p>
                    <a:p>
                      <a:pPr marL="0" marR="0">
                        <a:spcBef>
                          <a:spcPts val="0"/>
                        </a:spcBef>
                        <a:spcAft>
                          <a:spcPts val="0"/>
                        </a:spcAft>
                      </a:pPr>
                      <a:r>
                        <a:rPr lang="en-US" sz="1200">
                          <a:effectLst/>
                        </a:rPr>
                        <a:t>($10.00 minimum charge)</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$0.20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$125.00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413534160"/>
                  </a:ext>
                </a:extLst>
              </a:tr>
            </a:tbl>
          </a:graphicData>
        </a:graphic>
      </p:graphicFrame>
    </p:spTree>
    <p:extLst>
      <p:ext uri="{BB962C8B-B14F-4D97-AF65-F5344CB8AC3E}">
        <p14:creationId xmlns:p14="http://schemas.microsoft.com/office/powerpoint/2010/main" val="3470282478"/>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BAB08-241A-421B-2235-5D8EF24EAF9A}"/>
              </a:ext>
            </a:extLst>
          </p:cNvPr>
          <p:cNvSpPr>
            <a:spLocks noGrp="1"/>
          </p:cNvSpPr>
          <p:nvPr>
            <p:ph idx="1"/>
          </p:nvPr>
        </p:nvSpPr>
        <p:spPr>
          <a:xfrm>
            <a:off x="732367" y="838200"/>
            <a:ext cx="10723033" cy="5867400"/>
          </a:xfrm>
        </p:spPr>
        <p:txBody>
          <a:bodyPr/>
          <a:lstStyle/>
          <a:p>
            <a:pPr marL="0" indent="0" algn="just">
              <a:spcBef>
                <a:spcPts val="0"/>
              </a:spcBef>
              <a:spcAft>
                <a:spcPts val="0"/>
              </a:spcAft>
              <a:buNone/>
              <a:tabLst>
                <a:tab pos="1257300" algn="l"/>
              </a:tabLst>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r>
              <a:rPr lang="en-US" sz="1400" b="1" dirty="0">
                <a:solidFill>
                  <a:schemeClr val="tx1"/>
                </a:solidFill>
                <a:effectLst/>
                <a:latin typeface="Times New Roman" panose="02020603050405020304" pitchFamily="18" charset="0"/>
                <a:ea typeface="Times New Roman" panose="02020603050405020304" pitchFamily="18" charset="0"/>
              </a:rPr>
              <a:t>Section 660.47:  Category  XLVII - Change of Ownership</a:t>
            </a:r>
          </a:p>
          <a:p>
            <a:pPr marL="0" marR="0" indent="0" algn="just">
              <a:spcBef>
                <a:spcPts val="0"/>
              </a:spcBef>
              <a:spcAft>
                <a:spcPts val="0"/>
              </a:spcAft>
              <a:buNone/>
              <a:tabLst>
                <a:tab pos="1257300" algn="l"/>
              </a:tabLst>
            </a:pPr>
            <a:r>
              <a:rPr lang="en-US" sz="1400" dirty="0">
                <a:solidFill>
                  <a:schemeClr val="tx1"/>
                </a:solidFill>
                <a:effectLst/>
                <a:latin typeface="Times New Roman" panose="02020603050405020304" pitchFamily="18" charset="0"/>
                <a:ea typeface="Times New Roman" panose="02020603050405020304" pitchFamily="18" charset="0"/>
              </a:rPr>
              <a:t>An application for modification to account for a Change of Ownership, including mergers, acquisitions, or any change in the agency or corporate structure of a company, etc., of any District Authority to Construct or Permit to Operate is required and shall include a fee with the application. An application for a Change of Ownership shall be submitted no later than 15 calendar days after the change of ownership occurs.  An application and fee is required for each permit associated with an ownership change.</a:t>
            </a: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p:txBody>
      </p:sp>
      <p:sp>
        <p:nvSpPr>
          <p:cNvPr id="4" name="Text Box 11">
            <a:extLst>
              <a:ext uri="{FF2B5EF4-FFF2-40B4-BE49-F238E27FC236}">
                <a16:creationId xmlns:a16="http://schemas.microsoft.com/office/drawing/2014/main" id="{208CECA3-B693-2DFC-393C-A5C50669018E}"/>
              </a:ext>
            </a:extLst>
          </p:cNvPr>
          <p:cNvSpPr txBox="1">
            <a:spLocks noGrp="1" noChangeArrowheads="1"/>
          </p:cNvSpPr>
          <p:nvPr>
            <p:ph type="title"/>
          </p:nvPr>
        </p:nvSpPr>
        <p:spPr bwMode="auto">
          <a:xfrm>
            <a:off x="732367" y="-47925"/>
            <a:ext cx="10723034" cy="831093"/>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Rule 660.47 (Proposed)</a:t>
            </a:r>
          </a:p>
        </p:txBody>
      </p:sp>
      <mc:AlternateContent xmlns:mc="http://schemas.openxmlformats.org/markup-compatibility/2006">
        <mc:Choice xmlns:p14="http://schemas.microsoft.com/office/powerpoint/2010/main" xmlns:aink="http://schemas.microsoft.com/office/drawing/2016/ink" Requires="p14 aink">
          <p:contentPart p14:bwMode="auto" r:id="rId2">
            <p14:nvContentPartPr>
              <p14:cNvPr id="5" name="Ink 4">
                <a:extLst>
                  <a:ext uri="{FF2B5EF4-FFF2-40B4-BE49-F238E27FC236}">
                    <a16:creationId xmlns:a16="http://schemas.microsoft.com/office/drawing/2014/main" id="{D36627D3-D46B-837B-58D7-10DECC4D2034}"/>
                  </a:ext>
                </a:extLst>
              </p14:cNvPr>
              <p14:cNvContentPartPr/>
              <p14:nvPr/>
            </p14:nvContentPartPr>
            <p14:xfrm>
              <a:off x="5534172" y="6194425"/>
              <a:ext cx="656969" cy="206375"/>
            </p14:xfrm>
          </p:contentPart>
        </mc:Choice>
        <mc:Fallback>
          <p:pic>
            <p:nvPicPr>
              <p:cNvPr id="5" name="Ink 4">
                <a:extLst>
                  <a:ext uri="{FF2B5EF4-FFF2-40B4-BE49-F238E27FC236}">
                    <a16:creationId xmlns:a16="http://schemas.microsoft.com/office/drawing/2014/main" id="{D36627D3-D46B-837B-58D7-10DECC4D2034}"/>
                  </a:ext>
                </a:extLst>
              </p:cNvPr>
              <p:cNvPicPr/>
              <p:nvPr/>
            </p:nvPicPr>
            <p:blipFill>
              <a:blip r:embed="rId3"/>
              <a:stretch>
                <a:fillRect/>
              </a:stretch>
            </p:blipFill>
            <p:spPr>
              <a:xfrm>
                <a:off x="5529852" y="6190118"/>
                <a:ext cx="665609" cy="214989"/>
              </a:xfrm>
              <a:prstGeom prst="rect">
                <a:avLst/>
              </a:prstGeom>
            </p:spPr>
          </p:pic>
        </mc:Fallback>
      </mc:AlternateContent>
      <mc:AlternateContent xmlns:mc="http://schemas.openxmlformats.org/markup-compatibility/2006">
        <mc:Choice xmlns:p14="http://schemas.microsoft.com/office/powerpoint/2010/main" xmlns:aink="http://schemas.microsoft.com/office/drawing/2016/ink" Requires="p14 aink">
          <p:contentPart p14:bwMode="auto" r:id="rId4">
            <p14:nvContentPartPr>
              <p14:cNvPr id="6" name="Ink 5">
                <a:extLst>
                  <a:ext uri="{FF2B5EF4-FFF2-40B4-BE49-F238E27FC236}">
                    <a16:creationId xmlns:a16="http://schemas.microsoft.com/office/drawing/2014/main" id="{B1C4DDF5-66F0-761B-0DDA-FD4C7020CFD1}"/>
                  </a:ext>
                </a:extLst>
              </p14:cNvPr>
              <p14:cNvContentPartPr/>
              <p14:nvPr/>
            </p14:nvContentPartPr>
            <p14:xfrm>
              <a:off x="5089822" y="5572125"/>
              <a:ext cx="1054092" cy="400050"/>
            </p14:xfrm>
          </p:contentPart>
        </mc:Choice>
        <mc:Fallback>
          <p:pic>
            <p:nvPicPr>
              <p:cNvPr id="6" name="Ink 5">
                <a:extLst>
                  <a:ext uri="{FF2B5EF4-FFF2-40B4-BE49-F238E27FC236}">
                    <a16:creationId xmlns:a16="http://schemas.microsoft.com/office/drawing/2014/main" id="{B1C4DDF5-66F0-761B-0DDA-FD4C7020CFD1}"/>
                  </a:ext>
                </a:extLst>
              </p:cNvPr>
              <p:cNvPicPr/>
              <p:nvPr/>
            </p:nvPicPr>
            <p:blipFill>
              <a:blip r:embed="rId5"/>
              <a:stretch>
                <a:fillRect/>
              </a:stretch>
            </p:blipFill>
            <p:spPr>
              <a:xfrm>
                <a:off x="5085505" y="5567812"/>
                <a:ext cx="1062726" cy="408676"/>
              </a:xfrm>
              <a:prstGeom prst="rect">
                <a:avLst/>
              </a:prstGeom>
            </p:spPr>
          </p:pic>
        </mc:Fallback>
      </mc:AlternateContent>
      <p:graphicFrame>
        <p:nvGraphicFramePr>
          <p:cNvPr id="7" name="Table 6">
            <a:extLst>
              <a:ext uri="{FF2B5EF4-FFF2-40B4-BE49-F238E27FC236}">
                <a16:creationId xmlns:a16="http://schemas.microsoft.com/office/drawing/2014/main" id="{04C8C366-5656-E0B4-9CFA-8D7E4D4C81BD}"/>
              </a:ext>
            </a:extLst>
          </p:cNvPr>
          <p:cNvGraphicFramePr>
            <a:graphicFrameLocks noGrp="1"/>
          </p:cNvGraphicFramePr>
          <p:nvPr>
            <p:extLst>
              <p:ext uri="{D42A27DB-BD31-4B8C-83A1-F6EECF244321}">
                <p14:modId xmlns:p14="http://schemas.microsoft.com/office/powerpoint/2010/main" val="3260542586"/>
              </p:ext>
            </p:extLst>
          </p:nvPr>
        </p:nvGraphicFramePr>
        <p:xfrm>
          <a:off x="2667000" y="2819400"/>
          <a:ext cx="6858000" cy="1219200"/>
        </p:xfrm>
        <a:graphic>
          <a:graphicData uri="http://schemas.openxmlformats.org/drawingml/2006/table">
            <a:tbl>
              <a:tblPr firstRow="1" firstCol="1" bandRow="1">
                <a:tableStyleId>{5C22544A-7EE6-4342-B048-85BDC9FD1C3A}</a:tableStyleId>
              </a:tblPr>
              <a:tblGrid>
                <a:gridCol w="2105076">
                  <a:extLst>
                    <a:ext uri="{9D8B030D-6E8A-4147-A177-3AD203B41FA5}">
                      <a16:colId xmlns:a16="http://schemas.microsoft.com/office/drawing/2014/main" val="1010615396"/>
                    </a:ext>
                  </a:extLst>
                </a:gridCol>
                <a:gridCol w="1188231">
                  <a:extLst>
                    <a:ext uri="{9D8B030D-6E8A-4147-A177-3AD203B41FA5}">
                      <a16:colId xmlns:a16="http://schemas.microsoft.com/office/drawing/2014/main" val="1476299146"/>
                    </a:ext>
                  </a:extLst>
                </a:gridCol>
                <a:gridCol w="1980385">
                  <a:extLst>
                    <a:ext uri="{9D8B030D-6E8A-4147-A177-3AD203B41FA5}">
                      <a16:colId xmlns:a16="http://schemas.microsoft.com/office/drawing/2014/main" val="1101156440"/>
                    </a:ext>
                  </a:extLst>
                </a:gridCol>
                <a:gridCol w="1584308">
                  <a:extLst>
                    <a:ext uri="{9D8B030D-6E8A-4147-A177-3AD203B41FA5}">
                      <a16:colId xmlns:a16="http://schemas.microsoft.com/office/drawing/2014/main" val="555645607"/>
                    </a:ext>
                  </a:extLst>
                </a:gridCol>
              </a:tblGrid>
              <a:tr h="243840">
                <a:tc gridSpan="4">
                  <a:txBody>
                    <a:bodyPr/>
                    <a:lstStyle/>
                    <a:p>
                      <a:pPr marL="0" marR="0">
                        <a:spcBef>
                          <a:spcPts val="0"/>
                        </a:spcBef>
                        <a:spcAft>
                          <a:spcPts val="0"/>
                        </a:spcAft>
                      </a:pPr>
                      <a:r>
                        <a:rPr lang="en-US" sz="1200">
                          <a:effectLst/>
                        </a:rPr>
                        <a:t>Change of Ownership</a:t>
                      </a:r>
                      <a:endParaRPr lang="en-US" sz="1200">
                        <a:effectLst/>
                        <a:latin typeface="Times New Roman" panose="02020603050405020304" pitchFamily="18" charset="0"/>
                        <a:ea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314156982"/>
                  </a:ext>
                </a:extLst>
              </a:tr>
              <a:tr h="585216">
                <a:tc>
                  <a:txBody>
                    <a:bodyPr/>
                    <a:lstStyle/>
                    <a:p>
                      <a:pPr marL="0" marR="0">
                        <a:spcBef>
                          <a:spcPts val="0"/>
                        </a:spcBef>
                        <a:spcAft>
                          <a:spcPts val="0"/>
                        </a:spcAft>
                      </a:pPr>
                      <a:r>
                        <a:rPr lang="en-US" sz="1200">
                          <a:effectLst/>
                        </a:rPr>
                        <a:t> </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200">
                          <a:effectLst/>
                        </a:rPr>
                        <a:t>Minimum Fee</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200">
                          <a:effectLst/>
                        </a:rPr>
                        <a:t>Incomplete or Complex Project Hourly Rate</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200">
                          <a:effectLst/>
                        </a:rPr>
                        <a:t>Legal Review for Complex Changes</a:t>
                      </a:r>
                      <a:endParaRPr lang="en-US"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617581885"/>
                  </a:ext>
                </a:extLst>
              </a:tr>
              <a:tr h="390144">
                <a:tc>
                  <a:txBody>
                    <a:bodyPr/>
                    <a:lstStyle/>
                    <a:p>
                      <a:pPr marL="0" marR="0">
                        <a:spcBef>
                          <a:spcPts val="0"/>
                        </a:spcBef>
                        <a:spcAft>
                          <a:spcPts val="0"/>
                        </a:spcAft>
                      </a:pPr>
                      <a:r>
                        <a:rPr lang="en-US" sz="1200">
                          <a:effectLst/>
                        </a:rPr>
                        <a:t>Change of Ownership Application</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r">
                        <a:spcBef>
                          <a:spcPts val="0"/>
                        </a:spcBef>
                        <a:spcAft>
                          <a:spcPts val="0"/>
                        </a:spcAft>
                      </a:pPr>
                      <a:r>
                        <a:rPr lang="en-US" sz="1200">
                          <a:effectLst/>
                        </a:rPr>
                        <a:t>$ 125.00</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r">
                        <a:spcBef>
                          <a:spcPts val="0"/>
                        </a:spcBef>
                        <a:spcAft>
                          <a:spcPts val="0"/>
                        </a:spcAft>
                      </a:pPr>
                      <a:r>
                        <a:rPr lang="en-US" sz="1200">
                          <a:effectLst/>
                        </a:rPr>
                        <a:t>$ 125.00 </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r">
                        <a:spcBef>
                          <a:spcPts val="0"/>
                        </a:spcBef>
                        <a:spcAft>
                          <a:spcPts val="0"/>
                        </a:spcAft>
                      </a:pPr>
                      <a:r>
                        <a:rPr lang="en-US" sz="1200" dirty="0">
                          <a:effectLst/>
                        </a:rPr>
                        <a:t>Actual costs</a:t>
                      </a:r>
                      <a:endParaRPr lang="en-US" sz="12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6661969"/>
                  </a:ext>
                </a:extLst>
              </a:tr>
            </a:tbl>
          </a:graphicData>
        </a:graphic>
      </p:graphicFrame>
    </p:spTree>
    <p:extLst>
      <p:ext uri="{BB962C8B-B14F-4D97-AF65-F5344CB8AC3E}">
        <p14:creationId xmlns:p14="http://schemas.microsoft.com/office/powerpoint/2010/main" val="3636508981"/>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BAB08-241A-421B-2235-5D8EF24EAF9A}"/>
              </a:ext>
            </a:extLst>
          </p:cNvPr>
          <p:cNvSpPr>
            <a:spLocks noGrp="1"/>
          </p:cNvSpPr>
          <p:nvPr>
            <p:ph idx="1"/>
          </p:nvPr>
        </p:nvSpPr>
        <p:spPr>
          <a:xfrm>
            <a:off x="732367" y="838200"/>
            <a:ext cx="10723033" cy="5867400"/>
          </a:xfrm>
        </p:spPr>
        <p:txBody>
          <a:bodyPr/>
          <a:lstStyle/>
          <a:p>
            <a:pPr marL="0" indent="0" algn="just">
              <a:spcBef>
                <a:spcPts val="0"/>
              </a:spcBef>
              <a:spcAft>
                <a:spcPts val="0"/>
              </a:spcAft>
              <a:buNone/>
              <a:tabLst>
                <a:tab pos="1257300" algn="l"/>
              </a:tabLst>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r>
              <a:rPr lang="en-US" sz="1400" b="1" dirty="0">
                <a:solidFill>
                  <a:schemeClr val="tx1"/>
                </a:solidFill>
                <a:effectLst/>
                <a:latin typeface="Times New Roman" panose="02020603050405020304" pitchFamily="18" charset="0"/>
                <a:ea typeface="Times New Roman" panose="02020603050405020304" pitchFamily="18" charset="0"/>
              </a:rPr>
              <a:t>Section 660.48:  Category  XLVIII Administrative Changes</a:t>
            </a:r>
          </a:p>
          <a:p>
            <a:pPr marL="0" marR="0" indent="0" algn="just">
              <a:spcBef>
                <a:spcPts val="0"/>
              </a:spcBef>
              <a:spcAft>
                <a:spcPts val="0"/>
              </a:spcAft>
              <a:buNone/>
              <a:tabLst>
                <a:tab pos="1257300" algn="l"/>
              </a:tabLst>
            </a:pPr>
            <a:r>
              <a:rPr lang="en-US" sz="1400" dirty="0">
                <a:solidFill>
                  <a:schemeClr val="tx1"/>
                </a:solidFill>
                <a:effectLst/>
                <a:latin typeface="Times New Roman" panose="02020603050405020304" pitchFamily="18" charset="0"/>
                <a:ea typeface="Times New Roman" panose="02020603050405020304" pitchFamily="18" charset="0"/>
              </a:rPr>
              <a:t>An application for an administrative change to account for a change to a permit including but not limited to: a name change of the facility, name change for the facility owner (not a change of ownership), change of contact/mailing address, and/or any other administrative changes of any District Authority to Construct or Permit to Operate is required and shall include a fee with the application.  An application for changes to contact information including mailing address shall be submitted no later than 15 day after the change occurs.  An application and fee is required for each permit associated with the administrative changes.</a:t>
            </a: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p:txBody>
      </p:sp>
      <p:sp>
        <p:nvSpPr>
          <p:cNvPr id="4" name="Text Box 11">
            <a:extLst>
              <a:ext uri="{FF2B5EF4-FFF2-40B4-BE49-F238E27FC236}">
                <a16:creationId xmlns:a16="http://schemas.microsoft.com/office/drawing/2014/main" id="{208CECA3-B693-2DFC-393C-A5C50669018E}"/>
              </a:ext>
            </a:extLst>
          </p:cNvPr>
          <p:cNvSpPr txBox="1">
            <a:spLocks noGrp="1" noChangeArrowheads="1"/>
          </p:cNvSpPr>
          <p:nvPr>
            <p:ph type="title"/>
          </p:nvPr>
        </p:nvSpPr>
        <p:spPr bwMode="auto">
          <a:xfrm>
            <a:off x="732367" y="-47925"/>
            <a:ext cx="10723034" cy="831093"/>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Rule 660.48 (Proposed)</a:t>
            </a:r>
          </a:p>
        </p:txBody>
      </p:sp>
      <mc:AlternateContent xmlns:mc="http://schemas.openxmlformats.org/markup-compatibility/2006">
        <mc:Choice xmlns:p14="http://schemas.microsoft.com/office/powerpoint/2010/main" xmlns:aink="http://schemas.microsoft.com/office/drawing/2016/ink" Requires="p14 aink">
          <p:contentPart p14:bwMode="auto" r:id="rId2">
            <p14:nvContentPartPr>
              <p14:cNvPr id="5" name="Ink 4">
                <a:extLst>
                  <a:ext uri="{FF2B5EF4-FFF2-40B4-BE49-F238E27FC236}">
                    <a16:creationId xmlns:a16="http://schemas.microsoft.com/office/drawing/2014/main" id="{D36627D3-D46B-837B-58D7-10DECC4D2034}"/>
                  </a:ext>
                </a:extLst>
              </p14:cNvPr>
              <p14:cNvContentPartPr/>
              <p14:nvPr/>
            </p14:nvContentPartPr>
            <p14:xfrm>
              <a:off x="5534172" y="6194425"/>
              <a:ext cx="656969" cy="206375"/>
            </p14:xfrm>
          </p:contentPart>
        </mc:Choice>
        <mc:Fallback>
          <p:pic>
            <p:nvPicPr>
              <p:cNvPr id="5" name="Ink 4">
                <a:extLst>
                  <a:ext uri="{FF2B5EF4-FFF2-40B4-BE49-F238E27FC236}">
                    <a16:creationId xmlns:a16="http://schemas.microsoft.com/office/drawing/2014/main" id="{D36627D3-D46B-837B-58D7-10DECC4D2034}"/>
                  </a:ext>
                </a:extLst>
              </p:cNvPr>
              <p:cNvPicPr/>
              <p:nvPr/>
            </p:nvPicPr>
            <p:blipFill>
              <a:blip r:embed="rId3"/>
              <a:stretch>
                <a:fillRect/>
              </a:stretch>
            </p:blipFill>
            <p:spPr>
              <a:xfrm>
                <a:off x="5529852" y="6190118"/>
                <a:ext cx="665609" cy="214989"/>
              </a:xfrm>
              <a:prstGeom prst="rect">
                <a:avLst/>
              </a:prstGeom>
            </p:spPr>
          </p:pic>
        </mc:Fallback>
      </mc:AlternateContent>
      <mc:AlternateContent xmlns:mc="http://schemas.openxmlformats.org/markup-compatibility/2006">
        <mc:Choice xmlns:p14="http://schemas.microsoft.com/office/powerpoint/2010/main" xmlns:aink="http://schemas.microsoft.com/office/drawing/2016/ink" Requires="p14 aink">
          <p:contentPart p14:bwMode="auto" r:id="rId4">
            <p14:nvContentPartPr>
              <p14:cNvPr id="6" name="Ink 5">
                <a:extLst>
                  <a:ext uri="{FF2B5EF4-FFF2-40B4-BE49-F238E27FC236}">
                    <a16:creationId xmlns:a16="http://schemas.microsoft.com/office/drawing/2014/main" id="{B1C4DDF5-66F0-761B-0DDA-FD4C7020CFD1}"/>
                  </a:ext>
                </a:extLst>
              </p14:cNvPr>
              <p14:cNvContentPartPr/>
              <p14:nvPr/>
            </p14:nvContentPartPr>
            <p14:xfrm>
              <a:off x="5089822" y="5572125"/>
              <a:ext cx="1054092" cy="400050"/>
            </p14:xfrm>
          </p:contentPart>
        </mc:Choice>
        <mc:Fallback>
          <p:pic>
            <p:nvPicPr>
              <p:cNvPr id="6" name="Ink 5">
                <a:extLst>
                  <a:ext uri="{FF2B5EF4-FFF2-40B4-BE49-F238E27FC236}">
                    <a16:creationId xmlns:a16="http://schemas.microsoft.com/office/drawing/2014/main" id="{B1C4DDF5-66F0-761B-0DDA-FD4C7020CFD1}"/>
                  </a:ext>
                </a:extLst>
              </p:cNvPr>
              <p:cNvPicPr/>
              <p:nvPr/>
            </p:nvPicPr>
            <p:blipFill>
              <a:blip r:embed="rId5"/>
              <a:stretch>
                <a:fillRect/>
              </a:stretch>
            </p:blipFill>
            <p:spPr>
              <a:xfrm>
                <a:off x="5085505" y="5567812"/>
                <a:ext cx="1062726" cy="408676"/>
              </a:xfrm>
              <a:prstGeom prst="rect">
                <a:avLst/>
              </a:prstGeom>
            </p:spPr>
          </p:pic>
        </mc:Fallback>
      </mc:AlternateContent>
      <p:graphicFrame>
        <p:nvGraphicFramePr>
          <p:cNvPr id="2" name="Table 1">
            <a:extLst>
              <a:ext uri="{FF2B5EF4-FFF2-40B4-BE49-F238E27FC236}">
                <a16:creationId xmlns:a16="http://schemas.microsoft.com/office/drawing/2014/main" id="{DA66D0A6-F8A8-9EF0-6322-6A0747A3BE12}"/>
              </a:ext>
            </a:extLst>
          </p:cNvPr>
          <p:cNvGraphicFramePr>
            <a:graphicFrameLocks noGrp="1"/>
          </p:cNvGraphicFramePr>
          <p:nvPr>
            <p:extLst>
              <p:ext uri="{D42A27DB-BD31-4B8C-83A1-F6EECF244321}">
                <p14:modId xmlns:p14="http://schemas.microsoft.com/office/powerpoint/2010/main" val="2764432019"/>
              </p:ext>
            </p:extLst>
          </p:nvPr>
        </p:nvGraphicFramePr>
        <p:xfrm>
          <a:off x="2667000" y="2819400"/>
          <a:ext cx="6819900" cy="1219201"/>
        </p:xfrm>
        <a:graphic>
          <a:graphicData uri="http://schemas.openxmlformats.org/drawingml/2006/table">
            <a:tbl>
              <a:tblPr firstRow="1" firstCol="1" bandRow="1">
                <a:tableStyleId>{5C22544A-7EE6-4342-B048-85BDC9FD1C3A}</a:tableStyleId>
              </a:tblPr>
              <a:tblGrid>
                <a:gridCol w="2093381">
                  <a:extLst>
                    <a:ext uri="{9D8B030D-6E8A-4147-A177-3AD203B41FA5}">
                      <a16:colId xmlns:a16="http://schemas.microsoft.com/office/drawing/2014/main" val="3676695365"/>
                    </a:ext>
                  </a:extLst>
                </a:gridCol>
                <a:gridCol w="1247275">
                  <a:extLst>
                    <a:ext uri="{9D8B030D-6E8A-4147-A177-3AD203B41FA5}">
                      <a16:colId xmlns:a16="http://schemas.microsoft.com/office/drawing/2014/main" val="524162078"/>
                    </a:ext>
                  </a:extLst>
                </a:gridCol>
                <a:gridCol w="1969383">
                  <a:extLst>
                    <a:ext uri="{9D8B030D-6E8A-4147-A177-3AD203B41FA5}">
                      <a16:colId xmlns:a16="http://schemas.microsoft.com/office/drawing/2014/main" val="889622464"/>
                    </a:ext>
                  </a:extLst>
                </a:gridCol>
                <a:gridCol w="1509861">
                  <a:extLst>
                    <a:ext uri="{9D8B030D-6E8A-4147-A177-3AD203B41FA5}">
                      <a16:colId xmlns:a16="http://schemas.microsoft.com/office/drawing/2014/main" val="32373791"/>
                    </a:ext>
                  </a:extLst>
                </a:gridCol>
              </a:tblGrid>
              <a:tr h="268477">
                <a:tc gridSpan="4">
                  <a:txBody>
                    <a:bodyPr/>
                    <a:lstStyle/>
                    <a:p>
                      <a:pPr marL="0" marR="0">
                        <a:spcBef>
                          <a:spcPts val="0"/>
                        </a:spcBef>
                        <a:spcAft>
                          <a:spcPts val="0"/>
                        </a:spcAft>
                      </a:pPr>
                      <a:r>
                        <a:rPr lang="en-US" sz="1200" dirty="0">
                          <a:effectLst/>
                        </a:rPr>
                        <a:t>Administrative Changes</a:t>
                      </a:r>
                      <a:endParaRPr lang="en-US" sz="1200" dirty="0">
                        <a:effectLst/>
                        <a:latin typeface="Times New Roman" panose="02020603050405020304" pitchFamily="18" charset="0"/>
                        <a:ea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495413227"/>
                  </a:ext>
                </a:extLst>
              </a:tr>
              <a:tr h="521161">
                <a:tc>
                  <a:txBody>
                    <a:bodyPr/>
                    <a:lstStyle/>
                    <a:p>
                      <a:pPr marL="0" marR="0">
                        <a:spcBef>
                          <a:spcPts val="0"/>
                        </a:spcBef>
                        <a:spcAft>
                          <a:spcPts val="0"/>
                        </a:spcAft>
                      </a:pPr>
                      <a:r>
                        <a:rPr lang="en-US" sz="1200">
                          <a:effectLst/>
                        </a:rPr>
                        <a:t> </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200" dirty="0">
                          <a:effectLst/>
                        </a:rPr>
                        <a:t>Minimum Fee</a:t>
                      </a:r>
                      <a:endParaRPr lang="en-US" sz="1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200">
                          <a:effectLst/>
                        </a:rPr>
                        <a:t>Incomplete or Complex Project Hourly Rate</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200">
                          <a:effectLst/>
                        </a:rPr>
                        <a:t>Legal Review for Complex Changes</a:t>
                      </a:r>
                      <a:endParaRPr lang="en-US"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013091831"/>
                  </a:ext>
                </a:extLst>
              </a:tr>
              <a:tr h="429563">
                <a:tc>
                  <a:txBody>
                    <a:bodyPr/>
                    <a:lstStyle/>
                    <a:p>
                      <a:pPr marL="0" marR="0">
                        <a:spcBef>
                          <a:spcPts val="0"/>
                        </a:spcBef>
                        <a:spcAft>
                          <a:spcPts val="0"/>
                        </a:spcAft>
                      </a:pPr>
                      <a:r>
                        <a:rPr lang="en-US" sz="1200" dirty="0">
                          <a:effectLst/>
                        </a:rPr>
                        <a:t>Administrative Change Application</a:t>
                      </a:r>
                      <a:endParaRPr lang="en-US" sz="1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r">
                        <a:spcBef>
                          <a:spcPts val="0"/>
                        </a:spcBef>
                        <a:spcAft>
                          <a:spcPts val="0"/>
                        </a:spcAft>
                      </a:pPr>
                      <a:r>
                        <a:rPr lang="en-US" sz="1200">
                          <a:effectLst/>
                        </a:rPr>
                        <a:t>$ 100.00</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r">
                        <a:spcBef>
                          <a:spcPts val="0"/>
                        </a:spcBef>
                        <a:spcAft>
                          <a:spcPts val="0"/>
                        </a:spcAft>
                      </a:pPr>
                      <a:r>
                        <a:rPr lang="en-US" sz="1200">
                          <a:effectLst/>
                        </a:rPr>
                        <a:t>$ 125.00 </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r">
                        <a:spcBef>
                          <a:spcPts val="0"/>
                        </a:spcBef>
                        <a:spcAft>
                          <a:spcPts val="0"/>
                        </a:spcAft>
                      </a:pPr>
                      <a:r>
                        <a:rPr lang="en-US" sz="1200" dirty="0">
                          <a:effectLst/>
                        </a:rPr>
                        <a:t>Actual costs</a:t>
                      </a:r>
                      <a:endParaRPr lang="en-US" sz="12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938609219"/>
                  </a:ext>
                </a:extLst>
              </a:tr>
            </a:tbl>
          </a:graphicData>
        </a:graphic>
      </p:graphicFrame>
    </p:spTree>
    <p:extLst>
      <p:ext uri="{BB962C8B-B14F-4D97-AF65-F5344CB8AC3E}">
        <p14:creationId xmlns:p14="http://schemas.microsoft.com/office/powerpoint/2010/main" val="3545659156"/>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BAB08-241A-421B-2235-5D8EF24EAF9A}"/>
              </a:ext>
            </a:extLst>
          </p:cNvPr>
          <p:cNvSpPr>
            <a:spLocks noGrp="1"/>
          </p:cNvSpPr>
          <p:nvPr>
            <p:ph idx="1"/>
          </p:nvPr>
        </p:nvSpPr>
        <p:spPr>
          <a:xfrm>
            <a:off x="732367" y="838200"/>
            <a:ext cx="10723033" cy="4038600"/>
          </a:xfrm>
        </p:spPr>
        <p:txBody>
          <a:bodyPr/>
          <a:lstStyle/>
          <a:p>
            <a:pPr marL="0" indent="0" algn="just">
              <a:spcBef>
                <a:spcPts val="0"/>
              </a:spcBef>
              <a:spcAft>
                <a:spcPts val="0"/>
              </a:spcAft>
              <a:buNone/>
              <a:tabLst>
                <a:tab pos="1257300" algn="l"/>
              </a:tabLst>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r>
              <a:rPr lang="en-US" sz="1400" b="1" dirty="0">
                <a:solidFill>
                  <a:schemeClr val="tx1"/>
                </a:solidFill>
                <a:effectLst/>
                <a:latin typeface="Times New Roman" panose="02020603050405020304" pitchFamily="18" charset="0"/>
                <a:ea typeface="Times New Roman" panose="02020603050405020304" pitchFamily="18" charset="0"/>
              </a:rPr>
              <a:t>Section 660.49: Category  XLIX - Transaction Fee / A87 Pass-through Fee</a:t>
            </a:r>
          </a:p>
          <a:p>
            <a:pPr marL="0" marR="0" indent="0" algn="just">
              <a:spcBef>
                <a:spcPts val="0"/>
              </a:spcBef>
              <a:spcAft>
                <a:spcPts val="0"/>
              </a:spcAft>
              <a:buNone/>
              <a:tabLst>
                <a:tab pos="1257300" algn="l"/>
              </a:tabLst>
            </a:pPr>
            <a:r>
              <a:rPr lang="en-US" sz="1400" dirty="0">
                <a:solidFill>
                  <a:schemeClr val="tx1"/>
                </a:solidFill>
                <a:effectLst/>
                <a:latin typeface="Times New Roman" panose="02020603050405020304" pitchFamily="18" charset="0"/>
                <a:ea typeface="Times New Roman" panose="02020603050405020304" pitchFamily="18" charset="0"/>
              </a:rPr>
              <a:t>Fee is a pass-through fee from the A87 Cost Plan charges of the County of Lake, or contract rates for services charged by the County of Lake or other governmental entity.  The annual costs associated with these charges from the County of Lake or other governmental entities will be added to each fee charged by the District.  These will be added as a transaction fee to cover the A87 costs.  The fees will be charged at a rate proportional to the fees being paid to the District.  This fee will be implemented on an annual basis should the A87 or MOU charges exceed fifty thousand ($50,000) dollars per year as determined at the draft budget hearing.  Should fees increase above the threshold during the fiscal year, the pass-through fee will be implemented the following fiscal year.  </a:t>
            </a: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p:txBody>
      </p:sp>
      <p:sp>
        <p:nvSpPr>
          <p:cNvPr id="4" name="Text Box 11">
            <a:extLst>
              <a:ext uri="{FF2B5EF4-FFF2-40B4-BE49-F238E27FC236}">
                <a16:creationId xmlns:a16="http://schemas.microsoft.com/office/drawing/2014/main" id="{208CECA3-B693-2DFC-393C-A5C50669018E}"/>
              </a:ext>
            </a:extLst>
          </p:cNvPr>
          <p:cNvSpPr txBox="1">
            <a:spLocks noGrp="1" noChangeArrowheads="1"/>
          </p:cNvSpPr>
          <p:nvPr>
            <p:ph type="title"/>
          </p:nvPr>
        </p:nvSpPr>
        <p:spPr bwMode="auto">
          <a:xfrm>
            <a:off x="732367" y="-47925"/>
            <a:ext cx="10723034" cy="831093"/>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Rule 660.49 (Proposed)</a:t>
            </a:r>
          </a:p>
        </p:txBody>
      </p:sp>
      <mc:AlternateContent xmlns:mc="http://schemas.openxmlformats.org/markup-compatibility/2006">
        <mc:Choice xmlns:p14="http://schemas.microsoft.com/office/powerpoint/2010/main" xmlns:aink="http://schemas.microsoft.com/office/drawing/2016/ink" Requires="p14 aink">
          <p:contentPart p14:bwMode="auto" r:id="rId2">
            <p14:nvContentPartPr>
              <p14:cNvPr id="5" name="Ink 4">
                <a:extLst>
                  <a:ext uri="{FF2B5EF4-FFF2-40B4-BE49-F238E27FC236}">
                    <a16:creationId xmlns:a16="http://schemas.microsoft.com/office/drawing/2014/main" id="{D36627D3-D46B-837B-58D7-10DECC4D2034}"/>
                  </a:ext>
                </a:extLst>
              </p14:cNvPr>
              <p14:cNvContentPartPr/>
              <p14:nvPr/>
            </p14:nvContentPartPr>
            <p14:xfrm>
              <a:off x="5534172" y="6194425"/>
              <a:ext cx="656969" cy="206375"/>
            </p14:xfrm>
          </p:contentPart>
        </mc:Choice>
        <mc:Fallback>
          <p:pic>
            <p:nvPicPr>
              <p:cNvPr id="5" name="Ink 4">
                <a:extLst>
                  <a:ext uri="{FF2B5EF4-FFF2-40B4-BE49-F238E27FC236}">
                    <a16:creationId xmlns:a16="http://schemas.microsoft.com/office/drawing/2014/main" id="{D36627D3-D46B-837B-58D7-10DECC4D2034}"/>
                  </a:ext>
                </a:extLst>
              </p:cNvPr>
              <p:cNvPicPr/>
              <p:nvPr/>
            </p:nvPicPr>
            <p:blipFill>
              <a:blip r:embed="rId3"/>
              <a:stretch>
                <a:fillRect/>
              </a:stretch>
            </p:blipFill>
            <p:spPr>
              <a:xfrm>
                <a:off x="5529852" y="6190118"/>
                <a:ext cx="665609" cy="214989"/>
              </a:xfrm>
              <a:prstGeom prst="rect">
                <a:avLst/>
              </a:prstGeom>
            </p:spPr>
          </p:pic>
        </mc:Fallback>
      </mc:AlternateContent>
      <mc:AlternateContent xmlns:mc="http://schemas.openxmlformats.org/markup-compatibility/2006">
        <mc:Choice xmlns:p14="http://schemas.microsoft.com/office/powerpoint/2010/main" xmlns:aink="http://schemas.microsoft.com/office/drawing/2016/ink" Requires="p14 aink">
          <p:contentPart p14:bwMode="auto" r:id="rId4">
            <p14:nvContentPartPr>
              <p14:cNvPr id="6" name="Ink 5">
                <a:extLst>
                  <a:ext uri="{FF2B5EF4-FFF2-40B4-BE49-F238E27FC236}">
                    <a16:creationId xmlns:a16="http://schemas.microsoft.com/office/drawing/2014/main" id="{B1C4DDF5-66F0-761B-0DDA-FD4C7020CFD1}"/>
                  </a:ext>
                </a:extLst>
              </p14:cNvPr>
              <p14:cNvContentPartPr/>
              <p14:nvPr/>
            </p14:nvContentPartPr>
            <p14:xfrm>
              <a:off x="5089822" y="5572125"/>
              <a:ext cx="1054092" cy="400050"/>
            </p14:xfrm>
          </p:contentPart>
        </mc:Choice>
        <mc:Fallback>
          <p:pic>
            <p:nvPicPr>
              <p:cNvPr id="6" name="Ink 5">
                <a:extLst>
                  <a:ext uri="{FF2B5EF4-FFF2-40B4-BE49-F238E27FC236}">
                    <a16:creationId xmlns:a16="http://schemas.microsoft.com/office/drawing/2014/main" id="{B1C4DDF5-66F0-761B-0DDA-FD4C7020CFD1}"/>
                  </a:ext>
                </a:extLst>
              </p:cNvPr>
              <p:cNvPicPr/>
              <p:nvPr/>
            </p:nvPicPr>
            <p:blipFill>
              <a:blip r:embed="rId5"/>
              <a:stretch>
                <a:fillRect/>
              </a:stretch>
            </p:blipFill>
            <p:spPr>
              <a:xfrm>
                <a:off x="5085505" y="5567812"/>
                <a:ext cx="1062726" cy="408676"/>
              </a:xfrm>
              <a:prstGeom prst="rect">
                <a:avLst/>
              </a:prstGeom>
            </p:spPr>
          </p:pic>
        </mc:Fallback>
      </mc:AlternateContent>
    </p:spTree>
    <p:extLst>
      <p:ext uri="{BB962C8B-B14F-4D97-AF65-F5344CB8AC3E}">
        <p14:creationId xmlns:p14="http://schemas.microsoft.com/office/powerpoint/2010/main" val="159160348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BAB08-241A-421B-2235-5D8EF24EAF9A}"/>
              </a:ext>
            </a:extLst>
          </p:cNvPr>
          <p:cNvSpPr>
            <a:spLocks noGrp="1"/>
          </p:cNvSpPr>
          <p:nvPr>
            <p:ph idx="1"/>
          </p:nvPr>
        </p:nvSpPr>
        <p:spPr>
          <a:xfrm>
            <a:off x="732367" y="838200"/>
            <a:ext cx="10723033" cy="4038600"/>
          </a:xfrm>
        </p:spPr>
        <p:txBody>
          <a:bodyPr/>
          <a:lstStyle/>
          <a:p>
            <a:pPr marL="0" indent="0" algn="just">
              <a:spcBef>
                <a:spcPts val="0"/>
              </a:spcBef>
              <a:spcAft>
                <a:spcPts val="0"/>
              </a:spcAft>
              <a:buNone/>
              <a:tabLst>
                <a:tab pos="1257300" algn="l"/>
              </a:tabLst>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r>
              <a:rPr lang="en-US" sz="1400" b="1" dirty="0">
                <a:solidFill>
                  <a:schemeClr val="tx1"/>
                </a:solidFill>
                <a:effectLst/>
                <a:latin typeface="Times New Roman" panose="02020603050405020304" pitchFamily="18" charset="0"/>
                <a:ea typeface="Times New Roman" panose="02020603050405020304" pitchFamily="18" charset="0"/>
              </a:rPr>
              <a:t>Section 660.50:  Category  L - Duplicate Permit </a:t>
            </a:r>
          </a:p>
          <a:p>
            <a:pPr marL="0" marR="0" indent="0" algn="just">
              <a:spcBef>
                <a:spcPts val="0"/>
              </a:spcBef>
              <a:spcAft>
                <a:spcPts val="0"/>
              </a:spcAft>
              <a:buNone/>
              <a:tabLst>
                <a:tab pos="1257300" algn="l"/>
              </a:tabLst>
            </a:pPr>
            <a:r>
              <a:rPr lang="en-US" sz="1400" dirty="0">
                <a:solidFill>
                  <a:schemeClr val="tx1"/>
                </a:solidFill>
                <a:effectLst/>
                <a:latin typeface="Times New Roman" panose="02020603050405020304" pitchFamily="18" charset="0"/>
                <a:ea typeface="Times New Roman" panose="02020603050405020304" pitchFamily="18" charset="0"/>
              </a:rPr>
              <a:t>A request for a duplicate Authority to Construct or Permit to Operate shall be made in writing to the District within ten (10) days after the destruction, loss, or defacement of an Authority to Construct permit, Permit to Operate permit, or any other permit, and shall contain the reason a duplicate permit is being requested.  A fee of forty dollars ($40.00) shall be paid for each duplicate permit requested prior to processing or issuing of the duplicate permit.</a:t>
            </a: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p:txBody>
      </p:sp>
      <p:sp>
        <p:nvSpPr>
          <p:cNvPr id="4" name="Text Box 11">
            <a:extLst>
              <a:ext uri="{FF2B5EF4-FFF2-40B4-BE49-F238E27FC236}">
                <a16:creationId xmlns:a16="http://schemas.microsoft.com/office/drawing/2014/main" id="{208CECA3-B693-2DFC-393C-A5C50669018E}"/>
              </a:ext>
            </a:extLst>
          </p:cNvPr>
          <p:cNvSpPr txBox="1">
            <a:spLocks noGrp="1" noChangeArrowheads="1"/>
          </p:cNvSpPr>
          <p:nvPr>
            <p:ph type="title"/>
          </p:nvPr>
        </p:nvSpPr>
        <p:spPr bwMode="auto">
          <a:xfrm>
            <a:off x="732367" y="-47925"/>
            <a:ext cx="10723034" cy="831093"/>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Rule 660.50 (Proposed)</a:t>
            </a:r>
          </a:p>
        </p:txBody>
      </p:sp>
      <mc:AlternateContent xmlns:mc="http://schemas.openxmlformats.org/markup-compatibility/2006">
        <mc:Choice xmlns:p14="http://schemas.microsoft.com/office/powerpoint/2010/main" xmlns:aink="http://schemas.microsoft.com/office/drawing/2016/ink" Requires="p14 aink">
          <p:contentPart p14:bwMode="auto" r:id="rId2">
            <p14:nvContentPartPr>
              <p14:cNvPr id="5" name="Ink 4">
                <a:extLst>
                  <a:ext uri="{FF2B5EF4-FFF2-40B4-BE49-F238E27FC236}">
                    <a16:creationId xmlns:a16="http://schemas.microsoft.com/office/drawing/2014/main" id="{D36627D3-D46B-837B-58D7-10DECC4D2034}"/>
                  </a:ext>
                </a:extLst>
              </p14:cNvPr>
              <p14:cNvContentPartPr/>
              <p14:nvPr/>
            </p14:nvContentPartPr>
            <p14:xfrm>
              <a:off x="5534172" y="6194425"/>
              <a:ext cx="656969" cy="206375"/>
            </p14:xfrm>
          </p:contentPart>
        </mc:Choice>
        <mc:Fallback>
          <p:pic>
            <p:nvPicPr>
              <p:cNvPr id="5" name="Ink 4">
                <a:extLst>
                  <a:ext uri="{FF2B5EF4-FFF2-40B4-BE49-F238E27FC236}">
                    <a16:creationId xmlns:a16="http://schemas.microsoft.com/office/drawing/2014/main" id="{D36627D3-D46B-837B-58D7-10DECC4D2034}"/>
                  </a:ext>
                </a:extLst>
              </p:cNvPr>
              <p:cNvPicPr/>
              <p:nvPr/>
            </p:nvPicPr>
            <p:blipFill>
              <a:blip r:embed="rId3"/>
              <a:stretch>
                <a:fillRect/>
              </a:stretch>
            </p:blipFill>
            <p:spPr>
              <a:xfrm>
                <a:off x="5529852" y="6190118"/>
                <a:ext cx="665609" cy="214989"/>
              </a:xfrm>
              <a:prstGeom prst="rect">
                <a:avLst/>
              </a:prstGeom>
            </p:spPr>
          </p:pic>
        </mc:Fallback>
      </mc:AlternateContent>
      <mc:AlternateContent xmlns:mc="http://schemas.openxmlformats.org/markup-compatibility/2006">
        <mc:Choice xmlns:p14="http://schemas.microsoft.com/office/powerpoint/2010/main" xmlns:aink="http://schemas.microsoft.com/office/drawing/2016/ink" Requires="p14 aink">
          <p:contentPart p14:bwMode="auto" r:id="rId4">
            <p14:nvContentPartPr>
              <p14:cNvPr id="6" name="Ink 5">
                <a:extLst>
                  <a:ext uri="{FF2B5EF4-FFF2-40B4-BE49-F238E27FC236}">
                    <a16:creationId xmlns:a16="http://schemas.microsoft.com/office/drawing/2014/main" id="{B1C4DDF5-66F0-761B-0DDA-FD4C7020CFD1}"/>
                  </a:ext>
                </a:extLst>
              </p14:cNvPr>
              <p14:cNvContentPartPr/>
              <p14:nvPr/>
            </p14:nvContentPartPr>
            <p14:xfrm>
              <a:off x="5089822" y="5572125"/>
              <a:ext cx="1054092" cy="400050"/>
            </p14:xfrm>
          </p:contentPart>
        </mc:Choice>
        <mc:Fallback>
          <p:pic>
            <p:nvPicPr>
              <p:cNvPr id="6" name="Ink 5">
                <a:extLst>
                  <a:ext uri="{FF2B5EF4-FFF2-40B4-BE49-F238E27FC236}">
                    <a16:creationId xmlns:a16="http://schemas.microsoft.com/office/drawing/2014/main" id="{B1C4DDF5-66F0-761B-0DDA-FD4C7020CFD1}"/>
                  </a:ext>
                </a:extLst>
              </p:cNvPr>
              <p:cNvPicPr/>
              <p:nvPr/>
            </p:nvPicPr>
            <p:blipFill>
              <a:blip r:embed="rId5"/>
              <a:stretch>
                <a:fillRect/>
              </a:stretch>
            </p:blipFill>
            <p:spPr>
              <a:xfrm>
                <a:off x="5085505" y="5567812"/>
                <a:ext cx="1062726" cy="408676"/>
              </a:xfrm>
              <a:prstGeom prst="rect">
                <a:avLst/>
              </a:prstGeom>
            </p:spPr>
          </p:pic>
        </mc:Fallback>
      </mc:AlternateContent>
    </p:spTree>
    <p:extLst>
      <p:ext uri="{BB962C8B-B14F-4D97-AF65-F5344CB8AC3E}">
        <p14:creationId xmlns:p14="http://schemas.microsoft.com/office/powerpoint/2010/main" val="4113835331"/>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BAB08-241A-421B-2235-5D8EF24EAF9A}"/>
              </a:ext>
            </a:extLst>
          </p:cNvPr>
          <p:cNvSpPr>
            <a:spLocks noGrp="1"/>
          </p:cNvSpPr>
          <p:nvPr>
            <p:ph idx="1"/>
          </p:nvPr>
        </p:nvSpPr>
        <p:spPr>
          <a:xfrm>
            <a:off x="732367" y="838200"/>
            <a:ext cx="10723033" cy="5638800"/>
          </a:xfrm>
        </p:spPr>
        <p:txBody>
          <a:bodyPr/>
          <a:lstStyle/>
          <a:p>
            <a:pPr marL="0" indent="0" algn="just">
              <a:spcBef>
                <a:spcPts val="0"/>
              </a:spcBef>
              <a:spcAft>
                <a:spcPts val="0"/>
              </a:spcAft>
              <a:buNone/>
              <a:tabLst>
                <a:tab pos="1257300" algn="l"/>
              </a:tabLst>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r>
              <a:rPr lang="en-US" sz="1400" b="1" dirty="0">
                <a:solidFill>
                  <a:schemeClr val="tx1"/>
                </a:solidFill>
                <a:effectLst/>
                <a:latin typeface="Times New Roman" panose="02020603050405020304" pitchFamily="18" charset="0"/>
                <a:ea typeface="Times New Roman" panose="02020603050405020304" pitchFamily="18" charset="0"/>
              </a:rPr>
              <a:t>Section 662:  Category  LX – Permit Fees and Emission Fees Penalty    </a:t>
            </a:r>
          </a:p>
          <a:p>
            <a:pPr marL="0" marR="0" indent="0" algn="just">
              <a:spcBef>
                <a:spcPts val="0"/>
              </a:spcBef>
              <a:spcAft>
                <a:spcPts val="0"/>
              </a:spcAft>
              <a:buNone/>
              <a:tabLst>
                <a:tab pos="1257300" algn="l"/>
              </a:tabLst>
            </a:pPr>
            <a:r>
              <a:rPr lang="en-US" sz="1400" dirty="0">
                <a:solidFill>
                  <a:schemeClr val="tx1"/>
                </a:solidFill>
                <a:effectLst/>
                <a:latin typeface="Times New Roman" panose="02020603050405020304" pitchFamily="18" charset="0"/>
                <a:ea typeface="Times New Roman" panose="02020603050405020304" pitchFamily="18" charset="0"/>
              </a:rPr>
              <a:t>The Air Pollution Control Officer shall annually notify permit holders by invoice/letter of fees due for renewal of current permits.  If the fees are not paid within sixty (60) days of the invoice mailing date, the renewal fees shall be increased by one-half the amount thereof and the permit is immediately suspended.  The Air Pollution Control Officer shall thereupon notify the permit holder of the increased fees and permit suspension.  If the increased fees are not paid within ninety (90) days of the original invoice mailing date, the permit shall be voided.  The Air Pollution Control Officer shall thereupon notify the permit holder that the permit is void.  </a:t>
            </a: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r>
              <a:rPr lang="en-US" sz="1400" dirty="0">
                <a:solidFill>
                  <a:schemeClr val="tx1"/>
                </a:solidFill>
                <a:effectLst/>
                <a:latin typeface="Times New Roman" panose="02020603050405020304" pitchFamily="18" charset="0"/>
                <a:ea typeface="Times New Roman" panose="02020603050405020304" pitchFamily="18" charset="0"/>
              </a:rPr>
              <a:t>A suspended permit may be reinstated only upon payment in full of all accrued fees and penalties.  A voided permit shall require a new Authority to Construct permit application and fee, and payment of all accrued penalties for all equipment, operation, or facility previously permitted.  The facility equipment/process shall meet all current requirements of a new source.</a:t>
            </a: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r>
              <a:rPr lang="en-US" sz="1400" dirty="0">
                <a:solidFill>
                  <a:schemeClr val="tx1"/>
                </a:solidFill>
                <a:effectLst/>
                <a:latin typeface="Times New Roman" panose="02020603050405020304" pitchFamily="18" charset="0"/>
                <a:ea typeface="Times New Roman" panose="02020603050405020304" pitchFamily="18" charset="0"/>
              </a:rPr>
              <a:t>Annual renewal fees shall continue to be required until such time as the Authority to Construct and/or Permit to Operate permit cancellation has become final and all operations involving the stationary source have ceased and the permitted equipment has either been removed from the site and/or rendered permanently disabled with District approval/concurrence.</a:t>
            </a: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p:txBody>
      </p:sp>
      <p:sp>
        <p:nvSpPr>
          <p:cNvPr id="4" name="Text Box 11">
            <a:extLst>
              <a:ext uri="{FF2B5EF4-FFF2-40B4-BE49-F238E27FC236}">
                <a16:creationId xmlns:a16="http://schemas.microsoft.com/office/drawing/2014/main" id="{208CECA3-B693-2DFC-393C-A5C50669018E}"/>
              </a:ext>
            </a:extLst>
          </p:cNvPr>
          <p:cNvSpPr txBox="1">
            <a:spLocks noGrp="1" noChangeArrowheads="1"/>
          </p:cNvSpPr>
          <p:nvPr>
            <p:ph type="title"/>
          </p:nvPr>
        </p:nvSpPr>
        <p:spPr bwMode="auto">
          <a:xfrm>
            <a:off x="732367" y="-47925"/>
            <a:ext cx="10723034" cy="831093"/>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Rule 662 (Proposed)</a:t>
            </a:r>
          </a:p>
        </p:txBody>
      </p:sp>
      <mc:AlternateContent xmlns:mc="http://schemas.openxmlformats.org/markup-compatibility/2006">
        <mc:Choice xmlns:p14="http://schemas.microsoft.com/office/powerpoint/2010/main" xmlns:aink="http://schemas.microsoft.com/office/drawing/2016/ink" Requires="p14 aink">
          <p:contentPart p14:bwMode="auto" r:id="rId2">
            <p14:nvContentPartPr>
              <p14:cNvPr id="5" name="Ink 4">
                <a:extLst>
                  <a:ext uri="{FF2B5EF4-FFF2-40B4-BE49-F238E27FC236}">
                    <a16:creationId xmlns:a16="http://schemas.microsoft.com/office/drawing/2014/main" id="{D36627D3-D46B-837B-58D7-10DECC4D2034}"/>
                  </a:ext>
                </a:extLst>
              </p14:cNvPr>
              <p14:cNvContentPartPr/>
              <p14:nvPr/>
            </p14:nvContentPartPr>
            <p14:xfrm>
              <a:off x="5534172" y="6194425"/>
              <a:ext cx="656969" cy="206375"/>
            </p14:xfrm>
          </p:contentPart>
        </mc:Choice>
        <mc:Fallback>
          <p:pic>
            <p:nvPicPr>
              <p:cNvPr id="5" name="Ink 4">
                <a:extLst>
                  <a:ext uri="{FF2B5EF4-FFF2-40B4-BE49-F238E27FC236}">
                    <a16:creationId xmlns:a16="http://schemas.microsoft.com/office/drawing/2014/main" id="{D36627D3-D46B-837B-58D7-10DECC4D2034}"/>
                  </a:ext>
                </a:extLst>
              </p:cNvPr>
              <p:cNvPicPr/>
              <p:nvPr/>
            </p:nvPicPr>
            <p:blipFill>
              <a:blip r:embed="rId3"/>
              <a:stretch>
                <a:fillRect/>
              </a:stretch>
            </p:blipFill>
            <p:spPr>
              <a:xfrm>
                <a:off x="5529852" y="6190118"/>
                <a:ext cx="665609" cy="214989"/>
              </a:xfrm>
              <a:prstGeom prst="rect">
                <a:avLst/>
              </a:prstGeom>
            </p:spPr>
          </p:pic>
        </mc:Fallback>
      </mc:AlternateContent>
      <mc:AlternateContent xmlns:mc="http://schemas.openxmlformats.org/markup-compatibility/2006">
        <mc:Choice xmlns:p14="http://schemas.microsoft.com/office/powerpoint/2010/main" xmlns:aink="http://schemas.microsoft.com/office/drawing/2016/ink" Requires="p14 aink">
          <p:contentPart p14:bwMode="auto" r:id="rId4">
            <p14:nvContentPartPr>
              <p14:cNvPr id="6" name="Ink 5">
                <a:extLst>
                  <a:ext uri="{FF2B5EF4-FFF2-40B4-BE49-F238E27FC236}">
                    <a16:creationId xmlns:a16="http://schemas.microsoft.com/office/drawing/2014/main" id="{B1C4DDF5-66F0-761B-0DDA-FD4C7020CFD1}"/>
                  </a:ext>
                </a:extLst>
              </p14:cNvPr>
              <p14:cNvContentPartPr/>
              <p14:nvPr/>
            </p14:nvContentPartPr>
            <p14:xfrm>
              <a:off x="5089822" y="5572125"/>
              <a:ext cx="1054092" cy="400050"/>
            </p14:xfrm>
          </p:contentPart>
        </mc:Choice>
        <mc:Fallback>
          <p:pic>
            <p:nvPicPr>
              <p:cNvPr id="6" name="Ink 5">
                <a:extLst>
                  <a:ext uri="{FF2B5EF4-FFF2-40B4-BE49-F238E27FC236}">
                    <a16:creationId xmlns:a16="http://schemas.microsoft.com/office/drawing/2014/main" id="{B1C4DDF5-66F0-761B-0DDA-FD4C7020CFD1}"/>
                  </a:ext>
                </a:extLst>
              </p:cNvPr>
              <p:cNvPicPr/>
              <p:nvPr/>
            </p:nvPicPr>
            <p:blipFill>
              <a:blip r:embed="rId5"/>
              <a:stretch>
                <a:fillRect/>
              </a:stretch>
            </p:blipFill>
            <p:spPr>
              <a:xfrm>
                <a:off x="5085505" y="5567812"/>
                <a:ext cx="1062726" cy="408676"/>
              </a:xfrm>
              <a:prstGeom prst="rect">
                <a:avLst/>
              </a:prstGeom>
            </p:spPr>
          </p:pic>
        </mc:Fallback>
      </mc:AlternateContent>
    </p:spTree>
    <p:extLst>
      <p:ext uri="{BB962C8B-B14F-4D97-AF65-F5344CB8AC3E}">
        <p14:creationId xmlns:p14="http://schemas.microsoft.com/office/powerpoint/2010/main" val="2178426494"/>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BAB08-241A-421B-2235-5D8EF24EAF9A}"/>
              </a:ext>
            </a:extLst>
          </p:cNvPr>
          <p:cNvSpPr>
            <a:spLocks noGrp="1"/>
          </p:cNvSpPr>
          <p:nvPr>
            <p:ph idx="1"/>
          </p:nvPr>
        </p:nvSpPr>
        <p:spPr>
          <a:xfrm>
            <a:off x="732367" y="838200"/>
            <a:ext cx="10723033" cy="5638800"/>
          </a:xfrm>
        </p:spPr>
        <p:txBody>
          <a:bodyPr/>
          <a:lstStyle/>
          <a:p>
            <a:pPr marL="0" indent="0" algn="just">
              <a:spcBef>
                <a:spcPts val="0"/>
              </a:spcBef>
              <a:spcAft>
                <a:spcPts val="0"/>
              </a:spcAft>
              <a:buNone/>
              <a:tabLst>
                <a:tab pos="1257300" algn="l"/>
              </a:tabLst>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r>
              <a:rPr lang="en-US" sz="1400" b="1" dirty="0">
                <a:solidFill>
                  <a:schemeClr val="tx1"/>
                </a:solidFill>
                <a:effectLst/>
                <a:latin typeface="Times New Roman" panose="02020603050405020304" pitchFamily="18" charset="0"/>
                <a:ea typeface="Times New Roman" panose="02020603050405020304" pitchFamily="18" charset="0"/>
              </a:rPr>
              <a:t>Section 663:  Category  LXV - Analysis Fee    </a:t>
            </a:r>
          </a:p>
          <a:p>
            <a:pPr marL="0" marR="0" indent="0" algn="just">
              <a:spcBef>
                <a:spcPts val="0"/>
              </a:spcBef>
              <a:spcAft>
                <a:spcPts val="0"/>
              </a:spcAft>
              <a:buNone/>
              <a:tabLst>
                <a:tab pos="1257300" algn="l"/>
              </a:tabLst>
            </a:pPr>
            <a:r>
              <a:rPr lang="en-US" sz="1400" dirty="0">
                <a:solidFill>
                  <a:schemeClr val="tx1"/>
                </a:solidFill>
                <a:effectLst/>
                <a:latin typeface="Times New Roman" panose="02020603050405020304" pitchFamily="18" charset="0"/>
                <a:ea typeface="Times New Roman" panose="02020603050405020304" pitchFamily="18" charset="0"/>
              </a:rPr>
              <a:t>Whenever the Air Pollution Control Officer finds that an analysis of the emissions from any source is necessary to determine the extent and amount of pollutant being discharged into the atmosphere which cannot be determined by visual observation, he may order the collection of samples and an analysis made by the District or other qualified personnel and/or consultants approved by the Air Pollution Control Officer.  The time and materials required for collecting samples, making the analysis and preparing the necessary reports shall be charged against the owner or operator of said premises in a sum to be determined by the Air Pollution Control Officer (see Rule Section 668 Schedule of Fees for Source Evaluation). The minimum charge shall be $400.00.</a:t>
            </a: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p:txBody>
      </p:sp>
      <p:sp>
        <p:nvSpPr>
          <p:cNvPr id="4" name="Text Box 11">
            <a:extLst>
              <a:ext uri="{FF2B5EF4-FFF2-40B4-BE49-F238E27FC236}">
                <a16:creationId xmlns:a16="http://schemas.microsoft.com/office/drawing/2014/main" id="{208CECA3-B693-2DFC-393C-A5C50669018E}"/>
              </a:ext>
            </a:extLst>
          </p:cNvPr>
          <p:cNvSpPr txBox="1">
            <a:spLocks noGrp="1" noChangeArrowheads="1"/>
          </p:cNvSpPr>
          <p:nvPr>
            <p:ph type="title"/>
          </p:nvPr>
        </p:nvSpPr>
        <p:spPr bwMode="auto">
          <a:xfrm>
            <a:off x="732367" y="-47925"/>
            <a:ext cx="10723034" cy="831093"/>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Rule 663 (Proposed)</a:t>
            </a:r>
          </a:p>
        </p:txBody>
      </p:sp>
      <mc:AlternateContent xmlns:mc="http://schemas.openxmlformats.org/markup-compatibility/2006">
        <mc:Choice xmlns:p14="http://schemas.microsoft.com/office/powerpoint/2010/main" xmlns:aink="http://schemas.microsoft.com/office/drawing/2016/ink" Requires="p14 aink">
          <p:contentPart p14:bwMode="auto" r:id="rId2">
            <p14:nvContentPartPr>
              <p14:cNvPr id="5" name="Ink 4">
                <a:extLst>
                  <a:ext uri="{FF2B5EF4-FFF2-40B4-BE49-F238E27FC236}">
                    <a16:creationId xmlns:a16="http://schemas.microsoft.com/office/drawing/2014/main" id="{D36627D3-D46B-837B-58D7-10DECC4D2034}"/>
                  </a:ext>
                </a:extLst>
              </p14:cNvPr>
              <p14:cNvContentPartPr/>
              <p14:nvPr/>
            </p14:nvContentPartPr>
            <p14:xfrm>
              <a:off x="5534172" y="6194425"/>
              <a:ext cx="656969" cy="206375"/>
            </p14:xfrm>
          </p:contentPart>
        </mc:Choice>
        <mc:Fallback>
          <p:pic>
            <p:nvPicPr>
              <p:cNvPr id="5" name="Ink 4">
                <a:extLst>
                  <a:ext uri="{FF2B5EF4-FFF2-40B4-BE49-F238E27FC236}">
                    <a16:creationId xmlns:a16="http://schemas.microsoft.com/office/drawing/2014/main" id="{D36627D3-D46B-837B-58D7-10DECC4D2034}"/>
                  </a:ext>
                </a:extLst>
              </p:cNvPr>
              <p:cNvPicPr/>
              <p:nvPr/>
            </p:nvPicPr>
            <p:blipFill>
              <a:blip r:embed="rId3"/>
              <a:stretch>
                <a:fillRect/>
              </a:stretch>
            </p:blipFill>
            <p:spPr>
              <a:xfrm>
                <a:off x="5529852" y="6190118"/>
                <a:ext cx="665609" cy="214989"/>
              </a:xfrm>
              <a:prstGeom prst="rect">
                <a:avLst/>
              </a:prstGeom>
            </p:spPr>
          </p:pic>
        </mc:Fallback>
      </mc:AlternateContent>
      <mc:AlternateContent xmlns:mc="http://schemas.openxmlformats.org/markup-compatibility/2006">
        <mc:Choice xmlns:p14="http://schemas.microsoft.com/office/powerpoint/2010/main" xmlns:aink="http://schemas.microsoft.com/office/drawing/2016/ink" Requires="p14 aink">
          <p:contentPart p14:bwMode="auto" r:id="rId4">
            <p14:nvContentPartPr>
              <p14:cNvPr id="6" name="Ink 5">
                <a:extLst>
                  <a:ext uri="{FF2B5EF4-FFF2-40B4-BE49-F238E27FC236}">
                    <a16:creationId xmlns:a16="http://schemas.microsoft.com/office/drawing/2014/main" id="{B1C4DDF5-66F0-761B-0DDA-FD4C7020CFD1}"/>
                  </a:ext>
                </a:extLst>
              </p14:cNvPr>
              <p14:cNvContentPartPr/>
              <p14:nvPr/>
            </p14:nvContentPartPr>
            <p14:xfrm>
              <a:off x="5089822" y="5572125"/>
              <a:ext cx="1054092" cy="400050"/>
            </p14:xfrm>
          </p:contentPart>
        </mc:Choice>
        <mc:Fallback>
          <p:pic>
            <p:nvPicPr>
              <p:cNvPr id="6" name="Ink 5">
                <a:extLst>
                  <a:ext uri="{FF2B5EF4-FFF2-40B4-BE49-F238E27FC236}">
                    <a16:creationId xmlns:a16="http://schemas.microsoft.com/office/drawing/2014/main" id="{B1C4DDF5-66F0-761B-0DDA-FD4C7020CFD1}"/>
                  </a:ext>
                </a:extLst>
              </p:cNvPr>
              <p:cNvPicPr/>
              <p:nvPr/>
            </p:nvPicPr>
            <p:blipFill>
              <a:blip r:embed="rId5"/>
              <a:stretch>
                <a:fillRect/>
              </a:stretch>
            </p:blipFill>
            <p:spPr>
              <a:xfrm>
                <a:off x="5085505" y="5567812"/>
                <a:ext cx="1062726" cy="408676"/>
              </a:xfrm>
              <a:prstGeom prst="rect">
                <a:avLst/>
              </a:prstGeom>
            </p:spPr>
          </p:pic>
        </mc:Fallback>
      </mc:AlternateContent>
    </p:spTree>
    <p:extLst>
      <p:ext uri="{BB962C8B-B14F-4D97-AF65-F5344CB8AC3E}">
        <p14:creationId xmlns:p14="http://schemas.microsoft.com/office/powerpoint/2010/main" val="686441630"/>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BAB08-241A-421B-2235-5D8EF24EAF9A}"/>
              </a:ext>
            </a:extLst>
          </p:cNvPr>
          <p:cNvSpPr>
            <a:spLocks noGrp="1"/>
          </p:cNvSpPr>
          <p:nvPr>
            <p:ph idx="1"/>
          </p:nvPr>
        </p:nvSpPr>
        <p:spPr>
          <a:xfrm>
            <a:off x="732367" y="838200"/>
            <a:ext cx="10723033" cy="5638800"/>
          </a:xfrm>
        </p:spPr>
        <p:txBody>
          <a:bodyPr/>
          <a:lstStyle/>
          <a:p>
            <a:pPr marL="0" indent="0" algn="just">
              <a:spcBef>
                <a:spcPts val="0"/>
              </a:spcBef>
              <a:spcAft>
                <a:spcPts val="0"/>
              </a:spcAft>
              <a:buNone/>
              <a:tabLst>
                <a:tab pos="1257300" algn="l"/>
              </a:tabLst>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r>
              <a:rPr lang="en-US" sz="1400" b="1" dirty="0">
                <a:solidFill>
                  <a:schemeClr val="tx1"/>
                </a:solidFill>
                <a:effectLst/>
                <a:latin typeface="Times New Roman" panose="02020603050405020304" pitchFamily="18" charset="0"/>
                <a:ea typeface="Times New Roman" panose="02020603050405020304" pitchFamily="18" charset="0"/>
              </a:rPr>
              <a:t>Section 664 - Category  LXVII – Hearing Board Filing Fee.  </a:t>
            </a:r>
          </a:p>
          <a:p>
            <a:pPr marL="0" marR="0" indent="0" algn="just">
              <a:spcBef>
                <a:spcPts val="0"/>
              </a:spcBef>
              <a:spcAft>
                <a:spcPts val="0"/>
              </a:spcAft>
              <a:buNone/>
              <a:tabLst>
                <a:tab pos="1257300" algn="l"/>
              </a:tabLst>
            </a:pPr>
            <a:r>
              <a:rPr lang="en-US" sz="1400" dirty="0">
                <a:solidFill>
                  <a:schemeClr val="tx1"/>
                </a:solidFill>
                <a:effectLst/>
                <a:latin typeface="Times New Roman" panose="02020603050405020304" pitchFamily="18" charset="0"/>
                <a:ea typeface="Times New Roman" panose="02020603050405020304" pitchFamily="18" charset="0"/>
              </a:rPr>
              <a:t>Any person or entity petitioning the Hearing Board shall pay a filing and evaluation fee to cover the cost of noticing and evaluating/assessing the petition prior to the hearing.  Additional charges may be incurred and will be considered by the Hearing Board.  All hearing related costs are considered by the Hearing Board under Section 1620 of the LCAQMD Rules and Regulations.  The filing fee is due at time of submittal of filing.</a:t>
            </a: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p:txBody>
      </p:sp>
      <p:sp>
        <p:nvSpPr>
          <p:cNvPr id="4" name="Text Box 11">
            <a:extLst>
              <a:ext uri="{FF2B5EF4-FFF2-40B4-BE49-F238E27FC236}">
                <a16:creationId xmlns:a16="http://schemas.microsoft.com/office/drawing/2014/main" id="{208CECA3-B693-2DFC-393C-A5C50669018E}"/>
              </a:ext>
            </a:extLst>
          </p:cNvPr>
          <p:cNvSpPr txBox="1">
            <a:spLocks noGrp="1" noChangeArrowheads="1"/>
          </p:cNvSpPr>
          <p:nvPr>
            <p:ph type="title"/>
          </p:nvPr>
        </p:nvSpPr>
        <p:spPr bwMode="auto">
          <a:xfrm>
            <a:off x="732367" y="-47925"/>
            <a:ext cx="10723034" cy="831093"/>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Rule 664 (Proposed)</a:t>
            </a:r>
          </a:p>
        </p:txBody>
      </p:sp>
      <mc:AlternateContent xmlns:mc="http://schemas.openxmlformats.org/markup-compatibility/2006">
        <mc:Choice xmlns:p14="http://schemas.microsoft.com/office/powerpoint/2010/main" xmlns:aink="http://schemas.microsoft.com/office/drawing/2016/ink" Requires="p14 aink">
          <p:contentPart p14:bwMode="auto" r:id="rId2">
            <p14:nvContentPartPr>
              <p14:cNvPr id="5" name="Ink 4">
                <a:extLst>
                  <a:ext uri="{FF2B5EF4-FFF2-40B4-BE49-F238E27FC236}">
                    <a16:creationId xmlns:a16="http://schemas.microsoft.com/office/drawing/2014/main" id="{D36627D3-D46B-837B-58D7-10DECC4D2034}"/>
                  </a:ext>
                </a:extLst>
              </p14:cNvPr>
              <p14:cNvContentPartPr/>
              <p14:nvPr/>
            </p14:nvContentPartPr>
            <p14:xfrm>
              <a:off x="5534172" y="6194425"/>
              <a:ext cx="656969" cy="206375"/>
            </p14:xfrm>
          </p:contentPart>
        </mc:Choice>
        <mc:Fallback>
          <p:pic>
            <p:nvPicPr>
              <p:cNvPr id="5" name="Ink 4">
                <a:extLst>
                  <a:ext uri="{FF2B5EF4-FFF2-40B4-BE49-F238E27FC236}">
                    <a16:creationId xmlns:a16="http://schemas.microsoft.com/office/drawing/2014/main" id="{D36627D3-D46B-837B-58D7-10DECC4D2034}"/>
                  </a:ext>
                </a:extLst>
              </p:cNvPr>
              <p:cNvPicPr/>
              <p:nvPr/>
            </p:nvPicPr>
            <p:blipFill>
              <a:blip r:embed="rId3"/>
              <a:stretch>
                <a:fillRect/>
              </a:stretch>
            </p:blipFill>
            <p:spPr>
              <a:xfrm>
                <a:off x="5529852" y="6190118"/>
                <a:ext cx="665609" cy="214989"/>
              </a:xfrm>
              <a:prstGeom prst="rect">
                <a:avLst/>
              </a:prstGeom>
            </p:spPr>
          </p:pic>
        </mc:Fallback>
      </mc:AlternateContent>
      <mc:AlternateContent xmlns:mc="http://schemas.openxmlformats.org/markup-compatibility/2006">
        <mc:Choice xmlns:p14="http://schemas.microsoft.com/office/powerpoint/2010/main" xmlns:aink="http://schemas.microsoft.com/office/drawing/2016/ink" Requires="p14 aink">
          <p:contentPart p14:bwMode="auto" r:id="rId4">
            <p14:nvContentPartPr>
              <p14:cNvPr id="6" name="Ink 5">
                <a:extLst>
                  <a:ext uri="{FF2B5EF4-FFF2-40B4-BE49-F238E27FC236}">
                    <a16:creationId xmlns:a16="http://schemas.microsoft.com/office/drawing/2014/main" id="{B1C4DDF5-66F0-761B-0DDA-FD4C7020CFD1}"/>
                  </a:ext>
                </a:extLst>
              </p14:cNvPr>
              <p14:cNvContentPartPr/>
              <p14:nvPr/>
            </p14:nvContentPartPr>
            <p14:xfrm>
              <a:off x="5089822" y="5572125"/>
              <a:ext cx="1054092" cy="400050"/>
            </p14:xfrm>
          </p:contentPart>
        </mc:Choice>
        <mc:Fallback>
          <p:pic>
            <p:nvPicPr>
              <p:cNvPr id="6" name="Ink 5">
                <a:extLst>
                  <a:ext uri="{FF2B5EF4-FFF2-40B4-BE49-F238E27FC236}">
                    <a16:creationId xmlns:a16="http://schemas.microsoft.com/office/drawing/2014/main" id="{B1C4DDF5-66F0-761B-0DDA-FD4C7020CFD1}"/>
                  </a:ext>
                </a:extLst>
              </p:cNvPr>
              <p:cNvPicPr/>
              <p:nvPr/>
            </p:nvPicPr>
            <p:blipFill>
              <a:blip r:embed="rId5"/>
              <a:stretch>
                <a:fillRect/>
              </a:stretch>
            </p:blipFill>
            <p:spPr>
              <a:xfrm>
                <a:off x="5085505" y="5567812"/>
                <a:ext cx="1062726" cy="408676"/>
              </a:xfrm>
              <a:prstGeom prst="rect">
                <a:avLst/>
              </a:prstGeom>
            </p:spPr>
          </p:pic>
        </mc:Fallback>
      </mc:AlternateContent>
      <p:graphicFrame>
        <p:nvGraphicFramePr>
          <p:cNvPr id="2" name="Table 1">
            <a:extLst>
              <a:ext uri="{FF2B5EF4-FFF2-40B4-BE49-F238E27FC236}">
                <a16:creationId xmlns:a16="http://schemas.microsoft.com/office/drawing/2014/main" id="{8282A47E-BFB9-AC1A-B7BC-8B980E8C07E0}"/>
              </a:ext>
            </a:extLst>
          </p:cNvPr>
          <p:cNvGraphicFramePr>
            <a:graphicFrameLocks noGrp="1"/>
          </p:cNvGraphicFramePr>
          <p:nvPr>
            <p:extLst>
              <p:ext uri="{D42A27DB-BD31-4B8C-83A1-F6EECF244321}">
                <p14:modId xmlns:p14="http://schemas.microsoft.com/office/powerpoint/2010/main" val="2679587862"/>
              </p:ext>
            </p:extLst>
          </p:nvPr>
        </p:nvGraphicFramePr>
        <p:xfrm>
          <a:off x="3124994" y="2438400"/>
          <a:ext cx="5937250" cy="2057400"/>
        </p:xfrm>
        <a:graphic>
          <a:graphicData uri="http://schemas.openxmlformats.org/drawingml/2006/table">
            <a:tbl>
              <a:tblPr firstRow="1" firstCol="1" bandRow="1">
                <a:tableStyleId>{5C22544A-7EE6-4342-B048-85BDC9FD1C3A}</a:tableStyleId>
              </a:tblPr>
              <a:tblGrid>
                <a:gridCol w="4708525">
                  <a:extLst>
                    <a:ext uri="{9D8B030D-6E8A-4147-A177-3AD203B41FA5}">
                      <a16:colId xmlns:a16="http://schemas.microsoft.com/office/drawing/2014/main" val="999792478"/>
                    </a:ext>
                  </a:extLst>
                </a:gridCol>
                <a:gridCol w="1228725">
                  <a:extLst>
                    <a:ext uri="{9D8B030D-6E8A-4147-A177-3AD203B41FA5}">
                      <a16:colId xmlns:a16="http://schemas.microsoft.com/office/drawing/2014/main" val="3768240279"/>
                    </a:ext>
                  </a:extLst>
                </a:gridCol>
              </a:tblGrid>
              <a:tr h="269940">
                <a:tc gridSpan="2">
                  <a:txBody>
                    <a:bodyPr/>
                    <a:lstStyle/>
                    <a:p>
                      <a:pPr marL="0" marR="0">
                        <a:spcBef>
                          <a:spcPts val="0"/>
                        </a:spcBef>
                        <a:spcAft>
                          <a:spcPts val="0"/>
                        </a:spcAft>
                      </a:pPr>
                      <a:r>
                        <a:rPr lang="en-US" sz="1200">
                          <a:effectLst/>
                        </a:rPr>
                        <a:t>Hearing Board Filing Fee</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hMerge="1">
                  <a:txBody>
                    <a:bodyPr/>
                    <a:lstStyle/>
                    <a:p>
                      <a:endParaRPr lang="en-US"/>
                    </a:p>
                  </a:txBody>
                  <a:tcPr/>
                </a:tc>
                <a:extLst>
                  <a:ext uri="{0D108BD9-81ED-4DB2-BD59-A6C34878D82A}">
                    <a16:rowId xmlns:a16="http://schemas.microsoft.com/office/drawing/2014/main" val="3076352646"/>
                  </a:ext>
                </a:extLst>
              </a:tr>
              <a:tr h="269940">
                <a:tc>
                  <a:txBody>
                    <a:bodyPr/>
                    <a:lstStyle/>
                    <a:p>
                      <a:pPr marL="0" marR="0">
                        <a:spcBef>
                          <a:spcPts val="0"/>
                        </a:spcBef>
                        <a:spcAft>
                          <a:spcPts val="0"/>
                        </a:spcAft>
                      </a:pPr>
                      <a:r>
                        <a:rPr lang="en-US" sz="1200">
                          <a:effectLst/>
                        </a:rPr>
                        <a:t>Fee Type</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Fee</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441109910"/>
                  </a:ext>
                </a:extLst>
              </a:tr>
              <a:tr h="303504">
                <a:tc>
                  <a:txBody>
                    <a:bodyPr/>
                    <a:lstStyle/>
                    <a:p>
                      <a:pPr marL="0" marR="0">
                        <a:spcBef>
                          <a:spcPts val="0"/>
                        </a:spcBef>
                        <a:spcAft>
                          <a:spcPts val="0"/>
                        </a:spcAft>
                      </a:pPr>
                      <a:r>
                        <a:rPr lang="en-US" sz="1200">
                          <a:effectLst/>
                        </a:rPr>
                        <a:t>Emergency Variance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$750.00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67477496"/>
                  </a:ext>
                </a:extLst>
              </a:tr>
              <a:tr h="303504">
                <a:tc>
                  <a:txBody>
                    <a:bodyPr/>
                    <a:lstStyle/>
                    <a:p>
                      <a:pPr marL="0" marR="0">
                        <a:spcBef>
                          <a:spcPts val="0"/>
                        </a:spcBef>
                        <a:spcAft>
                          <a:spcPts val="0"/>
                        </a:spcAft>
                      </a:pPr>
                      <a:r>
                        <a:rPr lang="en-US" sz="1200">
                          <a:effectLst/>
                        </a:rPr>
                        <a:t>Interim Variance</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$1,000.00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254095926"/>
                  </a:ext>
                </a:extLst>
              </a:tr>
              <a:tr h="303504">
                <a:tc>
                  <a:txBody>
                    <a:bodyPr/>
                    <a:lstStyle/>
                    <a:p>
                      <a:pPr marL="0" marR="0">
                        <a:spcBef>
                          <a:spcPts val="0"/>
                        </a:spcBef>
                        <a:spcAft>
                          <a:spcPts val="0"/>
                        </a:spcAft>
                      </a:pPr>
                      <a:r>
                        <a:rPr lang="en-US" sz="1200">
                          <a:effectLst/>
                        </a:rPr>
                        <a:t>Short / 90 – Day Variance</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$1,500.00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4271033569"/>
                  </a:ext>
                </a:extLst>
              </a:tr>
              <a:tr h="303504">
                <a:tc>
                  <a:txBody>
                    <a:bodyPr/>
                    <a:lstStyle/>
                    <a:p>
                      <a:pPr marL="0" marR="0">
                        <a:spcBef>
                          <a:spcPts val="0"/>
                        </a:spcBef>
                        <a:spcAft>
                          <a:spcPts val="0"/>
                        </a:spcAft>
                      </a:pPr>
                      <a:r>
                        <a:rPr lang="en-US" sz="1200">
                          <a:effectLst/>
                        </a:rPr>
                        <a:t>Regular Variance</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$3,000.00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785751671"/>
                  </a:ext>
                </a:extLst>
              </a:tr>
              <a:tr h="303504">
                <a:tc>
                  <a:txBody>
                    <a:bodyPr/>
                    <a:lstStyle/>
                    <a:p>
                      <a:pPr marL="0" marR="0">
                        <a:spcBef>
                          <a:spcPts val="0"/>
                        </a:spcBef>
                        <a:spcAft>
                          <a:spcPts val="0"/>
                        </a:spcAft>
                      </a:pPr>
                      <a:r>
                        <a:rPr lang="en-US" sz="1200">
                          <a:effectLst/>
                        </a:rPr>
                        <a:t>Permit Appeal</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$1,000.00</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367536030"/>
                  </a:ext>
                </a:extLst>
              </a:tr>
            </a:tbl>
          </a:graphicData>
        </a:graphic>
      </p:graphicFrame>
    </p:spTree>
    <p:extLst>
      <p:ext uri="{BB962C8B-B14F-4D97-AF65-F5344CB8AC3E}">
        <p14:creationId xmlns:p14="http://schemas.microsoft.com/office/powerpoint/2010/main" val="4040817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BAB08-241A-421B-2235-5D8EF24EAF9A}"/>
              </a:ext>
            </a:extLst>
          </p:cNvPr>
          <p:cNvSpPr>
            <a:spLocks noGrp="1"/>
          </p:cNvSpPr>
          <p:nvPr>
            <p:ph idx="1"/>
          </p:nvPr>
        </p:nvSpPr>
        <p:spPr>
          <a:xfrm>
            <a:off x="732367" y="990600"/>
            <a:ext cx="10723033" cy="5715000"/>
          </a:xfrm>
        </p:spPr>
        <p:txBody>
          <a:bodyPr/>
          <a:lstStyle/>
          <a:p>
            <a:pPr marL="0" indent="0" algn="just" fontAlgn="auto">
              <a:spcAft>
                <a:spcPts val="0"/>
              </a:spcAft>
              <a:buNone/>
              <a:defRPr/>
            </a:pPr>
            <a:r>
              <a:rPr lang="en-US" sz="2667" dirty="0">
                <a:solidFill>
                  <a:schemeClr val="tx1"/>
                </a:solidFill>
                <a:ea typeface="+mn-ea"/>
              </a:rPr>
              <a:t>This rule change is being proposed to clarify burn hours for Agricultural burning.  The current rule does not clearly define all the burn hour options for agricultural burning.  </a:t>
            </a:r>
          </a:p>
          <a:p>
            <a:pPr algn="just" fontAlgn="auto">
              <a:spcAft>
                <a:spcPts val="0"/>
              </a:spcAft>
              <a:defRPr/>
            </a:pPr>
            <a:r>
              <a:rPr lang="en-US" sz="2667" dirty="0">
                <a:solidFill>
                  <a:schemeClr val="tx1"/>
                </a:solidFill>
                <a:ea typeface="+mn-ea"/>
              </a:rPr>
              <a:t>The proposal provides clear definitions of permissive (limited) burn days, extended burn days, and burn hours for grass, leaf, and field crops.  </a:t>
            </a:r>
          </a:p>
          <a:p>
            <a:pPr algn="just" fontAlgn="auto">
              <a:spcAft>
                <a:spcPts val="0"/>
              </a:spcAft>
              <a:defRPr/>
            </a:pPr>
            <a:r>
              <a:rPr lang="en-US" sz="2667" dirty="0">
                <a:solidFill>
                  <a:schemeClr val="tx1"/>
                </a:solidFill>
                <a:ea typeface="+mn-ea"/>
              </a:rPr>
              <a:t>The definitions already exist, but are spread throughout the rules.  This change will bring the definitions together so the burn hours for Agricultural operations are easy to find and understand.</a:t>
            </a:r>
            <a:endParaRPr lang="en-US" dirty="0"/>
          </a:p>
        </p:txBody>
      </p:sp>
      <p:sp>
        <p:nvSpPr>
          <p:cNvPr id="4" name="Text Box 11">
            <a:extLst>
              <a:ext uri="{FF2B5EF4-FFF2-40B4-BE49-F238E27FC236}">
                <a16:creationId xmlns:a16="http://schemas.microsoft.com/office/drawing/2014/main" id="{208CECA3-B693-2DFC-393C-A5C50669018E}"/>
              </a:ext>
            </a:extLst>
          </p:cNvPr>
          <p:cNvSpPr txBox="1">
            <a:spLocks noGrp="1" noChangeArrowheads="1"/>
          </p:cNvSpPr>
          <p:nvPr>
            <p:ph type="title"/>
          </p:nvPr>
        </p:nvSpPr>
        <p:spPr bwMode="auto">
          <a:xfrm>
            <a:off x="732367" y="-47925"/>
            <a:ext cx="10723034" cy="831093"/>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Rule Update: 1105</a:t>
            </a:r>
          </a:p>
        </p:txBody>
      </p:sp>
    </p:spTree>
    <p:extLst>
      <p:ext uri="{BB962C8B-B14F-4D97-AF65-F5344CB8AC3E}">
        <p14:creationId xmlns:p14="http://schemas.microsoft.com/office/powerpoint/2010/main" val="862290758"/>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BAB08-241A-421B-2235-5D8EF24EAF9A}"/>
              </a:ext>
            </a:extLst>
          </p:cNvPr>
          <p:cNvSpPr>
            <a:spLocks noGrp="1"/>
          </p:cNvSpPr>
          <p:nvPr>
            <p:ph idx="1"/>
          </p:nvPr>
        </p:nvSpPr>
        <p:spPr>
          <a:xfrm>
            <a:off x="732367" y="838200"/>
            <a:ext cx="10723033" cy="5638800"/>
          </a:xfrm>
        </p:spPr>
        <p:txBody>
          <a:bodyPr/>
          <a:lstStyle/>
          <a:p>
            <a:pPr marL="0" indent="0" algn="just">
              <a:spcBef>
                <a:spcPts val="0"/>
              </a:spcBef>
              <a:spcAft>
                <a:spcPts val="0"/>
              </a:spcAft>
              <a:buNone/>
              <a:tabLst>
                <a:tab pos="1257300" algn="l"/>
              </a:tabLst>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r>
              <a:rPr lang="en-US" sz="1400" b="1" dirty="0">
                <a:solidFill>
                  <a:schemeClr val="tx1"/>
                </a:solidFill>
                <a:effectLst/>
                <a:latin typeface="Times New Roman" panose="02020603050405020304" pitchFamily="18" charset="0"/>
                <a:ea typeface="Times New Roman" panose="02020603050405020304" pitchFamily="18" charset="0"/>
              </a:rPr>
              <a:t>Section 665:  Category  LXX - "Air Toxics Hot Spots Information and Assessment Act of 1987" (Act) Fee  </a:t>
            </a:r>
          </a:p>
          <a:p>
            <a:pPr marL="0" marR="0" indent="0" algn="just">
              <a:spcBef>
                <a:spcPts val="0"/>
              </a:spcBef>
              <a:spcAft>
                <a:spcPts val="0"/>
              </a:spcAft>
              <a:buNone/>
              <a:tabLst>
                <a:tab pos="1257300" algn="l"/>
              </a:tabLst>
            </a:pPr>
            <a:r>
              <a:rPr lang="en-US" sz="1400" dirty="0">
                <a:solidFill>
                  <a:schemeClr val="tx1"/>
                </a:solidFill>
                <a:effectLst/>
                <a:latin typeface="Times New Roman" panose="02020603050405020304" pitchFamily="18" charset="0"/>
                <a:ea typeface="Times New Roman" panose="02020603050405020304" pitchFamily="18" charset="0"/>
              </a:rPr>
              <a:t>The District shall annually collect from the operators of facilities, permit holder, or facility owners subject to Health and Safety Code (H&amp;SC) Section 44320, fees reasonably expected to: (a) Recover the anticipated costs to be incurred by the California Air Resources Board (ARB) and Department of Health Services (DHS) to implement and administer the Act as set forth in Health and Safety Code Section 44380; and  (b) Recover the anticipated costs incurred by the District to implement and administer the Act including but not limited to: the cost of reviewing or preparing the emissions inventory plans, review inventory data, review risk assessments, verify plans and data and prepare facilities prioritization.</a:t>
            </a: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r>
              <a:rPr lang="en-US" sz="1400" dirty="0">
                <a:solidFill>
                  <a:schemeClr val="tx1"/>
                </a:solidFill>
                <a:effectLst/>
                <a:latin typeface="Times New Roman" panose="02020603050405020304" pitchFamily="18" charset="0"/>
                <a:ea typeface="Times New Roman" panose="02020603050405020304" pitchFamily="18" charset="0"/>
              </a:rPr>
              <a:t>The District shall notify and assess the operator, permit holder, or facility owner for each facility subject to this rule pursuant to the H&amp;SC in writing of the fee due.  The fee shall be calculated from the amount determined by the ARB and DHS as their incurred costs plus the actual District cost for staff time in accordance with the schedule annually adopted by the state board or actual cost of Consultant services, unless such other specific fee schedule is enacted by the District Board.  The ARB and DHS fee shall be as indicated below for the 2023/2024 Fiscal Year, and shall be due by January 15, 2026, or as specified on the notice of fees due if required.</a:t>
            </a: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r>
              <a:rPr lang="en-US" sz="1400" dirty="0">
                <a:solidFill>
                  <a:schemeClr val="tx1"/>
                </a:solidFill>
                <a:effectLst/>
                <a:latin typeface="Times New Roman" panose="02020603050405020304" pitchFamily="18" charset="0"/>
                <a:ea typeface="Times New Roman" panose="02020603050405020304" pitchFamily="18" charset="0"/>
              </a:rPr>
              <a:t>A. Sources with estimated actual emissions equal to, or greater than, ten tons per year for air emissions, as determined to be affected criteria air pollutants by the ARB, to include methane, or identified as a toxic air contaminant pursuant to H&amp;SC 44320; $64.17 per ton of annual emissions. </a:t>
            </a: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r>
              <a:rPr lang="en-US" sz="1400" dirty="0">
                <a:solidFill>
                  <a:schemeClr val="tx1"/>
                </a:solidFill>
                <a:effectLst/>
                <a:latin typeface="Times New Roman" panose="02020603050405020304" pitchFamily="18" charset="0"/>
                <a:ea typeface="Times New Roman" panose="02020603050405020304" pitchFamily="18" charset="0"/>
              </a:rPr>
              <a:t>B.  Sources subject to H&amp;SC 44320 with estimated actual emissions less than ten tons per year for pollutants which are determined to be criteria air pollutants by the ARB or identified as a toxic air pollutant; $397.00, or as charged by ARB whichever is greater.  The fee may be reduced to one half this amount if an industry wide survey is completed, or as part of the air toxics inventory the source is placed under District permit or is already under a District permit. The  operator, permit holder, or facility owner shall remit the fee to the District within 60 days after receipt of the notice stating the amount of the fee due or the fee will be considered past due.  If the source fails to pay the fee within 60 days of this notice, the District shall assess a penalty of 100 percent of the assessed fee.  If the operator, permit holder, or facility owner fails to pay the fee within 120 days after the receipt of the notice, the District may initiate permit revocation proceedings or other legal actions to require the fee be paid and permit application made.  </a:t>
            </a: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p:txBody>
      </p:sp>
      <p:sp>
        <p:nvSpPr>
          <p:cNvPr id="4" name="Text Box 11">
            <a:extLst>
              <a:ext uri="{FF2B5EF4-FFF2-40B4-BE49-F238E27FC236}">
                <a16:creationId xmlns:a16="http://schemas.microsoft.com/office/drawing/2014/main" id="{208CECA3-B693-2DFC-393C-A5C50669018E}"/>
              </a:ext>
            </a:extLst>
          </p:cNvPr>
          <p:cNvSpPr txBox="1">
            <a:spLocks noGrp="1" noChangeArrowheads="1"/>
          </p:cNvSpPr>
          <p:nvPr>
            <p:ph type="title"/>
          </p:nvPr>
        </p:nvSpPr>
        <p:spPr bwMode="auto">
          <a:xfrm>
            <a:off x="732367" y="-47925"/>
            <a:ext cx="10723034" cy="831093"/>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Rule 665 (Proposed)</a:t>
            </a:r>
          </a:p>
        </p:txBody>
      </p:sp>
      <mc:AlternateContent xmlns:mc="http://schemas.openxmlformats.org/markup-compatibility/2006">
        <mc:Choice xmlns:p14="http://schemas.microsoft.com/office/powerpoint/2010/main" xmlns:aink="http://schemas.microsoft.com/office/drawing/2016/ink" Requires="p14 aink">
          <p:contentPart p14:bwMode="auto" r:id="rId2">
            <p14:nvContentPartPr>
              <p14:cNvPr id="5" name="Ink 4">
                <a:extLst>
                  <a:ext uri="{FF2B5EF4-FFF2-40B4-BE49-F238E27FC236}">
                    <a16:creationId xmlns:a16="http://schemas.microsoft.com/office/drawing/2014/main" id="{D36627D3-D46B-837B-58D7-10DECC4D2034}"/>
                  </a:ext>
                </a:extLst>
              </p14:cNvPr>
              <p14:cNvContentPartPr/>
              <p14:nvPr/>
            </p14:nvContentPartPr>
            <p14:xfrm>
              <a:off x="5534172" y="6194425"/>
              <a:ext cx="656969" cy="206375"/>
            </p14:xfrm>
          </p:contentPart>
        </mc:Choice>
        <mc:Fallback>
          <p:pic>
            <p:nvPicPr>
              <p:cNvPr id="5" name="Ink 4">
                <a:extLst>
                  <a:ext uri="{FF2B5EF4-FFF2-40B4-BE49-F238E27FC236}">
                    <a16:creationId xmlns:a16="http://schemas.microsoft.com/office/drawing/2014/main" id="{D36627D3-D46B-837B-58D7-10DECC4D2034}"/>
                  </a:ext>
                </a:extLst>
              </p:cNvPr>
              <p:cNvPicPr/>
              <p:nvPr/>
            </p:nvPicPr>
            <p:blipFill>
              <a:blip r:embed="rId3"/>
              <a:stretch>
                <a:fillRect/>
              </a:stretch>
            </p:blipFill>
            <p:spPr>
              <a:xfrm>
                <a:off x="5529852" y="6190118"/>
                <a:ext cx="665609" cy="214989"/>
              </a:xfrm>
              <a:prstGeom prst="rect">
                <a:avLst/>
              </a:prstGeom>
            </p:spPr>
          </p:pic>
        </mc:Fallback>
      </mc:AlternateContent>
      <mc:AlternateContent xmlns:mc="http://schemas.openxmlformats.org/markup-compatibility/2006">
        <mc:Choice xmlns:p14="http://schemas.microsoft.com/office/powerpoint/2010/main" xmlns:aink="http://schemas.microsoft.com/office/drawing/2016/ink" Requires="p14 aink">
          <p:contentPart p14:bwMode="auto" r:id="rId4">
            <p14:nvContentPartPr>
              <p14:cNvPr id="6" name="Ink 5">
                <a:extLst>
                  <a:ext uri="{FF2B5EF4-FFF2-40B4-BE49-F238E27FC236}">
                    <a16:creationId xmlns:a16="http://schemas.microsoft.com/office/drawing/2014/main" id="{B1C4DDF5-66F0-761B-0DDA-FD4C7020CFD1}"/>
                  </a:ext>
                </a:extLst>
              </p14:cNvPr>
              <p14:cNvContentPartPr/>
              <p14:nvPr/>
            </p14:nvContentPartPr>
            <p14:xfrm>
              <a:off x="5089822" y="5572125"/>
              <a:ext cx="1054092" cy="400050"/>
            </p14:xfrm>
          </p:contentPart>
        </mc:Choice>
        <mc:Fallback>
          <p:pic>
            <p:nvPicPr>
              <p:cNvPr id="6" name="Ink 5">
                <a:extLst>
                  <a:ext uri="{FF2B5EF4-FFF2-40B4-BE49-F238E27FC236}">
                    <a16:creationId xmlns:a16="http://schemas.microsoft.com/office/drawing/2014/main" id="{B1C4DDF5-66F0-761B-0DDA-FD4C7020CFD1}"/>
                  </a:ext>
                </a:extLst>
              </p:cNvPr>
              <p:cNvPicPr/>
              <p:nvPr/>
            </p:nvPicPr>
            <p:blipFill>
              <a:blip r:embed="rId5"/>
              <a:stretch>
                <a:fillRect/>
              </a:stretch>
            </p:blipFill>
            <p:spPr>
              <a:xfrm>
                <a:off x="5085505" y="5567812"/>
                <a:ext cx="1062726" cy="408676"/>
              </a:xfrm>
              <a:prstGeom prst="rect">
                <a:avLst/>
              </a:prstGeom>
            </p:spPr>
          </p:pic>
        </mc:Fallback>
      </mc:AlternateContent>
    </p:spTree>
    <p:extLst>
      <p:ext uri="{BB962C8B-B14F-4D97-AF65-F5344CB8AC3E}">
        <p14:creationId xmlns:p14="http://schemas.microsoft.com/office/powerpoint/2010/main" val="539111403"/>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BAB08-241A-421B-2235-5D8EF24EAF9A}"/>
              </a:ext>
            </a:extLst>
          </p:cNvPr>
          <p:cNvSpPr>
            <a:spLocks noGrp="1"/>
          </p:cNvSpPr>
          <p:nvPr>
            <p:ph idx="1"/>
          </p:nvPr>
        </p:nvSpPr>
        <p:spPr>
          <a:xfrm>
            <a:off x="732367" y="838200"/>
            <a:ext cx="10723033" cy="5638800"/>
          </a:xfrm>
        </p:spPr>
        <p:txBody>
          <a:bodyPr/>
          <a:lstStyle/>
          <a:p>
            <a:pPr marL="0" indent="0" algn="just">
              <a:spcBef>
                <a:spcPts val="0"/>
              </a:spcBef>
              <a:spcAft>
                <a:spcPts val="0"/>
              </a:spcAft>
              <a:buNone/>
              <a:tabLst>
                <a:tab pos="1257300" algn="l"/>
              </a:tabLst>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r>
              <a:rPr lang="en-US" sz="1400" b="1" dirty="0">
                <a:solidFill>
                  <a:schemeClr val="tx1"/>
                </a:solidFill>
                <a:effectLst/>
                <a:latin typeface="Times New Roman" panose="02020603050405020304" pitchFamily="18" charset="0"/>
                <a:ea typeface="Times New Roman" panose="02020603050405020304" pitchFamily="18" charset="0"/>
              </a:rPr>
              <a:t>Section 668: Category LXXV – Schedule of Fees for Source Evaluation</a:t>
            </a:r>
          </a:p>
          <a:p>
            <a:pPr marL="0" marR="0" indent="0" algn="just">
              <a:spcBef>
                <a:spcPts val="0"/>
              </a:spcBef>
              <a:spcAft>
                <a:spcPts val="0"/>
              </a:spcAft>
              <a:buNone/>
              <a:tabLst>
                <a:tab pos="1257300" algn="l"/>
              </a:tabLst>
            </a:pPr>
            <a:r>
              <a:rPr lang="en-US" sz="1400" dirty="0">
                <a:solidFill>
                  <a:schemeClr val="tx1"/>
                </a:solidFill>
                <a:effectLst/>
                <a:latin typeface="Times New Roman" panose="02020603050405020304" pitchFamily="18" charset="0"/>
                <a:ea typeface="Times New Roman" panose="02020603050405020304" pitchFamily="18" charset="0"/>
              </a:rPr>
              <a:t>The following fees may be applied to sources when it becomes necessary or desirable for the District to perform evaluations, health risk assessments, assist in preparing reports, source emissions evaluation or testing, prepare required toxics reports or plans, or repeatedly monitor a source in response to complaints or violations.</a:t>
            </a: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r>
              <a:rPr lang="en-US" sz="1400" dirty="0">
                <a:solidFill>
                  <a:schemeClr val="tx1"/>
                </a:solidFill>
                <a:effectLst/>
                <a:latin typeface="Times New Roman" panose="02020603050405020304" pitchFamily="18" charset="0"/>
                <a:ea typeface="Times New Roman" panose="02020603050405020304" pitchFamily="18" charset="0"/>
              </a:rPr>
              <a:t>A. The actual cost of staff time, overhead charges for equipment and facilities, and an administrative fee of 15%.</a:t>
            </a: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r>
              <a:rPr lang="en-US" sz="1400" dirty="0">
                <a:solidFill>
                  <a:schemeClr val="tx1"/>
                </a:solidFill>
                <a:effectLst/>
                <a:latin typeface="Times New Roman" panose="02020603050405020304" pitchFamily="18" charset="0"/>
                <a:ea typeface="Times New Roman" panose="02020603050405020304" pitchFamily="18" charset="0"/>
              </a:rPr>
              <a:t>B. The actual cost of laboratory analysis when utilizing a laboratory service as billed by that service and an administrative fee of 15%.</a:t>
            </a: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r>
              <a:rPr lang="en-US" sz="1400" dirty="0">
                <a:solidFill>
                  <a:schemeClr val="tx1"/>
                </a:solidFill>
                <a:effectLst/>
                <a:latin typeface="Times New Roman" panose="02020603050405020304" pitchFamily="18" charset="0"/>
                <a:ea typeface="Times New Roman" panose="02020603050405020304" pitchFamily="18" charset="0"/>
              </a:rPr>
              <a:t>C.  The reasonable costs associated with travel, equipment rental and materials consumed in any test and an administrative fee of 15%.  </a:t>
            </a: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r>
              <a:rPr lang="en-US" sz="1400" dirty="0">
                <a:solidFill>
                  <a:schemeClr val="tx1"/>
                </a:solidFill>
                <a:effectLst/>
                <a:latin typeface="Times New Roman" panose="02020603050405020304" pitchFamily="18" charset="0"/>
                <a:ea typeface="Times New Roman" panose="02020603050405020304" pitchFamily="18" charset="0"/>
              </a:rPr>
              <a:t>D.  The reasonable costs associated with consultant services and an administrative fee of 15%.</a:t>
            </a: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p:txBody>
      </p:sp>
      <p:sp>
        <p:nvSpPr>
          <p:cNvPr id="4" name="Text Box 11">
            <a:extLst>
              <a:ext uri="{FF2B5EF4-FFF2-40B4-BE49-F238E27FC236}">
                <a16:creationId xmlns:a16="http://schemas.microsoft.com/office/drawing/2014/main" id="{208CECA3-B693-2DFC-393C-A5C50669018E}"/>
              </a:ext>
            </a:extLst>
          </p:cNvPr>
          <p:cNvSpPr txBox="1">
            <a:spLocks noGrp="1" noChangeArrowheads="1"/>
          </p:cNvSpPr>
          <p:nvPr>
            <p:ph type="title"/>
          </p:nvPr>
        </p:nvSpPr>
        <p:spPr bwMode="auto">
          <a:xfrm>
            <a:off x="732367" y="-47925"/>
            <a:ext cx="10723034" cy="831093"/>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Rule 668 (Proposed)</a:t>
            </a:r>
          </a:p>
        </p:txBody>
      </p:sp>
      <mc:AlternateContent xmlns:mc="http://schemas.openxmlformats.org/markup-compatibility/2006">
        <mc:Choice xmlns:p14="http://schemas.microsoft.com/office/powerpoint/2010/main" xmlns:aink="http://schemas.microsoft.com/office/drawing/2016/ink" Requires="p14 aink">
          <p:contentPart p14:bwMode="auto" r:id="rId2">
            <p14:nvContentPartPr>
              <p14:cNvPr id="5" name="Ink 4">
                <a:extLst>
                  <a:ext uri="{FF2B5EF4-FFF2-40B4-BE49-F238E27FC236}">
                    <a16:creationId xmlns:a16="http://schemas.microsoft.com/office/drawing/2014/main" id="{D36627D3-D46B-837B-58D7-10DECC4D2034}"/>
                  </a:ext>
                </a:extLst>
              </p14:cNvPr>
              <p14:cNvContentPartPr/>
              <p14:nvPr/>
            </p14:nvContentPartPr>
            <p14:xfrm>
              <a:off x="5534172" y="6194425"/>
              <a:ext cx="656969" cy="206375"/>
            </p14:xfrm>
          </p:contentPart>
        </mc:Choice>
        <mc:Fallback>
          <p:pic>
            <p:nvPicPr>
              <p:cNvPr id="5" name="Ink 4">
                <a:extLst>
                  <a:ext uri="{FF2B5EF4-FFF2-40B4-BE49-F238E27FC236}">
                    <a16:creationId xmlns:a16="http://schemas.microsoft.com/office/drawing/2014/main" id="{D36627D3-D46B-837B-58D7-10DECC4D2034}"/>
                  </a:ext>
                </a:extLst>
              </p:cNvPr>
              <p:cNvPicPr/>
              <p:nvPr/>
            </p:nvPicPr>
            <p:blipFill>
              <a:blip r:embed="rId3"/>
              <a:stretch>
                <a:fillRect/>
              </a:stretch>
            </p:blipFill>
            <p:spPr>
              <a:xfrm>
                <a:off x="5529852" y="6190118"/>
                <a:ext cx="665609" cy="214989"/>
              </a:xfrm>
              <a:prstGeom prst="rect">
                <a:avLst/>
              </a:prstGeom>
            </p:spPr>
          </p:pic>
        </mc:Fallback>
      </mc:AlternateContent>
      <mc:AlternateContent xmlns:mc="http://schemas.openxmlformats.org/markup-compatibility/2006">
        <mc:Choice xmlns:p14="http://schemas.microsoft.com/office/powerpoint/2010/main" xmlns:aink="http://schemas.microsoft.com/office/drawing/2016/ink" Requires="p14 aink">
          <p:contentPart p14:bwMode="auto" r:id="rId4">
            <p14:nvContentPartPr>
              <p14:cNvPr id="6" name="Ink 5">
                <a:extLst>
                  <a:ext uri="{FF2B5EF4-FFF2-40B4-BE49-F238E27FC236}">
                    <a16:creationId xmlns:a16="http://schemas.microsoft.com/office/drawing/2014/main" id="{B1C4DDF5-66F0-761B-0DDA-FD4C7020CFD1}"/>
                  </a:ext>
                </a:extLst>
              </p14:cNvPr>
              <p14:cNvContentPartPr/>
              <p14:nvPr/>
            </p14:nvContentPartPr>
            <p14:xfrm>
              <a:off x="5089822" y="5572125"/>
              <a:ext cx="1054092" cy="400050"/>
            </p14:xfrm>
          </p:contentPart>
        </mc:Choice>
        <mc:Fallback>
          <p:pic>
            <p:nvPicPr>
              <p:cNvPr id="6" name="Ink 5">
                <a:extLst>
                  <a:ext uri="{FF2B5EF4-FFF2-40B4-BE49-F238E27FC236}">
                    <a16:creationId xmlns:a16="http://schemas.microsoft.com/office/drawing/2014/main" id="{B1C4DDF5-66F0-761B-0DDA-FD4C7020CFD1}"/>
                  </a:ext>
                </a:extLst>
              </p:cNvPr>
              <p:cNvPicPr/>
              <p:nvPr/>
            </p:nvPicPr>
            <p:blipFill>
              <a:blip r:embed="rId5"/>
              <a:stretch>
                <a:fillRect/>
              </a:stretch>
            </p:blipFill>
            <p:spPr>
              <a:xfrm>
                <a:off x="5085505" y="5567812"/>
                <a:ext cx="1062726" cy="408676"/>
              </a:xfrm>
              <a:prstGeom prst="rect">
                <a:avLst/>
              </a:prstGeom>
            </p:spPr>
          </p:pic>
        </mc:Fallback>
      </mc:AlternateContent>
    </p:spTree>
    <p:extLst>
      <p:ext uri="{BB962C8B-B14F-4D97-AF65-F5344CB8AC3E}">
        <p14:creationId xmlns:p14="http://schemas.microsoft.com/office/powerpoint/2010/main" val="4533779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BAB08-241A-421B-2235-5D8EF24EAF9A}"/>
              </a:ext>
            </a:extLst>
          </p:cNvPr>
          <p:cNvSpPr>
            <a:spLocks noGrp="1"/>
          </p:cNvSpPr>
          <p:nvPr>
            <p:ph idx="1"/>
          </p:nvPr>
        </p:nvSpPr>
        <p:spPr>
          <a:xfrm>
            <a:off x="732367" y="990600"/>
            <a:ext cx="10723033" cy="3352800"/>
          </a:xfrm>
        </p:spPr>
        <p:txBody>
          <a:bodyPr/>
          <a:lstStyle/>
          <a:p>
            <a:pPr marL="0" indent="0" algn="just" fontAlgn="auto">
              <a:spcAft>
                <a:spcPts val="0"/>
              </a:spcAft>
              <a:buNone/>
              <a:defRPr/>
            </a:pPr>
            <a:r>
              <a:rPr lang="en-US" sz="2667" dirty="0">
                <a:solidFill>
                  <a:schemeClr val="tx1"/>
                </a:solidFill>
                <a:ea typeface="+mn-ea"/>
              </a:rPr>
              <a:t>These rules are part of the Title V major source rules of the District, required by EPA under our delegation for the program. These rules relate to Emergency Events. </a:t>
            </a:r>
          </a:p>
          <a:p>
            <a:pPr algn="just" fontAlgn="auto">
              <a:spcAft>
                <a:spcPts val="0"/>
              </a:spcAft>
              <a:defRPr/>
            </a:pPr>
            <a:r>
              <a:rPr lang="en-US" sz="2667" dirty="0">
                <a:solidFill>
                  <a:schemeClr val="tx1"/>
                </a:solidFill>
                <a:ea typeface="+mn-ea"/>
              </a:rPr>
              <a:t>EPA has repealed the regulation that these rules were based on.  The District is required by EPA to repeal these rules.</a:t>
            </a:r>
            <a:endParaRPr lang="en-US" dirty="0"/>
          </a:p>
        </p:txBody>
      </p:sp>
      <p:sp>
        <p:nvSpPr>
          <p:cNvPr id="4" name="Text Box 11">
            <a:extLst>
              <a:ext uri="{FF2B5EF4-FFF2-40B4-BE49-F238E27FC236}">
                <a16:creationId xmlns:a16="http://schemas.microsoft.com/office/drawing/2014/main" id="{208CECA3-B693-2DFC-393C-A5C50669018E}"/>
              </a:ext>
            </a:extLst>
          </p:cNvPr>
          <p:cNvSpPr txBox="1">
            <a:spLocks noGrp="1" noChangeArrowheads="1"/>
          </p:cNvSpPr>
          <p:nvPr>
            <p:ph type="title"/>
          </p:nvPr>
        </p:nvSpPr>
        <p:spPr bwMode="auto">
          <a:xfrm>
            <a:off x="732367" y="-47925"/>
            <a:ext cx="10723034" cy="831093"/>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Rule Repeal: 12.450 &amp; 12.640</a:t>
            </a:r>
          </a:p>
        </p:txBody>
      </p:sp>
    </p:spTree>
    <p:extLst>
      <p:ext uri="{BB962C8B-B14F-4D97-AF65-F5344CB8AC3E}">
        <p14:creationId xmlns:p14="http://schemas.microsoft.com/office/powerpoint/2010/main" val="42833392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BAB08-241A-421B-2235-5D8EF24EAF9A}"/>
              </a:ext>
            </a:extLst>
          </p:cNvPr>
          <p:cNvSpPr>
            <a:spLocks noGrp="1"/>
          </p:cNvSpPr>
          <p:nvPr>
            <p:ph idx="1"/>
          </p:nvPr>
        </p:nvSpPr>
        <p:spPr>
          <a:xfrm>
            <a:off x="732367" y="990600"/>
            <a:ext cx="10723033" cy="4419600"/>
          </a:xfrm>
        </p:spPr>
        <p:txBody>
          <a:bodyPr/>
          <a:lstStyle/>
          <a:p>
            <a:pPr marL="0" indent="0" algn="just" fontAlgn="auto">
              <a:spcAft>
                <a:spcPts val="0"/>
              </a:spcAft>
              <a:buNone/>
              <a:defRPr/>
            </a:pPr>
            <a:r>
              <a:rPr lang="en-US" dirty="0">
                <a:solidFill>
                  <a:schemeClr val="tx1"/>
                </a:solidFill>
              </a:rPr>
              <a:t>The District is proposing these rule updates to clarify issues, update the fee rule, correct rules to comply with current operational requirements, and to repeal rules that are mandated to be repealed.  The proposal incorporates only necessary updates at this time.  Clarification and revision of other rules will be processed at a later date on when staff time allows.</a:t>
            </a:r>
          </a:p>
        </p:txBody>
      </p:sp>
      <p:sp>
        <p:nvSpPr>
          <p:cNvPr id="4" name="Text Box 11">
            <a:extLst>
              <a:ext uri="{FF2B5EF4-FFF2-40B4-BE49-F238E27FC236}">
                <a16:creationId xmlns:a16="http://schemas.microsoft.com/office/drawing/2014/main" id="{208CECA3-B693-2DFC-393C-A5C50669018E}"/>
              </a:ext>
            </a:extLst>
          </p:cNvPr>
          <p:cNvSpPr txBox="1">
            <a:spLocks noGrp="1" noChangeArrowheads="1"/>
          </p:cNvSpPr>
          <p:nvPr>
            <p:ph type="title"/>
          </p:nvPr>
        </p:nvSpPr>
        <p:spPr bwMode="auto">
          <a:xfrm>
            <a:off x="732367" y="-47925"/>
            <a:ext cx="10723034" cy="831093"/>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Conclusion</a:t>
            </a:r>
          </a:p>
        </p:txBody>
      </p:sp>
    </p:spTree>
    <p:extLst>
      <p:ext uri="{BB962C8B-B14F-4D97-AF65-F5344CB8AC3E}">
        <p14:creationId xmlns:p14="http://schemas.microsoft.com/office/powerpoint/2010/main" val="14104622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1">
            <a:extLst>
              <a:ext uri="{FF2B5EF4-FFF2-40B4-BE49-F238E27FC236}">
                <a16:creationId xmlns:a16="http://schemas.microsoft.com/office/drawing/2014/main" id="{208CECA3-B693-2DFC-393C-A5C50669018E}"/>
              </a:ext>
            </a:extLst>
          </p:cNvPr>
          <p:cNvSpPr txBox="1">
            <a:spLocks noGrp="1" noChangeArrowheads="1"/>
          </p:cNvSpPr>
          <p:nvPr>
            <p:ph type="title"/>
          </p:nvPr>
        </p:nvSpPr>
        <p:spPr bwMode="auto">
          <a:xfrm>
            <a:off x="732367" y="1531107"/>
            <a:ext cx="10723034" cy="831093"/>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Questions / Comments</a:t>
            </a:r>
          </a:p>
        </p:txBody>
      </p:sp>
    </p:spTree>
    <p:extLst>
      <p:ext uri="{BB962C8B-B14F-4D97-AF65-F5344CB8AC3E}">
        <p14:creationId xmlns:p14="http://schemas.microsoft.com/office/powerpoint/2010/main" val="596343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BAB08-241A-421B-2235-5D8EF24EAF9A}"/>
              </a:ext>
            </a:extLst>
          </p:cNvPr>
          <p:cNvSpPr>
            <a:spLocks noGrp="1"/>
          </p:cNvSpPr>
          <p:nvPr>
            <p:ph idx="1"/>
          </p:nvPr>
        </p:nvSpPr>
        <p:spPr>
          <a:xfrm>
            <a:off x="732367" y="990600"/>
            <a:ext cx="10723033" cy="4800600"/>
          </a:xfrm>
        </p:spPr>
        <p:txBody>
          <a:bodyPr/>
          <a:lstStyle/>
          <a:p>
            <a:pPr marL="0" indent="0" algn="just" fontAlgn="auto">
              <a:spcAft>
                <a:spcPts val="0"/>
              </a:spcAft>
              <a:buNone/>
              <a:defRPr/>
            </a:pPr>
            <a:r>
              <a:rPr lang="en-US" sz="1800" b="1" u="sng"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Section 208.2 Current</a:t>
            </a:r>
            <a:r>
              <a:rPr lang="en-US" sz="1800" u="sng"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1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Burn Day or Permissive Burn Day means a day on which burning is allowed and is not prohibited pursuant to these rules and regulations, the California Health and Safety code, or by other agencies having jurisdiction. Hours of burning are limited to 9 AM to 3 PM unless the day is designated an extended burn day. On extended burn days open burning is allowed during the period of the day from sunrise to sunset.</a:t>
            </a:r>
          </a:p>
          <a:p>
            <a:pPr marL="0" indent="0" algn="just" fontAlgn="auto">
              <a:spcAft>
                <a:spcPts val="0"/>
              </a:spcAft>
              <a:buNone/>
              <a:defRPr/>
            </a:pPr>
            <a:r>
              <a:rPr lang="en-US" sz="1800" b="1" u="sng"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Section 208.2 Proposed</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Burn Day or Permissive (Limited) Burn Day means a day on which burning is allowed and is not prohibited pursuant to these rules and regulations, the California Health and Safety Code, or by other agencies having jurisdiction.  Hours of burning are limited to 9 AM to 3 PM.  Agricultural burn hours are defined in Rule Section 1105.  </a:t>
            </a:r>
          </a:p>
          <a:p>
            <a:pPr marL="0" indent="0" algn="just" fontAlgn="auto">
              <a:spcAft>
                <a:spcPts val="0"/>
              </a:spcAft>
              <a:buNone/>
              <a:defRPr/>
            </a:pPr>
            <a:r>
              <a:rPr lang="en-US" sz="1800" b="1" u="sng"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Section 208.2 Alternative</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Burn Day or Permissive (Limited) Burn Day means a day on which burning is allowed and is not prohibited pursuant to these rules and regulations, the California Health and Safety Code, or by other agencies having jurisdiction.  Hours of burning are limited to 9 AM to 3 PM.  Agricultural burn hours are defined in Rule Section 1105.  The following Holidays shall be no burn days: Veterans Day, Thanksgiving Day, Christmas Eve, Christmas Day, New Years Eve, New Years Day, Marin Luther King Day, Presidents’ Day, and Easter Sunday.</a:t>
            </a:r>
          </a:p>
          <a:p>
            <a:pPr marL="0" indent="0" algn="just" fontAlgn="auto">
              <a:spcAft>
                <a:spcPts val="0"/>
              </a:spcAft>
              <a:buNone/>
              <a:defRPr/>
            </a:pPr>
            <a:endParaRPr lang="en-US" dirty="0">
              <a:solidFill>
                <a:schemeClr val="tx1"/>
              </a:solidFill>
            </a:endParaRPr>
          </a:p>
        </p:txBody>
      </p:sp>
      <p:sp>
        <p:nvSpPr>
          <p:cNvPr id="4" name="Text Box 11">
            <a:extLst>
              <a:ext uri="{FF2B5EF4-FFF2-40B4-BE49-F238E27FC236}">
                <a16:creationId xmlns:a16="http://schemas.microsoft.com/office/drawing/2014/main" id="{208CECA3-B693-2DFC-393C-A5C50669018E}"/>
              </a:ext>
            </a:extLst>
          </p:cNvPr>
          <p:cNvSpPr txBox="1">
            <a:spLocks noGrp="1" noChangeArrowheads="1"/>
          </p:cNvSpPr>
          <p:nvPr>
            <p:ph type="title"/>
          </p:nvPr>
        </p:nvSpPr>
        <p:spPr bwMode="auto">
          <a:xfrm>
            <a:off x="732367" y="-47925"/>
            <a:ext cx="10723034" cy="831093"/>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Rule 208.2</a:t>
            </a:r>
          </a:p>
        </p:txBody>
      </p:sp>
    </p:spTree>
    <p:extLst>
      <p:ext uri="{BB962C8B-B14F-4D97-AF65-F5344CB8AC3E}">
        <p14:creationId xmlns:p14="http://schemas.microsoft.com/office/powerpoint/2010/main" val="39854835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BAB08-241A-421B-2235-5D8EF24EAF9A}"/>
              </a:ext>
            </a:extLst>
          </p:cNvPr>
          <p:cNvSpPr>
            <a:spLocks noGrp="1"/>
          </p:cNvSpPr>
          <p:nvPr>
            <p:ph idx="1"/>
          </p:nvPr>
        </p:nvSpPr>
        <p:spPr>
          <a:xfrm>
            <a:off x="732367" y="990600"/>
            <a:ext cx="10723033" cy="4419600"/>
          </a:xfrm>
        </p:spPr>
        <p:txBody>
          <a:bodyPr/>
          <a:lstStyle/>
          <a:p>
            <a:pPr marL="0" marR="0" indent="0">
              <a:spcBef>
                <a:spcPts val="0"/>
              </a:spcBef>
              <a:spcAft>
                <a:spcPts val="0"/>
              </a:spcAft>
              <a:buNone/>
            </a:pPr>
            <a:r>
              <a:rPr lang="en-US" sz="1800" b="1" u="sng"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Section 226.5 Current</a:t>
            </a:r>
            <a:r>
              <a:rPr lang="en-US" sz="18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 Fire Season Burn Ban means that period of each year from May 1 to the end of fire season, as proclaimed by the Director of the California Department of Forestry and Fire Protection or, in the event that fire and meteorological conditions in the Air Basin differ from those prevailing elsewhere within the California Department of Forestry, Region 1, as proclaimed by the Lake County Board of Supervisors (see applicable Lake County Ordinances for proclamation procedure).</a:t>
            </a:r>
            <a:endParaRPr lang="en-US" sz="18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0" indent="0" algn="just" fontAlgn="auto">
              <a:spcAft>
                <a:spcPts val="0"/>
              </a:spcAft>
              <a:buNone/>
              <a:defRPr/>
            </a:pPr>
            <a:r>
              <a:rPr lang="en-US" sz="1800" b="1" u="sng"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Section 226.5 Proposed Equivalent</a:t>
            </a:r>
            <a:r>
              <a:rPr lang="en-US" sz="1800" b="1"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 </a:t>
            </a:r>
            <a:r>
              <a:rPr lang="en-US" sz="18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Fire Season Burn Ban means the period of each year from May 1 to November 15.  In the event that fire and meteorological conditions in the Air Basin warrant, the Lake County Board of Supervisors or Lake County Air Quality Management District Board of Directors may request the District declare No Burn Days.</a:t>
            </a:r>
          </a:p>
          <a:p>
            <a:pPr marL="0" indent="0" algn="just" fontAlgn="auto">
              <a:spcAft>
                <a:spcPts val="0"/>
              </a:spcAft>
              <a:buNone/>
              <a:defRPr/>
            </a:pPr>
            <a:r>
              <a:rPr lang="en-US" sz="1800" b="1" u="sng"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Section 226.5 Propose Alternative (Requires Rule 208.2 Alternative)</a:t>
            </a:r>
            <a:r>
              <a:rPr lang="en-US" sz="18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 Fire Season Burn Ban means the period of each year from May 1 to November 1.  In the event that fire and meteorological conditions in the Air Basin warrant, the Lake County Board of Supervisors or Lake County Air Quality Management District Board of Directors may request the District declare No Burn Days.</a:t>
            </a:r>
          </a:p>
          <a:p>
            <a:pPr marL="0" indent="0" algn="just" fontAlgn="auto">
              <a:spcAft>
                <a:spcPts val="0"/>
              </a:spcAft>
              <a:buNone/>
              <a:defRPr/>
            </a:pPr>
            <a:endParaRPr lang="en-US" sz="1800" b="1" u="sng" dirty="0">
              <a:effectLst/>
              <a:latin typeface="Times New Roman" panose="02020603050405020304" pitchFamily="18" charset="0"/>
              <a:ea typeface="Calibri" panose="020F0502020204030204" pitchFamily="34" charset="0"/>
              <a:cs typeface="Arial" panose="020B0604020202020204" pitchFamily="34" charset="0"/>
            </a:endParaRPr>
          </a:p>
          <a:p>
            <a:pPr marL="0" indent="0" algn="just" fontAlgn="auto">
              <a:spcAft>
                <a:spcPts val="0"/>
              </a:spcAft>
              <a:buNone/>
              <a:defRPr/>
            </a:pPr>
            <a:endParaRPr lang="en-US" dirty="0"/>
          </a:p>
        </p:txBody>
      </p:sp>
      <p:sp>
        <p:nvSpPr>
          <p:cNvPr id="4" name="Text Box 11">
            <a:extLst>
              <a:ext uri="{FF2B5EF4-FFF2-40B4-BE49-F238E27FC236}">
                <a16:creationId xmlns:a16="http://schemas.microsoft.com/office/drawing/2014/main" id="{208CECA3-B693-2DFC-393C-A5C50669018E}"/>
              </a:ext>
            </a:extLst>
          </p:cNvPr>
          <p:cNvSpPr txBox="1">
            <a:spLocks noGrp="1" noChangeArrowheads="1"/>
          </p:cNvSpPr>
          <p:nvPr>
            <p:ph type="title"/>
          </p:nvPr>
        </p:nvSpPr>
        <p:spPr bwMode="auto">
          <a:xfrm>
            <a:off x="732367" y="-47925"/>
            <a:ext cx="10723034" cy="831093"/>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Rule 226.5</a:t>
            </a:r>
          </a:p>
        </p:txBody>
      </p:sp>
    </p:spTree>
    <p:extLst>
      <p:ext uri="{BB962C8B-B14F-4D97-AF65-F5344CB8AC3E}">
        <p14:creationId xmlns:p14="http://schemas.microsoft.com/office/powerpoint/2010/main" val="22115974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BAB08-241A-421B-2235-5D8EF24EAF9A}"/>
              </a:ext>
            </a:extLst>
          </p:cNvPr>
          <p:cNvSpPr>
            <a:spLocks noGrp="1"/>
          </p:cNvSpPr>
          <p:nvPr>
            <p:ph idx="1"/>
          </p:nvPr>
        </p:nvSpPr>
        <p:spPr>
          <a:xfrm>
            <a:off x="732367" y="990600"/>
            <a:ext cx="10723033" cy="4419600"/>
          </a:xfrm>
        </p:spPr>
        <p:txBody>
          <a:bodyPr/>
          <a:lstStyle/>
          <a:p>
            <a:pPr marL="0" marR="0" indent="0">
              <a:spcBef>
                <a:spcPts val="0"/>
              </a:spcBef>
              <a:spcAft>
                <a:spcPts val="0"/>
              </a:spcAft>
              <a:buNone/>
            </a:pPr>
            <a:r>
              <a:rPr lang="en-US" sz="1800" b="1" u="sng" dirty="0">
                <a:solidFill>
                  <a:schemeClr val="tx1"/>
                </a:solidFill>
                <a:effectLst/>
                <a:latin typeface="Times"/>
                <a:ea typeface="Times New Roman" panose="02020603050405020304" pitchFamily="18" charset="0"/>
                <a:cs typeface="Times New Roman" panose="02020603050405020304" pitchFamily="18" charset="0"/>
              </a:rPr>
              <a:t>Section 433.5 Current</a:t>
            </a:r>
            <a:r>
              <a:rPr lang="en-US" sz="1800" u="sng" dirty="0">
                <a:solidFill>
                  <a:schemeClr val="tx1"/>
                </a:solidFill>
                <a:effectLst/>
                <a:latin typeface="Times"/>
                <a:ea typeface="Times New Roman" panose="02020603050405020304" pitchFamily="18" charset="0"/>
                <a:cs typeface="Times New Roman" panose="02020603050405020304" pitchFamily="18" charset="0"/>
              </a:rPr>
              <a:t>:</a:t>
            </a:r>
            <a:r>
              <a:rPr lang="en-US" sz="1800" dirty="0">
                <a:solidFill>
                  <a:schemeClr val="tx1"/>
                </a:solidFill>
                <a:effectLst/>
                <a:latin typeface="Times"/>
                <a:ea typeface="Times New Roman" panose="02020603050405020304" pitchFamily="18" charset="0"/>
                <a:cs typeface="Times New Roman" panose="02020603050405020304" pitchFamily="18" charset="0"/>
              </a:rPr>
              <a:t>  An exemption to the lot size and distance restrictions contained in Section 433 may be granted by written exemption permit, signed by the Fire Chief, or authorized Fire Protection Agency, USFS or CDF employee for the rare occasion when fire hazards exist, or circumstances warrant, and there is no reasonable available alternative to burning.  The particular circumstances warranting the exemption shall be stated on the exemption permit.  The exemption permit issued pursuant to Section 1002 shall incorporate all reasonable restrictions to avoid smoke nuisance and require compliance with all other open burning regulations.  Upon issuance, a copy of the exemption permit shall be immediately filed with the AQMD, by fax or other acceptable record transfer method, by the approving official.</a:t>
            </a:r>
            <a:r>
              <a:rPr lang="en-US" sz="1100" dirty="0">
                <a:solidFill>
                  <a:schemeClr val="tx1"/>
                </a:solidFill>
                <a:effectLst/>
              </a:rPr>
              <a:t> </a:t>
            </a:r>
          </a:p>
          <a:p>
            <a:pPr marL="0" marR="0" indent="0">
              <a:spcBef>
                <a:spcPts val="0"/>
              </a:spcBef>
              <a:spcAft>
                <a:spcPts val="0"/>
              </a:spcAft>
              <a:buNone/>
            </a:pPr>
            <a:endParaRPr lang="en-US" sz="1100" b="1" u="sng" dirty="0">
              <a:solidFill>
                <a:schemeClr val="tx1"/>
              </a:solidFill>
              <a:latin typeface="Times New Roman" panose="02020603050405020304" pitchFamily="18" charset="0"/>
              <a:ea typeface="Calibri" panose="020F0502020204030204" pitchFamily="34" charset="0"/>
              <a:cs typeface="Arial" panose="020B0604020202020204" pitchFamily="34" charset="0"/>
            </a:endParaRPr>
          </a:p>
          <a:p>
            <a:pPr marL="0" marR="0" indent="0">
              <a:spcBef>
                <a:spcPts val="0"/>
              </a:spcBef>
              <a:spcAft>
                <a:spcPts val="0"/>
              </a:spcAft>
              <a:buNone/>
            </a:pPr>
            <a:r>
              <a:rPr lang="en-US" sz="1800" b="1" u="sng" dirty="0">
                <a:solidFill>
                  <a:schemeClr val="tx1"/>
                </a:solidFill>
                <a:effectLst/>
                <a:latin typeface="Times"/>
                <a:ea typeface="Times New Roman" panose="02020603050405020304" pitchFamily="18" charset="0"/>
                <a:cs typeface="Times New Roman" panose="02020603050405020304" pitchFamily="18" charset="0"/>
              </a:rPr>
              <a:t>Section 433.5 Proposed</a:t>
            </a:r>
            <a:r>
              <a:rPr lang="en-US" sz="1800" u="sng" dirty="0">
                <a:solidFill>
                  <a:schemeClr val="tx1"/>
                </a:solidFill>
                <a:effectLst/>
                <a:latin typeface="Times"/>
                <a:ea typeface="Times New Roman" panose="02020603050405020304" pitchFamily="18" charset="0"/>
                <a:cs typeface="Times New Roman" panose="02020603050405020304" pitchFamily="18" charset="0"/>
              </a:rPr>
              <a:t>:</a:t>
            </a:r>
            <a:r>
              <a:rPr lang="en-US" sz="1800" dirty="0">
                <a:solidFill>
                  <a:schemeClr val="tx1"/>
                </a:solidFill>
                <a:effectLst/>
                <a:latin typeface="Times"/>
                <a:ea typeface="Times New Roman" panose="02020603050405020304" pitchFamily="18" charset="0"/>
                <a:cs typeface="Times New Roman" panose="02020603050405020304" pitchFamily="18" charset="0"/>
              </a:rPr>
              <a:t>  An exemption to the lot size and distance restrictions contained in Section 433 may be granted by written exemption permit for the rare occasion when fire hazards exist, circumstances warrant, and there is no reasonable available alternative to burning.  The particular circumstances warranting the exemption shall be stated on the exemption permit.  The exemption permit issued pursuant to Section 1002 shall incorporate all reasonable restrictions to avoid smoke nuisance and require compliance with all other open burning regulations.  </a:t>
            </a:r>
          </a:p>
          <a:p>
            <a:pPr marL="0" indent="0" algn="just" fontAlgn="auto">
              <a:spcAft>
                <a:spcPts val="0"/>
              </a:spcAft>
              <a:buNone/>
              <a:defRPr/>
            </a:pPr>
            <a:endParaRPr lang="en-US" sz="1800" b="1" u="sng" dirty="0">
              <a:solidFill>
                <a:schemeClr val="tx1"/>
              </a:solidFill>
              <a:effectLst/>
              <a:latin typeface="Times New Roman" panose="02020603050405020304" pitchFamily="18" charset="0"/>
              <a:ea typeface="Calibri" panose="020F0502020204030204" pitchFamily="34" charset="0"/>
              <a:cs typeface="Arial" panose="020B0604020202020204" pitchFamily="34" charset="0"/>
            </a:endParaRPr>
          </a:p>
          <a:p>
            <a:pPr marL="0" indent="0" algn="just" fontAlgn="auto">
              <a:spcAft>
                <a:spcPts val="0"/>
              </a:spcAft>
              <a:buNone/>
              <a:defRPr/>
            </a:pPr>
            <a:endParaRPr lang="en-US" dirty="0"/>
          </a:p>
        </p:txBody>
      </p:sp>
      <p:sp>
        <p:nvSpPr>
          <p:cNvPr id="4" name="Text Box 11">
            <a:extLst>
              <a:ext uri="{FF2B5EF4-FFF2-40B4-BE49-F238E27FC236}">
                <a16:creationId xmlns:a16="http://schemas.microsoft.com/office/drawing/2014/main" id="{208CECA3-B693-2DFC-393C-A5C50669018E}"/>
              </a:ext>
            </a:extLst>
          </p:cNvPr>
          <p:cNvSpPr txBox="1">
            <a:spLocks noGrp="1" noChangeArrowheads="1"/>
          </p:cNvSpPr>
          <p:nvPr>
            <p:ph type="title"/>
          </p:nvPr>
        </p:nvSpPr>
        <p:spPr bwMode="auto">
          <a:xfrm>
            <a:off x="732367" y="-47925"/>
            <a:ext cx="10723034" cy="831093"/>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Rule 433.5</a:t>
            </a:r>
          </a:p>
        </p:txBody>
      </p:sp>
    </p:spTree>
    <p:extLst>
      <p:ext uri="{BB962C8B-B14F-4D97-AF65-F5344CB8AC3E}">
        <p14:creationId xmlns:p14="http://schemas.microsoft.com/office/powerpoint/2010/main" val="19928050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BAB08-241A-421B-2235-5D8EF24EAF9A}"/>
              </a:ext>
            </a:extLst>
          </p:cNvPr>
          <p:cNvSpPr>
            <a:spLocks noGrp="1"/>
          </p:cNvSpPr>
          <p:nvPr>
            <p:ph idx="1"/>
          </p:nvPr>
        </p:nvSpPr>
        <p:spPr>
          <a:xfrm>
            <a:off x="732367" y="990600"/>
            <a:ext cx="10723033" cy="4419600"/>
          </a:xfrm>
        </p:spPr>
        <p:txBody>
          <a:bodyPr/>
          <a:lstStyle/>
          <a:p>
            <a:pPr marL="0" marR="0" indent="0">
              <a:spcBef>
                <a:spcPts val="0"/>
              </a:spcBef>
              <a:spcAft>
                <a:spcPts val="0"/>
              </a:spcAft>
              <a:buNone/>
            </a:pPr>
            <a:r>
              <a:rPr lang="en-US" sz="1800" b="1" u="sng" dirty="0">
                <a:solidFill>
                  <a:schemeClr val="tx1"/>
                </a:solidFill>
                <a:effectLst/>
                <a:latin typeface="Times"/>
                <a:ea typeface="Times New Roman" panose="02020603050405020304" pitchFamily="18" charset="0"/>
                <a:cs typeface="Times New Roman" panose="02020603050405020304" pitchFamily="18" charset="0"/>
              </a:rPr>
              <a:t>Repeal:  Section 631 Current</a:t>
            </a:r>
            <a:r>
              <a:rPr lang="en-US" sz="1800" u="sng" dirty="0">
                <a:solidFill>
                  <a:schemeClr val="tx1"/>
                </a:solidFill>
                <a:effectLst/>
                <a:latin typeface="Times"/>
                <a:ea typeface="Times New Roman" panose="02020603050405020304" pitchFamily="18" charset="0"/>
                <a:cs typeface="Times New Roman" panose="02020603050405020304" pitchFamily="18" charset="0"/>
              </a:rPr>
              <a:t>:</a:t>
            </a:r>
            <a:r>
              <a:rPr lang="en-US" sz="1800" b="1" dirty="0">
                <a:solidFill>
                  <a:schemeClr val="tx1"/>
                </a:solidFill>
                <a:effectLst/>
                <a:latin typeface="Times"/>
                <a:ea typeface="Times New Roman" panose="02020603050405020304" pitchFamily="18" charset="0"/>
                <a:cs typeface="Times New Roman" panose="02020603050405020304" pitchFamily="18" charset="0"/>
              </a:rPr>
              <a:t>  Duplicate Permit</a:t>
            </a:r>
            <a:r>
              <a:rPr lang="en-US" sz="1800" dirty="0">
                <a:solidFill>
                  <a:schemeClr val="tx1"/>
                </a:solidFill>
                <a:effectLst/>
                <a:latin typeface="Times"/>
                <a:ea typeface="Times New Roman" panose="02020603050405020304" pitchFamily="18" charset="0"/>
                <a:cs typeface="Times New Roman" panose="02020603050405020304" pitchFamily="18" charset="0"/>
              </a:rPr>
              <a:t>    A request for a duplicate Permit to Operate or Authority to Construct shall be made in writing to the District within ten (10) days after the destruction, loss or defacement of a Permit to Operate or an Authority to Construct and shall contain the reason a duplicate permit is being requested.  A fee of ten dollars ($10.00) shall be paid for a duplicate Permit to Operate or Authority to Construct.</a:t>
            </a:r>
          </a:p>
          <a:p>
            <a:pPr marL="0" indent="0" algn="just" fontAlgn="auto">
              <a:spcAft>
                <a:spcPts val="0"/>
              </a:spcAft>
              <a:buNone/>
              <a:defRPr/>
            </a:pPr>
            <a:endParaRPr lang="en-US" sz="1800" b="1" u="sng" dirty="0">
              <a:solidFill>
                <a:schemeClr val="tx1"/>
              </a:solidFill>
              <a:effectLst/>
              <a:latin typeface="Times New Roman" panose="02020603050405020304" pitchFamily="18" charset="0"/>
              <a:ea typeface="Calibri" panose="020F0502020204030204" pitchFamily="34" charset="0"/>
              <a:cs typeface="Arial" panose="020B0604020202020204" pitchFamily="34" charset="0"/>
            </a:endParaRPr>
          </a:p>
          <a:p>
            <a:pPr marL="0" indent="0" algn="just" fontAlgn="auto">
              <a:spcAft>
                <a:spcPts val="0"/>
              </a:spcAft>
              <a:buNone/>
              <a:defRPr/>
            </a:pPr>
            <a:endParaRPr lang="en-US" dirty="0"/>
          </a:p>
        </p:txBody>
      </p:sp>
      <p:sp>
        <p:nvSpPr>
          <p:cNvPr id="4" name="Text Box 11">
            <a:extLst>
              <a:ext uri="{FF2B5EF4-FFF2-40B4-BE49-F238E27FC236}">
                <a16:creationId xmlns:a16="http://schemas.microsoft.com/office/drawing/2014/main" id="{208CECA3-B693-2DFC-393C-A5C50669018E}"/>
              </a:ext>
            </a:extLst>
          </p:cNvPr>
          <p:cNvSpPr txBox="1">
            <a:spLocks noGrp="1" noChangeArrowheads="1"/>
          </p:cNvSpPr>
          <p:nvPr>
            <p:ph type="title"/>
          </p:nvPr>
        </p:nvSpPr>
        <p:spPr bwMode="auto">
          <a:xfrm>
            <a:off x="732367" y="-47925"/>
            <a:ext cx="10723034" cy="831093"/>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Rule 631</a:t>
            </a:r>
          </a:p>
        </p:txBody>
      </p:sp>
    </p:spTree>
    <p:extLst>
      <p:ext uri="{BB962C8B-B14F-4D97-AF65-F5344CB8AC3E}">
        <p14:creationId xmlns:p14="http://schemas.microsoft.com/office/powerpoint/2010/main" val="36414693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BAB08-241A-421B-2235-5D8EF24EAF9A}"/>
              </a:ext>
            </a:extLst>
          </p:cNvPr>
          <p:cNvSpPr>
            <a:spLocks noGrp="1"/>
          </p:cNvSpPr>
          <p:nvPr>
            <p:ph idx="1"/>
          </p:nvPr>
        </p:nvSpPr>
        <p:spPr>
          <a:xfrm>
            <a:off x="732367" y="762000"/>
            <a:ext cx="10723033" cy="5562600"/>
          </a:xfrm>
        </p:spPr>
        <p:txBody>
          <a:bodyPr/>
          <a:lstStyle/>
          <a:p>
            <a:pPr marL="0" marR="0" indent="0">
              <a:spcBef>
                <a:spcPts val="0"/>
              </a:spcBef>
              <a:spcAft>
                <a:spcPts val="0"/>
              </a:spcAft>
              <a:buNone/>
              <a:tabLst>
                <a:tab pos="228600" algn="l"/>
              </a:tabLst>
            </a:pPr>
            <a:r>
              <a:rPr lang="en-US" sz="1800" b="1" u="sng" dirty="0">
                <a:solidFill>
                  <a:schemeClr val="tx1"/>
                </a:solidFill>
                <a:effectLst/>
                <a:latin typeface="Times"/>
                <a:ea typeface="Times New Roman" panose="02020603050405020304" pitchFamily="18" charset="0"/>
                <a:cs typeface="Times New Roman" panose="02020603050405020304" pitchFamily="18" charset="0"/>
              </a:rPr>
              <a:t>Section 1002 Current</a:t>
            </a:r>
            <a:r>
              <a:rPr lang="en-US" sz="1800" u="sng" dirty="0">
                <a:solidFill>
                  <a:schemeClr val="tx1"/>
                </a:solidFill>
                <a:effectLst/>
                <a:latin typeface="Times"/>
                <a:ea typeface="Times New Roman" panose="02020603050405020304" pitchFamily="18" charset="0"/>
                <a:cs typeface="Times New Roman" panose="02020603050405020304" pitchFamily="18" charset="0"/>
              </a:rPr>
              <a:t>:</a:t>
            </a:r>
            <a:r>
              <a:rPr lang="en-US" sz="1800" b="1" dirty="0">
                <a:solidFill>
                  <a:schemeClr val="tx1"/>
                </a:solidFill>
                <a:effectLst/>
                <a:latin typeface="Times"/>
                <a:ea typeface="Times New Roman" panose="02020603050405020304" pitchFamily="18" charset="0"/>
                <a:cs typeface="Times New Roman" panose="02020603050405020304" pitchFamily="18" charset="0"/>
              </a:rPr>
              <a:t>  Agencies Authorized to Issue Burning Permits:</a:t>
            </a:r>
            <a:r>
              <a:rPr lang="en-US" sz="1800" dirty="0">
                <a:solidFill>
                  <a:schemeClr val="tx1"/>
                </a:solidFill>
                <a:effectLst/>
                <a:latin typeface="Times"/>
                <a:ea typeface="Times New Roman" panose="02020603050405020304" pitchFamily="18" charset="0"/>
                <a:cs typeface="Times New Roman" panose="02020603050405020304" pitchFamily="18" charset="0"/>
              </a:rPr>
              <a:t> The agencies listed in Table 8 are hereby designated by the District as having authority to issue non-agricultural and agricultural burn permits pursuant to District Rules and Regulations.  Designated Agencies issuing burn permits in their respective jurisdictions or spheres of influence are authorized to collect and retain the fee listed in Section 660, Table 6.4 for Category A and B burning permits.  Cooperating and delegated agency burning for fire prevention, vegetation management and fuel load reduction and as authorized in Section 432 of these rules shall not be subject to permit or smoke management plan fees.  Procedural guidelines as agreed to by the APCO and ratified by the Lake County Fire Chiefs Association shall be utilized for delegated permit agency issuance.</a:t>
            </a:r>
          </a:p>
          <a:p>
            <a:pPr marL="0" marR="0">
              <a:spcBef>
                <a:spcPts val="0"/>
              </a:spcBef>
              <a:spcAft>
                <a:spcPts val="0"/>
              </a:spcAft>
              <a:tabLst>
                <a:tab pos="228600" algn="l"/>
              </a:tabLst>
            </a:pPr>
            <a:r>
              <a:rPr lang="en-US" sz="1800" dirty="0">
                <a:solidFill>
                  <a:schemeClr val="tx1"/>
                </a:solidFill>
                <a:effectLst/>
                <a:latin typeface="Times"/>
                <a:ea typeface="Times New Roman" panose="02020603050405020304" pitchFamily="18" charset="0"/>
                <a:cs typeface="Times New Roman" panose="02020603050405020304" pitchFamily="18" charset="0"/>
              </a:rPr>
              <a:t> </a:t>
            </a:r>
            <a:endParaRPr lang="en-US" sz="1400" dirty="0">
              <a:solidFill>
                <a:schemeClr val="tx1"/>
              </a:solidFill>
              <a:effectLst/>
              <a:latin typeface="Times"/>
              <a:ea typeface="Times New Roman" panose="02020603050405020304" pitchFamily="18" charset="0"/>
              <a:cs typeface="Times New Roman" panose="02020603050405020304" pitchFamily="18" charset="0"/>
            </a:endParaRPr>
          </a:p>
          <a:p>
            <a:pPr marL="0" marR="0" algn="ctr">
              <a:spcBef>
                <a:spcPts val="0"/>
              </a:spcBef>
              <a:spcAft>
                <a:spcPts val="0"/>
              </a:spcAft>
            </a:pPr>
            <a:r>
              <a:rPr lang="en-US" sz="1400" b="1" cap="all" dirty="0">
                <a:solidFill>
                  <a:schemeClr val="tx1"/>
                </a:solidFill>
                <a:effectLst/>
                <a:latin typeface="Times"/>
                <a:ea typeface="Times New Roman" panose="02020603050405020304" pitchFamily="18" charset="0"/>
                <a:cs typeface="Times New Roman" panose="02020603050405020304" pitchFamily="18" charset="0"/>
              </a:rPr>
              <a:t>Table 8:</a:t>
            </a:r>
            <a:r>
              <a:rPr lang="en-US" sz="1400" b="1" dirty="0">
                <a:solidFill>
                  <a:schemeClr val="tx1"/>
                </a:solidFill>
                <a:effectLst/>
                <a:latin typeface="Times"/>
                <a:ea typeface="Times New Roman" panose="02020603050405020304" pitchFamily="18" charset="0"/>
                <a:cs typeface="Times New Roman" panose="02020603050405020304" pitchFamily="18" charset="0"/>
              </a:rPr>
              <a:t> AGENCIES DESIGNATED TO ISSUE BURNING PERMITS</a:t>
            </a:r>
            <a:endParaRPr lang="en-US" sz="1400" dirty="0">
              <a:solidFill>
                <a:schemeClr val="tx1"/>
              </a:solidFill>
              <a:effectLst/>
              <a:latin typeface="Times"/>
              <a:ea typeface="Times New Roman" panose="02020603050405020304" pitchFamily="18" charset="0"/>
              <a:cs typeface="Times New Roman" panose="02020603050405020304" pitchFamily="18" charset="0"/>
            </a:endParaRPr>
          </a:p>
          <a:p>
            <a:pPr marL="0" marR="0">
              <a:spcBef>
                <a:spcPts val="0"/>
              </a:spcBef>
              <a:spcAft>
                <a:spcPts val="0"/>
              </a:spcAft>
            </a:pPr>
            <a:r>
              <a:rPr lang="en-US" sz="1400" dirty="0">
                <a:solidFill>
                  <a:schemeClr val="tx1"/>
                </a:solidFill>
                <a:effectLst/>
                <a:latin typeface="Times"/>
                <a:ea typeface="Times New Roman" panose="02020603050405020304" pitchFamily="18" charset="0"/>
                <a:cs typeface="Times New Roman" panose="02020603050405020304" pitchFamily="18" charset="0"/>
              </a:rPr>
              <a:t>	1.*California Department of Forestry; Middletown</a:t>
            </a:r>
          </a:p>
          <a:p>
            <a:pPr marL="0" marR="0">
              <a:spcBef>
                <a:spcPts val="0"/>
              </a:spcBef>
              <a:spcAft>
                <a:spcPts val="0"/>
              </a:spcAft>
            </a:pPr>
            <a:r>
              <a:rPr lang="en-US" sz="1400" dirty="0">
                <a:solidFill>
                  <a:schemeClr val="tx1"/>
                </a:solidFill>
                <a:effectLst/>
                <a:latin typeface="Times"/>
                <a:ea typeface="Times New Roman" panose="02020603050405020304" pitchFamily="18" charset="0"/>
                <a:cs typeface="Times New Roman" panose="02020603050405020304" pitchFamily="18" charset="0"/>
              </a:rPr>
              <a:t>	2.*California Department of Forestry;  Kelseyville/Cobb</a:t>
            </a:r>
          </a:p>
          <a:p>
            <a:pPr marL="0" marR="0">
              <a:spcBef>
                <a:spcPts val="0"/>
              </a:spcBef>
              <a:spcAft>
                <a:spcPts val="0"/>
              </a:spcAft>
            </a:pPr>
            <a:r>
              <a:rPr lang="en-US" sz="1400" dirty="0">
                <a:solidFill>
                  <a:schemeClr val="tx1"/>
                </a:solidFill>
                <a:effectLst/>
                <a:latin typeface="Times"/>
                <a:ea typeface="Times New Roman" panose="02020603050405020304" pitchFamily="18" charset="0"/>
                <a:cs typeface="Times New Roman" panose="02020603050405020304" pitchFamily="18" charset="0"/>
              </a:rPr>
              <a:t>	3.  California Department of Forestry; Clearlake Oaks</a:t>
            </a:r>
          </a:p>
          <a:p>
            <a:pPr marL="0" marR="0">
              <a:spcBef>
                <a:spcPts val="0"/>
              </a:spcBef>
              <a:spcAft>
                <a:spcPts val="0"/>
              </a:spcAft>
            </a:pPr>
            <a:r>
              <a:rPr lang="en-US" sz="1400" dirty="0">
                <a:solidFill>
                  <a:schemeClr val="tx1"/>
                </a:solidFill>
                <a:effectLst/>
                <a:latin typeface="Times"/>
                <a:ea typeface="Times New Roman" panose="02020603050405020304" pitchFamily="18" charset="0"/>
                <a:cs typeface="Times New Roman" panose="02020603050405020304" pitchFamily="18" charset="0"/>
              </a:rPr>
              <a:t>	4.  Clearlake Oaks Fire Protection District</a:t>
            </a:r>
          </a:p>
          <a:p>
            <a:pPr marL="0" marR="0">
              <a:spcBef>
                <a:spcPts val="0"/>
              </a:spcBef>
              <a:spcAft>
                <a:spcPts val="0"/>
              </a:spcAft>
            </a:pPr>
            <a:r>
              <a:rPr lang="en-US" sz="1400" dirty="0">
                <a:solidFill>
                  <a:schemeClr val="tx1"/>
                </a:solidFill>
                <a:effectLst/>
                <a:latin typeface="Times"/>
                <a:ea typeface="Times New Roman" panose="02020603050405020304" pitchFamily="18" charset="0"/>
                <a:cs typeface="Times New Roman" panose="02020603050405020304" pitchFamily="18" charset="0"/>
              </a:rPr>
              <a:t>	5.  Kelseyville Fire Protection District</a:t>
            </a:r>
          </a:p>
          <a:p>
            <a:pPr marL="0" marR="0">
              <a:spcBef>
                <a:spcPts val="0"/>
              </a:spcBef>
              <a:spcAft>
                <a:spcPts val="0"/>
              </a:spcAft>
            </a:pPr>
            <a:r>
              <a:rPr lang="en-US" sz="1400" dirty="0">
                <a:solidFill>
                  <a:schemeClr val="tx1"/>
                </a:solidFill>
                <a:effectLst/>
                <a:latin typeface="Times"/>
                <a:ea typeface="Times New Roman" panose="02020603050405020304" pitchFamily="18" charset="0"/>
                <a:cs typeface="Times New Roman" panose="02020603050405020304" pitchFamily="18" charset="0"/>
              </a:rPr>
              <a:t>	6.  Lakeport Fire Protection District</a:t>
            </a:r>
          </a:p>
          <a:p>
            <a:pPr marL="0" marR="0">
              <a:spcBef>
                <a:spcPts val="0"/>
              </a:spcBef>
              <a:spcAft>
                <a:spcPts val="0"/>
              </a:spcAft>
            </a:pPr>
            <a:r>
              <a:rPr lang="en-US" sz="1400" dirty="0">
                <a:solidFill>
                  <a:schemeClr val="tx1"/>
                </a:solidFill>
                <a:effectLst/>
                <a:latin typeface="Times"/>
                <a:ea typeface="Times New Roman" panose="02020603050405020304" pitchFamily="18" charset="0"/>
                <a:cs typeface="Times New Roman" panose="02020603050405020304" pitchFamily="18" charset="0"/>
              </a:rPr>
              <a:t>	7.  Lake County Fire Protection District; (Clearlake, Lower Lake)</a:t>
            </a:r>
          </a:p>
          <a:p>
            <a:pPr marL="0" marR="0">
              <a:spcBef>
                <a:spcPts val="0"/>
              </a:spcBef>
              <a:spcAft>
                <a:spcPts val="0"/>
              </a:spcAft>
            </a:pPr>
            <a:r>
              <a:rPr lang="en-US" sz="1400" dirty="0">
                <a:solidFill>
                  <a:schemeClr val="tx1"/>
                </a:solidFill>
                <a:effectLst/>
                <a:latin typeface="Times"/>
                <a:ea typeface="Times New Roman" panose="02020603050405020304" pitchFamily="18" charset="0"/>
                <a:cs typeface="Times New Roman" panose="02020603050405020304" pitchFamily="18" charset="0"/>
              </a:rPr>
              <a:t>	8.  South Lake County Fire Protection District</a:t>
            </a:r>
          </a:p>
          <a:p>
            <a:pPr marL="0" marR="0">
              <a:spcBef>
                <a:spcPts val="0"/>
              </a:spcBef>
              <a:spcAft>
                <a:spcPts val="0"/>
              </a:spcAft>
            </a:pPr>
            <a:r>
              <a:rPr lang="en-US" sz="1400" dirty="0">
                <a:solidFill>
                  <a:schemeClr val="tx1"/>
                </a:solidFill>
                <a:effectLst/>
                <a:latin typeface="Times"/>
                <a:ea typeface="Times New Roman" panose="02020603050405020304" pitchFamily="18" charset="0"/>
                <a:cs typeface="Times New Roman" panose="02020603050405020304" pitchFamily="18" charset="0"/>
              </a:rPr>
              <a:t>	9.  Upper Lake Fire Protection District</a:t>
            </a:r>
          </a:p>
          <a:p>
            <a:pPr marL="0" marR="0">
              <a:spcBef>
                <a:spcPts val="0"/>
              </a:spcBef>
              <a:spcAft>
                <a:spcPts val="0"/>
              </a:spcAft>
            </a:pPr>
            <a:r>
              <a:rPr lang="en-US" sz="1400" dirty="0">
                <a:solidFill>
                  <a:schemeClr val="tx1"/>
                </a:solidFill>
                <a:effectLst/>
                <a:latin typeface="Times"/>
                <a:ea typeface="Times New Roman" panose="02020603050405020304" pitchFamily="18" charset="0"/>
                <a:cs typeface="Times New Roman" panose="02020603050405020304" pitchFamily="18" charset="0"/>
              </a:rPr>
              <a:t>	10. Nice Community Service District (Fire Protection Agency)</a:t>
            </a:r>
          </a:p>
          <a:p>
            <a:pPr marL="0" marR="0">
              <a:spcBef>
                <a:spcPts val="0"/>
              </a:spcBef>
              <a:spcAft>
                <a:spcPts val="0"/>
              </a:spcAft>
            </a:pPr>
            <a:r>
              <a:rPr lang="en-US" sz="1400" dirty="0">
                <a:solidFill>
                  <a:schemeClr val="tx1"/>
                </a:solidFill>
                <a:effectLst/>
                <a:latin typeface="Times"/>
                <a:ea typeface="Times New Roman" panose="02020603050405020304" pitchFamily="18" charset="0"/>
                <a:cs typeface="Times New Roman" panose="02020603050405020304" pitchFamily="18" charset="0"/>
              </a:rPr>
              <a:t>	11. Lucerne Recreation and Park District (Fire Protection Agency)</a:t>
            </a:r>
          </a:p>
          <a:p>
            <a:pPr marL="0" marR="0">
              <a:spcBef>
                <a:spcPts val="0"/>
              </a:spcBef>
              <a:spcAft>
                <a:spcPts val="0"/>
              </a:spcAft>
            </a:pPr>
            <a:r>
              <a:rPr lang="en-US" sz="1400" dirty="0">
                <a:solidFill>
                  <a:schemeClr val="tx1"/>
                </a:solidFill>
                <a:effectLst/>
                <a:latin typeface="Times"/>
                <a:ea typeface="Times New Roman" panose="02020603050405020304" pitchFamily="18" charset="0"/>
                <a:cs typeface="Times New Roman" panose="02020603050405020304" pitchFamily="18" charset="0"/>
              </a:rPr>
              <a:t>	12.  Northshore Fire Protection Authority</a:t>
            </a:r>
          </a:p>
          <a:p>
            <a:pPr marL="0" marR="0">
              <a:spcBef>
                <a:spcPts val="0"/>
              </a:spcBef>
              <a:spcAft>
                <a:spcPts val="0"/>
              </a:spcAft>
            </a:pPr>
            <a:r>
              <a:rPr lang="en-US" sz="1400" dirty="0">
                <a:solidFill>
                  <a:schemeClr val="tx1"/>
                </a:solidFill>
                <a:effectLst/>
                <a:latin typeface="Times"/>
                <a:ea typeface="Times New Roman" panose="02020603050405020304" pitchFamily="18" charset="0"/>
                <a:cs typeface="Times New Roman" panose="02020603050405020304" pitchFamily="18" charset="0"/>
              </a:rPr>
              <a:t>	13.  United States Forest Service (Upper Lake)</a:t>
            </a:r>
          </a:p>
          <a:p>
            <a:pPr marL="0" marR="0">
              <a:spcBef>
                <a:spcPts val="0"/>
              </a:spcBef>
              <a:spcAft>
                <a:spcPts val="0"/>
              </a:spcAft>
            </a:pPr>
            <a:r>
              <a:rPr lang="en-US" sz="1400" dirty="0">
                <a:solidFill>
                  <a:schemeClr val="tx1"/>
                </a:solidFill>
                <a:effectLst/>
                <a:latin typeface="Times"/>
                <a:ea typeface="Times New Roman" panose="02020603050405020304" pitchFamily="18" charset="0"/>
                <a:cs typeface="Times New Roman" panose="02020603050405020304" pitchFamily="18" charset="0"/>
              </a:rPr>
              <a:t>	</a:t>
            </a:r>
          </a:p>
          <a:p>
            <a:pPr marL="0" marR="0">
              <a:spcBef>
                <a:spcPts val="0"/>
              </a:spcBef>
              <a:spcAft>
                <a:spcPts val="0"/>
              </a:spcAft>
            </a:pPr>
            <a:r>
              <a:rPr lang="en-US" sz="1400" dirty="0">
                <a:solidFill>
                  <a:schemeClr val="tx1"/>
                </a:solidFill>
                <a:effectLst/>
                <a:latin typeface="Times"/>
                <a:ea typeface="Times New Roman" panose="02020603050405020304" pitchFamily="18" charset="0"/>
                <a:cs typeface="Times New Roman" panose="02020603050405020304" pitchFamily="18" charset="0"/>
              </a:rPr>
              <a:t>*Supervision and control of these offices are at the Sonoma-Lake-Napa Unit  Headquarters, St. Helena.</a:t>
            </a:r>
          </a:p>
        </p:txBody>
      </p:sp>
      <p:sp>
        <p:nvSpPr>
          <p:cNvPr id="4" name="Text Box 11">
            <a:extLst>
              <a:ext uri="{FF2B5EF4-FFF2-40B4-BE49-F238E27FC236}">
                <a16:creationId xmlns:a16="http://schemas.microsoft.com/office/drawing/2014/main" id="{208CECA3-B693-2DFC-393C-A5C50669018E}"/>
              </a:ext>
            </a:extLst>
          </p:cNvPr>
          <p:cNvSpPr txBox="1">
            <a:spLocks noGrp="1" noChangeArrowheads="1"/>
          </p:cNvSpPr>
          <p:nvPr>
            <p:ph type="title"/>
          </p:nvPr>
        </p:nvSpPr>
        <p:spPr bwMode="auto">
          <a:xfrm>
            <a:off x="732367" y="-47925"/>
            <a:ext cx="10723034" cy="831093"/>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Rule 1002</a:t>
            </a:r>
          </a:p>
        </p:txBody>
      </p:sp>
    </p:spTree>
    <p:extLst>
      <p:ext uri="{BB962C8B-B14F-4D97-AF65-F5344CB8AC3E}">
        <p14:creationId xmlns:p14="http://schemas.microsoft.com/office/powerpoint/2010/main" val="15673227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2">
            <a:extLst>
              <a:ext uri="{FF2B5EF4-FFF2-40B4-BE49-F238E27FC236}">
                <a16:creationId xmlns:a16="http://schemas.microsoft.com/office/drawing/2014/main" id="{231BABC9-E021-C7BE-366C-25B2E96E41CF}"/>
              </a:ext>
            </a:extLst>
          </p:cNvPr>
          <p:cNvSpPr>
            <a:spLocks noGrp="1" noChangeArrowheads="1"/>
          </p:cNvSpPr>
          <p:nvPr>
            <p:ph type="title"/>
          </p:nvPr>
        </p:nvSpPr>
        <p:spPr/>
        <p:txBody>
          <a:bodyPr/>
          <a:lstStyle/>
          <a:p>
            <a:r>
              <a:rPr lang="en-US" altLang="en-US" sz="4800" dirty="0">
                <a:latin typeface="Arial" panose="020B0604020202020204" pitchFamily="34" charset="0"/>
              </a:rPr>
              <a:t>Workshop and Initial Hearing</a:t>
            </a:r>
          </a:p>
        </p:txBody>
      </p:sp>
      <p:sp>
        <p:nvSpPr>
          <p:cNvPr id="5122" name="TextBox 3">
            <a:extLst>
              <a:ext uri="{FF2B5EF4-FFF2-40B4-BE49-F238E27FC236}">
                <a16:creationId xmlns:a16="http://schemas.microsoft.com/office/drawing/2014/main" id="{4238B706-8C9F-24B1-10B4-298D14E08037}"/>
              </a:ext>
            </a:extLst>
          </p:cNvPr>
          <p:cNvSpPr txBox="1">
            <a:spLocks noChangeArrowheads="1"/>
          </p:cNvSpPr>
          <p:nvPr/>
        </p:nvSpPr>
        <p:spPr bwMode="auto">
          <a:xfrm>
            <a:off x="838200" y="1701801"/>
            <a:ext cx="10541001"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3200" dirty="0"/>
              <a:t>The Lake County Air Quality Management District (District) is proposing minor changes to several rules that are necessary as a result of changes in process since the rules were adopted around 30 years ago.  Several rules are being proposed to be repealed due to Federal mandate.  Additionally the District Fee rule is being proposed to be repealed and replaced in it’s entirety due to major structural changes in the rule, which has not had structural change since it was originally adopted in 1975.</a:t>
            </a:r>
          </a:p>
          <a:p>
            <a:endParaRPr lang="en-US" altLang="en-US" sz="32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BAB08-241A-421B-2235-5D8EF24EAF9A}"/>
              </a:ext>
            </a:extLst>
          </p:cNvPr>
          <p:cNvSpPr>
            <a:spLocks noGrp="1"/>
          </p:cNvSpPr>
          <p:nvPr>
            <p:ph idx="1"/>
          </p:nvPr>
        </p:nvSpPr>
        <p:spPr>
          <a:xfrm>
            <a:off x="732367" y="1143000"/>
            <a:ext cx="10723033" cy="2971800"/>
          </a:xfrm>
        </p:spPr>
        <p:txBody>
          <a:bodyPr/>
          <a:lstStyle/>
          <a:p>
            <a:pPr marL="0" marR="0" indent="0">
              <a:spcBef>
                <a:spcPts val="0"/>
              </a:spcBef>
              <a:spcAft>
                <a:spcPts val="0"/>
              </a:spcAft>
              <a:buNone/>
              <a:tabLst>
                <a:tab pos="228600" algn="l"/>
              </a:tabLst>
            </a:pPr>
            <a:r>
              <a:rPr lang="en-US" sz="1800" b="1" u="sng" dirty="0">
                <a:solidFill>
                  <a:schemeClr val="tx1"/>
                </a:solidFill>
                <a:effectLst/>
                <a:latin typeface="Times"/>
                <a:ea typeface="Times New Roman" panose="02020603050405020304" pitchFamily="18" charset="0"/>
                <a:cs typeface="Times New Roman" panose="02020603050405020304" pitchFamily="18" charset="0"/>
              </a:rPr>
              <a:t>Section 1002 Proposed</a:t>
            </a:r>
            <a:r>
              <a:rPr lang="en-US" sz="1800" u="sng" dirty="0">
                <a:solidFill>
                  <a:schemeClr val="tx1"/>
                </a:solidFill>
                <a:effectLst/>
                <a:latin typeface="Times"/>
                <a:ea typeface="Times New Roman" panose="02020603050405020304" pitchFamily="18" charset="0"/>
                <a:cs typeface="Times New Roman" panose="02020603050405020304" pitchFamily="18" charset="0"/>
              </a:rPr>
              <a:t>:</a:t>
            </a:r>
            <a:r>
              <a:rPr lang="en-US" sz="1800" b="1" dirty="0">
                <a:solidFill>
                  <a:schemeClr val="tx1"/>
                </a:solidFill>
                <a:effectLst/>
                <a:latin typeface="Times"/>
                <a:ea typeface="Times New Roman" panose="02020603050405020304" pitchFamily="18" charset="0"/>
                <a:cs typeface="Times New Roman" panose="02020603050405020304" pitchFamily="18" charset="0"/>
              </a:rPr>
              <a:t> Agencies Authorized to Issue Burning Permits:</a:t>
            </a:r>
            <a:r>
              <a:rPr lang="en-US" sz="1800" dirty="0">
                <a:solidFill>
                  <a:schemeClr val="tx1"/>
                </a:solidFill>
                <a:effectLst/>
                <a:latin typeface="Times"/>
                <a:ea typeface="Times New Roman" panose="02020603050405020304" pitchFamily="18" charset="0"/>
                <a:cs typeface="Times New Roman" panose="02020603050405020304" pitchFamily="18" charset="0"/>
              </a:rPr>
              <a:t> Fire Agencies that are responsible for fire protection within Lake County, may enter into an annual agreement with the District for non-agricultural and agricultural burn permits issuance.  The agreement will define guidelines and requirements for permit issuance pursuant to District Rules and Regulations and applicable State and Federal requirements.  </a:t>
            </a:r>
          </a:p>
          <a:p>
            <a:pPr marL="0" indent="0" algn="just" fontAlgn="auto">
              <a:spcAft>
                <a:spcPts val="0"/>
              </a:spcAft>
              <a:buNone/>
              <a:defRPr/>
            </a:pPr>
            <a:endParaRPr lang="en-US" sz="1800" b="1" u="sng" dirty="0">
              <a:solidFill>
                <a:schemeClr val="tx1"/>
              </a:solidFill>
              <a:effectLst/>
              <a:latin typeface="Times New Roman" panose="02020603050405020304" pitchFamily="18" charset="0"/>
              <a:ea typeface="Calibri" panose="020F0502020204030204" pitchFamily="34" charset="0"/>
              <a:cs typeface="Arial" panose="020B0604020202020204" pitchFamily="34" charset="0"/>
            </a:endParaRPr>
          </a:p>
          <a:p>
            <a:pPr marL="0" indent="0" algn="just" fontAlgn="auto">
              <a:spcAft>
                <a:spcPts val="0"/>
              </a:spcAft>
              <a:buNone/>
              <a:defRPr/>
            </a:pPr>
            <a:endParaRPr lang="en-US" dirty="0"/>
          </a:p>
        </p:txBody>
      </p:sp>
      <p:sp>
        <p:nvSpPr>
          <p:cNvPr id="4" name="Text Box 11">
            <a:extLst>
              <a:ext uri="{FF2B5EF4-FFF2-40B4-BE49-F238E27FC236}">
                <a16:creationId xmlns:a16="http://schemas.microsoft.com/office/drawing/2014/main" id="{208CECA3-B693-2DFC-393C-A5C50669018E}"/>
              </a:ext>
            </a:extLst>
          </p:cNvPr>
          <p:cNvSpPr txBox="1">
            <a:spLocks noGrp="1" noChangeArrowheads="1"/>
          </p:cNvSpPr>
          <p:nvPr>
            <p:ph type="title"/>
          </p:nvPr>
        </p:nvSpPr>
        <p:spPr bwMode="auto">
          <a:xfrm>
            <a:off x="732367" y="-47925"/>
            <a:ext cx="10723034" cy="831093"/>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Rule 1002 Cont’d</a:t>
            </a:r>
          </a:p>
        </p:txBody>
      </p:sp>
    </p:spTree>
    <p:extLst>
      <p:ext uri="{BB962C8B-B14F-4D97-AF65-F5344CB8AC3E}">
        <p14:creationId xmlns:p14="http://schemas.microsoft.com/office/powerpoint/2010/main" val="6289974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BAB08-241A-421B-2235-5D8EF24EAF9A}"/>
              </a:ext>
            </a:extLst>
          </p:cNvPr>
          <p:cNvSpPr>
            <a:spLocks noGrp="1"/>
          </p:cNvSpPr>
          <p:nvPr>
            <p:ph idx="1"/>
          </p:nvPr>
        </p:nvSpPr>
        <p:spPr>
          <a:xfrm>
            <a:off x="732367" y="990600"/>
            <a:ext cx="10723033" cy="4419600"/>
          </a:xfrm>
        </p:spPr>
        <p:txBody>
          <a:bodyPr/>
          <a:lstStyle/>
          <a:p>
            <a:pPr marL="0" marR="0" indent="0">
              <a:spcBef>
                <a:spcPts val="0"/>
              </a:spcBef>
              <a:spcAft>
                <a:spcPts val="0"/>
              </a:spcAft>
              <a:buNone/>
            </a:pPr>
            <a:r>
              <a:rPr lang="en-US" sz="1800" b="1" u="sng" dirty="0">
                <a:solidFill>
                  <a:schemeClr val="tx1"/>
                </a:solidFill>
                <a:effectLst/>
                <a:latin typeface="Times"/>
                <a:ea typeface="Times New Roman" panose="02020603050405020304" pitchFamily="18" charset="0"/>
                <a:cs typeface="Times New Roman" panose="02020603050405020304" pitchFamily="18" charset="0"/>
              </a:rPr>
              <a:t>Section 1105 Current</a:t>
            </a:r>
            <a:r>
              <a:rPr lang="en-US" sz="1800" u="sng" dirty="0">
                <a:solidFill>
                  <a:schemeClr val="tx1"/>
                </a:solidFill>
                <a:effectLst/>
                <a:latin typeface="Times"/>
                <a:ea typeface="Times New Roman" panose="02020603050405020304" pitchFamily="18" charset="0"/>
                <a:cs typeface="Times New Roman" panose="02020603050405020304" pitchFamily="18" charset="0"/>
              </a:rPr>
              <a:t>:</a:t>
            </a:r>
            <a:r>
              <a:rPr lang="en-US" sz="1800" b="1" dirty="0">
                <a:solidFill>
                  <a:schemeClr val="tx1"/>
                </a:solidFill>
                <a:effectLst/>
                <a:latin typeface="Times"/>
                <a:ea typeface="Times New Roman" panose="02020603050405020304" pitchFamily="18" charset="0"/>
                <a:cs typeface="Times New Roman" panose="02020603050405020304" pitchFamily="18" charset="0"/>
              </a:rPr>
              <a:t>  Burning Hours:</a:t>
            </a:r>
            <a:r>
              <a:rPr lang="en-US" sz="1800" dirty="0">
                <a:solidFill>
                  <a:schemeClr val="tx1"/>
                </a:solidFill>
                <a:effectLst/>
                <a:latin typeface="Times"/>
                <a:ea typeface="Times New Roman" panose="02020603050405020304" pitchFamily="18" charset="0"/>
                <a:cs typeface="Times New Roman" panose="02020603050405020304" pitchFamily="18" charset="0"/>
              </a:rPr>
              <a:t>  Burning hours for agricultural purposes in the Lake County Air Management District are as follows:</a:t>
            </a:r>
          </a:p>
          <a:p>
            <a:pPr marL="448699" lvl="1" indent="0">
              <a:spcBef>
                <a:spcPts val="0"/>
              </a:spcBef>
              <a:spcAft>
                <a:spcPts val="0"/>
              </a:spcAft>
              <a:buNone/>
            </a:pPr>
            <a:r>
              <a:rPr lang="en-US" sz="1800" dirty="0">
                <a:solidFill>
                  <a:schemeClr val="tx1"/>
                </a:solidFill>
                <a:effectLst/>
                <a:latin typeface="Times"/>
                <a:ea typeface="Times New Roman" panose="02020603050405020304" pitchFamily="18" charset="0"/>
                <a:cs typeface="Times New Roman" panose="02020603050405020304" pitchFamily="18" charset="0"/>
              </a:rPr>
              <a:t> A.	Fire season, as defined in Section 226.5, 8 AM through 12 noon unless other hours are authorized by the </a:t>
            </a:r>
          </a:p>
          <a:p>
            <a:pPr marL="448699" lvl="1" indent="0">
              <a:spcBef>
                <a:spcPts val="0"/>
              </a:spcBef>
              <a:spcAft>
                <a:spcPts val="0"/>
              </a:spcAft>
              <a:buNone/>
            </a:pPr>
            <a:r>
              <a:rPr lang="en-US" sz="1800" dirty="0">
                <a:solidFill>
                  <a:schemeClr val="tx1"/>
                </a:solidFill>
                <a:latin typeface="Times"/>
                <a:ea typeface="Times New Roman" panose="02020603050405020304" pitchFamily="18" charset="0"/>
                <a:cs typeface="Times New Roman" panose="02020603050405020304" pitchFamily="18" charset="0"/>
              </a:rPr>
              <a:t>        </a:t>
            </a:r>
            <a:r>
              <a:rPr lang="en-US" sz="1800" dirty="0">
                <a:solidFill>
                  <a:schemeClr val="tx1"/>
                </a:solidFill>
                <a:effectLst/>
                <a:latin typeface="Times"/>
                <a:ea typeface="Times New Roman" panose="02020603050405020304" pitchFamily="18" charset="0"/>
                <a:cs typeface="Times New Roman" panose="02020603050405020304" pitchFamily="18" charset="0"/>
              </a:rPr>
              <a:t>responsible Fire</a:t>
            </a:r>
            <a:r>
              <a:rPr lang="en-US" sz="1800" dirty="0">
                <a:solidFill>
                  <a:schemeClr val="tx1"/>
                </a:solidFill>
                <a:latin typeface="Times"/>
                <a:ea typeface="Times New Roman" panose="02020603050405020304" pitchFamily="18" charset="0"/>
                <a:cs typeface="Times New Roman" panose="02020603050405020304" pitchFamily="18" charset="0"/>
              </a:rPr>
              <a:t> </a:t>
            </a:r>
            <a:r>
              <a:rPr lang="en-US" sz="1800" dirty="0">
                <a:solidFill>
                  <a:schemeClr val="tx1"/>
                </a:solidFill>
                <a:effectLst/>
                <a:latin typeface="Times"/>
                <a:ea typeface="Times New Roman" panose="02020603050405020304" pitchFamily="18" charset="0"/>
                <a:cs typeface="Times New Roman" panose="02020603050405020304" pitchFamily="18" charset="0"/>
              </a:rPr>
              <a:t>Agency and District; and </a:t>
            </a:r>
          </a:p>
          <a:p>
            <a:pPr marL="448699" lvl="1" indent="0">
              <a:spcBef>
                <a:spcPts val="0"/>
              </a:spcBef>
              <a:spcAft>
                <a:spcPts val="0"/>
              </a:spcAft>
              <a:buNone/>
            </a:pPr>
            <a:r>
              <a:rPr lang="en-US" sz="1800" dirty="0">
                <a:solidFill>
                  <a:schemeClr val="tx1"/>
                </a:solidFill>
                <a:effectLst/>
                <a:latin typeface="Times"/>
                <a:ea typeface="Times New Roman" panose="02020603050405020304" pitchFamily="18" charset="0"/>
                <a:cs typeface="Times New Roman" panose="02020603050405020304" pitchFamily="18" charset="0"/>
              </a:rPr>
              <a:t> B.	Non-Fire Season, 9 AM through 3 PM, except for grass, leaf or field crops which shall be 11 AM </a:t>
            </a:r>
          </a:p>
          <a:p>
            <a:pPr marL="448699" lvl="1" indent="0">
              <a:spcBef>
                <a:spcPts val="0"/>
              </a:spcBef>
              <a:spcAft>
                <a:spcPts val="0"/>
              </a:spcAft>
              <a:buNone/>
            </a:pPr>
            <a:r>
              <a:rPr lang="en-US" sz="1800" dirty="0">
                <a:solidFill>
                  <a:schemeClr val="tx1"/>
                </a:solidFill>
                <a:latin typeface="Times"/>
                <a:ea typeface="Times New Roman" panose="02020603050405020304" pitchFamily="18" charset="0"/>
                <a:cs typeface="Times New Roman" panose="02020603050405020304" pitchFamily="18" charset="0"/>
              </a:rPr>
              <a:t>        t</a:t>
            </a:r>
            <a:r>
              <a:rPr lang="en-US" sz="1800" dirty="0">
                <a:solidFill>
                  <a:schemeClr val="tx1"/>
                </a:solidFill>
                <a:effectLst/>
                <a:latin typeface="Times"/>
                <a:ea typeface="Times New Roman" panose="02020603050405020304" pitchFamily="18" charset="0"/>
                <a:cs typeface="Times New Roman" panose="02020603050405020304" pitchFamily="18" charset="0"/>
              </a:rPr>
              <a:t>hrough 3PM unless other</a:t>
            </a:r>
            <a:r>
              <a:rPr lang="en-US" sz="1800" dirty="0">
                <a:solidFill>
                  <a:schemeClr val="tx1"/>
                </a:solidFill>
                <a:latin typeface="Times"/>
                <a:ea typeface="Times New Roman" panose="02020603050405020304" pitchFamily="18" charset="0"/>
                <a:cs typeface="Times New Roman" panose="02020603050405020304" pitchFamily="18" charset="0"/>
              </a:rPr>
              <a:t> </a:t>
            </a:r>
            <a:r>
              <a:rPr lang="en-US" sz="1800" dirty="0">
                <a:solidFill>
                  <a:schemeClr val="tx1"/>
                </a:solidFill>
                <a:effectLst/>
                <a:latin typeface="Times"/>
                <a:ea typeface="Times New Roman" panose="02020603050405020304" pitchFamily="18" charset="0"/>
                <a:cs typeface="Times New Roman" panose="02020603050405020304" pitchFamily="18" charset="0"/>
              </a:rPr>
              <a:t>hours are specified in the issued permit.  </a:t>
            </a:r>
          </a:p>
          <a:p>
            <a:pPr marL="0" indent="0">
              <a:spcBef>
                <a:spcPts val="0"/>
              </a:spcBef>
              <a:spcAft>
                <a:spcPts val="0"/>
              </a:spcAft>
              <a:buNone/>
            </a:pPr>
            <a:endParaRPr lang="en-US" sz="1100" b="1" u="sng" dirty="0">
              <a:solidFill>
                <a:schemeClr val="tx1"/>
              </a:solidFill>
              <a:latin typeface="Times New Roman" panose="02020603050405020304" pitchFamily="18" charset="0"/>
              <a:ea typeface="Calibri" panose="020F0502020204030204" pitchFamily="34" charset="0"/>
              <a:cs typeface="Arial" panose="020B0604020202020204" pitchFamily="34" charset="0"/>
            </a:endParaRPr>
          </a:p>
          <a:p>
            <a:pPr marL="0" marR="0" indent="0">
              <a:spcBef>
                <a:spcPts val="0"/>
              </a:spcBef>
              <a:spcAft>
                <a:spcPts val="0"/>
              </a:spcAft>
              <a:buNone/>
            </a:pPr>
            <a:r>
              <a:rPr lang="en-US" sz="1800" b="1" u="sng" dirty="0">
                <a:solidFill>
                  <a:schemeClr val="tx1"/>
                </a:solidFill>
                <a:effectLst/>
                <a:latin typeface="Times"/>
                <a:ea typeface="Times New Roman" panose="02020603050405020304" pitchFamily="18" charset="0"/>
                <a:cs typeface="Times New Roman" panose="02020603050405020304" pitchFamily="18" charset="0"/>
              </a:rPr>
              <a:t>Section 1105 Proposed</a:t>
            </a:r>
            <a:r>
              <a:rPr lang="en-US" sz="1800" u="sng" dirty="0">
                <a:solidFill>
                  <a:schemeClr val="tx1"/>
                </a:solidFill>
                <a:effectLst/>
                <a:latin typeface="Times"/>
                <a:ea typeface="Times New Roman" panose="02020603050405020304" pitchFamily="18" charset="0"/>
                <a:cs typeface="Times New Roman" panose="02020603050405020304" pitchFamily="18" charset="0"/>
              </a:rPr>
              <a:t>:</a:t>
            </a:r>
            <a:r>
              <a:rPr lang="en-US" sz="1800" b="1" dirty="0">
                <a:solidFill>
                  <a:schemeClr val="tx1"/>
                </a:solidFill>
                <a:effectLst/>
                <a:latin typeface="Times"/>
                <a:ea typeface="Times New Roman" panose="02020603050405020304" pitchFamily="18" charset="0"/>
                <a:cs typeface="Times New Roman" panose="02020603050405020304" pitchFamily="18" charset="0"/>
              </a:rPr>
              <a:t>  Burning Hours:</a:t>
            </a:r>
            <a:r>
              <a:rPr lang="en-US" sz="1800" dirty="0">
                <a:solidFill>
                  <a:schemeClr val="tx1"/>
                </a:solidFill>
                <a:effectLst/>
                <a:latin typeface="Times"/>
                <a:ea typeface="Times New Roman" panose="02020603050405020304" pitchFamily="18" charset="0"/>
                <a:cs typeface="Times New Roman" panose="02020603050405020304" pitchFamily="18" charset="0"/>
              </a:rPr>
              <a:t>  Burning hours for agricultural purposes in the Lake County Air Basin are as follows:</a:t>
            </a:r>
          </a:p>
          <a:p>
            <a:pPr marL="448699" lvl="1" indent="0">
              <a:spcBef>
                <a:spcPts val="0"/>
              </a:spcBef>
              <a:spcAft>
                <a:spcPts val="0"/>
              </a:spcAft>
              <a:buNone/>
            </a:pPr>
            <a:r>
              <a:rPr lang="en-US" sz="1800" dirty="0">
                <a:solidFill>
                  <a:schemeClr val="tx1"/>
                </a:solidFill>
                <a:effectLst/>
                <a:latin typeface="Times"/>
                <a:ea typeface="Times New Roman" panose="02020603050405020304" pitchFamily="18" charset="0"/>
                <a:cs typeface="Times New Roman" panose="02020603050405020304" pitchFamily="18" charset="0"/>
              </a:rPr>
              <a:t> A.	Fire Season, as defined in Section 226.5; Burn hours are 8:00 AM through 12:00 PM (Noon) unless </a:t>
            </a:r>
          </a:p>
          <a:p>
            <a:pPr marL="448699" lvl="1" indent="0">
              <a:spcBef>
                <a:spcPts val="0"/>
              </a:spcBef>
              <a:spcAft>
                <a:spcPts val="0"/>
              </a:spcAft>
              <a:buNone/>
            </a:pPr>
            <a:r>
              <a:rPr lang="en-US" sz="1800" dirty="0">
                <a:solidFill>
                  <a:schemeClr val="tx1"/>
                </a:solidFill>
                <a:latin typeface="Times"/>
                <a:ea typeface="Times New Roman" panose="02020603050405020304" pitchFamily="18" charset="0"/>
                <a:cs typeface="Times New Roman" panose="02020603050405020304" pitchFamily="18" charset="0"/>
              </a:rPr>
              <a:t>        </a:t>
            </a:r>
            <a:r>
              <a:rPr lang="en-US" sz="1800" dirty="0">
                <a:solidFill>
                  <a:schemeClr val="tx1"/>
                </a:solidFill>
                <a:effectLst/>
                <a:latin typeface="Times"/>
                <a:ea typeface="Times New Roman" panose="02020603050405020304" pitchFamily="18" charset="0"/>
                <a:cs typeface="Times New Roman" panose="02020603050405020304" pitchFamily="18" charset="0"/>
              </a:rPr>
              <a:t>other hours are</a:t>
            </a:r>
            <a:r>
              <a:rPr lang="en-US" sz="1800" dirty="0">
                <a:solidFill>
                  <a:schemeClr val="tx1"/>
                </a:solidFill>
                <a:latin typeface="Times"/>
                <a:ea typeface="Times New Roman" panose="02020603050405020304" pitchFamily="18" charset="0"/>
                <a:cs typeface="Times New Roman" panose="02020603050405020304" pitchFamily="18" charset="0"/>
              </a:rPr>
              <a:t> </a:t>
            </a:r>
            <a:r>
              <a:rPr lang="en-US" sz="1800" dirty="0">
                <a:solidFill>
                  <a:schemeClr val="tx1"/>
                </a:solidFill>
                <a:effectLst/>
                <a:latin typeface="Times"/>
                <a:ea typeface="Times New Roman" panose="02020603050405020304" pitchFamily="18" charset="0"/>
                <a:cs typeface="Times New Roman" panose="02020603050405020304" pitchFamily="18" charset="0"/>
              </a:rPr>
              <a:t>authorized; and </a:t>
            </a:r>
          </a:p>
          <a:p>
            <a:pPr marL="448699" lvl="1" indent="0">
              <a:spcBef>
                <a:spcPts val="0"/>
              </a:spcBef>
              <a:spcAft>
                <a:spcPts val="0"/>
              </a:spcAft>
              <a:buNone/>
            </a:pPr>
            <a:r>
              <a:rPr lang="en-US" sz="1800" dirty="0">
                <a:solidFill>
                  <a:schemeClr val="tx1"/>
                </a:solidFill>
                <a:effectLst/>
                <a:latin typeface="Times"/>
                <a:ea typeface="Times New Roman" panose="02020603050405020304" pitchFamily="18" charset="0"/>
                <a:cs typeface="Times New Roman" panose="02020603050405020304" pitchFamily="18" charset="0"/>
              </a:rPr>
              <a:t> B.	Non-Fire Season, Burn hours are as follows:</a:t>
            </a:r>
          </a:p>
          <a:p>
            <a:pPr marL="448699" lvl="1" indent="0">
              <a:spcBef>
                <a:spcPts val="0"/>
              </a:spcBef>
              <a:spcAft>
                <a:spcPts val="0"/>
              </a:spcAft>
              <a:buNone/>
            </a:pPr>
            <a:r>
              <a:rPr lang="en-US" sz="1800" dirty="0">
                <a:solidFill>
                  <a:schemeClr val="tx1"/>
                </a:solidFill>
                <a:latin typeface="Times"/>
                <a:ea typeface="Times New Roman" panose="02020603050405020304" pitchFamily="18" charset="0"/>
                <a:cs typeface="Times New Roman" panose="02020603050405020304" pitchFamily="18" charset="0"/>
              </a:rPr>
              <a:t>        </a:t>
            </a:r>
            <a:r>
              <a:rPr lang="en-US" sz="1800" dirty="0">
                <a:solidFill>
                  <a:schemeClr val="tx1"/>
                </a:solidFill>
                <a:effectLst/>
                <a:latin typeface="Times"/>
                <a:ea typeface="Times New Roman" panose="02020603050405020304" pitchFamily="18" charset="0"/>
                <a:cs typeface="Times New Roman" panose="02020603050405020304" pitchFamily="18" charset="0"/>
              </a:rPr>
              <a:t>1. Permissive (limited) burn day: 9 AM through 3 PM;</a:t>
            </a:r>
          </a:p>
          <a:p>
            <a:pPr marL="905899" lvl="1" indent="0">
              <a:spcBef>
                <a:spcPts val="0"/>
              </a:spcBef>
              <a:spcAft>
                <a:spcPts val="0"/>
              </a:spcAft>
              <a:buNone/>
            </a:pPr>
            <a:r>
              <a:rPr lang="en-US" sz="1800" dirty="0">
                <a:solidFill>
                  <a:schemeClr val="tx1"/>
                </a:solidFill>
                <a:effectLst/>
                <a:latin typeface="Times"/>
                <a:ea typeface="Times New Roman" panose="02020603050405020304" pitchFamily="18" charset="0"/>
                <a:cs typeface="Times New Roman" panose="02020603050405020304" pitchFamily="18" charset="0"/>
              </a:rPr>
              <a:t>2. Extended burn day: sunrise to sunset as defined by the National Oceanic and Atmospheric </a:t>
            </a:r>
          </a:p>
          <a:p>
            <a:pPr marL="905899" lvl="1" indent="0">
              <a:spcBef>
                <a:spcPts val="0"/>
              </a:spcBef>
              <a:spcAft>
                <a:spcPts val="0"/>
              </a:spcAft>
              <a:buNone/>
            </a:pPr>
            <a:r>
              <a:rPr lang="en-US" sz="1800" dirty="0">
                <a:solidFill>
                  <a:schemeClr val="tx1"/>
                </a:solidFill>
                <a:latin typeface="Times"/>
                <a:ea typeface="Times New Roman" panose="02020603050405020304" pitchFamily="18" charset="0"/>
                <a:cs typeface="Times New Roman" panose="02020603050405020304" pitchFamily="18" charset="0"/>
              </a:rPr>
              <a:t>    </a:t>
            </a:r>
            <a:r>
              <a:rPr lang="en-US" sz="1800" dirty="0">
                <a:solidFill>
                  <a:schemeClr val="tx1"/>
                </a:solidFill>
                <a:effectLst/>
                <a:latin typeface="Times"/>
                <a:ea typeface="Times New Roman" panose="02020603050405020304" pitchFamily="18" charset="0"/>
                <a:cs typeface="Times New Roman" panose="02020603050405020304" pitchFamily="18" charset="0"/>
              </a:rPr>
              <a:t>Administration’s solar calculator; and</a:t>
            </a:r>
          </a:p>
          <a:p>
            <a:pPr marL="905899" lvl="1" indent="0">
              <a:spcBef>
                <a:spcPts val="0"/>
              </a:spcBef>
              <a:spcAft>
                <a:spcPts val="0"/>
              </a:spcAft>
              <a:buNone/>
            </a:pPr>
            <a:r>
              <a:rPr lang="en-US" sz="1800" dirty="0">
                <a:solidFill>
                  <a:schemeClr val="tx1"/>
                </a:solidFill>
                <a:effectLst/>
                <a:latin typeface="Times"/>
                <a:ea typeface="Times New Roman" panose="02020603050405020304" pitchFamily="18" charset="0"/>
                <a:cs typeface="Times New Roman" panose="02020603050405020304" pitchFamily="18" charset="0"/>
              </a:rPr>
              <a:t>3.Grass, leaf, or field crops: 11 AM through 3PM unless other hours are authorized.   </a:t>
            </a:r>
          </a:p>
          <a:p>
            <a:pPr marL="448699" lvl="1" indent="0" algn="just" fontAlgn="auto">
              <a:spcAft>
                <a:spcPts val="0"/>
              </a:spcAft>
              <a:buNone/>
              <a:defRPr/>
            </a:pPr>
            <a:endParaRPr lang="en-US" dirty="0"/>
          </a:p>
        </p:txBody>
      </p:sp>
      <p:sp>
        <p:nvSpPr>
          <p:cNvPr id="4" name="Text Box 11">
            <a:extLst>
              <a:ext uri="{FF2B5EF4-FFF2-40B4-BE49-F238E27FC236}">
                <a16:creationId xmlns:a16="http://schemas.microsoft.com/office/drawing/2014/main" id="{208CECA3-B693-2DFC-393C-A5C50669018E}"/>
              </a:ext>
            </a:extLst>
          </p:cNvPr>
          <p:cNvSpPr txBox="1">
            <a:spLocks noGrp="1" noChangeArrowheads="1"/>
          </p:cNvSpPr>
          <p:nvPr>
            <p:ph type="title"/>
          </p:nvPr>
        </p:nvSpPr>
        <p:spPr bwMode="auto">
          <a:xfrm>
            <a:off x="732367" y="-47925"/>
            <a:ext cx="10723034" cy="831093"/>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Rule 1105</a:t>
            </a:r>
          </a:p>
        </p:txBody>
      </p:sp>
    </p:spTree>
    <p:extLst>
      <p:ext uri="{BB962C8B-B14F-4D97-AF65-F5344CB8AC3E}">
        <p14:creationId xmlns:p14="http://schemas.microsoft.com/office/powerpoint/2010/main" val="14013897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BAB08-241A-421B-2235-5D8EF24EAF9A}"/>
              </a:ext>
            </a:extLst>
          </p:cNvPr>
          <p:cNvSpPr>
            <a:spLocks noGrp="1"/>
          </p:cNvSpPr>
          <p:nvPr>
            <p:ph idx="1"/>
          </p:nvPr>
        </p:nvSpPr>
        <p:spPr>
          <a:xfrm>
            <a:off x="732367" y="990600"/>
            <a:ext cx="10723033" cy="4419600"/>
          </a:xfrm>
        </p:spPr>
        <p:txBody>
          <a:bodyPr/>
          <a:lstStyle/>
          <a:p>
            <a:pPr marL="0" marR="0" indent="0">
              <a:spcBef>
                <a:spcPts val="0"/>
              </a:spcBef>
              <a:spcAft>
                <a:spcPts val="0"/>
              </a:spcAft>
              <a:buNone/>
            </a:pPr>
            <a:r>
              <a:rPr lang="en-US" sz="1800" b="1" u="sng" dirty="0">
                <a:solidFill>
                  <a:schemeClr val="tx1"/>
                </a:solidFill>
                <a:effectLst/>
                <a:latin typeface="Times"/>
                <a:ea typeface="Times New Roman" panose="02020603050405020304" pitchFamily="18" charset="0"/>
                <a:cs typeface="Times New Roman" panose="02020603050405020304" pitchFamily="18" charset="0"/>
              </a:rPr>
              <a:t>Repeal Section 12.450</a:t>
            </a:r>
            <a:r>
              <a:rPr lang="en-US" sz="1800" u="sng" dirty="0">
                <a:solidFill>
                  <a:schemeClr val="tx1"/>
                </a:solidFill>
                <a:effectLst/>
                <a:latin typeface="Times"/>
                <a:ea typeface="Times New Roman" panose="02020603050405020304" pitchFamily="18" charset="0"/>
                <a:cs typeface="Times New Roman" panose="02020603050405020304" pitchFamily="18" charset="0"/>
              </a:rPr>
              <a:t>:</a:t>
            </a:r>
            <a:r>
              <a:rPr lang="en-US" sz="1800" b="1" dirty="0">
                <a:solidFill>
                  <a:schemeClr val="tx1"/>
                </a:solidFill>
                <a:effectLst/>
                <a:latin typeface="Times"/>
                <a:ea typeface="Times New Roman" panose="02020603050405020304" pitchFamily="18" charset="0"/>
                <a:cs typeface="Times New Roman" panose="02020603050405020304" pitchFamily="18" charset="0"/>
              </a:rPr>
              <a:t>  Emergency Events</a:t>
            </a:r>
            <a:endParaRPr lang="en-US" sz="1800" dirty="0">
              <a:solidFill>
                <a:schemeClr val="tx1"/>
              </a:solidFill>
              <a:effectLst/>
              <a:latin typeface="Times"/>
              <a:ea typeface="Times New Roman" panose="02020603050405020304" pitchFamily="18" charset="0"/>
              <a:cs typeface="Times New Roman" panose="02020603050405020304" pitchFamily="18" charset="0"/>
            </a:endParaRPr>
          </a:p>
          <a:p>
            <a:pPr marL="0" marR="0" indent="0">
              <a:spcBef>
                <a:spcPts val="0"/>
              </a:spcBef>
              <a:spcAft>
                <a:spcPts val="0"/>
              </a:spcAft>
              <a:buNone/>
            </a:pPr>
            <a:r>
              <a:rPr lang="en-US" sz="1800" dirty="0">
                <a:solidFill>
                  <a:schemeClr val="tx1"/>
                </a:solidFill>
                <a:effectLst/>
                <a:latin typeface="Times"/>
                <a:ea typeface="Times New Roman" panose="02020603050405020304" pitchFamily="18" charset="0"/>
                <a:cs typeface="Times New Roman" panose="02020603050405020304" pitchFamily="18" charset="0"/>
              </a:rPr>
              <a:t>(a) The permittee shall comply with the requirements of Chapter III, Article II and the emergency provisions </a:t>
            </a:r>
          </a:p>
          <a:p>
            <a:pPr marL="0" marR="0" indent="0">
              <a:spcBef>
                <a:spcPts val="0"/>
              </a:spcBef>
              <a:spcAft>
                <a:spcPts val="0"/>
              </a:spcAft>
              <a:buNone/>
            </a:pPr>
            <a:r>
              <a:rPr lang="en-US" sz="1800" dirty="0">
                <a:solidFill>
                  <a:schemeClr val="tx1"/>
                </a:solidFill>
                <a:effectLst/>
                <a:latin typeface="Times"/>
                <a:ea typeface="Times New Roman" panose="02020603050405020304" pitchFamily="18" charset="0"/>
                <a:cs typeface="Times New Roman" panose="02020603050405020304" pitchFamily="18" charset="0"/>
              </a:rPr>
              <a:t>     contained in all applicable federal requirements;</a:t>
            </a:r>
          </a:p>
          <a:p>
            <a:pPr marL="0" marR="0" indent="0">
              <a:spcBef>
                <a:spcPts val="0"/>
              </a:spcBef>
              <a:spcAft>
                <a:spcPts val="0"/>
              </a:spcAft>
              <a:buNone/>
            </a:pPr>
            <a:r>
              <a:rPr lang="en-US" sz="1800" dirty="0">
                <a:solidFill>
                  <a:schemeClr val="tx1"/>
                </a:solidFill>
                <a:effectLst/>
                <a:latin typeface="Times"/>
                <a:ea typeface="Times New Roman" panose="02020603050405020304" pitchFamily="18" charset="0"/>
                <a:cs typeface="Times New Roman" panose="02020603050405020304" pitchFamily="18" charset="0"/>
              </a:rPr>
              <a:t>(b) Within two working days of the </a:t>
            </a:r>
            <a:r>
              <a:rPr lang="en-US" sz="1800" i="1" dirty="0">
                <a:solidFill>
                  <a:schemeClr val="tx1"/>
                </a:solidFill>
                <a:effectLst/>
                <a:latin typeface="Times"/>
                <a:ea typeface="Times New Roman" panose="02020603050405020304" pitchFamily="18" charset="0"/>
                <a:cs typeface="Times New Roman" panose="02020603050405020304" pitchFamily="18" charset="0"/>
              </a:rPr>
              <a:t>emergency</a:t>
            </a:r>
            <a:r>
              <a:rPr lang="en-US" sz="1800" dirty="0">
                <a:solidFill>
                  <a:schemeClr val="tx1"/>
                </a:solidFill>
                <a:effectLst/>
                <a:latin typeface="Times"/>
                <a:ea typeface="Times New Roman" panose="02020603050405020304" pitchFamily="18" charset="0"/>
                <a:cs typeface="Times New Roman" panose="02020603050405020304" pitchFamily="18" charset="0"/>
              </a:rPr>
              <a:t> event, a </a:t>
            </a:r>
            <a:r>
              <a:rPr lang="en-US" sz="1800" i="1" dirty="0">
                <a:solidFill>
                  <a:schemeClr val="tx1"/>
                </a:solidFill>
                <a:effectLst/>
                <a:latin typeface="Times"/>
                <a:ea typeface="Times New Roman" panose="02020603050405020304" pitchFamily="18" charset="0"/>
                <a:cs typeface="Times New Roman" panose="02020603050405020304" pitchFamily="18" charset="0"/>
              </a:rPr>
              <a:t>responsible official</a:t>
            </a:r>
            <a:r>
              <a:rPr lang="en-US" sz="1800" dirty="0">
                <a:solidFill>
                  <a:schemeClr val="tx1"/>
                </a:solidFill>
                <a:effectLst/>
                <a:latin typeface="Times"/>
                <a:ea typeface="Times New Roman" panose="02020603050405020304" pitchFamily="18" charset="0"/>
                <a:cs typeface="Times New Roman" panose="02020603050405020304" pitchFamily="18" charset="0"/>
              </a:rPr>
              <a:t> shall provide the </a:t>
            </a:r>
            <a:r>
              <a:rPr lang="en-US" sz="1800" i="1" dirty="0">
                <a:solidFill>
                  <a:schemeClr val="tx1"/>
                </a:solidFill>
                <a:effectLst/>
                <a:latin typeface="Times"/>
                <a:ea typeface="Times New Roman" panose="02020603050405020304" pitchFamily="18" charset="0"/>
                <a:cs typeface="Times New Roman" panose="02020603050405020304" pitchFamily="18" charset="0"/>
              </a:rPr>
              <a:t>District</a:t>
            </a:r>
            <a:r>
              <a:rPr lang="en-US" sz="1800" dirty="0">
                <a:solidFill>
                  <a:schemeClr val="tx1"/>
                </a:solidFill>
                <a:effectLst/>
                <a:latin typeface="Times"/>
                <a:ea typeface="Times New Roman" panose="02020603050405020304" pitchFamily="18" charset="0"/>
                <a:cs typeface="Times New Roman" panose="02020603050405020304" pitchFamily="18" charset="0"/>
              </a:rPr>
              <a:t> with a written    </a:t>
            </a:r>
          </a:p>
          <a:p>
            <a:pPr marL="0" marR="0" indent="0">
              <a:spcBef>
                <a:spcPts val="0"/>
              </a:spcBef>
              <a:spcAft>
                <a:spcPts val="0"/>
              </a:spcAft>
              <a:buNone/>
            </a:pPr>
            <a:r>
              <a:rPr lang="en-US" sz="1800" dirty="0">
                <a:solidFill>
                  <a:schemeClr val="tx1"/>
                </a:solidFill>
                <a:latin typeface="Times"/>
                <a:ea typeface="Times New Roman" panose="02020603050405020304" pitchFamily="18" charset="0"/>
                <a:cs typeface="Times New Roman" panose="02020603050405020304" pitchFamily="18" charset="0"/>
              </a:rPr>
              <a:t>      </a:t>
            </a:r>
            <a:r>
              <a:rPr lang="en-US" sz="1800" dirty="0">
                <a:solidFill>
                  <a:schemeClr val="tx1"/>
                </a:solidFill>
                <a:effectLst/>
                <a:latin typeface="Times"/>
                <a:ea typeface="Times New Roman" panose="02020603050405020304" pitchFamily="18" charset="0"/>
                <a:cs typeface="Times New Roman" panose="02020603050405020304" pitchFamily="18" charset="0"/>
              </a:rPr>
              <a:t>description of the </a:t>
            </a:r>
            <a:r>
              <a:rPr lang="en-US" sz="1800" i="1" dirty="0">
                <a:solidFill>
                  <a:schemeClr val="tx1"/>
                </a:solidFill>
                <a:effectLst/>
                <a:latin typeface="Times"/>
                <a:ea typeface="Times New Roman" panose="02020603050405020304" pitchFamily="18" charset="0"/>
                <a:cs typeface="Times New Roman" panose="02020603050405020304" pitchFamily="18" charset="0"/>
              </a:rPr>
              <a:t>emergency</a:t>
            </a:r>
            <a:r>
              <a:rPr lang="en-US" sz="1800" dirty="0">
                <a:solidFill>
                  <a:schemeClr val="tx1"/>
                </a:solidFill>
                <a:effectLst/>
                <a:latin typeface="Times"/>
                <a:ea typeface="Times New Roman" panose="02020603050405020304" pitchFamily="18" charset="0"/>
                <a:cs typeface="Times New Roman" panose="02020603050405020304" pitchFamily="18" charset="0"/>
              </a:rPr>
              <a:t> and any mitigating or corrective actions taken;</a:t>
            </a:r>
          </a:p>
          <a:p>
            <a:pPr marL="0" marR="0" indent="0">
              <a:spcBef>
                <a:spcPts val="0"/>
              </a:spcBef>
              <a:spcAft>
                <a:spcPts val="0"/>
              </a:spcAft>
              <a:buNone/>
            </a:pPr>
            <a:r>
              <a:rPr lang="en-US" sz="1800" dirty="0">
                <a:solidFill>
                  <a:schemeClr val="tx1"/>
                </a:solidFill>
                <a:effectLst/>
                <a:latin typeface="Times"/>
                <a:ea typeface="Times New Roman" panose="02020603050405020304" pitchFamily="18" charset="0"/>
                <a:cs typeface="Times New Roman" panose="02020603050405020304" pitchFamily="18" charset="0"/>
              </a:rPr>
              <a:t>(c) Within two weeks of an emergency event, the </a:t>
            </a:r>
            <a:r>
              <a:rPr lang="en-US" sz="1800" i="1" dirty="0">
                <a:solidFill>
                  <a:schemeClr val="tx1"/>
                </a:solidFill>
                <a:effectLst/>
                <a:latin typeface="Times"/>
                <a:ea typeface="Times New Roman" panose="02020603050405020304" pitchFamily="18" charset="0"/>
                <a:cs typeface="Times New Roman" panose="02020603050405020304" pitchFamily="18" charset="0"/>
              </a:rPr>
              <a:t>responsible official</a:t>
            </a:r>
            <a:r>
              <a:rPr lang="en-US" sz="1800" dirty="0">
                <a:solidFill>
                  <a:schemeClr val="tx1"/>
                </a:solidFill>
                <a:effectLst/>
                <a:latin typeface="Times"/>
                <a:ea typeface="Times New Roman" panose="02020603050405020304" pitchFamily="18" charset="0"/>
                <a:cs typeface="Times New Roman" panose="02020603050405020304" pitchFamily="18" charset="0"/>
              </a:rPr>
              <a:t> shall submit to the </a:t>
            </a:r>
            <a:r>
              <a:rPr lang="en-US" sz="1800" i="1" dirty="0">
                <a:solidFill>
                  <a:schemeClr val="tx1"/>
                </a:solidFill>
                <a:effectLst/>
                <a:latin typeface="Times"/>
                <a:ea typeface="Times New Roman" panose="02020603050405020304" pitchFamily="18" charset="0"/>
                <a:cs typeface="Times New Roman" panose="02020603050405020304" pitchFamily="18" charset="0"/>
              </a:rPr>
              <a:t>District</a:t>
            </a:r>
            <a:r>
              <a:rPr lang="en-US" sz="1800" dirty="0">
                <a:solidFill>
                  <a:schemeClr val="tx1"/>
                </a:solidFill>
                <a:effectLst/>
                <a:latin typeface="Times"/>
                <a:ea typeface="Times New Roman" panose="02020603050405020304" pitchFamily="18" charset="0"/>
                <a:cs typeface="Times New Roman" panose="02020603050405020304" pitchFamily="18" charset="0"/>
              </a:rPr>
              <a:t> a signed  </a:t>
            </a:r>
          </a:p>
          <a:p>
            <a:pPr marL="0" marR="0" indent="0">
              <a:spcBef>
                <a:spcPts val="0"/>
              </a:spcBef>
              <a:spcAft>
                <a:spcPts val="0"/>
              </a:spcAft>
              <a:buNone/>
            </a:pPr>
            <a:r>
              <a:rPr lang="en-US" sz="1800" dirty="0">
                <a:solidFill>
                  <a:schemeClr val="tx1"/>
                </a:solidFill>
                <a:latin typeface="Times"/>
                <a:ea typeface="Times New Roman" panose="02020603050405020304" pitchFamily="18" charset="0"/>
                <a:cs typeface="Times New Roman" panose="02020603050405020304" pitchFamily="18" charset="0"/>
              </a:rPr>
              <a:t>      </a:t>
            </a:r>
            <a:r>
              <a:rPr lang="en-US" sz="1800" dirty="0">
                <a:solidFill>
                  <a:schemeClr val="tx1"/>
                </a:solidFill>
                <a:effectLst/>
                <a:latin typeface="Times"/>
                <a:ea typeface="Times New Roman" panose="02020603050405020304" pitchFamily="18" charset="0"/>
                <a:cs typeface="Times New Roman" panose="02020603050405020304" pitchFamily="18" charset="0"/>
              </a:rPr>
              <a:t>contemporaneous log or other relevant evidence which demonstrates that:</a:t>
            </a:r>
          </a:p>
          <a:p>
            <a:pPr marL="457200" marR="0" indent="0">
              <a:spcBef>
                <a:spcPts val="0"/>
              </a:spcBef>
              <a:spcAft>
                <a:spcPts val="0"/>
              </a:spcAft>
              <a:buNone/>
            </a:pPr>
            <a:r>
              <a:rPr lang="en-US" sz="1800" dirty="0">
                <a:solidFill>
                  <a:schemeClr val="tx1"/>
                </a:solidFill>
                <a:effectLst/>
                <a:latin typeface="Times"/>
                <a:ea typeface="Times New Roman" panose="02020603050405020304" pitchFamily="18" charset="0"/>
                <a:cs typeface="Times New Roman" panose="02020603050405020304" pitchFamily="18" charset="0"/>
              </a:rPr>
              <a:t>(1)	An </a:t>
            </a:r>
            <a:r>
              <a:rPr lang="en-US" sz="1800" i="1" dirty="0">
                <a:solidFill>
                  <a:schemeClr val="tx1"/>
                </a:solidFill>
                <a:effectLst/>
                <a:latin typeface="Times"/>
                <a:ea typeface="Times New Roman" panose="02020603050405020304" pitchFamily="18" charset="0"/>
                <a:cs typeface="Times New Roman" panose="02020603050405020304" pitchFamily="18" charset="0"/>
              </a:rPr>
              <a:t>emergency</a:t>
            </a:r>
            <a:r>
              <a:rPr lang="en-US" sz="1800" dirty="0">
                <a:solidFill>
                  <a:schemeClr val="tx1"/>
                </a:solidFill>
                <a:effectLst/>
                <a:latin typeface="Times"/>
                <a:ea typeface="Times New Roman" panose="02020603050405020304" pitchFamily="18" charset="0"/>
                <a:cs typeface="Times New Roman" panose="02020603050405020304" pitchFamily="18" charset="0"/>
              </a:rPr>
              <a:t> occurred;</a:t>
            </a:r>
          </a:p>
          <a:p>
            <a:pPr marL="457200" marR="0" indent="0">
              <a:spcBef>
                <a:spcPts val="0"/>
              </a:spcBef>
              <a:spcAft>
                <a:spcPts val="0"/>
              </a:spcAft>
              <a:buNone/>
            </a:pPr>
            <a:r>
              <a:rPr lang="en-US" sz="1800" dirty="0">
                <a:solidFill>
                  <a:schemeClr val="tx1"/>
                </a:solidFill>
                <a:effectLst/>
                <a:latin typeface="Times"/>
                <a:ea typeface="Times New Roman" panose="02020603050405020304" pitchFamily="18" charset="0"/>
                <a:cs typeface="Times New Roman" panose="02020603050405020304" pitchFamily="18" charset="0"/>
              </a:rPr>
              <a:t>(2)	The permittee can identify the cause(s) of the </a:t>
            </a:r>
            <a:r>
              <a:rPr lang="en-US" sz="1800" i="1" dirty="0">
                <a:solidFill>
                  <a:schemeClr val="tx1"/>
                </a:solidFill>
                <a:effectLst/>
                <a:latin typeface="Times"/>
                <a:ea typeface="Times New Roman" panose="02020603050405020304" pitchFamily="18" charset="0"/>
                <a:cs typeface="Times New Roman" panose="02020603050405020304" pitchFamily="18" charset="0"/>
              </a:rPr>
              <a:t>emergency</a:t>
            </a:r>
            <a:r>
              <a:rPr lang="en-US" sz="1800" dirty="0">
                <a:solidFill>
                  <a:schemeClr val="tx1"/>
                </a:solidFill>
                <a:effectLst/>
                <a:latin typeface="Times"/>
                <a:ea typeface="Times New Roman" panose="02020603050405020304" pitchFamily="18" charset="0"/>
                <a:cs typeface="Times New Roman" panose="02020603050405020304" pitchFamily="18" charset="0"/>
              </a:rPr>
              <a:t>;</a:t>
            </a:r>
          </a:p>
          <a:p>
            <a:pPr marL="457200" marR="0" indent="0">
              <a:spcBef>
                <a:spcPts val="0"/>
              </a:spcBef>
              <a:spcAft>
                <a:spcPts val="0"/>
              </a:spcAft>
              <a:buNone/>
            </a:pPr>
            <a:r>
              <a:rPr lang="en-US" sz="1800" dirty="0">
                <a:solidFill>
                  <a:schemeClr val="tx1"/>
                </a:solidFill>
                <a:effectLst/>
                <a:latin typeface="Times"/>
                <a:ea typeface="Times New Roman" panose="02020603050405020304" pitchFamily="18" charset="0"/>
                <a:cs typeface="Times New Roman" panose="02020603050405020304" pitchFamily="18" charset="0"/>
              </a:rPr>
              <a:t>(3)	The facility was being properly operated at the time of the </a:t>
            </a:r>
            <a:r>
              <a:rPr lang="en-US" sz="1800" i="1" dirty="0">
                <a:solidFill>
                  <a:schemeClr val="tx1"/>
                </a:solidFill>
                <a:effectLst/>
                <a:latin typeface="Times"/>
                <a:ea typeface="Times New Roman" panose="02020603050405020304" pitchFamily="18" charset="0"/>
                <a:cs typeface="Times New Roman" panose="02020603050405020304" pitchFamily="18" charset="0"/>
              </a:rPr>
              <a:t>emergency</a:t>
            </a:r>
            <a:r>
              <a:rPr lang="en-US" sz="1800" dirty="0">
                <a:solidFill>
                  <a:schemeClr val="tx1"/>
                </a:solidFill>
                <a:effectLst/>
                <a:latin typeface="Times"/>
                <a:ea typeface="Times New Roman" panose="02020603050405020304" pitchFamily="18" charset="0"/>
                <a:cs typeface="Times New Roman" panose="02020603050405020304" pitchFamily="18" charset="0"/>
              </a:rPr>
              <a:t>;</a:t>
            </a:r>
          </a:p>
          <a:p>
            <a:pPr marL="457200" marR="0" indent="0">
              <a:spcBef>
                <a:spcPts val="0"/>
              </a:spcBef>
              <a:spcAft>
                <a:spcPts val="0"/>
              </a:spcAft>
              <a:buNone/>
            </a:pPr>
            <a:r>
              <a:rPr lang="en-US" sz="1800" dirty="0">
                <a:solidFill>
                  <a:schemeClr val="tx1"/>
                </a:solidFill>
                <a:effectLst/>
                <a:latin typeface="Times"/>
                <a:ea typeface="Times New Roman" panose="02020603050405020304" pitchFamily="18" charset="0"/>
                <a:cs typeface="Times New Roman" panose="02020603050405020304" pitchFamily="18" charset="0"/>
              </a:rPr>
              <a:t>(4)	All steps were taken to minimize the emissions resulting from the </a:t>
            </a:r>
            <a:r>
              <a:rPr lang="en-US" sz="1800" i="1" dirty="0">
                <a:solidFill>
                  <a:schemeClr val="tx1"/>
                </a:solidFill>
                <a:effectLst/>
                <a:latin typeface="Times"/>
                <a:ea typeface="Times New Roman" panose="02020603050405020304" pitchFamily="18" charset="0"/>
                <a:cs typeface="Times New Roman" panose="02020603050405020304" pitchFamily="18" charset="0"/>
              </a:rPr>
              <a:t>emergency</a:t>
            </a:r>
            <a:r>
              <a:rPr lang="en-US" sz="1800" dirty="0">
                <a:solidFill>
                  <a:schemeClr val="tx1"/>
                </a:solidFill>
                <a:effectLst/>
                <a:latin typeface="Times"/>
                <a:ea typeface="Times New Roman" panose="02020603050405020304" pitchFamily="18" charset="0"/>
                <a:cs typeface="Times New Roman" panose="02020603050405020304" pitchFamily="18" charset="0"/>
              </a:rPr>
              <a:t>; and</a:t>
            </a:r>
          </a:p>
          <a:p>
            <a:pPr marL="457200" marR="0" indent="0">
              <a:spcBef>
                <a:spcPts val="0"/>
              </a:spcBef>
              <a:spcAft>
                <a:spcPts val="0"/>
              </a:spcAft>
              <a:buNone/>
            </a:pPr>
            <a:r>
              <a:rPr lang="en-US" sz="1800" dirty="0">
                <a:solidFill>
                  <a:schemeClr val="tx1"/>
                </a:solidFill>
                <a:effectLst/>
                <a:latin typeface="Times"/>
                <a:ea typeface="Times New Roman" panose="02020603050405020304" pitchFamily="18" charset="0"/>
                <a:cs typeface="Times New Roman" panose="02020603050405020304" pitchFamily="18" charset="0"/>
              </a:rPr>
              <a:t>(5)	Within two working days of the </a:t>
            </a:r>
            <a:r>
              <a:rPr lang="en-US" sz="1800" i="1" dirty="0">
                <a:solidFill>
                  <a:schemeClr val="tx1"/>
                </a:solidFill>
                <a:effectLst/>
                <a:latin typeface="Times"/>
                <a:ea typeface="Times New Roman" panose="02020603050405020304" pitchFamily="18" charset="0"/>
                <a:cs typeface="Times New Roman" panose="02020603050405020304" pitchFamily="18" charset="0"/>
              </a:rPr>
              <a:t>emergency</a:t>
            </a:r>
            <a:r>
              <a:rPr lang="en-US" sz="1800" dirty="0">
                <a:solidFill>
                  <a:schemeClr val="tx1"/>
                </a:solidFill>
                <a:effectLst/>
                <a:latin typeface="Times"/>
                <a:ea typeface="Times New Roman" panose="02020603050405020304" pitchFamily="18" charset="0"/>
                <a:cs typeface="Times New Roman" panose="02020603050405020304" pitchFamily="18" charset="0"/>
              </a:rPr>
              <a:t> event, the permittee provided the </a:t>
            </a:r>
            <a:r>
              <a:rPr lang="en-US" sz="1800" i="1" dirty="0">
                <a:solidFill>
                  <a:schemeClr val="tx1"/>
                </a:solidFill>
                <a:effectLst/>
                <a:latin typeface="Times"/>
                <a:ea typeface="Times New Roman" panose="02020603050405020304" pitchFamily="18" charset="0"/>
                <a:cs typeface="Times New Roman" panose="02020603050405020304" pitchFamily="18" charset="0"/>
              </a:rPr>
              <a:t>district</a:t>
            </a:r>
            <a:r>
              <a:rPr lang="en-US" sz="1800" dirty="0">
                <a:solidFill>
                  <a:schemeClr val="tx1"/>
                </a:solidFill>
                <a:effectLst/>
                <a:latin typeface="Times"/>
                <a:ea typeface="Times New Roman" panose="02020603050405020304" pitchFamily="18" charset="0"/>
                <a:cs typeface="Times New Roman" panose="02020603050405020304" pitchFamily="18" charset="0"/>
              </a:rPr>
              <a:t> with a description </a:t>
            </a:r>
          </a:p>
          <a:p>
            <a:pPr marL="457200" marR="0" indent="0">
              <a:spcBef>
                <a:spcPts val="0"/>
              </a:spcBef>
              <a:spcAft>
                <a:spcPts val="0"/>
              </a:spcAft>
              <a:buNone/>
            </a:pPr>
            <a:r>
              <a:rPr lang="en-US" sz="1800" dirty="0">
                <a:solidFill>
                  <a:schemeClr val="tx1"/>
                </a:solidFill>
                <a:effectLst/>
                <a:latin typeface="Times"/>
                <a:ea typeface="Times New Roman" panose="02020603050405020304" pitchFamily="18" charset="0"/>
                <a:cs typeface="Times New Roman" panose="02020603050405020304" pitchFamily="18" charset="0"/>
              </a:rPr>
              <a:t>        of the </a:t>
            </a:r>
            <a:r>
              <a:rPr lang="en-US" sz="1800" i="1" dirty="0">
                <a:solidFill>
                  <a:schemeClr val="tx1"/>
                </a:solidFill>
                <a:effectLst/>
                <a:latin typeface="Times"/>
                <a:ea typeface="Times New Roman" panose="02020603050405020304" pitchFamily="18" charset="0"/>
                <a:cs typeface="Times New Roman" panose="02020603050405020304" pitchFamily="18" charset="0"/>
              </a:rPr>
              <a:t>emergency</a:t>
            </a:r>
            <a:r>
              <a:rPr lang="en-US" sz="1800" dirty="0">
                <a:solidFill>
                  <a:schemeClr val="tx1"/>
                </a:solidFill>
                <a:effectLst/>
                <a:latin typeface="Times"/>
                <a:ea typeface="Times New Roman" panose="02020603050405020304" pitchFamily="18" charset="0"/>
                <a:cs typeface="Times New Roman" panose="02020603050405020304" pitchFamily="18" charset="0"/>
              </a:rPr>
              <a:t> and any mitigating or corrective actions taken;</a:t>
            </a:r>
          </a:p>
          <a:p>
            <a:pPr marL="0" marR="0" indent="0">
              <a:spcBef>
                <a:spcPts val="0"/>
              </a:spcBef>
              <a:spcAft>
                <a:spcPts val="0"/>
              </a:spcAft>
              <a:buNone/>
            </a:pPr>
            <a:r>
              <a:rPr lang="en-US" sz="1800" dirty="0">
                <a:solidFill>
                  <a:schemeClr val="tx1"/>
                </a:solidFill>
                <a:effectLst/>
                <a:latin typeface="Times"/>
                <a:ea typeface="Times New Roman" panose="02020603050405020304" pitchFamily="18" charset="0"/>
                <a:cs typeface="Times New Roman" panose="02020603050405020304" pitchFamily="18" charset="0"/>
              </a:rPr>
              <a:t>(d) In any enforcement proceeding, the permittee has the burden of proof to establish that an </a:t>
            </a:r>
            <a:r>
              <a:rPr lang="en-US" sz="1800" i="1" dirty="0">
                <a:solidFill>
                  <a:schemeClr val="tx1"/>
                </a:solidFill>
                <a:effectLst/>
                <a:latin typeface="Times"/>
                <a:ea typeface="Times New Roman" panose="02020603050405020304" pitchFamily="18" charset="0"/>
                <a:cs typeface="Times New Roman" panose="02020603050405020304" pitchFamily="18" charset="0"/>
              </a:rPr>
              <a:t>emergency</a:t>
            </a:r>
            <a:r>
              <a:rPr lang="en-US" sz="1800" dirty="0">
                <a:solidFill>
                  <a:schemeClr val="tx1"/>
                </a:solidFill>
                <a:effectLst/>
                <a:latin typeface="Times"/>
                <a:ea typeface="Times New Roman" panose="02020603050405020304" pitchFamily="18" charset="0"/>
                <a:cs typeface="Times New Roman" panose="02020603050405020304" pitchFamily="18" charset="0"/>
              </a:rPr>
              <a:t> occurred.</a:t>
            </a:r>
          </a:p>
          <a:p>
            <a:pPr marL="0" marR="0" indent="0" algn="r">
              <a:spcBef>
                <a:spcPts val="0"/>
              </a:spcBef>
              <a:spcAft>
                <a:spcPts val="0"/>
              </a:spcAft>
              <a:buNone/>
            </a:pPr>
            <a:r>
              <a:rPr lang="en-US" sz="1800" dirty="0">
                <a:solidFill>
                  <a:schemeClr val="tx1"/>
                </a:solidFill>
                <a:effectLst/>
                <a:latin typeface="Times"/>
                <a:ea typeface="Times New Roman" panose="02020603050405020304" pitchFamily="18" charset="0"/>
                <a:cs typeface="Times New Roman" panose="02020603050405020304" pitchFamily="18" charset="0"/>
              </a:rPr>
              <a:t>[Reference: 40 CFR 70.6(g)]</a:t>
            </a:r>
          </a:p>
          <a:p>
            <a:pPr marL="448699" lvl="1" indent="0" algn="just" fontAlgn="auto">
              <a:spcAft>
                <a:spcPts val="0"/>
              </a:spcAft>
              <a:buNone/>
              <a:defRPr/>
            </a:pPr>
            <a:endParaRPr lang="en-US" dirty="0"/>
          </a:p>
        </p:txBody>
      </p:sp>
      <p:sp>
        <p:nvSpPr>
          <p:cNvPr id="4" name="Text Box 11">
            <a:extLst>
              <a:ext uri="{FF2B5EF4-FFF2-40B4-BE49-F238E27FC236}">
                <a16:creationId xmlns:a16="http://schemas.microsoft.com/office/drawing/2014/main" id="{208CECA3-B693-2DFC-393C-A5C50669018E}"/>
              </a:ext>
            </a:extLst>
          </p:cNvPr>
          <p:cNvSpPr txBox="1">
            <a:spLocks noGrp="1" noChangeArrowheads="1"/>
          </p:cNvSpPr>
          <p:nvPr>
            <p:ph type="title"/>
          </p:nvPr>
        </p:nvSpPr>
        <p:spPr bwMode="auto">
          <a:xfrm>
            <a:off x="732367" y="-47925"/>
            <a:ext cx="10723034" cy="831093"/>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Rule 12.450</a:t>
            </a:r>
          </a:p>
        </p:txBody>
      </p:sp>
    </p:spTree>
    <p:extLst>
      <p:ext uri="{BB962C8B-B14F-4D97-AF65-F5344CB8AC3E}">
        <p14:creationId xmlns:p14="http://schemas.microsoft.com/office/powerpoint/2010/main" val="12176283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BAB08-241A-421B-2235-5D8EF24EAF9A}"/>
              </a:ext>
            </a:extLst>
          </p:cNvPr>
          <p:cNvSpPr>
            <a:spLocks noGrp="1"/>
          </p:cNvSpPr>
          <p:nvPr>
            <p:ph idx="1"/>
          </p:nvPr>
        </p:nvSpPr>
        <p:spPr>
          <a:xfrm>
            <a:off x="732367" y="990600"/>
            <a:ext cx="10723033" cy="4419600"/>
          </a:xfrm>
        </p:spPr>
        <p:txBody>
          <a:bodyPr/>
          <a:lstStyle/>
          <a:p>
            <a:pPr marL="0" marR="0" indent="0">
              <a:spcBef>
                <a:spcPts val="0"/>
              </a:spcBef>
              <a:spcAft>
                <a:spcPts val="0"/>
              </a:spcAft>
              <a:buNone/>
            </a:pPr>
            <a:r>
              <a:rPr lang="en-US" sz="1800" b="1" u="sng" dirty="0">
                <a:solidFill>
                  <a:schemeClr val="tx1"/>
                </a:solidFill>
                <a:effectLst/>
                <a:latin typeface="Times"/>
                <a:ea typeface="Times New Roman" panose="02020603050405020304" pitchFamily="18" charset="0"/>
                <a:cs typeface="Times New Roman" panose="02020603050405020304" pitchFamily="18" charset="0"/>
              </a:rPr>
              <a:t>Repeal Section 12.640</a:t>
            </a:r>
            <a:r>
              <a:rPr lang="en-US" sz="1800" u="sng" dirty="0">
                <a:solidFill>
                  <a:schemeClr val="tx1"/>
                </a:solidFill>
                <a:effectLst/>
                <a:latin typeface="Times"/>
                <a:ea typeface="Times New Roman" panose="02020603050405020304" pitchFamily="18" charset="0"/>
                <a:cs typeface="Times New Roman" panose="02020603050405020304" pitchFamily="18" charset="0"/>
              </a:rPr>
              <a:t>:</a:t>
            </a:r>
            <a:r>
              <a:rPr lang="en-US" sz="1800" b="1" dirty="0">
                <a:solidFill>
                  <a:schemeClr val="tx1"/>
                </a:solidFill>
                <a:effectLst/>
                <a:latin typeface="Times"/>
                <a:ea typeface="Times New Roman" panose="02020603050405020304" pitchFamily="18" charset="0"/>
                <a:cs typeface="Times New Roman" panose="02020603050405020304" pitchFamily="18" charset="0"/>
              </a:rPr>
              <a:t> Emergency Provisions     </a:t>
            </a:r>
            <a:r>
              <a:rPr lang="en-US" sz="1800" dirty="0">
                <a:solidFill>
                  <a:schemeClr val="tx1"/>
                </a:solidFill>
                <a:effectLst/>
                <a:latin typeface="Times"/>
                <a:ea typeface="Times New Roman" panose="02020603050405020304" pitchFamily="18" charset="0"/>
                <a:cs typeface="Times New Roman" panose="02020603050405020304" pitchFamily="18" charset="0"/>
              </a:rPr>
              <a:t>A permit issued pursuant to Chapter XII shall include a condition requiring compliance with the provisions of Section 12.450.  The permit shall state that in any enforcement proceeding, the permittee has the burden of proof to establish that an </a:t>
            </a:r>
            <a:r>
              <a:rPr lang="en-US" sz="1800" i="1" dirty="0">
                <a:solidFill>
                  <a:schemeClr val="tx1"/>
                </a:solidFill>
                <a:effectLst/>
                <a:latin typeface="Times"/>
                <a:ea typeface="Times New Roman" panose="02020603050405020304" pitchFamily="18" charset="0"/>
                <a:cs typeface="Times New Roman" panose="02020603050405020304" pitchFamily="18" charset="0"/>
              </a:rPr>
              <a:t>emergency</a:t>
            </a:r>
            <a:r>
              <a:rPr lang="en-US" sz="1800" dirty="0">
                <a:solidFill>
                  <a:schemeClr val="tx1"/>
                </a:solidFill>
                <a:effectLst/>
                <a:latin typeface="Times"/>
                <a:ea typeface="Times New Roman" panose="02020603050405020304" pitchFamily="18" charset="0"/>
                <a:cs typeface="Times New Roman" panose="02020603050405020304" pitchFamily="18" charset="0"/>
              </a:rPr>
              <a:t>  occurred.</a:t>
            </a:r>
          </a:p>
          <a:p>
            <a:pPr marL="0" marR="0" indent="0" algn="r">
              <a:spcBef>
                <a:spcPts val="0"/>
              </a:spcBef>
              <a:spcAft>
                <a:spcPts val="0"/>
              </a:spcAft>
              <a:buNone/>
            </a:pPr>
            <a:r>
              <a:rPr lang="en-US" sz="1800" dirty="0">
                <a:solidFill>
                  <a:schemeClr val="tx1"/>
                </a:solidFill>
                <a:effectLst/>
                <a:latin typeface="Times"/>
                <a:ea typeface="Times New Roman" panose="02020603050405020304" pitchFamily="18" charset="0"/>
                <a:cs typeface="Times New Roman" panose="02020603050405020304" pitchFamily="18" charset="0"/>
              </a:rPr>
              <a:t>[Reference: 40 CFR 70.6(g)]</a:t>
            </a:r>
          </a:p>
          <a:p>
            <a:pPr marL="448699" lvl="1" indent="0" algn="just" fontAlgn="auto">
              <a:spcAft>
                <a:spcPts val="0"/>
              </a:spcAft>
              <a:buNone/>
              <a:defRPr/>
            </a:pPr>
            <a:endParaRPr lang="en-US" dirty="0"/>
          </a:p>
        </p:txBody>
      </p:sp>
      <p:sp>
        <p:nvSpPr>
          <p:cNvPr id="4" name="Text Box 11">
            <a:extLst>
              <a:ext uri="{FF2B5EF4-FFF2-40B4-BE49-F238E27FC236}">
                <a16:creationId xmlns:a16="http://schemas.microsoft.com/office/drawing/2014/main" id="{208CECA3-B693-2DFC-393C-A5C50669018E}"/>
              </a:ext>
            </a:extLst>
          </p:cNvPr>
          <p:cNvSpPr txBox="1">
            <a:spLocks noGrp="1" noChangeArrowheads="1"/>
          </p:cNvSpPr>
          <p:nvPr>
            <p:ph type="title"/>
          </p:nvPr>
        </p:nvSpPr>
        <p:spPr bwMode="auto">
          <a:xfrm>
            <a:off x="732367" y="-47925"/>
            <a:ext cx="10723034" cy="831093"/>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Rule 12.640</a:t>
            </a:r>
          </a:p>
        </p:txBody>
      </p:sp>
    </p:spTree>
    <p:extLst>
      <p:ext uri="{BB962C8B-B14F-4D97-AF65-F5344CB8AC3E}">
        <p14:creationId xmlns:p14="http://schemas.microsoft.com/office/powerpoint/2010/main" val="2876669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BAB08-241A-421B-2235-5D8EF24EAF9A}"/>
              </a:ext>
            </a:extLst>
          </p:cNvPr>
          <p:cNvSpPr>
            <a:spLocks noGrp="1"/>
          </p:cNvSpPr>
          <p:nvPr>
            <p:ph idx="1"/>
          </p:nvPr>
        </p:nvSpPr>
        <p:spPr>
          <a:xfrm>
            <a:off x="732367" y="685800"/>
            <a:ext cx="10723033" cy="6096000"/>
          </a:xfrm>
        </p:spPr>
        <p:txBody>
          <a:bodyPr/>
          <a:lstStyle/>
          <a:p>
            <a:pPr marL="0" indent="0">
              <a:spcBef>
                <a:spcPts val="0"/>
              </a:spcBef>
              <a:spcAft>
                <a:spcPts val="0"/>
              </a:spcAft>
              <a:buNone/>
            </a:pPr>
            <a:r>
              <a:rPr lang="en-US" sz="1200" b="1" u="sng" dirty="0">
                <a:solidFill>
                  <a:schemeClr val="tx1"/>
                </a:solidFill>
                <a:effectLst/>
                <a:latin typeface="Times"/>
                <a:ea typeface="Times New Roman" panose="02020603050405020304" pitchFamily="18" charset="0"/>
                <a:cs typeface="Times New Roman" panose="02020603050405020304" pitchFamily="18" charset="0"/>
              </a:rPr>
              <a:t>Section 660 Current</a:t>
            </a:r>
            <a:r>
              <a:rPr lang="en-US" sz="1200" u="sng" dirty="0">
                <a:solidFill>
                  <a:schemeClr val="tx1"/>
                </a:solidFill>
                <a:effectLst/>
                <a:latin typeface="Times"/>
                <a:ea typeface="Times New Roman" panose="02020603050405020304" pitchFamily="18" charset="0"/>
                <a:cs typeface="Times New Roman" panose="02020603050405020304" pitchFamily="18" charset="0"/>
              </a:rPr>
              <a:t>: Section 660:</a:t>
            </a:r>
            <a:r>
              <a:rPr lang="en-US" sz="1200" dirty="0">
                <a:solidFill>
                  <a:schemeClr val="tx1"/>
                </a:solidFill>
                <a:effectLst/>
                <a:latin typeface="Times"/>
                <a:ea typeface="Times New Roman" panose="02020603050405020304" pitchFamily="18" charset="0"/>
                <a:cs typeface="Times New Roman" panose="02020603050405020304" pitchFamily="18" charset="0"/>
              </a:rPr>
              <a:t>  The District Board shall provide, by resolution, a schedule of annual fees (see Table 6) to be paid for the evaluation, issuance and renewal of permits to cover the cost of District programs related to permitted stationary sources authorized or required under the provisions of this chapter that are not otherwise funded.  Every person applying for or renewing a permit shall pay the fee required by the schedule.  Beginning July 1, 1986, the fee schedule shall be adjusted annually in accordance with the California Health and Safety Code 42311 and Section 2212 of the Revenue and Taxation Code to account for changes in the California Consumer Price Index for the preceding year.  Any revenues received by the District pursuant to the fees, which exceed the cost of the programs, shall be carried over for expenditure in the subsequent fiscal year, and the schedule of fees shall be changed to reflect that carryover.  Unless otherwise specified by a separate renewal fee schedule, renewal fees for the Authority to Construct Permits and Permits to Operate shall be the same as the initial application fee.  Said permit renewals shall extend for the same duration as the initial permit and the fee shall be prorated if the renewal permit is needed for less time than the initial permit. In no event shall the fee required of a major source, as defined in Table 6 below, be less than $29.26 per ton of actual regulated pollutant emissions adjusted annually starting on October 1, 1994, using the Consumer Price Index as defined in Title V, Sec. 502, or such other amount established as a minimum permit fee by the Clean Air Act Amendments of 1990.</a:t>
            </a:r>
          </a:p>
          <a:p>
            <a:pPr marL="0" marR="0" indent="0">
              <a:spcBef>
                <a:spcPts val="0"/>
              </a:spcBef>
              <a:spcAft>
                <a:spcPts val="0"/>
              </a:spcAft>
              <a:buNone/>
            </a:pPr>
            <a:r>
              <a:rPr lang="en-US" sz="1200" dirty="0">
                <a:solidFill>
                  <a:schemeClr val="tx1"/>
                </a:solidFill>
              </a:rPr>
              <a:t> </a:t>
            </a:r>
            <a:r>
              <a:rPr lang="en-US" sz="1200" dirty="0">
                <a:solidFill>
                  <a:schemeClr val="tx1"/>
                </a:solidFill>
                <a:effectLst/>
                <a:latin typeface="Times"/>
                <a:ea typeface="Times New Roman" panose="02020603050405020304" pitchFamily="18" charset="0"/>
                <a:cs typeface="Times New Roman" panose="02020603050405020304" pitchFamily="18" charset="0"/>
              </a:rPr>
              <a:t> </a:t>
            </a:r>
          </a:p>
          <a:p>
            <a:pPr marL="0" marR="0" indent="0" algn="ctr">
              <a:spcBef>
                <a:spcPts val="0"/>
              </a:spcBef>
              <a:spcAft>
                <a:spcPts val="0"/>
              </a:spcAft>
              <a:buNone/>
            </a:pPr>
            <a:r>
              <a:rPr lang="en-US" sz="1200" b="1" dirty="0">
                <a:solidFill>
                  <a:schemeClr val="tx1"/>
                </a:solidFill>
                <a:effectLst/>
                <a:latin typeface="Times"/>
                <a:ea typeface="Times New Roman" panose="02020603050405020304" pitchFamily="18" charset="0"/>
                <a:cs typeface="Times New Roman" panose="02020603050405020304" pitchFamily="18" charset="0"/>
              </a:rPr>
              <a:t>TABLE 6</a:t>
            </a:r>
            <a:endParaRPr lang="en-US" sz="1200" dirty="0">
              <a:solidFill>
                <a:schemeClr val="tx1"/>
              </a:solidFill>
              <a:effectLst/>
              <a:latin typeface="Times"/>
              <a:ea typeface="Times New Roman" panose="02020603050405020304" pitchFamily="18" charset="0"/>
              <a:cs typeface="Times New Roman" panose="02020603050405020304" pitchFamily="18" charset="0"/>
            </a:endParaRPr>
          </a:p>
          <a:p>
            <a:pPr marL="0" marR="0" indent="0" algn="ctr">
              <a:spcBef>
                <a:spcPts val="0"/>
              </a:spcBef>
              <a:spcAft>
                <a:spcPts val="0"/>
              </a:spcAft>
              <a:buNone/>
            </a:pPr>
            <a:r>
              <a:rPr lang="en-US" sz="1200" b="1" dirty="0">
                <a:solidFill>
                  <a:schemeClr val="tx1"/>
                </a:solidFill>
                <a:effectLst/>
                <a:latin typeface="Times"/>
                <a:ea typeface="Times New Roman" panose="02020603050405020304" pitchFamily="18" charset="0"/>
                <a:cs typeface="Times New Roman" panose="02020603050405020304" pitchFamily="18" charset="0"/>
              </a:rPr>
              <a:t>SCHEDULE OF FEES FOR PERMITS</a:t>
            </a:r>
            <a:endParaRPr lang="en-US" sz="1200" dirty="0">
              <a:solidFill>
                <a:schemeClr val="tx1"/>
              </a:solidFill>
              <a:effectLst/>
              <a:latin typeface="Times"/>
              <a:ea typeface="Times New Roman" panose="02020603050405020304" pitchFamily="18" charset="0"/>
              <a:cs typeface="Times New Roman" panose="02020603050405020304" pitchFamily="18" charset="0"/>
            </a:endParaRPr>
          </a:p>
          <a:p>
            <a:pPr marL="0" marR="0" indent="0" algn="ctr">
              <a:spcBef>
                <a:spcPts val="0"/>
              </a:spcBef>
              <a:spcAft>
                <a:spcPts val="0"/>
              </a:spcAft>
              <a:buNone/>
            </a:pPr>
            <a:r>
              <a:rPr lang="en-US" sz="1200" b="1" dirty="0">
                <a:solidFill>
                  <a:schemeClr val="tx1"/>
                </a:solidFill>
                <a:effectLst/>
                <a:latin typeface="Times"/>
                <a:ea typeface="Times New Roman" panose="02020603050405020304" pitchFamily="18" charset="0"/>
                <a:cs typeface="Times New Roman" panose="02020603050405020304" pitchFamily="18" charset="0"/>
              </a:rPr>
              <a:t>(Adjusted Annually for CCPI, Starting July 1, 1993, </a:t>
            </a:r>
            <a:endParaRPr lang="en-US" sz="1200" dirty="0">
              <a:solidFill>
                <a:schemeClr val="tx1"/>
              </a:solidFill>
              <a:effectLst/>
              <a:latin typeface="Times"/>
              <a:ea typeface="Times New Roman" panose="02020603050405020304" pitchFamily="18" charset="0"/>
              <a:cs typeface="Times New Roman" panose="02020603050405020304" pitchFamily="18" charset="0"/>
            </a:endParaRPr>
          </a:p>
          <a:p>
            <a:pPr marL="0" marR="0" indent="0" algn="ctr">
              <a:spcBef>
                <a:spcPts val="0"/>
              </a:spcBef>
              <a:spcAft>
                <a:spcPts val="0"/>
              </a:spcAft>
              <a:buNone/>
            </a:pPr>
            <a:r>
              <a:rPr lang="en-US" sz="1200" b="1" i="1" dirty="0">
                <a:solidFill>
                  <a:schemeClr val="tx1"/>
                </a:solidFill>
                <a:effectLst/>
                <a:latin typeface="Times"/>
                <a:ea typeface="Times New Roman" panose="02020603050405020304" pitchFamily="18" charset="0"/>
                <a:cs typeface="Times New Roman" panose="02020603050405020304" pitchFamily="18" charset="0"/>
              </a:rPr>
              <a:t>Values shown are adjusted for June 2006</a:t>
            </a:r>
            <a:r>
              <a:rPr lang="en-US" sz="1200" b="1" dirty="0">
                <a:solidFill>
                  <a:schemeClr val="tx1"/>
                </a:solidFill>
                <a:effectLst/>
                <a:latin typeface="Times"/>
                <a:ea typeface="Times New Roman" panose="02020603050405020304" pitchFamily="18" charset="0"/>
                <a:cs typeface="Times New Roman" panose="02020603050405020304" pitchFamily="18" charset="0"/>
              </a:rPr>
              <a:t>)*</a:t>
            </a:r>
            <a:endParaRPr lang="en-US" sz="1200" dirty="0">
              <a:solidFill>
                <a:schemeClr val="tx1"/>
              </a:solidFill>
              <a:effectLst/>
              <a:latin typeface="Times"/>
              <a:ea typeface="Times New Roman" panose="02020603050405020304" pitchFamily="18" charset="0"/>
              <a:cs typeface="Times New Roman" panose="02020603050405020304" pitchFamily="18" charset="0"/>
            </a:endParaRPr>
          </a:p>
          <a:p>
            <a:pPr marL="0" marR="0" indent="0">
              <a:spcBef>
                <a:spcPts val="0"/>
              </a:spcBef>
              <a:spcAft>
                <a:spcPts val="0"/>
              </a:spcAft>
              <a:buNone/>
              <a:tabLst>
                <a:tab pos="1257300" algn="l"/>
              </a:tabLst>
            </a:pPr>
            <a:r>
              <a:rPr lang="en-US" sz="1200" b="1" dirty="0">
                <a:solidFill>
                  <a:schemeClr val="tx1"/>
                </a:solidFill>
                <a:effectLst/>
                <a:latin typeface="Times"/>
                <a:ea typeface="Times New Roman" panose="02020603050405020304" pitchFamily="18" charset="0"/>
                <a:cs typeface="Times New Roman" panose="02020603050405020304" pitchFamily="18" charset="0"/>
              </a:rPr>
              <a:t> </a:t>
            </a:r>
            <a:endParaRPr lang="en-US" sz="1200" dirty="0">
              <a:solidFill>
                <a:schemeClr val="tx1"/>
              </a:solidFill>
              <a:effectLst/>
              <a:latin typeface="Times"/>
              <a:ea typeface="Times New Roman" panose="02020603050405020304" pitchFamily="18" charset="0"/>
              <a:cs typeface="Times New Roman" panose="02020603050405020304" pitchFamily="18" charset="0"/>
            </a:endParaRPr>
          </a:p>
          <a:p>
            <a:pPr marL="0" marR="0" indent="0">
              <a:spcBef>
                <a:spcPts val="0"/>
              </a:spcBef>
              <a:spcAft>
                <a:spcPts val="0"/>
              </a:spcAft>
              <a:buNone/>
              <a:tabLst>
                <a:tab pos="1257300" algn="l"/>
              </a:tabLst>
            </a:pPr>
            <a:r>
              <a:rPr lang="en-US" sz="1200" b="1" dirty="0">
                <a:solidFill>
                  <a:schemeClr val="tx1"/>
                </a:solidFill>
                <a:effectLst/>
                <a:latin typeface="Times"/>
                <a:ea typeface="Times New Roman" panose="02020603050405020304" pitchFamily="18" charset="0"/>
                <a:cs typeface="Times New Roman" panose="02020603050405020304" pitchFamily="18" charset="0"/>
              </a:rPr>
              <a:t>Category  I </a:t>
            </a:r>
            <a:r>
              <a:rPr lang="en-US" sz="1200" dirty="0">
                <a:solidFill>
                  <a:schemeClr val="tx1"/>
                </a:solidFill>
                <a:effectLst/>
                <a:latin typeface="Times"/>
                <a:ea typeface="Times New Roman" panose="02020603050405020304" pitchFamily="18" charset="0"/>
                <a:cs typeface="Times New Roman" panose="02020603050405020304" pitchFamily="18" charset="0"/>
              </a:rPr>
              <a:t>-	</a:t>
            </a:r>
            <a:r>
              <a:rPr lang="en-US" sz="1200" u="sng" dirty="0">
                <a:solidFill>
                  <a:schemeClr val="tx1"/>
                </a:solidFill>
                <a:effectLst/>
                <a:latin typeface="Times"/>
                <a:ea typeface="Times New Roman" panose="02020603050405020304" pitchFamily="18" charset="0"/>
                <a:cs typeface="Times New Roman" panose="02020603050405020304" pitchFamily="18" charset="0"/>
              </a:rPr>
              <a:t>Insignificant Sources</a:t>
            </a:r>
            <a:endParaRPr lang="en-US" sz="1200" dirty="0">
              <a:solidFill>
                <a:schemeClr val="tx1"/>
              </a:solidFill>
              <a:effectLst/>
              <a:latin typeface="Times"/>
              <a:ea typeface="Times New Roman" panose="02020603050405020304" pitchFamily="18" charset="0"/>
              <a:cs typeface="Times New Roman" panose="02020603050405020304" pitchFamily="18" charset="0"/>
            </a:endParaRPr>
          </a:p>
          <a:p>
            <a:pPr marL="0" marR="0" indent="0">
              <a:spcBef>
                <a:spcPts val="0"/>
              </a:spcBef>
              <a:spcAft>
                <a:spcPts val="0"/>
              </a:spcAft>
              <a:buNone/>
            </a:pPr>
            <a:r>
              <a:rPr lang="en-US" sz="1200" dirty="0">
                <a:solidFill>
                  <a:schemeClr val="tx1"/>
                </a:solidFill>
                <a:effectLst/>
                <a:latin typeface="Times"/>
                <a:ea typeface="Times New Roman" panose="02020603050405020304" pitchFamily="18" charset="0"/>
                <a:cs typeface="Times New Roman" panose="02020603050405020304" pitchFamily="18" charset="0"/>
              </a:rPr>
              <a:t>Operations estimated by calculation and/or analysis which conform to the insignificant sources as commercial or industrial operations producing essentially no detectable emissions, will not necessarily require a Permit to Operate.</a:t>
            </a:r>
          </a:p>
          <a:p>
            <a:pPr marL="0" marR="0" indent="0">
              <a:spcBef>
                <a:spcPts val="0"/>
              </a:spcBef>
              <a:spcAft>
                <a:spcPts val="0"/>
              </a:spcAft>
              <a:buNone/>
            </a:pPr>
            <a:r>
              <a:rPr lang="en-US" sz="1200" dirty="0">
                <a:solidFill>
                  <a:schemeClr val="tx1"/>
                </a:solidFill>
                <a:effectLst/>
                <a:latin typeface="Times"/>
                <a:ea typeface="Times New Roman" panose="02020603050405020304" pitchFamily="18" charset="0"/>
                <a:cs typeface="Times New Roman" panose="02020603050405020304" pitchFamily="18" charset="0"/>
              </a:rPr>
              <a:t>Examples:  Markets, small subdivisions, stores, etc.</a:t>
            </a:r>
          </a:p>
          <a:p>
            <a:pPr marL="0" marR="0" indent="0">
              <a:spcBef>
                <a:spcPts val="0"/>
              </a:spcBef>
              <a:spcAft>
                <a:spcPts val="0"/>
              </a:spcAft>
              <a:buNone/>
              <a:tabLst>
                <a:tab pos="4457700" algn="l"/>
              </a:tabLst>
            </a:pPr>
            <a:r>
              <a:rPr lang="en-US" sz="1200" dirty="0">
                <a:solidFill>
                  <a:schemeClr val="tx1"/>
                </a:solidFill>
                <a:effectLst/>
                <a:latin typeface="Times"/>
                <a:ea typeface="Times New Roman" panose="02020603050405020304" pitchFamily="18" charset="0"/>
                <a:cs typeface="Times New Roman" panose="02020603050405020304" pitchFamily="18" charset="0"/>
              </a:rPr>
              <a:t>                           Authority to Construct   Fee:	None</a:t>
            </a:r>
          </a:p>
          <a:p>
            <a:pPr marL="0" marR="0" indent="0">
              <a:spcBef>
                <a:spcPts val="0"/>
              </a:spcBef>
              <a:spcAft>
                <a:spcPts val="0"/>
              </a:spcAft>
              <a:buNone/>
              <a:tabLst>
                <a:tab pos="4457700" algn="l"/>
              </a:tabLst>
            </a:pPr>
            <a:r>
              <a:rPr lang="en-US" sz="1200" dirty="0">
                <a:solidFill>
                  <a:schemeClr val="tx1"/>
                </a:solidFill>
                <a:effectLst/>
                <a:latin typeface="Times"/>
                <a:ea typeface="Times New Roman" panose="02020603050405020304" pitchFamily="18" charset="0"/>
                <a:cs typeface="Times New Roman" panose="02020603050405020304" pitchFamily="18" charset="0"/>
              </a:rPr>
              <a:t>                           Permit to Operate Fee:	None</a:t>
            </a:r>
          </a:p>
          <a:p>
            <a:pPr marL="0" marR="0" indent="0">
              <a:spcBef>
                <a:spcPts val="0"/>
              </a:spcBef>
              <a:spcAft>
                <a:spcPts val="0"/>
              </a:spcAft>
              <a:buNone/>
            </a:pPr>
            <a:r>
              <a:rPr lang="en-US" sz="1200" dirty="0">
                <a:solidFill>
                  <a:schemeClr val="tx1"/>
                </a:solidFill>
                <a:effectLst/>
                <a:latin typeface="Times"/>
                <a:ea typeface="Times New Roman" panose="02020603050405020304" pitchFamily="18" charset="0"/>
                <a:cs typeface="Times New Roman" panose="02020603050405020304" pitchFamily="18" charset="0"/>
              </a:rPr>
              <a:t> </a:t>
            </a:r>
          </a:p>
          <a:p>
            <a:pPr marL="0" marR="0" indent="0">
              <a:spcBef>
                <a:spcPts val="0"/>
              </a:spcBef>
              <a:spcAft>
                <a:spcPts val="0"/>
              </a:spcAft>
              <a:buNone/>
              <a:tabLst>
                <a:tab pos="1257300" algn="l"/>
              </a:tabLst>
            </a:pPr>
            <a:r>
              <a:rPr lang="en-US" sz="1200" b="1" dirty="0">
                <a:solidFill>
                  <a:schemeClr val="tx1"/>
                </a:solidFill>
                <a:effectLst/>
                <a:latin typeface="Times"/>
                <a:ea typeface="Times New Roman" panose="02020603050405020304" pitchFamily="18" charset="0"/>
                <a:cs typeface="Times New Roman" panose="02020603050405020304" pitchFamily="18" charset="0"/>
              </a:rPr>
              <a:t>Category II</a:t>
            </a:r>
            <a:r>
              <a:rPr lang="en-US" sz="1200" dirty="0">
                <a:solidFill>
                  <a:schemeClr val="tx1"/>
                </a:solidFill>
                <a:effectLst/>
                <a:latin typeface="Times"/>
                <a:ea typeface="Times New Roman" panose="02020603050405020304" pitchFamily="18" charset="0"/>
                <a:cs typeface="Times New Roman" panose="02020603050405020304" pitchFamily="18" charset="0"/>
              </a:rPr>
              <a:t> -	</a:t>
            </a:r>
            <a:r>
              <a:rPr lang="en-US" sz="1200" u="sng" dirty="0">
                <a:solidFill>
                  <a:schemeClr val="tx1"/>
                </a:solidFill>
                <a:effectLst/>
                <a:latin typeface="Times"/>
                <a:ea typeface="Times New Roman" panose="02020603050405020304" pitchFamily="18" charset="0"/>
                <a:cs typeface="Times New Roman" panose="02020603050405020304" pitchFamily="18" charset="0"/>
              </a:rPr>
              <a:t>Sources Potentially Emitting Less Than 25 Tons/Year</a:t>
            </a:r>
            <a:endParaRPr lang="en-US" sz="1200" dirty="0">
              <a:solidFill>
                <a:schemeClr val="tx1"/>
              </a:solidFill>
              <a:effectLst/>
              <a:latin typeface="Times"/>
              <a:ea typeface="Times New Roman" panose="02020603050405020304" pitchFamily="18" charset="0"/>
              <a:cs typeface="Times New Roman" panose="02020603050405020304" pitchFamily="18" charset="0"/>
            </a:endParaRPr>
          </a:p>
          <a:p>
            <a:pPr marL="0" marR="0" indent="0">
              <a:spcBef>
                <a:spcPts val="0"/>
              </a:spcBef>
              <a:spcAft>
                <a:spcPts val="0"/>
              </a:spcAft>
              <a:buNone/>
            </a:pPr>
            <a:r>
              <a:rPr lang="en-US" sz="1200" dirty="0">
                <a:solidFill>
                  <a:schemeClr val="tx1"/>
                </a:solidFill>
                <a:effectLst/>
                <a:latin typeface="Times"/>
                <a:ea typeface="Times New Roman" panose="02020603050405020304" pitchFamily="18" charset="0"/>
                <a:cs typeface="Times New Roman" panose="02020603050405020304" pitchFamily="18" charset="0"/>
              </a:rPr>
              <a:t>Operations estimated by calculations and/or analysis to be below twenty-five (25) tons/year potential pollution emissions or which have potential air </a:t>
            </a:r>
            <a:r>
              <a:rPr lang="en-US" sz="1200" dirty="0" err="1">
                <a:solidFill>
                  <a:schemeClr val="tx1"/>
                </a:solidFill>
                <a:effectLst/>
                <a:latin typeface="Times"/>
                <a:ea typeface="Times New Roman" panose="02020603050405020304" pitchFamily="18" charset="0"/>
                <a:cs typeface="Times New Roman" panose="02020603050405020304" pitchFamily="18" charset="0"/>
              </a:rPr>
              <a:t>emittants</a:t>
            </a:r>
            <a:r>
              <a:rPr lang="en-US" sz="1200" dirty="0">
                <a:solidFill>
                  <a:schemeClr val="tx1"/>
                </a:solidFill>
                <a:effectLst/>
                <a:latin typeface="Times"/>
                <a:ea typeface="Times New Roman" panose="02020603050405020304" pitchFamily="18" charset="0"/>
                <a:cs typeface="Times New Roman" panose="02020603050405020304" pitchFamily="18" charset="0"/>
              </a:rPr>
              <a:t> capable of causing an unusually high nuisance or health impact.</a:t>
            </a:r>
          </a:p>
          <a:p>
            <a:pPr marL="0" marR="0" indent="0">
              <a:spcBef>
                <a:spcPts val="0"/>
              </a:spcBef>
              <a:spcAft>
                <a:spcPts val="0"/>
              </a:spcAft>
              <a:buNone/>
            </a:pPr>
            <a:r>
              <a:rPr lang="en-US" sz="1200" dirty="0">
                <a:solidFill>
                  <a:schemeClr val="tx1"/>
                </a:solidFill>
                <a:effectLst/>
                <a:latin typeface="Times"/>
                <a:ea typeface="Times New Roman" panose="02020603050405020304" pitchFamily="18" charset="0"/>
                <a:cs typeface="Times New Roman" panose="02020603050405020304" pitchFamily="18" charset="0"/>
              </a:rPr>
              <a:t>Examples:  Hospitals with approved incinerators, bulk oil plants, small gravel operations, etc.</a:t>
            </a:r>
          </a:p>
          <a:p>
            <a:pPr marL="0" marR="0" indent="0">
              <a:spcBef>
                <a:spcPts val="0"/>
              </a:spcBef>
              <a:spcAft>
                <a:spcPts val="0"/>
              </a:spcAft>
              <a:buNone/>
              <a:tabLst>
                <a:tab pos="4457700" algn="l"/>
              </a:tabLst>
            </a:pPr>
            <a:r>
              <a:rPr lang="en-US" sz="1200" dirty="0">
                <a:solidFill>
                  <a:schemeClr val="tx1"/>
                </a:solidFill>
                <a:effectLst/>
                <a:latin typeface="Times"/>
                <a:ea typeface="Times New Roman" panose="02020603050405020304" pitchFamily="18" charset="0"/>
                <a:cs typeface="Times New Roman" panose="02020603050405020304" pitchFamily="18" charset="0"/>
              </a:rPr>
              <a:t>                          Authority to Construct Fee:	$  199.49</a:t>
            </a:r>
          </a:p>
          <a:p>
            <a:pPr marL="0" marR="0" indent="0">
              <a:spcBef>
                <a:spcPts val="0"/>
              </a:spcBef>
              <a:spcAft>
                <a:spcPts val="0"/>
              </a:spcAft>
              <a:buNone/>
              <a:tabLst>
                <a:tab pos="4457700" algn="l"/>
              </a:tabLst>
            </a:pPr>
            <a:r>
              <a:rPr lang="en-US" sz="1200" dirty="0">
                <a:solidFill>
                  <a:schemeClr val="tx1"/>
                </a:solidFill>
                <a:effectLst/>
                <a:latin typeface="Times"/>
                <a:ea typeface="Times New Roman" panose="02020603050405020304" pitchFamily="18" charset="0"/>
                <a:cs typeface="Times New Roman" panose="02020603050405020304" pitchFamily="18" charset="0"/>
              </a:rPr>
              <a:t>                          Permit to Operate Fee:	$    99.75</a:t>
            </a:r>
          </a:p>
          <a:p>
            <a:pPr marL="0" marR="0" indent="0">
              <a:spcBef>
                <a:spcPts val="0"/>
              </a:spcBef>
              <a:spcAft>
                <a:spcPts val="0"/>
              </a:spcAft>
              <a:buNone/>
            </a:pPr>
            <a:r>
              <a:rPr lang="en-US" sz="1200" dirty="0">
                <a:solidFill>
                  <a:schemeClr val="tx1"/>
                </a:solidFill>
                <a:effectLst/>
                <a:latin typeface="Times"/>
                <a:ea typeface="Times New Roman" panose="02020603050405020304" pitchFamily="18" charset="0"/>
                <a:cs typeface="Times New Roman" panose="02020603050405020304" pitchFamily="18" charset="0"/>
              </a:rPr>
              <a:t> </a:t>
            </a:r>
          </a:p>
          <a:p>
            <a:pPr marL="0" marR="0" indent="0">
              <a:spcBef>
                <a:spcPts val="0"/>
              </a:spcBef>
              <a:spcAft>
                <a:spcPts val="0"/>
              </a:spcAft>
              <a:buNone/>
            </a:pPr>
            <a:endParaRPr lang="en-US" dirty="0"/>
          </a:p>
        </p:txBody>
      </p:sp>
      <p:sp>
        <p:nvSpPr>
          <p:cNvPr id="4" name="Text Box 11">
            <a:extLst>
              <a:ext uri="{FF2B5EF4-FFF2-40B4-BE49-F238E27FC236}">
                <a16:creationId xmlns:a16="http://schemas.microsoft.com/office/drawing/2014/main" id="{208CECA3-B693-2DFC-393C-A5C50669018E}"/>
              </a:ext>
            </a:extLst>
          </p:cNvPr>
          <p:cNvSpPr txBox="1">
            <a:spLocks noGrp="1" noChangeArrowheads="1"/>
          </p:cNvSpPr>
          <p:nvPr>
            <p:ph type="title"/>
          </p:nvPr>
        </p:nvSpPr>
        <p:spPr bwMode="auto">
          <a:xfrm>
            <a:off x="732367" y="-47925"/>
            <a:ext cx="10723034" cy="831093"/>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Rule 660 (Current)</a:t>
            </a:r>
          </a:p>
        </p:txBody>
      </p:sp>
    </p:spTree>
    <p:extLst>
      <p:ext uri="{BB962C8B-B14F-4D97-AF65-F5344CB8AC3E}">
        <p14:creationId xmlns:p14="http://schemas.microsoft.com/office/powerpoint/2010/main" val="27468349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BAB08-241A-421B-2235-5D8EF24EAF9A}"/>
              </a:ext>
            </a:extLst>
          </p:cNvPr>
          <p:cNvSpPr>
            <a:spLocks noGrp="1"/>
          </p:cNvSpPr>
          <p:nvPr>
            <p:ph idx="1"/>
          </p:nvPr>
        </p:nvSpPr>
        <p:spPr>
          <a:xfrm>
            <a:off x="732367" y="685800"/>
            <a:ext cx="10723033" cy="6096000"/>
          </a:xfrm>
        </p:spPr>
        <p:txBody>
          <a:bodyPr/>
          <a:lstStyle/>
          <a:p>
            <a:pPr marL="0" marR="0" indent="0">
              <a:spcBef>
                <a:spcPts val="0"/>
              </a:spcBef>
              <a:spcAft>
                <a:spcPts val="0"/>
              </a:spcAft>
              <a:buNone/>
              <a:tabLst>
                <a:tab pos="1257300" algn="l"/>
              </a:tabLst>
            </a:pPr>
            <a:r>
              <a:rPr lang="en-US" sz="1200" b="1" dirty="0">
                <a:solidFill>
                  <a:schemeClr val="tx1"/>
                </a:solidFill>
                <a:effectLst/>
                <a:latin typeface="Times"/>
                <a:ea typeface="Times New Roman" panose="02020603050405020304" pitchFamily="18" charset="0"/>
                <a:cs typeface="Times New Roman" panose="02020603050405020304" pitchFamily="18" charset="0"/>
              </a:rPr>
              <a:t>Category  III</a:t>
            </a:r>
            <a:r>
              <a:rPr lang="en-US" sz="1200" dirty="0">
                <a:solidFill>
                  <a:schemeClr val="tx1"/>
                </a:solidFill>
                <a:effectLst/>
                <a:latin typeface="Times"/>
                <a:ea typeface="Times New Roman" panose="02020603050405020304" pitchFamily="18" charset="0"/>
                <a:cs typeface="Times New Roman" panose="02020603050405020304" pitchFamily="18" charset="0"/>
              </a:rPr>
              <a:t> -	</a:t>
            </a:r>
            <a:r>
              <a:rPr lang="en-US" sz="1200" u="sng" dirty="0">
                <a:solidFill>
                  <a:schemeClr val="tx1"/>
                </a:solidFill>
                <a:effectLst/>
                <a:latin typeface="Times"/>
                <a:ea typeface="Times New Roman" panose="02020603050405020304" pitchFamily="18" charset="0"/>
                <a:cs typeface="Times New Roman" panose="02020603050405020304" pitchFamily="18" charset="0"/>
              </a:rPr>
              <a:t>Sources Potentially Emitting 25-100 Tons/Year</a:t>
            </a:r>
            <a:endParaRPr lang="en-US" sz="1200" dirty="0">
              <a:solidFill>
                <a:schemeClr val="tx1"/>
              </a:solidFill>
              <a:effectLst/>
              <a:latin typeface="Times"/>
              <a:ea typeface="Times New Roman" panose="02020603050405020304" pitchFamily="18" charset="0"/>
              <a:cs typeface="Times New Roman" panose="02020603050405020304" pitchFamily="18" charset="0"/>
            </a:endParaRPr>
          </a:p>
          <a:p>
            <a:pPr marL="0" marR="0" indent="0">
              <a:spcBef>
                <a:spcPts val="0"/>
              </a:spcBef>
              <a:spcAft>
                <a:spcPts val="0"/>
              </a:spcAft>
              <a:buNone/>
            </a:pPr>
            <a:r>
              <a:rPr lang="en-US" sz="1200" dirty="0">
                <a:solidFill>
                  <a:schemeClr val="tx1"/>
                </a:solidFill>
                <a:effectLst/>
                <a:latin typeface="Times"/>
                <a:ea typeface="Times New Roman" panose="02020603050405020304" pitchFamily="18" charset="0"/>
                <a:cs typeface="Times New Roman" panose="02020603050405020304" pitchFamily="18" charset="0"/>
              </a:rPr>
              <a:t>Operations judged by calculation and/or analysis which potentially produce pollutant emissions between twenty-five to one hundred (25-100) tons/year.</a:t>
            </a:r>
          </a:p>
          <a:p>
            <a:pPr marL="0" marR="0" indent="0">
              <a:spcBef>
                <a:spcPts val="0"/>
              </a:spcBef>
              <a:spcAft>
                <a:spcPts val="0"/>
              </a:spcAft>
              <a:buNone/>
            </a:pPr>
            <a:r>
              <a:rPr lang="en-US" sz="1200" dirty="0">
                <a:solidFill>
                  <a:schemeClr val="tx1"/>
                </a:solidFill>
                <a:effectLst/>
                <a:latin typeface="Times"/>
                <a:ea typeface="Times New Roman" panose="02020603050405020304" pitchFamily="18" charset="0"/>
                <a:cs typeface="Times New Roman" panose="02020603050405020304" pitchFamily="18" charset="0"/>
              </a:rPr>
              <a:t>Examples:  Asphalt plants, large gravel operations, concrete batch plants, etc.</a:t>
            </a:r>
          </a:p>
          <a:p>
            <a:pPr marL="448769" marR="0" indent="0">
              <a:spcBef>
                <a:spcPts val="0"/>
              </a:spcBef>
              <a:spcAft>
                <a:spcPts val="0"/>
              </a:spcAft>
              <a:buNone/>
              <a:tabLst>
                <a:tab pos="4457700" algn="l"/>
              </a:tabLst>
            </a:pPr>
            <a:r>
              <a:rPr lang="en-US" sz="1200" dirty="0">
                <a:solidFill>
                  <a:schemeClr val="tx1"/>
                </a:solidFill>
                <a:effectLst/>
                <a:latin typeface="Times"/>
                <a:ea typeface="Times New Roman" panose="02020603050405020304" pitchFamily="18" charset="0"/>
                <a:cs typeface="Times New Roman" panose="02020603050405020304" pitchFamily="18" charset="0"/>
              </a:rPr>
              <a:t>     Authority to Construct Fee:	$  698.21</a:t>
            </a:r>
          </a:p>
          <a:p>
            <a:pPr marL="0" marR="0" indent="0">
              <a:spcBef>
                <a:spcPts val="0"/>
              </a:spcBef>
              <a:spcAft>
                <a:spcPts val="0"/>
              </a:spcAft>
              <a:buNone/>
              <a:tabLst>
                <a:tab pos="1143000" algn="l"/>
                <a:tab pos="4457700" algn="l"/>
              </a:tabLst>
            </a:pPr>
            <a:r>
              <a:rPr lang="en-US" sz="1200" dirty="0">
                <a:solidFill>
                  <a:schemeClr val="tx1"/>
                </a:solidFill>
                <a:effectLst/>
                <a:latin typeface="Times"/>
                <a:ea typeface="Times New Roman" panose="02020603050405020304" pitchFamily="18" charset="0"/>
                <a:cs typeface="Times New Roman" panose="02020603050405020304" pitchFamily="18" charset="0"/>
              </a:rPr>
              <a:t>	Permit to Operate Fee:	$  398.99</a:t>
            </a:r>
          </a:p>
          <a:p>
            <a:pPr marL="0" marR="0" indent="0">
              <a:spcBef>
                <a:spcPts val="0"/>
              </a:spcBef>
              <a:spcAft>
                <a:spcPts val="0"/>
              </a:spcAft>
              <a:buNone/>
              <a:tabLst>
                <a:tab pos="2286000" algn="l"/>
                <a:tab pos="4686300" algn="l"/>
              </a:tabLst>
            </a:pPr>
            <a:r>
              <a:rPr lang="en-US" sz="1200" dirty="0">
                <a:solidFill>
                  <a:schemeClr val="tx1"/>
                </a:solidFill>
                <a:effectLst/>
                <a:latin typeface="Times"/>
                <a:ea typeface="Times New Roman" panose="02020603050405020304" pitchFamily="18" charset="0"/>
                <a:cs typeface="Times New Roman" panose="02020603050405020304" pitchFamily="18" charset="0"/>
              </a:rPr>
              <a:t> </a:t>
            </a:r>
          </a:p>
          <a:p>
            <a:pPr marL="0" marR="0" indent="0">
              <a:spcBef>
                <a:spcPts val="0"/>
              </a:spcBef>
              <a:spcAft>
                <a:spcPts val="0"/>
              </a:spcAft>
              <a:buNone/>
              <a:tabLst>
                <a:tab pos="1257300" algn="l"/>
              </a:tabLst>
            </a:pPr>
            <a:r>
              <a:rPr lang="en-US" sz="1200" b="1" dirty="0">
                <a:solidFill>
                  <a:schemeClr val="tx1"/>
                </a:solidFill>
                <a:effectLst/>
                <a:latin typeface="Times"/>
                <a:ea typeface="Times New Roman" panose="02020603050405020304" pitchFamily="18" charset="0"/>
                <a:cs typeface="Times New Roman" panose="02020603050405020304" pitchFamily="18" charset="0"/>
              </a:rPr>
              <a:t>Category  IV</a:t>
            </a:r>
            <a:r>
              <a:rPr lang="en-US" sz="1200" dirty="0">
                <a:solidFill>
                  <a:schemeClr val="tx1"/>
                </a:solidFill>
                <a:effectLst/>
                <a:latin typeface="Times"/>
                <a:ea typeface="Times New Roman" panose="02020603050405020304" pitchFamily="18" charset="0"/>
                <a:cs typeface="Times New Roman" panose="02020603050405020304" pitchFamily="18" charset="0"/>
              </a:rPr>
              <a:t> - </a:t>
            </a:r>
            <a:r>
              <a:rPr lang="en-US" sz="1200" u="sng" dirty="0">
                <a:solidFill>
                  <a:schemeClr val="tx1"/>
                </a:solidFill>
                <a:effectLst/>
                <a:latin typeface="Times"/>
                <a:ea typeface="Times New Roman" panose="02020603050405020304" pitchFamily="18" charset="0"/>
                <a:cs typeface="Times New Roman" panose="02020603050405020304" pitchFamily="18" charset="0"/>
              </a:rPr>
              <a:t>Sources Potentially Emitting More Than 100 Tons/Year and Geothermal Wells</a:t>
            </a:r>
            <a:endParaRPr lang="en-US" sz="1200" dirty="0">
              <a:solidFill>
                <a:schemeClr val="tx1"/>
              </a:solidFill>
              <a:effectLst/>
              <a:latin typeface="Times"/>
              <a:ea typeface="Times New Roman" panose="02020603050405020304" pitchFamily="18" charset="0"/>
              <a:cs typeface="Times New Roman" panose="02020603050405020304" pitchFamily="18" charset="0"/>
            </a:endParaRPr>
          </a:p>
          <a:p>
            <a:pPr marL="0" marR="0" indent="0">
              <a:spcBef>
                <a:spcPts val="0"/>
              </a:spcBef>
              <a:spcAft>
                <a:spcPts val="0"/>
              </a:spcAft>
              <a:buNone/>
            </a:pPr>
            <a:r>
              <a:rPr lang="en-US" sz="1200" dirty="0">
                <a:solidFill>
                  <a:schemeClr val="tx1"/>
                </a:solidFill>
                <a:effectLst/>
                <a:latin typeface="Times"/>
                <a:ea typeface="Times New Roman" panose="02020603050405020304" pitchFamily="18" charset="0"/>
                <a:cs typeface="Times New Roman" panose="02020603050405020304" pitchFamily="18" charset="0"/>
              </a:rPr>
              <a:t>Operations judged by calculation and/or analysis which potentially produce pollutant emissions exceeding one hundred tons/year</a:t>
            </a:r>
          </a:p>
          <a:p>
            <a:pPr marL="0" marR="0" indent="0">
              <a:spcBef>
                <a:spcPts val="0"/>
              </a:spcBef>
              <a:spcAft>
                <a:spcPts val="0"/>
              </a:spcAft>
              <a:buNone/>
            </a:pPr>
            <a:r>
              <a:rPr lang="en-US" sz="1200" dirty="0">
                <a:solidFill>
                  <a:schemeClr val="tx1"/>
                </a:solidFill>
                <a:latin typeface="Times"/>
                <a:ea typeface="Times New Roman" panose="02020603050405020304" pitchFamily="18" charset="0"/>
                <a:cs typeface="Times New Roman" panose="02020603050405020304" pitchFamily="18" charset="0"/>
              </a:rPr>
              <a:t>                      </a:t>
            </a:r>
            <a:r>
              <a:rPr lang="en-US" sz="1200" dirty="0">
                <a:solidFill>
                  <a:schemeClr val="tx1"/>
                </a:solidFill>
                <a:effectLst/>
                <a:latin typeface="Times"/>
                <a:ea typeface="Times New Roman" panose="02020603050405020304" pitchFamily="18" charset="0"/>
                <a:cs typeface="Times New Roman" panose="02020603050405020304" pitchFamily="18" charset="0"/>
              </a:rPr>
              <a:t>   Authority to Construct</a:t>
            </a:r>
          </a:p>
          <a:p>
            <a:pPr marL="0" marR="0" indent="0">
              <a:spcBef>
                <a:spcPts val="0"/>
              </a:spcBef>
              <a:spcAft>
                <a:spcPts val="0"/>
              </a:spcAft>
              <a:buNone/>
              <a:tabLst>
                <a:tab pos="4457700" algn="l"/>
              </a:tabLst>
            </a:pPr>
            <a:r>
              <a:rPr lang="en-US" sz="1200" dirty="0">
                <a:solidFill>
                  <a:schemeClr val="tx1"/>
                </a:solidFill>
                <a:effectLst/>
                <a:latin typeface="Times"/>
                <a:ea typeface="Times New Roman" panose="02020603050405020304" pitchFamily="18" charset="0"/>
                <a:cs typeface="Times New Roman" panose="02020603050405020304" pitchFamily="18" charset="0"/>
              </a:rPr>
              <a:t>                           Application Fee:	$1,994.90</a:t>
            </a:r>
          </a:p>
          <a:p>
            <a:pPr marL="0" marR="0" indent="0">
              <a:spcBef>
                <a:spcPts val="0"/>
              </a:spcBef>
              <a:spcAft>
                <a:spcPts val="0"/>
              </a:spcAft>
              <a:buNone/>
              <a:tabLst>
                <a:tab pos="4457700" algn="l"/>
              </a:tabLst>
            </a:pPr>
            <a:r>
              <a:rPr lang="en-US" sz="1200" dirty="0">
                <a:solidFill>
                  <a:schemeClr val="tx1"/>
                </a:solidFill>
                <a:effectLst/>
                <a:latin typeface="Times"/>
                <a:ea typeface="Times New Roman" panose="02020603050405020304" pitchFamily="18" charset="0"/>
                <a:cs typeface="Times New Roman" panose="02020603050405020304" pitchFamily="18" charset="0"/>
              </a:rPr>
              <a:t>                           Renewal Fee:	$1,496.18</a:t>
            </a:r>
          </a:p>
          <a:p>
            <a:pPr marL="0" marR="0" indent="0">
              <a:spcBef>
                <a:spcPts val="0"/>
              </a:spcBef>
              <a:spcAft>
                <a:spcPts val="0"/>
              </a:spcAft>
              <a:buNone/>
              <a:tabLst>
                <a:tab pos="971550" algn="l"/>
                <a:tab pos="4457700" algn="l"/>
              </a:tabLst>
            </a:pPr>
            <a:r>
              <a:rPr lang="en-US" sz="1200" dirty="0">
                <a:solidFill>
                  <a:schemeClr val="tx1"/>
                </a:solidFill>
                <a:effectLst/>
                <a:latin typeface="Times"/>
                <a:ea typeface="Times New Roman" panose="02020603050405020304" pitchFamily="18" charset="0"/>
                <a:cs typeface="Times New Roman" panose="02020603050405020304" pitchFamily="18" charset="0"/>
              </a:rPr>
              <a:t>	Permit to Operate Fee:	$   997.45</a:t>
            </a:r>
          </a:p>
          <a:p>
            <a:pPr marL="0" marR="0" indent="0">
              <a:spcBef>
                <a:spcPts val="0"/>
              </a:spcBef>
              <a:spcAft>
                <a:spcPts val="0"/>
              </a:spcAft>
              <a:buNone/>
              <a:tabLst>
                <a:tab pos="1257300" algn="l"/>
              </a:tabLst>
            </a:pPr>
            <a:r>
              <a:rPr lang="en-US" sz="1200" b="1" dirty="0">
                <a:solidFill>
                  <a:schemeClr val="tx1"/>
                </a:solidFill>
                <a:effectLst/>
                <a:latin typeface="Times"/>
                <a:ea typeface="Times New Roman" panose="02020603050405020304" pitchFamily="18" charset="0"/>
                <a:cs typeface="Times New Roman" panose="02020603050405020304" pitchFamily="18" charset="0"/>
              </a:rPr>
              <a:t> </a:t>
            </a:r>
            <a:endParaRPr lang="en-US" sz="1200" dirty="0">
              <a:solidFill>
                <a:schemeClr val="tx1"/>
              </a:solidFill>
              <a:effectLst/>
              <a:latin typeface="Times"/>
              <a:ea typeface="Times New Roman" panose="02020603050405020304" pitchFamily="18" charset="0"/>
              <a:cs typeface="Times New Roman" panose="02020603050405020304" pitchFamily="18" charset="0"/>
            </a:endParaRPr>
          </a:p>
          <a:p>
            <a:pPr marL="0" marR="0" indent="0">
              <a:spcBef>
                <a:spcPts val="0"/>
              </a:spcBef>
              <a:spcAft>
                <a:spcPts val="0"/>
              </a:spcAft>
              <a:buNone/>
              <a:tabLst>
                <a:tab pos="1257300" algn="l"/>
              </a:tabLst>
            </a:pPr>
            <a:r>
              <a:rPr lang="en-US" sz="1200" b="1" dirty="0">
                <a:solidFill>
                  <a:schemeClr val="tx1"/>
                </a:solidFill>
                <a:effectLst/>
                <a:latin typeface="Times"/>
                <a:ea typeface="Times New Roman" panose="02020603050405020304" pitchFamily="18" charset="0"/>
                <a:cs typeface="Times New Roman" panose="02020603050405020304" pitchFamily="18" charset="0"/>
              </a:rPr>
              <a:t>Category V</a:t>
            </a:r>
            <a:r>
              <a:rPr lang="en-US" sz="1200" dirty="0">
                <a:solidFill>
                  <a:schemeClr val="tx1"/>
                </a:solidFill>
                <a:effectLst/>
                <a:latin typeface="Times"/>
                <a:ea typeface="Times New Roman" panose="02020603050405020304" pitchFamily="18" charset="0"/>
                <a:cs typeface="Times New Roman" panose="02020603050405020304" pitchFamily="18" charset="0"/>
              </a:rPr>
              <a:t> - </a:t>
            </a:r>
            <a:r>
              <a:rPr lang="en-US" sz="1200" u="sng" dirty="0">
                <a:solidFill>
                  <a:schemeClr val="tx1"/>
                </a:solidFill>
                <a:effectLst/>
                <a:latin typeface="Times"/>
                <a:ea typeface="Times New Roman" panose="02020603050405020304" pitchFamily="18" charset="0"/>
                <a:cs typeface="Times New Roman" panose="02020603050405020304" pitchFamily="18" charset="0"/>
              </a:rPr>
              <a:t>Geothermal Fluid Transmission Lines</a:t>
            </a:r>
            <a:endParaRPr lang="en-US" sz="1200" dirty="0">
              <a:solidFill>
                <a:schemeClr val="tx1"/>
              </a:solidFill>
              <a:effectLst/>
              <a:latin typeface="Times"/>
              <a:ea typeface="Times New Roman" panose="02020603050405020304" pitchFamily="18" charset="0"/>
              <a:cs typeface="Times New Roman" panose="02020603050405020304" pitchFamily="18" charset="0"/>
            </a:endParaRPr>
          </a:p>
          <a:p>
            <a:pPr marL="0" marR="0" indent="0">
              <a:spcBef>
                <a:spcPts val="0"/>
              </a:spcBef>
              <a:spcAft>
                <a:spcPts val="0"/>
              </a:spcAft>
              <a:buNone/>
              <a:tabLst>
                <a:tab pos="285750" algn="l"/>
                <a:tab pos="571500" algn="l"/>
              </a:tabLst>
            </a:pPr>
            <a:r>
              <a:rPr lang="en-US" sz="1200" dirty="0">
                <a:solidFill>
                  <a:schemeClr val="tx1"/>
                </a:solidFill>
                <a:effectLst/>
                <a:latin typeface="Times"/>
                <a:ea typeface="Times New Roman" panose="02020603050405020304" pitchFamily="18" charset="0"/>
                <a:cs typeface="Times New Roman" panose="02020603050405020304" pitchFamily="18" charset="0"/>
              </a:rPr>
              <a:t>A.	Less than four (4) wells attached:</a:t>
            </a:r>
          </a:p>
          <a:p>
            <a:pPr marL="0" marR="0" indent="0">
              <a:spcBef>
                <a:spcPts val="0"/>
              </a:spcBef>
              <a:spcAft>
                <a:spcPts val="0"/>
              </a:spcAft>
              <a:buNone/>
              <a:tabLst>
                <a:tab pos="4457700" algn="l"/>
              </a:tabLst>
            </a:pPr>
            <a:r>
              <a:rPr lang="en-US" sz="1200" dirty="0">
                <a:solidFill>
                  <a:schemeClr val="tx1"/>
                </a:solidFill>
                <a:effectLst/>
                <a:latin typeface="Times"/>
                <a:ea typeface="Times New Roman" panose="02020603050405020304" pitchFamily="18" charset="0"/>
                <a:cs typeface="Times New Roman" panose="02020603050405020304" pitchFamily="18" charset="0"/>
              </a:rPr>
              <a:t>                    Authority to Construct</a:t>
            </a:r>
          </a:p>
          <a:p>
            <a:pPr marL="0" marR="0" indent="0">
              <a:spcBef>
                <a:spcPts val="0"/>
              </a:spcBef>
              <a:spcAft>
                <a:spcPts val="0"/>
              </a:spcAft>
              <a:buNone/>
              <a:tabLst>
                <a:tab pos="4457700" algn="l"/>
              </a:tabLst>
            </a:pPr>
            <a:r>
              <a:rPr lang="en-US" sz="1200" dirty="0">
                <a:solidFill>
                  <a:schemeClr val="tx1"/>
                </a:solidFill>
                <a:effectLst/>
                <a:latin typeface="Times"/>
                <a:ea typeface="Times New Roman" panose="02020603050405020304" pitchFamily="18" charset="0"/>
                <a:cs typeface="Times New Roman" panose="02020603050405020304" pitchFamily="18" charset="0"/>
              </a:rPr>
              <a:t>                         Application Fee:	$1,595.92</a:t>
            </a:r>
          </a:p>
          <a:p>
            <a:pPr marL="0" marR="0" indent="0">
              <a:spcBef>
                <a:spcPts val="0"/>
              </a:spcBef>
              <a:spcAft>
                <a:spcPts val="0"/>
              </a:spcAft>
              <a:buNone/>
              <a:tabLst>
                <a:tab pos="4457700" algn="l"/>
              </a:tabLst>
            </a:pPr>
            <a:r>
              <a:rPr lang="en-US" sz="1200" dirty="0">
                <a:solidFill>
                  <a:schemeClr val="tx1"/>
                </a:solidFill>
                <a:effectLst/>
                <a:latin typeface="Times"/>
                <a:ea typeface="Times New Roman" panose="02020603050405020304" pitchFamily="18" charset="0"/>
                <a:cs typeface="Times New Roman" panose="02020603050405020304" pitchFamily="18" charset="0"/>
              </a:rPr>
              <a:t>                         Renewal Fee:	$   997.45</a:t>
            </a:r>
          </a:p>
          <a:p>
            <a:pPr marL="0" marR="0" indent="0">
              <a:spcBef>
                <a:spcPts val="0"/>
              </a:spcBef>
              <a:spcAft>
                <a:spcPts val="0"/>
              </a:spcAft>
              <a:buNone/>
              <a:tabLst>
                <a:tab pos="914400" algn="l"/>
                <a:tab pos="4457700" algn="l"/>
                <a:tab pos="4686300" algn="l"/>
              </a:tabLst>
            </a:pPr>
            <a:r>
              <a:rPr lang="en-US" sz="1200" dirty="0">
                <a:solidFill>
                  <a:schemeClr val="tx1"/>
                </a:solidFill>
                <a:effectLst/>
                <a:latin typeface="Times"/>
                <a:ea typeface="Times New Roman" panose="02020603050405020304" pitchFamily="18" charset="0"/>
                <a:cs typeface="Times New Roman" panose="02020603050405020304" pitchFamily="18" charset="0"/>
              </a:rPr>
              <a:t>	Permit to Operate Fee:	$1,595.92</a:t>
            </a:r>
          </a:p>
          <a:p>
            <a:pPr marL="0" marR="0" indent="0">
              <a:spcBef>
                <a:spcPts val="0"/>
              </a:spcBef>
              <a:spcAft>
                <a:spcPts val="0"/>
              </a:spcAft>
              <a:buNone/>
              <a:tabLst>
                <a:tab pos="285750" algn="l"/>
                <a:tab pos="571500" algn="l"/>
              </a:tabLst>
            </a:pPr>
            <a:r>
              <a:rPr lang="en-US" sz="1200" dirty="0">
                <a:solidFill>
                  <a:schemeClr val="tx1"/>
                </a:solidFill>
                <a:effectLst/>
                <a:latin typeface="Times"/>
                <a:ea typeface="Times New Roman" panose="02020603050405020304" pitchFamily="18" charset="0"/>
                <a:cs typeface="Times New Roman" panose="02020603050405020304" pitchFamily="18" charset="0"/>
              </a:rPr>
              <a:t> </a:t>
            </a:r>
          </a:p>
          <a:p>
            <a:pPr marL="0" marR="0" indent="0">
              <a:spcBef>
                <a:spcPts val="0"/>
              </a:spcBef>
              <a:spcAft>
                <a:spcPts val="0"/>
              </a:spcAft>
              <a:buNone/>
              <a:tabLst>
                <a:tab pos="285750" algn="l"/>
                <a:tab pos="571500" algn="l"/>
              </a:tabLst>
            </a:pPr>
            <a:r>
              <a:rPr lang="en-US" sz="1200" dirty="0">
                <a:solidFill>
                  <a:schemeClr val="tx1"/>
                </a:solidFill>
                <a:effectLst/>
                <a:latin typeface="Times"/>
                <a:ea typeface="Times New Roman" panose="02020603050405020304" pitchFamily="18" charset="0"/>
                <a:cs typeface="Times New Roman" panose="02020603050405020304" pitchFamily="18" charset="0"/>
              </a:rPr>
              <a:t>B.	Four (4) to sixteen (16) wells attached:</a:t>
            </a:r>
          </a:p>
          <a:p>
            <a:pPr marL="0" marR="0" indent="0">
              <a:spcBef>
                <a:spcPts val="0"/>
              </a:spcBef>
              <a:spcAft>
                <a:spcPts val="0"/>
              </a:spcAft>
              <a:buNone/>
              <a:tabLst>
                <a:tab pos="4457700" algn="l"/>
              </a:tabLst>
            </a:pPr>
            <a:r>
              <a:rPr lang="en-US" sz="1200" dirty="0">
                <a:solidFill>
                  <a:schemeClr val="tx1"/>
                </a:solidFill>
                <a:effectLst/>
                <a:latin typeface="Times"/>
                <a:ea typeface="Times New Roman" panose="02020603050405020304" pitchFamily="18" charset="0"/>
                <a:cs typeface="Times New Roman" panose="02020603050405020304" pitchFamily="18" charset="0"/>
              </a:rPr>
              <a:t>                    Authority to Construct</a:t>
            </a:r>
          </a:p>
          <a:p>
            <a:pPr marL="0" marR="0" indent="0">
              <a:spcBef>
                <a:spcPts val="0"/>
              </a:spcBef>
              <a:spcAft>
                <a:spcPts val="0"/>
              </a:spcAft>
              <a:buNone/>
              <a:tabLst>
                <a:tab pos="4457700" algn="l"/>
              </a:tabLst>
            </a:pPr>
            <a:r>
              <a:rPr lang="en-US" sz="1200" dirty="0">
                <a:solidFill>
                  <a:schemeClr val="tx1"/>
                </a:solidFill>
                <a:effectLst/>
                <a:latin typeface="Times"/>
                <a:ea typeface="Times New Roman" panose="02020603050405020304" pitchFamily="18" charset="0"/>
                <a:cs typeface="Times New Roman" panose="02020603050405020304" pitchFamily="18" charset="0"/>
              </a:rPr>
              <a:t>                         Application Fee:	$1,994.90</a:t>
            </a:r>
          </a:p>
          <a:p>
            <a:pPr marL="0" marR="0" indent="0">
              <a:spcBef>
                <a:spcPts val="0"/>
              </a:spcBef>
              <a:spcAft>
                <a:spcPts val="0"/>
              </a:spcAft>
              <a:buNone/>
              <a:tabLst>
                <a:tab pos="285750" algn="l"/>
                <a:tab pos="571500" algn="l"/>
                <a:tab pos="4457700" algn="l"/>
              </a:tabLst>
            </a:pPr>
            <a:r>
              <a:rPr lang="en-US" sz="1200" dirty="0">
                <a:solidFill>
                  <a:schemeClr val="tx1"/>
                </a:solidFill>
                <a:effectLst/>
                <a:latin typeface="Times"/>
                <a:ea typeface="Times New Roman" panose="02020603050405020304" pitchFamily="18" charset="0"/>
                <a:cs typeface="Times New Roman" panose="02020603050405020304" pitchFamily="18" charset="0"/>
              </a:rPr>
              <a:t>                         Renewal Fee:	$1,496.18</a:t>
            </a:r>
          </a:p>
          <a:p>
            <a:pPr marL="0" marR="0" indent="0">
              <a:spcBef>
                <a:spcPts val="0"/>
              </a:spcBef>
              <a:spcAft>
                <a:spcPts val="0"/>
              </a:spcAft>
              <a:buNone/>
              <a:tabLst>
                <a:tab pos="914400" algn="l"/>
                <a:tab pos="4457700" algn="l"/>
              </a:tabLst>
            </a:pPr>
            <a:r>
              <a:rPr lang="en-US" sz="1200" dirty="0">
                <a:solidFill>
                  <a:schemeClr val="tx1"/>
                </a:solidFill>
                <a:effectLst/>
                <a:latin typeface="Times"/>
                <a:ea typeface="Times New Roman" panose="02020603050405020304" pitchFamily="18" charset="0"/>
                <a:cs typeface="Times New Roman" panose="02020603050405020304" pitchFamily="18" charset="0"/>
              </a:rPr>
              <a:t>	Permit to Operate Fee:	$1,994.90</a:t>
            </a:r>
          </a:p>
          <a:p>
            <a:pPr marL="0" marR="0" indent="0">
              <a:spcBef>
                <a:spcPts val="0"/>
              </a:spcBef>
              <a:spcAft>
                <a:spcPts val="0"/>
              </a:spcAft>
              <a:buNone/>
              <a:tabLst>
                <a:tab pos="285750" algn="l"/>
                <a:tab pos="571500" algn="l"/>
                <a:tab pos="4457700" algn="l"/>
              </a:tabLst>
            </a:pPr>
            <a:r>
              <a:rPr lang="en-US" sz="1200" dirty="0">
                <a:solidFill>
                  <a:schemeClr val="tx1"/>
                </a:solidFill>
                <a:effectLst/>
                <a:latin typeface="Times"/>
                <a:ea typeface="Times New Roman" panose="02020603050405020304" pitchFamily="18" charset="0"/>
                <a:cs typeface="Times New Roman" panose="02020603050405020304" pitchFamily="18" charset="0"/>
              </a:rPr>
              <a:t> </a:t>
            </a:r>
          </a:p>
          <a:p>
            <a:pPr marL="0" marR="0" indent="0">
              <a:spcBef>
                <a:spcPts val="0"/>
              </a:spcBef>
              <a:spcAft>
                <a:spcPts val="0"/>
              </a:spcAft>
              <a:buNone/>
              <a:tabLst>
                <a:tab pos="285750" algn="l"/>
                <a:tab pos="571500" algn="l"/>
              </a:tabLst>
            </a:pPr>
            <a:r>
              <a:rPr lang="en-US" sz="1200" dirty="0">
                <a:solidFill>
                  <a:schemeClr val="tx1"/>
                </a:solidFill>
                <a:effectLst/>
                <a:latin typeface="Times"/>
                <a:ea typeface="Times New Roman" panose="02020603050405020304" pitchFamily="18" charset="0"/>
                <a:cs typeface="Times New Roman" panose="02020603050405020304" pitchFamily="18" charset="0"/>
              </a:rPr>
              <a:t>C.	More than sixteen (16) wells attached:</a:t>
            </a:r>
          </a:p>
          <a:p>
            <a:pPr marL="0" marR="0" indent="0">
              <a:spcBef>
                <a:spcPts val="0"/>
              </a:spcBef>
              <a:spcAft>
                <a:spcPts val="0"/>
              </a:spcAft>
              <a:buNone/>
              <a:tabLst>
                <a:tab pos="4457700" algn="l"/>
              </a:tabLst>
            </a:pPr>
            <a:r>
              <a:rPr lang="en-US" sz="1200" dirty="0">
                <a:solidFill>
                  <a:schemeClr val="tx1"/>
                </a:solidFill>
                <a:effectLst/>
                <a:latin typeface="Times"/>
                <a:ea typeface="Times New Roman" panose="02020603050405020304" pitchFamily="18" charset="0"/>
                <a:cs typeface="Times New Roman" panose="02020603050405020304" pitchFamily="18" charset="0"/>
              </a:rPr>
              <a:t>                    Authority to Construct</a:t>
            </a:r>
          </a:p>
          <a:p>
            <a:pPr marL="0" marR="0" indent="0">
              <a:spcBef>
                <a:spcPts val="0"/>
              </a:spcBef>
              <a:spcAft>
                <a:spcPts val="0"/>
              </a:spcAft>
              <a:buNone/>
              <a:tabLst>
                <a:tab pos="4457700" algn="l"/>
              </a:tabLst>
            </a:pPr>
            <a:r>
              <a:rPr lang="en-US" sz="1200" dirty="0">
                <a:solidFill>
                  <a:schemeClr val="tx1"/>
                </a:solidFill>
                <a:effectLst/>
                <a:latin typeface="Times"/>
                <a:ea typeface="Times New Roman" panose="02020603050405020304" pitchFamily="18" charset="0"/>
                <a:cs typeface="Times New Roman" panose="02020603050405020304" pitchFamily="18" charset="0"/>
              </a:rPr>
              <a:t>                         Application Fee:	$2,493.63</a:t>
            </a:r>
          </a:p>
          <a:p>
            <a:pPr marL="0" marR="0" indent="0">
              <a:spcBef>
                <a:spcPts val="0"/>
              </a:spcBef>
              <a:spcAft>
                <a:spcPts val="0"/>
              </a:spcAft>
              <a:buNone/>
              <a:tabLst>
                <a:tab pos="4457700" algn="l"/>
              </a:tabLst>
            </a:pPr>
            <a:r>
              <a:rPr lang="en-US" sz="1200" dirty="0">
                <a:solidFill>
                  <a:schemeClr val="tx1"/>
                </a:solidFill>
                <a:effectLst/>
                <a:latin typeface="Times"/>
                <a:ea typeface="Times New Roman" panose="02020603050405020304" pitchFamily="18" charset="0"/>
                <a:cs typeface="Times New Roman" panose="02020603050405020304" pitchFamily="18" charset="0"/>
              </a:rPr>
              <a:t>                         Renewal Fee:	$1,994.90</a:t>
            </a:r>
          </a:p>
          <a:p>
            <a:pPr marL="0" marR="0" indent="0">
              <a:spcBef>
                <a:spcPts val="0"/>
              </a:spcBef>
              <a:spcAft>
                <a:spcPts val="0"/>
              </a:spcAft>
              <a:buNone/>
              <a:tabLst>
                <a:tab pos="914400" algn="l"/>
                <a:tab pos="4457700" algn="l"/>
              </a:tabLst>
            </a:pPr>
            <a:r>
              <a:rPr lang="en-US" sz="1200" dirty="0">
                <a:solidFill>
                  <a:schemeClr val="tx1"/>
                </a:solidFill>
                <a:effectLst/>
                <a:latin typeface="Times"/>
                <a:ea typeface="Times New Roman" panose="02020603050405020304" pitchFamily="18" charset="0"/>
                <a:cs typeface="Times New Roman" panose="02020603050405020304" pitchFamily="18" charset="0"/>
              </a:rPr>
              <a:t>	Permit to Operate Fee:	$2,493.63</a:t>
            </a:r>
          </a:p>
          <a:p>
            <a:pPr marL="0" marR="0" indent="0">
              <a:spcBef>
                <a:spcPts val="0"/>
              </a:spcBef>
              <a:spcAft>
                <a:spcPts val="0"/>
              </a:spcAft>
              <a:buNone/>
            </a:pPr>
            <a:endParaRPr lang="en-US" sz="1400" dirty="0">
              <a:solidFill>
                <a:schemeClr val="tx1"/>
              </a:solidFill>
              <a:effectLst/>
              <a:latin typeface="Times"/>
              <a:ea typeface="Times New Roman" panose="02020603050405020304" pitchFamily="18" charset="0"/>
              <a:cs typeface="Times New Roman" panose="02020603050405020304" pitchFamily="18" charset="0"/>
            </a:endParaRPr>
          </a:p>
          <a:p>
            <a:pPr marL="0" marR="0" indent="0">
              <a:spcBef>
                <a:spcPts val="0"/>
              </a:spcBef>
              <a:spcAft>
                <a:spcPts val="0"/>
              </a:spcAft>
              <a:buNone/>
            </a:pPr>
            <a:endParaRPr lang="en-US" dirty="0"/>
          </a:p>
        </p:txBody>
      </p:sp>
      <p:sp>
        <p:nvSpPr>
          <p:cNvPr id="4" name="Text Box 11">
            <a:extLst>
              <a:ext uri="{FF2B5EF4-FFF2-40B4-BE49-F238E27FC236}">
                <a16:creationId xmlns:a16="http://schemas.microsoft.com/office/drawing/2014/main" id="{208CECA3-B693-2DFC-393C-A5C50669018E}"/>
              </a:ext>
            </a:extLst>
          </p:cNvPr>
          <p:cNvSpPr txBox="1">
            <a:spLocks noGrp="1" noChangeArrowheads="1"/>
          </p:cNvSpPr>
          <p:nvPr>
            <p:ph type="title"/>
          </p:nvPr>
        </p:nvSpPr>
        <p:spPr bwMode="auto">
          <a:xfrm>
            <a:off x="732367" y="-47925"/>
            <a:ext cx="10723034" cy="831093"/>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Rule 660 (Current) cont’d</a:t>
            </a:r>
          </a:p>
        </p:txBody>
      </p:sp>
    </p:spTree>
    <p:extLst>
      <p:ext uri="{BB962C8B-B14F-4D97-AF65-F5344CB8AC3E}">
        <p14:creationId xmlns:p14="http://schemas.microsoft.com/office/powerpoint/2010/main" val="3045685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BAB08-241A-421B-2235-5D8EF24EAF9A}"/>
              </a:ext>
            </a:extLst>
          </p:cNvPr>
          <p:cNvSpPr>
            <a:spLocks noGrp="1"/>
          </p:cNvSpPr>
          <p:nvPr>
            <p:ph idx="1"/>
          </p:nvPr>
        </p:nvSpPr>
        <p:spPr>
          <a:xfrm>
            <a:off x="732367" y="685800"/>
            <a:ext cx="10723033" cy="6096000"/>
          </a:xfrm>
        </p:spPr>
        <p:txBody>
          <a:bodyPr/>
          <a:lstStyle/>
          <a:p>
            <a:pPr marL="0" marR="0" indent="0">
              <a:spcBef>
                <a:spcPts val="0"/>
              </a:spcBef>
              <a:spcAft>
                <a:spcPts val="0"/>
              </a:spcAft>
              <a:buNone/>
              <a:tabLst>
                <a:tab pos="1257300" algn="l"/>
              </a:tabLst>
            </a:pPr>
            <a:r>
              <a:rPr lang="en-US" sz="1200" b="1" dirty="0">
                <a:solidFill>
                  <a:schemeClr val="tx1"/>
                </a:solidFill>
                <a:effectLst/>
                <a:latin typeface="Times"/>
                <a:ea typeface="Times New Roman" panose="02020603050405020304" pitchFamily="18" charset="0"/>
                <a:cs typeface="Times New Roman" panose="02020603050405020304" pitchFamily="18" charset="0"/>
              </a:rPr>
              <a:t>Category  VI</a:t>
            </a:r>
            <a:r>
              <a:rPr lang="en-US" sz="1200" dirty="0">
                <a:solidFill>
                  <a:schemeClr val="tx1"/>
                </a:solidFill>
                <a:effectLst/>
                <a:latin typeface="Times"/>
                <a:ea typeface="Times New Roman" panose="02020603050405020304" pitchFamily="18" charset="0"/>
                <a:cs typeface="Times New Roman" panose="02020603050405020304" pitchFamily="18" charset="0"/>
              </a:rPr>
              <a:t> -	</a:t>
            </a:r>
            <a:r>
              <a:rPr lang="en-US" sz="1200" u="sng" dirty="0">
                <a:solidFill>
                  <a:schemeClr val="tx1"/>
                </a:solidFill>
                <a:effectLst/>
                <a:latin typeface="Times"/>
                <a:ea typeface="Times New Roman" panose="02020603050405020304" pitchFamily="18" charset="0"/>
                <a:cs typeface="Times New Roman" panose="02020603050405020304" pitchFamily="18" charset="0"/>
              </a:rPr>
              <a:t>Major Sources and Geothermal Power Plants</a:t>
            </a:r>
            <a:endParaRPr lang="en-US" sz="1200" dirty="0">
              <a:solidFill>
                <a:schemeClr val="tx1"/>
              </a:solidFill>
              <a:effectLst/>
              <a:latin typeface="Times"/>
              <a:ea typeface="Times New Roman" panose="02020603050405020304" pitchFamily="18" charset="0"/>
              <a:cs typeface="Times New Roman" panose="02020603050405020304" pitchFamily="18" charset="0"/>
            </a:endParaRPr>
          </a:p>
          <a:p>
            <a:pPr marL="0" marR="0" indent="0">
              <a:spcBef>
                <a:spcPts val="0"/>
              </a:spcBef>
              <a:spcAft>
                <a:spcPts val="0"/>
              </a:spcAft>
              <a:buNone/>
            </a:pPr>
            <a:r>
              <a:rPr lang="en-US" sz="1200" dirty="0">
                <a:solidFill>
                  <a:schemeClr val="tx1"/>
                </a:solidFill>
                <a:effectLst/>
                <a:latin typeface="Times"/>
                <a:ea typeface="Times New Roman" panose="02020603050405020304" pitchFamily="18" charset="0"/>
                <a:cs typeface="Times New Roman" panose="02020603050405020304" pitchFamily="18" charset="0"/>
              </a:rPr>
              <a:t>Operations judged by calculation and/or analysis with pollutant emissions exceeding one hundred (100) tons/year.</a:t>
            </a:r>
          </a:p>
          <a:p>
            <a:pPr marL="0" marR="0" indent="0">
              <a:spcBef>
                <a:spcPts val="0"/>
              </a:spcBef>
              <a:spcAft>
                <a:spcPts val="0"/>
              </a:spcAft>
              <a:buNone/>
              <a:tabLst>
                <a:tab pos="285750" algn="l"/>
                <a:tab pos="571500" algn="l"/>
              </a:tabLst>
            </a:pPr>
            <a:r>
              <a:rPr lang="en-US" sz="1200" dirty="0">
                <a:solidFill>
                  <a:schemeClr val="tx1"/>
                </a:solidFill>
                <a:effectLst/>
                <a:latin typeface="Times"/>
                <a:ea typeface="Times New Roman" panose="02020603050405020304" pitchFamily="18" charset="0"/>
                <a:cs typeface="Times New Roman" panose="02020603050405020304" pitchFamily="18" charset="0"/>
              </a:rPr>
              <a:t>A.	Geothermal Power Plants equal to or less than ten (10) GMW:</a:t>
            </a:r>
          </a:p>
          <a:p>
            <a:pPr marL="0" marR="0" indent="0">
              <a:spcBef>
                <a:spcPts val="0"/>
              </a:spcBef>
              <a:spcAft>
                <a:spcPts val="0"/>
              </a:spcAft>
              <a:buNone/>
              <a:tabLst>
                <a:tab pos="4457700" algn="l"/>
              </a:tabLst>
            </a:pPr>
            <a:r>
              <a:rPr lang="en-US" sz="1200" dirty="0">
                <a:solidFill>
                  <a:schemeClr val="tx1"/>
                </a:solidFill>
                <a:effectLst/>
                <a:latin typeface="Times"/>
                <a:ea typeface="Times New Roman" panose="02020603050405020304" pitchFamily="18" charset="0"/>
                <a:cs typeface="Times New Roman" panose="02020603050405020304" pitchFamily="18" charset="0"/>
              </a:rPr>
              <a:t>                    Authority to Construct</a:t>
            </a:r>
          </a:p>
          <a:p>
            <a:pPr marL="0" marR="0" indent="0">
              <a:spcBef>
                <a:spcPts val="0"/>
              </a:spcBef>
              <a:spcAft>
                <a:spcPts val="0"/>
              </a:spcAft>
              <a:buNone/>
              <a:tabLst>
                <a:tab pos="4457700" algn="l"/>
              </a:tabLst>
            </a:pPr>
            <a:r>
              <a:rPr lang="en-US" sz="1200" dirty="0">
                <a:solidFill>
                  <a:schemeClr val="tx1"/>
                </a:solidFill>
                <a:effectLst/>
                <a:latin typeface="Times"/>
                <a:ea typeface="Times New Roman" panose="02020603050405020304" pitchFamily="18" charset="0"/>
                <a:cs typeface="Times New Roman" panose="02020603050405020304" pitchFamily="18" charset="0"/>
              </a:rPr>
              <a:t>                         Application Fee:	$4,987.25</a:t>
            </a:r>
          </a:p>
          <a:p>
            <a:pPr marL="0" marR="0" indent="0">
              <a:spcBef>
                <a:spcPts val="0"/>
              </a:spcBef>
              <a:spcAft>
                <a:spcPts val="0"/>
              </a:spcAft>
              <a:buNone/>
              <a:tabLst>
                <a:tab pos="4457700" algn="l"/>
              </a:tabLst>
            </a:pPr>
            <a:r>
              <a:rPr lang="en-US" sz="1200" dirty="0">
                <a:solidFill>
                  <a:schemeClr val="tx1"/>
                </a:solidFill>
                <a:effectLst/>
                <a:latin typeface="Times"/>
                <a:ea typeface="Times New Roman" panose="02020603050405020304" pitchFamily="18" charset="0"/>
                <a:cs typeface="Times New Roman" panose="02020603050405020304" pitchFamily="18" charset="0"/>
              </a:rPr>
              <a:t>                         Renewal Fee:	$2,992.35</a:t>
            </a:r>
          </a:p>
          <a:p>
            <a:pPr marL="0" marR="0" indent="0">
              <a:spcBef>
                <a:spcPts val="0"/>
              </a:spcBef>
              <a:spcAft>
                <a:spcPts val="0"/>
              </a:spcAft>
              <a:buNone/>
              <a:tabLst>
                <a:tab pos="914400" algn="l"/>
                <a:tab pos="4457700" algn="l"/>
              </a:tabLst>
            </a:pPr>
            <a:r>
              <a:rPr lang="en-US" sz="1200" dirty="0">
                <a:solidFill>
                  <a:schemeClr val="tx1"/>
                </a:solidFill>
                <a:effectLst/>
                <a:latin typeface="Times"/>
                <a:ea typeface="Times New Roman" panose="02020603050405020304" pitchFamily="18" charset="0"/>
                <a:cs typeface="Times New Roman" panose="02020603050405020304" pitchFamily="18" charset="0"/>
              </a:rPr>
              <a:t>	Permit to Operate Fee:	$4,987.25</a:t>
            </a:r>
          </a:p>
          <a:p>
            <a:pPr marL="0" marR="0" indent="0">
              <a:spcBef>
                <a:spcPts val="0"/>
              </a:spcBef>
              <a:spcAft>
                <a:spcPts val="0"/>
              </a:spcAft>
              <a:buNone/>
              <a:tabLst>
                <a:tab pos="285750" algn="l"/>
                <a:tab pos="571500" algn="l"/>
              </a:tabLst>
            </a:pPr>
            <a:r>
              <a:rPr lang="en-US" sz="1200" dirty="0">
                <a:solidFill>
                  <a:schemeClr val="tx1"/>
                </a:solidFill>
                <a:effectLst/>
                <a:latin typeface="Times"/>
                <a:ea typeface="Times New Roman" panose="02020603050405020304" pitchFamily="18" charset="0"/>
                <a:cs typeface="Times New Roman" panose="02020603050405020304" pitchFamily="18" charset="0"/>
              </a:rPr>
              <a:t> </a:t>
            </a:r>
          </a:p>
          <a:p>
            <a:pPr marL="0" marR="0" indent="0">
              <a:spcBef>
                <a:spcPts val="0"/>
              </a:spcBef>
              <a:spcAft>
                <a:spcPts val="0"/>
              </a:spcAft>
              <a:buNone/>
              <a:tabLst>
                <a:tab pos="285750" algn="l"/>
                <a:tab pos="571500" algn="l"/>
              </a:tabLst>
            </a:pPr>
            <a:r>
              <a:rPr lang="en-US" sz="1200" dirty="0">
                <a:solidFill>
                  <a:schemeClr val="tx1"/>
                </a:solidFill>
                <a:effectLst/>
                <a:latin typeface="Times"/>
                <a:ea typeface="Times New Roman" panose="02020603050405020304" pitchFamily="18" charset="0"/>
                <a:cs typeface="Times New Roman" panose="02020603050405020304" pitchFamily="18" charset="0"/>
              </a:rPr>
              <a:t>B.	Major Sources and Geothermal Power Plants with Emissions</a:t>
            </a:r>
          </a:p>
          <a:p>
            <a:pPr marL="0" marR="0" indent="0">
              <a:spcBef>
                <a:spcPts val="0"/>
              </a:spcBef>
              <a:spcAft>
                <a:spcPts val="0"/>
              </a:spcAft>
              <a:buNone/>
              <a:tabLst>
                <a:tab pos="285750" algn="l"/>
                <a:tab pos="571500" algn="l"/>
              </a:tabLst>
            </a:pPr>
            <a:r>
              <a:rPr lang="en-US" sz="1200" dirty="0">
                <a:solidFill>
                  <a:schemeClr val="tx1"/>
                </a:solidFill>
                <a:effectLst/>
                <a:latin typeface="Times"/>
                <a:ea typeface="Times New Roman" panose="02020603050405020304" pitchFamily="18" charset="0"/>
                <a:cs typeface="Times New Roman" panose="02020603050405020304" pitchFamily="18" charset="0"/>
              </a:rPr>
              <a:t>	Greater than ten (10) GMW:</a:t>
            </a:r>
          </a:p>
          <a:p>
            <a:pPr marL="0" marR="0" indent="0">
              <a:spcBef>
                <a:spcPts val="0"/>
              </a:spcBef>
              <a:spcAft>
                <a:spcPts val="0"/>
              </a:spcAft>
              <a:buNone/>
              <a:tabLst>
                <a:tab pos="914400" algn="l"/>
                <a:tab pos="4457700" algn="l"/>
              </a:tabLst>
            </a:pPr>
            <a:r>
              <a:rPr lang="en-US" sz="1200" dirty="0">
                <a:solidFill>
                  <a:schemeClr val="tx1"/>
                </a:solidFill>
                <a:effectLst/>
                <a:latin typeface="Times"/>
                <a:ea typeface="Times New Roman" panose="02020603050405020304" pitchFamily="18" charset="0"/>
                <a:cs typeface="Times New Roman" panose="02020603050405020304" pitchFamily="18" charset="0"/>
              </a:rPr>
              <a:t>	Authority to Construct</a:t>
            </a:r>
          </a:p>
          <a:p>
            <a:pPr marL="0" marR="0" indent="0">
              <a:spcBef>
                <a:spcPts val="0"/>
              </a:spcBef>
              <a:spcAft>
                <a:spcPts val="0"/>
              </a:spcAft>
              <a:buNone/>
              <a:tabLst>
                <a:tab pos="4457700" algn="l"/>
              </a:tabLst>
            </a:pPr>
            <a:r>
              <a:rPr lang="en-US" sz="1200" dirty="0">
                <a:solidFill>
                  <a:schemeClr val="tx1"/>
                </a:solidFill>
                <a:effectLst/>
                <a:latin typeface="Times"/>
                <a:ea typeface="Times New Roman" panose="02020603050405020304" pitchFamily="18" charset="0"/>
                <a:cs typeface="Times New Roman" panose="02020603050405020304" pitchFamily="18" charset="0"/>
              </a:rPr>
              <a:t>                       Application Fee:	$11,969.41</a:t>
            </a:r>
          </a:p>
          <a:p>
            <a:pPr marL="0" marR="0" indent="0">
              <a:spcBef>
                <a:spcPts val="0"/>
              </a:spcBef>
              <a:spcAft>
                <a:spcPts val="0"/>
              </a:spcAft>
              <a:buNone/>
              <a:tabLst>
                <a:tab pos="4457700" algn="l"/>
              </a:tabLst>
            </a:pPr>
            <a:r>
              <a:rPr lang="en-US" sz="1200" dirty="0">
                <a:solidFill>
                  <a:schemeClr val="tx1"/>
                </a:solidFill>
                <a:effectLst/>
                <a:latin typeface="Times"/>
                <a:ea typeface="Times New Roman" panose="02020603050405020304" pitchFamily="18" charset="0"/>
                <a:cs typeface="Times New Roman" panose="02020603050405020304" pitchFamily="18" charset="0"/>
              </a:rPr>
              <a:t>                       Renewal Fee:	$  3,989.81</a:t>
            </a:r>
          </a:p>
          <a:p>
            <a:pPr marL="0" marR="0" indent="0">
              <a:spcBef>
                <a:spcPts val="0"/>
              </a:spcBef>
              <a:spcAft>
                <a:spcPts val="0"/>
              </a:spcAft>
              <a:buNone/>
              <a:tabLst>
                <a:tab pos="914400" algn="l"/>
                <a:tab pos="4457700" algn="l"/>
              </a:tabLst>
            </a:pPr>
            <a:r>
              <a:rPr lang="en-US" sz="1200" dirty="0">
                <a:solidFill>
                  <a:schemeClr val="tx1"/>
                </a:solidFill>
                <a:effectLst/>
                <a:latin typeface="Times"/>
                <a:ea typeface="Times New Roman" panose="02020603050405020304" pitchFamily="18" charset="0"/>
                <a:cs typeface="Times New Roman" panose="02020603050405020304" pitchFamily="18" charset="0"/>
              </a:rPr>
              <a:t>	Permit to Operate Fee:	$11,969.41</a:t>
            </a:r>
          </a:p>
          <a:p>
            <a:pPr marL="0" marR="0" indent="0">
              <a:spcBef>
                <a:spcPts val="0"/>
              </a:spcBef>
              <a:spcAft>
                <a:spcPts val="0"/>
              </a:spcAft>
              <a:buNone/>
              <a:tabLst>
                <a:tab pos="1257300" algn="l"/>
              </a:tabLst>
            </a:pPr>
            <a:r>
              <a:rPr lang="en-US" sz="1200" dirty="0">
                <a:solidFill>
                  <a:schemeClr val="tx1"/>
                </a:solidFill>
                <a:effectLst/>
                <a:latin typeface="Times"/>
                <a:ea typeface="Times New Roman" panose="02020603050405020304" pitchFamily="18" charset="0"/>
                <a:cs typeface="Times New Roman" panose="02020603050405020304" pitchFamily="18" charset="0"/>
              </a:rPr>
              <a:t> </a:t>
            </a:r>
          </a:p>
          <a:p>
            <a:pPr marL="0" marR="0" indent="0">
              <a:spcBef>
                <a:spcPts val="0"/>
              </a:spcBef>
              <a:spcAft>
                <a:spcPts val="0"/>
              </a:spcAft>
              <a:buNone/>
              <a:tabLst>
                <a:tab pos="1257300" algn="l"/>
              </a:tabLst>
            </a:pPr>
            <a:r>
              <a:rPr lang="en-US" sz="1200" b="1" dirty="0">
                <a:solidFill>
                  <a:schemeClr val="tx1"/>
                </a:solidFill>
                <a:effectLst/>
                <a:latin typeface="Times"/>
                <a:ea typeface="Times New Roman" panose="02020603050405020304" pitchFamily="18" charset="0"/>
                <a:cs typeface="Times New Roman" panose="02020603050405020304" pitchFamily="18" charset="0"/>
              </a:rPr>
              <a:t>Category  VII</a:t>
            </a:r>
            <a:r>
              <a:rPr lang="en-US" sz="1200" dirty="0">
                <a:solidFill>
                  <a:schemeClr val="tx1"/>
                </a:solidFill>
                <a:effectLst/>
                <a:latin typeface="Times"/>
                <a:ea typeface="Times New Roman" panose="02020603050405020304" pitchFamily="18" charset="0"/>
                <a:cs typeface="Times New Roman" panose="02020603050405020304" pitchFamily="18" charset="0"/>
              </a:rPr>
              <a:t> -	</a:t>
            </a:r>
            <a:r>
              <a:rPr lang="en-US" sz="1200" u="sng" dirty="0">
                <a:solidFill>
                  <a:schemeClr val="tx1"/>
                </a:solidFill>
                <a:effectLst/>
                <a:latin typeface="Times"/>
                <a:ea typeface="Times New Roman" panose="02020603050405020304" pitchFamily="18" charset="0"/>
                <a:cs typeface="Times New Roman" panose="02020603050405020304" pitchFamily="18" charset="0"/>
              </a:rPr>
              <a:t>Exempt Public Operation</a:t>
            </a:r>
            <a:endParaRPr lang="en-US" sz="1200" dirty="0">
              <a:solidFill>
                <a:schemeClr val="tx1"/>
              </a:solidFill>
              <a:effectLst/>
              <a:latin typeface="Times"/>
              <a:ea typeface="Times New Roman" panose="02020603050405020304" pitchFamily="18" charset="0"/>
              <a:cs typeface="Times New Roman" panose="02020603050405020304" pitchFamily="18" charset="0"/>
            </a:endParaRPr>
          </a:p>
          <a:p>
            <a:pPr marL="0" marR="0" indent="0">
              <a:spcBef>
                <a:spcPts val="0"/>
              </a:spcBef>
              <a:spcAft>
                <a:spcPts val="0"/>
              </a:spcAft>
              <a:buNone/>
            </a:pPr>
            <a:r>
              <a:rPr lang="en-US" sz="1200" dirty="0">
                <a:solidFill>
                  <a:schemeClr val="tx1"/>
                </a:solidFill>
                <a:effectLst/>
                <a:latin typeface="Times"/>
                <a:ea typeface="Times New Roman" panose="02020603050405020304" pitchFamily="18" charset="0"/>
                <a:cs typeface="Times New Roman" panose="02020603050405020304" pitchFamily="18" charset="0"/>
              </a:rPr>
              <a:t>When a Lake County or city agency within the County constructs a facility which has a potential air pollution emissions problem, no fee will be charged.</a:t>
            </a:r>
          </a:p>
          <a:p>
            <a:pPr marL="0" marR="0" indent="0">
              <a:spcBef>
                <a:spcPts val="0"/>
              </a:spcBef>
              <a:spcAft>
                <a:spcPts val="0"/>
              </a:spcAft>
              <a:buNone/>
            </a:pPr>
            <a:r>
              <a:rPr lang="en-US" sz="1200" dirty="0">
                <a:solidFill>
                  <a:schemeClr val="tx1"/>
                </a:solidFill>
                <a:effectLst/>
                <a:latin typeface="Times"/>
                <a:ea typeface="Times New Roman" panose="02020603050405020304" pitchFamily="18" charset="0"/>
                <a:cs typeface="Times New Roman" panose="02020603050405020304" pitchFamily="18" charset="0"/>
              </a:rPr>
              <a:t>Although Lake County and city agencies are exempt from permit fees, these public operations are required to conform to customary pollution abatement standards.</a:t>
            </a:r>
          </a:p>
          <a:p>
            <a:pPr marL="0" marR="0" indent="0">
              <a:spcBef>
                <a:spcPts val="0"/>
              </a:spcBef>
              <a:spcAft>
                <a:spcPts val="0"/>
              </a:spcAft>
              <a:buNone/>
            </a:pPr>
            <a:r>
              <a:rPr lang="en-US" sz="1200" b="1" dirty="0">
                <a:solidFill>
                  <a:schemeClr val="tx1"/>
                </a:solidFill>
                <a:effectLst/>
                <a:latin typeface="Times"/>
                <a:ea typeface="Times New Roman" panose="02020603050405020304" pitchFamily="18" charset="0"/>
                <a:cs typeface="Times New Roman" panose="02020603050405020304" pitchFamily="18" charset="0"/>
              </a:rPr>
              <a:t> </a:t>
            </a:r>
            <a:endParaRPr lang="en-US" sz="1200" dirty="0">
              <a:solidFill>
                <a:schemeClr val="tx1"/>
              </a:solidFill>
              <a:effectLst/>
              <a:latin typeface="Times"/>
              <a:ea typeface="Times New Roman" panose="02020603050405020304" pitchFamily="18" charset="0"/>
              <a:cs typeface="Times New Roman" panose="02020603050405020304" pitchFamily="18" charset="0"/>
            </a:endParaRPr>
          </a:p>
          <a:p>
            <a:pPr marL="0" marR="0" indent="0">
              <a:spcBef>
                <a:spcPts val="0"/>
              </a:spcBef>
              <a:spcAft>
                <a:spcPts val="0"/>
              </a:spcAft>
              <a:buNone/>
            </a:pPr>
            <a:r>
              <a:rPr lang="en-US" sz="1200" b="1" dirty="0">
                <a:solidFill>
                  <a:schemeClr val="tx1"/>
                </a:solidFill>
                <a:effectLst/>
                <a:latin typeface="Times"/>
                <a:ea typeface="Times New Roman" panose="02020603050405020304" pitchFamily="18" charset="0"/>
                <a:cs typeface="Times New Roman" panose="02020603050405020304" pitchFamily="18" charset="0"/>
              </a:rPr>
              <a:t>Category VIII</a:t>
            </a:r>
            <a:r>
              <a:rPr lang="en-US" sz="1200" dirty="0">
                <a:solidFill>
                  <a:schemeClr val="tx1"/>
                </a:solidFill>
                <a:effectLst/>
                <a:latin typeface="Times"/>
                <a:ea typeface="Times New Roman" panose="02020603050405020304" pitchFamily="18" charset="0"/>
                <a:cs typeface="Times New Roman" panose="02020603050405020304" pitchFamily="18" charset="0"/>
              </a:rPr>
              <a:t> - 	</a:t>
            </a:r>
            <a:r>
              <a:rPr lang="en-US" sz="1200" u="sng" dirty="0">
                <a:solidFill>
                  <a:schemeClr val="tx1"/>
                </a:solidFill>
                <a:effectLst/>
                <a:latin typeface="Times"/>
                <a:ea typeface="Times New Roman" panose="02020603050405020304" pitchFamily="18" charset="0"/>
                <a:cs typeface="Times New Roman" panose="02020603050405020304" pitchFamily="18" charset="0"/>
              </a:rPr>
              <a:t>Gasoline Retail Service Stations</a:t>
            </a:r>
            <a:endParaRPr lang="en-US" sz="1200" dirty="0">
              <a:solidFill>
                <a:schemeClr val="tx1"/>
              </a:solidFill>
              <a:effectLst/>
              <a:latin typeface="Times"/>
              <a:ea typeface="Times New Roman" panose="02020603050405020304" pitchFamily="18" charset="0"/>
              <a:cs typeface="Times New Roman" panose="02020603050405020304" pitchFamily="18" charset="0"/>
            </a:endParaRPr>
          </a:p>
          <a:p>
            <a:pPr marL="0" marR="0" indent="0">
              <a:spcBef>
                <a:spcPts val="0"/>
              </a:spcBef>
              <a:spcAft>
                <a:spcPts val="0"/>
              </a:spcAft>
              <a:buNone/>
            </a:pPr>
            <a:r>
              <a:rPr lang="en-US" sz="1200" dirty="0">
                <a:solidFill>
                  <a:schemeClr val="tx1"/>
                </a:solidFill>
                <a:effectLst/>
                <a:latin typeface="Times"/>
                <a:ea typeface="Times New Roman" panose="02020603050405020304" pitchFamily="18" charset="0"/>
                <a:cs typeface="Times New Roman" panose="02020603050405020304" pitchFamily="18" charset="0"/>
              </a:rPr>
              <a:t>A.  Facilities requiring Phase II vapor recovery systems or having an estimated annual throughput; of 440,000 gallons or more of gasoline.</a:t>
            </a:r>
          </a:p>
          <a:p>
            <a:pPr marL="0" marR="0" indent="0">
              <a:spcBef>
                <a:spcPts val="0"/>
              </a:spcBef>
              <a:spcAft>
                <a:spcPts val="0"/>
              </a:spcAft>
              <a:buNone/>
              <a:tabLst>
                <a:tab pos="742950" algn="l"/>
                <a:tab pos="1828800" algn="l"/>
                <a:tab pos="2743200" algn="l"/>
              </a:tabLst>
            </a:pPr>
            <a:r>
              <a:rPr lang="en-US" sz="1200" dirty="0">
                <a:solidFill>
                  <a:schemeClr val="tx1"/>
                </a:solidFill>
                <a:effectLst/>
                <a:latin typeface="Times"/>
                <a:ea typeface="Times New Roman" panose="02020603050405020304" pitchFamily="18" charset="0"/>
                <a:cs typeface="Times New Roman" panose="02020603050405020304" pitchFamily="18" charset="0"/>
              </a:rPr>
              <a:t>	Authority to Construct; or Modify and Permit to Operate Fee:</a:t>
            </a:r>
          </a:p>
          <a:p>
            <a:pPr marL="0" marR="0" indent="0">
              <a:spcBef>
                <a:spcPts val="0"/>
              </a:spcBef>
              <a:spcAft>
                <a:spcPts val="0"/>
              </a:spcAft>
              <a:buNone/>
              <a:tabLst>
                <a:tab pos="1828800" algn="l"/>
              </a:tabLst>
            </a:pPr>
            <a:r>
              <a:rPr lang="en-US" sz="1200" dirty="0">
                <a:solidFill>
                  <a:schemeClr val="tx1"/>
                </a:solidFill>
                <a:effectLst/>
                <a:latin typeface="Times"/>
                <a:ea typeface="Times New Roman" panose="02020603050405020304" pitchFamily="18" charset="0"/>
                <a:cs typeface="Times New Roman" panose="02020603050405020304" pitchFamily="18" charset="0"/>
              </a:rPr>
              <a:t>	</a:t>
            </a:r>
            <a:r>
              <a:rPr lang="it-IT" sz="1200" dirty="0">
                <a:solidFill>
                  <a:schemeClr val="tx1"/>
                </a:solidFill>
                <a:effectLst/>
                <a:latin typeface="Times"/>
                <a:ea typeface="Times New Roman" panose="02020603050405020304" pitchFamily="18" charset="0"/>
                <a:cs typeface="Times New Roman" panose="02020603050405020304" pitchFamily="18" charset="0"/>
              </a:rPr>
              <a:t>Application </a:t>
            </a:r>
            <a:r>
              <a:rPr lang="it-IT" sz="1200" dirty="0" err="1">
                <a:solidFill>
                  <a:schemeClr val="tx1"/>
                </a:solidFill>
                <a:effectLst/>
                <a:latin typeface="Times"/>
                <a:ea typeface="Times New Roman" panose="02020603050405020304" pitchFamily="18" charset="0"/>
                <a:cs typeface="Times New Roman" panose="02020603050405020304" pitchFamily="18" charset="0"/>
              </a:rPr>
              <a:t>Fee</a:t>
            </a:r>
            <a:r>
              <a:rPr lang="it-IT" sz="1200" dirty="0">
                <a:solidFill>
                  <a:schemeClr val="tx1"/>
                </a:solidFill>
                <a:effectLst/>
                <a:latin typeface="Times"/>
                <a:ea typeface="Times New Roman" panose="02020603050405020304" pitchFamily="18" charset="0"/>
                <a:cs typeface="Times New Roman" panose="02020603050405020304" pitchFamily="18" charset="0"/>
              </a:rPr>
              <a:t>:	 $169.87 + $33.98 Per </a:t>
            </a:r>
            <a:r>
              <a:rPr lang="it-IT" sz="1200" dirty="0" err="1">
                <a:solidFill>
                  <a:schemeClr val="tx1"/>
                </a:solidFill>
                <a:effectLst/>
                <a:latin typeface="Times"/>
                <a:ea typeface="Times New Roman" panose="02020603050405020304" pitchFamily="18" charset="0"/>
                <a:cs typeface="Times New Roman" panose="02020603050405020304" pitchFamily="18" charset="0"/>
              </a:rPr>
              <a:t>Nozzle</a:t>
            </a:r>
            <a:endParaRPr lang="en-US" sz="1200" dirty="0">
              <a:solidFill>
                <a:schemeClr val="tx1"/>
              </a:solidFill>
              <a:effectLst/>
              <a:latin typeface="Times"/>
              <a:ea typeface="Times New Roman" panose="02020603050405020304" pitchFamily="18" charset="0"/>
              <a:cs typeface="Times New Roman" panose="02020603050405020304" pitchFamily="18" charset="0"/>
            </a:endParaRPr>
          </a:p>
          <a:p>
            <a:pPr marL="0" marR="0" indent="0">
              <a:spcBef>
                <a:spcPts val="0"/>
              </a:spcBef>
              <a:spcAft>
                <a:spcPts val="0"/>
              </a:spcAft>
              <a:buNone/>
              <a:tabLst>
                <a:tab pos="1828800" algn="l"/>
                <a:tab pos="3200400" algn="l"/>
                <a:tab pos="5029200" algn="dec"/>
              </a:tabLst>
            </a:pPr>
            <a:r>
              <a:rPr lang="it-IT" sz="1200" dirty="0">
                <a:solidFill>
                  <a:schemeClr val="tx1"/>
                </a:solidFill>
                <a:effectLst/>
                <a:latin typeface="Times"/>
                <a:ea typeface="Times New Roman" panose="02020603050405020304" pitchFamily="18" charset="0"/>
                <a:cs typeface="Times New Roman" panose="02020603050405020304" pitchFamily="18" charset="0"/>
              </a:rPr>
              <a:t>	</a:t>
            </a:r>
            <a:r>
              <a:rPr lang="it-IT" sz="1200" dirty="0" err="1">
                <a:solidFill>
                  <a:schemeClr val="tx1"/>
                </a:solidFill>
                <a:effectLst/>
                <a:latin typeface="Times"/>
                <a:ea typeface="Times New Roman" panose="02020603050405020304" pitchFamily="18" charset="0"/>
                <a:cs typeface="Times New Roman" panose="02020603050405020304" pitchFamily="18" charset="0"/>
              </a:rPr>
              <a:t>Renewal</a:t>
            </a:r>
            <a:r>
              <a:rPr lang="it-IT" sz="1200" dirty="0">
                <a:solidFill>
                  <a:schemeClr val="tx1"/>
                </a:solidFill>
                <a:effectLst/>
                <a:latin typeface="Times"/>
                <a:ea typeface="Times New Roman" panose="02020603050405020304" pitchFamily="18" charset="0"/>
                <a:cs typeface="Times New Roman" panose="02020603050405020304" pitchFamily="18" charset="0"/>
              </a:rPr>
              <a:t> </a:t>
            </a:r>
            <a:r>
              <a:rPr lang="it-IT" sz="1200" dirty="0" err="1">
                <a:solidFill>
                  <a:schemeClr val="tx1"/>
                </a:solidFill>
                <a:effectLst/>
                <a:latin typeface="Times"/>
                <a:ea typeface="Times New Roman" panose="02020603050405020304" pitchFamily="18" charset="0"/>
                <a:cs typeface="Times New Roman" panose="02020603050405020304" pitchFamily="18" charset="0"/>
              </a:rPr>
              <a:t>Fee</a:t>
            </a:r>
            <a:r>
              <a:rPr lang="it-IT" sz="1200" dirty="0">
                <a:solidFill>
                  <a:schemeClr val="tx1"/>
                </a:solidFill>
                <a:effectLst/>
                <a:latin typeface="Times"/>
                <a:ea typeface="Times New Roman" panose="02020603050405020304" pitchFamily="18" charset="0"/>
                <a:cs typeface="Times New Roman" panose="02020603050405020304" pitchFamily="18" charset="0"/>
              </a:rPr>
              <a:t>:                           $169.87 + $16.98 Per </a:t>
            </a:r>
            <a:r>
              <a:rPr lang="it-IT" sz="1200" dirty="0" err="1">
                <a:solidFill>
                  <a:schemeClr val="tx1"/>
                </a:solidFill>
                <a:effectLst/>
                <a:latin typeface="Times"/>
                <a:ea typeface="Times New Roman" panose="02020603050405020304" pitchFamily="18" charset="0"/>
                <a:cs typeface="Times New Roman" panose="02020603050405020304" pitchFamily="18" charset="0"/>
              </a:rPr>
              <a:t>Nozzle</a:t>
            </a:r>
            <a:endParaRPr lang="en-US" sz="1200" dirty="0">
              <a:solidFill>
                <a:schemeClr val="tx1"/>
              </a:solidFill>
              <a:effectLst/>
              <a:latin typeface="Times"/>
              <a:ea typeface="Times New Roman" panose="02020603050405020304" pitchFamily="18" charset="0"/>
              <a:cs typeface="Times New Roman" panose="02020603050405020304" pitchFamily="18" charset="0"/>
            </a:endParaRPr>
          </a:p>
          <a:p>
            <a:pPr marL="0" marR="0" indent="0">
              <a:spcBef>
                <a:spcPts val="0"/>
              </a:spcBef>
              <a:spcAft>
                <a:spcPts val="0"/>
              </a:spcAft>
              <a:buNone/>
            </a:pPr>
            <a:r>
              <a:rPr lang="it-IT" sz="1200" dirty="0">
                <a:solidFill>
                  <a:schemeClr val="tx1"/>
                </a:solidFill>
                <a:effectLst/>
                <a:latin typeface="Times"/>
                <a:ea typeface="Times New Roman" panose="02020603050405020304" pitchFamily="18" charset="0"/>
                <a:cs typeface="Times New Roman" panose="02020603050405020304" pitchFamily="18" charset="0"/>
              </a:rPr>
              <a:t> </a:t>
            </a:r>
            <a:endParaRPr lang="en-US" sz="1200" dirty="0">
              <a:solidFill>
                <a:schemeClr val="tx1"/>
              </a:solidFill>
              <a:effectLst/>
              <a:latin typeface="Times"/>
              <a:ea typeface="Times New Roman" panose="02020603050405020304" pitchFamily="18" charset="0"/>
              <a:cs typeface="Times New Roman" panose="02020603050405020304" pitchFamily="18" charset="0"/>
            </a:endParaRPr>
          </a:p>
          <a:p>
            <a:pPr marL="0" marR="0" indent="0">
              <a:spcBef>
                <a:spcPts val="0"/>
              </a:spcBef>
              <a:spcAft>
                <a:spcPts val="0"/>
              </a:spcAft>
              <a:buNone/>
            </a:pPr>
            <a:r>
              <a:rPr lang="en-US" sz="1200" dirty="0">
                <a:solidFill>
                  <a:schemeClr val="tx1"/>
                </a:solidFill>
                <a:effectLst/>
                <a:latin typeface="Times"/>
                <a:ea typeface="Times New Roman" panose="02020603050405020304" pitchFamily="18" charset="0"/>
                <a:cs typeface="Times New Roman" panose="02020603050405020304" pitchFamily="18" charset="0"/>
              </a:rPr>
              <a:t>B.  Gasoline Retail Service Stations exempt from Phase II Vapor Recovery</a:t>
            </a:r>
          </a:p>
          <a:p>
            <a:pPr marL="0" marR="0" indent="0">
              <a:spcBef>
                <a:spcPts val="0"/>
              </a:spcBef>
              <a:spcAft>
                <a:spcPts val="0"/>
              </a:spcAft>
              <a:buNone/>
              <a:tabLst>
                <a:tab pos="742950" algn="l"/>
                <a:tab pos="1828800" algn="l"/>
                <a:tab pos="2743200" algn="l"/>
              </a:tabLst>
            </a:pPr>
            <a:r>
              <a:rPr lang="en-US" sz="1200" dirty="0">
                <a:solidFill>
                  <a:schemeClr val="tx1"/>
                </a:solidFill>
                <a:effectLst/>
                <a:latin typeface="Times"/>
                <a:ea typeface="Times New Roman" panose="02020603050405020304" pitchFamily="18" charset="0"/>
                <a:cs typeface="Times New Roman" panose="02020603050405020304" pitchFamily="18" charset="0"/>
              </a:rPr>
              <a:t>	Authority to Construct or Modify and Permit to Operate Fee:</a:t>
            </a:r>
          </a:p>
          <a:p>
            <a:pPr marL="0" marR="0" indent="0">
              <a:spcBef>
                <a:spcPts val="0"/>
              </a:spcBef>
              <a:spcAft>
                <a:spcPts val="0"/>
              </a:spcAft>
              <a:buNone/>
              <a:tabLst>
                <a:tab pos="1828800" algn="l"/>
                <a:tab pos="2800350" algn="l"/>
                <a:tab pos="3200400" algn="l"/>
                <a:tab pos="5029200" algn="dec"/>
              </a:tabLst>
            </a:pPr>
            <a:r>
              <a:rPr lang="en-US" sz="1200" dirty="0">
                <a:solidFill>
                  <a:schemeClr val="tx1"/>
                </a:solidFill>
                <a:effectLst/>
                <a:latin typeface="Times"/>
                <a:ea typeface="Times New Roman" panose="02020603050405020304" pitchFamily="18" charset="0"/>
                <a:cs typeface="Times New Roman" panose="02020603050405020304" pitchFamily="18" charset="0"/>
              </a:rPr>
              <a:t>	Application Fee	$169.87</a:t>
            </a:r>
          </a:p>
          <a:p>
            <a:pPr marL="0" marR="0" indent="0">
              <a:spcBef>
                <a:spcPts val="0"/>
              </a:spcBef>
              <a:spcAft>
                <a:spcPts val="0"/>
              </a:spcAft>
              <a:buNone/>
              <a:tabLst>
                <a:tab pos="1828800" algn="l"/>
                <a:tab pos="2800350" algn="l"/>
                <a:tab pos="3200400" algn="l"/>
                <a:tab pos="5029200" algn="dec"/>
              </a:tabLst>
            </a:pPr>
            <a:r>
              <a:rPr lang="en-US" sz="1200" dirty="0">
                <a:solidFill>
                  <a:schemeClr val="tx1"/>
                </a:solidFill>
                <a:effectLst/>
                <a:latin typeface="Times"/>
                <a:ea typeface="Times New Roman" panose="02020603050405020304" pitchFamily="18" charset="0"/>
                <a:cs typeface="Times New Roman" panose="02020603050405020304" pitchFamily="18" charset="0"/>
              </a:rPr>
              <a:t>	Renewal Fee		$84.93</a:t>
            </a:r>
          </a:p>
          <a:p>
            <a:pPr marL="0" marR="0" indent="0">
              <a:spcBef>
                <a:spcPts val="0"/>
              </a:spcBef>
              <a:spcAft>
                <a:spcPts val="0"/>
              </a:spcAft>
              <a:buNone/>
            </a:pPr>
            <a:endParaRPr lang="en-US" sz="1400" dirty="0">
              <a:solidFill>
                <a:schemeClr val="tx1"/>
              </a:solidFill>
              <a:effectLst/>
              <a:latin typeface="Times"/>
              <a:ea typeface="Times New Roman" panose="02020603050405020304" pitchFamily="18" charset="0"/>
              <a:cs typeface="Times New Roman" panose="02020603050405020304" pitchFamily="18" charset="0"/>
            </a:endParaRPr>
          </a:p>
          <a:p>
            <a:pPr marL="0" marR="0" indent="0">
              <a:spcBef>
                <a:spcPts val="0"/>
              </a:spcBef>
              <a:spcAft>
                <a:spcPts val="0"/>
              </a:spcAft>
              <a:buNone/>
            </a:pPr>
            <a:endParaRPr lang="en-US" dirty="0">
              <a:solidFill>
                <a:schemeClr val="tx1"/>
              </a:solidFill>
            </a:endParaRPr>
          </a:p>
        </p:txBody>
      </p:sp>
      <p:sp>
        <p:nvSpPr>
          <p:cNvPr id="4" name="Text Box 11">
            <a:extLst>
              <a:ext uri="{FF2B5EF4-FFF2-40B4-BE49-F238E27FC236}">
                <a16:creationId xmlns:a16="http://schemas.microsoft.com/office/drawing/2014/main" id="{208CECA3-B693-2DFC-393C-A5C50669018E}"/>
              </a:ext>
            </a:extLst>
          </p:cNvPr>
          <p:cNvSpPr txBox="1">
            <a:spLocks noGrp="1" noChangeArrowheads="1"/>
          </p:cNvSpPr>
          <p:nvPr>
            <p:ph type="title"/>
          </p:nvPr>
        </p:nvSpPr>
        <p:spPr bwMode="auto">
          <a:xfrm>
            <a:off x="732367" y="-47925"/>
            <a:ext cx="10723034" cy="831093"/>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Rule 660 (Current) cont’d</a:t>
            </a:r>
          </a:p>
        </p:txBody>
      </p:sp>
    </p:spTree>
    <p:extLst>
      <p:ext uri="{BB962C8B-B14F-4D97-AF65-F5344CB8AC3E}">
        <p14:creationId xmlns:p14="http://schemas.microsoft.com/office/powerpoint/2010/main" val="19009390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BAB08-241A-421B-2235-5D8EF24EAF9A}"/>
              </a:ext>
            </a:extLst>
          </p:cNvPr>
          <p:cNvSpPr>
            <a:spLocks noGrp="1"/>
          </p:cNvSpPr>
          <p:nvPr>
            <p:ph idx="1"/>
          </p:nvPr>
        </p:nvSpPr>
        <p:spPr>
          <a:xfrm>
            <a:off x="732367" y="685800"/>
            <a:ext cx="10723033" cy="6096000"/>
          </a:xfrm>
        </p:spPr>
        <p:txBody>
          <a:bodyPr/>
          <a:lstStyle/>
          <a:p>
            <a:pPr marL="0" marR="0" indent="0">
              <a:spcBef>
                <a:spcPts val="0"/>
              </a:spcBef>
              <a:spcAft>
                <a:spcPts val="0"/>
              </a:spcAft>
              <a:buNone/>
            </a:pPr>
            <a:r>
              <a:rPr lang="en-US" sz="1200" b="1" dirty="0">
                <a:solidFill>
                  <a:schemeClr val="tx1"/>
                </a:solidFill>
                <a:effectLst/>
                <a:latin typeface="Times"/>
                <a:ea typeface="Times New Roman" panose="02020603050405020304" pitchFamily="18" charset="0"/>
                <a:cs typeface="Times New Roman" panose="02020603050405020304" pitchFamily="18" charset="0"/>
              </a:rPr>
              <a:t>Category IX</a:t>
            </a:r>
            <a:r>
              <a:rPr lang="en-US" sz="1200" dirty="0">
                <a:solidFill>
                  <a:schemeClr val="tx1"/>
                </a:solidFill>
                <a:effectLst/>
                <a:latin typeface="Times"/>
                <a:ea typeface="Times New Roman" panose="02020603050405020304" pitchFamily="18" charset="0"/>
                <a:cs typeface="Times New Roman" panose="02020603050405020304" pitchFamily="18" charset="0"/>
              </a:rPr>
              <a:t> - </a:t>
            </a:r>
            <a:r>
              <a:rPr lang="en-US" sz="1200" u="sng" dirty="0">
                <a:solidFill>
                  <a:schemeClr val="tx1"/>
                </a:solidFill>
                <a:effectLst/>
                <a:latin typeface="Times"/>
                <a:ea typeface="Times New Roman" panose="02020603050405020304" pitchFamily="18" charset="0"/>
                <a:cs typeface="Times New Roman" panose="02020603050405020304" pitchFamily="18" charset="0"/>
              </a:rPr>
              <a:t>Asbestos Control</a:t>
            </a:r>
            <a:endParaRPr lang="en-US" sz="1200" dirty="0">
              <a:solidFill>
                <a:schemeClr val="tx1"/>
              </a:solidFill>
              <a:effectLst/>
              <a:latin typeface="Times"/>
              <a:ea typeface="Times New Roman" panose="02020603050405020304" pitchFamily="18" charset="0"/>
              <a:cs typeface="Times New Roman" panose="02020603050405020304" pitchFamily="18" charset="0"/>
            </a:endParaRPr>
          </a:p>
          <a:p>
            <a:pPr marL="0" marR="0" indent="0">
              <a:spcBef>
                <a:spcPts val="0"/>
              </a:spcBef>
              <a:spcAft>
                <a:spcPts val="0"/>
              </a:spcAft>
              <a:buNone/>
            </a:pPr>
            <a:r>
              <a:rPr lang="en-US" sz="1200" dirty="0">
                <a:solidFill>
                  <a:schemeClr val="tx1"/>
                </a:solidFill>
                <a:effectLst/>
                <a:latin typeface="Times"/>
                <a:ea typeface="Times New Roman" panose="02020603050405020304" pitchFamily="18" charset="0"/>
                <a:cs typeface="Times New Roman" panose="02020603050405020304" pitchFamily="18" charset="0"/>
              </a:rPr>
              <a:t>A. For each demolition and renovation project subject to a notice, plan, or permit application requirements of Section 467, where RACM is present but less than 260 linear feet, 160 square feet or 35 cubic feet, the owner or operator shall pay a fee of $147.28, for amounts exceeding these quantities a fee of $294.55 shall be paid.</a:t>
            </a:r>
          </a:p>
          <a:p>
            <a:pPr marL="0" indent="0">
              <a:spcBef>
                <a:spcPts val="0"/>
              </a:spcBef>
              <a:spcAft>
                <a:spcPts val="0"/>
              </a:spcAft>
              <a:buNone/>
            </a:pPr>
            <a:endParaRPr lang="en-US" sz="1200" dirty="0">
              <a:solidFill>
                <a:schemeClr val="tx1"/>
              </a:solidFill>
              <a:effectLst/>
              <a:latin typeface="Times"/>
              <a:ea typeface="Times New Roman" panose="02020603050405020304" pitchFamily="18" charset="0"/>
              <a:cs typeface="Times New Roman" panose="02020603050405020304" pitchFamily="18" charset="0"/>
            </a:endParaRPr>
          </a:p>
          <a:p>
            <a:pPr marL="0" marR="0" indent="0">
              <a:spcBef>
                <a:spcPts val="0"/>
              </a:spcBef>
              <a:spcAft>
                <a:spcPts val="0"/>
              </a:spcAft>
              <a:buNone/>
            </a:pPr>
            <a:r>
              <a:rPr lang="en-US" sz="1200" dirty="0">
                <a:solidFill>
                  <a:schemeClr val="tx1"/>
                </a:solidFill>
                <a:effectLst/>
                <a:latin typeface="Times"/>
                <a:ea typeface="Times New Roman" panose="02020603050405020304" pitchFamily="18" charset="0"/>
                <a:cs typeface="Times New Roman" panose="02020603050405020304" pitchFamily="18" charset="0"/>
              </a:rPr>
              <a:t>B. For each Asbestos-Dust-Hazard Mitigation Plan submitted pursuant to the requirements of Section 467, a fee of $73.64 shall be paid.  This fee shall not apply to projects if exempted pursuant to Part V, D, 4.</a:t>
            </a:r>
          </a:p>
          <a:p>
            <a:pPr marL="0" marR="0" indent="0">
              <a:spcBef>
                <a:spcPts val="0"/>
              </a:spcBef>
              <a:spcAft>
                <a:spcPts val="0"/>
              </a:spcAft>
              <a:buNone/>
            </a:pPr>
            <a:r>
              <a:rPr lang="en-US" sz="1200" dirty="0">
                <a:solidFill>
                  <a:schemeClr val="tx1"/>
                </a:solidFill>
                <a:effectLst/>
                <a:latin typeface="Times"/>
                <a:ea typeface="Times New Roman" panose="02020603050405020304" pitchFamily="18" charset="0"/>
                <a:cs typeface="Times New Roman" panose="02020603050405020304" pitchFamily="18" charset="0"/>
              </a:rPr>
              <a:t> </a:t>
            </a:r>
          </a:p>
          <a:p>
            <a:pPr marL="0" marR="0" indent="0">
              <a:spcBef>
                <a:spcPts val="0"/>
              </a:spcBef>
              <a:spcAft>
                <a:spcPts val="0"/>
              </a:spcAft>
              <a:buNone/>
            </a:pPr>
            <a:r>
              <a:rPr lang="en-US" sz="1200" dirty="0">
                <a:solidFill>
                  <a:schemeClr val="tx1"/>
                </a:solidFill>
                <a:effectLst/>
                <a:latin typeface="Times"/>
                <a:ea typeface="Times New Roman" panose="02020603050405020304" pitchFamily="18" charset="0"/>
                <a:cs typeface="Times New Roman" panose="02020603050405020304" pitchFamily="18" charset="0"/>
              </a:rPr>
              <a:t>Notwithstanding other District requirements, annual permit fees (Category VIII) shall be due and payable on March 1 of each year and based on the previous calendar year gasoline throughput.  Provisions of Section 660 (CCPI Adjustment) shall apply to fees.</a:t>
            </a:r>
          </a:p>
          <a:p>
            <a:pPr marL="0" marR="0" indent="0">
              <a:spcBef>
                <a:spcPts val="0"/>
              </a:spcBef>
              <a:spcAft>
                <a:spcPts val="0"/>
              </a:spcAft>
              <a:buNone/>
            </a:pPr>
            <a:r>
              <a:rPr lang="en-US" sz="1200" dirty="0">
                <a:solidFill>
                  <a:schemeClr val="tx1"/>
                </a:solidFill>
                <a:effectLst/>
                <a:latin typeface="Times"/>
                <a:ea typeface="Times New Roman" panose="02020603050405020304" pitchFamily="18" charset="0"/>
                <a:cs typeface="Times New Roman" panose="02020603050405020304" pitchFamily="18" charset="0"/>
              </a:rPr>
              <a:t> </a:t>
            </a:r>
          </a:p>
          <a:p>
            <a:pPr marL="0" marR="0" indent="0">
              <a:spcBef>
                <a:spcPts val="0"/>
              </a:spcBef>
              <a:spcAft>
                <a:spcPts val="0"/>
              </a:spcAft>
              <a:buNone/>
            </a:pPr>
            <a:r>
              <a:rPr lang="en-US" sz="1200" dirty="0">
                <a:solidFill>
                  <a:schemeClr val="tx1"/>
                </a:solidFill>
                <a:effectLst/>
                <a:latin typeface="Times"/>
                <a:ea typeface="Times New Roman" panose="02020603050405020304" pitchFamily="18" charset="0"/>
                <a:cs typeface="Times New Roman" panose="02020603050405020304" pitchFamily="18" charset="0"/>
              </a:rPr>
              <a:t>Note:  *Section 660 requires annual fee adjustment of Table 6 to reflect CCPI. All permits are subject to yearly renewal.  (Values shown are adjusted for </a:t>
            </a:r>
            <a:r>
              <a:rPr lang="en-US" sz="1200" i="1" dirty="0">
                <a:solidFill>
                  <a:schemeClr val="tx1"/>
                </a:solidFill>
                <a:effectLst/>
                <a:latin typeface="Times"/>
                <a:ea typeface="Times New Roman" panose="02020603050405020304" pitchFamily="18" charset="0"/>
                <a:cs typeface="Times New Roman" panose="02020603050405020304" pitchFamily="18" charset="0"/>
              </a:rPr>
              <a:t>June 2006)</a:t>
            </a:r>
            <a:r>
              <a:rPr lang="en-US" sz="1200" dirty="0">
                <a:solidFill>
                  <a:schemeClr val="tx1"/>
                </a:solidFill>
                <a:effectLst/>
                <a:latin typeface="Times"/>
                <a:ea typeface="Times New Roman" panose="02020603050405020304" pitchFamily="18" charset="0"/>
                <a:cs typeface="Times New Roman" panose="02020603050405020304" pitchFamily="18" charset="0"/>
              </a:rPr>
              <a:t>.</a:t>
            </a:r>
          </a:p>
          <a:p>
            <a:pPr marL="0" marR="0" indent="0">
              <a:spcBef>
                <a:spcPts val="0"/>
              </a:spcBef>
              <a:spcAft>
                <a:spcPts val="0"/>
              </a:spcAft>
              <a:buNone/>
            </a:pPr>
            <a:r>
              <a:rPr lang="en-US" sz="1200" dirty="0">
                <a:solidFill>
                  <a:schemeClr val="tx1"/>
                </a:solidFill>
                <a:effectLst/>
                <a:latin typeface="Times"/>
                <a:ea typeface="Times New Roman" panose="02020603050405020304" pitchFamily="18" charset="0"/>
                <a:cs typeface="Times New Roman" panose="02020603050405020304" pitchFamily="18" charset="0"/>
              </a:rPr>
              <a:t> </a:t>
            </a:r>
          </a:p>
          <a:p>
            <a:pPr marL="0" indent="0">
              <a:spcBef>
                <a:spcPts val="0"/>
              </a:spcBef>
              <a:spcAft>
                <a:spcPts val="0"/>
              </a:spcAft>
              <a:buNone/>
            </a:pPr>
            <a:r>
              <a:rPr lang="en-US" sz="1200" u="sng" dirty="0">
                <a:solidFill>
                  <a:schemeClr val="tx1"/>
                </a:solidFill>
                <a:effectLst/>
                <a:latin typeface="Times"/>
                <a:ea typeface="Times New Roman" panose="02020603050405020304" pitchFamily="18" charset="0"/>
                <a:cs typeface="Times New Roman" panose="02020603050405020304" pitchFamily="18" charset="0"/>
              </a:rPr>
              <a:t>Section 660.1:</a:t>
            </a:r>
            <a:r>
              <a:rPr lang="en-US" sz="1200" dirty="0">
                <a:solidFill>
                  <a:schemeClr val="tx1"/>
                </a:solidFill>
                <a:effectLst/>
                <a:latin typeface="Times"/>
                <a:ea typeface="Times New Roman" panose="02020603050405020304" pitchFamily="18" charset="0"/>
                <a:cs typeface="Times New Roman" panose="02020603050405020304" pitchFamily="18" charset="0"/>
              </a:rPr>
              <a:t>  </a:t>
            </a:r>
            <a:r>
              <a:rPr lang="en-US" sz="1200" b="1" dirty="0">
                <a:solidFill>
                  <a:schemeClr val="tx1"/>
                </a:solidFill>
                <a:effectLst/>
                <a:latin typeface="Times"/>
                <a:ea typeface="Times New Roman" panose="02020603050405020304" pitchFamily="18" charset="0"/>
                <a:cs typeface="Times New Roman" panose="02020603050405020304" pitchFamily="18" charset="0"/>
              </a:rPr>
              <a:t>Permit Fee Penalty</a:t>
            </a:r>
            <a:r>
              <a:rPr lang="en-US" sz="1200" dirty="0">
                <a:solidFill>
                  <a:schemeClr val="tx1"/>
                </a:solidFill>
                <a:effectLst/>
                <a:latin typeface="Times"/>
                <a:ea typeface="Times New Roman" panose="02020603050405020304" pitchFamily="18" charset="0"/>
                <a:cs typeface="Times New Roman" panose="02020603050405020304" pitchFamily="18" charset="0"/>
              </a:rPr>
              <a:t>    The Air Pollution Control Officer shall annually notify permit holders by invoice/letter of fees due for renewal of current permits.  If the fee is not paid within sixty (60) days of the invoice mailing date, the fee shall be increased by one-half the amount thereof and the Air Pollution Control Officer shall thereupon promptly notify the permit holder of the increased fee by mail.  If the increased fee is not paid within ninety (90) days of the original invoice mailing date, the permit shall be deemed withdrawn and suspended.  The Air Pollution Control Officer shall notify the permit holder by mail, and the permit shall be void.  Any suspended permit may be reinstated only upon payment in full of all accrued fees and penalties or by filing a new application complete with initial fee.  Annual renewal fees will continue to be required until such time as the Authority to Construct and/or the Permit to Operate cancellation or denial becomes final and all operations involving the stationary source have ceased.</a:t>
            </a:r>
          </a:p>
          <a:p>
            <a:pPr marL="0" marR="0" indent="0">
              <a:spcBef>
                <a:spcPts val="0"/>
              </a:spcBef>
              <a:spcAft>
                <a:spcPts val="0"/>
              </a:spcAft>
              <a:buNone/>
            </a:pPr>
            <a:r>
              <a:rPr lang="en-US" sz="1200" dirty="0">
                <a:solidFill>
                  <a:schemeClr val="tx1"/>
                </a:solidFill>
                <a:effectLst/>
                <a:latin typeface="Times"/>
                <a:ea typeface="Times New Roman" panose="02020603050405020304" pitchFamily="18" charset="0"/>
                <a:cs typeface="Times New Roman" panose="02020603050405020304" pitchFamily="18" charset="0"/>
              </a:rPr>
              <a:t> </a:t>
            </a:r>
          </a:p>
          <a:p>
            <a:pPr marL="0" marR="0" indent="0" algn="ctr">
              <a:spcBef>
                <a:spcPts val="0"/>
              </a:spcBef>
              <a:spcAft>
                <a:spcPts val="0"/>
              </a:spcAft>
              <a:buNone/>
            </a:pPr>
            <a:r>
              <a:rPr lang="en-US" sz="1200" b="1" dirty="0">
                <a:solidFill>
                  <a:schemeClr val="tx1"/>
                </a:solidFill>
                <a:effectLst/>
                <a:latin typeface="Times"/>
                <a:ea typeface="Times New Roman" panose="02020603050405020304" pitchFamily="18" charset="0"/>
                <a:cs typeface="Times New Roman" panose="02020603050405020304" pitchFamily="18" charset="0"/>
              </a:rPr>
              <a:t>TABLE 6.4</a:t>
            </a:r>
            <a:endParaRPr lang="en-US" sz="1200" dirty="0">
              <a:solidFill>
                <a:schemeClr val="tx1"/>
              </a:solidFill>
              <a:effectLst/>
              <a:latin typeface="Times"/>
              <a:ea typeface="Times New Roman" panose="02020603050405020304" pitchFamily="18" charset="0"/>
              <a:cs typeface="Times New Roman" panose="02020603050405020304" pitchFamily="18" charset="0"/>
            </a:endParaRPr>
          </a:p>
          <a:p>
            <a:pPr marL="0" marR="0" indent="0" algn="ctr">
              <a:spcBef>
                <a:spcPts val="0"/>
              </a:spcBef>
              <a:spcAft>
                <a:spcPts val="0"/>
              </a:spcAft>
              <a:buNone/>
            </a:pPr>
            <a:r>
              <a:rPr lang="en-US" sz="1200" b="1" dirty="0">
                <a:solidFill>
                  <a:schemeClr val="tx1"/>
                </a:solidFill>
                <a:effectLst/>
                <a:latin typeface="Times"/>
                <a:ea typeface="Times New Roman" panose="02020603050405020304" pitchFamily="18" charset="0"/>
                <a:cs typeface="Times New Roman" panose="02020603050405020304" pitchFamily="18" charset="0"/>
              </a:rPr>
              <a:t>SCHEDULE OF FEES FOR OPEN BURNING PERMITS</a:t>
            </a:r>
            <a:endParaRPr lang="en-US" sz="1200" dirty="0">
              <a:solidFill>
                <a:schemeClr val="tx1"/>
              </a:solidFill>
              <a:effectLst/>
              <a:latin typeface="Times"/>
              <a:ea typeface="Times New Roman" panose="02020603050405020304" pitchFamily="18" charset="0"/>
              <a:cs typeface="Times New Roman" panose="02020603050405020304" pitchFamily="18" charset="0"/>
            </a:endParaRPr>
          </a:p>
          <a:p>
            <a:pPr marL="0" marR="0" indent="0" algn="ctr">
              <a:spcBef>
                <a:spcPts val="0"/>
              </a:spcBef>
              <a:spcAft>
                <a:spcPts val="0"/>
              </a:spcAft>
              <a:buNone/>
            </a:pPr>
            <a:r>
              <a:rPr lang="en-US" sz="1200" dirty="0">
                <a:solidFill>
                  <a:schemeClr val="tx1"/>
                </a:solidFill>
                <a:effectLst/>
                <a:latin typeface="Times"/>
                <a:ea typeface="Times New Roman" panose="02020603050405020304" pitchFamily="18" charset="0"/>
                <a:cs typeface="Times New Roman" panose="02020603050405020304" pitchFamily="18" charset="0"/>
              </a:rPr>
              <a:t> </a:t>
            </a:r>
          </a:p>
          <a:p>
            <a:pPr marL="0" marR="0" indent="0">
              <a:spcBef>
                <a:spcPts val="0"/>
              </a:spcBef>
              <a:spcAft>
                <a:spcPts val="0"/>
              </a:spcAft>
              <a:buNone/>
            </a:pPr>
            <a:r>
              <a:rPr lang="en-US" sz="1200" u="sng" dirty="0">
                <a:solidFill>
                  <a:schemeClr val="tx1"/>
                </a:solidFill>
                <a:effectLst/>
                <a:latin typeface="Times"/>
                <a:ea typeface="Times New Roman" panose="02020603050405020304" pitchFamily="18" charset="0"/>
                <a:cs typeface="Times New Roman" panose="02020603050405020304" pitchFamily="18" charset="0"/>
              </a:rPr>
              <a:t>Category A – SIMPLE BURNS:</a:t>
            </a:r>
            <a:r>
              <a:rPr lang="en-US" sz="1200" dirty="0">
                <a:solidFill>
                  <a:schemeClr val="tx1"/>
                </a:solidFill>
                <a:effectLst/>
                <a:latin typeface="Times"/>
                <a:ea typeface="Times New Roman" panose="02020603050405020304" pitchFamily="18" charset="0"/>
                <a:cs typeface="Times New Roman" panose="02020603050405020304" pitchFamily="18" charset="0"/>
              </a:rPr>
              <a:t>  Residential and Agricultural Burns that do not have a significant smoke impact potential, do not involve a substantial amount of material and will be completed during permitted burn hours are simple burns.  Burns must be manned at all times until material is consumed.</a:t>
            </a:r>
          </a:p>
          <a:p>
            <a:pPr marL="0" marR="0" indent="0">
              <a:spcBef>
                <a:spcPts val="0"/>
              </a:spcBef>
              <a:spcAft>
                <a:spcPts val="0"/>
              </a:spcAft>
              <a:buNone/>
            </a:pPr>
            <a:r>
              <a:rPr lang="en-US" sz="1200" u="sng" dirty="0">
                <a:solidFill>
                  <a:schemeClr val="tx1"/>
                </a:solidFill>
                <a:effectLst/>
                <a:latin typeface="Times"/>
                <a:ea typeface="Times New Roman" panose="02020603050405020304" pitchFamily="18" charset="0"/>
                <a:cs typeface="Times New Roman" panose="02020603050405020304" pitchFamily="18" charset="0"/>
              </a:rPr>
              <a:t>Examples of Simple Burns:</a:t>
            </a:r>
            <a:r>
              <a:rPr lang="en-US" sz="1200" dirty="0">
                <a:solidFill>
                  <a:schemeClr val="tx1"/>
                </a:solidFill>
                <a:effectLst/>
                <a:latin typeface="Times"/>
                <a:ea typeface="Times New Roman" panose="02020603050405020304" pitchFamily="18" charset="0"/>
                <a:cs typeface="Times New Roman" panose="02020603050405020304" pitchFamily="18" charset="0"/>
              </a:rPr>
              <a:t>  Agricultural:  Pear or walnut brush, diseased wood, grape vine </a:t>
            </a:r>
            <a:r>
              <a:rPr lang="en-US" sz="1200" dirty="0" err="1">
                <a:solidFill>
                  <a:schemeClr val="tx1"/>
                </a:solidFill>
                <a:effectLst/>
                <a:latin typeface="Times"/>
                <a:ea typeface="Times New Roman" panose="02020603050405020304" pitchFamily="18" charset="0"/>
                <a:cs typeface="Times New Roman" panose="02020603050405020304" pitchFamily="18" charset="0"/>
              </a:rPr>
              <a:t>prunings</a:t>
            </a:r>
            <a:r>
              <a:rPr lang="en-US" sz="1200" dirty="0">
                <a:solidFill>
                  <a:schemeClr val="tx1"/>
                </a:solidFill>
                <a:effectLst/>
                <a:latin typeface="Times"/>
                <a:ea typeface="Times New Roman" panose="02020603050405020304" pitchFamily="18" charset="0"/>
                <a:cs typeface="Times New Roman" panose="02020603050405020304" pitchFamily="18" charset="0"/>
              </a:rPr>
              <a:t>, grass, thistle and forest slash piles.</a:t>
            </a:r>
          </a:p>
          <a:p>
            <a:pPr marL="0" marR="0" indent="0">
              <a:spcBef>
                <a:spcPts val="0"/>
              </a:spcBef>
              <a:spcAft>
                <a:spcPts val="0"/>
              </a:spcAft>
              <a:buNone/>
            </a:pPr>
            <a:r>
              <a:rPr lang="en-US" sz="1200" dirty="0">
                <a:solidFill>
                  <a:schemeClr val="tx1"/>
                </a:solidFill>
                <a:effectLst/>
                <a:latin typeface="Times"/>
                <a:ea typeface="Times New Roman" panose="02020603050405020304" pitchFamily="18" charset="0"/>
                <a:cs typeface="Times New Roman" panose="02020603050405020304" pitchFamily="18" charset="0"/>
              </a:rPr>
              <a:t>Residential:  Dried non-green vegetation in piles of less than 8 feet in height and width, and which do not include poison oak or oleander.</a:t>
            </a:r>
          </a:p>
          <a:p>
            <a:pPr marL="0" marR="0" indent="0">
              <a:spcBef>
                <a:spcPts val="0"/>
              </a:spcBef>
              <a:spcAft>
                <a:spcPts val="0"/>
              </a:spcAft>
              <a:buNone/>
            </a:pPr>
            <a:r>
              <a:rPr lang="en-US" sz="1200" u="sng" dirty="0">
                <a:solidFill>
                  <a:schemeClr val="tx1"/>
                </a:solidFill>
                <a:effectLst/>
                <a:latin typeface="Times"/>
                <a:ea typeface="Times New Roman" panose="02020603050405020304" pitchFamily="18" charset="0"/>
                <a:cs typeface="Times New Roman" panose="02020603050405020304" pitchFamily="18" charset="0"/>
              </a:rPr>
              <a:t>Specifically Excluded from Simple Burns:</a:t>
            </a:r>
            <a:r>
              <a:rPr lang="en-US" sz="1200" dirty="0">
                <a:solidFill>
                  <a:schemeClr val="tx1"/>
                </a:solidFill>
                <a:effectLst/>
                <a:latin typeface="Times"/>
                <a:ea typeface="Times New Roman" panose="02020603050405020304" pitchFamily="18" charset="0"/>
                <a:cs typeface="Times New Roman" panose="02020603050405020304" pitchFamily="18" charset="0"/>
              </a:rPr>
              <a:t>  1) Any burn that has a high potential to cause smoke impact on the public because of location, size, amount or type of emissions released, or fire hazard, or that may produce appreciable smoke overnight; 2) Agricultural: piled or wind-rowed trees or vines containing larger than 6” diameter material from more than one acre; green or live vegetation; standing brush or tule; forest broadcast or understory burns; and multi-day burns; and 3) Residential: green or live vegetation; poison oak, oleander; or other toxic smoke producing vegetation; and, residential or commercial land development clearing as described in Category B below.</a:t>
            </a:r>
          </a:p>
          <a:p>
            <a:pPr marL="0" marR="0" indent="0">
              <a:spcBef>
                <a:spcPts val="0"/>
              </a:spcBef>
              <a:spcAft>
                <a:spcPts val="0"/>
              </a:spcAft>
              <a:buNone/>
              <a:tabLst>
                <a:tab pos="5943600" algn="r"/>
              </a:tabLst>
            </a:pPr>
            <a:r>
              <a:rPr lang="en-US" sz="1200" dirty="0">
                <a:solidFill>
                  <a:schemeClr val="tx1"/>
                </a:solidFill>
                <a:effectLst/>
                <a:latin typeface="Times"/>
                <a:ea typeface="Times New Roman" panose="02020603050405020304" pitchFamily="18" charset="0"/>
                <a:cs typeface="Times New Roman" panose="02020603050405020304" pitchFamily="18" charset="0"/>
              </a:rPr>
              <a:t>Annual Fee:	$20.00</a:t>
            </a:r>
          </a:p>
          <a:p>
            <a:pPr marL="0" marR="0" indent="0">
              <a:spcBef>
                <a:spcPts val="0"/>
              </a:spcBef>
              <a:spcAft>
                <a:spcPts val="0"/>
              </a:spcAft>
              <a:buNone/>
            </a:pPr>
            <a:endParaRPr lang="en-US" sz="1200" dirty="0">
              <a:solidFill>
                <a:schemeClr val="tx1"/>
              </a:solidFill>
            </a:endParaRPr>
          </a:p>
        </p:txBody>
      </p:sp>
      <p:sp>
        <p:nvSpPr>
          <p:cNvPr id="4" name="Text Box 11">
            <a:extLst>
              <a:ext uri="{FF2B5EF4-FFF2-40B4-BE49-F238E27FC236}">
                <a16:creationId xmlns:a16="http://schemas.microsoft.com/office/drawing/2014/main" id="{208CECA3-B693-2DFC-393C-A5C50669018E}"/>
              </a:ext>
            </a:extLst>
          </p:cNvPr>
          <p:cNvSpPr txBox="1">
            <a:spLocks noGrp="1" noChangeArrowheads="1"/>
          </p:cNvSpPr>
          <p:nvPr>
            <p:ph type="title"/>
          </p:nvPr>
        </p:nvSpPr>
        <p:spPr bwMode="auto">
          <a:xfrm>
            <a:off x="732367" y="-47925"/>
            <a:ext cx="10723034" cy="831093"/>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Rule 660 (Current) cont’d</a:t>
            </a:r>
          </a:p>
        </p:txBody>
      </p:sp>
    </p:spTree>
    <p:extLst>
      <p:ext uri="{BB962C8B-B14F-4D97-AF65-F5344CB8AC3E}">
        <p14:creationId xmlns:p14="http://schemas.microsoft.com/office/powerpoint/2010/main" val="3554277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BAB08-241A-421B-2235-5D8EF24EAF9A}"/>
              </a:ext>
            </a:extLst>
          </p:cNvPr>
          <p:cNvSpPr>
            <a:spLocks noGrp="1"/>
          </p:cNvSpPr>
          <p:nvPr>
            <p:ph idx="1"/>
          </p:nvPr>
        </p:nvSpPr>
        <p:spPr>
          <a:xfrm>
            <a:off x="732367" y="685800"/>
            <a:ext cx="10723033" cy="6096000"/>
          </a:xfrm>
        </p:spPr>
        <p:txBody>
          <a:bodyPr/>
          <a:lstStyle/>
          <a:p>
            <a:pPr marL="0" marR="0" indent="0">
              <a:spcBef>
                <a:spcPts val="0"/>
              </a:spcBef>
              <a:spcAft>
                <a:spcPts val="0"/>
              </a:spcAft>
              <a:buNone/>
            </a:pPr>
            <a:r>
              <a:rPr lang="en-US" sz="1200" u="sng" dirty="0">
                <a:solidFill>
                  <a:schemeClr val="tx1"/>
                </a:solidFill>
                <a:effectLst/>
                <a:latin typeface="Times"/>
                <a:ea typeface="Times New Roman" panose="02020603050405020304" pitchFamily="18" charset="0"/>
                <a:cs typeface="Times New Roman" panose="02020603050405020304" pitchFamily="18" charset="0"/>
              </a:rPr>
              <a:t>Category B – Residential/Commercial Lot Clearing / Land Development:</a:t>
            </a:r>
            <a:endParaRPr lang="en-US" sz="1200" dirty="0">
              <a:solidFill>
                <a:schemeClr val="tx1"/>
              </a:solidFill>
              <a:effectLst/>
              <a:latin typeface="Times"/>
              <a:ea typeface="Times New Roman" panose="02020603050405020304" pitchFamily="18" charset="0"/>
              <a:cs typeface="Times New Roman" panose="02020603050405020304" pitchFamily="18" charset="0"/>
            </a:endParaRPr>
          </a:p>
          <a:p>
            <a:pPr marL="0" marR="0" indent="0">
              <a:spcBef>
                <a:spcPts val="0"/>
              </a:spcBef>
              <a:spcAft>
                <a:spcPts val="0"/>
              </a:spcAft>
              <a:buNone/>
            </a:pPr>
            <a:r>
              <a:rPr lang="en-US" sz="1200" dirty="0">
                <a:solidFill>
                  <a:schemeClr val="tx1"/>
                </a:solidFill>
                <a:effectLst/>
                <a:latin typeface="Times"/>
                <a:ea typeface="Times New Roman" panose="02020603050405020304" pitchFamily="18" charset="0"/>
                <a:cs typeface="Times New Roman" panose="02020603050405020304" pitchFamily="18" charset="0"/>
              </a:rPr>
              <a:t>Single purpose Land Development burning pursuant to Non-Agricultural Burn Regulation 436.5 located within 300 feet of a building, or sensitive receptor, or fire hazard, or located in a developed subdivision shall require a Category B permit.  Category B burns may include hand or machine piled brush.  A delegated agency may, when they determine it necessary, refer any applicant to the AQMD to obtain a smoke management plan as an alternative to a Category B permit.</a:t>
            </a:r>
          </a:p>
          <a:p>
            <a:pPr marL="0" marR="0" indent="0">
              <a:spcBef>
                <a:spcPts val="0"/>
              </a:spcBef>
              <a:spcAft>
                <a:spcPts val="0"/>
              </a:spcAft>
              <a:buNone/>
              <a:tabLst>
                <a:tab pos="5943600" algn="r"/>
              </a:tabLst>
            </a:pPr>
            <a:r>
              <a:rPr lang="en-US" sz="1200" dirty="0">
                <a:solidFill>
                  <a:schemeClr val="tx1"/>
                </a:solidFill>
                <a:effectLst/>
                <a:latin typeface="Times"/>
                <a:ea typeface="Times New Roman" panose="02020603050405020304" pitchFamily="18" charset="0"/>
                <a:cs typeface="Times New Roman" panose="02020603050405020304" pitchFamily="18" charset="0"/>
              </a:rPr>
              <a:t>Annual Fee:	$60.00</a:t>
            </a:r>
          </a:p>
          <a:p>
            <a:pPr marL="0" marR="0" indent="0">
              <a:spcBef>
                <a:spcPts val="0"/>
              </a:spcBef>
              <a:spcAft>
                <a:spcPts val="0"/>
              </a:spcAft>
              <a:buNone/>
            </a:pPr>
            <a:r>
              <a:rPr lang="en-US" sz="1200" dirty="0">
                <a:solidFill>
                  <a:schemeClr val="tx1"/>
                </a:solidFill>
                <a:effectLst/>
                <a:latin typeface="Times"/>
                <a:ea typeface="Times New Roman" panose="02020603050405020304" pitchFamily="18" charset="0"/>
                <a:cs typeface="Times New Roman" panose="02020603050405020304" pitchFamily="18" charset="0"/>
              </a:rPr>
              <a:t> </a:t>
            </a:r>
          </a:p>
          <a:p>
            <a:pPr marL="0" marR="0" indent="0">
              <a:spcBef>
                <a:spcPts val="0"/>
              </a:spcBef>
              <a:spcAft>
                <a:spcPts val="0"/>
              </a:spcAft>
              <a:buNone/>
            </a:pPr>
            <a:r>
              <a:rPr lang="en-US" sz="1200" u="sng" dirty="0">
                <a:solidFill>
                  <a:schemeClr val="tx1"/>
                </a:solidFill>
                <a:effectLst/>
                <a:latin typeface="Times"/>
                <a:ea typeface="Times New Roman" panose="02020603050405020304" pitchFamily="18" charset="0"/>
                <a:cs typeface="Times New Roman" panose="02020603050405020304" pitchFamily="18" charset="0"/>
              </a:rPr>
              <a:t>Category C – Smoke Management Plans (SMP):</a:t>
            </a:r>
            <a:r>
              <a:rPr lang="en-US" sz="1200" dirty="0">
                <a:solidFill>
                  <a:schemeClr val="tx1"/>
                </a:solidFill>
                <a:effectLst/>
                <a:latin typeface="Times"/>
                <a:ea typeface="Times New Roman" panose="02020603050405020304" pitchFamily="18" charset="0"/>
                <a:cs typeface="Times New Roman" panose="02020603050405020304" pitchFamily="18" charset="0"/>
              </a:rPr>
              <a:t>  A Smoke Management Plan is required for any burn that has a high potential to cause smoke impact on the public because of location, size, amount or type of emissions released. Category C includes, but is not limited to, burns which: 1) require a smoke management plan pursuant to these regulations; 2) require an inspection or meteorological review and specific date and time authorization prior to burning; 3) consume standing brush or </a:t>
            </a:r>
            <a:r>
              <a:rPr lang="en-US" sz="1200" dirty="0" err="1">
                <a:solidFill>
                  <a:schemeClr val="tx1"/>
                </a:solidFill>
                <a:effectLst/>
                <a:latin typeface="Times"/>
                <a:ea typeface="Times New Roman" panose="02020603050405020304" pitchFamily="18" charset="0"/>
                <a:cs typeface="Times New Roman" panose="02020603050405020304" pitchFamily="18" charset="0"/>
              </a:rPr>
              <a:t>tules</a:t>
            </a:r>
            <a:r>
              <a:rPr lang="en-US" sz="1200" dirty="0">
                <a:solidFill>
                  <a:schemeClr val="tx1"/>
                </a:solidFill>
                <a:effectLst/>
                <a:latin typeface="Times"/>
                <a:ea typeface="Times New Roman" panose="02020603050405020304" pitchFamily="18" charset="0"/>
                <a:cs typeface="Times New Roman" panose="02020603050405020304" pitchFamily="18" charset="0"/>
              </a:rPr>
              <a:t>; 4) are located in close proximity to the public for the amount of material to be burned or have a fire hazard potential; or 5) are at a location, or by a responsible party having a history of violation or public complaint.</a:t>
            </a:r>
          </a:p>
          <a:p>
            <a:pPr marL="0" marR="0" indent="0">
              <a:spcBef>
                <a:spcPts val="0"/>
              </a:spcBef>
              <a:spcAft>
                <a:spcPts val="0"/>
              </a:spcAft>
              <a:buNone/>
            </a:pPr>
            <a:r>
              <a:rPr lang="en-US" sz="1200" u="sng" dirty="0">
                <a:solidFill>
                  <a:schemeClr val="tx1"/>
                </a:solidFill>
                <a:effectLst/>
                <a:latin typeface="Times"/>
                <a:ea typeface="Times New Roman" panose="02020603050405020304" pitchFamily="18" charset="0"/>
                <a:cs typeface="Times New Roman" panose="02020603050405020304" pitchFamily="18" charset="0"/>
              </a:rPr>
              <a:t>Examples:</a:t>
            </a:r>
            <a:r>
              <a:rPr lang="en-US" sz="1200" dirty="0">
                <a:solidFill>
                  <a:schemeClr val="tx1"/>
                </a:solidFill>
                <a:effectLst/>
                <a:latin typeface="Times"/>
                <a:ea typeface="Times New Roman" panose="02020603050405020304" pitchFamily="18" charset="0"/>
                <a:cs typeface="Times New Roman" panose="02020603050405020304" pitchFamily="18" charset="0"/>
              </a:rPr>
              <a:t>  Standing brush or forest management burns requiring a Smoke Management Plan, land clearing requiring the burning of entire trees, orchard or vineyard removal over one acre, burns referred by a designated agency to the AQMD for a smoke management plan, ranches/farms/large landholdings under a single ownership incorporating multiple parcels by request, or burning </a:t>
            </a:r>
            <a:r>
              <a:rPr lang="en-US" sz="1200" dirty="0" err="1">
                <a:solidFill>
                  <a:schemeClr val="tx1"/>
                </a:solidFill>
                <a:effectLst/>
                <a:latin typeface="Times"/>
                <a:ea typeface="Times New Roman" panose="02020603050405020304" pitchFamily="18" charset="0"/>
                <a:cs typeface="Times New Roman" panose="02020603050405020304" pitchFamily="18" charset="0"/>
              </a:rPr>
              <a:t>tules</a:t>
            </a:r>
            <a:r>
              <a:rPr lang="en-US" sz="1200" dirty="0">
                <a:solidFill>
                  <a:schemeClr val="tx1"/>
                </a:solidFill>
                <a:effectLst/>
                <a:latin typeface="Times"/>
                <a:ea typeface="Times New Roman" panose="02020603050405020304" pitchFamily="18" charset="0"/>
                <a:cs typeface="Times New Roman" panose="02020603050405020304" pitchFamily="18" charset="0"/>
              </a:rPr>
              <a:t> in close proximity to the public require a SMP.</a:t>
            </a:r>
          </a:p>
          <a:p>
            <a:pPr marL="0" marR="0" indent="0">
              <a:spcBef>
                <a:spcPts val="0"/>
              </a:spcBef>
              <a:spcAft>
                <a:spcPts val="0"/>
              </a:spcAft>
              <a:buNone/>
              <a:tabLst>
                <a:tab pos="5943600" algn="r"/>
              </a:tabLst>
            </a:pPr>
            <a:r>
              <a:rPr lang="en-US" sz="1200" dirty="0">
                <a:solidFill>
                  <a:schemeClr val="tx1"/>
                </a:solidFill>
                <a:effectLst/>
                <a:latin typeface="Times"/>
                <a:ea typeface="Times New Roman" panose="02020603050405020304" pitchFamily="18" charset="0"/>
                <a:cs typeface="Times New Roman" panose="02020603050405020304" pitchFamily="18" charset="0"/>
              </a:rPr>
              <a:t>Initial Fee:	$20.00</a:t>
            </a:r>
          </a:p>
          <a:p>
            <a:pPr marL="0" marR="0" indent="0">
              <a:spcBef>
                <a:spcPts val="0"/>
              </a:spcBef>
              <a:spcAft>
                <a:spcPts val="0"/>
              </a:spcAft>
              <a:buNone/>
              <a:tabLst>
                <a:tab pos="5943600" algn="r"/>
              </a:tabLst>
            </a:pPr>
            <a:r>
              <a:rPr lang="en-US" sz="1200" dirty="0">
                <a:solidFill>
                  <a:schemeClr val="tx1"/>
                </a:solidFill>
                <a:effectLst/>
                <a:latin typeface="Times"/>
                <a:ea typeface="Times New Roman" panose="02020603050405020304" pitchFamily="18" charset="0"/>
                <a:cs typeface="Times New Roman" panose="02020603050405020304" pitchFamily="18" charset="0"/>
              </a:rPr>
              <a:t>Annual Renewal Fee:	$20.00</a:t>
            </a:r>
          </a:p>
          <a:p>
            <a:pPr marL="0" marR="0" indent="0">
              <a:spcBef>
                <a:spcPts val="0"/>
              </a:spcBef>
              <a:spcAft>
                <a:spcPts val="0"/>
              </a:spcAft>
              <a:buNone/>
            </a:pPr>
            <a:r>
              <a:rPr lang="en-US" sz="1200" dirty="0">
                <a:solidFill>
                  <a:schemeClr val="tx1"/>
                </a:solidFill>
                <a:effectLst/>
                <a:latin typeface="Times"/>
                <a:ea typeface="Times New Roman" panose="02020603050405020304" pitchFamily="18" charset="0"/>
                <a:cs typeface="Times New Roman" panose="02020603050405020304" pitchFamily="18" charset="0"/>
              </a:rPr>
              <a:t> </a:t>
            </a:r>
          </a:p>
          <a:p>
            <a:pPr marL="0" marR="0" indent="0">
              <a:spcBef>
                <a:spcPts val="0"/>
              </a:spcBef>
              <a:spcAft>
                <a:spcPts val="0"/>
              </a:spcAft>
              <a:buNone/>
            </a:pPr>
            <a:r>
              <a:rPr lang="en-US" sz="1200" dirty="0">
                <a:solidFill>
                  <a:schemeClr val="tx1"/>
                </a:solidFill>
                <a:effectLst/>
                <a:latin typeface="Times"/>
                <a:ea typeface="Times New Roman" panose="02020603050405020304" pitchFamily="18" charset="0"/>
                <a:cs typeface="Times New Roman" panose="02020603050405020304" pitchFamily="18" charset="0"/>
              </a:rPr>
              <a:t>*Table 6.4 fees shall be adjusted annually, starting July 1, 2006, to reflect the change in the California Consumer Price Index, but shall only be adjusted when a cumulative $1.00 increment increase has occurred.</a:t>
            </a:r>
          </a:p>
          <a:p>
            <a:pPr marL="0" marR="0" indent="0">
              <a:spcBef>
                <a:spcPts val="0"/>
              </a:spcBef>
              <a:spcAft>
                <a:spcPts val="0"/>
              </a:spcAft>
              <a:buNone/>
            </a:pPr>
            <a:r>
              <a:rPr lang="en-US" sz="1200" u="none" strike="noStrike" dirty="0">
                <a:solidFill>
                  <a:schemeClr val="tx1"/>
                </a:solidFill>
                <a:effectLst/>
                <a:latin typeface="Times"/>
                <a:ea typeface="Times New Roman" panose="02020603050405020304" pitchFamily="18" charset="0"/>
                <a:cs typeface="Times New Roman" panose="02020603050405020304" pitchFamily="18" charset="0"/>
              </a:rPr>
              <a:t> </a:t>
            </a:r>
            <a:endParaRPr lang="en-US" sz="1200" dirty="0">
              <a:solidFill>
                <a:schemeClr val="tx1"/>
              </a:solidFill>
              <a:effectLst/>
              <a:latin typeface="Times"/>
              <a:ea typeface="Times New Roman" panose="02020603050405020304" pitchFamily="18" charset="0"/>
              <a:cs typeface="Times New Roman" panose="02020603050405020304" pitchFamily="18" charset="0"/>
            </a:endParaRPr>
          </a:p>
          <a:p>
            <a:pPr marL="0" marR="0" indent="0">
              <a:spcBef>
                <a:spcPts val="0"/>
              </a:spcBef>
              <a:spcAft>
                <a:spcPts val="0"/>
              </a:spcAft>
              <a:buNone/>
            </a:pPr>
            <a:r>
              <a:rPr lang="en-US" sz="1200" u="sng" dirty="0">
                <a:solidFill>
                  <a:schemeClr val="tx1"/>
                </a:solidFill>
                <a:effectLst/>
                <a:latin typeface="Times"/>
                <a:ea typeface="Times New Roman" panose="02020603050405020304" pitchFamily="18" charset="0"/>
                <a:cs typeface="Times New Roman" panose="02020603050405020304" pitchFamily="18" charset="0"/>
              </a:rPr>
              <a:t>Section 660.2:</a:t>
            </a:r>
            <a:r>
              <a:rPr lang="en-US" sz="1200" dirty="0">
                <a:solidFill>
                  <a:schemeClr val="tx1"/>
                </a:solidFill>
                <a:effectLst/>
                <a:latin typeface="Times"/>
                <a:ea typeface="Times New Roman" panose="02020603050405020304" pitchFamily="18" charset="0"/>
                <a:cs typeface="Times New Roman" panose="02020603050405020304" pitchFamily="18" charset="0"/>
              </a:rPr>
              <a:t>  </a:t>
            </a:r>
            <a:r>
              <a:rPr lang="en-US" sz="1200" b="1" dirty="0">
                <a:solidFill>
                  <a:schemeClr val="tx1"/>
                </a:solidFill>
                <a:effectLst/>
                <a:latin typeface="Times"/>
                <a:ea typeface="Times New Roman" panose="02020603050405020304" pitchFamily="18" charset="0"/>
                <a:cs typeface="Times New Roman" panose="02020603050405020304" pitchFamily="18" charset="0"/>
              </a:rPr>
              <a:t>Cancellation or Denial</a:t>
            </a:r>
            <a:r>
              <a:rPr lang="en-US" sz="1200" dirty="0">
                <a:solidFill>
                  <a:schemeClr val="tx1"/>
                </a:solidFill>
                <a:effectLst/>
                <a:latin typeface="Times"/>
                <a:ea typeface="Times New Roman" panose="02020603050405020304" pitchFamily="18" charset="0"/>
                <a:cs typeface="Times New Roman" panose="02020603050405020304" pitchFamily="18" charset="0"/>
              </a:rPr>
              <a:t>    If an application for an Authority to Construct or a Permit to Operate is cancelled, or if an Authority to Construct or a Permit to Operate is denied and such denial becomes final, the initial application fee required herein shall not be refunded nor applied to any subsequent application.</a:t>
            </a:r>
          </a:p>
          <a:p>
            <a:pPr marL="0" marR="0" indent="0">
              <a:spcBef>
                <a:spcPts val="0"/>
              </a:spcBef>
              <a:spcAft>
                <a:spcPts val="0"/>
              </a:spcAft>
              <a:buNone/>
            </a:pPr>
            <a:r>
              <a:rPr lang="en-US" sz="1200" dirty="0">
                <a:solidFill>
                  <a:schemeClr val="tx1"/>
                </a:solidFill>
                <a:effectLst/>
                <a:latin typeface="Times"/>
                <a:ea typeface="Times New Roman" panose="02020603050405020304" pitchFamily="18" charset="0"/>
                <a:cs typeface="Times New Roman" panose="02020603050405020304" pitchFamily="18" charset="0"/>
              </a:rPr>
              <a:t> </a:t>
            </a:r>
          </a:p>
          <a:p>
            <a:pPr marL="0" marR="0" indent="0">
              <a:spcBef>
                <a:spcPts val="0"/>
              </a:spcBef>
              <a:spcAft>
                <a:spcPts val="0"/>
              </a:spcAft>
              <a:buNone/>
            </a:pPr>
            <a:r>
              <a:rPr lang="en-US" sz="1200" u="sng" dirty="0">
                <a:solidFill>
                  <a:schemeClr val="tx1"/>
                </a:solidFill>
                <a:effectLst/>
                <a:latin typeface="Times"/>
                <a:ea typeface="Times New Roman" panose="02020603050405020304" pitchFamily="18" charset="0"/>
                <a:cs typeface="Times New Roman" panose="02020603050405020304" pitchFamily="18" charset="0"/>
              </a:rPr>
              <a:t>Section 660.3:</a:t>
            </a:r>
            <a:r>
              <a:rPr lang="en-US" sz="1200" dirty="0">
                <a:solidFill>
                  <a:schemeClr val="tx1"/>
                </a:solidFill>
                <a:effectLst/>
                <a:latin typeface="Times"/>
                <a:ea typeface="Times New Roman" panose="02020603050405020304" pitchFamily="18" charset="0"/>
                <a:cs typeface="Times New Roman" panose="02020603050405020304" pitchFamily="18" charset="0"/>
              </a:rPr>
              <a:t>  </a:t>
            </a:r>
            <a:r>
              <a:rPr lang="en-US" sz="1200" b="1" dirty="0">
                <a:solidFill>
                  <a:schemeClr val="tx1"/>
                </a:solidFill>
                <a:effectLst/>
                <a:latin typeface="Times"/>
                <a:ea typeface="Times New Roman" panose="02020603050405020304" pitchFamily="18" charset="0"/>
                <a:cs typeface="Times New Roman" panose="02020603050405020304" pitchFamily="18" charset="0"/>
              </a:rPr>
              <a:t>Miscellaneous Charges</a:t>
            </a:r>
            <a:r>
              <a:rPr lang="en-US" sz="1200" dirty="0">
                <a:solidFill>
                  <a:schemeClr val="tx1"/>
                </a:solidFill>
                <a:effectLst/>
                <a:latin typeface="Times"/>
                <a:ea typeface="Times New Roman" panose="02020603050405020304" pitchFamily="18" charset="0"/>
                <a:cs typeface="Times New Roman" panose="02020603050405020304" pitchFamily="18" charset="0"/>
              </a:rPr>
              <a:t>    Information, circulars, reports of technical work, and other reprints prepared by the Air Quality Management District, when supplied to other governmental agencies or individuals or groups requesting copies of same, may be charged for by the District in a sum not to exceed the cost associated with reproduction and delivery of such documents.  All monies collected shall be deposited to the District treasury to the credit of the District.</a:t>
            </a:r>
          </a:p>
          <a:p>
            <a:pPr marL="0" indent="0">
              <a:spcBef>
                <a:spcPts val="0"/>
              </a:spcBef>
              <a:spcAft>
                <a:spcPts val="0"/>
              </a:spcAft>
              <a:buNone/>
            </a:pPr>
            <a:r>
              <a:rPr lang="en-US" sz="1200" dirty="0">
                <a:solidFill>
                  <a:schemeClr val="tx1"/>
                </a:solidFill>
                <a:effectLst/>
                <a:latin typeface="Times"/>
                <a:ea typeface="Times New Roman" panose="02020603050405020304" pitchFamily="18" charset="0"/>
                <a:cs typeface="Times New Roman" panose="02020603050405020304" pitchFamily="18" charset="0"/>
              </a:rPr>
              <a:t> </a:t>
            </a:r>
          </a:p>
          <a:p>
            <a:pPr marL="0" marR="0" indent="0">
              <a:spcBef>
                <a:spcPts val="0"/>
              </a:spcBef>
              <a:spcAft>
                <a:spcPts val="0"/>
              </a:spcAft>
              <a:buNone/>
            </a:pPr>
            <a:r>
              <a:rPr lang="en-US" sz="1200" u="sng" dirty="0">
                <a:solidFill>
                  <a:schemeClr val="tx1"/>
                </a:solidFill>
                <a:effectLst/>
                <a:latin typeface="Times"/>
                <a:ea typeface="Times New Roman" panose="02020603050405020304" pitchFamily="18" charset="0"/>
                <a:cs typeface="Times New Roman" panose="02020603050405020304" pitchFamily="18" charset="0"/>
              </a:rPr>
              <a:t>Section 660.4:</a:t>
            </a:r>
            <a:r>
              <a:rPr lang="en-US" sz="1200" b="1" dirty="0">
                <a:solidFill>
                  <a:schemeClr val="tx1"/>
                </a:solidFill>
                <a:effectLst/>
                <a:latin typeface="Times"/>
                <a:ea typeface="Times New Roman" panose="02020603050405020304" pitchFamily="18" charset="0"/>
                <a:cs typeface="Times New Roman" panose="02020603050405020304" pitchFamily="18" charset="0"/>
              </a:rPr>
              <a:t>  Ownership Permit Transfer</a:t>
            </a:r>
            <a:r>
              <a:rPr lang="en-US" sz="1200" dirty="0">
                <a:solidFill>
                  <a:schemeClr val="tx1"/>
                </a:solidFill>
                <a:effectLst/>
                <a:latin typeface="Times"/>
                <a:ea typeface="Times New Roman" panose="02020603050405020304" pitchFamily="18" charset="0"/>
                <a:cs typeface="Times New Roman" panose="02020603050405020304" pitchFamily="18" charset="0"/>
              </a:rPr>
              <a:t>, Every person submitting an application for modification to account for a Change of Ownership of any District Authority to Construct or Permit to Operate, shall include with the application, a fee equal to the greater of twenty-five dollars ($25.00) or an amount equal to twenty (20) percent of the current application fee for said Authority to Construct or Permit to Operate.</a:t>
            </a:r>
          </a:p>
          <a:p>
            <a:pPr marL="0" marR="0" indent="0">
              <a:spcBef>
                <a:spcPts val="0"/>
              </a:spcBef>
              <a:spcAft>
                <a:spcPts val="0"/>
              </a:spcAft>
              <a:buNone/>
            </a:pPr>
            <a:r>
              <a:rPr lang="en-US" sz="1200" dirty="0">
                <a:solidFill>
                  <a:schemeClr val="tx1"/>
                </a:solidFill>
                <a:effectLst/>
                <a:latin typeface="Times"/>
                <a:ea typeface="Times New Roman" panose="02020603050405020304" pitchFamily="18" charset="0"/>
                <a:cs typeface="Times New Roman" panose="02020603050405020304" pitchFamily="18" charset="0"/>
              </a:rPr>
              <a:t> </a:t>
            </a:r>
          </a:p>
          <a:p>
            <a:pPr marL="0" marR="0" indent="0">
              <a:spcBef>
                <a:spcPts val="0"/>
              </a:spcBef>
              <a:spcAft>
                <a:spcPts val="0"/>
              </a:spcAft>
              <a:buNone/>
            </a:pPr>
            <a:endParaRPr lang="en-US" sz="1200" dirty="0">
              <a:solidFill>
                <a:schemeClr val="tx1"/>
              </a:solidFill>
            </a:endParaRPr>
          </a:p>
        </p:txBody>
      </p:sp>
      <p:sp>
        <p:nvSpPr>
          <p:cNvPr id="4" name="Text Box 11">
            <a:extLst>
              <a:ext uri="{FF2B5EF4-FFF2-40B4-BE49-F238E27FC236}">
                <a16:creationId xmlns:a16="http://schemas.microsoft.com/office/drawing/2014/main" id="{208CECA3-B693-2DFC-393C-A5C50669018E}"/>
              </a:ext>
            </a:extLst>
          </p:cNvPr>
          <p:cNvSpPr txBox="1">
            <a:spLocks noGrp="1" noChangeArrowheads="1"/>
          </p:cNvSpPr>
          <p:nvPr>
            <p:ph type="title"/>
          </p:nvPr>
        </p:nvSpPr>
        <p:spPr bwMode="auto">
          <a:xfrm>
            <a:off x="732367" y="-47925"/>
            <a:ext cx="10723034" cy="831093"/>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Rule 660 (Current) cont’d</a:t>
            </a:r>
          </a:p>
        </p:txBody>
      </p:sp>
    </p:spTree>
    <p:extLst>
      <p:ext uri="{BB962C8B-B14F-4D97-AF65-F5344CB8AC3E}">
        <p14:creationId xmlns:p14="http://schemas.microsoft.com/office/powerpoint/2010/main" val="36604128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BAB08-241A-421B-2235-5D8EF24EAF9A}"/>
              </a:ext>
            </a:extLst>
          </p:cNvPr>
          <p:cNvSpPr>
            <a:spLocks noGrp="1"/>
          </p:cNvSpPr>
          <p:nvPr>
            <p:ph idx="1"/>
          </p:nvPr>
        </p:nvSpPr>
        <p:spPr>
          <a:xfrm>
            <a:off x="732367" y="685800"/>
            <a:ext cx="10723033" cy="6096000"/>
          </a:xfrm>
        </p:spPr>
        <p:txBody>
          <a:bodyPr/>
          <a:lstStyle/>
          <a:p>
            <a:pPr marL="0" marR="0" indent="0">
              <a:spcBef>
                <a:spcPts val="0"/>
              </a:spcBef>
              <a:spcAft>
                <a:spcPts val="0"/>
              </a:spcAft>
              <a:buNone/>
            </a:pPr>
            <a:r>
              <a:rPr lang="en-US" sz="1200" u="sng" dirty="0">
                <a:solidFill>
                  <a:schemeClr val="tx1"/>
                </a:solidFill>
                <a:effectLst/>
                <a:latin typeface="Times"/>
                <a:ea typeface="Times New Roman" panose="02020603050405020304" pitchFamily="18" charset="0"/>
                <a:cs typeface="Times New Roman" panose="02020603050405020304" pitchFamily="18" charset="0"/>
              </a:rPr>
              <a:t>Section 661:</a:t>
            </a:r>
            <a:r>
              <a:rPr lang="en-US" sz="1200" dirty="0">
                <a:solidFill>
                  <a:schemeClr val="tx1"/>
                </a:solidFill>
                <a:effectLst/>
                <a:latin typeface="Times"/>
                <a:ea typeface="Times New Roman" panose="02020603050405020304" pitchFamily="18" charset="0"/>
                <a:cs typeface="Times New Roman" panose="02020603050405020304" pitchFamily="18" charset="0"/>
              </a:rPr>
              <a:t>  </a:t>
            </a:r>
            <a:r>
              <a:rPr lang="en-US" sz="1200" b="1" dirty="0">
                <a:solidFill>
                  <a:schemeClr val="tx1"/>
                </a:solidFill>
                <a:effectLst/>
                <a:latin typeface="Times"/>
                <a:ea typeface="Times New Roman" panose="02020603050405020304" pitchFamily="18" charset="0"/>
                <a:cs typeface="Times New Roman" panose="02020603050405020304" pitchFamily="18" charset="0"/>
              </a:rPr>
              <a:t>Analysis Fee</a:t>
            </a:r>
            <a:r>
              <a:rPr lang="en-US" sz="1200" dirty="0">
                <a:solidFill>
                  <a:schemeClr val="tx1"/>
                </a:solidFill>
                <a:effectLst/>
                <a:latin typeface="Times"/>
                <a:ea typeface="Times New Roman" panose="02020603050405020304" pitchFamily="18" charset="0"/>
                <a:cs typeface="Times New Roman" panose="02020603050405020304" pitchFamily="18" charset="0"/>
              </a:rPr>
              <a:t>    Whenever the Air Pollution Control Officer finds that an analysis of the emissions from any source is necessary to determine the extent and amount of pollutant being discharged into the atmosphere which cannot be determined by visual observation, he may order the collection of samples and an analysis made by the District or other qualified personnel approved by the Air Pollution Control Officer.  The time and materials required for collecting samples, making the analysis and preparing the necessary reports, but excluding the time required in going to and from such premises shall be charged against the owner or operator of said premises in a sum to be determined by the Air Pollution Control Officer (see Table 7).  Said sum shall not exceed the actual cost of the work performed and supplies and equipment used.</a:t>
            </a:r>
          </a:p>
          <a:p>
            <a:pPr marL="0" indent="0">
              <a:spcBef>
                <a:spcPts val="0"/>
              </a:spcBef>
              <a:spcAft>
                <a:spcPts val="0"/>
              </a:spcAft>
              <a:buNone/>
            </a:pPr>
            <a:endParaRPr lang="en-US" sz="1200" dirty="0">
              <a:solidFill>
                <a:schemeClr val="tx1"/>
              </a:solidFill>
            </a:endParaRPr>
          </a:p>
          <a:p>
            <a:pPr marL="0" marR="0" indent="0">
              <a:spcBef>
                <a:spcPts val="0"/>
              </a:spcBef>
              <a:spcAft>
                <a:spcPts val="0"/>
              </a:spcAft>
              <a:buNone/>
              <a:tabLst>
                <a:tab pos="1485900" algn="l"/>
              </a:tabLst>
            </a:pPr>
            <a:r>
              <a:rPr lang="en-US" sz="1200" u="sng" dirty="0">
                <a:solidFill>
                  <a:schemeClr val="tx1"/>
                </a:solidFill>
                <a:effectLst/>
                <a:latin typeface="Times"/>
                <a:ea typeface="Times New Roman" panose="02020603050405020304" pitchFamily="18" charset="0"/>
                <a:cs typeface="Times New Roman" panose="02020603050405020304" pitchFamily="18" charset="0"/>
              </a:rPr>
              <a:t>Section 662:</a:t>
            </a:r>
            <a:r>
              <a:rPr lang="en-US" sz="1200" dirty="0">
                <a:solidFill>
                  <a:schemeClr val="tx1"/>
                </a:solidFill>
                <a:effectLst/>
                <a:latin typeface="Times"/>
                <a:ea typeface="Times New Roman" panose="02020603050405020304" pitchFamily="18" charset="0"/>
                <a:cs typeface="Times New Roman" panose="02020603050405020304" pitchFamily="18" charset="0"/>
              </a:rPr>
              <a:t>  </a:t>
            </a:r>
            <a:r>
              <a:rPr lang="en-US" sz="1200" b="1" dirty="0">
                <a:solidFill>
                  <a:schemeClr val="tx1"/>
                </a:solidFill>
                <a:effectLst/>
                <a:latin typeface="Times"/>
                <a:ea typeface="Times New Roman" panose="02020603050405020304" pitchFamily="18" charset="0"/>
                <a:cs typeface="Times New Roman" panose="02020603050405020304" pitchFamily="18" charset="0"/>
              </a:rPr>
              <a:t>"Air Toxics Hot Spots Information and Assessment Act of 1987" (Act) Fee  </a:t>
            </a:r>
            <a:r>
              <a:rPr lang="en-US" sz="1200" dirty="0">
                <a:solidFill>
                  <a:schemeClr val="tx1"/>
                </a:solidFill>
                <a:effectLst/>
                <a:latin typeface="Times"/>
                <a:ea typeface="Times New Roman" panose="02020603050405020304" pitchFamily="18" charset="0"/>
                <a:cs typeface="Times New Roman" panose="02020603050405020304" pitchFamily="18" charset="0"/>
              </a:rPr>
              <a:t>The District shall annually collect from the operators of facilities subject to Health and Safety Code (H&amp;SC) Section 44320, fees reasonably expected to: (a) Recover the anticipated costs to be incurred by the California Air Resources Board (ARB) and Department of Health Services (DHS) to implement and administer the Act as set forth in Health and Safety Code Section 44380; and  (b) Recover the anticipated costs incurred by the District to implement and administer the Act including but not limited to the cost of reviewing or preparing the emissions inventory plans, review inventory data, review risk assessments, verify plans and data and prepare facilities prioritization.</a:t>
            </a:r>
          </a:p>
          <a:p>
            <a:pPr marL="0" marR="0" indent="0">
              <a:spcBef>
                <a:spcPts val="0"/>
              </a:spcBef>
              <a:spcAft>
                <a:spcPts val="0"/>
              </a:spcAft>
              <a:buNone/>
            </a:pPr>
            <a:r>
              <a:rPr lang="en-US" sz="1200" dirty="0">
                <a:solidFill>
                  <a:schemeClr val="tx1"/>
                </a:solidFill>
                <a:effectLst/>
                <a:latin typeface="Times"/>
                <a:ea typeface="Times New Roman" panose="02020603050405020304" pitchFamily="18" charset="0"/>
                <a:cs typeface="Times New Roman" panose="02020603050405020304" pitchFamily="18" charset="0"/>
              </a:rPr>
              <a:t> </a:t>
            </a:r>
          </a:p>
          <a:p>
            <a:pPr marL="0" marR="0" indent="0">
              <a:spcBef>
                <a:spcPts val="0"/>
              </a:spcBef>
              <a:spcAft>
                <a:spcPts val="0"/>
              </a:spcAft>
              <a:buNone/>
            </a:pPr>
            <a:r>
              <a:rPr lang="en-US" sz="1200" dirty="0">
                <a:solidFill>
                  <a:schemeClr val="tx1"/>
                </a:solidFill>
                <a:effectLst/>
                <a:latin typeface="Times"/>
                <a:ea typeface="Times New Roman" panose="02020603050405020304" pitchFamily="18" charset="0"/>
                <a:cs typeface="Times New Roman" panose="02020603050405020304" pitchFamily="18" charset="0"/>
              </a:rPr>
              <a:t>The District shall notify and assess the operator of each facility subject to this rule pursuant to the H&amp;SC in writing of the fee due.  The fee shall be calculated from the amount determined by the ARB and DHS as their incurred costs plus actual District cost for staff time in accordance with the schedule annually adopted by the state board, unless such other fee specific fee schedule is enacted by the District Board.  The fee shall be as indicated below for the 1992 fiscal year, and shall be due by 12/15/92, or as specified on the notice of fees due.</a:t>
            </a:r>
          </a:p>
          <a:p>
            <a:pPr marL="0" marR="0" indent="0">
              <a:spcBef>
                <a:spcPts val="0"/>
              </a:spcBef>
              <a:spcAft>
                <a:spcPts val="0"/>
              </a:spcAft>
              <a:buNone/>
            </a:pPr>
            <a:r>
              <a:rPr lang="en-US" sz="1200" dirty="0">
                <a:solidFill>
                  <a:schemeClr val="tx1"/>
                </a:solidFill>
                <a:effectLst/>
                <a:latin typeface="Times"/>
                <a:ea typeface="Times New Roman" panose="02020603050405020304" pitchFamily="18" charset="0"/>
                <a:cs typeface="Times New Roman" panose="02020603050405020304" pitchFamily="18" charset="0"/>
              </a:rPr>
              <a:t> </a:t>
            </a:r>
          </a:p>
          <a:p>
            <a:pPr marL="0" marR="0" indent="0">
              <a:spcBef>
                <a:spcPts val="0"/>
              </a:spcBef>
              <a:spcAft>
                <a:spcPts val="0"/>
              </a:spcAft>
              <a:buNone/>
            </a:pPr>
            <a:r>
              <a:rPr lang="en-US" sz="1200" dirty="0">
                <a:solidFill>
                  <a:schemeClr val="tx1"/>
                </a:solidFill>
                <a:effectLst/>
                <a:latin typeface="Times"/>
                <a:ea typeface="Times New Roman" panose="02020603050405020304" pitchFamily="18" charset="0"/>
                <a:cs typeface="Times New Roman" panose="02020603050405020304" pitchFamily="18" charset="0"/>
              </a:rPr>
              <a:t>A. Sources with estimated actual emissions equal to, or greater than, ten tons per year for air emissions, as determined to be affected criteria air pollutants by the ARB, to include methane, or identified as a toxic air pollutant pursuant to H&amp;SC 44320;  $16.20 per ton of annual emissions. </a:t>
            </a:r>
          </a:p>
          <a:p>
            <a:pPr marL="0" marR="0" indent="0">
              <a:spcBef>
                <a:spcPts val="0"/>
              </a:spcBef>
              <a:spcAft>
                <a:spcPts val="0"/>
              </a:spcAft>
              <a:buNone/>
            </a:pPr>
            <a:r>
              <a:rPr lang="en-US" sz="1200" dirty="0">
                <a:solidFill>
                  <a:schemeClr val="tx1"/>
                </a:solidFill>
                <a:effectLst/>
                <a:latin typeface="Times"/>
                <a:ea typeface="Times New Roman" panose="02020603050405020304" pitchFamily="18" charset="0"/>
                <a:cs typeface="Times New Roman" panose="02020603050405020304" pitchFamily="18" charset="0"/>
              </a:rPr>
              <a:t> </a:t>
            </a:r>
          </a:p>
          <a:p>
            <a:pPr marL="0" indent="0">
              <a:spcBef>
                <a:spcPts val="0"/>
              </a:spcBef>
              <a:spcAft>
                <a:spcPts val="0"/>
              </a:spcAft>
              <a:buNone/>
              <a:tabLst>
                <a:tab pos="2743200" algn="ctr"/>
                <a:tab pos="5486400" algn="r"/>
                <a:tab pos="457200" algn="l"/>
              </a:tabLst>
            </a:pPr>
            <a:r>
              <a:rPr lang="en-US" sz="1200" dirty="0">
                <a:solidFill>
                  <a:schemeClr val="tx1"/>
                </a:solidFill>
                <a:effectLst/>
                <a:latin typeface="Times"/>
                <a:ea typeface="Times New Roman" panose="02020603050405020304" pitchFamily="18" charset="0"/>
                <a:cs typeface="Times New Roman" panose="02020603050405020304" pitchFamily="18" charset="0"/>
              </a:rPr>
              <a:t>B.  Sources subject to H&amp;SC 44320 with estimated actual emissions less than ten tons per year for pollutants which are determined to be criteria air pollutants by the California Air Resources Board or identified as a toxic air pollutant; $100.00.  The fee may be reduced to one half this amount if an industry wide survey is completed, or as part of the air toxics inventory the source is placed under permit or is already under a district permit. The source owner shall remit the fee to the District within 60 days after receipt of the  notice stating the amount of the fee due or the fee will be considered past due.  If the source fails to pay the fee within 60 days of this notice, the District shall assess a penalty of 100 percent of the assessed fee.  If the operator fails to pay the fee within 120 days after the receipt of the notice, the District may initiate permit revocation proceedings or other legal actions to require the fee be paid and permit application made.  Subsequent to fiscal year 1992, the fee and billing shall be incorporated into the normal permit billing.</a:t>
            </a:r>
          </a:p>
        </p:txBody>
      </p:sp>
      <p:sp>
        <p:nvSpPr>
          <p:cNvPr id="4" name="Text Box 11">
            <a:extLst>
              <a:ext uri="{FF2B5EF4-FFF2-40B4-BE49-F238E27FC236}">
                <a16:creationId xmlns:a16="http://schemas.microsoft.com/office/drawing/2014/main" id="{208CECA3-B693-2DFC-393C-A5C50669018E}"/>
              </a:ext>
            </a:extLst>
          </p:cNvPr>
          <p:cNvSpPr txBox="1">
            <a:spLocks noGrp="1" noChangeArrowheads="1"/>
          </p:cNvSpPr>
          <p:nvPr>
            <p:ph type="title"/>
          </p:nvPr>
        </p:nvSpPr>
        <p:spPr bwMode="auto">
          <a:xfrm>
            <a:off x="732367" y="-47925"/>
            <a:ext cx="10723034" cy="831093"/>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Rule 660 (Current) cont’d</a:t>
            </a:r>
          </a:p>
        </p:txBody>
      </p:sp>
    </p:spTree>
    <p:extLst>
      <p:ext uri="{BB962C8B-B14F-4D97-AF65-F5344CB8AC3E}">
        <p14:creationId xmlns:p14="http://schemas.microsoft.com/office/powerpoint/2010/main" val="37288310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Text Box 10">
            <a:extLst>
              <a:ext uri="{FF2B5EF4-FFF2-40B4-BE49-F238E27FC236}">
                <a16:creationId xmlns:a16="http://schemas.microsoft.com/office/drawing/2014/main" id="{312A386B-693D-9D7D-34F9-88873D052024}"/>
              </a:ext>
            </a:extLst>
          </p:cNvPr>
          <p:cNvSpPr txBox="1">
            <a:spLocks noChangeArrowheads="1"/>
          </p:cNvSpPr>
          <p:nvPr/>
        </p:nvSpPr>
        <p:spPr bwMode="auto">
          <a:xfrm>
            <a:off x="406400" y="1911727"/>
            <a:ext cx="11277601"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3200" dirty="0"/>
              <a:t>This workshop and hearing is intended to comply with California Health and Safety Code 42311.  This is a workshop and hearing to present the proposed rule changes and new fee rules, accept public comment, and receive direction from the Board of Directors prior to submitting a final draft of each rule to the California Air Resources Board and Environmental Protection Agency (EPA) for review and consideration by this Board for approval.</a:t>
            </a:r>
          </a:p>
          <a:p>
            <a:endParaRPr lang="en-US" altLang="en-US" sz="3200" dirty="0"/>
          </a:p>
        </p:txBody>
      </p:sp>
      <p:sp>
        <p:nvSpPr>
          <p:cNvPr id="7170" name="Text Box 11">
            <a:extLst>
              <a:ext uri="{FF2B5EF4-FFF2-40B4-BE49-F238E27FC236}">
                <a16:creationId xmlns:a16="http://schemas.microsoft.com/office/drawing/2014/main" id="{86F29E57-A4C2-4376-8E06-FAF80370D468}"/>
              </a:ext>
            </a:extLst>
          </p:cNvPr>
          <p:cNvSpPr txBox="1">
            <a:spLocks noChangeArrowheads="1"/>
          </p:cNvSpPr>
          <p:nvPr/>
        </p:nvSpPr>
        <p:spPr bwMode="auto">
          <a:xfrm>
            <a:off x="1930400" y="184528"/>
            <a:ext cx="7924800" cy="830997"/>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Process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BAB08-241A-421B-2235-5D8EF24EAF9A}"/>
              </a:ext>
            </a:extLst>
          </p:cNvPr>
          <p:cNvSpPr>
            <a:spLocks noGrp="1"/>
          </p:cNvSpPr>
          <p:nvPr>
            <p:ph idx="1"/>
          </p:nvPr>
        </p:nvSpPr>
        <p:spPr>
          <a:xfrm>
            <a:off x="732367" y="685800"/>
            <a:ext cx="10723033" cy="6096000"/>
          </a:xfrm>
        </p:spPr>
        <p:txBody>
          <a:bodyPr/>
          <a:lstStyle/>
          <a:p>
            <a:pPr marL="0" indent="0">
              <a:spcBef>
                <a:spcPts val="0"/>
              </a:spcBef>
              <a:spcAft>
                <a:spcPts val="0"/>
              </a:spcAft>
              <a:buNone/>
              <a:tabLst>
                <a:tab pos="2743200" algn="ctr"/>
                <a:tab pos="5486400" algn="r"/>
                <a:tab pos="457200" algn="l"/>
              </a:tabLst>
            </a:pPr>
            <a:endParaRPr lang="en-US" sz="1200" dirty="0">
              <a:solidFill>
                <a:schemeClr val="tx1"/>
              </a:solidFill>
              <a:effectLst/>
              <a:latin typeface="Times"/>
              <a:ea typeface="Times New Roman" panose="02020603050405020304" pitchFamily="18" charset="0"/>
              <a:cs typeface="Times New Roman" panose="02020603050405020304" pitchFamily="18" charset="0"/>
            </a:endParaRPr>
          </a:p>
          <a:p>
            <a:pPr marL="0" marR="0" indent="0" algn="ctr">
              <a:spcBef>
                <a:spcPts val="0"/>
              </a:spcBef>
              <a:spcAft>
                <a:spcPts val="0"/>
              </a:spcAft>
              <a:buNone/>
            </a:pPr>
            <a:r>
              <a:rPr lang="en-US" sz="1200" b="1" dirty="0">
                <a:solidFill>
                  <a:schemeClr val="tx1"/>
                </a:solidFill>
                <a:effectLst/>
                <a:latin typeface="Times"/>
                <a:ea typeface="Times New Roman" panose="02020603050405020304" pitchFamily="18" charset="0"/>
                <a:cs typeface="Times New Roman" panose="02020603050405020304" pitchFamily="18" charset="0"/>
              </a:rPr>
              <a:t>TABLE 7</a:t>
            </a:r>
            <a:endParaRPr lang="en-US" sz="1200" dirty="0">
              <a:solidFill>
                <a:schemeClr val="tx1"/>
              </a:solidFill>
              <a:effectLst/>
              <a:latin typeface="Times"/>
              <a:ea typeface="Times New Roman" panose="02020603050405020304" pitchFamily="18" charset="0"/>
              <a:cs typeface="Times New Roman" panose="02020603050405020304" pitchFamily="18" charset="0"/>
            </a:endParaRPr>
          </a:p>
          <a:p>
            <a:pPr marL="0" marR="0" indent="0" algn="ctr">
              <a:spcBef>
                <a:spcPts val="0"/>
              </a:spcBef>
              <a:spcAft>
                <a:spcPts val="0"/>
              </a:spcAft>
              <a:buNone/>
            </a:pPr>
            <a:r>
              <a:rPr lang="en-US" sz="1200" b="1" dirty="0">
                <a:solidFill>
                  <a:schemeClr val="tx1"/>
                </a:solidFill>
                <a:effectLst/>
                <a:latin typeface="Times"/>
                <a:ea typeface="Times New Roman" panose="02020603050405020304" pitchFamily="18" charset="0"/>
                <a:cs typeface="Times New Roman" panose="02020603050405020304" pitchFamily="18" charset="0"/>
              </a:rPr>
              <a:t>SCHEDULE OF FEES FOR SOURCE EVALUATION</a:t>
            </a:r>
            <a:endParaRPr lang="en-US" sz="1200" dirty="0">
              <a:solidFill>
                <a:schemeClr val="tx1"/>
              </a:solidFill>
              <a:effectLst/>
              <a:latin typeface="Times"/>
              <a:ea typeface="Times New Roman" panose="02020603050405020304" pitchFamily="18" charset="0"/>
              <a:cs typeface="Times New Roman" panose="02020603050405020304" pitchFamily="18" charset="0"/>
            </a:endParaRPr>
          </a:p>
          <a:p>
            <a:pPr marL="0" marR="0" indent="0">
              <a:spcBef>
                <a:spcPts val="0"/>
              </a:spcBef>
              <a:spcAft>
                <a:spcPts val="0"/>
              </a:spcAft>
              <a:buNone/>
            </a:pPr>
            <a:r>
              <a:rPr lang="en-US" sz="1200" b="1" dirty="0">
                <a:solidFill>
                  <a:schemeClr val="tx1"/>
                </a:solidFill>
                <a:effectLst/>
                <a:latin typeface="Times"/>
                <a:ea typeface="Times New Roman" panose="02020603050405020304" pitchFamily="18" charset="0"/>
                <a:cs typeface="Times New Roman" panose="02020603050405020304" pitchFamily="18" charset="0"/>
              </a:rPr>
              <a:t> </a:t>
            </a:r>
            <a:endParaRPr lang="en-US" sz="1200" dirty="0">
              <a:solidFill>
                <a:schemeClr val="tx1"/>
              </a:solidFill>
              <a:effectLst/>
              <a:latin typeface="Times"/>
              <a:ea typeface="Times New Roman" panose="02020603050405020304" pitchFamily="18" charset="0"/>
              <a:cs typeface="Times New Roman" panose="02020603050405020304" pitchFamily="18" charset="0"/>
            </a:endParaRPr>
          </a:p>
          <a:p>
            <a:pPr marL="0" marR="0" indent="0">
              <a:spcBef>
                <a:spcPts val="0"/>
              </a:spcBef>
              <a:spcAft>
                <a:spcPts val="0"/>
              </a:spcAft>
              <a:buNone/>
            </a:pPr>
            <a:r>
              <a:rPr lang="en-US" sz="1200" dirty="0">
                <a:solidFill>
                  <a:schemeClr val="tx1"/>
                </a:solidFill>
                <a:effectLst/>
                <a:latin typeface="Times"/>
                <a:ea typeface="Times New Roman" panose="02020603050405020304" pitchFamily="18" charset="0"/>
                <a:cs typeface="Times New Roman" panose="02020603050405020304" pitchFamily="18" charset="0"/>
              </a:rPr>
              <a:t>The following fees may be applied to sources where it becomes necessary or desirable for the District to perform evaluations, health risk assessments, assist in preparing reports, source emissions evaluation or testing, prepare required toxics reports or plans, or repeatedly monitor a source in response to complaints or violations.</a:t>
            </a:r>
          </a:p>
          <a:p>
            <a:pPr marL="0" marR="0" indent="0">
              <a:spcBef>
                <a:spcPts val="0"/>
              </a:spcBef>
              <a:spcAft>
                <a:spcPts val="0"/>
              </a:spcAft>
              <a:buNone/>
            </a:pPr>
            <a:r>
              <a:rPr lang="en-US" sz="1200" dirty="0">
                <a:solidFill>
                  <a:schemeClr val="tx1"/>
                </a:solidFill>
                <a:effectLst/>
                <a:latin typeface="Times"/>
                <a:ea typeface="Times New Roman" panose="02020603050405020304" pitchFamily="18" charset="0"/>
                <a:cs typeface="Times New Roman" panose="02020603050405020304" pitchFamily="18" charset="0"/>
              </a:rPr>
              <a:t> </a:t>
            </a:r>
          </a:p>
          <a:p>
            <a:pPr marL="0" indent="0">
              <a:spcBef>
                <a:spcPts val="0"/>
              </a:spcBef>
              <a:spcAft>
                <a:spcPts val="0"/>
              </a:spcAft>
              <a:buNone/>
            </a:pPr>
            <a:r>
              <a:rPr lang="en-US" sz="1200" dirty="0">
                <a:solidFill>
                  <a:schemeClr val="tx1"/>
                </a:solidFill>
                <a:effectLst/>
                <a:latin typeface="Times"/>
                <a:ea typeface="Times New Roman" panose="02020603050405020304" pitchFamily="18" charset="0"/>
                <a:cs typeface="Times New Roman" panose="02020603050405020304" pitchFamily="18" charset="0"/>
              </a:rPr>
              <a:t>  The actual cost of staff time plus reasonable overhead charges for equipment and facilities as determined by the Lake County Auditor.</a:t>
            </a:r>
          </a:p>
          <a:p>
            <a:pPr marL="0" marR="0" indent="0">
              <a:spcBef>
                <a:spcPts val="0"/>
              </a:spcBef>
              <a:spcAft>
                <a:spcPts val="0"/>
              </a:spcAft>
              <a:buNone/>
            </a:pPr>
            <a:r>
              <a:rPr lang="en-US" sz="1200" dirty="0">
                <a:solidFill>
                  <a:schemeClr val="tx1"/>
                </a:solidFill>
                <a:effectLst/>
                <a:latin typeface="Times"/>
                <a:ea typeface="Times New Roman" panose="02020603050405020304" pitchFamily="18" charset="0"/>
                <a:cs typeface="Times New Roman" panose="02020603050405020304" pitchFamily="18" charset="0"/>
              </a:rPr>
              <a:t> </a:t>
            </a:r>
          </a:p>
          <a:p>
            <a:pPr marL="0" indent="0">
              <a:spcBef>
                <a:spcPts val="0"/>
              </a:spcBef>
              <a:spcAft>
                <a:spcPts val="0"/>
              </a:spcAft>
              <a:buNone/>
            </a:pPr>
            <a:r>
              <a:rPr lang="en-US" sz="1200" dirty="0">
                <a:solidFill>
                  <a:schemeClr val="tx1"/>
                </a:solidFill>
                <a:effectLst/>
                <a:latin typeface="Times"/>
                <a:ea typeface="Times New Roman" panose="02020603050405020304" pitchFamily="18" charset="0"/>
                <a:cs typeface="Times New Roman" panose="02020603050405020304" pitchFamily="18" charset="0"/>
              </a:rPr>
              <a:t>  The actual cost of laboratory analysis when utilizing a laboratory service as billed by that service.</a:t>
            </a:r>
          </a:p>
          <a:p>
            <a:pPr marL="0" marR="0" indent="0">
              <a:spcBef>
                <a:spcPts val="0"/>
              </a:spcBef>
              <a:spcAft>
                <a:spcPts val="0"/>
              </a:spcAft>
              <a:buNone/>
            </a:pPr>
            <a:r>
              <a:rPr lang="en-US" sz="1200" dirty="0">
                <a:solidFill>
                  <a:schemeClr val="tx1"/>
                </a:solidFill>
                <a:effectLst/>
                <a:latin typeface="Times"/>
                <a:ea typeface="Times New Roman" panose="02020603050405020304" pitchFamily="18" charset="0"/>
                <a:cs typeface="Times New Roman" panose="02020603050405020304" pitchFamily="18" charset="0"/>
              </a:rPr>
              <a:t> </a:t>
            </a:r>
          </a:p>
          <a:p>
            <a:pPr marL="0" marR="0" indent="0">
              <a:spcBef>
                <a:spcPts val="0"/>
              </a:spcBef>
              <a:spcAft>
                <a:spcPts val="0"/>
              </a:spcAft>
              <a:buNone/>
            </a:pPr>
            <a:r>
              <a:rPr lang="en-US" sz="1200" dirty="0">
                <a:solidFill>
                  <a:schemeClr val="tx1"/>
                </a:solidFill>
                <a:effectLst/>
                <a:latin typeface="Times"/>
                <a:ea typeface="Times New Roman" panose="02020603050405020304" pitchFamily="18" charset="0"/>
                <a:cs typeface="Times New Roman" panose="02020603050405020304" pitchFamily="18" charset="0"/>
              </a:rPr>
              <a:t>C.  The reasonable costs associated with travel, equipment rental and materials consumed in any test.  </a:t>
            </a:r>
          </a:p>
          <a:p>
            <a:pPr marL="0" marR="0" indent="0">
              <a:spcBef>
                <a:spcPts val="0"/>
              </a:spcBef>
              <a:spcAft>
                <a:spcPts val="0"/>
              </a:spcAft>
              <a:buNone/>
            </a:pPr>
            <a:r>
              <a:rPr lang="en-US" sz="1200" dirty="0">
                <a:solidFill>
                  <a:schemeClr val="tx1"/>
                </a:solidFill>
                <a:effectLst/>
                <a:latin typeface="Times"/>
                <a:ea typeface="Times New Roman" panose="02020603050405020304" pitchFamily="18" charset="0"/>
                <a:cs typeface="Times New Roman" panose="02020603050405020304" pitchFamily="18" charset="0"/>
              </a:rPr>
              <a:t> </a:t>
            </a:r>
          </a:p>
        </p:txBody>
      </p:sp>
      <p:sp>
        <p:nvSpPr>
          <p:cNvPr id="4" name="Text Box 11">
            <a:extLst>
              <a:ext uri="{FF2B5EF4-FFF2-40B4-BE49-F238E27FC236}">
                <a16:creationId xmlns:a16="http://schemas.microsoft.com/office/drawing/2014/main" id="{208CECA3-B693-2DFC-393C-A5C50669018E}"/>
              </a:ext>
            </a:extLst>
          </p:cNvPr>
          <p:cNvSpPr txBox="1">
            <a:spLocks noGrp="1" noChangeArrowheads="1"/>
          </p:cNvSpPr>
          <p:nvPr>
            <p:ph type="title"/>
          </p:nvPr>
        </p:nvSpPr>
        <p:spPr bwMode="auto">
          <a:xfrm>
            <a:off x="732367" y="-47925"/>
            <a:ext cx="10723034" cy="831093"/>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Rule 660 (Current) cont’d</a:t>
            </a:r>
          </a:p>
        </p:txBody>
      </p:sp>
    </p:spTree>
    <p:extLst>
      <p:ext uri="{BB962C8B-B14F-4D97-AF65-F5344CB8AC3E}">
        <p14:creationId xmlns:p14="http://schemas.microsoft.com/office/powerpoint/2010/main" val="6472986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BAB08-241A-421B-2235-5D8EF24EAF9A}"/>
              </a:ext>
            </a:extLst>
          </p:cNvPr>
          <p:cNvSpPr>
            <a:spLocks noGrp="1"/>
          </p:cNvSpPr>
          <p:nvPr>
            <p:ph idx="1"/>
          </p:nvPr>
        </p:nvSpPr>
        <p:spPr>
          <a:xfrm>
            <a:off x="1295400" y="1066800"/>
            <a:ext cx="9677400" cy="5715000"/>
          </a:xfrm>
        </p:spPr>
        <p:txBody>
          <a:bodyPr/>
          <a:lstStyle/>
          <a:p>
            <a:pPr marL="0" marR="0" indent="0" algn="just">
              <a:spcBef>
                <a:spcPts val="0"/>
              </a:spcBef>
              <a:spcAft>
                <a:spcPts val="0"/>
              </a:spcAft>
              <a:buNone/>
            </a:pPr>
            <a:r>
              <a:rPr lang="en-US" sz="1400" b="1" dirty="0">
                <a:solidFill>
                  <a:schemeClr val="tx1"/>
                </a:solidFill>
                <a:effectLst/>
                <a:latin typeface="Times New Roman" panose="02020603050405020304" pitchFamily="18" charset="0"/>
                <a:ea typeface="Times New Roman" panose="02020603050405020304" pitchFamily="18" charset="0"/>
              </a:rPr>
              <a:t>Section 660</a:t>
            </a:r>
            <a:r>
              <a:rPr lang="en-US" sz="1400" dirty="0">
                <a:solidFill>
                  <a:schemeClr val="tx1"/>
                </a:solidFill>
                <a:effectLst/>
                <a:latin typeface="Times New Roman" panose="02020603050405020304" pitchFamily="18" charset="0"/>
                <a:ea typeface="Times New Roman" panose="02020603050405020304" pitchFamily="18" charset="0"/>
              </a:rPr>
              <a:t>:  The District Board annually may provide a fee schedule for the evaluation, issuance and renewal of permits, air monitoring, emissions inventory and any required reporting, to cover the cost of District programs related to, authorized by, or required under the provisions of this chapter that are not otherwise funded.  Every person applying for or renewing a permit shall pay the fees required by the Schedule of Fees.  Fees shall be per Permit Type or process listed in the Schedule of Fees, unless otherwise noted. Multiple similar permit types or processes at the same facility shall pay a fee for each singular Permit Type (equipment unit or process).  All fees shall be rounded up to the nearest whole dollar.  Beginning July 1, the fee schedule shall be adjusted annually in accordance with the California Health and Safety Code (H&amp;SC) 42311 and Section 2212 of the Revenue and Taxation Code to account for changes in the Bay Area Region Consumer Price Index (CPI) for the preceding year.  The District Board may adopt, by resolution, a multiplier greater than the annual CPI for costs not covered by the annual CPI increase.  The District Board may adopt, by resolution, an increase in the District hourly rate including all overhead costs and the District Fee schedule shall be adjusted to incorporate such.  Any revenues received by the District pursuant to the permit fee schedule, which exceed the cost of District programs, may be carried over for multi-year projects, placed in reserves for future expenditure, and/or be carried over for expenditure in the subsequent fiscal year and the applicable fees shall be adjusted for that year to reflect that carryover.  </a:t>
            </a:r>
          </a:p>
          <a:p>
            <a:pPr marL="0" marR="0" indent="0" algn="just">
              <a:spcBef>
                <a:spcPts val="0"/>
              </a:spcBef>
              <a:spcAft>
                <a:spcPts val="0"/>
              </a:spcAft>
              <a:buNone/>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pPr>
            <a:r>
              <a:rPr lang="en-US" sz="1400" dirty="0">
                <a:solidFill>
                  <a:schemeClr val="tx1"/>
                </a:solidFill>
                <a:effectLst/>
                <a:latin typeface="Times New Roman" panose="02020603050405020304" pitchFamily="18" charset="0"/>
                <a:ea typeface="Times New Roman" panose="02020603050405020304" pitchFamily="18" charset="0"/>
              </a:rPr>
              <a:t>All new Authority to Construct (A/C) or Permit to Operate (P/O) permits issued shall be valid until the next annual renewal date for permits.  Permit renewals issued shall be valid for a maximum of 12 months (H&amp;SC 42300).  All permits, plans, and notifications shall be renewed annually and pay the fees required by the Schedule of Fees.  Annual authority to construct permit or permit to operate renewal fee increases shall not exceed 15% in any one year, per CA Health and Safety Code 41512.7(b).  In no event shall the fee required of a major source, as defined by the United States Environmental Protection Agency, District Rules and Regulations, and Rule Section 660.27 and 660.31, be less than $64.17 per ton of actual regulated pollutant emissions adjusted annually on July 1, using the CPI as defined in Title V, Sec. 502, or such other amount established as a minimum permit fee by the Clean Air Act Amendments of 1990.</a:t>
            </a:r>
          </a:p>
          <a:p>
            <a:pPr marL="0" marR="0" indent="0" algn="ctr">
              <a:spcBef>
                <a:spcPts val="0"/>
              </a:spcBef>
              <a:spcAft>
                <a:spcPts val="0"/>
              </a:spcAft>
              <a:buNone/>
            </a:pPr>
            <a:endParaRPr lang="en-US" sz="1200" dirty="0">
              <a:solidFill>
                <a:schemeClr val="tx1"/>
              </a:solidFill>
              <a:effectLst/>
              <a:latin typeface="Times New Roman" panose="02020603050405020304" pitchFamily="18" charset="0"/>
              <a:ea typeface="Times New Roman" panose="02020603050405020304" pitchFamily="18" charset="0"/>
            </a:endParaRPr>
          </a:p>
        </p:txBody>
      </p:sp>
      <p:sp>
        <p:nvSpPr>
          <p:cNvPr id="4" name="Text Box 11">
            <a:extLst>
              <a:ext uri="{FF2B5EF4-FFF2-40B4-BE49-F238E27FC236}">
                <a16:creationId xmlns:a16="http://schemas.microsoft.com/office/drawing/2014/main" id="{208CECA3-B693-2DFC-393C-A5C50669018E}"/>
              </a:ext>
            </a:extLst>
          </p:cNvPr>
          <p:cNvSpPr txBox="1">
            <a:spLocks noGrp="1" noChangeArrowheads="1"/>
          </p:cNvSpPr>
          <p:nvPr>
            <p:ph type="title"/>
          </p:nvPr>
        </p:nvSpPr>
        <p:spPr bwMode="auto">
          <a:xfrm>
            <a:off x="732367" y="-47925"/>
            <a:ext cx="10723034" cy="831093"/>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Rule 660 (Proposed)</a:t>
            </a:r>
          </a:p>
        </p:txBody>
      </p:sp>
    </p:spTree>
    <p:extLst>
      <p:ext uri="{BB962C8B-B14F-4D97-AF65-F5344CB8AC3E}">
        <p14:creationId xmlns:p14="http://schemas.microsoft.com/office/powerpoint/2010/main" val="71427261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BAB08-241A-421B-2235-5D8EF24EAF9A}"/>
              </a:ext>
            </a:extLst>
          </p:cNvPr>
          <p:cNvSpPr>
            <a:spLocks noGrp="1"/>
          </p:cNvSpPr>
          <p:nvPr>
            <p:ph idx="1"/>
          </p:nvPr>
        </p:nvSpPr>
        <p:spPr>
          <a:xfrm>
            <a:off x="732367" y="685800"/>
            <a:ext cx="10723033" cy="6096000"/>
          </a:xfrm>
        </p:spPr>
        <p:txBody>
          <a:bodyPr/>
          <a:lstStyle/>
          <a:p>
            <a:pPr marL="0" indent="0" algn="ctr">
              <a:spcBef>
                <a:spcPts val="0"/>
              </a:spcBef>
              <a:spcAft>
                <a:spcPts val="0"/>
              </a:spcAft>
              <a:buNone/>
            </a:pPr>
            <a:r>
              <a:rPr lang="en-US" sz="1400" dirty="0">
                <a:solidFill>
                  <a:schemeClr val="tx1"/>
                </a:solidFill>
                <a:effectLst/>
                <a:latin typeface="Times New Roman" panose="02020603050405020304" pitchFamily="18" charset="0"/>
                <a:ea typeface="Times New Roman" panose="02020603050405020304" pitchFamily="18" charset="0"/>
              </a:rPr>
              <a:t> </a:t>
            </a:r>
            <a:r>
              <a:rPr lang="en-US" sz="1400" b="1" dirty="0">
                <a:solidFill>
                  <a:schemeClr val="tx1"/>
                </a:solidFill>
                <a:effectLst/>
                <a:latin typeface="Times New Roman" panose="02020603050405020304" pitchFamily="18" charset="0"/>
                <a:ea typeface="Times New Roman" panose="02020603050405020304" pitchFamily="18" charset="0"/>
              </a:rPr>
              <a:t>SCHEDULE OF FEES </a:t>
            </a:r>
            <a:endParaRPr lang="en-US" sz="1400" dirty="0">
              <a:solidFill>
                <a:schemeClr val="tx1"/>
              </a:solidFill>
              <a:effectLst/>
              <a:latin typeface="Times New Roman" panose="02020603050405020304" pitchFamily="18" charset="0"/>
              <a:ea typeface="Times New Roman" panose="02020603050405020304" pitchFamily="18" charset="0"/>
            </a:endParaRPr>
          </a:p>
          <a:p>
            <a:pPr marL="0" indent="0" algn="ctr">
              <a:spcBef>
                <a:spcPts val="0"/>
              </a:spcBef>
              <a:spcAft>
                <a:spcPts val="0"/>
              </a:spcAft>
              <a:buNone/>
            </a:pPr>
            <a:r>
              <a:rPr lang="en-US" sz="1400" b="1" dirty="0">
                <a:solidFill>
                  <a:schemeClr val="tx1"/>
                </a:solidFill>
                <a:effectLst/>
                <a:latin typeface="Times New Roman" panose="02020603050405020304" pitchFamily="18" charset="0"/>
                <a:ea typeface="Times New Roman" panose="02020603050405020304" pitchFamily="18" charset="0"/>
              </a:rPr>
              <a:t>(Fees are Adjusted Annually for CPI, Starting July 1, 2026, </a:t>
            </a:r>
            <a:endParaRPr lang="en-US" sz="1400" dirty="0">
              <a:solidFill>
                <a:schemeClr val="tx1"/>
              </a:solidFill>
              <a:effectLst/>
              <a:latin typeface="Times New Roman" panose="02020603050405020304" pitchFamily="18" charset="0"/>
              <a:ea typeface="Times New Roman" panose="02020603050405020304" pitchFamily="18" charset="0"/>
            </a:endParaRPr>
          </a:p>
          <a:p>
            <a:pPr marL="0" indent="0" algn="ctr">
              <a:spcBef>
                <a:spcPts val="0"/>
              </a:spcBef>
              <a:spcAft>
                <a:spcPts val="0"/>
              </a:spcAft>
              <a:buNone/>
            </a:pPr>
            <a:r>
              <a:rPr lang="en-US" sz="1400" b="1" i="1" dirty="0">
                <a:solidFill>
                  <a:schemeClr val="tx1"/>
                </a:solidFill>
                <a:effectLst/>
                <a:latin typeface="Times New Roman" panose="02020603050405020304" pitchFamily="18" charset="0"/>
                <a:ea typeface="Times New Roman" panose="02020603050405020304" pitchFamily="18" charset="0"/>
              </a:rPr>
              <a:t>Values shown below shall be implemented on January 1, 2025</a:t>
            </a:r>
            <a:r>
              <a:rPr lang="en-US" sz="1400" b="1" dirty="0">
                <a:solidFill>
                  <a:schemeClr val="tx1"/>
                </a:solidFill>
                <a:effectLst/>
                <a:latin typeface="Times New Roman" panose="02020603050405020304" pitchFamily="18" charset="0"/>
                <a:ea typeface="Times New Roman" panose="02020603050405020304" pitchFamily="18" charset="0"/>
              </a:rPr>
              <a:t>)</a:t>
            </a:r>
            <a:endParaRPr lang="en-US" sz="1400" dirty="0">
              <a:solidFill>
                <a:schemeClr val="tx1"/>
              </a:solidFill>
              <a:effectLst/>
              <a:latin typeface="Times New Roman" panose="02020603050405020304" pitchFamily="18" charset="0"/>
              <a:ea typeface="Times New Roman" panose="02020603050405020304" pitchFamily="18" charset="0"/>
            </a:endParaRPr>
          </a:p>
          <a:p>
            <a:pPr marL="0" indent="0">
              <a:spcBef>
                <a:spcPts val="0"/>
              </a:spcBef>
              <a:spcAft>
                <a:spcPts val="0"/>
              </a:spcAft>
              <a:buNone/>
              <a:tabLst>
                <a:tab pos="1257300" algn="l"/>
              </a:tabLst>
            </a:pPr>
            <a:r>
              <a:rPr lang="en-US" sz="1400" b="1" dirty="0">
                <a:solidFill>
                  <a:schemeClr val="tx1"/>
                </a:solidFill>
                <a:effectLst/>
                <a:latin typeface="Times New Roman" panose="02020603050405020304" pitchFamily="18" charset="0"/>
                <a:ea typeface="Times New Roman" panose="02020603050405020304" pitchFamily="18" charset="0"/>
              </a:rPr>
              <a:t> Section  660.01A: Category  I(A) -	Internal Combustion Engine Permit Fees</a:t>
            </a:r>
            <a:endParaRPr lang="en-US" sz="1400" dirty="0">
              <a:solidFill>
                <a:schemeClr val="tx1"/>
              </a:solidFill>
              <a:effectLst/>
              <a:latin typeface="Times New Roman" panose="02020603050405020304" pitchFamily="18" charset="0"/>
              <a:ea typeface="Times New Roman" panose="02020603050405020304" pitchFamily="18" charset="0"/>
            </a:endParaRPr>
          </a:p>
          <a:p>
            <a:pPr marL="0" indent="0" algn="just">
              <a:spcBef>
                <a:spcPts val="0"/>
              </a:spcBef>
              <a:spcAft>
                <a:spcPts val="0"/>
              </a:spcAft>
              <a:buNone/>
            </a:pPr>
            <a:r>
              <a:rPr lang="en-US" sz="1400" dirty="0">
                <a:solidFill>
                  <a:schemeClr val="tx1"/>
                </a:solidFill>
                <a:effectLst/>
                <a:latin typeface="Times New Roman" panose="02020603050405020304" pitchFamily="18" charset="0"/>
                <a:ea typeface="Times New Roman" panose="02020603050405020304" pitchFamily="18" charset="0"/>
              </a:rPr>
              <a:t>Installation and operation of internal combustion engines, including diesel, propane, and gasoline engines. Permit Fee is per engine.  All diesel engines require a permit.  Non-diesel residential engines may require a permit and will be evaluated for toxic emissions, health risk, nuisance, or other State or Federal requirements. </a:t>
            </a:r>
          </a:p>
          <a:p>
            <a:pPr marL="0" marR="0" indent="0" algn="ctr">
              <a:spcBef>
                <a:spcPts val="0"/>
              </a:spcBef>
              <a:spcAft>
                <a:spcPts val="0"/>
              </a:spcAft>
              <a:buNone/>
            </a:pPr>
            <a:endParaRPr lang="en-US" sz="1200" dirty="0">
              <a:solidFill>
                <a:schemeClr val="tx1"/>
              </a:solidFill>
              <a:effectLst/>
              <a:latin typeface="Times New Roman" panose="02020603050405020304" pitchFamily="18" charset="0"/>
              <a:ea typeface="Times New Roman" panose="02020603050405020304" pitchFamily="18" charset="0"/>
            </a:endParaRPr>
          </a:p>
          <a:p>
            <a:pPr marL="0" marR="0" indent="0" algn="ctr">
              <a:spcBef>
                <a:spcPts val="0"/>
              </a:spcBef>
              <a:spcAft>
                <a:spcPts val="0"/>
              </a:spcAft>
              <a:buNone/>
            </a:pPr>
            <a:endParaRPr lang="en-US" sz="1200" dirty="0">
              <a:solidFill>
                <a:schemeClr val="tx1"/>
              </a:solidFill>
              <a:latin typeface="Times New Roman" panose="02020603050405020304" pitchFamily="18" charset="0"/>
              <a:ea typeface="Times New Roman" panose="02020603050405020304" pitchFamily="18" charset="0"/>
            </a:endParaRPr>
          </a:p>
          <a:p>
            <a:pPr marL="0" marR="0" indent="0" algn="ctr">
              <a:spcBef>
                <a:spcPts val="0"/>
              </a:spcBef>
              <a:spcAft>
                <a:spcPts val="0"/>
              </a:spcAft>
              <a:buNone/>
            </a:pPr>
            <a:endParaRPr lang="en-US" sz="1200" dirty="0">
              <a:solidFill>
                <a:schemeClr val="tx1"/>
              </a:solidFill>
              <a:effectLst/>
              <a:latin typeface="Times New Roman" panose="02020603050405020304" pitchFamily="18" charset="0"/>
              <a:ea typeface="Times New Roman" panose="02020603050405020304" pitchFamily="18" charset="0"/>
            </a:endParaRPr>
          </a:p>
          <a:p>
            <a:pPr marL="0" marR="0" indent="0" algn="ctr">
              <a:spcBef>
                <a:spcPts val="0"/>
              </a:spcBef>
              <a:spcAft>
                <a:spcPts val="0"/>
              </a:spcAft>
              <a:buNone/>
            </a:pPr>
            <a:endParaRPr lang="en-US" sz="1200" dirty="0">
              <a:solidFill>
                <a:schemeClr val="tx1"/>
              </a:solidFill>
              <a:latin typeface="Times New Roman" panose="02020603050405020304" pitchFamily="18" charset="0"/>
              <a:ea typeface="Times New Roman" panose="02020603050405020304" pitchFamily="18" charset="0"/>
            </a:endParaRPr>
          </a:p>
          <a:p>
            <a:pPr marL="0" marR="0" indent="0" algn="ctr">
              <a:spcBef>
                <a:spcPts val="0"/>
              </a:spcBef>
              <a:spcAft>
                <a:spcPts val="0"/>
              </a:spcAft>
              <a:buNone/>
            </a:pPr>
            <a:endParaRPr lang="en-US" sz="1200" dirty="0">
              <a:solidFill>
                <a:schemeClr val="tx1"/>
              </a:solidFill>
              <a:effectLst/>
              <a:latin typeface="Times New Roman" panose="02020603050405020304" pitchFamily="18" charset="0"/>
              <a:ea typeface="Times New Roman" panose="02020603050405020304" pitchFamily="18" charset="0"/>
            </a:endParaRPr>
          </a:p>
          <a:p>
            <a:pPr marL="0" marR="0" indent="0" algn="ctr">
              <a:spcBef>
                <a:spcPts val="0"/>
              </a:spcBef>
              <a:spcAft>
                <a:spcPts val="0"/>
              </a:spcAft>
              <a:buNone/>
            </a:pPr>
            <a:endParaRPr lang="en-US" sz="1200" dirty="0">
              <a:solidFill>
                <a:schemeClr val="tx1"/>
              </a:solidFill>
              <a:latin typeface="Times New Roman" panose="02020603050405020304" pitchFamily="18" charset="0"/>
              <a:ea typeface="Times New Roman" panose="02020603050405020304" pitchFamily="18" charset="0"/>
            </a:endParaRPr>
          </a:p>
          <a:p>
            <a:pPr marL="0" marR="0" indent="0" algn="ctr">
              <a:spcBef>
                <a:spcPts val="0"/>
              </a:spcBef>
              <a:spcAft>
                <a:spcPts val="0"/>
              </a:spcAft>
              <a:buNone/>
            </a:pPr>
            <a:endParaRPr lang="en-US" sz="1200" dirty="0">
              <a:solidFill>
                <a:schemeClr val="tx1"/>
              </a:solidFill>
              <a:effectLst/>
              <a:latin typeface="Times New Roman" panose="02020603050405020304" pitchFamily="18" charset="0"/>
              <a:ea typeface="Times New Roman" panose="02020603050405020304" pitchFamily="18" charset="0"/>
            </a:endParaRPr>
          </a:p>
          <a:p>
            <a:pPr marL="0" marR="0" indent="0" algn="ctr">
              <a:spcBef>
                <a:spcPts val="0"/>
              </a:spcBef>
              <a:spcAft>
                <a:spcPts val="0"/>
              </a:spcAft>
              <a:buNone/>
            </a:pPr>
            <a:endParaRPr lang="en-US" sz="1200" dirty="0">
              <a:solidFill>
                <a:schemeClr val="tx1"/>
              </a:solidFill>
              <a:latin typeface="Times New Roman" panose="02020603050405020304" pitchFamily="18" charset="0"/>
              <a:ea typeface="Times New Roman" panose="02020603050405020304" pitchFamily="18" charset="0"/>
            </a:endParaRPr>
          </a:p>
          <a:p>
            <a:pPr marL="0" marR="0" indent="0" algn="ctr">
              <a:spcBef>
                <a:spcPts val="0"/>
              </a:spcBef>
              <a:spcAft>
                <a:spcPts val="0"/>
              </a:spcAft>
              <a:buNone/>
            </a:pPr>
            <a:endParaRPr lang="en-US" sz="1200" dirty="0">
              <a:solidFill>
                <a:schemeClr val="tx1"/>
              </a:solidFill>
              <a:effectLst/>
              <a:latin typeface="Times New Roman" panose="02020603050405020304" pitchFamily="18" charset="0"/>
              <a:ea typeface="Times New Roman" panose="02020603050405020304" pitchFamily="18" charset="0"/>
            </a:endParaRPr>
          </a:p>
          <a:p>
            <a:pPr marL="0" marR="0" indent="0" algn="ctr">
              <a:spcBef>
                <a:spcPts val="0"/>
              </a:spcBef>
              <a:spcAft>
                <a:spcPts val="0"/>
              </a:spcAft>
              <a:buNone/>
            </a:pPr>
            <a:endParaRPr lang="en-US" sz="1200" dirty="0">
              <a:solidFill>
                <a:schemeClr val="tx1"/>
              </a:solidFill>
              <a:latin typeface="Times New Roman" panose="02020603050405020304" pitchFamily="18" charset="0"/>
              <a:ea typeface="Times New Roman" panose="02020603050405020304" pitchFamily="18" charset="0"/>
            </a:endParaRPr>
          </a:p>
          <a:p>
            <a:pPr marL="0" indent="0" algn="ctr">
              <a:spcBef>
                <a:spcPts val="0"/>
              </a:spcBef>
              <a:spcAft>
                <a:spcPts val="0"/>
              </a:spcAft>
              <a:buNone/>
            </a:pPr>
            <a:endParaRPr lang="en-US" sz="1400" dirty="0">
              <a:solidFill>
                <a:schemeClr val="tx1"/>
              </a:solidFill>
              <a:latin typeface="Times New Roman" panose="02020603050405020304" pitchFamily="18" charset="0"/>
              <a:ea typeface="Times New Roman" panose="02020603050405020304" pitchFamily="18" charset="0"/>
            </a:endParaRPr>
          </a:p>
          <a:p>
            <a:pPr marL="0" marR="0" indent="0">
              <a:spcBef>
                <a:spcPts val="0"/>
              </a:spcBef>
              <a:spcAft>
                <a:spcPts val="0"/>
              </a:spcAft>
              <a:buNone/>
              <a:tabLst>
                <a:tab pos="1257300" algn="l"/>
              </a:tabLst>
            </a:pPr>
            <a:r>
              <a:rPr lang="en-US" sz="1400" b="1" dirty="0">
                <a:solidFill>
                  <a:schemeClr val="tx1"/>
                </a:solidFill>
                <a:effectLst/>
                <a:latin typeface="Times New Roman" panose="02020603050405020304" pitchFamily="18" charset="0"/>
                <a:ea typeface="Times New Roman" panose="02020603050405020304" pitchFamily="18" charset="0"/>
              </a:rPr>
              <a:t>Section  660.01B: Category  I(B) -	Internal Combustion Engine Emission Fees</a:t>
            </a:r>
            <a:r>
              <a:rPr lang="en-US" sz="1400" dirty="0">
                <a:solidFill>
                  <a:schemeClr val="tx1"/>
                </a:solidFill>
                <a:effectLst/>
                <a:latin typeface="Times New Roman" panose="02020603050405020304" pitchFamily="18" charset="0"/>
                <a:ea typeface="Times New Roman" panose="02020603050405020304" pitchFamily="18" charset="0"/>
              </a:rPr>
              <a:t> </a:t>
            </a:r>
          </a:p>
          <a:p>
            <a:pPr marL="0" marR="0" indent="0" algn="just">
              <a:spcBef>
                <a:spcPts val="0"/>
              </a:spcBef>
              <a:spcAft>
                <a:spcPts val="0"/>
              </a:spcAft>
              <a:buNone/>
              <a:tabLst>
                <a:tab pos="1257300" algn="l"/>
              </a:tabLst>
            </a:pPr>
            <a:r>
              <a:rPr lang="en-US" sz="1400" dirty="0">
                <a:solidFill>
                  <a:schemeClr val="tx1"/>
                </a:solidFill>
                <a:effectLst/>
                <a:latin typeface="Times New Roman" panose="02020603050405020304" pitchFamily="18" charset="0"/>
                <a:ea typeface="Times New Roman" panose="02020603050405020304" pitchFamily="18" charset="0"/>
              </a:rPr>
              <a:t>Emission Fees are based on permitted hours of operation limits, emissions certification (EPA Tier level), and fuel type.  Emission Fee is per engine.</a:t>
            </a:r>
          </a:p>
          <a:p>
            <a:pPr marL="0" marR="0" indent="0" algn="ctr">
              <a:spcBef>
                <a:spcPts val="0"/>
              </a:spcBef>
              <a:spcAft>
                <a:spcPts val="0"/>
              </a:spcAft>
              <a:buNone/>
            </a:pPr>
            <a:endParaRPr lang="en-US" sz="1200" dirty="0">
              <a:solidFill>
                <a:schemeClr val="tx1"/>
              </a:solidFill>
              <a:effectLst/>
              <a:latin typeface="Times New Roman" panose="02020603050405020304" pitchFamily="18" charset="0"/>
              <a:ea typeface="Times New Roman" panose="02020603050405020304" pitchFamily="18" charset="0"/>
            </a:endParaRPr>
          </a:p>
        </p:txBody>
      </p:sp>
      <p:sp>
        <p:nvSpPr>
          <p:cNvPr id="4" name="Text Box 11">
            <a:extLst>
              <a:ext uri="{FF2B5EF4-FFF2-40B4-BE49-F238E27FC236}">
                <a16:creationId xmlns:a16="http://schemas.microsoft.com/office/drawing/2014/main" id="{208CECA3-B693-2DFC-393C-A5C50669018E}"/>
              </a:ext>
            </a:extLst>
          </p:cNvPr>
          <p:cNvSpPr txBox="1">
            <a:spLocks noGrp="1" noChangeArrowheads="1"/>
          </p:cNvSpPr>
          <p:nvPr>
            <p:ph type="title"/>
          </p:nvPr>
        </p:nvSpPr>
        <p:spPr bwMode="auto">
          <a:xfrm>
            <a:off x="732367" y="-47925"/>
            <a:ext cx="10723034" cy="831093"/>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Rule 660.01A&amp;B (Proposed)</a:t>
            </a:r>
          </a:p>
        </p:txBody>
      </p:sp>
      <mc:AlternateContent xmlns:mc="http://schemas.openxmlformats.org/markup-compatibility/2006">
        <mc:Choice xmlns:a14="http://schemas.microsoft.com/office/drawing/2010/main" Requires="a14">
          <p:graphicFrame>
            <p:nvGraphicFramePr>
              <p:cNvPr id="16" name="Table 15">
                <a:extLst>
                  <a:ext uri="{FF2B5EF4-FFF2-40B4-BE49-F238E27FC236}">
                    <a16:creationId xmlns:a16="http://schemas.microsoft.com/office/drawing/2014/main" id="{104EEF04-C7A0-B46E-6BA2-6D5F7EB27BAC}"/>
                  </a:ext>
                </a:extLst>
              </p:cNvPr>
              <p:cNvGraphicFramePr>
                <a:graphicFrameLocks noGrp="1"/>
              </p:cNvGraphicFramePr>
              <p:nvPr>
                <p:extLst>
                  <p:ext uri="{D42A27DB-BD31-4B8C-83A1-F6EECF244321}">
                    <p14:modId xmlns:p14="http://schemas.microsoft.com/office/powerpoint/2010/main" val="1388504151"/>
                  </p:ext>
                </p:extLst>
              </p:nvPr>
            </p:nvGraphicFramePr>
            <p:xfrm>
              <a:off x="2590800" y="2286000"/>
              <a:ext cx="7010399" cy="1874518"/>
            </p:xfrm>
            <a:graphic>
              <a:graphicData uri="http://schemas.openxmlformats.org/drawingml/2006/table">
                <a:tbl>
                  <a:tblPr firstRow="1" firstCol="1" bandRow="1">
                    <a:tableStyleId>{5C22544A-7EE6-4342-B048-85BDC9FD1C3A}</a:tableStyleId>
                  </a:tblPr>
                  <a:tblGrid>
                    <a:gridCol w="3118316">
                      <a:extLst>
                        <a:ext uri="{9D8B030D-6E8A-4147-A177-3AD203B41FA5}">
                          <a16:colId xmlns:a16="http://schemas.microsoft.com/office/drawing/2014/main" val="1491049670"/>
                        </a:ext>
                      </a:extLst>
                    </a:gridCol>
                    <a:gridCol w="1976407">
                      <a:extLst>
                        <a:ext uri="{9D8B030D-6E8A-4147-A177-3AD203B41FA5}">
                          <a16:colId xmlns:a16="http://schemas.microsoft.com/office/drawing/2014/main" val="86281214"/>
                        </a:ext>
                      </a:extLst>
                    </a:gridCol>
                    <a:gridCol w="1915676">
                      <a:extLst>
                        <a:ext uri="{9D8B030D-6E8A-4147-A177-3AD203B41FA5}">
                          <a16:colId xmlns:a16="http://schemas.microsoft.com/office/drawing/2014/main" val="1990524557"/>
                        </a:ext>
                      </a:extLst>
                    </a:gridCol>
                  </a:tblGrid>
                  <a:tr h="291720">
                    <a:tc gridSpan="3">
                      <a:txBody>
                        <a:bodyPr/>
                        <a:lstStyle/>
                        <a:p>
                          <a:pPr marL="0" marR="0">
                            <a:spcBef>
                              <a:spcPts val="0"/>
                            </a:spcBef>
                            <a:spcAft>
                              <a:spcPts val="0"/>
                            </a:spcAft>
                          </a:pPr>
                          <a:r>
                            <a:rPr lang="en-US" sz="1200" dirty="0">
                              <a:effectLst/>
                            </a:rPr>
                            <a:t>Permit Fees: Internal Combustion Engine </a:t>
                          </a:r>
                          <a:endParaRPr lang="en-US" sz="1200" dirty="0">
                            <a:effectLst/>
                            <a:latin typeface="Times New Roman" panose="02020603050405020304" pitchFamily="18" charset="0"/>
                            <a:ea typeface="Times New Roman" panose="02020603050405020304" pitchFamily="18" charset="0"/>
                          </a:endParaRPr>
                        </a:p>
                      </a:txBody>
                      <a:tcPr marL="45720" marR="45720" marT="0" marB="0"/>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874389683"/>
                      </a:ext>
                    </a:extLst>
                  </a:tr>
                  <a:tr h="415918">
                    <a:tc>
                      <a:txBody>
                        <a:bodyPr/>
                        <a:lstStyle/>
                        <a:p>
                          <a:pPr marL="0" marR="0">
                            <a:spcBef>
                              <a:spcPts val="0"/>
                            </a:spcBef>
                            <a:spcAft>
                              <a:spcPts val="0"/>
                            </a:spcAft>
                          </a:pPr>
                          <a:r>
                            <a:rPr lang="en-US" sz="1200">
                              <a:effectLst/>
                            </a:rPr>
                            <a:t>Maximum Design Rating Per Engine (HP)</a:t>
                          </a:r>
                          <a:endParaRPr lang="en-US" sz="1200">
                            <a:effectLst/>
                            <a:latin typeface="Times New Roman" panose="02020603050405020304" pitchFamily="18" charset="0"/>
                            <a:ea typeface="Times New Roman" panose="02020603050405020304" pitchFamily="18" charset="0"/>
                          </a:endParaRPr>
                        </a:p>
                      </a:txBody>
                      <a:tcPr marL="45720" marR="45720" marT="0" marB="0"/>
                    </a:tc>
                    <a:tc>
                      <a:txBody>
                        <a:bodyPr/>
                        <a:lstStyle/>
                        <a:p>
                          <a:pPr marL="0" marR="0" algn="ctr">
                            <a:spcBef>
                              <a:spcPts val="0"/>
                            </a:spcBef>
                            <a:spcAft>
                              <a:spcPts val="0"/>
                            </a:spcAft>
                          </a:pPr>
                          <a:r>
                            <a:rPr lang="en-US" sz="1200">
                              <a:effectLst/>
                            </a:rPr>
                            <a:t>A/C</a:t>
                          </a:r>
                          <a:endParaRPr lang="en-US" sz="1200">
                            <a:effectLst/>
                            <a:latin typeface="Times New Roman" panose="02020603050405020304" pitchFamily="18" charset="0"/>
                            <a:ea typeface="Times New Roman" panose="02020603050405020304" pitchFamily="18" charset="0"/>
                          </a:endParaRPr>
                        </a:p>
                      </a:txBody>
                      <a:tcPr marL="45720" marR="45720" marT="0" marB="0"/>
                    </a:tc>
                    <a:tc>
                      <a:txBody>
                        <a:bodyPr/>
                        <a:lstStyle/>
                        <a:p>
                          <a:pPr marL="0" marR="0" algn="ctr">
                            <a:spcBef>
                              <a:spcPts val="0"/>
                            </a:spcBef>
                            <a:spcAft>
                              <a:spcPts val="0"/>
                            </a:spcAft>
                          </a:pPr>
                          <a:r>
                            <a:rPr lang="en-US" sz="1200">
                              <a:effectLst/>
                            </a:rPr>
                            <a:t>P/O</a:t>
                          </a:r>
                          <a:endParaRPr lang="en-US" sz="1200">
                            <a:effectLst/>
                            <a:latin typeface="Times New Roman" panose="02020603050405020304" pitchFamily="18" charset="0"/>
                            <a:ea typeface="Times New Roman" panose="02020603050405020304" pitchFamily="18" charset="0"/>
                          </a:endParaRPr>
                        </a:p>
                      </a:txBody>
                      <a:tcPr marL="45720" marR="45720" marT="0" marB="0"/>
                    </a:tc>
                    <a:extLst>
                      <a:ext uri="{0D108BD9-81ED-4DB2-BD59-A6C34878D82A}">
                        <a16:rowId xmlns:a16="http://schemas.microsoft.com/office/drawing/2014/main" val="1744225194"/>
                      </a:ext>
                    </a:extLst>
                  </a:tr>
                  <a:tr h="291720">
                    <a:tc>
                      <a:txBody>
                        <a:bodyPr/>
                        <a:lstStyle/>
                        <a:p>
                          <a:pPr marL="0" marR="0">
                            <a:spcBef>
                              <a:spcPts val="0"/>
                            </a:spcBef>
                            <a:spcAft>
                              <a:spcPts val="0"/>
                            </a:spcAft>
                          </a:pPr>
                          <a:r>
                            <a:rPr lang="en-US" sz="1200" dirty="0">
                              <a:effectLst/>
                            </a:rPr>
                            <a:t>&lt; 50</a:t>
                          </a:r>
                          <a:endParaRPr lang="en-US" sz="1200" dirty="0">
                            <a:effectLst/>
                            <a:latin typeface="Times New Roman" panose="02020603050405020304" pitchFamily="18" charset="0"/>
                            <a:ea typeface="Times New Roman" panose="02020603050405020304" pitchFamily="18" charset="0"/>
                          </a:endParaRPr>
                        </a:p>
                      </a:txBody>
                      <a:tcPr marL="45720" marR="45720" marT="0" marB="0"/>
                    </a:tc>
                    <a:tc>
                      <a:txBody>
                        <a:bodyPr/>
                        <a:lstStyle/>
                        <a:p>
                          <a:pPr marL="0" marR="0" algn="r">
                            <a:spcBef>
                              <a:spcPts val="0"/>
                            </a:spcBef>
                            <a:spcAft>
                              <a:spcPts val="0"/>
                            </a:spcAft>
                          </a:pPr>
                          <a:r>
                            <a:rPr lang="en-US" sz="1200">
                              <a:effectLst/>
                            </a:rPr>
                            <a:t> $ 500.00                                                                          </a:t>
                          </a:r>
                          <a:endParaRPr lang="en-US" sz="1200">
                            <a:effectLst/>
                            <a:latin typeface="Times New Roman" panose="02020603050405020304" pitchFamily="18" charset="0"/>
                            <a:ea typeface="Times New Roman" panose="02020603050405020304" pitchFamily="18" charset="0"/>
                          </a:endParaRPr>
                        </a:p>
                      </a:txBody>
                      <a:tcPr marL="45720" marR="45720" marT="0" marB="0"/>
                    </a:tc>
                    <a:tc>
                      <a:txBody>
                        <a:bodyPr/>
                        <a:lstStyle/>
                        <a:p>
                          <a:pPr marL="0" marR="0" algn="r">
                            <a:spcBef>
                              <a:spcPts val="0"/>
                            </a:spcBef>
                            <a:spcAft>
                              <a:spcPts val="0"/>
                            </a:spcAft>
                          </a:pPr>
                          <a:r>
                            <a:rPr lang="en-US" sz="1200">
                              <a:effectLst/>
                            </a:rPr>
                            <a:t> $ 375.00                                                                      </a:t>
                          </a:r>
                          <a:endParaRPr lang="en-US" sz="1200">
                            <a:effectLst/>
                            <a:latin typeface="Times New Roman" panose="02020603050405020304" pitchFamily="18" charset="0"/>
                            <a:ea typeface="Times New Roman" panose="02020603050405020304" pitchFamily="18" charset="0"/>
                          </a:endParaRPr>
                        </a:p>
                      </a:txBody>
                      <a:tcPr marL="45720" marR="45720" marT="0" marB="0"/>
                    </a:tc>
                    <a:extLst>
                      <a:ext uri="{0D108BD9-81ED-4DB2-BD59-A6C34878D82A}">
                        <a16:rowId xmlns:a16="http://schemas.microsoft.com/office/drawing/2014/main" val="3217261910"/>
                      </a:ext>
                    </a:extLst>
                  </a:tr>
                  <a:tr h="291720">
                    <a:tc>
                      <a:txBody>
                        <a:bodyPr/>
                        <a:lstStyle/>
                        <a:p>
                          <a:pPr marL="0" marR="0">
                            <a:spcBef>
                              <a:spcPts val="0"/>
                            </a:spcBef>
                            <a:spcAft>
                              <a:spcPts val="0"/>
                            </a:spcAft>
                          </a:pPr>
                          <a14:m>
                            <m:oMath xmlns:m="http://schemas.openxmlformats.org/officeDocument/2006/math">
                              <m:r>
                                <a:rPr lang="en-US" sz="1200">
                                  <a:effectLst/>
                                </a:rPr>
                                <m:t>≥ </m:t>
                              </m:r>
                            </m:oMath>
                          </a14:m>
                          <a:r>
                            <a:rPr lang="en-US" sz="1200">
                              <a:effectLst/>
                            </a:rPr>
                            <a:t>50 and &lt; 250</a:t>
                          </a:r>
                          <a:endParaRPr lang="en-US" sz="1200">
                            <a:effectLst/>
                            <a:latin typeface="Times New Roman" panose="02020603050405020304" pitchFamily="18" charset="0"/>
                            <a:ea typeface="Times New Roman" panose="02020603050405020304" pitchFamily="18" charset="0"/>
                          </a:endParaRPr>
                        </a:p>
                      </a:txBody>
                      <a:tcPr marL="45720" marR="45720" marT="0" marB="0"/>
                    </a:tc>
                    <a:tc>
                      <a:txBody>
                        <a:bodyPr/>
                        <a:lstStyle/>
                        <a:p>
                          <a:pPr marL="0" marR="0" algn="r">
                            <a:spcBef>
                              <a:spcPts val="0"/>
                            </a:spcBef>
                            <a:spcAft>
                              <a:spcPts val="0"/>
                            </a:spcAft>
                          </a:pPr>
                          <a:r>
                            <a:rPr lang="en-US" sz="1200">
                              <a:effectLst/>
                            </a:rPr>
                            <a:t>$ 750.00                                                                     </a:t>
                          </a:r>
                          <a:endParaRPr lang="en-US" sz="1200">
                            <a:effectLst/>
                            <a:latin typeface="Times New Roman" panose="02020603050405020304" pitchFamily="18" charset="0"/>
                            <a:ea typeface="Times New Roman" panose="02020603050405020304" pitchFamily="18" charset="0"/>
                          </a:endParaRPr>
                        </a:p>
                      </a:txBody>
                      <a:tcPr marL="45720" marR="45720" marT="0" marB="0"/>
                    </a:tc>
                    <a:tc>
                      <a:txBody>
                        <a:bodyPr/>
                        <a:lstStyle/>
                        <a:p>
                          <a:pPr marL="0" marR="0" algn="r">
                            <a:spcBef>
                              <a:spcPts val="0"/>
                            </a:spcBef>
                            <a:spcAft>
                              <a:spcPts val="0"/>
                            </a:spcAft>
                          </a:pPr>
                          <a:r>
                            <a:rPr lang="en-US" sz="1200">
                              <a:effectLst/>
                            </a:rPr>
                            <a:t> $ 563.00                                                 </a:t>
                          </a:r>
                          <a:endParaRPr lang="en-US" sz="1200">
                            <a:effectLst/>
                            <a:latin typeface="Times New Roman" panose="02020603050405020304" pitchFamily="18" charset="0"/>
                            <a:ea typeface="Times New Roman" panose="02020603050405020304" pitchFamily="18" charset="0"/>
                          </a:endParaRPr>
                        </a:p>
                      </a:txBody>
                      <a:tcPr marL="45720" marR="45720" marT="0" marB="0"/>
                    </a:tc>
                    <a:extLst>
                      <a:ext uri="{0D108BD9-81ED-4DB2-BD59-A6C34878D82A}">
                        <a16:rowId xmlns:a16="http://schemas.microsoft.com/office/drawing/2014/main" val="423039565"/>
                      </a:ext>
                    </a:extLst>
                  </a:tr>
                  <a:tr h="291720">
                    <a:tc>
                      <a:txBody>
                        <a:bodyPr/>
                        <a:lstStyle/>
                        <a:p>
                          <a:pPr marL="0" marR="0">
                            <a:spcBef>
                              <a:spcPts val="0"/>
                            </a:spcBef>
                            <a:spcAft>
                              <a:spcPts val="0"/>
                            </a:spcAft>
                          </a:pPr>
                          <a14:m>
                            <m:oMath xmlns:m="http://schemas.openxmlformats.org/officeDocument/2006/math">
                              <m:r>
                                <a:rPr lang="en-US" sz="1200">
                                  <a:effectLst/>
                                </a:rPr>
                                <m:t>≥ </m:t>
                              </m:r>
                            </m:oMath>
                          </a14:m>
                          <a:r>
                            <a:rPr lang="en-US" sz="1200">
                              <a:effectLst/>
                            </a:rPr>
                            <a:t>250 and &lt; 1,000</a:t>
                          </a:r>
                          <a:endParaRPr lang="en-US" sz="1200">
                            <a:effectLst/>
                            <a:latin typeface="Times New Roman" panose="02020603050405020304" pitchFamily="18" charset="0"/>
                            <a:ea typeface="Times New Roman" panose="02020603050405020304" pitchFamily="18" charset="0"/>
                          </a:endParaRPr>
                        </a:p>
                      </a:txBody>
                      <a:tcPr marL="45720" marR="45720" marT="0" marB="0"/>
                    </a:tc>
                    <a:tc>
                      <a:txBody>
                        <a:bodyPr/>
                        <a:lstStyle/>
                        <a:p>
                          <a:pPr marL="0" marR="0" algn="r">
                            <a:spcBef>
                              <a:spcPts val="0"/>
                            </a:spcBef>
                            <a:spcAft>
                              <a:spcPts val="0"/>
                            </a:spcAft>
                          </a:pPr>
                          <a:r>
                            <a:rPr lang="en-US" sz="1200">
                              <a:effectLst/>
                            </a:rPr>
                            <a:t> $ 1,250.00                                                                        </a:t>
                          </a:r>
                          <a:endParaRPr lang="en-US" sz="1200">
                            <a:effectLst/>
                            <a:latin typeface="Times New Roman" panose="02020603050405020304" pitchFamily="18" charset="0"/>
                            <a:ea typeface="Times New Roman" panose="02020603050405020304" pitchFamily="18" charset="0"/>
                          </a:endParaRPr>
                        </a:p>
                      </a:txBody>
                      <a:tcPr marL="45720" marR="45720" marT="0" marB="0"/>
                    </a:tc>
                    <a:tc>
                      <a:txBody>
                        <a:bodyPr/>
                        <a:lstStyle/>
                        <a:p>
                          <a:pPr marL="0" marR="0" algn="r">
                            <a:spcBef>
                              <a:spcPts val="0"/>
                            </a:spcBef>
                            <a:spcAft>
                              <a:spcPts val="0"/>
                            </a:spcAft>
                          </a:pPr>
                          <a:r>
                            <a:rPr lang="en-US" sz="1200">
                              <a:effectLst/>
                            </a:rPr>
                            <a:t> $ 938.00                                                                       </a:t>
                          </a:r>
                          <a:endParaRPr lang="en-US" sz="1200">
                            <a:effectLst/>
                            <a:latin typeface="Times New Roman" panose="02020603050405020304" pitchFamily="18" charset="0"/>
                            <a:ea typeface="Times New Roman" panose="02020603050405020304" pitchFamily="18" charset="0"/>
                          </a:endParaRPr>
                        </a:p>
                      </a:txBody>
                      <a:tcPr marL="45720" marR="45720" marT="0" marB="0"/>
                    </a:tc>
                    <a:extLst>
                      <a:ext uri="{0D108BD9-81ED-4DB2-BD59-A6C34878D82A}">
                        <a16:rowId xmlns:a16="http://schemas.microsoft.com/office/drawing/2014/main" val="3784601333"/>
                      </a:ext>
                    </a:extLst>
                  </a:tr>
                  <a:tr h="291720">
                    <a:tc>
                      <a:txBody>
                        <a:bodyPr/>
                        <a:lstStyle/>
                        <a:p>
                          <a:pPr marL="0" marR="0">
                            <a:spcBef>
                              <a:spcPts val="0"/>
                            </a:spcBef>
                            <a:spcAft>
                              <a:spcPts val="0"/>
                            </a:spcAft>
                          </a:pPr>
                          <a14:m>
                            <m:oMath xmlns:m="http://schemas.openxmlformats.org/officeDocument/2006/math">
                              <m:r>
                                <a:rPr lang="en-US" sz="1200">
                                  <a:effectLst/>
                                </a:rPr>
                                <m:t>≥ </m:t>
                              </m:r>
                            </m:oMath>
                          </a14:m>
                          <a:r>
                            <a:rPr lang="en-US" sz="1200" dirty="0">
                              <a:effectLst/>
                            </a:rPr>
                            <a:t>1,000 </a:t>
                          </a:r>
                          <a:endParaRPr lang="en-US" sz="1200" dirty="0">
                            <a:effectLst/>
                            <a:latin typeface="Times New Roman" panose="02020603050405020304" pitchFamily="18" charset="0"/>
                            <a:ea typeface="Times New Roman" panose="02020603050405020304" pitchFamily="18" charset="0"/>
                          </a:endParaRPr>
                        </a:p>
                      </a:txBody>
                      <a:tcPr marL="45720" marR="45720" marT="0" marB="0"/>
                    </a:tc>
                    <a:tc>
                      <a:txBody>
                        <a:bodyPr/>
                        <a:lstStyle/>
                        <a:p>
                          <a:pPr marL="0" marR="0" algn="r">
                            <a:spcBef>
                              <a:spcPts val="0"/>
                            </a:spcBef>
                            <a:spcAft>
                              <a:spcPts val="0"/>
                            </a:spcAft>
                          </a:pPr>
                          <a:r>
                            <a:rPr lang="en-US" sz="1200">
                              <a:effectLst/>
                            </a:rPr>
                            <a:t> $ 1,750.00                                                                        </a:t>
                          </a:r>
                          <a:endParaRPr lang="en-US" sz="1200">
                            <a:effectLst/>
                            <a:latin typeface="Times New Roman" panose="02020603050405020304" pitchFamily="18" charset="0"/>
                            <a:ea typeface="Times New Roman" panose="02020603050405020304" pitchFamily="18" charset="0"/>
                          </a:endParaRPr>
                        </a:p>
                      </a:txBody>
                      <a:tcPr marL="45720" marR="45720" marT="0" marB="0"/>
                    </a:tc>
                    <a:tc>
                      <a:txBody>
                        <a:bodyPr/>
                        <a:lstStyle/>
                        <a:p>
                          <a:pPr marL="0" marR="0" algn="r">
                            <a:spcBef>
                              <a:spcPts val="0"/>
                            </a:spcBef>
                            <a:spcAft>
                              <a:spcPts val="0"/>
                            </a:spcAft>
                          </a:pPr>
                          <a:r>
                            <a:rPr lang="en-US" sz="1200" dirty="0">
                              <a:effectLst/>
                            </a:rPr>
                            <a:t> $ 1,313.00                                                                    </a:t>
                          </a:r>
                          <a:endParaRPr lang="en-US" sz="1200" dirty="0">
                            <a:effectLst/>
                            <a:latin typeface="Times New Roman" panose="02020603050405020304" pitchFamily="18" charset="0"/>
                            <a:ea typeface="Times New Roman" panose="02020603050405020304" pitchFamily="18" charset="0"/>
                          </a:endParaRPr>
                        </a:p>
                      </a:txBody>
                      <a:tcPr marL="45720" marR="45720" marT="0" marB="0"/>
                    </a:tc>
                    <a:extLst>
                      <a:ext uri="{0D108BD9-81ED-4DB2-BD59-A6C34878D82A}">
                        <a16:rowId xmlns:a16="http://schemas.microsoft.com/office/drawing/2014/main" val="835203566"/>
                      </a:ext>
                    </a:extLst>
                  </a:tr>
                </a:tbl>
              </a:graphicData>
            </a:graphic>
          </p:graphicFrame>
        </mc:Choice>
        <mc:Fallback>
          <p:graphicFrame>
            <p:nvGraphicFramePr>
              <p:cNvPr id="16" name="Table 15">
                <a:extLst>
                  <a:ext uri="{FF2B5EF4-FFF2-40B4-BE49-F238E27FC236}">
                    <a16:creationId xmlns:a16="http://schemas.microsoft.com/office/drawing/2014/main" id="{104EEF04-C7A0-B46E-6BA2-6D5F7EB27BAC}"/>
                  </a:ext>
                </a:extLst>
              </p:cNvPr>
              <p:cNvGraphicFramePr>
                <a:graphicFrameLocks noGrp="1"/>
              </p:cNvGraphicFramePr>
              <p:nvPr>
                <p:extLst>
                  <p:ext uri="{D42A27DB-BD31-4B8C-83A1-F6EECF244321}">
                    <p14:modId xmlns:p14="http://schemas.microsoft.com/office/powerpoint/2010/main" val="1388504151"/>
                  </p:ext>
                </p:extLst>
              </p:nvPr>
            </p:nvGraphicFramePr>
            <p:xfrm>
              <a:off x="2590800" y="2286000"/>
              <a:ext cx="7010399" cy="1874518"/>
            </p:xfrm>
            <a:graphic>
              <a:graphicData uri="http://schemas.openxmlformats.org/drawingml/2006/table">
                <a:tbl>
                  <a:tblPr firstRow="1" firstCol="1" bandRow="1">
                    <a:tableStyleId>{5C22544A-7EE6-4342-B048-85BDC9FD1C3A}</a:tableStyleId>
                  </a:tblPr>
                  <a:tblGrid>
                    <a:gridCol w="3118316">
                      <a:extLst>
                        <a:ext uri="{9D8B030D-6E8A-4147-A177-3AD203B41FA5}">
                          <a16:colId xmlns:a16="http://schemas.microsoft.com/office/drawing/2014/main" val="1491049670"/>
                        </a:ext>
                      </a:extLst>
                    </a:gridCol>
                    <a:gridCol w="1976407">
                      <a:extLst>
                        <a:ext uri="{9D8B030D-6E8A-4147-A177-3AD203B41FA5}">
                          <a16:colId xmlns:a16="http://schemas.microsoft.com/office/drawing/2014/main" val="86281214"/>
                        </a:ext>
                      </a:extLst>
                    </a:gridCol>
                    <a:gridCol w="1915676">
                      <a:extLst>
                        <a:ext uri="{9D8B030D-6E8A-4147-A177-3AD203B41FA5}">
                          <a16:colId xmlns:a16="http://schemas.microsoft.com/office/drawing/2014/main" val="1990524557"/>
                        </a:ext>
                      </a:extLst>
                    </a:gridCol>
                  </a:tblGrid>
                  <a:tr h="291720">
                    <a:tc gridSpan="3">
                      <a:txBody>
                        <a:bodyPr/>
                        <a:lstStyle/>
                        <a:p>
                          <a:pPr marL="0" marR="0">
                            <a:spcBef>
                              <a:spcPts val="0"/>
                            </a:spcBef>
                            <a:spcAft>
                              <a:spcPts val="0"/>
                            </a:spcAft>
                          </a:pPr>
                          <a:r>
                            <a:rPr lang="en-US" sz="1200" dirty="0">
                              <a:effectLst/>
                            </a:rPr>
                            <a:t>Permit Fees: Internal Combustion Engine </a:t>
                          </a:r>
                          <a:endParaRPr lang="en-US" sz="1200" dirty="0">
                            <a:effectLst/>
                            <a:latin typeface="Times New Roman" panose="02020603050405020304" pitchFamily="18" charset="0"/>
                            <a:ea typeface="Times New Roman" panose="02020603050405020304" pitchFamily="18" charset="0"/>
                          </a:endParaRPr>
                        </a:p>
                      </a:txBody>
                      <a:tcPr marL="45720" marR="45720" marT="0" marB="0"/>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874389683"/>
                      </a:ext>
                    </a:extLst>
                  </a:tr>
                  <a:tr h="415918">
                    <a:tc>
                      <a:txBody>
                        <a:bodyPr/>
                        <a:lstStyle/>
                        <a:p>
                          <a:pPr marL="0" marR="0">
                            <a:spcBef>
                              <a:spcPts val="0"/>
                            </a:spcBef>
                            <a:spcAft>
                              <a:spcPts val="0"/>
                            </a:spcAft>
                          </a:pPr>
                          <a:r>
                            <a:rPr lang="en-US" sz="1200">
                              <a:effectLst/>
                            </a:rPr>
                            <a:t>Maximum Design Rating Per Engine (HP)</a:t>
                          </a:r>
                          <a:endParaRPr lang="en-US" sz="1200">
                            <a:effectLst/>
                            <a:latin typeface="Times New Roman" panose="02020603050405020304" pitchFamily="18" charset="0"/>
                            <a:ea typeface="Times New Roman" panose="02020603050405020304" pitchFamily="18" charset="0"/>
                          </a:endParaRPr>
                        </a:p>
                      </a:txBody>
                      <a:tcPr marL="45720" marR="45720" marT="0" marB="0"/>
                    </a:tc>
                    <a:tc>
                      <a:txBody>
                        <a:bodyPr/>
                        <a:lstStyle/>
                        <a:p>
                          <a:pPr marL="0" marR="0" algn="ctr">
                            <a:spcBef>
                              <a:spcPts val="0"/>
                            </a:spcBef>
                            <a:spcAft>
                              <a:spcPts val="0"/>
                            </a:spcAft>
                          </a:pPr>
                          <a:r>
                            <a:rPr lang="en-US" sz="1200">
                              <a:effectLst/>
                            </a:rPr>
                            <a:t>A/C</a:t>
                          </a:r>
                          <a:endParaRPr lang="en-US" sz="1200">
                            <a:effectLst/>
                            <a:latin typeface="Times New Roman" panose="02020603050405020304" pitchFamily="18" charset="0"/>
                            <a:ea typeface="Times New Roman" panose="02020603050405020304" pitchFamily="18" charset="0"/>
                          </a:endParaRPr>
                        </a:p>
                      </a:txBody>
                      <a:tcPr marL="45720" marR="45720" marT="0" marB="0"/>
                    </a:tc>
                    <a:tc>
                      <a:txBody>
                        <a:bodyPr/>
                        <a:lstStyle/>
                        <a:p>
                          <a:pPr marL="0" marR="0" algn="ctr">
                            <a:spcBef>
                              <a:spcPts val="0"/>
                            </a:spcBef>
                            <a:spcAft>
                              <a:spcPts val="0"/>
                            </a:spcAft>
                          </a:pPr>
                          <a:r>
                            <a:rPr lang="en-US" sz="1200">
                              <a:effectLst/>
                            </a:rPr>
                            <a:t>P/O</a:t>
                          </a:r>
                          <a:endParaRPr lang="en-US" sz="1200">
                            <a:effectLst/>
                            <a:latin typeface="Times New Roman" panose="02020603050405020304" pitchFamily="18" charset="0"/>
                            <a:ea typeface="Times New Roman" panose="02020603050405020304" pitchFamily="18" charset="0"/>
                          </a:endParaRPr>
                        </a:p>
                      </a:txBody>
                      <a:tcPr marL="45720" marR="45720" marT="0" marB="0"/>
                    </a:tc>
                    <a:extLst>
                      <a:ext uri="{0D108BD9-81ED-4DB2-BD59-A6C34878D82A}">
                        <a16:rowId xmlns:a16="http://schemas.microsoft.com/office/drawing/2014/main" val="1744225194"/>
                      </a:ext>
                    </a:extLst>
                  </a:tr>
                  <a:tr h="291720">
                    <a:tc>
                      <a:txBody>
                        <a:bodyPr/>
                        <a:lstStyle/>
                        <a:p>
                          <a:pPr marL="0" marR="0">
                            <a:spcBef>
                              <a:spcPts val="0"/>
                            </a:spcBef>
                            <a:spcAft>
                              <a:spcPts val="0"/>
                            </a:spcAft>
                          </a:pPr>
                          <a:r>
                            <a:rPr lang="en-US" sz="1200" dirty="0">
                              <a:effectLst/>
                            </a:rPr>
                            <a:t>&lt; 50</a:t>
                          </a:r>
                          <a:endParaRPr lang="en-US" sz="1200" dirty="0">
                            <a:effectLst/>
                            <a:latin typeface="Times New Roman" panose="02020603050405020304" pitchFamily="18" charset="0"/>
                            <a:ea typeface="Times New Roman" panose="02020603050405020304" pitchFamily="18" charset="0"/>
                          </a:endParaRPr>
                        </a:p>
                      </a:txBody>
                      <a:tcPr marL="45720" marR="45720" marT="0" marB="0"/>
                    </a:tc>
                    <a:tc>
                      <a:txBody>
                        <a:bodyPr/>
                        <a:lstStyle/>
                        <a:p>
                          <a:pPr marL="0" marR="0" algn="r">
                            <a:spcBef>
                              <a:spcPts val="0"/>
                            </a:spcBef>
                            <a:spcAft>
                              <a:spcPts val="0"/>
                            </a:spcAft>
                          </a:pPr>
                          <a:r>
                            <a:rPr lang="en-US" sz="1200">
                              <a:effectLst/>
                            </a:rPr>
                            <a:t> $ 500.00                                                                          </a:t>
                          </a:r>
                          <a:endParaRPr lang="en-US" sz="1200">
                            <a:effectLst/>
                            <a:latin typeface="Times New Roman" panose="02020603050405020304" pitchFamily="18" charset="0"/>
                            <a:ea typeface="Times New Roman" panose="02020603050405020304" pitchFamily="18" charset="0"/>
                          </a:endParaRPr>
                        </a:p>
                      </a:txBody>
                      <a:tcPr marL="45720" marR="45720" marT="0" marB="0"/>
                    </a:tc>
                    <a:tc>
                      <a:txBody>
                        <a:bodyPr/>
                        <a:lstStyle/>
                        <a:p>
                          <a:pPr marL="0" marR="0" algn="r">
                            <a:spcBef>
                              <a:spcPts val="0"/>
                            </a:spcBef>
                            <a:spcAft>
                              <a:spcPts val="0"/>
                            </a:spcAft>
                          </a:pPr>
                          <a:r>
                            <a:rPr lang="en-US" sz="1200">
                              <a:effectLst/>
                            </a:rPr>
                            <a:t> $ 375.00                                                                      </a:t>
                          </a:r>
                          <a:endParaRPr lang="en-US" sz="1200">
                            <a:effectLst/>
                            <a:latin typeface="Times New Roman" panose="02020603050405020304" pitchFamily="18" charset="0"/>
                            <a:ea typeface="Times New Roman" panose="02020603050405020304" pitchFamily="18" charset="0"/>
                          </a:endParaRPr>
                        </a:p>
                      </a:txBody>
                      <a:tcPr marL="45720" marR="45720" marT="0" marB="0"/>
                    </a:tc>
                    <a:extLst>
                      <a:ext uri="{0D108BD9-81ED-4DB2-BD59-A6C34878D82A}">
                        <a16:rowId xmlns:a16="http://schemas.microsoft.com/office/drawing/2014/main" val="3217261910"/>
                      </a:ext>
                    </a:extLst>
                  </a:tr>
                  <a:tr h="291720">
                    <a:tc>
                      <a:txBody>
                        <a:bodyPr/>
                        <a:lstStyle/>
                        <a:p>
                          <a:endParaRPr lang="en-US"/>
                        </a:p>
                      </a:txBody>
                      <a:tcPr marL="45720" marR="45720" marT="0" marB="0">
                        <a:blipFill>
                          <a:blip r:embed="rId2"/>
                          <a:stretch>
                            <a:fillRect l="-407" t="-360870" r="-125610" b="-204348"/>
                          </a:stretch>
                        </a:blipFill>
                      </a:tcPr>
                    </a:tc>
                    <a:tc>
                      <a:txBody>
                        <a:bodyPr/>
                        <a:lstStyle/>
                        <a:p>
                          <a:pPr marL="0" marR="0" algn="r">
                            <a:spcBef>
                              <a:spcPts val="0"/>
                            </a:spcBef>
                            <a:spcAft>
                              <a:spcPts val="0"/>
                            </a:spcAft>
                          </a:pPr>
                          <a:r>
                            <a:rPr lang="en-US" sz="1200">
                              <a:effectLst/>
                            </a:rPr>
                            <a:t>$ 750.00                                                                     </a:t>
                          </a:r>
                          <a:endParaRPr lang="en-US" sz="1200">
                            <a:effectLst/>
                            <a:latin typeface="Times New Roman" panose="02020603050405020304" pitchFamily="18" charset="0"/>
                            <a:ea typeface="Times New Roman" panose="02020603050405020304" pitchFamily="18" charset="0"/>
                          </a:endParaRPr>
                        </a:p>
                      </a:txBody>
                      <a:tcPr marL="45720" marR="45720" marT="0" marB="0"/>
                    </a:tc>
                    <a:tc>
                      <a:txBody>
                        <a:bodyPr/>
                        <a:lstStyle/>
                        <a:p>
                          <a:pPr marL="0" marR="0" algn="r">
                            <a:spcBef>
                              <a:spcPts val="0"/>
                            </a:spcBef>
                            <a:spcAft>
                              <a:spcPts val="0"/>
                            </a:spcAft>
                          </a:pPr>
                          <a:r>
                            <a:rPr lang="en-US" sz="1200">
                              <a:effectLst/>
                            </a:rPr>
                            <a:t> $ 563.00                                                 </a:t>
                          </a:r>
                          <a:endParaRPr lang="en-US" sz="1200">
                            <a:effectLst/>
                            <a:latin typeface="Times New Roman" panose="02020603050405020304" pitchFamily="18" charset="0"/>
                            <a:ea typeface="Times New Roman" panose="02020603050405020304" pitchFamily="18" charset="0"/>
                          </a:endParaRPr>
                        </a:p>
                      </a:txBody>
                      <a:tcPr marL="45720" marR="45720" marT="0" marB="0"/>
                    </a:tc>
                    <a:extLst>
                      <a:ext uri="{0D108BD9-81ED-4DB2-BD59-A6C34878D82A}">
                        <a16:rowId xmlns:a16="http://schemas.microsoft.com/office/drawing/2014/main" val="423039565"/>
                      </a:ext>
                    </a:extLst>
                  </a:tr>
                  <a:tr h="291720">
                    <a:tc>
                      <a:txBody>
                        <a:bodyPr/>
                        <a:lstStyle/>
                        <a:p>
                          <a:endParaRPr lang="en-US"/>
                        </a:p>
                      </a:txBody>
                      <a:tcPr marL="45720" marR="45720" marT="0" marB="0">
                        <a:blipFill>
                          <a:blip r:embed="rId2"/>
                          <a:stretch>
                            <a:fillRect l="-407" t="-460870" r="-125610" b="-104348"/>
                          </a:stretch>
                        </a:blipFill>
                      </a:tcPr>
                    </a:tc>
                    <a:tc>
                      <a:txBody>
                        <a:bodyPr/>
                        <a:lstStyle/>
                        <a:p>
                          <a:pPr marL="0" marR="0" algn="r">
                            <a:spcBef>
                              <a:spcPts val="0"/>
                            </a:spcBef>
                            <a:spcAft>
                              <a:spcPts val="0"/>
                            </a:spcAft>
                          </a:pPr>
                          <a:r>
                            <a:rPr lang="en-US" sz="1200">
                              <a:effectLst/>
                            </a:rPr>
                            <a:t> $ 1,250.00                                                                        </a:t>
                          </a:r>
                          <a:endParaRPr lang="en-US" sz="1200">
                            <a:effectLst/>
                            <a:latin typeface="Times New Roman" panose="02020603050405020304" pitchFamily="18" charset="0"/>
                            <a:ea typeface="Times New Roman" panose="02020603050405020304" pitchFamily="18" charset="0"/>
                          </a:endParaRPr>
                        </a:p>
                      </a:txBody>
                      <a:tcPr marL="45720" marR="45720" marT="0" marB="0"/>
                    </a:tc>
                    <a:tc>
                      <a:txBody>
                        <a:bodyPr/>
                        <a:lstStyle/>
                        <a:p>
                          <a:pPr marL="0" marR="0" algn="r">
                            <a:spcBef>
                              <a:spcPts val="0"/>
                            </a:spcBef>
                            <a:spcAft>
                              <a:spcPts val="0"/>
                            </a:spcAft>
                          </a:pPr>
                          <a:r>
                            <a:rPr lang="en-US" sz="1200">
                              <a:effectLst/>
                            </a:rPr>
                            <a:t> $ 938.00                                                                       </a:t>
                          </a:r>
                          <a:endParaRPr lang="en-US" sz="1200">
                            <a:effectLst/>
                            <a:latin typeface="Times New Roman" panose="02020603050405020304" pitchFamily="18" charset="0"/>
                            <a:ea typeface="Times New Roman" panose="02020603050405020304" pitchFamily="18" charset="0"/>
                          </a:endParaRPr>
                        </a:p>
                      </a:txBody>
                      <a:tcPr marL="45720" marR="45720" marT="0" marB="0"/>
                    </a:tc>
                    <a:extLst>
                      <a:ext uri="{0D108BD9-81ED-4DB2-BD59-A6C34878D82A}">
                        <a16:rowId xmlns:a16="http://schemas.microsoft.com/office/drawing/2014/main" val="3784601333"/>
                      </a:ext>
                    </a:extLst>
                  </a:tr>
                  <a:tr h="291720">
                    <a:tc>
                      <a:txBody>
                        <a:bodyPr/>
                        <a:lstStyle/>
                        <a:p>
                          <a:endParaRPr lang="en-US"/>
                        </a:p>
                      </a:txBody>
                      <a:tcPr marL="45720" marR="45720" marT="0" marB="0">
                        <a:blipFill>
                          <a:blip r:embed="rId2"/>
                          <a:stretch>
                            <a:fillRect l="-407" t="-560870" r="-125610" b="-4348"/>
                          </a:stretch>
                        </a:blipFill>
                      </a:tcPr>
                    </a:tc>
                    <a:tc>
                      <a:txBody>
                        <a:bodyPr/>
                        <a:lstStyle/>
                        <a:p>
                          <a:pPr marL="0" marR="0" algn="r">
                            <a:spcBef>
                              <a:spcPts val="0"/>
                            </a:spcBef>
                            <a:spcAft>
                              <a:spcPts val="0"/>
                            </a:spcAft>
                          </a:pPr>
                          <a:r>
                            <a:rPr lang="en-US" sz="1200">
                              <a:effectLst/>
                            </a:rPr>
                            <a:t> $ 1,750.00                                                                        </a:t>
                          </a:r>
                          <a:endParaRPr lang="en-US" sz="1200">
                            <a:effectLst/>
                            <a:latin typeface="Times New Roman" panose="02020603050405020304" pitchFamily="18" charset="0"/>
                            <a:ea typeface="Times New Roman" panose="02020603050405020304" pitchFamily="18" charset="0"/>
                          </a:endParaRPr>
                        </a:p>
                      </a:txBody>
                      <a:tcPr marL="45720" marR="45720" marT="0" marB="0"/>
                    </a:tc>
                    <a:tc>
                      <a:txBody>
                        <a:bodyPr/>
                        <a:lstStyle/>
                        <a:p>
                          <a:pPr marL="0" marR="0" algn="r">
                            <a:spcBef>
                              <a:spcPts val="0"/>
                            </a:spcBef>
                            <a:spcAft>
                              <a:spcPts val="0"/>
                            </a:spcAft>
                          </a:pPr>
                          <a:r>
                            <a:rPr lang="en-US" sz="1200" dirty="0">
                              <a:effectLst/>
                            </a:rPr>
                            <a:t> $ 1,313.00                                                                    </a:t>
                          </a:r>
                          <a:endParaRPr lang="en-US" sz="1200" dirty="0">
                            <a:effectLst/>
                            <a:latin typeface="Times New Roman" panose="02020603050405020304" pitchFamily="18" charset="0"/>
                            <a:ea typeface="Times New Roman" panose="02020603050405020304" pitchFamily="18" charset="0"/>
                          </a:endParaRPr>
                        </a:p>
                      </a:txBody>
                      <a:tcPr marL="45720" marR="45720" marT="0" marB="0"/>
                    </a:tc>
                    <a:extLst>
                      <a:ext uri="{0D108BD9-81ED-4DB2-BD59-A6C34878D82A}">
                        <a16:rowId xmlns:a16="http://schemas.microsoft.com/office/drawing/2014/main" val="835203566"/>
                      </a:ext>
                    </a:extLst>
                  </a:tr>
                </a:tbl>
              </a:graphicData>
            </a:graphic>
          </p:graphicFrame>
        </mc:Fallback>
      </mc:AlternateContent>
      <mc:AlternateContent xmlns:mc="http://schemas.openxmlformats.org/markup-compatibility/2006">
        <mc:Choice xmlns:a14="http://schemas.microsoft.com/office/drawing/2010/main" Requires="a14">
          <p:graphicFrame>
            <p:nvGraphicFramePr>
              <p:cNvPr id="17" name="Table 16">
                <a:extLst>
                  <a:ext uri="{FF2B5EF4-FFF2-40B4-BE49-F238E27FC236}">
                    <a16:creationId xmlns:a16="http://schemas.microsoft.com/office/drawing/2014/main" id="{46B219F1-84BD-2E0D-010B-9B75AD349294}"/>
                  </a:ext>
                </a:extLst>
              </p:cNvPr>
              <p:cNvGraphicFramePr>
                <a:graphicFrameLocks noGrp="1"/>
              </p:cNvGraphicFramePr>
              <p:nvPr>
                <p:extLst>
                  <p:ext uri="{D42A27DB-BD31-4B8C-83A1-F6EECF244321}">
                    <p14:modId xmlns:p14="http://schemas.microsoft.com/office/powerpoint/2010/main" val="391122844"/>
                  </p:ext>
                </p:extLst>
              </p:nvPr>
            </p:nvGraphicFramePr>
            <p:xfrm>
              <a:off x="2611582" y="4800600"/>
              <a:ext cx="7010399" cy="1935480"/>
            </p:xfrm>
            <a:graphic>
              <a:graphicData uri="http://schemas.openxmlformats.org/drawingml/2006/table">
                <a:tbl>
                  <a:tblPr firstRow="1" firstCol="1" bandRow="1">
                    <a:tableStyleId>{5C22544A-7EE6-4342-B048-85BDC9FD1C3A}</a:tableStyleId>
                  </a:tblPr>
                  <a:tblGrid>
                    <a:gridCol w="2089639">
                      <a:extLst>
                        <a:ext uri="{9D8B030D-6E8A-4147-A177-3AD203B41FA5}">
                          <a16:colId xmlns:a16="http://schemas.microsoft.com/office/drawing/2014/main" val="4268426691"/>
                        </a:ext>
                      </a:extLst>
                    </a:gridCol>
                    <a:gridCol w="1157165">
                      <a:extLst>
                        <a:ext uri="{9D8B030D-6E8A-4147-A177-3AD203B41FA5}">
                          <a16:colId xmlns:a16="http://schemas.microsoft.com/office/drawing/2014/main" val="540637942"/>
                        </a:ext>
                      </a:extLst>
                    </a:gridCol>
                    <a:gridCol w="1072531">
                      <a:extLst>
                        <a:ext uri="{9D8B030D-6E8A-4147-A177-3AD203B41FA5}">
                          <a16:colId xmlns:a16="http://schemas.microsoft.com/office/drawing/2014/main" val="2269714455"/>
                        </a:ext>
                      </a:extLst>
                    </a:gridCol>
                    <a:gridCol w="912999">
                      <a:extLst>
                        <a:ext uri="{9D8B030D-6E8A-4147-A177-3AD203B41FA5}">
                          <a16:colId xmlns:a16="http://schemas.microsoft.com/office/drawing/2014/main" val="3880474472"/>
                        </a:ext>
                      </a:extLst>
                    </a:gridCol>
                    <a:gridCol w="912999">
                      <a:extLst>
                        <a:ext uri="{9D8B030D-6E8A-4147-A177-3AD203B41FA5}">
                          <a16:colId xmlns:a16="http://schemas.microsoft.com/office/drawing/2014/main" val="337585600"/>
                        </a:ext>
                      </a:extLst>
                    </a:gridCol>
                    <a:gridCol w="865066">
                      <a:extLst>
                        <a:ext uri="{9D8B030D-6E8A-4147-A177-3AD203B41FA5}">
                          <a16:colId xmlns:a16="http://schemas.microsoft.com/office/drawing/2014/main" val="4290422597"/>
                        </a:ext>
                      </a:extLst>
                    </a:gridCol>
                  </a:tblGrid>
                  <a:tr h="26670">
                    <a:tc gridSpan="6">
                      <a:txBody>
                        <a:bodyPr/>
                        <a:lstStyle/>
                        <a:p>
                          <a:pPr marL="0" marR="0">
                            <a:spcBef>
                              <a:spcPts val="0"/>
                            </a:spcBef>
                            <a:spcAft>
                              <a:spcPts val="0"/>
                            </a:spcAft>
                          </a:pPr>
                          <a:r>
                            <a:rPr lang="en-US" sz="1200" dirty="0">
                              <a:effectLst/>
                            </a:rPr>
                            <a:t>Emission Fees: Internal Combustion Engine </a:t>
                          </a:r>
                          <a:endParaRPr lang="en-US" sz="1200" dirty="0">
                            <a:effectLst/>
                            <a:latin typeface="Times New Roman" panose="02020603050405020304" pitchFamily="18" charset="0"/>
                            <a:ea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888067728"/>
                      </a:ext>
                    </a:extLst>
                  </a:tr>
                  <a:tr h="241300">
                    <a:tc>
                      <a:txBody>
                        <a:bodyPr/>
                        <a:lstStyle/>
                        <a:p>
                          <a:pPr marL="0" marR="0">
                            <a:spcBef>
                              <a:spcPts val="0"/>
                            </a:spcBef>
                            <a:spcAft>
                              <a:spcPts val="0"/>
                            </a:spcAft>
                          </a:pPr>
                          <a:r>
                            <a:rPr lang="en-US" sz="1200">
                              <a:effectLst/>
                            </a:rPr>
                            <a:t>Permit Limit: Per Engine </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ctr">
                            <a:spcBef>
                              <a:spcPts val="0"/>
                            </a:spcBef>
                            <a:spcAft>
                              <a:spcPts val="0"/>
                            </a:spcAft>
                          </a:pPr>
                          <a:r>
                            <a:rPr lang="es-ES" sz="1150" dirty="0">
                              <a:effectLst/>
                            </a:rPr>
                            <a:t>Diesel     </a:t>
                          </a:r>
                          <a:r>
                            <a:rPr lang="es-ES" sz="1150" dirty="0" err="1">
                              <a:effectLst/>
                            </a:rPr>
                            <a:t>Tier</a:t>
                          </a:r>
                          <a:r>
                            <a:rPr lang="es-ES" sz="1150" dirty="0">
                              <a:effectLst/>
                            </a:rPr>
                            <a:t> 0</a:t>
                          </a:r>
                          <a:endParaRPr lang="en-US" sz="1200" dirty="0">
                            <a:effectLst/>
                          </a:endParaRPr>
                        </a:p>
                        <a:p>
                          <a:pPr marL="0" marR="0" algn="ctr">
                            <a:spcBef>
                              <a:spcPts val="0"/>
                            </a:spcBef>
                            <a:spcAft>
                              <a:spcPts val="0"/>
                            </a:spcAft>
                          </a:pPr>
                          <a:r>
                            <a:rPr lang="es-ES" sz="1150" dirty="0">
                              <a:effectLst/>
                            </a:rPr>
                            <a:t>(A/C &amp; P/O)</a:t>
                          </a:r>
                          <a:endParaRPr lang="en-US" sz="1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ctr">
                            <a:spcBef>
                              <a:spcPts val="0"/>
                            </a:spcBef>
                            <a:spcAft>
                              <a:spcPts val="0"/>
                            </a:spcAft>
                          </a:pPr>
                          <a:r>
                            <a:rPr lang="es-ES" sz="1150" dirty="0">
                              <a:effectLst/>
                            </a:rPr>
                            <a:t>Diesel     </a:t>
                          </a:r>
                          <a:r>
                            <a:rPr lang="es-ES" sz="1150" dirty="0" err="1">
                              <a:effectLst/>
                            </a:rPr>
                            <a:t>Tier</a:t>
                          </a:r>
                          <a:r>
                            <a:rPr lang="es-ES" sz="1150" dirty="0">
                              <a:effectLst/>
                            </a:rPr>
                            <a:t> 1 &amp; 2</a:t>
                          </a:r>
                          <a:endParaRPr lang="en-US" sz="1200" dirty="0">
                            <a:effectLst/>
                          </a:endParaRPr>
                        </a:p>
                        <a:p>
                          <a:pPr marL="0" marR="0" algn="ctr">
                            <a:spcBef>
                              <a:spcPts val="0"/>
                            </a:spcBef>
                            <a:spcAft>
                              <a:spcPts val="0"/>
                            </a:spcAft>
                          </a:pPr>
                          <a:r>
                            <a:rPr lang="es-ES" sz="1150" dirty="0">
                              <a:effectLst/>
                            </a:rPr>
                            <a:t>(A/C &amp; P/O)</a:t>
                          </a:r>
                          <a:endParaRPr lang="en-US" sz="1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ctr">
                            <a:spcBef>
                              <a:spcPts val="0"/>
                            </a:spcBef>
                            <a:spcAft>
                              <a:spcPts val="0"/>
                            </a:spcAft>
                          </a:pPr>
                          <a:r>
                            <a:rPr lang="it-IT" sz="1150" dirty="0">
                              <a:effectLst/>
                            </a:rPr>
                            <a:t>Diesel     </a:t>
                          </a:r>
                          <a:r>
                            <a:rPr lang="it-IT" sz="1150" dirty="0" err="1">
                              <a:effectLst/>
                            </a:rPr>
                            <a:t>Tier</a:t>
                          </a:r>
                          <a:r>
                            <a:rPr lang="it-IT" sz="1150" dirty="0">
                              <a:effectLst/>
                            </a:rPr>
                            <a:t> 3 &amp; 4i</a:t>
                          </a:r>
                          <a:endParaRPr lang="en-US" sz="1200" dirty="0">
                            <a:effectLst/>
                          </a:endParaRPr>
                        </a:p>
                        <a:p>
                          <a:pPr marL="0" marR="0" algn="ctr">
                            <a:spcBef>
                              <a:spcPts val="0"/>
                            </a:spcBef>
                            <a:spcAft>
                              <a:spcPts val="0"/>
                            </a:spcAft>
                          </a:pPr>
                          <a:r>
                            <a:rPr lang="it-IT" sz="1150" dirty="0">
                              <a:effectLst/>
                            </a:rPr>
                            <a:t>(A/C &amp; </a:t>
                          </a:r>
                          <a:r>
                            <a:rPr lang="it-IT" sz="1150" dirty="0" err="1">
                              <a:effectLst/>
                            </a:rPr>
                            <a:t>P</a:t>
                          </a:r>
                          <a:r>
                            <a:rPr lang="it-IT" sz="1150" dirty="0">
                              <a:effectLst/>
                            </a:rPr>
                            <a:t>/O)</a:t>
                          </a:r>
                          <a:endParaRPr lang="en-US" sz="1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ctr">
                            <a:spcBef>
                              <a:spcPts val="0"/>
                            </a:spcBef>
                            <a:spcAft>
                              <a:spcPts val="0"/>
                            </a:spcAft>
                          </a:pPr>
                          <a:r>
                            <a:rPr lang="es-ES" sz="1150">
                              <a:effectLst/>
                            </a:rPr>
                            <a:t>Diesel        Tier 4F &amp; &gt;</a:t>
                          </a:r>
                          <a:endParaRPr lang="en-US" sz="1200">
                            <a:effectLst/>
                          </a:endParaRPr>
                        </a:p>
                        <a:p>
                          <a:pPr marL="0" marR="0" algn="ctr">
                            <a:spcBef>
                              <a:spcPts val="0"/>
                            </a:spcBef>
                            <a:spcAft>
                              <a:spcPts val="0"/>
                            </a:spcAft>
                          </a:pPr>
                          <a:r>
                            <a:rPr lang="es-ES" sz="1150">
                              <a:effectLst/>
                            </a:rPr>
                            <a:t>(A/C &amp; P/O)</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ctr">
                            <a:spcBef>
                              <a:spcPts val="0"/>
                            </a:spcBef>
                            <a:spcAft>
                              <a:spcPts val="0"/>
                            </a:spcAft>
                          </a:pPr>
                          <a:r>
                            <a:rPr lang="it-IT" sz="1150">
                              <a:effectLst/>
                            </a:rPr>
                            <a:t>Non-diesel</a:t>
                          </a:r>
                          <a:endParaRPr lang="en-US" sz="1200">
                            <a:effectLst/>
                          </a:endParaRPr>
                        </a:p>
                        <a:p>
                          <a:pPr marL="0" marR="0" algn="ctr">
                            <a:spcBef>
                              <a:spcPts val="0"/>
                            </a:spcBef>
                            <a:spcAft>
                              <a:spcPts val="0"/>
                            </a:spcAft>
                          </a:pPr>
                          <a:r>
                            <a:rPr lang="it-IT" sz="1150">
                              <a:effectLst/>
                            </a:rPr>
                            <a:t>(A/C &amp; P/O)</a:t>
                          </a:r>
                          <a:endParaRPr lang="en-US"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301641469"/>
                      </a:ext>
                    </a:extLst>
                  </a:tr>
                  <a:tr h="228600">
                    <a:tc>
                      <a:txBody>
                        <a:bodyPr/>
                        <a:lstStyle/>
                        <a:p>
                          <a:pPr marL="0" marR="0">
                            <a:spcBef>
                              <a:spcPts val="0"/>
                            </a:spcBef>
                            <a:spcAft>
                              <a:spcPts val="0"/>
                            </a:spcAft>
                          </a:pPr>
                          <a:r>
                            <a:rPr lang="en-US" sz="1200">
                              <a:effectLst/>
                            </a:rPr>
                            <a:t>&lt; 200 hours </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304800">
                            <a:spcBef>
                              <a:spcPts val="0"/>
                            </a:spcBef>
                            <a:spcAft>
                              <a:spcPts val="0"/>
                            </a:spcAft>
                          </a:pPr>
                          <a:r>
                            <a:rPr lang="en-US" sz="1200">
                              <a:effectLst/>
                            </a:rPr>
                            <a:t>   $ 450.00                          </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r">
                            <a:spcBef>
                              <a:spcPts val="0"/>
                            </a:spcBef>
                            <a:spcAft>
                              <a:spcPts val="0"/>
                            </a:spcAft>
                          </a:pPr>
                          <a:r>
                            <a:rPr lang="en-US" sz="1200">
                              <a:effectLst/>
                            </a:rPr>
                            <a:t> $ 325.00                                                                            </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r">
                            <a:spcBef>
                              <a:spcPts val="0"/>
                            </a:spcBef>
                            <a:spcAft>
                              <a:spcPts val="0"/>
                            </a:spcAft>
                          </a:pPr>
                          <a:r>
                            <a:rPr lang="en-US" sz="1200">
                              <a:effectLst/>
                            </a:rPr>
                            <a:t> $ 200.00                                                                        </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r">
                            <a:spcBef>
                              <a:spcPts val="0"/>
                            </a:spcBef>
                            <a:spcAft>
                              <a:spcPts val="0"/>
                            </a:spcAft>
                          </a:pPr>
                          <a:r>
                            <a:rPr lang="en-US" sz="1200">
                              <a:effectLst/>
                            </a:rPr>
                            <a:t>$ 125.00                                                           </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r">
                            <a:spcBef>
                              <a:spcPts val="0"/>
                            </a:spcBef>
                            <a:spcAft>
                              <a:spcPts val="0"/>
                            </a:spcAft>
                          </a:pPr>
                          <a:r>
                            <a:rPr lang="en-US" sz="1200">
                              <a:effectLst/>
                            </a:rPr>
                            <a:t>$ 100.00                                        </a:t>
                          </a:r>
                          <a:endParaRPr lang="en-US"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21836069"/>
                      </a:ext>
                    </a:extLst>
                  </a:tr>
                  <a:tr h="228600">
                    <a:tc>
                      <a:txBody>
                        <a:bodyPr/>
                        <a:lstStyle/>
                        <a:p>
                          <a:pPr marL="0" marR="0">
                            <a:spcBef>
                              <a:spcPts val="0"/>
                            </a:spcBef>
                            <a:spcAft>
                              <a:spcPts val="0"/>
                            </a:spcAft>
                          </a:pPr>
                          <a14:m>
                            <m:oMath xmlns:m="http://schemas.openxmlformats.org/officeDocument/2006/math">
                              <m:r>
                                <a:rPr lang="en-US" sz="1200">
                                  <a:effectLst/>
                                </a:rPr>
                                <m:t>≥</m:t>
                              </m:r>
                            </m:oMath>
                          </a14:m>
                          <a:r>
                            <a:rPr lang="en-US" sz="1200">
                              <a:effectLst/>
                            </a:rPr>
                            <a:t> 200 and &lt; 500 hours </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200">
                              <a:effectLst/>
                            </a:rPr>
                            <a:t>   $ 675.00                                        </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r">
                            <a:spcBef>
                              <a:spcPts val="0"/>
                            </a:spcBef>
                            <a:spcAft>
                              <a:spcPts val="0"/>
                            </a:spcAft>
                          </a:pPr>
                          <a:r>
                            <a:rPr lang="en-US" sz="1200">
                              <a:effectLst/>
                            </a:rPr>
                            <a:t> $ 488.00                                                                            </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r">
                            <a:spcBef>
                              <a:spcPts val="0"/>
                            </a:spcBef>
                            <a:spcAft>
                              <a:spcPts val="0"/>
                            </a:spcAft>
                          </a:pPr>
                          <a:r>
                            <a:rPr lang="en-US" sz="1200">
                              <a:effectLst/>
                            </a:rPr>
                            <a:t> $ 300.00                                                                        </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r">
                            <a:spcBef>
                              <a:spcPts val="0"/>
                            </a:spcBef>
                            <a:spcAft>
                              <a:spcPts val="0"/>
                            </a:spcAft>
                          </a:pPr>
                          <a:r>
                            <a:rPr lang="en-US" sz="1200">
                              <a:effectLst/>
                            </a:rPr>
                            <a:t>$ 188.00                                                                            </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r">
                            <a:spcBef>
                              <a:spcPts val="0"/>
                            </a:spcBef>
                            <a:spcAft>
                              <a:spcPts val="0"/>
                            </a:spcAft>
                          </a:pPr>
                          <a:r>
                            <a:rPr lang="en-US" sz="1200">
                              <a:effectLst/>
                            </a:rPr>
                            <a:t>$ 150.00                                                                </a:t>
                          </a:r>
                          <a:endParaRPr lang="en-US"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862315504"/>
                      </a:ext>
                    </a:extLst>
                  </a:tr>
                  <a:tr h="228600">
                    <a:tc>
                      <a:txBody>
                        <a:bodyPr/>
                        <a:lstStyle/>
                        <a:p>
                          <a:pPr marL="0" marR="0">
                            <a:spcBef>
                              <a:spcPts val="0"/>
                            </a:spcBef>
                            <a:spcAft>
                              <a:spcPts val="0"/>
                            </a:spcAft>
                          </a:pPr>
                          <a14:m>
                            <m:oMath xmlns:m="http://schemas.openxmlformats.org/officeDocument/2006/math">
                              <m:r>
                                <a:rPr lang="en-US" sz="1200">
                                  <a:effectLst/>
                                </a:rPr>
                                <m:t>≥</m:t>
                              </m:r>
                            </m:oMath>
                          </a14:m>
                          <a:r>
                            <a:rPr lang="en-US" sz="1200">
                              <a:effectLst/>
                            </a:rPr>
                            <a:t> 500 and &lt; 1,000 hours </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200">
                              <a:effectLst/>
                            </a:rPr>
                            <a:t>$ 1,125.00                                            </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r">
                            <a:spcBef>
                              <a:spcPts val="0"/>
                            </a:spcBef>
                            <a:spcAft>
                              <a:spcPts val="0"/>
                            </a:spcAft>
                          </a:pPr>
                          <a:r>
                            <a:rPr lang="en-US" sz="1200">
                              <a:effectLst/>
                            </a:rPr>
                            <a:t> $ 813.00                                                                       </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r">
                            <a:spcBef>
                              <a:spcPts val="0"/>
                            </a:spcBef>
                            <a:spcAft>
                              <a:spcPts val="0"/>
                            </a:spcAft>
                          </a:pPr>
                          <a:r>
                            <a:rPr lang="en-US" sz="1200">
                              <a:effectLst/>
                            </a:rPr>
                            <a:t> $ 500.00                                                         </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r">
                            <a:spcBef>
                              <a:spcPts val="0"/>
                            </a:spcBef>
                            <a:spcAft>
                              <a:spcPts val="0"/>
                            </a:spcAft>
                          </a:pPr>
                          <a:r>
                            <a:rPr lang="en-US" sz="1200">
                              <a:effectLst/>
                            </a:rPr>
                            <a:t>$ 313.00                                              </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r">
                            <a:spcBef>
                              <a:spcPts val="0"/>
                            </a:spcBef>
                            <a:spcAft>
                              <a:spcPts val="0"/>
                            </a:spcAft>
                          </a:pPr>
                          <a:r>
                            <a:rPr lang="en-US" sz="1200">
                              <a:effectLst/>
                            </a:rPr>
                            <a:t>$ 250.00                                                                </a:t>
                          </a:r>
                          <a:endParaRPr lang="en-US"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009605828"/>
                      </a:ext>
                    </a:extLst>
                  </a:tr>
                  <a:tr h="228600">
                    <a:tc>
                      <a:txBody>
                        <a:bodyPr/>
                        <a:lstStyle/>
                        <a:p>
                          <a:pPr marL="0" marR="0">
                            <a:spcBef>
                              <a:spcPts val="0"/>
                            </a:spcBef>
                            <a:spcAft>
                              <a:spcPts val="0"/>
                            </a:spcAft>
                          </a:pPr>
                          <a14:m>
                            <m:oMath xmlns:m="http://schemas.openxmlformats.org/officeDocument/2006/math">
                              <m:r>
                                <a:rPr lang="en-US" sz="1200">
                                  <a:effectLst/>
                                </a:rPr>
                                <m:t>≥ </m:t>
                              </m:r>
                            </m:oMath>
                          </a14:m>
                          <a:r>
                            <a:rPr lang="en-US" sz="1200">
                              <a:effectLst/>
                            </a:rPr>
                            <a:t>1,000 hours </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200">
                              <a:effectLst/>
                            </a:rPr>
                            <a:t>$ 1,575.00                                            </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r">
                            <a:spcBef>
                              <a:spcPts val="0"/>
                            </a:spcBef>
                            <a:spcAft>
                              <a:spcPts val="0"/>
                            </a:spcAft>
                          </a:pPr>
                          <a:r>
                            <a:rPr lang="en-US" sz="1200">
                              <a:effectLst/>
                            </a:rPr>
                            <a:t> $ 1,138.00                                                                         </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r">
                            <a:spcBef>
                              <a:spcPts val="0"/>
                            </a:spcBef>
                            <a:spcAft>
                              <a:spcPts val="0"/>
                            </a:spcAft>
                          </a:pPr>
                          <a:r>
                            <a:rPr lang="en-US" sz="1200">
                              <a:effectLst/>
                            </a:rPr>
                            <a:t> $ 700.00                                                                     </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r">
                            <a:spcBef>
                              <a:spcPts val="0"/>
                            </a:spcBef>
                            <a:spcAft>
                              <a:spcPts val="0"/>
                            </a:spcAft>
                          </a:pPr>
                          <a:r>
                            <a:rPr lang="en-US" sz="1200">
                              <a:effectLst/>
                            </a:rPr>
                            <a:t>$ 438.00                                                                                                        </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r">
                            <a:spcBef>
                              <a:spcPts val="0"/>
                            </a:spcBef>
                            <a:spcAft>
                              <a:spcPts val="0"/>
                            </a:spcAft>
                          </a:pPr>
                          <a:r>
                            <a:rPr lang="en-US" sz="1200" dirty="0">
                              <a:effectLst/>
                            </a:rPr>
                            <a:t>$ 350.00                      </a:t>
                          </a:r>
                          <a:endParaRPr lang="en-US" sz="12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640957837"/>
                      </a:ext>
                    </a:extLst>
                  </a:tr>
                </a:tbl>
              </a:graphicData>
            </a:graphic>
          </p:graphicFrame>
        </mc:Choice>
        <mc:Fallback>
          <p:graphicFrame>
            <p:nvGraphicFramePr>
              <p:cNvPr id="17" name="Table 16">
                <a:extLst>
                  <a:ext uri="{FF2B5EF4-FFF2-40B4-BE49-F238E27FC236}">
                    <a16:creationId xmlns:a16="http://schemas.microsoft.com/office/drawing/2014/main" id="{46B219F1-84BD-2E0D-010B-9B75AD349294}"/>
                  </a:ext>
                </a:extLst>
              </p:cNvPr>
              <p:cNvGraphicFramePr>
                <a:graphicFrameLocks noGrp="1"/>
              </p:cNvGraphicFramePr>
              <p:nvPr>
                <p:extLst>
                  <p:ext uri="{D42A27DB-BD31-4B8C-83A1-F6EECF244321}">
                    <p14:modId xmlns:p14="http://schemas.microsoft.com/office/powerpoint/2010/main" val="391122844"/>
                  </p:ext>
                </p:extLst>
              </p:nvPr>
            </p:nvGraphicFramePr>
            <p:xfrm>
              <a:off x="2611582" y="4800600"/>
              <a:ext cx="7010399" cy="1935480"/>
            </p:xfrm>
            <a:graphic>
              <a:graphicData uri="http://schemas.openxmlformats.org/drawingml/2006/table">
                <a:tbl>
                  <a:tblPr firstRow="1" firstCol="1" bandRow="1">
                    <a:tableStyleId>{5C22544A-7EE6-4342-B048-85BDC9FD1C3A}</a:tableStyleId>
                  </a:tblPr>
                  <a:tblGrid>
                    <a:gridCol w="2089639">
                      <a:extLst>
                        <a:ext uri="{9D8B030D-6E8A-4147-A177-3AD203B41FA5}">
                          <a16:colId xmlns:a16="http://schemas.microsoft.com/office/drawing/2014/main" val="4268426691"/>
                        </a:ext>
                      </a:extLst>
                    </a:gridCol>
                    <a:gridCol w="1157165">
                      <a:extLst>
                        <a:ext uri="{9D8B030D-6E8A-4147-A177-3AD203B41FA5}">
                          <a16:colId xmlns:a16="http://schemas.microsoft.com/office/drawing/2014/main" val="540637942"/>
                        </a:ext>
                      </a:extLst>
                    </a:gridCol>
                    <a:gridCol w="1072531">
                      <a:extLst>
                        <a:ext uri="{9D8B030D-6E8A-4147-A177-3AD203B41FA5}">
                          <a16:colId xmlns:a16="http://schemas.microsoft.com/office/drawing/2014/main" val="2269714455"/>
                        </a:ext>
                      </a:extLst>
                    </a:gridCol>
                    <a:gridCol w="912999">
                      <a:extLst>
                        <a:ext uri="{9D8B030D-6E8A-4147-A177-3AD203B41FA5}">
                          <a16:colId xmlns:a16="http://schemas.microsoft.com/office/drawing/2014/main" val="3880474472"/>
                        </a:ext>
                      </a:extLst>
                    </a:gridCol>
                    <a:gridCol w="912999">
                      <a:extLst>
                        <a:ext uri="{9D8B030D-6E8A-4147-A177-3AD203B41FA5}">
                          <a16:colId xmlns:a16="http://schemas.microsoft.com/office/drawing/2014/main" val="337585600"/>
                        </a:ext>
                      </a:extLst>
                    </a:gridCol>
                    <a:gridCol w="865066">
                      <a:extLst>
                        <a:ext uri="{9D8B030D-6E8A-4147-A177-3AD203B41FA5}">
                          <a16:colId xmlns:a16="http://schemas.microsoft.com/office/drawing/2014/main" val="4290422597"/>
                        </a:ext>
                      </a:extLst>
                    </a:gridCol>
                  </a:tblGrid>
                  <a:tr h="182880">
                    <a:tc gridSpan="6">
                      <a:txBody>
                        <a:bodyPr/>
                        <a:lstStyle/>
                        <a:p>
                          <a:pPr marL="0" marR="0">
                            <a:spcBef>
                              <a:spcPts val="0"/>
                            </a:spcBef>
                            <a:spcAft>
                              <a:spcPts val="0"/>
                            </a:spcAft>
                          </a:pPr>
                          <a:r>
                            <a:rPr lang="en-US" sz="1200" dirty="0">
                              <a:effectLst/>
                            </a:rPr>
                            <a:t>Emission Fees: Internal Combustion Engine </a:t>
                          </a:r>
                          <a:endParaRPr lang="en-US" sz="1200" dirty="0">
                            <a:effectLst/>
                            <a:latin typeface="Times New Roman" panose="02020603050405020304" pitchFamily="18" charset="0"/>
                            <a:ea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888067728"/>
                      </a:ext>
                    </a:extLst>
                  </a:tr>
                  <a:tr h="701040">
                    <a:tc>
                      <a:txBody>
                        <a:bodyPr/>
                        <a:lstStyle/>
                        <a:p>
                          <a:pPr marL="0" marR="0">
                            <a:spcBef>
                              <a:spcPts val="0"/>
                            </a:spcBef>
                            <a:spcAft>
                              <a:spcPts val="0"/>
                            </a:spcAft>
                          </a:pPr>
                          <a:r>
                            <a:rPr lang="en-US" sz="1200">
                              <a:effectLst/>
                            </a:rPr>
                            <a:t>Permit Limit: Per Engine </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ctr">
                            <a:spcBef>
                              <a:spcPts val="0"/>
                            </a:spcBef>
                            <a:spcAft>
                              <a:spcPts val="0"/>
                            </a:spcAft>
                          </a:pPr>
                          <a:r>
                            <a:rPr lang="es-ES" sz="1150" dirty="0">
                              <a:effectLst/>
                            </a:rPr>
                            <a:t>Diesel     </a:t>
                          </a:r>
                          <a:r>
                            <a:rPr lang="es-ES" sz="1150" dirty="0" err="1">
                              <a:effectLst/>
                            </a:rPr>
                            <a:t>Tier</a:t>
                          </a:r>
                          <a:r>
                            <a:rPr lang="es-ES" sz="1150" dirty="0">
                              <a:effectLst/>
                            </a:rPr>
                            <a:t> 0</a:t>
                          </a:r>
                          <a:endParaRPr lang="en-US" sz="1200" dirty="0">
                            <a:effectLst/>
                          </a:endParaRPr>
                        </a:p>
                        <a:p>
                          <a:pPr marL="0" marR="0" algn="ctr">
                            <a:spcBef>
                              <a:spcPts val="0"/>
                            </a:spcBef>
                            <a:spcAft>
                              <a:spcPts val="0"/>
                            </a:spcAft>
                          </a:pPr>
                          <a:r>
                            <a:rPr lang="es-ES" sz="1150" dirty="0">
                              <a:effectLst/>
                            </a:rPr>
                            <a:t>(A/C &amp; P/O)</a:t>
                          </a:r>
                          <a:endParaRPr lang="en-US" sz="1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ctr">
                            <a:spcBef>
                              <a:spcPts val="0"/>
                            </a:spcBef>
                            <a:spcAft>
                              <a:spcPts val="0"/>
                            </a:spcAft>
                          </a:pPr>
                          <a:r>
                            <a:rPr lang="es-ES" sz="1150" dirty="0">
                              <a:effectLst/>
                            </a:rPr>
                            <a:t>Diesel     </a:t>
                          </a:r>
                          <a:r>
                            <a:rPr lang="es-ES" sz="1150" dirty="0" err="1">
                              <a:effectLst/>
                            </a:rPr>
                            <a:t>Tier</a:t>
                          </a:r>
                          <a:r>
                            <a:rPr lang="es-ES" sz="1150" dirty="0">
                              <a:effectLst/>
                            </a:rPr>
                            <a:t> 1 &amp; 2</a:t>
                          </a:r>
                          <a:endParaRPr lang="en-US" sz="1200" dirty="0">
                            <a:effectLst/>
                          </a:endParaRPr>
                        </a:p>
                        <a:p>
                          <a:pPr marL="0" marR="0" algn="ctr">
                            <a:spcBef>
                              <a:spcPts val="0"/>
                            </a:spcBef>
                            <a:spcAft>
                              <a:spcPts val="0"/>
                            </a:spcAft>
                          </a:pPr>
                          <a:r>
                            <a:rPr lang="es-ES" sz="1150" dirty="0">
                              <a:effectLst/>
                            </a:rPr>
                            <a:t>(A/C &amp; P/O)</a:t>
                          </a:r>
                          <a:endParaRPr lang="en-US" sz="1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ctr">
                            <a:spcBef>
                              <a:spcPts val="0"/>
                            </a:spcBef>
                            <a:spcAft>
                              <a:spcPts val="0"/>
                            </a:spcAft>
                          </a:pPr>
                          <a:r>
                            <a:rPr lang="it-IT" sz="1150" dirty="0">
                              <a:effectLst/>
                            </a:rPr>
                            <a:t>Diesel     </a:t>
                          </a:r>
                          <a:r>
                            <a:rPr lang="it-IT" sz="1150" dirty="0" err="1">
                              <a:effectLst/>
                            </a:rPr>
                            <a:t>Tier</a:t>
                          </a:r>
                          <a:r>
                            <a:rPr lang="it-IT" sz="1150" dirty="0">
                              <a:effectLst/>
                            </a:rPr>
                            <a:t> 3 &amp; 4i</a:t>
                          </a:r>
                          <a:endParaRPr lang="en-US" sz="1200" dirty="0">
                            <a:effectLst/>
                          </a:endParaRPr>
                        </a:p>
                        <a:p>
                          <a:pPr marL="0" marR="0" algn="ctr">
                            <a:spcBef>
                              <a:spcPts val="0"/>
                            </a:spcBef>
                            <a:spcAft>
                              <a:spcPts val="0"/>
                            </a:spcAft>
                          </a:pPr>
                          <a:r>
                            <a:rPr lang="it-IT" sz="1150" dirty="0">
                              <a:effectLst/>
                            </a:rPr>
                            <a:t>(A/C &amp; </a:t>
                          </a:r>
                          <a:r>
                            <a:rPr lang="it-IT" sz="1150" dirty="0" err="1">
                              <a:effectLst/>
                            </a:rPr>
                            <a:t>P</a:t>
                          </a:r>
                          <a:r>
                            <a:rPr lang="it-IT" sz="1150" dirty="0">
                              <a:effectLst/>
                            </a:rPr>
                            <a:t>/O)</a:t>
                          </a:r>
                          <a:endParaRPr lang="en-US" sz="1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ctr">
                            <a:spcBef>
                              <a:spcPts val="0"/>
                            </a:spcBef>
                            <a:spcAft>
                              <a:spcPts val="0"/>
                            </a:spcAft>
                          </a:pPr>
                          <a:r>
                            <a:rPr lang="es-ES" sz="1150">
                              <a:effectLst/>
                            </a:rPr>
                            <a:t>Diesel        Tier 4F &amp; &gt;</a:t>
                          </a:r>
                          <a:endParaRPr lang="en-US" sz="1200">
                            <a:effectLst/>
                          </a:endParaRPr>
                        </a:p>
                        <a:p>
                          <a:pPr marL="0" marR="0" algn="ctr">
                            <a:spcBef>
                              <a:spcPts val="0"/>
                            </a:spcBef>
                            <a:spcAft>
                              <a:spcPts val="0"/>
                            </a:spcAft>
                          </a:pPr>
                          <a:r>
                            <a:rPr lang="es-ES" sz="1150">
                              <a:effectLst/>
                            </a:rPr>
                            <a:t>(A/C &amp; P/O)</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ctr">
                            <a:spcBef>
                              <a:spcPts val="0"/>
                            </a:spcBef>
                            <a:spcAft>
                              <a:spcPts val="0"/>
                            </a:spcAft>
                          </a:pPr>
                          <a:r>
                            <a:rPr lang="it-IT" sz="1150">
                              <a:effectLst/>
                            </a:rPr>
                            <a:t>Non-diesel</a:t>
                          </a:r>
                          <a:endParaRPr lang="en-US" sz="1200">
                            <a:effectLst/>
                          </a:endParaRPr>
                        </a:p>
                        <a:p>
                          <a:pPr marL="0" marR="0" algn="ctr">
                            <a:spcBef>
                              <a:spcPts val="0"/>
                            </a:spcBef>
                            <a:spcAft>
                              <a:spcPts val="0"/>
                            </a:spcAft>
                          </a:pPr>
                          <a:r>
                            <a:rPr lang="it-IT" sz="1150">
                              <a:effectLst/>
                            </a:rPr>
                            <a:t>(A/C &amp; P/O)</a:t>
                          </a:r>
                          <a:endParaRPr lang="en-US"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301641469"/>
                      </a:ext>
                    </a:extLst>
                  </a:tr>
                  <a:tr h="365760">
                    <a:tc>
                      <a:txBody>
                        <a:bodyPr/>
                        <a:lstStyle/>
                        <a:p>
                          <a:pPr marL="0" marR="0">
                            <a:spcBef>
                              <a:spcPts val="0"/>
                            </a:spcBef>
                            <a:spcAft>
                              <a:spcPts val="0"/>
                            </a:spcAft>
                          </a:pPr>
                          <a:r>
                            <a:rPr lang="en-US" sz="1200">
                              <a:effectLst/>
                            </a:rPr>
                            <a:t>&lt; 200 hours </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304800">
                            <a:spcBef>
                              <a:spcPts val="0"/>
                            </a:spcBef>
                            <a:spcAft>
                              <a:spcPts val="0"/>
                            </a:spcAft>
                          </a:pPr>
                          <a:r>
                            <a:rPr lang="en-US" sz="1200">
                              <a:effectLst/>
                            </a:rPr>
                            <a:t>   $ 450.00                          </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r">
                            <a:spcBef>
                              <a:spcPts val="0"/>
                            </a:spcBef>
                            <a:spcAft>
                              <a:spcPts val="0"/>
                            </a:spcAft>
                          </a:pPr>
                          <a:r>
                            <a:rPr lang="en-US" sz="1200">
                              <a:effectLst/>
                            </a:rPr>
                            <a:t> $ 325.00                                                                            </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r">
                            <a:spcBef>
                              <a:spcPts val="0"/>
                            </a:spcBef>
                            <a:spcAft>
                              <a:spcPts val="0"/>
                            </a:spcAft>
                          </a:pPr>
                          <a:r>
                            <a:rPr lang="en-US" sz="1200">
                              <a:effectLst/>
                            </a:rPr>
                            <a:t> $ 200.00                                                                        </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r">
                            <a:spcBef>
                              <a:spcPts val="0"/>
                            </a:spcBef>
                            <a:spcAft>
                              <a:spcPts val="0"/>
                            </a:spcAft>
                          </a:pPr>
                          <a:r>
                            <a:rPr lang="en-US" sz="1200">
                              <a:effectLst/>
                            </a:rPr>
                            <a:t>$ 125.00                                                           </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r">
                            <a:spcBef>
                              <a:spcPts val="0"/>
                            </a:spcBef>
                            <a:spcAft>
                              <a:spcPts val="0"/>
                            </a:spcAft>
                          </a:pPr>
                          <a:r>
                            <a:rPr lang="en-US" sz="1200">
                              <a:effectLst/>
                            </a:rPr>
                            <a:t>$ 100.00                                        </a:t>
                          </a:r>
                          <a:endParaRPr lang="en-US"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21836069"/>
                      </a:ext>
                    </a:extLst>
                  </a:tr>
                  <a:tr h="228600">
                    <a:tc>
                      <a:txBody>
                        <a:bodyPr/>
                        <a:lstStyle/>
                        <a:p>
                          <a:endParaRPr lang="en-US"/>
                        </a:p>
                      </a:txBody>
                      <a:tcPr marL="68580" marR="68580" marT="0" marB="0">
                        <a:blipFill>
                          <a:blip r:embed="rId3"/>
                          <a:stretch>
                            <a:fillRect l="-606" t="-572222" r="-236364" b="-222222"/>
                          </a:stretch>
                        </a:blipFill>
                      </a:tcPr>
                    </a:tc>
                    <a:tc>
                      <a:txBody>
                        <a:bodyPr/>
                        <a:lstStyle/>
                        <a:p>
                          <a:pPr marL="0" marR="0">
                            <a:spcBef>
                              <a:spcPts val="0"/>
                            </a:spcBef>
                            <a:spcAft>
                              <a:spcPts val="0"/>
                            </a:spcAft>
                          </a:pPr>
                          <a:r>
                            <a:rPr lang="en-US" sz="1200">
                              <a:effectLst/>
                            </a:rPr>
                            <a:t>   $ 675.00                                        </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r">
                            <a:spcBef>
                              <a:spcPts val="0"/>
                            </a:spcBef>
                            <a:spcAft>
                              <a:spcPts val="0"/>
                            </a:spcAft>
                          </a:pPr>
                          <a:r>
                            <a:rPr lang="en-US" sz="1200">
                              <a:effectLst/>
                            </a:rPr>
                            <a:t> $ 488.00                                                                            </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r">
                            <a:spcBef>
                              <a:spcPts val="0"/>
                            </a:spcBef>
                            <a:spcAft>
                              <a:spcPts val="0"/>
                            </a:spcAft>
                          </a:pPr>
                          <a:r>
                            <a:rPr lang="en-US" sz="1200">
                              <a:effectLst/>
                            </a:rPr>
                            <a:t> $ 300.00                                                                        </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r">
                            <a:spcBef>
                              <a:spcPts val="0"/>
                            </a:spcBef>
                            <a:spcAft>
                              <a:spcPts val="0"/>
                            </a:spcAft>
                          </a:pPr>
                          <a:r>
                            <a:rPr lang="en-US" sz="1200">
                              <a:effectLst/>
                            </a:rPr>
                            <a:t>$ 188.00                                                                            </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r">
                            <a:spcBef>
                              <a:spcPts val="0"/>
                            </a:spcBef>
                            <a:spcAft>
                              <a:spcPts val="0"/>
                            </a:spcAft>
                          </a:pPr>
                          <a:r>
                            <a:rPr lang="en-US" sz="1200">
                              <a:effectLst/>
                            </a:rPr>
                            <a:t>$ 150.00                                                                </a:t>
                          </a:r>
                          <a:endParaRPr lang="en-US"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862315504"/>
                      </a:ext>
                    </a:extLst>
                  </a:tr>
                  <a:tr h="228600">
                    <a:tc>
                      <a:txBody>
                        <a:bodyPr/>
                        <a:lstStyle/>
                        <a:p>
                          <a:endParaRPr lang="en-US"/>
                        </a:p>
                      </a:txBody>
                      <a:tcPr marL="68580" marR="68580" marT="0" marB="0">
                        <a:blipFill>
                          <a:blip r:embed="rId3"/>
                          <a:stretch>
                            <a:fillRect l="-606" t="-672222" r="-236364" b="-122222"/>
                          </a:stretch>
                        </a:blipFill>
                      </a:tcPr>
                    </a:tc>
                    <a:tc>
                      <a:txBody>
                        <a:bodyPr/>
                        <a:lstStyle/>
                        <a:p>
                          <a:pPr marL="0" marR="0">
                            <a:spcBef>
                              <a:spcPts val="0"/>
                            </a:spcBef>
                            <a:spcAft>
                              <a:spcPts val="0"/>
                            </a:spcAft>
                          </a:pPr>
                          <a:r>
                            <a:rPr lang="en-US" sz="1200">
                              <a:effectLst/>
                            </a:rPr>
                            <a:t>$ 1,125.00                                            </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r">
                            <a:spcBef>
                              <a:spcPts val="0"/>
                            </a:spcBef>
                            <a:spcAft>
                              <a:spcPts val="0"/>
                            </a:spcAft>
                          </a:pPr>
                          <a:r>
                            <a:rPr lang="en-US" sz="1200">
                              <a:effectLst/>
                            </a:rPr>
                            <a:t> $ 813.00                                                                       </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r">
                            <a:spcBef>
                              <a:spcPts val="0"/>
                            </a:spcBef>
                            <a:spcAft>
                              <a:spcPts val="0"/>
                            </a:spcAft>
                          </a:pPr>
                          <a:r>
                            <a:rPr lang="en-US" sz="1200">
                              <a:effectLst/>
                            </a:rPr>
                            <a:t> $ 500.00                                                         </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r">
                            <a:spcBef>
                              <a:spcPts val="0"/>
                            </a:spcBef>
                            <a:spcAft>
                              <a:spcPts val="0"/>
                            </a:spcAft>
                          </a:pPr>
                          <a:r>
                            <a:rPr lang="en-US" sz="1200">
                              <a:effectLst/>
                            </a:rPr>
                            <a:t>$ 313.00                                              </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r">
                            <a:spcBef>
                              <a:spcPts val="0"/>
                            </a:spcBef>
                            <a:spcAft>
                              <a:spcPts val="0"/>
                            </a:spcAft>
                          </a:pPr>
                          <a:r>
                            <a:rPr lang="en-US" sz="1200">
                              <a:effectLst/>
                            </a:rPr>
                            <a:t>$ 250.00                                                                </a:t>
                          </a:r>
                          <a:endParaRPr lang="en-US"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009605828"/>
                      </a:ext>
                    </a:extLst>
                  </a:tr>
                  <a:tr h="228600">
                    <a:tc>
                      <a:txBody>
                        <a:bodyPr/>
                        <a:lstStyle/>
                        <a:p>
                          <a:endParaRPr lang="en-US"/>
                        </a:p>
                      </a:txBody>
                      <a:tcPr marL="68580" marR="68580" marT="0" marB="0">
                        <a:blipFill>
                          <a:blip r:embed="rId3"/>
                          <a:stretch>
                            <a:fillRect l="-606" t="-772222" r="-236364" b="-22222"/>
                          </a:stretch>
                        </a:blipFill>
                      </a:tcPr>
                    </a:tc>
                    <a:tc>
                      <a:txBody>
                        <a:bodyPr/>
                        <a:lstStyle/>
                        <a:p>
                          <a:pPr marL="0" marR="0">
                            <a:spcBef>
                              <a:spcPts val="0"/>
                            </a:spcBef>
                            <a:spcAft>
                              <a:spcPts val="0"/>
                            </a:spcAft>
                          </a:pPr>
                          <a:r>
                            <a:rPr lang="en-US" sz="1200">
                              <a:effectLst/>
                            </a:rPr>
                            <a:t>$ 1,575.00                                            </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r">
                            <a:spcBef>
                              <a:spcPts val="0"/>
                            </a:spcBef>
                            <a:spcAft>
                              <a:spcPts val="0"/>
                            </a:spcAft>
                          </a:pPr>
                          <a:r>
                            <a:rPr lang="en-US" sz="1200">
                              <a:effectLst/>
                            </a:rPr>
                            <a:t> $ 1,138.00                                                                         </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r">
                            <a:spcBef>
                              <a:spcPts val="0"/>
                            </a:spcBef>
                            <a:spcAft>
                              <a:spcPts val="0"/>
                            </a:spcAft>
                          </a:pPr>
                          <a:r>
                            <a:rPr lang="en-US" sz="1200">
                              <a:effectLst/>
                            </a:rPr>
                            <a:t> $ 700.00                                                                     </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r">
                            <a:spcBef>
                              <a:spcPts val="0"/>
                            </a:spcBef>
                            <a:spcAft>
                              <a:spcPts val="0"/>
                            </a:spcAft>
                          </a:pPr>
                          <a:r>
                            <a:rPr lang="en-US" sz="1200">
                              <a:effectLst/>
                            </a:rPr>
                            <a:t>$ 438.00                                                                                                        </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r">
                            <a:spcBef>
                              <a:spcPts val="0"/>
                            </a:spcBef>
                            <a:spcAft>
                              <a:spcPts val="0"/>
                            </a:spcAft>
                          </a:pPr>
                          <a:r>
                            <a:rPr lang="en-US" sz="1200" dirty="0">
                              <a:effectLst/>
                            </a:rPr>
                            <a:t>$ 350.00                      </a:t>
                          </a:r>
                          <a:endParaRPr lang="en-US" sz="12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640957837"/>
                      </a:ext>
                    </a:extLst>
                  </a:tr>
                </a:tbl>
              </a:graphicData>
            </a:graphic>
          </p:graphicFrame>
        </mc:Fallback>
      </mc:AlternateContent>
    </p:spTree>
    <p:extLst>
      <p:ext uri="{BB962C8B-B14F-4D97-AF65-F5344CB8AC3E}">
        <p14:creationId xmlns:p14="http://schemas.microsoft.com/office/powerpoint/2010/main" val="42865854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BAB08-241A-421B-2235-5D8EF24EAF9A}"/>
              </a:ext>
            </a:extLst>
          </p:cNvPr>
          <p:cNvSpPr>
            <a:spLocks noGrp="1"/>
          </p:cNvSpPr>
          <p:nvPr>
            <p:ph idx="1"/>
          </p:nvPr>
        </p:nvSpPr>
        <p:spPr>
          <a:xfrm>
            <a:off x="732367" y="838200"/>
            <a:ext cx="10723033" cy="5486400"/>
          </a:xfrm>
        </p:spPr>
        <p:txBody>
          <a:bodyPr/>
          <a:lstStyle/>
          <a:p>
            <a:pPr marL="0" marR="0" indent="0">
              <a:spcBef>
                <a:spcPts val="0"/>
              </a:spcBef>
              <a:spcAft>
                <a:spcPts val="0"/>
              </a:spcAft>
              <a:buNone/>
              <a:tabLst>
                <a:tab pos="1257300" algn="l"/>
              </a:tabLst>
            </a:pPr>
            <a:r>
              <a:rPr lang="en-US" sz="1400" b="1" dirty="0">
                <a:solidFill>
                  <a:schemeClr val="tx1"/>
                </a:solidFill>
                <a:effectLst/>
                <a:latin typeface="Times New Roman" panose="02020603050405020304" pitchFamily="18" charset="0"/>
                <a:ea typeface="Times New Roman" panose="02020603050405020304" pitchFamily="18" charset="0"/>
              </a:rPr>
              <a:t>Section 660.02A: Category II(A) -	Wood Processing Permit Fees</a:t>
            </a: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pPr>
            <a:r>
              <a:rPr lang="en-US" sz="1400" dirty="0">
                <a:solidFill>
                  <a:schemeClr val="tx1"/>
                </a:solidFill>
                <a:effectLst/>
                <a:latin typeface="Times New Roman" panose="02020603050405020304" pitchFamily="18" charset="0"/>
                <a:ea typeface="Times New Roman" panose="02020603050405020304" pitchFamily="18" charset="0"/>
              </a:rPr>
              <a:t>Operations including, but not limited to: chipper, hammer mill, tub grinder, screening plant, lumber mill, or portable mill.  Permit Fee is for the wood processing portion of the unit.  Fuel burning engines powering the unit are permitted separately.</a:t>
            </a:r>
          </a:p>
          <a:p>
            <a:pPr marL="0" marR="0" indent="0" algn="ctr">
              <a:spcBef>
                <a:spcPts val="0"/>
              </a:spcBef>
              <a:spcAft>
                <a:spcPts val="0"/>
              </a:spcAft>
              <a:buNone/>
            </a:pPr>
            <a:endParaRPr lang="en-US" sz="1200" dirty="0">
              <a:solidFill>
                <a:schemeClr val="tx1"/>
              </a:solidFill>
              <a:effectLst/>
              <a:latin typeface="Times New Roman" panose="02020603050405020304" pitchFamily="18" charset="0"/>
              <a:ea typeface="Times New Roman" panose="02020603050405020304" pitchFamily="18" charset="0"/>
            </a:endParaRPr>
          </a:p>
          <a:p>
            <a:pPr marL="0" marR="0" indent="0" algn="ctr">
              <a:spcBef>
                <a:spcPts val="0"/>
              </a:spcBef>
              <a:spcAft>
                <a:spcPts val="0"/>
              </a:spcAft>
              <a:buNone/>
            </a:pPr>
            <a:endParaRPr lang="en-US" sz="1200" dirty="0">
              <a:solidFill>
                <a:schemeClr val="tx1"/>
              </a:solidFill>
              <a:latin typeface="Times New Roman" panose="02020603050405020304" pitchFamily="18" charset="0"/>
              <a:ea typeface="Times New Roman" panose="02020603050405020304" pitchFamily="18" charset="0"/>
            </a:endParaRPr>
          </a:p>
          <a:p>
            <a:pPr marL="0" marR="0" indent="0" algn="ctr">
              <a:spcBef>
                <a:spcPts val="0"/>
              </a:spcBef>
              <a:spcAft>
                <a:spcPts val="0"/>
              </a:spcAft>
              <a:buNone/>
            </a:pPr>
            <a:endParaRPr lang="en-US" sz="1200" dirty="0">
              <a:solidFill>
                <a:schemeClr val="tx1"/>
              </a:solidFill>
              <a:effectLst/>
              <a:latin typeface="Times New Roman" panose="02020603050405020304" pitchFamily="18" charset="0"/>
              <a:ea typeface="Times New Roman" panose="02020603050405020304" pitchFamily="18" charset="0"/>
            </a:endParaRPr>
          </a:p>
          <a:p>
            <a:pPr marL="0" marR="0" indent="0" algn="ctr">
              <a:spcBef>
                <a:spcPts val="0"/>
              </a:spcBef>
              <a:spcAft>
                <a:spcPts val="0"/>
              </a:spcAft>
              <a:buNone/>
            </a:pPr>
            <a:endParaRPr lang="en-US" sz="1200" dirty="0">
              <a:solidFill>
                <a:schemeClr val="tx1"/>
              </a:solidFill>
              <a:latin typeface="Times New Roman" panose="02020603050405020304" pitchFamily="18" charset="0"/>
              <a:ea typeface="Times New Roman" panose="02020603050405020304" pitchFamily="18" charset="0"/>
            </a:endParaRPr>
          </a:p>
          <a:p>
            <a:pPr marL="0" marR="0" indent="0" algn="ctr">
              <a:spcBef>
                <a:spcPts val="0"/>
              </a:spcBef>
              <a:spcAft>
                <a:spcPts val="0"/>
              </a:spcAft>
              <a:buNone/>
            </a:pPr>
            <a:endParaRPr lang="en-US" sz="1200" dirty="0">
              <a:solidFill>
                <a:schemeClr val="tx1"/>
              </a:solidFill>
              <a:effectLst/>
              <a:latin typeface="Times New Roman" panose="02020603050405020304" pitchFamily="18" charset="0"/>
              <a:ea typeface="Times New Roman" panose="02020603050405020304" pitchFamily="18" charset="0"/>
            </a:endParaRPr>
          </a:p>
          <a:p>
            <a:pPr marL="0" marR="0" indent="0" algn="ctr">
              <a:spcBef>
                <a:spcPts val="0"/>
              </a:spcBef>
              <a:spcAft>
                <a:spcPts val="0"/>
              </a:spcAft>
              <a:buNone/>
            </a:pPr>
            <a:endParaRPr lang="en-US" sz="1200" dirty="0">
              <a:solidFill>
                <a:schemeClr val="tx1"/>
              </a:solidFill>
              <a:latin typeface="Times New Roman" panose="02020603050405020304" pitchFamily="18" charset="0"/>
              <a:ea typeface="Times New Roman" panose="02020603050405020304" pitchFamily="18" charset="0"/>
            </a:endParaRPr>
          </a:p>
          <a:p>
            <a:pPr marL="0" marR="0" indent="0" algn="ctr">
              <a:spcBef>
                <a:spcPts val="0"/>
              </a:spcBef>
              <a:spcAft>
                <a:spcPts val="0"/>
              </a:spcAft>
              <a:buNone/>
            </a:pPr>
            <a:endParaRPr lang="en-US" sz="1200" dirty="0">
              <a:solidFill>
                <a:schemeClr val="tx1"/>
              </a:solidFill>
              <a:effectLst/>
              <a:latin typeface="Times New Roman" panose="02020603050405020304" pitchFamily="18" charset="0"/>
              <a:ea typeface="Times New Roman" panose="02020603050405020304" pitchFamily="18" charset="0"/>
            </a:endParaRPr>
          </a:p>
          <a:p>
            <a:pPr marL="0" marR="0" indent="0" algn="ctr">
              <a:spcBef>
                <a:spcPts val="0"/>
              </a:spcBef>
              <a:spcAft>
                <a:spcPts val="0"/>
              </a:spcAft>
              <a:buNone/>
            </a:pPr>
            <a:endParaRPr lang="en-US" sz="1200" dirty="0">
              <a:solidFill>
                <a:schemeClr val="tx1"/>
              </a:solidFill>
              <a:latin typeface="Times New Roman" panose="02020603050405020304" pitchFamily="18" charset="0"/>
              <a:ea typeface="Times New Roman" panose="02020603050405020304" pitchFamily="18" charset="0"/>
            </a:endParaRPr>
          </a:p>
          <a:p>
            <a:pPr marL="0" marR="0" indent="0" algn="ctr">
              <a:spcBef>
                <a:spcPts val="0"/>
              </a:spcBef>
              <a:spcAft>
                <a:spcPts val="0"/>
              </a:spcAft>
              <a:buNone/>
            </a:pPr>
            <a:endParaRPr lang="en-US" sz="1200" dirty="0">
              <a:solidFill>
                <a:schemeClr val="tx1"/>
              </a:solidFill>
              <a:effectLst/>
              <a:latin typeface="Times New Roman" panose="02020603050405020304" pitchFamily="18" charset="0"/>
              <a:ea typeface="Times New Roman" panose="02020603050405020304" pitchFamily="18" charset="0"/>
            </a:endParaRPr>
          </a:p>
          <a:p>
            <a:pPr marL="0" marR="0" indent="0" algn="ctr">
              <a:spcBef>
                <a:spcPts val="0"/>
              </a:spcBef>
              <a:spcAft>
                <a:spcPts val="0"/>
              </a:spcAft>
              <a:buNone/>
            </a:pPr>
            <a:endParaRPr lang="en-US" sz="1200" dirty="0">
              <a:solidFill>
                <a:schemeClr val="tx1"/>
              </a:solidFill>
              <a:latin typeface="Times New Roman" panose="02020603050405020304" pitchFamily="18" charset="0"/>
              <a:ea typeface="Times New Roman" panose="02020603050405020304" pitchFamily="18" charset="0"/>
            </a:endParaRPr>
          </a:p>
          <a:p>
            <a:pPr marL="0" indent="0" algn="ctr">
              <a:spcBef>
                <a:spcPts val="0"/>
              </a:spcBef>
              <a:spcAft>
                <a:spcPts val="0"/>
              </a:spcAft>
              <a:buNone/>
            </a:pPr>
            <a:endParaRPr lang="en-US" sz="1400" dirty="0">
              <a:solidFill>
                <a:schemeClr val="tx1"/>
              </a:solidFill>
              <a:latin typeface="Times New Roman" panose="02020603050405020304" pitchFamily="18" charset="0"/>
              <a:ea typeface="Times New Roman" panose="02020603050405020304" pitchFamily="18" charset="0"/>
            </a:endParaRPr>
          </a:p>
          <a:p>
            <a:pPr marL="0" marR="0" indent="0" algn="ctr">
              <a:spcBef>
                <a:spcPts val="0"/>
              </a:spcBef>
              <a:spcAft>
                <a:spcPts val="0"/>
              </a:spcAft>
              <a:buNone/>
            </a:pPr>
            <a:endParaRPr lang="en-US" sz="1200" dirty="0">
              <a:solidFill>
                <a:schemeClr val="tx1"/>
              </a:solidFill>
              <a:effectLst/>
              <a:latin typeface="Times New Roman" panose="02020603050405020304" pitchFamily="18" charset="0"/>
              <a:ea typeface="Times New Roman" panose="02020603050405020304" pitchFamily="18" charset="0"/>
            </a:endParaRPr>
          </a:p>
        </p:txBody>
      </p:sp>
      <p:sp>
        <p:nvSpPr>
          <p:cNvPr id="4" name="Text Box 11">
            <a:extLst>
              <a:ext uri="{FF2B5EF4-FFF2-40B4-BE49-F238E27FC236}">
                <a16:creationId xmlns:a16="http://schemas.microsoft.com/office/drawing/2014/main" id="{208CECA3-B693-2DFC-393C-A5C50669018E}"/>
              </a:ext>
            </a:extLst>
          </p:cNvPr>
          <p:cNvSpPr txBox="1">
            <a:spLocks noGrp="1" noChangeArrowheads="1"/>
          </p:cNvSpPr>
          <p:nvPr>
            <p:ph type="title"/>
          </p:nvPr>
        </p:nvSpPr>
        <p:spPr bwMode="auto">
          <a:xfrm>
            <a:off x="732367" y="-47925"/>
            <a:ext cx="10723034" cy="831093"/>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Rule 660.02A (Proposed)</a:t>
            </a:r>
          </a:p>
        </p:txBody>
      </p:sp>
      <mc:AlternateContent xmlns:mc="http://schemas.openxmlformats.org/markup-compatibility/2006">
        <mc:Choice xmlns:a14="http://schemas.microsoft.com/office/drawing/2010/main" Requires="a14">
          <p:graphicFrame>
            <p:nvGraphicFramePr>
              <p:cNvPr id="2" name="Table 1">
                <a:extLst>
                  <a:ext uri="{FF2B5EF4-FFF2-40B4-BE49-F238E27FC236}">
                    <a16:creationId xmlns:a16="http://schemas.microsoft.com/office/drawing/2014/main" id="{07E906F5-011B-717A-3C60-9EDCB4445DB4}"/>
                  </a:ext>
                </a:extLst>
              </p:cNvPr>
              <p:cNvGraphicFramePr>
                <a:graphicFrameLocks noGrp="1"/>
              </p:cNvGraphicFramePr>
              <p:nvPr>
                <p:extLst>
                  <p:ext uri="{D42A27DB-BD31-4B8C-83A1-F6EECF244321}">
                    <p14:modId xmlns:p14="http://schemas.microsoft.com/office/powerpoint/2010/main" val="1373306466"/>
                  </p:ext>
                </p:extLst>
              </p:nvPr>
            </p:nvGraphicFramePr>
            <p:xfrm>
              <a:off x="2590800" y="1691640"/>
              <a:ext cx="7010400" cy="3108960"/>
            </p:xfrm>
            <a:graphic>
              <a:graphicData uri="http://schemas.openxmlformats.org/drawingml/2006/table">
                <a:tbl>
                  <a:tblPr firstRow="1" firstCol="1" bandRow="1">
                    <a:tableStyleId>{5C22544A-7EE6-4342-B048-85BDC9FD1C3A}</a:tableStyleId>
                  </a:tblPr>
                  <a:tblGrid>
                    <a:gridCol w="4567245">
                      <a:extLst>
                        <a:ext uri="{9D8B030D-6E8A-4147-A177-3AD203B41FA5}">
                          <a16:colId xmlns:a16="http://schemas.microsoft.com/office/drawing/2014/main" val="3564141520"/>
                        </a:ext>
                      </a:extLst>
                    </a:gridCol>
                    <a:gridCol w="1279998">
                      <a:extLst>
                        <a:ext uri="{9D8B030D-6E8A-4147-A177-3AD203B41FA5}">
                          <a16:colId xmlns:a16="http://schemas.microsoft.com/office/drawing/2014/main" val="2287919101"/>
                        </a:ext>
                      </a:extLst>
                    </a:gridCol>
                    <a:gridCol w="1163157">
                      <a:extLst>
                        <a:ext uri="{9D8B030D-6E8A-4147-A177-3AD203B41FA5}">
                          <a16:colId xmlns:a16="http://schemas.microsoft.com/office/drawing/2014/main" val="319421547"/>
                        </a:ext>
                      </a:extLst>
                    </a:gridCol>
                  </a:tblGrid>
                  <a:tr h="228600">
                    <a:tc gridSpan="3">
                      <a:txBody>
                        <a:bodyPr/>
                        <a:lstStyle/>
                        <a:p>
                          <a:pPr marL="0" marR="0">
                            <a:spcBef>
                              <a:spcPts val="0"/>
                            </a:spcBef>
                            <a:spcAft>
                              <a:spcPts val="0"/>
                            </a:spcAft>
                          </a:pPr>
                          <a:r>
                            <a:rPr lang="en-US" sz="1200" dirty="0">
                              <a:effectLst/>
                            </a:rPr>
                            <a:t>Permit Fees: Wood Processing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799342856"/>
                      </a:ext>
                    </a:extLst>
                  </a:tr>
                  <a:tr h="228600">
                    <a:tc>
                      <a:txBody>
                        <a:bodyPr/>
                        <a:lstStyle/>
                        <a:p>
                          <a:pPr marL="0" marR="0">
                            <a:spcBef>
                              <a:spcPts val="0"/>
                            </a:spcBef>
                            <a:spcAft>
                              <a:spcPts val="0"/>
                            </a:spcAft>
                          </a:pPr>
                          <a:r>
                            <a:rPr lang="en-US" sz="1200" dirty="0">
                              <a:effectLst/>
                            </a:rPr>
                            <a:t>Permit Type: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A/C</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P/O</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830126703"/>
                      </a:ext>
                    </a:extLst>
                  </a:tr>
                  <a:tr h="228600">
                    <a:tc>
                      <a:txBody>
                        <a:bodyPr/>
                        <a:lstStyle/>
                        <a:p>
                          <a:pPr marL="0" marR="0">
                            <a:spcBef>
                              <a:spcPts val="0"/>
                            </a:spcBef>
                            <a:spcAft>
                              <a:spcPts val="0"/>
                            </a:spcAft>
                          </a:pPr>
                          <a:r>
                            <a:rPr lang="en-US" sz="1200">
                              <a:effectLst/>
                            </a:rPr>
                            <a:t>Chipper</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$ 625.00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$ 782.00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149189884"/>
                      </a:ext>
                    </a:extLst>
                  </a:tr>
                  <a:tr h="228600">
                    <a:tc>
                      <a:txBody>
                        <a:bodyPr/>
                        <a:lstStyle/>
                        <a:p>
                          <a:pPr marL="0" marR="0">
                            <a:spcBef>
                              <a:spcPts val="0"/>
                            </a:spcBef>
                            <a:spcAft>
                              <a:spcPts val="0"/>
                            </a:spcAft>
                          </a:pPr>
                          <a:r>
                            <a:rPr lang="en-US" sz="1200">
                              <a:effectLst/>
                            </a:rPr>
                            <a:t>Hammer Mill</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$ 1,000.00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$ 1,250.00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660612283"/>
                      </a:ext>
                    </a:extLst>
                  </a:tr>
                  <a:tr h="228600">
                    <a:tc>
                      <a:txBody>
                        <a:bodyPr/>
                        <a:lstStyle/>
                        <a:p>
                          <a:pPr marL="0" marR="0">
                            <a:spcBef>
                              <a:spcPts val="0"/>
                            </a:spcBef>
                            <a:spcAft>
                              <a:spcPts val="0"/>
                            </a:spcAft>
                          </a:pPr>
                          <a:r>
                            <a:rPr lang="en-US" sz="1200">
                              <a:effectLst/>
                            </a:rPr>
                            <a:t>Tub Grinder</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$ 1,250.00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$ 1,563.00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615707875"/>
                      </a:ext>
                    </a:extLst>
                  </a:tr>
                  <a:tr h="228600">
                    <a:tc>
                      <a:txBody>
                        <a:bodyPr/>
                        <a:lstStyle/>
                        <a:p>
                          <a:pPr marL="0" marR="0">
                            <a:spcBef>
                              <a:spcPts val="0"/>
                            </a:spcBef>
                            <a:spcAft>
                              <a:spcPts val="0"/>
                            </a:spcAft>
                          </a:pPr>
                          <a:r>
                            <a:rPr lang="en-US" sz="1200">
                              <a:effectLst/>
                            </a:rPr>
                            <a:t>Screening Plant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$ 1,125.00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$ 1,407.00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609175973"/>
                      </a:ext>
                    </a:extLst>
                  </a:tr>
                  <a:tr h="228600">
                    <a:tc>
                      <a:txBody>
                        <a:bodyPr/>
                        <a:lstStyle/>
                        <a:p>
                          <a:pPr marL="0" marR="0">
                            <a:spcBef>
                              <a:spcPts val="0"/>
                            </a:spcBef>
                            <a:spcAft>
                              <a:spcPts val="0"/>
                            </a:spcAft>
                          </a:pPr>
                          <a:r>
                            <a:rPr lang="en-US" sz="1200">
                              <a:effectLst/>
                            </a:rPr>
                            <a:t>Lumber Mill (Portable or &lt;500 Board ft per year)</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$ 875.00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$ 1,094.00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381855725"/>
                      </a:ext>
                    </a:extLst>
                  </a:tr>
                  <a:tr h="228600">
                    <a:tc>
                      <a:txBody>
                        <a:bodyPr/>
                        <a:lstStyle/>
                        <a:p>
                          <a:pPr marL="0" marR="0">
                            <a:spcBef>
                              <a:spcPts val="0"/>
                            </a:spcBef>
                            <a:spcAft>
                              <a:spcPts val="0"/>
                            </a:spcAft>
                          </a:pPr>
                          <a:r>
                            <a:rPr lang="en-US" sz="1200">
                              <a:effectLst/>
                            </a:rPr>
                            <a:t>Lumber Mill (</a:t>
                          </a:r>
                          <a14:m>
                            <m:oMath xmlns:m="http://schemas.openxmlformats.org/officeDocument/2006/math">
                              <m:r>
                                <a:rPr lang="en-US" sz="1200">
                                  <a:effectLst/>
                                </a:rPr>
                                <m:t>≥</m:t>
                              </m:r>
                            </m:oMath>
                          </a14:m>
                          <a:r>
                            <a:rPr lang="en-US" sz="1200">
                              <a:effectLst/>
                            </a:rPr>
                            <a:t>500 and &lt;5,000 Board ft per year)</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$ 1,500.00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$ 1,875.00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920228544"/>
                      </a:ext>
                    </a:extLst>
                  </a:tr>
                  <a:tr h="228600">
                    <a:tc>
                      <a:txBody>
                        <a:bodyPr/>
                        <a:lstStyle/>
                        <a:p>
                          <a:pPr marL="0" marR="0">
                            <a:spcBef>
                              <a:spcPts val="0"/>
                            </a:spcBef>
                            <a:spcAft>
                              <a:spcPts val="0"/>
                            </a:spcAft>
                          </a:pPr>
                          <a:r>
                            <a:rPr lang="en-US" sz="1200">
                              <a:effectLst/>
                            </a:rPr>
                            <a:t>Lumber Mill (</a:t>
                          </a:r>
                          <a14:m>
                            <m:oMath xmlns:m="http://schemas.openxmlformats.org/officeDocument/2006/math">
                              <m:r>
                                <a:rPr lang="en-US" sz="1200">
                                  <a:effectLst/>
                                </a:rPr>
                                <m:t>≥</m:t>
                              </m:r>
                            </m:oMath>
                          </a14:m>
                          <a:r>
                            <a:rPr lang="en-US" sz="1200">
                              <a:effectLst/>
                            </a:rPr>
                            <a:t>5,000 and &lt;10,000 Board ft per year)</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$ 1,875.00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$ 2,344.00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133308357"/>
                      </a:ext>
                    </a:extLst>
                  </a:tr>
                  <a:tr h="228600">
                    <a:tc>
                      <a:txBody>
                        <a:bodyPr/>
                        <a:lstStyle/>
                        <a:p>
                          <a:pPr marL="0" marR="0">
                            <a:spcBef>
                              <a:spcPts val="0"/>
                            </a:spcBef>
                            <a:spcAft>
                              <a:spcPts val="0"/>
                            </a:spcAft>
                          </a:pPr>
                          <a:r>
                            <a:rPr lang="en-US" sz="1200">
                              <a:effectLst/>
                            </a:rPr>
                            <a:t>Lumber Mill (</a:t>
                          </a:r>
                          <a14:m>
                            <m:oMath xmlns:m="http://schemas.openxmlformats.org/officeDocument/2006/math">
                              <m:r>
                                <a:rPr lang="en-US" sz="1200">
                                  <a:effectLst/>
                                </a:rPr>
                                <m:t>≥</m:t>
                              </m:r>
                            </m:oMath>
                          </a14:m>
                          <a:r>
                            <a:rPr lang="en-US" sz="1200">
                              <a:effectLst/>
                            </a:rPr>
                            <a:t>10,000 Board ft per year or up to 5 saws)</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$ 3,125.00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$ 3,907.00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495406188"/>
                      </a:ext>
                    </a:extLst>
                  </a:tr>
                  <a:tr h="228600">
                    <a:tc>
                      <a:txBody>
                        <a:bodyPr/>
                        <a:lstStyle/>
                        <a:p>
                          <a:pPr marL="0" marR="0">
                            <a:spcBef>
                              <a:spcPts val="0"/>
                            </a:spcBef>
                            <a:spcAft>
                              <a:spcPts val="0"/>
                            </a:spcAft>
                          </a:pPr>
                          <a:r>
                            <a:rPr lang="en-US" sz="1200">
                              <a:effectLst/>
                            </a:rPr>
                            <a:t>Biochar / Pyrolysis - Non fuel burning (i.e. electric heating)</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$ 1,250.00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$ 1,563.00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963526962"/>
                      </a:ext>
                    </a:extLst>
                  </a:tr>
                  <a:tr h="228600">
                    <a:tc>
                      <a:txBody>
                        <a:bodyPr/>
                        <a:lstStyle/>
                        <a:p>
                          <a:pPr marL="0" marR="0">
                            <a:spcBef>
                              <a:spcPts val="0"/>
                            </a:spcBef>
                            <a:spcAft>
                              <a:spcPts val="0"/>
                            </a:spcAft>
                          </a:pPr>
                          <a:r>
                            <a:rPr lang="en-US" sz="1200">
                              <a:effectLst/>
                            </a:rPr>
                            <a:t>Biochar / Pyrolysis – Fuel burning for heating/processing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$ 3,125.00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$ 3,907.00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284546195"/>
                      </a:ext>
                    </a:extLst>
                  </a:tr>
                  <a:tr h="228600">
                    <a:tc>
                      <a:txBody>
                        <a:bodyPr/>
                        <a:lstStyle/>
                        <a:p>
                          <a:pPr marL="0" marR="0">
                            <a:spcBef>
                              <a:spcPts val="0"/>
                            </a:spcBef>
                            <a:spcAft>
                              <a:spcPts val="0"/>
                            </a:spcAft>
                          </a:pPr>
                          <a:r>
                            <a:rPr lang="en-US" sz="1200">
                              <a:effectLst/>
                            </a:rPr>
                            <a:t>Biomass/Syngas from Biomass to Liquid Fuel processing (per 1.0 million gallons per year)</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$2,500.00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$3,125.00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334494413"/>
                      </a:ext>
                    </a:extLst>
                  </a:tr>
                </a:tbl>
              </a:graphicData>
            </a:graphic>
          </p:graphicFrame>
        </mc:Choice>
        <mc:Fallback>
          <p:graphicFrame>
            <p:nvGraphicFramePr>
              <p:cNvPr id="2" name="Table 1">
                <a:extLst>
                  <a:ext uri="{FF2B5EF4-FFF2-40B4-BE49-F238E27FC236}">
                    <a16:creationId xmlns:a16="http://schemas.microsoft.com/office/drawing/2014/main" id="{07E906F5-011B-717A-3C60-9EDCB4445DB4}"/>
                  </a:ext>
                </a:extLst>
              </p:cNvPr>
              <p:cNvGraphicFramePr>
                <a:graphicFrameLocks noGrp="1"/>
              </p:cNvGraphicFramePr>
              <p:nvPr>
                <p:extLst>
                  <p:ext uri="{D42A27DB-BD31-4B8C-83A1-F6EECF244321}">
                    <p14:modId xmlns:p14="http://schemas.microsoft.com/office/powerpoint/2010/main" val="1373306466"/>
                  </p:ext>
                </p:extLst>
              </p:nvPr>
            </p:nvGraphicFramePr>
            <p:xfrm>
              <a:off x="2590800" y="1691640"/>
              <a:ext cx="7010400" cy="3108960"/>
            </p:xfrm>
            <a:graphic>
              <a:graphicData uri="http://schemas.openxmlformats.org/drawingml/2006/table">
                <a:tbl>
                  <a:tblPr firstRow="1" firstCol="1" bandRow="1">
                    <a:tableStyleId>{5C22544A-7EE6-4342-B048-85BDC9FD1C3A}</a:tableStyleId>
                  </a:tblPr>
                  <a:tblGrid>
                    <a:gridCol w="4567245">
                      <a:extLst>
                        <a:ext uri="{9D8B030D-6E8A-4147-A177-3AD203B41FA5}">
                          <a16:colId xmlns:a16="http://schemas.microsoft.com/office/drawing/2014/main" val="3564141520"/>
                        </a:ext>
                      </a:extLst>
                    </a:gridCol>
                    <a:gridCol w="1279998">
                      <a:extLst>
                        <a:ext uri="{9D8B030D-6E8A-4147-A177-3AD203B41FA5}">
                          <a16:colId xmlns:a16="http://schemas.microsoft.com/office/drawing/2014/main" val="2287919101"/>
                        </a:ext>
                      </a:extLst>
                    </a:gridCol>
                    <a:gridCol w="1163157">
                      <a:extLst>
                        <a:ext uri="{9D8B030D-6E8A-4147-A177-3AD203B41FA5}">
                          <a16:colId xmlns:a16="http://schemas.microsoft.com/office/drawing/2014/main" val="319421547"/>
                        </a:ext>
                      </a:extLst>
                    </a:gridCol>
                  </a:tblGrid>
                  <a:tr h="228600">
                    <a:tc gridSpan="3">
                      <a:txBody>
                        <a:bodyPr/>
                        <a:lstStyle/>
                        <a:p>
                          <a:pPr marL="0" marR="0">
                            <a:spcBef>
                              <a:spcPts val="0"/>
                            </a:spcBef>
                            <a:spcAft>
                              <a:spcPts val="0"/>
                            </a:spcAft>
                          </a:pPr>
                          <a:r>
                            <a:rPr lang="en-US" sz="1200" dirty="0">
                              <a:effectLst/>
                            </a:rPr>
                            <a:t>Permit Fees: Wood Processing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799342856"/>
                      </a:ext>
                    </a:extLst>
                  </a:tr>
                  <a:tr h="228600">
                    <a:tc>
                      <a:txBody>
                        <a:bodyPr/>
                        <a:lstStyle/>
                        <a:p>
                          <a:pPr marL="0" marR="0">
                            <a:spcBef>
                              <a:spcPts val="0"/>
                            </a:spcBef>
                            <a:spcAft>
                              <a:spcPts val="0"/>
                            </a:spcAft>
                          </a:pPr>
                          <a:r>
                            <a:rPr lang="en-US" sz="1200" dirty="0">
                              <a:effectLst/>
                            </a:rPr>
                            <a:t>Permit Type: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A/C</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P/O</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830126703"/>
                      </a:ext>
                    </a:extLst>
                  </a:tr>
                  <a:tr h="228600">
                    <a:tc>
                      <a:txBody>
                        <a:bodyPr/>
                        <a:lstStyle/>
                        <a:p>
                          <a:pPr marL="0" marR="0">
                            <a:spcBef>
                              <a:spcPts val="0"/>
                            </a:spcBef>
                            <a:spcAft>
                              <a:spcPts val="0"/>
                            </a:spcAft>
                          </a:pPr>
                          <a:r>
                            <a:rPr lang="en-US" sz="1200">
                              <a:effectLst/>
                            </a:rPr>
                            <a:t>Chipper</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$ 625.00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$ 782.00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149189884"/>
                      </a:ext>
                    </a:extLst>
                  </a:tr>
                  <a:tr h="228600">
                    <a:tc>
                      <a:txBody>
                        <a:bodyPr/>
                        <a:lstStyle/>
                        <a:p>
                          <a:pPr marL="0" marR="0">
                            <a:spcBef>
                              <a:spcPts val="0"/>
                            </a:spcBef>
                            <a:spcAft>
                              <a:spcPts val="0"/>
                            </a:spcAft>
                          </a:pPr>
                          <a:r>
                            <a:rPr lang="en-US" sz="1200">
                              <a:effectLst/>
                            </a:rPr>
                            <a:t>Hammer Mill</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$ 1,000.00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$ 1,250.00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660612283"/>
                      </a:ext>
                    </a:extLst>
                  </a:tr>
                  <a:tr h="228600">
                    <a:tc>
                      <a:txBody>
                        <a:bodyPr/>
                        <a:lstStyle/>
                        <a:p>
                          <a:pPr marL="0" marR="0">
                            <a:spcBef>
                              <a:spcPts val="0"/>
                            </a:spcBef>
                            <a:spcAft>
                              <a:spcPts val="0"/>
                            </a:spcAft>
                          </a:pPr>
                          <a:r>
                            <a:rPr lang="en-US" sz="1200">
                              <a:effectLst/>
                            </a:rPr>
                            <a:t>Tub Grinder</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$ 1,250.00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$ 1,563.00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615707875"/>
                      </a:ext>
                    </a:extLst>
                  </a:tr>
                  <a:tr h="228600">
                    <a:tc>
                      <a:txBody>
                        <a:bodyPr/>
                        <a:lstStyle/>
                        <a:p>
                          <a:pPr marL="0" marR="0">
                            <a:spcBef>
                              <a:spcPts val="0"/>
                            </a:spcBef>
                            <a:spcAft>
                              <a:spcPts val="0"/>
                            </a:spcAft>
                          </a:pPr>
                          <a:r>
                            <a:rPr lang="en-US" sz="1200">
                              <a:effectLst/>
                            </a:rPr>
                            <a:t>Screening Plant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$ 1,125.00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$ 1,407.00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609175973"/>
                      </a:ext>
                    </a:extLst>
                  </a:tr>
                  <a:tr h="228600">
                    <a:tc>
                      <a:txBody>
                        <a:bodyPr/>
                        <a:lstStyle/>
                        <a:p>
                          <a:pPr marL="0" marR="0">
                            <a:spcBef>
                              <a:spcPts val="0"/>
                            </a:spcBef>
                            <a:spcAft>
                              <a:spcPts val="0"/>
                            </a:spcAft>
                          </a:pPr>
                          <a:r>
                            <a:rPr lang="en-US" sz="1200">
                              <a:effectLst/>
                            </a:rPr>
                            <a:t>Lumber Mill (Portable or &lt;500 Board ft per year)</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$ 875.00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$ 1,094.00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381855725"/>
                      </a:ext>
                    </a:extLst>
                  </a:tr>
                  <a:tr h="228600">
                    <a:tc>
                      <a:txBody>
                        <a:bodyPr/>
                        <a:lstStyle/>
                        <a:p>
                          <a:endParaRPr lang="en-US"/>
                        </a:p>
                      </a:txBody>
                      <a:tcPr marL="68580" marR="68580" marT="0" marB="0" anchor="b">
                        <a:blipFill>
                          <a:blip r:embed="rId2"/>
                          <a:stretch>
                            <a:fillRect l="-278" t="-705556" r="-54167" b="-605556"/>
                          </a:stretch>
                        </a:blipFill>
                      </a:tcPr>
                    </a:tc>
                    <a:tc>
                      <a:txBody>
                        <a:bodyPr/>
                        <a:lstStyle/>
                        <a:p>
                          <a:pPr marL="0" marR="0" algn="r">
                            <a:spcBef>
                              <a:spcPts val="0"/>
                            </a:spcBef>
                            <a:spcAft>
                              <a:spcPts val="0"/>
                            </a:spcAft>
                          </a:pPr>
                          <a:r>
                            <a:rPr lang="en-US" sz="1200">
                              <a:effectLst/>
                            </a:rPr>
                            <a:t> $ 1,500.00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$ 1,875.00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920228544"/>
                      </a:ext>
                    </a:extLst>
                  </a:tr>
                  <a:tr h="228600">
                    <a:tc>
                      <a:txBody>
                        <a:bodyPr/>
                        <a:lstStyle/>
                        <a:p>
                          <a:endParaRPr lang="en-US"/>
                        </a:p>
                      </a:txBody>
                      <a:tcPr marL="68580" marR="68580" marT="0" marB="0" anchor="b">
                        <a:blipFill>
                          <a:blip r:embed="rId2"/>
                          <a:stretch>
                            <a:fillRect l="-278" t="-805556" r="-54167" b="-505556"/>
                          </a:stretch>
                        </a:blipFill>
                      </a:tcPr>
                    </a:tc>
                    <a:tc>
                      <a:txBody>
                        <a:bodyPr/>
                        <a:lstStyle/>
                        <a:p>
                          <a:pPr marL="0" marR="0" algn="r">
                            <a:spcBef>
                              <a:spcPts val="0"/>
                            </a:spcBef>
                            <a:spcAft>
                              <a:spcPts val="0"/>
                            </a:spcAft>
                          </a:pPr>
                          <a:r>
                            <a:rPr lang="en-US" sz="1200">
                              <a:effectLst/>
                            </a:rPr>
                            <a:t>$ 1,875.00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$ 2,344.00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133308357"/>
                      </a:ext>
                    </a:extLst>
                  </a:tr>
                  <a:tr h="228600">
                    <a:tc>
                      <a:txBody>
                        <a:bodyPr/>
                        <a:lstStyle/>
                        <a:p>
                          <a:endParaRPr lang="en-US"/>
                        </a:p>
                      </a:txBody>
                      <a:tcPr marL="68580" marR="68580" marT="0" marB="0" anchor="b">
                        <a:blipFill>
                          <a:blip r:embed="rId2"/>
                          <a:stretch>
                            <a:fillRect l="-278" t="-905556" r="-54167" b="-405556"/>
                          </a:stretch>
                        </a:blipFill>
                      </a:tcPr>
                    </a:tc>
                    <a:tc>
                      <a:txBody>
                        <a:bodyPr/>
                        <a:lstStyle/>
                        <a:p>
                          <a:pPr marL="0" marR="0" algn="r">
                            <a:spcBef>
                              <a:spcPts val="0"/>
                            </a:spcBef>
                            <a:spcAft>
                              <a:spcPts val="0"/>
                            </a:spcAft>
                          </a:pPr>
                          <a:r>
                            <a:rPr lang="en-US" sz="1200">
                              <a:effectLst/>
                            </a:rPr>
                            <a:t>$ 3,125.00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$ 3,907.00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495406188"/>
                      </a:ext>
                    </a:extLst>
                  </a:tr>
                  <a:tr h="228600">
                    <a:tc>
                      <a:txBody>
                        <a:bodyPr/>
                        <a:lstStyle/>
                        <a:p>
                          <a:pPr marL="0" marR="0">
                            <a:spcBef>
                              <a:spcPts val="0"/>
                            </a:spcBef>
                            <a:spcAft>
                              <a:spcPts val="0"/>
                            </a:spcAft>
                          </a:pPr>
                          <a:r>
                            <a:rPr lang="en-US" sz="1200">
                              <a:effectLst/>
                            </a:rPr>
                            <a:t>Biochar / Pyrolysis - Non fuel burning (i.e. electric heating)</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$ 1,250.00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$ 1,563.00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963526962"/>
                      </a:ext>
                    </a:extLst>
                  </a:tr>
                  <a:tr h="228600">
                    <a:tc>
                      <a:txBody>
                        <a:bodyPr/>
                        <a:lstStyle/>
                        <a:p>
                          <a:pPr marL="0" marR="0">
                            <a:spcBef>
                              <a:spcPts val="0"/>
                            </a:spcBef>
                            <a:spcAft>
                              <a:spcPts val="0"/>
                            </a:spcAft>
                          </a:pPr>
                          <a:r>
                            <a:rPr lang="en-US" sz="1200">
                              <a:effectLst/>
                            </a:rPr>
                            <a:t>Biochar / Pyrolysis – Fuel burning for heating/processing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$ 3,125.00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$ 3,907.00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284546195"/>
                      </a:ext>
                    </a:extLst>
                  </a:tr>
                  <a:tr h="365760">
                    <a:tc>
                      <a:txBody>
                        <a:bodyPr/>
                        <a:lstStyle/>
                        <a:p>
                          <a:pPr marL="0" marR="0">
                            <a:spcBef>
                              <a:spcPts val="0"/>
                            </a:spcBef>
                            <a:spcAft>
                              <a:spcPts val="0"/>
                            </a:spcAft>
                          </a:pPr>
                          <a:r>
                            <a:rPr lang="en-US" sz="1200">
                              <a:effectLst/>
                            </a:rPr>
                            <a:t>Biomass/Syngas from Biomass to Liquid Fuel processing (per 1.0 million gallons per year)</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$2,500.00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$3,125.00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334494413"/>
                      </a:ext>
                    </a:extLst>
                  </a:tr>
                </a:tbl>
              </a:graphicData>
            </a:graphic>
          </p:graphicFrame>
        </mc:Fallback>
      </mc:AlternateContent>
    </p:spTree>
    <p:extLst>
      <p:ext uri="{BB962C8B-B14F-4D97-AF65-F5344CB8AC3E}">
        <p14:creationId xmlns:p14="http://schemas.microsoft.com/office/powerpoint/2010/main" val="21067463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BAB08-241A-421B-2235-5D8EF24EAF9A}"/>
              </a:ext>
            </a:extLst>
          </p:cNvPr>
          <p:cNvSpPr>
            <a:spLocks noGrp="1"/>
          </p:cNvSpPr>
          <p:nvPr>
            <p:ph idx="1"/>
          </p:nvPr>
        </p:nvSpPr>
        <p:spPr>
          <a:xfrm>
            <a:off x="732367" y="838200"/>
            <a:ext cx="10723033" cy="6096000"/>
          </a:xfrm>
        </p:spPr>
        <p:txBody>
          <a:bodyPr/>
          <a:lstStyle/>
          <a:p>
            <a:pPr marL="0" marR="0" indent="0" algn="just">
              <a:spcBef>
                <a:spcPts val="0"/>
              </a:spcBef>
              <a:spcAft>
                <a:spcPts val="0"/>
              </a:spcAft>
              <a:buNone/>
              <a:tabLst>
                <a:tab pos="1257300" algn="l"/>
              </a:tabLst>
            </a:pPr>
            <a:r>
              <a:rPr lang="en-US" sz="1400" b="1" dirty="0">
                <a:solidFill>
                  <a:schemeClr val="tx1"/>
                </a:solidFill>
                <a:effectLst/>
                <a:latin typeface="Times New Roman" panose="02020603050405020304" pitchFamily="18" charset="0"/>
                <a:ea typeface="Times New Roman" panose="02020603050405020304" pitchFamily="18" charset="0"/>
              </a:rPr>
              <a:t>Section  660.02B: Category  II(B) -	Wood Processing Emission Fees</a:t>
            </a: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r>
              <a:rPr lang="en-US" sz="1400" dirty="0">
                <a:solidFill>
                  <a:schemeClr val="tx1"/>
                </a:solidFill>
                <a:effectLst/>
                <a:latin typeface="Times New Roman" panose="02020603050405020304" pitchFamily="18" charset="0"/>
                <a:ea typeface="Times New Roman" panose="02020603050405020304" pitchFamily="18" charset="0"/>
              </a:rPr>
              <a:t>Emission Fees are based on permitted emissions with applicable controls in place.  </a:t>
            </a:r>
          </a:p>
          <a:p>
            <a:pPr marL="0" marR="0" indent="0" algn="ctr">
              <a:spcBef>
                <a:spcPts val="0"/>
              </a:spcBef>
              <a:spcAft>
                <a:spcPts val="0"/>
              </a:spcAft>
              <a:buNone/>
            </a:pPr>
            <a:endParaRPr lang="en-US" sz="1200" dirty="0">
              <a:solidFill>
                <a:schemeClr val="tx1"/>
              </a:solidFill>
              <a:effectLst/>
              <a:latin typeface="Times New Roman" panose="02020603050405020304" pitchFamily="18" charset="0"/>
              <a:ea typeface="Times New Roman" panose="02020603050405020304" pitchFamily="18" charset="0"/>
            </a:endParaRPr>
          </a:p>
          <a:p>
            <a:pPr marL="0" marR="0" indent="0" algn="ctr">
              <a:spcBef>
                <a:spcPts val="0"/>
              </a:spcBef>
              <a:spcAft>
                <a:spcPts val="0"/>
              </a:spcAft>
              <a:buNone/>
            </a:pPr>
            <a:endParaRPr lang="en-US" sz="1200" dirty="0">
              <a:solidFill>
                <a:schemeClr val="tx1"/>
              </a:solidFill>
              <a:latin typeface="Times New Roman" panose="02020603050405020304" pitchFamily="18" charset="0"/>
              <a:ea typeface="Times New Roman" panose="02020603050405020304" pitchFamily="18" charset="0"/>
            </a:endParaRPr>
          </a:p>
          <a:p>
            <a:pPr marL="0" marR="0" indent="0" algn="ctr">
              <a:spcBef>
                <a:spcPts val="0"/>
              </a:spcBef>
              <a:spcAft>
                <a:spcPts val="0"/>
              </a:spcAft>
              <a:buNone/>
            </a:pPr>
            <a:endParaRPr lang="en-US" sz="1200" dirty="0">
              <a:solidFill>
                <a:schemeClr val="tx1"/>
              </a:solidFill>
              <a:effectLst/>
              <a:latin typeface="Times New Roman" panose="02020603050405020304" pitchFamily="18" charset="0"/>
              <a:ea typeface="Times New Roman" panose="02020603050405020304" pitchFamily="18" charset="0"/>
            </a:endParaRPr>
          </a:p>
          <a:p>
            <a:pPr marL="0" marR="0" indent="0" algn="ctr">
              <a:spcBef>
                <a:spcPts val="0"/>
              </a:spcBef>
              <a:spcAft>
                <a:spcPts val="0"/>
              </a:spcAft>
              <a:buNone/>
            </a:pPr>
            <a:endParaRPr lang="en-US" sz="1200" dirty="0">
              <a:solidFill>
                <a:schemeClr val="tx1"/>
              </a:solidFill>
              <a:latin typeface="Times New Roman" panose="02020603050405020304" pitchFamily="18" charset="0"/>
              <a:ea typeface="Times New Roman" panose="02020603050405020304" pitchFamily="18" charset="0"/>
            </a:endParaRPr>
          </a:p>
          <a:p>
            <a:pPr marL="0" marR="0" indent="0" algn="ctr">
              <a:spcBef>
                <a:spcPts val="0"/>
              </a:spcBef>
              <a:spcAft>
                <a:spcPts val="0"/>
              </a:spcAft>
              <a:buNone/>
            </a:pPr>
            <a:endParaRPr lang="en-US" sz="1200" dirty="0">
              <a:solidFill>
                <a:schemeClr val="tx1"/>
              </a:solidFill>
              <a:effectLst/>
              <a:latin typeface="Times New Roman" panose="02020603050405020304" pitchFamily="18" charset="0"/>
              <a:ea typeface="Times New Roman" panose="02020603050405020304" pitchFamily="18" charset="0"/>
            </a:endParaRPr>
          </a:p>
          <a:p>
            <a:pPr marL="0" marR="0" indent="0" algn="ctr">
              <a:spcBef>
                <a:spcPts val="0"/>
              </a:spcBef>
              <a:spcAft>
                <a:spcPts val="0"/>
              </a:spcAft>
              <a:buNone/>
            </a:pPr>
            <a:endParaRPr lang="en-US" sz="1200" dirty="0">
              <a:solidFill>
                <a:schemeClr val="tx1"/>
              </a:solidFill>
              <a:latin typeface="Times New Roman" panose="02020603050405020304" pitchFamily="18" charset="0"/>
              <a:ea typeface="Times New Roman" panose="02020603050405020304" pitchFamily="18" charset="0"/>
            </a:endParaRPr>
          </a:p>
          <a:p>
            <a:pPr marL="0" marR="0" indent="0" algn="ctr">
              <a:spcBef>
                <a:spcPts val="0"/>
              </a:spcBef>
              <a:spcAft>
                <a:spcPts val="0"/>
              </a:spcAft>
              <a:buNone/>
            </a:pPr>
            <a:endParaRPr lang="en-US" sz="1200" dirty="0">
              <a:solidFill>
                <a:schemeClr val="tx1"/>
              </a:solidFill>
              <a:effectLst/>
              <a:latin typeface="Times New Roman" panose="02020603050405020304" pitchFamily="18" charset="0"/>
              <a:ea typeface="Times New Roman" panose="02020603050405020304" pitchFamily="18" charset="0"/>
            </a:endParaRPr>
          </a:p>
          <a:p>
            <a:pPr marL="0" marR="0" indent="0" algn="ctr">
              <a:spcBef>
                <a:spcPts val="0"/>
              </a:spcBef>
              <a:spcAft>
                <a:spcPts val="0"/>
              </a:spcAft>
              <a:buNone/>
            </a:pPr>
            <a:endParaRPr lang="en-US" sz="1200" dirty="0">
              <a:solidFill>
                <a:schemeClr val="tx1"/>
              </a:solidFill>
              <a:latin typeface="Times New Roman" panose="02020603050405020304" pitchFamily="18" charset="0"/>
              <a:ea typeface="Times New Roman" panose="02020603050405020304" pitchFamily="18" charset="0"/>
            </a:endParaRPr>
          </a:p>
          <a:p>
            <a:pPr marL="0" marR="0" indent="0" algn="ctr">
              <a:spcBef>
                <a:spcPts val="0"/>
              </a:spcBef>
              <a:spcAft>
                <a:spcPts val="0"/>
              </a:spcAft>
              <a:buNone/>
            </a:pPr>
            <a:endParaRPr lang="en-US" sz="1200" dirty="0">
              <a:solidFill>
                <a:schemeClr val="tx1"/>
              </a:solidFill>
              <a:effectLst/>
              <a:latin typeface="Times New Roman" panose="02020603050405020304" pitchFamily="18" charset="0"/>
              <a:ea typeface="Times New Roman" panose="02020603050405020304" pitchFamily="18" charset="0"/>
            </a:endParaRPr>
          </a:p>
          <a:p>
            <a:pPr marL="0" marR="0" indent="0" algn="ctr">
              <a:spcBef>
                <a:spcPts val="0"/>
              </a:spcBef>
              <a:spcAft>
                <a:spcPts val="0"/>
              </a:spcAft>
              <a:buNone/>
            </a:pPr>
            <a:endParaRPr lang="en-US" sz="1200" dirty="0">
              <a:solidFill>
                <a:schemeClr val="tx1"/>
              </a:solidFill>
              <a:latin typeface="Times New Roman" panose="02020603050405020304" pitchFamily="18" charset="0"/>
              <a:ea typeface="Times New Roman" panose="02020603050405020304" pitchFamily="18" charset="0"/>
            </a:endParaRPr>
          </a:p>
          <a:p>
            <a:pPr marL="0" indent="0" algn="ctr">
              <a:spcBef>
                <a:spcPts val="0"/>
              </a:spcBef>
              <a:spcAft>
                <a:spcPts val="0"/>
              </a:spcAft>
              <a:buNone/>
            </a:pPr>
            <a:endParaRPr lang="en-US" sz="1400" dirty="0">
              <a:solidFill>
                <a:schemeClr val="tx1"/>
              </a:solidFill>
              <a:latin typeface="Times New Roman" panose="02020603050405020304" pitchFamily="18" charset="0"/>
              <a:ea typeface="Times New Roman" panose="02020603050405020304" pitchFamily="18" charset="0"/>
            </a:endParaRPr>
          </a:p>
          <a:p>
            <a:pPr marL="0" marR="0" indent="0" algn="ctr">
              <a:spcBef>
                <a:spcPts val="0"/>
              </a:spcBef>
              <a:spcAft>
                <a:spcPts val="0"/>
              </a:spcAft>
              <a:buNone/>
            </a:pPr>
            <a:endParaRPr lang="en-US" sz="1200" dirty="0">
              <a:solidFill>
                <a:schemeClr val="tx1"/>
              </a:solidFill>
              <a:effectLst/>
              <a:latin typeface="Times New Roman" panose="02020603050405020304" pitchFamily="18" charset="0"/>
              <a:ea typeface="Times New Roman" panose="02020603050405020304" pitchFamily="18" charset="0"/>
            </a:endParaRPr>
          </a:p>
        </p:txBody>
      </p:sp>
      <p:sp>
        <p:nvSpPr>
          <p:cNvPr id="4" name="Text Box 11">
            <a:extLst>
              <a:ext uri="{FF2B5EF4-FFF2-40B4-BE49-F238E27FC236}">
                <a16:creationId xmlns:a16="http://schemas.microsoft.com/office/drawing/2014/main" id="{208CECA3-B693-2DFC-393C-A5C50669018E}"/>
              </a:ext>
            </a:extLst>
          </p:cNvPr>
          <p:cNvSpPr txBox="1">
            <a:spLocks noGrp="1" noChangeArrowheads="1"/>
          </p:cNvSpPr>
          <p:nvPr>
            <p:ph type="title"/>
          </p:nvPr>
        </p:nvSpPr>
        <p:spPr bwMode="auto">
          <a:xfrm>
            <a:off x="732367" y="-47925"/>
            <a:ext cx="10723034" cy="831093"/>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Rule 660.02B (Proposed)</a:t>
            </a:r>
          </a:p>
        </p:txBody>
      </p:sp>
      <mc:AlternateContent xmlns:mc="http://schemas.openxmlformats.org/markup-compatibility/2006">
        <mc:Choice xmlns:a14="http://schemas.microsoft.com/office/drawing/2010/main" Requires="a14">
          <p:graphicFrame>
            <p:nvGraphicFramePr>
              <p:cNvPr id="5" name="Table 4">
                <a:extLst>
                  <a:ext uri="{FF2B5EF4-FFF2-40B4-BE49-F238E27FC236}">
                    <a16:creationId xmlns:a16="http://schemas.microsoft.com/office/drawing/2014/main" id="{876AE493-0309-8BAD-7588-9089F84C202C}"/>
                  </a:ext>
                </a:extLst>
              </p:cNvPr>
              <p:cNvGraphicFramePr>
                <a:graphicFrameLocks noGrp="1"/>
              </p:cNvGraphicFramePr>
              <p:nvPr>
                <p:extLst>
                  <p:ext uri="{D42A27DB-BD31-4B8C-83A1-F6EECF244321}">
                    <p14:modId xmlns:p14="http://schemas.microsoft.com/office/powerpoint/2010/main" val="2610866197"/>
                  </p:ext>
                </p:extLst>
              </p:nvPr>
            </p:nvGraphicFramePr>
            <p:xfrm>
              <a:off x="2628900" y="1600200"/>
              <a:ext cx="6934200" cy="3246120"/>
            </p:xfrm>
            <a:graphic>
              <a:graphicData uri="http://schemas.openxmlformats.org/drawingml/2006/table">
                <a:tbl>
                  <a:tblPr firstRow="1" firstCol="1" bandRow="1">
                    <a:tableStyleId>{5C22544A-7EE6-4342-B048-85BDC9FD1C3A}</a:tableStyleId>
                  </a:tblPr>
                  <a:tblGrid>
                    <a:gridCol w="4397840">
                      <a:extLst>
                        <a:ext uri="{9D8B030D-6E8A-4147-A177-3AD203B41FA5}">
                          <a16:colId xmlns:a16="http://schemas.microsoft.com/office/drawing/2014/main" val="411877348"/>
                        </a:ext>
                      </a:extLst>
                    </a:gridCol>
                    <a:gridCol w="1334926">
                      <a:extLst>
                        <a:ext uri="{9D8B030D-6E8A-4147-A177-3AD203B41FA5}">
                          <a16:colId xmlns:a16="http://schemas.microsoft.com/office/drawing/2014/main" val="1647680975"/>
                        </a:ext>
                      </a:extLst>
                    </a:gridCol>
                    <a:gridCol w="1201434">
                      <a:extLst>
                        <a:ext uri="{9D8B030D-6E8A-4147-A177-3AD203B41FA5}">
                          <a16:colId xmlns:a16="http://schemas.microsoft.com/office/drawing/2014/main" val="3811127698"/>
                        </a:ext>
                      </a:extLst>
                    </a:gridCol>
                  </a:tblGrid>
                  <a:tr h="228600">
                    <a:tc gridSpan="3">
                      <a:txBody>
                        <a:bodyPr/>
                        <a:lstStyle/>
                        <a:p>
                          <a:pPr marL="0" marR="0">
                            <a:spcBef>
                              <a:spcPts val="0"/>
                            </a:spcBef>
                            <a:spcAft>
                              <a:spcPts val="0"/>
                            </a:spcAft>
                          </a:pPr>
                          <a:r>
                            <a:rPr lang="en-US" sz="1200">
                              <a:effectLst/>
                            </a:rPr>
                            <a:t>Emission Fees: Wood Processing</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375992386"/>
                      </a:ext>
                    </a:extLst>
                  </a:tr>
                  <a:tr h="228600">
                    <a:tc>
                      <a:txBody>
                        <a:bodyPr/>
                        <a:lstStyle/>
                        <a:p>
                          <a:pPr marL="0" marR="0">
                            <a:spcBef>
                              <a:spcPts val="0"/>
                            </a:spcBef>
                            <a:spcAft>
                              <a:spcPts val="0"/>
                            </a:spcAft>
                          </a:pPr>
                          <a:r>
                            <a:rPr lang="en-US" sz="1200">
                              <a:effectLst/>
                            </a:rPr>
                            <a:t>Permit Type:</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A/C</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P/O</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713348175"/>
                      </a:ext>
                    </a:extLst>
                  </a:tr>
                  <a:tr h="228600">
                    <a:tc>
                      <a:txBody>
                        <a:bodyPr/>
                        <a:lstStyle/>
                        <a:p>
                          <a:pPr marL="0" marR="0">
                            <a:spcBef>
                              <a:spcPts val="0"/>
                            </a:spcBef>
                            <a:spcAft>
                              <a:spcPts val="0"/>
                            </a:spcAft>
                          </a:pPr>
                          <a:r>
                            <a:rPr lang="en-US" sz="1200">
                              <a:effectLst/>
                            </a:rPr>
                            <a:t>Chipper</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$313.00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$392.00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333247655"/>
                      </a:ext>
                    </a:extLst>
                  </a:tr>
                  <a:tr h="228600">
                    <a:tc>
                      <a:txBody>
                        <a:bodyPr/>
                        <a:lstStyle/>
                        <a:p>
                          <a:pPr marL="0" marR="0">
                            <a:spcBef>
                              <a:spcPts val="0"/>
                            </a:spcBef>
                            <a:spcAft>
                              <a:spcPts val="0"/>
                            </a:spcAft>
                          </a:pPr>
                          <a:r>
                            <a:rPr lang="en-US" sz="1200">
                              <a:effectLst/>
                            </a:rPr>
                            <a:t>Hammer Mill</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$500.00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$625.00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840238833"/>
                      </a:ext>
                    </a:extLst>
                  </a:tr>
                  <a:tr h="228600">
                    <a:tc>
                      <a:txBody>
                        <a:bodyPr/>
                        <a:lstStyle/>
                        <a:p>
                          <a:pPr marL="0" marR="0">
                            <a:spcBef>
                              <a:spcPts val="0"/>
                            </a:spcBef>
                            <a:spcAft>
                              <a:spcPts val="0"/>
                            </a:spcAft>
                          </a:pPr>
                          <a:r>
                            <a:rPr lang="en-US" sz="1200" dirty="0">
                              <a:effectLst/>
                            </a:rPr>
                            <a:t>Tub Grinder</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$625.00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         $782.00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108773071"/>
                      </a:ext>
                    </a:extLst>
                  </a:tr>
                  <a:tr h="228600">
                    <a:tc>
                      <a:txBody>
                        <a:bodyPr/>
                        <a:lstStyle/>
                        <a:p>
                          <a:pPr marL="0" marR="0">
                            <a:spcBef>
                              <a:spcPts val="0"/>
                            </a:spcBef>
                            <a:spcAft>
                              <a:spcPts val="0"/>
                            </a:spcAft>
                          </a:pPr>
                          <a:r>
                            <a:rPr lang="en-US" sz="1200">
                              <a:effectLst/>
                            </a:rPr>
                            <a:t>Screening Plant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$563.00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$704.00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475683211"/>
                      </a:ext>
                    </a:extLst>
                  </a:tr>
                  <a:tr h="228600">
                    <a:tc>
                      <a:txBody>
                        <a:bodyPr/>
                        <a:lstStyle/>
                        <a:p>
                          <a:pPr marL="0" marR="0">
                            <a:spcBef>
                              <a:spcPts val="0"/>
                            </a:spcBef>
                            <a:spcAft>
                              <a:spcPts val="0"/>
                            </a:spcAft>
                          </a:pPr>
                          <a:r>
                            <a:rPr lang="en-US" sz="1200">
                              <a:effectLst/>
                            </a:rPr>
                            <a:t>Lumber Mill (Portable or &lt;500 Board ft per year)</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$438.00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$548.00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553911747"/>
                      </a:ext>
                    </a:extLst>
                  </a:tr>
                  <a:tr h="228600">
                    <a:tc>
                      <a:txBody>
                        <a:bodyPr/>
                        <a:lstStyle/>
                        <a:p>
                          <a:pPr marL="0" marR="0">
                            <a:spcBef>
                              <a:spcPts val="0"/>
                            </a:spcBef>
                            <a:spcAft>
                              <a:spcPts val="0"/>
                            </a:spcAft>
                          </a:pPr>
                          <a:r>
                            <a:rPr lang="en-US" sz="1200">
                              <a:effectLst/>
                            </a:rPr>
                            <a:t>Lumber Mill (</a:t>
                          </a:r>
                          <a14:m>
                            <m:oMath xmlns:m="http://schemas.openxmlformats.org/officeDocument/2006/math">
                              <m:r>
                                <a:rPr lang="en-US" sz="1200">
                                  <a:effectLst/>
                                </a:rPr>
                                <m:t>≥</m:t>
                              </m:r>
                            </m:oMath>
                          </a14:m>
                          <a:r>
                            <a:rPr lang="en-US" sz="1200">
                              <a:effectLst/>
                            </a:rPr>
                            <a:t>500 and &lt;5,000 Board ft per year)</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$750.00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$938.00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405449940"/>
                      </a:ext>
                    </a:extLst>
                  </a:tr>
                  <a:tr h="228600">
                    <a:tc>
                      <a:txBody>
                        <a:bodyPr/>
                        <a:lstStyle/>
                        <a:p>
                          <a:pPr marL="0" marR="0">
                            <a:spcBef>
                              <a:spcPts val="0"/>
                            </a:spcBef>
                            <a:spcAft>
                              <a:spcPts val="0"/>
                            </a:spcAft>
                          </a:pPr>
                          <a:r>
                            <a:rPr lang="en-US" sz="1200">
                              <a:effectLst/>
                            </a:rPr>
                            <a:t>Lumber Mill (</a:t>
                          </a:r>
                          <a14:m>
                            <m:oMath xmlns:m="http://schemas.openxmlformats.org/officeDocument/2006/math">
                              <m:r>
                                <a:rPr lang="en-US" sz="1200">
                                  <a:effectLst/>
                                </a:rPr>
                                <m:t>≥</m:t>
                              </m:r>
                            </m:oMath>
                          </a14:m>
                          <a:r>
                            <a:rPr lang="en-US" sz="1200">
                              <a:effectLst/>
                            </a:rPr>
                            <a:t>5,000 and &lt;10,000 Board ft per year)</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$938.00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$1,173.00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399448814"/>
                      </a:ext>
                    </a:extLst>
                  </a:tr>
                  <a:tr h="228600">
                    <a:tc>
                      <a:txBody>
                        <a:bodyPr/>
                        <a:lstStyle/>
                        <a:p>
                          <a:pPr marL="0" marR="0">
                            <a:spcBef>
                              <a:spcPts val="0"/>
                            </a:spcBef>
                            <a:spcAft>
                              <a:spcPts val="0"/>
                            </a:spcAft>
                          </a:pPr>
                          <a:r>
                            <a:rPr lang="en-US" sz="1200">
                              <a:effectLst/>
                            </a:rPr>
                            <a:t>Lumber Mill (</a:t>
                          </a:r>
                          <a14:m>
                            <m:oMath xmlns:m="http://schemas.openxmlformats.org/officeDocument/2006/math">
                              <m:r>
                                <a:rPr lang="en-US" sz="1200">
                                  <a:effectLst/>
                                </a:rPr>
                                <m:t>≥</m:t>
                              </m:r>
                            </m:oMath>
                          </a14:m>
                          <a:r>
                            <a:rPr lang="en-US" sz="1200">
                              <a:effectLst/>
                            </a:rPr>
                            <a:t>10,000 Board ft per year or up to 5 saws)</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$1,563.00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$1,954.00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934962572"/>
                      </a:ext>
                    </a:extLst>
                  </a:tr>
                  <a:tr h="228600">
                    <a:tc>
                      <a:txBody>
                        <a:bodyPr/>
                        <a:lstStyle/>
                        <a:p>
                          <a:pPr marL="0" marR="0">
                            <a:spcBef>
                              <a:spcPts val="0"/>
                            </a:spcBef>
                            <a:spcAft>
                              <a:spcPts val="0"/>
                            </a:spcAft>
                          </a:pPr>
                          <a:r>
                            <a:rPr lang="en-US" sz="1200">
                              <a:effectLst/>
                            </a:rPr>
                            <a:t>Biochar / Pyrolysis - Non fuel burning (i.e. electric heating)</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$625.00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$782.00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4187077524"/>
                      </a:ext>
                    </a:extLst>
                  </a:tr>
                  <a:tr h="228600">
                    <a:tc>
                      <a:txBody>
                        <a:bodyPr/>
                        <a:lstStyle/>
                        <a:p>
                          <a:pPr marL="0" marR="0">
                            <a:spcBef>
                              <a:spcPts val="0"/>
                            </a:spcBef>
                            <a:spcAft>
                              <a:spcPts val="0"/>
                            </a:spcAft>
                          </a:pPr>
                          <a:r>
                            <a:rPr lang="en-US" sz="1200">
                              <a:effectLst/>
                            </a:rPr>
                            <a:t>Biochar / Pyrolysis - Fuel burning for heating/processing</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$1,563.00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$1,954.00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418644924"/>
                      </a:ext>
                    </a:extLst>
                  </a:tr>
                  <a:tr h="228600">
                    <a:tc>
                      <a:txBody>
                        <a:bodyPr/>
                        <a:lstStyle/>
                        <a:p>
                          <a:pPr marL="0" marR="0">
                            <a:spcBef>
                              <a:spcPts val="0"/>
                            </a:spcBef>
                            <a:spcAft>
                              <a:spcPts val="0"/>
                            </a:spcAft>
                          </a:pPr>
                          <a:r>
                            <a:rPr lang="en-US" sz="1200">
                              <a:effectLst/>
                            </a:rPr>
                            <a:t>Biomass/Syngas from Biomass to Liquid Fuel processing (per 1.0 million gallons per year)</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$1,250.00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$1,563.00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789066505"/>
                      </a:ext>
                    </a:extLst>
                  </a:tr>
                </a:tbl>
              </a:graphicData>
            </a:graphic>
          </p:graphicFrame>
        </mc:Choice>
        <mc:Fallback>
          <p:graphicFrame>
            <p:nvGraphicFramePr>
              <p:cNvPr id="5" name="Table 4">
                <a:extLst>
                  <a:ext uri="{FF2B5EF4-FFF2-40B4-BE49-F238E27FC236}">
                    <a16:creationId xmlns:a16="http://schemas.microsoft.com/office/drawing/2014/main" id="{876AE493-0309-8BAD-7588-9089F84C202C}"/>
                  </a:ext>
                </a:extLst>
              </p:cNvPr>
              <p:cNvGraphicFramePr>
                <a:graphicFrameLocks noGrp="1"/>
              </p:cNvGraphicFramePr>
              <p:nvPr>
                <p:extLst>
                  <p:ext uri="{D42A27DB-BD31-4B8C-83A1-F6EECF244321}">
                    <p14:modId xmlns:p14="http://schemas.microsoft.com/office/powerpoint/2010/main" val="2610866197"/>
                  </p:ext>
                </p:extLst>
              </p:nvPr>
            </p:nvGraphicFramePr>
            <p:xfrm>
              <a:off x="2628900" y="1600200"/>
              <a:ext cx="6934200" cy="3246120"/>
            </p:xfrm>
            <a:graphic>
              <a:graphicData uri="http://schemas.openxmlformats.org/drawingml/2006/table">
                <a:tbl>
                  <a:tblPr firstRow="1" firstCol="1" bandRow="1">
                    <a:tableStyleId>{5C22544A-7EE6-4342-B048-85BDC9FD1C3A}</a:tableStyleId>
                  </a:tblPr>
                  <a:tblGrid>
                    <a:gridCol w="4397840">
                      <a:extLst>
                        <a:ext uri="{9D8B030D-6E8A-4147-A177-3AD203B41FA5}">
                          <a16:colId xmlns:a16="http://schemas.microsoft.com/office/drawing/2014/main" val="411877348"/>
                        </a:ext>
                      </a:extLst>
                    </a:gridCol>
                    <a:gridCol w="1334926">
                      <a:extLst>
                        <a:ext uri="{9D8B030D-6E8A-4147-A177-3AD203B41FA5}">
                          <a16:colId xmlns:a16="http://schemas.microsoft.com/office/drawing/2014/main" val="1647680975"/>
                        </a:ext>
                      </a:extLst>
                    </a:gridCol>
                    <a:gridCol w="1201434">
                      <a:extLst>
                        <a:ext uri="{9D8B030D-6E8A-4147-A177-3AD203B41FA5}">
                          <a16:colId xmlns:a16="http://schemas.microsoft.com/office/drawing/2014/main" val="3811127698"/>
                        </a:ext>
                      </a:extLst>
                    </a:gridCol>
                  </a:tblGrid>
                  <a:tr h="228600">
                    <a:tc gridSpan="3">
                      <a:txBody>
                        <a:bodyPr/>
                        <a:lstStyle/>
                        <a:p>
                          <a:pPr marL="0" marR="0">
                            <a:spcBef>
                              <a:spcPts val="0"/>
                            </a:spcBef>
                            <a:spcAft>
                              <a:spcPts val="0"/>
                            </a:spcAft>
                          </a:pPr>
                          <a:r>
                            <a:rPr lang="en-US" sz="1200">
                              <a:effectLst/>
                            </a:rPr>
                            <a:t>Emission Fees: Wood Processing</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375992386"/>
                      </a:ext>
                    </a:extLst>
                  </a:tr>
                  <a:tr h="228600">
                    <a:tc>
                      <a:txBody>
                        <a:bodyPr/>
                        <a:lstStyle/>
                        <a:p>
                          <a:pPr marL="0" marR="0">
                            <a:spcBef>
                              <a:spcPts val="0"/>
                            </a:spcBef>
                            <a:spcAft>
                              <a:spcPts val="0"/>
                            </a:spcAft>
                          </a:pPr>
                          <a:r>
                            <a:rPr lang="en-US" sz="1200">
                              <a:effectLst/>
                            </a:rPr>
                            <a:t>Permit Type:</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A/C</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P/O</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713348175"/>
                      </a:ext>
                    </a:extLst>
                  </a:tr>
                  <a:tr h="228600">
                    <a:tc>
                      <a:txBody>
                        <a:bodyPr/>
                        <a:lstStyle/>
                        <a:p>
                          <a:pPr marL="0" marR="0">
                            <a:spcBef>
                              <a:spcPts val="0"/>
                            </a:spcBef>
                            <a:spcAft>
                              <a:spcPts val="0"/>
                            </a:spcAft>
                          </a:pPr>
                          <a:r>
                            <a:rPr lang="en-US" sz="1200">
                              <a:effectLst/>
                            </a:rPr>
                            <a:t>Chipper</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$313.00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$392.00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333247655"/>
                      </a:ext>
                    </a:extLst>
                  </a:tr>
                  <a:tr h="228600">
                    <a:tc>
                      <a:txBody>
                        <a:bodyPr/>
                        <a:lstStyle/>
                        <a:p>
                          <a:pPr marL="0" marR="0">
                            <a:spcBef>
                              <a:spcPts val="0"/>
                            </a:spcBef>
                            <a:spcAft>
                              <a:spcPts val="0"/>
                            </a:spcAft>
                          </a:pPr>
                          <a:r>
                            <a:rPr lang="en-US" sz="1200">
                              <a:effectLst/>
                            </a:rPr>
                            <a:t>Hammer Mill</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$500.00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$625.00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840238833"/>
                      </a:ext>
                    </a:extLst>
                  </a:tr>
                  <a:tr h="228600">
                    <a:tc>
                      <a:txBody>
                        <a:bodyPr/>
                        <a:lstStyle/>
                        <a:p>
                          <a:pPr marL="0" marR="0">
                            <a:spcBef>
                              <a:spcPts val="0"/>
                            </a:spcBef>
                            <a:spcAft>
                              <a:spcPts val="0"/>
                            </a:spcAft>
                          </a:pPr>
                          <a:r>
                            <a:rPr lang="en-US" sz="1200" dirty="0">
                              <a:effectLst/>
                            </a:rPr>
                            <a:t>Tub Grinder</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$625.00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         $782.00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108773071"/>
                      </a:ext>
                    </a:extLst>
                  </a:tr>
                  <a:tr h="228600">
                    <a:tc>
                      <a:txBody>
                        <a:bodyPr/>
                        <a:lstStyle/>
                        <a:p>
                          <a:pPr marL="0" marR="0">
                            <a:spcBef>
                              <a:spcPts val="0"/>
                            </a:spcBef>
                            <a:spcAft>
                              <a:spcPts val="0"/>
                            </a:spcAft>
                          </a:pPr>
                          <a:r>
                            <a:rPr lang="en-US" sz="1200">
                              <a:effectLst/>
                            </a:rPr>
                            <a:t>Screening Plant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$563.00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$704.00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475683211"/>
                      </a:ext>
                    </a:extLst>
                  </a:tr>
                  <a:tr h="228600">
                    <a:tc>
                      <a:txBody>
                        <a:bodyPr/>
                        <a:lstStyle/>
                        <a:p>
                          <a:pPr marL="0" marR="0">
                            <a:spcBef>
                              <a:spcPts val="0"/>
                            </a:spcBef>
                            <a:spcAft>
                              <a:spcPts val="0"/>
                            </a:spcAft>
                          </a:pPr>
                          <a:r>
                            <a:rPr lang="en-US" sz="1200">
                              <a:effectLst/>
                            </a:rPr>
                            <a:t>Lumber Mill (Portable or &lt;500 Board ft per year)</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$438.00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$548.00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553911747"/>
                      </a:ext>
                    </a:extLst>
                  </a:tr>
                  <a:tr h="228600">
                    <a:tc>
                      <a:txBody>
                        <a:bodyPr/>
                        <a:lstStyle/>
                        <a:p>
                          <a:endParaRPr lang="en-US"/>
                        </a:p>
                      </a:txBody>
                      <a:tcPr marL="68580" marR="68580" marT="0" marB="0" anchor="b">
                        <a:blipFill>
                          <a:blip r:embed="rId2"/>
                          <a:stretch>
                            <a:fillRect l="-289" t="-705556" r="-58671" b="-666667"/>
                          </a:stretch>
                        </a:blipFill>
                      </a:tcPr>
                    </a:tc>
                    <a:tc>
                      <a:txBody>
                        <a:bodyPr/>
                        <a:lstStyle/>
                        <a:p>
                          <a:pPr marL="0" marR="0" algn="r">
                            <a:spcBef>
                              <a:spcPts val="0"/>
                            </a:spcBef>
                            <a:spcAft>
                              <a:spcPts val="0"/>
                            </a:spcAft>
                          </a:pPr>
                          <a:r>
                            <a:rPr lang="en-US" sz="1200">
                              <a:effectLst/>
                            </a:rPr>
                            <a:t> $750.00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$938.00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405449940"/>
                      </a:ext>
                    </a:extLst>
                  </a:tr>
                  <a:tr h="228600">
                    <a:tc>
                      <a:txBody>
                        <a:bodyPr/>
                        <a:lstStyle/>
                        <a:p>
                          <a:endParaRPr lang="en-US"/>
                        </a:p>
                      </a:txBody>
                      <a:tcPr marL="68580" marR="68580" marT="0" marB="0" anchor="b">
                        <a:blipFill>
                          <a:blip r:embed="rId2"/>
                          <a:stretch>
                            <a:fillRect l="-289" t="-805556" r="-58671" b="-566667"/>
                          </a:stretch>
                        </a:blipFill>
                      </a:tcPr>
                    </a:tc>
                    <a:tc>
                      <a:txBody>
                        <a:bodyPr/>
                        <a:lstStyle/>
                        <a:p>
                          <a:pPr marL="0" marR="0" algn="r">
                            <a:spcBef>
                              <a:spcPts val="0"/>
                            </a:spcBef>
                            <a:spcAft>
                              <a:spcPts val="0"/>
                            </a:spcAft>
                          </a:pPr>
                          <a:r>
                            <a:rPr lang="en-US" sz="1200">
                              <a:effectLst/>
                            </a:rPr>
                            <a:t> $938.00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$1,173.00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399448814"/>
                      </a:ext>
                    </a:extLst>
                  </a:tr>
                  <a:tr h="228600">
                    <a:tc>
                      <a:txBody>
                        <a:bodyPr/>
                        <a:lstStyle/>
                        <a:p>
                          <a:endParaRPr lang="en-US"/>
                        </a:p>
                      </a:txBody>
                      <a:tcPr marL="68580" marR="68580" marT="0" marB="0" anchor="b">
                        <a:blipFill>
                          <a:blip r:embed="rId2"/>
                          <a:stretch>
                            <a:fillRect l="-289" t="-905556" r="-58671" b="-466667"/>
                          </a:stretch>
                        </a:blipFill>
                      </a:tcPr>
                    </a:tc>
                    <a:tc>
                      <a:txBody>
                        <a:bodyPr/>
                        <a:lstStyle/>
                        <a:p>
                          <a:pPr marL="0" marR="0" algn="r">
                            <a:spcBef>
                              <a:spcPts val="0"/>
                            </a:spcBef>
                            <a:spcAft>
                              <a:spcPts val="0"/>
                            </a:spcAft>
                          </a:pPr>
                          <a:r>
                            <a:rPr lang="en-US" sz="1200">
                              <a:effectLst/>
                            </a:rPr>
                            <a:t> $1,563.00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$1,954.00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934962572"/>
                      </a:ext>
                    </a:extLst>
                  </a:tr>
                  <a:tr h="365760">
                    <a:tc>
                      <a:txBody>
                        <a:bodyPr/>
                        <a:lstStyle/>
                        <a:p>
                          <a:pPr marL="0" marR="0">
                            <a:spcBef>
                              <a:spcPts val="0"/>
                            </a:spcBef>
                            <a:spcAft>
                              <a:spcPts val="0"/>
                            </a:spcAft>
                          </a:pPr>
                          <a:r>
                            <a:rPr lang="en-US" sz="1200">
                              <a:effectLst/>
                            </a:rPr>
                            <a:t>Biochar / Pyrolysis - Non fuel burning (i.e. electric heating)</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$625.00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$782.00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4187077524"/>
                      </a:ext>
                    </a:extLst>
                  </a:tr>
                  <a:tr h="228600">
                    <a:tc>
                      <a:txBody>
                        <a:bodyPr/>
                        <a:lstStyle/>
                        <a:p>
                          <a:pPr marL="0" marR="0">
                            <a:spcBef>
                              <a:spcPts val="0"/>
                            </a:spcBef>
                            <a:spcAft>
                              <a:spcPts val="0"/>
                            </a:spcAft>
                          </a:pPr>
                          <a:r>
                            <a:rPr lang="en-US" sz="1200">
                              <a:effectLst/>
                            </a:rPr>
                            <a:t>Biochar / Pyrolysis - Fuel burning for heating/processing</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$1,563.00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$1,954.00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418644924"/>
                      </a:ext>
                    </a:extLst>
                  </a:tr>
                  <a:tr h="365760">
                    <a:tc>
                      <a:txBody>
                        <a:bodyPr/>
                        <a:lstStyle/>
                        <a:p>
                          <a:pPr marL="0" marR="0">
                            <a:spcBef>
                              <a:spcPts val="0"/>
                            </a:spcBef>
                            <a:spcAft>
                              <a:spcPts val="0"/>
                            </a:spcAft>
                          </a:pPr>
                          <a:r>
                            <a:rPr lang="en-US" sz="1200">
                              <a:effectLst/>
                            </a:rPr>
                            <a:t>Biomass/Syngas from Biomass to Liquid Fuel processing (per 1.0 million gallons per year)</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$1,250.00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$1,563.00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789066505"/>
                      </a:ext>
                    </a:extLst>
                  </a:tr>
                </a:tbl>
              </a:graphicData>
            </a:graphic>
          </p:graphicFrame>
        </mc:Fallback>
      </mc:AlternateContent>
    </p:spTree>
    <p:extLst>
      <p:ext uri="{BB962C8B-B14F-4D97-AF65-F5344CB8AC3E}">
        <p14:creationId xmlns:p14="http://schemas.microsoft.com/office/powerpoint/2010/main" val="349995514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BAB08-241A-421B-2235-5D8EF24EAF9A}"/>
              </a:ext>
            </a:extLst>
          </p:cNvPr>
          <p:cNvSpPr>
            <a:spLocks noGrp="1"/>
          </p:cNvSpPr>
          <p:nvPr>
            <p:ph idx="1"/>
          </p:nvPr>
        </p:nvSpPr>
        <p:spPr>
          <a:xfrm>
            <a:off x="732367" y="838200"/>
            <a:ext cx="10723033" cy="3733800"/>
          </a:xfrm>
        </p:spPr>
        <p:txBody>
          <a:bodyPr/>
          <a:lstStyle/>
          <a:p>
            <a:pPr marL="0" indent="0" algn="ctr">
              <a:spcBef>
                <a:spcPts val="0"/>
              </a:spcBef>
              <a:spcAft>
                <a:spcPts val="0"/>
              </a:spcAft>
              <a:buNone/>
            </a:pPr>
            <a:endParaRPr lang="en-US" sz="1400" dirty="0">
              <a:solidFill>
                <a:schemeClr val="tx1"/>
              </a:solidFill>
              <a:latin typeface="Times New Roman" panose="02020603050405020304" pitchFamily="18" charset="0"/>
              <a:ea typeface="Times New Roman" panose="02020603050405020304" pitchFamily="18" charset="0"/>
            </a:endParaRPr>
          </a:p>
          <a:p>
            <a:pPr marL="0" indent="0" algn="ctr">
              <a:spcBef>
                <a:spcPts val="0"/>
              </a:spcBef>
              <a:spcAft>
                <a:spcPts val="0"/>
              </a:spcAft>
              <a:buNone/>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spcBef>
                <a:spcPts val="0"/>
              </a:spcBef>
              <a:spcAft>
                <a:spcPts val="0"/>
              </a:spcAft>
              <a:buNone/>
            </a:pPr>
            <a:r>
              <a:rPr lang="en-US" sz="1400" b="1" dirty="0">
                <a:solidFill>
                  <a:schemeClr val="tx1"/>
                </a:solidFill>
                <a:effectLst/>
                <a:latin typeface="Times New Roman" panose="02020603050405020304" pitchFamily="18" charset="0"/>
                <a:ea typeface="Times New Roman" panose="02020603050405020304" pitchFamily="18" charset="0"/>
              </a:rPr>
              <a:t>Section 660.03A: Category III(A) - HELD FOR FUTURE USE</a:t>
            </a: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spcBef>
                <a:spcPts val="0"/>
              </a:spcBef>
              <a:spcAft>
                <a:spcPts val="0"/>
              </a:spcAft>
              <a:buNone/>
              <a:tabLst>
                <a:tab pos="4457700" algn="l"/>
              </a:tabLst>
            </a:pPr>
            <a:r>
              <a:rPr lang="en-US" sz="1400" dirty="0">
                <a:solidFill>
                  <a:schemeClr val="tx1"/>
                </a:solidFill>
                <a:effectLst/>
                <a:latin typeface="Times New Roman" panose="02020603050405020304" pitchFamily="18" charset="0"/>
                <a:ea typeface="Times New Roman" panose="02020603050405020304" pitchFamily="18" charset="0"/>
              </a:rPr>
              <a:t> </a:t>
            </a:r>
          </a:p>
          <a:p>
            <a:pPr marL="0" marR="0" indent="0">
              <a:spcBef>
                <a:spcPts val="0"/>
              </a:spcBef>
              <a:spcAft>
                <a:spcPts val="0"/>
              </a:spcAft>
              <a:buNone/>
              <a:tabLst>
                <a:tab pos="4457700" algn="l"/>
              </a:tabLst>
            </a:pPr>
            <a:r>
              <a:rPr lang="en-US" sz="1400" b="1" dirty="0">
                <a:solidFill>
                  <a:schemeClr val="tx1"/>
                </a:solidFill>
                <a:effectLst/>
                <a:latin typeface="Times New Roman" panose="02020603050405020304" pitchFamily="18" charset="0"/>
                <a:ea typeface="Times New Roman" panose="02020603050405020304" pitchFamily="18" charset="0"/>
              </a:rPr>
              <a:t>Section 660.03B: Category III(B) - HELD FOR FUTURE USE</a:t>
            </a: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spcBef>
                <a:spcPts val="0"/>
              </a:spcBef>
              <a:spcAft>
                <a:spcPts val="0"/>
              </a:spcAft>
              <a:buNone/>
            </a:pPr>
            <a:r>
              <a:rPr lang="en-US" sz="1400" dirty="0">
                <a:solidFill>
                  <a:schemeClr val="tx1"/>
                </a:solidFill>
                <a:effectLst/>
                <a:latin typeface="Times New Roman" panose="02020603050405020304" pitchFamily="18" charset="0"/>
                <a:ea typeface="Times New Roman" panose="02020603050405020304" pitchFamily="18" charset="0"/>
              </a:rPr>
              <a:t> </a:t>
            </a:r>
          </a:p>
          <a:p>
            <a:pPr marL="0" indent="0" algn="ctr">
              <a:spcBef>
                <a:spcPts val="0"/>
              </a:spcBef>
              <a:spcAft>
                <a:spcPts val="0"/>
              </a:spcAft>
              <a:buNone/>
            </a:pPr>
            <a:endParaRPr lang="en-US" sz="1400" dirty="0">
              <a:solidFill>
                <a:schemeClr val="tx1"/>
              </a:solidFill>
              <a:latin typeface="Times New Roman" panose="02020603050405020304" pitchFamily="18" charset="0"/>
              <a:ea typeface="Times New Roman" panose="02020603050405020304" pitchFamily="18" charset="0"/>
            </a:endParaRPr>
          </a:p>
          <a:p>
            <a:pPr marL="0" indent="0" algn="ctr">
              <a:spcBef>
                <a:spcPts val="0"/>
              </a:spcBef>
              <a:spcAft>
                <a:spcPts val="0"/>
              </a:spcAft>
              <a:buNone/>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indent="0" algn="ctr">
              <a:spcBef>
                <a:spcPts val="0"/>
              </a:spcBef>
              <a:spcAft>
                <a:spcPts val="0"/>
              </a:spcAft>
              <a:buNone/>
            </a:pPr>
            <a:endParaRPr lang="en-US" sz="1400" dirty="0">
              <a:solidFill>
                <a:schemeClr val="tx1"/>
              </a:solidFill>
              <a:latin typeface="Times New Roman" panose="02020603050405020304" pitchFamily="18" charset="0"/>
              <a:ea typeface="Times New Roman" panose="02020603050405020304" pitchFamily="18" charset="0"/>
            </a:endParaRPr>
          </a:p>
          <a:p>
            <a:pPr marL="0" indent="0" algn="ctr">
              <a:spcBef>
                <a:spcPts val="0"/>
              </a:spcBef>
              <a:spcAft>
                <a:spcPts val="0"/>
              </a:spcAft>
              <a:buNone/>
            </a:pPr>
            <a:endParaRPr lang="en-US" sz="1400" dirty="0">
              <a:solidFill>
                <a:schemeClr val="tx1"/>
              </a:solidFill>
              <a:latin typeface="Times New Roman" panose="02020603050405020304" pitchFamily="18" charset="0"/>
              <a:ea typeface="Times New Roman" panose="02020603050405020304" pitchFamily="18" charset="0"/>
            </a:endParaRPr>
          </a:p>
          <a:p>
            <a:pPr marL="0" marR="0" indent="0" algn="ctr">
              <a:spcBef>
                <a:spcPts val="0"/>
              </a:spcBef>
              <a:spcAft>
                <a:spcPts val="0"/>
              </a:spcAft>
              <a:buNone/>
            </a:pPr>
            <a:endParaRPr lang="en-US" sz="1200" dirty="0">
              <a:solidFill>
                <a:schemeClr val="tx1"/>
              </a:solidFill>
              <a:effectLst/>
              <a:latin typeface="Times New Roman" panose="02020603050405020304" pitchFamily="18" charset="0"/>
              <a:ea typeface="Times New Roman" panose="02020603050405020304" pitchFamily="18" charset="0"/>
            </a:endParaRPr>
          </a:p>
        </p:txBody>
      </p:sp>
      <p:sp>
        <p:nvSpPr>
          <p:cNvPr id="4" name="Text Box 11">
            <a:extLst>
              <a:ext uri="{FF2B5EF4-FFF2-40B4-BE49-F238E27FC236}">
                <a16:creationId xmlns:a16="http://schemas.microsoft.com/office/drawing/2014/main" id="{208CECA3-B693-2DFC-393C-A5C50669018E}"/>
              </a:ext>
            </a:extLst>
          </p:cNvPr>
          <p:cNvSpPr txBox="1">
            <a:spLocks noGrp="1" noChangeArrowheads="1"/>
          </p:cNvSpPr>
          <p:nvPr>
            <p:ph type="title"/>
          </p:nvPr>
        </p:nvSpPr>
        <p:spPr bwMode="auto">
          <a:xfrm>
            <a:off x="732367" y="-47925"/>
            <a:ext cx="10723034" cy="831093"/>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Rule 660.03A&amp;B (Proposed)</a:t>
            </a:r>
          </a:p>
        </p:txBody>
      </p:sp>
    </p:spTree>
    <p:extLst>
      <p:ext uri="{BB962C8B-B14F-4D97-AF65-F5344CB8AC3E}">
        <p14:creationId xmlns:p14="http://schemas.microsoft.com/office/powerpoint/2010/main" val="178281296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BAB08-241A-421B-2235-5D8EF24EAF9A}"/>
              </a:ext>
            </a:extLst>
          </p:cNvPr>
          <p:cNvSpPr>
            <a:spLocks noGrp="1"/>
          </p:cNvSpPr>
          <p:nvPr>
            <p:ph idx="1"/>
          </p:nvPr>
        </p:nvSpPr>
        <p:spPr>
          <a:xfrm>
            <a:off x="732367" y="838200"/>
            <a:ext cx="10723033" cy="5867400"/>
          </a:xfrm>
        </p:spPr>
        <p:txBody>
          <a:bodyPr/>
          <a:lstStyle/>
          <a:p>
            <a:pPr marL="0" indent="0" algn="ctr">
              <a:spcBef>
                <a:spcPts val="0"/>
              </a:spcBef>
              <a:spcAft>
                <a:spcPts val="0"/>
              </a:spcAft>
              <a:buNone/>
            </a:pPr>
            <a:endParaRPr lang="en-US" sz="1400" dirty="0">
              <a:solidFill>
                <a:schemeClr val="tx1"/>
              </a:solidFill>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r>
              <a:rPr lang="en-US" sz="1400" b="1" dirty="0">
                <a:solidFill>
                  <a:schemeClr val="tx1"/>
                </a:solidFill>
                <a:effectLst/>
                <a:latin typeface="Times New Roman" panose="02020603050405020304" pitchFamily="18" charset="0"/>
                <a:ea typeface="Times New Roman" panose="02020603050405020304" pitchFamily="18" charset="0"/>
              </a:rPr>
              <a:t>Section 660.04A: Category IV(A) -	</a:t>
            </a:r>
            <a:r>
              <a:rPr lang="en-US" sz="1400" b="1" dirty="0">
                <a:solidFill>
                  <a:schemeClr val="tx1"/>
                </a:solidFill>
                <a:effectLst/>
                <a:latin typeface="Calibri" panose="020F0502020204030204" pitchFamily="34" charset="0"/>
                <a:ea typeface="Times New Roman" panose="02020603050405020304" pitchFamily="18" charset="0"/>
              </a:rPr>
              <a:t> </a:t>
            </a:r>
            <a:r>
              <a:rPr lang="en-US" sz="1400" b="1" dirty="0">
                <a:solidFill>
                  <a:schemeClr val="tx1"/>
                </a:solidFill>
                <a:effectLst/>
                <a:latin typeface="Times New Roman" panose="02020603050405020304" pitchFamily="18" charset="0"/>
                <a:ea typeface="Times New Roman" panose="02020603050405020304" pitchFamily="18" charset="0"/>
              </a:rPr>
              <a:t>Abrasive Blasting, Chemical Cleaning, Surfacing, Manufacturing, Finishing, and Painting Permit Fees</a:t>
            </a: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pPr>
            <a:r>
              <a:rPr lang="en-US" sz="1400" dirty="0">
                <a:solidFill>
                  <a:schemeClr val="tx1"/>
                </a:solidFill>
                <a:effectLst/>
                <a:latin typeface="Times New Roman" panose="02020603050405020304" pitchFamily="18" charset="0"/>
                <a:ea typeface="Times New Roman" panose="02020603050405020304" pitchFamily="18" charset="0"/>
              </a:rPr>
              <a:t>Operations including, but not limited to: autobody shops, boat shops, cabinet shops, abrasive blasting, power sanding, surface coatings, fiberglass/plastics/foam materials production or application, parts cleaning, solvent cleaners, paint stripping, painting, staining, or other surface coating processes.  </a:t>
            </a:r>
          </a:p>
          <a:p>
            <a:pPr marL="0" indent="0" algn="ctr">
              <a:spcBef>
                <a:spcPts val="0"/>
              </a:spcBef>
              <a:spcAft>
                <a:spcPts val="0"/>
              </a:spcAft>
              <a:buNone/>
            </a:pPr>
            <a:endParaRPr lang="en-US" sz="1400" dirty="0">
              <a:solidFill>
                <a:schemeClr val="tx1"/>
              </a:solidFill>
              <a:latin typeface="Times New Roman" panose="02020603050405020304" pitchFamily="18" charset="0"/>
              <a:ea typeface="Times New Roman" panose="02020603050405020304" pitchFamily="18" charset="0"/>
            </a:endParaRPr>
          </a:p>
          <a:p>
            <a:pPr marL="0" indent="0" algn="ctr">
              <a:spcBef>
                <a:spcPts val="0"/>
              </a:spcBef>
              <a:spcAft>
                <a:spcPts val="0"/>
              </a:spcAft>
              <a:buNone/>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indent="0" algn="ctr">
              <a:spcBef>
                <a:spcPts val="0"/>
              </a:spcBef>
              <a:spcAft>
                <a:spcPts val="0"/>
              </a:spcAft>
              <a:buNone/>
            </a:pPr>
            <a:endParaRPr lang="en-US" sz="1400" dirty="0">
              <a:solidFill>
                <a:schemeClr val="tx1"/>
              </a:solidFill>
              <a:latin typeface="Times New Roman" panose="02020603050405020304" pitchFamily="18" charset="0"/>
              <a:ea typeface="Times New Roman" panose="02020603050405020304" pitchFamily="18" charset="0"/>
            </a:endParaRPr>
          </a:p>
          <a:p>
            <a:pPr marL="0" indent="0" algn="ctr">
              <a:spcBef>
                <a:spcPts val="0"/>
              </a:spcBef>
              <a:spcAft>
                <a:spcPts val="0"/>
              </a:spcAft>
              <a:buNone/>
            </a:pPr>
            <a:endParaRPr lang="en-US" sz="1400" dirty="0">
              <a:solidFill>
                <a:schemeClr val="tx1"/>
              </a:solidFill>
              <a:latin typeface="Times New Roman" panose="02020603050405020304" pitchFamily="18" charset="0"/>
              <a:ea typeface="Times New Roman" panose="02020603050405020304" pitchFamily="18" charset="0"/>
            </a:endParaRPr>
          </a:p>
          <a:p>
            <a:pPr marL="0" marR="0" indent="0" algn="ctr">
              <a:spcBef>
                <a:spcPts val="0"/>
              </a:spcBef>
              <a:spcAft>
                <a:spcPts val="0"/>
              </a:spcAft>
              <a:buNone/>
            </a:pPr>
            <a:endParaRPr lang="en-US" sz="1200" dirty="0">
              <a:solidFill>
                <a:schemeClr val="tx1"/>
              </a:solidFill>
              <a:effectLst/>
              <a:latin typeface="Times New Roman" panose="02020603050405020304" pitchFamily="18" charset="0"/>
              <a:ea typeface="Times New Roman" panose="02020603050405020304" pitchFamily="18" charset="0"/>
            </a:endParaRPr>
          </a:p>
        </p:txBody>
      </p:sp>
      <p:sp>
        <p:nvSpPr>
          <p:cNvPr id="4" name="Text Box 11">
            <a:extLst>
              <a:ext uri="{FF2B5EF4-FFF2-40B4-BE49-F238E27FC236}">
                <a16:creationId xmlns:a16="http://schemas.microsoft.com/office/drawing/2014/main" id="{208CECA3-B693-2DFC-393C-A5C50669018E}"/>
              </a:ext>
            </a:extLst>
          </p:cNvPr>
          <p:cNvSpPr txBox="1">
            <a:spLocks noGrp="1" noChangeArrowheads="1"/>
          </p:cNvSpPr>
          <p:nvPr>
            <p:ph type="title"/>
          </p:nvPr>
        </p:nvSpPr>
        <p:spPr bwMode="auto">
          <a:xfrm>
            <a:off x="732367" y="-47925"/>
            <a:ext cx="10723034" cy="831093"/>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Rule 660.04A (Proposed)</a:t>
            </a:r>
          </a:p>
        </p:txBody>
      </p:sp>
      <mc:AlternateContent xmlns:mc="http://schemas.openxmlformats.org/markup-compatibility/2006">
        <mc:Choice xmlns:a14="http://schemas.microsoft.com/office/drawing/2010/main" Requires="a14">
          <p:graphicFrame>
            <p:nvGraphicFramePr>
              <p:cNvPr id="2" name="Table 1">
                <a:extLst>
                  <a:ext uri="{FF2B5EF4-FFF2-40B4-BE49-F238E27FC236}">
                    <a16:creationId xmlns:a16="http://schemas.microsoft.com/office/drawing/2014/main" id="{CAA6F034-2200-2D17-BAB6-31CC13649924}"/>
                  </a:ext>
                </a:extLst>
              </p:cNvPr>
              <p:cNvGraphicFramePr>
                <a:graphicFrameLocks noGrp="1"/>
              </p:cNvGraphicFramePr>
              <p:nvPr>
                <p:extLst>
                  <p:ext uri="{D42A27DB-BD31-4B8C-83A1-F6EECF244321}">
                    <p14:modId xmlns:p14="http://schemas.microsoft.com/office/powerpoint/2010/main" val="1770097388"/>
                  </p:ext>
                </p:extLst>
              </p:nvPr>
            </p:nvGraphicFramePr>
            <p:xfrm>
              <a:off x="2819400" y="2468880"/>
              <a:ext cx="6553199" cy="3246118"/>
            </p:xfrm>
            <a:graphic>
              <a:graphicData uri="http://schemas.openxmlformats.org/drawingml/2006/table">
                <a:tbl>
                  <a:tblPr firstRow="1" firstCol="1" bandRow="1">
                    <a:tableStyleId>{5C22544A-7EE6-4342-B048-85BDC9FD1C3A}</a:tableStyleId>
                  </a:tblPr>
                  <a:tblGrid>
                    <a:gridCol w="4284784">
                      <a:extLst>
                        <a:ext uri="{9D8B030D-6E8A-4147-A177-3AD203B41FA5}">
                          <a16:colId xmlns:a16="http://schemas.microsoft.com/office/drawing/2014/main" val="3177661544"/>
                        </a:ext>
                      </a:extLst>
                    </a:gridCol>
                    <a:gridCol w="1197219">
                      <a:extLst>
                        <a:ext uri="{9D8B030D-6E8A-4147-A177-3AD203B41FA5}">
                          <a16:colId xmlns:a16="http://schemas.microsoft.com/office/drawing/2014/main" val="2676341560"/>
                        </a:ext>
                      </a:extLst>
                    </a:gridCol>
                    <a:gridCol w="1071196">
                      <a:extLst>
                        <a:ext uri="{9D8B030D-6E8A-4147-A177-3AD203B41FA5}">
                          <a16:colId xmlns:a16="http://schemas.microsoft.com/office/drawing/2014/main" val="3122435081"/>
                        </a:ext>
                      </a:extLst>
                    </a:gridCol>
                  </a:tblGrid>
                  <a:tr h="393469">
                    <a:tc gridSpan="3">
                      <a:txBody>
                        <a:bodyPr/>
                        <a:lstStyle/>
                        <a:p>
                          <a:pPr marL="0" marR="0">
                            <a:spcBef>
                              <a:spcPts val="0"/>
                            </a:spcBef>
                            <a:spcAft>
                              <a:spcPts val="0"/>
                            </a:spcAft>
                          </a:pPr>
                          <a:r>
                            <a:rPr lang="en-US" sz="1200">
                              <a:effectLst/>
                            </a:rPr>
                            <a:t>Permit Fees: Abrasive blasting, chemical cleaning, surfacing, manufacturing, finishing, and painting</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18523469"/>
                      </a:ext>
                    </a:extLst>
                  </a:tr>
                  <a:tr h="245918">
                    <a:tc>
                      <a:txBody>
                        <a:bodyPr/>
                        <a:lstStyle/>
                        <a:p>
                          <a:pPr marL="0" marR="0">
                            <a:spcBef>
                              <a:spcPts val="0"/>
                            </a:spcBef>
                            <a:spcAft>
                              <a:spcPts val="0"/>
                            </a:spcAft>
                          </a:pPr>
                          <a:r>
                            <a:rPr lang="en-US" sz="1200" dirty="0">
                              <a:effectLst/>
                            </a:rPr>
                            <a:t>Permit Type: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A/C</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P/O</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726067811"/>
                      </a:ext>
                    </a:extLst>
                  </a:tr>
                  <a:tr h="245918">
                    <a:tc>
                      <a:txBody>
                        <a:bodyPr/>
                        <a:lstStyle/>
                        <a:p>
                          <a:pPr marL="0" marR="0">
                            <a:spcBef>
                              <a:spcPts val="0"/>
                            </a:spcBef>
                            <a:spcAft>
                              <a:spcPts val="0"/>
                            </a:spcAft>
                          </a:pPr>
                          <a:r>
                            <a:rPr lang="en-US" sz="1200">
                              <a:effectLst/>
                            </a:rPr>
                            <a:t>Abrasive blasting/sanding, outdoor/uncontained</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$ 1,250.00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$ 1,563.00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552870371"/>
                      </a:ext>
                    </a:extLst>
                  </a:tr>
                  <a:tr h="245918">
                    <a:tc>
                      <a:txBody>
                        <a:bodyPr/>
                        <a:lstStyle/>
                        <a:p>
                          <a:pPr marL="0" marR="0">
                            <a:spcBef>
                              <a:spcPts val="0"/>
                            </a:spcBef>
                            <a:spcAft>
                              <a:spcPts val="0"/>
                            </a:spcAft>
                          </a:pPr>
                          <a:r>
                            <a:rPr lang="en-US" sz="1200">
                              <a:effectLst/>
                            </a:rPr>
                            <a:t>Abrasive blasting/sanding, indoor/contained</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$ 1,000.00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$ 1,250.00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504230026"/>
                      </a:ext>
                    </a:extLst>
                  </a:tr>
                  <a:tr h="245918">
                    <a:tc>
                      <a:txBody>
                        <a:bodyPr/>
                        <a:lstStyle/>
                        <a:p>
                          <a:pPr marL="0" marR="0">
                            <a:spcBef>
                              <a:spcPts val="0"/>
                            </a:spcBef>
                            <a:spcAft>
                              <a:spcPts val="0"/>
                            </a:spcAft>
                          </a:pPr>
                          <a:r>
                            <a:rPr lang="en-US" sz="1200">
                              <a:effectLst/>
                            </a:rPr>
                            <a:t>Fiberglass, plastic, foam production or application</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$ 1,500.00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$ 1,875.00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486376430"/>
                      </a:ext>
                    </a:extLst>
                  </a:tr>
                  <a:tr h="245918">
                    <a:tc>
                      <a:txBody>
                        <a:bodyPr/>
                        <a:lstStyle/>
                        <a:p>
                          <a:pPr marL="0" marR="0">
                            <a:spcBef>
                              <a:spcPts val="0"/>
                            </a:spcBef>
                            <a:spcAft>
                              <a:spcPts val="0"/>
                            </a:spcAft>
                          </a:pPr>
                          <a:r>
                            <a:rPr lang="en-US" sz="1200" dirty="0">
                              <a:effectLst/>
                            </a:rPr>
                            <a:t>chemical stripping of paint or other surfacing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$ 750.00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$ 938.00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554990241"/>
                      </a:ext>
                    </a:extLst>
                  </a:tr>
                  <a:tr h="245918">
                    <a:tc>
                      <a:txBody>
                        <a:bodyPr/>
                        <a:lstStyle/>
                        <a:p>
                          <a:pPr marL="0" marR="0">
                            <a:spcBef>
                              <a:spcPts val="0"/>
                            </a:spcBef>
                            <a:spcAft>
                              <a:spcPts val="0"/>
                            </a:spcAft>
                          </a:pPr>
                          <a:r>
                            <a:rPr lang="en-US" sz="1200">
                              <a:effectLst/>
                            </a:rPr>
                            <a:t>Parts cleaning - Degreaser and/or solvent</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$ 625.00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$ 782.00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4159478252"/>
                      </a:ext>
                    </a:extLst>
                  </a:tr>
                  <a:tr h="245918">
                    <a:tc>
                      <a:txBody>
                        <a:bodyPr/>
                        <a:lstStyle/>
                        <a:p>
                          <a:pPr marL="0" marR="0">
                            <a:spcBef>
                              <a:spcPts val="0"/>
                            </a:spcBef>
                            <a:spcAft>
                              <a:spcPts val="0"/>
                            </a:spcAft>
                          </a:pPr>
                          <a:r>
                            <a:rPr lang="en-US" sz="1200">
                              <a:effectLst/>
                            </a:rPr>
                            <a:t>Automotive Coating, </a:t>
                          </a:r>
                          <a14:m>
                            <m:oMath xmlns:m="http://schemas.openxmlformats.org/officeDocument/2006/math">
                              <m:r>
                                <a:rPr lang="en-US" sz="1200">
                                  <a:effectLst/>
                                </a:rPr>
                                <m:t>&lt;</m:t>
                              </m:r>
                            </m:oMath>
                          </a14:m>
                          <a:r>
                            <a:rPr lang="en-US" sz="1200">
                              <a:effectLst/>
                            </a:rPr>
                            <a:t> 5 gallons per day</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$ 1,875.00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$ 2,344.00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197093226"/>
                      </a:ext>
                    </a:extLst>
                  </a:tr>
                  <a:tr h="245918">
                    <a:tc>
                      <a:txBody>
                        <a:bodyPr/>
                        <a:lstStyle/>
                        <a:p>
                          <a:pPr marL="0" marR="0">
                            <a:spcBef>
                              <a:spcPts val="0"/>
                            </a:spcBef>
                            <a:spcAft>
                              <a:spcPts val="0"/>
                            </a:spcAft>
                          </a:pPr>
                          <a:r>
                            <a:rPr lang="en-US" sz="1200">
                              <a:effectLst/>
                            </a:rPr>
                            <a:t>Automotive Coating, </a:t>
                          </a:r>
                          <a14:m>
                            <m:oMath xmlns:m="http://schemas.openxmlformats.org/officeDocument/2006/math">
                              <m:r>
                                <a:rPr lang="en-US" sz="1200">
                                  <a:effectLst/>
                                </a:rPr>
                                <m:t>≥ </m:t>
                              </m:r>
                            </m:oMath>
                          </a14:m>
                          <a:r>
                            <a:rPr lang="en-US" sz="1200">
                              <a:effectLst/>
                            </a:rPr>
                            <a:t>5 gallons per day</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$ 2,750.00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$ 3,438.00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119565604"/>
                      </a:ext>
                    </a:extLst>
                  </a:tr>
                  <a:tr h="393469">
                    <a:tc>
                      <a:txBody>
                        <a:bodyPr/>
                        <a:lstStyle/>
                        <a:p>
                          <a:pPr marL="0" marR="0">
                            <a:spcBef>
                              <a:spcPts val="0"/>
                            </a:spcBef>
                            <a:spcAft>
                              <a:spcPts val="0"/>
                            </a:spcAft>
                          </a:pPr>
                          <a:r>
                            <a:rPr lang="en-US" sz="1200">
                              <a:effectLst/>
                            </a:rPr>
                            <a:t>Automotive Coating, outdoor/uncontained (too large for spray booth)</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$ 3,750.00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$ 4,688.00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237574548"/>
                      </a:ext>
                    </a:extLst>
                  </a:tr>
                  <a:tr h="245918">
                    <a:tc>
                      <a:txBody>
                        <a:bodyPr/>
                        <a:lstStyle/>
                        <a:p>
                          <a:pPr marL="0" marR="0">
                            <a:spcBef>
                              <a:spcPts val="0"/>
                            </a:spcBef>
                            <a:spcAft>
                              <a:spcPts val="0"/>
                            </a:spcAft>
                          </a:pPr>
                          <a:r>
                            <a:rPr lang="en-US" sz="1200">
                              <a:effectLst/>
                            </a:rPr>
                            <a:t>Wood finishing, </a:t>
                          </a:r>
                          <a14:m>
                            <m:oMath xmlns:m="http://schemas.openxmlformats.org/officeDocument/2006/math">
                              <m:r>
                                <a:rPr lang="en-US" sz="1200">
                                  <a:effectLst/>
                                </a:rPr>
                                <m:t>&lt;</m:t>
                              </m:r>
                            </m:oMath>
                          </a14:m>
                          <a:r>
                            <a:rPr lang="en-US" sz="1200">
                              <a:effectLst/>
                            </a:rPr>
                            <a:t> 5 gallons per day</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$ 1,250.00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$ 1,563.00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004831286"/>
                      </a:ext>
                    </a:extLst>
                  </a:tr>
                  <a:tr h="245918">
                    <a:tc>
                      <a:txBody>
                        <a:bodyPr/>
                        <a:lstStyle/>
                        <a:p>
                          <a:pPr marL="0" marR="0">
                            <a:spcBef>
                              <a:spcPts val="0"/>
                            </a:spcBef>
                            <a:spcAft>
                              <a:spcPts val="0"/>
                            </a:spcAft>
                          </a:pPr>
                          <a:r>
                            <a:rPr lang="en-US" sz="1200">
                              <a:effectLst/>
                            </a:rPr>
                            <a:t>Wood finishing, </a:t>
                          </a:r>
                          <a14:m>
                            <m:oMath xmlns:m="http://schemas.openxmlformats.org/officeDocument/2006/math">
                              <m:r>
                                <a:rPr lang="en-US" sz="1200">
                                  <a:effectLst/>
                                </a:rPr>
                                <m:t>≥ </m:t>
                              </m:r>
                            </m:oMath>
                          </a14:m>
                          <a:r>
                            <a:rPr lang="en-US" sz="1200">
                              <a:effectLst/>
                            </a:rPr>
                            <a:t>5 gallons per day</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$ 1,875.00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$ 2,344.00</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468695955"/>
                      </a:ext>
                    </a:extLst>
                  </a:tr>
                </a:tbl>
              </a:graphicData>
            </a:graphic>
          </p:graphicFrame>
        </mc:Choice>
        <mc:Fallback>
          <p:graphicFrame>
            <p:nvGraphicFramePr>
              <p:cNvPr id="2" name="Table 1">
                <a:extLst>
                  <a:ext uri="{FF2B5EF4-FFF2-40B4-BE49-F238E27FC236}">
                    <a16:creationId xmlns:a16="http://schemas.microsoft.com/office/drawing/2014/main" id="{CAA6F034-2200-2D17-BAB6-31CC13649924}"/>
                  </a:ext>
                </a:extLst>
              </p:cNvPr>
              <p:cNvGraphicFramePr>
                <a:graphicFrameLocks noGrp="1"/>
              </p:cNvGraphicFramePr>
              <p:nvPr>
                <p:extLst>
                  <p:ext uri="{D42A27DB-BD31-4B8C-83A1-F6EECF244321}">
                    <p14:modId xmlns:p14="http://schemas.microsoft.com/office/powerpoint/2010/main" val="1770097388"/>
                  </p:ext>
                </p:extLst>
              </p:nvPr>
            </p:nvGraphicFramePr>
            <p:xfrm>
              <a:off x="2819400" y="2468880"/>
              <a:ext cx="6553199" cy="3246118"/>
            </p:xfrm>
            <a:graphic>
              <a:graphicData uri="http://schemas.openxmlformats.org/drawingml/2006/table">
                <a:tbl>
                  <a:tblPr firstRow="1" firstCol="1" bandRow="1">
                    <a:tableStyleId>{5C22544A-7EE6-4342-B048-85BDC9FD1C3A}</a:tableStyleId>
                  </a:tblPr>
                  <a:tblGrid>
                    <a:gridCol w="4284784">
                      <a:extLst>
                        <a:ext uri="{9D8B030D-6E8A-4147-A177-3AD203B41FA5}">
                          <a16:colId xmlns:a16="http://schemas.microsoft.com/office/drawing/2014/main" val="3177661544"/>
                        </a:ext>
                      </a:extLst>
                    </a:gridCol>
                    <a:gridCol w="1197219">
                      <a:extLst>
                        <a:ext uri="{9D8B030D-6E8A-4147-A177-3AD203B41FA5}">
                          <a16:colId xmlns:a16="http://schemas.microsoft.com/office/drawing/2014/main" val="2676341560"/>
                        </a:ext>
                      </a:extLst>
                    </a:gridCol>
                    <a:gridCol w="1071196">
                      <a:extLst>
                        <a:ext uri="{9D8B030D-6E8A-4147-A177-3AD203B41FA5}">
                          <a16:colId xmlns:a16="http://schemas.microsoft.com/office/drawing/2014/main" val="3122435081"/>
                        </a:ext>
                      </a:extLst>
                    </a:gridCol>
                  </a:tblGrid>
                  <a:tr h="393469">
                    <a:tc gridSpan="3">
                      <a:txBody>
                        <a:bodyPr/>
                        <a:lstStyle/>
                        <a:p>
                          <a:pPr marL="0" marR="0">
                            <a:spcBef>
                              <a:spcPts val="0"/>
                            </a:spcBef>
                            <a:spcAft>
                              <a:spcPts val="0"/>
                            </a:spcAft>
                          </a:pPr>
                          <a:r>
                            <a:rPr lang="en-US" sz="1200">
                              <a:effectLst/>
                            </a:rPr>
                            <a:t>Permit Fees: Abrasive blasting, chemical cleaning, surfacing, manufacturing, finishing, and painting</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18523469"/>
                      </a:ext>
                    </a:extLst>
                  </a:tr>
                  <a:tr h="245918">
                    <a:tc>
                      <a:txBody>
                        <a:bodyPr/>
                        <a:lstStyle/>
                        <a:p>
                          <a:pPr marL="0" marR="0">
                            <a:spcBef>
                              <a:spcPts val="0"/>
                            </a:spcBef>
                            <a:spcAft>
                              <a:spcPts val="0"/>
                            </a:spcAft>
                          </a:pPr>
                          <a:r>
                            <a:rPr lang="en-US" sz="1200" dirty="0">
                              <a:effectLst/>
                            </a:rPr>
                            <a:t>Permit Type: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A/C</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P/O</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726067811"/>
                      </a:ext>
                    </a:extLst>
                  </a:tr>
                  <a:tr h="245918">
                    <a:tc>
                      <a:txBody>
                        <a:bodyPr/>
                        <a:lstStyle/>
                        <a:p>
                          <a:pPr marL="0" marR="0">
                            <a:spcBef>
                              <a:spcPts val="0"/>
                            </a:spcBef>
                            <a:spcAft>
                              <a:spcPts val="0"/>
                            </a:spcAft>
                          </a:pPr>
                          <a:r>
                            <a:rPr lang="en-US" sz="1200">
                              <a:effectLst/>
                            </a:rPr>
                            <a:t>Abrasive blasting/sanding, outdoor/uncontained</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$ 1,250.00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$ 1,563.00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552870371"/>
                      </a:ext>
                    </a:extLst>
                  </a:tr>
                  <a:tr h="245918">
                    <a:tc>
                      <a:txBody>
                        <a:bodyPr/>
                        <a:lstStyle/>
                        <a:p>
                          <a:pPr marL="0" marR="0">
                            <a:spcBef>
                              <a:spcPts val="0"/>
                            </a:spcBef>
                            <a:spcAft>
                              <a:spcPts val="0"/>
                            </a:spcAft>
                          </a:pPr>
                          <a:r>
                            <a:rPr lang="en-US" sz="1200">
                              <a:effectLst/>
                            </a:rPr>
                            <a:t>Abrasive blasting/sanding, indoor/contained</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$ 1,000.00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$ 1,250.00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504230026"/>
                      </a:ext>
                    </a:extLst>
                  </a:tr>
                  <a:tr h="245918">
                    <a:tc>
                      <a:txBody>
                        <a:bodyPr/>
                        <a:lstStyle/>
                        <a:p>
                          <a:pPr marL="0" marR="0">
                            <a:spcBef>
                              <a:spcPts val="0"/>
                            </a:spcBef>
                            <a:spcAft>
                              <a:spcPts val="0"/>
                            </a:spcAft>
                          </a:pPr>
                          <a:r>
                            <a:rPr lang="en-US" sz="1200">
                              <a:effectLst/>
                            </a:rPr>
                            <a:t>Fiberglass, plastic, foam production or application</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$ 1,500.00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$ 1,875.00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486376430"/>
                      </a:ext>
                    </a:extLst>
                  </a:tr>
                  <a:tr h="245918">
                    <a:tc>
                      <a:txBody>
                        <a:bodyPr/>
                        <a:lstStyle/>
                        <a:p>
                          <a:pPr marL="0" marR="0">
                            <a:spcBef>
                              <a:spcPts val="0"/>
                            </a:spcBef>
                            <a:spcAft>
                              <a:spcPts val="0"/>
                            </a:spcAft>
                          </a:pPr>
                          <a:r>
                            <a:rPr lang="en-US" sz="1200" dirty="0">
                              <a:effectLst/>
                            </a:rPr>
                            <a:t>chemical stripping of paint or other surfacing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$ 750.00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$ 938.00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554990241"/>
                      </a:ext>
                    </a:extLst>
                  </a:tr>
                  <a:tr h="245918">
                    <a:tc>
                      <a:txBody>
                        <a:bodyPr/>
                        <a:lstStyle/>
                        <a:p>
                          <a:pPr marL="0" marR="0">
                            <a:spcBef>
                              <a:spcPts val="0"/>
                            </a:spcBef>
                            <a:spcAft>
                              <a:spcPts val="0"/>
                            </a:spcAft>
                          </a:pPr>
                          <a:r>
                            <a:rPr lang="en-US" sz="1200">
                              <a:effectLst/>
                            </a:rPr>
                            <a:t>Parts cleaning - Degreaser and/or solvent</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$ 625.00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$ 782.00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4159478252"/>
                      </a:ext>
                    </a:extLst>
                  </a:tr>
                  <a:tr h="245918">
                    <a:tc>
                      <a:txBody>
                        <a:bodyPr/>
                        <a:lstStyle/>
                        <a:p>
                          <a:endParaRPr lang="en-US"/>
                        </a:p>
                      </a:txBody>
                      <a:tcPr marL="68580" marR="68580" marT="0" marB="0" anchor="b">
                        <a:blipFill>
                          <a:blip r:embed="rId2"/>
                          <a:stretch>
                            <a:fillRect l="-297" t="-745000" r="-54006" b="-485000"/>
                          </a:stretch>
                        </a:blipFill>
                      </a:tcPr>
                    </a:tc>
                    <a:tc>
                      <a:txBody>
                        <a:bodyPr/>
                        <a:lstStyle/>
                        <a:p>
                          <a:pPr marL="0" marR="0" algn="r">
                            <a:spcBef>
                              <a:spcPts val="0"/>
                            </a:spcBef>
                            <a:spcAft>
                              <a:spcPts val="0"/>
                            </a:spcAft>
                          </a:pPr>
                          <a:r>
                            <a:rPr lang="en-US" sz="1200">
                              <a:effectLst/>
                            </a:rPr>
                            <a:t> $ 1,875.00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$ 2,344.00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197093226"/>
                      </a:ext>
                    </a:extLst>
                  </a:tr>
                  <a:tr h="245918">
                    <a:tc>
                      <a:txBody>
                        <a:bodyPr/>
                        <a:lstStyle/>
                        <a:p>
                          <a:endParaRPr lang="en-US"/>
                        </a:p>
                      </a:txBody>
                      <a:tcPr marL="68580" marR="68580" marT="0" marB="0" anchor="b">
                        <a:blipFill>
                          <a:blip r:embed="rId2"/>
                          <a:stretch>
                            <a:fillRect l="-297" t="-889474" r="-54006" b="-410526"/>
                          </a:stretch>
                        </a:blipFill>
                      </a:tcPr>
                    </a:tc>
                    <a:tc>
                      <a:txBody>
                        <a:bodyPr/>
                        <a:lstStyle/>
                        <a:p>
                          <a:pPr marL="0" marR="0" algn="r">
                            <a:spcBef>
                              <a:spcPts val="0"/>
                            </a:spcBef>
                            <a:spcAft>
                              <a:spcPts val="0"/>
                            </a:spcAft>
                          </a:pPr>
                          <a:r>
                            <a:rPr lang="en-US" sz="1200">
                              <a:effectLst/>
                            </a:rPr>
                            <a:t> $ 2,750.00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$ 3,438.00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119565604"/>
                      </a:ext>
                    </a:extLst>
                  </a:tr>
                  <a:tr h="393469">
                    <a:tc>
                      <a:txBody>
                        <a:bodyPr/>
                        <a:lstStyle/>
                        <a:p>
                          <a:pPr marL="0" marR="0">
                            <a:spcBef>
                              <a:spcPts val="0"/>
                            </a:spcBef>
                            <a:spcAft>
                              <a:spcPts val="0"/>
                            </a:spcAft>
                          </a:pPr>
                          <a:r>
                            <a:rPr lang="en-US" sz="1200">
                              <a:effectLst/>
                            </a:rPr>
                            <a:t>Automotive Coating, outdoor/uncontained (too large for spray booth)</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$ 3,750.00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$ 4,688.00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237574548"/>
                      </a:ext>
                    </a:extLst>
                  </a:tr>
                  <a:tr h="245918">
                    <a:tc>
                      <a:txBody>
                        <a:bodyPr/>
                        <a:lstStyle/>
                        <a:p>
                          <a:endParaRPr lang="en-US"/>
                        </a:p>
                      </a:txBody>
                      <a:tcPr marL="68580" marR="68580" marT="0" marB="0" anchor="b">
                        <a:blipFill>
                          <a:blip r:embed="rId2"/>
                          <a:stretch>
                            <a:fillRect l="-297" t="-1095000" r="-54006" b="-135000"/>
                          </a:stretch>
                        </a:blipFill>
                      </a:tcPr>
                    </a:tc>
                    <a:tc>
                      <a:txBody>
                        <a:bodyPr/>
                        <a:lstStyle/>
                        <a:p>
                          <a:pPr marL="0" marR="0" algn="r">
                            <a:spcBef>
                              <a:spcPts val="0"/>
                            </a:spcBef>
                            <a:spcAft>
                              <a:spcPts val="0"/>
                            </a:spcAft>
                          </a:pPr>
                          <a:r>
                            <a:rPr lang="en-US" sz="1200">
                              <a:effectLst/>
                            </a:rPr>
                            <a:t>$ 1,250.00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$ 1,563.00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004831286"/>
                      </a:ext>
                    </a:extLst>
                  </a:tr>
                  <a:tr h="245918">
                    <a:tc>
                      <a:txBody>
                        <a:bodyPr/>
                        <a:lstStyle/>
                        <a:p>
                          <a:endParaRPr lang="en-US"/>
                        </a:p>
                      </a:txBody>
                      <a:tcPr marL="68580" marR="68580" marT="0" marB="0" anchor="b">
                        <a:blipFill>
                          <a:blip r:embed="rId2"/>
                          <a:stretch>
                            <a:fillRect l="-297" t="-1257895" r="-54006" b="-42105"/>
                          </a:stretch>
                        </a:blipFill>
                      </a:tcPr>
                    </a:tc>
                    <a:tc>
                      <a:txBody>
                        <a:bodyPr/>
                        <a:lstStyle/>
                        <a:p>
                          <a:pPr marL="0" marR="0" algn="r">
                            <a:spcBef>
                              <a:spcPts val="0"/>
                            </a:spcBef>
                            <a:spcAft>
                              <a:spcPts val="0"/>
                            </a:spcAft>
                          </a:pPr>
                          <a:r>
                            <a:rPr lang="en-US" sz="1200">
                              <a:effectLst/>
                            </a:rPr>
                            <a:t>$ 1,875.00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$ 2,344.00</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468695955"/>
                      </a:ext>
                    </a:extLst>
                  </a:tr>
                </a:tbl>
              </a:graphicData>
            </a:graphic>
          </p:graphicFrame>
        </mc:Fallback>
      </mc:AlternateContent>
    </p:spTree>
    <p:extLst>
      <p:ext uri="{BB962C8B-B14F-4D97-AF65-F5344CB8AC3E}">
        <p14:creationId xmlns:p14="http://schemas.microsoft.com/office/powerpoint/2010/main" val="269067022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BAB08-241A-421B-2235-5D8EF24EAF9A}"/>
              </a:ext>
            </a:extLst>
          </p:cNvPr>
          <p:cNvSpPr>
            <a:spLocks noGrp="1"/>
          </p:cNvSpPr>
          <p:nvPr>
            <p:ph idx="1"/>
          </p:nvPr>
        </p:nvSpPr>
        <p:spPr>
          <a:xfrm>
            <a:off x="732367" y="838200"/>
            <a:ext cx="10723033" cy="5867400"/>
          </a:xfrm>
        </p:spPr>
        <p:txBody>
          <a:bodyPr/>
          <a:lstStyle/>
          <a:p>
            <a:pPr marL="0" indent="0" algn="ctr">
              <a:spcBef>
                <a:spcPts val="0"/>
              </a:spcBef>
              <a:spcAft>
                <a:spcPts val="0"/>
              </a:spcAft>
              <a:buNone/>
            </a:pPr>
            <a:endParaRPr lang="en-US" sz="1400" dirty="0">
              <a:solidFill>
                <a:schemeClr val="tx1"/>
              </a:solidFill>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r>
              <a:rPr lang="en-US" sz="1400" b="1" dirty="0">
                <a:solidFill>
                  <a:schemeClr val="tx1"/>
                </a:solidFill>
                <a:effectLst/>
                <a:latin typeface="Times New Roman" panose="02020603050405020304" pitchFamily="18" charset="0"/>
                <a:ea typeface="Times New Roman" panose="02020603050405020304" pitchFamily="18" charset="0"/>
              </a:rPr>
              <a:t>Section  660.04B: Category  IV(B) -	Abrasive Blasting, Chemical Cleaning, Surfacing, Manufacturing, Finishing, and Painting Permit Fees Emission Fees</a:t>
            </a: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r>
              <a:rPr lang="en-US" sz="1400" dirty="0">
                <a:solidFill>
                  <a:schemeClr val="tx1"/>
                </a:solidFill>
                <a:effectLst/>
                <a:latin typeface="Times New Roman" panose="02020603050405020304" pitchFamily="18" charset="0"/>
                <a:ea typeface="Times New Roman" panose="02020603050405020304" pitchFamily="18" charset="0"/>
              </a:rPr>
              <a:t>Emission Fees are based on permitted emissions limits, controls in place, materials used.  </a:t>
            </a:r>
          </a:p>
          <a:p>
            <a:pPr marL="0" indent="0" algn="ctr">
              <a:spcBef>
                <a:spcPts val="0"/>
              </a:spcBef>
              <a:spcAft>
                <a:spcPts val="0"/>
              </a:spcAft>
              <a:buNone/>
            </a:pPr>
            <a:endParaRPr lang="en-US" sz="1400" dirty="0">
              <a:solidFill>
                <a:schemeClr val="tx1"/>
              </a:solidFill>
              <a:latin typeface="Times New Roman" panose="02020603050405020304" pitchFamily="18" charset="0"/>
              <a:ea typeface="Times New Roman" panose="02020603050405020304" pitchFamily="18" charset="0"/>
            </a:endParaRPr>
          </a:p>
          <a:p>
            <a:pPr marL="0" indent="0" algn="ctr">
              <a:spcBef>
                <a:spcPts val="0"/>
              </a:spcBef>
              <a:spcAft>
                <a:spcPts val="0"/>
              </a:spcAft>
              <a:buNone/>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indent="0" algn="ctr">
              <a:spcBef>
                <a:spcPts val="0"/>
              </a:spcBef>
              <a:spcAft>
                <a:spcPts val="0"/>
              </a:spcAft>
              <a:buNone/>
            </a:pPr>
            <a:endParaRPr lang="en-US" sz="1400" dirty="0">
              <a:solidFill>
                <a:schemeClr val="tx1"/>
              </a:solidFill>
              <a:latin typeface="Times New Roman" panose="02020603050405020304" pitchFamily="18" charset="0"/>
              <a:ea typeface="Times New Roman" panose="02020603050405020304" pitchFamily="18" charset="0"/>
            </a:endParaRPr>
          </a:p>
          <a:p>
            <a:pPr marL="0" indent="0" algn="ctr">
              <a:spcBef>
                <a:spcPts val="0"/>
              </a:spcBef>
              <a:spcAft>
                <a:spcPts val="0"/>
              </a:spcAft>
              <a:buNone/>
            </a:pPr>
            <a:endParaRPr lang="en-US" sz="1400" dirty="0">
              <a:solidFill>
                <a:schemeClr val="tx1"/>
              </a:solidFill>
              <a:latin typeface="Times New Roman" panose="02020603050405020304" pitchFamily="18" charset="0"/>
              <a:ea typeface="Times New Roman" panose="02020603050405020304" pitchFamily="18" charset="0"/>
            </a:endParaRPr>
          </a:p>
          <a:p>
            <a:pPr marL="0" marR="0" indent="0" algn="ctr">
              <a:spcBef>
                <a:spcPts val="0"/>
              </a:spcBef>
              <a:spcAft>
                <a:spcPts val="0"/>
              </a:spcAft>
              <a:buNone/>
            </a:pPr>
            <a:endParaRPr lang="en-US" sz="1200" dirty="0">
              <a:solidFill>
                <a:schemeClr val="tx1"/>
              </a:solidFill>
              <a:effectLst/>
              <a:latin typeface="Times New Roman" panose="02020603050405020304" pitchFamily="18" charset="0"/>
              <a:ea typeface="Times New Roman" panose="02020603050405020304" pitchFamily="18" charset="0"/>
            </a:endParaRPr>
          </a:p>
        </p:txBody>
      </p:sp>
      <p:sp>
        <p:nvSpPr>
          <p:cNvPr id="4" name="Text Box 11">
            <a:extLst>
              <a:ext uri="{FF2B5EF4-FFF2-40B4-BE49-F238E27FC236}">
                <a16:creationId xmlns:a16="http://schemas.microsoft.com/office/drawing/2014/main" id="{208CECA3-B693-2DFC-393C-A5C50669018E}"/>
              </a:ext>
            </a:extLst>
          </p:cNvPr>
          <p:cNvSpPr txBox="1">
            <a:spLocks noGrp="1" noChangeArrowheads="1"/>
          </p:cNvSpPr>
          <p:nvPr>
            <p:ph type="title"/>
          </p:nvPr>
        </p:nvSpPr>
        <p:spPr bwMode="auto">
          <a:xfrm>
            <a:off x="732367" y="-47925"/>
            <a:ext cx="10723034" cy="831093"/>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Rule 660.04B (Proposed)</a:t>
            </a:r>
          </a:p>
        </p:txBody>
      </p:sp>
      <mc:AlternateContent xmlns:mc="http://schemas.openxmlformats.org/markup-compatibility/2006">
        <mc:Choice xmlns:a14="http://schemas.microsoft.com/office/drawing/2010/main" Requires="a14">
          <p:graphicFrame>
            <p:nvGraphicFramePr>
              <p:cNvPr id="5" name="Table 4">
                <a:extLst>
                  <a:ext uri="{FF2B5EF4-FFF2-40B4-BE49-F238E27FC236}">
                    <a16:creationId xmlns:a16="http://schemas.microsoft.com/office/drawing/2014/main" id="{C861B15D-5B4B-E860-6B38-A4385DB71F2E}"/>
                  </a:ext>
                </a:extLst>
              </p:cNvPr>
              <p:cNvGraphicFramePr>
                <a:graphicFrameLocks noGrp="1"/>
              </p:cNvGraphicFramePr>
              <p:nvPr>
                <p:extLst>
                  <p:ext uri="{D42A27DB-BD31-4B8C-83A1-F6EECF244321}">
                    <p14:modId xmlns:p14="http://schemas.microsoft.com/office/powerpoint/2010/main" val="1916613349"/>
                  </p:ext>
                </p:extLst>
              </p:nvPr>
            </p:nvGraphicFramePr>
            <p:xfrm>
              <a:off x="2857500" y="2286000"/>
              <a:ext cx="6476999" cy="3299457"/>
            </p:xfrm>
            <a:graphic>
              <a:graphicData uri="http://schemas.openxmlformats.org/drawingml/2006/table">
                <a:tbl>
                  <a:tblPr firstRow="1" firstCol="1" bandRow="1">
                    <a:tableStyleId>{5C22544A-7EE6-4342-B048-85BDC9FD1C3A}</a:tableStyleId>
                  </a:tblPr>
                  <a:tblGrid>
                    <a:gridCol w="4107873">
                      <a:extLst>
                        <a:ext uri="{9D8B030D-6E8A-4147-A177-3AD203B41FA5}">
                          <a16:colId xmlns:a16="http://schemas.microsoft.com/office/drawing/2014/main" val="25389408"/>
                        </a:ext>
                      </a:extLst>
                    </a:gridCol>
                    <a:gridCol w="1309254">
                      <a:extLst>
                        <a:ext uri="{9D8B030D-6E8A-4147-A177-3AD203B41FA5}">
                          <a16:colId xmlns:a16="http://schemas.microsoft.com/office/drawing/2014/main" val="316276643"/>
                        </a:ext>
                      </a:extLst>
                    </a:gridCol>
                    <a:gridCol w="1059872">
                      <a:extLst>
                        <a:ext uri="{9D8B030D-6E8A-4147-A177-3AD203B41FA5}">
                          <a16:colId xmlns:a16="http://schemas.microsoft.com/office/drawing/2014/main" val="2055645695"/>
                        </a:ext>
                      </a:extLst>
                    </a:gridCol>
                  </a:tblGrid>
                  <a:tr h="382546">
                    <a:tc gridSpan="3">
                      <a:txBody>
                        <a:bodyPr/>
                        <a:lstStyle/>
                        <a:p>
                          <a:pPr marL="0" marR="0">
                            <a:spcBef>
                              <a:spcPts val="0"/>
                            </a:spcBef>
                            <a:spcAft>
                              <a:spcPts val="0"/>
                            </a:spcAft>
                          </a:pPr>
                          <a:r>
                            <a:rPr lang="en-US" sz="1200">
                              <a:effectLst/>
                            </a:rPr>
                            <a:t>Emission Fees: Abrasive blasting, chemical cleaning, surfacing, manufacturing, finishing, and painting</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320193"/>
                      </a:ext>
                    </a:extLst>
                  </a:tr>
                  <a:tr h="239091">
                    <a:tc>
                      <a:txBody>
                        <a:bodyPr/>
                        <a:lstStyle/>
                        <a:p>
                          <a:pPr marL="0" marR="0">
                            <a:spcBef>
                              <a:spcPts val="0"/>
                            </a:spcBef>
                            <a:spcAft>
                              <a:spcPts val="0"/>
                            </a:spcAft>
                          </a:pPr>
                          <a:r>
                            <a:rPr lang="en-US" sz="1200" dirty="0">
                              <a:effectLst/>
                            </a:rPr>
                            <a:t>Permit Type:</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A/C</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P/O</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840641099"/>
                      </a:ext>
                    </a:extLst>
                  </a:tr>
                  <a:tr h="239091">
                    <a:tc>
                      <a:txBody>
                        <a:bodyPr/>
                        <a:lstStyle/>
                        <a:p>
                          <a:pPr marL="0" marR="0">
                            <a:spcBef>
                              <a:spcPts val="0"/>
                            </a:spcBef>
                            <a:spcAft>
                              <a:spcPts val="0"/>
                            </a:spcAft>
                          </a:pPr>
                          <a:r>
                            <a:rPr lang="en-US" sz="1200">
                              <a:effectLst/>
                            </a:rPr>
                            <a:t>Abrasive blasting/sanding, outdoor/uncontained</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$ 625.00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$ 782.00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549512606"/>
                      </a:ext>
                    </a:extLst>
                  </a:tr>
                  <a:tr h="239091">
                    <a:tc>
                      <a:txBody>
                        <a:bodyPr/>
                        <a:lstStyle/>
                        <a:p>
                          <a:pPr marL="0" marR="0">
                            <a:spcBef>
                              <a:spcPts val="0"/>
                            </a:spcBef>
                            <a:spcAft>
                              <a:spcPts val="0"/>
                            </a:spcAft>
                          </a:pPr>
                          <a:r>
                            <a:rPr lang="en-US" sz="1200">
                              <a:effectLst/>
                            </a:rPr>
                            <a:t>Abrasive blasting/sanding, indoor/contained</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$ 250.00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$ 313.00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977171521"/>
                      </a:ext>
                    </a:extLst>
                  </a:tr>
                  <a:tr h="382546">
                    <a:tc>
                      <a:txBody>
                        <a:bodyPr/>
                        <a:lstStyle/>
                        <a:p>
                          <a:pPr marL="0" marR="0">
                            <a:spcBef>
                              <a:spcPts val="0"/>
                            </a:spcBef>
                            <a:spcAft>
                              <a:spcPts val="0"/>
                            </a:spcAft>
                          </a:pPr>
                          <a:r>
                            <a:rPr lang="en-US" sz="1200">
                              <a:effectLst/>
                            </a:rPr>
                            <a:t>Fiberglass, plastic, foam production or application</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$ 375.00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$ 469.00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09495872"/>
                      </a:ext>
                    </a:extLst>
                  </a:tr>
                  <a:tr h="239091">
                    <a:tc>
                      <a:txBody>
                        <a:bodyPr/>
                        <a:lstStyle/>
                        <a:p>
                          <a:pPr marL="0" marR="0">
                            <a:spcBef>
                              <a:spcPts val="0"/>
                            </a:spcBef>
                            <a:spcAft>
                              <a:spcPts val="0"/>
                            </a:spcAft>
                          </a:pPr>
                          <a:r>
                            <a:rPr lang="en-US" sz="1200">
                              <a:effectLst/>
                            </a:rPr>
                            <a:t>chemical stripping of paint or other surfacing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$ 188.00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$ 235.00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725289569"/>
                      </a:ext>
                    </a:extLst>
                  </a:tr>
                  <a:tr h="239091">
                    <a:tc>
                      <a:txBody>
                        <a:bodyPr/>
                        <a:lstStyle/>
                        <a:p>
                          <a:pPr marL="0" marR="0">
                            <a:spcBef>
                              <a:spcPts val="0"/>
                            </a:spcBef>
                            <a:spcAft>
                              <a:spcPts val="0"/>
                            </a:spcAft>
                          </a:pPr>
                          <a:r>
                            <a:rPr lang="en-US" sz="1200">
                              <a:effectLst/>
                            </a:rPr>
                            <a:t>Parts cleaning - Degreaser and/or solvent</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$ 157.00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$ 197.00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962957120"/>
                      </a:ext>
                    </a:extLst>
                  </a:tr>
                  <a:tr h="239091">
                    <a:tc>
                      <a:txBody>
                        <a:bodyPr/>
                        <a:lstStyle/>
                        <a:p>
                          <a:pPr marL="0" marR="0">
                            <a:spcBef>
                              <a:spcPts val="0"/>
                            </a:spcBef>
                            <a:spcAft>
                              <a:spcPts val="0"/>
                            </a:spcAft>
                          </a:pPr>
                          <a:r>
                            <a:rPr lang="en-US" sz="1200">
                              <a:effectLst/>
                            </a:rPr>
                            <a:t>Automotive Coating, </a:t>
                          </a:r>
                          <a14:m>
                            <m:oMath xmlns:m="http://schemas.openxmlformats.org/officeDocument/2006/math">
                              <m:r>
                                <a:rPr lang="en-US" sz="1200">
                                  <a:effectLst/>
                                </a:rPr>
                                <m:t>&lt;</m:t>
                              </m:r>
                            </m:oMath>
                          </a14:m>
                          <a:r>
                            <a:rPr lang="en-US" sz="1200">
                              <a:effectLst/>
                            </a:rPr>
                            <a:t> 5 gallons per day</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$ 469.00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$ 587.00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429134930"/>
                      </a:ext>
                    </a:extLst>
                  </a:tr>
                  <a:tr h="239091">
                    <a:tc>
                      <a:txBody>
                        <a:bodyPr/>
                        <a:lstStyle/>
                        <a:p>
                          <a:pPr marL="0" marR="0">
                            <a:spcBef>
                              <a:spcPts val="0"/>
                            </a:spcBef>
                            <a:spcAft>
                              <a:spcPts val="0"/>
                            </a:spcAft>
                          </a:pPr>
                          <a:r>
                            <a:rPr lang="en-US" sz="1200">
                              <a:effectLst/>
                            </a:rPr>
                            <a:t>Automotive Coating, </a:t>
                          </a:r>
                          <a14:m>
                            <m:oMath xmlns:m="http://schemas.openxmlformats.org/officeDocument/2006/math">
                              <m:r>
                                <a:rPr lang="en-US" sz="1200">
                                  <a:effectLst/>
                                </a:rPr>
                                <m:t>≥ </m:t>
                              </m:r>
                            </m:oMath>
                          </a14:m>
                          <a:r>
                            <a:rPr lang="en-US" sz="1200">
                              <a:effectLst/>
                            </a:rPr>
                            <a:t>5 gallons per day</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$ 688.00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$ 860.00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790805605"/>
                      </a:ext>
                    </a:extLst>
                  </a:tr>
                  <a:tr h="382546">
                    <a:tc>
                      <a:txBody>
                        <a:bodyPr/>
                        <a:lstStyle/>
                        <a:p>
                          <a:pPr marL="0" marR="0">
                            <a:spcBef>
                              <a:spcPts val="0"/>
                            </a:spcBef>
                            <a:spcAft>
                              <a:spcPts val="0"/>
                            </a:spcAft>
                          </a:pPr>
                          <a:r>
                            <a:rPr lang="en-US" sz="1200">
                              <a:effectLst/>
                            </a:rPr>
                            <a:t>Automotive Coating, outdoor/uncontained (too large for spray booth)</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$ 1,875.00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$ 2,344.00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647084843"/>
                      </a:ext>
                    </a:extLst>
                  </a:tr>
                  <a:tr h="239091">
                    <a:tc>
                      <a:txBody>
                        <a:bodyPr/>
                        <a:lstStyle/>
                        <a:p>
                          <a:pPr marL="0" marR="0">
                            <a:spcBef>
                              <a:spcPts val="0"/>
                            </a:spcBef>
                            <a:spcAft>
                              <a:spcPts val="0"/>
                            </a:spcAft>
                          </a:pPr>
                          <a:r>
                            <a:rPr lang="en-US" sz="1200">
                              <a:effectLst/>
                            </a:rPr>
                            <a:t>Wood finishing, </a:t>
                          </a:r>
                          <a14:m>
                            <m:oMath xmlns:m="http://schemas.openxmlformats.org/officeDocument/2006/math">
                              <m:r>
                                <a:rPr lang="en-US" sz="1200">
                                  <a:effectLst/>
                                </a:rPr>
                                <m:t>&lt;</m:t>
                              </m:r>
                            </m:oMath>
                          </a14:m>
                          <a:r>
                            <a:rPr lang="en-US" sz="1200">
                              <a:effectLst/>
                            </a:rPr>
                            <a:t> 5 gallons per day</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$ 313.00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$ 392.00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538247880"/>
                      </a:ext>
                    </a:extLst>
                  </a:tr>
                  <a:tr h="239091">
                    <a:tc>
                      <a:txBody>
                        <a:bodyPr/>
                        <a:lstStyle/>
                        <a:p>
                          <a:pPr marL="0" marR="0">
                            <a:spcBef>
                              <a:spcPts val="0"/>
                            </a:spcBef>
                            <a:spcAft>
                              <a:spcPts val="0"/>
                            </a:spcAft>
                          </a:pPr>
                          <a:r>
                            <a:rPr lang="en-US" sz="1200">
                              <a:effectLst/>
                            </a:rPr>
                            <a:t>Wood finishing, </a:t>
                          </a:r>
                          <a14:m>
                            <m:oMath xmlns:m="http://schemas.openxmlformats.org/officeDocument/2006/math">
                              <m:r>
                                <a:rPr lang="en-US" sz="1200">
                                  <a:effectLst/>
                                </a:rPr>
                                <m:t>≥ </m:t>
                              </m:r>
                            </m:oMath>
                          </a14:m>
                          <a:r>
                            <a:rPr lang="en-US" sz="1200">
                              <a:effectLst/>
                            </a:rPr>
                            <a:t>5 gallons per day</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$ 469.00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$ 587.00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000423919"/>
                      </a:ext>
                    </a:extLst>
                  </a:tr>
                </a:tbl>
              </a:graphicData>
            </a:graphic>
          </p:graphicFrame>
        </mc:Choice>
        <mc:Fallback>
          <p:graphicFrame>
            <p:nvGraphicFramePr>
              <p:cNvPr id="5" name="Table 4">
                <a:extLst>
                  <a:ext uri="{FF2B5EF4-FFF2-40B4-BE49-F238E27FC236}">
                    <a16:creationId xmlns:a16="http://schemas.microsoft.com/office/drawing/2014/main" id="{C861B15D-5B4B-E860-6B38-A4385DB71F2E}"/>
                  </a:ext>
                </a:extLst>
              </p:cNvPr>
              <p:cNvGraphicFramePr>
                <a:graphicFrameLocks noGrp="1"/>
              </p:cNvGraphicFramePr>
              <p:nvPr>
                <p:extLst>
                  <p:ext uri="{D42A27DB-BD31-4B8C-83A1-F6EECF244321}">
                    <p14:modId xmlns:p14="http://schemas.microsoft.com/office/powerpoint/2010/main" val="1916613349"/>
                  </p:ext>
                </p:extLst>
              </p:nvPr>
            </p:nvGraphicFramePr>
            <p:xfrm>
              <a:off x="2857500" y="2286000"/>
              <a:ext cx="6476999" cy="3299457"/>
            </p:xfrm>
            <a:graphic>
              <a:graphicData uri="http://schemas.openxmlformats.org/drawingml/2006/table">
                <a:tbl>
                  <a:tblPr firstRow="1" firstCol="1" bandRow="1">
                    <a:tableStyleId>{5C22544A-7EE6-4342-B048-85BDC9FD1C3A}</a:tableStyleId>
                  </a:tblPr>
                  <a:tblGrid>
                    <a:gridCol w="4107873">
                      <a:extLst>
                        <a:ext uri="{9D8B030D-6E8A-4147-A177-3AD203B41FA5}">
                          <a16:colId xmlns:a16="http://schemas.microsoft.com/office/drawing/2014/main" val="25389408"/>
                        </a:ext>
                      </a:extLst>
                    </a:gridCol>
                    <a:gridCol w="1309254">
                      <a:extLst>
                        <a:ext uri="{9D8B030D-6E8A-4147-A177-3AD203B41FA5}">
                          <a16:colId xmlns:a16="http://schemas.microsoft.com/office/drawing/2014/main" val="316276643"/>
                        </a:ext>
                      </a:extLst>
                    </a:gridCol>
                    <a:gridCol w="1059872">
                      <a:extLst>
                        <a:ext uri="{9D8B030D-6E8A-4147-A177-3AD203B41FA5}">
                          <a16:colId xmlns:a16="http://schemas.microsoft.com/office/drawing/2014/main" val="2055645695"/>
                        </a:ext>
                      </a:extLst>
                    </a:gridCol>
                  </a:tblGrid>
                  <a:tr h="382546">
                    <a:tc gridSpan="3">
                      <a:txBody>
                        <a:bodyPr/>
                        <a:lstStyle/>
                        <a:p>
                          <a:pPr marL="0" marR="0">
                            <a:spcBef>
                              <a:spcPts val="0"/>
                            </a:spcBef>
                            <a:spcAft>
                              <a:spcPts val="0"/>
                            </a:spcAft>
                          </a:pPr>
                          <a:r>
                            <a:rPr lang="en-US" sz="1200">
                              <a:effectLst/>
                            </a:rPr>
                            <a:t>Emission Fees: Abrasive blasting, chemical cleaning, surfacing, manufacturing, finishing, and painting</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320193"/>
                      </a:ext>
                    </a:extLst>
                  </a:tr>
                  <a:tr h="239091">
                    <a:tc>
                      <a:txBody>
                        <a:bodyPr/>
                        <a:lstStyle/>
                        <a:p>
                          <a:pPr marL="0" marR="0">
                            <a:spcBef>
                              <a:spcPts val="0"/>
                            </a:spcBef>
                            <a:spcAft>
                              <a:spcPts val="0"/>
                            </a:spcAft>
                          </a:pPr>
                          <a:r>
                            <a:rPr lang="en-US" sz="1200" dirty="0">
                              <a:effectLst/>
                            </a:rPr>
                            <a:t>Permit Type:</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A/C</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P/O</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840641099"/>
                      </a:ext>
                    </a:extLst>
                  </a:tr>
                  <a:tr h="239091">
                    <a:tc>
                      <a:txBody>
                        <a:bodyPr/>
                        <a:lstStyle/>
                        <a:p>
                          <a:pPr marL="0" marR="0">
                            <a:spcBef>
                              <a:spcPts val="0"/>
                            </a:spcBef>
                            <a:spcAft>
                              <a:spcPts val="0"/>
                            </a:spcAft>
                          </a:pPr>
                          <a:r>
                            <a:rPr lang="en-US" sz="1200">
                              <a:effectLst/>
                            </a:rPr>
                            <a:t>Abrasive blasting/sanding, outdoor/uncontained</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$ 625.00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$ 782.00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549512606"/>
                      </a:ext>
                    </a:extLst>
                  </a:tr>
                  <a:tr h="239091">
                    <a:tc>
                      <a:txBody>
                        <a:bodyPr/>
                        <a:lstStyle/>
                        <a:p>
                          <a:pPr marL="0" marR="0">
                            <a:spcBef>
                              <a:spcPts val="0"/>
                            </a:spcBef>
                            <a:spcAft>
                              <a:spcPts val="0"/>
                            </a:spcAft>
                          </a:pPr>
                          <a:r>
                            <a:rPr lang="en-US" sz="1200">
                              <a:effectLst/>
                            </a:rPr>
                            <a:t>Abrasive blasting/sanding, indoor/contained</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$ 250.00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$ 313.00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977171521"/>
                      </a:ext>
                    </a:extLst>
                  </a:tr>
                  <a:tr h="382546">
                    <a:tc>
                      <a:txBody>
                        <a:bodyPr/>
                        <a:lstStyle/>
                        <a:p>
                          <a:pPr marL="0" marR="0">
                            <a:spcBef>
                              <a:spcPts val="0"/>
                            </a:spcBef>
                            <a:spcAft>
                              <a:spcPts val="0"/>
                            </a:spcAft>
                          </a:pPr>
                          <a:r>
                            <a:rPr lang="en-US" sz="1200">
                              <a:effectLst/>
                            </a:rPr>
                            <a:t>Fiberglass, plastic, foam production or application</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$ 375.00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$ 469.00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09495872"/>
                      </a:ext>
                    </a:extLst>
                  </a:tr>
                  <a:tr h="239091">
                    <a:tc>
                      <a:txBody>
                        <a:bodyPr/>
                        <a:lstStyle/>
                        <a:p>
                          <a:pPr marL="0" marR="0">
                            <a:spcBef>
                              <a:spcPts val="0"/>
                            </a:spcBef>
                            <a:spcAft>
                              <a:spcPts val="0"/>
                            </a:spcAft>
                          </a:pPr>
                          <a:r>
                            <a:rPr lang="en-US" sz="1200">
                              <a:effectLst/>
                            </a:rPr>
                            <a:t>chemical stripping of paint or other surfacing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$ 188.00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$ 235.00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725289569"/>
                      </a:ext>
                    </a:extLst>
                  </a:tr>
                  <a:tr h="239091">
                    <a:tc>
                      <a:txBody>
                        <a:bodyPr/>
                        <a:lstStyle/>
                        <a:p>
                          <a:pPr marL="0" marR="0">
                            <a:spcBef>
                              <a:spcPts val="0"/>
                            </a:spcBef>
                            <a:spcAft>
                              <a:spcPts val="0"/>
                            </a:spcAft>
                          </a:pPr>
                          <a:r>
                            <a:rPr lang="en-US" sz="1200">
                              <a:effectLst/>
                            </a:rPr>
                            <a:t>Parts cleaning - Degreaser and/or solvent</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$ 157.00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$ 197.00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962957120"/>
                      </a:ext>
                    </a:extLst>
                  </a:tr>
                  <a:tr h="239091">
                    <a:tc>
                      <a:txBody>
                        <a:bodyPr/>
                        <a:lstStyle/>
                        <a:p>
                          <a:endParaRPr lang="en-US"/>
                        </a:p>
                      </a:txBody>
                      <a:tcPr marL="68580" marR="68580" marT="0" marB="0" anchor="b">
                        <a:blipFill>
                          <a:blip r:embed="rId2"/>
                          <a:stretch>
                            <a:fillRect l="-310" t="-826316" r="-58824" b="-500000"/>
                          </a:stretch>
                        </a:blipFill>
                      </a:tcPr>
                    </a:tc>
                    <a:tc>
                      <a:txBody>
                        <a:bodyPr/>
                        <a:lstStyle/>
                        <a:p>
                          <a:pPr marL="0" marR="0" algn="r">
                            <a:spcBef>
                              <a:spcPts val="0"/>
                            </a:spcBef>
                            <a:spcAft>
                              <a:spcPts val="0"/>
                            </a:spcAft>
                          </a:pPr>
                          <a:r>
                            <a:rPr lang="en-US" sz="1200">
                              <a:effectLst/>
                            </a:rPr>
                            <a:t> $ 469.00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$ 587.00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429134930"/>
                      </a:ext>
                    </a:extLst>
                  </a:tr>
                  <a:tr h="239091">
                    <a:tc>
                      <a:txBody>
                        <a:bodyPr/>
                        <a:lstStyle/>
                        <a:p>
                          <a:endParaRPr lang="en-US"/>
                        </a:p>
                      </a:txBody>
                      <a:tcPr marL="68580" marR="68580" marT="0" marB="0" anchor="b">
                        <a:blipFill>
                          <a:blip r:embed="rId2"/>
                          <a:stretch>
                            <a:fillRect l="-310" t="-926316" r="-58824" b="-400000"/>
                          </a:stretch>
                        </a:blipFill>
                      </a:tcPr>
                    </a:tc>
                    <a:tc>
                      <a:txBody>
                        <a:bodyPr/>
                        <a:lstStyle/>
                        <a:p>
                          <a:pPr marL="0" marR="0" algn="r">
                            <a:spcBef>
                              <a:spcPts val="0"/>
                            </a:spcBef>
                            <a:spcAft>
                              <a:spcPts val="0"/>
                            </a:spcAft>
                          </a:pPr>
                          <a:r>
                            <a:rPr lang="en-US" sz="1200">
                              <a:effectLst/>
                            </a:rPr>
                            <a:t> $ 688.00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$ 860.00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790805605"/>
                      </a:ext>
                    </a:extLst>
                  </a:tr>
                  <a:tr h="382546">
                    <a:tc>
                      <a:txBody>
                        <a:bodyPr/>
                        <a:lstStyle/>
                        <a:p>
                          <a:pPr marL="0" marR="0">
                            <a:spcBef>
                              <a:spcPts val="0"/>
                            </a:spcBef>
                            <a:spcAft>
                              <a:spcPts val="0"/>
                            </a:spcAft>
                          </a:pPr>
                          <a:r>
                            <a:rPr lang="en-US" sz="1200">
                              <a:effectLst/>
                            </a:rPr>
                            <a:t>Automotive Coating, outdoor/uncontained (too large for spray booth)</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$ 1,875.00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$ 2,344.00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647084843"/>
                      </a:ext>
                    </a:extLst>
                  </a:tr>
                  <a:tr h="239091">
                    <a:tc>
                      <a:txBody>
                        <a:bodyPr/>
                        <a:lstStyle/>
                        <a:p>
                          <a:endParaRPr lang="en-US"/>
                        </a:p>
                      </a:txBody>
                      <a:tcPr marL="68580" marR="68580" marT="0" marB="0" anchor="b">
                        <a:blipFill>
                          <a:blip r:embed="rId2"/>
                          <a:stretch>
                            <a:fillRect l="-310" t="-1184211" r="-58824" b="-142105"/>
                          </a:stretch>
                        </a:blipFill>
                      </a:tcPr>
                    </a:tc>
                    <a:tc>
                      <a:txBody>
                        <a:bodyPr/>
                        <a:lstStyle/>
                        <a:p>
                          <a:pPr marL="0" marR="0" algn="r">
                            <a:spcBef>
                              <a:spcPts val="0"/>
                            </a:spcBef>
                            <a:spcAft>
                              <a:spcPts val="0"/>
                            </a:spcAft>
                          </a:pPr>
                          <a:r>
                            <a:rPr lang="en-US" sz="1200">
                              <a:effectLst/>
                            </a:rPr>
                            <a:t> $ 313.00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$ 392.00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538247880"/>
                      </a:ext>
                    </a:extLst>
                  </a:tr>
                  <a:tr h="239091">
                    <a:tc>
                      <a:txBody>
                        <a:bodyPr/>
                        <a:lstStyle/>
                        <a:p>
                          <a:endParaRPr lang="en-US"/>
                        </a:p>
                      </a:txBody>
                      <a:tcPr marL="68580" marR="68580" marT="0" marB="0" anchor="b">
                        <a:blipFill>
                          <a:blip r:embed="rId2"/>
                          <a:stretch>
                            <a:fillRect l="-310" t="-1284211" r="-58824" b="-42105"/>
                          </a:stretch>
                        </a:blipFill>
                      </a:tcPr>
                    </a:tc>
                    <a:tc>
                      <a:txBody>
                        <a:bodyPr/>
                        <a:lstStyle/>
                        <a:p>
                          <a:pPr marL="0" marR="0" algn="r">
                            <a:spcBef>
                              <a:spcPts val="0"/>
                            </a:spcBef>
                            <a:spcAft>
                              <a:spcPts val="0"/>
                            </a:spcAft>
                          </a:pPr>
                          <a:r>
                            <a:rPr lang="en-US" sz="1200">
                              <a:effectLst/>
                            </a:rPr>
                            <a:t> $ 469.00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$ 587.00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000423919"/>
                      </a:ext>
                    </a:extLst>
                  </a:tr>
                </a:tbl>
              </a:graphicData>
            </a:graphic>
          </p:graphicFrame>
        </mc:Fallback>
      </mc:AlternateContent>
    </p:spTree>
    <p:extLst>
      <p:ext uri="{BB962C8B-B14F-4D97-AF65-F5344CB8AC3E}">
        <p14:creationId xmlns:p14="http://schemas.microsoft.com/office/powerpoint/2010/main" val="299141274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BAB08-241A-421B-2235-5D8EF24EAF9A}"/>
              </a:ext>
            </a:extLst>
          </p:cNvPr>
          <p:cNvSpPr>
            <a:spLocks noGrp="1"/>
          </p:cNvSpPr>
          <p:nvPr>
            <p:ph idx="1"/>
          </p:nvPr>
        </p:nvSpPr>
        <p:spPr>
          <a:xfrm>
            <a:off x="732367" y="838200"/>
            <a:ext cx="10723033" cy="5867400"/>
          </a:xfrm>
        </p:spPr>
        <p:txBody>
          <a:bodyPr/>
          <a:lstStyle/>
          <a:p>
            <a:pPr marL="0" indent="0" algn="ctr">
              <a:spcBef>
                <a:spcPts val="0"/>
              </a:spcBef>
              <a:spcAft>
                <a:spcPts val="0"/>
              </a:spcAft>
              <a:buNone/>
            </a:pPr>
            <a:endParaRPr lang="en-US" sz="1400" dirty="0">
              <a:solidFill>
                <a:schemeClr val="tx1"/>
              </a:solidFill>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r>
              <a:rPr lang="en-US" sz="1400" b="1" dirty="0">
                <a:solidFill>
                  <a:schemeClr val="tx1"/>
                </a:solidFill>
                <a:effectLst/>
                <a:latin typeface="Times New Roman" panose="02020603050405020304" pitchFamily="18" charset="0"/>
                <a:ea typeface="Times New Roman" panose="02020603050405020304" pitchFamily="18" charset="0"/>
              </a:rPr>
              <a:t>Section 660.05A: Category  V(A)</a:t>
            </a:r>
            <a:r>
              <a:rPr lang="en-US" sz="1400" dirty="0">
                <a:solidFill>
                  <a:schemeClr val="tx1"/>
                </a:solidFill>
                <a:effectLst/>
                <a:latin typeface="Times New Roman" panose="02020603050405020304" pitchFamily="18" charset="0"/>
                <a:ea typeface="Times New Roman" panose="02020603050405020304" pitchFamily="18" charset="0"/>
              </a:rPr>
              <a:t> -</a:t>
            </a:r>
            <a:r>
              <a:rPr lang="en-US" sz="1400" b="1" dirty="0">
                <a:solidFill>
                  <a:schemeClr val="tx1"/>
                </a:solidFill>
                <a:effectLst/>
                <a:latin typeface="Times New Roman" panose="02020603050405020304" pitchFamily="18" charset="0"/>
                <a:ea typeface="Times New Roman" panose="02020603050405020304" pitchFamily="18" charset="0"/>
              </a:rPr>
              <a:t>Agricultural Products Permit Fees -</a:t>
            </a:r>
            <a:r>
              <a:rPr lang="en-US" sz="1400" dirty="0">
                <a:solidFill>
                  <a:schemeClr val="tx1"/>
                </a:solidFill>
                <a:effectLst/>
                <a:latin typeface="Times New Roman" panose="02020603050405020304" pitchFamily="18" charset="0"/>
                <a:ea typeface="Times New Roman" panose="02020603050405020304" pitchFamily="18" charset="0"/>
              </a:rPr>
              <a:t> </a:t>
            </a:r>
            <a:r>
              <a:rPr lang="en-US" sz="1400" b="1" dirty="0">
                <a:solidFill>
                  <a:schemeClr val="tx1"/>
                </a:solidFill>
                <a:effectLst/>
                <a:latin typeface="Times New Roman" panose="02020603050405020304" pitchFamily="18" charset="0"/>
                <a:ea typeface="Times New Roman" panose="02020603050405020304" pitchFamily="18" charset="0"/>
              </a:rPr>
              <a:t>HELD FOR FUTURE USE</a:t>
            </a: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r>
              <a:rPr lang="en-US" sz="1400" dirty="0">
                <a:solidFill>
                  <a:schemeClr val="tx1"/>
                </a:solidFill>
                <a:effectLst/>
                <a:latin typeface="Times New Roman" panose="02020603050405020304" pitchFamily="18" charset="0"/>
                <a:ea typeface="Times New Roman" panose="02020603050405020304" pitchFamily="18" charset="0"/>
              </a:rPr>
              <a:t> </a:t>
            </a:r>
          </a:p>
          <a:p>
            <a:pPr marL="0" marR="0" indent="0" algn="just">
              <a:spcBef>
                <a:spcPts val="0"/>
              </a:spcBef>
              <a:spcAft>
                <a:spcPts val="0"/>
              </a:spcAft>
              <a:buNone/>
              <a:tabLst>
                <a:tab pos="1257300" algn="l"/>
              </a:tabLst>
            </a:pPr>
            <a:r>
              <a:rPr lang="en-US" sz="1400" b="1" dirty="0">
                <a:solidFill>
                  <a:schemeClr val="tx1"/>
                </a:solidFill>
                <a:effectLst/>
                <a:latin typeface="Times New Roman" panose="02020603050405020304" pitchFamily="18" charset="0"/>
                <a:ea typeface="Times New Roman" panose="02020603050405020304" pitchFamily="18" charset="0"/>
              </a:rPr>
              <a:t>Section 660.05A: Category  V</a:t>
            </a:r>
            <a:r>
              <a:rPr lang="en-US" sz="1400" dirty="0">
                <a:solidFill>
                  <a:schemeClr val="tx1"/>
                </a:solidFill>
                <a:effectLst/>
                <a:latin typeface="Times New Roman" panose="02020603050405020304" pitchFamily="18" charset="0"/>
                <a:ea typeface="Times New Roman" panose="02020603050405020304" pitchFamily="18" charset="0"/>
              </a:rPr>
              <a:t>(B</a:t>
            </a:r>
            <a:r>
              <a:rPr lang="en-US" sz="1400" b="1" dirty="0">
                <a:solidFill>
                  <a:schemeClr val="tx1"/>
                </a:solidFill>
                <a:effectLst/>
                <a:latin typeface="Times New Roman" panose="02020603050405020304" pitchFamily="18" charset="0"/>
                <a:ea typeface="Times New Roman" panose="02020603050405020304" pitchFamily="18" charset="0"/>
              </a:rPr>
              <a:t>) -Agricultural Products Emission Fees</a:t>
            </a:r>
            <a:r>
              <a:rPr lang="en-US" sz="1400" dirty="0">
                <a:solidFill>
                  <a:schemeClr val="tx1"/>
                </a:solidFill>
                <a:effectLst/>
                <a:latin typeface="Times New Roman" panose="02020603050405020304" pitchFamily="18" charset="0"/>
                <a:ea typeface="Times New Roman" panose="02020603050405020304" pitchFamily="18" charset="0"/>
              </a:rPr>
              <a:t> - </a:t>
            </a:r>
            <a:r>
              <a:rPr lang="en-US" sz="1400" b="1" dirty="0">
                <a:solidFill>
                  <a:schemeClr val="tx1"/>
                </a:solidFill>
                <a:effectLst/>
                <a:latin typeface="Times New Roman" panose="02020603050405020304" pitchFamily="18" charset="0"/>
                <a:ea typeface="Times New Roman" panose="02020603050405020304" pitchFamily="18" charset="0"/>
              </a:rPr>
              <a:t>HELD FOR FUTURE USE</a:t>
            </a:r>
            <a:endParaRPr lang="en-US" sz="1400" dirty="0">
              <a:solidFill>
                <a:schemeClr val="tx1"/>
              </a:solidFill>
              <a:effectLst/>
              <a:latin typeface="Times New Roman" panose="02020603050405020304" pitchFamily="18" charset="0"/>
              <a:ea typeface="Times New Roman" panose="02020603050405020304" pitchFamily="18" charset="0"/>
            </a:endParaRPr>
          </a:p>
          <a:p>
            <a:pPr marL="0" indent="0" algn="ctr">
              <a:spcBef>
                <a:spcPts val="0"/>
              </a:spcBef>
              <a:spcAft>
                <a:spcPts val="0"/>
              </a:spcAft>
              <a:buNone/>
            </a:pPr>
            <a:endParaRPr lang="en-US" sz="1400" dirty="0">
              <a:solidFill>
                <a:schemeClr val="tx1"/>
              </a:solidFill>
              <a:latin typeface="Times New Roman" panose="02020603050405020304" pitchFamily="18" charset="0"/>
              <a:ea typeface="Times New Roman" panose="02020603050405020304" pitchFamily="18" charset="0"/>
            </a:endParaRPr>
          </a:p>
          <a:p>
            <a:pPr marL="0" marR="0" indent="0" algn="ctr">
              <a:spcBef>
                <a:spcPts val="0"/>
              </a:spcBef>
              <a:spcAft>
                <a:spcPts val="0"/>
              </a:spcAft>
              <a:buNone/>
            </a:pPr>
            <a:endParaRPr lang="en-US" sz="1200" dirty="0">
              <a:solidFill>
                <a:schemeClr val="tx1"/>
              </a:solidFill>
              <a:effectLst/>
              <a:latin typeface="Times New Roman" panose="02020603050405020304" pitchFamily="18" charset="0"/>
              <a:ea typeface="Times New Roman" panose="02020603050405020304" pitchFamily="18" charset="0"/>
            </a:endParaRPr>
          </a:p>
        </p:txBody>
      </p:sp>
      <p:sp>
        <p:nvSpPr>
          <p:cNvPr id="4" name="Text Box 11">
            <a:extLst>
              <a:ext uri="{FF2B5EF4-FFF2-40B4-BE49-F238E27FC236}">
                <a16:creationId xmlns:a16="http://schemas.microsoft.com/office/drawing/2014/main" id="{208CECA3-B693-2DFC-393C-A5C50669018E}"/>
              </a:ext>
            </a:extLst>
          </p:cNvPr>
          <p:cNvSpPr txBox="1">
            <a:spLocks noGrp="1" noChangeArrowheads="1"/>
          </p:cNvSpPr>
          <p:nvPr>
            <p:ph type="title"/>
          </p:nvPr>
        </p:nvSpPr>
        <p:spPr bwMode="auto">
          <a:xfrm>
            <a:off x="732367" y="-47925"/>
            <a:ext cx="10723034" cy="831093"/>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Rule 660.05A&amp;B (Proposed)</a:t>
            </a:r>
          </a:p>
        </p:txBody>
      </p:sp>
    </p:spTree>
    <p:extLst>
      <p:ext uri="{BB962C8B-B14F-4D97-AF65-F5344CB8AC3E}">
        <p14:creationId xmlns:p14="http://schemas.microsoft.com/office/powerpoint/2010/main" val="220049819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BAB08-241A-421B-2235-5D8EF24EAF9A}"/>
              </a:ext>
            </a:extLst>
          </p:cNvPr>
          <p:cNvSpPr>
            <a:spLocks noGrp="1"/>
          </p:cNvSpPr>
          <p:nvPr>
            <p:ph idx="1"/>
          </p:nvPr>
        </p:nvSpPr>
        <p:spPr>
          <a:xfrm>
            <a:off x="732367" y="838200"/>
            <a:ext cx="10723033" cy="5867400"/>
          </a:xfrm>
        </p:spPr>
        <p:txBody>
          <a:bodyPr/>
          <a:lstStyle/>
          <a:p>
            <a:pPr marL="0" indent="0" algn="ctr">
              <a:spcBef>
                <a:spcPts val="0"/>
              </a:spcBef>
              <a:spcAft>
                <a:spcPts val="0"/>
              </a:spcAft>
              <a:buNone/>
            </a:pPr>
            <a:endParaRPr lang="en-US" sz="1400" dirty="0">
              <a:solidFill>
                <a:schemeClr val="tx1"/>
              </a:solidFill>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r>
              <a:rPr lang="en-US" sz="1400" b="1" dirty="0">
                <a:solidFill>
                  <a:schemeClr val="tx1"/>
                </a:solidFill>
                <a:effectLst/>
                <a:latin typeface="Times New Roman" panose="02020603050405020304" pitchFamily="18" charset="0"/>
                <a:ea typeface="Times New Roman" panose="02020603050405020304" pitchFamily="18" charset="0"/>
              </a:rPr>
              <a:t>Section 660.06A: Category  VI(A) -	Soil/Mineral/Rock - Extraction, Processing, Crushing, and/or Screening Permit Fees</a:t>
            </a: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pPr>
            <a:r>
              <a:rPr lang="en-US" sz="1400" dirty="0">
                <a:solidFill>
                  <a:schemeClr val="tx1"/>
                </a:solidFill>
                <a:effectLst/>
                <a:latin typeface="Times New Roman" panose="02020603050405020304" pitchFamily="18" charset="0"/>
                <a:ea typeface="Times New Roman" panose="02020603050405020304" pitchFamily="18" charset="0"/>
              </a:rPr>
              <a:t>Operations that extract, process, crush, or screen rock, soil, specialty mixes, or other similar materials. Equipment units may be permitted separately.  Fuel burning engines powering equipment are permitted separately.</a:t>
            </a:r>
          </a:p>
          <a:p>
            <a:pPr marL="0" indent="0" algn="ctr">
              <a:spcBef>
                <a:spcPts val="0"/>
              </a:spcBef>
              <a:spcAft>
                <a:spcPts val="0"/>
              </a:spcAft>
              <a:buNone/>
            </a:pPr>
            <a:endParaRPr lang="en-US" sz="1400" dirty="0">
              <a:solidFill>
                <a:schemeClr val="tx1"/>
              </a:solidFill>
              <a:latin typeface="Times New Roman" panose="02020603050405020304" pitchFamily="18" charset="0"/>
              <a:ea typeface="Times New Roman" panose="02020603050405020304" pitchFamily="18" charset="0"/>
            </a:endParaRPr>
          </a:p>
          <a:p>
            <a:pPr marL="0" indent="0" algn="ctr">
              <a:spcBef>
                <a:spcPts val="0"/>
              </a:spcBef>
              <a:spcAft>
                <a:spcPts val="0"/>
              </a:spcAft>
              <a:buNone/>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indent="0" algn="ctr">
              <a:spcBef>
                <a:spcPts val="0"/>
              </a:spcBef>
              <a:spcAft>
                <a:spcPts val="0"/>
              </a:spcAft>
              <a:buNone/>
            </a:pPr>
            <a:endParaRPr lang="en-US" sz="1400" dirty="0">
              <a:solidFill>
                <a:schemeClr val="tx1"/>
              </a:solidFill>
              <a:latin typeface="Times New Roman" panose="02020603050405020304" pitchFamily="18" charset="0"/>
              <a:ea typeface="Times New Roman" panose="02020603050405020304" pitchFamily="18" charset="0"/>
            </a:endParaRPr>
          </a:p>
          <a:p>
            <a:pPr marL="0" indent="0" algn="ctr">
              <a:spcBef>
                <a:spcPts val="0"/>
              </a:spcBef>
              <a:spcAft>
                <a:spcPts val="0"/>
              </a:spcAft>
              <a:buNone/>
            </a:pPr>
            <a:endParaRPr lang="en-US" sz="1400" dirty="0">
              <a:solidFill>
                <a:schemeClr val="tx1"/>
              </a:solidFill>
              <a:latin typeface="Times New Roman" panose="02020603050405020304" pitchFamily="18" charset="0"/>
              <a:ea typeface="Times New Roman" panose="02020603050405020304" pitchFamily="18" charset="0"/>
            </a:endParaRPr>
          </a:p>
          <a:p>
            <a:pPr marL="0" marR="0" indent="0" algn="ctr">
              <a:spcBef>
                <a:spcPts val="0"/>
              </a:spcBef>
              <a:spcAft>
                <a:spcPts val="0"/>
              </a:spcAft>
              <a:buNone/>
            </a:pPr>
            <a:endParaRPr lang="en-US" sz="1200" dirty="0">
              <a:solidFill>
                <a:schemeClr val="tx1"/>
              </a:solidFill>
              <a:effectLst/>
              <a:latin typeface="Times New Roman" panose="02020603050405020304" pitchFamily="18" charset="0"/>
              <a:ea typeface="Times New Roman" panose="02020603050405020304" pitchFamily="18" charset="0"/>
            </a:endParaRPr>
          </a:p>
        </p:txBody>
      </p:sp>
      <p:sp>
        <p:nvSpPr>
          <p:cNvPr id="4" name="Text Box 11">
            <a:extLst>
              <a:ext uri="{FF2B5EF4-FFF2-40B4-BE49-F238E27FC236}">
                <a16:creationId xmlns:a16="http://schemas.microsoft.com/office/drawing/2014/main" id="{208CECA3-B693-2DFC-393C-A5C50669018E}"/>
              </a:ext>
            </a:extLst>
          </p:cNvPr>
          <p:cNvSpPr txBox="1">
            <a:spLocks noGrp="1" noChangeArrowheads="1"/>
          </p:cNvSpPr>
          <p:nvPr>
            <p:ph type="title"/>
          </p:nvPr>
        </p:nvSpPr>
        <p:spPr bwMode="auto">
          <a:xfrm>
            <a:off x="732367" y="-47925"/>
            <a:ext cx="10723034" cy="831093"/>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Rule 660.06A (Proposed)</a:t>
            </a:r>
          </a:p>
        </p:txBody>
      </p:sp>
      <mc:AlternateContent xmlns:mc="http://schemas.openxmlformats.org/markup-compatibility/2006">
        <mc:Choice xmlns:a14="http://schemas.microsoft.com/office/drawing/2010/main" Requires="a14">
          <p:graphicFrame>
            <p:nvGraphicFramePr>
              <p:cNvPr id="5" name="Table 4">
                <a:extLst>
                  <a:ext uri="{FF2B5EF4-FFF2-40B4-BE49-F238E27FC236}">
                    <a16:creationId xmlns:a16="http://schemas.microsoft.com/office/drawing/2014/main" id="{92CD7FD0-299C-9689-08AA-FBB83DB76888}"/>
                  </a:ext>
                </a:extLst>
              </p:cNvPr>
              <p:cNvGraphicFramePr>
                <a:graphicFrameLocks noGrp="1"/>
              </p:cNvGraphicFramePr>
              <p:nvPr>
                <p:extLst>
                  <p:ext uri="{D42A27DB-BD31-4B8C-83A1-F6EECF244321}">
                    <p14:modId xmlns:p14="http://schemas.microsoft.com/office/powerpoint/2010/main" val="3516935919"/>
                  </p:ext>
                </p:extLst>
              </p:nvPr>
            </p:nvGraphicFramePr>
            <p:xfrm>
              <a:off x="2781300" y="2133600"/>
              <a:ext cx="6629400" cy="3124200"/>
            </p:xfrm>
            <a:graphic>
              <a:graphicData uri="http://schemas.openxmlformats.org/drawingml/2006/table">
                <a:tbl>
                  <a:tblPr firstRow="1" firstCol="1" bandRow="1">
                    <a:tableStyleId>{5C22544A-7EE6-4342-B048-85BDC9FD1C3A}</a:tableStyleId>
                  </a:tblPr>
                  <a:tblGrid>
                    <a:gridCol w="4204528">
                      <a:extLst>
                        <a:ext uri="{9D8B030D-6E8A-4147-A177-3AD203B41FA5}">
                          <a16:colId xmlns:a16="http://schemas.microsoft.com/office/drawing/2014/main" val="3018782003"/>
                        </a:ext>
                      </a:extLst>
                    </a:gridCol>
                    <a:gridCol w="1212436">
                      <a:extLst>
                        <a:ext uri="{9D8B030D-6E8A-4147-A177-3AD203B41FA5}">
                          <a16:colId xmlns:a16="http://schemas.microsoft.com/office/drawing/2014/main" val="3243062861"/>
                        </a:ext>
                      </a:extLst>
                    </a:gridCol>
                    <a:gridCol w="1212436">
                      <a:extLst>
                        <a:ext uri="{9D8B030D-6E8A-4147-A177-3AD203B41FA5}">
                          <a16:colId xmlns:a16="http://schemas.microsoft.com/office/drawing/2014/main" val="2059766252"/>
                        </a:ext>
                      </a:extLst>
                    </a:gridCol>
                  </a:tblGrid>
                  <a:tr h="409731">
                    <a:tc gridSpan="3">
                      <a:txBody>
                        <a:bodyPr/>
                        <a:lstStyle/>
                        <a:p>
                          <a:pPr marL="0" marR="0">
                            <a:spcBef>
                              <a:spcPts val="0"/>
                            </a:spcBef>
                            <a:spcAft>
                              <a:spcPts val="0"/>
                            </a:spcAft>
                          </a:pPr>
                          <a:r>
                            <a:rPr lang="en-US" sz="1200" dirty="0">
                              <a:effectLst/>
                            </a:rPr>
                            <a:t>Permit Fees: Soil/Mineral/Rock - Extraction, Processing, Crushing, and/or Screening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592322521"/>
                      </a:ext>
                    </a:extLst>
                  </a:tr>
                  <a:tr h="256082">
                    <a:tc>
                      <a:txBody>
                        <a:bodyPr/>
                        <a:lstStyle/>
                        <a:p>
                          <a:pPr marL="0" marR="0">
                            <a:spcBef>
                              <a:spcPts val="0"/>
                            </a:spcBef>
                            <a:spcAft>
                              <a:spcPts val="0"/>
                            </a:spcAft>
                          </a:pPr>
                          <a:r>
                            <a:rPr lang="en-US" sz="1200">
                              <a:effectLst/>
                            </a:rPr>
                            <a:t>Permit Type: Throughput Limit</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A/C</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P/O</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302122144"/>
                      </a:ext>
                    </a:extLst>
                  </a:tr>
                  <a:tr h="256082">
                    <a:tc>
                      <a:txBody>
                        <a:bodyPr/>
                        <a:lstStyle/>
                        <a:p>
                          <a:pPr marL="0" marR="0">
                            <a:spcBef>
                              <a:spcPts val="0"/>
                            </a:spcBef>
                            <a:spcAft>
                              <a:spcPts val="0"/>
                            </a:spcAft>
                          </a:pPr>
                          <a14:m>
                            <m:oMath xmlns:m="http://schemas.openxmlformats.org/officeDocument/2006/math">
                              <m:r>
                                <a:rPr lang="en-US" sz="1200">
                                  <a:effectLst/>
                                </a:rPr>
                                <m:t>&lt;</m:t>
                              </m:r>
                            </m:oMath>
                          </a14:m>
                          <a:r>
                            <a:rPr lang="en-US" sz="1200">
                              <a:effectLst/>
                            </a:rPr>
                            <a:t> 1,000 Tons per Year</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$ 500.00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$ 625.00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293814884"/>
                      </a:ext>
                    </a:extLst>
                  </a:tr>
                  <a:tr h="256082">
                    <a:tc>
                      <a:txBody>
                        <a:bodyPr/>
                        <a:lstStyle/>
                        <a:p>
                          <a:pPr marL="0" marR="0">
                            <a:spcBef>
                              <a:spcPts val="0"/>
                            </a:spcBef>
                            <a:spcAft>
                              <a:spcPts val="0"/>
                            </a:spcAft>
                          </a:pPr>
                          <a14:m>
                            <m:oMath xmlns:m="http://schemas.openxmlformats.org/officeDocument/2006/math">
                              <m:r>
                                <a:rPr lang="en-US" sz="1200">
                                  <a:effectLst/>
                                </a:rPr>
                                <m:t>≥</m:t>
                              </m:r>
                            </m:oMath>
                          </a14:m>
                          <a:r>
                            <a:rPr lang="en-US" sz="1200">
                              <a:effectLst/>
                            </a:rPr>
                            <a:t> 1,000 and </a:t>
                          </a:r>
                          <a14:m>
                            <m:oMath xmlns:m="http://schemas.openxmlformats.org/officeDocument/2006/math">
                              <m:r>
                                <a:rPr lang="en-US" sz="1200">
                                  <a:effectLst/>
                                </a:rPr>
                                <m:t>&lt; </m:t>
                              </m:r>
                            </m:oMath>
                          </a14:m>
                          <a:r>
                            <a:rPr lang="en-US" sz="1200">
                              <a:effectLst/>
                            </a:rPr>
                            <a:t>50,000 Tons per Year</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$ 1,250.00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$ 1,563.00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425482592"/>
                      </a:ext>
                    </a:extLst>
                  </a:tr>
                  <a:tr h="256082">
                    <a:tc>
                      <a:txBody>
                        <a:bodyPr/>
                        <a:lstStyle/>
                        <a:p>
                          <a:pPr marL="0" marR="0">
                            <a:spcBef>
                              <a:spcPts val="0"/>
                            </a:spcBef>
                            <a:spcAft>
                              <a:spcPts val="0"/>
                            </a:spcAft>
                          </a:pPr>
                          <a14:m>
                            <m:oMath xmlns:m="http://schemas.openxmlformats.org/officeDocument/2006/math">
                              <m:r>
                                <a:rPr lang="en-US" sz="1200">
                                  <a:effectLst/>
                                </a:rPr>
                                <m:t>≥ </m:t>
                              </m:r>
                            </m:oMath>
                          </a14:m>
                          <a:r>
                            <a:rPr lang="en-US" sz="1200">
                              <a:effectLst/>
                            </a:rPr>
                            <a:t>50,000 and </a:t>
                          </a:r>
                          <a14:m>
                            <m:oMath xmlns:m="http://schemas.openxmlformats.org/officeDocument/2006/math">
                              <m:r>
                                <a:rPr lang="en-US" sz="1200">
                                  <a:effectLst/>
                                </a:rPr>
                                <m:t>&lt; </m:t>
                              </m:r>
                            </m:oMath>
                          </a14:m>
                          <a:r>
                            <a:rPr lang="en-US" sz="1200">
                              <a:effectLst/>
                            </a:rPr>
                            <a:t>100,000 Tons per Year</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$ 2,500.00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$ 3,125.00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672891299"/>
                      </a:ext>
                    </a:extLst>
                  </a:tr>
                  <a:tr h="256082">
                    <a:tc>
                      <a:txBody>
                        <a:bodyPr/>
                        <a:lstStyle/>
                        <a:p>
                          <a:pPr marL="0" marR="0">
                            <a:spcBef>
                              <a:spcPts val="0"/>
                            </a:spcBef>
                            <a:spcAft>
                              <a:spcPts val="0"/>
                            </a:spcAft>
                          </a:pPr>
                          <a14:m>
                            <m:oMath xmlns:m="http://schemas.openxmlformats.org/officeDocument/2006/math">
                              <m:r>
                                <a:rPr lang="en-US" sz="1200">
                                  <a:effectLst/>
                                </a:rPr>
                                <m:t>≥</m:t>
                              </m:r>
                            </m:oMath>
                          </a14:m>
                          <a:r>
                            <a:rPr lang="en-US" sz="1200">
                              <a:effectLst/>
                            </a:rPr>
                            <a:t> 100,000 Tons per Year</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$ 4,375.00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$ 5,469.00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766364768"/>
                      </a:ext>
                    </a:extLst>
                  </a:tr>
                  <a:tr h="256082">
                    <a:tc>
                      <a:txBody>
                        <a:bodyPr/>
                        <a:lstStyle/>
                        <a:p>
                          <a:pPr marL="0" marR="0">
                            <a:spcBef>
                              <a:spcPts val="0"/>
                            </a:spcBef>
                            <a:spcAft>
                              <a:spcPts val="0"/>
                            </a:spcAft>
                          </a:pPr>
                          <a:r>
                            <a:rPr lang="en-US" sz="1200">
                              <a:effectLst/>
                            </a:rPr>
                            <a:t>Crusher or Crushing Plant</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$ 1,875.00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$ 2,344.00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741465635"/>
                      </a:ext>
                    </a:extLst>
                  </a:tr>
                  <a:tr h="256082">
                    <a:tc>
                      <a:txBody>
                        <a:bodyPr/>
                        <a:lstStyle/>
                        <a:p>
                          <a:pPr marL="0" marR="0">
                            <a:spcBef>
                              <a:spcPts val="0"/>
                            </a:spcBef>
                            <a:spcAft>
                              <a:spcPts val="0"/>
                            </a:spcAft>
                          </a:pPr>
                          <a:r>
                            <a:rPr lang="en-US" sz="1200">
                              <a:effectLst/>
                            </a:rPr>
                            <a:t>Screening unit or Screening Plant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$ 2,500.00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$ 3,125.00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429922800"/>
                      </a:ext>
                    </a:extLst>
                  </a:tr>
                  <a:tr h="256082">
                    <a:tc>
                      <a:txBody>
                        <a:bodyPr/>
                        <a:lstStyle/>
                        <a:p>
                          <a:pPr marL="0" marR="0">
                            <a:spcBef>
                              <a:spcPts val="0"/>
                            </a:spcBef>
                            <a:spcAft>
                              <a:spcPts val="0"/>
                            </a:spcAft>
                          </a:pPr>
                          <a:r>
                            <a:rPr lang="en-US" sz="1200">
                              <a:effectLst/>
                            </a:rPr>
                            <a:t>Conveyor - Stationary or Portable (each)</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$ 625.00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$ 782.00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237553738"/>
                      </a:ext>
                    </a:extLst>
                  </a:tr>
                  <a:tr h="256082">
                    <a:tc>
                      <a:txBody>
                        <a:bodyPr/>
                        <a:lstStyle/>
                        <a:p>
                          <a:pPr marL="0" marR="0">
                            <a:spcBef>
                              <a:spcPts val="0"/>
                            </a:spcBef>
                            <a:spcAft>
                              <a:spcPts val="0"/>
                            </a:spcAft>
                          </a:pPr>
                          <a:r>
                            <a:rPr lang="en-US" sz="1200">
                              <a:effectLst/>
                            </a:rPr>
                            <a:t>Soil Blending – Organics and Soil Only</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$ 2,500.00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$ 3,125.00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574666790"/>
                      </a:ext>
                    </a:extLst>
                  </a:tr>
                  <a:tr h="409731">
                    <a:tc>
                      <a:txBody>
                        <a:bodyPr/>
                        <a:lstStyle/>
                        <a:p>
                          <a:pPr marL="0" marR="0">
                            <a:spcBef>
                              <a:spcPts val="0"/>
                            </a:spcBef>
                            <a:spcAft>
                              <a:spcPts val="0"/>
                            </a:spcAft>
                          </a:pPr>
                          <a:r>
                            <a:rPr lang="en-US" sz="1200">
                              <a:effectLst/>
                            </a:rPr>
                            <a:t>Soil Blending - Fertilizers, powders, and/or chemicals</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$ 4,375.00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$ 5,469.00</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69422081"/>
                      </a:ext>
                    </a:extLst>
                  </a:tr>
                </a:tbl>
              </a:graphicData>
            </a:graphic>
          </p:graphicFrame>
        </mc:Choice>
        <mc:Fallback>
          <p:graphicFrame>
            <p:nvGraphicFramePr>
              <p:cNvPr id="5" name="Table 4">
                <a:extLst>
                  <a:ext uri="{FF2B5EF4-FFF2-40B4-BE49-F238E27FC236}">
                    <a16:creationId xmlns:a16="http://schemas.microsoft.com/office/drawing/2014/main" id="{92CD7FD0-299C-9689-08AA-FBB83DB76888}"/>
                  </a:ext>
                </a:extLst>
              </p:cNvPr>
              <p:cNvGraphicFramePr>
                <a:graphicFrameLocks noGrp="1"/>
              </p:cNvGraphicFramePr>
              <p:nvPr>
                <p:extLst>
                  <p:ext uri="{D42A27DB-BD31-4B8C-83A1-F6EECF244321}">
                    <p14:modId xmlns:p14="http://schemas.microsoft.com/office/powerpoint/2010/main" val="3516935919"/>
                  </p:ext>
                </p:extLst>
              </p:nvPr>
            </p:nvGraphicFramePr>
            <p:xfrm>
              <a:off x="2781300" y="2133600"/>
              <a:ext cx="6629400" cy="3124200"/>
            </p:xfrm>
            <a:graphic>
              <a:graphicData uri="http://schemas.openxmlformats.org/drawingml/2006/table">
                <a:tbl>
                  <a:tblPr firstRow="1" firstCol="1" bandRow="1">
                    <a:tableStyleId>{5C22544A-7EE6-4342-B048-85BDC9FD1C3A}</a:tableStyleId>
                  </a:tblPr>
                  <a:tblGrid>
                    <a:gridCol w="4204528">
                      <a:extLst>
                        <a:ext uri="{9D8B030D-6E8A-4147-A177-3AD203B41FA5}">
                          <a16:colId xmlns:a16="http://schemas.microsoft.com/office/drawing/2014/main" val="3018782003"/>
                        </a:ext>
                      </a:extLst>
                    </a:gridCol>
                    <a:gridCol w="1212436">
                      <a:extLst>
                        <a:ext uri="{9D8B030D-6E8A-4147-A177-3AD203B41FA5}">
                          <a16:colId xmlns:a16="http://schemas.microsoft.com/office/drawing/2014/main" val="3243062861"/>
                        </a:ext>
                      </a:extLst>
                    </a:gridCol>
                    <a:gridCol w="1212436">
                      <a:extLst>
                        <a:ext uri="{9D8B030D-6E8A-4147-A177-3AD203B41FA5}">
                          <a16:colId xmlns:a16="http://schemas.microsoft.com/office/drawing/2014/main" val="2059766252"/>
                        </a:ext>
                      </a:extLst>
                    </a:gridCol>
                  </a:tblGrid>
                  <a:tr h="409731">
                    <a:tc gridSpan="3">
                      <a:txBody>
                        <a:bodyPr/>
                        <a:lstStyle/>
                        <a:p>
                          <a:pPr marL="0" marR="0">
                            <a:spcBef>
                              <a:spcPts val="0"/>
                            </a:spcBef>
                            <a:spcAft>
                              <a:spcPts val="0"/>
                            </a:spcAft>
                          </a:pPr>
                          <a:r>
                            <a:rPr lang="en-US" sz="1200" dirty="0">
                              <a:effectLst/>
                            </a:rPr>
                            <a:t>Permit Fees: Soil/Mineral/Rock - Extraction, Processing, Crushing, and/or Screening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592322521"/>
                      </a:ext>
                    </a:extLst>
                  </a:tr>
                  <a:tr h="256082">
                    <a:tc>
                      <a:txBody>
                        <a:bodyPr/>
                        <a:lstStyle/>
                        <a:p>
                          <a:pPr marL="0" marR="0">
                            <a:spcBef>
                              <a:spcPts val="0"/>
                            </a:spcBef>
                            <a:spcAft>
                              <a:spcPts val="0"/>
                            </a:spcAft>
                          </a:pPr>
                          <a:r>
                            <a:rPr lang="en-US" sz="1200">
                              <a:effectLst/>
                            </a:rPr>
                            <a:t>Permit Type: Throughput Limit</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A/C</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P/O</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302122144"/>
                      </a:ext>
                    </a:extLst>
                  </a:tr>
                  <a:tr h="256082">
                    <a:tc>
                      <a:txBody>
                        <a:bodyPr/>
                        <a:lstStyle/>
                        <a:p>
                          <a:endParaRPr lang="en-US"/>
                        </a:p>
                      </a:txBody>
                      <a:tcPr marL="68580" marR="68580" marT="0" marB="0" anchor="b">
                        <a:blipFill>
                          <a:blip r:embed="rId2"/>
                          <a:stretch>
                            <a:fillRect l="-302" t="-252381" r="-58610" b="-861905"/>
                          </a:stretch>
                        </a:blipFill>
                      </a:tcPr>
                    </a:tc>
                    <a:tc>
                      <a:txBody>
                        <a:bodyPr/>
                        <a:lstStyle/>
                        <a:p>
                          <a:pPr marL="0" marR="0" algn="r">
                            <a:spcBef>
                              <a:spcPts val="0"/>
                            </a:spcBef>
                            <a:spcAft>
                              <a:spcPts val="0"/>
                            </a:spcAft>
                          </a:pPr>
                          <a:r>
                            <a:rPr lang="en-US" sz="1200">
                              <a:effectLst/>
                            </a:rPr>
                            <a:t> $ 500.00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$ 625.00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293814884"/>
                      </a:ext>
                    </a:extLst>
                  </a:tr>
                  <a:tr h="256082">
                    <a:tc>
                      <a:txBody>
                        <a:bodyPr/>
                        <a:lstStyle/>
                        <a:p>
                          <a:endParaRPr lang="en-US"/>
                        </a:p>
                      </a:txBody>
                      <a:tcPr marL="68580" marR="68580" marT="0" marB="0" anchor="b">
                        <a:blipFill>
                          <a:blip r:embed="rId2"/>
                          <a:stretch>
                            <a:fillRect l="-302" t="-370000" r="-58610" b="-805000"/>
                          </a:stretch>
                        </a:blipFill>
                      </a:tcPr>
                    </a:tc>
                    <a:tc>
                      <a:txBody>
                        <a:bodyPr/>
                        <a:lstStyle/>
                        <a:p>
                          <a:pPr marL="0" marR="0" algn="r">
                            <a:spcBef>
                              <a:spcPts val="0"/>
                            </a:spcBef>
                            <a:spcAft>
                              <a:spcPts val="0"/>
                            </a:spcAft>
                          </a:pPr>
                          <a:r>
                            <a:rPr lang="en-US" sz="1200">
                              <a:effectLst/>
                            </a:rPr>
                            <a:t> $ 1,250.00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$ 1,563.00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425482592"/>
                      </a:ext>
                    </a:extLst>
                  </a:tr>
                  <a:tr h="256082">
                    <a:tc>
                      <a:txBody>
                        <a:bodyPr/>
                        <a:lstStyle/>
                        <a:p>
                          <a:endParaRPr lang="en-US"/>
                        </a:p>
                      </a:txBody>
                      <a:tcPr marL="68580" marR="68580" marT="0" marB="0" anchor="b">
                        <a:blipFill>
                          <a:blip r:embed="rId2"/>
                          <a:stretch>
                            <a:fillRect l="-302" t="-470000" r="-58610" b="-705000"/>
                          </a:stretch>
                        </a:blipFill>
                      </a:tcPr>
                    </a:tc>
                    <a:tc>
                      <a:txBody>
                        <a:bodyPr/>
                        <a:lstStyle/>
                        <a:p>
                          <a:pPr marL="0" marR="0" algn="r">
                            <a:spcBef>
                              <a:spcPts val="0"/>
                            </a:spcBef>
                            <a:spcAft>
                              <a:spcPts val="0"/>
                            </a:spcAft>
                          </a:pPr>
                          <a:r>
                            <a:rPr lang="en-US" sz="1200">
                              <a:effectLst/>
                            </a:rPr>
                            <a:t> $ 2,500.00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$ 3,125.00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672891299"/>
                      </a:ext>
                    </a:extLst>
                  </a:tr>
                  <a:tr h="256082">
                    <a:tc>
                      <a:txBody>
                        <a:bodyPr/>
                        <a:lstStyle/>
                        <a:p>
                          <a:endParaRPr lang="en-US"/>
                        </a:p>
                      </a:txBody>
                      <a:tcPr marL="68580" marR="68580" marT="0" marB="0" anchor="b">
                        <a:blipFill>
                          <a:blip r:embed="rId2"/>
                          <a:stretch>
                            <a:fillRect l="-302" t="-570000" r="-58610" b="-605000"/>
                          </a:stretch>
                        </a:blipFill>
                      </a:tcPr>
                    </a:tc>
                    <a:tc>
                      <a:txBody>
                        <a:bodyPr/>
                        <a:lstStyle/>
                        <a:p>
                          <a:pPr marL="0" marR="0" algn="r">
                            <a:spcBef>
                              <a:spcPts val="0"/>
                            </a:spcBef>
                            <a:spcAft>
                              <a:spcPts val="0"/>
                            </a:spcAft>
                          </a:pPr>
                          <a:r>
                            <a:rPr lang="en-US" sz="1200">
                              <a:effectLst/>
                            </a:rPr>
                            <a:t> $ 4,375.00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$ 5,469.00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766364768"/>
                      </a:ext>
                    </a:extLst>
                  </a:tr>
                  <a:tr h="256082">
                    <a:tc>
                      <a:txBody>
                        <a:bodyPr/>
                        <a:lstStyle/>
                        <a:p>
                          <a:pPr marL="0" marR="0">
                            <a:spcBef>
                              <a:spcPts val="0"/>
                            </a:spcBef>
                            <a:spcAft>
                              <a:spcPts val="0"/>
                            </a:spcAft>
                          </a:pPr>
                          <a:r>
                            <a:rPr lang="en-US" sz="1200">
                              <a:effectLst/>
                            </a:rPr>
                            <a:t>Crusher or Crushing Plant</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$ 1,875.00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$ 2,344.00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741465635"/>
                      </a:ext>
                    </a:extLst>
                  </a:tr>
                  <a:tr h="256082">
                    <a:tc>
                      <a:txBody>
                        <a:bodyPr/>
                        <a:lstStyle/>
                        <a:p>
                          <a:pPr marL="0" marR="0">
                            <a:spcBef>
                              <a:spcPts val="0"/>
                            </a:spcBef>
                            <a:spcAft>
                              <a:spcPts val="0"/>
                            </a:spcAft>
                          </a:pPr>
                          <a:r>
                            <a:rPr lang="en-US" sz="1200">
                              <a:effectLst/>
                            </a:rPr>
                            <a:t>Screening unit or Screening Plant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$ 2,500.00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$ 3,125.00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429922800"/>
                      </a:ext>
                    </a:extLst>
                  </a:tr>
                  <a:tr h="256082">
                    <a:tc>
                      <a:txBody>
                        <a:bodyPr/>
                        <a:lstStyle/>
                        <a:p>
                          <a:pPr marL="0" marR="0">
                            <a:spcBef>
                              <a:spcPts val="0"/>
                            </a:spcBef>
                            <a:spcAft>
                              <a:spcPts val="0"/>
                            </a:spcAft>
                          </a:pPr>
                          <a:r>
                            <a:rPr lang="en-US" sz="1200">
                              <a:effectLst/>
                            </a:rPr>
                            <a:t>Conveyor - Stationary or Portable (each)</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$ 625.00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$ 782.00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237553738"/>
                      </a:ext>
                    </a:extLst>
                  </a:tr>
                  <a:tr h="256082">
                    <a:tc>
                      <a:txBody>
                        <a:bodyPr/>
                        <a:lstStyle/>
                        <a:p>
                          <a:pPr marL="0" marR="0">
                            <a:spcBef>
                              <a:spcPts val="0"/>
                            </a:spcBef>
                            <a:spcAft>
                              <a:spcPts val="0"/>
                            </a:spcAft>
                          </a:pPr>
                          <a:r>
                            <a:rPr lang="en-US" sz="1200">
                              <a:effectLst/>
                            </a:rPr>
                            <a:t>Soil Blending – Organics and Soil Only</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$ 2,500.00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$ 3,125.00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574666790"/>
                      </a:ext>
                    </a:extLst>
                  </a:tr>
                  <a:tr h="409731">
                    <a:tc>
                      <a:txBody>
                        <a:bodyPr/>
                        <a:lstStyle/>
                        <a:p>
                          <a:pPr marL="0" marR="0">
                            <a:spcBef>
                              <a:spcPts val="0"/>
                            </a:spcBef>
                            <a:spcAft>
                              <a:spcPts val="0"/>
                            </a:spcAft>
                          </a:pPr>
                          <a:r>
                            <a:rPr lang="en-US" sz="1200">
                              <a:effectLst/>
                            </a:rPr>
                            <a:t>Soil Blending - Fertilizers, powders, and/or chemicals</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$ 4,375.00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$ 5,469.00</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69422081"/>
                      </a:ext>
                    </a:extLst>
                  </a:tr>
                </a:tbl>
              </a:graphicData>
            </a:graphic>
          </p:graphicFrame>
        </mc:Fallback>
      </mc:AlternateContent>
    </p:spTree>
    <p:extLst>
      <p:ext uri="{BB962C8B-B14F-4D97-AF65-F5344CB8AC3E}">
        <p14:creationId xmlns:p14="http://schemas.microsoft.com/office/powerpoint/2010/main" val="9695391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BAB08-241A-421B-2235-5D8EF24EAF9A}"/>
              </a:ext>
            </a:extLst>
          </p:cNvPr>
          <p:cNvSpPr>
            <a:spLocks noGrp="1"/>
          </p:cNvSpPr>
          <p:nvPr>
            <p:ph idx="1"/>
          </p:nvPr>
        </p:nvSpPr>
        <p:spPr>
          <a:xfrm>
            <a:off x="732367" y="1219200"/>
            <a:ext cx="10723034" cy="5334000"/>
          </a:xfrm>
        </p:spPr>
        <p:txBody>
          <a:bodyPr/>
          <a:lstStyle/>
          <a:p>
            <a:pPr marL="0" indent="0" algn="just" fontAlgn="auto">
              <a:spcAft>
                <a:spcPts val="0"/>
              </a:spcAft>
              <a:buNone/>
              <a:defRPr/>
            </a:pPr>
            <a:r>
              <a:rPr lang="en-US" sz="2667" dirty="0">
                <a:solidFill>
                  <a:schemeClr val="tx1"/>
                </a:solidFill>
                <a:ea typeface="+mn-ea"/>
              </a:rPr>
              <a:t>This rule change is being proposed to clarify agricultural and non-agricultural burn hours.  </a:t>
            </a:r>
          </a:p>
          <a:p>
            <a:pPr algn="just" fontAlgn="auto">
              <a:spcAft>
                <a:spcPts val="0"/>
              </a:spcAft>
              <a:defRPr/>
            </a:pPr>
            <a:r>
              <a:rPr lang="en-US" sz="2667" dirty="0">
                <a:solidFill>
                  <a:schemeClr val="tx1"/>
                </a:solidFill>
                <a:ea typeface="+mn-ea"/>
              </a:rPr>
              <a:t>Add reference to Rule 1105 for agricultural burn hours.</a:t>
            </a:r>
          </a:p>
          <a:p>
            <a:pPr algn="just" fontAlgn="auto">
              <a:spcAft>
                <a:spcPts val="0"/>
              </a:spcAft>
              <a:defRPr/>
            </a:pPr>
            <a:r>
              <a:rPr lang="en-US" sz="2667" dirty="0">
                <a:solidFill>
                  <a:schemeClr val="tx1"/>
                </a:solidFill>
                <a:ea typeface="+mn-ea"/>
              </a:rPr>
              <a:t>Optional rule change tied to Rule 226.5.  Define specific holidays as no burn days as an offset for rule equivalency.  </a:t>
            </a:r>
          </a:p>
        </p:txBody>
      </p:sp>
      <p:sp>
        <p:nvSpPr>
          <p:cNvPr id="4" name="Text Box 11">
            <a:extLst>
              <a:ext uri="{FF2B5EF4-FFF2-40B4-BE49-F238E27FC236}">
                <a16:creationId xmlns:a16="http://schemas.microsoft.com/office/drawing/2014/main" id="{208CECA3-B693-2DFC-393C-A5C50669018E}"/>
              </a:ext>
            </a:extLst>
          </p:cNvPr>
          <p:cNvSpPr txBox="1">
            <a:spLocks noGrp="1" noChangeArrowheads="1"/>
          </p:cNvSpPr>
          <p:nvPr>
            <p:ph type="title"/>
          </p:nvPr>
        </p:nvSpPr>
        <p:spPr bwMode="auto">
          <a:xfrm>
            <a:off x="732367" y="-47925"/>
            <a:ext cx="10723034" cy="831093"/>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Rule Update: 208.2</a:t>
            </a:r>
          </a:p>
        </p:txBody>
      </p:sp>
    </p:spTree>
    <p:extLst>
      <p:ext uri="{BB962C8B-B14F-4D97-AF65-F5344CB8AC3E}">
        <p14:creationId xmlns:p14="http://schemas.microsoft.com/office/powerpoint/2010/main" val="161926070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BAB08-241A-421B-2235-5D8EF24EAF9A}"/>
              </a:ext>
            </a:extLst>
          </p:cNvPr>
          <p:cNvSpPr>
            <a:spLocks noGrp="1"/>
          </p:cNvSpPr>
          <p:nvPr>
            <p:ph idx="1"/>
          </p:nvPr>
        </p:nvSpPr>
        <p:spPr>
          <a:xfrm>
            <a:off x="732367" y="838200"/>
            <a:ext cx="10723033" cy="5867400"/>
          </a:xfrm>
        </p:spPr>
        <p:txBody>
          <a:bodyPr/>
          <a:lstStyle/>
          <a:p>
            <a:pPr marL="0" marR="0" indent="0" algn="just">
              <a:spcBef>
                <a:spcPts val="0"/>
              </a:spcBef>
              <a:spcAft>
                <a:spcPts val="0"/>
              </a:spcAft>
              <a:buNone/>
              <a:tabLst>
                <a:tab pos="1257300" algn="l"/>
              </a:tabLst>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r>
              <a:rPr lang="en-US" sz="1400" b="1" dirty="0">
                <a:solidFill>
                  <a:schemeClr val="tx1"/>
                </a:solidFill>
                <a:effectLst/>
                <a:latin typeface="Times New Roman" panose="02020603050405020304" pitchFamily="18" charset="0"/>
                <a:ea typeface="Times New Roman" panose="02020603050405020304" pitchFamily="18" charset="0"/>
              </a:rPr>
              <a:t>Section 660.06B: Category  VI(B) -	</a:t>
            </a:r>
            <a:r>
              <a:rPr lang="en-US"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Soil/Mineral/Rock - Extraction, Processing, Crushing, and/or Screening Emission Fees</a:t>
            </a:r>
            <a:endParaRPr lang="en-US" sz="14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a:p>
            <a:pPr marL="0" marR="0" indent="0" algn="just">
              <a:spcBef>
                <a:spcPts val="0"/>
              </a:spcBef>
              <a:spcAft>
                <a:spcPts val="0"/>
              </a:spcAft>
              <a:buNone/>
              <a:tabLst>
                <a:tab pos="1257300" algn="l"/>
              </a:tabLst>
            </a:pPr>
            <a:r>
              <a:rPr lang="en-US" sz="1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Emission Fees are based on permitted emissions limits, controls in place, materials used.</a:t>
            </a:r>
          </a:p>
          <a:p>
            <a:pPr marL="0" indent="0" algn="ctr">
              <a:spcBef>
                <a:spcPts val="0"/>
              </a:spcBef>
              <a:spcAft>
                <a:spcPts val="0"/>
              </a:spcAft>
              <a:buNone/>
            </a:pPr>
            <a:endParaRPr lang="en-US" sz="1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a:p>
            <a:pPr marL="0" indent="0" algn="ctr">
              <a:spcBef>
                <a:spcPts val="0"/>
              </a:spcBef>
              <a:spcAft>
                <a:spcPts val="0"/>
              </a:spcAft>
              <a:buNone/>
            </a:pPr>
            <a:endParaRPr lang="en-US" sz="1400" dirty="0">
              <a:solidFill>
                <a:schemeClr val="tx1"/>
              </a:solidFill>
              <a:latin typeface="Times New Roman" panose="02020603050405020304" pitchFamily="18" charset="0"/>
              <a:ea typeface="Times New Roman" panose="02020603050405020304" pitchFamily="18" charset="0"/>
            </a:endParaRPr>
          </a:p>
          <a:p>
            <a:pPr marL="0" marR="0" indent="0" algn="ctr">
              <a:spcBef>
                <a:spcPts val="0"/>
              </a:spcBef>
              <a:spcAft>
                <a:spcPts val="0"/>
              </a:spcAft>
              <a:buNone/>
            </a:pPr>
            <a:endParaRPr lang="en-US" sz="1200" dirty="0">
              <a:solidFill>
                <a:schemeClr val="tx1"/>
              </a:solidFill>
              <a:effectLst/>
              <a:latin typeface="Times New Roman" panose="02020603050405020304" pitchFamily="18" charset="0"/>
              <a:ea typeface="Times New Roman" panose="02020603050405020304" pitchFamily="18" charset="0"/>
            </a:endParaRPr>
          </a:p>
        </p:txBody>
      </p:sp>
      <p:sp>
        <p:nvSpPr>
          <p:cNvPr id="4" name="Text Box 11">
            <a:extLst>
              <a:ext uri="{FF2B5EF4-FFF2-40B4-BE49-F238E27FC236}">
                <a16:creationId xmlns:a16="http://schemas.microsoft.com/office/drawing/2014/main" id="{208CECA3-B693-2DFC-393C-A5C50669018E}"/>
              </a:ext>
            </a:extLst>
          </p:cNvPr>
          <p:cNvSpPr txBox="1">
            <a:spLocks noGrp="1" noChangeArrowheads="1"/>
          </p:cNvSpPr>
          <p:nvPr>
            <p:ph type="title"/>
          </p:nvPr>
        </p:nvSpPr>
        <p:spPr bwMode="auto">
          <a:xfrm>
            <a:off x="732367" y="-47925"/>
            <a:ext cx="10723034" cy="831093"/>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Rule 660.06B (Proposed)</a:t>
            </a:r>
          </a:p>
        </p:txBody>
      </p:sp>
      <mc:AlternateContent xmlns:mc="http://schemas.openxmlformats.org/markup-compatibility/2006">
        <mc:Choice xmlns:a14="http://schemas.microsoft.com/office/drawing/2010/main" Requires="a14">
          <p:graphicFrame>
            <p:nvGraphicFramePr>
              <p:cNvPr id="2" name="Table 1">
                <a:extLst>
                  <a:ext uri="{FF2B5EF4-FFF2-40B4-BE49-F238E27FC236}">
                    <a16:creationId xmlns:a16="http://schemas.microsoft.com/office/drawing/2014/main" id="{7062EB0C-0521-9E97-F32E-5106C1E27247}"/>
                  </a:ext>
                </a:extLst>
              </p:cNvPr>
              <p:cNvGraphicFramePr>
                <a:graphicFrameLocks noGrp="1"/>
              </p:cNvGraphicFramePr>
              <p:nvPr>
                <p:extLst>
                  <p:ext uri="{D42A27DB-BD31-4B8C-83A1-F6EECF244321}">
                    <p14:modId xmlns:p14="http://schemas.microsoft.com/office/powerpoint/2010/main" val="2314268952"/>
                  </p:ext>
                </p:extLst>
              </p:nvPr>
            </p:nvGraphicFramePr>
            <p:xfrm>
              <a:off x="2781300" y="2057400"/>
              <a:ext cx="6629400" cy="2971800"/>
            </p:xfrm>
            <a:graphic>
              <a:graphicData uri="http://schemas.openxmlformats.org/drawingml/2006/table">
                <a:tbl>
                  <a:tblPr firstRow="1" firstCol="1" bandRow="1">
                    <a:tableStyleId>{5C22544A-7EE6-4342-B048-85BDC9FD1C3A}</a:tableStyleId>
                  </a:tblPr>
                  <a:tblGrid>
                    <a:gridCol w="4024436">
                      <a:extLst>
                        <a:ext uri="{9D8B030D-6E8A-4147-A177-3AD203B41FA5}">
                          <a16:colId xmlns:a16="http://schemas.microsoft.com/office/drawing/2014/main" val="1621156245"/>
                        </a:ext>
                      </a:extLst>
                    </a:gridCol>
                    <a:gridCol w="1328716">
                      <a:extLst>
                        <a:ext uri="{9D8B030D-6E8A-4147-A177-3AD203B41FA5}">
                          <a16:colId xmlns:a16="http://schemas.microsoft.com/office/drawing/2014/main" val="2197969206"/>
                        </a:ext>
                      </a:extLst>
                    </a:gridCol>
                    <a:gridCol w="1276248">
                      <a:extLst>
                        <a:ext uri="{9D8B030D-6E8A-4147-A177-3AD203B41FA5}">
                          <a16:colId xmlns:a16="http://schemas.microsoft.com/office/drawing/2014/main" val="1638073403"/>
                        </a:ext>
                      </a:extLst>
                    </a:gridCol>
                  </a:tblGrid>
                  <a:tr h="424542">
                    <a:tc gridSpan="3">
                      <a:txBody>
                        <a:bodyPr/>
                        <a:lstStyle/>
                        <a:p>
                          <a:pPr marL="0" marR="0">
                            <a:spcBef>
                              <a:spcPts val="0"/>
                            </a:spcBef>
                            <a:spcAft>
                              <a:spcPts val="0"/>
                            </a:spcAft>
                          </a:pPr>
                          <a:r>
                            <a:rPr lang="en-US" sz="1200" dirty="0">
                              <a:effectLst/>
                            </a:rPr>
                            <a:t>Emission Fees: Soil/Mineral/Rock - Extraction, Processing, Crushing, and/or Screening</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017741083"/>
                      </a:ext>
                    </a:extLst>
                  </a:tr>
                  <a:tr h="265339">
                    <a:tc>
                      <a:txBody>
                        <a:bodyPr/>
                        <a:lstStyle/>
                        <a:p>
                          <a:pPr marL="0" marR="0">
                            <a:spcBef>
                              <a:spcPts val="0"/>
                            </a:spcBef>
                            <a:spcAft>
                              <a:spcPts val="0"/>
                            </a:spcAft>
                          </a:pPr>
                          <a:r>
                            <a:rPr lang="en-US" sz="1200">
                              <a:effectLst/>
                            </a:rPr>
                            <a:t>Permit Type: Throughput Limit</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A/C</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P/O</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519227641"/>
                      </a:ext>
                    </a:extLst>
                  </a:tr>
                  <a:tr h="265339">
                    <a:tc>
                      <a:txBody>
                        <a:bodyPr/>
                        <a:lstStyle/>
                        <a:p>
                          <a:pPr marL="0" marR="0">
                            <a:spcBef>
                              <a:spcPts val="0"/>
                            </a:spcBef>
                            <a:spcAft>
                              <a:spcPts val="0"/>
                            </a:spcAft>
                          </a:pPr>
                          <a14:m>
                            <m:oMath xmlns:m="http://schemas.openxmlformats.org/officeDocument/2006/math">
                              <m:r>
                                <a:rPr lang="en-US" sz="1200">
                                  <a:effectLst/>
                                </a:rPr>
                                <m:t>&lt;</m:t>
                              </m:r>
                            </m:oMath>
                          </a14:m>
                          <a:r>
                            <a:rPr lang="en-US" sz="1200">
                              <a:effectLst/>
                            </a:rPr>
                            <a:t> 1,000 tons per year</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$ 175.00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$ 313.00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990429077"/>
                      </a:ext>
                    </a:extLst>
                  </a:tr>
                  <a:tr h="265339">
                    <a:tc>
                      <a:txBody>
                        <a:bodyPr/>
                        <a:lstStyle/>
                        <a:p>
                          <a:pPr marL="0" marR="0">
                            <a:spcBef>
                              <a:spcPts val="0"/>
                            </a:spcBef>
                            <a:spcAft>
                              <a:spcPts val="0"/>
                            </a:spcAft>
                          </a:pPr>
                          <a14:m>
                            <m:oMath xmlns:m="http://schemas.openxmlformats.org/officeDocument/2006/math">
                              <m:r>
                                <a:rPr lang="en-US" sz="1200">
                                  <a:effectLst/>
                                </a:rPr>
                                <m:t>≥</m:t>
                              </m:r>
                            </m:oMath>
                          </a14:m>
                          <a:r>
                            <a:rPr lang="en-US" sz="1200">
                              <a:effectLst/>
                            </a:rPr>
                            <a:t> 1,000 and </a:t>
                          </a:r>
                          <a14:m>
                            <m:oMath xmlns:m="http://schemas.openxmlformats.org/officeDocument/2006/math">
                              <m:r>
                                <a:rPr lang="en-US" sz="1200">
                                  <a:effectLst/>
                                </a:rPr>
                                <m:t>&lt; </m:t>
                              </m:r>
                            </m:oMath>
                          </a14:m>
                          <a:r>
                            <a:rPr lang="en-US" sz="1200">
                              <a:effectLst/>
                            </a:rPr>
                            <a:t>50,000 tons per year</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$ 438.00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$ 782.00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635839970"/>
                      </a:ext>
                    </a:extLst>
                  </a:tr>
                  <a:tr h="265339">
                    <a:tc>
                      <a:txBody>
                        <a:bodyPr/>
                        <a:lstStyle/>
                        <a:p>
                          <a:pPr marL="0" marR="0">
                            <a:spcBef>
                              <a:spcPts val="0"/>
                            </a:spcBef>
                            <a:spcAft>
                              <a:spcPts val="0"/>
                            </a:spcAft>
                          </a:pPr>
                          <a14:m>
                            <m:oMath xmlns:m="http://schemas.openxmlformats.org/officeDocument/2006/math">
                              <m:r>
                                <a:rPr lang="en-US" sz="1200">
                                  <a:effectLst/>
                                </a:rPr>
                                <m:t>≥ </m:t>
                              </m:r>
                            </m:oMath>
                          </a14:m>
                          <a:r>
                            <a:rPr lang="en-US" sz="1200">
                              <a:effectLst/>
                            </a:rPr>
                            <a:t>50,000 and </a:t>
                          </a:r>
                          <a14:m>
                            <m:oMath xmlns:m="http://schemas.openxmlformats.org/officeDocument/2006/math">
                              <m:r>
                                <a:rPr lang="en-US" sz="1200">
                                  <a:effectLst/>
                                </a:rPr>
                                <m:t>&lt; </m:t>
                              </m:r>
                            </m:oMath>
                          </a14:m>
                          <a:r>
                            <a:rPr lang="en-US" sz="1200">
                              <a:effectLst/>
                            </a:rPr>
                            <a:t>100,000 tons per year</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$ 875.00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$ 1,563.00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40291126"/>
                      </a:ext>
                    </a:extLst>
                  </a:tr>
                  <a:tr h="212272">
                    <a:tc>
                      <a:txBody>
                        <a:bodyPr/>
                        <a:lstStyle/>
                        <a:p>
                          <a:pPr marL="0" marR="0">
                            <a:spcBef>
                              <a:spcPts val="0"/>
                            </a:spcBef>
                            <a:spcAft>
                              <a:spcPts val="0"/>
                            </a:spcAft>
                          </a:pPr>
                          <a14:m>
                            <m:oMath xmlns:m="http://schemas.openxmlformats.org/officeDocument/2006/math">
                              <m:r>
                                <a:rPr lang="en-US" sz="1200">
                                  <a:effectLst/>
                                </a:rPr>
                                <m:t>≥ </m:t>
                              </m:r>
                            </m:oMath>
                          </a14:m>
                          <a:r>
                            <a:rPr lang="en-US" sz="1200">
                              <a:effectLst/>
                            </a:rPr>
                            <a:t>100,000 tons per year</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$ 1,532.00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$ 2,735.00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4161726489"/>
                      </a:ext>
                    </a:extLst>
                  </a:tr>
                  <a:tr h="212272">
                    <a:tc>
                      <a:txBody>
                        <a:bodyPr/>
                        <a:lstStyle/>
                        <a:p>
                          <a:pPr marL="0" marR="0">
                            <a:spcBef>
                              <a:spcPts val="0"/>
                            </a:spcBef>
                            <a:spcAft>
                              <a:spcPts val="0"/>
                            </a:spcAft>
                          </a:pPr>
                          <a:r>
                            <a:rPr lang="en-US" sz="1200">
                              <a:effectLst/>
                            </a:rPr>
                            <a:t>Crusher or Crushing Plant</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$ 438.00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$ 782.00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414204527"/>
                      </a:ext>
                    </a:extLst>
                  </a:tr>
                  <a:tr h="212272">
                    <a:tc>
                      <a:txBody>
                        <a:bodyPr/>
                        <a:lstStyle/>
                        <a:p>
                          <a:pPr marL="0" marR="0">
                            <a:spcBef>
                              <a:spcPts val="0"/>
                            </a:spcBef>
                            <a:spcAft>
                              <a:spcPts val="0"/>
                            </a:spcAft>
                          </a:pPr>
                          <a:r>
                            <a:rPr lang="en-US" sz="1200">
                              <a:effectLst/>
                            </a:rPr>
                            <a:t>Screening Unit or Screening Plant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$ 875.00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$ 1,563.00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581398285"/>
                      </a:ext>
                    </a:extLst>
                  </a:tr>
                  <a:tr h="212272">
                    <a:tc>
                      <a:txBody>
                        <a:bodyPr/>
                        <a:lstStyle/>
                        <a:p>
                          <a:pPr marL="0" marR="0">
                            <a:spcBef>
                              <a:spcPts val="0"/>
                            </a:spcBef>
                            <a:spcAft>
                              <a:spcPts val="0"/>
                            </a:spcAft>
                          </a:pPr>
                          <a:r>
                            <a:rPr lang="en-US" sz="1200">
                              <a:effectLst/>
                            </a:rPr>
                            <a:t>Conveyor - Stationary or Portable (each)</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$ 219.00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$ 391.00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4156608792"/>
                      </a:ext>
                    </a:extLst>
                  </a:tr>
                  <a:tr h="212272">
                    <a:tc>
                      <a:txBody>
                        <a:bodyPr/>
                        <a:lstStyle/>
                        <a:p>
                          <a:pPr marL="0" marR="0">
                            <a:spcBef>
                              <a:spcPts val="0"/>
                            </a:spcBef>
                            <a:spcAft>
                              <a:spcPts val="0"/>
                            </a:spcAft>
                          </a:pPr>
                          <a:r>
                            <a:rPr lang="en-US" sz="1200">
                              <a:effectLst/>
                            </a:rPr>
                            <a:t>Soil Blending – Organics and Soil Only</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$ 875.00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$ 1,563.00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515306397"/>
                      </a:ext>
                    </a:extLst>
                  </a:tr>
                  <a:tr h="424542">
                    <a:tc>
                      <a:txBody>
                        <a:bodyPr/>
                        <a:lstStyle/>
                        <a:p>
                          <a:pPr marL="0" marR="0">
                            <a:spcBef>
                              <a:spcPts val="0"/>
                            </a:spcBef>
                            <a:spcAft>
                              <a:spcPts val="0"/>
                            </a:spcAft>
                          </a:pPr>
                          <a:r>
                            <a:rPr lang="en-US" sz="1200">
                              <a:effectLst/>
                            </a:rPr>
                            <a:t>Soil Blending - Fertilizers, powders, and/or chemicals</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$ 1,532.00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$ 2,735.00</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320550291"/>
                      </a:ext>
                    </a:extLst>
                  </a:tr>
                </a:tbl>
              </a:graphicData>
            </a:graphic>
          </p:graphicFrame>
        </mc:Choice>
        <mc:Fallback>
          <p:graphicFrame>
            <p:nvGraphicFramePr>
              <p:cNvPr id="2" name="Table 1">
                <a:extLst>
                  <a:ext uri="{FF2B5EF4-FFF2-40B4-BE49-F238E27FC236}">
                    <a16:creationId xmlns:a16="http://schemas.microsoft.com/office/drawing/2014/main" id="{7062EB0C-0521-9E97-F32E-5106C1E27247}"/>
                  </a:ext>
                </a:extLst>
              </p:cNvPr>
              <p:cNvGraphicFramePr>
                <a:graphicFrameLocks noGrp="1"/>
              </p:cNvGraphicFramePr>
              <p:nvPr>
                <p:extLst>
                  <p:ext uri="{D42A27DB-BD31-4B8C-83A1-F6EECF244321}">
                    <p14:modId xmlns:p14="http://schemas.microsoft.com/office/powerpoint/2010/main" val="2314268952"/>
                  </p:ext>
                </p:extLst>
              </p:nvPr>
            </p:nvGraphicFramePr>
            <p:xfrm>
              <a:off x="2781300" y="2057400"/>
              <a:ext cx="6629400" cy="2971800"/>
            </p:xfrm>
            <a:graphic>
              <a:graphicData uri="http://schemas.openxmlformats.org/drawingml/2006/table">
                <a:tbl>
                  <a:tblPr firstRow="1" firstCol="1" bandRow="1">
                    <a:tableStyleId>{5C22544A-7EE6-4342-B048-85BDC9FD1C3A}</a:tableStyleId>
                  </a:tblPr>
                  <a:tblGrid>
                    <a:gridCol w="4024436">
                      <a:extLst>
                        <a:ext uri="{9D8B030D-6E8A-4147-A177-3AD203B41FA5}">
                          <a16:colId xmlns:a16="http://schemas.microsoft.com/office/drawing/2014/main" val="1621156245"/>
                        </a:ext>
                      </a:extLst>
                    </a:gridCol>
                    <a:gridCol w="1328716">
                      <a:extLst>
                        <a:ext uri="{9D8B030D-6E8A-4147-A177-3AD203B41FA5}">
                          <a16:colId xmlns:a16="http://schemas.microsoft.com/office/drawing/2014/main" val="2197969206"/>
                        </a:ext>
                      </a:extLst>
                    </a:gridCol>
                    <a:gridCol w="1276248">
                      <a:extLst>
                        <a:ext uri="{9D8B030D-6E8A-4147-A177-3AD203B41FA5}">
                          <a16:colId xmlns:a16="http://schemas.microsoft.com/office/drawing/2014/main" val="1638073403"/>
                        </a:ext>
                      </a:extLst>
                    </a:gridCol>
                  </a:tblGrid>
                  <a:tr h="424542">
                    <a:tc gridSpan="3">
                      <a:txBody>
                        <a:bodyPr/>
                        <a:lstStyle/>
                        <a:p>
                          <a:pPr marL="0" marR="0">
                            <a:spcBef>
                              <a:spcPts val="0"/>
                            </a:spcBef>
                            <a:spcAft>
                              <a:spcPts val="0"/>
                            </a:spcAft>
                          </a:pPr>
                          <a:r>
                            <a:rPr lang="en-US" sz="1200" dirty="0">
                              <a:effectLst/>
                            </a:rPr>
                            <a:t>Emission Fees: Soil/Mineral/Rock - Extraction, Processing, Crushing, and/or Screening</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017741083"/>
                      </a:ext>
                    </a:extLst>
                  </a:tr>
                  <a:tr h="265339">
                    <a:tc>
                      <a:txBody>
                        <a:bodyPr/>
                        <a:lstStyle/>
                        <a:p>
                          <a:pPr marL="0" marR="0">
                            <a:spcBef>
                              <a:spcPts val="0"/>
                            </a:spcBef>
                            <a:spcAft>
                              <a:spcPts val="0"/>
                            </a:spcAft>
                          </a:pPr>
                          <a:r>
                            <a:rPr lang="en-US" sz="1200">
                              <a:effectLst/>
                            </a:rPr>
                            <a:t>Permit Type: Throughput Limit</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A/C</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P/O</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519227641"/>
                      </a:ext>
                    </a:extLst>
                  </a:tr>
                  <a:tr h="265339">
                    <a:tc>
                      <a:txBody>
                        <a:bodyPr/>
                        <a:lstStyle/>
                        <a:p>
                          <a:endParaRPr lang="en-US"/>
                        </a:p>
                      </a:txBody>
                      <a:tcPr marL="68580" marR="68580" marT="0" marB="0" anchor="b">
                        <a:blipFill>
                          <a:blip r:embed="rId2"/>
                          <a:stretch>
                            <a:fillRect l="-315" t="-261905" r="-65615" b="-795238"/>
                          </a:stretch>
                        </a:blipFill>
                      </a:tcPr>
                    </a:tc>
                    <a:tc>
                      <a:txBody>
                        <a:bodyPr/>
                        <a:lstStyle/>
                        <a:p>
                          <a:pPr marL="0" marR="0" algn="r">
                            <a:spcBef>
                              <a:spcPts val="0"/>
                            </a:spcBef>
                            <a:spcAft>
                              <a:spcPts val="0"/>
                            </a:spcAft>
                          </a:pPr>
                          <a:r>
                            <a:rPr lang="en-US" sz="1200">
                              <a:effectLst/>
                            </a:rPr>
                            <a:t> $ 175.00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$ 313.00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990429077"/>
                      </a:ext>
                    </a:extLst>
                  </a:tr>
                  <a:tr h="265339">
                    <a:tc>
                      <a:txBody>
                        <a:bodyPr/>
                        <a:lstStyle/>
                        <a:p>
                          <a:endParaRPr lang="en-US"/>
                        </a:p>
                      </a:txBody>
                      <a:tcPr marL="68580" marR="68580" marT="0" marB="0" anchor="b">
                        <a:blipFill>
                          <a:blip r:embed="rId2"/>
                          <a:stretch>
                            <a:fillRect l="-315" t="-361905" r="-65615" b="-695238"/>
                          </a:stretch>
                        </a:blipFill>
                      </a:tcPr>
                    </a:tc>
                    <a:tc>
                      <a:txBody>
                        <a:bodyPr/>
                        <a:lstStyle/>
                        <a:p>
                          <a:pPr marL="0" marR="0" algn="r">
                            <a:spcBef>
                              <a:spcPts val="0"/>
                            </a:spcBef>
                            <a:spcAft>
                              <a:spcPts val="0"/>
                            </a:spcAft>
                          </a:pPr>
                          <a:r>
                            <a:rPr lang="en-US" sz="1200">
                              <a:effectLst/>
                            </a:rPr>
                            <a:t> $ 438.00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$ 782.00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635839970"/>
                      </a:ext>
                    </a:extLst>
                  </a:tr>
                  <a:tr h="265339">
                    <a:tc>
                      <a:txBody>
                        <a:bodyPr/>
                        <a:lstStyle/>
                        <a:p>
                          <a:endParaRPr lang="en-US"/>
                        </a:p>
                      </a:txBody>
                      <a:tcPr marL="68580" marR="68580" marT="0" marB="0" anchor="b">
                        <a:blipFill>
                          <a:blip r:embed="rId2"/>
                          <a:stretch>
                            <a:fillRect l="-315" t="-461905" r="-65615" b="-595238"/>
                          </a:stretch>
                        </a:blipFill>
                      </a:tcPr>
                    </a:tc>
                    <a:tc>
                      <a:txBody>
                        <a:bodyPr/>
                        <a:lstStyle/>
                        <a:p>
                          <a:pPr marL="0" marR="0" algn="r">
                            <a:spcBef>
                              <a:spcPts val="0"/>
                            </a:spcBef>
                            <a:spcAft>
                              <a:spcPts val="0"/>
                            </a:spcAft>
                          </a:pPr>
                          <a:r>
                            <a:rPr lang="en-US" sz="1200">
                              <a:effectLst/>
                            </a:rPr>
                            <a:t> $ 875.00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$ 1,563.00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40291126"/>
                      </a:ext>
                    </a:extLst>
                  </a:tr>
                  <a:tr h="212272">
                    <a:tc>
                      <a:txBody>
                        <a:bodyPr/>
                        <a:lstStyle/>
                        <a:p>
                          <a:endParaRPr lang="en-US"/>
                        </a:p>
                      </a:txBody>
                      <a:tcPr marL="68580" marR="68580" marT="0" marB="0" anchor="b">
                        <a:blipFill>
                          <a:blip r:embed="rId2"/>
                          <a:stretch>
                            <a:fillRect l="-315" t="-694118" r="-65615" b="-635294"/>
                          </a:stretch>
                        </a:blipFill>
                      </a:tcPr>
                    </a:tc>
                    <a:tc>
                      <a:txBody>
                        <a:bodyPr/>
                        <a:lstStyle/>
                        <a:p>
                          <a:pPr marL="0" marR="0" algn="r">
                            <a:spcBef>
                              <a:spcPts val="0"/>
                            </a:spcBef>
                            <a:spcAft>
                              <a:spcPts val="0"/>
                            </a:spcAft>
                          </a:pPr>
                          <a:r>
                            <a:rPr lang="en-US" sz="1200">
                              <a:effectLst/>
                            </a:rPr>
                            <a:t> $ 1,532.00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$ 2,735.00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4161726489"/>
                      </a:ext>
                    </a:extLst>
                  </a:tr>
                  <a:tr h="212272">
                    <a:tc>
                      <a:txBody>
                        <a:bodyPr/>
                        <a:lstStyle/>
                        <a:p>
                          <a:pPr marL="0" marR="0">
                            <a:spcBef>
                              <a:spcPts val="0"/>
                            </a:spcBef>
                            <a:spcAft>
                              <a:spcPts val="0"/>
                            </a:spcAft>
                          </a:pPr>
                          <a:r>
                            <a:rPr lang="en-US" sz="1200">
                              <a:effectLst/>
                            </a:rPr>
                            <a:t>Crusher or Crushing Plant</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$ 438.00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$ 782.00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414204527"/>
                      </a:ext>
                    </a:extLst>
                  </a:tr>
                  <a:tr h="212272">
                    <a:tc>
                      <a:txBody>
                        <a:bodyPr/>
                        <a:lstStyle/>
                        <a:p>
                          <a:pPr marL="0" marR="0">
                            <a:spcBef>
                              <a:spcPts val="0"/>
                            </a:spcBef>
                            <a:spcAft>
                              <a:spcPts val="0"/>
                            </a:spcAft>
                          </a:pPr>
                          <a:r>
                            <a:rPr lang="en-US" sz="1200">
                              <a:effectLst/>
                            </a:rPr>
                            <a:t>Screening Unit or Screening Plant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$ 875.00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$ 1,563.00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581398285"/>
                      </a:ext>
                    </a:extLst>
                  </a:tr>
                  <a:tr h="212272">
                    <a:tc>
                      <a:txBody>
                        <a:bodyPr/>
                        <a:lstStyle/>
                        <a:p>
                          <a:pPr marL="0" marR="0">
                            <a:spcBef>
                              <a:spcPts val="0"/>
                            </a:spcBef>
                            <a:spcAft>
                              <a:spcPts val="0"/>
                            </a:spcAft>
                          </a:pPr>
                          <a:r>
                            <a:rPr lang="en-US" sz="1200">
                              <a:effectLst/>
                            </a:rPr>
                            <a:t>Conveyor - Stationary or Portable (each)</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$ 219.00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$ 391.00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4156608792"/>
                      </a:ext>
                    </a:extLst>
                  </a:tr>
                  <a:tr h="212272">
                    <a:tc>
                      <a:txBody>
                        <a:bodyPr/>
                        <a:lstStyle/>
                        <a:p>
                          <a:pPr marL="0" marR="0">
                            <a:spcBef>
                              <a:spcPts val="0"/>
                            </a:spcBef>
                            <a:spcAft>
                              <a:spcPts val="0"/>
                            </a:spcAft>
                          </a:pPr>
                          <a:r>
                            <a:rPr lang="en-US" sz="1200">
                              <a:effectLst/>
                            </a:rPr>
                            <a:t>Soil Blending – Organics and Soil Only</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$ 875.00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$ 1,563.00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515306397"/>
                      </a:ext>
                    </a:extLst>
                  </a:tr>
                  <a:tr h="424542">
                    <a:tc>
                      <a:txBody>
                        <a:bodyPr/>
                        <a:lstStyle/>
                        <a:p>
                          <a:pPr marL="0" marR="0">
                            <a:spcBef>
                              <a:spcPts val="0"/>
                            </a:spcBef>
                            <a:spcAft>
                              <a:spcPts val="0"/>
                            </a:spcAft>
                          </a:pPr>
                          <a:r>
                            <a:rPr lang="en-US" sz="1200">
                              <a:effectLst/>
                            </a:rPr>
                            <a:t>Soil Blending - Fertilizers, powders, and/or chemicals</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$ 1,532.00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$ 2,735.00</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320550291"/>
                      </a:ext>
                    </a:extLst>
                  </a:tr>
                </a:tbl>
              </a:graphicData>
            </a:graphic>
          </p:graphicFrame>
        </mc:Fallback>
      </mc:AlternateContent>
    </p:spTree>
    <p:extLst>
      <p:ext uri="{BB962C8B-B14F-4D97-AF65-F5344CB8AC3E}">
        <p14:creationId xmlns:p14="http://schemas.microsoft.com/office/powerpoint/2010/main" val="152580223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BAB08-241A-421B-2235-5D8EF24EAF9A}"/>
              </a:ext>
            </a:extLst>
          </p:cNvPr>
          <p:cNvSpPr>
            <a:spLocks noGrp="1"/>
          </p:cNvSpPr>
          <p:nvPr>
            <p:ph idx="1"/>
          </p:nvPr>
        </p:nvSpPr>
        <p:spPr>
          <a:xfrm>
            <a:off x="732367" y="838200"/>
            <a:ext cx="10723033" cy="5867400"/>
          </a:xfrm>
        </p:spPr>
        <p:txBody>
          <a:bodyPr/>
          <a:lstStyle/>
          <a:p>
            <a:pPr marL="0" indent="0" algn="just">
              <a:spcBef>
                <a:spcPts val="0"/>
              </a:spcBef>
              <a:spcAft>
                <a:spcPts val="0"/>
              </a:spcAft>
              <a:buNone/>
              <a:tabLst>
                <a:tab pos="1257300" algn="l"/>
              </a:tabLst>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r>
              <a:rPr lang="en-US" sz="1400" b="1" dirty="0">
                <a:solidFill>
                  <a:schemeClr val="tx1"/>
                </a:solidFill>
                <a:effectLst/>
                <a:latin typeface="Times New Roman" panose="02020603050405020304" pitchFamily="18" charset="0"/>
                <a:ea typeface="Times New Roman" panose="02020603050405020304" pitchFamily="18" charset="0"/>
              </a:rPr>
              <a:t>Section 660.07A: Category  VII(A)</a:t>
            </a:r>
            <a:r>
              <a:rPr lang="en-US" sz="1400" dirty="0">
                <a:solidFill>
                  <a:schemeClr val="tx1"/>
                </a:solidFill>
                <a:effectLst/>
                <a:latin typeface="Times New Roman" panose="02020603050405020304" pitchFamily="18" charset="0"/>
                <a:ea typeface="Times New Roman" panose="02020603050405020304" pitchFamily="18" charset="0"/>
              </a:rPr>
              <a:t> </a:t>
            </a:r>
            <a:r>
              <a:rPr lang="en-US" sz="1400" b="1" dirty="0">
                <a:solidFill>
                  <a:schemeClr val="tx1"/>
                </a:solidFill>
                <a:effectLst/>
                <a:latin typeface="Times New Roman" panose="02020603050405020304" pitchFamily="18" charset="0"/>
                <a:ea typeface="Times New Roman" panose="02020603050405020304" pitchFamily="18" charset="0"/>
              </a:rPr>
              <a:t>-	Asphalt or Concrete Plant Permit Fees</a:t>
            </a:r>
          </a:p>
          <a:p>
            <a:pPr marL="0" marR="0" indent="0" algn="just">
              <a:spcBef>
                <a:spcPts val="0"/>
              </a:spcBef>
              <a:spcAft>
                <a:spcPts val="0"/>
              </a:spcAft>
              <a:buNone/>
              <a:tabLst>
                <a:tab pos="1257300" algn="l"/>
              </a:tabLst>
            </a:pPr>
            <a:r>
              <a:rPr lang="en-US" sz="1400" dirty="0">
                <a:solidFill>
                  <a:schemeClr val="tx1"/>
                </a:solidFill>
                <a:effectLst/>
                <a:latin typeface="Times New Roman" panose="02020603050405020304" pitchFamily="18" charset="0"/>
                <a:ea typeface="Times New Roman" panose="02020603050405020304" pitchFamily="18" charset="0"/>
              </a:rPr>
              <a:t>Operation of asphalt batch plants, rubberized asphalt plants, asphaltic oil tanks, and concrete batch plants.  Asphalt batch plant permit includes one (1) asphaltic oil tank.  Additional tanks and emissions controls are permitted separately.  Permit Fees are based on throughput limit of each permit.</a:t>
            </a:r>
          </a:p>
        </p:txBody>
      </p:sp>
      <p:sp>
        <p:nvSpPr>
          <p:cNvPr id="4" name="Text Box 11">
            <a:extLst>
              <a:ext uri="{FF2B5EF4-FFF2-40B4-BE49-F238E27FC236}">
                <a16:creationId xmlns:a16="http://schemas.microsoft.com/office/drawing/2014/main" id="{208CECA3-B693-2DFC-393C-A5C50669018E}"/>
              </a:ext>
            </a:extLst>
          </p:cNvPr>
          <p:cNvSpPr txBox="1">
            <a:spLocks noGrp="1" noChangeArrowheads="1"/>
          </p:cNvSpPr>
          <p:nvPr>
            <p:ph type="title"/>
          </p:nvPr>
        </p:nvSpPr>
        <p:spPr bwMode="auto">
          <a:xfrm>
            <a:off x="732367" y="-47925"/>
            <a:ext cx="10723034" cy="831093"/>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Rule 660.07A (Proposed)</a:t>
            </a:r>
          </a:p>
        </p:txBody>
      </p:sp>
      <mc:AlternateContent xmlns:mc="http://schemas.openxmlformats.org/markup-compatibility/2006">
        <mc:Choice xmlns:a14="http://schemas.microsoft.com/office/drawing/2010/main" Requires="a14">
          <p:graphicFrame>
            <p:nvGraphicFramePr>
              <p:cNvPr id="5" name="Table 4">
                <a:extLst>
                  <a:ext uri="{FF2B5EF4-FFF2-40B4-BE49-F238E27FC236}">
                    <a16:creationId xmlns:a16="http://schemas.microsoft.com/office/drawing/2014/main" id="{8C9D6405-4BC7-C24E-9CE2-F20A717C3330}"/>
                  </a:ext>
                </a:extLst>
              </p:cNvPr>
              <p:cNvGraphicFramePr>
                <a:graphicFrameLocks noGrp="1"/>
              </p:cNvGraphicFramePr>
              <p:nvPr>
                <p:extLst>
                  <p:ext uri="{D42A27DB-BD31-4B8C-83A1-F6EECF244321}">
                    <p14:modId xmlns:p14="http://schemas.microsoft.com/office/powerpoint/2010/main" val="349429807"/>
                  </p:ext>
                </p:extLst>
              </p:nvPr>
            </p:nvGraphicFramePr>
            <p:xfrm>
              <a:off x="2779183" y="2247900"/>
              <a:ext cx="6629400" cy="3048000"/>
            </p:xfrm>
            <a:graphic>
              <a:graphicData uri="http://schemas.openxmlformats.org/drawingml/2006/table">
                <a:tbl>
                  <a:tblPr firstRow="1" firstCol="1" bandRow="1">
                    <a:tableStyleId>{5C22544A-7EE6-4342-B048-85BDC9FD1C3A}</a:tableStyleId>
                  </a:tblPr>
                  <a:tblGrid>
                    <a:gridCol w="4459778">
                      <a:extLst>
                        <a:ext uri="{9D8B030D-6E8A-4147-A177-3AD203B41FA5}">
                          <a16:colId xmlns:a16="http://schemas.microsoft.com/office/drawing/2014/main" val="3002818113"/>
                        </a:ext>
                      </a:extLst>
                    </a:gridCol>
                    <a:gridCol w="1148623">
                      <a:extLst>
                        <a:ext uri="{9D8B030D-6E8A-4147-A177-3AD203B41FA5}">
                          <a16:colId xmlns:a16="http://schemas.microsoft.com/office/drawing/2014/main" val="4270293839"/>
                        </a:ext>
                      </a:extLst>
                    </a:gridCol>
                    <a:gridCol w="1020999">
                      <a:extLst>
                        <a:ext uri="{9D8B030D-6E8A-4147-A177-3AD203B41FA5}">
                          <a16:colId xmlns:a16="http://schemas.microsoft.com/office/drawing/2014/main" val="605841296"/>
                        </a:ext>
                      </a:extLst>
                    </a:gridCol>
                  </a:tblGrid>
                  <a:tr h="245806">
                    <a:tc gridSpan="3">
                      <a:txBody>
                        <a:bodyPr/>
                        <a:lstStyle/>
                        <a:p>
                          <a:pPr marL="0" marR="0">
                            <a:spcBef>
                              <a:spcPts val="0"/>
                            </a:spcBef>
                            <a:spcAft>
                              <a:spcPts val="0"/>
                            </a:spcAft>
                          </a:pPr>
                          <a:r>
                            <a:rPr lang="en-US" sz="1200">
                              <a:effectLst/>
                            </a:rPr>
                            <a:t>Permit Fees: Asphalt or Concrete Plant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63556944"/>
                      </a:ext>
                    </a:extLst>
                  </a:tr>
                  <a:tr h="245806">
                    <a:tc>
                      <a:txBody>
                        <a:bodyPr/>
                        <a:lstStyle/>
                        <a:p>
                          <a:pPr marL="0" marR="0">
                            <a:spcBef>
                              <a:spcPts val="0"/>
                            </a:spcBef>
                            <a:spcAft>
                              <a:spcPts val="0"/>
                            </a:spcAft>
                          </a:pPr>
                          <a:r>
                            <a:rPr lang="en-US" sz="1200">
                              <a:effectLst/>
                            </a:rPr>
                            <a:t>Permit Type:</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A/C</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P/O</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686718589"/>
                      </a:ext>
                    </a:extLst>
                  </a:tr>
                  <a:tr h="245806">
                    <a:tc>
                      <a:txBody>
                        <a:bodyPr/>
                        <a:lstStyle/>
                        <a:p>
                          <a:pPr marL="0" marR="0">
                            <a:spcBef>
                              <a:spcPts val="0"/>
                            </a:spcBef>
                            <a:spcAft>
                              <a:spcPts val="0"/>
                            </a:spcAft>
                          </a:pPr>
                          <a:r>
                            <a:rPr lang="en-US" sz="1200">
                              <a:effectLst/>
                            </a:rPr>
                            <a:t>Asphalt Batch Plant: </a:t>
                          </a:r>
                          <a14:m>
                            <m:oMath xmlns:m="http://schemas.openxmlformats.org/officeDocument/2006/math">
                              <m:r>
                                <a:rPr lang="en-US" sz="1200">
                                  <a:effectLst/>
                                </a:rPr>
                                <m:t>&lt; </m:t>
                              </m:r>
                            </m:oMath>
                          </a14:m>
                          <a:r>
                            <a:rPr lang="en-US" sz="1200">
                              <a:effectLst/>
                            </a:rPr>
                            <a:t>50,000 tons per year</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$ 1,250.00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$ 938.00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162045375"/>
                      </a:ext>
                    </a:extLst>
                  </a:tr>
                  <a:tr h="393291">
                    <a:tc>
                      <a:txBody>
                        <a:bodyPr/>
                        <a:lstStyle/>
                        <a:p>
                          <a:pPr marL="0" marR="0">
                            <a:spcBef>
                              <a:spcPts val="0"/>
                            </a:spcBef>
                            <a:spcAft>
                              <a:spcPts val="0"/>
                            </a:spcAft>
                          </a:pPr>
                          <a:r>
                            <a:rPr lang="en-US" sz="1200">
                              <a:effectLst/>
                            </a:rPr>
                            <a:t>Asphalt Batch Plant: </a:t>
                          </a:r>
                          <a14:m>
                            <m:oMath xmlns:m="http://schemas.openxmlformats.org/officeDocument/2006/math">
                              <m:r>
                                <a:rPr lang="en-US" sz="1200">
                                  <a:effectLst/>
                                </a:rPr>
                                <m:t>≥ </m:t>
                              </m:r>
                            </m:oMath>
                          </a14:m>
                          <a:r>
                            <a:rPr lang="en-US" sz="1200">
                              <a:effectLst/>
                            </a:rPr>
                            <a:t>50,000 tons per year</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$ 4,375.00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$ 3,282.00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517311901"/>
                      </a:ext>
                    </a:extLst>
                  </a:tr>
                  <a:tr h="393291">
                    <a:tc>
                      <a:txBody>
                        <a:bodyPr/>
                        <a:lstStyle/>
                        <a:p>
                          <a:pPr marL="0" marR="0">
                            <a:spcBef>
                              <a:spcPts val="0"/>
                            </a:spcBef>
                            <a:spcAft>
                              <a:spcPts val="0"/>
                            </a:spcAft>
                          </a:pPr>
                          <a:r>
                            <a:rPr lang="en-US" sz="1200">
                              <a:effectLst/>
                            </a:rPr>
                            <a:t>Rubberized Asphalt Batch Plants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$ 4,375.00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$ 3,282.00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4141254234"/>
                      </a:ext>
                    </a:extLst>
                  </a:tr>
                  <a:tr h="245806">
                    <a:tc>
                      <a:txBody>
                        <a:bodyPr/>
                        <a:lstStyle/>
                        <a:p>
                          <a:pPr marL="0" marR="0">
                            <a:spcBef>
                              <a:spcPts val="0"/>
                            </a:spcBef>
                            <a:spcAft>
                              <a:spcPts val="0"/>
                            </a:spcAft>
                          </a:pPr>
                          <a:r>
                            <a:rPr lang="en-US" sz="1200">
                              <a:effectLst/>
                            </a:rPr>
                            <a:t>Asphaltic Oil Tank (Per Tank)</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$ 1,250.00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$ 938.00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679277332"/>
                      </a:ext>
                    </a:extLst>
                  </a:tr>
                  <a:tr h="245806">
                    <a:tc>
                      <a:txBody>
                        <a:bodyPr/>
                        <a:lstStyle/>
                        <a:p>
                          <a:pPr marL="0" marR="0">
                            <a:spcBef>
                              <a:spcPts val="0"/>
                            </a:spcBef>
                            <a:spcAft>
                              <a:spcPts val="0"/>
                            </a:spcAft>
                          </a:pPr>
                          <a:r>
                            <a:rPr lang="en-US" sz="1200">
                              <a:effectLst/>
                            </a:rPr>
                            <a:t>Concrete Batch Plants: </a:t>
                          </a:r>
                          <a14:m>
                            <m:oMath xmlns:m="http://schemas.openxmlformats.org/officeDocument/2006/math">
                              <m:r>
                                <a:rPr lang="en-US" sz="1200">
                                  <a:effectLst/>
                                </a:rPr>
                                <m:t>&lt; </m:t>
                              </m:r>
                            </m:oMath>
                          </a14:m>
                          <a:r>
                            <a:rPr lang="en-US" sz="1200">
                              <a:effectLst/>
                            </a:rPr>
                            <a:t>50,000 tons per year</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$ 1,250.00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$ 938.00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04798642"/>
                      </a:ext>
                    </a:extLst>
                  </a:tr>
                  <a:tr h="393291">
                    <a:tc>
                      <a:txBody>
                        <a:bodyPr/>
                        <a:lstStyle/>
                        <a:p>
                          <a:pPr marL="0" marR="0">
                            <a:spcBef>
                              <a:spcPts val="0"/>
                            </a:spcBef>
                            <a:spcAft>
                              <a:spcPts val="0"/>
                            </a:spcAft>
                          </a:pPr>
                          <a:r>
                            <a:rPr lang="en-US" sz="1200">
                              <a:effectLst/>
                            </a:rPr>
                            <a:t>Concrete Batch Plants: </a:t>
                          </a:r>
                          <a14:m>
                            <m:oMath xmlns:m="http://schemas.openxmlformats.org/officeDocument/2006/math">
                              <m:r>
                                <a:rPr lang="en-US" sz="1200">
                                  <a:effectLst/>
                                </a:rPr>
                                <m:t>≥ </m:t>
                              </m:r>
                            </m:oMath>
                          </a14:m>
                          <a:r>
                            <a:rPr lang="en-US" sz="1200">
                              <a:effectLst/>
                            </a:rPr>
                            <a:t>50,000 tons per year</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$ 4,375.00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$ 3,282.00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4272506072"/>
                      </a:ext>
                    </a:extLst>
                  </a:tr>
                  <a:tr h="245806">
                    <a:tc>
                      <a:txBody>
                        <a:bodyPr/>
                        <a:lstStyle/>
                        <a:p>
                          <a:pPr marL="0" marR="0">
                            <a:spcBef>
                              <a:spcPts val="0"/>
                            </a:spcBef>
                            <a:spcAft>
                              <a:spcPts val="0"/>
                            </a:spcAft>
                          </a:pPr>
                          <a:r>
                            <a:rPr lang="en-US" sz="1200">
                              <a:effectLst/>
                            </a:rPr>
                            <a:t>Asphalt Grinder/Crusher</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$ 875.00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$ 657.00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969281516"/>
                      </a:ext>
                    </a:extLst>
                  </a:tr>
                  <a:tr h="393291">
                    <a:tc>
                      <a:txBody>
                        <a:bodyPr/>
                        <a:lstStyle/>
                        <a:p>
                          <a:pPr marL="0" marR="0">
                            <a:spcBef>
                              <a:spcPts val="0"/>
                            </a:spcBef>
                            <a:spcAft>
                              <a:spcPts val="0"/>
                            </a:spcAft>
                          </a:pPr>
                          <a:r>
                            <a:rPr lang="en-US" sz="1200">
                              <a:effectLst/>
                            </a:rPr>
                            <a:t>Recycled Asphalt Processing Plant</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$ 3,000.00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$ 2,250.00</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474461944"/>
                      </a:ext>
                    </a:extLst>
                  </a:tr>
                </a:tbl>
              </a:graphicData>
            </a:graphic>
          </p:graphicFrame>
        </mc:Choice>
        <mc:Fallback>
          <p:graphicFrame>
            <p:nvGraphicFramePr>
              <p:cNvPr id="5" name="Table 4">
                <a:extLst>
                  <a:ext uri="{FF2B5EF4-FFF2-40B4-BE49-F238E27FC236}">
                    <a16:creationId xmlns:a16="http://schemas.microsoft.com/office/drawing/2014/main" id="{8C9D6405-4BC7-C24E-9CE2-F20A717C3330}"/>
                  </a:ext>
                </a:extLst>
              </p:cNvPr>
              <p:cNvGraphicFramePr>
                <a:graphicFrameLocks noGrp="1"/>
              </p:cNvGraphicFramePr>
              <p:nvPr>
                <p:extLst>
                  <p:ext uri="{D42A27DB-BD31-4B8C-83A1-F6EECF244321}">
                    <p14:modId xmlns:p14="http://schemas.microsoft.com/office/powerpoint/2010/main" val="349429807"/>
                  </p:ext>
                </p:extLst>
              </p:nvPr>
            </p:nvGraphicFramePr>
            <p:xfrm>
              <a:off x="2779183" y="2247900"/>
              <a:ext cx="6629400" cy="3048000"/>
            </p:xfrm>
            <a:graphic>
              <a:graphicData uri="http://schemas.openxmlformats.org/drawingml/2006/table">
                <a:tbl>
                  <a:tblPr firstRow="1" firstCol="1" bandRow="1">
                    <a:tableStyleId>{5C22544A-7EE6-4342-B048-85BDC9FD1C3A}</a:tableStyleId>
                  </a:tblPr>
                  <a:tblGrid>
                    <a:gridCol w="4459778">
                      <a:extLst>
                        <a:ext uri="{9D8B030D-6E8A-4147-A177-3AD203B41FA5}">
                          <a16:colId xmlns:a16="http://schemas.microsoft.com/office/drawing/2014/main" val="3002818113"/>
                        </a:ext>
                      </a:extLst>
                    </a:gridCol>
                    <a:gridCol w="1148623">
                      <a:extLst>
                        <a:ext uri="{9D8B030D-6E8A-4147-A177-3AD203B41FA5}">
                          <a16:colId xmlns:a16="http://schemas.microsoft.com/office/drawing/2014/main" val="4270293839"/>
                        </a:ext>
                      </a:extLst>
                    </a:gridCol>
                    <a:gridCol w="1020999">
                      <a:extLst>
                        <a:ext uri="{9D8B030D-6E8A-4147-A177-3AD203B41FA5}">
                          <a16:colId xmlns:a16="http://schemas.microsoft.com/office/drawing/2014/main" val="605841296"/>
                        </a:ext>
                      </a:extLst>
                    </a:gridCol>
                  </a:tblGrid>
                  <a:tr h="245806">
                    <a:tc gridSpan="3">
                      <a:txBody>
                        <a:bodyPr/>
                        <a:lstStyle/>
                        <a:p>
                          <a:pPr marL="0" marR="0">
                            <a:spcBef>
                              <a:spcPts val="0"/>
                            </a:spcBef>
                            <a:spcAft>
                              <a:spcPts val="0"/>
                            </a:spcAft>
                          </a:pPr>
                          <a:r>
                            <a:rPr lang="en-US" sz="1200">
                              <a:effectLst/>
                            </a:rPr>
                            <a:t>Permit Fees: Asphalt or Concrete Plant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63556944"/>
                      </a:ext>
                    </a:extLst>
                  </a:tr>
                  <a:tr h="245806">
                    <a:tc>
                      <a:txBody>
                        <a:bodyPr/>
                        <a:lstStyle/>
                        <a:p>
                          <a:pPr marL="0" marR="0">
                            <a:spcBef>
                              <a:spcPts val="0"/>
                            </a:spcBef>
                            <a:spcAft>
                              <a:spcPts val="0"/>
                            </a:spcAft>
                          </a:pPr>
                          <a:r>
                            <a:rPr lang="en-US" sz="1200">
                              <a:effectLst/>
                            </a:rPr>
                            <a:t>Permit Type:</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A/C</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P/O</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686718589"/>
                      </a:ext>
                    </a:extLst>
                  </a:tr>
                  <a:tr h="245806">
                    <a:tc>
                      <a:txBody>
                        <a:bodyPr/>
                        <a:lstStyle/>
                        <a:p>
                          <a:endParaRPr lang="en-US"/>
                        </a:p>
                      </a:txBody>
                      <a:tcPr marL="68580" marR="68580" marT="0" marB="0" anchor="b">
                        <a:blipFill>
                          <a:blip r:embed="rId2"/>
                          <a:stretch>
                            <a:fillRect l="-284" t="-210526" r="-49432" b="-1000000"/>
                          </a:stretch>
                        </a:blipFill>
                      </a:tcPr>
                    </a:tc>
                    <a:tc>
                      <a:txBody>
                        <a:bodyPr/>
                        <a:lstStyle/>
                        <a:p>
                          <a:pPr marL="0" marR="0" algn="r">
                            <a:spcBef>
                              <a:spcPts val="0"/>
                            </a:spcBef>
                            <a:spcAft>
                              <a:spcPts val="0"/>
                            </a:spcAft>
                          </a:pPr>
                          <a:r>
                            <a:rPr lang="en-US" sz="1200">
                              <a:effectLst/>
                            </a:rPr>
                            <a:t> $ 1,250.00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$ 938.00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162045375"/>
                      </a:ext>
                    </a:extLst>
                  </a:tr>
                  <a:tr h="393291">
                    <a:tc>
                      <a:txBody>
                        <a:bodyPr/>
                        <a:lstStyle/>
                        <a:p>
                          <a:endParaRPr lang="en-US"/>
                        </a:p>
                      </a:txBody>
                      <a:tcPr marL="68580" marR="68580" marT="0" marB="0" anchor="b">
                        <a:blipFill>
                          <a:blip r:embed="rId2"/>
                          <a:stretch>
                            <a:fillRect l="-284" t="-190323" r="-49432" b="-512903"/>
                          </a:stretch>
                        </a:blipFill>
                      </a:tcPr>
                    </a:tc>
                    <a:tc>
                      <a:txBody>
                        <a:bodyPr/>
                        <a:lstStyle/>
                        <a:p>
                          <a:pPr marL="0" marR="0" algn="r">
                            <a:spcBef>
                              <a:spcPts val="0"/>
                            </a:spcBef>
                            <a:spcAft>
                              <a:spcPts val="0"/>
                            </a:spcAft>
                          </a:pPr>
                          <a:r>
                            <a:rPr lang="en-US" sz="1200">
                              <a:effectLst/>
                            </a:rPr>
                            <a:t> $ 4,375.00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$ 3,282.00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517311901"/>
                      </a:ext>
                    </a:extLst>
                  </a:tr>
                  <a:tr h="393291">
                    <a:tc>
                      <a:txBody>
                        <a:bodyPr/>
                        <a:lstStyle/>
                        <a:p>
                          <a:pPr marL="0" marR="0">
                            <a:spcBef>
                              <a:spcPts val="0"/>
                            </a:spcBef>
                            <a:spcAft>
                              <a:spcPts val="0"/>
                            </a:spcAft>
                          </a:pPr>
                          <a:r>
                            <a:rPr lang="en-US" sz="1200">
                              <a:effectLst/>
                            </a:rPr>
                            <a:t>Rubberized Asphalt Batch Plants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$ 4,375.00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$ 3,282.00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4141254234"/>
                      </a:ext>
                    </a:extLst>
                  </a:tr>
                  <a:tr h="245806">
                    <a:tc>
                      <a:txBody>
                        <a:bodyPr/>
                        <a:lstStyle/>
                        <a:p>
                          <a:pPr marL="0" marR="0">
                            <a:spcBef>
                              <a:spcPts val="0"/>
                            </a:spcBef>
                            <a:spcAft>
                              <a:spcPts val="0"/>
                            </a:spcAft>
                          </a:pPr>
                          <a:r>
                            <a:rPr lang="en-US" sz="1200">
                              <a:effectLst/>
                            </a:rPr>
                            <a:t>Asphaltic Oil Tank (Per Tank)</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$ 1,250.00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$ 938.00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679277332"/>
                      </a:ext>
                    </a:extLst>
                  </a:tr>
                  <a:tr h="245806">
                    <a:tc>
                      <a:txBody>
                        <a:bodyPr/>
                        <a:lstStyle/>
                        <a:p>
                          <a:endParaRPr lang="en-US"/>
                        </a:p>
                      </a:txBody>
                      <a:tcPr marL="68580" marR="68580" marT="0" marB="0" anchor="b">
                        <a:blipFill>
                          <a:blip r:embed="rId2"/>
                          <a:stretch>
                            <a:fillRect l="-284" t="-700000" r="-49432" b="-445000"/>
                          </a:stretch>
                        </a:blipFill>
                      </a:tcPr>
                    </a:tc>
                    <a:tc>
                      <a:txBody>
                        <a:bodyPr/>
                        <a:lstStyle/>
                        <a:p>
                          <a:pPr marL="0" marR="0" algn="r">
                            <a:spcBef>
                              <a:spcPts val="0"/>
                            </a:spcBef>
                            <a:spcAft>
                              <a:spcPts val="0"/>
                            </a:spcAft>
                          </a:pPr>
                          <a:r>
                            <a:rPr lang="en-US" sz="1200">
                              <a:effectLst/>
                            </a:rPr>
                            <a:t> $ 1,250.00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$ 938.00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04798642"/>
                      </a:ext>
                    </a:extLst>
                  </a:tr>
                  <a:tr h="393291">
                    <a:tc>
                      <a:txBody>
                        <a:bodyPr/>
                        <a:lstStyle/>
                        <a:p>
                          <a:endParaRPr lang="en-US"/>
                        </a:p>
                      </a:txBody>
                      <a:tcPr marL="68580" marR="68580" marT="0" marB="0" anchor="b">
                        <a:blipFill>
                          <a:blip r:embed="rId2"/>
                          <a:stretch>
                            <a:fillRect l="-284" t="-516129" r="-49432" b="-187097"/>
                          </a:stretch>
                        </a:blipFill>
                      </a:tcPr>
                    </a:tc>
                    <a:tc>
                      <a:txBody>
                        <a:bodyPr/>
                        <a:lstStyle/>
                        <a:p>
                          <a:pPr marL="0" marR="0" algn="r">
                            <a:spcBef>
                              <a:spcPts val="0"/>
                            </a:spcBef>
                            <a:spcAft>
                              <a:spcPts val="0"/>
                            </a:spcAft>
                          </a:pPr>
                          <a:r>
                            <a:rPr lang="en-US" sz="1200">
                              <a:effectLst/>
                            </a:rPr>
                            <a:t> $ 4,375.00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$ 3,282.00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4272506072"/>
                      </a:ext>
                    </a:extLst>
                  </a:tr>
                  <a:tr h="245806">
                    <a:tc>
                      <a:txBody>
                        <a:bodyPr/>
                        <a:lstStyle/>
                        <a:p>
                          <a:pPr marL="0" marR="0">
                            <a:spcBef>
                              <a:spcPts val="0"/>
                            </a:spcBef>
                            <a:spcAft>
                              <a:spcPts val="0"/>
                            </a:spcAft>
                          </a:pPr>
                          <a:r>
                            <a:rPr lang="en-US" sz="1200">
                              <a:effectLst/>
                            </a:rPr>
                            <a:t>Asphalt Grinder/Crusher</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$ 875.00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$ 657.00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969281516"/>
                      </a:ext>
                    </a:extLst>
                  </a:tr>
                  <a:tr h="393291">
                    <a:tc>
                      <a:txBody>
                        <a:bodyPr/>
                        <a:lstStyle/>
                        <a:p>
                          <a:pPr marL="0" marR="0">
                            <a:spcBef>
                              <a:spcPts val="0"/>
                            </a:spcBef>
                            <a:spcAft>
                              <a:spcPts val="0"/>
                            </a:spcAft>
                          </a:pPr>
                          <a:r>
                            <a:rPr lang="en-US" sz="1200">
                              <a:effectLst/>
                            </a:rPr>
                            <a:t>Recycled Asphalt Processing Plant</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$ 3,000.00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$ 2,250.00</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474461944"/>
                      </a:ext>
                    </a:extLst>
                  </a:tr>
                </a:tbl>
              </a:graphicData>
            </a:graphic>
          </p:graphicFrame>
        </mc:Fallback>
      </mc:AlternateContent>
    </p:spTree>
    <p:extLst>
      <p:ext uri="{BB962C8B-B14F-4D97-AF65-F5344CB8AC3E}">
        <p14:creationId xmlns:p14="http://schemas.microsoft.com/office/powerpoint/2010/main" val="211657827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BAB08-241A-421B-2235-5D8EF24EAF9A}"/>
              </a:ext>
            </a:extLst>
          </p:cNvPr>
          <p:cNvSpPr>
            <a:spLocks noGrp="1"/>
          </p:cNvSpPr>
          <p:nvPr>
            <p:ph idx="1"/>
          </p:nvPr>
        </p:nvSpPr>
        <p:spPr>
          <a:xfrm>
            <a:off x="732367" y="838200"/>
            <a:ext cx="10723033" cy="5867400"/>
          </a:xfrm>
        </p:spPr>
        <p:txBody>
          <a:bodyPr/>
          <a:lstStyle/>
          <a:p>
            <a:pPr marL="0" marR="0" indent="0" algn="just">
              <a:spcBef>
                <a:spcPts val="0"/>
              </a:spcBef>
              <a:spcAft>
                <a:spcPts val="0"/>
              </a:spcAft>
              <a:buNone/>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pPr>
            <a:r>
              <a:rPr lang="en-US" sz="1400" b="1" dirty="0">
                <a:solidFill>
                  <a:schemeClr val="tx1"/>
                </a:solidFill>
                <a:effectLst/>
                <a:latin typeface="Times New Roman" panose="02020603050405020304" pitchFamily="18" charset="0"/>
                <a:ea typeface="Times New Roman" panose="02020603050405020304" pitchFamily="18" charset="0"/>
              </a:rPr>
              <a:t>Section 660.07B: Category  VII(B)</a:t>
            </a:r>
            <a:r>
              <a:rPr lang="en-US" sz="1400" dirty="0">
                <a:solidFill>
                  <a:schemeClr val="tx1"/>
                </a:solidFill>
                <a:effectLst/>
                <a:latin typeface="Times New Roman" panose="02020603050405020304" pitchFamily="18" charset="0"/>
                <a:ea typeface="Times New Roman" panose="02020603050405020304" pitchFamily="18" charset="0"/>
              </a:rPr>
              <a:t> </a:t>
            </a:r>
            <a:r>
              <a:rPr lang="en-US" sz="1400" b="1" dirty="0">
                <a:solidFill>
                  <a:schemeClr val="tx1"/>
                </a:solidFill>
                <a:effectLst/>
                <a:latin typeface="Times New Roman" panose="02020603050405020304" pitchFamily="18" charset="0"/>
                <a:ea typeface="Times New Roman" panose="02020603050405020304" pitchFamily="18" charset="0"/>
              </a:rPr>
              <a:t>-	Asphalt or Concrete Plant Emission Fees</a:t>
            </a:r>
          </a:p>
          <a:p>
            <a:pPr marL="0" marR="0" indent="0" algn="just">
              <a:spcBef>
                <a:spcPts val="0"/>
              </a:spcBef>
              <a:spcAft>
                <a:spcPts val="0"/>
              </a:spcAft>
              <a:buNone/>
            </a:pPr>
            <a:r>
              <a:rPr lang="en-US" sz="1400" dirty="0">
                <a:solidFill>
                  <a:schemeClr val="tx1"/>
                </a:solidFill>
                <a:effectLst/>
                <a:latin typeface="Times New Roman" panose="02020603050405020304" pitchFamily="18" charset="0"/>
                <a:ea typeface="Times New Roman" panose="02020603050405020304" pitchFamily="18" charset="0"/>
              </a:rPr>
              <a:t>Emission Fees are based on permitted emissions limits, controls in place, processes/materials used. emissions controls are permitted separately.  Permit Fees are based on throughput limit of each permit.</a:t>
            </a:r>
          </a:p>
        </p:txBody>
      </p:sp>
      <p:sp>
        <p:nvSpPr>
          <p:cNvPr id="4" name="Text Box 11">
            <a:extLst>
              <a:ext uri="{FF2B5EF4-FFF2-40B4-BE49-F238E27FC236}">
                <a16:creationId xmlns:a16="http://schemas.microsoft.com/office/drawing/2014/main" id="{208CECA3-B693-2DFC-393C-A5C50669018E}"/>
              </a:ext>
            </a:extLst>
          </p:cNvPr>
          <p:cNvSpPr txBox="1">
            <a:spLocks noGrp="1" noChangeArrowheads="1"/>
          </p:cNvSpPr>
          <p:nvPr>
            <p:ph type="title"/>
          </p:nvPr>
        </p:nvSpPr>
        <p:spPr bwMode="auto">
          <a:xfrm>
            <a:off x="732367" y="-47925"/>
            <a:ext cx="10723034" cy="831093"/>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Rule 660.07B (Proposed)</a:t>
            </a:r>
          </a:p>
        </p:txBody>
      </p:sp>
      <mc:AlternateContent xmlns:mc="http://schemas.openxmlformats.org/markup-compatibility/2006">
        <mc:Choice xmlns:a14="http://schemas.microsoft.com/office/drawing/2010/main" Requires="a14">
          <p:graphicFrame>
            <p:nvGraphicFramePr>
              <p:cNvPr id="6" name="Table 5">
                <a:extLst>
                  <a:ext uri="{FF2B5EF4-FFF2-40B4-BE49-F238E27FC236}">
                    <a16:creationId xmlns:a16="http://schemas.microsoft.com/office/drawing/2014/main" id="{D6528186-160F-5049-B67C-1C11F610159B}"/>
                  </a:ext>
                </a:extLst>
              </p:cNvPr>
              <p:cNvGraphicFramePr>
                <a:graphicFrameLocks noGrp="1"/>
              </p:cNvGraphicFramePr>
              <p:nvPr>
                <p:extLst>
                  <p:ext uri="{D42A27DB-BD31-4B8C-83A1-F6EECF244321}">
                    <p14:modId xmlns:p14="http://schemas.microsoft.com/office/powerpoint/2010/main" val="3279142191"/>
                  </p:ext>
                </p:extLst>
              </p:nvPr>
            </p:nvGraphicFramePr>
            <p:xfrm>
              <a:off x="2779183" y="2286000"/>
              <a:ext cx="6629400" cy="2552700"/>
            </p:xfrm>
            <a:graphic>
              <a:graphicData uri="http://schemas.openxmlformats.org/drawingml/2006/table">
                <a:tbl>
                  <a:tblPr firstRow="1" firstCol="1" bandRow="1">
                    <a:tableStyleId>{5C22544A-7EE6-4342-B048-85BDC9FD1C3A}</a:tableStyleId>
                  </a:tblPr>
                  <a:tblGrid>
                    <a:gridCol w="4013091">
                      <a:extLst>
                        <a:ext uri="{9D8B030D-6E8A-4147-A177-3AD203B41FA5}">
                          <a16:colId xmlns:a16="http://schemas.microsoft.com/office/drawing/2014/main" val="1383020030"/>
                        </a:ext>
                      </a:extLst>
                    </a:gridCol>
                    <a:gridCol w="1148623">
                      <a:extLst>
                        <a:ext uri="{9D8B030D-6E8A-4147-A177-3AD203B41FA5}">
                          <a16:colId xmlns:a16="http://schemas.microsoft.com/office/drawing/2014/main" val="2388569298"/>
                        </a:ext>
                      </a:extLst>
                    </a:gridCol>
                    <a:gridCol w="1467686">
                      <a:extLst>
                        <a:ext uri="{9D8B030D-6E8A-4147-A177-3AD203B41FA5}">
                          <a16:colId xmlns:a16="http://schemas.microsoft.com/office/drawing/2014/main" val="2153855083"/>
                        </a:ext>
                      </a:extLst>
                    </a:gridCol>
                  </a:tblGrid>
                  <a:tr h="255270">
                    <a:tc gridSpan="3">
                      <a:txBody>
                        <a:bodyPr/>
                        <a:lstStyle/>
                        <a:p>
                          <a:pPr marL="0" marR="0">
                            <a:spcBef>
                              <a:spcPts val="0"/>
                            </a:spcBef>
                            <a:spcAft>
                              <a:spcPts val="0"/>
                            </a:spcAft>
                          </a:pPr>
                          <a:r>
                            <a:rPr lang="en-US" sz="1200">
                              <a:effectLst/>
                            </a:rPr>
                            <a:t>Emission Fees: Asphalt or Concrete Plants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809929723"/>
                      </a:ext>
                    </a:extLst>
                  </a:tr>
                  <a:tr h="255270">
                    <a:tc>
                      <a:txBody>
                        <a:bodyPr/>
                        <a:lstStyle/>
                        <a:p>
                          <a:pPr marL="0" marR="0">
                            <a:spcBef>
                              <a:spcPts val="0"/>
                            </a:spcBef>
                            <a:spcAft>
                              <a:spcPts val="0"/>
                            </a:spcAft>
                          </a:pPr>
                          <a:r>
                            <a:rPr lang="en-US" sz="1200">
                              <a:effectLst/>
                            </a:rPr>
                            <a:t>Permit Type:</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A/C</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P/O</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859292048"/>
                      </a:ext>
                    </a:extLst>
                  </a:tr>
                  <a:tr h="255270">
                    <a:tc>
                      <a:txBody>
                        <a:bodyPr/>
                        <a:lstStyle/>
                        <a:p>
                          <a:pPr marL="0" marR="0">
                            <a:spcBef>
                              <a:spcPts val="0"/>
                            </a:spcBef>
                            <a:spcAft>
                              <a:spcPts val="0"/>
                            </a:spcAft>
                          </a:pPr>
                          <a:r>
                            <a:rPr lang="en-US" sz="1200">
                              <a:effectLst/>
                            </a:rPr>
                            <a:t>Asphalt Batch Plant: </a:t>
                          </a:r>
                          <a14:m>
                            <m:oMath xmlns:m="http://schemas.openxmlformats.org/officeDocument/2006/math">
                              <m:r>
                                <a:rPr lang="en-US" sz="1200">
                                  <a:effectLst/>
                                </a:rPr>
                                <m:t>&lt;</m:t>
                              </m:r>
                            </m:oMath>
                          </a14:m>
                          <a:r>
                            <a:rPr lang="en-US" sz="1200">
                              <a:effectLst/>
                            </a:rPr>
                            <a:t>50,000 tons per year</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$ 438.00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$ 469.00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249524461"/>
                      </a:ext>
                    </a:extLst>
                  </a:tr>
                  <a:tr h="255270">
                    <a:tc>
                      <a:txBody>
                        <a:bodyPr/>
                        <a:lstStyle/>
                        <a:p>
                          <a:pPr marL="0" marR="0">
                            <a:spcBef>
                              <a:spcPts val="0"/>
                            </a:spcBef>
                            <a:spcAft>
                              <a:spcPts val="0"/>
                            </a:spcAft>
                          </a:pPr>
                          <a:r>
                            <a:rPr lang="en-US" sz="1200">
                              <a:effectLst/>
                            </a:rPr>
                            <a:t>Asphalt Batch Plant: </a:t>
                          </a:r>
                          <a14:m>
                            <m:oMath xmlns:m="http://schemas.openxmlformats.org/officeDocument/2006/math">
                              <m:r>
                                <a:rPr lang="en-US" sz="1200">
                                  <a:effectLst/>
                                </a:rPr>
                                <m:t>≥ </m:t>
                              </m:r>
                            </m:oMath>
                          </a14:m>
                          <a:r>
                            <a:rPr lang="en-US" sz="1200">
                              <a:effectLst/>
                            </a:rPr>
                            <a:t>50,000 tons per year</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$ 1,532.00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$ 1,641.00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974038542"/>
                      </a:ext>
                    </a:extLst>
                  </a:tr>
                  <a:tr h="255270">
                    <a:tc>
                      <a:txBody>
                        <a:bodyPr/>
                        <a:lstStyle/>
                        <a:p>
                          <a:pPr marL="0" marR="0">
                            <a:spcBef>
                              <a:spcPts val="0"/>
                            </a:spcBef>
                            <a:spcAft>
                              <a:spcPts val="0"/>
                            </a:spcAft>
                          </a:pPr>
                          <a:r>
                            <a:rPr lang="en-US" sz="1200">
                              <a:effectLst/>
                            </a:rPr>
                            <a:t>Rubberized Asphalt Batch Plants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$ 1,532.00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$ 1,641.00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584241778"/>
                      </a:ext>
                    </a:extLst>
                  </a:tr>
                  <a:tr h="255270">
                    <a:tc>
                      <a:txBody>
                        <a:bodyPr/>
                        <a:lstStyle/>
                        <a:p>
                          <a:pPr marL="0" marR="0">
                            <a:spcBef>
                              <a:spcPts val="0"/>
                            </a:spcBef>
                            <a:spcAft>
                              <a:spcPts val="0"/>
                            </a:spcAft>
                          </a:pPr>
                          <a:r>
                            <a:rPr lang="en-US" sz="1200">
                              <a:effectLst/>
                            </a:rPr>
                            <a:t>Asphaltic Oil Tank (Per Tank)</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$ 438.00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$ 469.00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285833328"/>
                      </a:ext>
                    </a:extLst>
                  </a:tr>
                  <a:tr h="255270">
                    <a:tc>
                      <a:txBody>
                        <a:bodyPr/>
                        <a:lstStyle/>
                        <a:p>
                          <a:pPr marL="0" marR="0">
                            <a:spcBef>
                              <a:spcPts val="0"/>
                            </a:spcBef>
                            <a:spcAft>
                              <a:spcPts val="0"/>
                            </a:spcAft>
                          </a:pPr>
                          <a:r>
                            <a:rPr lang="en-US" sz="1200">
                              <a:effectLst/>
                            </a:rPr>
                            <a:t>Concrete Batch Plants: </a:t>
                          </a:r>
                          <a14:m>
                            <m:oMath xmlns:m="http://schemas.openxmlformats.org/officeDocument/2006/math">
                              <m:r>
                                <a:rPr lang="en-US" sz="1200">
                                  <a:effectLst/>
                                </a:rPr>
                                <m:t>&lt; </m:t>
                              </m:r>
                            </m:oMath>
                          </a14:m>
                          <a:r>
                            <a:rPr lang="en-US" sz="1200">
                              <a:effectLst/>
                            </a:rPr>
                            <a:t>50,000 tons per year</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$ 438.00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$ 469.00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4102973649"/>
                      </a:ext>
                    </a:extLst>
                  </a:tr>
                  <a:tr h="255270">
                    <a:tc>
                      <a:txBody>
                        <a:bodyPr/>
                        <a:lstStyle/>
                        <a:p>
                          <a:pPr marL="0" marR="0">
                            <a:spcBef>
                              <a:spcPts val="0"/>
                            </a:spcBef>
                            <a:spcAft>
                              <a:spcPts val="0"/>
                            </a:spcAft>
                          </a:pPr>
                          <a:r>
                            <a:rPr lang="en-US" sz="1200">
                              <a:effectLst/>
                            </a:rPr>
                            <a:t>Concrete Batch Plants: </a:t>
                          </a:r>
                          <a14:m>
                            <m:oMath xmlns:m="http://schemas.openxmlformats.org/officeDocument/2006/math">
                              <m:r>
                                <a:rPr lang="en-US" sz="1200">
                                  <a:effectLst/>
                                </a:rPr>
                                <m:t>≥ </m:t>
                              </m:r>
                            </m:oMath>
                          </a14:m>
                          <a:r>
                            <a:rPr lang="en-US" sz="1200">
                              <a:effectLst/>
                            </a:rPr>
                            <a:t>50,000 tons per year</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$ 1,532.00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$ 1,641.00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917759763"/>
                      </a:ext>
                    </a:extLst>
                  </a:tr>
                  <a:tr h="255270">
                    <a:tc>
                      <a:txBody>
                        <a:bodyPr/>
                        <a:lstStyle/>
                        <a:p>
                          <a:pPr marL="0" marR="0">
                            <a:spcBef>
                              <a:spcPts val="0"/>
                            </a:spcBef>
                            <a:spcAft>
                              <a:spcPts val="0"/>
                            </a:spcAft>
                          </a:pPr>
                          <a:r>
                            <a:rPr lang="en-US" sz="1200">
                              <a:effectLst/>
                            </a:rPr>
                            <a:t>Asphalt Grinder/Crusher</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$ 307.00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$ 329.00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963112358"/>
                      </a:ext>
                    </a:extLst>
                  </a:tr>
                  <a:tr h="255270">
                    <a:tc>
                      <a:txBody>
                        <a:bodyPr/>
                        <a:lstStyle/>
                        <a:p>
                          <a:pPr marL="0" marR="0">
                            <a:spcBef>
                              <a:spcPts val="0"/>
                            </a:spcBef>
                            <a:spcAft>
                              <a:spcPts val="0"/>
                            </a:spcAft>
                          </a:pPr>
                          <a:r>
                            <a:rPr lang="en-US" sz="1200">
                              <a:effectLst/>
                            </a:rPr>
                            <a:t>Recycled Asphalt Processing Plant</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$ 1,050.00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$ 1,125.00</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886573466"/>
                      </a:ext>
                    </a:extLst>
                  </a:tr>
                </a:tbl>
              </a:graphicData>
            </a:graphic>
          </p:graphicFrame>
        </mc:Choice>
        <mc:Fallback>
          <p:graphicFrame>
            <p:nvGraphicFramePr>
              <p:cNvPr id="6" name="Table 5">
                <a:extLst>
                  <a:ext uri="{FF2B5EF4-FFF2-40B4-BE49-F238E27FC236}">
                    <a16:creationId xmlns:a16="http://schemas.microsoft.com/office/drawing/2014/main" id="{D6528186-160F-5049-B67C-1C11F610159B}"/>
                  </a:ext>
                </a:extLst>
              </p:cNvPr>
              <p:cNvGraphicFramePr>
                <a:graphicFrameLocks noGrp="1"/>
              </p:cNvGraphicFramePr>
              <p:nvPr>
                <p:extLst>
                  <p:ext uri="{D42A27DB-BD31-4B8C-83A1-F6EECF244321}">
                    <p14:modId xmlns:p14="http://schemas.microsoft.com/office/powerpoint/2010/main" val="3279142191"/>
                  </p:ext>
                </p:extLst>
              </p:nvPr>
            </p:nvGraphicFramePr>
            <p:xfrm>
              <a:off x="2779183" y="2286000"/>
              <a:ext cx="6629400" cy="2552700"/>
            </p:xfrm>
            <a:graphic>
              <a:graphicData uri="http://schemas.openxmlformats.org/drawingml/2006/table">
                <a:tbl>
                  <a:tblPr firstRow="1" firstCol="1" bandRow="1">
                    <a:tableStyleId>{5C22544A-7EE6-4342-B048-85BDC9FD1C3A}</a:tableStyleId>
                  </a:tblPr>
                  <a:tblGrid>
                    <a:gridCol w="4013091">
                      <a:extLst>
                        <a:ext uri="{9D8B030D-6E8A-4147-A177-3AD203B41FA5}">
                          <a16:colId xmlns:a16="http://schemas.microsoft.com/office/drawing/2014/main" val="1383020030"/>
                        </a:ext>
                      </a:extLst>
                    </a:gridCol>
                    <a:gridCol w="1148623">
                      <a:extLst>
                        <a:ext uri="{9D8B030D-6E8A-4147-A177-3AD203B41FA5}">
                          <a16:colId xmlns:a16="http://schemas.microsoft.com/office/drawing/2014/main" val="2388569298"/>
                        </a:ext>
                      </a:extLst>
                    </a:gridCol>
                    <a:gridCol w="1467686">
                      <a:extLst>
                        <a:ext uri="{9D8B030D-6E8A-4147-A177-3AD203B41FA5}">
                          <a16:colId xmlns:a16="http://schemas.microsoft.com/office/drawing/2014/main" val="2153855083"/>
                        </a:ext>
                      </a:extLst>
                    </a:gridCol>
                  </a:tblGrid>
                  <a:tr h="255270">
                    <a:tc gridSpan="3">
                      <a:txBody>
                        <a:bodyPr/>
                        <a:lstStyle/>
                        <a:p>
                          <a:pPr marL="0" marR="0">
                            <a:spcBef>
                              <a:spcPts val="0"/>
                            </a:spcBef>
                            <a:spcAft>
                              <a:spcPts val="0"/>
                            </a:spcAft>
                          </a:pPr>
                          <a:r>
                            <a:rPr lang="en-US" sz="1200">
                              <a:effectLst/>
                            </a:rPr>
                            <a:t>Emission Fees: Asphalt or Concrete Plants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809929723"/>
                      </a:ext>
                    </a:extLst>
                  </a:tr>
                  <a:tr h="255270">
                    <a:tc>
                      <a:txBody>
                        <a:bodyPr/>
                        <a:lstStyle/>
                        <a:p>
                          <a:pPr marL="0" marR="0">
                            <a:spcBef>
                              <a:spcPts val="0"/>
                            </a:spcBef>
                            <a:spcAft>
                              <a:spcPts val="0"/>
                            </a:spcAft>
                          </a:pPr>
                          <a:r>
                            <a:rPr lang="en-US" sz="1200">
                              <a:effectLst/>
                            </a:rPr>
                            <a:t>Permit Type:</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A/C</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P/O</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859292048"/>
                      </a:ext>
                    </a:extLst>
                  </a:tr>
                  <a:tr h="255270">
                    <a:tc>
                      <a:txBody>
                        <a:bodyPr/>
                        <a:lstStyle/>
                        <a:p>
                          <a:endParaRPr lang="en-US"/>
                        </a:p>
                      </a:txBody>
                      <a:tcPr marL="68580" marR="68580" marT="0" marB="0" anchor="b">
                        <a:blipFill>
                          <a:blip r:embed="rId2"/>
                          <a:stretch>
                            <a:fillRect l="-315" t="-205000" r="-65931" b="-745000"/>
                          </a:stretch>
                        </a:blipFill>
                      </a:tcPr>
                    </a:tc>
                    <a:tc>
                      <a:txBody>
                        <a:bodyPr/>
                        <a:lstStyle/>
                        <a:p>
                          <a:pPr marL="0" marR="0" algn="r">
                            <a:spcBef>
                              <a:spcPts val="0"/>
                            </a:spcBef>
                            <a:spcAft>
                              <a:spcPts val="0"/>
                            </a:spcAft>
                          </a:pPr>
                          <a:r>
                            <a:rPr lang="en-US" sz="1200">
                              <a:effectLst/>
                            </a:rPr>
                            <a:t> $ 438.00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$ 469.00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249524461"/>
                      </a:ext>
                    </a:extLst>
                  </a:tr>
                  <a:tr h="255270">
                    <a:tc>
                      <a:txBody>
                        <a:bodyPr/>
                        <a:lstStyle/>
                        <a:p>
                          <a:endParaRPr lang="en-US"/>
                        </a:p>
                      </a:txBody>
                      <a:tcPr marL="68580" marR="68580" marT="0" marB="0" anchor="b">
                        <a:blipFill>
                          <a:blip r:embed="rId2"/>
                          <a:stretch>
                            <a:fillRect l="-315" t="-305000" r="-65931" b="-645000"/>
                          </a:stretch>
                        </a:blipFill>
                      </a:tcPr>
                    </a:tc>
                    <a:tc>
                      <a:txBody>
                        <a:bodyPr/>
                        <a:lstStyle/>
                        <a:p>
                          <a:pPr marL="0" marR="0" algn="r">
                            <a:spcBef>
                              <a:spcPts val="0"/>
                            </a:spcBef>
                            <a:spcAft>
                              <a:spcPts val="0"/>
                            </a:spcAft>
                          </a:pPr>
                          <a:r>
                            <a:rPr lang="en-US" sz="1200">
                              <a:effectLst/>
                            </a:rPr>
                            <a:t> $ 1,532.00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$ 1,641.00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974038542"/>
                      </a:ext>
                    </a:extLst>
                  </a:tr>
                  <a:tr h="255270">
                    <a:tc>
                      <a:txBody>
                        <a:bodyPr/>
                        <a:lstStyle/>
                        <a:p>
                          <a:pPr marL="0" marR="0">
                            <a:spcBef>
                              <a:spcPts val="0"/>
                            </a:spcBef>
                            <a:spcAft>
                              <a:spcPts val="0"/>
                            </a:spcAft>
                          </a:pPr>
                          <a:r>
                            <a:rPr lang="en-US" sz="1200">
                              <a:effectLst/>
                            </a:rPr>
                            <a:t>Rubberized Asphalt Batch Plants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$ 1,532.00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$ 1,641.00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584241778"/>
                      </a:ext>
                    </a:extLst>
                  </a:tr>
                  <a:tr h="255270">
                    <a:tc>
                      <a:txBody>
                        <a:bodyPr/>
                        <a:lstStyle/>
                        <a:p>
                          <a:pPr marL="0" marR="0">
                            <a:spcBef>
                              <a:spcPts val="0"/>
                            </a:spcBef>
                            <a:spcAft>
                              <a:spcPts val="0"/>
                            </a:spcAft>
                          </a:pPr>
                          <a:r>
                            <a:rPr lang="en-US" sz="1200">
                              <a:effectLst/>
                            </a:rPr>
                            <a:t>Asphaltic Oil Tank (Per Tank)</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$ 438.00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$ 469.00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285833328"/>
                      </a:ext>
                    </a:extLst>
                  </a:tr>
                  <a:tr h="255270">
                    <a:tc>
                      <a:txBody>
                        <a:bodyPr/>
                        <a:lstStyle/>
                        <a:p>
                          <a:endParaRPr lang="en-US"/>
                        </a:p>
                      </a:txBody>
                      <a:tcPr marL="68580" marR="68580" marT="0" marB="0" anchor="b">
                        <a:blipFill>
                          <a:blip r:embed="rId2"/>
                          <a:stretch>
                            <a:fillRect l="-315" t="-610000" r="-65931" b="-340000"/>
                          </a:stretch>
                        </a:blipFill>
                      </a:tcPr>
                    </a:tc>
                    <a:tc>
                      <a:txBody>
                        <a:bodyPr/>
                        <a:lstStyle/>
                        <a:p>
                          <a:pPr marL="0" marR="0" algn="r">
                            <a:spcBef>
                              <a:spcPts val="0"/>
                            </a:spcBef>
                            <a:spcAft>
                              <a:spcPts val="0"/>
                            </a:spcAft>
                          </a:pPr>
                          <a:r>
                            <a:rPr lang="en-US" sz="1200">
                              <a:effectLst/>
                            </a:rPr>
                            <a:t> $ 438.00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$ 469.00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4102973649"/>
                      </a:ext>
                    </a:extLst>
                  </a:tr>
                  <a:tr h="255270">
                    <a:tc>
                      <a:txBody>
                        <a:bodyPr/>
                        <a:lstStyle/>
                        <a:p>
                          <a:endParaRPr lang="en-US"/>
                        </a:p>
                      </a:txBody>
                      <a:tcPr marL="68580" marR="68580" marT="0" marB="0" anchor="b">
                        <a:blipFill>
                          <a:blip r:embed="rId2"/>
                          <a:stretch>
                            <a:fillRect l="-315" t="-710000" r="-65931" b="-240000"/>
                          </a:stretch>
                        </a:blipFill>
                      </a:tcPr>
                    </a:tc>
                    <a:tc>
                      <a:txBody>
                        <a:bodyPr/>
                        <a:lstStyle/>
                        <a:p>
                          <a:pPr marL="0" marR="0" algn="r">
                            <a:spcBef>
                              <a:spcPts val="0"/>
                            </a:spcBef>
                            <a:spcAft>
                              <a:spcPts val="0"/>
                            </a:spcAft>
                          </a:pPr>
                          <a:r>
                            <a:rPr lang="en-US" sz="1200">
                              <a:effectLst/>
                            </a:rPr>
                            <a:t> $ 1,532.00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$ 1,641.00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917759763"/>
                      </a:ext>
                    </a:extLst>
                  </a:tr>
                  <a:tr h="255270">
                    <a:tc>
                      <a:txBody>
                        <a:bodyPr/>
                        <a:lstStyle/>
                        <a:p>
                          <a:pPr marL="0" marR="0">
                            <a:spcBef>
                              <a:spcPts val="0"/>
                            </a:spcBef>
                            <a:spcAft>
                              <a:spcPts val="0"/>
                            </a:spcAft>
                          </a:pPr>
                          <a:r>
                            <a:rPr lang="en-US" sz="1200">
                              <a:effectLst/>
                            </a:rPr>
                            <a:t>Asphalt Grinder/Crusher</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$ 307.00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$ 329.00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963112358"/>
                      </a:ext>
                    </a:extLst>
                  </a:tr>
                  <a:tr h="255270">
                    <a:tc>
                      <a:txBody>
                        <a:bodyPr/>
                        <a:lstStyle/>
                        <a:p>
                          <a:pPr marL="0" marR="0">
                            <a:spcBef>
                              <a:spcPts val="0"/>
                            </a:spcBef>
                            <a:spcAft>
                              <a:spcPts val="0"/>
                            </a:spcAft>
                          </a:pPr>
                          <a:r>
                            <a:rPr lang="en-US" sz="1200">
                              <a:effectLst/>
                            </a:rPr>
                            <a:t>Recycled Asphalt Processing Plant</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$ 1,050.00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$ 1,125.00</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886573466"/>
                      </a:ext>
                    </a:extLst>
                  </a:tr>
                </a:tbl>
              </a:graphicData>
            </a:graphic>
          </p:graphicFrame>
        </mc:Fallback>
      </mc:AlternateContent>
    </p:spTree>
    <p:extLst>
      <p:ext uri="{BB962C8B-B14F-4D97-AF65-F5344CB8AC3E}">
        <p14:creationId xmlns:p14="http://schemas.microsoft.com/office/powerpoint/2010/main" val="344435708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BAB08-241A-421B-2235-5D8EF24EAF9A}"/>
              </a:ext>
            </a:extLst>
          </p:cNvPr>
          <p:cNvSpPr>
            <a:spLocks noGrp="1"/>
          </p:cNvSpPr>
          <p:nvPr>
            <p:ph idx="1"/>
          </p:nvPr>
        </p:nvSpPr>
        <p:spPr>
          <a:xfrm>
            <a:off x="732367" y="838200"/>
            <a:ext cx="10723033" cy="5867400"/>
          </a:xfrm>
        </p:spPr>
        <p:txBody>
          <a:bodyPr/>
          <a:lstStyle/>
          <a:p>
            <a:pPr marL="0" indent="0" algn="just">
              <a:spcBef>
                <a:spcPts val="0"/>
              </a:spcBef>
              <a:spcAft>
                <a:spcPts val="0"/>
              </a:spcAft>
              <a:buNone/>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spcBef>
                <a:spcPts val="0"/>
              </a:spcBef>
              <a:spcAft>
                <a:spcPts val="0"/>
              </a:spcAft>
              <a:buNone/>
              <a:tabLst>
                <a:tab pos="4457700" algn="l"/>
              </a:tabLst>
            </a:pPr>
            <a:r>
              <a:rPr lang="en-US" sz="1400" b="1" dirty="0">
                <a:solidFill>
                  <a:schemeClr val="tx1"/>
                </a:solidFill>
                <a:effectLst/>
                <a:latin typeface="Times New Roman" panose="02020603050405020304" pitchFamily="18" charset="0"/>
                <a:ea typeface="Times New Roman" panose="02020603050405020304" pitchFamily="18" charset="0"/>
              </a:rPr>
              <a:t>Section 660.08A: Category VIII(A)</a:t>
            </a:r>
            <a:r>
              <a:rPr lang="en-US" sz="1400" dirty="0">
                <a:solidFill>
                  <a:schemeClr val="tx1"/>
                </a:solidFill>
                <a:effectLst/>
                <a:latin typeface="Times New Roman" panose="02020603050405020304" pitchFamily="18" charset="0"/>
                <a:ea typeface="Times New Roman" panose="02020603050405020304" pitchFamily="18" charset="0"/>
              </a:rPr>
              <a:t> - </a:t>
            </a:r>
            <a:r>
              <a:rPr lang="en-US" sz="1400" b="1" dirty="0">
                <a:solidFill>
                  <a:schemeClr val="tx1"/>
                </a:solidFill>
                <a:effectLst/>
                <a:latin typeface="Times New Roman" panose="02020603050405020304" pitchFamily="18" charset="0"/>
                <a:ea typeface="Times New Roman" panose="02020603050405020304" pitchFamily="18" charset="0"/>
              </a:rPr>
              <a:t>HELD FOR FUTURE USE</a:t>
            </a: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spcBef>
                <a:spcPts val="0"/>
              </a:spcBef>
              <a:spcAft>
                <a:spcPts val="0"/>
              </a:spcAft>
              <a:buNone/>
              <a:tabLst>
                <a:tab pos="4457700" algn="l"/>
              </a:tabLst>
            </a:pPr>
            <a:r>
              <a:rPr lang="en-US" sz="1400" dirty="0">
                <a:solidFill>
                  <a:schemeClr val="tx1"/>
                </a:solidFill>
                <a:effectLst/>
                <a:latin typeface="Times New Roman" panose="02020603050405020304" pitchFamily="18" charset="0"/>
                <a:ea typeface="Times New Roman" panose="02020603050405020304" pitchFamily="18" charset="0"/>
              </a:rPr>
              <a:t> </a:t>
            </a:r>
          </a:p>
          <a:p>
            <a:pPr marL="0" marR="0" indent="0">
              <a:spcBef>
                <a:spcPts val="0"/>
              </a:spcBef>
              <a:spcAft>
                <a:spcPts val="0"/>
              </a:spcAft>
              <a:buNone/>
              <a:tabLst>
                <a:tab pos="4457700" algn="l"/>
              </a:tabLst>
            </a:pPr>
            <a:r>
              <a:rPr lang="en-US" sz="1400" b="1" dirty="0">
                <a:solidFill>
                  <a:schemeClr val="tx1"/>
                </a:solidFill>
                <a:effectLst/>
                <a:latin typeface="Times New Roman" panose="02020603050405020304" pitchFamily="18" charset="0"/>
                <a:ea typeface="Times New Roman" panose="02020603050405020304" pitchFamily="18" charset="0"/>
              </a:rPr>
              <a:t>Section 660.08B: Category VIII(B) - HELD FOR FUTURE USE</a:t>
            </a:r>
            <a:endParaRPr lang="en-US" sz="1400" dirty="0">
              <a:solidFill>
                <a:schemeClr val="tx1"/>
              </a:solidFill>
              <a:effectLst/>
              <a:latin typeface="Times New Roman" panose="02020603050405020304" pitchFamily="18" charset="0"/>
              <a:ea typeface="Times New Roman" panose="02020603050405020304" pitchFamily="18" charset="0"/>
            </a:endParaRPr>
          </a:p>
        </p:txBody>
      </p:sp>
      <p:sp>
        <p:nvSpPr>
          <p:cNvPr id="4" name="Text Box 11">
            <a:extLst>
              <a:ext uri="{FF2B5EF4-FFF2-40B4-BE49-F238E27FC236}">
                <a16:creationId xmlns:a16="http://schemas.microsoft.com/office/drawing/2014/main" id="{208CECA3-B693-2DFC-393C-A5C50669018E}"/>
              </a:ext>
            </a:extLst>
          </p:cNvPr>
          <p:cNvSpPr txBox="1">
            <a:spLocks noGrp="1" noChangeArrowheads="1"/>
          </p:cNvSpPr>
          <p:nvPr>
            <p:ph type="title"/>
          </p:nvPr>
        </p:nvSpPr>
        <p:spPr bwMode="auto">
          <a:xfrm>
            <a:off x="732367" y="-47925"/>
            <a:ext cx="10723034" cy="831093"/>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Rule 660.08A&amp;B (Proposed)</a:t>
            </a:r>
          </a:p>
        </p:txBody>
      </p:sp>
    </p:spTree>
    <p:extLst>
      <p:ext uri="{BB962C8B-B14F-4D97-AF65-F5344CB8AC3E}">
        <p14:creationId xmlns:p14="http://schemas.microsoft.com/office/powerpoint/2010/main" val="300527962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BAB08-241A-421B-2235-5D8EF24EAF9A}"/>
              </a:ext>
            </a:extLst>
          </p:cNvPr>
          <p:cNvSpPr>
            <a:spLocks noGrp="1"/>
          </p:cNvSpPr>
          <p:nvPr>
            <p:ph idx="1"/>
          </p:nvPr>
        </p:nvSpPr>
        <p:spPr>
          <a:xfrm>
            <a:off x="732367" y="838200"/>
            <a:ext cx="10723033" cy="5867400"/>
          </a:xfrm>
        </p:spPr>
        <p:txBody>
          <a:bodyPr/>
          <a:lstStyle/>
          <a:p>
            <a:pPr marL="0" indent="0" algn="just">
              <a:spcBef>
                <a:spcPts val="0"/>
              </a:spcBef>
              <a:spcAft>
                <a:spcPts val="0"/>
              </a:spcAft>
              <a:buNone/>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r>
              <a:rPr lang="en-US" sz="1400" b="1" dirty="0">
                <a:solidFill>
                  <a:schemeClr val="tx1"/>
                </a:solidFill>
                <a:effectLst/>
                <a:latin typeface="Times New Roman" panose="02020603050405020304" pitchFamily="18" charset="0"/>
                <a:ea typeface="Times New Roman" panose="02020603050405020304" pitchFamily="18" charset="0"/>
              </a:rPr>
              <a:t>Section 660.09A: Category IX(A) -	Treatment Systems Permit Fees</a:t>
            </a: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r>
              <a:rPr lang="en-US" sz="1400" dirty="0">
                <a:solidFill>
                  <a:schemeClr val="tx1"/>
                </a:solidFill>
                <a:effectLst/>
                <a:latin typeface="Times New Roman" panose="02020603050405020304" pitchFamily="18" charset="0"/>
                <a:ea typeface="Times New Roman" panose="02020603050405020304" pitchFamily="18" charset="0"/>
              </a:rPr>
              <a:t>Installation and operation of water treatment systems, sewer treatment systems, and other water/wastewater treatment systems including winery wastewater, pomace disposal, or other systems.</a:t>
            </a:r>
          </a:p>
          <a:p>
            <a:pPr marL="0" marR="0" indent="0">
              <a:spcBef>
                <a:spcPts val="0"/>
              </a:spcBef>
              <a:spcAft>
                <a:spcPts val="0"/>
              </a:spcAft>
              <a:buNone/>
              <a:tabLst>
                <a:tab pos="44577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p:txBody>
      </p:sp>
      <p:sp>
        <p:nvSpPr>
          <p:cNvPr id="4" name="Text Box 11">
            <a:extLst>
              <a:ext uri="{FF2B5EF4-FFF2-40B4-BE49-F238E27FC236}">
                <a16:creationId xmlns:a16="http://schemas.microsoft.com/office/drawing/2014/main" id="{208CECA3-B693-2DFC-393C-A5C50669018E}"/>
              </a:ext>
            </a:extLst>
          </p:cNvPr>
          <p:cNvSpPr txBox="1">
            <a:spLocks noGrp="1" noChangeArrowheads="1"/>
          </p:cNvSpPr>
          <p:nvPr>
            <p:ph type="title"/>
          </p:nvPr>
        </p:nvSpPr>
        <p:spPr bwMode="auto">
          <a:xfrm>
            <a:off x="732367" y="-47925"/>
            <a:ext cx="10723034" cy="831093"/>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Rule 660.09A (Proposed)</a:t>
            </a:r>
          </a:p>
        </p:txBody>
      </p:sp>
      <p:graphicFrame>
        <p:nvGraphicFramePr>
          <p:cNvPr id="2" name="Table 1">
            <a:extLst>
              <a:ext uri="{FF2B5EF4-FFF2-40B4-BE49-F238E27FC236}">
                <a16:creationId xmlns:a16="http://schemas.microsoft.com/office/drawing/2014/main" id="{25EBDB2D-BD7C-7CBE-0B69-8AA36DFD034E}"/>
              </a:ext>
            </a:extLst>
          </p:cNvPr>
          <p:cNvGraphicFramePr>
            <a:graphicFrameLocks noGrp="1"/>
          </p:cNvGraphicFramePr>
          <p:nvPr>
            <p:extLst>
              <p:ext uri="{D42A27DB-BD31-4B8C-83A1-F6EECF244321}">
                <p14:modId xmlns:p14="http://schemas.microsoft.com/office/powerpoint/2010/main" val="2876642645"/>
              </p:ext>
            </p:extLst>
          </p:nvPr>
        </p:nvGraphicFramePr>
        <p:xfrm>
          <a:off x="2781300" y="2209800"/>
          <a:ext cx="6629400" cy="3124200"/>
        </p:xfrm>
        <a:graphic>
          <a:graphicData uri="http://schemas.openxmlformats.org/drawingml/2006/table">
            <a:tbl>
              <a:tblPr firstRow="1" firstCol="1" bandRow="1">
                <a:tableStyleId>{5C22544A-7EE6-4342-B048-85BDC9FD1C3A}</a:tableStyleId>
              </a:tblPr>
              <a:tblGrid>
                <a:gridCol w="4459779">
                  <a:extLst>
                    <a:ext uri="{9D8B030D-6E8A-4147-A177-3AD203B41FA5}">
                      <a16:colId xmlns:a16="http://schemas.microsoft.com/office/drawing/2014/main" val="3509035813"/>
                    </a:ext>
                  </a:extLst>
                </a:gridCol>
                <a:gridCol w="1148623">
                  <a:extLst>
                    <a:ext uri="{9D8B030D-6E8A-4147-A177-3AD203B41FA5}">
                      <a16:colId xmlns:a16="http://schemas.microsoft.com/office/drawing/2014/main" val="806430470"/>
                    </a:ext>
                  </a:extLst>
                </a:gridCol>
                <a:gridCol w="1020998">
                  <a:extLst>
                    <a:ext uri="{9D8B030D-6E8A-4147-A177-3AD203B41FA5}">
                      <a16:colId xmlns:a16="http://schemas.microsoft.com/office/drawing/2014/main" val="5388645"/>
                    </a:ext>
                  </a:extLst>
                </a:gridCol>
              </a:tblGrid>
              <a:tr h="240323">
                <a:tc gridSpan="3">
                  <a:txBody>
                    <a:bodyPr/>
                    <a:lstStyle/>
                    <a:p>
                      <a:pPr marL="0" marR="0">
                        <a:spcBef>
                          <a:spcPts val="0"/>
                        </a:spcBef>
                        <a:spcAft>
                          <a:spcPts val="0"/>
                        </a:spcAft>
                      </a:pPr>
                      <a:r>
                        <a:rPr lang="en-US" sz="1200" dirty="0">
                          <a:effectLst/>
                        </a:rPr>
                        <a:t>Permit Fees: Treatment Systems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947821768"/>
                  </a:ext>
                </a:extLst>
              </a:tr>
              <a:tr h="240323">
                <a:tc>
                  <a:txBody>
                    <a:bodyPr/>
                    <a:lstStyle/>
                    <a:p>
                      <a:pPr marL="0" marR="0">
                        <a:spcBef>
                          <a:spcPts val="0"/>
                        </a:spcBef>
                        <a:spcAft>
                          <a:spcPts val="0"/>
                        </a:spcAft>
                      </a:pPr>
                      <a:r>
                        <a:rPr lang="en-US" sz="1200">
                          <a:effectLst/>
                        </a:rPr>
                        <a:t>Permit Type:</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A/C</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P/O</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054600518"/>
                  </a:ext>
                </a:extLst>
              </a:tr>
              <a:tr h="240323">
                <a:tc>
                  <a:txBody>
                    <a:bodyPr/>
                    <a:lstStyle/>
                    <a:p>
                      <a:pPr marL="0" marR="0">
                        <a:spcBef>
                          <a:spcPts val="0"/>
                        </a:spcBef>
                        <a:spcAft>
                          <a:spcPts val="0"/>
                        </a:spcAft>
                      </a:pPr>
                      <a:r>
                        <a:rPr lang="en-US" sz="1200">
                          <a:effectLst/>
                        </a:rPr>
                        <a:t>Water Treatment Plant without Ozone Generator</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$ 500.00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$ 625.00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4178423642"/>
                  </a:ext>
                </a:extLst>
              </a:tr>
              <a:tr h="240323">
                <a:tc>
                  <a:txBody>
                    <a:bodyPr/>
                    <a:lstStyle/>
                    <a:p>
                      <a:pPr marL="0" marR="0">
                        <a:spcBef>
                          <a:spcPts val="0"/>
                        </a:spcBef>
                        <a:spcAft>
                          <a:spcPts val="0"/>
                        </a:spcAft>
                      </a:pPr>
                      <a:r>
                        <a:rPr lang="en-US" sz="1200">
                          <a:effectLst/>
                        </a:rPr>
                        <a:t>Water Treatment Plant with Ozone Generator</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$ 750.00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$ 938.00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82564106"/>
                  </a:ext>
                </a:extLst>
              </a:tr>
              <a:tr h="240323">
                <a:tc>
                  <a:txBody>
                    <a:bodyPr/>
                    <a:lstStyle/>
                    <a:p>
                      <a:pPr marL="0" marR="0">
                        <a:spcBef>
                          <a:spcPts val="0"/>
                        </a:spcBef>
                        <a:spcAft>
                          <a:spcPts val="0"/>
                        </a:spcAft>
                      </a:pPr>
                      <a:r>
                        <a:rPr lang="en-US" sz="1200">
                          <a:effectLst/>
                        </a:rPr>
                        <a:t>Sewage/Wastewater Pump Station</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$ 750.00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$ 938.00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802436877"/>
                  </a:ext>
                </a:extLst>
              </a:tr>
              <a:tr h="384517">
                <a:tc>
                  <a:txBody>
                    <a:bodyPr/>
                    <a:lstStyle/>
                    <a:p>
                      <a:pPr marL="0" marR="0">
                        <a:spcBef>
                          <a:spcPts val="0"/>
                        </a:spcBef>
                        <a:spcAft>
                          <a:spcPts val="0"/>
                        </a:spcAft>
                      </a:pPr>
                      <a:r>
                        <a:rPr lang="en-US" sz="1200">
                          <a:effectLst/>
                        </a:rPr>
                        <a:t>Sewage/Wastewater Collection System</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$ 1,250.00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$ 1,563.00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497290267"/>
                  </a:ext>
                </a:extLst>
              </a:tr>
              <a:tr h="384517">
                <a:tc>
                  <a:txBody>
                    <a:bodyPr/>
                    <a:lstStyle/>
                    <a:p>
                      <a:pPr marL="0" marR="0">
                        <a:spcBef>
                          <a:spcPts val="0"/>
                        </a:spcBef>
                        <a:spcAft>
                          <a:spcPts val="0"/>
                        </a:spcAft>
                      </a:pPr>
                      <a:r>
                        <a:rPr lang="en-US" sz="1200">
                          <a:effectLst/>
                        </a:rPr>
                        <a:t>Sewage/Wastewater Treatment Plant</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$ 3,750.00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$ 4,688.00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975100124"/>
                  </a:ext>
                </a:extLst>
              </a:tr>
              <a:tr h="384517">
                <a:tc>
                  <a:txBody>
                    <a:bodyPr/>
                    <a:lstStyle/>
                    <a:p>
                      <a:pPr marL="0" marR="0">
                        <a:spcBef>
                          <a:spcPts val="0"/>
                        </a:spcBef>
                        <a:spcAft>
                          <a:spcPts val="0"/>
                        </a:spcAft>
                      </a:pPr>
                      <a:r>
                        <a:rPr lang="en-US" sz="1200">
                          <a:effectLst/>
                        </a:rPr>
                        <a:t>Winery Wastewater, Pomace, and other Waste Systems</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$ 2,500.00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$ 3,125.00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604806945"/>
                  </a:ext>
                </a:extLst>
              </a:tr>
              <a:tr h="384517">
                <a:tc>
                  <a:txBody>
                    <a:bodyPr/>
                    <a:lstStyle/>
                    <a:p>
                      <a:pPr marL="0" marR="0">
                        <a:spcBef>
                          <a:spcPts val="0"/>
                        </a:spcBef>
                        <a:spcAft>
                          <a:spcPts val="0"/>
                        </a:spcAft>
                      </a:pPr>
                      <a:r>
                        <a:rPr lang="en-US" sz="1200">
                          <a:effectLst/>
                        </a:rPr>
                        <a:t>Chemical Abatement Systems</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$ 2,750.00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$ 3,438.00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656551382"/>
                  </a:ext>
                </a:extLst>
              </a:tr>
              <a:tr h="384517">
                <a:tc>
                  <a:txBody>
                    <a:bodyPr/>
                    <a:lstStyle/>
                    <a:p>
                      <a:pPr marL="0" marR="0">
                        <a:spcBef>
                          <a:spcPts val="0"/>
                        </a:spcBef>
                        <a:spcAft>
                          <a:spcPts val="0"/>
                        </a:spcAft>
                      </a:pPr>
                      <a:r>
                        <a:rPr lang="en-US" sz="1200">
                          <a:effectLst/>
                        </a:rPr>
                        <a:t>Odor Control Systems</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$ 3,750.00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$4,688.00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447092487"/>
                  </a:ext>
                </a:extLst>
              </a:tr>
            </a:tbl>
          </a:graphicData>
        </a:graphic>
      </p:graphicFrame>
    </p:spTree>
    <p:extLst>
      <p:ext uri="{BB962C8B-B14F-4D97-AF65-F5344CB8AC3E}">
        <p14:creationId xmlns:p14="http://schemas.microsoft.com/office/powerpoint/2010/main" val="138697334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BAB08-241A-421B-2235-5D8EF24EAF9A}"/>
              </a:ext>
            </a:extLst>
          </p:cNvPr>
          <p:cNvSpPr>
            <a:spLocks noGrp="1"/>
          </p:cNvSpPr>
          <p:nvPr>
            <p:ph idx="1"/>
          </p:nvPr>
        </p:nvSpPr>
        <p:spPr>
          <a:xfrm>
            <a:off x="732367" y="838200"/>
            <a:ext cx="10723033" cy="5867400"/>
          </a:xfrm>
        </p:spPr>
        <p:txBody>
          <a:bodyPr/>
          <a:lstStyle/>
          <a:p>
            <a:pPr marL="0" indent="0" algn="just">
              <a:spcBef>
                <a:spcPts val="0"/>
              </a:spcBef>
              <a:spcAft>
                <a:spcPts val="0"/>
              </a:spcAft>
              <a:buNone/>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r>
              <a:rPr lang="en-US" sz="1400" b="1" dirty="0">
                <a:solidFill>
                  <a:schemeClr val="tx1"/>
                </a:solidFill>
                <a:effectLst/>
                <a:latin typeface="Times New Roman" panose="02020603050405020304" pitchFamily="18" charset="0"/>
                <a:ea typeface="Times New Roman" panose="02020603050405020304" pitchFamily="18" charset="0"/>
              </a:rPr>
              <a:t>Section 660.09B: Category IX(B)</a:t>
            </a:r>
            <a:r>
              <a:rPr lang="en-US" sz="1400" dirty="0">
                <a:solidFill>
                  <a:schemeClr val="tx1"/>
                </a:solidFill>
                <a:effectLst/>
                <a:latin typeface="Times New Roman" panose="02020603050405020304" pitchFamily="18" charset="0"/>
                <a:ea typeface="Times New Roman" panose="02020603050405020304" pitchFamily="18" charset="0"/>
              </a:rPr>
              <a:t> </a:t>
            </a:r>
            <a:r>
              <a:rPr lang="en-US" sz="1400" b="1" dirty="0">
                <a:solidFill>
                  <a:schemeClr val="tx1"/>
                </a:solidFill>
                <a:effectLst/>
                <a:latin typeface="Times New Roman" panose="02020603050405020304" pitchFamily="18" charset="0"/>
                <a:ea typeface="Times New Roman" panose="02020603050405020304" pitchFamily="18" charset="0"/>
              </a:rPr>
              <a:t>-	Treatment Systems Emission Fees</a:t>
            </a: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pPr>
            <a:r>
              <a:rPr lang="en-US" sz="1400" dirty="0">
                <a:solidFill>
                  <a:schemeClr val="tx1"/>
                </a:solidFill>
                <a:effectLst/>
                <a:latin typeface="Times New Roman" panose="02020603050405020304" pitchFamily="18" charset="0"/>
                <a:ea typeface="Times New Roman" panose="02020603050405020304" pitchFamily="18" charset="0"/>
              </a:rPr>
              <a:t>Emission Fees are based on permitted emissions limits, controls in place, processes/materials used.</a:t>
            </a:r>
          </a:p>
          <a:p>
            <a:pPr marL="0" marR="0" indent="0">
              <a:spcBef>
                <a:spcPts val="0"/>
              </a:spcBef>
              <a:spcAft>
                <a:spcPts val="0"/>
              </a:spcAft>
              <a:buNone/>
              <a:tabLst>
                <a:tab pos="44577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p:txBody>
      </p:sp>
      <p:sp>
        <p:nvSpPr>
          <p:cNvPr id="4" name="Text Box 11">
            <a:extLst>
              <a:ext uri="{FF2B5EF4-FFF2-40B4-BE49-F238E27FC236}">
                <a16:creationId xmlns:a16="http://schemas.microsoft.com/office/drawing/2014/main" id="{208CECA3-B693-2DFC-393C-A5C50669018E}"/>
              </a:ext>
            </a:extLst>
          </p:cNvPr>
          <p:cNvSpPr txBox="1">
            <a:spLocks noGrp="1" noChangeArrowheads="1"/>
          </p:cNvSpPr>
          <p:nvPr>
            <p:ph type="title"/>
          </p:nvPr>
        </p:nvSpPr>
        <p:spPr bwMode="auto">
          <a:xfrm>
            <a:off x="732367" y="-47925"/>
            <a:ext cx="10723034" cy="831093"/>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Rule 660.09B (Proposed)</a:t>
            </a:r>
          </a:p>
        </p:txBody>
      </p:sp>
      <p:graphicFrame>
        <p:nvGraphicFramePr>
          <p:cNvPr id="5" name="Table 4">
            <a:extLst>
              <a:ext uri="{FF2B5EF4-FFF2-40B4-BE49-F238E27FC236}">
                <a16:creationId xmlns:a16="http://schemas.microsoft.com/office/drawing/2014/main" id="{D7E28B1C-DA4D-A74C-3B1B-BF4A82DB5AEC}"/>
              </a:ext>
            </a:extLst>
          </p:cNvPr>
          <p:cNvGraphicFramePr>
            <a:graphicFrameLocks noGrp="1"/>
          </p:cNvGraphicFramePr>
          <p:nvPr>
            <p:extLst>
              <p:ext uri="{D42A27DB-BD31-4B8C-83A1-F6EECF244321}">
                <p14:modId xmlns:p14="http://schemas.microsoft.com/office/powerpoint/2010/main" val="750180267"/>
              </p:ext>
            </p:extLst>
          </p:nvPr>
        </p:nvGraphicFramePr>
        <p:xfrm>
          <a:off x="2819399" y="2286000"/>
          <a:ext cx="6553201" cy="2667000"/>
        </p:xfrm>
        <a:graphic>
          <a:graphicData uri="http://schemas.openxmlformats.org/drawingml/2006/table">
            <a:tbl>
              <a:tblPr firstRow="1" firstCol="1" bandRow="1">
                <a:tableStyleId>{5C22544A-7EE6-4342-B048-85BDC9FD1C3A}</a:tableStyleId>
              </a:tblPr>
              <a:tblGrid>
                <a:gridCol w="4660833">
                  <a:extLst>
                    <a:ext uri="{9D8B030D-6E8A-4147-A177-3AD203B41FA5}">
                      <a16:colId xmlns:a16="http://schemas.microsoft.com/office/drawing/2014/main" val="2263163789"/>
                    </a:ext>
                  </a:extLst>
                </a:gridCol>
                <a:gridCol w="946184">
                  <a:extLst>
                    <a:ext uri="{9D8B030D-6E8A-4147-A177-3AD203B41FA5}">
                      <a16:colId xmlns:a16="http://schemas.microsoft.com/office/drawing/2014/main" val="4285824216"/>
                    </a:ext>
                  </a:extLst>
                </a:gridCol>
                <a:gridCol w="946184">
                  <a:extLst>
                    <a:ext uri="{9D8B030D-6E8A-4147-A177-3AD203B41FA5}">
                      <a16:colId xmlns:a16="http://schemas.microsoft.com/office/drawing/2014/main" val="782234211"/>
                    </a:ext>
                  </a:extLst>
                </a:gridCol>
              </a:tblGrid>
              <a:tr h="245806">
                <a:tc gridSpan="3">
                  <a:txBody>
                    <a:bodyPr/>
                    <a:lstStyle/>
                    <a:p>
                      <a:pPr marL="0" marR="0">
                        <a:spcBef>
                          <a:spcPts val="0"/>
                        </a:spcBef>
                        <a:spcAft>
                          <a:spcPts val="0"/>
                        </a:spcAft>
                      </a:pPr>
                      <a:r>
                        <a:rPr lang="en-US" sz="1200" dirty="0">
                          <a:effectLst/>
                        </a:rPr>
                        <a:t>Emission Fees: Treatment Systems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167904382"/>
                  </a:ext>
                </a:extLst>
              </a:tr>
              <a:tr h="245806">
                <a:tc>
                  <a:txBody>
                    <a:bodyPr/>
                    <a:lstStyle/>
                    <a:p>
                      <a:pPr marL="0" marR="0">
                        <a:spcBef>
                          <a:spcPts val="0"/>
                        </a:spcBef>
                        <a:spcAft>
                          <a:spcPts val="0"/>
                        </a:spcAft>
                      </a:pPr>
                      <a:r>
                        <a:rPr lang="en-US" sz="1200">
                          <a:effectLst/>
                        </a:rPr>
                        <a:t>Permit Type:</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A/C</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P/O</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653177932"/>
                  </a:ext>
                </a:extLst>
              </a:tr>
              <a:tr h="245806">
                <a:tc>
                  <a:txBody>
                    <a:bodyPr/>
                    <a:lstStyle/>
                    <a:p>
                      <a:pPr marL="0" marR="0">
                        <a:spcBef>
                          <a:spcPts val="0"/>
                        </a:spcBef>
                        <a:spcAft>
                          <a:spcPts val="0"/>
                        </a:spcAft>
                      </a:pPr>
                      <a:r>
                        <a:rPr lang="en-US" sz="1200">
                          <a:effectLst/>
                        </a:rPr>
                        <a:t>Water Treatment plant without Ozone Generator</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$ 250.00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$ 313.00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186317671"/>
                  </a:ext>
                </a:extLst>
              </a:tr>
              <a:tr h="245806">
                <a:tc>
                  <a:txBody>
                    <a:bodyPr/>
                    <a:lstStyle/>
                    <a:p>
                      <a:pPr marL="0" marR="0">
                        <a:spcBef>
                          <a:spcPts val="0"/>
                        </a:spcBef>
                        <a:spcAft>
                          <a:spcPts val="0"/>
                        </a:spcAft>
                      </a:pPr>
                      <a:r>
                        <a:rPr lang="en-US" sz="1200">
                          <a:effectLst/>
                        </a:rPr>
                        <a:t>Water Treatment plant with Ozone Generator</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$ 375.00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$ 469.00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859161837"/>
                  </a:ext>
                </a:extLst>
              </a:tr>
              <a:tr h="245806">
                <a:tc>
                  <a:txBody>
                    <a:bodyPr/>
                    <a:lstStyle/>
                    <a:p>
                      <a:pPr marL="0" marR="0">
                        <a:spcBef>
                          <a:spcPts val="0"/>
                        </a:spcBef>
                        <a:spcAft>
                          <a:spcPts val="0"/>
                        </a:spcAft>
                      </a:pPr>
                      <a:r>
                        <a:rPr lang="en-US" sz="1200">
                          <a:effectLst/>
                        </a:rPr>
                        <a:t>Sewage/Wastewater Pump Station</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$ 263.00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$ 469.00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560873762"/>
                  </a:ext>
                </a:extLst>
              </a:tr>
              <a:tr h="245806">
                <a:tc>
                  <a:txBody>
                    <a:bodyPr/>
                    <a:lstStyle/>
                    <a:p>
                      <a:pPr marL="0" marR="0">
                        <a:spcBef>
                          <a:spcPts val="0"/>
                        </a:spcBef>
                        <a:spcAft>
                          <a:spcPts val="0"/>
                        </a:spcAft>
                      </a:pPr>
                      <a:r>
                        <a:rPr lang="en-US" sz="1200">
                          <a:effectLst/>
                        </a:rPr>
                        <a:t>Sewage/Wastewater Collection System</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$ 438.00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$ 782.00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011225271"/>
                  </a:ext>
                </a:extLst>
              </a:tr>
              <a:tr h="277764">
                <a:tc>
                  <a:txBody>
                    <a:bodyPr/>
                    <a:lstStyle/>
                    <a:p>
                      <a:pPr marL="0" marR="0">
                        <a:spcBef>
                          <a:spcPts val="0"/>
                        </a:spcBef>
                        <a:spcAft>
                          <a:spcPts val="0"/>
                        </a:spcAft>
                      </a:pPr>
                      <a:r>
                        <a:rPr lang="en-US" sz="1200">
                          <a:effectLst/>
                        </a:rPr>
                        <a:t>Sewage/Wastewater Treatment Plant</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$1,313.00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$2,344.00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899832985"/>
                  </a:ext>
                </a:extLst>
              </a:tr>
              <a:tr h="304800">
                <a:tc>
                  <a:txBody>
                    <a:bodyPr/>
                    <a:lstStyle/>
                    <a:p>
                      <a:pPr marL="0" marR="0">
                        <a:spcBef>
                          <a:spcPts val="0"/>
                        </a:spcBef>
                        <a:spcAft>
                          <a:spcPts val="0"/>
                        </a:spcAft>
                      </a:pPr>
                      <a:r>
                        <a:rPr lang="en-US" sz="1200">
                          <a:effectLst/>
                        </a:rPr>
                        <a:t>Winery Wastewater, Pomace, and other Waste Systems</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$ 875.00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$1,563.00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713393297"/>
                  </a:ext>
                </a:extLst>
              </a:tr>
              <a:tr h="304800">
                <a:tc>
                  <a:txBody>
                    <a:bodyPr/>
                    <a:lstStyle/>
                    <a:p>
                      <a:pPr marL="0" marR="0">
                        <a:spcBef>
                          <a:spcPts val="0"/>
                        </a:spcBef>
                        <a:spcAft>
                          <a:spcPts val="0"/>
                        </a:spcAft>
                      </a:pPr>
                      <a:r>
                        <a:rPr lang="en-US" sz="1200">
                          <a:effectLst/>
                        </a:rPr>
                        <a:t>Chemical Abatement Systems</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$ 963.00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$1,719.00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304302669"/>
                  </a:ext>
                </a:extLst>
              </a:tr>
              <a:tr h="304800">
                <a:tc>
                  <a:txBody>
                    <a:bodyPr/>
                    <a:lstStyle/>
                    <a:p>
                      <a:pPr marL="0" marR="0">
                        <a:spcBef>
                          <a:spcPts val="0"/>
                        </a:spcBef>
                        <a:spcAft>
                          <a:spcPts val="0"/>
                        </a:spcAft>
                      </a:pPr>
                      <a:r>
                        <a:rPr lang="en-US" sz="1200">
                          <a:effectLst/>
                        </a:rPr>
                        <a:t>Odor Control Systems</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$1,313.00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$2,344.00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949477922"/>
                  </a:ext>
                </a:extLst>
              </a:tr>
            </a:tbl>
          </a:graphicData>
        </a:graphic>
      </p:graphicFrame>
    </p:spTree>
    <p:extLst>
      <p:ext uri="{BB962C8B-B14F-4D97-AF65-F5344CB8AC3E}">
        <p14:creationId xmlns:p14="http://schemas.microsoft.com/office/powerpoint/2010/main" val="62229056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BAB08-241A-421B-2235-5D8EF24EAF9A}"/>
              </a:ext>
            </a:extLst>
          </p:cNvPr>
          <p:cNvSpPr>
            <a:spLocks noGrp="1"/>
          </p:cNvSpPr>
          <p:nvPr>
            <p:ph idx="1"/>
          </p:nvPr>
        </p:nvSpPr>
        <p:spPr>
          <a:xfrm>
            <a:off x="732367" y="838200"/>
            <a:ext cx="10723033" cy="5867400"/>
          </a:xfrm>
        </p:spPr>
        <p:txBody>
          <a:bodyPr/>
          <a:lstStyle/>
          <a:p>
            <a:pPr marL="0" indent="0" algn="just">
              <a:spcBef>
                <a:spcPts val="0"/>
              </a:spcBef>
              <a:spcAft>
                <a:spcPts val="0"/>
              </a:spcAft>
              <a:buNone/>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r>
              <a:rPr lang="en-US" sz="1400" b="1" dirty="0">
                <a:solidFill>
                  <a:schemeClr val="tx1"/>
                </a:solidFill>
                <a:effectLst/>
                <a:latin typeface="Times New Roman" panose="02020603050405020304" pitchFamily="18" charset="0"/>
                <a:ea typeface="Times New Roman" panose="02020603050405020304" pitchFamily="18" charset="0"/>
              </a:rPr>
              <a:t>Section 660.10A: Category  X(A) -	Crematory/Incinerator Permit Fees</a:t>
            </a: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r>
              <a:rPr lang="en-US" sz="1400" dirty="0">
                <a:solidFill>
                  <a:schemeClr val="tx1"/>
                </a:solidFill>
                <a:effectLst/>
                <a:latin typeface="Times New Roman" panose="02020603050405020304" pitchFamily="18" charset="0"/>
                <a:ea typeface="Times New Roman" panose="02020603050405020304" pitchFamily="18" charset="0"/>
              </a:rPr>
              <a:t>Installation and operation of crematory equipment, incinerators, and other similar equipment.</a:t>
            </a:r>
          </a:p>
          <a:p>
            <a:pPr marL="0" marR="0" indent="0">
              <a:spcBef>
                <a:spcPts val="0"/>
              </a:spcBef>
              <a:spcAft>
                <a:spcPts val="0"/>
              </a:spcAft>
              <a:buNone/>
              <a:tabLst>
                <a:tab pos="44577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p:txBody>
      </p:sp>
      <p:sp>
        <p:nvSpPr>
          <p:cNvPr id="4" name="Text Box 11">
            <a:extLst>
              <a:ext uri="{FF2B5EF4-FFF2-40B4-BE49-F238E27FC236}">
                <a16:creationId xmlns:a16="http://schemas.microsoft.com/office/drawing/2014/main" id="{208CECA3-B693-2DFC-393C-A5C50669018E}"/>
              </a:ext>
            </a:extLst>
          </p:cNvPr>
          <p:cNvSpPr txBox="1">
            <a:spLocks noGrp="1" noChangeArrowheads="1"/>
          </p:cNvSpPr>
          <p:nvPr>
            <p:ph type="title"/>
          </p:nvPr>
        </p:nvSpPr>
        <p:spPr bwMode="auto">
          <a:xfrm>
            <a:off x="732367" y="-47925"/>
            <a:ext cx="10723034" cy="831093"/>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Rule 660.10A (Proposed)</a:t>
            </a:r>
          </a:p>
        </p:txBody>
      </p:sp>
      <mc:AlternateContent xmlns:mc="http://schemas.openxmlformats.org/markup-compatibility/2006">
        <mc:Choice xmlns:a14="http://schemas.microsoft.com/office/drawing/2010/main" Requires="a14">
          <p:graphicFrame>
            <p:nvGraphicFramePr>
              <p:cNvPr id="2" name="Table 1">
                <a:extLst>
                  <a:ext uri="{FF2B5EF4-FFF2-40B4-BE49-F238E27FC236}">
                    <a16:creationId xmlns:a16="http://schemas.microsoft.com/office/drawing/2014/main" id="{95BD63C6-CDDB-5208-2767-75DD4E23A774}"/>
                  </a:ext>
                </a:extLst>
              </p:cNvPr>
              <p:cNvGraphicFramePr>
                <a:graphicFrameLocks noGrp="1"/>
              </p:cNvGraphicFramePr>
              <p:nvPr>
                <p:extLst>
                  <p:ext uri="{D42A27DB-BD31-4B8C-83A1-F6EECF244321}">
                    <p14:modId xmlns:p14="http://schemas.microsoft.com/office/powerpoint/2010/main" val="3094049891"/>
                  </p:ext>
                </p:extLst>
              </p:nvPr>
            </p:nvGraphicFramePr>
            <p:xfrm>
              <a:off x="2781300" y="2400299"/>
              <a:ext cx="6629400" cy="2057401"/>
            </p:xfrm>
            <a:graphic>
              <a:graphicData uri="http://schemas.openxmlformats.org/drawingml/2006/table">
                <a:tbl>
                  <a:tblPr firstRow="1" firstCol="1" bandRow="1">
                    <a:tableStyleId>{5C22544A-7EE6-4342-B048-85BDC9FD1C3A}</a:tableStyleId>
                  </a:tblPr>
                  <a:tblGrid>
                    <a:gridCol w="4268341">
                      <a:extLst>
                        <a:ext uri="{9D8B030D-6E8A-4147-A177-3AD203B41FA5}">
                          <a16:colId xmlns:a16="http://schemas.microsoft.com/office/drawing/2014/main" val="3555638381"/>
                        </a:ext>
                      </a:extLst>
                    </a:gridCol>
                    <a:gridCol w="1148623">
                      <a:extLst>
                        <a:ext uri="{9D8B030D-6E8A-4147-A177-3AD203B41FA5}">
                          <a16:colId xmlns:a16="http://schemas.microsoft.com/office/drawing/2014/main" val="2570779764"/>
                        </a:ext>
                      </a:extLst>
                    </a:gridCol>
                    <a:gridCol w="1212436">
                      <a:extLst>
                        <a:ext uri="{9D8B030D-6E8A-4147-A177-3AD203B41FA5}">
                          <a16:colId xmlns:a16="http://schemas.microsoft.com/office/drawing/2014/main" val="2455681844"/>
                        </a:ext>
                      </a:extLst>
                    </a:gridCol>
                  </a:tblGrid>
                  <a:tr h="284871">
                    <a:tc gridSpan="3">
                      <a:txBody>
                        <a:bodyPr/>
                        <a:lstStyle/>
                        <a:p>
                          <a:pPr marL="0" marR="0">
                            <a:spcBef>
                              <a:spcPts val="0"/>
                            </a:spcBef>
                            <a:spcAft>
                              <a:spcPts val="0"/>
                            </a:spcAft>
                          </a:pPr>
                          <a:r>
                            <a:rPr lang="en-US" sz="1200" dirty="0">
                              <a:effectLst/>
                            </a:rPr>
                            <a:t>Permit Fees: Crematory/Incinerator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396718220"/>
                      </a:ext>
                    </a:extLst>
                  </a:tr>
                  <a:tr h="253219">
                    <a:tc>
                      <a:txBody>
                        <a:bodyPr/>
                        <a:lstStyle/>
                        <a:p>
                          <a:pPr marL="0" marR="0">
                            <a:spcBef>
                              <a:spcPts val="0"/>
                            </a:spcBef>
                            <a:spcAft>
                              <a:spcPts val="0"/>
                            </a:spcAft>
                          </a:pPr>
                          <a:r>
                            <a:rPr lang="en-US" sz="1200">
                              <a:effectLst/>
                            </a:rPr>
                            <a:t>Permit Type: Throughput Limit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A/C</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P/O</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513683749"/>
                      </a:ext>
                    </a:extLst>
                  </a:tr>
                  <a:tr h="284871">
                    <a:tc>
                      <a:txBody>
                        <a:bodyPr/>
                        <a:lstStyle/>
                        <a:p>
                          <a:pPr marL="0" marR="0">
                            <a:spcBef>
                              <a:spcPts val="0"/>
                            </a:spcBef>
                            <a:spcAft>
                              <a:spcPts val="0"/>
                            </a:spcAft>
                          </a:pPr>
                          <a:r>
                            <a:rPr lang="en-US" sz="1200">
                              <a:effectLst/>
                            </a:rPr>
                            <a:t>Crematory, </a:t>
                          </a:r>
                          <a14:m>
                            <m:oMath xmlns:m="http://schemas.openxmlformats.org/officeDocument/2006/math">
                              <m:r>
                                <a:rPr lang="en-US" sz="1200">
                                  <a:effectLst/>
                                </a:rPr>
                                <m:t>&lt; </m:t>
                              </m:r>
                            </m:oMath>
                          </a14:m>
                          <a:r>
                            <a:rPr lang="en-US" sz="1200">
                              <a:effectLst/>
                            </a:rPr>
                            <a:t>500 cases per year</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$ 1,000.00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$ 1,250.00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37044856"/>
                      </a:ext>
                    </a:extLst>
                  </a:tr>
                  <a:tr h="284871">
                    <a:tc>
                      <a:txBody>
                        <a:bodyPr/>
                        <a:lstStyle/>
                        <a:p>
                          <a:pPr marL="0" marR="0">
                            <a:spcBef>
                              <a:spcPts val="0"/>
                            </a:spcBef>
                            <a:spcAft>
                              <a:spcPts val="0"/>
                            </a:spcAft>
                          </a:pPr>
                          <a:r>
                            <a:rPr lang="en-US" sz="1200">
                              <a:effectLst/>
                            </a:rPr>
                            <a:t>Crematory, </a:t>
                          </a:r>
                          <a14:m>
                            <m:oMath xmlns:m="http://schemas.openxmlformats.org/officeDocument/2006/math">
                              <m:r>
                                <a:rPr lang="en-US" sz="1200">
                                  <a:effectLst/>
                                </a:rPr>
                                <m:t>≥</m:t>
                              </m:r>
                            </m:oMath>
                          </a14:m>
                          <a:r>
                            <a:rPr lang="en-US" sz="1200">
                              <a:effectLst/>
                            </a:rPr>
                            <a:t> 500 cases per year</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$ 2,000.00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$ 2,500.00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200746802"/>
                      </a:ext>
                    </a:extLst>
                  </a:tr>
                  <a:tr h="316523">
                    <a:tc>
                      <a:txBody>
                        <a:bodyPr/>
                        <a:lstStyle/>
                        <a:p>
                          <a:pPr marL="0" marR="0">
                            <a:spcBef>
                              <a:spcPts val="0"/>
                            </a:spcBef>
                            <a:spcAft>
                              <a:spcPts val="0"/>
                            </a:spcAft>
                          </a:pPr>
                          <a:r>
                            <a:rPr lang="en-US" sz="1200">
                              <a:effectLst/>
                            </a:rPr>
                            <a:t>Animal Crematory, </a:t>
                          </a:r>
                          <a14:m>
                            <m:oMath xmlns:m="http://schemas.openxmlformats.org/officeDocument/2006/math">
                              <m:r>
                                <a:rPr lang="en-US" sz="1200">
                                  <a:effectLst/>
                                </a:rPr>
                                <m:t>&lt;</m:t>
                              </m:r>
                            </m:oMath>
                          </a14:m>
                          <a:r>
                            <a:rPr lang="en-US" sz="1200">
                              <a:effectLst/>
                            </a:rPr>
                            <a:t> 1 ton per year</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$ 625.00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$ 782.00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810146980"/>
                      </a:ext>
                    </a:extLst>
                  </a:tr>
                  <a:tr h="316523">
                    <a:tc>
                      <a:txBody>
                        <a:bodyPr/>
                        <a:lstStyle/>
                        <a:p>
                          <a:pPr marL="0" marR="0">
                            <a:spcBef>
                              <a:spcPts val="0"/>
                            </a:spcBef>
                            <a:spcAft>
                              <a:spcPts val="0"/>
                            </a:spcAft>
                          </a:pPr>
                          <a:r>
                            <a:rPr lang="en-US" sz="1200">
                              <a:effectLst/>
                            </a:rPr>
                            <a:t>Animal Crematory, </a:t>
                          </a:r>
                          <a14:m>
                            <m:oMath xmlns:m="http://schemas.openxmlformats.org/officeDocument/2006/math">
                              <m:r>
                                <a:rPr lang="en-US" sz="1200">
                                  <a:effectLst/>
                                </a:rPr>
                                <m:t>≥ </m:t>
                              </m:r>
                            </m:oMath>
                          </a14:m>
                          <a:r>
                            <a:rPr lang="en-US" sz="1200">
                              <a:effectLst/>
                            </a:rPr>
                            <a:t>1 ton and </a:t>
                          </a:r>
                          <a14:m>
                            <m:oMath xmlns:m="http://schemas.openxmlformats.org/officeDocument/2006/math">
                              <m:r>
                                <a:rPr lang="en-US" sz="1200">
                                  <a:effectLst/>
                                </a:rPr>
                                <m:t>&lt; </m:t>
                              </m:r>
                            </m:oMath>
                          </a14:m>
                          <a:r>
                            <a:rPr lang="en-US" sz="1200">
                              <a:effectLst/>
                            </a:rPr>
                            <a:t>20 tons per year</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$ 1,875.00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$ 2,344.00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587895406"/>
                      </a:ext>
                    </a:extLst>
                  </a:tr>
                  <a:tr h="316523">
                    <a:tc>
                      <a:txBody>
                        <a:bodyPr/>
                        <a:lstStyle/>
                        <a:p>
                          <a:pPr marL="0" marR="0">
                            <a:spcBef>
                              <a:spcPts val="0"/>
                            </a:spcBef>
                            <a:spcAft>
                              <a:spcPts val="0"/>
                            </a:spcAft>
                          </a:pPr>
                          <a:r>
                            <a:rPr lang="en-US" sz="1200">
                              <a:effectLst/>
                            </a:rPr>
                            <a:t>Animal Crematory,  </a:t>
                          </a:r>
                          <a14:m>
                            <m:oMath xmlns:m="http://schemas.openxmlformats.org/officeDocument/2006/math">
                              <m:r>
                                <a:rPr lang="en-US" sz="1200">
                                  <a:effectLst/>
                                </a:rPr>
                                <m:t>≥ </m:t>
                              </m:r>
                            </m:oMath>
                          </a14:m>
                          <a:r>
                            <a:rPr lang="en-US" sz="1200">
                              <a:effectLst/>
                            </a:rPr>
                            <a:t>20 tons per year</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$ 3,125.00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$ 3,907.00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988020347"/>
                      </a:ext>
                    </a:extLst>
                  </a:tr>
                </a:tbl>
              </a:graphicData>
            </a:graphic>
          </p:graphicFrame>
        </mc:Choice>
        <mc:Fallback>
          <p:graphicFrame>
            <p:nvGraphicFramePr>
              <p:cNvPr id="2" name="Table 1">
                <a:extLst>
                  <a:ext uri="{FF2B5EF4-FFF2-40B4-BE49-F238E27FC236}">
                    <a16:creationId xmlns:a16="http://schemas.microsoft.com/office/drawing/2014/main" id="{95BD63C6-CDDB-5208-2767-75DD4E23A774}"/>
                  </a:ext>
                </a:extLst>
              </p:cNvPr>
              <p:cNvGraphicFramePr>
                <a:graphicFrameLocks noGrp="1"/>
              </p:cNvGraphicFramePr>
              <p:nvPr>
                <p:extLst>
                  <p:ext uri="{D42A27DB-BD31-4B8C-83A1-F6EECF244321}">
                    <p14:modId xmlns:p14="http://schemas.microsoft.com/office/powerpoint/2010/main" val="3094049891"/>
                  </p:ext>
                </p:extLst>
              </p:nvPr>
            </p:nvGraphicFramePr>
            <p:xfrm>
              <a:off x="2781300" y="2400299"/>
              <a:ext cx="6629400" cy="2057401"/>
            </p:xfrm>
            <a:graphic>
              <a:graphicData uri="http://schemas.openxmlformats.org/drawingml/2006/table">
                <a:tbl>
                  <a:tblPr firstRow="1" firstCol="1" bandRow="1">
                    <a:tableStyleId>{5C22544A-7EE6-4342-B048-85BDC9FD1C3A}</a:tableStyleId>
                  </a:tblPr>
                  <a:tblGrid>
                    <a:gridCol w="4268341">
                      <a:extLst>
                        <a:ext uri="{9D8B030D-6E8A-4147-A177-3AD203B41FA5}">
                          <a16:colId xmlns:a16="http://schemas.microsoft.com/office/drawing/2014/main" val="3555638381"/>
                        </a:ext>
                      </a:extLst>
                    </a:gridCol>
                    <a:gridCol w="1148623">
                      <a:extLst>
                        <a:ext uri="{9D8B030D-6E8A-4147-A177-3AD203B41FA5}">
                          <a16:colId xmlns:a16="http://schemas.microsoft.com/office/drawing/2014/main" val="2570779764"/>
                        </a:ext>
                      </a:extLst>
                    </a:gridCol>
                    <a:gridCol w="1212436">
                      <a:extLst>
                        <a:ext uri="{9D8B030D-6E8A-4147-A177-3AD203B41FA5}">
                          <a16:colId xmlns:a16="http://schemas.microsoft.com/office/drawing/2014/main" val="2455681844"/>
                        </a:ext>
                      </a:extLst>
                    </a:gridCol>
                  </a:tblGrid>
                  <a:tr h="284871">
                    <a:tc gridSpan="3">
                      <a:txBody>
                        <a:bodyPr/>
                        <a:lstStyle/>
                        <a:p>
                          <a:pPr marL="0" marR="0">
                            <a:spcBef>
                              <a:spcPts val="0"/>
                            </a:spcBef>
                            <a:spcAft>
                              <a:spcPts val="0"/>
                            </a:spcAft>
                          </a:pPr>
                          <a:r>
                            <a:rPr lang="en-US" sz="1200" dirty="0">
                              <a:effectLst/>
                            </a:rPr>
                            <a:t>Permit Fees: Crematory/Incinerator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396718220"/>
                      </a:ext>
                    </a:extLst>
                  </a:tr>
                  <a:tr h="253219">
                    <a:tc>
                      <a:txBody>
                        <a:bodyPr/>
                        <a:lstStyle/>
                        <a:p>
                          <a:pPr marL="0" marR="0">
                            <a:spcBef>
                              <a:spcPts val="0"/>
                            </a:spcBef>
                            <a:spcAft>
                              <a:spcPts val="0"/>
                            </a:spcAft>
                          </a:pPr>
                          <a:r>
                            <a:rPr lang="en-US" sz="1200">
                              <a:effectLst/>
                            </a:rPr>
                            <a:t>Permit Type: Throughput Limit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A/C</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P/O</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513683749"/>
                      </a:ext>
                    </a:extLst>
                  </a:tr>
                  <a:tr h="284871">
                    <a:tc>
                      <a:txBody>
                        <a:bodyPr/>
                        <a:lstStyle/>
                        <a:p>
                          <a:endParaRPr lang="en-US"/>
                        </a:p>
                      </a:txBody>
                      <a:tcPr marL="68580" marR="68580" marT="0" marB="0" anchor="b">
                        <a:blipFill>
                          <a:blip r:embed="rId2"/>
                          <a:stretch>
                            <a:fillRect l="-298" t="-195455" r="-56250" b="-486364"/>
                          </a:stretch>
                        </a:blipFill>
                      </a:tcPr>
                    </a:tc>
                    <a:tc>
                      <a:txBody>
                        <a:bodyPr/>
                        <a:lstStyle/>
                        <a:p>
                          <a:pPr marL="0" marR="0" algn="r">
                            <a:spcBef>
                              <a:spcPts val="0"/>
                            </a:spcBef>
                            <a:spcAft>
                              <a:spcPts val="0"/>
                            </a:spcAft>
                          </a:pPr>
                          <a:r>
                            <a:rPr lang="en-US" sz="1200">
                              <a:effectLst/>
                            </a:rPr>
                            <a:t> $ 1,000.00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$ 1,250.00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37044856"/>
                      </a:ext>
                    </a:extLst>
                  </a:tr>
                  <a:tr h="284871">
                    <a:tc>
                      <a:txBody>
                        <a:bodyPr/>
                        <a:lstStyle/>
                        <a:p>
                          <a:endParaRPr lang="en-US"/>
                        </a:p>
                      </a:txBody>
                      <a:tcPr marL="68580" marR="68580" marT="0" marB="0" anchor="b">
                        <a:blipFill>
                          <a:blip r:embed="rId2"/>
                          <a:stretch>
                            <a:fillRect l="-298" t="-282609" r="-56250" b="-365217"/>
                          </a:stretch>
                        </a:blipFill>
                      </a:tcPr>
                    </a:tc>
                    <a:tc>
                      <a:txBody>
                        <a:bodyPr/>
                        <a:lstStyle/>
                        <a:p>
                          <a:pPr marL="0" marR="0" algn="r">
                            <a:spcBef>
                              <a:spcPts val="0"/>
                            </a:spcBef>
                            <a:spcAft>
                              <a:spcPts val="0"/>
                            </a:spcAft>
                          </a:pPr>
                          <a:r>
                            <a:rPr lang="en-US" sz="1200">
                              <a:effectLst/>
                            </a:rPr>
                            <a:t> $ 2,000.00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$ 2,500.00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200746802"/>
                      </a:ext>
                    </a:extLst>
                  </a:tr>
                  <a:tr h="316523">
                    <a:tc>
                      <a:txBody>
                        <a:bodyPr/>
                        <a:lstStyle/>
                        <a:p>
                          <a:endParaRPr lang="en-US"/>
                        </a:p>
                      </a:txBody>
                      <a:tcPr marL="68580" marR="68580" marT="0" marB="0" anchor="b">
                        <a:blipFill>
                          <a:blip r:embed="rId2"/>
                          <a:stretch>
                            <a:fillRect l="-298" t="-352000" r="-56250" b="-236000"/>
                          </a:stretch>
                        </a:blipFill>
                      </a:tcPr>
                    </a:tc>
                    <a:tc>
                      <a:txBody>
                        <a:bodyPr/>
                        <a:lstStyle/>
                        <a:p>
                          <a:pPr marL="0" marR="0" algn="r">
                            <a:spcBef>
                              <a:spcPts val="0"/>
                            </a:spcBef>
                            <a:spcAft>
                              <a:spcPts val="0"/>
                            </a:spcAft>
                          </a:pPr>
                          <a:r>
                            <a:rPr lang="en-US" sz="1200">
                              <a:effectLst/>
                            </a:rPr>
                            <a:t> $ 625.00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$ 782.00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810146980"/>
                      </a:ext>
                    </a:extLst>
                  </a:tr>
                  <a:tr h="316523">
                    <a:tc>
                      <a:txBody>
                        <a:bodyPr/>
                        <a:lstStyle/>
                        <a:p>
                          <a:endParaRPr lang="en-US"/>
                        </a:p>
                      </a:txBody>
                      <a:tcPr marL="68580" marR="68580" marT="0" marB="0" anchor="b">
                        <a:blipFill>
                          <a:blip r:embed="rId2"/>
                          <a:stretch>
                            <a:fillRect l="-298" t="-452000" r="-56250" b="-136000"/>
                          </a:stretch>
                        </a:blipFill>
                      </a:tcPr>
                    </a:tc>
                    <a:tc>
                      <a:txBody>
                        <a:bodyPr/>
                        <a:lstStyle/>
                        <a:p>
                          <a:pPr marL="0" marR="0" algn="r">
                            <a:spcBef>
                              <a:spcPts val="0"/>
                            </a:spcBef>
                            <a:spcAft>
                              <a:spcPts val="0"/>
                            </a:spcAft>
                          </a:pPr>
                          <a:r>
                            <a:rPr lang="en-US" sz="1200">
                              <a:effectLst/>
                            </a:rPr>
                            <a:t> $ 1,875.00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$ 2,344.00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587895406"/>
                      </a:ext>
                    </a:extLst>
                  </a:tr>
                  <a:tr h="316523">
                    <a:tc>
                      <a:txBody>
                        <a:bodyPr/>
                        <a:lstStyle/>
                        <a:p>
                          <a:endParaRPr lang="en-US"/>
                        </a:p>
                      </a:txBody>
                      <a:tcPr marL="68580" marR="68580" marT="0" marB="0" anchor="b">
                        <a:blipFill>
                          <a:blip r:embed="rId2"/>
                          <a:stretch>
                            <a:fillRect l="-298" t="-552000" r="-56250" b="-36000"/>
                          </a:stretch>
                        </a:blipFill>
                      </a:tcPr>
                    </a:tc>
                    <a:tc>
                      <a:txBody>
                        <a:bodyPr/>
                        <a:lstStyle/>
                        <a:p>
                          <a:pPr marL="0" marR="0" algn="r">
                            <a:spcBef>
                              <a:spcPts val="0"/>
                            </a:spcBef>
                            <a:spcAft>
                              <a:spcPts val="0"/>
                            </a:spcAft>
                          </a:pPr>
                          <a:r>
                            <a:rPr lang="en-US" sz="1200">
                              <a:effectLst/>
                            </a:rPr>
                            <a:t> $ 3,125.00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$ 3,907.00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988020347"/>
                      </a:ext>
                    </a:extLst>
                  </a:tr>
                </a:tbl>
              </a:graphicData>
            </a:graphic>
          </p:graphicFrame>
        </mc:Fallback>
      </mc:AlternateContent>
    </p:spTree>
    <p:extLst>
      <p:ext uri="{BB962C8B-B14F-4D97-AF65-F5344CB8AC3E}">
        <p14:creationId xmlns:p14="http://schemas.microsoft.com/office/powerpoint/2010/main" val="153582121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BAB08-241A-421B-2235-5D8EF24EAF9A}"/>
              </a:ext>
            </a:extLst>
          </p:cNvPr>
          <p:cNvSpPr>
            <a:spLocks noGrp="1"/>
          </p:cNvSpPr>
          <p:nvPr>
            <p:ph idx="1"/>
          </p:nvPr>
        </p:nvSpPr>
        <p:spPr>
          <a:xfrm>
            <a:off x="732367" y="838200"/>
            <a:ext cx="10723033" cy="5867400"/>
          </a:xfrm>
        </p:spPr>
        <p:txBody>
          <a:bodyPr/>
          <a:lstStyle/>
          <a:p>
            <a:pPr marL="0" indent="0" algn="just">
              <a:spcBef>
                <a:spcPts val="0"/>
              </a:spcBef>
              <a:spcAft>
                <a:spcPts val="0"/>
              </a:spcAft>
              <a:buNone/>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r>
              <a:rPr lang="en-US" sz="1400" b="1" dirty="0">
                <a:solidFill>
                  <a:schemeClr val="tx1"/>
                </a:solidFill>
                <a:effectLst/>
                <a:latin typeface="Times New Roman" panose="02020603050405020304" pitchFamily="18" charset="0"/>
                <a:ea typeface="Times New Roman" panose="02020603050405020304" pitchFamily="18" charset="0"/>
              </a:rPr>
              <a:t>Section 660.10B: Category  X(B) -	Crematory/Incinerator Emission Fees</a:t>
            </a: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pPr>
            <a:r>
              <a:rPr lang="en-US" sz="1400" dirty="0">
                <a:solidFill>
                  <a:schemeClr val="tx1"/>
                </a:solidFill>
                <a:effectLst/>
                <a:latin typeface="Times New Roman" panose="02020603050405020304" pitchFamily="18" charset="0"/>
                <a:ea typeface="Times New Roman" panose="02020603050405020304" pitchFamily="18" charset="0"/>
              </a:rPr>
              <a:t>Emission Fees are based on processes, controls in place, and potential to emit. </a:t>
            </a:r>
          </a:p>
          <a:p>
            <a:pPr marL="0" marR="0" indent="0">
              <a:spcBef>
                <a:spcPts val="0"/>
              </a:spcBef>
              <a:spcAft>
                <a:spcPts val="0"/>
              </a:spcAft>
              <a:buNone/>
              <a:tabLst>
                <a:tab pos="44577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p:txBody>
      </p:sp>
      <p:sp>
        <p:nvSpPr>
          <p:cNvPr id="4" name="Text Box 11">
            <a:extLst>
              <a:ext uri="{FF2B5EF4-FFF2-40B4-BE49-F238E27FC236}">
                <a16:creationId xmlns:a16="http://schemas.microsoft.com/office/drawing/2014/main" id="{208CECA3-B693-2DFC-393C-A5C50669018E}"/>
              </a:ext>
            </a:extLst>
          </p:cNvPr>
          <p:cNvSpPr txBox="1">
            <a:spLocks noGrp="1" noChangeArrowheads="1"/>
          </p:cNvSpPr>
          <p:nvPr>
            <p:ph type="title"/>
          </p:nvPr>
        </p:nvSpPr>
        <p:spPr bwMode="auto">
          <a:xfrm>
            <a:off x="732367" y="-47925"/>
            <a:ext cx="10723034" cy="831093"/>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Rule 660.10B (Proposed)</a:t>
            </a:r>
          </a:p>
        </p:txBody>
      </p:sp>
      <mc:AlternateContent xmlns:mc="http://schemas.openxmlformats.org/markup-compatibility/2006">
        <mc:Choice xmlns:a14="http://schemas.microsoft.com/office/drawing/2010/main" Requires="a14">
          <p:graphicFrame>
            <p:nvGraphicFramePr>
              <p:cNvPr id="5" name="Table 4">
                <a:extLst>
                  <a:ext uri="{FF2B5EF4-FFF2-40B4-BE49-F238E27FC236}">
                    <a16:creationId xmlns:a16="http://schemas.microsoft.com/office/drawing/2014/main" id="{E97FA61F-A230-FB0E-3C3C-9CBFA27825B9}"/>
                  </a:ext>
                </a:extLst>
              </p:cNvPr>
              <p:cNvGraphicFramePr>
                <a:graphicFrameLocks noGrp="1"/>
              </p:cNvGraphicFramePr>
              <p:nvPr>
                <p:extLst>
                  <p:ext uri="{D42A27DB-BD31-4B8C-83A1-F6EECF244321}">
                    <p14:modId xmlns:p14="http://schemas.microsoft.com/office/powerpoint/2010/main" val="936325388"/>
                  </p:ext>
                </p:extLst>
              </p:nvPr>
            </p:nvGraphicFramePr>
            <p:xfrm>
              <a:off x="1219200" y="1981200"/>
              <a:ext cx="9753600" cy="3314700"/>
            </p:xfrm>
            <a:graphic>
              <a:graphicData uri="http://schemas.openxmlformats.org/drawingml/2006/table">
                <a:tbl>
                  <a:tblPr firstRow="1" firstCol="1" bandRow="1">
                    <a:tableStyleId>{5C22544A-7EE6-4342-B048-85BDC9FD1C3A}</a:tableStyleId>
                  </a:tblPr>
                  <a:tblGrid>
                    <a:gridCol w="2286000">
                      <a:extLst>
                        <a:ext uri="{9D8B030D-6E8A-4147-A177-3AD203B41FA5}">
                          <a16:colId xmlns:a16="http://schemas.microsoft.com/office/drawing/2014/main" val="2139363906"/>
                        </a:ext>
                      </a:extLst>
                    </a:gridCol>
                    <a:gridCol w="1177310">
                      <a:extLst>
                        <a:ext uri="{9D8B030D-6E8A-4147-A177-3AD203B41FA5}">
                          <a16:colId xmlns:a16="http://schemas.microsoft.com/office/drawing/2014/main" val="2729090461"/>
                        </a:ext>
                      </a:extLst>
                    </a:gridCol>
                    <a:gridCol w="1314388">
                      <a:extLst>
                        <a:ext uri="{9D8B030D-6E8A-4147-A177-3AD203B41FA5}">
                          <a16:colId xmlns:a16="http://schemas.microsoft.com/office/drawing/2014/main" val="4017304985"/>
                        </a:ext>
                      </a:extLst>
                    </a:gridCol>
                    <a:gridCol w="1126620">
                      <a:extLst>
                        <a:ext uri="{9D8B030D-6E8A-4147-A177-3AD203B41FA5}">
                          <a16:colId xmlns:a16="http://schemas.microsoft.com/office/drawing/2014/main" val="110588859"/>
                        </a:ext>
                      </a:extLst>
                    </a:gridCol>
                    <a:gridCol w="1314388">
                      <a:extLst>
                        <a:ext uri="{9D8B030D-6E8A-4147-A177-3AD203B41FA5}">
                          <a16:colId xmlns:a16="http://schemas.microsoft.com/office/drawing/2014/main" val="2270438756"/>
                        </a:ext>
                      </a:extLst>
                    </a:gridCol>
                    <a:gridCol w="1314388">
                      <a:extLst>
                        <a:ext uri="{9D8B030D-6E8A-4147-A177-3AD203B41FA5}">
                          <a16:colId xmlns:a16="http://schemas.microsoft.com/office/drawing/2014/main" val="3321809194"/>
                        </a:ext>
                      </a:extLst>
                    </a:gridCol>
                    <a:gridCol w="1220506">
                      <a:extLst>
                        <a:ext uri="{9D8B030D-6E8A-4147-A177-3AD203B41FA5}">
                          <a16:colId xmlns:a16="http://schemas.microsoft.com/office/drawing/2014/main" val="1686346143"/>
                        </a:ext>
                      </a:extLst>
                    </a:gridCol>
                  </a:tblGrid>
                  <a:tr h="228600">
                    <a:tc gridSpan="7">
                      <a:txBody>
                        <a:bodyPr/>
                        <a:lstStyle/>
                        <a:p>
                          <a:pPr marL="0" marR="0">
                            <a:spcBef>
                              <a:spcPts val="0"/>
                            </a:spcBef>
                            <a:spcAft>
                              <a:spcPts val="0"/>
                            </a:spcAft>
                          </a:pPr>
                          <a:r>
                            <a:rPr lang="en-US" sz="1200" dirty="0">
                              <a:effectLst/>
                            </a:rPr>
                            <a:t>Emission Fees: Crematory/Incinerator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503590761"/>
                      </a:ext>
                    </a:extLst>
                  </a:tr>
                  <a:tr h="203200">
                    <a:tc>
                      <a:txBody>
                        <a:bodyPr/>
                        <a:lstStyle/>
                        <a:p>
                          <a:pPr marL="0" marR="0">
                            <a:spcBef>
                              <a:spcPts val="0"/>
                            </a:spcBef>
                            <a:spcAft>
                              <a:spcPts val="0"/>
                            </a:spcAft>
                          </a:pPr>
                          <a:r>
                            <a:rPr lang="en-US" sz="1200">
                              <a:effectLst/>
                            </a:rPr>
                            <a:t>Permit Type: Throughput Limit</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A/C One (1) Chamber Unit</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200">
                              <a:effectLst/>
                            </a:rPr>
                            <a:t>A/C </a:t>
                          </a:r>
                        </a:p>
                        <a:p>
                          <a:pPr marL="0" marR="0" algn="ctr">
                            <a:spcBef>
                              <a:spcPts val="0"/>
                            </a:spcBef>
                            <a:spcAft>
                              <a:spcPts val="0"/>
                            </a:spcAft>
                          </a:pPr>
                          <a:r>
                            <a:rPr lang="en-US" sz="1200">
                              <a:effectLst/>
                            </a:rPr>
                            <a:t>Two (2) chamber unit, without exhaust scrubber</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200">
                              <a:effectLst/>
                            </a:rPr>
                            <a:t>A/C </a:t>
                          </a:r>
                        </a:p>
                        <a:p>
                          <a:pPr marL="0" marR="0" algn="ctr">
                            <a:spcBef>
                              <a:spcPts val="0"/>
                            </a:spcBef>
                            <a:spcAft>
                              <a:spcPts val="0"/>
                            </a:spcAft>
                          </a:pPr>
                          <a:r>
                            <a:rPr lang="en-US" sz="1200">
                              <a:effectLst/>
                            </a:rPr>
                            <a:t>Two (2)  chamber unit, with exhaust scrubber</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200">
                              <a:effectLst/>
                            </a:rPr>
                            <a:t>P/O One (1)  Chamber Unit</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200">
                              <a:effectLst/>
                            </a:rPr>
                            <a:t>P/O</a:t>
                          </a:r>
                        </a:p>
                        <a:p>
                          <a:pPr marL="0" marR="0" algn="ctr">
                            <a:spcBef>
                              <a:spcPts val="0"/>
                            </a:spcBef>
                            <a:spcAft>
                              <a:spcPts val="0"/>
                            </a:spcAft>
                          </a:pPr>
                          <a:r>
                            <a:rPr lang="en-US" sz="1200">
                              <a:effectLst/>
                            </a:rPr>
                            <a:t>Two (2)  chamber unit, without exhaust scrubber</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200">
                              <a:effectLst/>
                            </a:rPr>
                            <a:t>P/O</a:t>
                          </a:r>
                        </a:p>
                        <a:p>
                          <a:pPr marL="0" marR="0" algn="ctr">
                            <a:spcBef>
                              <a:spcPts val="0"/>
                            </a:spcBef>
                            <a:spcAft>
                              <a:spcPts val="0"/>
                            </a:spcAft>
                          </a:pPr>
                          <a:r>
                            <a:rPr lang="en-US" sz="1200">
                              <a:effectLst/>
                            </a:rPr>
                            <a:t>Two (2)  chamber unit, with exhaust scrubber</a:t>
                          </a:r>
                          <a:endParaRPr lang="en-US"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296375308"/>
                      </a:ext>
                    </a:extLst>
                  </a:tr>
                  <a:tr h="228600">
                    <a:tc>
                      <a:txBody>
                        <a:bodyPr/>
                        <a:lstStyle/>
                        <a:p>
                          <a:pPr marL="0" marR="0">
                            <a:spcBef>
                              <a:spcPts val="0"/>
                            </a:spcBef>
                            <a:spcAft>
                              <a:spcPts val="0"/>
                            </a:spcAft>
                          </a:pPr>
                          <a:r>
                            <a:rPr lang="en-US" sz="1200">
                              <a:effectLst/>
                            </a:rPr>
                            <a:t>Crematory, </a:t>
                          </a:r>
                          <a14:m>
                            <m:oMath xmlns:m="http://schemas.openxmlformats.org/officeDocument/2006/math">
                              <m:r>
                                <a:rPr lang="en-US" sz="1200">
                                  <a:effectLst/>
                                </a:rPr>
                                <m:t>&lt; </m:t>
                              </m:r>
                            </m:oMath>
                          </a14:m>
                          <a:r>
                            <a:rPr lang="en-US" sz="1200">
                              <a:effectLst/>
                            </a:rPr>
                            <a:t>500 cases per year</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150">
                              <a:effectLst/>
                            </a:rPr>
                            <a:t>NA</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150">
                              <a:effectLst/>
                            </a:rPr>
                            <a:t> $400.00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150">
                              <a:effectLst/>
                            </a:rPr>
                            <a:t> $250.00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150">
                              <a:effectLst/>
                            </a:rPr>
                            <a:t>NA</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150">
                              <a:effectLst/>
                            </a:rPr>
                            <a:t> $625.00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150">
                              <a:effectLst/>
                            </a:rPr>
                            <a:t> $438.00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297246619"/>
                      </a:ext>
                    </a:extLst>
                  </a:tr>
                  <a:tr h="228600">
                    <a:tc>
                      <a:txBody>
                        <a:bodyPr/>
                        <a:lstStyle/>
                        <a:p>
                          <a:pPr marL="0" marR="0">
                            <a:spcBef>
                              <a:spcPts val="0"/>
                            </a:spcBef>
                            <a:spcAft>
                              <a:spcPts val="0"/>
                            </a:spcAft>
                          </a:pPr>
                          <a:r>
                            <a:rPr lang="en-US" sz="1200">
                              <a:effectLst/>
                            </a:rPr>
                            <a:t>Crematory, </a:t>
                          </a:r>
                          <a14:m>
                            <m:oMath xmlns:m="http://schemas.openxmlformats.org/officeDocument/2006/math">
                              <m:r>
                                <a:rPr lang="en-US" sz="1200">
                                  <a:effectLst/>
                                </a:rPr>
                                <m:t>≥</m:t>
                              </m:r>
                            </m:oMath>
                          </a14:m>
                          <a:r>
                            <a:rPr lang="en-US" sz="1200">
                              <a:effectLst/>
                            </a:rPr>
                            <a:t> 500 cases per year</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150">
                              <a:effectLst/>
                            </a:rPr>
                            <a:t>NA</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150">
                              <a:effectLst/>
                            </a:rPr>
                            <a:t> $800.00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150">
                              <a:effectLst/>
                            </a:rPr>
                            <a:t> $500.00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150">
                              <a:effectLst/>
                            </a:rPr>
                            <a:t>NA</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150">
                              <a:effectLst/>
                            </a:rPr>
                            <a:t> $1,250.00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150">
                              <a:effectLst/>
                            </a:rPr>
                            <a:t> $875.00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475776040"/>
                      </a:ext>
                    </a:extLst>
                  </a:tr>
                  <a:tr h="254000">
                    <a:tc>
                      <a:txBody>
                        <a:bodyPr/>
                        <a:lstStyle/>
                        <a:p>
                          <a:pPr marL="0" marR="0">
                            <a:spcBef>
                              <a:spcPts val="0"/>
                            </a:spcBef>
                            <a:spcAft>
                              <a:spcPts val="0"/>
                            </a:spcAft>
                          </a:pPr>
                          <a:r>
                            <a:rPr lang="en-US" sz="1200">
                              <a:effectLst/>
                            </a:rPr>
                            <a:t>Animal Crematory, </a:t>
                          </a:r>
                          <a14:m>
                            <m:oMath xmlns:m="http://schemas.openxmlformats.org/officeDocument/2006/math">
                              <m:r>
                                <a:rPr lang="en-US" sz="1200">
                                  <a:effectLst/>
                                </a:rPr>
                                <m:t>&lt;</m:t>
                              </m:r>
                            </m:oMath>
                          </a14:m>
                          <a:r>
                            <a:rPr lang="en-US" sz="1200">
                              <a:effectLst/>
                            </a:rPr>
                            <a:t> 1 ton per year</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150">
                              <a:effectLst/>
                            </a:rPr>
                            <a:t> $344.00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150">
                              <a:effectLst/>
                            </a:rPr>
                            <a:t> $250.00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150">
                              <a:effectLst/>
                            </a:rPr>
                            <a:t> $157.00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150" dirty="0">
                              <a:effectLst/>
                            </a:rPr>
                            <a:t> </a:t>
                          </a:r>
                          <a:endParaRPr lang="en-US" sz="1200" dirty="0">
                            <a:effectLst/>
                          </a:endParaRPr>
                        </a:p>
                        <a:p>
                          <a:pPr marL="0" marR="0" algn="r">
                            <a:spcBef>
                              <a:spcPts val="0"/>
                            </a:spcBef>
                            <a:spcAft>
                              <a:spcPts val="0"/>
                            </a:spcAft>
                          </a:pPr>
                          <a:r>
                            <a:rPr lang="en-US" sz="1150" dirty="0">
                              <a:effectLst/>
                            </a:rPr>
                            <a:t>$509.00</a:t>
                          </a:r>
                          <a:endParaRPr lang="en-US" sz="1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r">
                            <a:spcBef>
                              <a:spcPts val="0"/>
                            </a:spcBef>
                            <a:spcAft>
                              <a:spcPts val="0"/>
                            </a:spcAft>
                          </a:pPr>
                          <a:r>
                            <a:rPr lang="en-US" sz="1150">
                              <a:effectLst/>
                            </a:rPr>
                            <a:t> $391.00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150">
                              <a:effectLst/>
                            </a:rPr>
                            <a:t> $274.00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606879833"/>
                      </a:ext>
                    </a:extLst>
                  </a:tr>
                  <a:tr h="254000">
                    <a:tc>
                      <a:txBody>
                        <a:bodyPr/>
                        <a:lstStyle/>
                        <a:p>
                          <a:pPr marL="0" marR="0">
                            <a:spcBef>
                              <a:spcPts val="0"/>
                            </a:spcBef>
                            <a:spcAft>
                              <a:spcPts val="0"/>
                            </a:spcAft>
                          </a:pPr>
                          <a:r>
                            <a:rPr lang="en-US" sz="1200">
                              <a:effectLst/>
                            </a:rPr>
                            <a:t>Animal Crematory, </a:t>
                          </a:r>
                          <a14:m>
                            <m:oMath xmlns:m="http://schemas.openxmlformats.org/officeDocument/2006/math">
                              <m:r>
                                <a:rPr lang="en-US" sz="1200">
                                  <a:effectLst/>
                                </a:rPr>
                                <m:t>≥ </m:t>
                              </m:r>
                            </m:oMath>
                          </a14:m>
                          <a:r>
                            <a:rPr lang="en-US" sz="1200">
                              <a:effectLst/>
                            </a:rPr>
                            <a:t>1 ton and </a:t>
                          </a:r>
                          <a14:m>
                            <m:oMath xmlns:m="http://schemas.openxmlformats.org/officeDocument/2006/math">
                              <m:r>
                                <a:rPr lang="en-US" sz="1200">
                                  <a:effectLst/>
                                </a:rPr>
                                <m:t>&lt;</m:t>
                              </m:r>
                            </m:oMath>
                          </a14:m>
                          <a:r>
                            <a:rPr lang="en-US" sz="1200">
                              <a:effectLst/>
                            </a:rPr>
                            <a:t> 20 tons per year</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150">
                              <a:effectLst/>
                            </a:rPr>
                            <a:t> $1,032.00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150">
                              <a:effectLst/>
                            </a:rPr>
                            <a:t> $750.00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150">
                              <a:effectLst/>
                            </a:rPr>
                            <a:t> $469.00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150" dirty="0">
                              <a:effectLst/>
                            </a:rPr>
                            <a:t> </a:t>
                          </a:r>
                          <a:endParaRPr lang="en-US" sz="1200" dirty="0">
                            <a:effectLst/>
                          </a:endParaRPr>
                        </a:p>
                        <a:p>
                          <a:pPr marL="0" marR="0" algn="r">
                            <a:spcBef>
                              <a:spcPts val="0"/>
                            </a:spcBef>
                            <a:spcAft>
                              <a:spcPts val="0"/>
                            </a:spcAft>
                          </a:pPr>
                          <a:r>
                            <a:rPr lang="en-US" sz="1150" dirty="0">
                              <a:effectLst/>
                            </a:rPr>
                            <a:t> </a:t>
                          </a:r>
                          <a:endParaRPr lang="en-US" sz="1200" dirty="0">
                            <a:effectLst/>
                          </a:endParaRPr>
                        </a:p>
                        <a:p>
                          <a:pPr marL="0" marR="0" algn="r">
                            <a:spcBef>
                              <a:spcPts val="0"/>
                            </a:spcBef>
                            <a:spcAft>
                              <a:spcPts val="0"/>
                            </a:spcAft>
                          </a:pPr>
                          <a:r>
                            <a:rPr lang="en-US" sz="1150" dirty="0">
                              <a:effectLst/>
                            </a:rPr>
                            <a:t>$1,524.00</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150">
                              <a:effectLst/>
                            </a:rPr>
                            <a:t> $1,172.00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150">
                              <a:effectLst/>
                            </a:rPr>
                            <a:t> $821.00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076266485"/>
                      </a:ext>
                    </a:extLst>
                  </a:tr>
                  <a:tr h="254000">
                    <a:tc>
                      <a:txBody>
                        <a:bodyPr/>
                        <a:lstStyle/>
                        <a:p>
                          <a:pPr marL="0" marR="0">
                            <a:spcBef>
                              <a:spcPts val="0"/>
                            </a:spcBef>
                            <a:spcAft>
                              <a:spcPts val="0"/>
                            </a:spcAft>
                          </a:pPr>
                          <a:r>
                            <a:rPr lang="en-US" sz="1200">
                              <a:effectLst/>
                            </a:rPr>
                            <a:t>Animal Crematory,  </a:t>
                          </a:r>
                          <a14:m>
                            <m:oMath xmlns:m="http://schemas.openxmlformats.org/officeDocument/2006/math">
                              <m:r>
                                <a:rPr lang="en-US" sz="1200">
                                  <a:effectLst/>
                                </a:rPr>
                                <m:t>≥ </m:t>
                              </m:r>
                            </m:oMath>
                          </a14:m>
                          <a:r>
                            <a:rPr lang="en-US" sz="1200">
                              <a:effectLst/>
                            </a:rPr>
                            <a:t>20 tons per year</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150">
                              <a:effectLst/>
                            </a:rPr>
                            <a:t> $1,719.00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150">
                              <a:effectLst/>
                            </a:rPr>
                            <a:t> $1,250.00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150">
                              <a:effectLst/>
                            </a:rPr>
                            <a:t> $782.00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150" dirty="0">
                              <a:effectLst/>
                            </a:rPr>
                            <a:t> </a:t>
                          </a:r>
                          <a:endParaRPr lang="en-US" sz="1200" dirty="0">
                            <a:effectLst/>
                          </a:endParaRPr>
                        </a:p>
                        <a:p>
                          <a:pPr marL="0" marR="0">
                            <a:spcBef>
                              <a:spcPts val="0"/>
                            </a:spcBef>
                            <a:spcAft>
                              <a:spcPts val="0"/>
                            </a:spcAft>
                          </a:pPr>
                          <a:r>
                            <a:rPr lang="en-US" sz="1150" dirty="0">
                              <a:effectLst/>
                            </a:rPr>
                            <a:t>          $2,540.00</a:t>
                          </a:r>
                          <a:endParaRPr lang="en-US" sz="1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r">
                            <a:spcBef>
                              <a:spcPts val="0"/>
                            </a:spcBef>
                            <a:spcAft>
                              <a:spcPts val="0"/>
                            </a:spcAft>
                          </a:pPr>
                          <a:r>
                            <a:rPr lang="en-US" sz="1150">
                              <a:effectLst/>
                            </a:rPr>
                            <a:t>$1,954.00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spcBef>
                              <a:spcPts val="0"/>
                            </a:spcBef>
                            <a:spcAft>
                              <a:spcPts val="0"/>
                            </a:spcAft>
                          </a:pPr>
                          <a:r>
                            <a:rPr lang="en-US" sz="1150" dirty="0">
                              <a:effectLst/>
                            </a:rPr>
                            <a:t>        $1,368.00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89329452"/>
                      </a:ext>
                    </a:extLst>
                  </a:tr>
                </a:tbl>
              </a:graphicData>
            </a:graphic>
          </p:graphicFrame>
        </mc:Choice>
        <mc:Fallback>
          <p:graphicFrame>
            <p:nvGraphicFramePr>
              <p:cNvPr id="5" name="Table 4">
                <a:extLst>
                  <a:ext uri="{FF2B5EF4-FFF2-40B4-BE49-F238E27FC236}">
                    <a16:creationId xmlns:a16="http://schemas.microsoft.com/office/drawing/2014/main" id="{E97FA61F-A230-FB0E-3C3C-9CBFA27825B9}"/>
                  </a:ext>
                </a:extLst>
              </p:cNvPr>
              <p:cNvGraphicFramePr>
                <a:graphicFrameLocks noGrp="1"/>
              </p:cNvGraphicFramePr>
              <p:nvPr>
                <p:extLst>
                  <p:ext uri="{D42A27DB-BD31-4B8C-83A1-F6EECF244321}">
                    <p14:modId xmlns:p14="http://schemas.microsoft.com/office/powerpoint/2010/main" val="936325388"/>
                  </p:ext>
                </p:extLst>
              </p:nvPr>
            </p:nvGraphicFramePr>
            <p:xfrm>
              <a:off x="1219200" y="1981200"/>
              <a:ext cx="9753600" cy="3314700"/>
            </p:xfrm>
            <a:graphic>
              <a:graphicData uri="http://schemas.openxmlformats.org/drawingml/2006/table">
                <a:tbl>
                  <a:tblPr firstRow="1" firstCol="1" bandRow="1">
                    <a:tableStyleId>{5C22544A-7EE6-4342-B048-85BDC9FD1C3A}</a:tableStyleId>
                  </a:tblPr>
                  <a:tblGrid>
                    <a:gridCol w="2286000">
                      <a:extLst>
                        <a:ext uri="{9D8B030D-6E8A-4147-A177-3AD203B41FA5}">
                          <a16:colId xmlns:a16="http://schemas.microsoft.com/office/drawing/2014/main" val="2139363906"/>
                        </a:ext>
                      </a:extLst>
                    </a:gridCol>
                    <a:gridCol w="1177310">
                      <a:extLst>
                        <a:ext uri="{9D8B030D-6E8A-4147-A177-3AD203B41FA5}">
                          <a16:colId xmlns:a16="http://schemas.microsoft.com/office/drawing/2014/main" val="2729090461"/>
                        </a:ext>
                      </a:extLst>
                    </a:gridCol>
                    <a:gridCol w="1314388">
                      <a:extLst>
                        <a:ext uri="{9D8B030D-6E8A-4147-A177-3AD203B41FA5}">
                          <a16:colId xmlns:a16="http://schemas.microsoft.com/office/drawing/2014/main" val="4017304985"/>
                        </a:ext>
                      </a:extLst>
                    </a:gridCol>
                    <a:gridCol w="1126620">
                      <a:extLst>
                        <a:ext uri="{9D8B030D-6E8A-4147-A177-3AD203B41FA5}">
                          <a16:colId xmlns:a16="http://schemas.microsoft.com/office/drawing/2014/main" val="110588859"/>
                        </a:ext>
                      </a:extLst>
                    </a:gridCol>
                    <a:gridCol w="1314388">
                      <a:extLst>
                        <a:ext uri="{9D8B030D-6E8A-4147-A177-3AD203B41FA5}">
                          <a16:colId xmlns:a16="http://schemas.microsoft.com/office/drawing/2014/main" val="2270438756"/>
                        </a:ext>
                      </a:extLst>
                    </a:gridCol>
                    <a:gridCol w="1314388">
                      <a:extLst>
                        <a:ext uri="{9D8B030D-6E8A-4147-A177-3AD203B41FA5}">
                          <a16:colId xmlns:a16="http://schemas.microsoft.com/office/drawing/2014/main" val="3321809194"/>
                        </a:ext>
                      </a:extLst>
                    </a:gridCol>
                    <a:gridCol w="1220506">
                      <a:extLst>
                        <a:ext uri="{9D8B030D-6E8A-4147-A177-3AD203B41FA5}">
                          <a16:colId xmlns:a16="http://schemas.microsoft.com/office/drawing/2014/main" val="1686346143"/>
                        </a:ext>
                      </a:extLst>
                    </a:gridCol>
                  </a:tblGrid>
                  <a:tr h="228600">
                    <a:tc gridSpan="7">
                      <a:txBody>
                        <a:bodyPr/>
                        <a:lstStyle/>
                        <a:p>
                          <a:pPr marL="0" marR="0">
                            <a:spcBef>
                              <a:spcPts val="0"/>
                            </a:spcBef>
                            <a:spcAft>
                              <a:spcPts val="0"/>
                            </a:spcAft>
                          </a:pPr>
                          <a:r>
                            <a:rPr lang="en-US" sz="1200" dirty="0">
                              <a:effectLst/>
                            </a:rPr>
                            <a:t>Emission Fees: Crematory/Incinerator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503590761"/>
                      </a:ext>
                    </a:extLst>
                  </a:tr>
                  <a:tr h="1097280">
                    <a:tc>
                      <a:txBody>
                        <a:bodyPr/>
                        <a:lstStyle/>
                        <a:p>
                          <a:pPr marL="0" marR="0">
                            <a:spcBef>
                              <a:spcPts val="0"/>
                            </a:spcBef>
                            <a:spcAft>
                              <a:spcPts val="0"/>
                            </a:spcAft>
                          </a:pPr>
                          <a:r>
                            <a:rPr lang="en-US" sz="1200">
                              <a:effectLst/>
                            </a:rPr>
                            <a:t>Permit Type: Throughput Limit</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A/C One (1) Chamber Unit</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200">
                              <a:effectLst/>
                            </a:rPr>
                            <a:t>A/C </a:t>
                          </a:r>
                        </a:p>
                        <a:p>
                          <a:pPr marL="0" marR="0" algn="ctr">
                            <a:spcBef>
                              <a:spcPts val="0"/>
                            </a:spcBef>
                            <a:spcAft>
                              <a:spcPts val="0"/>
                            </a:spcAft>
                          </a:pPr>
                          <a:r>
                            <a:rPr lang="en-US" sz="1200">
                              <a:effectLst/>
                            </a:rPr>
                            <a:t>Two (2) chamber unit, without exhaust scrubber</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200">
                              <a:effectLst/>
                            </a:rPr>
                            <a:t>A/C </a:t>
                          </a:r>
                        </a:p>
                        <a:p>
                          <a:pPr marL="0" marR="0" algn="ctr">
                            <a:spcBef>
                              <a:spcPts val="0"/>
                            </a:spcBef>
                            <a:spcAft>
                              <a:spcPts val="0"/>
                            </a:spcAft>
                          </a:pPr>
                          <a:r>
                            <a:rPr lang="en-US" sz="1200">
                              <a:effectLst/>
                            </a:rPr>
                            <a:t>Two (2)  chamber unit, with exhaust scrubber</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200">
                              <a:effectLst/>
                            </a:rPr>
                            <a:t>P/O One (1)  Chamber Unit</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200">
                              <a:effectLst/>
                            </a:rPr>
                            <a:t>P/O</a:t>
                          </a:r>
                        </a:p>
                        <a:p>
                          <a:pPr marL="0" marR="0" algn="ctr">
                            <a:spcBef>
                              <a:spcPts val="0"/>
                            </a:spcBef>
                            <a:spcAft>
                              <a:spcPts val="0"/>
                            </a:spcAft>
                          </a:pPr>
                          <a:r>
                            <a:rPr lang="en-US" sz="1200">
                              <a:effectLst/>
                            </a:rPr>
                            <a:t>Two (2)  chamber unit, without exhaust scrubber</a:t>
                          </a:r>
                          <a:endParaRPr lang="en-US"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200">
                              <a:effectLst/>
                            </a:rPr>
                            <a:t>P/O</a:t>
                          </a:r>
                        </a:p>
                        <a:p>
                          <a:pPr marL="0" marR="0" algn="ctr">
                            <a:spcBef>
                              <a:spcPts val="0"/>
                            </a:spcBef>
                            <a:spcAft>
                              <a:spcPts val="0"/>
                            </a:spcAft>
                          </a:pPr>
                          <a:r>
                            <a:rPr lang="en-US" sz="1200">
                              <a:effectLst/>
                            </a:rPr>
                            <a:t>Two (2)  chamber unit, with exhaust scrubber</a:t>
                          </a:r>
                          <a:endParaRPr lang="en-US"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296375308"/>
                      </a:ext>
                    </a:extLst>
                  </a:tr>
                  <a:tr h="365760">
                    <a:tc>
                      <a:txBody>
                        <a:bodyPr/>
                        <a:lstStyle/>
                        <a:p>
                          <a:endParaRPr lang="en-US"/>
                        </a:p>
                      </a:txBody>
                      <a:tcPr marL="68580" marR="68580" marT="0" marB="0" anchor="b">
                        <a:blipFill>
                          <a:blip r:embed="rId2"/>
                          <a:stretch>
                            <a:fillRect l="-556" t="-362069" r="-328333" b="-468966"/>
                          </a:stretch>
                        </a:blipFill>
                      </a:tcPr>
                    </a:tc>
                    <a:tc>
                      <a:txBody>
                        <a:bodyPr/>
                        <a:lstStyle/>
                        <a:p>
                          <a:pPr marL="0" marR="0" algn="ctr">
                            <a:spcBef>
                              <a:spcPts val="0"/>
                            </a:spcBef>
                            <a:spcAft>
                              <a:spcPts val="0"/>
                            </a:spcAft>
                          </a:pPr>
                          <a:r>
                            <a:rPr lang="en-US" sz="1150">
                              <a:effectLst/>
                            </a:rPr>
                            <a:t>NA</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150">
                              <a:effectLst/>
                            </a:rPr>
                            <a:t> $400.00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150">
                              <a:effectLst/>
                            </a:rPr>
                            <a:t> $250.00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150">
                              <a:effectLst/>
                            </a:rPr>
                            <a:t>NA</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150">
                              <a:effectLst/>
                            </a:rPr>
                            <a:t> $625.00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150">
                              <a:effectLst/>
                            </a:rPr>
                            <a:t> $438.00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297246619"/>
                      </a:ext>
                    </a:extLst>
                  </a:tr>
                  <a:tr h="365760">
                    <a:tc>
                      <a:txBody>
                        <a:bodyPr/>
                        <a:lstStyle/>
                        <a:p>
                          <a:endParaRPr lang="en-US"/>
                        </a:p>
                      </a:txBody>
                      <a:tcPr marL="68580" marR="68580" marT="0" marB="0" anchor="b">
                        <a:blipFill>
                          <a:blip r:embed="rId2"/>
                          <a:stretch>
                            <a:fillRect l="-556" t="-462069" r="-328333" b="-368966"/>
                          </a:stretch>
                        </a:blipFill>
                      </a:tcPr>
                    </a:tc>
                    <a:tc>
                      <a:txBody>
                        <a:bodyPr/>
                        <a:lstStyle/>
                        <a:p>
                          <a:pPr marL="0" marR="0" algn="ctr">
                            <a:spcBef>
                              <a:spcPts val="0"/>
                            </a:spcBef>
                            <a:spcAft>
                              <a:spcPts val="0"/>
                            </a:spcAft>
                          </a:pPr>
                          <a:r>
                            <a:rPr lang="en-US" sz="1150">
                              <a:effectLst/>
                            </a:rPr>
                            <a:t>NA</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150">
                              <a:effectLst/>
                            </a:rPr>
                            <a:t> $800.00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150">
                              <a:effectLst/>
                            </a:rPr>
                            <a:t> $500.00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150">
                              <a:effectLst/>
                            </a:rPr>
                            <a:t>NA</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150">
                              <a:effectLst/>
                            </a:rPr>
                            <a:t> $1,250.00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150">
                              <a:effectLst/>
                            </a:rPr>
                            <a:t> $875.00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475776040"/>
                      </a:ext>
                    </a:extLst>
                  </a:tr>
                  <a:tr h="365760">
                    <a:tc>
                      <a:txBody>
                        <a:bodyPr/>
                        <a:lstStyle/>
                        <a:p>
                          <a:endParaRPr lang="en-US"/>
                        </a:p>
                      </a:txBody>
                      <a:tcPr marL="68580" marR="68580" marT="0" marB="0" anchor="b">
                        <a:blipFill>
                          <a:blip r:embed="rId2"/>
                          <a:stretch>
                            <a:fillRect l="-556" t="-562069" r="-328333" b="-268966"/>
                          </a:stretch>
                        </a:blipFill>
                      </a:tcPr>
                    </a:tc>
                    <a:tc>
                      <a:txBody>
                        <a:bodyPr/>
                        <a:lstStyle/>
                        <a:p>
                          <a:pPr marL="0" marR="0" algn="r">
                            <a:spcBef>
                              <a:spcPts val="0"/>
                            </a:spcBef>
                            <a:spcAft>
                              <a:spcPts val="0"/>
                            </a:spcAft>
                          </a:pPr>
                          <a:r>
                            <a:rPr lang="en-US" sz="1150">
                              <a:effectLst/>
                            </a:rPr>
                            <a:t> $344.00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150">
                              <a:effectLst/>
                            </a:rPr>
                            <a:t> $250.00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150">
                              <a:effectLst/>
                            </a:rPr>
                            <a:t> $157.00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150" dirty="0">
                              <a:effectLst/>
                            </a:rPr>
                            <a:t> </a:t>
                          </a:r>
                          <a:endParaRPr lang="en-US" sz="1200" dirty="0">
                            <a:effectLst/>
                          </a:endParaRPr>
                        </a:p>
                        <a:p>
                          <a:pPr marL="0" marR="0" algn="r">
                            <a:spcBef>
                              <a:spcPts val="0"/>
                            </a:spcBef>
                            <a:spcAft>
                              <a:spcPts val="0"/>
                            </a:spcAft>
                          </a:pPr>
                          <a:r>
                            <a:rPr lang="en-US" sz="1150" dirty="0">
                              <a:effectLst/>
                            </a:rPr>
                            <a:t>$509.00</a:t>
                          </a:r>
                          <a:endParaRPr lang="en-US" sz="1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r">
                            <a:spcBef>
                              <a:spcPts val="0"/>
                            </a:spcBef>
                            <a:spcAft>
                              <a:spcPts val="0"/>
                            </a:spcAft>
                          </a:pPr>
                          <a:r>
                            <a:rPr lang="en-US" sz="1150">
                              <a:effectLst/>
                            </a:rPr>
                            <a:t> $391.00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150">
                              <a:effectLst/>
                            </a:rPr>
                            <a:t> $274.00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606879833"/>
                      </a:ext>
                    </a:extLst>
                  </a:tr>
                  <a:tr h="525780">
                    <a:tc>
                      <a:txBody>
                        <a:bodyPr/>
                        <a:lstStyle/>
                        <a:p>
                          <a:endParaRPr lang="en-US"/>
                        </a:p>
                      </a:txBody>
                      <a:tcPr marL="68580" marR="68580" marT="0" marB="0" anchor="b">
                        <a:blipFill>
                          <a:blip r:embed="rId2"/>
                          <a:stretch>
                            <a:fillRect l="-556" t="-468293" r="-328333" b="-90244"/>
                          </a:stretch>
                        </a:blipFill>
                      </a:tcPr>
                    </a:tc>
                    <a:tc>
                      <a:txBody>
                        <a:bodyPr/>
                        <a:lstStyle/>
                        <a:p>
                          <a:pPr marL="0" marR="0" algn="r">
                            <a:spcBef>
                              <a:spcPts val="0"/>
                            </a:spcBef>
                            <a:spcAft>
                              <a:spcPts val="0"/>
                            </a:spcAft>
                          </a:pPr>
                          <a:r>
                            <a:rPr lang="en-US" sz="1150">
                              <a:effectLst/>
                            </a:rPr>
                            <a:t> $1,032.00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150">
                              <a:effectLst/>
                            </a:rPr>
                            <a:t> $750.00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150">
                              <a:effectLst/>
                            </a:rPr>
                            <a:t> $469.00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150" dirty="0">
                              <a:effectLst/>
                            </a:rPr>
                            <a:t> </a:t>
                          </a:r>
                          <a:endParaRPr lang="en-US" sz="1200" dirty="0">
                            <a:effectLst/>
                          </a:endParaRPr>
                        </a:p>
                        <a:p>
                          <a:pPr marL="0" marR="0" algn="r">
                            <a:spcBef>
                              <a:spcPts val="0"/>
                            </a:spcBef>
                            <a:spcAft>
                              <a:spcPts val="0"/>
                            </a:spcAft>
                          </a:pPr>
                          <a:r>
                            <a:rPr lang="en-US" sz="1150" dirty="0">
                              <a:effectLst/>
                            </a:rPr>
                            <a:t> </a:t>
                          </a:r>
                          <a:endParaRPr lang="en-US" sz="1200" dirty="0">
                            <a:effectLst/>
                          </a:endParaRPr>
                        </a:p>
                        <a:p>
                          <a:pPr marL="0" marR="0" algn="r">
                            <a:spcBef>
                              <a:spcPts val="0"/>
                            </a:spcBef>
                            <a:spcAft>
                              <a:spcPts val="0"/>
                            </a:spcAft>
                          </a:pPr>
                          <a:r>
                            <a:rPr lang="en-US" sz="1150" dirty="0">
                              <a:effectLst/>
                            </a:rPr>
                            <a:t>$1,524.00</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150">
                              <a:effectLst/>
                            </a:rPr>
                            <a:t> $1,172.00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150">
                              <a:effectLst/>
                            </a:rPr>
                            <a:t> $821.00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076266485"/>
                      </a:ext>
                    </a:extLst>
                  </a:tr>
                  <a:tr h="365760">
                    <a:tc>
                      <a:txBody>
                        <a:bodyPr/>
                        <a:lstStyle/>
                        <a:p>
                          <a:endParaRPr lang="en-US"/>
                        </a:p>
                      </a:txBody>
                      <a:tcPr marL="68580" marR="68580" marT="0" marB="0" anchor="b">
                        <a:blipFill>
                          <a:blip r:embed="rId2"/>
                          <a:stretch>
                            <a:fillRect l="-556" t="-803448" r="-328333" b="-27586"/>
                          </a:stretch>
                        </a:blipFill>
                      </a:tcPr>
                    </a:tc>
                    <a:tc>
                      <a:txBody>
                        <a:bodyPr/>
                        <a:lstStyle/>
                        <a:p>
                          <a:pPr marL="0" marR="0" algn="r">
                            <a:spcBef>
                              <a:spcPts val="0"/>
                            </a:spcBef>
                            <a:spcAft>
                              <a:spcPts val="0"/>
                            </a:spcAft>
                          </a:pPr>
                          <a:r>
                            <a:rPr lang="en-US" sz="1150">
                              <a:effectLst/>
                            </a:rPr>
                            <a:t> $1,719.00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150">
                              <a:effectLst/>
                            </a:rPr>
                            <a:t> $1,250.00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150">
                              <a:effectLst/>
                            </a:rPr>
                            <a:t> $782.00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150" dirty="0">
                              <a:effectLst/>
                            </a:rPr>
                            <a:t> </a:t>
                          </a:r>
                          <a:endParaRPr lang="en-US" sz="1200" dirty="0">
                            <a:effectLst/>
                          </a:endParaRPr>
                        </a:p>
                        <a:p>
                          <a:pPr marL="0" marR="0">
                            <a:spcBef>
                              <a:spcPts val="0"/>
                            </a:spcBef>
                            <a:spcAft>
                              <a:spcPts val="0"/>
                            </a:spcAft>
                          </a:pPr>
                          <a:r>
                            <a:rPr lang="en-US" sz="1150" dirty="0">
                              <a:effectLst/>
                            </a:rPr>
                            <a:t>          $2,540.00</a:t>
                          </a:r>
                          <a:endParaRPr lang="en-US" sz="1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r">
                            <a:spcBef>
                              <a:spcPts val="0"/>
                            </a:spcBef>
                            <a:spcAft>
                              <a:spcPts val="0"/>
                            </a:spcAft>
                          </a:pPr>
                          <a:r>
                            <a:rPr lang="en-US" sz="1150">
                              <a:effectLst/>
                            </a:rPr>
                            <a:t>$1,954.00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spcBef>
                              <a:spcPts val="0"/>
                            </a:spcBef>
                            <a:spcAft>
                              <a:spcPts val="0"/>
                            </a:spcAft>
                          </a:pPr>
                          <a:r>
                            <a:rPr lang="en-US" sz="1150" dirty="0">
                              <a:effectLst/>
                            </a:rPr>
                            <a:t>        $1,368.00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89329452"/>
                      </a:ext>
                    </a:extLst>
                  </a:tr>
                </a:tbl>
              </a:graphicData>
            </a:graphic>
          </p:graphicFrame>
        </mc:Fallback>
      </mc:AlternateContent>
    </p:spTree>
    <p:extLst>
      <p:ext uri="{BB962C8B-B14F-4D97-AF65-F5344CB8AC3E}">
        <p14:creationId xmlns:p14="http://schemas.microsoft.com/office/powerpoint/2010/main" val="194456227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BAB08-241A-421B-2235-5D8EF24EAF9A}"/>
              </a:ext>
            </a:extLst>
          </p:cNvPr>
          <p:cNvSpPr>
            <a:spLocks noGrp="1"/>
          </p:cNvSpPr>
          <p:nvPr>
            <p:ph idx="1"/>
          </p:nvPr>
        </p:nvSpPr>
        <p:spPr>
          <a:xfrm>
            <a:off x="732367" y="838200"/>
            <a:ext cx="10723033" cy="5867400"/>
          </a:xfrm>
        </p:spPr>
        <p:txBody>
          <a:bodyPr/>
          <a:lstStyle/>
          <a:p>
            <a:pPr marL="0" indent="0" algn="just">
              <a:spcBef>
                <a:spcPts val="0"/>
              </a:spcBef>
              <a:spcAft>
                <a:spcPts val="0"/>
              </a:spcAft>
              <a:buNone/>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r>
              <a:rPr lang="en-US" sz="1400" b="1" dirty="0">
                <a:solidFill>
                  <a:schemeClr val="tx1"/>
                </a:solidFill>
                <a:effectLst/>
                <a:latin typeface="Times New Roman" panose="02020603050405020304" pitchFamily="18" charset="0"/>
                <a:ea typeface="Times New Roman" panose="02020603050405020304" pitchFamily="18" charset="0"/>
              </a:rPr>
              <a:t>Section 660.11A: Category  XI(A) -	Fuel Burning Permit Fees</a:t>
            </a: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pPr>
            <a:r>
              <a:rPr lang="en-US" sz="1400" dirty="0">
                <a:solidFill>
                  <a:schemeClr val="tx1"/>
                </a:solidFill>
                <a:effectLst/>
                <a:latin typeface="Times New Roman" panose="02020603050405020304" pitchFamily="18" charset="0"/>
                <a:ea typeface="Times New Roman" panose="02020603050405020304" pitchFamily="18" charset="0"/>
              </a:rPr>
              <a:t>Installation and operation of fuel burning equipment, not subject to another fee category contained herein.  Examples include, but are not limited to: boilers, non-single family residential water heaters, air curtain incinerators, wood waste vegetation sites, and other fuel burning equipment.  Residential equipment, though not typically permitted, can be required if nuisance conditions exist, risk prioritization score is medium or high, or other requirements exist.  Engines powering any fuel burning unit shall be permitted separately.</a:t>
            </a:r>
          </a:p>
          <a:p>
            <a:pPr marL="0" marR="0" indent="0">
              <a:spcBef>
                <a:spcPts val="0"/>
              </a:spcBef>
              <a:spcAft>
                <a:spcPts val="0"/>
              </a:spcAft>
              <a:buNone/>
              <a:tabLst>
                <a:tab pos="44577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p:txBody>
      </p:sp>
      <p:sp>
        <p:nvSpPr>
          <p:cNvPr id="4" name="Text Box 11">
            <a:extLst>
              <a:ext uri="{FF2B5EF4-FFF2-40B4-BE49-F238E27FC236}">
                <a16:creationId xmlns:a16="http://schemas.microsoft.com/office/drawing/2014/main" id="{208CECA3-B693-2DFC-393C-A5C50669018E}"/>
              </a:ext>
            </a:extLst>
          </p:cNvPr>
          <p:cNvSpPr txBox="1">
            <a:spLocks noGrp="1" noChangeArrowheads="1"/>
          </p:cNvSpPr>
          <p:nvPr>
            <p:ph type="title"/>
          </p:nvPr>
        </p:nvSpPr>
        <p:spPr bwMode="auto">
          <a:xfrm>
            <a:off x="732367" y="-47925"/>
            <a:ext cx="10723034" cy="831093"/>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Rule 660.11A (Proposed)</a:t>
            </a:r>
          </a:p>
        </p:txBody>
      </p:sp>
      <mc:AlternateContent xmlns:mc="http://schemas.openxmlformats.org/markup-compatibility/2006">
        <mc:Choice xmlns:a14="http://schemas.microsoft.com/office/drawing/2010/main" Requires="a14">
          <p:graphicFrame>
            <p:nvGraphicFramePr>
              <p:cNvPr id="2" name="Table 1">
                <a:extLst>
                  <a:ext uri="{FF2B5EF4-FFF2-40B4-BE49-F238E27FC236}">
                    <a16:creationId xmlns:a16="http://schemas.microsoft.com/office/drawing/2014/main" id="{E9E8B648-4407-B803-86BF-E0824F208122}"/>
                  </a:ext>
                </a:extLst>
              </p:cNvPr>
              <p:cNvGraphicFramePr>
                <a:graphicFrameLocks noGrp="1"/>
              </p:cNvGraphicFramePr>
              <p:nvPr>
                <p:extLst>
                  <p:ext uri="{D42A27DB-BD31-4B8C-83A1-F6EECF244321}">
                    <p14:modId xmlns:p14="http://schemas.microsoft.com/office/powerpoint/2010/main" val="2882631316"/>
                  </p:ext>
                </p:extLst>
              </p:nvPr>
            </p:nvGraphicFramePr>
            <p:xfrm>
              <a:off x="2781300" y="2743200"/>
              <a:ext cx="6629400" cy="2895600"/>
            </p:xfrm>
            <a:graphic>
              <a:graphicData uri="http://schemas.openxmlformats.org/drawingml/2006/table">
                <a:tbl>
                  <a:tblPr firstRow="1" firstCol="1" bandRow="1">
                    <a:tableStyleId>{5C22544A-7EE6-4342-B048-85BDC9FD1C3A}</a:tableStyleId>
                  </a:tblPr>
                  <a:tblGrid>
                    <a:gridCol w="4651215">
                      <a:extLst>
                        <a:ext uri="{9D8B030D-6E8A-4147-A177-3AD203B41FA5}">
                          <a16:colId xmlns:a16="http://schemas.microsoft.com/office/drawing/2014/main" val="1011760261"/>
                        </a:ext>
                      </a:extLst>
                    </a:gridCol>
                    <a:gridCol w="1020999">
                      <a:extLst>
                        <a:ext uri="{9D8B030D-6E8A-4147-A177-3AD203B41FA5}">
                          <a16:colId xmlns:a16="http://schemas.microsoft.com/office/drawing/2014/main" val="2076342001"/>
                        </a:ext>
                      </a:extLst>
                    </a:gridCol>
                    <a:gridCol w="957186">
                      <a:extLst>
                        <a:ext uri="{9D8B030D-6E8A-4147-A177-3AD203B41FA5}">
                          <a16:colId xmlns:a16="http://schemas.microsoft.com/office/drawing/2014/main" val="2464750635"/>
                        </a:ext>
                      </a:extLst>
                    </a:gridCol>
                  </a:tblGrid>
                  <a:tr h="241300">
                    <a:tc gridSpan="3">
                      <a:txBody>
                        <a:bodyPr/>
                        <a:lstStyle/>
                        <a:p>
                          <a:pPr marL="0" marR="0">
                            <a:spcBef>
                              <a:spcPts val="0"/>
                            </a:spcBef>
                            <a:spcAft>
                              <a:spcPts val="0"/>
                            </a:spcAft>
                          </a:pPr>
                          <a:r>
                            <a:rPr lang="en-US" sz="1200">
                              <a:effectLst/>
                            </a:rPr>
                            <a:t>Permit Fees: Fuel Burning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480207555"/>
                      </a:ext>
                    </a:extLst>
                  </a:tr>
                  <a:tr h="241300">
                    <a:tc>
                      <a:txBody>
                        <a:bodyPr/>
                        <a:lstStyle/>
                        <a:p>
                          <a:pPr marL="0" marR="0">
                            <a:spcBef>
                              <a:spcPts val="0"/>
                            </a:spcBef>
                            <a:spcAft>
                              <a:spcPts val="0"/>
                            </a:spcAft>
                          </a:pPr>
                          <a:r>
                            <a:rPr lang="en-US" sz="1200">
                              <a:effectLst/>
                            </a:rPr>
                            <a:t>Permit Type: Maximum Firing Rate / Throughput Limit</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A/C</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P/O</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535351584"/>
                      </a:ext>
                    </a:extLst>
                  </a:tr>
                  <a:tr h="241300">
                    <a:tc>
                      <a:txBody>
                        <a:bodyPr/>
                        <a:lstStyle/>
                        <a:p>
                          <a:pPr marL="0" marR="0">
                            <a:spcBef>
                              <a:spcPts val="0"/>
                            </a:spcBef>
                            <a:spcAft>
                              <a:spcPts val="0"/>
                            </a:spcAft>
                          </a:pPr>
                          <a14:m>
                            <m:oMath xmlns:m="http://schemas.openxmlformats.org/officeDocument/2006/math">
                              <m:r>
                                <a:rPr lang="en-US" sz="1200">
                                  <a:effectLst/>
                                </a:rPr>
                                <m:t>&lt;</m:t>
                              </m:r>
                            </m:oMath>
                          </a14:m>
                          <a:r>
                            <a:rPr lang="en-US" sz="1200">
                              <a:effectLst/>
                            </a:rPr>
                            <a:t> 1.0 MMBTU (Non-Single Family Residential)</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$ 750.00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$ 938.00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255089239"/>
                      </a:ext>
                    </a:extLst>
                  </a:tr>
                  <a:tr h="386080">
                    <a:tc>
                      <a:txBody>
                        <a:bodyPr/>
                        <a:lstStyle/>
                        <a:p>
                          <a:pPr marL="0" marR="0">
                            <a:spcBef>
                              <a:spcPts val="0"/>
                            </a:spcBef>
                            <a:spcAft>
                              <a:spcPts val="0"/>
                            </a:spcAft>
                          </a:pPr>
                          <a14:m>
                            <m:oMath xmlns:m="http://schemas.openxmlformats.org/officeDocument/2006/math">
                              <m:r>
                                <a:rPr lang="en-US" sz="1200">
                                  <a:effectLst/>
                                </a:rPr>
                                <m:t>≥ </m:t>
                              </m:r>
                            </m:oMath>
                          </a14:m>
                          <a:r>
                            <a:rPr lang="en-US" sz="1200">
                              <a:effectLst/>
                            </a:rPr>
                            <a:t>1.0 MMBTU and </a:t>
                          </a:r>
                          <a14:m>
                            <m:oMath xmlns:m="http://schemas.openxmlformats.org/officeDocument/2006/math">
                              <m:r>
                                <a:rPr lang="en-US" sz="1200">
                                  <a:effectLst/>
                                </a:rPr>
                                <m:t>&lt; </m:t>
                              </m:r>
                            </m:oMath>
                          </a14:m>
                          <a:r>
                            <a:rPr lang="en-US" sz="1200">
                              <a:effectLst/>
                            </a:rPr>
                            <a:t>2.0MMBTU</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$ 1,250.00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$1,563.00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294209495"/>
                      </a:ext>
                    </a:extLst>
                  </a:tr>
                  <a:tr h="386080">
                    <a:tc>
                      <a:txBody>
                        <a:bodyPr/>
                        <a:lstStyle/>
                        <a:p>
                          <a:pPr marL="0" marR="0">
                            <a:spcBef>
                              <a:spcPts val="0"/>
                            </a:spcBef>
                            <a:spcAft>
                              <a:spcPts val="0"/>
                            </a:spcAft>
                          </a:pPr>
                          <a14:m>
                            <m:oMath xmlns:m="http://schemas.openxmlformats.org/officeDocument/2006/math">
                              <m:r>
                                <a:rPr lang="en-US" sz="1200">
                                  <a:effectLst/>
                                </a:rPr>
                                <m:t>≥ </m:t>
                              </m:r>
                            </m:oMath>
                          </a14:m>
                          <a:r>
                            <a:rPr lang="en-US" sz="1200">
                              <a:effectLst/>
                            </a:rPr>
                            <a:t>2.0 MMBTU and </a:t>
                          </a:r>
                          <a14:m>
                            <m:oMath xmlns:m="http://schemas.openxmlformats.org/officeDocument/2006/math">
                              <m:r>
                                <a:rPr lang="en-US" sz="1200">
                                  <a:effectLst/>
                                </a:rPr>
                                <m:t>&lt;</m:t>
                              </m:r>
                            </m:oMath>
                          </a14:m>
                          <a:r>
                            <a:rPr lang="en-US" sz="1200">
                              <a:effectLst/>
                            </a:rPr>
                            <a:t> 5.0MMBTU</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$ 2,000.00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$2,500.00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685455510"/>
                      </a:ext>
                    </a:extLst>
                  </a:tr>
                  <a:tr h="386080">
                    <a:tc>
                      <a:txBody>
                        <a:bodyPr/>
                        <a:lstStyle/>
                        <a:p>
                          <a:pPr marL="0" marR="0">
                            <a:spcBef>
                              <a:spcPts val="0"/>
                            </a:spcBef>
                            <a:spcAft>
                              <a:spcPts val="0"/>
                            </a:spcAft>
                          </a:pPr>
                          <a14:m>
                            <m:oMath xmlns:m="http://schemas.openxmlformats.org/officeDocument/2006/math">
                              <m:r>
                                <a:rPr lang="en-US" sz="1200">
                                  <a:effectLst/>
                                </a:rPr>
                                <m:t>≥ </m:t>
                              </m:r>
                            </m:oMath>
                          </a14:m>
                          <a:r>
                            <a:rPr lang="en-US" sz="1200">
                              <a:effectLst/>
                            </a:rPr>
                            <a:t>5.0 MMBTU</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$ 2,500.00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$3,125.00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98595812"/>
                      </a:ext>
                    </a:extLst>
                  </a:tr>
                  <a:tr h="386080">
                    <a:tc>
                      <a:txBody>
                        <a:bodyPr/>
                        <a:lstStyle/>
                        <a:p>
                          <a:pPr marL="0" marR="0">
                            <a:spcBef>
                              <a:spcPts val="0"/>
                            </a:spcBef>
                            <a:spcAft>
                              <a:spcPts val="0"/>
                            </a:spcAft>
                          </a:pPr>
                          <a:r>
                            <a:rPr lang="en-US" sz="1200">
                              <a:effectLst/>
                            </a:rPr>
                            <a:t>Air Curtain Incinerator/Burner, </a:t>
                          </a:r>
                          <a14:m>
                            <m:oMath xmlns:m="http://schemas.openxmlformats.org/officeDocument/2006/math">
                              <m:r>
                                <a:rPr lang="en-US" sz="1200">
                                  <a:effectLst/>
                                </a:rPr>
                                <m:t>&lt;</m:t>
                              </m:r>
                            </m:oMath>
                          </a14:m>
                          <a:r>
                            <a:rPr lang="en-US" sz="1200">
                              <a:effectLst/>
                            </a:rPr>
                            <a:t> 2 tons per hour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$ 1,875.00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$2,344.00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386621014"/>
                      </a:ext>
                    </a:extLst>
                  </a:tr>
                  <a:tr h="386080">
                    <a:tc>
                      <a:txBody>
                        <a:bodyPr/>
                        <a:lstStyle/>
                        <a:p>
                          <a:pPr marL="0" marR="0">
                            <a:spcBef>
                              <a:spcPts val="0"/>
                            </a:spcBef>
                            <a:spcAft>
                              <a:spcPts val="0"/>
                            </a:spcAft>
                          </a:pPr>
                          <a:r>
                            <a:rPr lang="en-US" sz="1200">
                              <a:effectLst/>
                            </a:rPr>
                            <a:t>Air Curtain Incinerator/Burner, </a:t>
                          </a:r>
                          <a14:m>
                            <m:oMath xmlns:m="http://schemas.openxmlformats.org/officeDocument/2006/math">
                              <m:r>
                                <a:rPr lang="en-US" sz="1200">
                                  <a:effectLst/>
                                </a:rPr>
                                <m:t>≥ </m:t>
                              </m:r>
                            </m:oMath>
                          </a14:m>
                          <a:r>
                            <a:rPr lang="en-US" sz="1200">
                              <a:effectLst/>
                            </a:rPr>
                            <a:t>2 tons per hour</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$ 2,500.00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$3,125.00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631348"/>
                      </a:ext>
                    </a:extLst>
                  </a:tr>
                  <a:tr h="241300">
                    <a:tc>
                      <a:txBody>
                        <a:bodyPr/>
                        <a:lstStyle/>
                        <a:p>
                          <a:pPr marL="0" marR="0">
                            <a:spcBef>
                              <a:spcPts val="0"/>
                            </a:spcBef>
                            <a:spcAft>
                              <a:spcPts val="0"/>
                            </a:spcAft>
                          </a:pPr>
                          <a:r>
                            <a:rPr lang="en-US" sz="1200">
                              <a:effectLst/>
                            </a:rPr>
                            <a:t>Designated Wood Waste Disposal Site</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$ 750.00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$ 938.00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211429607"/>
                      </a:ext>
                    </a:extLst>
                  </a:tr>
                </a:tbl>
              </a:graphicData>
            </a:graphic>
          </p:graphicFrame>
        </mc:Choice>
        <mc:Fallback>
          <p:graphicFrame>
            <p:nvGraphicFramePr>
              <p:cNvPr id="2" name="Table 1">
                <a:extLst>
                  <a:ext uri="{FF2B5EF4-FFF2-40B4-BE49-F238E27FC236}">
                    <a16:creationId xmlns:a16="http://schemas.microsoft.com/office/drawing/2014/main" id="{E9E8B648-4407-B803-86BF-E0824F208122}"/>
                  </a:ext>
                </a:extLst>
              </p:cNvPr>
              <p:cNvGraphicFramePr>
                <a:graphicFrameLocks noGrp="1"/>
              </p:cNvGraphicFramePr>
              <p:nvPr>
                <p:extLst>
                  <p:ext uri="{D42A27DB-BD31-4B8C-83A1-F6EECF244321}">
                    <p14:modId xmlns:p14="http://schemas.microsoft.com/office/powerpoint/2010/main" val="2882631316"/>
                  </p:ext>
                </p:extLst>
              </p:nvPr>
            </p:nvGraphicFramePr>
            <p:xfrm>
              <a:off x="2781300" y="2743200"/>
              <a:ext cx="6629400" cy="2895600"/>
            </p:xfrm>
            <a:graphic>
              <a:graphicData uri="http://schemas.openxmlformats.org/drawingml/2006/table">
                <a:tbl>
                  <a:tblPr firstRow="1" firstCol="1" bandRow="1">
                    <a:tableStyleId>{5C22544A-7EE6-4342-B048-85BDC9FD1C3A}</a:tableStyleId>
                  </a:tblPr>
                  <a:tblGrid>
                    <a:gridCol w="4651215">
                      <a:extLst>
                        <a:ext uri="{9D8B030D-6E8A-4147-A177-3AD203B41FA5}">
                          <a16:colId xmlns:a16="http://schemas.microsoft.com/office/drawing/2014/main" val="1011760261"/>
                        </a:ext>
                      </a:extLst>
                    </a:gridCol>
                    <a:gridCol w="1020999">
                      <a:extLst>
                        <a:ext uri="{9D8B030D-6E8A-4147-A177-3AD203B41FA5}">
                          <a16:colId xmlns:a16="http://schemas.microsoft.com/office/drawing/2014/main" val="2076342001"/>
                        </a:ext>
                      </a:extLst>
                    </a:gridCol>
                    <a:gridCol w="957186">
                      <a:extLst>
                        <a:ext uri="{9D8B030D-6E8A-4147-A177-3AD203B41FA5}">
                          <a16:colId xmlns:a16="http://schemas.microsoft.com/office/drawing/2014/main" val="2464750635"/>
                        </a:ext>
                      </a:extLst>
                    </a:gridCol>
                  </a:tblGrid>
                  <a:tr h="241300">
                    <a:tc gridSpan="3">
                      <a:txBody>
                        <a:bodyPr/>
                        <a:lstStyle/>
                        <a:p>
                          <a:pPr marL="0" marR="0">
                            <a:spcBef>
                              <a:spcPts val="0"/>
                            </a:spcBef>
                            <a:spcAft>
                              <a:spcPts val="0"/>
                            </a:spcAft>
                          </a:pPr>
                          <a:r>
                            <a:rPr lang="en-US" sz="1200">
                              <a:effectLst/>
                            </a:rPr>
                            <a:t>Permit Fees: Fuel Burning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480207555"/>
                      </a:ext>
                    </a:extLst>
                  </a:tr>
                  <a:tr h="241300">
                    <a:tc>
                      <a:txBody>
                        <a:bodyPr/>
                        <a:lstStyle/>
                        <a:p>
                          <a:pPr marL="0" marR="0">
                            <a:spcBef>
                              <a:spcPts val="0"/>
                            </a:spcBef>
                            <a:spcAft>
                              <a:spcPts val="0"/>
                            </a:spcAft>
                          </a:pPr>
                          <a:r>
                            <a:rPr lang="en-US" sz="1200">
                              <a:effectLst/>
                            </a:rPr>
                            <a:t>Permit Type: Maximum Firing Rate / Throughput Limit</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A/C</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P/O</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535351584"/>
                      </a:ext>
                    </a:extLst>
                  </a:tr>
                  <a:tr h="241300">
                    <a:tc>
                      <a:txBody>
                        <a:bodyPr/>
                        <a:lstStyle/>
                        <a:p>
                          <a:endParaRPr lang="en-US"/>
                        </a:p>
                      </a:txBody>
                      <a:tcPr marL="68580" marR="68580" marT="0" marB="0" anchor="b">
                        <a:blipFill>
                          <a:blip r:embed="rId2"/>
                          <a:stretch>
                            <a:fillRect l="-273" t="-205263" r="-43443" b="-942105"/>
                          </a:stretch>
                        </a:blipFill>
                      </a:tcPr>
                    </a:tc>
                    <a:tc>
                      <a:txBody>
                        <a:bodyPr/>
                        <a:lstStyle/>
                        <a:p>
                          <a:pPr marL="0" marR="0" algn="r">
                            <a:spcBef>
                              <a:spcPts val="0"/>
                            </a:spcBef>
                            <a:spcAft>
                              <a:spcPts val="0"/>
                            </a:spcAft>
                          </a:pPr>
                          <a:r>
                            <a:rPr lang="en-US" sz="1200">
                              <a:effectLst/>
                            </a:rPr>
                            <a:t> $ 750.00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$ 938.00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255089239"/>
                      </a:ext>
                    </a:extLst>
                  </a:tr>
                  <a:tr h="386080">
                    <a:tc>
                      <a:txBody>
                        <a:bodyPr/>
                        <a:lstStyle/>
                        <a:p>
                          <a:endParaRPr lang="en-US"/>
                        </a:p>
                      </a:txBody>
                      <a:tcPr marL="68580" marR="68580" marT="0" marB="0" anchor="b">
                        <a:blipFill>
                          <a:blip r:embed="rId2"/>
                          <a:stretch>
                            <a:fillRect l="-273" t="-193333" r="-43443" b="-496667"/>
                          </a:stretch>
                        </a:blipFill>
                      </a:tcPr>
                    </a:tc>
                    <a:tc>
                      <a:txBody>
                        <a:bodyPr/>
                        <a:lstStyle/>
                        <a:p>
                          <a:pPr marL="0" marR="0" algn="r">
                            <a:spcBef>
                              <a:spcPts val="0"/>
                            </a:spcBef>
                            <a:spcAft>
                              <a:spcPts val="0"/>
                            </a:spcAft>
                          </a:pPr>
                          <a:r>
                            <a:rPr lang="en-US" sz="1200">
                              <a:effectLst/>
                            </a:rPr>
                            <a:t> $ 1,250.00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$1,563.00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294209495"/>
                      </a:ext>
                    </a:extLst>
                  </a:tr>
                  <a:tr h="386080">
                    <a:tc>
                      <a:txBody>
                        <a:bodyPr/>
                        <a:lstStyle/>
                        <a:p>
                          <a:endParaRPr lang="en-US"/>
                        </a:p>
                      </a:txBody>
                      <a:tcPr marL="68580" marR="68580" marT="0" marB="0" anchor="b">
                        <a:blipFill>
                          <a:blip r:embed="rId2"/>
                          <a:stretch>
                            <a:fillRect l="-273" t="-283871" r="-43443" b="-380645"/>
                          </a:stretch>
                        </a:blipFill>
                      </a:tcPr>
                    </a:tc>
                    <a:tc>
                      <a:txBody>
                        <a:bodyPr/>
                        <a:lstStyle/>
                        <a:p>
                          <a:pPr marL="0" marR="0" algn="r">
                            <a:spcBef>
                              <a:spcPts val="0"/>
                            </a:spcBef>
                            <a:spcAft>
                              <a:spcPts val="0"/>
                            </a:spcAft>
                          </a:pPr>
                          <a:r>
                            <a:rPr lang="en-US" sz="1200">
                              <a:effectLst/>
                            </a:rPr>
                            <a:t> $ 2,000.00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$2,500.00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685455510"/>
                      </a:ext>
                    </a:extLst>
                  </a:tr>
                  <a:tr h="386080">
                    <a:tc>
                      <a:txBody>
                        <a:bodyPr/>
                        <a:lstStyle/>
                        <a:p>
                          <a:endParaRPr lang="en-US"/>
                        </a:p>
                      </a:txBody>
                      <a:tcPr marL="68580" marR="68580" marT="0" marB="0" anchor="b">
                        <a:blipFill>
                          <a:blip r:embed="rId2"/>
                          <a:stretch>
                            <a:fillRect l="-273" t="-396667" r="-43443" b="-293333"/>
                          </a:stretch>
                        </a:blipFill>
                      </a:tcPr>
                    </a:tc>
                    <a:tc>
                      <a:txBody>
                        <a:bodyPr/>
                        <a:lstStyle/>
                        <a:p>
                          <a:pPr marL="0" marR="0" algn="r">
                            <a:spcBef>
                              <a:spcPts val="0"/>
                            </a:spcBef>
                            <a:spcAft>
                              <a:spcPts val="0"/>
                            </a:spcAft>
                          </a:pPr>
                          <a:r>
                            <a:rPr lang="en-US" sz="1200">
                              <a:effectLst/>
                            </a:rPr>
                            <a:t> $ 2,500.00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$3,125.00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98595812"/>
                      </a:ext>
                    </a:extLst>
                  </a:tr>
                  <a:tr h="386080">
                    <a:tc>
                      <a:txBody>
                        <a:bodyPr/>
                        <a:lstStyle/>
                        <a:p>
                          <a:endParaRPr lang="en-US"/>
                        </a:p>
                      </a:txBody>
                      <a:tcPr marL="68580" marR="68580" marT="0" marB="0" anchor="b">
                        <a:blipFill>
                          <a:blip r:embed="rId2"/>
                          <a:stretch>
                            <a:fillRect l="-273" t="-480645" r="-43443" b="-183871"/>
                          </a:stretch>
                        </a:blipFill>
                      </a:tcPr>
                    </a:tc>
                    <a:tc>
                      <a:txBody>
                        <a:bodyPr/>
                        <a:lstStyle/>
                        <a:p>
                          <a:pPr marL="0" marR="0" algn="r">
                            <a:spcBef>
                              <a:spcPts val="0"/>
                            </a:spcBef>
                            <a:spcAft>
                              <a:spcPts val="0"/>
                            </a:spcAft>
                          </a:pPr>
                          <a:r>
                            <a:rPr lang="en-US" sz="1200">
                              <a:effectLst/>
                            </a:rPr>
                            <a:t> $ 1,875.00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$2,344.00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386621014"/>
                      </a:ext>
                    </a:extLst>
                  </a:tr>
                  <a:tr h="386080">
                    <a:tc>
                      <a:txBody>
                        <a:bodyPr/>
                        <a:lstStyle/>
                        <a:p>
                          <a:endParaRPr lang="en-US"/>
                        </a:p>
                      </a:txBody>
                      <a:tcPr marL="68580" marR="68580" marT="0" marB="0" anchor="b">
                        <a:blipFill>
                          <a:blip r:embed="rId2"/>
                          <a:stretch>
                            <a:fillRect l="-273" t="-600000" r="-43443" b="-90000"/>
                          </a:stretch>
                        </a:blipFill>
                      </a:tcPr>
                    </a:tc>
                    <a:tc>
                      <a:txBody>
                        <a:bodyPr/>
                        <a:lstStyle/>
                        <a:p>
                          <a:pPr marL="0" marR="0" algn="r">
                            <a:spcBef>
                              <a:spcPts val="0"/>
                            </a:spcBef>
                            <a:spcAft>
                              <a:spcPts val="0"/>
                            </a:spcAft>
                          </a:pPr>
                          <a:r>
                            <a:rPr lang="en-US" sz="1200">
                              <a:effectLst/>
                            </a:rPr>
                            <a:t> $ 2,500.00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$3,125.00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631348"/>
                      </a:ext>
                    </a:extLst>
                  </a:tr>
                  <a:tr h="241300">
                    <a:tc>
                      <a:txBody>
                        <a:bodyPr/>
                        <a:lstStyle/>
                        <a:p>
                          <a:pPr marL="0" marR="0">
                            <a:spcBef>
                              <a:spcPts val="0"/>
                            </a:spcBef>
                            <a:spcAft>
                              <a:spcPts val="0"/>
                            </a:spcAft>
                          </a:pPr>
                          <a:r>
                            <a:rPr lang="en-US" sz="1200">
                              <a:effectLst/>
                            </a:rPr>
                            <a:t>Designated Wood Waste Disposal Site</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$ 750.00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$ 938.00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211429607"/>
                      </a:ext>
                    </a:extLst>
                  </a:tr>
                </a:tbl>
              </a:graphicData>
            </a:graphic>
          </p:graphicFrame>
        </mc:Fallback>
      </mc:AlternateContent>
    </p:spTree>
    <p:extLst>
      <p:ext uri="{BB962C8B-B14F-4D97-AF65-F5344CB8AC3E}">
        <p14:creationId xmlns:p14="http://schemas.microsoft.com/office/powerpoint/2010/main" val="88060863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BAB08-241A-421B-2235-5D8EF24EAF9A}"/>
              </a:ext>
            </a:extLst>
          </p:cNvPr>
          <p:cNvSpPr>
            <a:spLocks noGrp="1"/>
          </p:cNvSpPr>
          <p:nvPr>
            <p:ph idx="1"/>
          </p:nvPr>
        </p:nvSpPr>
        <p:spPr>
          <a:xfrm>
            <a:off x="732367" y="838200"/>
            <a:ext cx="10723033" cy="5867400"/>
          </a:xfrm>
        </p:spPr>
        <p:txBody>
          <a:bodyPr/>
          <a:lstStyle/>
          <a:p>
            <a:pPr marL="0" indent="0" algn="just">
              <a:spcBef>
                <a:spcPts val="0"/>
              </a:spcBef>
              <a:spcAft>
                <a:spcPts val="0"/>
              </a:spcAft>
              <a:buNone/>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r>
              <a:rPr lang="en-US" sz="1400" b="1" dirty="0">
                <a:solidFill>
                  <a:schemeClr val="tx1"/>
                </a:solidFill>
                <a:effectLst/>
                <a:latin typeface="Times New Roman" panose="02020603050405020304" pitchFamily="18" charset="0"/>
                <a:ea typeface="Times New Roman" panose="02020603050405020304" pitchFamily="18" charset="0"/>
              </a:rPr>
              <a:t>Section 660.11B: Category  XI(B) -	Fuel Burning Emission Fees</a:t>
            </a: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r>
              <a:rPr lang="en-US" sz="1400" dirty="0">
                <a:solidFill>
                  <a:schemeClr val="tx1"/>
                </a:solidFill>
                <a:effectLst/>
                <a:latin typeface="Times New Roman" panose="02020603050405020304" pitchFamily="18" charset="0"/>
                <a:ea typeface="Times New Roman" panose="02020603050405020304" pitchFamily="18" charset="0"/>
              </a:rPr>
              <a:t>Emission Fees are based on permitted emissions limits, firing rate, throughput limits, or processes.</a:t>
            </a:r>
          </a:p>
          <a:p>
            <a:pPr marL="0" marR="0" indent="0">
              <a:spcBef>
                <a:spcPts val="0"/>
              </a:spcBef>
              <a:spcAft>
                <a:spcPts val="0"/>
              </a:spcAft>
              <a:buNone/>
              <a:tabLst>
                <a:tab pos="44577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p:txBody>
      </p:sp>
      <p:sp>
        <p:nvSpPr>
          <p:cNvPr id="4" name="Text Box 11">
            <a:extLst>
              <a:ext uri="{FF2B5EF4-FFF2-40B4-BE49-F238E27FC236}">
                <a16:creationId xmlns:a16="http://schemas.microsoft.com/office/drawing/2014/main" id="{208CECA3-B693-2DFC-393C-A5C50669018E}"/>
              </a:ext>
            </a:extLst>
          </p:cNvPr>
          <p:cNvSpPr txBox="1">
            <a:spLocks noGrp="1" noChangeArrowheads="1"/>
          </p:cNvSpPr>
          <p:nvPr>
            <p:ph type="title"/>
          </p:nvPr>
        </p:nvSpPr>
        <p:spPr bwMode="auto">
          <a:xfrm>
            <a:off x="732367" y="-47925"/>
            <a:ext cx="10723034" cy="831093"/>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Rule 660.11B (Proposed)</a:t>
            </a:r>
          </a:p>
        </p:txBody>
      </p:sp>
      <mc:AlternateContent xmlns:mc="http://schemas.openxmlformats.org/markup-compatibility/2006">
        <mc:Choice xmlns:a14="http://schemas.microsoft.com/office/drawing/2010/main" Requires="a14">
          <p:graphicFrame>
            <p:nvGraphicFramePr>
              <p:cNvPr id="5" name="Table 4">
                <a:extLst>
                  <a:ext uri="{FF2B5EF4-FFF2-40B4-BE49-F238E27FC236}">
                    <a16:creationId xmlns:a16="http://schemas.microsoft.com/office/drawing/2014/main" id="{EAEE19B4-0A08-D540-C88F-46FA0F8B77BD}"/>
                  </a:ext>
                </a:extLst>
              </p:cNvPr>
              <p:cNvGraphicFramePr>
                <a:graphicFrameLocks noGrp="1"/>
              </p:cNvGraphicFramePr>
              <p:nvPr>
                <p:extLst>
                  <p:ext uri="{D42A27DB-BD31-4B8C-83A1-F6EECF244321}">
                    <p14:modId xmlns:p14="http://schemas.microsoft.com/office/powerpoint/2010/main" val="3124794103"/>
                  </p:ext>
                </p:extLst>
              </p:nvPr>
            </p:nvGraphicFramePr>
            <p:xfrm>
              <a:off x="2781300" y="2743200"/>
              <a:ext cx="6629400" cy="2666999"/>
            </p:xfrm>
            <a:graphic>
              <a:graphicData uri="http://schemas.openxmlformats.org/drawingml/2006/table">
                <a:tbl>
                  <a:tblPr firstRow="1" firstCol="1" bandRow="1">
                    <a:tableStyleId>{5C22544A-7EE6-4342-B048-85BDC9FD1C3A}</a:tableStyleId>
                  </a:tblPr>
                  <a:tblGrid>
                    <a:gridCol w="4715028">
                      <a:extLst>
                        <a:ext uri="{9D8B030D-6E8A-4147-A177-3AD203B41FA5}">
                          <a16:colId xmlns:a16="http://schemas.microsoft.com/office/drawing/2014/main" val="877862993"/>
                        </a:ext>
                      </a:extLst>
                    </a:gridCol>
                    <a:gridCol w="957186">
                      <a:extLst>
                        <a:ext uri="{9D8B030D-6E8A-4147-A177-3AD203B41FA5}">
                          <a16:colId xmlns:a16="http://schemas.microsoft.com/office/drawing/2014/main" val="3167462130"/>
                        </a:ext>
                      </a:extLst>
                    </a:gridCol>
                    <a:gridCol w="957186">
                      <a:extLst>
                        <a:ext uri="{9D8B030D-6E8A-4147-A177-3AD203B41FA5}">
                          <a16:colId xmlns:a16="http://schemas.microsoft.com/office/drawing/2014/main" val="3305008954"/>
                        </a:ext>
                      </a:extLst>
                    </a:gridCol>
                  </a:tblGrid>
                  <a:tr h="233947">
                    <a:tc gridSpan="3">
                      <a:txBody>
                        <a:bodyPr/>
                        <a:lstStyle/>
                        <a:p>
                          <a:pPr marL="0" marR="0">
                            <a:spcBef>
                              <a:spcPts val="0"/>
                            </a:spcBef>
                            <a:spcAft>
                              <a:spcPts val="0"/>
                            </a:spcAft>
                          </a:pPr>
                          <a:r>
                            <a:rPr lang="en-US" sz="1200" dirty="0">
                              <a:effectLst/>
                            </a:rPr>
                            <a:t>Emission Fees: Fuel Burning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62517509"/>
                      </a:ext>
                    </a:extLst>
                  </a:tr>
                  <a:tr h="233947">
                    <a:tc>
                      <a:txBody>
                        <a:bodyPr/>
                        <a:lstStyle/>
                        <a:p>
                          <a:pPr marL="0" marR="0">
                            <a:spcBef>
                              <a:spcPts val="0"/>
                            </a:spcBef>
                            <a:spcAft>
                              <a:spcPts val="0"/>
                            </a:spcAft>
                          </a:pPr>
                          <a:r>
                            <a:rPr lang="en-US" sz="1200">
                              <a:effectLst/>
                            </a:rPr>
                            <a:t>Permit Type: Maximum Firing Rate / Throughput Limit</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A/C</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P/O</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759970061"/>
                      </a:ext>
                    </a:extLst>
                  </a:tr>
                  <a:tr h="233947">
                    <a:tc>
                      <a:txBody>
                        <a:bodyPr/>
                        <a:lstStyle/>
                        <a:p>
                          <a:pPr marL="0" marR="0">
                            <a:spcBef>
                              <a:spcPts val="0"/>
                            </a:spcBef>
                            <a:spcAft>
                              <a:spcPts val="0"/>
                            </a:spcAft>
                          </a:pPr>
                          <a14:m>
                            <m:oMath xmlns:m="http://schemas.openxmlformats.org/officeDocument/2006/math">
                              <m:r>
                                <a:rPr lang="en-US" sz="1200">
                                  <a:effectLst/>
                                </a:rPr>
                                <m:t>&lt;</m:t>
                              </m:r>
                            </m:oMath>
                          </a14:m>
                          <a:r>
                            <a:rPr lang="en-US" sz="1200">
                              <a:effectLst/>
                            </a:rPr>
                            <a:t> 1.0 MMBTU (Non-Single Family Residential)</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$ 263.00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$ 469.00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702655429"/>
                      </a:ext>
                    </a:extLst>
                  </a:tr>
                  <a:tr h="233947">
                    <a:tc>
                      <a:txBody>
                        <a:bodyPr/>
                        <a:lstStyle/>
                        <a:p>
                          <a:pPr marL="0" marR="0">
                            <a:spcBef>
                              <a:spcPts val="0"/>
                            </a:spcBef>
                            <a:spcAft>
                              <a:spcPts val="0"/>
                            </a:spcAft>
                          </a:pPr>
                          <a14:m>
                            <m:oMath xmlns:m="http://schemas.openxmlformats.org/officeDocument/2006/math">
                              <m:r>
                                <a:rPr lang="en-US" sz="1200">
                                  <a:effectLst/>
                                </a:rPr>
                                <m:t>≥ </m:t>
                              </m:r>
                            </m:oMath>
                          </a14:m>
                          <a:r>
                            <a:rPr lang="en-US" sz="1200">
                              <a:effectLst/>
                            </a:rPr>
                            <a:t>1.0 MMBTU and </a:t>
                          </a:r>
                          <a14:m>
                            <m:oMath xmlns:m="http://schemas.openxmlformats.org/officeDocument/2006/math">
                              <m:r>
                                <a:rPr lang="en-US" sz="1200">
                                  <a:effectLst/>
                                </a:rPr>
                                <m:t>&lt;</m:t>
                              </m:r>
                            </m:oMath>
                          </a14:m>
                          <a:r>
                            <a:rPr lang="en-US" sz="1200">
                              <a:effectLst/>
                            </a:rPr>
                            <a:t> 2.0MMBTU</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$ 438.00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$ 782.00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749541616"/>
                      </a:ext>
                    </a:extLst>
                  </a:tr>
                  <a:tr h="374316">
                    <a:tc>
                      <a:txBody>
                        <a:bodyPr/>
                        <a:lstStyle/>
                        <a:p>
                          <a:pPr marL="0" marR="0">
                            <a:spcBef>
                              <a:spcPts val="0"/>
                            </a:spcBef>
                            <a:spcAft>
                              <a:spcPts val="0"/>
                            </a:spcAft>
                          </a:pPr>
                          <a14:m>
                            <m:oMath xmlns:m="http://schemas.openxmlformats.org/officeDocument/2006/math">
                              <m:r>
                                <a:rPr lang="en-US" sz="1200">
                                  <a:effectLst/>
                                </a:rPr>
                                <m:t>≥ </m:t>
                              </m:r>
                            </m:oMath>
                          </a14:m>
                          <a:r>
                            <a:rPr lang="en-US" sz="1200">
                              <a:effectLst/>
                            </a:rPr>
                            <a:t>2.0 MMBTU and </a:t>
                          </a:r>
                          <a14:m>
                            <m:oMath xmlns:m="http://schemas.openxmlformats.org/officeDocument/2006/math">
                              <m:r>
                                <a:rPr lang="en-US" sz="1200">
                                  <a:effectLst/>
                                </a:rPr>
                                <m:t>&lt;</m:t>
                              </m:r>
                            </m:oMath>
                          </a14:m>
                          <a:r>
                            <a:rPr lang="en-US" sz="1200">
                              <a:effectLst/>
                            </a:rPr>
                            <a:t> 5.0MMBTU</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$ 700.00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$1,250.00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967356528"/>
                      </a:ext>
                    </a:extLst>
                  </a:tr>
                  <a:tr h="374316">
                    <a:tc>
                      <a:txBody>
                        <a:bodyPr/>
                        <a:lstStyle/>
                        <a:p>
                          <a:pPr marL="0" marR="0">
                            <a:spcBef>
                              <a:spcPts val="0"/>
                            </a:spcBef>
                            <a:spcAft>
                              <a:spcPts val="0"/>
                            </a:spcAft>
                          </a:pPr>
                          <a14:m>
                            <m:oMath xmlns:m="http://schemas.openxmlformats.org/officeDocument/2006/math">
                              <m:r>
                                <a:rPr lang="en-US" sz="1200">
                                  <a:effectLst/>
                                </a:rPr>
                                <m:t>≥ </m:t>
                              </m:r>
                            </m:oMath>
                          </a14:m>
                          <a:r>
                            <a:rPr lang="en-US" sz="1200">
                              <a:effectLst/>
                            </a:rPr>
                            <a:t>5.0 MMBTU</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$ 875.00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$1,563.00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50388753"/>
                      </a:ext>
                    </a:extLst>
                  </a:tr>
                  <a:tr h="374316">
                    <a:tc>
                      <a:txBody>
                        <a:bodyPr/>
                        <a:lstStyle/>
                        <a:p>
                          <a:pPr marL="0" marR="0">
                            <a:spcBef>
                              <a:spcPts val="0"/>
                            </a:spcBef>
                            <a:spcAft>
                              <a:spcPts val="0"/>
                            </a:spcAft>
                          </a:pPr>
                          <a:r>
                            <a:rPr lang="en-US" sz="1200">
                              <a:effectLst/>
                            </a:rPr>
                            <a:t>Air Curtain Incinerator/Burner, </a:t>
                          </a:r>
                          <a14:m>
                            <m:oMath xmlns:m="http://schemas.openxmlformats.org/officeDocument/2006/math">
                              <m:r>
                                <a:rPr lang="en-US" sz="1200">
                                  <a:effectLst/>
                                </a:rPr>
                                <m:t>&lt;</m:t>
                              </m:r>
                            </m:oMath>
                          </a14:m>
                          <a:r>
                            <a:rPr lang="en-US" sz="1200">
                              <a:effectLst/>
                            </a:rPr>
                            <a:t> 2 tons per hour</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$ 657.00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$1,172.00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812375612"/>
                      </a:ext>
                    </a:extLst>
                  </a:tr>
                  <a:tr h="374316">
                    <a:tc>
                      <a:txBody>
                        <a:bodyPr/>
                        <a:lstStyle/>
                        <a:p>
                          <a:pPr marL="0" marR="0">
                            <a:spcBef>
                              <a:spcPts val="0"/>
                            </a:spcBef>
                            <a:spcAft>
                              <a:spcPts val="0"/>
                            </a:spcAft>
                          </a:pPr>
                          <a:r>
                            <a:rPr lang="en-US" sz="1200">
                              <a:effectLst/>
                            </a:rPr>
                            <a:t>Air Curtain Incinerator/Burner, </a:t>
                          </a:r>
                          <a14:m>
                            <m:oMath xmlns:m="http://schemas.openxmlformats.org/officeDocument/2006/math">
                              <m:r>
                                <a:rPr lang="en-US" sz="1200">
                                  <a:effectLst/>
                                </a:rPr>
                                <m:t>≥ </m:t>
                              </m:r>
                            </m:oMath>
                          </a14:m>
                          <a:r>
                            <a:rPr lang="en-US" sz="1200">
                              <a:effectLst/>
                            </a:rPr>
                            <a:t>2 tons per hour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$ 875.00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$1,563.00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448345547"/>
                      </a:ext>
                    </a:extLst>
                  </a:tr>
                  <a:tr h="233947">
                    <a:tc>
                      <a:txBody>
                        <a:bodyPr/>
                        <a:lstStyle/>
                        <a:p>
                          <a:pPr marL="0" marR="0">
                            <a:spcBef>
                              <a:spcPts val="0"/>
                            </a:spcBef>
                            <a:spcAft>
                              <a:spcPts val="0"/>
                            </a:spcAft>
                          </a:pPr>
                          <a:r>
                            <a:rPr lang="en-US" sz="1200">
                              <a:effectLst/>
                            </a:rPr>
                            <a:t>Designated Wood Waste Disposal Site</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$ 263.00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$ 469.00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260331966"/>
                      </a:ext>
                    </a:extLst>
                  </a:tr>
                </a:tbl>
              </a:graphicData>
            </a:graphic>
          </p:graphicFrame>
        </mc:Choice>
        <mc:Fallback>
          <p:graphicFrame>
            <p:nvGraphicFramePr>
              <p:cNvPr id="5" name="Table 4">
                <a:extLst>
                  <a:ext uri="{FF2B5EF4-FFF2-40B4-BE49-F238E27FC236}">
                    <a16:creationId xmlns:a16="http://schemas.microsoft.com/office/drawing/2014/main" id="{EAEE19B4-0A08-D540-C88F-46FA0F8B77BD}"/>
                  </a:ext>
                </a:extLst>
              </p:cNvPr>
              <p:cNvGraphicFramePr>
                <a:graphicFrameLocks noGrp="1"/>
              </p:cNvGraphicFramePr>
              <p:nvPr>
                <p:extLst>
                  <p:ext uri="{D42A27DB-BD31-4B8C-83A1-F6EECF244321}">
                    <p14:modId xmlns:p14="http://schemas.microsoft.com/office/powerpoint/2010/main" val="3124794103"/>
                  </p:ext>
                </p:extLst>
              </p:nvPr>
            </p:nvGraphicFramePr>
            <p:xfrm>
              <a:off x="2781300" y="2743200"/>
              <a:ext cx="6629400" cy="2666999"/>
            </p:xfrm>
            <a:graphic>
              <a:graphicData uri="http://schemas.openxmlformats.org/drawingml/2006/table">
                <a:tbl>
                  <a:tblPr firstRow="1" firstCol="1" bandRow="1">
                    <a:tableStyleId>{5C22544A-7EE6-4342-B048-85BDC9FD1C3A}</a:tableStyleId>
                  </a:tblPr>
                  <a:tblGrid>
                    <a:gridCol w="4715028">
                      <a:extLst>
                        <a:ext uri="{9D8B030D-6E8A-4147-A177-3AD203B41FA5}">
                          <a16:colId xmlns:a16="http://schemas.microsoft.com/office/drawing/2014/main" val="877862993"/>
                        </a:ext>
                      </a:extLst>
                    </a:gridCol>
                    <a:gridCol w="957186">
                      <a:extLst>
                        <a:ext uri="{9D8B030D-6E8A-4147-A177-3AD203B41FA5}">
                          <a16:colId xmlns:a16="http://schemas.microsoft.com/office/drawing/2014/main" val="3167462130"/>
                        </a:ext>
                      </a:extLst>
                    </a:gridCol>
                    <a:gridCol w="957186">
                      <a:extLst>
                        <a:ext uri="{9D8B030D-6E8A-4147-A177-3AD203B41FA5}">
                          <a16:colId xmlns:a16="http://schemas.microsoft.com/office/drawing/2014/main" val="3305008954"/>
                        </a:ext>
                      </a:extLst>
                    </a:gridCol>
                  </a:tblGrid>
                  <a:tr h="233947">
                    <a:tc gridSpan="3">
                      <a:txBody>
                        <a:bodyPr/>
                        <a:lstStyle/>
                        <a:p>
                          <a:pPr marL="0" marR="0">
                            <a:spcBef>
                              <a:spcPts val="0"/>
                            </a:spcBef>
                            <a:spcAft>
                              <a:spcPts val="0"/>
                            </a:spcAft>
                          </a:pPr>
                          <a:r>
                            <a:rPr lang="en-US" sz="1200" dirty="0">
                              <a:effectLst/>
                            </a:rPr>
                            <a:t>Emission Fees: Fuel Burning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62517509"/>
                      </a:ext>
                    </a:extLst>
                  </a:tr>
                  <a:tr h="233947">
                    <a:tc>
                      <a:txBody>
                        <a:bodyPr/>
                        <a:lstStyle/>
                        <a:p>
                          <a:pPr marL="0" marR="0">
                            <a:spcBef>
                              <a:spcPts val="0"/>
                            </a:spcBef>
                            <a:spcAft>
                              <a:spcPts val="0"/>
                            </a:spcAft>
                          </a:pPr>
                          <a:r>
                            <a:rPr lang="en-US" sz="1200">
                              <a:effectLst/>
                            </a:rPr>
                            <a:t>Permit Type: Maximum Firing Rate / Throughput Limit</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A/C</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P/O</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759970061"/>
                      </a:ext>
                    </a:extLst>
                  </a:tr>
                  <a:tr h="233947">
                    <a:tc>
                      <a:txBody>
                        <a:bodyPr/>
                        <a:lstStyle/>
                        <a:p>
                          <a:endParaRPr lang="en-US"/>
                        </a:p>
                      </a:txBody>
                      <a:tcPr marL="68580" marR="68580" marT="0" marB="0" anchor="b">
                        <a:blipFill>
                          <a:blip r:embed="rId2"/>
                          <a:stretch>
                            <a:fillRect l="-270" t="-211111" r="-41509" b="-905556"/>
                          </a:stretch>
                        </a:blipFill>
                      </a:tcPr>
                    </a:tc>
                    <a:tc>
                      <a:txBody>
                        <a:bodyPr/>
                        <a:lstStyle/>
                        <a:p>
                          <a:pPr marL="0" marR="0" algn="r">
                            <a:spcBef>
                              <a:spcPts val="0"/>
                            </a:spcBef>
                            <a:spcAft>
                              <a:spcPts val="0"/>
                            </a:spcAft>
                          </a:pPr>
                          <a:r>
                            <a:rPr lang="en-US" sz="1200">
                              <a:effectLst/>
                            </a:rPr>
                            <a:t> $ 263.00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$ 469.00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702655429"/>
                      </a:ext>
                    </a:extLst>
                  </a:tr>
                  <a:tr h="233947">
                    <a:tc>
                      <a:txBody>
                        <a:bodyPr/>
                        <a:lstStyle/>
                        <a:p>
                          <a:endParaRPr lang="en-US"/>
                        </a:p>
                      </a:txBody>
                      <a:tcPr marL="68580" marR="68580" marT="0" marB="0" anchor="b">
                        <a:blipFill>
                          <a:blip r:embed="rId2"/>
                          <a:stretch>
                            <a:fillRect l="-270" t="-294737" r="-41509" b="-757895"/>
                          </a:stretch>
                        </a:blipFill>
                      </a:tcPr>
                    </a:tc>
                    <a:tc>
                      <a:txBody>
                        <a:bodyPr/>
                        <a:lstStyle/>
                        <a:p>
                          <a:pPr marL="0" marR="0" algn="r">
                            <a:spcBef>
                              <a:spcPts val="0"/>
                            </a:spcBef>
                            <a:spcAft>
                              <a:spcPts val="0"/>
                            </a:spcAft>
                          </a:pPr>
                          <a:r>
                            <a:rPr lang="en-US" sz="1200">
                              <a:effectLst/>
                            </a:rPr>
                            <a:t> $ 438.00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$ 782.00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749541616"/>
                      </a:ext>
                    </a:extLst>
                  </a:tr>
                  <a:tr h="374316">
                    <a:tc>
                      <a:txBody>
                        <a:bodyPr/>
                        <a:lstStyle/>
                        <a:p>
                          <a:endParaRPr lang="en-US"/>
                        </a:p>
                      </a:txBody>
                      <a:tcPr marL="68580" marR="68580" marT="0" marB="0" anchor="b">
                        <a:blipFill>
                          <a:blip r:embed="rId2"/>
                          <a:stretch>
                            <a:fillRect l="-270" t="-258621" r="-41509" b="-396552"/>
                          </a:stretch>
                        </a:blipFill>
                      </a:tcPr>
                    </a:tc>
                    <a:tc>
                      <a:txBody>
                        <a:bodyPr/>
                        <a:lstStyle/>
                        <a:p>
                          <a:pPr marL="0" marR="0" algn="r">
                            <a:spcBef>
                              <a:spcPts val="0"/>
                            </a:spcBef>
                            <a:spcAft>
                              <a:spcPts val="0"/>
                            </a:spcAft>
                          </a:pPr>
                          <a:r>
                            <a:rPr lang="en-US" sz="1200">
                              <a:effectLst/>
                            </a:rPr>
                            <a:t> $ 700.00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$1,250.00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967356528"/>
                      </a:ext>
                    </a:extLst>
                  </a:tr>
                  <a:tr h="374316">
                    <a:tc>
                      <a:txBody>
                        <a:bodyPr/>
                        <a:lstStyle/>
                        <a:p>
                          <a:endParaRPr lang="en-US"/>
                        </a:p>
                      </a:txBody>
                      <a:tcPr marL="68580" marR="68580" marT="0" marB="0" anchor="b">
                        <a:blipFill>
                          <a:blip r:embed="rId2"/>
                          <a:stretch>
                            <a:fillRect l="-270" t="-346667" r="-41509" b="-283333"/>
                          </a:stretch>
                        </a:blipFill>
                      </a:tcPr>
                    </a:tc>
                    <a:tc>
                      <a:txBody>
                        <a:bodyPr/>
                        <a:lstStyle/>
                        <a:p>
                          <a:pPr marL="0" marR="0" algn="r">
                            <a:spcBef>
                              <a:spcPts val="0"/>
                            </a:spcBef>
                            <a:spcAft>
                              <a:spcPts val="0"/>
                            </a:spcAft>
                          </a:pPr>
                          <a:r>
                            <a:rPr lang="en-US" sz="1200">
                              <a:effectLst/>
                            </a:rPr>
                            <a:t> $ 875.00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$1,563.00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50388753"/>
                      </a:ext>
                    </a:extLst>
                  </a:tr>
                  <a:tr h="374316">
                    <a:tc>
                      <a:txBody>
                        <a:bodyPr/>
                        <a:lstStyle/>
                        <a:p>
                          <a:endParaRPr lang="en-US"/>
                        </a:p>
                      </a:txBody>
                      <a:tcPr marL="68580" marR="68580" marT="0" marB="0" anchor="b">
                        <a:blipFill>
                          <a:blip r:embed="rId2"/>
                          <a:stretch>
                            <a:fillRect l="-270" t="-462069" r="-41509" b="-193103"/>
                          </a:stretch>
                        </a:blipFill>
                      </a:tcPr>
                    </a:tc>
                    <a:tc>
                      <a:txBody>
                        <a:bodyPr/>
                        <a:lstStyle/>
                        <a:p>
                          <a:pPr marL="0" marR="0" algn="r">
                            <a:spcBef>
                              <a:spcPts val="0"/>
                            </a:spcBef>
                            <a:spcAft>
                              <a:spcPts val="0"/>
                            </a:spcAft>
                          </a:pPr>
                          <a:r>
                            <a:rPr lang="en-US" sz="1200">
                              <a:effectLst/>
                            </a:rPr>
                            <a:t> $ 657.00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$1,172.00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812375612"/>
                      </a:ext>
                    </a:extLst>
                  </a:tr>
                  <a:tr h="374316">
                    <a:tc>
                      <a:txBody>
                        <a:bodyPr/>
                        <a:lstStyle/>
                        <a:p>
                          <a:endParaRPr lang="en-US"/>
                        </a:p>
                      </a:txBody>
                      <a:tcPr marL="68580" marR="68580" marT="0" marB="0" anchor="b">
                        <a:blipFill>
                          <a:blip r:embed="rId2"/>
                          <a:stretch>
                            <a:fillRect l="-270" t="-543333" r="-41509" b="-86667"/>
                          </a:stretch>
                        </a:blipFill>
                      </a:tcPr>
                    </a:tc>
                    <a:tc>
                      <a:txBody>
                        <a:bodyPr/>
                        <a:lstStyle/>
                        <a:p>
                          <a:pPr marL="0" marR="0" algn="r">
                            <a:spcBef>
                              <a:spcPts val="0"/>
                            </a:spcBef>
                            <a:spcAft>
                              <a:spcPts val="0"/>
                            </a:spcAft>
                          </a:pPr>
                          <a:r>
                            <a:rPr lang="en-US" sz="1200">
                              <a:effectLst/>
                            </a:rPr>
                            <a:t> $ 875.00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$1,563.00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448345547"/>
                      </a:ext>
                    </a:extLst>
                  </a:tr>
                  <a:tr h="233947">
                    <a:tc>
                      <a:txBody>
                        <a:bodyPr/>
                        <a:lstStyle/>
                        <a:p>
                          <a:pPr marL="0" marR="0">
                            <a:spcBef>
                              <a:spcPts val="0"/>
                            </a:spcBef>
                            <a:spcAft>
                              <a:spcPts val="0"/>
                            </a:spcAft>
                          </a:pPr>
                          <a:r>
                            <a:rPr lang="en-US" sz="1200">
                              <a:effectLst/>
                            </a:rPr>
                            <a:t>Designated Wood Waste Disposal Site</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$ 263.00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$ 469.00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260331966"/>
                      </a:ext>
                    </a:extLst>
                  </a:tr>
                </a:tbl>
              </a:graphicData>
            </a:graphic>
          </p:graphicFrame>
        </mc:Fallback>
      </mc:AlternateContent>
    </p:spTree>
    <p:extLst>
      <p:ext uri="{BB962C8B-B14F-4D97-AF65-F5344CB8AC3E}">
        <p14:creationId xmlns:p14="http://schemas.microsoft.com/office/powerpoint/2010/main" val="17853359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BAB08-241A-421B-2235-5D8EF24EAF9A}"/>
              </a:ext>
            </a:extLst>
          </p:cNvPr>
          <p:cNvSpPr>
            <a:spLocks noGrp="1"/>
          </p:cNvSpPr>
          <p:nvPr>
            <p:ph idx="1"/>
          </p:nvPr>
        </p:nvSpPr>
        <p:spPr>
          <a:xfrm>
            <a:off x="732367" y="990600"/>
            <a:ext cx="10723033" cy="5715000"/>
          </a:xfrm>
        </p:spPr>
        <p:txBody>
          <a:bodyPr/>
          <a:lstStyle/>
          <a:p>
            <a:pPr marL="0" indent="0" algn="just" fontAlgn="auto">
              <a:spcAft>
                <a:spcPts val="0"/>
              </a:spcAft>
              <a:buNone/>
              <a:defRPr/>
            </a:pPr>
            <a:r>
              <a:rPr lang="en-US" sz="2667" dirty="0">
                <a:solidFill>
                  <a:schemeClr val="tx1"/>
                </a:solidFill>
                <a:ea typeface="+mn-ea"/>
              </a:rPr>
              <a:t>This rule change is being proposed to revise the requirements for lifting of the annual burn ban.  Currently the fire season burn ban is in effect until CalFire declares an end to fire season.  CalFire will no longer declare an end to fire season.  The District reviewed 20 years of end of fire season declarations, November 15 was the average end of fire season date.</a:t>
            </a:r>
          </a:p>
          <a:p>
            <a:pPr algn="just" fontAlgn="auto">
              <a:spcAft>
                <a:spcPts val="0"/>
              </a:spcAft>
              <a:defRPr/>
            </a:pPr>
            <a:r>
              <a:rPr lang="en-US" sz="2667" dirty="0">
                <a:solidFill>
                  <a:schemeClr val="tx1"/>
                </a:solidFill>
                <a:ea typeface="+mn-ea"/>
              </a:rPr>
              <a:t>Change the lifting of the burn ban to November 15 of each year.  </a:t>
            </a:r>
          </a:p>
          <a:p>
            <a:pPr algn="just" fontAlgn="auto">
              <a:spcAft>
                <a:spcPts val="0"/>
              </a:spcAft>
              <a:defRPr/>
            </a:pPr>
            <a:r>
              <a:rPr lang="en-US" sz="2667" dirty="0">
                <a:solidFill>
                  <a:schemeClr val="tx1"/>
                </a:solidFill>
                <a:ea typeface="+mn-ea"/>
              </a:rPr>
              <a:t>Alternate recommendation:  Change the lifting of the burn ban to November 1 of each year, and offset the impacts by defining specific holidays as no burn days (Rule 208.2).</a:t>
            </a:r>
            <a:endParaRPr lang="en-US" dirty="0"/>
          </a:p>
        </p:txBody>
      </p:sp>
      <p:sp>
        <p:nvSpPr>
          <p:cNvPr id="4" name="Text Box 11">
            <a:extLst>
              <a:ext uri="{FF2B5EF4-FFF2-40B4-BE49-F238E27FC236}">
                <a16:creationId xmlns:a16="http://schemas.microsoft.com/office/drawing/2014/main" id="{208CECA3-B693-2DFC-393C-A5C50669018E}"/>
              </a:ext>
            </a:extLst>
          </p:cNvPr>
          <p:cNvSpPr txBox="1">
            <a:spLocks noGrp="1" noChangeArrowheads="1"/>
          </p:cNvSpPr>
          <p:nvPr>
            <p:ph type="title"/>
          </p:nvPr>
        </p:nvSpPr>
        <p:spPr bwMode="auto">
          <a:xfrm>
            <a:off x="732367" y="-47925"/>
            <a:ext cx="10723034" cy="831093"/>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Rule Update: 226.5</a:t>
            </a:r>
          </a:p>
        </p:txBody>
      </p:sp>
    </p:spTree>
    <p:extLst>
      <p:ext uri="{BB962C8B-B14F-4D97-AF65-F5344CB8AC3E}">
        <p14:creationId xmlns:p14="http://schemas.microsoft.com/office/powerpoint/2010/main" val="185772670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BAB08-241A-421B-2235-5D8EF24EAF9A}"/>
              </a:ext>
            </a:extLst>
          </p:cNvPr>
          <p:cNvSpPr>
            <a:spLocks noGrp="1"/>
          </p:cNvSpPr>
          <p:nvPr>
            <p:ph idx="1"/>
          </p:nvPr>
        </p:nvSpPr>
        <p:spPr>
          <a:xfrm>
            <a:off x="732367" y="838200"/>
            <a:ext cx="10723033" cy="5867400"/>
          </a:xfrm>
        </p:spPr>
        <p:txBody>
          <a:bodyPr/>
          <a:lstStyle/>
          <a:p>
            <a:pPr marL="0" indent="0" algn="just">
              <a:spcBef>
                <a:spcPts val="0"/>
              </a:spcBef>
              <a:spcAft>
                <a:spcPts val="0"/>
              </a:spcAft>
              <a:buNone/>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spcBef>
                <a:spcPts val="0"/>
              </a:spcBef>
              <a:spcAft>
                <a:spcPts val="0"/>
              </a:spcAft>
              <a:buNone/>
              <a:tabLst>
                <a:tab pos="1257300" algn="l"/>
              </a:tabLst>
            </a:pPr>
            <a:r>
              <a:rPr lang="en-US" sz="1400" b="1" dirty="0">
                <a:solidFill>
                  <a:schemeClr val="tx1"/>
                </a:solidFill>
                <a:effectLst/>
                <a:latin typeface="Times New Roman" panose="02020603050405020304" pitchFamily="18" charset="0"/>
                <a:ea typeface="Times New Roman" panose="02020603050405020304" pitchFamily="18" charset="0"/>
              </a:rPr>
              <a:t>Section 660.12A: Category  XII(A) - HELD FOR FUTURE USE</a:t>
            </a: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spcBef>
                <a:spcPts val="0"/>
              </a:spcBef>
              <a:spcAft>
                <a:spcPts val="0"/>
              </a:spcAft>
              <a:buNone/>
              <a:tabLst>
                <a:tab pos="1257300" algn="l"/>
              </a:tabLst>
            </a:pPr>
            <a:r>
              <a:rPr lang="en-US" sz="1400" b="1" dirty="0">
                <a:solidFill>
                  <a:schemeClr val="tx1"/>
                </a:solidFill>
                <a:effectLst/>
                <a:latin typeface="Times New Roman" panose="02020603050405020304" pitchFamily="18" charset="0"/>
                <a:ea typeface="Times New Roman" panose="02020603050405020304" pitchFamily="18" charset="0"/>
              </a:rPr>
              <a:t> </a:t>
            </a: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spcBef>
                <a:spcPts val="0"/>
              </a:spcBef>
              <a:spcAft>
                <a:spcPts val="0"/>
              </a:spcAft>
              <a:buNone/>
              <a:tabLst>
                <a:tab pos="1257300" algn="l"/>
              </a:tabLst>
            </a:pPr>
            <a:r>
              <a:rPr lang="en-US" sz="1400" b="1" dirty="0">
                <a:solidFill>
                  <a:schemeClr val="tx1"/>
                </a:solidFill>
                <a:effectLst/>
                <a:latin typeface="Times New Roman" panose="02020603050405020304" pitchFamily="18" charset="0"/>
                <a:ea typeface="Times New Roman" panose="02020603050405020304" pitchFamily="18" charset="0"/>
              </a:rPr>
              <a:t>Section 660.12B: Category  XII(B)</a:t>
            </a:r>
            <a:r>
              <a:rPr lang="en-US" sz="1400" dirty="0">
                <a:solidFill>
                  <a:schemeClr val="tx1"/>
                </a:solidFill>
                <a:effectLst/>
                <a:latin typeface="Times New Roman" panose="02020603050405020304" pitchFamily="18" charset="0"/>
                <a:ea typeface="Times New Roman" panose="02020603050405020304" pitchFamily="18" charset="0"/>
              </a:rPr>
              <a:t> - </a:t>
            </a:r>
            <a:r>
              <a:rPr lang="en-US" sz="1400" b="1" dirty="0">
                <a:solidFill>
                  <a:schemeClr val="tx1"/>
                </a:solidFill>
                <a:effectLst/>
                <a:latin typeface="Times New Roman" panose="02020603050405020304" pitchFamily="18" charset="0"/>
                <a:ea typeface="Times New Roman" panose="02020603050405020304" pitchFamily="18" charset="0"/>
              </a:rPr>
              <a:t>HELD FOR FUTURE USE</a:t>
            </a: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spcBef>
                <a:spcPts val="0"/>
              </a:spcBef>
              <a:spcAft>
                <a:spcPts val="0"/>
              </a:spcAft>
              <a:buNone/>
              <a:tabLst>
                <a:tab pos="44577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p:txBody>
      </p:sp>
      <p:sp>
        <p:nvSpPr>
          <p:cNvPr id="4" name="Text Box 11">
            <a:extLst>
              <a:ext uri="{FF2B5EF4-FFF2-40B4-BE49-F238E27FC236}">
                <a16:creationId xmlns:a16="http://schemas.microsoft.com/office/drawing/2014/main" id="{208CECA3-B693-2DFC-393C-A5C50669018E}"/>
              </a:ext>
            </a:extLst>
          </p:cNvPr>
          <p:cNvSpPr txBox="1">
            <a:spLocks noGrp="1" noChangeArrowheads="1"/>
          </p:cNvSpPr>
          <p:nvPr>
            <p:ph type="title"/>
          </p:nvPr>
        </p:nvSpPr>
        <p:spPr bwMode="auto">
          <a:xfrm>
            <a:off x="732367" y="-47925"/>
            <a:ext cx="10723034" cy="831093"/>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Rule 660.12A&amp;B (Proposed)</a:t>
            </a:r>
          </a:p>
        </p:txBody>
      </p:sp>
    </p:spTree>
    <p:extLst>
      <p:ext uri="{BB962C8B-B14F-4D97-AF65-F5344CB8AC3E}">
        <p14:creationId xmlns:p14="http://schemas.microsoft.com/office/powerpoint/2010/main" val="2755215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BAB08-241A-421B-2235-5D8EF24EAF9A}"/>
              </a:ext>
            </a:extLst>
          </p:cNvPr>
          <p:cNvSpPr>
            <a:spLocks noGrp="1"/>
          </p:cNvSpPr>
          <p:nvPr>
            <p:ph idx="1"/>
          </p:nvPr>
        </p:nvSpPr>
        <p:spPr>
          <a:xfrm>
            <a:off x="732367" y="838200"/>
            <a:ext cx="10723033" cy="5867400"/>
          </a:xfrm>
        </p:spPr>
        <p:txBody>
          <a:bodyPr/>
          <a:lstStyle/>
          <a:p>
            <a:pPr marL="0" indent="0" algn="just">
              <a:spcBef>
                <a:spcPts val="0"/>
              </a:spcBef>
              <a:spcAft>
                <a:spcPts val="0"/>
              </a:spcAft>
              <a:buNone/>
              <a:tabLst>
                <a:tab pos="1257300" algn="l"/>
              </a:tabLst>
            </a:pPr>
            <a:br>
              <a:rPr lang="en-US" sz="1400" b="1" dirty="0">
                <a:solidFill>
                  <a:schemeClr val="tx1"/>
                </a:solidFill>
                <a:effectLst/>
                <a:latin typeface="Times New Roman" panose="02020603050405020304" pitchFamily="18" charset="0"/>
                <a:ea typeface="Times New Roman" panose="02020603050405020304" pitchFamily="18" charset="0"/>
              </a:rPr>
            </a:br>
            <a:r>
              <a:rPr lang="en-US" sz="1400" b="1" dirty="0">
                <a:solidFill>
                  <a:schemeClr val="tx1"/>
                </a:solidFill>
                <a:effectLst/>
                <a:latin typeface="Times New Roman" panose="02020603050405020304" pitchFamily="18" charset="0"/>
                <a:ea typeface="Times New Roman" panose="02020603050405020304" pitchFamily="18" charset="0"/>
              </a:rPr>
              <a:t>Section 660.13A: Category  XIII(A) - Metal Working Permit Fees</a:t>
            </a:r>
            <a:endParaRPr lang="en-US" sz="1400" dirty="0">
              <a:solidFill>
                <a:schemeClr val="tx1"/>
              </a:solidFill>
              <a:effectLst/>
              <a:latin typeface="Times New Roman" panose="02020603050405020304" pitchFamily="18" charset="0"/>
              <a:ea typeface="Times New Roman" panose="02020603050405020304" pitchFamily="18" charset="0"/>
            </a:endParaRPr>
          </a:p>
          <a:p>
            <a:pPr marL="0" indent="0" algn="just">
              <a:spcBef>
                <a:spcPts val="0"/>
              </a:spcBef>
              <a:spcAft>
                <a:spcPts val="0"/>
              </a:spcAft>
              <a:buNone/>
            </a:pPr>
            <a:r>
              <a:rPr lang="en-US" sz="1400" dirty="0">
                <a:solidFill>
                  <a:schemeClr val="tx1"/>
                </a:solidFill>
                <a:effectLst/>
                <a:latin typeface="Times New Roman" panose="02020603050405020304" pitchFamily="18" charset="0"/>
                <a:ea typeface="Times New Roman" panose="02020603050405020304" pitchFamily="18" charset="0"/>
              </a:rPr>
              <a:t>Installation and operation of metal working equipment, not subject to another fee category contained herein.  Examples include, but are not limited to: welding shops, foundries, metal etching, milling, galvanizing, grinding, precious metal refining/processing, and hexavalent chromium work.  Residential equipment, though not typically permitted, can be required if nuisance conditions exist, risk prioritization score is medium or high, or other requirements exist.</a:t>
            </a:r>
          </a:p>
          <a:p>
            <a:pPr marL="0" marR="0" indent="0">
              <a:spcBef>
                <a:spcPts val="0"/>
              </a:spcBef>
              <a:spcAft>
                <a:spcPts val="0"/>
              </a:spcAft>
              <a:buNone/>
              <a:tabLst>
                <a:tab pos="44577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p:txBody>
      </p:sp>
      <p:sp>
        <p:nvSpPr>
          <p:cNvPr id="4" name="Text Box 11">
            <a:extLst>
              <a:ext uri="{FF2B5EF4-FFF2-40B4-BE49-F238E27FC236}">
                <a16:creationId xmlns:a16="http://schemas.microsoft.com/office/drawing/2014/main" id="{208CECA3-B693-2DFC-393C-A5C50669018E}"/>
              </a:ext>
            </a:extLst>
          </p:cNvPr>
          <p:cNvSpPr txBox="1">
            <a:spLocks noGrp="1" noChangeArrowheads="1"/>
          </p:cNvSpPr>
          <p:nvPr>
            <p:ph type="title"/>
          </p:nvPr>
        </p:nvSpPr>
        <p:spPr bwMode="auto">
          <a:xfrm>
            <a:off x="732367" y="-47925"/>
            <a:ext cx="10723034" cy="831093"/>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Rule 660.13A (Proposed)</a:t>
            </a:r>
          </a:p>
        </p:txBody>
      </p:sp>
      <mc:AlternateContent xmlns:mc="http://schemas.openxmlformats.org/markup-compatibility/2006">
        <mc:Choice xmlns:a14="http://schemas.microsoft.com/office/drawing/2010/main" Requires="a14">
          <p:graphicFrame>
            <p:nvGraphicFramePr>
              <p:cNvPr id="2" name="Table 1">
                <a:extLst>
                  <a:ext uri="{FF2B5EF4-FFF2-40B4-BE49-F238E27FC236}">
                    <a16:creationId xmlns:a16="http://schemas.microsoft.com/office/drawing/2014/main" id="{87E48DE6-0E99-1538-A178-C87502496F8E}"/>
                  </a:ext>
                </a:extLst>
              </p:cNvPr>
              <p:cNvGraphicFramePr>
                <a:graphicFrameLocks noGrp="1"/>
              </p:cNvGraphicFramePr>
              <p:nvPr>
                <p:extLst>
                  <p:ext uri="{D42A27DB-BD31-4B8C-83A1-F6EECF244321}">
                    <p14:modId xmlns:p14="http://schemas.microsoft.com/office/powerpoint/2010/main" val="3661724644"/>
                  </p:ext>
                </p:extLst>
              </p:nvPr>
            </p:nvGraphicFramePr>
            <p:xfrm>
              <a:off x="2779183" y="2438400"/>
              <a:ext cx="6629399" cy="3086105"/>
            </p:xfrm>
            <a:graphic>
              <a:graphicData uri="http://schemas.openxmlformats.org/drawingml/2006/table">
                <a:tbl>
                  <a:tblPr firstRow="1" firstCol="1" bandRow="1">
                    <a:tableStyleId>{5C22544A-7EE6-4342-B048-85BDC9FD1C3A}</a:tableStyleId>
                  </a:tblPr>
                  <a:tblGrid>
                    <a:gridCol w="4268341">
                      <a:extLst>
                        <a:ext uri="{9D8B030D-6E8A-4147-A177-3AD203B41FA5}">
                          <a16:colId xmlns:a16="http://schemas.microsoft.com/office/drawing/2014/main" val="2291642914"/>
                        </a:ext>
                      </a:extLst>
                    </a:gridCol>
                    <a:gridCol w="1148623">
                      <a:extLst>
                        <a:ext uri="{9D8B030D-6E8A-4147-A177-3AD203B41FA5}">
                          <a16:colId xmlns:a16="http://schemas.microsoft.com/office/drawing/2014/main" val="635100841"/>
                        </a:ext>
                      </a:extLst>
                    </a:gridCol>
                    <a:gridCol w="1212435">
                      <a:extLst>
                        <a:ext uri="{9D8B030D-6E8A-4147-A177-3AD203B41FA5}">
                          <a16:colId xmlns:a16="http://schemas.microsoft.com/office/drawing/2014/main" val="1516599548"/>
                        </a:ext>
                      </a:extLst>
                    </a:gridCol>
                  </a:tblGrid>
                  <a:tr h="244929">
                    <a:tc gridSpan="3">
                      <a:txBody>
                        <a:bodyPr/>
                        <a:lstStyle/>
                        <a:p>
                          <a:pPr marL="0" marR="0">
                            <a:spcBef>
                              <a:spcPts val="0"/>
                            </a:spcBef>
                            <a:spcAft>
                              <a:spcPts val="0"/>
                            </a:spcAft>
                          </a:pPr>
                          <a:r>
                            <a:rPr lang="en-US" sz="1200">
                              <a:effectLst/>
                            </a:rPr>
                            <a:t>Permit Fees: Metal Working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400220519"/>
                      </a:ext>
                    </a:extLst>
                  </a:tr>
                  <a:tr h="391886">
                    <a:tc>
                      <a:txBody>
                        <a:bodyPr/>
                        <a:lstStyle/>
                        <a:p>
                          <a:pPr marL="0" marR="0">
                            <a:spcBef>
                              <a:spcPts val="0"/>
                            </a:spcBef>
                            <a:spcAft>
                              <a:spcPts val="0"/>
                            </a:spcAft>
                          </a:pPr>
                          <a:r>
                            <a:rPr lang="en-US" sz="1200" dirty="0">
                              <a:effectLst/>
                            </a:rPr>
                            <a:t>Permit Type: Emissions Limit, Throughput Limit, or Process</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A/C</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P/O</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758937755"/>
                      </a:ext>
                    </a:extLst>
                  </a:tr>
                  <a:tr h="244929">
                    <a:tc>
                      <a:txBody>
                        <a:bodyPr/>
                        <a:lstStyle/>
                        <a:p>
                          <a:pPr marL="0" marR="0">
                            <a:spcBef>
                              <a:spcPts val="0"/>
                            </a:spcBef>
                            <a:spcAft>
                              <a:spcPts val="0"/>
                            </a:spcAft>
                          </a:pPr>
                          <a:r>
                            <a:rPr lang="en-US" sz="1200">
                              <a:effectLst/>
                            </a:rPr>
                            <a:t>Grinding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$ 625.00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$ 782.00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494504530"/>
                      </a:ext>
                    </a:extLst>
                  </a:tr>
                  <a:tr h="244929">
                    <a:tc>
                      <a:txBody>
                        <a:bodyPr/>
                        <a:lstStyle/>
                        <a:p>
                          <a:pPr marL="0" marR="0">
                            <a:spcBef>
                              <a:spcPts val="0"/>
                            </a:spcBef>
                            <a:spcAft>
                              <a:spcPts val="0"/>
                            </a:spcAft>
                          </a:pPr>
                          <a:r>
                            <a:rPr lang="en-US" sz="1200">
                              <a:effectLst/>
                            </a:rPr>
                            <a:t>Welding - Steel</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$ 1,000.00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$ 1,250.00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4025475866"/>
                      </a:ext>
                    </a:extLst>
                  </a:tr>
                  <a:tr h="244929">
                    <a:tc>
                      <a:txBody>
                        <a:bodyPr/>
                        <a:lstStyle/>
                        <a:p>
                          <a:pPr marL="0" marR="0">
                            <a:spcBef>
                              <a:spcPts val="0"/>
                            </a:spcBef>
                            <a:spcAft>
                              <a:spcPts val="0"/>
                            </a:spcAft>
                          </a:pPr>
                          <a:r>
                            <a:rPr lang="en-US" sz="1200">
                              <a:effectLst/>
                            </a:rPr>
                            <a:t>Welding - Aluminum</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$ 1,500.00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$ 1,875.00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802872024"/>
                      </a:ext>
                    </a:extLst>
                  </a:tr>
                  <a:tr h="244929">
                    <a:tc>
                      <a:txBody>
                        <a:bodyPr/>
                        <a:lstStyle/>
                        <a:p>
                          <a:pPr marL="0" marR="0">
                            <a:spcBef>
                              <a:spcPts val="0"/>
                            </a:spcBef>
                            <a:spcAft>
                              <a:spcPts val="0"/>
                            </a:spcAft>
                          </a:pPr>
                          <a:r>
                            <a:rPr lang="en-US" sz="1200">
                              <a:effectLst/>
                            </a:rPr>
                            <a:t>Welding - Stainless Steel</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$ 2,500.00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$ 3,125.00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60374591"/>
                      </a:ext>
                    </a:extLst>
                  </a:tr>
                  <a:tr h="244929">
                    <a:tc>
                      <a:txBody>
                        <a:bodyPr/>
                        <a:lstStyle/>
                        <a:p>
                          <a:pPr marL="0" marR="0">
                            <a:spcBef>
                              <a:spcPts val="0"/>
                            </a:spcBef>
                            <a:spcAft>
                              <a:spcPts val="0"/>
                            </a:spcAft>
                          </a:pPr>
                          <a:r>
                            <a:rPr lang="en-US" sz="1200">
                              <a:effectLst/>
                            </a:rPr>
                            <a:t>Chemical Etching, Milling, or Galvanizing</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$ 3,125.00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$ 3,907.00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849008574"/>
                      </a:ext>
                    </a:extLst>
                  </a:tr>
                  <a:tr h="244929">
                    <a:tc>
                      <a:txBody>
                        <a:bodyPr/>
                        <a:lstStyle/>
                        <a:p>
                          <a:pPr marL="0" marR="0">
                            <a:spcBef>
                              <a:spcPts val="0"/>
                            </a:spcBef>
                            <a:spcAft>
                              <a:spcPts val="0"/>
                            </a:spcAft>
                          </a:pPr>
                          <a:r>
                            <a:rPr lang="en-US" sz="1200">
                              <a:effectLst/>
                            </a:rPr>
                            <a:t>Plating: Chrome, Zinc, or Other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$ 1,875.00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$ 2,344.00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67570756"/>
                      </a:ext>
                    </a:extLst>
                  </a:tr>
                  <a:tr h="244929">
                    <a:tc>
                      <a:txBody>
                        <a:bodyPr/>
                        <a:lstStyle/>
                        <a:p>
                          <a:pPr marL="0" marR="0">
                            <a:spcBef>
                              <a:spcPts val="0"/>
                            </a:spcBef>
                            <a:spcAft>
                              <a:spcPts val="0"/>
                            </a:spcAft>
                          </a:pPr>
                          <a:r>
                            <a:rPr lang="en-US" sz="1200">
                              <a:effectLst/>
                            </a:rPr>
                            <a:t>Operations Using Hexavalent Chromium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$ 4,500.00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$ 5,625.00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276278149"/>
                      </a:ext>
                    </a:extLst>
                  </a:tr>
                  <a:tr h="244929">
                    <a:tc>
                      <a:txBody>
                        <a:bodyPr/>
                        <a:lstStyle/>
                        <a:p>
                          <a:pPr marL="0" marR="0">
                            <a:spcBef>
                              <a:spcPts val="0"/>
                            </a:spcBef>
                            <a:spcAft>
                              <a:spcPts val="0"/>
                            </a:spcAft>
                          </a:pPr>
                          <a:r>
                            <a:rPr lang="en-US" sz="1200">
                              <a:effectLst/>
                            </a:rPr>
                            <a:t>Metal Foundry - </a:t>
                          </a:r>
                          <a14:m>
                            <m:oMath xmlns:m="http://schemas.openxmlformats.org/officeDocument/2006/math">
                              <m:r>
                                <a:rPr lang="en-US" sz="1200">
                                  <a:effectLst/>
                                </a:rPr>
                                <m:t>&lt; </m:t>
                              </m:r>
                            </m:oMath>
                          </a14:m>
                          <a:r>
                            <a:rPr lang="en-US" sz="1200">
                              <a:effectLst/>
                            </a:rPr>
                            <a:t>0.25 ton per year</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$ 750.00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$ 938.00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490755785"/>
                      </a:ext>
                    </a:extLst>
                  </a:tr>
                  <a:tr h="244929">
                    <a:tc>
                      <a:txBody>
                        <a:bodyPr/>
                        <a:lstStyle/>
                        <a:p>
                          <a:pPr marL="0" marR="0">
                            <a:spcBef>
                              <a:spcPts val="0"/>
                            </a:spcBef>
                            <a:spcAft>
                              <a:spcPts val="0"/>
                            </a:spcAft>
                          </a:pPr>
                          <a:r>
                            <a:rPr lang="en-US" sz="1200">
                              <a:effectLst/>
                            </a:rPr>
                            <a:t>Metal Foundry - </a:t>
                          </a:r>
                          <a14:m>
                            <m:oMath xmlns:m="http://schemas.openxmlformats.org/officeDocument/2006/math">
                              <m:r>
                                <a:rPr lang="en-US" sz="1200">
                                  <a:effectLst/>
                                </a:rPr>
                                <m:t>≥ </m:t>
                              </m:r>
                            </m:oMath>
                          </a14:m>
                          <a:r>
                            <a:rPr lang="en-US" sz="1200">
                              <a:effectLst/>
                            </a:rPr>
                            <a:t>0.25 and </a:t>
                          </a:r>
                          <a14:m>
                            <m:oMath xmlns:m="http://schemas.openxmlformats.org/officeDocument/2006/math">
                              <m:r>
                                <a:rPr lang="en-US" sz="1200">
                                  <a:effectLst/>
                                </a:rPr>
                                <m:t>&lt; </m:t>
                              </m:r>
                            </m:oMath>
                          </a14:m>
                          <a:r>
                            <a:rPr lang="en-US" sz="1200">
                              <a:effectLst/>
                            </a:rPr>
                            <a:t>1.0 tons per year</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$ 1,500.00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$ 1,875.00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994933580"/>
                      </a:ext>
                    </a:extLst>
                  </a:tr>
                  <a:tr h="244929">
                    <a:tc>
                      <a:txBody>
                        <a:bodyPr/>
                        <a:lstStyle/>
                        <a:p>
                          <a:pPr marL="0" marR="0">
                            <a:spcBef>
                              <a:spcPts val="0"/>
                            </a:spcBef>
                            <a:spcAft>
                              <a:spcPts val="0"/>
                            </a:spcAft>
                          </a:pPr>
                          <a:r>
                            <a:rPr lang="en-US" sz="1200">
                              <a:effectLst/>
                            </a:rPr>
                            <a:t>Metal Foundry - </a:t>
                          </a:r>
                          <a14:m>
                            <m:oMath xmlns:m="http://schemas.openxmlformats.org/officeDocument/2006/math">
                              <m:r>
                                <a:rPr lang="en-US" sz="1200">
                                  <a:effectLst/>
                                </a:rPr>
                                <m:t>≥ </m:t>
                              </m:r>
                            </m:oMath>
                          </a14:m>
                          <a:r>
                            <a:rPr lang="en-US" sz="1200">
                              <a:effectLst/>
                            </a:rPr>
                            <a:t>1.0 tons per year</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$ 3,125.00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$ 3,907.00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663811607"/>
                      </a:ext>
                    </a:extLst>
                  </a:tr>
                </a:tbl>
              </a:graphicData>
            </a:graphic>
          </p:graphicFrame>
        </mc:Choice>
        <mc:Fallback>
          <p:graphicFrame>
            <p:nvGraphicFramePr>
              <p:cNvPr id="2" name="Table 1">
                <a:extLst>
                  <a:ext uri="{FF2B5EF4-FFF2-40B4-BE49-F238E27FC236}">
                    <a16:creationId xmlns:a16="http://schemas.microsoft.com/office/drawing/2014/main" id="{87E48DE6-0E99-1538-A178-C87502496F8E}"/>
                  </a:ext>
                </a:extLst>
              </p:cNvPr>
              <p:cNvGraphicFramePr>
                <a:graphicFrameLocks noGrp="1"/>
              </p:cNvGraphicFramePr>
              <p:nvPr>
                <p:extLst>
                  <p:ext uri="{D42A27DB-BD31-4B8C-83A1-F6EECF244321}">
                    <p14:modId xmlns:p14="http://schemas.microsoft.com/office/powerpoint/2010/main" val="3661724644"/>
                  </p:ext>
                </p:extLst>
              </p:nvPr>
            </p:nvGraphicFramePr>
            <p:xfrm>
              <a:off x="2779183" y="2438400"/>
              <a:ext cx="6629399" cy="3086105"/>
            </p:xfrm>
            <a:graphic>
              <a:graphicData uri="http://schemas.openxmlformats.org/drawingml/2006/table">
                <a:tbl>
                  <a:tblPr firstRow="1" firstCol="1" bandRow="1">
                    <a:tableStyleId>{5C22544A-7EE6-4342-B048-85BDC9FD1C3A}</a:tableStyleId>
                  </a:tblPr>
                  <a:tblGrid>
                    <a:gridCol w="4268341">
                      <a:extLst>
                        <a:ext uri="{9D8B030D-6E8A-4147-A177-3AD203B41FA5}">
                          <a16:colId xmlns:a16="http://schemas.microsoft.com/office/drawing/2014/main" val="2291642914"/>
                        </a:ext>
                      </a:extLst>
                    </a:gridCol>
                    <a:gridCol w="1148623">
                      <a:extLst>
                        <a:ext uri="{9D8B030D-6E8A-4147-A177-3AD203B41FA5}">
                          <a16:colId xmlns:a16="http://schemas.microsoft.com/office/drawing/2014/main" val="635100841"/>
                        </a:ext>
                      </a:extLst>
                    </a:gridCol>
                    <a:gridCol w="1212435">
                      <a:extLst>
                        <a:ext uri="{9D8B030D-6E8A-4147-A177-3AD203B41FA5}">
                          <a16:colId xmlns:a16="http://schemas.microsoft.com/office/drawing/2014/main" val="1516599548"/>
                        </a:ext>
                      </a:extLst>
                    </a:gridCol>
                  </a:tblGrid>
                  <a:tr h="244929">
                    <a:tc gridSpan="3">
                      <a:txBody>
                        <a:bodyPr/>
                        <a:lstStyle/>
                        <a:p>
                          <a:pPr marL="0" marR="0">
                            <a:spcBef>
                              <a:spcPts val="0"/>
                            </a:spcBef>
                            <a:spcAft>
                              <a:spcPts val="0"/>
                            </a:spcAft>
                          </a:pPr>
                          <a:r>
                            <a:rPr lang="en-US" sz="1200">
                              <a:effectLst/>
                            </a:rPr>
                            <a:t>Permit Fees: Metal Working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400220519"/>
                      </a:ext>
                    </a:extLst>
                  </a:tr>
                  <a:tr h="391886">
                    <a:tc>
                      <a:txBody>
                        <a:bodyPr/>
                        <a:lstStyle/>
                        <a:p>
                          <a:pPr marL="0" marR="0">
                            <a:spcBef>
                              <a:spcPts val="0"/>
                            </a:spcBef>
                            <a:spcAft>
                              <a:spcPts val="0"/>
                            </a:spcAft>
                          </a:pPr>
                          <a:r>
                            <a:rPr lang="en-US" sz="1200" dirty="0">
                              <a:effectLst/>
                            </a:rPr>
                            <a:t>Permit Type: Emissions Limit, Throughput Limit, or Process</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A/C</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P/O</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758937755"/>
                      </a:ext>
                    </a:extLst>
                  </a:tr>
                  <a:tr h="244929">
                    <a:tc>
                      <a:txBody>
                        <a:bodyPr/>
                        <a:lstStyle/>
                        <a:p>
                          <a:pPr marL="0" marR="0">
                            <a:spcBef>
                              <a:spcPts val="0"/>
                            </a:spcBef>
                            <a:spcAft>
                              <a:spcPts val="0"/>
                            </a:spcAft>
                          </a:pPr>
                          <a:r>
                            <a:rPr lang="en-US" sz="1200">
                              <a:effectLst/>
                            </a:rPr>
                            <a:t>Grinding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$ 625.00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$ 782.00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494504530"/>
                      </a:ext>
                    </a:extLst>
                  </a:tr>
                  <a:tr h="244929">
                    <a:tc>
                      <a:txBody>
                        <a:bodyPr/>
                        <a:lstStyle/>
                        <a:p>
                          <a:pPr marL="0" marR="0">
                            <a:spcBef>
                              <a:spcPts val="0"/>
                            </a:spcBef>
                            <a:spcAft>
                              <a:spcPts val="0"/>
                            </a:spcAft>
                          </a:pPr>
                          <a:r>
                            <a:rPr lang="en-US" sz="1200">
                              <a:effectLst/>
                            </a:rPr>
                            <a:t>Welding - Steel</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$ 1,000.00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$ 1,250.00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4025475866"/>
                      </a:ext>
                    </a:extLst>
                  </a:tr>
                  <a:tr h="244929">
                    <a:tc>
                      <a:txBody>
                        <a:bodyPr/>
                        <a:lstStyle/>
                        <a:p>
                          <a:pPr marL="0" marR="0">
                            <a:spcBef>
                              <a:spcPts val="0"/>
                            </a:spcBef>
                            <a:spcAft>
                              <a:spcPts val="0"/>
                            </a:spcAft>
                          </a:pPr>
                          <a:r>
                            <a:rPr lang="en-US" sz="1200">
                              <a:effectLst/>
                            </a:rPr>
                            <a:t>Welding - Aluminum</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$ 1,500.00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$ 1,875.00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802872024"/>
                      </a:ext>
                    </a:extLst>
                  </a:tr>
                  <a:tr h="244929">
                    <a:tc>
                      <a:txBody>
                        <a:bodyPr/>
                        <a:lstStyle/>
                        <a:p>
                          <a:pPr marL="0" marR="0">
                            <a:spcBef>
                              <a:spcPts val="0"/>
                            </a:spcBef>
                            <a:spcAft>
                              <a:spcPts val="0"/>
                            </a:spcAft>
                          </a:pPr>
                          <a:r>
                            <a:rPr lang="en-US" sz="1200">
                              <a:effectLst/>
                            </a:rPr>
                            <a:t>Welding - Stainless Steel</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$ 2,500.00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$ 3,125.00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60374591"/>
                      </a:ext>
                    </a:extLst>
                  </a:tr>
                  <a:tr h="244929">
                    <a:tc>
                      <a:txBody>
                        <a:bodyPr/>
                        <a:lstStyle/>
                        <a:p>
                          <a:pPr marL="0" marR="0">
                            <a:spcBef>
                              <a:spcPts val="0"/>
                            </a:spcBef>
                            <a:spcAft>
                              <a:spcPts val="0"/>
                            </a:spcAft>
                          </a:pPr>
                          <a:r>
                            <a:rPr lang="en-US" sz="1200">
                              <a:effectLst/>
                            </a:rPr>
                            <a:t>Chemical Etching, Milling, or Galvanizing</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$ 3,125.00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$ 3,907.00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849008574"/>
                      </a:ext>
                    </a:extLst>
                  </a:tr>
                  <a:tr h="244929">
                    <a:tc>
                      <a:txBody>
                        <a:bodyPr/>
                        <a:lstStyle/>
                        <a:p>
                          <a:pPr marL="0" marR="0">
                            <a:spcBef>
                              <a:spcPts val="0"/>
                            </a:spcBef>
                            <a:spcAft>
                              <a:spcPts val="0"/>
                            </a:spcAft>
                          </a:pPr>
                          <a:r>
                            <a:rPr lang="en-US" sz="1200">
                              <a:effectLst/>
                            </a:rPr>
                            <a:t>Plating: Chrome, Zinc, or Other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$ 1,875.00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$ 2,344.00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67570756"/>
                      </a:ext>
                    </a:extLst>
                  </a:tr>
                  <a:tr h="244929">
                    <a:tc>
                      <a:txBody>
                        <a:bodyPr/>
                        <a:lstStyle/>
                        <a:p>
                          <a:pPr marL="0" marR="0">
                            <a:spcBef>
                              <a:spcPts val="0"/>
                            </a:spcBef>
                            <a:spcAft>
                              <a:spcPts val="0"/>
                            </a:spcAft>
                          </a:pPr>
                          <a:r>
                            <a:rPr lang="en-US" sz="1200">
                              <a:effectLst/>
                            </a:rPr>
                            <a:t>Operations Using Hexavalent Chromium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$ 4,500.00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$ 5,625.00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276278149"/>
                      </a:ext>
                    </a:extLst>
                  </a:tr>
                  <a:tr h="244929">
                    <a:tc>
                      <a:txBody>
                        <a:bodyPr/>
                        <a:lstStyle/>
                        <a:p>
                          <a:endParaRPr lang="en-US"/>
                        </a:p>
                      </a:txBody>
                      <a:tcPr marL="68580" marR="68580" marT="0" marB="0" anchor="b">
                        <a:blipFill>
                          <a:blip r:embed="rId2"/>
                          <a:stretch>
                            <a:fillRect l="-297" t="-984211" r="-56083" b="-247368"/>
                          </a:stretch>
                        </a:blipFill>
                      </a:tcPr>
                    </a:tc>
                    <a:tc>
                      <a:txBody>
                        <a:bodyPr/>
                        <a:lstStyle/>
                        <a:p>
                          <a:pPr marL="0" marR="0" algn="r">
                            <a:spcBef>
                              <a:spcPts val="0"/>
                            </a:spcBef>
                            <a:spcAft>
                              <a:spcPts val="0"/>
                            </a:spcAft>
                          </a:pPr>
                          <a:r>
                            <a:rPr lang="en-US" sz="1200">
                              <a:effectLst/>
                            </a:rPr>
                            <a:t> $ 750.00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$ 938.00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490755785"/>
                      </a:ext>
                    </a:extLst>
                  </a:tr>
                  <a:tr h="244929">
                    <a:tc>
                      <a:txBody>
                        <a:bodyPr/>
                        <a:lstStyle/>
                        <a:p>
                          <a:endParaRPr lang="en-US"/>
                        </a:p>
                      </a:txBody>
                      <a:tcPr marL="68580" marR="68580" marT="0" marB="0" anchor="b">
                        <a:blipFill>
                          <a:blip r:embed="rId2"/>
                          <a:stretch>
                            <a:fillRect l="-297" t="-1030000" r="-56083" b="-135000"/>
                          </a:stretch>
                        </a:blipFill>
                      </a:tcPr>
                    </a:tc>
                    <a:tc>
                      <a:txBody>
                        <a:bodyPr/>
                        <a:lstStyle/>
                        <a:p>
                          <a:pPr marL="0" marR="0" algn="r">
                            <a:spcBef>
                              <a:spcPts val="0"/>
                            </a:spcBef>
                            <a:spcAft>
                              <a:spcPts val="0"/>
                            </a:spcAft>
                          </a:pPr>
                          <a:r>
                            <a:rPr lang="en-US" sz="1200">
                              <a:effectLst/>
                            </a:rPr>
                            <a:t> $ 1,500.00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$ 1,875.00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994933580"/>
                      </a:ext>
                    </a:extLst>
                  </a:tr>
                  <a:tr h="244929">
                    <a:tc>
                      <a:txBody>
                        <a:bodyPr/>
                        <a:lstStyle/>
                        <a:p>
                          <a:endParaRPr lang="en-US"/>
                        </a:p>
                      </a:txBody>
                      <a:tcPr marL="68580" marR="68580" marT="0" marB="0" anchor="b">
                        <a:blipFill>
                          <a:blip r:embed="rId2"/>
                          <a:stretch>
                            <a:fillRect l="-297" t="-1189474" r="-56083" b="-42105"/>
                          </a:stretch>
                        </a:blipFill>
                      </a:tcPr>
                    </a:tc>
                    <a:tc>
                      <a:txBody>
                        <a:bodyPr/>
                        <a:lstStyle/>
                        <a:p>
                          <a:pPr marL="0" marR="0" algn="r">
                            <a:spcBef>
                              <a:spcPts val="0"/>
                            </a:spcBef>
                            <a:spcAft>
                              <a:spcPts val="0"/>
                            </a:spcAft>
                          </a:pPr>
                          <a:r>
                            <a:rPr lang="en-US" sz="1200">
                              <a:effectLst/>
                            </a:rPr>
                            <a:t> $ 3,125.00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$ 3,907.00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663811607"/>
                      </a:ext>
                    </a:extLst>
                  </a:tr>
                </a:tbl>
              </a:graphicData>
            </a:graphic>
          </p:graphicFrame>
        </mc:Fallback>
      </mc:AlternateContent>
    </p:spTree>
    <p:extLst>
      <p:ext uri="{BB962C8B-B14F-4D97-AF65-F5344CB8AC3E}">
        <p14:creationId xmlns:p14="http://schemas.microsoft.com/office/powerpoint/2010/main" val="409863324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BAB08-241A-421B-2235-5D8EF24EAF9A}"/>
              </a:ext>
            </a:extLst>
          </p:cNvPr>
          <p:cNvSpPr>
            <a:spLocks noGrp="1"/>
          </p:cNvSpPr>
          <p:nvPr>
            <p:ph idx="1"/>
          </p:nvPr>
        </p:nvSpPr>
        <p:spPr>
          <a:xfrm>
            <a:off x="732367" y="838200"/>
            <a:ext cx="10723033" cy="5867400"/>
          </a:xfrm>
        </p:spPr>
        <p:txBody>
          <a:bodyPr/>
          <a:lstStyle/>
          <a:p>
            <a:pPr marL="0" marR="0" indent="0" algn="just">
              <a:spcBef>
                <a:spcPts val="0"/>
              </a:spcBef>
              <a:spcAft>
                <a:spcPts val="0"/>
              </a:spcAft>
              <a:buNone/>
              <a:tabLst>
                <a:tab pos="1257300" algn="l"/>
              </a:tabLst>
            </a:pPr>
            <a:br>
              <a:rPr lang="en-US" sz="1400" b="1" dirty="0">
                <a:solidFill>
                  <a:schemeClr val="tx1"/>
                </a:solidFill>
                <a:effectLst/>
                <a:latin typeface="Times New Roman" panose="02020603050405020304" pitchFamily="18" charset="0"/>
                <a:ea typeface="Times New Roman" panose="02020603050405020304" pitchFamily="18" charset="0"/>
              </a:rPr>
            </a:br>
            <a:r>
              <a:rPr lang="en-US" sz="1400" b="1" dirty="0">
                <a:solidFill>
                  <a:schemeClr val="tx1"/>
                </a:solidFill>
                <a:effectLst/>
                <a:latin typeface="Times New Roman" panose="02020603050405020304" pitchFamily="18" charset="0"/>
                <a:ea typeface="Times New Roman" panose="02020603050405020304" pitchFamily="18" charset="0"/>
              </a:rPr>
              <a:t>Section 660.13B: Category  XIII(B) - Metal Working Emission Fees</a:t>
            </a: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r>
              <a:rPr lang="en-US" sz="1400" dirty="0">
                <a:solidFill>
                  <a:schemeClr val="tx1"/>
                </a:solidFill>
                <a:effectLst/>
                <a:latin typeface="Times New Roman" panose="02020603050405020304" pitchFamily="18" charset="0"/>
                <a:ea typeface="Times New Roman" panose="02020603050405020304" pitchFamily="18" charset="0"/>
              </a:rPr>
              <a:t>Emission Fees are based on permitted emissions limits, throughput limits, or processes.</a:t>
            </a:r>
          </a:p>
          <a:p>
            <a:pPr marL="0" marR="0" indent="0">
              <a:spcBef>
                <a:spcPts val="0"/>
              </a:spcBef>
              <a:spcAft>
                <a:spcPts val="0"/>
              </a:spcAft>
              <a:buNone/>
              <a:tabLst>
                <a:tab pos="44577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p:txBody>
      </p:sp>
      <p:sp>
        <p:nvSpPr>
          <p:cNvPr id="4" name="Text Box 11">
            <a:extLst>
              <a:ext uri="{FF2B5EF4-FFF2-40B4-BE49-F238E27FC236}">
                <a16:creationId xmlns:a16="http://schemas.microsoft.com/office/drawing/2014/main" id="{208CECA3-B693-2DFC-393C-A5C50669018E}"/>
              </a:ext>
            </a:extLst>
          </p:cNvPr>
          <p:cNvSpPr txBox="1">
            <a:spLocks noGrp="1" noChangeArrowheads="1"/>
          </p:cNvSpPr>
          <p:nvPr>
            <p:ph type="title"/>
          </p:nvPr>
        </p:nvSpPr>
        <p:spPr bwMode="auto">
          <a:xfrm>
            <a:off x="732367" y="-47925"/>
            <a:ext cx="10723034" cy="831093"/>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Rule 660.13B (Proposed)</a:t>
            </a:r>
          </a:p>
        </p:txBody>
      </p:sp>
      <mc:AlternateContent xmlns:mc="http://schemas.openxmlformats.org/markup-compatibility/2006">
        <mc:Choice xmlns:a14="http://schemas.microsoft.com/office/drawing/2010/main" Requires="a14">
          <p:graphicFrame>
            <p:nvGraphicFramePr>
              <p:cNvPr id="5" name="Table 4">
                <a:extLst>
                  <a:ext uri="{FF2B5EF4-FFF2-40B4-BE49-F238E27FC236}">
                    <a16:creationId xmlns:a16="http://schemas.microsoft.com/office/drawing/2014/main" id="{A109B597-D219-6FA0-1AA6-57D7A91DA683}"/>
                  </a:ext>
                </a:extLst>
              </p:cNvPr>
              <p:cNvGraphicFramePr>
                <a:graphicFrameLocks noGrp="1"/>
              </p:cNvGraphicFramePr>
              <p:nvPr>
                <p:extLst>
                  <p:ext uri="{D42A27DB-BD31-4B8C-83A1-F6EECF244321}">
                    <p14:modId xmlns:p14="http://schemas.microsoft.com/office/powerpoint/2010/main" val="3136475652"/>
                  </p:ext>
                </p:extLst>
              </p:nvPr>
            </p:nvGraphicFramePr>
            <p:xfrm>
              <a:off x="2779182" y="2438400"/>
              <a:ext cx="6629401" cy="3162298"/>
            </p:xfrm>
            <a:graphic>
              <a:graphicData uri="http://schemas.openxmlformats.org/drawingml/2006/table">
                <a:tbl>
                  <a:tblPr firstRow="1" firstCol="1" bandRow="1">
                    <a:tableStyleId>{5C22544A-7EE6-4342-B048-85BDC9FD1C3A}</a:tableStyleId>
                  </a:tblPr>
                  <a:tblGrid>
                    <a:gridCol w="4204529">
                      <a:extLst>
                        <a:ext uri="{9D8B030D-6E8A-4147-A177-3AD203B41FA5}">
                          <a16:colId xmlns:a16="http://schemas.microsoft.com/office/drawing/2014/main" val="1627670431"/>
                        </a:ext>
                      </a:extLst>
                    </a:gridCol>
                    <a:gridCol w="1212436">
                      <a:extLst>
                        <a:ext uri="{9D8B030D-6E8A-4147-A177-3AD203B41FA5}">
                          <a16:colId xmlns:a16="http://schemas.microsoft.com/office/drawing/2014/main" val="527606438"/>
                        </a:ext>
                      </a:extLst>
                    </a:gridCol>
                    <a:gridCol w="1212436">
                      <a:extLst>
                        <a:ext uri="{9D8B030D-6E8A-4147-A177-3AD203B41FA5}">
                          <a16:colId xmlns:a16="http://schemas.microsoft.com/office/drawing/2014/main" val="1109446473"/>
                        </a:ext>
                      </a:extLst>
                    </a:gridCol>
                  </a:tblGrid>
                  <a:tr h="250976">
                    <a:tc gridSpan="3">
                      <a:txBody>
                        <a:bodyPr/>
                        <a:lstStyle/>
                        <a:p>
                          <a:pPr marL="0" marR="0">
                            <a:spcBef>
                              <a:spcPts val="0"/>
                            </a:spcBef>
                            <a:spcAft>
                              <a:spcPts val="0"/>
                            </a:spcAft>
                          </a:pPr>
                          <a:r>
                            <a:rPr lang="en-US" sz="1200" dirty="0">
                              <a:effectLst/>
                            </a:rPr>
                            <a:t>Emission Fees: Metal Working</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766645137"/>
                      </a:ext>
                    </a:extLst>
                  </a:tr>
                  <a:tr h="401562">
                    <a:tc>
                      <a:txBody>
                        <a:bodyPr/>
                        <a:lstStyle/>
                        <a:p>
                          <a:pPr marL="0" marR="0">
                            <a:spcBef>
                              <a:spcPts val="0"/>
                            </a:spcBef>
                            <a:spcAft>
                              <a:spcPts val="0"/>
                            </a:spcAft>
                          </a:pPr>
                          <a:r>
                            <a:rPr lang="en-US" sz="1200">
                              <a:effectLst/>
                            </a:rPr>
                            <a:t>Permit Type: Emissions Limit, Throughput Limit, or Process</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A/C</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P/O</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788874551"/>
                      </a:ext>
                    </a:extLst>
                  </a:tr>
                  <a:tr h="250976">
                    <a:tc>
                      <a:txBody>
                        <a:bodyPr/>
                        <a:lstStyle/>
                        <a:p>
                          <a:pPr marL="0" marR="0">
                            <a:spcBef>
                              <a:spcPts val="0"/>
                            </a:spcBef>
                            <a:spcAft>
                              <a:spcPts val="0"/>
                            </a:spcAft>
                          </a:pPr>
                          <a:r>
                            <a:rPr lang="en-US" sz="1200">
                              <a:effectLst/>
                            </a:rPr>
                            <a:t>Grinding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$ 219.00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$ 391.00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757860077"/>
                      </a:ext>
                    </a:extLst>
                  </a:tr>
                  <a:tr h="250976">
                    <a:tc>
                      <a:txBody>
                        <a:bodyPr/>
                        <a:lstStyle/>
                        <a:p>
                          <a:pPr marL="0" marR="0">
                            <a:spcBef>
                              <a:spcPts val="0"/>
                            </a:spcBef>
                            <a:spcAft>
                              <a:spcPts val="0"/>
                            </a:spcAft>
                          </a:pPr>
                          <a:r>
                            <a:rPr lang="en-US" sz="1200">
                              <a:effectLst/>
                            </a:rPr>
                            <a:t>Welding - Steel</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$ 350.00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$ 625.00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858405319"/>
                      </a:ext>
                    </a:extLst>
                  </a:tr>
                  <a:tr h="250976">
                    <a:tc>
                      <a:txBody>
                        <a:bodyPr/>
                        <a:lstStyle/>
                        <a:p>
                          <a:pPr marL="0" marR="0">
                            <a:spcBef>
                              <a:spcPts val="0"/>
                            </a:spcBef>
                            <a:spcAft>
                              <a:spcPts val="0"/>
                            </a:spcAft>
                          </a:pPr>
                          <a:r>
                            <a:rPr lang="en-US" sz="1200">
                              <a:effectLst/>
                            </a:rPr>
                            <a:t>Welding - Aluminum</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$ 525.00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$ 938.00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113218054"/>
                      </a:ext>
                    </a:extLst>
                  </a:tr>
                  <a:tr h="250976">
                    <a:tc>
                      <a:txBody>
                        <a:bodyPr/>
                        <a:lstStyle/>
                        <a:p>
                          <a:pPr marL="0" marR="0">
                            <a:spcBef>
                              <a:spcPts val="0"/>
                            </a:spcBef>
                            <a:spcAft>
                              <a:spcPts val="0"/>
                            </a:spcAft>
                          </a:pPr>
                          <a:r>
                            <a:rPr lang="en-US" sz="1200">
                              <a:effectLst/>
                            </a:rPr>
                            <a:t>Welding - Stainless Steel</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$ 875.00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$ 1,563.00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025795736"/>
                      </a:ext>
                    </a:extLst>
                  </a:tr>
                  <a:tr h="250976">
                    <a:tc>
                      <a:txBody>
                        <a:bodyPr/>
                        <a:lstStyle/>
                        <a:p>
                          <a:pPr marL="0" marR="0">
                            <a:spcBef>
                              <a:spcPts val="0"/>
                            </a:spcBef>
                            <a:spcAft>
                              <a:spcPts val="0"/>
                            </a:spcAft>
                          </a:pPr>
                          <a:r>
                            <a:rPr lang="en-US" sz="1200">
                              <a:effectLst/>
                            </a:rPr>
                            <a:t>Chemical Etching, Milling, or Galvanizing</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$ 1,094.00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$ 1,954.00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4075122180"/>
                      </a:ext>
                    </a:extLst>
                  </a:tr>
                  <a:tr h="250976">
                    <a:tc>
                      <a:txBody>
                        <a:bodyPr/>
                        <a:lstStyle/>
                        <a:p>
                          <a:pPr marL="0" marR="0">
                            <a:spcBef>
                              <a:spcPts val="0"/>
                            </a:spcBef>
                            <a:spcAft>
                              <a:spcPts val="0"/>
                            </a:spcAft>
                          </a:pPr>
                          <a:r>
                            <a:rPr lang="en-US" sz="1200">
                              <a:effectLst/>
                            </a:rPr>
                            <a:t>Plating: Chrome, Zinc, or Other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$ 657.00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$ 1,172.00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862963010"/>
                      </a:ext>
                    </a:extLst>
                  </a:tr>
                  <a:tr h="250976">
                    <a:tc>
                      <a:txBody>
                        <a:bodyPr/>
                        <a:lstStyle/>
                        <a:p>
                          <a:pPr marL="0" marR="0">
                            <a:spcBef>
                              <a:spcPts val="0"/>
                            </a:spcBef>
                            <a:spcAft>
                              <a:spcPts val="0"/>
                            </a:spcAft>
                          </a:pPr>
                          <a:r>
                            <a:rPr lang="en-US" sz="1200">
                              <a:effectLst/>
                            </a:rPr>
                            <a:t>Operations Using Hexavalent Chromium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$ 1,575.00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$ 2,813.00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227655428"/>
                      </a:ext>
                    </a:extLst>
                  </a:tr>
                  <a:tr h="250976">
                    <a:tc>
                      <a:txBody>
                        <a:bodyPr/>
                        <a:lstStyle/>
                        <a:p>
                          <a:pPr marL="0" marR="0">
                            <a:spcBef>
                              <a:spcPts val="0"/>
                            </a:spcBef>
                            <a:spcAft>
                              <a:spcPts val="0"/>
                            </a:spcAft>
                          </a:pPr>
                          <a:r>
                            <a:rPr lang="en-US" sz="1200">
                              <a:effectLst/>
                            </a:rPr>
                            <a:t>Metal Foundry - </a:t>
                          </a:r>
                          <a14:m>
                            <m:oMath xmlns:m="http://schemas.openxmlformats.org/officeDocument/2006/math">
                              <m:r>
                                <a:rPr lang="en-US" sz="1200">
                                  <a:effectLst/>
                                </a:rPr>
                                <m:t>&lt; </m:t>
                              </m:r>
                            </m:oMath>
                          </a14:m>
                          <a:r>
                            <a:rPr lang="en-US" sz="1200">
                              <a:effectLst/>
                            </a:rPr>
                            <a:t>0.25 ton per year</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$ 263.00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$ 469.00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847343058"/>
                      </a:ext>
                    </a:extLst>
                  </a:tr>
                  <a:tr h="250976">
                    <a:tc>
                      <a:txBody>
                        <a:bodyPr/>
                        <a:lstStyle/>
                        <a:p>
                          <a:pPr marL="0" marR="0">
                            <a:spcBef>
                              <a:spcPts val="0"/>
                            </a:spcBef>
                            <a:spcAft>
                              <a:spcPts val="0"/>
                            </a:spcAft>
                          </a:pPr>
                          <a:r>
                            <a:rPr lang="en-US" sz="1200">
                              <a:effectLst/>
                            </a:rPr>
                            <a:t>Metal Foundry - </a:t>
                          </a:r>
                          <a14:m>
                            <m:oMath xmlns:m="http://schemas.openxmlformats.org/officeDocument/2006/math">
                              <m:r>
                                <a:rPr lang="en-US" sz="1200">
                                  <a:effectLst/>
                                </a:rPr>
                                <m:t>≥ </m:t>
                              </m:r>
                            </m:oMath>
                          </a14:m>
                          <a:r>
                            <a:rPr lang="en-US" sz="1200">
                              <a:effectLst/>
                            </a:rPr>
                            <a:t>0.25 and </a:t>
                          </a:r>
                          <a14:m>
                            <m:oMath xmlns:m="http://schemas.openxmlformats.org/officeDocument/2006/math">
                              <m:r>
                                <a:rPr lang="en-US" sz="1200">
                                  <a:effectLst/>
                                </a:rPr>
                                <m:t>&lt; </m:t>
                              </m:r>
                            </m:oMath>
                          </a14:m>
                          <a:r>
                            <a:rPr lang="en-US" sz="1200">
                              <a:effectLst/>
                            </a:rPr>
                            <a:t>1.0 tons per year</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$ 525.00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$ 938.00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296864758"/>
                      </a:ext>
                    </a:extLst>
                  </a:tr>
                  <a:tr h="250976">
                    <a:tc>
                      <a:txBody>
                        <a:bodyPr/>
                        <a:lstStyle/>
                        <a:p>
                          <a:pPr marL="0" marR="0">
                            <a:spcBef>
                              <a:spcPts val="0"/>
                            </a:spcBef>
                            <a:spcAft>
                              <a:spcPts val="0"/>
                            </a:spcAft>
                          </a:pPr>
                          <a:r>
                            <a:rPr lang="en-US" sz="1200">
                              <a:effectLst/>
                            </a:rPr>
                            <a:t>Metal Foundry - </a:t>
                          </a:r>
                          <a14:m>
                            <m:oMath xmlns:m="http://schemas.openxmlformats.org/officeDocument/2006/math">
                              <m:r>
                                <a:rPr lang="en-US" sz="1200">
                                  <a:effectLst/>
                                </a:rPr>
                                <m:t>≥ </m:t>
                              </m:r>
                            </m:oMath>
                          </a14:m>
                          <a:r>
                            <a:rPr lang="en-US" sz="1200">
                              <a:effectLst/>
                            </a:rPr>
                            <a:t>1.0 tons per year</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$ 1,094.00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$ 1,954.00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461055466"/>
                      </a:ext>
                    </a:extLst>
                  </a:tr>
                </a:tbl>
              </a:graphicData>
            </a:graphic>
          </p:graphicFrame>
        </mc:Choice>
        <mc:Fallback>
          <p:graphicFrame>
            <p:nvGraphicFramePr>
              <p:cNvPr id="5" name="Table 4">
                <a:extLst>
                  <a:ext uri="{FF2B5EF4-FFF2-40B4-BE49-F238E27FC236}">
                    <a16:creationId xmlns:a16="http://schemas.microsoft.com/office/drawing/2014/main" id="{A109B597-D219-6FA0-1AA6-57D7A91DA683}"/>
                  </a:ext>
                </a:extLst>
              </p:cNvPr>
              <p:cNvGraphicFramePr>
                <a:graphicFrameLocks noGrp="1"/>
              </p:cNvGraphicFramePr>
              <p:nvPr>
                <p:extLst>
                  <p:ext uri="{D42A27DB-BD31-4B8C-83A1-F6EECF244321}">
                    <p14:modId xmlns:p14="http://schemas.microsoft.com/office/powerpoint/2010/main" val="3136475652"/>
                  </p:ext>
                </p:extLst>
              </p:nvPr>
            </p:nvGraphicFramePr>
            <p:xfrm>
              <a:off x="2779182" y="2438400"/>
              <a:ext cx="6629401" cy="3162298"/>
            </p:xfrm>
            <a:graphic>
              <a:graphicData uri="http://schemas.openxmlformats.org/drawingml/2006/table">
                <a:tbl>
                  <a:tblPr firstRow="1" firstCol="1" bandRow="1">
                    <a:tableStyleId>{5C22544A-7EE6-4342-B048-85BDC9FD1C3A}</a:tableStyleId>
                  </a:tblPr>
                  <a:tblGrid>
                    <a:gridCol w="4204529">
                      <a:extLst>
                        <a:ext uri="{9D8B030D-6E8A-4147-A177-3AD203B41FA5}">
                          <a16:colId xmlns:a16="http://schemas.microsoft.com/office/drawing/2014/main" val="1627670431"/>
                        </a:ext>
                      </a:extLst>
                    </a:gridCol>
                    <a:gridCol w="1212436">
                      <a:extLst>
                        <a:ext uri="{9D8B030D-6E8A-4147-A177-3AD203B41FA5}">
                          <a16:colId xmlns:a16="http://schemas.microsoft.com/office/drawing/2014/main" val="527606438"/>
                        </a:ext>
                      </a:extLst>
                    </a:gridCol>
                    <a:gridCol w="1212436">
                      <a:extLst>
                        <a:ext uri="{9D8B030D-6E8A-4147-A177-3AD203B41FA5}">
                          <a16:colId xmlns:a16="http://schemas.microsoft.com/office/drawing/2014/main" val="1109446473"/>
                        </a:ext>
                      </a:extLst>
                    </a:gridCol>
                  </a:tblGrid>
                  <a:tr h="250976">
                    <a:tc gridSpan="3">
                      <a:txBody>
                        <a:bodyPr/>
                        <a:lstStyle/>
                        <a:p>
                          <a:pPr marL="0" marR="0">
                            <a:spcBef>
                              <a:spcPts val="0"/>
                            </a:spcBef>
                            <a:spcAft>
                              <a:spcPts val="0"/>
                            </a:spcAft>
                          </a:pPr>
                          <a:r>
                            <a:rPr lang="en-US" sz="1200" dirty="0">
                              <a:effectLst/>
                            </a:rPr>
                            <a:t>Emission Fees: Metal Working</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766645137"/>
                      </a:ext>
                    </a:extLst>
                  </a:tr>
                  <a:tr h="401562">
                    <a:tc>
                      <a:txBody>
                        <a:bodyPr/>
                        <a:lstStyle/>
                        <a:p>
                          <a:pPr marL="0" marR="0">
                            <a:spcBef>
                              <a:spcPts val="0"/>
                            </a:spcBef>
                            <a:spcAft>
                              <a:spcPts val="0"/>
                            </a:spcAft>
                          </a:pPr>
                          <a:r>
                            <a:rPr lang="en-US" sz="1200">
                              <a:effectLst/>
                            </a:rPr>
                            <a:t>Permit Type: Emissions Limit, Throughput Limit, or Process</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A/C</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P/O</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788874551"/>
                      </a:ext>
                    </a:extLst>
                  </a:tr>
                  <a:tr h="250976">
                    <a:tc>
                      <a:txBody>
                        <a:bodyPr/>
                        <a:lstStyle/>
                        <a:p>
                          <a:pPr marL="0" marR="0">
                            <a:spcBef>
                              <a:spcPts val="0"/>
                            </a:spcBef>
                            <a:spcAft>
                              <a:spcPts val="0"/>
                            </a:spcAft>
                          </a:pPr>
                          <a:r>
                            <a:rPr lang="en-US" sz="1200">
                              <a:effectLst/>
                            </a:rPr>
                            <a:t>Grinding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$ 219.00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$ 391.00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757860077"/>
                      </a:ext>
                    </a:extLst>
                  </a:tr>
                  <a:tr h="250976">
                    <a:tc>
                      <a:txBody>
                        <a:bodyPr/>
                        <a:lstStyle/>
                        <a:p>
                          <a:pPr marL="0" marR="0">
                            <a:spcBef>
                              <a:spcPts val="0"/>
                            </a:spcBef>
                            <a:spcAft>
                              <a:spcPts val="0"/>
                            </a:spcAft>
                          </a:pPr>
                          <a:r>
                            <a:rPr lang="en-US" sz="1200">
                              <a:effectLst/>
                            </a:rPr>
                            <a:t>Welding - Steel</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$ 350.00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$ 625.00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858405319"/>
                      </a:ext>
                    </a:extLst>
                  </a:tr>
                  <a:tr h="250976">
                    <a:tc>
                      <a:txBody>
                        <a:bodyPr/>
                        <a:lstStyle/>
                        <a:p>
                          <a:pPr marL="0" marR="0">
                            <a:spcBef>
                              <a:spcPts val="0"/>
                            </a:spcBef>
                            <a:spcAft>
                              <a:spcPts val="0"/>
                            </a:spcAft>
                          </a:pPr>
                          <a:r>
                            <a:rPr lang="en-US" sz="1200">
                              <a:effectLst/>
                            </a:rPr>
                            <a:t>Welding - Aluminum</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$ 525.00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$ 938.00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113218054"/>
                      </a:ext>
                    </a:extLst>
                  </a:tr>
                  <a:tr h="250976">
                    <a:tc>
                      <a:txBody>
                        <a:bodyPr/>
                        <a:lstStyle/>
                        <a:p>
                          <a:pPr marL="0" marR="0">
                            <a:spcBef>
                              <a:spcPts val="0"/>
                            </a:spcBef>
                            <a:spcAft>
                              <a:spcPts val="0"/>
                            </a:spcAft>
                          </a:pPr>
                          <a:r>
                            <a:rPr lang="en-US" sz="1200">
                              <a:effectLst/>
                            </a:rPr>
                            <a:t>Welding - Stainless Steel</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$ 875.00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$ 1,563.00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025795736"/>
                      </a:ext>
                    </a:extLst>
                  </a:tr>
                  <a:tr h="250976">
                    <a:tc>
                      <a:txBody>
                        <a:bodyPr/>
                        <a:lstStyle/>
                        <a:p>
                          <a:pPr marL="0" marR="0">
                            <a:spcBef>
                              <a:spcPts val="0"/>
                            </a:spcBef>
                            <a:spcAft>
                              <a:spcPts val="0"/>
                            </a:spcAft>
                          </a:pPr>
                          <a:r>
                            <a:rPr lang="en-US" sz="1200">
                              <a:effectLst/>
                            </a:rPr>
                            <a:t>Chemical Etching, Milling, or Galvanizing</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$ 1,094.00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$ 1,954.00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4075122180"/>
                      </a:ext>
                    </a:extLst>
                  </a:tr>
                  <a:tr h="250976">
                    <a:tc>
                      <a:txBody>
                        <a:bodyPr/>
                        <a:lstStyle/>
                        <a:p>
                          <a:pPr marL="0" marR="0">
                            <a:spcBef>
                              <a:spcPts val="0"/>
                            </a:spcBef>
                            <a:spcAft>
                              <a:spcPts val="0"/>
                            </a:spcAft>
                          </a:pPr>
                          <a:r>
                            <a:rPr lang="en-US" sz="1200">
                              <a:effectLst/>
                            </a:rPr>
                            <a:t>Plating: Chrome, Zinc, or Other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$ 657.00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$ 1,172.00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862963010"/>
                      </a:ext>
                    </a:extLst>
                  </a:tr>
                  <a:tr h="250976">
                    <a:tc>
                      <a:txBody>
                        <a:bodyPr/>
                        <a:lstStyle/>
                        <a:p>
                          <a:pPr marL="0" marR="0">
                            <a:spcBef>
                              <a:spcPts val="0"/>
                            </a:spcBef>
                            <a:spcAft>
                              <a:spcPts val="0"/>
                            </a:spcAft>
                          </a:pPr>
                          <a:r>
                            <a:rPr lang="en-US" sz="1200">
                              <a:effectLst/>
                            </a:rPr>
                            <a:t>Operations Using Hexavalent Chromium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$ 1,575.00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$ 2,813.00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227655428"/>
                      </a:ext>
                    </a:extLst>
                  </a:tr>
                  <a:tr h="250976">
                    <a:tc>
                      <a:txBody>
                        <a:bodyPr/>
                        <a:lstStyle/>
                        <a:p>
                          <a:endParaRPr lang="en-US"/>
                        </a:p>
                      </a:txBody>
                      <a:tcPr marL="68580" marR="68580" marT="0" marB="0" anchor="b">
                        <a:blipFill>
                          <a:blip r:embed="rId2"/>
                          <a:stretch>
                            <a:fillRect l="-301" t="-1005263" r="-58434" b="-252632"/>
                          </a:stretch>
                        </a:blipFill>
                      </a:tcPr>
                    </a:tc>
                    <a:tc>
                      <a:txBody>
                        <a:bodyPr/>
                        <a:lstStyle/>
                        <a:p>
                          <a:pPr marL="0" marR="0" algn="r">
                            <a:spcBef>
                              <a:spcPts val="0"/>
                            </a:spcBef>
                            <a:spcAft>
                              <a:spcPts val="0"/>
                            </a:spcAft>
                          </a:pPr>
                          <a:r>
                            <a:rPr lang="en-US" sz="1200">
                              <a:effectLst/>
                            </a:rPr>
                            <a:t> $ 263.00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$ 469.00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847343058"/>
                      </a:ext>
                    </a:extLst>
                  </a:tr>
                  <a:tr h="250976">
                    <a:tc>
                      <a:txBody>
                        <a:bodyPr/>
                        <a:lstStyle/>
                        <a:p>
                          <a:endParaRPr lang="en-US"/>
                        </a:p>
                      </a:txBody>
                      <a:tcPr marL="68580" marR="68580" marT="0" marB="0" anchor="b">
                        <a:blipFill>
                          <a:blip r:embed="rId2"/>
                          <a:stretch>
                            <a:fillRect l="-301" t="-1050000" r="-58434" b="-140000"/>
                          </a:stretch>
                        </a:blipFill>
                      </a:tcPr>
                    </a:tc>
                    <a:tc>
                      <a:txBody>
                        <a:bodyPr/>
                        <a:lstStyle/>
                        <a:p>
                          <a:pPr marL="0" marR="0" algn="r">
                            <a:spcBef>
                              <a:spcPts val="0"/>
                            </a:spcBef>
                            <a:spcAft>
                              <a:spcPts val="0"/>
                            </a:spcAft>
                          </a:pPr>
                          <a:r>
                            <a:rPr lang="en-US" sz="1200">
                              <a:effectLst/>
                            </a:rPr>
                            <a:t> $ 525.00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$ 938.00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296864758"/>
                      </a:ext>
                    </a:extLst>
                  </a:tr>
                  <a:tr h="250976">
                    <a:tc>
                      <a:txBody>
                        <a:bodyPr/>
                        <a:lstStyle/>
                        <a:p>
                          <a:endParaRPr lang="en-US"/>
                        </a:p>
                      </a:txBody>
                      <a:tcPr marL="68580" marR="68580" marT="0" marB="0" anchor="b">
                        <a:blipFill>
                          <a:blip r:embed="rId2"/>
                          <a:stretch>
                            <a:fillRect l="-301" t="-1150000" r="-58434" b="-40000"/>
                          </a:stretch>
                        </a:blipFill>
                      </a:tcPr>
                    </a:tc>
                    <a:tc>
                      <a:txBody>
                        <a:bodyPr/>
                        <a:lstStyle/>
                        <a:p>
                          <a:pPr marL="0" marR="0" algn="r">
                            <a:spcBef>
                              <a:spcPts val="0"/>
                            </a:spcBef>
                            <a:spcAft>
                              <a:spcPts val="0"/>
                            </a:spcAft>
                          </a:pPr>
                          <a:r>
                            <a:rPr lang="en-US" sz="1200">
                              <a:effectLst/>
                            </a:rPr>
                            <a:t> $ 1,094.00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$ 1,954.00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461055466"/>
                      </a:ext>
                    </a:extLst>
                  </a:tr>
                </a:tbl>
              </a:graphicData>
            </a:graphic>
          </p:graphicFrame>
        </mc:Fallback>
      </mc:AlternateContent>
    </p:spTree>
    <p:extLst>
      <p:ext uri="{BB962C8B-B14F-4D97-AF65-F5344CB8AC3E}">
        <p14:creationId xmlns:p14="http://schemas.microsoft.com/office/powerpoint/2010/main" val="152393650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BAB08-241A-421B-2235-5D8EF24EAF9A}"/>
              </a:ext>
            </a:extLst>
          </p:cNvPr>
          <p:cNvSpPr>
            <a:spLocks noGrp="1"/>
          </p:cNvSpPr>
          <p:nvPr>
            <p:ph idx="1"/>
          </p:nvPr>
        </p:nvSpPr>
        <p:spPr>
          <a:xfrm>
            <a:off x="732367" y="838200"/>
            <a:ext cx="10723033" cy="5867400"/>
          </a:xfrm>
        </p:spPr>
        <p:txBody>
          <a:bodyPr/>
          <a:lstStyle/>
          <a:p>
            <a:pPr marL="0" indent="0" algn="just">
              <a:spcBef>
                <a:spcPts val="0"/>
              </a:spcBef>
              <a:spcAft>
                <a:spcPts val="0"/>
              </a:spcAft>
              <a:buNone/>
              <a:tabLst>
                <a:tab pos="1257300" algn="l"/>
              </a:tabLst>
            </a:pPr>
            <a:br>
              <a:rPr lang="en-US" sz="1400" b="1" dirty="0">
                <a:solidFill>
                  <a:schemeClr val="tx1"/>
                </a:solidFill>
                <a:effectLst/>
                <a:latin typeface="Times New Roman" panose="02020603050405020304" pitchFamily="18" charset="0"/>
                <a:ea typeface="Times New Roman" panose="02020603050405020304" pitchFamily="18" charset="0"/>
              </a:rPr>
            </a:br>
            <a:r>
              <a:rPr lang="en-US" sz="1400" b="1" dirty="0">
                <a:solidFill>
                  <a:schemeClr val="tx1"/>
                </a:solidFill>
                <a:effectLst/>
                <a:latin typeface="Times New Roman" panose="02020603050405020304" pitchFamily="18" charset="0"/>
                <a:ea typeface="Times New Roman" panose="02020603050405020304" pitchFamily="18" charset="0"/>
              </a:rPr>
              <a:t>Section 660.14A: Category XIV(A)</a:t>
            </a:r>
            <a:r>
              <a:rPr lang="en-US" sz="1400" dirty="0">
                <a:solidFill>
                  <a:schemeClr val="tx1"/>
                </a:solidFill>
                <a:effectLst/>
                <a:latin typeface="Times New Roman" panose="02020603050405020304" pitchFamily="18" charset="0"/>
                <a:ea typeface="Times New Roman" panose="02020603050405020304" pitchFamily="18" charset="0"/>
              </a:rPr>
              <a:t> </a:t>
            </a:r>
            <a:r>
              <a:rPr lang="en-US" sz="1400" b="1" dirty="0">
                <a:solidFill>
                  <a:schemeClr val="tx1"/>
                </a:solidFill>
                <a:effectLst/>
                <a:latin typeface="Times New Roman" panose="02020603050405020304" pitchFamily="18" charset="0"/>
                <a:ea typeface="Times New Roman" panose="02020603050405020304" pitchFamily="18" charset="0"/>
              </a:rPr>
              <a:t>-	Miscellaneous Sources Permit Fees</a:t>
            </a:r>
            <a:endParaRPr lang="en-US" sz="1400" dirty="0">
              <a:solidFill>
                <a:schemeClr val="tx1"/>
              </a:solidFill>
              <a:effectLst/>
              <a:latin typeface="Times New Roman" panose="02020603050405020304" pitchFamily="18" charset="0"/>
              <a:ea typeface="Times New Roman" panose="02020603050405020304" pitchFamily="18" charset="0"/>
            </a:endParaRPr>
          </a:p>
          <a:p>
            <a:pPr marL="0" indent="0" algn="just">
              <a:spcBef>
                <a:spcPts val="0"/>
              </a:spcBef>
              <a:spcAft>
                <a:spcPts val="0"/>
              </a:spcAft>
              <a:buNone/>
            </a:pPr>
            <a:r>
              <a:rPr lang="en-US" sz="1400" dirty="0">
                <a:solidFill>
                  <a:schemeClr val="tx1"/>
                </a:solidFill>
                <a:effectLst/>
                <a:latin typeface="Times New Roman" panose="02020603050405020304" pitchFamily="18" charset="0"/>
                <a:ea typeface="Times New Roman" panose="02020603050405020304" pitchFamily="18" charset="0"/>
              </a:rPr>
              <a:t>Installation and operation of miscellaneous sources including, but not limited to: coffee roasters, soil/groundwater remediation, and dry cleaners.  Commercial food facilities, commercial smokers and barbeques, and other non-single family residential food preparation facilities may require permitting if they have potential for nuisance conditions, create a moderate or high risk, and/or complaints are received.   </a:t>
            </a:r>
          </a:p>
          <a:p>
            <a:pPr marL="0" marR="0" indent="0">
              <a:spcBef>
                <a:spcPts val="0"/>
              </a:spcBef>
              <a:spcAft>
                <a:spcPts val="0"/>
              </a:spcAft>
              <a:buNone/>
              <a:tabLst>
                <a:tab pos="44577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p:txBody>
      </p:sp>
      <p:sp>
        <p:nvSpPr>
          <p:cNvPr id="4" name="Text Box 11">
            <a:extLst>
              <a:ext uri="{FF2B5EF4-FFF2-40B4-BE49-F238E27FC236}">
                <a16:creationId xmlns:a16="http://schemas.microsoft.com/office/drawing/2014/main" id="{208CECA3-B693-2DFC-393C-A5C50669018E}"/>
              </a:ext>
            </a:extLst>
          </p:cNvPr>
          <p:cNvSpPr txBox="1">
            <a:spLocks noGrp="1" noChangeArrowheads="1"/>
          </p:cNvSpPr>
          <p:nvPr>
            <p:ph type="title"/>
          </p:nvPr>
        </p:nvSpPr>
        <p:spPr bwMode="auto">
          <a:xfrm>
            <a:off x="732367" y="-47925"/>
            <a:ext cx="10723034" cy="831093"/>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Rule 660.14A (Proposed)</a:t>
            </a:r>
          </a:p>
        </p:txBody>
      </p:sp>
      <mc:AlternateContent xmlns:mc="http://schemas.openxmlformats.org/markup-compatibility/2006">
        <mc:Choice xmlns:a14="http://schemas.microsoft.com/office/drawing/2010/main" Requires="a14">
          <p:graphicFrame>
            <p:nvGraphicFramePr>
              <p:cNvPr id="2" name="Table 1">
                <a:extLst>
                  <a:ext uri="{FF2B5EF4-FFF2-40B4-BE49-F238E27FC236}">
                    <a16:creationId xmlns:a16="http://schemas.microsoft.com/office/drawing/2014/main" id="{FBA6BAD8-DDBE-929F-3578-7C5E41C5F108}"/>
                  </a:ext>
                </a:extLst>
              </p:cNvPr>
              <p:cNvGraphicFramePr>
                <a:graphicFrameLocks noGrp="1"/>
              </p:cNvGraphicFramePr>
              <p:nvPr>
                <p:extLst>
                  <p:ext uri="{D42A27DB-BD31-4B8C-83A1-F6EECF244321}">
                    <p14:modId xmlns:p14="http://schemas.microsoft.com/office/powerpoint/2010/main" val="3671550854"/>
                  </p:ext>
                </p:extLst>
              </p:nvPr>
            </p:nvGraphicFramePr>
            <p:xfrm>
              <a:off x="2779183" y="2514600"/>
              <a:ext cx="6629400" cy="3124200"/>
            </p:xfrm>
            <a:graphic>
              <a:graphicData uri="http://schemas.openxmlformats.org/drawingml/2006/table">
                <a:tbl>
                  <a:tblPr firstRow="1" firstCol="1" bandRow="1">
                    <a:tableStyleId>{5C22544A-7EE6-4342-B048-85BDC9FD1C3A}</a:tableStyleId>
                  </a:tblPr>
                  <a:tblGrid>
                    <a:gridCol w="4459778">
                      <a:extLst>
                        <a:ext uri="{9D8B030D-6E8A-4147-A177-3AD203B41FA5}">
                          <a16:colId xmlns:a16="http://schemas.microsoft.com/office/drawing/2014/main" val="2292181077"/>
                        </a:ext>
                      </a:extLst>
                    </a:gridCol>
                    <a:gridCol w="1084811">
                      <a:extLst>
                        <a:ext uri="{9D8B030D-6E8A-4147-A177-3AD203B41FA5}">
                          <a16:colId xmlns:a16="http://schemas.microsoft.com/office/drawing/2014/main" val="166443412"/>
                        </a:ext>
                      </a:extLst>
                    </a:gridCol>
                    <a:gridCol w="1084811">
                      <a:extLst>
                        <a:ext uri="{9D8B030D-6E8A-4147-A177-3AD203B41FA5}">
                          <a16:colId xmlns:a16="http://schemas.microsoft.com/office/drawing/2014/main" val="3768354762"/>
                        </a:ext>
                      </a:extLst>
                    </a:gridCol>
                  </a:tblGrid>
                  <a:tr h="223129">
                    <a:tc gridSpan="3">
                      <a:txBody>
                        <a:bodyPr/>
                        <a:lstStyle/>
                        <a:p>
                          <a:pPr marL="0" marR="0">
                            <a:spcBef>
                              <a:spcPts val="0"/>
                            </a:spcBef>
                            <a:spcAft>
                              <a:spcPts val="0"/>
                            </a:spcAft>
                          </a:pPr>
                          <a:r>
                            <a:rPr lang="en-US" sz="1200">
                              <a:effectLst/>
                            </a:rPr>
                            <a:t>Permit Fees: Miscellaneous Sources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199410184"/>
                      </a:ext>
                    </a:extLst>
                  </a:tr>
                  <a:tr h="315350">
                    <a:tc>
                      <a:txBody>
                        <a:bodyPr/>
                        <a:lstStyle/>
                        <a:p>
                          <a:pPr marL="0" marR="0">
                            <a:spcBef>
                              <a:spcPts val="0"/>
                            </a:spcBef>
                            <a:spcAft>
                              <a:spcPts val="0"/>
                            </a:spcAft>
                          </a:pPr>
                          <a:r>
                            <a:rPr lang="en-US" sz="1200" dirty="0">
                              <a:effectLst/>
                            </a:rPr>
                            <a:t>Permit Type:</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A/C</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P/O</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4281125972"/>
                      </a:ext>
                    </a:extLst>
                  </a:tr>
                  <a:tr h="304800">
                    <a:tc>
                      <a:txBody>
                        <a:bodyPr/>
                        <a:lstStyle/>
                        <a:p>
                          <a:pPr marL="0" marR="0">
                            <a:spcBef>
                              <a:spcPts val="0"/>
                            </a:spcBef>
                            <a:spcAft>
                              <a:spcPts val="0"/>
                            </a:spcAft>
                          </a:pPr>
                          <a:r>
                            <a:rPr lang="en-US" sz="1200">
                              <a:effectLst/>
                            </a:rPr>
                            <a:t>Coffee Roaster with primary burner only</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$ 1,000.00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$ 1,250.00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4230532598"/>
                      </a:ext>
                    </a:extLst>
                  </a:tr>
                  <a:tr h="448447">
                    <a:tc>
                      <a:txBody>
                        <a:bodyPr/>
                        <a:lstStyle/>
                        <a:p>
                          <a:pPr marL="0" marR="0">
                            <a:spcBef>
                              <a:spcPts val="0"/>
                            </a:spcBef>
                            <a:spcAft>
                              <a:spcPts val="0"/>
                            </a:spcAft>
                          </a:pPr>
                          <a:r>
                            <a:rPr lang="en-US" sz="1200">
                              <a:effectLst/>
                            </a:rPr>
                            <a:t>Coffee Roaster with secondary burner/Air Emissions Control system</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$ 625.00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$ 782.00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924552405"/>
                      </a:ext>
                    </a:extLst>
                  </a:tr>
                  <a:tr h="313553">
                    <a:tc>
                      <a:txBody>
                        <a:bodyPr/>
                        <a:lstStyle/>
                        <a:p>
                          <a:pPr marL="0" marR="0">
                            <a:spcBef>
                              <a:spcPts val="0"/>
                            </a:spcBef>
                            <a:spcAft>
                              <a:spcPts val="0"/>
                            </a:spcAft>
                          </a:pPr>
                          <a:r>
                            <a:rPr lang="en-US" sz="1200">
                              <a:effectLst/>
                            </a:rPr>
                            <a:t>Commercial Food Facilities, Smokers, and Barbeques</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$ 875.00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$ 1,094.00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869676401"/>
                      </a:ext>
                    </a:extLst>
                  </a:tr>
                  <a:tr h="304800">
                    <a:tc>
                      <a:txBody>
                        <a:bodyPr/>
                        <a:lstStyle/>
                        <a:p>
                          <a:pPr marL="0" marR="0">
                            <a:spcBef>
                              <a:spcPts val="0"/>
                            </a:spcBef>
                            <a:spcAft>
                              <a:spcPts val="0"/>
                            </a:spcAft>
                          </a:pPr>
                          <a:r>
                            <a:rPr lang="en-US" sz="1200" dirty="0">
                              <a:effectLst/>
                            </a:rPr>
                            <a:t>Soil/Groundwater remediation - non-thermal destruction</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$ 3,125.00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$ 3,907.00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4022940554"/>
                      </a:ext>
                    </a:extLst>
                  </a:tr>
                  <a:tr h="304800">
                    <a:tc>
                      <a:txBody>
                        <a:bodyPr/>
                        <a:lstStyle/>
                        <a:p>
                          <a:pPr marL="0" marR="0">
                            <a:spcBef>
                              <a:spcPts val="0"/>
                            </a:spcBef>
                            <a:spcAft>
                              <a:spcPts val="0"/>
                            </a:spcAft>
                          </a:pPr>
                          <a:r>
                            <a:rPr lang="en-US" sz="1200">
                              <a:effectLst/>
                            </a:rPr>
                            <a:t>Soil/Groundwater remediation - thermal destruction</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$ 2,500.00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$ 3,125.00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021128377"/>
                      </a:ext>
                    </a:extLst>
                  </a:tr>
                  <a:tr h="304800">
                    <a:tc>
                      <a:txBody>
                        <a:bodyPr/>
                        <a:lstStyle/>
                        <a:p>
                          <a:pPr marL="0" marR="0">
                            <a:spcBef>
                              <a:spcPts val="0"/>
                            </a:spcBef>
                            <a:spcAft>
                              <a:spcPts val="0"/>
                            </a:spcAft>
                          </a:pPr>
                          <a:r>
                            <a:rPr lang="en-US" sz="1200">
                              <a:effectLst/>
                            </a:rPr>
                            <a:t>Remediation Projects – </a:t>
                          </a:r>
                          <a14:m>
                            <m:oMath xmlns:m="http://schemas.openxmlformats.org/officeDocument/2006/math">
                              <m:r>
                                <a:rPr lang="en-US" sz="1200">
                                  <a:effectLst/>
                                </a:rPr>
                                <m:t>&lt;</m:t>
                              </m:r>
                            </m:oMath>
                          </a14:m>
                          <a:r>
                            <a:rPr lang="en-US" sz="1200">
                              <a:effectLst/>
                            </a:rPr>
                            <a:t> 10.0 acres – no diesel equipment</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$ 2,750.00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$ 3,438.00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506723337"/>
                      </a:ext>
                    </a:extLst>
                  </a:tr>
                  <a:tr h="304800">
                    <a:tc>
                      <a:txBody>
                        <a:bodyPr/>
                        <a:lstStyle/>
                        <a:p>
                          <a:pPr marL="0" marR="0">
                            <a:spcBef>
                              <a:spcPts val="0"/>
                            </a:spcBef>
                            <a:spcAft>
                              <a:spcPts val="0"/>
                            </a:spcAft>
                          </a:pPr>
                          <a:r>
                            <a:rPr lang="en-US" sz="1200" dirty="0">
                              <a:effectLst/>
                            </a:rPr>
                            <a:t>Remediation Projects – </a:t>
                          </a:r>
                          <a14:m>
                            <m:oMath xmlns:m="http://schemas.openxmlformats.org/officeDocument/2006/math">
                              <m:r>
                                <a:rPr lang="en-US" sz="1200">
                                  <a:effectLst/>
                                </a:rPr>
                                <m:t>≥ </m:t>
                              </m:r>
                            </m:oMath>
                          </a14:m>
                          <a:r>
                            <a:rPr lang="en-US" sz="1200" dirty="0">
                              <a:effectLst/>
                            </a:rPr>
                            <a:t>10.0 acres– no diesel equipment</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$ 3,750.00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$ 4,688.00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906916851"/>
                      </a:ext>
                    </a:extLst>
                  </a:tr>
                  <a:tr h="299721">
                    <a:tc>
                      <a:txBody>
                        <a:bodyPr/>
                        <a:lstStyle/>
                        <a:p>
                          <a:pPr marL="0" marR="0">
                            <a:spcBef>
                              <a:spcPts val="0"/>
                            </a:spcBef>
                            <a:spcAft>
                              <a:spcPts val="0"/>
                            </a:spcAft>
                          </a:pPr>
                          <a:r>
                            <a:rPr lang="en-US" sz="1200">
                              <a:effectLst/>
                            </a:rPr>
                            <a:t>Dry Cleaner</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$ 875.00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$ 1,094.00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700315368"/>
                      </a:ext>
                    </a:extLst>
                  </a:tr>
                </a:tbl>
              </a:graphicData>
            </a:graphic>
          </p:graphicFrame>
        </mc:Choice>
        <mc:Fallback>
          <p:graphicFrame>
            <p:nvGraphicFramePr>
              <p:cNvPr id="2" name="Table 1">
                <a:extLst>
                  <a:ext uri="{FF2B5EF4-FFF2-40B4-BE49-F238E27FC236}">
                    <a16:creationId xmlns:a16="http://schemas.microsoft.com/office/drawing/2014/main" id="{FBA6BAD8-DDBE-929F-3578-7C5E41C5F108}"/>
                  </a:ext>
                </a:extLst>
              </p:cNvPr>
              <p:cNvGraphicFramePr>
                <a:graphicFrameLocks noGrp="1"/>
              </p:cNvGraphicFramePr>
              <p:nvPr>
                <p:extLst>
                  <p:ext uri="{D42A27DB-BD31-4B8C-83A1-F6EECF244321}">
                    <p14:modId xmlns:p14="http://schemas.microsoft.com/office/powerpoint/2010/main" val="3671550854"/>
                  </p:ext>
                </p:extLst>
              </p:nvPr>
            </p:nvGraphicFramePr>
            <p:xfrm>
              <a:off x="2779183" y="2514600"/>
              <a:ext cx="6629400" cy="3124200"/>
            </p:xfrm>
            <a:graphic>
              <a:graphicData uri="http://schemas.openxmlformats.org/drawingml/2006/table">
                <a:tbl>
                  <a:tblPr firstRow="1" firstCol="1" bandRow="1">
                    <a:tableStyleId>{5C22544A-7EE6-4342-B048-85BDC9FD1C3A}</a:tableStyleId>
                  </a:tblPr>
                  <a:tblGrid>
                    <a:gridCol w="4459778">
                      <a:extLst>
                        <a:ext uri="{9D8B030D-6E8A-4147-A177-3AD203B41FA5}">
                          <a16:colId xmlns:a16="http://schemas.microsoft.com/office/drawing/2014/main" val="2292181077"/>
                        </a:ext>
                      </a:extLst>
                    </a:gridCol>
                    <a:gridCol w="1084811">
                      <a:extLst>
                        <a:ext uri="{9D8B030D-6E8A-4147-A177-3AD203B41FA5}">
                          <a16:colId xmlns:a16="http://schemas.microsoft.com/office/drawing/2014/main" val="166443412"/>
                        </a:ext>
                      </a:extLst>
                    </a:gridCol>
                    <a:gridCol w="1084811">
                      <a:extLst>
                        <a:ext uri="{9D8B030D-6E8A-4147-A177-3AD203B41FA5}">
                          <a16:colId xmlns:a16="http://schemas.microsoft.com/office/drawing/2014/main" val="3768354762"/>
                        </a:ext>
                      </a:extLst>
                    </a:gridCol>
                  </a:tblGrid>
                  <a:tr h="223129">
                    <a:tc gridSpan="3">
                      <a:txBody>
                        <a:bodyPr/>
                        <a:lstStyle/>
                        <a:p>
                          <a:pPr marL="0" marR="0">
                            <a:spcBef>
                              <a:spcPts val="0"/>
                            </a:spcBef>
                            <a:spcAft>
                              <a:spcPts val="0"/>
                            </a:spcAft>
                          </a:pPr>
                          <a:r>
                            <a:rPr lang="en-US" sz="1200">
                              <a:effectLst/>
                            </a:rPr>
                            <a:t>Permit Fees: Miscellaneous Sources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199410184"/>
                      </a:ext>
                    </a:extLst>
                  </a:tr>
                  <a:tr h="315350">
                    <a:tc>
                      <a:txBody>
                        <a:bodyPr/>
                        <a:lstStyle/>
                        <a:p>
                          <a:pPr marL="0" marR="0">
                            <a:spcBef>
                              <a:spcPts val="0"/>
                            </a:spcBef>
                            <a:spcAft>
                              <a:spcPts val="0"/>
                            </a:spcAft>
                          </a:pPr>
                          <a:r>
                            <a:rPr lang="en-US" sz="1200" dirty="0">
                              <a:effectLst/>
                            </a:rPr>
                            <a:t>Permit Type:</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A/C</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P/O</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4281125972"/>
                      </a:ext>
                    </a:extLst>
                  </a:tr>
                  <a:tr h="304800">
                    <a:tc>
                      <a:txBody>
                        <a:bodyPr/>
                        <a:lstStyle/>
                        <a:p>
                          <a:pPr marL="0" marR="0">
                            <a:spcBef>
                              <a:spcPts val="0"/>
                            </a:spcBef>
                            <a:spcAft>
                              <a:spcPts val="0"/>
                            </a:spcAft>
                          </a:pPr>
                          <a:r>
                            <a:rPr lang="en-US" sz="1200">
                              <a:effectLst/>
                            </a:rPr>
                            <a:t>Coffee Roaster with primary burner only</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$ 1,000.00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$ 1,250.00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4230532598"/>
                      </a:ext>
                    </a:extLst>
                  </a:tr>
                  <a:tr h="448447">
                    <a:tc>
                      <a:txBody>
                        <a:bodyPr/>
                        <a:lstStyle/>
                        <a:p>
                          <a:pPr marL="0" marR="0">
                            <a:spcBef>
                              <a:spcPts val="0"/>
                            </a:spcBef>
                            <a:spcAft>
                              <a:spcPts val="0"/>
                            </a:spcAft>
                          </a:pPr>
                          <a:r>
                            <a:rPr lang="en-US" sz="1200">
                              <a:effectLst/>
                            </a:rPr>
                            <a:t>Coffee Roaster with secondary burner/Air Emissions Control system</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$ 625.00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$ 782.00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924552405"/>
                      </a:ext>
                    </a:extLst>
                  </a:tr>
                  <a:tr h="313553">
                    <a:tc>
                      <a:txBody>
                        <a:bodyPr/>
                        <a:lstStyle/>
                        <a:p>
                          <a:pPr marL="0" marR="0">
                            <a:spcBef>
                              <a:spcPts val="0"/>
                            </a:spcBef>
                            <a:spcAft>
                              <a:spcPts val="0"/>
                            </a:spcAft>
                          </a:pPr>
                          <a:r>
                            <a:rPr lang="en-US" sz="1200">
                              <a:effectLst/>
                            </a:rPr>
                            <a:t>Commercial Food Facilities, Smokers, and Barbeques</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$ 875.00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$ 1,094.00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869676401"/>
                      </a:ext>
                    </a:extLst>
                  </a:tr>
                  <a:tr h="304800">
                    <a:tc>
                      <a:txBody>
                        <a:bodyPr/>
                        <a:lstStyle/>
                        <a:p>
                          <a:pPr marL="0" marR="0">
                            <a:spcBef>
                              <a:spcPts val="0"/>
                            </a:spcBef>
                            <a:spcAft>
                              <a:spcPts val="0"/>
                            </a:spcAft>
                          </a:pPr>
                          <a:r>
                            <a:rPr lang="en-US" sz="1200" dirty="0">
                              <a:effectLst/>
                            </a:rPr>
                            <a:t>Soil/Groundwater remediation - non-thermal destruction</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$ 3,125.00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$ 3,907.00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4022940554"/>
                      </a:ext>
                    </a:extLst>
                  </a:tr>
                  <a:tr h="304800">
                    <a:tc>
                      <a:txBody>
                        <a:bodyPr/>
                        <a:lstStyle/>
                        <a:p>
                          <a:pPr marL="0" marR="0">
                            <a:spcBef>
                              <a:spcPts val="0"/>
                            </a:spcBef>
                            <a:spcAft>
                              <a:spcPts val="0"/>
                            </a:spcAft>
                          </a:pPr>
                          <a:r>
                            <a:rPr lang="en-US" sz="1200">
                              <a:effectLst/>
                            </a:rPr>
                            <a:t>Soil/Groundwater remediation - thermal destruction</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$ 2,500.00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$ 3,125.00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021128377"/>
                      </a:ext>
                    </a:extLst>
                  </a:tr>
                  <a:tr h="304800">
                    <a:tc>
                      <a:txBody>
                        <a:bodyPr/>
                        <a:lstStyle/>
                        <a:p>
                          <a:endParaRPr lang="en-US"/>
                        </a:p>
                      </a:txBody>
                      <a:tcPr marL="68580" marR="68580" marT="0" marB="0" anchor="b">
                        <a:blipFill>
                          <a:blip r:embed="rId2"/>
                          <a:stretch>
                            <a:fillRect l="-284" t="-729167" r="-49432" b="-233333"/>
                          </a:stretch>
                        </a:blipFill>
                      </a:tcPr>
                    </a:tc>
                    <a:tc>
                      <a:txBody>
                        <a:bodyPr/>
                        <a:lstStyle/>
                        <a:p>
                          <a:pPr marL="0" marR="0" algn="r">
                            <a:spcBef>
                              <a:spcPts val="0"/>
                            </a:spcBef>
                            <a:spcAft>
                              <a:spcPts val="0"/>
                            </a:spcAft>
                          </a:pPr>
                          <a:r>
                            <a:rPr lang="en-US" sz="1200">
                              <a:effectLst/>
                            </a:rPr>
                            <a:t>$ 2,750.00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$ 3,438.00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506723337"/>
                      </a:ext>
                    </a:extLst>
                  </a:tr>
                  <a:tr h="304800">
                    <a:tc>
                      <a:txBody>
                        <a:bodyPr/>
                        <a:lstStyle/>
                        <a:p>
                          <a:endParaRPr lang="en-US"/>
                        </a:p>
                      </a:txBody>
                      <a:tcPr marL="68580" marR="68580" marT="0" marB="0" anchor="b">
                        <a:blipFill>
                          <a:blip r:embed="rId2"/>
                          <a:stretch>
                            <a:fillRect l="-284" t="-829167" r="-49432" b="-133333"/>
                          </a:stretch>
                        </a:blipFill>
                      </a:tcPr>
                    </a:tc>
                    <a:tc>
                      <a:txBody>
                        <a:bodyPr/>
                        <a:lstStyle/>
                        <a:p>
                          <a:pPr marL="0" marR="0" algn="r">
                            <a:spcBef>
                              <a:spcPts val="0"/>
                            </a:spcBef>
                            <a:spcAft>
                              <a:spcPts val="0"/>
                            </a:spcAft>
                          </a:pPr>
                          <a:r>
                            <a:rPr lang="en-US" sz="1200">
                              <a:effectLst/>
                            </a:rPr>
                            <a:t>$ 3,750.00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$ 4,688.00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906916851"/>
                      </a:ext>
                    </a:extLst>
                  </a:tr>
                  <a:tr h="299721">
                    <a:tc>
                      <a:txBody>
                        <a:bodyPr/>
                        <a:lstStyle/>
                        <a:p>
                          <a:pPr marL="0" marR="0">
                            <a:spcBef>
                              <a:spcPts val="0"/>
                            </a:spcBef>
                            <a:spcAft>
                              <a:spcPts val="0"/>
                            </a:spcAft>
                          </a:pPr>
                          <a:r>
                            <a:rPr lang="en-US" sz="1200">
                              <a:effectLst/>
                            </a:rPr>
                            <a:t>Dry Cleaner</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$ 875.00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$ 1,094.00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700315368"/>
                      </a:ext>
                    </a:extLst>
                  </a:tr>
                </a:tbl>
              </a:graphicData>
            </a:graphic>
          </p:graphicFrame>
        </mc:Fallback>
      </mc:AlternateContent>
    </p:spTree>
    <p:extLst>
      <p:ext uri="{BB962C8B-B14F-4D97-AF65-F5344CB8AC3E}">
        <p14:creationId xmlns:p14="http://schemas.microsoft.com/office/powerpoint/2010/main" val="270571429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BAB08-241A-421B-2235-5D8EF24EAF9A}"/>
              </a:ext>
            </a:extLst>
          </p:cNvPr>
          <p:cNvSpPr>
            <a:spLocks noGrp="1"/>
          </p:cNvSpPr>
          <p:nvPr>
            <p:ph idx="1"/>
          </p:nvPr>
        </p:nvSpPr>
        <p:spPr>
          <a:xfrm>
            <a:off x="732367" y="838200"/>
            <a:ext cx="10723033" cy="5867400"/>
          </a:xfrm>
        </p:spPr>
        <p:txBody>
          <a:bodyPr/>
          <a:lstStyle/>
          <a:p>
            <a:pPr marL="0" indent="0" algn="just">
              <a:spcBef>
                <a:spcPts val="0"/>
              </a:spcBef>
              <a:spcAft>
                <a:spcPts val="0"/>
              </a:spcAft>
              <a:buNone/>
              <a:tabLst>
                <a:tab pos="1257300" algn="l"/>
              </a:tabLst>
            </a:pPr>
            <a:br>
              <a:rPr lang="en-US" sz="1400" b="1" dirty="0">
                <a:solidFill>
                  <a:schemeClr val="tx1"/>
                </a:solidFill>
                <a:effectLst/>
                <a:latin typeface="Times New Roman" panose="02020603050405020304" pitchFamily="18" charset="0"/>
                <a:ea typeface="Times New Roman" panose="02020603050405020304" pitchFamily="18" charset="0"/>
              </a:rPr>
            </a:br>
            <a:r>
              <a:rPr lang="en-US" sz="1400" b="1" dirty="0">
                <a:solidFill>
                  <a:schemeClr val="tx1"/>
                </a:solidFill>
                <a:effectLst/>
                <a:latin typeface="Times New Roman" panose="02020603050405020304" pitchFamily="18" charset="0"/>
                <a:ea typeface="Times New Roman" panose="02020603050405020304" pitchFamily="18" charset="0"/>
              </a:rPr>
              <a:t>Section 660.14B: Category XIV(B) -	Miscellaneous Sources Emission Fees</a:t>
            </a:r>
            <a:r>
              <a:rPr lang="en-US" sz="1400" dirty="0">
                <a:solidFill>
                  <a:schemeClr val="tx1"/>
                </a:solidFill>
                <a:effectLst/>
                <a:latin typeface="Times New Roman" panose="02020603050405020304" pitchFamily="18" charset="0"/>
                <a:ea typeface="Times New Roman" panose="02020603050405020304" pitchFamily="18" charset="0"/>
              </a:rPr>
              <a:t> </a:t>
            </a:r>
          </a:p>
          <a:p>
            <a:pPr marL="0" indent="0" algn="just">
              <a:spcBef>
                <a:spcPts val="0"/>
              </a:spcBef>
              <a:spcAft>
                <a:spcPts val="0"/>
              </a:spcAft>
              <a:buNone/>
              <a:tabLst>
                <a:tab pos="1257300" algn="l"/>
              </a:tabLst>
            </a:pPr>
            <a:r>
              <a:rPr lang="en-US" sz="1400" dirty="0">
                <a:solidFill>
                  <a:schemeClr val="tx1"/>
                </a:solidFill>
                <a:effectLst/>
                <a:latin typeface="Times New Roman" panose="02020603050405020304" pitchFamily="18" charset="0"/>
                <a:ea typeface="Times New Roman" panose="02020603050405020304" pitchFamily="18" charset="0"/>
              </a:rPr>
              <a:t>Emission Fees are based on processes/materials used, controls in place, and potential to emit.</a:t>
            </a:r>
          </a:p>
        </p:txBody>
      </p:sp>
      <p:sp>
        <p:nvSpPr>
          <p:cNvPr id="4" name="Text Box 11">
            <a:extLst>
              <a:ext uri="{FF2B5EF4-FFF2-40B4-BE49-F238E27FC236}">
                <a16:creationId xmlns:a16="http://schemas.microsoft.com/office/drawing/2014/main" id="{208CECA3-B693-2DFC-393C-A5C50669018E}"/>
              </a:ext>
            </a:extLst>
          </p:cNvPr>
          <p:cNvSpPr txBox="1">
            <a:spLocks noGrp="1" noChangeArrowheads="1"/>
          </p:cNvSpPr>
          <p:nvPr>
            <p:ph type="title"/>
          </p:nvPr>
        </p:nvSpPr>
        <p:spPr bwMode="auto">
          <a:xfrm>
            <a:off x="732367" y="-47925"/>
            <a:ext cx="10723034" cy="831093"/>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Rule 660.14B (Proposed)</a:t>
            </a:r>
          </a:p>
        </p:txBody>
      </p:sp>
      <mc:AlternateContent xmlns:mc="http://schemas.openxmlformats.org/markup-compatibility/2006">
        <mc:Choice xmlns:a14="http://schemas.microsoft.com/office/drawing/2010/main" Requires="a14">
          <p:graphicFrame>
            <p:nvGraphicFramePr>
              <p:cNvPr id="5" name="Table 4">
                <a:extLst>
                  <a:ext uri="{FF2B5EF4-FFF2-40B4-BE49-F238E27FC236}">
                    <a16:creationId xmlns:a16="http://schemas.microsoft.com/office/drawing/2014/main" id="{124021D2-EFE8-E3ED-7C32-9853AA84EC7A}"/>
                  </a:ext>
                </a:extLst>
              </p:cNvPr>
              <p:cNvGraphicFramePr>
                <a:graphicFrameLocks noGrp="1"/>
              </p:cNvGraphicFramePr>
              <p:nvPr>
                <p:extLst>
                  <p:ext uri="{D42A27DB-BD31-4B8C-83A1-F6EECF244321}">
                    <p14:modId xmlns:p14="http://schemas.microsoft.com/office/powerpoint/2010/main" val="2216565824"/>
                  </p:ext>
                </p:extLst>
              </p:nvPr>
            </p:nvGraphicFramePr>
            <p:xfrm>
              <a:off x="2781300" y="2514600"/>
              <a:ext cx="6629400" cy="2748280"/>
            </p:xfrm>
            <a:graphic>
              <a:graphicData uri="http://schemas.openxmlformats.org/drawingml/2006/table">
                <a:tbl>
                  <a:tblPr firstRow="1" firstCol="1" bandRow="1">
                    <a:tableStyleId>{5C22544A-7EE6-4342-B048-85BDC9FD1C3A}</a:tableStyleId>
                  </a:tblPr>
                  <a:tblGrid>
                    <a:gridCol w="4651215">
                      <a:extLst>
                        <a:ext uri="{9D8B030D-6E8A-4147-A177-3AD203B41FA5}">
                          <a16:colId xmlns:a16="http://schemas.microsoft.com/office/drawing/2014/main" val="2356528384"/>
                        </a:ext>
                      </a:extLst>
                    </a:gridCol>
                    <a:gridCol w="957186">
                      <a:extLst>
                        <a:ext uri="{9D8B030D-6E8A-4147-A177-3AD203B41FA5}">
                          <a16:colId xmlns:a16="http://schemas.microsoft.com/office/drawing/2014/main" val="312484535"/>
                        </a:ext>
                      </a:extLst>
                    </a:gridCol>
                    <a:gridCol w="1020999">
                      <a:extLst>
                        <a:ext uri="{9D8B030D-6E8A-4147-A177-3AD203B41FA5}">
                          <a16:colId xmlns:a16="http://schemas.microsoft.com/office/drawing/2014/main" val="837592725"/>
                        </a:ext>
                      </a:extLst>
                    </a:gridCol>
                  </a:tblGrid>
                  <a:tr h="248838">
                    <a:tc gridSpan="3">
                      <a:txBody>
                        <a:bodyPr/>
                        <a:lstStyle/>
                        <a:p>
                          <a:pPr marL="0" marR="0">
                            <a:spcBef>
                              <a:spcPts val="0"/>
                            </a:spcBef>
                            <a:spcAft>
                              <a:spcPts val="0"/>
                            </a:spcAft>
                          </a:pPr>
                          <a:r>
                            <a:rPr lang="en-US" sz="1200" dirty="0">
                              <a:effectLst/>
                            </a:rPr>
                            <a:t>Emission Fees: Miscellaneous Sources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822451458"/>
                      </a:ext>
                    </a:extLst>
                  </a:tr>
                  <a:tr h="221190">
                    <a:tc>
                      <a:txBody>
                        <a:bodyPr/>
                        <a:lstStyle/>
                        <a:p>
                          <a:pPr marL="0" marR="0">
                            <a:spcBef>
                              <a:spcPts val="0"/>
                            </a:spcBef>
                            <a:spcAft>
                              <a:spcPts val="0"/>
                            </a:spcAft>
                          </a:pPr>
                          <a:r>
                            <a:rPr lang="en-US" sz="1200">
                              <a:effectLst/>
                            </a:rPr>
                            <a:t>Permit Type:</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A/C</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P/O</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365950437"/>
                      </a:ext>
                    </a:extLst>
                  </a:tr>
                  <a:tr h="248838">
                    <a:tc>
                      <a:txBody>
                        <a:bodyPr/>
                        <a:lstStyle/>
                        <a:p>
                          <a:pPr marL="0" marR="0">
                            <a:spcBef>
                              <a:spcPts val="0"/>
                            </a:spcBef>
                            <a:spcAft>
                              <a:spcPts val="0"/>
                            </a:spcAft>
                          </a:pPr>
                          <a:r>
                            <a:rPr lang="en-US" sz="1200">
                              <a:effectLst/>
                            </a:rPr>
                            <a:t>Coffee Roaster with primary burner only</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$ 550.00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$ 938.00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708812026"/>
                      </a:ext>
                    </a:extLst>
                  </a:tr>
                  <a:tr h="398141">
                    <a:tc>
                      <a:txBody>
                        <a:bodyPr/>
                        <a:lstStyle/>
                        <a:p>
                          <a:pPr marL="0" marR="0">
                            <a:spcBef>
                              <a:spcPts val="0"/>
                            </a:spcBef>
                            <a:spcAft>
                              <a:spcPts val="0"/>
                            </a:spcAft>
                          </a:pPr>
                          <a:r>
                            <a:rPr lang="en-US" sz="1200">
                              <a:effectLst/>
                            </a:rPr>
                            <a:t>Coffee Roaster with secondary burner/Air Emissions Control system</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$ 219.00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$ 391.00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701752595"/>
                      </a:ext>
                    </a:extLst>
                  </a:tr>
                  <a:tr h="276487">
                    <a:tc>
                      <a:txBody>
                        <a:bodyPr/>
                        <a:lstStyle/>
                        <a:p>
                          <a:pPr marL="0" marR="0">
                            <a:spcBef>
                              <a:spcPts val="0"/>
                            </a:spcBef>
                            <a:spcAft>
                              <a:spcPts val="0"/>
                            </a:spcAft>
                          </a:pPr>
                          <a:r>
                            <a:rPr lang="en-US" sz="1200">
                              <a:effectLst/>
                            </a:rPr>
                            <a:t>Commercial Food Facilities, Smokers, and Barbeques</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$ 307.00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$ 547.00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039417572"/>
                      </a:ext>
                    </a:extLst>
                  </a:tr>
                  <a:tr h="276487">
                    <a:tc>
                      <a:txBody>
                        <a:bodyPr/>
                        <a:lstStyle/>
                        <a:p>
                          <a:pPr marL="0" marR="0">
                            <a:spcBef>
                              <a:spcPts val="0"/>
                            </a:spcBef>
                            <a:spcAft>
                              <a:spcPts val="0"/>
                            </a:spcAft>
                          </a:pPr>
                          <a:r>
                            <a:rPr lang="en-US" sz="1200">
                              <a:effectLst/>
                            </a:rPr>
                            <a:t>Soil/Groundwater remediation - non-thermal destruction</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$1,094.00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$1,954.00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295898624"/>
                      </a:ext>
                    </a:extLst>
                  </a:tr>
                  <a:tr h="276487">
                    <a:tc>
                      <a:txBody>
                        <a:bodyPr/>
                        <a:lstStyle/>
                        <a:p>
                          <a:pPr marL="0" marR="0">
                            <a:spcBef>
                              <a:spcPts val="0"/>
                            </a:spcBef>
                            <a:spcAft>
                              <a:spcPts val="0"/>
                            </a:spcAft>
                          </a:pPr>
                          <a:r>
                            <a:rPr lang="en-US" sz="1200">
                              <a:effectLst/>
                            </a:rPr>
                            <a:t>Soil/Groundwater remediation - thermal destruction</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$ 875.00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$1,563.00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960742318"/>
                      </a:ext>
                    </a:extLst>
                  </a:tr>
                  <a:tr h="276487">
                    <a:tc>
                      <a:txBody>
                        <a:bodyPr/>
                        <a:lstStyle/>
                        <a:p>
                          <a:pPr marL="0" marR="0">
                            <a:spcBef>
                              <a:spcPts val="0"/>
                            </a:spcBef>
                            <a:spcAft>
                              <a:spcPts val="0"/>
                            </a:spcAft>
                          </a:pPr>
                          <a:r>
                            <a:rPr lang="en-US" sz="1200">
                              <a:effectLst/>
                            </a:rPr>
                            <a:t>Remediation Projects – </a:t>
                          </a:r>
                          <a14:m>
                            <m:oMath xmlns:m="http://schemas.openxmlformats.org/officeDocument/2006/math">
                              <m:r>
                                <a:rPr lang="en-US" sz="1200">
                                  <a:effectLst/>
                                </a:rPr>
                                <m:t>&lt;</m:t>
                              </m:r>
                            </m:oMath>
                          </a14:m>
                          <a:r>
                            <a:rPr lang="en-US" sz="1200">
                              <a:effectLst/>
                            </a:rPr>
                            <a:t> 10.0 acres – no diesel equipment</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$ 963.00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$ 1,719.00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665166199"/>
                      </a:ext>
                    </a:extLst>
                  </a:tr>
                  <a:tr h="276487">
                    <a:tc>
                      <a:txBody>
                        <a:bodyPr/>
                        <a:lstStyle/>
                        <a:p>
                          <a:pPr marL="0" marR="0">
                            <a:spcBef>
                              <a:spcPts val="0"/>
                            </a:spcBef>
                            <a:spcAft>
                              <a:spcPts val="0"/>
                            </a:spcAft>
                          </a:pPr>
                          <a:r>
                            <a:rPr lang="en-US" sz="1200">
                              <a:effectLst/>
                            </a:rPr>
                            <a:t>Remediation Projects – </a:t>
                          </a:r>
                          <a14:m>
                            <m:oMath xmlns:m="http://schemas.openxmlformats.org/officeDocument/2006/math">
                              <m:r>
                                <a:rPr lang="en-US" sz="1200">
                                  <a:effectLst/>
                                </a:rPr>
                                <m:t>≥ </m:t>
                              </m:r>
                            </m:oMath>
                          </a14:m>
                          <a:r>
                            <a:rPr lang="en-US" sz="1200">
                              <a:effectLst/>
                            </a:rPr>
                            <a:t>10.0 acres– no diesel equipment</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$1,313.00</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$ 2,344.00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363070338"/>
                      </a:ext>
                    </a:extLst>
                  </a:tr>
                  <a:tr h="248838">
                    <a:tc>
                      <a:txBody>
                        <a:bodyPr/>
                        <a:lstStyle/>
                        <a:p>
                          <a:pPr marL="0" marR="0">
                            <a:spcBef>
                              <a:spcPts val="0"/>
                            </a:spcBef>
                            <a:spcAft>
                              <a:spcPts val="0"/>
                            </a:spcAft>
                          </a:pPr>
                          <a:r>
                            <a:rPr lang="en-US" sz="1200">
                              <a:effectLst/>
                            </a:rPr>
                            <a:t>Dry Cleaner</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$ 307.00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$ 547.00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326616604"/>
                      </a:ext>
                    </a:extLst>
                  </a:tr>
                </a:tbl>
              </a:graphicData>
            </a:graphic>
          </p:graphicFrame>
        </mc:Choice>
        <mc:Fallback>
          <p:graphicFrame>
            <p:nvGraphicFramePr>
              <p:cNvPr id="5" name="Table 4">
                <a:extLst>
                  <a:ext uri="{FF2B5EF4-FFF2-40B4-BE49-F238E27FC236}">
                    <a16:creationId xmlns:a16="http://schemas.microsoft.com/office/drawing/2014/main" id="{124021D2-EFE8-E3ED-7C32-9853AA84EC7A}"/>
                  </a:ext>
                </a:extLst>
              </p:cNvPr>
              <p:cNvGraphicFramePr>
                <a:graphicFrameLocks noGrp="1"/>
              </p:cNvGraphicFramePr>
              <p:nvPr>
                <p:extLst>
                  <p:ext uri="{D42A27DB-BD31-4B8C-83A1-F6EECF244321}">
                    <p14:modId xmlns:p14="http://schemas.microsoft.com/office/powerpoint/2010/main" val="2216565824"/>
                  </p:ext>
                </p:extLst>
              </p:nvPr>
            </p:nvGraphicFramePr>
            <p:xfrm>
              <a:off x="2781300" y="2514600"/>
              <a:ext cx="6629400" cy="2748280"/>
            </p:xfrm>
            <a:graphic>
              <a:graphicData uri="http://schemas.openxmlformats.org/drawingml/2006/table">
                <a:tbl>
                  <a:tblPr firstRow="1" firstCol="1" bandRow="1">
                    <a:tableStyleId>{5C22544A-7EE6-4342-B048-85BDC9FD1C3A}</a:tableStyleId>
                  </a:tblPr>
                  <a:tblGrid>
                    <a:gridCol w="4651215">
                      <a:extLst>
                        <a:ext uri="{9D8B030D-6E8A-4147-A177-3AD203B41FA5}">
                          <a16:colId xmlns:a16="http://schemas.microsoft.com/office/drawing/2014/main" val="2356528384"/>
                        </a:ext>
                      </a:extLst>
                    </a:gridCol>
                    <a:gridCol w="957186">
                      <a:extLst>
                        <a:ext uri="{9D8B030D-6E8A-4147-A177-3AD203B41FA5}">
                          <a16:colId xmlns:a16="http://schemas.microsoft.com/office/drawing/2014/main" val="312484535"/>
                        </a:ext>
                      </a:extLst>
                    </a:gridCol>
                    <a:gridCol w="1020999">
                      <a:extLst>
                        <a:ext uri="{9D8B030D-6E8A-4147-A177-3AD203B41FA5}">
                          <a16:colId xmlns:a16="http://schemas.microsoft.com/office/drawing/2014/main" val="837592725"/>
                        </a:ext>
                      </a:extLst>
                    </a:gridCol>
                  </a:tblGrid>
                  <a:tr h="248838">
                    <a:tc gridSpan="3">
                      <a:txBody>
                        <a:bodyPr/>
                        <a:lstStyle/>
                        <a:p>
                          <a:pPr marL="0" marR="0">
                            <a:spcBef>
                              <a:spcPts val="0"/>
                            </a:spcBef>
                            <a:spcAft>
                              <a:spcPts val="0"/>
                            </a:spcAft>
                          </a:pPr>
                          <a:r>
                            <a:rPr lang="en-US" sz="1200" dirty="0">
                              <a:effectLst/>
                            </a:rPr>
                            <a:t>Emission Fees: Miscellaneous Sources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822451458"/>
                      </a:ext>
                    </a:extLst>
                  </a:tr>
                  <a:tr h="221190">
                    <a:tc>
                      <a:txBody>
                        <a:bodyPr/>
                        <a:lstStyle/>
                        <a:p>
                          <a:pPr marL="0" marR="0">
                            <a:spcBef>
                              <a:spcPts val="0"/>
                            </a:spcBef>
                            <a:spcAft>
                              <a:spcPts val="0"/>
                            </a:spcAft>
                          </a:pPr>
                          <a:r>
                            <a:rPr lang="en-US" sz="1200">
                              <a:effectLst/>
                            </a:rPr>
                            <a:t>Permit Type:</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A/C</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P/O</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365950437"/>
                      </a:ext>
                    </a:extLst>
                  </a:tr>
                  <a:tr h="248838">
                    <a:tc>
                      <a:txBody>
                        <a:bodyPr/>
                        <a:lstStyle/>
                        <a:p>
                          <a:pPr marL="0" marR="0">
                            <a:spcBef>
                              <a:spcPts val="0"/>
                            </a:spcBef>
                            <a:spcAft>
                              <a:spcPts val="0"/>
                            </a:spcAft>
                          </a:pPr>
                          <a:r>
                            <a:rPr lang="en-US" sz="1200">
                              <a:effectLst/>
                            </a:rPr>
                            <a:t>Coffee Roaster with primary burner only</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$ 550.00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$ 938.00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708812026"/>
                      </a:ext>
                    </a:extLst>
                  </a:tr>
                  <a:tr h="398141">
                    <a:tc>
                      <a:txBody>
                        <a:bodyPr/>
                        <a:lstStyle/>
                        <a:p>
                          <a:pPr marL="0" marR="0">
                            <a:spcBef>
                              <a:spcPts val="0"/>
                            </a:spcBef>
                            <a:spcAft>
                              <a:spcPts val="0"/>
                            </a:spcAft>
                          </a:pPr>
                          <a:r>
                            <a:rPr lang="en-US" sz="1200">
                              <a:effectLst/>
                            </a:rPr>
                            <a:t>Coffee Roaster with secondary burner/Air Emissions Control system</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$ 219.00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$ 391.00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701752595"/>
                      </a:ext>
                    </a:extLst>
                  </a:tr>
                  <a:tr h="276487">
                    <a:tc>
                      <a:txBody>
                        <a:bodyPr/>
                        <a:lstStyle/>
                        <a:p>
                          <a:pPr marL="0" marR="0">
                            <a:spcBef>
                              <a:spcPts val="0"/>
                            </a:spcBef>
                            <a:spcAft>
                              <a:spcPts val="0"/>
                            </a:spcAft>
                          </a:pPr>
                          <a:r>
                            <a:rPr lang="en-US" sz="1200">
                              <a:effectLst/>
                            </a:rPr>
                            <a:t>Commercial Food Facilities, Smokers, and Barbeques</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$ 307.00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$ 547.00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039417572"/>
                      </a:ext>
                    </a:extLst>
                  </a:tr>
                  <a:tr h="276487">
                    <a:tc>
                      <a:txBody>
                        <a:bodyPr/>
                        <a:lstStyle/>
                        <a:p>
                          <a:pPr marL="0" marR="0">
                            <a:spcBef>
                              <a:spcPts val="0"/>
                            </a:spcBef>
                            <a:spcAft>
                              <a:spcPts val="0"/>
                            </a:spcAft>
                          </a:pPr>
                          <a:r>
                            <a:rPr lang="en-US" sz="1200">
                              <a:effectLst/>
                            </a:rPr>
                            <a:t>Soil/Groundwater remediation - non-thermal destruction</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$1,094.00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$1,954.00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295898624"/>
                      </a:ext>
                    </a:extLst>
                  </a:tr>
                  <a:tr h="276487">
                    <a:tc>
                      <a:txBody>
                        <a:bodyPr/>
                        <a:lstStyle/>
                        <a:p>
                          <a:pPr marL="0" marR="0">
                            <a:spcBef>
                              <a:spcPts val="0"/>
                            </a:spcBef>
                            <a:spcAft>
                              <a:spcPts val="0"/>
                            </a:spcAft>
                          </a:pPr>
                          <a:r>
                            <a:rPr lang="en-US" sz="1200">
                              <a:effectLst/>
                            </a:rPr>
                            <a:t>Soil/Groundwater remediation - thermal destruction</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$ 875.00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$1,563.00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960742318"/>
                      </a:ext>
                    </a:extLst>
                  </a:tr>
                  <a:tr h="276487">
                    <a:tc>
                      <a:txBody>
                        <a:bodyPr/>
                        <a:lstStyle/>
                        <a:p>
                          <a:endParaRPr lang="en-US"/>
                        </a:p>
                      </a:txBody>
                      <a:tcPr marL="68580" marR="68580" marT="0" marB="0" anchor="b">
                        <a:blipFill>
                          <a:blip r:embed="rId2"/>
                          <a:stretch>
                            <a:fillRect l="-273" t="-704545" r="-43443" b="-222727"/>
                          </a:stretch>
                        </a:blipFill>
                      </a:tcPr>
                    </a:tc>
                    <a:tc>
                      <a:txBody>
                        <a:bodyPr/>
                        <a:lstStyle/>
                        <a:p>
                          <a:pPr marL="0" marR="0" algn="r">
                            <a:spcBef>
                              <a:spcPts val="0"/>
                            </a:spcBef>
                            <a:spcAft>
                              <a:spcPts val="0"/>
                            </a:spcAft>
                          </a:pPr>
                          <a:r>
                            <a:rPr lang="en-US" sz="1200">
                              <a:effectLst/>
                            </a:rPr>
                            <a:t>$ 963.00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$ 1,719.00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665166199"/>
                      </a:ext>
                    </a:extLst>
                  </a:tr>
                  <a:tr h="276487">
                    <a:tc>
                      <a:txBody>
                        <a:bodyPr/>
                        <a:lstStyle/>
                        <a:p>
                          <a:endParaRPr lang="en-US"/>
                        </a:p>
                      </a:txBody>
                      <a:tcPr marL="68580" marR="68580" marT="0" marB="0" anchor="b">
                        <a:blipFill>
                          <a:blip r:embed="rId2"/>
                          <a:stretch>
                            <a:fillRect l="-273" t="-842857" r="-43443" b="-133333"/>
                          </a:stretch>
                        </a:blipFill>
                      </a:tcPr>
                    </a:tc>
                    <a:tc>
                      <a:txBody>
                        <a:bodyPr/>
                        <a:lstStyle/>
                        <a:p>
                          <a:pPr marL="0" marR="0" algn="r">
                            <a:spcBef>
                              <a:spcPts val="0"/>
                            </a:spcBef>
                            <a:spcAft>
                              <a:spcPts val="0"/>
                            </a:spcAft>
                          </a:pPr>
                          <a:r>
                            <a:rPr lang="en-US" sz="1200" dirty="0">
                              <a:effectLst/>
                            </a:rPr>
                            <a:t>$1,313.00</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$ 2,344.00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363070338"/>
                      </a:ext>
                    </a:extLst>
                  </a:tr>
                  <a:tr h="248838">
                    <a:tc>
                      <a:txBody>
                        <a:bodyPr/>
                        <a:lstStyle/>
                        <a:p>
                          <a:pPr marL="0" marR="0">
                            <a:spcBef>
                              <a:spcPts val="0"/>
                            </a:spcBef>
                            <a:spcAft>
                              <a:spcPts val="0"/>
                            </a:spcAft>
                          </a:pPr>
                          <a:r>
                            <a:rPr lang="en-US" sz="1200">
                              <a:effectLst/>
                            </a:rPr>
                            <a:t>Dry Cleaner</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$ 307.00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$ 547.00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326616604"/>
                      </a:ext>
                    </a:extLst>
                  </a:tr>
                </a:tbl>
              </a:graphicData>
            </a:graphic>
          </p:graphicFrame>
        </mc:Fallback>
      </mc:AlternateContent>
    </p:spTree>
    <p:extLst>
      <p:ext uri="{BB962C8B-B14F-4D97-AF65-F5344CB8AC3E}">
        <p14:creationId xmlns:p14="http://schemas.microsoft.com/office/powerpoint/2010/main" val="243921004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BAB08-241A-421B-2235-5D8EF24EAF9A}"/>
              </a:ext>
            </a:extLst>
          </p:cNvPr>
          <p:cNvSpPr>
            <a:spLocks noGrp="1"/>
          </p:cNvSpPr>
          <p:nvPr>
            <p:ph idx="1"/>
          </p:nvPr>
        </p:nvSpPr>
        <p:spPr>
          <a:xfrm>
            <a:off x="732367" y="838200"/>
            <a:ext cx="10723033" cy="5867400"/>
          </a:xfrm>
        </p:spPr>
        <p:txBody>
          <a:bodyPr/>
          <a:lstStyle/>
          <a:p>
            <a:pPr marL="0" indent="0">
              <a:spcBef>
                <a:spcPts val="0"/>
              </a:spcBef>
              <a:spcAft>
                <a:spcPts val="0"/>
              </a:spcAft>
              <a:buNone/>
              <a:tabLst>
                <a:tab pos="1257300" algn="l"/>
              </a:tabLst>
            </a:pPr>
            <a:br>
              <a:rPr lang="en-US" sz="1400" b="1" dirty="0">
                <a:solidFill>
                  <a:schemeClr val="tx1"/>
                </a:solidFill>
                <a:effectLst/>
                <a:latin typeface="Times New Roman" panose="02020603050405020304" pitchFamily="18" charset="0"/>
                <a:ea typeface="Times New Roman" panose="02020603050405020304" pitchFamily="18" charset="0"/>
              </a:rPr>
            </a:br>
            <a:r>
              <a:rPr lang="en-US" sz="1400" b="1" dirty="0">
                <a:solidFill>
                  <a:schemeClr val="tx1"/>
                </a:solidFill>
                <a:effectLst/>
                <a:latin typeface="Times New Roman" panose="02020603050405020304" pitchFamily="18" charset="0"/>
                <a:ea typeface="Times New Roman" panose="02020603050405020304" pitchFamily="18" charset="0"/>
              </a:rPr>
              <a:t>Section 660.15A: Category XV(A) - HELD FOR FUTURE USE</a:t>
            </a:r>
            <a:endParaRPr lang="en-US" sz="1400" dirty="0">
              <a:solidFill>
                <a:schemeClr val="tx1"/>
              </a:solidFill>
              <a:effectLst/>
              <a:latin typeface="Times New Roman" panose="02020603050405020304" pitchFamily="18" charset="0"/>
              <a:ea typeface="Times New Roman" panose="02020603050405020304" pitchFamily="18" charset="0"/>
            </a:endParaRPr>
          </a:p>
          <a:p>
            <a:pPr marL="0" indent="0">
              <a:spcBef>
                <a:spcPts val="0"/>
              </a:spcBef>
              <a:spcAft>
                <a:spcPts val="0"/>
              </a:spcAft>
              <a:buNone/>
              <a:tabLst>
                <a:tab pos="1257300" algn="l"/>
              </a:tabLst>
            </a:pPr>
            <a:r>
              <a:rPr lang="en-US" sz="1400" b="1" dirty="0">
                <a:solidFill>
                  <a:schemeClr val="tx1"/>
                </a:solidFill>
                <a:effectLst/>
                <a:latin typeface="Times New Roman" panose="02020603050405020304" pitchFamily="18" charset="0"/>
                <a:ea typeface="Times New Roman" panose="02020603050405020304" pitchFamily="18" charset="0"/>
              </a:rPr>
              <a:t> </a:t>
            </a:r>
            <a:endParaRPr lang="en-US" sz="1400" dirty="0">
              <a:solidFill>
                <a:schemeClr val="tx1"/>
              </a:solidFill>
              <a:effectLst/>
              <a:latin typeface="Times New Roman" panose="02020603050405020304" pitchFamily="18" charset="0"/>
              <a:ea typeface="Times New Roman" panose="02020603050405020304" pitchFamily="18" charset="0"/>
            </a:endParaRPr>
          </a:p>
          <a:p>
            <a:pPr marL="0" indent="0">
              <a:spcBef>
                <a:spcPts val="0"/>
              </a:spcBef>
              <a:spcAft>
                <a:spcPts val="0"/>
              </a:spcAft>
              <a:buNone/>
              <a:tabLst>
                <a:tab pos="1257300" algn="l"/>
              </a:tabLst>
            </a:pPr>
            <a:r>
              <a:rPr lang="en-US" sz="1400" b="1" dirty="0">
                <a:solidFill>
                  <a:schemeClr val="tx1"/>
                </a:solidFill>
                <a:effectLst/>
                <a:latin typeface="Times New Roman" panose="02020603050405020304" pitchFamily="18" charset="0"/>
                <a:ea typeface="Times New Roman" panose="02020603050405020304" pitchFamily="18" charset="0"/>
              </a:rPr>
              <a:t>Section 660.15B: Category XV(B) - HELD FOR FUTURE USE</a:t>
            </a:r>
            <a:endParaRPr lang="en-US" sz="1400" dirty="0">
              <a:solidFill>
                <a:schemeClr val="tx1"/>
              </a:solidFill>
              <a:effectLst/>
              <a:latin typeface="Times New Roman" panose="02020603050405020304" pitchFamily="18" charset="0"/>
              <a:ea typeface="Times New Roman" panose="02020603050405020304" pitchFamily="18" charset="0"/>
            </a:endParaRPr>
          </a:p>
        </p:txBody>
      </p:sp>
      <p:sp>
        <p:nvSpPr>
          <p:cNvPr id="4" name="Text Box 11">
            <a:extLst>
              <a:ext uri="{FF2B5EF4-FFF2-40B4-BE49-F238E27FC236}">
                <a16:creationId xmlns:a16="http://schemas.microsoft.com/office/drawing/2014/main" id="{208CECA3-B693-2DFC-393C-A5C50669018E}"/>
              </a:ext>
            </a:extLst>
          </p:cNvPr>
          <p:cNvSpPr txBox="1">
            <a:spLocks noGrp="1" noChangeArrowheads="1"/>
          </p:cNvSpPr>
          <p:nvPr>
            <p:ph type="title"/>
          </p:nvPr>
        </p:nvSpPr>
        <p:spPr bwMode="auto">
          <a:xfrm>
            <a:off x="732367" y="-47925"/>
            <a:ext cx="10723034" cy="831093"/>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Rule 660.15A&amp;B (Proposed)</a:t>
            </a:r>
          </a:p>
        </p:txBody>
      </p:sp>
    </p:spTree>
    <p:extLst>
      <p:ext uri="{BB962C8B-B14F-4D97-AF65-F5344CB8AC3E}">
        <p14:creationId xmlns:p14="http://schemas.microsoft.com/office/powerpoint/2010/main" val="269320400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BAB08-241A-421B-2235-5D8EF24EAF9A}"/>
              </a:ext>
            </a:extLst>
          </p:cNvPr>
          <p:cNvSpPr>
            <a:spLocks noGrp="1"/>
          </p:cNvSpPr>
          <p:nvPr>
            <p:ph idx="1"/>
          </p:nvPr>
        </p:nvSpPr>
        <p:spPr>
          <a:xfrm>
            <a:off x="732367" y="838200"/>
            <a:ext cx="10723033" cy="5867400"/>
          </a:xfrm>
        </p:spPr>
        <p:txBody>
          <a:bodyPr/>
          <a:lstStyle/>
          <a:p>
            <a:pPr marL="0" marR="0" indent="0">
              <a:spcBef>
                <a:spcPts val="0"/>
              </a:spcBef>
              <a:spcAft>
                <a:spcPts val="0"/>
              </a:spcAft>
              <a:buNone/>
              <a:tabLst>
                <a:tab pos="1257300" algn="l"/>
              </a:tabLst>
            </a:pPr>
            <a:br>
              <a:rPr lang="en-US" sz="1400" b="1" dirty="0">
                <a:solidFill>
                  <a:schemeClr val="tx1"/>
                </a:solidFill>
                <a:effectLst/>
                <a:latin typeface="Times New Roman" panose="02020603050405020304" pitchFamily="18" charset="0"/>
                <a:ea typeface="Times New Roman" panose="02020603050405020304" pitchFamily="18" charset="0"/>
              </a:rPr>
            </a:br>
            <a:r>
              <a:rPr lang="en-US" sz="1400" b="1" dirty="0">
                <a:solidFill>
                  <a:schemeClr val="tx1"/>
                </a:solidFill>
                <a:effectLst/>
                <a:latin typeface="Times New Roman" panose="02020603050405020304" pitchFamily="18" charset="0"/>
                <a:ea typeface="Times New Roman" panose="02020603050405020304" pitchFamily="18" charset="0"/>
              </a:rPr>
              <a:t>Section 660.16A: Category XVI(A) -	Landfills, Landfill Gas Collection and/or Abatement Systems Permit Fees</a:t>
            </a: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spcBef>
                <a:spcPts val="0"/>
              </a:spcBef>
              <a:spcAft>
                <a:spcPts val="0"/>
              </a:spcAft>
              <a:buNone/>
              <a:tabLst>
                <a:tab pos="1257300" algn="l"/>
              </a:tabLst>
            </a:pPr>
            <a:r>
              <a:rPr lang="en-US" sz="1400" dirty="0">
                <a:solidFill>
                  <a:schemeClr val="tx1"/>
                </a:solidFill>
                <a:effectLst/>
                <a:latin typeface="Times New Roman" panose="02020603050405020304" pitchFamily="18" charset="0"/>
                <a:ea typeface="Times New Roman" panose="02020603050405020304" pitchFamily="18" charset="0"/>
              </a:rPr>
              <a:t>Installation and operation of landfill facilities, gas collection systems, and/or abatement systems.  </a:t>
            </a:r>
          </a:p>
        </p:txBody>
      </p:sp>
      <p:sp>
        <p:nvSpPr>
          <p:cNvPr id="4" name="Text Box 11">
            <a:extLst>
              <a:ext uri="{FF2B5EF4-FFF2-40B4-BE49-F238E27FC236}">
                <a16:creationId xmlns:a16="http://schemas.microsoft.com/office/drawing/2014/main" id="{208CECA3-B693-2DFC-393C-A5C50669018E}"/>
              </a:ext>
            </a:extLst>
          </p:cNvPr>
          <p:cNvSpPr txBox="1">
            <a:spLocks noGrp="1" noChangeArrowheads="1"/>
          </p:cNvSpPr>
          <p:nvPr>
            <p:ph type="title"/>
          </p:nvPr>
        </p:nvSpPr>
        <p:spPr bwMode="auto">
          <a:xfrm>
            <a:off x="732367" y="-47925"/>
            <a:ext cx="10723034" cy="831093"/>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Rule 660.16A (Proposed)</a:t>
            </a:r>
          </a:p>
        </p:txBody>
      </p:sp>
      <mc:AlternateContent xmlns:mc="http://schemas.openxmlformats.org/markup-compatibility/2006">
        <mc:Choice xmlns:a14="http://schemas.microsoft.com/office/drawing/2010/main" Requires="a14">
          <p:graphicFrame>
            <p:nvGraphicFramePr>
              <p:cNvPr id="2" name="Table 1">
                <a:extLst>
                  <a:ext uri="{FF2B5EF4-FFF2-40B4-BE49-F238E27FC236}">
                    <a16:creationId xmlns:a16="http://schemas.microsoft.com/office/drawing/2014/main" id="{27969734-364E-BDA5-4F7D-754CF7796D28}"/>
                  </a:ext>
                </a:extLst>
              </p:cNvPr>
              <p:cNvGraphicFramePr>
                <a:graphicFrameLocks noGrp="1"/>
              </p:cNvGraphicFramePr>
              <p:nvPr>
                <p:extLst>
                  <p:ext uri="{D42A27DB-BD31-4B8C-83A1-F6EECF244321}">
                    <p14:modId xmlns:p14="http://schemas.microsoft.com/office/powerpoint/2010/main" val="1596797110"/>
                  </p:ext>
                </p:extLst>
              </p:nvPr>
            </p:nvGraphicFramePr>
            <p:xfrm>
              <a:off x="2781300" y="2209800"/>
              <a:ext cx="6629400" cy="3505205"/>
            </p:xfrm>
            <a:graphic>
              <a:graphicData uri="http://schemas.openxmlformats.org/drawingml/2006/table">
                <a:tbl>
                  <a:tblPr firstRow="1" firstCol="1" bandRow="1">
                    <a:tableStyleId>{5C22544A-7EE6-4342-B048-85BDC9FD1C3A}</a:tableStyleId>
                  </a:tblPr>
                  <a:tblGrid>
                    <a:gridCol w="4523591">
                      <a:extLst>
                        <a:ext uri="{9D8B030D-6E8A-4147-A177-3AD203B41FA5}">
                          <a16:colId xmlns:a16="http://schemas.microsoft.com/office/drawing/2014/main" val="2641382774"/>
                        </a:ext>
                      </a:extLst>
                    </a:gridCol>
                    <a:gridCol w="1084811">
                      <a:extLst>
                        <a:ext uri="{9D8B030D-6E8A-4147-A177-3AD203B41FA5}">
                          <a16:colId xmlns:a16="http://schemas.microsoft.com/office/drawing/2014/main" val="1551147046"/>
                        </a:ext>
                      </a:extLst>
                    </a:gridCol>
                    <a:gridCol w="1020998">
                      <a:extLst>
                        <a:ext uri="{9D8B030D-6E8A-4147-A177-3AD203B41FA5}">
                          <a16:colId xmlns:a16="http://schemas.microsoft.com/office/drawing/2014/main" val="1976932294"/>
                        </a:ext>
                      </a:extLst>
                    </a:gridCol>
                  </a:tblGrid>
                  <a:tr h="245692">
                    <a:tc gridSpan="3">
                      <a:txBody>
                        <a:bodyPr/>
                        <a:lstStyle/>
                        <a:p>
                          <a:pPr marL="0" marR="0">
                            <a:spcBef>
                              <a:spcPts val="0"/>
                            </a:spcBef>
                            <a:spcAft>
                              <a:spcPts val="0"/>
                            </a:spcAft>
                          </a:pPr>
                          <a:r>
                            <a:rPr lang="en-US" sz="1200">
                              <a:effectLst/>
                            </a:rPr>
                            <a:t>Permit Fees: Landfills, Landfill Gas Collection and/or Abatement Systems</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153736518"/>
                      </a:ext>
                    </a:extLst>
                  </a:tr>
                  <a:tr h="218393">
                    <a:tc>
                      <a:txBody>
                        <a:bodyPr/>
                        <a:lstStyle/>
                        <a:p>
                          <a:pPr marL="0" marR="0">
                            <a:spcBef>
                              <a:spcPts val="0"/>
                            </a:spcBef>
                            <a:spcAft>
                              <a:spcPts val="0"/>
                            </a:spcAft>
                          </a:pPr>
                          <a:r>
                            <a:rPr lang="en-US" sz="1200" dirty="0">
                              <a:effectLst/>
                            </a:rPr>
                            <a:t>Permit Type:</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A/C</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P/O</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698159989"/>
                      </a:ext>
                    </a:extLst>
                  </a:tr>
                  <a:tr h="245692">
                    <a:tc>
                      <a:txBody>
                        <a:bodyPr/>
                        <a:lstStyle/>
                        <a:p>
                          <a:pPr marL="0" marR="0">
                            <a:spcBef>
                              <a:spcPts val="0"/>
                            </a:spcBef>
                            <a:spcAft>
                              <a:spcPts val="0"/>
                            </a:spcAft>
                          </a:pPr>
                          <a:r>
                            <a:rPr lang="en-US" sz="1200">
                              <a:effectLst/>
                            </a:rPr>
                            <a:t>Transfer Stations</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$ 1,250.00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$ 1,563.00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773256276"/>
                      </a:ext>
                    </a:extLst>
                  </a:tr>
                  <a:tr h="393107">
                    <a:tc>
                      <a:txBody>
                        <a:bodyPr/>
                        <a:lstStyle/>
                        <a:p>
                          <a:pPr marL="0" marR="0">
                            <a:spcBef>
                              <a:spcPts val="0"/>
                            </a:spcBef>
                            <a:spcAft>
                              <a:spcPts val="0"/>
                            </a:spcAft>
                          </a:pPr>
                          <a:r>
                            <a:rPr lang="en-US" sz="1200">
                              <a:effectLst/>
                            </a:rPr>
                            <a:t>Municipal Waste Storage - Not subject to CARB methane rule</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$ 1,500.00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$ 1,875.00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609763209"/>
                      </a:ext>
                    </a:extLst>
                  </a:tr>
                  <a:tr h="245692">
                    <a:tc>
                      <a:txBody>
                        <a:bodyPr/>
                        <a:lstStyle/>
                        <a:p>
                          <a:pPr marL="0" marR="0">
                            <a:spcBef>
                              <a:spcPts val="0"/>
                            </a:spcBef>
                            <a:spcAft>
                              <a:spcPts val="0"/>
                            </a:spcAft>
                          </a:pPr>
                          <a:r>
                            <a:rPr lang="en-US" sz="1200">
                              <a:effectLst/>
                            </a:rPr>
                            <a:t>Landfills </a:t>
                          </a:r>
                          <a14:m>
                            <m:oMath xmlns:m="http://schemas.openxmlformats.org/officeDocument/2006/math">
                              <m:r>
                                <a:rPr lang="en-US" sz="1200">
                                  <a:effectLst/>
                                </a:rPr>
                                <m:t>&lt; </m:t>
                              </m:r>
                            </m:oMath>
                          </a14:m>
                          <a:r>
                            <a:rPr lang="en-US" sz="1200">
                              <a:effectLst/>
                            </a:rPr>
                            <a:t>50 acres</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$ 2,500.00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$ 3,125.00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335300780"/>
                      </a:ext>
                    </a:extLst>
                  </a:tr>
                  <a:tr h="245692">
                    <a:tc>
                      <a:txBody>
                        <a:bodyPr/>
                        <a:lstStyle/>
                        <a:p>
                          <a:pPr marL="0" marR="0">
                            <a:spcBef>
                              <a:spcPts val="0"/>
                            </a:spcBef>
                            <a:spcAft>
                              <a:spcPts val="0"/>
                            </a:spcAft>
                          </a:pPr>
                          <a:r>
                            <a:rPr lang="en-US" sz="1200">
                              <a:effectLst/>
                            </a:rPr>
                            <a:t>Landfills </a:t>
                          </a:r>
                          <a14:m>
                            <m:oMath xmlns:m="http://schemas.openxmlformats.org/officeDocument/2006/math">
                              <m:r>
                                <a:rPr lang="en-US" sz="1200">
                                  <a:effectLst/>
                                </a:rPr>
                                <m:t>≥ </m:t>
                              </m:r>
                            </m:oMath>
                          </a14:m>
                          <a:r>
                            <a:rPr lang="en-US" sz="1200">
                              <a:effectLst/>
                            </a:rPr>
                            <a:t>50 acres and </a:t>
                          </a:r>
                          <a14:m>
                            <m:oMath xmlns:m="http://schemas.openxmlformats.org/officeDocument/2006/math">
                              <m:r>
                                <a:rPr lang="en-US" sz="1200">
                                  <a:effectLst/>
                                </a:rPr>
                                <m:t>&lt; </m:t>
                              </m:r>
                            </m:oMath>
                          </a14:m>
                          <a:r>
                            <a:rPr lang="en-US" sz="1200">
                              <a:effectLst/>
                            </a:rPr>
                            <a:t>200 acres</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$ 4,375.00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$ 5,469.00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85643220"/>
                      </a:ext>
                    </a:extLst>
                  </a:tr>
                  <a:tr h="272991">
                    <a:tc>
                      <a:txBody>
                        <a:bodyPr/>
                        <a:lstStyle/>
                        <a:p>
                          <a:pPr marL="0" marR="0">
                            <a:spcBef>
                              <a:spcPts val="0"/>
                            </a:spcBef>
                            <a:spcAft>
                              <a:spcPts val="0"/>
                            </a:spcAft>
                          </a:pPr>
                          <a:r>
                            <a:rPr lang="en-US" sz="1200">
                              <a:effectLst/>
                            </a:rPr>
                            <a:t>Landfills  </a:t>
                          </a:r>
                          <a14:m>
                            <m:oMath xmlns:m="http://schemas.openxmlformats.org/officeDocument/2006/math">
                              <m:r>
                                <a:rPr lang="en-US" sz="1200">
                                  <a:effectLst/>
                                </a:rPr>
                                <m:t>≥ </m:t>
                              </m:r>
                            </m:oMath>
                          </a14:m>
                          <a:r>
                            <a:rPr lang="en-US" sz="1200">
                              <a:effectLst/>
                            </a:rPr>
                            <a:t>200 acres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$ 7,500.00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$ 9,375.00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68773811"/>
                      </a:ext>
                    </a:extLst>
                  </a:tr>
                  <a:tr h="272991">
                    <a:tc>
                      <a:txBody>
                        <a:bodyPr/>
                        <a:lstStyle/>
                        <a:p>
                          <a:pPr marL="0" marR="0">
                            <a:spcBef>
                              <a:spcPts val="0"/>
                            </a:spcBef>
                            <a:spcAft>
                              <a:spcPts val="0"/>
                            </a:spcAft>
                          </a:pPr>
                          <a:r>
                            <a:rPr lang="en-US" sz="1200">
                              <a:effectLst/>
                            </a:rPr>
                            <a:t>Gas Collection System </a:t>
                          </a:r>
                          <a14:m>
                            <m:oMath xmlns:m="http://schemas.openxmlformats.org/officeDocument/2006/math">
                              <m:r>
                                <a:rPr lang="en-US" sz="1200">
                                  <a:effectLst/>
                                </a:rPr>
                                <m:t>&lt;</m:t>
                              </m:r>
                            </m:oMath>
                          </a14:m>
                          <a:r>
                            <a:rPr lang="en-US" sz="1200">
                              <a:effectLst/>
                            </a:rPr>
                            <a:t> 200 acres</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$ 1,250.00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$ 1,563.00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518562630"/>
                      </a:ext>
                    </a:extLst>
                  </a:tr>
                  <a:tr h="272991">
                    <a:tc>
                      <a:txBody>
                        <a:bodyPr/>
                        <a:lstStyle/>
                        <a:p>
                          <a:pPr marL="0" marR="0">
                            <a:spcBef>
                              <a:spcPts val="0"/>
                            </a:spcBef>
                            <a:spcAft>
                              <a:spcPts val="0"/>
                            </a:spcAft>
                          </a:pPr>
                          <a:r>
                            <a:rPr lang="en-US" sz="1200">
                              <a:effectLst/>
                            </a:rPr>
                            <a:t>Gas Collection System </a:t>
                          </a:r>
                          <a14:m>
                            <m:oMath xmlns:m="http://schemas.openxmlformats.org/officeDocument/2006/math">
                              <m:r>
                                <a:rPr lang="en-US" sz="1200">
                                  <a:effectLst/>
                                </a:rPr>
                                <m:t>≥</m:t>
                              </m:r>
                            </m:oMath>
                          </a14:m>
                          <a:r>
                            <a:rPr lang="en-US" sz="1200">
                              <a:effectLst/>
                            </a:rPr>
                            <a:t> 200 acres</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$ 2,500.00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$ 3,125.00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369092520"/>
                      </a:ext>
                    </a:extLst>
                  </a:tr>
                  <a:tr h="272991">
                    <a:tc>
                      <a:txBody>
                        <a:bodyPr/>
                        <a:lstStyle/>
                        <a:p>
                          <a:pPr marL="0" marR="0">
                            <a:spcBef>
                              <a:spcPts val="0"/>
                            </a:spcBef>
                            <a:spcAft>
                              <a:spcPts val="0"/>
                            </a:spcAft>
                          </a:pPr>
                          <a:r>
                            <a:rPr lang="en-US" sz="1200">
                              <a:effectLst/>
                            </a:rPr>
                            <a:t>Gas System Thermal Destructor</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$ 1,875.00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$ 2,344.00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724753856"/>
                      </a:ext>
                    </a:extLst>
                  </a:tr>
                  <a:tr h="272991">
                    <a:tc>
                      <a:txBody>
                        <a:bodyPr/>
                        <a:lstStyle/>
                        <a:p>
                          <a:pPr marL="0" marR="0">
                            <a:spcBef>
                              <a:spcPts val="0"/>
                            </a:spcBef>
                            <a:spcAft>
                              <a:spcPts val="0"/>
                            </a:spcAft>
                          </a:pPr>
                          <a:r>
                            <a:rPr lang="en-US" sz="1200">
                              <a:effectLst/>
                            </a:rPr>
                            <a:t>Gas System Non-Thermal Destructor</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$ 2,500.00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$ 3,125.00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339951828"/>
                      </a:ext>
                    </a:extLst>
                  </a:tr>
                  <a:tr h="272991">
                    <a:tc>
                      <a:txBody>
                        <a:bodyPr/>
                        <a:lstStyle/>
                        <a:p>
                          <a:pPr marL="0" marR="0">
                            <a:spcBef>
                              <a:spcPts val="0"/>
                            </a:spcBef>
                            <a:spcAft>
                              <a:spcPts val="0"/>
                            </a:spcAft>
                          </a:pPr>
                          <a:r>
                            <a:rPr lang="en-US" sz="1200" dirty="0">
                              <a:effectLst/>
                            </a:rPr>
                            <a:t>Composting Operations – </a:t>
                          </a:r>
                          <a14:m>
                            <m:oMath xmlns:m="http://schemas.openxmlformats.org/officeDocument/2006/math">
                              <m:r>
                                <a:rPr lang="en-US" sz="1200">
                                  <a:effectLst/>
                                </a:rPr>
                                <m:t>&lt;</m:t>
                              </m:r>
                            </m:oMath>
                          </a14:m>
                          <a:r>
                            <a:rPr lang="en-US" sz="1200" dirty="0">
                              <a:effectLst/>
                            </a:rPr>
                            <a:t> 20.0 permitted acres</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$ 1,875.00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$ 2,344.00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223048044"/>
                      </a:ext>
                    </a:extLst>
                  </a:tr>
                  <a:tr h="272991">
                    <a:tc>
                      <a:txBody>
                        <a:bodyPr/>
                        <a:lstStyle/>
                        <a:p>
                          <a:pPr marL="0" marR="0">
                            <a:spcBef>
                              <a:spcPts val="0"/>
                            </a:spcBef>
                            <a:spcAft>
                              <a:spcPts val="0"/>
                            </a:spcAft>
                          </a:pPr>
                          <a:r>
                            <a:rPr lang="en-US" sz="1200">
                              <a:effectLst/>
                            </a:rPr>
                            <a:t>Composting Operations – </a:t>
                          </a:r>
                          <a14:m>
                            <m:oMath xmlns:m="http://schemas.openxmlformats.org/officeDocument/2006/math">
                              <m:r>
                                <a:rPr lang="en-US" sz="1200">
                                  <a:effectLst/>
                                </a:rPr>
                                <m:t>≥</m:t>
                              </m:r>
                            </m:oMath>
                          </a14:m>
                          <a:r>
                            <a:rPr lang="en-US" sz="1200">
                              <a:effectLst/>
                            </a:rPr>
                            <a:t>20.0 permitted acres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$ 3,125.00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$ 3,907.00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614700854"/>
                      </a:ext>
                    </a:extLst>
                  </a:tr>
                </a:tbl>
              </a:graphicData>
            </a:graphic>
          </p:graphicFrame>
        </mc:Choice>
        <mc:Fallback>
          <p:graphicFrame>
            <p:nvGraphicFramePr>
              <p:cNvPr id="2" name="Table 1">
                <a:extLst>
                  <a:ext uri="{FF2B5EF4-FFF2-40B4-BE49-F238E27FC236}">
                    <a16:creationId xmlns:a16="http://schemas.microsoft.com/office/drawing/2014/main" id="{27969734-364E-BDA5-4F7D-754CF7796D28}"/>
                  </a:ext>
                </a:extLst>
              </p:cNvPr>
              <p:cNvGraphicFramePr>
                <a:graphicFrameLocks noGrp="1"/>
              </p:cNvGraphicFramePr>
              <p:nvPr>
                <p:extLst>
                  <p:ext uri="{D42A27DB-BD31-4B8C-83A1-F6EECF244321}">
                    <p14:modId xmlns:p14="http://schemas.microsoft.com/office/powerpoint/2010/main" val="1596797110"/>
                  </p:ext>
                </p:extLst>
              </p:nvPr>
            </p:nvGraphicFramePr>
            <p:xfrm>
              <a:off x="2781300" y="2209800"/>
              <a:ext cx="6629400" cy="3505205"/>
            </p:xfrm>
            <a:graphic>
              <a:graphicData uri="http://schemas.openxmlformats.org/drawingml/2006/table">
                <a:tbl>
                  <a:tblPr firstRow="1" firstCol="1" bandRow="1">
                    <a:tableStyleId>{5C22544A-7EE6-4342-B048-85BDC9FD1C3A}</a:tableStyleId>
                  </a:tblPr>
                  <a:tblGrid>
                    <a:gridCol w="4523591">
                      <a:extLst>
                        <a:ext uri="{9D8B030D-6E8A-4147-A177-3AD203B41FA5}">
                          <a16:colId xmlns:a16="http://schemas.microsoft.com/office/drawing/2014/main" val="2641382774"/>
                        </a:ext>
                      </a:extLst>
                    </a:gridCol>
                    <a:gridCol w="1084811">
                      <a:extLst>
                        <a:ext uri="{9D8B030D-6E8A-4147-A177-3AD203B41FA5}">
                          <a16:colId xmlns:a16="http://schemas.microsoft.com/office/drawing/2014/main" val="1551147046"/>
                        </a:ext>
                      </a:extLst>
                    </a:gridCol>
                    <a:gridCol w="1020998">
                      <a:extLst>
                        <a:ext uri="{9D8B030D-6E8A-4147-A177-3AD203B41FA5}">
                          <a16:colId xmlns:a16="http://schemas.microsoft.com/office/drawing/2014/main" val="1976932294"/>
                        </a:ext>
                      </a:extLst>
                    </a:gridCol>
                  </a:tblGrid>
                  <a:tr h="245692">
                    <a:tc gridSpan="3">
                      <a:txBody>
                        <a:bodyPr/>
                        <a:lstStyle/>
                        <a:p>
                          <a:pPr marL="0" marR="0">
                            <a:spcBef>
                              <a:spcPts val="0"/>
                            </a:spcBef>
                            <a:spcAft>
                              <a:spcPts val="0"/>
                            </a:spcAft>
                          </a:pPr>
                          <a:r>
                            <a:rPr lang="en-US" sz="1200">
                              <a:effectLst/>
                            </a:rPr>
                            <a:t>Permit Fees: Landfills, Landfill Gas Collection and/or Abatement Systems</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153736518"/>
                      </a:ext>
                    </a:extLst>
                  </a:tr>
                  <a:tr h="218393">
                    <a:tc>
                      <a:txBody>
                        <a:bodyPr/>
                        <a:lstStyle/>
                        <a:p>
                          <a:pPr marL="0" marR="0">
                            <a:spcBef>
                              <a:spcPts val="0"/>
                            </a:spcBef>
                            <a:spcAft>
                              <a:spcPts val="0"/>
                            </a:spcAft>
                          </a:pPr>
                          <a:r>
                            <a:rPr lang="en-US" sz="1200" dirty="0">
                              <a:effectLst/>
                            </a:rPr>
                            <a:t>Permit Type:</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A/C</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P/O</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698159989"/>
                      </a:ext>
                    </a:extLst>
                  </a:tr>
                  <a:tr h="245692">
                    <a:tc>
                      <a:txBody>
                        <a:bodyPr/>
                        <a:lstStyle/>
                        <a:p>
                          <a:pPr marL="0" marR="0">
                            <a:spcBef>
                              <a:spcPts val="0"/>
                            </a:spcBef>
                            <a:spcAft>
                              <a:spcPts val="0"/>
                            </a:spcAft>
                          </a:pPr>
                          <a:r>
                            <a:rPr lang="en-US" sz="1200">
                              <a:effectLst/>
                            </a:rPr>
                            <a:t>Transfer Stations</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$ 1,250.00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$ 1,563.00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773256276"/>
                      </a:ext>
                    </a:extLst>
                  </a:tr>
                  <a:tr h="393107">
                    <a:tc>
                      <a:txBody>
                        <a:bodyPr/>
                        <a:lstStyle/>
                        <a:p>
                          <a:pPr marL="0" marR="0">
                            <a:spcBef>
                              <a:spcPts val="0"/>
                            </a:spcBef>
                            <a:spcAft>
                              <a:spcPts val="0"/>
                            </a:spcAft>
                          </a:pPr>
                          <a:r>
                            <a:rPr lang="en-US" sz="1200">
                              <a:effectLst/>
                            </a:rPr>
                            <a:t>Municipal Waste Storage - Not subject to CARB methane rule</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$ 1,500.00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$ 1,875.00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609763209"/>
                      </a:ext>
                    </a:extLst>
                  </a:tr>
                  <a:tr h="245692">
                    <a:tc>
                      <a:txBody>
                        <a:bodyPr/>
                        <a:lstStyle/>
                        <a:p>
                          <a:endParaRPr lang="en-US"/>
                        </a:p>
                      </a:txBody>
                      <a:tcPr marL="68580" marR="68580" marT="0" marB="0" anchor="b">
                        <a:blipFill>
                          <a:blip r:embed="rId2"/>
                          <a:stretch>
                            <a:fillRect l="-281" t="-440000" r="-47472" b="-885000"/>
                          </a:stretch>
                        </a:blipFill>
                      </a:tcPr>
                    </a:tc>
                    <a:tc>
                      <a:txBody>
                        <a:bodyPr/>
                        <a:lstStyle/>
                        <a:p>
                          <a:pPr marL="0" marR="0" algn="r">
                            <a:spcBef>
                              <a:spcPts val="0"/>
                            </a:spcBef>
                            <a:spcAft>
                              <a:spcPts val="0"/>
                            </a:spcAft>
                          </a:pPr>
                          <a:r>
                            <a:rPr lang="en-US" sz="1200">
                              <a:effectLst/>
                            </a:rPr>
                            <a:t> $ 2,500.00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$ 3,125.00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335300780"/>
                      </a:ext>
                    </a:extLst>
                  </a:tr>
                  <a:tr h="245692">
                    <a:tc>
                      <a:txBody>
                        <a:bodyPr/>
                        <a:lstStyle/>
                        <a:p>
                          <a:endParaRPr lang="en-US"/>
                        </a:p>
                      </a:txBody>
                      <a:tcPr marL="68580" marR="68580" marT="0" marB="0" anchor="b">
                        <a:blipFill>
                          <a:blip r:embed="rId2"/>
                          <a:stretch>
                            <a:fillRect l="-281" t="-568421" r="-47472" b="-831579"/>
                          </a:stretch>
                        </a:blipFill>
                      </a:tcPr>
                    </a:tc>
                    <a:tc>
                      <a:txBody>
                        <a:bodyPr/>
                        <a:lstStyle/>
                        <a:p>
                          <a:pPr marL="0" marR="0" algn="r">
                            <a:spcBef>
                              <a:spcPts val="0"/>
                            </a:spcBef>
                            <a:spcAft>
                              <a:spcPts val="0"/>
                            </a:spcAft>
                          </a:pPr>
                          <a:r>
                            <a:rPr lang="en-US" sz="1200">
                              <a:effectLst/>
                            </a:rPr>
                            <a:t> $ 4,375.00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$ 5,469.00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85643220"/>
                      </a:ext>
                    </a:extLst>
                  </a:tr>
                  <a:tr h="272991">
                    <a:tc>
                      <a:txBody>
                        <a:bodyPr/>
                        <a:lstStyle/>
                        <a:p>
                          <a:endParaRPr lang="en-US"/>
                        </a:p>
                      </a:txBody>
                      <a:tcPr marL="68580" marR="68580" marT="0" marB="0" anchor="b">
                        <a:blipFill>
                          <a:blip r:embed="rId2"/>
                          <a:stretch>
                            <a:fillRect l="-281" t="-577273" r="-47472" b="-618182"/>
                          </a:stretch>
                        </a:blipFill>
                      </a:tcPr>
                    </a:tc>
                    <a:tc>
                      <a:txBody>
                        <a:bodyPr/>
                        <a:lstStyle/>
                        <a:p>
                          <a:pPr marL="0" marR="0" algn="r">
                            <a:spcBef>
                              <a:spcPts val="0"/>
                            </a:spcBef>
                            <a:spcAft>
                              <a:spcPts val="0"/>
                            </a:spcAft>
                          </a:pPr>
                          <a:r>
                            <a:rPr lang="en-US" sz="1200">
                              <a:effectLst/>
                            </a:rPr>
                            <a:t> $ 7,500.00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$ 9,375.00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68773811"/>
                      </a:ext>
                    </a:extLst>
                  </a:tr>
                  <a:tr h="272991">
                    <a:tc>
                      <a:txBody>
                        <a:bodyPr/>
                        <a:lstStyle/>
                        <a:p>
                          <a:endParaRPr lang="en-US"/>
                        </a:p>
                      </a:txBody>
                      <a:tcPr marL="68580" marR="68580" marT="0" marB="0" anchor="b">
                        <a:blipFill>
                          <a:blip r:embed="rId2"/>
                          <a:stretch>
                            <a:fillRect l="-281" t="-709524" r="-47472" b="-547619"/>
                          </a:stretch>
                        </a:blipFill>
                      </a:tcPr>
                    </a:tc>
                    <a:tc>
                      <a:txBody>
                        <a:bodyPr/>
                        <a:lstStyle/>
                        <a:p>
                          <a:pPr marL="0" marR="0" algn="r">
                            <a:spcBef>
                              <a:spcPts val="0"/>
                            </a:spcBef>
                            <a:spcAft>
                              <a:spcPts val="0"/>
                            </a:spcAft>
                          </a:pPr>
                          <a:r>
                            <a:rPr lang="en-US" sz="1200">
                              <a:effectLst/>
                            </a:rPr>
                            <a:t> $ 1,250.00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$ 1,563.00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518562630"/>
                      </a:ext>
                    </a:extLst>
                  </a:tr>
                  <a:tr h="272991">
                    <a:tc>
                      <a:txBody>
                        <a:bodyPr/>
                        <a:lstStyle/>
                        <a:p>
                          <a:endParaRPr lang="en-US"/>
                        </a:p>
                      </a:txBody>
                      <a:tcPr marL="68580" marR="68580" marT="0" marB="0" anchor="b">
                        <a:blipFill>
                          <a:blip r:embed="rId2"/>
                          <a:stretch>
                            <a:fillRect l="-281" t="-772727" r="-47472" b="-422727"/>
                          </a:stretch>
                        </a:blipFill>
                      </a:tcPr>
                    </a:tc>
                    <a:tc>
                      <a:txBody>
                        <a:bodyPr/>
                        <a:lstStyle/>
                        <a:p>
                          <a:pPr marL="0" marR="0" algn="r">
                            <a:spcBef>
                              <a:spcPts val="0"/>
                            </a:spcBef>
                            <a:spcAft>
                              <a:spcPts val="0"/>
                            </a:spcAft>
                          </a:pPr>
                          <a:r>
                            <a:rPr lang="en-US" sz="1200">
                              <a:effectLst/>
                            </a:rPr>
                            <a:t> $ 2,500.00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$ 3,125.00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369092520"/>
                      </a:ext>
                    </a:extLst>
                  </a:tr>
                  <a:tr h="272991">
                    <a:tc>
                      <a:txBody>
                        <a:bodyPr/>
                        <a:lstStyle/>
                        <a:p>
                          <a:pPr marL="0" marR="0">
                            <a:spcBef>
                              <a:spcPts val="0"/>
                            </a:spcBef>
                            <a:spcAft>
                              <a:spcPts val="0"/>
                            </a:spcAft>
                          </a:pPr>
                          <a:r>
                            <a:rPr lang="en-US" sz="1200">
                              <a:effectLst/>
                            </a:rPr>
                            <a:t>Gas System Thermal Destructor</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$ 1,875.00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$ 2,344.00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724753856"/>
                      </a:ext>
                    </a:extLst>
                  </a:tr>
                  <a:tr h="272991">
                    <a:tc>
                      <a:txBody>
                        <a:bodyPr/>
                        <a:lstStyle/>
                        <a:p>
                          <a:pPr marL="0" marR="0">
                            <a:spcBef>
                              <a:spcPts val="0"/>
                            </a:spcBef>
                            <a:spcAft>
                              <a:spcPts val="0"/>
                            </a:spcAft>
                          </a:pPr>
                          <a:r>
                            <a:rPr lang="en-US" sz="1200">
                              <a:effectLst/>
                            </a:rPr>
                            <a:t>Gas System Non-Thermal Destructor</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$ 2,500.00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$ 3,125.00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339951828"/>
                      </a:ext>
                    </a:extLst>
                  </a:tr>
                  <a:tr h="272991">
                    <a:tc>
                      <a:txBody>
                        <a:bodyPr/>
                        <a:lstStyle/>
                        <a:p>
                          <a:endParaRPr lang="en-US"/>
                        </a:p>
                      </a:txBody>
                      <a:tcPr marL="68580" marR="68580" marT="0" marB="0" anchor="b">
                        <a:blipFill>
                          <a:blip r:embed="rId2"/>
                          <a:stretch>
                            <a:fillRect l="-281" t="-1119048" r="-47472" b="-138095"/>
                          </a:stretch>
                        </a:blipFill>
                      </a:tcPr>
                    </a:tc>
                    <a:tc>
                      <a:txBody>
                        <a:bodyPr/>
                        <a:lstStyle/>
                        <a:p>
                          <a:pPr marL="0" marR="0" algn="r">
                            <a:spcBef>
                              <a:spcPts val="0"/>
                            </a:spcBef>
                            <a:spcAft>
                              <a:spcPts val="0"/>
                            </a:spcAft>
                          </a:pPr>
                          <a:r>
                            <a:rPr lang="en-US" sz="1200">
                              <a:effectLst/>
                            </a:rPr>
                            <a:t> $ 1,875.00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$ 2,344.00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223048044"/>
                      </a:ext>
                    </a:extLst>
                  </a:tr>
                  <a:tr h="272991">
                    <a:tc>
                      <a:txBody>
                        <a:bodyPr/>
                        <a:lstStyle/>
                        <a:p>
                          <a:endParaRPr lang="en-US"/>
                        </a:p>
                      </a:txBody>
                      <a:tcPr marL="68580" marR="68580" marT="0" marB="0" anchor="b">
                        <a:blipFill>
                          <a:blip r:embed="rId2"/>
                          <a:stretch>
                            <a:fillRect l="-281" t="-1163636" r="-47472" b="-31818"/>
                          </a:stretch>
                        </a:blipFill>
                      </a:tcPr>
                    </a:tc>
                    <a:tc>
                      <a:txBody>
                        <a:bodyPr/>
                        <a:lstStyle/>
                        <a:p>
                          <a:pPr marL="0" marR="0" algn="r">
                            <a:spcBef>
                              <a:spcPts val="0"/>
                            </a:spcBef>
                            <a:spcAft>
                              <a:spcPts val="0"/>
                            </a:spcAft>
                          </a:pPr>
                          <a:r>
                            <a:rPr lang="en-US" sz="1200">
                              <a:effectLst/>
                            </a:rPr>
                            <a:t> $ 3,125.00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$ 3,907.00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614700854"/>
                      </a:ext>
                    </a:extLst>
                  </a:tr>
                </a:tbl>
              </a:graphicData>
            </a:graphic>
          </p:graphicFrame>
        </mc:Fallback>
      </mc:AlternateContent>
    </p:spTree>
    <p:extLst>
      <p:ext uri="{BB962C8B-B14F-4D97-AF65-F5344CB8AC3E}">
        <p14:creationId xmlns:p14="http://schemas.microsoft.com/office/powerpoint/2010/main" val="44697656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BAB08-241A-421B-2235-5D8EF24EAF9A}"/>
              </a:ext>
            </a:extLst>
          </p:cNvPr>
          <p:cNvSpPr>
            <a:spLocks noGrp="1"/>
          </p:cNvSpPr>
          <p:nvPr>
            <p:ph idx="1"/>
          </p:nvPr>
        </p:nvSpPr>
        <p:spPr>
          <a:xfrm>
            <a:off x="732367" y="838200"/>
            <a:ext cx="10723033" cy="5867400"/>
          </a:xfrm>
        </p:spPr>
        <p:txBody>
          <a:bodyPr/>
          <a:lstStyle/>
          <a:p>
            <a:pPr marL="0" marR="0" indent="0" algn="just">
              <a:spcBef>
                <a:spcPts val="0"/>
              </a:spcBef>
              <a:spcAft>
                <a:spcPts val="0"/>
              </a:spcAft>
              <a:buNone/>
            </a:pPr>
            <a:br>
              <a:rPr lang="en-US" sz="1400" b="1" dirty="0">
                <a:solidFill>
                  <a:schemeClr val="tx1"/>
                </a:solidFill>
                <a:effectLst/>
                <a:latin typeface="Times New Roman" panose="02020603050405020304" pitchFamily="18" charset="0"/>
                <a:ea typeface="Times New Roman" panose="02020603050405020304" pitchFamily="18" charset="0"/>
              </a:rPr>
            </a:br>
            <a:r>
              <a:rPr lang="en-US" sz="1400" b="1" dirty="0">
                <a:solidFill>
                  <a:schemeClr val="tx1"/>
                </a:solidFill>
                <a:effectLst/>
                <a:latin typeface="Times New Roman" panose="02020603050405020304" pitchFamily="18" charset="0"/>
                <a:ea typeface="Times New Roman" panose="02020603050405020304" pitchFamily="18" charset="0"/>
              </a:rPr>
              <a:t>Section 660.16B: Category  XVI(B) - Landfills, Landfill Gas Collection and/or Abatement Systems Emission Fees</a:t>
            </a: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pPr>
            <a:r>
              <a:rPr lang="en-US" sz="1400" dirty="0">
                <a:solidFill>
                  <a:schemeClr val="tx1"/>
                </a:solidFill>
                <a:effectLst/>
                <a:latin typeface="Times New Roman" panose="02020603050405020304" pitchFamily="18" charset="0"/>
                <a:ea typeface="Times New Roman" panose="02020603050405020304" pitchFamily="18" charset="0"/>
              </a:rPr>
              <a:t>Emission Fees are based on processes, size of operation, controls in place, and potential to emit. </a:t>
            </a:r>
          </a:p>
        </p:txBody>
      </p:sp>
      <p:sp>
        <p:nvSpPr>
          <p:cNvPr id="4" name="Text Box 11">
            <a:extLst>
              <a:ext uri="{FF2B5EF4-FFF2-40B4-BE49-F238E27FC236}">
                <a16:creationId xmlns:a16="http://schemas.microsoft.com/office/drawing/2014/main" id="{208CECA3-B693-2DFC-393C-A5C50669018E}"/>
              </a:ext>
            </a:extLst>
          </p:cNvPr>
          <p:cNvSpPr txBox="1">
            <a:spLocks noGrp="1" noChangeArrowheads="1"/>
          </p:cNvSpPr>
          <p:nvPr>
            <p:ph type="title"/>
          </p:nvPr>
        </p:nvSpPr>
        <p:spPr bwMode="auto">
          <a:xfrm>
            <a:off x="732367" y="-47925"/>
            <a:ext cx="10723034" cy="831093"/>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Rule 660.16B (Proposed)</a:t>
            </a:r>
          </a:p>
        </p:txBody>
      </p:sp>
      <mc:AlternateContent xmlns:mc="http://schemas.openxmlformats.org/markup-compatibility/2006">
        <mc:Choice xmlns:a14="http://schemas.microsoft.com/office/drawing/2010/main" Requires="a14">
          <p:graphicFrame>
            <p:nvGraphicFramePr>
              <p:cNvPr id="6" name="Table 5">
                <a:extLst>
                  <a:ext uri="{FF2B5EF4-FFF2-40B4-BE49-F238E27FC236}">
                    <a16:creationId xmlns:a16="http://schemas.microsoft.com/office/drawing/2014/main" id="{E8BEF68E-C683-7020-2B24-45AE278C5E70}"/>
                  </a:ext>
                </a:extLst>
              </p:cNvPr>
              <p:cNvGraphicFramePr>
                <a:graphicFrameLocks noGrp="1"/>
              </p:cNvGraphicFramePr>
              <p:nvPr>
                <p:extLst>
                  <p:ext uri="{D42A27DB-BD31-4B8C-83A1-F6EECF244321}">
                    <p14:modId xmlns:p14="http://schemas.microsoft.com/office/powerpoint/2010/main" val="2850179043"/>
                  </p:ext>
                </p:extLst>
              </p:nvPr>
            </p:nvGraphicFramePr>
            <p:xfrm>
              <a:off x="2781299" y="2209800"/>
              <a:ext cx="6629401" cy="3416298"/>
            </p:xfrm>
            <a:graphic>
              <a:graphicData uri="http://schemas.openxmlformats.org/drawingml/2006/table">
                <a:tbl>
                  <a:tblPr firstRow="1" firstCol="1" bandRow="1">
                    <a:tableStyleId>{5C22544A-7EE6-4342-B048-85BDC9FD1C3A}</a:tableStyleId>
                  </a:tblPr>
                  <a:tblGrid>
                    <a:gridCol w="4523591">
                      <a:extLst>
                        <a:ext uri="{9D8B030D-6E8A-4147-A177-3AD203B41FA5}">
                          <a16:colId xmlns:a16="http://schemas.microsoft.com/office/drawing/2014/main" val="204042352"/>
                        </a:ext>
                      </a:extLst>
                    </a:gridCol>
                    <a:gridCol w="1084811">
                      <a:extLst>
                        <a:ext uri="{9D8B030D-6E8A-4147-A177-3AD203B41FA5}">
                          <a16:colId xmlns:a16="http://schemas.microsoft.com/office/drawing/2014/main" val="714783237"/>
                        </a:ext>
                      </a:extLst>
                    </a:gridCol>
                    <a:gridCol w="1020999">
                      <a:extLst>
                        <a:ext uri="{9D8B030D-6E8A-4147-A177-3AD203B41FA5}">
                          <a16:colId xmlns:a16="http://schemas.microsoft.com/office/drawing/2014/main" val="2736477450"/>
                        </a:ext>
                      </a:extLst>
                    </a:gridCol>
                  </a:tblGrid>
                  <a:tr h="241340">
                    <a:tc gridSpan="3">
                      <a:txBody>
                        <a:bodyPr/>
                        <a:lstStyle/>
                        <a:p>
                          <a:pPr marL="0" marR="0">
                            <a:spcBef>
                              <a:spcPts val="0"/>
                            </a:spcBef>
                            <a:spcAft>
                              <a:spcPts val="0"/>
                            </a:spcAft>
                          </a:pPr>
                          <a:r>
                            <a:rPr lang="en-US" sz="1200">
                              <a:effectLst/>
                            </a:rPr>
                            <a:t>Emission Fees: Landfills, Landfill Gas Collection and/or Abatement Systems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831617732"/>
                      </a:ext>
                    </a:extLst>
                  </a:tr>
                  <a:tr h="214524">
                    <a:tc>
                      <a:txBody>
                        <a:bodyPr/>
                        <a:lstStyle/>
                        <a:p>
                          <a:pPr marL="0" marR="0">
                            <a:spcBef>
                              <a:spcPts val="0"/>
                            </a:spcBef>
                            <a:spcAft>
                              <a:spcPts val="0"/>
                            </a:spcAft>
                          </a:pPr>
                          <a:r>
                            <a:rPr lang="en-US" sz="1200">
                              <a:effectLst/>
                            </a:rPr>
                            <a:t>Permit Type:</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A/C</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P/O</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457742724"/>
                      </a:ext>
                    </a:extLst>
                  </a:tr>
                  <a:tr h="241340">
                    <a:tc>
                      <a:txBody>
                        <a:bodyPr/>
                        <a:lstStyle/>
                        <a:p>
                          <a:pPr marL="0" marR="0">
                            <a:spcBef>
                              <a:spcPts val="0"/>
                            </a:spcBef>
                            <a:spcAft>
                              <a:spcPts val="0"/>
                            </a:spcAft>
                          </a:pPr>
                          <a:r>
                            <a:rPr lang="en-US" sz="1200" dirty="0">
                              <a:effectLst/>
                            </a:rPr>
                            <a:t>Transfer Stations</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$ 438.00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$ 625.00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023420533"/>
                      </a:ext>
                    </a:extLst>
                  </a:tr>
                  <a:tr h="386144">
                    <a:tc>
                      <a:txBody>
                        <a:bodyPr/>
                        <a:lstStyle/>
                        <a:p>
                          <a:pPr marL="0" marR="0">
                            <a:spcBef>
                              <a:spcPts val="0"/>
                            </a:spcBef>
                            <a:spcAft>
                              <a:spcPts val="0"/>
                            </a:spcAft>
                          </a:pPr>
                          <a:r>
                            <a:rPr lang="en-US" sz="1200">
                              <a:effectLst/>
                            </a:rPr>
                            <a:t>Municipal Waste Storage - Not subject to CARB methane rule</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$ 525.00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$ 750.00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52539981"/>
                      </a:ext>
                    </a:extLst>
                  </a:tr>
                  <a:tr h="241340">
                    <a:tc>
                      <a:txBody>
                        <a:bodyPr/>
                        <a:lstStyle/>
                        <a:p>
                          <a:pPr marL="0" marR="0">
                            <a:spcBef>
                              <a:spcPts val="0"/>
                            </a:spcBef>
                            <a:spcAft>
                              <a:spcPts val="0"/>
                            </a:spcAft>
                          </a:pPr>
                          <a:r>
                            <a:rPr lang="en-US" sz="1200">
                              <a:effectLst/>
                            </a:rPr>
                            <a:t>Landfills </a:t>
                          </a:r>
                          <a14:m>
                            <m:oMath xmlns:m="http://schemas.openxmlformats.org/officeDocument/2006/math">
                              <m:r>
                                <a:rPr lang="en-US" sz="1200">
                                  <a:effectLst/>
                                </a:rPr>
                                <m:t>&lt; </m:t>
                              </m:r>
                            </m:oMath>
                          </a14:m>
                          <a:r>
                            <a:rPr lang="en-US" sz="1200">
                              <a:effectLst/>
                            </a:rPr>
                            <a:t>50 acres</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$ 875.00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$ 1,250.00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147054400"/>
                      </a:ext>
                    </a:extLst>
                  </a:tr>
                  <a:tr h="241340">
                    <a:tc>
                      <a:txBody>
                        <a:bodyPr/>
                        <a:lstStyle/>
                        <a:p>
                          <a:pPr marL="0" marR="0">
                            <a:spcBef>
                              <a:spcPts val="0"/>
                            </a:spcBef>
                            <a:spcAft>
                              <a:spcPts val="0"/>
                            </a:spcAft>
                          </a:pPr>
                          <a:r>
                            <a:rPr lang="en-US" sz="1200">
                              <a:effectLst/>
                            </a:rPr>
                            <a:t>Landfills </a:t>
                          </a:r>
                          <a14:m>
                            <m:oMath xmlns:m="http://schemas.openxmlformats.org/officeDocument/2006/math">
                              <m:r>
                                <a:rPr lang="en-US" sz="1200">
                                  <a:effectLst/>
                                </a:rPr>
                                <m:t>≥ </m:t>
                              </m:r>
                            </m:oMath>
                          </a14:m>
                          <a:r>
                            <a:rPr lang="en-US" sz="1200">
                              <a:effectLst/>
                            </a:rPr>
                            <a:t>50 acres and </a:t>
                          </a:r>
                          <a14:m>
                            <m:oMath xmlns:m="http://schemas.openxmlformats.org/officeDocument/2006/math">
                              <m:r>
                                <a:rPr lang="en-US" sz="1200">
                                  <a:effectLst/>
                                </a:rPr>
                                <m:t>&lt; </m:t>
                              </m:r>
                            </m:oMath>
                          </a14:m>
                          <a:r>
                            <a:rPr lang="en-US" sz="1200">
                              <a:effectLst/>
                            </a:rPr>
                            <a:t>200 acres</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$ 1,532.00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$ 2,188.00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510517039"/>
                      </a:ext>
                    </a:extLst>
                  </a:tr>
                  <a:tr h="241340">
                    <a:tc>
                      <a:txBody>
                        <a:bodyPr/>
                        <a:lstStyle/>
                        <a:p>
                          <a:pPr marL="0" marR="0">
                            <a:spcBef>
                              <a:spcPts val="0"/>
                            </a:spcBef>
                            <a:spcAft>
                              <a:spcPts val="0"/>
                            </a:spcAft>
                          </a:pPr>
                          <a:r>
                            <a:rPr lang="en-US" sz="1200">
                              <a:effectLst/>
                            </a:rPr>
                            <a:t>Landfills  </a:t>
                          </a:r>
                          <a14:m>
                            <m:oMath xmlns:m="http://schemas.openxmlformats.org/officeDocument/2006/math">
                              <m:r>
                                <a:rPr lang="en-US" sz="1200">
                                  <a:effectLst/>
                                </a:rPr>
                                <m:t>≥ </m:t>
                              </m:r>
                            </m:oMath>
                          </a14:m>
                          <a:r>
                            <a:rPr lang="en-US" sz="1200">
                              <a:effectLst/>
                            </a:rPr>
                            <a:t>200 acres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$ 2,625.00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$ 3,750.00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486919985"/>
                      </a:ext>
                    </a:extLst>
                  </a:tr>
                  <a:tr h="268155">
                    <a:tc>
                      <a:txBody>
                        <a:bodyPr/>
                        <a:lstStyle/>
                        <a:p>
                          <a:pPr marL="0" marR="0">
                            <a:spcBef>
                              <a:spcPts val="0"/>
                            </a:spcBef>
                            <a:spcAft>
                              <a:spcPts val="0"/>
                            </a:spcAft>
                          </a:pPr>
                          <a:r>
                            <a:rPr lang="en-US" sz="1200">
                              <a:effectLst/>
                            </a:rPr>
                            <a:t>Gas Collection System </a:t>
                          </a:r>
                          <a14:m>
                            <m:oMath xmlns:m="http://schemas.openxmlformats.org/officeDocument/2006/math">
                              <m:r>
                                <a:rPr lang="en-US" sz="1200">
                                  <a:effectLst/>
                                </a:rPr>
                                <m:t>&lt;</m:t>
                              </m:r>
                            </m:oMath>
                          </a14:m>
                          <a:r>
                            <a:rPr lang="en-US" sz="1200">
                              <a:effectLst/>
                            </a:rPr>
                            <a:t> 200 acres</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$ 438.00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$ 625.00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612407455"/>
                      </a:ext>
                    </a:extLst>
                  </a:tr>
                  <a:tr h="268155">
                    <a:tc>
                      <a:txBody>
                        <a:bodyPr/>
                        <a:lstStyle/>
                        <a:p>
                          <a:pPr marL="0" marR="0">
                            <a:spcBef>
                              <a:spcPts val="0"/>
                            </a:spcBef>
                            <a:spcAft>
                              <a:spcPts val="0"/>
                            </a:spcAft>
                          </a:pPr>
                          <a:r>
                            <a:rPr lang="en-US" sz="1200">
                              <a:effectLst/>
                            </a:rPr>
                            <a:t>Gas Collection System </a:t>
                          </a:r>
                          <a14:m>
                            <m:oMath xmlns:m="http://schemas.openxmlformats.org/officeDocument/2006/math">
                              <m:r>
                                <a:rPr lang="en-US" sz="1200">
                                  <a:effectLst/>
                                </a:rPr>
                                <m:t>≥</m:t>
                              </m:r>
                            </m:oMath>
                          </a14:m>
                          <a:r>
                            <a:rPr lang="en-US" sz="1200">
                              <a:effectLst/>
                            </a:rPr>
                            <a:t> 200 acres</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$ 875.00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$ 1,250.00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166828283"/>
                      </a:ext>
                    </a:extLst>
                  </a:tr>
                  <a:tr h="268155">
                    <a:tc>
                      <a:txBody>
                        <a:bodyPr/>
                        <a:lstStyle/>
                        <a:p>
                          <a:pPr marL="0" marR="0">
                            <a:spcBef>
                              <a:spcPts val="0"/>
                            </a:spcBef>
                            <a:spcAft>
                              <a:spcPts val="0"/>
                            </a:spcAft>
                          </a:pPr>
                          <a:r>
                            <a:rPr lang="en-US" sz="1200">
                              <a:effectLst/>
                            </a:rPr>
                            <a:t>Gas System Thermal Destructor</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$ 657.00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$ 938.00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751058313"/>
                      </a:ext>
                    </a:extLst>
                  </a:tr>
                  <a:tr h="268155">
                    <a:tc>
                      <a:txBody>
                        <a:bodyPr/>
                        <a:lstStyle/>
                        <a:p>
                          <a:pPr marL="0" marR="0">
                            <a:spcBef>
                              <a:spcPts val="0"/>
                            </a:spcBef>
                            <a:spcAft>
                              <a:spcPts val="0"/>
                            </a:spcAft>
                          </a:pPr>
                          <a:r>
                            <a:rPr lang="en-US" sz="1200">
                              <a:effectLst/>
                            </a:rPr>
                            <a:t>Gas System Non-Thermal Destructor</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$ 875.00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$ 1,250.00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4027007233"/>
                      </a:ext>
                    </a:extLst>
                  </a:tr>
                  <a:tr h="268155">
                    <a:tc>
                      <a:txBody>
                        <a:bodyPr/>
                        <a:lstStyle/>
                        <a:p>
                          <a:pPr marL="0" marR="0">
                            <a:spcBef>
                              <a:spcPts val="0"/>
                            </a:spcBef>
                            <a:spcAft>
                              <a:spcPts val="0"/>
                            </a:spcAft>
                          </a:pPr>
                          <a:r>
                            <a:rPr lang="en-US" sz="1200">
                              <a:effectLst/>
                            </a:rPr>
                            <a:t>Composting Operations – </a:t>
                          </a:r>
                          <a14:m>
                            <m:oMath xmlns:m="http://schemas.openxmlformats.org/officeDocument/2006/math">
                              <m:r>
                                <a:rPr lang="en-US" sz="1200">
                                  <a:effectLst/>
                                </a:rPr>
                                <m:t>&lt;</m:t>
                              </m:r>
                            </m:oMath>
                          </a14:m>
                          <a:r>
                            <a:rPr lang="en-US" sz="1200">
                              <a:effectLst/>
                            </a:rPr>
                            <a:t> 20.0 permitted acres</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$ 657.00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$ 938.00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904056407"/>
                      </a:ext>
                    </a:extLst>
                  </a:tr>
                  <a:tr h="268155">
                    <a:tc>
                      <a:txBody>
                        <a:bodyPr/>
                        <a:lstStyle/>
                        <a:p>
                          <a:pPr marL="0" marR="0">
                            <a:spcBef>
                              <a:spcPts val="0"/>
                            </a:spcBef>
                            <a:spcAft>
                              <a:spcPts val="0"/>
                            </a:spcAft>
                          </a:pPr>
                          <a:r>
                            <a:rPr lang="en-US" sz="1200">
                              <a:effectLst/>
                            </a:rPr>
                            <a:t>Composting Operations – </a:t>
                          </a:r>
                          <a14:m>
                            <m:oMath xmlns:m="http://schemas.openxmlformats.org/officeDocument/2006/math">
                              <m:r>
                                <a:rPr lang="en-US" sz="1200">
                                  <a:effectLst/>
                                </a:rPr>
                                <m:t>≥</m:t>
                              </m:r>
                            </m:oMath>
                          </a14:m>
                          <a:r>
                            <a:rPr lang="en-US" sz="1200">
                              <a:effectLst/>
                            </a:rPr>
                            <a:t>20.0 permitted acres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$ 1,094.00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$ 1,563.00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888345896"/>
                      </a:ext>
                    </a:extLst>
                  </a:tr>
                </a:tbl>
              </a:graphicData>
            </a:graphic>
          </p:graphicFrame>
        </mc:Choice>
        <mc:Fallback>
          <p:graphicFrame>
            <p:nvGraphicFramePr>
              <p:cNvPr id="6" name="Table 5">
                <a:extLst>
                  <a:ext uri="{FF2B5EF4-FFF2-40B4-BE49-F238E27FC236}">
                    <a16:creationId xmlns:a16="http://schemas.microsoft.com/office/drawing/2014/main" id="{E8BEF68E-C683-7020-2B24-45AE278C5E70}"/>
                  </a:ext>
                </a:extLst>
              </p:cNvPr>
              <p:cNvGraphicFramePr>
                <a:graphicFrameLocks noGrp="1"/>
              </p:cNvGraphicFramePr>
              <p:nvPr>
                <p:extLst>
                  <p:ext uri="{D42A27DB-BD31-4B8C-83A1-F6EECF244321}">
                    <p14:modId xmlns:p14="http://schemas.microsoft.com/office/powerpoint/2010/main" val="2850179043"/>
                  </p:ext>
                </p:extLst>
              </p:nvPr>
            </p:nvGraphicFramePr>
            <p:xfrm>
              <a:off x="2781299" y="2209800"/>
              <a:ext cx="6629401" cy="3416298"/>
            </p:xfrm>
            <a:graphic>
              <a:graphicData uri="http://schemas.openxmlformats.org/drawingml/2006/table">
                <a:tbl>
                  <a:tblPr firstRow="1" firstCol="1" bandRow="1">
                    <a:tableStyleId>{5C22544A-7EE6-4342-B048-85BDC9FD1C3A}</a:tableStyleId>
                  </a:tblPr>
                  <a:tblGrid>
                    <a:gridCol w="4523591">
                      <a:extLst>
                        <a:ext uri="{9D8B030D-6E8A-4147-A177-3AD203B41FA5}">
                          <a16:colId xmlns:a16="http://schemas.microsoft.com/office/drawing/2014/main" val="204042352"/>
                        </a:ext>
                      </a:extLst>
                    </a:gridCol>
                    <a:gridCol w="1084811">
                      <a:extLst>
                        <a:ext uri="{9D8B030D-6E8A-4147-A177-3AD203B41FA5}">
                          <a16:colId xmlns:a16="http://schemas.microsoft.com/office/drawing/2014/main" val="714783237"/>
                        </a:ext>
                      </a:extLst>
                    </a:gridCol>
                    <a:gridCol w="1020999">
                      <a:extLst>
                        <a:ext uri="{9D8B030D-6E8A-4147-A177-3AD203B41FA5}">
                          <a16:colId xmlns:a16="http://schemas.microsoft.com/office/drawing/2014/main" val="2736477450"/>
                        </a:ext>
                      </a:extLst>
                    </a:gridCol>
                  </a:tblGrid>
                  <a:tr h="241340">
                    <a:tc gridSpan="3">
                      <a:txBody>
                        <a:bodyPr/>
                        <a:lstStyle/>
                        <a:p>
                          <a:pPr marL="0" marR="0">
                            <a:spcBef>
                              <a:spcPts val="0"/>
                            </a:spcBef>
                            <a:spcAft>
                              <a:spcPts val="0"/>
                            </a:spcAft>
                          </a:pPr>
                          <a:r>
                            <a:rPr lang="en-US" sz="1200">
                              <a:effectLst/>
                            </a:rPr>
                            <a:t>Emission Fees: Landfills, Landfill Gas Collection and/or Abatement Systems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831617732"/>
                      </a:ext>
                    </a:extLst>
                  </a:tr>
                  <a:tr h="214524">
                    <a:tc>
                      <a:txBody>
                        <a:bodyPr/>
                        <a:lstStyle/>
                        <a:p>
                          <a:pPr marL="0" marR="0">
                            <a:spcBef>
                              <a:spcPts val="0"/>
                            </a:spcBef>
                            <a:spcAft>
                              <a:spcPts val="0"/>
                            </a:spcAft>
                          </a:pPr>
                          <a:r>
                            <a:rPr lang="en-US" sz="1200">
                              <a:effectLst/>
                            </a:rPr>
                            <a:t>Permit Type:</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A/C</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P/O</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457742724"/>
                      </a:ext>
                    </a:extLst>
                  </a:tr>
                  <a:tr h="241340">
                    <a:tc>
                      <a:txBody>
                        <a:bodyPr/>
                        <a:lstStyle/>
                        <a:p>
                          <a:pPr marL="0" marR="0">
                            <a:spcBef>
                              <a:spcPts val="0"/>
                            </a:spcBef>
                            <a:spcAft>
                              <a:spcPts val="0"/>
                            </a:spcAft>
                          </a:pPr>
                          <a:r>
                            <a:rPr lang="en-US" sz="1200" dirty="0">
                              <a:effectLst/>
                            </a:rPr>
                            <a:t>Transfer Stations</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$ 438.00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$ 625.00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023420533"/>
                      </a:ext>
                    </a:extLst>
                  </a:tr>
                  <a:tr h="386144">
                    <a:tc>
                      <a:txBody>
                        <a:bodyPr/>
                        <a:lstStyle/>
                        <a:p>
                          <a:pPr marL="0" marR="0">
                            <a:spcBef>
                              <a:spcPts val="0"/>
                            </a:spcBef>
                            <a:spcAft>
                              <a:spcPts val="0"/>
                            </a:spcAft>
                          </a:pPr>
                          <a:r>
                            <a:rPr lang="en-US" sz="1200">
                              <a:effectLst/>
                            </a:rPr>
                            <a:t>Municipal Waste Storage - Not subject to CARB methane rule</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$ 525.00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$ 750.00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52539981"/>
                      </a:ext>
                    </a:extLst>
                  </a:tr>
                  <a:tr h="241340">
                    <a:tc>
                      <a:txBody>
                        <a:bodyPr/>
                        <a:lstStyle/>
                        <a:p>
                          <a:endParaRPr lang="en-US"/>
                        </a:p>
                      </a:txBody>
                      <a:tcPr marL="68580" marR="68580" marT="0" marB="0" anchor="b">
                        <a:blipFill>
                          <a:blip r:embed="rId2"/>
                          <a:stretch>
                            <a:fillRect t="-452632" r="-47339" b="-910526"/>
                          </a:stretch>
                        </a:blipFill>
                      </a:tcPr>
                    </a:tc>
                    <a:tc>
                      <a:txBody>
                        <a:bodyPr/>
                        <a:lstStyle/>
                        <a:p>
                          <a:pPr marL="0" marR="0" algn="r">
                            <a:spcBef>
                              <a:spcPts val="0"/>
                            </a:spcBef>
                            <a:spcAft>
                              <a:spcPts val="0"/>
                            </a:spcAft>
                          </a:pPr>
                          <a:r>
                            <a:rPr lang="en-US" sz="1200">
                              <a:effectLst/>
                            </a:rPr>
                            <a:t> $ 875.00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$ 1,250.00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147054400"/>
                      </a:ext>
                    </a:extLst>
                  </a:tr>
                  <a:tr h="241340">
                    <a:tc>
                      <a:txBody>
                        <a:bodyPr/>
                        <a:lstStyle/>
                        <a:p>
                          <a:endParaRPr lang="en-US"/>
                        </a:p>
                      </a:txBody>
                      <a:tcPr marL="68580" marR="68580" marT="0" marB="0" anchor="b">
                        <a:blipFill>
                          <a:blip r:embed="rId2"/>
                          <a:stretch>
                            <a:fillRect t="-552632" r="-47339" b="-810526"/>
                          </a:stretch>
                        </a:blipFill>
                      </a:tcPr>
                    </a:tc>
                    <a:tc>
                      <a:txBody>
                        <a:bodyPr/>
                        <a:lstStyle/>
                        <a:p>
                          <a:pPr marL="0" marR="0" algn="r">
                            <a:spcBef>
                              <a:spcPts val="0"/>
                            </a:spcBef>
                            <a:spcAft>
                              <a:spcPts val="0"/>
                            </a:spcAft>
                          </a:pPr>
                          <a:r>
                            <a:rPr lang="en-US" sz="1200">
                              <a:effectLst/>
                            </a:rPr>
                            <a:t> $ 1,532.00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$ 2,188.00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510517039"/>
                      </a:ext>
                    </a:extLst>
                  </a:tr>
                  <a:tr h="241340">
                    <a:tc>
                      <a:txBody>
                        <a:bodyPr/>
                        <a:lstStyle/>
                        <a:p>
                          <a:endParaRPr lang="en-US"/>
                        </a:p>
                      </a:txBody>
                      <a:tcPr marL="68580" marR="68580" marT="0" marB="0" anchor="b">
                        <a:blipFill>
                          <a:blip r:embed="rId2"/>
                          <a:stretch>
                            <a:fillRect t="-652632" r="-47339" b="-710526"/>
                          </a:stretch>
                        </a:blipFill>
                      </a:tcPr>
                    </a:tc>
                    <a:tc>
                      <a:txBody>
                        <a:bodyPr/>
                        <a:lstStyle/>
                        <a:p>
                          <a:pPr marL="0" marR="0" algn="r">
                            <a:spcBef>
                              <a:spcPts val="0"/>
                            </a:spcBef>
                            <a:spcAft>
                              <a:spcPts val="0"/>
                            </a:spcAft>
                          </a:pPr>
                          <a:r>
                            <a:rPr lang="en-US" sz="1200">
                              <a:effectLst/>
                            </a:rPr>
                            <a:t> $ 2,625.00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$ 3,750.00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486919985"/>
                      </a:ext>
                    </a:extLst>
                  </a:tr>
                  <a:tr h="268155">
                    <a:tc>
                      <a:txBody>
                        <a:bodyPr/>
                        <a:lstStyle/>
                        <a:p>
                          <a:endParaRPr lang="en-US"/>
                        </a:p>
                      </a:txBody>
                      <a:tcPr marL="68580" marR="68580" marT="0" marB="0" anchor="b">
                        <a:blipFill>
                          <a:blip r:embed="rId2"/>
                          <a:stretch>
                            <a:fillRect t="-680952" r="-47339" b="-542857"/>
                          </a:stretch>
                        </a:blipFill>
                      </a:tcPr>
                    </a:tc>
                    <a:tc>
                      <a:txBody>
                        <a:bodyPr/>
                        <a:lstStyle/>
                        <a:p>
                          <a:pPr marL="0" marR="0" algn="r">
                            <a:spcBef>
                              <a:spcPts val="0"/>
                            </a:spcBef>
                            <a:spcAft>
                              <a:spcPts val="0"/>
                            </a:spcAft>
                          </a:pPr>
                          <a:r>
                            <a:rPr lang="en-US" sz="1200">
                              <a:effectLst/>
                            </a:rPr>
                            <a:t> $ 438.00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$ 625.00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612407455"/>
                      </a:ext>
                    </a:extLst>
                  </a:tr>
                  <a:tr h="268155">
                    <a:tc>
                      <a:txBody>
                        <a:bodyPr/>
                        <a:lstStyle/>
                        <a:p>
                          <a:endParaRPr lang="en-US"/>
                        </a:p>
                      </a:txBody>
                      <a:tcPr marL="68580" marR="68580" marT="0" marB="0" anchor="b">
                        <a:blipFill>
                          <a:blip r:embed="rId2"/>
                          <a:stretch>
                            <a:fillRect t="-745455" r="-47339" b="-418182"/>
                          </a:stretch>
                        </a:blipFill>
                      </a:tcPr>
                    </a:tc>
                    <a:tc>
                      <a:txBody>
                        <a:bodyPr/>
                        <a:lstStyle/>
                        <a:p>
                          <a:pPr marL="0" marR="0" algn="r">
                            <a:spcBef>
                              <a:spcPts val="0"/>
                            </a:spcBef>
                            <a:spcAft>
                              <a:spcPts val="0"/>
                            </a:spcAft>
                          </a:pPr>
                          <a:r>
                            <a:rPr lang="en-US" sz="1200">
                              <a:effectLst/>
                            </a:rPr>
                            <a:t> $ 875.00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$ 1,250.00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166828283"/>
                      </a:ext>
                    </a:extLst>
                  </a:tr>
                  <a:tr h="268155">
                    <a:tc>
                      <a:txBody>
                        <a:bodyPr/>
                        <a:lstStyle/>
                        <a:p>
                          <a:pPr marL="0" marR="0">
                            <a:spcBef>
                              <a:spcPts val="0"/>
                            </a:spcBef>
                            <a:spcAft>
                              <a:spcPts val="0"/>
                            </a:spcAft>
                          </a:pPr>
                          <a:r>
                            <a:rPr lang="en-US" sz="1200">
                              <a:effectLst/>
                            </a:rPr>
                            <a:t>Gas System Thermal Destructor</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$ 657.00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$ 938.00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751058313"/>
                      </a:ext>
                    </a:extLst>
                  </a:tr>
                  <a:tr h="268155">
                    <a:tc>
                      <a:txBody>
                        <a:bodyPr/>
                        <a:lstStyle/>
                        <a:p>
                          <a:pPr marL="0" marR="0">
                            <a:spcBef>
                              <a:spcPts val="0"/>
                            </a:spcBef>
                            <a:spcAft>
                              <a:spcPts val="0"/>
                            </a:spcAft>
                          </a:pPr>
                          <a:r>
                            <a:rPr lang="en-US" sz="1200">
                              <a:effectLst/>
                            </a:rPr>
                            <a:t>Gas System Non-Thermal Destructor</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$ 875.00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$ 1,250.00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4027007233"/>
                      </a:ext>
                    </a:extLst>
                  </a:tr>
                  <a:tr h="268155">
                    <a:tc>
                      <a:txBody>
                        <a:bodyPr/>
                        <a:lstStyle/>
                        <a:p>
                          <a:endParaRPr lang="en-US"/>
                        </a:p>
                      </a:txBody>
                      <a:tcPr marL="68580" marR="68580" marT="0" marB="0" anchor="b">
                        <a:blipFill>
                          <a:blip r:embed="rId2"/>
                          <a:stretch>
                            <a:fillRect t="-1085714" r="-47339" b="-138095"/>
                          </a:stretch>
                        </a:blipFill>
                      </a:tcPr>
                    </a:tc>
                    <a:tc>
                      <a:txBody>
                        <a:bodyPr/>
                        <a:lstStyle/>
                        <a:p>
                          <a:pPr marL="0" marR="0" algn="r">
                            <a:spcBef>
                              <a:spcPts val="0"/>
                            </a:spcBef>
                            <a:spcAft>
                              <a:spcPts val="0"/>
                            </a:spcAft>
                          </a:pPr>
                          <a:r>
                            <a:rPr lang="en-US" sz="1200">
                              <a:effectLst/>
                            </a:rPr>
                            <a:t> $ 657.00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$ 938.00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904056407"/>
                      </a:ext>
                    </a:extLst>
                  </a:tr>
                  <a:tr h="268155">
                    <a:tc>
                      <a:txBody>
                        <a:bodyPr/>
                        <a:lstStyle/>
                        <a:p>
                          <a:endParaRPr lang="en-US"/>
                        </a:p>
                      </a:txBody>
                      <a:tcPr marL="68580" marR="68580" marT="0" marB="0" anchor="b">
                        <a:blipFill>
                          <a:blip r:embed="rId2"/>
                          <a:stretch>
                            <a:fillRect t="-1185714" r="-47339" b="-38095"/>
                          </a:stretch>
                        </a:blipFill>
                      </a:tcPr>
                    </a:tc>
                    <a:tc>
                      <a:txBody>
                        <a:bodyPr/>
                        <a:lstStyle/>
                        <a:p>
                          <a:pPr marL="0" marR="0" algn="r">
                            <a:spcBef>
                              <a:spcPts val="0"/>
                            </a:spcBef>
                            <a:spcAft>
                              <a:spcPts val="0"/>
                            </a:spcAft>
                          </a:pPr>
                          <a:r>
                            <a:rPr lang="en-US" sz="1200">
                              <a:effectLst/>
                            </a:rPr>
                            <a:t> $ 1,094.00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$ 1,563.00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888345896"/>
                      </a:ext>
                    </a:extLst>
                  </a:tr>
                </a:tbl>
              </a:graphicData>
            </a:graphic>
          </p:graphicFrame>
        </mc:Fallback>
      </mc:AlternateContent>
    </p:spTree>
    <p:extLst>
      <p:ext uri="{BB962C8B-B14F-4D97-AF65-F5344CB8AC3E}">
        <p14:creationId xmlns:p14="http://schemas.microsoft.com/office/powerpoint/2010/main" val="319814587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BAB08-241A-421B-2235-5D8EF24EAF9A}"/>
              </a:ext>
            </a:extLst>
          </p:cNvPr>
          <p:cNvSpPr>
            <a:spLocks noGrp="1"/>
          </p:cNvSpPr>
          <p:nvPr>
            <p:ph idx="1"/>
          </p:nvPr>
        </p:nvSpPr>
        <p:spPr>
          <a:xfrm>
            <a:off x="732367" y="838200"/>
            <a:ext cx="10723033" cy="5867400"/>
          </a:xfrm>
        </p:spPr>
        <p:txBody>
          <a:bodyPr/>
          <a:lstStyle/>
          <a:p>
            <a:pPr marL="0" marR="0" indent="0" algn="just">
              <a:spcBef>
                <a:spcPts val="0"/>
              </a:spcBef>
              <a:spcAft>
                <a:spcPts val="0"/>
              </a:spcAft>
              <a:buNone/>
              <a:tabLst>
                <a:tab pos="1257300" algn="l"/>
              </a:tabLst>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r>
              <a:rPr lang="en-US" sz="1400" b="1" dirty="0">
                <a:solidFill>
                  <a:schemeClr val="tx1"/>
                </a:solidFill>
                <a:effectLst/>
                <a:latin typeface="Times New Roman" panose="02020603050405020304" pitchFamily="18" charset="0"/>
                <a:ea typeface="Times New Roman" panose="02020603050405020304" pitchFamily="18" charset="0"/>
              </a:rPr>
              <a:t>Section 660.17A: Category XVII(A)</a:t>
            </a:r>
            <a:r>
              <a:rPr lang="en-US" sz="1400" dirty="0">
                <a:solidFill>
                  <a:schemeClr val="tx1"/>
                </a:solidFill>
                <a:effectLst/>
                <a:latin typeface="Times New Roman" panose="02020603050405020304" pitchFamily="18" charset="0"/>
                <a:ea typeface="Times New Roman" panose="02020603050405020304" pitchFamily="18" charset="0"/>
              </a:rPr>
              <a:t> </a:t>
            </a:r>
            <a:r>
              <a:rPr lang="en-US" sz="1400" b="1" dirty="0">
                <a:solidFill>
                  <a:schemeClr val="tx1"/>
                </a:solidFill>
                <a:effectLst/>
                <a:latin typeface="Times New Roman" panose="02020603050405020304" pitchFamily="18" charset="0"/>
                <a:ea typeface="Times New Roman" panose="02020603050405020304" pitchFamily="18" charset="0"/>
              </a:rPr>
              <a:t>- Non-Geothermal Power Production Permit Fee</a:t>
            </a:r>
          </a:p>
          <a:p>
            <a:pPr marL="0" marR="0" indent="0" algn="just">
              <a:spcBef>
                <a:spcPts val="0"/>
              </a:spcBef>
              <a:spcAft>
                <a:spcPts val="0"/>
              </a:spcAft>
              <a:buNone/>
              <a:tabLst>
                <a:tab pos="1257300" algn="l"/>
              </a:tabLst>
            </a:pPr>
            <a:r>
              <a:rPr lang="en-US" sz="1400" dirty="0">
                <a:solidFill>
                  <a:schemeClr val="tx1"/>
                </a:solidFill>
                <a:effectLst/>
                <a:latin typeface="Times New Roman" panose="02020603050405020304" pitchFamily="18" charset="0"/>
                <a:ea typeface="Times New Roman" panose="02020603050405020304" pitchFamily="18" charset="0"/>
              </a:rPr>
              <a:t>Installation and operation of non-geothermal power production equipment, bioenergy, syngas, non-internal combustion powered generators, and other power production operations that have potential air emissions.  Permit fees are based on maximum rated power output.  </a:t>
            </a: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p:txBody>
      </p:sp>
      <p:sp>
        <p:nvSpPr>
          <p:cNvPr id="4" name="Text Box 11">
            <a:extLst>
              <a:ext uri="{FF2B5EF4-FFF2-40B4-BE49-F238E27FC236}">
                <a16:creationId xmlns:a16="http://schemas.microsoft.com/office/drawing/2014/main" id="{208CECA3-B693-2DFC-393C-A5C50669018E}"/>
              </a:ext>
            </a:extLst>
          </p:cNvPr>
          <p:cNvSpPr txBox="1">
            <a:spLocks noGrp="1" noChangeArrowheads="1"/>
          </p:cNvSpPr>
          <p:nvPr>
            <p:ph type="title"/>
          </p:nvPr>
        </p:nvSpPr>
        <p:spPr bwMode="auto">
          <a:xfrm>
            <a:off x="732367" y="-47925"/>
            <a:ext cx="10723034" cy="831093"/>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Rule 660.17A (Proposed)</a:t>
            </a:r>
          </a:p>
        </p:txBody>
      </p:sp>
      <mc:AlternateContent xmlns:mc="http://schemas.openxmlformats.org/markup-compatibility/2006">
        <mc:Choice xmlns:a14="http://schemas.microsoft.com/office/drawing/2010/main" Requires="a14">
          <p:graphicFrame>
            <p:nvGraphicFramePr>
              <p:cNvPr id="2" name="Table 1">
                <a:extLst>
                  <a:ext uri="{FF2B5EF4-FFF2-40B4-BE49-F238E27FC236}">
                    <a16:creationId xmlns:a16="http://schemas.microsoft.com/office/drawing/2014/main" id="{ECE4C0C6-33D9-8EE6-D9BB-CEF1287D0A5C}"/>
                  </a:ext>
                </a:extLst>
              </p:cNvPr>
              <p:cNvGraphicFramePr>
                <a:graphicFrameLocks noGrp="1"/>
              </p:cNvGraphicFramePr>
              <p:nvPr>
                <p:extLst>
                  <p:ext uri="{D42A27DB-BD31-4B8C-83A1-F6EECF244321}">
                    <p14:modId xmlns:p14="http://schemas.microsoft.com/office/powerpoint/2010/main" val="1630218067"/>
                  </p:ext>
                </p:extLst>
              </p:nvPr>
            </p:nvGraphicFramePr>
            <p:xfrm>
              <a:off x="2781299" y="2819400"/>
              <a:ext cx="6629401" cy="2133600"/>
            </p:xfrm>
            <a:graphic>
              <a:graphicData uri="http://schemas.openxmlformats.org/drawingml/2006/table">
                <a:tbl>
                  <a:tblPr firstRow="1" firstCol="1" bandRow="1">
                    <a:tableStyleId>{5C22544A-7EE6-4342-B048-85BDC9FD1C3A}</a:tableStyleId>
                  </a:tblPr>
                  <a:tblGrid>
                    <a:gridCol w="4204529">
                      <a:extLst>
                        <a:ext uri="{9D8B030D-6E8A-4147-A177-3AD203B41FA5}">
                          <a16:colId xmlns:a16="http://schemas.microsoft.com/office/drawing/2014/main" val="87440612"/>
                        </a:ext>
                      </a:extLst>
                    </a:gridCol>
                    <a:gridCol w="1212436">
                      <a:extLst>
                        <a:ext uri="{9D8B030D-6E8A-4147-A177-3AD203B41FA5}">
                          <a16:colId xmlns:a16="http://schemas.microsoft.com/office/drawing/2014/main" val="837102799"/>
                        </a:ext>
                      </a:extLst>
                    </a:gridCol>
                    <a:gridCol w="1212436">
                      <a:extLst>
                        <a:ext uri="{9D8B030D-6E8A-4147-A177-3AD203B41FA5}">
                          <a16:colId xmlns:a16="http://schemas.microsoft.com/office/drawing/2014/main" val="208304878"/>
                        </a:ext>
                      </a:extLst>
                    </a:gridCol>
                  </a:tblGrid>
                  <a:tr h="256032">
                    <a:tc gridSpan="3">
                      <a:txBody>
                        <a:bodyPr/>
                        <a:lstStyle/>
                        <a:p>
                          <a:pPr marL="0" marR="0">
                            <a:spcBef>
                              <a:spcPts val="0"/>
                            </a:spcBef>
                            <a:spcAft>
                              <a:spcPts val="0"/>
                            </a:spcAft>
                          </a:pPr>
                          <a:r>
                            <a:rPr lang="en-US" sz="1200">
                              <a:effectLst/>
                            </a:rPr>
                            <a:t>Permit Fees: Non-Geothermal Power Production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925216434"/>
                      </a:ext>
                    </a:extLst>
                  </a:tr>
                  <a:tr h="227584">
                    <a:tc>
                      <a:txBody>
                        <a:bodyPr/>
                        <a:lstStyle/>
                        <a:p>
                          <a:pPr marL="0" marR="0">
                            <a:spcBef>
                              <a:spcPts val="0"/>
                            </a:spcBef>
                            <a:spcAft>
                              <a:spcPts val="0"/>
                            </a:spcAft>
                          </a:pPr>
                          <a:r>
                            <a:rPr lang="en-US" sz="1200" dirty="0">
                              <a:effectLst/>
                            </a:rPr>
                            <a:t>Permit Type: Power Output</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A/C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P/O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987927877"/>
                      </a:ext>
                    </a:extLst>
                  </a:tr>
                  <a:tr h="256032">
                    <a:tc>
                      <a:txBody>
                        <a:bodyPr/>
                        <a:lstStyle/>
                        <a:p>
                          <a:pPr marL="0" marR="0">
                            <a:spcBef>
                              <a:spcPts val="0"/>
                            </a:spcBef>
                            <a:spcAft>
                              <a:spcPts val="0"/>
                            </a:spcAft>
                          </a:pPr>
                          <a14:m>
                            <m:oMath xmlns:m="http://schemas.openxmlformats.org/officeDocument/2006/math">
                              <m:r>
                                <a:rPr lang="en-US" sz="1200">
                                  <a:effectLst/>
                                </a:rPr>
                                <m:t>&lt;</m:t>
                              </m:r>
                            </m:oMath>
                          </a14:m>
                          <a:r>
                            <a:rPr lang="en-US" sz="1200">
                              <a:effectLst/>
                            </a:rPr>
                            <a:t> 0.5MW</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$ 2,500.00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$ 3,125.00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863239309"/>
                      </a:ext>
                    </a:extLst>
                  </a:tr>
                  <a:tr h="256032">
                    <a:tc>
                      <a:txBody>
                        <a:bodyPr/>
                        <a:lstStyle/>
                        <a:p>
                          <a:pPr marL="0" marR="0">
                            <a:spcBef>
                              <a:spcPts val="0"/>
                            </a:spcBef>
                            <a:spcAft>
                              <a:spcPts val="0"/>
                            </a:spcAft>
                          </a:pPr>
                          <a14:m>
                            <m:oMath xmlns:m="http://schemas.openxmlformats.org/officeDocument/2006/math">
                              <m:r>
                                <a:rPr lang="en-US" sz="1200">
                                  <a:effectLst/>
                                </a:rPr>
                                <m:t>≥ </m:t>
                              </m:r>
                            </m:oMath>
                          </a14:m>
                          <a:r>
                            <a:rPr lang="en-US" sz="1200">
                              <a:effectLst/>
                            </a:rPr>
                            <a:t>0.5MW and </a:t>
                          </a:r>
                          <a14:m>
                            <m:oMath xmlns:m="http://schemas.openxmlformats.org/officeDocument/2006/math">
                              <m:r>
                                <a:rPr lang="en-US" sz="1200">
                                  <a:effectLst/>
                                </a:rPr>
                                <m:t>&lt;</m:t>
                              </m:r>
                            </m:oMath>
                          </a14:m>
                          <a:r>
                            <a:rPr lang="en-US" sz="1200">
                              <a:effectLst/>
                            </a:rPr>
                            <a:t> 1 MW</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$3,750.00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$ 4,688.00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121155408"/>
                      </a:ext>
                    </a:extLst>
                  </a:tr>
                  <a:tr h="284480">
                    <a:tc>
                      <a:txBody>
                        <a:bodyPr/>
                        <a:lstStyle/>
                        <a:p>
                          <a:pPr marL="0" marR="0">
                            <a:spcBef>
                              <a:spcPts val="0"/>
                            </a:spcBef>
                            <a:spcAft>
                              <a:spcPts val="0"/>
                            </a:spcAft>
                          </a:pPr>
                          <a14:m>
                            <m:oMath xmlns:m="http://schemas.openxmlformats.org/officeDocument/2006/math">
                              <m:r>
                                <a:rPr lang="en-US" sz="1200">
                                  <a:effectLst/>
                                </a:rPr>
                                <m:t>≥ </m:t>
                              </m:r>
                            </m:oMath>
                          </a14:m>
                          <a:r>
                            <a:rPr lang="en-US" sz="1200">
                              <a:effectLst/>
                            </a:rPr>
                            <a:t>1MW and </a:t>
                          </a:r>
                          <a14:m>
                            <m:oMath xmlns:m="http://schemas.openxmlformats.org/officeDocument/2006/math">
                              <m:r>
                                <a:rPr lang="en-US" sz="1200">
                                  <a:effectLst/>
                                </a:rPr>
                                <m:t>&lt;</m:t>
                              </m:r>
                            </m:oMath>
                          </a14:m>
                          <a:r>
                            <a:rPr lang="en-US" sz="1200">
                              <a:effectLst/>
                            </a:rPr>
                            <a:t> 5MW</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$ 6,875.00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$ 8,594.00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218816854"/>
                      </a:ext>
                    </a:extLst>
                  </a:tr>
                  <a:tr h="284480">
                    <a:tc>
                      <a:txBody>
                        <a:bodyPr/>
                        <a:lstStyle/>
                        <a:p>
                          <a:pPr marL="0" marR="0">
                            <a:spcBef>
                              <a:spcPts val="0"/>
                            </a:spcBef>
                            <a:spcAft>
                              <a:spcPts val="0"/>
                            </a:spcAft>
                          </a:pPr>
                          <a14:m>
                            <m:oMath xmlns:m="http://schemas.openxmlformats.org/officeDocument/2006/math">
                              <m:r>
                                <a:rPr lang="en-US" sz="1200">
                                  <a:effectLst/>
                                </a:rPr>
                                <m:t>≥ </m:t>
                              </m:r>
                            </m:oMath>
                          </a14:m>
                          <a:r>
                            <a:rPr lang="en-US" sz="1200">
                              <a:effectLst/>
                            </a:rPr>
                            <a:t>5MW and </a:t>
                          </a:r>
                          <a14:m>
                            <m:oMath xmlns:m="http://schemas.openxmlformats.org/officeDocument/2006/math">
                              <m:r>
                                <a:rPr lang="en-US" sz="1200">
                                  <a:effectLst/>
                                </a:rPr>
                                <m:t>&lt;</m:t>
                              </m:r>
                            </m:oMath>
                          </a14:m>
                          <a:r>
                            <a:rPr lang="en-US" sz="1200">
                              <a:effectLst/>
                            </a:rPr>
                            <a:t> 10MW</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$ 9,375.00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$ 11,719.00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855593171"/>
                      </a:ext>
                    </a:extLst>
                  </a:tr>
                  <a:tr h="284480">
                    <a:tc>
                      <a:txBody>
                        <a:bodyPr/>
                        <a:lstStyle/>
                        <a:p>
                          <a:pPr marL="0" marR="0">
                            <a:spcBef>
                              <a:spcPts val="0"/>
                            </a:spcBef>
                            <a:spcAft>
                              <a:spcPts val="0"/>
                            </a:spcAft>
                          </a:pPr>
                          <a14:m>
                            <m:oMath xmlns:m="http://schemas.openxmlformats.org/officeDocument/2006/math">
                              <m:r>
                                <a:rPr lang="en-US" sz="1200">
                                  <a:effectLst/>
                                </a:rPr>
                                <m:t>≥</m:t>
                              </m:r>
                            </m:oMath>
                          </a14:m>
                          <a:r>
                            <a:rPr lang="en-US" sz="1200">
                              <a:effectLst/>
                            </a:rPr>
                            <a:t> 10MW and </a:t>
                          </a:r>
                          <a14:m>
                            <m:oMath xmlns:m="http://schemas.openxmlformats.org/officeDocument/2006/math">
                              <m:r>
                                <a:rPr lang="en-US" sz="1200">
                                  <a:effectLst/>
                                </a:rPr>
                                <m:t>&lt;</m:t>
                              </m:r>
                            </m:oMath>
                          </a14:m>
                          <a:r>
                            <a:rPr lang="en-US" sz="1200">
                              <a:effectLst/>
                            </a:rPr>
                            <a:t> 20MW</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$ 15,625.00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$ 19,532.00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4175705345"/>
                      </a:ext>
                    </a:extLst>
                  </a:tr>
                  <a:tr h="284480">
                    <a:tc>
                      <a:txBody>
                        <a:bodyPr/>
                        <a:lstStyle/>
                        <a:p>
                          <a:pPr marL="0" marR="0">
                            <a:spcBef>
                              <a:spcPts val="0"/>
                            </a:spcBef>
                            <a:spcAft>
                              <a:spcPts val="0"/>
                            </a:spcAft>
                          </a:pPr>
                          <a14:m>
                            <m:oMath xmlns:m="http://schemas.openxmlformats.org/officeDocument/2006/math">
                              <m:r>
                                <a:rPr lang="en-US" sz="1200">
                                  <a:effectLst/>
                                </a:rPr>
                                <m:t>≥</m:t>
                              </m:r>
                            </m:oMath>
                          </a14:m>
                          <a:r>
                            <a:rPr lang="en-US" sz="1200">
                              <a:effectLst/>
                            </a:rPr>
                            <a:t> 20MW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$ 21,875.00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$ 27,344.00</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933966215"/>
                      </a:ext>
                    </a:extLst>
                  </a:tr>
                </a:tbl>
              </a:graphicData>
            </a:graphic>
          </p:graphicFrame>
        </mc:Choice>
        <mc:Fallback>
          <p:graphicFrame>
            <p:nvGraphicFramePr>
              <p:cNvPr id="2" name="Table 1">
                <a:extLst>
                  <a:ext uri="{FF2B5EF4-FFF2-40B4-BE49-F238E27FC236}">
                    <a16:creationId xmlns:a16="http://schemas.microsoft.com/office/drawing/2014/main" id="{ECE4C0C6-33D9-8EE6-D9BB-CEF1287D0A5C}"/>
                  </a:ext>
                </a:extLst>
              </p:cNvPr>
              <p:cNvGraphicFramePr>
                <a:graphicFrameLocks noGrp="1"/>
              </p:cNvGraphicFramePr>
              <p:nvPr>
                <p:extLst>
                  <p:ext uri="{D42A27DB-BD31-4B8C-83A1-F6EECF244321}">
                    <p14:modId xmlns:p14="http://schemas.microsoft.com/office/powerpoint/2010/main" val="1630218067"/>
                  </p:ext>
                </p:extLst>
              </p:nvPr>
            </p:nvGraphicFramePr>
            <p:xfrm>
              <a:off x="2781299" y="2819400"/>
              <a:ext cx="6629401" cy="2133600"/>
            </p:xfrm>
            <a:graphic>
              <a:graphicData uri="http://schemas.openxmlformats.org/drawingml/2006/table">
                <a:tbl>
                  <a:tblPr firstRow="1" firstCol="1" bandRow="1">
                    <a:tableStyleId>{5C22544A-7EE6-4342-B048-85BDC9FD1C3A}</a:tableStyleId>
                  </a:tblPr>
                  <a:tblGrid>
                    <a:gridCol w="4204529">
                      <a:extLst>
                        <a:ext uri="{9D8B030D-6E8A-4147-A177-3AD203B41FA5}">
                          <a16:colId xmlns:a16="http://schemas.microsoft.com/office/drawing/2014/main" val="87440612"/>
                        </a:ext>
                      </a:extLst>
                    </a:gridCol>
                    <a:gridCol w="1212436">
                      <a:extLst>
                        <a:ext uri="{9D8B030D-6E8A-4147-A177-3AD203B41FA5}">
                          <a16:colId xmlns:a16="http://schemas.microsoft.com/office/drawing/2014/main" val="837102799"/>
                        </a:ext>
                      </a:extLst>
                    </a:gridCol>
                    <a:gridCol w="1212436">
                      <a:extLst>
                        <a:ext uri="{9D8B030D-6E8A-4147-A177-3AD203B41FA5}">
                          <a16:colId xmlns:a16="http://schemas.microsoft.com/office/drawing/2014/main" val="208304878"/>
                        </a:ext>
                      </a:extLst>
                    </a:gridCol>
                  </a:tblGrid>
                  <a:tr h="256032">
                    <a:tc gridSpan="3">
                      <a:txBody>
                        <a:bodyPr/>
                        <a:lstStyle/>
                        <a:p>
                          <a:pPr marL="0" marR="0">
                            <a:spcBef>
                              <a:spcPts val="0"/>
                            </a:spcBef>
                            <a:spcAft>
                              <a:spcPts val="0"/>
                            </a:spcAft>
                          </a:pPr>
                          <a:r>
                            <a:rPr lang="en-US" sz="1200">
                              <a:effectLst/>
                            </a:rPr>
                            <a:t>Permit Fees: Non-Geothermal Power Production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925216434"/>
                      </a:ext>
                    </a:extLst>
                  </a:tr>
                  <a:tr h="227584">
                    <a:tc>
                      <a:txBody>
                        <a:bodyPr/>
                        <a:lstStyle/>
                        <a:p>
                          <a:pPr marL="0" marR="0">
                            <a:spcBef>
                              <a:spcPts val="0"/>
                            </a:spcBef>
                            <a:spcAft>
                              <a:spcPts val="0"/>
                            </a:spcAft>
                          </a:pPr>
                          <a:r>
                            <a:rPr lang="en-US" sz="1200" dirty="0">
                              <a:effectLst/>
                            </a:rPr>
                            <a:t>Permit Type: Power Output</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A/C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P/O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987927877"/>
                      </a:ext>
                    </a:extLst>
                  </a:tr>
                  <a:tr h="256032">
                    <a:tc>
                      <a:txBody>
                        <a:bodyPr/>
                        <a:lstStyle/>
                        <a:p>
                          <a:endParaRPr lang="en-US"/>
                        </a:p>
                      </a:txBody>
                      <a:tcPr marL="68580" marR="68580" marT="0" marB="0" anchor="b">
                        <a:blipFill>
                          <a:blip r:embed="rId2"/>
                          <a:stretch>
                            <a:fillRect t="-195000" r="-58434" b="-590000"/>
                          </a:stretch>
                        </a:blipFill>
                      </a:tcPr>
                    </a:tc>
                    <a:tc>
                      <a:txBody>
                        <a:bodyPr/>
                        <a:lstStyle/>
                        <a:p>
                          <a:pPr marL="0" marR="0" algn="r">
                            <a:spcBef>
                              <a:spcPts val="0"/>
                            </a:spcBef>
                            <a:spcAft>
                              <a:spcPts val="0"/>
                            </a:spcAft>
                          </a:pPr>
                          <a:r>
                            <a:rPr lang="en-US" sz="1200">
                              <a:effectLst/>
                            </a:rPr>
                            <a:t> $ 2,500.00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$ 3,125.00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863239309"/>
                      </a:ext>
                    </a:extLst>
                  </a:tr>
                  <a:tr h="256032">
                    <a:tc>
                      <a:txBody>
                        <a:bodyPr/>
                        <a:lstStyle/>
                        <a:p>
                          <a:endParaRPr lang="en-US"/>
                        </a:p>
                      </a:txBody>
                      <a:tcPr marL="68580" marR="68580" marT="0" marB="0" anchor="b">
                        <a:blipFill>
                          <a:blip r:embed="rId2"/>
                          <a:stretch>
                            <a:fillRect t="-295000" r="-58434" b="-490000"/>
                          </a:stretch>
                        </a:blipFill>
                      </a:tcPr>
                    </a:tc>
                    <a:tc>
                      <a:txBody>
                        <a:bodyPr/>
                        <a:lstStyle/>
                        <a:p>
                          <a:pPr marL="0" marR="0" algn="r">
                            <a:spcBef>
                              <a:spcPts val="0"/>
                            </a:spcBef>
                            <a:spcAft>
                              <a:spcPts val="0"/>
                            </a:spcAft>
                          </a:pPr>
                          <a:r>
                            <a:rPr lang="en-US" sz="1200">
                              <a:effectLst/>
                            </a:rPr>
                            <a:t> $3,750.00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$ 4,688.00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121155408"/>
                      </a:ext>
                    </a:extLst>
                  </a:tr>
                  <a:tr h="284480">
                    <a:tc>
                      <a:txBody>
                        <a:bodyPr/>
                        <a:lstStyle/>
                        <a:p>
                          <a:endParaRPr lang="en-US"/>
                        </a:p>
                      </a:txBody>
                      <a:tcPr marL="68580" marR="68580" marT="0" marB="0" anchor="b">
                        <a:blipFill>
                          <a:blip r:embed="rId2"/>
                          <a:stretch>
                            <a:fillRect t="-343478" r="-58434" b="-326087"/>
                          </a:stretch>
                        </a:blipFill>
                      </a:tcPr>
                    </a:tc>
                    <a:tc>
                      <a:txBody>
                        <a:bodyPr/>
                        <a:lstStyle/>
                        <a:p>
                          <a:pPr marL="0" marR="0" algn="r">
                            <a:spcBef>
                              <a:spcPts val="0"/>
                            </a:spcBef>
                            <a:spcAft>
                              <a:spcPts val="0"/>
                            </a:spcAft>
                          </a:pPr>
                          <a:r>
                            <a:rPr lang="en-US" sz="1200">
                              <a:effectLst/>
                            </a:rPr>
                            <a:t> $ 6,875.00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$ 8,594.00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218816854"/>
                      </a:ext>
                    </a:extLst>
                  </a:tr>
                  <a:tr h="284480">
                    <a:tc>
                      <a:txBody>
                        <a:bodyPr/>
                        <a:lstStyle/>
                        <a:p>
                          <a:endParaRPr lang="en-US"/>
                        </a:p>
                      </a:txBody>
                      <a:tcPr marL="68580" marR="68580" marT="0" marB="0" anchor="b">
                        <a:blipFill>
                          <a:blip r:embed="rId2"/>
                          <a:stretch>
                            <a:fillRect t="-463636" r="-58434" b="-240909"/>
                          </a:stretch>
                        </a:blipFill>
                      </a:tcPr>
                    </a:tc>
                    <a:tc>
                      <a:txBody>
                        <a:bodyPr/>
                        <a:lstStyle/>
                        <a:p>
                          <a:pPr marL="0" marR="0" algn="r">
                            <a:spcBef>
                              <a:spcPts val="0"/>
                            </a:spcBef>
                            <a:spcAft>
                              <a:spcPts val="0"/>
                            </a:spcAft>
                          </a:pPr>
                          <a:r>
                            <a:rPr lang="en-US" sz="1200">
                              <a:effectLst/>
                            </a:rPr>
                            <a:t> $ 9,375.00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$ 11,719.00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855593171"/>
                      </a:ext>
                    </a:extLst>
                  </a:tr>
                  <a:tr h="284480">
                    <a:tc>
                      <a:txBody>
                        <a:bodyPr/>
                        <a:lstStyle/>
                        <a:p>
                          <a:endParaRPr lang="en-US"/>
                        </a:p>
                      </a:txBody>
                      <a:tcPr marL="68580" marR="68580" marT="0" marB="0" anchor="b">
                        <a:blipFill>
                          <a:blip r:embed="rId2"/>
                          <a:stretch>
                            <a:fillRect t="-539130" r="-58434" b="-130435"/>
                          </a:stretch>
                        </a:blipFill>
                      </a:tcPr>
                    </a:tc>
                    <a:tc>
                      <a:txBody>
                        <a:bodyPr/>
                        <a:lstStyle/>
                        <a:p>
                          <a:pPr marL="0" marR="0" algn="r">
                            <a:spcBef>
                              <a:spcPts val="0"/>
                            </a:spcBef>
                            <a:spcAft>
                              <a:spcPts val="0"/>
                            </a:spcAft>
                          </a:pPr>
                          <a:r>
                            <a:rPr lang="en-US" sz="1200">
                              <a:effectLst/>
                            </a:rPr>
                            <a:t> $ 15,625.00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$ 19,532.00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4175705345"/>
                      </a:ext>
                    </a:extLst>
                  </a:tr>
                  <a:tr h="284480">
                    <a:tc>
                      <a:txBody>
                        <a:bodyPr/>
                        <a:lstStyle/>
                        <a:p>
                          <a:endParaRPr lang="en-US"/>
                        </a:p>
                      </a:txBody>
                      <a:tcPr marL="68580" marR="68580" marT="0" marB="0" anchor="b">
                        <a:blipFill>
                          <a:blip r:embed="rId2"/>
                          <a:stretch>
                            <a:fillRect t="-668182" r="-58434" b="-36364"/>
                          </a:stretch>
                        </a:blipFill>
                      </a:tcPr>
                    </a:tc>
                    <a:tc>
                      <a:txBody>
                        <a:bodyPr/>
                        <a:lstStyle/>
                        <a:p>
                          <a:pPr marL="0" marR="0" algn="r">
                            <a:spcBef>
                              <a:spcPts val="0"/>
                            </a:spcBef>
                            <a:spcAft>
                              <a:spcPts val="0"/>
                            </a:spcAft>
                          </a:pPr>
                          <a:r>
                            <a:rPr lang="en-US" sz="1200">
                              <a:effectLst/>
                            </a:rPr>
                            <a:t> $ 21,875.00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$ 27,344.00</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933966215"/>
                      </a:ext>
                    </a:extLst>
                  </a:tr>
                </a:tbl>
              </a:graphicData>
            </a:graphic>
          </p:graphicFrame>
        </mc:Fallback>
      </mc:AlternateContent>
    </p:spTree>
    <p:extLst>
      <p:ext uri="{BB962C8B-B14F-4D97-AF65-F5344CB8AC3E}">
        <p14:creationId xmlns:p14="http://schemas.microsoft.com/office/powerpoint/2010/main" val="180437147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BAB08-241A-421B-2235-5D8EF24EAF9A}"/>
              </a:ext>
            </a:extLst>
          </p:cNvPr>
          <p:cNvSpPr>
            <a:spLocks noGrp="1"/>
          </p:cNvSpPr>
          <p:nvPr>
            <p:ph idx="1"/>
          </p:nvPr>
        </p:nvSpPr>
        <p:spPr>
          <a:xfrm>
            <a:off x="732367" y="838200"/>
            <a:ext cx="10723033" cy="5867400"/>
          </a:xfrm>
        </p:spPr>
        <p:txBody>
          <a:bodyPr/>
          <a:lstStyle/>
          <a:p>
            <a:pPr marL="0" indent="0" algn="just">
              <a:spcBef>
                <a:spcPts val="0"/>
              </a:spcBef>
              <a:spcAft>
                <a:spcPts val="0"/>
              </a:spcAft>
              <a:buNone/>
              <a:tabLst>
                <a:tab pos="1257300" algn="l"/>
              </a:tabLst>
            </a:pPr>
            <a:endParaRPr lang="en-US" sz="1400" b="1" dirty="0">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r>
              <a:rPr lang="en-US" sz="1400" b="1" dirty="0">
                <a:solidFill>
                  <a:schemeClr val="tx1"/>
                </a:solidFill>
                <a:effectLst/>
                <a:latin typeface="Times New Roman" panose="02020603050405020304" pitchFamily="18" charset="0"/>
                <a:ea typeface="Times New Roman" panose="02020603050405020304" pitchFamily="18" charset="0"/>
              </a:rPr>
              <a:t>Section 660.17B: Category XVII(B) - Non-Geothermal Power Production Emission Fees</a:t>
            </a: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r>
              <a:rPr lang="en-US" sz="1400" dirty="0">
                <a:solidFill>
                  <a:schemeClr val="tx1"/>
                </a:solidFill>
                <a:effectLst/>
                <a:latin typeface="Times New Roman" panose="02020603050405020304" pitchFamily="18" charset="0"/>
                <a:ea typeface="Times New Roman" panose="02020603050405020304" pitchFamily="18" charset="0"/>
              </a:rPr>
              <a:t>Emission Fees are based on maximum rated power output and fuel types. </a:t>
            </a:r>
          </a:p>
        </p:txBody>
      </p:sp>
      <p:sp>
        <p:nvSpPr>
          <p:cNvPr id="4" name="Text Box 11">
            <a:extLst>
              <a:ext uri="{FF2B5EF4-FFF2-40B4-BE49-F238E27FC236}">
                <a16:creationId xmlns:a16="http://schemas.microsoft.com/office/drawing/2014/main" id="{208CECA3-B693-2DFC-393C-A5C50669018E}"/>
              </a:ext>
            </a:extLst>
          </p:cNvPr>
          <p:cNvSpPr txBox="1">
            <a:spLocks noGrp="1" noChangeArrowheads="1"/>
          </p:cNvSpPr>
          <p:nvPr>
            <p:ph type="title"/>
          </p:nvPr>
        </p:nvSpPr>
        <p:spPr bwMode="auto">
          <a:xfrm>
            <a:off x="732367" y="-47925"/>
            <a:ext cx="10723034" cy="831093"/>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Rule 660.17B (Proposed)</a:t>
            </a:r>
          </a:p>
        </p:txBody>
      </p:sp>
      <mc:AlternateContent xmlns:mc="http://schemas.openxmlformats.org/markup-compatibility/2006">
        <mc:Choice xmlns:a14="http://schemas.microsoft.com/office/drawing/2010/main" Requires="a14">
          <p:graphicFrame>
            <p:nvGraphicFramePr>
              <p:cNvPr id="5" name="Table 4">
                <a:extLst>
                  <a:ext uri="{FF2B5EF4-FFF2-40B4-BE49-F238E27FC236}">
                    <a16:creationId xmlns:a16="http://schemas.microsoft.com/office/drawing/2014/main" id="{793659FF-F4BF-0CB4-BCE6-6DD17FAC8B5E}"/>
                  </a:ext>
                </a:extLst>
              </p:cNvPr>
              <p:cNvGraphicFramePr>
                <a:graphicFrameLocks noGrp="1"/>
              </p:cNvGraphicFramePr>
              <p:nvPr>
                <p:extLst>
                  <p:ext uri="{D42A27DB-BD31-4B8C-83A1-F6EECF244321}">
                    <p14:modId xmlns:p14="http://schemas.microsoft.com/office/powerpoint/2010/main" val="3568670646"/>
                  </p:ext>
                </p:extLst>
              </p:nvPr>
            </p:nvGraphicFramePr>
            <p:xfrm>
              <a:off x="2781299" y="2590800"/>
              <a:ext cx="6629401" cy="2766059"/>
            </p:xfrm>
            <a:graphic>
              <a:graphicData uri="http://schemas.openxmlformats.org/drawingml/2006/table">
                <a:tbl>
                  <a:tblPr firstRow="1" firstCol="1" bandRow="1">
                    <a:tableStyleId>{5C22544A-7EE6-4342-B048-85BDC9FD1C3A}</a:tableStyleId>
                  </a:tblPr>
                  <a:tblGrid>
                    <a:gridCol w="2098719">
                      <a:extLst>
                        <a:ext uri="{9D8B030D-6E8A-4147-A177-3AD203B41FA5}">
                          <a16:colId xmlns:a16="http://schemas.microsoft.com/office/drawing/2014/main" val="1437798069"/>
                        </a:ext>
                      </a:extLst>
                    </a:gridCol>
                    <a:gridCol w="1148624">
                      <a:extLst>
                        <a:ext uri="{9D8B030D-6E8A-4147-A177-3AD203B41FA5}">
                          <a16:colId xmlns:a16="http://schemas.microsoft.com/office/drawing/2014/main" val="2132900743"/>
                        </a:ext>
                      </a:extLst>
                    </a:gridCol>
                    <a:gridCol w="1212436">
                      <a:extLst>
                        <a:ext uri="{9D8B030D-6E8A-4147-A177-3AD203B41FA5}">
                          <a16:colId xmlns:a16="http://schemas.microsoft.com/office/drawing/2014/main" val="3281643129"/>
                        </a:ext>
                      </a:extLst>
                    </a:gridCol>
                    <a:gridCol w="1084811">
                      <a:extLst>
                        <a:ext uri="{9D8B030D-6E8A-4147-A177-3AD203B41FA5}">
                          <a16:colId xmlns:a16="http://schemas.microsoft.com/office/drawing/2014/main" val="3291486174"/>
                        </a:ext>
                      </a:extLst>
                    </a:gridCol>
                    <a:gridCol w="1084811">
                      <a:extLst>
                        <a:ext uri="{9D8B030D-6E8A-4147-A177-3AD203B41FA5}">
                          <a16:colId xmlns:a16="http://schemas.microsoft.com/office/drawing/2014/main" val="1345396391"/>
                        </a:ext>
                      </a:extLst>
                    </a:gridCol>
                  </a:tblGrid>
                  <a:tr h="262600">
                    <a:tc gridSpan="5">
                      <a:txBody>
                        <a:bodyPr/>
                        <a:lstStyle/>
                        <a:p>
                          <a:pPr marL="0" marR="0">
                            <a:spcBef>
                              <a:spcPts val="0"/>
                            </a:spcBef>
                            <a:spcAft>
                              <a:spcPts val="0"/>
                            </a:spcAft>
                          </a:pPr>
                          <a:r>
                            <a:rPr lang="en-US" sz="1200">
                              <a:effectLst/>
                            </a:rPr>
                            <a:t>Emission Fees: Non-Geothermal Power Production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4613714"/>
                      </a:ext>
                    </a:extLst>
                  </a:tr>
                  <a:tr h="840322">
                    <a:tc>
                      <a:txBody>
                        <a:bodyPr/>
                        <a:lstStyle/>
                        <a:p>
                          <a:pPr marL="0" marR="0">
                            <a:spcBef>
                              <a:spcPts val="0"/>
                            </a:spcBef>
                            <a:spcAft>
                              <a:spcPts val="0"/>
                            </a:spcAft>
                          </a:pPr>
                          <a:r>
                            <a:rPr lang="en-US" sz="1200" dirty="0">
                              <a:effectLst/>
                            </a:rPr>
                            <a:t>Permit Type: Power Output</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A/C</a:t>
                          </a:r>
                        </a:p>
                        <a:p>
                          <a:pPr marL="0" marR="0" algn="ctr">
                            <a:spcBef>
                              <a:spcPts val="0"/>
                            </a:spcBef>
                            <a:spcAft>
                              <a:spcPts val="0"/>
                            </a:spcAft>
                          </a:pPr>
                          <a:r>
                            <a:rPr lang="en-US" sz="1200">
                              <a:effectLst/>
                            </a:rPr>
                            <a:t> Solid Fuel,  Gasoline, or Diesel</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P/O</a:t>
                          </a:r>
                        </a:p>
                        <a:p>
                          <a:pPr marL="0" marR="0" algn="ctr">
                            <a:spcBef>
                              <a:spcPts val="0"/>
                            </a:spcBef>
                            <a:spcAft>
                              <a:spcPts val="0"/>
                            </a:spcAft>
                          </a:pPr>
                          <a:r>
                            <a:rPr lang="en-US" sz="1200">
                              <a:effectLst/>
                            </a:rPr>
                            <a:t> Solid Fuel, Gasoline, or Diesel</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A/C</a:t>
                          </a:r>
                        </a:p>
                        <a:p>
                          <a:pPr marL="0" marR="0" algn="ctr">
                            <a:spcBef>
                              <a:spcPts val="0"/>
                            </a:spcBef>
                            <a:spcAft>
                              <a:spcPts val="0"/>
                            </a:spcAft>
                          </a:pPr>
                          <a:r>
                            <a:rPr lang="en-US" sz="1200">
                              <a:effectLst/>
                            </a:rPr>
                            <a:t> LPG, LNG, Syngas, or Equivalent</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P/O</a:t>
                          </a:r>
                        </a:p>
                        <a:p>
                          <a:pPr marL="0" marR="0" algn="ctr">
                            <a:spcBef>
                              <a:spcPts val="0"/>
                            </a:spcBef>
                            <a:spcAft>
                              <a:spcPts val="0"/>
                            </a:spcAft>
                          </a:pPr>
                          <a:r>
                            <a:rPr lang="en-US" sz="1200">
                              <a:effectLst/>
                            </a:rPr>
                            <a:t>  LPG, LNG, Syngas, or Equivalent</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32176149"/>
                      </a:ext>
                    </a:extLst>
                  </a:tr>
                  <a:tr h="262600">
                    <a:tc>
                      <a:txBody>
                        <a:bodyPr/>
                        <a:lstStyle/>
                        <a:p>
                          <a:pPr marL="0" marR="0">
                            <a:spcBef>
                              <a:spcPts val="0"/>
                            </a:spcBef>
                            <a:spcAft>
                              <a:spcPts val="0"/>
                            </a:spcAft>
                          </a:pPr>
                          <a14:m>
                            <m:oMath xmlns:m="http://schemas.openxmlformats.org/officeDocument/2006/math">
                              <m:r>
                                <a:rPr lang="en-US" sz="1200">
                                  <a:effectLst/>
                                </a:rPr>
                                <m:t>&lt;</m:t>
                              </m:r>
                            </m:oMath>
                          </a14:m>
                          <a:r>
                            <a:rPr lang="en-US" sz="1200">
                              <a:effectLst/>
                            </a:rPr>
                            <a:t> 0.5MW</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$ 875.00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$ 1,250.00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$ 625.00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$ 782.00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643218139"/>
                      </a:ext>
                    </a:extLst>
                  </a:tr>
                  <a:tr h="262600">
                    <a:tc>
                      <a:txBody>
                        <a:bodyPr/>
                        <a:lstStyle/>
                        <a:p>
                          <a:pPr marL="0" marR="0">
                            <a:spcBef>
                              <a:spcPts val="0"/>
                            </a:spcBef>
                            <a:spcAft>
                              <a:spcPts val="0"/>
                            </a:spcAft>
                          </a:pPr>
                          <a14:m>
                            <m:oMath xmlns:m="http://schemas.openxmlformats.org/officeDocument/2006/math">
                              <m:r>
                                <a:rPr lang="en-US" sz="1200">
                                  <a:effectLst/>
                                </a:rPr>
                                <m:t>≥ </m:t>
                              </m:r>
                            </m:oMath>
                          </a14:m>
                          <a:r>
                            <a:rPr lang="en-US" sz="1200">
                              <a:effectLst/>
                            </a:rPr>
                            <a:t>0.5MW and </a:t>
                          </a:r>
                          <a14:m>
                            <m:oMath xmlns:m="http://schemas.openxmlformats.org/officeDocument/2006/math">
                              <m:r>
                                <a:rPr lang="en-US" sz="1200">
                                  <a:effectLst/>
                                </a:rPr>
                                <m:t>&lt;</m:t>
                              </m:r>
                            </m:oMath>
                          </a14:m>
                          <a:r>
                            <a:rPr lang="en-US" sz="1200">
                              <a:effectLst/>
                            </a:rPr>
                            <a:t> 1 MW</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$ 1,313.00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$ 1,875.00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$ 938.00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$ 1,172.00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404012952"/>
                      </a:ext>
                    </a:extLst>
                  </a:tr>
                  <a:tr h="262600">
                    <a:tc>
                      <a:txBody>
                        <a:bodyPr/>
                        <a:lstStyle/>
                        <a:p>
                          <a:pPr marL="0" marR="0">
                            <a:spcBef>
                              <a:spcPts val="0"/>
                            </a:spcBef>
                            <a:spcAft>
                              <a:spcPts val="0"/>
                            </a:spcAft>
                          </a:pPr>
                          <a14:m>
                            <m:oMath xmlns:m="http://schemas.openxmlformats.org/officeDocument/2006/math">
                              <m:r>
                                <a:rPr lang="en-US" sz="1200">
                                  <a:effectLst/>
                                </a:rPr>
                                <m:t>≥ </m:t>
                              </m:r>
                            </m:oMath>
                          </a14:m>
                          <a:r>
                            <a:rPr lang="en-US" sz="1200">
                              <a:effectLst/>
                            </a:rPr>
                            <a:t>1MW and </a:t>
                          </a:r>
                          <a14:m>
                            <m:oMath xmlns:m="http://schemas.openxmlformats.org/officeDocument/2006/math">
                              <m:r>
                                <a:rPr lang="en-US" sz="1200">
                                  <a:effectLst/>
                                </a:rPr>
                                <m:t>&lt;</m:t>
                              </m:r>
                            </m:oMath>
                          </a14:m>
                          <a:r>
                            <a:rPr lang="en-US" sz="1200">
                              <a:effectLst/>
                            </a:rPr>
                            <a:t> 5MW</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$ 2,407.00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$ 3,438.00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$ 1,719.00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$ 2,149.00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310087052"/>
                      </a:ext>
                    </a:extLst>
                  </a:tr>
                  <a:tr h="291779">
                    <a:tc>
                      <a:txBody>
                        <a:bodyPr/>
                        <a:lstStyle/>
                        <a:p>
                          <a:pPr marL="0" marR="0">
                            <a:spcBef>
                              <a:spcPts val="0"/>
                            </a:spcBef>
                            <a:spcAft>
                              <a:spcPts val="0"/>
                            </a:spcAft>
                          </a:pPr>
                          <a14:m>
                            <m:oMath xmlns:m="http://schemas.openxmlformats.org/officeDocument/2006/math">
                              <m:r>
                                <a:rPr lang="en-US" sz="1200">
                                  <a:effectLst/>
                                </a:rPr>
                                <m:t>≥ </m:t>
                              </m:r>
                            </m:oMath>
                          </a14:m>
                          <a:r>
                            <a:rPr lang="en-US" sz="1200">
                              <a:effectLst/>
                            </a:rPr>
                            <a:t>5MW and </a:t>
                          </a:r>
                          <a14:m>
                            <m:oMath xmlns:m="http://schemas.openxmlformats.org/officeDocument/2006/math">
                              <m:r>
                                <a:rPr lang="en-US" sz="1200">
                                  <a:effectLst/>
                                </a:rPr>
                                <m:t>&lt;</m:t>
                              </m:r>
                            </m:oMath>
                          </a14:m>
                          <a:r>
                            <a:rPr lang="en-US" sz="1200">
                              <a:effectLst/>
                            </a:rPr>
                            <a:t> 10MW</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$ 3,282.00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$ 4,688.00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$ 2,344.00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$ 2,930.00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883400174"/>
                      </a:ext>
                    </a:extLst>
                  </a:tr>
                  <a:tr h="291779">
                    <a:tc>
                      <a:txBody>
                        <a:bodyPr/>
                        <a:lstStyle/>
                        <a:p>
                          <a:pPr marL="0" marR="0">
                            <a:spcBef>
                              <a:spcPts val="0"/>
                            </a:spcBef>
                            <a:spcAft>
                              <a:spcPts val="0"/>
                            </a:spcAft>
                          </a:pPr>
                          <a14:m>
                            <m:oMath xmlns:m="http://schemas.openxmlformats.org/officeDocument/2006/math">
                              <m:r>
                                <a:rPr lang="en-US" sz="1200">
                                  <a:effectLst/>
                                </a:rPr>
                                <m:t>≥</m:t>
                              </m:r>
                            </m:oMath>
                          </a14:m>
                          <a:r>
                            <a:rPr lang="en-US" sz="1200">
                              <a:effectLst/>
                            </a:rPr>
                            <a:t> 10MW and </a:t>
                          </a:r>
                          <a14:m>
                            <m:oMath xmlns:m="http://schemas.openxmlformats.org/officeDocument/2006/math">
                              <m:r>
                                <a:rPr lang="en-US" sz="1200">
                                  <a:effectLst/>
                                </a:rPr>
                                <m:t>&lt;</m:t>
                              </m:r>
                            </m:oMath>
                          </a14:m>
                          <a:r>
                            <a:rPr lang="en-US" sz="1200">
                              <a:effectLst/>
                            </a:rPr>
                            <a:t> 20MW</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$ 5,469.00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$ 7,813.00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$ 3,907.00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$ 4,883.00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574189433"/>
                      </a:ext>
                    </a:extLst>
                  </a:tr>
                  <a:tr h="291779">
                    <a:tc>
                      <a:txBody>
                        <a:bodyPr/>
                        <a:lstStyle/>
                        <a:p>
                          <a:pPr marL="0" marR="0">
                            <a:spcBef>
                              <a:spcPts val="0"/>
                            </a:spcBef>
                            <a:spcAft>
                              <a:spcPts val="0"/>
                            </a:spcAft>
                          </a:pPr>
                          <a14:m>
                            <m:oMath xmlns:m="http://schemas.openxmlformats.org/officeDocument/2006/math">
                              <m:r>
                                <a:rPr lang="en-US" sz="1200">
                                  <a:effectLst/>
                                </a:rPr>
                                <m:t>≥</m:t>
                              </m:r>
                            </m:oMath>
                          </a14:m>
                          <a:r>
                            <a:rPr lang="en-US" sz="1200">
                              <a:effectLst/>
                            </a:rPr>
                            <a:t> 20MW</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$ 7,657.00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$ 10,938.00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$ 5,469.00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$ 6,836.00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852157953"/>
                      </a:ext>
                    </a:extLst>
                  </a:tr>
                </a:tbl>
              </a:graphicData>
            </a:graphic>
          </p:graphicFrame>
        </mc:Choice>
        <mc:Fallback>
          <p:graphicFrame>
            <p:nvGraphicFramePr>
              <p:cNvPr id="5" name="Table 4">
                <a:extLst>
                  <a:ext uri="{FF2B5EF4-FFF2-40B4-BE49-F238E27FC236}">
                    <a16:creationId xmlns:a16="http://schemas.microsoft.com/office/drawing/2014/main" id="{793659FF-F4BF-0CB4-BCE6-6DD17FAC8B5E}"/>
                  </a:ext>
                </a:extLst>
              </p:cNvPr>
              <p:cNvGraphicFramePr>
                <a:graphicFrameLocks noGrp="1"/>
              </p:cNvGraphicFramePr>
              <p:nvPr>
                <p:extLst>
                  <p:ext uri="{D42A27DB-BD31-4B8C-83A1-F6EECF244321}">
                    <p14:modId xmlns:p14="http://schemas.microsoft.com/office/powerpoint/2010/main" val="3568670646"/>
                  </p:ext>
                </p:extLst>
              </p:nvPr>
            </p:nvGraphicFramePr>
            <p:xfrm>
              <a:off x="2781299" y="2590800"/>
              <a:ext cx="6629401" cy="2766059"/>
            </p:xfrm>
            <a:graphic>
              <a:graphicData uri="http://schemas.openxmlformats.org/drawingml/2006/table">
                <a:tbl>
                  <a:tblPr firstRow="1" firstCol="1" bandRow="1">
                    <a:tableStyleId>{5C22544A-7EE6-4342-B048-85BDC9FD1C3A}</a:tableStyleId>
                  </a:tblPr>
                  <a:tblGrid>
                    <a:gridCol w="2098719">
                      <a:extLst>
                        <a:ext uri="{9D8B030D-6E8A-4147-A177-3AD203B41FA5}">
                          <a16:colId xmlns:a16="http://schemas.microsoft.com/office/drawing/2014/main" val="1437798069"/>
                        </a:ext>
                      </a:extLst>
                    </a:gridCol>
                    <a:gridCol w="1148624">
                      <a:extLst>
                        <a:ext uri="{9D8B030D-6E8A-4147-A177-3AD203B41FA5}">
                          <a16:colId xmlns:a16="http://schemas.microsoft.com/office/drawing/2014/main" val="2132900743"/>
                        </a:ext>
                      </a:extLst>
                    </a:gridCol>
                    <a:gridCol w="1212436">
                      <a:extLst>
                        <a:ext uri="{9D8B030D-6E8A-4147-A177-3AD203B41FA5}">
                          <a16:colId xmlns:a16="http://schemas.microsoft.com/office/drawing/2014/main" val="3281643129"/>
                        </a:ext>
                      </a:extLst>
                    </a:gridCol>
                    <a:gridCol w="1084811">
                      <a:extLst>
                        <a:ext uri="{9D8B030D-6E8A-4147-A177-3AD203B41FA5}">
                          <a16:colId xmlns:a16="http://schemas.microsoft.com/office/drawing/2014/main" val="3291486174"/>
                        </a:ext>
                      </a:extLst>
                    </a:gridCol>
                    <a:gridCol w="1084811">
                      <a:extLst>
                        <a:ext uri="{9D8B030D-6E8A-4147-A177-3AD203B41FA5}">
                          <a16:colId xmlns:a16="http://schemas.microsoft.com/office/drawing/2014/main" val="1345396391"/>
                        </a:ext>
                      </a:extLst>
                    </a:gridCol>
                  </a:tblGrid>
                  <a:tr h="262600">
                    <a:tc gridSpan="5">
                      <a:txBody>
                        <a:bodyPr/>
                        <a:lstStyle/>
                        <a:p>
                          <a:pPr marL="0" marR="0">
                            <a:spcBef>
                              <a:spcPts val="0"/>
                            </a:spcBef>
                            <a:spcAft>
                              <a:spcPts val="0"/>
                            </a:spcAft>
                          </a:pPr>
                          <a:r>
                            <a:rPr lang="en-US" sz="1200">
                              <a:effectLst/>
                            </a:rPr>
                            <a:t>Emission Fees: Non-Geothermal Power Production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4613714"/>
                      </a:ext>
                    </a:extLst>
                  </a:tr>
                  <a:tr h="840322">
                    <a:tc>
                      <a:txBody>
                        <a:bodyPr/>
                        <a:lstStyle/>
                        <a:p>
                          <a:pPr marL="0" marR="0">
                            <a:spcBef>
                              <a:spcPts val="0"/>
                            </a:spcBef>
                            <a:spcAft>
                              <a:spcPts val="0"/>
                            </a:spcAft>
                          </a:pPr>
                          <a:r>
                            <a:rPr lang="en-US" sz="1200" dirty="0">
                              <a:effectLst/>
                            </a:rPr>
                            <a:t>Permit Type: Power Output</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A/C</a:t>
                          </a:r>
                        </a:p>
                        <a:p>
                          <a:pPr marL="0" marR="0" algn="ctr">
                            <a:spcBef>
                              <a:spcPts val="0"/>
                            </a:spcBef>
                            <a:spcAft>
                              <a:spcPts val="0"/>
                            </a:spcAft>
                          </a:pPr>
                          <a:r>
                            <a:rPr lang="en-US" sz="1200">
                              <a:effectLst/>
                            </a:rPr>
                            <a:t> Solid Fuel,  Gasoline, or Diesel</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P/O</a:t>
                          </a:r>
                        </a:p>
                        <a:p>
                          <a:pPr marL="0" marR="0" algn="ctr">
                            <a:spcBef>
                              <a:spcPts val="0"/>
                            </a:spcBef>
                            <a:spcAft>
                              <a:spcPts val="0"/>
                            </a:spcAft>
                          </a:pPr>
                          <a:r>
                            <a:rPr lang="en-US" sz="1200">
                              <a:effectLst/>
                            </a:rPr>
                            <a:t> Solid Fuel, Gasoline, or Diesel</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A/C</a:t>
                          </a:r>
                        </a:p>
                        <a:p>
                          <a:pPr marL="0" marR="0" algn="ctr">
                            <a:spcBef>
                              <a:spcPts val="0"/>
                            </a:spcBef>
                            <a:spcAft>
                              <a:spcPts val="0"/>
                            </a:spcAft>
                          </a:pPr>
                          <a:r>
                            <a:rPr lang="en-US" sz="1200">
                              <a:effectLst/>
                            </a:rPr>
                            <a:t> LPG, LNG, Syngas, or Equivalent</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P/O</a:t>
                          </a:r>
                        </a:p>
                        <a:p>
                          <a:pPr marL="0" marR="0" algn="ctr">
                            <a:spcBef>
                              <a:spcPts val="0"/>
                            </a:spcBef>
                            <a:spcAft>
                              <a:spcPts val="0"/>
                            </a:spcAft>
                          </a:pPr>
                          <a:r>
                            <a:rPr lang="en-US" sz="1200">
                              <a:effectLst/>
                            </a:rPr>
                            <a:t>  LPG, LNG, Syngas, or Equivalent</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32176149"/>
                      </a:ext>
                    </a:extLst>
                  </a:tr>
                  <a:tr h="262600">
                    <a:tc>
                      <a:txBody>
                        <a:bodyPr/>
                        <a:lstStyle/>
                        <a:p>
                          <a:endParaRPr lang="en-US"/>
                        </a:p>
                      </a:txBody>
                      <a:tcPr marL="68580" marR="68580" marT="0" marB="0" anchor="b">
                        <a:blipFill>
                          <a:blip r:embed="rId2"/>
                          <a:stretch>
                            <a:fillRect t="-419048" r="-216867" b="-561905"/>
                          </a:stretch>
                        </a:blipFill>
                      </a:tcPr>
                    </a:tc>
                    <a:tc>
                      <a:txBody>
                        <a:bodyPr/>
                        <a:lstStyle/>
                        <a:p>
                          <a:pPr marL="0" marR="0" algn="r">
                            <a:spcBef>
                              <a:spcPts val="0"/>
                            </a:spcBef>
                            <a:spcAft>
                              <a:spcPts val="0"/>
                            </a:spcAft>
                          </a:pPr>
                          <a:r>
                            <a:rPr lang="en-US" sz="1200">
                              <a:effectLst/>
                            </a:rPr>
                            <a:t> $ 875.00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$ 1,250.00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$ 625.00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$ 782.00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643218139"/>
                      </a:ext>
                    </a:extLst>
                  </a:tr>
                  <a:tr h="262600">
                    <a:tc>
                      <a:txBody>
                        <a:bodyPr/>
                        <a:lstStyle/>
                        <a:p>
                          <a:endParaRPr lang="en-US"/>
                        </a:p>
                      </a:txBody>
                      <a:tcPr marL="68580" marR="68580" marT="0" marB="0" anchor="b">
                        <a:blipFill>
                          <a:blip r:embed="rId2"/>
                          <a:stretch>
                            <a:fillRect t="-545000" r="-216867" b="-490000"/>
                          </a:stretch>
                        </a:blipFill>
                      </a:tcPr>
                    </a:tc>
                    <a:tc>
                      <a:txBody>
                        <a:bodyPr/>
                        <a:lstStyle/>
                        <a:p>
                          <a:pPr marL="0" marR="0" algn="r">
                            <a:spcBef>
                              <a:spcPts val="0"/>
                            </a:spcBef>
                            <a:spcAft>
                              <a:spcPts val="0"/>
                            </a:spcAft>
                          </a:pPr>
                          <a:r>
                            <a:rPr lang="en-US" sz="1200">
                              <a:effectLst/>
                            </a:rPr>
                            <a:t> $ 1,313.00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$ 1,875.00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$ 938.00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$ 1,172.00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404012952"/>
                      </a:ext>
                    </a:extLst>
                  </a:tr>
                  <a:tr h="262600">
                    <a:tc>
                      <a:txBody>
                        <a:bodyPr/>
                        <a:lstStyle/>
                        <a:p>
                          <a:endParaRPr lang="en-US"/>
                        </a:p>
                      </a:txBody>
                      <a:tcPr marL="68580" marR="68580" marT="0" marB="0" anchor="b">
                        <a:blipFill>
                          <a:blip r:embed="rId2"/>
                          <a:stretch>
                            <a:fillRect t="-614286" r="-216867" b="-366667"/>
                          </a:stretch>
                        </a:blipFill>
                      </a:tcPr>
                    </a:tc>
                    <a:tc>
                      <a:txBody>
                        <a:bodyPr/>
                        <a:lstStyle/>
                        <a:p>
                          <a:pPr marL="0" marR="0" algn="r">
                            <a:spcBef>
                              <a:spcPts val="0"/>
                            </a:spcBef>
                            <a:spcAft>
                              <a:spcPts val="0"/>
                            </a:spcAft>
                          </a:pPr>
                          <a:r>
                            <a:rPr lang="en-US" sz="1200">
                              <a:effectLst/>
                            </a:rPr>
                            <a:t> $ 2,407.00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$ 3,438.00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$ 1,719.00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$ 2,149.00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310087052"/>
                      </a:ext>
                    </a:extLst>
                  </a:tr>
                  <a:tr h="291779">
                    <a:tc>
                      <a:txBody>
                        <a:bodyPr/>
                        <a:lstStyle/>
                        <a:p>
                          <a:endParaRPr lang="en-US"/>
                        </a:p>
                      </a:txBody>
                      <a:tcPr marL="68580" marR="68580" marT="0" marB="0" anchor="b">
                        <a:blipFill>
                          <a:blip r:embed="rId2"/>
                          <a:stretch>
                            <a:fillRect t="-652174" r="-216867" b="-234783"/>
                          </a:stretch>
                        </a:blipFill>
                      </a:tcPr>
                    </a:tc>
                    <a:tc>
                      <a:txBody>
                        <a:bodyPr/>
                        <a:lstStyle/>
                        <a:p>
                          <a:pPr marL="0" marR="0" algn="r">
                            <a:spcBef>
                              <a:spcPts val="0"/>
                            </a:spcBef>
                            <a:spcAft>
                              <a:spcPts val="0"/>
                            </a:spcAft>
                          </a:pPr>
                          <a:r>
                            <a:rPr lang="en-US" sz="1200">
                              <a:effectLst/>
                            </a:rPr>
                            <a:t> $ 3,282.00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$ 4,688.00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$ 2,344.00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$ 2,930.00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883400174"/>
                      </a:ext>
                    </a:extLst>
                  </a:tr>
                  <a:tr h="291779">
                    <a:tc>
                      <a:txBody>
                        <a:bodyPr/>
                        <a:lstStyle/>
                        <a:p>
                          <a:endParaRPr lang="en-US"/>
                        </a:p>
                      </a:txBody>
                      <a:tcPr marL="68580" marR="68580" marT="0" marB="0" anchor="b">
                        <a:blipFill>
                          <a:blip r:embed="rId2"/>
                          <a:stretch>
                            <a:fillRect t="-752174" r="-216867" b="-134783"/>
                          </a:stretch>
                        </a:blipFill>
                      </a:tcPr>
                    </a:tc>
                    <a:tc>
                      <a:txBody>
                        <a:bodyPr/>
                        <a:lstStyle/>
                        <a:p>
                          <a:pPr marL="0" marR="0" algn="r">
                            <a:spcBef>
                              <a:spcPts val="0"/>
                            </a:spcBef>
                            <a:spcAft>
                              <a:spcPts val="0"/>
                            </a:spcAft>
                          </a:pPr>
                          <a:r>
                            <a:rPr lang="en-US" sz="1200">
                              <a:effectLst/>
                            </a:rPr>
                            <a:t> $ 5,469.00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$ 7,813.00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$ 3,907.00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$ 4,883.00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574189433"/>
                      </a:ext>
                    </a:extLst>
                  </a:tr>
                  <a:tr h="291779">
                    <a:tc>
                      <a:txBody>
                        <a:bodyPr/>
                        <a:lstStyle/>
                        <a:p>
                          <a:endParaRPr lang="en-US"/>
                        </a:p>
                      </a:txBody>
                      <a:tcPr marL="68580" marR="68580" marT="0" marB="0" anchor="b">
                        <a:blipFill>
                          <a:blip r:embed="rId2"/>
                          <a:stretch>
                            <a:fillRect t="-852174" r="-216867" b="-34783"/>
                          </a:stretch>
                        </a:blipFill>
                      </a:tcPr>
                    </a:tc>
                    <a:tc>
                      <a:txBody>
                        <a:bodyPr/>
                        <a:lstStyle/>
                        <a:p>
                          <a:pPr marL="0" marR="0" algn="r">
                            <a:spcBef>
                              <a:spcPts val="0"/>
                            </a:spcBef>
                            <a:spcAft>
                              <a:spcPts val="0"/>
                            </a:spcAft>
                          </a:pPr>
                          <a:r>
                            <a:rPr lang="en-US" sz="1200">
                              <a:effectLst/>
                            </a:rPr>
                            <a:t> $ 7,657.00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$ 10,938.00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$ 5,469.00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$ 6,836.00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852157953"/>
                      </a:ext>
                    </a:extLst>
                  </a:tr>
                </a:tbl>
              </a:graphicData>
            </a:graphic>
          </p:graphicFrame>
        </mc:Fallback>
      </mc:AlternateContent>
    </p:spTree>
    <p:extLst>
      <p:ext uri="{BB962C8B-B14F-4D97-AF65-F5344CB8AC3E}">
        <p14:creationId xmlns:p14="http://schemas.microsoft.com/office/powerpoint/2010/main" val="24135178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BAB08-241A-421B-2235-5D8EF24EAF9A}"/>
              </a:ext>
            </a:extLst>
          </p:cNvPr>
          <p:cNvSpPr>
            <a:spLocks noGrp="1"/>
          </p:cNvSpPr>
          <p:nvPr>
            <p:ph idx="1"/>
          </p:nvPr>
        </p:nvSpPr>
        <p:spPr>
          <a:xfrm>
            <a:off x="732367" y="990600"/>
            <a:ext cx="10723033" cy="5715000"/>
          </a:xfrm>
        </p:spPr>
        <p:txBody>
          <a:bodyPr/>
          <a:lstStyle/>
          <a:p>
            <a:pPr marL="0" indent="0" algn="just" fontAlgn="auto">
              <a:spcAft>
                <a:spcPts val="0"/>
              </a:spcAft>
              <a:buNone/>
              <a:defRPr/>
            </a:pPr>
            <a:r>
              <a:rPr lang="en-US" sz="2667" dirty="0">
                <a:solidFill>
                  <a:schemeClr val="tx1"/>
                </a:solidFill>
                <a:ea typeface="+mn-ea"/>
              </a:rPr>
              <a:t>This rule change is being proposed to clarify the issuance of residential exemption permits.  The current rule states in part that the permit is to be signed by the Fire Chief.  The Fire Chiefs Association has notified the District that they will no longer be participating in issuance of burn permits.  </a:t>
            </a:r>
          </a:p>
          <a:p>
            <a:pPr algn="just" fontAlgn="auto">
              <a:spcAft>
                <a:spcPts val="0"/>
              </a:spcAft>
              <a:defRPr/>
            </a:pPr>
            <a:r>
              <a:rPr lang="en-US" sz="2667" dirty="0">
                <a:solidFill>
                  <a:schemeClr val="tx1"/>
                </a:solidFill>
                <a:ea typeface="+mn-ea"/>
              </a:rPr>
              <a:t>Remove the requirement for Fire Chief or authorized fire agency staff to sign the permit.</a:t>
            </a:r>
            <a:endParaRPr lang="en-US" dirty="0"/>
          </a:p>
        </p:txBody>
      </p:sp>
      <p:sp>
        <p:nvSpPr>
          <p:cNvPr id="4" name="Text Box 11">
            <a:extLst>
              <a:ext uri="{FF2B5EF4-FFF2-40B4-BE49-F238E27FC236}">
                <a16:creationId xmlns:a16="http://schemas.microsoft.com/office/drawing/2014/main" id="{208CECA3-B693-2DFC-393C-A5C50669018E}"/>
              </a:ext>
            </a:extLst>
          </p:cNvPr>
          <p:cNvSpPr txBox="1">
            <a:spLocks noGrp="1" noChangeArrowheads="1"/>
          </p:cNvSpPr>
          <p:nvPr>
            <p:ph type="title"/>
          </p:nvPr>
        </p:nvSpPr>
        <p:spPr bwMode="auto">
          <a:xfrm>
            <a:off x="732367" y="-47925"/>
            <a:ext cx="10723034" cy="831093"/>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Rule Update: 433.5</a:t>
            </a:r>
          </a:p>
        </p:txBody>
      </p:sp>
    </p:spTree>
    <p:extLst>
      <p:ext uri="{BB962C8B-B14F-4D97-AF65-F5344CB8AC3E}">
        <p14:creationId xmlns:p14="http://schemas.microsoft.com/office/powerpoint/2010/main" val="172822892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BAB08-241A-421B-2235-5D8EF24EAF9A}"/>
              </a:ext>
            </a:extLst>
          </p:cNvPr>
          <p:cNvSpPr>
            <a:spLocks noGrp="1"/>
          </p:cNvSpPr>
          <p:nvPr>
            <p:ph idx="1"/>
          </p:nvPr>
        </p:nvSpPr>
        <p:spPr>
          <a:xfrm>
            <a:off x="732367" y="838200"/>
            <a:ext cx="10723033" cy="5867400"/>
          </a:xfrm>
        </p:spPr>
        <p:txBody>
          <a:bodyPr/>
          <a:lstStyle/>
          <a:p>
            <a:pPr marL="0" indent="0" algn="just">
              <a:spcBef>
                <a:spcPts val="0"/>
              </a:spcBef>
              <a:spcAft>
                <a:spcPts val="0"/>
              </a:spcAft>
              <a:buNone/>
              <a:tabLst>
                <a:tab pos="1257300" algn="l"/>
              </a:tabLst>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spcBef>
                <a:spcPts val="0"/>
              </a:spcBef>
              <a:spcAft>
                <a:spcPts val="0"/>
              </a:spcAft>
              <a:buNone/>
              <a:tabLst>
                <a:tab pos="1257300" algn="l"/>
              </a:tabLst>
            </a:pPr>
            <a:r>
              <a:rPr lang="en-US" sz="1400" b="1" dirty="0">
                <a:solidFill>
                  <a:schemeClr val="tx1"/>
                </a:solidFill>
                <a:effectLst/>
                <a:latin typeface="Times New Roman" panose="02020603050405020304" pitchFamily="18" charset="0"/>
                <a:ea typeface="Times New Roman" panose="02020603050405020304" pitchFamily="18" charset="0"/>
              </a:rPr>
              <a:t>Section 660.18A: Category XVIII(A) </a:t>
            </a:r>
            <a:r>
              <a:rPr lang="en-US" sz="1400" dirty="0">
                <a:solidFill>
                  <a:schemeClr val="tx1"/>
                </a:solidFill>
                <a:effectLst/>
                <a:latin typeface="Times New Roman" panose="02020603050405020304" pitchFamily="18" charset="0"/>
                <a:ea typeface="Times New Roman" panose="02020603050405020304" pitchFamily="18" charset="0"/>
              </a:rPr>
              <a:t>- </a:t>
            </a:r>
            <a:r>
              <a:rPr lang="en-US" sz="1400" b="1" dirty="0">
                <a:solidFill>
                  <a:schemeClr val="tx1"/>
                </a:solidFill>
                <a:effectLst/>
                <a:latin typeface="Times New Roman" panose="02020603050405020304" pitchFamily="18" charset="0"/>
                <a:ea typeface="Times New Roman" panose="02020603050405020304" pitchFamily="18" charset="0"/>
              </a:rPr>
              <a:t>HELD FOR FUTURE USE</a:t>
            </a: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spcBef>
                <a:spcPts val="0"/>
              </a:spcBef>
              <a:spcAft>
                <a:spcPts val="0"/>
              </a:spcAft>
              <a:buNone/>
              <a:tabLst>
                <a:tab pos="1257300" algn="l"/>
              </a:tabLst>
            </a:pPr>
            <a:r>
              <a:rPr lang="en-US" sz="1400" b="1" dirty="0">
                <a:solidFill>
                  <a:schemeClr val="tx1"/>
                </a:solidFill>
                <a:effectLst/>
                <a:latin typeface="Times New Roman" panose="02020603050405020304" pitchFamily="18" charset="0"/>
                <a:ea typeface="Times New Roman" panose="02020603050405020304" pitchFamily="18" charset="0"/>
              </a:rPr>
              <a:t> </a:t>
            </a: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spcBef>
                <a:spcPts val="0"/>
              </a:spcBef>
              <a:spcAft>
                <a:spcPts val="0"/>
              </a:spcAft>
              <a:buNone/>
              <a:tabLst>
                <a:tab pos="1257300" algn="l"/>
              </a:tabLst>
            </a:pPr>
            <a:r>
              <a:rPr lang="en-US" sz="1400" b="1" dirty="0">
                <a:solidFill>
                  <a:schemeClr val="tx1"/>
                </a:solidFill>
                <a:effectLst/>
                <a:latin typeface="Times New Roman" panose="02020603050405020304" pitchFamily="18" charset="0"/>
                <a:ea typeface="Times New Roman" panose="02020603050405020304" pitchFamily="18" charset="0"/>
              </a:rPr>
              <a:t>Section 660.18B: Category XVIII(B) </a:t>
            </a:r>
            <a:r>
              <a:rPr lang="en-US" sz="1400" dirty="0">
                <a:solidFill>
                  <a:schemeClr val="tx1"/>
                </a:solidFill>
                <a:effectLst/>
                <a:latin typeface="Times New Roman" panose="02020603050405020304" pitchFamily="18" charset="0"/>
                <a:ea typeface="Times New Roman" panose="02020603050405020304" pitchFamily="18" charset="0"/>
              </a:rPr>
              <a:t>- </a:t>
            </a:r>
            <a:r>
              <a:rPr lang="en-US" sz="1400" b="1" dirty="0">
                <a:solidFill>
                  <a:schemeClr val="tx1"/>
                </a:solidFill>
                <a:effectLst/>
                <a:latin typeface="Times New Roman" panose="02020603050405020304" pitchFamily="18" charset="0"/>
                <a:ea typeface="Times New Roman" panose="02020603050405020304" pitchFamily="18" charset="0"/>
              </a:rPr>
              <a:t>HELD FOR FUTURE USE</a:t>
            </a:r>
            <a:endParaRPr lang="en-US" sz="1400" dirty="0">
              <a:solidFill>
                <a:schemeClr val="tx1"/>
              </a:solidFill>
              <a:effectLst/>
              <a:latin typeface="Times New Roman" panose="02020603050405020304" pitchFamily="18" charset="0"/>
              <a:ea typeface="Times New Roman" panose="02020603050405020304" pitchFamily="18" charset="0"/>
            </a:endParaRPr>
          </a:p>
        </p:txBody>
      </p:sp>
      <p:sp>
        <p:nvSpPr>
          <p:cNvPr id="4" name="Text Box 11">
            <a:extLst>
              <a:ext uri="{FF2B5EF4-FFF2-40B4-BE49-F238E27FC236}">
                <a16:creationId xmlns:a16="http://schemas.microsoft.com/office/drawing/2014/main" id="{208CECA3-B693-2DFC-393C-A5C50669018E}"/>
              </a:ext>
            </a:extLst>
          </p:cNvPr>
          <p:cNvSpPr txBox="1">
            <a:spLocks noGrp="1" noChangeArrowheads="1"/>
          </p:cNvSpPr>
          <p:nvPr>
            <p:ph type="title"/>
          </p:nvPr>
        </p:nvSpPr>
        <p:spPr bwMode="auto">
          <a:xfrm>
            <a:off x="732367" y="-47925"/>
            <a:ext cx="10723034" cy="831093"/>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Rule 660.18A&amp;B (Proposed)</a:t>
            </a:r>
          </a:p>
        </p:txBody>
      </p:sp>
    </p:spTree>
    <p:extLst>
      <p:ext uri="{BB962C8B-B14F-4D97-AF65-F5344CB8AC3E}">
        <p14:creationId xmlns:p14="http://schemas.microsoft.com/office/powerpoint/2010/main" val="185450752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BAB08-241A-421B-2235-5D8EF24EAF9A}"/>
              </a:ext>
            </a:extLst>
          </p:cNvPr>
          <p:cNvSpPr>
            <a:spLocks noGrp="1"/>
          </p:cNvSpPr>
          <p:nvPr>
            <p:ph idx="1"/>
          </p:nvPr>
        </p:nvSpPr>
        <p:spPr>
          <a:xfrm>
            <a:off x="732367" y="838200"/>
            <a:ext cx="10723033" cy="5867400"/>
          </a:xfrm>
        </p:spPr>
        <p:txBody>
          <a:bodyPr/>
          <a:lstStyle/>
          <a:p>
            <a:pPr marL="0" indent="0" algn="just">
              <a:spcBef>
                <a:spcPts val="0"/>
              </a:spcBef>
              <a:spcAft>
                <a:spcPts val="0"/>
              </a:spcAft>
              <a:buNone/>
              <a:tabLst>
                <a:tab pos="1257300" algn="l"/>
              </a:tabLst>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r>
              <a:rPr lang="en-US" sz="1400" b="1" dirty="0">
                <a:solidFill>
                  <a:schemeClr val="tx1"/>
                </a:solidFill>
                <a:effectLst/>
                <a:latin typeface="Times New Roman" panose="02020603050405020304" pitchFamily="18" charset="0"/>
                <a:ea typeface="Times New Roman" panose="02020603050405020304" pitchFamily="18" charset="0"/>
              </a:rPr>
              <a:t>Section 660.19A: Category XIX(A) -	Retail Underground Storage Tank Fuel Dispensing Facility Permit Fee</a:t>
            </a: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r>
              <a:rPr lang="en-US" sz="1400" dirty="0">
                <a:solidFill>
                  <a:schemeClr val="tx1"/>
                </a:solidFill>
                <a:effectLst/>
                <a:latin typeface="Times New Roman" panose="02020603050405020304" pitchFamily="18" charset="0"/>
                <a:ea typeface="Times New Roman" panose="02020603050405020304" pitchFamily="18" charset="0"/>
              </a:rPr>
              <a:t>Permit Fees for the facility and are based on the facility size, underground storage tank (UST) system configuration, and annual fuel sales limits.  The fuel dispensing Permit Fee is based on the total permitted limit of gasoline, gasoline blends, aviation fuels, ethanol blends, and E85 throughput.  For facilities with multiple dispensing types, such as marina (on the water) and (</a:t>
            </a:r>
            <a:r>
              <a:rPr lang="en-US" sz="1400" dirty="0" err="1">
                <a:solidFill>
                  <a:schemeClr val="tx1"/>
                </a:solidFill>
                <a:effectLst/>
                <a:latin typeface="Times New Roman" panose="02020603050405020304" pitchFamily="18" charset="0"/>
                <a:ea typeface="Times New Roman" panose="02020603050405020304" pitchFamily="18" charset="0"/>
              </a:rPr>
              <a:t>onroad</a:t>
            </a:r>
            <a:r>
              <a:rPr lang="en-US" sz="1400" dirty="0">
                <a:solidFill>
                  <a:schemeClr val="tx1"/>
                </a:solidFill>
                <a:effectLst/>
                <a:latin typeface="Times New Roman" panose="02020603050405020304" pitchFamily="18" charset="0"/>
                <a:ea typeface="Times New Roman" panose="02020603050405020304" pitchFamily="18" charset="0"/>
              </a:rPr>
              <a:t>) vehicle fueling, the fees shall be the higher of the two applicable fees.  Enhanced vapor recovery (EVR) and in station diagnostics (ISD) are the most advanced emissions controls available and are required for higher throughput facilities.</a:t>
            </a:r>
          </a:p>
        </p:txBody>
      </p:sp>
      <p:sp>
        <p:nvSpPr>
          <p:cNvPr id="4" name="Text Box 11">
            <a:extLst>
              <a:ext uri="{FF2B5EF4-FFF2-40B4-BE49-F238E27FC236}">
                <a16:creationId xmlns:a16="http://schemas.microsoft.com/office/drawing/2014/main" id="{208CECA3-B693-2DFC-393C-A5C50669018E}"/>
              </a:ext>
            </a:extLst>
          </p:cNvPr>
          <p:cNvSpPr txBox="1">
            <a:spLocks noGrp="1" noChangeArrowheads="1"/>
          </p:cNvSpPr>
          <p:nvPr>
            <p:ph type="title"/>
          </p:nvPr>
        </p:nvSpPr>
        <p:spPr bwMode="auto">
          <a:xfrm>
            <a:off x="732367" y="-47925"/>
            <a:ext cx="10723034" cy="831093"/>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Rule 660.19A (Proposed)</a:t>
            </a:r>
          </a:p>
        </p:txBody>
      </p:sp>
      <p:graphicFrame>
        <p:nvGraphicFramePr>
          <p:cNvPr id="2" name="Table 1">
            <a:extLst>
              <a:ext uri="{FF2B5EF4-FFF2-40B4-BE49-F238E27FC236}">
                <a16:creationId xmlns:a16="http://schemas.microsoft.com/office/drawing/2014/main" id="{99ACF16C-998F-E16A-8A2C-E2DC15BA7B20}"/>
              </a:ext>
            </a:extLst>
          </p:cNvPr>
          <p:cNvGraphicFramePr>
            <a:graphicFrameLocks noGrp="1"/>
          </p:cNvGraphicFramePr>
          <p:nvPr>
            <p:extLst>
              <p:ext uri="{D42A27DB-BD31-4B8C-83A1-F6EECF244321}">
                <p14:modId xmlns:p14="http://schemas.microsoft.com/office/powerpoint/2010/main" val="2696574510"/>
              </p:ext>
            </p:extLst>
          </p:nvPr>
        </p:nvGraphicFramePr>
        <p:xfrm>
          <a:off x="2512483" y="2971800"/>
          <a:ext cx="7162800" cy="2654300"/>
        </p:xfrm>
        <a:graphic>
          <a:graphicData uri="http://schemas.openxmlformats.org/drawingml/2006/table">
            <a:tbl>
              <a:tblPr firstRow="1" firstCol="1" bandRow="1">
                <a:tableStyleId>{5C22544A-7EE6-4342-B048-85BDC9FD1C3A}</a:tableStyleId>
              </a:tblPr>
              <a:tblGrid>
                <a:gridCol w="5025451">
                  <a:extLst>
                    <a:ext uri="{9D8B030D-6E8A-4147-A177-3AD203B41FA5}">
                      <a16:colId xmlns:a16="http://schemas.microsoft.com/office/drawing/2014/main" val="2211653677"/>
                    </a:ext>
                  </a:extLst>
                </a:gridCol>
                <a:gridCol w="1103148">
                  <a:extLst>
                    <a:ext uri="{9D8B030D-6E8A-4147-A177-3AD203B41FA5}">
                      <a16:colId xmlns:a16="http://schemas.microsoft.com/office/drawing/2014/main" val="1330550035"/>
                    </a:ext>
                  </a:extLst>
                </a:gridCol>
                <a:gridCol w="1034201">
                  <a:extLst>
                    <a:ext uri="{9D8B030D-6E8A-4147-A177-3AD203B41FA5}">
                      <a16:colId xmlns:a16="http://schemas.microsoft.com/office/drawing/2014/main" val="185064938"/>
                    </a:ext>
                  </a:extLst>
                </a:gridCol>
              </a:tblGrid>
              <a:tr h="250406">
                <a:tc gridSpan="3">
                  <a:txBody>
                    <a:bodyPr/>
                    <a:lstStyle/>
                    <a:p>
                      <a:pPr marL="0" marR="0">
                        <a:spcBef>
                          <a:spcPts val="0"/>
                        </a:spcBef>
                        <a:spcAft>
                          <a:spcPts val="0"/>
                        </a:spcAft>
                      </a:pPr>
                      <a:r>
                        <a:rPr lang="en-US" sz="1200" dirty="0">
                          <a:effectLst/>
                        </a:rPr>
                        <a:t>Permit Fees: Retail UST Fuel Dispensing Facility</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677977972"/>
                  </a:ext>
                </a:extLst>
              </a:tr>
              <a:tr h="400649">
                <a:tc>
                  <a:txBody>
                    <a:bodyPr/>
                    <a:lstStyle/>
                    <a:p>
                      <a:pPr marL="0" marR="0">
                        <a:spcBef>
                          <a:spcPts val="0"/>
                        </a:spcBef>
                        <a:spcAft>
                          <a:spcPts val="0"/>
                        </a:spcAft>
                      </a:pPr>
                      <a:r>
                        <a:rPr lang="en-US" sz="1200">
                          <a:effectLst/>
                        </a:rPr>
                        <a:t>Permit Type: Throughput Limit - Gallons of Fuel Per Year</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A/C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P/O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426614799"/>
                  </a:ext>
                </a:extLst>
              </a:tr>
              <a:tr h="400649">
                <a:tc>
                  <a:txBody>
                    <a:bodyPr/>
                    <a:lstStyle/>
                    <a:p>
                      <a:pPr marL="0" marR="0">
                        <a:spcBef>
                          <a:spcPts val="0"/>
                        </a:spcBef>
                        <a:spcAft>
                          <a:spcPts val="0"/>
                        </a:spcAft>
                      </a:pPr>
                      <a:r>
                        <a:rPr lang="en-US" sz="1200">
                          <a:effectLst/>
                        </a:rPr>
                        <a:t>&lt; 100,000 and/or exempt from Phase I and/or Phase II EVR</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$ 1,250.00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$ 625.00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855612718"/>
                  </a:ext>
                </a:extLst>
              </a:tr>
              <a:tr h="400649">
                <a:tc>
                  <a:txBody>
                    <a:bodyPr/>
                    <a:lstStyle/>
                    <a:p>
                      <a:pPr marL="0" marR="0">
                        <a:spcBef>
                          <a:spcPts val="0"/>
                        </a:spcBef>
                        <a:spcAft>
                          <a:spcPts val="0"/>
                        </a:spcAft>
                      </a:pPr>
                      <a:r>
                        <a:rPr lang="en-US" sz="1200">
                          <a:effectLst/>
                        </a:rPr>
                        <a:t>≥ 100,000 and &lt; 600,000 gpy with Phase I and Phase II EVR</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$ 3,125.00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$ 1,563.00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710564780"/>
                  </a:ext>
                </a:extLst>
              </a:tr>
              <a:tr h="400649">
                <a:tc>
                  <a:txBody>
                    <a:bodyPr/>
                    <a:lstStyle/>
                    <a:p>
                      <a:pPr marL="0" marR="0">
                        <a:spcBef>
                          <a:spcPts val="0"/>
                        </a:spcBef>
                        <a:spcAft>
                          <a:spcPts val="0"/>
                        </a:spcAft>
                      </a:pPr>
                      <a:r>
                        <a:rPr lang="en-US" sz="1200">
                          <a:effectLst/>
                        </a:rPr>
                        <a:t>≥ 100,000 and &lt; 600,000 gpy without Phase I and Phase II EVR</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$ 3,750.00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$ 1,875.00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945057961"/>
                  </a:ext>
                </a:extLst>
              </a:tr>
              <a:tr h="400649">
                <a:tc>
                  <a:txBody>
                    <a:bodyPr/>
                    <a:lstStyle/>
                    <a:p>
                      <a:pPr marL="0" marR="0">
                        <a:spcBef>
                          <a:spcPts val="0"/>
                        </a:spcBef>
                        <a:spcAft>
                          <a:spcPts val="0"/>
                        </a:spcAft>
                      </a:pPr>
                      <a:r>
                        <a:rPr lang="en-US" sz="1200">
                          <a:effectLst/>
                        </a:rPr>
                        <a:t>≥ 600,000 and &lt; 2,000,000 gpy with EVR and ISD</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$ 5,000.00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$ 2,500.00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674199286"/>
                  </a:ext>
                </a:extLst>
              </a:tr>
              <a:tr h="400649">
                <a:tc>
                  <a:txBody>
                    <a:bodyPr/>
                    <a:lstStyle/>
                    <a:p>
                      <a:pPr marL="0" marR="0">
                        <a:spcBef>
                          <a:spcPts val="0"/>
                        </a:spcBef>
                        <a:spcAft>
                          <a:spcPts val="0"/>
                        </a:spcAft>
                      </a:pPr>
                      <a:r>
                        <a:rPr lang="en-US" sz="1200">
                          <a:effectLst/>
                        </a:rPr>
                        <a:t>≥ 2,000,000 gpy with EVR and ISD</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$ 6,250.00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$ 3,125.00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247523030"/>
                  </a:ext>
                </a:extLst>
              </a:tr>
            </a:tbl>
          </a:graphicData>
        </a:graphic>
      </p:graphicFrame>
    </p:spTree>
    <p:extLst>
      <p:ext uri="{BB962C8B-B14F-4D97-AF65-F5344CB8AC3E}">
        <p14:creationId xmlns:p14="http://schemas.microsoft.com/office/powerpoint/2010/main" val="367903155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BAB08-241A-421B-2235-5D8EF24EAF9A}"/>
              </a:ext>
            </a:extLst>
          </p:cNvPr>
          <p:cNvSpPr>
            <a:spLocks noGrp="1"/>
          </p:cNvSpPr>
          <p:nvPr>
            <p:ph idx="1"/>
          </p:nvPr>
        </p:nvSpPr>
        <p:spPr>
          <a:xfrm>
            <a:off x="732367" y="838200"/>
            <a:ext cx="10723033" cy="5867400"/>
          </a:xfrm>
        </p:spPr>
        <p:txBody>
          <a:bodyPr/>
          <a:lstStyle/>
          <a:p>
            <a:pPr marL="0" indent="0" algn="just">
              <a:spcBef>
                <a:spcPts val="0"/>
              </a:spcBef>
              <a:spcAft>
                <a:spcPts val="0"/>
              </a:spcAft>
              <a:buNone/>
              <a:tabLst>
                <a:tab pos="1257300" algn="l"/>
              </a:tabLst>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r>
              <a:rPr lang="en-US" sz="1400" b="1" dirty="0">
                <a:solidFill>
                  <a:schemeClr val="tx1"/>
                </a:solidFill>
                <a:effectLst/>
                <a:latin typeface="Times New Roman" panose="02020603050405020304" pitchFamily="18" charset="0"/>
                <a:ea typeface="Times New Roman" panose="02020603050405020304" pitchFamily="18" charset="0"/>
              </a:rPr>
              <a:t>Section 660.19B: Category XIX(B) -	Retail Underground Storage Tank Fuel Dispensing Facility Emission Fee</a:t>
            </a:r>
          </a:p>
          <a:p>
            <a:pPr marL="0" marR="0" indent="0" algn="just">
              <a:spcBef>
                <a:spcPts val="0"/>
              </a:spcBef>
              <a:spcAft>
                <a:spcPts val="0"/>
              </a:spcAft>
              <a:buNone/>
              <a:tabLst>
                <a:tab pos="1257300" algn="l"/>
              </a:tabLst>
            </a:pPr>
            <a:r>
              <a:rPr lang="en-US" sz="1400" dirty="0">
                <a:solidFill>
                  <a:schemeClr val="tx1"/>
                </a:solidFill>
                <a:effectLst/>
                <a:latin typeface="Times New Roman" panose="02020603050405020304" pitchFamily="18" charset="0"/>
                <a:ea typeface="Times New Roman" panose="02020603050405020304" pitchFamily="18" charset="0"/>
              </a:rPr>
              <a:t>Emission Fees are based on the facility emissions controls.  The higher level of emissions controls have lower emission fees.  Emissions fees are categorized by facility size, annual fuel sales limits, and control systems in place.  The Emission Fee is based on the total permitted limit of gasoline, gasoline blends, aviation fuels, ethanol blends, and E85 throughput as well as the level of emissions controls.  Enhanced vapor recovery (EVR) and in station diagnostics (ISD) are the most advanced emissions controls available and are required for higher throughput facilities.</a:t>
            </a:r>
          </a:p>
          <a:p>
            <a:pPr marL="0" marR="0" indent="0" algn="just">
              <a:spcBef>
                <a:spcPts val="0"/>
              </a:spcBef>
              <a:spcAft>
                <a:spcPts val="0"/>
              </a:spcAft>
              <a:buNone/>
              <a:tabLst>
                <a:tab pos="1257300" algn="l"/>
              </a:tabLst>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p:txBody>
      </p:sp>
      <p:sp>
        <p:nvSpPr>
          <p:cNvPr id="4" name="Text Box 11">
            <a:extLst>
              <a:ext uri="{FF2B5EF4-FFF2-40B4-BE49-F238E27FC236}">
                <a16:creationId xmlns:a16="http://schemas.microsoft.com/office/drawing/2014/main" id="{208CECA3-B693-2DFC-393C-A5C50669018E}"/>
              </a:ext>
            </a:extLst>
          </p:cNvPr>
          <p:cNvSpPr txBox="1">
            <a:spLocks noGrp="1" noChangeArrowheads="1"/>
          </p:cNvSpPr>
          <p:nvPr>
            <p:ph type="title"/>
          </p:nvPr>
        </p:nvSpPr>
        <p:spPr bwMode="auto">
          <a:xfrm>
            <a:off x="732367" y="-47925"/>
            <a:ext cx="10723034" cy="831093"/>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Rule 660.19B (Proposed)</a:t>
            </a:r>
          </a:p>
        </p:txBody>
      </p:sp>
      <mc:AlternateContent xmlns:mc="http://schemas.openxmlformats.org/markup-compatibility/2006">
        <mc:Choice xmlns:a14="http://schemas.microsoft.com/office/drawing/2010/main" Requires="a14">
          <p:graphicFrame>
            <p:nvGraphicFramePr>
              <p:cNvPr id="5" name="Table 4">
                <a:extLst>
                  <a:ext uri="{FF2B5EF4-FFF2-40B4-BE49-F238E27FC236}">
                    <a16:creationId xmlns:a16="http://schemas.microsoft.com/office/drawing/2014/main" id="{50F83FD2-119A-82E0-B3EE-70EF8DED440B}"/>
                  </a:ext>
                </a:extLst>
              </p:cNvPr>
              <p:cNvGraphicFramePr>
                <a:graphicFrameLocks noGrp="1"/>
              </p:cNvGraphicFramePr>
              <p:nvPr>
                <p:extLst>
                  <p:ext uri="{D42A27DB-BD31-4B8C-83A1-F6EECF244321}">
                    <p14:modId xmlns:p14="http://schemas.microsoft.com/office/powerpoint/2010/main" val="3255329583"/>
                  </p:ext>
                </p:extLst>
              </p:nvPr>
            </p:nvGraphicFramePr>
            <p:xfrm>
              <a:off x="2552700" y="2514600"/>
              <a:ext cx="7086599" cy="3657597"/>
            </p:xfrm>
            <a:graphic>
              <a:graphicData uri="http://schemas.openxmlformats.org/drawingml/2006/table">
                <a:tbl>
                  <a:tblPr firstRow="1" firstCol="1" bandRow="1">
                    <a:tableStyleId>{5C22544A-7EE6-4342-B048-85BDC9FD1C3A}</a:tableStyleId>
                  </a:tblPr>
                  <a:tblGrid>
                    <a:gridCol w="3403083">
                      <a:extLst>
                        <a:ext uri="{9D8B030D-6E8A-4147-A177-3AD203B41FA5}">
                          <a16:colId xmlns:a16="http://schemas.microsoft.com/office/drawing/2014/main" val="4080402636"/>
                        </a:ext>
                      </a:extLst>
                    </a:gridCol>
                    <a:gridCol w="818559">
                      <a:extLst>
                        <a:ext uri="{9D8B030D-6E8A-4147-A177-3AD203B41FA5}">
                          <a16:colId xmlns:a16="http://schemas.microsoft.com/office/drawing/2014/main" val="4032181564"/>
                        </a:ext>
                      </a:extLst>
                    </a:gridCol>
                    <a:gridCol w="818559">
                      <a:extLst>
                        <a:ext uri="{9D8B030D-6E8A-4147-A177-3AD203B41FA5}">
                          <a16:colId xmlns:a16="http://schemas.microsoft.com/office/drawing/2014/main" val="3519577460"/>
                        </a:ext>
                      </a:extLst>
                    </a:gridCol>
                    <a:gridCol w="1023199">
                      <a:extLst>
                        <a:ext uri="{9D8B030D-6E8A-4147-A177-3AD203B41FA5}">
                          <a16:colId xmlns:a16="http://schemas.microsoft.com/office/drawing/2014/main" val="3978978602"/>
                        </a:ext>
                      </a:extLst>
                    </a:gridCol>
                    <a:gridCol w="1023199">
                      <a:extLst>
                        <a:ext uri="{9D8B030D-6E8A-4147-A177-3AD203B41FA5}">
                          <a16:colId xmlns:a16="http://schemas.microsoft.com/office/drawing/2014/main" val="1673897556"/>
                        </a:ext>
                      </a:extLst>
                    </a:gridCol>
                  </a:tblGrid>
                  <a:tr h="225777">
                    <a:tc gridSpan="5">
                      <a:txBody>
                        <a:bodyPr/>
                        <a:lstStyle/>
                        <a:p>
                          <a:pPr marL="0" marR="0">
                            <a:spcBef>
                              <a:spcPts val="0"/>
                            </a:spcBef>
                            <a:spcAft>
                              <a:spcPts val="0"/>
                            </a:spcAft>
                          </a:pPr>
                          <a:r>
                            <a:rPr lang="en-US" sz="1200">
                              <a:effectLst/>
                            </a:rPr>
                            <a:t>Emission Fees: Retail UST Fuel Dispensing Facility</a:t>
                          </a:r>
                          <a:endParaRPr lang="en-US" sz="1200">
                            <a:effectLst/>
                            <a:latin typeface="Times New Roman" panose="02020603050405020304" pitchFamily="18" charset="0"/>
                            <a:ea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305035783"/>
                      </a:ext>
                    </a:extLst>
                  </a:tr>
                  <a:tr h="1264356">
                    <a:tc>
                      <a:txBody>
                        <a:bodyPr/>
                        <a:lstStyle/>
                        <a:p>
                          <a:pPr marL="0" marR="0">
                            <a:spcBef>
                              <a:spcPts val="0"/>
                            </a:spcBef>
                            <a:spcAft>
                              <a:spcPts val="0"/>
                            </a:spcAft>
                          </a:pPr>
                          <a:r>
                            <a:rPr lang="en-US" sz="1200" dirty="0">
                              <a:effectLst/>
                            </a:rPr>
                            <a:t>Permit Type: Throughput Limit - Gallons of Fuel per Year</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A/C</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P/O with Phase I EVR and Phase II EVR</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P/O with Phase I EVR and Phase II EVR with ISD</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P/O with </a:t>
                          </a:r>
                        </a:p>
                        <a:p>
                          <a:pPr marL="0" marR="0" algn="ctr">
                            <a:spcBef>
                              <a:spcPts val="0"/>
                            </a:spcBef>
                            <a:spcAft>
                              <a:spcPts val="0"/>
                            </a:spcAft>
                          </a:pPr>
                          <a:r>
                            <a:rPr lang="en-US" sz="1200">
                              <a:effectLst/>
                            </a:rPr>
                            <a:t> Phase II Pre-EVR</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463842956"/>
                      </a:ext>
                    </a:extLst>
                  </a:tr>
                  <a:tr h="361244">
                    <a:tc>
                      <a:txBody>
                        <a:bodyPr/>
                        <a:lstStyle/>
                        <a:p>
                          <a:pPr marL="0" marR="0">
                            <a:spcBef>
                              <a:spcPts val="0"/>
                            </a:spcBef>
                            <a:spcAft>
                              <a:spcPts val="0"/>
                            </a:spcAft>
                          </a:pPr>
                          <a14:m>
                            <m:oMath xmlns:m="http://schemas.openxmlformats.org/officeDocument/2006/math">
                              <m:r>
                                <a:rPr lang="en-US" sz="1200">
                                  <a:effectLst/>
                                </a:rPr>
                                <m:t>&lt; </m:t>
                              </m:r>
                            </m:oMath>
                          </a14:m>
                          <a:r>
                            <a:rPr lang="en-US" sz="1200">
                              <a:effectLst/>
                            </a:rPr>
                            <a:t>10,000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$ 125.00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NA</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NA</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$ 219.00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979744452"/>
                      </a:ext>
                    </a:extLst>
                  </a:tr>
                  <a:tr h="361244">
                    <a:tc>
                      <a:txBody>
                        <a:bodyPr/>
                        <a:lstStyle/>
                        <a:p>
                          <a:pPr marL="0" marR="0">
                            <a:spcBef>
                              <a:spcPts val="0"/>
                            </a:spcBef>
                            <a:spcAft>
                              <a:spcPts val="0"/>
                            </a:spcAft>
                          </a:pPr>
                          <a14:m>
                            <m:oMath xmlns:m="http://schemas.openxmlformats.org/officeDocument/2006/math">
                              <m:r>
                                <a:rPr lang="en-US" sz="1200">
                                  <a:effectLst/>
                                </a:rPr>
                                <m:t>≥</m:t>
                              </m:r>
                            </m:oMath>
                          </a14:m>
                          <a:r>
                            <a:rPr lang="en-US" sz="1200">
                              <a:effectLst/>
                            </a:rPr>
                            <a:t> 10,000 and </a:t>
                          </a:r>
                          <a14:m>
                            <m:oMath xmlns:m="http://schemas.openxmlformats.org/officeDocument/2006/math">
                              <m:r>
                                <a:rPr lang="en-US" sz="1200">
                                  <a:effectLst/>
                                </a:rPr>
                                <m:t>&lt;</m:t>
                              </m:r>
                            </m:oMath>
                          </a14:m>
                          <a:r>
                            <a:rPr lang="en-US" sz="1200">
                              <a:effectLst/>
                            </a:rPr>
                            <a:t> 100,000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$ 250.00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$ 219.00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NA</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$ 344.00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682314481"/>
                      </a:ext>
                    </a:extLst>
                  </a:tr>
                  <a:tr h="361244">
                    <a:tc>
                      <a:txBody>
                        <a:bodyPr/>
                        <a:lstStyle/>
                        <a:p>
                          <a:pPr marL="0" marR="0">
                            <a:spcBef>
                              <a:spcPts val="0"/>
                            </a:spcBef>
                            <a:spcAft>
                              <a:spcPts val="0"/>
                            </a:spcAft>
                          </a:pPr>
                          <a14:m>
                            <m:oMath xmlns:m="http://schemas.openxmlformats.org/officeDocument/2006/math">
                              <m:r>
                                <a:rPr lang="en-US" sz="1200">
                                  <a:effectLst/>
                                </a:rPr>
                                <m:t>≥</m:t>
                              </m:r>
                            </m:oMath>
                          </a14:m>
                          <a:r>
                            <a:rPr lang="en-US" sz="1200">
                              <a:effectLst/>
                            </a:rPr>
                            <a:t> 100,000 and </a:t>
                          </a:r>
                          <a14:m>
                            <m:oMath xmlns:m="http://schemas.openxmlformats.org/officeDocument/2006/math">
                              <m:r>
                                <a:rPr lang="en-US" sz="1200">
                                  <a:effectLst/>
                                </a:rPr>
                                <m:t>&lt;</m:t>
                              </m:r>
                            </m:oMath>
                          </a14:m>
                          <a:r>
                            <a:rPr lang="en-US" sz="1200">
                              <a:effectLst/>
                            </a:rPr>
                            <a:t> 600,000 with EVR</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$ 469.00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$ 469.00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NA</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NA</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484849650"/>
                      </a:ext>
                    </a:extLst>
                  </a:tr>
                  <a:tr h="361244">
                    <a:tc>
                      <a:txBody>
                        <a:bodyPr/>
                        <a:lstStyle/>
                        <a:p>
                          <a:pPr marL="0" marR="0">
                            <a:spcBef>
                              <a:spcPts val="0"/>
                            </a:spcBef>
                            <a:spcAft>
                              <a:spcPts val="0"/>
                            </a:spcAft>
                          </a:pPr>
                          <a14:m>
                            <m:oMath xmlns:m="http://schemas.openxmlformats.org/officeDocument/2006/math">
                              <m:r>
                                <a:rPr lang="en-US" sz="1200">
                                  <a:effectLst/>
                                </a:rPr>
                                <m:t>≥</m:t>
                              </m:r>
                            </m:oMath>
                          </a14:m>
                          <a:r>
                            <a:rPr lang="en-US" sz="1200">
                              <a:effectLst/>
                            </a:rPr>
                            <a:t> 100,000 and </a:t>
                          </a:r>
                          <a14:m>
                            <m:oMath xmlns:m="http://schemas.openxmlformats.org/officeDocument/2006/math">
                              <m:r>
                                <a:rPr lang="en-US" sz="1200">
                                  <a:effectLst/>
                                </a:rPr>
                                <m:t>&lt;</m:t>
                              </m:r>
                            </m:oMath>
                          </a14:m>
                          <a:r>
                            <a:rPr lang="en-US" sz="1200">
                              <a:effectLst/>
                            </a:rPr>
                            <a:t> 600,000 without EVR</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$ 750.00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NA</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NA</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$ 1,032.00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683670050"/>
                      </a:ext>
                    </a:extLst>
                  </a:tr>
                  <a:tr h="361244">
                    <a:tc>
                      <a:txBody>
                        <a:bodyPr/>
                        <a:lstStyle/>
                        <a:p>
                          <a:pPr marL="0" marR="0">
                            <a:spcBef>
                              <a:spcPts val="0"/>
                            </a:spcBef>
                            <a:spcAft>
                              <a:spcPts val="0"/>
                            </a:spcAft>
                          </a:pPr>
                          <a14:m>
                            <m:oMath xmlns:m="http://schemas.openxmlformats.org/officeDocument/2006/math">
                              <m:r>
                                <a:rPr lang="en-US" sz="1200">
                                  <a:effectLst/>
                                </a:rPr>
                                <m:t>≥</m:t>
                              </m:r>
                            </m:oMath>
                          </a14:m>
                          <a:r>
                            <a:rPr lang="en-US" sz="1200">
                              <a:effectLst/>
                            </a:rPr>
                            <a:t> 600,000 and </a:t>
                          </a:r>
                          <a14:m>
                            <m:oMath xmlns:m="http://schemas.openxmlformats.org/officeDocument/2006/math">
                              <m:r>
                                <a:rPr lang="en-US" sz="1200">
                                  <a:effectLst/>
                                </a:rPr>
                                <m:t>&lt;</m:t>
                              </m:r>
                            </m:oMath>
                          </a14:m>
                          <a:r>
                            <a:rPr lang="en-US" sz="1200">
                              <a:effectLst/>
                            </a:rPr>
                            <a:t> 2,000,000 with EVR &amp; ISD</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$ 500.00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NA</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$625.00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NA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203188784"/>
                      </a:ext>
                    </a:extLst>
                  </a:tr>
                  <a:tr h="361244">
                    <a:tc>
                      <a:txBody>
                        <a:bodyPr/>
                        <a:lstStyle/>
                        <a:p>
                          <a:pPr marL="0" marR="0">
                            <a:spcBef>
                              <a:spcPts val="0"/>
                            </a:spcBef>
                            <a:spcAft>
                              <a:spcPts val="0"/>
                            </a:spcAft>
                          </a:pPr>
                          <a14:m>
                            <m:oMath xmlns:m="http://schemas.openxmlformats.org/officeDocument/2006/math">
                              <m:r>
                                <a:rPr lang="en-US" sz="1200">
                                  <a:effectLst/>
                                </a:rPr>
                                <m:t>≥</m:t>
                              </m:r>
                            </m:oMath>
                          </a14:m>
                          <a:r>
                            <a:rPr lang="en-US" sz="1200">
                              <a:effectLst/>
                            </a:rPr>
                            <a:t> 2,000,000 with EVR &amp; ISD</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$ 625.00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NA</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$782.00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NA</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763381579"/>
                      </a:ext>
                    </a:extLst>
                  </a:tr>
                </a:tbl>
              </a:graphicData>
            </a:graphic>
          </p:graphicFrame>
        </mc:Choice>
        <mc:Fallback>
          <p:graphicFrame>
            <p:nvGraphicFramePr>
              <p:cNvPr id="5" name="Table 4">
                <a:extLst>
                  <a:ext uri="{FF2B5EF4-FFF2-40B4-BE49-F238E27FC236}">
                    <a16:creationId xmlns:a16="http://schemas.microsoft.com/office/drawing/2014/main" id="{50F83FD2-119A-82E0-B3EE-70EF8DED440B}"/>
                  </a:ext>
                </a:extLst>
              </p:cNvPr>
              <p:cNvGraphicFramePr>
                <a:graphicFrameLocks noGrp="1"/>
              </p:cNvGraphicFramePr>
              <p:nvPr>
                <p:extLst>
                  <p:ext uri="{D42A27DB-BD31-4B8C-83A1-F6EECF244321}">
                    <p14:modId xmlns:p14="http://schemas.microsoft.com/office/powerpoint/2010/main" val="3255329583"/>
                  </p:ext>
                </p:extLst>
              </p:nvPr>
            </p:nvGraphicFramePr>
            <p:xfrm>
              <a:off x="2552700" y="2514600"/>
              <a:ext cx="7086599" cy="3657597"/>
            </p:xfrm>
            <a:graphic>
              <a:graphicData uri="http://schemas.openxmlformats.org/drawingml/2006/table">
                <a:tbl>
                  <a:tblPr firstRow="1" firstCol="1" bandRow="1">
                    <a:tableStyleId>{5C22544A-7EE6-4342-B048-85BDC9FD1C3A}</a:tableStyleId>
                  </a:tblPr>
                  <a:tblGrid>
                    <a:gridCol w="3403083">
                      <a:extLst>
                        <a:ext uri="{9D8B030D-6E8A-4147-A177-3AD203B41FA5}">
                          <a16:colId xmlns:a16="http://schemas.microsoft.com/office/drawing/2014/main" val="4080402636"/>
                        </a:ext>
                      </a:extLst>
                    </a:gridCol>
                    <a:gridCol w="818559">
                      <a:extLst>
                        <a:ext uri="{9D8B030D-6E8A-4147-A177-3AD203B41FA5}">
                          <a16:colId xmlns:a16="http://schemas.microsoft.com/office/drawing/2014/main" val="4032181564"/>
                        </a:ext>
                      </a:extLst>
                    </a:gridCol>
                    <a:gridCol w="818559">
                      <a:extLst>
                        <a:ext uri="{9D8B030D-6E8A-4147-A177-3AD203B41FA5}">
                          <a16:colId xmlns:a16="http://schemas.microsoft.com/office/drawing/2014/main" val="3519577460"/>
                        </a:ext>
                      </a:extLst>
                    </a:gridCol>
                    <a:gridCol w="1023199">
                      <a:extLst>
                        <a:ext uri="{9D8B030D-6E8A-4147-A177-3AD203B41FA5}">
                          <a16:colId xmlns:a16="http://schemas.microsoft.com/office/drawing/2014/main" val="3978978602"/>
                        </a:ext>
                      </a:extLst>
                    </a:gridCol>
                    <a:gridCol w="1023199">
                      <a:extLst>
                        <a:ext uri="{9D8B030D-6E8A-4147-A177-3AD203B41FA5}">
                          <a16:colId xmlns:a16="http://schemas.microsoft.com/office/drawing/2014/main" val="1673897556"/>
                        </a:ext>
                      </a:extLst>
                    </a:gridCol>
                  </a:tblGrid>
                  <a:tr h="225777">
                    <a:tc gridSpan="5">
                      <a:txBody>
                        <a:bodyPr/>
                        <a:lstStyle/>
                        <a:p>
                          <a:pPr marL="0" marR="0">
                            <a:spcBef>
                              <a:spcPts val="0"/>
                            </a:spcBef>
                            <a:spcAft>
                              <a:spcPts val="0"/>
                            </a:spcAft>
                          </a:pPr>
                          <a:r>
                            <a:rPr lang="en-US" sz="1200">
                              <a:effectLst/>
                            </a:rPr>
                            <a:t>Emission Fees: Retail UST Fuel Dispensing Facility</a:t>
                          </a:r>
                          <a:endParaRPr lang="en-US" sz="1200">
                            <a:effectLst/>
                            <a:latin typeface="Times New Roman" panose="02020603050405020304" pitchFamily="18" charset="0"/>
                            <a:ea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305035783"/>
                      </a:ext>
                    </a:extLst>
                  </a:tr>
                  <a:tr h="1264356">
                    <a:tc>
                      <a:txBody>
                        <a:bodyPr/>
                        <a:lstStyle/>
                        <a:p>
                          <a:pPr marL="0" marR="0">
                            <a:spcBef>
                              <a:spcPts val="0"/>
                            </a:spcBef>
                            <a:spcAft>
                              <a:spcPts val="0"/>
                            </a:spcAft>
                          </a:pPr>
                          <a:r>
                            <a:rPr lang="en-US" sz="1200" dirty="0">
                              <a:effectLst/>
                            </a:rPr>
                            <a:t>Permit Type: Throughput Limit - Gallons of Fuel per Year</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A/C</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P/O with Phase I EVR and Phase II EVR</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P/O with Phase I EVR and Phase II EVR with ISD</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P/O with </a:t>
                          </a:r>
                        </a:p>
                        <a:p>
                          <a:pPr marL="0" marR="0" algn="ctr">
                            <a:spcBef>
                              <a:spcPts val="0"/>
                            </a:spcBef>
                            <a:spcAft>
                              <a:spcPts val="0"/>
                            </a:spcAft>
                          </a:pPr>
                          <a:r>
                            <a:rPr lang="en-US" sz="1200">
                              <a:effectLst/>
                            </a:rPr>
                            <a:t> Phase II Pre-EVR</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463842956"/>
                      </a:ext>
                    </a:extLst>
                  </a:tr>
                  <a:tr h="361244">
                    <a:tc>
                      <a:txBody>
                        <a:bodyPr/>
                        <a:lstStyle/>
                        <a:p>
                          <a:endParaRPr lang="en-US"/>
                        </a:p>
                      </a:txBody>
                      <a:tcPr marL="68580" marR="68580" marT="0" marB="0" anchor="b">
                        <a:blipFill>
                          <a:blip r:embed="rId2"/>
                          <a:stretch>
                            <a:fillRect l="-373" t="-417241" r="-109328" b="-517241"/>
                          </a:stretch>
                        </a:blipFill>
                      </a:tcPr>
                    </a:tc>
                    <a:tc>
                      <a:txBody>
                        <a:bodyPr/>
                        <a:lstStyle/>
                        <a:p>
                          <a:pPr marL="0" marR="0" algn="r">
                            <a:spcBef>
                              <a:spcPts val="0"/>
                            </a:spcBef>
                            <a:spcAft>
                              <a:spcPts val="0"/>
                            </a:spcAft>
                          </a:pPr>
                          <a:r>
                            <a:rPr lang="en-US" sz="1200">
                              <a:effectLst/>
                            </a:rPr>
                            <a:t>$ 125.00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NA</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NA</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$ 219.00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979744452"/>
                      </a:ext>
                    </a:extLst>
                  </a:tr>
                  <a:tr h="361244">
                    <a:tc>
                      <a:txBody>
                        <a:bodyPr/>
                        <a:lstStyle/>
                        <a:p>
                          <a:endParaRPr lang="en-US"/>
                        </a:p>
                      </a:txBody>
                      <a:tcPr marL="68580" marR="68580" marT="0" marB="0" anchor="b">
                        <a:blipFill>
                          <a:blip r:embed="rId2"/>
                          <a:stretch>
                            <a:fillRect l="-373" t="-535714" r="-109328" b="-435714"/>
                          </a:stretch>
                        </a:blipFill>
                      </a:tcPr>
                    </a:tc>
                    <a:tc>
                      <a:txBody>
                        <a:bodyPr/>
                        <a:lstStyle/>
                        <a:p>
                          <a:pPr marL="0" marR="0" algn="r">
                            <a:spcBef>
                              <a:spcPts val="0"/>
                            </a:spcBef>
                            <a:spcAft>
                              <a:spcPts val="0"/>
                            </a:spcAft>
                          </a:pPr>
                          <a:r>
                            <a:rPr lang="en-US" sz="1200">
                              <a:effectLst/>
                            </a:rPr>
                            <a:t>$ 250.00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$ 219.00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NA</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$ 344.00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682314481"/>
                      </a:ext>
                    </a:extLst>
                  </a:tr>
                  <a:tr h="361244">
                    <a:tc>
                      <a:txBody>
                        <a:bodyPr/>
                        <a:lstStyle/>
                        <a:p>
                          <a:endParaRPr lang="en-US"/>
                        </a:p>
                      </a:txBody>
                      <a:tcPr marL="68580" marR="68580" marT="0" marB="0" anchor="b">
                        <a:blipFill>
                          <a:blip r:embed="rId2"/>
                          <a:stretch>
                            <a:fillRect l="-373" t="-613793" r="-109328" b="-320690"/>
                          </a:stretch>
                        </a:blipFill>
                      </a:tcPr>
                    </a:tc>
                    <a:tc>
                      <a:txBody>
                        <a:bodyPr/>
                        <a:lstStyle/>
                        <a:p>
                          <a:pPr marL="0" marR="0" algn="r">
                            <a:spcBef>
                              <a:spcPts val="0"/>
                            </a:spcBef>
                            <a:spcAft>
                              <a:spcPts val="0"/>
                            </a:spcAft>
                          </a:pPr>
                          <a:r>
                            <a:rPr lang="en-US" sz="1200">
                              <a:effectLst/>
                            </a:rPr>
                            <a:t>$ 469.00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$ 469.00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NA</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NA</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484849650"/>
                      </a:ext>
                    </a:extLst>
                  </a:tr>
                  <a:tr h="361244">
                    <a:tc>
                      <a:txBody>
                        <a:bodyPr/>
                        <a:lstStyle/>
                        <a:p>
                          <a:endParaRPr lang="en-US"/>
                        </a:p>
                      </a:txBody>
                      <a:tcPr marL="68580" marR="68580" marT="0" marB="0" anchor="b">
                        <a:blipFill>
                          <a:blip r:embed="rId2"/>
                          <a:stretch>
                            <a:fillRect l="-373" t="-739286" r="-109328" b="-232143"/>
                          </a:stretch>
                        </a:blipFill>
                      </a:tcPr>
                    </a:tc>
                    <a:tc>
                      <a:txBody>
                        <a:bodyPr/>
                        <a:lstStyle/>
                        <a:p>
                          <a:pPr marL="0" marR="0" algn="r">
                            <a:spcBef>
                              <a:spcPts val="0"/>
                            </a:spcBef>
                            <a:spcAft>
                              <a:spcPts val="0"/>
                            </a:spcAft>
                          </a:pPr>
                          <a:r>
                            <a:rPr lang="en-US" sz="1200">
                              <a:effectLst/>
                            </a:rPr>
                            <a:t>$ 750.00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NA</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NA</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$ 1,032.00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683670050"/>
                      </a:ext>
                    </a:extLst>
                  </a:tr>
                  <a:tr h="361244">
                    <a:tc>
                      <a:txBody>
                        <a:bodyPr/>
                        <a:lstStyle/>
                        <a:p>
                          <a:endParaRPr lang="en-US"/>
                        </a:p>
                      </a:txBody>
                      <a:tcPr marL="68580" marR="68580" marT="0" marB="0" anchor="b">
                        <a:blipFill>
                          <a:blip r:embed="rId2"/>
                          <a:stretch>
                            <a:fillRect l="-373" t="-810345" r="-109328" b="-124138"/>
                          </a:stretch>
                        </a:blipFill>
                      </a:tcPr>
                    </a:tc>
                    <a:tc>
                      <a:txBody>
                        <a:bodyPr/>
                        <a:lstStyle/>
                        <a:p>
                          <a:pPr marL="0" marR="0" algn="ctr">
                            <a:spcBef>
                              <a:spcPts val="0"/>
                            </a:spcBef>
                            <a:spcAft>
                              <a:spcPts val="0"/>
                            </a:spcAft>
                          </a:pPr>
                          <a:r>
                            <a:rPr lang="en-US" sz="1200">
                              <a:effectLst/>
                            </a:rPr>
                            <a:t>$ 500.00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NA</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$625.00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NA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203188784"/>
                      </a:ext>
                    </a:extLst>
                  </a:tr>
                  <a:tr h="361244">
                    <a:tc>
                      <a:txBody>
                        <a:bodyPr/>
                        <a:lstStyle/>
                        <a:p>
                          <a:endParaRPr lang="en-US"/>
                        </a:p>
                      </a:txBody>
                      <a:tcPr marL="68580" marR="68580" marT="0" marB="0" anchor="b">
                        <a:blipFill>
                          <a:blip r:embed="rId2"/>
                          <a:stretch>
                            <a:fillRect l="-373" t="-942857" r="-109328" b="-28571"/>
                          </a:stretch>
                        </a:blipFill>
                      </a:tcPr>
                    </a:tc>
                    <a:tc>
                      <a:txBody>
                        <a:bodyPr/>
                        <a:lstStyle/>
                        <a:p>
                          <a:pPr marL="0" marR="0" algn="r">
                            <a:spcBef>
                              <a:spcPts val="0"/>
                            </a:spcBef>
                            <a:spcAft>
                              <a:spcPts val="0"/>
                            </a:spcAft>
                          </a:pPr>
                          <a:r>
                            <a:rPr lang="en-US" sz="1200">
                              <a:effectLst/>
                            </a:rPr>
                            <a:t>$ 625.00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NA</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$782.00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NA</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763381579"/>
                      </a:ext>
                    </a:extLst>
                  </a:tr>
                </a:tbl>
              </a:graphicData>
            </a:graphic>
          </p:graphicFrame>
        </mc:Fallback>
      </mc:AlternateContent>
    </p:spTree>
    <p:extLst>
      <p:ext uri="{BB962C8B-B14F-4D97-AF65-F5344CB8AC3E}">
        <p14:creationId xmlns:p14="http://schemas.microsoft.com/office/powerpoint/2010/main" val="14172411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BAB08-241A-421B-2235-5D8EF24EAF9A}"/>
              </a:ext>
            </a:extLst>
          </p:cNvPr>
          <p:cNvSpPr>
            <a:spLocks noGrp="1"/>
          </p:cNvSpPr>
          <p:nvPr>
            <p:ph idx="1"/>
          </p:nvPr>
        </p:nvSpPr>
        <p:spPr>
          <a:xfrm>
            <a:off x="732367" y="838200"/>
            <a:ext cx="10723033" cy="5867400"/>
          </a:xfrm>
        </p:spPr>
        <p:txBody>
          <a:bodyPr/>
          <a:lstStyle/>
          <a:p>
            <a:pPr marL="0" indent="0" algn="just">
              <a:spcBef>
                <a:spcPts val="0"/>
              </a:spcBef>
              <a:spcAft>
                <a:spcPts val="0"/>
              </a:spcAft>
              <a:buNone/>
              <a:tabLst>
                <a:tab pos="1257300" algn="l"/>
              </a:tabLst>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r>
              <a:rPr lang="en-US" sz="1400" b="1" dirty="0">
                <a:solidFill>
                  <a:schemeClr val="tx1"/>
                </a:solidFill>
                <a:effectLst/>
                <a:latin typeface="Times New Roman" panose="02020603050405020304" pitchFamily="18" charset="0"/>
                <a:ea typeface="Times New Roman" panose="02020603050405020304" pitchFamily="18" charset="0"/>
              </a:rPr>
              <a:t>Section 660.19C: Category XIX(C) -	Retail Aboveground Storage Tank Fuel Dispensing Facility Permit Fee</a:t>
            </a: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r>
              <a:rPr lang="en-US" sz="1400" dirty="0">
                <a:solidFill>
                  <a:schemeClr val="tx1"/>
                </a:solidFill>
                <a:effectLst/>
                <a:latin typeface="Times New Roman" panose="02020603050405020304" pitchFamily="18" charset="0"/>
                <a:ea typeface="Times New Roman" panose="02020603050405020304" pitchFamily="18" charset="0"/>
              </a:rPr>
              <a:t>Permit Fees are based on the facility size, above ground storage tank (AST) system configuration (including mobile fueling) and annual fuel sales limits.  Category is based on Phase II system configuration (Exempt from Vapor Recover, Pre-EVR, or EVR) The fuel dispensing Permit Fee is for gasoline, gasoline blends, aviation fuels, ethanol blends, and E85.  For facilities with multiple dispensing types, such as marina and vehicle fueling, the fees shall be the higher of the applicable fees.</a:t>
            </a: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p:txBody>
      </p:sp>
      <p:sp>
        <p:nvSpPr>
          <p:cNvPr id="4" name="Text Box 11">
            <a:extLst>
              <a:ext uri="{FF2B5EF4-FFF2-40B4-BE49-F238E27FC236}">
                <a16:creationId xmlns:a16="http://schemas.microsoft.com/office/drawing/2014/main" id="{208CECA3-B693-2DFC-393C-A5C50669018E}"/>
              </a:ext>
            </a:extLst>
          </p:cNvPr>
          <p:cNvSpPr txBox="1">
            <a:spLocks noGrp="1" noChangeArrowheads="1"/>
          </p:cNvSpPr>
          <p:nvPr>
            <p:ph type="title"/>
          </p:nvPr>
        </p:nvSpPr>
        <p:spPr bwMode="auto">
          <a:xfrm>
            <a:off x="732367" y="-47925"/>
            <a:ext cx="10723034" cy="831093"/>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Rule 660.19C (Proposed)</a:t>
            </a:r>
          </a:p>
        </p:txBody>
      </p:sp>
      <mc:AlternateContent xmlns:mc="http://schemas.openxmlformats.org/markup-compatibility/2006">
        <mc:Choice xmlns:a14="http://schemas.microsoft.com/office/drawing/2010/main" Requires="a14">
          <p:graphicFrame>
            <p:nvGraphicFramePr>
              <p:cNvPr id="2" name="Table 1">
                <a:extLst>
                  <a:ext uri="{FF2B5EF4-FFF2-40B4-BE49-F238E27FC236}">
                    <a16:creationId xmlns:a16="http://schemas.microsoft.com/office/drawing/2014/main" id="{21182973-D997-DF9A-2FEE-56F43F2C2F3D}"/>
                  </a:ext>
                </a:extLst>
              </p:cNvPr>
              <p:cNvGraphicFramePr>
                <a:graphicFrameLocks noGrp="1"/>
              </p:cNvGraphicFramePr>
              <p:nvPr>
                <p:extLst>
                  <p:ext uri="{D42A27DB-BD31-4B8C-83A1-F6EECF244321}">
                    <p14:modId xmlns:p14="http://schemas.microsoft.com/office/powerpoint/2010/main" val="1395537921"/>
                  </p:ext>
                </p:extLst>
              </p:nvPr>
            </p:nvGraphicFramePr>
            <p:xfrm>
              <a:off x="2781299" y="2819400"/>
              <a:ext cx="6629401" cy="2926079"/>
            </p:xfrm>
            <a:graphic>
              <a:graphicData uri="http://schemas.openxmlformats.org/drawingml/2006/table">
                <a:tbl>
                  <a:tblPr firstRow="1" firstCol="1" bandRow="1">
                    <a:tableStyleId>{5C22544A-7EE6-4342-B048-85BDC9FD1C3A}</a:tableStyleId>
                  </a:tblPr>
                  <a:tblGrid>
                    <a:gridCol w="4587403">
                      <a:extLst>
                        <a:ext uri="{9D8B030D-6E8A-4147-A177-3AD203B41FA5}">
                          <a16:colId xmlns:a16="http://schemas.microsoft.com/office/drawing/2014/main" val="859395434"/>
                        </a:ext>
                      </a:extLst>
                    </a:gridCol>
                    <a:gridCol w="1020999">
                      <a:extLst>
                        <a:ext uri="{9D8B030D-6E8A-4147-A177-3AD203B41FA5}">
                          <a16:colId xmlns:a16="http://schemas.microsoft.com/office/drawing/2014/main" val="4029605448"/>
                        </a:ext>
                      </a:extLst>
                    </a:gridCol>
                    <a:gridCol w="1020999">
                      <a:extLst>
                        <a:ext uri="{9D8B030D-6E8A-4147-A177-3AD203B41FA5}">
                          <a16:colId xmlns:a16="http://schemas.microsoft.com/office/drawing/2014/main" val="3835763350"/>
                        </a:ext>
                      </a:extLst>
                    </a:gridCol>
                  </a:tblGrid>
                  <a:tr h="239843">
                    <a:tc gridSpan="3">
                      <a:txBody>
                        <a:bodyPr/>
                        <a:lstStyle/>
                        <a:p>
                          <a:pPr marL="0" marR="0">
                            <a:spcBef>
                              <a:spcPts val="0"/>
                            </a:spcBef>
                            <a:spcAft>
                              <a:spcPts val="0"/>
                            </a:spcAft>
                          </a:pPr>
                          <a:r>
                            <a:rPr lang="en-US" sz="1200">
                              <a:effectLst/>
                            </a:rPr>
                            <a:t>Permit Fees: Retail AST Fuel Dispensing Facility</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783090418"/>
                      </a:ext>
                    </a:extLst>
                  </a:tr>
                  <a:tr h="383748">
                    <a:tc>
                      <a:txBody>
                        <a:bodyPr/>
                        <a:lstStyle/>
                        <a:p>
                          <a:pPr marL="0" marR="0">
                            <a:spcBef>
                              <a:spcPts val="0"/>
                            </a:spcBef>
                            <a:spcAft>
                              <a:spcPts val="0"/>
                            </a:spcAft>
                          </a:pPr>
                          <a:r>
                            <a:rPr lang="en-US" sz="1200" dirty="0">
                              <a:effectLst/>
                            </a:rPr>
                            <a:t>Permit Type: Throughput Limit - Gallons of Fuel Per Year</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A/C</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P/O</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4160364675"/>
                      </a:ext>
                    </a:extLst>
                  </a:tr>
                  <a:tr h="383748">
                    <a:tc>
                      <a:txBody>
                        <a:bodyPr/>
                        <a:lstStyle/>
                        <a:p>
                          <a:pPr marL="0" marR="0">
                            <a:spcBef>
                              <a:spcPts val="0"/>
                            </a:spcBef>
                            <a:spcAft>
                              <a:spcPts val="0"/>
                            </a:spcAft>
                          </a:pPr>
                          <a:r>
                            <a:rPr lang="en-US" sz="1200">
                              <a:effectLst/>
                            </a:rPr>
                            <a:t>&lt; 10,000, Remote, Mobile, and/or Exempt from Phase II Pre-EVR (aviation and marina)</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$ 1,000.00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$ 500.00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785674684"/>
                      </a:ext>
                    </a:extLst>
                  </a:tr>
                  <a:tr h="383748">
                    <a:tc>
                      <a:txBody>
                        <a:bodyPr/>
                        <a:lstStyle/>
                        <a:p>
                          <a:pPr marL="0" marR="0">
                            <a:spcBef>
                              <a:spcPts val="0"/>
                            </a:spcBef>
                            <a:spcAft>
                              <a:spcPts val="0"/>
                            </a:spcAft>
                          </a:pPr>
                          <a14:m>
                            <m:oMath xmlns:m="http://schemas.openxmlformats.org/officeDocument/2006/math">
                              <m:r>
                                <a:rPr lang="en-US" sz="1200">
                                  <a:effectLst/>
                                </a:rPr>
                                <m:t>≥</m:t>
                              </m:r>
                            </m:oMath>
                          </a14:m>
                          <a:r>
                            <a:rPr lang="en-US" sz="1200">
                              <a:effectLst/>
                            </a:rPr>
                            <a:t> 10,000 and </a:t>
                          </a:r>
                          <a14:m>
                            <m:oMath xmlns:m="http://schemas.openxmlformats.org/officeDocument/2006/math">
                              <m:r>
                                <a:rPr lang="en-US" sz="1200">
                                  <a:effectLst/>
                                </a:rPr>
                                <m:t>&lt;</m:t>
                              </m:r>
                            </m:oMath>
                          </a14:m>
                          <a:r>
                            <a:rPr lang="en-US" sz="1200">
                              <a:effectLst/>
                            </a:rPr>
                            <a:t> 100,000 Pre-EVR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$ 1,875.00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$ 938.00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299998176"/>
                      </a:ext>
                    </a:extLst>
                  </a:tr>
                  <a:tr h="383748">
                    <a:tc>
                      <a:txBody>
                        <a:bodyPr/>
                        <a:lstStyle/>
                        <a:p>
                          <a:pPr marL="0" marR="0">
                            <a:spcBef>
                              <a:spcPts val="0"/>
                            </a:spcBef>
                            <a:spcAft>
                              <a:spcPts val="0"/>
                            </a:spcAft>
                          </a:pPr>
                          <a:r>
                            <a:rPr lang="en-US" sz="1200">
                              <a:effectLst/>
                            </a:rPr>
                            <a:t>≥ 100,000 and &lt; 600,000 Pre-EVR</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$ 4,375.00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$ 2,188.00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621286392"/>
                      </a:ext>
                    </a:extLst>
                  </a:tr>
                  <a:tr h="383748">
                    <a:tc>
                      <a:txBody>
                        <a:bodyPr/>
                        <a:lstStyle/>
                        <a:p>
                          <a:pPr marL="0" marR="0">
                            <a:spcBef>
                              <a:spcPts val="0"/>
                            </a:spcBef>
                            <a:spcAft>
                              <a:spcPts val="0"/>
                            </a:spcAft>
                          </a:pPr>
                          <a:r>
                            <a:rPr lang="en-US" sz="1200">
                              <a:effectLst/>
                            </a:rPr>
                            <a:t>≥ 600,000 and &lt; 2,000,000 Pre-EVR</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$ 5,625.00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$ 2,813.00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238578504"/>
                      </a:ext>
                    </a:extLst>
                  </a:tr>
                  <a:tr h="383748">
                    <a:tc>
                      <a:txBody>
                        <a:bodyPr/>
                        <a:lstStyle/>
                        <a:p>
                          <a:pPr marL="0" marR="0">
                            <a:spcBef>
                              <a:spcPts val="0"/>
                            </a:spcBef>
                            <a:spcAft>
                              <a:spcPts val="0"/>
                            </a:spcAft>
                          </a:pPr>
                          <a:r>
                            <a:rPr lang="en-US" sz="1200">
                              <a:effectLst/>
                            </a:rPr>
                            <a:t>≥ 2,000,000 with Pre-EVR</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$ 7,500.00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$ 3,750.00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093593359"/>
                      </a:ext>
                    </a:extLst>
                  </a:tr>
                  <a:tr h="383748">
                    <a:tc>
                      <a:txBody>
                        <a:bodyPr/>
                        <a:lstStyle/>
                        <a:p>
                          <a:pPr marL="0" marR="0">
                            <a:spcBef>
                              <a:spcPts val="0"/>
                            </a:spcBef>
                            <a:spcAft>
                              <a:spcPts val="0"/>
                            </a:spcAft>
                          </a:pPr>
                          <a:r>
                            <a:rPr lang="en-US" sz="1200">
                              <a:effectLst/>
                            </a:rPr>
                            <a:t>With Phase II EVR</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$ 5,000.00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$ 2,500.00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658309824"/>
                      </a:ext>
                    </a:extLst>
                  </a:tr>
                </a:tbl>
              </a:graphicData>
            </a:graphic>
          </p:graphicFrame>
        </mc:Choice>
        <mc:Fallback>
          <p:graphicFrame>
            <p:nvGraphicFramePr>
              <p:cNvPr id="2" name="Table 1">
                <a:extLst>
                  <a:ext uri="{FF2B5EF4-FFF2-40B4-BE49-F238E27FC236}">
                    <a16:creationId xmlns:a16="http://schemas.microsoft.com/office/drawing/2014/main" id="{21182973-D997-DF9A-2FEE-56F43F2C2F3D}"/>
                  </a:ext>
                </a:extLst>
              </p:cNvPr>
              <p:cNvGraphicFramePr>
                <a:graphicFrameLocks noGrp="1"/>
              </p:cNvGraphicFramePr>
              <p:nvPr>
                <p:extLst>
                  <p:ext uri="{D42A27DB-BD31-4B8C-83A1-F6EECF244321}">
                    <p14:modId xmlns:p14="http://schemas.microsoft.com/office/powerpoint/2010/main" val="1395537921"/>
                  </p:ext>
                </p:extLst>
              </p:nvPr>
            </p:nvGraphicFramePr>
            <p:xfrm>
              <a:off x="2781299" y="2819400"/>
              <a:ext cx="6629401" cy="2926079"/>
            </p:xfrm>
            <a:graphic>
              <a:graphicData uri="http://schemas.openxmlformats.org/drawingml/2006/table">
                <a:tbl>
                  <a:tblPr firstRow="1" firstCol="1" bandRow="1">
                    <a:tableStyleId>{5C22544A-7EE6-4342-B048-85BDC9FD1C3A}</a:tableStyleId>
                  </a:tblPr>
                  <a:tblGrid>
                    <a:gridCol w="4587403">
                      <a:extLst>
                        <a:ext uri="{9D8B030D-6E8A-4147-A177-3AD203B41FA5}">
                          <a16:colId xmlns:a16="http://schemas.microsoft.com/office/drawing/2014/main" val="859395434"/>
                        </a:ext>
                      </a:extLst>
                    </a:gridCol>
                    <a:gridCol w="1020999">
                      <a:extLst>
                        <a:ext uri="{9D8B030D-6E8A-4147-A177-3AD203B41FA5}">
                          <a16:colId xmlns:a16="http://schemas.microsoft.com/office/drawing/2014/main" val="4029605448"/>
                        </a:ext>
                      </a:extLst>
                    </a:gridCol>
                    <a:gridCol w="1020999">
                      <a:extLst>
                        <a:ext uri="{9D8B030D-6E8A-4147-A177-3AD203B41FA5}">
                          <a16:colId xmlns:a16="http://schemas.microsoft.com/office/drawing/2014/main" val="3835763350"/>
                        </a:ext>
                      </a:extLst>
                    </a:gridCol>
                  </a:tblGrid>
                  <a:tr h="239843">
                    <a:tc gridSpan="3">
                      <a:txBody>
                        <a:bodyPr/>
                        <a:lstStyle/>
                        <a:p>
                          <a:pPr marL="0" marR="0">
                            <a:spcBef>
                              <a:spcPts val="0"/>
                            </a:spcBef>
                            <a:spcAft>
                              <a:spcPts val="0"/>
                            </a:spcAft>
                          </a:pPr>
                          <a:r>
                            <a:rPr lang="en-US" sz="1200">
                              <a:effectLst/>
                            </a:rPr>
                            <a:t>Permit Fees: Retail AST Fuel Dispensing Facility</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783090418"/>
                      </a:ext>
                    </a:extLst>
                  </a:tr>
                  <a:tr h="383748">
                    <a:tc>
                      <a:txBody>
                        <a:bodyPr/>
                        <a:lstStyle/>
                        <a:p>
                          <a:pPr marL="0" marR="0">
                            <a:spcBef>
                              <a:spcPts val="0"/>
                            </a:spcBef>
                            <a:spcAft>
                              <a:spcPts val="0"/>
                            </a:spcAft>
                          </a:pPr>
                          <a:r>
                            <a:rPr lang="en-US" sz="1200" dirty="0">
                              <a:effectLst/>
                            </a:rPr>
                            <a:t>Permit Type: Throughput Limit - Gallons of Fuel Per Year</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A/C</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P/O</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4160364675"/>
                      </a:ext>
                    </a:extLst>
                  </a:tr>
                  <a:tr h="383748">
                    <a:tc>
                      <a:txBody>
                        <a:bodyPr/>
                        <a:lstStyle/>
                        <a:p>
                          <a:pPr marL="0" marR="0">
                            <a:spcBef>
                              <a:spcPts val="0"/>
                            </a:spcBef>
                            <a:spcAft>
                              <a:spcPts val="0"/>
                            </a:spcAft>
                          </a:pPr>
                          <a:r>
                            <a:rPr lang="en-US" sz="1200">
                              <a:effectLst/>
                            </a:rPr>
                            <a:t>&lt; 10,000, Remote, Mobile, and/or Exempt from Phase II Pre-EVR (aviation and marina)</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$ 1,000.00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$ 500.00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785674684"/>
                      </a:ext>
                    </a:extLst>
                  </a:tr>
                  <a:tr h="383748">
                    <a:tc>
                      <a:txBody>
                        <a:bodyPr/>
                        <a:lstStyle/>
                        <a:p>
                          <a:endParaRPr lang="en-US"/>
                        </a:p>
                      </a:txBody>
                      <a:tcPr marL="68580" marR="68580" marT="0" marB="0" anchor="b">
                        <a:blipFill>
                          <a:blip r:embed="rId2"/>
                          <a:stretch>
                            <a:fillRect t="-270000" r="-45304" b="-430000"/>
                          </a:stretch>
                        </a:blipFill>
                      </a:tcPr>
                    </a:tc>
                    <a:tc>
                      <a:txBody>
                        <a:bodyPr/>
                        <a:lstStyle/>
                        <a:p>
                          <a:pPr marL="0" marR="0" algn="r">
                            <a:spcBef>
                              <a:spcPts val="0"/>
                            </a:spcBef>
                            <a:spcAft>
                              <a:spcPts val="0"/>
                            </a:spcAft>
                          </a:pPr>
                          <a:r>
                            <a:rPr lang="en-US" sz="1200">
                              <a:effectLst/>
                            </a:rPr>
                            <a:t>$ 1,875.00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$ 938.00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299998176"/>
                      </a:ext>
                    </a:extLst>
                  </a:tr>
                  <a:tr h="383748">
                    <a:tc>
                      <a:txBody>
                        <a:bodyPr/>
                        <a:lstStyle/>
                        <a:p>
                          <a:pPr marL="0" marR="0">
                            <a:spcBef>
                              <a:spcPts val="0"/>
                            </a:spcBef>
                            <a:spcAft>
                              <a:spcPts val="0"/>
                            </a:spcAft>
                          </a:pPr>
                          <a:r>
                            <a:rPr lang="en-US" sz="1200">
                              <a:effectLst/>
                            </a:rPr>
                            <a:t>≥ 100,000 and &lt; 600,000 Pre-EVR</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$ 4,375.00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$ 2,188.00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621286392"/>
                      </a:ext>
                    </a:extLst>
                  </a:tr>
                  <a:tr h="383748">
                    <a:tc>
                      <a:txBody>
                        <a:bodyPr/>
                        <a:lstStyle/>
                        <a:p>
                          <a:pPr marL="0" marR="0">
                            <a:spcBef>
                              <a:spcPts val="0"/>
                            </a:spcBef>
                            <a:spcAft>
                              <a:spcPts val="0"/>
                            </a:spcAft>
                          </a:pPr>
                          <a:r>
                            <a:rPr lang="en-US" sz="1200">
                              <a:effectLst/>
                            </a:rPr>
                            <a:t>≥ 600,000 and &lt; 2,000,000 Pre-EVR</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$ 5,625.00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$ 2,813.00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238578504"/>
                      </a:ext>
                    </a:extLst>
                  </a:tr>
                  <a:tr h="383748">
                    <a:tc>
                      <a:txBody>
                        <a:bodyPr/>
                        <a:lstStyle/>
                        <a:p>
                          <a:pPr marL="0" marR="0">
                            <a:spcBef>
                              <a:spcPts val="0"/>
                            </a:spcBef>
                            <a:spcAft>
                              <a:spcPts val="0"/>
                            </a:spcAft>
                          </a:pPr>
                          <a:r>
                            <a:rPr lang="en-US" sz="1200">
                              <a:effectLst/>
                            </a:rPr>
                            <a:t>≥ 2,000,000 with Pre-EVR</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$ 7,500.00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$ 3,750.00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093593359"/>
                      </a:ext>
                    </a:extLst>
                  </a:tr>
                  <a:tr h="383748">
                    <a:tc>
                      <a:txBody>
                        <a:bodyPr/>
                        <a:lstStyle/>
                        <a:p>
                          <a:pPr marL="0" marR="0">
                            <a:spcBef>
                              <a:spcPts val="0"/>
                            </a:spcBef>
                            <a:spcAft>
                              <a:spcPts val="0"/>
                            </a:spcAft>
                          </a:pPr>
                          <a:r>
                            <a:rPr lang="en-US" sz="1200">
                              <a:effectLst/>
                            </a:rPr>
                            <a:t>With Phase II EVR</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$ 5,000.00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$ 2,500.00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658309824"/>
                      </a:ext>
                    </a:extLst>
                  </a:tr>
                </a:tbl>
              </a:graphicData>
            </a:graphic>
          </p:graphicFrame>
        </mc:Fallback>
      </mc:AlternateContent>
    </p:spTree>
    <p:extLst>
      <p:ext uri="{BB962C8B-B14F-4D97-AF65-F5344CB8AC3E}">
        <p14:creationId xmlns:p14="http://schemas.microsoft.com/office/powerpoint/2010/main" val="372550993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BAB08-241A-421B-2235-5D8EF24EAF9A}"/>
              </a:ext>
            </a:extLst>
          </p:cNvPr>
          <p:cNvSpPr>
            <a:spLocks noGrp="1"/>
          </p:cNvSpPr>
          <p:nvPr>
            <p:ph idx="1"/>
          </p:nvPr>
        </p:nvSpPr>
        <p:spPr>
          <a:xfrm>
            <a:off x="732367" y="838200"/>
            <a:ext cx="10723033" cy="5867400"/>
          </a:xfrm>
        </p:spPr>
        <p:txBody>
          <a:bodyPr/>
          <a:lstStyle/>
          <a:p>
            <a:pPr marL="0" indent="0" algn="just">
              <a:spcBef>
                <a:spcPts val="0"/>
              </a:spcBef>
              <a:spcAft>
                <a:spcPts val="0"/>
              </a:spcAft>
              <a:buNone/>
              <a:tabLst>
                <a:tab pos="1257300" algn="l"/>
              </a:tabLst>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r>
              <a:rPr lang="en-US" sz="1400" b="1" dirty="0">
                <a:solidFill>
                  <a:schemeClr val="tx1"/>
                </a:solidFill>
                <a:effectLst/>
                <a:latin typeface="Times New Roman" panose="02020603050405020304" pitchFamily="18" charset="0"/>
                <a:ea typeface="Times New Roman" panose="02020603050405020304" pitchFamily="18" charset="0"/>
              </a:rPr>
              <a:t>Section 660.19D: Category XIX(D) -	Retail Above Ground Storage Tank Fuel Dispensing Facility Emission Fee</a:t>
            </a:r>
          </a:p>
          <a:p>
            <a:pPr marL="0" marR="0" indent="0" algn="just">
              <a:spcBef>
                <a:spcPts val="0"/>
              </a:spcBef>
              <a:spcAft>
                <a:spcPts val="0"/>
              </a:spcAft>
              <a:buNone/>
              <a:tabLst>
                <a:tab pos="1257300" algn="l"/>
              </a:tabLst>
            </a:pPr>
            <a:r>
              <a:rPr lang="en-US" sz="1400" dirty="0">
                <a:solidFill>
                  <a:schemeClr val="tx1"/>
                </a:solidFill>
                <a:effectLst/>
                <a:latin typeface="Times New Roman" panose="02020603050405020304" pitchFamily="18" charset="0"/>
                <a:ea typeface="Times New Roman" panose="02020603050405020304" pitchFamily="18" charset="0"/>
              </a:rPr>
              <a:t>Emission Fees are based on the facility emissions controls.  The higher emissions controls have lower Emission fees.  Emission fees are categorized by facility size, annual fuel sales limits, and control systems in place.  The Emission Fee is for gasoline, gasoline blends, aviation fuels, ethanol blends, and E85.  </a:t>
            </a:r>
          </a:p>
          <a:p>
            <a:pPr marL="0" marR="0" indent="0" algn="just">
              <a:spcBef>
                <a:spcPts val="0"/>
              </a:spcBef>
              <a:spcAft>
                <a:spcPts val="0"/>
              </a:spcAft>
              <a:buNone/>
              <a:tabLst>
                <a:tab pos="1257300" algn="l"/>
              </a:tabLst>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p:txBody>
      </p:sp>
      <p:sp>
        <p:nvSpPr>
          <p:cNvPr id="4" name="Text Box 11">
            <a:extLst>
              <a:ext uri="{FF2B5EF4-FFF2-40B4-BE49-F238E27FC236}">
                <a16:creationId xmlns:a16="http://schemas.microsoft.com/office/drawing/2014/main" id="{208CECA3-B693-2DFC-393C-A5C50669018E}"/>
              </a:ext>
            </a:extLst>
          </p:cNvPr>
          <p:cNvSpPr txBox="1">
            <a:spLocks noGrp="1" noChangeArrowheads="1"/>
          </p:cNvSpPr>
          <p:nvPr>
            <p:ph type="title"/>
          </p:nvPr>
        </p:nvSpPr>
        <p:spPr bwMode="auto">
          <a:xfrm>
            <a:off x="732367" y="-47925"/>
            <a:ext cx="10723034" cy="831093"/>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Rule 660.19D (Proposed)</a:t>
            </a:r>
          </a:p>
        </p:txBody>
      </p:sp>
      <p:graphicFrame>
        <p:nvGraphicFramePr>
          <p:cNvPr id="5" name="Table 4">
            <a:extLst>
              <a:ext uri="{FF2B5EF4-FFF2-40B4-BE49-F238E27FC236}">
                <a16:creationId xmlns:a16="http://schemas.microsoft.com/office/drawing/2014/main" id="{C99F31AF-CB00-CCFF-402B-D87BBBD02494}"/>
              </a:ext>
            </a:extLst>
          </p:cNvPr>
          <p:cNvGraphicFramePr>
            <a:graphicFrameLocks noGrp="1"/>
          </p:cNvGraphicFramePr>
          <p:nvPr>
            <p:extLst>
              <p:ext uri="{D42A27DB-BD31-4B8C-83A1-F6EECF244321}">
                <p14:modId xmlns:p14="http://schemas.microsoft.com/office/powerpoint/2010/main" val="3386850721"/>
              </p:ext>
            </p:extLst>
          </p:nvPr>
        </p:nvGraphicFramePr>
        <p:xfrm>
          <a:off x="2588683" y="2446019"/>
          <a:ext cx="7010400" cy="3573781"/>
        </p:xfrm>
        <a:graphic>
          <a:graphicData uri="http://schemas.openxmlformats.org/drawingml/2006/table">
            <a:tbl>
              <a:tblPr firstRow="1" firstCol="1" bandRow="1">
                <a:tableStyleId>{5C22544A-7EE6-4342-B048-85BDC9FD1C3A}</a:tableStyleId>
              </a:tblPr>
              <a:tblGrid>
                <a:gridCol w="2894134">
                  <a:extLst>
                    <a:ext uri="{9D8B030D-6E8A-4147-A177-3AD203B41FA5}">
                      <a16:colId xmlns:a16="http://schemas.microsoft.com/office/drawing/2014/main" val="588961226"/>
                    </a:ext>
                  </a:extLst>
                </a:gridCol>
                <a:gridCol w="877237">
                  <a:extLst>
                    <a:ext uri="{9D8B030D-6E8A-4147-A177-3AD203B41FA5}">
                      <a16:colId xmlns:a16="http://schemas.microsoft.com/office/drawing/2014/main" val="502518144"/>
                    </a:ext>
                  </a:extLst>
                </a:gridCol>
                <a:gridCol w="1282115">
                  <a:extLst>
                    <a:ext uri="{9D8B030D-6E8A-4147-A177-3AD203B41FA5}">
                      <a16:colId xmlns:a16="http://schemas.microsoft.com/office/drawing/2014/main" val="3012864862"/>
                    </a:ext>
                  </a:extLst>
                </a:gridCol>
                <a:gridCol w="877237">
                  <a:extLst>
                    <a:ext uri="{9D8B030D-6E8A-4147-A177-3AD203B41FA5}">
                      <a16:colId xmlns:a16="http://schemas.microsoft.com/office/drawing/2014/main" val="4176700573"/>
                    </a:ext>
                  </a:extLst>
                </a:gridCol>
                <a:gridCol w="1079677">
                  <a:extLst>
                    <a:ext uri="{9D8B030D-6E8A-4147-A177-3AD203B41FA5}">
                      <a16:colId xmlns:a16="http://schemas.microsoft.com/office/drawing/2014/main" val="3389205817"/>
                    </a:ext>
                  </a:extLst>
                </a:gridCol>
              </a:tblGrid>
              <a:tr h="232064">
                <a:tc gridSpan="5">
                  <a:txBody>
                    <a:bodyPr/>
                    <a:lstStyle/>
                    <a:p>
                      <a:pPr marL="0" marR="0">
                        <a:spcBef>
                          <a:spcPts val="0"/>
                        </a:spcBef>
                        <a:spcAft>
                          <a:spcPts val="0"/>
                        </a:spcAft>
                      </a:pPr>
                      <a:r>
                        <a:rPr lang="en-US" sz="1200">
                          <a:effectLst/>
                        </a:rPr>
                        <a:t>Emission Fees: Retail AST Fuel Dispensing Facility</a:t>
                      </a:r>
                      <a:endParaRPr lang="en-US" sz="1200">
                        <a:effectLst/>
                        <a:latin typeface="Times New Roman" panose="02020603050405020304" pitchFamily="18" charset="0"/>
                        <a:ea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522881238"/>
                  </a:ext>
                </a:extLst>
              </a:tr>
              <a:tr h="928254">
                <a:tc>
                  <a:txBody>
                    <a:bodyPr/>
                    <a:lstStyle/>
                    <a:p>
                      <a:pPr marL="0" marR="0">
                        <a:spcBef>
                          <a:spcPts val="0"/>
                        </a:spcBef>
                        <a:spcAft>
                          <a:spcPts val="0"/>
                        </a:spcAft>
                      </a:pPr>
                      <a:r>
                        <a:rPr lang="en-US" sz="1200" dirty="0">
                          <a:effectLst/>
                        </a:rPr>
                        <a:t>Permit Type: Throughput Limit - Gallons of Fuel per Year</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A/C</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P/O with Phase I and Phase II Pre-EVR</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P/O with EVR</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P/O without Phase I and/or Phase II</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132471002"/>
                  </a:ext>
                </a:extLst>
              </a:tr>
              <a:tr h="556953">
                <a:tc>
                  <a:txBody>
                    <a:bodyPr/>
                    <a:lstStyle/>
                    <a:p>
                      <a:pPr marL="0" marR="0">
                        <a:spcBef>
                          <a:spcPts val="0"/>
                        </a:spcBef>
                        <a:spcAft>
                          <a:spcPts val="0"/>
                        </a:spcAft>
                      </a:pPr>
                      <a:r>
                        <a:rPr lang="en-US" sz="1200">
                          <a:effectLst/>
                        </a:rPr>
                        <a:t>&lt; 10,000 and Remote and/or exempt from Phase II Pre-EVR (aviation and marina)</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$ 150.00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NA</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NA</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$ 125.00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755808952"/>
                  </a:ext>
                </a:extLst>
              </a:tr>
              <a:tr h="371302">
                <a:tc>
                  <a:txBody>
                    <a:bodyPr/>
                    <a:lstStyle/>
                    <a:p>
                      <a:pPr marL="0" marR="0">
                        <a:spcBef>
                          <a:spcPts val="0"/>
                        </a:spcBef>
                        <a:spcAft>
                          <a:spcPts val="0"/>
                        </a:spcAft>
                      </a:pPr>
                      <a:r>
                        <a:rPr lang="en-US" sz="1200">
                          <a:effectLst/>
                        </a:rPr>
                        <a:t>≥ 10,000 and &lt;100,000 Pre-EVR</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$ 188.00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$ 329.00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NA</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$ 235.00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47376651"/>
                  </a:ext>
                </a:extLst>
              </a:tr>
              <a:tr h="371302">
                <a:tc>
                  <a:txBody>
                    <a:bodyPr/>
                    <a:lstStyle/>
                    <a:p>
                      <a:pPr marL="0" marR="0">
                        <a:spcBef>
                          <a:spcPts val="0"/>
                        </a:spcBef>
                        <a:spcAft>
                          <a:spcPts val="0"/>
                        </a:spcAft>
                      </a:pPr>
                      <a:r>
                        <a:rPr lang="en-US" sz="1200">
                          <a:effectLst/>
                        </a:rPr>
                        <a:t>≥ 100,000 and &lt; 600,000 Pre-EVR</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$ 438.00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$ 766.00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NA</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NA</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881801712"/>
                  </a:ext>
                </a:extLst>
              </a:tr>
              <a:tr h="371302">
                <a:tc>
                  <a:txBody>
                    <a:bodyPr/>
                    <a:lstStyle/>
                    <a:p>
                      <a:pPr marL="0" marR="0">
                        <a:spcBef>
                          <a:spcPts val="0"/>
                        </a:spcBef>
                        <a:spcAft>
                          <a:spcPts val="0"/>
                        </a:spcAft>
                      </a:pPr>
                      <a:r>
                        <a:rPr lang="en-US" sz="1200">
                          <a:effectLst/>
                        </a:rPr>
                        <a:t>≥ 600,000 and &lt; 2,000,000 Pre-EVR</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$ 563.00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$ 985.00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NA</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NA</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931289758"/>
                  </a:ext>
                </a:extLst>
              </a:tr>
              <a:tr h="371302">
                <a:tc>
                  <a:txBody>
                    <a:bodyPr/>
                    <a:lstStyle/>
                    <a:p>
                      <a:pPr marL="0" marR="0">
                        <a:spcBef>
                          <a:spcPts val="0"/>
                        </a:spcBef>
                        <a:spcAft>
                          <a:spcPts val="0"/>
                        </a:spcAft>
                      </a:pPr>
                      <a:r>
                        <a:rPr lang="en-US" sz="1200">
                          <a:effectLst/>
                        </a:rPr>
                        <a:t>≥ 2,000,000 Pre-EVR</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$ 750.00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$ 1,313.00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NA</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NA</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990472187"/>
                  </a:ext>
                </a:extLst>
              </a:tr>
              <a:tr h="371302">
                <a:tc>
                  <a:txBody>
                    <a:bodyPr/>
                    <a:lstStyle/>
                    <a:p>
                      <a:pPr marL="0" marR="0">
                        <a:spcBef>
                          <a:spcPts val="0"/>
                        </a:spcBef>
                        <a:spcAft>
                          <a:spcPts val="0"/>
                        </a:spcAft>
                      </a:pPr>
                      <a:r>
                        <a:rPr lang="en-US" sz="1200">
                          <a:effectLst/>
                        </a:rPr>
                        <a:t>With Phase II EVR</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$ 500.00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$ 875.00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$ 625.00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NA</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779771480"/>
                  </a:ext>
                </a:extLst>
              </a:tr>
            </a:tbl>
          </a:graphicData>
        </a:graphic>
      </p:graphicFrame>
    </p:spTree>
    <p:extLst>
      <p:ext uri="{BB962C8B-B14F-4D97-AF65-F5344CB8AC3E}">
        <p14:creationId xmlns:p14="http://schemas.microsoft.com/office/powerpoint/2010/main" val="184142966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BAB08-241A-421B-2235-5D8EF24EAF9A}"/>
              </a:ext>
            </a:extLst>
          </p:cNvPr>
          <p:cNvSpPr>
            <a:spLocks noGrp="1"/>
          </p:cNvSpPr>
          <p:nvPr>
            <p:ph idx="1"/>
          </p:nvPr>
        </p:nvSpPr>
        <p:spPr>
          <a:xfrm>
            <a:off x="732367" y="838200"/>
            <a:ext cx="10723033" cy="5867400"/>
          </a:xfrm>
        </p:spPr>
        <p:txBody>
          <a:bodyPr/>
          <a:lstStyle/>
          <a:p>
            <a:pPr marL="0" indent="0" algn="just">
              <a:spcBef>
                <a:spcPts val="0"/>
              </a:spcBef>
              <a:spcAft>
                <a:spcPts val="0"/>
              </a:spcAft>
              <a:buNone/>
              <a:tabLst>
                <a:tab pos="1257300" algn="l"/>
              </a:tabLst>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r>
              <a:rPr lang="en-US" sz="1400" b="1" dirty="0">
                <a:solidFill>
                  <a:schemeClr val="tx1"/>
                </a:solidFill>
                <a:effectLst/>
                <a:latin typeface="Times New Roman" panose="02020603050405020304" pitchFamily="18" charset="0"/>
                <a:ea typeface="Times New Roman" panose="02020603050405020304" pitchFamily="18" charset="0"/>
              </a:rPr>
              <a:t>Section 660.19E: Category XIX(E) – Non-Bulk Propane Dispensing Facility Permit Fee </a:t>
            </a:r>
          </a:p>
          <a:p>
            <a:pPr marL="0" marR="0" indent="0" algn="just">
              <a:spcBef>
                <a:spcPts val="0"/>
              </a:spcBef>
              <a:spcAft>
                <a:spcPts val="0"/>
              </a:spcAft>
              <a:buNone/>
              <a:tabLst>
                <a:tab pos="1257300" algn="l"/>
              </a:tabLst>
            </a:pPr>
            <a:r>
              <a:rPr lang="en-US" sz="1400" b="1" dirty="0">
                <a:solidFill>
                  <a:schemeClr val="tx1"/>
                </a:solidFill>
                <a:effectLst/>
                <a:latin typeface="Times New Roman" panose="02020603050405020304" pitchFamily="18" charset="0"/>
                <a:ea typeface="Times New Roman" panose="02020603050405020304" pitchFamily="18" charset="0"/>
              </a:rPr>
              <a:t>			HELD FOR FUTURE USE</a:t>
            </a:r>
          </a:p>
          <a:p>
            <a:pPr marL="0" marR="0" indent="0" algn="just">
              <a:spcBef>
                <a:spcPts val="0"/>
              </a:spcBef>
              <a:spcAft>
                <a:spcPts val="0"/>
              </a:spcAft>
              <a:buNone/>
              <a:tabLst>
                <a:tab pos="1257300" algn="l"/>
              </a:tabLst>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r>
              <a:rPr lang="en-US" sz="1400" b="1" dirty="0">
                <a:solidFill>
                  <a:schemeClr val="tx1"/>
                </a:solidFill>
                <a:effectLst/>
                <a:latin typeface="Times New Roman" panose="02020603050405020304" pitchFamily="18" charset="0"/>
                <a:ea typeface="Times New Roman" panose="02020603050405020304" pitchFamily="18" charset="0"/>
              </a:rPr>
              <a:t>Section 660.19F: Category XIX(F) – Non-Bulk Propane Dispensing Facility Emission Fee </a:t>
            </a:r>
          </a:p>
          <a:p>
            <a:pPr marL="0" marR="0" indent="0" algn="just">
              <a:spcBef>
                <a:spcPts val="0"/>
              </a:spcBef>
              <a:spcAft>
                <a:spcPts val="0"/>
              </a:spcAft>
              <a:buNone/>
              <a:tabLst>
                <a:tab pos="1257300" algn="l"/>
              </a:tabLst>
            </a:pPr>
            <a:r>
              <a:rPr lang="en-US" sz="1400" b="1" dirty="0">
                <a:solidFill>
                  <a:schemeClr val="tx1"/>
                </a:solidFill>
                <a:effectLst/>
                <a:latin typeface="Times New Roman" panose="02020603050405020304" pitchFamily="18" charset="0"/>
                <a:ea typeface="Times New Roman" panose="02020603050405020304" pitchFamily="18" charset="0"/>
              </a:rPr>
              <a:t>			HELD FOR FUTURE USE</a:t>
            </a:r>
          </a:p>
          <a:p>
            <a:pPr marL="0" marR="0" indent="0" algn="just">
              <a:spcBef>
                <a:spcPts val="0"/>
              </a:spcBef>
              <a:spcAft>
                <a:spcPts val="0"/>
              </a:spcAft>
              <a:buNone/>
              <a:tabLst>
                <a:tab pos="1257300" algn="l"/>
              </a:tabLst>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p:txBody>
      </p:sp>
      <p:sp>
        <p:nvSpPr>
          <p:cNvPr id="4" name="Text Box 11">
            <a:extLst>
              <a:ext uri="{FF2B5EF4-FFF2-40B4-BE49-F238E27FC236}">
                <a16:creationId xmlns:a16="http://schemas.microsoft.com/office/drawing/2014/main" id="{208CECA3-B693-2DFC-393C-A5C50669018E}"/>
              </a:ext>
            </a:extLst>
          </p:cNvPr>
          <p:cNvSpPr txBox="1">
            <a:spLocks noGrp="1" noChangeArrowheads="1"/>
          </p:cNvSpPr>
          <p:nvPr>
            <p:ph type="title"/>
          </p:nvPr>
        </p:nvSpPr>
        <p:spPr bwMode="auto">
          <a:xfrm>
            <a:off x="732367" y="-47925"/>
            <a:ext cx="10723034" cy="831093"/>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Rule 660.19E&amp;F (Proposed)</a:t>
            </a:r>
          </a:p>
        </p:txBody>
      </p:sp>
    </p:spTree>
    <p:extLst>
      <p:ext uri="{BB962C8B-B14F-4D97-AF65-F5344CB8AC3E}">
        <p14:creationId xmlns:p14="http://schemas.microsoft.com/office/powerpoint/2010/main" val="412836991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BAB08-241A-421B-2235-5D8EF24EAF9A}"/>
              </a:ext>
            </a:extLst>
          </p:cNvPr>
          <p:cNvSpPr>
            <a:spLocks noGrp="1"/>
          </p:cNvSpPr>
          <p:nvPr>
            <p:ph idx="1"/>
          </p:nvPr>
        </p:nvSpPr>
        <p:spPr>
          <a:xfrm>
            <a:off x="732367" y="838200"/>
            <a:ext cx="10723033" cy="5867400"/>
          </a:xfrm>
        </p:spPr>
        <p:txBody>
          <a:bodyPr/>
          <a:lstStyle/>
          <a:p>
            <a:pPr marL="0" indent="0" algn="just">
              <a:spcBef>
                <a:spcPts val="0"/>
              </a:spcBef>
              <a:spcAft>
                <a:spcPts val="0"/>
              </a:spcAft>
              <a:buNone/>
              <a:tabLst>
                <a:tab pos="1257300" algn="l"/>
              </a:tabLst>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r>
              <a:rPr lang="en-US" sz="1400" b="1" dirty="0">
                <a:solidFill>
                  <a:schemeClr val="tx1"/>
                </a:solidFill>
                <a:effectLst/>
                <a:latin typeface="Times New Roman" panose="02020603050405020304" pitchFamily="18" charset="0"/>
                <a:ea typeface="Times New Roman" panose="02020603050405020304" pitchFamily="18" charset="0"/>
              </a:rPr>
              <a:t>Section 660.20A: Category XX(A) - Non-Retail Fuel Dispensing Facility Permit Fee</a:t>
            </a:r>
          </a:p>
          <a:p>
            <a:pPr marL="0" marR="0" indent="0" algn="just">
              <a:spcBef>
                <a:spcPts val="0"/>
              </a:spcBef>
              <a:spcAft>
                <a:spcPts val="0"/>
              </a:spcAft>
              <a:buNone/>
              <a:tabLst>
                <a:tab pos="1257300" algn="l"/>
              </a:tabLst>
            </a:pPr>
            <a:r>
              <a:rPr lang="en-US" sz="1400" dirty="0">
                <a:solidFill>
                  <a:schemeClr val="tx1"/>
                </a:solidFill>
                <a:effectLst/>
                <a:latin typeface="Times New Roman" panose="02020603050405020304" pitchFamily="18" charset="0"/>
                <a:ea typeface="Times New Roman" panose="02020603050405020304" pitchFamily="18" charset="0"/>
              </a:rPr>
              <a:t>Permit Fees are based on the facility size and system configuration (including mobile fueling) and annual fuel limits.  The fuel dispensing Permit Fee is for gasoline, gasoline blends, aviation fuels, ethanol blends, and E85.  For facilities with multiple dispensing types, such as marina and vehicle fueling, the fees shall be the higher of the applicable fees.</a:t>
            </a:r>
          </a:p>
          <a:p>
            <a:pPr marL="0" marR="0" indent="0" algn="just">
              <a:spcBef>
                <a:spcPts val="0"/>
              </a:spcBef>
              <a:spcAft>
                <a:spcPts val="0"/>
              </a:spcAft>
              <a:buNone/>
              <a:tabLst>
                <a:tab pos="1257300" algn="l"/>
              </a:tabLst>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p:txBody>
      </p:sp>
      <p:sp>
        <p:nvSpPr>
          <p:cNvPr id="4" name="Text Box 11">
            <a:extLst>
              <a:ext uri="{FF2B5EF4-FFF2-40B4-BE49-F238E27FC236}">
                <a16:creationId xmlns:a16="http://schemas.microsoft.com/office/drawing/2014/main" id="{208CECA3-B693-2DFC-393C-A5C50669018E}"/>
              </a:ext>
            </a:extLst>
          </p:cNvPr>
          <p:cNvSpPr txBox="1">
            <a:spLocks noGrp="1" noChangeArrowheads="1"/>
          </p:cNvSpPr>
          <p:nvPr>
            <p:ph type="title"/>
          </p:nvPr>
        </p:nvSpPr>
        <p:spPr bwMode="auto">
          <a:xfrm>
            <a:off x="732367" y="-47925"/>
            <a:ext cx="10723034" cy="831093"/>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Rule 660.20A (Proposed)</a:t>
            </a:r>
          </a:p>
        </p:txBody>
      </p:sp>
      <p:graphicFrame>
        <p:nvGraphicFramePr>
          <p:cNvPr id="2" name="Table 1">
            <a:extLst>
              <a:ext uri="{FF2B5EF4-FFF2-40B4-BE49-F238E27FC236}">
                <a16:creationId xmlns:a16="http://schemas.microsoft.com/office/drawing/2014/main" id="{42BB7D6A-8CE4-FA42-7D78-BD461D3FE71B}"/>
              </a:ext>
            </a:extLst>
          </p:cNvPr>
          <p:cNvGraphicFramePr>
            <a:graphicFrameLocks noGrp="1"/>
          </p:cNvGraphicFramePr>
          <p:nvPr>
            <p:extLst>
              <p:ext uri="{D42A27DB-BD31-4B8C-83A1-F6EECF244321}">
                <p14:modId xmlns:p14="http://schemas.microsoft.com/office/powerpoint/2010/main" val="2273271314"/>
              </p:ext>
            </p:extLst>
          </p:nvPr>
        </p:nvGraphicFramePr>
        <p:xfrm>
          <a:off x="2779182" y="2438400"/>
          <a:ext cx="6629401" cy="2971798"/>
        </p:xfrm>
        <a:graphic>
          <a:graphicData uri="http://schemas.openxmlformats.org/drawingml/2006/table">
            <a:tbl>
              <a:tblPr firstRow="1" firstCol="1" bandRow="1">
                <a:tableStyleId>{5C22544A-7EE6-4342-B048-85BDC9FD1C3A}</a:tableStyleId>
              </a:tblPr>
              <a:tblGrid>
                <a:gridCol w="4587403">
                  <a:extLst>
                    <a:ext uri="{9D8B030D-6E8A-4147-A177-3AD203B41FA5}">
                      <a16:colId xmlns:a16="http://schemas.microsoft.com/office/drawing/2014/main" val="614337198"/>
                    </a:ext>
                  </a:extLst>
                </a:gridCol>
                <a:gridCol w="1020999">
                  <a:extLst>
                    <a:ext uri="{9D8B030D-6E8A-4147-A177-3AD203B41FA5}">
                      <a16:colId xmlns:a16="http://schemas.microsoft.com/office/drawing/2014/main" val="3887492604"/>
                    </a:ext>
                  </a:extLst>
                </a:gridCol>
                <a:gridCol w="1020999">
                  <a:extLst>
                    <a:ext uri="{9D8B030D-6E8A-4147-A177-3AD203B41FA5}">
                      <a16:colId xmlns:a16="http://schemas.microsoft.com/office/drawing/2014/main" val="1307609036"/>
                    </a:ext>
                  </a:extLst>
                </a:gridCol>
              </a:tblGrid>
              <a:tr h="243590">
                <a:tc gridSpan="3">
                  <a:txBody>
                    <a:bodyPr/>
                    <a:lstStyle/>
                    <a:p>
                      <a:pPr marL="0" marR="0">
                        <a:spcBef>
                          <a:spcPts val="0"/>
                        </a:spcBef>
                        <a:spcAft>
                          <a:spcPts val="0"/>
                        </a:spcAft>
                      </a:pPr>
                      <a:r>
                        <a:rPr lang="en-US" sz="1200">
                          <a:effectLst/>
                        </a:rPr>
                        <a:t>Permit Fees: Non-Retail Fuel Dispensing Facility</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794088541"/>
                  </a:ext>
                </a:extLst>
              </a:tr>
              <a:tr h="389744">
                <a:tc>
                  <a:txBody>
                    <a:bodyPr/>
                    <a:lstStyle/>
                    <a:p>
                      <a:pPr marL="0" marR="0">
                        <a:spcBef>
                          <a:spcPts val="0"/>
                        </a:spcBef>
                        <a:spcAft>
                          <a:spcPts val="0"/>
                        </a:spcAft>
                      </a:pPr>
                      <a:r>
                        <a:rPr lang="en-US" sz="1200">
                          <a:effectLst/>
                        </a:rPr>
                        <a:t>Permit Type: Throughput Limit - Gallons of Fuel Per Year</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A/C</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P/O</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846083067"/>
                  </a:ext>
                </a:extLst>
              </a:tr>
              <a:tr h="389744">
                <a:tc>
                  <a:txBody>
                    <a:bodyPr/>
                    <a:lstStyle/>
                    <a:p>
                      <a:pPr marL="0" marR="0">
                        <a:spcBef>
                          <a:spcPts val="0"/>
                        </a:spcBef>
                        <a:spcAft>
                          <a:spcPts val="0"/>
                        </a:spcAft>
                      </a:pPr>
                      <a:r>
                        <a:rPr lang="en-US" sz="1200">
                          <a:effectLst/>
                        </a:rPr>
                        <a:t>&lt; 10,000, Remote, Mobile, and/or Exempt from Phase II Pre-EVR (aviation and marina)</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$ 1,000.00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$ 500.00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79423516"/>
                  </a:ext>
                </a:extLst>
              </a:tr>
              <a:tr h="389744">
                <a:tc>
                  <a:txBody>
                    <a:bodyPr/>
                    <a:lstStyle/>
                    <a:p>
                      <a:pPr marL="0" marR="0">
                        <a:spcBef>
                          <a:spcPts val="0"/>
                        </a:spcBef>
                        <a:spcAft>
                          <a:spcPts val="0"/>
                        </a:spcAft>
                      </a:pPr>
                      <a:r>
                        <a:rPr lang="en-US" sz="1200">
                          <a:effectLst/>
                        </a:rPr>
                        <a:t>≥ 10,000 and &lt; 100,000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$ 1,875.00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$ 938.00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507823595"/>
                  </a:ext>
                </a:extLst>
              </a:tr>
              <a:tr h="389744">
                <a:tc>
                  <a:txBody>
                    <a:bodyPr/>
                    <a:lstStyle/>
                    <a:p>
                      <a:pPr marL="0" marR="0">
                        <a:spcBef>
                          <a:spcPts val="0"/>
                        </a:spcBef>
                        <a:spcAft>
                          <a:spcPts val="0"/>
                        </a:spcAft>
                      </a:pPr>
                      <a:r>
                        <a:rPr lang="en-US" sz="1200">
                          <a:effectLst/>
                        </a:rPr>
                        <a:t>≥ 100,000 and &lt; 600,000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$ 4,375.00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$ 2,188.00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4289992251"/>
                  </a:ext>
                </a:extLst>
              </a:tr>
              <a:tr h="389744">
                <a:tc>
                  <a:txBody>
                    <a:bodyPr/>
                    <a:lstStyle/>
                    <a:p>
                      <a:pPr marL="0" marR="0">
                        <a:spcBef>
                          <a:spcPts val="0"/>
                        </a:spcBef>
                        <a:spcAft>
                          <a:spcPts val="0"/>
                        </a:spcAft>
                      </a:pPr>
                      <a:r>
                        <a:rPr lang="en-US" sz="1200">
                          <a:effectLst/>
                        </a:rPr>
                        <a:t>≥ 600,000 and &lt; 2,000,000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$ 5,625.00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$ 2,813.00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158596373"/>
                  </a:ext>
                </a:extLst>
              </a:tr>
              <a:tr h="389744">
                <a:tc>
                  <a:txBody>
                    <a:bodyPr/>
                    <a:lstStyle/>
                    <a:p>
                      <a:pPr marL="0" marR="0">
                        <a:spcBef>
                          <a:spcPts val="0"/>
                        </a:spcBef>
                        <a:spcAft>
                          <a:spcPts val="0"/>
                        </a:spcAft>
                      </a:pPr>
                      <a:r>
                        <a:rPr lang="en-US" sz="1200">
                          <a:effectLst/>
                        </a:rPr>
                        <a:t>≥ 2,000,000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$ 7,500.00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$ 3,750.00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836452170"/>
                  </a:ext>
                </a:extLst>
              </a:tr>
              <a:tr h="389744">
                <a:tc>
                  <a:txBody>
                    <a:bodyPr/>
                    <a:lstStyle/>
                    <a:p>
                      <a:pPr marL="0" marR="0">
                        <a:spcBef>
                          <a:spcPts val="0"/>
                        </a:spcBef>
                        <a:spcAft>
                          <a:spcPts val="0"/>
                        </a:spcAft>
                      </a:pPr>
                      <a:r>
                        <a:rPr lang="en-US" sz="1200">
                          <a:effectLst/>
                        </a:rPr>
                        <a:t>≥ 600,000 with ISD</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$ 5,000.00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$ 2,500.00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224225819"/>
                  </a:ext>
                </a:extLst>
              </a:tr>
            </a:tbl>
          </a:graphicData>
        </a:graphic>
      </p:graphicFrame>
    </p:spTree>
    <p:extLst>
      <p:ext uri="{BB962C8B-B14F-4D97-AF65-F5344CB8AC3E}">
        <p14:creationId xmlns:p14="http://schemas.microsoft.com/office/powerpoint/2010/main" val="45639352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BAB08-241A-421B-2235-5D8EF24EAF9A}"/>
              </a:ext>
            </a:extLst>
          </p:cNvPr>
          <p:cNvSpPr>
            <a:spLocks noGrp="1"/>
          </p:cNvSpPr>
          <p:nvPr>
            <p:ph idx="1"/>
          </p:nvPr>
        </p:nvSpPr>
        <p:spPr>
          <a:xfrm>
            <a:off x="732367" y="838200"/>
            <a:ext cx="10723033" cy="5867400"/>
          </a:xfrm>
        </p:spPr>
        <p:txBody>
          <a:bodyPr/>
          <a:lstStyle/>
          <a:p>
            <a:pPr marL="0" indent="0" algn="just">
              <a:spcBef>
                <a:spcPts val="0"/>
              </a:spcBef>
              <a:spcAft>
                <a:spcPts val="0"/>
              </a:spcAft>
              <a:buNone/>
              <a:tabLst>
                <a:tab pos="1257300" algn="l"/>
              </a:tabLst>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r>
              <a:rPr lang="en-US" sz="1400" b="1" dirty="0">
                <a:solidFill>
                  <a:schemeClr val="tx1"/>
                </a:solidFill>
                <a:effectLst/>
                <a:latin typeface="Times New Roman" panose="02020603050405020304" pitchFamily="18" charset="0"/>
                <a:ea typeface="Times New Roman" panose="02020603050405020304" pitchFamily="18" charset="0"/>
              </a:rPr>
              <a:t>Section 660.20B: Category XX(B) -	 Non-Retail Fuel Dispensing Facility Emission Fee</a:t>
            </a:r>
          </a:p>
          <a:p>
            <a:pPr marL="0" marR="0" indent="0" algn="just">
              <a:spcBef>
                <a:spcPts val="0"/>
              </a:spcBef>
              <a:spcAft>
                <a:spcPts val="0"/>
              </a:spcAft>
              <a:buNone/>
              <a:tabLst>
                <a:tab pos="1257300" algn="l"/>
              </a:tabLst>
            </a:pPr>
            <a:r>
              <a:rPr lang="en-US" sz="1400" dirty="0">
                <a:solidFill>
                  <a:schemeClr val="tx1"/>
                </a:solidFill>
                <a:effectLst/>
                <a:latin typeface="Times New Roman" panose="02020603050405020304" pitchFamily="18" charset="0"/>
                <a:ea typeface="Times New Roman" panose="02020603050405020304" pitchFamily="18" charset="0"/>
              </a:rPr>
              <a:t>Emission Fees are based on the facility emissions controls.  The higher emissions controls have lower Emission fees.  Emission fees are categorized by facility size, annual fuel sales limits, and control systems in place.  The Emission Fee is for gasoline, gasoline blends, aviation fuels, ethanol blends, and E85.   </a:t>
            </a:r>
          </a:p>
          <a:p>
            <a:pPr marL="0" marR="0" indent="0" algn="just">
              <a:spcBef>
                <a:spcPts val="0"/>
              </a:spcBef>
              <a:spcAft>
                <a:spcPts val="0"/>
              </a:spcAft>
              <a:buNone/>
              <a:tabLst>
                <a:tab pos="1257300" algn="l"/>
              </a:tabLst>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p:txBody>
      </p:sp>
      <p:sp>
        <p:nvSpPr>
          <p:cNvPr id="4" name="Text Box 11">
            <a:extLst>
              <a:ext uri="{FF2B5EF4-FFF2-40B4-BE49-F238E27FC236}">
                <a16:creationId xmlns:a16="http://schemas.microsoft.com/office/drawing/2014/main" id="{208CECA3-B693-2DFC-393C-A5C50669018E}"/>
              </a:ext>
            </a:extLst>
          </p:cNvPr>
          <p:cNvSpPr txBox="1">
            <a:spLocks noGrp="1" noChangeArrowheads="1"/>
          </p:cNvSpPr>
          <p:nvPr>
            <p:ph type="title"/>
          </p:nvPr>
        </p:nvSpPr>
        <p:spPr bwMode="auto">
          <a:xfrm>
            <a:off x="732367" y="-47925"/>
            <a:ext cx="10723034" cy="831093"/>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Rule 660.20B (Proposed)</a:t>
            </a:r>
          </a:p>
        </p:txBody>
      </p:sp>
      <p:graphicFrame>
        <p:nvGraphicFramePr>
          <p:cNvPr id="5" name="Table 4">
            <a:extLst>
              <a:ext uri="{FF2B5EF4-FFF2-40B4-BE49-F238E27FC236}">
                <a16:creationId xmlns:a16="http://schemas.microsoft.com/office/drawing/2014/main" id="{A4DAB1E4-F11B-3223-5EAA-6C7A46673DD3}"/>
              </a:ext>
            </a:extLst>
          </p:cNvPr>
          <p:cNvGraphicFramePr>
            <a:graphicFrameLocks noGrp="1"/>
          </p:cNvGraphicFramePr>
          <p:nvPr>
            <p:extLst>
              <p:ext uri="{D42A27DB-BD31-4B8C-83A1-F6EECF244321}">
                <p14:modId xmlns:p14="http://schemas.microsoft.com/office/powerpoint/2010/main" val="572518134"/>
              </p:ext>
            </p:extLst>
          </p:nvPr>
        </p:nvGraphicFramePr>
        <p:xfrm>
          <a:off x="2781300" y="2455255"/>
          <a:ext cx="6629400" cy="3573781"/>
        </p:xfrm>
        <a:graphic>
          <a:graphicData uri="http://schemas.openxmlformats.org/drawingml/2006/table">
            <a:tbl>
              <a:tblPr firstRow="1" firstCol="1" bandRow="1">
                <a:tableStyleId>{5C22544A-7EE6-4342-B048-85BDC9FD1C3A}</a:tableStyleId>
              </a:tblPr>
              <a:tblGrid>
                <a:gridCol w="2736844">
                  <a:extLst>
                    <a:ext uri="{9D8B030D-6E8A-4147-A177-3AD203B41FA5}">
                      <a16:colId xmlns:a16="http://schemas.microsoft.com/office/drawing/2014/main" val="2922070341"/>
                    </a:ext>
                  </a:extLst>
                </a:gridCol>
                <a:gridCol w="829561">
                  <a:extLst>
                    <a:ext uri="{9D8B030D-6E8A-4147-A177-3AD203B41FA5}">
                      <a16:colId xmlns:a16="http://schemas.microsoft.com/office/drawing/2014/main" val="493014613"/>
                    </a:ext>
                  </a:extLst>
                </a:gridCol>
                <a:gridCol w="1212435">
                  <a:extLst>
                    <a:ext uri="{9D8B030D-6E8A-4147-A177-3AD203B41FA5}">
                      <a16:colId xmlns:a16="http://schemas.microsoft.com/office/drawing/2014/main" val="869813495"/>
                    </a:ext>
                  </a:extLst>
                </a:gridCol>
                <a:gridCol w="829561">
                  <a:extLst>
                    <a:ext uri="{9D8B030D-6E8A-4147-A177-3AD203B41FA5}">
                      <a16:colId xmlns:a16="http://schemas.microsoft.com/office/drawing/2014/main" val="2952953938"/>
                    </a:ext>
                  </a:extLst>
                </a:gridCol>
                <a:gridCol w="1020999">
                  <a:extLst>
                    <a:ext uri="{9D8B030D-6E8A-4147-A177-3AD203B41FA5}">
                      <a16:colId xmlns:a16="http://schemas.microsoft.com/office/drawing/2014/main" val="3067076855"/>
                    </a:ext>
                  </a:extLst>
                </a:gridCol>
              </a:tblGrid>
              <a:tr h="232064">
                <a:tc gridSpan="5">
                  <a:txBody>
                    <a:bodyPr/>
                    <a:lstStyle/>
                    <a:p>
                      <a:pPr marL="0" marR="0">
                        <a:spcBef>
                          <a:spcPts val="0"/>
                        </a:spcBef>
                        <a:spcAft>
                          <a:spcPts val="0"/>
                        </a:spcAft>
                      </a:pPr>
                      <a:r>
                        <a:rPr lang="en-US" sz="1200">
                          <a:effectLst/>
                        </a:rPr>
                        <a:t>Emission Fees: Non-Retail Fuel Dispensing Facility</a:t>
                      </a:r>
                      <a:endParaRPr lang="en-US" sz="1200">
                        <a:effectLst/>
                        <a:latin typeface="Times New Roman" panose="02020603050405020304" pitchFamily="18" charset="0"/>
                        <a:ea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919199345"/>
                  </a:ext>
                </a:extLst>
              </a:tr>
              <a:tr h="928254">
                <a:tc>
                  <a:txBody>
                    <a:bodyPr/>
                    <a:lstStyle/>
                    <a:p>
                      <a:pPr marL="0" marR="0">
                        <a:spcBef>
                          <a:spcPts val="0"/>
                        </a:spcBef>
                        <a:spcAft>
                          <a:spcPts val="0"/>
                        </a:spcAft>
                      </a:pPr>
                      <a:r>
                        <a:rPr lang="en-US" sz="1200" dirty="0">
                          <a:effectLst/>
                        </a:rPr>
                        <a:t>Permit Type: Throughput Limit - Gallons of Fuel Per Year</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A/C</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P/O with Phase I and Phase II Pre-EVR</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P/O with EVR</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P/O without Phase I and/or Phase II</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549234850"/>
                  </a:ext>
                </a:extLst>
              </a:tr>
              <a:tr h="556953">
                <a:tc>
                  <a:txBody>
                    <a:bodyPr/>
                    <a:lstStyle/>
                    <a:p>
                      <a:pPr marL="0" marR="0">
                        <a:spcBef>
                          <a:spcPts val="0"/>
                        </a:spcBef>
                        <a:spcAft>
                          <a:spcPts val="0"/>
                        </a:spcAft>
                      </a:pPr>
                      <a:r>
                        <a:rPr lang="en-US" sz="1200">
                          <a:effectLst/>
                        </a:rPr>
                        <a:t>&lt; 10,000 and Remote, Mobile, and/or Exempt from Phase II Pre-EVR (aviation and marina)</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$ 150.00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        $ 175.00</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NA</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$ 125.00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930657438"/>
                  </a:ext>
                </a:extLst>
              </a:tr>
              <a:tr h="371302">
                <a:tc>
                  <a:txBody>
                    <a:bodyPr/>
                    <a:lstStyle/>
                    <a:p>
                      <a:pPr marL="0" marR="0">
                        <a:spcBef>
                          <a:spcPts val="0"/>
                        </a:spcBef>
                        <a:spcAft>
                          <a:spcPts val="0"/>
                        </a:spcAft>
                      </a:pPr>
                      <a:r>
                        <a:rPr lang="en-US" sz="1200">
                          <a:effectLst/>
                        </a:rPr>
                        <a:t>≥ 10,000 and &lt; 100,000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$ 188.00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$ 329.00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NA</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$ 235.00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815003306"/>
                  </a:ext>
                </a:extLst>
              </a:tr>
              <a:tr h="371302">
                <a:tc>
                  <a:txBody>
                    <a:bodyPr/>
                    <a:lstStyle/>
                    <a:p>
                      <a:pPr marL="0" marR="0">
                        <a:spcBef>
                          <a:spcPts val="0"/>
                        </a:spcBef>
                        <a:spcAft>
                          <a:spcPts val="0"/>
                        </a:spcAft>
                      </a:pPr>
                      <a:r>
                        <a:rPr lang="en-US" sz="1200">
                          <a:effectLst/>
                        </a:rPr>
                        <a:t>≥ 100,000 and &lt; 600,000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$ 438.00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$ 766.00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NA</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    $ 547.00</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81341853"/>
                  </a:ext>
                </a:extLst>
              </a:tr>
              <a:tr h="371302">
                <a:tc>
                  <a:txBody>
                    <a:bodyPr/>
                    <a:lstStyle/>
                    <a:p>
                      <a:pPr marL="0" marR="0">
                        <a:spcBef>
                          <a:spcPts val="0"/>
                        </a:spcBef>
                        <a:spcAft>
                          <a:spcPts val="0"/>
                        </a:spcAft>
                      </a:pPr>
                      <a:r>
                        <a:rPr lang="en-US" sz="1200">
                          <a:effectLst/>
                        </a:rPr>
                        <a:t>≥ 600,000 and &lt; 2,000,000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$ 563.00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$ 985.00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NA</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    $ 704.00</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458076978"/>
                  </a:ext>
                </a:extLst>
              </a:tr>
              <a:tr h="371302">
                <a:tc>
                  <a:txBody>
                    <a:bodyPr/>
                    <a:lstStyle/>
                    <a:p>
                      <a:pPr marL="0" marR="0">
                        <a:spcBef>
                          <a:spcPts val="0"/>
                        </a:spcBef>
                        <a:spcAft>
                          <a:spcPts val="0"/>
                        </a:spcAft>
                      </a:pPr>
                      <a:r>
                        <a:rPr lang="en-US" sz="1200">
                          <a:effectLst/>
                        </a:rPr>
                        <a:t>≥ 2,000,000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$ 750.00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$ 1,313.00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NA</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    $ 938.00</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801212272"/>
                  </a:ext>
                </a:extLst>
              </a:tr>
              <a:tr h="371302">
                <a:tc>
                  <a:txBody>
                    <a:bodyPr/>
                    <a:lstStyle/>
                    <a:p>
                      <a:pPr marL="0" marR="0">
                        <a:spcBef>
                          <a:spcPts val="0"/>
                        </a:spcBef>
                        <a:spcAft>
                          <a:spcPts val="0"/>
                        </a:spcAft>
                      </a:pPr>
                      <a:r>
                        <a:rPr lang="en-US" sz="1200">
                          <a:effectLst/>
                        </a:rPr>
                        <a:t>≥ 600,000 with ISD</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$ 500.00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$ 875.00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$ 625.00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NA</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852560998"/>
                  </a:ext>
                </a:extLst>
              </a:tr>
            </a:tbl>
          </a:graphicData>
        </a:graphic>
      </p:graphicFrame>
    </p:spTree>
    <p:extLst>
      <p:ext uri="{BB962C8B-B14F-4D97-AF65-F5344CB8AC3E}">
        <p14:creationId xmlns:p14="http://schemas.microsoft.com/office/powerpoint/2010/main" val="387071972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BAB08-241A-421B-2235-5D8EF24EAF9A}"/>
              </a:ext>
            </a:extLst>
          </p:cNvPr>
          <p:cNvSpPr>
            <a:spLocks noGrp="1"/>
          </p:cNvSpPr>
          <p:nvPr>
            <p:ph idx="1"/>
          </p:nvPr>
        </p:nvSpPr>
        <p:spPr>
          <a:xfrm>
            <a:off x="732367" y="838200"/>
            <a:ext cx="10723033" cy="5867400"/>
          </a:xfrm>
        </p:spPr>
        <p:txBody>
          <a:bodyPr/>
          <a:lstStyle/>
          <a:p>
            <a:pPr marL="0" indent="0" algn="just">
              <a:spcBef>
                <a:spcPts val="0"/>
              </a:spcBef>
              <a:spcAft>
                <a:spcPts val="0"/>
              </a:spcAft>
              <a:buNone/>
              <a:tabLst>
                <a:tab pos="1257300" algn="l"/>
              </a:tabLst>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r>
              <a:rPr lang="en-US" sz="1400" b="1" dirty="0">
                <a:solidFill>
                  <a:schemeClr val="tx1"/>
                </a:solidFill>
                <a:effectLst/>
                <a:latin typeface="Times New Roman" panose="02020603050405020304" pitchFamily="18" charset="0"/>
                <a:ea typeface="Times New Roman" panose="02020603050405020304" pitchFamily="18" charset="0"/>
              </a:rPr>
              <a:t>Section 660.21A: Category XXI(A) -	Bulk Plant - Fuels Permit Fees</a:t>
            </a:r>
          </a:p>
          <a:p>
            <a:pPr marL="0" marR="0" indent="0" algn="just">
              <a:spcBef>
                <a:spcPts val="0"/>
              </a:spcBef>
              <a:spcAft>
                <a:spcPts val="0"/>
              </a:spcAft>
              <a:buNone/>
              <a:tabLst>
                <a:tab pos="1257300" algn="l"/>
              </a:tabLst>
            </a:pPr>
            <a:r>
              <a:rPr lang="en-US" sz="1400" dirty="0">
                <a:solidFill>
                  <a:schemeClr val="tx1"/>
                </a:solidFill>
                <a:effectLst/>
                <a:latin typeface="Times New Roman" panose="02020603050405020304" pitchFamily="18" charset="0"/>
                <a:ea typeface="Times New Roman" panose="02020603050405020304" pitchFamily="18" charset="0"/>
              </a:rPr>
              <a:t>Permit Fees are based on facility size, throughput limit, and fuel type. Fuels include, but are not limited to: gasoline, ethanol, E85, diesel, oils, and propane.</a:t>
            </a:r>
          </a:p>
          <a:p>
            <a:pPr marL="0" marR="0" indent="0" algn="just">
              <a:spcBef>
                <a:spcPts val="0"/>
              </a:spcBef>
              <a:spcAft>
                <a:spcPts val="0"/>
              </a:spcAft>
              <a:buNone/>
              <a:tabLst>
                <a:tab pos="1257300" algn="l"/>
              </a:tabLst>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p:txBody>
      </p:sp>
      <p:sp>
        <p:nvSpPr>
          <p:cNvPr id="4" name="Text Box 11">
            <a:extLst>
              <a:ext uri="{FF2B5EF4-FFF2-40B4-BE49-F238E27FC236}">
                <a16:creationId xmlns:a16="http://schemas.microsoft.com/office/drawing/2014/main" id="{208CECA3-B693-2DFC-393C-A5C50669018E}"/>
              </a:ext>
            </a:extLst>
          </p:cNvPr>
          <p:cNvSpPr txBox="1">
            <a:spLocks noGrp="1" noChangeArrowheads="1"/>
          </p:cNvSpPr>
          <p:nvPr>
            <p:ph type="title"/>
          </p:nvPr>
        </p:nvSpPr>
        <p:spPr bwMode="auto">
          <a:xfrm>
            <a:off x="732367" y="-47925"/>
            <a:ext cx="10723034" cy="831093"/>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Rule 660.21A (Proposed)</a:t>
            </a:r>
          </a:p>
        </p:txBody>
      </p:sp>
      <mc:AlternateContent xmlns:mc="http://schemas.openxmlformats.org/markup-compatibility/2006">
        <mc:Choice xmlns:a14="http://schemas.microsoft.com/office/drawing/2010/main" Requires="a14">
          <p:graphicFrame>
            <p:nvGraphicFramePr>
              <p:cNvPr id="2" name="Table 1">
                <a:extLst>
                  <a:ext uri="{FF2B5EF4-FFF2-40B4-BE49-F238E27FC236}">
                    <a16:creationId xmlns:a16="http://schemas.microsoft.com/office/drawing/2014/main" id="{056BA901-24AD-AD44-DFB0-85719F7CACD5}"/>
                  </a:ext>
                </a:extLst>
              </p:cNvPr>
              <p:cNvGraphicFramePr>
                <a:graphicFrameLocks noGrp="1"/>
              </p:cNvGraphicFramePr>
              <p:nvPr>
                <p:extLst>
                  <p:ext uri="{D42A27DB-BD31-4B8C-83A1-F6EECF244321}">
                    <p14:modId xmlns:p14="http://schemas.microsoft.com/office/powerpoint/2010/main" val="892735344"/>
                  </p:ext>
                </p:extLst>
              </p:nvPr>
            </p:nvGraphicFramePr>
            <p:xfrm>
              <a:off x="2514600" y="2801620"/>
              <a:ext cx="7162801" cy="2684782"/>
            </p:xfrm>
            <a:graphic>
              <a:graphicData uri="http://schemas.openxmlformats.org/drawingml/2006/table">
                <a:tbl>
                  <a:tblPr firstRow="1" firstCol="1" bandRow="1">
                    <a:tableStyleId>{5C22544A-7EE6-4342-B048-85BDC9FD1C3A}</a:tableStyleId>
                  </a:tblPr>
                  <a:tblGrid>
                    <a:gridCol w="5163344">
                      <a:extLst>
                        <a:ext uri="{9D8B030D-6E8A-4147-A177-3AD203B41FA5}">
                          <a16:colId xmlns:a16="http://schemas.microsoft.com/office/drawing/2014/main" val="3275186504"/>
                        </a:ext>
                      </a:extLst>
                    </a:gridCol>
                    <a:gridCol w="965255">
                      <a:extLst>
                        <a:ext uri="{9D8B030D-6E8A-4147-A177-3AD203B41FA5}">
                          <a16:colId xmlns:a16="http://schemas.microsoft.com/office/drawing/2014/main" val="954925866"/>
                        </a:ext>
                      </a:extLst>
                    </a:gridCol>
                    <a:gridCol w="1034202">
                      <a:extLst>
                        <a:ext uri="{9D8B030D-6E8A-4147-A177-3AD203B41FA5}">
                          <a16:colId xmlns:a16="http://schemas.microsoft.com/office/drawing/2014/main" val="1771087643"/>
                        </a:ext>
                      </a:extLst>
                    </a:gridCol>
                  </a:tblGrid>
                  <a:tr h="232361">
                    <a:tc gridSpan="3">
                      <a:txBody>
                        <a:bodyPr/>
                        <a:lstStyle/>
                        <a:p>
                          <a:pPr marL="0" marR="0">
                            <a:spcBef>
                              <a:spcPts val="0"/>
                            </a:spcBef>
                            <a:spcAft>
                              <a:spcPts val="0"/>
                            </a:spcAft>
                            <a:tabLst>
                              <a:tab pos="1257300" algn="l"/>
                            </a:tabLst>
                          </a:pPr>
                          <a:r>
                            <a:rPr lang="en-US" sz="1200" dirty="0">
                              <a:effectLst/>
                            </a:rPr>
                            <a:t>Permit Fees: Bulk Plant - Fuels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326924768"/>
                      </a:ext>
                    </a:extLst>
                  </a:tr>
                  <a:tr h="206543">
                    <a:tc>
                      <a:txBody>
                        <a:bodyPr/>
                        <a:lstStyle/>
                        <a:p>
                          <a:pPr marL="0" marR="0">
                            <a:spcBef>
                              <a:spcPts val="0"/>
                            </a:spcBef>
                            <a:spcAft>
                              <a:spcPts val="0"/>
                            </a:spcAft>
                          </a:pPr>
                          <a:r>
                            <a:rPr lang="en-US" sz="1200">
                              <a:effectLst/>
                            </a:rPr>
                            <a:t>Permit Type: Throughput Limit - Gallons of Fuel Per Year</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A/C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P/O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905963500"/>
                      </a:ext>
                    </a:extLst>
                  </a:tr>
                  <a:tr h="374313">
                    <a:tc>
                      <a:txBody>
                        <a:bodyPr/>
                        <a:lstStyle/>
                        <a:p>
                          <a:pPr marL="0" marR="0">
                            <a:spcBef>
                              <a:spcPts val="0"/>
                            </a:spcBef>
                            <a:spcAft>
                              <a:spcPts val="0"/>
                            </a:spcAft>
                          </a:pPr>
                          <a14:m>
                            <m:oMath xmlns:m="http://schemas.openxmlformats.org/officeDocument/2006/math">
                              <m:r>
                                <a:rPr lang="de-DE" sz="1200">
                                  <a:effectLst/>
                                </a:rPr>
                                <m:t>&lt;</m:t>
                              </m:r>
                            </m:oMath>
                          </a14:m>
                          <a:r>
                            <a:rPr lang="de-DE" sz="1200" dirty="0">
                              <a:effectLst/>
                            </a:rPr>
                            <a:t> 1,000,000 - </a:t>
                          </a:r>
                          <a:r>
                            <a:rPr lang="de-DE" sz="1200" dirty="0" err="1">
                              <a:effectLst/>
                            </a:rPr>
                            <a:t>Gasoline</a:t>
                          </a:r>
                          <a:r>
                            <a:rPr lang="de-DE" sz="1200" dirty="0">
                              <a:effectLst/>
                            </a:rPr>
                            <a:t>, Ethanol, E85, Diesel, </a:t>
                          </a:r>
                          <a:r>
                            <a:rPr lang="de-DE" sz="1200" dirty="0" err="1">
                              <a:effectLst/>
                            </a:rPr>
                            <a:t>Oils</a:t>
                          </a:r>
                          <a:r>
                            <a:rPr lang="de-DE" sz="1200" dirty="0">
                              <a:effectLst/>
                            </a:rPr>
                            <a:t>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$ 1,875.00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$ 2,157.00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631579752"/>
                      </a:ext>
                    </a:extLst>
                  </a:tr>
                  <a:tr h="374313">
                    <a:tc>
                      <a:txBody>
                        <a:bodyPr/>
                        <a:lstStyle/>
                        <a:p>
                          <a:pPr marL="0" marR="0">
                            <a:spcBef>
                              <a:spcPts val="0"/>
                            </a:spcBef>
                            <a:spcAft>
                              <a:spcPts val="0"/>
                            </a:spcAft>
                          </a:pPr>
                          <a14:m>
                            <m:oMath xmlns:m="http://schemas.openxmlformats.org/officeDocument/2006/math">
                              <m:r>
                                <a:rPr lang="en-US" sz="1200">
                                  <a:effectLst/>
                                </a:rPr>
                                <m:t>≥ </m:t>
                              </m:r>
                            </m:oMath>
                          </a14:m>
                          <a:r>
                            <a:rPr lang="en-US" sz="1200">
                              <a:effectLst/>
                            </a:rPr>
                            <a:t>1,000,000 and </a:t>
                          </a:r>
                          <a14:m>
                            <m:oMath xmlns:m="http://schemas.openxmlformats.org/officeDocument/2006/math">
                              <m:r>
                                <a:rPr lang="en-US" sz="1200">
                                  <a:effectLst/>
                                </a:rPr>
                                <m:t>&lt;</m:t>
                              </m:r>
                            </m:oMath>
                          </a14:m>
                          <a:r>
                            <a:rPr lang="en-US" sz="1200">
                              <a:effectLst/>
                            </a:rPr>
                            <a:t> 5,000,000 - Gasoline, Ethanol, E85, Diesel, Oils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$ 2,500.00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$ 2,875.00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064879254"/>
                      </a:ext>
                    </a:extLst>
                  </a:tr>
                  <a:tr h="374313">
                    <a:tc>
                      <a:txBody>
                        <a:bodyPr/>
                        <a:lstStyle/>
                        <a:p>
                          <a:pPr marL="0" marR="0">
                            <a:spcBef>
                              <a:spcPts val="0"/>
                            </a:spcBef>
                            <a:spcAft>
                              <a:spcPts val="0"/>
                            </a:spcAft>
                          </a:pPr>
                          <a14:m>
                            <m:oMath xmlns:m="http://schemas.openxmlformats.org/officeDocument/2006/math">
                              <m:r>
                                <a:rPr lang="en-US" sz="1200">
                                  <a:effectLst/>
                                </a:rPr>
                                <m:t>≥</m:t>
                              </m:r>
                            </m:oMath>
                          </a14:m>
                          <a:r>
                            <a:rPr lang="en-US" sz="1200">
                              <a:effectLst/>
                            </a:rPr>
                            <a:t> 5,000,000 and </a:t>
                          </a:r>
                          <a14:m>
                            <m:oMath xmlns:m="http://schemas.openxmlformats.org/officeDocument/2006/math">
                              <m:r>
                                <a:rPr lang="en-US" sz="1200">
                                  <a:effectLst/>
                                </a:rPr>
                                <m:t>&lt;</m:t>
                              </m:r>
                            </m:oMath>
                          </a14:m>
                          <a:r>
                            <a:rPr lang="en-US" sz="1200">
                              <a:effectLst/>
                            </a:rPr>
                            <a:t> 10,000,000 - Gasoline, Ethanol, E85, Diesel, Oils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$ 3,125.00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$ 3,594.00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154941411"/>
                      </a:ext>
                    </a:extLst>
                  </a:tr>
                  <a:tr h="374313">
                    <a:tc>
                      <a:txBody>
                        <a:bodyPr/>
                        <a:lstStyle/>
                        <a:p>
                          <a:pPr marL="0" marR="0">
                            <a:spcBef>
                              <a:spcPts val="0"/>
                            </a:spcBef>
                            <a:spcAft>
                              <a:spcPts val="0"/>
                            </a:spcAft>
                          </a:pPr>
                          <a14:m>
                            <m:oMath xmlns:m="http://schemas.openxmlformats.org/officeDocument/2006/math">
                              <m:r>
                                <a:rPr lang="de-DE" sz="1200">
                                  <a:effectLst/>
                                </a:rPr>
                                <m:t>≥ </m:t>
                              </m:r>
                            </m:oMath>
                          </a14:m>
                          <a:r>
                            <a:rPr lang="de-DE" sz="1200">
                              <a:effectLst/>
                            </a:rPr>
                            <a:t>10,000,000  - Gasoline, Ethanol, E85, Diesel, Oils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$ 3,750.00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$ 4,313.00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18292242"/>
                      </a:ext>
                    </a:extLst>
                  </a:tr>
                  <a:tr h="374313">
                    <a:tc>
                      <a:txBody>
                        <a:bodyPr/>
                        <a:lstStyle/>
                        <a:p>
                          <a:pPr marL="0" marR="0">
                            <a:spcBef>
                              <a:spcPts val="0"/>
                            </a:spcBef>
                            <a:spcAft>
                              <a:spcPts val="0"/>
                            </a:spcAft>
                          </a:pPr>
                          <a14:m>
                            <m:oMath xmlns:m="http://schemas.openxmlformats.org/officeDocument/2006/math">
                              <m:r>
                                <a:rPr lang="en-US" sz="1200">
                                  <a:effectLst/>
                                </a:rPr>
                                <m:t>&lt; </m:t>
                              </m:r>
                            </m:oMath>
                          </a14:m>
                          <a:r>
                            <a:rPr lang="en-US" sz="1200">
                              <a:effectLst/>
                            </a:rPr>
                            <a:t>500,000 - Propane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$ 1,250.00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$ 1,563.00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483424721"/>
                      </a:ext>
                    </a:extLst>
                  </a:tr>
                  <a:tr h="374313">
                    <a:tc>
                      <a:txBody>
                        <a:bodyPr/>
                        <a:lstStyle/>
                        <a:p>
                          <a:pPr marL="0" marR="0">
                            <a:spcBef>
                              <a:spcPts val="0"/>
                            </a:spcBef>
                            <a:spcAft>
                              <a:spcPts val="0"/>
                            </a:spcAft>
                          </a:pPr>
                          <a14:m>
                            <m:oMath xmlns:m="http://schemas.openxmlformats.org/officeDocument/2006/math">
                              <m:r>
                                <a:rPr lang="en-US" sz="1200">
                                  <a:effectLst/>
                                </a:rPr>
                                <m:t>≥ </m:t>
                              </m:r>
                            </m:oMath>
                          </a14:m>
                          <a:r>
                            <a:rPr lang="en-US" sz="1200">
                              <a:effectLst/>
                            </a:rPr>
                            <a:t>500,000 - Propane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$ 2,250.00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$ 2,813.00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179156989"/>
                      </a:ext>
                    </a:extLst>
                  </a:tr>
                </a:tbl>
              </a:graphicData>
            </a:graphic>
          </p:graphicFrame>
        </mc:Choice>
        <mc:Fallback>
          <p:graphicFrame>
            <p:nvGraphicFramePr>
              <p:cNvPr id="2" name="Table 1">
                <a:extLst>
                  <a:ext uri="{FF2B5EF4-FFF2-40B4-BE49-F238E27FC236}">
                    <a16:creationId xmlns:a16="http://schemas.microsoft.com/office/drawing/2014/main" id="{056BA901-24AD-AD44-DFB0-85719F7CACD5}"/>
                  </a:ext>
                </a:extLst>
              </p:cNvPr>
              <p:cNvGraphicFramePr>
                <a:graphicFrameLocks noGrp="1"/>
              </p:cNvGraphicFramePr>
              <p:nvPr>
                <p:extLst>
                  <p:ext uri="{D42A27DB-BD31-4B8C-83A1-F6EECF244321}">
                    <p14:modId xmlns:p14="http://schemas.microsoft.com/office/powerpoint/2010/main" val="892735344"/>
                  </p:ext>
                </p:extLst>
              </p:nvPr>
            </p:nvGraphicFramePr>
            <p:xfrm>
              <a:off x="2514600" y="2801620"/>
              <a:ext cx="7162801" cy="2684782"/>
            </p:xfrm>
            <a:graphic>
              <a:graphicData uri="http://schemas.openxmlformats.org/drawingml/2006/table">
                <a:tbl>
                  <a:tblPr firstRow="1" firstCol="1" bandRow="1">
                    <a:tableStyleId>{5C22544A-7EE6-4342-B048-85BDC9FD1C3A}</a:tableStyleId>
                  </a:tblPr>
                  <a:tblGrid>
                    <a:gridCol w="5163344">
                      <a:extLst>
                        <a:ext uri="{9D8B030D-6E8A-4147-A177-3AD203B41FA5}">
                          <a16:colId xmlns:a16="http://schemas.microsoft.com/office/drawing/2014/main" val="3275186504"/>
                        </a:ext>
                      </a:extLst>
                    </a:gridCol>
                    <a:gridCol w="965255">
                      <a:extLst>
                        <a:ext uri="{9D8B030D-6E8A-4147-A177-3AD203B41FA5}">
                          <a16:colId xmlns:a16="http://schemas.microsoft.com/office/drawing/2014/main" val="954925866"/>
                        </a:ext>
                      </a:extLst>
                    </a:gridCol>
                    <a:gridCol w="1034202">
                      <a:extLst>
                        <a:ext uri="{9D8B030D-6E8A-4147-A177-3AD203B41FA5}">
                          <a16:colId xmlns:a16="http://schemas.microsoft.com/office/drawing/2014/main" val="1771087643"/>
                        </a:ext>
                      </a:extLst>
                    </a:gridCol>
                  </a:tblGrid>
                  <a:tr h="232361">
                    <a:tc gridSpan="3">
                      <a:txBody>
                        <a:bodyPr/>
                        <a:lstStyle/>
                        <a:p>
                          <a:pPr marL="0" marR="0">
                            <a:spcBef>
                              <a:spcPts val="0"/>
                            </a:spcBef>
                            <a:spcAft>
                              <a:spcPts val="0"/>
                            </a:spcAft>
                            <a:tabLst>
                              <a:tab pos="1257300" algn="l"/>
                            </a:tabLst>
                          </a:pPr>
                          <a:r>
                            <a:rPr lang="en-US" sz="1200" dirty="0">
                              <a:effectLst/>
                            </a:rPr>
                            <a:t>Permit Fees: Bulk Plant - Fuels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326924768"/>
                      </a:ext>
                    </a:extLst>
                  </a:tr>
                  <a:tr h="206543">
                    <a:tc>
                      <a:txBody>
                        <a:bodyPr/>
                        <a:lstStyle/>
                        <a:p>
                          <a:pPr marL="0" marR="0">
                            <a:spcBef>
                              <a:spcPts val="0"/>
                            </a:spcBef>
                            <a:spcAft>
                              <a:spcPts val="0"/>
                            </a:spcAft>
                          </a:pPr>
                          <a:r>
                            <a:rPr lang="en-US" sz="1200">
                              <a:effectLst/>
                            </a:rPr>
                            <a:t>Permit Type: Throughput Limit - Gallons of Fuel Per Year</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A/C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P/O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905963500"/>
                      </a:ext>
                    </a:extLst>
                  </a:tr>
                  <a:tr h="374313">
                    <a:tc>
                      <a:txBody>
                        <a:bodyPr/>
                        <a:lstStyle/>
                        <a:p>
                          <a:endParaRPr lang="en-US"/>
                        </a:p>
                      </a:txBody>
                      <a:tcPr marL="68580" marR="68580" marT="0" marB="0" anchor="b">
                        <a:blipFill>
                          <a:blip r:embed="rId2"/>
                          <a:stretch>
                            <a:fillRect l="-246" t="-120000" r="-39312" b="-516667"/>
                          </a:stretch>
                        </a:blipFill>
                      </a:tcPr>
                    </a:tc>
                    <a:tc>
                      <a:txBody>
                        <a:bodyPr/>
                        <a:lstStyle/>
                        <a:p>
                          <a:pPr marL="0" marR="0" algn="r">
                            <a:spcBef>
                              <a:spcPts val="0"/>
                            </a:spcBef>
                            <a:spcAft>
                              <a:spcPts val="0"/>
                            </a:spcAft>
                          </a:pPr>
                          <a:r>
                            <a:rPr lang="en-US" sz="1200" dirty="0">
                              <a:effectLst/>
                            </a:rPr>
                            <a:t>$ 1,875.00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$ 2,157.00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631579752"/>
                      </a:ext>
                    </a:extLst>
                  </a:tr>
                  <a:tr h="374313">
                    <a:tc>
                      <a:txBody>
                        <a:bodyPr/>
                        <a:lstStyle/>
                        <a:p>
                          <a:endParaRPr lang="en-US"/>
                        </a:p>
                      </a:txBody>
                      <a:tcPr marL="68580" marR="68580" marT="0" marB="0" anchor="b">
                        <a:blipFill>
                          <a:blip r:embed="rId2"/>
                          <a:stretch>
                            <a:fillRect l="-246" t="-227586" r="-39312" b="-434483"/>
                          </a:stretch>
                        </a:blipFill>
                      </a:tcPr>
                    </a:tc>
                    <a:tc>
                      <a:txBody>
                        <a:bodyPr/>
                        <a:lstStyle/>
                        <a:p>
                          <a:pPr marL="0" marR="0" algn="r">
                            <a:spcBef>
                              <a:spcPts val="0"/>
                            </a:spcBef>
                            <a:spcAft>
                              <a:spcPts val="0"/>
                            </a:spcAft>
                          </a:pPr>
                          <a:r>
                            <a:rPr lang="en-US" sz="1200">
                              <a:effectLst/>
                            </a:rPr>
                            <a:t>$ 2,500.00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$ 2,875.00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064879254"/>
                      </a:ext>
                    </a:extLst>
                  </a:tr>
                  <a:tr h="374313">
                    <a:tc>
                      <a:txBody>
                        <a:bodyPr/>
                        <a:lstStyle/>
                        <a:p>
                          <a:endParaRPr lang="en-US"/>
                        </a:p>
                      </a:txBody>
                      <a:tcPr marL="68580" marR="68580" marT="0" marB="0" anchor="b">
                        <a:blipFill>
                          <a:blip r:embed="rId2"/>
                          <a:stretch>
                            <a:fillRect l="-246" t="-316667" r="-39312" b="-320000"/>
                          </a:stretch>
                        </a:blipFill>
                      </a:tcPr>
                    </a:tc>
                    <a:tc>
                      <a:txBody>
                        <a:bodyPr/>
                        <a:lstStyle/>
                        <a:p>
                          <a:pPr marL="0" marR="0" algn="r">
                            <a:spcBef>
                              <a:spcPts val="0"/>
                            </a:spcBef>
                            <a:spcAft>
                              <a:spcPts val="0"/>
                            </a:spcAft>
                          </a:pPr>
                          <a:r>
                            <a:rPr lang="en-US" sz="1200">
                              <a:effectLst/>
                            </a:rPr>
                            <a:t>$ 3,125.00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$ 3,594.00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154941411"/>
                      </a:ext>
                    </a:extLst>
                  </a:tr>
                  <a:tr h="374313">
                    <a:tc>
                      <a:txBody>
                        <a:bodyPr/>
                        <a:lstStyle/>
                        <a:p>
                          <a:endParaRPr lang="en-US"/>
                        </a:p>
                      </a:txBody>
                      <a:tcPr marL="68580" marR="68580" marT="0" marB="0" anchor="b">
                        <a:blipFill>
                          <a:blip r:embed="rId2"/>
                          <a:stretch>
                            <a:fillRect l="-246" t="-416667" r="-39312" b="-220000"/>
                          </a:stretch>
                        </a:blipFill>
                      </a:tcPr>
                    </a:tc>
                    <a:tc>
                      <a:txBody>
                        <a:bodyPr/>
                        <a:lstStyle/>
                        <a:p>
                          <a:pPr marL="0" marR="0" algn="r">
                            <a:spcBef>
                              <a:spcPts val="0"/>
                            </a:spcBef>
                            <a:spcAft>
                              <a:spcPts val="0"/>
                            </a:spcAft>
                          </a:pPr>
                          <a:r>
                            <a:rPr lang="en-US" sz="1200">
                              <a:effectLst/>
                            </a:rPr>
                            <a:t>$ 3,750.00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$ 4,313.00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18292242"/>
                      </a:ext>
                    </a:extLst>
                  </a:tr>
                  <a:tr h="374313">
                    <a:tc>
                      <a:txBody>
                        <a:bodyPr/>
                        <a:lstStyle/>
                        <a:p>
                          <a:endParaRPr lang="en-US"/>
                        </a:p>
                      </a:txBody>
                      <a:tcPr marL="68580" marR="68580" marT="0" marB="0" anchor="b">
                        <a:blipFill>
                          <a:blip r:embed="rId2"/>
                          <a:stretch>
                            <a:fillRect l="-246" t="-534483" r="-39312" b="-127586"/>
                          </a:stretch>
                        </a:blipFill>
                      </a:tcPr>
                    </a:tc>
                    <a:tc>
                      <a:txBody>
                        <a:bodyPr/>
                        <a:lstStyle/>
                        <a:p>
                          <a:pPr marL="0" marR="0" algn="r">
                            <a:spcBef>
                              <a:spcPts val="0"/>
                            </a:spcBef>
                            <a:spcAft>
                              <a:spcPts val="0"/>
                            </a:spcAft>
                          </a:pPr>
                          <a:r>
                            <a:rPr lang="en-US" sz="1200">
                              <a:effectLst/>
                            </a:rPr>
                            <a:t>$ 1,250.00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$ 1,563.00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483424721"/>
                      </a:ext>
                    </a:extLst>
                  </a:tr>
                  <a:tr h="374313">
                    <a:tc>
                      <a:txBody>
                        <a:bodyPr/>
                        <a:lstStyle/>
                        <a:p>
                          <a:endParaRPr lang="en-US"/>
                        </a:p>
                      </a:txBody>
                      <a:tcPr marL="68580" marR="68580" marT="0" marB="0" anchor="b">
                        <a:blipFill>
                          <a:blip r:embed="rId2"/>
                          <a:stretch>
                            <a:fillRect l="-246" t="-613333" r="-39312" b="-23333"/>
                          </a:stretch>
                        </a:blipFill>
                      </a:tcPr>
                    </a:tc>
                    <a:tc>
                      <a:txBody>
                        <a:bodyPr/>
                        <a:lstStyle/>
                        <a:p>
                          <a:pPr marL="0" marR="0" algn="r">
                            <a:spcBef>
                              <a:spcPts val="0"/>
                            </a:spcBef>
                            <a:spcAft>
                              <a:spcPts val="0"/>
                            </a:spcAft>
                          </a:pPr>
                          <a:r>
                            <a:rPr lang="en-US" sz="1200">
                              <a:effectLst/>
                            </a:rPr>
                            <a:t>$ 2,250.00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$ 2,813.00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179156989"/>
                      </a:ext>
                    </a:extLst>
                  </a:tr>
                </a:tbl>
              </a:graphicData>
            </a:graphic>
          </p:graphicFrame>
        </mc:Fallback>
      </mc:AlternateContent>
    </p:spTree>
    <p:extLst>
      <p:ext uri="{BB962C8B-B14F-4D97-AF65-F5344CB8AC3E}">
        <p14:creationId xmlns:p14="http://schemas.microsoft.com/office/powerpoint/2010/main" val="383940181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BAB08-241A-421B-2235-5D8EF24EAF9A}"/>
              </a:ext>
            </a:extLst>
          </p:cNvPr>
          <p:cNvSpPr>
            <a:spLocks noGrp="1"/>
          </p:cNvSpPr>
          <p:nvPr>
            <p:ph idx="1"/>
          </p:nvPr>
        </p:nvSpPr>
        <p:spPr>
          <a:xfrm>
            <a:off x="732367" y="838200"/>
            <a:ext cx="10723033" cy="5867400"/>
          </a:xfrm>
        </p:spPr>
        <p:txBody>
          <a:bodyPr/>
          <a:lstStyle/>
          <a:p>
            <a:pPr marL="0" indent="0" algn="just">
              <a:spcBef>
                <a:spcPts val="0"/>
              </a:spcBef>
              <a:spcAft>
                <a:spcPts val="0"/>
              </a:spcAft>
              <a:buNone/>
              <a:tabLst>
                <a:tab pos="1257300" algn="l"/>
              </a:tabLst>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r>
              <a:rPr lang="en-US" sz="1400" b="1" dirty="0">
                <a:solidFill>
                  <a:schemeClr val="tx1"/>
                </a:solidFill>
                <a:effectLst/>
                <a:latin typeface="Times New Roman" panose="02020603050405020304" pitchFamily="18" charset="0"/>
                <a:ea typeface="Times New Roman" panose="02020603050405020304" pitchFamily="18" charset="0"/>
              </a:rPr>
              <a:t>Section 660.21B: Category XXI(B) -	Bulk Plants - Fuels Emission Fees</a:t>
            </a:r>
          </a:p>
          <a:p>
            <a:pPr marL="0" marR="0" indent="0" algn="just">
              <a:spcBef>
                <a:spcPts val="0"/>
              </a:spcBef>
              <a:spcAft>
                <a:spcPts val="0"/>
              </a:spcAft>
              <a:buNone/>
              <a:tabLst>
                <a:tab pos="1257300" algn="l"/>
              </a:tabLst>
            </a:pPr>
            <a:r>
              <a:rPr lang="en-US" sz="1400" dirty="0">
                <a:solidFill>
                  <a:schemeClr val="tx1"/>
                </a:solidFill>
                <a:effectLst/>
                <a:latin typeface="Times New Roman" panose="02020603050405020304" pitchFamily="18" charset="0"/>
                <a:ea typeface="Times New Roman" panose="02020603050405020304" pitchFamily="18" charset="0"/>
              </a:rPr>
              <a:t>Emission Fees are based on facility throughput limit, fugitive emissions, venting, and operational emissions.  </a:t>
            </a: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p:txBody>
      </p:sp>
      <p:sp>
        <p:nvSpPr>
          <p:cNvPr id="4" name="Text Box 11">
            <a:extLst>
              <a:ext uri="{FF2B5EF4-FFF2-40B4-BE49-F238E27FC236}">
                <a16:creationId xmlns:a16="http://schemas.microsoft.com/office/drawing/2014/main" id="{208CECA3-B693-2DFC-393C-A5C50669018E}"/>
              </a:ext>
            </a:extLst>
          </p:cNvPr>
          <p:cNvSpPr txBox="1">
            <a:spLocks noGrp="1" noChangeArrowheads="1"/>
          </p:cNvSpPr>
          <p:nvPr>
            <p:ph type="title"/>
          </p:nvPr>
        </p:nvSpPr>
        <p:spPr bwMode="auto">
          <a:xfrm>
            <a:off x="732367" y="-47925"/>
            <a:ext cx="10723034" cy="831093"/>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Rule 660.21B (Proposed)</a:t>
            </a:r>
          </a:p>
        </p:txBody>
      </p:sp>
      <mc:AlternateContent xmlns:mc="http://schemas.openxmlformats.org/markup-compatibility/2006">
        <mc:Choice xmlns:a14="http://schemas.microsoft.com/office/drawing/2010/main" Requires="a14">
          <p:graphicFrame>
            <p:nvGraphicFramePr>
              <p:cNvPr id="5" name="Table 4">
                <a:extLst>
                  <a:ext uri="{FF2B5EF4-FFF2-40B4-BE49-F238E27FC236}">
                    <a16:creationId xmlns:a16="http://schemas.microsoft.com/office/drawing/2014/main" id="{E49B74CA-F532-2FD9-68FE-48FC6831CF1F}"/>
                  </a:ext>
                </a:extLst>
              </p:cNvPr>
              <p:cNvGraphicFramePr>
                <a:graphicFrameLocks noGrp="1"/>
              </p:cNvGraphicFramePr>
              <p:nvPr>
                <p:extLst>
                  <p:ext uri="{D42A27DB-BD31-4B8C-83A1-F6EECF244321}">
                    <p14:modId xmlns:p14="http://schemas.microsoft.com/office/powerpoint/2010/main" val="1335817244"/>
                  </p:ext>
                </p:extLst>
              </p:nvPr>
            </p:nvGraphicFramePr>
            <p:xfrm>
              <a:off x="2514600" y="2362201"/>
              <a:ext cx="7162798" cy="2743200"/>
            </p:xfrm>
            <a:graphic>
              <a:graphicData uri="http://schemas.openxmlformats.org/drawingml/2006/table">
                <a:tbl>
                  <a:tblPr firstRow="1" firstCol="1" bandRow="1">
                    <a:tableStyleId>{5C22544A-7EE6-4342-B048-85BDC9FD1C3A}</a:tableStyleId>
                  </a:tblPr>
                  <a:tblGrid>
                    <a:gridCol w="5232291">
                      <a:extLst>
                        <a:ext uri="{9D8B030D-6E8A-4147-A177-3AD203B41FA5}">
                          <a16:colId xmlns:a16="http://schemas.microsoft.com/office/drawing/2014/main" val="3248663830"/>
                        </a:ext>
                      </a:extLst>
                    </a:gridCol>
                    <a:gridCol w="953762">
                      <a:extLst>
                        <a:ext uri="{9D8B030D-6E8A-4147-A177-3AD203B41FA5}">
                          <a16:colId xmlns:a16="http://schemas.microsoft.com/office/drawing/2014/main" val="277019738"/>
                        </a:ext>
                      </a:extLst>
                    </a:gridCol>
                    <a:gridCol w="976745">
                      <a:extLst>
                        <a:ext uri="{9D8B030D-6E8A-4147-A177-3AD203B41FA5}">
                          <a16:colId xmlns:a16="http://schemas.microsoft.com/office/drawing/2014/main" val="3796988019"/>
                        </a:ext>
                      </a:extLst>
                    </a:gridCol>
                  </a:tblGrid>
                  <a:tr h="238769">
                    <a:tc gridSpan="3">
                      <a:txBody>
                        <a:bodyPr/>
                        <a:lstStyle/>
                        <a:p>
                          <a:pPr marL="0" marR="0">
                            <a:spcBef>
                              <a:spcPts val="0"/>
                            </a:spcBef>
                            <a:spcAft>
                              <a:spcPts val="0"/>
                            </a:spcAft>
                            <a:tabLst>
                              <a:tab pos="1257300" algn="l"/>
                            </a:tabLst>
                          </a:pPr>
                          <a:r>
                            <a:rPr lang="en-US" sz="1200" dirty="0">
                              <a:effectLst/>
                            </a:rPr>
                            <a:t>Emission Fees: Bulk Plant - Fuels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396829074"/>
                      </a:ext>
                    </a:extLst>
                  </a:tr>
                  <a:tr h="212239">
                    <a:tc>
                      <a:txBody>
                        <a:bodyPr/>
                        <a:lstStyle/>
                        <a:p>
                          <a:pPr marL="0" marR="0">
                            <a:spcBef>
                              <a:spcPts val="0"/>
                            </a:spcBef>
                            <a:spcAft>
                              <a:spcPts val="0"/>
                            </a:spcAft>
                          </a:pPr>
                          <a:r>
                            <a:rPr lang="en-US" sz="1200">
                              <a:effectLst/>
                            </a:rPr>
                            <a:t>Permit Type: Throughput Limit - Gallons of Fuel Per Year</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A/C</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P/O</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491446086"/>
                      </a:ext>
                    </a:extLst>
                  </a:tr>
                  <a:tr h="382032">
                    <a:tc>
                      <a:txBody>
                        <a:bodyPr/>
                        <a:lstStyle/>
                        <a:p>
                          <a:pPr marL="0" marR="0">
                            <a:spcBef>
                              <a:spcPts val="0"/>
                            </a:spcBef>
                            <a:spcAft>
                              <a:spcPts val="0"/>
                            </a:spcAft>
                          </a:pPr>
                          <a14:m>
                            <m:oMath xmlns:m="http://schemas.openxmlformats.org/officeDocument/2006/math">
                              <m:r>
                                <a:rPr lang="de-DE" sz="1200">
                                  <a:effectLst/>
                                </a:rPr>
                                <m:t>&lt;</m:t>
                              </m:r>
                            </m:oMath>
                          </a14:m>
                          <a:r>
                            <a:rPr lang="de-DE" sz="1200">
                              <a:effectLst/>
                            </a:rPr>
                            <a:t> 1,000,000 - Gasoline, Ethanol, E85, Diesel, Oils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$ 282.00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$ 755.00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641646201"/>
                      </a:ext>
                    </a:extLst>
                  </a:tr>
                  <a:tr h="382032">
                    <a:tc>
                      <a:txBody>
                        <a:bodyPr/>
                        <a:lstStyle/>
                        <a:p>
                          <a:pPr marL="0" marR="0">
                            <a:spcBef>
                              <a:spcPts val="0"/>
                            </a:spcBef>
                            <a:spcAft>
                              <a:spcPts val="0"/>
                            </a:spcAft>
                          </a:pPr>
                          <a14:m>
                            <m:oMath xmlns:m="http://schemas.openxmlformats.org/officeDocument/2006/math">
                              <m:r>
                                <a:rPr lang="en-US" sz="1200">
                                  <a:effectLst/>
                                </a:rPr>
                                <m:t>≥ </m:t>
                              </m:r>
                            </m:oMath>
                          </a14:m>
                          <a:r>
                            <a:rPr lang="en-US" sz="1200">
                              <a:effectLst/>
                            </a:rPr>
                            <a:t>1,000,000  and </a:t>
                          </a:r>
                          <a14:m>
                            <m:oMath xmlns:m="http://schemas.openxmlformats.org/officeDocument/2006/math">
                              <m:r>
                                <a:rPr lang="en-US" sz="1200">
                                  <a:effectLst/>
                                </a:rPr>
                                <m:t>&lt;</m:t>
                              </m:r>
                            </m:oMath>
                          </a14:m>
                          <a:r>
                            <a:rPr lang="en-US" sz="1200">
                              <a:effectLst/>
                            </a:rPr>
                            <a:t> 5,000,000 - Gasoline, Ethanol, E85, Diesel, Oils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$ 500.00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$ 1,007.00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874870264"/>
                      </a:ext>
                    </a:extLst>
                  </a:tr>
                  <a:tr h="382032">
                    <a:tc>
                      <a:txBody>
                        <a:bodyPr/>
                        <a:lstStyle/>
                        <a:p>
                          <a:pPr marL="0" marR="0">
                            <a:spcBef>
                              <a:spcPts val="0"/>
                            </a:spcBef>
                            <a:spcAft>
                              <a:spcPts val="0"/>
                            </a:spcAft>
                          </a:pPr>
                          <a14:m>
                            <m:oMath xmlns:m="http://schemas.openxmlformats.org/officeDocument/2006/math">
                              <m:r>
                                <a:rPr lang="en-US" sz="1200">
                                  <a:effectLst/>
                                </a:rPr>
                                <m:t>≥</m:t>
                              </m:r>
                            </m:oMath>
                          </a14:m>
                          <a:r>
                            <a:rPr lang="en-US" sz="1200">
                              <a:effectLst/>
                            </a:rPr>
                            <a:t> 5,000,000 and  </a:t>
                          </a:r>
                          <a14:m>
                            <m:oMath xmlns:m="http://schemas.openxmlformats.org/officeDocument/2006/math">
                              <m:r>
                                <a:rPr lang="en-US" sz="1200">
                                  <a:effectLst/>
                                </a:rPr>
                                <m:t>&lt;</m:t>
                              </m:r>
                            </m:oMath>
                          </a14:m>
                          <a:r>
                            <a:rPr lang="en-US" sz="1200">
                              <a:effectLst/>
                            </a:rPr>
                            <a:t> 10,000,000 - Gasoline, Ethanol, E85, Diesel, Oils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$ 625.00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$ 1,258.00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422630292"/>
                      </a:ext>
                    </a:extLst>
                  </a:tr>
                  <a:tr h="382032">
                    <a:tc>
                      <a:txBody>
                        <a:bodyPr/>
                        <a:lstStyle/>
                        <a:p>
                          <a:pPr marL="0" marR="0">
                            <a:spcBef>
                              <a:spcPts val="0"/>
                            </a:spcBef>
                            <a:spcAft>
                              <a:spcPts val="0"/>
                            </a:spcAft>
                          </a:pPr>
                          <a14:m>
                            <m:oMath xmlns:m="http://schemas.openxmlformats.org/officeDocument/2006/math">
                              <m:r>
                                <a:rPr lang="de-DE" sz="1200">
                                  <a:effectLst/>
                                </a:rPr>
                                <m:t>≥ </m:t>
                              </m:r>
                            </m:oMath>
                          </a14:m>
                          <a:r>
                            <a:rPr lang="de-DE" sz="1200">
                              <a:effectLst/>
                            </a:rPr>
                            <a:t>10,000,000 - Gasoline, Ethanol, E85, Diesel, Oils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de-DE" sz="1200">
                              <a:effectLst/>
                            </a:rPr>
                            <a:t> </a:t>
                          </a:r>
                          <a:r>
                            <a:rPr lang="en-US" sz="1200">
                              <a:effectLst/>
                            </a:rPr>
                            <a:t>$ 825.00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$ 1,510.00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278494424"/>
                      </a:ext>
                    </a:extLst>
                  </a:tr>
                  <a:tr h="382032">
                    <a:tc>
                      <a:txBody>
                        <a:bodyPr/>
                        <a:lstStyle/>
                        <a:p>
                          <a:pPr marL="0" marR="0">
                            <a:spcBef>
                              <a:spcPts val="0"/>
                            </a:spcBef>
                            <a:spcAft>
                              <a:spcPts val="0"/>
                            </a:spcAft>
                          </a:pPr>
                          <a14:m>
                            <m:oMath xmlns:m="http://schemas.openxmlformats.org/officeDocument/2006/math">
                              <m:r>
                                <a:rPr lang="en-US" sz="1200">
                                  <a:effectLst/>
                                </a:rPr>
                                <m:t>&lt; </m:t>
                              </m:r>
                            </m:oMath>
                          </a14:m>
                          <a:r>
                            <a:rPr lang="en-US" sz="1200">
                              <a:effectLst/>
                            </a:rPr>
                            <a:t>500,000 - Propane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$ 250.00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$ 548.00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983080527"/>
                      </a:ext>
                    </a:extLst>
                  </a:tr>
                  <a:tr h="382032">
                    <a:tc>
                      <a:txBody>
                        <a:bodyPr/>
                        <a:lstStyle/>
                        <a:p>
                          <a:pPr marL="0" marR="0">
                            <a:spcBef>
                              <a:spcPts val="0"/>
                            </a:spcBef>
                            <a:spcAft>
                              <a:spcPts val="0"/>
                            </a:spcAft>
                          </a:pPr>
                          <a14:m>
                            <m:oMath xmlns:m="http://schemas.openxmlformats.org/officeDocument/2006/math">
                              <m:r>
                                <a:rPr lang="en-US" sz="1200">
                                  <a:effectLst/>
                                </a:rPr>
                                <m:t>≥ </m:t>
                              </m:r>
                            </m:oMath>
                          </a14:m>
                          <a:r>
                            <a:rPr lang="en-US" sz="1200">
                              <a:effectLst/>
                            </a:rPr>
                            <a:t>500,000 - Propane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$ 450.00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$ 985.00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531989084"/>
                      </a:ext>
                    </a:extLst>
                  </a:tr>
                </a:tbl>
              </a:graphicData>
            </a:graphic>
          </p:graphicFrame>
        </mc:Choice>
        <mc:Fallback>
          <p:graphicFrame>
            <p:nvGraphicFramePr>
              <p:cNvPr id="5" name="Table 4">
                <a:extLst>
                  <a:ext uri="{FF2B5EF4-FFF2-40B4-BE49-F238E27FC236}">
                    <a16:creationId xmlns:a16="http://schemas.microsoft.com/office/drawing/2014/main" id="{E49B74CA-F532-2FD9-68FE-48FC6831CF1F}"/>
                  </a:ext>
                </a:extLst>
              </p:cNvPr>
              <p:cNvGraphicFramePr>
                <a:graphicFrameLocks noGrp="1"/>
              </p:cNvGraphicFramePr>
              <p:nvPr>
                <p:extLst>
                  <p:ext uri="{D42A27DB-BD31-4B8C-83A1-F6EECF244321}">
                    <p14:modId xmlns:p14="http://schemas.microsoft.com/office/powerpoint/2010/main" val="1335817244"/>
                  </p:ext>
                </p:extLst>
              </p:nvPr>
            </p:nvGraphicFramePr>
            <p:xfrm>
              <a:off x="2514600" y="2362201"/>
              <a:ext cx="7162798" cy="2743200"/>
            </p:xfrm>
            <a:graphic>
              <a:graphicData uri="http://schemas.openxmlformats.org/drawingml/2006/table">
                <a:tbl>
                  <a:tblPr firstRow="1" firstCol="1" bandRow="1">
                    <a:tableStyleId>{5C22544A-7EE6-4342-B048-85BDC9FD1C3A}</a:tableStyleId>
                  </a:tblPr>
                  <a:tblGrid>
                    <a:gridCol w="5232291">
                      <a:extLst>
                        <a:ext uri="{9D8B030D-6E8A-4147-A177-3AD203B41FA5}">
                          <a16:colId xmlns:a16="http://schemas.microsoft.com/office/drawing/2014/main" val="3248663830"/>
                        </a:ext>
                      </a:extLst>
                    </a:gridCol>
                    <a:gridCol w="953762">
                      <a:extLst>
                        <a:ext uri="{9D8B030D-6E8A-4147-A177-3AD203B41FA5}">
                          <a16:colId xmlns:a16="http://schemas.microsoft.com/office/drawing/2014/main" val="277019738"/>
                        </a:ext>
                      </a:extLst>
                    </a:gridCol>
                    <a:gridCol w="976745">
                      <a:extLst>
                        <a:ext uri="{9D8B030D-6E8A-4147-A177-3AD203B41FA5}">
                          <a16:colId xmlns:a16="http://schemas.microsoft.com/office/drawing/2014/main" val="3796988019"/>
                        </a:ext>
                      </a:extLst>
                    </a:gridCol>
                  </a:tblGrid>
                  <a:tr h="238769">
                    <a:tc gridSpan="3">
                      <a:txBody>
                        <a:bodyPr/>
                        <a:lstStyle/>
                        <a:p>
                          <a:pPr marL="0" marR="0">
                            <a:spcBef>
                              <a:spcPts val="0"/>
                            </a:spcBef>
                            <a:spcAft>
                              <a:spcPts val="0"/>
                            </a:spcAft>
                            <a:tabLst>
                              <a:tab pos="1257300" algn="l"/>
                            </a:tabLst>
                          </a:pPr>
                          <a:r>
                            <a:rPr lang="en-US" sz="1200" dirty="0">
                              <a:effectLst/>
                            </a:rPr>
                            <a:t>Emission Fees: Bulk Plant - Fuels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396829074"/>
                      </a:ext>
                    </a:extLst>
                  </a:tr>
                  <a:tr h="212239">
                    <a:tc>
                      <a:txBody>
                        <a:bodyPr/>
                        <a:lstStyle/>
                        <a:p>
                          <a:pPr marL="0" marR="0">
                            <a:spcBef>
                              <a:spcPts val="0"/>
                            </a:spcBef>
                            <a:spcAft>
                              <a:spcPts val="0"/>
                            </a:spcAft>
                          </a:pPr>
                          <a:r>
                            <a:rPr lang="en-US" sz="1200">
                              <a:effectLst/>
                            </a:rPr>
                            <a:t>Permit Type: Throughput Limit - Gallons of Fuel Per Year</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A/C</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P/O</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491446086"/>
                      </a:ext>
                    </a:extLst>
                  </a:tr>
                  <a:tr h="382032">
                    <a:tc>
                      <a:txBody>
                        <a:bodyPr/>
                        <a:lstStyle/>
                        <a:p>
                          <a:endParaRPr lang="en-US"/>
                        </a:p>
                      </a:txBody>
                      <a:tcPr marL="68580" marR="68580" marT="0" marB="0" anchor="b">
                        <a:blipFill>
                          <a:blip r:embed="rId2"/>
                          <a:stretch>
                            <a:fillRect l="-243" t="-123333" r="-37621" b="-526667"/>
                          </a:stretch>
                        </a:blipFill>
                      </a:tcPr>
                    </a:tc>
                    <a:tc>
                      <a:txBody>
                        <a:bodyPr/>
                        <a:lstStyle/>
                        <a:p>
                          <a:pPr marL="0" marR="0" algn="r">
                            <a:spcBef>
                              <a:spcPts val="0"/>
                            </a:spcBef>
                            <a:spcAft>
                              <a:spcPts val="0"/>
                            </a:spcAft>
                          </a:pPr>
                          <a:r>
                            <a:rPr lang="en-US" sz="1200">
                              <a:effectLst/>
                            </a:rPr>
                            <a:t>$ 282.00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$ 755.00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641646201"/>
                      </a:ext>
                    </a:extLst>
                  </a:tr>
                  <a:tr h="382032">
                    <a:tc>
                      <a:txBody>
                        <a:bodyPr/>
                        <a:lstStyle/>
                        <a:p>
                          <a:endParaRPr lang="en-US"/>
                        </a:p>
                      </a:txBody>
                      <a:tcPr marL="68580" marR="68580" marT="0" marB="0" anchor="b">
                        <a:blipFill>
                          <a:blip r:embed="rId2"/>
                          <a:stretch>
                            <a:fillRect l="-243" t="-223333" r="-37621" b="-426667"/>
                          </a:stretch>
                        </a:blipFill>
                      </a:tcPr>
                    </a:tc>
                    <a:tc>
                      <a:txBody>
                        <a:bodyPr/>
                        <a:lstStyle/>
                        <a:p>
                          <a:pPr marL="0" marR="0" algn="r">
                            <a:spcBef>
                              <a:spcPts val="0"/>
                            </a:spcBef>
                            <a:spcAft>
                              <a:spcPts val="0"/>
                            </a:spcAft>
                          </a:pPr>
                          <a:r>
                            <a:rPr lang="en-US" sz="1200">
                              <a:effectLst/>
                            </a:rPr>
                            <a:t> $ 500.00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$ 1,007.00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874870264"/>
                      </a:ext>
                    </a:extLst>
                  </a:tr>
                  <a:tr h="382032">
                    <a:tc>
                      <a:txBody>
                        <a:bodyPr/>
                        <a:lstStyle/>
                        <a:p>
                          <a:endParaRPr lang="en-US"/>
                        </a:p>
                      </a:txBody>
                      <a:tcPr marL="68580" marR="68580" marT="0" marB="0" anchor="b">
                        <a:blipFill>
                          <a:blip r:embed="rId2"/>
                          <a:stretch>
                            <a:fillRect l="-243" t="-323333" r="-37621" b="-326667"/>
                          </a:stretch>
                        </a:blipFill>
                      </a:tcPr>
                    </a:tc>
                    <a:tc>
                      <a:txBody>
                        <a:bodyPr/>
                        <a:lstStyle/>
                        <a:p>
                          <a:pPr marL="0" marR="0" algn="r">
                            <a:spcBef>
                              <a:spcPts val="0"/>
                            </a:spcBef>
                            <a:spcAft>
                              <a:spcPts val="0"/>
                            </a:spcAft>
                          </a:pPr>
                          <a:r>
                            <a:rPr lang="en-US" sz="1200">
                              <a:effectLst/>
                            </a:rPr>
                            <a:t>$ 625.00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$ 1,258.00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422630292"/>
                      </a:ext>
                    </a:extLst>
                  </a:tr>
                  <a:tr h="382032">
                    <a:tc>
                      <a:txBody>
                        <a:bodyPr/>
                        <a:lstStyle/>
                        <a:p>
                          <a:endParaRPr lang="en-US"/>
                        </a:p>
                      </a:txBody>
                      <a:tcPr marL="68580" marR="68580" marT="0" marB="0" anchor="b">
                        <a:blipFill>
                          <a:blip r:embed="rId2"/>
                          <a:stretch>
                            <a:fillRect l="-243" t="-409677" r="-37621" b="-216129"/>
                          </a:stretch>
                        </a:blipFill>
                      </a:tcPr>
                    </a:tc>
                    <a:tc>
                      <a:txBody>
                        <a:bodyPr/>
                        <a:lstStyle/>
                        <a:p>
                          <a:pPr marL="0" marR="0" algn="r">
                            <a:spcBef>
                              <a:spcPts val="0"/>
                            </a:spcBef>
                            <a:spcAft>
                              <a:spcPts val="0"/>
                            </a:spcAft>
                          </a:pPr>
                          <a:r>
                            <a:rPr lang="de-DE" sz="1200">
                              <a:effectLst/>
                            </a:rPr>
                            <a:t> </a:t>
                          </a:r>
                          <a:r>
                            <a:rPr lang="en-US" sz="1200">
                              <a:effectLst/>
                            </a:rPr>
                            <a:t>$ 825.00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$ 1,510.00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278494424"/>
                      </a:ext>
                    </a:extLst>
                  </a:tr>
                  <a:tr h="382032">
                    <a:tc>
                      <a:txBody>
                        <a:bodyPr/>
                        <a:lstStyle/>
                        <a:p>
                          <a:endParaRPr lang="en-US"/>
                        </a:p>
                      </a:txBody>
                      <a:tcPr marL="68580" marR="68580" marT="0" marB="0" anchor="b">
                        <a:blipFill>
                          <a:blip r:embed="rId2"/>
                          <a:stretch>
                            <a:fillRect l="-243" t="-526667" r="-37621" b="-123333"/>
                          </a:stretch>
                        </a:blipFill>
                      </a:tcPr>
                    </a:tc>
                    <a:tc>
                      <a:txBody>
                        <a:bodyPr/>
                        <a:lstStyle/>
                        <a:p>
                          <a:pPr marL="0" marR="0" algn="r">
                            <a:spcBef>
                              <a:spcPts val="0"/>
                            </a:spcBef>
                            <a:spcAft>
                              <a:spcPts val="0"/>
                            </a:spcAft>
                          </a:pPr>
                          <a:r>
                            <a:rPr lang="en-US" sz="1200">
                              <a:effectLst/>
                            </a:rPr>
                            <a:t>$ 250.00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$ 548.00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983080527"/>
                      </a:ext>
                    </a:extLst>
                  </a:tr>
                  <a:tr h="382032">
                    <a:tc>
                      <a:txBody>
                        <a:bodyPr/>
                        <a:lstStyle/>
                        <a:p>
                          <a:endParaRPr lang="en-US"/>
                        </a:p>
                      </a:txBody>
                      <a:tcPr marL="68580" marR="68580" marT="0" marB="0" anchor="b">
                        <a:blipFill>
                          <a:blip r:embed="rId2"/>
                          <a:stretch>
                            <a:fillRect l="-243" t="-626667" r="-37621" b="-23333"/>
                          </a:stretch>
                        </a:blipFill>
                      </a:tcPr>
                    </a:tc>
                    <a:tc>
                      <a:txBody>
                        <a:bodyPr/>
                        <a:lstStyle/>
                        <a:p>
                          <a:pPr marL="0" marR="0" algn="r">
                            <a:spcBef>
                              <a:spcPts val="0"/>
                            </a:spcBef>
                            <a:spcAft>
                              <a:spcPts val="0"/>
                            </a:spcAft>
                          </a:pPr>
                          <a:r>
                            <a:rPr lang="en-US" sz="1200">
                              <a:effectLst/>
                            </a:rPr>
                            <a:t>$ 450.00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$ 985.00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531989084"/>
                      </a:ext>
                    </a:extLst>
                  </a:tr>
                </a:tbl>
              </a:graphicData>
            </a:graphic>
          </p:graphicFrame>
        </mc:Fallback>
      </mc:AlternateContent>
    </p:spTree>
    <p:extLst>
      <p:ext uri="{BB962C8B-B14F-4D97-AF65-F5344CB8AC3E}">
        <p14:creationId xmlns:p14="http://schemas.microsoft.com/office/powerpoint/2010/main" val="18037670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BAB08-241A-421B-2235-5D8EF24EAF9A}"/>
              </a:ext>
            </a:extLst>
          </p:cNvPr>
          <p:cNvSpPr>
            <a:spLocks noGrp="1"/>
          </p:cNvSpPr>
          <p:nvPr>
            <p:ph idx="1"/>
          </p:nvPr>
        </p:nvSpPr>
        <p:spPr>
          <a:xfrm>
            <a:off x="732367" y="990600"/>
            <a:ext cx="10723033" cy="3200400"/>
          </a:xfrm>
        </p:spPr>
        <p:txBody>
          <a:bodyPr/>
          <a:lstStyle/>
          <a:p>
            <a:pPr marL="0" indent="0" algn="just" fontAlgn="auto">
              <a:spcAft>
                <a:spcPts val="0"/>
              </a:spcAft>
              <a:buNone/>
              <a:defRPr/>
            </a:pPr>
            <a:r>
              <a:rPr lang="en-US" sz="2667" dirty="0">
                <a:solidFill>
                  <a:schemeClr val="tx1"/>
                </a:solidFill>
                <a:ea typeface="+mn-ea"/>
              </a:rPr>
              <a:t>This rule is proposed to be repealed and replaced.  This is a fee based rule that is not included in the fee rule sections.  </a:t>
            </a:r>
          </a:p>
          <a:p>
            <a:pPr algn="just" fontAlgn="auto">
              <a:spcAft>
                <a:spcPts val="0"/>
              </a:spcAft>
              <a:defRPr/>
            </a:pPr>
            <a:r>
              <a:rPr lang="en-US" sz="2667" dirty="0">
                <a:solidFill>
                  <a:schemeClr val="tx1"/>
                </a:solidFill>
                <a:ea typeface="+mn-ea"/>
              </a:rPr>
              <a:t>Rule 631 will be repealed and the duplicate permit fee is proposed to be replaced by Rule Section 660.50</a:t>
            </a:r>
            <a:endParaRPr lang="en-US" dirty="0"/>
          </a:p>
        </p:txBody>
      </p:sp>
      <p:sp>
        <p:nvSpPr>
          <p:cNvPr id="4" name="Text Box 11">
            <a:extLst>
              <a:ext uri="{FF2B5EF4-FFF2-40B4-BE49-F238E27FC236}">
                <a16:creationId xmlns:a16="http://schemas.microsoft.com/office/drawing/2014/main" id="{208CECA3-B693-2DFC-393C-A5C50669018E}"/>
              </a:ext>
            </a:extLst>
          </p:cNvPr>
          <p:cNvSpPr txBox="1">
            <a:spLocks noGrp="1" noChangeArrowheads="1"/>
          </p:cNvSpPr>
          <p:nvPr>
            <p:ph type="title"/>
          </p:nvPr>
        </p:nvSpPr>
        <p:spPr bwMode="auto">
          <a:xfrm>
            <a:off x="732367" y="-47925"/>
            <a:ext cx="10723034" cy="831093"/>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Rule Update: 631</a:t>
            </a:r>
          </a:p>
        </p:txBody>
      </p:sp>
    </p:spTree>
    <p:extLst>
      <p:ext uri="{BB962C8B-B14F-4D97-AF65-F5344CB8AC3E}">
        <p14:creationId xmlns:p14="http://schemas.microsoft.com/office/powerpoint/2010/main" val="297707831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BAB08-241A-421B-2235-5D8EF24EAF9A}"/>
              </a:ext>
            </a:extLst>
          </p:cNvPr>
          <p:cNvSpPr>
            <a:spLocks noGrp="1"/>
          </p:cNvSpPr>
          <p:nvPr>
            <p:ph idx="1"/>
          </p:nvPr>
        </p:nvSpPr>
        <p:spPr>
          <a:xfrm>
            <a:off x="732367" y="838200"/>
            <a:ext cx="10723033" cy="5867400"/>
          </a:xfrm>
        </p:spPr>
        <p:txBody>
          <a:bodyPr/>
          <a:lstStyle/>
          <a:p>
            <a:pPr marL="0" indent="0" algn="just">
              <a:spcBef>
                <a:spcPts val="0"/>
              </a:spcBef>
              <a:spcAft>
                <a:spcPts val="0"/>
              </a:spcAft>
              <a:buNone/>
              <a:tabLst>
                <a:tab pos="1257300" algn="l"/>
              </a:tabLst>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r>
              <a:rPr lang="en-US" sz="1400" b="1" dirty="0">
                <a:solidFill>
                  <a:schemeClr val="tx1"/>
                </a:solidFill>
                <a:effectLst/>
                <a:latin typeface="Times New Roman" panose="02020603050405020304" pitchFamily="18" charset="0"/>
                <a:ea typeface="Times New Roman" panose="02020603050405020304" pitchFamily="18" charset="0"/>
              </a:rPr>
              <a:t>Section 660.22A: Category XXII(A) - Geothermal, Gas, or Petroleum Well Permit Fees</a:t>
            </a:r>
          </a:p>
          <a:p>
            <a:pPr marL="0" marR="0" indent="0" algn="just">
              <a:spcBef>
                <a:spcPts val="0"/>
              </a:spcBef>
              <a:spcAft>
                <a:spcPts val="0"/>
              </a:spcAft>
              <a:buNone/>
              <a:tabLst>
                <a:tab pos="1257300" algn="l"/>
              </a:tabLst>
            </a:pPr>
            <a:r>
              <a:rPr lang="en-US" sz="1400" dirty="0">
                <a:solidFill>
                  <a:schemeClr val="tx1"/>
                </a:solidFill>
                <a:effectLst/>
                <a:latin typeface="Times New Roman" panose="02020603050405020304" pitchFamily="18" charset="0"/>
                <a:ea typeface="Times New Roman" panose="02020603050405020304" pitchFamily="18" charset="0"/>
              </a:rPr>
              <a:t>Permit Fees are for the installation and operation of a geothermal, gas, or petroleum well.  </a:t>
            </a: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p:txBody>
      </p:sp>
      <p:sp>
        <p:nvSpPr>
          <p:cNvPr id="4" name="Text Box 11">
            <a:extLst>
              <a:ext uri="{FF2B5EF4-FFF2-40B4-BE49-F238E27FC236}">
                <a16:creationId xmlns:a16="http://schemas.microsoft.com/office/drawing/2014/main" id="{208CECA3-B693-2DFC-393C-A5C50669018E}"/>
              </a:ext>
            </a:extLst>
          </p:cNvPr>
          <p:cNvSpPr txBox="1">
            <a:spLocks noGrp="1" noChangeArrowheads="1"/>
          </p:cNvSpPr>
          <p:nvPr>
            <p:ph type="title"/>
          </p:nvPr>
        </p:nvSpPr>
        <p:spPr bwMode="auto">
          <a:xfrm>
            <a:off x="732367" y="-47925"/>
            <a:ext cx="10723034" cy="831093"/>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Rule 660.22A (Proposed)</a:t>
            </a:r>
          </a:p>
        </p:txBody>
      </p:sp>
      <p:graphicFrame>
        <p:nvGraphicFramePr>
          <p:cNvPr id="2" name="Table 1">
            <a:extLst>
              <a:ext uri="{FF2B5EF4-FFF2-40B4-BE49-F238E27FC236}">
                <a16:creationId xmlns:a16="http://schemas.microsoft.com/office/drawing/2014/main" id="{DBD45886-9D86-4D17-6C49-AF0F546B2EA0}"/>
              </a:ext>
            </a:extLst>
          </p:cNvPr>
          <p:cNvGraphicFramePr>
            <a:graphicFrameLocks noGrp="1"/>
          </p:cNvGraphicFramePr>
          <p:nvPr>
            <p:extLst>
              <p:ext uri="{D42A27DB-BD31-4B8C-83A1-F6EECF244321}">
                <p14:modId xmlns:p14="http://schemas.microsoft.com/office/powerpoint/2010/main" val="426902003"/>
              </p:ext>
            </p:extLst>
          </p:nvPr>
        </p:nvGraphicFramePr>
        <p:xfrm>
          <a:off x="2779183" y="2743200"/>
          <a:ext cx="6629400" cy="914400"/>
        </p:xfrm>
        <a:graphic>
          <a:graphicData uri="http://schemas.openxmlformats.org/drawingml/2006/table">
            <a:tbl>
              <a:tblPr firstRow="1" firstCol="1" bandRow="1">
                <a:tableStyleId>{5C22544A-7EE6-4342-B048-85BDC9FD1C3A}</a:tableStyleId>
              </a:tblPr>
              <a:tblGrid>
                <a:gridCol w="4076904">
                  <a:extLst>
                    <a:ext uri="{9D8B030D-6E8A-4147-A177-3AD203B41FA5}">
                      <a16:colId xmlns:a16="http://schemas.microsoft.com/office/drawing/2014/main" val="1907995768"/>
                    </a:ext>
                  </a:extLst>
                </a:gridCol>
                <a:gridCol w="1276248">
                  <a:extLst>
                    <a:ext uri="{9D8B030D-6E8A-4147-A177-3AD203B41FA5}">
                      <a16:colId xmlns:a16="http://schemas.microsoft.com/office/drawing/2014/main" val="553399614"/>
                    </a:ext>
                  </a:extLst>
                </a:gridCol>
                <a:gridCol w="1276248">
                  <a:extLst>
                    <a:ext uri="{9D8B030D-6E8A-4147-A177-3AD203B41FA5}">
                      <a16:colId xmlns:a16="http://schemas.microsoft.com/office/drawing/2014/main" val="483975379"/>
                    </a:ext>
                  </a:extLst>
                </a:gridCol>
              </a:tblGrid>
              <a:tr h="316523">
                <a:tc gridSpan="3">
                  <a:txBody>
                    <a:bodyPr/>
                    <a:lstStyle/>
                    <a:p>
                      <a:pPr marL="0" marR="0">
                        <a:spcBef>
                          <a:spcPts val="0"/>
                        </a:spcBef>
                        <a:spcAft>
                          <a:spcPts val="0"/>
                        </a:spcAft>
                      </a:pPr>
                      <a:r>
                        <a:rPr lang="en-US" sz="1200" dirty="0">
                          <a:effectLst/>
                        </a:rPr>
                        <a:t>Permit Fees: Geothermal, Gas, or Petroleum Well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934413150"/>
                  </a:ext>
                </a:extLst>
              </a:tr>
              <a:tr h="281354">
                <a:tc>
                  <a:txBody>
                    <a:bodyPr/>
                    <a:lstStyle/>
                    <a:p>
                      <a:pPr marL="0" marR="0">
                        <a:spcBef>
                          <a:spcPts val="0"/>
                        </a:spcBef>
                        <a:spcAft>
                          <a:spcPts val="0"/>
                        </a:spcAft>
                      </a:pPr>
                      <a:r>
                        <a:rPr lang="en-US" sz="1200">
                          <a:effectLst/>
                        </a:rPr>
                        <a:t>Permit Type: Well</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A/C</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P/O</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310814507"/>
                  </a:ext>
                </a:extLst>
              </a:tr>
              <a:tr h="316523">
                <a:tc>
                  <a:txBody>
                    <a:bodyPr/>
                    <a:lstStyle/>
                    <a:p>
                      <a:pPr marL="0" marR="0">
                        <a:spcBef>
                          <a:spcPts val="0"/>
                        </a:spcBef>
                        <a:spcAft>
                          <a:spcPts val="0"/>
                        </a:spcAft>
                      </a:pPr>
                      <a:r>
                        <a:rPr lang="en-US" sz="1200">
                          <a:effectLst/>
                        </a:rPr>
                        <a:t>Well</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$ 3,750.00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$ 2,813.00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650743880"/>
                  </a:ext>
                </a:extLst>
              </a:tr>
            </a:tbl>
          </a:graphicData>
        </a:graphic>
      </p:graphicFrame>
    </p:spTree>
    <p:extLst>
      <p:ext uri="{BB962C8B-B14F-4D97-AF65-F5344CB8AC3E}">
        <p14:creationId xmlns:p14="http://schemas.microsoft.com/office/powerpoint/2010/main" val="354187714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BAB08-241A-421B-2235-5D8EF24EAF9A}"/>
              </a:ext>
            </a:extLst>
          </p:cNvPr>
          <p:cNvSpPr>
            <a:spLocks noGrp="1"/>
          </p:cNvSpPr>
          <p:nvPr>
            <p:ph idx="1"/>
          </p:nvPr>
        </p:nvSpPr>
        <p:spPr>
          <a:xfrm>
            <a:off x="732367" y="838200"/>
            <a:ext cx="10723033" cy="5867400"/>
          </a:xfrm>
        </p:spPr>
        <p:txBody>
          <a:bodyPr/>
          <a:lstStyle/>
          <a:p>
            <a:pPr marL="0" indent="0" algn="just">
              <a:spcBef>
                <a:spcPts val="0"/>
              </a:spcBef>
              <a:spcAft>
                <a:spcPts val="0"/>
              </a:spcAft>
              <a:buNone/>
              <a:tabLst>
                <a:tab pos="1257300" algn="l"/>
              </a:tabLst>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r>
              <a:rPr lang="en-US" sz="1400" b="1" dirty="0">
                <a:solidFill>
                  <a:schemeClr val="tx1"/>
                </a:solidFill>
                <a:effectLst/>
                <a:latin typeface="Times New Roman" panose="02020603050405020304" pitchFamily="18" charset="0"/>
                <a:ea typeface="Times New Roman" panose="02020603050405020304" pitchFamily="18" charset="0"/>
              </a:rPr>
              <a:t>Section 660.22B: Category XXII(B) - Geothermal, Gas, or Petroleum Well Emission Fees</a:t>
            </a:r>
          </a:p>
          <a:p>
            <a:pPr marL="0" marR="0" indent="0" algn="just">
              <a:spcBef>
                <a:spcPts val="0"/>
              </a:spcBef>
              <a:spcAft>
                <a:spcPts val="0"/>
              </a:spcAft>
              <a:buNone/>
              <a:tabLst>
                <a:tab pos="1257300" algn="l"/>
              </a:tabLst>
            </a:pPr>
            <a:r>
              <a:rPr lang="en-US" sz="1400" dirty="0">
                <a:solidFill>
                  <a:schemeClr val="tx1"/>
                </a:solidFill>
                <a:effectLst/>
                <a:latin typeface="Times New Roman" panose="02020603050405020304" pitchFamily="18" charset="0"/>
                <a:ea typeface="Times New Roman" panose="02020603050405020304" pitchFamily="18" charset="0"/>
              </a:rPr>
              <a:t>Emission Fees are based on fugitive emissions and venting of geothermal, gas, or petroleum well. </a:t>
            </a:r>
          </a:p>
          <a:p>
            <a:pPr marL="0" marR="0" indent="0" algn="just">
              <a:spcBef>
                <a:spcPts val="0"/>
              </a:spcBef>
              <a:spcAft>
                <a:spcPts val="0"/>
              </a:spcAft>
              <a:buNone/>
              <a:tabLst>
                <a:tab pos="1257300" algn="l"/>
              </a:tabLst>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p:txBody>
      </p:sp>
      <p:sp>
        <p:nvSpPr>
          <p:cNvPr id="4" name="Text Box 11">
            <a:extLst>
              <a:ext uri="{FF2B5EF4-FFF2-40B4-BE49-F238E27FC236}">
                <a16:creationId xmlns:a16="http://schemas.microsoft.com/office/drawing/2014/main" id="{208CECA3-B693-2DFC-393C-A5C50669018E}"/>
              </a:ext>
            </a:extLst>
          </p:cNvPr>
          <p:cNvSpPr txBox="1">
            <a:spLocks noGrp="1" noChangeArrowheads="1"/>
          </p:cNvSpPr>
          <p:nvPr>
            <p:ph type="title"/>
          </p:nvPr>
        </p:nvSpPr>
        <p:spPr bwMode="auto">
          <a:xfrm>
            <a:off x="732367" y="-47925"/>
            <a:ext cx="10723034" cy="831093"/>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Rule 660.22B (Proposed)</a:t>
            </a:r>
          </a:p>
        </p:txBody>
      </p:sp>
      <p:graphicFrame>
        <p:nvGraphicFramePr>
          <p:cNvPr id="5" name="Table 4">
            <a:extLst>
              <a:ext uri="{FF2B5EF4-FFF2-40B4-BE49-F238E27FC236}">
                <a16:creationId xmlns:a16="http://schemas.microsoft.com/office/drawing/2014/main" id="{A345D61D-BB11-D553-3B40-D9B7B850E20A}"/>
              </a:ext>
            </a:extLst>
          </p:cNvPr>
          <p:cNvGraphicFramePr>
            <a:graphicFrameLocks noGrp="1"/>
          </p:cNvGraphicFramePr>
          <p:nvPr>
            <p:extLst>
              <p:ext uri="{D42A27DB-BD31-4B8C-83A1-F6EECF244321}">
                <p14:modId xmlns:p14="http://schemas.microsoft.com/office/powerpoint/2010/main" val="1126082523"/>
              </p:ext>
            </p:extLst>
          </p:nvPr>
        </p:nvGraphicFramePr>
        <p:xfrm>
          <a:off x="2779183" y="2623127"/>
          <a:ext cx="6629400" cy="838200"/>
        </p:xfrm>
        <a:graphic>
          <a:graphicData uri="http://schemas.openxmlformats.org/drawingml/2006/table">
            <a:tbl>
              <a:tblPr firstRow="1" firstCol="1" bandRow="1">
                <a:tableStyleId>{5C22544A-7EE6-4342-B048-85BDC9FD1C3A}</a:tableStyleId>
              </a:tblPr>
              <a:tblGrid>
                <a:gridCol w="4076904">
                  <a:extLst>
                    <a:ext uri="{9D8B030D-6E8A-4147-A177-3AD203B41FA5}">
                      <a16:colId xmlns:a16="http://schemas.microsoft.com/office/drawing/2014/main" val="2290622609"/>
                    </a:ext>
                  </a:extLst>
                </a:gridCol>
                <a:gridCol w="1340060">
                  <a:extLst>
                    <a:ext uri="{9D8B030D-6E8A-4147-A177-3AD203B41FA5}">
                      <a16:colId xmlns:a16="http://schemas.microsoft.com/office/drawing/2014/main" val="1276977306"/>
                    </a:ext>
                  </a:extLst>
                </a:gridCol>
                <a:gridCol w="1212436">
                  <a:extLst>
                    <a:ext uri="{9D8B030D-6E8A-4147-A177-3AD203B41FA5}">
                      <a16:colId xmlns:a16="http://schemas.microsoft.com/office/drawing/2014/main" val="215044465"/>
                    </a:ext>
                  </a:extLst>
                </a:gridCol>
              </a:tblGrid>
              <a:tr h="290146">
                <a:tc gridSpan="3">
                  <a:txBody>
                    <a:bodyPr/>
                    <a:lstStyle/>
                    <a:p>
                      <a:pPr marL="0" marR="0">
                        <a:spcBef>
                          <a:spcPts val="0"/>
                        </a:spcBef>
                        <a:spcAft>
                          <a:spcPts val="0"/>
                        </a:spcAft>
                      </a:pPr>
                      <a:r>
                        <a:rPr lang="en-US" sz="1200" dirty="0">
                          <a:effectLst/>
                        </a:rPr>
                        <a:t>Emission Fees: Geothermal, Gas, or Petroleum Well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931492517"/>
                  </a:ext>
                </a:extLst>
              </a:tr>
              <a:tr h="257908">
                <a:tc>
                  <a:txBody>
                    <a:bodyPr/>
                    <a:lstStyle/>
                    <a:p>
                      <a:pPr marL="0" marR="0">
                        <a:spcBef>
                          <a:spcPts val="0"/>
                        </a:spcBef>
                        <a:spcAft>
                          <a:spcPts val="0"/>
                        </a:spcAft>
                      </a:pPr>
                      <a:r>
                        <a:rPr lang="en-US" sz="1200">
                          <a:effectLst/>
                        </a:rPr>
                        <a:t>Permit Type: Well</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A/C</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P/O</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728188705"/>
                  </a:ext>
                </a:extLst>
              </a:tr>
              <a:tr h="290146">
                <a:tc>
                  <a:txBody>
                    <a:bodyPr/>
                    <a:lstStyle/>
                    <a:p>
                      <a:pPr marL="0" marR="0">
                        <a:spcBef>
                          <a:spcPts val="0"/>
                        </a:spcBef>
                        <a:spcAft>
                          <a:spcPts val="0"/>
                        </a:spcAft>
                      </a:pPr>
                      <a:r>
                        <a:rPr lang="en-US" sz="1200">
                          <a:effectLst/>
                        </a:rPr>
                        <a:t>Well</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$ 375.00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$ 282.00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756459639"/>
                  </a:ext>
                </a:extLst>
              </a:tr>
            </a:tbl>
          </a:graphicData>
        </a:graphic>
      </p:graphicFrame>
    </p:spTree>
    <p:extLst>
      <p:ext uri="{BB962C8B-B14F-4D97-AF65-F5344CB8AC3E}">
        <p14:creationId xmlns:p14="http://schemas.microsoft.com/office/powerpoint/2010/main" val="165926184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BAB08-241A-421B-2235-5D8EF24EAF9A}"/>
              </a:ext>
            </a:extLst>
          </p:cNvPr>
          <p:cNvSpPr>
            <a:spLocks noGrp="1"/>
          </p:cNvSpPr>
          <p:nvPr>
            <p:ph idx="1"/>
          </p:nvPr>
        </p:nvSpPr>
        <p:spPr>
          <a:xfrm>
            <a:off x="732367" y="838200"/>
            <a:ext cx="10723033" cy="5867400"/>
          </a:xfrm>
        </p:spPr>
        <p:txBody>
          <a:bodyPr/>
          <a:lstStyle/>
          <a:p>
            <a:pPr marL="0" indent="0" algn="just">
              <a:spcBef>
                <a:spcPts val="0"/>
              </a:spcBef>
              <a:spcAft>
                <a:spcPts val="0"/>
              </a:spcAft>
              <a:buNone/>
              <a:tabLst>
                <a:tab pos="1257300" algn="l"/>
              </a:tabLst>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r>
              <a:rPr lang="en-US" sz="1400" b="1" dirty="0">
                <a:solidFill>
                  <a:schemeClr val="tx1"/>
                </a:solidFill>
                <a:effectLst/>
                <a:latin typeface="Times New Roman" panose="02020603050405020304" pitchFamily="18" charset="0"/>
                <a:ea typeface="Times New Roman" panose="02020603050405020304" pitchFamily="18" charset="0"/>
              </a:rPr>
              <a:t>Section 660.23A: Category XXIII(A) -  Geothermal, Gas, or Petroleum Transmission Line and Condensate Tank Permit Fees</a:t>
            </a:r>
          </a:p>
          <a:p>
            <a:pPr marL="0" marR="0" indent="0" algn="just">
              <a:spcBef>
                <a:spcPts val="0"/>
              </a:spcBef>
              <a:spcAft>
                <a:spcPts val="0"/>
              </a:spcAft>
              <a:buNone/>
              <a:tabLst>
                <a:tab pos="1257300" algn="l"/>
              </a:tabLst>
            </a:pPr>
            <a:r>
              <a:rPr lang="en-US" sz="1400" dirty="0">
                <a:solidFill>
                  <a:schemeClr val="tx1"/>
                </a:solidFill>
                <a:effectLst/>
                <a:latin typeface="Times New Roman" panose="02020603050405020304" pitchFamily="18" charset="0"/>
                <a:ea typeface="Times New Roman" panose="02020603050405020304" pitchFamily="18" charset="0"/>
              </a:rPr>
              <a:t>Permit Fees are based on the number of wells connected to a transmission line on each condensate tank.  This includes the pipelines from well pad to power plant or processing facility.  Each condensate tank is permitted separately.</a:t>
            </a: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p:txBody>
      </p:sp>
      <p:sp>
        <p:nvSpPr>
          <p:cNvPr id="4" name="Text Box 11">
            <a:extLst>
              <a:ext uri="{FF2B5EF4-FFF2-40B4-BE49-F238E27FC236}">
                <a16:creationId xmlns:a16="http://schemas.microsoft.com/office/drawing/2014/main" id="{208CECA3-B693-2DFC-393C-A5C50669018E}"/>
              </a:ext>
            </a:extLst>
          </p:cNvPr>
          <p:cNvSpPr txBox="1">
            <a:spLocks noGrp="1" noChangeArrowheads="1"/>
          </p:cNvSpPr>
          <p:nvPr>
            <p:ph type="title"/>
          </p:nvPr>
        </p:nvSpPr>
        <p:spPr bwMode="auto">
          <a:xfrm>
            <a:off x="732367" y="-47925"/>
            <a:ext cx="10723034" cy="831093"/>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Rule 660.23A (Proposed)</a:t>
            </a:r>
          </a:p>
        </p:txBody>
      </p:sp>
      <mc:AlternateContent xmlns:mc="http://schemas.openxmlformats.org/markup-compatibility/2006">
        <mc:Choice xmlns:a14="http://schemas.microsoft.com/office/drawing/2010/main" Requires="a14">
          <p:graphicFrame>
            <p:nvGraphicFramePr>
              <p:cNvPr id="2" name="Table 1">
                <a:extLst>
                  <a:ext uri="{FF2B5EF4-FFF2-40B4-BE49-F238E27FC236}">
                    <a16:creationId xmlns:a16="http://schemas.microsoft.com/office/drawing/2014/main" id="{D78DCCD6-D309-5A30-B988-AF4C5E98214E}"/>
                  </a:ext>
                </a:extLst>
              </p:cNvPr>
              <p:cNvGraphicFramePr>
                <a:graphicFrameLocks noGrp="1"/>
              </p:cNvGraphicFramePr>
              <p:nvPr>
                <p:extLst>
                  <p:ext uri="{D42A27DB-BD31-4B8C-83A1-F6EECF244321}">
                    <p14:modId xmlns:p14="http://schemas.microsoft.com/office/powerpoint/2010/main" val="3515743166"/>
                  </p:ext>
                </p:extLst>
              </p:nvPr>
            </p:nvGraphicFramePr>
            <p:xfrm>
              <a:off x="2779183" y="2590801"/>
              <a:ext cx="6629400" cy="1676398"/>
            </p:xfrm>
            <a:graphic>
              <a:graphicData uri="http://schemas.openxmlformats.org/drawingml/2006/table">
                <a:tbl>
                  <a:tblPr firstRow="1" firstCol="1" bandRow="1">
                    <a:tableStyleId>{5C22544A-7EE6-4342-B048-85BDC9FD1C3A}</a:tableStyleId>
                  </a:tblPr>
                  <a:tblGrid>
                    <a:gridCol w="4395966">
                      <a:extLst>
                        <a:ext uri="{9D8B030D-6E8A-4147-A177-3AD203B41FA5}">
                          <a16:colId xmlns:a16="http://schemas.microsoft.com/office/drawing/2014/main" val="1143250626"/>
                        </a:ext>
                      </a:extLst>
                    </a:gridCol>
                    <a:gridCol w="1148623">
                      <a:extLst>
                        <a:ext uri="{9D8B030D-6E8A-4147-A177-3AD203B41FA5}">
                          <a16:colId xmlns:a16="http://schemas.microsoft.com/office/drawing/2014/main" val="4212910755"/>
                        </a:ext>
                      </a:extLst>
                    </a:gridCol>
                    <a:gridCol w="1084811">
                      <a:extLst>
                        <a:ext uri="{9D8B030D-6E8A-4147-A177-3AD203B41FA5}">
                          <a16:colId xmlns:a16="http://schemas.microsoft.com/office/drawing/2014/main" val="1080230376"/>
                        </a:ext>
                      </a:extLst>
                    </a:gridCol>
                  </a:tblGrid>
                  <a:tr h="406399">
                    <a:tc gridSpan="3">
                      <a:txBody>
                        <a:bodyPr/>
                        <a:lstStyle/>
                        <a:p>
                          <a:pPr marL="0" marR="0">
                            <a:spcBef>
                              <a:spcPts val="0"/>
                            </a:spcBef>
                            <a:spcAft>
                              <a:spcPts val="0"/>
                            </a:spcAft>
                          </a:pPr>
                          <a:r>
                            <a:rPr lang="en-US" sz="1200" dirty="0">
                              <a:effectLst/>
                            </a:rPr>
                            <a:t>Permit Fees: Geothermal, Gas, or Petroleum Transmission Line and Condensate Tank</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046325565"/>
                      </a:ext>
                    </a:extLst>
                  </a:tr>
                  <a:tr h="225777">
                    <a:tc>
                      <a:txBody>
                        <a:bodyPr/>
                        <a:lstStyle/>
                        <a:p>
                          <a:pPr marL="0" marR="0">
                            <a:spcBef>
                              <a:spcPts val="0"/>
                            </a:spcBef>
                            <a:spcAft>
                              <a:spcPts val="0"/>
                            </a:spcAft>
                          </a:pPr>
                          <a:r>
                            <a:rPr lang="en-US" sz="1200">
                              <a:effectLst/>
                            </a:rPr>
                            <a:t>Permit Type: Number of Wells Attached</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A/C</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P/O</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828889420"/>
                      </a:ext>
                    </a:extLst>
                  </a:tr>
                  <a:tr h="254000">
                    <a:tc>
                      <a:txBody>
                        <a:bodyPr/>
                        <a:lstStyle/>
                        <a:p>
                          <a:pPr marL="0" marR="0">
                            <a:spcBef>
                              <a:spcPts val="0"/>
                            </a:spcBef>
                            <a:spcAft>
                              <a:spcPts val="0"/>
                            </a:spcAft>
                          </a:pPr>
                          <a14:m>
                            <m:oMath xmlns:m="http://schemas.openxmlformats.org/officeDocument/2006/math">
                              <m:r>
                                <a:rPr lang="en-US" sz="1200">
                                  <a:effectLst/>
                                </a:rPr>
                                <m:t>&lt; </m:t>
                              </m:r>
                            </m:oMath>
                          </a14:m>
                          <a:r>
                            <a:rPr lang="en-US" sz="1200">
                              <a:effectLst/>
                            </a:rPr>
                            <a:t>4</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$ 2,500.00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$ 3,125.00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971657311"/>
                      </a:ext>
                    </a:extLst>
                  </a:tr>
                  <a:tr h="254000">
                    <a:tc>
                      <a:txBody>
                        <a:bodyPr/>
                        <a:lstStyle/>
                        <a:p>
                          <a:pPr marL="0" marR="0">
                            <a:spcBef>
                              <a:spcPts val="0"/>
                            </a:spcBef>
                            <a:spcAft>
                              <a:spcPts val="0"/>
                            </a:spcAft>
                          </a:pPr>
                          <a14:m>
                            <m:oMath xmlns:m="http://schemas.openxmlformats.org/officeDocument/2006/math">
                              <m:r>
                                <a:rPr lang="en-US" sz="1200">
                                  <a:effectLst/>
                                </a:rPr>
                                <m:t>≥</m:t>
                              </m:r>
                            </m:oMath>
                          </a14:m>
                          <a:r>
                            <a:rPr lang="en-US" sz="1200">
                              <a:effectLst/>
                            </a:rPr>
                            <a:t> 4 and </a:t>
                          </a:r>
                          <a14:m>
                            <m:oMath xmlns:m="http://schemas.openxmlformats.org/officeDocument/2006/math">
                              <m:r>
                                <a:rPr lang="en-US" sz="1200">
                                  <a:effectLst/>
                                </a:rPr>
                                <m:t>&lt; </m:t>
                              </m:r>
                            </m:oMath>
                          </a14:m>
                          <a:r>
                            <a:rPr lang="en-US" sz="1200">
                              <a:effectLst/>
                            </a:rPr>
                            <a:t>17</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$ 3,125.00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$ 3,907.00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935215997"/>
                      </a:ext>
                    </a:extLst>
                  </a:tr>
                  <a:tr h="254000">
                    <a:tc>
                      <a:txBody>
                        <a:bodyPr/>
                        <a:lstStyle/>
                        <a:p>
                          <a:pPr marL="0" marR="0">
                            <a:spcBef>
                              <a:spcPts val="0"/>
                            </a:spcBef>
                            <a:spcAft>
                              <a:spcPts val="0"/>
                            </a:spcAft>
                          </a:pPr>
                          <a14:m>
                            <m:oMath xmlns:m="http://schemas.openxmlformats.org/officeDocument/2006/math">
                              <m:r>
                                <a:rPr lang="en-US" sz="1200">
                                  <a:effectLst/>
                                </a:rPr>
                                <m:t>≥ </m:t>
                              </m:r>
                            </m:oMath>
                          </a14:m>
                          <a:r>
                            <a:rPr lang="en-US" sz="1200">
                              <a:effectLst/>
                            </a:rPr>
                            <a:t>17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$ 4,000.00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$ 5,000.00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4268681276"/>
                      </a:ext>
                    </a:extLst>
                  </a:tr>
                  <a:tr h="282222">
                    <a:tc>
                      <a:txBody>
                        <a:bodyPr/>
                        <a:lstStyle/>
                        <a:p>
                          <a:pPr marL="0" marR="0">
                            <a:spcBef>
                              <a:spcPts val="0"/>
                            </a:spcBef>
                            <a:spcAft>
                              <a:spcPts val="0"/>
                            </a:spcAft>
                          </a:pPr>
                          <a:r>
                            <a:rPr lang="en-US" sz="1200">
                              <a:effectLst/>
                            </a:rPr>
                            <a:t>Condensate Tanks - Per Tank</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$ 1,250.00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$ 1,563.00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808526899"/>
                      </a:ext>
                    </a:extLst>
                  </a:tr>
                </a:tbl>
              </a:graphicData>
            </a:graphic>
          </p:graphicFrame>
        </mc:Choice>
        <mc:Fallback>
          <p:graphicFrame>
            <p:nvGraphicFramePr>
              <p:cNvPr id="2" name="Table 1">
                <a:extLst>
                  <a:ext uri="{FF2B5EF4-FFF2-40B4-BE49-F238E27FC236}">
                    <a16:creationId xmlns:a16="http://schemas.microsoft.com/office/drawing/2014/main" id="{D78DCCD6-D309-5A30-B988-AF4C5E98214E}"/>
                  </a:ext>
                </a:extLst>
              </p:cNvPr>
              <p:cNvGraphicFramePr>
                <a:graphicFrameLocks noGrp="1"/>
              </p:cNvGraphicFramePr>
              <p:nvPr>
                <p:extLst>
                  <p:ext uri="{D42A27DB-BD31-4B8C-83A1-F6EECF244321}">
                    <p14:modId xmlns:p14="http://schemas.microsoft.com/office/powerpoint/2010/main" val="3515743166"/>
                  </p:ext>
                </p:extLst>
              </p:nvPr>
            </p:nvGraphicFramePr>
            <p:xfrm>
              <a:off x="2779183" y="2590801"/>
              <a:ext cx="6629400" cy="1676398"/>
            </p:xfrm>
            <a:graphic>
              <a:graphicData uri="http://schemas.openxmlformats.org/drawingml/2006/table">
                <a:tbl>
                  <a:tblPr firstRow="1" firstCol="1" bandRow="1">
                    <a:tableStyleId>{5C22544A-7EE6-4342-B048-85BDC9FD1C3A}</a:tableStyleId>
                  </a:tblPr>
                  <a:tblGrid>
                    <a:gridCol w="4395966">
                      <a:extLst>
                        <a:ext uri="{9D8B030D-6E8A-4147-A177-3AD203B41FA5}">
                          <a16:colId xmlns:a16="http://schemas.microsoft.com/office/drawing/2014/main" val="1143250626"/>
                        </a:ext>
                      </a:extLst>
                    </a:gridCol>
                    <a:gridCol w="1148623">
                      <a:extLst>
                        <a:ext uri="{9D8B030D-6E8A-4147-A177-3AD203B41FA5}">
                          <a16:colId xmlns:a16="http://schemas.microsoft.com/office/drawing/2014/main" val="4212910755"/>
                        </a:ext>
                      </a:extLst>
                    </a:gridCol>
                    <a:gridCol w="1084811">
                      <a:extLst>
                        <a:ext uri="{9D8B030D-6E8A-4147-A177-3AD203B41FA5}">
                          <a16:colId xmlns:a16="http://schemas.microsoft.com/office/drawing/2014/main" val="1080230376"/>
                        </a:ext>
                      </a:extLst>
                    </a:gridCol>
                  </a:tblGrid>
                  <a:tr h="406399">
                    <a:tc gridSpan="3">
                      <a:txBody>
                        <a:bodyPr/>
                        <a:lstStyle/>
                        <a:p>
                          <a:pPr marL="0" marR="0">
                            <a:spcBef>
                              <a:spcPts val="0"/>
                            </a:spcBef>
                            <a:spcAft>
                              <a:spcPts val="0"/>
                            </a:spcAft>
                          </a:pPr>
                          <a:r>
                            <a:rPr lang="en-US" sz="1200" dirty="0">
                              <a:effectLst/>
                            </a:rPr>
                            <a:t>Permit Fees: Geothermal, Gas, or Petroleum Transmission Line and Condensate Tank</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046325565"/>
                      </a:ext>
                    </a:extLst>
                  </a:tr>
                  <a:tr h="225777">
                    <a:tc>
                      <a:txBody>
                        <a:bodyPr/>
                        <a:lstStyle/>
                        <a:p>
                          <a:pPr marL="0" marR="0">
                            <a:spcBef>
                              <a:spcPts val="0"/>
                            </a:spcBef>
                            <a:spcAft>
                              <a:spcPts val="0"/>
                            </a:spcAft>
                          </a:pPr>
                          <a:r>
                            <a:rPr lang="en-US" sz="1200">
                              <a:effectLst/>
                            </a:rPr>
                            <a:t>Permit Type: Number of Wells Attached</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A/C</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P/O</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828889420"/>
                      </a:ext>
                    </a:extLst>
                  </a:tr>
                  <a:tr h="254000">
                    <a:tc>
                      <a:txBody>
                        <a:bodyPr/>
                        <a:lstStyle/>
                        <a:p>
                          <a:endParaRPr lang="en-US"/>
                        </a:p>
                      </a:txBody>
                      <a:tcPr marL="68580" marR="68580" marT="0" marB="0" anchor="b">
                        <a:blipFill>
                          <a:blip r:embed="rId2"/>
                          <a:stretch>
                            <a:fillRect l="-288" t="-255000" r="-51585" b="-350000"/>
                          </a:stretch>
                        </a:blipFill>
                      </a:tcPr>
                    </a:tc>
                    <a:tc>
                      <a:txBody>
                        <a:bodyPr/>
                        <a:lstStyle/>
                        <a:p>
                          <a:pPr marL="0" marR="0" algn="r">
                            <a:spcBef>
                              <a:spcPts val="0"/>
                            </a:spcBef>
                            <a:spcAft>
                              <a:spcPts val="0"/>
                            </a:spcAft>
                          </a:pPr>
                          <a:r>
                            <a:rPr lang="en-US" sz="1200">
                              <a:effectLst/>
                            </a:rPr>
                            <a:t> $ 2,500.00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$ 3,125.00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971657311"/>
                      </a:ext>
                    </a:extLst>
                  </a:tr>
                  <a:tr h="254000">
                    <a:tc>
                      <a:txBody>
                        <a:bodyPr/>
                        <a:lstStyle/>
                        <a:p>
                          <a:endParaRPr lang="en-US"/>
                        </a:p>
                      </a:txBody>
                      <a:tcPr marL="68580" marR="68580" marT="0" marB="0" anchor="b">
                        <a:blipFill>
                          <a:blip r:embed="rId2"/>
                          <a:stretch>
                            <a:fillRect l="-288" t="-355000" r="-51585" b="-250000"/>
                          </a:stretch>
                        </a:blipFill>
                      </a:tcPr>
                    </a:tc>
                    <a:tc>
                      <a:txBody>
                        <a:bodyPr/>
                        <a:lstStyle/>
                        <a:p>
                          <a:pPr marL="0" marR="0" algn="r">
                            <a:spcBef>
                              <a:spcPts val="0"/>
                            </a:spcBef>
                            <a:spcAft>
                              <a:spcPts val="0"/>
                            </a:spcAft>
                          </a:pPr>
                          <a:r>
                            <a:rPr lang="en-US" sz="1200">
                              <a:effectLst/>
                            </a:rPr>
                            <a:t> $ 3,125.00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$ 3,907.00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935215997"/>
                      </a:ext>
                    </a:extLst>
                  </a:tr>
                  <a:tr h="254000">
                    <a:tc>
                      <a:txBody>
                        <a:bodyPr/>
                        <a:lstStyle/>
                        <a:p>
                          <a:endParaRPr lang="en-US"/>
                        </a:p>
                      </a:txBody>
                      <a:tcPr marL="68580" marR="68580" marT="0" marB="0" anchor="b">
                        <a:blipFill>
                          <a:blip r:embed="rId2"/>
                          <a:stretch>
                            <a:fillRect l="-288" t="-455000" r="-51585" b="-150000"/>
                          </a:stretch>
                        </a:blipFill>
                      </a:tcPr>
                    </a:tc>
                    <a:tc>
                      <a:txBody>
                        <a:bodyPr/>
                        <a:lstStyle/>
                        <a:p>
                          <a:pPr marL="0" marR="0" algn="r">
                            <a:spcBef>
                              <a:spcPts val="0"/>
                            </a:spcBef>
                            <a:spcAft>
                              <a:spcPts val="0"/>
                            </a:spcAft>
                          </a:pPr>
                          <a:r>
                            <a:rPr lang="en-US" sz="1200">
                              <a:effectLst/>
                            </a:rPr>
                            <a:t>$ 4,000.00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$ 5,000.00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4268681276"/>
                      </a:ext>
                    </a:extLst>
                  </a:tr>
                  <a:tr h="282222">
                    <a:tc>
                      <a:txBody>
                        <a:bodyPr/>
                        <a:lstStyle/>
                        <a:p>
                          <a:pPr marL="0" marR="0">
                            <a:spcBef>
                              <a:spcPts val="0"/>
                            </a:spcBef>
                            <a:spcAft>
                              <a:spcPts val="0"/>
                            </a:spcAft>
                          </a:pPr>
                          <a:r>
                            <a:rPr lang="en-US" sz="1200">
                              <a:effectLst/>
                            </a:rPr>
                            <a:t>Condensate Tanks - Per Tank</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$ 1,250.00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$ 1,563.00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808526899"/>
                      </a:ext>
                    </a:extLst>
                  </a:tr>
                </a:tbl>
              </a:graphicData>
            </a:graphic>
          </p:graphicFrame>
        </mc:Fallback>
      </mc:AlternateContent>
    </p:spTree>
    <p:extLst>
      <p:ext uri="{BB962C8B-B14F-4D97-AF65-F5344CB8AC3E}">
        <p14:creationId xmlns:p14="http://schemas.microsoft.com/office/powerpoint/2010/main" val="388897848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BAB08-241A-421B-2235-5D8EF24EAF9A}"/>
              </a:ext>
            </a:extLst>
          </p:cNvPr>
          <p:cNvSpPr>
            <a:spLocks noGrp="1"/>
          </p:cNvSpPr>
          <p:nvPr>
            <p:ph idx="1"/>
          </p:nvPr>
        </p:nvSpPr>
        <p:spPr>
          <a:xfrm>
            <a:off x="732367" y="838200"/>
            <a:ext cx="10723033" cy="5867400"/>
          </a:xfrm>
        </p:spPr>
        <p:txBody>
          <a:bodyPr/>
          <a:lstStyle/>
          <a:p>
            <a:pPr marL="0" indent="0" algn="just">
              <a:spcBef>
                <a:spcPts val="0"/>
              </a:spcBef>
              <a:spcAft>
                <a:spcPts val="0"/>
              </a:spcAft>
              <a:buNone/>
              <a:tabLst>
                <a:tab pos="1257300" algn="l"/>
              </a:tabLst>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r>
              <a:rPr lang="en-US" sz="1400" b="1" dirty="0">
                <a:solidFill>
                  <a:schemeClr val="tx1"/>
                </a:solidFill>
                <a:effectLst/>
                <a:latin typeface="Times New Roman" panose="02020603050405020304" pitchFamily="18" charset="0"/>
                <a:ea typeface="Times New Roman" panose="02020603050405020304" pitchFamily="18" charset="0"/>
              </a:rPr>
              <a:t>Section 660.23B: Category XXIII(B) - Geothermal, Gas, or Petroleum Transmission Line and Condensate Tank Emission Fees. </a:t>
            </a:r>
          </a:p>
          <a:p>
            <a:pPr marL="0" marR="0" indent="0" algn="just">
              <a:spcBef>
                <a:spcPts val="0"/>
              </a:spcBef>
              <a:spcAft>
                <a:spcPts val="0"/>
              </a:spcAft>
              <a:buNone/>
              <a:tabLst>
                <a:tab pos="1257300" algn="l"/>
              </a:tabLst>
            </a:pPr>
            <a:r>
              <a:rPr lang="en-US" sz="1400" dirty="0">
                <a:solidFill>
                  <a:schemeClr val="tx1"/>
                </a:solidFill>
                <a:effectLst/>
                <a:latin typeface="Times New Roman" panose="02020603050405020304" pitchFamily="18" charset="0"/>
                <a:ea typeface="Times New Roman" panose="02020603050405020304" pitchFamily="18" charset="0"/>
              </a:rPr>
              <a:t>Emission Fees are based on emissions from transmission lines including fugitive emissions, venting, maintenance operations and emissions from condensate tanks.</a:t>
            </a: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p:txBody>
      </p:sp>
      <p:sp>
        <p:nvSpPr>
          <p:cNvPr id="4" name="Text Box 11">
            <a:extLst>
              <a:ext uri="{FF2B5EF4-FFF2-40B4-BE49-F238E27FC236}">
                <a16:creationId xmlns:a16="http://schemas.microsoft.com/office/drawing/2014/main" id="{208CECA3-B693-2DFC-393C-A5C50669018E}"/>
              </a:ext>
            </a:extLst>
          </p:cNvPr>
          <p:cNvSpPr txBox="1">
            <a:spLocks noGrp="1" noChangeArrowheads="1"/>
          </p:cNvSpPr>
          <p:nvPr>
            <p:ph type="title"/>
          </p:nvPr>
        </p:nvSpPr>
        <p:spPr bwMode="auto">
          <a:xfrm>
            <a:off x="732367" y="-47925"/>
            <a:ext cx="10723034" cy="831093"/>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Rule 660.23B (Proposed)</a:t>
            </a:r>
          </a:p>
        </p:txBody>
      </p:sp>
      <mc:AlternateContent xmlns:mc="http://schemas.openxmlformats.org/markup-compatibility/2006">
        <mc:Choice xmlns:a14="http://schemas.microsoft.com/office/drawing/2010/main" Requires="a14">
          <p:graphicFrame>
            <p:nvGraphicFramePr>
              <p:cNvPr id="5" name="Table 4">
                <a:extLst>
                  <a:ext uri="{FF2B5EF4-FFF2-40B4-BE49-F238E27FC236}">
                    <a16:creationId xmlns:a16="http://schemas.microsoft.com/office/drawing/2014/main" id="{5A780E67-6950-CA6E-F38B-85E0A139CD15}"/>
                  </a:ext>
                </a:extLst>
              </p:cNvPr>
              <p:cNvGraphicFramePr>
                <a:graphicFrameLocks noGrp="1"/>
              </p:cNvGraphicFramePr>
              <p:nvPr>
                <p:extLst>
                  <p:ext uri="{D42A27DB-BD31-4B8C-83A1-F6EECF244321}">
                    <p14:modId xmlns:p14="http://schemas.microsoft.com/office/powerpoint/2010/main" val="3338744358"/>
                  </p:ext>
                </p:extLst>
              </p:nvPr>
            </p:nvGraphicFramePr>
            <p:xfrm>
              <a:off x="2779183" y="2667000"/>
              <a:ext cx="6629399" cy="1676398"/>
            </p:xfrm>
            <a:graphic>
              <a:graphicData uri="http://schemas.openxmlformats.org/drawingml/2006/table">
                <a:tbl>
                  <a:tblPr firstRow="1" firstCol="1" bandRow="1">
                    <a:tableStyleId>{5C22544A-7EE6-4342-B048-85BDC9FD1C3A}</a:tableStyleId>
                  </a:tblPr>
                  <a:tblGrid>
                    <a:gridCol w="4332153">
                      <a:extLst>
                        <a:ext uri="{9D8B030D-6E8A-4147-A177-3AD203B41FA5}">
                          <a16:colId xmlns:a16="http://schemas.microsoft.com/office/drawing/2014/main" val="4164981973"/>
                        </a:ext>
                      </a:extLst>
                    </a:gridCol>
                    <a:gridCol w="1148623">
                      <a:extLst>
                        <a:ext uri="{9D8B030D-6E8A-4147-A177-3AD203B41FA5}">
                          <a16:colId xmlns:a16="http://schemas.microsoft.com/office/drawing/2014/main" val="2035810972"/>
                        </a:ext>
                      </a:extLst>
                    </a:gridCol>
                    <a:gridCol w="1148623">
                      <a:extLst>
                        <a:ext uri="{9D8B030D-6E8A-4147-A177-3AD203B41FA5}">
                          <a16:colId xmlns:a16="http://schemas.microsoft.com/office/drawing/2014/main" val="2213099057"/>
                        </a:ext>
                      </a:extLst>
                    </a:gridCol>
                  </a:tblGrid>
                  <a:tr h="406399">
                    <a:tc gridSpan="3">
                      <a:txBody>
                        <a:bodyPr/>
                        <a:lstStyle/>
                        <a:p>
                          <a:pPr marL="0" marR="0">
                            <a:spcBef>
                              <a:spcPts val="0"/>
                            </a:spcBef>
                            <a:spcAft>
                              <a:spcPts val="0"/>
                            </a:spcAft>
                          </a:pPr>
                          <a:r>
                            <a:rPr lang="en-US" sz="1200">
                              <a:effectLst/>
                            </a:rPr>
                            <a:t>Emission Fees: Geothermal, Gas, or Petroleum Transmission Line and Condensate Tank</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698398311"/>
                      </a:ext>
                    </a:extLst>
                  </a:tr>
                  <a:tr h="225777">
                    <a:tc>
                      <a:txBody>
                        <a:bodyPr/>
                        <a:lstStyle/>
                        <a:p>
                          <a:pPr marL="0" marR="0">
                            <a:spcBef>
                              <a:spcPts val="0"/>
                            </a:spcBef>
                            <a:spcAft>
                              <a:spcPts val="0"/>
                            </a:spcAft>
                          </a:pPr>
                          <a:r>
                            <a:rPr lang="en-US" sz="1200">
                              <a:effectLst/>
                            </a:rPr>
                            <a:t>Permit Type: Number of Wells Attached</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A/C</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P/O</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160530564"/>
                      </a:ext>
                    </a:extLst>
                  </a:tr>
                  <a:tr h="254000">
                    <a:tc>
                      <a:txBody>
                        <a:bodyPr/>
                        <a:lstStyle/>
                        <a:p>
                          <a:pPr marL="0" marR="0">
                            <a:spcBef>
                              <a:spcPts val="0"/>
                            </a:spcBef>
                            <a:spcAft>
                              <a:spcPts val="0"/>
                            </a:spcAft>
                          </a:pPr>
                          <a14:m>
                            <m:oMath xmlns:m="http://schemas.openxmlformats.org/officeDocument/2006/math">
                              <m:r>
                                <a:rPr lang="en-US" sz="1200">
                                  <a:effectLst/>
                                </a:rPr>
                                <m:t>&lt; </m:t>
                              </m:r>
                            </m:oMath>
                          </a14:m>
                          <a:r>
                            <a:rPr lang="en-US" sz="1200">
                              <a:effectLst/>
                            </a:rPr>
                            <a:t>4</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$ 500.00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$ 625.00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59554646"/>
                      </a:ext>
                    </a:extLst>
                  </a:tr>
                  <a:tr h="254000">
                    <a:tc>
                      <a:txBody>
                        <a:bodyPr/>
                        <a:lstStyle/>
                        <a:p>
                          <a:pPr marL="0" marR="0">
                            <a:spcBef>
                              <a:spcPts val="0"/>
                            </a:spcBef>
                            <a:spcAft>
                              <a:spcPts val="0"/>
                            </a:spcAft>
                          </a:pPr>
                          <a14:m>
                            <m:oMath xmlns:m="http://schemas.openxmlformats.org/officeDocument/2006/math">
                              <m:r>
                                <a:rPr lang="en-US" sz="1200">
                                  <a:effectLst/>
                                </a:rPr>
                                <m:t>≥</m:t>
                              </m:r>
                            </m:oMath>
                          </a14:m>
                          <a:r>
                            <a:rPr lang="en-US" sz="1200">
                              <a:effectLst/>
                            </a:rPr>
                            <a:t> 4 and </a:t>
                          </a:r>
                          <a14:m>
                            <m:oMath xmlns:m="http://schemas.openxmlformats.org/officeDocument/2006/math">
                              <m:r>
                                <a:rPr lang="en-US" sz="1200">
                                  <a:effectLst/>
                                </a:rPr>
                                <m:t>&lt; </m:t>
                              </m:r>
                            </m:oMath>
                          </a14:m>
                          <a:r>
                            <a:rPr lang="en-US" sz="1200">
                              <a:effectLst/>
                            </a:rPr>
                            <a:t>17</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$ 625.00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$ 782.00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651479010"/>
                      </a:ext>
                    </a:extLst>
                  </a:tr>
                  <a:tr h="254000">
                    <a:tc>
                      <a:txBody>
                        <a:bodyPr/>
                        <a:lstStyle/>
                        <a:p>
                          <a:pPr marL="0" marR="0">
                            <a:spcBef>
                              <a:spcPts val="0"/>
                            </a:spcBef>
                            <a:spcAft>
                              <a:spcPts val="0"/>
                            </a:spcAft>
                          </a:pPr>
                          <a14:m>
                            <m:oMath xmlns:m="http://schemas.openxmlformats.org/officeDocument/2006/math">
                              <m:r>
                                <a:rPr lang="en-US" sz="1200">
                                  <a:effectLst/>
                                </a:rPr>
                                <m:t>≥ </m:t>
                              </m:r>
                            </m:oMath>
                          </a14:m>
                          <a:r>
                            <a:rPr lang="en-US" sz="1200">
                              <a:effectLst/>
                            </a:rPr>
                            <a:t>17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$ 800.00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1,000.00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4236150407"/>
                      </a:ext>
                    </a:extLst>
                  </a:tr>
                  <a:tr h="282222">
                    <a:tc>
                      <a:txBody>
                        <a:bodyPr/>
                        <a:lstStyle/>
                        <a:p>
                          <a:pPr marL="0" marR="0">
                            <a:spcBef>
                              <a:spcPts val="0"/>
                            </a:spcBef>
                            <a:spcAft>
                              <a:spcPts val="0"/>
                            </a:spcAft>
                          </a:pPr>
                          <a:r>
                            <a:rPr lang="en-US" sz="1200">
                              <a:effectLst/>
                            </a:rPr>
                            <a:t>Condensate Tanks - Per Tank</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$ 250.00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$ 313.00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608925455"/>
                      </a:ext>
                    </a:extLst>
                  </a:tr>
                </a:tbl>
              </a:graphicData>
            </a:graphic>
          </p:graphicFrame>
        </mc:Choice>
        <mc:Fallback>
          <p:graphicFrame>
            <p:nvGraphicFramePr>
              <p:cNvPr id="5" name="Table 4">
                <a:extLst>
                  <a:ext uri="{FF2B5EF4-FFF2-40B4-BE49-F238E27FC236}">
                    <a16:creationId xmlns:a16="http://schemas.microsoft.com/office/drawing/2014/main" id="{5A780E67-6950-CA6E-F38B-85E0A139CD15}"/>
                  </a:ext>
                </a:extLst>
              </p:cNvPr>
              <p:cNvGraphicFramePr>
                <a:graphicFrameLocks noGrp="1"/>
              </p:cNvGraphicFramePr>
              <p:nvPr>
                <p:extLst>
                  <p:ext uri="{D42A27DB-BD31-4B8C-83A1-F6EECF244321}">
                    <p14:modId xmlns:p14="http://schemas.microsoft.com/office/powerpoint/2010/main" val="3338744358"/>
                  </p:ext>
                </p:extLst>
              </p:nvPr>
            </p:nvGraphicFramePr>
            <p:xfrm>
              <a:off x="2779183" y="2667000"/>
              <a:ext cx="6629399" cy="1676398"/>
            </p:xfrm>
            <a:graphic>
              <a:graphicData uri="http://schemas.openxmlformats.org/drawingml/2006/table">
                <a:tbl>
                  <a:tblPr firstRow="1" firstCol="1" bandRow="1">
                    <a:tableStyleId>{5C22544A-7EE6-4342-B048-85BDC9FD1C3A}</a:tableStyleId>
                  </a:tblPr>
                  <a:tblGrid>
                    <a:gridCol w="4332153">
                      <a:extLst>
                        <a:ext uri="{9D8B030D-6E8A-4147-A177-3AD203B41FA5}">
                          <a16:colId xmlns:a16="http://schemas.microsoft.com/office/drawing/2014/main" val="4164981973"/>
                        </a:ext>
                      </a:extLst>
                    </a:gridCol>
                    <a:gridCol w="1148623">
                      <a:extLst>
                        <a:ext uri="{9D8B030D-6E8A-4147-A177-3AD203B41FA5}">
                          <a16:colId xmlns:a16="http://schemas.microsoft.com/office/drawing/2014/main" val="2035810972"/>
                        </a:ext>
                      </a:extLst>
                    </a:gridCol>
                    <a:gridCol w="1148623">
                      <a:extLst>
                        <a:ext uri="{9D8B030D-6E8A-4147-A177-3AD203B41FA5}">
                          <a16:colId xmlns:a16="http://schemas.microsoft.com/office/drawing/2014/main" val="2213099057"/>
                        </a:ext>
                      </a:extLst>
                    </a:gridCol>
                  </a:tblGrid>
                  <a:tr h="406399">
                    <a:tc gridSpan="3">
                      <a:txBody>
                        <a:bodyPr/>
                        <a:lstStyle/>
                        <a:p>
                          <a:pPr marL="0" marR="0">
                            <a:spcBef>
                              <a:spcPts val="0"/>
                            </a:spcBef>
                            <a:spcAft>
                              <a:spcPts val="0"/>
                            </a:spcAft>
                          </a:pPr>
                          <a:r>
                            <a:rPr lang="en-US" sz="1200">
                              <a:effectLst/>
                            </a:rPr>
                            <a:t>Emission Fees: Geothermal, Gas, or Petroleum Transmission Line and Condensate Tank</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698398311"/>
                      </a:ext>
                    </a:extLst>
                  </a:tr>
                  <a:tr h="225777">
                    <a:tc>
                      <a:txBody>
                        <a:bodyPr/>
                        <a:lstStyle/>
                        <a:p>
                          <a:pPr marL="0" marR="0">
                            <a:spcBef>
                              <a:spcPts val="0"/>
                            </a:spcBef>
                            <a:spcAft>
                              <a:spcPts val="0"/>
                            </a:spcAft>
                          </a:pPr>
                          <a:r>
                            <a:rPr lang="en-US" sz="1200">
                              <a:effectLst/>
                            </a:rPr>
                            <a:t>Permit Type: Number of Wells Attached</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A/C</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P/O</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160530564"/>
                      </a:ext>
                    </a:extLst>
                  </a:tr>
                  <a:tr h="254000">
                    <a:tc>
                      <a:txBody>
                        <a:bodyPr/>
                        <a:lstStyle/>
                        <a:p>
                          <a:endParaRPr lang="en-US"/>
                        </a:p>
                      </a:txBody>
                      <a:tcPr marL="68580" marR="68580" marT="0" marB="0" anchor="b">
                        <a:blipFill>
                          <a:blip r:embed="rId2"/>
                          <a:stretch>
                            <a:fillRect l="-292" t="-255000" r="-53801" b="-350000"/>
                          </a:stretch>
                        </a:blipFill>
                      </a:tcPr>
                    </a:tc>
                    <a:tc>
                      <a:txBody>
                        <a:bodyPr/>
                        <a:lstStyle/>
                        <a:p>
                          <a:pPr marL="0" marR="0" algn="r">
                            <a:spcBef>
                              <a:spcPts val="0"/>
                            </a:spcBef>
                            <a:spcAft>
                              <a:spcPts val="0"/>
                            </a:spcAft>
                          </a:pPr>
                          <a:r>
                            <a:rPr lang="en-US" sz="1200">
                              <a:effectLst/>
                            </a:rPr>
                            <a:t> $ 500.00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$ 625.00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59554646"/>
                      </a:ext>
                    </a:extLst>
                  </a:tr>
                  <a:tr h="254000">
                    <a:tc>
                      <a:txBody>
                        <a:bodyPr/>
                        <a:lstStyle/>
                        <a:p>
                          <a:endParaRPr lang="en-US"/>
                        </a:p>
                      </a:txBody>
                      <a:tcPr marL="68580" marR="68580" marT="0" marB="0" anchor="b">
                        <a:blipFill>
                          <a:blip r:embed="rId2"/>
                          <a:stretch>
                            <a:fillRect l="-292" t="-355000" r="-53801" b="-250000"/>
                          </a:stretch>
                        </a:blipFill>
                      </a:tcPr>
                    </a:tc>
                    <a:tc>
                      <a:txBody>
                        <a:bodyPr/>
                        <a:lstStyle/>
                        <a:p>
                          <a:pPr marL="0" marR="0" algn="r">
                            <a:spcBef>
                              <a:spcPts val="0"/>
                            </a:spcBef>
                            <a:spcAft>
                              <a:spcPts val="0"/>
                            </a:spcAft>
                          </a:pPr>
                          <a:r>
                            <a:rPr lang="en-US" sz="1200">
                              <a:effectLst/>
                            </a:rPr>
                            <a:t> $ 625.00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$ 782.00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651479010"/>
                      </a:ext>
                    </a:extLst>
                  </a:tr>
                  <a:tr h="254000">
                    <a:tc>
                      <a:txBody>
                        <a:bodyPr/>
                        <a:lstStyle/>
                        <a:p>
                          <a:endParaRPr lang="en-US"/>
                        </a:p>
                      </a:txBody>
                      <a:tcPr marL="68580" marR="68580" marT="0" marB="0" anchor="b">
                        <a:blipFill>
                          <a:blip r:embed="rId2"/>
                          <a:stretch>
                            <a:fillRect l="-292" t="-455000" r="-53801" b="-150000"/>
                          </a:stretch>
                        </a:blipFill>
                      </a:tcPr>
                    </a:tc>
                    <a:tc>
                      <a:txBody>
                        <a:bodyPr/>
                        <a:lstStyle/>
                        <a:p>
                          <a:pPr marL="0" marR="0" algn="r">
                            <a:spcBef>
                              <a:spcPts val="0"/>
                            </a:spcBef>
                            <a:spcAft>
                              <a:spcPts val="0"/>
                            </a:spcAft>
                          </a:pPr>
                          <a:r>
                            <a:rPr lang="en-US" sz="1200">
                              <a:effectLst/>
                            </a:rPr>
                            <a:t>$ 800.00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1,000.00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4236150407"/>
                      </a:ext>
                    </a:extLst>
                  </a:tr>
                  <a:tr h="282222">
                    <a:tc>
                      <a:txBody>
                        <a:bodyPr/>
                        <a:lstStyle/>
                        <a:p>
                          <a:pPr marL="0" marR="0">
                            <a:spcBef>
                              <a:spcPts val="0"/>
                            </a:spcBef>
                            <a:spcAft>
                              <a:spcPts val="0"/>
                            </a:spcAft>
                          </a:pPr>
                          <a:r>
                            <a:rPr lang="en-US" sz="1200">
                              <a:effectLst/>
                            </a:rPr>
                            <a:t>Condensate Tanks - Per Tank</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$ 250.00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$ 313.00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608925455"/>
                      </a:ext>
                    </a:extLst>
                  </a:tr>
                </a:tbl>
              </a:graphicData>
            </a:graphic>
          </p:graphicFrame>
        </mc:Fallback>
      </mc:AlternateContent>
    </p:spTree>
    <p:extLst>
      <p:ext uri="{BB962C8B-B14F-4D97-AF65-F5344CB8AC3E}">
        <p14:creationId xmlns:p14="http://schemas.microsoft.com/office/powerpoint/2010/main" val="272895984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BAB08-241A-421B-2235-5D8EF24EAF9A}"/>
              </a:ext>
            </a:extLst>
          </p:cNvPr>
          <p:cNvSpPr>
            <a:spLocks noGrp="1"/>
          </p:cNvSpPr>
          <p:nvPr>
            <p:ph idx="1"/>
          </p:nvPr>
        </p:nvSpPr>
        <p:spPr>
          <a:xfrm>
            <a:off x="732367" y="838200"/>
            <a:ext cx="10723033" cy="5867400"/>
          </a:xfrm>
        </p:spPr>
        <p:txBody>
          <a:bodyPr/>
          <a:lstStyle/>
          <a:p>
            <a:pPr marL="0" indent="0" algn="just">
              <a:spcBef>
                <a:spcPts val="0"/>
              </a:spcBef>
              <a:spcAft>
                <a:spcPts val="0"/>
              </a:spcAft>
              <a:buNone/>
              <a:tabLst>
                <a:tab pos="1257300" algn="l"/>
              </a:tabLst>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r>
              <a:rPr lang="en-US" sz="1400" b="1" dirty="0">
                <a:solidFill>
                  <a:schemeClr val="tx1"/>
                </a:solidFill>
                <a:effectLst/>
                <a:latin typeface="Times New Roman" panose="02020603050405020304" pitchFamily="18" charset="0"/>
                <a:ea typeface="Times New Roman" panose="02020603050405020304" pitchFamily="18" charset="0"/>
              </a:rPr>
              <a:t>Section 660.24A: Category XXIV(A) - Geothermal Power Plant Permit Fees</a:t>
            </a:r>
          </a:p>
          <a:p>
            <a:pPr marL="0" marR="0" indent="0" algn="just">
              <a:spcBef>
                <a:spcPts val="0"/>
              </a:spcBef>
              <a:spcAft>
                <a:spcPts val="0"/>
              </a:spcAft>
              <a:buNone/>
              <a:tabLst>
                <a:tab pos="1257300" algn="l"/>
              </a:tabLst>
            </a:pPr>
            <a:r>
              <a:rPr lang="en-US" sz="1400" dirty="0">
                <a:solidFill>
                  <a:schemeClr val="tx1"/>
                </a:solidFill>
                <a:effectLst/>
                <a:latin typeface="Times New Roman" panose="02020603050405020304" pitchFamily="18" charset="0"/>
                <a:ea typeface="Times New Roman" panose="02020603050405020304" pitchFamily="18" charset="0"/>
              </a:rPr>
              <a:t>Permit Fees are for the installation and operation of a geothermal power plant and is based on the gross megawatt output rating of the power plant.</a:t>
            </a: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p:txBody>
      </p:sp>
      <p:sp>
        <p:nvSpPr>
          <p:cNvPr id="4" name="Text Box 11">
            <a:extLst>
              <a:ext uri="{FF2B5EF4-FFF2-40B4-BE49-F238E27FC236}">
                <a16:creationId xmlns:a16="http://schemas.microsoft.com/office/drawing/2014/main" id="{208CECA3-B693-2DFC-393C-A5C50669018E}"/>
              </a:ext>
            </a:extLst>
          </p:cNvPr>
          <p:cNvSpPr txBox="1">
            <a:spLocks noGrp="1" noChangeArrowheads="1"/>
          </p:cNvSpPr>
          <p:nvPr>
            <p:ph type="title"/>
          </p:nvPr>
        </p:nvSpPr>
        <p:spPr bwMode="auto">
          <a:xfrm>
            <a:off x="732367" y="-47925"/>
            <a:ext cx="10723034" cy="831093"/>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Rule 660.24A (Proposed)</a:t>
            </a:r>
          </a:p>
        </p:txBody>
      </p:sp>
      <mc:AlternateContent xmlns:mc="http://schemas.openxmlformats.org/markup-compatibility/2006">
        <mc:Choice xmlns:a14="http://schemas.microsoft.com/office/drawing/2010/main" Requires="a14">
          <p:graphicFrame>
            <p:nvGraphicFramePr>
              <p:cNvPr id="2" name="Table 1">
                <a:extLst>
                  <a:ext uri="{FF2B5EF4-FFF2-40B4-BE49-F238E27FC236}">
                    <a16:creationId xmlns:a16="http://schemas.microsoft.com/office/drawing/2014/main" id="{2FDE6606-8AEC-C37D-0EF4-ACBB7E03ED2B}"/>
                  </a:ext>
                </a:extLst>
              </p:cNvPr>
              <p:cNvGraphicFramePr>
                <a:graphicFrameLocks noGrp="1"/>
              </p:cNvGraphicFramePr>
              <p:nvPr>
                <p:extLst>
                  <p:ext uri="{D42A27DB-BD31-4B8C-83A1-F6EECF244321}">
                    <p14:modId xmlns:p14="http://schemas.microsoft.com/office/powerpoint/2010/main" val="3114128815"/>
                  </p:ext>
                </p:extLst>
              </p:nvPr>
            </p:nvGraphicFramePr>
            <p:xfrm>
              <a:off x="2781300" y="2514600"/>
              <a:ext cx="6629399" cy="1219200"/>
            </p:xfrm>
            <a:graphic>
              <a:graphicData uri="http://schemas.openxmlformats.org/drawingml/2006/table">
                <a:tbl>
                  <a:tblPr firstRow="1" firstCol="1" bandRow="1">
                    <a:tableStyleId>{5C22544A-7EE6-4342-B048-85BDC9FD1C3A}</a:tableStyleId>
                  </a:tblPr>
                  <a:tblGrid>
                    <a:gridCol w="4332153">
                      <a:extLst>
                        <a:ext uri="{9D8B030D-6E8A-4147-A177-3AD203B41FA5}">
                          <a16:colId xmlns:a16="http://schemas.microsoft.com/office/drawing/2014/main" val="1885453956"/>
                        </a:ext>
                      </a:extLst>
                    </a:gridCol>
                    <a:gridCol w="1148623">
                      <a:extLst>
                        <a:ext uri="{9D8B030D-6E8A-4147-A177-3AD203B41FA5}">
                          <a16:colId xmlns:a16="http://schemas.microsoft.com/office/drawing/2014/main" val="13274575"/>
                        </a:ext>
                      </a:extLst>
                    </a:gridCol>
                    <a:gridCol w="1148623">
                      <a:extLst>
                        <a:ext uri="{9D8B030D-6E8A-4147-A177-3AD203B41FA5}">
                          <a16:colId xmlns:a16="http://schemas.microsoft.com/office/drawing/2014/main" val="737845124"/>
                        </a:ext>
                      </a:extLst>
                    </a:gridCol>
                  </a:tblGrid>
                  <a:tr h="239581">
                    <a:tc gridSpan="3">
                      <a:txBody>
                        <a:bodyPr/>
                        <a:lstStyle/>
                        <a:p>
                          <a:pPr marL="0" marR="0">
                            <a:spcBef>
                              <a:spcPts val="0"/>
                            </a:spcBef>
                            <a:spcAft>
                              <a:spcPts val="0"/>
                            </a:spcAft>
                          </a:pPr>
                          <a:r>
                            <a:rPr lang="en-US" sz="1200">
                              <a:effectLst/>
                            </a:rPr>
                            <a:t>Permit Fees: Geothermal Power Plant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698864292"/>
                      </a:ext>
                    </a:extLst>
                  </a:tr>
                  <a:tr h="212961">
                    <a:tc>
                      <a:txBody>
                        <a:bodyPr/>
                        <a:lstStyle/>
                        <a:p>
                          <a:pPr marL="0" marR="0">
                            <a:spcBef>
                              <a:spcPts val="0"/>
                            </a:spcBef>
                            <a:spcAft>
                              <a:spcPts val="0"/>
                            </a:spcAft>
                          </a:pPr>
                          <a:r>
                            <a:rPr lang="en-US" sz="1200">
                              <a:effectLst/>
                            </a:rPr>
                            <a:t>Permit Type: Maximum Designed Electric Output</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A/C</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P/O</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400393290"/>
                      </a:ext>
                    </a:extLst>
                  </a:tr>
                  <a:tr h="383329">
                    <a:tc>
                      <a:txBody>
                        <a:bodyPr/>
                        <a:lstStyle/>
                        <a:p>
                          <a:pPr marL="0" marR="0">
                            <a:spcBef>
                              <a:spcPts val="0"/>
                            </a:spcBef>
                            <a:spcAft>
                              <a:spcPts val="0"/>
                            </a:spcAft>
                          </a:pPr>
                          <a14:m>
                            <m:oMath xmlns:m="http://schemas.openxmlformats.org/officeDocument/2006/math">
                              <m:r>
                                <a:rPr lang="en-US" sz="1200">
                                  <a:effectLst/>
                                </a:rPr>
                                <m:t>&lt;</m:t>
                              </m:r>
                            </m:oMath>
                          </a14:m>
                          <a:r>
                            <a:rPr lang="en-US" sz="1200">
                              <a:effectLst/>
                            </a:rPr>
                            <a:t> 10 GMW</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$ 12,500.00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$ 9,375.00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560833813"/>
                      </a:ext>
                    </a:extLst>
                  </a:tr>
                  <a:tr h="383329">
                    <a:tc>
                      <a:txBody>
                        <a:bodyPr/>
                        <a:lstStyle/>
                        <a:p>
                          <a:pPr marL="0" marR="0">
                            <a:spcBef>
                              <a:spcPts val="0"/>
                            </a:spcBef>
                            <a:spcAft>
                              <a:spcPts val="0"/>
                            </a:spcAft>
                          </a:pPr>
                          <a14:m>
                            <m:oMath xmlns:m="http://schemas.openxmlformats.org/officeDocument/2006/math">
                              <m:r>
                                <a:rPr lang="en-US" sz="1200">
                                  <a:effectLst/>
                                </a:rPr>
                                <m:t>≥</m:t>
                              </m:r>
                            </m:oMath>
                          </a14:m>
                          <a:r>
                            <a:rPr lang="en-US" sz="1200">
                              <a:effectLst/>
                            </a:rPr>
                            <a:t> 10 GMW</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$ 18,750.00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$ 14,063.00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825062857"/>
                      </a:ext>
                    </a:extLst>
                  </a:tr>
                </a:tbl>
              </a:graphicData>
            </a:graphic>
          </p:graphicFrame>
        </mc:Choice>
        <mc:Fallback>
          <p:graphicFrame>
            <p:nvGraphicFramePr>
              <p:cNvPr id="2" name="Table 1">
                <a:extLst>
                  <a:ext uri="{FF2B5EF4-FFF2-40B4-BE49-F238E27FC236}">
                    <a16:creationId xmlns:a16="http://schemas.microsoft.com/office/drawing/2014/main" id="{2FDE6606-8AEC-C37D-0EF4-ACBB7E03ED2B}"/>
                  </a:ext>
                </a:extLst>
              </p:cNvPr>
              <p:cNvGraphicFramePr>
                <a:graphicFrameLocks noGrp="1"/>
              </p:cNvGraphicFramePr>
              <p:nvPr>
                <p:extLst>
                  <p:ext uri="{D42A27DB-BD31-4B8C-83A1-F6EECF244321}">
                    <p14:modId xmlns:p14="http://schemas.microsoft.com/office/powerpoint/2010/main" val="3114128815"/>
                  </p:ext>
                </p:extLst>
              </p:nvPr>
            </p:nvGraphicFramePr>
            <p:xfrm>
              <a:off x="2781300" y="2514600"/>
              <a:ext cx="6629399" cy="1219200"/>
            </p:xfrm>
            <a:graphic>
              <a:graphicData uri="http://schemas.openxmlformats.org/drawingml/2006/table">
                <a:tbl>
                  <a:tblPr firstRow="1" firstCol="1" bandRow="1">
                    <a:tableStyleId>{5C22544A-7EE6-4342-B048-85BDC9FD1C3A}</a:tableStyleId>
                  </a:tblPr>
                  <a:tblGrid>
                    <a:gridCol w="4332153">
                      <a:extLst>
                        <a:ext uri="{9D8B030D-6E8A-4147-A177-3AD203B41FA5}">
                          <a16:colId xmlns:a16="http://schemas.microsoft.com/office/drawing/2014/main" val="1885453956"/>
                        </a:ext>
                      </a:extLst>
                    </a:gridCol>
                    <a:gridCol w="1148623">
                      <a:extLst>
                        <a:ext uri="{9D8B030D-6E8A-4147-A177-3AD203B41FA5}">
                          <a16:colId xmlns:a16="http://schemas.microsoft.com/office/drawing/2014/main" val="13274575"/>
                        </a:ext>
                      </a:extLst>
                    </a:gridCol>
                    <a:gridCol w="1148623">
                      <a:extLst>
                        <a:ext uri="{9D8B030D-6E8A-4147-A177-3AD203B41FA5}">
                          <a16:colId xmlns:a16="http://schemas.microsoft.com/office/drawing/2014/main" val="737845124"/>
                        </a:ext>
                      </a:extLst>
                    </a:gridCol>
                  </a:tblGrid>
                  <a:tr h="239581">
                    <a:tc gridSpan="3">
                      <a:txBody>
                        <a:bodyPr/>
                        <a:lstStyle/>
                        <a:p>
                          <a:pPr marL="0" marR="0">
                            <a:spcBef>
                              <a:spcPts val="0"/>
                            </a:spcBef>
                            <a:spcAft>
                              <a:spcPts val="0"/>
                            </a:spcAft>
                          </a:pPr>
                          <a:r>
                            <a:rPr lang="en-US" sz="1200">
                              <a:effectLst/>
                            </a:rPr>
                            <a:t>Permit Fees: Geothermal Power Plant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698864292"/>
                      </a:ext>
                    </a:extLst>
                  </a:tr>
                  <a:tr h="212961">
                    <a:tc>
                      <a:txBody>
                        <a:bodyPr/>
                        <a:lstStyle/>
                        <a:p>
                          <a:pPr marL="0" marR="0">
                            <a:spcBef>
                              <a:spcPts val="0"/>
                            </a:spcBef>
                            <a:spcAft>
                              <a:spcPts val="0"/>
                            </a:spcAft>
                          </a:pPr>
                          <a:r>
                            <a:rPr lang="en-US" sz="1200">
                              <a:effectLst/>
                            </a:rPr>
                            <a:t>Permit Type: Maximum Designed Electric Output</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A/C</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P/O</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400393290"/>
                      </a:ext>
                    </a:extLst>
                  </a:tr>
                  <a:tr h="383329">
                    <a:tc>
                      <a:txBody>
                        <a:bodyPr/>
                        <a:lstStyle/>
                        <a:p>
                          <a:endParaRPr lang="en-US"/>
                        </a:p>
                      </a:txBody>
                      <a:tcPr marL="68580" marR="68580" marT="0" marB="0" anchor="b">
                        <a:blipFill>
                          <a:blip r:embed="rId2"/>
                          <a:stretch>
                            <a:fillRect l="-293" t="-123333" r="-53959" b="-126667"/>
                          </a:stretch>
                        </a:blipFill>
                      </a:tcPr>
                    </a:tc>
                    <a:tc>
                      <a:txBody>
                        <a:bodyPr/>
                        <a:lstStyle/>
                        <a:p>
                          <a:pPr marL="0" marR="0" algn="r">
                            <a:spcBef>
                              <a:spcPts val="0"/>
                            </a:spcBef>
                            <a:spcAft>
                              <a:spcPts val="0"/>
                            </a:spcAft>
                          </a:pPr>
                          <a:r>
                            <a:rPr lang="en-US" sz="1200">
                              <a:effectLst/>
                            </a:rPr>
                            <a:t> $ 12,500.00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$ 9,375.00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560833813"/>
                      </a:ext>
                    </a:extLst>
                  </a:tr>
                  <a:tr h="383329">
                    <a:tc>
                      <a:txBody>
                        <a:bodyPr/>
                        <a:lstStyle/>
                        <a:p>
                          <a:endParaRPr lang="en-US"/>
                        </a:p>
                      </a:txBody>
                      <a:tcPr marL="68580" marR="68580" marT="0" marB="0" anchor="b">
                        <a:blipFill>
                          <a:blip r:embed="rId2"/>
                          <a:stretch>
                            <a:fillRect l="-293" t="-223333" r="-53959" b="-26667"/>
                          </a:stretch>
                        </a:blipFill>
                      </a:tcPr>
                    </a:tc>
                    <a:tc>
                      <a:txBody>
                        <a:bodyPr/>
                        <a:lstStyle/>
                        <a:p>
                          <a:pPr marL="0" marR="0" algn="r">
                            <a:spcBef>
                              <a:spcPts val="0"/>
                            </a:spcBef>
                            <a:spcAft>
                              <a:spcPts val="0"/>
                            </a:spcAft>
                          </a:pPr>
                          <a:r>
                            <a:rPr lang="en-US" sz="1200">
                              <a:effectLst/>
                            </a:rPr>
                            <a:t> $ 18,750.00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$ 14,063.00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825062857"/>
                      </a:ext>
                    </a:extLst>
                  </a:tr>
                </a:tbl>
              </a:graphicData>
            </a:graphic>
          </p:graphicFrame>
        </mc:Fallback>
      </mc:AlternateContent>
    </p:spTree>
    <p:extLst>
      <p:ext uri="{BB962C8B-B14F-4D97-AF65-F5344CB8AC3E}">
        <p14:creationId xmlns:p14="http://schemas.microsoft.com/office/powerpoint/2010/main" val="149426575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BAB08-241A-421B-2235-5D8EF24EAF9A}"/>
              </a:ext>
            </a:extLst>
          </p:cNvPr>
          <p:cNvSpPr>
            <a:spLocks noGrp="1"/>
          </p:cNvSpPr>
          <p:nvPr>
            <p:ph idx="1"/>
          </p:nvPr>
        </p:nvSpPr>
        <p:spPr>
          <a:xfrm>
            <a:off x="732367" y="838200"/>
            <a:ext cx="10723033" cy="5867400"/>
          </a:xfrm>
        </p:spPr>
        <p:txBody>
          <a:bodyPr/>
          <a:lstStyle/>
          <a:p>
            <a:pPr marL="0" indent="0" algn="just">
              <a:spcBef>
                <a:spcPts val="0"/>
              </a:spcBef>
              <a:spcAft>
                <a:spcPts val="0"/>
              </a:spcAft>
              <a:buNone/>
              <a:tabLst>
                <a:tab pos="1257300" algn="l"/>
              </a:tabLst>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r>
              <a:rPr lang="en-US" sz="1400" b="1" dirty="0">
                <a:solidFill>
                  <a:schemeClr val="tx1"/>
                </a:solidFill>
                <a:effectLst/>
                <a:latin typeface="Times New Roman" panose="02020603050405020304" pitchFamily="18" charset="0"/>
                <a:ea typeface="Times New Roman" panose="02020603050405020304" pitchFamily="18" charset="0"/>
              </a:rPr>
              <a:t>Section 660.24B: Category XXIV(B) - Geothermal Power Plant Emission Fees</a:t>
            </a:r>
          </a:p>
          <a:p>
            <a:pPr marL="0" marR="0" indent="0" algn="just">
              <a:spcBef>
                <a:spcPts val="0"/>
              </a:spcBef>
              <a:spcAft>
                <a:spcPts val="0"/>
              </a:spcAft>
              <a:buNone/>
              <a:tabLst>
                <a:tab pos="1257300" algn="l"/>
              </a:tabLst>
            </a:pPr>
            <a:r>
              <a:rPr lang="en-US" sz="1400" dirty="0">
                <a:solidFill>
                  <a:schemeClr val="tx1"/>
                </a:solidFill>
                <a:effectLst/>
                <a:latin typeface="Times New Roman" panose="02020603050405020304" pitchFamily="18" charset="0"/>
                <a:ea typeface="Times New Roman" panose="02020603050405020304" pitchFamily="18" charset="0"/>
              </a:rPr>
              <a:t>Emission Fees are based on the gross megawatt rating of the power plant and emissions potential of the power plant operations.</a:t>
            </a: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p:txBody>
      </p:sp>
      <p:sp>
        <p:nvSpPr>
          <p:cNvPr id="4" name="Text Box 11">
            <a:extLst>
              <a:ext uri="{FF2B5EF4-FFF2-40B4-BE49-F238E27FC236}">
                <a16:creationId xmlns:a16="http://schemas.microsoft.com/office/drawing/2014/main" id="{208CECA3-B693-2DFC-393C-A5C50669018E}"/>
              </a:ext>
            </a:extLst>
          </p:cNvPr>
          <p:cNvSpPr txBox="1">
            <a:spLocks noGrp="1" noChangeArrowheads="1"/>
          </p:cNvSpPr>
          <p:nvPr>
            <p:ph type="title"/>
          </p:nvPr>
        </p:nvSpPr>
        <p:spPr bwMode="auto">
          <a:xfrm>
            <a:off x="732367" y="-47925"/>
            <a:ext cx="10723034" cy="831093"/>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Rule 660.24B (Proposed)</a:t>
            </a:r>
          </a:p>
        </p:txBody>
      </p:sp>
      <mc:AlternateContent xmlns:mc="http://schemas.openxmlformats.org/markup-compatibility/2006">
        <mc:Choice xmlns:a14="http://schemas.microsoft.com/office/drawing/2010/main" Requires="a14">
          <p:graphicFrame>
            <p:nvGraphicFramePr>
              <p:cNvPr id="5" name="Table 4">
                <a:extLst>
                  <a:ext uri="{FF2B5EF4-FFF2-40B4-BE49-F238E27FC236}">
                    <a16:creationId xmlns:a16="http://schemas.microsoft.com/office/drawing/2014/main" id="{B75CA346-6D7D-2BE7-70A0-3924054D185A}"/>
                  </a:ext>
                </a:extLst>
              </p:cNvPr>
              <p:cNvGraphicFramePr>
                <a:graphicFrameLocks noGrp="1"/>
              </p:cNvGraphicFramePr>
              <p:nvPr>
                <p:extLst>
                  <p:ext uri="{D42A27DB-BD31-4B8C-83A1-F6EECF244321}">
                    <p14:modId xmlns:p14="http://schemas.microsoft.com/office/powerpoint/2010/main" val="2860068527"/>
                  </p:ext>
                </p:extLst>
              </p:nvPr>
            </p:nvGraphicFramePr>
            <p:xfrm>
              <a:off x="2779182" y="2819400"/>
              <a:ext cx="6629401" cy="1066800"/>
            </p:xfrm>
            <a:graphic>
              <a:graphicData uri="http://schemas.openxmlformats.org/drawingml/2006/table">
                <a:tbl>
                  <a:tblPr firstRow="1" firstCol="1" bandRow="1">
                    <a:tableStyleId>{5C22544A-7EE6-4342-B048-85BDC9FD1C3A}</a:tableStyleId>
                  </a:tblPr>
                  <a:tblGrid>
                    <a:gridCol w="4332154">
                      <a:extLst>
                        <a:ext uri="{9D8B030D-6E8A-4147-A177-3AD203B41FA5}">
                          <a16:colId xmlns:a16="http://schemas.microsoft.com/office/drawing/2014/main" val="2929655742"/>
                        </a:ext>
                      </a:extLst>
                    </a:gridCol>
                    <a:gridCol w="1212436">
                      <a:extLst>
                        <a:ext uri="{9D8B030D-6E8A-4147-A177-3AD203B41FA5}">
                          <a16:colId xmlns:a16="http://schemas.microsoft.com/office/drawing/2014/main" val="465106466"/>
                        </a:ext>
                      </a:extLst>
                    </a:gridCol>
                    <a:gridCol w="1084811">
                      <a:extLst>
                        <a:ext uri="{9D8B030D-6E8A-4147-A177-3AD203B41FA5}">
                          <a16:colId xmlns:a16="http://schemas.microsoft.com/office/drawing/2014/main" val="2423749683"/>
                        </a:ext>
                      </a:extLst>
                    </a:gridCol>
                  </a:tblGrid>
                  <a:tr h="274320">
                    <a:tc gridSpan="3">
                      <a:txBody>
                        <a:bodyPr/>
                        <a:lstStyle/>
                        <a:p>
                          <a:pPr marL="0" marR="0">
                            <a:spcBef>
                              <a:spcPts val="0"/>
                            </a:spcBef>
                            <a:spcAft>
                              <a:spcPts val="0"/>
                            </a:spcAft>
                          </a:pPr>
                          <a:r>
                            <a:rPr lang="en-US" sz="1200" dirty="0">
                              <a:effectLst/>
                            </a:rPr>
                            <a:t>Emission Fees: Geothermal Power Plant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445384991"/>
                      </a:ext>
                    </a:extLst>
                  </a:tr>
                  <a:tr h="243840">
                    <a:tc>
                      <a:txBody>
                        <a:bodyPr/>
                        <a:lstStyle/>
                        <a:p>
                          <a:pPr marL="0" marR="0">
                            <a:spcBef>
                              <a:spcPts val="0"/>
                            </a:spcBef>
                            <a:spcAft>
                              <a:spcPts val="0"/>
                            </a:spcAft>
                          </a:pPr>
                          <a:r>
                            <a:rPr lang="en-US" sz="1200">
                              <a:effectLst/>
                            </a:rPr>
                            <a:t>Permit Type: Maximum Designed Electric Output</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A/C</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P/O</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883272531"/>
                      </a:ext>
                    </a:extLst>
                  </a:tr>
                  <a:tr h="274320">
                    <a:tc>
                      <a:txBody>
                        <a:bodyPr/>
                        <a:lstStyle/>
                        <a:p>
                          <a:pPr marL="0" marR="0">
                            <a:spcBef>
                              <a:spcPts val="0"/>
                            </a:spcBef>
                            <a:spcAft>
                              <a:spcPts val="0"/>
                            </a:spcAft>
                          </a:pPr>
                          <a14:m>
                            <m:oMath xmlns:m="http://schemas.openxmlformats.org/officeDocument/2006/math">
                              <m:r>
                                <a:rPr lang="en-US" sz="1200">
                                  <a:effectLst/>
                                </a:rPr>
                                <m:t>&lt;</m:t>
                              </m:r>
                            </m:oMath>
                          </a14:m>
                          <a:r>
                            <a:rPr lang="en-US" sz="1200">
                              <a:effectLst/>
                            </a:rPr>
                            <a:t> 10 GMW</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$ 3,125.00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$ 4,688.00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024242353"/>
                      </a:ext>
                    </a:extLst>
                  </a:tr>
                  <a:tr h="274320">
                    <a:tc>
                      <a:txBody>
                        <a:bodyPr/>
                        <a:lstStyle/>
                        <a:p>
                          <a:pPr marL="0" marR="0">
                            <a:spcBef>
                              <a:spcPts val="0"/>
                            </a:spcBef>
                            <a:spcAft>
                              <a:spcPts val="0"/>
                            </a:spcAft>
                          </a:pPr>
                          <a14:m>
                            <m:oMath xmlns:m="http://schemas.openxmlformats.org/officeDocument/2006/math">
                              <m:r>
                                <a:rPr lang="en-US" sz="1200">
                                  <a:effectLst/>
                                </a:rPr>
                                <m:t>≥</m:t>
                              </m:r>
                            </m:oMath>
                          </a14:m>
                          <a:r>
                            <a:rPr lang="en-US" sz="1200">
                              <a:effectLst/>
                            </a:rPr>
                            <a:t> 10 GMW</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$ 4,688.00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$ 7,032.00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082791341"/>
                      </a:ext>
                    </a:extLst>
                  </a:tr>
                </a:tbl>
              </a:graphicData>
            </a:graphic>
          </p:graphicFrame>
        </mc:Choice>
        <mc:Fallback>
          <p:graphicFrame>
            <p:nvGraphicFramePr>
              <p:cNvPr id="5" name="Table 4">
                <a:extLst>
                  <a:ext uri="{FF2B5EF4-FFF2-40B4-BE49-F238E27FC236}">
                    <a16:creationId xmlns:a16="http://schemas.microsoft.com/office/drawing/2014/main" id="{B75CA346-6D7D-2BE7-70A0-3924054D185A}"/>
                  </a:ext>
                </a:extLst>
              </p:cNvPr>
              <p:cNvGraphicFramePr>
                <a:graphicFrameLocks noGrp="1"/>
              </p:cNvGraphicFramePr>
              <p:nvPr>
                <p:extLst>
                  <p:ext uri="{D42A27DB-BD31-4B8C-83A1-F6EECF244321}">
                    <p14:modId xmlns:p14="http://schemas.microsoft.com/office/powerpoint/2010/main" val="2860068527"/>
                  </p:ext>
                </p:extLst>
              </p:nvPr>
            </p:nvGraphicFramePr>
            <p:xfrm>
              <a:off x="2779182" y="2819400"/>
              <a:ext cx="6629401" cy="1066800"/>
            </p:xfrm>
            <a:graphic>
              <a:graphicData uri="http://schemas.openxmlformats.org/drawingml/2006/table">
                <a:tbl>
                  <a:tblPr firstRow="1" firstCol="1" bandRow="1">
                    <a:tableStyleId>{5C22544A-7EE6-4342-B048-85BDC9FD1C3A}</a:tableStyleId>
                  </a:tblPr>
                  <a:tblGrid>
                    <a:gridCol w="4332154">
                      <a:extLst>
                        <a:ext uri="{9D8B030D-6E8A-4147-A177-3AD203B41FA5}">
                          <a16:colId xmlns:a16="http://schemas.microsoft.com/office/drawing/2014/main" val="2929655742"/>
                        </a:ext>
                      </a:extLst>
                    </a:gridCol>
                    <a:gridCol w="1212436">
                      <a:extLst>
                        <a:ext uri="{9D8B030D-6E8A-4147-A177-3AD203B41FA5}">
                          <a16:colId xmlns:a16="http://schemas.microsoft.com/office/drawing/2014/main" val="465106466"/>
                        </a:ext>
                      </a:extLst>
                    </a:gridCol>
                    <a:gridCol w="1084811">
                      <a:extLst>
                        <a:ext uri="{9D8B030D-6E8A-4147-A177-3AD203B41FA5}">
                          <a16:colId xmlns:a16="http://schemas.microsoft.com/office/drawing/2014/main" val="2423749683"/>
                        </a:ext>
                      </a:extLst>
                    </a:gridCol>
                  </a:tblGrid>
                  <a:tr h="274320">
                    <a:tc gridSpan="3">
                      <a:txBody>
                        <a:bodyPr/>
                        <a:lstStyle/>
                        <a:p>
                          <a:pPr marL="0" marR="0">
                            <a:spcBef>
                              <a:spcPts val="0"/>
                            </a:spcBef>
                            <a:spcAft>
                              <a:spcPts val="0"/>
                            </a:spcAft>
                          </a:pPr>
                          <a:r>
                            <a:rPr lang="en-US" sz="1200" dirty="0">
                              <a:effectLst/>
                            </a:rPr>
                            <a:t>Emission Fees: Geothermal Power Plant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445384991"/>
                      </a:ext>
                    </a:extLst>
                  </a:tr>
                  <a:tr h="243840">
                    <a:tc>
                      <a:txBody>
                        <a:bodyPr/>
                        <a:lstStyle/>
                        <a:p>
                          <a:pPr marL="0" marR="0">
                            <a:spcBef>
                              <a:spcPts val="0"/>
                            </a:spcBef>
                            <a:spcAft>
                              <a:spcPts val="0"/>
                            </a:spcAft>
                          </a:pPr>
                          <a:r>
                            <a:rPr lang="en-US" sz="1200">
                              <a:effectLst/>
                            </a:rPr>
                            <a:t>Permit Type: Maximum Designed Electric Output</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A/C</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P/O</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883272531"/>
                      </a:ext>
                    </a:extLst>
                  </a:tr>
                  <a:tr h="274320">
                    <a:tc>
                      <a:txBody>
                        <a:bodyPr/>
                        <a:lstStyle/>
                        <a:p>
                          <a:endParaRPr lang="en-US"/>
                        </a:p>
                      </a:txBody>
                      <a:tcPr marL="68580" marR="68580" marT="0" marB="0" anchor="b">
                        <a:blipFill>
                          <a:blip r:embed="rId2"/>
                          <a:stretch>
                            <a:fillRect l="-292" t="-200000" r="-53801" b="-142857"/>
                          </a:stretch>
                        </a:blipFill>
                      </a:tcPr>
                    </a:tc>
                    <a:tc>
                      <a:txBody>
                        <a:bodyPr/>
                        <a:lstStyle/>
                        <a:p>
                          <a:pPr marL="0" marR="0" algn="r">
                            <a:spcBef>
                              <a:spcPts val="0"/>
                            </a:spcBef>
                            <a:spcAft>
                              <a:spcPts val="0"/>
                            </a:spcAft>
                          </a:pPr>
                          <a:r>
                            <a:rPr lang="en-US" sz="1200">
                              <a:effectLst/>
                            </a:rPr>
                            <a:t> $ 3,125.00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$ 4,688.00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024242353"/>
                      </a:ext>
                    </a:extLst>
                  </a:tr>
                  <a:tr h="274320">
                    <a:tc>
                      <a:txBody>
                        <a:bodyPr/>
                        <a:lstStyle/>
                        <a:p>
                          <a:endParaRPr lang="en-US"/>
                        </a:p>
                      </a:txBody>
                      <a:tcPr marL="68580" marR="68580" marT="0" marB="0" anchor="b">
                        <a:blipFill>
                          <a:blip r:embed="rId2"/>
                          <a:stretch>
                            <a:fillRect l="-292" t="-286364" r="-53801" b="-36364"/>
                          </a:stretch>
                        </a:blipFill>
                      </a:tcPr>
                    </a:tc>
                    <a:tc>
                      <a:txBody>
                        <a:bodyPr/>
                        <a:lstStyle/>
                        <a:p>
                          <a:pPr marL="0" marR="0" algn="r">
                            <a:spcBef>
                              <a:spcPts val="0"/>
                            </a:spcBef>
                            <a:spcAft>
                              <a:spcPts val="0"/>
                            </a:spcAft>
                          </a:pPr>
                          <a:r>
                            <a:rPr lang="en-US" sz="1200">
                              <a:effectLst/>
                            </a:rPr>
                            <a:t> $ 4,688.00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$ 7,032.00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082791341"/>
                      </a:ext>
                    </a:extLst>
                  </a:tr>
                </a:tbl>
              </a:graphicData>
            </a:graphic>
          </p:graphicFrame>
        </mc:Fallback>
      </mc:AlternateContent>
    </p:spTree>
    <p:extLst>
      <p:ext uri="{BB962C8B-B14F-4D97-AF65-F5344CB8AC3E}">
        <p14:creationId xmlns:p14="http://schemas.microsoft.com/office/powerpoint/2010/main" val="210025223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BAB08-241A-421B-2235-5D8EF24EAF9A}"/>
              </a:ext>
            </a:extLst>
          </p:cNvPr>
          <p:cNvSpPr>
            <a:spLocks noGrp="1"/>
          </p:cNvSpPr>
          <p:nvPr>
            <p:ph idx="1"/>
          </p:nvPr>
        </p:nvSpPr>
        <p:spPr>
          <a:xfrm>
            <a:off x="732367" y="838200"/>
            <a:ext cx="10723033" cy="5867400"/>
          </a:xfrm>
        </p:spPr>
        <p:txBody>
          <a:bodyPr/>
          <a:lstStyle/>
          <a:p>
            <a:pPr marL="0" indent="0" algn="just">
              <a:spcBef>
                <a:spcPts val="0"/>
              </a:spcBef>
              <a:spcAft>
                <a:spcPts val="0"/>
              </a:spcAft>
              <a:buNone/>
              <a:tabLst>
                <a:tab pos="1257300" algn="l"/>
              </a:tabLst>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r>
              <a:rPr lang="en-US" sz="1400" b="1" dirty="0">
                <a:solidFill>
                  <a:schemeClr val="tx1"/>
                </a:solidFill>
                <a:effectLst/>
                <a:latin typeface="Times New Roman" panose="02020603050405020304" pitchFamily="18" charset="0"/>
                <a:ea typeface="Times New Roman" panose="02020603050405020304" pitchFamily="18" charset="0"/>
              </a:rPr>
              <a:t>Section 660.25A: Category XXV(A) - HELD FOR FUTURE USE</a:t>
            </a:r>
          </a:p>
          <a:p>
            <a:pPr marL="0" marR="0" indent="0" algn="just">
              <a:spcBef>
                <a:spcPts val="0"/>
              </a:spcBef>
              <a:spcAft>
                <a:spcPts val="0"/>
              </a:spcAft>
              <a:buNone/>
              <a:tabLst>
                <a:tab pos="1257300" algn="l"/>
              </a:tabLst>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r>
              <a:rPr lang="en-US" sz="1400" b="1" dirty="0">
                <a:solidFill>
                  <a:schemeClr val="tx1"/>
                </a:solidFill>
                <a:effectLst/>
                <a:latin typeface="Times New Roman" panose="02020603050405020304" pitchFamily="18" charset="0"/>
                <a:ea typeface="Times New Roman" panose="02020603050405020304" pitchFamily="18" charset="0"/>
              </a:rPr>
              <a:t>Section 660.25B: Category XXV(B) - HELD FOR FUTURE USE</a:t>
            </a:r>
          </a:p>
          <a:p>
            <a:pPr marL="0" marR="0" indent="0" algn="just">
              <a:spcBef>
                <a:spcPts val="0"/>
              </a:spcBef>
              <a:spcAft>
                <a:spcPts val="0"/>
              </a:spcAft>
              <a:buNone/>
              <a:tabLst>
                <a:tab pos="1257300" algn="l"/>
              </a:tabLst>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p:txBody>
      </p:sp>
      <p:sp>
        <p:nvSpPr>
          <p:cNvPr id="4" name="Text Box 11">
            <a:extLst>
              <a:ext uri="{FF2B5EF4-FFF2-40B4-BE49-F238E27FC236}">
                <a16:creationId xmlns:a16="http://schemas.microsoft.com/office/drawing/2014/main" id="{208CECA3-B693-2DFC-393C-A5C50669018E}"/>
              </a:ext>
            </a:extLst>
          </p:cNvPr>
          <p:cNvSpPr txBox="1">
            <a:spLocks noGrp="1" noChangeArrowheads="1"/>
          </p:cNvSpPr>
          <p:nvPr>
            <p:ph type="title"/>
          </p:nvPr>
        </p:nvSpPr>
        <p:spPr bwMode="auto">
          <a:xfrm>
            <a:off x="732367" y="-47925"/>
            <a:ext cx="10723034" cy="831093"/>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Rule 660.25A&amp;B (Proposed)</a:t>
            </a:r>
          </a:p>
        </p:txBody>
      </p:sp>
    </p:spTree>
    <p:extLst>
      <p:ext uri="{BB962C8B-B14F-4D97-AF65-F5344CB8AC3E}">
        <p14:creationId xmlns:p14="http://schemas.microsoft.com/office/powerpoint/2010/main" val="417553219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BAB08-241A-421B-2235-5D8EF24EAF9A}"/>
              </a:ext>
            </a:extLst>
          </p:cNvPr>
          <p:cNvSpPr>
            <a:spLocks noGrp="1"/>
          </p:cNvSpPr>
          <p:nvPr>
            <p:ph idx="1"/>
          </p:nvPr>
        </p:nvSpPr>
        <p:spPr>
          <a:xfrm>
            <a:off x="732367" y="838200"/>
            <a:ext cx="10723033" cy="5867400"/>
          </a:xfrm>
        </p:spPr>
        <p:txBody>
          <a:bodyPr/>
          <a:lstStyle/>
          <a:p>
            <a:pPr marL="0" indent="0" algn="just">
              <a:spcBef>
                <a:spcPts val="0"/>
              </a:spcBef>
              <a:spcAft>
                <a:spcPts val="0"/>
              </a:spcAft>
              <a:buNone/>
              <a:tabLst>
                <a:tab pos="1257300" algn="l"/>
              </a:tabLst>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r>
              <a:rPr lang="en-US" sz="1400" b="1" dirty="0">
                <a:solidFill>
                  <a:schemeClr val="tx1"/>
                </a:solidFill>
                <a:effectLst/>
                <a:latin typeface="Times New Roman" panose="02020603050405020304" pitchFamily="18" charset="0"/>
                <a:ea typeface="Times New Roman" panose="02020603050405020304" pitchFamily="18" charset="0"/>
              </a:rPr>
              <a:t>Section 660.26A: Category XXVI(A) - Sources Permitted by Emission Permit Fees</a:t>
            </a:r>
          </a:p>
          <a:p>
            <a:pPr marL="0" marR="0" indent="0" algn="just">
              <a:spcBef>
                <a:spcPts val="0"/>
              </a:spcBef>
              <a:spcAft>
                <a:spcPts val="0"/>
              </a:spcAft>
              <a:buNone/>
              <a:tabLst>
                <a:tab pos="1257300" algn="l"/>
              </a:tabLst>
            </a:pPr>
            <a:r>
              <a:rPr lang="en-US" sz="1400" dirty="0">
                <a:solidFill>
                  <a:schemeClr val="tx1"/>
                </a:solidFill>
                <a:effectLst/>
                <a:latin typeface="Times New Roman" panose="02020603050405020304" pitchFamily="18" charset="0"/>
                <a:ea typeface="Times New Roman" panose="02020603050405020304" pitchFamily="18" charset="0"/>
              </a:rPr>
              <a:t>Permit Fees are for sources not covered by another fee section. Permit Fees apply to each pollutant’s potential emissions per ton, per year.  The Permit Fee is the total of the per ton fee multiplied by the potential emissions (tons) per year for all pollutants.  The fee is rounded up to the whole ton, with a one (1.0) ton minimum for any pollutant.</a:t>
            </a: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p:txBody>
      </p:sp>
      <p:sp>
        <p:nvSpPr>
          <p:cNvPr id="4" name="Text Box 11">
            <a:extLst>
              <a:ext uri="{FF2B5EF4-FFF2-40B4-BE49-F238E27FC236}">
                <a16:creationId xmlns:a16="http://schemas.microsoft.com/office/drawing/2014/main" id="{208CECA3-B693-2DFC-393C-A5C50669018E}"/>
              </a:ext>
            </a:extLst>
          </p:cNvPr>
          <p:cNvSpPr txBox="1">
            <a:spLocks noGrp="1" noChangeArrowheads="1"/>
          </p:cNvSpPr>
          <p:nvPr>
            <p:ph type="title"/>
          </p:nvPr>
        </p:nvSpPr>
        <p:spPr bwMode="auto">
          <a:xfrm>
            <a:off x="732367" y="-47925"/>
            <a:ext cx="10723034" cy="831093"/>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Rule 660.26A (Proposed)</a:t>
            </a:r>
          </a:p>
        </p:txBody>
      </p:sp>
      <p:graphicFrame>
        <p:nvGraphicFramePr>
          <p:cNvPr id="2" name="Table 1">
            <a:extLst>
              <a:ext uri="{FF2B5EF4-FFF2-40B4-BE49-F238E27FC236}">
                <a16:creationId xmlns:a16="http://schemas.microsoft.com/office/drawing/2014/main" id="{843A0B5F-AF0F-2E12-50B4-4A67FD996060}"/>
              </a:ext>
            </a:extLst>
          </p:cNvPr>
          <p:cNvGraphicFramePr>
            <a:graphicFrameLocks noGrp="1"/>
          </p:cNvGraphicFramePr>
          <p:nvPr>
            <p:extLst>
              <p:ext uri="{D42A27DB-BD31-4B8C-83A1-F6EECF244321}">
                <p14:modId xmlns:p14="http://schemas.microsoft.com/office/powerpoint/2010/main" val="3281997833"/>
              </p:ext>
            </p:extLst>
          </p:nvPr>
        </p:nvGraphicFramePr>
        <p:xfrm>
          <a:off x="2705100" y="2667000"/>
          <a:ext cx="6781799" cy="2638108"/>
        </p:xfrm>
        <a:graphic>
          <a:graphicData uri="http://schemas.openxmlformats.org/drawingml/2006/table">
            <a:tbl>
              <a:tblPr firstRow="1" firstCol="1" bandRow="1">
                <a:tableStyleId>{5C22544A-7EE6-4342-B048-85BDC9FD1C3A}</a:tableStyleId>
              </a:tblPr>
              <a:tblGrid>
                <a:gridCol w="4431743">
                  <a:extLst>
                    <a:ext uri="{9D8B030D-6E8A-4147-A177-3AD203B41FA5}">
                      <a16:colId xmlns:a16="http://schemas.microsoft.com/office/drawing/2014/main" val="3465743882"/>
                    </a:ext>
                  </a:extLst>
                </a:gridCol>
                <a:gridCol w="1175028">
                  <a:extLst>
                    <a:ext uri="{9D8B030D-6E8A-4147-A177-3AD203B41FA5}">
                      <a16:colId xmlns:a16="http://schemas.microsoft.com/office/drawing/2014/main" val="2865658259"/>
                    </a:ext>
                  </a:extLst>
                </a:gridCol>
                <a:gridCol w="1175028">
                  <a:extLst>
                    <a:ext uri="{9D8B030D-6E8A-4147-A177-3AD203B41FA5}">
                      <a16:colId xmlns:a16="http://schemas.microsoft.com/office/drawing/2014/main" val="2649264395"/>
                    </a:ext>
                  </a:extLst>
                </a:gridCol>
              </a:tblGrid>
              <a:tr h="248553">
                <a:tc gridSpan="3">
                  <a:txBody>
                    <a:bodyPr/>
                    <a:lstStyle/>
                    <a:p>
                      <a:pPr marL="0" marR="0">
                        <a:spcBef>
                          <a:spcPts val="0"/>
                        </a:spcBef>
                        <a:spcAft>
                          <a:spcPts val="0"/>
                        </a:spcAft>
                      </a:pPr>
                      <a:r>
                        <a:rPr lang="en-US" sz="1200">
                          <a:effectLst/>
                        </a:rPr>
                        <a:t>Permit Fees: Sources Permitted by Emission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95091173"/>
                  </a:ext>
                </a:extLst>
              </a:tr>
              <a:tr h="397684">
                <a:tc>
                  <a:txBody>
                    <a:bodyPr/>
                    <a:lstStyle/>
                    <a:p>
                      <a:pPr marL="0" marR="0">
                        <a:spcBef>
                          <a:spcPts val="0"/>
                        </a:spcBef>
                        <a:spcAft>
                          <a:spcPts val="0"/>
                        </a:spcAft>
                      </a:pPr>
                      <a:r>
                        <a:rPr lang="en-US" sz="1200" dirty="0">
                          <a:effectLst/>
                        </a:rPr>
                        <a:t>Permit Type: Pollutant - Potential to Emit per ton per year</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A/C</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P/O</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292601478"/>
                  </a:ext>
                </a:extLst>
              </a:tr>
              <a:tr h="240958">
                <a:tc>
                  <a:txBody>
                    <a:bodyPr/>
                    <a:lstStyle/>
                    <a:p>
                      <a:pPr marL="0" marR="0">
                        <a:spcBef>
                          <a:spcPts val="0"/>
                        </a:spcBef>
                        <a:spcAft>
                          <a:spcPts val="0"/>
                        </a:spcAft>
                      </a:pPr>
                      <a:r>
                        <a:rPr lang="en-US" sz="1200">
                          <a:effectLst/>
                        </a:rPr>
                        <a:t>Volatile Organic Compounds</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$ 65.00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$ 82.00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448846136"/>
                  </a:ext>
                </a:extLst>
              </a:tr>
              <a:tr h="248553">
                <a:tc>
                  <a:txBody>
                    <a:bodyPr/>
                    <a:lstStyle/>
                    <a:p>
                      <a:pPr marL="0" marR="0">
                        <a:spcBef>
                          <a:spcPts val="0"/>
                        </a:spcBef>
                        <a:spcAft>
                          <a:spcPts val="0"/>
                        </a:spcAft>
                      </a:pPr>
                      <a:r>
                        <a:rPr lang="en-US" sz="1200">
                          <a:effectLst/>
                        </a:rPr>
                        <a:t>Carbon Monoxide</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$ 65.00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$ 82.00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4001060210"/>
                  </a:ext>
                </a:extLst>
              </a:tr>
              <a:tr h="276169">
                <a:tc>
                  <a:txBody>
                    <a:bodyPr/>
                    <a:lstStyle/>
                    <a:p>
                      <a:pPr marL="0" marR="0">
                        <a:spcBef>
                          <a:spcPts val="0"/>
                        </a:spcBef>
                        <a:spcAft>
                          <a:spcPts val="0"/>
                        </a:spcAft>
                      </a:pPr>
                      <a:r>
                        <a:rPr lang="en-US" sz="1200" dirty="0">
                          <a:effectLst/>
                        </a:rPr>
                        <a:t>Ozone</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$ 500.00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$ 625.00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245701247"/>
                  </a:ext>
                </a:extLst>
              </a:tr>
              <a:tr h="276169">
                <a:tc>
                  <a:txBody>
                    <a:bodyPr/>
                    <a:lstStyle/>
                    <a:p>
                      <a:pPr marL="0" marR="0">
                        <a:spcBef>
                          <a:spcPts val="0"/>
                        </a:spcBef>
                        <a:spcAft>
                          <a:spcPts val="0"/>
                        </a:spcAft>
                      </a:pPr>
                      <a:r>
                        <a:rPr lang="en-US" sz="1200">
                          <a:effectLst/>
                        </a:rPr>
                        <a:t>Oxides of Nitrogen (expressed as Nitrogen Dioxide)</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$ 150.00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$ 188.00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621140788"/>
                  </a:ext>
                </a:extLst>
              </a:tr>
              <a:tr h="397684">
                <a:tc>
                  <a:txBody>
                    <a:bodyPr/>
                    <a:lstStyle/>
                    <a:p>
                      <a:pPr marL="0" marR="0">
                        <a:spcBef>
                          <a:spcPts val="0"/>
                        </a:spcBef>
                        <a:spcAft>
                          <a:spcPts val="0"/>
                        </a:spcAft>
                      </a:pPr>
                      <a:r>
                        <a:rPr lang="en-US" sz="1200">
                          <a:effectLst/>
                        </a:rPr>
                        <a:t>Gaseous Sulfur Compounds (expressed as Sulfur Dioxide)</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$ 150.00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$ 188.00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881577706"/>
                  </a:ext>
                </a:extLst>
              </a:tr>
              <a:tr h="276169">
                <a:tc>
                  <a:txBody>
                    <a:bodyPr/>
                    <a:lstStyle/>
                    <a:p>
                      <a:pPr marL="0" marR="0">
                        <a:spcBef>
                          <a:spcPts val="0"/>
                        </a:spcBef>
                        <a:spcAft>
                          <a:spcPts val="0"/>
                        </a:spcAft>
                      </a:pPr>
                      <a:r>
                        <a:rPr lang="en-US" sz="1200">
                          <a:effectLst/>
                        </a:rPr>
                        <a:t>Particulate Matter</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$ 200.00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$ 250.00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220111547"/>
                  </a:ext>
                </a:extLst>
              </a:tr>
              <a:tr h="276169">
                <a:tc>
                  <a:txBody>
                    <a:bodyPr/>
                    <a:lstStyle/>
                    <a:p>
                      <a:pPr marL="0" marR="0">
                        <a:spcBef>
                          <a:spcPts val="0"/>
                        </a:spcBef>
                        <a:spcAft>
                          <a:spcPts val="0"/>
                        </a:spcAft>
                      </a:pPr>
                      <a:r>
                        <a:rPr lang="en-US" sz="1200">
                          <a:effectLst/>
                        </a:rPr>
                        <a:t>Toxic Air Contaminants</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$ 2,000.00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$ 2,500.00</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300140845"/>
                  </a:ext>
                </a:extLst>
              </a:tr>
            </a:tbl>
          </a:graphicData>
        </a:graphic>
      </p:graphicFrame>
    </p:spTree>
    <p:extLst>
      <p:ext uri="{BB962C8B-B14F-4D97-AF65-F5344CB8AC3E}">
        <p14:creationId xmlns:p14="http://schemas.microsoft.com/office/powerpoint/2010/main" val="137674744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BAB08-241A-421B-2235-5D8EF24EAF9A}"/>
              </a:ext>
            </a:extLst>
          </p:cNvPr>
          <p:cNvSpPr>
            <a:spLocks noGrp="1"/>
          </p:cNvSpPr>
          <p:nvPr>
            <p:ph idx="1"/>
          </p:nvPr>
        </p:nvSpPr>
        <p:spPr>
          <a:xfrm>
            <a:off x="732367" y="838200"/>
            <a:ext cx="10723033" cy="5867400"/>
          </a:xfrm>
        </p:spPr>
        <p:txBody>
          <a:bodyPr/>
          <a:lstStyle/>
          <a:p>
            <a:pPr marL="0" indent="0" algn="just">
              <a:spcBef>
                <a:spcPts val="0"/>
              </a:spcBef>
              <a:spcAft>
                <a:spcPts val="0"/>
              </a:spcAft>
              <a:buNone/>
              <a:tabLst>
                <a:tab pos="1257300" algn="l"/>
              </a:tabLst>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r>
              <a:rPr lang="en-US" sz="1400" b="1" dirty="0">
                <a:solidFill>
                  <a:schemeClr val="tx1"/>
                </a:solidFill>
                <a:effectLst/>
                <a:latin typeface="Times New Roman" panose="02020603050405020304" pitchFamily="18" charset="0"/>
                <a:ea typeface="Times New Roman" panose="02020603050405020304" pitchFamily="18" charset="0"/>
              </a:rPr>
              <a:t>Section 660.26B: Category XXVI(B) - Sources Permitted by Emissions, Emission Fees</a:t>
            </a:r>
          </a:p>
          <a:p>
            <a:pPr marL="0" marR="0" indent="0" algn="just">
              <a:spcBef>
                <a:spcPts val="0"/>
              </a:spcBef>
              <a:spcAft>
                <a:spcPts val="0"/>
              </a:spcAft>
              <a:buNone/>
              <a:tabLst>
                <a:tab pos="1257300" algn="l"/>
              </a:tabLst>
            </a:pPr>
            <a:r>
              <a:rPr lang="en-US" sz="1400" dirty="0">
                <a:solidFill>
                  <a:schemeClr val="tx1"/>
                </a:solidFill>
                <a:effectLst/>
                <a:latin typeface="Times New Roman" panose="02020603050405020304" pitchFamily="18" charset="0"/>
                <a:ea typeface="Times New Roman" panose="02020603050405020304" pitchFamily="18" charset="0"/>
              </a:rPr>
              <a:t>Emission Fees are based on the Potential to Emit for each pollutant.  Emission Fees is the total of the per ton fee multiplied by the potential emissions (tons) per year for all pollutants   The Emission fee is calculated by rounding the potential to emit up to the nearest ton, with a one (1.0) ton minimum for any pollutant emitted by the source.</a:t>
            </a: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p:txBody>
      </p:sp>
      <p:sp>
        <p:nvSpPr>
          <p:cNvPr id="4" name="Text Box 11">
            <a:extLst>
              <a:ext uri="{FF2B5EF4-FFF2-40B4-BE49-F238E27FC236}">
                <a16:creationId xmlns:a16="http://schemas.microsoft.com/office/drawing/2014/main" id="{208CECA3-B693-2DFC-393C-A5C50669018E}"/>
              </a:ext>
            </a:extLst>
          </p:cNvPr>
          <p:cNvSpPr txBox="1">
            <a:spLocks noGrp="1" noChangeArrowheads="1"/>
          </p:cNvSpPr>
          <p:nvPr>
            <p:ph type="title"/>
          </p:nvPr>
        </p:nvSpPr>
        <p:spPr bwMode="auto">
          <a:xfrm>
            <a:off x="732367" y="-47925"/>
            <a:ext cx="10723034" cy="831093"/>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Rule 660.26B (Proposed)</a:t>
            </a:r>
          </a:p>
        </p:txBody>
      </p:sp>
      <p:graphicFrame>
        <p:nvGraphicFramePr>
          <p:cNvPr id="5" name="Table 4">
            <a:extLst>
              <a:ext uri="{FF2B5EF4-FFF2-40B4-BE49-F238E27FC236}">
                <a16:creationId xmlns:a16="http://schemas.microsoft.com/office/drawing/2014/main" id="{C65EB5BF-4068-8FF8-FB60-B8C0CD435560}"/>
              </a:ext>
            </a:extLst>
          </p:cNvPr>
          <p:cNvGraphicFramePr>
            <a:graphicFrameLocks noGrp="1"/>
          </p:cNvGraphicFramePr>
          <p:nvPr>
            <p:extLst>
              <p:ext uri="{D42A27DB-BD31-4B8C-83A1-F6EECF244321}">
                <p14:modId xmlns:p14="http://schemas.microsoft.com/office/powerpoint/2010/main" val="1003023725"/>
              </p:ext>
            </p:extLst>
          </p:nvPr>
        </p:nvGraphicFramePr>
        <p:xfrm>
          <a:off x="2664882" y="2514600"/>
          <a:ext cx="6858001" cy="2666999"/>
        </p:xfrm>
        <a:graphic>
          <a:graphicData uri="http://schemas.openxmlformats.org/drawingml/2006/table">
            <a:tbl>
              <a:tblPr firstRow="1" firstCol="1" bandRow="1">
                <a:tableStyleId>{5C22544A-7EE6-4342-B048-85BDC9FD1C3A}</a:tableStyleId>
              </a:tblPr>
              <a:tblGrid>
                <a:gridCol w="4481539">
                  <a:extLst>
                    <a:ext uri="{9D8B030D-6E8A-4147-A177-3AD203B41FA5}">
                      <a16:colId xmlns:a16="http://schemas.microsoft.com/office/drawing/2014/main" val="167580270"/>
                    </a:ext>
                  </a:extLst>
                </a:gridCol>
                <a:gridCol w="1254244">
                  <a:extLst>
                    <a:ext uri="{9D8B030D-6E8A-4147-A177-3AD203B41FA5}">
                      <a16:colId xmlns:a16="http://schemas.microsoft.com/office/drawing/2014/main" val="892401661"/>
                    </a:ext>
                  </a:extLst>
                </a:gridCol>
                <a:gridCol w="1122218">
                  <a:extLst>
                    <a:ext uri="{9D8B030D-6E8A-4147-A177-3AD203B41FA5}">
                      <a16:colId xmlns:a16="http://schemas.microsoft.com/office/drawing/2014/main" val="2831360163"/>
                    </a:ext>
                  </a:extLst>
                </a:gridCol>
              </a:tblGrid>
              <a:tr h="253196">
                <a:tc gridSpan="3">
                  <a:txBody>
                    <a:bodyPr/>
                    <a:lstStyle/>
                    <a:p>
                      <a:pPr marL="0" marR="0">
                        <a:spcBef>
                          <a:spcPts val="0"/>
                        </a:spcBef>
                        <a:spcAft>
                          <a:spcPts val="0"/>
                        </a:spcAft>
                      </a:pPr>
                      <a:r>
                        <a:rPr lang="en-US" sz="1200">
                          <a:effectLst/>
                        </a:rPr>
                        <a:t>Emission Fees: Sources Permitted by Emissions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787558381"/>
                  </a:ext>
                </a:extLst>
              </a:tr>
              <a:tr h="405114">
                <a:tc>
                  <a:txBody>
                    <a:bodyPr/>
                    <a:lstStyle/>
                    <a:p>
                      <a:pPr marL="0" marR="0">
                        <a:spcBef>
                          <a:spcPts val="0"/>
                        </a:spcBef>
                        <a:spcAft>
                          <a:spcPts val="0"/>
                        </a:spcAft>
                      </a:pPr>
                      <a:r>
                        <a:rPr lang="en-US" sz="1200" dirty="0">
                          <a:effectLst/>
                        </a:rPr>
                        <a:t>Permit Type: Pollutant - Potential to Emit per ton per year</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A/C</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P/O</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538638097"/>
                  </a:ext>
                </a:extLst>
              </a:tr>
              <a:tr h="253196">
                <a:tc>
                  <a:txBody>
                    <a:bodyPr/>
                    <a:lstStyle/>
                    <a:p>
                      <a:pPr marL="0" marR="0">
                        <a:spcBef>
                          <a:spcPts val="0"/>
                        </a:spcBef>
                        <a:spcAft>
                          <a:spcPts val="0"/>
                        </a:spcAft>
                      </a:pPr>
                      <a:r>
                        <a:rPr lang="en-US" sz="1200">
                          <a:effectLst/>
                        </a:rPr>
                        <a:t>Volatile Organic Compounds</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$ 23.00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$ 41.00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58978677"/>
                  </a:ext>
                </a:extLst>
              </a:tr>
              <a:tr h="253196">
                <a:tc>
                  <a:txBody>
                    <a:bodyPr/>
                    <a:lstStyle/>
                    <a:p>
                      <a:pPr marL="0" marR="0">
                        <a:spcBef>
                          <a:spcPts val="0"/>
                        </a:spcBef>
                        <a:spcAft>
                          <a:spcPts val="0"/>
                        </a:spcAft>
                      </a:pPr>
                      <a:r>
                        <a:rPr lang="en-US" sz="1200">
                          <a:effectLst/>
                        </a:rPr>
                        <a:t>Carbon Monoxide</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$ 23.00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$ 41.00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36429444"/>
                  </a:ext>
                </a:extLst>
              </a:tr>
              <a:tr h="253196">
                <a:tc>
                  <a:txBody>
                    <a:bodyPr/>
                    <a:lstStyle/>
                    <a:p>
                      <a:pPr marL="0" marR="0">
                        <a:spcBef>
                          <a:spcPts val="0"/>
                        </a:spcBef>
                        <a:spcAft>
                          <a:spcPts val="0"/>
                        </a:spcAft>
                      </a:pPr>
                      <a:r>
                        <a:rPr lang="en-US" sz="1200">
                          <a:effectLst/>
                        </a:rPr>
                        <a:t>Ozone</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$ 175.00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$ 313.00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174808304"/>
                  </a:ext>
                </a:extLst>
              </a:tr>
              <a:tr h="281329">
                <a:tc>
                  <a:txBody>
                    <a:bodyPr/>
                    <a:lstStyle/>
                    <a:p>
                      <a:pPr marL="0" marR="0">
                        <a:spcBef>
                          <a:spcPts val="0"/>
                        </a:spcBef>
                        <a:spcAft>
                          <a:spcPts val="0"/>
                        </a:spcAft>
                      </a:pPr>
                      <a:r>
                        <a:rPr lang="en-US" sz="1200">
                          <a:effectLst/>
                        </a:rPr>
                        <a:t>Oxides of Nitrogen (expressed as Nitrogen Dioxide)</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$ 53.00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$ 94.00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643582856"/>
                  </a:ext>
                </a:extLst>
              </a:tr>
              <a:tr h="405114">
                <a:tc>
                  <a:txBody>
                    <a:bodyPr/>
                    <a:lstStyle/>
                    <a:p>
                      <a:pPr marL="0" marR="0">
                        <a:spcBef>
                          <a:spcPts val="0"/>
                        </a:spcBef>
                        <a:spcAft>
                          <a:spcPts val="0"/>
                        </a:spcAft>
                      </a:pPr>
                      <a:r>
                        <a:rPr lang="en-US" sz="1200">
                          <a:effectLst/>
                        </a:rPr>
                        <a:t>Gaseous Sulfur Compounds (expressed as Sulfur Dioxide)</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$ 53.00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$ 94.00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905192405"/>
                  </a:ext>
                </a:extLst>
              </a:tr>
              <a:tr h="281329">
                <a:tc>
                  <a:txBody>
                    <a:bodyPr/>
                    <a:lstStyle/>
                    <a:p>
                      <a:pPr marL="0" marR="0">
                        <a:spcBef>
                          <a:spcPts val="0"/>
                        </a:spcBef>
                        <a:spcAft>
                          <a:spcPts val="0"/>
                        </a:spcAft>
                      </a:pPr>
                      <a:r>
                        <a:rPr lang="en-US" sz="1200">
                          <a:effectLst/>
                        </a:rPr>
                        <a:t>Particulate Matter</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$ 70.00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$ 125.00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070270640"/>
                  </a:ext>
                </a:extLst>
              </a:tr>
              <a:tr h="281329">
                <a:tc>
                  <a:txBody>
                    <a:bodyPr/>
                    <a:lstStyle/>
                    <a:p>
                      <a:pPr marL="0" marR="0">
                        <a:spcBef>
                          <a:spcPts val="0"/>
                        </a:spcBef>
                        <a:spcAft>
                          <a:spcPts val="0"/>
                        </a:spcAft>
                      </a:pPr>
                      <a:r>
                        <a:rPr lang="en-US" sz="1200">
                          <a:effectLst/>
                        </a:rPr>
                        <a:t>Toxic Air Contaminants</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$ 700.00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$ 1,250.00</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710754814"/>
                  </a:ext>
                </a:extLst>
              </a:tr>
            </a:tbl>
          </a:graphicData>
        </a:graphic>
      </p:graphicFrame>
    </p:spTree>
    <p:extLst>
      <p:ext uri="{BB962C8B-B14F-4D97-AF65-F5344CB8AC3E}">
        <p14:creationId xmlns:p14="http://schemas.microsoft.com/office/powerpoint/2010/main" val="173943506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BAB08-241A-421B-2235-5D8EF24EAF9A}"/>
              </a:ext>
            </a:extLst>
          </p:cNvPr>
          <p:cNvSpPr>
            <a:spLocks noGrp="1"/>
          </p:cNvSpPr>
          <p:nvPr>
            <p:ph idx="1"/>
          </p:nvPr>
        </p:nvSpPr>
        <p:spPr>
          <a:xfrm>
            <a:off x="732367" y="838200"/>
            <a:ext cx="10723033" cy="5867400"/>
          </a:xfrm>
        </p:spPr>
        <p:txBody>
          <a:bodyPr/>
          <a:lstStyle/>
          <a:p>
            <a:pPr marL="0" indent="0" algn="just">
              <a:spcBef>
                <a:spcPts val="0"/>
              </a:spcBef>
              <a:spcAft>
                <a:spcPts val="0"/>
              </a:spcAft>
              <a:buNone/>
              <a:tabLst>
                <a:tab pos="1257300" algn="l"/>
              </a:tabLst>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r>
              <a:rPr lang="en-US" sz="1400" b="1" dirty="0">
                <a:solidFill>
                  <a:schemeClr val="tx1"/>
                </a:solidFill>
                <a:effectLst/>
                <a:latin typeface="Times New Roman" panose="02020603050405020304" pitchFamily="18" charset="0"/>
                <a:ea typeface="Times New Roman" panose="02020603050405020304" pitchFamily="18" charset="0"/>
              </a:rPr>
              <a:t>Section 660.27A: Category XXVII(A) - Major Sources: Potential Emissions ≥ 100 tons per year Permit Fees</a:t>
            </a:r>
          </a:p>
          <a:p>
            <a:pPr marL="0" marR="0" indent="0" algn="just">
              <a:spcBef>
                <a:spcPts val="0"/>
              </a:spcBef>
              <a:spcAft>
                <a:spcPts val="0"/>
              </a:spcAft>
              <a:buNone/>
              <a:tabLst>
                <a:tab pos="1257300" algn="l"/>
              </a:tabLst>
            </a:pPr>
            <a:r>
              <a:rPr lang="en-US" sz="1400" dirty="0">
                <a:solidFill>
                  <a:schemeClr val="tx1"/>
                </a:solidFill>
                <a:effectLst/>
                <a:latin typeface="Times New Roman" panose="02020603050405020304" pitchFamily="18" charset="0"/>
                <a:ea typeface="Times New Roman" panose="02020603050405020304" pitchFamily="18" charset="0"/>
              </a:rPr>
              <a:t>Permit Fees are based on sources with Potential Emissions ≥ 1equal to or greater than 100 tons per year that are not covered by another fee section.</a:t>
            </a:r>
          </a:p>
          <a:p>
            <a:pPr marL="0" marR="0" indent="0" algn="just">
              <a:spcBef>
                <a:spcPts val="0"/>
              </a:spcBef>
              <a:spcAft>
                <a:spcPts val="0"/>
              </a:spcAft>
              <a:buNone/>
              <a:tabLst>
                <a:tab pos="1257300" algn="l"/>
              </a:tabLst>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p:txBody>
      </p:sp>
      <p:sp>
        <p:nvSpPr>
          <p:cNvPr id="4" name="Text Box 11">
            <a:extLst>
              <a:ext uri="{FF2B5EF4-FFF2-40B4-BE49-F238E27FC236}">
                <a16:creationId xmlns:a16="http://schemas.microsoft.com/office/drawing/2014/main" id="{208CECA3-B693-2DFC-393C-A5C50669018E}"/>
              </a:ext>
            </a:extLst>
          </p:cNvPr>
          <p:cNvSpPr txBox="1">
            <a:spLocks noGrp="1" noChangeArrowheads="1"/>
          </p:cNvSpPr>
          <p:nvPr>
            <p:ph type="title"/>
          </p:nvPr>
        </p:nvSpPr>
        <p:spPr bwMode="auto">
          <a:xfrm>
            <a:off x="732367" y="-47925"/>
            <a:ext cx="10723034" cy="831093"/>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Rule 660.27A (Proposed)</a:t>
            </a:r>
          </a:p>
        </p:txBody>
      </p:sp>
      <mc:AlternateContent xmlns:mc="http://schemas.openxmlformats.org/markup-compatibility/2006">
        <mc:Choice xmlns:a14="http://schemas.microsoft.com/office/drawing/2010/main" Requires="a14">
          <p:graphicFrame>
            <p:nvGraphicFramePr>
              <p:cNvPr id="2" name="Table 1">
                <a:extLst>
                  <a:ext uri="{FF2B5EF4-FFF2-40B4-BE49-F238E27FC236}">
                    <a16:creationId xmlns:a16="http://schemas.microsoft.com/office/drawing/2014/main" id="{A853A0E3-9F7A-913F-C665-EB10E16E638B}"/>
                  </a:ext>
                </a:extLst>
              </p:cNvPr>
              <p:cNvGraphicFramePr>
                <a:graphicFrameLocks noGrp="1"/>
              </p:cNvGraphicFramePr>
              <p:nvPr>
                <p:extLst>
                  <p:ext uri="{D42A27DB-BD31-4B8C-83A1-F6EECF244321}">
                    <p14:modId xmlns:p14="http://schemas.microsoft.com/office/powerpoint/2010/main" val="4102356386"/>
                  </p:ext>
                </p:extLst>
              </p:nvPr>
            </p:nvGraphicFramePr>
            <p:xfrm>
              <a:off x="2779182" y="2514601"/>
              <a:ext cx="6629401" cy="914399"/>
            </p:xfrm>
            <a:graphic>
              <a:graphicData uri="http://schemas.openxmlformats.org/drawingml/2006/table">
                <a:tbl>
                  <a:tblPr firstRow="1" firstCol="1" bandRow="1">
                    <a:tableStyleId>{5C22544A-7EE6-4342-B048-85BDC9FD1C3A}</a:tableStyleId>
                  </a:tblPr>
                  <a:tblGrid>
                    <a:gridCol w="4332154">
                      <a:extLst>
                        <a:ext uri="{9D8B030D-6E8A-4147-A177-3AD203B41FA5}">
                          <a16:colId xmlns:a16="http://schemas.microsoft.com/office/drawing/2014/main" val="830769595"/>
                        </a:ext>
                      </a:extLst>
                    </a:gridCol>
                    <a:gridCol w="1212436">
                      <a:extLst>
                        <a:ext uri="{9D8B030D-6E8A-4147-A177-3AD203B41FA5}">
                          <a16:colId xmlns:a16="http://schemas.microsoft.com/office/drawing/2014/main" val="991260666"/>
                        </a:ext>
                      </a:extLst>
                    </a:gridCol>
                    <a:gridCol w="1084811">
                      <a:extLst>
                        <a:ext uri="{9D8B030D-6E8A-4147-A177-3AD203B41FA5}">
                          <a16:colId xmlns:a16="http://schemas.microsoft.com/office/drawing/2014/main" val="3997700532"/>
                        </a:ext>
                      </a:extLst>
                    </a:gridCol>
                  </a:tblGrid>
                  <a:tr h="262089">
                    <a:tc gridSpan="3">
                      <a:txBody>
                        <a:bodyPr/>
                        <a:lstStyle/>
                        <a:p>
                          <a:pPr marL="0" marR="0">
                            <a:spcBef>
                              <a:spcPts val="0"/>
                            </a:spcBef>
                            <a:spcAft>
                              <a:spcPts val="0"/>
                            </a:spcAft>
                          </a:pPr>
                          <a:r>
                            <a:rPr lang="en-US" sz="1200">
                              <a:effectLst/>
                            </a:rPr>
                            <a:t>Permit Fees: Major Sources with Potential Emissions  </a:t>
                          </a:r>
                          <a14:m>
                            <m:oMath xmlns:m="http://schemas.openxmlformats.org/officeDocument/2006/math">
                              <m:r>
                                <a:rPr lang="en-US" sz="1200">
                                  <a:effectLst/>
                                </a:rPr>
                                <m:t>≥ </m:t>
                              </m:r>
                            </m:oMath>
                          </a14:m>
                          <a:r>
                            <a:rPr lang="en-US" sz="1200">
                              <a:effectLst/>
                            </a:rPr>
                            <a:t>100 Tons Per Year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111357882"/>
                      </a:ext>
                    </a:extLst>
                  </a:tr>
                  <a:tr h="232968">
                    <a:tc>
                      <a:txBody>
                        <a:bodyPr/>
                        <a:lstStyle/>
                        <a:p>
                          <a:pPr marL="0" marR="0">
                            <a:spcBef>
                              <a:spcPts val="0"/>
                            </a:spcBef>
                            <a:spcAft>
                              <a:spcPts val="0"/>
                            </a:spcAft>
                          </a:pPr>
                          <a:r>
                            <a:rPr lang="en-US" sz="1200" dirty="0">
                              <a:effectLst/>
                            </a:rPr>
                            <a:t>Permit Type: Major Source</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A/C</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P/O</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341856410"/>
                      </a:ext>
                    </a:extLst>
                  </a:tr>
                  <a:tr h="419342">
                    <a:tc>
                      <a:txBody>
                        <a:bodyPr/>
                        <a:lstStyle/>
                        <a:p>
                          <a:pPr marL="0" marR="0">
                            <a:spcBef>
                              <a:spcPts val="0"/>
                            </a:spcBef>
                            <a:spcAft>
                              <a:spcPts val="0"/>
                            </a:spcAft>
                          </a:pPr>
                          <a:r>
                            <a:rPr lang="en-US" sz="1200">
                              <a:effectLst/>
                            </a:rPr>
                            <a:t>Major Source</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$ 18,750.00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$ 23,438.00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306561120"/>
                      </a:ext>
                    </a:extLst>
                  </a:tr>
                </a:tbl>
              </a:graphicData>
            </a:graphic>
          </p:graphicFrame>
        </mc:Choice>
        <mc:Fallback>
          <p:graphicFrame>
            <p:nvGraphicFramePr>
              <p:cNvPr id="2" name="Table 1">
                <a:extLst>
                  <a:ext uri="{FF2B5EF4-FFF2-40B4-BE49-F238E27FC236}">
                    <a16:creationId xmlns:a16="http://schemas.microsoft.com/office/drawing/2014/main" id="{A853A0E3-9F7A-913F-C665-EB10E16E638B}"/>
                  </a:ext>
                </a:extLst>
              </p:cNvPr>
              <p:cNvGraphicFramePr>
                <a:graphicFrameLocks noGrp="1"/>
              </p:cNvGraphicFramePr>
              <p:nvPr>
                <p:extLst>
                  <p:ext uri="{D42A27DB-BD31-4B8C-83A1-F6EECF244321}">
                    <p14:modId xmlns:p14="http://schemas.microsoft.com/office/powerpoint/2010/main" val="4102356386"/>
                  </p:ext>
                </p:extLst>
              </p:nvPr>
            </p:nvGraphicFramePr>
            <p:xfrm>
              <a:off x="2779182" y="2514601"/>
              <a:ext cx="6629401" cy="914399"/>
            </p:xfrm>
            <a:graphic>
              <a:graphicData uri="http://schemas.openxmlformats.org/drawingml/2006/table">
                <a:tbl>
                  <a:tblPr firstRow="1" firstCol="1" bandRow="1">
                    <a:tableStyleId>{5C22544A-7EE6-4342-B048-85BDC9FD1C3A}</a:tableStyleId>
                  </a:tblPr>
                  <a:tblGrid>
                    <a:gridCol w="4332154">
                      <a:extLst>
                        <a:ext uri="{9D8B030D-6E8A-4147-A177-3AD203B41FA5}">
                          <a16:colId xmlns:a16="http://schemas.microsoft.com/office/drawing/2014/main" val="830769595"/>
                        </a:ext>
                      </a:extLst>
                    </a:gridCol>
                    <a:gridCol w="1212436">
                      <a:extLst>
                        <a:ext uri="{9D8B030D-6E8A-4147-A177-3AD203B41FA5}">
                          <a16:colId xmlns:a16="http://schemas.microsoft.com/office/drawing/2014/main" val="991260666"/>
                        </a:ext>
                      </a:extLst>
                    </a:gridCol>
                    <a:gridCol w="1084811">
                      <a:extLst>
                        <a:ext uri="{9D8B030D-6E8A-4147-A177-3AD203B41FA5}">
                          <a16:colId xmlns:a16="http://schemas.microsoft.com/office/drawing/2014/main" val="3997700532"/>
                        </a:ext>
                      </a:extLst>
                    </a:gridCol>
                  </a:tblGrid>
                  <a:tr h="262089">
                    <a:tc gridSpan="3">
                      <a:txBody>
                        <a:bodyPr/>
                        <a:lstStyle/>
                        <a:p>
                          <a:endParaRPr lang="en-US"/>
                        </a:p>
                      </a:txBody>
                      <a:tcPr marL="68580" marR="68580" marT="0" marB="0" anchor="b">
                        <a:blipFill>
                          <a:blip r:embed="rId2"/>
                          <a:stretch>
                            <a:fillRect l="-191" t="-4762" r="-574" b="-280952"/>
                          </a:stretch>
                        </a:blip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111357882"/>
                      </a:ext>
                    </a:extLst>
                  </a:tr>
                  <a:tr h="232968">
                    <a:tc>
                      <a:txBody>
                        <a:bodyPr/>
                        <a:lstStyle/>
                        <a:p>
                          <a:pPr marL="0" marR="0">
                            <a:spcBef>
                              <a:spcPts val="0"/>
                            </a:spcBef>
                            <a:spcAft>
                              <a:spcPts val="0"/>
                            </a:spcAft>
                          </a:pPr>
                          <a:r>
                            <a:rPr lang="en-US" sz="1200" dirty="0">
                              <a:effectLst/>
                            </a:rPr>
                            <a:t>Permit Type: Major Source</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A/C</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P/O</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341856410"/>
                      </a:ext>
                    </a:extLst>
                  </a:tr>
                  <a:tr h="419342">
                    <a:tc>
                      <a:txBody>
                        <a:bodyPr/>
                        <a:lstStyle/>
                        <a:p>
                          <a:pPr marL="0" marR="0">
                            <a:spcBef>
                              <a:spcPts val="0"/>
                            </a:spcBef>
                            <a:spcAft>
                              <a:spcPts val="0"/>
                            </a:spcAft>
                          </a:pPr>
                          <a:r>
                            <a:rPr lang="en-US" sz="1200">
                              <a:effectLst/>
                            </a:rPr>
                            <a:t>Major Source</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$ 18,750.00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$ 23,438.00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306561120"/>
                      </a:ext>
                    </a:extLst>
                  </a:tr>
                </a:tbl>
              </a:graphicData>
            </a:graphic>
          </p:graphicFrame>
        </mc:Fallback>
      </mc:AlternateContent>
    </p:spTree>
    <p:extLst>
      <p:ext uri="{BB962C8B-B14F-4D97-AF65-F5344CB8AC3E}">
        <p14:creationId xmlns:p14="http://schemas.microsoft.com/office/powerpoint/2010/main" val="5314022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BAB08-241A-421B-2235-5D8EF24EAF9A}"/>
              </a:ext>
            </a:extLst>
          </p:cNvPr>
          <p:cNvSpPr>
            <a:spLocks noGrp="1"/>
          </p:cNvSpPr>
          <p:nvPr>
            <p:ph idx="1"/>
          </p:nvPr>
        </p:nvSpPr>
        <p:spPr>
          <a:xfrm>
            <a:off x="732367" y="990600"/>
            <a:ext cx="10723033" cy="5410200"/>
          </a:xfrm>
        </p:spPr>
        <p:txBody>
          <a:bodyPr/>
          <a:lstStyle/>
          <a:p>
            <a:pPr marL="0" indent="0" algn="just" fontAlgn="auto">
              <a:spcAft>
                <a:spcPts val="0"/>
              </a:spcAft>
              <a:buNone/>
              <a:defRPr/>
            </a:pPr>
            <a:r>
              <a:rPr lang="en-US" sz="2667" dirty="0">
                <a:solidFill>
                  <a:schemeClr val="tx1"/>
                </a:solidFill>
                <a:ea typeface="+mn-ea"/>
              </a:rPr>
              <a:t>The District is primarily funded through permit fees, State subvention, penalties, and interest.  The District does not receive any tax dollars or general fund dollars from the County or Cities. These Rule Sections make up the District’s Fee Rules.  The District has only received CPI adjustments since 1996.  The current fee structure has not changed since it was adopted in 1975.</a:t>
            </a:r>
          </a:p>
          <a:p>
            <a:pPr algn="just" fontAlgn="auto">
              <a:spcAft>
                <a:spcPts val="0"/>
              </a:spcAft>
              <a:defRPr/>
            </a:pPr>
            <a:r>
              <a:rPr lang="en-US" sz="2667" dirty="0">
                <a:solidFill>
                  <a:schemeClr val="tx1"/>
                </a:solidFill>
                <a:ea typeface="+mn-ea"/>
              </a:rPr>
              <a:t>The District is proposing a major fee restructuring.  </a:t>
            </a:r>
          </a:p>
          <a:p>
            <a:pPr algn="just" fontAlgn="auto">
              <a:spcAft>
                <a:spcPts val="0"/>
              </a:spcAft>
              <a:defRPr/>
            </a:pPr>
            <a:r>
              <a:rPr lang="en-US" sz="2667" dirty="0">
                <a:solidFill>
                  <a:schemeClr val="tx1"/>
                </a:solidFill>
                <a:ea typeface="+mn-ea"/>
              </a:rPr>
              <a:t>Repeal the current fee rules and replace them in their entirety.  </a:t>
            </a:r>
          </a:p>
          <a:p>
            <a:pPr algn="just" fontAlgn="auto">
              <a:spcAft>
                <a:spcPts val="0"/>
              </a:spcAft>
              <a:defRPr/>
            </a:pPr>
            <a:r>
              <a:rPr lang="en-US" sz="2667" dirty="0">
                <a:solidFill>
                  <a:schemeClr val="tx1"/>
                </a:solidFill>
                <a:ea typeface="+mn-ea"/>
              </a:rPr>
              <a:t>The structural changes proposed brings the District closer to a full cost recovery model.  </a:t>
            </a:r>
            <a:endParaRPr lang="en-US" dirty="0"/>
          </a:p>
        </p:txBody>
      </p:sp>
      <p:sp>
        <p:nvSpPr>
          <p:cNvPr id="4" name="Text Box 11">
            <a:extLst>
              <a:ext uri="{FF2B5EF4-FFF2-40B4-BE49-F238E27FC236}">
                <a16:creationId xmlns:a16="http://schemas.microsoft.com/office/drawing/2014/main" id="{208CECA3-B693-2DFC-393C-A5C50669018E}"/>
              </a:ext>
            </a:extLst>
          </p:cNvPr>
          <p:cNvSpPr txBox="1">
            <a:spLocks noGrp="1" noChangeArrowheads="1"/>
          </p:cNvSpPr>
          <p:nvPr>
            <p:ph type="title"/>
          </p:nvPr>
        </p:nvSpPr>
        <p:spPr bwMode="auto">
          <a:xfrm>
            <a:off x="732367" y="-47925"/>
            <a:ext cx="10723034" cy="831093"/>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Rule Update: 660-662</a:t>
            </a:r>
          </a:p>
        </p:txBody>
      </p:sp>
    </p:spTree>
    <p:extLst>
      <p:ext uri="{BB962C8B-B14F-4D97-AF65-F5344CB8AC3E}">
        <p14:creationId xmlns:p14="http://schemas.microsoft.com/office/powerpoint/2010/main" val="114218754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BAB08-241A-421B-2235-5D8EF24EAF9A}"/>
              </a:ext>
            </a:extLst>
          </p:cNvPr>
          <p:cNvSpPr>
            <a:spLocks noGrp="1"/>
          </p:cNvSpPr>
          <p:nvPr>
            <p:ph idx="1"/>
          </p:nvPr>
        </p:nvSpPr>
        <p:spPr>
          <a:xfrm>
            <a:off x="732367" y="838200"/>
            <a:ext cx="10723033" cy="5867400"/>
          </a:xfrm>
        </p:spPr>
        <p:txBody>
          <a:bodyPr/>
          <a:lstStyle/>
          <a:p>
            <a:pPr marL="0" indent="0" algn="just">
              <a:spcBef>
                <a:spcPts val="0"/>
              </a:spcBef>
              <a:spcAft>
                <a:spcPts val="0"/>
              </a:spcAft>
              <a:buNone/>
              <a:tabLst>
                <a:tab pos="1257300" algn="l"/>
              </a:tabLst>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r>
              <a:rPr lang="en-US" sz="1400" b="1" dirty="0">
                <a:solidFill>
                  <a:schemeClr val="tx1"/>
                </a:solidFill>
                <a:effectLst/>
                <a:latin typeface="Times New Roman" panose="02020603050405020304" pitchFamily="18" charset="0"/>
                <a:ea typeface="Times New Roman" panose="02020603050405020304" pitchFamily="18" charset="0"/>
              </a:rPr>
              <a:t>Section 660.27B: Category XXVII(B) - Major Sources: Potential Emissions ≥ 100 tons per year Emission Fees</a:t>
            </a:r>
          </a:p>
          <a:p>
            <a:pPr marL="0" marR="0" indent="0" algn="just">
              <a:spcBef>
                <a:spcPts val="0"/>
              </a:spcBef>
              <a:spcAft>
                <a:spcPts val="0"/>
              </a:spcAft>
              <a:buNone/>
              <a:tabLst>
                <a:tab pos="1257300" algn="l"/>
              </a:tabLst>
            </a:pPr>
            <a:r>
              <a:rPr lang="en-US" sz="1400" dirty="0">
                <a:solidFill>
                  <a:schemeClr val="tx1"/>
                </a:solidFill>
                <a:effectLst/>
                <a:latin typeface="Times New Roman" panose="02020603050405020304" pitchFamily="18" charset="0"/>
                <a:ea typeface="Times New Roman" panose="02020603050405020304" pitchFamily="18" charset="0"/>
              </a:rPr>
              <a:t>Emission Fees are based on Potential Emissions equal to or greater than 100ns ≥ 100 tons per year.</a:t>
            </a: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p:txBody>
      </p:sp>
      <p:sp>
        <p:nvSpPr>
          <p:cNvPr id="4" name="Text Box 11">
            <a:extLst>
              <a:ext uri="{FF2B5EF4-FFF2-40B4-BE49-F238E27FC236}">
                <a16:creationId xmlns:a16="http://schemas.microsoft.com/office/drawing/2014/main" id="{208CECA3-B693-2DFC-393C-A5C50669018E}"/>
              </a:ext>
            </a:extLst>
          </p:cNvPr>
          <p:cNvSpPr txBox="1">
            <a:spLocks noGrp="1" noChangeArrowheads="1"/>
          </p:cNvSpPr>
          <p:nvPr>
            <p:ph type="title"/>
          </p:nvPr>
        </p:nvSpPr>
        <p:spPr bwMode="auto">
          <a:xfrm>
            <a:off x="732367" y="-47925"/>
            <a:ext cx="10723034" cy="831093"/>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Rule 660.27B (Proposed)</a:t>
            </a:r>
          </a:p>
        </p:txBody>
      </p:sp>
      <mc:AlternateContent xmlns:mc="http://schemas.openxmlformats.org/markup-compatibility/2006">
        <mc:Choice xmlns:a14="http://schemas.microsoft.com/office/drawing/2010/main" Requires="a14">
          <p:graphicFrame>
            <p:nvGraphicFramePr>
              <p:cNvPr id="5" name="Table 4">
                <a:extLst>
                  <a:ext uri="{FF2B5EF4-FFF2-40B4-BE49-F238E27FC236}">
                    <a16:creationId xmlns:a16="http://schemas.microsoft.com/office/drawing/2014/main" id="{A1433F4B-BEFC-325D-FDD9-EC68BFD01995}"/>
                  </a:ext>
                </a:extLst>
              </p:cNvPr>
              <p:cNvGraphicFramePr>
                <a:graphicFrameLocks noGrp="1"/>
              </p:cNvGraphicFramePr>
              <p:nvPr>
                <p:extLst>
                  <p:ext uri="{D42A27DB-BD31-4B8C-83A1-F6EECF244321}">
                    <p14:modId xmlns:p14="http://schemas.microsoft.com/office/powerpoint/2010/main" val="1611232857"/>
                  </p:ext>
                </p:extLst>
              </p:nvPr>
            </p:nvGraphicFramePr>
            <p:xfrm>
              <a:off x="2781299" y="2880591"/>
              <a:ext cx="6629401" cy="914400"/>
            </p:xfrm>
            <a:graphic>
              <a:graphicData uri="http://schemas.openxmlformats.org/drawingml/2006/table">
                <a:tbl>
                  <a:tblPr firstRow="1" firstCol="1" bandRow="1">
                    <a:tableStyleId>{5C22544A-7EE6-4342-B048-85BDC9FD1C3A}</a:tableStyleId>
                  </a:tblPr>
                  <a:tblGrid>
                    <a:gridCol w="4332154">
                      <a:extLst>
                        <a:ext uri="{9D8B030D-6E8A-4147-A177-3AD203B41FA5}">
                          <a16:colId xmlns:a16="http://schemas.microsoft.com/office/drawing/2014/main" val="3545218643"/>
                        </a:ext>
                      </a:extLst>
                    </a:gridCol>
                    <a:gridCol w="1212436">
                      <a:extLst>
                        <a:ext uri="{9D8B030D-6E8A-4147-A177-3AD203B41FA5}">
                          <a16:colId xmlns:a16="http://schemas.microsoft.com/office/drawing/2014/main" val="709090258"/>
                        </a:ext>
                      </a:extLst>
                    </a:gridCol>
                    <a:gridCol w="1084811">
                      <a:extLst>
                        <a:ext uri="{9D8B030D-6E8A-4147-A177-3AD203B41FA5}">
                          <a16:colId xmlns:a16="http://schemas.microsoft.com/office/drawing/2014/main" val="1827055127"/>
                        </a:ext>
                      </a:extLst>
                    </a:gridCol>
                  </a:tblGrid>
                  <a:tr h="316523">
                    <a:tc gridSpan="3">
                      <a:txBody>
                        <a:bodyPr/>
                        <a:lstStyle/>
                        <a:p>
                          <a:pPr marL="0" marR="0">
                            <a:spcBef>
                              <a:spcPts val="0"/>
                            </a:spcBef>
                            <a:spcAft>
                              <a:spcPts val="0"/>
                            </a:spcAft>
                          </a:pPr>
                          <a:r>
                            <a:rPr lang="en-US" sz="1200" dirty="0">
                              <a:effectLst/>
                            </a:rPr>
                            <a:t>Emission Fees: Major Sources with Potential Emissions  </a:t>
                          </a:r>
                          <a14:m>
                            <m:oMath xmlns:m="http://schemas.openxmlformats.org/officeDocument/2006/math">
                              <m:r>
                                <a:rPr lang="en-US" sz="1200">
                                  <a:effectLst/>
                                </a:rPr>
                                <m:t>≥ </m:t>
                              </m:r>
                            </m:oMath>
                          </a14:m>
                          <a:r>
                            <a:rPr lang="en-US" sz="1200" dirty="0">
                              <a:effectLst/>
                            </a:rPr>
                            <a:t>100 Tons Per Year</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568457175"/>
                      </a:ext>
                    </a:extLst>
                  </a:tr>
                  <a:tr h="281354">
                    <a:tc>
                      <a:txBody>
                        <a:bodyPr/>
                        <a:lstStyle/>
                        <a:p>
                          <a:pPr marL="0" marR="0">
                            <a:spcBef>
                              <a:spcPts val="0"/>
                            </a:spcBef>
                            <a:spcAft>
                              <a:spcPts val="0"/>
                            </a:spcAft>
                          </a:pPr>
                          <a:r>
                            <a:rPr lang="en-US" sz="1200">
                              <a:effectLst/>
                            </a:rPr>
                            <a:t>Permit Type: Major Source</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A/C</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P/O</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994411499"/>
                      </a:ext>
                    </a:extLst>
                  </a:tr>
                  <a:tr h="316523">
                    <a:tc>
                      <a:txBody>
                        <a:bodyPr/>
                        <a:lstStyle/>
                        <a:p>
                          <a:pPr marL="0" marR="0">
                            <a:spcBef>
                              <a:spcPts val="0"/>
                            </a:spcBef>
                            <a:spcAft>
                              <a:spcPts val="0"/>
                            </a:spcAft>
                          </a:pPr>
                          <a:r>
                            <a:rPr lang="en-US" sz="1200">
                              <a:effectLst/>
                            </a:rPr>
                            <a:t>Major Source</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$ 4,688.00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$ 5,860.00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551537808"/>
                      </a:ext>
                    </a:extLst>
                  </a:tr>
                </a:tbl>
              </a:graphicData>
            </a:graphic>
          </p:graphicFrame>
        </mc:Choice>
        <mc:Fallback>
          <p:graphicFrame>
            <p:nvGraphicFramePr>
              <p:cNvPr id="5" name="Table 4">
                <a:extLst>
                  <a:ext uri="{FF2B5EF4-FFF2-40B4-BE49-F238E27FC236}">
                    <a16:creationId xmlns:a16="http://schemas.microsoft.com/office/drawing/2014/main" id="{A1433F4B-BEFC-325D-FDD9-EC68BFD01995}"/>
                  </a:ext>
                </a:extLst>
              </p:cNvPr>
              <p:cNvGraphicFramePr>
                <a:graphicFrameLocks noGrp="1"/>
              </p:cNvGraphicFramePr>
              <p:nvPr>
                <p:extLst>
                  <p:ext uri="{D42A27DB-BD31-4B8C-83A1-F6EECF244321}">
                    <p14:modId xmlns:p14="http://schemas.microsoft.com/office/powerpoint/2010/main" val="1611232857"/>
                  </p:ext>
                </p:extLst>
              </p:nvPr>
            </p:nvGraphicFramePr>
            <p:xfrm>
              <a:off x="2781299" y="2880591"/>
              <a:ext cx="6629401" cy="914400"/>
            </p:xfrm>
            <a:graphic>
              <a:graphicData uri="http://schemas.openxmlformats.org/drawingml/2006/table">
                <a:tbl>
                  <a:tblPr firstRow="1" firstCol="1" bandRow="1">
                    <a:tableStyleId>{5C22544A-7EE6-4342-B048-85BDC9FD1C3A}</a:tableStyleId>
                  </a:tblPr>
                  <a:tblGrid>
                    <a:gridCol w="4332154">
                      <a:extLst>
                        <a:ext uri="{9D8B030D-6E8A-4147-A177-3AD203B41FA5}">
                          <a16:colId xmlns:a16="http://schemas.microsoft.com/office/drawing/2014/main" val="3545218643"/>
                        </a:ext>
                      </a:extLst>
                    </a:gridCol>
                    <a:gridCol w="1212436">
                      <a:extLst>
                        <a:ext uri="{9D8B030D-6E8A-4147-A177-3AD203B41FA5}">
                          <a16:colId xmlns:a16="http://schemas.microsoft.com/office/drawing/2014/main" val="709090258"/>
                        </a:ext>
                      </a:extLst>
                    </a:gridCol>
                    <a:gridCol w="1084811">
                      <a:extLst>
                        <a:ext uri="{9D8B030D-6E8A-4147-A177-3AD203B41FA5}">
                          <a16:colId xmlns:a16="http://schemas.microsoft.com/office/drawing/2014/main" val="1827055127"/>
                        </a:ext>
                      </a:extLst>
                    </a:gridCol>
                  </a:tblGrid>
                  <a:tr h="316523">
                    <a:tc gridSpan="3">
                      <a:txBody>
                        <a:bodyPr/>
                        <a:lstStyle/>
                        <a:p>
                          <a:endParaRPr lang="en-US"/>
                        </a:p>
                      </a:txBody>
                      <a:tcPr marL="68580" marR="68580" marT="0" marB="0" anchor="b">
                        <a:blipFill>
                          <a:blip r:embed="rId2"/>
                          <a:stretch>
                            <a:fillRect r="-574" b="-224000"/>
                          </a:stretch>
                        </a:blip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568457175"/>
                      </a:ext>
                    </a:extLst>
                  </a:tr>
                  <a:tr h="281354">
                    <a:tc>
                      <a:txBody>
                        <a:bodyPr/>
                        <a:lstStyle/>
                        <a:p>
                          <a:pPr marL="0" marR="0">
                            <a:spcBef>
                              <a:spcPts val="0"/>
                            </a:spcBef>
                            <a:spcAft>
                              <a:spcPts val="0"/>
                            </a:spcAft>
                          </a:pPr>
                          <a:r>
                            <a:rPr lang="en-US" sz="1200">
                              <a:effectLst/>
                            </a:rPr>
                            <a:t>Permit Type: Major Source</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A/C</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P/O</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994411499"/>
                      </a:ext>
                    </a:extLst>
                  </a:tr>
                  <a:tr h="316523">
                    <a:tc>
                      <a:txBody>
                        <a:bodyPr/>
                        <a:lstStyle/>
                        <a:p>
                          <a:pPr marL="0" marR="0">
                            <a:spcBef>
                              <a:spcPts val="0"/>
                            </a:spcBef>
                            <a:spcAft>
                              <a:spcPts val="0"/>
                            </a:spcAft>
                          </a:pPr>
                          <a:r>
                            <a:rPr lang="en-US" sz="1200">
                              <a:effectLst/>
                            </a:rPr>
                            <a:t>Major Source</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$ 4,688.00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$ 5,860.00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551537808"/>
                      </a:ext>
                    </a:extLst>
                  </a:tr>
                </a:tbl>
              </a:graphicData>
            </a:graphic>
          </p:graphicFrame>
        </mc:Fallback>
      </mc:AlternateContent>
    </p:spTree>
    <p:extLst>
      <p:ext uri="{BB962C8B-B14F-4D97-AF65-F5344CB8AC3E}">
        <p14:creationId xmlns:p14="http://schemas.microsoft.com/office/powerpoint/2010/main" val="317888255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BAB08-241A-421B-2235-5D8EF24EAF9A}"/>
              </a:ext>
            </a:extLst>
          </p:cNvPr>
          <p:cNvSpPr>
            <a:spLocks noGrp="1"/>
          </p:cNvSpPr>
          <p:nvPr>
            <p:ph idx="1"/>
          </p:nvPr>
        </p:nvSpPr>
        <p:spPr>
          <a:xfrm>
            <a:off x="732367" y="838200"/>
            <a:ext cx="10723033" cy="5867400"/>
          </a:xfrm>
        </p:spPr>
        <p:txBody>
          <a:bodyPr/>
          <a:lstStyle/>
          <a:p>
            <a:pPr marL="0" indent="0" algn="just">
              <a:spcBef>
                <a:spcPts val="0"/>
              </a:spcBef>
              <a:spcAft>
                <a:spcPts val="0"/>
              </a:spcAft>
              <a:buNone/>
              <a:tabLst>
                <a:tab pos="1257300" algn="l"/>
              </a:tabLst>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r>
              <a:rPr lang="en-US" sz="1400" b="1" dirty="0">
                <a:solidFill>
                  <a:schemeClr val="tx1"/>
                </a:solidFill>
                <a:effectLst/>
                <a:latin typeface="Times New Roman" panose="02020603050405020304" pitchFamily="18" charset="0"/>
                <a:ea typeface="Times New Roman" panose="02020603050405020304" pitchFamily="18" charset="0"/>
              </a:rPr>
              <a:t>Section 660.28A: Category XXVIII(A) - Process Weight Permit Fees  </a:t>
            </a:r>
          </a:p>
          <a:p>
            <a:pPr marL="0" marR="0" indent="0" algn="just">
              <a:spcBef>
                <a:spcPts val="0"/>
              </a:spcBef>
              <a:spcAft>
                <a:spcPts val="0"/>
              </a:spcAft>
              <a:buNone/>
              <a:tabLst>
                <a:tab pos="1257300" algn="l"/>
              </a:tabLst>
            </a:pPr>
            <a:r>
              <a:rPr lang="en-US" sz="1400" dirty="0">
                <a:solidFill>
                  <a:schemeClr val="tx1"/>
                </a:solidFill>
                <a:effectLst/>
                <a:latin typeface="Times New Roman" panose="02020603050405020304" pitchFamily="18" charset="0"/>
                <a:ea typeface="Times New Roman" panose="02020603050405020304" pitchFamily="18" charset="0"/>
              </a:rPr>
              <a:t>Permit Fees are for facilities that process materials with material weight as the production tracking mechanism.  This category is for facilities that are not covered by another fee section.  Permit Fee is based on annual process weight limit in pounds per year.</a:t>
            </a: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p:txBody>
      </p:sp>
      <p:sp>
        <p:nvSpPr>
          <p:cNvPr id="4" name="Text Box 11">
            <a:extLst>
              <a:ext uri="{FF2B5EF4-FFF2-40B4-BE49-F238E27FC236}">
                <a16:creationId xmlns:a16="http://schemas.microsoft.com/office/drawing/2014/main" id="{208CECA3-B693-2DFC-393C-A5C50669018E}"/>
              </a:ext>
            </a:extLst>
          </p:cNvPr>
          <p:cNvSpPr txBox="1">
            <a:spLocks noGrp="1" noChangeArrowheads="1"/>
          </p:cNvSpPr>
          <p:nvPr>
            <p:ph type="title"/>
          </p:nvPr>
        </p:nvSpPr>
        <p:spPr bwMode="auto">
          <a:xfrm>
            <a:off x="732367" y="-47925"/>
            <a:ext cx="10723034" cy="831093"/>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Rule 660.28A (Proposed)</a:t>
            </a:r>
          </a:p>
        </p:txBody>
      </p:sp>
      <mc:AlternateContent xmlns:mc="http://schemas.openxmlformats.org/markup-compatibility/2006">
        <mc:Choice xmlns:a14="http://schemas.microsoft.com/office/drawing/2010/main" Requires="a14">
          <p:graphicFrame>
            <p:nvGraphicFramePr>
              <p:cNvPr id="2" name="Table 1">
                <a:extLst>
                  <a:ext uri="{FF2B5EF4-FFF2-40B4-BE49-F238E27FC236}">
                    <a16:creationId xmlns:a16="http://schemas.microsoft.com/office/drawing/2014/main" id="{C2CB0FFC-3F36-C945-88CF-77AD59C2F643}"/>
                  </a:ext>
                </a:extLst>
              </p:cNvPr>
              <p:cNvGraphicFramePr>
                <a:graphicFrameLocks noGrp="1"/>
              </p:cNvGraphicFramePr>
              <p:nvPr>
                <p:extLst>
                  <p:ext uri="{D42A27DB-BD31-4B8C-83A1-F6EECF244321}">
                    <p14:modId xmlns:p14="http://schemas.microsoft.com/office/powerpoint/2010/main" val="519911182"/>
                  </p:ext>
                </p:extLst>
              </p:nvPr>
            </p:nvGraphicFramePr>
            <p:xfrm>
              <a:off x="2779183" y="2362200"/>
              <a:ext cx="6629400" cy="2603502"/>
            </p:xfrm>
            <a:graphic>
              <a:graphicData uri="http://schemas.openxmlformats.org/drawingml/2006/table">
                <a:tbl>
                  <a:tblPr firstRow="1" firstCol="1" bandRow="1">
                    <a:tableStyleId>{5C22544A-7EE6-4342-B048-85BDC9FD1C3A}</a:tableStyleId>
                  </a:tblPr>
                  <a:tblGrid>
                    <a:gridCol w="4395966">
                      <a:extLst>
                        <a:ext uri="{9D8B030D-6E8A-4147-A177-3AD203B41FA5}">
                          <a16:colId xmlns:a16="http://schemas.microsoft.com/office/drawing/2014/main" val="3090507785"/>
                        </a:ext>
                      </a:extLst>
                    </a:gridCol>
                    <a:gridCol w="1148623">
                      <a:extLst>
                        <a:ext uri="{9D8B030D-6E8A-4147-A177-3AD203B41FA5}">
                          <a16:colId xmlns:a16="http://schemas.microsoft.com/office/drawing/2014/main" val="1350333372"/>
                        </a:ext>
                      </a:extLst>
                    </a:gridCol>
                    <a:gridCol w="1084811">
                      <a:extLst>
                        <a:ext uri="{9D8B030D-6E8A-4147-A177-3AD203B41FA5}">
                          <a16:colId xmlns:a16="http://schemas.microsoft.com/office/drawing/2014/main" val="3703396326"/>
                        </a:ext>
                      </a:extLst>
                    </a:gridCol>
                  </a:tblGrid>
                  <a:tr h="249272">
                    <a:tc gridSpan="3">
                      <a:txBody>
                        <a:bodyPr/>
                        <a:lstStyle/>
                        <a:p>
                          <a:pPr marL="0" marR="0">
                            <a:spcBef>
                              <a:spcPts val="0"/>
                            </a:spcBef>
                            <a:spcAft>
                              <a:spcPts val="0"/>
                            </a:spcAft>
                          </a:pPr>
                          <a:r>
                            <a:rPr lang="en-US" sz="1200">
                              <a:effectLst/>
                            </a:rPr>
                            <a:t>Permit Fees: Process Weight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65910284"/>
                      </a:ext>
                    </a:extLst>
                  </a:tr>
                  <a:tr h="221574">
                    <a:tc>
                      <a:txBody>
                        <a:bodyPr/>
                        <a:lstStyle/>
                        <a:p>
                          <a:pPr marL="0" marR="0">
                            <a:spcBef>
                              <a:spcPts val="0"/>
                            </a:spcBef>
                            <a:spcAft>
                              <a:spcPts val="0"/>
                            </a:spcAft>
                          </a:pPr>
                          <a:r>
                            <a:rPr lang="en-US" sz="1200">
                              <a:effectLst/>
                            </a:rPr>
                            <a:t>Permit Type: Throughput Limit - Pounds Per Year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A/C</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P/O</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316224036"/>
                      </a:ext>
                    </a:extLst>
                  </a:tr>
                  <a:tr h="249272">
                    <a:tc>
                      <a:txBody>
                        <a:bodyPr/>
                        <a:lstStyle/>
                        <a:p>
                          <a:pPr marL="0" marR="0">
                            <a:spcBef>
                              <a:spcPts val="0"/>
                            </a:spcBef>
                            <a:spcAft>
                              <a:spcPts val="0"/>
                            </a:spcAft>
                          </a:pPr>
                          <a14:m>
                            <m:oMath xmlns:m="http://schemas.openxmlformats.org/officeDocument/2006/math">
                              <m:r>
                                <a:rPr lang="en-US" sz="1200">
                                  <a:effectLst/>
                                </a:rPr>
                                <m:t>&lt; </m:t>
                              </m:r>
                            </m:oMath>
                          </a14:m>
                          <a:r>
                            <a:rPr lang="en-US" sz="1200">
                              <a:effectLst/>
                            </a:rPr>
                            <a:t>5,000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$ 625.00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$ 782.00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907383630"/>
                      </a:ext>
                    </a:extLst>
                  </a:tr>
                  <a:tr h="249272">
                    <a:tc>
                      <a:txBody>
                        <a:bodyPr/>
                        <a:lstStyle/>
                        <a:p>
                          <a:pPr marL="0" marR="0">
                            <a:spcBef>
                              <a:spcPts val="0"/>
                            </a:spcBef>
                            <a:spcAft>
                              <a:spcPts val="0"/>
                            </a:spcAft>
                          </a:pPr>
                          <a14:m>
                            <m:oMath xmlns:m="http://schemas.openxmlformats.org/officeDocument/2006/math">
                              <m:r>
                                <a:rPr lang="en-US" sz="1200">
                                  <a:effectLst/>
                                </a:rPr>
                                <m:t>≥ </m:t>
                              </m:r>
                            </m:oMath>
                          </a14:m>
                          <a:r>
                            <a:rPr lang="en-US" sz="1200">
                              <a:effectLst/>
                            </a:rPr>
                            <a:t>5,000 and </a:t>
                          </a:r>
                          <a14:m>
                            <m:oMath xmlns:m="http://schemas.openxmlformats.org/officeDocument/2006/math">
                              <m:r>
                                <a:rPr lang="en-US" sz="1200">
                                  <a:effectLst/>
                                </a:rPr>
                                <m:t>&lt;</m:t>
                              </m:r>
                            </m:oMath>
                          </a14:m>
                          <a:r>
                            <a:rPr lang="en-US" sz="1200">
                              <a:effectLst/>
                            </a:rPr>
                            <a:t> 20,000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$ 875.00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$ 1,094.00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135925156"/>
                      </a:ext>
                    </a:extLst>
                  </a:tr>
                  <a:tr h="249272">
                    <a:tc>
                      <a:txBody>
                        <a:bodyPr/>
                        <a:lstStyle/>
                        <a:p>
                          <a:pPr marL="0" marR="0">
                            <a:spcBef>
                              <a:spcPts val="0"/>
                            </a:spcBef>
                            <a:spcAft>
                              <a:spcPts val="0"/>
                            </a:spcAft>
                          </a:pPr>
                          <a14:m>
                            <m:oMath xmlns:m="http://schemas.openxmlformats.org/officeDocument/2006/math">
                              <m:r>
                                <a:rPr lang="en-US" sz="1200">
                                  <a:effectLst/>
                                </a:rPr>
                                <m:t>≥ </m:t>
                              </m:r>
                            </m:oMath>
                          </a14:m>
                          <a:r>
                            <a:rPr lang="en-US" sz="1200">
                              <a:effectLst/>
                            </a:rPr>
                            <a:t>20,000 and </a:t>
                          </a:r>
                          <a14:m>
                            <m:oMath xmlns:m="http://schemas.openxmlformats.org/officeDocument/2006/math">
                              <m:r>
                                <a:rPr lang="en-US" sz="1200">
                                  <a:effectLst/>
                                </a:rPr>
                                <m:t>&lt; </m:t>
                              </m:r>
                            </m:oMath>
                          </a14:m>
                          <a:r>
                            <a:rPr lang="en-US" sz="1200">
                              <a:effectLst/>
                            </a:rPr>
                            <a:t>50,000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$ 1,250.00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$ 1,563.00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096105591"/>
                      </a:ext>
                    </a:extLst>
                  </a:tr>
                  <a:tr h="276968">
                    <a:tc>
                      <a:txBody>
                        <a:bodyPr/>
                        <a:lstStyle/>
                        <a:p>
                          <a:pPr marL="0" marR="0">
                            <a:spcBef>
                              <a:spcPts val="0"/>
                            </a:spcBef>
                            <a:spcAft>
                              <a:spcPts val="0"/>
                            </a:spcAft>
                          </a:pPr>
                          <a14:m>
                            <m:oMath xmlns:m="http://schemas.openxmlformats.org/officeDocument/2006/math">
                              <m:r>
                                <a:rPr lang="en-US" sz="1200">
                                  <a:effectLst/>
                                </a:rPr>
                                <m:t>≥ </m:t>
                              </m:r>
                            </m:oMath>
                          </a14:m>
                          <a:r>
                            <a:rPr lang="en-US" sz="1200">
                              <a:effectLst/>
                            </a:rPr>
                            <a:t>50,000 and </a:t>
                          </a:r>
                          <a14:m>
                            <m:oMath xmlns:m="http://schemas.openxmlformats.org/officeDocument/2006/math">
                              <m:r>
                                <a:rPr lang="en-US" sz="1200">
                                  <a:effectLst/>
                                </a:rPr>
                                <m:t>&lt; </m:t>
                              </m:r>
                            </m:oMath>
                          </a14:m>
                          <a:r>
                            <a:rPr lang="en-US" sz="1200">
                              <a:effectLst/>
                            </a:rPr>
                            <a:t>100,000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$ 1,875.00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$ 2,344.00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496087848"/>
                      </a:ext>
                    </a:extLst>
                  </a:tr>
                  <a:tr h="276968">
                    <a:tc>
                      <a:txBody>
                        <a:bodyPr/>
                        <a:lstStyle/>
                        <a:p>
                          <a:pPr marL="0" marR="0">
                            <a:spcBef>
                              <a:spcPts val="0"/>
                            </a:spcBef>
                            <a:spcAft>
                              <a:spcPts val="0"/>
                            </a:spcAft>
                          </a:pPr>
                          <a14:m>
                            <m:oMath xmlns:m="http://schemas.openxmlformats.org/officeDocument/2006/math">
                              <m:r>
                                <a:rPr lang="en-US" sz="1200">
                                  <a:effectLst/>
                                </a:rPr>
                                <m:t>≥ </m:t>
                              </m:r>
                            </m:oMath>
                          </a14:m>
                          <a:r>
                            <a:rPr lang="en-US" sz="1200">
                              <a:effectLst/>
                            </a:rPr>
                            <a:t>100,000 and </a:t>
                          </a:r>
                          <a14:m>
                            <m:oMath xmlns:m="http://schemas.openxmlformats.org/officeDocument/2006/math">
                              <m:r>
                                <a:rPr lang="en-US" sz="1200">
                                  <a:effectLst/>
                                </a:rPr>
                                <m:t>&lt; </m:t>
                              </m:r>
                            </m:oMath>
                          </a14:m>
                          <a:r>
                            <a:rPr lang="en-US" sz="1200">
                              <a:effectLst/>
                            </a:rPr>
                            <a:t>200,000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$ 2,500.00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$ 3,125.00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688835826"/>
                      </a:ext>
                    </a:extLst>
                  </a:tr>
                  <a:tr h="276968">
                    <a:tc>
                      <a:txBody>
                        <a:bodyPr/>
                        <a:lstStyle/>
                        <a:p>
                          <a:pPr marL="0" marR="0">
                            <a:spcBef>
                              <a:spcPts val="0"/>
                            </a:spcBef>
                            <a:spcAft>
                              <a:spcPts val="0"/>
                            </a:spcAft>
                          </a:pPr>
                          <a14:m>
                            <m:oMath xmlns:m="http://schemas.openxmlformats.org/officeDocument/2006/math">
                              <m:r>
                                <a:rPr lang="en-US" sz="1200">
                                  <a:effectLst/>
                                </a:rPr>
                                <m:t>≥ </m:t>
                              </m:r>
                            </m:oMath>
                          </a14:m>
                          <a:r>
                            <a:rPr lang="en-US" sz="1200">
                              <a:effectLst/>
                            </a:rPr>
                            <a:t>200,000 and </a:t>
                          </a:r>
                          <a14:m>
                            <m:oMath xmlns:m="http://schemas.openxmlformats.org/officeDocument/2006/math">
                              <m:r>
                                <a:rPr lang="en-US" sz="1200">
                                  <a:effectLst/>
                                </a:rPr>
                                <m:t>&lt; </m:t>
                              </m:r>
                            </m:oMath>
                          </a14:m>
                          <a:r>
                            <a:rPr lang="en-US" sz="1200">
                              <a:effectLst/>
                            </a:rPr>
                            <a:t>400,000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$ 3,750.00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$ 4,688.00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030983827"/>
                      </a:ext>
                    </a:extLst>
                  </a:tr>
                  <a:tr h="276968">
                    <a:tc>
                      <a:txBody>
                        <a:bodyPr/>
                        <a:lstStyle/>
                        <a:p>
                          <a:pPr marL="0" marR="0">
                            <a:spcBef>
                              <a:spcPts val="0"/>
                            </a:spcBef>
                            <a:spcAft>
                              <a:spcPts val="0"/>
                            </a:spcAft>
                          </a:pPr>
                          <a14:m>
                            <m:oMath xmlns:m="http://schemas.openxmlformats.org/officeDocument/2006/math">
                              <m:r>
                                <a:rPr lang="en-US" sz="1200">
                                  <a:effectLst/>
                                </a:rPr>
                                <m:t>≥ </m:t>
                              </m:r>
                            </m:oMath>
                          </a14:m>
                          <a:r>
                            <a:rPr lang="en-US" sz="1200">
                              <a:effectLst/>
                            </a:rPr>
                            <a:t>400,000 and </a:t>
                          </a:r>
                          <a14:m>
                            <m:oMath xmlns:m="http://schemas.openxmlformats.org/officeDocument/2006/math">
                              <m:r>
                                <a:rPr lang="en-US" sz="1200">
                                  <a:effectLst/>
                                </a:rPr>
                                <m:t>&lt; </m:t>
                              </m:r>
                            </m:oMath>
                          </a14:m>
                          <a:r>
                            <a:rPr lang="en-US" sz="1200">
                              <a:effectLst/>
                            </a:rPr>
                            <a:t>500,000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$ 5,250.00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$ 6,563.00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394383422"/>
                      </a:ext>
                    </a:extLst>
                  </a:tr>
                  <a:tr h="276968">
                    <a:tc>
                      <a:txBody>
                        <a:bodyPr/>
                        <a:lstStyle/>
                        <a:p>
                          <a:pPr marL="0" marR="0">
                            <a:spcBef>
                              <a:spcPts val="0"/>
                            </a:spcBef>
                            <a:spcAft>
                              <a:spcPts val="0"/>
                            </a:spcAft>
                          </a:pPr>
                          <a14:m>
                            <m:oMath xmlns:m="http://schemas.openxmlformats.org/officeDocument/2006/math">
                              <m:r>
                                <a:rPr lang="en-US" sz="1200">
                                  <a:effectLst/>
                                </a:rPr>
                                <m:t>≥ </m:t>
                              </m:r>
                            </m:oMath>
                          </a14:m>
                          <a:r>
                            <a:rPr lang="en-US" sz="1200">
                              <a:effectLst/>
                            </a:rPr>
                            <a:t>500,000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$ 7,500.00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$ 9,375.00</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10099981"/>
                      </a:ext>
                    </a:extLst>
                  </a:tr>
                </a:tbl>
              </a:graphicData>
            </a:graphic>
          </p:graphicFrame>
        </mc:Choice>
        <mc:Fallback>
          <p:graphicFrame>
            <p:nvGraphicFramePr>
              <p:cNvPr id="2" name="Table 1">
                <a:extLst>
                  <a:ext uri="{FF2B5EF4-FFF2-40B4-BE49-F238E27FC236}">
                    <a16:creationId xmlns:a16="http://schemas.microsoft.com/office/drawing/2014/main" id="{C2CB0FFC-3F36-C945-88CF-77AD59C2F643}"/>
                  </a:ext>
                </a:extLst>
              </p:cNvPr>
              <p:cNvGraphicFramePr>
                <a:graphicFrameLocks noGrp="1"/>
              </p:cNvGraphicFramePr>
              <p:nvPr>
                <p:extLst>
                  <p:ext uri="{D42A27DB-BD31-4B8C-83A1-F6EECF244321}">
                    <p14:modId xmlns:p14="http://schemas.microsoft.com/office/powerpoint/2010/main" val="519911182"/>
                  </p:ext>
                </p:extLst>
              </p:nvPr>
            </p:nvGraphicFramePr>
            <p:xfrm>
              <a:off x="2779183" y="2362200"/>
              <a:ext cx="6629400" cy="2603502"/>
            </p:xfrm>
            <a:graphic>
              <a:graphicData uri="http://schemas.openxmlformats.org/drawingml/2006/table">
                <a:tbl>
                  <a:tblPr firstRow="1" firstCol="1" bandRow="1">
                    <a:tableStyleId>{5C22544A-7EE6-4342-B048-85BDC9FD1C3A}</a:tableStyleId>
                  </a:tblPr>
                  <a:tblGrid>
                    <a:gridCol w="4395966">
                      <a:extLst>
                        <a:ext uri="{9D8B030D-6E8A-4147-A177-3AD203B41FA5}">
                          <a16:colId xmlns:a16="http://schemas.microsoft.com/office/drawing/2014/main" val="3090507785"/>
                        </a:ext>
                      </a:extLst>
                    </a:gridCol>
                    <a:gridCol w="1148623">
                      <a:extLst>
                        <a:ext uri="{9D8B030D-6E8A-4147-A177-3AD203B41FA5}">
                          <a16:colId xmlns:a16="http://schemas.microsoft.com/office/drawing/2014/main" val="1350333372"/>
                        </a:ext>
                      </a:extLst>
                    </a:gridCol>
                    <a:gridCol w="1084811">
                      <a:extLst>
                        <a:ext uri="{9D8B030D-6E8A-4147-A177-3AD203B41FA5}">
                          <a16:colId xmlns:a16="http://schemas.microsoft.com/office/drawing/2014/main" val="3703396326"/>
                        </a:ext>
                      </a:extLst>
                    </a:gridCol>
                  </a:tblGrid>
                  <a:tr h="249272">
                    <a:tc gridSpan="3">
                      <a:txBody>
                        <a:bodyPr/>
                        <a:lstStyle/>
                        <a:p>
                          <a:pPr marL="0" marR="0">
                            <a:spcBef>
                              <a:spcPts val="0"/>
                            </a:spcBef>
                            <a:spcAft>
                              <a:spcPts val="0"/>
                            </a:spcAft>
                          </a:pPr>
                          <a:r>
                            <a:rPr lang="en-US" sz="1200">
                              <a:effectLst/>
                            </a:rPr>
                            <a:t>Permit Fees: Process Weight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65910284"/>
                      </a:ext>
                    </a:extLst>
                  </a:tr>
                  <a:tr h="221574">
                    <a:tc>
                      <a:txBody>
                        <a:bodyPr/>
                        <a:lstStyle/>
                        <a:p>
                          <a:pPr marL="0" marR="0">
                            <a:spcBef>
                              <a:spcPts val="0"/>
                            </a:spcBef>
                            <a:spcAft>
                              <a:spcPts val="0"/>
                            </a:spcAft>
                          </a:pPr>
                          <a:r>
                            <a:rPr lang="en-US" sz="1200">
                              <a:effectLst/>
                            </a:rPr>
                            <a:t>Permit Type: Throughput Limit - Pounds Per Year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A/C</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P/O</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316224036"/>
                      </a:ext>
                    </a:extLst>
                  </a:tr>
                  <a:tr h="249272">
                    <a:tc>
                      <a:txBody>
                        <a:bodyPr/>
                        <a:lstStyle/>
                        <a:p>
                          <a:endParaRPr lang="en-US"/>
                        </a:p>
                      </a:txBody>
                      <a:tcPr marL="68580" marR="68580" marT="0" marB="0" anchor="b">
                        <a:blipFill>
                          <a:blip r:embed="rId2"/>
                          <a:stretch>
                            <a:fillRect l="-288" t="-190000" r="-51585" b="-780000"/>
                          </a:stretch>
                        </a:blipFill>
                      </a:tcPr>
                    </a:tc>
                    <a:tc>
                      <a:txBody>
                        <a:bodyPr/>
                        <a:lstStyle/>
                        <a:p>
                          <a:pPr marL="0" marR="0" algn="r">
                            <a:spcBef>
                              <a:spcPts val="0"/>
                            </a:spcBef>
                            <a:spcAft>
                              <a:spcPts val="0"/>
                            </a:spcAft>
                          </a:pPr>
                          <a:r>
                            <a:rPr lang="en-US" sz="1200">
                              <a:effectLst/>
                            </a:rPr>
                            <a:t>$ 625.00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$ 782.00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907383630"/>
                      </a:ext>
                    </a:extLst>
                  </a:tr>
                  <a:tr h="249272">
                    <a:tc>
                      <a:txBody>
                        <a:bodyPr/>
                        <a:lstStyle/>
                        <a:p>
                          <a:endParaRPr lang="en-US"/>
                        </a:p>
                      </a:txBody>
                      <a:tcPr marL="68580" marR="68580" marT="0" marB="0" anchor="b">
                        <a:blipFill>
                          <a:blip r:embed="rId2"/>
                          <a:stretch>
                            <a:fillRect l="-288" t="-290000" r="-51585" b="-680000"/>
                          </a:stretch>
                        </a:blipFill>
                      </a:tcPr>
                    </a:tc>
                    <a:tc>
                      <a:txBody>
                        <a:bodyPr/>
                        <a:lstStyle/>
                        <a:p>
                          <a:pPr marL="0" marR="0" algn="r">
                            <a:spcBef>
                              <a:spcPts val="0"/>
                            </a:spcBef>
                            <a:spcAft>
                              <a:spcPts val="0"/>
                            </a:spcAft>
                          </a:pPr>
                          <a:r>
                            <a:rPr lang="en-US" sz="1200">
                              <a:effectLst/>
                            </a:rPr>
                            <a:t>$ 875.00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$ 1,094.00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135925156"/>
                      </a:ext>
                    </a:extLst>
                  </a:tr>
                  <a:tr h="249272">
                    <a:tc>
                      <a:txBody>
                        <a:bodyPr/>
                        <a:lstStyle/>
                        <a:p>
                          <a:endParaRPr lang="en-US"/>
                        </a:p>
                      </a:txBody>
                      <a:tcPr marL="68580" marR="68580" marT="0" marB="0" anchor="b">
                        <a:blipFill>
                          <a:blip r:embed="rId2"/>
                          <a:stretch>
                            <a:fillRect l="-288" t="-410526" r="-51585" b="-615789"/>
                          </a:stretch>
                        </a:blipFill>
                      </a:tcPr>
                    </a:tc>
                    <a:tc>
                      <a:txBody>
                        <a:bodyPr/>
                        <a:lstStyle/>
                        <a:p>
                          <a:pPr marL="0" marR="0" algn="r">
                            <a:spcBef>
                              <a:spcPts val="0"/>
                            </a:spcBef>
                            <a:spcAft>
                              <a:spcPts val="0"/>
                            </a:spcAft>
                          </a:pPr>
                          <a:r>
                            <a:rPr lang="en-US" sz="1200">
                              <a:effectLst/>
                            </a:rPr>
                            <a:t>$ 1,250.00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$ 1,563.00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096105591"/>
                      </a:ext>
                    </a:extLst>
                  </a:tr>
                  <a:tr h="276968">
                    <a:tc>
                      <a:txBody>
                        <a:bodyPr/>
                        <a:lstStyle/>
                        <a:p>
                          <a:endParaRPr lang="en-US"/>
                        </a:p>
                      </a:txBody>
                      <a:tcPr marL="68580" marR="68580" marT="0" marB="0" anchor="b">
                        <a:blipFill>
                          <a:blip r:embed="rId2"/>
                          <a:stretch>
                            <a:fillRect l="-288" t="-440909" r="-51585" b="-431818"/>
                          </a:stretch>
                        </a:blipFill>
                      </a:tcPr>
                    </a:tc>
                    <a:tc>
                      <a:txBody>
                        <a:bodyPr/>
                        <a:lstStyle/>
                        <a:p>
                          <a:pPr marL="0" marR="0" algn="r">
                            <a:spcBef>
                              <a:spcPts val="0"/>
                            </a:spcBef>
                            <a:spcAft>
                              <a:spcPts val="0"/>
                            </a:spcAft>
                          </a:pPr>
                          <a:r>
                            <a:rPr lang="en-US" sz="1200">
                              <a:effectLst/>
                            </a:rPr>
                            <a:t>$ 1,875.00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$ 2,344.00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496087848"/>
                      </a:ext>
                    </a:extLst>
                  </a:tr>
                  <a:tr h="276968">
                    <a:tc>
                      <a:txBody>
                        <a:bodyPr/>
                        <a:lstStyle/>
                        <a:p>
                          <a:endParaRPr lang="en-US"/>
                        </a:p>
                      </a:txBody>
                      <a:tcPr marL="68580" marR="68580" marT="0" marB="0" anchor="b">
                        <a:blipFill>
                          <a:blip r:embed="rId2"/>
                          <a:stretch>
                            <a:fillRect l="-288" t="-540909" r="-51585" b="-331818"/>
                          </a:stretch>
                        </a:blipFill>
                      </a:tcPr>
                    </a:tc>
                    <a:tc>
                      <a:txBody>
                        <a:bodyPr/>
                        <a:lstStyle/>
                        <a:p>
                          <a:pPr marL="0" marR="0" algn="r">
                            <a:spcBef>
                              <a:spcPts val="0"/>
                            </a:spcBef>
                            <a:spcAft>
                              <a:spcPts val="0"/>
                            </a:spcAft>
                          </a:pPr>
                          <a:r>
                            <a:rPr lang="en-US" sz="1200">
                              <a:effectLst/>
                            </a:rPr>
                            <a:t>$ 2,500.00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$ 3,125.00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688835826"/>
                      </a:ext>
                    </a:extLst>
                  </a:tr>
                  <a:tr h="276968">
                    <a:tc>
                      <a:txBody>
                        <a:bodyPr/>
                        <a:lstStyle/>
                        <a:p>
                          <a:endParaRPr lang="en-US"/>
                        </a:p>
                      </a:txBody>
                      <a:tcPr marL="68580" marR="68580" marT="0" marB="0" anchor="b">
                        <a:blipFill>
                          <a:blip r:embed="rId2"/>
                          <a:stretch>
                            <a:fillRect l="-288" t="-640909" r="-51585" b="-231818"/>
                          </a:stretch>
                        </a:blipFill>
                      </a:tcPr>
                    </a:tc>
                    <a:tc>
                      <a:txBody>
                        <a:bodyPr/>
                        <a:lstStyle/>
                        <a:p>
                          <a:pPr marL="0" marR="0" algn="r">
                            <a:spcBef>
                              <a:spcPts val="0"/>
                            </a:spcBef>
                            <a:spcAft>
                              <a:spcPts val="0"/>
                            </a:spcAft>
                          </a:pPr>
                          <a:r>
                            <a:rPr lang="en-US" sz="1200">
                              <a:effectLst/>
                            </a:rPr>
                            <a:t>$ 3,750.00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$ 4,688.00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030983827"/>
                      </a:ext>
                    </a:extLst>
                  </a:tr>
                  <a:tr h="276968">
                    <a:tc>
                      <a:txBody>
                        <a:bodyPr/>
                        <a:lstStyle/>
                        <a:p>
                          <a:endParaRPr lang="en-US"/>
                        </a:p>
                      </a:txBody>
                      <a:tcPr marL="68580" marR="68580" marT="0" marB="0" anchor="b">
                        <a:blipFill>
                          <a:blip r:embed="rId2"/>
                          <a:stretch>
                            <a:fillRect l="-288" t="-740909" r="-51585" b="-131818"/>
                          </a:stretch>
                        </a:blipFill>
                      </a:tcPr>
                    </a:tc>
                    <a:tc>
                      <a:txBody>
                        <a:bodyPr/>
                        <a:lstStyle/>
                        <a:p>
                          <a:pPr marL="0" marR="0" algn="r">
                            <a:spcBef>
                              <a:spcPts val="0"/>
                            </a:spcBef>
                            <a:spcAft>
                              <a:spcPts val="0"/>
                            </a:spcAft>
                          </a:pPr>
                          <a:r>
                            <a:rPr lang="en-US" sz="1200">
                              <a:effectLst/>
                            </a:rPr>
                            <a:t>$ 5,250.00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$ 6,563.00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394383422"/>
                      </a:ext>
                    </a:extLst>
                  </a:tr>
                  <a:tr h="276968">
                    <a:tc>
                      <a:txBody>
                        <a:bodyPr/>
                        <a:lstStyle/>
                        <a:p>
                          <a:endParaRPr lang="en-US"/>
                        </a:p>
                      </a:txBody>
                      <a:tcPr marL="68580" marR="68580" marT="0" marB="0" anchor="b">
                        <a:blipFill>
                          <a:blip r:embed="rId2"/>
                          <a:stretch>
                            <a:fillRect l="-288" t="-840909" r="-51585" b="-31818"/>
                          </a:stretch>
                        </a:blipFill>
                      </a:tcPr>
                    </a:tc>
                    <a:tc>
                      <a:txBody>
                        <a:bodyPr/>
                        <a:lstStyle/>
                        <a:p>
                          <a:pPr marL="0" marR="0" algn="r">
                            <a:spcBef>
                              <a:spcPts val="0"/>
                            </a:spcBef>
                            <a:spcAft>
                              <a:spcPts val="0"/>
                            </a:spcAft>
                          </a:pPr>
                          <a:r>
                            <a:rPr lang="en-US" sz="1200">
                              <a:effectLst/>
                            </a:rPr>
                            <a:t>$ 7,500.00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$ 9,375.00</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10099981"/>
                      </a:ext>
                    </a:extLst>
                  </a:tr>
                </a:tbl>
              </a:graphicData>
            </a:graphic>
          </p:graphicFrame>
        </mc:Fallback>
      </mc:AlternateContent>
    </p:spTree>
    <p:extLst>
      <p:ext uri="{BB962C8B-B14F-4D97-AF65-F5344CB8AC3E}">
        <p14:creationId xmlns:p14="http://schemas.microsoft.com/office/powerpoint/2010/main" val="412172255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BAB08-241A-421B-2235-5D8EF24EAF9A}"/>
              </a:ext>
            </a:extLst>
          </p:cNvPr>
          <p:cNvSpPr>
            <a:spLocks noGrp="1"/>
          </p:cNvSpPr>
          <p:nvPr>
            <p:ph idx="1"/>
          </p:nvPr>
        </p:nvSpPr>
        <p:spPr>
          <a:xfrm>
            <a:off x="732367" y="838200"/>
            <a:ext cx="10723033" cy="5867400"/>
          </a:xfrm>
        </p:spPr>
        <p:txBody>
          <a:bodyPr/>
          <a:lstStyle/>
          <a:p>
            <a:pPr marL="0" indent="0" algn="just">
              <a:spcBef>
                <a:spcPts val="0"/>
              </a:spcBef>
              <a:spcAft>
                <a:spcPts val="0"/>
              </a:spcAft>
              <a:buNone/>
              <a:tabLst>
                <a:tab pos="1257300" algn="l"/>
              </a:tabLst>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r>
              <a:rPr lang="en-US" sz="1400" b="1" dirty="0">
                <a:solidFill>
                  <a:schemeClr val="tx1"/>
                </a:solidFill>
                <a:effectLst/>
                <a:latin typeface="Times New Roman" panose="02020603050405020304" pitchFamily="18" charset="0"/>
                <a:ea typeface="Times New Roman" panose="02020603050405020304" pitchFamily="18" charset="0"/>
              </a:rPr>
              <a:t>Section 660.28B: Category XXVIII(B) - Process Weight Emission Fees </a:t>
            </a:r>
          </a:p>
          <a:p>
            <a:pPr marL="0" marR="0" indent="0" algn="just">
              <a:spcBef>
                <a:spcPts val="0"/>
              </a:spcBef>
              <a:spcAft>
                <a:spcPts val="0"/>
              </a:spcAft>
              <a:buNone/>
              <a:tabLst>
                <a:tab pos="1257300" algn="l"/>
              </a:tabLst>
            </a:pPr>
            <a:r>
              <a:rPr lang="en-US" sz="1400" dirty="0">
                <a:solidFill>
                  <a:schemeClr val="tx1"/>
                </a:solidFill>
                <a:effectLst/>
                <a:latin typeface="Times New Roman" panose="02020603050405020304" pitchFamily="18" charset="0"/>
                <a:ea typeface="Times New Roman" panose="02020603050405020304" pitchFamily="18" charset="0"/>
              </a:rPr>
              <a:t>Emission Fees are based on process throughput limit by material weight.</a:t>
            </a:r>
          </a:p>
          <a:p>
            <a:pPr marL="0" marR="0" indent="0" algn="just">
              <a:spcBef>
                <a:spcPts val="0"/>
              </a:spcBef>
              <a:spcAft>
                <a:spcPts val="0"/>
              </a:spcAft>
              <a:buNone/>
              <a:tabLst>
                <a:tab pos="1257300" algn="l"/>
              </a:tabLst>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p:txBody>
      </p:sp>
      <p:sp>
        <p:nvSpPr>
          <p:cNvPr id="4" name="Text Box 11">
            <a:extLst>
              <a:ext uri="{FF2B5EF4-FFF2-40B4-BE49-F238E27FC236}">
                <a16:creationId xmlns:a16="http://schemas.microsoft.com/office/drawing/2014/main" id="{208CECA3-B693-2DFC-393C-A5C50669018E}"/>
              </a:ext>
            </a:extLst>
          </p:cNvPr>
          <p:cNvSpPr txBox="1">
            <a:spLocks noGrp="1" noChangeArrowheads="1"/>
          </p:cNvSpPr>
          <p:nvPr>
            <p:ph type="title"/>
          </p:nvPr>
        </p:nvSpPr>
        <p:spPr bwMode="auto">
          <a:xfrm>
            <a:off x="732367" y="-47925"/>
            <a:ext cx="10723034" cy="831093"/>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Rule 660.28B (Proposed)</a:t>
            </a:r>
          </a:p>
        </p:txBody>
      </p:sp>
      <mc:AlternateContent xmlns:mc="http://schemas.openxmlformats.org/markup-compatibility/2006">
        <mc:Choice xmlns:a14="http://schemas.microsoft.com/office/drawing/2010/main" Requires="a14">
          <p:graphicFrame>
            <p:nvGraphicFramePr>
              <p:cNvPr id="5" name="Table 4">
                <a:extLst>
                  <a:ext uri="{FF2B5EF4-FFF2-40B4-BE49-F238E27FC236}">
                    <a16:creationId xmlns:a16="http://schemas.microsoft.com/office/drawing/2014/main" id="{AF1E4209-BDCF-120D-6749-1F5B4E62CC76}"/>
                  </a:ext>
                </a:extLst>
              </p:cNvPr>
              <p:cNvGraphicFramePr>
                <a:graphicFrameLocks noGrp="1"/>
              </p:cNvGraphicFramePr>
              <p:nvPr>
                <p:extLst>
                  <p:ext uri="{D42A27DB-BD31-4B8C-83A1-F6EECF244321}">
                    <p14:modId xmlns:p14="http://schemas.microsoft.com/office/powerpoint/2010/main" val="3946906727"/>
                  </p:ext>
                </p:extLst>
              </p:nvPr>
            </p:nvGraphicFramePr>
            <p:xfrm>
              <a:off x="2781300" y="2286000"/>
              <a:ext cx="6629400" cy="2679706"/>
            </p:xfrm>
            <a:graphic>
              <a:graphicData uri="http://schemas.openxmlformats.org/drawingml/2006/table">
                <a:tbl>
                  <a:tblPr firstRow="1" firstCol="1" bandRow="1">
                    <a:tableStyleId>{5C22544A-7EE6-4342-B048-85BDC9FD1C3A}</a:tableStyleId>
                  </a:tblPr>
                  <a:tblGrid>
                    <a:gridCol w="4395966">
                      <a:extLst>
                        <a:ext uri="{9D8B030D-6E8A-4147-A177-3AD203B41FA5}">
                          <a16:colId xmlns:a16="http://schemas.microsoft.com/office/drawing/2014/main" val="1463792837"/>
                        </a:ext>
                      </a:extLst>
                    </a:gridCol>
                    <a:gridCol w="1148623">
                      <a:extLst>
                        <a:ext uri="{9D8B030D-6E8A-4147-A177-3AD203B41FA5}">
                          <a16:colId xmlns:a16="http://schemas.microsoft.com/office/drawing/2014/main" val="2153214353"/>
                        </a:ext>
                      </a:extLst>
                    </a:gridCol>
                    <a:gridCol w="1084811">
                      <a:extLst>
                        <a:ext uri="{9D8B030D-6E8A-4147-A177-3AD203B41FA5}">
                          <a16:colId xmlns:a16="http://schemas.microsoft.com/office/drawing/2014/main" val="1144055558"/>
                        </a:ext>
                      </a:extLst>
                    </a:gridCol>
                  </a:tblGrid>
                  <a:tr h="256568">
                    <a:tc gridSpan="3">
                      <a:txBody>
                        <a:bodyPr/>
                        <a:lstStyle/>
                        <a:p>
                          <a:pPr marL="0" marR="0">
                            <a:spcBef>
                              <a:spcPts val="0"/>
                            </a:spcBef>
                            <a:spcAft>
                              <a:spcPts val="0"/>
                            </a:spcAft>
                          </a:pPr>
                          <a:r>
                            <a:rPr lang="en-US" sz="1200" dirty="0">
                              <a:effectLst/>
                            </a:rPr>
                            <a:t>Emission Fees: Process Weight</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494529892"/>
                      </a:ext>
                    </a:extLst>
                  </a:tr>
                  <a:tr h="228059">
                    <a:tc>
                      <a:txBody>
                        <a:bodyPr/>
                        <a:lstStyle/>
                        <a:p>
                          <a:pPr marL="0" marR="0">
                            <a:spcBef>
                              <a:spcPts val="0"/>
                            </a:spcBef>
                            <a:spcAft>
                              <a:spcPts val="0"/>
                            </a:spcAft>
                          </a:pPr>
                          <a:r>
                            <a:rPr lang="en-US" sz="1200">
                              <a:effectLst/>
                            </a:rPr>
                            <a:t>Permit Type: Throughput Limit - Pounds Per Year</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A/C</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P/O</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944884383"/>
                      </a:ext>
                    </a:extLst>
                  </a:tr>
                  <a:tr h="256568">
                    <a:tc>
                      <a:txBody>
                        <a:bodyPr/>
                        <a:lstStyle/>
                        <a:p>
                          <a:pPr marL="0" marR="0">
                            <a:spcBef>
                              <a:spcPts val="0"/>
                            </a:spcBef>
                            <a:spcAft>
                              <a:spcPts val="0"/>
                            </a:spcAft>
                          </a:pPr>
                          <a14:m>
                            <m:oMath xmlns:m="http://schemas.openxmlformats.org/officeDocument/2006/math">
                              <m:r>
                                <a:rPr lang="en-US" sz="1200">
                                  <a:effectLst/>
                                </a:rPr>
                                <m:t>&lt; </m:t>
                              </m:r>
                            </m:oMath>
                          </a14:m>
                          <a:r>
                            <a:rPr lang="en-US" sz="1200">
                              <a:effectLst/>
                            </a:rPr>
                            <a:t>5,000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$ 219.00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$ 110.00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4057181423"/>
                      </a:ext>
                    </a:extLst>
                  </a:tr>
                  <a:tr h="256568">
                    <a:tc>
                      <a:txBody>
                        <a:bodyPr/>
                        <a:lstStyle/>
                        <a:p>
                          <a:pPr marL="0" marR="0">
                            <a:spcBef>
                              <a:spcPts val="0"/>
                            </a:spcBef>
                            <a:spcAft>
                              <a:spcPts val="0"/>
                            </a:spcAft>
                          </a:pPr>
                          <a14:m>
                            <m:oMath xmlns:m="http://schemas.openxmlformats.org/officeDocument/2006/math">
                              <m:r>
                                <a:rPr lang="en-US" sz="1200">
                                  <a:effectLst/>
                                </a:rPr>
                                <m:t>≥ </m:t>
                              </m:r>
                            </m:oMath>
                          </a14:m>
                          <a:r>
                            <a:rPr lang="en-US" sz="1200">
                              <a:effectLst/>
                            </a:rPr>
                            <a:t>5,000 and </a:t>
                          </a:r>
                          <a14:m>
                            <m:oMath xmlns:m="http://schemas.openxmlformats.org/officeDocument/2006/math">
                              <m:r>
                                <a:rPr lang="en-US" sz="1200">
                                  <a:effectLst/>
                                </a:rPr>
                                <m:t>&lt;</m:t>
                              </m:r>
                            </m:oMath>
                          </a14:m>
                          <a:r>
                            <a:rPr lang="en-US" sz="1200">
                              <a:effectLst/>
                            </a:rPr>
                            <a:t> 20,000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$ 307.00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$ 154.00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686258909"/>
                      </a:ext>
                    </a:extLst>
                  </a:tr>
                  <a:tr h="256568">
                    <a:tc>
                      <a:txBody>
                        <a:bodyPr/>
                        <a:lstStyle/>
                        <a:p>
                          <a:pPr marL="0" marR="0">
                            <a:spcBef>
                              <a:spcPts val="0"/>
                            </a:spcBef>
                            <a:spcAft>
                              <a:spcPts val="0"/>
                            </a:spcAft>
                          </a:pPr>
                          <a14:m>
                            <m:oMath xmlns:m="http://schemas.openxmlformats.org/officeDocument/2006/math">
                              <m:r>
                                <a:rPr lang="en-US" sz="1200">
                                  <a:effectLst/>
                                </a:rPr>
                                <m:t>≥ </m:t>
                              </m:r>
                            </m:oMath>
                          </a14:m>
                          <a:r>
                            <a:rPr lang="en-US" sz="1200">
                              <a:effectLst/>
                            </a:rPr>
                            <a:t>20,000 and </a:t>
                          </a:r>
                          <a14:m>
                            <m:oMath xmlns:m="http://schemas.openxmlformats.org/officeDocument/2006/math">
                              <m:r>
                                <a:rPr lang="en-US" sz="1200">
                                  <a:effectLst/>
                                </a:rPr>
                                <m:t>&lt; </m:t>
                              </m:r>
                            </m:oMath>
                          </a14:m>
                          <a:r>
                            <a:rPr lang="en-US" sz="1200">
                              <a:effectLst/>
                            </a:rPr>
                            <a:t>50,000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$ 438.00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$ 219.00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90299120"/>
                      </a:ext>
                    </a:extLst>
                  </a:tr>
                  <a:tr h="285075">
                    <a:tc>
                      <a:txBody>
                        <a:bodyPr/>
                        <a:lstStyle/>
                        <a:p>
                          <a:pPr marL="0" marR="0">
                            <a:spcBef>
                              <a:spcPts val="0"/>
                            </a:spcBef>
                            <a:spcAft>
                              <a:spcPts val="0"/>
                            </a:spcAft>
                          </a:pPr>
                          <a14:m>
                            <m:oMath xmlns:m="http://schemas.openxmlformats.org/officeDocument/2006/math">
                              <m:r>
                                <a:rPr lang="en-US" sz="1200">
                                  <a:effectLst/>
                                </a:rPr>
                                <m:t>≥ </m:t>
                              </m:r>
                            </m:oMath>
                          </a14:m>
                          <a:r>
                            <a:rPr lang="en-US" sz="1200">
                              <a:effectLst/>
                            </a:rPr>
                            <a:t>50,000 and </a:t>
                          </a:r>
                          <a14:m>
                            <m:oMath xmlns:m="http://schemas.openxmlformats.org/officeDocument/2006/math">
                              <m:r>
                                <a:rPr lang="en-US" sz="1200">
                                  <a:effectLst/>
                                </a:rPr>
                                <m:t>&lt; </m:t>
                              </m:r>
                            </m:oMath>
                          </a14:m>
                          <a:r>
                            <a:rPr lang="en-US" sz="1200">
                              <a:effectLst/>
                            </a:rPr>
                            <a:t>100,000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$ 657.00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$ 329.00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847038428"/>
                      </a:ext>
                    </a:extLst>
                  </a:tr>
                  <a:tr h="285075">
                    <a:tc>
                      <a:txBody>
                        <a:bodyPr/>
                        <a:lstStyle/>
                        <a:p>
                          <a:pPr marL="0" marR="0">
                            <a:spcBef>
                              <a:spcPts val="0"/>
                            </a:spcBef>
                            <a:spcAft>
                              <a:spcPts val="0"/>
                            </a:spcAft>
                          </a:pPr>
                          <a14:m>
                            <m:oMath xmlns:m="http://schemas.openxmlformats.org/officeDocument/2006/math">
                              <m:r>
                                <a:rPr lang="en-US" sz="1200">
                                  <a:effectLst/>
                                </a:rPr>
                                <m:t>≥ </m:t>
                              </m:r>
                            </m:oMath>
                          </a14:m>
                          <a:r>
                            <a:rPr lang="en-US" sz="1200">
                              <a:effectLst/>
                            </a:rPr>
                            <a:t>100,000 and </a:t>
                          </a:r>
                          <a14:m>
                            <m:oMath xmlns:m="http://schemas.openxmlformats.org/officeDocument/2006/math">
                              <m:r>
                                <a:rPr lang="en-US" sz="1200">
                                  <a:effectLst/>
                                </a:rPr>
                                <m:t>&lt; </m:t>
                              </m:r>
                            </m:oMath>
                          </a14:m>
                          <a:r>
                            <a:rPr lang="en-US" sz="1200">
                              <a:effectLst/>
                            </a:rPr>
                            <a:t>200,000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$ 875.00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$ 438.00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804913731"/>
                      </a:ext>
                    </a:extLst>
                  </a:tr>
                  <a:tr h="285075">
                    <a:tc>
                      <a:txBody>
                        <a:bodyPr/>
                        <a:lstStyle/>
                        <a:p>
                          <a:pPr marL="0" marR="0">
                            <a:spcBef>
                              <a:spcPts val="0"/>
                            </a:spcBef>
                            <a:spcAft>
                              <a:spcPts val="0"/>
                            </a:spcAft>
                          </a:pPr>
                          <a14:m>
                            <m:oMath xmlns:m="http://schemas.openxmlformats.org/officeDocument/2006/math">
                              <m:r>
                                <a:rPr lang="en-US" sz="1200">
                                  <a:effectLst/>
                                </a:rPr>
                                <m:t>≥ </m:t>
                              </m:r>
                            </m:oMath>
                          </a14:m>
                          <a:r>
                            <a:rPr lang="en-US" sz="1200">
                              <a:effectLst/>
                            </a:rPr>
                            <a:t>200,000 and </a:t>
                          </a:r>
                          <a14:m>
                            <m:oMath xmlns:m="http://schemas.openxmlformats.org/officeDocument/2006/math">
                              <m:r>
                                <a:rPr lang="en-US" sz="1200">
                                  <a:effectLst/>
                                </a:rPr>
                                <m:t>&lt; </m:t>
                              </m:r>
                            </m:oMath>
                          </a14:m>
                          <a:r>
                            <a:rPr lang="en-US" sz="1200">
                              <a:effectLst/>
                            </a:rPr>
                            <a:t>400,000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$ 1,313.00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$ 657.00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624497285"/>
                      </a:ext>
                    </a:extLst>
                  </a:tr>
                  <a:tr h="285075">
                    <a:tc>
                      <a:txBody>
                        <a:bodyPr/>
                        <a:lstStyle/>
                        <a:p>
                          <a:pPr marL="0" marR="0">
                            <a:spcBef>
                              <a:spcPts val="0"/>
                            </a:spcBef>
                            <a:spcAft>
                              <a:spcPts val="0"/>
                            </a:spcAft>
                          </a:pPr>
                          <a14:m>
                            <m:oMath xmlns:m="http://schemas.openxmlformats.org/officeDocument/2006/math">
                              <m:r>
                                <a:rPr lang="en-US" sz="1200">
                                  <a:effectLst/>
                                </a:rPr>
                                <m:t>≥ </m:t>
                              </m:r>
                            </m:oMath>
                          </a14:m>
                          <a:r>
                            <a:rPr lang="en-US" sz="1200">
                              <a:effectLst/>
                            </a:rPr>
                            <a:t>400,000 and </a:t>
                          </a:r>
                          <a14:m>
                            <m:oMath xmlns:m="http://schemas.openxmlformats.org/officeDocument/2006/math">
                              <m:r>
                                <a:rPr lang="en-US" sz="1200">
                                  <a:effectLst/>
                                </a:rPr>
                                <m:t>&lt; </m:t>
                              </m:r>
                            </m:oMath>
                          </a14:m>
                          <a:r>
                            <a:rPr lang="en-US" sz="1200">
                              <a:effectLst/>
                            </a:rPr>
                            <a:t>500,000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$ 1,838.00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$ 919.00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171759122"/>
                      </a:ext>
                    </a:extLst>
                  </a:tr>
                  <a:tr h="285075">
                    <a:tc>
                      <a:txBody>
                        <a:bodyPr/>
                        <a:lstStyle/>
                        <a:p>
                          <a:pPr marL="0" marR="0">
                            <a:spcBef>
                              <a:spcPts val="0"/>
                            </a:spcBef>
                            <a:spcAft>
                              <a:spcPts val="0"/>
                            </a:spcAft>
                          </a:pPr>
                          <a14:m>
                            <m:oMath xmlns:m="http://schemas.openxmlformats.org/officeDocument/2006/math">
                              <m:r>
                                <a:rPr lang="en-US" sz="1200">
                                  <a:effectLst/>
                                </a:rPr>
                                <m:t>≥ </m:t>
                              </m:r>
                            </m:oMath>
                          </a14:m>
                          <a:r>
                            <a:rPr lang="en-US" sz="1200">
                              <a:effectLst/>
                            </a:rPr>
                            <a:t>500,000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$ 2,625.00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$ 1,313.00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923350244"/>
                      </a:ext>
                    </a:extLst>
                  </a:tr>
                </a:tbl>
              </a:graphicData>
            </a:graphic>
          </p:graphicFrame>
        </mc:Choice>
        <mc:Fallback>
          <p:graphicFrame>
            <p:nvGraphicFramePr>
              <p:cNvPr id="5" name="Table 4">
                <a:extLst>
                  <a:ext uri="{FF2B5EF4-FFF2-40B4-BE49-F238E27FC236}">
                    <a16:creationId xmlns:a16="http://schemas.microsoft.com/office/drawing/2014/main" id="{AF1E4209-BDCF-120D-6749-1F5B4E62CC76}"/>
                  </a:ext>
                </a:extLst>
              </p:cNvPr>
              <p:cNvGraphicFramePr>
                <a:graphicFrameLocks noGrp="1"/>
              </p:cNvGraphicFramePr>
              <p:nvPr>
                <p:extLst>
                  <p:ext uri="{D42A27DB-BD31-4B8C-83A1-F6EECF244321}">
                    <p14:modId xmlns:p14="http://schemas.microsoft.com/office/powerpoint/2010/main" val="3946906727"/>
                  </p:ext>
                </p:extLst>
              </p:nvPr>
            </p:nvGraphicFramePr>
            <p:xfrm>
              <a:off x="2781300" y="2286000"/>
              <a:ext cx="6629400" cy="2679706"/>
            </p:xfrm>
            <a:graphic>
              <a:graphicData uri="http://schemas.openxmlformats.org/drawingml/2006/table">
                <a:tbl>
                  <a:tblPr firstRow="1" firstCol="1" bandRow="1">
                    <a:tableStyleId>{5C22544A-7EE6-4342-B048-85BDC9FD1C3A}</a:tableStyleId>
                  </a:tblPr>
                  <a:tblGrid>
                    <a:gridCol w="4395966">
                      <a:extLst>
                        <a:ext uri="{9D8B030D-6E8A-4147-A177-3AD203B41FA5}">
                          <a16:colId xmlns:a16="http://schemas.microsoft.com/office/drawing/2014/main" val="1463792837"/>
                        </a:ext>
                      </a:extLst>
                    </a:gridCol>
                    <a:gridCol w="1148623">
                      <a:extLst>
                        <a:ext uri="{9D8B030D-6E8A-4147-A177-3AD203B41FA5}">
                          <a16:colId xmlns:a16="http://schemas.microsoft.com/office/drawing/2014/main" val="2153214353"/>
                        </a:ext>
                      </a:extLst>
                    </a:gridCol>
                    <a:gridCol w="1084811">
                      <a:extLst>
                        <a:ext uri="{9D8B030D-6E8A-4147-A177-3AD203B41FA5}">
                          <a16:colId xmlns:a16="http://schemas.microsoft.com/office/drawing/2014/main" val="1144055558"/>
                        </a:ext>
                      </a:extLst>
                    </a:gridCol>
                  </a:tblGrid>
                  <a:tr h="256568">
                    <a:tc gridSpan="3">
                      <a:txBody>
                        <a:bodyPr/>
                        <a:lstStyle/>
                        <a:p>
                          <a:pPr marL="0" marR="0">
                            <a:spcBef>
                              <a:spcPts val="0"/>
                            </a:spcBef>
                            <a:spcAft>
                              <a:spcPts val="0"/>
                            </a:spcAft>
                          </a:pPr>
                          <a:r>
                            <a:rPr lang="en-US" sz="1200" dirty="0">
                              <a:effectLst/>
                            </a:rPr>
                            <a:t>Emission Fees: Process Weight</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494529892"/>
                      </a:ext>
                    </a:extLst>
                  </a:tr>
                  <a:tr h="228059">
                    <a:tc>
                      <a:txBody>
                        <a:bodyPr/>
                        <a:lstStyle/>
                        <a:p>
                          <a:pPr marL="0" marR="0">
                            <a:spcBef>
                              <a:spcPts val="0"/>
                            </a:spcBef>
                            <a:spcAft>
                              <a:spcPts val="0"/>
                            </a:spcAft>
                          </a:pPr>
                          <a:r>
                            <a:rPr lang="en-US" sz="1200">
                              <a:effectLst/>
                            </a:rPr>
                            <a:t>Permit Type: Throughput Limit - Pounds Per Year</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A/C</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P/O</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944884383"/>
                      </a:ext>
                    </a:extLst>
                  </a:tr>
                  <a:tr h="256568">
                    <a:tc>
                      <a:txBody>
                        <a:bodyPr/>
                        <a:lstStyle/>
                        <a:p>
                          <a:endParaRPr lang="en-US"/>
                        </a:p>
                      </a:txBody>
                      <a:tcPr marL="68580" marR="68580" marT="0" marB="0" anchor="b">
                        <a:blipFill>
                          <a:blip r:embed="rId2"/>
                          <a:stretch>
                            <a:fillRect l="-289" t="-185714" r="-51734" b="-761905"/>
                          </a:stretch>
                        </a:blipFill>
                      </a:tcPr>
                    </a:tc>
                    <a:tc>
                      <a:txBody>
                        <a:bodyPr/>
                        <a:lstStyle/>
                        <a:p>
                          <a:pPr marL="0" marR="0" algn="r">
                            <a:spcBef>
                              <a:spcPts val="0"/>
                            </a:spcBef>
                            <a:spcAft>
                              <a:spcPts val="0"/>
                            </a:spcAft>
                          </a:pPr>
                          <a:r>
                            <a:rPr lang="en-US" sz="1200">
                              <a:effectLst/>
                            </a:rPr>
                            <a:t>$ 219.00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$ 110.00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4057181423"/>
                      </a:ext>
                    </a:extLst>
                  </a:tr>
                  <a:tr h="256568">
                    <a:tc>
                      <a:txBody>
                        <a:bodyPr/>
                        <a:lstStyle/>
                        <a:p>
                          <a:endParaRPr lang="en-US"/>
                        </a:p>
                      </a:txBody>
                      <a:tcPr marL="68580" marR="68580" marT="0" marB="0" anchor="b">
                        <a:blipFill>
                          <a:blip r:embed="rId2"/>
                          <a:stretch>
                            <a:fillRect l="-289" t="-300000" r="-51734" b="-700000"/>
                          </a:stretch>
                        </a:blipFill>
                      </a:tcPr>
                    </a:tc>
                    <a:tc>
                      <a:txBody>
                        <a:bodyPr/>
                        <a:lstStyle/>
                        <a:p>
                          <a:pPr marL="0" marR="0" algn="r">
                            <a:spcBef>
                              <a:spcPts val="0"/>
                            </a:spcBef>
                            <a:spcAft>
                              <a:spcPts val="0"/>
                            </a:spcAft>
                          </a:pPr>
                          <a:r>
                            <a:rPr lang="en-US" sz="1200">
                              <a:effectLst/>
                            </a:rPr>
                            <a:t> $ 307.00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$ 154.00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686258909"/>
                      </a:ext>
                    </a:extLst>
                  </a:tr>
                  <a:tr h="256568">
                    <a:tc>
                      <a:txBody>
                        <a:bodyPr/>
                        <a:lstStyle/>
                        <a:p>
                          <a:endParaRPr lang="en-US"/>
                        </a:p>
                      </a:txBody>
                      <a:tcPr marL="68580" marR="68580" marT="0" marB="0" anchor="b">
                        <a:blipFill>
                          <a:blip r:embed="rId2"/>
                          <a:stretch>
                            <a:fillRect l="-289" t="-400000" r="-51734" b="-600000"/>
                          </a:stretch>
                        </a:blipFill>
                      </a:tcPr>
                    </a:tc>
                    <a:tc>
                      <a:txBody>
                        <a:bodyPr/>
                        <a:lstStyle/>
                        <a:p>
                          <a:pPr marL="0" marR="0" algn="r">
                            <a:spcBef>
                              <a:spcPts val="0"/>
                            </a:spcBef>
                            <a:spcAft>
                              <a:spcPts val="0"/>
                            </a:spcAft>
                          </a:pPr>
                          <a:r>
                            <a:rPr lang="en-US" sz="1200">
                              <a:effectLst/>
                            </a:rPr>
                            <a:t>$ 438.00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$ 219.00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90299120"/>
                      </a:ext>
                    </a:extLst>
                  </a:tr>
                  <a:tr h="285075">
                    <a:tc>
                      <a:txBody>
                        <a:bodyPr/>
                        <a:lstStyle/>
                        <a:p>
                          <a:endParaRPr lang="en-US"/>
                        </a:p>
                      </a:txBody>
                      <a:tcPr marL="68580" marR="68580" marT="0" marB="0" anchor="b">
                        <a:blipFill>
                          <a:blip r:embed="rId2"/>
                          <a:stretch>
                            <a:fillRect l="-289" t="-434783" r="-51734" b="-421739"/>
                          </a:stretch>
                        </a:blipFill>
                      </a:tcPr>
                    </a:tc>
                    <a:tc>
                      <a:txBody>
                        <a:bodyPr/>
                        <a:lstStyle/>
                        <a:p>
                          <a:pPr marL="0" marR="0" algn="r">
                            <a:spcBef>
                              <a:spcPts val="0"/>
                            </a:spcBef>
                            <a:spcAft>
                              <a:spcPts val="0"/>
                            </a:spcAft>
                          </a:pPr>
                          <a:r>
                            <a:rPr lang="en-US" sz="1200">
                              <a:effectLst/>
                            </a:rPr>
                            <a:t>$ 657.00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$ 329.00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847038428"/>
                      </a:ext>
                    </a:extLst>
                  </a:tr>
                  <a:tr h="285075">
                    <a:tc>
                      <a:txBody>
                        <a:bodyPr/>
                        <a:lstStyle/>
                        <a:p>
                          <a:endParaRPr lang="en-US"/>
                        </a:p>
                      </a:txBody>
                      <a:tcPr marL="68580" marR="68580" marT="0" marB="0" anchor="b">
                        <a:blipFill>
                          <a:blip r:embed="rId2"/>
                          <a:stretch>
                            <a:fillRect l="-289" t="-559091" r="-51734" b="-340909"/>
                          </a:stretch>
                        </a:blipFill>
                      </a:tcPr>
                    </a:tc>
                    <a:tc>
                      <a:txBody>
                        <a:bodyPr/>
                        <a:lstStyle/>
                        <a:p>
                          <a:pPr marL="0" marR="0" algn="r">
                            <a:spcBef>
                              <a:spcPts val="0"/>
                            </a:spcBef>
                            <a:spcAft>
                              <a:spcPts val="0"/>
                            </a:spcAft>
                          </a:pPr>
                          <a:r>
                            <a:rPr lang="en-US" sz="1200">
                              <a:effectLst/>
                            </a:rPr>
                            <a:t>$ 875.00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$ 438.00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804913731"/>
                      </a:ext>
                    </a:extLst>
                  </a:tr>
                  <a:tr h="285075">
                    <a:tc>
                      <a:txBody>
                        <a:bodyPr/>
                        <a:lstStyle/>
                        <a:p>
                          <a:endParaRPr lang="en-US"/>
                        </a:p>
                      </a:txBody>
                      <a:tcPr marL="68580" marR="68580" marT="0" marB="0" anchor="b">
                        <a:blipFill>
                          <a:blip r:embed="rId2"/>
                          <a:stretch>
                            <a:fillRect l="-289" t="-630435" r="-51734" b="-226087"/>
                          </a:stretch>
                        </a:blipFill>
                      </a:tcPr>
                    </a:tc>
                    <a:tc>
                      <a:txBody>
                        <a:bodyPr/>
                        <a:lstStyle/>
                        <a:p>
                          <a:pPr marL="0" marR="0" algn="r">
                            <a:spcBef>
                              <a:spcPts val="0"/>
                            </a:spcBef>
                            <a:spcAft>
                              <a:spcPts val="0"/>
                            </a:spcAft>
                          </a:pPr>
                          <a:r>
                            <a:rPr lang="en-US" sz="1200">
                              <a:effectLst/>
                            </a:rPr>
                            <a:t>$ 1,313.00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$ 657.00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624497285"/>
                      </a:ext>
                    </a:extLst>
                  </a:tr>
                  <a:tr h="285075">
                    <a:tc>
                      <a:txBody>
                        <a:bodyPr/>
                        <a:lstStyle/>
                        <a:p>
                          <a:endParaRPr lang="en-US"/>
                        </a:p>
                      </a:txBody>
                      <a:tcPr marL="68580" marR="68580" marT="0" marB="0" anchor="b">
                        <a:blipFill>
                          <a:blip r:embed="rId2"/>
                          <a:stretch>
                            <a:fillRect l="-289" t="-763636" r="-51734" b="-136364"/>
                          </a:stretch>
                        </a:blipFill>
                      </a:tcPr>
                    </a:tc>
                    <a:tc>
                      <a:txBody>
                        <a:bodyPr/>
                        <a:lstStyle/>
                        <a:p>
                          <a:pPr marL="0" marR="0" algn="r">
                            <a:spcBef>
                              <a:spcPts val="0"/>
                            </a:spcBef>
                            <a:spcAft>
                              <a:spcPts val="0"/>
                            </a:spcAft>
                          </a:pPr>
                          <a:r>
                            <a:rPr lang="en-US" sz="1200">
                              <a:effectLst/>
                            </a:rPr>
                            <a:t>$ 1,838.00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$ 919.00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171759122"/>
                      </a:ext>
                    </a:extLst>
                  </a:tr>
                  <a:tr h="285075">
                    <a:tc>
                      <a:txBody>
                        <a:bodyPr/>
                        <a:lstStyle/>
                        <a:p>
                          <a:endParaRPr lang="en-US"/>
                        </a:p>
                      </a:txBody>
                      <a:tcPr marL="68580" marR="68580" marT="0" marB="0" anchor="b">
                        <a:blipFill>
                          <a:blip r:embed="rId2"/>
                          <a:stretch>
                            <a:fillRect l="-289" t="-826087" r="-51734" b="-30435"/>
                          </a:stretch>
                        </a:blipFill>
                      </a:tcPr>
                    </a:tc>
                    <a:tc>
                      <a:txBody>
                        <a:bodyPr/>
                        <a:lstStyle/>
                        <a:p>
                          <a:pPr marL="0" marR="0" algn="r">
                            <a:spcBef>
                              <a:spcPts val="0"/>
                            </a:spcBef>
                            <a:spcAft>
                              <a:spcPts val="0"/>
                            </a:spcAft>
                          </a:pPr>
                          <a:r>
                            <a:rPr lang="en-US" sz="1200">
                              <a:effectLst/>
                            </a:rPr>
                            <a:t>$ 2,625.00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$ 1,313.00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923350244"/>
                      </a:ext>
                    </a:extLst>
                  </a:tr>
                </a:tbl>
              </a:graphicData>
            </a:graphic>
          </p:graphicFrame>
        </mc:Fallback>
      </mc:AlternateContent>
    </p:spTree>
    <p:extLst>
      <p:ext uri="{BB962C8B-B14F-4D97-AF65-F5344CB8AC3E}">
        <p14:creationId xmlns:p14="http://schemas.microsoft.com/office/powerpoint/2010/main" val="193211667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BAB08-241A-421B-2235-5D8EF24EAF9A}"/>
              </a:ext>
            </a:extLst>
          </p:cNvPr>
          <p:cNvSpPr>
            <a:spLocks noGrp="1"/>
          </p:cNvSpPr>
          <p:nvPr>
            <p:ph idx="1"/>
          </p:nvPr>
        </p:nvSpPr>
        <p:spPr>
          <a:xfrm>
            <a:off x="732367" y="838200"/>
            <a:ext cx="10723033" cy="5867400"/>
          </a:xfrm>
        </p:spPr>
        <p:txBody>
          <a:bodyPr/>
          <a:lstStyle/>
          <a:p>
            <a:pPr marL="0" indent="0" algn="just">
              <a:spcBef>
                <a:spcPts val="0"/>
              </a:spcBef>
              <a:spcAft>
                <a:spcPts val="0"/>
              </a:spcAft>
              <a:buNone/>
              <a:tabLst>
                <a:tab pos="1257300" algn="l"/>
              </a:tabLst>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r>
              <a:rPr lang="en-US" sz="1400" b="1" dirty="0">
                <a:solidFill>
                  <a:schemeClr val="tx1"/>
                </a:solidFill>
                <a:effectLst/>
                <a:latin typeface="Times New Roman" panose="02020603050405020304" pitchFamily="18" charset="0"/>
                <a:ea typeface="Times New Roman" panose="02020603050405020304" pitchFamily="18" charset="0"/>
              </a:rPr>
              <a:t>Section 660.29A: Category XXIX(A) - Volumetric Exhaust Rate Permit Fees  </a:t>
            </a:r>
          </a:p>
          <a:p>
            <a:pPr marL="0" marR="0" indent="0" algn="just">
              <a:spcBef>
                <a:spcPts val="0"/>
              </a:spcBef>
              <a:spcAft>
                <a:spcPts val="0"/>
              </a:spcAft>
              <a:buNone/>
              <a:tabLst>
                <a:tab pos="1257300" algn="l"/>
              </a:tabLst>
            </a:pPr>
            <a:r>
              <a:rPr lang="en-US" sz="1400" dirty="0">
                <a:solidFill>
                  <a:schemeClr val="tx1"/>
                </a:solidFill>
                <a:effectLst/>
                <a:latin typeface="Times New Roman" panose="02020603050405020304" pitchFamily="18" charset="0"/>
                <a:ea typeface="Times New Roman" panose="02020603050405020304" pitchFamily="18" charset="0"/>
              </a:rPr>
              <a:t>Permit Fees are for facilities that can be measured by volumetric exhaust flow rates, including air emissions control systems and particulate control systems, not covered by another fee section.  High production facilities exceeding 250,000 cubic feet per minute are subject to a time and materials charge, should staff hours exceed 52 hours per year.</a:t>
            </a: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p:txBody>
      </p:sp>
      <p:sp>
        <p:nvSpPr>
          <p:cNvPr id="4" name="Text Box 11">
            <a:extLst>
              <a:ext uri="{FF2B5EF4-FFF2-40B4-BE49-F238E27FC236}">
                <a16:creationId xmlns:a16="http://schemas.microsoft.com/office/drawing/2014/main" id="{208CECA3-B693-2DFC-393C-A5C50669018E}"/>
              </a:ext>
            </a:extLst>
          </p:cNvPr>
          <p:cNvSpPr txBox="1">
            <a:spLocks noGrp="1" noChangeArrowheads="1"/>
          </p:cNvSpPr>
          <p:nvPr>
            <p:ph type="title"/>
          </p:nvPr>
        </p:nvSpPr>
        <p:spPr bwMode="auto">
          <a:xfrm>
            <a:off x="732367" y="-47925"/>
            <a:ext cx="10723034" cy="831093"/>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Rule 660.29A (Proposed)</a:t>
            </a:r>
          </a:p>
        </p:txBody>
      </p:sp>
      <mc:AlternateContent xmlns:mc="http://schemas.openxmlformats.org/markup-compatibility/2006">
        <mc:Choice xmlns:a14="http://schemas.microsoft.com/office/drawing/2010/main" Requires="a14">
          <p:graphicFrame>
            <p:nvGraphicFramePr>
              <p:cNvPr id="2" name="Table 1">
                <a:extLst>
                  <a:ext uri="{FF2B5EF4-FFF2-40B4-BE49-F238E27FC236}">
                    <a16:creationId xmlns:a16="http://schemas.microsoft.com/office/drawing/2014/main" id="{B661B28F-B760-FA56-294A-81B3123ABE00}"/>
                  </a:ext>
                </a:extLst>
              </p:cNvPr>
              <p:cNvGraphicFramePr>
                <a:graphicFrameLocks noGrp="1"/>
              </p:cNvGraphicFramePr>
              <p:nvPr>
                <p:extLst>
                  <p:ext uri="{D42A27DB-BD31-4B8C-83A1-F6EECF244321}">
                    <p14:modId xmlns:p14="http://schemas.microsoft.com/office/powerpoint/2010/main" val="3371228004"/>
                  </p:ext>
                </p:extLst>
              </p:nvPr>
            </p:nvGraphicFramePr>
            <p:xfrm>
              <a:off x="2590800" y="2590800"/>
              <a:ext cx="7010400" cy="2755900"/>
            </p:xfrm>
            <a:graphic>
              <a:graphicData uri="http://schemas.openxmlformats.org/drawingml/2006/table">
                <a:tbl>
                  <a:tblPr firstRow="1" firstCol="1" bandRow="1">
                    <a:tableStyleId>{5C22544A-7EE6-4342-B048-85BDC9FD1C3A}</a:tableStyleId>
                  </a:tblPr>
                  <a:tblGrid>
                    <a:gridCol w="4648608">
                      <a:extLst>
                        <a:ext uri="{9D8B030D-6E8A-4147-A177-3AD203B41FA5}">
                          <a16:colId xmlns:a16="http://schemas.microsoft.com/office/drawing/2014/main" val="699344122"/>
                        </a:ext>
                      </a:extLst>
                    </a:gridCol>
                    <a:gridCol w="1214636">
                      <a:extLst>
                        <a:ext uri="{9D8B030D-6E8A-4147-A177-3AD203B41FA5}">
                          <a16:colId xmlns:a16="http://schemas.microsoft.com/office/drawing/2014/main" val="2620032034"/>
                        </a:ext>
                      </a:extLst>
                    </a:gridCol>
                    <a:gridCol w="1147156">
                      <a:extLst>
                        <a:ext uri="{9D8B030D-6E8A-4147-A177-3AD203B41FA5}">
                          <a16:colId xmlns:a16="http://schemas.microsoft.com/office/drawing/2014/main" val="1883392324"/>
                        </a:ext>
                      </a:extLst>
                    </a:gridCol>
                  </a:tblGrid>
                  <a:tr h="236671">
                    <a:tc gridSpan="3">
                      <a:txBody>
                        <a:bodyPr/>
                        <a:lstStyle/>
                        <a:p>
                          <a:pPr marL="0" marR="0">
                            <a:spcBef>
                              <a:spcPts val="0"/>
                            </a:spcBef>
                            <a:spcAft>
                              <a:spcPts val="0"/>
                            </a:spcAft>
                          </a:pPr>
                          <a:r>
                            <a:rPr lang="en-US" sz="1200">
                              <a:effectLst/>
                            </a:rPr>
                            <a:t>Permit Fees: Volumetric Exhaust Rate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220970764"/>
                      </a:ext>
                    </a:extLst>
                  </a:tr>
                  <a:tr h="378672">
                    <a:tc>
                      <a:txBody>
                        <a:bodyPr/>
                        <a:lstStyle/>
                        <a:p>
                          <a:pPr marL="0" marR="0">
                            <a:spcBef>
                              <a:spcPts val="0"/>
                            </a:spcBef>
                            <a:spcAft>
                              <a:spcPts val="0"/>
                            </a:spcAft>
                          </a:pPr>
                          <a:r>
                            <a:rPr lang="en-US" sz="1200" dirty="0">
                              <a:effectLst/>
                            </a:rPr>
                            <a:t>Permit Type: Maximum Flow Rate - Cubic Feet Per Minute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A/C</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P/O</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581961093"/>
                      </a:ext>
                    </a:extLst>
                  </a:tr>
                  <a:tr h="236671">
                    <a:tc>
                      <a:txBody>
                        <a:bodyPr/>
                        <a:lstStyle/>
                        <a:p>
                          <a:pPr marL="0" marR="0">
                            <a:spcBef>
                              <a:spcPts val="0"/>
                            </a:spcBef>
                            <a:spcAft>
                              <a:spcPts val="0"/>
                            </a:spcAft>
                          </a:pPr>
                          <a14:m>
                            <m:oMath xmlns:m="http://schemas.openxmlformats.org/officeDocument/2006/math">
                              <m:r>
                                <a:rPr lang="en-US" sz="1200">
                                  <a:effectLst/>
                                </a:rPr>
                                <m:t>&lt;</m:t>
                              </m:r>
                            </m:oMath>
                          </a14:m>
                          <a:r>
                            <a:rPr lang="en-US" sz="1200">
                              <a:effectLst/>
                            </a:rPr>
                            <a:t> 2,000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$ 500.00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$ 625.00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23711623"/>
                      </a:ext>
                    </a:extLst>
                  </a:tr>
                  <a:tr h="236671">
                    <a:tc>
                      <a:txBody>
                        <a:bodyPr/>
                        <a:lstStyle/>
                        <a:p>
                          <a:pPr marL="0" marR="0">
                            <a:spcBef>
                              <a:spcPts val="0"/>
                            </a:spcBef>
                            <a:spcAft>
                              <a:spcPts val="0"/>
                            </a:spcAft>
                          </a:pPr>
                          <a14:m>
                            <m:oMath xmlns:m="http://schemas.openxmlformats.org/officeDocument/2006/math">
                              <m:r>
                                <a:rPr lang="en-US" sz="1200">
                                  <a:effectLst/>
                                </a:rPr>
                                <m:t>≥ </m:t>
                              </m:r>
                            </m:oMath>
                          </a14:m>
                          <a:r>
                            <a:rPr lang="en-US" sz="1200">
                              <a:effectLst/>
                            </a:rPr>
                            <a:t>2,000 and </a:t>
                          </a:r>
                          <a14:m>
                            <m:oMath xmlns:m="http://schemas.openxmlformats.org/officeDocument/2006/math">
                              <m:r>
                                <a:rPr lang="en-US" sz="1200">
                                  <a:effectLst/>
                                </a:rPr>
                                <m:t>&lt;</m:t>
                              </m:r>
                            </m:oMath>
                          </a14:m>
                          <a:r>
                            <a:rPr lang="en-US" sz="1200">
                              <a:effectLst/>
                            </a:rPr>
                            <a:t> 5,000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$ 750.00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$ 938.00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822483938"/>
                      </a:ext>
                    </a:extLst>
                  </a:tr>
                  <a:tr h="236671">
                    <a:tc>
                      <a:txBody>
                        <a:bodyPr/>
                        <a:lstStyle/>
                        <a:p>
                          <a:pPr marL="0" marR="0">
                            <a:spcBef>
                              <a:spcPts val="0"/>
                            </a:spcBef>
                            <a:spcAft>
                              <a:spcPts val="0"/>
                            </a:spcAft>
                          </a:pPr>
                          <a14:m>
                            <m:oMath xmlns:m="http://schemas.openxmlformats.org/officeDocument/2006/math">
                              <m:r>
                                <a:rPr lang="en-US" sz="1200">
                                  <a:effectLst/>
                                </a:rPr>
                                <m:t>≥ </m:t>
                              </m:r>
                            </m:oMath>
                          </a14:m>
                          <a:r>
                            <a:rPr lang="en-US" sz="1200">
                              <a:effectLst/>
                            </a:rPr>
                            <a:t>5,000 and </a:t>
                          </a:r>
                          <a14:m>
                            <m:oMath xmlns:m="http://schemas.openxmlformats.org/officeDocument/2006/math">
                              <m:r>
                                <a:rPr lang="en-US" sz="1200">
                                  <a:effectLst/>
                                </a:rPr>
                                <m:t>&lt;</m:t>
                              </m:r>
                            </m:oMath>
                          </a14:m>
                          <a:r>
                            <a:rPr lang="en-US" sz="1200">
                              <a:effectLst/>
                            </a:rPr>
                            <a:t> 20,000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$ 1,125.00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$ 1,407.00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942640603"/>
                      </a:ext>
                    </a:extLst>
                  </a:tr>
                  <a:tr h="262968">
                    <a:tc>
                      <a:txBody>
                        <a:bodyPr/>
                        <a:lstStyle/>
                        <a:p>
                          <a:pPr marL="0" marR="0">
                            <a:spcBef>
                              <a:spcPts val="0"/>
                            </a:spcBef>
                            <a:spcAft>
                              <a:spcPts val="0"/>
                            </a:spcAft>
                          </a:pPr>
                          <a14:m>
                            <m:oMath xmlns:m="http://schemas.openxmlformats.org/officeDocument/2006/math">
                              <m:r>
                                <a:rPr lang="en-US" sz="1200">
                                  <a:effectLst/>
                                </a:rPr>
                                <m:t>≥ </m:t>
                              </m:r>
                            </m:oMath>
                          </a14:m>
                          <a:r>
                            <a:rPr lang="en-US" sz="1200">
                              <a:effectLst/>
                            </a:rPr>
                            <a:t>20,000 and </a:t>
                          </a:r>
                          <a14:m>
                            <m:oMath xmlns:m="http://schemas.openxmlformats.org/officeDocument/2006/math">
                              <m:r>
                                <a:rPr lang="en-US" sz="1200">
                                  <a:effectLst/>
                                </a:rPr>
                                <m:t>&lt;</m:t>
                              </m:r>
                            </m:oMath>
                          </a14:m>
                          <a:r>
                            <a:rPr lang="en-US" sz="1200">
                              <a:effectLst/>
                            </a:rPr>
                            <a:t> 50,000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$ 1,750.00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$ 2,188.00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96944455"/>
                      </a:ext>
                    </a:extLst>
                  </a:tr>
                  <a:tr h="262968">
                    <a:tc>
                      <a:txBody>
                        <a:bodyPr/>
                        <a:lstStyle/>
                        <a:p>
                          <a:pPr marL="0" marR="0">
                            <a:spcBef>
                              <a:spcPts val="0"/>
                            </a:spcBef>
                            <a:spcAft>
                              <a:spcPts val="0"/>
                            </a:spcAft>
                          </a:pPr>
                          <a14:m>
                            <m:oMath xmlns:m="http://schemas.openxmlformats.org/officeDocument/2006/math">
                              <m:r>
                                <a:rPr lang="en-US" sz="1200">
                                  <a:effectLst/>
                                </a:rPr>
                                <m:t>≥ </m:t>
                              </m:r>
                            </m:oMath>
                          </a14:m>
                          <a:r>
                            <a:rPr lang="en-US" sz="1200">
                              <a:effectLst/>
                            </a:rPr>
                            <a:t>50,000 and </a:t>
                          </a:r>
                          <a14:m>
                            <m:oMath xmlns:m="http://schemas.openxmlformats.org/officeDocument/2006/math">
                              <m:r>
                                <a:rPr lang="en-US" sz="1200">
                                  <a:effectLst/>
                                </a:rPr>
                                <m:t>&lt;</m:t>
                              </m:r>
                            </m:oMath>
                          </a14:m>
                          <a:r>
                            <a:rPr lang="en-US" sz="1200">
                              <a:effectLst/>
                            </a:rPr>
                            <a:t> 100,000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$ 2,250.00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$ 2,813.00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585018842"/>
                      </a:ext>
                    </a:extLst>
                  </a:tr>
                  <a:tr h="262968">
                    <a:tc>
                      <a:txBody>
                        <a:bodyPr/>
                        <a:lstStyle/>
                        <a:p>
                          <a:pPr marL="0" marR="0">
                            <a:spcBef>
                              <a:spcPts val="0"/>
                            </a:spcBef>
                            <a:spcAft>
                              <a:spcPts val="0"/>
                            </a:spcAft>
                          </a:pPr>
                          <a14:m>
                            <m:oMath xmlns:m="http://schemas.openxmlformats.org/officeDocument/2006/math">
                              <m:r>
                                <a:rPr lang="en-US" sz="1200">
                                  <a:effectLst/>
                                </a:rPr>
                                <m:t>≥ </m:t>
                              </m:r>
                            </m:oMath>
                          </a14:m>
                          <a:r>
                            <a:rPr lang="en-US" sz="1200">
                              <a:effectLst/>
                            </a:rPr>
                            <a:t>100,000 and </a:t>
                          </a:r>
                          <a14:m>
                            <m:oMath xmlns:m="http://schemas.openxmlformats.org/officeDocument/2006/math">
                              <m:r>
                                <a:rPr lang="en-US" sz="1200">
                                  <a:effectLst/>
                                </a:rPr>
                                <m:t>&lt;</m:t>
                              </m:r>
                            </m:oMath>
                          </a14:m>
                          <a:r>
                            <a:rPr lang="en-US" sz="1200">
                              <a:effectLst/>
                            </a:rPr>
                            <a:t> 200,000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$ 3,250.00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$ 4,063.00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999312596"/>
                      </a:ext>
                    </a:extLst>
                  </a:tr>
                  <a:tr h="262968">
                    <a:tc>
                      <a:txBody>
                        <a:bodyPr/>
                        <a:lstStyle/>
                        <a:p>
                          <a:pPr marL="0" marR="0">
                            <a:spcBef>
                              <a:spcPts val="0"/>
                            </a:spcBef>
                            <a:spcAft>
                              <a:spcPts val="0"/>
                            </a:spcAft>
                          </a:pPr>
                          <a14:m>
                            <m:oMath xmlns:m="http://schemas.openxmlformats.org/officeDocument/2006/math">
                              <m:r>
                                <a:rPr lang="en-US" sz="1200">
                                  <a:effectLst/>
                                </a:rPr>
                                <m:t>≥ </m:t>
                              </m:r>
                            </m:oMath>
                          </a14:m>
                          <a:r>
                            <a:rPr lang="en-US" sz="1200">
                              <a:effectLst/>
                            </a:rPr>
                            <a:t>200,000 and </a:t>
                          </a:r>
                          <a14:m>
                            <m:oMath xmlns:m="http://schemas.openxmlformats.org/officeDocument/2006/math">
                              <m:r>
                                <a:rPr lang="en-US" sz="1200">
                                  <a:effectLst/>
                                </a:rPr>
                                <m:t>&lt;</m:t>
                              </m:r>
                            </m:oMath>
                          </a14:m>
                          <a:r>
                            <a:rPr lang="en-US" sz="1200">
                              <a:effectLst/>
                            </a:rPr>
                            <a:t> 250,000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$ 5,000.00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$ 6,250.00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180586913"/>
                      </a:ext>
                    </a:extLst>
                  </a:tr>
                  <a:tr h="378672">
                    <a:tc>
                      <a:txBody>
                        <a:bodyPr/>
                        <a:lstStyle/>
                        <a:p>
                          <a:pPr marL="0" marR="0">
                            <a:spcBef>
                              <a:spcPts val="0"/>
                            </a:spcBef>
                            <a:spcAft>
                              <a:spcPts val="0"/>
                            </a:spcAft>
                          </a:pPr>
                          <a14:m>
                            <m:oMath xmlns:m="http://schemas.openxmlformats.org/officeDocument/2006/math">
                              <m:r>
                                <a:rPr lang="en-US" sz="1200">
                                  <a:effectLst/>
                                </a:rPr>
                                <m:t>≥ </m:t>
                              </m:r>
                            </m:oMath>
                          </a14:m>
                          <a:r>
                            <a:rPr lang="en-US" sz="1200">
                              <a:effectLst/>
                            </a:rPr>
                            <a:t>250,000 (Fee Plus Time and Materials over 52 Staff hours)</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$ 6,500.00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$ 8,125.00</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826880639"/>
                      </a:ext>
                    </a:extLst>
                  </a:tr>
                </a:tbl>
              </a:graphicData>
            </a:graphic>
          </p:graphicFrame>
        </mc:Choice>
        <mc:Fallback>
          <p:graphicFrame>
            <p:nvGraphicFramePr>
              <p:cNvPr id="2" name="Table 1">
                <a:extLst>
                  <a:ext uri="{FF2B5EF4-FFF2-40B4-BE49-F238E27FC236}">
                    <a16:creationId xmlns:a16="http://schemas.microsoft.com/office/drawing/2014/main" id="{B661B28F-B760-FA56-294A-81B3123ABE00}"/>
                  </a:ext>
                </a:extLst>
              </p:cNvPr>
              <p:cNvGraphicFramePr>
                <a:graphicFrameLocks noGrp="1"/>
              </p:cNvGraphicFramePr>
              <p:nvPr>
                <p:extLst>
                  <p:ext uri="{D42A27DB-BD31-4B8C-83A1-F6EECF244321}">
                    <p14:modId xmlns:p14="http://schemas.microsoft.com/office/powerpoint/2010/main" val="3371228004"/>
                  </p:ext>
                </p:extLst>
              </p:nvPr>
            </p:nvGraphicFramePr>
            <p:xfrm>
              <a:off x="2590800" y="2590800"/>
              <a:ext cx="7010400" cy="2755900"/>
            </p:xfrm>
            <a:graphic>
              <a:graphicData uri="http://schemas.openxmlformats.org/drawingml/2006/table">
                <a:tbl>
                  <a:tblPr firstRow="1" firstCol="1" bandRow="1">
                    <a:tableStyleId>{5C22544A-7EE6-4342-B048-85BDC9FD1C3A}</a:tableStyleId>
                  </a:tblPr>
                  <a:tblGrid>
                    <a:gridCol w="4648608">
                      <a:extLst>
                        <a:ext uri="{9D8B030D-6E8A-4147-A177-3AD203B41FA5}">
                          <a16:colId xmlns:a16="http://schemas.microsoft.com/office/drawing/2014/main" val="699344122"/>
                        </a:ext>
                      </a:extLst>
                    </a:gridCol>
                    <a:gridCol w="1214636">
                      <a:extLst>
                        <a:ext uri="{9D8B030D-6E8A-4147-A177-3AD203B41FA5}">
                          <a16:colId xmlns:a16="http://schemas.microsoft.com/office/drawing/2014/main" val="2620032034"/>
                        </a:ext>
                      </a:extLst>
                    </a:gridCol>
                    <a:gridCol w="1147156">
                      <a:extLst>
                        <a:ext uri="{9D8B030D-6E8A-4147-A177-3AD203B41FA5}">
                          <a16:colId xmlns:a16="http://schemas.microsoft.com/office/drawing/2014/main" val="1883392324"/>
                        </a:ext>
                      </a:extLst>
                    </a:gridCol>
                  </a:tblGrid>
                  <a:tr h="236671">
                    <a:tc gridSpan="3">
                      <a:txBody>
                        <a:bodyPr/>
                        <a:lstStyle/>
                        <a:p>
                          <a:pPr marL="0" marR="0">
                            <a:spcBef>
                              <a:spcPts val="0"/>
                            </a:spcBef>
                            <a:spcAft>
                              <a:spcPts val="0"/>
                            </a:spcAft>
                          </a:pPr>
                          <a:r>
                            <a:rPr lang="en-US" sz="1200">
                              <a:effectLst/>
                            </a:rPr>
                            <a:t>Permit Fees: Volumetric Exhaust Rate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220970764"/>
                      </a:ext>
                    </a:extLst>
                  </a:tr>
                  <a:tr h="378672">
                    <a:tc>
                      <a:txBody>
                        <a:bodyPr/>
                        <a:lstStyle/>
                        <a:p>
                          <a:pPr marL="0" marR="0">
                            <a:spcBef>
                              <a:spcPts val="0"/>
                            </a:spcBef>
                            <a:spcAft>
                              <a:spcPts val="0"/>
                            </a:spcAft>
                          </a:pPr>
                          <a:r>
                            <a:rPr lang="en-US" sz="1200" dirty="0">
                              <a:effectLst/>
                            </a:rPr>
                            <a:t>Permit Type: Maximum Flow Rate - Cubic Feet Per Minute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A/C</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P/O</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581961093"/>
                      </a:ext>
                    </a:extLst>
                  </a:tr>
                  <a:tr h="236671">
                    <a:tc>
                      <a:txBody>
                        <a:bodyPr/>
                        <a:lstStyle/>
                        <a:p>
                          <a:endParaRPr lang="en-US"/>
                        </a:p>
                      </a:txBody>
                      <a:tcPr marL="68580" marR="68580" marT="0" marB="0" anchor="b">
                        <a:blipFill>
                          <a:blip r:embed="rId2"/>
                          <a:stretch>
                            <a:fillRect l="-273" t="-257895" r="-51639" b="-831579"/>
                          </a:stretch>
                        </a:blipFill>
                      </a:tcPr>
                    </a:tc>
                    <a:tc>
                      <a:txBody>
                        <a:bodyPr/>
                        <a:lstStyle/>
                        <a:p>
                          <a:pPr marL="0" marR="0" algn="r">
                            <a:spcBef>
                              <a:spcPts val="0"/>
                            </a:spcBef>
                            <a:spcAft>
                              <a:spcPts val="0"/>
                            </a:spcAft>
                          </a:pPr>
                          <a:r>
                            <a:rPr lang="en-US" sz="1200">
                              <a:effectLst/>
                            </a:rPr>
                            <a:t>$ 500.00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$ 625.00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23711623"/>
                      </a:ext>
                    </a:extLst>
                  </a:tr>
                  <a:tr h="236671">
                    <a:tc>
                      <a:txBody>
                        <a:bodyPr/>
                        <a:lstStyle/>
                        <a:p>
                          <a:endParaRPr lang="en-US"/>
                        </a:p>
                      </a:txBody>
                      <a:tcPr marL="68580" marR="68580" marT="0" marB="0" anchor="b">
                        <a:blipFill>
                          <a:blip r:embed="rId2"/>
                          <a:stretch>
                            <a:fillRect l="-273" t="-357895" r="-51639" b="-731579"/>
                          </a:stretch>
                        </a:blipFill>
                      </a:tcPr>
                    </a:tc>
                    <a:tc>
                      <a:txBody>
                        <a:bodyPr/>
                        <a:lstStyle/>
                        <a:p>
                          <a:pPr marL="0" marR="0" algn="r">
                            <a:spcBef>
                              <a:spcPts val="0"/>
                            </a:spcBef>
                            <a:spcAft>
                              <a:spcPts val="0"/>
                            </a:spcAft>
                          </a:pPr>
                          <a:r>
                            <a:rPr lang="en-US" sz="1200">
                              <a:effectLst/>
                            </a:rPr>
                            <a:t>$ 750.00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$ 938.00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822483938"/>
                      </a:ext>
                    </a:extLst>
                  </a:tr>
                  <a:tr h="236671">
                    <a:tc>
                      <a:txBody>
                        <a:bodyPr/>
                        <a:lstStyle/>
                        <a:p>
                          <a:endParaRPr lang="en-US"/>
                        </a:p>
                      </a:txBody>
                      <a:tcPr marL="68580" marR="68580" marT="0" marB="0" anchor="b">
                        <a:blipFill>
                          <a:blip r:embed="rId2"/>
                          <a:stretch>
                            <a:fillRect l="-273" t="-483333" r="-51639" b="-672222"/>
                          </a:stretch>
                        </a:blipFill>
                      </a:tcPr>
                    </a:tc>
                    <a:tc>
                      <a:txBody>
                        <a:bodyPr/>
                        <a:lstStyle/>
                        <a:p>
                          <a:pPr marL="0" marR="0" algn="r">
                            <a:spcBef>
                              <a:spcPts val="0"/>
                            </a:spcBef>
                            <a:spcAft>
                              <a:spcPts val="0"/>
                            </a:spcAft>
                          </a:pPr>
                          <a:r>
                            <a:rPr lang="en-US" sz="1200">
                              <a:effectLst/>
                            </a:rPr>
                            <a:t>$ 1,125.00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$ 1,407.00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942640603"/>
                      </a:ext>
                    </a:extLst>
                  </a:tr>
                  <a:tr h="262968">
                    <a:tc>
                      <a:txBody>
                        <a:bodyPr/>
                        <a:lstStyle/>
                        <a:p>
                          <a:endParaRPr lang="en-US"/>
                        </a:p>
                      </a:txBody>
                      <a:tcPr marL="68580" marR="68580" marT="0" marB="0" anchor="b">
                        <a:blipFill>
                          <a:blip r:embed="rId2"/>
                          <a:stretch>
                            <a:fillRect l="-273" t="-500000" r="-51639" b="-476190"/>
                          </a:stretch>
                        </a:blipFill>
                      </a:tcPr>
                    </a:tc>
                    <a:tc>
                      <a:txBody>
                        <a:bodyPr/>
                        <a:lstStyle/>
                        <a:p>
                          <a:pPr marL="0" marR="0" algn="r">
                            <a:spcBef>
                              <a:spcPts val="0"/>
                            </a:spcBef>
                            <a:spcAft>
                              <a:spcPts val="0"/>
                            </a:spcAft>
                          </a:pPr>
                          <a:r>
                            <a:rPr lang="en-US" sz="1200">
                              <a:effectLst/>
                            </a:rPr>
                            <a:t>$ 1,750.00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$ 2,188.00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96944455"/>
                      </a:ext>
                    </a:extLst>
                  </a:tr>
                  <a:tr h="262968">
                    <a:tc>
                      <a:txBody>
                        <a:bodyPr/>
                        <a:lstStyle/>
                        <a:p>
                          <a:endParaRPr lang="en-US"/>
                        </a:p>
                      </a:txBody>
                      <a:tcPr marL="68580" marR="68580" marT="0" marB="0" anchor="b">
                        <a:blipFill>
                          <a:blip r:embed="rId2"/>
                          <a:stretch>
                            <a:fillRect l="-273" t="-600000" r="-51639" b="-376190"/>
                          </a:stretch>
                        </a:blipFill>
                      </a:tcPr>
                    </a:tc>
                    <a:tc>
                      <a:txBody>
                        <a:bodyPr/>
                        <a:lstStyle/>
                        <a:p>
                          <a:pPr marL="0" marR="0" algn="r">
                            <a:spcBef>
                              <a:spcPts val="0"/>
                            </a:spcBef>
                            <a:spcAft>
                              <a:spcPts val="0"/>
                            </a:spcAft>
                          </a:pPr>
                          <a:r>
                            <a:rPr lang="en-US" sz="1200">
                              <a:effectLst/>
                            </a:rPr>
                            <a:t>$ 2,250.00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$ 2,813.00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585018842"/>
                      </a:ext>
                    </a:extLst>
                  </a:tr>
                  <a:tr h="262968">
                    <a:tc>
                      <a:txBody>
                        <a:bodyPr/>
                        <a:lstStyle/>
                        <a:p>
                          <a:endParaRPr lang="en-US"/>
                        </a:p>
                      </a:txBody>
                      <a:tcPr marL="68580" marR="68580" marT="0" marB="0" anchor="b">
                        <a:blipFill>
                          <a:blip r:embed="rId2"/>
                          <a:stretch>
                            <a:fillRect l="-273" t="-735000" r="-51639" b="-295000"/>
                          </a:stretch>
                        </a:blipFill>
                      </a:tcPr>
                    </a:tc>
                    <a:tc>
                      <a:txBody>
                        <a:bodyPr/>
                        <a:lstStyle/>
                        <a:p>
                          <a:pPr marL="0" marR="0" algn="r">
                            <a:spcBef>
                              <a:spcPts val="0"/>
                            </a:spcBef>
                            <a:spcAft>
                              <a:spcPts val="0"/>
                            </a:spcAft>
                          </a:pPr>
                          <a:r>
                            <a:rPr lang="en-US" sz="1200">
                              <a:effectLst/>
                            </a:rPr>
                            <a:t>$ 3,250.00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$ 4,063.00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999312596"/>
                      </a:ext>
                    </a:extLst>
                  </a:tr>
                  <a:tr h="262968">
                    <a:tc>
                      <a:txBody>
                        <a:bodyPr/>
                        <a:lstStyle/>
                        <a:p>
                          <a:endParaRPr lang="en-US"/>
                        </a:p>
                      </a:txBody>
                      <a:tcPr marL="68580" marR="68580" marT="0" marB="0" anchor="b">
                        <a:blipFill>
                          <a:blip r:embed="rId2"/>
                          <a:stretch>
                            <a:fillRect l="-273" t="-795238" r="-51639" b="-180952"/>
                          </a:stretch>
                        </a:blipFill>
                      </a:tcPr>
                    </a:tc>
                    <a:tc>
                      <a:txBody>
                        <a:bodyPr/>
                        <a:lstStyle/>
                        <a:p>
                          <a:pPr marL="0" marR="0" algn="r">
                            <a:spcBef>
                              <a:spcPts val="0"/>
                            </a:spcBef>
                            <a:spcAft>
                              <a:spcPts val="0"/>
                            </a:spcAft>
                          </a:pPr>
                          <a:r>
                            <a:rPr lang="en-US" sz="1200">
                              <a:effectLst/>
                            </a:rPr>
                            <a:t>$ 5,000.00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$ 6,250.00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180586913"/>
                      </a:ext>
                    </a:extLst>
                  </a:tr>
                  <a:tr h="378672">
                    <a:tc>
                      <a:txBody>
                        <a:bodyPr/>
                        <a:lstStyle/>
                        <a:p>
                          <a:endParaRPr lang="en-US"/>
                        </a:p>
                      </a:txBody>
                      <a:tcPr marL="68580" marR="68580" marT="0" marB="0" anchor="b">
                        <a:blipFill>
                          <a:blip r:embed="rId2"/>
                          <a:stretch>
                            <a:fillRect l="-273" t="-626667" r="-51639" b="-26667"/>
                          </a:stretch>
                        </a:blipFill>
                      </a:tcPr>
                    </a:tc>
                    <a:tc>
                      <a:txBody>
                        <a:bodyPr/>
                        <a:lstStyle/>
                        <a:p>
                          <a:pPr marL="0" marR="0" algn="r">
                            <a:spcBef>
                              <a:spcPts val="0"/>
                            </a:spcBef>
                            <a:spcAft>
                              <a:spcPts val="0"/>
                            </a:spcAft>
                          </a:pPr>
                          <a:r>
                            <a:rPr lang="en-US" sz="1200">
                              <a:effectLst/>
                            </a:rPr>
                            <a:t>$ 6,500.00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$ 8,125.00</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826880639"/>
                      </a:ext>
                    </a:extLst>
                  </a:tr>
                </a:tbl>
              </a:graphicData>
            </a:graphic>
          </p:graphicFrame>
        </mc:Fallback>
      </mc:AlternateContent>
    </p:spTree>
    <p:extLst>
      <p:ext uri="{BB962C8B-B14F-4D97-AF65-F5344CB8AC3E}">
        <p14:creationId xmlns:p14="http://schemas.microsoft.com/office/powerpoint/2010/main" val="424974656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BAB08-241A-421B-2235-5D8EF24EAF9A}"/>
              </a:ext>
            </a:extLst>
          </p:cNvPr>
          <p:cNvSpPr>
            <a:spLocks noGrp="1"/>
          </p:cNvSpPr>
          <p:nvPr>
            <p:ph idx="1"/>
          </p:nvPr>
        </p:nvSpPr>
        <p:spPr>
          <a:xfrm>
            <a:off x="732367" y="838200"/>
            <a:ext cx="10723033" cy="5867400"/>
          </a:xfrm>
        </p:spPr>
        <p:txBody>
          <a:bodyPr/>
          <a:lstStyle/>
          <a:p>
            <a:pPr marL="0" indent="0" algn="just">
              <a:spcBef>
                <a:spcPts val="0"/>
              </a:spcBef>
              <a:spcAft>
                <a:spcPts val="0"/>
              </a:spcAft>
              <a:buNone/>
              <a:tabLst>
                <a:tab pos="1257300" algn="l"/>
              </a:tabLst>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r>
              <a:rPr lang="en-US" sz="1400" b="1" dirty="0">
                <a:solidFill>
                  <a:schemeClr val="tx1"/>
                </a:solidFill>
                <a:effectLst/>
                <a:latin typeface="Times New Roman" panose="02020603050405020304" pitchFamily="18" charset="0"/>
                <a:ea typeface="Times New Roman" panose="02020603050405020304" pitchFamily="18" charset="0"/>
              </a:rPr>
              <a:t>Section 660.29B: Category XXIX(B) - Volumetric Exhaust Rate Emission Fees</a:t>
            </a:r>
          </a:p>
          <a:p>
            <a:pPr marL="0" marR="0" indent="0" algn="just">
              <a:spcBef>
                <a:spcPts val="0"/>
              </a:spcBef>
              <a:spcAft>
                <a:spcPts val="0"/>
              </a:spcAft>
              <a:buNone/>
              <a:tabLst>
                <a:tab pos="1257300" algn="l"/>
              </a:tabLst>
            </a:pPr>
            <a:r>
              <a:rPr lang="en-US" sz="1400" dirty="0">
                <a:solidFill>
                  <a:schemeClr val="tx1"/>
                </a:solidFill>
                <a:effectLst/>
                <a:latin typeface="Times New Roman" panose="02020603050405020304" pitchFamily="18" charset="0"/>
                <a:ea typeface="Times New Roman" panose="02020603050405020304" pitchFamily="18" charset="0"/>
              </a:rPr>
              <a:t>Emission Fees are based on volumetric exhaust flow rates.</a:t>
            </a: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p:txBody>
      </p:sp>
      <p:sp>
        <p:nvSpPr>
          <p:cNvPr id="4" name="Text Box 11">
            <a:extLst>
              <a:ext uri="{FF2B5EF4-FFF2-40B4-BE49-F238E27FC236}">
                <a16:creationId xmlns:a16="http://schemas.microsoft.com/office/drawing/2014/main" id="{208CECA3-B693-2DFC-393C-A5C50669018E}"/>
              </a:ext>
            </a:extLst>
          </p:cNvPr>
          <p:cNvSpPr txBox="1">
            <a:spLocks noGrp="1" noChangeArrowheads="1"/>
          </p:cNvSpPr>
          <p:nvPr>
            <p:ph type="title"/>
          </p:nvPr>
        </p:nvSpPr>
        <p:spPr bwMode="auto">
          <a:xfrm>
            <a:off x="732367" y="-47925"/>
            <a:ext cx="10723034" cy="831093"/>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Rule 660.29B (Proposed)</a:t>
            </a:r>
          </a:p>
        </p:txBody>
      </p:sp>
      <mc:AlternateContent xmlns:mc="http://schemas.openxmlformats.org/markup-compatibility/2006">
        <mc:Choice xmlns:a14="http://schemas.microsoft.com/office/drawing/2010/main" Requires="a14">
          <p:graphicFrame>
            <p:nvGraphicFramePr>
              <p:cNvPr id="5" name="Table 4">
                <a:extLst>
                  <a:ext uri="{FF2B5EF4-FFF2-40B4-BE49-F238E27FC236}">
                    <a16:creationId xmlns:a16="http://schemas.microsoft.com/office/drawing/2014/main" id="{B676A1F2-54DF-1DD5-063F-E2629CAD4729}"/>
                  </a:ext>
                </a:extLst>
              </p:cNvPr>
              <p:cNvGraphicFramePr>
                <a:graphicFrameLocks noGrp="1"/>
              </p:cNvGraphicFramePr>
              <p:nvPr>
                <p:extLst>
                  <p:ext uri="{D42A27DB-BD31-4B8C-83A1-F6EECF244321}">
                    <p14:modId xmlns:p14="http://schemas.microsoft.com/office/powerpoint/2010/main" val="596441722"/>
                  </p:ext>
                </p:extLst>
              </p:nvPr>
            </p:nvGraphicFramePr>
            <p:xfrm>
              <a:off x="2781300" y="2209800"/>
              <a:ext cx="6629399" cy="2918459"/>
            </p:xfrm>
            <a:graphic>
              <a:graphicData uri="http://schemas.openxmlformats.org/drawingml/2006/table">
                <a:tbl>
                  <a:tblPr firstRow="1" firstCol="1" bandRow="1">
                    <a:tableStyleId>{5C22544A-7EE6-4342-B048-85BDC9FD1C3A}</a:tableStyleId>
                  </a:tblPr>
                  <a:tblGrid>
                    <a:gridCol w="4332153">
                      <a:extLst>
                        <a:ext uri="{9D8B030D-6E8A-4147-A177-3AD203B41FA5}">
                          <a16:colId xmlns:a16="http://schemas.microsoft.com/office/drawing/2014/main" val="2624503445"/>
                        </a:ext>
                      </a:extLst>
                    </a:gridCol>
                    <a:gridCol w="1148623">
                      <a:extLst>
                        <a:ext uri="{9D8B030D-6E8A-4147-A177-3AD203B41FA5}">
                          <a16:colId xmlns:a16="http://schemas.microsoft.com/office/drawing/2014/main" val="1494663116"/>
                        </a:ext>
                      </a:extLst>
                    </a:gridCol>
                    <a:gridCol w="1148623">
                      <a:extLst>
                        <a:ext uri="{9D8B030D-6E8A-4147-A177-3AD203B41FA5}">
                          <a16:colId xmlns:a16="http://schemas.microsoft.com/office/drawing/2014/main" val="2719517417"/>
                        </a:ext>
                      </a:extLst>
                    </a:gridCol>
                  </a:tblGrid>
                  <a:tr h="261615">
                    <a:tc gridSpan="3">
                      <a:txBody>
                        <a:bodyPr/>
                        <a:lstStyle/>
                        <a:p>
                          <a:pPr marL="0" marR="0">
                            <a:spcBef>
                              <a:spcPts val="0"/>
                            </a:spcBef>
                            <a:spcAft>
                              <a:spcPts val="0"/>
                            </a:spcAft>
                          </a:pPr>
                          <a:r>
                            <a:rPr lang="en-US" sz="1200" dirty="0">
                              <a:effectLst/>
                            </a:rPr>
                            <a:t>Emission Fees: Volumetric Exhaust Rate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6564930"/>
                      </a:ext>
                    </a:extLst>
                  </a:tr>
                  <a:tr h="418584">
                    <a:tc>
                      <a:txBody>
                        <a:bodyPr/>
                        <a:lstStyle/>
                        <a:p>
                          <a:pPr marL="0" marR="0">
                            <a:spcBef>
                              <a:spcPts val="0"/>
                            </a:spcBef>
                            <a:spcAft>
                              <a:spcPts val="0"/>
                            </a:spcAft>
                          </a:pPr>
                          <a:r>
                            <a:rPr lang="en-US" sz="1200">
                              <a:effectLst/>
                            </a:rPr>
                            <a:t>Permit Type: Maximum Flow Rate - Cubic Feet Per Minute</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A/C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P/O</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487550989"/>
                      </a:ext>
                    </a:extLst>
                  </a:tr>
                  <a:tr h="261615">
                    <a:tc>
                      <a:txBody>
                        <a:bodyPr/>
                        <a:lstStyle/>
                        <a:p>
                          <a:pPr marL="0" marR="0">
                            <a:spcBef>
                              <a:spcPts val="0"/>
                            </a:spcBef>
                            <a:spcAft>
                              <a:spcPts val="0"/>
                            </a:spcAft>
                          </a:pPr>
                          <a14:m>
                            <m:oMath xmlns:m="http://schemas.openxmlformats.org/officeDocument/2006/math">
                              <m:r>
                                <a:rPr lang="en-US" sz="1200">
                                  <a:effectLst/>
                                </a:rPr>
                                <m:t>&lt;</m:t>
                              </m:r>
                            </m:oMath>
                          </a14:m>
                          <a:r>
                            <a:rPr lang="en-US" sz="1200">
                              <a:effectLst/>
                            </a:rPr>
                            <a:t> 2,000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$ 175.00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$ 313.00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685532198"/>
                      </a:ext>
                    </a:extLst>
                  </a:tr>
                  <a:tr h="261615">
                    <a:tc>
                      <a:txBody>
                        <a:bodyPr/>
                        <a:lstStyle/>
                        <a:p>
                          <a:pPr marL="0" marR="0">
                            <a:spcBef>
                              <a:spcPts val="0"/>
                            </a:spcBef>
                            <a:spcAft>
                              <a:spcPts val="0"/>
                            </a:spcAft>
                          </a:pPr>
                          <a14:m>
                            <m:oMath xmlns:m="http://schemas.openxmlformats.org/officeDocument/2006/math">
                              <m:r>
                                <a:rPr lang="en-US" sz="1200">
                                  <a:effectLst/>
                                </a:rPr>
                                <m:t>≥ </m:t>
                              </m:r>
                            </m:oMath>
                          </a14:m>
                          <a:r>
                            <a:rPr lang="en-US" sz="1200">
                              <a:effectLst/>
                            </a:rPr>
                            <a:t>2,000 and </a:t>
                          </a:r>
                          <a14:m>
                            <m:oMath xmlns:m="http://schemas.openxmlformats.org/officeDocument/2006/math">
                              <m:r>
                                <a:rPr lang="en-US" sz="1200">
                                  <a:effectLst/>
                                </a:rPr>
                                <m:t>&lt;</m:t>
                              </m:r>
                            </m:oMath>
                          </a14:m>
                          <a:r>
                            <a:rPr lang="en-US" sz="1200">
                              <a:effectLst/>
                            </a:rPr>
                            <a:t> 5,000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$ 263.00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$ 469.00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548371667"/>
                      </a:ext>
                    </a:extLst>
                  </a:tr>
                  <a:tr h="261615">
                    <a:tc>
                      <a:txBody>
                        <a:bodyPr/>
                        <a:lstStyle/>
                        <a:p>
                          <a:pPr marL="0" marR="0">
                            <a:spcBef>
                              <a:spcPts val="0"/>
                            </a:spcBef>
                            <a:spcAft>
                              <a:spcPts val="0"/>
                            </a:spcAft>
                          </a:pPr>
                          <a14:m>
                            <m:oMath xmlns:m="http://schemas.openxmlformats.org/officeDocument/2006/math">
                              <m:r>
                                <a:rPr lang="en-US" sz="1200">
                                  <a:effectLst/>
                                </a:rPr>
                                <m:t>≥ </m:t>
                              </m:r>
                            </m:oMath>
                          </a14:m>
                          <a:r>
                            <a:rPr lang="en-US" sz="1200">
                              <a:effectLst/>
                            </a:rPr>
                            <a:t>5,000 and </a:t>
                          </a:r>
                          <a14:m>
                            <m:oMath xmlns:m="http://schemas.openxmlformats.org/officeDocument/2006/math">
                              <m:r>
                                <a:rPr lang="en-US" sz="1200">
                                  <a:effectLst/>
                                </a:rPr>
                                <m:t>&lt;</m:t>
                              </m:r>
                            </m:oMath>
                          </a14:m>
                          <a:r>
                            <a:rPr lang="en-US" sz="1200">
                              <a:effectLst/>
                            </a:rPr>
                            <a:t> 20,000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$ 394.00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$ 704.00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201868496"/>
                      </a:ext>
                    </a:extLst>
                  </a:tr>
                  <a:tr h="290683">
                    <a:tc>
                      <a:txBody>
                        <a:bodyPr/>
                        <a:lstStyle/>
                        <a:p>
                          <a:pPr marL="0" marR="0">
                            <a:spcBef>
                              <a:spcPts val="0"/>
                            </a:spcBef>
                            <a:spcAft>
                              <a:spcPts val="0"/>
                            </a:spcAft>
                          </a:pPr>
                          <a14:m>
                            <m:oMath xmlns:m="http://schemas.openxmlformats.org/officeDocument/2006/math">
                              <m:r>
                                <a:rPr lang="en-US" sz="1200">
                                  <a:effectLst/>
                                </a:rPr>
                                <m:t>≥ </m:t>
                              </m:r>
                            </m:oMath>
                          </a14:m>
                          <a:r>
                            <a:rPr lang="en-US" sz="1200">
                              <a:effectLst/>
                            </a:rPr>
                            <a:t>20,000 and </a:t>
                          </a:r>
                          <a14:m>
                            <m:oMath xmlns:m="http://schemas.openxmlformats.org/officeDocument/2006/math">
                              <m:r>
                                <a:rPr lang="en-US" sz="1200">
                                  <a:effectLst/>
                                </a:rPr>
                                <m:t>&lt;</m:t>
                              </m:r>
                            </m:oMath>
                          </a14:m>
                          <a:r>
                            <a:rPr lang="en-US" sz="1200">
                              <a:effectLst/>
                            </a:rPr>
                            <a:t> 50,000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$ 613.00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$ 1,094.00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986948537"/>
                      </a:ext>
                    </a:extLst>
                  </a:tr>
                  <a:tr h="290683">
                    <a:tc>
                      <a:txBody>
                        <a:bodyPr/>
                        <a:lstStyle/>
                        <a:p>
                          <a:pPr marL="0" marR="0">
                            <a:spcBef>
                              <a:spcPts val="0"/>
                            </a:spcBef>
                            <a:spcAft>
                              <a:spcPts val="0"/>
                            </a:spcAft>
                          </a:pPr>
                          <a14:m>
                            <m:oMath xmlns:m="http://schemas.openxmlformats.org/officeDocument/2006/math">
                              <m:r>
                                <a:rPr lang="en-US" sz="1200">
                                  <a:effectLst/>
                                </a:rPr>
                                <m:t>≥ </m:t>
                              </m:r>
                            </m:oMath>
                          </a14:m>
                          <a:r>
                            <a:rPr lang="en-US" sz="1200">
                              <a:effectLst/>
                            </a:rPr>
                            <a:t>50,000 and </a:t>
                          </a:r>
                          <a14:m>
                            <m:oMath xmlns:m="http://schemas.openxmlformats.org/officeDocument/2006/math">
                              <m:r>
                                <a:rPr lang="en-US" sz="1200">
                                  <a:effectLst/>
                                </a:rPr>
                                <m:t>&lt;</m:t>
                              </m:r>
                            </m:oMath>
                          </a14:m>
                          <a:r>
                            <a:rPr lang="en-US" sz="1200">
                              <a:effectLst/>
                            </a:rPr>
                            <a:t> 100,000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$ 788.00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$ 1,407.00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867785283"/>
                      </a:ext>
                    </a:extLst>
                  </a:tr>
                  <a:tr h="290683">
                    <a:tc>
                      <a:txBody>
                        <a:bodyPr/>
                        <a:lstStyle/>
                        <a:p>
                          <a:pPr marL="0" marR="0">
                            <a:spcBef>
                              <a:spcPts val="0"/>
                            </a:spcBef>
                            <a:spcAft>
                              <a:spcPts val="0"/>
                            </a:spcAft>
                          </a:pPr>
                          <a14:m>
                            <m:oMath xmlns:m="http://schemas.openxmlformats.org/officeDocument/2006/math">
                              <m:r>
                                <a:rPr lang="en-US" sz="1200">
                                  <a:effectLst/>
                                </a:rPr>
                                <m:t>≥ </m:t>
                              </m:r>
                            </m:oMath>
                          </a14:m>
                          <a:r>
                            <a:rPr lang="en-US" sz="1200">
                              <a:effectLst/>
                            </a:rPr>
                            <a:t>100,000 and </a:t>
                          </a:r>
                          <a14:m>
                            <m:oMath xmlns:m="http://schemas.openxmlformats.org/officeDocument/2006/math">
                              <m:r>
                                <a:rPr lang="en-US" sz="1200">
                                  <a:effectLst/>
                                </a:rPr>
                                <m:t>&lt;</m:t>
                              </m:r>
                            </m:oMath>
                          </a14:m>
                          <a:r>
                            <a:rPr lang="en-US" sz="1200">
                              <a:effectLst/>
                            </a:rPr>
                            <a:t> 200,000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$ 1,138.00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$ 2,032.00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693663978"/>
                      </a:ext>
                    </a:extLst>
                  </a:tr>
                  <a:tr h="290683">
                    <a:tc>
                      <a:txBody>
                        <a:bodyPr/>
                        <a:lstStyle/>
                        <a:p>
                          <a:pPr marL="0" marR="0">
                            <a:spcBef>
                              <a:spcPts val="0"/>
                            </a:spcBef>
                            <a:spcAft>
                              <a:spcPts val="0"/>
                            </a:spcAft>
                          </a:pPr>
                          <a14:m>
                            <m:oMath xmlns:m="http://schemas.openxmlformats.org/officeDocument/2006/math">
                              <m:r>
                                <a:rPr lang="en-US" sz="1200">
                                  <a:effectLst/>
                                </a:rPr>
                                <m:t>≥ </m:t>
                              </m:r>
                            </m:oMath>
                          </a14:m>
                          <a:r>
                            <a:rPr lang="en-US" sz="1200">
                              <a:effectLst/>
                            </a:rPr>
                            <a:t>200,000 and </a:t>
                          </a:r>
                          <a14:m>
                            <m:oMath xmlns:m="http://schemas.openxmlformats.org/officeDocument/2006/math">
                              <m:r>
                                <a:rPr lang="en-US" sz="1200">
                                  <a:effectLst/>
                                </a:rPr>
                                <m:t>&lt;</m:t>
                              </m:r>
                            </m:oMath>
                          </a14:m>
                          <a:r>
                            <a:rPr lang="en-US" sz="1200">
                              <a:effectLst/>
                            </a:rPr>
                            <a:t> 250,000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$ 1,750.00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$ 3,125.00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246640584"/>
                      </a:ext>
                    </a:extLst>
                  </a:tr>
                  <a:tr h="290683">
                    <a:tc>
                      <a:txBody>
                        <a:bodyPr/>
                        <a:lstStyle/>
                        <a:p>
                          <a:pPr marL="0" marR="0">
                            <a:spcBef>
                              <a:spcPts val="0"/>
                            </a:spcBef>
                            <a:spcAft>
                              <a:spcPts val="0"/>
                            </a:spcAft>
                          </a:pPr>
                          <a14:m>
                            <m:oMath xmlns:m="http://schemas.openxmlformats.org/officeDocument/2006/math">
                              <m:r>
                                <a:rPr lang="en-US" sz="1200">
                                  <a:effectLst/>
                                </a:rPr>
                                <m:t>≥ </m:t>
                              </m:r>
                            </m:oMath>
                          </a14:m>
                          <a:r>
                            <a:rPr lang="en-US" sz="1200">
                              <a:effectLst/>
                            </a:rPr>
                            <a:t>250,000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$ 2,275.00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$ 4,063.00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911729514"/>
                      </a:ext>
                    </a:extLst>
                  </a:tr>
                </a:tbl>
              </a:graphicData>
            </a:graphic>
          </p:graphicFrame>
        </mc:Choice>
        <mc:Fallback>
          <p:graphicFrame>
            <p:nvGraphicFramePr>
              <p:cNvPr id="5" name="Table 4">
                <a:extLst>
                  <a:ext uri="{FF2B5EF4-FFF2-40B4-BE49-F238E27FC236}">
                    <a16:creationId xmlns:a16="http://schemas.microsoft.com/office/drawing/2014/main" id="{B676A1F2-54DF-1DD5-063F-E2629CAD4729}"/>
                  </a:ext>
                </a:extLst>
              </p:cNvPr>
              <p:cNvGraphicFramePr>
                <a:graphicFrameLocks noGrp="1"/>
              </p:cNvGraphicFramePr>
              <p:nvPr>
                <p:extLst>
                  <p:ext uri="{D42A27DB-BD31-4B8C-83A1-F6EECF244321}">
                    <p14:modId xmlns:p14="http://schemas.microsoft.com/office/powerpoint/2010/main" val="596441722"/>
                  </p:ext>
                </p:extLst>
              </p:nvPr>
            </p:nvGraphicFramePr>
            <p:xfrm>
              <a:off x="2781300" y="2209800"/>
              <a:ext cx="6629399" cy="2918459"/>
            </p:xfrm>
            <a:graphic>
              <a:graphicData uri="http://schemas.openxmlformats.org/drawingml/2006/table">
                <a:tbl>
                  <a:tblPr firstRow="1" firstCol="1" bandRow="1">
                    <a:tableStyleId>{5C22544A-7EE6-4342-B048-85BDC9FD1C3A}</a:tableStyleId>
                  </a:tblPr>
                  <a:tblGrid>
                    <a:gridCol w="4332153">
                      <a:extLst>
                        <a:ext uri="{9D8B030D-6E8A-4147-A177-3AD203B41FA5}">
                          <a16:colId xmlns:a16="http://schemas.microsoft.com/office/drawing/2014/main" val="2624503445"/>
                        </a:ext>
                      </a:extLst>
                    </a:gridCol>
                    <a:gridCol w="1148623">
                      <a:extLst>
                        <a:ext uri="{9D8B030D-6E8A-4147-A177-3AD203B41FA5}">
                          <a16:colId xmlns:a16="http://schemas.microsoft.com/office/drawing/2014/main" val="1494663116"/>
                        </a:ext>
                      </a:extLst>
                    </a:gridCol>
                    <a:gridCol w="1148623">
                      <a:extLst>
                        <a:ext uri="{9D8B030D-6E8A-4147-A177-3AD203B41FA5}">
                          <a16:colId xmlns:a16="http://schemas.microsoft.com/office/drawing/2014/main" val="2719517417"/>
                        </a:ext>
                      </a:extLst>
                    </a:gridCol>
                  </a:tblGrid>
                  <a:tr h="261615">
                    <a:tc gridSpan="3">
                      <a:txBody>
                        <a:bodyPr/>
                        <a:lstStyle/>
                        <a:p>
                          <a:pPr marL="0" marR="0">
                            <a:spcBef>
                              <a:spcPts val="0"/>
                            </a:spcBef>
                            <a:spcAft>
                              <a:spcPts val="0"/>
                            </a:spcAft>
                          </a:pPr>
                          <a:r>
                            <a:rPr lang="en-US" sz="1200" dirty="0">
                              <a:effectLst/>
                            </a:rPr>
                            <a:t>Emission Fees: Volumetric Exhaust Rate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6564930"/>
                      </a:ext>
                    </a:extLst>
                  </a:tr>
                  <a:tr h="418584">
                    <a:tc>
                      <a:txBody>
                        <a:bodyPr/>
                        <a:lstStyle/>
                        <a:p>
                          <a:pPr marL="0" marR="0">
                            <a:spcBef>
                              <a:spcPts val="0"/>
                            </a:spcBef>
                            <a:spcAft>
                              <a:spcPts val="0"/>
                            </a:spcAft>
                          </a:pPr>
                          <a:r>
                            <a:rPr lang="en-US" sz="1200">
                              <a:effectLst/>
                            </a:rPr>
                            <a:t>Permit Type: Maximum Flow Rate - Cubic Feet Per Minute</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A/C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P/O</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487550989"/>
                      </a:ext>
                    </a:extLst>
                  </a:tr>
                  <a:tr h="261615">
                    <a:tc>
                      <a:txBody>
                        <a:bodyPr/>
                        <a:lstStyle/>
                        <a:p>
                          <a:endParaRPr lang="en-US"/>
                        </a:p>
                      </a:txBody>
                      <a:tcPr marL="68580" marR="68580" marT="0" marB="0" anchor="b">
                        <a:blipFill>
                          <a:blip r:embed="rId2"/>
                          <a:stretch>
                            <a:fillRect l="-293" t="-275000" r="-53959" b="-820000"/>
                          </a:stretch>
                        </a:blipFill>
                      </a:tcPr>
                    </a:tc>
                    <a:tc>
                      <a:txBody>
                        <a:bodyPr/>
                        <a:lstStyle/>
                        <a:p>
                          <a:pPr marL="0" marR="0" algn="r">
                            <a:spcBef>
                              <a:spcPts val="0"/>
                            </a:spcBef>
                            <a:spcAft>
                              <a:spcPts val="0"/>
                            </a:spcAft>
                          </a:pPr>
                          <a:r>
                            <a:rPr lang="en-US" sz="1200">
                              <a:effectLst/>
                            </a:rPr>
                            <a:t>$ 175.00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$ 313.00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685532198"/>
                      </a:ext>
                    </a:extLst>
                  </a:tr>
                  <a:tr h="261615">
                    <a:tc>
                      <a:txBody>
                        <a:bodyPr/>
                        <a:lstStyle/>
                        <a:p>
                          <a:endParaRPr lang="en-US"/>
                        </a:p>
                      </a:txBody>
                      <a:tcPr marL="68580" marR="68580" marT="0" marB="0" anchor="b">
                        <a:blipFill>
                          <a:blip r:embed="rId2"/>
                          <a:stretch>
                            <a:fillRect l="-293" t="-357143" r="-53959" b="-680952"/>
                          </a:stretch>
                        </a:blipFill>
                      </a:tcPr>
                    </a:tc>
                    <a:tc>
                      <a:txBody>
                        <a:bodyPr/>
                        <a:lstStyle/>
                        <a:p>
                          <a:pPr marL="0" marR="0" algn="r">
                            <a:spcBef>
                              <a:spcPts val="0"/>
                            </a:spcBef>
                            <a:spcAft>
                              <a:spcPts val="0"/>
                            </a:spcAft>
                          </a:pPr>
                          <a:r>
                            <a:rPr lang="en-US" sz="1200">
                              <a:effectLst/>
                            </a:rPr>
                            <a:t>$ 263.00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$ 469.00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548371667"/>
                      </a:ext>
                    </a:extLst>
                  </a:tr>
                  <a:tr h="261615">
                    <a:tc>
                      <a:txBody>
                        <a:bodyPr/>
                        <a:lstStyle/>
                        <a:p>
                          <a:endParaRPr lang="en-US"/>
                        </a:p>
                      </a:txBody>
                      <a:tcPr marL="68580" marR="68580" marT="0" marB="0" anchor="b">
                        <a:blipFill>
                          <a:blip r:embed="rId2"/>
                          <a:stretch>
                            <a:fillRect l="-293" t="-480000" r="-53959" b="-615000"/>
                          </a:stretch>
                        </a:blipFill>
                      </a:tcPr>
                    </a:tc>
                    <a:tc>
                      <a:txBody>
                        <a:bodyPr/>
                        <a:lstStyle/>
                        <a:p>
                          <a:pPr marL="0" marR="0" algn="r">
                            <a:spcBef>
                              <a:spcPts val="0"/>
                            </a:spcBef>
                            <a:spcAft>
                              <a:spcPts val="0"/>
                            </a:spcAft>
                          </a:pPr>
                          <a:r>
                            <a:rPr lang="en-US" sz="1200">
                              <a:effectLst/>
                            </a:rPr>
                            <a:t>$ 394.00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$ 704.00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201868496"/>
                      </a:ext>
                    </a:extLst>
                  </a:tr>
                  <a:tr h="290683">
                    <a:tc>
                      <a:txBody>
                        <a:bodyPr/>
                        <a:lstStyle/>
                        <a:p>
                          <a:endParaRPr lang="en-US"/>
                        </a:p>
                      </a:txBody>
                      <a:tcPr marL="68580" marR="68580" marT="0" marB="0" anchor="b">
                        <a:blipFill>
                          <a:blip r:embed="rId2"/>
                          <a:stretch>
                            <a:fillRect l="-293" t="-504348" r="-53959" b="-434783"/>
                          </a:stretch>
                        </a:blipFill>
                      </a:tcPr>
                    </a:tc>
                    <a:tc>
                      <a:txBody>
                        <a:bodyPr/>
                        <a:lstStyle/>
                        <a:p>
                          <a:pPr marL="0" marR="0" algn="r">
                            <a:spcBef>
                              <a:spcPts val="0"/>
                            </a:spcBef>
                            <a:spcAft>
                              <a:spcPts val="0"/>
                            </a:spcAft>
                          </a:pPr>
                          <a:r>
                            <a:rPr lang="en-US" sz="1200">
                              <a:effectLst/>
                            </a:rPr>
                            <a:t>$ 613.00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$ 1,094.00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986948537"/>
                      </a:ext>
                    </a:extLst>
                  </a:tr>
                  <a:tr h="290683">
                    <a:tc>
                      <a:txBody>
                        <a:bodyPr/>
                        <a:lstStyle/>
                        <a:p>
                          <a:endParaRPr lang="en-US"/>
                        </a:p>
                      </a:txBody>
                      <a:tcPr marL="68580" marR="68580" marT="0" marB="0" anchor="b">
                        <a:blipFill>
                          <a:blip r:embed="rId2"/>
                          <a:stretch>
                            <a:fillRect l="-293" t="-604348" r="-53959" b="-334783"/>
                          </a:stretch>
                        </a:blipFill>
                      </a:tcPr>
                    </a:tc>
                    <a:tc>
                      <a:txBody>
                        <a:bodyPr/>
                        <a:lstStyle/>
                        <a:p>
                          <a:pPr marL="0" marR="0" algn="r">
                            <a:spcBef>
                              <a:spcPts val="0"/>
                            </a:spcBef>
                            <a:spcAft>
                              <a:spcPts val="0"/>
                            </a:spcAft>
                          </a:pPr>
                          <a:r>
                            <a:rPr lang="en-US" sz="1200">
                              <a:effectLst/>
                            </a:rPr>
                            <a:t>$ 788.00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$ 1,407.00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867785283"/>
                      </a:ext>
                    </a:extLst>
                  </a:tr>
                  <a:tr h="290683">
                    <a:tc>
                      <a:txBody>
                        <a:bodyPr/>
                        <a:lstStyle/>
                        <a:p>
                          <a:endParaRPr lang="en-US"/>
                        </a:p>
                      </a:txBody>
                      <a:tcPr marL="68580" marR="68580" marT="0" marB="0" anchor="b">
                        <a:blipFill>
                          <a:blip r:embed="rId2"/>
                          <a:stretch>
                            <a:fillRect l="-293" t="-704348" r="-53959" b="-234783"/>
                          </a:stretch>
                        </a:blipFill>
                      </a:tcPr>
                    </a:tc>
                    <a:tc>
                      <a:txBody>
                        <a:bodyPr/>
                        <a:lstStyle/>
                        <a:p>
                          <a:pPr marL="0" marR="0" algn="r">
                            <a:spcBef>
                              <a:spcPts val="0"/>
                            </a:spcBef>
                            <a:spcAft>
                              <a:spcPts val="0"/>
                            </a:spcAft>
                          </a:pPr>
                          <a:r>
                            <a:rPr lang="en-US" sz="1200">
                              <a:effectLst/>
                            </a:rPr>
                            <a:t>$ 1,138.00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$ 2,032.00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693663978"/>
                      </a:ext>
                    </a:extLst>
                  </a:tr>
                  <a:tr h="290683">
                    <a:tc>
                      <a:txBody>
                        <a:bodyPr/>
                        <a:lstStyle/>
                        <a:p>
                          <a:endParaRPr lang="en-US"/>
                        </a:p>
                      </a:txBody>
                      <a:tcPr marL="68580" marR="68580" marT="0" marB="0" anchor="b">
                        <a:blipFill>
                          <a:blip r:embed="rId2"/>
                          <a:stretch>
                            <a:fillRect l="-293" t="-804348" r="-53959" b="-134783"/>
                          </a:stretch>
                        </a:blipFill>
                      </a:tcPr>
                    </a:tc>
                    <a:tc>
                      <a:txBody>
                        <a:bodyPr/>
                        <a:lstStyle/>
                        <a:p>
                          <a:pPr marL="0" marR="0" algn="r">
                            <a:spcBef>
                              <a:spcPts val="0"/>
                            </a:spcBef>
                            <a:spcAft>
                              <a:spcPts val="0"/>
                            </a:spcAft>
                          </a:pPr>
                          <a:r>
                            <a:rPr lang="en-US" sz="1200">
                              <a:effectLst/>
                            </a:rPr>
                            <a:t>$ 1,750.00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$ 3,125.00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246640584"/>
                      </a:ext>
                    </a:extLst>
                  </a:tr>
                  <a:tr h="290683">
                    <a:tc>
                      <a:txBody>
                        <a:bodyPr/>
                        <a:lstStyle/>
                        <a:p>
                          <a:endParaRPr lang="en-US"/>
                        </a:p>
                      </a:txBody>
                      <a:tcPr marL="68580" marR="68580" marT="0" marB="0" anchor="b">
                        <a:blipFill>
                          <a:blip r:embed="rId2"/>
                          <a:stretch>
                            <a:fillRect l="-293" t="-904348" r="-53959" b="-34783"/>
                          </a:stretch>
                        </a:blipFill>
                      </a:tcPr>
                    </a:tc>
                    <a:tc>
                      <a:txBody>
                        <a:bodyPr/>
                        <a:lstStyle/>
                        <a:p>
                          <a:pPr marL="0" marR="0" algn="r">
                            <a:spcBef>
                              <a:spcPts val="0"/>
                            </a:spcBef>
                            <a:spcAft>
                              <a:spcPts val="0"/>
                            </a:spcAft>
                          </a:pPr>
                          <a:r>
                            <a:rPr lang="en-US" sz="1200">
                              <a:effectLst/>
                            </a:rPr>
                            <a:t>$ 2,275.00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$ 4,063.00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911729514"/>
                      </a:ext>
                    </a:extLst>
                  </a:tr>
                </a:tbl>
              </a:graphicData>
            </a:graphic>
          </p:graphicFrame>
        </mc:Fallback>
      </mc:AlternateContent>
    </p:spTree>
    <p:extLst>
      <p:ext uri="{BB962C8B-B14F-4D97-AF65-F5344CB8AC3E}">
        <p14:creationId xmlns:p14="http://schemas.microsoft.com/office/powerpoint/2010/main" val="24717641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BAB08-241A-421B-2235-5D8EF24EAF9A}"/>
              </a:ext>
            </a:extLst>
          </p:cNvPr>
          <p:cNvSpPr>
            <a:spLocks noGrp="1"/>
          </p:cNvSpPr>
          <p:nvPr>
            <p:ph idx="1"/>
          </p:nvPr>
        </p:nvSpPr>
        <p:spPr>
          <a:xfrm>
            <a:off x="732367" y="838200"/>
            <a:ext cx="10723033" cy="5867400"/>
          </a:xfrm>
        </p:spPr>
        <p:txBody>
          <a:bodyPr/>
          <a:lstStyle/>
          <a:p>
            <a:pPr marL="0" indent="0" algn="just">
              <a:spcBef>
                <a:spcPts val="0"/>
              </a:spcBef>
              <a:spcAft>
                <a:spcPts val="0"/>
              </a:spcAft>
              <a:buNone/>
              <a:tabLst>
                <a:tab pos="1257300" algn="l"/>
              </a:tabLst>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r>
              <a:rPr lang="en-US" sz="1400" b="1" dirty="0">
                <a:solidFill>
                  <a:schemeClr val="tx1"/>
                </a:solidFill>
                <a:effectLst/>
                <a:latin typeface="Times New Roman" panose="02020603050405020304" pitchFamily="18" charset="0"/>
                <a:ea typeface="Times New Roman" panose="02020603050405020304" pitchFamily="18" charset="0"/>
              </a:rPr>
              <a:t>Section 660.30: Category XXX - Greenhouse Gas - HELD FOR FUTURE USE</a:t>
            </a: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p:txBody>
      </p:sp>
      <p:sp>
        <p:nvSpPr>
          <p:cNvPr id="4" name="Text Box 11">
            <a:extLst>
              <a:ext uri="{FF2B5EF4-FFF2-40B4-BE49-F238E27FC236}">
                <a16:creationId xmlns:a16="http://schemas.microsoft.com/office/drawing/2014/main" id="{208CECA3-B693-2DFC-393C-A5C50669018E}"/>
              </a:ext>
            </a:extLst>
          </p:cNvPr>
          <p:cNvSpPr txBox="1">
            <a:spLocks noGrp="1" noChangeArrowheads="1"/>
          </p:cNvSpPr>
          <p:nvPr>
            <p:ph type="title"/>
          </p:nvPr>
        </p:nvSpPr>
        <p:spPr bwMode="auto">
          <a:xfrm>
            <a:off x="732367" y="-47925"/>
            <a:ext cx="10723034" cy="831093"/>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Rule 660.30 (Proposed)</a:t>
            </a:r>
          </a:p>
        </p:txBody>
      </p:sp>
    </p:spTree>
    <p:extLst>
      <p:ext uri="{BB962C8B-B14F-4D97-AF65-F5344CB8AC3E}">
        <p14:creationId xmlns:p14="http://schemas.microsoft.com/office/powerpoint/2010/main" val="394601679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BAB08-241A-421B-2235-5D8EF24EAF9A}"/>
              </a:ext>
            </a:extLst>
          </p:cNvPr>
          <p:cNvSpPr>
            <a:spLocks noGrp="1"/>
          </p:cNvSpPr>
          <p:nvPr>
            <p:ph idx="1"/>
          </p:nvPr>
        </p:nvSpPr>
        <p:spPr>
          <a:xfrm>
            <a:off x="732367" y="838200"/>
            <a:ext cx="10723033" cy="5867400"/>
          </a:xfrm>
        </p:spPr>
        <p:txBody>
          <a:bodyPr/>
          <a:lstStyle/>
          <a:p>
            <a:pPr marL="0" indent="0" algn="just">
              <a:spcBef>
                <a:spcPts val="0"/>
              </a:spcBef>
              <a:spcAft>
                <a:spcPts val="0"/>
              </a:spcAft>
              <a:buNone/>
              <a:tabLst>
                <a:tab pos="1257300" algn="l"/>
              </a:tabLst>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r>
              <a:rPr lang="en-US" sz="1400" b="1" dirty="0">
                <a:solidFill>
                  <a:schemeClr val="tx1"/>
                </a:solidFill>
                <a:effectLst/>
                <a:latin typeface="Times New Roman" panose="02020603050405020304" pitchFamily="18" charset="0"/>
                <a:ea typeface="Times New Roman" panose="02020603050405020304" pitchFamily="18" charset="0"/>
              </a:rPr>
              <a:t>Section 660.31: Category XXXI - Title V Fee </a:t>
            </a:r>
          </a:p>
          <a:p>
            <a:pPr marL="0" marR="0" indent="0" algn="just">
              <a:spcBef>
                <a:spcPts val="0"/>
              </a:spcBef>
              <a:spcAft>
                <a:spcPts val="0"/>
              </a:spcAft>
              <a:buNone/>
              <a:tabLst>
                <a:tab pos="1257300" algn="l"/>
              </a:tabLst>
            </a:pPr>
            <a:r>
              <a:rPr lang="en-US" sz="1400" dirty="0">
                <a:solidFill>
                  <a:schemeClr val="tx1"/>
                </a:solidFill>
                <a:effectLst/>
                <a:latin typeface="Times New Roman" panose="02020603050405020304" pitchFamily="18" charset="0"/>
                <a:ea typeface="Times New Roman" panose="02020603050405020304" pitchFamily="18" charset="0"/>
              </a:rPr>
              <a:t>The Title V Fee is added to the associated Permit Fee (applications &amp; annual renewals) to cover the costs of processing and maintaining a Title V permit.</a:t>
            </a:r>
          </a:p>
          <a:p>
            <a:pPr marL="0" marR="0" indent="0" algn="just">
              <a:spcBef>
                <a:spcPts val="0"/>
              </a:spcBef>
              <a:spcAft>
                <a:spcPts val="0"/>
              </a:spcAft>
              <a:buNone/>
              <a:tabLst>
                <a:tab pos="1257300" algn="l"/>
              </a:tabLst>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p:txBody>
      </p:sp>
      <p:sp>
        <p:nvSpPr>
          <p:cNvPr id="4" name="Text Box 11">
            <a:extLst>
              <a:ext uri="{FF2B5EF4-FFF2-40B4-BE49-F238E27FC236}">
                <a16:creationId xmlns:a16="http://schemas.microsoft.com/office/drawing/2014/main" id="{208CECA3-B693-2DFC-393C-A5C50669018E}"/>
              </a:ext>
            </a:extLst>
          </p:cNvPr>
          <p:cNvSpPr txBox="1">
            <a:spLocks noGrp="1" noChangeArrowheads="1"/>
          </p:cNvSpPr>
          <p:nvPr>
            <p:ph type="title"/>
          </p:nvPr>
        </p:nvSpPr>
        <p:spPr bwMode="auto">
          <a:xfrm>
            <a:off x="732367" y="-47925"/>
            <a:ext cx="10723034" cy="831093"/>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Rule 660.31 (Proposed)</a:t>
            </a:r>
          </a:p>
        </p:txBody>
      </p:sp>
      <p:graphicFrame>
        <p:nvGraphicFramePr>
          <p:cNvPr id="2" name="Table 1">
            <a:extLst>
              <a:ext uri="{FF2B5EF4-FFF2-40B4-BE49-F238E27FC236}">
                <a16:creationId xmlns:a16="http://schemas.microsoft.com/office/drawing/2014/main" id="{2A81067D-F846-8497-7EE6-C501194F0340}"/>
              </a:ext>
            </a:extLst>
          </p:cNvPr>
          <p:cNvGraphicFramePr>
            <a:graphicFrameLocks noGrp="1"/>
          </p:cNvGraphicFramePr>
          <p:nvPr>
            <p:extLst>
              <p:ext uri="{D42A27DB-BD31-4B8C-83A1-F6EECF244321}">
                <p14:modId xmlns:p14="http://schemas.microsoft.com/office/powerpoint/2010/main" val="2740395593"/>
              </p:ext>
            </p:extLst>
          </p:nvPr>
        </p:nvGraphicFramePr>
        <p:xfrm>
          <a:off x="2781300" y="2438400"/>
          <a:ext cx="6629400" cy="2057401"/>
        </p:xfrm>
        <a:graphic>
          <a:graphicData uri="http://schemas.openxmlformats.org/drawingml/2006/table">
            <a:tbl>
              <a:tblPr firstRow="1" firstCol="1" bandRow="1">
                <a:tableStyleId>{5C22544A-7EE6-4342-B048-85BDC9FD1C3A}</a:tableStyleId>
              </a:tblPr>
              <a:tblGrid>
                <a:gridCol w="5480777">
                  <a:extLst>
                    <a:ext uri="{9D8B030D-6E8A-4147-A177-3AD203B41FA5}">
                      <a16:colId xmlns:a16="http://schemas.microsoft.com/office/drawing/2014/main" val="344377052"/>
                    </a:ext>
                  </a:extLst>
                </a:gridCol>
                <a:gridCol w="1148623">
                  <a:extLst>
                    <a:ext uri="{9D8B030D-6E8A-4147-A177-3AD203B41FA5}">
                      <a16:colId xmlns:a16="http://schemas.microsoft.com/office/drawing/2014/main" val="4098619271"/>
                    </a:ext>
                  </a:extLst>
                </a:gridCol>
              </a:tblGrid>
              <a:tr h="289322">
                <a:tc gridSpan="2">
                  <a:txBody>
                    <a:bodyPr/>
                    <a:lstStyle/>
                    <a:p>
                      <a:pPr marL="0" marR="0">
                        <a:spcBef>
                          <a:spcPts val="0"/>
                        </a:spcBef>
                        <a:spcAft>
                          <a:spcPts val="0"/>
                        </a:spcAft>
                      </a:pPr>
                      <a:r>
                        <a:rPr lang="en-US" sz="1200" dirty="0">
                          <a:effectLst/>
                        </a:rPr>
                        <a:t>Title V Fee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hMerge="1">
                  <a:txBody>
                    <a:bodyPr/>
                    <a:lstStyle/>
                    <a:p>
                      <a:endParaRPr lang="en-US"/>
                    </a:p>
                  </a:txBody>
                  <a:tcPr/>
                </a:tc>
                <a:extLst>
                  <a:ext uri="{0D108BD9-81ED-4DB2-BD59-A6C34878D82A}">
                    <a16:rowId xmlns:a16="http://schemas.microsoft.com/office/drawing/2014/main" val="80550684"/>
                  </a:ext>
                </a:extLst>
              </a:tr>
              <a:tr h="257175">
                <a:tc>
                  <a:txBody>
                    <a:bodyPr/>
                    <a:lstStyle/>
                    <a:p>
                      <a:pPr marL="0" marR="0">
                        <a:spcBef>
                          <a:spcPts val="0"/>
                        </a:spcBef>
                        <a:spcAft>
                          <a:spcPts val="0"/>
                        </a:spcAft>
                      </a:pPr>
                      <a:r>
                        <a:rPr lang="en-US" sz="1200">
                          <a:effectLst/>
                        </a:rPr>
                        <a:t>Permit Type:</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Fee</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019654829"/>
                  </a:ext>
                </a:extLst>
              </a:tr>
              <a:tr h="289322">
                <a:tc>
                  <a:txBody>
                    <a:bodyPr/>
                    <a:lstStyle/>
                    <a:p>
                      <a:pPr marL="0" marR="0">
                        <a:spcBef>
                          <a:spcPts val="0"/>
                        </a:spcBef>
                        <a:spcAft>
                          <a:spcPts val="0"/>
                        </a:spcAft>
                      </a:pPr>
                      <a:r>
                        <a:rPr lang="en-US" sz="1200">
                          <a:effectLst/>
                        </a:rPr>
                        <a:t>Title V Major Source with Combustion and Opacity CEMS</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$ 5,625.00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579045453"/>
                  </a:ext>
                </a:extLst>
              </a:tr>
              <a:tr h="289322">
                <a:tc>
                  <a:txBody>
                    <a:bodyPr/>
                    <a:lstStyle/>
                    <a:p>
                      <a:pPr marL="0" marR="0">
                        <a:spcBef>
                          <a:spcPts val="0"/>
                        </a:spcBef>
                        <a:spcAft>
                          <a:spcPts val="0"/>
                        </a:spcAft>
                      </a:pPr>
                      <a:r>
                        <a:rPr lang="en-US" sz="1200">
                          <a:effectLst/>
                        </a:rPr>
                        <a:t>Title V Major Source with Combustion CEMS</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$ 5,000.00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356003476"/>
                  </a:ext>
                </a:extLst>
              </a:tr>
              <a:tr h="289322">
                <a:tc>
                  <a:txBody>
                    <a:bodyPr/>
                    <a:lstStyle/>
                    <a:p>
                      <a:pPr marL="0" marR="0">
                        <a:spcBef>
                          <a:spcPts val="0"/>
                        </a:spcBef>
                        <a:spcAft>
                          <a:spcPts val="0"/>
                        </a:spcAft>
                      </a:pPr>
                      <a:r>
                        <a:rPr lang="en-US" sz="1200">
                          <a:effectLst/>
                        </a:rPr>
                        <a:t>Title V Major Source without CEMS</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$ 3,750.00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4184734998"/>
                  </a:ext>
                </a:extLst>
              </a:tr>
              <a:tr h="321469">
                <a:tc>
                  <a:txBody>
                    <a:bodyPr/>
                    <a:lstStyle/>
                    <a:p>
                      <a:pPr marL="0" marR="0">
                        <a:spcBef>
                          <a:spcPts val="0"/>
                        </a:spcBef>
                        <a:spcAft>
                          <a:spcPts val="0"/>
                        </a:spcAft>
                      </a:pPr>
                      <a:r>
                        <a:rPr lang="en-US" sz="1200">
                          <a:effectLst/>
                        </a:rPr>
                        <a:t>Non-Major Title V source without CEMS</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$ 3,125.00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336826972"/>
                  </a:ext>
                </a:extLst>
              </a:tr>
              <a:tr h="321469">
                <a:tc>
                  <a:txBody>
                    <a:bodyPr/>
                    <a:lstStyle/>
                    <a:p>
                      <a:pPr marL="0" marR="0">
                        <a:spcBef>
                          <a:spcPts val="0"/>
                        </a:spcBef>
                        <a:spcAft>
                          <a:spcPts val="0"/>
                        </a:spcAft>
                      </a:pPr>
                      <a:r>
                        <a:rPr lang="en-US" sz="1200">
                          <a:effectLst/>
                        </a:rPr>
                        <a:t>Designated Non-Major Source</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$ 2,500.00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666843101"/>
                  </a:ext>
                </a:extLst>
              </a:tr>
            </a:tbl>
          </a:graphicData>
        </a:graphic>
      </p:graphicFrame>
    </p:spTree>
    <p:extLst>
      <p:ext uri="{BB962C8B-B14F-4D97-AF65-F5344CB8AC3E}">
        <p14:creationId xmlns:p14="http://schemas.microsoft.com/office/powerpoint/2010/main" val="358767839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BAB08-241A-421B-2235-5D8EF24EAF9A}"/>
              </a:ext>
            </a:extLst>
          </p:cNvPr>
          <p:cNvSpPr>
            <a:spLocks noGrp="1"/>
          </p:cNvSpPr>
          <p:nvPr>
            <p:ph idx="1"/>
          </p:nvPr>
        </p:nvSpPr>
        <p:spPr>
          <a:xfrm>
            <a:off x="732367" y="838200"/>
            <a:ext cx="10723033" cy="5867400"/>
          </a:xfrm>
        </p:spPr>
        <p:txBody>
          <a:bodyPr/>
          <a:lstStyle/>
          <a:p>
            <a:pPr marL="0" indent="0" algn="just">
              <a:spcBef>
                <a:spcPts val="0"/>
              </a:spcBef>
              <a:spcAft>
                <a:spcPts val="0"/>
              </a:spcAft>
              <a:buNone/>
              <a:tabLst>
                <a:tab pos="1257300" algn="l"/>
              </a:tabLst>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r>
              <a:rPr lang="en-US" sz="1400" b="1" dirty="0">
                <a:solidFill>
                  <a:schemeClr val="tx1"/>
                </a:solidFill>
                <a:effectLst/>
                <a:latin typeface="Times New Roman" panose="02020603050405020304" pitchFamily="18" charset="0"/>
                <a:ea typeface="Times New Roman" panose="02020603050405020304" pitchFamily="18" charset="0"/>
              </a:rPr>
              <a:t>Section 660.32: Category  XXXII -	Burn Permit Fee</a:t>
            </a:r>
          </a:p>
          <a:p>
            <a:pPr marL="0" marR="0" indent="0" algn="just">
              <a:spcBef>
                <a:spcPts val="0"/>
              </a:spcBef>
              <a:spcAft>
                <a:spcPts val="0"/>
              </a:spcAft>
              <a:buNone/>
              <a:tabLst>
                <a:tab pos="1257300" algn="l"/>
              </a:tabLst>
            </a:pPr>
            <a:r>
              <a:rPr lang="en-US" sz="1400" dirty="0">
                <a:solidFill>
                  <a:schemeClr val="tx1"/>
                </a:solidFill>
                <a:latin typeface="Times New Roman" panose="02020603050405020304" pitchFamily="18" charset="0"/>
                <a:ea typeface="Times New Roman" panose="02020603050405020304" pitchFamily="18" charset="0"/>
              </a:rPr>
              <a:t>Residential Burn Permits are for small burn piles, less than four (4) feet in diameter, on parcels that have a residence and are between 1.0 acres and 5.0 acres that typically include small diameter vegetation that will be completely consumed during normal burn hours.  </a:t>
            </a:r>
          </a:p>
          <a:p>
            <a:pPr marL="0" marR="0" indent="0" algn="just">
              <a:spcBef>
                <a:spcPts val="0"/>
              </a:spcBef>
              <a:spcAft>
                <a:spcPts val="0"/>
              </a:spcAft>
              <a:buNone/>
              <a:tabLst>
                <a:tab pos="1257300" algn="l"/>
              </a:tabLst>
            </a:pPr>
            <a:endParaRPr lang="en-US" sz="1400" dirty="0">
              <a:solidFill>
                <a:schemeClr val="tx1"/>
              </a:solidFill>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r>
              <a:rPr lang="en-US" sz="1400" dirty="0">
                <a:solidFill>
                  <a:schemeClr val="tx1"/>
                </a:solidFill>
                <a:latin typeface="Times New Roman" panose="02020603050405020304" pitchFamily="18" charset="0"/>
                <a:ea typeface="Times New Roman" panose="02020603050405020304" pitchFamily="18" charset="0"/>
              </a:rPr>
              <a:t>Agricultural Burn Permits are for agricultural and fire hazard reduction burns.  Burn piles are limited to ten (10) feet in diameter and vegetation diameter must be of a size that will burn dead out during normal burn hours.  Extended hours on extended burn days for Agricultural burns may be approved upon request and documentation of need for extended hours.  </a:t>
            </a:r>
          </a:p>
          <a:p>
            <a:pPr marL="0" marR="0" indent="0" algn="just">
              <a:spcBef>
                <a:spcPts val="0"/>
              </a:spcBef>
              <a:spcAft>
                <a:spcPts val="0"/>
              </a:spcAft>
              <a:buNone/>
              <a:tabLst>
                <a:tab pos="1257300" algn="l"/>
              </a:tabLst>
            </a:pPr>
            <a:endParaRPr lang="en-US" sz="1400" dirty="0">
              <a:solidFill>
                <a:schemeClr val="tx1"/>
              </a:solidFill>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r>
              <a:rPr lang="en-US" sz="1400" dirty="0">
                <a:solidFill>
                  <a:schemeClr val="tx1"/>
                </a:solidFill>
                <a:latin typeface="Times New Roman" panose="02020603050405020304" pitchFamily="18" charset="0"/>
                <a:ea typeface="Times New Roman" panose="02020603050405020304" pitchFamily="18" charset="0"/>
              </a:rPr>
              <a:t>Lot Clearing / Land Development Burn Permits are one (1) time permits for clearing a lot for development or for fire safety.  Lot Clearing Burn Permits may be issued for parcels less than 1.0 acre in size, with documentation that there is no other feasible method of disposal of the vegetation.  </a:t>
            </a:r>
          </a:p>
          <a:p>
            <a:pPr marL="0" marR="0" indent="0" algn="just">
              <a:spcBef>
                <a:spcPts val="0"/>
              </a:spcBef>
              <a:spcAft>
                <a:spcPts val="0"/>
              </a:spcAft>
              <a:buNone/>
              <a:tabLst>
                <a:tab pos="1257300" algn="l"/>
              </a:tabLst>
            </a:pPr>
            <a:endParaRPr lang="en-US" sz="1400" dirty="0">
              <a:solidFill>
                <a:schemeClr val="tx1"/>
              </a:solidFill>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r>
              <a:rPr lang="en-US" sz="1400" dirty="0">
                <a:solidFill>
                  <a:schemeClr val="tx1"/>
                </a:solidFill>
                <a:latin typeface="Times New Roman" panose="02020603050405020304" pitchFamily="18" charset="0"/>
                <a:ea typeface="Times New Roman" panose="02020603050405020304" pitchFamily="18" charset="0"/>
              </a:rPr>
              <a:t>A Smoke Management Plan Burn Permit may be obtained for any complex or large burn project, standing vegetation burn project, or other burn projects under single ownership incorporating multiple contiguous parcels.  The requirement to obtain a Smoke Management Plan Burn Permit includes, but is not limited to, burn projects which: require a Smoke Management Plan pursuant to Regulation, require an inspection or meteorological review and specific date and time authorization prior to burning, burning of standing brush, are located in close proximity to the public for the amount of material to be burned, have a fire hazard potential, are at a location with a history of violations or complaint, or are conducted by a responsible party having a history of violation or public complaint.  </a:t>
            </a:r>
          </a:p>
          <a:p>
            <a:pPr marL="0" marR="0" indent="0" algn="just">
              <a:spcBef>
                <a:spcPts val="0"/>
              </a:spcBef>
              <a:spcAft>
                <a:spcPts val="0"/>
              </a:spcAft>
              <a:buNone/>
              <a:tabLst>
                <a:tab pos="1257300" algn="l"/>
              </a:tabLst>
            </a:pPr>
            <a:endParaRPr lang="en-US" sz="1400" dirty="0">
              <a:solidFill>
                <a:schemeClr val="tx1"/>
              </a:solidFill>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r>
              <a:rPr lang="en-US" sz="1400" dirty="0">
                <a:solidFill>
                  <a:schemeClr val="tx1"/>
                </a:solidFill>
                <a:latin typeface="Times New Roman" panose="02020603050405020304" pitchFamily="18" charset="0"/>
                <a:ea typeface="Times New Roman" panose="02020603050405020304" pitchFamily="18" charset="0"/>
              </a:rPr>
              <a:t>A Smoke Management Plan Burn Permit is required for each parcel of record on which vegetation is to be burned.  For projects incorporating multiple burn types (standing brush and piles), the higher fee of the two types is required.  Additional fees are required for multiple parcels and burning more than 200 acres and may be assessed for re-inspections or incomplete applications.  Examples include, but are not limited to: District staff is required to research properties or obtain other items missing from the application, the time required to assist in preparing a permit application is excessive, staff is required to perform multiple inspections of a burn site, or the burn is found to be non-compliant with the permit.</a:t>
            </a: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p:txBody>
      </p:sp>
      <p:sp>
        <p:nvSpPr>
          <p:cNvPr id="4" name="Text Box 11">
            <a:extLst>
              <a:ext uri="{FF2B5EF4-FFF2-40B4-BE49-F238E27FC236}">
                <a16:creationId xmlns:a16="http://schemas.microsoft.com/office/drawing/2014/main" id="{208CECA3-B693-2DFC-393C-A5C50669018E}"/>
              </a:ext>
            </a:extLst>
          </p:cNvPr>
          <p:cNvSpPr txBox="1">
            <a:spLocks noGrp="1" noChangeArrowheads="1"/>
          </p:cNvSpPr>
          <p:nvPr>
            <p:ph type="title"/>
          </p:nvPr>
        </p:nvSpPr>
        <p:spPr bwMode="auto">
          <a:xfrm>
            <a:off x="732367" y="-47925"/>
            <a:ext cx="10723034" cy="831093"/>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Rule 660.32 (Proposed)</a:t>
            </a:r>
          </a:p>
        </p:txBody>
      </p:sp>
    </p:spTree>
    <p:extLst>
      <p:ext uri="{BB962C8B-B14F-4D97-AF65-F5344CB8AC3E}">
        <p14:creationId xmlns:p14="http://schemas.microsoft.com/office/powerpoint/2010/main" val="71882410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BAB08-241A-421B-2235-5D8EF24EAF9A}"/>
              </a:ext>
            </a:extLst>
          </p:cNvPr>
          <p:cNvSpPr>
            <a:spLocks noGrp="1"/>
          </p:cNvSpPr>
          <p:nvPr>
            <p:ph idx="1"/>
          </p:nvPr>
        </p:nvSpPr>
        <p:spPr>
          <a:xfrm>
            <a:off x="732367" y="838200"/>
            <a:ext cx="10723033" cy="5867400"/>
          </a:xfrm>
        </p:spPr>
        <p:txBody>
          <a:bodyPr/>
          <a:lstStyle/>
          <a:p>
            <a:pPr marL="0" indent="0" algn="just">
              <a:spcBef>
                <a:spcPts val="0"/>
              </a:spcBef>
              <a:spcAft>
                <a:spcPts val="0"/>
              </a:spcAft>
              <a:buNone/>
              <a:tabLst>
                <a:tab pos="1257300" algn="l"/>
              </a:tabLst>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r>
              <a:rPr lang="en-US" sz="1400" b="1" dirty="0">
                <a:solidFill>
                  <a:schemeClr val="tx1"/>
                </a:solidFill>
                <a:effectLst/>
                <a:latin typeface="Times New Roman" panose="02020603050405020304" pitchFamily="18" charset="0"/>
                <a:ea typeface="Times New Roman" panose="02020603050405020304" pitchFamily="18" charset="0"/>
              </a:rPr>
              <a:t>Section 660.32: Category  XXXII -	Burn Permit Fee</a:t>
            </a:r>
          </a:p>
          <a:p>
            <a:pPr marL="0" marR="0" indent="0" algn="just">
              <a:spcBef>
                <a:spcPts val="0"/>
              </a:spcBef>
              <a:spcAft>
                <a:spcPts val="0"/>
              </a:spcAft>
              <a:buNone/>
              <a:tabLst>
                <a:tab pos="1257300" algn="l"/>
              </a:tabLst>
            </a:pPr>
            <a:r>
              <a:rPr lang="en-US" sz="1400" dirty="0">
                <a:solidFill>
                  <a:schemeClr val="tx1"/>
                </a:solidFill>
                <a:latin typeface="Times New Roman" panose="02020603050405020304" pitchFamily="18" charset="0"/>
                <a:ea typeface="Times New Roman" panose="02020603050405020304" pitchFamily="18" charset="0"/>
              </a:rPr>
              <a:t>Tule Burn Permits are for open burning of standing </a:t>
            </a:r>
            <a:r>
              <a:rPr lang="en-US" sz="1400" dirty="0" err="1">
                <a:solidFill>
                  <a:schemeClr val="tx1"/>
                </a:solidFill>
                <a:latin typeface="Times New Roman" panose="02020603050405020304" pitchFamily="18" charset="0"/>
                <a:ea typeface="Times New Roman" panose="02020603050405020304" pitchFamily="18" charset="0"/>
              </a:rPr>
              <a:t>tules</a:t>
            </a:r>
            <a:r>
              <a:rPr lang="en-US" sz="1400" dirty="0">
                <a:solidFill>
                  <a:schemeClr val="tx1"/>
                </a:solidFill>
                <a:latin typeface="Times New Roman" panose="02020603050405020304" pitchFamily="18" charset="0"/>
                <a:ea typeface="Times New Roman" panose="02020603050405020304" pitchFamily="18" charset="0"/>
              </a:rPr>
              <a:t> for agricultural or habitat improvement purposes.  Tule burns require meteorological review and specific date and time authorization prior to burning an shall be incompliance with Rule Section 1150.</a:t>
            </a:r>
          </a:p>
          <a:p>
            <a:pPr marL="0" marR="0" indent="0" algn="just">
              <a:spcBef>
                <a:spcPts val="0"/>
              </a:spcBef>
              <a:spcAft>
                <a:spcPts val="0"/>
              </a:spcAft>
              <a:buNone/>
              <a:tabLst>
                <a:tab pos="1257300" algn="l"/>
              </a:tabLst>
            </a:pPr>
            <a:endParaRPr lang="en-US" sz="1400" dirty="0">
              <a:solidFill>
                <a:schemeClr val="tx1"/>
              </a:solidFill>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p:txBody>
      </p:sp>
      <p:sp>
        <p:nvSpPr>
          <p:cNvPr id="4" name="Text Box 11">
            <a:extLst>
              <a:ext uri="{FF2B5EF4-FFF2-40B4-BE49-F238E27FC236}">
                <a16:creationId xmlns:a16="http://schemas.microsoft.com/office/drawing/2014/main" id="{208CECA3-B693-2DFC-393C-A5C50669018E}"/>
              </a:ext>
            </a:extLst>
          </p:cNvPr>
          <p:cNvSpPr txBox="1">
            <a:spLocks noGrp="1" noChangeArrowheads="1"/>
          </p:cNvSpPr>
          <p:nvPr>
            <p:ph type="title"/>
          </p:nvPr>
        </p:nvSpPr>
        <p:spPr bwMode="auto">
          <a:xfrm>
            <a:off x="732367" y="-47925"/>
            <a:ext cx="10723034" cy="831093"/>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Rule 660.32 (Proposed) cont’d</a:t>
            </a:r>
          </a:p>
        </p:txBody>
      </p:sp>
      <mc:AlternateContent xmlns:mc="http://schemas.openxmlformats.org/markup-compatibility/2006">
        <mc:Choice xmlns:a14="http://schemas.microsoft.com/office/drawing/2010/main" Requires="a14">
          <p:graphicFrame>
            <p:nvGraphicFramePr>
              <p:cNvPr id="2" name="Table 1">
                <a:extLst>
                  <a:ext uri="{FF2B5EF4-FFF2-40B4-BE49-F238E27FC236}">
                    <a16:creationId xmlns:a16="http://schemas.microsoft.com/office/drawing/2014/main" id="{CB51A621-448E-270B-A9C6-F8131F6288CA}"/>
                  </a:ext>
                </a:extLst>
              </p:cNvPr>
              <p:cNvGraphicFramePr>
                <a:graphicFrameLocks noGrp="1"/>
              </p:cNvGraphicFramePr>
              <p:nvPr>
                <p:extLst>
                  <p:ext uri="{D42A27DB-BD31-4B8C-83A1-F6EECF244321}">
                    <p14:modId xmlns:p14="http://schemas.microsoft.com/office/powerpoint/2010/main" val="2005329733"/>
                  </p:ext>
                </p:extLst>
              </p:nvPr>
            </p:nvGraphicFramePr>
            <p:xfrm>
              <a:off x="2207683" y="1948899"/>
              <a:ext cx="7772400" cy="4474992"/>
            </p:xfrm>
            <a:graphic>
              <a:graphicData uri="http://schemas.openxmlformats.org/drawingml/2006/table">
                <a:tbl>
                  <a:tblPr firstRow="1" firstCol="1" bandRow="1">
                    <a:tableStyleId>{5C22544A-7EE6-4342-B048-85BDC9FD1C3A}</a:tableStyleId>
                  </a:tblPr>
                  <a:tblGrid>
                    <a:gridCol w="2834640">
                      <a:extLst>
                        <a:ext uri="{9D8B030D-6E8A-4147-A177-3AD203B41FA5}">
                          <a16:colId xmlns:a16="http://schemas.microsoft.com/office/drawing/2014/main" val="3504468959"/>
                        </a:ext>
                      </a:extLst>
                    </a:gridCol>
                    <a:gridCol w="972589">
                      <a:extLst>
                        <a:ext uri="{9D8B030D-6E8A-4147-A177-3AD203B41FA5}">
                          <a16:colId xmlns:a16="http://schemas.microsoft.com/office/drawing/2014/main" val="870992685"/>
                        </a:ext>
                      </a:extLst>
                    </a:gridCol>
                    <a:gridCol w="1720734">
                      <a:extLst>
                        <a:ext uri="{9D8B030D-6E8A-4147-A177-3AD203B41FA5}">
                          <a16:colId xmlns:a16="http://schemas.microsoft.com/office/drawing/2014/main" val="2966588539"/>
                        </a:ext>
                      </a:extLst>
                    </a:gridCol>
                    <a:gridCol w="2244437">
                      <a:extLst>
                        <a:ext uri="{9D8B030D-6E8A-4147-A177-3AD203B41FA5}">
                          <a16:colId xmlns:a16="http://schemas.microsoft.com/office/drawing/2014/main" val="4215519109"/>
                        </a:ext>
                      </a:extLst>
                    </a:gridCol>
                  </a:tblGrid>
                  <a:tr h="193902">
                    <a:tc gridSpan="4">
                      <a:txBody>
                        <a:bodyPr/>
                        <a:lstStyle/>
                        <a:p>
                          <a:pPr marL="0" marR="0">
                            <a:spcBef>
                              <a:spcPts val="0"/>
                            </a:spcBef>
                            <a:spcAft>
                              <a:spcPts val="0"/>
                            </a:spcAft>
                          </a:pPr>
                          <a:r>
                            <a:rPr lang="en-US" sz="1000">
                              <a:effectLst/>
                            </a:rPr>
                            <a:t>Burn Permit Fees</a:t>
                          </a:r>
                          <a:endParaRPr lang="en-US" sz="1000">
                            <a:effectLst/>
                            <a:latin typeface="Times New Roman" panose="02020603050405020304" pitchFamily="18" charset="0"/>
                            <a:ea typeface="Times New Roman" panose="02020603050405020304" pitchFamily="18" charset="0"/>
                          </a:endParaRPr>
                        </a:p>
                      </a:txBody>
                      <a:tcPr marL="58171" marR="58171" marT="0" marB="0" anchor="b"/>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14143086"/>
                      </a:ext>
                    </a:extLst>
                  </a:tr>
                  <a:tr h="1085850">
                    <a:tc>
                      <a:txBody>
                        <a:bodyPr/>
                        <a:lstStyle/>
                        <a:p>
                          <a:pPr marL="0" marR="0">
                            <a:spcBef>
                              <a:spcPts val="0"/>
                            </a:spcBef>
                            <a:spcAft>
                              <a:spcPts val="0"/>
                            </a:spcAft>
                          </a:pPr>
                          <a:r>
                            <a:rPr lang="en-US" sz="1000" dirty="0">
                              <a:effectLst/>
                            </a:rPr>
                            <a:t>Permit Type:</a:t>
                          </a:r>
                          <a:endParaRPr lang="en-US" sz="1000" dirty="0">
                            <a:effectLst/>
                            <a:latin typeface="Times New Roman" panose="02020603050405020304" pitchFamily="18" charset="0"/>
                            <a:ea typeface="Times New Roman" panose="02020603050405020304" pitchFamily="18" charset="0"/>
                          </a:endParaRPr>
                        </a:p>
                      </a:txBody>
                      <a:tcPr marL="58171" marR="58171" marT="0" marB="0" anchor="b"/>
                    </a:tc>
                    <a:tc>
                      <a:txBody>
                        <a:bodyPr/>
                        <a:lstStyle/>
                        <a:p>
                          <a:pPr marL="0" marR="0" algn="ctr">
                            <a:spcBef>
                              <a:spcPts val="0"/>
                            </a:spcBef>
                            <a:spcAft>
                              <a:spcPts val="0"/>
                            </a:spcAft>
                          </a:pPr>
                          <a:r>
                            <a:rPr lang="en-US" sz="1000">
                              <a:effectLst/>
                            </a:rPr>
                            <a:t>Fee</a:t>
                          </a:r>
                          <a:endParaRPr lang="en-US" sz="1000">
                            <a:effectLst/>
                            <a:latin typeface="Times New Roman" panose="02020603050405020304" pitchFamily="18" charset="0"/>
                            <a:ea typeface="Times New Roman" panose="02020603050405020304" pitchFamily="18" charset="0"/>
                          </a:endParaRPr>
                        </a:p>
                      </a:txBody>
                      <a:tcPr marL="58171" marR="58171" marT="0" marB="0" anchor="b"/>
                    </a:tc>
                    <a:tc>
                      <a:txBody>
                        <a:bodyPr/>
                        <a:lstStyle/>
                        <a:p>
                          <a:pPr marL="0" marR="0" algn="ctr">
                            <a:spcBef>
                              <a:spcPts val="0"/>
                            </a:spcBef>
                            <a:spcAft>
                              <a:spcPts val="0"/>
                            </a:spcAft>
                          </a:pPr>
                          <a:r>
                            <a:rPr lang="en-US" sz="1000">
                              <a:effectLst/>
                            </a:rPr>
                            <a:t>Fee for additional contiguous parcels at time of original permit issuance or per 200 acres to be burned for large parcels.</a:t>
                          </a:r>
                          <a:endParaRPr lang="en-US" sz="1000">
                            <a:effectLst/>
                            <a:latin typeface="Times New Roman" panose="02020603050405020304" pitchFamily="18" charset="0"/>
                            <a:ea typeface="Times New Roman" panose="02020603050405020304" pitchFamily="18" charset="0"/>
                          </a:endParaRPr>
                        </a:p>
                      </a:txBody>
                      <a:tcPr marL="58171" marR="58171" marT="0" marB="0" anchor="b"/>
                    </a:tc>
                    <a:tc>
                      <a:txBody>
                        <a:bodyPr/>
                        <a:lstStyle/>
                        <a:p>
                          <a:pPr marL="0" marR="0" algn="ctr">
                            <a:spcBef>
                              <a:spcPts val="0"/>
                            </a:spcBef>
                            <a:spcAft>
                              <a:spcPts val="0"/>
                            </a:spcAft>
                          </a:pPr>
                          <a:r>
                            <a:rPr lang="en-US" sz="1000">
                              <a:effectLst/>
                            </a:rPr>
                            <a:t>Hourly rate charged for unprepared/incomplete applications and inspections</a:t>
                          </a:r>
                          <a:endParaRPr lang="en-US" sz="1000">
                            <a:effectLst/>
                            <a:latin typeface="Times New Roman" panose="02020603050405020304" pitchFamily="18" charset="0"/>
                            <a:ea typeface="Times New Roman" panose="02020603050405020304" pitchFamily="18" charset="0"/>
                          </a:endParaRPr>
                        </a:p>
                      </a:txBody>
                      <a:tcPr marL="58171" marR="58171" marT="0" marB="0" anchor="b"/>
                    </a:tc>
                    <a:extLst>
                      <a:ext uri="{0D108BD9-81ED-4DB2-BD59-A6C34878D82A}">
                        <a16:rowId xmlns:a16="http://schemas.microsoft.com/office/drawing/2014/main" val="1671763292"/>
                      </a:ext>
                    </a:extLst>
                  </a:tr>
                  <a:tr h="310243">
                    <a:tc>
                      <a:txBody>
                        <a:bodyPr/>
                        <a:lstStyle/>
                        <a:p>
                          <a:pPr marL="0" marR="0">
                            <a:spcBef>
                              <a:spcPts val="0"/>
                            </a:spcBef>
                            <a:spcAft>
                              <a:spcPts val="0"/>
                            </a:spcAft>
                          </a:pPr>
                          <a:r>
                            <a:rPr lang="en-US" sz="1000">
                              <a:effectLst/>
                            </a:rPr>
                            <a:t>Residential - Pile Size </a:t>
                          </a:r>
                          <a14:m>
                            <m:oMath xmlns:m="http://schemas.openxmlformats.org/officeDocument/2006/math">
                              <m:r>
                                <a:rPr lang="en-US" sz="1000">
                                  <a:effectLst/>
                                </a:rPr>
                                <m:t>≤ </m:t>
                              </m:r>
                            </m:oMath>
                          </a14:m>
                          <a:r>
                            <a:rPr lang="en-US" sz="1000">
                              <a:effectLst/>
                            </a:rPr>
                            <a:t>4 foot diameter</a:t>
                          </a:r>
                          <a:endParaRPr lang="en-US" sz="1000">
                            <a:effectLst/>
                            <a:latin typeface="Times New Roman" panose="02020603050405020304" pitchFamily="18" charset="0"/>
                            <a:ea typeface="Times New Roman" panose="02020603050405020304" pitchFamily="18" charset="0"/>
                          </a:endParaRPr>
                        </a:p>
                      </a:txBody>
                      <a:tcPr marL="58171" marR="58171" marT="0" marB="0" anchor="b"/>
                    </a:tc>
                    <a:tc>
                      <a:txBody>
                        <a:bodyPr/>
                        <a:lstStyle/>
                        <a:p>
                          <a:pPr marL="0" marR="0" algn="r">
                            <a:spcBef>
                              <a:spcPts val="0"/>
                            </a:spcBef>
                            <a:spcAft>
                              <a:spcPts val="0"/>
                            </a:spcAft>
                          </a:pPr>
                          <a:r>
                            <a:rPr lang="en-US" sz="1000">
                              <a:effectLst/>
                            </a:rPr>
                            <a:t>$ 63.00 </a:t>
                          </a:r>
                          <a:endParaRPr lang="en-US" sz="1000">
                            <a:effectLst/>
                            <a:latin typeface="Times New Roman" panose="02020603050405020304" pitchFamily="18" charset="0"/>
                            <a:ea typeface="Times New Roman" panose="02020603050405020304" pitchFamily="18" charset="0"/>
                          </a:endParaRPr>
                        </a:p>
                      </a:txBody>
                      <a:tcPr marL="58171" marR="58171" marT="0" marB="0" anchor="b"/>
                    </a:tc>
                    <a:tc>
                      <a:txBody>
                        <a:bodyPr/>
                        <a:lstStyle/>
                        <a:p>
                          <a:pPr marL="0" marR="0" algn="ctr">
                            <a:spcBef>
                              <a:spcPts val="0"/>
                            </a:spcBef>
                            <a:spcAft>
                              <a:spcPts val="0"/>
                            </a:spcAft>
                          </a:pPr>
                          <a:r>
                            <a:rPr lang="en-US" sz="1000">
                              <a:effectLst/>
                            </a:rPr>
                            <a:t>NA</a:t>
                          </a:r>
                          <a:endParaRPr lang="en-US" sz="1000">
                            <a:effectLst/>
                            <a:latin typeface="Times New Roman" panose="02020603050405020304" pitchFamily="18" charset="0"/>
                            <a:ea typeface="Times New Roman" panose="02020603050405020304" pitchFamily="18" charset="0"/>
                          </a:endParaRPr>
                        </a:p>
                      </a:txBody>
                      <a:tcPr marL="58171" marR="58171" marT="0" marB="0" anchor="b"/>
                    </a:tc>
                    <a:tc>
                      <a:txBody>
                        <a:bodyPr/>
                        <a:lstStyle/>
                        <a:p>
                          <a:pPr marL="0" marR="0" algn="r">
                            <a:spcBef>
                              <a:spcPts val="0"/>
                            </a:spcBef>
                            <a:spcAft>
                              <a:spcPts val="0"/>
                            </a:spcAft>
                          </a:pPr>
                          <a:r>
                            <a:rPr lang="en-US" sz="1000">
                              <a:effectLst/>
                            </a:rPr>
                            <a:t>$ 125.00 </a:t>
                          </a:r>
                          <a:endParaRPr lang="en-US" sz="1000">
                            <a:effectLst/>
                            <a:latin typeface="Times New Roman" panose="02020603050405020304" pitchFamily="18" charset="0"/>
                            <a:ea typeface="Times New Roman" panose="02020603050405020304" pitchFamily="18" charset="0"/>
                          </a:endParaRPr>
                        </a:p>
                      </a:txBody>
                      <a:tcPr marL="58171" marR="58171" marT="0" marB="0" anchor="b"/>
                    </a:tc>
                    <a:extLst>
                      <a:ext uri="{0D108BD9-81ED-4DB2-BD59-A6C34878D82A}">
                        <a16:rowId xmlns:a16="http://schemas.microsoft.com/office/drawing/2014/main" val="2094966623"/>
                      </a:ext>
                    </a:extLst>
                  </a:tr>
                  <a:tr h="310243">
                    <a:tc>
                      <a:txBody>
                        <a:bodyPr/>
                        <a:lstStyle/>
                        <a:p>
                          <a:pPr marL="0" marR="0">
                            <a:spcBef>
                              <a:spcPts val="0"/>
                            </a:spcBef>
                            <a:spcAft>
                              <a:spcPts val="0"/>
                            </a:spcAft>
                          </a:pPr>
                          <a:r>
                            <a:rPr lang="en-US" sz="1000">
                              <a:effectLst/>
                            </a:rPr>
                            <a:t>Agricultural - Pile Size ≤ 10 foot diameter</a:t>
                          </a:r>
                          <a:endParaRPr lang="en-US" sz="1000">
                            <a:effectLst/>
                            <a:latin typeface="Times New Roman" panose="02020603050405020304" pitchFamily="18" charset="0"/>
                            <a:ea typeface="Times New Roman" panose="02020603050405020304" pitchFamily="18" charset="0"/>
                          </a:endParaRPr>
                        </a:p>
                      </a:txBody>
                      <a:tcPr marL="58171" marR="58171" marT="0" marB="0" anchor="b"/>
                    </a:tc>
                    <a:tc>
                      <a:txBody>
                        <a:bodyPr/>
                        <a:lstStyle/>
                        <a:p>
                          <a:pPr marL="0" marR="0" algn="r">
                            <a:spcBef>
                              <a:spcPts val="0"/>
                            </a:spcBef>
                            <a:spcAft>
                              <a:spcPts val="0"/>
                            </a:spcAft>
                          </a:pPr>
                          <a:r>
                            <a:rPr lang="en-US" sz="1000">
                              <a:effectLst/>
                            </a:rPr>
                            <a:t>$ 94.00 </a:t>
                          </a:r>
                          <a:endParaRPr lang="en-US" sz="1000">
                            <a:effectLst/>
                            <a:latin typeface="Times New Roman" panose="02020603050405020304" pitchFamily="18" charset="0"/>
                            <a:ea typeface="Times New Roman" panose="02020603050405020304" pitchFamily="18" charset="0"/>
                          </a:endParaRPr>
                        </a:p>
                      </a:txBody>
                      <a:tcPr marL="58171" marR="58171" marT="0" marB="0" anchor="b"/>
                    </a:tc>
                    <a:tc>
                      <a:txBody>
                        <a:bodyPr/>
                        <a:lstStyle/>
                        <a:p>
                          <a:pPr marL="0" marR="0" algn="ctr">
                            <a:spcBef>
                              <a:spcPts val="0"/>
                            </a:spcBef>
                            <a:spcAft>
                              <a:spcPts val="0"/>
                            </a:spcAft>
                          </a:pPr>
                          <a:r>
                            <a:rPr lang="en-US" sz="1000">
                              <a:effectLst/>
                            </a:rPr>
                            <a:t>NA</a:t>
                          </a:r>
                          <a:endParaRPr lang="en-US" sz="1000">
                            <a:effectLst/>
                            <a:latin typeface="Times New Roman" panose="02020603050405020304" pitchFamily="18" charset="0"/>
                            <a:ea typeface="Times New Roman" panose="02020603050405020304" pitchFamily="18" charset="0"/>
                          </a:endParaRPr>
                        </a:p>
                      </a:txBody>
                      <a:tcPr marL="58171" marR="58171" marT="0" marB="0" anchor="b"/>
                    </a:tc>
                    <a:tc>
                      <a:txBody>
                        <a:bodyPr/>
                        <a:lstStyle/>
                        <a:p>
                          <a:pPr marL="0" marR="0" algn="r">
                            <a:spcBef>
                              <a:spcPts val="0"/>
                            </a:spcBef>
                            <a:spcAft>
                              <a:spcPts val="0"/>
                            </a:spcAft>
                          </a:pPr>
                          <a:r>
                            <a:rPr lang="en-US" sz="1000">
                              <a:effectLst/>
                            </a:rPr>
                            <a:t>$ 125.00 </a:t>
                          </a:r>
                          <a:endParaRPr lang="en-US" sz="1000">
                            <a:effectLst/>
                            <a:latin typeface="Times New Roman" panose="02020603050405020304" pitchFamily="18" charset="0"/>
                            <a:ea typeface="Times New Roman" panose="02020603050405020304" pitchFamily="18" charset="0"/>
                          </a:endParaRPr>
                        </a:p>
                      </a:txBody>
                      <a:tcPr marL="58171" marR="58171" marT="0" marB="0" anchor="b"/>
                    </a:tc>
                    <a:extLst>
                      <a:ext uri="{0D108BD9-81ED-4DB2-BD59-A6C34878D82A}">
                        <a16:rowId xmlns:a16="http://schemas.microsoft.com/office/drawing/2014/main" val="3940629264"/>
                      </a:ext>
                    </a:extLst>
                  </a:tr>
                  <a:tr h="310243">
                    <a:tc>
                      <a:txBody>
                        <a:bodyPr/>
                        <a:lstStyle/>
                        <a:p>
                          <a:pPr marL="0" marR="0">
                            <a:spcBef>
                              <a:spcPts val="0"/>
                            </a:spcBef>
                            <a:spcAft>
                              <a:spcPts val="0"/>
                            </a:spcAft>
                          </a:pPr>
                          <a:r>
                            <a:rPr lang="en-US" sz="1000">
                              <a:effectLst/>
                            </a:rPr>
                            <a:t>Smoke Management Plans - Piles </a:t>
                          </a:r>
                          <a:endParaRPr lang="en-US" sz="1000">
                            <a:effectLst/>
                            <a:latin typeface="Times New Roman" panose="02020603050405020304" pitchFamily="18" charset="0"/>
                            <a:ea typeface="Times New Roman" panose="02020603050405020304" pitchFamily="18" charset="0"/>
                          </a:endParaRPr>
                        </a:p>
                      </a:txBody>
                      <a:tcPr marL="58171" marR="58171" marT="0" marB="0" anchor="b"/>
                    </a:tc>
                    <a:tc>
                      <a:txBody>
                        <a:bodyPr/>
                        <a:lstStyle/>
                        <a:p>
                          <a:pPr marL="0" marR="0" algn="r">
                            <a:spcBef>
                              <a:spcPts val="0"/>
                            </a:spcBef>
                            <a:spcAft>
                              <a:spcPts val="0"/>
                            </a:spcAft>
                          </a:pPr>
                          <a:r>
                            <a:rPr lang="en-US" sz="1000">
                              <a:effectLst/>
                            </a:rPr>
                            <a:t>$ 125.00 </a:t>
                          </a:r>
                          <a:endParaRPr lang="en-US" sz="1000">
                            <a:effectLst/>
                            <a:latin typeface="Times New Roman" panose="02020603050405020304" pitchFamily="18" charset="0"/>
                            <a:ea typeface="Times New Roman" panose="02020603050405020304" pitchFamily="18" charset="0"/>
                          </a:endParaRPr>
                        </a:p>
                      </a:txBody>
                      <a:tcPr marL="58171" marR="58171" marT="0" marB="0" anchor="b"/>
                    </a:tc>
                    <a:tc>
                      <a:txBody>
                        <a:bodyPr/>
                        <a:lstStyle/>
                        <a:p>
                          <a:pPr marL="0" marR="0" algn="r">
                            <a:spcBef>
                              <a:spcPts val="0"/>
                            </a:spcBef>
                            <a:spcAft>
                              <a:spcPts val="0"/>
                            </a:spcAft>
                          </a:pPr>
                          <a:r>
                            <a:rPr lang="en-US" sz="1000">
                              <a:effectLst/>
                            </a:rPr>
                            <a:t>$ 63.00 </a:t>
                          </a:r>
                          <a:endParaRPr lang="en-US" sz="1000">
                            <a:effectLst/>
                            <a:latin typeface="Times New Roman" panose="02020603050405020304" pitchFamily="18" charset="0"/>
                            <a:ea typeface="Times New Roman" panose="02020603050405020304" pitchFamily="18" charset="0"/>
                          </a:endParaRPr>
                        </a:p>
                      </a:txBody>
                      <a:tcPr marL="58171" marR="58171" marT="0" marB="0" anchor="b"/>
                    </a:tc>
                    <a:tc>
                      <a:txBody>
                        <a:bodyPr/>
                        <a:lstStyle/>
                        <a:p>
                          <a:pPr marL="0" marR="0" algn="r">
                            <a:spcBef>
                              <a:spcPts val="0"/>
                            </a:spcBef>
                            <a:spcAft>
                              <a:spcPts val="0"/>
                            </a:spcAft>
                          </a:pPr>
                          <a:r>
                            <a:rPr lang="en-US" sz="1000">
                              <a:effectLst/>
                            </a:rPr>
                            <a:t>$ 125.00 </a:t>
                          </a:r>
                          <a:endParaRPr lang="en-US" sz="1000">
                            <a:effectLst/>
                            <a:latin typeface="Times New Roman" panose="02020603050405020304" pitchFamily="18" charset="0"/>
                            <a:ea typeface="Times New Roman" panose="02020603050405020304" pitchFamily="18" charset="0"/>
                          </a:endParaRPr>
                        </a:p>
                      </a:txBody>
                      <a:tcPr marL="58171" marR="58171" marT="0" marB="0" anchor="b"/>
                    </a:tc>
                    <a:extLst>
                      <a:ext uri="{0D108BD9-81ED-4DB2-BD59-A6C34878D82A}">
                        <a16:rowId xmlns:a16="http://schemas.microsoft.com/office/drawing/2014/main" val="887776844"/>
                      </a:ext>
                    </a:extLst>
                  </a:tr>
                  <a:tr h="310243">
                    <a:tc>
                      <a:txBody>
                        <a:bodyPr/>
                        <a:lstStyle/>
                        <a:p>
                          <a:pPr marL="0" marR="0">
                            <a:spcBef>
                              <a:spcPts val="0"/>
                            </a:spcBef>
                            <a:spcAft>
                              <a:spcPts val="0"/>
                            </a:spcAft>
                          </a:pPr>
                          <a:r>
                            <a:rPr lang="en-US" sz="1000">
                              <a:effectLst/>
                            </a:rPr>
                            <a:t>Smoke Management Plans - Standing Brush</a:t>
                          </a:r>
                          <a:endParaRPr lang="en-US" sz="1000">
                            <a:effectLst/>
                            <a:latin typeface="Times New Roman" panose="02020603050405020304" pitchFamily="18" charset="0"/>
                            <a:ea typeface="Times New Roman" panose="02020603050405020304" pitchFamily="18" charset="0"/>
                          </a:endParaRPr>
                        </a:p>
                      </a:txBody>
                      <a:tcPr marL="58171" marR="58171" marT="0" marB="0" anchor="b"/>
                    </a:tc>
                    <a:tc>
                      <a:txBody>
                        <a:bodyPr/>
                        <a:lstStyle/>
                        <a:p>
                          <a:pPr marL="0" marR="0" algn="r">
                            <a:spcBef>
                              <a:spcPts val="0"/>
                            </a:spcBef>
                            <a:spcAft>
                              <a:spcPts val="0"/>
                            </a:spcAft>
                          </a:pPr>
                          <a:r>
                            <a:rPr lang="en-US" sz="1000">
                              <a:effectLst/>
                            </a:rPr>
                            <a:t>$ 188.00 </a:t>
                          </a:r>
                          <a:endParaRPr lang="en-US" sz="1000">
                            <a:effectLst/>
                            <a:latin typeface="Times New Roman" panose="02020603050405020304" pitchFamily="18" charset="0"/>
                            <a:ea typeface="Times New Roman" panose="02020603050405020304" pitchFamily="18" charset="0"/>
                          </a:endParaRPr>
                        </a:p>
                      </a:txBody>
                      <a:tcPr marL="58171" marR="58171" marT="0" marB="0" anchor="b"/>
                    </a:tc>
                    <a:tc>
                      <a:txBody>
                        <a:bodyPr/>
                        <a:lstStyle/>
                        <a:p>
                          <a:pPr marL="0" marR="0" algn="r">
                            <a:spcBef>
                              <a:spcPts val="0"/>
                            </a:spcBef>
                            <a:spcAft>
                              <a:spcPts val="0"/>
                            </a:spcAft>
                          </a:pPr>
                          <a:r>
                            <a:rPr lang="en-US" sz="1000">
                              <a:effectLst/>
                            </a:rPr>
                            <a:t>$ 94.00 </a:t>
                          </a:r>
                          <a:endParaRPr lang="en-US" sz="1000">
                            <a:effectLst/>
                            <a:latin typeface="Times New Roman" panose="02020603050405020304" pitchFamily="18" charset="0"/>
                            <a:ea typeface="Times New Roman" panose="02020603050405020304" pitchFamily="18" charset="0"/>
                          </a:endParaRPr>
                        </a:p>
                      </a:txBody>
                      <a:tcPr marL="58171" marR="58171" marT="0" marB="0" anchor="b"/>
                    </a:tc>
                    <a:tc>
                      <a:txBody>
                        <a:bodyPr/>
                        <a:lstStyle/>
                        <a:p>
                          <a:pPr marL="0" marR="0" algn="r">
                            <a:spcBef>
                              <a:spcPts val="0"/>
                            </a:spcBef>
                            <a:spcAft>
                              <a:spcPts val="0"/>
                            </a:spcAft>
                          </a:pPr>
                          <a:r>
                            <a:rPr lang="en-US" sz="1000">
                              <a:effectLst/>
                            </a:rPr>
                            <a:t>$ 125.00 </a:t>
                          </a:r>
                          <a:endParaRPr lang="en-US" sz="1000">
                            <a:effectLst/>
                            <a:latin typeface="Times New Roman" panose="02020603050405020304" pitchFamily="18" charset="0"/>
                            <a:ea typeface="Times New Roman" panose="02020603050405020304" pitchFamily="18" charset="0"/>
                          </a:endParaRPr>
                        </a:p>
                      </a:txBody>
                      <a:tcPr marL="58171" marR="58171" marT="0" marB="0" anchor="b"/>
                    </a:tc>
                    <a:extLst>
                      <a:ext uri="{0D108BD9-81ED-4DB2-BD59-A6C34878D82A}">
                        <a16:rowId xmlns:a16="http://schemas.microsoft.com/office/drawing/2014/main" val="2498780520"/>
                      </a:ext>
                    </a:extLst>
                  </a:tr>
                  <a:tr h="465364">
                    <a:tc>
                      <a:txBody>
                        <a:bodyPr/>
                        <a:lstStyle/>
                        <a:p>
                          <a:pPr marL="0" marR="0">
                            <a:spcBef>
                              <a:spcPts val="0"/>
                            </a:spcBef>
                            <a:spcAft>
                              <a:spcPts val="0"/>
                            </a:spcAft>
                          </a:pPr>
                          <a:r>
                            <a:rPr lang="en-US" sz="1000">
                              <a:effectLst/>
                            </a:rPr>
                            <a:t>Smoke Management Plans – Complex. (I.E. Right of Way, Levee, Dam, Reservoir Burn)</a:t>
                          </a:r>
                          <a:endParaRPr lang="en-US" sz="1000">
                            <a:effectLst/>
                            <a:latin typeface="Times New Roman" panose="02020603050405020304" pitchFamily="18" charset="0"/>
                            <a:ea typeface="Times New Roman" panose="02020603050405020304" pitchFamily="18" charset="0"/>
                          </a:endParaRPr>
                        </a:p>
                      </a:txBody>
                      <a:tcPr marL="58171" marR="58171" marT="0" marB="0" anchor="b"/>
                    </a:tc>
                    <a:tc>
                      <a:txBody>
                        <a:bodyPr/>
                        <a:lstStyle/>
                        <a:p>
                          <a:pPr marL="0" marR="0" algn="r">
                            <a:spcBef>
                              <a:spcPts val="0"/>
                            </a:spcBef>
                            <a:spcAft>
                              <a:spcPts val="0"/>
                            </a:spcAft>
                          </a:pPr>
                          <a:r>
                            <a:rPr lang="en-US" sz="1000">
                              <a:effectLst/>
                            </a:rPr>
                            <a:t>$ 625.00 </a:t>
                          </a:r>
                          <a:endParaRPr lang="en-US" sz="1000">
                            <a:effectLst/>
                            <a:latin typeface="Times New Roman" panose="02020603050405020304" pitchFamily="18" charset="0"/>
                            <a:ea typeface="Times New Roman" panose="02020603050405020304" pitchFamily="18" charset="0"/>
                          </a:endParaRPr>
                        </a:p>
                      </a:txBody>
                      <a:tcPr marL="58171" marR="58171" marT="0" marB="0" anchor="b"/>
                    </a:tc>
                    <a:tc>
                      <a:txBody>
                        <a:bodyPr/>
                        <a:lstStyle/>
                        <a:p>
                          <a:pPr marL="0" marR="0" algn="ctr">
                            <a:spcBef>
                              <a:spcPts val="0"/>
                            </a:spcBef>
                            <a:spcAft>
                              <a:spcPts val="0"/>
                            </a:spcAft>
                          </a:pPr>
                          <a:r>
                            <a:rPr lang="en-US" sz="1000">
                              <a:effectLst/>
                            </a:rPr>
                            <a:t>NA</a:t>
                          </a:r>
                          <a:endParaRPr lang="en-US" sz="1000">
                            <a:effectLst/>
                            <a:latin typeface="Times New Roman" panose="02020603050405020304" pitchFamily="18" charset="0"/>
                            <a:ea typeface="Times New Roman" panose="02020603050405020304" pitchFamily="18" charset="0"/>
                          </a:endParaRPr>
                        </a:p>
                      </a:txBody>
                      <a:tcPr marL="58171" marR="58171" marT="0" marB="0" anchor="b"/>
                    </a:tc>
                    <a:tc>
                      <a:txBody>
                        <a:bodyPr/>
                        <a:lstStyle/>
                        <a:p>
                          <a:pPr marL="0" marR="0" algn="r">
                            <a:spcBef>
                              <a:spcPts val="0"/>
                            </a:spcBef>
                            <a:spcAft>
                              <a:spcPts val="0"/>
                            </a:spcAft>
                          </a:pPr>
                          <a:r>
                            <a:rPr lang="en-US" sz="1000">
                              <a:effectLst/>
                            </a:rPr>
                            <a:t>$ 125.00 </a:t>
                          </a:r>
                          <a:endParaRPr lang="en-US" sz="1000">
                            <a:effectLst/>
                            <a:latin typeface="Times New Roman" panose="02020603050405020304" pitchFamily="18" charset="0"/>
                            <a:ea typeface="Times New Roman" panose="02020603050405020304" pitchFamily="18" charset="0"/>
                          </a:endParaRPr>
                        </a:p>
                      </a:txBody>
                      <a:tcPr marL="58171" marR="58171" marT="0" marB="0" anchor="b"/>
                    </a:tc>
                    <a:extLst>
                      <a:ext uri="{0D108BD9-81ED-4DB2-BD59-A6C34878D82A}">
                        <a16:rowId xmlns:a16="http://schemas.microsoft.com/office/drawing/2014/main" val="274092775"/>
                      </a:ext>
                    </a:extLst>
                  </a:tr>
                  <a:tr h="311405">
                    <a:tc>
                      <a:txBody>
                        <a:bodyPr/>
                        <a:lstStyle/>
                        <a:p>
                          <a:pPr marL="0" marR="0">
                            <a:spcBef>
                              <a:spcPts val="0"/>
                            </a:spcBef>
                            <a:spcAft>
                              <a:spcPts val="0"/>
                            </a:spcAft>
                          </a:pPr>
                          <a:r>
                            <a:rPr lang="en-US" sz="1000">
                              <a:effectLst/>
                            </a:rPr>
                            <a:t>Lot Clearing/Land Development</a:t>
                          </a:r>
                          <a:endParaRPr lang="en-US" sz="1000">
                            <a:effectLst/>
                            <a:latin typeface="Times New Roman" panose="02020603050405020304" pitchFamily="18" charset="0"/>
                            <a:ea typeface="Times New Roman" panose="02020603050405020304" pitchFamily="18" charset="0"/>
                          </a:endParaRPr>
                        </a:p>
                      </a:txBody>
                      <a:tcPr marL="58171" marR="58171" marT="0" marB="0" anchor="b"/>
                    </a:tc>
                    <a:tc>
                      <a:txBody>
                        <a:bodyPr/>
                        <a:lstStyle/>
                        <a:p>
                          <a:pPr marL="0" marR="0" algn="r">
                            <a:spcBef>
                              <a:spcPts val="0"/>
                            </a:spcBef>
                            <a:spcAft>
                              <a:spcPts val="0"/>
                            </a:spcAft>
                          </a:pPr>
                          <a:r>
                            <a:rPr lang="en-US" sz="1000">
                              <a:effectLst/>
                            </a:rPr>
                            <a:t>$ 250.00 </a:t>
                          </a:r>
                          <a:endParaRPr lang="en-US" sz="1000">
                            <a:effectLst/>
                            <a:latin typeface="Times New Roman" panose="02020603050405020304" pitchFamily="18" charset="0"/>
                            <a:ea typeface="Times New Roman" panose="02020603050405020304" pitchFamily="18" charset="0"/>
                          </a:endParaRPr>
                        </a:p>
                      </a:txBody>
                      <a:tcPr marL="58171" marR="58171" marT="0" marB="0" anchor="b"/>
                    </a:tc>
                    <a:tc>
                      <a:txBody>
                        <a:bodyPr/>
                        <a:lstStyle/>
                        <a:p>
                          <a:pPr marL="0" marR="0" algn="ctr">
                            <a:spcBef>
                              <a:spcPts val="0"/>
                            </a:spcBef>
                            <a:spcAft>
                              <a:spcPts val="0"/>
                            </a:spcAft>
                          </a:pPr>
                          <a:r>
                            <a:rPr lang="en-US" sz="1000">
                              <a:effectLst/>
                            </a:rPr>
                            <a:t>NA</a:t>
                          </a:r>
                          <a:endParaRPr lang="en-US" sz="1000">
                            <a:effectLst/>
                            <a:latin typeface="Times New Roman" panose="02020603050405020304" pitchFamily="18" charset="0"/>
                            <a:ea typeface="Times New Roman" panose="02020603050405020304" pitchFamily="18" charset="0"/>
                          </a:endParaRPr>
                        </a:p>
                      </a:txBody>
                      <a:tcPr marL="58171" marR="58171" marT="0" marB="0" anchor="b"/>
                    </a:tc>
                    <a:tc>
                      <a:txBody>
                        <a:bodyPr/>
                        <a:lstStyle/>
                        <a:p>
                          <a:pPr marL="0" marR="0" algn="r">
                            <a:spcBef>
                              <a:spcPts val="0"/>
                            </a:spcBef>
                            <a:spcAft>
                              <a:spcPts val="0"/>
                            </a:spcAft>
                          </a:pPr>
                          <a:r>
                            <a:rPr lang="en-US" sz="1000">
                              <a:effectLst/>
                            </a:rPr>
                            <a:t>$ 125.00 </a:t>
                          </a:r>
                          <a:endParaRPr lang="en-US" sz="1000">
                            <a:effectLst/>
                            <a:latin typeface="Times New Roman" panose="02020603050405020304" pitchFamily="18" charset="0"/>
                            <a:ea typeface="Times New Roman" panose="02020603050405020304" pitchFamily="18" charset="0"/>
                          </a:endParaRPr>
                        </a:p>
                      </a:txBody>
                      <a:tcPr marL="58171" marR="58171" marT="0" marB="0" anchor="b"/>
                    </a:tc>
                    <a:extLst>
                      <a:ext uri="{0D108BD9-81ED-4DB2-BD59-A6C34878D82A}">
                        <a16:rowId xmlns:a16="http://schemas.microsoft.com/office/drawing/2014/main" val="800700982"/>
                      </a:ext>
                    </a:extLst>
                  </a:tr>
                  <a:tr h="304800">
                    <a:tc>
                      <a:txBody>
                        <a:bodyPr/>
                        <a:lstStyle/>
                        <a:p>
                          <a:pPr marL="0" marR="0">
                            <a:spcBef>
                              <a:spcPts val="0"/>
                            </a:spcBef>
                            <a:spcAft>
                              <a:spcPts val="0"/>
                            </a:spcAft>
                          </a:pPr>
                          <a:r>
                            <a:rPr lang="en-US" sz="1000">
                              <a:effectLst/>
                            </a:rPr>
                            <a:t>Tule </a:t>
                          </a:r>
                          <a:endParaRPr lang="en-US" sz="1000">
                            <a:effectLst/>
                            <a:latin typeface="Times New Roman" panose="02020603050405020304" pitchFamily="18" charset="0"/>
                            <a:ea typeface="Times New Roman" panose="02020603050405020304" pitchFamily="18" charset="0"/>
                          </a:endParaRPr>
                        </a:p>
                      </a:txBody>
                      <a:tcPr marL="58171" marR="58171" marT="0" marB="0" anchor="b"/>
                    </a:tc>
                    <a:tc>
                      <a:txBody>
                        <a:bodyPr/>
                        <a:lstStyle/>
                        <a:p>
                          <a:pPr marL="0" marR="0" algn="r">
                            <a:spcBef>
                              <a:spcPts val="0"/>
                            </a:spcBef>
                            <a:spcAft>
                              <a:spcPts val="0"/>
                            </a:spcAft>
                          </a:pPr>
                          <a:r>
                            <a:rPr lang="en-US" sz="1000">
                              <a:effectLst/>
                            </a:rPr>
                            <a:t>$ 250.00 </a:t>
                          </a:r>
                          <a:endParaRPr lang="en-US" sz="1000">
                            <a:effectLst/>
                            <a:latin typeface="Times New Roman" panose="02020603050405020304" pitchFamily="18" charset="0"/>
                            <a:ea typeface="Times New Roman" panose="02020603050405020304" pitchFamily="18" charset="0"/>
                          </a:endParaRPr>
                        </a:p>
                      </a:txBody>
                      <a:tcPr marL="58171" marR="58171" marT="0" marB="0" anchor="b"/>
                    </a:tc>
                    <a:tc>
                      <a:txBody>
                        <a:bodyPr/>
                        <a:lstStyle/>
                        <a:p>
                          <a:pPr marL="0" marR="0" algn="ctr">
                            <a:spcBef>
                              <a:spcPts val="0"/>
                            </a:spcBef>
                            <a:spcAft>
                              <a:spcPts val="0"/>
                            </a:spcAft>
                          </a:pPr>
                          <a:r>
                            <a:rPr lang="en-US" sz="1000">
                              <a:effectLst/>
                            </a:rPr>
                            <a:t>NA</a:t>
                          </a:r>
                          <a:endParaRPr lang="en-US" sz="1000">
                            <a:effectLst/>
                            <a:latin typeface="Times New Roman" panose="02020603050405020304" pitchFamily="18" charset="0"/>
                            <a:ea typeface="Times New Roman" panose="02020603050405020304" pitchFamily="18" charset="0"/>
                          </a:endParaRPr>
                        </a:p>
                      </a:txBody>
                      <a:tcPr marL="58171" marR="58171" marT="0" marB="0" anchor="b"/>
                    </a:tc>
                    <a:tc>
                      <a:txBody>
                        <a:bodyPr/>
                        <a:lstStyle/>
                        <a:p>
                          <a:pPr marL="0" marR="0" algn="r">
                            <a:spcBef>
                              <a:spcPts val="0"/>
                            </a:spcBef>
                            <a:spcAft>
                              <a:spcPts val="0"/>
                            </a:spcAft>
                          </a:pPr>
                          <a:r>
                            <a:rPr lang="en-US" sz="1000">
                              <a:effectLst/>
                            </a:rPr>
                            <a:t>$ 125.00 </a:t>
                          </a:r>
                          <a:endParaRPr lang="en-US" sz="1000">
                            <a:effectLst/>
                            <a:latin typeface="Times New Roman" panose="02020603050405020304" pitchFamily="18" charset="0"/>
                            <a:ea typeface="Times New Roman" panose="02020603050405020304" pitchFamily="18" charset="0"/>
                          </a:endParaRPr>
                        </a:p>
                      </a:txBody>
                      <a:tcPr marL="58171" marR="58171" marT="0" marB="0" anchor="b"/>
                    </a:tc>
                    <a:extLst>
                      <a:ext uri="{0D108BD9-81ED-4DB2-BD59-A6C34878D82A}">
                        <a16:rowId xmlns:a16="http://schemas.microsoft.com/office/drawing/2014/main" val="2693634236"/>
                      </a:ext>
                    </a:extLst>
                  </a:tr>
                  <a:tr h="304800">
                    <a:tc>
                      <a:txBody>
                        <a:bodyPr/>
                        <a:lstStyle/>
                        <a:p>
                          <a:pPr marL="0" marR="0">
                            <a:spcBef>
                              <a:spcPts val="0"/>
                            </a:spcBef>
                            <a:spcAft>
                              <a:spcPts val="0"/>
                            </a:spcAft>
                          </a:pPr>
                          <a:r>
                            <a:rPr lang="en-US" sz="1000">
                              <a:effectLst/>
                            </a:rPr>
                            <a:t>Residential Exemption </a:t>
                          </a:r>
                          <a:endParaRPr lang="en-US" sz="1000">
                            <a:effectLst/>
                            <a:latin typeface="Times New Roman" panose="02020603050405020304" pitchFamily="18" charset="0"/>
                            <a:ea typeface="Times New Roman" panose="02020603050405020304" pitchFamily="18" charset="0"/>
                          </a:endParaRPr>
                        </a:p>
                      </a:txBody>
                      <a:tcPr marL="58171" marR="58171" marT="0" marB="0" anchor="b"/>
                    </a:tc>
                    <a:tc>
                      <a:txBody>
                        <a:bodyPr/>
                        <a:lstStyle/>
                        <a:p>
                          <a:pPr marL="0" marR="0" algn="r">
                            <a:spcBef>
                              <a:spcPts val="0"/>
                            </a:spcBef>
                            <a:spcAft>
                              <a:spcPts val="0"/>
                            </a:spcAft>
                          </a:pPr>
                          <a:r>
                            <a:rPr lang="en-US" sz="1000">
                              <a:effectLst/>
                            </a:rPr>
                            <a:t>$ 250.00 </a:t>
                          </a:r>
                          <a:endParaRPr lang="en-US" sz="1000">
                            <a:effectLst/>
                            <a:latin typeface="Times New Roman" panose="02020603050405020304" pitchFamily="18" charset="0"/>
                            <a:ea typeface="Times New Roman" panose="02020603050405020304" pitchFamily="18" charset="0"/>
                          </a:endParaRPr>
                        </a:p>
                      </a:txBody>
                      <a:tcPr marL="58171" marR="58171" marT="0" marB="0" anchor="b"/>
                    </a:tc>
                    <a:tc>
                      <a:txBody>
                        <a:bodyPr/>
                        <a:lstStyle/>
                        <a:p>
                          <a:pPr marL="0" marR="0" algn="ctr">
                            <a:spcBef>
                              <a:spcPts val="0"/>
                            </a:spcBef>
                            <a:spcAft>
                              <a:spcPts val="0"/>
                            </a:spcAft>
                          </a:pPr>
                          <a:r>
                            <a:rPr lang="en-US" sz="1000">
                              <a:effectLst/>
                            </a:rPr>
                            <a:t>NA</a:t>
                          </a:r>
                          <a:endParaRPr lang="en-US" sz="1000">
                            <a:effectLst/>
                            <a:latin typeface="Times New Roman" panose="02020603050405020304" pitchFamily="18" charset="0"/>
                            <a:ea typeface="Times New Roman" panose="02020603050405020304" pitchFamily="18" charset="0"/>
                          </a:endParaRPr>
                        </a:p>
                      </a:txBody>
                      <a:tcPr marL="58171" marR="58171" marT="0" marB="0" anchor="b"/>
                    </a:tc>
                    <a:tc>
                      <a:txBody>
                        <a:bodyPr/>
                        <a:lstStyle/>
                        <a:p>
                          <a:pPr marL="0" marR="0" algn="r">
                            <a:spcBef>
                              <a:spcPts val="0"/>
                            </a:spcBef>
                            <a:spcAft>
                              <a:spcPts val="0"/>
                            </a:spcAft>
                          </a:pPr>
                          <a:r>
                            <a:rPr lang="en-US" sz="1000">
                              <a:effectLst/>
                            </a:rPr>
                            <a:t>$ 125.00 </a:t>
                          </a:r>
                          <a:endParaRPr lang="en-US" sz="1000">
                            <a:effectLst/>
                            <a:latin typeface="Times New Roman" panose="02020603050405020304" pitchFamily="18" charset="0"/>
                            <a:ea typeface="Times New Roman" panose="02020603050405020304" pitchFamily="18" charset="0"/>
                          </a:endParaRPr>
                        </a:p>
                      </a:txBody>
                      <a:tcPr marL="58171" marR="58171" marT="0" marB="0" anchor="b"/>
                    </a:tc>
                    <a:extLst>
                      <a:ext uri="{0D108BD9-81ED-4DB2-BD59-A6C34878D82A}">
                        <a16:rowId xmlns:a16="http://schemas.microsoft.com/office/drawing/2014/main" val="9251427"/>
                      </a:ext>
                    </a:extLst>
                  </a:tr>
                  <a:tr h="567899">
                    <a:tc>
                      <a:txBody>
                        <a:bodyPr/>
                        <a:lstStyle/>
                        <a:p>
                          <a:pPr marL="0" marR="0">
                            <a:spcBef>
                              <a:spcPts val="0"/>
                            </a:spcBef>
                            <a:spcAft>
                              <a:spcPts val="0"/>
                            </a:spcAft>
                          </a:pPr>
                          <a:r>
                            <a:rPr lang="en-US" sz="1000" dirty="0">
                              <a:effectLst/>
                            </a:rPr>
                            <a:t>Agricultural Economic Exemptions (must accompany an active Agricultural Burn Permit or Smoke Management Plan)</a:t>
                          </a:r>
                          <a:endParaRPr lang="en-US" sz="1000" dirty="0">
                            <a:effectLst/>
                            <a:latin typeface="Times New Roman" panose="02020603050405020304" pitchFamily="18" charset="0"/>
                            <a:ea typeface="Times New Roman" panose="02020603050405020304" pitchFamily="18" charset="0"/>
                          </a:endParaRPr>
                        </a:p>
                      </a:txBody>
                      <a:tcPr marL="58171" marR="58171" marT="0" marB="0" anchor="b"/>
                    </a:tc>
                    <a:tc>
                      <a:txBody>
                        <a:bodyPr/>
                        <a:lstStyle/>
                        <a:p>
                          <a:pPr marL="0" marR="0" algn="r">
                            <a:spcBef>
                              <a:spcPts val="0"/>
                            </a:spcBef>
                            <a:spcAft>
                              <a:spcPts val="0"/>
                            </a:spcAft>
                          </a:pPr>
                          <a:r>
                            <a:rPr lang="en-US" sz="1000">
                              <a:effectLst/>
                            </a:rPr>
                            <a:t>$ 125.00 </a:t>
                          </a:r>
                          <a:endParaRPr lang="en-US" sz="1000">
                            <a:effectLst/>
                            <a:latin typeface="Times New Roman" panose="02020603050405020304" pitchFamily="18" charset="0"/>
                            <a:ea typeface="Times New Roman" panose="02020603050405020304" pitchFamily="18" charset="0"/>
                          </a:endParaRPr>
                        </a:p>
                      </a:txBody>
                      <a:tcPr marL="58171" marR="58171" marT="0" marB="0" anchor="b"/>
                    </a:tc>
                    <a:tc>
                      <a:txBody>
                        <a:bodyPr/>
                        <a:lstStyle/>
                        <a:p>
                          <a:pPr marL="0" marR="0" algn="ctr">
                            <a:spcBef>
                              <a:spcPts val="0"/>
                            </a:spcBef>
                            <a:spcAft>
                              <a:spcPts val="0"/>
                            </a:spcAft>
                          </a:pPr>
                          <a:r>
                            <a:rPr lang="en-US" sz="1000">
                              <a:effectLst/>
                            </a:rPr>
                            <a:t>NA</a:t>
                          </a:r>
                          <a:endParaRPr lang="en-US" sz="1000">
                            <a:effectLst/>
                            <a:latin typeface="Times New Roman" panose="02020603050405020304" pitchFamily="18" charset="0"/>
                            <a:ea typeface="Times New Roman" panose="02020603050405020304" pitchFamily="18" charset="0"/>
                          </a:endParaRPr>
                        </a:p>
                      </a:txBody>
                      <a:tcPr marL="58171" marR="58171" marT="0" marB="0" anchor="b"/>
                    </a:tc>
                    <a:tc>
                      <a:txBody>
                        <a:bodyPr/>
                        <a:lstStyle/>
                        <a:p>
                          <a:pPr marL="0" marR="0" algn="r">
                            <a:spcBef>
                              <a:spcPts val="0"/>
                            </a:spcBef>
                            <a:spcAft>
                              <a:spcPts val="0"/>
                            </a:spcAft>
                          </a:pPr>
                          <a:r>
                            <a:rPr lang="en-US" sz="1000" dirty="0">
                              <a:effectLst/>
                            </a:rPr>
                            <a:t>$ 125.00 </a:t>
                          </a:r>
                          <a:endParaRPr lang="en-US" sz="1000" dirty="0">
                            <a:effectLst/>
                            <a:latin typeface="Times New Roman" panose="02020603050405020304" pitchFamily="18" charset="0"/>
                            <a:ea typeface="Times New Roman" panose="02020603050405020304" pitchFamily="18" charset="0"/>
                          </a:endParaRPr>
                        </a:p>
                      </a:txBody>
                      <a:tcPr marL="58171" marR="58171" marT="0" marB="0" anchor="b"/>
                    </a:tc>
                    <a:extLst>
                      <a:ext uri="{0D108BD9-81ED-4DB2-BD59-A6C34878D82A}">
                        <a16:rowId xmlns:a16="http://schemas.microsoft.com/office/drawing/2014/main" val="3740909747"/>
                      </a:ext>
                    </a:extLst>
                  </a:tr>
                </a:tbl>
              </a:graphicData>
            </a:graphic>
          </p:graphicFrame>
        </mc:Choice>
        <mc:Fallback>
          <p:graphicFrame>
            <p:nvGraphicFramePr>
              <p:cNvPr id="2" name="Table 1">
                <a:extLst>
                  <a:ext uri="{FF2B5EF4-FFF2-40B4-BE49-F238E27FC236}">
                    <a16:creationId xmlns:a16="http://schemas.microsoft.com/office/drawing/2014/main" id="{CB51A621-448E-270B-A9C6-F8131F6288CA}"/>
                  </a:ext>
                </a:extLst>
              </p:cNvPr>
              <p:cNvGraphicFramePr>
                <a:graphicFrameLocks noGrp="1"/>
              </p:cNvGraphicFramePr>
              <p:nvPr>
                <p:extLst>
                  <p:ext uri="{D42A27DB-BD31-4B8C-83A1-F6EECF244321}">
                    <p14:modId xmlns:p14="http://schemas.microsoft.com/office/powerpoint/2010/main" val="2005329733"/>
                  </p:ext>
                </p:extLst>
              </p:nvPr>
            </p:nvGraphicFramePr>
            <p:xfrm>
              <a:off x="2207683" y="1948899"/>
              <a:ext cx="7772400" cy="4474992"/>
            </p:xfrm>
            <a:graphic>
              <a:graphicData uri="http://schemas.openxmlformats.org/drawingml/2006/table">
                <a:tbl>
                  <a:tblPr firstRow="1" firstCol="1" bandRow="1">
                    <a:tableStyleId>{5C22544A-7EE6-4342-B048-85BDC9FD1C3A}</a:tableStyleId>
                  </a:tblPr>
                  <a:tblGrid>
                    <a:gridCol w="2834640">
                      <a:extLst>
                        <a:ext uri="{9D8B030D-6E8A-4147-A177-3AD203B41FA5}">
                          <a16:colId xmlns:a16="http://schemas.microsoft.com/office/drawing/2014/main" val="3504468959"/>
                        </a:ext>
                      </a:extLst>
                    </a:gridCol>
                    <a:gridCol w="972589">
                      <a:extLst>
                        <a:ext uri="{9D8B030D-6E8A-4147-A177-3AD203B41FA5}">
                          <a16:colId xmlns:a16="http://schemas.microsoft.com/office/drawing/2014/main" val="870992685"/>
                        </a:ext>
                      </a:extLst>
                    </a:gridCol>
                    <a:gridCol w="1720734">
                      <a:extLst>
                        <a:ext uri="{9D8B030D-6E8A-4147-A177-3AD203B41FA5}">
                          <a16:colId xmlns:a16="http://schemas.microsoft.com/office/drawing/2014/main" val="2966588539"/>
                        </a:ext>
                      </a:extLst>
                    </a:gridCol>
                    <a:gridCol w="2244437">
                      <a:extLst>
                        <a:ext uri="{9D8B030D-6E8A-4147-A177-3AD203B41FA5}">
                          <a16:colId xmlns:a16="http://schemas.microsoft.com/office/drawing/2014/main" val="4215519109"/>
                        </a:ext>
                      </a:extLst>
                    </a:gridCol>
                  </a:tblGrid>
                  <a:tr h="193902">
                    <a:tc gridSpan="4">
                      <a:txBody>
                        <a:bodyPr/>
                        <a:lstStyle/>
                        <a:p>
                          <a:pPr marL="0" marR="0">
                            <a:spcBef>
                              <a:spcPts val="0"/>
                            </a:spcBef>
                            <a:spcAft>
                              <a:spcPts val="0"/>
                            </a:spcAft>
                          </a:pPr>
                          <a:r>
                            <a:rPr lang="en-US" sz="1000">
                              <a:effectLst/>
                            </a:rPr>
                            <a:t>Burn Permit Fees</a:t>
                          </a:r>
                          <a:endParaRPr lang="en-US" sz="1000">
                            <a:effectLst/>
                            <a:latin typeface="Times New Roman" panose="02020603050405020304" pitchFamily="18" charset="0"/>
                            <a:ea typeface="Times New Roman" panose="02020603050405020304" pitchFamily="18" charset="0"/>
                          </a:endParaRPr>
                        </a:p>
                      </a:txBody>
                      <a:tcPr marL="58171" marR="58171" marT="0" marB="0" anchor="b"/>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14143086"/>
                      </a:ext>
                    </a:extLst>
                  </a:tr>
                  <a:tr h="1085850">
                    <a:tc>
                      <a:txBody>
                        <a:bodyPr/>
                        <a:lstStyle/>
                        <a:p>
                          <a:pPr marL="0" marR="0">
                            <a:spcBef>
                              <a:spcPts val="0"/>
                            </a:spcBef>
                            <a:spcAft>
                              <a:spcPts val="0"/>
                            </a:spcAft>
                          </a:pPr>
                          <a:r>
                            <a:rPr lang="en-US" sz="1000" dirty="0">
                              <a:effectLst/>
                            </a:rPr>
                            <a:t>Permit Type:</a:t>
                          </a:r>
                          <a:endParaRPr lang="en-US" sz="1000" dirty="0">
                            <a:effectLst/>
                            <a:latin typeface="Times New Roman" panose="02020603050405020304" pitchFamily="18" charset="0"/>
                            <a:ea typeface="Times New Roman" panose="02020603050405020304" pitchFamily="18" charset="0"/>
                          </a:endParaRPr>
                        </a:p>
                      </a:txBody>
                      <a:tcPr marL="58171" marR="58171" marT="0" marB="0" anchor="b"/>
                    </a:tc>
                    <a:tc>
                      <a:txBody>
                        <a:bodyPr/>
                        <a:lstStyle/>
                        <a:p>
                          <a:pPr marL="0" marR="0" algn="ctr">
                            <a:spcBef>
                              <a:spcPts val="0"/>
                            </a:spcBef>
                            <a:spcAft>
                              <a:spcPts val="0"/>
                            </a:spcAft>
                          </a:pPr>
                          <a:r>
                            <a:rPr lang="en-US" sz="1000">
                              <a:effectLst/>
                            </a:rPr>
                            <a:t>Fee</a:t>
                          </a:r>
                          <a:endParaRPr lang="en-US" sz="1000">
                            <a:effectLst/>
                            <a:latin typeface="Times New Roman" panose="02020603050405020304" pitchFamily="18" charset="0"/>
                            <a:ea typeface="Times New Roman" panose="02020603050405020304" pitchFamily="18" charset="0"/>
                          </a:endParaRPr>
                        </a:p>
                      </a:txBody>
                      <a:tcPr marL="58171" marR="58171" marT="0" marB="0" anchor="b"/>
                    </a:tc>
                    <a:tc>
                      <a:txBody>
                        <a:bodyPr/>
                        <a:lstStyle/>
                        <a:p>
                          <a:pPr marL="0" marR="0" algn="ctr">
                            <a:spcBef>
                              <a:spcPts val="0"/>
                            </a:spcBef>
                            <a:spcAft>
                              <a:spcPts val="0"/>
                            </a:spcAft>
                          </a:pPr>
                          <a:r>
                            <a:rPr lang="en-US" sz="1000">
                              <a:effectLst/>
                            </a:rPr>
                            <a:t>Fee for additional contiguous parcels at time of original permit issuance or per 200 acres to be burned for large parcels.</a:t>
                          </a:r>
                          <a:endParaRPr lang="en-US" sz="1000">
                            <a:effectLst/>
                            <a:latin typeface="Times New Roman" panose="02020603050405020304" pitchFamily="18" charset="0"/>
                            <a:ea typeface="Times New Roman" panose="02020603050405020304" pitchFamily="18" charset="0"/>
                          </a:endParaRPr>
                        </a:p>
                      </a:txBody>
                      <a:tcPr marL="58171" marR="58171" marT="0" marB="0" anchor="b"/>
                    </a:tc>
                    <a:tc>
                      <a:txBody>
                        <a:bodyPr/>
                        <a:lstStyle/>
                        <a:p>
                          <a:pPr marL="0" marR="0" algn="ctr">
                            <a:spcBef>
                              <a:spcPts val="0"/>
                            </a:spcBef>
                            <a:spcAft>
                              <a:spcPts val="0"/>
                            </a:spcAft>
                          </a:pPr>
                          <a:r>
                            <a:rPr lang="en-US" sz="1000">
                              <a:effectLst/>
                            </a:rPr>
                            <a:t>Hourly rate charged for unprepared/incomplete applications and inspections</a:t>
                          </a:r>
                          <a:endParaRPr lang="en-US" sz="1000">
                            <a:effectLst/>
                            <a:latin typeface="Times New Roman" panose="02020603050405020304" pitchFamily="18" charset="0"/>
                            <a:ea typeface="Times New Roman" panose="02020603050405020304" pitchFamily="18" charset="0"/>
                          </a:endParaRPr>
                        </a:p>
                      </a:txBody>
                      <a:tcPr marL="58171" marR="58171" marT="0" marB="0" anchor="b"/>
                    </a:tc>
                    <a:extLst>
                      <a:ext uri="{0D108BD9-81ED-4DB2-BD59-A6C34878D82A}">
                        <a16:rowId xmlns:a16="http://schemas.microsoft.com/office/drawing/2014/main" val="1671763292"/>
                      </a:ext>
                    </a:extLst>
                  </a:tr>
                  <a:tr h="310243">
                    <a:tc>
                      <a:txBody>
                        <a:bodyPr/>
                        <a:lstStyle/>
                        <a:p>
                          <a:endParaRPr lang="en-US"/>
                        </a:p>
                      </a:txBody>
                      <a:tcPr marL="58171" marR="58171" marT="0" marB="0" anchor="b">
                        <a:blipFill>
                          <a:blip r:embed="rId2"/>
                          <a:stretch>
                            <a:fillRect t="-425000" r="-175000" b="-979167"/>
                          </a:stretch>
                        </a:blipFill>
                      </a:tcPr>
                    </a:tc>
                    <a:tc>
                      <a:txBody>
                        <a:bodyPr/>
                        <a:lstStyle/>
                        <a:p>
                          <a:pPr marL="0" marR="0" algn="r">
                            <a:spcBef>
                              <a:spcPts val="0"/>
                            </a:spcBef>
                            <a:spcAft>
                              <a:spcPts val="0"/>
                            </a:spcAft>
                          </a:pPr>
                          <a:r>
                            <a:rPr lang="en-US" sz="1000">
                              <a:effectLst/>
                            </a:rPr>
                            <a:t>$ 63.00 </a:t>
                          </a:r>
                          <a:endParaRPr lang="en-US" sz="1000">
                            <a:effectLst/>
                            <a:latin typeface="Times New Roman" panose="02020603050405020304" pitchFamily="18" charset="0"/>
                            <a:ea typeface="Times New Roman" panose="02020603050405020304" pitchFamily="18" charset="0"/>
                          </a:endParaRPr>
                        </a:p>
                      </a:txBody>
                      <a:tcPr marL="58171" marR="58171" marT="0" marB="0" anchor="b"/>
                    </a:tc>
                    <a:tc>
                      <a:txBody>
                        <a:bodyPr/>
                        <a:lstStyle/>
                        <a:p>
                          <a:pPr marL="0" marR="0" algn="ctr">
                            <a:spcBef>
                              <a:spcPts val="0"/>
                            </a:spcBef>
                            <a:spcAft>
                              <a:spcPts val="0"/>
                            </a:spcAft>
                          </a:pPr>
                          <a:r>
                            <a:rPr lang="en-US" sz="1000">
                              <a:effectLst/>
                            </a:rPr>
                            <a:t>NA</a:t>
                          </a:r>
                          <a:endParaRPr lang="en-US" sz="1000">
                            <a:effectLst/>
                            <a:latin typeface="Times New Roman" panose="02020603050405020304" pitchFamily="18" charset="0"/>
                            <a:ea typeface="Times New Roman" panose="02020603050405020304" pitchFamily="18" charset="0"/>
                          </a:endParaRPr>
                        </a:p>
                      </a:txBody>
                      <a:tcPr marL="58171" marR="58171" marT="0" marB="0" anchor="b"/>
                    </a:tc>
                    <a:tc>
                      <a:txBody>
                        <a:bodyPr/>
                        <a:lstStyle/>
                        <a:p>
                          <a:pPr marL="0" marR="0" algn="r">
                            <a:spcBef>
                              <a:spcPts val="0"/>
                            </a:spcBef>
                            <a:spcAft>
                              <a:spcPts val="0"/>
                            </a:spcAft>
                          </a:pPr>
                          <a:r>
                            <a:rPr lang="en-US" sz="1000">
                              <a:effectLst/>
                            </a:rPr>
                            <a:t>$ 125.00 </a:t>
                          </a:r>
                          <a:endParaRPr lang="en-US" sz="1000">
                            <a:effectLst/>
                            <a:latin typeface="Times New Roman" panose="02020603050405020304" pitchFamily="18" charset="0"/>
                            <a:ea typeface="Times New Roman" panose="02020603050405020304" pitchFamily="18" charset="0"/>
                          </a:endParaRPr>
                        </a:p>
                      </a:txBody>
                      <a:tcPr marL="58171" marR="58171" marT="0" marB="0" anchor="b"/>
                    </a:tc>
                    <a:extLst>
                      <a:ext uri="{0D108BD9-81ED-4DB2-BD59-A6C34878D82A}">
                        <a16:rowId xmlns:a16="http://schemas.microsoft.com/office/drawing/2014/main" val="2094966623"/>
                      </a:ext>
                    </a:extLst>
                  </a:tr>
                  <a:tr h="310243">
                    <a:tc>
                      <a:txBody>
                        <a:bodyPr/>
                        <a:lstStyle/>
                        <a:p>
                          <a:pPr marL="0" marR="0">
                            <a:spcBef>
                              <a:spcPts val="0"/>
                            </a:spcBef>
                            <a:spcAft>
                              <a:spcPts val="0"/>
                            </a:spcAft>
                          </a:pPr>
                          <a:r>
                            <a:rPr lang="en-US" sz="1000">
                              <a:effectLst/>
                            </a:rPr>
                            <a:t>Agricultural - Pile Size ≤ 10 foot diameter</a:t>
                          </a:r>
                          <a:endParaRPr lang="en-US" sz="1000">
                            <a:effectLst/>
                            <a:latin typeface="Times New Roman" panose="02020603050405020304" pitchFamily="18" charset="0"/>
                            <a:ea typeface="Times New Roman" panose="02020603050405020304" pitchFamily="18" charset="0"/>
                          </a:endParaRPr>
                        </a:p>
                      </a:txBody>
                      <a:tcPr marL="58171" marR="58171" marT="0" marB="0" anchor="b"/>
                    </a:tc>
                    <a:tc>
                      <a:txBody>
                        <a:bodyPr/>
                        <a:lstStyle/>
                        <a:p>
                          <a:pPr marL="0" marR="0" algn="r">
                            <a:spcBef>
                              <a:spcPts val="0"/>
                            </a:spcBef>
                            <a:spcAft>
                              <a:spcPts val="0"/>
                            </a:spcAft>
                          </a:pPr>
                          <a:r>
                            <a:rPr lang="en-US" sz="1000">
                              <a:effectLst/>
                            </a:rPr>
                            <a:t>$ 94.00 </a:t>
                          </a:r>
                          <a:endParaRPr lang="en-US" sz="1000">
                            <a:effectLst/>
                            <a:latin typeface="Times New Roman" panose="02020603050405020304" pitchFamily="18" charset="0"/>
                            <a:ea typeface="Times New Roman" panose="02020603050405020304" pitchFamily="18" charset="0"/>
                          </a:endParaRPr>
                        </a:p>
                      </a:txBody>
                      <a:tcPr marL="58171" marR="58171" marT="0" marB="0" anchor="b"/>
                    </a:tc>
                    <a:tc>
                      <a:txBody>
                        <a:bodyPr/>
                        <a:lstStyle/>
                        <a:p>
                          <a:pPr marL="0" marR="0" algn="ctr">
                            <a:spcBef>
                              <a:spcPts val="0"/>
                            </a:spcBef>
                            <a:spcAft>
                              <a:spcPts val="0"/>
                            </a:spcAft>
                          </a:pPr>
                          <a:r>
                            <a:rPr lang="en-US" sz="1000">
                              <a:effectLst/>
                            </a:rPr>
                            <a:t>NA</a:t>
                          </a:r>
                          <a:endParaRPr lang="en-US" sz="1000">
                            <a:effectLst/>
                            <a:latin typeface="Times New Roman" panose="02020603050405020304" pitchFamily="18" charset="0"/>
                            <a:ea typeface="Times New Roman" panose="02020603050405020304" pitchFamily="18" charset="0"/>
                          </a:endParaRPr>
                        </a:p>
                      </a:txBody>
                      <a:tcPr marL="58171" marR="58171" marT="0" marB="0" anchor="b"/>
                    </a:tc>
                    <a:tc>
                      <a:txBody>
                        <a:bodyPr/>
                        <a:lstStyle/>
                        <a:p>
                          <a:pPr marL="0" marR="0" algn="r">
                            <a:spcBef>
                              <a:spcPts val="0"/>
                            </a:spcBef>
                            <a:spcAft>
                              <a:spcPts val="0"/>
                            </a:spcAft>
                          </a:pPr>
                          <a:r>
                            <a:rPr lang="en-US" sz="1000">
                              <a:effectLst/>
                            </a:rPr>
                            <a:t>$ 125.00 </a:t>
                          </a:r>
                          <a:endParaRPr lang="en-US" sz="1000">
                            <a:effectLst/>
                            <a:latin typeface="Times New Roman" panose="02020603050405020304" pitchFamily="18" charset="0"/>
                            <a:ea typeface="Times New Roman" panose="02020603050405020304" pitchFamily="18" charset="0"/>
                          </a:endParaRPr>
                        </a:p>
                      </a:txBody>
                      <a:tcPr marL="58171" marR="58171" marT="0" marB="0" anchor="b"/>
                    </a:tc>
                    <a:extLst>
                      <a:ext uri="{0D108BD9-81ED-4DB2-BD59-A6C34878D82A}">
                        <a16:rowId xmlns:a16="http://schemas.microsoft.com/office/drawing/2014/main" val="3940629264"/>
                      </a:ext>
                    </a:extLst>
                  </a:tr>
                  <a:tr h="310243">
                    <a:tc>
                      <a:txBody>
                        <a:bodyPr/>
                        <a:lstStyle/>
                        <a:p>
                          <a:pPr marL="0" marR="0">
                            <a:spcBef>
                              <a:spcPts val="0"/>
                            </a:spcBef>
                            <a:spcAft>
                              <a:spcPts val="0"/>
                            </a:spcAft>
                          </a:pPr>
                          <a:r>
                            <a:rPr lang="en-US" sz="1000">
                              <a:effectLst/>
                            </a:rPr>
                            <a:t>Smoke Management Plans - Piles </a:t>
                          </a:r>
                          <a:endParaRPr lang="en-US" sz="1000">
                            <a:effectLst/>
                            <a:latin typeface="Times New Roman" panose="02020603050405020304" pitchFamily="18" charset="0"/>
                            <a:ea typeface="Times New Roman" panose="02020603050405020304" pitchFamily="18" charset="0"/>
                          </a:endParaRPr>
                        </a:p>
                      </a:txBody>
                      <a:tcPr marL="58171" marR="58171" marT="0" marB="0" anchor="b"/>
                    </a:tc>
                    <a:tc>
                      <a:txBody>
                        <a:bodyPr/>
                        <a:lstStyle/>
                        <a:p>
                          <a:pPr marL="0" marR="0" algn="r">
                            <a:spcBef>
                              <a:spcPts val="0"/>
                            </a:spcBef>
                            <a:spcAft>
                              <a:spcPts val="0"/>
                            </a:spcAft>
                          </a:pPr>
                          <a:r>
                            <a:rPr lang="en-US" sz="1000">
                              <a:effectLst/>
                            </a:rPr>
                            <a:t>$ 125.00 </a:t>
                          </a:r>
                          <a:endParaRPr lang="en-US" sz="1000">
                            <a:effectLst/>
                            <a:latin typeface="Times New Roman" panose="02020603050405020304" pitchFamily="18" charset="0"/>
                            <a:ea typeface="Times New Roman" panose="02020603050405020304" pitchFamily="18" charset="0"/>
                          </a:endParaRPr>
                        </a:p>
                      </a:txBody>
                      <a:tcPr marL="58171" marR="58171" marT="0" marB="0" anchor="b"/>
                    </a:tc>
                    <a:tc>
                      <a:txBody>
                        <a:bodyPr/>
                        <a:lstStyle/>
                        <a:p>
                          <a:pPr marL="0" marR="0" algn="r">
                            <a:spcBef>
                              <a:spcPts val="0"/>
                            </a:spcBef>
                            <a:spcAft>
                              <a:spcPts val="0"/>
                            </a:spcAft>
                          </a:pPr>
                          <a:r>
                            <a:rPr lang="en-US" sz="1000">
                              <a:effectLst/>
                            </a:rPr>
                            <a:t>$ 63.00 </a:t>
                          </a:r>
                          <a:endParaRPr lang="en-US" sz="1000">
                            <a:effectLst/>
                            <a:latin typeface="Times New Roman" panose="02020603050405020304" pitchFamily="18" charset="0"/>
                            <a:ea typeface="Times New Roman" panose="02020603050405020304" pitchFamily="18" charset="0"/>
                          </a:endParaRPr>
                        </a:p>
                      </a:txBody>
                      <a:tcPr marL="58171" marR="58171" marT="0" marB="0" anchor="b"/>
                    </a:tc>
                    <a:tc>
                      <a:txBody>
                        <a:bodyPr/>
                        <a:lstStyle/>
                        <a:p>
                          <a:pPr marL="0" marR="0" algn="r">
                            <a:spcBef>
                              <a:spcPts val="0"/>
                            </a:spcBef>
                            <a:spcAft>
                              <a:spcPts val="0"/>
                            </a:spcAft>
                          </a:pPr>
                          <a:r>
                            <a:rPr lang="en-US" sz="1000">
                              <a:effectLst/>
                            </a:rPr>
                            <a:t>$ 125.00 </a:t>
                          </a:r>
                          <a:endParaRPr lang="en-US" sz="1000">
                            <a:effectLst/>
                            <a:latin typeface="Times New Roman" panose="02020603050405020304" pitchFamily="18" charset="0"/>
                            <a:ea typeface="Times New Roman" panose="02020603050405020304" pitchFamily="18" charset="0"/>
                          </a:endParaRPr>
                        </a:p>
                      </a:txBody>
                      <a:tcPr marL="58171" marR="58171" marT="0" marB="0" anchor="b"/>
                    </a:tc>
                    <a:extLst>
                      <a:ext uri="{0D108BD9-81ED-4DB2-BD59-A6C34878D82A}">
                        <a16:rowId xmlns:a16="http://schemas.microsoft.com/office/drawing/2014/main" val="887776844"/>
                      </a:ext>
                    </a:extLst>
                  </a:tr>
                  <a:tr h="310243">
                    <a:tc>
                      <a:txBody>
                        <a:bodyPr/>
                        <a:lstStyle/>
                        <a:p>
                          <a:pPr marL="0" marR="0">
                            <a:spcBef>
                              <a:spcPts val="0"/>
                            </a:spcBef>
                            <a:spcAft>
                              <a:spcPts val="0"/>
                            </a:spcAft>
                          </a:pPr>
                          <a:r>
                            <a:rPr lang="en-US" sz="1000">
                              <a:effectLst/>
                            </a:rPr>
                            <a:t>Smoke Management Plans - Standing Brush</a:t>
                          </a:r>
                          <a:endParaRPr lang="en-US" sz="1000">
                            <a:effectLst/>
                            <a:latin typeface="Times New Roman" panose="02020603050405020304" pitchFamily="18" charset="0"/>
                            <a:ea typeface="Times New Roman" panose="02020603050405020304" pitchFamily="18" charset="0"/>
                          </a:endParaRPr>
                        </a:p>
                      </a:txBody>
                      <a:tcPr marL="58171" marR="58171" marT="0" marB="0" anchor="b"/>
                    </a:tc>
                    <a:tc>
                      <a:txBody>
                        <a:bodyPr/>
                        <a:lstStyle/>
                        <a:p>
                          <a:pPr marL="0" marR="0" algn="r">
                            <a:spcBef>
                              <a:spcPts val="0"/>
                            </a:spcBef>
                            <a:spcAft>
                              <a:spcPts val="0"/>
                            </a:spcAft>
                          </a:pPr>
                          <a:r>
                            <a:rPr lang="en-US" sz="1000">
                              <a:effectLst/>
                            </a:rPr>
                            <a:t>$ 188.00 </a:t>
                          </a:r>
                          <a:endParaRPr lang="en-US" sz="1000">
                            <a:effectLst/>
                            <a:latin typeface="Times New Roman" panose="02020603050405020304" pitchFamily="18" charset="0"/>
                            <a:ea typeface="Times New Roman" panose="02020603050405020304" pitchFamily="18" charset="0"/>
                          </a:endParaRPr>
                        </a:p>
                      </a:txBody>
                      <a:tcPr marL="58171" marR="58171" marT="0" marB="0" anchor="b"/>
                    </a:tc>
                    <a:tc>
                      <a:txBody>
                        <a:bodyPr/>
                        <a:lstStyle/>
                        <a:p>
                          <a:pPr marL="0" marR="0" algn="r">
                            <a:spcBef>
                              <a:spcPts val="0"/>
                            </a:spcBef>
                            <a:spcAft>
                              <a:spcPts val="0"/>
                            </a:spcAft>
                          </a:pPr>
                          <a:r>
                            <a:rPr lang="en-US" sz="1000">
                              <a:effectLst/>
                            </a:rPr>
                            <a:t>$ 94.00 </a:t>
                          </a:r>
                          <a:endParaRPr lang="en-US" sz="1000">
                            <a:effectLst/>
                            <a:latin typeface="Times New Roman" panose="02020603050405020304" pitchFamily="18" charset="0"/>
                            <a:ea typeface="Times New Roman" panose="02020603050405020304" pitchFamily="18" charset="0"/>
                          </a:endParaRPr>
                        </a:p>
                      </a:txBody>
                      <a:tcPr marL="58171" marR="58171" marT="0" marB="0" anchor="b"/>
                    </a:tc>
                    <a:tc>
                      <a:txBody>
                        <a:bodyPr/>
                        <a:lstStyle/>
                        <a:p>
                          <a:pPr marL="0" marR="0" algn="r">
                            <a:spcBef>
                              <a:spcPts val="0"/>
                            </a:spcBef>
                            <a:spcAft>
                              <a:spcPts val="0"/>
                            </a:spcAft>
                          </a:pPr>
                          <a:r>
                            <a:rPr lang="en-US" sz="1000">
                              <a:effectLst/>
                            </a:rPr>
                            <a:t>$ 125.00 </a:t>
                          </a:r>
                          <a:endParaRPr lang="en-US" sz="1000">
                            <a:effectLst/>
                            <a:latin typeface="Times New Roman" panose="02020603050405020304" pitchFamily="18" charset="0"/>
                            <a:ea typeface="Times New Roman" panose="02020603050405020304" pitchFamily="18" charset="0"/>
                          </a:endParaRPr>
                        </a:p>
                      </a:txBody>
                      <a:tcPr marL="58171" marR="58171" marT="0" marB="0" anchor="b"/>
                    </a:tc>
                    <a:extLst>
                      <a:ext uri="{0D108BD9-81ED-4DB2-BD59-A6C34878D82A}">
                        <a16:rowId xmlns:a16="http://schemas.microsoft.com/office/drawing/2014/main" val="2498780520"/>
                      </a:ext>
                    </a:extLst>
                  </a:tr>
                  <a:tr h="465364">
                    <a:tc>
                      <a:txBody>
                        <a:bodyPr/>
                        <a:lstStyle/>
                        <a:p>
                          <a:pPr marL="0" marR="0">
                            <a:spcBef>
                              <a:spcPts val="0"/>
                            </a:spcBef>
                            <a:spcAft>
                              <a:spcPts val="0"/>
                            </a:spcAft>
                          </a:pPr>
                          <a:r>
                            <a:rPr lang="en-US" sz="1000">
                              <a:effectLst/>
                            </a:rPr>
                            <a:t>Smoke Management Plans – Complex. (I.E. Right of Way, Levee, Dam, Reservoir Burn)</a:t>
                          </a:r>
                          <a:endParaRPr lang="en-US" sz="1000">
                            <a:effectLst/>
                            <a:latin typeface="Times New Roman" panose="02020603050405020304" pitchFamily="18" charset="0"/>
                            <a:ea typeface="Times New Roman" panose="02020603050405020304" pitchFamily="18" charset="0"/>
                          </a:endParaRPr>
                        </a:p>
                      </a:txBody>
                      <a:tcPr marL="58171" marR="58171" marT="0" marB="0" anchor="b"/>
                    </a:tc>
                    <a:tc>
                      <a:txBody>
                        <a:bodyPr/>
                        <a:lstStyle/>
                        <a:p>
                          <a:pPr marL="0" marR="0" algn="r">
                            <a:spcBef>
                              <a:spcPts val="0"/>
                            </a:spcBef>
                            <a:spcAft>
                              <a:spcPts val="0"/>
                            </a:spcAft>
                          </a:pPr>
                          <a:r>
                            <a:rPr lang="en-US" sz="1000">
                              <a:effectLst/>
                            </a:rPr>
                            <a:t>$ 625.00 </a:t>
                          </a:r>
                          <a:endParaRPr lang="en-US" sz="1000">
                            <a:effectLst/>
                            <a:latin typeface="Times New Roman" panose="02020603050405020304" pitchFamily="18" charset="0"/>
                            <a:ea typeface="Times New Roman" panose="02020603050405020304" pitchFamily="18" charset="0"/>
                          </a:endParaRPr>
                        </a:p>
                      </a:txBody>
                      <a:tcPr marL="58171" marR="58171" marT="0" marB="0" anchor="b"/>
                    </a:tc>
                    <a:tc>
                      <a:txBody>
                        <a:bodyPr/>
                        <a:lstStyle/>
                        <a:p>
                          <a:pPr marL="0" marR="0" algn="ctr">
                            <a:spcBef>
                              <a:spcPts val="0"/>
                            </a:spcBef>
                            <a:spcAft>
                              <a:spcPts val="0"/>
                            </a:spcAft>
                          </a:pPr>
                          <a:r>
                            <a:rPr lang="en-US" sz="1000">
                              <a:effectLst/>
                            </a:rPr>
                            <a:t>NA</a:t>
                          </a:r>
                          <a:endParaRPr lang="en-US" sz="1000">
                            <a:effectLst/>
                            <a:latin typeface="Times New Roman" panose="02020603050405020304" pitchFamily="18" charset="0"/>
                            <a:ea typeface="Times New Roman" panose="02020603050405020304" pitchFamily="18" charset="0"/>
                          </a:endParaRPr>
                        </a:p>
                      </a:txBody>
                      <a:tcPr marL="58171" marR="58171" marT="0" marB="0" anchor="b"/>
                    </a:tc>
                    <a:tc>
                      <a:txBody>
                        <a:bodyPr/>
                        <a:lstStyle/>
                        <a:p>
                          <a:pPr marL="0" marR="0" algn="r">
                            <a:spcBef>
                              <a:spcPts val="0"/>
                            </a:spcBef>
                            <a:spcAft>
                              <a:spcPts val="0"/>
                            </a:spcAft>
                          </a:pPr>
                          <a:r>
                            <a:rPr lang="en-US" sz="1000">
                              <a:effectLst/>
                            </a:rPr>
                            <a:t>$ 125.00 </a:t>
                          </a:r>
                          <a:endParaRPr lang="en-US" sz="1000">
                            <a:effectLst/>
                            <a:latin typeface="Times New Roman" panose="02020603050405020304" pitchFamily="18" charset="0"/>
                            <a:ea typeface="Times New Roman" panose="02020603050405020304" pitchFamily="18" charset="0"/>
                          </a:endParaRPr>
                        </a:p>
                      </a:txBody>
                      <a:tcPr marL="58171" marR="58171" marT="0" marB="0" anchor="b"/>
                    </a:tc>
                    <a:extLst>
                      <a:ext uri="{0D108BD9-81ED-4DB2-BD59-A6C34878D82A}">
                        <a16:rowId xmlns:a16="http://schemas.microsoft.com/office/drawing/2014/main" val="274092775"/>
                      </a:ext>
                    </a:extLst>
                  </a:tr>
                  <a:tr h="311405">
                    <a:tc>
                      <a:txBody>
                        <a:bodyPr/>
                        <a:lstStyle/>
                        <a:p>
                          <a:pPr marL="0" marR="0">
                            <a:spcBef>
                              <a:spcPts val="0"/>
                            </a:spcBef>
                            <a:spcAft>
                              <a:spcPts val="0"/>
                            </a:spcAft>
                          </a:pPr>
                          <a:r>
                            <a:rPr lang="en-US" sz="1000">
                              <a:effectLst/>
                            </a:rPr>
                            <a:t>Lot Clearing/Land Development</a:t>
                          </a:r>
                          <a:endParaRPr lang="en-US" sz="1000">
                            <a:effectLst/>
                            <a:latin typeface="Times New Roman" panose="02020603050405020304" pitchFamily="18" charset="0"/>
                            <a:ea typeface="Times New Roman" panose="02020603050405020304" pitchFamily="18" charset="0"/>
                          </a:endParaRPr>
                        </a:p>
                      </a:txBody>
                      <a:tcPr marL="58171" marR="58171" marT="0" marB="0" anchor="b"/>
                    </a:tc>
                    <a:tc>
                      <a:txBody>
                        <a:bodyPr/>
                        <a:lstStyle/>
                        <a:p>
                          <a:pPr marL="0" marR="0" algn="r">
                            <a:spcBef>
                              <a:spcPts val="0"/>
                            </a:spcBef>
                            <a:spcAft>
                              <a:spcPts val="0"/>
                            </a:spcAft>
                          </a:pPr>
                          <a:r>
                            <a:rPr lang="en-US" sz="1000">
                              <a:effectLst/>
                            </a:rPr>
                            <a:t>$ 250.00 </a:t>
                          </a:r>
                          <a:endParaRPr lang="en-US" sz="1000">
                            <a:effectLst/>
                            <a:latin typeface="Times New Roman" panose="02020603050405020304" pitchFamily="18" charset="0"/>
                            <a:ea typeface="Times New Roman" panose="02020603050405020304" pitchFamily="18" charset="0"/>
                          </a:endParaRPr>
                        </a:p>
                      </a:txBody>
                      <a:tcPr marL="58171" marR="58171" marT="0" marB="0" anchor="b"/>
                    </a:tc>
                    <a:tc>
                      <a:txBody>
                        <a:bodyPr/>
                        <a:lstStyle/>
                        <a:p>
                          <a:pPr marL="0" marR="0" algn="ctr">
                            <a:spcBef>
                              <a:spcPts val="0"/>
                            </a:spcBef>
                            <a:spcAft>
                              <a:spcPts val="0"/>
                            </a:spcAft>
                          </a:pPr>
                          <a:r>
                            <a:rPr lang="en-US" sz="1000">
                              <a:effectLst/>
                            </a:rPr>
                            <a:t>NA</a:t>
                          </a:r>
                          <a:endParaRPr lang="en-US" sz="1000">
                            <a:effectLst/>
                            <a:latin typeface="Times New Roman" panose="02020603050405020304" pitchFamily="18" charset="0"/>
                            <a:ea typeface="Times New Roman" panose="02020603050405020304" pitchFamily="18" charset="0"/>
                          </a:endParaRPr>
                        </a:p>
                      </a:txBody>
                      <a:tcPr marL="58171" marR="58171" marT="0" marB="0" anchor="b"/>
                    </a:tc>
                    <a:tc>
                      <a:txBody>
                        <a:bodyPr/>
                        <a:lstStyle/>
                        <a:p>
                          <a:pPr marL="0" marR="0" algn="r">
                            <a:spcBef>
                              <a:spcPts val="0"/>
                            </a:spcBef>
                            <a:spcAft>
                              <a:spcPts val="0"/>
                            </a:spcAft>
                          </a:pPr>
                          <a:r>
                            <a:rPr lang="en-US" sz="1000">
                              <a:effectLst/>
                            </a:rPr>
                            <a:t>$ 125.00 </a:t>
                          </a:r>
                          <a:endParaRPr lang="en-US" sz="1000">
                            <a:effectLst/>
                            <a:latin typeface="Times New Roman" panose="02020603050405020304" pitchFamily="18" charset="0"/>
                            <a:ea typeface="Times New Roman" panose="02020603050405020304" pitchFamily="18" charset="0"/>
                          </a:endParaRPr>
                        </a:p>
                      </a:txBody>
                      <a:tcPr marL="58171" marR="58171" marT="0" marB="0" anchor="b"/>
                    </a:tc>
                    <a:extLst>
                      <a:ext uri="{0D108BD9-81ED-4DB2-BD59-A6C34878D82A}">
                        <a16:rowId xmlns:a16="http://schemas.microsoft.com/office/drawing/2014/main" val="800700982"/>
                      </a:ext>
                    </a:extLst>
                  </a:tr>
                  <a:tr h="304800">
                    <a:tc>
                      <a:txBody>
                        <a:bodyPr/>
                        <a:lstStyle/>
                        <a:p>
                          <a:pPr marL="0" marR="0">
                            <a:spcBef>
                              <a:spcPts val="0"/>
                            </a:spcBef>
                            <a:spcAft>
                              <a:spcPts val="0"/>
                            </a:spcAft>
                          </a:pPr>
                          <a:r>
                            <a:rPr lang="en-US" sz="1000">
                              <a:effectLst/>
                            </a:rPr>
                            <a:t>Tule </a:t>
                          </a:r>
                          <a:endParaRPr lang="en-US" sz="1000">
                            <a:effectLst/>
                            <a:latin typeface="Times New Roman" panose="02020603050405020304" pitchFamily="18" charset="0"/>
                            <a:ea typeface="Times New Roman" panose="02020603050405020304" pitchFamily="18" charset="0"/>
                          </a:endParaRPr>
                        </a:p>
                      </a:txBody>
                      <a:tcPr marL="58171" marR="58171" marT="0" marB="0" anchor="b"/>
                    </a:tc>
                    <a:tc>
                      <a:txBody>
                        <a:bodyPr/>
                        <a:lstStyle/>
                        <a:p>
                          <a:pPr marL="0" marR="0" algn="r">
                            <a:spcBef>
                              <a:spcPts val="0"/>
                            </a:spcBef>
                            <a:spcAft>
                              <a:spcPts val="0"/>
                            </a:spcAft>
                          </a:pPr>
                          <a:r>
                            <a:rPr lang="en-US" sz="1000">
                              <a:effectLst/>
                            </a:rPr>
                            <a:t>$ 250.00 </a:t>
                          </a:r>
                          <a:endParaRPr lang="en-US" sz="1000">
                            <a:effectLst/>
                            <a:latin typeface="Times New Roman" panose="02020603050405020304" pitchFamily="18" charset="0"/>
                            <a:ea typeface="Times New Roman" panose="02020603050405020304" pitchFamily="18" charset="0"/>
                          </a:endParaRPr>
                        </a:p>
                      </a:txBody>
                      <a:tcPr marL="58171" marR="58171" marT="0" marB="0" anchor="b"/>
                    </a:tc>
                    <a:tc>
                      <a:txBody>
                        <a:bodyPr/>
                        <a:lstStyle/>
                        <a:p>
                          <a:pPr marL="0" marR="0" algn="ctr">
                            <a:spcBef>
                              <a:spcPts val="0"/>
                            </a:spcBef>
                            <a:spcAft>
                              <a:spcPts val="0"/>
                            </a:spcAft>
                          </a:pPr>
                          <a:r>
                            <a:rPr lang="en-US" sz="1000">
                              <a:effectLst/>
                            </a:rPr>
                            <a:t>NA</a:t>
                          </a:r>
                          <a:endParaRPr lang="en-US" sz="1000">
                            <a:effectLst/>
                            <a:latin typeface="Times New Roman" panose="02020603050405020304" pitchFamily="18" charset="0"/>
                            <a:ea typeface="Times New Roman" panose="02020603050405020304" pitchFamily="18" charset="0"/>
                          </a:endParaRPr>
                        </a:p>
                      </a:txBody>
                      <a:tcPr marL="58171" marR="58171" marT="0" marB="0" anchor="b"/>
                    </a:tc>
                    <a:tc>
                      <a:txBody>
                        <a:bodyPr/>
                        <a:lstStyle/>
                        <a:p>
                          <a:pPr marL="0" marR="0" algn="r">
                            <a:spcBef>
                              <a:spcPts val="0"/>
                            </a:spcBef>
                            <a:spcAft>
                              <a:spcPts val="0"/>
                            </a:spcAft>
                          </a:pPr>
                          <a:r>
                            <a:rPr lang="en-US" sz="1000">
                              <a:effectLst/>
                            </a:rPr>
                            <a:t>$ 125.00 </a:t>
                          </a:r>
                          <a:endParaRPr lang="en-US" sz="1000">
                            <a:effectLst/>
                            <a:latin typeface="Times New Roman" panose="02020603050405020304" pitchFamily="18" charset="0"/>
                            <a:ea typeface="Times New Roman" panose="02020603050405020304" pitchFamily="18" charset="0"/>
                          </a:endParaRPr>
                        </a:p>
                      </a:txBody>
                      <a:tcPr marL="58171" marR="58171" marT="0" marB="0" anchor="b"/>
                    </a:tc>
                    <a:extLst>
                      <a:ext uri="{0D108BD9-81ED-4DB2-BD59-A6C34878D82A}">
                        <a16:rowId xmlns:a16="http://schemas.microsoft.com/office/drawing/2014/main" val="2693634236"/>
                      </a:ext>
                    </a:extLst>
                  </a:tr>
                  <a:tr h="304800">
                    <a:tc>
                      <a:txBody>
                        <a:bodyPr/>
                        <a:lstStyle/>
                        <a:p>
                          <a:pPr marL="0" marR="0">
                            <a:spcBef>
                              <a:spcPts val="0"/>
                            </a:spcBef>
                            <a:spcAft>
                              <a:spcPts val="0"/>
                            </a:spcAft>
                          </a:pPr>
                          <a:r>
                            <a:rPr lang="en-US" sz="1000">
                              <a:effectLst/>
                            </a:rPr>
                            <a:t>Residential Exemption </a:t>
                          </a:r>
                          <a:endParaRPr lang="en-US" sz="1000">
                            <a:effectLst/>
                            <a:latin typeface="Times New Roman" panose="02020603050405020304" pitchFamily="18" charset="0"/>
                            <a:ea typeface="Times New Roman" panose="02020603050405020304" pitchFamily="18" charset="0"/>
                          </a:endParaRPr>
                        </a:p>
                      </a:txBody>
                      <a:tcPr marL="58171" marR="58171" marT="0" marB="0" anchor="b"/>
                    </a:tc>
                    <a:tc>
                      <a:txBody>
                        <a:bodyPr/>
                        <a:lstStyle/>
                        <a:p>
                          <a:pPr marL="0" marR="0" algn="r">
                            <a:spcBef>
                              <a:spcPts val="0"/>
                            </a:spcBef>
                            <a:spcAft>
                              <a:spcPts val="0"/>
                            </a:spcAft>
                          </a:pPr>
                          <a:r>
                            <a:rPr lang="en-US" sz="1000">
                              <a:effectLst/>
                            </a:rPr>
                            <a:t>$ 250.00 </a:t>
                          </a:r>
                          <a:endParaRPr lang="en-US" sz="1000">
                            <a:effectLst/>
                            <a:latin typeface="Times New Roman" panose="02020603050405020304" pitchFamily="18" charset="0"/>
                            <a:ea typeface="Times New Roman" panose="02020603050405020304" pitchFamily="18" charset="0"/>
                          </a:endParaRPr>
                        </a:p>
                      </a:txBody>
                      <a:tcPr marL="58171" marR="58171" marT="0" marB="0" anchor="b"/>
                    </a:tc>
                    <a:tc>
                      <a:txBody>
                        <a:bodyPr/>
                        <a:lstStyle/>
                        <a:p>
                          <a:pPr marL="0" marR="0" algn="ctr">
                            <a:spcBef>
                              <a:spcPts val="0"/>
                            </a:spcBef>
                            <a:spcAft>
                              <a:spcPts val="0"/>
                            </a:spcAft>
                          </a:pPr>
                          <a:r>
                            <a:rPr lang="en-US" sz="1000">
                              <a:effectLst/>
                            </a:rPr>
                            <a:t>NA</a:t>
                          </a:r>
                          <a:endParaRPr lang="en-US" sz="1000">
                            <a:effectLst/>
                            <a:latin typeface="Times New Roman" panose="02020603050405020304" pitchFamily="18" charset="0"/>
                            <a:ea typeface="Times New Roman" panose="02020603050405020304" pitchFamily="18" charset="0"/>
                          </a:endParaRPr>
                        </a:p>
                      </a:txBody>
                      <a:tcPr marL="58171" marR="58171" marT="0" marB="0" anchor="b"/>
                    </a:tc>
                    <a:tc>
                      <a:txBody>
                        <a:bodyPr/>
                        <a:lstStyle/>
                        <a:p>
                          <a:pPr marL="0" marR="0" algn="r">
                            <a:spcBef>
                              <a:spcPts val="0"/>
                            </a:spcBef>
                            <a:spcAft>
                              <a:spcPts val="0"/>
                            </a:spcAft>
                          </a:pPr>
                          <a:r>
                            <a:rPr lang="en-US" sz="1000">
                              <a:effectLst/>
                            </a:rPr>
                            <a:t>$ 125.00 </a:t>
                          </a:r>
                          <a:endParaRPr lang="en-US" sz="1000">
                            <a:effectLst/>
                            <a:latin typeface="Times New Roman" panose="02020603050405020304" pitchFamily="18" charset="0"/>
                            <a:ea typeface="Times New Roman" panose="02020603050405020304" pitchFamily="18" charset="0"/>
                          </a:endParaRPr>
                        </a:p>
                      </a:txBody>
                      <a:tcPr marL="58171" marR="58171" marT="0" marB="0" anchor="b"/>
                    </a:tc>
                    <a:extLst>
                      <a:ext uri="{0D108BD9-81ED-4DB2-BD59-A6C34878D82A}">
                        <a16:rowId xmlns:a16="http://schemas.microsoft.com/office/drawing/2014/main" val="9251427"/>
                      </a:ext>
                    </a:extLst>
                  </a:tr>
                  <a:tr h="567899">
                    <a:tc>
                      <a:txBody>
                        <a:bodyPr/>
                        <a:lstStyle/>
                        <a:p>
                          <a:pPr marL="0" marR="0">
                            <a:spcBef>
                              <a:spcPts val="0"/>
                            </a:spcBef>
                            <a:spcAft>
                              <a:spcPts val="0"/>
                            </a:spcAft>
                          </a:pPr>
                          <a:r>
                            <a:rPr lang="en-US" sz="1000" dirty="0">
                              <a:effectLst/>
                            </a:rPr>
                            <a:t>Agricultural Economic Exemptions (must accompany an active Agricultural Burn Permit or Smoke Management Plan)</a:t>
                          </a:r>
                          <a:endParaRPr lang="en-US" sz="1000" dirty="0">
                            <a:effectLst/>
                            <a:latin typeface="Times New Roman" panose="02020603050405020304" pitchFamily="18" charset="0"/>
                            <a:ea typeface="Times New Roman" panose="02020603050405020304" pitchFamily="18" charset="0"/>
                          </a:endParaRPr>
                        </a:p>
                      </a:txBody>
                      <a:tcPr marL="58171" marR="58171" marT="0" marB="0" anchor="b"/>
                    </a:tc>
                    <a:tc>
                      <a:txBody>
                        <a:bodyPr/>
                        <a:lstStyle/>
                        <a:p>
                          <a:pPr marL="0" marR="0" algn="r">
                            <a:spcBef>
                              <a:spcPts val="0"/>
                            </a:spcBef>
                            <a:spcAft>
                              <a:spcPts val="0"/>
                            </a:spcAft>
                          </a:pPr>
                          <a:r>
                            <a:rPr lang="en-US" sz="1000">
                              <a:effectLst/>
                            </a:rPr>
                            <a:t>$ 125.00 </a:t>
                          </a:r>
                          <a:endParaRPr lang="en-US" sz="1000">
                            <a:effectLst/>
                            <a:latin typeface="Times New Roman" panose="02020603050405020304" pitchFamily="18" charset="0"/>
                            <a:ea typeface="Times New Roman" panose="02020603050405020304" pitchFamily="18" charset="0"/>
                          </a:endParaRPr>
                        </a:p>
                      </a:txBody>
                      <a:tcPr marL="58171" marR="58171" marT="0" marB="0" anchor="b"/>
                    </a:tc>
                    <a:tc>
                      <a:txBody>
                        <a:bodyPr/>
                        <a:lstStyle/>
                        <a:p>
                          <a:pPr marL="0" marR="0" algn="ctr">
                            <a:spcBef>
                              <a:spcPts val="0"/>
                            </a:spcBef>
                            <a:spcAft>
                              <a:spcPts val="0"/>
                            </a:spcAft>
                          </a:pPr>
                          <a:r>
                            <a:rPr lang="en-US" sz="1000">
                              <a:effectLst/>
                            </a:rPr>
                            <a:t>NA</a:t>
                          </a:r>
                          <a:endParaRPr lang="en-US" sz="1000">
                            <a:effectLst/>
                            <a:latin typeface="Times New Roman" panose="02020603050405020304" pitchFamily="18" charset="0"/>
                            <a:ea typeface="Times New Roman" panose="02020603050405020304" pitchFamily="18" charset="0"/>
                          </a:endParaRPr>
                        </a:p>
                      </a:txBody>
                      <a:tcPr marL="58171" marR="58171" marT="0" marB="0" anchor="b"/>
                    </a:tc>
                    <a:tc>
                      <a:txBody>
                        <a:bodyPr/>
                        <a:lstStyle/>
                        <a:p>
                          <a:pPr marL="0" marR="0" algn="r">
                            <a:spcBef>
                              <a:spcPts val="0"/>
                            </a:spcBef>
                            <a:spcAft>
                              <a:spcPts val="0"/>
                            </a:spcAft>
                          </a:pPr>
                          <a:r>
                            <a:rPr lang="en-US" sz="1000" dirty="0">
                              <a:effectLst/>
                            </a:rPr>
                            <a:t>$ 125.00 </a:t>
                          </a:r>
                          <a:endParaRPr lang="en-US" sz="1000" dirty="0">
                            <a:effectLst/>
                            <a:latin typeface="Times New Roman" panose="02020603050405020304" pitchFamily="18" charset="0"/>
                            <a:ea typeface="Times New Roman" panose="02020603050405020304" pitchFamily="18" charset="0"/>
                          </a:endParaRPr>
                        </a:p>
                      </a:txBody>
                      <a:tcPr marL="58171" marR="58171" marT="0" marB="0" anchor="b"/>
                    </a:tc>
                    <a:extLst>
                      <a:ext uri="{0D108BD9-81ED-4DB2-BD59-A6C34878D82A}">
                        <a16:rowId xmlns:a16="http://schemas.microsoft.com/office/drawing/2014/main" val="3740909747"/>
                      </a:ext>
                    </a:extLst>
                  </a:tr>
                </a:tbl>
              </a:graphicData>
            </a:graphic>
          </p:graphicFrame>
        </mc:Fallback>
      </mc:AlternateContent>
      <mc:AlternateContent xmlns:mc="http://schemas.openxmlformats.org/markup-compatibility/2006">
        <mc:Choice xmlns:p14="http://schemas.microsoft.com/office/powerpoint/2010/main" xmlns:aink="http://schemas.microsoft.com/office/drawing/2016/ink" Requires="p14 aink">
          <p:contentPart p14:bwMode="auto" r:id="rId3">
            <p14:nvContentPartPr>
              <p14:cNvPr id="5" name="Ink 4">
                <a:extLst>
                  <a:ext uri="{FF2B5EF4-FFF2-40B4-BE49-F238E27FC236}">
                    <a16:creationId xmlns:a16="http://schemas.microsoft.com/office/drawing/2014/main" id="{D36627D3-D46B-837B-58D7-10DECC4D2034}"/>
                  </a:ext>
                </a:extLst>
              </p14:cNvPr>
              <p14:cNvContentPartPr/>
              <p14:nvPr/>
            </p14:nvContentPartPr>
            <p14:xfrm>
              <a:off x="5534172" y="6194425"/>
              <a:ext cx="656969" cy="206375"/>
            </p14:xfrm>
          </p:contentPart>
        </mc:Choice>
        <mc:Fallback>
          <p:pic>
            <p:nvPicPr>
              <p:cNvPr id="5" name="Ink 4">
                <a:extLst>
                  <a:ext uri="{FF2B5EF4-FFF2-40B4-BE49-F238E27FC236}">
                    <a16:creationId xmlns:a16="http://schemas.microsoft.com/office/drawing/2014/main" id="{D36627D3-D46B-837B-58D7-10DECC4D2034}"/>
                  </a:ext>
                </a:extLst>
              </p:cNvPr>
              <p:cNvPicPr/>
              <p:nvPr/>
            </p:nvPicPr>
            <p:blipFill>
              <a:blip r:embed="rId4"/>
              <a:stretch>
                <a:fillRect/>
              </a:stretch>
            </p:blipFill>
            <p:spPr>
              <a:xfrm>
                <a:off x="5529852" y="6190118"/>
                <a:ext cx="665609" cy="214989"/>
              </a:xfrm>
              <a:prstGeom prst="rect">
                <a:avLst/>
              </a:prstGeom>
            </p:spPr>
          </p:pic>
        </mc:Fallback>
      </mc:AlternateContent>
      <mc:AlternateContent xmlns:mc="http://schemas.openxmlformats.org/markup-compatibility/2006">
        <mc:Choice xmlns:p14="http://schemas.microsoft.com/office/powerpoint/2010/main" xmlns:aink="http://schemas.microsoft.com/office/drawing/2016/ink" Requires="p14 aink">
          <p:contentPart p14:bwMode="auto" r:id="rId5">
            <p14:nvContentPartPr>
              <p14:cNvPr id="6" name="Ink 5">
                <a:extLst>
                  <a:ext uri="{FF2B5EF4-FFF2-40B4-BE49-F238E27FC236}">
                    <a16:creationId xmlns:a16="http://schemas.microsoft.com/office/drawing/2014/main" id="{B1C4DDF5-66F0-761B-0DDA-FD4C7020CFD1}"/>
                  </a:ext>
                </a:extLst>
              </p14:cNvPr>
              <p14:cNvContentPartPr/>
              <p14:nvPr/>
            </p14:nvContentPartPr>
            <p14:xfrm>
              <a:off x="5089822" y="5572125"/>
              <a:ext cx="1054092" cy="400050"/>
            </p14:xfrm>
          </p:contentPart>
        </mc:Choice>
        <mc:Fallback>
          <p:pic>
            <p:nvPicPr>
              <p:cNvPr id="6" name="Ink 5">
                <a:extLst>
                  <a:ext uri="{FF2B5EF4-FFF2-40B4-BE49-F238E27FC236}">
                    <a16:creationId xmlns:a16="http://schemas.microsoft.com/office/drawing/2014/main" id="{B1C4DDF5-66F0-761B-0DDA-FD4C7020CFD1}"/>
                  </a:ext>
                </a:extLst>
              </p:cNvPr>
              <p:cNvPicPr/>
              <p:nvPr/>
            </p:nvPicPr>
            <p:blipFill>
              <a:blip r:embed="rId6"/>
              <a:stretch>
                <a:fillRect/>
              </a:stretch>
            </p:blipFill>
            <p:spPr>
              <a:xfrm>
                <a:off x="5085505" y="5567812"/>
                <a:ext cx="1062726" cy="408676"/>
              </a:xfrm>
              <a:prstGeom prst="rect">
                <a:avLst/>
              </a:prstGeom>
            </p:spPr>
          </p:pic>
        </mc:Fallback>
      </mc:AlternateContent>
    </p:spTree>
    <p:extLst>
      <p:ext uri="{BB962C8B-B14F-4D97-AF65-F5344CB8AC3E}">
        <p14:creationId xmlns:p14="http://schemas.microsoft.com/office/powerpoint/2010/main" val="243378977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BAB08-241A-421B-2235-5D8EF24EAF9A}"/>
              </a:ext>
            </a:extLst>
          </p:cNvPr>
          <p:cNvSpPr>
            <a:spLocks noGrp="1"/>
          </p:cNvSpPr>
          <p:nvPr>
            <p:ph idx="1"/>
          </p:nvPr>
        </p:nvSpPr>
        <p:spPr>
          <a:xfrm>
            <a:off x="732367" y="838200"/>
            <a:ext cx="10723033" cy="5867400"/>
          </a:xfrm>
        </p:spPr>
        <p:txBody>
          <a:bodyPr/>
          <a:lstStyle/>
          <a:p>
            <a:pPr marL="0" indent="0" algn="just">
              <a:spcBef>
                <a:spcPts val="0"/>
              </a:spcBef>
              <a:spcAft>
                <a:spcPts val="0"/>
              </a:spcAft>
              <a:buNone/>
              <a:tabLst>
                <a:tab pos="1257300" algn="l"/>
              </a:tabLst>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r>
              <a:rPr lang="en-US" sz="1400" b="1" dirty="0">
                <a:solidFill>
                  <a:schemeClr val="tx1"/>
                </a:solidFill>
                <a:effectLst/>
                <a:latin typeface="Times New Roman" panose="02020603050405020304" pitchFamily="18" charset="0"/>
                <a:ea typeface="Times New Roman" panose="02020603050405020304" pitchFamily="18" charset="0"/>
              </a:rPr>
              <a:t>Section 660.33: Category  XXXIII - Asbestos Dust Hazard Mitigation Plan (Serpentine Dust Control Plan) Fee</a:t>
            </a:r>
          </a:p>
          <a:p>
            <a:pPr marL="0" marR="0" indent="0" algn="just">
              <a:spcBef>
                <a:spcPts val="0"/>
              </a:spcBef>
              <a:spcAft>
                <a:spcPts val="0"/>
              </a:spcAft>
              <a:buNone/>
              <a:tabLst>
                <a:tab pos="1257300" algn="l"/>
              </a:tabLst>
            </a:pPr>
            <a:r>
              <a:rPr lang="en-US" sz="1400" dirty="0">
                <a:solidFill>
                  <a:schemeClr val="tx1"/>
                </a:solidFill>
                <a:effectLst/>
                <a:latin typeface="Times New Roman" panose="02020603050405020304" pitchFamily="18" charset="0"/>
                <a:ea typeface="Times New Roman" panose="02020603050405020304" pitchFamily="18" charset="0"/>
              </a:rPr>
              <a:t>Fee is for each Asbestos Dust Hazard Mitigation Plan (Serpentine Dust Control Plan) submitted.  Plans must be renewed annually until the work is complete and all serpentine areas are secured with permanent cover.  The Late Fee is incurred, when a Plan is submitted less than 30 days prior to the project start date.  The Complex Project Hourly Fee is incurred when Plans require more than one (1) hour of review or when additional research is required.</a:t>
            </a: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p:txBody>
      </p:sp>
      <p:sp>
        <p:nvSpPr>
          <p:cNvPr id="4" name="Text Box 11">
            <a:extLst>
              <a:ext uri="{FF2B5EF4-FFF2-40B4-BE49-F238E27FC236}">
                <a16:creationId xmlns:a16="http://schemas.microsoft.com/office/drawing/2014/main" id="{208CECA3-B693-2DFC-393C-A5C50669018E}"/>
              </a:ext>
            </a:extLst>
          </p:cNvPr>
          <p:cNvSpPr txBox="1">
            <a:spLocks noGrp="1" noChangeArrowheads="1"/>
          </p:cNvSpPr>
          <p:nvPr>
            <p:ph type="title"/>
          </p:nvPr>
        </p:nvSpPr>
        <p:spPr bwMode="auto">
          <a:xfrm>
            <a:off x="732367" y="-47925"/>
            <a:ext cx="10723034" cy="831093"/>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Rule 660.33 (Proposed)</a:t>
            </a:r>
          </a:p>
        </p:txBody>
      </p:sp>
      <mc:AlternateContent xmlns:mc="http://schemas.openxmlformats.org/markup-compatibility/2006">
        <mc:Choice xmlns:p14="http://schemas.microsoft.com/office/powerpoint/2010/main" xmlns:aink="http://schemas.microsoft.com/office/drawing/2016/ink" Requires="p14 aink">
          <p:contentPart p14:bwMode="auto" r:id="rId2">
            <p14:nvContentPartPr>
              <p14:cNvPr id="5" name="Ink 4">
                <a:extLst>
                  <a:ext uri="{FF2B5EF4-FFF2-40B4-BE49-F238E27FC236}">
                    <a16:creationId xmlns:a16="http://schemas.microsoft.com/office/drawing/2014/main" id="{D36627D3-D46B-837B-58D7-10DECC4D2034}"/>
                  </a:ext>
                </a:extLst>
              </p14:cNvPr>
              <p14:cNvContentPartPr/>
              <p14:nvPr/>
            </p14:nvContentPartPr>
            <p14:xfrm>
              <a:off x="5534172" y="6194425"/>
              <a:ext cx="656969" cy="206375"/>
            </p14:xfrm>
          </p:contentPart>
        </mc:Choice>
        <mc:Fallback>
          <p:pic>
            <p:nvPicPr>
              <p:cNvPr id="5" name="Ink 4">
                <a:extLst>
                  <a:ext uri="{FF2B5EF4-FFF2-40B4-BE49-F238E27FC236}">
                    <a16:creationId xmlns:a16="http://schemas.microsoft.com/office/drawing/2014/main" id="{D36627D3-D46B-837B-58D7-10DECC4D2034}"/>
                  </a:ext>
                </a:extLst>
              </p:cNvPr>
              <p:cNvPicPr/>
              <p:nvPr/>
            </p:nvPicPr>
            <p:blipFill>
              <a:blip r:embed="rId3"/>
              <a:stretch>
                <a:fillRect/>
              </a:stretch>
            </p:blipFill>
            <p:spPr>
              <a:xfrm>
                <a:off x="5529852" y="6190118"/>
                <a:ext cx="665609" cy="214989"/>
              </a:xfrm>
              <a:prstGeom prst="rect">
                <a:avLst/>
              </a:prstGeom>
            </p:spPr>
          </p:pic>
        </mc:Fallback>
      </mc:AlternateContent>
      <mc:AlternateContent xmlns:mc="http://schemas.openxmlformats.org/markup-compatibility/2006">
        <mc:Choice xmlns:p14="http://schemas.microsoft.com/office/powerpoint/2010/main" xmlns:aink="http://schemas.microsoft.com/office/drawing/2016/ink" Requires="p14 aink">
          <p:contentPart p14:bwMode="auto" r:id="rId4">
            <p14:nvContentPartPr>
              <p14:cNvPr id="6" name="Ink 5">
                <a:extLst>
                  <a:ext uri="{FF2B5EF4-FFF2-40B4-BE49-F238E27FC236}">
                    <a16:creationId xmlns:a16="http://schemas.microsoft.com/office/drawing/2014/main" id="{B1C4DDF5-66F0-761B-0DDA-FD4C7020CFD1}"/>
                  </a:ext>
                </a:extLst>
              </p14:cNvPr>
              <p14:cNvContentPartPr/>
              <p14:nvPr/>
            </p14:nvContentPartPr>
            <p14:xfrm>
              <a:off x="5089822" y="5572125"/>
              <a:ext cx="1054092" cy="400050"/>
            </p14:xfrm>
          </p:contentPart>
        </mc:Choice>
        <mc:Fallback>
          <p:pic>
            <p:nvPicPr>
              <p:cNvPr id="6" name="Ink 5">
                <a:extLst>
                  <a:ext uri="{FF2B5EF4-FFF2-40B4-BE49-F238E27FC236}">
                    <a16:creationId xmlns:a16="http://schemas.microsoft.com/office/drawing/2014/main" id="{B1C4DDF5-66F0-761B-0DDA-FD4C7020CFD1}"/>
                  </a:ext>
                </a:extLst>
              </p:cNvPr>
              <p:cNvPicPr/>
              <p:nvPr/>
            </p:nvPicPr>
            <p:blipFill>
              <a:blip r:embed="rId5"/>
              <a:stretch>
                <a:fillRect/>
              </a:stretch>
            </p:blipFill>
            <p:spPr>
              <a:xfrm>
                <a:off x="5085505" y="5567812"/>
                <a:ext cx="1062726" cy="408676"/>
              </a:xfrm>
              <a:prstGeom prst="rect">
                <a:avLst/>
              </a:prstGeom>
            </p:spPr>
          </p:pic>
        </mc:Fallback>
      </mc:AlternateContent>
      <mc:AlternateContent xmlns:mc="http://schemas.openxmlformats.org/markup-compatibility/2006">
        <mc:Choice xmlns:a14="http://schemas.microsoft.com/office/drawing/2010/main" Requires="a14">
          <p:graphicFrame>
            <p:nvGraphicFramePr>
              <p:cNvPr id="7" name="Table 6">
                <a:extLst>
                  <a:ext uri="{FF2B5EF4-FFF2-40B4-BE49-F238E27FC236}">
                    <a16:creationId xmlns:a16="http://schemas.microsoft.com/office/drawing/2014/main" id="{6F390B86-50B4-F768-960F-CC01A30D8EBF}"/>
                  </a:ext>
                </a:extLst>
              </p:cNvPr>
              <p:cNvGraphicFramePr>
                <a:graphicFrameLocks noGrp="1"/>
              </p:cNvGraphicFramePr>
              <p:nvPr>
                <p:extLst>
                  <p:ext uri="{D42A27DB-BD31-4B8C-83A1-F6EECF244321}">
                    <p14:modId xmlns:p14="http://schemas.microsoft.com/office/powerpoint/2010/main" val="3026794664"/>
                  </p:ext>
                </p:extLst>
              </p:nvPr>
            </p:nvGraphicFramePr>
            <p:xfrm>
              <a:off x="2093383" y="2914333"/>
              <a:ext cx="8000999" cy="1203960"/>
            </p:xfrm>
            <a:graphic>
              <a:graphicData uri="http://schemas.openxmlformats.org/drawingml/2006/table">
                <a:tbl>
                  <a:tblPr firstRow="1" firstCol="1" bandRow="1">
                    <a:tableStyleId>{5C22544A-7EE6-4342-B048-85BDC9FD1C3A}</a:tableStyleId>
                  </a:tblPr>
                  <a:tblGrid>
                    <a:gridCol w="4227266">
                      <a:extLst>
                        <a:ext uri="{9D8B030D-6E8A-4147-A177-3AD203B41FA5}">
                          <a16:colId xmlns:a16="http://schemas.microsoft.com/office/drawing/2014/main" val="1272429118"/>
                        </a:ext>
                      </a:extLst>
                    </a:gridCol>
                    <a:gridCol w="1001194">
                      <a:extLst>
                        <a:ext uri="{9D8B030D-6E8A-4147-A177-3AD203B41FA5}">
                          <a16:colId xmlns:a16="http://schemas.microsoft.com/office/drawing/2014/main" val="3605752376"/>
                        </a:ext>
                      </a:extLst>
                    </a:gridCol>
                    <a:gridCol w="1155225">
                      <a:extLst>
                        <a:ext uri="{9D8B030D-6E8A-4147-A177-3AD203B41FA5}">
                          <a16:colId xmlns:a16="http://schemas.microsoft.com/office/drawing/2014/main" val="2957514708"/>
                        </a:ext>
                      </a:extLst>
                    </a:gridCol>
                    <a:gridCol w="1617314">
                      <a:extLst>
                        <a:ext uri="{9D8B030D-6E8A-4147-A177-3AD203B41FA5}">
                          <a16:colId xmlns:a16="http://schemas.microsoft.com/office/drawing/2014/main" val="239971616"/>
                        </a:ext>
                      </a:extLst>
                    </a:gridCol>
                  </a:tblGrid>
                  <a:tr h="228600">
                    <a:tc gridSpan="4">
                      <a:txBody>
                        <a:bodyPr/>
                        <a:lstStyle/>
                        <a:p>
                          <a:pPr marL="0" marR="0">
                            <a:spcBef>
                              <a:spcPts val="0"/>
                            </a:spcBef>
                            <a:spcAft>
                              <a:spcPts val="0"/>
                            </a:spcAft>
                          </a:pPr>
                          <a:r>
                            <a:rPr lang="en-US" sz="1200" dirty="0">
                              <a:effectLst/>
                            </a:rPr>
                            <a:t>Asbestos Dust Hazard Mitigation Plan (Serpentine Dust Control Plan) Fee </a:t>
                          </a:r>
                          <a:endParaRPr lang="en-US" sz="1200" dirty="0">
                            <a:effectLst/>
                            <a:latin typeface="Times New Roman" panose="02020603050405020304" pitchFamily="18" charset="0"/>
                            <a:ea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966404306"/>
                      </a:ext>
                    </a:extLst>
                  </a:tr>
                  <a:tr h="457200">
                    <a:tc>
                      <a:txBody>
                        <a:bodyPr/>
                        <a:lstStyle/>
                        <a:p>
                          <a:pPr marL="0" marR="0">
                            <a:spcBef>
                              <a:spcPts val="0"/>
                            </a:spcBef>
                            <a:spcAft>
                              <a:spcPts val="0"/>
                            </a:spcAft>
                          </a:pPr>
                          <a:r>
                            <a:rPr lang="en-US" sz="1200">
                              <a:effectLst/>
                            </a:rPr>
                            <a:t>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Plan Fee</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Late Fee, </a:t>
                          </a:r>
                        </a:p>
                        <a:p>
                          <a:pPr marL="0" marR="0" algn="ctr">
                            <a:spcBef>
                              <a:spcPts val="0"/>
                            </a:spcBef>
                            <a:spcAft>
                              <a:spcPts val="0"/>
                            </a:spcAft>
                          </a:pPr>
                          <a14:m>
                            <m:oMath xmlns:m="http://schemas.openxmlformats.org/officeDocument/2006/math">
                              <m:r>
                                <a:rPr lang="en-US" sz="1200">
                                  <a:effectLst/>
                                </a:rPr>
                                <m:t>&lt;</m:t>
                              </m:r>
                            </m:oMath>
                          </a14:m>
                          <a:r>
                            <a:rPr lang="en-US" sz="1200">
                              <a:effectLst/>
                            </a:rPr>
                            <a:t> 30 days</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Complex Project Hourly Fee:</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895236000"/>
                      </a:ext>
                    </a:extLst>
                  </a:tr>
                  <a:tr h="518160">
                    <a:tc>
                      <a:txBody>
                        <a:bodyPr/>
                        <a:lstStyle/>
                        <a:p>
                          <a:pPr marL="0" marR="0">
                            <a:spcBef>
                              <a:spcPts val="0"/>
                            </a:spcBef>
                            <a:spcAft>
                              <a:spcPts val="0"/>
                            </a:spcAft>
                          </a:pPr>
                          <a:r>
                            <a:rPr lang="en-US" sz="1200">
                              <a:effectLst/>
                            </a:rPr>
                            <a:t>Asbestos Dust Hazard Mitigation Plan (Serpentine Dust Control Plan)</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$ 375.00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$ 188.00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$ 125.00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0112389"/>
                      </a:ext>
                    </a:extLst>
                  </a:tr>
                </a:tbl>
              </a:graphicData>
            </a:graphic>
          </p:graphicFrame>
        </mc:Choice>
        <mc:Fallback>
          <p:graphicFrame>
            <p:nvGraphicFramePr>
              <p:cNvPr id="7" name="Table 6">
                <a:extLst>
                  <a:ext uri="{FF2B5EF4-FFF2-40B4-BE49-F238E27FC236}">
                    <a16:creationId xmlns:a16="http://schemas.microsoft.com/office/drawing/2014/main" id="{6F390B86-50B4-F768-960F-CC01A30D8EBF}"/>
                  </a:ext>
                </a:extLst>
              </p:cNvPr>
              <p:cNvGraphicFramePr>
                <a:graphicFrameLocks noGrp="1"/>
              </p:cNvGraphicFramePr>
              <p:nvPr>
                <p:extLst>
                  <p:ext uri="{D42A27DB-BD31-4B8C-83A1-F6EECF244321}">
                    <p14:modId xmlns:p14="http://schemas.microsoft.com/office/powerpoint/2010/main" val="3026794664"/>
                  </p:ext>
                </p:extLst>
              </p:nvPr>
            </p:nvGraphicFramePr>
            <p:xfrm>
              <a:off x="2093383" y="2914333"/>
              <a:ext cx="8000999" cy="1203960"/>
            </p:xfrm>
            <a:graphic>
              <a:graphicData uri="http://schemas.openxmlformats.org/drawingml/2006/table">
                <a:tbl>
                  <a:tblPr firstRow="1" firstCol="1" bandRow="1">
                    <a:tableStyleId>{5C22544A-7EE6-4342-B048-85BDC9FD1C3A}</a:tableStyleId>
                  </a:tblPr>
                  <a:tblGrid>
                    <a:gridCol w="4227266">
                      <a:extLst>
                        <a:ext uri="{9D8B030D-6E8A-4147-A177-3AD203B41FA5}">
                          <a16:colId xmlns:a16="http://schemas.microsoft.com/office/drawing/2014/main" val="1272429118"/>
                        </a:ext>
                      </a:extLst>
                    </a:gridCol>
                    <a:gridCol w="1001194">
                      <a:extLst>
                        <a:ext uri="{9D8B030D-6E8A-4147-A177-3AD203B41FA5}">
                          <a16:colId xmlns:a16="http://schemas.microsoft.com/office/drawing/2014/main" val="3605752376"/>
                        </a:ext>
                      </a:extLst>
                    </a:gridCol>
                    <a:gridCol w="1155225">
                      <a:extLst>
                        <a:ext uri="{9D8B030D-6E8A-4147-A177-3AD203B41FA5}">
                          <a16:colId xmlns:a16="http://schemas.microsoft.com/office/drawing/2014/main" val="2957514708"/>
                        </a:ext>
                      </a:extLst>
                    </a:gridCol>
                    <a:gridCol w="1617314">
                      <a:extLst>
                        <a:ext uri="{9D8B030D-6E8A-4147-A177-3AD203B41FA5}">
                          <a16:colId xmlns:a16="http://schemas.microsoft.com/office/drawing/2014/main" val="239971616"/>
                        </a:ext>
                      </a:extLst>
                    </a:gridCol>
                  </a:tblGrid>
                  <a:tr h="228600">
                    <a:tc gridSpan="4">
                      <a:txBody>
                        <a:bodyPr/>
                        <a:lstStyle/>
                        <a:p>
                          <a:pPr marL="0" marR="0">
                            <a:spcBef>
                              <a:spcPts val="0"/>
                            </a:spcBef>
                            <a:spcAft>
                              <a:spcPts val="0"/>
                            </a:spcAft>
                          </a:pPr>
                          <a:r>
                            <a:rPr lang="en-US" sz="1200" dirty="0">
                              <a:effectLst/>
                            </a:rPr>
                            <a:t>Asbestos Dust Hazard Mitigation Plan (Serpentine Dust Control Plan) Fee </a:t>
                          </a:r>
                          <a:endParaRPr lang="en-US" sz="1200" dirty="0">
                            <a:effectLst/>
                            <a:latin typeface="Times New Roman" panose="02020603050405020304" pitchFamily="18" charset="0"/>
                            <a:ea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966404306"/>
                      </a:ext>
                    </a:extLst>
                  </a:tr>
                  <a:tr h="457200">
                    <a:tc>
                      <a:txBody>
                        <a:bodyPr/>
                        <a:lstStyle/>
                        <a:p>
                          <a:pPr marL="0" marR="0">
                            <a:spcBef>
                              <a:spcPts val="0"/>
                            </a:spcBef>
                            <a:spcAft>
                              <a:spcPts val="0"/>
                            </a:spcAft>
                          </a:pPr>
                          <a:r>
                            <a:rPr lang="en-US" sz="1200">
                              <a:effectLst/>
                            </a:rPr>
                            <a:t>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Plan Fee</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endParaRPr lang="en-US"/>
                        </a:p>
                      </a:txBody>
                      <a:tcPr marL="68580" marR="68580" marT="0" marB="0" anchor="b">
                        <a:blipFill>
                          <a:blip r:embed="rId6"/>
                          <a:stretch>
                            <a:fillRect l="-452747" t="-59459" r="-143956" b="-132432"/>
                          </a:stretch>
                        </a:blipFill>
                      </a:tcPr>
                    </a:tc>
                    <a:tc>
                      <a:txBody>
                        <a:bodyPr/>
                        <a:lstStyle/>
                        <a:p>
                          <a:pPr marL="0" marR="0" algn="ctr">
                            <a:spcBef>
                              <a:spcPts val="0"/>
                            </a:spcBef>
                            <a:spcAft>
                              <a:spcPts val="0"/>
                            </a:spcAft>
                          </a:pPr>
                          <a:r>
                            <a:rPr lang="en-US" sz="1200">
                              <a:effectLst/>
                            </a:rPr>
                            <a:t>Complex Project Hourly Fee:</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895236000"/>
                      </a:ext>
                    </a:extLst>
                  </a:tr>
                  <a:tr h="518160">
                    <a:tc>
                      <a:txBody>
                        <a:bodyPr/>
                        <a:lstStyle/>
                        <a:p>
                          <a:pPr marL="0" marR="0">
                            <a:spcBef>
                              <a:spcPts val="0"/>
                            </a:spcBef>
                            <a:spcAft>
                              <a:spcPts val="0"/>
                            </a:spcAft>
                          </a:pPr>
                          <a:r>
                            <a:rPr lang="en-US" sz="1200">
                              <a:effectLst/>
                            </a:rPr>
                            <a:t>Asbestos Dust Hazard Mitigation Plan (Serpentine Dust Control Plan)</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$ 375.00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$ 188.00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$ 125.00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0112389"/>
                      </a:ext>
                    </a:extLst>
                  </a:tr>
                </a:tbl>
              </a:graphicData>
            </a:graphic>
          </p:graphicFrame>
        </mc:Fallback>
      </mc:AlternateContent>
    </p:spTree>
    <p:extLst>
      <p:ext uri="{BB962C8B-B14F-4D97-AF65-F5344CB8AC3E}">
        <p14:creationId xmlns:p14="http://schemas.microsoft.com/office/powerpoint/2010/main" val="27285372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BAB08-241A-421B-2235-5D8EF24EAF9A}"/>
              </a:ext>
            </a:extLst>
          </p:cNvPr>
          <p:cNvSpPr>
            <a:spLocks noGrp="1"/>
          </p:cNvSpPr>
          <p:nvPr>
            <p:ph idx="1"/>
          </p:nvPr>
        </p:nvSpPr>
        <p:spPr>
          <a:xfrm>
            <a:off x="732367" y="990600"/>
            <a:ext cx="10723033" cy="5410200"/>
          </a:xfrm>
        </p:spPr>
        <p:txBody>
          <a:bodyPr/>
          <a:lstStyle/>
          <a:p>
            <a:pPr algn="just" fontAlgn="auto">
              <a:spcAft>
                <a:spcPts val="0"/>
              </a:spcAft>
              <a:defRPr/>
            </a:pPr>
            <a:r>
              <a:rPr lang="en-US" sz="2667" dirty="0">
                <a:solidFill>
                  <a:schemeClr val="tx1"/>
                </a:solidFill>
                <a:ea typeface="+mn-ea"/>
              </a:rPr>
              <a:t>The proposed fee rules are primarily based on actual staff time to evaluate sources, issue permits, perform inspections, emissions inventory, State and Federal reporting, costs associated with air monitoring, source testing, and other program related costs. </a:t>
            </a:r>
          </a:p>
          <a:p>
            <a:pPr algn="just" fontAlgn="auto">
              <a:spcAft>
                <a:spcPts val="0"/>
              </a:spcAft>
              <a:defRPr/>
            </a:pPr>
            <a:r>
              <a:rPr lang="en-US" sz="2667" dirty="0">
                <a:solidFill>
                  <a:schemeClr val="tx1"/>
                </a:solidFill>
                <a:ea typeface="+mn-ea"/>
              </a:rPr>
              <a:t>Emissions fees are lower for cleaner technologies as the monitoring and inspection costs are lower.</a:t>
            </a:r>
          </a:p>
          <a:p>
            <a:pPr algn="just" fontAlgn="auto">
              <a:spcAft>
                <a:spcPts val="0"/>
              </a:spcAft>
              <a:defRPr/>
            </a:pPr>
            <a:r>
              <a:rPr lang="en-US" sz="2667" dirty="0">
                <a:solidFill>
                  <a:schemeClr val="tx1"/>
                </a:solidFill>
                <a:ea typeface="+mn-ea"/>
              </a:rPr>
              <a:t>Fee categories include CEQA reviews, pre-application reviews, indirect source rule (ISR), and other assorted administrative and pass-through fees.</a:t>
            </a:r>
          </a:p>
          <a:p>
            <a:pPr marL="0" indent="0" algn="just" fontAlgn="auto">
              <a:spcAft>
                <a:spcPts val="0"/>
              </a:spcAft>
              <a:buNone/>
              <a:defRPr/>
            </a:pPr>
            <a:endParaRPr lang="en-US" dirty="0"/>
          </a:p>
        </p:txBody>
      </p:sp>
      <p:sp>
        <p:nvSpPr>
          <p:cNvPr id="4" name="Text Box 11">
            <a:extLst>
              <a:ext uri="{FF2B5EF4-FFF2-40B4-BE49-F238E27FC236}">
                <a16:creationId xmlns:a16="http://schemas.microsoft.com/office/drawing/2014/main" id="{208CECA3-B693-2DFC-393C-A5C50669018E}"/>
              </a:ext>
            </a:extLst>
          </p:cNvPr>
          <p:cNvSpPr txBox="1">
            <a:spLocks noGrp="1" noChangeArrowheads="1"/>
          </p:cNvSpPr>
          <p:nvPr>
            <p:ph type="title"/>
          </p:nvPr>
        </p:nvSpPr>
        <p:spPr bwMode="auto">
          <a:xfrm>
            <a:off x="732367" y="-47925"/>
            <a:ext cx="10723034" cy="831093"/>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Rule Update: 660-662 Cont’d</a:t>
            </a:r>
          </a:p>
        </p:txBody>
      </p:sp>
    </p:spTree>
    <p:extLst>
      <p:ext uri="{BB962C8B-B14F-4D97-AF65-F5344CB8AC3E}">
        <p14:creationId xmlns:p14="http://schemas.microsoft.com/office/powerpoint/2010/main" val="314806166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BAB08-241A-421B-2235-5D8EF24EAF9A}"/>
              </a:ext>
            </a:extLst>
          </p:cNvPr>
          <p:cNvSpPr>
            <a:spLocks noGrp="1"/>
          </p:cNvSpPr>
          <p:nvPr>
            <p:ph idx="1"/>
          </p:nvPr>
        </p:nvSpPr>
        <p:spPr>
          <a:xfrm>
            <a:off x="732367" y="838200"/>
            <a:ext cx="10723033" cy="5867400"/>
          </a:xfrm>
        </p:spPr>
        <p:txBody>
          <a:bodyPr/>
          <a:lstStyle/>
          <a:p>
            <a:pPr marL="0" indent="0" algn="just">
              <a:spcBef>
                <a:spcPts val="0"/>
              </a:spcBef>
              <a:spcAft>
                <a:spcPts val="0"/>
              </a:spcAft>
              <a:buNone/>
              <a:tabLst>
                <a:tab pos="1257300" algn="l"/>
              </a:tabLst>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r>
              <a:rPr lang="en-US" sz="1400" b="1" dirty="0">
                <a:solidFill>
                  <a:schemeClr val="tx1"/>
                </a:solidFill>
                <a:effectLst/>
                <a:latin typeface="Times New Roman" panose="02020603050405020304" pitchFamily="18" charset="0"/>
                <a:ea typeface="Times New Roman" panose="02020603050405020304" pitchFamily="18" charset="0"/>
              </a:rPr>
              <a:t>Section 660.34: Category  XXXIV - National Emissions Standard for Hazardous Air Pollutants (NESHAP) - Asbestos Notification and Review Fee</a:t>
            </a:r>
          </a:p>
          <a:p>
            <a:pPr marL="0" marR="0" indent="0" algn="just">
              <a:spcBef>
                <a:spcPts val="0"/>
              </a:spcBef>
              <a:spcAft>
                <a:spcPts val="0"/>
              </a:spcAft>
              <a:buNone/>
              <a:tabLst>
                <a:tab pos="1257300" algn="l"/>
              </a:tabLst>
            </a:pPr>
            <a:r>
              <a:rPr lang="en-US" sz="1400" dirty="0">
                <a:solidFill>
                  <a:schemeClr val="tx1"/>
                </a:solidFill>
                <a:effectLst/>
                <a:latin typeface="Times New Roman" panose="02020603050405020304" pitchFamily="18" charset="0"/>
                <a:ea typeface="Times New Roman" panose="02020603050405020304" pitchFamily="18" charset="0"/>
              </a:rPr>
              <a:t>Fee paid is for each NESHAP Asbestos Notification and Review submitted, or for a sign-off request.  All regulated demolitions and most renovation projects are subject to asbestos inspections and notification to the District.  Notifications must be renewed annually if work is not complete. Notification is required for each structure and/or each unit in a multi-family housing unit that will be demolished or renovated.  The Fee covers a structure up to 3,000 square feet; larger structures incur additional per square foot fees to cover the additional review and inspection time required. The Hourly Rate Fee is incurred when additional research is required or if the Notification is incomplete.</a:t>
            </a: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p:txBody>
      </p:sp>
      <p:sp>
        <p:nvSpPr>
          <p:cNvPr id="4" name="Text Box 11">
            <a:extLst>
              <a:ext uri="{FF2B5EF4-FFF2-40B4-BE49-F238E27FC236}">
                <a16:creationId xmlns:a16="http://schemas.microsoft.com/office/drawing/2014/main" id="{208CECA3-B693-2DFC-393C-A5C50669018E}"/>
              </a:ext>
            </a:extLst>
          </p:cNvPr>
          <p:cNvSpPr txBox="1">
            <a:spLocks noGrp="1" noChangeArrowheads="1"/>
          </p:cNvSpPr>
          <p:nvPr>
            <p:ph type="title"/>
          </p:nvPr>
        </p:nvSpPr>
        <p:spPr bwMode="auto">
          <a:xfrm>
            <a:off x="732367" y="-47925"/>
            <a:ext cx="10723034" cy="831093"/>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Rule 660.34 (Proposed)</a:t>
            </a:r>
          </a:p>
        </p:txBody>
      </p:sp>
      <mc:AlternateContent xmlns:mc="http://schemas.openxmlformats.org/markup-compatibility/2006">
        <mc:Choice xmlns:p14="http://schemas.microsoft.com/office/powerpoint/2010/main" xmlns:aink="http://schemas.microsoft.com/office/drawing/2016/ink" Requires="p14 aink">
          <p:contentPart p14:bwMode="auto" r:id="rId2">
            <p14:nvContentPartPr>
              <p14:cNvPr id="5" name="Ink 4">
                <a:extLst>
                  <a:ext uri="{FF2B5EF4-FFF2-40B4-BE49-F238E27FC236}">
                    <a16:creationId xmlns:a16="http://schemas.microsoft.com/office/drawing/2014/main" id="{D36627D3-D46B-837B-58D7-10DECC4D2034}"/>
                  </a:ext>
                </a:extLst>
              </p14:cNvPr>
              <p14:cNvContentPartPr/>
              <p14:nvPr/>
            </p14:nvContentPartPr>
            <p14:xfrm>
              <a:off x="5534172" y="6194425"/>
              <a:ext cx="656969" cy="206375"/>
            </p14:xfrm>
          </p:contentPart>
        </mc:Choice>
        <mc:Fallback>
          <p:pic>
            <p:nvPicPr>
              <p:cNvPr id="5" name="Ink 4">
                <a:extLst>
                  <a:ext uri="{FF2B5EF4-FFF2-40B4-BE49-F238E27FC236}">
                    <a16:creationId xmlns:a16="http://schemas.microsoft.com/office/drawing/2014/main" id="{D36627D3-D46B-837B-58D7-10DECC4D2034}"/>
                  </a:ext>
                </a:extLst>
              </p:cNvPr>
              <p:cNvPicPr/>
              <p:nvPr/>
            </p:nvPicPr>
            <p:blipFill>
              <a:blip r:embed="rId3"/>
              <a:stretch>
                <a:fillRect/>
              </a:stretch>
            </p:blipFill>
            <p:spPr>
              <a:xfrm>
                <a:off x="5529852" y="6190118"/>
                <a:ext cx="665609" cy="214989"/>
              </a:xfrm>
              <a:prstGeom prst="rect">
                <a:avLst/>
              </a:prstGeom>
            </p:spPr>
          </p:pic>
        </mc:Fallback>
      </mc:AlternateContent>
      <mc:AlternateContent xmlns:mc="http://schemas.openxmlformats.org/markup-compatibility/2006">
        <mc:Choice xmlns:p14="http://schemas.microsoft.com/office/powerpoint/2010/main" xmlns:aink="http://schemas.microsoft.com/office/drawing/2016/ink" Requires="p14 aink">
          <p:contentPart p14:bwMode="auto" r:id="rId4">
            <p14:nvContentPartPr>
              <p14:cNvPr id="6" name="Ink 5">
                <a:extLst>
                  <a:ext uri="{FF2B5EF4-FFF2-40B4-BE49-F238E27FC236}">
                    <a16:creationId xmlns:a16="http://schemas.microsoft.com/office/drawing/2014/main" id="{B1C4DDF5-66F0-761B-0DDA-FD4C7020CFD1}"/>
                  </a:ext>
                </a:extLst>
              </p14:cNvPr>
              <p14:cNvContentPartPr/>
              <p14:nvPr/>
            </p14:nvContentPartPr>
            <p14:xfrm>
              <a:off x="5089822" y="5572125"/>
              <a:ext cx="1054092" cy="400050"/>
            </p14:xfrm>
          </p:contentPart>
        </mc:Choice>
        <mc:Fallback>
          <p:pic>
            <p:nvPicPr>
              <p:cNvPr id="6" name="Ink 5">
                <a:extLst>
                  <a:ext uri="{FF2B5EF4-FFF2-40B4-BE49-F238E27FC236}">
                    <a16:creationId xmlns:a16="http://schemas.microsoft.com/office/drawing/2014/main" id="{B1C4DDF5-66F0-761B-0DDA-FD4C7020CFD1}"/>
                  </a:ext>
                </a:extLst>
              </p:cNvPr>
              <p:cNvPicPr/>
              <p:nvPr/>
            </p:nvPicPr>
            <p:blipFill>
              <a:blip r:embed="rId5"/>
              <a:stretch>
                <a:fillRect/>
              </a:stretch>
            </p:blipFill>
            <p:spPr>
              <a:xfrm>
                <a:off x="5085505" y="5567812"/>
                <a:ext cx="1062726" cy="408676"/>
              </a:xfrm>
              <a:prstGeom prst="rect">
                <a:avLst/>
              </a:prstGeom>
            </p:spPr>
          </p:pic>
        </mc:Fallback>
      </mc:AlternateContent>
      <mc:AlternateContent xmlns:mc="http://schemas.openxmlformats.org/markup-compatibility/2006">
        <mc:Choice xmlns:a14="http://schemas.microsoft.com/office/drawing/2010/main" Requires="a14">
          <p:graphicFrame>
            <p:nvGraphicFramePr>
              <p:cNvPr id="2" name="Table 1">
                <a:extLst>
                  <a:ext uri="{FF2B5EF4-FFF2-40B4-BE49-F238E27FC236}">
                    <a16:creationId xmlns:a16="http://schemas.microsoft.com/office/drawing/2014/main" id="{8438846D-324A-E976-4549-1D7E6F2089A4}"/>
                  </a:ext>
                </a:extLst>
              </p:cNvPr>
              <p:cNvGraphicFramePr>
                <a:graphicFrameLocks noGrp="1"/>
              </p:cNvGraphicFramePr>
              <p:nvPr>
                <p:extLst>
                  <p:ext uri="{D42A27DB-BD31-4B8C-83A1-F6EECF244321}">
                    <p14:modId xmlns:p14="http://schemas.microsoft.com/office/powerpoint/2010/main" val="1410423051"/>
                  </p:ext>
                </p:extLst>
              </p:nvPr>
            </p:nvGraphicFramePr>
            <p:xfrm>
              <a:off x="1902883" y="2954455"/>
              <a:ext cx="8381999" cy="3033018"/>
            </p:xfrm>
            <a:graphic>
              <a:graphicData uri="http://schemas.openxmlformats.org/drawingml/2006/table">
                <a:tbl>
                  <a:tblPr firstRow="1" firstCol="1" bandRow="1">
                    <a:tableStyleId>{5C22544A-7EE6-4342-B048-85BDC9FD1C3A}</a:tableStyleId>
                  </a:tblPr>
                  <a:tblGrid>
                    <a:gridCol w="5800165">
                      <a:extLst>
                        <a:ext uri="{9D8B030D-6E8A-4147-A177-3AD203B41FA5}">
                          <a16:colId xmlns:a16="http://schemas.microsoft.com/office/drawing/2014/main" val="1975582969"/>
                        </a:ext>
                      </a:extLst>
                    </a:gridCol>
                    <a:gridCol w="1210235">
                      <a:extLst>
                        <a:ext uri="{9D8B030D-6E8A-4147-A177-3AD203B41FA5}">
                          <a16:colId xmlns:a16="http://schemas.microsoft.com/office/drawing/2014/main" val="1032159207"/>
                        </a:ext>
                      </a:extLst>
                    </a:gridCol>
                    <a:gridCol w="1371599">
                      <a:extLst>
                        <a:ext uri="{9D8B030D-6E8A-4147-A177-3AD203B41FA5}">
                          <a16:colId xmlns:a16="http://schemas.microsoft.com/office/drawing/2014/main" val="3527847597"/>
                        </a:ext>
                      </a:extLst>
                    </a:gridCol>
                  </a:tblGrid>
                  <a:tr h="235058">
                    <a:tc gridSpan="3">
                      <a:txBody>
                        <a:bodyPr/>
                        <a:lstStyle/>
                        <a:p>
                          <a:pPr marL="0" marR="0">
                            <a:spcBef>
                              <a:spcPts val="0"/>
                            </a:spcBef>
                            <a:spcAft>
                              <a:spcPts val="0"/>
                            </a:spcAft>
                            <a:tabLst>
                              <a:tab pos="1257300" algn="l"/>
                            </a:tabLst>
                          </a:pPr>
                          <a:r>
                            <a:rPr lang="en-US" sz="1200">
                              <a:effectLst/>
                            </a:rPr>
                            <a:t>NESHAP - Asbestos Notification and Review Fee</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527012093"/>
                      </a:ext>
                    </a:extLst>
                  </a:tr>
                  <a:tr h="709822">
                    <a:tc>
                      <a:txBody>
                        <a:bodyPr/>
                        <a:lstStyle/>
                        <a:p>
                          <a:pPr marL="0" marR="0">
                            <a:spcBef>
                              <a:spcPts val="0"/>
                            </a:spcBef>
                            <a:spcAft>
                              <a:spcPts val="0"/>
                            </a:spcAft>
                          </a:pPr>
                          <a:r>
                            <a:rPr lang="en-US" sz="1200" dirty="0">
                              <a:effectLst/>
                            </a:rPr>
                            <a:t>Demolition and/or Renovation Notification and Review Fee: Covers a structure up to 3,000 square feet. Fee is per structure or per residential unit for multi-family structures</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Fee</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Hourly Rate</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400325469"/>
                      </a:ext>
                    </a:extLst>
                  </a:tr>
                  <a:tr h="304800">
                    <a:tc>
                      <a:txBody>
                        <a:bodyPr/>
                        <a:lstStyle/>
                        <a:p>
                          <a:pPr marL="0" marR="0">
                            <a:spcBef>
                              <a:spcPts val="0"/>
                            </a:spcBef>
                            <a:spcAft>
                              <a:spcPts val="0"/>
                            </a:spcAft>
                          </a:pPr>
                          <a:r>
                            <a:rPr lang="en-US" sz="1200">
                              <a:effectLst/>
                            </a:rPr>
                            <a:t>Sign off review - No notification is required</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$ 63.00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836354432"/>
                      </a:ext>
                    </a:extLst>
                  </a:tr>
                  <a:tr h="304800">
                    <a:tc>
                      <a:txBody>
                        <a:bodyPr/>
                        <a:lstStyle/>
                        <a:p>
                          <a:pPr marL="0" marR="0">
                            <a:spcBef>
                              <a:spcPts val="0"/>
                            </a:spcBef>
                            <a:spcAft>
                              <a:spcPts val="0"/>
                            </a:spcAft>
                          </a:pPr>
                          <a:r>
                            <a:rPr lang="en-US" sz="1200">
                              <a:effectLst/>
                            </a:rPr>
                            <a:t>No asbestos present - Notification is required</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$ 750.00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526331855"/>
                      </a:ext>
                    </a:extLst>
                  </a:tr>
                  <a:tr h="457200">
                    <a:tc>
                      <a:txBody>
                        <a:bodyPr/>
                        <a:lstStyle/>
                        <a:p>
                          <a:pPr marL="0" marR="0">
                            <a:spcBef>
                              <a:spcPts val="0"/>
                            </a:spcBef>
                            <a:spcAft>
                              <a:spcPts val="0"/>
                            </a:spcAft>
                          </a:pPr>
                          <a:r>
                            <a:rPr lang="en-US" sz="1200">
                              <a:effectLst/>
                            </a:rPr>
                            <a:t>Asbestos present - </a:t>
                          </a:r>
                          <a14:m>
                            <m:oMath xmlns:m="http://schemas.openxmlformats.org/officeDocument/2006/math">
                              <m:r>
                                <a:rPr lang="en-US" sz="1200">
                                  <a:effectLst/>
                                </a:rPr>
                                <m:t>&lt; </m:t>
                              </m:r>
                            </m:oMath>
                          </a14:m>
                          <a:r>
                            <a:rPr lang="en-US" sz="1200">
                              <a:effectLst/>
                            </a:rPr>
                            <a:t>260 linear feet, 160 square feet, or 35 cubic feet, notification required</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$ 1,250.00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4294514176"/>
                      </a:ext>
                    </a:extLst>
                  </a:tr>
                  <a:tr h="457200">
                    <a:tc>
                      <a:txBody>
                        <a:bodyPr/>
                        <a:lstStyle/>
                        <a:p>
                          <a:pPr marL="0" marR="0">
                            <a:spcBef>
                              <a:spcPts val="0"/>
                            </a:spcBef>
                            <a:spcAft>
                              <a:spcPts val="0"/>
                            </a:spcAft>
                          </a:pPr>
                          <a:r>
                            <a:rPr lang="en-US" sz="1200">
                              <a:effectLst/>
                            </a:rPr>
                            <a:t>Asbestos present - </a:t>
                          </a:r>
                          <a14:m>
                            <m:oMath xmlns:m="http://schemas.openxmlformats.org/officeDocument/2006/math">
                              <m:r>
                                <a:rPr lang="en-US" sz="1200">
                                  <a:effectLst/>
                                </a:rPr>
                                <m:t>≥</m:t>
                              </m:r>
                            </m:oMath>
                          </a14:m>
                          <a:r>
                            <a:rPr lang="en-US" sz="1200">
                              <a:effectLst/>
                            </a:rPr>
                            <a:t> 260 linear feet, 160 square feet, or 35 cubic feet, notification required</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$ 1,750.00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534156097"/>
                      </a:ext>
                    </a:extLst>
                  </a:tr>
                  <a:tr h="564138">
                    <a:tc>
                      <a:txBody>
                        <a:bodyPr/>
                        <a:lstStyle/>
                        <a:p>
                          <a:pPr marL="0" marR="0">
                            <a:spcBef>
                              <a:spcPts val="0"/>
                            </a:spcBef>
                            <a:spcAft>
                              <a:spcPts val="0"/>
                            </a:spcAft>
                          </a:pPr>
                          <a:r>
                            <a:rPr lang="en-US" sz="1200">
                              <a:effectLst/>
                            </a:rPr>
                            <a:t>Additional Fee for structures &gt; 3,000 square feet, per each additional 3,000 square feet when notification is required</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$ 625.00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$ 125.00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985316779"/>
                      </a:ext>
                    </a:extLst>
                  </a:tr>
                </a:tbl>
              </a:graphicData>
            </a:graphic>
          </p:graphicFrame>
        </mc:Choice>
        <mc:Fallback>
          <p:graphicFrame>
            <p:nvGraphicFramePr>
              <p:cNvPr id="2" name="Table 1">
                <a:extLst>
                  <a:ext uri="{FF2B5EF4-FFF2-40B4-BE49-F238E27FC236}">
                    <a16:creationId xmlns:a16="http://schemas.microsoft.com/office/drawing/2014/main" id="{8438846D-324A-E976-4549-1D7E6F2089A4}"/>
                  </a:ext>
                </a:extLst>
              </p:cNvPr>
              <p:cNvGraphicFramePr>
                <a:graphicFrameLocks noGrp="1"/>
              </p:cNvGraphicFramePr>
              <p:nvPr>
                <p:extLst>
                  <p:ext uri="{D42A27DB-BD31-4B8C-83A1-F6EECF244321}">
                    <p14:modId xmlns:p14="http://schemas.microsoft.com/office/powerpoint/2010/main" val="1410423051"/>
                  </p:ext>
                </p:extLst>
              </p:nvPr>
            </p:nvGraphicFramePr>
            <p:xfrm>
              <a:off x="1902883" y="2954455"/>
              <a:ext cx="8381999" cy="3033018"/>
            </p:xfrm>
            <a:graphic>
              <a:graphicData uri="http://schemas.openxmlformats.org/drawingml/2006/table">
                <a:tbl>
                  <a:tblPr firstRow="1" firstCol="1" bandRow="1">
                    <a:tableStyleId>{5C22544A-7EE6-4342-B048-85BDC9FD1C3A}</a:tableStyleId>
                  </a:tblPr>
                  <a:tblGrid>
                    <a:gridCol w="5800165">
                      <a:extLst>
                        <a:ext uri="{9D8B030D-6E8A-4147-A177-3AD203B41FA5}">
                          <a16:colId xmlns:a16="http://schemas.microsoft.com/office/drawing/2014/main" val="1975582969"/>
                        </a:ext>
                      </a:extLst>
                    </a:gridCol>
                    <a:gridCol w="1210235">
                      <a:extLst>
                        <a:ext uri="{9D8B030D-6E8A-4147-A177-3AD203B41FA5}">
                          <a16:colId xmlns:a16="http://schemas.microsoft.com/office/drawing/2014/main" val="1032159207"/>
                        </a:ext>
                      </a:extLst>
                    </a:gridCol>
                    <a:gridCol w="1371599">
                      <a:extLst>
                        <a:ext uri="{9D8B030D-6E8A-4147-A177-3AD203B41FA5}">
                          <a16:colId xmlns:a16="http://schemas.microsoft.com/office/drawing/2014/main" val="3527847597"/>
                        </a:ext>
                      </a:extLst>
                    </a:gridCol>
                  </a:tblGrid>
                  <a:tr h="235058">
                    <a:tc gridSpan="3">
                      <a:txBody>
                        <a:bodyPr/>
                        <a:lstStyle/>
                        <a:p>
                          <a:pPr marL="0" marR="0">
                            <a:spcBef>
                              <a:spcPts val="0"/>
                            </a:spcBef>
                            <a:spcAft>
                              <a:spcPts val="0"/>
                            </a:spcAft>
                            <a:tabLst>
                              <a:tab pos="1257300" algn="l"/>
                            </a:tabLst>
                          </a:pPr>
                          <a:r>
                            <a:rPr lang="en-US" sz="1200">
                              <a:effectLst/>
                            </a:rPr>
                            <a:t>NESHAP - Asbestos Notification and Review Fee</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527012093"/>
                      </a:ext>
                    </a:extLst>
                  </a:tr>
                  <a:tr h="709822">
                    <a:tc>
                      <a:txBody>
                        <a:bodyPr/>
                        <a:lstStyle/>
                        <a:p>
                          <a:pPr marL="0" marR="0">
                            <a:spcBef>
                              <a:spcPts val="0"/>
                            </a:spcBef>
                            <a:spcAft>
                              <a:spcPts val="0"/>
                            </a:spcAft>
                          </a:pPr>
                          <a:r>
                            <a:rPr lang="en-US" sz="1200" dirty="0">
                              <a:effectLst/>
                            </a:rPr>
                            <a:t>Demolition and/or Renovation Notification and Review Fee: Covers a structure up to 3,000 square feet. Fee is per structure or per residential unit for multi-family structures</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Fee</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Hourly Rate</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400325469"/>
                      </a:ext>
                    </a:extLst>
                  </a:tr>
                  <a:tr h="304800">
                    <a:tc>
                      <a:txBody>
                        <a:bodyPr/>
                        <a:lstStyle/>
                        <a:p>
                          <a:pPr marL="0" marR="0">
                            <a:spcBef>
                              <a:spcPts val="0"/>
                            </a:spcBef>
                            <a:spcAft>
                              <a:spcPts val="0"/>
                            </a:spcAft>
                          </a:pPr>
                          <a:r>
                            <a:rPr lang="en-US" sz="1200">
                              <a:effectLst/>
                            </a:rPr>
                            <a:t>Sign off review - No notification is required</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$ 63.00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836354432"/>
                      </a:ext>
                    </a:extLst>
                  </a:tr>
                  <a:tr h="304800">
                    <a:tc>
                      <a:txBody>
                        <a:bodyPr/>
                        <a:lstStyle/>
                        <a:p>
                          <a:pPr marL="0" marR="0">
                            <a:spcBef>
                              <a:spcPts val="0"/>
                            </a:spcBef>
                            <a:spcAft>
                              <a:spcPts val="0"/>
                            </a:spcAft>
                          </a:pPr>
                          <a:r>
                            <a:rPr lang="en-US" sz="1200">
                              <a:effectLst/>
                            </a:rPr>
                            <a:t>No asbestos present - Notification is required</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$ 750.00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526331855"/>
                      </a:ext>
                    </a:extLst>
                  </a:tr>
                  <a:tr h="457200">
                    <a:tc>
                      <a:txBody>
                        <a:bodyPr/>
                        <a:lstStyle/>
                        <a:p>
                          <a:endParaRPr lang="en-US"/>
                        </a:p>
                      </a:txBody>
                      <a:tcPr marL="68580" marR="68580" marT="0" marB="0" anchor="b">
                        <a:blipFill>
                          <a:blip r:embed="rId6"/>
                          <a:stretch>
                            <a:fillRect t="-344444" r="-45295" b="-247222"/>
                          </a:stretch>
                        </a:blipFill>
                      </a:tcPr>
                    </a:tc>
                    <a:tc>
                      <a:txBody>
                        <a:bodyPr/>
                        <a:lstStyle/>
                        <a:p>
                          <a:pPr marL="0" marR="0" algn="r">
                            <a:spcBef>
                              <a:spcPts val="0"/>
                            </a:spcBef>
                            <a:spcAft>
                              <a:spcPts val="0"/>
                            </a:spcAft>
                          </a:pPr>
                          <a:r>
                            <a:rPr lang="en-US" sz="1200">
                              <a:effectLst/>
                            </a:rPr>
                            <a:t> $ 1,250.00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4294514176"/>
                      </a:ext>
                    </a:extLst>
                  </a:tr>
                  <a:tr h="457200">
                    <a:tc>
                      <a:txBody>
                        <a:bodyPr/>
                        <a:lstStyle/>
                        <a:p>
                          <a:endParaRPr lang="en-US"/>
                        </a:p>
                      </a:txBody>
                      <a:tcPr marL="68580" marR="68580" marT="0" marB="0" anchor="b">
                        <a:blipFill>
                          <a:blip r:embed="rId6"/>
                          <a:stretch>
                            <a:fillRect t="-444444" r="-45295" b="-147222"/>
                          </a:stretch>
                        </a:blipFill>
                      </a:tcPr>
                    </a:tc>
                    <a:tc>
                      <a:txBody>
                        <a:bodyPr/>
                        <a:lstStyle/>
                        <a:p>
                          <a:pPr marL="0" marR="0" algn="r">
                            <a:spcBef>
                              <a:spcPts val="0"/>
                            </a:spcBef>
                            <a:spcAft>
                              <a:spcPts val="0"/>
                            </a:spcAft>
                          </a:pPr>
                          <a:r>
                            <a:rPr lang="en-US" sz="1200">
                              <a:effectLst/>
                            </a:rPr>
                            <a:t> $ 1,750.00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534156097"/>
                      </a:ext>
                    </a:extLst>
                  </a:tr>
                  <a:tr h="564138">
                    <a:tc>
                      <a:txBody>
                        <a:bodyPr/>
                        <a:lstStyle/>
                        <a:p>
                          <a:pPr marL="0" marR="0">
                            <a:spcBef>
                              <a:spcPts val="0"/>
                            </a:spcBef>
                            <a:spcAft>
                              <a:spcPts val="0"/>
                            </a:spcAft>
                          </a:pPr>
                          <a:r>
                            <a:rPr lang="en-US" sz="1200">
                              <a:effectLst/>
                            </a:rPr>
                            <a:t>Additional Fee for structures &gt; 3,000 square feet, per each additional 3,000 square feet when notification is required</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$ 625.00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$ 125.00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985316779"/>
                      </a:ext>
                    </a:extLst>
                  </a:tr>
                </a:tbl>
              </a:graphicData>
            </a:graphic>
          </p:graphicFrame>
        </mc:Fallback>
      </mc:AlternateContent>
    </p:spTree>
    <p:extLst>
      <p:ext uri="{BB962C8B-B14F-4D97-AF65-F5344CB8AC3E}">
        <p14:creationId xmlns:p14="http://schemas.microsoft.com/office/powerpoint/2010/main" val="104254090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BAB08-241A-421B-2235-5D8EF24EAF9A}"/>
              </a:ext>
            </a:extLst>
          </p:cNvPr>
          <p:cNvSpPr>
            <a:spLocks noGrp="1"/>
          </p:cNvSpPr>
          <p:nvPr>
            <p:ph idx="1"/>
          </p:nvPr>
        </p:nvSpPr>
        <p:spPr>
          <a:xfrm>
            <a:off x="732367" y="838200"/>
            <a:ext cx="10723033" cy="5867400"/>
          </a:xfrm>
        </p:spPr>
        <p:txBody>
          <a:bodyPr/>
          <a:lstStyle/>
          <a:p>
            <a:pPr marL="0" indent="0" algn="just">
              <a:spcBef>
                <a:spcPts val="0"/>
              </a:spcBef>
              <a:spcAft>
                <a:spcPts val="0"/>
              </a:spcAft>
              <a:buNone/>
              <a:tabLst>
                <a:tab pos="1257300" algn="l"/>
              </a:tabLst>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r>
              <a:rPr lang="en-US" sz="1400" b="1" dirty="0">
                <a:solidFill>
                  <a:schemeClr val="tx1"/>
                </a:solidFill>
                <a:effectLst/>
                <a:latin typeface="Times New Roman" panose="02020603050405020304" pitchFamily="18" charset="0"/>
                <a:ea typeface="Times New Roman" panose="02020603050405020304" pitchFamily="18" charset="0"/>
              </a:rPr>
              <a:t>Section 660.35: Category XXXV - HELD FOR FUTURE USE</a:t>
            </a:r>
          </a:p>
          <a:p>
            <a:pPr marL="0" marR="0" indent="0" algn="just">
              <a:spcBef>
                <a:spcPts val="0"/>
              </a:spcBef>
              <a:spcAft>
                <a:spcPts val="0"/>
              </a:spcAft>
              <a:buNone/>
              <a:tabLst>
                <a:tab pos="1257300" algn="l"/>
              </a:tabLst>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p:txBody>
      </p:sp>
      <p:sp>
        <p:nvSpPr>
          <p:cNvPr id="4" name="Text Box 11">
            <a:extLst>
              <a:ext uri="{FF2B5EF4-FFF2-40B4-BE49-F238E27FC236}">
                <a16:creationId xmlns:a16="http://schemas.microsoft.com/office/drawing/2014/main" id="{208CECA3-B693-2DFC-393C-A5C50669018E}"/>
              </a:ext>
            </a:extLst>
          </p:cNvPr>
          <p:cNvSpPr txBox="1">
            <a:spLocks noGrp="1" noChangeArrowheads="1"/>
          </p:cNvSpPr>
          <p:nvPr>
            <p:ph type="title"/>
          </p:nvPr>
        </p:nvSpPr>
        <p:spPr bwMode="auto">
          <a:xfrm>
            <a:off x="732367" y="-47925"/>
            <a:ext cx="10723034" cy="831093"/>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Rule 660.35 (Proposed)</a:t>
            </a:r>
          </a:p>
        </p:txBody>
      </p:sp>
      <mc:AlternateContent xmlns:mc="http://schemas.openxmlformats.org/markup-compatibility/2006">
        <mc:Choice xmlns:p14="http://schemas.microsoft.com/office/powerpoint/2010/main" xmlns:aink="http://schemas.microsoft.com/office/drawing/2016/ink" Requires="p14 aink">
          <p:contentPart p14:bwMode="auto" r:id="rId2">
            <p14:nvContentPartPr>
              <p14:cNvPr id="5" name="Ink 4">
                <a:extLst>
                  <a:ext uri="{FF2B5EF4-FFF2-40B4-BE49-F238E27FC236}">
                    <a16:creationId xmlns:a16="http://schemas.microsoft.com/office/drawing/2014/main" id="{D36627D3-D46B-837B-58D7-10DECC4D2034}"/>
                  </a:ext>
                </a:extLst>
              </p14:cNvPr>
              <p14:cNvContentPartPr/>
              <p14:nvPr/>
            </p14:nvContentPartPr>
            <p14:xfrm>
              <a:off x="5534172" y="6194425"/>
              <a:ext cx="656969" cy="206375"/>
            </p14:xfrm>
          </p:contentPart>
        </mc:Choice>
        <mc:Fallback>
          <p:pic>
            <p:nvPicPr>
              <p:cNvPr id="5" name="Ink 4">
                <a:extLst>
                  <a:ext uri="{FF2B5EF4-FFF2-40B4-BE49-F238E27FC236}">
                    <a16:creationId xmlns:a16="http://schemas.microsoft.com/office/drawing/2014/main" id="{D36627D3-D46B-837B-58D7-10DECC4D2034}"/>
                  </a:ext>
                </a:extLst>
              </p:cNvPr>
              <p:cNvPicPr/>
              <p:nvPr/>
            </p:nvPicPr>
            <p:blipFill>
              <a:blip r:embed="rId3"/>
              <a:stretch>
                <a:fillRect/>
              </a:stretch>
            </p:blipFill>
            <p:spPr>
              <a:xfrm>
                <a:off x="5529852" y="6190118"/>
                <a:ext cx="665609" cy="214989"/>
              </a:xfrm>
              <a:prstGeom prst="rect">
                <a:avLst/>
              </a:prstGeom>
            </p:spPr>
          </p:pic>
        </mc:Fallback>
      </mc:AlternateContent>
      <mc:AlternateContent xmlns:mc="http://schemas.openxmlformats.org/markup-compatibility/2006">
        <mc:Choice xmlns:p14="http://schemas.microsoft.com/office/powerpoint/2010/main" xmlns:aink="http://schemas.microsoft.com/office/drawing/2016/ink" Requires="p14 aink">
          <p:contentPart p14:bwMode="auto" r:id="rId4">
            <p14:nvContentPartPr>
              <p14:cNvPr id="6" name="Ink 5">
                <a:extLst>
                  <a:ext uri="{FF2B5EF4-FFF2-40B4-BE49-F238E27FC236}">
                    <a16:creationId xmlns:a16="http://schemas.microsoft.com/office/drawing/2014/main" id="{B1C4DDF5-66F0-761B-0DDA-FD4C7020CFD1}"/>
                  </a:ext>
                </a:extLst>
              </p14:cNvPr>
              <p14:cNvContentPartPr/>
              <p14:nvPr/>
            </p14:nvContentPartPr>
            <p14:xfrm>
              <a:off x="5089822" y="5572125"/>
              <a:ext cx="1054092" cy="400050"/>
            </p14:xfrm>
          </p:contentPart>
        </mc:Choice>
        <mc:Fallback>
          <p:pic>
            <p:nvPicPr>
              <p:cNvPr id="6" name="Ink 5">
                <a:extLst>
                  <a:ext uri="{FF2B5EF4-FFF2-40B4-BE49-F238E27FC236}">
                    <a16:creationId xmlns:a16="http://schemas.microsoft.com/office/drawing/2014/main" id="{B1C4DDF5-66F0-761B-0DDA-FD4C7020CFD1}"/>
                  </a:ext>
                </a:extLst>
              </p:cNvPr>
              <p:cNvPicPr/>
              <p:nvPr/>
            </p:nvPicPr>
            <p:blipFill>
              <a:blip r:embed="rId5"/>
              <a:stretch>
                <a:fillRect/>
              </a:stretch>
            </p:blipFill>
            <p:spPr>
              <a:xfrm>
                <a:off x="5085505" y="5567812"/>
                <a:ext cx="1062726" cy="408676"/>
              </a:xfrm>
              <a:prstGeom prst="rect">
                <a:avLst/>
              </a:prstGeom>
            </p:spPr>
          </p:pic>
        </mc:Fallback>
      </mc:AlternateContent>
    </p:spTree>
    <p:extLst>
      <p:ext uri="{BB962C8B-B14F-4D97-AF65-F5344CB8AC3E}">
        <p14:creationId xmlns:p14="http://schemas.microsoft.com/office/powerpoint/2010/main" val="306377236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BAB08-241A-421B-2235-5D8EF24EAF9A}"/>
              </a:ext>
            </a:extLst>
          </p:cNvPr>
          <p:cNvSpPr>
            <a:spLocks noGrp="1"/>
          </p:cNvSpPr>
          <p:nvPr>
            <p:ph idx="1"/>
          </p:nvPr>
        </p:nvSpPr>
        <p:spPr>
          <a:xfrm>
            <a:off x="732367" y="838200"/>
            <a:ext cx="10723033" cy="5867400"/>
          </a:xfrm>
        </p:spPr>
        <p:txBody>
          <a:bodyPr/>
          <a:lstStyle/>
          <a:p>
            <a:pPr marL="0" indent="0" algn="just">
              <a:spcBef>
                <a:spcPts val="0"/>
              </a:spcBef>
              <a:spcAft>
                <a:spcPts val="0"/>
              </a:spcAft>
              <a:buNone/>
              <a:tabLst>
                <a:tab pos="1257300" algn="l"/>
              </a:tabLst>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r>
              <a:rPr lang="en-US" sz="1400" b="1" dirty="0">
                <a:solidFill>
                  <a:schemeClr val="tx1"/>
                </a:solidFill>
                <a:effectLst/>
                <a:latin typeface="Times New Roman" panose="02020603050405020304" pitchFamily="18" charset="0"/>
                <a:ea typeface="Times New Roman" panose="02020603050405020304" pitchFamily="18" charset="0"/>
              </a:rPr>
              <a:t>Section 660.36: Category XXXVI - Pre-Application / Review Fee</a:t>
            </a:r>
          </a:p>
          <a:p>
            <a:pPr marL="0" marR="0" indent="0" algn="just">
              <a:spcBef>
                <a:spcPts val="0"/>
              </a:spcBef>
              <a:spcAft>
                <a:spcPts val="0"/>
              </a:spcAft>
              <a:buNone/>
              <a:tabLst>
                <a:tab pos="1257300" algn="l"/>
              </a:tabLst>
            </a:pPr>
            <a:r>
              <a:rPr lang="en-US" sz="1400" dirty="0">
                <a:solidFill>
                  <a:schemeClr val="tx1"/>
                </a:solidFill>
                <a:effectLst/>
                <a:latin typeface="Times New Roman" panose="02020603050405020304" pitchFamily="18" charset="0"/>
                <a:ea typeface="Times New Roman" panose="02020603050405020304" pitchFamily="18" charset="0"/>
              </a:rPr>
              <a:t>Fee is for review of pre-application materials for project development.  Minimum one (1) hour with an hourly rate charged for additional review time.</a:t>
            </a: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p:txBody>
      </p:sp>
      <p:sp>
        <p:nvSpPr>
          <p:cNvPr id="4" name="Text Box 11">
            <a:extLst>
              <a:ext uri="{FF2B5EF4-FFF2-40B4-BE49-F238E27FC236}">
                <a16:creationId xmlns:a16="http://schemas.microsoft.com/office/drawing/2014/main" id="{208CECA3-B693-2DFC-393C-A5C50669018E}"/>
              </a:ext>
            </a:extLst>
          </p:cNvPr>
          <p:cNvSpPr txBox="1">
            <a:spLocks noGrp="1" noChangeArrowheads="1"/>
          </p:cNvSpPr>
          <p:nvPr>
            <p:ph type="title"/>
          </p:nvPr>
        </p:nvSpPr>
        <p:spPr bwMode="auto">
          <a:xfrm>
            <a:off x="732367" y="-47925"/>
            <a:ext cx="10723034" cy="831093"/>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Rule 660.36 (Proposed)</a:t>
            </a:r>
          </a:p>
        </p:txBody>
      </p:sp>
      <mc:AlternateContent xmlns:mc="http://schemas.openxmlformats.org/markup-compatibility/2006">
        <mc:Choice xmlns:p14="http://schemas.microsoft.com/office/powerpoint/2010/main" xmlns:aink="http://schemas.microsoft.com/office/drawing/2016/ink" Requires="p14 aink">
          <p:contentPart p14:bwMode="auto" r:id="rId2">
            <p14:nvContentPartPr>
              <p14:cNvPr id="5" name="Ink 4">
                <a:extLst>
                  <a:ext uri="{FF2B5EF4-FFF2-40B4-BE49-F238E27FC236}">
                    <a16:creationId xmlns:a16="http://schemas.microsoft.com/office/drawing/2014/main" id="{D36627D3-D46B-837B-58D7-10DECC4D2034}"/>
                  </a:ext>
                </a:extLst>
              </p14:cNvPr>
              <p14:cNvContentPartPr/>
              <p14:nvPr/>
            </p14:nvContentPartPr>
            <p14:xfrm>
              <a:off x="5534172" y="6194425"/>
              <a:ext cx="656969" cy="206375"/>
            </p14:xfrm>
          </p:contentPart>
        </mc:Choice>
        <mc:Fallback>
          <p:pic>
            <p:nvPicPr>
              <p:cNvPr id="5" name="Ink 4">
                <a:extLst>
                  <a:ext uri="{FF2B5EF4-FFF2-40B4-BE49-F238E27FC236}">
                    <a16:creationId xmlns:a16="http://schemas.microsoft.com/office/drawing/2014/main" id="{D36627D3-D46B-837B-58D7-10DECC4D2034}"/>
                  </a:ext>
                </a:extLst>
              </p:cNvPr>
              <p:cNvPicPr/>
              <p:nvPr/>
            </p:nvPicPr>
            <p:blipFill>
              <a:blip r:embed="rId3"/>
              <a:stretch>
                <a:fillRect/>
              </a:stretch>
            </p:blipFill>
            <p:spPr>
              <a:xfrm>
                <a:off x="5529852" y="6190118"/>
                <a:ext cx="665609" cy="214989"/>
              </a:xfrm>
              <a:prstGeom prst="rect">
                <a:avLst/>
              </a:prstGeom>
            </p:spPr>
          </p:pic>
        </mc:Fallback>
      </mc:AlternateContent>
      <mc:AlternateContent xmlns:mc="http://schemas.openxmlformats.org/markup-compatibility/2006">
        <mc:Choice xmlns:p14="http://schemas.microsoft.com/office/powerpoint/2010/main" xmlns:aink="http://schemas.microsoft.com/office/drawing/2016/ink" Requires="p14 aink">
          <p:contentPart p14:bwMode="auto" r:id="rId4">
            <p14:nvContentPartPr>
              <p14:cNvPr id="6" name="Ink 5">
                <a:extLst>
                  <a:ext uri="{FF2B5EF4-FFF2-40B4-BE49-F238E27FC236}">
                    <a16:creationId xmlns:a16="http://schemas.microsoft.com/office/drawing/2014/main" id="{B1C4DDF5-66F0-761B-0DDA-FD4C7020CFD1}"/>
                  </a:ext>
                </a:extLst>
              </p14:cNvPr>
              <p14:cNvContentPartPr/>
              <p14:nvPr/>
            </p14:nvContentPartPr>
            <p14:xfrm>
              <a:off x="5089822" y="5572125"/>
              <a:ext cx="1054092" cy="400050"/>
            </p14:xfrm>
          </p:contentPart>
        </mc:Choice>
        <mc:Fallback>
          <p:pic>
            <p:nvPicPr>
              <p:cNvPr id="6" name="Ink 5">
                <a:extLst>
                  <a:ext uri="{FF2B5EF4-FFF2-40B4-BE49-F238E27FC236}">
                    <a16:creationId xmlns:a16="http://schemas.microsoft.com/office/drawing/2014/main" id="{B1C4DDF5-66F0-761B-0DDA-FD4C7020CFD1}"/>
                  </a:ext>
                </a:extLst>
              </p:cNvPr>
              <p:cNvPicPr/>
              <p:nvPr/>
            </p:nvPicPr>
            <p:blipFill>
              <a:blip r:embed="rId5"/>
              <a:stretch>
                <a:fillRect/>
              </a:stretch>
            </p:blipFill>
            <p:spPr>
              <a:xfrm>
                <a:off x="5085505" y="5567812"/>
                <a:ext cx="1062726" cy="408676"/>
              </a:xfrm>
              <a:prstGeom prst="rect">
                <a:avLst/>
              </a:prstGeom>
            </p:spPr>
          </p:pic>
        </mc:Fallback>
      </mc:AlternateContent>
      <p:graphicFrame>
        <p:nvGraphicFramePr>
          <p:cNvPr id="2" name="Table 1">
            <a:extLst>
              <a:ext uri="{FF2B5EF4-FFF2-40B4-BE49-F238E27FC236}">
                <a16:creationId xmlns:a16="http://schemas.microsoft.com/office/drawing/2014/main" id="{87F7B352-33A9-86D5-A26D-CBEAAE315B10}"/>
              </a:ext>
            </a:extLst>
          </p:cNvPr>
          <p:cNvGraphicFramePr>
            <a:graphicFrameLocks noGrp="1"/>
          </p:cNvGraphicFramePr>
          <p:nvPr>
            <p:extLst>
              <p:ext uri="{D42A27DB-BD31-4B8C-83A1-F6EECF244321}">
                <p14:modId xmlns:p14="http://schemas.microsoft.com/office/powerpoint/2010/main" val="189447936"/>
              </p:ext>
            </p:extLst>
          </p:nvPr>
        </p:nvGraphicFramePr>
        <p:xfrm>
          <a:off x="2245783" y="2362200"/>
          <a:ext cx="7696199" cy="1295400"/>
        </p:xfrm>
        <a:graphic>
          <a:graphicData uri="http://schemas.openxmlformats.org/drawingml/2006/table">
            <a:tbl>
              <a:tblPr firstRow="1" firstCol="1" bandRow="1">
                <a:tableStyleId>{5C22544A-7EE6-4342-B048-85BDC9FD1C3A}</a:tableStyleId>
              </a:tblPr>
              <a:tblGrid>
                <a:gridCol w="4288470">
                  <a:extLst>
                    <a:ext uri="{9D8B030D-6E8A-4147-A177-3AD203B41FA5}">
                      <a16:colId xmlns:a16="http://schemas.microsoft.com/office/drawing/2014/main" val="1283695491"/>
                    </a:ext>
                  </a:extLst>
                </a:gridCol>
                <a:gridCol w="1629783">
                  <a:extLst>
                    <a:ext uri="{9D8B030D-6E8A-4147-A177-3AD203B41FA5}">
                      <a16:colId xmlns:a16="http://schemas.microsoft.com/office/drawing/2014/main" val="722096010"/>
                    </a:ext>
                  </a:extLst>
                </a:gridCol>
                <a:gridCol w="1777946">
                  <a:extLst>
                    <a:ext uri="{9D8B030D-6E8A-4147-A177-3AD203B41FA5}">
                      <a16:colId xmlns:a16="http://schemas.microsoft.com/office/drawing/2014/main" val="4206678818"/>
                    </a:ext>
                  </a:extLst>
                </a:gridCol>
              </a:tblGrid>
              <a:tr h="236483">
                <a:tc gridSpan="3">
                  <a:txBody>
                    <a:bodyPr/>
                    <a:lstStyle/>
                    <a:p>
                      <a:pPr marL="0" marR="0">
                        <a:spcBef>
                          <a:spcPts val="0"/>
                        </a:spcBef>
                        <a:spcAft>
                          <a:spcPts val="0"/>
                        </a:spcAft>
                        <a:tabLst>
                          <a:tab pos="1257300" algn="l"/>
                        </a:tabLst>
                      </a:pPr>
                      <a:r>
                        <a:rPr lang="en-US" sz="1200" dirty="0">
                          <a:effectLst/>
                        </a:rPr>
                        <a:t>Pre-Application/Review Fee</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082060272"/>
                  </a:ext>
                </a:extLst>
              </a:tr>
              <a:tr h="525517">
                <a:tc>
                  <a:txBody>
                    <a:bodyPr/>
                    <a:lstStyle/>
                    <a:p>
                      <a:pPr marL="0" marR="0">
                        <a:spcBef>
                          <a:spcPts val="0"/>
                        </a:spcBef>
                        <a:spcAft>
                          <a:spcPts val="0"/>
                        </a:spcAft>
                      </a:pPr>
                      <a:r>
                        <a:rPr lang="en-US" sz="1200">
                          <a:effectLst/>
                        </a:rPr>
                        <a:t>Fee Type</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Pre-Application/ Review Fee (1 hr)</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Hourly Rate for additional review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4290329276"/>
                  </a:ext>
                </a:extLst>
              </a:tr>
              <a:tr h="533400">
                <a:tc>
                  <a:txBody>
                    <a:bodyPr/>
                    <a:lstStyle/>
                    <a:p>
                      <a:pPr marL="0" marR="0">
                        <a:spcBef>
                          <a:spcPts val="0"/>
                        </a:spcBef>
                        <a:spcAft>
                          <a:spcPts val="0"/>
                        </a:spcAft>
                      </a:pPr>
                      <a:r>
                        <a:rPr lang="en-US" sz="1200">
                          <a:effectLst/>
                        </a:rPr>
                        <a:t>Pre-Application Review - Request for compliance/equipment options</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$ 125.00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$125.00</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4060732463"/>
                  </a:ext>
                </a:extLst>
              </a:tr>
            </a:tbl>
          </a:graphicData>
        </a:graphic>
      </p:graphicFrame>
    </p:spTree>
    <p:extLst>
      <p:ext uri="{BB962C8B-B14F-4D97-AF65-F5344CB8AC3E}">
        <p14:creationId xmlns:p14="http://schemas.microsoft.com/office/powerpoint/2010/main" val="217489660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BAB08-241A-421B-2235-5D8EF24EAF9A}"/>
              </a:ext>
            </a:extLst>
          </p:cNvPr>
          <p:cNvSpPr>
            <a:spLocks noGrp="1"/>
          </p:cNvSpPr>
          <p:nvPr>
            <p:ph idx="1"/>
          </p:nvPr>
        </p:nvSpPr>
        <p:spPr>
          <a:xfrm>
            <a:off x="732367" y="838200"/>
            <a:ext cx="10723033" cy="5867400"/>
          </a:xfrm>
        </p:spPr>
        <p:txBody>
          <a:bodyPr/>
          <a:lstStyle/>
          <a:p>
            <a:pPr marL="0" indent="0" algn="just">
              <a:spcBef>
                <a:spcPts val="0"/>
              </a:spcBef>
              <a:spcAft>
                <a:spcPts val="0"/>
              </a:spcAft>
              <a:buNone/>
              <a:tabLst>
                <a:tab pos="1257300" algn="l"/>
              </a:tabLst>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r>
              <a:rPr lang="en-US" sz="1400" b="1" dirty="0">
                <a:solidFill>
                  <a:schemeClr val="tx1"/>
                </a:solidFill>
                <a:effectLst/>
                <a:latin typeface="Times New Roman" panose="02020603050405020304" pitchFamily="18" charset="0"/>
                <a:ea typeface="Times New Roman" panose="02020603050405020304" pitchFamily="18" charset="0"/>
              </a:rPr>
              <a:t>Section 660.37: Category XXXVII –  CEQA, Planning, Building, and Zoning Review Fee</a:t>
            </a:r>
          </a:p>
          <a:p>
            <a:pPr marL="0" marR="0" indent="0" algn="just">
              <a:spcBef>
                <a:spcPts val="0"/>
              </a:spcBef>
              <a:spcAft>
                <a:spcPts val="0"/>
              </a:spcAft>
              <a:buNone/>
              <a:tabLst>
                <a:tab pos="1257300" algn="l"/>
              </a:tabLst>
            </a:pPr>
            <a:r>
              <a:rPr lang="en-US" sz="1400" dirty="0">
                <a:solidFill>
                  <a:schemeClr val="tx1"/>
                </a:solidFill>
                <a:effectLst/>
                <a:latin typeface="Times New Roman" panose="02020603050405020304" pitchFamily="18" charset="0"/>
                <a:ea typeface="Times New Roman" panose="02020603050405020304" pitchFamily="18" charset="0"/>
              </a:rPr>
              <a:t>Fee covers staff time for project review, comments, and sign offs.  The Hourly Rate is incurred when additional research or review is required.  CALEEMOD support fee is a passthrough fee to support the CALEEMOD emissions model (or its predecessor) required for CEQA.  </a:t>
            </a: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p:txBody>
      </p:sp>
      <p:sp>
        <p:nvSpPr>
          <p:cNvPr id="4" name="Text Box 11">
            <a:extLst>
              <a:ext uri="{FF2B5EF4-FFF2-40B4-BE49-F238E27FC236}">
                <a16:creationId xmlns:a16="http://schemas.microsoft.com/office/drawing/2014/main" id="{208CECA3-B693-2DFC-393C-A5C50669018E}"/>
              </a:ext>
            </a:extLst>
          </p:cNvPr>
          <p:cNvSpPr txBox="1">
            <a:spLocks noGrp="1" noChangeArrowheads="1"/>
          </p:cNvSpPr>
          <p:nvPr>
            <p:ph type="title"/>
          </p:nvPr>
        </p:nvSpPr>
        <p:spPr bwMode="auto">
          <a:xfrm>
            <a:off x="732367" y="-47925"/>
            <a:ext cx="10723034" cy="831093"/>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Rule 660.37 (Proposed)</a:t>
            </a:r>
          </a:p>
        </p:txBody>
      </p:sp>
      <mc:AlternateContent xmlns:mc="http://schemas.openxmlformats.org/markup-compatibility/2006">
        <mc:Choice xmlns:p14="http://schemas.microsoft.com/office/powerpoint/2010/main" xmlns:aink="http://schemas.microsoft.com/office/drawing/2016/ink" Requires="p14 aink">
          <p:contentPart p14:bwMode="auto" r:id="rId2">
            <p14:nvContentPartPr>
              <p14:cNvPr id="5" name="Ink 4">
                <a:extLst>
                  <a:ext uri="{FF2B5EF4-FFF2-40B4-BE49-F238E27FC236}">
                    <a16:creationId xmlns:a16="http://schemas.microsoft.com/office/drawing/2014/main" id="{D36627D3-D46B-837B-58D7-10DECC4D2034}"/>
                  </a:ext>
                </a:extLst>
              </p14:cNvPr>
              <p14:cNvContentPartPr/>
              <p14:nvPr/>
            </p14:nvContentPartPr>
            <p14:xfrm>
              <a:off x="5534172" y="6194425"/>
              <a:ext cx="656969" cy="206375"/>
            </p14:xfrm>
          </p:contentPart>
        </mc:Choice>
        <mc:Fallback>
          <p:pic>
            <p:nvPicPr>
              <p:cNvPr id="5" name="Ink 4">
                <a:extLst>
                  <a:ext uri="{FF2B5EF4-FFF2-40B4-BE49-F238E27FC236}">
                    <a16:creationId xmlns:a16="http://schemas.microsoft.com/office/drawing/2014/main" id="{D36627D3-D46B-837B-58D7-10DECC4D2034}"/>
                  </a:ext>
                </a:extLst>
              </p:cNvPr>
              <p:cNvPicPr/>
              <p:nvPr/>
            </p:nvPicPr>
            <p:blipFill>
              <a:blip r:embed="rId3"/>
              <a:stretch>
                <a:fillRect/>
              </a:stretch>
            </p:blipFill>
            <p:spPr>
              <a:xfrm>
                <a:off x="5529852" y="6190118"/>
                <a:ext cx="665609" cy="214989"/>
              </a:xfrm>
              <a:prstGeom prst="rect">
                <a:avLst/>
              </a:prstGeom>
            </p:spPr>
          </p:pic>
        </mc:Fallback>
      </mc:AlternateContent>
      <mc:AlternateContent xmlns:mc="http://schemas.openxmlformats.org/markup-compatibility/2006">
        <mc:Choice xmlns:p14="http://schemas.microsoft.com/office/powerpoint/2010/main" xmlns:aink="http://schemas.microsoft.com/office/drawing/2016/ink" Requires="p14 aink">
          <p:contentPart p14:bwMode="auto" r:id="rId4">
            <p14:nvContentPartPr>
              <p14:cNvPr id="6" name="Ink 5">
                <a:extLst>
                  <a:ext uri="{FF2B5EF4-FFF2-40B4-BE49-F238E27FC236}">
                    <a16:creationId xmlns:a16="http://schemas.microsoft.com/office/drawing/2014/main" id="{B1C4DDF5-66F0-761B-0DDA-FD4C7020CFD1}"/>
                  </a:ext>
                </a:extLst>
              </p14:cNvPr>
              <p14:cNvContentPartPr/>
              <p14:nvPr/>
            </p14:nvContentPartPr>
            <p14:xfrm>
              <a:off x="5089822" y="5572125"/>
              <a:ext cx="1054092" cy="400050"/>
            </p14:xfrm>
          </p:contentPart>
        </mc:Choice>
        <mc:Fallback>
          <p:pic>
            <p:nvPicPr>
              <p:cNvPr id="6" name="Ink 5">
                <a:extLst>
                  <a:ext uri="{FF2B5EF4-FFF2-40B4-BE49-F238E27FC236}">
                    <a16:creationId xmlns:a16="http://schemas.microsoft.com/office/drawing/2014/main" id="{B1C4DDF5-66F0-761B-0DDA-FD4C7020CFD1}"/>
                  </a:ext>
                </a:extLst>
              </p:cNvPr>
              <p:cNvPicPr/>
              <p:nvPr/>
            </p:nvPicPr>
            <p:blipFill>
              <a:blip r:embed="rId5"/>
              <a:stretch>
                <a:fillRect/>
              </a:stretch>
            </p:blipFill>
            <p:spPr>
              <a:xfrm>
                <a:off x="5085505" y="5567812"/>
                <a:ext cx="1062726" cy="408676"/>
              </a:xfrm>
              <a:prstGeom prst="rect">
                <a:avLst/>
              </a:prstGeom>
            </p:spPr>
          </p:pic>
        </mc:Fallback>
      </mc:AlternateContent>
      <p:graphicFrame>
        <p:nvGraphicFramePr>
          <p:cNvPr id="7" name="Table 6">
            <a:extLst>
              <a:ext uri="{FF2B5EF4-FFF2-40B4-BE49-F238E27FC236}">
                <a16:creationId xmlns:a16="http://schemas.microsoft.com/office/drawing/2014/main" id="{ECDF8A66-C6EC-82A2-A090-FA40ACB3BE58}"/>
              </a:ext>
            </a:extLst>
          </p:cNvPr>
          <p:cNvGraphicFramePr>
            <a:graphicFrameLocks noGrp="1"/>
          </p:cNvGraphicFramePr>
          <p:nvPr>
            <p:extLst>
              <p:ext uri="{D42A27DB-BD31-4B8C-83A1-F6EECF244321}">
                <p14:modId xmlns:p14="http://schemas.microsoft.com/office/powerpoint/2010/main" val="3884968381"/>
              </p:ext>
            </p:extLst>
          </p:nvPr>
        </p:nvGraphicFramePr>
        <p:xfrm>
          <a:off x="1828800" y="2084105"/>
          <a:ext cx="8534400" cy="2864416"/>
        </p:xfrm>
        <a:graphic>
          <a:graphicData uri="http://schemas.openxmlformats.org/drawingml/2006/table">
            <a:tbl>
              <a:tblPr firstRow="1" firstCol="1" bandRow="1">
                <a:tableStyleId>{5C22544A-7EE6-4342-B048-85BDC9FD1C3A}</a:tableStyleId>
              </a:tblPr>
              <a:tblGrid>
                <a:gridCol w="5987771">
                  <a:extLst>
                    <a:ext uri="{9D8B030D-6E8A-4147-A177-3AD203B41FA5}">
                      <a16:colId xmlns:a16="http://schemas.microsoft.com/office/drawing/2014/main" val="1168447385"/>
                    </a:ext>
                  </a:extLst>
                </a:gridCol>
                <a:gridCol w="1150090">
                  <a:extLst>
                    <a:ext uri="{9D8B030D-6E8A-4147-A177-3AD203B41FA5}">
                      <a16:colId xmlns:a16="http://schemas.microsoft.com/office/drawing/2014/main" val="3180478379"/>
                    </a:ext>
                  </a:extLst>
                </a:gridCol>
                <a:gridCol w="1396539">
                  <a:extLst>
                    <a:ext uri="{9D8B030D-6E8A-4147-A177-3AD203B41FA5}">
                      <a16:colId xmlns:a16="http://schemas.microsoft.com/office/drawing/2014/main" val="2509597766"/>
                    </a:ext>
                  </a:extLst>
                </a:gridCol>
              </a:tblGrid>
              <a:tr h="240735">
                <a:tc gridSpan="3">
                  <a:txBody>
                    <a:bodyPr/>
                    <a:lstStyle/>
                    <a:p>
                      <a:pPr marL="0" marR="0">
                        <a:spcBef>
                          <a:spcPts val="0"/>
                        </a:spcBef>
                        <a:spcAft>
                          <a:spcPts val="0"/>
                        </a:spcAft>
                        <a:tabLst>
                          <a:tab pos="1257300" algn="l"/>
                        </a:tabLst>
                      </a:pPr>
                      <a:r>
                        <a:rPr lang="en-US" sz="1200" dirty="0">
                          <a:effectLst/>
                        </a:rPr>
                        <a:t>Review Fee</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966059346"/>
                  </a:ext>
                </a:extLst>
              </a:tr>
              <a:tr h="515916">
                <a:tc>
                  <a:txBody>
                    <a:bodyPr/>
                    <a:lstStyle/>
                    <a:p>
                      <a:pPr marL="0" marR="0">
                        <a:spcBef>
                          <a:spcPts val="0"/>
                        </a:spcBef>
                        <a:spcAft>
                          <a:spcPts val="0"/>
                        </a:spcAft>
                      </a:pPr>
                      <a:r>
                        <a:rPr lang="en-US" sz="1200">
                          <a:effectLst/>
                        </a:rPr>
                        <a:t>Review Type</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Fee</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Hourly Rate for extended review</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831827993"/>
                  </a:ext>
                </a:extLst>
              </a:tr>
              <a:tr h="284315">
                <a:tc>
                  <a:txBody>
                    <a:bodyPr/>
                    <a:lstStyle/>
                    <a:p>
                      <a:pPr marL="0" marR="0">
                        <a:spcBef>
                          <a:spcPts val="0"/>
                        </a:spcBef>
                        <a:spcAft>
                          <a:spcPts val="0"/>
                        </a:spcAft>
                      </a:pPr>
                      <a:r>
                        <a:rPr lang="en-US" sz="1200">
                          <a:effectLst/>
                        </a:rPr>
                        <a:t>Permit sign-offs - Project requires no further District action</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$ 63.00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$ 125.00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904928842"/>
                  </a:ext>
                </a:extLst>
              </a:tr>
              <a:tr h="457200">
                <a:tc>
                  <a:txBody>
                    <a:bodyPr/>
                    <a:lstStyle/>
                    <a:p>
                      <a:pPr marL="0" marR="0">
                        <a:spcBef>
                          <a:spcPts val="0"/>
                        </a:spcBef>
                        <a:spcAft>
                          <a:spcPts val="0"/>
                        </a:spcAft>
                      </a:pPr>
                      <a:r>
                        <a:rPr lang="en-US" sz="1200">
                          <a:effectLst/>
                        </a:rPr>
                        <a:t>Permit sign-offs - Project requires a District permit or notification, Zoning Clearances, and other basic reviews/sign-offs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$ 94.00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$ 125.00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419364839"/>
                  </a:ext>
                </a:extLst>
              </a:tr>
              <a:tr h="457200">
                <a:tc>
                  <a:txBody>
                    <a:bodyPr/>
                    <a:lstStyle/>
                    <a:p>
                      <a:pPr marL="0" marR="0">
                        <a:spcBef>
                          <a:spcPts val="0"/>
                        </a:spcBef>
                        <a:spcAft>
                          <a:spcPts val="0"/>
                        </a:spcAft>
                      </a:pPr>
                      <a:r>
                        <a:rPr lang="en-US" sz="1200" dirty="0">
                          <a:effectLst/>
                        </a:rPr>
                        <a:t>Negative Declarations, Basic Initial Studies, General Plan Amendments, Minor Use Permits etc..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$ 375.00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$ 125.00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618199849"/>
                  </a:ext>
                </a:extLst>
              </a:tr>
              <a:tr h="304800">
                <a:tc>
                  <a:txBody>
                    <a:bodyPr/>
                    <a:lstStyle/>
                    <a:p>
                      <a:pPr marL="0" marR="0">
                        <a:spcBef>
                          <a:spcPts val="0"/>
                        </a:spcBef>
                        <a:spcAft>
                          <a:spcPts val="0"/>
                        </a:spcAft>
                      </a:pPr>
                      <a:r>
                        <a:rPr lang="en-US" sz="1200" dirty="0">
                          <a:effectLst/>
                        </a:rPr>
                        <a:t>Use Permits, Subdivision Maps (up to 10 parcels), Small Projects</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$ 750.00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$ 125.00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396850894"/>
                  </a:ext>
                </a:extLst>
              </a:tr>
              <a:tr h="304800">
                <a:tc>
                  <a:txBody>
                    <a:bodyPr/>
                    <a:lstStyle/>
                    <a:p>
                      <a:pPr marL="0" marR="0">
                        <a:spcBef>
                          <a:spcPts val="0"/>
                        </a:spcBef>
                        <a:spcAft>
                          <a:spcPts val="0"/>
                        </a:spcAft>
                      </a:pPr>
                      <a:r>
                        <a:rPr lang="en-US" sz="1200">
                          <a:effectLst/>
                        </a:rPr>
                        <a:t>EIR's, Major Use Permits, Major Projects, and Other Larger Projects</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$ 2,500.00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$ 125.00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714724571"/>
                  </a:ext>
                </a:extLst>
              </a:tr>
              <a:tr h="299450">
                <a:tc>
                  <a:txBody>
                    <a:bodyPr/>
                    <a:lstStyle/>
                    <a:p>
                      <a:pPr marL="0" marR="0">
                        <a:spcBef>
                          <a:spcPts val="0"/>
                        </a:spcBef>
                        <a:spcAft>
                          <a:spcPts val="0"/>
                        </a:spcAft>
                      </a:pPr>
                      <a:r>
                        <a:rPr lang="en-US" sz="1200">
                          <a:effectLst/>
                        </a:rPr>
                        <a:t>CALEEMOD Support Fee, (added to EIRS, Use Permits, and Major Projects Fee)</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$ 50.00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199618821"/>
                  </a:ext>
                </a:extLst>
              </a:tr>
            </a:tbl>
          </a:graphicData>
        </a:graphic>
      </p:graphicFrame>
    </p:spTree>
    <p:extLst>
      <p:ext uri="{BB962C8B-B14F-4D97-AF65-F5344CB8AC3E}">
        <p14:creationId xmlns:p14="http://schemas.microsoft.com/office/powerpoint/2010/main" val="147309131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BAB08-241A-421B-2235-5D8EF24EAF9A}"/>
              </a:ext>
            </a:extLst>
          </p:cNvPr>
          <p:cNvSpPr>
            <a:spLocks noGrp="1"/>
          </p:cNvSpPr>
          <p:nvPr>
            <p:ph idx="1"/>
          </p:nvPr>
        </p:nvSpPr>
        <p:spPr>
          <a:xfrm>
            <a:off x="732367" y="838200"/>
            <a:ext cx="10723033" cy="5867400"/>
          </a:xfrm>
        </p:spPr>
        <p:txBody>
          <a:bodyPr/>
          <a:lstStyle/>
          <a:p>
            <a:pPr marL="0" indent="0" algn="just">
              <a:spcBef>
                <a:spcPts val="0"/>
              </a:spcBef>
              <a:spcAft>
                <a:spcPts val="0"/>
              </a:spcAft>
              <a:buNone/>
              <a:tabLst>
                <a:tab pos="1257300" algn="l"/>
              </a:tabLst>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r>
              <a:rPr lang="en-US" sz="1400" b="1" dirty="0">
                <a:solidFill>
                  <a:schemeClr val="tx1"/>
                </a:solidFill>
                <a:effectLst/>
                <a:latin typeface="Times New Roman" panose="02020603050405020304" pitchFamily="18" charset="0"/>
                <a:ea typeface="Times New Roman" panose="02020603050405020304" pitchFamily="18" charset="0"/>
              </a:rPr>
              <a:t>Section 660.38: Category  XXXVIII - HELD FOR FUTURE USE</a:t>
            </a: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p:txBody>
      </p:sp>
      <p:sp>
        <p:nvSpPr>
          <p:cNvPr id="4" name="Text Box 11">
            <a:extLst>
              <a:ext uri="{FF2B5EF4-FFF2-40B4-BE49-F238E27FC236}">
                <a16:creationId xmlns:a16="http://schemas.microsoft.com/office/drawing/2014/main" id="{208CECA3-B693-2DFC-393C-A5C50669018E}"/>
              </a:ext>
            </a:extLst>
          </p:cNvPr>
          <p:cNvSpPr txBox="1">
            <a:spLocks noGrp="1" noChangeArrowheads="1"/>
          </p:cNvSpPr>
          <p:nvPr>
            <p:ph type="title"/>
          </p:nvPr>
        </p:nvSpPr>
        <p:spPr bwMode="auto">
          <a:xfrm>
            <a:off x="732367" y="-47925"/>
            <a:ext cx="10723034" cy="831093"/>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Rule 660.38 (Proposed)</a:t>
            </a:r>
          </a:p>
        </p:txBody>
      </p:sp>
      <mc:AlternateContent xmlns:mc="http://schemas.openxmlformats.org/markup-compatibility/2006">
        <mc:Choice xmlns:p14="http://schemas.microsoft.com/office/powerpoint/2010/main" xmlns:aink="http://schemas.microsoft.com/office/drawing/2016/ink" Requires="p14 aink">
          <p:contentPart p14:bwMode="auto" r:id="rId2">
            <p14:nvContentPartPr>
              <p14:cNvPr id="5" name="Ink 4">
                <a:extLst>
                  <a:ext uri="{FF2B5EF4-FFF2-40B4-BE49-F238E27FC236}">
                    <a16:creationId xmlns:a16="http://schemas.microsoft.com/office/drawing/2014/main" id="{D36627D3-D46B-837B-58D7-10DECC4D2034}"/>
                  </a:ext>
                </a:extLst>
              </p14:cNvPr>
              <p14:cNvContentPartPr/>
              <p14:nvPr/>
            </p14:nvContentPartPr>
            <p14:xfrm>
              <a:off x="5534172" y="6194425"/>
              <a:ext cx="656969" cy="206375"/>
            </p14:xfrm>
          </p:contentPart>
        </mc:Choice>
        <mc:Fallback>
          <p:pic>
            <p:nvPicPr>
              <p:cNvPr id="5" name="Ink 4">
                <a:extLst>
                  <a:ext uri="{FF2B5EF4-FFF2-40B4-BE49-F238E27FC236}">
                    <a16:creationId xmlns:a16="http://schemas.microsoft.com/office/drawing/2014/main" id="{D36627D3-D46B-837B-58D7-10DECC4D2034}"/>
                  </a:ext>
                </a:extLst>
              </p:cNvPr>
              <p:cNvPicPr/>
              <p:nvPr/>
            </p:nvPicPr>
            <p:blipFill>
              <a:blip r:embed="rId3"/>
              <a:stretch>
                <a:fillRect/>
              </a:stretch>
            </p:blipFill>
            <p:spPr>
              <a:xfrm>
                <a:off x="5529852" y="6190118"/>
                <a:ext cx="665609" cy="214989"/>
              </a:xfrm>
              <a:prstGeom prst="rect">
                <a:avLst/>
              </a:prstGeom>
            </p:spPr>
          </p:pic>
        </mc:Fallback>
      </mc:AlternateContent>
      <mc:AlternateContent xmlns:mc="http://schemas.openxmlformats.org/markup-compatibility/2006">
        <mc:Choice xmlns:p14="http://schemas.microsoft.com/office/powerpoint/2010/main" xmlns:aink="http://schemas.microsoft.com/office/drawing/2016/ink" Requires="p14 aink">
          <p:contentPart p14:bwMode="auto" r:id="rId4">
            <p14:nvContentPartPr>
              <p14:cNvPr id="6" name="Ink 5">
                <a:extLst>
                  <a:ext uri="{FF2B5EF4-FFF2-40B4-BE49-F238E27FC236}">
                    <a16:creationId xmlns:a16="http://schemas.microsoft.com/office/drawing/2014/main" id="{B1C4DDF5-66F0-761B-0DDA-FD4C7020CFD1}"/>
                  </a:ext>
                </a:extLst>
              </p14:cNvPr>
              <p14:cNvContentPartPr/>
              <p14:nvPr/>
            </p14:nvContentPartPr>
            <p14:xfrm>
              <a:off x="5089822" y="5572125"/>
              <a:ext cx="1054092" cy="400050"/>
            </p14:xfrm>
          </p:contentPart>
        </mc:Choice>
        <mc:Fallback>
          <p:pic>
            <p:nvPicPr>
              <p:cNvPr id="6" name="Ink 5">
                <a:extLst>
                  <a:ext uri="{FF2B5EF4-FFF2-40B4-BE49-F238E27FC236}">
                    <a16:creationId xmlns:a16="http://schemas.microsoft.com/office/drawing/2014/main" id="{B1C4DDF5-66F0-761B-0DDA-FD4C7020CFD1}"/>
                  </a:ext>
                </a:extLst>
              </p:cNvPr>
              <p:cNvPicPr/>
              <p:nvPr/>
            </p:nvPicPr>
            <p:blipFill>
              <a:blip r:embed="rId5"/>
              <a:stretch>
                <a:fillRect/>
              </a:stretch>
            </p:blipFill>
            <p:spPr>
              <a:xfrm>
                <a:off x="5085505" y="5567812"/>
                <a:ext cx="1062726" cy="408676"/>
              </a:xfrm>
              <a:prstGeom prst="rect">
                <a:avLst/>
              </a:prstGeom>
            </p:spPr>
          </p:pic>
        </mc:Fallback>
      </mc:AlternateContent>
    </p:spTree>
    <p:extLst>
      <p:ext uri="{BB962C8B-B14F-4D97-AF65-F5344CB8AC3E}">
        <p14:creationId xmlns:p14="http://schemas.microsoft.com/office/powerpoint/2010/main" val="3749413666"/>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BAB08-241A-421B-2235-5D8EF24EAF9A}"/>
              </a:ext>
            </a:extLst>
          </p:cNvPr>
          <p:cNvSpPr>
            <a:spLocks noGrp="1"/>
          </p:cNvSpPr>
          <p:nvPr>
            <p:ph idx="1"/>
          </p:nvPr>
        </p:nvSpPr>
        <p:spPr>
          <a:xfrm>
            <a:off x="732367" y="838200"/>
            <a:ext cx="10723033" cy="5867400"/>
          </a:xfrm>
        </p:spPr>
        <p:txBody>
          <a:bodyPr/>
          <a:lstStyle/>
          <a:p>
            <a:pPr marL="0" indent="0" algn="just">
              <a:spcBef>
                <a:spcPts val="0"/>
              </a:spcBef>
              <a:spcAft>
                <a:spcPts val="0"/>
              </a:spcAft>
              <a:buNone/>
              <a:tabLst>
                <a:tab pos="1257300" algn="l"/>
              </a:tabLst>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r>
              <a:rPr lang="en-US" sz="1400" b="1" dirty="0">
                <a:solidFill>
                  <a:schemeClr val="tx1"/>
                </a:solidFill>
                <a:effectLst/>
                <a:latin typeface="Times New Roman" panose="02020603050405020304" pitchFamily="18" charset="0"/>
                <a:ea typeface="Times New Roman" panose="02020603050405020304" pitchFamily="18" charset="0"/>
              </a:rPr>
              <a:t>Section 660.39: Category  XXXIX - Area Source Fee - Commercial and Industrial Parking Lots </a:t>
            </a:r>
          </a:p>
          <a:p>
            <a:pPr marL="0" marR="0" indent="0" algn="just">
              <a:spcBef>
                <a:spcPts val="0"/>
              </a:spcBef>
              <a:spcAft>
                <a:spcPts val="0"/>
              </a:spcAft>
              <a:buNone/>
              <a:tabLst>
                <a:tab pos="1257300" algn="l"/>
              </a:tabLst>
            </a:pPr>
            <a:r>
              <a:rPr lang="en-US" sz="1400" dirty="0">
                <a:solidFill>
                  <a:schemeClr val="tx1"/>
                </a:solidFill>
                <a:effectLst/>
                <a:latin typeface="Times New Roman" panose="02020603050405020304" pitchFamily="18" charset="0"/>
                <a:ea typeface="Times New Roman" panose="02020603050405020304" pitchFamily="18" charset="0"/>
              </a:rPr>
              <a:t>Fee is charged at time of application for a building/parking area permit.  Fee is calculated per parking space.  Paved parking includes asphaltic paving, concrete, or other equivalently durable surfacing.  Removal of durable surfacing and regrading is considered new installation.  Top coating of existing paved lots or partial grinding to allow adhesion of new pavement is not considered a new installation.  Parking lots without marked parking spaces will be calculated using 180 square feet per parking space.</a:t>
            </a: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p:txBody>
      </p:sp>
      <p:sp>
        <p:nvSpPr>
          <p:cNvPr id="4" name="Text Box 11">
            <a:extLst>
              <a:ext uri="{FF2B5EF4-FFF2-40B4-BE49-F238E27FC236}">
                <a16:creationId xmlns:a16="http://schemas.microsoft.com/office/drawing/2014/main" id="{208CECA3-B693-2DFC-393C-A5C50669018E}"/>
              </a:ext>
            </a:extLst>
          </p:cNvPr>
          <p:cNvSpPr txBox="1">
            <a:spLocks noGrp="1" noChangeArrowheads="1"/>
          </p:cNvSpPr>
          <p:nvPr>
            <p:ph type="title"/>
          </p:nvPr>
        </p:nvSpPr>
        <p:spPr bwMode="auto">
          <a:xfrm>
            <a:off x="732367" y="-47925"/>
            <a:ext cx="10723034" cy="831093"/>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Rule 660.39 (Proposed)</a:t>
            </a:r>
          </a:p>
        </p:txBody>
      </p:sp>
      <mc:AlternateContent xmlns:mc="http://schemas.openxmlformats.org/markup-compatibility/2006">
        <mc:Choice xmlns:p14="http://schemas.microsoft.com/office/powerpoint/2010/main" xmlns:aink="http://schemas.microsoft.com/office/drawing/2016/ink" Requires="p14 aink">
          <p:contentPart p14:bwMode="auto" r:id="rId2">
            <p14:nvContentPartPr>
              <p14:cNvPr id="5" name="Ink 4">
                <a:extLst>
                  <a:ext uri="{FF2B5EF4-FFF2-40B4-BE49-F238E27FC236}">
                    <a16:creationId xmlns:a16="http://schemas.microsoft.com/office/drawing/2014/main" id="{D36627D3-D46B-837B-58D7-10DECC4D2034}"/>
                  </a:ext>
                </a:extLst>
              </p14:cNvPr>
              <p14:cNvContentPartPr/>
              <p14:nvPr/>
            </p14:nvContentPartPr>
            <p14:xfrm>
              <a:off x="5534172" y="6194425"/>
              <a:ext cx="656969" cy="206375"/>
            </p14:xfrm>
          </p:contentPart>
        </mc:Choice>
        <mc:Fallback>
          <p:pic>
            <p:nvPicPr>
              <p:cNvPr id="5" name="Ink 4">
                <a:extLst>
                  <a:ext uri="{FF2B5EF4-FFF2-40B4-BE49-F238E27FC236}">
                    <a16:creationId xmlns:a16="http://schemas.microsoft.com/office/drawing/2014/main" id="{D36627D3-D46B-837B-58D7-10DECC4D2034}"/>
                  </a:ext>
                </a:extLst>
              </p:cNvPr>
              <p:cNvPicPr/>
              <p:nvPr/>
            </p:nvPicPr>
            <p:blipFill>
              <a:blip r:embed="rId3"/>
              <a:stretch>
                <a:fillRect/>
              </a:stretch>
            </p:blipFill>
            <p:spPr>
              <a:xfrm>
                <a:off x="5529852" y="6190118"/>
                <a:ext cx="665609" cy="214989"/>
              </a:xfrm>
              <a:prstGeom prst="rect">
                <a:avLst/>
              </a:prstGeom>
            </p:spPr>
          </p:pic>
        </mc:Fallback>
      </mc:AlternateContent>
      <mc:AlternateContent xmlns:mc="http://schemas.openxmlformats.org/markup-compatibility/2006">
        <mc:Choice xmlns:p14="http://schemas.microsoft.com/office/powerpoint/2010/main" xmlns:aink="http://schemas.microsoft.com/office/drawing/2016/ink" Requires="p14 aink">
          <p:contentPart p14:bwMode="auto" r:id="rId4">
            <p14:nvContentPartPr>
              <p14:cNvPr id="6" name="Ink 5">
                <a:extLst>
                  <a:ext uri="{FF2B5EF4-FFF2-40B4-BE49-F238E27FC236}">
                    <a16:creationId xmlns:a16="http://schemas.microsoft.com/office/drawing/2014/main" id="{B1C4DDF5-66F0-761B-0DDA-FD4C7020CFD1}"/>
                  </a:ext>
                </a:extLst>
              </p14:cNvPr>
              <p14:cNvContentPartPr/>
              <p14:nvPr/>
            </p14:nvContentPartPr>
            <p14:xfrm>
              <a:off x="5089822" y="5572125"/>
              <a:ext cx="1054092" cy="400050"/>
            </p14:xfrm>
          </p:contentPart>
        </mc:Choice>
        <mc:Fallback>
          <p:pic>
            <p:nvPicPr>
              <p:cNvPr id="6" name="Ink 5">
                <a:extLst>
                  <a:ext uri="{FF2B5EF4-FFF2-40B4-BE49-F238E27FC236}">
                    <a16:creationId xmlns:a16="http://schemas.microsoft.com/office/drawing/2014/main" id="{B1C4DDF5-66F0-761B-0DDA-FD4C7020CFD1}"/>
                  </a:ext>
                </a:extLst>
              </p:cNvPr>
              <p:cNvPicPr/>
              <p:nvPr/>
            </p:nvPicPr>
            <p:blipFill>
              <a:blip r:embed="rId5"/>
              <a:stretch>
                <a:fillRect/>
              </a:stretch>
            </p:blipFill>
            <p:spPr>
              <a:xfrm>
                <a:off x="5085505" y="5567812"/>
                <a:ext cx="1062726" cy="408676"/>
              </a:xfrm>
              <a:prstGeom prst="rect">
                <a:avLst/>
              </a:prstGeom>
            </p:spPr>
          </p:pic>
        </mc:Fallback>
      </mc:AlternateContent>
      <p:graphicFrame>
        <p:nvGraphicFramePr>
          <p:cNvPr id="2" name="Table 1">
            <a:extLst>
              <a:ext uri="{FF2B5EF4-FFF2-40B4-BE49-F238E27FC236}">
                <a16:creationId xmlns:a16="http://schemas.microsoft.com/office/drawing/2014/main" id="{A966E0CA-E9D6-4B0B-2021-A8EC805942A8}"/>
              </a:ext>
            </a:extLst>
          </p:cNvPr>
          <p:cNvGraphicFramePr>
            <a:graphicFrameLocks noGrp="1"/>
          </p:cNvGraphicFramePr>
          <p:nvPr>
            <p:extLst>
              <p:ext uri="{D42A27DB-BD31-4B8C-83A1-F6EECF244321}">
                <p14:modId xmlns:p14="http://schemas.microsoft.com/office/powerpoint/2010/main" val="1777459943"/>
              </p:ext>
            </p:extLst>
          </p:nvPr>
        </p:nvGraphicFramePr>
        <p:xfrm>
          <a:off x="2741083" y="2813195"/>
          <a:ext cx="6705600" cy="1447800"/>
        </p:xfrm>
        <a:graphic>
          <a:graphicData uri="http://schemas.openxmlformats.org/drawingml/2006/table">
            <a:tbl>
              <a:tblPr firstRow="1" firstCol="1" bandRow="1">
                <a:tableStyleId>{5C22544A-7EE6-4342-B048-85BDC9FD1C3A}</a:tableStyleId>
              </a:tblPr>
              <a:tblGrid>
                <a:gridCol w="3284668">
                  <a:extLst>
                    <a:ext uri="{9D8B030D-6E8A-4147-A177-3AD203B41FA5}">
                      <a16:colId xmlns:a16="http://schemas.microsoft.com/office/drawing/2014/main" val="758190877"/>
                    </a:ext>
                  </a:extLst>
                </a:gridCol>
                <a:gridCol w="1011936">
                  <a:extLst>
                    <a:ext uri="{9D8B030D-6E8A-4147-A177-3AD203B41FA5}">
                      <a16:colId xmlns:a16="http://schemas.microsoft.com/office/drawing/2014/main" val="818741279"/>
                    </a:ext>
                  </a:extLst>
                </a:gridCol>
                <a:gridCol w="1182624">
                  <a:extLst>
                    <a:ext uri="{9D8B030D-6E8A-4147-A177-3AD203B41FA5}">
                      <a16:colId xmlns:a16="http://schemas.microsoft.com/office/drawing/2014/main" val="1369740378"/>
                    </a:ext>
                  </a:extLst>
                </a:gridCol>
                <a:gridCol w="1226372">
                  <a:extLst>
                    <a:ext uri="{9D8B030D-6E8A-4147-A177-3AD203B41FA5}">
                      <a16:colId xmlns:a16="http://schemas.microsoft.com/office/drawing/2014/main" val="2993755776"/>
                    </a:ext>
                  </a:extLst>
                </a:gridCol>
              </a:tblGrid>
              <a:tr h="233516">
                <a:tc gridSpan="4">
                  <a:txBody>
                    <a:bodyPr/>
                    <a:lstStyle/>
                    <a:p>
                      <a:pPr marL="0" marR="0">
                        <a:spcBef>
                          <a:spcPts val="0"/>
                        </a:spcBef>
                        <a:spcAft>
                          <a:spcPts val="0"/>
                        </a:spcAft>
                      </a:pPr>
                      <a:r>
                        <a:rPr lang="en-US" sz="1200">
                          <a:effectLst/>
                        </a:rPr>
                        <a:t>Area Source Fee: Commercial and Industrial Parking Lots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997401070"/>
                  </a:ext>
                </a:extLst>
              </a:tr>
              <a:tr h="373626">
                <a:tc>
                  <a:txBody>
                    <a:bodyPr/>
                    <a:lstStyle/>
                    <a:p>
                      <a:pPr marL="0" marR="0">
                        <a:spcBef>
                          <a:spcPts val="0"/>
                        </a:spcBef>
                        <a:spcAft>
                          <a:spcPts val="0"/>
                        </a:spcAft>
                      </a:pPr>
                      <a:r>
                        <a:rPr lang="en-US" sz="1200">
                          <a:effectLst/>
                        </a:rPr>
                        <a:t>Parking Type - Per Parking Space</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Fee</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Minimum fee</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Maximum Fee</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797652991"/>
                  </a:ext>
                </a:extLst>
              </a:tr>
              <a:tr h="233516">
                <a:tc>
                  <a:txBody>
                    <a:bodyPr/>
                    <a:lstStyle/>
                    <a:p>
                      <a:pPr marL="0" marR="0">
                        <a:spcBef>
                          <a:spcPts val="0"/>
                        </a:spcBef>
                        <a:spcAft>
                          <a:spcPts val="0"/>
                        </a:spcAft>
                      </a:pPr>
                      <a:r>
                        <a:rPr lang="en-US" sz="1200">
                          <a:effectLst/>
                        </a:rPr>
                        <a:t>Paved parking space (non-EV only)</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$ 10.00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$ 1,000.00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4082716278"/>
                  </a:ext>
                </a:extLst>
              </a:tr>
              <a:tr h="373626">
                <a:tc>
                  <a:txBody>
                    <a:bodyPr/>
                    <a:lstStyle/>
                    <a:p>
                      <a:pPr marL="0" marR="0">
                        <a:spcBef>
                          <a:spcPts val="0"/>
                        </a:spcBef>
                        <a:spcAft>
                          <a:spcPts val="0"/>
                        </a:spcAft>
                      </a:pPr>
                      <a:r>
                        <a:rPr lang="en-US" sz="1200">
                          <a:effectLst/>
                        </a:rPr>
                        <a:t>Paved parking space (EV charging only)</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$ 1.00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$ 200.00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989305447"/>
                  </a:ext>
                </a:extLst>
              </a:tr>
              <a:tr h="233516">
                <a:tc>
                  <a:txBody>
                    <a:bodyPr/>
                    <a:lstStyle/>
                    <a:p>
                      <a:pPr marL="0" marR="0">
                        <a:spcBef>
                          <a:spcPts val="0"/>
                        </a:spcBef>
                        <a:spcAft>
                          <a:spcPts val="0"/>
                        </a:spcAft>
                      </a:pPr>
                      <a:r>
                        <a:rPr lang="en-US" sz="1200">
                          <a:effectLst/>
                        </a:rPr>
                        <a:t>Unpaved parking space</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$ 30.00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$ 150.00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$ 5,000.00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011943138"/>
                  </a:ext>
                </a:extLst>
              </a:tr>
            </a:tbl>
          </a:graphicData>
        </a:graphic>
      </p:graphicFrame>
    </p:spTree>
    <p:extLst>
      <p:ext uri="{BB962C8B-B14F-4D97-AF65-F5344CB8AC3E}">
        <p14:creationId xmlns:p14="http://schemas.microsoft.com/office/powerpoint/2010/main" val="99502655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BAB08-241A-421B-2235-5D8EF24EAF9A}"/>
              </a:ext>
            </a:extLst>
          </p:cNvPr>
          <p:cNvSpPr>
            <a:spLocks noGrp="1"/>
          </p:cNvSpPr>
          <p:nvPr>
            <p:ph idx="1"/>
          </p:nvPr>
        </p:nvSpPr>
        <p:spPr>
          <a:xfrm>
            <a:off x="732367" y="838200"/>
            <a:ext cx="10723033" cy="5867400"/>
          </a:xfrm>
        </p:spPr>
        <p:txBody>
          <a:bodyPr/>
          <a:lstStyle/>
          <a:p>
            <a:pPr marL="0" indent="0" algn="just">
              <a:spcBef>
                <a:spcPts val="0"/>
              </a:spcBef>
              <a:spcAft>
                <a:spcPts val="0"/>
              </a:spcAft>
              <a:buNone/>
              <a:tabLst>
                <a:tab pos="1257300" algn="l"/>
              </a:tabLst>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r>
              <a:rPr lang="en-US" sz="1400" b="1" dirty="0">
                <a:solidFill>
                  <a:schemeClr val="tx1"/>
                </a:solidFill>
                <a:effectLst/>
                <a:latin typeface="Times New Roman" panose="02020603050405020304" pitchFamily="18" charset="0"/>
                <a:ea typeface="Times New Roman" panose="02020603050405020304" pitchFamily="18" charset="0"/>
              </a:rPr>
              <a:t>Section 660.40: Category  XL - Area Source Fee - Commercial and Industrial Buildings </a:t>
            </a:r>
          </a:p>
          <a:p>
            <a:pPr marL="0" marR="0" indent="0" algn="just">
              <a:spcBef>
                <a:spcPts val="0"/>
              </a:spcBef>
              <a:spcAft>
                <a:spcPts val="0"/>
              </a:spcAft>
              <a:buNone/>
              <a:tabLst>
                <a:tab pos="1257300" algn="l"/>
              </a:tabLst>
            </a:pPr>
            <a:r>
              <a:rPr lang="en-US" sz="1400" dirty="0">
                <a:solidFill>
                  <a:schemeClr val="tx1"/>
                </a:solidFill>
                <a:effectLst/>
                <a:latin typeface="Times New Roman" panose="02020603050405020304" pitchFamily="18" charset="0"/>
                <a:ea typeface="Times New Roman" panose="02020603050405020304" pitchFamily="18" charset="0"/>
              </a:rPr>
              <a:t>Fee is charged at the time of application for a building/renovation permit for new construction, expansion, or major renovations of commercial and industrial buildings. Fee is based on the square footage undergoing construction, expansion, or renovation and may be used to offset air quality impacts, fund air monitoring activities, inspections and complaints, and other related area source issues. </a:t>
            </a: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p:txBody>
      </p:sp>
      <p:sp>
        <p:nvSpPr>
          <p:cNvPr id="4" name="Text Box 11">
            <a:extLst>
              <a:ext uri="{FF2B5EF4-FFF2-40B4-BE49-F238E27FC236}">
                <a16:creationId xmlns:a16="http://schemas.microsoft.com/office/drawing/2014/main" id="{208CECA3-B693-2DFC-393C-A5C50669018E}"/>
              </a:ext>
            </a:extLst>
          </p:cNvPr>
          <p:cNvSpPr txBox="1">
            <a:spLocks noGrp="1" noChangeArrowheads="1"/>
          </p:cNvSpPr>
          <p:nvPr>
            <p:ph type="title"/>
          </p:nvPr>
        </p:nvSpPr>
        <p:spPr bwMode="auto">
          <a:xfrm>
            <a:off x="732367" y="-47925"/>
            <a:ext cx="10723034" cy="831093"/>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Rule 660.40 (Proposed)</a:t>
            </a:r>
          </a:p>
        </p:txBody>
      </p:sp>
      <mc:AlternateContent xmlns:mc="http://schemas.openxmlformats.org/markup-compatibility/2006">
        <mc:Choice xmlns:p14="http://schemas.microsoft.com/office/powerpoint/2010/main" xmlns:aink="http://schemas.microsoft.com/office/drawing/2016/ink" Requires="p14 aink">
          <p:contentPart p14:bwMode="auto" r:id="rId2">
            <p14:nvContentPartPr>
              <p14:cNvPr id="5" name="Ink 4">
                <a:extLst>
                  <a:ext uri="{FF2B5EF4-FFF2-40B4-BE49-F238E27FC236}">
                    <a16:creationId xmlns:a16="http://schemas.microsoft.com/office/drawing/2014/main" id="{D36627D3-D46B-837B-58D7-10DECC4D2034}"/>
                  </a:ext>
                </a:extLst>
              </p14:cNvPr>
              <p14:cNvContentPartPr/>
              <p14:nvPr/>
            </p14:nvContentPartPr>
            <p14:xfrm>
              <a:off x="5534172" y="6194425"/>
              <a:ext cx="656969" cy="206375"/>
            </p14:xfrm>
          </p:contentPart>
        </mc:Choice>
        <mc:Fallback>
          <p:pic>
            <p:nvPicPr>
              <p:cNvPr id="5" name="Ink 4">
                <a:extLst>
                  <a:ext uri="{FF2B5EF4-FFF2-40B4-BE49-F238E27FC236}">
                    <a16:creationId xmlns:a16="http://schemas.microsoft.com/office/drawing/2014/main" id="{D36627D3-D46B-837B-58D7-10DECC4D2034}"/>
                  </a:ext>
                </a:extLst>
              </p:cNvPr>
              <p:cNvPicPr/>
              <p:nvPr/>
            </p:nvPicPr>
            <p:blipFill>
              <a:blip r:embed="rId3"/>
              <a:stretch>
                <a:fillRect/>
              </a:stretch>
            </p:blipFill>
            <p:spPr>
              <a:xfrm>
                <a:off x="5529852" y="6190118"/>
                <a:ext cx="665609" cy="214989"/>
              </a:xfrm>
              <a:prstGeom prst="rect">
                <a:avLst/>
              </a:prstGeom>
            </p:spPr>
          </p:pic>
        </mc:Fallback>
      </mc:AlternateContent>
      <mc:AlternateContent xmlns:mc="http://schemas.openxmlformats.org/markup-compatibility/2006">
        <mc:Choice xmlns:p14="http://schemas.microsoft.com/office/powerpoint/2010/main" xmlns:aink="http://schemas.microsoft.com/office/drawing/2016/ink" Requires="p14 aink">
          <p:contentPart p14:bwMode="auto" r:id="rId4">
            <p14:nvContentPartPr>
              <p14:cNvPr id="6" name="Ink 5">
                <a:extLst>
                  <a:ext uri="{FF2B5EF4-FFF2-40B4-BE49-F238E27FC236}">
                    <a16:creationId xmlns:a16="http://schemas.microsoft.com/office/drawing/2014/main" id="{B1C4DDF5-66F0-761B-0DDA-FD4C7020CFD1}"/>
                  </a:ext>
                </a:extLst>
              </p14:cNvPr>
              <p14:cNvContentPartPr/>
              <p14:nvPr/>
            </p14:nvContentPartPr>
            <p14:xfrm>
              <a:off x="5089822" y="5572125"/>
              <a:ext cx="1054092" cy="400050"/>
            </p14:xfrm>
          </p:contentPart>
        </mc:Choice>
        <mc:Fallback>
          <p:pic>
            <p:nvPicPr>
              <p:cNvPr id="6" name="Ink 5">
                <a:extLst>
                  <a:ext uri="{FF2B5EF4-FFF2-40B4-BE49-F238E27FC236}">
                    <a16:creationId xmlns:a16="http://schemas.microsoft.com/office/drawing/2014/main" id="{B1C4DDF5-66F0-761B-0DDA-FD4C7020CFD1}"/>
                  </a:ext>
                </a:extLst>
              </p:cNvPr>
              <p:cNvPicPr/>
              <p:nvPr/>
            </p:nvPicPr>
            <p:blipFill>
              <a:blip r:embed="rId5"/>
              <a:stretch>
                <a:fillRect/>
              </a:stretch>
            </p:blipFill>
            <p:spPr>
              <a:xfrm>
                <a:off x="5085505" y="5567812"/>
                <a:ext cx="1062726" cy="408676"/>
              </a:xfrm>
              <a:prstGeom prst="rect">
                <a:avLst/>
              </a:prstGeom>
            </p:spPr>
          </p:pic>
        </mc:Fallback>
      </mc:AlternateContent>
      <p:graphicFrame>
        <p:nvGraphicFramePr>
          <p:cNvPr id="7" name="Table 6">
            <a:extLst>
              <a:ext uri="{FF2B5EF4-FFF2-40B4-BE49-F238E27FC236}">
                <a16:creationId xmlns:a16="http://schemas.microsoft.com/office/drawing/2014/main" id="{DA7AF5C3-F759-DDD5-3263-920F5425681F}"/>
              </a:ext>
            </a:extLst>
          </p:cNvPr>
          <p:cNvGraphicFramePr>
            <a:graphicFrameLocks noGrp="1"/>
          </p:cNvGraphicFramePr>
          <p:nvPr>
            <p:extLst>
              <p:ext uri="{D42A27DB-BD31-4B8C-83A1-F6EECF244321}">
                <p14:modId xmlns:p14="http://schemas.microsoft.com/office/powerpoint/2010/main" val="2361107984"/>
              </p:ext>
            </p:extLst>
          </p:nvPr>
        </p:nvGraphicFramePr>
        <p:xfrm>
          <a:off x="2628900" y="3019841"/>
          <a:ext cx="6934199" cy="786695"/>
        </p:xfrm>
        <a:graphic>
          <a:graphicData uri="http://schemas.openxmlformats.org/drawingml/2006/table">
            <a:tbl>
              <a:tblPr firstRow="1" firstCol="1" bandRow="1">
                <a:tableStyleId>{5C22544A-7EE6-4342-B048-85BDC9FD1C3A}</a:tableStyleId>
              </a:tblPr>
              <a:tblGrid>
                <a:gridCol w="2462196">
                  <a:extLst>
                    <a:ext uri="{9D8B030D-6E8A-4147-A177-3AD203B41FA5}">
                      <a16:colId xmlns:a16="http://schemas.microsoft.com/office/drawing/2014/main" val="349699810"/>
                    </a:ext>
                  </a:extLst>
                </a:gridCol>
                <a:gridCol w="2269375">
                  <a:extLst>
                    <a:ext uri="{9D8B030D-6E8A-4147-A177-3AD203B41FA5}">
                      <a16:colId xmlns:a16="http://schemas.microsoft.com/office/drawing/2014/main" val="3285187404"/>
                    </a:ext>
                  </a:extLst>
                </a:gridCol>
                <a:gridCol w="2202628">
                  <a:extLst>
                    <a:ext uri="{9D8B030D-6E8A-4147-A177-3AD203B41FA5}">
                      <a16:colId xmlns:a16="http://schemas.microsoft.com/office/drawing/2014/main" val="1024376812"/>
                    </a:ext>
                  </a:extLst>
                </a:gridCol>
              </a:tblGrid>
              <a:tr h="253295">
                <a:tc gridSpan="3">
                  <a:txBody>
                    <a:bodyPr/>
                    <a:lstStyle/>
                    <a:p>
                      <a:pPr marL="0" marR="0">
                        <a:spcBef>
                          <a:spcPts val="0"/>
                        </a:spcBef>
                        <a:spcAft>
                          <a:spcPts val="0"/>
                        </a:spcAft>
                        <a:tabLst>
                          <a:tab pos="1257300" algn="l"/>
                        </a:tabLst>
                      </a:pPr>
                      <a:r>
                        <a:rPr lang="en-US" sz="1200" dirty="0">
                          <a:effectLst/>
                        </a:rPr>
                        <a:t>Area Source Fee: Commercial and Industrial Buildings</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570033628"/>
                  </a:ext>
                </a:extLst>
              </a:tr>
              <a:tr h="280105">
                <a:tc>
                  <a:txBody>
                    <a:bodyPr/>
                    <a:lstStyle/>
                    <a:p>
                      <a:pPr marL="0" marR="0">
                        <a:spcBef>
                          <a:spcPts val="0"/>
                        </a:spcBef>
                        <a:spcAft>
                          <a:spcPts val="0"/>
                        </a:spcAft>
                      </a:pPr>
                      <a:r>
                        <a:rPr lang="en-US" sz="1200" dirty="0">
                          <a:effectLst/>
                        </a:rPr>
                        <a:t>Fee Per Square Foot</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spcBef>
                          <a:spcPts val="0"/>
                        </a:spcBef>
                        <a:spcAft>
                          <a:spcPts val="0"/>
                        </a:spcAft>
                      </a:pPr>
                      <a:r>
                        <a:rPr lang="en-US" sz="1200">
                          <a:effectLst/>
                        </a:rPr>
                        <a:t>Minimum Fee per structure</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spcBef>
                          <a:spcPts val="0"/>
                        </a:spcBef>
                        <a:spcAft>
                          <a:spcPts val="0"/>
                        </a:spcAft>
                      </a:pPr>
                      <a:r>
                        <a:rPr lang="en-US" sz="1200">
                          <a:effectLst/>
                        </a:rPr>
                        <a:t>Maximum Fee per structure</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932322689"/>
                  </a:ext>
                </a:extLst>
              </a:tr>
              <a:tr h="253295">
                <a:tc>
                  <a:txBody>
                    <a:bodyPr/>
                    <a:lstStyle/>
                    <a:p>
                      <a:pPr marL="0" marR="0" algn="r">
                        <a:spcBef>
                          <a:spcPts val="0"/>
                        </a:spcBef>
                        <a:spcAft>
                          <a:spcPts val="0"/>
                        </a:spcAft>
                      </a:pPr>
                      <a:r>
                        <a:rPr lang="en-US" sz="1200">
                          <a:effectLst/>
                        </a:rPr>
                        <a:t> $ 0.50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$ 10,000.00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313981218"/>
                  </a:ext>
                </a:extLst>
              </a:tr>
            </a:tbl>
          </a:graphicData>
        </a:graphic>
      </p:graphicFrame>
    </p:spTree>
    <p:extLst>
      <p:ext uri="{BB962C8B-B14F-4D97-AF65-F5344CB8AC3E}">
        <p14:creationId xmlns:p14="http://schemas.microsoft.com/office/powerpoint/2010/main" val="227277603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BAB08-241A-421B-2235-5D8EF24EAF9A}"/>
              </a:ext>
            </a:extLst>
          </p:cNvPr>
          <p:cNvSpPr>
            <a:spLocks noGrp="1"/>
          </p:cNvSpPr>
          <p:nvPr>
            <p:ph idx="1"/>
          </p:nvPr>
        </p:nvSpPr>
        <p:spPr>
          <a:xfrm>
            <a:off x="732367" y="838200"/>
            <a:ext cx="10723033" cy="5867400"/>
          </a:xfrm>
        </p:spPr>
        <p:txBody>
          <a:bodyPr/>
          <a:lstStyle/>
          <a:p>
            <a:pPr marL="0" indent="0" algn="just">
              <a:spcBef>
                <a:spcPts val="0"/>
              </a:spcBef>
              <a:spcAft>
                <a:spcPts val="0"/>
              </a:spcAft>
              <a:buNone/>
              <a:tabLst>
                <a:tab pos="1257300" algn="l"/>
              </a:tabLst>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r>
              <a:rPr lang="en-US" sz="1400" b="1" dirty="0">
                <a:solidFill>
                  <a:schemeClr val="tx1"/>
                </a:solidFill>
                <a:effectLst/>
                <a:latin typeface="Times New Roman" panose="02020603050405020304" pitchFamily="18" charset="0"/>
                <a:ea typeface="Times New Roman" panose="02020603050405020304" pitchFamily="18" charset="0"/>
              </a:rPr>
              <a:t>Section 660.41: Category  XLI - Area Source Fee - Housing Schedule</a:t>
            </a:r>
          </a:p>
          <a:p>
            <a:pPr marL="0" marR="0" indent="0" algn="just">
              <a:spcBef>
                <a:spcPts val="0"/>
              </a:spcBef>
              <a:spcAft>
                <a:spcPts val="0"/>
              </a:spcAft>
              <a:buNone/>
              <a:tabLst>
                <a:tab pos="1257300" algn="l"/>
              </a:tabLst>
            </a:pPr>
            <a:r>
              <a:rPr lang="en-US" sz="1400" dirty="0">
                <a:solidFill>
                  <a:schemeClr val="tx1"/>
                </a:solidFill>
                <a:effectLst/>
                <a:latin typeface="Times New Roman" panose="02020603050405020304" pitchFamily="18" charset="0"/>
                <a:ea typeface="Times New Roman" panose="02020603050405020304" pitchFamily="18" charset="0"/>
              </a:rPr>
              <a:t>Fee is charged at the time of application for a building/renovation permit for new construction, expansion of residential buildings, or renovation (such as removal of drywall and/or siding).</a:t>
            </a: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p:txBody>
      </p:sp>
      <p:sp>
        <p:nvSpPr>
          <p:cNvPr id="4" name="Text Box 11">
            <a:extLst>
              <a:ext uri="{FF2B5EF4-FFF2-40B4-BE49-F238E27FC236}">
                <a16:creationId xmlns:a16="http://schemas.microsoft.com/office/drawing/2014/main" id="{208CECA3-B693-2DFC-393C-A5C50669018E}"/>
              </a:ext>
            </a:extLst>
          </p:cNvPr>
          <p:cNvSpPr txBox="1">
            <a:spLocks noGrp="1" noChangeArrowheads="1"/>
          </p:cNvSpPr>
          <p:nvPr>
            <p:ph type="title"/>
          </p:nvPr>
        </p:nvSpPr>
        <p:spPr bwMode="auto">
          <a:xfrm>
            <a:off x="732367" y="-47925"/>
            <a:ext cx="10723034" cy="831093"/>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Rule 660.41 (Proposed)</a:t>
            </a:r>
          </a:p>
        </p:txBody>
      </p:sp>
      <mc:AlternateContent xmlns:mc="http://schemas.openxmlformats.org/markup-compatibility/2006">
        <mc:Choice xmlns:p14="http://schemas.microsoft.com/office/powerpoint/2010/main" xmlns:aink="http://schemas.microsoft.com/office/drawing/2016/ink" Requires="p14 aink">
          <p:contentPart p14:bwMode="auto" r:id="rId2">
            <p14:nvContentPartPr>
              <p14:cNvPr id="5" name="Ink 4">
                <a:extLst>
                  <a:ext uri="{FF2B5EF4-FFF2-40B4-BE49-F238E27FC236}">
                    <a16:creationId xmlns:a16="http://schemas.microsoft.com/office/drawing/2014/main" id="{D36627D3-D46B-837B-58D7-10DECC4D2034}"/>
                  </a:ext>
                </a:extLst>
              </p14:cNvPr>
              <p14:cNvContentPartPr/>
              <p14:nvPr/>
            </p14:nvContentPartPr>
            <p14:xfrm>
              <a:off x="5534172" y="6194425"/>
              <a:ext cx="656969" cy="206375"/>
            </p14:xfrm>
          </p:contentPart>
        </mc:Choice>
        <mc:Fallback>
          <p:pic>
            <p:nvPicPr>
              <p:cNvPr id="5" name="Ink 4">
                <a:extLst>
                  <a:ext uri="{FF2B5EF4-FFF2-40B4-BE49-F238E27FC236}">
                    <a16:creationId xmlns:a16="http://schemas.microsoft.com/office/drawing/2014/main" id="{D36627D3-D46B-837B-58D7-10DECC4D2034}"/>
                  </a:ext>
                </a:extLst>
              </p:cNvPr>
              <p:cNvPicPr/>
              <p:nvPr/>
            </p:nvPicPr>
            <p:blipFill>
              <a:blip r:embed="rId3"/>
              <a:stretch>
                <a:fillRect/>
              </a:stretch>
            </p:blipFill>
            <p:spPr>
              <a:xfrm>
                <a:off x="5529852" y="6190118"/>
                <a:ext cx="665609" cy="214989"/>
              </a:xfrm>
              <a:prstGeom prst="rect">
                <a:avLst/>
              </a:prstGeom>
            </p:spPr>
          </p:pic>
        </mc:Fallback>
      </mc:AlternateContent>
      <mc:AlternateContent xmlns:mc="http://schemas.openxmlformats.org/markup-compatibility/2006">
        <mc:Choice xmlns:p14="http://schemas.microsoft.com/office/powerpoint/2010/main" xmlns:aink="http://schemas.microsoft.com/office/drawing/2016/ink" Requires="p14 aink">
          <p:contentPart p14:bwMode="auto" r:id="rId4">
            <p14:nvContentPartPr>
              <p14:cNvPr id="6" name="Ink 5">
                <a:extLst>
                  <a:ext uri="{FF2B5EF4-FFF2-40B4-BE49-F238E27FC236}">
                    <a16:creationId xmlns:a16="http://schemas.microsoft.com/office/drawing/2014/main" id="{B1C4DDF5-66F0-761B-0DDA-FD4C7020CFD1}"/>
                  </a:ext>
                </a:extLst>
              </p14:cNvPr>
              <p14:cNvContentPartPr/>
              <p14:nvPr/>
            </p14:nvContentPartPr>
            <p14:xfrm>
              <a:off x="5089822" y="5572125"/>
              <a:ext cx="1054092" cy="400050"/>
            </p14:xfrm>
          </p:contentPart>
        </mc:Choice>
        <mc:Fallback>
          <p:pic>
            <p:nvPicPr>
              <p:cNvPr id="6" name="Ink 5">
                <a:extLst>
                  <a:ext uri="{FF2B5EF4-FFF2-40B4-BE49-F238E27FC236}">
                    <a16:creationId xmlns:a16="http://schemas.microsoft.com/office/drawing/2014/main" id="{B1C4DDF5-66F0-761B-0DDA-FD4C7020CFD1}"/>
                  </a:ext>
                </a:extLst>
              </p:cNvPr>
              <p:cNvPicPr/>
              <p:nvPr/>
            </p:nvPicPr>
            <p:blipFill>
              <a:blip r:embed="rId5"/>
              <a:stretch>
                <a:fillRect/>
              </a:stretch>
            </p:blipFill>
            <p:spPr>
              <a:xfrm>
                <a:off x="5085505" y="5567812"/>
                <a:ext cx="1062726" cy="408676"/>
              </a:xfrm>
              <a:prstGeom prst="rect">
                <a:avLst/>
              </a:prstGeom>
            </p:spPr>
          </p:pic>
        </mc:Fallback>
      </mc:AlternateContent>
      <mc:AlternateContent xmlns:mc="http://schemas.openxmlformats.org/markup-compatibility/2006">
        <mc:Choice xmlns:a14="http://schemas.microsoft.com/office/drawing/2010/main" Requires="a14">
          <p:graphicFrame>
            <p:nvGraphicFramePr>
              <p:cNvPr id="8" name="Table 7">
                <a:extLst>
                  <a:ext uri="{FF2B5EF4-FFF2-40B4-BE49-F238E27FC236}">
                    <a16:creationId xmlns:a16="http://schemas.microsoft.com/office/drawing/2014/main" id="{4DFEC760-3DA2-0FA4-B9AE-B36A66316DA9}"/>
                  </a:ext>
                </a:extLst>
              </p:cNvPr>
              <p:cNvGraphicFramePr>
                <a:graphicFrameLocks noGrp="1"/>
              </p:cNvGraphicFramePr>
              <p:nvPr>
                <p:extLst>
                  <p:ext uri="{D42A27DB-BD31-4B8C-83A1-F6EECF244321}">
                    <p14:modId xmlns:p14="http://schemas.microsoft.com/office/powerpoint/2010/main" val="1822950654"/>
                  </p:ext>
                </p:extLst>
              </p:nvPr>
            </p:nvGraphicFramePr>
            <p:xfrm>
              <a:off x="2438400" y="2667000"/>
              <a:ext cx="7315200" cy="1371601"/>
            </p:xfrm>
            <a:graphic>
              <a:graphicData uri="http://schemas.openxmlformats.org/drawingml/2006/table">
                <a:tbl>
                  <a:tblPr firstRow="1" firstCol="1" bandRow="1">
                    <a:tableStyleId>{5C22544A-7EE6-4342-B048-85BDC9FD1C3A}</a:tableStyleId>
                  </a:tblPr>
                  <a:tblGrid>
                    <a:gridCol w="3724102">
                      <a:extLst>
                        <a:ext uri="{9D8B030D-6E8A-4147-A177-3AD203B41FA5}">
                          <a16:colId xmlns:a16="http://schemas.microsoft.com/office/drawing/2014/main" val="3339204248"/>
                        </a:ext>
                      </a:extLst>
                    </a:gridCol>
                    <a:gridCol w="1901170">
                      <a:extLst>
                        <a:ext uri="{9D8B030D-6E8A-4147-A177-3AD203B41FA5}">
                          <a16:colId xmlns:a16="http://schemas.microsoft.com/office/drawing/2014/main" val="2801555575"/>
                        </a:ext>
                      </a:extLst>
                    </a:gridCol>
                    <a:gridCol w="1689928">
                      <a:extLst>
                        <a:ext uri="{9D8B030D-6E8A-4147-A177-3AD203B41FA5}">
                          <a16:colId xmlns:a16="http://schemas.microsoft.com/office/drawing/2014/main" val="997729460"/>
                        </a:ext>
                      </a:extLst>
                    </a:gridCol>
                  </a:tblGrid>
                  <a:tr h="305555">
                    <a:tc gridSpan="3">
                      <a:txBody>
                        <a:bodyPr/>
                        <a:lstStyle/>
                        <a:p>
                          <a:pPr marL="0" marR="0">
                            <a:spcBef>
                              <a:spcPts val="0"/>
                            </a:spcBef>
                            <a:spcAft>
                              <a:spcPts val="0"/>
                            </a:spcAft>
                            <a:tabLst>
                              <a:tab pos="1257300" algn="l"/>
                            </a:tabLst>
                          </a:pPr>
                          <a:r>
                            <a:rPr lang="en-US" sz="1200" dirty="0">
                              <a:effectLst/>
                            </a:rPr>
                            <a:t>Area Source Fee: Housing Schedule</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620746300"/>
                      </a:ext>
                    </a:extLst>
                  </a:tr>
                  <a:tr h="271604">
                    <a:tc>
                      <a:txBody>
                        <a:bodyPr/>
                        <a:lstStyle/>
                        <a:p>
                          <a:pPr marL="0" marR="0">
                            <a:spcBef>
                              <a:spcPts val="0"/>
                            </a:spcBef>
                            <a:spcAft>
                              <a:spcPts val="0"/>
                            </a:spcAft>
                          </a:pPr>
                          <a:r>
                            <a:rPr lang="en-US" sz="1200">
                              <a:effectLst/>
                            </a:rPr>
                            <a:t>Residence Type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Fee Per Square Foot</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Minimum Fee</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353788732"/>
                      </a:ext>
                    </a:extLst>
                  </a:tr>
                  <a:tr h="305555">
                    <a:tc>
                      <a:txBody>
                        <a:bodyPr/>
                        <a:lstStyle/>
                        <a:p>
                          <a:pPr marL="0" marR="0">
                            <a:spcBef>
                              <a:spcPts val="0"/>
                            </a:spcBef>
                            <a:spcAft>
                              <a:spcPts val="0"/>
                            </a:spcAft>
                          </a:pPr>
                          <a:r>
                            <a:rPr lang="en-US" sz="1200">
                              <a:effectLst/>
                            </a:rPr>
                            <a:t>Single Family Residence (</a:t>
                          </a:r>
                          <a14:m>
                            <m:oMath xmlns:m="http://schemas.openxmlformats.org/officeDocument/2006/math">
                              <m:r>
                                <a:rPr lang="en-US" sz="1200">
                                  <a:effectLst/>
                                </a:rPr>
                                <m:t>≤</m:t>
                              </m:r>
                            </m:oMath>
                          </a14:m>
                          <a:r>
                            <a:rPr lang="en-US" sz="1200">
                              <a:effectLst/>
                            </a:rPr>
                            <a:t> 2 residential units)</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$ 0.25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$ 100.00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981106205"/>
                      </a:ext>
                    </a:extLst>
                  </a:tr>
                  <a:tr h="488887">
                    <a:tc>
                      <a:txBody>
                        <a:bodyPr/>
                        <a:lstStyle/>
                        <a:p>
                          <a:pPr marL="0" marR="0">
                            <a:spcBef>
                              <a:spcPts val="0"/>
                            </a:spcBef>
                            <a:spcAft>
                              <a:spcPts val="0"/>
                            </a:spcAft>
                          </a:pPr>
                          <a:r>
                            <a:rPr lang="en-US" sz="1200" dirty="0">
                              <a:effectLst/>
                            </a:rPr>
                            <a:t>Multi-Family Housing Project </a:t>
                          </a:r>
                        </a:p>
                        <a:p>
                          <a:pPr marL="0" marR="0">
                            <a:spcBef>
                              <a:spcPts val="0"/>
                            </a:spcBef>
                            <a:spcAft>
                              <a:spcPts val="0"/>
                            </a:spcAft>
                          </a:pPr>
                          <a:r>
                            <a:rPr lang="en-US" sz="1200" dirty="0">
                              <a:effectLst/>
                            </a:rPr>
                            <a:t>(</a:t>
                          </a:r>
                          <a14:m>
                            <m:oMath xmlns:m="http://schemas.openxmlformats.org/officeDocument/2006/math">
                              <m:r>
                                <a:rPr lang="en-US" sz="1200">
                                  <a:effectLst/>
                                </a:rPr>
                                <m:t>&gt;</m:t>
                              </m:r>
                            </m:oMath>
                          </a14:m>
                          <a:r>
                            <a:rPr lang="en-US" sz="1200" dirty="0">
                              <a:effectLst/>
                            </a:rPr>
                            <a:t> 2 residential units)</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$ 0.50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$ 200.00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924288755"/>
                      </a:ext>
                    </a:extLst>
                  </a:tr>
                </a:tbl>
              </a:graphicData>
            </a:graphic>
          </p:graphicFrame>
        </mc:Choice>
        <mc:Fallback>
          <p:graphicFrame>
            <p:nvGraphicFramePr>
              <p:cNvPr id="8" name="Table 7">
                <a:extLst>
                  <a:ext uri="{FF2B5EF4-FFF2-40B4-BE49-F238E27FC236}">
                    <a16:creationId xmlns:a16="http://schemas.microsoft.com/office/drawing/2014/main" id="{4DFEC760-3DA2-0FA4-B9AE-B36A66316DA9}"/>
                  </a:ext>
                </a:extLst>
              </p:cNvPr>
              <p:cNvGraphicFramePr>
                <a:graphicFrameLocks noGrp="1"/>
              </p:cNvGraphicFramePr>
              <p:nvPr>
                <p:extLst>
                  <p:ext uri="{D42A27DB-BD31-4B8C-83A1-F6EECF244321}">
                    <p14:modId xmlns:p14="http://schemas.microsoft.com/office/powerpoint/2010/main" val="1822950654"/>
                  </p:ext>
                </p:extLst>
              </p:nvPr>
            </p:nvGraphicFramePr>
            <p:xfrm>
              <a:off x="2438400" y="2667000"/>
              <a:ext cx="7315200" cy="1371601"/>
            </p:xfrm>
            <a:graphic>
              <a:graphicData uri="http://schemas.openxmlformats.org/drawingml/2006/table">
                <a:tbl>
                  <a:tblPr firstRow="1" firstCol="1" bandRow="1">
                    <a:tableStyleId>{5C22544A-7EE6-4342-B048-85BDC9FD1C3A}</a:tableStyleId>
                  </a:tblPr>
                  <a:tblGrid>
                    <a:gridCol w="3724102">
                      <a:extLst>
                        <a:ext uri="{9D8B030D-6E8A-4147-A177-3AD203B41FA5}">
                          <a16:colId xmlns:a16="http://schemas.microsoft.com/office/drawing/2014/main" val="3339204248"/>
                        </a:ext>
                      </a:extLst>
                    </a:gridCol>
                    <a:gridCol w="1901170">
                      <a:extLst>
                        <a:ext uri="{9D8B030D-6E8A-4147-A177-3AD203B41FA5}">
                          <a16:colId xmlns:a16="http://schemas.microsoft.com/office/drawing/2014/main" val="2801555575"/>
                        </a:ext>
                      </a:extLst>
                    </a:gridCol>
                    <a:gridCol w="1689928">
                      <a:extLst>
                        <a:ext uri="{9D8B030D-6E8A-4147-A177-3AD203B41FA5}">
                          <a16:colId xmlns:a16="http://schemas.microsoft.com/office/drawing/2014/main" val="997729460"/>
                        </a:ext>
                      </a:extLst>
                    </a:gridCol>
                  </a:tblGrid>
                  <a:tr h="305555">
                    <a:tc gridSpan="3">
                      <a:txBody>
                        <a:bodyPr/>
                        <a:lstStyle/>
                        <a:p>
                          <a:pPr marL="0" marR="0">
                            <a:spcBef>
                              <a:spcPts val="0"/>
                            </a:spcBef>
                            <a:spcAft>
                              <a:spcPts val="0"/>
                            </a:spcAft>
                            <a:tabLst>
                              <a:tab pos="1257300" algn="l"/>
                            </a:tabLst>
                          </a:pPr>
                          <a:r>
                            <a:rPr lang="en-US" sz="1200" dirty="0">
                              <a:effectLst/>
                            </a:rPr>
                            <a:t>Area Source Fee: Housing Schedule</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620746300"/>
                      </a:ext>
                    </a:extLst>
                  </a:tr>
                  <a:tr h="271604">
                    <a:tc>
                      <a:txBody>
                        <a:bodyPr/>
                        <a:lstStyle/>
                        <a:p>
                          <a:pPr marL="0" marR="0">
                            <a:spcBef>
                              <a:spcPts val="0"/>
                            </a:spcBef>
                            <a:spcAft>
                              <a:spcPts val="0"/>
                            </a:spcAft>
                          </a:pPr>
                          <a:r>
                            <a:rPr lang="en-US" sz="1200">
                              <a:effectLst/>
                            </a:rPr>
                            <a:t>Residence Type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Fee Per Square Foot</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Minimum Fee</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353788732"/>
                      </a:ext>
                    </a:extLst>
                  </a:tr>
                  <a:tr h="305555">
                    <a:tc>
                      <a:txBody>
                        <a:bodyPr/>
                        <a:lstStyle/>
                        <a:p>
                          <a:endParaRPr lang="en-US"/>
                        </a:p>
                      </a:txBody>
                      <a:tcPr marL="68580" marR="68580" marT="0" marB="0" anchor="b">
                        <a:blipFill>
                          <a:blip r:embed="rId6"/>
                          <a:stretch>
                            <a:fillRect l="-341" t="-195833" r="-97611" b="-191667"/>
                          </a:stretch>
                        </a:blipFill>
                      </a:tcPr>
                    </a:tc>
                    <a:tc>
                      <a:txBody>
                        <a:bodyPr/>
                        <a:lstStyle/>
                        <a:p>
                          <a:pPr marL="0" marR="0" algn="r">
                            <a:spcBef>
                              <a:spcPts val="0"/>
                            </a:spcBef>
                            <a:spcAft>
                              <a:spcPts val="0"/>
                            </a:spcAft>
                          </a:pPr>
                          <a:r>
                            <a:rPr lang="en-US" sz="1200">
                              <a:effectLst/>
                            </a:rPr>
                            <a:t>$ 0.25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$ 100.00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981106205"/>
                      </a:ext>
                    </a:extLst>
                  </a:tr>
                  <a:tr h="488887">
                    <a:tc>
                      <a:txBody>
                        <a:bodyPr/>
                        <a:lstStyle/>
                        <a:p>
                          <a:endParaRPr lang="en-US"/>
                        </a:p>
                      </a:txBody>
                      <a:tcPr marL="68580" marR="68580" marT="0" marB="0" anchor="b">
                        <a:blipFill>
                          <a:blip r:embed="rId6"/>
                          <a:stretch>
                            <a:fillRect l="-341" t="-182051" r="-97611" b="-17949"/>
                          </a:stretch>
                        </a:blipFill>
                      </a:tcPr>
                    </a:tc>
                    <a:tc>
                      <a:txBody>
                        <a:bodyPr/>
                        <a:lstStyle/>
                        <a:p>
                          <a:pPr marL="0" marR="0" algn="r">
                            <a:spcBef>
                              <a:spcPts val="0"/>
                            </a:spcBef>
                            <a:spcAft>
                              <a:spcPts val="0"/>
                            </a:spcAft>
                          </a:pPr>
                          <a:r>
                            <a:rPr lang="en-US" sz="1200">
                              <a:effectLst/>
                            </a:rPr>
                            <a:t>$ 0.50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$ 200.00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924288755"/>
                      </a:ext>
                    </a:extLst>
                  </a:tr>
                </a:tbl>
              </a:graphicData>
            </a:graphic>
          </p:graphicFrame>
        </mc:Fallback>
      </mc:AlternateContent>
    </p:spTree>
    <p:extLst>
      <p:ext uri="{BB962C8B-B14F-4D97-AF65-F5344CB8AC3E}">
        <p14:creationId xmlns:p14="http://schemas.microsoft.com/office/powerpoint/2010/main" val="1482321535"/>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BAB08-241A-421B-2235-5D8EF24EAF9A}"/>
              </a:ext>
            </a:extLst>
          </p:cNvPr>
          <p:cNvSpPr>
            <a:spLocks noGrp="1"/>
          </p:cNvSpPr>
          <p:nvPr>
            <p:ph idx="1"/>
          </p:nvPr>
        </p:nvSpPr>
        <p:spPr>
          <a:xfrm>
            <a:off x="732367" y="838200"/>
            <a:ext cx="10723033" cy="5867400"/>
          </a:xfrm>
        </p:spPr>
        <p:txBody>
          <a:bodyPr/>
          <a:lstStyle/>
          <a:p>
            <a:pPr marL="0" indent="0" algn="just">
              <a:spcBef>
                <a:spcPts val="0"/>
              </a:spcBef>
              <a:spcAft>
                <a:spcPts val="0"/>
              </a:spcAft>
              <a:buNone/>
              <a:tabLst>
                <a:tab pos="1257300" algn="l"/>
              </a:tabLst>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r>
              <a:rPr lang="en-US" sz="1400" b="1" dirty="0">
                <a:solidFill>
                  <a:schemeClr val="tx1"/>
                </a:solidFill>
                <a:effectLst/>
                <a:latin typeface="Times New Roman" panose="02020603050405020304" pitchFamily="18" charset="0"/>
                <a:ea typeface="Times New Roman" panose="02020603050405020304" pitchFamily="18" charset="0"/>
              </a:rPr>
              <a:t>Section 660.42: Category  XLII - Area Source Fee - Grading, Land Conversion, Crop Conversion</a:t>
            </a:r>
          </a:p>
          <a:p>
            <a:pPr marL="0" marR="0" indent="0" algn="just">
              <a:spcBef>
                <a:spcPts val="0"/>
              </a:spcBef>
              <a:spcAft>
                <a:spcPts val="0"/>
              </a:spcAft>
              <a:buNone/>
              <a:tabLst>
                <a:tab pos="1257300" algn="l"/>
              </a:tabLst>
            </a:pPr>
            <a:r>
              <a:rPr lang="en-US" sz="1400" dirty="0">
                <a:solidFill>
                  <a:schemeClr val="tx1"/>
                </a:solidFill>
                <a:effectLst/>
                <a:latin typeface="Times New Roman" panose="02020603050405020304" pitchFamily="18" charset="0"/>
                <a:ea typeface="Times New Roman" panose="02020603050405020304" pitchFamily="18" charset="0"/>
              </a:rPr>
              <a:t>Fee is charged per acre for non-agricultural operations and non-agricultural to agricultural land conversions.  Agricultural operations incur a fee when a grading permit or other land conversion permit is required by the applicable land use agency.  The Fee is charged at the time of application for the grading or land conversion permit.</a:t>
            </a: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p:txBody>
      </p:sp>
      <p:sp>
        <p:nvSpPr>
          <p:cNvPr id="4" name="Text Box 11">
            <a:extLst>
              <a:ext uri="{FF2B5EF4-FFF2-40B4-BE49-F238E27FC236}">
                <a16:creationId xmlns:a16="http://schemas.microsoft.com/office/drawing/2014/main" id="{208CECA3-B693-2DFC-393C-A5C50669018E}"/>
              </a:ext>
            </a:extLst>
          </p:cNvPr>
          <p:cNvSpPr txBox="1">
            <a:spLocks noGrp="1" noChangeArrowheads="1"/>
          </p:cNvSpPr>
          <p:nvPr>
            <p:ph type="title"/>
          </p:nvPr>
        </p:nvSpPr>
        <p:spPr bwMode="auto">
          <a:xfrm>
            <a:off x="732367" y="-47925"/>
            <a:ext cx="10723034" cy="831093"/>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Rule 660.42 (Proposed)</a:t>
            </a:r>
          </a:p>
        </p:txBody>
      </p:sp>
      <mc:AlternateContent xmlns:mc="http://schemas.openxmlformats.org/markup-compatibility/2006">
        <mc:Choice xmlns:p14="http://schemas.microsoft.com/office/powerpoint/2010/main" xmlns:aink="http://schemas.microsoft.com/office/drawing/2016/ink" Requires="p14 aink">
          <p:contentPart p14:bwMode="auto" r:id="rId2">
            <p14:nvContentPartPr>
              <p14:cNvPr id="5" name="Ink 4">
                <a:extLst>
                  <a:ext uri="{FF2B5EF4-FFF2-40B4-BE49-F238E27FC236}">
                    <a16:creationId xmlns:a16="http://schemas.microsoft.com/office/drawing/2014/main" id="{D36627D3-D46B-837B-58D7-10DECC4D2034}"/>
                  </a:ext>
                </a:extLst>
              </p14:cNvPr>
              <p14:cNvContentPartPr/>
              <p14:nvPr/>
            </p14:nvContentPartPr>
            <p14:xfrm>
              <a:off x="5534172" y="6194425"/>
              <a:ext cx="656969" cy="206375"/>
            </p14:xfrm>
          </p:contentPart>
        </mc:Choice>
        <mc:Fallback>
          <p:pic>
            <p:nvPicPr>
              <p:cNvPr id="5" name="Ink 4">
                <a:extLst>
                  <a:ext uri="{FF2B5EF4-FFF2-40B4-BE49-F238E27FC236}">
                    <a16:creationId xmlns:a16="http://schemas.microsoft.com/office/drawing/2014/main" id="{D36627D3-D46B-837B-58D7-10DECC4D2034}"/>
                  </a:ext>
                </a:extLst>
              </p:cNvPr>
              <p:cNvPicPr/>
              <p:nvPr/>
            </p:nvPicPr>
            <p:blipFill>
              <a:blip r:embed="rId3"/>
              <a:stretch>
                <a:fillRect/>
              </a:stretch>
            </p:blipFill>
            <p:spPr>
              <a:xfrm>
                <a:off x="5529852" y="6190118"/>
                <a:ext cx="665609" cy="214989"/>
              </a:xfrm>
              <a:prstGeom prst="rect">
                <a:avLst/>
              </a:prstGeom>
            </p:spPr>
          </p:pic>
        </mc:Fallback>
      </mc:AlternateContent>
      <mc:AlternateContent xmlns:mc="http://schemas.openxmlformats.org/markup-compatibility/2006">
        <mc:Choice xmlns:p14="http://schemas.microsoft.com/office/powerpoint/2010/main" xmlns:aink="http://schemas.microsoft.com/office/drawing/2016/ink" Requires="p14 aink">
          <p:contentPart p14:bwMode="auto" r:id="rId4">
            <p14:nvContentPartPr>
              <p14:cNvPr id="6" name="Ink 5">
                <a:extLst>
                  <a:ext uri="{FF2B5EF4-FFF2-40B4-BE49-F238E27FC236}">
                    <a16:creationId xmlns:a16="http://schemas.microsoft.com/office/drawing/2014/main" id="{B1C4DDF5-66F0-761B-0DDA-FD4C7020CFD1}"/>
                  </a:ext>
                </a:extLst>
              </p14:cNvPr>
              <p14:cNvContentPartPr/>
              <p14:nvPr/>
            </p14:nvContentPartPr>
            <p14:xfrm>
              <a:off x="5089822" y="5572125"/>
              <a:ext cx="1054092" cy="400050"/>
            </p14:xfrm>
          </p:contentPart>
        </mc:Choice>
        <mc:Fallback>
          <p:pic>
            <p:nvPicPr>
              <p:cNvPr id="6" name="Ink 5">
                <a:extLst>
                  <a:ext uri="{FF2B5EF4-FFF2-40B4-BE49-F238E27FC236}">
                    <a16:creationId xmlns:a16="http://schemas.microsoft.com/office/drawing/2014/main" id="{B1C4DDF5-66F0-761B-0DDA-FD4C7020CFD1}"/>
                  </a:ext>
                </a:extLst>
              </p:cNvPr>
              <p:cNvPicPr/>
              <p:nvPr/>
            </p:nvPicPr>
            <p:blipFill>
              <a:blip r:embed="rId5"/>
              <a:stretch>
                <a:fillRect/>
              </a:stretch>
            </p:blipFill>
            <p:spPr>
              <a:xfrm>
                <a:off x="5085505" y="5567812"/>
                <a:ext cx="1062726" cy="408676"/>
              </a:xfrm>
              <a:prstGeom prst="rect">
                <a:avLst/>
              </a:prstGeom>
            </p:spPr>
          </p:pic>
        </mc:Fallback>
      </mc:AlternateContent>
      <p:graphicFrame>
        <p:nvGraphicFramePr>
          <p:cNvPr id="2" name="Table 1">
            <a:extLst>
              <a:ext uri="{FF2B5EF4-FFF2-40B4-BE49-F238E27FC236}">
                <a16:creationId xmlns:a16="http://schemas.microsoft.com/office/drawing/2014/main" id="{E7F33C21-0A51-BB53-0ED6-B486015AB7E0}"/>
              </a:ext>
            </a:extLst>
          </p:cNvPr>
          <p:cNvGraphicFramePr>
            <a:graphicFrameLocks noGrp="1"/>
          </p:cNvGraphicFramePr>
          <p:nvPr>
            <p:extLst>
              <p:ext uri="{D42A27DB-BD31-4B8C-83A1-F6EECF244321}">
                <p14:modId xmlns:p14="http://schemas.microsoft.com/office/powerpoint/2010/main" val="500135311"/>
              </p:ext>
            </p:extLst>
          </p:nvPr>
        </p:nvGraphicFramePr>
        <p:xfrm>
          <a:off x="2207683" y="2362200"/>
          <a:ext cx="7772400" cy="1295400"/>
        </p:xfrm>
        <a:graphic>
          <a:graphicData uri="http://schemas.openxmlformats.org/drawingml/2006/table">
            <a:tbl>
              <a:tblPr firstRow="1" firstCol="1" bandRow="1">
                <a:tableStyleId>{5C22544A-7EE6-4342-B048-85BDC9FD1C3A}</a:tableStyleId>
              </a:tblPr>
              <a:tblGrid>
                <a:gridCol w="3807229">
                  <a:extLst>
                    <a:ext uri="{9D8B030D-6E8A-4147-A177-3AD203B41FA5}">
                      <a16:colId xmlns:a16="http://schemas.microsoft.com/office/drawing/2014/main" val="312513328"/>
                    </a:ext>
                  </a:extLst>
                </a:gridCol>
                <a:gridCol w="1271847">
                  <a:extLst>
                    <a:ext uri="{9D8B030D-6E8A-4147-A177-3AD203B41FA5}">
                      <a16:colId xmlns:a16="http://schemas.microsoft.com/office/drawing/2014/main" val="1807188126"/>
                    </a:ext>
                  </a:extLst>
                </a:gridCol>
                <a:gridCol w="1346662">
                  <a:extLst>
                    <a:ext uri="{9D8B030D-6E8A-4147-A177-3AD203B41FA5}">
                      <a16:colId xmlns:a16="http://schemas.microsoft.com/office/drawing/2014/main" val="3532844198"/>
                    </a:ext>
                  </a:extLst>
                </a:gridCol>
                <a:gridCol w="1346662">
                  <a:extLst>
                    <a:ext uri="{9D8B030D-6E8A-4147-A177-3AD203B41FA5}">
                      <a16:colId xmlns:a16="http://schemas.microsoft.com/office/drawing/2014/main" val="3418454280"/>
                    </a:ext>
                  </a:extLst>
                </a:gridCol>
              </a:tblGrid>
              <a:tr h="242454">
                <a:tc gridSpan="4">
                  <a:txBody>
                    <a:bodyPr/>
                    <a:lstStyle/>
                    <a:p>
                      <a:pPr marL="0" marR="0">
                        <a:spcBef>
                          <a:spcPts val="0"/>
                        </a:spcBef>
                        <a:spcAft>
                          <a:spcPts val="0"/>
                        </a:spcAft>
                      </a:pPr>
                      <a:r>
                        <a:rPr lang="en-US" sz="1200">
                          <a:effectLst/>
                        </a:rPr>
                        <a:t>Area Source Fee: Grading, Land Conversion, Crop Conversion</a:t>
                      </a:r>
                      <a:endParaRPr lang="en-US" sz="1200">
                        <a:effectLst/>
                        <a:latin typeface="Times New Roman" panose="02020603050405020304" pitchFamily="18" charset="0"/>
                        <a:ea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692491771"/>
                  </a:ext>
                </a:extLst>
              </a:tr>
              <a:tr h="290946">
                <a:tc>
                  <a:txBody>
                    <a:bodyPr/>
                    <a:lstStyle/>
                    <a:p>
                      <a:pPr marL="0" marR="0">
                        <a:spcBef>
                          <a:spcPts val="0"/>
                        </a:spcBef>
                        <a:spcAft>
                          <a:spcPts val="0"/>
                        </a:spcAft>
                      </a:pPr>
                      <a:r>
                        <a:rPr lang="en-US" sz="1200">
                          <a:effectLst/>
                        </a:rPr>
                        <a:t>Grading Type</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Per Acre Fee</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Minimum Fee</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a:effectLst/>
                        </a:rPr>
                        <a:t>Maximum Fee</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4224130987"/>
                  </a:ext>
                </a:extLst>
              </a:tr>
              <a:tr h="304800">
                <a:tc>
                  <a:txBody>
                    <a:bodyPr/>
                    <a:lstStyle/>
                    <a:p>
                      <a:pPr marL="0" marR="0">
                        <a:spcBef>
                          <a:spcPts val="0"/>
                        </a:spcBef>
                        <a:spcAft>
                          <a:spcPts val="0"/>
                        </a:spcAft>
                      </a:pPr>
                      <a:r>
                        <a:rPr lang="en-US" sz="1200">
                          <a:effectLst/>
                        </a:rPr>
                        <a:t>Grading/Land Conversion (Non-Agricultural)</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$ 44.00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$ 125.00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$ 10,000.00 </a:t>
                      </a:r>
                      <a:endParaRPr lang="en-US" sz="120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006472643"/>
                  </a:ext>
                </a:extLst>
              </a:tr>
              <a:tr h="457200">
                <a:tc>
                  <a:txBody>
                    <a:bodyPr/>
                    <a:lstStyle/>
                    <a:p>
                      <a:pPr marL="0" marR="0">
                        <a:spcBef>
                          <a:spcPts val="0"/>
                        </a:spcBef>
                        <a:spcAft>
                          <a:spcPts val="0"/>
                        </a:spcAft>
                      </a:pPr>
                      <a:r>
                        <a:rPr lang="en-US" sz="1200">
                          <a:effectLst/>
                        </a:rPr>
                        <a:t>Grading / Crop Conversion (Agricultural, when land use / grading permit is required)</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$ 5.00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a:effectLst/>
                        </a:rPr>
                        <a:t>$ 63.00</a:t>
                      </a:r>
                      <a:endParaRPr lang="en-US" sz="12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spcBef>
                          <a:spcPts val="0"/>
                        </a:spcBef>
                        <a:spcAft>
                          <a:spcPts val="0"/>
                        </a:spcAft>
                      </a:pPr>
                      <a:r>
                        <a:rPr lang="en-US" sz="1200" dirty="0">
                          <a:effectLst/>
                        </a:rPr>
                        <a:t> $ 10,000.00 </a:t>
                      </a:r>
                      <a:endParaRPr lang="en-US" sz="12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532896064"/>
                  </a:ext>
                </a:extLst>
              </a:tr>
            </a:tbl>
          </a:graphicData>
        </a:graphic>
      </p:graphicFrame>
    </p:spTree>
    <p:extLst>
      <p:ext uri="{BB962C8B-B14F-4D97-AF65-F5344CB8AC3E}">
        <p14:creationId xmlns:p14="http://schemas.microsoft.com/office/powerpoint/2010/main" val="71949409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3BAB08-241A-421B-2235-5D8EF24EAF9A}"/>
              </a:ext>
            </a:extLst>
          </p:cNvPr>
          <p:cNvSpPr>
            <a:spLocks noGrp="1"/>
          </p:cNvSpPr>
          <p:nvPr>
            <p:ph idx="1"/>
          </p:nvPr>
        </p:nvSpPr>
        <p:spPr>
          <a:xfrm>
            <a:off x="732367" y="838200"/>
            <a:ext cx="10723033" cy="5867400"/>
          </a:xfrm>
        </p:spPr>
        <p:txBody>
          <a:bodyPr/>
          <a:lstStyle/>
          <a:p>
            <a:pPr marL="0" indent="0" algn="just">
              <a:spcBef>
                <a:spcPts val="0"/>
              </a:spcBef>
              <a:spcAft>
                <a:spcPts val="0"/>
              </a:spcAft>
              <a:buNone/>
              <a:tabLst>
                <a:tab pos="1257300" algn="l"/>
              </a:tabLst>
            </a:pPr>
            <a:endParaRPr lang="en-US" sz="1400" b="1"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r>
              <a:rPr lang="en-US" sz="1400" b="1" dirty="0">
                <a:solidFill>
                  <a:schemeClr val="tx1"/>
                </a:solidFill>
                <a:effectLst/>
                <a:latin typeface="Times New Roman" panose="02020603050405020304" pitchFamily="18" charset="0"/>
                <a:ea typeface="Times New Roman" panose="02020603050405020304" pitchFamily="18" charset="0"/>
              </a:rPr>
              <a:t>Section 660.43: Category  XLIII - HELD FOR FUTURE USE</a:t>
            </a: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a:p>
            <a:pPr marL="0" marR="0" indent="0" algn="just">
              <a:spcBef>
                <a:spcPts val="0"/>
              </a:spcBef>
              <a:spcAft>
                <a:spcPts val="0"/>
              </a:spcAft>
              <a:buNone/>
              <a:tabLst>
                <a:tab pos="1257300" algn="l"/>
              </a:tabLst>
            </a:pPr>
            <a:endParaRPr lang="en-US" sz="1400" dirty="0">
              <a:solidFill>
                <a:schemeClr val="tx1"/>
              </a:solidFill>
              <a:effectLst/>
              <a:latin typeface="Times New Roman" panose="02020603050405020304" pitchFamily="18" charset="0"/>
              <a:ea typeface="Times New Roman" panose="02020603050405020304" pitchFamily="18" charset="0"/>
            </a:endParaRPr>
          </a:p>
        </p:txBody>
      </p:sp>
      <p:sp>
        <p:nvSpPr>
          <p:cNvPr id="4" name="Text Box 11">
            <a:extLst>
              <a:ext uri="{FF2B5EF4-FFF2-40B4-BE49-F238E27FC236}">
                <a16:creationId xmlns:a16="http://schemas.microsoft.com/office/drawing/2014/main" id="{208CECA3-B693-2DFC-393C-A5C50669018E}"/>
              </a:ext>
            </a:extLst>
          </p:cNvPr>
          <p:cNvSpPr txBox="1">
            <a:spLocks noGrp="1" noChangeArrowheads="1"/>
          </p:cNvSpPr>
          <p:nvPr>
            <p:ph type="title"/>
          </p:nvPr>
        </p:nvSpPr>
        <p:spPr bwMode="auto">
          <a:xfrm>
            <a:off x="732367" y="-47925"/>
            <a:ext cx="10723034" cy="831093"/>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spcBef>
                <a:spcPct val="50000"/>
              </a:spcBef>
            </a:pPr>
            <a:r>
              <a:rPr lang="en-US" altLang="en-US" sz="4800" dirty="0"/>
              <a:t>Rule 660.43 (Proposed)</a:t>
            </a:r>
          </a:p>
        </p:txBody>
      </p:sp>
      <mc:AlternateContent xmlns:mc="http://schemas.openxmlformats.org/markup-compatibility/2006">
        <mc:Choice xmlns:p14="http://schemas.microsoft.com/office/powerpoint/2010/main" xmlns:aink="http://schemas.microsoft.com/office/drawing/2016/ink" Requires="p14 aink">
          <p:contentPart p14:bwMode="auto" r:id="rId2">
            <p14:nvContentPartPr>
              <p14:cNvPr id="5" name="Ink 4">
                <a:extLst>
                  <a:ext uri="{FF2B5EF4-FFF2-40B4-BE49-F238E27FC236}">
                    <a16:creationId xmlns:a16="http://schemas.microsoft.com/office/drawing/2014/main" id="{D36627D3-D46B-837B-58D7-10DECC4D2034}"/>
                  </a:ext>
                </a:extLst>
              </p14:cNvPr>
              <p14:cNvContentPartPr/>
              <p14:nvPr/>
            </p14:nvContentPartPr>
            <p14:xfrm>
              <a:off x="5534172" y="6194425"/>
              <a:ext cx="656969" cy="206375"/>
            </p14:xfrm>
          </p:contentPart>
        </mc:Choice>
        <mc:Fallback>
          <p:pic>
            <p:nvPicPr>
              <p:cNvPr id="5" name="Ink 4">
                <a:extLst>
                  <a:ext uri="{FF2B5EF4-FFF2-40B4-BE49-F238E27FC236}">
                    <a16:creationId xmlns:a16="http://schemas.microsoft.com/office/drawing/2014/main" id="{D36627D3-D46B-837B-58D7-10DECC4D2034}"/>
                  </a:ext>
                </a:extLst>
              </p:cNvPr>
              <p:cNvPicPr/>
              <p:nvPr/>
            </p:nvPicPr>
            <p:blipFill>
              <a:blip r:embed="rId3"/>
              <a:stretch>
                <a:fillRect/>
              </a:stretch>
            </p:blipFill>
            <p:spPr>
              <a:xfrm>
                <a:off x="5529852" y="6190118"/>
                <a:ext cx="665609" cy="214989"/>
              </a:xfrm>
              <a:prstGeom prst="rect">
                <a:avLst/>
              </a:prstGeom>
            </p:spPr>
          </p:pic>
        </mc:Fallback>
      </mc:AlternateContent>
      <mc:AlternateContent xmlns:mc="http://schemas.openxmlformats.org/markup-compatibility/2006">
        <mc:Choice xmlns:p14="http://schemas.microsoft.com/office/powerpoint/2010/main" xmlns:aink="http://schemas.microsoft.com/office/drawing/2016/ink" Requires="p14 aink">
          <p:contentPart p14:bwMode="auto" r:id="rId4">
            <p14:nvContentPartPr>
              <p14:cNvPr id="6" name="Ink 5">
                <a:extLst>
                  <a:ext uri="{FF2B5EF4-FFF2-40B4-BE49-F238E27FC236}">
                    <a16:creationId xmlns:a16="http://schemas.microsoft.com/office/drawing/2014/main" id="{B1C4DDF5-66F0-761B-0DDA-FD4C7020CFD1}"/>
                  </a:ext>
                </a:extLst>
              </p14:cNvPr>
              <p14:cNvContentPartPr/>
              <p14:nvPr/>
            </p14:nvContentPartPr>
            <p14:xfrm>
              <a:off x="5089822" y="5572125"/>
              <a:ext cx="1054092" cy="400050"/>
            </p14:xfrm>
          </p:contentPart>
        </mc:Choice>
        <mc:Fallback>
          <p:pic>
            <p:nvPicPr>
              <p:cNvPr id="6" name="Ink 5">
                <a:extLst>
                  <a:ext uri="{FF2B5EF4-FFF2-40B4-BE49-F238E27FC236}">
                    <a16:creationId xmlns:a16="http://schemas.microsoft.com/office/drawing/2014/main" id="{B1C4DDF5-66F0-761B-0DDA-FD4C7020CFD1}"/>
                  </a:ext>
                </a:extLst>
              </p:cNvPr>
              <p:cNvPicPr/>
              <p:nvPr/>
            </p:nvPicPr>
            <p:blipFill>
              <a:blip r:embed="rId5"/>
              <a:stretch>
                <a:fillRect/>
              </a:stretch>
            </p:blipFill>
            <p:spPr>
              <a:xfrm>
                <a:off x="5085505" y="5567812"/>
                <a:ext cx="1062726" cy="408676"/>
              </a:xfrm>
              <a:prstGeom prst="rect">
                <a:avLst/>
              </a:prstGeom>
            </p:spPr>
          </p:pic>
        </mc:Fallback>
      </mc:AlternateContent>
    </p:spTree>
    <p:extLst>
      <p:ext uri="{BB962C8B-B14F-4D97-AF65-F5344CB8AC3E}">
        <p14:creationId xmlns:p14="http://schemas.microsoft.com/office/powerpoint/2010/main" val="88321814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reeze">
  <a:themeElements>
    <a:clrScheme name="Breeze">
      <a:dk1>
        <a:sysClr val="windowText" lastClr="000000"/>
      </a:dk1>
      <a:lt1>
        <a:sysClr val="window" lastClr="FFFFFF"/>
      </a:lt1>
      <a:dk2>
        <a:srgbClr val="09213B"/>
      </a:dk2>
      <a:lt2>
        <a:srgbClr val="D5EDF4"/>
      </a:lt2>
      <a:accent1>
        <a:srgbClr val="2C7C9F"/>
      </a:accent1>
      <a:accent2>
        <a:srgbClr val="244A58"/>
      </a:accent2>
      <a:accent3>
        <a:srgbClr val="E2751D"/>
      </a:accent3>
      <a:accent4>
        <a:srgbClr val="FFB400"/>
      </a:accent4>
      <a:accent5>
        <a:srgbClr val="7EB606"/>
      </a:accent5>
      <a:accent6>
        <a:srgbClr val="C00000"/>
      </a:accent6>
      <a:hlink>
        <a:srgbClr val="7030A0"/>
      </a:hlink>
      <a:folHlink>
        <a:srgbClr val="00B0F0"/>
      </a:folHlink>
    </a:clrScheme>
    <a:fontScheme name="Breeze">
      <a:majorFont>
        <a:latin typeface="News Gothic MT"/>
        <a:ea typeface=""/>
        <a:cs typeface=""/>
        <a:font script="Jpan" typeface="ＭＳ Ｐゴシック"/>
        <a:font script="Hans" typeface="宋体"/>
        <a:font script="Hant" typeface="新細明體"/>
      </a:majorFont>
      <a:minorFont>
        <a:latin typeface="News Gothic MT"/>
        <a:ea typeface=""/>
        <a:cs typeface=""/>
        <a:font script="Jpan" typeface="ＭＳ Ｐゴシック"/>
        <a:font script="Hans" typeface="宋体"/>
        <a:font script="Hant" typeface="新細明體"/>
      </a:minorFont>
    </a:fontScheme>
    <a:fmtScheme name="Breeze">
      <a:fillStyleLst>
        <a:solidFill>
          <a:schemeClr val="phClr"/>
        </a:solidFill>
        <a:gradFill rotWithShape="1">
          <a:gsLst>
            <a:gs pos="31000">
              <a:schemeClr val="phClr">
                <a:tint val="100000"/>
                <a:shade val="100000"/>
                <a:satMod val="120000"/>
              </a:schemeClr>
            </a:gs>
            <a:gs pos="100000">
              <a:schemeClr val="phClr">
                <a:tint val="50000"/>
                <a:satMod val="150000"/>
              </a:schemeClr>
            </a:gs>
          </a:gsLst>
          <a:lin ang="5400000" scaled="1"/>
        </a:gradFill>
        <a:gradFill rotWithShape="1">
          <a:gsLst>
            <a:gs pos="0">
              <a:schemeClr val="phClr">
                <a:shade val="100000"/>
                <a:satMod val="120000"/>
              </a:schemeClr>
            </a:gs>
            <a:gs pos="69000">
              <a:schemeClr val="phClr">
                <a:tint val="80000"/>
                <a:shade val="100000"/>
                <a:satMod val="150000"/>
              </a:schemeClr>
            </a:gs>
            <a:gs pos="100000">
              <a:schemeClr val="phClr">
                <a:tint val="50000"/>
                <a:shade val="100000"/>
                <a:satMod val="150000"/>
              </a:schemeClr>
            </a:gs>
          </a:gsLst>
          <a:path path="circle">
            <a:fillToRect l="100000" t="100000" r="100000" b="100000"/>
          </a:path>
        </a:gradFill>
      </a:fillStyleLst>
      <a:lnStyleLst>
        <a:ln w="12700" cap="flat" cmpd="sng" algn="ctr">
          <a:solidFill>
            <a:schemeClr val="phClr">
              <a:shade val="95000"/>
              <a:satMod val="105000"/>
            </a:schemeClr>
          </a:solidFill>
          <a:prstDash val="solid"/>
        </a:ln>
        <a:ln w="25400" cap="flat" cmpd="dbl" algn="ctr">
          <a:solidFill>
            <a:schemeClr val="phClr"/>
          </a:solidFill>
          <a:prstDash val="solid"/>
        </a:ln>
        <a:ln w="31750" cap="flat" cmpd="dbl" algn="ctr">
          <a:solidFill>
            <a:schemeClr val="phClr"/>
          </a:solidFill>
          <a:prstDash val="solid"/>
        </a:ln>
      </a:lnStyleLst>
      <a:effectStyleLst>
        <a:effectStyle>
          <a:effectLst/>
        </a:effectStyle>
        <a:effectStyle>
          <a:effectLst>
            <a:outerShdw blurRad="63500" dist="25400" dir="5400000" sx="101000" sy="101000" rotWithShape="0">
              <a:srgbClr val="000000">
                <a:alpha val="40000"/>
              </a:srgbClr>
            </a:outerShdw>
          </a:effectLst>
        </a:effectStyle>
        <a:effectStyle>
          <a:effectLst>
            <a:innerShdw blurRad="127000" dist="25400" dir="13500000">
              <a:srgbClr val="C0C0C0">
                <a:alpha val="75000"/>
              </a:srgbClr>
            </a:innerShdw>
            <a:outerShdw blurRad="88900" dist="25400" dir="5400000" sx="102000" sy="102000" algn="ctr" rotWithShape="0">
              <a:srgbClr val="C0C0C0">
                <a:alpha val="40000"/>
              </a:srgbClr>
            </a:outerShdw>
          </a:effectLst>
          <a:scene3d>
            <a:camera prst="perspectiveLeft" fov="300000"/>
            <a:lightRig rig="soft" dir="l">
              <a:rot lat="0" lon="0" rev="4200000"/>
            </a:lightRig>
          </a:scene3d>
          <a:sp3d extrusionH="38100" prstMaterial="powder">
            <a:bevelT w="50800" h="88900" prst="convex"/>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blipFill rotWithShape="1">
          <a:blip xmlns:r="http://schemas.openxmlformats.org/officeDocument/2006/relationships" r:embed="rId1">
            <a:duotone>
              <a:schemeClr val="phClr">
                <a:shade val="40000"/>
                <a:satMod val="400000"/>
              </a:schemeClr>
              <a:schemeClr val="phClr">
                <a:tint val="10000"/>
                <a:satMod val="20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Breeze.thmx</Template>
  <TotalTime>257429</TotalTime>
  <Words>18580</Words>
  <Application>Microsoft Macintosh PowerPoint</Application>
  <PresentationFormat>Widescreen</PresentationFormat>
  <Paragraphs>2192</Paragraphs>
  <Slides>111</Slides>
  <Notes>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111</vt:i4>
      </vt:variant>
    </vt:vector>
  </HeadingPairs>
  <TitlesOfParts>
    <vt:vector size="120" baseType="lpstr">
      <vt:lpstr>New York</vt:lpstr>
      <vt:lpstr>Times</vt:lpstr>
      <vt:lpstr>Arial</vt:lpstr>
      <vt:lpstr>Calibri</vt:lpstr>
      <vt:lpstr>News Gothic MT</vt:lpstr>
      <vt:lpstr>Tahoma</vt:lpstr>
      <vt:lpstr>Times New Roman</vt:lpstr>
      <vt:lpstr>Wingdings 2</vt:lpstr>
      <vt:lpstr>Breeze</vt:lpstr>
      <vt:lpstr>PowerPoint Presentation</vt:lpstr>
      <vt:lpstr>Workshop and Initial Hearing</vt:lpstr>
      <vt:lpstr>PowerPoint Presentation</vt:lpstr>
      <vt:lpstr>Rule Update: 208.2</vt:lpstr>
      <vt:lpstr>Rule Update: 226.5</vt:lpstr>
      <vt:lpstr>Rule Update: 433.5</vt:lpstr>
      <vt:lpstr>Rule Update: 631</vt:lpstr>
      <vt:lpstr>Rule Update: 660-662</vt:lpstr>
      <vt:lpstr>Rule Update: 660-662 Cont’d</vt:lpstr>
      <vt:lpstr>Rule Update: 1002</vt:lpstr>
      <vt:lpstr>Rule Update: 1105</vt:lpstr>
      <vt:lpstr>Rule Repeal: 12.450 &amp; 12.640</vt:lpstr>
      <vt:lpstr>Conclusion</vt:lpstr>
      <vt:lpstr>Questions / Comments</vt:lpstr>
      <vt:lpstr>Rule 208.2</vt:lpstr>
      <vt:lpstr>Rule 226.5</vt:lpstr>
      <vt:lpstr>Rule 433.5</vt:lpstr>
      <vt:lpstr>Rule 631</vt:lpstr>
      <vt:lpstr>Rule 1002</vt:lpstr>
      <vt:lpstr>Rule 1002 Cont’d</vt:lpstr>
      <vt:lpstr>Rule 1105</vt:lpstr>
      <vt:lpstr>Rule 12.450</vt:lpstr>
      <vt:lpstr>Rule 12.640</vt:lpstr>
      <vt:lpstr>Rule 660 (Current)</vt:lpstr>
      <vt:lpstr>Rule 660 (Current) cont’d</vt:lpstr>
      <vt:lpstr>Rule 660 (Current) cont’d</vt:lpstr>
      <vt:lpstr>Rule 660 (Current) cont’d</vt:lpstr>
      <vt:lpstr>Rule 660 (Current) cont’d</vt:lpstr>
      <vt:lpstr>Rule 660 (Current) cont’d</vt:lpstr>
      <vt:lpstr>Rule 660 (Current) cont’d</vt:lpstr>
      <vt:lpstr>Rule 660 (Proposed)</vt:lpstr>
      <vt:lpstr>Rule 660.01A&amp;B (Proposed)</vt:lpstr>
      <vt:lpstr>Rule 660.02A (Proposed)</vt:lpstr>
      <vt:lpstr>Rule 660.02B (Proposed)</vt:lpstr>
      <vt:lpstr>Rule 660.03A&amp;B (Proposed)</vt:lpstr>
      <vt:lpstr>Rule 660.04A (Proposed)</vt:lpstr>
      <vt:lpstr>Rule 660.04B (Proposed)</vt:lpstr>
      <vt:lpstr>Rule 660.05A&amp;B (Proposed)</vt:lpstr>
      <vt:lpstr>Rule 660.06A (Proposed)</vt:lpstr>
      <vt:lpstr>Rule 660.06B (Proposed)</vt:lpstr>
      <vt:lpstr>Rule 660.07A (Proposed)</vt:lpstr>
      <vt:lpstr>Rule 660.07B (Proposed)</vt:lpstr>
      <vt:lpstr>Rule 660.08A&amp;B (Proposed)</vt:lpstr>
      <vt:lpstr>Rule 660.09A (Proposed)</vt:lpstr>
      <vt:lpstr>Rule 660.09B (Proposed)</vt:lpstr>
      <vt:lpstr>Rule 660.10A (Proposed)</vt:lpstr>
      <vt:lpstr>Rule 660.10B (Proposed)</vt:lpstr>
      <vt:lpstr>Rule 660.11A (Proposed)</vt:lpstr>
      <vt:lpstr>Rule 660.11B (Proposed)</vt:lpstr>
      <vt:lpstr>Rule 660.12A&amp;B (Proposed)</vt:lpstr>
      <vt:lpstr>Rule 660.13A (Proposed)</vt:lpstr>
      <vt:lpstr>Rule 660.13B (Proposed)</vt:lpstr>
      <vt:lpstr>Rule 660.14A (Proposed)</vt:lpstr>
      <vt:lpstr>Rule 660.14B (Proposed)</vt:lpstr>
      <vt:lpstr>Rule 660.15A&amp;B (Proposed)</vt:lpstr>
      <vt:lpstr>Rule 660.16A (Proposed)</vt:lpstr>
      <vt:lpstr>Rule 660.16B (Proposed)</vt:lpstr>
      <vt:lpstr>Rule 660.17A (Proposed)</vt:lpstr>
      <vt:lpstr>Rule 660.17B (Proposed)</vt:lpstr>
      <vt:lpstr>Rule 660.18A&amp;B (Proposed)</vt:lpstr>
      <vt:lpstr>Rule 660.19A (Proposed)</vt:lpstr>
      <vt:lpstr>Rule 660.19B (Proposed)</vt:lpstr>
      <vt:lpstr>Rule 660.19C (Proposed)</vt:lpstr>
      <vt:lpstr>Rule 660.19D (Proposed)</vt:lpstr>
      <vt:lpstr>Rule 660.19E&amp;F (Proposed)</vt:lpstr>
      <vt:lpstr>Rule 660.20A (Proposed)</vt:lpstr>
      <vt:lpstr>Rule 660.20B (Proposed)</vt:lpstr>
      <vt:lpstr>Rule 660.21A (Proposed)</vt:lpstr>
      <vt:lpstr>Rule 660.21B (Proposed)</vt:lpstr>
      <vt:lpstr>Rule 660.22A (Proposed)</vt:lpstr>
      <vt:lpstr>Rule 660.22B (Proposed)</vt:lpstr>
      <vt:lpstr>Rule 660.23A (Proposed)</vt:lpstr>
      <vt:lpstr>Rule 660.23B (Proposed)</vt:lpstr>
      <vt:lpstr>Rule 660.24A (Proposed)</vt:lpstr>
      <vt:lpstr>Rule 660.24B (Proposed)</vt:lpstr>
      <vt:lpstr>Rule 660.25A&amp;B (Proposed)</vt:lpstr>
      <vt:lpstr>Rule 660.26A (Proposed)</vt:lpstr>
      <vt:lpstr>Rule 660.26B (Proposed)</vt:lpstr>
      <vt:lpstr>Rule 660.27A (Proposed)</vt:lpstr>
      <vt:lpstr>Rule 660.27B (Proposed)</vt:lpstr>
      <vt:lpstr>Rule 660.28A (Proposed)</vt:lpstr>
      <vt:lpstr>Rule 660.28B (Proposed)</vt:lpstr>
      <vt:lpstr>Rule 660.29A (Proposed)</vt:lpstr>
      <vt:lpstr>Rule 660.29B (Proposed)</vt:lpstr>
      <vt:lpstr>Rule 660.30 (Proposed)</vt:lpstr>
      <vt:lpstr>Rule 660.31 (Proposed)</vt:lpstr>
      <vt:lpstr>Rule 660.32 (Proposed)</vt:lpstr>
      <vt:lpstr>Rule 660.32 (Proposed) cont’d</vt:lpstr>
      <vt:lpstr>Rule 660.33 (Proposed)</vt:lpstr>
      <vt:lpstr>Rule 660.34 (Proposed)</vt:lpstr>
      <vt:lpstr>Rule 660.35 (Proposed)</vt:lpstr>
      <vt:lpstr>Rule 660.36 (Proposed)</vt:lpstr>
      <vt:lpstr>Rule 660.37 (Proposed)</vt:lpstr>
      <vt:lpstr>Rule 660.38 (Proposed)</vt:lpstr>
      <vt:lpstr>Rule 660.39 (Proposed)</vt:lpstr>
      <vt:lpstr>Rule 660.40 (Proposed)</vt:lpstr>
      <vt:lpstr>Rule 660.41 (Proposed)</vt:lpstr>
      <vt:lpstr>Rule 660.42 (Proposed)</vt:lpstr>
      <vt:lpstr>Rule 660.43 (Proposed)</vt:lpstr>
      <vt:lpstr>Rule 660.44 (Proposed)</vt:lpstr>
      <vt:lpstr>Rule 660.45 (Proposed)</vt:lpstr>
      <vt:lpstr>Rule 660.46 (Proposed)</vt:lpstr>
      <vt:lpstr>Rule 660.47 (Proposed)</vt:lpstr>
      <vt:lpstr>Rule 660.48 (Proposed)</vt:lpstr>
      <vt:lpstr>Rule 660.49 (Proposed)</vt:lpstr>
      <vt:lpstr>Rule 660.50 (Proposed)</vt:lpstr>
      <vt:lpstr>Rule 662 (Proposed)</vt:lpstr>
      <vt:lpstr>Rule 663 (Proposed)</vt:lpstr>
      <vt:lpstr>Rule 664 (Proposed)</vt:lpstr>
      <vt:lpstr>Rule 665 (Proposed)</vt:lpstr>
      <vt:lpstr>Rule 668 (Proposed)</vt:lpstr>
    </vt:vector>
  </TitlesOfParts>
  <Company>Bob 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Bob R</dc:creator>
  <cp:lastModifiedBy>Douglas Gearhart</cp:lastModifiedBy>
  <cp:revision>52</cp:revision>
  <cp:lastPrinted>2025-06-06T17:50:30Z</cp:lastPrinted>
  <dcterms:created xsi:type="dcterms:W3CDTF">2009-02-24T22:16:30Z</dcterms:created>
  <dcterms:modified xsi:type="dcterms:W3CDTF">2025-06-06T20:40:05Z</dcterms:modified>
</cp:coreProperties>
</file>