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0"/>
  </p:notesMasterIdLst>
  <p:sldIdLst>
    <p:sldId id="256" r:id="rId2"/>
    <p:sldId id="322" r:id="rId3"/>
    <p:sldId id="303" r:id="rId4"/>
    <p:sldId id="307" r:id="rId5"/>
    <p:sldId id="288" r:id="rId6"/>
    <p:sldId id="290" r:id="rId7"/>
    <p:sldId id="323" r:id="rId8"/>
    <p:sldId id="298" r:id="rId9"/>
    <p:sldId id="272" r:id="rId10"/>
    <p:sldId id="276" r:id="rId11"/>
    <p:sldId id="282" r:id="rId12"/>
    <p:sldId id="284" r:id="rId13"/>
    <p:sldId id="285" r:id="rId14"/>
    <p:sldId id="324" r:id="rId15"/>
    <p:sldId id="325" r:id="rId16"/>
    <p:sldId id="274" r:id="rId17"/>
    <p:sldId id="275" r:id="rId18"/>
    <p:sldId id="278" r:id="rId19"/>
    <p:sldId id="316" r:id="rId20"/>
    <p:sldId id="301" r:id="rId21"/>
    <p:sldId id="312" r:id="rId22"/>
    <p:sldId id="318" r:id="rId23"/>
    <p:sldId id="320" r:id="rId24"/>
    <p:sldId id="286" r:id="rId25"/>
    <p:sldId id="314" r:id="rId26"/>
    <p:sldId id="292" r:id="rId27"/>
    <p:sldId id="293" r:id="rId28"/>
    <p:sldId id="305" r:id="rId29"/>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CDFE918-5814-9B1D-F7C4-28A732FA0F67}" name="Christine Andrus" initials="CA" userId="S::christine.andrus@lakecountyca.gov::a28f2a10-6eb0-4430-a5bf-f84ca63d8cb2" providerId="AD"/>
  <p188:author id="{7E168838-1B80-E2B6-1E17-4BEB632AC1A9}" name="Elise Jones" initials="EJ" userId="S::elise.jones@lakecountyca.gov::d3de23ca-b829-4765-af1e-2787c9daa508" providerId="AD"/>
  <p188:author id="{098B5163-12BE-F9A4-4A3B-3D65BE75FA96}" name="Elise Jones" initials="EJ" userId="S::Elise.Jones@lakecountyca.gov::d3de23ca-b829-4765-af1e-2787c9daa508" providerId="AD"/>
  <p188:author id="{56CDB667-567B-7FF9-2227-911EB39495A4}" name="Amber Luch" initials="AL" userId="S::amber.luch@lakecountyca.gov::b4093295-ad93-4b76-9d6f-95a38e00aeb5" providerId="AD"/>
  <p188:author id="{56CBBC69-222D-73D0-BCAC-E35BF5CB931F}" name="Megan Morgan" initials="MM" userId="S::megan.morgan@lakecountyca.gov::e09b0fb8-8b8c-46a3-8445-c3ec59c4840d" providerId="AD"/>
  <p188:author id="{8E566B77-EBB5-032D-B004-44A26C4C4983}" name="Amber Westphal" initials="AW" userId="S::Amber.Westphal@lakecountyca.gov::b1882444-e32b-488c-a4c5-cb1360176b7d" providerId="AD"/>
  <p188:author id="{49351178-6283-23FA-D2F6-C7E6EB5AFDB7}" name="April Giambra" initials="AG" userId="S::april.giambra@lakecountyca.gov::615964f5-8634-4ac6-acc3-d57579154d61" providerId="AD"/>
  <p188:author id="{6EFB96D5-56B2-F0FA-497F-204D4CC749C3}" name="Amber Westphal" initials="AW" userId="S::amber.westphal@lakecountyca.gov::b1882444-e32b-488c-a4c5-cb1360176b7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684A"/>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8B0D60-8437-6113-DAF5-9F93DB7C4420}" v="1" dt="2026-07-22T22:38:56.464"/>
    <p1510:client id="{09842BE1-D82F-927E-1674-ABAF796B4C28}" v="46" dt="2026-07-22T19:19:52.398"/>
    <p1510:client id="{11FAE91A-47C7-B316-AA46-334B737B4F65}" v="49" dt="2026-07-22T21:43:02.551"/>
    <p1510:client id="{1B2193B4-0701-8F8E-BAA1-0453D1D7EF1E}" v="3" dt="2026-07-22T19:34:30.410"/>
    <p1510:client id="{1D424ABF-723B-D2AF-39D4-85047FD703C6}" v="212" dt="2026-07-23T00:18:31.311"/>
    <p1510:client id="{23F4A3F7-6FBF-2014-1FC4-3F3A9B44ABAF}" v="2" dt="2026-07-22T22:59:49.611"/>
    <p1510:client id="{2AD2030B-F1D9-369D-A76B-FD1405168D07}" v="1" dt="2026-07-21T18:05:44.240"/>
    <p1510:client id="{30AEFD27-6316-03FE-6FF5-C5C639F0659D}" v="17" dt="2026-07-23T16:56:36.555"/>
    <p1510:client id="{3AB6AEAC-3AED-AACB-6982-5AFFD43451B4}" v="2" dt="2026-07-21T17:32:07.885"/>
    <p1510:client id="{3F96234E-3F16-DB6B-02E2-293DE58764AD}" v="1" dt="2026-07-22T14:59:18.599"/>
    <p1510:client id="{582AAEA4-A96A-A9F4-9C94-564C97255159}" v="2" dt="2026-07-21T17:09:49.889"/>
    <p1510:client id="{71519BC2-48DD-2016-7877-6536A49DC954}" v="62" dt="2026-07-22T22:54:50.182"/>
    <p1510:client id="{838F22FD-A402-E8E9-BBDB-D9E3CF1D0CD6}" v="2" dt="2026-07-21T21:38:47.509"/>
    <p1510:client id="{8EA057A8-B84A-D2A7-7009-866DD61A6274}" v="2" dt="2026-07-23T00:27:53.225"/>
    <p1510:client id="{8FE2911F-EE67-1926-6209-09F388C602FD}" v="2" dt="2026-07-21T17:44:26.649"/>
    <p1510:client id="{9DEF8DA9-1FFC-4E39-637D-BD7833489162}" v="1" dt="2026-07-21T18:13:19.321"/>
    <p1510:client id="{A25BF003-BEF5-14CD-DB1D-FB0FF81F933D}" v="1" dt="2026-07-22T19:56:12.574"/>
    <p1510:client id="{D6126960-E74F-A33C-F53F-6C8481E54866}" v="6" dt="2026-07-23T01:23:15.941"/>
    <p1510:client id="{DFFC27BD-6308-FB43-9DE8-8C364A246281}" v="1" dt="2026-07-22T18:55:54.520"/>
    <p1510:client id="{EEA911E2-5BB0-22C3-EED2-22A60F087413}" v="1" dt="2026-07-22T20:03:37.93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5/10/relationships/revisionInfo" Target="revisionInfo.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c:style val="2"/>
  <c:chart>
    <c:autoTitleDeleted val="1"/>
    <c:plotArea>
      <c:layout>
        <c:manualLayout>
          <c:layoutTarget val="inner"/>
          <c:xMode val="edge"/>
          <c:yMode val="edge"/>
          <c:x val="4.1175166818345141E-2"/>
          <c:y val="0.14622158428036935"/>
          <c:w val="0.78117261459001475"/>
          <c:h val="0.57557487141432984"/>
        </c:manualLayout>
      </c:layout>
      <c:doughnutChart>
        <c:varyColors val="1"/>
        <c:ser>
          <c:idx val="0"/>
          <c:order val="0"/>
          <c:tx>
            <c:strRef>
              <c:f>Sheet1!$B$1</c:f>
              <c:strCache>
                <c:ptCount val="1"/>
                <c:pt idx="0">
                  <c:v>Allocation</c:v>
                </c:pt>
              </c:strCache>
            </c:strRef>
          </c:tx>
          <c:dPt>
            <c:idx val="0"/>
            <c:bubble3D val="0"/>
            <c:spPr>
              <a:solidFill>
                <a:schemeClr val="accent5">
                  <a:lumMod val="50000"/>
                </a:schemeClr>
              </a:solidFill>
              <a:ln>
                <a:solidFill>
                  <a:srgbClr val="FFFFFF"/>
                </a:solidFill>
              </a:ln>
            </c:spPr>
            <c:extLst>
              <c:ext xmlns:c16="http://schemas.microsoft.com/office/drawing/2014/chart" uri="{C3380CC4-5D6E-409C-BE32-E72D297353CC}">
                <c16:uniqueId val="{00000001-15B7-4B42-A599-81F63B5DDD20}"/>
              </c:ext>
            </c:extLst>
          </c:dPt>
          <c:dPt>
            <c:idx val="1"/>
            <c:bubble3D val="0"/>
            <c:spPr>
              <a:solidFill>
                <a:schemeClr val="accent4">
                  <a:lumMod val="75000"/>
                </a:schemeClr>
              </a:solidFill>
              <a:ln>
                <a:solidFill>
                  <a:srgbClr val="FFFFFF"/>
                </a:solidFill>
              </a:ln>
            </c:spPr>
            <c:extLst>
              <c:ext xmlns:c16="http://schemas.microsoft.com/office/drawing/2014/chart" uri="{C3380CC4-5D6E-409C-BE32-E72D297353CC}">
                <c16:uniqueId val="{00000003-15B7-4B42-A599-81F63B5DDD20}"/>
              </c:ext>
            </c:extLst>
          </c:dPt>
          <c:dPt>
            <c:idx val="2"/>
            <c:bubble3D val="0"/>
            <c:spPr>
              <a:solidFill>
                <a:schemeClr val="accent6">
                  <a:lumMod val="75000"/>
                </a:schemeClr>
              </a:solidFill>
              <a:ln>
                <a:solidFill>
                  <a:srgbClr val="FFFFFF"/>
                </a:solidFill>
              </a:ln>
            </c:spPr>
            <c:extLst>
              <c:ext xmlns:c16="http://schemas.microsoft.com/office/drawing/2014/chart" uri="{C3380CC4-5D6E-409C-BE32-E72D297353CC}">
                <c16:uniqueId val="{00000005-15B7-4B42-A599-81F63B5DDD20}"/>
              </c:ext>
            </c:extLst>
          </c:dPt>
          <c:dLbls>
            <c:dLbl>
              <c:idx val="0"/>
              <c:layout>
                <c:manualLayout>
                  <c:x val="1.3227513227513147E-2"/>
                  <c:y val="5.6584362139917646E-2"/>
                </c:manualLayout>
              </c:layout>
              <c:tx>
                <c:rich>
                  <a:bodyPr/>
                  <a:lstStyle/>
                  <a:p>
                    <a:r>
                      <a:rPr lang="en-US"/>
                      <a:t>40%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15B7-4B42-A599-81F63B5DDD20}"/>
                </c:ext>
              </c:extLst>
            </c:dLbl>
            <c:dLbl>
              <c:idx val="1"/>
              <c:tx>
                <c:rich>
                  <a:bodyPr/>
                  <a:lstStyle/>
                  <a:p>
                    <a:r>
                      <a:rPr lang="en-US"/>
                      <a:t>30%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15B7-4B42-A599-81F63B5DDD20}"/>
                </c:ext>
              </c:extLst>
            </c:dLbl>
            <c:dLbl>
              <c:idx val="2"/>
              <c:tx>
                <c:rich>
                  <a:bodyPr/>
                  <a:lstStyle/>
                  <a:p>
                    <a:r>
                      <a:rPr lang="en-US"/>
                      <a:t>30%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15B7-4B42-A599-81F63B5DDD20}"/>
                </c:ext>
              </c:extLst>
            </c:dLbl>
            <c:spPr>
              <a:noFill/>
              <a:ln>
                <a:noFill/>
              </a:ln>
              <a:effectLst/>
            </c:spPr>
            <c:txPr>
              <a:bodyPr wrap="square" lIns="38100" tIns="19050" rIns="38100" bIns="19050" anchor="ctr">
                <a:spAutoFit/>
              </a:bodyPr>
              <a:lstStyle/>
              <a:p>
                <a:pPr>
                  <a:defRPr>
                    <a:solidFill>
                      <a:schemeClr val="bg1"/>
                    </a:solidFill>
                  </a:defRPr>
                </a:pPr>
                <a:endParaRPr lang="en-US"/>
              </a:p>
            </c:txPr>
            <c:showLegendKey val="0"/>
            <c:showVal val="1"/>
            <c:showCatName val="0"/>
            <c:showSerName val="0"/>
            <c:showPercent val="0"/>
            <c:showBubbleSize val="0"/>
            <c:showLeaderLines val="1"/>
            <c:extLst>
              <c:ext xmlns:c15="http://schemas.microsoft.com/office/drawing/2012/chart" uri="{CE6537A1-D6FC-4f65-9D91-7224C49458BB}"/>
            </c:extLst>
          </c:dLbls>
          <c:cat>
            <c:strRef>
              <c:f>Sheet1!$A$2:$A$4</c:f>
              <c:strCache>
                <c:ptCount val="3"/>
                <c:pt idx="0">
                  <c:v>Infrastructure</c:v>
                </c:pt>
                <c:pt idx="1">
                  <c:v>CBO Grants</c:v>
                </c:pt>
                <c:pt idx="2">
                  <c:v>County Operated</c:v>
                </c:pt>
              </c:strCache>
            </c:strRef>
          </c:cat>
          <c:val>
            <c:numRef>
              <c:f>Sheet1!$B$2:$B$4</c:f>
              <c:numCache>
                <c:formatCode>General</c:formatCode>
                <c:ptCount val="3"/>
                <c:pt idx="0">
                  <c:v>2920000</c:v>
                </c:pt>
                <c:pt idx="1">
                  <c:v>2555000</c:v>
                </c:pt>
                <c:pt idx="2">
                  <c:v>1825000</c:v>
                </c:pt>
              </c:numCache>
            </c:numRef>
          </c:val>
          <c:extLst>
            <c:ext xmlns:c16="http://schemas.microsoft.com/office/drawing/2014/chart" uri="{C3380CC4-5D6E-409C-BE32-E72D297353CC}">
              <c16:uniqueId val="{00000006-15B7-4B42-A599-81F63B5DDD20}"/>
            </c:ext>
          </c:extLst>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c:style val="2"/>
  <c:chart>
    <c:autoTitleDeleted val="1"/>
    <c:plotArea>
      <c:layout/>
      <c:doughnutChart>
        <c:varyColors val="1"/>
        <c:ser>
          <c:idx val="0"/>
          <c:order val="0"/>
          <c:tx>
            <c:strRef>
              <c:f>Sheet1!$B$1</c:f>
              <c:strCache>
                <c:ptCount val="1"/>
                <c:pt idx="0">
                  <c:v>Allocation (M)</c:v>
                </c:pt>
              </c:strCache>
            </c:strRef>
          </c:tx>
          <c:spPr>
            <a:solidFill>
              <a:schemeClr val="accent3">
                <a:lumMod val="75000"/>
              </a:schemeClr>
            </a:solidFill>
          </c:spPr>
          <c:dPt>
            <c:idx val="0"/>
            <c:bubble3D val="0"/>
            <c:spPr>
              <a:solidFill>
                <a:schemeClr val="accent5">
                  <a:lumMod val="50000"/>
                </a:schemeClr>
              </a:solidFill>
              <a:ln>
                <a:solidFill>
                  <a:srgbClr val="FFFFFF"/>
                </a:solidFill>
              </a:ln>
            </c:spPr>
            <c:extLst>
              <c:ext xmlns:c16="http://schemas.microsoft.com/office/drawing/2014/chart" uri="{C3380CC4-5D6E-409C-BE32-E72D297353CC}">
                <c16:uniqueId val="{00000001-4055-4CE9-92DC-0908D693F165}"/>
              </c:ext>
            </c:extLst>
          </c:dPt>
          <c:dPt>
            <c:idx val="1"/>
            <c:bubble3D val="0"/>
            <c:spPr>
              <a:solidFill>
                <a:srgbClr val="C19B0F"/>
              </a:solidFill>
              <a:ln>
                <a:solidFill>
                  <a:srgbClr val="FFFFFF"/>
                </a:solidFill>
              </a:ln>
            </c:spPr>
            <c:extLst>
              <c:ext xmlns:c16="http://schemas.microsoft.com/office/drawing/2014/chart" uri="{C3380CC4-5D6E-409C-BE32-E72D297353CC}">
                <c16:uniqueId val="{00000003-4055-4CE9-92DC-0908D693F165}"/>
              </c:ext>
            </c:extLst>
          </c:dPt>
          <c:dPt>
            <c:idx val="2"/>
            <c:bubble3D val="0"/>
            <c:spPr>
              <a:solidFill>
                <a:schemeClr val="accent6">
                  <a:lumMod val="75000"/>
                </a:schemeClr>
              </a:solidFill>
              <a:ln>
                <a:solidFill>
                  <a:srgbClr val="FFFFFF"/>
                </a:solidFill>
              </a:ln>
            </c:spPr>
            <c:extLst>
              <c:ext xmlns:c16="http://schemas.microsoft.com/office/drawing/2014/chart" uri="{C3380CC4-5D6E-409C-BE32-E72D297353CC}">
                <c16:uniqueId val="{00000005-4055-4CE9-92DC-0908D693F165}"/>
              </c:ext>
            </c:extLst>
          </c:dPt>
          <c:cat>
            <c:strRef>
              <c:f>Sheet1!$A$2:$A$4</c:f>
              <c:strCache>
                <c:ptCount val="3"/>
                <c:pt idx="0">
                  <c:v>Pillar 1
Infrastructure</c:v>
                </c:pt>
                <c:pt idx="1">
                  <c:v>Pillar 2
Community-Based</c:v>
                </c:pt>
                <c:pt idx="2">
                  <c:v>Pillar 3
County-Operated</c:v>
                </c:pt>
              </c:strCache>
            </c:strRef>
          </c:cat>
          <c:val>
            <c:numRef>
              <c:f>Sheet1!$B$2:$B$4</c:f>
              <c:numCache>
                <c:formatCode>General</c:formatCode>
                <c:ptCount val="3"/>
                <c:pt idx="0">
                  <c:v>9.16</c:v>
                </c:pt>
                <c:pt idx="1">
                  <c:v>6.8699999999999992</c:v>
                </c:pt>
                <c:pt idx="2">
                  <c:v>6.8699999999999992</c:v>
                </c:pt>
              </c:numCache>
            </c:numRef>
          </c:val>
          <c:extLst>
            <c:ext xmlns:c16="http://schemas.microsoft.com/office/drawing/2014/chart" uri="{C3380CC4-5D6E-409C-BE32-E72D297353CC}">
              <c16:uniqueId val="{00000006-4055-4CE9-92DC-0908D693F165}"/>
            </c:ext>
          </c:extLst>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489688788901385"/>
          <c:y val="0.12840741218823057"/>
          <c:w val="0.84393909094696495"/>
          <c:h val="0.6905579937753682"/>
        </c:manualLayout>
      </c:layout>
      <c:barChart>
        <c:barDir val="bar"/>
        <c:grouping val="stacked"/>
        <c:varyColors val="1"/>
        <c:ser>
          <c:idx val="0"/>
          <c:order val="0"/>
          <c:tx>
            <c:strRef>
              <c:f>Sheet1!$B$1</c:f>
              <c:strCache>
                <c:ptCount val="1"/>
                <c:pt idx="0">
                  <c:v>Spent / Applied</c:v>
                </c:pt>
              </c:strCache>
            </c:strRef>
          </c:tx>
          <c:spPr>
            <a:solidFill>
              <a:srgbClr val="2F5597"/>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c:spPr>
          <c:invertIfNegative val="1"/>
          <c:cat>
            <c:strRef>
              <c:f>Sheet1!$A$2:$A$4</c:f>
              <c:strCache>
                <c:ptCount val="3"/>
                <c:pt idx="0">
                  <c:v>P 1.</c:v>
                </c:pt>
                <c:pt idx="1">
                  <c:v>P 2.</c:v>
                </c:pt>
                <c:pt idx="2">
                  <c:v>P 3.</c:v>
                </c:pt>
              </c:strCache>
            </c:strRef>
          </c:cat>
          <c:val>
            <c:numRef>
              <c:f>Sheet1!$B$2:$B$4</c:f>
              <c:numCache>
                <c:formatCode>"$"#,##0.00_);[Red]\("$"#,##0.00\)</c:formatCode>
                <c:ptCount val="3"/>
                <c:pt idx="0">
                  <c:v>1.8</c:v>
                </c:pt>
                <c:pt idx="1">
                  <c:v>2.23</c:v>
                </c:pt>
                <c:pt idx="2" formatCode="&quot;$&quot;#,##0_);[Red]\(&quot;$&quot;#,##0\)">
                  <c:v>0.87</c:v>
                </c:pt>
              </c:numCache>
            </c:numRef>
          </c:val>
          <c:extLst>
            <c:ext xmlns:c14="http://schemas.microsoft.com/office/drawing/2007/8/2/chart" uri="{6F2FDCE9-48DA-4B69-8628-5D25D57E5C99}">
              <c14:invertSolidFillFmt>
                <c14:spPr xmlns:c14="http://schemas.microsoft.com/office/drawing/2007/8/2/chart">
                  <a:solidFill>
                    <a:srgbClr val="FFFFFF"/>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c14:spPr>
              </c14:invertSolidFillFmt>
            </c:ext>
            <c:ext xmlns:c16="http://schemas.microsoft.com/office/drawing/2014/chart" uri="{C3380CC4-5D6E-409C-BE32-E72D297353CC}">
              <c16:uniqueId val="{00000000-E4A0-4C45-A6CD-F787E20B10BE}"/>
            </c:ext>
          </c:extLst>
        </c:ser>
        <c:ser>
          <c:idx val="1"/>
          <c:order val="1"/>
          <c:tx>
            <c:strRef>
              <c:f>Sheet1!$C$1</c:f>
              <c:strCache>
                <c:ptCount val="1"/>
                <c:pt idx="0">
                  <c:v>Remaining</c:v>
                </c:pt>
              </c:strCache>
            </c:strRef>
          </c:tx>
          <c:spPr>
            <a:solidFill>
              <a:srgbClr val="C5E0B4"/>
            </a:solidFill>
            <a:ln>
              <a:noFill/>
            </a:ln>
            <a:effectLst/>
          </c:spPr>
          <c:invertIfNegative val="1"/>
          <c:cat>
            <c:strRef>
              <c:f>Sheet1!$A$2:$A$4</c:f>
              <c:strCache>
                <c:ptCount val="3"/>
                <c:pt idx="0">
                  <c:v>P 1.</c:v>
                </c:pt>
                <c:pt idx="1">
                  <c:v>P 2.</c:v>
                </c:pt>
                <c:pt idx="2">
                  <c:v>P 3.</c:v>
                </c:pt>
              </c:strCache>
            </c:strRef>
          </c:cat>
          <c:val>
            <c:numRef>
              <c:f>Sheet1!$C$2:$C$4</c:f>
              <c:numCache>
                <c:formatCode>"$"#,##0.00_);[Red]\("$"#,##0.00\)</c:formatCode>
                <c:ptCount val="3"/>
                <c:pt idx="0">
                  <c:v>7.42</c:v>
                </c:pt>
                <c:pt idx="1">
                  <c:v>4.6900000000000004</c:v>
                </c:pt>
                <c:pt idx="2" formatCode="&quot;$&quot;#,##0_);[Red]\(&quot;$&quot;#,##0\)">
                  <c:v>5.99</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1-E4A0-4C45-A6CD-F787E20B10BE}"/>
            </c:ext>
          </c:extLst>
        </c:ser>
        <c:dLbls>
          <c:showLegendKey val="0"/>
          <c:showVal val="0"/>
          <c:showCatName val="0"/>
          <c:showSerName val="0"/>
          <c:showPercent val="0"/>
          <c:showBubbleSize val="0"/>
        </c:dLbls>
        <c:gapWidth val="150"/>
        <c:overlap val="100"/>
        <c:axId val="-2068027336"/>
        <c:axId val="-2113994440"/>
      </c:barChart>
      <c:catAx>
        <c:axId val="-2068027336"/>
        <c:scaling>
          <c:orientation val="maxMin"/>
        </c:scaling>
        <c:delete val="0"/>
        <c:axPos val="l"/>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13994440"/>
        <c:crosses val="autoZero"/>
        <c:auto val="1"/>
        <c:lblAlgn val="ctr"/>
        <c:lblOffset val="100"/>
        <c:noMultiLvlLbl val="0"/>
      </c:catAx>
      <c:valAx>
        <c:axId val="-211399444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68027336"/>
        <c:crosses val="autoZero"/>
        <c:crossBetween val="between"/>
        <c:majorUnit val="2"/>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1"/>
  </c:chart>
  <c:spPr>
    <a:noFill/>
    <a:ln>
      <a:noFill/>
    </a:ln>
    <a:effectLst/>
  </c:spPr>
  <c:txPr>
    <a:bodyPr rot="0" anchor="t" anchorCtr="0"/>
    <a:lstStyle/>
    <a:p>
      <a:pPr>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70566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Opening frame: This presentation is designed as a transparent status update and governance discussion, not an accusation or audit finding. Emphasize that numbers are subject to final Fiscal verification.</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a:p>
        </p:txBody>
      </p:sp>
    </p:spTree>
    <p:extLst>
      <p:ext uri="{BB962C8B-B14F-4D97-AF65-F5344CB8AC3E}">
        <p14:creationId xmlns:p14="http://schemas.microsoft.com/office/powerpoint/2010/main" val="4097289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a:p>
        </p:txBody>
      </p:sp>
    </p:spTree>
    <p:extLst>
      <p:ext uri="{BB962C8B-B14F-4D97-AF65-F5344CB8AC3E}">
        <p14:creationId xmlns:p14="http://schemas.microsoft.com/office/powerpoint/2010/main" val="40743458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a:p>
        </p:txBody>
      </p:sp>
    </p:spTree>
    <p:extLst>
      <p:ext uri="{BB962C8B-B14F-4D97-AF65-F5344CB8AC3E}">
        <p14:creationId xmlns:p14="http://schemas.microsoft.com/office/powerpoint/2010/main" val="15647473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Note: LCBHS received notice from the Health Services Department (07/20/26), that they have identified alternative funding for the pride Health Fair and will not be </a:t>
            </a:r>
            <a:r>
              <a:rPr lang="en-US" dirty="0"/>
              <a:t>invoicing for the funds committed under existing MOU.</a:t>
            </a:r>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r>
              <a:rPr lang="en-US"/>
              <a:t>The amount presented reflects settlement receipts reconciled through 7/17/26 and may include deposits received after the County’s public webpage was last updated. The public webpage will be updated following final Fiscal verification.</a:t>
            </a:r>
            <a:br>
              <a:rPr lang="en-US">
                <a:cs typeface="+mn-lt"/>
              </a:rPr>
            </a:br>
            <a:endParaRPr lang="en-US"/>
          </a:p>
        </p:txBody>
      </p:sp>
    </p:spTree>
    <p:extLst>
      <p:ext uri="{BB962C8B-B14F-4D97-AF65-F5344CB8AC3E}">
        <p14:creationId xmlns:p14="http://schemas.microsoft.com/office/powerpoint/2010/main" val="29796730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a:p>
        </p:txBody>
      </p:sp>
    </p:spTree>
    <p:extLst>
      <p:ext uri="{BB962C8B-B14F-4D97-AF65-F5344CB8AC3E}">
        <p14:creationId xmlns:p14="http://schemas.microsoft.com/office/powerpoint/2010/main" val="35350106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a:p>
        </p:txBody>
      </p:sp>
    </p:spTree>
    <p:extLst>
      <p:ext uri="{BB962C8B-B14F-4D97-AF65-F5344CB8AC3E}">
        <p14:creationId xmlns:p14="http://schemas.microsoft.com/office/powerpoint/2010/main" val="36893765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Estimated amount currently identified for restoration, subject to final Fiscal verification and allowable-use review.</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a:p>
        </p:txBody>
      </p:sp>
    </p:spTree>
    <p:extLst>
      <p:ext uri="{BB962C8B-B14F-4D97-AF65-F5344CB8AC3E}">
        <p14:creationId xmlns:p14="http://schemas.microsoft.com/office/powerpoint/2010/main" val="12461794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a:p>
        </p:txBody>
      </p:sp>
    </p:spTree>
    <p:extLst>
      <p:ext uri="{BB962C8B-B14F-4D97-AF65-F5344CB8AC3E}">
        <p14:creationId xmlns:p14="http://schemas.microsoft.com/office/powerpoint/2010/main" val="38374954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r>
              <a:rPr lang="en-US">
                <a:latin typeface="Calibri"/>
                <a:ea typeface="Calibri"/>
                <a:cs typeface="Calibri"/>
              </a:rPr>
              <a:t>Prepare for the question:</a:t>
            </a:r>
            <a:r>
              <a:rPr lang="en-US">
                <a:solidFill>
                  <a:srgbClr val="000000"/>
                </a:solidFill>
                <a:latin typeface="Calibri"/>
                <a:ea typeface="Calibri"/>
                <a:cs typeface="Calibri"/>
              </a:rPr>
              <a:t> Will this interfere </a:t>
            </a:r>
            <a:r>
              <a:rPr lang="en-US"/>
              <a:t>with payroll, executed obligations, or essential SUD operations. </a:t>
            </a:r>
            <a:endParaRPr lang="en-US">
              <a:latin typeface="Calibri"/>
              <a:ea typeface="Calibri"/>
              <a:cs typeface="Calibri"/>
            </a:endParaRPr>
          </a:p>
        </p:txBody>
      </p:sp>
    </p:spTree>
    <p:extLst>
      <p:ext uri="{BB962C8B-B14F-4D97-AF65-F5344CB8AC3E}">
        <p14:creationId xmlns:p14="http://schemas.microsoft.com/office/powerpoint/2010/main" val="20023199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a:p>
        </p:txBody>
      </p:sp>
    </p:spTree>
    <p:extLst>
      <p:ext uri="{BB962C8B-B14F-4D97-AF65-F5344CB8AC3E}">
        <p14:creationId xmlns:p14="http://schemas.microsoft.com/office/powerpoint/2010/main" val="14077817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a:p>
        </p:txBody>
      </p:sp>
    </p:spTree>
    <p:extLst>
      <p:ext uri="{BB962C8B-B14F-4D97-AF65-F5344CB8AC3E}">
        <p14:creationId xmlns:p14="http://schemas.microsoft.com/office/powerpoint/2010/main" val="22898777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PUBLIC DISCLAIMER: </a:t>
            </a:r>
            <a:r>
              <a:rPr lang="en-US"/>
              <a:t>Amounts, project statuses, and funding classifications in this presentation reflect the County’s current internal reconciliation as of July 2026. They may differ from earlier agenda summaries, public webpages, initial Board authorizations, or original project descriptions because of subsequent settlement receipts, amendments, payments, project changes, and fiscal reconciliation. Staff will update the public OSF webpage and supporting schedules following final verification. Board authorization, contract execution, payment, programmatic alignment, and final OSF allowability are separate determinations.</a:t>
            </a:r>
          </a:p>
          <a:p>
            <a:endParaRPr lang="en-US"/>
          </a:p>
        </p:txBody>
      </p:sp>
    </p:spTree>
    <p:extLst>
      <p:ext uri="{BB962C8B-B14F-4D97-AF65-F5344CB8AC3E}">
        <p14:creationId xmlns:p14="http://schemas.microsoft.com/office/powerpoint/2010/main" val="28255844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b="1"/>
          </a:p>
        </p:txBody>
      </p:sp>
    </p:spTree>
    <p:extLst>
      <p:ext uri="{BB962C8B-B14F-4D97-AF65-F5344CB8AC3E}">
        <p14:creationId xmlns:p14="http://schemas.microsoft.com/office/powerpoint/2010/main" val="7840763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ighlight>
                  <a:srgbClr val="FFFFFF"/>
                </a:highlight>
              </a:rPr>
              <a:t>Projected amounts are not guaranteed, appropriated, or available as current cash</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Source: Health Management Associates, Lake County Behavioral Health Services Opioid Abatement Settlement Funds Expenditure Plan / Final Summary Report, Sept. 27, 2024. The report states HMA was engaged to facilitate community engagement, gather stakeholder feedback, align with HIAA and DHCS goals, and draft recommendations for the county's opioid settlement expenditure plan. The report describes four 4-hour Community Conversations, bi-monthly project management meetings, monthly Steering Committee meetings, 43 survey responses, 139 total participants, and 26 community-endorsed funding recommendations.</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Slide content based on LCBHS internal OSF procurement and implementation timeline provided by the user: September 2023 RFP for expenditure plan consultant; Jan-July 2024 community/stakeholder planning and plan completion; December 2024 implementation RFP; 2025 contracts with three selected RFP contractors; 2026 internal remediation efforts and Health Department MOU; 2026 evaluation of a new RFP focused on Treatment—Youth Residential and Community Aftercare and Education.</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a:p>
        </p:txBody>
      </p:sp>
    </p:spTree>
    <p:extLst>
      <p:ext uri="{BB962C8B-B14F-4D97-AF65-F5344CB8AC3E}">
        <p14:creationId xmlns:p14="http://schemas.microsoft.com/office/powerpoint/2010/main" val="20202534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r>
              <a:rPr lang="en-US"/>
              <a:t>7/17/2026: Additional abatement allocations have been applied to Lake County from Walmart and Kroger. Increasing the total allocation from the previously forecasted $18 M to 22.9M</a:t>
            </a:r>
          </a:p>
        </p:txBody>
      </p:sp>
    </p:spTree>
    <p:extLst>
      <p:ext uri="{BB962C8B-B14F-4D97-AF65-F5344CB8AC3E}">
        <p14:creationId xmlns:p14="http://schemas.microsoft.com/office/powerpoint/2010/main" val="18107345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4458933"/>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7/23/2026</a:t>
            </a:fld>
            <a:endParaRPr lang="en-US"/>
          </a:p>
        </p:txBody>
      </p:sp>
      <p:sp>
        <p:nvSpPr>
          <p:cNvPr id="3" name="Footer Placeholder 2"/>
          <p:cNvSpPr>
            <a:spLocks noGrp="1"/>
          </p:cNvSpPr>
          <p:nvPr>
            <p:ph type="ftr" sz="quarter" idx="11"/>
          </p:nvPr>
        </p:nvSpPr>
        <p:spPr/>
        <p:txBody>
          <a:bodyPr/>
          <a:lstStyle/>
          <a:p>
            <a:r>
              <a:rPr lang="en-US"/>
              <a:t>uly 28, 2026 Board of Supervisors OSF Update</a:t>
            </a:r>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46733085"/>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cSld name="MASTER">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320040" y="6492240"/>
            <a:ext cx="11548872" cy="0"/>
          </a:xfrm>
          <a:prstGeom prst="line">
            <a:avLst/>
          </a:prstGeom>
          <a:noFill/>
          <a:ln w="12700">
            <a:solidFill>
              <a:srgbClr val="D5DEE8"/>
            </a:solidFill>
            <a:prstDash val="solid"/>
          </a:ln>
        </p:spPr>
        <p:txBody>
          <a:bodyPr/>
          <a:lstStyle/>
          <a:p>
            <a:endParaRPr lang="en-US"/>
          </a:p>
        </p:txBody>
      </p:sp>
      <p:sp>
        <p:nvSpPr>
          <p:cNvPr id="3" name="Text 1"/>
          <p:cNvSpPr/>
          <p:nvPr/>
        </p:nvSpPr>
        <p:spPr>
          <a:xfrm>
            <a:off x="411480" y="6565392"/>
            <a:ext cx="9601200" cy="164592"/>
          </a:xfrm>
          <a:prstGeom prst="rect">
            <a:avLst/>
          </a:prstGeom>
          <a:noFill/>
          <a:ln/>
        </p:spPr>
        <p:txBody>
          <a:bodyPr wrap="square" lIns="0" tIns="0" rIns="0" bIns="0" rtlCol="0" anchor="ctr"/>
          <a:lstStyle/>
          <a:p>
            <a:pPr marL="0" indent="0">
              <a:buNone/>
            </a:pPr>
            <a:r>
              <a:rPr lang="en-US" sz="650">
                <a:solidFill>
                  <a:srgbClr val="586474"/>
                </a:solidFill>
              </a:rPr>
              <a:t>Source: DHCS Exhibit E Final Settlement Agreement; DHCS Allowable Expenditures page</a:t>
            </a:r>
            <a:endParaRPr lang="en-US" sz="650"/>
          </a:p>
        </p:txBody>
      </p:sp>
      <p:sp>
        <p:nvSpPr>
          <p:cNvPr id="4" name="Text 2"/>
          <p:cNvSpPr/>
          <p:nvPr/>
        </p:nvSpPr>
        <p:spPr>
          <a:xfrm>
            <a:off x="9098280" y="6565392"/>
            <a:ext cx="2743200" cy="164592"/>
          </a:xfrm>
          <a:prstGeom prst="rect">
            <a:avLst/>
          </a:prstGeom>
          <a:noFill/>
          <a:ln/>
        </p:spPr>
        <p:txBody>
          <a:bodyPr wrap="square" lIns="0" tIns="0" rIns="0" bIns="0" rtlCol="0" anchor="ctr"/>
          <a:lstStyle/>
          <a:p>
            <a:pPr marL="0" indent="0" algn="r">
              <a:buNone/>
            </a:pPr>
            <a:r>
              <a:rPr lang="en-US" sz="620">
                <a:solidFill>
                  <a:srgbClr val="586474"/>
                </a:solidFill>
              </a:rPr>
              <a:t>https://www.dhcs.ca.gov/providers-partners/allowable-expenditures/</a:t>
            </a:r>
            <a:endParaRPr lang="en-US" sz="620"/>
          </a:p>
        </p:txBody>
      </p:sp>
      <p:sp>
        <p:nvSpPr>
          <p:cNvPr id="25" name="Slide Number Placeholder 0"/>
          <p:cNvSpPr>
            <a:spLocks noGrp="1"/>
          </p:cNvSpPr>
          <p:nvPr>
            <p:ph type="sldNum" sz="quarter" idx="4294967295"/>
          </p:nvPr>
        </p:nvSpPr>
        <p:spPr>
          <a:xfrm>
            <a:off x="11722608" y="6565392"/>
            <a:ext cx="800000" cy="300000"/>
          </a:xfrm>
          <a:prstGeom prst="rect">
            <a:avLst/>
          </a:prstGeom>
          <a:extLst>
            <a:ext uri="{C572A759-6A51-4108-AA02-DFA0A04FC94B}">
              <ma14:wrappingTextBoxFlag xmlns:ma14="http://schemas.microsoft.com/office/mac/drawingml/2011/main" xmlns="" val="0"/>
            </a:ext>
          </a:extLst>
        </p:spPr>
        <p:txBody>
          <a:bodyPr/>
          <a:lstStyle>
            <a:lvl1pPr>
              <a:defRPr sz="1200">
                <a:solidFill>
                  <a:srgbClr val="586474"/>
                </a:solidFill>
              </a:defRPr>
            </a:lvl1pPr>
          </a:lstStyle>
          <a:p>
            <a:pPr algn="l"/>
            <a:fld id="{F7021451-1387-4CA6-816F-3879F97B5CBC}" type="slidenum">
              <a:rPr lang="en-US" b="0"/>
              <a:t>‹#›</a:t>
            </a:fld>
            <a:endParaRPr lang="en-US"/>
          </a:p>
        </p:txBody>
      </p:sp>
    </p:spTree>
    <p:extLst>
      <p:ext uri="{BB962C8B-B14F-4D97-AF65-F5344CB8AC3E}">
        <p14:creationId xmlns:p14="http://schemas.microsoft.com/office/powerpoint/2010/main" val="2389280661"/>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cSld name="WHITE">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2446428"/>
      </p:ext>
    </p:extLst>
  </p:cSld>
  <p:clrMapOvr>
    <a:masterClrMapping/>
  </p:clrMapOvr>
  <p:hf hdr="0" ft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dhcs.ca.gov/providers-partners/allowable-expenditures/"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www.dhcs.ca.gov/wp-content/uploads/2025/10/Exhibit-E-Final-Settlement-Agreement-082021.pdf"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hyperlink" Target="https://www.dhcs.ca.gov/wp-content/uploads/2025/10/Exhibit-E-Final-Settlement-Agreement-082021.pdf"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chart" Target="../charts/char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hyperlink" Target="https://www.nationalopioidofficialsettlement.com/"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lakecountyca.gov/1797/Opioid-Settlement-Funds-OSF#docaccess-e6b6df62396f987296d3f19c56578a065736239a3cc87721e8a1731d7a196d17"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www.dhcs.ca.gov/wp-content/uploads/2025/10/CA-OSF-Guiding-Principles.pdf"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1417320"/>
            <a:ext cx="10789920" cy="594360"/>
          </a:xfrm>
          <a:prstGeom prst="rect">
            <a:avLst/>
          </a:prstGeom>
          <a:noFill/>
          <a:ln/>
        </p:spPr>
        <p:txBody>
          <a:bodyPr wrap="square" lIns="0" tIns="0" rIns="0" bIns="0" rtlCol="0" anchor="ctr"/>
          <a:lstStyle/>
          <a:p>
            <a:pPr marL="0" indent="0">
              <a:buNone/>
            </a:pPr>
            <a:r>
              <a:rPr lang="en-US" sz="4000" b="1">
                <a:solidFill>
                  <a:srgbClr val="17324D"/>
                </a:solidFill>
                <a:latin typeface="Aptos Display" pitchFamily="34" charset="0"/>
                <a:ea typeface="Aptos Display" pitchFamily="34" charset="-122"/>
                <a:cs typeface="Aptos Display" pitchFamily="34" charset="-120"/>
              </a:rPr>
              <a:t>Opioid Settlement Funds</a:t>
            </a:r>
            <a:endParaRPr lang="en-US" sz="4000"/>
          </a:p>
        </p:txBody>
      </p:sp>
      <p:sp>
        <p:nvSpPr>
          <p:cNvPr id="3" name="Text 1"/>
          <p:cNvSpPr/>
          <p:nvPr/>
        </p:nvSpPr>
        <p:spPr>
          <a:xfrm>
            <a:off x="658368" y="2121408"/>
            <a:ext cx="10149840" cy="310896"/>
          </a:xfrm>
          <a:prstGeom prst="rect">
            <a:avLst/>
          </a:prstGeom>
          <a:noFill/>
          <a:ln/>
        </p:spPr>
        <p:txBody>
          <a:bodyPr wrap="square" lIns="0" tIns="0" rIns="0" bIns="0" rtlCol="0" anchor="ctr"/>
          <a:lstStyle/>
          <a:p>
            <a:r>
              <a:rPr lang="en-US" b="1">
                <a:solidFill>
                  <a:schemeClr val="accent1">
                    <a:lumMod val="76000"/>
                  </a:schemeClr>
                </a:solidFill>
              </a:rPr>
              <a:t>Stewardship • Reconciliation • Restoration • Future Governance</a:t>
            </a:r>
            <a:endParaRPr lang="en-US" sz="1800">
              <a:solidFill>
                <a:schemeClr val="accent1">
                  <a:lumMod val="76000"/>
                </a:schemeClr>
              </a:solidFill>
            </a:endParaRPr>
          </a:p>
        </p:txBody>
      </p:sp>
      <p:sp>
        <p:nvSpPr>
          <p:cNvPr id="4" name="Text 2"/>
          <p:cNvSpPr/>
          <p:nvPr/>
        </p:nvSpPr>
        <p:spPr>
          <a:xfrm>
            <a:off x="658368" y="2743200"/>
            <a:ext cx="10149840" cy="256032"/>
          </a:xfrm>
          <a:prstGeom prst="rect">
            <a:avLst/>
          </a:prstGeom>
          <a:noFill/>
          <a:ln/>
        </p:spPr>
        <p:txBody>
          <a:bodyPr wrap="square" lIns="0" tIns="0" rIns="0" bIns="0" rtlCol="0" anchor="ctr"/>
          <a:lstStyle/>
          <a:p>
            <a:pPr marL="0" indent="0">
              <a:buNone/>
            </a:pPr>
            <a:r>
              <a:rPr lang="en-US" sz="1400">
                <a:solidFill>
                  <a:srgbClr val="5B6570"/>
                </a:solidFill>
              </a:rPr>
              <a:t>Lake County Behavioral Health Services • Board of Supervisors • July 28, 2026</a:t>
            </a:r>
            <a:endParaRPr lang="en-US" sz="1400"/>
          </a:p>
        </p:txBody>
      </p:sp>
      <p:sp>
        <p:nvSpPr>
          <p:cNvPr id="5" name="Text 3"/>
          <p:cNvSpPr/>
          <p:nvPr/>
        </p:nvSpPr>
        <p:spPr>
          <a:xfrm>
            <a:off x="658368" y="6309360"/>
            <a:ext cx="5486400" cy="182880"/>
          </a:xfrm>
          <a:prstGeom prst="rect">
            <a:avLst/>
          </a:prstGeom>
          <a:noFill/>
          <a:ln/>
        </p:spPr>
        <p:txBody>
          <a:bodyPr wrap="square" lIns="0" tIns="0" rIns="0" bIns="0" rtlCol="0" anchor="ctr"/>
          <a:lstStyle/>
          <a:p>
            <a:pPr marL="0" indent="0">
              <a:buNone/>
            </a:pPr>
            <a:r>
              <a:rPr lang="en-US" sz="850">
                <a:solidFill>
                  <a:srgbClr val="7A838E"/>
                </a:solidFill>
              </a:rPr>
              <a:t>Draft for internal build-out and verification</a:t>
            </a:r>
            <a:endParaRPr lang="en-US" sz="850"/>
          </a:p>
        </p:txBody>
      </p:sp>
      <p:sp>
        <p:nvSpPr>
          <p:cNvPr id="6" name="Shape 4"/>
          <p:cNvSpPr/>
          <p:nvPr/>
        </p:nvSpPr>
        <p:spPr>
          <a:xfrm>
            <a:off x="0" y="0"/>
            <a:ext cx="164592" cy="6858000"/>
          </a:xfrm>
          <a:prstGeom prst="rect">
            <a:avLst/>
          </a:prstGeom>
          <a:solidFill>
            <a:schemeClr val="accent6">
              <a:lumMod val="75000"/>
            </a:schemeClr>
          </a:solidFill>
          <a:ln w="12700">
            <a:solidFill>
              <a:schemeClr val="accent6">
                <a:lumMod val="75000"/>
              </a:schemeClr>
            </a:solidFill>
            <a:prstDash val="solid"/>
          </a:ln>
        </p:spPr>
        <p:txBody>
          <a:bodyPr/>
          <a:lstStyle/>
          <a:p>
            <a:endParaRPr lang="en-US"/>
          </a:p>
        </p:txBody>
      </p:sp>
      <p:sp>
        <p:nvSpPr>
          <p:cNvPr id="10" name="TextBox 9">
            <a:extLst>
              <a:ext uri="{FF2B5EF4-FFF2-40B4-BE49-F238E27FC236}">
                <a16:creationId xmlns:a16="http://schemas.microsoft.com/office/drawing/2014/main" id="{13E29A24-9698-5EA7-A8DF-E92D34CA3CCE}"/>
              </a:ext>
            </a:extLst>
          </p:cNvPr>
          <p:cNvSpPr txBox="1"/>
          <p:nvPr/>
        </p:nvSpPr>
        <p:spPr>
          <a:xfrm>
            <a:off x="3047238" y="3248906"/>
            <a:ext cx="6094476" cy="369332"/>
          </a:xfrm>
          <a:prstGeom prst="rect">
            <a:avLst/>
          </a:prstGeom>
          <a:noFill/>
        </p:spPr>
        <p:txBody>
          <a:bodyPr wrap="square">
            <a:spAutoFit/>
          </a:bodyPr>
          <a:lstStyle/>
          <a:p>
            <a:endParaRPr lang="en-US"/>
          </a:p>
        </p:txBody>
      </p:sp>
      <p:sp>
        <p:nvSpPr>
          <p:cNvPr id="12" name="TextBox 11">
            <a:extLst>
              <a:ext uri="{FF2B5EF4-FFF2-40B4-BE49-F238E27FC236}">
                <a16:creationId xmlns:a16="http://schemas.microsoft.com/office/drawing/2014/main" id="{A9FDCFC2-EE81-7761-131C-C6C000715846}"/>
              </a:ext>
            </a:extLst>
          </p:cNvPr>
          <p:cNvSpPr txBox="1"/>
          <p:nvPr/>
        </p:nvSpPr>
        <p:spPr>
          <a:xfrm>
            <a:off x="3047238" y="3248906"/>
            <a:ext cx="6094476" cy="369332"/>
          </a:xfrm>
          <a:prstGeom prst="rect">
            <a:avLst/>
          </a:prstGeom>
          <a:noFill/>
        </p:spPr>
        <p:txBody>
          <a:bodyPr wrap="square">
            <a:spAutoFit/>
          </a:bodyPr>
          <a:lstStyle/>
          <a:p>
            <a:endParaRPr lang="en-US"/>
          </a:p>
        </p:txBody>
      </p:sp>
      <p:pic>
        <p:nvPicPr>
          <p:cNvPr id="14" name="Picture 13">
            <a:extLst>
              <a:ext uri="{FF2B5EF4-FFF2-40B4-BE49-F238E27FC236}">
                <a16:creationId xmlns:a16="http://schemas.microsoft.com/office/drawing/2014/main" id="{A4745846-3A83-4551-D768-2AE7E73485A7}"/>
              </a:ext>
            </a:extLst>
          </p:cNvPr>
          <p:cNvPicPr>
            <a:picLocks noChangeAspect="1"/>
          </p:cNvPicPr>
          <p:nvPr/>
        </p:nvPicPr>
        <p:blipFill>
          <a:blip r:embed="rId3"/>
          <a:stretch>
            <a:fillRect/>
          </a:stretch>
        </p:blipFill>
        <p:spPr>
          <a:xfrm>
            <a:off x="758190" y="4432863"/>
            <a:ext cx="1695450" cy="138112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2920" y="256032"/>
            <a:ext cx="6155981" cy="369332"/>
          </a:xfrm>
          <a:prstGeom prst="rect">
            <a:avLst/>
          </a:prstGeom>
          <a:noFill/>
        </p:spPr>
        <p:txBody>
          <a:bodyPr wrap="none" lIns="0" tIns="0" rIns="0" bIns="0" anchor="t">
            <a:spAutoFit/>
          </a:bodyPr>
          <a:lstStyle/>
          <a:p>
            <a:pPr>
              <a:defRPr sz="2400" b="1">
                <a:solidFill>
                  <a:srgbClr val="17365D"/>
                </a:solidFill>
                <a:latin typeface="Aptos Display"/>
              </a:defRPr>
            </a:pPr>
            <a:r>
              <a:t>List of High Impact Abatement Activities</a:t>
            </a:r>
            <a:r>
              <a:rPr lang="en-US"/>
              <a:t> (HIAA)</a:t>
            </a:r>
          </a:p>
        </p:txBody>
      </p:sp>
      <p:cxnSp>
        <p:nvCxnSpPr>
          <p:cNvPr id="3" name="Connector 2"/>
          <p:cNvCxnSpPr/>
          <p:nvPr/>
        </p:nvCxnSpPr>
        <p:spPr>
          <a:xfrm>
            <a:off x="502920" y="636016"/>
            <a:ext cx="11201400" cy="0"/>
          </a:xfrm>
          <a:prstGeom prst="line">
            <a:avLst/>
          </a:prstGeom>
          <a:ln w="19050">
            <a:solidFill>
              <a:srgbClr val="5B9BD5"/>
            </a:solidFill>
          </a:ln>
        </p:spPr>
        <p:style>
          <a:lnRef idx="2">
            <a:schemeClr val="accent1"/>
          </a:lnRef>
          <a:fillRef idx="0">
            <a:schemeClr val="accent1"/>
          </a:fillRef>
          <a:effectRef idx="1">
            <a:schemeClr val="accent1"/>
          </a:effectRef>
          <a:fontRef idx="minor">
            <a:schemeClr val="tx1"/>
          </a:fontRef>
        </p:style>
      </p:cxnSp>
      <p:graphicFrame>
        <p:nvGraphicFramePr>
          <p:cNvPr id="4" name="Table 3"/>
          <p:cNvGraphicFramePr>
            <a:graphicFrameLocks noGrp="1"/>
          </p:cNvGraphicFramePr>
          <p:nvPr>
            <p:extLst>
              <p:ext uri="{D42A27DB-BD31-4B8C-83A1-F6EECF244321}">
                <p14:modId xmlns:p14="http://schemas.microsoft.com/office/powerpoint/2010/main" val="1655710773"/>
              </p:ext>
            </p:extLst>
          </p:nvPr>
        </p:nvGraphicFramePr>
        <p:xfrm>
          <a:off x="497840" y="1229360"/>
          <a:ext cx="11018520" cy="4815832"/>
        </p:xfrm>
        <a:graphic>
          <a:graphicData uri="http://schemas.openxmlformats.org/drawingml/2006/table">
            <a:tbl>
              <a:tblPr firstRow="1" bandRow="1">
                <a:tableStyleId>{5C22544A-7EE6-4342-B048-85BDC9FD1C3A}</a:tableStyleId>
              </a:tblPr>
              <a:tblGrid>
                <a:gridCol w="749808">
                  <a:extLst>
                    <a:ext uri="{9D8B030D-6E8A-4147-A177-3AD203B41FA5}">
                      <a16:colId xmlns:a16="http://schemas.microsoft.com/office/drawing/2014/main" val="20000"/>
                    </a:ext>
                  </a:extLst>
                </a:gridCol>
                <a:gridCol w="10268712">
                  <a:extLst>
                    <a:ext uri="{9D8B030D-6E8A-4147-A177-3AD203B41FA5}">
                      <a16:colId xmlns:a16="http://schemas.microsoft.com/office/drawing/2014/main" val="20001"/>
                    </a:ext>
                  </a:extLst>
                </a:gridCol>
              </a:tblGrid>
              <a:tr h="415682">
                <a:tc>
                  <a:txBody>
                    <a:bodyPr/>
                    <a:lstStyle/>
                    <a:p>
                      <a:pPr algn="ctr">
                        <a:spcBef>
                          <a:spcPts val="0"/>
                        </a:spcBef>
                        <a:spcAft>
                          <a:spcPts val="0"/>
                        </a:spcAft>
                      </a:pPr>
                      <a:r>
                        <a:rPr sz="1300" b="1">
                          <a:solidFill>
                            <a:srgbClr val="FFFFFF"/>
                          </a:solidFill>
                          <a:latin typeface="Aptos"/>
                        </a:rPr>
                        <a:t>No.</a:t>
                      </a:r>
                    </a:p>
                  </a:txBody>
                  <a:tcPr marL="73152" marR="146304" marT="54864" marB="54864" anchor="ctr">
                    <a:solidFill>
                      <a:srgbClr val="17365D"/>
                    </a:solidFill>
                  </a:tcPr>
                </a:tc>
                <a:tc>
                  <a:txBody>
                    <a:bodyPr/>
                    <a:lstStyle/>
                    <a:p>
                      <a:pPr algn="l">
                        <a:spcBef>
                          <a:spcPts val="0"/>
                        </a:spcBef>
                        <a:spcAft>
                          <a:spcPts val="0"/>
                        </a:spcAft>
                      </a:pPr>
                      <a:r>
                        <a:rPr sz="1300" b="1">
                          <a:solidFill>
                            <a:srgbClr val="FFFFFF"/>
                          </a:solidFill>
                          <a:latin typeface="Aptos"/>
                        </a:rPr>
                        <a:t>High Impact Abatement Activity</a:t>
                      </a:r>
                    </a:p>
                  </a:txBody>
                  <a:tcPr marL="146304" marR="146304" marT="54864" marB="54864" anchor="ctr">
                    <a:solidFill>
                      <a:srgbClr val="17365D"/>
                    </a:solidFill>
                  </a:tcPr>
                </a:tc>
                <a:extLst>
                  <a:ext uri="{0D108BD9-81ED-4DB2-BD59-A6C34878D82A}">
                    <a16:rowId xmlns:a16="http://schemas.microsoft.com/office/drawing/2014/main" val="10000"/>
                  </a:ext>
                </a:extLst>
              </a:tr>
              <a:tr h="709702">
                <a:tc>
                  <a:txBody>
                    <a:bodyPr/>
                    <a:lstStyle/>
                    <a:p>
                      <a:pPr algn="ctr">
                        <a:spcBef>
                          <a:spcPts val="0"/>
                        </a:spcBef>
                        <a:spcAft>
                          <a:spcPts val="0"/>
                        </a:spcAft>
                      </a:pPr>
                      <a:r>
                        <a:rPr sz="1300" b="1">
                          <a:solidFill>
                            <a:srgbClr val="17365D"/>
                          </a:solidFill>
                          <a:latin typeface="Aptos"/>
                        </a:rPr>
                        <a:t>1</a:t>
                      </a:r>
                    </a:p>
                  </a:txBody>
                  <a:tcPr marL="45720" marR="45720" marT="54864" marB="54864" anchor="ctr">
                    <a:solidFill>
                      <a:schemeClr val="accent6">
                        <a:lumMod val="20000"/>
                        <a:lumOff val="80000"/>
                      </a:schemeClr>
                    </a:solidFill>
                  </a:tcPr>
                </a:tc>
                <a:tc>
                  <a:txBody>
                    <a:bodyPr/>
                    <a:lstStyle/>
                    <a:p>
                      <a:pPr algn="l">
                        <a:spcBef>
                          <a:spcPts val="0"/>
                        </a:spcBef>
                        <a:spcAft>
                          <a:spcPts val="0"/>
                        </a:spcAft>
                      </a:pPr>
                      <a:r>
                        <a:rPr sz="1250" b="0">
                          <a:solidFill>
                            <a:srgbClr val="1F1F1F"/>
                          </a:solidFill>
                          <a:latin typeface="Aptos"/>
                        </a:rPr>
                        <a:t>Provision of matching funds or operating costs for substance use disorder facilities funded through the Behavioral Health Continuum Infrastructure Program (BHCIP).</a:t>
                      </a:r>
                    </a:p>
                  </a:txBody>
                  <a:tcPr marL="164592" marR="164592" marT="54864" marB="54864" anchor="ctr">
                    <a:solidFill>
                      <a:srgbClr val="F3F7FB"/>
                    </a:solidFill>
                  </a:tcPr>
                </a:tc>
                <a:extLst>
                  <a:ext uri="{0D108BD9-81ED-4DB2-BD59-A6C34878D82A}">
                    <a16:rowId xmlns:a16="http://schemas.microsoft.com/office/drawing/2014/main" val="10001"/>
                  </a:ext>
                </a:extLst>
              </a:tr>
              <a:tr h="527207">
                <a:tc>
                  <a:txBody>
                    <a:bodyPr/>
                    <a:lstStyle/>
                    <a:p>
                      <a:pPr algn="ctr">
                        <a:spcBef>
                          <a:spcPts val="0"/>
                        </a:spcBef>
                        <a:spcAft>
                          <a:spcPts val="0"/>
                        </a:spcAft>
                      </a:pPr>
                      <a:r>
                        <a:rPr sz="1300" b="1">
                          <a:solidFill>
                            <a:srgbClr val="17365D"/>
                          </a:solidFill>
                          <a:latin typeface="Aptos"/>
                        </a:rPr>
                        <a:t>2</a:t>
                      </a:r>
                    </a:p>
                  </a:txBody>
                  <a:tcPr marL="45720" marR="45720" marT="54864" marB="54864" anchor="ctr">
                    <a:solidFill>
                      <a:schemeClr val="accent6">
                        <a:lumMod val="20000"/>
                        <a:lumOff val="80000"/>
                      </a:schemeClr>
                    </a:solidFill>
                  </a:tcPr>
                </a:tc>
                <a:tc>
                  <a:txBody>
                    <a:bodyPr/>
                    <a:lstStyle/>
                    <a:p>
                      <a:pPr algn="l">
                        <a:spcBef>
                          <a:spcPts val="0"/>
                        </a:spcBef>
                        <a:spcAft>
                          <a:spcPts val="0"/>
                        </a:spcAft>
                      </a:pPr>
                      <a:r>
                        <a:rPr sz="1250" b="0">
                          <a:solidFill>
                            <a:srgbClr val="1F1F1F"/>
                          </a:solidFill>
                          <a:latin typeface="Aptos"/>
                        </a:rPr>
                        <a:t>Creation of new or expanded substance use disorder treatment infrastructure.</a:t>
                      </a:r>
                    </a:p>
                  </a:txBody>
                  <a:tcPr marL="164592" marR="164592" marT="54864" marB="54864" anchor="ctr">
                    <a:solidFill>
                      <a:srgbClr val="FFFFFF"/>
                    </a:solidFill>
                  </a:tcPr>
                </a:tc>
                <a:extLst>
                  <a:ext uri="{0D108BD9-81ED-4DB2-BD59-A6C34878D82A}">
                    <a16:rowId xmlns:a16="http://schemas.microsoft.com/office/drawing/2014/main" val="10002"/>
                  </a:ext>
                </a:extLst>
              </a:tr>
              <a:tr h="892196">
                <a:tc>
                  <a:txBody>
                    <a:bodyPr/>
                    <a:lstStyle/>
                    <a:p>
                      <a:pPr algn="ctr">
                        <a:spcBef>
                          <a:spcPts val="0"/>
                        </a:spcBef>
                        <a:spcAft>
                          <a:spcPts val="0"/>
                        </a:spcAft>
                      </a:pPr>
                      <a:r>
                        <a:rPr sz="1300" b="1">
                          <a:solidFill>
                            <a:srgbClr val="17365D"/>
                          </a:solidFill>
                          <a:latin typeface="Aptos"/>
                        </a:rPr>
                        <a:t>3</a:t>
                      </a:r>
                    </a:p>
                  </a:txBody>
                  <a:tcPr marL="45720" marR="45720" marT="54864" marB="54864" anchor="ctr">
                    <a:solidFill>
                      <a:schemeClr val="accent6">
                        <a:lumMod val="20000"/>
                        <a:lumOff val="80000"/>
                      </a:schemeClr>
                    </a:solidFill>
                  </a:tcPr>
                </a:tc>
                <a:tc>
                  <a:txBody>
                    <a:bodyPr/>
                    <a:lstStyle/>
                    <a:p>
                      <a:pPr algn="l">
                        <a:spcBef>
                          <a:spcPts val="0"/>
                        </a:spcBef>
                        <a:spcAft>
                          <a:spcPts val="0"/>
                        </a:spcAft>
                      </a:pPr>
                      <a:r>
                        <a:rPr sz="1250" b="0">
                          <a:solidFill>
                            <a:srgbClr val="1F1F1F"/>
                          </a:solidFill>
                          <a:latin typeface="Aptos"/>
                        </a:rPr>
                        <a:t>Addressing the needs of communities of color and vulnerable populations, including sheltered and unsheltered homeless populations, that are disproportionately impacted by substance use disorder.</a:t>
                      </a:r>
                    </a:p>
                  </a:txBody>
                  <a:tcPr marL="164592" marR="164592" marT="54864" marB="54864" anchor="ctr">
                    <a:solidFill>
                      <a:srgbClr val="F3F7FB"/>
                    </a:solidFill>
                  </a:tcPr>
                </a:tc>
                <a:extLst>
                  <a:ext uri="{0D108BD9-81ED-4DB2-BD59-A6C34878D82A}">
                    <a16:rowId xmlns:a16="http://schemas.microsoft.com/office/drawing/2014/main" val="10003"/>
                  </a:ext>
                </a:extLst>
              </a:tr>
              <a:tr h="1145661">
                <a:tc>
                  <a:txBody>
                    <a:bodyPr/>
                    <a:lstStyle/>
                    <a:p>
                      <a:pPr algn="ctr">
                        <a:spcBef>
                          <a:spcPts val="0"/>
                        </a:spcBef>
                        <a:spcAft>
                          <a:spcPts val="0"/>
                        </a:spcAft>
                      </a:pPr>
                      <a:r>
                        <a:rPr sz="1300" b="1">
                          <a:solidFill>
                            <a:srgbClr val="17365D"/>
                          </a:solidFill>
                          <a:latin typeface="Aptos"/>
                        </a:rPr>
                        <a:t>4</a:t>
                      </a:r>
                    </a:p>
                  </a:txBody>
                  <a:tcPr marL="45720" marR="45720" marT="54864" marB="54864" anchor="ctr">
                    <a:solidFill>
                      <a:schemeClr val="accent6">
                        <a:lumMod val="20000"/>
                        <a:lumOff val="80000"/>
                      </a:schemeClr>
                    </a:solidFill>
                  </a:tcPr>
                </a:tc>
                <a:tc>
                  <a:txBody>
                    <a:bodyPr/>
                    <a:lstStyle/>
                    <a:p>
                      <a:pPr algn="l">
                        <a:spcBef>
                          <a:spcPts val="0"/>
                        </a:spcBef>
                        <a:spcAft>
                          <a:spcPts val="0"/>
                        </a:spcAft>
                      </a:pPr>
                      <a:r>
                        <a:rPr sz="1250" b="0">
                          <a:solidFill>
                            <a:srgbClr val="1F1F1F"/>
                          </a:solidFill>
                          <a:latin typeface="Aptos"/>
                        </a:rPr>
                        <a:t>Diversion of people with substance use disorder from the justice system into treatment. This may include training and resources for sworn and non-sworn first and early responders and implementing best practices for outreach, diversion and deflection, employability, restorative justice, and harm reduction.</a:t>
                      </a:r>
                    </a:p>
                  </a:txBody>
                  <a:tcPr marL="164592" marR="164592" marT="54864" marB="54864" anchor="ctr">
                    <a:solidFill>
                      <a:srgbClr val="FFFFFF"/>
                    </a:solidFill>
                  </a:tcPr>
                </a:tc>
                <a:extLst>
                  <a:ext uri="{0D108BD9-81ED-4DB2-BD59-A6C34878D82A}">
                    <a16:rowId xmlns:a16="http://schemas.microsoft.com/office/drawing/2014/main" val="10004"/>
                  </a:ext>
                </a:extLst>
              </a:tr>
              <a:tr h="527207">
                <a:tc>
                  <a:txBody>
                    <a:bodyPr/>
                    <a:lstStyle/>
                    <a:p>
                      <a:pPr algn="ctr">
                        <a:spcBef>
                          <a:spcPts val="0"/>
                        </a:spcBef>
                        <a:spcAft>
                          <a:spcPts val="0"/>
                        </a:spcAft>
                      </a:pPr>
                      <a:r>
                        <a:rPr sz="1300" b="1">
                          <a:solidFill>
                            <a:srgbClr val="17365D"/>
                          </a:solidFill>
                          <a:latin typeface="Aptos"/>
                        </a:rPr>
                        <a:t>5</a:t>
                      </a:r>
                    </a:p>
                  </a:txBody>
                  <a:tcPr marL="45720" marR="45720" marT="54864" marB="54864" anchor="ctr">
                    <a:solidFill>
                      <a:schemeClr val="accent6">
                        <a:lumMod val="20000"/>
                        <a:lumOff val="80000"/>
                      </a:schemeClr>
                    </a:solidFill>
                  </a:tcPr>
                </a:tc>
                <a:tc>
                  <a:txBody>
                    <a:bodyPr/>
                    <a:lstStyle/>
                    <a:p>
                      <a:pPr algn="l">
                        <a:spcBef>
                          <a:spcPts val="0"/>
                        </a:spcBef>
                        <a:spcAft>
                          <a:spcPts val="0"/>
                        </a:spcAft>
                      </a:pPr>
                      <a:r>
                        <a:rPr sz="1250" b="0">
                          <a:solidFill>
                            <a:srgbClr val="1F1F1F"/>
                          </a:solidFill>
                          <a:latin typeface="Aptos"/>
                        </a:rPr>
                        <a:t>Interventions designed to prevent drug addiction among vulnerable youth.</a:t>
                      </a:r>
                    </a:p>
                  </a:txBody>
                  <a:tcPr marL="164592" marR="164592" marT="54864" marB="54864" anchor="ctr">
                    <a:solidFill>
                      <a:srgbClr val="F3F7FB"/>
                    </a:solidFill>
                  </a:tcPr>
                </a:tc>
                <a:extLst>
                  <a:ext uri="{0D108BD9-81ED-4DB2-BD59-A6C34878D82A}">
                    <a16:rowId xmlns:a16="http://schemas.microsoft.com/office/drawing/2014/main" val="10005"/>
                  </a:ext>
                </a:extLst>
              </a:tr>
              <a:tr h="598177">
                <a:tc>
                  <a:txBody>
                    <a:bodyPr/>
                    <a:lstStyle/>
                    <a:p>
                      <a:pPr algn="ctr">
                        <a:spcBef>
                          <a:spcPts val="0"/>
                        </a:spcBef>
                        <a:spcAft>
                          <a:spcPts val="0"/>
                        </a:spcAft>
                      </a:pPr>
                      <a:r>
                        <a:rPr sz="1300" b="1">
                          <a:solidFill>
                            <a:srgbClr val="17365D"/>
                          </a:solidFill>
                          <a:latin typeface="Aptos"/>
                        </a:rPr>
                        <a:t>6</a:t>
                      </a:r>
                    </a:p>
                  </a:txBody>
                  <a:tcPr marL="45720" marR="45720" marT="54864" marB="54864" anchor="ctr">
                    <a:solidFill>
                      <a:schemeClr val="accent6">
                        <a:lumMod val="20000"/>
                        <a:lumOff val="80000"/>
                      </a:schemeClr>
                    </a:solidFill>
                  </a:tcPr>
                </a:tc>
                <a:tc>
                  <a:txBody>
                    <a:bodyPr/>
                    <a:lstStyle/>
                    <a:p>
                      <a:pPr algn="l">
                        <a:spcBef>
                          <a:spcPts val="0"/>
                        </a:spcBef>
                        <a:spcAft>
                          <a:spcPts val="0"/>
                        </a:spcAft>
                      </a:pPr>
                      <a:r>
                        <a:rPr sz="1250" b="0">
                          <a:solidFill>
                            <a:srgbClr val="1F1F1F"/>
                          </a:solidFill>
                          <a:latin typeface="Aptos"/>
                        </a:rPr>
                        <a:t>Purchase of naloxone for distribution and activities that expand access to naloxone for opioid-overdose reversal.</a:t>
                      </a:r>
                    </a:p>
                  </a:txBody>
                  <a:tcPr marL="164592" marR="164592" marT="54864" marB="54864" anchor="ctr">
                    <a:solidFill>
                      <a:srgbClr val="FFFFFF"/>
                    </a:solidFill>
                  </a:tcPr>
                </a:tc>
                <a:extLst>
                  <a:ext uri="{0D108BD9-81ED-4DB2-BD59-A6C34878D82A}">
                    <a16:rowId xmlns:a16="http://schemas.microsoft.com/office/drawing/2014/main" val="10006"/>
                  </a:ext>
                </a:extLst>
              </a:tr>
            </a:tbl>
          </a:graphicData>
        </a:graphic>
      </p:graphicFrame>
      <p:sp>
        <p:nvSpPr>
          <p:cNvPr id="5" name="TextBox 4"/>
          <p:cNvSpPr txBox="1"/>
          <p:nvPr/>
        </p:nvSpPr>
        <p:spPr>
          <a:xfrm>
            <a:off x="492760" y="6242304"/>
            <a:ext cx="7630294" cy="169277"/>
          </a:xfrm>
          <a:prstGeom prst="rect">
            <a:avLst/>
          </a:prstGeom>
          <a:noFill/>
        </p:spPr>
        <p:txBody>
          <a:bodyPr wrap="none" lIns="0" tIns="0" rIns="0" bIns="0" anchor="t">
            <a:spAutoFit/>
          </a:bodyPr>
          <a:lstStyle/>
          <a:p>
            <a:pPr>
              <a:defRPr sz="850">
                <a:solidFill>
                  <a:srgbClr val="666666"/>
                </a:solidFill>
                <a:latin typeface="Aptos"/>
              </a:defRPr>
            </a:pPr>
            <a:r>
              <a:rPr sz="1000"/>
              <a:t>Source: California Department of Health Care Services (DHCS), Allowable Expenditures – Table 1: List of High Impact Abatement Activities</a:t>
            </a:r>
            <a:r>
              <a:rPr sz="1100"/>
              <a:t>.</a:t>
            </a:r>
          </a:p>
        </p:txBody>
      </p:sp>
      <p:sp>
        <p:nvSpPr>
          <p:cNvPr id="6" name="TextBox 5"/>
          <p:cNvSpPr txBox="1"/>
          <p:nvPr/>
        </p:nvSpPr>
        <p:spPr>
          <a:xfrm>
            <a:off x="492760" y="6419088"/>
            <a:ext cx="4243149" cy="169277"/>
          </a:xfrm>
          <a:prstGeom prst="rect">
            <a:avLst/>
          </a:prstGeom>
          <a:noFill/>
        </p:spPr>
        <p:txBody>
          <a:bodyPr wrap="none" lIns="0" tIns="0" rIns="0" bIns="0" anchor="t">
            <a:spAutoFit/>
          </a:bodyPr>
          <a:lstStyle/>
          <a:p>
            <a:r>
              <a:rPr sz="1100">
                <a:solidFill>
                  <a:srgbClr val="4672C4"/>
                </a:solidFill>
                <a:latin typeface="Aptos"/>
                <a:hlinkClick r:id="rId3"/>
              </a:rPr>
              <a:t>https://www.dhcs.ca.gov/providers-partners/allowable-expenditures/</a:t>
            </a:r>
          </a:p>
        </p:txBody>
      </p:sp>
      <p:sp>
        <p:nvSpPr>
          <p:cNvPr id="7" name="TextBox 6">
            <a:extLst>
              <a:ext uri="{FF2B5EF4-FFF2-40B4-BE49-F238E27FC236}">
                <a16:creationId xmlns:a16="http://schemas.microsoft.com/office/drawing/2014/main" id="{0129CFC1-9ECF-82A2-E2BC-779057246B3B}"/>
              </a:ext>
            </a:extLst>
          </p:cNvPr>
          <p:cNvSpPr txBox="1"/>
          <p:nvPr/>
        </p:nvSpPr>
        <p:spPr>
          <a:xfrm>
            <a:off x="497840" y="690880"/>
            <a:ext cx="11318240" cy="543540"/>
          </a:xfrm>
          <a:prstGeom prst="rect">
            <a:avLst/>
          </a:prstGeom>
          <a:noFill/>
          <a:ln>
            <a:solidFill>
              <a:schemeClr val="accent6">
                <a:lumMod val="75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accent6">
                    <a:lumMod val="76000"/>
                  </a:schemeClr>
                </a:solidFill>
                <a:ea typeface="+mn-lt"/>
                <a:cs typeface="+mn-lt"/>
              </a:rPr>
              <a:t>No less than 50% of California Abatement Accounts Fund receipts received in each calendar year must support one or more HIAA and align with Exhibit E, while NOAT II/Mallinckrodt funds are tracked separately and excluded from the California HIAA calculation.</a:t>
            </a:r>
            <a:endParaRPr lang="en-US" sz="1400">
              <a:solidFill>
                <a:schemeClr val="accent6">
                  <a:lumMod val="76000"/>
                </a:schemeClr>
              </a:solidFill>
            </a:endParaRPr>
          </a:p>
        </p:txBody>
      </p:sp>
    </p:spTree>
    <p:extLst>
      <p:ext uri="{BB962C8B-B14F-4D97-AF65-F5344CB8AC3E}">
        <p14:creationId xmlns:p14="http://schemas.microsoft.com/office/powerpoint/2010/main" val="42315640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11480" y="256032"/>
            <a:ext cx="11064240" cy="310896"/>
          </a:xfrm>
          <a:prstGeom prst="rect">
            <a:avLst/>
          </a:prstGeom>
          <a:noFill/>
          <a:ln/>
        </p:spPr>
        <p:txBody>
          <a:bodyPr wrap="square" lIns="0" tIns="0" rIns="0" bIns="0" rtlCol="0" anchor="ctr"/>
          <a:lstStyle/>
          <a:p>
            <a:pPr marL="0" indent="0">
              <a:buNone/>
            </a:pPr>
            <a:r>
              <a:rPr lang="en-US" sz="2200" b="1">
                <a:solidFill>
                  <a:srgbClr val="163B5C"/>
                </a:solidFill>
                <a:latin typeface="Arial" pitchFamily="34" charset="0"/>
                <a:ea typeface="Arial" pitchFamily="34" charset="-122"/>
                <a:cs typeface="Arial" pitchFamily="34" charset="-120"/>
              </a:rPr>
              <a:t>Exhibit E — Schedule A: Core Strategies</a:t>
            </a:r>
            <a:endParaRPr lang="en-US" sz="2200"/>
          </a:p>
        </p:txBody>
      </p:sp>
      <p:sp>
        <p:nvSpPr>
          <p:cNvPr id="3" name="Text 1"/>
          <p:cNvSpPr/>
          <p:nvPr/>
        </p:nvSpPr>
        <p:spPr>
          <a:xfrm>
            <a:off x="411480" y="621792"/>
            <a:ext cx="11064240" cy="228600"/>
          </a:xfrm>
          <a:prstGeom prst="rect">
            <a:avLst/>
          </a:prstGeom>
          <a:noFill/>
          <a:ln/>
        </p:spPr>
        <p:txBody>
          <a:bodyPr wrap="square" lIns="0" tIns="0" rIns="0" bIns="0" rtlCol="0" anchor="ctr"/>
          <a:lstStyle/>
          <a:p>
            <a:pPr marL="0" indent="0">
              <a:buNone/>
            </a:pPr>
            <a:r>
              <a:rPr lang="en-US" sz="950">
                <a:solidFill>
                  <a:srgbClr val="5D6B78"/>
                </a:solidFill>
                <a:latin typeface="Arial" pitchFamily="34" charset="0"/>
                <a:ea typeface="Arial" pitchFamily="34" charset="-122"/>
                <a:cs typeface="Arial" pitchFamily="34" charset="-120"/>
              </a:rPr>
              <a:t>Priority opioid-abatement strategies identified in Exhibit E. Activities may also align with Schedule B approved uses.</a:t>
            </a:r>
            <a:endParaRPr lang="en-US" sz="950"/>
          </a:p>
        </p:txBody>
      </p:sp>
      <p:sp>
        <p:nvSpPr>
          <p:cNvPr id="4" name="Shape 2"/>
          <p:cNvSpPr/>
          <p:nvPr/>
        </p:nvSpPr>
        <p:spPr>
          <a:xfrm>
            <a:off x="457200" y="960120"/>
            <a:ext cx="594360" cy="320040"/>
          </a:xfrm>
          <a:prstGeom prst="rect">
            <a:avLst/>
          </a:prstGeom>
          <a:solidFill>
            <a:schemeClr val="accent5">
              <a:lumMod val="50000"/>
            </a:schemeClr>
          </a:solidFill>
          <a:ln w="6985">
            <a:solidFill>
              <a:srgbClr val="C9D6E2"/>
            </a:solidFill>
            <a:prstDash val="solid"/>
          </a:ln>
        </p:spPr>
        <p:txBody>
          <a:bodyPr/>
          <a:lstStyle/>
          <a:p>
            <a:endParaRPr lang="en-US"/>
          </a:p>
        </p:txBody>
      </p:sp>
      <p:sp>
        <p:nvSpPr>
          <p:cNvPr id="5" name="Text 3"/>
          <p:cNvSpPr/>
          <p:nvPr/>
        </p:nvSpPr>
        <p:spPr>
          <a:xfrm>
            <a:off x="512064" y="996696"/>
            <a:ext cx="484632" cy="246888"/>
          </a:xfrm>
          <a:prstGeom prst="rect">
            <a:avLst/>
          </a:prstGeom>
          <a:noFill/>
          <a:ln/>
        </p:spPr>
        <p:txBody>
          <a:bodyPr wrap="square" lIns="0" tIns="0" rIns="0" bIns="0" rtlCol="0" anchor="ctr">
            <a:normAutofit/>
          </a:bodyPr>
          <a:lstStyle/>
          <a:p>
            <a:pPr marL="0" indent="0" algn="ctr">
              <a:buNone/>
            </a:pPr>
            <a:r>
              <a:rPr lang="en-US" sz="920" b="1">
                <a:solidFill>
                  <a:srgbClr val="FFFFFF"/>
                </a:solidFill>
                <a:latin typeface="Arial" pitchFamily="34" charset="0"/>
                <a:ea typeface="Arial" pitchFamily="34" charset="-122"/>
                <a:cs typeface="Arial" pitchFamily="34" charset="-120"/>
              </a:rPr>
              <a:t>Code</a:t>
            </a:r>
            <a:endParaRPr lang="en-US" sz="920"/>
          </a:p>
        </p:txBody>
      </p:sp>
      <p:sp>
        <p:nvSpPr>
          <p:cNvPr id="6" name="Shape 4"/>
          <p:cNvSpPr/>
          <p:nvPr/>
        </p:nvSpPr>
        <p:spPr>
          <a:xfrm>
            <a:off x="1051560" y="960120"/>
            <a:ext cx="3108960" cy="320040"/>
          </a:xfrm>
          <a:prstGeom prst="rect">
            <a:avLst/>
          </a:prstGeom>
          <a:solidFill>
            <a:schemeClr val="accent5">
              <a:lumMod val="50000"/>
            </a:schemeClr>
          </a:solidFill>
          <a:ln w="6985">
            <a:solidFill>
              <a:srgbClr val="C9D6E2"/>
            </a:solidFill>
            <a:prstDash val="solid"/>
          </a:ln>
        </p:spPr>
        <p:txBody>
          <a:bodyPr/>
          <a:lstStyle/>
          <a:p>
            <a:endParaRPr lang="en-US"/>
          </a:p>
        </p:txBody>
      </p:sp>
      <p:sp>
        <p:nvSpPr>
          <p:cNvPr id="7" name="Text 5"/>
          <p:cNvSpPr/>
          <p:nvPr/>
        </p:nvSpPr>
        <p:spPr>
          <a:xfrm>
            <a:off x="1106424" y="996696"/>
            <a:ext cx="2999232" cy="246888"/>
          </a:xfrm>
          <a:prstGeom prst="rect">
            <a:avLst/>
          </a:prstGeom>
          <a:noFill/>
          <a:ln/>
        </p:spPr>
        <p:txBody>
          <a:bodyPr wrap="square" lIns="0" tIns="0" rIns="0" bIns="0" rtlCol="0" anchor="ctr">
            <a:normAutofit/>
          </a:bodyPr>
          <a:lstStyle/>
          <a:p>
            <a:pPr marL="0" indent="0" algn="ctr">
              <a:buNone/>
            </a:pPr>
            <a:r>
              <a:rPr lang="en-US" sz="920" b="1">
                <a:solidFill>
                  <a:srgbClr val="FFFFFF"/>
                </a:solidFill>
                <a:latin typeface="Arial" pitchFamily="34" charset="0"/>
                <a:ea typeface="Arial" pitchFamily="34" charset="-122"/>
                <a:cs typeface="Arial" pitchFamily="34" charset="-120"/>
              </a:rPr>
              <a:t>Core Strategy</a:t>
            </a:r>
            <a:endParaRPr lang="en-US" sz="920"/>
          </a:p>
        </p:txBody>
      </p:sp>
      <p:sp>
        <p:nvSpPr>
          <p:cNvPr id="8" name="Shape 6"/>
          <p:cNvSpPr/>
          <p:nvPr/>
        </p:nvSpPr>
        <p:spPr>
          <a:xfrm>
            <a:off x="4160520" y="960120"/>
            <a:ext cx="7543800" cy="320040"/>
          </a:xfrm>
          <a:prstGeom prst="rect">
            <a:avLst/>
          </a:prstGeom>
          <a:solidFill>
            <a:schemeClr val="accent5">
              <a:lumMod val="50000"/>
            </a:schemeClr>
          </a:solidFill>
          <a:ln w="6985">
            <a:solidFill>
              <a:srgbClr val="C9D6E2"/>
            </a:solidFill>
            <a:prstDash val="solid"/>
          </a:ln>
        </p:spPr>
        <p:txBody>
          <a:bodyPr/>
          <a:lstStyle/>
          <a:p>
            <a:endParaRPr lang="en-US"/>
          </a:p>
        </p:txBody>
      </p:sp>
      <p:sp>
        <p:nvSpPr>
          <p:cNvPr id="9" name="Text 7"/>
          <p:cNvSpPr/>
          <p:nvPr/>
        </p:nvSpPr>
        <p:spPr>
          <a:xfrm>
            <a:off x="4215384" y="996696"/>
            <a:ext cx="7434072" cy="246888"/>
          </a:xfrm>
          <a:prstGeom prst="rect">
            <a:avLst/>
          </a:prstGeom>
          <a:noFill/>
          <a:ln/>
        </p:spPr>
        <p:txBody>
          <a:bodyPr wrap="square" lIns="0" tIns="0" rIns="0" bIns="0" rtlCol="0" anchor="ctr">
            <a:normAutofit/>
          </a:bodyPr>
          <a:lstStyle/>
          <a:p>
            <a:pPr marL="0" indent="0" algn="ctr">
              <a:buNone/>
            </a:pPr>
            <a:r>
              <a:rPr lang="en-US" sz="920" b="1">
                <a:solidFill>
                  <a:srgbClr val="FFFFFF"/>
                </a:solidFill>
                <a:latin typeface="Arial" pitchFamily="34" charset="0"/>
                <a:ea typeface="Arial" pitchFamily="34" charset="-122"/>
                <a:cs typeface="Arial" pitchFamily="34" charset="-120"/>
              </a:rPr>
              <a:t>Allowable-Use Summary</a:t>
            </a:r>
            <a:endParaRPr lang="en-US" sz="920"/>
          </a:p>
        </p:txBody>
      </p:sp>
      <p:sp>
        <p:nvSpPr>
          <p:cNvPr id="10" name="Shape 8"/>
          <p:cNvSpPr/>
          <p:nvPr/>
        </p:nvSpPr>
        <p:spPr>
          <a:xfrm>
            <a:off x="457200" y="1280160"/>
            <a:ext cx="594360" cy="557784"/>
          </a:xfrm>
          <a:prstGeom prst="rect">
            <a:avLst/>
          </a:prstGeom>
          <a:solidFill>
            <a:schemeClr val="accent6">
              <a:lumMod val="40000"/>
              <a:lumOff val="60000"/>
            </a:schemeClr>
          </a:solidFill>
          <a:ln w="6985">
            <a:solidFill>
              <a:srgbClr val="C9D6E2"/>
            </a:solidFill>
            <a:prstDash val="solid"/>
          </a:ln>
        </p:spPr>
        <p:txBody>
          <a:bodyPr/>
          <a:lstStyle/>
          <a:p>
            <a:endParaRPr lang="en-US"/>
          </a:p>
        </p:txBody>
      </p:sp>
      <p:sp>
        <p:nvSpPr>
          <p:cNvPr id="11" name="Text 9"/>
          <p:cNvSpPr/>
          <p:nvPr/>
        </p:nvSpPr>
        <p:spPr>
          <a:xfrm>
            <a:off x="512064" y="1316736"/>
            <a:ext cx="484632" cy="484632"/>
          </a:xfrm>
          <a:prstGeom prst="rect">
            <a:avLst/>
          </a:prstGeom>
          <a:noFill/>
          <a:ln/>
        </p:spPr>
        <p:txBody>
          <a:bodyPr wrap="square" lIns="0" tIns="0" rIns="0" bIns="0" rtlCol="0" anchor="ctr">
            <a:normAutofit/>
          </a:bodyPr>
          <a:lstStyle/>
          <a:p>
            <a:pPr marL="0" indent="0" algn="ctr">
              <a:buNone/>
            </a:pPr>
            <a:r>
              <a:rPr lang="en-US" sz="940" b="1">
                <a:solidFill>
                  <a:srgbClr val="1F2A33"/>
                </a:solidFill>
                <a:latin typeface="Arial" pitchFamily="34" charset="0"/>
                <a:ea typeface="Arial" pitchFamily="34" charset="-122"/>
                <a:cs typeface="Arial" pitchFamily="34" charset="-120"/>
              </a:rPr>
              <a:t>A</a:t>
            </a:r>
            <a:endParaRPr lang="en-US" sz="940"/>
          </a:p>
        </p:txBody>
      </p:sp>
      <p:sp>
        <p:nvSpPr>
          <p:cNvPr id="12" name="Shape 10"/>
          <p:cNvSpPr/>
          <p:nvPr/>
        </p:nvSpPr>
        <p:spPr>
          <a:xfrm>
            <a:off x="1051560" y="1280160"/>
            <a:ext cx="3108960" cy="557784"/>
          </a:xfrm>
          <a:prstGeom prst="rect">
            <a:avLst/>
          </a:prstGeom>
          <a:solidFill>
            <a:srgbClr val="FFFFFF"/>
          </a:solidFill>
          <a:ln w="6985">
            <a:solidFill>
              <a:srgbClr val="C9D6E2"/>
            </a:solidFill>
            <a:prstDash val="solid"/>
          </a:ln>
        </p:spPr>
        <p:txBody>
          <a:bodyPr/>
          <a:lstStyle/>
          <a:p>
            <a:endParaRPr lang="en-US"/>
          </a:p>
        </p:txBody>
      </p:sp>
      <p:sp>
        <p:nvSpPr>
          <p:cNvPr id="13" name="Text 11"/>
          <p:cNvSpPr/>
          <p:nvPr/>
        </p:nvSpPr>
        <p:spPr>
          <a:xfrm>
            <a:off x="1106424" y="1316736"/>
            <a:ext cx="2999232" cy="484632"/>
          </a:xfrm>
          <a:prstGeom prst="rect">
            <a:avLst/>
          </a:prstGeom>
          <a:noFill/>
          <a:ln/>
        </p:spPr>
        <p:txBody>
          <a:bodyPr wrap="square" lIns="0" tIns="0" rIns="0" bIns="0" rtlCol="0" anchor="ctr">
            <a:normAutofit/>
          </a:bodyPr>
          <a:lstStyle/>
          <a:p>
            <a:pPr marL="0" indent="0" algn="l">
              <a:buNone/>
            </a:pPr>
            <a:r>
              <a:rPr lang="en-US" sz="940" b="1">
                <a:solidFill>
                  <a:srgbClr val="1F2A33"/>
                </a:solidFill>
                <a:latin typeface="Arial" pitchFamily="34" charset="0"/>
                <a:ea typeface="Arial" pitchFamily="34" charset="-122"/>
                <a:cs typeface="Arial" pitchFamily="34" charset="-120"/>
              </a:rPr>
              <a:t>Naloxone or other FDA-approved overdose-reversal drugs</a:t>
            </a:r>
            <a:endParaRPr lang="en-US" sz="940"/>
          </a:p>
        </p:txBody>
      </p:sp>
      <p:sp>
        <p:nvSpPr>
          <p:cNvPr id="14" name="Shape 12"/>
          <p:cNvSpPr/>
          <p:nvPr/>
        </p:nvSpPr>
        <p:spPr>
          <a:xfrm>
            <a:off x="4160520" y="1280160"/>
            <a:ext cx="7543800" cy="557784"/>
          </a:xfrm>
          <a:prstGeom prst="rect">
            <a:avLst/>
          </a:prstGeom>
          <a:solidFill>
            <a:srgbClr val="FFFFFF"/>
          </a:solidFill>
          <a:ln w="6985">
            <a:solidFill>
              <a:srgbClr val="C9D6E2"/>
            </a:solidFill>
            <a:prstDash val="solid"/>
          </a:ln>
        </p:spPr>
        <p:txBody>
          <a:bodyPr/>
          <a:lstStyle/>
          <a:p>
            <a:endParaRPr lang="en-US"/>
          </a:p>
        </p:txBody>
      </p:sp>
      <p:sp>
        <p:nvSpPr>
          <p:cNvPr id="15" name="Text 13"/>
          <p:cNvSpPr/>
          <p:nvPr/>
        </p:nvSpPr>
        <p:spPr>
          <a:xfrm>
            <a:off x="4215384" y="1316736"/>
            <a:ext cx="7434072" cy="484632"/>
          </a:xfrm>
          <a:prstGeom prst="rect">
            <a:avLst/>
          </a:prstGeom>
          <a:noFill/>
          <a:ln/>
        </p:spPr>
        <p:txBody>
          <a:bodyPr wrap="square" lIns="0" tIns="0" rIns="0" bIns="0" rtlCol="0" anchor="ctr">
            <a:normAutofit/>
          </a:bodyPr>
          <a:lstStyle/>
          <a:p>
            <a:pPr marL="0" indent="0" algn="l">
              <a:buNone/>
            </a:pPr>
            <a:r>
              <a:rPr lang="en-US" sz="940">
                <a:solidFill>
                  <a:srgbClr val="1F2A33"/>
                </a:solidFill>
                <a:latin typeface="Arial" pitchFamily="34" charset="0"/>
                <a:ea typeface="Arial" pitchFamily="34" charset="-122"/>
                <a:cs typeface="Arial" pitchFamily="34" charset="-120"/>
              </a:rPr>
              <a:t>Expand overdose-response training and distribute naloxone or other approved reversal medications, especially for uninsured or underinsured individuals.</a:t>
            </a:r>
            <a:endParaRPr lang="en-US" sz="940"/>
          </a:p>
        </p:txBody>
      </p:sp>
      <p:sp>
        <p:nvSpPr>
          <p:cNvPr id="16" name="Shape 14"/>
          <p:cNvSpPr/>
          <p:nvPr/>
        </p:nvSpPr>
        <p:spPr>
          <a:xfrm>
            <a:off x="457200" y="1837944"/>
            <a:ext cx="594360" cy="621792"/>
          </a:xfrm>
          <a:prstGeom prst="rect">
            <a:avLst/>
          </a:prstGeom>
          <a:solidFill>
            <a:schemeClr val="accent6">
              <a:lumMod val="40000"/>
              <a:lumOff val="60000"/>
            </a:schemeClr>
          </a:solidFill>
          <a:ln w="6985">
            <a:solidFill>
              <a:srgbClr val="C9D6E2"/>
            </a:solidFill>
            <a:prstDash val="solid"/>
          </a:ln>
        </p:spPr>
        <p:txBody>
          <a:bodyPr/>
          <a:lstStyle/>
          <a:p>
            <a:endParaRPr lang="en-US"/>
          </a:p>
        </p:txBody>
      </p:sp>
      <p:sp>
        <p:nvSpPr>
          <p:cNvPr id="17" name="Text 15"/>
          <p:cNvSpPr/>
          <p:nvPr/>
        </p:nvSpPr>
        <p:spPr>
          <a:xfrm>
            <a:off x="512064" y="1874520"/>
            <a:ext cx="484632" cy="548640"/>
          </a:xfrm>
          <a:prstGeom prst="rect">
            <a:avLst/>
          </a:prstGeom>
          <a:noFill/>
          <a:ln/>
        </p:spPr>
        <p:txBody>
          <a:bodyPr wrap="square" lIns="0" tIns="0" rIns="0" bIns="0" rtlCol="0" anchor="ctr">
            <a:normAutofit/>
          </a:bodyPr>
          <a:lstStyle/>
          <a:p>
            <a:pPr marL="0" indent="0" algn="ctr">
              <a:buNone/>
            </a:pPr>
            <a:r>
              <a:rPr lang="en-US" sz="940" b="1">
                <a:solidFill>
                  <a:srgbClr val="1F2A33"/>
                </a:solidFill>
                <a:latin typeface="Arial" pitchFamily="34" charset="0"/>
                <a:ea typeface="Arial" pitchFamily="34" charset="-122"/>
                <a:cs typeface="Arial" pitchFamily="34" charset="-120"/>
              </a:rPr>
              <a:t>B</a:t>
            </a:r>
            <a:endParaRPr lang="en-US" sz="940"/>
          </a:p>
        </p:txBody>
      </p:sp>
      <p:sp>
        <p:nvSpPr>
          <p:cNvPr id="18" name="Shape 16"/>
          <p:cNvSpPr/>
          <p:nvPr/>
        </p:nvSpPr>
        <p:spPr>
          <a:xfrm>
            <a:off x="1051560" y="1837944"/>
            <a:ext cx="3108960" cy="621792"/>
          </a:xfrm>
          <a:prstGeom prst="rect">
            <a:avLst/>
          </a:prstGeom>
          <a:solidFill>
            <a:srgbClr val="FFFFFF"/>
          </a:solidFill>
          <a:ln w="6985">
            <a:solidFill>
              <a:srgbClr val="C9D6E2"/>
            </a:solidFill>
            <a:prstDash val="solid"/>
          </a:ln>
        </p:spPr>
        <p:txBody>
          <a:bodyPr/>
          <a:lstStyle/>
          <a:p>
            <a:endParaRPr lang="en-US"/>
          </a:p>
        </p:txBody>
      </p:sp>
      <p:sp>
        <p:nvSpPr>
          <p:cNvPr id="19" name="Text 17"/>
          <p:cNvSpPr/>
          <p:nvPr/>
        </p:nvSpPr>
        <p:spPr>
          <a:xfrm>
            <a:off x="1106424" y="1874520"/>
            <a:ext cx="2999232" cy="548640"/>
          </a:xfrm>
          <a:prstGeom prst="rect">
            <a:avLst/>
          </a:prstGeom>
          <a:noFill/>
          <a:ln/>
        </p:spPr>
        <p:txBody>
          <a:bodyPr wrap="square" lIns="0" tIns="0" rIns="0" bIns="0" rtlCol="0" anchor="ctr">
            <a:normAutofit/>
          </a:bodyPr>
          <a:lstStyle/>
          <a:p>
            <a:pPr marL="0" indent="0" algn="l">
              <a:buNone/>
            </a:pPr>
            <a:r>
              <a:rPr lang="en-US" sz="940" b="1">
                <a:solidFill>
                  <a:srgbClr val="1F2A33"/>
                </a:solidFill>
                <a:latin typeface="Arial" pitchFamily="34" charset="0"/>
                <a:ea typeface="Arial" pitchFamily="34" charset="-122"/>
                <a:cs typeface="Arial" pitchFamily="34" charset="-120"/>
              </a:rPr>
              <a:t>MAT distribution and other opioid-related treatment</a:t>
            </a:r>
            <a:endParaRPr lang="en-US" sz="940"/>
          </a:p>
        </p:txBody>
      </p:sp>
      <p:sp>
        <p:nvSpPr>
          <p:cNvPr id="20" name="Shape 18"/>
          <p:cNvSpPr/>
          <p:nvPr/>
        </p:nvSpPr>
        <p:spPr>
          <a:xfrm>
            <a:off x="4160520" y="1837944"/>
            <a:ext cx="7543800" cy="621792"/>
          </a:xfrm>
          <a:prstGeom prst="rect">
            <a:avLst/>
          </a:prstGeom>
          <a:solidFill>
            <a:srgbClr val="FFFFFF"/>
          </a:solidFill>
          <a:ln w="6985">
            <a:solidFill>
              <a:srgbClr val="C9D6E2"/>
            </a:solidFill>
            <a:prstDash val="solid"/>
          </a:ln>
        </p:spPr>
        <p:txBody>
          <a:bodyPr/>
          <a:lstStyle/>
          <a:p>
            <a:endParaRPr lang="en-US"/>
          </a:p>
        </p:txBody>
      </p:sp>
      <p:sp>
        <p:nvSpPr>
          <p:cNvPr id="21" name="Text 19"/>
          <p:cNvSpPr/>
          <p:nvPr/>
        </p:nvSpPr>
        <p:spPr>
          <a:xfrm>
            <a:off x="4215384" y="1874520"/>
            <a:ext cx="7434072" cy="548640"/>
          </a:xfrm>
          <a:prstGeom prst="rect">
            <a:avLst/>
          </a:prstGeom>
          <a:noFill/>
          <a:ln/>
        </p:spPr>
        <p:txBody>
          <a:bodyPr wrap="square" lIns="0" tIns="0" rIns="0" bIns="0" rtlCol="0" anchor="ctr">
            <a:normAutofit/>
          </a:bodyPr>
          <a:lstStyle/>
          <a:p>
            <a:pPr marL="0" indent="0" algn="l">
              <a:buNone/>
            </a:pPr>
            <a:r>
              <a:rPr lang="en-US" sz="940">
                <a:solidFill>
                  <a:srgbClr val="1F2A33"/>
                </a:solidFill>
                <a:latin typeface="Arial" pitchFamily="34" charset="0"/>
                <a:ea typeface="Arial" pitchFamily="34" charset="-122"/>
                <a:cs typeface="Arial" pitchFamily="34" charset="-120"/>
              </a:rPr>
              <a:t>Expand access to FDA-approved medications for OUD; support treatment, counseling, recovery housing, and services that allow or integrate medication treatment.</a:t>
            </a:r>
            <a:endParaRPr lang="en-US" sz="940"/>
          </a:p>
        </p:txBody>
      </p:sp>
      <p:sp>
        <p:nvSpPr>
          <p:cNvPr id="22" name="Shape 20"/>
          <p:cNvSpPr/>
          <p:nvPr/>
        </p:nvSpPr>
        <p:spPr>
          <a:xfrm>
            <a:off x="457200" y="2459736"/>
            <a:ext cx="594360" cy="557784"/>
          </a:xfrm>
          <a:prstGeom prst="rect">
            <a:avLst/>
          </a:prstGeom>
          <a:solidFill>
            <a:schemeClr val="accent6">
              <a:lumMod val="40000"/>
              <a:lumOff val="60000"/>
            </a:schemeClr>
          </a:solidFill>
          <a:ln w="6985">
            <a:solidFill>
              <a:srgbClr val="C9D6E2"/>
            </a:solidFill>
            <a:prstDash val="solid"/>
          </a:ln>
        </p:spPr>
        <p:txBody>
          <a:bodyPr/>
          <a:lstStyle/>
          <a:p>
            <a:endParaRPr lang="en-US"/>
          </a:p>
        </p:txBody>
      </p:sp>
      <p:sp>
        <p:nvSpPr>
          <p:cNvPr id="23" name="Text 21"/>
          <p:cNvSpPr/>
          <p:nvPr/>
        </p:nvSpPr>
        <p:spPr>
          <a:xfrm>
            <a:off x="512064" y="2496312"/>
            <a:ext cx="484632" cy="484632"/>
          </a:xfrm>
          <a:prstGeom prst="rect">
            <a:avLst/>
          </a:prstGeom>
          <a:solidFill>
            <a:schemeClr val="accent6">
              <a:lumMod val="40000"/>
              <a:lumOff val="60000"/>
            </a:schemeClr>
          </a:solidFill>
          <a:ln/>
        </p:spPr>
        <p:txBody>
          <a:bodyPr wrap="square" lIns="0" tIns="0" rIns="0" bIns="0" rtlCol="0" anchor="ctr">
            <a:normAutofit/>
          </a:bodyPr>
          <a:lstStyle/>
          <a:p>
            <a:pPr marL="0" indent="0" algn="ctr">
              <a:buNone/>
            </a:pPr>
            <a:r>
              <a:rPr lang="en-US" sz="940" b="1">
                <a:solidFill>
                  <a:srgbClr val="1F2A33"/>
                </a:solidFill>
                <a:latin typeface="Arial" pitchFamily="34" charset="0"/>
                <a:ea typeface="Arial" pitchFamily="34" charset="-122"/>
                <a:cs typeface="Arial" pitchFamily="34" charset="-120"/>
              </a:rPr>
              <a:t>C</a:t>
            </a:r>
            <a:endParaRPr lang="en-US" sz="940"/>
          </a:p>
        </p:txBody>
      </p:sp>
      <p:sp>
        <p:nvSpPr>
          <p:cNvPr id="24" name="Shape 22"/>
          <p:cNvSpPr/>
          <p:nvPr/>
        </p:nvSpPr>
        <p:spPr>
          <a:xfrm>
            <a:off x="1051560" y="2459736"/>
            <a:ext cx="3108960" cy="557784"/>
          </a:xfrm>
          <a:prstGeom prst="rect">
            <a:avLst/>
          </a:prstGeom>
          <a:solidFill>
            <a:srgbClr val="FFFFFF"/>
          </a:solidFill>
          <a:ln w="6985">
            <a:solidFill>
              <a:srgbClr val="C9D6E2"/>
            </a:solidFill>
            <a:prstDash val="solid"/>
          </a:ln>
        </p:spPr>
        <p:txBody>
          <a:bodyPr/>
          <a:lstStyle/>
          <a:p>
            <a:endParaRPr lang="en-US"/>
          </a:p>
        </p:txBody>
      </p:sp>
      <p:sp>
        <p:nvSpPr>
          <p:cNvPr id="25" name="Text 23"/>
          <p:cNvSpPr/>
          <p:nvPr/>
        </p:nvSpPr>
        <p:spPr>
          <a:xfrm>
            <a:off x="1106424" y="2496312"/>
            <a:ext cx="2999232" cy="484632"/>
          </a:xfrm>
          <a:prstGeom prst="rect">
            <a:avLst/>
          </a:prstGeom>
          <a:noFill/>
          <a:ln/>
        </p:spPr>
        <p:txBody>
          <a:bodyPr wrap="square" lIns="0" tIns="0" rIns="0" bIns="0" rtlCol="0" anchor="ctr">
            <a:normAutofit/>
          </a:bodyPr>
          <a:lstStyle/>
          <a:p>
            <a:pPr marL="0" indent="0" algn="l">
              <a:buNone/>
            </a:pPr>
            <a:r>
              <a:rPr lang="en-US" sz="940" b="1">
                <a:solidFill>
                  <a:srgbClr val="1F2A33"/>
                </a:solidFill>
                <a:latin typeface="Arial" pitchFamily="34" charset="0"/>
                <a:ea typeface="Arial" pitchFamily="34" charset="-122"/>
                <a:cs typeface="Arial" pitchFamily="34" charset="-120"/>
              </a:rPr>
              <a:t>Pregnant and postpartum women</a:t>
            </a:r>
            <a:endParaRPr lang="en-US" sz="940"/>
          </a:p>
        </p:txBody>
      </p:sp>
      <p:sp>
        <p:nvSpPr>
          <p:cNvPr id="26" name="Shape 24"/>
          <p:cNvSpPr/>
          <p:nvPr/>
        </p:nvSpPr>
        <p:spPr>
          <a:xfrm>
            <a:off x="4160520" y="2459736"/>
            <a:ext cx="7543800" cy="557784"/>
          </a:xfrm>
          <a:prstGeom prst="rect">
            <a:avLst/>
          </a:prstGeom>
          <a:solidFill>
            <a:srgbClr val="FFFFFF"/>
          </a:solidFill>
          <a:ln w="6985">
            <a:solidFill>
              <a:srgbClr val="C9D6E2"/>
            </a:solidFill>
            <a:prstDash val="solid"/>
          </a:ln>
        </p:spPr>
        <p:txBody>
          <a:bodyPr/>
          <a:lstStyle/>
          <a:p>
            <a:endParaRPr lang="en-US"/>
          </a:p>
        </p:txBody>
      </p:sp>
      <p:sp>
        <p:nvSpPr>
          <p:cNvPr id="27" name="Text 25"/>
          <p:cNvSpPr/>
          <p:nvPr/>
        </p:nvSpPr>
        <p:spPr>
          <a:xfrm>
            <a:off x="4215384" y="2496312"/>
            <a:ext cx="7434072" cy="484632"/>
          </a:xfrm>
          <a:prstGeom prst="rect">
            <a:avLst/>
          </a:prstGeom>
          <a:noFill/>
          <a:ln/>
        </p:spPr>
        <p:txBody>
          <a:bodyPr wrap="square" lIns="0" tIns="0" rIns="0" bIns="0" rtlCol="0" anchor="ctr">
            <a:normAutofit/>
          </a:bodyPr>
          <a:lstStyle/>
          <a:p>
            <a:pPr marL="0" indent="0" algn="l">
              <a:buNone/>
            </a:pPr>
            <a:r>
              <a:rPr lang="en-US" sz="940">
                <a:solidFill>
                  <a:srgbClr val="1F2A33"/>
                </a:solidFill>
                <a:latin typeface="Arial" pitchFamily="34" charset="0"/>
                <a:ea typeface="Arial" pitchFamily="34" charset="-122"/>
                <a:cs typeface="Arial" pitchFamily="34" charset="-120"/>
              </a:rPr>
              <a:t>Expand SBIRT, MAT, treatment, recovery services, and wraparound supports for pregnant and postpartum individuals with OUD and co-occurring needs.</a:t>
            </a:r>
            <a:endParaRPr lang="en-US" sz="940"/>
          </a:p>
        </p:txBody>
      </p:sp>
      <p:sp>
        <p:nvSpPr>
          <p:cNvPr id="28" name="Shape 26"/>
          <p:cNvSpPr/>
          <p:nvPr/>
        </p:nvSpPr>
        <p:spPr>
          <a:xfrm>
            <a:off x="457200" y="3017520"/>
            <a:ext cx="594360" cy="557784"/>
          </a:xfrm>
          <a:prstGeom prst="rect">
            <a:avLst/>
          </a:prstGeom>
          <a:solidFill>
            <a:schemeClr val="accent6">
              <a:lumMod val="40000"/>
              <a:lumOff val="60000"/>
            </a:schemeClr>
          </a:solidFill>
          <a:ln w="6985">
            <a:solidFill>
              <a:srgbClr val="C9D6E2"/>
            </a:solidFill>
            <a:prstDash val="solid"/>
          </a:ln>
        </p:spPr>
        <p:txBody>
          <a:bodyPr/>
          <a:lstStyle/>
          <a:p>
            <a:endParaRPr lang="en-US"/>
          </a:p>
        </p:txBody>
      </p:sp>
      <p:sp>
        <p:nvSpPr>
          <p:cNvPr id="29" name="Text 27"/>
          <p:cNvSpPr/>
          <p:nvPr/>
        </p:nvSpPr>
        <p:spPr>
          <a:xfrm>
            <a:off x="512064" y="3054096"/>
            <a:ext cx="484632" cy="484632"/>
          </a:xfrm>
          <a:prstGeom prst="rect">
            <a:avLst/>
          </a:prstGeom>
          <a:noFill/>
          <a:ln/>
        </p:spPr>
        <p:txBody>
          <a:bodyPr wrap="square" lIns="0" tIns="0" rIns="0" bIns="0" rtlCol="0" anchor="ctr">
            <a:normAutofit/>
          </a:bodyPr>
          <a:lstStyle/>
          <a:p>
            <a:pPr marL="0" indent="0" algn="ctr">
              <a:buNone/>
            </a:pPr>
            <a:r>
              <a:rPr lang="en-US" sz="940" b="1">
                <a:solidFill>
                  <a:srgbClr val="1F2A33"/>
                </a:solidFill>
                <a:latin typeface="Arial" pitchFamily="34" charset="0"/>
                <a:ea typeface="Arial" pitchFamily="34" charset="-122"/>
                <a:cs typeface="Arial" pitchFamily="34" charset="-120"/>
              </a:rPr>
              <a:t>D</a:t>
            </a:r>
            <a:endParaRPr lang="en-US" sz="940"/>
          </a:p>
        </p:txBody>
      </p:sp>
      <p:sp>
        <p:nvSpPr>
          <p:cNvPr id="30" name="Shape 28"/>
          <p:cNvSpPr/>
          <p:nvPr/>
        </p:nvSpPr>
        <p:spPr>
          <a:xfrm>
            <a:off x="1051560" y="3017520"/>
            <a:ext cx="3108960" cy="557784"/>
          </a:xfrm>
          <a:prstGeom prst="rect">
            <a:avLst/>
          </a:prstGeom>
          <a:solidFill>
            <a:srgbClr val="FFFFFF"/>
          </a:solidFill>
          <a:ln w="6985">
            <a:solidFill>
              <a:srgbClr val="C9D6E2"/>
            </a:solidFill>
            <a:prstDash val="solid"/>
          </a:ln>
        </p:spPr>
        <p:txBody>
          <a:bodyPr/>
          <a:lstStyle/>
          <a:p>
            <a:endParaRPr lang="en-US"/>
          </a:p>
        </p:txBody>
      </p:sp>
      <p:sp>
        <p:nvSpPr>
          <p:cNvPr id="31" name="Text 29"/>
          <p:cNvSpPr/>
          <p:nvPr/>
        </p:nvSpPr>
        <p:spPr>
          <a:xfrm>
            <a:off x="1106424" y="3054096"/>
            <a:ext cx="2999232" cy="484632"/>
          </a:xfrm>
          <a:prstGeom prst="rect">
            <a:avLst/>
          </a:prstGeom>
          <a:noFill/>
          <a:ln/>
        </p:spPr>
        <p:txBody>
          <a:bodyPr wrap="square" lIns="0" tIns="0" rIns="0" bIns="0" rtlCol="0" anchor="ctr">
            <a:normAutofit/>
          </a:bodyPr>
          <a:lstStyle/>
          <a:p>
            <a:pPr marL="0" indent="0" algn="l">
              <a:buNone/>
            </a:pPr>
            <a:r>
              <a:rPr lang="en-US" sz="940" b="1">
                <a:solidFill>
                  <a:srgbClr val="1F2A33"/>
                </a:solidFill>
                <a:latin typeface="Arial" pitchFamily="34" charset="0"/>
                <a:ea typeface="Arial" pitchFamily="34" charset="-122"/>
                <a:cs typeface="Arial" pitchFamily="34" charset="-120"/>
              </a:rPr>
              <a:t>Neonatal abstinence syndrome</a:t>
            </a:r>
            <a:endParaRPr lang="en-US" sz="940"/>
          </a:p>
        </p:txBody>
      </p:sp>
      <p:sp>
        <p:nvSpPr>
          <p:cNvPr id="32" name="Shape 30"/>
          <p:cNvSpPr/>
          <p:nvPr/>
        </p:nvSpPr>
        <p:spPr>
          <a:xfrm>
            <a:off x="4160520" y="3017520"/>
            <a:ext cx="7543800" cy="557784"/>
          </a:xfrm>
          <a:prstGeom prst="rect">
            <a:avLst/>
          </a:prstGeom>
          <a:solidFill>
            <a:srgbClr val="FFFFFF"/>
          </a:solidFill>
          <a:ln w="6985">
            <a:solidFill>
              <a:srgbClr val="C9D6E2"/>
            </a:solidFill>
            <a:prstDash val="solid"/>
          </a:ln>
        </p:spPr>
        <p:txBody>
          <a:bodyPr/>
          <a:lstStyle/>
          <a:p>
            <a:endParaRPr lang="en-US"/>
          </a:p>
        </p:txBody>
      </p:sp>
      <p:sp>
        <p:nvSpPr>
          <p:cNvPr id="33" name="Text 31"/>
          <p:cNvSpPr/>
          <p:nvPr/>
        </p:nvSpPr>
        <p:spPr>
          <a:xfrm>
            <a:off x="4215384" y="3054096"/>
            <a:ext cx="7434072" cy="484632"/>
          </a:xfrm>
          <a:prstGeom prst="rect">
            <a:avLst/>
          </a:prstGeom>
          <a:noFill/>
          <a:ln/>
        </p:spPr>
        <p:txBody>
          <a:bodyPr wrap="square" lIns="0" tIns="0" rIns="0" bIns="0" rtlCol="0" anchor="ctr">
            <a:normAutofit/>
          </a:bodyPr>
          <a:lstStyle/>
          <a:p>
            <a:pPr marL="0" indent="0" algn="l">
              <a:buNone/>
            </a:pPr>
            <a:r>
              <a:rPr lang="en-US" sz="940">
                <a:solidFill>
                  <a:srgbClr val="1F2A33"/>
                </a:solidFill>
                <a:latin typeface="Arial" pitchFamily="34" charset="0"/>
                <a:ea typeface="Arial" pitchFamily="34" charset="-122"/>
                <a:cs typeface="Arial" pitchFamily="34" charset="-120"/>
              </a:rPr>
              <a:t>Support evidence-based treatment, medical monitoring, recovery support, and continuity of care for infants and families affected by neonatal abstinence syndrome.</a:t>
            </a:r>
            <a:endParaRPr lang="en-US" sz="940"/>
          </a:p>
        </p:txBody>
      </p:sp>
      <p:sp>
        <p:nvSpPr>
          <p:cNvPr id="34" name="Shape 32"/>
          <p:cNvSpPr/>
          <p:nvPr/>
        </p:nvSpPr>
        <p:spPr>
          <a:xfrm>
            <a:off x="457200" y="3575304"/>
            <a:ext cx="594360" cy="557784"/>
          </a:xfrm>
          <a:prstGeom prst="rect">
            <a:avLst/>
          </a:prstGeom>
          <a:solidFill>
            <a:schemeClr val="accent6">
              <a:lumMod val="40000"/>
              <a:lumOff val="60000"/>
            </a:schemeClr>
          </a:solidFill>
          <a:ln w="6985">
            <a:solidFill>
              <a:srgbClr val="C9D6E2"/>
            </a:solidFill>
            <a:prstDash val="solid"/>
          </a:ln>
        </p:spPr>
        <p:txBody>
          <a:bodyPr/>
          <a:lstStyle/>
          <a:p>
            <a:endParaRPr lang="en-US"/>
          </a:p>
        </p:txBody>
      </p:sp>
      <p:sp>
        <p:nvSpPr>
          <p:cNvPr id="35" name="Text 33"/>
          <p:cNvSpPr/>
          <p:nvPr/>
        </p:nvSpPr>
        <p:spPr>
          <a:xfrm>
            <a:off x="512064" y="3611880"/>
            <a:ext cx="484632" cy="484632"/>
          </a:xfrm>
          <a:prstGeom prst="rect">
            <a:avLst/>
          </a:prstGeom>
          <a:noFill/>
          <a:ln/>
        </p:spPr>
        <p:txBody>
          <a:bodyPr wrap="square" lIns="0" tIns="0" rIns="0" bIns="0" rtlCol="0" anchor="ctr">
            <a:normAutofit/>
          </a:bodyPr>
          <a:lstStyle/>
          <a:p>
            <a:pPr marL="0" indent="0" algn="ctr">
              <a:buNone/>
            </a:pPr>
            <a:r>
              <a:rPr lang="en-US" sz="940" b="1">
                <a:solidFill>
                  <a:srgbClr val="1F2A33"/>
                </a:solidFill>
                <a:latin typeface="Arial" pitchFamily="34" charset="0"/>
                <a:ea typeface="Arial" pitchFamily="34" charset="-122"/>
                <a:cs typeface="Arial" pitchFamily="34" charset="-120"/>
              </a:rPr>
              <a:t>E</a:t>
            </a:r>
            <a:endParaRPr lang="en-US" sz="940"/>
          </a:p>
        </p:txBody>
      </p:sp>
      <p:sp>
        <p:nvSpPr>
          <p:cNvPr id="36" name="Shape 34"/>
          <p:cNvSpPr/>
          <p:nvPr/>
        </p:nvSpPr>
        <p:spPr>
          <a:xfrm>
            <a:off x="1051560" y="3575304"/>
            <a:ext cx="3108960" cy="557784"/>
          </a:xfrm>
          <a:prstGeom prst="rect">
            <a:avLst/>
          </a:prstGeom>
          <a:solidFill>
            <a:srgbClr val="FFFFFF"/>
          </a:solidFill>
          <a:ln w="6985">
            <a:solidFill>
              <a:srgbClr val="C9D6E2"/>
            </a:solidFill>
            <a:prstDash val="solid"/>
          </a:ln>
        </p:spPr>
        <p:txBody>
          <a:bodyPr/>
          <a:lstStyle/>
          <a:p>
            <a:endParaRPr lang="en-US"/>
          </a:p>
        </p:txBody>
      </p:sp>
      <p:sp>
        <p:nvSpPr>
          <p:cNvPr id="37" name="Text 35"/>
          <p:cNvSpPr/>
          <p:nvPr/>
        </p:nvSpPr>
        <p:spPr>
          <a:xfrm>
            <a:off x="1106424" y="3611880"/>
            <a:ext cx="2999232" cy="484632"/>
          </a:xfrm>
          <a:prstGeom prst="rect">
            <a:avLst/>
          </a:prstGeom>
          <a:noFill/>
          <a:ln/>
        </p:spPr>
        <p:txBody>
          <a:bodyPr wrap="square" lIns="0" tIns="0" rIns="0" bIns="0" rtlCol="0" anchor="ctr">
            <a:normAutofit/>
          </a:bodyPr>
          <a:lstStyle/>
          <a:p>
            <a:pPr marL="0" indent="0" algn="l">
              <a:buNone/>
            </a:pPr>
            <a:r>
              <a:rPr lang="en-US" sz="940" b="1">
                <a:solidFill>
                  <a:srgbClr val="1F2A33"/>
                </a:solidFill>
                <a:latin typeface="Arial" pitchFamily="34" charset="0"/>
                <a:ea typeface="Arial" pitchFamily="34" charset="-122"/>
                <a:cs typeface="Arial" pitchFamily="34" charset="-120"/>
              </a:rPr>
              <a:t>Warm handoffs and recovery services</a:t>
            </a:r>
            <a:endParaRPr lang="en-US" sz="940"/>
          </a:p>
        </p:txBody>
      </p:sp>
      <p:sp>
        <p:nvSpPr>
          <p:cNvPr id="38" name="Shape 36"/>
          <p:cNvSpPr/>
          <p:nvPr/>
        </p:nvSpPr>
        <p:spPr>
          <a:xfrm>
            <a:off x="4160520" y="3575304"/>
            <a:ext cx="7543800" cy="557784"/>
          </a:xfrm>
          <a:prstGeom prst="rect">
            <a:avLst/>
          </a:prstGeom>
          <a:solidFill>
            <a:srgbClr val="FFFFFF"/>
          </a:solidFill>
          <a:ln w="6985">
            <a:solidFill>
              <a:srgbClr val="C9D6E2"/>
            </a:solidFill>
            <a:prstDash val="solid"/>
          </a:ln>
        </p:spPr>
        <p:txBody>
          <a:bodyPr/>
          <a:lstStyle/>
          <a:p>
            <a:endParaRPr lang="en-US"/>
          </a:p>
        </p:txBody>
      </p:sp>
      <p:sp>
        <p:nvSpPr>
          <p:cNvPr id="39" name="Text 37"/>
          <p:cNvSpPr/>
          <p:nvPr/>
        </p:nvSpPr>
        <p:spPr>
          <a:xfrm>
            <a:off x="4215384" y="3611880"/>
            <a:ext cx="7434072" cy="484632"/>
          </a:xfrm>
          <a:prstGeom prst="rect">
            <a:avLst/>
          </a:prstGeom>
          <a:noFill/>
          <a:ln/>
        </p:spPr>
        <p:txBody>
          <a:bodyPr wrap="square" lIns="0" tIns="0" rIns="0" bIns="0" rtlCol="0" anchor="ctr">
            <a:normAutofit/>
          </a:bodyPr>
          <a:lstStyle/>
          <a:p>
            <a:pPr marL="0" indent="0" algn="l">
              <a:buNone/>
            </a:pPr>
            <a:r>
              <a:rPr lang="en-US" sz="940">
                <a:solidFill>
                  <a:srgbClr val="1F2A33"/>
                </a:solidFill>
                <a:latin typeface="Arial" pitchFamily="34" charset="0"/>
                <a:ea typeface="Arial" pitchFamily="34" charset="-122"/>
                <a:cs typeface="Arial" pitchFamily="34" charset="-120"/>
              </a:rPr>
              <a:t>Support navigators, hospital-based MAT initiation, transitions to treatment, wraparound services, and behavioral health staffing.</a:t>
            </a:r>
            <a:endParaRPr lang="en-US" sz="940"/>
          </a:p>
        </p:txBody>
      </p:sp>
      <p:sp>
        <p:nvSpPr>
          <p:cNvPr id="40" name="Shape 38"/>
          <p:cNvSpPr/>
          <p:nvPr/>
        </p:nvSpPr>
        <p:spPr>
          <a:xfrm>
            <a:off x="457200" y="4133088"/>
            <a:ext cx="594360" cy="557784"/>
          </a:xfrm>
          <a:prstGeom prst="rect">
            <a:avLst/>
          </a:prstGeom>
          <a:solidFill>
            <a:schemeClr val="accent6">
              <a:lumMod val="40000"/>
              <a:lumOff val="60000"/>
            </a:schemeClr>
          </a:solidFill>
          <a:ln w="6985">
            <a:solidFill>
              <a:srgbClr val="C9D6E2"/>
            </a:solidFill>
            <a:prstDash val="solid"/>
          </a:ln>
        </p:spPr>
        <p:txBody>
          <a:bodyPr/>
          <a:lstStyle/>
          <a:p>
            <a:endParaRPr lang="en-US"/>
          </a:p>
        </p:txBody>
      </p:sp>
      <p:sp>
        <p:nvSpPr>
          <p:cNvPr id="41" name="Text 39"/>
          <p:cNvSpPr/>
          <p:nvPr/>
        </p:nvSpPr>
        <p:spPr>
          <a:xfrm>
            <a:off x="512064" y="4169664"/>
            <a:ext cx="484632" cy="484632"/>
          </a:xfrm>
          <a:prstGeom prst="rect">
            <a:avLst/>
          </a:prstGeom>
          <a:noFill/>
          <a:ln/>
        </p:spPr>
        <p:txBody>
          <a:bodyPr wrap="square" lIns="0" tIns="0" rIns="0" bIns="0" rtlCol="0" anchor="ctr">
            <a:normAutofit/>
          </a:bodyPr>
          <a:lstStyle/>
          <a:p>
            <a:pPr marL="0" indent="0" algn="ctr">
              <a:buNone/>
            </a:pPr>
            <a:r>
              <a:rPr lang="en-US" sz="940" b="1">
                <a:solidFill>
                  <a:srgbClr val="1F2A33"/>
                </a:solidFill>
                <a:latin typeface="Arial" pitchFamily="34" charset="0"/>
                <a:ea typeface="Arial" pitchFamily="34" charset="-122"/>
                <a:cs typeface="Arial" pitchFamily="34" charset="-120"/>
              </a:rPr>
              <a:t>F</a:t>
            </a:r>
            <a:endParaRPr lang="en-US" sz="940"/>
          </a:p>
        </p:txBody>
      </p:sp>
      <p:sp>
        <p:nvSpPr>
          <p:cNvPr id="42" name="Shape 40"/>
          <p:cNvSpPr/>
          <p:nvPr/>
        </p:nvSpPr>
        <p:spPr>
          <a:xfrm>
            <a:off x="1051560" y="4133088"/>
            <a:ext cx="3108960" cy="557784"/>
          </a:xfrm>
          <a:prstGeom prst="rect">
            <a:avLst/>
          </a:prstGeom>
          <a:solidFill>
            <a:srgbClr val="FFFFFF"/>
          </a:solidFill>
          <a:ln w="6985">
            <a:solidFill>
              <a:srgbClr val="C9D6E2"/>
            </a:solidFill>
            <a:prstDash val="solid"/>
          </a:ln>
        </p:spPr>
        <p:txBody>
          <a:bodyPr/>
          <a:lstStyle/>
          <a:p>
            <a:endParaRPr lang="en-US"/>
          </a:p>
        </p:txBody>
      </p:sp>
      <p:sp>
        <p:nvSpPr>
          <p:cNvPr id="43" name="Text 41"/>
          <p:cNvSpPr/>
          <p:nvPr/>
        </p:nvSpPr>
        <p:spPr>
          <a:xfrm>
            <a:off x="1106424" y="4169664"/>
            <a:ext cx="2999232" cy="484632"/>
          </a:xfrm>
          <a:prstGeom prst="rect">
            <a:avLst/>
          </a:prstGeom>
          <a:noFill/>
          <a:ln/>
        </p:spPr>
        <p:txBody>
          <a:bodyPr wrap="square" lIns="0" tIns="0" rIns="0" bIns="0" rtlCol="0" anchor="ctr">
            <a:normAutofit/>
          </a:bodyPr>
          <a:lstStyle/>
          <a:p>
            <a:pPr marL="0" indent="0" algn="l">
              <a:buNone/>
            </a:pPr>
            <a:r>
              <a:rPr lang="en-US" sz="940" b="1">
                <a:solidFill>
                  <a:srgbClr val="1F2A33"/>
                </a:solidFill>
                <a:latin typeface="Arial" pitchFamily="34" charset="0"/>
                <a:ea typeface="Arial" pitchFamily="34" charset="-122"/>
                <a:cs typeface="Arial" pitchFamily="34" charset="-120"/>
              </a:rPr>
              <a:t>Treatment for incarcerated populations</a:t>
            </a:r>
            <a:endParaRPr lang="en-US" sz="940"/>
          </a:p>
        </p:txBody>
      </p:sp>
      <p:sp>
        <p:nvSpPr>
          <p:cNvPr id="44" name="Shape 42"/>
          <p:cNvSpPr/>
          <p:nvPr/>
        </p:nvSpPr>
        <p:spPr>
          <a:xfrm>
            <a:off x="4160520" y="4133088"/>
            <a:ext cx="7543800" cy="557784"/>
          </a:xfrm>
          <a:prstGeom prst="rect">
            <a:avLst/>
          </a:prstGeom>
          <a:solidFill>
            <a:srgbClr val="FFFFFF"/>
          </a:solidFill>
          <a:ln w="6985">
            <a:solidFill>
              <a:srgbClr val="C9D6E2"/>
            </a:solidFill>
            <a:prstDash val="solid"/>
          </a:ln>
        </p:spPr>
        <p:txBody>
          <a:bodyPr/>
          <a:lstStyle/>
          <a:p>
            <a:endParaRPr lang="en-US"/>
          </a:p>
        </p:txBody>
      </p:sp>
      <p:sp>
        <p:nvSpPr>
          <p:cNvPr id="45" name="Text 43"/>
          <p:cNvSpPr/>
          <p:nvPr/>
        </p:nvSpPr>
        <p:spPr>
          <a:xfrm>
            <a:off x="4215384" y="4169664"/>
            <a:ext cx="7434072" cy="484632"/>
          </a:xfrm>
          <a:prstGeom prst="rect">
            <a:avLst/>
          </a:prstGeom>
          <a:noFill/>
          <a:ln/>
        </p:spPr>
        <p:txBody>
          <a:bodyPr wrap="square" lIns="0" tIns="0" rIns="0" bIns="0" rtlCol="0" anchor="ctr">
            <a:normAutofit/>
          </a:bodyPr>
          <a:lstStyle/>
          <a:p>
            <a:pPr marL="0" indent="0" algn="l">
              <a:buNone/>
            </a:pPr>
            <a:r>
              <a:rPr lang="en-US" sz="940">
                <a:solidFill>
                  <a:srgbClr val="1F2A33"/>
                </a:solidFill>
                <a:latin typeface="Arial" pitchFamily="34" charset="0"/>
                <a:ea typeface="Arial" pitchFamily="34" charset="-122"/>
                <a:cs typeface="Arial" pitchFamily="34" charset="-120"/>
              </a:rPr>
              <a:t>Provide evidence-based treatment, MAT, recovery support, and transition services for people in or leaving the criminal justice system.</a:t>
            </a:r>
            <a:endParaRPr lang="en-US" sz="940"/>
          </a:p>
        </p:txBody>
      </p:sp>
      <p:sp>
        <p:nvSpPr>
          <p:cNvPr id="46" name="Shape 44"/>
          <p:cNvSpPr/>
          <p:nvPr/>
        </p:nvSpPr>
        <p:spPr>
          <a:xfrm>
            <a:off x="457200" y="4690872"/>
            <a:ext cx="594360" cy="557784"/>
          </a:xfrm>
          <a:prstGeom prst="rect">
            <a:avLst/>
          </a:prstGeom>
          <a:solidFill>
            <a:schemeClr val="accent6">
              <a:lumMod val="40000"/>
              <a:lumOff val="60000"/>
            </a:schemeClr>
          </a:solidFill>
          <a:ln w="6985">
            <a:solidFill>
              <a:srgbClr val="C9D6E2"/>
            </a:solidFill>
            <a:prstDash val="solid"/>
          </a:ln>
        </p:spPr>
        <p:txBody>
          <a:bodyPr/>
          <a:lstStyle/>
          <a:p>
            <a:endParaRPr lang="en-US"/>
          </a:p>
        </p:txBody>
      </p:sp>
      <p:sp>
        <p:nvSpPr>
          <p:cNvPr id="47" name="Text 45"/>
          <p:cNvSpPr/>
          <p:nvPr/>
        </p:nvSpPr>
        <p:spPr>
          <a:xfrm>
            <a:off x="512064" y="4727448"/>
            <a:ext cx="484632" cy="484632"/>
          </a:xfrm>
          <a:prstGeom prst="rect">
            <a:avLst/>
          </a:prstGeom>
          <a:noFill/>
          <a:ln/>
        </p:spPr>
        <p:txBody>
          <a:bodyPr wrap="square" lIns="0" tIns="0" rIns="0" bIns="0" rtlCol="0" anchor="ctr">
            <a:normAutofit/>
          </a:bodyPr>
          <a:lstStyle/>
          <a:p>
            <a:pPr marL="0" indent="0" algn="ctr">
              <a:buNone/>
            </a:pPr>
            <a:r>
              <a:rPr lang="en-US" sz="940" b="1">
                <a:solidFill>
                  <a:srgbClr val="1F2A33"/>
                </a:solidFill>
                <a:latin typeface="Arial" pitchFamily="34" charset="0"/>
                <a:ea typeface="Arial" pitchFamily="34" charset="-122"/>
                <a:cs typeface="Arial" pitchFamily="34" charset="-120"/>
              </a:rPr>
              <a:t>G</a:t>
            </a:r>
            <a:endParaRPr lang="en-US" sz="940"/>
          </a:p>
        </p:txBody>
      </p:sp>
      <p:sp>
        <p:nvSpPr>
          <p:cNvPr id="48" name="Shape 46"/>
          <p:cNvSpPr/>
          <p:nvPr/>
        </p:nvSpPr>
        <p:spPr>
          <a:xfrm>
            <a:off x="1051560" y="4690872"/>
            <a:ext cx="3108960" cy="557784"/>
          </a:xfrm>
          <a:prstGeom prst="rect">
            <a:avLst/>
          </a:prstGeom>
          <a:solidFill>
            <a:srgbClr val="FFFFFF"/>
          </a:solidFill>
          <a:ln w="6985">
            <a:solidFill>
              <a:srgbClr val="C9D6E2"/>
            </a:solidFill>
            <a:prstDash val="solid"/>
          </a:ln>
        </p:spPr>
        <p:txBody>
          <a:bodyPr/>
          <a:lstStyle/>
          <a:p>
            <a:endParaRPr lang="en-US"/>
          </a:p>
        </p:txBody>
      </p:sp>
      <p:sp>
        <p:nvSpPr>
          <p:cNvPr id="49" name="Text 47"/>
          <p:cNvSpPr/>
          <p:nvPr/>
        </p:nvSpPr>
        <p:spPr>
          <a:xfrm>
            <a:off x="1106424" y="4727448"/>
            <a:ext cx="2999232" cy="484632"/>
          </a:xfrm>
          <a:prstGeom prst="rect">
            <a:avLst/>
          </a:prstGeom>
          <a:noFill/>
          <a:ln/>
        </p:spPr>
        <p:txBody>
          <a:bodyPr wrap="square" lIns="0" tIns="0" rIns="0" bIns="0" rtlCol="0" anchor="ctr">
            <a:normAutofit/>
          </a:bodyPr>
          <a:lstStyle/>
          <a:p>
            <a:pPr marL="0" indent="0" algn="l">
              <a:buNone/>
            </a:pPr>
            <a:r>
              <a:rPr lang="en-US" sz="940" b="1">
                <a:solidFill>
                  <a:srgbClr val="1F2A33"/>
                </a:solidFill>
                <a:latin typeface="Arial" pitchFamily="34" charset="0"/>
                <a:ea typeface="Arial" pitchFamily="34" charset="-122"/>
                <a:cs typeface="Arial" pitchFamily="34" charset="-120"/>
              </a:rPr>
              <a:t>Prevention programs</a:t>
            </a:r>
            <a:endParaRPr lang="en-US" sz="940"/>
          </a:p>
        </p:txBody>
      </p:sp>
      <p:sp>
        <p:nvSpPr>
          <p:cNvPr id="50" name="Shape 48"/>
          <p:cNvSpPr/>
          <p:nvPr/>
        </p:nvSpPr>
        <p:spPr>
          <a:xfrm>
            <a:off x="4160520" y="4690872"/>
            <a:ext cx="7543800" cy="557784"/>
          </a:xfrm>
          <a:prstGeom prst="rect">
            <a:avLst/>
          </a:prstGeom>
          <a:solidFill>
            <a:srgbClr val="FFFFFF"/>
          </a:solidFill>
          <a:ln w="6985">
            <a:solidFill>
              <a:srgbClr val="C9D6E2"/>
            </a:solidFill>
            <a:prstDash val="solid"/>
          </a:ln>
        </p:spPr>
        <p:txBody>
          <a:bodyPr/>
          <a:lstStyle/>
          <a:p>
            <a:endParaRPr lang="en-US"/>
          </a:p>
        </p:txBody>
      </p:sp>
      <p:sp>
        <p:nvSpPr>
          <p:cNvPr id="51" name="Text 49"/>
          <p:cNvSpPr/>
          <p:nvPr/>
        </p:nvSpPr>
        <p:spPr>
          <a:xfrm>
            <a:off x="4215384" y="4727448"/>
            <a:ext cx="7434072" cy="484632"/>
          </a:xfrm>
          <a:prstGeom prst="rect">
            <a:avLst/>
          </a:prstGeom>
          <a:noFill/>
          <a:ln/>
        </p:spPr>
        <p:txBody>
          <a:bodyPr wrap="square" lIns="0" tIns="0" rIns="0" bIns="0" rtlCol="0" anchor="ctr">
            <a:normAutofit/>
          </a:bodyPr>
          <a:lstStyle/>
          <a:p>
            <a:pPr marL="0" indent="0" algn="l">
              <a:buNone/>
            </a:pPr>
            <a:r>
              <a:rPr lang="en-US" sz="940">
                <a:solidFill>
                  <a:srgbClr val="1F2A33"/>
                </a:solidFill>
                <a:latin typeface="Arial" pitchFamily="34" charset="0"/>
                <a:ea typeface="Arial" pitchFamily="34" charset="-122"/>
                <a:cs typeface="Arial" pitchFamily="34" charset="-120"/>
              </a:rPr>
              <a:t>Support media campaigns, school prevention, provider prescribing education, drug-disposal programs, diversion, and post-overdose response.</a:t>
            </a:r>
            <a:endParaRPr lang="en-US" sz="940"/>
          </a:p>
        </p:txBody>
      </p:sp>
      <p:sp>
        <p:nvSpPr>
          <p:cNvPr id="52" name="Shape 50"/>
          <p:cNvSpPr/>
          <p:nvPr/>
        </p:nvSpPr>
        <p:spPr>
          <a:xfrm>
            <a:off x="457200" y="5248656"/>
            <a:ext cx="594360" cy="557784"/>
          </a:xfrm>
          <a:prstGeom prst="rect">
            <a:avLst/>
          </a:prstGeom>
          <a:solidFill>
            <a:schemeClr val="accent6">
              <a:lumMod val="40000"/>
              <a:lumOff val="60000"/>
            </a:schemeClr>
          </a:solidFill>
          <a:ln w="6985">
            <a:solidFill>
              <a:srgbClr val="C9D6E2"/>
            </a:solidFill>
            <a:prstDash val="solid"/>
          </a:ln>
        </p:spPr>
        <p:txBody>
          <a:bodyPr/>
          <a:lstStyle/>
          <a:p>
            <a:endParaRPr lang="en-US"/>
          </a:p>
        </p:txBody>
      </p:sp>
      <p:sp>
        <p:nvSpPr>
          <p:cNvPr id="53" name="Text 51"/>
          <p:cNvSpPr/>
          <p:nvPr/>
        </p:nvSpPr>
        <p:spPr>
          <a:xfrm>
            <a:off x="512064" y="5285232"/>
            <a:ext cx="484632" cy="484632"/>
          </a:xfrm>
          <a:prstGeom prst="rect">
            <a:avLst/>
          </a:prstGeom>
          <a:noFill/>
          <a:ln/>
        </p:spPr>
        <p:txBody>
          <a:bodyPr wrap="square" lIns="0" tIns="0" rIns="0" bIns="0" rtlCol="0" anchor="ctr">
            <a:normAutofit/>
          </a:bodyPr>
          <a:lstStyle/>
          <a:p>
            <a:pPr marL="0" indent="0" algn="ctr">
              <a:buNone/>
            </a:pPr>
            <a:r>
              <a:rPr lang="en-US" sz="940" b="1">
                <a:solidFill>
                  <a:srgbClr val="1F2A33"/>
                </a:solidFill>
                <a:latin typeface="Arial" pitchFamily="34" charset="0"/>
                <a:ea typeface="Arial" pitchFamily="34" charset="-122"/>
                <a:cs typeface="Arial" pitchFamily="34" charset="-120"/>
              </a:rPr>
              <a:t>H</a:t>
            </a:r>
            <a:endParaRPr lang="en-US" sz="940"/>
          </a:p>
        </p:txBody>
      </p:sp>
      <p:sp>
        <p:nvSpPr>
          <p:cNvPr id="54" name="Shape 52"/>
          <p:cNvSpPr/>
          <p:nvPr/>
        </p:nvSpPr>
        <p:spPr>
          <a:xfrm>
            <a:off x="1051560" y="5248656"/>
            <a:ext cx="3108960" cy="557784"/>
          </a:xfrm>
          <a:prstGeom prst="rect">
            <a:avLst/>
          </a:prstGeom>
          <a:solidFill>
            <a:srgbClr val="FFFFFF"/>
          </a:solidFill>
          <a:ln w="6985">
            <a:solidFill>
              <a:srgbClr val="C9D6E2"/>
            </a:solidFill>
            <a:prstDash val="solid"/>
          </a:ln>
        </p:spPr>
        <p:txBody>
          <a:bodyPr/>
          <a:lstStyle/>
          <a:p>
            <a:endParaRPr lang="en-US"/>
          </a:p>
        </p:txBody>
      </p:sp>
      <p:sp>
        <p:nvSpPr>
          <p:cNvPr id="55" name="Text 53"/>
          <p:cNvSpPr/>
          <p:nvPr/>
        </p:nvSpPr>
        <p:spPr>
          <a:xfrm>
            <a:off x="1106424" y="5285232"/>
            <a:ext cx="2999232" cy="484632"/>
          </a:xfrm>
          <a:prstGeom prst="rect">
            <a:avLst/>
          </a:prstGeom>
          <a:noFill/>
          <a:ln/>
        </p:spPr>
        <p:txBody>
          <a:bodyPr wrap="square" lIns="0" tIns="0" rIns="0" bIns="0" rtlCol="0" anchor="ctr">
            <a:normAutofit/>
          </a:bodyPr>
          <a:lstStyle/>
          <a:p>
            <a:pPr marL="0" indent="0" algn="l">
              <a:buNone/>
            </a:pPr>
            <a:r>
              <a:rPr lang="en-US" sz="940" b="1">
                <a:solidFill>
                  <a:srgbClr val="1F2A33"/>
                </a:solidFill>
                <a:latin typeface="Arial" pitchFamily="34" charset="0"/>
                <a:ea typeface="Arial" pitchFamily="34" charset="-122"/>
                <a:cs typeface="Arial" pitchFamily="34" charset="-120"/>
              </a:rPr>
              <a:t>Syringe service programs</a:t>
            </a:r>
            <a:endParaRPr lang="en-US" sz="940"/>
          </a:p>
        </p:txBody>
      </p:sp>
      <p:sp>
        <p:nvSpPr>
          <p:cNvPr id="56" name="Shape 54"/>
          <p:cNvSpPr/>
          <p:nvPr/>
        </p:nvSpPr>
        <p:spPr>
          <a:xfrm>
            <a:off x="4160520" y="5248656"/>
            <a:ext cx="7543800" cy="557784"/>
          </a:xfrm>
          <a:prstGeom prst="rect">
            <a:avLst/>
          </a:prstGeom>
          <a:solidFill>
            <a:srgbClr val="FFFFFF"/>
          </a:solidFill>
          <a:ln w="6985">
            <a:solidFill>
              <a:srgbClr val="C9D6E2"/>
            </a:solidFill>
            <a:prstDash val="solid"/>
          </a:ln>
        </p:spPr>
        <p:txBody>
          <a:bodyPr/>
          <a:lstStyle/>
          <a:p>
            <a:endParaRPr lang="en-US"/>
          </a:p>
        </p:txBody>
      </p:sp>
      <p:sp>
        <p:nvSpPr>
          <p:cNvPr id="57" name="Text 55"/>
          <p:cNvSpPr/>
          <p:nvPr/>
        </p:nvSpPr>
        <p:spPr>
          <a:xfrm>
            <a:off x="4215384" y="5285232"/>
            <a:ext cx="7434072" cy="484632"/>
          </a:xfrm>
          <a:prstGeom prst="rect">
            <a:avLst/>
          </a:prstGeom>
          <a:noFill/>
          <a:ln/>
        </p:spPr>
        <p:txBody>
          <a:bodyPr wrap="square" lIns="0" tIns="0" rIns="0" bIns="0" rtlCol="0" anchor="ctr">
            <a:normAutofit/>
          </a:bodyPr>
          <a:lstStyle/>
          <a:p>
            <a:pPr marL="0" indent="0" algn="l">
              <a:buNone/>
            </a:pPr>
            <a:r>
              <a:rPr lang="en-US" sz="940">
                <a:solidFill>
                  <a:srgbClr val="1F2A33"/>
                </a:solidFill>
                <a:latin typeface="Arial" pitchFamily="34" charset="0"/>
                <a:ea typeface="Arial" pitchFamily="34" charset="-122"/>
                <a:cs typeface="Arial" pitchFamily="34" charset="-120"/>
              </a:rPr>
              <a:t>Support comprehensive syringe services, sterile supplies, treatment linkage, wraparound services, and infectious-disease care.</a:t>
            </a:r>
            <a:endParaRPr lang="en-US" sz="940"/>
          </a:p>
        </p:txBody>
      </p:sp>
      <p:sp>
        <p:nvSpPr>
          <p:cNvPr id="58" name="Shape 56"/>
          <p:cNvSpPr/>
          <p:nvPr/>
        </p:nvSpPr>
        <p:spPr>
          <a:xfrm>
            <a:off x="457200" y="5806440"/>
            <a:ext cx="594360" cy="429768"/>
          </a:xfrm>
          <a:prstGeom prst="rect">
            <a:avLst/>
          </a:prstGeom>
          <a:solidFill>
            <a:schemeClr val="accent6">
              <a:lumMod val="40000"/>
              <a:lumOff val="60000"/>
            </a:schemeClr>
          </a:solidFill>
          <a:ln w="6985">
            <a:solidFill>
              <a:srgbClr val="C9D6E2"/>
            </a:solidFill>
            <a:prstDash val="solid"/>
          </a:ln>
        </p:spPr>
        <p:txBody>
          <a:bodyPr/>
          <a:lstStyle/>
          <a:p>
            <a:endParaRPr lang="en-US"/>
          </a:p>
        </p:txBody>
      </p:sp>
      <p:sp>
        <p:nvSpPr>
          <p:cNvPr id="59" name="Text 57"/>
          <p:cNvSpPr/>
          <p:nvPr/>
        </p:nvSpPr>
        <p:spPr>
          <a:xfrm>
            <a:off x="512064" y="5843016"/>
            <a:ext cx="484632" cy="356616"/>
          </a:xfrm>
          <a:prstGeom prst="rect">
            <a:avLst/>
          </a:prstGeom>
          <a:noFill/>
          <a:ln/>
        </p:spPr>
        <p:txBody>
          <a:bodyPr wrap="square" lIns="0" tIns="0" rIns="0" bIns="0" rtlCol="0" anchor="ctr">
            <a:normAutofit/>
          </a:bodyPr>
          <a:lstStyle/>
          <a:p>
            <a:pPr marL="0" indent="0" algn="ctr">
              <a:buNone/>
            </a:pPr>
            <a:r>
              <a:rPr lang="en-US" sz="940" b="1">
                <a:solidFill>
                  <a:srgbClr val="1F2A33"/>
                </a:solidFill>
                <a:latin typeface="Arial" pitchFamily="34" charset="0"/>
                <a:ea typeface="Arial" pitchFamily="34" charset="-122"/>
                <a:cs typeface="Arial" pitchFamily="34" charset="-120"/>
              </a:rPr>
              <a:t>I</a:t>
            </a:r>
            <a:endParaRPr lang="en-US" sz="940"/>
          </a:p>
        </p:txBody>
      </p:sp>
      <p:sp>
        <p:nvSpPr>
          <p:cNvPr id="60" name="Shape 58"/>
          <p:cNvSpPr/>
          <p:nvPr/>
        </p:nvSpPr>
        <p:spPr>
          <a:xfrm>
            <a:off x="1051560" y="5806440"/>
            <a:ext cx="3108960" cy="429768"/>
          </a:xfrm>
          <a:prstGeom prst="rect">
            <a:avLst/>
          </a:prstGeom>
          <a:solidFill>
            <a:srgbClr val="FFFFFF"/>
          </a:solidFill>
          <a:ln w="6985">
            <a:solidFill>
              <a:srgbClr val="C9D6E2"/>
            </a:solidFill>
            <a:prstDash val="solid"/>
          </a:ln>
        </p:spPr>
        <p:txBody>
          <a:bodyPr/>
          <a:lstStyle/>
          <a:p>
            <a:endParaRPr lang="en-US"/>
          </a:p>
        </p:txBody>
      </p:sp>
      <p:sp>
        <p:nvSpPr>
          <p:cNvPr id="61" name="Text 59"/>
          <p:cNvSpPr/>
          <p:nvPr/>
        </p:nvSpPr>
        <p:spPr>
          <a:xfrm>
            <a:off x="1106424" y="5843016"/>
            <a:ext cx="2999232" cy="356616"/>
          </a:xfrm>
          <a:prstGeom prst="rect">
            <a:avLst/>
          </a:prstGeom>
          <a:noFill/>
          <a:ln/>
        </p:spPr>
        <p:txBody>
          <a:bodyPr wrap="square" lIns="0" tIns="0" rIns="0" bIns="0" rtlCol="0" anchor="ctr">
            <a:normAutofit/>
          </a:bodyPr>
          <a:lstStyle/>
          <a:p>
            <a:pPr marL="0" indent="0" algn="l">
              <a:buNone/>
            </a:pPr>
            <a:r>
              <a:rPr lang="en-US" sz="940" b="1">
                <a:solidFill>
                  <a:srgbClr val="1F2A33"/>
                </a:solidFill>
                <a:latin typeface="Arial" pitchFamily="34" charset="0"/>
                <a:ea typeface="Arial" pitchFamily="34" charset="-122"/>
                <a:cs typeface="Arial" pitchFamily="34" charset="-120"/>
              </a:rPr>
              <a:t>Evidence-based data collection and research</a:t>
            </a:r>
            <a:endParaRPr lang="en-US" sz="940"/>
          </a:p>
        </p:txBody>
      </p:sp>
      <p:sp>
        <p:nvSpPr>
          <p:cNvPr id="62" name="Shape 60"/>
          <p:cNvSpPr/>
          <p:nvPr/>
        </p:nvSpPr>
        <p:spPr>
          <a:xfrm>
            <a:off x="4160520" y="5806440"/>
            <a:ext cx="7543800" cy="429768"/>
          </a:xfrm>
          <a:prstGeom prst="rect">
            <a:avLst/>
          </a:prstGeom>
          <a:solidFill>
            <a:srgbClr val="FFFFFF"/>
          </a:solidFill>
          <a:ln w="6985">
            <a:solidFill>
              <a:srgbClr val="C9D6E2"/>
            </a:solidFill>
            <a:prstDash val="solid"/>
          </a:ln>
        </p:spPr>
        <p:txBody>
          <a:bodyPr/>
          <a:lstStyle/>
          <a:p>
            <a:endParaRPr lang="en-US"/>
          </a:p>
        </p:txBody>
      </p:sp>
      <p:sp>
        <p:nvSpPr>
          <p:cNvPr id="63" name="Text 61"/>
          <p:cNvSpPr/>
          <p:nvPr/>
        </p:nvSpPr>
        <p:spPr>
          <a:xfrm>
            <a:off x="4215384" y="5843016"/>
            <a:ext cx="7434072" cy="356616"/>
          </a:xfrm>
          <a:prstGeom prst="rect">
            <a:avLst/>
          </a:prstGeom>
          <a:noFill/>
          <a:ln/>
        </p:spPr>
        <p:txBody>
          <a:bodyPr wrap="square" lIns="0" tIns="0" rIns="0" bIns="0" rtlCol="0" anchor="ctr">
            <a:normAutofit/>
          </a:bodyPr>
          <a:lstStyle/>
          <a:p>
            <a:pPr marL="0" indent="0" algn="l">
              <a:buNone/>
            </a:pPr>
            <a:r>
              <a:rPr lang="en-US" sz="940">
                <a:solidFill>
                  <a:srgbClr val="1F2A33"/>
                </a:solidFill>
                <a:latin typeface="Arial" pitchFamily="34" charset="0"/>
                <a:ea typeface="Arial" pitchFamily="34" charset="-122"/>
                <a:cs typeface="Arial" pitchFamily="34" charset="-120"/>
              </a:rPr>
              <a:t>Collect and analyze data regarding the effectiveness of opioid-abatement strategies.</a:t>
            </a:r>
            <a:endParaRPr lang="en-US" sz="94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1695" cy="246888"/>
          </a:xfrm>
          <a:prstGeom prst="rect">
            <a:avLst/>
          </a:prstGeom>
          <a:solidFill>
            <a:srgbClr val="1B365D"/>
          </a:solidFill>
          <a:ln w="12700">
            <a:solidFill>
              <a:srgbClr val="1B365D"/>
            </a:solidFill>
            <a:prstDash val="solid"/>
          </a:ln>
        </p:spPr>
        <p:txBody>
          <a:bodyPr/>
          <a:lstStyle/>
          <a:p>
            <a:endParaRPr lang="en-US"/>
          </a:p>
        </p:txBody>
      </p:sp>
      <p:sp>
        <p:nvSpPr>
          <p:cNvPr id="3" name="Text 1"/>
          <p:cNvSpPr/>
          <p:nvPr/>
        </p:nvSpPr>
        <p:spPr>
          <a:xfrm>
            <a:off x="502920" y="502920"/>
            <a:ext cx="10789920" cy="411480"/>
          </a:xfrm>
          <a:prstGeom prst="rect">
            <a:avLst/>
          </a:prstGeom>
          <a:noFill/>
          <a:ln/>
        </p:spPr>
        <p:txBody>
          <a:bodyPr wrap="square" lIns="0" tIns="0" rIns="0" bIns="0" rtlCol="0" anchor="ctr"/>
          <a:lstStyle/>
          <a:p>
            <a:pPr marL="0" indent="0">
              <a:buNone/>
            </a:pPr>
            <a:r>
              <a:rPr lang="en-US" sz="2500" b="1">
                <a:solidFill>
                  <a:srgbClr val="1B365D"/>
                </a:solidFill>
                <a:latin typeface="Aptos Display" pitchFamily="34" charset="0"/>
                <a:ea typeface="Aptos Display" pitchFamily="34" charset="-122"/>
                <a:cs typeface="Aptos Display" pitchFamily="34" charset="-120"/>
              </a:rPr>
              <a:t>Schedule B – Approved Uses: Treatment</a:t>
            </a:r>
            <a:endParaRPr lang="en-US" sz="2500"/>
          </a:p>
        </p:txBody>
      </p:sp>
      <p:sp>
        <p:nvSpPr>
          <p:cNvPr id="4" name="Text 2"/>
          <p:cNvSpPr/>
          <p:nvPr/>
        </p:nvSpPr>
        <p:spPr>
          <a:xfrm>
            <a:off x="512064" y="914400"/>
            <a:ext cx="10881360" cy="256032"/>
          </a:xfrm>
          <a:prstGeom prst="rect">
            <a:avLst/>
          </a:prstGeom>
          <a:noFill/>
          <a:ln/>
        </p:spPr>
        <p:txBody>
          <a:bodyPr wrap="square" lIns="0" tIns="0" rIns="0" bIns="0" rtlCol="0" anchor="ctr"/>
          <a:lstStyle/>
          <a:p>
            <a:pPr marL="0" indent="0">
              <a:buNone/>
            </a:pPr>
            <a:r>
              <a:rPr lang="en-US" sz="1050">
                <a:solidFill>
                  <a:srgbClr val="566274"/>
                </a:solidFill>
              </a:rPr>
              <a:t>Part One summarizes treatment, recovery, connections to care, justice-involved, and family-focused uses</a:t>
            </a:r>
            <a:endParaRPr lang="en-US" sz="1050"/>
          </a:p>
        </p:txBody>
      </p:sp>
      <p:sp>
        <p:nvSpPr>
          <p:cNvPr id="5" name="Shape 3"/>
          <p:cNvSpPr/>
          <p:nvPr/>
        </p:nvSpPr>
        <p:spPr>
          <a:xfrm>
            <a:off x="502920" y="1417320"/>
            <a:ext cx="1234440" cy="384048"/>
          </a:xfrm>
          <a:prstGeom prst="rect">
            <a:avLst/>
          </a:prstGeom>
          <a:solidFill>
            <a:schemeClr val="accent5">
              <a:lumMod val="50000"/>
            </a:schemeClr>
          </a:solidFill>
          <a:ln w="8890">
            <a:solidFill>
              <a:srgbClr val="C7D3E0"/>
            </a:solidFill>
            <a:prstDash val="solid"/>
          </a:ln>
        </p:spPr>
        <p:txBody>
          <a:bodyPr/>
          <a:lstStyle/>
          <a:p>
            <a:endParaRPr lang="en-US"/>
          </a:p>
        </p:txBody>
      </p:sp>
      <p:sp>
        <p:nvSpPr>
          <p:cNvPr id="6" name="Text 4"/>
          <p:cNvSpPr/>
          <p:nvPr/>
        </p:nvSpPr>
        <p:spPr>
          <a:xfrm>
            <a:off x="548640" y="1481328"/>
            <a:ext cx="1143000" cy="256032"/>
          </a:xfrm>
          <a:prstGeom prst="rect">
            <a:avLst/>
          </a:prstGeom>
          <a:noFill/>
          <a:ln/>
        </p:spPr>
        <p:txBody>
          <a:bodyPr wrap="square" lIns="0" tIns="0" rIns="0" bIns="0" rtlCol="0" anchor="ctr">
            <a:normAutofit/>
          </a:bodyPr>
          <a:lstStyle/>
          <a:p>
            <a:pPr marL="0" indent="0" algn="ctr">
              <a:buNone/>
            </a:pPr>
            <a:r>
              <a:rPr lang="en-US" sz="1100" b="1">
                <a:solidFill>
                  <a:srgbClr val="FFFFFF"/>
                </a:solidFill>
                <a:latin typeface="Aptos" pitchFamily="34" charset="0"/>
                <a:ea typeface="Aptos" pitchFamily="34" charset="-122"/>
                <a:cs typeface="Aptos" pitchFamily="34" charset="-120"/>
              </a:rPr>
              <a:t>Part</a:t>
            </a:r>
            <a:endParaRPr lang="en-US" sz="1100"/>
          </a:p>
        </p:txBody>
      </p:sp>
      <p:sp>
        <p:nvSpPr>
          <p:cNvPr id="7" name="Shape 5"/>
          <p:cNvSpPr/>
          <p:nvPr/>
        </p:nvSpPr>
        <p:spPr>
          <a:xfrm>
            <a:off x="1737360" y="1417320"/>
            <a:ext cx="594360" cy="384048"/>
          </a:xfrm>
          <a:prstGeom prst="rect">
            <a:avLst/>
          </a:prstGeom>
          <a:solidFill>
            <a:schemeClr val="accent5">
              <a:lumMod val="50000"/>
            </a:schemeClr>
          </a:solidFill>
          <a:ln w="8890">
            <a:solidFill>
              <a:srgbClr val="C7D3E0"/>
            </a:solidFill>
            <a:prstDash val="solid"/>
          </a:ln>
        </p:spPr>
        <p:txBody>
          <a:bodyPr/>
          <a:lstStyle/>
          <a:p>
            <a:endParaRPr lang="en-US"/>
          </a:p>
        </p:txBody>
      </p:sp>
      <p:sp>
        <p:nvSpPr>
          <p:cNvPr id="8" name="Text 6"/>
          <p:cNvSpPr/>
          <p:nvPr/>
        </p:nvSpPr>
        <p:spPr>
          <a:xfrm>
            <a:off x="1783080" y="1481328"/>
            <a:ext cx="502920" cy="256032"/>
          </a:xfrm>
          <a:prstGeom prst="rect">
            <a:avLst/>
          </a:prstGeom>
          <a:noFill/>
          <a:ln/>
        </p:spPr>
        <p:txBody>
          <a:bodyPr wrap="square" lIns="0" tIns="0" rIns="0" bIns="0" rtlCol="0" anchor="ctr">
            <a:normAutofit/>
          </a:bodyPr>
          <a:lstStyle/>
          <a:p>
            <a:pPr marL="0" indent="0" algn="ctr">
              <a:buNone/>
            </a:pPr>
            <a:r>
              <a:rPr lang="en-US" sz="1100" b="1">
                <a:solidFill>
                  <a:srgbClr val="FFFFFF"/>
                </a:solidFill>
                <a:latin typeface="Aptos" pitchFamily="34" charset="0"/>
                <a:ea typeface="Aptos" pitchFamily="34" charset="-122"/>
                <a:cs typeface="Aptos" pitchFamily="34" charset="-120"/>
              </a:rPr>
              <a:t>Code</a:t>
            </a:r>
            <a:endParaRPr lang="en-US" sz="1100"/>
          </a:p>
        </p:txBody>
      </p:sp>
      <p:sp>
        <p:nvSpPr>
          <p:cNvPr id="9" name="Shape 7"/>
          <p:cNvSpPr/>
          <p:nvPr/>
        </p:nvSpPr>
        <p:spPr>
          <a:xfrm>
            <a:off x="2331720" y="1417320"/>
            <a:ext cx="2971800" cy="384048"/>
          </a:xfrm>
          <a:prstGeom prst="rect">
            <a:avLst/>
          </a:prstGeom>
          <a:solidFill>
            <a:schemeClr val="accent5">
              <a:lumMod val="50000"/>
            </a:schemeClr>
          </a:solidFill>
          <a:ln w="8890">
            <a:solidFill>
              <a:srgbClr val="C7D3E0"/>
            </a:solidFill>
            <a:prstDash val="solid"/>
          </a:ln>
        </p:spPr>
        <p:txBody>
          <a:bodyPr/>
          <a:lstStyle/>
          <a:p>
            <a:endParaRPr lang="en-US"/>
          </a:p>
        </p:txBody>
      </p:sp>
      <p:sp>
        <p:nvSpPr>
          <p:cNvPr id="10" name="Text 8"/>
          <p:cNvSpPr/>
          <p:nvPr/>
        </p:nvSpPr>
        <p:spPr>
          <a:xfrm>
            <a:off x="2404872" y="1481328"/>
            <a:ext cx="2825496" cy="256032"/>
          </a:xfrm>
          <a:prstGeom prst="rect">
            <a:avLst/>
          </a:prstGeom>
          <a:noFill/>
          <a:ln/>
        </p:spPr>
        <p:txBody>
          <a:bodyPr wrap="square" lIns="0" tIns="0" rIns="0" bIns="0" rtlCol="0" anchor="ctr">
            <a:normAutofit/>
          </a:bodyPr>
          <a:lstStyle/>
          <a:p>
            <a:pPr marL="0" indent="0" algn="l">
              <a:buNone/>
            </a:pPr>
            <a:r>
              <a:rPr lang="en-US" sz="1100" b="1">
                <a:solidFill>
                  <a:srgbClr val="FFFFFF"/>
                </a:solidFill>
                <a:latin typeface="Aptos" pitchFamily="34" charset="0"/>
                <a:ea typeface="Aptos" pitchFamily="34" charset="-122"/>
                <a:cs typeface="Aptos" pitchFamily="34" charset="-120"/>
              </a:rPr>
              <a:t>Approved-use category</a:t>
            </a:r>
            <a:endParaRPr lang="en-US" sz="1100"/>
          </a:p>
        </p:txBody>
      </p:sp>
      <p:sp>
        <p:nvSpPr>
          <p:cNvPr id="11" name="Shape 9"/>
          <p:cNvSpPr/>
          <p:nvPr/>
        </p:nvSpPr>
        <p:spPr>
          <a:xfrm>
            <a:off x="5303520" y="1417320"/>
            <a:ext cx="6400800" cy="384048"/>
          </a:xfrm>
          <a:prstGeom prst="rect">
            <a:avLst/>
          </a:prstGeom>
          <a:solidFill>
            <a:schemeClr val="accent5">
              <a:lumMod val="50000"/>
            </a:schemeClr>
          </a:solidFill>
          <a:ln w="8890">
            <a:solidFill>
              <a:srgbClr val="C7D3E0"/>
            </a:solidFill>
            <a:prstDash val="solid"/>
          </a:ln>
        </p:spPr>
        <p:txBody>
          <a:bodyPr/>
          <a:lstStyle/>
          <a:p>
            <a:endParaRPr lang="en-US"/>
          </a:p>
        </p:txBody>
      </p:sp>
      <p:sp>
        <p:nvSpPr>
          <p:cNvPr id="12" name="Text 10"/>
          <p:cNvSpPr/>
          <p:nvPr/>
        </p:nvSpPr>
        <p:spPr>
          <a:xfrm>
            <a:off x="5376672" y="1481328"/>
            <a:ext cx="6254496" cy="256032"/>
          </a:xfrm>
          <a:prstGeom prst="rect">
            <a:avLst/>
          </a:prstGeom>
          <a:noFill/>
          <a:ln/>
        </p:spPr>
        <p:txBody>
          <a:bodyPr wrap="square" lIns="0" tIns="0" rIns="0" bIns="0" rtlCol="0" anchor="ctr">
            <a:normAutofit/>
          </a:bodyPr>
          <a:lstStyle/>
          <a:p>
            <a:pPr marL="0" indent="0" algn="l">
              <a:buNone/>
            </a:pPr>
            <a:r>
              <a:rPr lang="en-US" sz="1100" b="1">
                <a:solidFill>
                  <a:srgbClr val="FFFFFF"/>
                </a:solidFill>
                <a:latin typeface="Aptos" pitchFamily="34" charset="0"/>
                <a:ea typeface="Aptos" pitchFamily="34" charset="-122"/>
                <a:cs typeface="Aptos" pitchFamily="34" charset="-120"/>
              </a:rPr>
              <a:t>Allowable-use summary</a:t>
            </a:r>
            <a:endParaRPr lang="en-US" sz="1100"/>
          </a:p>
        </p:txBody>
      </p:sp>
      <p:sp>
        <p:nvSpPr>
          <p:cNvPr id="13" name="Shape 11"/>
          <p:cNvSpPr/>
          <p:nvPr/>
        </p:nvSpPr>
        <p:spPr>
          <a:xfrm>
            <a:off x="502920" y="1801368"/>
            <a:ext cx="1234440" cy="691286"/>
          </a:xfrm>
          <a:prstGeom prst="rect">
            <a:avLst/>
          </a:prstGeom>
          <a:solidFill>
            <a:schemeClr val="accent5">
              <a:lumMod val="20000"/>
              <a:lumOff val="80000"/>
            </a:schemeClr>
          </a:solidFill>
          <a:ln w="8890">
            <a:solidFill>
              <a:srgbClr val="C7D3E0"/>
            </a:solidFill>
            <a:prstDash val="solid"/>
          </a:ln>
        </p:spPr>
        <p:txBody>
          <a:bodyPr/>
          <a:lstStyle/>
          <a:p>
            <a:endParaRPr lang="en-US"/>
          </a:p>
        </p:txBody>
      </p:sp>
      <p:sp>
        <p:nvSpPr>
          <p:cNvPr id="14" name="Text 12"/>
          <p:cNvSpPr/>
          <p:nvPr/>
        </p:nvSpPr>
        <p:spPr>
          <a:xfrm>
            <a:off x="548640" y="1856232"/>
            <a:ext cx="1143000" cy="581558"/>
          </a:xfrm>
          <a:prstGeom prst="rect">
            <a:avLst/>
          </a:prstGeom>
          <a:noFill/>
          <a:ln/>
        </p:spPr>
        <p:txBody>
          <a:bodyPr wrap="square" lIns="0" tIns="0" rIns="0" bIns="0" rtlCol="0" anchor="ctr">
            <a:normAutofit/>
          </a:bodyPr>
          <a:lstStyle/>
          <a:p>
            <a:pPr marL="0" indent="0" algn="ctr">
              <a:buNone/>
            </a:pPr>
            <a:r>
              <a:rPr lang="en-US" sz="1100">
                <a:solidFill>
                  <a:srgbClr val="1F2937"/>
                </a:solidFill>
                <a:latin typeface="Aptos" pitchFamily="34" charset="0"/>
                <a:ea typeface="Aptos" pitchFamily="34" charset="-122"/>
                <a:cs typeface="Aptos" pitchFamily="34" charset="-120"/>
              </a:rPr>
              <a:t>Treatment</a:t>
            </a:r>
            <a:endParaRPr lang="en-US" sz="1100"/>
          </a:p>
        </p:txBody>
      </p:sp>
      <p:sp>
        <p:nvSpPr>
          <p:cNvPr id="15" name="Shape 13"/>
          <p:cNvSpPr/>
          <p:nvPr/>
        </p:nvSpPr>
        <p:spPr>
          <a:xfrm>
            <a:off x="1737360" y="1801368"/>
            <a:ext cx="594360" cy="691286"/>
          </a:xfrm>
          <a:prstGeom prst="rect">
            <a:avLst/>
          </a:prstGeom>
          <a:solidFill>
            <a:schemeClr val="accent6">
              <a:lumMod val="40000"/>
              <a:lumOff val="60000"/>
            </a:schemeClr>
          </a:solidFill>
          <a:ln w="8890">
            <a:solidFill>
              <a:srgbClr val="C7D3E0"/>
            </a:solidFill>
            <a:prstDash val="solid"/>
          </a:ln>
        </p:spPr>
        <p:txBody>
          <a:bodyPr/>
          <a:lstStyle/>
          <a:p>
            <a:endParaRPr lang="en-US"/>
          </a:p>
        </p:txBody>
      </p:sp>
      <p:sp>
        <p:nvSpPr>
          <p:cNvPr id="16" name="Text 14"/>
          <p:cNvSpPr/>
          <p:nvPr/>
        </p:nvSpPr>
        <p:spPr>
          <a:xfrm>
            <a:off x="1783080" y="1856232"/>
            <a:ext cx="502920" cy="581558"/>
          </a:xfrm>
          <a:prstGeom prst="rect">
            <a:avLst/>
          </a:prstGeom>
          <a:noFill/>
          <a:ln/>
        </p:spPr>
        <p:txBody>
          <a:bodyPr wrap="square" lIns="0" tIns="0" rIns="0" bIns="0" rtlCol="0" anchor="ctr">
            <a:normAutofit/>
          </a:bodyPr>
          <a:lstStyle/>
          <a:p>
            <a:pPr marL="0" indent="0" algn="ctr">
              <a:buNone/>
            </a:pPr>
            <a:r>
              <a:rPr lang="en-US" sz="1100">
                <a:solidFill>
                  <a:srgbClr val="1F2937"/>
                </a:solidFill>
                <a:latin typeface="Aptos" pitchFamily="34" charset="0"/>
                <a:ea typeface="Aptos" pitchFamily="34" charset="-122"/>
                <a:cs typeface="Aptos" pitchFamily="34" charset="-120"/>
              </a:rPr>
              <a:t>A</a:t>
            </a:r>
            <a:endParaRPr lang="en-US" sz="1100"/>
          </a:p>
        </p:txBody>
      </p:sp>
      <p:sp>
        <p:nvSpPr>
          <p:cNvPr id="17" name="Shape 15"/>
          <p:cNvSpPr/>
          <p:nvPr/>
        </p:nvSpPr>
        <p:spPr>
          <a:xfrm>
            <a:off x="2331720" y="1801368"/>
            <a:ext cx="2971800" cy="691286"/>
          </a:xfrm>
          <a:prstGeom prst="rect">
            <a:avLst/>
          </a:prstGeom>
          <a:solidFill>
            <a:srgbClr val="FFFFFF"/>
          </a:solidFill>
          <a:ln w="8890">
            <a:solidFill>
              <a:srgbClr val="C7D3E0"/>
            </a:solidFill>
            <a:prstDash val="solid"/>
          </a:ln>
        </p:spPr>
        <p:txBody>
          <a:bodyPr/>
          <a:lstStyle/>
          <a:p>
            <a:endParaRPr lang="en-US"/>
          </a:p>
        </p:txBody>
      </p:sp>
      <p:sp>
        <p:nvSpPr>
          <p:cNvPr id="18" name="Text 16"/>
          <p:cNvSpPr/>
          <p:nvPr/>
        </p:nvSpPr>
        <p:spPr>
          <a:xfrm>
            <a:off x="2404872" y="1856232"/>
            <a:ext cx="2825496" cy="581558"/>
          </a:xfrm>
          <a:prstGeom prst="rect">
            <a:avLst/>
          </a:prstGeom>
          <a:noFill/>
          <a:ln/>
        </p:spPr>
        <p:txBody>
          <a:bodyPr wrap="square" lIns="0" tIns="0" rIns="0" bIns="0" rtlCol="0" anchor="ctr">
            <a:normAutofit/>
          </a:bodyPr>
          <a:lstStyle/>
          <a:p>
            <a:pPr marL="0" indent="0" algn="l">
              <a:buNone/>
            </a:pPr>
            <a:r>
              <a:rPr lang="en-US" sz="1100">
                <a:solidFill>
                  <a:srgbClr val="1F2937"/>
                </a:solidFill>
                <a:latin typeface="Aptos" pitchFamily="34" charset="0"/>
                <a:ea typeface="Aptos" pitchFamily="34" charset="-122"/>
                <a:cs typeface="Aptos" pitchFamily="34" charset="-120"/>
              </a:rPr>
              <a:t>Treat OUD</a:t>
            </a:r>
            <a:endParaRPr lang="en-US" sz="1100"/>
          </a:p>
        </p:txBody>
      </p:sp>
      <p:sp>
        <p:nvSpPr>
          <p:cNvPr id="19" name="Shape 17"/>
          <p:cNvSpPr/>
          <p:nvPr/>
        </p:nvSpPr>
        <p:spPr>
          <a:xfrm>
            <a:off x="5303520" y="1801368"/>
            <a:ext cx="6400800" cy="691286"/>
          </a:xfrm>
          <a:prstGeom prst="rect">
            <a:avLst/>
          </a:prstGeom>
          <a:solidFill>
            <a:srgbClr val="FFFFFF"/>
          </a:solidFill>
          <a:ln w="8890">
            <a:solidFill>
              <a:srgbClr val="C7D3E0"/>
            </a:solidFill>
            <a:prstDash val="solid"/>
          </a:ln>
        </p:spPr>
        <p:txBody>
          <a:bodyPr/>
          <a:lstStyle/>
          <a:p>
            <a:endParaRPr lang="en-US"/>
          </a:p>
        </p:txBody>
      </p:sp>
      <p:sp>
        <p:nvSpPr>
          <p:cNvPr id="20" name="Text 18"/>
          <p:cNvSpPr/>
          <p:nvPr/>
        </p:nvSpPr>
        <p:spPr>
          <a:xfrm>
            <a:off x="5376672" y="1856232"/>
            <a:ext cx="6254496" cy="581558"/>
          </a:xfrm>
          <a:prstGeom prst="rect">
            <a:avLst/>
          </a:prstGeom>
          <a:noFill/>
          <a:ln/>
        </p:spPr>
        <p:txBody>
          <a:bodyPr wrap="square" lIns="0" tIns="0" rIns="0" bIns="0" rtlCol="0" anchor="ctr">
            <a:normAutofit/>
          </a:bodyPr>
          <a:lstStyle/>
          <a:p>
            <a:pPr marL="0" indent="0" algn="l">
              <a:buNone/>
            </a:pPr>
            <a:r>
              <a:rPr lang="en-US" sz="1100">
                <a:solidFill>
                  <a:srgbClr val="1F2937"/>
                </a:solidFill>
                <a:latin typeface="Aptos" pitchFamily="34" charset="0"/>
                <a:ea typeface="Aptos" pitchFamily="34" charset="-122"/>
                <a:cs typeface="Aptos" pitchFamily="34" charset="-120"/>
              </a:rPr>
              <a:t>MAT, ASAM services, telehealth, withdrawal management, training, and workforce development.</a:t>
            </a:r>
            <a:endParaRPr lang="en-US" sz="1100"/>
          </a:p>
        </p:txBody>
      </p:sp>
      <p:sp>
        <p:nvSpPr>
          <p:cNvPr id="21" name="Shape 19"/>
          <p:cNvSpPr/>
          <p:nvPr/>
        </p:nvSpPr>
        <p:spPr>
          <a:xfrm>
            <a:off x="502920" y="2492654"/>
            <a:ext cx="1234440" cy="691286"/>
          </a:xfrm>
          <a:prstGeom prst="rect">
            <a:avLst/>
          </a:prstGeom>
          <a:solidFill>
            <a:schemeClr val="accent5">
              <a:lumMod val="20000"/>
              <a:lumOff val="80000"/>
            </a:schemeClr>
          </a:solidFill>
          <a:ln w="8890">
            <a:solidFill>
              <a:srgbClr val="C7D3E0"/>
            </a:solidFill>
            <a:prstDash val="solid"/>
          </a:ln>
        </p:spPr>
        <p:txBody>
          <a:bodyPr/>
          <a:lstStyle/>
          <a:p>
            <a:endParaRPr lang="en-US"/>
          </a:p>
        </p:txBody>
      </p:sp>
      <p:sp>
        <p:nvSpPr>
          <p:cNvPr id="22" name="Text 20"/>
          <p:cNvSpPr/>
          <p:nvPr/>
        </p:nvSpPr>
        <p:spPr>
          <a:xfrm>
            <a:off x="548640" y="2547518"/>
            <a:ext cx="1143000" cy="581558"/>
          </a:xfrm>
          <a:prstGeom prst="rect">
            <a:avLst/>
          </a:prstGeom>
          <a:noFill/>
          <a:ln/>
        </p:spPr>
        <p:txBody>
          <a:bodyPr wrap="square" lIns="0" tIns="0" rIns="0" bIns="0" rtlCol="0" anchor="ctr">
            <a:normAutofit/>
          </a:bodyPr>
          <a:lstStyle/>
          <a:p>
            <a:pPr marL="0" indent="0" algn="ctr">
              <a:buNone/>
            </a:pPr>
            <a:r>
              <a:rPr lang="en-US" sz="1100">
                <a:solidFill>
                  <a:srgbClr val="1F2937"/>
                </a:solidFill>
                <a:latin typeface="Aptos" pitchFamily="34" charset="0"/>
                <a:ea typeface="Aptos" pitchFamily="34" charset="-122"/>
                <a:cs typeface="Aptos" pitchFamily="34" charset="-120"/>
              </a:rPr>
              <a:t>Treatment</a:t>
            </a:r>
            <a:endParaRPr lang="en-US" sz="1100"/>
          </a:p>
        </p:txBody>
      </p:sp>
      <p:sp>
        <p:nvSpPr>
          <p:cNvPr id="23" name="Shape 21"/>
          <p:cNvSpPr/>
          <p:nvPr/>
        </p:nvSpPr>
        <p:spPr>
          <a:xfrm>
            <a:off x="1737360" y="2492654"/>
            <a:ext cx="594360" cy="691286"/>
          </a:xfrm>
          <a:prstGeom prst="rect">
            <a:avLst/>
          </a:prstGeom>
          <a:solidFill>
            <a:schemeClr val="accent6">
              <a:lumMod val="40000"/>
              <a:lumOff val="60000"/>
            </a:schemeClr>
          </a:solidFill>
          <a:ln w="8890">
            <a:solidFill>
              <a:srgbClr val="C7D3E0"/>
            </a:solidFill>
            <a:prstDash val="solid"/>
          </a:ln>
        </p:spPr>
        <p:txBody>
          <a:bodyPr/>
          <a:lstStyle/>
          <a:p>
            <a:endParaRPr lang="en-US"/>
          </a:p>
        </p:txBody>
      </p:sp>
      <p:sp>
        <p:nvSpPr>
          <p:cNvPr id="24" name="Text 22"/>
          <p:cNvSpPr/>
          <p:nvPr/>
        </p:nvSpPr>
        <p:spPr>
          <a:xfrm>
            <a:off x="1783080" y="2547518"/>
            <a:ext cx="502920" cy="581558"/>
          </a:xfrm>
          <a:prstGeom prst="rect">
            <a:avLst/>
          </a:prstGeom>
          <a:noFill/>
          <a:ln/>
        </p:spPr>
        <p:txBody>
          <a:bodyPr wrap="square" lIns="0" tIns="0" rIns="0" bIns="0" rtlCol="0" anchor="ctr">
            <a:normAutofit/>
          </a:bodyPr>
          <a:lstStyle/>
          <a:p>
            <a:pPr marL="0" indent="0" algn="ctr">
              <a:buNone/>
            </a:pPr>
            <a:r>
              <a:rPr lang="en-US" sz="1100">
                <a:solidFill>
                  <a:srgbClr val="1F2937"/>
                </a:solidFill>
                <a:latin typeface="Aptos" pitchFamily="34" charset="0"/>
                <a:ea typeface="Aptos" pitchFamily="34" charset="-122"/>
                <a:cs typeface="Aptos" pitchFamily="34" charset="-120"/>
              </a:rPr>
              <a:t>B</a:t>
            </a:r>
            <a:endParaRPr lang="en-US" sz="1100"/>
          </a:p>
        </p:txBody>
      </p:sp>
      <p:sp>
        <p:nvSpPr>
          <p:cNvPr id="25" name="Shape 23"/>
          <p:cNvSpPr/>
          <p:nvPr/>
        </p:nvSpPr>
        <p:spPr>
          <a:xfrm>
            <a:off x="2331720" y="2492654"/>
            <a:ext cx="2971800" cy="691286"/>
          </a:xfrm>
          <a:prstGeom prst="rect">
            <a:avLst/>
          </a:prstGeom>
          <a:solidFill>
            <a:srgbClr val="F8FAFC"/>
          </a:solidFill>
          <a:ln w="8890">
            <a:solidFill>
              <a:srgbClr val="C7D3E0"/>
            </a:solidFill>
            <a:prstDash val="solid"/>
          </a:ln>
        </p:spPr>
        <p:txBody>
          <a:bodyPr/>
          <a:lstStyle/>
          <a:p>
            <a:endParaRPr lang="en-US"/>
          </a:p>
        </p:txBody>
      </p:sp>
      <p:sp>
        <p:nvSpPr>
          <p:cNvPr id="26" name="Text 24"/>
          <p:cNvSpPr/>
          <p:nvPr/>
        </p:nvSpPr>
        <p:spPr>
          <a:xfrm>
            <a:off x="2404872" y="2547518"/>
            <a:ext cx="2825496" cy="581558"/>
          </a:xfrm>
          <a:prstGeom prst="rect">
            <a:avLst/>
          </a:prstGeom>
          <a:noFill/>
          <a:ln/>
        </p:spPr>
        <p:txBody>
          <a:bodyPr wrap="square" lIns="0" tIns="0" rIns="0" bIns="0" rtlCol="0" anchor="ctr">
            <a:normAutofit/>
          </a:bodyPr>
          <a:lstStyle/>
          <a:p>
            <a:pPr marL="0" indent="0" algn="l">
              <a:buNone/>
            </a:pPr>
            <a:r>
              <a:rPr lang="en-US" sz="1100">
                <a:solidFill>
                  <a:srgbClr val="1F2937"/>
                </a:solidFill>
                <a:latin typeface="Aptos" pitchFamily="34" charset="0"/>
                <a:ea typeface="Aptos" pitchFamily="34" charset="-122"/>
                <a:cs typeface="Aptos" pitchFamily="34" charset="-120"/>
              </a:rPr>
              <a:t>Support treatment &amp; recovery</a:t>
            </a:r>
            <a:endParaRPr lang="en-US" sz="1100"/>
          </a:p>
        </p:txBody>
      </p:sp>
      <p:sp>
        <p:nvSpPr>
          <p:cNvPr id="27" name="Shape 25"/>
          <p:cNvSpPr/>
          <p:nvPr/>
        </p:nvSpPr>
        <p:spPr>
          <a:xfrm>
            <a:off x="5303520" y="2492654"/>
            <a:ext cx="6400800" cy="691286"/>
          </a:xfrm>
          <a:prstGeom prst="rect">
            <a:avLst/>
          </a:prstGeom>
          <a:solidFill>
            <a:srgbClr val="F8FAFC"/>
          </a:solidFill>
          <a:ln w="8890">
            <a:solidFill>
              <a:srgbClr val="C7D3E0"/>
            </a:solidFill>
            <a:prstDash val="solid"/>
          </a:ln>
        </p:spPr>
        <p:txBody>
          <a:bodyPr/>
          <a:lstStyle/>
          <a:p>
            <a:endParaRPr lang="en-US"/>
          </a:p>
        </p:txBody>
      </p:sp>
      <p:sp>
        <p:nvSpPr>
          <p:cNvPr id="28" name="Text 26"/>
          <p:cNvSpPr/>
          <p:nvPr/>
        </p:nvSpPr>
        <p:spPr>
          <a:xfrm>
            <a:off x="5376672" y="2547518"/>
            <a:ext cx="6254496" cy="581558"/>
          </a:xfrm>
          <a:prstGeom prst="rect">
            <a:avLst/>
          </a:prstGeom>
          <a:noFill/>
          <a:ln/>
        </p:spPr>
        <p:txBody>
          <a:bodyPr wrap="square" lIns="0" tIns="0" rIns="0" bIns="0" rtlCol="0" anchor="ctr">
            <a:normAutofit/>
          </a:bodyPr>
          <a:lstStyle/>
          <a:p>
            <a:pPr marL="0" indent="0" algn="l">
              <a:buNone/>
            </a:pPr>
            <a:r>
              <a:rPr lang="en-US" sz="1100">
                <a:solidFill>
                  <a:srgbClr val="1F2937"/>
                </a:solidFill>
                <a:latin typeface="Aptos" pitchFamily="34" charset="0"/>
                <a:ea typeface="Aptos" pitchFamily="34" charset="-122"/>
                <a:cs typeface="Aptos" pitchFamily="34" charset="-120"/>
              </a:rPr>
              <a:t>Housing, transportation, childcare, peer support, case management, counseling, and recovery services.</a:t>
            </a:r>
            <a:endParaRPr lang="en-US" sz="1100"/>
          </a:p>
        </p:txBody>
      </p:sp>
      <p:sp>
        <p:nvSpPr>
          <p:cNvPr id="29" name="Shape 27"/>
          <p:cNvSpPr/>
          <p:nvPr/>
        </p:nvSpPr>
        <p:spPr>
          <a:xfrm>
            <a:off x="502920" y="3183941"/>
            <a:ext cx="1234440" cy="691286"/>
          </a:xfrm>
          <a:prstGeom prst="rect">
            <a:avLst/>
          </a:prstGeom>
          <a:solidFill>
            <a:schemeClr val="accent5">
              <a:lumMod val="20000"/>
              <a:lumOff val="80000"/>
            </a:schemeClr>
          </a:solidFill>
          <a:ln w="8890">
            <a:solidFill>
              <a:srgbClr val="C7D3E0"/>
            </a:solidFill>
            <a:prstDash val="solid"/>
          </a:ln>
        </p:spPr>
        <p:txBody>
          <a:bodyPr/>
          <a:lstStyle/>
          <a:p>
            <a:endParaRPr lang="en-US"/>
          </a:p>
        </p:txBody>
      </p:sp>
      <p:sp>
        <p:nvSpPr>
          <p:cNvPr id="30" name="Text 28"/>
          <p:cNvSpPr/>
          <p:nvPr/>
        </p:nvSpPr>
        <p:spPr>
          <a:xfrm>
            <a:off x="548640" y="3238805"/>
            <a:ext cx="1143000" cy="581558"/>
          </a:xfrm>
          <a:prstGeom prst="rect">
            <a:avLst/>
          </a:prstGeom>
          <a:noFill/>
          <a:ln/>
        </p:spPr>
        <p:txBody>
          <a:bodyPr wrap="square" lIns="0" tIns="0" rIns="0" bIns="0" rtlCol="0" anchor="ctr">
            <a:normAutofit/>
          </a:bodyPr>
          <a:lstStyle/>
          <a:p>
            <a:pPr marL="0" indent="0" algn="ctr">
              <a:buNone/>
            </a:pPr>
            <a:r>
              <a:rPr lang="en-US" sz="1100">
                <a:solidFill>
                  <a:srgbClr val="1F2937"/>
                </a:solidFill>
                <a:latin typeface="Aptos" pitchFamily="34" charset="0"/>
                <a:ea typeface="Aptos" pitchFamily="34" charset="-122"/>
                <a:cs typeface="Aptos" pitchFamily="34" charset="-120"/>
              </a:rPr>
              <a:t>Treatment</a:t>
            </a:r>
            <a:endParaRPr lang="en-US" sz="1100"/>
          </a:p>
        </p:txBody>
      </p:sp>
      <p:sp>
        <p:nvSpPr>
          <p:cNvPr id="31" name="Shape 29"/>
          <p:cNvSpPr/>
          <p:nvPr/>
        </p:nvSpPr>
        <p:spPr>
          <a:xfrm>
            <a:off x="1737360" y="3183941"/>
            <a:ext cx="594360" cy="691286"/>
          </a:xfrm>
          <a:prstGeom prst="rect">
            <a:avLst/>
          </a:prstGeom>
          <a:solidFill>
            <a:schemeClr val="accent6">
              <a:lumMod val="40000"/>
              <a:lumOff val="60000"/>
            </a:schemeClr>
          </a:solidFill>
          <a:ln w="8890">
            <a:solidFill>
              <a:srgbClr val="C7D3E0"/>
            </a:solidFill>
            <a:prstDash val="solid"/>
          </a:ln>
        </p:spPr>
        <p:txBody>
          <a:bodyPr/>
          <a:lstStyle/>
          <a:p>
            <a:endParaRPr lang="en-US"/>
          </a:p>
        </p:txBody>
      </p:sp>
      <p:sp>
        <p:nvSpPr>
          <p:cNvPr id="32" name="Text 30"/>
          <p:cNvSpPr/>
          <p:nvPr/>
        </p:nvSpPr>
        <p:spPr>
          <a:xfrm>
            <a:off x="1783080" y="3238805"/>
            <a:ext cx="502920" cy="581558"/>
          </a:xfrm>
          <a:prstGeom prst="rect">
            <a:avLst/>
          </a:prstGeom>
          <a:noFill/>
          <a:ln/>
        </p:spPr>
        <p:txBody>
          <a:bodyPr wrap="square" lIns="0" tIns="0" rIns="0" bIns="0" rtlCol="0" anchor="ctr">
            <a:normAutofit/>
          </a:bodyPr>
          <a:lstStyle/>
          <a:p>
            <a:pPr marL="0" indent="0" algn="ctr">
              <a:buNone/>
            </a:pPr>
            <a:r>
              <a:rPr lang="en-US" sz="1100">
                <a:solidFill>
                  <a:srgbClr val="1F2937"/>
                </a:solidFill>
                <a:latin typeface="Aptos" pitchFamily="34" charset="0"/>
                <a:ea typeface="Aptos" pitchFamily="34" charset="-122"/>
                <a:cs typeface="Aptos" pitchFamily="34" charset="-120"/>
              </a:rPr>
              <a:t>C</a:t>
            </a:r>
            <a:endParaRPr lang="en-US" sz="1100"/>
          </a:p>
        </p:txBody>
      </p:sp>
      <p:sp>
        <p:nvSpPr>
          <p:cNvPr id="33" name="Shape 31"/>
          <p:cNvSpPr/>
          <p:nvPr/>
        </p:nvSpPr>
        <p:spPr>
          <a:xfrm>
            <a:off x="2331720" y="3183941"/>
            <a:ext cx="2971800" cy="691286"/>
          </a:xfrm>
          <a:prstGeom prst="rect">
            <a:avLst/>
          </a:prstGeom>
          <a:solidFill>
            <a:srgbClr val="FFFFFF"/>
          </a:solidFill>
          <a:ln w="8890">
            <a:solidFill>
              <a:srgbClr val="C7D3E0"/>
            </a:solidFill>
            <a:prstDash val="solid"/>
          </a:ln>
        </p:spPr>
        <p:txBody>
          <a:bodyPr/>
          <a:lstStyle/>
          <a:p>
            <a:endParaRPr lang="en-US"/>
          </a:p>
        </p:txBody>
      </p:sp>
      <p:sp>
        <p:nvSpPr>
          <p:cNvPr id="34" name="Text 32"/>
          <p:cNvSpPr/>
          <p:nvPr/>
        </p:nvSpPr>
        <p:spPr>
          <a:xfrm>
            <a:off x="2404872" y="3238805"/>
            <a:ext cx="2825496" cy="581558"/>
          </a:xfrm>
          <a:prstGeom prst="rect">
            <a:avLst/>
          </a:prstGeom>
          <a:noFill/>
          <a:ln/>
        </p:spPr>
        <p:txBody>
          <a:bodyPr wrap="square" lIns="0" tIns="0" rIns="0" bIns="0" rtlCol="0" anchor="ctr">
            <a:normAutofit/>
          </a:bodyPr>
          <a:lstStyle/>
          <a:p>
            <a:pPr marL="0" indent="0" algn="l">
              <a:buNone/>
            </a:pPr>
            <a:r>
              <a:rPr lang="en-US" sz="1100">
                <a:solidFill>
                  <a:srgbClr val="1F2937"/>
                </a:solidFill>
                <a:latin typeface="Aptos" pitchFamily="34" charset="0"/>
                <a:ea typeface="Aptos" pitchFamily="34" charset="-122"/>
                <a:cs typeface="Aptos" pitchFamily="34" charset="-120"/>
              </a:rPr>
              <a:t>Connections to care</a:t>
            </a:r>
            <a:endParaRPr lang="en-US" sz="1100"/>
          </a:p>
        </p:txBody>
      </p:sp>
      <p:sp>
        <p:nvSpPr>
          <p:cNvPr id="35" name="Shape 33"/>
          <p:cNvSpPr/>
          <p:nvPr/>
        </p:nvSpPr>
        <p:spPr>
          <a:xfrm>
            <a:off x="5303520" y="3183941"/>
            <a:ext cx="6400800" cy="691286"/>
          </a:xfrm>
          <a:prstGeom prst="rect">
            <a:avLst/>
          </a:prstGeom>
          <a:solidFill>
            <a:srgbClr val="FFFFFF"/>
          </a:solidFill>
          <a:ln w="8890">
            <a:solidFill>
              <a:srgbClr val="C7D3E0"/>
            </a:solidFill>
            <a:prstDash val="solid"/>
          </a:ln>
        </p:spPr>
        <p:txBody>
          <a:bodyPr/>
          <a:lstStyle/>
          <a:p>
            <a:endParaRPr lang="en-US"/>
          </a:p>
        </p:txBody>
      </p:sp>
      <p:sp>
        <p:nvSpPr>
          <p:cNvPr id="36" name="Text 34"/>
          <p:cNvSpPr/>
          <p:nvPr/>
        </p:nvSpPr>
        <p:spPr>
          <a:xfrm>
            <a:off x="5376672" y="3238805"/>
            <a:ext cx="6254496" cy="581558"/>
          </a:xfrm>
          <a:prstGeom prst="rect">
            <a:avLst/>
          </a:prstGeom>
          <a:noFill/>
          <a:ln/>
        </p:spPr>
        <p:txBody>
          <a:bodyPr wrap="square" lIns="0" tIns="0" rIns="0" bIns="0" rtlCol="0" anchor="ctr">
            <a:normAutofit/>
          </a:bodyPr>
          <a:lstStyle/>
          <a:p>
            <a:pPr marL="0" indent="0" algn="l">
              <a:buNone/>
            </a:pPr>
            <a:r>
              <a:rPr lang="en-US" sz="1100">
                <a:solidFill>
                  <a:srgbClr val="1F2937"/>
                </a:solidFill>
                <a:latin typeface="Aptos" pitchFamily="34" charset="0"/>
                <a:ea typeface="Aptos" pitchFamily="34" charset="-122"/>
                <a:cs typeface="Aptos" pitchFamily="34" charset="-120"/>
              </a:rPr>
              <a:t>Screening, SBIRT, navigators, warm handoffs, peer support, call centers, and outreach.</a:t>
            </a:r>
            <a:endParaRPr lang="en-US" sz="1100"/>
          </a:p>
        </p:txBody>
      </p:sp>
      <p:sp>
        <p:nvSpPr>
          <p:cNvPr id="37" name="Shape 35"/>
          <p:cNvSpPr/>
          <p:nvPr/>
        </p:nvSpPr>
        <p:spPr>
          <a:xfrm>
            <a:off x="502920" y="3875227"/>
            <a:ext cx="1234440" cy="691286"/>
          </a:xfrm>
          <a:prstGeom prst="rect">
            <a:avLst/>
          </a:prstGeom>
          <a:solidFill>
            <a:schemeClr val="accent5">
              <a:lumMod val="20000"/>
              <a:lumOff val="80000"/>
            </a:schemeClr>
          </a:solidFill>
          <a:ln w="8890">
            <a:solidFill>
              <a:srgbClr val="C7D3E0"/>
            </a:solidFill>
            <a:prstDash val="solid"/>
          </a:ln>
        </p:spPr>
        <p:txBody>
          <a:bodyPr/>
          <a:lstStyle/>
          <a:p>
            <a:endParaRPr lang="en-US"/>
          </a:p>
        </p:txBody>
      </p:sp>
      <p:sp>
        <p:nvSpPr>
          <p:cNvPr id="38" name="Text 36"/>
          <p:cNvSpPr/>
          <p:nvPr/>
        </p:nvSpPr>
        <p:spPr>
          <a:xfrm>
            <a:off x="548640" y="3930091"/>
            <a:ext cx="1143000" cy="581558"/>
          </a:xfrm>
          <a:prstGeom prst="rect">
            <a:avLst/>
          </a:prstGeom>
          <a:noFill/>
          <a:ln/>
        </p:spPr>
        <p:txBody>
          <a:bodyPr wrap="square" lIns="0" tIns="0" rIns="0" bIns="0" rtlCol="0" anchor="ctr">
            <a:normAutofit/>
          </a:bodyPr>
          <a:lstStyle/>
          <a:p>
            <a:pPr marL="0" indent="0" algn="ctr">
              <a:buNone/>
            </a:pPr>
            <a:r>
              <a:rPr lang="en-US" sz="1100">
                <a:solidFill>
                  <a:srgbClr val="1F2937"/>
                </a:solidFill>
                <a:latin typeface="Aptos" pitchFamily="34" charset="0"/>
                <a:ea typeface="Aptos" pitchFamily="34" charset="-122"/>
                <a:cs typeface="Aptos" pitchFamily="34" charset="-120"/>
              </a:rPr>
              <a:t>Treatment</a:t>
            </a:r>
            <a:endParaRPr lang="en-US" sz="1100"/>
          </a:p>
        </p:txBody>
      </p:sp>
      <p:sp>
        <p:nvSpPr>
          <p:cNvPr id="39" name="Shape 37"/>
          <p:cNvSpPr/>
          <p:nvPr/>
        </p:nvSpPr>
        <p:spPr>
          <a:xfrm>
            <a:off x="1737360" y="3875227"/>
            <a:ext cx="594360" cy="691286"/>
          </a:xfrm>
          <a:prstGeom prst="rect">
            <a:avLst/>
          </a:prstGeom>
          <a:solidFill>
            <a:schemeClr val="accent6">
              <a:lumMod val="40000"/>
              <a:lumOff val="60000"/>
            </a:schemeClr>
          </a:solidFill>
          <a:ln w="8890">
            <a:solidFill>
              <a:srgbClr val="C7D3E0"/>
            </a:solidFill>
            <a:prstDash val="solid"/>
          </a:ln>
        </p:spPr>
        <p:txBody>
          <a:bodyPr/>
          <a:lstStyle/>
          <a:p>
            <a:endParaRPr lang="en-US"/>
          </a:p>
        </p:txBody>
      </p:sp>
      <p:sp>
        <p:nvSpPr>
          <p:cNvPr id="40" name="Text 38"/>
          <p:cNvSpPr/>
          <p:nvPr/>
        </p:nvSpPr>
        <p:spPr>
          <a:xfrm>
            <a:off x="1783080" y="3930091"/>
            <a:ext cx="502920" cy="581558"/>
          </a:xfrm>
          <a:prstGeom prst="rect">
            <a:avLst/>
          </a:prstGeom>
          <a:noFill/>
          <a:ln/>
        </p:spPr>
        <p:txBody>
          <a:bodyPr wrap="square" lIns="0" tIns="0" rIns="0" bIns="0" rtlCol="0" anchor="ctr">
            <a:normAutofit/>
          </a:bodyPr>
          <a:lstStyle/>
          <a:p>
            <a:pPr marL="0" indent="0" algn="ctr">
              <a:buNone/>
            </a:pPr>
            <a:r>
              <a:rPr lang="en-US" sz="1100">
                <a:solidFill>
                  <a:srgbClr val="1F2937"/>
                </a:solidFill>
                <a:latin typeface="Aptos" pitchFamily="34" charset="0"/>
                <a:ea typeface="Aptos" pitchFamily="34" charset="-122"/>
                <a:cs typeface="Aptos" pitchFamily="34" charset="-120"/>
              </a:rPr>
              <a:t>D</a:t>
            </a:r>
            <a:endParaRPr lang="en-US" sz="1100"/>
          </a:p>
        </p:txBody>
      </p:sp>
      <p:sp>
        <p:nvSpPr>
          <p:cNvPr id="41" name="Shape 39"/>
          <p:cNvSpPr/>
          <p:nvPr/>
        </p:nvSpPr>
        <p:spPr>
          <a:xfrm>
            <a:off x="2331720" y="3875227"/>
            <a:ext cx="2971800" cy="691286"/>
          </a:xfrm>
          <a:prstGeom prst="rect">
            <a:avLst/>
          </a:prstGeom>
          <a:solidFill>
            <a:srgbClr val="F8FAFC"/>
          </a:solidFill>
          <a:ln w="8890">
            <a:solidFill>
              <a:srgbClr val="C7D3E0"/>
            </a:solidFill>
            <a:prstDash val="solid"/>
          </a:ln>
        </p:spPr>
        <p:txBody>
          <a:bodyPr/>
          <a:lstStyle/>
          <a:p>
            <a:endParaRPr lang="en-US"/>
          </a:p>
        </p:txBody>
      </p:sp>
      <p:sp>
        <p:nvSpPr>
          <p:cNvPr id="42" name="Text 40"/>
          <p:cNvSpPr/>
          <p:nvPr/>
        </p:nvSpPr>
        <p:spPr>
          <a:xfrm>
            <a:off x="2404872" y="3930091"/>
            <a:ext cx="2825496" cy="581558"/>
          </a:xfrm>
          <a:prstGeom prst="rect">
            <a:avLst/>
          </a:prstGeom>
          <a:noFill/>
          <a:ln/>
        </p:spPr>
        <p:txBody>
          <a:bodyPr wrap="square" lIns="0" tIns="0" rIns="0" bIns="0" rtlCol="0" anchor="ctr">
            <a:normAutofit/>
          </a:bodyPr>
          <a:lstStyle/>
          <a:p>
            <a:pPr marL="0" indent="0" algn="l">
              <a:buNone/>
            </a:pPr>
            <a:r>
              <a:rPr lang="en-US" sz="1100">
                <a:solidFill>
                  <a:srgbClr val="1F2937"/>
                </a:solidFill>
                <a:latin typeface="Aptos" pitchFamily="34" charset="0"/>
                <a:ea typeface="Aptos" pitchFamily="34" charset="-122"/>
                <a:cs typeface="Aptos" pitchFamily="34" charset="-120"/>
              </a:rPr>
              <a:t>Criminal justice-involved persons</a:t>
            </a:r>
            <a:endParaRPr lang="en-US" sz="1100"/>
          </a:p>
        </p:txBody>
      </p:sp>
      <p:sp>
        <p:nvSpPr>
          <p:cNvPr id="43" name="Shape 41"/>
          <p:cNvSpPr/>
          <p:nvPr/>
        </p:nvSpPr>
        <p:spPr>
          <a:xfrm>
            <a:off x="5303520" y="3875227"/>
            <a:ext cx="6400800" cy="691286"/>
          </a:xfrm>
          <a:prstGeom prst="rect">
            <a:avLst/>
          </a:prstGeom>
          <a:solidFill>
            <a:srgbClr val="F8FAFC"/>
          </a:solidFill>
          <a:ln w="8890">
            <a:solidFill>
              <a:srgbClr val="C7D3E0"/>
            </a:solidFill>
            <a:prstDash val="solid"/>
          </a:ln>
        </p:spPr>
        <p:txBody>
          <a:bodyPr/>
          <a:lstStyle/>
          <a:p>
            <a:endParaRPr lang="en-US"/>
          </a:p>
        </p:txBody>
      </p:sp>
      <p:sp>
        <p:nvSpPr>
          <p:cNvPr id="44" name="Text 42"/>
          <p:cNvSpPr/>
          <p:nvPr/>
        </p:nvSpPr>
        <p:spPr>
          <a:xfrm>
            <a:off x="5376672" y="3930091"/>
            <a:ext cx="6254496" cy="581558"/>
          </a:xfrm>
          <a:prstGeom prst="rect">
            <a:avLst/>
          </a:prstGeom>
          <a:noFill/>
          <a:ln/>
        </p:spPr>
        <p:txBody>
          <a:bodyPr wrap="square" lIns="0" tIns="0" rIns="0" bIns="0" rtlCol="0" anchor="ctr">
            <a:normAutofit/>
          </a:bodyPr>
          <a:lstStyle/>
          <a:p>
            <a:pPr marL="0" indent="0" algn="l">
              <a:buNone/>
            </a:pPr>
            <a:r>
              <a:rPr lang="en-US" sz="1100">
                <a:solidFill>
                  <a:srgbClr val="1F2937"/>
                </a:solidFill>
                <a:latin typeface="Aptos" pitchFamily="34" charset="0"/>
                <a:ea typeface="Aptos" pitchFamily="34" charset="-122"/>
                <a:cs typeface="Aptos" pitchFamily="34" charset="-120"/>
              </a:rPr>
              <a:t>Diversion, treatment courts, jail-based treatment, MAT, reentry support, and justice-system training.</a:t>
            </a:r>
            <a:endParaRPr lang="en-US" sz="1100"/>
          </a:p>
        </p:txBody>
      </p:sp>
      <p:sp>
        <p:nvSpPr>
          <p:cNvPr id="45" name="Shape 43"/>
          <p:cNvSpPr/>
          <p:nvPr/>
        </p:nvSpPr>
        <p:spPr>
          <a:xfrm>
            <a:off x="502920" y="4566514"/>
            <a:ext cx="1234440" cy="691286"/>
          </a:xfrm>
          <a:prstGeom prst="rect">
            <a:avLst/>
          </a:prstGeom>
          <a:solidFill>
            <a:schemeClr val="accent5">
              <a:lumMod val="20000"/>
              <a:lumOff val="80000"/>
            </a:schemeClr>
          </a:solidFill>
          <a:ln w="8890">
            <a:solidFill>
              <a:srgbClr val="C7D3E0"/>
            </a:solidFill>
            <a:prstDash val="solid"/>
          </a:ln>
        </p:spPr>
        <p:txBody>
          <a:bodyPr/>
          <a:lstStyle/>
          <a:p>
            <a:endParaRPr lang="en-US"/>
          </a:p>
        </p:txBody>
      </p:sp>
      <p:sp>
        <p:nvSpPr>
          <p:cNvPr id="46" name="Text 44"/>
          <p:cNvSpPr/>
          <p:nvPr/>
        </p:nvSpPr>
        <p:spPr>
          <a:xfrm>
            <a:off x="548640" y="4621378"/>
            <a:ext cx="1143000" cy="581558"/>
          </a:xfrm>
          <a:prstGeom prst="rect">
            <a:avLst/>
          </a:prstGeom>
          <a:noFill/>
          <a:ln/>
        </p:spPr>
        <p:txBody>
          <a:bodyPr wrap="square" lIns="0" tIns="0" rIns="0" bIns="0" rtlCol="0" anchor="ctr">
            <a:normAutofit/>
          </a:bodyPr>
          <a:lstStyle/>
          <a:p>
            <a:pPr marL="0" indent="0" algn="ctr">
              <a:buNone/>
            </a:pPr>
            <a:r>
              <a:rPr lang="en-US" sz="1100">
                <a:solidFill>
                  <a:srgbClr val="1F2937"/>
                </a:solidFill>
                <a:latin typeface="Aptos" pitchFamily="34" charset="0"/>
                <a:ea typeface="Aptos" pitchFamily="34" charset="-122"/>
                <a:cs typeface="Aptos" pitchFamily="34" charset="-120"/>
              </a:rPr>
              <a:t>Treatment</a:t>
            </a:r>
            <a:endParaRPr lang="en-US" sz="1100"/>
          </a:p>
        </p:txBody>
      </p:sp>
      <p:sp>
        <p:nvSpPr>
          <p:cNvPr id="47" name="Shape 45"/>
          <p:cNvSpPr/>
          <p:nvPr/>
        </p:nvSpPr>
        <p:spPr>
          <a:xfrm>
            <a:off x="1737360" y="4566514"/>
            <a:ext cx="594360" cy="691286"/>
          </a:xfrm>
          <a:prstGeom prst="rect">
            <a:avLst/>
          </a:prstGeom>
          <a:solidFill>
            <a:schemeClr val="accent6">
              <a:lumMod val="40000"/>
              <a:lumOff val="60000"/>
            </a:schemeClr>
          </a:solidFill>
          <a:ln w="8890">
            <a:solidFill>
              <a:srgbClr val="C7D3E0"/>
            </a:solidFill>
            <a:prstDash val="solid"/>
          </a:ln>
        </p:spPr>
        <p:txBody>
          <a:bodyPr/>
          <a:lstStyle/>
          <a:p>
            <a:endParaRPr lang="en-US"/>
          </a:p>
        </p:txBody>
      </p:sp>
      <p:sp>
        <p:nvSpPr>
          <p:cNvPr id="48" name="Text 46"/>
          <p:cNvSpPr/>
          <p:nvPr/>
        </p:nvSpPr>
        <p:spPr>
          <a:xfrm>
            <a:off x="1783080" y="4621378"/>
            <a:ext cx="502920" cy="581558"/>
          </a:xfrm>
          <a:prstGeom prst="rect">
            <a:avLst/>
          </a:prstGeom>
          <a:noFill/>
          <a:ln/>
        </p:spPr>
        <p:txBody>
          <a:bodyPr wrap="square" lIns="0" tIns="0" rIns="0" bIns="0" rtlCol="0" anchor="ctr">
            <a:normAutofit/>
          </a:bodyPr>
          <a:lstStyle/>
          <a:p>
            <a:pPr marL="0" indent="0" algn="ctr">
              <a:buNone/>
            </a:pPr>
            <a:r>
              <a:rPr lang="en-US" sz="1100">
                <a:solidFill>
                  <a:srgbClr val="1F2937"/>
                </a:solidFill>
                <a:latin typeface="Aptos" pitchFamily="34" charset="0"/>
                <a:ea typeface="Aptos" pitchFamily="34" charset="-122"/>
                <a:cs typeface="Aptos" pitchFamily="34" charset="-120"/>
              </a:rPr>
              <a:t>E</a:t>
            </a:r>
            <a:endParaRPr lang="en-US" sz="1100"/>
          </a:p>
        </p:txBody>
      </p:sp>
      <p:sp>
        <p:nvSpPr>
          <p:cNvPr id="49" name="Shape 47"/>
          <p:cNvSpPr/>
          <p:nvPr/>
        </p:nvSpPr>
        <p:spPr>
          <a:xfrm>
            <a:off x="2331720" y="4566514"/>
            <a:ext cx="2971800" cy="691286"/>
          </a:xfrm>
          <a:prstGeom prst="rect">
            <a:avLst/>
          </a:prstGeom>
          <a:solidFill>
            <a:srgbClr val="FFFFFF"/>
          </a:solidFill>
          <a:ln w="8890">
            <a:solidFill>
              <a:srgbClr val="C7D3E0"/>
            </a:solidFill>
            <a:prstDash val="solid"/>
          </a:ln>
        </p:spPr>
        <p:txBody>
          <a:bodyPr/>
          <a:lstStyle/>
          <a:p>
            <a:endParaRPr lang="en-US"/>
          </a:p>
        </p:txBody>
      </p:sp>
      <p:sp>
        <p:nvSpPr>
          <p:cNvPr id="50" name="Text 48"/>
          <p:cNvSpPr/>
          <p:nvPr/>
        </p:nvSpPr>
        <p:spPr>
          <a:xfrm>
            <a:off x="2404872" y="4621378"/>
            <a:ext cx="2825496" cy="581558"/>
          </a:xfrm>
          <a:prstGeom prst="rect">
            <a:avLst/>
          </a:prstGeom>
          <a:noFill/>
          <a:ln/>
        </p:spPr>
        <p:txBody>
          <a:bodyPr wrap="square" lIns="0" tIns="0" rIns="0" bIns="0" rtlCol="0" anchor="ctr">
            <a:normAutofit/>
          </a:bodyPr>
          <a:lstStyle/>
          <a:p>
            <a:pPr marL="0" indent="0" algn="l">
              <a:buNone/>
            </a:pPr>
            <a:r>
              <a:rPr lang="en-US" sz="1100">
                <a:solidFill>
                  <a:srgbClr val="1F2937"/>
                </a:solidFill>
                <a:latin typeface="Aptos" pitchFamily="34" charset="0"/>
                <a:ea typeface="Aptos" pitchFamily="34" charset="-122"/>
                <a:cs typeface="Aptos" pitchFamily="34" charset="-120"/>
              </a:rPr>
              <a:t>Pregnant / parenting women &amp; families</a:t>
            </a:r>
            <a:endParaRPr lang="en-US" sz="1100"/>
          </a:p>
        </p:txBody>
      </p:sp>
      <p:sp>
        <p:nvSpPr>
          <p:cNvPr id="51" name="Shape 49"/>
          <p:cNvSpPr/>
          <p:nvPr/>
        </p:nvSpPr>
        <p:spPr>
          <a:xfrm>
            <a:off x="5303520" y="4566514"/>
            <a:ext cx="6400800" cy="691286"/>
          </a:xfrm>
          <a:prstGeom prst="rect">
            <a:avLst/>
          </a:prstGeom>
          <a:solidFill>
            <a:srgbClr val="FFFFFF"/>
          </a:solidFill>
          <a:ln w="8890">
            <a:solidFill>
              <a:srgbClr val="C7D3E0"/>
            </a:solidFill>
            <a:prstDash val="solid"/>
          </a:ln>
        </p:spPr>
        <p:txBody>
          <a:bodyPr/>
          <a:lstStyle/>
          <a:p>
            <a:endParaRPr lang="en-US"/>
          </a:p>
        </p:txBody>
      </p:sp>
      <p:sp>
        <p:nvSpPr>
          <p:cNvPr id="52" name="Text 50"/>
          <p:cNvSpPr/>
          <p:nvPr/>
        </p:nvSpPr>
        <p:spPr>
          <a:xfrm>
            <a:off x="5376672" y="4621378"/>
            <a:ext cx="6254496" cy="581558"/>
          </a:xfrm>
          <a:prstGeom prst="rect">
            <a:avLst/>
          </a:prstGeom>
          <a:noFill/>
          <a:ln/>
        </p:spPr>
        <p:txBody>
          <a:bodyPr wrap="square" lIns="0" tIns="0" rIns="0" bIns="0" rtlCol="0" anchor="ctr">
            <a:normAutofit/>
          </a:bodyPr>
          <a:lstStyle/>
          <a:p>
            <a:pPr marL="0" indent="0" algn="l">
              <a:buNone/>
            </a:pPr>
            <a:r>
              <a:rPr lang="en-US" sz="1100">
                <a:solidFill>
                  <a:srgbClr val="1F2937"/>
                </a:solidFill>
                <a:latin typeface="Aptos" pitchFamily="34" charset="0"/>
                <a:ea typeface="Aptos" pitchFamily="34" charset="-122"/>
                <a:cs typeface="Aptos" pitchFamily="34" charset="-120"/>
              </a:rPr>
              <a:t>MAT, treatment, family supports, childcare, home-based services, and child-welfare supports.</a:t>
            </a:r>
            <a:endParaRPr lang="en-US" sz="1100"/>
          </a:p>
        </p:txBody>
      </p:sp>
      <p:sp>
        <p:nvSpPr>
          <p:cNvPr id="55" name="Shape 53"/>
          <p:cNvSpPr/>
          <p:nvPr/>
        </p:nvSpPr>
        <p:spPr>
          <a:xfrm>
            <a:off x="457200" y="6492240"/>
            <a:ext cx="11201400" cy="0"/>
          </a:xfrm>
          <a:prstGeom prst="line">
            <a:avLst/>
          </a:prstGeom>
          <a:noFill/>
          <a:ln w="9525">
            <a:solidFill>
              <a:srgbClr val="C7D3E0"/>
            </a:solidFill>
            <a:prstDash val="solid"/>
          </a:ln>
        </p:spPr>
        <p:txBody>
          <a:bodyPr/>
          <a:lstStyle/>
          <a:p>
            <a:endParaRPr lang="en-US"/>
          </a:p>
        </p:txBody>
      </p:sp>
      <p:sp>
        <p:nvSpPr>
          <p:cNvPr id="56" name="Text 54">
            <a:hlinkClick r:id="rId3"/>
          </p:cNvPr>
          <p:cNvSpPr/>
          <p:nvPr/>
        </p:nvSpPr>
        <p:spPr>
          <a:xfrm>
            <a:off x="502920" y="6565392"/>
            <a:ext cx="9784080" cy="182880"/>
          </a:xfrm>
          <a:prstGeom prst="rect">
            <a:avLst/>
          </a:prstGeom>
          <a:noFill/>
          <a:ln/>
        </p:spPr>
        <p:txBody>
          <a:bodyPr wrap="square" lIns="0" tIns="0" rIns="0" bIns="0" rtlCol="0" anchor="ctr"/>
          <a:lstStyle/>
          <a:p>
            <a:pPr marL="0" indent="0">
              <a:buNone/>
            </a:pPr>
            <a:r>
              <a:rPr lang="en-US" sz="1050" u="sng">
                <a:solidFill>
                  <a:srgbClr val="566274"/>
                </a:solidFill>
                <a:hlinkClick r:id="rId3">
                  <a:extLst>
                    <a:ext uri="{A12FA001-AC4F-418D-AE19-62706E023703}">
                      <ahyp:hlinkClr xmlns:ahyp="http://schemas.microsoft.com/office/drawing/2018/hyperlinkcolor" val="tx"/>
                    </a:ext>
                  </a:extLst>
                </a:hlinkClick>
              </a:rPr>
              <a:t>Source: California Department of Health Care Services (DHCS), Exhibit E Final Settlement Agreement (Aug. 2021), Schedule A and Schedule B</a:t>
            </a:r>
            <a:r>
              <a:rPr lang="en-US" sz="680" u="sng">
                <a:solidFill>
                  <a:srgbClr val="566274"/>
                </a:solidFill>
                <a:hlinkClick r:id="rId3">
                  <a:extLst>
                    <a:ext uri="{A12FA001-AC4F-418D-AE19-62706E023703}">
                      <ahyp:hlinkClr xmlns:ahyp="http://schemas.microsoft.com/office/drawing/2018/hyperlinkcolor" val="tx"/>
                    </a:ext>
                  </a:extLst>
                </a:hlinkClick>
              </a:rPr>
              <a:t>.</a:t>
            </a:r>
            <a:endParaRPr lang="en-US" sz="68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1695" cy="246888"/>
          </a:xfrm>
          <a:prstGeom prst="rect">
            <a:avLst/>
          </a:prstGeom>
          <a:solidFill>
            <a:srgbClr val="1B365D"/>
          </a:solidFill>
          <a:ln w="12700">
            <a:solidFill>
              <a:srgbClr val="1B365D"/>
            </a:solidFill>
            <a:prstDash val="solid"/>
          </a:ln>
        </p:spPr>
        <p:txBody>
          <a:bodyPr/>
          <a:lstStyle/>
          <a:p>
            <a:endParaRPr lang="en-US"/>
          </a:p>
        </p:txBody>
      </p:sp>
      <p:sp>
        <p:nvSpPr>
          <p:cNvPr id="3" name="Text 1"/>
          <p:cNvSpPr/>
          <p:nvPr/>
        </p:nvSpPr>
        <p:spPr>
          <a:xfrm>
            <a:off x="502920" y="502920"/>
            <a:ext cx="10789920" cy="411480"/>
          </a:xfrm>
          <a:prstGeom prst="rect">
            <a:avLst/>
          </a:prstGeom>
          <a:noFill/>
          <a:ln/>
        </p:spPr>
        <p:txBody>
          <a:bodyPr wrap="square" lIns="0" tIns="0" rIns="0" bIns="0" rtlCol="0" anchor="ctr"/>
          <a:lstStyle/>
          <a:p>
            <a:pPr marL="0" indent="0">
              <a:buNone/>
            </a:pPr>
            <a:r>
              <a:rPr lang="en-US" sz="2500" b="1">
                <a:solidFill>
                  <a:srgbClr val="1B365D"/>
                </a:solidFill>
                <a:latin typeface="Aptos Display" pitchFamily="34" charset="0"/>
                <a:ea typeface="Aptos Display" pitchFamily="34" charset="-122"/>
                <a:cs typeface="Aptos Display" pitchFamily="34" charset="-120"/>
              </a:rPr>
              <a:t>Schedule B – Approved Uses: Prevention &amp; Other Strategies</a:t>
            </a:r>
            <a:endParaRPr lang="en-US" sz="2500"/>
          </a:p>
        </p:txBody>
      </p:sp>
      <p:sp>
        <p:nvSpPr>
          <p:cNvPr id="4" name="Text 2"/>
          <p:cNvSpPr/>
          <p:nvPr/>
        </p:nvSpPr>
        <p:spPr>
          <a:xfrm>
            <a:off x="512064" y="914400"/>
            <a:ext cx="10881360" cy="256032"/>
          </a:xfrm>
          <a:prstGeom prst="rect">
            <a:avLst/>
          </a:prstGeom>
          <a:noFill/>
          <a:ln/>
        </p:spPr>
        <p:txBody>
          <a:bodyPr wrap="square" lIns="0" tIns="0" rIns="0" bIns="0" rtlCol="0" anchor="ctr"/>
          <a:lstStyle/>
          <a:p>
            <a:pPr marL="0" indent="0">
              <a:buNone/>
            </a:pPr>
            <a:r>
              <a:rPr lang="en-US" sz="1050">
                <a:solidFill>
                  <a:srgbClr val="566274"/>
                </a:solidFill>
              </a:rPr>
              <a:t>Part Two  summarizes prevention, harm reduction, coordination, training, and research uses</a:t>
            </a:r>
            <a:endParaRPr lang="en-US" sz="1050"/>
          </a:p>
        </p:txBody>
      </p:sp>
      <p:sp>
        <p:nvSpPr>
          <p:cNvPr id="5" name="Shape 3"/>
          <p:cNvSpPr/>
          <p:nvPr/>
        </p:nvSpPr>
        <p:spPr>
          <a:xfrm>
            <a:off x="502920" y="1325880"/>
            <a:ext cx="1234440" cy="384048"/>
          </a:xfrm>
          <a:prstGeom prst="rect">
            <a:avLst/>
          </a:prstGeom>
          <a:solidFill>
            <a:schemeClr val="accent5">
              <a:lumMod val="50000"/>
            </a:schemeClr>
          </a:solidFill>
          <a:ln w="8890">
            <a:solidFill>
              <a:srgbClr val="C7D3E0"/>
            </a:solidFill>
            <a:prstDash val="solid"/>
          </a:ln>
        </p:spPr>
        <p:txBody>
          <a:bodyPr/>
          <a:lstStyle/>
          <a:p>
            <a:endParaRPr lang="en-US"/>
          </a:p>
        </p:txBody>
      </p:sp>
      <p:sp>
        <p:nvSpPr>
          <p:cNvPr id="6" name="Text 4"/>
          <p:cNvSpPr/>
          <p:nvPr/>
        </p:nvSpPr>
        <p:spPr>
          <a:xfrm>
            <a:off x="548640" y="1389888"/>
            <a:ext cx="1143000" cy="256032"/>
          </a:xfrm>
          <a:prstGeom prst="rect">
            <a:avLst/>
          </a:prstGeom>
          <a:noFill/>
          <a:ln/>
        </p:spPr>
        <p:txBody>
          <a:bodyPr wrap="square" lIns="0" tIns="0" rIns="0" bIns="0" rtlCol="0" anchor="ctr">
            <a:normAutofit/>
          </a:bodyPr>
          <a:lstStyle/>
          <a:p>
            <a:pPr marL="0" indent="0" algn="ctr">
              <a:buNone/>
            </a:pPr>
            <a:r>
              <a:rPr lang="en-US" sz="1000" b="1">
                <a:solidFill>
                  <a:srgbClr val="FFFFFF"/>
                </a:solidFill>
                <a:latin typeface="Aptos" pitchFamily="34" charset="0"/>
                <a:ea typeface="Aptos" pitchFamily="34" charset="-122"/>
                <a:cs typeface="Aptos" pitchFamily="34" charset="-120"/>
              </a:rPr>
              <a:t>Part</a:t>
            </a:r>
            <a:endParaRPr lang="en-US" sz="1000"/>
          </a:p>
        </p:txBody>
      </p:sp>
      <p:sp>
        <p:nvSpPr>
          <p:cNvPr id="7" name="Shape 5"/>
          <p:cNvSpPr/>
          <p:nvPr/>
        </p:nvSpPr>
        <p:spPr>
          <a:xfrm>
            <a:off x="1737360" y="1325880"/>
            <a:ext cx="594360" cy="384048"/>
          </a:xfrm>
          <a:prstGeom prst="rect">
            <a:avLst/>
          </a:prstGeom>
          <a:solidFill>
            <a:schemeClr val="accent5">
              <a:lumMod val="50000"/>
            </a:schemeClr>
          </a:solidFill>
          <a:ln w="8890">
            <a:solidFill>
              <a:srgbClr val="C7D3E0"/>
            </a:solidFill>
            <a:prstDash val="solid"/>
          </a:ln>
        </p:spPr>
        <p:txBody>
          <a:bodyPr/>
          <a:lstStyle/>
          <a:p>
            <a:endParaRPr lang="en-US"/>
          </a:p>
        </p:txBody>
      </p:sp>
      <p:sp>
        <p:nvSpPr>
          <p:cNvPr id="8" name="Text 6"/>
          <p:cNvSpPr/>
          <p:nvPr/>
        </p:nvSpPr>
        <p:spPr>
          <a:xfrm>
            <a:off x="1783080" y="1389888"/>
            <a:ext cx="502920" cy="256032"/>
          </a:xfrm>
          <a:prstGeom prst="rect">
            <a:avLst/>
          </a:prstGeom>
          <a:noFill/>
          <a:ln/>
        </p:spPr>
        <p:txBody>
          <a:bodyPr wrap="square" lIns="0" tIns="0" rIns="0" bIns="0" rtlCol="0" anchor="ctr">
            <a:normAutofit/>
          </a:bodyPr>
          <a:lstStyle/>
          <a:p>
            <a:pPr marL="0" indent="0" algn="ctr">
              <a:buNone/>
            </a:pPr>
            <a:r>
              <a:rPr lang="en-US" sz="1000" b="1">
                <a:solidFill>
                  <a:srgbClr val="FFFFFF"/>
                </a:solidFill>
                <a:latin typeface="Aptos" pitchFamily="34" charset="0"/>
                <a:ea typeface="Aptos" pitchFamily="34" charset="-122"/>
                <a:cs typeface="Aptos" pitchFamily="34" charset="-120"/>
              </a:rPr>
              <a:t>Code</a:t>
            </a:r>
            <a:endParaRPr lang="en-US" sz="1000"/>
          </a:p>
        </p:txBody>
      </p:sp>
      <p:sp>
        <p:nvSpPr>
          <p:cNvPr id="9" name="Shape 7"/>
          <p:cNvSpPr/>
          <p:nvPr/>
        </p:nvSpPr>
        <p:spPr>
          <a:xfrm>
            <a:off x="2331720" y="1325880"/>
            <a:ext cx="3063240" cy="384048"/>
          </a:xfrm>
          <a:prstGeom prst="rect">
            <a:avLst/>
          </a:prstGeom>
          <a:solidFill>
            <a:schemeClr val="accent5">
              <a:lumMod val="50000"/>
            </a:schemeClr>
          </a:solidFill>
          <a:ln w="8890">
            <a:solidFill>
              <a:srgbClr val="C7D3E0"/>
            </a:solidFill>
            <a:prstDash val="solid"/>
          </a:ln>
        </p:spPr>
        <p:txBody>
          <a:bodyPr/>
          <a:lstStyle/>
          <a:p>
            <a:endParaRPr lang="en-US"/>
          </a:p>
        </p:txBody>
      </p:sp>
      <p:sp>
        <p:nvSpPr>
          <p:cNvPr id="10" name="Text 8"/>
          <p:cNvSpPr/>
          <p:nvPr/>
        </p:nvSpPr>
        <p:spPr>
          <a:xfrm>
            <a:off x="2404872" y="1389888"/>
            <a:ext cx="2916936" cy="256032"/>
          </a:xfrm>
          <a:prstGeom prst="rect">
            <a:avLst/>
          </a:prstGeom>
          <a:noFill/>
          <a:ln/>
        </p:spPr>
        <p:txBody>
          <a:bodyPr wrap="square" lIns="0" tIns="0" rIns="0" bIns="0" rtlCol="0" anchor="ctr">
            <a:normAutofit/>
          </a:bodyPr>
          <a:lstStyle/>
          <a:p>
            <a:pPr marL="0" indent="0" algn="l">
              <a:buNone/>
            </a:pPr>
            <a:r>
              <a:rPr lang="en-US" sz="1000" b="1">
                <a:solidFill>
                  <a:srgbClr val="FFFFFF"/>
                </a:solidFill>
                <a:latin typeface="Aptos" pitchFamily="34" charset="0"/>
                <a:ea typeface="Aptos" pitchFamily="34" charset="-122"/>
                <a:cs typeface="Aptos" pitchFamily="34" charset="-120"/>
              </a:rPr>
              <a:t>Approved-use category</a:t>
            </a:r>
            <a:endParaRPr lang="en-US" sz="1000"/>
          </a:p>
        </p:txBody>
      </p:sp>
      <p:sp>
        <p:nvSpPr>
          <p:cNvPr id="11" name="Shape 9"/>
          <p:cNvSpPr/>
          <p:nvPr/>
        </p:nvSpPr>
        <p:spPr>
          <a:xfrm>
            <a:off x="5394960" y="1325880"/>
            <a:ext cx="6309360" cy="384048"/>
          </a:xfrm>
          <a:prstGeom prst="rect">
            <a:avLst/>
          </a:prstGeom>
          <a:solidFill>
            <a:schemeClr val="accent5">
              <a:lumMod val="50000"/>
            </a:schemeClr>
          </a:solidFill>
          <a:ln w="8890">
            <a:solidFill>
              <a:srgbClr val="C7D3E0"/>
            </a:solidFill>
            <a:prstDash val="solid"/>
          </a:ln>
        </p:spPr>
        <p:txBody>
          <a:bodyPr/>
          <a:lstStyle/>
          <a:p>
            <a:endParaRPr lang="en-US"/>
          </a:p>
        </p:txBody>
      </p:sp>
      <p:sp>
        <p:nvSpPr>
          <p:cNvPr id="12" name="Text 10"/>
          <p:cNvSpPr/>
          <p:nvPr/>
        </p:nvSpPr>
        <p:spPr>
          <a:xfrm>
            <a:off x="5468112" y="1389888"/>
            <a:ext cx="6163056" cy="256032"/>
          </a:xfrm>
          <a:prstGeom prst="rect">
            <a:avLst/>
          </a:prstGeom>
          <a:noFill/>
          <a:ln/>
        </p:spPr>
        <p:txBody>
          <a:bodyPr wrap="square" lIns="0" tIns="0" rIns="0" bIns="0" rtlCol="0" anchor="ctr">
            <a:normAutofit/>
          </a:bodyPr>
          <a:lstStyle/>
          <a:p>
            <a:pPr marL="0" indent="0" algn="l">
              <a:buNone/>
            </a:pPr>
            <a:r>
              <a:rPr lang="en-US" sz="1000" b="1">
                <a:solidFill>
                  <a:srgbClr val="FFFFFF"/>
                </a:solidFill>
                <a:latin typeface="Aptos" pitchFamily="34" charset="0"/>
                <a:ea typeface="Aptos" pitchFamily="34" charset="-122"/>
                <a:cs typeface="Aptos" pitchFamily="34" charset="-120"/>
              </a:rPr>
              <a:t>Allowable-use summary</a:t>
            </a:r>
            <a:endParaRPr lang="en-US" sz="1000"/>
          </a:p>
        </p:txBody>
      </p:sp>
      <p:sp>
        <p:nvSpPr>
          <p:cNvPr id="13" name="Shape 11"/>
          <p:cNvSpPr/>
          <p:nvPr/>
        </p:nvSpPr>
        <p:spPr>
          <a:xfrm>
            <a:off x="502920" y="1709928"/>
            <a:ext cx="1234440" cy="650530"/>
          </a:xfrm>
          <a:prstGeom prst="rect">
            <a:avLst/>
          </a:prstGeom>
          <a:solidFill>
            <a:schemeClr val="accent5">
              <a:lumMod val="20000"/>
              <a:lumOff val="80000"/>
            </a:schemeClr>
          </a:solidFill>
          <a:ln w="8890">
            <a:solidFill>
              <a:srgbClr val="C7D3E0"/>
            </a:solidFill>
            <a:prstDash val="solid"/>
          </a:ln>
        </p:spPr>
        <p:txBody>
          <a:bodyPr/>
          <a:lstStyle/>
          <a:p>
            <a:endParaRPr lang="en-US"/>
          </a:p>
        </p:txBody>
      </p:sp>
      <p:sp>
        <p:nvSpPr>
          <p:cNvPr id="14" name="Text 12"/>
          <p:cNvSpPr/>
          <p:nvPr/>
        </p:nvSpPr>
        <p:spPr>
          <a:xfrm>
            <a:off x="548640" y="1764792"/>
            <a:ext cx="1143000" cy="540802"/>
          </a:xfrm>
          <a:prstGeom prst="rect">
            <a:avLst/>
          </a:prstGeom>
          <a:noFill/>
          <a:ln/>
        </p:spPr>
        <p:txBody>
          <a:bodyPr wrap="square" lIns="0" tIns="0" rIns="0" bIns="0" rtlCol="0" anchor="ctr">
            <a:normAutofit/>
          </a:bodyPr>
          <a:lstStyle/>
          <a:p>
            <a:pPr marL="0" indent="0" algn="ctr">
              <a:buNone/>
            </a:pPr>
            <a:r>
              <a:rPr lang="en-US" sz="1000">
                <a:solidFill>
                  <a:srgbClr val="1F2937"/>
                </a:solidFill>
                <a:latin typeface="Aptos" pitchFamily="34" charset="0"/>
                <a:ea typeface="Aptos" pitchFamily="34" charset="-122"/>
                <a:cs typeface="Aptos" pitchFamily="34" charset="-120"/>
              </a:rPr>
              <a:t>Prevention</a:t>
            </a:r>
            <a:endParaRPr lang="en-US" sz="1000"/>
          </a:p>
        </p:txBody>
      </p:sp>
      <p:sp>
        <p:nvSpPr>
          <p:cNvPr id="15" name="Shape 13"/>
          <p:cNvSpPr/>
          <p:nvPr/>
        </p:nvSpPr>
        <p:spPr>
          <a:xfrm>
            <a:off x="1737360" y="1709928"/>
            <a:ext cx="594360" cy="650530"/>
          </a:xfrm>
          <a:prstGeom prst="rect">
            <a:avLst/>
          </a:prstGeom>
          <a:solidFill>
            <a:schemeClr val="accent6">
              <a:lumMod val="40000"/>
              <a:lumOff val="60000"/>
            </a:schemeClr>
          </a:solidFill>
          <a:ln w="8890">
            <a:solidFill>
              <a:srgbClr val="C7D3E0"/>
            </a:solidFill>
            <a:prstDash val="solid"/>
          </a:ln>
        </p:spPr>
        <p:txBody>
          <a:bodyPr/>
          <a:lstStyle/>
          <a:p>
            <a:endParaRPr lang="en-US"/>
          </a:p>
        </p:txBody>
      </p:sp>
      <p:sp>
        <p:nvSpPr>
          <p:cNvPr id="16" name="Text 14"/>
          <p:cNvSpPr/>
          <p:nvPr/>
        </p:nvSpPr>
        <p:spPr>
          <a:xfrm>
            <a:off x="1783080" y="1764792"/>
            <a:ext cx="502920" cy="540802"/>
          </a:xfrm>
          <a:prstGeom prst="rect">
            <a:avLst/>
          </a:prstGeom>
          <a:solidFill>
            <a:schemeClr val="accent6">
              <a:lumMod val="40000"/>
              <a:lumOff val="60000"/>
            </a:schemeClr>
          </a:solidFill>
          <a:ln/>
        </p:spPr>
        <p:txBody>
          <a:bodyPr wrap="square" lIns="0" tIns="0" rIns="0" bIns="0" rtlCol="0" anchor="ctr">
            <a:normAutofit/>
          </a:bodyPr>
          <a:lstStyle/>
          <a:p>
            <a:pPr marL="0" indent="0" algn="ctr">
              <a:buNone/>
            </a:pPr>
            <a:r>
              <a:rPr lang="en-US" sz="1000">
                <a:solidFill>
                  <a:srgbClr val="1F2937"/>
                </a:solidFill>
                <a:latin typeface="Aptos" pitchFamily="34" charset="0"/>
                <a:ea typeface="Aptos" pitchFamily="34" charset="-122"/>
                <a:cs typeface="Aptos" pitchFamily="34" charset="-120"/>
              </a:rPr>
              <a:t>F</a:t>
            </a:r>
            <a:endParaRPr lang="en-US" sz="1000"/>
          </a:p>
        </p:txBody>
      </p:sp>
      <p:sp>
        <p:nvSpPr>
          <p:cNvPr id="17" name="Shape 15"/>
          <p:cNvSpPr/>
          <p:nvPr/>
        </p:nvSpPr>
        <p:spPr>
          <a:xfrm>
            <a:off x="2331720" y="1709928"/>
            <a:ext cx="3063240" cy="650530"/>
          </a:xfrm>
          <a:prstGeom prst="rect">
            <a:avLst/>
          </a:prstGeom>
          <a:solidFill>
            <a:srgbClr val="FFFFFF"/>
          </a:solidFill>
          <a:ln w="8890">
            <a:solidFill>
              <a:srgbClr val="C7D3E0"/>
            </a:solidFill>
            <a:prstDash val="solid"/>
          </a:ln>
        </p:spPr>
        <p:txBody>
          <a:bodyPr/>
          <a:lstStyle/>
          <a:p>
            <a:endParaRPr lang="en-US"/>
          </a:p>
        </p:txBody>
      </p:sp>
      <p:sp>
        <p:nvSpPr>
          <p:cNvPr id="18" name="Text 16"/>
          <p:cNvSpPr/>
          <p:nvPr/>
        </p:nvSpPr>
        <p:spPr>
          <a:xfrm>
            <a:off x="2404872" y="1764792"/>
            <a:ext cx="2916936" cy="540802"/>
          </a:xfrm>
          <a:prstGeom prst="rect">
            <a:avLst/>
          </a:prstGeom>
          <a:noFill/>
          <a:ln/>
        </p:spPr>
        <p:txBody>
          <a:bodyPr wrap="square" lIns="0" tIns="0" rIns="0" bIns="0" rtlCol="0" anchor="ctr">
            <a:normAutofit/>
          </a:bodyPr>
          <a:lstStyle/>
          <a:p>
            <a:pPr marL="0" indent="0" algn="l">
              <a:buNone/>
            </a:pPr>
            <a:r>
              <a:rPr lang="en-US" sz="1000">
                <a:solidFill>
                  <a:srgbClr val="1F2937"/>
                </a:solidFill>
                <a:latin typeface="Aptos" pitchFamily="34" charset="0"/>
                <a:ea typeface="Aptos" pitchFamily="34" charset="-122"/>
                <a:cs typeface="Aptos" pitchFamily="34" charset="-120"/>
              </a:rPr>
              <a:t>Appropriate prescribing</a:t>
            </a:r>
            <a:endParaRPr lang="en-US" sz="1000"/>
          </a:p>
        </p:txBody>
      </p:sp>
      <p:sp>
        <p:nvSpPr>
          <p:cNvPr id="19" name="Shape 17"/>
          <p:cNvSpPr/>
          <p:nvPr/>
        </p:nvSpPr>
        <p:spPr>
          <a:xfrm>
            <a:off x="5394960" y="1709928"/>
            <a:ext cx="6309360" cy="650530"/>
          </a:xfrm>
          <a:prstGeom prst="rect">
            <a:avLst/>
          </a:prstGeom>
          <a:solidFill>
            <a:srgbClr val="FFFFFF"/>
          </a:solidFill>
          <a:ln w="8890">
            <a:solidFill>
              <a:srgbClr val="C7D3E0"/>
            </a:solidFill>
            <a:prstDash val="solid"/>
          </a:ln>
        </p:spPr>
        <p:txBody>
          <a:bodyPr/>
          <a:lstStyle/>
          <a:p>
            <a:endParaRPr lang="en-US"/>
          </a:p>
        </p:txBody>
      </p:sp>
      <p:sp>
        <p:nvSpPr>
          <p:cNvPr id="20" name="Text 18"/>
          <p:cNvSpPr/>
          <p:nvPr/>
        </p:nvSpPr>
        <p:spPr>
          <a:xfrm>
            <a:off x="5468112" y="1764792"/>
            <a:ext cx="6163056" cy="540802"/>
          </a:xfrm>
          <a:prstGeom prst="rect">
            <a:avLst/>
          </a:prstGeom>
          <a:noFill/>
          <a:ln/>
        </p:spPr>
        <p:txBody>
          <a:bodyPr wrap="square" lIns="0" tIns="0" rIns="0" bIns="0" rtlCol="0" anchor="ctr">
            <a:normAutofit/>
          </a:bodyPr>
          <a:lstStyle/>
          <a:p>
            <a:pPr marL="0" indent="0" algn="l">
              <a:buNone/>
            </a:pPr>
            <a:r>
              <a:rPr lang="en-US" sz="1000">
                <a:solidFill>
                  <a:srgbClr val="1F2937"/>
                </a:solidFill>
                <a:latin typeface="Aptos" pitchFamily="34" charset="0"/>
                <a:ea typeface="Aptos" pitchFamily="34" charset="-122"/>
                <a:cs typeface="Aptos" pitchFamily="34" charset="-120"/>
              </a:rPr>
              <a:t>Provider education, safe prescribing, tapering, non-opioid alternatives, and monitoring systems.</a:t>
            </a:r>
            <a:endParaRPr lang="en-US" sz="1000"/>
          </a:p>
        </p:txBody>
      </p:sp>
      <p:sp>
        <p:nvSpPr>
          <p:cNvPr id="21" name="Shape 19"/>
          <p:cNvSpPr/>
          <p:nvPr/>
        </p:nvSpPr>
        <p:spPr>
          <a:xfrm>
            <a:off x="502920" y="2360458"/>
            <a:ext cx="1234440" cy="650530"/>
          </a:xfrm>
          <a:prstGeom prst="rect">
            <a:avLst/>
          </a:prstGeom>
          <a:solidFill>
            <a:schemeClr val="accent5">
              <a:lumMod val="20000"/>
              <a:lumOff val="80000"/>
            </a:schemeClr>
          </a:solidFill>
          <a:ln w="8890">
            <a:solidFill>
              <a:srgbClr val="C7D3E0"/>
            </a:solidFill>
            <a:prstDash val="solid"/>
          </a:ln>
        </p:spPr>
        <p:txBody>
          <a:bodyPr/>
          <a:lstStyle/>
          <a:p>
            <a:endParaRPr lang="en-US"/>
          </a:p>
        </p:txBody>
      </p:sp>
      <p:sp>
        <p:nvSpPr>
          <p:cNvPr id="22" name="Text 20"/>
          <p:cNvSpPr/>
          <p:nvPr/>
        </p:nvSpPr>
        <p:spPr>
          <a:xfrm>
            <a:off x="548640" y="2415322"/>
            <a:ext cx="1143000" cy="540802"/>
          </a:xfrm>
          <a:prstGeom prst="rect">
            <a:avLst/>
          </a:prstGeom>
          <a:noFill/>
          <a:ln/>
        </p:spPr>
        <p:txBody>
          <a:bodyPr wrap="square" lIns="0" tIns="0" rIns="0" bIns="0" rtlCol="0" anchor="ctr">
            <a:normAutofit/>
          </a:bodyPr>
          <a:lstStyle/>
          <a:p>
            <a:pPr marL="0" indent="0" algn="ctr">
              <a:buNone/>
            </a:pPr>
            <a:r>
              <a:rPr lang="en-US" sz="1000">
                <a:solidFill>
                  <a:srgbClr val="1F2937"/>
                </a:solidFill>
                <a:latin typeface="Aptos" pitchFamily="34" charset="0"/>
                <a:ea typeface="Aptos" pitchFamily="34" charset="-122"/>
                <a:cs typeface="Aptos" pitchFamily="34" charset="-120"/>
              </a:rPr>
              <a:t>Prevention</a:t>
            </a:r>
            <a:endParaRPr lang="en-US" sz="1000"/>
          </a:p>
        </p:txBody>
      </p:sp>
      <p:sp>
        <p:nvSpPr>
          <p:cNvPr id="23" name="Shape 21"/>
          <p:cNvSpPr/>
          <p:nvPr/>
        </p:nvSpPr>
        <p:spPr>
          <a:xfrm>
            <a:off x="1737360" y="2360458"/>
            <a:ext cx="594360" cy="650530"/>
          </a:xfrm>
          <a:prstGeom prst="rect">
            <a:avLst/>
          </a:prstGeom>
          <a:solidFill>
            <a:schemeClr val="accent6">
              <a:lumMod val="40000"/>
              <a:lumOff val="60000"/>
            </a:schemeClr>
          </a:solidFill>
          <a:ln w="8890">
            <a:solidFill>
              <a:srgbClr val="C7D3E0"/>
            </a:solidFill>
            <a:prstDash val="solid"/>
          </a:ln>
        </p:spPr>
        <p:txBody>
          <a:bodyPr/>
          <a:lstStyle/>
          <a:p>
            <a:endParaRPr lang="en-US"/>
          </a:p>
        </p:txBody>
      </p:sp>
      <p:sp>
        <p:nvSpPr>
          <p:cNvPr id="24" name="Text 22"/>
          <p:cNvSpPr/>
          <p:nvPr/>
        </p:nvSpPr>
        <p:spPr>
          <a:xfrm>
            <a:off x="1783080" y="2415322"/>
            <a:ext cx="502920" cy="540802"/>
          </a:xfrm>
          <a:prstGeom prst="rect">
            <a:avLst/>
          </a:prstGeom>
          <a:noFill/>
          <a:ln/>
        </p:spPr>
        <p:txBody>
          <a:bodyPr wrap="square" lIns="0" tIns="0" rIns="0" bIns="0" rtlCol="0" anchor="ctr">
            <a:normAutofit/>
          </a:bodyPr>
          <a:lstStyle/>
          <a:p>
            <a:pPr marL="0" indent="0" algn="ctr">
              <a:buNone/>
            </a:pPr>
            <a:r>
              <a:rPr lang="en-US" sz="1000">
                <a:solidFill>
                  <a:srgbClr val="1F2937"/>
                </a:solidFill>
                <a:latin typeface="Aptos" pitchFamily="34" charset="0"/>
                <a:ea typeface="Aptos" pitchFamily="34" charset="-122"/>
                <a:cs typeface="Aptos" pitchFamily="34" charset="-120"/>
              </a:rPr>
              <a:t>G</a:t>
            </a:r>
            <a:endParaRPr lang="en-US" sz="1000"/>
          </a:p>
        </p:txBody>
      </p:sp>
      <p:sp>
        <p:nvSpPr>
          <p:cNvPr id="25" name="Shape 23"/>
          <p:cNvSpPr/>
          <p:nvPr/>
        </p:nvSpPr>
        <p:spPr>
          <a:xfrm>
            <a:off x="2331720" y="2360458"/>
            <a:ext cx="3063240" cy="650530"/>
          </a:xfrm>
          <a:prstGeom prst="rect">
            <a:avLst/>
          </a:prstGeom>
          <a:solidFill>
            <a:srgbClr val="F8FAFC"/>
          </a:solidFill>
          <a:ln w="8890">
            <a:solidFill>
              <a:srgbClr val="C7D3E0"/>
            </a:solidFill>
            <a:prstDash val="solid"/>
          </a:ln>
        </p:spPr>
        <p:txBody>
          <a:bodyPr/>
          <a:lstStyle/>
          <a:p>
            <a:endParaRPr lang="en-US"/>
          </a:p>
        </p:txBody>
      </p:sp>
      <p:sp>
        <p:nvSpPr>
          <p:cNvPr id="26" name="Text 24"/>
          <p:cNvSpPr/>
          <p:nvPr/>
        </p:nvSpPr>
        <p:spPr>
          <a:xfrm>
            <a:off x="2404872" y="2415322"/>
            <a:ext cx="2916936" cy="540802"/>
          </a:xfrm>
          <a:prstGeom prst="rect">
            <a:avLst/>
          </a:prstGeom>
          <a:noFill/>
          <a:ln/>
        </p:spPr>
        <p:txBody>
          <a:bodyPr wrap="square" lIns="0" tIns="0" rIns="0" bIns="0" rtlCol="0" anchor="ctr">
            <a:normAutofit/>
          </a:bodyPr>
          <a:lstStyle/>
          <a:p>
            <a:pPr marL="0" indent="0" algn="l">
              <a:buNone/>
            </a:pPr>
            <a:r>
              <a:rPr lang="en-US" sz="1000">
                <a:solidFill>
                  <a:srgbClr val="1F2937"/>
                </a:solidFill>
                <a:latin typeface="Aptos" pitchFamily="34" charset="0"/>
                <a:ea typeface="Aptos" pitchFamily="34" charset="-122"/>
                <a:cs typeface="Aptos" pitchFamily="34" charset="-120"/>
              </a:rPr>
              <a:t>Prevent opioid misuse</a:t>
            </a:r>
            <a:endParaRPr lang="en-US" sz="1000"/>
          </a:p>
        </p:txBody>
      </p:sp>
      <p:sp>
        <p:nvSpPr>
          <p:cNvPr id="27" name="Shape 25"/>
          <p:cNvSpPr/>
          <p:nvPr/>
        </p:nvSpPr>
        <p:spPr>
          <a:xfrm>
            <a:off x="5394960" y="2360458"/>
            <a:ext cx="6309360" cy="650530"/>
          </a:xfrm>
          <a:prstGeom prst="rect">
            <a:avLst/>
          </a:prstGeom>
          <a:solidFill>
            <a:srgbClr val="F8FAFC"/>
          </a:solidFill>
          <a:ln w="8890">
            <a:solidFill>
              <a:srgbClr val="C7D3E0"/>
            </a:solidFill>
            <a:prstDash val="solid"/>
          </a:ln>
        </p:spPr>
        <p:txBody>
          <a:bodyPr/>
          <a:lstStyle/>
          <a:p>
            <a:endParaRPr lang="en-US"/>
          </a:p>
        </p:txBody>
      </p:sp>
      <p:sp>
        <p:nvSpPr>
          <p:cNvPr id="28" name="Text 26"/>
          <p:cNvSpPr/>
          <p:nvPr/>
        </p:nvSpPr>
        <p:spPr>
          <a:xfrm>
            <a:off x="5468112" y="2415322"/>
            <a:ext cx="6163056" cy="540802"/>
          </a:xfrm>
          <a:prstGeom prst="rect">
            <a:avLst/>
          </a:prstGeom>
          <a:noFill/>
          <a:ln/>
        </p:spPr>
        <p:txBody>
          <a:bodyPr wrap="square" lIns="0" tIns="0" rIns="0" bIns="0" rtlCol="0" anchor="ctr">
            <a:normAutofit/>
          </a:bodyPr>
          <a:lstStyle/>
          <a:p>
            <a:pPr marL="0" indent="0" algn="l">
              <a:buNone/>
            </a:pPr>
            <a:r>
              <a:rPr lang="en-US" sz="1000">
                <a:solidFill>
                  <a:srgbClr val="1F2937"/>
                </a:solidFill>
                <a:latin typeface="Aptos" pitchFamily="34" charset="0"/>
                <a:ea typeface="Aptos" pitchFamily="34" charset="-122"/>
                <a:cs typeface="Aptos" pitchFamily="34" charset="-120"/>
              </a:rPr>
              <a:t>Public education, take-back programs, coalitions, school prevention, and youth/family interventions.</a:t>
            </a:r>
            <a:endParaRPr lang="en-US" sz="1000"/>
          </a:p>
        </p:txBody>
      </p:sp>
      <p:sp>
        <p:nvSpPr>
          <p:cNvPr id="29" name="Shape 27"/>
          <p:cNvSpPr/>
          <p:nvPr/>
        </p:nvSpPr>
        <p:spPr>
          <a:xfrm>
            <a:off x="502920" y="3010989"/>
            <a:ext cx="1234440" cy="650530"/>
          </a:xfrm>
          <a:prstGeom prst="rect">
            <a:avLst/>
          </a:prstGeom>
          <a:solidFill>
            <a:schemeClr val="accent5">
              <a:lumMod val="20000"/>
              <a:lumOff val="80000"/>
            </a:schemeClr>
          </a:solidFill>
          <a:ln w="8890">
            <a:solidFill>
              <a:srgbClr val="C7D3E0"/>
            </a:solidFill>
            <a:prstDash val="solid"/>
          </a:ln>
        </p:spPr>
        <p:txBody>
          <a:bodyPr/>
          <a:lstStyle/>
          <a:p>
            <a:endParaRPr lang="en-US"/>
          </a:p>
        </p:txBody>
      </p:sp>
      <p:sp>
        <p:nvSpPr>
          <p:cNvPr id="30" name="Text 28"/>
          <p:cNvSpPr/>
          <p:nvPr/>
        </p:nvSpPr>
        <p:spPr>
          <a:xfrm>
            <a:off x="548640" y="3065853"/>
            <a:ext cx="1143000" cy="540802"/>
          </a:xfrm>
          <a:prstGeom prst="rect">
            <a:avLst/>
          </a:prstGeom>
          <a:noFill/>
          <a:ln/>
        </p:spPr>
        <p:txBody>
          <a:bodyPr wrap="square" lIns="0" tIns="0" rIns="0" bIns="0" rtlCol="0" anchor="ctr">
            <a:normAutofit/>
          </a:bodyPr>
          <a:lstStyle/>
          <a:p>
            <a:pPr marL="0" indent="0" algn="ctr">
              <a:buNone/>
            </a:pPr>
            <a:r>
              <a:rPr lang="en-US" sz="1000">
                <a:solidFill>
                  <a:srgbClr val="1F2937"/>
                </a:solidFill>
                <a:latin typeface="Aptos" pitchFamily="34" charset="0"/>
                <a:ea typeface="Aptos" pitchFamily="34" charset="-122"/>
                <a:cs typeface="Aptos" pitchFamily="34" charset="-120"/>
              </a:rPr>
              <a:t>Prevention</a:t>
            </a:r>
            <a:endParaRPr lang="en-US" sz="1000"/>
          </a:p>
        </p:txBody>
      </p:sp>
      <p:sp>
        <p:nvSpPr>
          <p:cNvPr id="31" name="Shape 29"/>
          <p:cNvSpPr/>
          <p:nvPr/>
        </p:nvSpPr>
        <p:spPr>
          <a:xfrm>
            <a:off x="1737360" y="3010989"/>
            <a:ext cx="594360" cy="650530"/>
          </a:xfrm>
          <a:prstGeom prst="rect">
            <a:avLst/>
          </a:prstGeom>
          <a:solidFill>
            <a:schemeClr val="accent6">
              <a:lumMod val="40000"/>
              <a:lumOff val="60000"/>
            </a:schemeClr>
          </a:solidFill>
          <a:ln w="8890">
            <a:solidFill>
              <a:srgbClr val="C7D3E0"/>
            </a:solidFill>
            <a:prstDash val="solid"/>
          </a:ln>
        </p:spPr>
        <p:txBody>
          <a:bodyPr/>
          <a:lstStyle/>
          <a:p>
            <a:endParaRPr lang="en-US"/>
          </a:p>
        </p:txBody>
      </p:sp>
      <p:sp>
        <p:nvSpPr>
          <p:cNvPr id="32" name="Text 30"/>
          <p:cNvSpPr/>
          <p:nvPr/>
        </p:nvSpPr>
        <p:spPr>
          <a:xfrm>
            <a:off x="1783080" y="3065853"/>
            <a:ext cx="502920" cy="540802"/>
          </a:xfrm>
          <a:prstGeom prst="rect">
            <a:avLst/>
          </a:prstGeom>
          <a:noFill/>
          <a:ln/>
        </p:spPr>
        <p:txBody>
          <a:bodyPr wrap="square" lIns="0" tIns="0" rIns="0" bIns="0" rtlCol="0" anchor="ctr">
            <a:normAutofit/>
          </a:bodyPr>
          <a:lstStyle/>
          <a:p>
            <a:pPr marL="0" indent="0" algn="ctr">
              <a:buNone/>
            </a:pPr>
            <a:r>
              <a:rPr lang="en-US" sz="1000">
                <a:solidFill>
                  <a:srgbClr val="1F2937"/>
                </a:solidFill>
                <a:latin typeface="Aptos" pitchFamily="34" charset="0"/>
                <a:ea typeface="Aptos" pitchFamily="34" charset="-122"/>
                <a:cs typeface="Aptos" pitchFamily="34" charset="-120"/>
              </a:rPr>
              <a:t>H</a:t>
            </a:r>
            <a:endParaRPr lang="en-US" sz="1000"/>
          </a:p>
        </p:txBody>
      </p:sp>
      <p:sp>
        <p:nvSpPr>
          <p:cNvPr id="33" name="Shape 31"/>
          <p:cNvSpPr/>
          <p:nvPr/>
        </p:nvSpPr>
        <p:spPr>
          <a:xfrm>
            <a:off x="2331720" y="3010989"/>
            <a:ext cx="3063240" cy="650530"/>
          </a:xfrm>
          <a:prstGeom prst="rect">
            <a:avLst/>
          </a:prstGeom>
          <a:solidFill>
            <a:srgbClr val="FFFFFF"/>
          </a:solidFill>
          <a:ln w="8890">
            <a:solidFill>
              <a:srgbClr val="C7D3E0"/>
            </a:solidFill>
            <a:prstDash val="solid"/>
          </a:ln>
        </p:spPr>
        <p:txBody>
          <a:bodyPr/>
          <a:lstStyle/>
          <a:p>
            <a:endParaRPr lang="en-US"/>
          </a:p>
        </p:txBody>
      </p:sp>
      <p:sp>
        <p:nvSpPr>
          <p:cNvPr id="34" name="Text 32"/>
          <p:cNvSpPr/>
          <p:nvPr/>
        </p:nvSpPr>
        <p:spPr>
          <a:xfrm>
            <a:off x="2404872" y="3065853"/>
            <a:ext cx="2916936" cy="540802"/>
          </a:xfrm>
          <a:prstGeom prst="rect">
            <a:avLst/>
          </a:prstGeom>
          <a:noFill/>
          <a:ln/>
        </p:spPr>
        <p:txBody>
          <a:bodyPr wrap="square" lIns="0" tIns="0" rIns="0" bIns="0" rtlCol="0" anchor="ctr">
            <a:normAutofit/>
          </a:bodyPr>
          <a:lstStyle/>
          <a:p>
            <a:pPr marL="0" indent="0" algn="l">
              <a:buNone/>
            </a:pPr>
            <a:r>
              <a:rPr lang="en-US" sz="1000">
                <a:solidFill>
                  <a:srgbClr val="1F2937"/>
                </a:solidFill>
                <a:latin typeface="Aptos" pitchFamily="34" charset="0"/>
                <a:ea typeface="Aptos" pitchFamily="34" charset="-122"/>
                <a:cs typeface="Aptos" pitchFamily="34" charset="-120"/>
              </a:rPr>
              <a:t>Prevent overdose &amp; harms</a:t>
            </a:r>
            <a:endParaRPr lang="en-US" sz="1000"/>
          </a:p>
        </p:txBody>
      </p:sp>
      <p:sp>
        <p:nvSpPr>
          <p:cNvPr id="35" name="Shape 33"/>
          <p:cNvSpPr/>
          <p:nvPr/>
        </p:nvSpPr>
        <p:spPr>
          <a:xfrm>
            <a:off x="5394960" y="3010989"/>
            <a:ext cx="6309360" cy="650530"/>
          </a:xfrm>
          <a:prstGeom prst="rect">
            <a:avLst/>
          </a:prstGeom>
          <a:solidFill>
            <a:srgbClr val="FFFFFF"/>
          </a:solidFill>
          <a:ln w="8890">
            <a:solidFill>
              <a:srgbClr val="C7D3E0"/>
            </a:solidFill>
            <a:prstDash val="solid"/>
          </a:ln>
        </p:spPr>
        <p:txBody>
          <a:bodyPr/>
          <a:lstStyle/>
          <a:p>
            <a:endParaRPr lang="en-US"/>
          </a:p>
        </p:txBody>
      </p:sp>
      <p:sp>
        <p:nvSpPr>
          <p:cNvPr id="36" name="Text 34"/>
          <p:cNvSpPr/>
          <p:nvPr/>
        </p:nvSpPr>
        <p:spPr>
          <a:xfrm>
            <a:off x="5468112" y="3065853"/>
            <a:ext cx="6163056" cy="540802"/>
          </a:xfrm>
          <a:prstGeom prst="rect">
            <a:avLst/>
          </a:prstGeom>
          <a:noFill/>
          <a:ln/>
        </p:spPr>
        <p:txBody>
          <a:bodyPr wrap="square" lIns="0" tIns="0" rIns="0" bIns="0" rtlCol="0" anchor="ctr">
            <a:normAutofit/>
          </a:bodyPr>
          <a:lstStyle/>
          <a:p>
            <a:pPr marL="0" indent="0" algn="l">
              <a:buNone/>
            </a:pPr>
            <a:r>
              <a:rPr lang="en-US" sz="1000">
                <a:solidFill>
                  <a:srgbClr val="1F2937"/>
                </a:solidFill>
                <a:latin typeface="Aptos" pitchFamily="34" charset="0"/>
                <a:ea typeface="Aptos" pitchFamily="34" charset="-122"/>
                <a:cs typeface="Aptos" pitchFamily="34" charset="-120"/>
              </a:rPr>
              <a:t>Naloxone access, overdose education, overdose-data systems, syringe services, and fentanyl checking.</a:t>
            </a:r>
            <a:endParaRPr lang="en-US" sz="1000"/>
          </a:p>
        </p:txBody>
      </p:sp>
      <p:sp>
        <p:nvSpPr>
          <p:cNvPr id="37" name="Shape 35"/>
          <p:cNvSpPr/>
          <p:nvPr/>
        </p:nvSpPr>
        <p:spPr>
          <a:xfrm>
            <a:off x="502920" y="3661519"/>
            <a:ext cx="1234440" cy="650530"/>
          </a:xfrm>
          <a:prstGeom prst="rect">
            <a:avLst/>
          </a:prstGeom>
          <a:solidFill>
            <a:schemeClr val="accent5">
              <a:lumMod val="20000"/>
              <a:lumOff val="80000"/>
            </a:schemeClr>
          </a:solidFill>
          <a:ln w="8890">
            <a:solidFill>
              <a:srgbClr val="C7D3E0"/>
            </a:solidFill>
            <a:prstDash val="solid"/>
          </a:ln>
        </p:spPr>
        <p:txBody>
          <a:bodyPr/>
          <a:lstStyle/>
          <a:p>
            <a:endParaRPr lang="en-US"/>
          </a:p>
        </p:txBody>
      </p:sp>
      <p:sp>
        <p:nvSpPr>
          <p:cNvPr id="38" name="Text 36"/>
          <p:cNvSpPr/>
          <p:nvPr/>
        </p:nvSpPr>
        <p:spPr>
          <a:xfrm>
            <a:off x="548640" y="3716383"/>
            <a:ext cx="1143000" cy="540802"/>
          </a:xfrm>
          <a:prstGeom prst="rect">
            <a:avLst/>
          </a:prstGeom>
          <a:noFill/>
          <a:ln/>
        </p:spPr>
        <p:txBody>
          <a:bodyPr wrap="square" lIns="0" tIns="0" rIns="0" bIns="0" rtlCol="0" anchor="ctr">
            <a:normAutofit/>
          </a:bodyPr>
          <a:lstStyle/>
          <a:p>
            <a:pPr marL="0" indent="0" algn="ctr">
              <a:buNone/>
            </a:pPr>
            <a:r>
              <a:rPr lang="en-US" sz="1000">
                <a:solidFill>
                  <a:srgbClr val="1F2937"/>
                </a:solidFill>
                <a:latin typeface="Aptos" pitchFamily="34" charset="0"/>
                <a:ea typeface="Aptos" pitchFamily="34" charset="-122"/>
                <a:cs typeface="Aptos" pitchFamily="34" charset="-120"/>
              </a:rPr>
              <a:t>Other</a:t>
            </a:r>
            <a:endParaRPr lang="en-US" sz="1000"/>
          </a:p>
        </p:txBody>
      </p:sp>
      <p:sp>
        <p:nvSpPr>
          <p:cNvPr id="39" name="Shape 37"/>
          <p:cNvSpPr/>
          <p:nvPr/>
        </p:nvSpPr>
        <p:spPr>
          <a:xfrm>
            <a:off x="1737360" y="3661519"/>
            <a:ext cx="594360" cy="650530"/>
          </a:xfrm>
          <a:prstGeom prst="rect">
            <a:avLst/>
          </a:prstGeom>
          <a:solidFill>
            <a:schemeClr val="accent6">
              <a:lumMod val="40000"/>
              <a:lumOff val="60000"/>
            </a:schemeClr>
          </a:solidFill>
          <a:ln w="8890">
            <a:solidFill>
              <a:srgbClr val="C7D3E0"/>
            </a:solidFill>
            <a:prstDash val="solid"/>
          </a:ln>
        </p:spPr>
        <p:txBody>
          <a:bodyPr/>
          <a:lstStyle/>
          <a:p>
            <a:endParaRPr lang="en-US"/>
          </a:p>
        </p:txBody>
      </p:sp>
      <p:sp>
        <p:nvSpPr>
          <p:cNvPr id="40" name="Text 38"/>
          <p:cNvSpPr/>
          <p:nvPr/>
        </p:nvSpPr>
        <p:spPr>
          <a:xfrm>
            <a:off x="1783080" y="3716383"/>
            <a:ext cx="502920" cy="540802"/>
          </a:xfrm>
          <a:prstGeom prst="rect">
            <a:avLst/>
          </a:prstGeom>
          <a:solidFill>
            <a:schemeClr val="accent6">
              <a:lumMod val="40000"/>
              <a:lumOff val="60000"/>
            </a:schemeClr>
          </a:solidFill>
          <a:ln/>
        </p:spPr>
        <p:txBody>
          <a:bodyPr wrap="square" lIns="0" tIns="0" rIns="0" bIns="0" rtlCol="0" anchor="ctr">
            <a:normAutofit/>
          </a:bodyPr>
          <a:lstStyle/>
          <a:p>
            <a:pPr marL="0" indent="0" algn="ctr">
              <a:buNone/>
            </a:pPr>
            <a:r>
              <a:rPr lang="en-US" sz="1000">
                <a:solidFill>
                  <a:srgbClr val="1F2937"/>
                </a:solidFill>
                <a:latin typeface="Aptos" pitchFamily="34" charset="0"/>
                <a:ea typeface="Aptos" pitchFamily="34" charset="-122"/>
                <a:cs typeface="Aptos" pitchFamily="34" charset="-120"/>
              </a:rPr>
              <a:t>I</a:t>
            </a:r>
            <a:endParaRPr lang="en-US" sz="1000"/>
          </a:p>
        </p:txBody>
      </p:sp>
      <p:sp>
        <p:nvSpPr>
          <p:cNvPr id="41" name="Shape 39"/>
          <p:cNvSpPr/>
          <p:nvPr/>
        </p:nvSpPr>
        <p:spPr>
          <a:xfrm>
            <a:off x="2331720" y="3661519"/>
            <a:ext cx="3063240" cy="650530"/>
          </a:xfrm>
          <a:prstGeom prst="rect">
            <a:avLst/>
          </a:prstGeom>
          <a:solidFill>
            <a:srgbClr val="F8FAFC"/>
          </a:solidFill>
          <a:ln w="8890">
            <a:solidFill>
              <a:srgbClr val="C7D3E0"/>
            </a:solidFill>
            <a:prstDash val="solid"/>
          </a:ln>
        </p:spPr>
        <p:txBody>
          <a:bodyPr/>
          <a:lstStyle/>
          <a:p>
            <a:endParaRPr lang="en-US"/>
          </a:p>
        </p:txBody>
      </p:sp>
      <p:sp>
        <p:nvSpPr>
          <p:cNvPr id="42" name="Text 40"/>
          <p:cNvSpPr/>
          <p:nvPr/>
        </p:nvSpPr>
        <p:spPr>
          <a:xfrm>
            <a:off x="2404872" y="3716383"/>
            <a:ext cx="2916936" cy="540802"/>
          </a:xfrm>
          <a:prstGeom prst="rect">
            <a:avLst/>
          </a:prstGeom>
          <a:noFill/>
          <a:ln/>
        </p:spPr>
        <p:txBody>
          <a:bodyPr wrap="square" lIns="0" tIns="0" rIns="0" bIns="0" rtlCol="0" anchor="ctr">
            <a:normAutofit/>
          </a:bodyPr>
          <a:lstStyle/>
          <a:p>
            <a:pPr marL="0" indent="0" algn="l">
              <a:buNone/>
            </a:pPr>
            <a:r>
              <a:rPr lang="en-US" sz="1000">
                <a:solidFill>
                  <a:srgbClr val="1F2937"/>
                </a:solidFill>
                <a:latin typeface="Aptos" pitchFamily="34" charset="0"/>
                <a:ea typeface="Aptos" pitchFamily="34" charset="-122"/>
                <a:cs typeface="Aptos" pitchFamily="34" charset="-120"/>
              </a:rPr>
              <a:t>First responders</a:t>
            </a:r>
            <a:endParaRPr lang="en-US" sz="1000"/>
          </a:p>
        </p:txBody>
      </p:sp>
      <p:sp>
        <p:nvSpPr>
          <p:cNvPr id="43" name="Shape 41"/>
          <p:cNvSpPr/>
          <p:nvPr/>
        </p:nvSpPr>
        <p:spPr>
          <a:xfrm>
            <a:off x="5394960" y="3661519"/>
            <a:ext cx="6309360" cy="650530"/>
          </a:xfrm>
          <a:prstGeom prst="rect">
            <a:avLst/>
          </a:prstGeom>
          <a:solidFill>
            <a:srgbClr val="F8FAFC"/>
          </a:solidFill>
          <a:ln w="8890">
            <a:solidFill>
              <a:srgbClr val="C7D3E0"/>
            </a:solidFill>
            <a:prstDash val="solid"/>
          </a:ln>
        </p:spPr>
        <p:txBody>
          <a:bodyPr/>
          <a:lstStyle/>
          <a:p>
            <a:endParaRPr lang="en-US"/>
          </a:p>
        </p:txBody>
      </p:sp>
      <p:sp>
        <p:nvSpPr>
          <p:cNvPr id="44" name="Text 42"/>
          <p:cNvSpPr/>
          <p:nvPr/>
        </p:nvSpPr>
        <p:spPr>
          <a:xfrm>
            <a:off x="5468112" y="3716383"/>
            <a:ext cx="6163056" cy="540802"/>
          </a:xfrm>
          <a:prstGeom prst="rect">
            <a:avLst/>
          </a:prstGeom>
          <a:noFill/>
          <a:ln/>
        </p:spPr>
        <p:txBody>
          <a:bodyPr wrap="square" lIns="0" tIns="0" rIns="0" bIns="0" rtlCol="0" anchor="ctr">
            <a:normAutofit/>
          </a:bodyPr>
          <a:lstStyle/>
          <a:p>
            <a:pPr marL="0" indent="0" algn="l">
              <a:buNone/>
            </a:pPr>
            <a:r>
              <a:rPr lang="en-US" sz="1000">
                <a:solidFill>
                  <a:srgbClr val="1F2937"/>
                </a:solidFill>
                <a:latin typeface="Aptos" pitchFamily="34" charset="0"/>
                <a:ea typeface="Aptos" pitchFamily="34" charset="-122"/>
                <a:cs typeface="Aptos" pitchFamily="34" charset="-120"/>
              </a:rPr>
              <a:t>Fentanyl-safety education and wellness or secondary-trauma supports.</a:t>
            </a:r>
            <a:endParaRPr lang="en-US" sz="1000"/>
          </a:p>
        </p:txBody>
      </p:sp>
      <p:sp>
        <p:nvSpPr>
          <p:cNvPr id="45" name="Shape 43"/>
          <p:cNvSpPr/>
          <p:nvPr/>
        </p:nvSpPr>
        <p:spPr>
          <a:xfrm>
            <a:off x="502920" y="4312049"/>
            <a:ext cx="1234440" cy="650530"/>
          </a:xfrm>
          <a:prstGeom prst="rect">
            <a:avLst/>
          </a:prstGeom>
          <a:solidFill>
            <a:schemeClr val="accent5">
              <a:lumMod val="20000"/>
              <a:lumOff val="80000"/>
            </a:schemeClr>
          </a:solidFill>
          <a:ln w="8890">
            <a:solidFill>
              <a:srgbClr val="C7D3E0"/>
            </a:solidFill>
            <a:prstDash val="solid"/>
          </a:ln>
        </p:spPr>
        <p:txBody>
          <a:bodyPr/>
          <a:lstStyle/>
          <a:p>
            <a:endParaRPr lang="en-US"/>
          </a:p>
        </p:txBody>
      </p:sp>
      <p:sp>
        <p:nvSpPr>
          <p:cNvPr id="46" name="Text 44"/>
          <p:cNvSpPr/>
          <p:nvPr/>
        </p:nvSpPr>
        <p:spPr>
          <a:xfrm>
            <a:off x="548640" y="4366913"/>
            <a:ext cx="1143000" cy="540802"/>
          </a:xfrm>
          <a:prstGeom prst="rect">
            <a:avLst/>
          </a:prstGeom>
          <a:solidFill>
            <a:schemeClr val="accent5">
              <a:lumMod val="20000"/>
              <a:lumOff val="80000"/>
            </a:schemeClr>
          </a:solidFill>
          <a:ln/>
        </p:spPr>
        <p:txBody>
          <a:bodyPr wrap="square" lIns="0" tIns="0" rIns="0" bIns="0" rtlCol="0" anchor="ctr">
            <a:normAutofit/>
          </a:bodyPr>
          <a:lstStyle/>
          <a:p>
            <a:pPr marL="0" indent="0" algn="ctr">
              <a:buNone/>
            </a:pPr>
            <a:r>
              <a:rPr lang="en-US" sz="1000">
                <a:solidFill>
                  <a:srgbClr val="1F2937"/>
                </a:solidFill>
                <a:latin typeface="Aptos" pitchFamily="34" charset="0"/>
                <a:ea typeface="Aptos" pitchFamily="34" charset="-122"/>
                <a:cs typeface="Aptos" pitchFamily="34" charset="-120"/>
              </a:rPr>
              <a:t>Other</a:t>
            </a:r>
            <a:endParaRPr lang="en-US" sz="1000"/>
          </a:p>
        </p:txBody>
      </p:sp>
      <p:sp>
        <p:nvSpPr>
          <p:cNvPr id="47" name="Shape 45"/>
          <p:cNvSpPr/>
          <p:nvPr/>
        </p:nvSpPr>
        <p:spPr>
          <a:xfrm>
            <a:off x="1737360" y="4312049"/>
            <a:ext cx="594360" cy="650530"/>
          </a:xfrm>
          <a:prstGeom prst="rect">
            <a:avLst/>
          </a:prstGeom>
          <a:solidFill>
            <a:schemeClr val="accent6">
              <a:lumMod val="40000"/>
              <a:lumOff val="60000"/>
            </a:schemeClr>
          </a:solidFill>
          <a:ln w="8890">
            <a:solidFill>
              <a:srgbClr val="C7D3E0"/>
            </a:solidFill>
            <a:prstDash val="solid"/>
          </a:ln>
        </p:spPr>
        <p:txBody>
          <a:bodyPr/>
          <a:lstStyle/>
          <a:p>
            <a:endParaRPr lang="en-US"/>
          </a:p>
        </p:txBody>
      </p:sp>
      <p:sp>
        <p:nvSpPr>
          <p:cNvPr id="48" name="Text 46"/>
          <p:cNvSpPr/>
          <p:nvPr/>
        </p:nvSpPr>
        <p:spPr>
          <a:xfrm>
            <a:off x="1783080" y="4366913"/>
            <a:ext cx="502920" cy="540802"/>
          </a:xfrm>
          <a:prstGeom prst="rect">
            <a:avLst/>
          </a:prstGeom>
          <a:noFill/>
          <a:ln/>
        </p:spPr>
        <p:txBody>
          <a:bodyPr wrap="square" lIns="0" tIns="0" rIns="0" bIns="0" rtlCol="0" anchor="ctr">
            <a:normAutofit/>
          </a:bodyPr>
          <a:lstStyle/>
          <a:p>
            <a:pPr marL="0" indent="0" algn="ctr">
              <a:buNone/>
            </a:pPr>
            <a:r>
              <a:rPr lang="en-US" sz="1000">
                <a:solidFill>
                  <a:srgbClr val="1F2937"/>
                </a:solidFill>
                <a:latin typeface="Aptos" pitchFamily="34" charset="0"/>
                <a:ea typeface="Aptos" pitchFamily="34" charset="-122"/>
                <a:cs typeface="Aptos" pitchFamily="34" charset="-120"/>
              </a:rPr>
              <a:t>J</a:t>
            </a:r>
            <a:endParaRPr lang="en-US" sz="1000"/>
          </a:p>
        </p:txBody>
      </p:sp>
      <p:sp>
        <p:nvSpPr>
          <p:cNvPr id="49" name="Shape 47"/>
          <p:cNvSpPr/>
          <p:nvPr/>
        </p:nvSpPr>
        <p:spPr>
          <a:xfrm>
            <a:off x="2331720" y="4312049"/>
            <a:ext cx="3063240" cy="650530"/>
          </a:xfrm>
          <a:prstGeom prst="rect">
            <a:avLst/>
          </a:prstGeom>
          <a:solidFill>
            <a:srgbClr val="FFFFFF"/>
          </a:solidFill>
          <a:ln w="8890">
            <a:solidFill>
              <a:srgbClr val="C7D3E0"/>
            </a:solidFill>
            <a:prstDash val="solid"/>
          </a:ln>
        </p:spPr>
        <p:txBody>
          <a:bodyPr/>
          <a:lstStyle/>
          <a:p>
            <a:endParaRPr lang="en-US"/>
          </a:p>
        </p:txBody>
      </p:sp>
      <p:sp>
        <p:nvSpPr>
          <p:cNvPr id="50" name="Text 48"/>
          <p:cNvSpPr/>
          <p:nvPr/>
        </p:nvSpPr>
        <p:spPr>
          <a:xfrm>
            <a:off x="2404872" y="4366913"/>
            <a:ext cx="2916936" cy="540802"/>
          </a:xfrm>
          <a:prstGeom prst="rect">
            <a:avLst/>
          </a:prstGeom>
          <a:noFill/>
          <a:ln/>
        </p:spPr>
        <p:txBody>
          <a:bodyPr wrap="square" lIns="0" tIns="0" rIns="0" bIns="0" rtlCol="0" anchor="ctr">
            <a:normAutofit/>
          </a:bodyPr>
          <a:lstStyle/>
          <a:p>
            <a:pPr marL="0" indent="0" algn="l">
              <a:buNone/>
            </a:pPr>
            <a:r>
              <a:rPr lang="en-US" sz="1000">
                <a:solidFill>
                  <a:srgbClr val="1F2937"/>
                </a:solidFill>
                <a:latin typeface="Aptos" pitchFamily="34" charset="0"/>
                <a:ea typeface="Aptos" pitchFamily="34" charset="-122"/>
                <a:cs typeface="Aptos" pitchFamily="34" charset="-120"/>
              </a:rPr>
              <a:t>Leadership, planning &amp; coordination</a:t>
            </a:r>
            <a:endParaRPr lang="en-US" sz="1000"/>
          </a:p>
        </p:txBody>
      </p:sp>
      <p:sp>
        <p:nvSpPr>
          <p:cNvPr id="51" name="Shape 49"/>
          <p:cNvSpPr/>
          <p:nvPr/>
        </p:nvSpPr>
        <p:spPr>
          <a:xfrm>
            <a:off x="5394960" y="4312049"/>
            <a:ext cx="6309360" cy="650530"/>
          </a:xfrm>
          <a:prstGeom prst="rect">
            <a:avLst/>
          </a:prstGeom>
          <a:solidFill>
            <a:srgbClr val="FFFFFF"/>
          </a:solidFill>
          <a:ln w="8890">
            <a:solidFill>
              <a:srgbClr val="C7D3E0"/>
            </a:solidFill>
            <a:prstDash val="solid"/>
          </a:ln>
        </p:spPr>
        <p:txBody>
          <a:bodyPr/>
          <a:lstStyle/>
          <a:p>
            <a:endParaRPr lang="en-US"/>
          </a:p>
        </p:txBody>
      </p:sp>
      <p:sp>
        <p:nvSpPr>
          <p:cNvPr id="52" name="Text 50"/>
          <p:cNvSpPr/>
          <p:nvPr/>
        </p:nvSpPr>
        <p:spPr>
          <a:xfrm>
            <a:off x="5468112" y="4366913"/>
            <a:ext cx="6163056" cy="540802"/>
          </a:xfrm>
          <a:prstGeom prst="rect">
            <a:avLst/>
          </a:prstGeom>
          <a:noFill/>
          <a:ln/>
        </p:spPr>
        <p:txBody>
          <a:bodyPr wrap="square" lIns="0" tIns="0" rIns="0" bIns="0" rtlCol="0" anchor="ctr">
            <a:normAutofit/>
          </a:bodyPr>
          <a:lstStyle/>
          <a:p>
            <a:pPr marL="0" indent="0" algn="l">
              <a:buNone/>
            </a:pPr>
            <a:r>
              <a:rPr lang="en-US" sz="1000">
                <a:solidFill>
                  <a:srgbClr val="1F2937"/>
                </a:solidFill>
                <a:latin typeface="Aptos" pitchFamily="34" charset="0"/>
                <a:ea typeface="Aptos" pitchFamily="34" charset="-122"/>
                <a:cs typeface="Aptos" pitchFamily="34" charset="-120"/>
              </a:rPr>
              <a:t>Community planning, dashboards, staffing, technical assistance, and oversight.</a:t>
            </a:r>
            <a:endParaRPr lang="en-US" sz="1000"/>
          </a:p>
        </p:txBody>
      </p:sp>
      <p:sp>
        <p:nvSpPr>
          <p:cNvPr id="53" name="Shape 51"/>
          <p:cNvSpPr/>
          <p:nvPr/>
        </p:nvSpPr>
        <p:spPr>
          <a:xfrm>
            <a:off x="502920" y="4962579"/>
            <a:ext cx="1234440" cy="650530"/>
          </a:xfrm>
          <a:prstGeom prst="rect">
            <a:avLst/>
          </a:prstGeom>
          <a:solidFill>
            <a:schemeClr val="accent5">
              <a:lumMod val="20000"/>
              <a:lumOff val="80000"/>
            </a:schemeClr>
          </a:solidFill>
          <a:ln w="8890">
            <a:solidFill>
              <a:srgbClr val="C7D3E0"/>
            </a:solidFill>
            <a:prstDash val="solid"/>
          </a:ln>
        </p:spPr>
        <p:txBody>
          <a:bodyPr/>
          <a:lstStyle/>
          <a:p>
            <a:endParaRPr lang="en-US"/>
          </a:p>
        </p:txBody>
      </p:sp>
      <p:sp>
        <p:nvSpPr>
          <p:cNvPr id="54" name="Text 52"/>
          <p:cNvSpPr/>
          <p:nvPr/>
        </p:nvSpPr>
        <p:spPr>
          <a:xfrm>
            <a:off x="548640" y="5017443"/>
            <a:ext cx="1143000" cy="540802"/>
          </a:xfrm>
          <a:prstGeom prst="rect">
            <a:avLst/>
          </a:prstGeom>
          <a:noFill/>
          <a:ln/>
        </p:spPr>
        <p:txBody>
          <a:bodyPr wrap="square" lIns="0" tIns="0" rIns="0" bIns="0" rtlCol="0" anchor="ctr">
            <a:normAutofit/>
          </a:bodyPr>
          <a:lstStyle/>
          <a:p>
            <a:pPr marL="0" indent="0" algn="ctr">
              <a:buNone/>
            </a:pPr>
            <a:r>
              <a:rPr lang="en-US" sz="1000">
                <a:solidFill>
                  <a:srgbClr val="1F2937"/>
                </a:solidFill>
                <a:latin typeface="Aptos" pitchFamily="34" charset="0"/>
                <a:ea typeface="Aptos" pitchFamily="34" charset="-122"/>
                <a:cs typeface="Aptos" pitchFamily="34" charset="-120"/>
              </a:rPr>
              <a:t>Other</a:t>
            </a:r>
            <a:endParaRPr lang="en-US" sz="1000"/>
          </a:p>
        </p:txBody>
      </p:sp>
      <p:sp>
        <p:nvSpPr>
          <p:cNvPr id="55" name="Shape 53"/>
          <p:cNvSpPr/>
          <p:nvPr/>
        </p:nvSpPr>
        <p:spPr>
          <a:xfrm>
            <a:off x="1737360" y="4962579"/>
            <a:ext cx="594360" cy="650530"/>
          </a:xfrm>
          <a:prstGeom prst="rect">
            <a:avLst/>
          </a:prstGeom>
          <a:solidFill>
            <a:schemeClr val="accent6">
              <a:lumMod val="40000"/>
              <a:lumOff val="60000"/>
            </a:schemeClr>
          </a:solidFill>
          <a:ln w="8890">
            <a:solidFill>
              <a:srgbClr val="C7D3E0"/>
            </a:solidFill>
            <a:prstDash val="solid"/>
          </a:ln>
        </p:spPr>
        <p:txBody>
          <a:bodyPr/>
          <a:lstStyle/>
          <a:p>
            <a:endParaRPr lang="en-US"/>
          </a:p>
        </p:txBody>
      </p:sp>
      <p:sp>
        <p:nvSpPr>
          <p:cNvPr id="56" name="Text 54"/>
          <p:cNvSpPr/>
          <p:nvPr/>
        </p:nvSpPr>
        <p:spPr>
          <a:xfrm>
            <a:off x="1783080" y="5017443"/>
            <a:ext cx="502920" cy="540802"/>
          </a:xfrm>
          <a:prstGeom prst="rect">
            <a:avLst/>
          </a:prstGeom>
          <a:noFill/>
          <a:ln/>
        </p:spPr>
        <p:txBody>
          <a:bodyPr wrap="square" lIns="0" tIns="0" rIns="0" bIns="0" rtlCol="0" anchor="ctr">
            <a:normAutofit/>
          </a:bodyPr>
          <a:lstStyle/>
          <a:p>
            <a:pPr marL="0" indent="0" algn="ctr">
              <a:buNone/>
            </a:pPr>
            <a:r>
              <a:rPr lang="en-US" sz="1000">
                <a:solidFill>
                  <a:srgbClr val="1F2937"/>
                </a:solidFill>
                <a:latin typeface="Aptos" pitchFamily="34" charset="0"/>
                <a:ea typeface="Aptos" pitchFamily="34" charset="-122"/>
                <a:cs typeface="Aptos" pitchFamily="34" charset="-120"/>
              </a:rPr>
              <a:t>K</a:t>
            </a:r>
            <a:endParaRPr lang="en-US" sz="1000"/>
          </a:p>
        </p:txBody>
      </p:sp>
      <p:sp>
        <p:nvSpPr>
          <p:cNvPr id="57" name="Shape 55"/>
          <p:cNvSpPr/>
          <p:nvPr/>
        </p:nvSpPr>
        <p:spPr>
          <a:xfrm>
            <a:off x="2331720" y="4962579"/>
            <a:ext cx="3063240" cy="650530"/>
          </a:xfrm>
          <a:prstGeom prst="rect">
            <a:avLst/>
          </a:prstGeom>
          <a:solidFill>
            <a:srgbClr val="F8FAFC"/>
          </a:solidFill>
          <a:ln w="8890">
            <a:solidFill>
              <a:srgbClr val="C7D3E0"/>
            </a:solidFill>
            <a:prstDash val="solid"/>
          </a:ln>
        </p:spPr>
        <p:txBody>
          <a:bodyPr/>
          <a:lstStyle/>
          <a:p>
            <a:endParaRPr lang="en-US"/>
          </a:p>
        </p:txBody>
      </p:sp>
      <p:sp>
        <p:nvSpPr>
          <p:cNvPr id="58" name="Text 56"/>
          <p:cNvSpPr/>
          <p:nvPr/>
        </p:nvSpPr>
        <p:spPr>
          <a:xfrm>
            <a:off x="2404872" y="5017443"/>
            <a:ext cx="2916936" cy="540802"/>
          </a:xfrm>
          <a:prstGeom prst="rect">
            <a:avLst/>
          </a:prstGeom>
          <a:noFill/>
          <a:ln/>
        </p:spPr>
        <p:txBody>
          <a:bodyPr wrap="square" lIns="0" tIns="0" rIns="0" bIns="0" rtlCol="0" anchor="ctr">
            <a:normAutofit/>
          </a:bodyPr>
          <a:lstStyle/>
          <a:p>
            <a:pPr marL="0" indent="0" algn="l">
              <a:buNone/>
            </a:pPr>
            <a:r>
              <a:rPr lang="en-US" sz="1000">
                <a:solidFill>
                  <a:srgbClr val="1F2937"/>
                </a:solidFill>
                <a:latin typeface="Aptos" pitchFamily="34" charset="0"/>
                <a:ea typeface="Aptos" pitchFamily="34" charset="-122"/>
                <a:cs typeface="Aptos" pitchFamily="34" charset="-120"/>
              </a:rPr>
              <a:t>Training</a:t>
            </a:r>
            <a:endParaRPr lang="en-US" sz="1000"/>
          </a:p>
        </p:txBody>
      </p:sp>
      <p:sp>
        <p:nvSpPr>
          <p:cNvPr id="59" name="Shape 57"/>
          <p:cNvSpPr/>
          <p:nvPr/>
        </p:nvSpPr>
        <p:spPr>
          <a:xfrm>
            <a:off x="5394960" y="4962579"/>
            <a:ext cx="6309360" cy="650530"/>
          </a:xfrm>
          <a:prstGeom prst="rect">
            <a:avLst/>
          </a:prstGeom>
          <a:solidFill>
            <a:srgbClr val="F8FAFC"/>
          </a:solidFill>
          <a:ln w="8890">
            <a:solidFill>
              <a:srgbClr val="C7D3E0"/>
            </a:solidFill>
            <a:prstDash val="solid"/>
          </a:ln>
        </p:spPr>
        <p:txBody>
          <a:bodyPr/>
          <a:lstStyle/>
          <a:p>
            <a:endParaRPr lang="en-US"/>
          </a:p>
        </p:txBody>
      </p:sp>
      <p:sp>
        <p:nvSpPr>
          <p:cNvPr id="60" name="Text 58"/>
          <p:cNvSpPr/>
          <p:nvPr/>
        </p:nvSpPr>
        <p:spPr>
          <a:xfrm>
            <a:off x="5468112" y="5017443"/>
            <a:ext cx="6163056" cy="540802"/>
          </a:xfrm>
          <a:prstGeom prst="rect">
            <a:avLst/>
          </a:prstGeom>
          <a:noFill/>
          <a:ln/>
        </p:spPr>
        <p:txBody>
          <a:bodyPr wrap="square" lIns="0" tIns="0" rIns="0" bIns="0" rtlCol="0" anchor="ctr">
            <a:normAutofit/>
          </a:bodyPr>
          <a:lstStyle/>
          <a:p>
            <a:pPr marL="0" indent="0" algn="l">
              <a:buNone/>
            </a:pPr>
            <a:r>
              <a:rPr lang="en-US" sz="1000">
                <a:solidFill>
                  <a:srgbClr val="1F2937"/>
                </a:solidFill>
                <a:latin typeface="Aptos" pitchFamily="34" charset="0"/>
                <a:ea typeface="Aptos" pitchFamily="34" charset="-122"/>
                <a:cs typeface="Aptos" pitchFamily="34" charset="-120"/>
              </a:rPr>
              <a:t>Training and infrastructure to improve system capacity.</a:t>
            </a:r>
            <a:endParaRPr lang="en-US" sz="1000"/>
          </a:p>
        </p:txBody>
      </p:sp>
      <p:sp>
        <p:nvSpPr>
          <p:cNvPr id="61" name="Shape 59"/>
          <p:cNvSpPr/>
          <p:nvPr/>
        </p:nvSpPr>
        <p:spPr>
          <a:xfrm>
            <a:off x="502920" y="5613110"/>
            <a:ext cx="1234440" cy="650530"/>
          </a:xfrm>
          <a:prstGeom prst="rect">
            <a:avLst/>
          </a:prstGeom>
          <a:solidFill>
            <a:schemeClr val="accent5">
              <a:lumMod val="20000"/>
              <a:lumOff val="80000"/>
            </a:schemeClr>
          </a:solidFill>
          <a:ln w="8890">
            <a:solidFill>
              <a:srgbClr val="C7D3E0"/>
            </a:solidFill>
            <a:prstDash val="solid"/>
          </a:ln>
        </p:spPr>
        <p:txBody>
          <a:bodyPr/>
          <a:lstStyle/>
          <a:p>
            <a:endParaRPr lang="en-US"/>
          </a:p>
        </p:txBody>
      </p:sp>
      <p:sp>
        <p:nvSpPr>
          <p:cNvPr id="62" name="Text 60"/>
          <p:cNvSpPr/>
          <p:nvPr/>
        </p:nvSpPr>
        <p:spPr>
          <a:xfrm>
            <a:off x="548640" y="5667974"/>
            <a:ext cx="1143000" cy="540802"/>
          </a:xfrm>
          <a:prstGeom prst="rect">
            <a:avLst/>
          </a:prstGeom>
          <a:noFill/>
          <a:ln/>
        </p:spPr>
        <p:txBody>
          <a:bodyPr wrap="square" lIns="0" tIns="0" rIns="0" bIns="0" rtlCol="0" anchor="ctr">
            <a:normAutofit/>
          </a:bodyPr>
          <a:lstStyle/>
          <a:p>
            <a:pPr marL="0" indent="0" algn="ctr">
              <a:buNone/>
            </a:pPr>
            <a:r>
              <a:rPr lang="en-US" sz="1000">
                <a:solidFill>
                  <a:srgbClr val="1F2937"/>
                </a:solidFill>
                <a:latin typeface="Aptos" pitchFamily="34" charset="0"/>
                <a:ea typeface="Aptos" pitchFamily="34" charset="-122"/>
                <a:cs typeface="Aptos" pitchFamily="34" charset="-120"/>
              </a:rPr>
              <a:t>Other</a:t>
            </a:r>
            <a:endParaRPr lang="en-US" sz="1000"/>
          </a:p>
        </p:txBody>
      </p:sp>
      <p:sp>
        <p:nvSpPr>
          <p:cNvPr id="63" name="Shape 61"/>
          <p:cNvSpPr/>
          <p:nvPr/>
        </p:nvSpPr>
        <p:spPr>
          <a:xfrm>
            <a:off x="1737360" y="5613110"/>
            <a:ext cx="594360" cy="650530"/>
          </a:xfrm>
          <a:prstGeom prst="rect">
            <a:avLst/>
          </a:prstGeom>
          <a:solidFill>
            <a:schemeClr val="accent6">
              <a:lumMod val="40000"/>
              <a:lumOff val="60000"/>
            </a:schemeClr>
          </a:solidFill>
          <a:ln w="8890">
            <a:solidFill>
              <a:srgbClr val="C7D3E0"/>
            </a:solidFill>
            <a:prstDash val="solid"/>
          </a:ln>
        </p:spPr>
        <p:txBody>
          <a:bodyPr/>
          <a:lstStyle/>
          <a:p>
            <a:endParaRPr lang="en-US"/>
          </a:p>
        </p:txBody>
      </p:sp>
      <p:sp>
        <p:nvSpPr>
          <p:cNvPr id="64" name="Text 62"/>
          <p:cNvSpPr/>
          <p:nvPr/>
        </p:nvSpPr>
        <p:spPr>
          <a:xfrm>
            <a:off x="1783080" y="5667974"/>
            <a:ext cx="502920" cy="540802"/>
          </a:xfrm>
          <a:prstGeom prst="rect">
            <a:avLst/>
          </a:prstGeom>
          <a:noFill/>
          <a:ln/>
        </p:spPr>
        <p:txBody>
          <a:bodyPr wrap="square" lIns="0" tIns="0" rIns="0" bIns="0" rtlCol="0" anchor="ctr">
            <a:normAutofit/>
          </a:bodyPr>
          <a:lstStyle/>
          <a:p>
            <a:pPr marL="0" indent="0" algn="ctr">
              <a:buNone/>
            </a:pPr>
            <a:r>
              <a:rPr lang="en-US" sz="1000">
                <a:solidFill>
                  <a:srgbClr val="1F2937"/>
                </a:solidFill>
                <a:latin typeface="Aptos" pitchFamily="34" charset="0"/>
                <a:ea typeface="Aptos" pitchFamily="34" charset="-122"/>
                <a:cs typeface="Aptos" pitchFamily="34" charset="-120"/>
              </a:rPr>
              <a:t>L</a:t>
            </a:r>
            <a:endParaRPr lang="en-US" sz="1000"/>
          </a:p>
        </p:txBody>
      </p:sp>
      <p:sp>
        <p:nvSpPr>
          <p:cNvPr id="65" name="Shape 63"/>
          <p:cNvSpPr/>
          <p:nvPr/>
        </p:nvSpPr>
        <p:spPr>
          <a:xfrm>
            <a:off x="2331720" y="5613110"/>
            <a:ext cx="3063240" cy="650530"/>
          </a:xfrm>
          <a:prstGeom prst="rect">
            <a:avLst/>
          </a:prstGeom>
          <a:solidFill>
            <a:srgbClr val="FFFFFF"/>
          </a:solidFill>
          <a:ln w="8890">
            <a:solidFill>
              <a:srgbClr val="C7D3E0"/>
            </a:solidFill>
            <a:prstDash val="solid"/>
          </a:ln>
        </p:spPr>
        <p:txBody>
          <a:bodyPr/>
          <a:lstStyle/>
          <a:p>
            <a:endParaRPr lang="en-US"/>
          </a:p>
        </p:txBody>
      </p:sp>
      <p:sp>
        <p:nvSpPr>
          <p:cNvPr id="66" name="Text 64"/>
          <p:cNvSpPr/>
          <p:nvPr/>
        </p:nvSpPr>
        <p:spPr>
          <a:xfrm>
            <a:off x="2404872" y="5667974"/>
            <a:ext cx="2916936" cy="540802"/>
          </a:xfrm>
          <a:prstGeom prst="rect">
            <a:avLst/>
          </a:prstGeom>
          <a:noFill/>
          <a:ln/>
        </p:spPr>
        <p:txBody>
          <a:bodyPr wrap="square" lIns="0" tIns="0" rIns="0" bIns="0" rtlCol="0" anchor="ctr">
            <a:normAutofit/>
          </a:bodyPr>
          <a:lstStyle/>
          <a:p>
            <a:pPr marL="0" indent="0" algn="l">
              <a:buNone/>
            </a:pPr>
            <a:r>
              <a:rPr lang="en-US" sz="1000">
                <a:solidFill>
                  <a:srgbClr val="1F2937"/>
                </a:solidFill>
                <a:latin typeface="Aptos" pitchFamily="34" charset="0"/>
                <a:ea typeface="Aptos" pitchFamily="34" charset="-122"/>
                <a:cs typeface="Aptos" pitchFamily="34" charset="-120"/>
              </a:rPr>
              <a:t>Research</a:t>
            </a:r>
            <a:endParaRPr lang="en-US" sz="1000"/>
          </a:p>
        </p:txBody>
      </p:sp>
      <p:sp>
        <p:nvSpPr>
          <p:cNvPr id="67" name="Shape 65"/>
          <p:cNvSpPr/>
          <p:nvPr/>
        </p:nvSpPr>
        <p:spPr>
          <a:xfrm>
            <a:off x="5394960" y="5613110"/>
            <a:ext cx="6309360" cy="650530"/>
          </a:xfrm>
          <a:prstGeom prst="rect">
            <a:avLst/>
          </a:prstGeom>
          <a:solidFill>
            <a:srgbClr val="FFFFFF"/>
          </a:solidFill>
          <a:ln w="8890">
            <a:solidFill>
              <a:srgbClr val="C7D3E0"/>
            </a:solidFill>
            <a:prstDash val="solid"/>
          </a:ln>
        </p:spPr>
        <p:txBody>
          <a:bodyPr/>
          <a:lstStyle/>
          <a:p>
            <a:endParaRPr lang="en-US"/>
          </a:p>
        </p:txBody>
      </p:sp>
      <p:sp>
        <p:nvSpPr>
          <p:cNvPr id="68" name="Text 66"/>
          <p:cNvSpPr/>
          <p:nvPr/>
        </p:nvSpPr>
        <p:spPr>
          <a:xfrm>
            <a:off x="5468112" y="5667974"/>
            <a:ext cx="6163056" cy="540802"/>
          </a:xfrm>
          <a:prstGeom prst="rect">
            <a:avLst/>
          </a:prstGeom>
          <a:noFill/>
          <a:ln/>
        </p:spPr>
        <p:txBody>
          <a:bodyPr wrap="square" lIns="0" tIns="0" rIns="0" bIns="0" rtlCol="0" anchor="ctr">
            <a:normAutofit/>
          </a:bodyPr>
          <a:lstStyle/>
          <a:p>
            <a:pPr marL="0" indent="0" algn="l">
              <a:buNone/>
            </a:pPr>
            <a:r>
              <a:rPr lang="en-US" sz="1000">
                <a:solidFill>
                  <a:srgbClr val="1F2937"/>
                </a:solidFill>
                <a:latin typeface="Aptos" pitchFamily="34" charset="0"/>
                <a:ea typeface="Aptos" pitchFamily="34" charset="-122"/>
                <a:cs typeface="Aptos" pitchFamily="34" charset="-120"/>
              </a:rPr>
              <a:t>Evaluation, surveillance, epidemiology, harm-reduction research, and MAT barrier analysis.</a:t>
            </a:r>
            <a:endParaRPr lang="en-US" sz="1000"/>
          </a:p>
        </p:txBody>
      </p:sp>
      <p:sp>
        <p:nvSpPr>
          <p:cNvPr id="69" name="Shape 67"/>
          <p:cNvSpPr/>
          <p:nvPr/>
        </p:nvSpPr>
        <p:spPr>
          <a:xfrm>
            <a:off x="457200" y="6492240"/>
            <a:ext cx="11201400" cy="0"/>
          </a:xfrm>
          <a:prstGeom prst="line">
            <a:avLst/>
          </a:prstGeom>
          <a:noFill/>
          <a:ln w="9525">
            <a:solidFill>
              <a:srgbClr val="C7D3E0"/>
            </a:solidFill>
            <a:prstDash val="solid"/>
          </a:ln>
        </p:spPr>
        <p:txBody>
          <a:bodyPr/>
          <a:lstStyle/>
          <a:p>
            <a:endParaRPr lang="en-US"/>
          </a:p>
        </p:txBody>
      </p:sp>
      <p:sp>
        <p:nvSpPr>
          <p:cNvPr id="70" name="Text 68">
            <a:hlinkClick r:id="rId3"/>
          </p:cNvPr>
          <p:cNvSpPr/>
          <p:nvPr/>
        </p:nvSpPr>
        <p:spPr>
          <a:xfrm>
            <a:off x="502920" y="6565392"/>
            <a:ext cx="9784080" cy="182880"/>
          </a:xfrm>
          <a:prstGeom prst="rect">
            <a:avLst/>
          </a:prstGeom>
          <a:noFill/>
          <a:ln/>
        </p:spPr>
        <p:txBody>
          <a:bodyPr wrap="square" lIns="0" tIns="0" rIns="0" bIns="0" rtlCol="0" anchor="ctr"/>
          <a:lstStyle/>
          <a:p>
            <a:pPr marL="0" indent="0">
              <a:buNone/>
            </a:pPr>
            <a:r>
              <a:rPr lang="en-US" sz="680" u="sng">
                <a:solidFill>
                  <a:srgbClr val="566274"/>
                </a:solidFill>
                <a:hlinkClick r:id="rId3">
                  <a:extLst>
                    <a:ext uri="{A12FA001-AC4F-418D-AE19-62706E023703}">
                      <ahyp:hlinkClr xmlns:ahyp="http://schemas.microsoft.com/office/drawing/2018/hyperlinkcolor" val="tx"/>
                    </a:ext>
                  </a:extLst>
                </a:hlinkClick>
              </a:rPr>
              <a:t>Source: California Department of Health Care Services (DHCS), Exhibit E Final Settlement Agreement (Aug. 2021), Schedule A and Schedule B.</a:t>
            </a:r>
            <a:endParaRPr lang="en-US" sz="680"/>
          </a:p>
        </p:txBody>
      </p:sp>
      <p:sp>
        <p:nvSpPr>
          <p:cNvPr id="71" name="Text 69"/>
          <p:cNvSpPr/>
          <p:nvPr/>
        </p:nvSpPr>
        <p:spPr>
          <a:xfrm>
            <a:off x="11320272" y="6565392"/>
            <a:ext cx="320040" cy="182880"/>
          </a:xfrm>
          <a:prstGeom prst="rect">
            <a:avLst/>
          </a:prstGeom>
          <a:noFill/>
          <a:ln/>
        </p:spPr>
        <p:txBody>
          <a:bodyPr wrap="square" lIns="0" tIns="0" rIns="0" bIns="0" rtlCol="0" anchor="ctr"/>
          <a:lstStyle/>
          <a:p>
            <a:pPr marL="0" indent="0" algn="r">
              <a:buNone/>
            </a:pPr>
            <a:r>
              <a:rPr lang="en-US" sz="700">
                <a:solidFill>
                  <a:srgbClr val="566274"/>
                </a:solidFill>
              </a:rPr>
              <a:t>4</a:t>
            </a:r>
            <a:endParaRPr lang="en-US" sz="7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11480" y="228600"/>
            <a:ext cx="11338560" cy="420624"/>
          </a:xfrm>
          <a:prstGeom prst="rect">
            <a:avLst/>
          </a:prstGeom>
          <a:noFill/>
          <a:ln/>
        </p:spPr>
        <p:txBody>
          <a:bodyPr wrap="square" lIns="0" tIns="0" rIns="0" bIns="0" rtlCol="0" anchor="ctr"/>
          <a:lstStyle/>
          <a:p>
            <a:pPr marL="0" indent="0">
              <a:buNone/>
            </a:pPr>
            <a:r>
              <a:rPr lang="en-US" sz="2700" b="1">
                <a:solidFill>
                  <a:srgbClr val="0B3F60"/>
                </a:solidFill>
                <a:latin typeface="Arial" pitchFamily="34" charset="0"/>
                <a:ea typeface="Arial" pitchFamily="34" charset="-122"/>
                <a:cs typeface="Arial" pitchFamily="34" charset="-120"/>
              </a:rPr>
              <a:t>How OSF Supports DMC-ODS Expansion</a:t>
            </a:r>
            <a:endParaRPr lang="en-US" sz="2700"/>
          </a:p>
        </p:txBody>
      </p:sp>
      <p:sp>
        <p:nvSpPr>
          <p:cNvPr id="3" name="Text 1"/>
          <p:cNvSpPr/>
          <p:nvPr/>
        </p:nvSpPr>
        <p:spPr>
          <a:xfrm>
            <a:off x="411480" y="713232"/>
            <a:ext cx="11338560" cy="219456"/>
          </a:xfrm>
          <a:prstGeom prst="rect">
            <a:avLst/>
          </a:prstGeom>
          <a:noFill/>
          <a:ln/>
        </p:spPr>
        <p:txBody>
          <a:bodyPr wrap="square" lIns="0" tIns="0" rIns="0" bIns="0" rtlCol="0" anchor="ctr"/>
          <a:lstStyle/>
          <a:p>
            <a:pPr marL="0" indent="0">
              <a:buNone/>
            </a:pPr>
            <a:r>
              <a:rPr lang="en-US" sz="1100">
                <a:solidFill>
                  <a:srgbClr val="6E7E8B"/>
                </a:solidFill>
                <a:latin typeface="Arial" pitchFamily="34" charset="0"/>
                <a:ea typeface="Arial" pitchFamily="34" charset="-122"/>
                <a:cs typeface="Arial" pitchFamily="34" charset="-120"/>
              </a:rPr>
              <a:t>OSF complements Medi-Cal/DMC-ODS by funding eligible system expansion and infrastructure</a:t>
            </a:r>
            <a:endParaRPr lang="en-US" sz="1100"/>
          </a:p>
        </p:txBody>
      </p:sp>
      <p:sp>
        <p:nvSpPr>
          <p:cNvPr id="4" name="Shape 2"/>
          <p:cNvSpPr/>
          <p:nvPr/>
        </p:nvSpPr>
        <p:spPr>
          <a:xfrm>
            <a:off x="411480" y="987552"/>
            <a:ext cx="11292840" cy="0"/>
          </a:xfrm>
          <a:prstGeom prst="line">
            <a:avLst/>
          </a:prstGeom>
          <a:noFill/>
          <a:ln w="12700">
            <a:solidFill>
              <a:srgbClr val="C8D6DF"/>
            </a:solidFill>
            <a:prstDash val="solid"/>
          </a:ln>
        </p:spPr>
        <p:txBody>
          <a:bodyPr/>
          <a:lstStyle/>
          <a:p>
            <a:endParaRPr lang="en-US"/>
          </a:p>
        </p:txBody>
      </p:sp>
      <p:sp>
        <p:nvSpPr>
          <p:cNvPr id="7" name="Text 5"/>
          <p:cNvSpPr/>
          <p:nvPr/>
        </p:nvSpPr>
        <p:spPr>
          <a:xfrm>
            <a:off x="548640" y="1325880"/>
            <a:ext cx="3200400" cy="384048"/>
          </a:xfrm>
          <a:prstGeom prst="rect">
            <a:avLst/>
          </a:prstGeom>
          <a:solidFill>
            <a:srgbClr val="0B3F60"/>
          </a:solidFill>
          <a:ln>
            <a:solidFill>
              <a:srgbClr val="0B3F60">
                <a:alpha val="0"/>
              </a:srgbClr>
            </a:solidFill>
          </a:ln>
        </p:spPr>
        <p:txBody>
          <a:bodyPr wrap="square" lIns="635" tIns="635" rIns="635" bIns="635" rtlCol="0" anchor="ctr"/>
          <a:lstStyle/>
          <a:p>
            <a:pPr marL="0" indent="0" algn="ctr">
              <a:buNone/>
            </a:pPr>
            <a:r>
              <a:rPr lang="en-US" sz="1420" b="1">
                <a:solidFill>
                  <a:srgbClr val="FFFFFF"/>
                </a:solidFill>
                <a:latin typeface="Arial" pitchFamily="34" charset="0"/>
                <a:ea typeface="Arial" pitchFamily="34" charset="-122"/>
                <a:cs typeface="Arial" pitchFamily="34" charset="-120"/>
              </a:rPr>
              <a:t>Build Capacity</a:t>
            </a:r>
            <a:endParaRPr lang="en-US" sz="1420"/>
          </a:p>
        </p:txBody>
      </p:sp>
      <p:sp>
        <p:nvSpPr>
          <p:cNvPr id="8" name="Text 6"/>
          <p:cNvSpPr/>
          <p:nvPr/>
        </p:nvSpPr>
        <p:spPr>
          <a:xfrm>
            <a:off x="548640" y="1746504"/>
            <a:ext cx="3200400" cy="1746504"/>
          </a:xfrm>
          <a:prstGeom prst="rect">
            <a:avLst/>
          </a:prstGeom>
          <a:solidFill>
            <a:srgbClr val="E8F1F7"/>
          </a:solidFill>
          <a:ln w="7620">
            <a:solidFill>
              <a:srgbClr val="C8D6DF"/>
            </a:solidFill>
          </a:ln>
        </p:spPr>
        <p:txBody>
          <a:bodyPr wrap="square" lIns="2286" tIns="2286" rIns="2286" bIns="2286" rtlCol="0" anchor="ctr">
            <a:normAutofit/>
          </a:bodyPr>
          <a:lstStyle/>
          <a:p>
            <a:pPr marL="0" indent="0" algn="ctr">
              <a:buNone/>
            </a:pPr>
            <a:r>
              <a:rPr lang="en-US" sz="1430">
                <a:solidFill>
                  <a:srgbClr val="0D2F45"/>
                </a:solidFill>
                <a:latin typeface="Arial" pitchFamily="34" charset="0"/>
                <a:ea typeface="Arial" pitchFamily="34" charset="-122"/>
                <a:cs typeface="Arial" pitchFamily="34" charset="-120"/>
              </a:rPr>
              <a:t>Start-up and readiness</a:t>
            </a:r>
            <a:endParaRPr lang="en-US" sz="1430"/>
          </a:p>
          <a:p>
            <a:pPr marL="0" indent="0" algn="ctr">
              <a:buNone/>
            </a:pPr>
            <a:endParaRPr lang="en-US" sz="1430">
              <a:solidFill>
                <a:srgbClr val="0D2F45"/>
              </a:solidFill>
              <a:latin typeface="Arial" pitchFamily="34" charset="0"/>
              <a:ea typeface="Arial" pitchFamily="34" charset="-122"/>
              <a:cs typeface="Arial" pitchFamily="34" charset="-120"/>
            </a:endParaRPr>
          </a:p>
          <a:p>
            <a:pPr marL="0" indent="0" algn="ctr">
              <a:buNone/>
            </a:pPr>
            <a:r>
              <a:rPr lang="en-US" sz="1430">
                <a:solidFill>
                  <a:srgbClr val="0D2F45"/>
                </a:solidFill>
                <a:latin typeface="Arial" pitchFamily="34" charset="0"/>
                <a:ea typeface="Arial" pitchFamily="34" charset="-122"/>
                <a:cs typeface="Arial" pitchFamily="34" charset="-120"/>
              </a:rPr>
              <a:t>Workforce training</a:t>
            </a:r>
            <a:endParaRPr lang="en-US" sz="1430"/>
          </a:p>
          <a:p>
            <a:pPr marL="0" indent="0" algn="ctr">
              <a:buNone/>
            </a:pPr>
            <a:endParaRPr lang="en-US" sz="1430">
              <a:solidFill>
                <a:srgbClr val="0D2F45"/>
              </a:solidFill>
              <a:latin typeface="Arial" pitchFamily="34" charset="0"/>
              <a:ea typeface="Arial" pitchFamily="34" charset="-122"/>
              <a:cs typeface="Arial" pitchFamily="34" charset="-120"/>
            </a:endParaRPr>
          </a:p>
          <a:p>
            <a:pPr marL="0" indent="0" algn="ctr">
              <a:buNone/>
            </a:pPr>
            <a:r>
              <a:rPr lang="en-US" sz="1430">
                <a:solidFill>
                  <a:srgbClr val="0D2F45"/>
                </a:solidFill>
                <a:latin typeface="Arial" pitchFamily="34" charset="0"/>
                <a:ea typeface="Arial" pitchFamily="34" charset="-122"/>
                <a:cs typeface="Arial" pitchFamily="34" charset="-120"/>
              </a:rPr>
              <a:t>Facility and treatment infrastructure</a:t>
            </a:r>
            <a:endParaRPr lang="en-US" sz="1430"/>
          </a:p>
          <a:p>
            <a:pPr marL="0" indent="0" algn="ctr">
              <a:buNone/>
            </a:pPr>
            <a:endParaRPr lang="en-US" sz="1430">
              <a:solidFill>
                <a:srgbClr val="0D2F45"/>
              </a:solidFill>
              <a:latin typeface="Arial" pitchFamily="34" charset="0"/>
              <a:ea typeface="Arial" pitchFamily="34" charset="-122"/>
              <a:cs typeface="Arial" pitchFamily="34" charset="-120"/>
            </a:endParaRPr>
          </a:p>
          <a:p>
            <a:pPr marL="0" indent="0" algn="ctr">
              <a:buNone/>
            </a:pPr>
            <a:r>
              <a:rPr lang="en-US" sz="1430">
                <a:solidFill>
                  <a:srgbClr val="0D2F45"/>
                </a:solidFill>
                <a:latin typeface="Arial" pitchFamily="34" charset="0"/>
                <a:ea typeface="Arial" pitchFamily="34" charset="-122"/>
                <a:cs typeface="Arial" pitchFamily="34" charset="-120"/>
              </a:rPr>
              <a:t>Data and outcome tracking</a:t>
            </a:r>
            <a:endParaRPr lang="en-US" sz="1430"/>
          </a:p>
        </p:txBody>
      </p:sp>
      <p:sp>
        <p:nvSpPr>
          <p:cNvPr id="9" name="Text 7"/>
          <p:cNvSpPr/>
          <p:nvPr/>
        </p:nvSpPr>
        <p:spPr>
          <a:xfrm>
            <a:off x="4389120" y="1325880"/>
            <a:ext cx="3200400" cy="384048"/>
          </a:xfrm>
          <a:prstGeom prst="rect">
            <a:avLst/>
          </a:prstGeom>
          <a:solidFill>
            <a:srgbClr val="C88A00"/>
          </a:solidFill>
          <a:ln>
            <a:solidFill>
              <a:srgbClr val="C88A00">
                <a:alpha val="0"/>
              </a:srgbClr>
            </a:solidFill>
          </a:ln>
        </p:spPr>
        <p:txBody>
          <a:bodyPr wrap="square" lIns="635" tIns="635" rIns="635" bIns="635" rtlCol="0" anchor="ctr"/>
          <a:lstStyle/>
          <a:p>
            <a:pPr marL="0" indent="0" algn="ctr">
              <a:buNone/>
            </a:pPr>
            <a:r>
              <a:rPr lang="en-US" sz="1420" b="1">
                <a:solidFill>
                  <a:srgbClr val="FFFFFF"/>
                </a:solidFill>
                <a:latin typeface="Arial" pitchFamily="34" charset="0"/>
                <a:ea typeface="Arial" pitchFamily="34" charset="-122"/>
                <a:cs typeface="Arial" pitchFamily="34" charset="-120"/>
              </a:rPr>
              <a:t>Close Access Gaps</a:t>
            </a:r>
            <a:endParaRPr lang="en-US" sz="1420"/>
          </a:p>
        </p:txBody>
      </p:sp>
      <p:sp>
        <p:nvSpPr>
          <p:cNvPr id="10" name="Text 8"/>
          <p:cNvSpPr/>
          <p:nvPr/>
        </p:nvSpPr>
        <p:spPr>
          <a:xfrm>
            <a:off x="4389120" y="1746504"/>
            <a:ext cx="3200400" cy="1746504"/>
          </a:xfrm>
          <a:prstGeom prst="rect">
            <a:avLst/>
          </a:prstGeom>
          <a:solidFill>
            <a:srgbClr val="FFF0CC"/>
          </a:solidFill>
          <a:ln w="7620">
            <a:solidFill>
              <a:srgbClr val="C8D6DF"/>
            </a:solidFill>
          </a:ln>
        </p:spPr>
        <p:txBody>
          <a:bodyPr wrap="square" lIns="2286" tIns="2286" rIns="2286" bIns="2286" rtlCol="0" anchor="ctr">
            <a:normAutofit/>
          </a:bodyPr>
          <a:lstStyle/>
          <a:p>
            <a:pPr marL="0" indent="0" algn="ctr">
              <a:buNone/>
            </a:pPr>
            <a:r>
              <a:rPr lang="en-US" sz="1430">
                <a:solidFill>
                  <a:srgbClr val="0D2F45"/>
                </a:solidFill>
                <a:latin typeface="Arial" pitchFamily="34" charset="0"/>
                <a:ea typeface="Arial" pitchFamily="34" charset="-122"/>
                <a:cs typeface="Arial" pitchFamily="34" charset="-120"/>
              </a:rPr>
              <a:t>MAT and NTP linkage pathways</a:t>
            </a:r>
            <a:endParaRPr lang="en-US" sz="1430"/>
          </a:p>
          <a:p>
            <a:pPr marL="0" indent="0" algn="ctr">
              <a:buNone/>
            </a:pPr>
            <a:endParaRPr lang="en-US" sz="1430">
              <a:solidFill>
                <a:srgbClr val="0D2F45"/>
              </a:solidFill>
              <a:latin typeface="Arial" pitchFamily="34" charset="0"/>
              <a:ea typeface="Arial" pitchFamily="34" charset="-122"/>
              <a:cs typeface="Arial" pitchFamily="34" charset="-120"/>
            </a:endParaRPr>
          </a:p>
          <a:p>
            <a:pPr marL="0" indent="0" algn="ctr">
              <a:buNone/>
            </a:pPr>
            <a:r>
              <a:rPr lang="en-US" sz="1430">
                <a:solidFill>
                  <a:srgbClr val="0D2F45"/>
                </a:solidFill>
                <a:latin typeface="Arial" pitchFamily="34" charset="0"/>
                <a:ea typeface="Arial" pitchFamily="34" charset="-122"/>
                <a:cs typeface="Arial" pitchFamily="34" charset="-120"/>
              </a:rPr>
              <a:t>Warm handoffs and outreach</a:t>
            </a:r>
            <a:endParaRPr lang="en-US" sz="1430"/>
          </a:p>
          <a:p>
            <a:pPr marL="0" indent="0" algn="ctr">
              <a:buNone/>
            </a:pPr>
            <a:endParaRPr lang="en-US" sz="1430">
              <a:solidFill>
                <a:srgbClr val="0D2F45"/>
              </a:solidFill>
              <a:latin typeface="Arial" pitchFamily="34" charset="0"/>
              <a:ea typeface="Arial" pitchFamily="34" charset="-122"/>
              <a:cs typeface="Arial" pitchFamily="34" charset="-120"/>
            </a:endParaRPr>
          </a:p>
          <a:p>
            <a:pPr marL="0" indent="0" algn="ctr">
              <a:buNone/>
            </a:pPr>
            <a:r>
              <a:rPr lang="en-US" sz="1430">
                <a:solidFill>
                  <a:srgbClr val="0D2F45"/>
                </a:solidFill>
                <a:latin typeface="Arial" pitchFamily="34" charset="0"/>
                <a:ea typeface="Arial" pitchFamily="34" charset="-122"/>
                <a:cs typeface="Arial" pitchFamily="34" charset="-120"/>
              </a:rPr>
              <a:t>Withdrawal-management pathways</a:t>
            </a:r>
            <a:endParaRPr lang="en-US" sz="1430"/>
          </a:p>
          <a:p>
            <a:pPr marL="0" indent="0" algn="ctr">
              <a:buNone/>
            </a:pPr>
            <a:endParaRPr lang="en-US" sz="1430">
              <a:solidFill>
                <a:srgbClr val="0D2F45"/>
              </a:solidFill>
              <a:latin typeface="Arial" pitchFamily="34" charset="0"/>
              <a:ea typeface="Arial" pitchFamily="34" charset="-122"/>
              <a:cs typeface="Arial" pitchFamily="34" charset="-120"/>
            </a:endParaRPr>
          </a:p>
          <a:p>
            <a:pPr marL="0" indent="0" algn="ctr">
              <a:buNone/>
            </a:pPr>
            <a:r>
              <a:rPr lang="en-US" sz="1430">
                <a:solidFill>
                  <a:srgbClr val="0D2F45"/>
                </a:solidFill>
                <a:latin typeface="Arial" pitchFamily="34" charset="0"/>
                <a:ea typeface="Arial" pitchFamily="34" charset="-122"/>
                <a:cs typeface="Arial" pitchFamily="34" charset="-120"/>
              </a:rPr>
              <a:t>Recovery and re-entry supports</a:t>
            </a:r>
            <a:endParaRPr lang="en-US" sz="1430"/>
          </a:p>
        </p:txBody>
      </p:sp>
      <p:sp>
        <p:nvSpPr>
          <p:cNvPr id="11" name="Text 9"/>
          <p:cNvSpPr/>
          <p:nvPr/>
        </p:nvSpPr>
        <p:spPr>
          <a:xfrm>
            <a:off x="8229600" y="1325880"/>
            <a:ext cx="3200400" cy="384048"/>
          </a:xfrm>
          <a:prstGeom prst="rect">
            <a:avLst/>
          </a:prstGeom>
          <a:solidFill>
            <a:srgbClr val="7EA35D"/>
          </a:solidFill>
          <a:ln>
            <a:solidFill>
              <a:srgbClr val="7EA35D">
                <a:alpha val="0"/>
              </a:srgbClr>
            </a:solidFill>
          </a:ln>
        </p:spPr>
        <p:txBody>
          <a:bodyPr wrap="square" lIns="635" tIns="635" rIns="635" bIns="635" rtlCol="0" anchor="ctr"/>
          <a:lstStyle/>
          <a:p>
            <a:pPr marL="0" indent="0" algn="ctr">
              <a:buNone/>
            </a:pPr>
            <a:r>
              <a:rPr lang="en-US" sz="1420" b="1">
                <a:solidFill>
                  <a:srgbClr val="FFFFFF"/>
                </a:solidFill>
                <a:latin typeface="Arial" pitchFamily="34" charset="0"/>
                <a:ea typeface="Arial" pitchFamily="34" charset="-122"/>
                <a:cs typeface="Arial" pitchFamily="34" charset="-120"/>
              </a:rPr>
              <a:t>Strengthen Accountability</a:t>
            </a:r>
            <a:endParaRPr lang="en-US" sz="1420"/>
          </a:p>
        </p:txBody>
      </p:sp>
      <p:sp>
        <p:nvSpPr>
          <p:cNvPr id="12" name="Text 10"/>
          <p:cNvSpPr/>
          <p:nvPr/>
        </p:nvSpPr>
        <p:spPr>
          <a:xfrm>
            <a:off x="8229600" y="1746504"/>
            <a:ext cx="3200400" cy="1746504"/>
          </a:xfrm>
          <a:prstGeom prst="rect">
            <a:avLst/>
          </a:prstGeom>
          <a:solidFill>
            <a:srgbClr val="DDEED8"/>
          </a:solidFill>
          <a:ln w="7620">
            <a:solidFill>
              <a:srgbClr val="C8D6DF"/>
            </a:solidFill>
          </a:ln>
        </p:spPr>
        <p:txBody>
          <a:bodyPr wrap="square" lIns="2286" tIns="2286" rIns="2286" bIns="2286" rtlCol="0" anchor="ctr">
            <a:normAutofit/>
          </a:bodyPr>
          <a:lstStyle/>
          <a:p>
            <a:pPr marL="0" indent="0" algn="ctr">
              <a:buNone/>
            </a:pPr>
            <a:r>
              <a:rPr lang="en-US" sz="1430">
                <a:solidFill>
                  <a:srgbClr val="0D2F45"/>
                </a:solidFill>
                <a:latin typeface="Arial" pitchFamily="34" charset="0"/>
                <a:ea typeface="Arial" pitchFamily="34" charset="-122"/>
                <a:cs typeface="Arial" pitchFamily="34" charset="-120"/>
              </a:rPr>
              <a:t>Define the OSF-supported role</a:t>
            </a:r>
            <a:endParaRPr lang="en-US" sz="1430"/>
          </a:p>
          <a:p>
            <a:pPr marL="0" indent="0" algn="ctr">
              <a:buNone/>
            </a:pPr>
            <a:endParaRPr lang="en-US" sz="1430">
              <a:solidFill>
                <a:srgbClr val="0D2F45"/>
              </a:solidFill>
              <a:latin typeface="Arial" pitchFamily="34" charset="0"/>
              <a:ea typeface="Arial" pitchFamily="34" charset="-122"/>
              <a:cs typeface="Arial" pitchFamily="34" charset="-120"/>
            </a:endParaRPr>
          </a:p>
          <a:p>
            <a:pPr marL="0" indent="0" algn="ctr">
              <a:buNone/>
            </a:pPr>
            <a:r>
              <a:rPr lang="en-US" sz="1430">
                <a:solidFill>
                  <a:srgbClr val="0D2F45"/>
                </a:solidFill>
                <a:latin typeface="Arial" pitchFamily="34" charset="0"/>
                <a:ea typeface="Arial" pitchFamily="34" charset="-122"/>
                <a:cs typeface="Arial" pitchFamily="34" charset="-120"/>
              </a:rPr>
              <a:t>Confirm fund source</a:t>
            </a:r>
            <a:endParaRPr lang="en-US" sz="1430"/>
          </a:p>
          <a:p>
            <a:pPr marL="0" indent="0" algn="ctr">
              <a:buNone/>
            </a:pPr>
            <a:endParaRPr lang="en-US" sz="1430">
              <a:solidFill>
                <a:srgbClr val="0D2F45"/>
              </a:solidFill>
              <a:latin typeface="Arial" pitchFamily="34" charset="0"/>
              <a:ea typeface="Arial" pitchFamily="34" charset="-122"/>
              <a:cs typeface="Arial" pitchFamily="34" charset="-120"/>
            </a:endParaRPr>
          </a:p>
          <a:p>
            <a:pPr marL="0" indent="0" algn="ctr">
              <a:buNone/>
            </a:pPr>
            <a:r>
              <a:rPr lang="en-US" sz="1430">
                <a:solidFill>
                  <a:srgbClr val="0D2F45"/>
                </a:solidFill>
                <a:latin typeface="Arial" pitchFamily="34" charset="0"/>
                <a:ea typeface="Arial" pitchFamily="34" charset="-122"/>
                <a:cs typeface="Arial" pitchFamily="34" charset="-120"/>
              </a:rPr>
              <a:t>Document eligible scope</a:t>
            </a:r>
            <a:endParaRPr lang="en-US" sz="1430"/>
          </a:p>
          <a:p>
            <a:pPr marL="0" indent="0" algn="ctr">
              <a:buNone/>
            </a:pPr>
            <a:endParaRPr lang="en-US" sz="1430">
              <a:solidFill>
                <a:srgbClr val="0D2F45"/>
              </a:solidFill>
              <a:latin typeface="Arial" pitchFamily="34" charset="0"/>
              <a:ea typeface="Arial" pitchFamily="34" charset="-122"/>
              <a:cs typeface="Arial" pitchFamily="34" charset="-120"/>
            </a:endParaRPr>
          </a:p>
          <a:p>
            <a:pPr marL="0" indent="0" algn="ctr">
              <a:buNone/>
            </a:pPr>
            <a:r>
              <a:rPr lang="en-US" sz="1430">
                <a:solidFill>
                  <a:srgbClr val="0D2F45"/>
                </a:solidFill>
                <a:latin typeface="Arial" pitchFamily="34" charset="0"/>
                <a:ea typeface="Arial" pitchFamily="34" charset="-122"/>
                <a:cs typeface="Arial" pitchFamily="34" charset="-120"/>
              </a:rPr>
              <a:t>Track outcomes for Board reporting</a:t>
            </a:r>
            <a:endParaRPr lang="en-US" sz="1430"/>
          </a:p>
        </p:txBody>
      </p:sp>
      <p:sp>
        <p:nvSpPr>
          <p:cNvPr id="13" name="Text 11"/>
          <p:cNvSpPr/>
          <p:nvPr/>
        </p:nvSpPr>
        <p:spPr>
          <a:xfrm>
            <a:off x="548640" y="3968496"/>
            <a:ext cx="2057400" cy="566928"/>
          </a:xfrm>
          <a:prstGeom prst="rect">
            <a:avLst/>
          </a:prstGeom>
          <a:solidFill>
            <a:srgbClr val="0B3F60"/>
          </a:solidFill>
          <a:ln>
            <a:solidFill>
              <a:srgbClr val="0B3F60">
                <a:alpha val="0"/>
              </a:srgbClr>
            </a:solidFill>
          </a:ln>
        </p:spPr>
        <p:txBody>
          <a:bodyPr wrap="square" lIns="508" tIns="508" rIns="508" bIns="508" rtlCol="0" anchor="ctr"/>
          <a:lstStyle/>
          <a:p>
            <a:pPr marL="0" indent="0" algn="ctr">
              <a:buNone/>
            </a:pPr>
            <a:r>
              <a:rPr lang="en-US" sz="1320" b="1">
                <a:solidFill>
                  <a:srgbClr val="FFFFFF"/>
                </a:solidFill>
                <a:latin typeface="Arial" pitchFamily="34" charset="0"/>
                <a:ea typeface="Arial" pitchFamily="34" charset="-122"/>
                <a:cs typeface="Arial" pitchFamily="34" charset="-120"/>
              </a:rPr>
              <a:t>Funding approach</a:t>
            </a:r>
            <a:endParaRPr lang="en-US" sz="1320"/>
          </a:p>
        </p:txBody>
      </p:sp>
      <p:sp>
        <p:nvSpPr>
          <p:cNvPr id="14" name="Text 12"/>
          <p:cNvSpPr/>
          <p:nvPr/>
        </p:nvSpPr>
        <p:spPr>
          <a:xfrm>
            <a:off x="2788920" y="3968496"/>
            <a:ext cx="8641080" cy="566928"/>
          </a:xfrm>
          <a:prstGeom prst="rect">
            <a:avLst/>
          </a:prstGeom>
          <a:solidFill>
            <a:srgbClr val="F2F6F8"/>
          </a:solidFill>
          <a:ln w="10160">
            <a:solidFill>
              <a:srgbClr val="C8D6DF"/>
            </a:solidFill>
          </a:ln>
        </p:spPr>
        <p:txBody>
          <a:bodyPr wrap="square" lIns="1016" tIns="1016" rIns="1016" bIns="1016" rtlCol="0" anchor="ctr">
            <a:normAutofit/>
          </a:bodyPr>
          <a:lstStyle/>
          <a:p>
            <a:pPr algn="ctr"/>
            <a:r>
              <a:rPr lang="en-US" sz="1450" b="1">
                <a:solidFill>
                  <a:srgbClr val="0D2F45"/>
                </a:solidFill>
                <a:latin typeface="Arial"/>
                <a:ea typeface="Arial" pitchFamily="34" charset="-122"/>
                <a:cs typeface="Arial"/>
              </a:rPr>
              <a:t>OSF supports eligible expansion, infrastructure, prevention, harm reduction, recovery, and </a:t>
            </a:r>
            <a:r>
              <a:rPr lang="en-US" sz="1450" b="1">
                <a:solidFill>
                  <a:srgbClr val="0D2F45"/>
                </a:solidFill>
                <a:ea typeface="+mn-lt"/>
                <a:cs typeface="+mn-lt"/>
              </a:rPr>
              <a:t>eligible non-Medi-Cal-reimbursable expansion and linkage activities</a:t>
            </a:r>
            <a:endParaRPr lang="en-US" sz="1450" b="1">
              <a:solidFill>
                <a:srgbClr val="0D2F45"/>
              </a:solidFill>
              <a:latin typeface="Arial"/>
              <a:cs typeface="Arial"/>
            </a:endParaRPr>
          </a:p>
        </p:txBody>
      </p:sp>
      <p:sp>
        <p:nvSpPr>
          <p:cNvPr id="15" name="Text 13"/>
          <p:cNvSpPr/>
          <p:nvPr/>
        </p:nvSpPr>
        <p:spPr>
          <a:xfrm>
            <a:off x="512064" y="5321808"/>
            <a:ext cx="11201400" cy="457200"/>
          </a:xfrm>
          <a:prstGeom prst="rect">
            <a:avLst/>
          </a:prstGeom>
          <a:solidFill>
            <a:srgbClr val="DDEED8"/>
          </a:solidFill>
          <a:ln w="10160">
            <a:solidFill>
              <a:srgbClr val="7EA35D"/>
            </a:solidFill>
          </a:ln>
        </p:spPr>
        <p:txBody>
          <a:bodyPr wrap="square" lIns="1016" tIns="1016" rIns="1016" bIns="1016" rtlCol="0" anchor="ctr">
            <a:normAutofit/>
          </a:bodyPr>
          <a:lstStyle/>
          <a:p>
            <a:pPr marL="0" indent="0" algn="ctr">
              <a:buNone/>
            </a:pPr>
            <a:r>
              <a:rPr lang="en-US" sz="1450" b="1">
                <a:solidFill>
                  <a:srgbClr val="0D2F45"/>
                </a:solidFill>
                <a:latin typeface="Arial" pitchFamily="34" charset="0"/>
                <a:ea typeface="Arial" pitchFamily="34" charset="-122"/>
                <a:cs typeface="Arial" pitchFamily="34" charset="-120"/>
              </a:rPr>
              <a:t>Proposed uses remain subject to fund-source, allowability, documentation, and non-duplication review.</a:t>
            </a:r>
            <a:endParaRPr lang="en-US" sz="145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11480" y="228600"/>
            <a:ext cx="11338560" cy="420624"/>
          </a:xfrm>
          <a:prstGeom prst="rect">
            <a:avLst/>
          </a:prstGeom>
          <a:noFill/>
          <a:ln/>
        </p:spPr>
        <p:txBody>
          <a:bodyPr wrap="square" lIns="0" tIns="0" rIns="0" bIns="0" rtlCol="0" anchor="ctr"/>
          <a:lstStyle/>
          <a:p>
            <a:pPr marL="0" indent="0">
              <a:buNone/>
            </a:pPr>
            <a:r>
              <a:rPr lang="en-US" sz="2700" b="1">
                <a:solidFill>
                  <a:srgbClr val="0B3F60"/>
                </a:solidFill>
                <a:latin typeface="Arial" pitchFamily="34" charset="0"/>
                <a:ea typeface="Arial" pitchFamily="34" charset="-122"/>
                <a:cs typeface="Arial" pitchFamily="34" charset="-120"/>
              </a:rPr>
              <a:t>Clinical / SUD System Context</a:t>
            </a:r>
            <a:endParaRPr lang="en-US" sz="2700"/>
          </a:p>
        </p:txBody>
      </p:sp>
      <p:sp>
        <p:nvSpPr>
          <p:cNvPr id="3" name="Text 1"/>
          <p:cNvSpPr/>
          <p:nvPr/>
        </p:nvSpPr>
        <p:spPr>
          <a:xfrm>
            <a:off x="411480" y="713232"/>
            <a:ext cx="11338560" cy="219456"/>
          </a:xfrm>
          <a:prstGeom prst="rect">
            <a:avLst/>
          </a:prstGeom>
          <a:noFill/>
          <a:ln/>
        </p:spPr>
        <p:txBody>
          <a:bodyPr wrap="square" lIns="0" tIns="0" rIns="0" bIns="0" rtlCol="0" anchor="ctr"/>
          <a:lstStyle/>
          <a:p>
            <a:pPr marL="0" indent="0">
              <a:buNone/>
            </a:pPr>
            <a:r>
              <a:rPr lang="en-US" sz="1100">
                <a:solidFill>
                  <a:srgbClr val="6E7E8B"/>
                </a:solidFill>
                <a:latin typeface="Arial" pitchFamily="34" charset="0"/>
                <a:ea typeface="Arial" pitchFamily="34" charset="-122"/>
                <a:cs typeface="Arial" pitchFamily="34" charset="-120"/>
              </a:rPr>
              <a:t>Why OSF matters during DMC-ODS implementation and opioid remediation</a:t>
            </a:r>
            <a:endParaRPr lang="en-US" sz="1100"/>
          </a:p>
        </p:txBody>
      </p:sp>
      <p:sp>
        <p:nvSpPr>
          <p:cNvPr id="4" name="Shape 2"/>
          <p:cNvSpPr/>
          <p:nvPr/>
        </p:nvSpPr>
        <p:spPr>
          <a:xfrm>
            <a:off x="411480" y="987552"/>
            <a:ext cx="11292840" cy="0"/>
          </a:xfrm>
          <a:prstGeom prst="line">
            <a:avLst/>
          </a:prstGeom>
          <a:noFill/>
          <a:ln w="12700">
            <a:solidFill>
              <a:srgbClr val="C8D6DF"/>
            </a:solidFill>
            <a:prstDash val="solid"/>
          </a:ln>
        </p:spPr>
        <p:txBody>
          <a:bodyPr/>
          <a:lstStyle/>
          <a:p>
            <a:endParaRPr lang="en-US"/>
          </a:p>
        </p:txBody>
      </p:sp>
      <p:sp>
        <p:nvSpPr>
          <p:cNvPr id="7" name="Text 5"/>
          <p:cNvSpPr/>
          <p:nvPr/>
        </p:nvSpPr>
        <p:spPr>
          <a:xfrm>
            <a:off x="548640" y="1280160"/>
            <a:ext cx="3310128" cy="384048"/>
          </a:xfrm>
          <a:prstGeom prst="rect">
            <a:avLst/>
          </a:prstGeom>
          <a:solidFill>
            <a:srgbClr val="0B3F60"/>
          </a:solidFill>
          <a:ln>
            <a:solidFill>
              <a:srgbClr val="0B3F60">
                <a:alpha val="0"/>
              </a:srgbClr>
            </a:solidFill>
          </a:ln>
        </p:spPr>
        <p:txBody>
          <a:bodyPr wrap="square" lIns="635" tIns="635" rIns="635" bIns="635" rtlCol="0" anchor="ctr"/>
          <a:lstStyle/>
          <a:p>
            <a:pPr marL="0" indent="0" algn="ctr">
              <a:buNone/>
            </a:pPr>
            <a:r>
              <a:rPr lang="en-US" sz="1320" b="1">
                <a:solidFill>
                  <a:srgbClr val="FFFFFF"/>
                </a:solidFill>
                <a:latin typeface="Arial" pitchFamily="34" charset="0"/>
                <a:ea typeface="Arial" pitchFamily="34" charset="-122"/>
                <a:cs typeface="Arial" pitchFamily="34" charset="-120"/>
              </a:rPr>
              <a:t>DMC-ODS requires a broader continuum</a:t>
            </a:r>
            <a:endParaRPr lang="en-US" sz="1320"/>
          </a:p>
        </p:txBody>
      </p:sp>
      <p:sp>
        <p:nvSpPr>
          <p:cNvPr id="8" name="Text 6"/>
          <p:cNvSpPr/>
          <p:nvPr/>
        </p:nvSpPr>
        <p:spPr>
          <a:xfrm>
            <a:off x="548640" y="1700784"/>
            <a:ext cx="3310128" cy="2560320"/>
          </a:xfrm>
          <a:prstGeom prst="rect">
            <a:avLst/>
          </a:prstGeom>
          <a:solidFill>
            <a:srgbClr val="E8F1F7"/>
          </a:solidFill>
          <a:ln w="7620">
            <a:solidFill>
              <a:srgbClr val="C8D6DF"/>
            </a:solidFill>
          </a:ln>
        </p:spPr>
        <p:txBody>
          <a:bodyPr wrap="square" lIns="2286" tIns="2286" rIns="2286" bIns="2286" rtlCol="0" anchor="ctr">
            <a:normAutofit/>
          </a:bodyPr>
          <a:lstStyle/>
          <a:p>
            <a:pPr algn="ctr"/>
            <a:r>
              <a:rPr lang="en-US" sz="1350">
                <a:solidFill>
                  <a:srgbClr val="0D2F45"/>
                </a:solidFill>
                <a:latin typeface="Arial" pitchFamily="34" charset="0"/>
                <a:ea typeface="Arial" pitchFamily="34" charset="-122"/>
                <a:cs typeface="Arial" pitchFamily="34" charset="-120"/>
              </a:rPr>
              <a:t>Timely access and assessment</a:t>
            </a:r>
            <a:endParaRPr lang="en-US" sz="1350"/>
          </a:p>
          <a:p>
            <a:pPr algn="ctr"/>
            <a:r>
              <a:rPr lang="en-US" sz="1350">
                <a:solidFill>
                  <a:srgbClr val="0D2F45"/>
                </a:solidFill>
                <a:latin typeface="Arial" pitchFamily="34" charset="0"/>
                <a:ea typeface="Arial" pitchFamily="34" charset="-122"/>
                <a:cs typeface="Arial" pitchFamily="34" charset="-120"/>
              </a:rPr>
              <a:t>MAT and NTP linkage</a:t>
            </a:r>
            <a:endParaRPr lang="en-US" sz="1350"/>
          </a:p>
          <a:p>
            <a:pPr algn="ctr"/>
            <a:endParaRPr lang="en-US" sz="1350">
              <a:solidFill>
                <a:srgbClr val="0D2F45"/>
              </a:solidFill>
              <a:latin typeface="Arial" pitchFamily="34" charset="0"/>
              <a:ea typeface="Arial" pitchFamily="34" charset="-122"/>
              <a:cs typeface="Arial" pitchFamily="34" charset="-120"/>
            </a:endParaRPr>
          </a:p>
          <a:p>
            <a:pPr algn="ctr"/>
            <a:r>
              <a:rPr lang="en-US" sz="1350">
                <a:solidFill>
                  <a:srgbClr val="0D2F45"/>
                </a:solidFill>
                <a:latin typeface="Arial" pitchFamily="34" charset="0"/>
                <a:ea typeface="Arial" pitchFamily="34" charset="-122"/>
                <a:cs typeface="Arial" pitchFamily="34" charset="-120"/>
              </a:rPr>
              <a:t>Withdrawal-management pathways</a:t>
            </a:r>
            <a:endParaRPr lang="en-US" sz="1350"/>
          </a:p>
          <a:p>
            <a:pPr algn="ctr"/>
            <a:endParaRPr lang="en-US" sz="1350">
              <a:solidFill>
                <a:srgbClr val="0D2F45"/>
              </a:solidFill>
              <a:latin typeface="Arial" pitchFamily="34" charset="0"/>
              <a:ea typeface="Arial" pitchFamily="34" charset="-122"/>
              <a:cs typeface="Arial" pitchFamily="34" charset="-120"/>
            </a:endParaRPr>
          </a:p>
          <a:p>
            <a:pPr algn="ctr"/>
            <a:r>
              <a:rPr lang="en-US" sz="1350">
                <a:solidFill>
                  <a:srgbClr val="0D2F45"/>
                </a:solidFill>
                <a:latin typeface="Arial" pitchFamily="34" charset="0"/>
                <a:ea typeface="Arial" pitchFamily="34" charset="-122"/>
                <a:cs typeface="Arial" pitchFamily="34" charset="-120"/>
              </a:rPr>
              <a:t>Residential treatment pathways</a:t>
            </a:r>
            <a:endParaRPr lang="en-US" sz="1350"/>
          </a:p>
          <a:p>
            <a:pPr algn="ctr"/>
            <a:endParaRPr lang="en-US" sz="1350">
              <a:solidFill>
                <a:srgbClr val="0D2F45"/>
              </a:solidFill>
              <a:latin typeface="Arial" pitchFamily="34" charset="0"/>
              <a:ea typeface="Arial" pitchFamily="34" charset="-122"/>
              <a:cs typeface="Arial" pitchFamily="34" charset="-120"/>
            </a:endParaRPr>
          </a:p>
          <a:p>
            <a:pPr algn="ctr"/>
            <a:r>
              <a:rPr lang="en-US" sz="1350">
                <a:solidFill>
                  <a:srgbClr val="0D2F45"/>
                </a:solidFill>
                <a:latin typeface="Arial" pitchFamily="34" charset="0"/>
                <a:ea typeface="Arial" pitchFamily="34" charset="-122"/>
                <a:cs typeface="Arial" pitchFamily="34" charset="-120"/>
              </a:rPr>
              <a:t>Care coordination and recovery supports</a:t>
            </a:r>
            <a:endParaRPr lang="en-US" sz="1350"/>
          </a:p>
          <a:p>
            <a:pPr algn="ctr"/>
            <a:endParaRPr lang="en-US" sz="1350">
              <a:solidFill>
                <a:srgbClr val="0D2F45"/>
              </a:solidFill>
              <a:latin typeface="Arial" pitchFamily="34" charset="0"/>
              <a:ea typeface="Arial" pitchFamily="34" charset="-122"/>
              <a:cs typeface="Arial" pitchFamily="34" charset="-120"/>
            </a:endParaRPr>
          </a:p>
          <a:p>
            <a:pPr algn="ctr"/>
            <a:r>
              <a:rPr lang="en-US" sz="1350">
                <a:solidFill>
                  <a:srgbClr val="0D2F45"/>
                </a:solidFill>
                <a:latin typeface="Arial" pitchFamily="34" charset="0"/>
                <a:ea typeface="Arial" pitchFamily="34" charset="-122"/>
                <a:cs typeface="Arial" pitchFamily="34" charset="-120"/>
              </a:rPr>
              <a:t>Quality oversight and reporting</a:t>
            </a:r>
            <a:endParaRPr lang="en-US" sz="1350"/>
          </a:p>
        </p:txBody>
      </p:sp>
      <p:sp>
        <p:nvSpPr>
          <p:cNvPr id="9" name="Text 7"/>
          <p:cNvSpPr/>
          <p:nvPr/>
        </p:nvSpPr>
        <p:spPr>
          <a:xfrm>
            <a:off x="4480560" y="1280160"/>
            <a:ext cx="3310128" cy="384048"/>
          </a:xfrm>
          <a:prstGeom prst="rect">
            <a:avLst/>
          </a:prstGeom>
          <a:solidFill>
            <a:srgbClr val="C88A00"/>
          </a:solidFill>
          <a:ln>
            <a:solidFill>
              <a:srgbClr val="C88A00">
                <a:alpha val="0"/>
              </a:srgbClr>
            </a:solidFill>
          </a:ln>
        </p:spPr>
        <p:txBody>
          <a:bodyPr wrap="square" lIns="635" tIns="635" rIns="635" bIns="635" rtlCol="0" anchor="ctr"/>
          <a:lstStyle/>
          <a:p>
            <a:pPr marL="0" indent="0" algn="ctr">
              <a:buNone/>
            </a:pPr>
            <a:r>
              <a:rPr lang="en-US" sz="1320" b="1">
                <a:solidFill>
                  <a:srgbClr val="FFFFFF"/>
                </a:solidFill>
                <a:latin typeface="Arial" pitchFamily="34" charset="0"/>
                <a:ea typeface="Arial" pitchFamily="34" charset="-122"/>
                <a:cs typeface="Arial" pitchFamily="34" charset="-120"/>
              </a:rPr>
              <a:t>Local gaps create pressure points</a:t>
            </a:r>
            <a:endParaRPr lang="en-US" sz="1320"/>
          </a:p>
        </p:txBody>
      </p:sp>
      <p:sp>
        <p:nvSpPr>
          <p:cNvPr id="10" name="Text 8"/>
          <p:cNvSpPr/>
          <p:nvPr/>
        </p:nvSpPr>
        <p:spPr>
          <a:xfrm>
            <a:off x="4480560" y="1700784"/>
            <a:ext cx="3310128" cy="2560320"/>
          </a:xfrm>
          <a:prstGeom prst="rect">
            <a:avLst/>
          </a:prstGeom>
          <a:solidFill>
            <a:srgbClr val="FFF0CC"/>
          </a:solidFill>
          <a:ln w="7620">
            <a:solidFill>
              <a:srgbClr val="C8D6DF"/>
            </a:solidFill>
          </a:ln>
        </p:spPr>
        <p:txBody>
          <a:bodyPr wrap="square" lIns="2286" tIns="2286" rIns="2286" bIns="2286" rtlCol="0" anchor="ctr">
            <a:normAutofit/>
          </a:bodyPr>
          <a:lstStyle/>
          <a:p>
            <a:pPr marL="0" indent="0" algn="ctr">
              <a:buNone/>
            </a:pPr>
            <a:r>
              <a:rPr lang="en-US" sz="1350">
                <a:solidFill>
                  <a:srgbClr val="0D2F45"/>
                </a:solidFill>
                <a:latin typeface="Arial" pitchFamily="34" charset="0"/>
                <a:ea typeface="Arial" pitchFamily="34" charset="-122"/>
                <a:cs typeface="Arial" pitchFamily="34" charset="-120"/>
              </a:rPr>
              <a:t>Limited local higher levels of care</a:t>
            </a:r>
            <a:endParaRPr lang="en-US" sz="1350"/>
          </a:p>
          <a:p>
            <a:pPr marL="0" indent="0" algn="ctr">
              <a:buNone/>
            </a:pPr>
            <a:endParaRPr lang="en-US" sz="1350">
              <a:solidFill>
                <a:srgbClr val="0D2F45"/>
              </a:solidFill>
              <a:latin typeface="Arial" pitchFamily="34" charset="0"/>
              <a:ea typeface="Arial" pitchFamily="34" charset="-122"/>
              <a:cs typeface="Arial" pitchFamily="34" charset="-120"/>
            </a:endParaRPr>
          </a:p>
          <a:p>
            <a:pPr marL="0" indent="0" algn="ctr">
              <a:buNone/>
            </a:pPr>
            <a:r>
              <a:rPr lang="en-US" sz="1350">
                <a:solidFill>
                  <a:srgbClr val="0D2F45"/>
                </a:solidFill>
                <a:latin typeface="Arial" pitchFamily="34" charset="0"/>
                <a:ea typeface="Arial" pitchFamily="34" charset="-122"/>
                <a:cs typeface="Arial" pitchFamily="34" charset="-120"/>
              </a:rPr>
              <a:t>Start-up periods before services mature</a:t>
            </a:r>
            <a:endParaRPr lang="en-US" sz="1350"/>
          </a:p>
          <a:p>
            <a:pPr marL="0" indent="0" algn="ctr">
              <a:buNone/>
            </a:pPr>
            <a:endParaRPr lang="en-US" sz="1350">
              <a:solidFill>
                <a:srgbClr val="0D2F45"/>
              </a:solidFill>
              <a:latin typeface="Arial" pitchFamily="34" charset="0"/>
              <a:ea typeface="Arial" pitchFamily="34" charset="-122"/>
              <a:cs typeface="Arial" pitchFamily="34" charset="-120"/>
            </a:endParaRPr>
          </a:p>
          <a:p>
            <a:pPr marL="0" indent="0" algn="ctr">
              <a:buNone/>
            </a:pPr>
            <a:r>
              <a:rPr lang="en-US" sz="1350">
                <a:solidFill>
                  <a:srgbClr val="0D2F45"/>
                </a:solidFill>
                <a:latin typeface="Arial" pitchFamily="34" charset="0"/>
                <a:ea typeface="Arial" pitchFamily="34" charset="-122"/>
                <a:cs typeface="Arial" pitchFamily="34" charset="-120"/>
              </a:rPr>
              <a:t>Transportation and warm handoff barriers</a:t>
            </a:r>
            <a:endParaRPr lang="en-US" sz="1350"/>
          </a:p>
          <a:p>
            <a:pPr marL="0" indent="0" algn="ctr">
              <a:buNone/>
            </a:pPr>
            <a:endParaRPr lang="en-US" sz="1350">
              <a:solidFill>
                <a:srgbClr val="0D2F45"/>
              </a:solidFill>
              <a:latin typeface="Arial" pitchFamily="34" charset="0"/>
              <a:ea typeface="Arial" pitchFamily="34" charset="-122"/>
              <a:cs typeface="Arial" pitchFamily="34" charset="-120"/>
            </a:endParaRPr>
          </a:p>
          <a:p>
            <a:pPr marL="0" indent="0" algn="ctr">
              <a:buNone/>
            </a:pPr>
            <a:r>
              <a:rPr lang="en-US" sz="1350">
                <a:solidFill>
                  <a:srgbClr val="0D2F45"/>
                </a:solidFill>
                <a:latin typeface="Arial" pitchFamily="34" charset="0"/>
                <a:ea typeface="Arial" pitchFamily="34" charset="-122"/>
                <a:cs typeface="Arial" pitchFamily="34" charset="-120"/>
              </a:rPr>
              <a:t>Workforce and provider capacity constraints</a:t>
            </a:r>
            <a:endParaRPr lang="en-US" sz="1350"/>
          </a:p>
        </p:txBody>
      </p:sp>
      <p:sp>
        <p:nvSpPr>
          <p:cNvPr id="11" name="Text 9"/>
          <p:cNvSpPr/>
          <p:nvPr/>
        </p:nvSpPr>
        <p:spPr>
          <a:xfrm>
            <a:off x="8412480" y="1280160"/>
            <a:ext cx="3310128" cy="384048"/>
          </a:xfrm>
          <a:prstGeom prst="rect">
            <a:avLst/>
          </a:prstGeom>
          <a:solidFill>
            <a:srgbClr val="7EA35D"/>
          </a:solidFill>
          <a:ln>
            <a:solidFill>
              <a:srgbClr val="7EA35D">
                <a:alpha val="0"/>
              </a:srgbClr>
            </a:solidFill>
          </a:ln>
        </p:spPr>
        <p:txBody>
          <a:bodyPr wrap="square" lIns="635" tIns="635" rIns="635" bIns="635" rtlCol="0" anchor="ctr"/>
          <a:lstStyle/>
          <a:p>
            <a:pPr marL="0" indent="0" algn="ctr">
              <a:buNone/>
            </a:pPr>
            <a:r>
              <a:rPr lang="en-US" sz="1320" b="1">
                <a:solidFill>
                  <a:srgbClr val="FFFFFF"/>
                </a:solidFill>
                <a:latin typeface="Arial" pitchFamily="34" charset="0"/>
                <a:ea typeface="Arial" pitchFamily="34" charset="-122"/>
                <a:cs typeface="Arial" pitchFamily="34" charset="-120"/>
              </a:rPr>
              <a:t>OSF helps the system mature</a:t>
            </a:r>
            <a:endParaRPr lang="en-US" sz="1320"/>
          </a:p>
        </p:txBody>
      </p:sp>
      <p:sp>
        <p:nvSpPr>
          <p:cNvPr id="12" name="Text 10"/>
          <p:cNvSpPr/>
          <p:nvPr/>
        </p:nvSpPr>
        <p:spPr>
          <a:xfrm>
            <a:off x="8412480" y="1700784"/>
            <a:ext cx="3310128" cy="2560320"/>
          </a:xfrm>
          <a:prstGeom prst="rect">
            <a:avLst/>
          </a:prstGeom>
          <a:solidFill>
            <a:srgbClr val="DDEED8"/>
          </a:solidFill>
          <a:ln w="7620">
            <a:solidFill>
              <a:srgbClr val="C8D6DF"/>
            </a:solidFill>
          </a:ln>
        </p:spPr>
        <p:txBody>
          <a:bodyPr wrap="square" lIns="2286" tIns="2286" rIns="2286" bIns="2286" rtlCol="0" anchor="ctr">
            <a:normAutofit/>
          </a:bodyPr>
          <a:lstStyle/>
          <a:p>
            <a:pPr marL="0" indent="0" algn="ctr">
              <a:buNone/>
            </a:pPr>
            <a:r>
              <a:rPr lang="en-US" sz="1350">
                <a:solidFill>
                  <a:srgbClr val="0D2F45"/>
                </a:solidFill>
                <a:latin typeface="Arial" pitchFamily="34" charset="0"/>
                <a:ea typeface="Arial" pitchFamily="34" charset="-122"/>
                <a:cs typeface="Arial" pitchFamily="34" charset="-120"/>
              </a:rPr>
              <a:t>Build clinical and community capacity</a:t>
            </a:r>
            <a:endParaRPr lang="en-US" sz="1350"/>
          </a:p>
          <a:p>
            <a:pPr marL="0" indent="0" algn="ctr">
              <a:buNone/>
            </a:pPr>
            <a:endParaRPr lang="en-US" sz="1350">
              <a:solidFill>
                <a:srgbClr val="0D2F45"/>
              </a:solidFill>
              <a:latin typeface="Arial" pitchFamily="34" charset="0"/>
              <a:ea typeface="Arial" pitchFamily="34" charset="-122"/>
              <a:cs typeface="Arial" pitchFamily="34" charset="-120"/>
            </a:endParaRPr>
          </a:p>
          <a:p>
            <a:pPr marL="0" indent="0" algn="ctr">
              <a:buNone/>
            </a:pPr>
            <a:r>
              <a:rPr lang="en-US" sz="1350">
                <a:solidFill>
                  <a:srgbClr val="0D2F45"/>
                </a:solidFill>
                <a:latin typeface="Arial" pitchFamily="34" charset="0"/>
                <a:ea typeface="Arial" pitchFamily="34" charset="-122"/>
                <a:cs typeface="Arial" pitchFamily="34" charset="-120"/>
              </a:rPr>
              <a:t>Support prevention and overdose-risk reduction</a:t>
            </a:r>
            <a:endParaRPr lang="en-US" sz="1350"/>
          </a:p>
          <a:p>
            <a:pPr marL="0" indent="0" algn="ctr">
              <a:buNone/>
            </a:pPr>
            <a:endParaRPr lang="en-US" sz="1350">
              <a:solidFill>
                <a:srgbClr val="0D2F45"/>
              </a:solidFill>
              <a:latin typeface="Arial" pitchFamily="34" charset="0"/>
              <a:ea typeface="Arial" pitchFamily="34" charset="-122"/>
              <a:cs typeface="Arial" pitchFamily="34" charset="-120"/>
            </a:endParaRPr>
          </a:p>
          <a:p>
            <a:pPr marL="0" indent="0" algn="ctr">
              <a:buNone/>
            </a:pPr>
            <a:r>
              <a:rPr lang="en-US" sz="1350">
                <a:solidFill>
                  <a:srgbClr val="0D2F45"/>
                </a:solidFill>
                <a:latin typeface="Arial" pitchFamily="34" charset="0"/>
                <a:ea typeface="Arial" pitchFamily="34" charset="-122"/>
                <a:cs typeface="Arial" pitchFamily="34" charset="-120"/>
              </a:rPr>
              <a:t>Strengthen recovery continuity</a:t>
            </a:r>
            <a:endParaRPr lang="en-US" sz="1350"/>
          </a:p>
          <a:p>
            <a:pPr marL="0" indent="0" algn="ctr">
              <a:buNone/>
            </a:pPr>
            <a:endParaRPr lang="en-US" sz="1350">
              <a:solidFill>
                <a:srgbClr val="0D2F45"/>
              </a:solidFill>
              <a:latin typeface="Arial" pitchFamily="34" charset="0"/>
              <a:ea typeface="Arial" pitchFamily="34" charset="-122"/>
              <a:cs typeface="Arial" pitchFamily="34" charset="-120"/>
            </a:endParaRPr>
          </a:p>
          <a:p>
            <a:pPr marL="0" indent="0" algn="ctr">
              <a:buNone/>
            </a:pPr>
            <a:r>
              <a:rPr lang="en-US" sz="1350">
                <a:solidFill>
                  <a:srgbClr val="0D2F45"/>
                </a:solidFill>
                <a:latin typeface="Arial" pitchFamily="34" charset="0"/>
                <a:ea typeface="Arial" pitchFamily="34" charset="-122"/>
                <a:cs typeface="Arial" pitchFamily="34" charset="-120"/>
              </a:rPr>
              <a:t>Improve access for priority populations</a:t>
            </a:r>
            <a:endParaRPr lang="en-US" sz="1350"/>
          </a:p>
        </p:txBody>
      </p:sp>
      <p:sp>
        <p:nvSpPr>
          <p:cNvPr id="13" name="Text 11"/>
          <p:cNvSpPr/>
          <p:nvPr/>
        </p:nvSpPr>
        <p:spPr>
          <a:xfrm>
            <a:off x="548640" y="4791456"/>
            <a:ext cx="2057400" cy="658368"/>
          </a:xfrm>
          <a:prstGeom prst="rect">
            <a:avLst/>
          </a:prstGeom>
          <a:solidFill>
            <a:srgbClr val="0B3F60"/>
          </a:solidFill>
          <a:ln>
            <a:solidFill>
              <a:srgbClr val="0B3F60">
                <a:alpha val="0"/>
              </a:srgbClr>
            </a:solidFill>
          </a:ln>
        </p:spPr>
        <p:txBody>
          <a:bodyPr wrap="square" lIns="508" tIns="508" rIns="508" bIns="508" rtlCol="0" anchor="ctr"/>
          <a:lstStyle/>
          <a:p>
            <a:pPr marL="0" indent="0" algn="ctr">
              <a:buNone/>
            </a:pPr>
            <a:r>
              <a:rPr lang="en-US" sz="1320" b="1">
                <a:solidFill>
                  <a:srgbClr val="FFFFFF"/>
                </a:solidFill>
                <a:latin typeface="Arial" pitchFamily="34" charset="0"/>
                <a:ea typeface="Arial" pitchFamily="34" charset="-122"/>
                <a:cs typeface="Arial" pitchFamily="34" charset="-120"/>
              </a:rPr>
              <a:t>Clinical framing</a:t>
            </a:r>
            <a:endParaRPr lang="en-US" sz="1320"/>
          </a:p>
        </p:txBody>
      </p:sp>
      <p:sp>
        <p:nvSpPr>
          <p:cNvPr id="14" name="Text 12"/>
          <p:cNvSpPr/>
          <p:nvPr/>
        </p:nvSpPr>
        <p:spPr>
          <a:xfrm>
            <a:off x="2788920" y="4791456"/>
            <a:ext cx="8641080" cy="658368"/>
          </a:xfrm>
          <a:prstGeom prst="rect">
            <a:avLst/>
          </a:prstGeom>
          <a:solidFill>
            <a:srgbClr val="F2F6F8"/>
          </a:solidFill>
          <a:ln w="10160">
            <a:solidFill>
              <a:srgbClr val="C8D6DF"/>
            </a:solidFill>
          </a:ln>
        </p:spPr>
        <p:txBody>
          <a:bodyPr wrap="square" lIns="1016" tIns="1016" rIns="1016" bIns="1016" rtlCol="0" anchor="ctr">
            <a:normAutofit/>
          </a:bodyPr>
          <a:lstStyle/>
          <a:p>
            <a:pPr marL="0" indent="0" algn="ctr">
              <a:buNone/>
            </a:pPr>
            <a:r>
              <a:rPr lang="en-US" sz="1450" b="1">
                <a:solidFill>
                  <a:srgbClr val="0D2F45"/>
                </a:solidFill>
                <a:latin typeface="Arial" pitchFamily="34" charset="0"/>
                <a:ea typeface="Arial" pitchFamily="34" charset="-122"/>
                <a:cs typeface="Arial" pitchFamily="34" charset="-120"/>
              </a:rPr>
              <a:t>OSF can help build the local opioid-remediation continuum when each use is tied to community need, Exhibit E/HIAA alignment, and documented outcomes.</a:t>
            </a:r>
            <a:endParaRPr lang="en-US" sz="145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245A49E1-A189-47EC-9046-CB8F1B79211A}"/>
              </a:ext>
            </a:extLst>
          </p:cNvPr>
          <p:cNvSpPr>
            <a:spLocks noGrp="1"/>
          </p:cNvSpPr>
          <p:nvPr/>
        </p:nvSpPr>
        <p:spPr>
          <a:xfrm>
            <a:off x="0" y="0"/>
            <a:ext cx="12192000" cy="6858000"/>
          </a:xfrm>
          <a:prstGeom prst="rect">
            <a:avLst/>
          </a:prstGeom>
          <a:solidFill>
            <a:srgbClr val="FFFFFF"/>
          </a:solidFill>
          <a:ln w="0">
            <a:noFill/>
          </a:ln>
        </p:spPr>
        <p:txBody>
          <a:bodyPr/>
          <a:lstStyle/>
          <a:p>
            <a:endParaRPr lang="en-US"/>
          </a:p>
        </p:txBody>
      </p:sp>
      <p:sp>
        <p:nvSpPr>
          <p:cNvPr id="2" name="Rectangle 1">
            <a:extLst>
              <a:ext uri="{FF2B5EF4-FFF2-40B4-BE49-F238E27FC236}">
                <a16:creationId xmlns:a16="http://schemas.microsoft.com/office/drawing/2014/main" id="{84F8B9E8-BD4F-40FD-B013-CFFEC97E96F6}"/>
              </a:ext>
            </a:extLst>
          </p:cNvPr>
          <p:cNvSpPr>
            <a:spLocks noGrp="1"/>
          </p:cNvSpPr>
          <p:nvPr/>
        </p:nvSpPr>
        <p:spPr>
          <a:xfrm>
            <a:off x="411480" y="171450"/>
            <a:ext cx="11382375" cy="400050"/>
          </a:xfrm>
          <a:prstGeom prst="rect">
            <a:avLst/>
          </a:prstGeom>
          <a:noFill/>
          <a:ln w="0">
            <a:noFill/>
          </a:ln>
        </p:spPr>
        <p:txBody>
          <a:bodyPr lIns="0" tIns="0" rIns="0" bIns="0" anchor="ctr"/>
          <a:lstStyle/>
          <a:p>
            <a:pPr>
              <a:defRPr sz="2400" b="1">
                <a:solidFill>
                  <a:srgbClr val="123A5E"/>
                </a:solidFill>
                <a:latin typeface="Aptos Display"/>
                <a:ea typeface="Aptos Display"/>
                <a:cs typeface="Aptos Display"/>
              </a:defRPr>
            </a:pPr>
            <a:r>
              <a:rPr sz="2400" b="1">
                <a:solidFill>
                  <a:srgbClr val="123A5E"/>
                </a:solidFill>
                <a:latin typeface="Aptos Display"/>
                <a:ea typeface="Aptos Display"/>
                <a:cs typeface="Aptos Display"/>
              </a:rPr>
              <a:t>OSF Provider &amp; Program Alignment </a:t>
            </a:r>
          </a:p>
        </p:txBody>
      </p:sp>
      <p:sp>
        <p:nvSpPr>
          <p:cNvPr id="3" name="Rectangle 2">
            <a:extLst>
              <a:ext uri="{FF2B5EF4-FFF2-40B4-BE49-F238E27FC236}">
                <a16:creationId xmlns:a16="http://schemas.microsoft.com/office/drawing/2014/main" id="{F51BE04E-5313-4F19-9C2D-E8FCD83800F4}"/>
              </a:ext>
            </a:extLst>
          </p:cNvPr>
          <p:cNvSpPr>
            <a:spLocks noGrp="1"/>
          </p:cNvSpPr>
          <p:nvPr/>
        </p:nvSpPr>
        <p:spPr>
          <a:xfrm>
            <a:off x="419100" y="571500"/>
            <a:ext cx="11334750" cy="266700"/>
          </a:xfrm>
          <a:prstGeom prst="rect">
            <a:avLst/>
          </a:prstGeom>
          <a:noFill/>
          <a:ln w="0">
            <a:noFill/>
          </a:ln>
        </p:spPr>
        <p:txBody>
          <a:bodyPr lIns="0" tIns="0" rIns="0" bIns="0" anchor="ctr"/>
          <a:lstStyle/>
          <a:p>
            <a:pPr>
              <a:defRPr sz="1200">
                <a:solidFill>
                  <a:srgbClr val="4A5568"/>
                </a:solidFill>
                <a:latin typeface="Aptos"/>
                <a:ea typeface="Aptos"/>
                <a:cs typeface="Aptos"/>
              </a:defRPr>
            </a:pPr>
            <a:r>
              <a:rPr sz="1200">
                <a:solidFill>
                  <a:srgbClr val="4A5568"/>
                </a:solidFill>
                <a:latin typeface="Aptos"/>
                <a:ea typeface="Aptos"/>
                <a:cs typeface="Aptos"/>
              </a:rPr>
              <a:t>Financial amounts omitted; review focuses on committed use, Exhibit E, potential HIAA alignment, and documentation controls.</a:t>
            </a:r>
          </a:p>
        </p:txBody>
      </p:sp>
      <p:sp>
        <p:nvSpPr>
          <p:cNvPr id="4" name="Rectangle 3">
            <a:extLst>
              <a:ext uri="{FF2B5EF4-FFF2-40B4-BE49-F238E27FC236}">
                <a16:creationId xmlns:a16="http://schemas.microsoft.com/office/drawing/2014/main" id="{A54625A9-D64C-461E-94A0-7A9DD2CB988E}"/>
              </a:ext>
            </a:extLst>
          </p:cNvPr>
          <p:cNvSpPr>
            <a:spLocks noGrp="1"/>
          </p:cNvSpPr>
          <p:nvPr/>
        </p:nvSpPr>
        <p:spPr>
          <a:xfrm>
            <a:off x="411480" y="857250"/>
            <a:ext cx="11382375" cy="12383"/>
          </a:xfrm>
          <a:prstGeom prst="rect">
            <a:avLst/>
          </a:prstGeom>
          <a:solidFill>
            <a:srgbClr val="C9D6E3"/>
          </a:solidFill>
          <a:ln w="0">
            <a:noFill/>
          </a:ln>
        </p:spPr>
        <p:txBody>
          <a:bodyPr/>
          <a:lstStyle/>
          <a:p>
            <a:endParaRPr lang="en-US"/>
          </a:p>
        </p:txBody>
      </p:sp>
      <p:sp>
        <p:nvSpPr>
          <p:cNvPr id="5" name="Rectangle 4">
            <a:extLst>
              <a:ext uri="{FF2B5EF4-FFF2-40B4-BE49-F238E27FC236}">
                <a16:creationId xmlns:a16="http://schemas.microsoft.com/office/drawing/2014/main" id="{626AB2E4-AAC1-4943-820C-0AA83D4367EA}"/>
              </a:ext>
            </a:extLst>
          </p:cNvPr>
          <p:cNvSpPr>
            <a:spLocks noGrp="1"/>
          </p:cNvSpPr>
          <p:nvPr/>
        </p:nvSpPr>
        <p:spPr>
          <a:xfrm>
            <a:off x="274320" y="969645"/>
            <a:ext cx="1285875" cy="447675"/>
          </a:xfrm>
          <a:prstGeom prst="rect">
            <a:avLst/>
          </a:prstGeom>
          <a:solidFill>
            <a:schemeClr val="accent5">
              <a:lumMod val="50000"/>
            </a:schemeClr>
          </a:solidFill>
          <a:ln w="9525">
            <a:solidFill>
              <a:srgbClr val="C9D6E3"/>
            </a:solidFill>
            <a:prstDash val="solid"/>
          </a:ln>
        </p:spPr>
        <p:txBody>
          <a:bodyPr wrap="square" lIns="95250" tIns="76200" rIns="95250" bIns="76200" anchor="ctr">
            <a:noAutofit/>
          </a:bodyPr>
          <a:lstStyle/>
          <a:p>
            <a:pPr algn="ctr">
              <a:defRPr sz="1013" b="1">
                <a:solidFill>
                  <a:srgbClr val="FFFFFF"/>
                </a:solidFill>
                <a:latin typeface="Aptos"/>
                <a:ea typeface="Aptos"/>
                <a:cs typeface="Aptos"/>
              </a:defRPr>
            </a:pPr>
            <a:r>
              <a:rPr sz="1200" b="1">
                <a:solidFill>
                  <a:srgbClr val="FFFFFF"/>
                </a:solidFill>
                <a:latin typeface="Aptos"/>
                <a:ea typeface="Aptos"/>
                <a:cs typeface="Aptos"/>
              </a:rPr>
              <a:t>Provider /</a:t>
            </a:r>
            <a:endParaRPr lang="en-US" sz="1200" b="1">
              <a:solidFill>
                <a:srgbClr val="FFFFFF"/>
              </a:solidFill>
              <a:latin typeface="Aptos"/>
              <a:ea typeface="Aptos"/>
              <a:cs typeface="Aptos"/>
            </a:endParaRPr>
          </a:p>
          <a:p>
            <a:pPr algn="ctr">
              <a:defRPr sz="1013" b="1">
                <a:solidFill>
                  <a:srgbClr val="FFFFFF"/>
                </a:solidFill>
                <a:latin typeface="Aptos"/>
                <a:ea typeface="Aptos"/>
                <a:cs typeface="Aptos"/>
              </a:defRPr>
            </a:pPr>
            <a:r>
              <a:rPr sz="1200" b="1">
                <a:solidFill>
                  <a:srgbClr val="FFFFFF"/>
                </a:solidFill>
                <a:latin typeface="Aptos"/>
                <a:ea typeface="Aptos"/>
                <a:cs typeface="Aptos"/>
              </a:rPr>
              <a:t>Program</a:t>
            </a:r>
          </a:p>
        </p:txBody>
      </p:sp>
      <p:sp>
        <p:nvSpPr>
          <p:cNvPr id="6" name="Rectangle 5">
            <a:extLst>
              <a:ext uri="{FF2B5EF4-FFF2-40B4-BE49-F238E27FC236}">
                <a16:creationId xmlns:a16="http://schemas.microsoft.com/office/drawing/2014/main" id="{6F394174-994C-4988-959B-FDEF48D6C64D}"/>
              </a:ext>
            </a:extLst>
          </p:cNvPr>
          <p:cNvSpPr>
            <a:spLocks noGrp="1"/>
          </p:cNvSpPr>
          <p:nvPr/>
        </p:nvSpPr>
        <p:spPr>
          <a:xfrm>
            <a:off x="1560195" y="969645"/>
            <a:ext cx="605155" cy="437515"/>
          </a:xfrm>
          <a:prstGeom prst="rect">
            <a:avLst/>
          </a:prstGeom>
          <a:solidFill>
            <a:schemeClr val="accent5">
              <a:lumMod val="50000"/>
            </a:schemeClr>
          </a:solidFill>
          <a:ln w="9525">
            <a:solidFill>
              <a:srgbClr val="C9D6E3"/>
            </a:solidFill>
            <a:prstDash val="solid"/>
          </a:ln>
        </p:spPr>
        <p:txBody>
          <a:bodyPr wrap="square" lIns="95250" tIns="76200" rIns="95250" bIns="76200" anchor="ctr">
            <a:noAutofit/>
          </a:bodyPr>
          <a:lstStyle/>
          <a:p>
            <a:pPr>
              <a:defRPr sz="1013" b="1">
                <a:solidFill>
                  <a:srgbClr val="FFFFFF"/>
                </a:solidFill>
                <a:latin typeface="Aptos"/>
                <a:ea typeface="Aptos"/>
                <a:cs typeface="Aptos"/>
              </a:defRPr>
            </a:pPr>
            <a:r>
              <a:rPr sz="1200" b="1">
                <a:solidFill>
                  <a:srgbClr val="FFFFFF"/>
                </a:solidFill>
                <a:latin typeface="Aptos"/>
                <a:ea typeface="Aptos"/>
                <a:cs typeface="Aptos"/>
              </a:rPr>
              <a:t>HIAA</a:t>
            </a:r>
            <a:endParaRPr lang="en-US"/>
          </a:p>
        </p:txBody>
      </p:sp>
      <p:sp>
        <p:nvSpPr>
          <p:cNvPr id="7" name="Rectangle 6">
            <a:extLst>
              <a:ext uri="{FF2B5EF4-FFF2-40B4-BE49-F238E27FC236}">
                <a16:creationId xmlns:a16="http://schemas.microsoft.com/office/drawing/2014/main" id="{144C9024-E08C-460D-9276-FE7E567E94BA}"/>
              </a:ext>
            </a:extLst>
          </p:cNvPr>
          <p:cNvSpPr>
            <a:spLocks noGrp="1"/>
          </p:cNvSpPr>
          <p:nvPr/>
        </p:nvSpPr>
        <p:spPr>
          <a:xfrm>
            <a:off x="2073910" y="969645"/>
            <a:ext cx="1391285" cy="447675"/>
          </a:xfrm>
          <a:prstGeom prst="rect">
            <a:avLst/>
          </a:prstGeom>
          <a:solidFill>
            <a:schemeClr val="accent5">
              <a:lumMod val="50000"/>
            </a:schemeClr>
          </a:solidFill>
          <a:ln w="9525">
            <a:solidFill>
              <a:srgbClr val="C9D6E3"/>
            </a:solidFill>
            <a:prstDash val="solid"/>
          </a:ln>
        </p:spPr>
        <p:txBody>
          <a:bodyPr wrap="square" lIns="95250" tIns="76200" rIns="95250" bIns="76200" anchor="ctr">
            <a:noAutofit/>
          </a:bodyPr>
          <a:lstStyle/>
          <a:p>
            <a:pPr algn="ctr">
              <a:defRPr sz="1013" b="1">
                <a:solidFill>
                  <a:srgbClr val="FFFFFF"/>
                </a:solidFill>
                <a:latin typeface="Aptos"/>
                <a:ea typeface="Aptos"/>
                <a:cs typeface="Aptos"/>
              </a:defRPr>
            </a:pPr>
            <a:r>
              <a:rPr sz="1200" b="1">
                <a:solidFill>
                  <a:srgbClr val="FFFFFF"/>
                </a:solidFill>
                <a:latin typeface="Aptos"/>
                <a:ea typeface="Aptos"/>
                <a:cs typeface="Aptos"/>
              </a:rPr>
              <a:t>Exhibit E Schedule</a:t>
            </a:r>
          </a:p>
        </p:txBody>
      </p:sp>
      <p:sp>
        <p:nvSpPr>
          <p:cNvPr id="8" name="Rectangle 7">
            <a:extLst>
              <a:ext uri="{FF2B5EF4-FFF2-40B4-BE49-F238E27FC236}">
                <a16:creationId xmlns:a16="http://schemas.microsoft.com/office/drawing/2014/main" id="{D02305C7-D4F0-41F3-A327-6138FAF432C4}"/>
              </a:ext>
            </a:extLst>
          </p:cNvPr>
          <p:cNvSpPr>
            <a:spLocks noGrp="1"/>
          </p:cNvSpPr>
          <p:nvPr/>
        </p:nvSpPr>
        <p:spPr>
          <a:xfrm>
            <a:off x="3465195" y="969645"/>
            <a:ext cx="2143125" cy="447675"/>
          </a:xfrm>
          <a:prstGeom prst="rect">
            <a:avLst/>
          </a:prstGeom>
          <a:solidFill>
            <a:schemeClr val="accent5">
              <a:lumMod val="50000"/>
            </a:schemeClr>
          </a:solidFill>
          <a:ln w="9525">
            <a:solidFill>
              <a:srgbClr val="C9D6E3"/>
            </a:solidFill>
            <a:prstDash val="solid"/>
          </a:ln>
        </p:spPr>
        <p:txBody>
          <a:bodyPr wrap="square" lIns="95250" tIns="76200" rIns="95250" bIns="76200" anchor="ctr">
            <a:normAutofit/>
          </a:bodyPr>
          <a:lstStyle/>
          <a:p>
            <a:pPr algn="ctr">
              <a:defRPr sz="1013" b="1">
                <a:solidFill>
                  <a:srgbClr val="FFFFFF"/>
                </a:solidFill>
                <a:latin typeface="Aptos"/>
                <a:ea typeface="Aptos"/>
                <a:cs typeface="Aptos"/>
              </a:defRPr>
            </a:pPr>
            <a:r>
              <a:rPr sz="1200" b="1">
                <a:solidFill>
                  <a:srgbClr val="FFFFFF"/>
                </a:solidFill>
                <a:latin typeface="Aptos"/>
                <a:ea typeface="Aptos"/>
                <a:cs typeface="Aptos"/>
              </a:rPr>
              <a:t>Commitment / Use</a:t>
            </a:r>
          </a:p>
        </p:txBody>
      </p:sp>
      <p:sp>
        <p:nvSpPr>
          <p:cNvPr id="9" name="Rectangle 8">
            <a:extLst>
              <a:ext uri="{FF2B5EF4-FFF2-40B4-BE49-F238E27FC236}">
                <a16:creationId xmlns:a16="http://schemas.microsoft.com/office/drawing/2014/main" id="{A65DB618-AAE0-4A18-9893-F33B2EDB420E}"/>
              </a:ext>
            </a:extLst>
          </p:cNvPr>
          <p:cNvSpPr>
            <a:spLocks noGrp="1"/>
          </p:cNvSpPr>
          <p:nvPr/>
        </p:nvSpPr>
        <p:spPr>
          <a:xfrm>
            <a:off x="5608320" y="969645"/>
            <a:ext cx="2857500" cy="447675"/>
          </a:xfrm>
          <a:prstGeom prst="rect">
            <a:avLst/>
          </a:prstGeom>
          <a:solidFill>
            <a:schemeClr val="accent5">
              <a:lumMod val="50000"/>
            </a:schemeClr>
          </a:solidFill>
          <a:ln w="9525">
            <a:solidFill>
              <a:srgbClr val="C9D6E3"/>
            </a:solidFill>
            <a:prstDash val="solid"/>
          </a:ln>
        </p:spPr>
        <p:txBody>
          <a:bodyPr wrap="square" lIns="95250" tIns="76200" rIns="95250" bIns="76200" anchor="ctr">
            <a:noAutofit/>
          </a:bodyPr>
          <a:lstStyle/>
          <a:p>
            <a:pPr algn="ctr">
              <a:defRPr sz="1013" b="1">
                <a:solidFill>
                  <a:srgbClr val="FFFFFF"/>
                </a:solidFill>
                <a:latin typeface="Aptos"/>
                <a:ea typeface="Aptos"/>
                <a:cs typeface="Aptos"/>
              </a:defRPr>
            </a:pPr>
            <a:r>
              <a:rPr sz="1200" b="1">
                <a:solidFill>
                  <a:srgbClr val="FFFFFF"/>
                </a:solidFill>
                <a:latin typeface="Aptos"/>
                <a:ea typeface="Aptos"/>
                <a:cs typeface="Aptos"/>
              </a:rPr>
              <a:t>Potential OSF Allowable-Use Alignment</a:t>
            </a:r>
          </a:p>
        </p:txBody>
      </p:sp>
      <p:sp>
        <p:nvSpPr>
          <p:cNvPr id="10" name="Rectangle 9">
            <a:extLst>
              <a:ext uri="{FF2B5EF4-FFF2-40B4-BE49-F238E27FC236}">
                <a16:creationId xmlns:a16="http://schemas.microsoft.com/office/drawing/2014/main" id="{15190BC0-DC7D-4646-AE18-E3E2E1D4E05F}"/>
              </a:ext>
            </a:extLst>
          </p:cNvPr>
          <p:cNvSpPr>
            <a:spLocks noGrp="1"/>
          </p:cNvSpPr>
          <p:nvPr/>
        </p:nvSpPr>
        <p:spPr>
          <a:xfrm>
            <a:off x="8465820" y="969645"/>
            <a:ext cx="2333625" cy="447675"/>
          </a:xfrm>
          <a:prstGeom prst="rect">
            <a:avLst/>
          </a:prstGeom>
          <a:solidFill>
            <a:schemeClr val="accent5">
              <a:lumMod val="50000"/>
            </a:schemeClr>
          </a:solidFill>
          <a:ln w="9525">
            <a:solidFill>
              <a:srgbClr val="C9D6E3"/>
            </a:solidFill>
            <a:prstDash val="solid"/>
          </a:ln>
        </p:spPr>
        <p:txBody>
          <a:bodyPr wrap="square" lIns="95250" tIns="76200" rIns="95250" bIns="76200" anchor="ctr">
            <a:normAutofit/>
          </a:bodyPr>
          <a:lstStyle/>
          <a:p>
            <a:pPr algn="ctr">
              <a:defRPr sz="1013" b="1">
                <a:solidFill>
                  <a:srgbClr val="FFFFFF"/>
                </a:solidFill>
                <a:latin typeface="Aptos"/>
                <a:ea typeface="Aptos"/>
                <a:cs typeface="Aptos"/>
              </a:defRPr>
            </a:pPr>
            <a:r>
              <a:rPr lang="en-US" sz="1200" b="1">
                <a:solidFill>
                  <a:srgbClr val="FFFFFF"/>
                </a:solidFill>
                <a:latin typeface="Aptos"/>
                <a:ea typeface="Aptos"/>
                <a:cs typeface="Aptos"/>
              </a:rPr>
              <a:t>Conditions for Allowability</a:t>
            </a:r>
          </a:p>
        </p:txBody>
      </p:sp>
      <p:sp>
        <p:nvSpPr>
          <p:cNvPr id="11" name="Rectangle 10">
            <a:extLst>
              <a:ext uri="{FF2B5EF4-FFF2-40B4-BE49-F238E27FC236}">
                <a16:creationId xmlns:a16="http://schemas.microsoft.com/office/drawing/2014/main" id="{840BA449-07BD-4B31-AF14-8D5D89570DCD}"/>
              </a:ext>
            </a:extLst>
          </p:cNvPr>
          <p:cNvSpPr>
            <a:spLocks noGrp="1"/>
          </p:cNvSpPr>
          <p:nvPr/>
        </p:nvSpPr>
        <p:spPr>
          <a:xfrm>
            <a:off x="10799445" y="969645"/>
            <a:ext cx="1114425" cy="447675"/>
          </a:xfrm>
          <a:prstGeom prst="rect">
            <a:avLst/>
          </a:prstGeom>
          <a:solidFill>
            <a:schemeClr val="accent5">
              <a:lumMod val="50000"/>
            </a:schemeClr>
          </a:solidFill>
          <a:ln w="9525">
            <a:solidFill>
              <a:srgbClr val="C9D6E3"/>
            </a:solidFill>
            <a:prstDash val="solid"/>
          </a:ln>
        </p:spPr>
        <p:txBody>
          <a:bodyPr wrap="square" lIns="95250" tIns="76200" rIns="95250" bIns="76200" anchor="ctr">
            <a:noAutofit/>
          </a:bodyPr>
          <a:lstStyle/>
          <a:p>
            <a:pPr algn="ctr">
              <a:defRPr sz="900" b="1">
                <a:solidFill>
                  <a:srgbClr val="FFFFFF"/>
                </a:solidFill>
                <a:latin typeface="Aptos"/>
                <a:ea typeface="Aptos"/>
                <a:cs typeface="Aptos"/>
              </a:defRPr>
            </a:pPr>
            <a:r>
              <a:rPr lang="en-US" sz="1200" b="1">
                <a:solidFill>
                  <a:srgbClr val="FFFFFF"/>
                </a:solidFill>
                <a:latin typeface="Aptos"/>
                <a:ea typeface="Aptos"/>
                <a:cs typeface="Aptos"/>
              </a:rPr>
              <a:t>Current Status</a:t>
            </a:r>
          </a:p>
        </p:txBody>
      </p:sp>
      <p:sp>
        <p:nvSpPr>
          <p:cNvPr id="12" name="Rectangle 11">
            <a:extLst>
              <a:ext uri="{FF2B5EF4-FFF2-40B4-BE49-F238E27FC236}">
                <a16:creationId xmlns:a16="http://schemas.microsoft.com/office/drawing/2014/main" id="{B3A577D2-F021-482F-AE64-82C8A91BA542}"/>
              </a:ext>
            </a:extLst>
          </p:cNvPr>
          <p:cNvSpPr>
            <a:spLocks noGrp="1"/>
          </p:cNvSpPr>
          <p:nvPr/>
        </p:nvSpPr>
        <p:spPr>
          <a:xfrm>
            <a:off x="274320" y="1417320"/>
            <a:ext cx="1285875" cy="1536192"/>
          </a:xfrm>
          <a:prstGeom prst="rect">
            <a:avLst/>
          </a:prstGeom>
          <a:solidFill>
            <a:srgbClr val="DDEBF7"/>
          </a:solidFill>
          <a:ln w="9525">
            <a:solidFill>
              <a:srgbClr val="C9D6E3"/>
            </a:solidFill>
            <a:prstDash val="solid"/>
          </a:ln>
        </p:spPr>
        <p:txBody>
          <a:bodyPr wrap="square" lIns="95250" tIns="76200" rIns="95250" bIns="76200" anchor="ctr">
            <a:normAutofit/>
          </a:bodyPr>
          <a:lstStyle/>
          <a:p>
            <a:pPr algn="l">
              <a:defRPr sz="735" b="1">
                <a:solidFill>
                  <a:srgbClr val="123F63"/>
                </a:solidFill>
                <a:latin typeface="Aptos"/>
                <a:ea typeface="Aptos"/>
                <a:cs typeface="Aptos"/>
              </a:defRPr>
            </a:pPr>
            <a:r>
              <a:rPr sz="1100" b="1" err="1">
                <a:solidFill>
                  <a:srgbClr val="123F63"/>
                </a:solidFill>
                <a:latin typeface="Aptos"/>
                <a:ea typeface="Aptos"/>
                <a:cs typeface="Aptos"/>
              </a:rPr>
              <a:t>Kno'Qoti</a:t>
            </a:r>
            <a:r>
              <a:rPr sz="1100" b="1">
                <a:solidFill>
                  <a:srgbClr val="123F63"/>
                </a:solidFill>
                <a:latin typeface="Aptos"/>
                <a:ea typeface="Aptos"/>
                <a:cs typeface="Aptos"/>
              </a:rPr>
              <a:t> Native Wellness</a:t>
            </a:r>
            <a:endParaRPr lang="en-US" sz="1100" b="1">
              <a:solidFill>
                <a:srgbClr val="123F63"/>
              </a:solidFill>
              <a:latin typeface="Aptos"/>
              <a:ea typeface="Aptos"/>
              <a:cs typeface="Aptos"/>
            </a:endParaRPr>
          </a:p>
          <a:p>
            <a:pPr algn="l">
              <a:defRPr sz="735" b="1">
                <a:solidFill>
                  <a:srgbClr val="123F63"/>
                </a:solidFill>
                <a:latin typeface="Aptos"/>
                <a:ea typeface="Aptos"/>
                <a:cs typeface="Aptos"/>
              </a:defRPr>
            </a:pPr>
            <a:r>
              <a:rPr sz="1100" b="1">
                <a:solidFill>
                  <a:srgbClr val="123F63"/>
                </a:solidFill>
                <a:latin typeface="Aptos"/>
                <a:ea typeface="Aptos"/>
                <a:cs typeface="Aptos"/>
              </a:rPr>
              <a:t>Elevate ED Prevention Program</a:t>
            </a:r>
          </a:p>
        </p:txBody>
      </p:sp>
      <p:sp>
        <p:nvSpPr>
          <p:cNvPr id="13" name="Rectangle 12">
            <a:extLst>
              <a:ext uri="{FF2B5EF4-FFF2-40B4-BE49-F238E27FC236}">
                <a16:creationId xmlns:a16="http://schemas.microsoft.com/office/drawing/2014/main" id="{EEC25082-E012-4BBD-8419-55671B7B237B}"/>
              </a:ext>
            </a:extLst>
          </p:cNvPr>
          <p:cNvSpPr>
            <a:spLocks noGrp="1"/>
          </p:cNvSpPr>
          <p:nvPr/>
        </p:nvSpPr>
        <p:spPr>
          <a:xfrm>
            <a:off x="1560195" y="1417320"/>
            <a:ext cx="523875" cy="1536192"/>
          </a:xfrm>
          <a:prstGeom prst="rect">
            <a:avLst/>
          </a:prstGeom>
          <a:solidFill>
            <a:srgbClr val="E2F0D9"/>
          </a:solidFill>
          <a:ln w="9525">
            <a:solidFill>
              <a:srgbClr val="C9D6E3"/>
            </a:solidFill>
            <a:prstDash val="solid"/>
          </a:ln>
        </p:spPr>
        <p:txBody>
          <a:bodyPr wrap="square" lIns="95250" tIns="76200" rIns="95250" bIns="76200" anchor="ctr">
            <a:normAutofit/>
          </a:bodyPr>
          <a:lstStyle/>
          <a:p>
            <a:pPr algn="ctr">
              <a:defRPr sz="1500" b="1">
                <a:solidFill>
                  <a:srgbClr val="247A32"/>
                </a:solidFill>
                <a:latin typeface="Aptos"/>
                <a:ea typeface="Aptos"/>
                <a:cs typeface="Aptos"/>
              </a:defRPr>
            </a:pPr>
            <a:r>
              <a:rPr sz="1500" b="1">
                <a:solidFill>
                  <a:srgbClr val="247A32"/>
                </a:solidFill>
                <a:latin typeface="Aptos"/>
                <a:ea typeface="Aptos"/>
                <a:cs typeface="Aptos"/>
              </a:rPr>
              <a:t>✓</a:t>
            </a:r>
            <a:endParaRPr lang="en-US" sz="1500" b="1">
              <a:solidFill>
                <a:srgbClr val="247A32"/>
              </a:solidFill>
              <a:latin typeface="Aptos"/>
              <a:ea typeface="Aptos"/>
              <a:cs typeface="Aptos"/>
            </a:endParaRPr>
          </a:p>
          <a:p>
            <a:pPr algn="ctr">
              <a:defRPr sz="1500" b="1">
                <a:solidFill>
                  <a:srgbClr val="247A32"/>
                </a:solidFill>
                <a:latin typeface="Aptos"/>
                <a:ea typeface="Aptos"/>
                <a:cs typeface="Aptos"/>
              </a:defRPr>
            </a:pPr>
            <a:endParaRPr sz="1100" b="1">
              <a:solidFill>
                <a:srgbClr val="247A32"/>
              </a:solidFill>
              <a:latin typeface="Aptos"/>
              <a:ea typeface="Aptos"/>
              <a:cs typeface="Aptos"/>
            </a:endParaRPr>
          </a:p>
        </p:txBody>
      </p:sp>
      <p:sp>
        <p:nvSpPr>
          <p:cNvPr id="14" name="Rectangle 13">
            <a:extLst>
              <a:ext uri="{FF2B5EF4-FFF2-40B4-BE49-F238E27FC236}">
                <a16:creationId xmlns:a16="http://schemas.microsoft.com/office/drawing/2014/main" id="{23990D72-CCCB-47BE-9298-3ABB3C4EC336}"/>
              </a:ext>
            </a:extLst>
          </p:cNvPr>
          <p:cNvSpPr>
            <a:spLocks noGrp="1"/>
          </p:cNvSpPr>
          <p:nvPr/>
        </p:nvSpPr>
        <p:spPr>
          <a:xfrm>
            <a:off x="2084070" y="1417320"/>
            <a:ext cx="1381125" cy="1536192"/>
          </a:xfrm>
          <a:prstGeom prst="rect">
            <a:avLst/>
          </a:prstGeom>
          <a:solidFill>
            <a:srgbClr val="E4DFEC"/>
          </a:solidFill>
          <a:ln w="9525">
            <a:solidFill>
              <a:srgbClr val="C9D6E3"/>
            </a:solidFill>
            <a:prstDash val="solid"/>
          </a:ln>
        </p:spPr>
        <p:txBody>
          <a:bodyPr wrap="square" lIns="95250" tIns="76200" rIns="95250" bIns="76200" anchor="ctr">
            <a:normAutofit/>
          </a:bodyPr>
          <a:lstStyle/>
          <a:p>
            <a:pPr algn="l">
              <a:defRPr sz="735" b="1">
                <a:solidFill>
                  <a:srgbClr val="3F378D"/>
                </a:solidFill>
                <a:latin typeface="Aptos"/>
                <a:ea typeface="Aptos"/>
                <a:cs typeface="Aptos"/>
              </a:defRPr>
            </a:pPr>
            <a:r>
              <a:rPr sz="1100" b="1">
                <a:solidFill>
                  <a:srgbClr val="3F378D"/>
                </a:solidFill>
                <a:latin typeface="Aptos"/>
                <a:ea typeface="Aptos"/>
                <a:cs typeface="Aptos"/>
              </a:rPr>
              <a:t>Schedule A + Schedule B</a:t>
            </a:r>
          </a:p>
        </p:txBody>
      </p:sp>
      <p:sp>
        <p:nvSpPr>
          <p:cNvPr id="15" name="Rectangle 14">
            <a:extLst>
              <a:ext uri="{FF2B5EF4-FFF2-40B4-BE49-F238E27FC236}">
                <a16:creationId xmlns:a16="http://schemas.microsoft.com/office/drawing/2014/main" id="{10D59C52-6153-4026-AA6A-2A3D6EAC12A1}"/>
              </a:ext>
            </a:extLst>
          </p:cNvPr>
          <p:cNvSpPr>
            <a:spLocks noGrp="1"/>
          </p:cNvSpPr>
          <p:nvPr/>
        </p:nvSpPr>
        <p:spPr>
          <a:xfrm>
            <a:off x="3465195" y="1417320"/>
            <a:ext cx="2143125" cy="1536192"/>
          </a:xfrm>
          <a:prstGeom prst="rect">
            <a:avLst/>
          </a:prstGeom>
          <a:solidFill>
            <a:srgbClr val="F2F4F7"/>
          </a:solidFill>
          <a:ln w="9525">
            <a:solidFill>
              <a:srgbClr val="C9D6E3"/>
            </a:solidFill>
            <a:prstDash val="solid"/>
          </a:ln>
        </p:spPr>
        <p:txBody>
          <a:bodyPr wrap="square" lIns="95250" tIns="76200" rIns="95250" bIns="76200" anchor="ctr">
            <a:normAutofit/>
          </a:bodyPr>
          <a:lstStyle/>
          <a:p>
            <a:pPr algn="l">
              <a:defRPr sz="735" b="0">
                <a:solidFill>
                  <a:srgbClr val="2F3640"/>
                </a:solidFill>
                <a:latin typeface="Aptos"/>
                <a:ea typeface="Aptos"/>
                <a:cs typeface="Aptos"/>
              </a:defRPr>
            </a:pPr>
            <a:r>
              <a:rPr sz="1100" b="0">
                <a:solidFill>
                  <a:srgbClr val="2F3640"/>
                </a:solidFill>
                <a:latin typeface="Aptos"/>
                <a:ea typeface="Aptos"/>
                <a:cs typeface="Aptos"/>
              </a:rPr>
              <a:t>Expansion of the Elevate ED prevention program for youth impacted by opioid use.</a:t>
            </a:r>
          </a:p>
        </p:txBody>
      </p:sp>
      <p:sp>
        <p:nvSpPr>
          <p:cNvPr id="16" name="Rectangle 15">
            <a:extLst>
              <a:ext uri="{FF2B5EF4-FFF2-40B4-BE49-F238E27FC236}">
                <a16:creationId xmlns:a16="http://schemas.microsoft.com/office/drawing/2014/main" id="{A8A40B16-972F-4562-846B-AB05AC277E3D}"/>
              </a:ext>
            </a:extLst>
          </p:cNvPr>
          <p:cNvSpPr>
            <a:spLocks noGrp="1"/>
          </p:cNvSpPr>
          <p:nvPr/>
        </p:nvSpPr>
        <p:spPr>
          <a:xfrm>
            <a:off x="5608320" y="1417320"/>
            <a:ext cx="2857500" cy="1536192"/>
          </a:xfrm>
          <a:prstGeom prst="rect">
            <a:avLst/>
          </a:prstGeom>
          <a:solidFill>
            <a:srgbClr val="F2F4F7"/>
          </a:solidFill>
          <a:ln w="9525">
            <a:solidFill>
              <a:srgbClr val="C9D6E3"/>
            </a:solidFill>
            <a:prstDash val="solid"/>
          </a:ln>
        </p:spPr>
        <p:txBody>
          <a:bodyPr wrap="square" lIns="95250" tIns="76200" rIns="95250" bIns="76200" anchor="ctr">
            <a:normAutofit/>
          </a:bodyPr>
          <a:lstStyle/>
          <a:p>
            <a:pPr>
              <a:defRPr sz="735" b="0">
                <a:solidFill>
                  <a:srgbClr val="2F3640"/>
                </a:solidFill>
                <a:latin typeface="Aptos"/>
                <a:ea typeface="Aptos"/>
                <a:cs typeface="Aptos"/>
              </a:defRPr>
            </a:pPr>
            <a:r>
              <a:rPr sz="1100" b="0">
                <a:solidFill>
                  <a:srgbClr val="2F3640"/>
                </a:solidFill>
                <a:latin typeface="Aptos"/>
                <a:ea typeface="Aptos"/>
                <a:cs typeface="Aptos"/>
              </a:rPr>
              <a:t>Aligns with youth opioid-use prevention, education, early intervention, and support for a vulnerable population.</a:t>
            </a:r>
            <a:r>
              <a:rPr lang="en-US" sz="1100" b="0">
                <a:solidFill>
                  <a:srgbClr val="2F3640"/>
                </a:solidFill>
                <a:latin typeface="Aptos"/>
                <a:ea typeface="Aptos"/>
                <a:cs typeface="Aptos"/>
              </a:rPr>
              <a:t> Aligns with HIAA 3 and 5</a:t>
            </a:r>
            <a:r>
              <a:rPr lang="en-US" sz="1100">
                <a:solidFill>
                  <a:srgbClr val="2F3640"/>
                </a:solidFill>
                <a:latin typeface="Aptos"/>
                <a:ea typeface="Aptos"/>
                <a:cs typeface="Aptos"/>
              </a:rPr>
              <a:t> and </a:t>
            </a:r>
            <a:r>
              <a:rPr lang="en-US" sz="1100">
                <a:solidFill>
                  <a:srgbClr val="2F3640"/>
                </a:solidFill>
                <a:ea typeface="+mn-lt"/>
                <a:cs typeface="+mn-lt"/>
              </a:rPr>
              <a:t>allowable use of Abatement Funds</a:t>
            </a:r>
            <a:endParaRPr lang="en-US" sz="1100" b="0">
              <a:solidFill>
                <a:srgbClr val="2F3640"/>
              </a:solidFill>
              <a:latin typeface="Aptos"/>
              <a:ea typeface="Aptos"/>
              <a:cs typeface="Aptos"/>
            </a:endParaRPr>
          </a:p>
        </p:txBody>
      </p:sp>
      <p:sp>
        <p:nvSpPr>
          <p:cNvPr id="17" name="Rectangle 16">
            <a:extLst>
              <a:ext uri="{FF2B5EF4-FFF2-40B4-BE49-F238E27FC236}">
                <a16:creationId xmlns:a16="http://schemas.microsoft.com/office/drawing/2014/main" id="{C2B57B9A-AFFB-4B3C-9ADE-BB2C5390C325}"/>
              </a:ext>
            </a:extLst>
          </p:cNvPr>
          <p:cNvSpPr>
            <a:spLocks noGrp="1"/>
          </p:cNvSpPr>
          <p:nvPr/>
        </p:nvSpPr>
        <p:spPr>
          <a:xfrm>
            <a:off x="8465820" y="1417320"/>
            <a:ext cx="2333625" cy="1536192"/>
          </a:xfrm>
          <a:prstGeom prst="rect">
            <a:avLst/>
          </a:prstGeom>
          <a:solidFill>
            <a:srgbClr val="FFF2CC"/>
          </a:solidFill>
          <a:ln w="9525">
            <a:solidFill>
              <a:srgbClr val="C9D6E3"/>
            </a:solidFill>
            <a:prstDash val="solid"/>
          </a:ln>
        </p:spPr>
        <p:txBody>
          <a:bodyPr wrap="square" lIns="95250" tIns="76200" rIns="95250" bIns="76200" anchor="ctr">
            <a:normAutofit/>
          </a:bodyPr>
          <a:lstStyle/>
          <a:p>
            <a:pPr algn="l">
              <a:defRPr sz="735" b="0">
                <a:solidFill>
                  <a:srgbClr val="2F3640"/>
                </a:solidFill>
                <a:latin typeface="Aptos"/>
                <a:ea typeface="Aptos"/>
                <a:cs typeface="Aptos"/>
              </a:defRPr>
            </a:pPr>
            <a:r>
              <a:rPr sz="1100" b="0">
                <a:solidFill>
                  <a:srgbClr val="2F3640"/>
                </a:solidFill>
                <a:latin typeface="Aptos"/>
                <a:ea typeface="Aptos"/>
                <a:cs typeface="Aptos"/>
              </a:rPr>
              <a:t>Maintain a defined opioid-prevention scope, eligible youth population, program budget, deliverables, participation data, and measurable outcomes.</a:t>
            </a:r>
          </a:p>
        </p:txBody>
      </p:sp>
      <p:sp>
        <p:nvSpPr>
          <p:cNvPr id="18" name="Rectangle 17">
            <a:extLst>
              <a:ext uri="{FF2B5EF4-FFF2-40B4-BE49-F238E27FC236}">
                <a16:creationId xmlns:a16="http://schemas.microsoft.com/office/drawing/2014/main" id="{EFFD0EFF-1CB0-4CBE-88D0-25259C803846}"/>
              </a:ext>
            </a:extLst>
          </p:cNvPr>
          <p:cNvSpPr>
            <a:spLocks noGrp="1"/>
          </p:cNvSpPr>
          <p:nvPr/>
        </p:nvSpPr>
        <p:spPr>
          <a:xfrm>
            <a:off x="10799445" y="1417320"/>
            <a:ext cx="1114425" cy="1536192"/>
          </a:xfrm>
          <a:prstGeom prst="rect">
            <a:avLst/>
          </a:prstGeom>
          <a:solidFill>
            <a:srgbClr val="E2F0D9"/>
          </a:solidFill>
          <a:ln w="9525">
            <a:solidFill>
              <a:srgbClr val="C9D6E3"/>
            </a:solidFill>
            <a:prstDash val="solid"/>
          </a:ln>
        </p:spPr>
        <p:txBody>
          <a:bodyPr wrap="square" lIns="95250" tIns="76200" rIns="95250" bIns="76200" anchor="ctr">
            <a:normAutofit/>
          </a:bodyPr>
          <a:lstStyle/>
          <a:p>
            <a:pPr algn="ctr">
              <a:defRPr sz="750" b="1">
                <a:solidFill>
                  <a:srgbClr val="247A32"/>
                </a:solidFill>
                <a:latin typeface="Aptos"/>
                <a:ea typeface="Aptos"/>
                <a:cs typeface="Aptos"/>
              </a:defRPr>
            </a:pPr>
            <a:r>
              <a:rPr sz="1100" b="1">
                <a:solidFill>
                  <a:srgbClr val="247A32"/>
                </a:solidFill>
                <a:latin typeface="Aptos"/>
                <a:ea typeface="Aptos"/>
                <a:cs typeface="Aptos"/>
              </a:rPr>
              <a:t>Allowable-use alignment</a:t>
            </a:r>
          </a:p>
        </p:txBody>
      </p:sp>
      <p:sp>
        <p:nvSpPr>
          <p:cNvPr id="19" name="Rectangle 18">
            <a:extLst>
              <a:ext uri="{FF2B5EF4-FFF2-40B4-BE49-F238E27FC236}">
                <a16:creationId xmlns:a16="http://schemas.microsoft.com/office/drawing/2014/main" id="{FE990BF3-53FE-4CC1-865B-C41DD746593F}"/>
              </a:ext>
            </a:extLst>
          </p:cNvPr>
          <p:cNvSpPr>
            <a:spLocks noGrp="1"/>
          </p:cNvSpPr>
          <p:nvPr/>
        </p:nvSpPr>
        <p:spPr>
          <a:xfrm>
            <a:off x="274320" y="2953512"/>
            <a:ext cx="1285875" cy="1536192"/>
          </a:xfrm>
          <a:prstGeom prst="rect">
            <a:avLst/>
          </a:prstGeom>
          <a:solidFill>
            <a:srgbClr val="DDEBF7"/>
          </a:solidFill>
          <a:ln w="9525">
            <a:solidFill>
              <a:srgbClr val="C9D6E3"/>
            </a:solidFill>
            <a:prstDash val="solid"/>
          </a:ln>
        </p:spPr>
        <p:txBody>
          <a:bodyPr wrap="square" lIns="95250" tIns="76200" rIns="95250" bIns="76200" anchor="ctr">
            <a:normAutofit/>
          </a:bodyPr>
          <a:lstStyle/>
          <a:p>
            <a:pPr algn="l">
              <a:defRPr sz="735" b="1">
                <a:solidFill>
                  <a:srgbClr val="123F63"/>
                </a:solidFill>
                <a:latin typeface="Aptos"/>
                <a:ea typeface="Aptos"/>
                <a:cs typeface="Aptos"/>
              </a:defRPr>
            </a:pPr>
            <a:r>
              <a:rPr sz="1100" b="1">
                <a:solidFill>
                  <a:srgbClr val="123F63"/>
                </a:solidFill>
                <a:latin typeface="Aptos"/>
                <a:ea typeface="Aptos"/>
                <a:cs typeface="Aptos"/>
              </a:rPr>
              <a:t>Redwood Quality Management Co</a:t>
            </a:r>
            <a:r>
              <a:rPr lang="en-US" sz="1100" b="1">
                <a:solidFill>
                  <a:srgbClr val="123F63"/>
                </a:solidFill>
                <a:latin typeface="Aptos"/>
                <a:ea typeface="Aptos"/>
                <a:cs typeface="Aptos"/>
              </a:rPr>
              <a:t>-</a:t>
            </a:r>
          </a:p>
          <a:p>
            <a:pPr algn="l">
              <a:defRPr sz="735" b="1">
                <a:solidFill>
                  <a:srgbClr val="123F63"/>
                </a:solidFill>
                <a:latin typeface="Aptos"/>
                <a:ea typeface="Aptos"/>
                <a:cs typeface="Aptos"/>
              </a:defRPr>
            </a:pPr>
            <a:r>
              <a:rPr sz="1100" b="1">
                <a:solidFill>
                  <a:srgbClr val="123F63"/>
                </a:solidFill>
                <a:latin typeface="Aptos"/>
                <a:ea typeface="Aptos"/>
                <a:cs typeface="Aptos"/>
              </a:rPr>
              <a:t>Lake Behavioral Health Center</a:t>
            </a:r>
          </a:p>
        </p:txBody>
      </p:sp>
      <p:sp>
        <p:nvSpPr>
          <p:cNvPr id="20" name="Rectangle 19">
            <a:extLst>
              <a:ext uri="{FF2B5EF4-FFF2-40B4-BE49-F238E27FC236}">
                <a16:creationId xmlns:a16="http://schemas.microsoft.com/office/drawing/2014/main" id="{2ED75148-CDE1-4D70-A7BB-5BA6B3048CD8}"/>
              </a:ext>
            </a:extLst>
          </p:cNvPr>
          <p:cNvSpPr>
            <a:spLocks noGrp="1"/>
          </p:cNvSpPr>
          <p:nvPr/>
        </p:nvSpPr>
        <p:spPr>
          <a:xfrm>
            <a:off x="1560195" y="2953512"/>
            <a:ext cx="523875" cy="1536192"/>
          </a:xfrm>
          <a:prstGeom prst="rect">
            <a:avLst/>
          </a:prstGeom>
          <a:solidFill>
            <a:srgbClr val="E2F0D9"/>
          </a:solidFill>
          <a:ln w="9525">
            <a:solidFill>
              <a:srgbClr val="C9D6E3"/>
            </a:solidFill>
            <a:prstDash val="solid"/>
          </a:ln>
        </p:spPr>
        <p:txBody>
          <a:bodyPr wrap="square" lIns="95250" tIns="76200" rIns="95250" bIns="76200" anchor="ctr">
            <a:normAutofit/>
          </a:bodyPr>
          <a:lstStyle/>
          <a:p>
            <a:pPr algn="ctr">
              <a:defRPr sz="1500" b="1">
                <a:solidFill>
                  <a:srgbClr val="247A32"/>
                </a:solidFill>
                <a:latin typeface="Aptos"/>
                <a:ea typeface="Aptos"/>
                <a:cs typeface="Aptos"/>
              </a:defRPr>
            </a:pPr>
            <a:r>
              <a:rPr sz="1500" b="1">
                <a:solidFill>
                  <a:srgbClr val="247A32"/>
                </a:solidFill>
                <a:latin typeface="Aptos"/>
                <a:ea typeface="Aptos"/>
                <a:cs typeface="Aptos"/>
              </a:rPr>
              <a:t>✓</a:t>
            </a:r>
            <a:r>
              <a:rPr lang="en-US" sz="1500" b="1">
                <a:solidFill>
                  <a:srgbClr val="247A32"/>
                </a:solidFill>
                <a:latin typeface="Aptos"/>
                <a:ea typeface="Aptos"/>
                <a:cs typeface="Aptos"/>
              </a:rPr>
              <a:t> </a:t>
            </a:r>
            <a:endParaRPr sz="1100" b="1">
              <a:solidFill>
                <a:srgbClr val="247A32"/>
              </a:solidFill>
              <a:latin typeface="Aptos"/>
              <a:ea typeface="Aptos"/>
              <a:cs typeface="Aptos"/>
            </a:endParaRPr>
          </a:p>
        </p:txBody>
      </p:sp>
      <p:sp>
        <p:nvSpPr>
          <p:cNvPr id="21" name="Rectangle 20">
            <a:extLst>
              <a:ext uri="{FF2B5EF4-FFF2-40B4-BE49-F238E27FC236}">
                <a16:creationId xmlns:a16="http://schemas.microsoft.com/office/drawing/2014/main" id="{42A9E9F1-F24A-4E92-94BD-FF5CC5313617}"/>
              </a:ext>
            </a:extLst>
          </p:cNvPr>
          <p:cNvSpPr>
            <a:spLocks noGrp="1"/>
          </p:cNvSpPr>
          <p:nvPr/>
        </p:nvSpPr>
        <p:spPr>
          <a:xfrm>
            <a:off x="2084070" y="2953512"/>
            <a:ext cx="1381125" cy="1536192"/>
          </a:xfrm>
          <a:prstGeom prst="rect">
            <a:avLst/>
          </a:prstGeom>
          <a:solidFill>
            <a:srgbClr val="E4DFEC"/>
          </a:solidFill>
          <a:ln w="9525">
            <a:solidFill>
              <a:srgbClr val="C9D6E3"/>
            </a:solidFill>
            <a:prstDash val="solid"/>
          </a:ln>
        </p:spPr>
        <p:txBody>
          <a:bodyPr wrap="square" lIns="95250" tIns="76200" rIns="95250" bIns="76200" anchor="ctr">
            <a:normAutofit/>
          </a:bodyPr>
          <a:lstStyle/>
          <a:p>
            <a:pPr algn="l">
              <a:defRPr sz="735" b="1">
                <a:solidFill>
                  <a:srgbClr val="3F378D"/>
                </a:solidFill>
                <a:latin typeface="Aptos"/>
                <a:ea typeface="Aptos"/>
                <a:cs typeface="Aptos"/>
              </a:defRPr>
            </a:pPr>
            <a:r>
              <a:rPr sz="1100" b="1">
                <a:solidFill>
                  <a:srgbClr val="3F378D"/>
                </a:solidFill>
                <a:latin typeface="Aptos"/>
                <a:ea typeface="Aptos"/>
                <a:cs typeface="Aptos"/>
              </a:rPr>
              <a:t>Schedule A + Schedule B</a:t>
            </a:r>
          </a:p>
        </p:txBody>
      </p:sp>
      <p:sp>
        <p:nvSpPr>
          <p:cNvPr id="22" name="Rectangle 21">
            <a:extLst>
              <a:ext uri="{FF2B5EF4-FFF2-40B4-BE49-F238E27FC236}">
                <a16:creationId xmlns:a16="http://schemas.microsoft.com/office/drawing/2014/main" id="{AC40DEBF-CB2A-488A-96EC-2B5E82F4A0F3}"/>
              </a:ext>
            </a:extLst>
          </p:cNvPr>
          <p:cNvSpPr>
            <a:spLocks noGrp="1"/>
          </p:cNvSpPr>
          <p:nvPr/>
        </p:nvSpPr>
        <p:spPr>
          <a:xfrm>
            <a:off x="3465195" y="2953512"/>
            <a:ext cx="2143125" cy="1536192"/>
          </a:xfrm>
          <a:prstGeom prst="rect">
            <a:avLst/>
          </a:prstGeom>
          <a:solidFill>
            <a:srgbClr val="F2F4F7"/>
          </a:solidFill>
          <a:ln w="9525">
            <a:solidFill>
              <a:srgbClr val="C9D6E3"/>
            </a:solidFill>
            <a:prstDash val="solid"/>
          </a:ln>
        </p:spPr>
        <p:txBody>
          <a:bodyPr wrap="square" lIns="95250" tIns="76200" rIns="95250" bIns="76200" anchor="ctr">
            <a:normAutofit/>
          </a:bodyPr>
          <a:lstStyle/>
          <a:p>
            <a:pPr algn="l">
              <a:defRPr sz="735" b="0">
                <a:solidFill>
                  <a:srgbClr val="2F3640"/>
                </a:solidFill>
                <a:latin typeface="Aptos"/>
                <a:ea typeface="Aptos"/>
                <a:cs typeface="Aptos"/>
              </a:defRPr>
            </a:pPr>
            <a:r>
              <a:rPr sz="1100" b="0">
                <a:solidFill>
                  <a:srgbClr val="2F3640"/>
                </a:solidFill>
                <a:latin typeface="Aptos"/>
                <a:ea typeface="Aptos"/>
                <a:cs typeface="Aptos"/>
              </a:rPr>
              <a:t>BHCIP draw for predevelopment and operational startup of LBHC, MHRC, and the Outpatient MH/SUDT Clinic.</a:t>
            </a:r>
          </a:p>
        </p:txBody>
      </p:sp>
      <p:sp>
        <p:nvSpPr>
          <p:cNvPr id="23" name="Rectangle 22">
            <a:extLst>
              <a:ext uri="{FF2B5EF4-FFF2-40B4-BE49-F238E27FC236}">
                <a16:creationId xmlns:a16="http://schemas.microsoft.com/office/drawing/2014/main" id="{276087B6-86E3-45FF-A9C0-62CD796B5C92}"/>
              </a:ext>
            </a:extLst>
          </p:cNvPr>
          <p:cNvSpPr>
            <a:spLocks noGrp="1"/>
          </p:cNvSpPr>
          <p:nvPr/>
        </p:nvSpPr>
        <p:spPr>
          <a:xfrm>
            <a:off x="5608320" y="2953512"/>
            <a:ext cx="2857500" cy="1536192"/>
          </a:xfrm>
          <a:prstGeom prst="rect">
            <a:avLst/>
          </a:prstGeom>
          <a:solidFill>
            <a:srgbClr val="F2F4F7"/>
          </a:solidFill>
          <a:ln w="9525">
            <a:solidFill>
              <a:srgbClr val="C9D6E3"/>
            </a:solidFill>
            <a:prstDash val="solid"/>
          </a:ln>
        </p:spPr>
        <p:txBody>
          <a:bodyPr wrap="square" lIns="95250" tIns="76200" rIns="95250" bIns="76200" anchor="ctr">
            <a:normAutofit/>
          </a:bodyPr>
          <a:lstStyle/>
          <a:p>
            <a:pPr>
              <a:defRPr sz="735" b="0">
                <a:solidFill>
                  <a:srgbClr val="2F3640"/>
                </a:solidFill>
                <a:latin typeface="Aptos"/>
                <a:ea typeface="Aptos"/>
                <a:cs typeface="Aptos"/>
              </a:defRPr>
            </a:pPr>
            <a:r>
              <a:rPr sz="1100" b="0">
                <a:solidFill>
                  <a:srgbClr val="2F3640"/>
                </a:solidFill>
                <a:latin typeface="Aptos"/>
                <a:ea typeface="Aptos"/>
                <a:cs typeface="Aptos"/>
              </a:rPr>
              <a:t>Aligns with HIAA #1 when the BHCIP-funded project provides an approved SUD facility or eligible SUD </a:t>
            </a:r>
            <a:r>
              <a:rPr lang="en-US" sz="1100">
                <a:solidFill>
                  <a:srgbClr val="2F3640"/>
                </a:solidFill>
                <a:latin typeface="Aptos"/>
                <a:ea typeface="Aptos"/>
                <a:cs typeface="Aptos"/>
              </a:rPr>
              <a:t>treatment infrastructure</a:t>
            </a:r>
            <a:r>
              <a:rPr sz="1100" b="0">
                <a:solidFill>
                  <a:srgbClr val="2F3640"/>
                </a:solidFill>
                <a:latin typeface="Aptos"/>
                <a:ea typeface="Aptos"/>
                <a:cs typeface="Aptos"/>
              </a:rPr>
              <a:t>.</a:t>
            </a:r>
            <a:r>
              <a:rPr lang="en-US" sz="1100">
                <a:solidFill>
                  <a:srgbClr val="2F3640"/>
                </a:solidFill>
                <a:latin typeface="Aptos"/>
                <a:ea typeface="Aptos"/>
                <a:cs typeface="Aptos"/>
              </a:rPr>
              <a:t> </a:t>
            </a:r>
            <a:endParaRPr lang="en-US" sz="1100">
              <a:solidFill>
                <a:srgbClr val="2F3640"/>
              </a:solidFill>
              <a:ea typeface="+mn-lt"/>
              <a:cs typeface="+mn-lt"/>
            </a:endParaRPr>
          </a:p>
          <a:p>
            <a:pPr>
              <a:defRPr sz="735" b="0">
                <a:solidFill>
                  <a:srgbClr val="2F3640"/>
                </a:solidFill>
                <a:latin typeface="Aptos"/>
                <a:ea typeface="Aptos"/>
                <a:cs typeface="Aptos"/>
              </a:defRPr>
            </a:pPr>
            <a:r>
              <a:rPr lang="en-US" sz="1100">
                <a:solidFill>
                  <a:srgbClr val="2F3640"/>
                </a:solidFill>
                <a:ea typeface="+mn-lt"/>
                <a:cs typeface="+mn-lt"/>
              </a:rPr>
              <a:t>Allowable use of Abatement Funds</a:t>
            </a:r>
            <a:endParaRPr lang="en-US"/>
          </a:p>
        </p:txBody>
      </p:sp>
      <p:sp>
        <p:nvSpPr>
          <p:cNvPr id="24" name="Rectangle 23">
            <a:extLst>
              <a:ext uri="{FF2B5EF4-FFF2-40B4-BE49-F238E27FC236}">
                <a16:creationId xmlns:a16="http://schemas.microsoft.com/office/drawing/2014/main" id="{C2CBBC8E-C562-47F4-AD87-085D33A27EAF}"/>
              </a:ext>
            </a:extLst>
          </p:cNvPr>
          <p:cNvSpPr>
            <a:spLocks noGrp="1"/>
          </p:cNvSpPr>
          <p:nvPr/>
        </p:nvSpPr>
        <p:spPr>
          <a:xfrm>
            <a:off x="8465820" y="2953512"/>
            <a:ext cx="2333625" cy="1536192"/>
          </a:xfrm>
          <a:prstGeom prst="rect">
            <a:avLst/>
          </a:prstGeom>
          <a:solidFill>
            <a:srgbClr val="FFF2CC"/>
          </a:solidFill>
          <a:ln w="9525">
            <a:solidFill>
              <a:srgbClr val="C9D6E3"/>
            </a:solidFill>
            <a:prstDash val="solid"/>
          </a:ln>
        </p:spPr>
        <p:txBody>
          <a:bodyPr wrap="square" lIns="95250" tIns="76200" rIns="95250" bIns="76200" anchor="ctr">
            <a:normAutofit/>
          </a:bodyPr>
          <a:lstStyle/>
          <a:p>
            <a:pPr algn="l">
              <a:defRPr sz="735" b="0">
                <a:solidFill>
                  <a:srgbClr val="2F3640"/>
                </a:solidFill>
                <a:latin typeface="Aptos"/>
                <a:ea typeface="Aptos"/>
                <a:cs typeface="Aptos"/>
              </a:defRPr>
            </a:pPr>
            <a:r>
              <a:rPr sz="1100" b="0">
                <a:solidFill>
                  <a:srgbClr val="2F3640"/>
                </a:solidFill>
                <a:latin typeface="Aptos"/>
                <a:ea typeface="Aptos"/>
                <a:cs typeface="Aptos"/>
              </a:rPr>
              <a:t>Limit the draw to approved BHCIP project costs and eligible dates; document the SUD scope, opioid nexus, cost allocation, approval, payment support, and no duplication of funding.</a:t>
            </a:r>
          </a:p>
        </p:txBody>
      </p:sp>
      <p:sp>
        <p:nvSpPr>
          <p:cNvPr id="25" name="Rectangle 24">
            <a:extLst>
              <a:ext uri="{FF2B5EF4-FFF2-40B4-BE49-F238E27FC236}">
                <a16:creationId xmlns:a16="http://schemas.microsoft.com/office/drawing/2014/main" id="{13FCA3E5-53C3-47E5-A2F3-AF526504D454}"/>
              </a:ext>
            </a:extLst>
          </p:cNvPr>
          <p:cNvSpPr>
            <a:spLocks noGrp="1"/>
          </p:cNvSpPr>
          <p:nvPr/>
        </p:nvSpPr>
        <p:spPr>
          <a:xfrm>
            <a:off x="10799445" y="2953512"/>
            <a:ext cx="1114425" cy="1536192"/>
          </a:xfrm>
          <a:prstGeom prst="rect">
            <a:avLst/>
          </a:prstGeom>
          <a:solidFill>
            <a:srgbClr val="E2F0D9"/>
          </a:solidFill>
          <a:ln w="9525">
            <a:solidFill>
              <a:srgbClr val="C9D6E3"/>
            </a:solidFill>
            <a:prstDash val="solid"/>
          </a:ln>
        </p:spPr>
        <p:txBody>
          <a:bodyPr wrap="square" lIns="95250" tIns="76200" rIns="95250" bIns="76200" anchor="ctr">
            <a:normAutofit/>
          </a:bodyPr>
          <a:lstStyle/>
          <a:p>
            <a:pPr algn="ctr">
              <a:defRPr sz="750" b="1">
                <a:solidFill>
                  <a:srgbClr val="247A32"/>
                </a:solidFill>
                <a:latin typeface="Aptos"/>
                <a:ea typeface="Aptos"/>
                <a:cs typeface="Aptos"/>
              </a:defRPr>
            </a:pPr>
            <a:r>
              <a:rPr sz="1100" b="1">
                <a:solidFill>
                  <a:srgbClr val="247A32"/>
                </a:solidFill>
                <a:latin typeface="Aptos"/>
                <a:ea typeface="Aptos"/>
                <a:cs typeface="Aptos"/>
              </a:rPr>
              <a:t>Allowable-use alignment</a:t>
            </a:r>
          </a:p>
        </p:txBody>
      </p:sp>
      <p:sp>
        <p:nvSpPr>
          <p:cNvPr id="26" name="Rectangle 25">
            <a:extLst>
              <a:ext uri="{FF2B5EF4-FFF2-40B4-BE49-F238E27FC236}">
                <a16:creationId xmlns:a16="http://schemas.microsoft.com/office/drawing/2014/main" id="{30AF13C3-8E78-4FCC-A4AE-C0913D7DDD32}"/>
              </a:ext>
            </a:extLst>
          </p:cNvPr>
          <p:cNvSpPr>
            <a:spLocks noGrp="1"/>
          </p:cNvSpPr>
          <p:nvPr/>
        </p:nvSpPr>
        <p:spPr>
          <a:xfrm>
            <a:off x="274320" y="4489704"/>
            <a:ext cx="1285875" cy="1536192"/>
          </a:xfrm>
          <a:prstGeom prst="rect">
            <a:avLst/>
          </a:prstGeom>
          <a:solidFill>
            <a:srgbClr val="DDEBF7"/>
          </a:solidFill>
          <a:ln w="9525">
            <a:solidFill>
              <a:srgbClr val="C9D6E3"/>
            </a:solidFill>
            <a:prstDash val="solid"/>
          </a:ln>
        </p:spPr>
        <p:txBody>
          <a:bodyPr wrap="square" lIns="95250" tIns="76200" rIns="95250" bIns="76200" anchor="ctr">
            <a:normAutofit/>
          </a:bodyPr>
          <a:lstStyle/>
          <a:p>
            <a:pPr algn="l">
              <a:defRPr sz="735" b="1">
                <a:solidFill>
                  <a:srgbClr val="123F63"/>
                </a:solidFill>
                <a:latin typeface="Aptos"/>
                <a:ea typeface="Aptos"/>
                <a:cs typeface="Aptos"/>
              </a:defRPr>
            </a:pPr>
            <a:r>
              <a:rPr sz="1100" b="1">
                <a:solidFill>
                  <a:srgbClr val="123F63"/>
                </a:solidFill>
                <a:latin typeface="Aptos"/>
                <a:ea typeface="Aptos"/>
                <a:cs typeface="Aptos"/>
              </a:rPr>
              <a:t>Sierra Pathways</a:t>
            </a:r>
            <a:endParaRPr lang="en-US" sz="1100" b="1">
              <a:solidFill>
                <a:srgbClr val="123F63"/>
              </a:solidFill>
              <a:latin typeface="Aptos"/>
              <a:ea typeface="Aptos"/>
              <a:cs typeface="Aptos"/>
            </a:endParaRPr>
          </a:p>
          <a:p>
            <a:pPr>
              <a:defRPr sz="735" b="1">
                <a:solidFill>
                  <a:srgbClr val="123F63"/>
                </a:solidFill>
                <a:latin typeface="Aptos"/>
                <a:ea typeface="Aptos"/>
                <a:cs typeface="Aptos"/>
              </a:defRPr>
            </a:pPr>
            <a:r>
              <a:rPr lang="en-US" sz="1100" b="1">
                <a:solidFill>
                  <a:srgbClr val="123F63"/>
                </a:solidFill>
                <a:latin typeface="Aptos"/>
                <a:ea typeface="Aptos"/>
                <a:cs typeface="Aptos"/>
              </a:rPr>
              <a:t>DTI and ARF Programs</a:t>
            </a:r>
            <a:endParaRPr sz="1100" b="1">
              <a:solidFill>
                <a:srgbClr val="123F63"/>
              </a:solidFill>
              <a:latin typeface="Aptos"/>
              <a:ea typeface="Aptos"/>
              <a:cs typeface="Aptos"/>
            </a:endParaRPr>
          </a:p>
          <a:p>
            <a:pPr>
              <a:defRPr sz="735" b="1">
                <a:solidFill>
                  <a:srgbClr val="123F63"/>
                </a:solidFill>
                <a:latin typeface="Aptos"/>
                <a:ea typeface="Aptos"/>
                <a:cs typeface="Aptos"/>
              </a:defRPr>
            </a:pPr>
            <a:endParaRPr lang="en-US" sz="1100" b="1">
              <a:solidFill>
                <a:srgbClr val="123F63"/>
              </a:solidFill>
              <a:latin typeface="Aptos"/>
              <a:ea typeface="Aptos"/>
              <a:cs typeface="Aptos"/>
            </a:endParaRPr>
          </a:p>
        </p:txBody>
      </p:sp>
      <p:sp>
        <p:nvSpPr>
          <p:cNvPr id="27" name="Rectangle 26">
            <a:extLst>
              <a:ext uri="{FF2B5EF4-FFF2-40B4-BE49-F238E27FC236}">
                <a16:creationId xmlns:a16="http://schemas.microsoft.com/office/drawing/2014/main" id="{94008F7F-1DD1-4ABB-A0B4-C67366054E25}"/>
              </a:ext>
            </a:extLst>
          </p:cNvPr>
          <p:cNvSpPr>
            <a:spLocks noGrp="1"/>
          </p:cNvSpPr>
          <p:nvPr/>
        </p:nvSpPr>
        <p:spPr>
          <a:xfrm>
            <a:off x="1560195" y="4489704"/>
            <a:ext cx="523875" cy="1536192"/>
          </a:xfrm>
          <a:prstGeom prst="rect">
            <a:avLst/>
          </a:prstGeom>
          <a:solidFill>
            <a:srgbClr val="E2F0D9"/>
          </a:solidFill>
          <a:ln w="9525">
            <a:solidFill>
              <a:srgbClr val="C9D6E3"/>
            </a:solidFill>
            <a:prstDash val="solid"/>
          </a:ln>
        </p:spPr>
        <p:txBody>
          <a:bodyPr wrap="square" lIns="95250" tIns="76200" rIns="95250" bIns="76200" anchor="ctr">
            <a:normAutofit/>
          </a:bodyPr>
          <a:lstStyle/>
          <a:p>
            <a:pPr algn="ctr">
              <a:defRPr sz="1500" b="1">
                <a:solidFill>
                  <a:srgbClr val="247A32"/>
                </a:solidFill>
                <a:latin typeface="Aptos"/>
                <a:ea typeface="Aptos"/>
                <a:cs typeface="Aptos"/>
              </a:defRPr>
            </a:pPr>
            <a:r>
              <a:rPr sz="1500" b="1">
                <a:solidFill>
                  <a:srgbClr val="247A32"/>
                </a:solidFill>
                <a:latin typeface="Aptos"/>
                <a:ea typeface="Aptos"/>
                <a:cs typeface="Aptos"/>
              </a:rPr>
              <a:t>✓</a:t>
            </a:r>
            <a:endParaRPr lang="en-US" sz="1500" b="1">
              <a:solidFill>
                <a:srgbClr val="247A32"/>
              </a:solidFill>
              <a:latin typeface="Aptos"/>
              <a:ea typeface="Aptos"/>
              <a:cs typeface="Aptos"/>
            </a:endParaRPr>
          </a:p>
          <a:p>
            <a:pPr algn="ctr">
              <a:defRPr sz="1500" b="1">
                <a:solidFill>
                  <a:srgbClr val="247A32"/>
                </a:solidFill>
                <a:latin typeface="Aptos"/>
                <a:ea typeface="Aptos"/>
                <a:cs typeface="Aptos"/>
              </a:defRPr>
            </a:pPr>
            <a:endParaRPr sz="1100" b="1">
              <a:solidFill>
                <a:srgbClr val="247A32"/>
              </a:solidFill>
              <a:latin typeface="Aptos"/>
              <a:ea typeface="Aptos"/>
              <a:cs typeface="Aptos"/>
            </a:endParaRPr>
          </a:p>
        </p:txBody>
      </p:sp>
      <p:sp>
        <p:nvSpPr>
          <p:cNvPr id="28" name="Rectangle 27">
            <a:extLst>
              <a:ext uri="{FF2B5EF4-FFF2-40B4-BE49-F238E27FC236}">
                <a16:creationId xmlns:a16="http://schemas.microsoft.com/office/drawing/2014/main" id="{ADF29578-EE71-4AAC-97EA-3A527A368E8F}"/>
              </a:ext>
            </a:extLst>
          </p:cNvPr>
          <p:cNvSpPr>
            <a:spLocks noGrp="1"/>
          </p:cNvSpPr>
          <p:nvPr/>
        </p:nvSpPr>
        <p:spPr>
          <a:xfrm>
            <a:off x="2084070" y="4489704"/>
            <a:ext cx="1381125" cy="1536192"/>
          </a:xfrm>
          <a:prstGeom prst="rect">
            <a:avLst/>
          </a:prstGeom>
          <a:solidFill>
            <a:srgbClr val="E4DFEC"/>
          </a:solidFill>
          <a:ln w="9525">
            <a:solidFill>
              <a:srgbClr val="C9D6E3"/>
            </a:solidFill>
            <a:prstDash val="solid"/>
          </a:ln>
        </p:spPr>
        <p:txBody>
          <a:bodyPr wrap="square" lIns="95250" tIns="76200" rIns="95250" bIns="76200" anchor="ctr">
            <a:normAutofit/>
          </a:bodyPr>
          <a:lstStyle/>
          <a:p>
            <a:pPr>
              <a:defRPr sz="735" b="1">
                <a:solidFill>
                  <a:srgbClr val="3F378D"/>
                </a:solidFill>
                <a:latin typeface="Aptos"/>
                <a:ea typeface="Aptos"/>
                <a:cs typeface="Aptos"/>
              </a:defRPr>
            </a:pPr>
            <a:r>
              <a:rPr sz="1100" b="1">
                <a:solidFill>
                  <a:srgbClr val="3F378D"/>
                </a:solidFill>
                <a:latin typeface="Aptos"/>
                <a:ea typeface="Aptos"/>
                <a:cs typeface="Aptos"/>
              </a:rPr>
              <a:t>Schedule </a:t>
            </a:r>
            <a:r>
              <a:rPr lang="en-US" sz="1100" b="1">
                <a:solidFill>
                  <a:srgbClr val="3F378D"/>
                </a:solidFill>
                <a:latin typeface="Aptos"/>
                <a:ea typeface="Aptos"/>
                <a:cs typeface="Aptos"/>
              </a:rPr>
              <a:t>A + </a:t>
            </a:r>
            <a:endParaRPr lang="en-US"/>
          </a:p>
          <a:p>
            <a:pPr>
              <a:defRPr sz="735" b="1">
                <a:solidFill>
                  <a:srgbClr val="3F378D"/>
                </a:solidFill>
                <a:latin typeface="Aptos"/>
                <a:ea typeface="Aptos"/>
                <a:cs typeface="Aptos"/>
              </a:defRPr>
            </a:pPr>
            <a:r>
              <a:rPr lang="en-US" sz="1100" b="1">
                <a:solidFill>
                  <a:srgbClr val="3F378D"/>
                </a:solidFill>
                <a:latin typeface="Aptos"/>
                <a:ea typeface="Aptos"/>
                <a:cs typeface="Aptos"/>
              </a:rPr>
              <a:t> </a:t>
            </a:r>
            <a:r>
              <a:rPr sz="1100" b="1">
                <a:solidFill>
                  <a:srgbClr val="3F378D"/>
                </a:solidFill>
                <a:latin typeface="Aptos"/>
                <a:ea typeface="Aptos"/>
                <a:cs typeface="Aptos"/>
              </a:rPr>
              <a:t>Schedule </a:t>
            </a:r>
            <a:r>
              <a:rPr lang="en-US" sz="1100" b="1">
                <a:solidFill>
                  <a:srgbClr val="3F378D"/>
                </a:solidFill>
                <a:latin typeface="Aptos"/>
                <a:ea typeface="Aptos"/>
                <a:cs typeface="Aptos"/>
              </a:rPr>
              <a:t>B</a:t>
            </a:r>
            <a:endParaRPr/>
          </a:p>
        </p:txBody>
      </p:sp>
      <p:sp>
        <p:nvSpPr>
          <p:cNvPr id="29" name="Rectangle 28">
            <a:extLst>
              <a:ext uri="{FF2B5EF4-FFF2-40B4-BE49-F238E27FC236}">
                <a16:creationId xmlns:a16="http://schemas.microsoft.com/office/drawing/2014/main" id="{FDE09AED-B18C-44DB-B45D-CCD398C9D8CD}"/>
              </a:ext>
            </a:extLst>
          </p:cNvPr>
          <p:cNvSpPr>
            <a:spLocks noGrp="1"/>
          </p:cNvSpPr>
          <p:nvPr/>
        </p:nvSpPr>
        <p:spPr>
          <a:xfrm>
            <a:off x="3465195" y="4489704"/>
            <a:ext cx="2143125" cy="1536192"/>
          </a:xfrm>
          <a:prstGeom prst="rect">
            <a:avLst/>
          </a:prstGeom>
          <a:solidFill>
            <a:srgbClr val="F2F4F7"/>
          </a:solidFill>
          <a:ln w="9525">
            <a:solidFill>
              <a:srgbClr val="C9D6E3"/>
            </a:solidFill>
            <a:prstDash val="solid"/>
          </a:ln>
        </p:spPr>
        <p:txBody>
          <a:bodyPr wrap="square" lIns="95250" tIns="76200" rIns="95250" bIns="76200" anchor="ctr">
            <a:normAutofit/>
          </a:bodyPr>
          <a:lstStyle/>
          <a:p>
            <a:pPr algn="l">
              <a:defRPr sz="735" b="0">
                <a:solidFill>
                  <a:srgbClr val="2F3640"/>
                </a:solidFill>
                <a:latin typeface="Aptos"/>
                <a:ea typeface="Aptos"/>
                <a:cs typeface="Aptos"/>
              </a:defRPr>
            </a:pPr>
            <a:r>
              <a:rPr sz="1100" b="0">
                <a:solidFill>
                  <a:srgbClr val="2F3640"/>
                </a:solidFill>
                <a:latin typeface="Aptos"/>
                <a:ea typeface="Aptos"/>
                <a:cs typeface="Aptos"/>
              </a:rPr>
              <a:t>Day Treatment Intensive and Adult Residential Facility program expansion.</a:t>
            </a:r>
          </a:p>
        </p:txBody>
      </p:sp>
      <p:sp>
        <p:nvSpPr>
          <p:cNvPr id="30" name="Rectangle 29">
            <a:extLst>
              <a:ext uri="{FF2B5EF4-FFF2-40B4-BE49-F238E27FC236}">
                <a16:creationId xmlns:a16="http://schemas.microsoft.com/office/drawing/2014/main" id="{96C6BC93-A163-4450-A256-B57A6C4F2F7C}"/>
              </a:ext>
            </a:extLst>
          </p:cNvPr>
          <p:cNvSpPr>
            <a:spLocks noGrp="1"/>
          </p:cNvSpPr>
          <p:nvPr/>
        </p:nvSpPr>
        <p:spPr>
          <a:xfrm>
            <a:off x="5608320" y="4489704"/>
            <a:ext cx="2857500" cy="1536192"/>
          </a:xfrm>
          <a:prstGeom prst="rect">
            <a:avLst/>
          </a:prstGeom>
          <a:solidFill>
            <a:srgbClr val="F2F4F7"/>
          </a:solidFill>
          <a:ln w="9525">
            <a:solidFill>
              <a:srgbClr val="C9D6E3"/>
            </a:solidFill>
            <a:prstDash val="solid"/>
          </a:ln>
        </p:spPr>
        <p:txBody>
          <a:bodyPr wrap="square" lIns="95250" tIns="76200" rIns="95250" bIns="76200" anchor="ctr">
            <a:normAutofit/>
          </a:bodyPr>
          <a:lstStyle/>
          <a:p>
            <a:pPr>
              <a:defRPr sz="735" b="0">
                <a:solidFill>
                  <a:srgbClr val="2F3640"/>
                </a:solidFill>
                <a:latin typeface="Aptos"/>
                <a:ea typeface="Aptos"/>
                <a:cs typeface="Aptos"/>
              </a:defRPr>
            </a:pPr>
            <a:r>
              <a:rPr sz="1100" b="0">
                <a:solidFill>
                  <a:srgbClr val="2F3640"/>
                </a:solidFill>
                <a:latin typeface="Aptos"/>
                <a:ea typeface="Aptos"/>
                <a:cs typeface="Aptos"/>
              </a:rPr>
              <a:t>Treatment and recovery services </a:t>
            </a:r>
            <a:r>
              <a:rPr lang="en-US" sz="1100">
                <a:solidFill>
                  <a:srgbClr val="2F3640"/>
                </a:solidFill>
                <a:latin typeface="Aptos"/>
                <a:ea typeface="Aptos"/>
                <a:cs typeface="Aptos"/>
              </a:rPr>
              <a:t>align</a:t>
            </a:r>
            <a:r>
              <a:rPr sz="1100" b="0">
                <a:solidFill>
                  <a:srgbClr val="2F3640"/>
                </a:solidFill>
                <a:latin typeface="Aptos"/>
                <a:ea typeface="Aptos"/>
                <a:cs typeface="Aptos"/>
              </a:rPr>
              <a:t>; HIAA #2 </a:t>
            </a:r>
            <a:r>
              <a:rPr lang="en-US" sz="1100">
                <a:solidFill>
                  <a:srgbClr val="2F3640"/>
                </a:solidFill>
                <a:latin typeface="Aptos"/>
                <a:ea typeface="Aptos"/>
                <a:cs typeface="Aptos"/>
              </a:rPr>
              <a:t>applies as award</a:t>
            </a:r>
            <a:r>
              <a:rPr sz="1100" b="0">
                <a:solidFill>
                  <a:srgbClr val="2F3640"/>
                </a:solidFill>
                <a:latin typeface="Aptos"/>
                <a:ea typeface="Aptos"/>
                <a:cs typeface="Aptos"/>
              </a:rPr>
              <a:t> creates or expands SUD treatment capacity.</a:t>
            </a:r>
          </a:p>
        </p:txBody>
      </p:sp>
      <p:sp>
        <p:nvSpPr>
          <p:cNvPr id="31" name="Rectangle 30">
            <a:extLst>
              <a:ext uri="{FF2B5EF4-FFF2-40B4-BE49-F238E27FC236}">
                <a16:creationId xmlns:a16="http://schemas.microsoft.com/office/drawing/2014/main" id="{77040186-36B1-4D8F-AC29-2321FF0C5789}"/>
              </a:ext>
            </a:extLst>
          </p:cNvPr>
          <p:cNvSpPr>
            <a:spLocks noGrp="1"/>
          </p:cNvSpPr>
          <p:nvPr/>
        </p:nvSpPr>
        <p:spPr>
          <a:xfrm>
            <a:off x="8465820" y="4489704"/>
            <a:ext cx="2333625" cy="1536192"/>
          </a:xfrm>
          <a:prstGeom prst="rect">
            <a:avLst/>
          </a:prstGeom>
          <a:solidFill>
            <a:srgbClr val="FFF2CC"/>
          </a:solidFill>
          <a:ln w="9525">
            <a:solidFill>
              <a:srgbClr val="C9D6E3"/>
            </a:solidFill>
            <a:prstDash val="solid"/>
          </a:ln>
        </p:spPr>
        <p:txBody>
          <a:bodyPr wrap="square" lIns="95250" tIns="76200" rIns="95250" bIns="76200" anchor="ctr">
            <a:normAutofit/>
          </a:bodyPr>
          <a:lstStyle/>
          <a:p>
            <a:pPr algn="l">
              <a:defRPr sz="735" b="0">
                <a:solidFill>
                  <a:srgbClr val="2F3640"/>
                </a:solidFill>
                <a:latin typeface="Aptos"/>
                <a:ea typeface="Aptos"/>
                <a:cs typeface="Aptos"/>
              </a:defRPr>
            </a:pPr>
            <a:r>
              <a:rPr sz="1100" b="0">
                <a:solidFill>
                  <a:srgbClr val="2F3640"/>
                </a:solidFill>
                <a:latin typeface="Aptos"/>
                <a:ea typeface="Aptos"/>
                <a:cs typeface="Aptos"/>
              </a:rPr>
              <a:t>Confirm the SUD/OUD scope, covered activities, service dates, and exclusion of unrelated costs.</a:t>
            </a:r>
          </a:p>
        </p:txBody>
      </p:sp>
      <p:sp>
        <p:nvSpPr>
          <p:cNvPr id="32" name="Rectangle 31">
            <a:extLst>
              <a:ext uri="{FF2B5EF4-FFF2-40B4-BE49-F238E27FC236}">
                <a16:creationId xmlns:a16="http://schemas.microsoft.com/office/drawing/2014/main" id="{F58C65F0-446B-4842-93BA-606B0310AACA}"/>
              </a:ext>
            </a:extLst>
          </p:cNvPr>
          <p:cNvSpPr>
            <a:spLocks noGrp="1"/>
          </p:cNvSpPr>
          <p:nvPr/>
        </p:nvSpPr>
        <p:spPr>
          <a:xfrm>
            <a:off x="10799445" y="4489704"/>
            <a:ext cx="1114425" cy="1536192"/>
          </a:xfrm>
          <a:prstGeom prst="rect">
            <a:avLst/>
          </a:prstGeom>
          <a:solidFill>
            <a:srgbClr val="E2F0D9"/>
          </a:solidFill>
          <a:ln w="9525">
            <a:solidFill>
              <a:srgbClr val="C9D6E3"/>
            </a:solidFill>
            <a:prstDash val="solid"/>
          </a:ln>
        </p:spPr>
        <p:txBody>
          <a:bodyPr wrap="square" lIns="95250" tIns="76200" rIns="95250" bIns="76200" anchor="ctr">
            <a:normAutofit/>
          </a:bodyPr>
          <a:lstStyle/>
          <a:p>
            <a:pPr algn="ctr">
              <a:defRPr sz="750" b="1">
                <a:solidFill>
                  <a:srgbClr val="247A32"/>
                </a:solidFill>
                <a:latin typeface="Aptos"/>
                <a:ea typeface="Aptos"/>
                <a:cs typeface="Aptos"/>
              </a:defRPr>
            </a:pPr>
            <a:r>
              <a:rPr sz="1100" b="1">
                <a:solidFill>
                  <a:srgbClr val="247A32"/>
                </a:solidFill>
                <a:latin typeface="Aptos"/>
                <a:ea typeface="Aptos"/>
                <a:cs typeface="Aptos"/>
              </a:rPr>
              <a:t>Allowable-use alignment</a:t>
            </a:r>
          </a:p>
        </p:txBody>
      </p:sp>
      <p:sp>
        <p:nvSpPr>
          <p:cNvPr id="33" name="Rectangle 32">
            <a:extLst>
              <a:ext uri="{FF2B5EF4-FFF2-40B4-BE49-F238E27FC236}">
                <a16:creationId xmlns:a16="http://schemas.microsoft.com/office/drawing/2014/main" id="{C3E39FF8-D16C-4BA2-BC1F-48837238B120}"/>
              </a:ext>
            </a:extLst>
          </p:cNvPr>
          <p:cNvSpPr>
            <a:spLocks noGrp="1"/>
          </p:cNvSpPr>
          <p:nvPr/>
        </p:nvSpPr>
        <p:spPr>
          <a:xfrm>
            <a:off x="265430" y="6080760"/>
            <a:ext cx="11648440" cy="426720"/>
          </a:xfrm>
          <a:prstGeom prst="rect">
            <a:avLst/>
          </a:prstGeom>
          <a:solidFill>
            <a:srgbClr val="FFF7ED"/>
          </a:solidFill>
          <a:ln w="9525">
            <a:solidFill>
              <a:srgbClr val="C9D6E3"/>
            </a:solidFill>
            <a:prstDash val="solid"/>
          </a:ln>
        </p:spPr>
        <p:txBody>
          <a:bodyPr wrap="square" lIns="95250" tIns="76200" rIns="95250" bIns="76200" anchor="ctr">
            <a:noAutofit/>
          </a:bodyPr>
          <a:lstStyle/>
          <a:p>
            <a:pPr algn="l">
              <a:defRPr sz="938" b="1">
                <a:solidFill>
                  <a:srgbClr val="704000"/>
                </a:solidFill>
                <a:latin typeface="Aptos"/>
                <a:ea typeface="Aptos"/>
                <a:cs typeface="Aptos"/>
              </a:defRPr>
            </a:pPr>
            <a:r>
              <a:rPr sz="1000" b="1">
                <a:solidFill>
                  <a:srgbClr val="704000"/>
                </a:solidFill>
                <a:latin typeface="Aptos"/>
                <a:ea typeface="Aptos"/>
                <a:cs typeface="Aptos"/>
              </a:rPr>
              <a:t>Key control: Programmatic alignment does not establish final fiscal allowability. Each award remains subject to documentation, contracting, cost allocation, approval, and reporting requirements.</a:t>
            </a:r>
          </a:p>
        </p:txBody>
      </p:sp>
      <p:sp>
        <p:nvSpPr>
          <p:cNvPr id="34" name="Rectangle 33">
            <a:extLst>
              <a:ext uri="{FF2B5EF4-FFF2-40B4-BE49-F238E27FC236}">
                <a16:creationId xmlns:a16="http://schemas.microsoft.com/office/drawing/2014/main" id="{CDA0DAF5-AFA3-4213-841D-3019A3D14586}"/>
              </a:ext>
            </a:extLst>
          </p:cNvPr>
          <p:cNvSpPr>
            <a:spLocks noGrp="1"/>
          </p:cNvSpPr>
          <p:nvPr/>
        </p:nvSpPr>
        <p:spPr>
          <a:xfrm>
            <a:off x="275590" y="6543675"/>
            <a:ext cx="11287125" cy="228600"/>
          </a:xfrm>
          <a:prstGeom prst="rect">
            <a:avLst/>
          </a:prstGeom>
          <a:noFill/>
          <a:ln w="0">
            <a:noFill/>
          </a:ln>
        </p:spPr>
        <p:txBody>
          <a:bodyPr lIns="0" tIns="0" rIns="0" bIns="0" anchor="t">
            <a:noAutofit/>
          </a:bodyPr>
          <a:lstStyle/>
          <a:p>
            <a:pPr>
              <a:defRPr sz="600">
                <a:solidFill>
                  <a:srgbClr val="64748B"/>
                </a:solidFill>
                <a:latin typeface="Aptos"/>
                <a:ea typeface="Aptos"/>
                <a:cs typeface="Aptos"/>
              </a:defRPr>
            </a:pPr>
            <a:r>
              <a:rPr sz="900">
                <a:solidFill>
                  <a:srgbClr val="64748B"/>
                </a:solidFill>
                <a:latin typeface="Aptos"/>
                <a:ea typeface="Aptos"/>
                <a:cs typeface="Aptos"/>
              </a:rPr>
              <a:t>✓ indicates potential HIAA alignment when the funded scope is budgeted, documented, and reported accordingly. Exhibit E: Schedule A = Core Strategies; Schedule B = Approved Uses. Source: DHCS allowable-use guidance and Lake County OSF expenditure planning records. Prepared for discussion; not a legal or fiscal determination.</a:t>
            </a:r>
          </a:p>
        </p:txBody>
      </p:sp>
    </p:spTree>
    <p:extLst>
      <p:ext uri="{BB962C8B-B14F-4D97-AF65-F5344CB8AC3E}">
        <p14:creationId xmlns:p14="http://schemas.microsoft.com/office/powerpoint/2010/main" val="17730096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774CCC47-9774-432F-B93D-2DA2C9A456A6}"/>
              </a:ext>
            </a:extLst>
          </p:cNvPr>
          <p:cNvSpPr>
            <a:spLocks noGrp="1"/>
          </p:cNvSpPr>
          <p:nvPr/>
        </p:nvSpPr>
        <p:spPr>
          <a:xfrm>
            <a:off x="0" y="0"/>
            <a:ext cx="12192000" cy="6858000"/>
          </a:xfrm>
          <a:prstGeom prst="rect">
            <a:avLst/>
          </a:prstGeom>
          <a:solidFill>
            <a:srgbClr val="FFFFFF"/>
          </a:solidFill>
          <a:ln w="0">
            <a:noFill/>
          </a:ln>
        </p:spPr>
        <p:txBody>
          <a:bodyPr/>
          <a:lstStyle/>
          <a:p>
            <a:endParaRPr lang="en-US"/>
          </a:p>
        </p:txBody>
      </p:sp>
      <p:sp>
        <p:nvSpPr>
          <p:cNvPr id="2" name="Rectangle 1">
            <a:extLst>
              <a:ext uri="{FF2B5EF4-FFF2-40B4-BE49-F238E27FC236}">
                <a16:creationId xmlns:a16="http://schemas.microsoft.com/office/drawing/2014/main" id="{C9D8D1E4-1F15-4D2E-AA36-32FAAB7C80F5}"/>
              </a:ext>
            </a:extLst>
          </p:cNvPr>
          <p:cNvSpPr>
            <a:spLocks noGrp="1"/>
          </p:cNvSpPr>
          <p:nvPr/>
        </p:nvSpPr>
        <p:spPr>
          <a:xfrm>
            <a:off x="411480" y="171450"/>
            <a:ext cx="11382375" cy="400050"/>
          </a:xfrm>
          <a:prstGeom prst="rect">
            <a:avLst/>
          </a:prstGeom>
          <a:noFill/>
          <a:ln w="0">
            <a:noFill/>
          </a:ln>
        </p:spPr>
        <p:txBody>
          <a:bodyPr lIns="0" tIns="0" rIns="0" bIns="0" anchor="ctr"/>
          <a:lstStyle/>
          <a:p>
            <a:pPr>
              <a:defRPr sz="2400" b="1">
                <a:solidFill>
                  <a:srgbClr val="123A5E"/>
                </a:solidFill>
                <a:latin typeface="Aptos Display"/>
                <a:ea typeface="Aptos Display"/>
                <a:cs typeface="Aptos Display"/>
              </a:defRPr>
            </a:pPr>
            <a:r>
              <a:rPr sz="2400" b="1">
                <a:solidFill>
                  <a:srgbClr val="123A5E"/>
                </a:solidFill>
                <a:latin typeface="Aptos Display"/>
                <a:ea typeface="Aptos Display"/>
                <a:cs typeface="Aptos Display"/>
              </a:rPr>
              <a:t>OSF Provider &amp; Program Alignment </a:t>
            </a:r>
            <a:r>
              <a:rPr lang="en-US" sz="2400" b="1">
                <a:solidFill>
                  <a:srgbClr val="123A5E"/>
                </a:solidFill>
                <a:latin typeface="Aptos Display"/>
                <a:ea typeface="Aptos Display"/>
                <a:cs typeface="Aptos Display"/>
              </a:rPr>
              <a:t>continued.</a:t>
            </a:r>
            <a:endParaRPr sz="2400" b="1">
              <a:solidFill>
                <a:srgbClr val="123A5E"/>
              </a:solidFill>
              <a:latin typeface="Aptos Display"/>
              <a:ea typeface="Aptos Display"/>
              <a:cs typeface="Aptos Display"/>
            </a:endParaRPr>
          </a:p>
        </p:txBody>
      </p:sp>
      <p:sp>
        <p:nvSpPr>
          <p:cNvPr id="3" name="Rectangle 2">
            <a:extLst>
              <a:ext uri="{FF2B5EF4-FFF2-40B4-BE49-F238E27FC236}">
                <a16:creationId xmlns:a16="http://schemas.microsoft.com/office/drawing/2014/main" id="{46292325-F3D4-477D-BCB6-2C988596B133}"/>
              </a:ext>
            </a:extLst>
          </p:cNvPr>
          <p:cNvSpPr>
            <a:spLocks noGrp="1"/>
          </p:cNvSpPr>
          <p:nvPr/>
        </p:nvSpPr>
        <p:spPr>
          <a:xfrm>
            <a:off x="419100" y="571500"/>
            <a:ext cx="11334750" cy="266700"/>
          </a:xfrm>
          <a:prstGeom prst="rect">
            <a:avLst/>
          </a:prstGeom>
          <a:noFill/>
          <a:ln w="0">
            <a:noFill/>
          </a:ln>
        </p:spPr>
        <p:txBody>
          <a:bodyPr lIns="0" tIns="0" rIns="0" bIns="0" anchor="ctr"/>
          <a:lstStyle/>
          <a:p>
            <a:pPr>
              <a:defRPr sz="1200">
                <a:solidFill>
                  <a:srgbClr val="4A5568"/>
                </a:solidFill>
                <a:latin typeface="Aptos"/>
                <a:ea typeface="Aptos"/>
                <a:cs typeface="Aptos"/>
              </a:defRPr>
            </a:pPr>
            <a:r>
              <a:rPr sz="1200">
                <a:solidFill>
                  <a:srgbClr val="4A5568"/>
                </a:solidFill>
                <a:latin typeface="Aptos"/>
                <a:ea typeface="Aptos"/>
                <a:cs typeface="Aptos"/>
              </a:rPr>
              <a:t>Financial amounts omitted; review focuses on committed use, Exhibit E, potential HIAA alignment, and documentation controls.</a:t>
            </a:r>
          </a:p>
        </p:txBody>
      </p:sp>
      <p:sp>
        <p:nvSpPr>
          <p:cNvPr id="4" name="Rectangle 3">
            <a:extLst>
              <a:ext uri="{FF2B5EF4-FFF2-40B4-BE49-F238E27FC236}">
                <a16:creationId xmlns:a16="http://schemas.microsoft.com/office/drawing/2014/main" id="{D4DD46F0-F91A-4EF9-8763-139B338D1B94}"/>
              </a:ext>
            </a:extLst>
          </p:cNvPr>
          <p:cNvSpPr>
            <a:spLocks noGrp="1"/>
          </p:cNvSpPr>
          <p:nvPr/>
        </p:nvSpPr>
        <p:spPr>
          <a:xfrm>
            <a:off x="411480" y="857250"/>
            <a:ext cx="11382375" cy="12383"/>
          </a:xfrm>
          <a:prstGeom prst="rect">
            <a:avLst/>
          </a:prstGeom>
          <a:solidFill>
            <a:srgbClr val="C9D6E3"/>
          </a:solidFill>
          <a:ln w="0">
            <a:noFill/>
          </a:ln>
        </p:spPr>
        <p:txBody>
          <a:bodyPr/>
          <a:lstStyle/>
          <a:p>
            <a:endParaRPr lang="en-US"/>
          </a:p>
        </p:txBody>
      </p:sp>
      <p:sp>
        <p:nvSpPr>
          <p:cNvPr id="5" name="Rectangle 4">
            <a:extLst>
              <a:ext uri="{FF2B5EF4-FFF2-40B4-BE49-F238E27FC236}">
                <a16:creationId xmlns:a16="http://schemas.microsoft.com/office/drawing/2014/main" id="{AB7AFE6E-634F-4E09-9303-61B2FD67A1FB}"/>
              </a:ext>
            </a:extLst>
          </p:cNvPr>
          <p:cNvSpPr>
            <a:spLocks noGrp="1"/>
          </p:cNvSpPr>
          <p:nvPr/>
        </p:nvSpPr>
        <p:spPr>
          <a:xfrm>
            <a:off x="274320" y="969645"/>
            <a:ext cx="1285875" cy="447675"/>
          </a:xfrm>
          <a:prstGeom prst="rect">
            <a:avLst/>
          </a:prstGeom>
          <a:solidFill>
            <a:schemeClr val="accent5">
              <a:lumMod val="50000"/>
            </a:schemeClr>
          </a:solidFill>
          <a:ln w="9525">
            <a:solidFill>
              <a:srgbClr val="C9D6E3"/>
            </a:solidFill>
            <a:prstDash val="solid"/>
          </a:ln>
        </p:spPr>
        <p:txBody>
          <a:bodyPr wrap="square" lIns="95250" tIns="76200" rIns="95250" bIns="76200" anchor="ctr">
            <a:noAutofit/>
          </a:bodyPr>
          <a:lstStyle/>
          <a:p>
            <a:pPr algn="ctr">
              <a:defRPr sz="1013" b="1">
                <a:solidFill>
                  <a:srgbClr val="FFFFFF"/>
                </a:solidFill>
                <a:latin typeface="Aptos"/>
                <a:ea typeface="Aptos"/>
                <a:cs typeface="Aptos"/>
              </a:defRPr>
            </a:pPr>
            <a:r>
              <a:rPr sz="1200" b="1">
                <a:solidFill>
                  <a:srgbClr val="FFFFFF"/>
                </a:solidFill>
                <a:latin typeface="Aptos"/>
                <a:ea typeface="Aptos"/>
                <a:cs typeface="Aptos"/>
              </a:rPr>
              <a:t>Provider /</a:t>
            </a:r>
            <a:endParaRPr lang="en-US" sz="1200" b="1">
              <a:solidFill>
                <a:srgbClr val="FFFFFF"/>
              </a:solidFill>
              <a:latin typeface="Aptos"/>
              <a:ea typeface="Aptos"/>
              <a:cs typeface="Aptos"/>
            </a:endParaRPr>
          </a:p>
          <a:p>
            <a:pPr algn="ctr">
              <a:defRPr sz="1013" b="1">
                <a:solidFill>
                  <a:srgbClr val="FFFFFF"/>
                </a:solidFill>
                <a:latin typeface="Aptos"/>
                <a:ea typeface="Aptos"/>
                <a:cs typeface="Aptos"/>
              </a:defRPr>
            </a:pPr>
            <a:r>
              <a:rPr sz="1200" b="1">
                <a:solidFill>
                  <a:srgbClr val="FFFFFF"/>
                </a:solidFill>
                <a:latin typeface="Aptos"/>
                <a:ea typeface="Aptos"/>
                <a:cs typeface="Aptos"/>
              </a:rPr>
              <a:t>Program</a:t>
            </a:r>
          </a:p>
        </p:txBody>
      </p:sp>
      <p:sp>
        <p:nvSpPr>
          <p:cNvPr id="6" name="Rectangle 5">
            <a:extLst>
              <a:ext uri="{FF2B5EF4-FFF2-40B4-BE49-F238E27FC236}">
                <a16:creationId xmlns:a16="http://schemas.microsoft.com/office/drawing/2014/main" id="{93C0ED6C-F2CA-4B78-927B-B48BB8E6278E}"/>
              </a:ext>
            </a:extLst>
          </p:cNvPr>
          <p:cNvSpPr>
            <a:spLocks noGrp="1"/>
          </p:cNvSpPr>
          <p:nvPr/>
        </p:nvSpPr>
        <p:spPr>
          <a:xfrm>
            <a:off x="1560195" y="969645"/>
            <a:ext cx="611505" cy="437515"/>
          </a:xfrm>
          <a:prstGeom prst="rect">
            <a:avLst/>
          </a:prstGeom>
          <a:solidFill>
            <a:schemeClr val="accent5">
              <a:lumMod val="50000"/>
            </a:schemeClr>
          </a:solidFill>
          <a:ln w="9525">
            <a:solidFill>
              <a:srgbClr val="C9D6E3"/>
            </a:solidFill>
            <a:prstDash val="solid"/>
          </a:ln>
        </p:spPr>
        <p:txBody>
          <a:bodyPr wrap="square" lIns="95250" tIns="76200" rIns="95250" bIns="76200" anchor="ctr">
            <a:noAutofit/>
          </a:bodyPr>
          <a:lstStyle/>
          <a:p>
            <a:pPr>
              <a:defRPr sz="1013" b="1">
                <a:solidFill>
                  <a:srgbClr val="FFFFFF"/>
                </a:solidFill>
                <a:latin typeface="Aptos"/>
                <a:ea typeface="Aptos"/>
                <a:cs typeface="Aptos"/>
              </a:defRPr>
            </a:pPr>
            <a:r>
              <a:rPr sz="1200" b="1">
                <a:solidFill>
                  <a:srgbClr val="FFFFFF"/>
                </a:solidFill>
                <a:latin typeface="Aptos"/>
                <a:ea typeface="Aptos"/>
                <a:cs typeface="Aptos"/>
              </a:rPr>
              <a:t>HIAA</a:t>
            </a:r>
            <a:endParaRPr lang="en-US"/>
          </a:p>
        </p:txBody>
      </p:sp>
      <p:sp>
        <p:nvSpPr>
          <p:cNvPr id="7" name="Rectangle 6">
            <a:extLst>
              <a:ext uri="{FF2B5EF4-FFF2-40B4-BE49-F238E27FC236}">
                <a16:creationId xmlns:a16="http://schemas.microsoft.com/office/drawing/2014/main" id="{18F59F99-8AC5-4DCD-83A1-6203763CA8DF}"/>
              </a:ext>
            </a:extLst>
          </p:cNvPr>
          <p:cNvSpPr>
            <a:spLocks noGrp="1"/>
          </p:cNvSpPr>
          <p:nvPr/>
        </p:nvSpPr>
        <p:spPr>
          <a:xfrm>
            <a:off x="2084070" y="969645"/>
            <a:ext cx="1381125" cy="447675"/>
          </a:xfrm>
          <a:prstGeom prst="rect">
            <a:avLst/>
          </a:prstGeom>
          <a:solidFill>
            <a:schemeClr val="accent5">
              <a:lumMod val="50000"/>
            </a:schemeClr>
          </a:solidFill>
          <a:ln w="9525">
            <a:solidFill>
              <a:srgbClr val="C9D6E3"/>
            </a:solidFill>
            <a:prstDash val="solid"/>
          </a:ln>
        </p:spPr>
        <p:txBody>
          <a:bodyPr wrap="square" lIns="95250" tIns="76200" rIns="95250" bIns="76200" anchor="ctr">
            <a:noAutofit/>
          </a:bodyPr>
          <a:lstStyle/>
          <a:p>
            <a:pPr algn="ctr">
              <a:defRPr sz="1013" b="1">
                <a:solidFill>
                  <a:srgbClr val="FFFFFF"/>
                </a:solidFill>
                <a:latin typeface="Aptos"/>
                <a:ea typeface="Aptos"/>
                <a:cs typeface="Aptos"/>
              </a:defRPr>
            </a:pPr>
            <a:r>
              <a:rPr sz="1200" b="1">
                <a:solidFill>
                  <a:srgbClr val="FFFFFF"/>
                </a:solidFill>
                <a:latin typeface="Aptos"/>
                <a:ea typeface="Aptos"/>
                <a:cs typeface="Aptos"/>
              </a:rPr>
              <a:t>Exhibit E Schedule</a:t>
            </a:r>
          </a:p>
        </p:txBody>
      </p:sp>
      <p:sp>
        <p:nvSpPr>
          <p:cNvPr id="8" name="Rectangle 7">
            <a:extLst>
              <a:ext uri="{FF2B5EF4-FFF2-40B4-BE49-F238E27FC236}">
                <a16:creationId xmlns:a16="http://schemas.microsoft.com/office/drawing/2014/main" id="{7E14BD4C-52C0-45C9-A08A-181D41E97797}"/>
              </a:ext>
            </a:extLst>
          </p:cNvPr>
          <p:cNvSpPr>
            <a:spLocks noGrp="1"/>
          </p:cNvSpPr>
          <p:nvPr/>
        </p:nvSpPr>
        <p:spPr>
          <a:xfrm>
            <a:off x="3465195" y="969645"/>
            <a:ext cx="2143125" cy="447675"/>
          </a:xfrm>
          <a:prstGeom prst="rect">
            <a:avLst/>
          </a:prstGeom>
          <a:solidFill>
            <a:schemeClr val="accent5">
              <a:lumMod val="50000"/>
            </a:schemeClr>
          </a:solidFill>
          <a:ln w="9525">
            <a:solidFill>
              <a:srgbClr val="C9D6E3"/>
            </a:solidFill>
            <a:prstDash val="solid"/>
          </a:ln>
        </p:spPr>
        <p:txBody>
          <a:bodyPr wrap="square" lIns="95250" tIns="76200" rIns="95250" bIns="76200" anchor="ctr">
            <a:normAutofit/>
          </a:bodyPr>
          <a:lstStyle/>
          <a:p>
            <a:pPr algn="ctr">
              <a:defRPr sz="1013" b="1">
                <a:solidFill>
                  <a:srgbClr val="FFFFFF"/>
                </a:solidFill>
                <a:latin typeface="Aptos"/>
                <a:ea typeface="Aptos"/>
                <a:cs typeface="Aptos"/>
              </a:defRPr>
            </a:pPr>
            <a:r>
              <a:rPr sz="1200" b="1">
                <a:solidFill>
                  <a:srgbClr val="FFFFFF"/>
                </a:solidFill>
                <a:latin typeface="Aptos"/>
                <a:ea typeface="Aptos"/>
                <a:cs typeface="Aptos"/>
              </a:rPr>
              <a:t>Commitment / Use</a:t>
            </a:r>
          </a:p>
        </p:txBody>
      </p:sp>
      <p:sp>
        <p:nvSpPr>
          <p:cNvPr id="9" name="Rectangle 8">
            <a:extLst>
              <a:ext uri="{FF2B5EF4-FFF2-40B4-BE49-F238E27FC236}">
                <a16:creationId xmlns:a16="http://schemas.microsoft.com/office/drawing/2014/main" id="{6DFCF97B-6B8D-458C-9619-61B75EB9590E}"/>
              </a:ext>
            </a:extLst>
          </p:cNvPr>
          <p:cNvSpPr>
            <a:spLocks noGrp="1"/>
          </p:cNvSpPr>
          <p:nvPr/>
        </p:nvSpPr>
        <p:spPr>
          <a:xfrm>
            <a:off x="5608320" y="969645"/>
            <a:ext cx="2857500" cy="447675"/>
          </a:xfrm>
          <a:prstGeom prst="rect">
            <a:avLst/>
          </a:prstGeom>
          <a:solidFill>
            <a:schemeClr val="accent5">
              <a:lumMod val="50000"/>
            </a:schemeClr>
          </a:solidFill>
          <a:ln w="9525">
            <a:solidFill>
              <a:srgbClr val="C9D6E3"/>
            </a:solidFill>
            <a:prstDash val="solid"/>
          </a:ln>
        </p:spPr>
        <p:txBody>
          <a:bodyPr wrap="square" lIns="95250" tIns="76200" rIns="95250" bIns="76200" anchor="ctr">
            <a:noAutofit/>
          </a:bodyPr>
          <a:lstStyle/>
          <a:p>
            <a:pPr algn="ctr">
              <a:defRPr sz="1013" b="1">
                <a:solidFill>
                  <a:srgbClr val="FFFFFF"/>
                </a:solidFill>
                <a:latin typeface="Aptos"/>
                <a:ea typeface="Aptos"/>
                <a:cs typeface="Aptos"/>
              </a:defRPr>
            </a:pPr>
            <a:r>
              <a:rPr sz="1200" b="1">
                <a:solidFill>
                  <a:srgbClr val="FFFFFF"/>
                </a:solidFill>
                <a:latin typeface="Aptos"/>
                <a:ea typeface="Aptos"/>
                <a:cs typeface="Aptos"/>
              </a:rPr>
              <a:t>Potential OSF Allowable-Use Alignment</a:t>
            </a:r>
          </a:p>
        </p:txBody>
      </p:sp>
      <p:sp>
        <p:nvSpPr>
          <p:cNvPr id="10" name="Rectangle 9">
            <a:extLst>
              <a:ext uri="{FF2B5EF4-FFF2-40B4-BE49-F238E27FC236}">
                <a16:creationId xmlns:a16="http://schemas.microsoft.com/office/drawing/2014/main" id="{791ACED0-D829-4BF0-A458-D33631C456CC}"/>
              </a:ext>
            </a:extLst>
          </p:cNvPr>
          <p:cNvSpPr>
            <a:spLocks noGrp="1"/>
          </p:cNvSpPr>
          <p:nvPr/>
        </p:nvSpPr>
        <p:spPr>
          <a:xfrm>
            <a:off x="8465820" y="969645"/>
            <a:ext cx="2333625" cy="447675"/>
          </a:xfrm>
          <a:prstGeom prst="rect">
            <a:avLst/>
          </a:prstGeom>
          <a:solidFill>
            <a:schemeClr val="accent5">
              <a:lumMod val="50000"/>
            </a:schemeClr>
          </a:solidFill>
          <a:ln w="9525">
            <a:solidFill>
              <a:srgbClr val="C9D6E3"/>
            </a:solidFill>
            <a:prstDash val="solid"/>
          </a:ln>
        </p:spPr>
        <p:txBody>
          <a:bodyPr wrap="square" lIns="95250" tIns="76200" rIns="95250" bIns="76200" anchor="ctr">
            <a:normAutofit/>
          </a:bodyPr>
          <a:lstStyle/>
          <a:p>
            <a:pPr algn="ctr">
              <a:defRPr sz="1013" b="1">
                <a:solidFill>
                  <a:srgbClr val="FFFFFF"/>
                </a:solidFill>
                <a:latin typeface="Aptos"/>
                <a:ea typeface="Aptos"/>
                <a:cs typeface="Aptos"/>
              </a:defRPr>
            </a:pPr>
            <a:r>
              <a:rPr sz="1200" b="1">
                <a:solidFill>
                  <a:srgbClr val="FFFFFF"/>
                </a:solidFill>
                <a:latin typeface="Aptos"/>
                <a:ea typeface="Aptos"/>
                <a:cs typeface="Aptos"/>
              </a:rPr>
              <a:t>Conditions for Allowability</a:t>
            </a:r>
          </a:p>
        </p:txBody>
      </p:sp>
      <p:sp>
        <p:nvSpPr>
          <p:cNvPr id="11" name="Rectangle 10">
            <a:extLst>
              <a:ext uri="{FF2B5EF4-FFF2-40B4-BE49-F238E27FC236}">
                <a16:creationId xmlns:a16="http://schemas.microsoft.com/office/drawing/2014/main" id="{78F6A217-6328-471F-B6FB-B36B946D8FA4}"/>
              </a:ext>
            </a:extLst>
          </p:cNvPr>
          <p:cNvSpPr>
            <a:spLocks noGrp="1"/>
          </p:cNvSpPr>
          <p:nvPr/>
        </p:nvSpPr>
        <p:spPr>
          <a:xfrm>
            <a:off x="10799445" y="969645"/>
            <a:ext cx="1114425" cy="447675"/>
          </a:xfrm>
          <a:prstGeom prst="rect">
            <a:avLst/>
          </a:prstGeom>
          <a:solidFill>
            <a:schemeClr val="accent5">
              <a:lumMod val="50000"/>
            </a:schemeClr>
          </a:solidFill>
          <a:ln w="9525">
            <a:solidFill>
              <a:srgbClr val="C9D6E3"/>
            </a:solidFill>
            <a:prstDash val="solid"/>
          </a:ln>
        </p:spPr>
        <p:txBody>
          <a:bodyPr wrap="square" lIns="95250" tIns="76200" rIns="95250" bIns="76200" anchor="ctr">
            <a:noAutofit/>
          </a:bodyPr>
          <a:lstStyle/>
          <a:p>
            <a:pPr algn="ctr">
              <a:defRPr sz="900" b="1">
                <a:solidFill>
                  <a:srgbClr val="FFFFFF"/>
                </a:solidFill>
                <a:latin typeface="Aptos"/>
                <a:ea typeface="Aptos"/>
                <a:cs typeface="Aptos"/>
              </a:defRPr>
            </a:pPr>
            <a:r>
              <a:rPr sz="1200" b="1">
                <a:solidFill>
                  <a:srgbClr val="FFFFFF"/>
                </a:solidFill>
                <a:latin typeface="Aptos"/>
                <a:ea typeface="Aptos"/>
                <a:cs typeface="Aptos"/>
              </a:rPr>
              <a:t>Current Status</a:t>
            </a:r>
          </a:p>
        </p:txBody>
      </p:sp>
      <p:sp>
        <p:nvSpPr>
          <p:cNvPr id="12" name="Rectangle 11">
            <a:extLst>
              <a:ext uri="{FF2B5EF4-FFF2-40B4-BE49-F238E27FC236}">
                <a16:creationId xmlns:a16="http://schemas.microsoft.com/office/drawing/2014/main" id="{94B8D8B0-C808-4C0A-9A8A-98EB8D1EEC8C}"/>
              </a:ext>
            </a:extLst>
          </p:cNvPr>
          <p:cNvSpPr>
            <a:spLocks noGrp="1"/>
          </p:cNvSpPr>
          <p:nvPr/>
        </p:nvSpPr>
        <p:spPr>
          <a:xfrm>
            <a:off x="274320" y="1417320"/>
            <a:ext cx="1285875" cy="1152144"/>
          </a:xfrm>
          <a:prstGeom prst="rect">
            <a:avLst/>
          </a:prstGeom>
          <a:solidFill>
            <a:srgbClr val="DDEBF7"/>
          </a:solidFill>
          <a:ln w="9525">
            <a:solidFill>
              <a:srgbClr val="C9D6E3"/>
            </a:solidFill>
            <a:prstDash val="solid"/>
          </a:ln>
        </p:spPr>
        <p:txBody>
          <a:bodyPr wrap="square" lIns="95250" tIns="76200" rIns="95250" bIns="76200" anchor="ctr">
            <a:normAutofit/>
          </a:bodyPr>
          <a:lstStyle/>
          <a:p>
            <a:pPr algn="l">
              <a:defRPr sz="735" b="1">
                <a:solidFill>
                  <a:srgbClr val="123F63"/>
                </a:solidFill>
                <a:latin typeface="Aptos"/>
                <a:ea typeface="Aptos"/>
                <a:cs typeface="Aptos"/>
              </a:defRPr>
            </a:pPr>
            <a:r>
              <a:rPr sz="1100" b="1">
                <a:solidFill>
                  <a:srgbClr val="123F63"/>
                </a:solidFill>
                <a:latin typeface="Aptos"/>
                <a:ea typeface="Aptos"/>
                <a:cs typeface="Aptos"/>
              </a:rPr>
              <a:t>HMA Plan Facilitation</a:t>
            </a:r>
            <a:endParaRPr lang="en-US" sz="1100" b="1">
              <a:solidFill>
                <a:srgbClr val="123F63"/>
              </a:solidFill>
              <a:latin typeface="Aptos"/>
              <a:ea typeface="Aptos"/>
              <a:cs typeface="Aptos"/>
            </a:endParaRPr>
          </a:p>
          <a:p>
            <a:pPr algn="l">
              <a:defRPr sz="735" b="1">
                <a:solidFill>
                  <a:srgbClr val="123F63"/>
                </a:solidFill>
                <a:latin typeface="Aptos"/>
                <a:ea typeface="Aptos"/>
                <a:cs typeface="Aptos"/>
              </a:defRPr>
            </a:pPr>
            <a:r>
              <a:rPr sz="1100" b="1">
                <a:solidFill>
                  <a:srgbClr val="123F63"/>
                </a:solidFill>
                <a:latin typeface="Aptos"/>
                <a:ea typeface="Aptos"/>
                <a:cs typeface="Aptos"/>
              </a:rPr>
              <a:t>Planning and consulting</a:t>
            </a:r>
          </a:p>
        </p:txBody>
      </p:sp>
      <p:sp>
        <p:nvSpPr>
          <p:cNvPr id="13" name="Rectangle 12">
            <a:extLst>
              <a:ext uri="{FF2B5EF4-FFF2-40B4-BE49-F238E27FC236}">
                <a16:creationId xmlns:a16="http://schemas.microsoft.com/office/drawing/2014/main" id="{E0A43420-3B8F-44DE-A7A8-679150CEC382}"/>
              </a:ext>
            </a:extLst>
          </p:cNvPr>
          <p:cNvSpPr>
            <a:spLocks noGrp="1"/>
          </p:cNvSpPr>
          <p:nvPr/>
        </p:nvSpPr>
        <p:spPr>
          <a:xfrm>
            <a:off x="1560195" y="1417320"/>
            <a:ext cx="523875" cy="1152144"/>
          </a:xfrm>
          <a:prstGeom prst="rect">
            <a:avLst/>
          </a:prstGeom>
          <a:solidFill>
            <a:srgbClr val="E2F0D9"/>
          </a:solidFill>
          <a:ln w="9525">
            <a:solidFill>
              <a:srgbClr val="C9D6E3"/>
            </a:solidFill>
            <a:prstDash val="solid"/>
          </a:ln>
        </p:spPr>
        <p:txBody>
          <a:bodyPr wrap="square" lIns="95250" tIns="76200" rIns="95250" bIns="76200" anchor="ctr">
            <a:normAutofit/>
          </a:bodyPr>
          <a:lstStyle/>
          <a:p>
            <a:pPr algn="ctr">
              <a:defRPr sz="1500" b="1">
                <a:solidFill>
                  <a:srgbClr val="247A32"/>
                </a:solidFill>
                <a:latin typeface="Aptos"/>
                <a:ea typeface="Aptos"/>
                <a:cs typeface="Aptos"/>
              </a:defRPr>
            </a:pPr>
            <a:r>
              <a:rPr sz="1500" b="1">
                <a:solidFill>
                  <a:srgbClr val="247A32"/>
                </a:solidFill>
                <a:latin typeface="Aptos"/>
                <a:ea typeface="Aptos"/>
                <a:cs typeface="Aptos"/>
              </a:rPr>
              <a:t>—</a:t>
            </a:r>
          </a:p>
        </p:txBody>
      </p:sp>
      <p:sp>
        <p:nvSpPr>
          <p:cNvPr id="14" name="Rectangle 13">
            <a:extLst>
              <a:ext uri="{FF2B5EF4-FFF2-40B4-BE49-F238E27FC236}">
                <a16:creationId xmlns:a16="http://schemas.microsoft.com/office/drawing/2014/main" id="{1F727C0F-4E21-4B40-973C-1AB492D17CB5}"/>
              </a:ext>
            </a:extLst>
          </p:cNvPr>
          <p:cNvSpPr>
            <a:spLocks noGrp="1"/>
          </p:cNvSpPr>
          <p:nvPr/>
        </p:nvSpPr>
        <p:spPr>
          <a:xfrm>
            <a:off x="2084070" y="1417320"/>
            <a:ext cx="1381125" cy="1152144"/>
          </a:xfrm>
          <a:prstGeom prst="rect">
            <a:avLst/>
          </a:prstGeom>
          <a:solidFill>
            <a:srgbClr val="E4DFEC"/>
          </a:solidFill>
          <a:ln w="9525">
            <a:solidFill>
              <a:srgbClr val="C9D6E3"/>
            </a:solidFill>
            <a:prstDash val="solid"/>
          </a:ln>
        </p:spPr>
        <p:txBody>
          <a:bodyPr wrap="square" lIns="95250" tIns="76200" rIns="95250" bIns="76200" anchor="ctr">
            <a:normAutofit/>
          </a:bodyPr>
          <a:lstStyle/>
          <a:p>
            <a:pPr>
              <a:defRPr sz="735" b="1">
                <a:solidFill>
                  <a:srgbClr val="3F378D"/>
                </a:solidFill>
                <a:latin typeface="Aptos"/>
                <a:ea typeface="Aptos"/>
                <a:cs typeface="Aptos"/>
              </a:defRPr>
            </a:pPr>
            <a:r>
              <a:rPr sz="1100" b="1">
                <a:solidFill>
                  <a:srgbClr val="3F378D"/>
                </a:solidFill>
                <a:latin typeface="Aptos"/>
                <a:ea typeface="Aptos"/>
                <a:cs typeface="Aptos"/>
              </a:rPr>
              <a:t>Schedule B</a:t>
            </a:r>
          </a:p>
        </p:txBody>
      </p:sp>
      <p:sp>
        <p:nvSpPr>
          <p:cNvPr id="15" name="Rectangle 14">
            <a:extLst>
              <a:ext uri="{FF2B5EF4-FFF2-40B4-BE49-F238E27FC236}">
                <a16:creationId xmlns:a16="http://schemas.microsoft.com/office/drawing/2014/main" id="{7D220954-D164-4E11-9A62-B266E13F189D}"/>
              </a:ext>
            </a:extLst>
          </p:cNvPr>
          <p:cNvSpPr>
            <a:spLocks noGrp="1"/>
          </p:cNvSpPr>
          <p:nvPr/>
        </p:nvSpPr>
        <p:spPr>
          <a:xfrm>
            <a:off x="3465195" y="1417320"/>
            <a:ext cx="2143125" cy="1152144"/>
          </a:xfrm>
          <a:prstGeom prst="rect">
            <a:avLst/>
          </a:prstGeom>
          <a:solidFill>
            <a:srgbClr val="F2F4F7"/>
          </a:solidFill>
          <a:ln w="9525">
            <a:solidFill>
              <a:srgbClr val="C9D6E3"/>
            </a:solidFill>
            <a:prstDash val="solid"/>
          </a:ln>
        </p:spPr>
        <p:txBody>
          <a:bodyPr wrap="square" lIns="95250" tIns="76200" rIns="95250" bIns="76200" anchor="ctr">
            <a:normAutofit/>
          </a:bodyPr>
          <a:lstStyle/>
          <a:p>
            <a:pPr algn="l">
              <a:defRPr sz="735" b="0">
                <a:solidFill>
                  <a:srgbClr val="2F3640"/>
                </a:solidFill>
                <a:latin typeface="Aptos"/>
                <a:ea typeface="Aptos"/>
                <a:cs typeface="Aptos"/>
              </a:defRPr>
            </a:pPr>
            <a:r>
              <a:rPr sz="1100" b="0">
                <a:solidFill>
                  <a:srgbClr val="2F3640"/>
                </a:solidFill>
                <a:latin typeface="Aptos"/>
                <a:ea typeface="Aptos"/>
                <a:cs typeface="Aptos"/>
              </a:rPr>
              <a:t>Facilitation, community engagement, gap analysis, priority setting, and expenditure-plan development.</a:t>
            </a:r>
          </a:p>
        </p:txBody>
      </p:sp>
      <p:sp>
        <p:nvSpPr>
          <p:cNvPr id="16" name="Rectangle 15">
            <a:extLst>
              <a:ext uri="{FF2B5EF4-FFF2-40B4-BE49-F238E27FC236}">
                <a16:creationId xmlns:a16="http://schemas.microsoft.com/office/drawing/2014/main" id="{F5BDBE9F-2585-4D05-B712-7801FC0DBFA2}"/>
              </a:ext>
            </a:extLst>
          </p:cNvPr>
          <p:cNvSpPr>
            <a:spLocks noGrp="1"/>
          </p:cNvSpPr>
          <p:nvPr/>
        </p:nvSpPr>
        <p:spPr>
          <a:xfrm>
            <a:off x="5608320" y="1417320"/>
            <a:ext cx="2857500" cy="1152144"/>
          </a:xfrm>
          <a:prstGeom prst="rect">
            <a:avLst/>
          </a:prstGeom>
          <a:solidFill>
            <a:srgbClr val="F2F4F7"/>
          </a:solidFill>
          <a:ln w="9525">
            <a:solidFill>
              <a:srgbClr val="C9D6E3"/>
            </a:solidFill>
            <a:prstDash val="solid"/>
          </a:ln>
        </p:spPr>
        <p:txBody>
          <a:bodyPr wrap="square" lIns="95250" tIns="76200" rIns="95250" bIns="76200" anchor="ctr">
            <a:normAutofit/>
          </a:bodyPr>
          <a:lstStyle/>
          <a:p>
            <a:pPr>
              <a:defRPr sz="735" b="0">
                <a:solidFill>
                  <a:srgbClr val="2F3640"/>
                </a:solidFill>
                <a:latin typeface="Aptos"/>
                <a:ea typeface="Aptos"/>
                <a:cs typeface="Aptos"/>
              </a:defRPr>
            </a:pPr>
            <a:r>
              <a:rPr sz="1100" b="0">
                <a:solidFill>
                  <a:srgbClr val="2F3640"/>
                </a:solidFill>
                <a:latin typeface="Aptos"/>
                <a:ea typeface="Aptos"/>
                <a:cs typeface="Aptos"/>
              </a:rPr>
              <a:t>Supports transparent, data-informed opioid-remediation planning but is not itself a HIAA activity.</a:t>
            </a:r>
            <a:r>
              <a:rPr lang="en-US" sz="1100">
                <a:solidFill>
                  <a:srgbClr val="2F3640"/>
                </a:solidFill>
                <a:latin typeface="Aptos"/>
                <a:ea typeface="Aptos"/>
                <a:cs typeface="Aptos"/>
              </a:rPr>
              <a:t> </a:t>
            </a:r>
            <a:endParaRPr lang="en-US"/>
          </a:p>
        </p:txBody>
      </p:sp>
      <p:sp>
        <p:nvSpPr>
          <p:cNvPr id="17" name="Rectangle 16">
            <a:extLst>
              <a:ext uri="{FF2B5EF4-FFF2-40B4-BE49-F238E27FC236}">
                <a16:creationId xmlns:a16="http://schemas.microsoft.com/office/drawing/2014/main" id="{013E89C0-2D95-4159-9788-DBFF6BECA564}"/>
              </a:ext>
            </a:extLst>
          </p:cNvPr>
          <p:cNvSpPr>
            <a:spLocks noGrp="1"/>
          </p:cNvSpPr>
          <p:nvPr/>
        </p:nvSpPr>
        <p:spPr>
          <a:xfrm>
            <a:off x="8465820" y="1417320"/>
            <a:ext cx="2333625" cy="1152144"/>
          </a:xfrm>
          <a:prstGeom prst="rect">
            <a:avLst/>
          </a:prstGeom>
          <a:solidFill>
            <a:srgbClr val="FFF2CC"/>
          </a:solidFill>
          <a:ln w="9525">
            <a:solidFill>
              <a:srgbClr val="C9D6E3"/>
            </a:solidFill>
            <a:prstDash val="solid"/>
          </a:ln>
        </p:spPr>
        <p:txBody>
          <a:bodyPr wrap="square" lIns="95250" tIns="76200" rIns="95250" bIns="76200" anchor="ctr">
            <a:normAutofit lnSpcReduction="10000"/>
          </a:bodyPr>
          <a:lstStyle/>
          <a:p>
            <a:pPr>
              <a:defRPr sz="735" b="0">
                <a:solidFill>
                  <a:srgbClr val="2F3640"/>
                </a:solidFill>
                <a:latin typeface="Aptos"/>
                <a:ea typeface="Aptos"/>
                <a:cs typeface="Aptos"/>
              </a:defRPr>
            </a:pPr>
            <a:r>
              <a:rPr lang="en-US" sz="1100">
                <a:solidFill>
                  <a:srgbClr val="2F3640"/>
                </a:solidFill>
                <a:ea typeface="+mn-lt"/>
                <a:cs typeface="+mn-lt"/>
              </a:rPr>
              <a:t>Contracted after receipt of abatement funds; opioid-specific scope and deliverables; formally authorized; reasonable cost; no duplicate reimbursement; proper fiscal documentation</a:t>
            </a:r>
            <a:endParaRPr lang="en-US"/>
          </a:p>
        </p:txBody>
      </p:sp>
      <p:sp>
        <p:nvSpPr>
          <p:cNvPr id="18" name="Rectangle 17">
            <a:extLst>
              <a:ext uri="{FF2B5EF4-FFF2-40B4-BE49-F238E27FC236}">
                <a16:creationId xmlns:a16="http://schemas.microsoft.com/office/drawing/2014/main" id="{02B21275-C025-4174-8303-348143BC8C38}"/>
              </a:ext>
            </a:extLst>
          </p:cNvPr>
          <p:cNvSpPr>
            <a:spLocks noGrp="1"/>
          </p:cNvSpPr>
          <p:nvPr/>
        </p:nvSpPr>
        <p:spPr>
          <a:xfrm>
            <a:off x="10799445" y="1417320"/>
            <a:ext cx="1114425" cy="1152144"/>
          </a:xfrm>
          <a:prstGeom prst="rect">
            <a:avLst/>
          </a:prstGeom>
          <a:solidFill>
            <a:schemeClr val="accent6">
              <a:lumMod val="20000"/>
              <a:lumOff val="80000"/>
            </a:schemeClr>
          </a:solidFill>
          <a:ln w="9525">
            <a:solidFill>
              <a:srgbClr val="C9D6E3"/>
            </a:solidFill>
            <a:prstDash val="solid"/>
          </a:ln>
        </p:spPr>
        <p:txBody>
          <a:bodyPr wrap="square" lIns="95250" tIns="76200" rIns="95250" bIns="76200" anchor="ctr">
            <a:normAutofit/>
          </a:bodyPr>
          <a:lstStyle/>
          <a:p>
            <a:pPr algn="ctr">
              <a:defRPr sz="750" b="1">
                <a:solidFill>
                  <a:srgbClr val="8A5A00"/>
                </a:solidFill>
                <a:latin typeface="Aptos"/>
                <a:ea typeface="Aptos"/>
                <a:cs typeface="Aptos"/>
              </a:defRPr>
            </a:pPr>
            <a:r>
              <a:rPr sz="1100" b="1">
                <a:solidFill>
                  <a:schemeClr val="accent6">
                    <a:lumMod val="76000"/>
                  </a:schemeClr>
                </a:solidFill>
                <a:latin typeface="Aptos"/>
                <a:ea typeface="Aptos"/>
                <a:cs typeface="Aptos"/>
              </a:rPr>
              <a:t>Allowable-use alignment </a:t>
            </a:r>
          </a:p>
        </p:txBody>
      </p:sp>
      <p:sp>
        <p:nvSpPr>
          <p:cNvPr id="19" name="Rectangle 18">
            <a:extLst>
              <a:ext uri="{FF2B5EF4-FFF2-40B4-BE49-F238E27FC236}">
                <a16:creationId xmlns:a16="http://schemas.microsoft.com/office/drawing/2014/main" id="{56BEBF2B-0AC7-4862-A4E5-FB821044F1EF}"/>
              </a:ext>
            </a:extLst>
          </p:cNvPr>
          <p:cNvSpPr>
            <a:spLocks noGrp="1"/>
          </p:cNvSpPr>
          <p:nvPr/>
        </p:nvSpPr>
        <p:spPr>
          <a:xfrm>
            <a:off x="274320" y="2569464"/>
            <a:ext cx="1285875" cy="1152144"/>
          </a:xfrm>
          <a:prstGeom prst="rect">
            <a:avLst/>
          </a:prstGeom>
          <a:solidFill>
            <a:srgbClr val="DDEBF7"/>
          </a:solidFill>
          <a:ln w="9525">
            <a:solidFill>
              <a:srgbClr val="C9D6E3"/>
            </a:solidFill>
            <a:prstDash val="solid"/>
          </a:ln>
        </p:spPr>
        <p:txBody>
          <a:bodyPr wrap="square" lIns="95250" tIns="76200" rIns="95250" bIns="76200" anchor="ctr">
            <a:noAutofit/>
          </a:bodyPr>
          <a:lstStyle/>
          <a:p>
            <a:pPr algn="l">
              <a:defRPr sz="735" b="1">
                <a:solidFill>
                  <a:srgbClr val="123F63"/>
                </a:solidFill>
                <a:latin typeface="Aptos"/>
                <a:ea typeface="Aptos"/>
                <a:cs typeface="Aptos"/>
              </a:defRPr>
            </a:pPr>
            <a:r>
              <a:rPr sz="1100" b="1">
                <a:solidFill>
                  <a:srgbClr val="123F63"/>
                </a:solidFill>
                <a:latin typeface="Aptos"/>
                <a:ea typeface="Aptos"/>
                <a:cs typeface="Aptos"/>
              </a:rPr>
              <a:t>Redwood Community Services</a:t>
            </a:r>
            <a:endParaRPr lang="en-US" sz="1100" b="1">
              <a:solidFill>
                <a:srgbClr val="123F63"/>
              </a:solidFill>
              <a:latin typeface="Aptos"/>
              <a:ea typeface="Aptos"/>
              <a:cs typeface="Aptos"/>
            </a:endParaRPr>
          </a:p>
          <a:p>
            <a:pPr algn="l">
              <a:defRPr sz="735" b="1">
                <a:solidFill>
                  <a:srgbClr val="123F63"/>
                </a:solidFill>
                <a:latin typeface="Aptos"/>
                <a:ea typeface="Aptos"/>
                <a:cs typeface="Aptos"/>
              </a:defRPr>
            </a:pPr>
            <a:r>
              <a:rPr sz="1100" b="1">
                <a:solidFill>
                  <a:srgbClr val="123F63"/>
                </a:solidFill>
                <a:latin typeface="Aptos"/>
                <a:ea typeface="Aptos"/>
                <a:cs typeface="Aptos"/>
              </a:rPr>
              <a:t>TAY Prevention and Support Services</a:t>
            </a:r>
          </a:p>
        </p:txBody>
      </p:sp>
      <p:sp>
        <p:nvSpPr>
          <p:cNvPr id="20" name="Rectangle 19">
            <a:extLst>
              <a:ext uri="{FF2B5EF4-FFF2-40B4-BE49-F238E27FC236}">
                <a16:creationId xmlns:a16="http://schemas.microsoft.com/office/drawing/2014/main" id="{720826B7-F570-411F-9642-0A742E7DFC7B}"/>
              </a:ext>
            </a:extLst>
          </p:cNvPr>
          <p:cNvSpPr>
            <a:spLocks noGrp="1"/>
          </p:cNvSpPr>
          <p:nvPr/>
        </p:nvSpPr>
        <p:spPr>
          <a:xfrm>
            <a:off x="1560195" y="2569464"/>
            <a:ext cx="523875" cy="1152144"/>
          </a:xfrm>
          <a:prstGeom prst="rect">
            <a:avLst/>
          </a:prstGeom>
          <a:solidFill>
            <a:srgbClr val="E2F0D9"/>
          </a:solidFill>
          <a:ln w="9525">
            <a:solidFill>
              <a:srgbClr val="C9D6E3"/>
            </a:solidFill>
            <a:prstDash val="solid"/>
          </a:ln>
        </p:spPr>
        <p:txBody>
          <a:bodyPr wrap="square" lIns="95250" tIns="76200" rIns="95250" bIns="76200" anchor="ctr">
            <a:normAutofit/>
          </a:bodyPr>
          <a:lstStyle/>
          <a:p>
            <a:pPr algn="ctr">
              <a:defRPr sz="1500" b="1">
                <a:solidFill>
                  <a:srgbClr val="247A32"/>
                </a:solidFill>
                <a:latin typeface="Aptos"/>
                <a:ea typeface="Aptos"/>
                <a:cs typeface="Aptos"/>
              </a:defRPr>
            </a:pPr>
            <a:r>
              <a:rPr sz="1500" b="1">
                <a:solidFill>
                  <a:srgbClr val="247A32"/>
                </a:solidFill>
                <a:latin typeface="Aptos"/>
                <a:ea typeface="Aptos"/>
                <a:cs typeface="Aptos"/>
              </a:rPr>
              <a:t>✓</a:t>
            </a:r>
            <a:endParaRPr lang="en-US" sz="1500" b="1">
              <a:solidFill>
                <a:srgbClr val="247A32"/>
              </a:solidFill>
              <a:latin typeface="Aptos"/>
              <a:ea typeface="Aptos"/>
              <a:cs typeface="Aptos"/>
            </a:endParaRPr>
          </a:p>
          <a:p>
            <a:pPr algn="ctr">
              <a:defRPr sz="1500" b="1">
                <a:solidFill>
                  <a:srgbClr val="247A32"/>
                </a:solidFill>
                <a:latin typeface="Aptos"/>
                <a:ea typeface="Aptos"/>
                <a:cs typeface="Aptos"/>
              </a:defRPr>
            </a:pPr>
            <a:endParaRPr sz="1100" b="1">
              <a:solidFill>
                <a:srgbClr val="247A32"/>
              </a:solidFill>
              <a:latin typeface="Aptos"/>
              <a:ea typeface="Aptos"/>
              <a:cs typeface="Aptos"/>
            </a:endParaRPr>
          </a:p>
        </p:txBody>
      </p:sp>
      <p:sp>
        <p:nvSpPr>
          <p:cNvPr id="21" name="Rectangle 20">
            <a:extLst>
              <a:ext uri="{FF2B5EF4-FFF2-40B4-BE49-F238E27FC236}">
                <a16:creationId xmlns:a16="http://schemas.microsoft.com/office/drawing/2014/main" id="{D147C403-781F-444E-A7C1-C9DC222DEDEE}"/>
              </a:ext>
            </a:extLst>
          </p:cNvPr>
          <p:cNvSpPr>
            <a:spLocks noGrp="1"/>
          </p:cNvSpPr>
          <p:nvPr/>
        </p:nvSpPr>
        <p:spPr>
          <a:xfrm>
            <a:off x="2084070" y="2569464"/>
            <a:ext cx="1381125" cy="1152144"/>
          </a:xfrm>
          <a:prstGeom prst="rect">
            <a:avLst/>
          </a:prstGeom>
          <a:solidFill>
            <a:srgbClr val="E4DFEC"/>
          </a:solidFill>
          <a:ln w="9525">
            <a:solidFill>
              <a:srgbClr val="C9D6E3"/>
            </a:solidFill>
            <a:prstDash val="solid"/>
          </a:ln>
        </p:spPr>
        <p:txBody>
          <a:bodyPr wrap="square" lIns="95250" tIns="76200" rIns="95250" bIns="76200" anchor="ctr">
            <a:normAutofit/>
          </a:bodyPr>
          <a:lstStyle/>
          <a:p>
            <a:pPr algn="l">
              <a:defRPr sz="735" b="1">
                <a:solidFill>
                  <a:srgbClr val="3F378D"/>
                </a:solidFill>
                <a:latin typeface="Aptos"/>
                <a:ea typeface="Aptos"/>
                <a:cs typeface="Aptos"/>
              </a:defRPr>
            </a:pPr>
            <a:r>
              <a:rPr sz="1100" b="1">
                <a:solidFill>
                  <a:srgbClr val="3F378D"/>
                </a:solidFill>
                <a:latin typeface="Aptos"/>
                <a:ea typeface="Aptos"/>
                <a:cs typeface="Aptos"/>
              </a:rPr>
              <a:t>Schedule A + Schedule B</a:t>
            </a:r>
          </a:p>
        </p:txBody>
      </p:sp>
      <p:sp>
        <p:nvSpPr>
          <p:cNvPr id="22" name="Rectangle 21">
            <a:extLst>
              <a:ext uri="{FF2B5EF4-FFF2-40B4-BE49-F238E27FC236}">
                <a16:creationId xmlns:a16="http://schemas.microsoft.com/office/drawing/2014/main" id="{2FD13C1F-651A-4E6C-89A1-AB4606A73EF2}"/>
              </a:ext>
            </a:extLst>
          </p:cNvPr>
          <p:cNvSpPr>
            <a:spLocks noGrp="1"/>
          </p:cNvSpPr>
          <p:nvPr/>
        </p:nvSpPr>
        <p:spPr>
          <a:xfrm>
            <a:off x="3465195" y="2569464"/>
            <a:ext cx="2143125" cy="1152144"/>
          </a:xfrm>
          <a:prstGeom prst="rect">
            <a:avLst/>
          </a:prstGeom>
          <a:solidFill>
            <a:srgbClr val="F2F4F7"/>
          </a:solidFill>
          <a:ln w="9525">
            <a:solidFill>
              <a:srgbClr val="C9D6E3"/>
            </a:solidFill>
            <a:prstDash val="solid"/>
          </a:ln>
        </p:spPr>
        <p:txBody>
          <a:bodyPr wrap="square" lIns="95250" tIns="76200" rIns="95250" bIns="76200" anchor="ctr">
            <a:normAutofit/>
          </a:bodyPr>
          <a:lstStyle/>
          <a:p>
            <a:pPr algn="l">
              <a:defRPr sz="735" b="0">
                <a:solidFill>
                  <a:srgbClr val="2F3640"/>
                </a:solidFill>
                <a:latin typeface="Aptos"/>
                <a:ea typeface="Aptos"/>
                <a:cs typeface="Aptos"/>
              </a:defRPr>
            </a:pPr>
            <a:r>
              <a:rPr sz="1100" b="0">
                <a:solidFill>
                  <a:srgbClr val="2F3640"/>
                </a:solidFill>
                <a:latin typeface="Aptos"/>
                <a:ea typeface="Aptos"/>
                <a:cs typeface="Aptos"/>
              </a:rPr>
              <a:t>Staffing, client services, and operating support to expand transition-age youth prevention and support services.</a:t>
            </a:r>
          </a:p>
        </p:txBody>
      </p:sp>
      <p:sp>
        <p:nvSpPr>
          <p:cNvPr id="23" name="Rectangle 22">
            <a:extLst>
              <a:ext uri="{FF2B5EF4-FFF2-40B4-BE49-F238E27FC236}">
                <a16:creationId xmlns:a16="http://schemas.microsoft.com/office/drawing/2014/main" id="{F41F5827-B042-48E0-AF86-AC80149E9B77}"/>
              </a:ext>
            </a:extLst>
          </p:cNvPr>
          <p:cNvSpPr>
            <a:spLocks noGrp="1"/>
          </p:cNvSpPr>
          <p:nvPr/>
        </p:nvSpPr>
        <p:spPr>
          <a:xfrm>
            <a:off x="5608320" y="2569464"/>
            <a:ext cx="2857500" cy="1152144"/>
          </a:xfrm>
          <a:prstGeom prst="rect">
            <a:avLst/>
          </a:prstGeom>
          <a:solidFill>
            <a:srgbClr val="F2F4F7"/>
          </a:solidFill>
          <a:ln w="9525">
            <a:solidFill>
              <a:srgbClr val="C9D6E3"/>
            </a:solidFill>
            <a:prstDash val="solid"/>
          </a:ln>
        </p:spPr>
        <p:txBody>
          <a:bodyPr wrap="square" lIns="95250" tIns="76200" rIns="95250" bIns="76200" anchor="ctr">
            <a:normAutofit/>
          </a:bodyPr>
          <a:lstStyle/>
          <a:p>
            <a:pPr algn="l">
              <a:defRPr sz="735" b="0">
                <a:solidFill>
                  <a:srgbClr val="2F3640"/>
                </a:solidFill>
                <a:latin typeface="Aptos"/>
                <a:ea typeface="Aptos"/>
                <a:cs typeface="Aptos"/>
              </a:defRPr>
            </a:pPr>
            <a:r>
              <a:rPr sz="1100" b="0">
                <a:solidFill>
                  <a:srgbClr val="2F3640"/>
                </a:solidFill>
                <a:latin typeface="Aptos"/>
                <a:ea typeface="Aptos"/>
                <a:cs typeface="Aptos"/>
              </a:rPr>
              <a:t>May align with youth prevention and HIAA #5 when the award includes a defined opioid-prevention objective and vulnerable-youth focus.</a:t>
            </a:r>
          </a:p>
        </p:txBody>
      </p:sp>
      <p:sp>
        <p:nvSpPr>
          <p:cNvPr id="24" name="Rectangle 23">
            <a:extLst>
              <a:ext uri="{FF2B5EF4-FFF2-40B4-BE49-F238E27FC236}">
                <a16:creationId xmlns:a16="http://schemas.microsoft.com/office/drawing/2014/main" id="{03202063-E0FD-4524-858B-D56064D081C3}"/>
              </a:ext>
            </a:extLst>
          </p:cNvPr>
          <p:cNvSpPr>
            <a:spLocks noGrp="1"/>
          </p:cNvSpPr>
          <p:nvPr/>
        </p:nvSpPr>
        <p:spPr>
          <a:xfrm>
            <a:off x="8465820" y="2569464"/>
            <a:ext cx="2333625" cy="1152144"/>
          </a:xfrm>
          <a:prstGeom prst="rect">
            <a:avLst/>
          </a:prstGeom>
          <a:solidFill>
            <a:srgbClr val="FFF2CC"/>
          </a:solidFill>
          <a:ln w="9525">
            <a:solidFill>
              <a:srgbClr val="C9D6E3"/>
            </a:solidFill>
            <a:prstDash val="solid"/>
          </a:ln>
        </p:spPr>
        <p:txBody>
          <a:bodyPr wrap="square" lIns="95250" tIns="76200" rIns="95250" bIns="76200" anchor="ctr">
            <a:normAutofit/>
          </a:bodyPr>
          <a:lstStyle/>
          <a:p>
            <a:pPr algn="l">
              <a:defRPr sz="735" b="0">
                <a:solidFill>
                  <a:srgbClr val="2F3640"/>
                </a:solidFill>
                <a:latin typeface="Aptos"/>
                <a:ea typeface="Aptos"/>
                <a:cs typeface="Aptos"/>
              </a:defRPr>
            </a:pPr>
            <a:r>
              <a:rPr sz="1100" b="0">
                <a:solidFill>
                  <a:srgbClr val="2F3640"/>
                </a:solidFill>
                <a:latin typeface="Aptos"/>
                <a:ea typeface="Aptos"/>
                <a:cs typeface="Aptos"/>
              </a:rPr>
              <a:t>Contract should identify the opioid-prevention scope, target population, deliverables, and outcome measures.</a:t>
            </a:r>
          </a:p>
        </p:txBody>
      </p:sp>
      <p:sp>
        <p:nvSpPr>
          <p:cNvPr id="25" name="Rectangle 24">
            <a:extLst>
              <a:ext uri="{FF2B5EF4-FFF2-40B4-BE49-F238E27FC236}">
                <a16:creationId xmlns:a16="http://schemas.microsoft.com/office/drawing/2014/main" id="{1670BC91-EC59-47E9-B49B-98A211C25AE1}"/>
              </a:ext>
            </a:extLst>
          </p:cNvPr>
          <p:cNvSpPr>
            <a:spLocks noGrp="1"/>
          </p:cNvSpPr>
          <p:nvPr/>
        </p:nvSpPr>
        <p:spPr>
          <a:xfrm>
            <a:off x="10799445" y="2569464"/>
            <a:ext cx="1114425" cy="1152144"/>
          </a:xfrm>
          <a:prstGeom prst="rect">
            <a:avLst/>
          </a:prstGeom>
          <a:solidFill>
            <a:schemeClr val="accent6">
              <a:lumMod val="20000"/>
              <a:lumOff val="80000"/>
            </a:schemeClr>
          </a:solidFill>
          <a:ln w="9525">
            <a:solidFill>
              <a:srgbClr val="C9D6E3"/>
            </a:solidFill>
            <a:prstDash val="solid"/>
          </a:ln>
        </p:spPr>
        <p:txBody>
          <a:bodyPr wrap="square" lIns="95250" tIns="76200" rIns="95250" bIns="76200" anchor="ctr">
            <a:normAutofit/>
          </a:bodyPr>
          <a:lstStyle/>
          <a:p>
            <a:pPr algn="ctr">
              <a:defRPr sz="750" b="1">
                <a:solidFill>
                  <a:srgbClr val="8A5A00"/>
                </a:solidFill>
                <a:latin typeface="Aptos"/>
                <a:ea typeface="Aptos"/>
                <a:cs typeface="Aptos"/>
              </a:defRPr>
            </a:pPr>
            <a:r>
              <a:rPr sz="1100" b="1">
                <a:solidFill>
                  <a:schemeClr val="accent6">
                    <a:lumMod val="75000"/>
                  </a:schemeClr>
                </a:solidFill>
                <a:latin typeface="Aptos"/>
                <a:ea typeface="Aptos"/>
                <a:cs typeface="Aptos"/>
              </a:rPr>
              <a:t>Allowable-use alignment</a:t>
            </a:r>
          </a:p>
        </p:txBody>
      </p:sp>
      <p:sp>
        <p:nvSpPr>
          <p:cNvPr id="26" name="Rectangle 25">
            <a:extLst>
              <a:ext uri="{FF2B5EF4-FFF2-40B4-BE49-F238E27FC236}">
                <a16:creationId xmlns:a16="http://schemas.microsoft.com/office/drawing/2014/main" id="{24FE800E-F6A4-4C48-9B2D-3F6E8C377925}"/>
              </a:ext>
            </a:extLst>
          </p:cNvPr>
          <p:cNvSpPr>
            <a:spLocks noGrp="1"/>
          </p:cNvSpPr>
          <p:nvPr/>
        </p:nvSpPr>
        <p:spPr>
          <a:xfrm>
            <a:off x="274320" y="3721608"/>
            <a:ext cx="1285875" cy="1152144"/>
          </a:xfrm>
          <a:prstGeom prst="rect">
            <a:avLst/>
          </a:prstGeom>
          <a:solidFill>
            <a:srgbClr val="DDEBF7"/>
          </a:solidFill>
          <a:ln w="9525">
            <a:solidFill>
              <a:srgbClr val="C9D6E3"/>
            </a:solidFill>
            <a:prstDash val="solid"/>
          </a:ln>
        </p:spPr>
        <p:txBody>
          <a:bodyPr wrap="square" lIns="95250" tIns="76200" rIns="95250" bIns="76200" anchor="ctr">
            <a:normAutofit lnSpcReduction="10000"/>
          </a:bodyPr>
          <a:lstStyle/>
          <a:p>
            <a:pPr algn="l">
              <a:defRPr sz="735" b="1">
                <a:solidFill>
                  <a:srgbClr val="123F63"/>
                </a:solidFill>
                <a:latin typeface="Aptos"/>
                <a:ea typeface="Aptos"/>
                <a:cs typeface="Aptos"/>
              </a:defRPr>
            </a:pPr>
            <a:r>
              <a:rPr lang="en-US" sz="1100" b="1">
                <a:solidFill>
                  <a:srgbClr val="123F63"/>
                </a:solidFill>
                <a:latin typeface="Aptos"/>
                <a:ea typeface="Aptos"/>
                <a:cs typeface="Aptos"/>
              </a:rPr>
              <a:t>Dept. Health Services/Pride Health Fair</a:t>
            </a:r>
            <a:r>
              <a:rPr sz="1100" b="1">
                <a:solidFill>
                  <a:srgbClr val="123F63"/>
                </a:solidFill>
                <a:latin typeface="Aptos"/>
                <a:ea typeface="Aptos"/>
                <a:cs typeface="Aptos"/>
              </a:rPr>
              <a:t> Naloxone Distribution Event</a:t>
            </a:r>
          </a:p>
        </p:txBody>
      </p:sp>
      <p:sp>
        <p:nvSpPr>
          <p:cNvPr id="27" name="Rectangle 26">
            <a:extLst>
              <a:ext uri="{FF2B5EF4-FFF2-40B4-BE49-F238E27FC236}">
                <a16:creationId xmlns:a16="http://schemas.microsoft.com/office/drawing/2014/main" id="{A90E257A-A285-4A9B-B1A7-B8DD153438EE}"/>
              </a:ext>
            </a:extLst>
          </p:cNvPr>
          <p:cNvSpPr>
            <a:spLocks noGrp="1"/>
          </p:cNvSpPr>
          <p:nvPr/>
        </p:nvSpPr>
        <p:spPr>
          <a:xfrm>
            <a:off x="1560195" y="3721608"/>
            <a:ext cx="523875" cy="1152144"/>
          </a:xfrm>
          <a:prstGeom prst="rect">
            <a:avLst/>
          </a:prstGeom>
          <a:solidFill>
            <a:srgbClr val="E2F0D9"/>
          </a:solidFill>
          <a:ln w="9525">
            <a:solidFill>
              <a:srgbClr val="C9D6E3"/>
            </a:solidFill>
            <a:prstDash val="solid"/>
          </a:ln>
        </p:spPr>
        <p:txBody>
          <a:bodyPr wrap="square" lIns="95250" tIns="76200" rIns="95250" bIns="76200" anchor="ctr">
            <a:normAutofit/>
          </a:bodyPr>
          <a:lstStyle/>
          <a:p>
            <a:pPr algn="ctr">
              <a:defRPr sz="1500" b="1">
                <a:solidFill>
                  <a:srgbClr val="247A32"/>
                </a:solidFill>
                <a:latin typeface="Aptos"/>
                <a:ea typeface="Aptos"/>
                <a:cs typeface="Aptos"/>
              </a:defRPr>
            </a:pPr>
            <a:r>
              <a:rPr sz="1500" b="1">
                <a:solidFill>
                  <a:srgbClr val="247A32"/>
                </a:solidFill>
                <a:latin typeface="Aptos"/>
                <a:ea typeface="Aptos"/>
                <a:cs typeface="Aptos"/>
              </a:rPr>
              <a:t>✓</a:t>
            </a:r>
            <a:endParaRPr lang="en-US" sz="1500" b="1">
              <a:solidFill>
                <a:srgbClr val="247A32"/>
              </a:solidFill>
              <a:latin typeface="Aptos"/>
              <a:ea typeface="Aptos"/>
              <a:cs typeface="Aptos"/>
            </a:endParaRPr>
          </a:p>
          <a:p>
            <a:pPr algn="ctr">
              <a:defRPr sz="1500" b="1">
                <a:solidFill>
                  <a:srgbClr val="247A32"/>
                </a:solidFill>
                <a:latin typeface="Aptos"/>
                <a:ea typeface="Aptos"/>
                <a:cs typeface="Aptos"/>
              </a:defRPr>
            </a:pPr>
            <a:endParaRPr sz="1100">
              <a:solidFill>
                <a:srgbClr val="247A32"/>
              </a:solidFill>
              <a:latin typeface="Aptos"/>
              <a:ea typeface="Aptos"/>
              <a:cs typeface="Aptos"/>
            </a:endParaRPr>
          </a:p>
        </p:txBody>
      </p:sp>
      <p:sp>
        <p:nvSpPr>
          <p:cNvPr id="28" name="Rectangle 27">
            <a:extLst>
              <a:ext uri="{FF2B5EF4-FFF2-40B4-BE49-F238E27FC236}">
                <a16:creationId xmlns:a16="http://schemas.microsoft.com/office/drawing/2014/main" id="{8B5ADE2B-39BF-43D8-9B71-FD1502DA4EB9}"/>
              </a:ext>
            </a:extLst>
          </p:cNvPr>
          <p:cNvSpPr>
            <a:spLocks noGrp="1"/>
          </p:cNvSpPr>
          <p:nvPr/>
        </p:nvSpPr>
        <p:spPr>
          <a:xfrm>
            <a:off x="2084070" y="3721608"/>
            <a:ext cx="1381125" cy="1152144"/>
          </a:xfrm>
          <a:prstGeom prst="rect">
            <a:avLst/>
          </a:prstGeom>
          <a:solidFill>
            <a:srgbClr val="E4DFEC"/>
          </a:solidFill>
          <a:ln w="9525">
            <a:solidFill>
              <a:srgbClr val="C9D6E3"/>
            </a:solidFill>
            <a:prstDash val="solid"/>
          </a:ln>
        </p:spPr>
        <p:txBody>
          <a:bodyPr wrap="square" lIns="95250" tIns="76200" rIns="95250" bIns="76200" anchor="ctr">
            <a:normAutofit/>
          </a:bodyPr>
          <a:lstStyle/>
          <a:p>
            <a:pPr algn="l">
              <a:defRPr sz="735" b="1">
                <a:solidFill>
                  <a:srgbClr val="3F378D"/>
                </a:solidFill>
                <a:latin typeface="Aptos"/>
                <a:ea typeface="Aptos"/>
                <a:cs typeface="Aptos"/>
              </a:defRPr>
            </a:pPr>
            <a:r>
              <a:rPr sz="1100" b="1">
                <a:solidFill>
                  <a:srgbClr val="3F378D"/>
                </a:solidFill>
                <a:latin typeface="Aptos"/>
                <a:ea typeface="Aptos"/>
                <a:cs typeface="Aptos"/>
              </a:rPr>
              <a:t>Schedule A</a:t>
            </a:r>
            <a:r>
              <a:rPr lang="en-US" sz="1100" b="1">
                <a:solidFill>
                  <a:srgbClr val="3F378D"/>
                </a:solidFill>
                <a:latin typeface="Aptos"/>
                <a:ea typeface="Aptos"/>
                <a:cs typeface="Aptos"/>
              </a:rPr>
              <a:t> </a:t>
            </a:r>
            <a:r>
              <a:rPr sz="1100" b="1">
                <a:solidFill>
                  <a:srgbClr val="3F378D"/>
                </a:solidFill>
                <a:latin typeface="Aptos"/>
                <a:ea typeface="Aptos"/>
                <a:cs typeface="Aptos"/>
              </a:rPr>
              <a:t>+ Schedule B</a:t>
            </a:r>
          </a:p>
        </p:txBody>
      </p:sp>
      <p:sp>
        <p:nvSpPr>
          <p:cNvPr id="29" name="Rectangle 28">
            <a:extLst>
              <a:ext uri="{FF2B5EF4-FFF2-40B4-BE49-F238E27FC236}">
                <a16:creationId xmlns:a16="http://schemas.microsoft.com/office/drawing/2014/main" id="{EAF04966-80F1-4D5B-807C-10F3515873CD}"/>
              </a:ext>
            </a:extLst>
          </p:cNvPr>
          <p:cNvSpPr>
            <a:spLocks noGrp="1"/>
          </p:cNvSpPr>
          <p:nvPr/>
        </p:nvSpPr>
        <p:spPr>
          <a:xfrm>
            <a:off x="3465195" y="3721608"/>
            <a:ext cx="2143125" cy="1152144"/>
          </a:xfrm>
          <a:prstGeom prst="rect">
            <a:avLst/>
          </a:prstGeom>
          <a:solidFill>
            <a:srgbClr val="F2F4F7"/>
          </a:solidFill>
          <a:ln w="9525">
            <a:solidFill>
              <a:srgbClr val="C9D6E3"/>
            </a:solidFill>
            <a:prstDash val="solid"/>
          </a:ln>
        </p:spPr>
        <p:txBody>
          <a:bodyPr wrap="square" lIns="95250" tIns="76200" rIns="95250" bIns="76200" anchor="ctr">
            <a:normAutofit/>
          </a:bodyPr>
          <a:lstStyle/>
          <a:p>
            <a:pPr algn="l">
              <a:defRPr sz="735" b="0">
                <a:solidFill>
                  <a:srgbClr val="2F3640"/>
                </a:solidFill>
                <a:latin typeface="Aptos"/>
                <a:ea typeface="Aptos"/>
                <a:cs typeface="Aptos"/>
              </a:defRPr>
            </a:pPr>
            <a:r>
              <a:rPr sz="1100" b="0">
                <a:solidFill>
                  <a:srgbClr val="2F3640"/>
                </a:solidFill>
                <a:latin typeface="Aptos"/>
                <a:ea typeface="Aptos"/>
                <a:cs typeface="Aptos"/>
              </a:rPr>
              <a:t>Community prevention and naloxone distribution event supporting overdose education and access to naloxone.</a:t>
            </a:r>
          </a:p>
        </p:txBody>
      </p:sp>
      <p:sp>
        <p:nvSpPr>
          <p:cNvPr id="30" name="Rectangle 29">
            <a:extLst>
              <a:ext uri="{FF2B5EF4-FFF2-40B4-BE49-F238E27FC236}">
                <a16:creationId xmlns:a16="http://schemas.microsoft.com/office/drawing/2014/main" id="{3B2FED40-9E71-45DF-B211-8CBB8A5A44A1}"/>
              </a:ext>
            </a:extLst>
          </p:cNvPr>
          <p:cNvSpPr>
            <a:spLocks noGrp="1"/>
          </p:cNvSpPr>
          <p:nvPr/>
        </p:nvSpPr>
        <p:spPr>
          <a:xfrm>
            <a:off x="5608320" y="3721608"/>
            <a:ext cx="2857500" cy="1152144"/>
          </a:xfrm>
          <a:prstGeom prst="rect">
            <a:avLst/>
          </a:prstGeom>
          <a:solidFill>
            <a:srgbClr val="F2F4F7"/>
          </a:solidFill>
          <a:ln w="9525">
            <a:solidFill>
              <a:srgbClr val="C9D6E3"/>
            </a:solidFill>
            <a:prstDash val="solid"/>
          </a:ln>
        </p:spPr>
        <p:txBody>
          <a:bodyPr wrap="square" lIns="95250" tIns="76200" rIns="95250" bIns="76200" anchor="ctr">
            <a:normAutofit/>
          </a:bodyPr>
          <a:lstStyle/>
          <a:p>
            <a:pPr algn="l">
              <a:defRPr sz="735" b="0">
                <a:solidFill>
                  <a:srgbClr val="2F3640"/>
                </a:solidFill>
                <a:latin typeface="Aptos"/>
                <a:ea typeface="Aptos"/>
                <a:cs typeface="Aptos"/>
              </a:defRPr>
            </a:pPr>
            <a:r>
              <a:rPr sz="1100" b="0">
                <a:solidFill>
                  <a:srgbClr val="2F3640"/>
                </a:solidFill>
                <a:latin typeface="Aptos"/>
                <a:ea typeface="Aptos"/>
                <a:cs typeface="Aptos"/>
              </a:rPr>
              <a:t>Aligns with opioid-overdose prevention, naloxone access and distribution, public education, and harm reduction.</a:t>
            </a:r>
            <a:r>
              <a:rPr lang="en-US" sz="1100" b="0">
                <a:solidFill>
                  <a:srgbClr val="2F3640"/>
                </a:solidFill>
                <a:latin typeface="Aptos"/>
                <a:ea typeface="Aptos"/>
                <a:cs typeface="Aptos"/>
              </a:rPr>
              <a:t> HIAA #5</a:t>
            </a:r>
            <a:endParaRPr sz="1100" b="0">
              <a:solidFill>
                <a:srgbClr val="2F3640"/>
              </a:solidFill>
              <a:latin typeface="Aptos"/>
              <a:ea typeface="Aptos"/>
              <a:cs typeface="Aptos"/>
            </a:endParaRPr>
          </a:p>
        </p:txBody>
      </p:sp>
      <p:sp>
        <p:nvSpPr>
          <p:cNvPr id="31" name="Rectangle 30">
            <a:extLst>
              <a:ext uri="{FF2B5EF4-FFF2-40B4-BE49-F238E27FC236}">
                <a16:creationId xmlns:a16="http://schemas.microsoft.com/office/drawing/2014/main" id="{B7CD1E4A-20FC-4FBD-989A-58EEB5929E2B}"/>
              </a:ext>
            </a:extLst>
          </p:cNvPr>
          <p:cNvSpPr>
            <a:spLocks noGrp="1"/>
          </p:cNvSpPr>
          <p:nvPr/>
        </p:nvSpPr>
        <p:spPr>
          <a:xfrm>
            <a:off x="8465820" y="3721608"/>
            <a:ext cx="2333625" cy="1152144"/>
          </a:xfrm>
          <a:prstGeom prst="rect">
            <a:avLst/>
          </a:prstGeom>
          <a:solidFill>
            <a:srgbClr val="FFF2CC"/>
          </a:solidFill>
          <a:ln w="9525">
            <a:solidFill>
              <a:srgbClr val="C9D6E3"/>
            </a:solidFill>
            <a:prstDash val="solid"/>
          </a:ln>
        </p:spPr>
        <p:txBody>
          <a:bodyPr wrap="square" lIns="95250" tIns="76200" rIns="95250" bIns="76200" anchor="ctr">
            <a:noAutofit/>
          </a:bodyPr>
          <a:lstStyle/>
          <a:p>
            <a:pPr algn="l">
              <a:defRPr sz="735" b="0">
                <a:solidFill>
                  <a:srgbClr val="2F3640"/>
                </a:solidFill>
                <a:latin typeface="Aptos"/>
                <a:ea typeface="Aptos"/>
                <a:cs typeface="Aptos"/>
              </a:defRPr>
            </a:pPr>
            <a:r>
              <a:rPr sz="1100" b="0">
                <a:solidFill>
                  <a:srgbClr val="2F3640"/>
                </a:solidFill>
                <a:latin typeface="Aptos"/>
                <a:ea typeface="Aptos"/>
                <a:cs typeface="Aptos"/>
              </a:rPr>
              <a:t>Document the opioid-prevention purpose, event date and location, eligible event and naloxone costs, quantities distributed, participant reach, educational activities, and required reporting.</a:t>
            </a:r>
          </a:p>
        </p:txBody>
      </p:sp>
      <p:sp>
        <p:nvSpPr>
          <p:cNvPr id="32" name="Rectangle 31">
            <a:extLst>
              <a:ext uri="{FF2B5EF4-FFF2-40B4-BE49-F238E27FC236}">
                <a16:creationId xmlns:a16="http://schemas.microsoft.com/office/drawing/2014/main" id="{6AB89A00-9269-4BEA-8216-5140345242AA}"/>
              </a:ext>
            </a:extLst>
          </p:cNvPr>
          <p:cNvSpPr>
            <a:spLocks noGrp="1"/>
          </p:cNvSpPr>
          <p:nvPr/>
        </p:nvSpPr>
        <p:spPr>
          <a:xfrm>
            <a:off x="10799445" y="3721608"/>
            <a:ext cx="1114425" cy="1152144"/>
          </a:xfrm>
          <a:prstGeom prst="rect">
            <a:avLst/>
          </a:prstGeom>
          <a:solidFill>
            <a:srgbClr val="E2F0D9"/>
          </a:solidFill>
          <a:ln w="9525">
            <a:solidFill>
              <a:srgbClr val="C9D6E3"/>
            </a:solidFill>
            <a:prstDash val="solid"/>
          </a:ln>
        </p:spPr>
        <p:txBody>
          <a:bodyPr wrap="square" lIns="95250" tIns="76200" rIns="95250" bIns="76200" anchor="ctr">
            <a:normAutofit/>
          </a:bodyPr>
          <a:lstStyle/>
          <a:p>
            <a:pPr algn="ctr">
              <a:defRPr sz="750" b="1">
                <a:solidFill>
                  <a:srgbClr val="247A32"/>
                </a:solidFill>
                <a:latin typeface="Aptos"/>
                <a:ea typeface="Aptos"/>
                <a:cs typeface="Aptos"/>
              </a:defRPr>
            </a:pPr>
            <a:r>
              <a:rPr sz="1100" b="1">
                <a:solidFill>
                  <a:srgbClr val="247A32"/>
                </a:solidFill>
                <a:latin typeface="Aptos"/>
                <a:ea typeface="Aptos"/>
                <a:cs typeface="Aptos"/>
              </a:rPr>
              <a:t>Allowable-use alignment</a:t>
            </a:r>
          </a:p>
        </p:txBody>
      </p:sp>
      <p:sp>
        <p:nvSpPr>
          <p:cNvPr id="33" name="Rectangle 32">
            <a:extLst>
              <a:ext uri="{FF2B5EF4-FFF2-40B4-BE49-F238E27FC236}">
                <a16:creationId xmlns:a16="http://schemas.microsoft.com/office/drawing/2014/main" id="{D2068669-3FB3-46EB-A73B-00BBC8091777}"/>
              </a:ext>
            </a:extLst>
          </p:cNvPr>
          <p:cNvSpPr>
            <a:spLocks noGrp="1"/>
          </p:cNvSpPr>
          <p:nvPr/>
        </p:nvSpPr>
        <p:spPr>
          <a:xfrm>
            <a:off x="274320" y="4873752"/>
            <a:ext cx="1285875" cy="1152144"/>
          </a:xfrm>
          <a:prstGeom prst="rect">
            <a:avLst/>
          </a:prstGeom>
          <a:solidFill>
            <a:srgbClr val="DDEBF7"/>
          </a:solidFill>
          <a:ln w="9525">
            <a:solidFill>
              <a:srgbClr val="C9D6E3"/>
            </a:solidFill>
            <a:prstDash val="solid"/>
          </a:ln>
        </p:spPr>
        <p:txBody>
          <a:bodyPr wrap="square" lIns="95250" tIns="76200" rIns="95250" bIns="76200" anchor="ctr">
            <a:noAutofit/>
          </a:bodyPr>
          <a:lstStyle/>
          <a:p>
            <a:pPr algn="l">
              <a:defRPr sz="735" b="1">
                <a:solidFill>
                  <a:srgbClr val="123F63"/>
                </a:solidFill>
                <a:latin typeface="Aptos"/>
                <a:ea typeface="Aptos"/>
                <a:cs typeface="Aptos"/>
              </a:defRPr>
            </a:pPr>
            <a:r>
              <a:rPr sz="1100" b="1" err="1">
                <a:solidFill>
                  <a:srgbClr val="123F63"/>
                </a:solidFill>
                <a:latin typeface="Aptos"/>
                <a:ea typeface="Aptos"/>
                <a:cs typeface="Aptos"/>
              </a:rPr>
              <a:t>SafeRx</a:t>
            </a:r>
            <a:r>
              <a:rPr sz="1100" b="1">
                <a:solidFill>
                  <a:srgbClr val="123F63"/>
                </a:solidFill>
                <a:latin typeface="Aptos"/>
                <a:ea typeface="Aptos"/>
                <a:cs typeface="Aptos"/>
              </a:rPr>
              <a:t> / Department of Health Services</a:t>
            </a:r>
            <a:endParaRPr lang="en-US" sz="1100" b="1">
              <a:solidFill>
                <a:srgbClr val="123F63"/>
              </a:solidFill>
              <a:latin typeface="Aptos"/>
              <a:ea typeface="Aptos"/>
              <a:cs typeface="Aptos"/>
            </a:endParaRPr>
          </a:p>
        </p:txBody>
      </p:sp>
      <p:sp>
        <p:nvSpPr>
          <p:cNvPr id="34" name="Rectangle 33">
            <a:extLst>
              <a:ext uri="{FF2B5EF4-FFF2-40B4-BE49-F238E27FC236}">
                <a16:creationId xmlns:a16="http://schemas.microsoft.com/office/drawing/2014/main" id="{1A0EDCAC-113A-4BDC-AA46-30908EF0B555}"/>
              </a:ext>
            </a:extLst>
          </p:cNvPr>
          <p:cNvSpPr>
            <a:spLocks noGrp="1"/>
          </p:cNvSpPr>
          <p:nvPr/>
        </p:nvSpPr>
        <p:spPr>
          <a:xfrm>
            <a:off x="1560195" y="4873752"/>
            <a:ext cx="523875" cy="1152144"/>
          </a:xfrm>
          <a:prstGeom prst="rect">
            <a:avLst/>
          </a:prstGeom>
          <a:solidFill>
            <a:srgbClr val="E2F0D9"/>
          </a:solidFill>
          <a:ln w="9525">
            <a:solidFill>
              <a:srgbClr val="C9D6E3"/>
            </a:solidFill>
            <a:prstDash val="solid"/>
          </a:ln>
        </p:spPr>
        <p:txBody>
          <a:bodyPr wrap="square" lIns="95250" tIns="76200" rIns="95250" bIns="76200" anchor="ctr">
            <a:normAutofit/>
          </a:bodyPr>
          <a:lstStyle/>
          <a:p>
            <a:pPr algn="ctr">
              <a:defRPr sz="1500" b="1">
                <a:solidFill>
                  <a:srgbClr val="247A32"/>
                </a:solidFill>
                <a:latin typeface="Aptos"/>
                <a:ea typeface="Aptos"/>
                <a:cs typeface="Aptos"/>
              </a:defRPr>
            </a:pPr>
            <a:r>
              <a:rPr sz="1500" b="1">
                <a:solidFill>
                  <a:srgbClr val="247A32"/>
                </a:solidFill>
                <a:latin typeface="Aptos"/>
                <a:ea typeface="Aptos"/>
                <a:cs typeface="Aptos"/>
              </a:rPr>
              <a:t>✓</a:t>
            </a:r>
            <a:endParaRPr lang="en-US" sz="1500" b="1">
              <a:solidFill>
                <a:srgbClr val="247A32"/>
              </a:solidFill>
              <a:latin typeface="Aptos"/>
              <a:ea typeface="Aptos"/>
              <a:cs typeface="Aptos"/>
            </a:endParaRPr>
          </a:p>
          <a:p>
            <a:pPr algn="ctr">
              <a:defRPr sz="1500" b="1">
                <a:solidFill>
                  <a:srgbClr val="247A32"/>
                </a:solidFill>
                <a:latin typeface="Aptos"/>
                <a:ea typeface="Aptos"/>
                <a:cs typeface="Aptos"/>
              </a:defRPr>
            </a:pPr>
            <a:endParaRPr sz="1100" b="1">
              <a:solidFill>
                <a:srgbClr val="247A32"/>
              </a:solidFill>
              <a:latin typeface="Aptos"/>
              <a:ea typeface="Aptos"/>
              <a:cs typeface="Aptos"/>
            </a:endParaRPr>
          </a:p>
        </p:txBody>
      </p:sp>
      <p:sp>
        <p:nvSpPr>
          <p:cNvPr id="35" name="Rectangle 34">
            <a:extLst>
              <a:ext uri="{FF2B5EF4-FFF2-40B4-BE49-F238E27FC236}">
                <a16:creationId xmlns:a16="http://schemas.microsoft.com/office/drawing/2014/main" id="{B24A6A15-8301-424E-AE14-F02FA17A5EB8}"/>
              </a:ext>
            </a:extLst>
          </p:cNvPr>
          <p:cNvSpPr>
            <a:spLocks noGrp="1"/>
          </p:cNvSpPr>
          <p:nvPr/>
        </p:nvSpPr>
        <p:spPr>
          <a:xfrm>
            <a:off x="2084070" y="4873752"/>
            <a:ext cx="1381125" cy="1152144"/>
          </a:xfrm>
          <a:prstGeom prst="rect">
            <a:avLst/>
          </a:prstGeom>
          <a:solidFill>
            <a:srgbClr val="E4DFEC"/>
          </a:solidFill>
          <a:ln w="9525">
            <a:solidFill>
              <a:srgbClr val="C9D6E3"/>
            </a:solidFill>
            <a:prstDash val="solid"/>
          </a:ln>
        </p:spPr>
        <p:txBody>
          <a:bodyPr wrap="square" lIns="95250" tIns="76200" rIns="95250" bIns="76200" anchor="ctr">
            <a:normAutofit/>
          </a:bodyPr>
          <a:lstStyle/>
          <a:p>
            <a:pPr algn="l">
              <a:defRPr sz="735" b="1">
                <a:solidFill>
                  <a:srgbClr val="3F378D"/>
                </a:solidFill>
                <a:latin typeface="Aptos"/>
                <a:ea typeface="Aptos"/>
                <a:cs typeface="Aptos"/>
              </a:defRPr>
            </a:pPr>
            <a:r>
              <a:rPr sz="1100" b="1">
                <a:solidFill>
                  <a:srgbClr val="3F378D"/>
                </a:solidFill>
                <a:latin typeface="Aptos"/>
                <a:ea typeface="Aptos"/>
                <a:cs typeface="Aptos"/>
              </a:rPr>
              <a:t>Schedule A </a:t>
            </a:r>
            <a:r>
              <a:rPr lang="en-US" sz="1100" b="1">
                <a:solidFill>
                  <a:srgbClr val="3F378D"/>
                </a:solidFill>
                <a:latin typeface="Aptos"/>
                <a:ea typeface="Aptos"/>
                <a:cs typeface="Aptos"/>
              </a:rPr>
              <a:t> </a:t>
            </a:r>
            <a:r>
              <a:rPr sz="1100" b="1">
                <a:solidFill>
                  <a:srgbClr val="3F378D"/>
                </a:solidFill>
                <a:latin typeface="Aptos"/>
                <a:ea typeface="Aptos"/>
                <a:cs typeface="Aptos"/>
              </a:rPr>
              <a:t>+ Schedule B</a:t>
            </a:r>
          </a:p>
        </p:txBody>
      </p:sp>
      <p:sp>
        <p:nvSpPr>
          <p:cNvPr id="36" name="Rectangle 35">
            <a:extLst>
              <a:ext uri="{FF2B5EF4-FFF2-40B4-BE49-F238E27FC236}">
                <a16:creationId xmlns:a16="http://schemas.microsoft.com/office/drawing/2014/main" id="{8D37CED8-C5BE-4D61-927B-2FAF8C58CAF5}"/>
              </a:ext>
            </a:extLst>
          </p:cNvPr>
          <p:cNvSpPr>
            <a:spLocks noGrp="1"/>
          </p:cNvSpPr>
          <p:nvPr/>
        </p:nvSpPr>
        <p:spPr>
          <a:xfrm>
            <a:off x="3465195" y="4873752"/>
            <a:ext cx="2143125" cy="1152144"/>
          </a:xfrm>
          <a:prstGeom prst="rect">
            <a:avLst/>
          </a:prstGeom>
          <a:solidFill>
            <a:srgbClr val="F2F4F7"/>
          </a:solidFill>
          <a:ln w="9525">
            <a:solidFill>
              <a:srgbClr val="C9D6E3"/>
            </a:solidFill>
            <a:prstDash val="solid"/>
          </a:ln>
        </p:spPr>
        <p:txBody>
          <a:bodyPr wrap="square" lIns="95250" tIns="76200" rIns="95250" bIns="76200" anchor="ctr">
            <a:normAutofit/>
          </a:bodyPr>
          <a:lstStyle/>
          <a:p>
            <a:pPr algn="l">
              <a:defRPr sz="735" b="0">
                <a:solidFill>
                  <a:srgbClr val="2F3640"/>
                </a:solidFill>
                <a:latin typeface="Aptos"/>
                <a:ea typeface="Aptos"/>
                <a:cs typeface="Aptos"/>
              </a:defRPr>
            </a:pPr>
            <a:r>
              <a:rPr sz="1100" b="0">
                <a:solidFill>
                  <a:srgbClr val="2F3640"/>
                </a:solidFill>
                <a:latin typeface="Aptos"/>
                <a:ea typeface="Aptos"/>
                <a:cs typeface="Aptos"/>
              </a:rPr>
              <a:t>Two-year coordination supporting naloxone, education, linkage, recovery support, partnerships, and reporting.</a:t>
            </a:r>
          </a:p>
        </p:txBody>
      </p:sp>
      <p:sp>
        <p:nvSpPr>
          <p:cNvPr id="37" name="Rectangle 36">
            <a:extLst>
              <a:ext uri="{FF2B5EF4-FFF2-40B4-BE49-F238E27FC236}">
                <a16:creationId xmlns:a16="http://schemas.microsoft.com/office/drawing/2014/main" id="{B2D3B0D7-B534-4F50-A6BB-C5FF064049A4}"/>
              </a:ext>
            </a:extLst>
          </p:cNvPr>
          <p:cNvSpPr>
            <a:spLocks noGrp="1"/>
          </p:cNvSpPr>
          <p:nvPr/>
        </p:nvSpPr>
        <p:spPr>
          <a:xfrm>
            <a:off x="5608320" y="4873752"/>
            <a:ext cx="2857500" cy="1152144"/>
          </a:xfrm>
          <a:prstGeom prst="rect">
            <a:avLst/>
          </a:prstGeom>
          <a:solidFill>
            <a:srgbClr val="F2F4F7"/>
          </a:solidFill>
          <a:ln w="9525">
            <a:solidFill>
              <a:srgbClr val="C9D6E3"/>
            </a:solidFill>
            <a:prstDash val="solid"/>
          </a:ln>
        </p:spPr>
        <p:txBody>
          <a:bodyPr wrap="square" lIns="95250" tIns="76200" rIns="95250" bIns="76200" anchor="ctr">
            <a:normAutofit/>
          </a:bodyPr>
          <a:lstStyle/>
          <a:p>
            <a:pPr algn="l">
              <a:defRPr sz="735" b="0">
                <a:solidFill>
                  <a:srgbClr val="2F3640"/>
                </a:solidFill>
                <a:latin typeface="Aptos"/>
                <a:ea typeface="Aptos"/>
                <a:cs typeface="Aptos"/>
              </a:defRPr>
            </a:pPr>
            <a:r>
              <a:rPr sz="1100" b="0">
                <a:solidFill>
                  <a:srgbClr val="2F3640"/>
                </a:solidFill>
                <a:latin typeface="Aptos"/>
                <a:ea typeface="Aptos"/>
                <a:cs typeface="Aptos"/>
              </a:rPr>
              <a:t>Aligns with prevention, harm reduction, naloxone access, connections to care, and coalition coordination; HIAA #6 </a:t>
            </a:r>
            <a:r>
              <a:rPr lang="en-US" sz="1100">
                <a:solidFill>
                  <a:srgbClr val="2F3640"/>
                </a:solidFill>
                <a:latin typeface="Aptos"/>
                <a:ea typeface="Aptos"/>
                <a:cs typeface="Aptos"/>
              </a:rPr>
              <a:t>applies</a:t>
            </a:r>
            <a:r>
              <a:rPr sz="1100" b="0">
                <a:solidFill>
                  <a:srgbClr val="2F3640"/>
                </a:solidFill>
                <a:latin typeface="Aptos"/>
                <a:ea typeface="Aptos"/>
                <a:cs typeface="Aptos"/>
              </a:rPr>
              <a:t> to naloxone activities.</a:t>
            </a:r>
          </a:p>
        </p:txBody>
      </p:sp>
      <p:sp>
        <p:nvSpPr>
          <p:cNvPr id="38" name="Rectangle 37">
            <a:extLst>
              <a:ext uri="{FF2B5EF4-FFF2-40B4-BE49-F238E27FC236}">
                <a16:creationId xmlns:a16="http://schemas.microsoft.com/office/drawing/2014/main" id="{9183A223-BCEC-43FA-AC92-494C0D050FDB}"/>
              </a:ext>
            </a:extLst>
          </p:cNvPr>
          <p:cNvSpPr>
            <a:spLocks noGrp="1"/>
          </p:cNvSpPr>
          <p:nvPr/>
        </p:nvSpPr>
        <p:spPr>
          <a:xfrm>
            <a:off x="8465820" y="4873752"/>
            <a:ext cx="2333625" cy="1152144"/>
          </a:xfrm>
          <a:prstGeom prst="rect">
            <a:avLst/>
          </a:prstGeom>
          <a:solidFill>
            <a:srgbClr val="FFF2CC"/>
          </a:solidFill>
          <a:ln w="9525">
            <a:solidFill>
              <a:srgbClr val="C9D6E3"/>
            </a:solidFill>
            <a:prstDash val="solid"/>
          </a:ln>
        </p:spPr>
        <p:txBody>
          <a:bodyPr wrap="square" lIns="95250" tIns="76200" rIns="95250" bIns="76200" anchor="ctr">
            <a:normAutofit/>
          </a:bodyPr>
          <a:lstStyle/>
          <a:p>
            <a:pPr algn="l">
              <a:defRPr sz="735" b="0">
                <a:solidFill>
                  <a:srgbClr val="2F3640"/>
                </a:solidFill>
                <a:latin typeface="Aptos"/>
                <a:ea typeface="Aptos"/>
                <a:cs typeface="Aptos"/>
              </a:defRPr>
            </a:pPr>
            <a:r>
              <a:rPr sz="1100" b="0">
                <a:solidFill>
                  <a:srgbClr val="2F3640"/>
                </a:solidFill>
                <a:latin typeface="Aptos"/>
                <a:ea typeface="Aptos"/>
                <a:cs typeface="Aptos"/>
              </a:rPr>
              <a:t>Tie staff time and costs to opioid-remediation duties; allocate broader duties and document measurable outcomes.</a:t>
            </a:r>
          </a:p>
        </p:txBody>
      </p:sp>
      <p:sp>
        <p:nvSpPr>
          <p:cNvPr id="39" name="Rectangle 38">
            <a:extLst>
              <a:ext uri="{FF2B5EF4-FFF2-40B4-BE49-F238E27FC236}">
                <a16:creationId xmlns:a16="http://schemas.microsoft.com/office/drawing/2014/main" id="{C2DB4847-D969-4BA9-B22A-E4330F51D165}"/>
              </a:ext>
            </a:extLst>
          </p:cNvPr>
          <p:cNvSpPr>
            <a:spLocks noGrp="1"/>
          </p:cNvSpPr>
          <p:nvPr/>
        </p:nvSpPr>
        <p:spPr>
          <a:xfrm>
            <a:off x="10799445" y="4873752"/>
            <a:ext cx="1114425" cy="1152144"/>
          </a:xfrm>
          <a:prstGeom prst="rect">
            <a:avLst/>
          </a:prstGeom>
          <a:solidFill>
            <a:srgbClr val="E2F0D9"/>
          </a:solidFill>
          <a:ln w="9525">
            <a:solidFill>
              <a:srgbClr val="C9D6E3"/>
            </a:solidFill>
            <a:prstDash val="solid"/>
          </a:ln>
        </p:spPr>
        <p:txBody>
          <a:bodyPr wrap="square" lIns="95250" tIns="76200" rIns="95250" bIns="76200" anchor="ctr">
            <a:normAutofit/>
          </a:bodyPr>
          <a:lstStyle/>
          <a:p>
            <a:pPr algn="ctr">
              <a:defRPr sz="750" b="1">
                <a:solidFill>
                  <a:srgbClr val="247A32"/>
                </a:solidFill>
                <a:latin typeface="Aptos"/>
                <a:ea typeface="Aptos"/>
                <a:cs typeface="Aptos"/>
              </a:defRPr>
            </a:pPr>
            <a:r>
              <a:rPr sz="1100" b="1">
                <a:solidFill>
                  <a:srgbClr val="247A32"/>
                </a:solidFill>
                <a:latin typeface="Aptos"/>
                <a:ea typeface="Aptos"/>
                <a:cs typeface="Aptos"/>
              </a:rPr>
              <a:t>Allowable-use alignment</a:t>
            </a:r>
          </a:p>
        </p:txBody>
      </p:sp>
      <p:sp>
        <p:nvSpPr>
          <p:cNvPr id="40" name="Rectangle 39">
            <a:extLst>
              <a:ext uri="{FF2B5EF4-FFF2-40B4-BE49-F238E27FC236}">
                <a16:creationId xmlns:a16="http://schemas.microsoft.com/office/drawing/2014/main" id="{7794CD63-92F8-4EF8-B232-8E80125423A8}"/>
              </a:ext>
            </a:extLst>
          </p:cNvPr>
          <p:cNvSpPr>
            <a:spLocks noGrp="1"/>
          </p:cNvSpPr>
          <p:nvPr/>
        </p:nvSpPr>
        <p:spPr>
          <a:xfrm>
            <a:off x="259080" y="6116955"/>
            <a:ext cx="11648440" cy="426720"/>
          </a:xfrm>
          <a:prstGeom prst="rect">
            <a:avLst/>
          </a:prstGeom>
          <a:solidFill>
            <a:srgbClr val="FFF7ED"/>
          </a:solidFill>
          <a:ln w="9525">
            <a:solidFill>
              <a:srgbClr val="C9D6E3"/>
            </a:solidFill>
            <a:prstDash val="solid"/>
          </a:ln>
        </p:spPr>
        <p:txBody>
          <a:bodyPr wrap="square" lIns="95250" tIns="76200" rIns="95250" bIns="76200" anchor="ctr">
            <a:normAutofit/>
          </a:bodyPr>
          <a:lstStyle/>
          <a:p>
            <a:pPr algn="l">
              <a:defRPr sz="938" b="1">
                <a:solidFill>
                  <a:srgbClr val="704000"/>
                </a:solidFill>
                <a:latin typeface="Aptos"/>
                <a:ea typeface="Aptos"/>
                <a:cs typeface="Aptos"/>
              </a:defRPr>
            </a:pPr>
            <a:r>
              <a:rPr sz="1000" b="1">
                <a:solidFill>
                  <a:srgbClr val="704000"/>
                </a:solidFill>
                <a:latin typeface="Aptos"/>
                <a:ea typeface="Aptos"/>
                <a:cs typeface="Aptos"/>
              </a:rPr>
              <a:t>Key control: Programmatic alignment does not establish final fiscal allowability. Each award remains subject to documentation, contracting, cost allocation, approval, and reporting requirements.</a:t>
            </a:r>
          </a:p>
        </p:txBody>
      </p:sp>
      <p:sp>
        <p:nvSpPr>
          <p:cNvPr id="41" name="Rectangle 40">
            <a:extLst>
              <a:ext uri="{FF2B5EF4-FFF2-40B4-BE49-F238E27FC236}">
                <a16:creationId xmlns:a16="http://schemas.microsoft.com/office/drawing/2014/main" id="{C34AB617-4267-43A1-A3E3-7030D2E4A7B3}"/>
              </a:ext>
            </a:extLst>
          </p:cNvPr>
          <p:cNvSpPr>
            <a:spLocks noGrp="1"/>
          </p:cNvSpPr>
          <p:nvPr/>
        </p:nvSpPr>
        <p:spPr>
          <a:xfrm>
            <a:off x="438150" y="6543675"/>
            <a:ext cx="11287125" cy="228600"/>
          </a:xfrm>
          <a:prstGeom prst="rect">
            <a:avLst/>
          </a:prstGeom>
          <a:noFill/>
          <a:ln w="0">
            <a:noFill/>
          </a:ln>
        </p:spPr>
        <p:txBody>
          <a:bodyPr lIns="0" tIns="0" rIns="0" bIns="0" anchor="t">
            <a:noAutofit/>
          </a:bodyPr>
          <a:lstStyle/>
          <a:p>
            <a:pPr>
              <a:defRPr sz="600">
                <a:solidFill>
                  <a:srgbClr val="64748B"/>
                </a:solidFill>
                <a:latin typeface="Aptos"/>
                <a:ea typeface="Aptos"/>
                <a:cs typeface="Aptos"/>
              </a:defRPr>
            </a:pPr>
            <a:r>
              <a:rPr sz="900">
                <a:solidFill>
                  <a:srgbClr val="64748B"/>
                </a:solidFill>
                <a:latin typeface="Aptos"/>
                <a:ea typeface="Aptos"/>
                <a:cs typeface="Aptos"/>
              </a:rPr>
              <a:t>✓ indicates potential HIAA alignment when the funded scope is budgeted, documented, and reported accordingly. Exhibit E: Schedule A = Core Strategies; Schedule B = Approved Uses. Source: DHCS allowable-use guidance and Lake County OSF expenditure planning records. Prepared for discussion; not a legal or fiscal determination.</a:t>
            </a:r>
          </a:p>
        </p:txBody>
      </p:sp>
    </p:spTree>
    <p:extLst>
      <p:ext uri="{BB962C8B-B14F-4D97-AF65-F5344CB8AC3E}">
        <p14:creationId xmlns:p14="http://schemas.microsoft.com/office/powerpoint/2010/main" val="18153061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8B61C4DF-1826-4074-A60F-5620D3FB5E2D}"/>
              </a:ext>
            </a:extLst>
          </p:cNvPr>
          <p:cNvSpPr>
            <a:spLocks noGrp="1"/>
          </p:cNvSpPr>
          <p:nvPr/>
        </p:nvSpPr>
        <p:spPr>
          <a:xfrm>
            <a:off x="0" y="0"/>
            <a:ext cx="12192000" cy="6858000"/>
          </a:xfrm>
          <a:prstGeom prst="rect">
            <a:avLst/>
          </a:prstGeom>
          <a:solidFill>
            <a:srgbClr val="FFFFFF"/>
          </a:solidFill>
          <a:ln w="0">
            <a:noFill/>
          </a:ln>
        </p:spPr>
        <p:txBody>
          <a:bodyPr/>
          <a:lstStyle/>
          <a:p>
            <a:endParaRPr lang="en-US"/>
          </a:p>
        </p:txBody>
      </p:sp>
      <p:sp>
        <p:nvSpPr>
          <p:cNvPr id="2" name="Rectangle 1">
            <a:extLst>
              <a:ext uri="{FF2B5EF4-FFF2-40B4-BE49-F238E27FC236}">
                <a16:creationId xmlns:a16="http://schemas.microsoft.com/office/drawing/2014/main" id="{5F458306-41DB-4746-AB34-581D07E6130E}"/>
              </a:ext>
            </a:extLst>
          </p:cNvPr>
          <p:cNvSpPr>
            <a:spLocks noGrp="1"/>
          </p:cNvSpPr>
          <p:nvPr/>
        </p:nvSpPr>
        <p:spPr>
          <a:xfrm>
            <a:off x="411480" y="171450"/>
            <a:ext cx="11382375" cy="400050"/>
          </a:xfrm>
          <a:prstGeom prst="rect">
            <a:avLst/>
          </a:prstGeom>
          <a:noFill/>
          <a:ln w="0">
            <a:noFill/>
          </a:ln>
        </p:spPr>
        <p:txBody>
          <a:bodyPr lIns="0" tIns="0" rIns="0" bIns="0" anchor="ctr"/>
          <a:lstStyle/>
          <a:p>
            <a:pPr>
              <a:defRPr sz="2400" b="1">
                <a:solidFill>
                  <a:srgbClr val="123A5E"/>
                </a:solidFill>
                <a:latin typeface="Aptos Display"/>
                <a:ea typeface="Aptos Display"/>
                <a:cs typeface="Aptos Display"/>
              </a:defRPr>
            </a:pPr>
            <a:r>
              <a:rPr sz="2400" b="1">
                <a:solidFill>
                  <a:srgbClr val="123A5E"/>
                </a:solidFill>
                <a:latin typeface="Aptos Display"/>
                <a:ea typeface="Aptos Display"/>
                <a:cs typeface="Aptos Display"/>
              </a:rPr>
              <a:t>OSF Internal Services and Program Alignment</a:t>
            </a:r>
          </a:p>
        </p:txBody>
      </p:sp>
      <p:sp>
        <p:nvSpPr>
          <p:cNvPr id="3" name="Rectangle 2">
            <a:extLst>
              <a:ext uri="{FF2B5EF4-FFF2-40B4-BE49-F238E27FC236}">
                <a16:creationId xmlns:a16="http://schemas.microsoft.com/office/drawing/2014/main" id="{2EC04655-A361-464F-9B1B-6DF47A2B51E2}"/>
              </a:ext>
            </a:extLst>
          </p:cNvPr>
          <p:cNvSpPr>
            <a:spLocks noGrp="1"/>
          </p:cNvSpPr>
          <p:nvPr/>
        </p:nvSpPr>
        <p:spPr>
          <a:xfrm>
            <a:off x="419100" y="571500"/>
            <a:ext cx="11334750" cy="266700"/>
          </a:xfrm>
          <a:prstGeom prst="rect">
            <a:avLst/>
          </a:prstGeom>
          <a:noFill/>
          <a:ln w="0">
            <a:noFill/>
          </a:ln>
        </p:spPr>
        <p:txBody>
          <a:bodyPr lIns="0" tIns="0" rIns="0" bIns="0" anchor="ctr"/>
          <a:lstStyle/>
          <a:p>
            <a:pPr>
              <a:defRPr sz="1200">
                <a:solidFill>
                  <a:srgbClr val="4A5568"/>
                </a:solidFill>
                <a:latin typeface="Aptos"/>
                <a:ea typeface="Aptos"/>
                <a:cs typeface="Aptos"/>
              </a:defRPr>
            </a:pPr>
            <a:r>
              <a:rPr sz="1200">
                <a:solidFill>
                  <a:srgbClr val="4A5568"/>
                </a:solidFill>
                <a:latin typeface="Aptos"/>
                <a:ea typeface="Aptos"/>
                <a:cs typeface="Aptos"/>
              </a:rPr>
              <a:t>Financial amounts omitted; review focuses on committed use, Exhibit E, potential HIAA alignment, and documentation controls.</a:t>
            </a:r>
          </a:p>
        </p:txBody>
      </p:sp>
      <p:sp>
        <p:nvSpPr>
          <p:cNvPr id="4" name="Rectangle 3">
            <a:extLst>
              <a:ext uri="{FF2B5EF4-FFF2-40B4-BE49-F238E27FC236}">
                <a16:creationId xmlns:a16="http://schemas.microsoft.com/office/drawing/2014/main" id="{1E81DC55-D368-4143-B1A2-2F377DC88FF6}"/>
              </a:ext>
            </a:extLst>
          </p:cNvPr>
          <p:cNvSpPr>
            <a:spLocks noGrp="1"/>
          </p:cNvSpPr>
          <p:nvPr/>
        </p:nvSpPr>
        <p:spPr>
          <a:xfrm>
            <a:off x="411480" y="857250"/>
            <a:ext cx="11382375" cy="12383"/>
          </a:xfrm>
          <a:prstGeom prst="rect">
            <a:avLst/>
          </a:prstGeom>
          <a:solidFill>
            <a:srgbClr val="C9D6E3"/>
          </a:solidFill>
          <a:ln w="0">
            <a:noFill/>
          </a:ln>
        </p:spPr>
        <p:txBody>
          <a:bodyPr/>
          <a:lstStyle/>
          <a:p>
            <a:endParaRPr lang="en-US"/>
          </a:p>
        </p:txBody>
      </p:sp>
      <p:sp>
        <p:nvSpPr>
          <p:cNvPr id="5" name="Rectangle 4">
            <a:extLst>
              <a:ext uri="{FF2B5EF4-FFF2-40B4-BE49-F238E27FC236}">
                <a16:creationId xmlns:a16="http://schemas.microsoft.com/office/drawing/2014/main" id="{411A6531-B704-4440-AF72-50F41112784B}"/>
              </a:ext>
            </a:extLst>
          </p:cNvPr>
          <p:cNvSpPr>
            <a:spLocks noGrp="1"/>
          </p:cNvSpPr>
          <p:nvPr/>
        </p:nvSpPr>
        <p:spPr>
          <a:xfrm>
            <a:off x="274320" y="969645"/>
            <a:ext cx="1285875" cy="447675"/>
          </a:xfrm>
          <a:prstGeom prst="rect">
            <a:avLst/>
          </a:prstGeom>
          <a:solidFill>
            <a:schemeClr val="accent5">
              <a:lumMod val="50000"/>
            </a:schemeClr>
          </a:solidFill>
          <a:ln w="9525">
            <a:solidFill>
              <a:srgbClr val="C9D6E3"/>
            </a:solidFill>
            <a:prstDash val="solid"/>
          </a:ln>
        </p:spPr>
        <p:txBody>
          <a:bodyPr wrap="square" lIns="95250" tIns="76200" rIns="95250" bIns="76200" anchor="ctr">
            <a:normAutofit fontScale="95632" lnSpcReduction="10000"/>
          </a:bodyPr>
          <a:lstStyle/>
          <a:p>
            <a:pPr algn="ctr">
              <a:defRPr sz="1013" b="1">
                <a:solidFill>
                  <a:srgbClr val="FFFFFF"/>
                </a:solidFill>
                <a:latin typeface="Aptos"/>
                <a:ea typeface="Aptos"/>
                <a:cs typeface="Aptos"/>
              </a:defRPr>
            </a:pPr>
            <a:r>
              <a:rPr sz="1013" b="1">
                <a:solidFill>
                  <a:srgbClr val="FFFFFF"/>
                </a:solidFill>
                <a:latin typeface="Aptos"/>
                <a:ea typeface="Aptos"/>
                <a:cs typeface="Aptos"/>
              </a:rPr>
              <a:t>Provider /</a:t>
            </a:r>
          </a:p>
          <a:p>
            <a:pPr algn="ctr">
              <a:defRPr sz="1013" b="1">
                <a:solidFill>
                  <a:srgbClr val="FFFFFF"/>
                </a:solidFill>
                <a:latin typeface="Aptos"/>
                <a:ea typeface="Aptos"/>
                <a:cs typeface="Aptos"/>
              </a:defRPr>
            </a:pPr>
            <a:r>
              <a:rPr sz="1013" b="1">
                <a:solidFill>
                  <a:srgbClr val="FFFFFF"/>
                </a:solidFill>
                <a:latin typeface="Aptos"/>
                <a:ea typeface="Aptos"/>
                <a:cs typeface="Aptos"/>
              </a:rPr>
              <a:t>Program</a:t>
            </a:r>
          </a:p>
        </p:txBody>
      </p:sp>
      <p:sp>
        <p:nvSpPr>
          <p:cNvPr id="6" name="Rectangle 5">
            <a:extLst>
              <a:ext uri="{FF2B5EF4-FFF2-40B4-BE49-F238E27FC236}">
                <a16:creationId xmlns:a16="http://schemas.microsoft.com/office/drawing/2014/main" id="{0AB8D710-8316-4892-A78F-720370786FC3}"/>
              </a:ext>
            </a:extLst>
          </p:cNvPr>
          <p:cNvSpPr>
            <a:spLocks noGrp="1"/>
          </p:cNvSpPr>
          <p:nvPr/>
        </p:nvSpPr>
        <p:spPr>
          <a:xfrm>
            <a:off x="1560195" y="969645"/>
            <a:ext cx="523875" cy="447675"/>
          </a:xfrm>
          <a:prstGeom prst="rect">
            <a:avLst/>
          </a:prstGeom>
          <a:solidFill>
            <a:schemeClr val="accent5">
              <a:lumMod val="50000"/>
            </a:schemeClr>
          </a:solidFill>
          <a:ln w="9525">
            <a:solidFill>
              <a:srgbClr val="C9D6E3"/>
            </a:solidFill>
            <a:prstDash val="solid"/>
          </a:ln>
        </p:spPr>
        <p:txBody>
          <a:bodyPr wrap="square" lIns="95250" tIns="76200" rIns="95250" bIns="76200" anchor="ctr">
            <a:normAutofit/>
          </a:bodyPr>
          <a:lstStyle/>
          <a:p>
            <a:pPr algn="ctr">
              <a:defRPr sz="1013" b="1">
                <a:solidFill>
                  <a:srgbClr val="FFFFFF"/>
                </a:solidFill>
                <a:latin typeface="Aptos"/>
                <a:ea typeface="Aptos"/>
                <a:cs typeface="Aptos"/>
              </a:defRPr>
            </a:pPr>
            <a:r>
              <a:rPr sz="1013" b="1">
                <a:solidFill>
                  <a:srgbClr val="FFFFFF"/>
                </a:solidFill>
                <a:latin typeface="Aptos"/>
                <a:ea typeface="Aptos"/>
                <a:cs typeface="Aptos"/>
              </a:rPr>
              <a:t>HIAA</a:t>
            </a:r>
          </a:p>
        </p:txBody>
      </p:sp>
      <p:sp>
        <p:nvSpPr>
          <p:cNvPr id="7" name="Rectangle 6">
            <a:extLst>
              <a:ext uri="{FF2B5EF4-FFF2-40B4-BE49-F238E27FC236}">
                <a16:creationId xmlns:a16="http://schemas.microsoft.com/office/drawing/2014/main" id="{060F5A53-3008-44FB-B3EC-854DAA702575}"/>
              </a:ext>
            </a:extLst>
          </p:cNvPr>
          <p:cNvSpPr>
            <a:spLocks noGrp="1"/>
          </p:cNvSpPr>
          <p:nvPr/>
        </p:nvSpPr>
        <p:spPr>
          <a:xfrm>
            <a:off x="2084070" y="969645"/>
            <a:ext cx="1381125" cy="447675"/>
          </a:xfrm>
          <a:prstGeom prst="rect">
            <a:avLst/>
          </a:prstGeom>
          <a:solidFill>
            <a:schemeClr val="accent5">
              <a:lumMod val="50000"/>
            </a:schemeClr>
          </a:solidFill>
          <a:ln w="9525">
            <a:solidFill>
              <a:srgbClr val="C9D6E3"/>
            </a:solidFill>
            <a:prstDash val="solid"/>
          </a:ln>
        </p:spPr>
        <p:txBody>
          <a:bodyPr wrap="square" lIns="95250" tIns="76200" rIns="95250" bIns="76200" anchor="ctr">
            <a:normAutofit/>
          </a:bodyPr>
          <a:lstStyle/>
          <a:p>
            <a:pPr algn="ctr">
              <a:defRPr sz="1013" b="1">
                <a:solidFill>
                  <a:srgbClr val="FFFFFF"/>
                </a:solidFill>
                <a:latin typeface="Aptos"/>
                <a:ea typeface="Aptos"/>
                <a:cs typeface="Aptos"/>
              </a:defRPr>
            </a:pPr>
            <a:r>
              <a:rPr sz="1013" b="1">
                <a:solidFill>
                  <a:srgbClr val="FFFFFF"/>
                </a:solidFill>
                <a:latin typeface="Aptos"/>
                <a:ea typeface="Aptos"/>
                <a:cs typeface="Aptos"/>
              </a:rPr>
              <a:t>Exhibit E Schedule</a:t>
            </a:r>
          </a:p>
        </p:txBody>
      </p:sp>
      <p:sp>
        <p:nvSpPr>
          <p:cNvPr id="8" name="Rectangle 7">
            <a:extLst>
              <a:ext uri="{FF2B5EF4-FFF2-40B4-BE49-F238E27FC236}">
                <a16:creationId xmlns:a16="http://schemas.microsoft.com/office/drawing/2014/main" id="{37968E55-11BD-43D7-94B6-606BE74BF43E}"/>
              </a:ext>
            </a:extLst>
          </p:cNvPr>
          <p:cNvSpPr>
            <a:spLocks noGrp="1"/>
          </p:cNvSpPr>
          <p:nvPr/>
        </p:nvSpPr>
        <p:spPr>
          <a:xfrm>
            <a:off x="3465195" y="969645"/>
            <a:ext cx="2143125" cy="447675"/>
          </a:xfrm>
          <a:prstGeom prst="rect">
            <a:avLst/>
          </a:prstGeom>
          <a:solidFill>
            <a:schemeClr val="accent5">
              <a:lumMod val="50000"/>
            </a:schemeClr>
          </a:solidFill>
          <a:ln w="9525">
            <a:solidFill>
              <a:srgbClr val="C9D6E3"/>
            </a:solidFill>
            <a:prstDash val="solid"/>
          </a:ln>
        </p:spPr>
        <p:txBody>
          <a:bodyPr wrap="square" lIns="95250" tIns="76200" rIns="95250" bIns="76200" anchor="ctr">
            <a:normAutofit/>
          </a:bodyPr>
          <a:lstStyle/>
          <a:p>
            <a:pPr algn="ctr">
              <a:defRPr sz="1013" b="1">
                <a:solidFill>
                  <a:srgbClr val="FFFFFF"/>
                </a:solidFill>
                <a:latin typeface="Aptos"/>
                <a:ea typeface="Aptos"/>
                <a:cs typeface="Aptos"/>
              </a:defRPr>
            </a:pPr>
            <a:r>
              <a:rPr sz="1013" b="1">
                <a:solidFill>
                  <a:srgbClr val="FFFFFF"/>
                </a:solidFill>
                <a:latin typeface="Aptos"/>
                <a:ea typeface="Aptos"/>
                <a:cs typeface="Aptos"/>
              </a:rPr>
              <a:t>Commitment / Use</a:t>
            </a:r>
          </a:p>
        </p:txBody>
      </p:sp>
      <p:sp>
        <p:nvSpPr>
          <p:cNvPr id="9" name="Rectangle 8">
            <a:extLst>
              <a:ext uri="{FF2B5EF4-FFF2-40B4-BE49-F238E27FC236}">
                <a16:creationId xmlns:a16="http://schemas.microsoft.com/office/drawing/2014/main" id="{CAD7DE2E-4035-4506-9F36-0D1E138A062A}"/>
              </a:ext>
            </a:extLst>
          </p:cNvPr>
          <p:cNvSpPr>
            <a:spLocks noGrp="1"/>
          </p:cNvSpPr>
          <p:nvPr/>
        </p:nvSpPr>
        <p:spPr>
          <a:xfrm>
            <a:off x="5608320" y="969645"/>
            <a:ext cx="2857500" cy="447675"/>
          </a:xfrm>
          <a:prstGeom prst="rect">
            <a:avLst/>
          </a:prstGeom>
          <a:solidFill>
            <a:schemeClr val="accent5">
              <a:lumMod val="50000"/>
            </a:schemeClr>
          </a:solidFill>
          <a:ln w="9525">
            <a:solidFill>
              <a:srgbClr val="C9D6E3"/>
            </a:solidFill>
            <a:prstDash val="solid"/>
          </a:ln>
        </p:spPr>
        <p:txBody>
          <a:bodyPr wrap="square" lIns="95250" tIns="76200" rIns="95250" bIns="76200" anchor="ctr">
            <a:normAutofit/>
          </a:bodyPr>
          <a:lstStyle/>
          <a:p>
            <a:pPr algn="ctr">
              <a:defRPr sz="1013" b="1">
                <a:solidFill>
                  <a:srgbClr val="FFFFFF"/>
                </a:solidFill>
                <a:latin typeface="Aptos"/>
                <a:ea typeface="Aptos"/>
                <a:cs typeface="Aptos"/>
              </a:defRPr>
            </a:pPr>
            <a:r>
              <a:rPr sz="1013" b="1">
                <a:solidFill>
                  <a:srgbClr val="FFFFFF"/>
                </a:solidFill>
                <a:latin typeface="Aptos"/>
                <a:ea typeface="Aptos"/>
                <a:cs typeface="Aptos"/>
              </a:rPr>
              <a:t>Potential OSF Allowable-Use Alignment</a:t>
            </a:r>
          </a:p>
        </p:txBody>
      </p:sp>
      <p:sp>
        <p:nvSpPr>
          <p:cNvPr id="10" name="Rectangle 9">
            <a:extLst>
              <a:ext uri="{FF2B5EF4-FFF2-40B4-BE49-F238E27FC236}">
                <a16:creationId xmlns:a16="http://schemas.microsoft.com/office/drawing/2014/main" id="{7964784F-10F5-4A34-A7EB-CD0C01752D03}"/>
              </a:ext>
            </a:extLst>
          </p:cNvPr>
          <p:cNvSpPr>
            <a:spLocks noGrp="1"/>
          </p:cNvSpPr>
          <p:nvPr/>
        </p:nvSpPr>
        <p:spPr>
          <a:xfrm>
            <a:off x="8465820" y="969645"/>
            <a:ext cx="2333625" cy="447675"/>
          </a:xfrm>
          <a:prstGeom prst="rect">
            <a:avLst/>
          </a:prstGeom>
          <a:solidFill>
            <a:schemeClr val="accent5">
              <a:lumMod val="50000"/>
            </a:schemeClr>
          </a:solidFill>
          <a:ln w="9525">
            <a:solidFill>
              <a:srgbClr val="C9D6E3"/>
            </a:solidFill>
            <a:prstDash val="solid"/>
          </a:ln>
        </p:spPr>
        <p:txBody>
          <a:bodyPr wrap="square" lIns="95250" tIns="76200" rIns="95250" bIns="76200" anchor="ctr">
            <a:normAutofit/>
          </a:bodyPr>
          <a:lstStyle/>
          <a:p>
            <a:pPr algn="ctr">
              <a:defRPr sz="1013" b="1">
                <a:solidFill>
                  <a:srgbClr val="FFFFFF"/>
                </a:solidFill>
                <a:latin typeface="Aptos"/>
                <a:ea typeface="Aptos"/>
                <a:cs typeface="Aptos"/>
              </a:defRPr>
            </a:pPr>
            <a:r>
              <a:rPr sz="1013" b="1">
                <a:solidFill>
                  <a:srgbClr val="FFFFFF"/>
                </a:solidFill>
                <a:latin typeface="Aptos"/>
                <a:ea typeface="Aptos"/>
                <a:cs typeface="Aptos"/>
              </a:rPr>
              <a:t>Conditions for Allowability</a:t>
            </a:r>
          </a:p>
        </p:txBody>
      </p:sp>
      <p:sp>
        <p:nvSpPr>
          <p:cNvPr id="11" name="Rectangle 10">
            <a:extLst>
              <a:ext uri="{FF2B5EF4-FFF2-40B4-BE49-F238E27FC236}">
                <a16:creationId xmlns:a16="http://schemas.microsoft.com/office/drawing/2014/main" id="{DF4ED773-0E8C-43F4-AC03-D5F6CFE67DF4}"/>
              </a:ext>
            </a:extLst>
          </p:cNvPr>
          <p:cNvSpPr>
            <a:spLocks noGrp="1"/>
          </p:cNvSpPr>
          <p:nvPr/>
        </p:nvSpPr>
        <p:spPr>
          <a:xfrm>
            <a:off x="10799445" y="969645"/>
            <a:ext cx="1114425" cy="447675"/>
          </a:xfrm>
          <a:prstGeom prst="rect">
            <a:avLst/>
          </a:prstGeom>
          <a:solidFill>
            <a:schemeClr val="accent5">
              <a:lumMod val="50000"/>
            </a:schemeClr>
          </a:solidFill>
          <a:ln w="9525">
            <a:solidFill>
              <a:srgbClr val="C9D6E3"/>
            </a:solidFill>
            <a:prstDash val="solid"/>
          </a:ln>
        </p:spPr>
        <p:txBody>
          <a:bodyPr wrap="square" lIns="95250" tIns="76200" rIns="95250" bIns="76200" anchor="ctr">
            <a:normAutofit/>
          </a:bodyPr>
          <a:lstStyle/>
          <a:p>
            <a:pPr algn="ctr">
              <a:defRPr sz="900" b="1">
                <a:solidFill>
                  <a:srgbClr val="FFFFFF"/>
                </a:solidFill>
                <a:latin typeface="Aptos"/>
                <a:ea typeface="Aptos"/>
                <a:cs typeface="Aptos"/>
              </a:defRPr>
            </a:pPr>
            <a:r>
              <a:rPr sz="900" b="1">
                <a:solidFill>
                  <a:srgbClr val="FFFFFF"/>
                </a:solidFill>
                <a:latin typeface="Aptos"/>
                <a:ea typeface="Aptos"/>
                <a:cs typeface="Aptos"/>
              </a:rPr>
              <a:t>Current Status</a:t>
            </a:r>
          </a:p>
        </p:txBody>
      </p:sp>
      <p:sp>
        <p:nvSpPr>
          <p:cNvPr id="12" name="Rectangle 11">
            <a:extLst>
              <a:ext uri="{FF2B5EF4-FFF2-40B4-BE49-F238E27FC236}">
                <a16:creationId xmlns:a16="http://schemas.microsoft.com/office/drawing/2014/main" id="{1FC5A933-BEF0-4E85-A98F-BD3D54263F24}"/>
              </a:ext>
            </a:extLst>
          </p:cNvPr>
          <p:cNvSpPr>
            <a:spLocks noGrp="1"/>
          </p:cNvSpPr>
          <p:nvPr/>
        </p:nvSpPr>
        <p:spPr>
          <a:xfrm>
            <a:off x="274320" y="1417320"/>
            <a:ext cx="1285875" cy="2304288"/>
          </a:xfrm>
          <a:prstGeom prst="rect">
            <a:avLst/>
          </a:prstGeom>
          <a:solidFill>
            <a:srgbClr val="DDEBF7"/>
          </a:solidFill>
          <a:ln w="9525">
            <a:solidFill>
              <a:srgbClr val="C9D6E3"/>
            </a:solidFill>
            <a:prstDash val="solid"/>
          </a:ln>
        </p:spPr>
        <p:txBody>
          <a:bodyPr wrap="square" lIns="95250" tIns="76200" rIns="95250" bIns="76200" anchor="ctr">
            <a:normAutofit/>
          </a:bodyPr>
          <a:lstStyle/>
          <a:p>
            <a:pPr algn="l">
              <a:defRPr sz="735" b="1">
                <a:solidFill>
                  <a:srgbClr val="123F63"/>
                </a:solidFill>
                <a:latin typeface="Aptos"/>
                <a:ea typeface="Aptos"/>
                <a:cs typeface="Aptos"/>
              </a:defRPr>
            </a:pPr>
            <a:r>
              <a:rPr sz="1100" b="1">
                <a:solidFill>
                  <a:srgbClr val="123F63"/>
                </a:solidFill>
                <a:latin typeface="Aptos"/>
                <a:ea typeface="Aptos"/>
                <a:cs typeface="Aptos"/>
              </a:rPr>
              <a:t>Lake County Behavioral Health Services</a:t>
            </a:r>
          </a:p>
          <a:p>
            <a:pPr algn="l">
              <a:defRPr sz="735" b="1">
                <a:solidFill>
                  <a:srgbClr val="123F63"/>
                </a:solidFill>
                <a:latin typeface="Aptos"/>
                <a:ea typeface="Aptos"/>
                <a:cs typeface="Aptos"/>
              </a:defRPr>
            </a:pPr>
            <a:r>
              <a:rPr sz="1100" b="1">
                <a:solidFill>
                  <a:srgbClr val="123F63"/>
                </a:solidFill>
                <a:latin typeface="Aptos"/>
                <a:ea typeface="Aptos"/>
                <a:cs typeface="Aptos"/>
              </a:rPr>
              <a:t>BHCIP / Infrastructure Allocation</a:t>
            </a:r>
          </a:p>
        </p:txBody>
      </p:sp>
      <p:sp>
        <p:nvSpPr>
          <p:cNvPr id="13" name="Rectangle 12">
            <a:extLst>
              <a:ext uri="{FF2B5EF4-FFF2-40B4-BE49-F238E27FC236}">
                <a16:creationId xmlns:a16="http://schemas.microsoft.com/office/drawing/2014/main" id="{6A4634EA-BE48-4DD2-A1BB-8E878BDE670D}"/>
              </a:ext>
            </a:extLst>
          </p:cNvPr>
          <p:cNvSpPr>
            <a:spLocks noGrp="1"/>
          </p:cNvSpPr>
          <p:nvPr/>
        </p:nvSpPr>
        <p:spPr>
          <a:xfrm>
            <a:off x="1560195" y="1417320"/>
            <a:ext cx="523875" cy="2304288"/>
          </a:xfrm>
          <a:prstGeom prst="rect">
            <a:avLst/>
          </a:prstGeom>
          <a:solidFill>
            <a:srgbClr val="E2F0D9"/>
          </a:solidFill>
          <a:ln w="9525">
            <a:solidFill>
              <a:srgbClr val="C9D6E3"/>
            </a:solidFill>
            <a:prstDash val="solid"/>
          </a:ln>
        </p:spPr>
        <p:txBody>
          <a:bodyPr wrap="square" lIns="95250" tIns="76200" rIns="95250" bIns="76200" anchor="ctr">
            <a:normAutofit/>
          </a:bodyPr>
          <a:lstStyle/>
          <a:p>
            <a:pPr algn="ctr">
              <a:defRPr sz="1500" b="1">
                <a:solidFill>
                  <a:srgbClr val="247A32"/>
                </a:solidFill>
                <a:latin typeface="Aptos"/>
                <a:ea typeface="Aptos"/>
                <a:cs typeface="Aptos"/>
              </a:defRPr>
            </a:pPr>
            <a:r>
              <a:rPr sz="1500" b="1">
                <a:solidFill>
                  <a:srgbClr val="247A32"/>
                </a:solidFill>
                <a:latin typeface="Aptos"/>
                <a:ea typeface="Aptos"/>
                <a:cs typeface="Aptos"/>
              </a:rPr>
              <a:t>✓</a:t>
            </a:r>
            <a:endParaRPr lang="en-US" sz="1500" b="1">
              <a:solidFill>
                <a:srgbClr val="247A32"/>
              </a:solidFill>
              <a:latin typeface="Aptos"/>
              <a:ea typeface="Aptos"/>
              <a:cs typeface="Aptos"/>
            </a:endParaRPr>
          </a:p>
          <a:p>
            <a:pPr algn="ctr">
              <a:defRPr sz="1500" b="1">
                <a:solidFill>
                  <a:srgbClr val="247A32"/>
                </a:solidFill>
                <a:latin typeface="Aptos"/>
                <a:ea typeface="Aptos"/>
                <a:cs typeface="Aptos"/>
              </a:defRPr>
            </a:pPr>
            <a:endParaRPr sz="1100" b="1">
              <a:solidFill>
                <a:srgbClr val="247A32"/>
              </a:solidFill>
              <a:latin typeface="Aptos"/>
              <a:ea typeface="Aptos"/>
              <a:cs typeface="Aptos"/>
            </a:endParaRPr>
          </a:p>
        </p:txBody>
      </p:sp>
      <p:sp>
        <p:nvSpPr>
          <p:cNvPr id="14" name="Rectangle 13">
            <a:extLst>
              <a:ext uri="{FF2B5EF4-FFF2-40B4-BE49-F238E27FC236}">
                <a16:creationId xmlns:a16="http://schemas.microsoft.com/office/drawing/2014/main" id="{18F8C10B-91C7-40C8-993D-1C29B0CF9AF4}"/>
              </a:ext>
            </a:extLst>
          </p:cNvPr>
          <p:cNvSpPr>
            <a:spLocks noGrp="1"/>
          </p:cNvSpPr>
          <p:nvPr/>
        </p:nvSpPr>
        <p:spPr>
          <a:xfrm>
            <a:off x="2084070" y="1417320"/>
            <a:ext cx="1381125" cy="2304288"/>
          </a:xfrm>
          <a:prstGeom prst="rect">
            <a:avLst/>
          </a:prstGeom>
          <a:solidFill>
            <a:srgbClr val="E4DFEC"/>
          </a:solidFill>
          <a:ln w="9525">
            <a:solidFill>
              <a:srgbClr val="C9D6E3"/>
            </a:solidFill>
            <a:prstDash val="solid"/>
          </a:ln>
        </p:spPr>
        <p:txBody>
          <a:bodyPr wrap="square" lIns="95250" tIns="76200" rIns="95250" bIns="76200" anchor="ctr">
            <a:normAutofit/>
          </a:bodyPr>
          <a:lstStyle/>
          <a:p>
            <a:pPr algn="l">
              <a:defRPr sz="735" b="1">
                <a:solidFill>
                  <a:srgbClr val="3F378D"/>
                </a:solidFill>
                <a:latin typeface="Aptos"/>
                <a:ea typeface="Aptos"/>
                <a:cs typeface="Aptos"/>
              </a:defRPr>
            </a:pPr>
            <a:r>
              <a:rPr sz="1100" b="1">
                <a:solidFill>
                  <a:srgbClr val="3F378D"/>
                </a:solidFill>
                <a:latin typeface="Aptos"/>
                <a:ea typeface="Aptos"/>
                <a:cs typeface="Aptos"/>
              </a:rPr>
              <a:t>Schedule A + Schedule B</a:t>
            </a:r>
          </a:p>
        </p:txBody>
      </p:sp>
      <p:sp>
        <p:nvSpPr>
          <p:cNvPr id="15" name="Rectangle 14">
            <a:extLst>
              <a:ext uri="{FF2B5EF4-FFF2-40B4-BE49-F238E27FC236}">
                <a16:creationId xmlns:a16="http://schemas.microsoft.com/office/drawing/2014/main" id="{311A54B0-9CC5-4BBB-B8EA-E31436A4F870}"/>
              </a:ext>
            </a:extLst>
          </p:cNvPr>
          <p:cNvSpPr>
            <a:spLocks noGrp="1"/>
          </p:cNvSpPr>
          <p:nvPr/>
        </p:nvSpPr>
        <p:spPr>
          <a:xfrm>
            <a:off x="3465195" y="1417320"/>
            <a:ext cx="2143125" cy="2304288"/>
          </a:xfrm>
          <a:prstGeom prst="rect">
            <a:avLst/>
          </a:prstGeom>
          <a:solidFill>
            <a:srgbClr val="F2F4F7"/>
          </a:solidFill>
          <a:ln w="9525">
            <a:solidFill>
              <a:srgbClr val="C9D6E3"/>
            </a:solidFill>
            <a:prstDash val="solid"/>
          </a:ln>
        </p:spPr>
        <p:txBody>
          <a:bodyPr wrap="square" lIns="95250" tIns="76200" rIns="95250" bIns="76200" anchor="ctr">
            <a:normAutofit/>
          </a:bodyPr>
          <a:lstStyle/>
          <a:p>
            <a:pPr algn="l">
              <a:defRPr sz="735" b="0">
                <a:solidFill>
                  <a:srgbClr val="2F3640"/>
                </a:solidFill>
                <a:latin typeface="Aptos"/>
                <a:ea typeface="Aptos"/>
                <a:cs typeface="Aptos"/>
              </a:defRPr>
            </a:pPr>
            <a:r>
              <a:rPr sz="1100" b="0">
                <a:solidFill>
                  <a:srgbClr val="2F3640"/>
                </a:solidFill>
                <a:latin typeface="Aptos"/>
                <a:ea typeface="Aptos"/>
                <a:cs typeface="Aptos"/>
              </a:rPr>
              <a:t>BHCIP allocation supporting behavioral health treatment infrastructure.</a:t>
            </a:r>
          </a:p>
        </p:txBody>
      </p:sp>
      <p:sp>
        <p:nvSpPr>
          <p:cNvPr id="16" name="Rectangle 15">
            <a:extLst>
              <a:ext uri="{FF2B5EF4-FFF2-40B4-BE49-F238E27FC236}">
                <a16:creationId xmlns:a16="http://schemas.microsoft.com/office/drawing/2014/main" id="{F5257C9F-C2B7-4FC5-A303-8991889C2D31}"/>
              </a:ext>
            </a:extLst>
          </p:cNvPr>
          <p:cNvSpPr>
            <a:spLocks noGrp="1"/>
          </p:cNvSpPr>
          <p:nvPr/>
        </p:nvSpPr>
        <p:spPr>
          <a:xfrm>
            <a:off x="5608320" y="1417320"/>
            <a:ext cx="2857500" cy="2304288"/>
          </a:xfrm>
          <a:prstGeom prst="rect">
            <a:avLst/>
          </a:prstGeom>
          <a:solidFill>
            <a:srgbClr val="F2F4F7"/>
          </a:solidFill>
          <a:ln w="9525">
            <a:solidFill>
              <a:srgbClr val="C9D6E3"/>
            </a:solidFill>
            <a:prstDash val="solid"/>
          </a:ln>
        </p:spPr>
        <p:txBody>
          <a:bodyPr wrap="square" lIns="95250" tIns="76200" rIns="95250" bIns="76200" anchor="ctr">
            <a:normAutofit/>
          </a:bodyPr>
          <a:lstStyle/>
          <a:p>
            <a:pPr algn="l">
              <a:defRPr sz="735" b="0">
                <a:solidFill>
                  <a:srgbClr val="2F3640"/>
                </a:solidFill>
                <a:latin typeface="Aptos"/>
                <a:ea typeface="Aptos"/>
                <a:cs typeface="Aptos"/>
              </a:defRPr>
            </a:pPr>
            <a:r>
              <a:rPr sz="1100" b="0">
                <a:solidFill>
                  <a:srgbClr val="2F3640"/>
                </a:solidFill>
                <a:latin typeface="Aptos"/>
                <a:ea typeface="Aptos"/>
                <a:cs typeface="Aptos"/>
              </a:rPr>
              <a:t>Aligns with HIAA #1 when used for matching funds or operating costs for an approved BHCIP SUD facility; HIAA #2 may apply to expanded SUD treatment infrastructure.</a:t>
            </a:r>
          </a:p>
        </p:txBody>
      </p:sp>
      <p:sp>
        <p:nvSpPr>
          <p:cNvPr id="17" name="Rectangle 16">
            <a:extLst>
              <a:ext uri="{FF2B5EF4-FFF2-40B4-BE49-F238E27FC236}">
                <a16:creationId xmlns:a16="http://schemas.microsoft.com/office/drawing/2014/main" id="{553B84FF-DC75-4267-9143-76401886C5C1}"/>
              </a:ext>
            </a:extLst>
          </p:cNvPr>
          <p:cNvSpPr>
            <a:spLocks noGrp="1"/>
          </p:cNvSpPr>
          <p:nvPr/>
        </p:nvSpPr>
        <p:spPr>
          <a:xfrm>
            <a:off x="8465820" y="1417320"/>
            <a:ext cx="2333625" cy="2304288"/>
          </a:xfrm>
          <a:prstGeom prst="rect">
            <a:avLst/>
          </a:prstGeom>
          <a:solidFill>
            <a:srgbClr val="FFF2CC"/>
          </a:solidFill>
          <a:ln w="9525">
            <a:solidFill>
              <a:srgbClr val="C9D6E3"/>
            </a:solidFill>
            <a:prstDash val="solid"/>
          </a:ln>
        </p:spPr>
        <p:txBody>
          <a:bodyPr wrap="square" lIns="95250" tIns="76200" rIns="95250" bIns="76200" anchor="ctr">
            <a:normAutofit/>
          </a:bodyPr>
          <a:lstStyle/>
          <a:p>
            <a:pPr algn="l">
              <a:defRPr sz="735" b="0">
                <a:solidFill>
                  <a:srgbClr val="2F3640"/>
                </a:solidFill>
                <a:latin typeface="Aptos"/>
                <a:ea typeface="Aptos"/>
                <a:cs typeface="Aptos"/>
              </a:defRPr>
            </a:pPr>
            <a:r>
              <a:rPr sz="1100" b="0">
                <a:solidFill>
                  <a:srgbClr val="2F3640"/>
                </a:solidFill>
                <a:latin typeface="Aptos"/>
                <a:ea typeface="Aptos"/>
                <a:cs typeface="Aptos"/>
              </a:rPr>
              <a:t>Limit costs to the approved BHCIP project and eligible period; document the SUD scope, opioid nexus, approvals, cost allocation, payment support, and no duplication of funding.</a:t>
            </a:r>
          </a:p>
        </p:txBody>
      </p:sp>
      <p:sp>
        <p:nvSpPr>
          <p:cNvPr id="18" name="Rectangle 17">
            <a:extLst>
              <a:ext uri="{FF2B5EF4-FFF2-40B4-BE49-F238E27FC236}">
                <a16:creationId xmlns:a16="http://schemas.microsoft.com/office/drawing/2014/main" id="{3C8E9260-04EC-421C-9E2B-5B4A2D9D0C3E}"/>
              </a:ext>
            </a:extLst>
          </p:cNvPr>
          <p:cNvSpPr>
            <a:spLocks noGrp="1"/>
          </p:cNvSpPr>
          <p:nvPr/>
        </p:nvSpPr>
        <p:spPr>
          <a:xfrm>
            <a:off x="10799445" y="1417320"/>
            <a:ext cx="1114425" cy="2304288"/>
          </a:xfrm>
          <a:prstGeom prst="rect">
            <a:avLst/>
          </a:prstGeom>
          <a:solidFill>
            <a:srgbClr val="E2F0D9"/>
          </a:solidFill>
          <a:ln w="9525">
            <a:solidFill>
              <a:srgbClr val="C9D6E3"/>
            </a:solidFill>
            <a:prstDash val="solid"/>
          </a:ln>
        </p:spPr>
        <p:txBody>
          <a:bodyPr wrap="square" lIns="95250" tIns="76200" rIns="95250" bIns="76200" anchor="ctr">
            <a:normAutofit/>
          </a:bodyPr>
          <a:lstStyle/>
          <a:p>
            <a:pPr algn="ctr">
              <a:defRPr sz="750" b="1">
                <a:solidFill>
                  <a:srgbClr val="247A32"/>
                </a:solidFill>
                <a:latin typeface="Aptos"/>
                <a:ea typeface="Aptos"/>
                <a:cs typeface="Aptos"/>
              </a:defRPr>
            </a:pPr>
            <a:r>
              <a:rPr sz="1100" b="1">
                <a:solidFill>
                  <a:srgbClr val="247A32"/>
                </a:solidFill>
                <a:latin typeface="Aptos"/>
                <a:ea typeface="Aptos"/>
                <a:cs typeface="Aptos"/>
              </a:rPr>
              <a:t>Allowable-use alignment</a:t>
            </a:r>
          </a:p>
        </p:txBody>
      </p:sp>
      <p:sp>
        <p:nvSpPr>
          <p:cNvPr id="19" name="Rectangle 18">
            <a:extLst>
              <a:ext uri="{FF2B5EF4-FFF2-40B4-BE49-F238E27FC236}">
                <a16:creationId xmlns:a16="http://schemas.microsoft.com/office/drawing/2014/main" id="{FFB3B1C8-E52F-4382-AC4B-E8D13BDF6E5D}"/>
              </a:ext>
            </a:extLst>
          </p:cNvPr>
          <p:cNvSpPr>
            <a:spLocks noGrp="1"/>
          </p:cNvSpPr>
          <p:nvPr/>
        </p:nvSpPr>
        <p:spPr>
          <a:xfrm>
            <a:off x="274320" y="3721608"/>
            <a:ext cx="1285875" cy="2304288"/>
          </a:xfrm>
          <a:prstGeom prst="rect">
            <a:avLst/>
          </a:prstGeom>
          <a:solidFill>
            <a:srgbClr val="DDEBF7"/>
          </a:solidFill>
          <a:ln w="9525">
            <a:solidFill>
              <a:srgbClr val="C9D6E3"/>
            </a:solidFill>
            <a:prstDash val="solid"/>
          </a:ln>
        </p:spPr>
        <p:txBody>
          <a:bodyPr wrap="square" lIns="95250" tIns="76200" rIns="95250" bIns="76200" anchor="ctr">
            <a:normAutofit/>
          </a:bodyPr>
          <a:lstStyle/>
          <a:p>
            <a:pPr algn="l">
              <a:defRPr sz="735" b="1">
                <a:solidFill>
                  <a:srgbClr val="123F63"/>
                </a:solidFill>
                <a:latin typeface="Aptos"/>
                <a:ea typeface="Aptos"/>
                <a:cs typeface="Aptos"/>
              </a:defRPr>
            </a:pPr>
            <a:r>
              <a:rPr sz="1100" b="1">
                <a:solidFill>
                  <a:srgbClr val="123F63"/>
                </a:solidFill>
                <a:latin typeface="Aptos"/>
                <a:ea typeface="Aptos"/>
                <a:cs typeface="Aptos"/>
              </a:rPr>
              <a:t>Lake County Behavioral Health Services</a:t>
            </a:r>
          </a:p>
          <a:p>
            <a:pPr algn="l">
              <a:defRPr sz="735" b="1">
                <a:solidFill>
                  <a:srgbClr val="123F63"/>
                </a:solidFill>
                <a:latin typeface="Aptos"/>
                <a:ea typeface="Aptos"/>
                <a:cs typeface="Aptos"/>
              </a:defRPr>
            </a:pPr>
            <a:r>
              <a:rPr sz="1100" b="1">
                <a:solidFill>
                  <a:srgbClr val="123F63"/>
                </a:solidFill>
                <a:latin typeface="Aptos"/>
                <a:ea typeface="Aptos"/>
                <a:cs typeface="Aptos"/>
              </a:rPr>
              <a:t>MAT Program Bridge</a:t>
            </a:r>
          </a:p>
        </p:txBody>
      </p:sp>
      <p:sp>
        <p:nvSpPr>
          <p:cNvPr id="20" name="Rectangle 19">
            <a:extLst>
              <a:ext uri="{FF2B5EF4-FFF2-40B4-BE49-F238E27FC236}">
                <a16:creationId xmlns:a16="http://schemas.microsoft.com/office/drawing/2014/main" id="{977A959F-D619-4896-8214-237180F11A24}"/>
              </a:ext>
            </a:extLst>
          </p:cNvPr>
          <p:cNvSpPr>
            <a:spLocks noGrp="1"/>
          </p:cNvSpPr>
          <p:nvPr/>
        </p:nvSpPr>
        <p:spPr>
          <a:xfrm>
            <a:off x="1560195" y="3721608"/>
            <a:ext cx="523875" cy="2304288"/>
          </a:xfrm>
          <a:prstGeom prst="rect">
            <a:avLst/>
          </a:prstGeom>
          <a:solidFill>
            <a:srgbClr val="E2F0D9"/>
          </a:solidFill>
          <a:ln w="9525">
            <a:solidFill>
              <a:srgbClr val="C9D6E3"/>
            </a:solidFill>
            <a:prstDash val="solid"/>
          </a:ln>
        </p:spPr>
        <p:txBody>
          <a:bodyPr wrap="square" lIns="95250" tIns="76200" rIns="95250" bIns="76200" anchor="ctr">
            <a:normAutofit/>
          </a:bodyPr>
          <a:lstStyle/>
          <a:p>
            <a:pPr algn="ctr">
              <a:defRPr sz="1500" b="1">
                <a:solidFill>
                  <a:srgbClr val="247A32"/>
                </a:solidFill>
                <a:latin typeface="Aptos"/>
                <a:ea typeface="Aptos"/>
                <a:cs typeface="Aptos"/>
              </a:defRPr>
            </a:pPr>
            <a:r>
              <a:rPr sz="1500" b="1">
                <a:solidFill>
                  <a:srgbClr val="247A32"/>
                </a:solidFill>
                <a:latin typeface="Aptos"/>
                <a:ea typeface="Aptos"/>
                <a:cs typeface="Aptos"/>
              </a:rPr>
              <a:t>✓</a:t>
            </a:r>
            <a:endParaRPr lang="en-US" sz="1500" b="1">
              <a:solidFill>
                <a:srgbClr val="247A32"/>
              </a:solidFill>
              <a:latin typeface="Aptos"/>
              <a:ea typeface="Aptos"/>
              <a:cs typeface="Aptos"/>
            </a:endParaRPr>
          </a:p>
          <a:p>
            <a:pPr algn="ctr">
              <a:defRPr sz="1500" b="1">
                <a:solidFill>
                  <a:srgbClr val="247A32"/>
                </a:solidFill>
                <a:latin typeface="Aptos"/>
                <a:ea typeface="Aptos"/>
                <a:cs typeface="Aptos"/>
              </a:defRPr>
            </a:pPr>
            <a:endParaRPr sz="1100" b="1">
              <a:solidFill>
                <a:srgbClr val="247A32"/>
              </a:solidFill>
              <a:latin typeface="Aptos"/>
              <a:ea typeface="Aptos"/>
              <a:cs typeface="Aptos"/>
            </a:endParaRPr>
          </a:p>
        </p:txBody>
      </p:sp>
      <p:sp>
        <p:nvSpPr>
          <p:cNvPr id="21" name="Rectangle 20">
            <a:extLst>
              <a:ext uri="{FF2B5EF4-FFF2-40B4-BE49-F238E27FC236}">
                <a16:creationId xmlns:a16="http://schemas.microsoft.com/office/drawing/2014/main" id="{3C39ED0C-FFF9-46DE-A992-4486C5FEA3E4}"/>
              </a:ext>
            </a:extLst>
          </p:cNvPr>
          <p:cNvSpPr>
            <a:spLocks noGrp="1"/>
          </p:cNvSpPr>
          <p:nvPr/>
        </p:nvSpPr>
        <p:spPr>
          <a:xfrm>
            <a:off x="2084070" y="3721608"/>
            <a:ext cx="1381125" cy="2304288"/>
          </a:xfrm>
          <a:prstGeom prst="rect">
            <a:avLst/>
          </a:prstGeom>
          <a:solidFill>
            <a:srgbClr val="E4DFEC"/>
          </a:solidFill>
          <a:ln w="9525">
            <a:solidFill>
              <a:srgbClr val="C9D6E3"/>
            </a:solidFill>
            <a:prstDash val="solid"/>
          </a:ln>
        </p:spPr>
        <p:txBody>
          <a:bodyPr wrap="square" lIns="95250" tIns="76200" rIns="95250" bIns="76200" anchor="ctr">
            <a:normAutofit/>
          </a:bodyPr>
          <a:lstStyle/>
          <a:p>
            <a:pPr>
              <a:defRPr sz="735" b="1">
                <a:solidFill>
                  <a:srgbClr val="3F378D"/>
                </a:solidFill>
                <a:latin typeface="Aptos"/>
                <a:ea typeface="Aptos"/>
                <a:cs typeface="Aptos"/>
              </a:defRPr>
            </a:pPr>
            <a:r>
              <a:rPr sz="1100" b="1">
                <a:solidFill>
                  <a:srgbClr val="3F378D"/>
                </a:solidFill>
                <a:latin typeface="Aptos"/>
                <a:ea typeface="Aptos"/>
                <a:cs typeface="Aptos"/>
              </a:rPr>
              <a:t>Schedule A + Schedule B</a:t>
            </a:r>
          </a:p>
        </p:txBody>
      </p:sp>
      <p:sp>
        <p:nvSpPr>
          <p:cNvPr id="22" name="Rectangle 21">
            <a:extLst>
              <a:ext uri="{FF2B5EF4-FFF2-40B4-BE49-F238E27FC236}">
                <a16:creationId xmlns:a16="http://schemas.microsoft.com/office/drawing/2014/main" id="{A2E3708E-4445-45AE-B865-0E86BC20502B}"/>
              </a:ext>
            </a:extLst>
          </p:cNvPr>
          <p:cNvSpPr>
            <a:spLocks noGrp="1"/>
          </p:cNvSpPr>
          <p:nvPr/>
        </p:nvSpPr>
        <p:spPr>
          <a:xfrm>
            <a:off x="3465195" y="3721608"/>
            <a:ext cx="2143125" cy="2304288"/>
          </a:xfrm>
          <a:prstGeom prst="rect">
            <a:avLst/>
          </a:prstGeom>
          <a:solidFill>
            <a:srgbClr val="F2F4F7"/>
          </a:solidFill>
          <a:ln w="9525">
            <a:solidFill>
              <a:srgbClr val="C9D6E3"/>
            </a:solidFill>
            <a:prstDash val="solid"/>
          </a:ln>
        </p:spPr>
        <p:txBody>
          <a:bodyPr wrap="square" lIns="95250" tIns="76200" rIns="95250" bIns="76200" anchor="ctr">
            <a:normAutofit/>
          </a:bodyPr>
          <a:lstStyle/>
          <a:p>
            <a:pPr>
              <a:defRPr sz="735" b="0">
                <a:solidFill>
                  <a:srgbClr val="2F3640"/>
                </a:solidFill>
                <a:latin typeface="Aptos"/>
                <a:ea typeface="Aptos"/>
                <a:cs typeface="Aptos"/>
              </a:defRPr>
            </a:pPr>
            <a:r>
              <a:rPr lang="en-US" sz="1100"/>
              <a:t>MAT-related services were developed after settlement funds had been received and during the period when the County was implementing its opioid-remediation strategy. These costs may be opioid-remediation-aligned, particularly if they supported new or expanded MAT access under LCBHS. </a:t>
            </a:r>
            <a:endParaRPr lang="en-US" sz="1100">
              <a:solidFill>
                <a:srgbClr val="333333"/>
              </a:solidFill>
              <a:highlight>
                <a:srgbClr val="FFFFFF"/>
              </a:highlight>
              <a:latin typeface="Segoe UI"/>
              <a:cs typeface="Segoe UI"/>
            </a:endParaRPr>
          </a:p>
        </p:txBody>
      </p:sp>
      <p:sp>
        <p:nvSpPr>
          <p:cNvPr id="23" name="Rectangle 22">
            <a:extLst>
              <a:ext uri="{FF2B5EF4-FFF2-40B4-BE49-F238E27FC236}">
                <a16:creationId xmlns:a16="http://schemas.microsoft.com/office/drawing/2014/main" id="{86708105-C215-4F29-B190-F205BD2AEF5B}"/>
              </a:ext>
            </a:extLst>
          </p:cNvPr>
          <p:cNvSpPr>
            <a:spLocks noGrp="1"/>
          </p:cNvSpPr>
          <p:nvPr/>
        </p:nvSpPr>
        <p:spPr>
          <a:xfrm>
            <a:off x="5608320" y="3721608"/>
            <a:ext cx="2857500" cy="2304288"/>
          </a:xfrm>
          <a:prstGeom prst="rect">
            <a:avLst/>
          </a:prstGeom>
          <a:solidFill>
            <a:srgbClr val="F2F4F7"/>
          </a:solidFill>
          <a:ln w="9525">
            <a:solidFill>
              <a:srgbClr val="C9D6E3"/>
            </a:solidFill>
            <a:prstDash val="solid"/>
          </a:ln>
        </p:spPr>
        <p:txBody>
          <a:bodyPr wrap="square" lIns="95250" tIns="76200" rIns="95250" bIns="76200" anchor="ctr">
            <a:normAutofit/>
          </a:bodyPr>
          <a:lstStyle/>
          <a:p>
            <a:pPr algn="l">
              <a:defRPr sz="735" b="0">
                <a:solidFill>
                  <a:srgbClr val="2F3640"/>
                </a:solidFill>
                <a:latin typeface="Aptos"/>
                <a:ea typeface="Aptos"/>
                <a:cs typeface="Aptos"/>
              </a:defRPr>
            </a:pPr>
            <a:r>
              <a:rPr sz="1100" b="0">
                <a:solidFill>
                  <a:srgbClr val="2F3640"/>
                </a:solidFill>
                <a:latin typeface="Aptos"/>
                <a:ea typeface="Aptos"/>
                <a:cs typeface="Aptos"/>
              </a:rPr>
              <a:t>MAT aligns with Exhibit E as a Schedule A core strategy; HIAA #2  appl</a:t>
            </a:r>
            <a:r>
              <a:rPr lang="en-US" sz="1100">
                <a:solidFill>
                  <a:srgbClr val="2F3640"/>
                </a:solidFill>
                <a:latin typeface="Aptos"/>
                <a:ea typeface="Aptos"/>
                <a:cs typeface="Aptos"/>
              </a:rPr>
              <a:t>ies</a:t>
            </a:r>
            <a:r>
              <a:rPr sz="1100" b="0">
                <a:solidFill>
                  <a:srgbClr val="2F3640"/>
                </a:solidFill>
                <a:latin typeface="Aptos"/>
                <a:ea typeface="Aptos"/>
                <a:cs typeface="Aptos"/>
              </a:rPr>
              <a:t> when funding maintains or expands access, availability, personnel, or capacity for FDA-approved MAT.</a:t>
            </a:r>
          </a:p>
        </p:txBody>
      </p:sp>
      <p:sp>
        <p:nvSpPr>
          <p:cNvPr id="24" name="Rectangle 23">
            <a:extLst>
              <a:ext uri="{FF2B5EF4-FFF2-40B4-BE49-F238E27FC236}">
                <a16:creationId xmlns:a16="http://schemas.microsoft.com/office/drawing/2014/main" id="{3A0D1592-D1B8-435E-B8CE-46548E4F3605}"/>
              </a:ext>
            </a:extLst>
          </p:cNvPr>
          <p:cNvSpPr>
            <a:spLocks noGrp="1"/>
          </p:cNvSpPr>
          <p:nvPr/>
        </p:nvSpPr>
        <p:spPr>
          <a:xfrm>
            <a:off x="8465820" y="3721608"/>
            <a:ext cx="2333625" cy="2304288"/>
          </a:xfrm>
          <a:prstGeom prst="rect">
            <a:avLst/>
          </a:prstGeom>
          <a:solidFill>
            <a:srgbClr val="FFF2CC"/>
          </a:solidFill>
          <a:ln w="9525">
            <a:solidFill>
              <a:srgbClr val="C9D6E3"/>
            </a:solidFill>
            <a:prstDash val="solid"/>
          </a:ln>
        </p:spPr>
        <p:txBody>
          <a:bodyPr wrap="square" lIns="95250" tIns="76200" rIns="95250" bIns="76200" anchor="ctr">
            <a:normAutofit/>
          </a:bodyPr>
          <a:lstStyle/>
          <a:p>
            <a:pPr>
              <a:defRPr sz="735" b="0">
                <a:solidFill>
                  <a:srgbClr val="2F3640"/>
                </a:solidFill>
                <a:latin typeface="Aptos"/>
                <a:ea typeface="Aptos"/>
                <a:cs typeface="Aptos"/>
              </a:defRPr>
            </a:pPr>
            <a:r>
              <a:rPr sz="1100" b="0">
                <a:solidFill>
                  <a:srgbClr val="2F3640"/>
                </a:solidFill>
                <a:latin typeface="Aptos"/>
                <a:ea typeface="Aptos"/>
                <a:cs typeface="Aptos"/>
              </a:rPr>
              <a:t> </a:t>
            </a:r>
            <a:r>
              <a:rPr lang="en-US" sz="1100">
                <a:solidFill>
                  <a:srgbClr val="2F3640"/>
                </a:solidFill>
                <a:ea typeface="+mn-lt"/>
                <a:cs typeface="+mn-lt"/>
              </a:rPr>
              <a:t>Amounts should only be treated as final OSF expenditures if the County confirms that the applicable fund source, timing, authorization, documentation, non-duplication, and reporting requirements are satisfied.</a:t>
            </a:r>
            <a:endParaRPr lang="en-US"/>
          </a:p>
          <a:p>
            <a:pPr algn="l">
              <a:defRPr sz="735" b="0">
                <a:solidFill>
                  <a:srgbClr val="2F3640"/>
                </a:solidFill>
                <a:latin typeface="Aptos"/>
                <a:ea typeface="Aptos"/>
                <a:cs typeface="Aptos"/>
              </a:defRPr>
            </a:pPr>
            <a:endParaRPr sz="1100" b="0">
              <a:solidFill>
                <a:srgbClr val="2F3640"/>
              </a:solidFill>
              <a:latin typeface="Aptos"/>
              <a:ea typeface="Aptos"/>
              <a:cs typeface="Aptos"/>
            </a:endParaRPr>
          </a:p>
        </p:txBody>
      </p:sp>
      <p:sp>
        <p:nvSpPr>
          <p:cNvPr id="25" name="Rectangle 24">
            <a:extLst>
              <a:ext uri="{FF2B5EF4-FFF2-40B4-BE49-F238E27FC236}">
                <a16:creationId xmlns:a16="http://schemas.microsoft.com/office/drawing/2014/main" id="{A32264F4-EF87-4DEC-89ED-5E9CD16A8832}"/>
              </a:ext>
            </a:extLst>
          </p:cNvPr>
          <p:cNvSpPr>
            <a:spLocks noGrp="1"/>
          </p:cNvSpPr>
          <p:nvPr/>
        </p:nvSpPr>
        <p:spPr>
          <a:xfrm>
            <a:off x="10799445" y="3721608"/>
            <a:ext cx="1114425" cy="2304288"/>
          </a:xfrm>
          <a:prstGeom prst="rect">
            <a:avLst/>
          </a:prstGeom>
          <a:solidFill>
            <a:schemeClr val="accent2">
              <a:lumMod val="40000"/>
              <a:lumOff val="60000"/>
            </a:schemeClr>
          </a:solidFill>
          <a:ln w="9525">
            <a:solidFill>
              <a:srgbClr val="C9D6E3"/>
            </a:solidFill>
            <a:prstDash val="solid"/>
          </a:ln>
        </p:spPr>
        <p:txBody>
          <a:bodyPr wrap="square" lIns="95250" tIns="76200" rIns="95250" bIns="76200" anchor="ctr">
            <a:normAutofit/>
          </a:bodyPr>
          <a:lstStyle/>
          <a:p>
            <a:pPr algn="ctr">
              <a:defRPr sz="750" b="1">
                <a:solidFill>
                  <a:srgbClr val="8A5A00"/>
                </a:solidFill>
                <a:latin typeface="Aptos"/>
                <a:ea typeface="Aptos"/>
                <a:cs typeface="Aptos"/>
              </a:defRPr>
            </a:pPr>
            <a:r>
              <a:rPr sz="1100" b="1">
                <a:solidFill>
                  <a:schemeClr val="accent2">
                    <a:lumMod val="76000"/>
                  </a:schemeClr>
                </a:solidFill>
                <a:latin typeface="Aptos"/>
                <a:ea typeface="Aptos"/>
                <a:cs typeface="Aptos"/>
              </a:rPr>
              <a:t>Allowable-use </a:t>
            </a:r>
            <a:r>
              <a:rPr lang="en-US" sz="1100" b="1">
                <a:solidFill>
                  <a:schemeClr val="accent2">
                    <a:lumMod val="76000"/>
                  </a:schemeClr>
                </a:solidFill>
                <a:latin typeface="Aptos"/>
                <a:ea typeface="Aptos"/>
                <a:cs typeface="Aptos"/>
              </a:rPr>
              <a:t>under review</a:t>
            </a:r>
            <a:endParaRPr sz="1100" b="1">
              <a:solidFill>
                <a:schemeClr val="accent2">
                  <a:lumMod val="76000"/>
                </a:schemeClr>
              </a:solidFill>
              <a:latin typeface="Aptos"/>
              <a:ea typeface="Aptos"/>
              <a:cs typeface="Aptos"/>
            </a:endParaRPr>
          </a:p>
        </p:txBody>
      </p:sp>
      <p:sp>
        <p:nvSpPr>
          <p:cNvPr id="26" name="Rectangle 25">
            <a:extLst>
              <a:ext uri="{FF2B5EF4-FFF2-40B4-BE49-F238E27FC236}">
                <a16:creationId xmlns:a16="http://schemas.microsoft.com/office/drawing/2014/main" id="{9E554B0B-19D1-469A-8482-F64E21F5A251}"/>
              </a:ext>
            </a:extLst>
          </p:cNvPr>
          <p:cNvSpPr>
            <a:spLocks noGrp="1"/>
          </p:cNvSpPr>
          <p:nvPr/>
        </p:nvSpPr>
        <p:spPr>
          <a:xfrm>
            <a:off x="411480" y="6116955"/>
            <a:ext cx="11384280" cy="365760"/>
          </a:xfrm>
          <a:prstGeom prst="rect">
            <a:avLst/>
          </a:prstGeom>
          <a:solidFill>
            <a:srgbClr val="FFF7ED"/>
          </a:solidFill>
          <a:ln w="9525">
            <a:solidFill>
              <a:srgbClr val="C9D6E3"/>
            </a:solidFill>
            <a:prstDash val="solid"/>
          </a:ln>
        </p:spPr>
        <p:txBody>
          <a:bodyPr wrap="square" lIns="95250" tIns="76200" rIns="95250" bIns="76200" anchor="ctr">
            <a:normAutofit/>
          </a:bodyPr>
          <a:lstStyle/>
          <a:p>
            <a:pPr algn="l">
              <a:defRPr sz="938" b="1">
                <a:solidFill>
                  <a:srgbClr val="704000"/>
                </a:solidFill>
                <a:latin typeface="Aptos"/>
                <a:ea typeface="Aptos"/>
                <a:cs typeface="Aptos"/>
              </a:defRPr>
            </a:pPr>
            <a:r>
              <a:rPr sz="938" b="1">
                <a:solidFill>
                  <a:srgbClr val="704000"/>
                </a:solidFill>
                <a:latin typeface="Aptos"/>
                <a:ea typeface="Aptos"/>
                <a:cs typeface="Aptos"/>
              </a:rPr>
              <a:t>Key control: Programmatic alignment does not establish final fiscal allowability. Each award remains subject to documentation, contracting, cost allocation, approval, and reporting requirements.</a:t>
            </a:r>
          </a:p>
        </p:txBody>
      </p:sp>
      <p:sp>
        <p:nvSpPr>
          <p:cNvPr id="27" name="Rectangle 26">
            <a:extLst>
              <a:ext uri="{FF2B5EF4-FFF2-40B4-BE49-F238E27FC236}">
                <a16:creationId xmlns:a16="http://schemas.microsoft.com/office/drawing/2014/main" id="{E30B2B6C-3284-4D29-AF33-B4E03E8F90B4}"/>
              </a:ext>
            </a:extLst>
          </p:cNvPr>
          <p:cNvSpPr>
            <a:spLocks noGrp="1"/>
          </p:cNvSpPr>
          <p:nvPr/>
        </p:nvSpPr>
        <p:spPr>
          <a:xfrm>
            <a:off x="438150" y="6543675"/>
            <a:ext cx="11287125" cy="228600"/>
          </a:xfrm>
          <a:prstGeom prst="rect">
            <a:avLst/>
          </a:prstGeom>
          <a:noFill/>
          <a:ln w="0">
            <a:noFill/>
          </a:ln>
        </p:spPr>
        <p:txBody>
          <a:bodyPr lIns="0" tIns="0" rIns="0" bIns="0">
            <a:normAutofit/>
          </a:bodyPr>
          <a:lstStyle/>
          <a:p>
            <a:pPr>
              <a:defRPr sz="600">
                <a:solidFill>
                  <a:srgbClr val="64748B"/>
                </a:solidFill>
                <a:latin typeface="Aptos"/>
                <a:ea typeface="Aptos"/>
                <a:cs typeface="Aptos"/>
              </a:defRPr>
            </a:pPr>
            <a:r>
              <a:rPr sz="600">
                <a:solidFill>
                  <a:srgbClr val="64748B"/>
                </a:solidFill>
                <a:latin typeface="Aptos"/>
                <a:ea typeface="Aptos"/>
                <a:cs typeface="Aptos"/>
              </a:rPr>
              <a:t>✓ indicates potential HIAA alignment when the funded scope is budgeted, documented, and reported accordingly. Exhibit E: Schedule A = Core Strategies; Schedule B = Approved Uses. Source: DHCS allowable-use guidance and Lake County OSF expenditure planning records. Prepared for discussion; not a legal or fiscal determination.</a:t>
            </a:r>
          </a:p>
        </p:txBody>
      </p:sp>
    </p:spTree>
    <p:extLst>
      <p:ext uri="{BB962C8B-B14F-4D97-AF65-F5344CB8AC3E}">
        <p14:creationId xmlns:p14="http://schemas.microsoft.com/office/powerpoint/2010/main" val="4692375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1480" y="301752"/>
            <a:ext cx="7315200" cy="438912"/>
          </a:xfrm>
          <a:prstGeom prst="rect">
            <a:avLst/>
          </a:prstGeom>
          <a:noFill/>
        </p:spPr>
        <p:txBody>
          <a:bodyPr wrap="square" lIns="27432" tIns="18288" rIns="27432" bIns="18288" anchor="ctr">
            <a:spAutoFit/>
          </a:bodyPr>
          <a:lstStyle/>
          <a:p>
            <a:pPr algn="l">
              <a:defRPr sz="2300" b="1" i="0">
                <a:solidFill>
                  <a:srgbClr val="1F3D61"/>
                </a:solidFill>
              </a:defRPr>
            </a:pPr>
            <a:r>
              <a:t>Awards and Commitments</a:t>
            </a:r>
          </a:p>
        </p:txBody>
      </p:sp>
      <p:sp>
        <p:nvSpPr>
          <p:cNvPr id="3" name="TextBox 2"/>
          <p:cNvSpPr txBox="1"/>
          <p:nvPr/>
        </p:nvSpPr>
        <p:spPr>
          <a:xfrm>
            <a:off x="411480" y="728999"/>
            <a:ext cx="1828800" cy="206210"/>
          </a:xfrm>
          <a:prstGeom prst="rect">
            <a:avLst/>
          </a:prstGeom>
          <a:noFill/>
        </p:spPr>
        <p:txBody>
          <a:bodyPr wrap="square" lIns="27432" tIns="18288" rIns="27432" bIns="18288" anchor="ctr">
            <a:spAutoFit/>
          </a:bodyPr>
          <a:lstStyle/>
          <a:p>
            <a:pPr algn="l">
              <a:defRPr sz="1100" b="0" i="0">
                <a:solidFill>
                  <a:srgbClr val="000000"/>
                </a:solidFill>
              </a:defRPr>
            </a:pPr>
            <a:r>
              <a:t>July </a:t>
            </a:r>
            <a:r>
              <a:rPr lang="en-US"/>
              <a:t>17</a:t>
            </a:r>
            <a:r>
              <a:t>, 2026</a:t>
            </a:r>
          </a:p>
        </p:txBody>
      </p:sp>
      <p:sp>
        <p:nvSpPr>
          <p:cNvPr id="4" name="Rectangle 3"/>
          <p:cNvSpPr/>
          <p:nvPr/>
        </p:nvSpPr>
        <p:spPr>
          <a:xfrm>
            <a:off x="411480" y="1033271"/>
            <a:ext cx="11475720" cy="10972"/>
          </a:xfrm>
          <a:prstGeom prst="rect">
            <a:avLst/>
          </a:prstGeom>
          <a:solidFill>
            <a:srgbClr val="D6DDE5"/>
          </a:solidFill>
          <a:ln>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365760" y="1143000"/>
            <a:ext cx="2697284" cy="457200"/>
          </a:xfrm>
          <a:prstGeom prst="rect">
            <a:avLst/>
          </a:prstGeom>
          <a:solidFill>
            <a:srgbClr val="25537F"/>
          </a:solidFill>
          <a:ln w="10160">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384048" y="1271572"/>
            <a:ext cx="2660708" cy="200055"/>
          </a:xfrm>
          <a:prstGeom prst="rect">
            <a:avLst/>
          </a:prstGeom>
          <a:noFill/>
        </p:spPr>
        <p:txBody>
          <a:bodyPr wrap="square" lIns="27432" tIns="18288" rIns="27432" bIns="18288" anchor="ctr">
            <a:spAutoFit/>
          </a:bodyPr>
          <a:lstStyle/>
          <a:p>
            <a:pPr algn="ctr">
              <a:defRPr sz="1060" b="1" i="0">
                <a:solidFill>
                  <a:srgbClr val="FFFFFF"/>
                </a:solidFill>
              </a:defRPr>
            </a:pPr>
            <a:r>
              <a:rPr lang="en-US"/>
              <a:t>Project/Provider</a:t>
            </a:r>
            <a:endParaRPr/>
          </a:p>
        </p:txBody>
      </p:sp>
      <p:sp>
        <p:nvSpPr>
          <p:cNvPr id="7" name="Rectangle 6"/>
          <p:cNvSpPr/>
          <p:nvPr/>
        </p:nvSpPr>
        <p:spPr>
          <a:xfrm>
            <a:off x="3063044" y="1143000"/>
            <a:ext cx="1716453" cy="457200"/>
          </a:xfrm>
          <a:prstGeom prst="rect">
            <a:avLst/>
          </a:prstGeom>
          <a:solidFill>
            <a:srgbClr val="25537F"/>
          </a:solidFill>
          <a:ln w="10160">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3081332" y="1271572"/>
            <a:ext cx="1679877" cy="200055"/>
          </a:xfrm>
          <a:prstGeom prst="rect">
            <a:avLst/>
          </a:prstGeom>
          <a:noFill/>
        </p:spPr>
        <p:txBody>
          <a:bodyPr wrap="square" lIns="27432" tIns="18288" rIns="27432" bIns="18288" anchor="ctr">
            <a:spAutoFit/>
          </a:bodyPr>
          <a:lstStyle/>
          <a:p>
            <a:pPr algn="ctr">
              <a:defRPr sz="1060" b="1" i="0">
                <a:solidFill>
                  <a:srgbClr val="FFFFFF"/>
                </a:solidFill>
              </a:defRPr>
            </a:pPr>
            <a:r>
              <a:rPr lang="en-US"/>
              <a:t>Maximum Authorization</a:t>
            </a:r>
            <a:endParaRPr/>
          </a:p>
        </p:txBody>
      </p:sp>
      <p:sp>
        <p:nvSpPr>
          <p:cNvPr id="9" name="Rectangle 8"/>
          <p:cNvSpPr/>
          <p:nvPr/>
        </p:nvSpPr>
        <p:spPr>
          <a:xfrm>
            <a:off x="4779498" y="1143000"/>
            <a:ext cx="1520287" cy="457200"/>
          </a:xfrm>
          <a:prstGeom prst="rect">
            <a:avLst/>
          </a:prstGeom>
          <a:solidFill>
            <a:srgbClr val="25537F"/>
          </a:solidFill>
          <a:ln w="10160">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4797786" y="1271572"/>
            <a:ext cx="1483711" cy="200055"/>
          </a:xfrm>
          <a:prstGeom prst="rect">
            <a:avLst/>
          </a:prstGeom>
          <a:noFill/>
        </p:spPr>
        <p:txBody>
          <a:bodyPr wrap="square" lIns="27432" tIns="18288" rIns="27432" bIns="18288" anchor="ctr">
            <a:spAutoFit/>
          </a:bodyPr>
          <a:lstStyle/>
          <a:p>
            <a:pPr algn="ctr">
              <a:defRPr sz="1060" b="1" i="0">
                <a:solidFill>
                  <a:srgbClr val="FFFFFF"/>
                </a:solidFill>
              </a:defRPr>
            </a:pPr>
            <a:r>
              <a:rPr lang="en-US"/>
              <a:t>Invoiced/ </a:t>
            </a:r>
            <a:r>
              <a:t>Paid to date</a:t>
            </a:r>
          </a:p>
        </p:txBody>
      </p:sp>
      <p:sp>
        <p:nvSpPr>
          <p:cNvPr id="11" name="Rectangle 10"/>
          <p:cNvSpPr/>
          <p:nvPr/>
        </p:nvSpPr>
        <p:spPr>
          <a:xfrm>
            <a:off x="6299786" y="1143000"/>
            <a:ext cx="1569329" cy="457200"/>
          </a:xfrm>
          <a:prstGeom prst="rect">
            <a:avLst/>
          </a:prstGeom>
          <a:solidFill>
            <a:srgbClr val="25537F"/>
          </a:solidFill>
          <a:ln w="10160">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6318074" y="1161288"/>
            <a:ext cx="1532753" cy="420624"/>
          </a:xfrm>
          <a:prstGeom prst="rect">
            <a:avLst/>
          </a:prstGeom>
          <a:noFill/>
        </p:spPr>
        <p:txBody>
          <a:bodyPr wrap="square" lIns="27432" tIns="18288" rIns="27432" bIns="18288" anchor="ctr">
            <a:spAutoFit/>
          </a:bodyPr>
          <a:lstStyle/>
          <a:p>
            <a:pPr algn="ctr">
              <a:defRPr sz="1060" b="1" i="0">
                <a:solidFill>
                  <a:srgbClr val="FFFFFF"/>
                </a:solidFill>
              </a:defRPr>
            </a:pPr>
            <a:r>
              <a:t>Remaining</a:t>
            </a:r>
          </a:p>
        </p:txBody>
      </p:sp>
      <p:sp>
        <p:nvSpPr>
          <p:cNvPr id="13" name="Rectangle 12"/>
          <p:cNvSpPr/>
          <p:nvPr/>
        </p:nvSpPr>
        <p:spPr>
          <a:xfrm>
            <a:off x="7869115" y="1143000"/>
            <a:ext cx="1520287" cy="457200"/>
          </a:xfrm>
          <a:prstGeom prst="rect">
            <a:avLst/>
          </a:prstGeom>
          <a:solidFill>
            <a:srgbClr val="25537F"/>
          </a:solidFill>
          <a:ln w="10160">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7905691" y="1271572"/>
            <a:ext cx="1465423" cy="200055"/>
          </a:xfrm>
          <a:prstGeom prst="rect">
            <a:avLst/>
          </a:prstGeom>
          <a:noFill/>
        </p:spPr>
        <p:txBody>
          <a:bodyPr wrap="square" lIns="27432" tIns="18288" rIns="27432" bIns="18288" anchor="ctr">
            <a:spAutoFit/>
          </a:bodyPr>
          <a:lstStyle/>
          <a:p>
            <a:pPr algn="ctr">
              <a:defRPr sz="1060" b="1" i="0">
                <a:solidFill>
                  <a:srgbClr val="FFFFFF"/>
                </a:solidFill>
              </a:defRPr>
            </a:pPr>
            <a:r>
              <a:t>Payment Status</a:t>
            </a:r>
          </a:p>
        </p:txBody>
      </p:sp>
      <p:sp>
        <p:nvSpPr>
          <p:cNvPr id="15" name="Rectangle 14"/>
          <p:cNvSpPr/>
          <p:nvPr/>
        </p:nvSpPr>
        <p:spPr>
          <a:xfrm>
            <a:off x="9389403" y="1143000"/>
            <a:ext cx="1520287" cy="457200"/>
          </a:xfrm>
          <a:prstGeom prst="rect">
            <a:avLst/>
          </a:prstGeom>
          <a:solidFill>
            <a:srgbClr val="25537F"/>
          </a:solidFill>
          <a:ln w="10160">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9407691" y="1271572"/>
            <a:ext cx="1483711" cy="200055"/>
          </a:xfrm>
          <a:prstGeom prst="rect">
            <a:avLst/>
          </a:prstGeom>
          <a:noFill/>
        </p:spPr>
        <p:txBody>
          <a:bodyPr wrap="square" lIns="27432" tIns="18288" rIns="27432" bIns="18288" anchor="ctr">
            <a:spAutoFit/>
          </a:bodyPr>
          <a:lstStyle/>
          <a:p>
            <a:pPr algn="ctr">
              <a:defRPr sz="1060" b="1" i="0">
                <a:solidFill>
                  <a:srgbClr val="FFFFFF"/>
                </a:solidFill>
              </a:defRPr>
            </a:pPr>
            <a:r>
              <a:rPr lang="en-US" sz="1050"/>
              <a:t> Authorization</a:t>
            </a:r>
            <a:endParaRPr sz="1050"/>
          </a:p>
        </p:txBody>
      </p:sp>
      <p:sp>
        <p:nvSpPr>
          <p:cNvPr id="17" name="Rectangle 16"/>
          <p:cNvSpPr/>
          <p:nvPr/>
        </p:nvSpPr>
        <p:spPr>
          <a:xfrm>
            <a:off x="10909690" y="1143000"/>
            <a:ext cx="931789" cy="457200"/>
          </a:xfrm>
          <a:prstGeom prst="rect">
            <a:avLst/>
          </a:prstGeom>
          <a:solidFill>
            <a:srgbClr val="25537F"/>
          </a:solidFill>
          <a:ln w="10160">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10927978" y="1161288"/>
            <a:ext cx="895213" cy="420624"/>
          </a:xfrm>
          <a:prstGeom prst="rect">
            <a:avLst/>
          </a:prstGeom>
          <a:noFill/>
        </p:spPr>
        <p:txBody>
          <a:bodyPr wrap="square" lIns="27432" tIns="18288" rIns="27432" bIns="18288" anchor="ctr">
            <a:spAutoFit/>
          </a:bodyPr>
          <a:lstStyle/>
          <a:p>
            <a:pPr algn="ctr">
              <a:defRPr sz="1060" b="1" i="0">
                <a:solidFill>
                  <a:srgbClr val="FFFFFF"/>
                </a:solidFill>
              </a:defRPr>
            </a:pPr>
            <a:r>
              <a:t>Date</a:t>
            </a:r>
          </a:p>
        </p:txBody>
      </p:sp>
      <p:sp>
        <p:nvSpPr>
          <p:cNvPr id="19" name="Rectangle 18"/>
          <p:cNvSpPr/>
          <p:nvPr/>
        </p:nvSpPr>
        <p:spPr>
          <a:xfrm>
            <a:off x="365760" y="1600200"/>
            <a:ext cx="2697284" cy="443484"/>
          </a:xfrm>
          <a:prstGeom prst="rect">
            <a:avLst/>
          </a:prstGeom>
          <a:solidFill>
            <a:srgbClr val="FFFFFF"/>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402336" y="1618488"/>
            <a:ext cx="2624132" cy="406908"/>
          </a:xfrm>
          <a:prstGeom prst="rect">
            <a:avLst/>
          </a:prstGeom>
          <a:noFill/>
        </p:spPr>
        <p:txBody>
          <a:bodyPr wrap="square" lIns="27432" tIns="18288" rIns="27432" bIns="18288" anchor="ctr">
            <a:spAutoFit/>
          </a:bodyPr>
          <a:lstStyle/>
          <a:p>
            <a:pPr algn="l">
              <a:defRPr sz="940" b="0" i="0">
                <a:solidFill>
                  <a:srgbClr val="252A31"/>
                </a:solidFill>
              </a:defRPr>
            </a:pPr>
            <a:r>
              <a:t>Kno'Qoti Native Wellness</a:t>
            </a:r>
            <a:br/>
            <a:r>
              <a:t>ElevateED</a:t>
            </a:r>
          </a:p>
        </p:txBody>
      </p:sp>
      <p:sp>
        <p:nvSpPr>
          <p:cNvPr id="21" name="Rectangle 20"/>
          <p:cNvSpPr/>
          <p:nvPr/>
        </p:nvSpPr>
        <p:spPr>
          <a:xfrm>
            <a:off x="3063044" y="1600200"/>
            <a:ext cx="1716453" cy="443484"/>
          </a:xfrm>
          <a:prstGeom prst="rect">
            <a:avLst/>
          </a:prstGeom>
          <a:solidFill>
            <a:srgbClr val="FFFFFF"/>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3099620" y="1618488"/>
            <a:ext cx="1643301" cy="406908"/>
          </a:xfrm>
          <a:prstGeom prst="rect">
            <a:avLst/>
          </a:prstGeom>
          <a:noFill/>
        </p:spPr>
        <p:txBody>
          <a:bodyPr wrap="square" lIns="27432" tIns="18288" rIns="27432" bIns="18288" anchor="ctr">
            <a:spAutoFit/>
          </a:bodyPr>
          <a:lstStyle/>
          <a:p>
            <a:pPr algn="r">
              <a:defRPr sz="940" b="0" i="0">
                <a:solidFill>
                  <a:srgbClr val="252A31"/>
                </a:solidFill>
              </a:defRPr>
            </a:pPr>
            <a:r>
              <a:t>$1,000,000.00</a:t>
            </a:r>
          </a:p>
        </p:txBody>
      </p:sp>
      <p:sp>
        <p:nvSpPr>
          <p:cNvPr id="23" name="Rectangle 22"/>
          <p:cNvSpPr/>
          <p:nvPr/>
        </p:nvSpPr>
        <p:spPr>
          <a:xfrm>
            <a:off x="4779498" y="1600200"/>
            <a:ext cx="1520287" cy="443484"/>
          </a:xfrm>
          <a:prstGeom prst="rect">
            <a:avLst/>
          </a:prstGeom>
          <a:solidFill>
            <a:srgbClr val="FFFFFF"/>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p:cNvSpPr txBox="1"/>
          <p:nvPr/>
        </p:nvSpPr>
        <p:spPr>
          <a:xfrm>
            <a:off x="4816074" y="1618488"/>
            <a:ext cx="1447135" cy="406908"/>
          </a:xfrm>
          <a:prstGeom prst="rect">
            <a:avLst/>
          </a:prstGeom>
          <a:noFill/>
        </p:spPr>
        <p:txBody>
          <a:bodyPr wrap="square" lIns="27432" tIns="18288" rIns="27432" bIns="18288" anchor="ctr">
            <a:spAutoFit/>
          </a:bodyPr>
          <a:lstStyle/>
          <a:p>
            <a:pPr algn="r">
              <a:defRPr sz="940" b="0" i="0">
                <a:solidFill>
                  <a:srgbClr val="252A31"/>
                </a:solidFill>
              </a:defRPr>
            </a:pPr>
            <a:r>
              <a:t>$220,793.54</a:t>
            </a:r>
          </a:p>
        </p:txBody>
      </p:sp>
      <p:sp>
        <p:nvSpPr>
          <p:cNvPr id="25" name="Rectangle 24"/>
          <p:cNvSpPr/>
          <p:nvPr/>
        </p:nvSpPr>
        <p:spPr>
          <a:xfrm>
            <a:off x="6299786" y="1600200"/>
            <a:ext cx="1569329" cy="443484"/>
          </a:xfrm>
          <a:prstGeom prst="rect">
            <a:avLst/>
          </a:prstGeom>
          <a:solidFill>
            <a:srgbClr val="FFFFFF"/>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p:cNvSpPr txBox="1"/>
          <p:nvPr/>
        </p:nvSpPr>
        <p:spPr>
          <a:xfrm>
            <a:off x="6336362" y="1618488"/>
            <a:ext cx="1496177" cy="406908"/>
          </a:xfrm>
          <a:prstGeom prst="rect">
            <a:avLst/>
          </a:prstGeom>
          <a:noFill/>
        </p:spPr>
        <p:txBody>
          <a:bodyPr wrap="square" lIns="27432" tIns="18288" rIns="27432" bIns="18288" anchor="ctr">
            <a:spAutoFit/>
          </a:bodyPr>
          <a:lstStyle/>
          <a:p>
            <a:pPr algn="r">
              <a:defRPr sz="940" b="0" i="0">
                <a:solidFill>
                  <a:srgbClr val="252A31"/>
                </a:solidFill>
              </a:defRPr>
            </a:pPr>
            <a:r>
              <a:t>$779,206.46</a:t>
            </a:r>
          </a:p>
        </p:txBody>
      </p:sp>
      <p:sp>
        <p:nvSpPr>
          <p:cNvPr id="27" name="Rectangle 26"/>
          <p:cNvSpPr/>
          <p:nvPr/>
        </p:nvSpPr>
        <p:spPr>
          <a:xfrm>
            <a:off x="7869115" y="1600200"/>
            <a:ext cx="1520287" cy="443484"/>
          </a:xfrm>
          <a:prstGeom prst="rect">
            <a:avLst/>
          </a:prstGeom>
          <a:solidFill>
            <a:srgbClr val="E0EED8"/>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TextBox 27"/>
          <p:cNvSpPr txBox="1"/>
          <p:nvPr/>
        </p:nvSpPr>
        <p:spPr>
          <a:xfrm>
            <a:off x="7905691" y="1618488"/>
            <a:ext cx="1447135" cy="406908"/>
          </a:xfrm>
          <a:prstGeom prst="rect">
            <a:avLst/>
          </a:prstGeom>
          <a:noFill/>
        </p:spPr>
        <p:txBody>
          <a:bodyPr wrap="square" lIns="27432" tIns="18288" rIns="27432" bIns="18288" anchor="ctr">
            <a:spAutoFit/>
          </a:bodyPr>
          <a:lstStyle/>
          <a:p>
            <a:pPr algn="ctr">
              <a:defRPr sz="890" b="0" i="0">
                <a:solidFill>
                  <a:srgbClr val="252A31"/>
                </a:solidFill>
              </a:defRPr>
            </a:pPr>
            <a:r>
              <a:t>Partially paid</a:t>
            </a:r>
          </a:p>
        </p:txBody>
      </p:sp>
      <p:sp>
        <p:nvSpPr>
          <p:cNvPr id="29" name="Rectangle 28"/>
          <p:cNvSpPr/>
          <p:nvPr/>
        </p:nvSpPr>
        <p:spPr>
          <a:xfrm>
            <a:off x="9389403" y="1600200"/>
            <a:ext cx="1520287" cy="443484"/>
          </a:xfrm>
          <a:prstGeom prst="rect">
            <a:avLst/>
          </a:prstGeom>
          <a:solidFill>
            <a:srgbClr val="D1D9E2"/>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TextBox 29"/>
          <p:cNvSpPr txBox="1"/>
          <p:nvPr/>
        </p:nvSpPr>
        <p:spPr>
          <a:xfrm>
            <a:off x="9425979" y="1680365"/>
            <a:ext cx="1447135" cy="283154"/>
          </a:xfrm>
          <a:prstGeom prst="rect">
            <a:avLst/>
          </a:prstGeom>
          <a:noFill/>
        </p:spPr>
        <p:txBody>
          <a:bodyPr wrap="square" lIns="27432" tIns="18288" rIns="27432" bIns="18288" anchor="ctr">
            <a:spAutoFit/>
          </a:bodyPr>
          <a:lstStyle/>
          <a:p>
            <a:pPr algn="ctr">
              <a:defRPr sz="860" b="0" i="0">
                <a:solidFill>
                  <a:srgbClr val="252A31"/>
                </a:solidFill>
              </a:defRPr>
            </a:pPr>
            <a:r>
              <a:rPr sz="800"/>
              <a:t>Executed Board-</a:t>
            </a:r>
            <a:br>
              <a:rPr sz="800"/>
            </a:br>
            <a:r>
              <a:rPr sz="800"/>
              <a:t>approved contract</a:t>
            </a:r>
          </a:p>
        </p:txBody>
      </p:sp>
      <p:sp>
        <p:nvSpPr>
          <p:cNvPr id="31" name="Rectangle 30"/>
          <p:cNvSpPr/>
          <p:nvPr/>
        </p:nvSpPr>
        <p:spPr>
          <a:xfrm>
            <a:off x="10909690" y="1600200"/>
            <a:ext cx="931789" cy="443484"/>
          </a:xfrm>
          <a:prstGeom prst="rect">
            <a:avLst/>
          </a:prstGeom>
          <a:solidFill>
            <a:srgbClr val="D1D9E2"/>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TextBox 31"/>
          <p:cNvSpPr txBox="1"/>
          <p:nvPr/>
        </p:nvSpPr>
        <p:spPr>
          <a:xfrm>
            <a:off x="10946266" y="1738074"/>
            <a:ext cx="858637" cy="167738"/>
          </a:xfrm>
          <a:prstGeom prst="rect">
            <a:avLst/>
          </a:prstGeom>
          <a:noFill/>
        </p:spPr>
        <p:txBody>
          <a:bodyPr wrap="square" lIns="27432" tIns="18288" rIns="27432" bIns="18288" anchor="ctr">
            <a:spAutoFit/>
          </a:bodyPr>
          <a:lstStyle/>
          <a:p>
            <a:pPr algn="ctr">
              <a:defRPr sz="890" b="0" i="0">
                <a:solidFill>
                  <a:srgbClr val="252A31"/>
                </a:solidFill>
              </a:defRPr>
            </a:pPr>
            <a:r>
              <a:rPr lang="en-US" sz="850"/>
              <a:t>07/15/25</a:t>
            </a:r>
          </a:p>
        </p:txBody>
      </p:sp>
      <p:sp>
        <p:nvSpPr>
          <p:cNvPr id="33" name="Rectangle 32"/>
          <p:cNvSpPr/>
          <p:nvPr/>
        </p:nvSpPr>
        <p:spPr>
          <a:xfrm>
            <a:off x="365760" y="2043684"/>
            <a:ext cx="2697284" cy="443484"/>
          </a:xfrm>
          <a:prstGeom prst="rect">
            <a:avLst/>
          </a:prstGeom>
          <a:solidFill>
            <a:srgbClr val="F8FAFC"/>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4" name="TextBox 33"/>
          <p:cNvSpPr txBox="1"/>
          <p:nvPr/>
        </p:nvSpPr>
        <p:spPr>
          <a:xfrm>
            <a:off x="402336" y="2061972"/>
            <a:ext cx="2624132" cy="406908"/>
          </a:xfrm>
          <a:prstGeom prst="rect">
            <a:avLst/>
          </a:prstGeom>
          <a:noFill/>
        </p:spPr>
        <p:txBody>
          <a:bodyPr wrap="square" lIns="27432" tIns="18288" rIns="27432" bIns="18288" anchor="ctr">
            <a:spAutoFit/>
          </a:bodyPr>
          <a:lstStyle/>
          <a:p>
            <a:pPr algn="l">
              <a:defRPr sz="940" b="0" i="0">
                <a:solidFill>
                  <a:srgbClr val="252A31"/>
                </a:solidFill>
              </a:defRPr>
            </a:pPr>
            <a:r>
              <a:t>Redwood Quality</a:t>
            </a:r>
            <a:br/>
            <a:r>
              <a:t>Management Co.</a:t>
            </a:r>
          </a:p>
        </p:txBody>
      </p:sp>
      <p:sp>
        <p:nvSpPr>
          <p:cNvPr id="35" name="Rectangle 34"/>
          <p:cNvSpPr/>
          <p:nvPr/>
        </p:nvSpPr>
        <p:spPr>
          <a:xfrm>
            <a:off x="3063044" y="2043684"/>
            <a:ext cx="1716453" cy="443484"/>
          </a:xfrm>
          <a:prstGeom prst="rect">
            <a:avLst/>
          </a:prstGeom>
          <a:solidFill>
            <a:srgbClr val="F8FAFC"/>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6" name="TextBox 35"/>
          <p:cNvSpPr txBox="1"/>
          <p:nvPr/>
        </p:nvSpPr>
        <p:spPr>
          <a:xfrm>
            <a:off x="3099620" y="2174632"/>
            <a:ext cx="1643301" cy="181588"/>
          </a:xfrm>
          <a:prstGeom prst="rect">
            <a:avLst/>
          </a:prstGeom>
          <a:noFill/>
        </p:spPr>
        <p:txBody>
          <a:bodyPr wrap="square" lIns="27432" tIns="18288" rIns="27432" bIns="18288" anchor="ctr">
            <a:spAutoFit/>
          </a:bodyPr>
          <a:lstStyle/>
          <a:p>
            <a:pPr algn="r">
              <a:defRPr sz="940" b="0" i="0">
                <a:solidFill>
                  <a:srgbClr val="252A31"/>
                </a:solidFill>
              </a:defRPr>
            </a:pPr>
            <a:r>
              <a:rPr sz="900"/>
              <a:t>$1,212,019.80</a:t>
            </a:r>
            <a:endParaRPr lang="en-US" sz="900"/>
          </a:p>
        </p:txBody>
      </p:sp>
      <p:sp>
        <p:nvSpPr>
          <p:cNvPr id="37" name="Rectangle 36"/>
          <p:cNvSpPr/>
          <p:nvPr/>
        </p:nvSpPr>
        <p:spPr>
          <a:xfrm>
            <a:off x="4779498" y="2043684"/>
            <a:ext cx="1520287" cy="443484"/>
          </a:xfrm>
          <a:prstGeom prst="rect">
            <a:avLst/>
          </a:prstGeom>
          <a:solidFill>
            <a:srgbClr val="F8FAFC"/>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8" name="TextBox 37"/>
          <p:cNvSpPr txBox="1"/>
          <p:nvPr/>
        </p:nvSpPr>
        <p:spPr>
          <a:xfrm>
            <a:off x="4816074" y="2174632"/>
            <a:ext cx="1447135" cy="181588"/>
          </a:xfrm>
          <a:prstGeom prst="rect">
            <a:avLst/>
          </a:prstGeom>
          <a:noFill/>
        </p:spPr>
        <p:txBody>
          <a:bodyPr wrap="square" lIns="27432" tIns="18288" rIns="27432" bIns="18288" anchor="ctr">
            <a:spAutoFit/>
          </a:bodyPr>
          <a:lstStyle/>
          <a:p>
            <a:pPr algn="r">
              <a:defRPr sz="940" b="0" i="0">
                <a:solidFill>
                  <a:srgbClr val="252A31"/>
                </a:solidFill>
              </a:defRPr>
            </a:pPr>
            <a:r>
              <a:rPr sz="900"/>
              <a:t>$1,212,019.80</a:t>
            </a:r>
            <a:endParaRPr lang="en-US" sz="900"/>
          </a:p>
        </p:txBody>
      </p:sp>
      <p:sp>
        <p:nvSpPr>
          <p:cNvPr id="39" name="Rectangle 38"/>
          <p:cNvSpPr/>
          <p:nvPr/>
        </p:nvSpPr>
        <p:spPr>
          <a:xfrm>
            <a:off x="6299786" y="2043684"/>
            <a:ext cx="1569329" cy="443484"/>
          </a:xfrm>
          <a:prstGeom prst="rect">
            <a:avLst/>
          </a:prstGeom>
          <a:solidFill>
            <a:srgbClr val="F8FAFC"/>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 name="TextBox 39"/>
          <p:cNvSpPr txBox="1"/>
          <p:nvPr/>
        </p:nvSpPr>
        <p:spPr>
          <a:xfrm>
            <a:off x="6336362" y="2061972"/>
            <a:ext cx="1496177" cy="406908"/>
          </a:xfrm>
          <a:prstGeom prst="rect">
            <a:avLst/>
          </a:prstGeom>
          <a:noFill/>
        </p:spPr>
        <p:txBody>
          <a:bodyPr wrap="square" lIns="27432" tIns="18288" rIns="27432" bIns="18288" anchor="ctr">
            <a:spAutoFit/>
          </a:bodyPr>
          <a:lstStyle/>
          <a:p>
            <a:pPr algn="r">
              <a:defRPr sz="940" b="0" i="0">
                <a:solidFill>
                  <a:srgbClr val="252A31"/>
                </a:solidFill>
              </a:defRPr>
            </a:pPr>
            <a:r>
              <a:t>$0.00</a:t>
            </a:r>
          </a:p>
        </p:txBody>
      </p:sp>
      <p:sp>
        <p:nvSpPr>
          <p:cNvPr id="41" name="Rectangle 40"/>
          <p:cNvSpPr/>
          <p:nvPr/>
        </p:nvSpPr>
        <p:spPr>
          <a:xfrm>
            <a:off x="7869115" y="2043684"/>
            <a:ext cx="1520287" cy="443484"/>
          </a:xfrm>
          <a:prstGeom prst="rect">
            <a:avLst/>
          </a:prstGeom>
          <a:solidFill>
            <a:srgbClr val="E0EED8"/>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TextBox 41"/>
          <p:cNvSpPr txBox="1"/>
          <p:nvPr/>
        </p:nvSpPr>
        <p:spPr>
          <a:xfrm>
            <a:off x="7905691" y="2061972"/>
            <a:ext cx="1447135" cy="406908"/>
          </a:xfrm>
          <a:prstGeom prst="rect">
            <a:avLst/>
          </a:prstGeom>
          <a:noFill/>
        </p:spPr>
        <p:txBody>
          <a:bodyPr wrap="square" lIns="27432" tIns="18288" rIns="27432" bIns="18288" anchor="ctr">
            <a:spAutoFit/>
          </a:bodyPr>
          <a:lstStyle/>
          <a:p>
            <a:pPr algn="ctr">
              <a:defRPr sz="890" b="0" i="0">
                <a:solidFill>
                  <a:srgbClr val="252A31"/>
                </a:solidFill>
              </a:defRPr>
            </a:pPr>
            <a:r>
              <a:t>Paid</a:t>
            </a:r>
          </a:p>
        </p:txBody>
      </p:sp>
      <p:sp>
        <p:nvSpPr>
          <p:cNvPr id="43" name="Rectangle 42"/>
          <p:cNvSpPr/>
          <p:nvPr/>
        </p:nvSpPr>
        <p:spPr>
          <a:xfrm>
            <a:off x="9389403" y="2043684"/>
            <a:ext cx="1520287" cy="443484"/>
          </a:xfrm>
          <a:prstGeom prst="rect">
            <a:avLst/>
          </a:prstGeom>
          <a:solidFill>
            <a:srgbClr val="D1D9E2"/>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800">
                <a:solidFill>
                  <a:schemeClr val="tx1">
                    <a:lumMod val="85000"/>
                    <a:lumOff val="15000"/>
                  </a:schemeClr>
                </a:solidFill>
              </a:rPr>
              <a:t>Executed Board Approved Contract</a:t>
            </a:r>
            <a:endParaRPr sz="800">
              <a:solidFill>
                <a:schemeClr val="tx1">
                  <a:lumMod val="85000"/>
                  <a:lumOff val="15000"/>
                </a:schemeClr>
              </a:solidFill>
            </a:endParaRPr>
          </a:p>
        </p:txBody>
      </p:sp>
      <p:sp>
        <p:nvSpPr>
          <p:cNvPr id="45" name="Rectangle 44"/>
          <p:cNvSpPr/>
          <p:nvPr/>
        </p:nvSpPr>
        <p:spPr>
          <a:xfrm>
            <a:off x="10909690" y="2043684"/>
            <a:ext cx="931789" cy="443484"/>
          </a:xfrm>
          <a:prstGeom prst="rect">
            <a:avLst/>
          </a:prstGeom>
          <a:solidFill>
            <a:srgbClr val="D1D9E2"/>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6" name="TextBox 45"/>
          <p:cNvSpPr txBox="1"/>
          <p:nvPr/>
        </p:nvSpPr>
        <p:spPr>
          <a:xfrm>
            <a:off x="10946266" y="2181557"/>
            <a:ext cx="858637" cy="167738"/>
          </a:xfrm>
          <a:prstGeom prst="rect">
            <a:avLst/>
          </a:prstGeom>
          <a:noFill/>
        </p:spPr>
        <p:txBody>
          <a:bodyPr wrap="square" lIns="27432" tIns="18288" rIns="27432" bIns="18288" anchor="ctr">
            <a:spAutoFit/>
          </a:bodyPr>
          <a:lstStyle/>
          <a:p>
            <a:pPr algn="ctr">
              <a:defRPr sz="890" b="0" i="0">
                <a:solidFill>
                  <a:srgbClr val="252A31"/>
                </a:solidFill>
              </a:defRPr>
            </a:pPr>
            <a:r>
              <a:rPr lang="en-US" sz="850"/>
              <a:t>08/5/25</a:t>
            </a:r>
            <a:endParaRPr/>
          </a:p>
        </p:txBody>
      </p:sp>
      <p:sp>
        <p:nvSpPr>
          <p:cNvPr id="47" name="Rectangle 46"/>
          <p:cNvSpPr/>
          <p:nvPr/>
        </p:nvSpPr>
        <p:spPr>
          <a:xfrm>
            <a:off x="365760" y="2487168"/>
            <a:ext cx="2697284" cy="443484"/>
          </a:xfrm>
          <a:prstGeom prst="rect">
            <a:avLst/>
          </a:prstGeom>
          <a:solidFill>
            <a:srgbClr val="FFFFFF"/>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8" name="TextBox 47"/>
          <p:cNvSpPr txBox="1"/>
          <p:nvPr/>
        </p:nvSpPr>
        <p:spPr>
          <a:xfrm>
            <a:off x="402336" y="2505456"/>
            <a:ext cx="2624132" cy="406908"/>
          </a:xfrm>
          <a:prstGeom prst="rect">
            <a:avLst/>
          </a:prstGeom>
          <a:noFill/>
        </p:spPr>
        <p:txBody>
          <a:bodyPr wrap="square" lIns="27432" tIns="18288" rIns="27432" bIns="18288" anchor="ctr">
            <a:spAutoFit/>
          </a:bodyPr>
          <a:lstStyle/>
          <a:p>
            <a:pPr algn="l">
              <a:defRPr sz="940" b="0" i="0">
                <a:solidFill>
                  <a:srgbClr val="252A31"/>
                </a:solidFill>
              </a:defRPr>
            </a:pPr>
            <a:r>
              <a:t>Sierra Pathways</a:t>
            </a:r>
          </a:p>
        </p:txBody>
      </p:sp>
      <p:sp>
        <p:nvSpPr>
          <p:cNvPr id="49" name="Rectangle 48"/>
          <p:cNvSpPr/>
          <p:nvPr/>
        </p:nvSpPr>
        <p:spPr>
          <a:xfrm>
            <a:off x="3063044" y="2487168"/>
            <a:ext cx="1716453" cy="443484"/>
          </a:xfrm>
          <a:prstGeom prst="rect">
            <a:avLst/>
          </a:prstGeom>
          <a:solidFill>
            <a:srgbClr val="FFFFFF"/>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0" name="TextBox 49"/>
          <p:cNvSpPr txBox="1"/>
          <p:nvPr/>
        </p:nvSpPr>
        <p:spPr>
          <a:xfrm>
            <a:off x="3099620" y="2566416"/>
            <a:ext cx="1643301" cy="406908"/>
          </a:xfrm>
          <a:prstGeom prst="rect">
            <a:avLst/>
          </a:prstGeom>
          <a:noFill/>
        </p:spPr>
        <p:txBody>
          <a:bodyPr wrap="square" lIns="27432" tIns="18288" rIns="27432" bIns="18288" anchor="ctr">
            <a:spAutoFit/>
          </a:bodyPr>
          <a:lstStyle/>
          <a:p>
            <a:pPr algn="r">
              <a:defRPr sz="940" b="0" i="0">
                <a:solidFill>
                  <a:srgbClr val="252A31"/>
                </a:solidFill>
              </a:defRPr>
            </a:pPr>
            <a:r>
              <a:t>$960,281.57</a:t>
            </a:r>
          </a:p>
        </p:txBody>
      </p:sp>
      <p:sp>
        <p:nvSpPr>
          <p:cNvPr id="51" name="Rectangle 50"/>
          <p:cNvSpPr/>
          <p:nvPr/>
        </p:nvSpPr>
        <p:spPr>
          <a:xfrm>
            <a:off x="4779498" y="2487168"/>
            <a:ext cx="1520287" cy="443484"/>
          </a:xfrm>
          <a:prstGeom prst="rect">
            <a:avLst/>
          </a:prstGeom>
          <a:solidFill>
            <a:srgbClr val="FFFFFF"/>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2" name="TextBox 51"/>
          <p:cNvSpPr txBox="1"/>
          <p:nvPr/>
        </p:nvSpPr>
        <p:spPr>
          <a:xfrm>
            <a:off x="4816074" y="2505456"/>
            <a:ext cx="1447135" cy="406908"/>
          </a:xfrm>
          <a:prstGeom prst="rect">
            <a:avLst/>
          </a:prstGeom>
          <a:noFill/>
        </p:spPr>
        <p:txBody>
          <a:bodyPr wrap="square" lIns="27432" tIns="18288" rIns="27432" bIns="18288" anchor="ctr">
            <a:spAutoFit/>
          </a:bodyPr>
          <a:lstStyle/>
          <a:p>
            <a:pPr algn="r">
              <a:defRPr sz="940" b="0" i="0">
                <a:solidFill>
                  <a:srgbClr val="252A31"/>
                </a:solidFill>
              </a:defRPr>
            </a:pPr>
            <a:r>
              <a:t>$960,281.57</a:t>
            </a:r>
          </a:p>
        </p:txBody>
      </p:sp>
      <p:sp>
        <p:nvSpPr>
          <p:cNvPr id="53" name="Rectangle 52"/>
          <p:cNvSpPr/>
          <p:nvPr/>
        </p:nvSpPr>
        <p:spPr>
          <a:xfrm>
            <a:off x="6299786" y="2487168"/>
            <a:ext cx="1569329" cy="443484"/>
          </a:xfrm>
          <a:prstGeom prst="rect">
            <a:avLst/>
          </a:prstGeom>
          <a:solidFill>
            <a:srgbClr val="FFFFFF"/>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4" name="TextBox 53"/>
          <p:cNvSpPr txBox="1"/>
          <p:nvPr/>
        </p:nvSpPr>
        <p:spPr>
          <a:xfrm>
            <a:off x="6336362" y="2505456"/>
            <a:ext cx="1496177" cy="406908"/>
          </a:xfrm>
          <a:prstGeom prst="rect">
            <a:avLst/>
          </a:prstGeom>
          <a:noFill/>
        </p:spPr>
        <p:txBody>
          <a:bodyPr wrap="square" lIns="27432" tIns="18288" rIns="27432" bIns="18288" anchor="ctr">
            <a:spAutoFit/>
          </a:bodyPr>
          <a:lstStyle/>
          <a:p>
            <a:pPr algn="r">
              <a:defRPr sz="940" b="0" i="0">
                <a:solidFill>
                  <a:srgbClr val="252A31"/>
                </a:solidFill>
              </a:defRPr>
            </a:pPr>
            <a:r>
              <a:t>$0.00</a:t>
            </a:r>
          </a:p>
        </p:txBody>
      </p:sp>
      <p:sp>
        <p:nvSpPr>
          <p:cNvPr id="55" name="Rectangle 54"/>
          <p:cNvSpPr/>
          <p:nvPr/>
        </p:nvSpPr>
        <p:spPr>
          <a:xfrm>
            <a:off x="7869115" y="2487168"/>
            <a:ext cx="1520287" cy="443484"/>
          </a:xfrm>
          <a:prstGeom prst="rect">
            <a:avLst/>
          </a:prstGeom>
          <a:solidFill>
            <a:srgbClr val="E0EED8"/>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6" name="TextBox 55"/>
          <p:cNvSpPr txBox="1"/>
          <p:nvPr/>
        </p:nvSpPr>
        <p:spPr>
          <a:xfrm>
            <a:off x="7905691" y="2505456"/>
            <a:ext cx="1447135" cy="406908"/>
          </a:xfrm>
          <a:prstGeom prst="rect">
            <a:avLst/>
          </a:prstGeom>
          <a:noFill/>
        </p:spPr>
        <p:txBody>
          <a:bodyPr wrap="square" lIns="27432" tIns="18288" rIns="27432" bIns="18288" anchor="ctr">
            <a:spAutoFit/>
          </a:bodyPr>
          <a:lstStyle/>
          <a:p>
            <a:pPr algn="ctr">
              <a:defRPr sz="890" b="0" i="0">
                <a:solidFill>
                  <a:srgbClr val="252A31"/>
                </a:solidFill>
              </a:defRPr>
            </a:pPr>
            <a:r>
              <a:t>Paid</a:t>
            </a:r>
          </a:p>
        </p:txBody>
      </p:sp>
      <p:sp>
        <p:nvSpPr>
          <p:cNvPr id="57" name="Rectangle 56"/>
          <p:cNvSpPr/>
          <p:nvPr/>
        </p:nvSpPr>
        <p:spPr>
          <a:xfrm>
            <a:off x="9389403" y="2487168"/>
            <a:ext cx="1520287" cy="443484"/>
          </a:xfrm>
          <a:prstGeom prst="rect">
            <a:avLst/>
          </a:prstGeom>
          <a:solidFill>
            <a:srgbClr val="D1D9E2"/>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8" name="TextBox 57"/>
          <p:cNvSpPr txBox="1"/>
          <p:nvPr/>
        </p:nvSpPr>
        <p:spPr>
          <a:xfrm>
            <a:off x="9425979" y="2567333"/>
            <a:ext cx="1447135" cy="283154"/>
          </a:xfrm>
          <a:prstGeom prst="rect">
            <a:avLst/>
          </a:prstGeom>
          <a:noFill/>
        </p:spPr>
        <p:txBody>
          <a:bodyPr wrap="square" lIns="27432" tIns="18288" rIns="27432" bIns="18288" anchor="ctr">
            <a:spAutoFit/>
          </a:bodyPr>
          <a:lstStyle/>
          <a:p>
            <a:pPr algn="ctr">
              <a:defRPr sz="860" b="0" i="0">
                <a:solidFill>
                  <a:srgbClr val="252A31"/>
                </a:solidFill>
              </a:defRPr>
            </a:pPr>
            <a:r>
              <a:rPr sz="800"/>
              <a:t>Executed Board-</a:t>
            </a:r>
            <a:br>
              <a:rPr sz="800"/>
            </a:br>
            <a:r>
              <a:rPr sz="800"/>
              <a:t>approved contract</a:t>
            </a:r>
          </a:p>
        </p:txBody>
      </p:sp>
      <p:sp>
        <p:nvSpPr>
          <p:cNvPr id="59" name="Rectangle 58"/>
          <p:cNvSpPr/>
          <p:nvPr/>
        </p:nvSpPr>
        <p:spPr>
          <a:xfrm>
            <a:off x="10909690" y="2487168"/>
            <a:ext cx="931789" cy="443484"/>
          </a:xfrm>
          <a:prstGeom prst="rect">
            <a:avLst/>
          </a:prstGeom>
          <a:solidFill>
            <a:srgbClr val="D1D9E2"/>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800">
                <a:solidFill>
                  <a:schemeClr val="tx1"/>
                </a:solidFill>
              </a:rPr>
              <a:t>08/12/25</a:t>
            </a:r>
          </a:p>
        </p:txBody>
      </p:sp>
      <p:sp>
        <p:nvSpPr>
          <p:cNvPr id="61" name="Rectangle 60"/>
          <p:cNvSpPr/>
          <p:nvPr/>
        </p:nvSpPr>
        <p:spPr>
          <a:xfrm>
            <a:off x="365760" y="2930652"/>
            <a:ext cx="2697284" cy="443484"/>
          </a:xfrm>
          <a:prstGeom prst="rect">
            <a:avLst/>
          </a:prstGeom>
          <a:solidFill>
            <a:srgbClr val="F8FAFC"/>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2" name="TextBox 61"/>
          <p:cNvSpPr txBox="1"/>
          <p:nvPr/>
        </p:nvSpPr>
        <p:spPr>
          <a:xfrm>
            <a:off x="402336" y="2948940"/>
            <a:ext cx="2624132" cy="406908"/>
          </a:xfrm>
          <a:prstGeom prst="rect">
            <a:avLst/>
          </a:prstGeom>
          <a:noFill/>
        </p:spPr>
        <p:txBody>
          <a:bodyPr wrap="square" lIns="27432" tIns="18288" rIns="27432" bIns="18288" anchor="ctr">
            <a:spAutoFit/>
          </a:bodyPr>
          <a:lstStyle/>
          <a:p>
            <a:pPr algn="l">
              <a:defRPr sz="940" b="0" i="0">
                <a:solidFill>
                  <a:srgbClr val="252A31"/>
                </a:solidFill>
              </a:defRPr>
            </a:pPr>
            <a:r>
              <a:t>Lake County Behavioral</a:t>
            </a:r>
            <a:br/>
            <a:r>
              <a:t>Health Services — BHCIP</a:t>
            </a:r>
          </a:p>
        </p:txBody>
      </p:sp>
      <p:sp>
        <p:nvSpPr>
          <p:cNvPr id="63" name="Rectangle 62"/>
          <p:cNvSpPr/>
          <p:nvPr/>
        </p:nvSpPr>
        <p:spPr>
          <a:xfrm>
            <a:off x="3063044" y="2930652"/>
            <a:ext cx="1716453" cy="443484"/>
          </a:xfrm>
          <a:prstGeom prst="rect">
            <a:avLst/>
          </a:prstGeom>
          <a:solidFill>
            <a:srgbClr val="F8FAFC"/>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4" name="TextBox 63"/>
          <p:cNvSpPr txBox="1"/>
          <p:nvPr/>
        </p:nvSpPr>
        <p:spPr>
          <a:xfrm>
            <a:off x="3099620" y="3061600"/>
            <a:ext cx="1643301" cy="181588"/>
          </a:xfrm>
          <a:prstGeom prst="rect">
            <a:avLst/>
          </a:prstGeom>
          <a:noFill/>
        </p:spPr>
        <p:txBody>
          <a:bodyPr wrap="square" lIns="27432" tIns="18288" rIns="27432" bIns="18288" anchor="ctr">
            <a:spAutoFit/>
          </a:bodyPr>
          <a:lstStyle/>
          <a:p>
            <a:pPr algn="r">
              <a:defRPr sz="940" b="0" i="0">
                <a:solidFill>
                  <a:srgbClr val="252A31"/>
                </a:solidFill>
              </a:defRPr>
            </a:pPr>
            <a:r>
              <a:rPr sz="900"/>
              <a:t>$600,000.00</a:t>
            </a:r>
            <a:endParaRPr lang="en-US" sz="900"/>
          </a:p>
        </p:txBody>
      </p:sp>
      <p:sp>
        <p:nvSpPr>
          <p:cNvPr id="65" name="Rectangle 64"/>
          <p:cNvSpPr/>
          <p:nvPr/>
        </p:nvSpPr>
        <p:spPr>
          <a:xfrm>
            <a:off x="4779498" y="2930652"/>
            <a:ext cx="1520287" cy="443484"/>
          </a:xfrm>
          <a:prstGeom prst="rect">
            <a:avLst/>
          </a:prstGeom>
          <a:solidFill>
            <a:srgbClr val="F8FAFC"/>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6" name="TextBox 65"/>
          <p:cNvSpPr txBox="1"/>
          <p:nvPr/>
        </p:nvSpPr>
        <p:spPr>
          <a:xfrm>
            <a:off x="4793988" y="3061600"/>
            <a:ext cx="1491307" cy="181588"/>
          </a:xfrm>
          <a:prstGeom prst="rect">
            <a:avLst/>
          </a:prstGeom>
          <a:noFill/>
        </p:spPr>
        <p:txBody>
          <a:bodyPr wrap="square" lIns="27432" tIns="18288" rIns="27432" bIns="18288" anchor="ctr">
            <a:spAutoFit/>
          </a:bodyPr>
          <a:lstStyle/>
          <a:p>
            <a:pPr algn="r">
              <a:defRPr sz="940" b="0" i="0">
                <a:solidFill>
                  <a:srgbClr val="252A31"/>
                </a:solidFill>
              </a:defRPr>
            </a:pPr>
            <a:r>
              <a:rPr sz="900"/>
              <a:t>$600,000.00</a:t>
            </a:r>
            <a:endParaRPr lang="en-US" sz="900"/>
          </a:p>
        </p:txBody>
      </p:sp>
      <p:sp>
        <p:nvSpPr>
          <p:cNvPr id="67" name="Rectangle 66"/>
          <p:cNvSpPr/>
          <p:nvPr/>
        </p:nvSpPr>
        <p:spPr>
          <a:xfrm>
            <a:off x="6299786" y="2930652"/>
            <a:ext cx="1569329" cy="443484"/>
          </a:xfrm>
          <a:prstGeom prst="rect">
            <a:avLst/>
          </a:prstGeom>
          <a:solidFill>
            <a:srgbClr val="F8FAFC"/>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8" name="TextBox 67"/>
          <p:cNvSpPr txBox="1"/>
          <p:nvPr/>
        </p:nvSpPr>
        <p:spPr>
          <a:xfrm>
            <a:off x="6336362" y="2948940"/>
            <a:ext cx="1496177" cy="406908"/>
          </a:xfrm>
          <a:prstGeom prst="rect">
            <a:avLst/>
          </a:prstGeom>
          <a:noFill/>
        </p:spPr>
        <p:txBody>
          <a:bodyPr wrap="square" lIns="27432" tIns="18288" rIns="27432" bIns="18288" anchor="ctr">
            <a:spAutoFit/>
          </a:bodyPr>
          <a:lstStyle/>
          <a:p>
            <a:pPr algn="r">
              <a:defRPr sz="940" b="0" i="0">
                <a:solidFill>
                  <a:srgbClr val="252A31"/>
                </a:solidFill>
              </a:defRPr>
            </a:pPr>
            <a:r>
              <a:t>$0.00</a:t>
            </a:r>
          </a:p>
        </p:txBody>
      </p:sp>
      <p:sp>
        <p:nvSpPr>
          <p:cNvPr id="69" name="Rectangle 68"/>
          <p:cNvSpPr/>
          <p:nvPr/>
        </p:nvSpPr>
        <p:spPr>
          <a:xfrm>
            <a:off x="7869115" y="2930652"/>
            <a:ext cx="1520287" cy="443484"/>
          </a:xfrm>
          <a:prstGeom prst="rect">
            <a:avLst/>
          </a:prstGeom>
          <a:solidFill>
            <a:srgbClr val="E0EED8"/>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0" name="TextBox 69"/>
          <p:cNvSpPr txBox="1"/>
          <p:nvPr/>
        </p:nvSpPr>
        <p:spPr>
          <a:xfrm>
            <a:off x="7905691" y="2948940"/>
            <a:ext cx="1447135" cy="406908"/>
          </a:xfrm>
          <a:prstGeom prst="rect">
            <a:avLst/>
          </a:prstGeom>
          <a:noFill/>
        </p:spPr>
        <p:txBody>
          <a:bodyPr wrap="square" lIns="27432" tIns="18288" rIns="27432" bIns="18288" anchor="ctr">
            <a:spAutoFit/>
          </a:bodyPr>
          <a:lstStyle/>
          <a:p>
            <a:pPr algn="ctr">
              <a:defRPr sz="890" b="0" i="0">
                <a:solidFill>
                  <a:srgbClr val="252A31"/>
                </a:solidFill>
              </a:defRPr>
            </a:pPr>
            <a:r>
              <a:t>Paid</a:t>
            </a:r>
          </a:p>
        </p:txBody>
      </p:sp>
      <p:sp>
        <p:nvSpPr>
          <p:cNvPr id="71" name="Rectangle 70"/>
          <p:cNvSpPr/>
          <p:nvPr/>
        </p:nvSpPr>
        <p:spPr>
          <a:xfrm>
            <a:off x="9389403" y="2930652"/>
            <a:ext cx="1520287" cy="443484"/>
          </a:xfrm>
          <a:prstGeom prst="rect">
            <a:avLst/>
          </a:prstGeom>
          <a:solidFill>
            <a:srgbClr val="D1D9E2"/>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a:solidFill>
                  <a:schemeClr val="tx1"/>
                </a:solidFill>
              </a:rPr>
              <a:t>Board Authorization</a:t>
            </a:r>
            <a:endParaRPr sz="800">
              <a:solidFill>
                <a:schemeClr val="tx1"/>
              </a:solidFill>
            </a:endParaRPr>
          </a:p>
        </p:txBody>
      </p:sp>
      <p:sp>
        <p:nvSpPr>
          <p:cNvPr id="73" name="Rectangle 72"/>
          <p:cNvSpPr/>
          <p:nvPr/>
        </p:nvSpPr>
        <p:spPr>
          <a:xfrm>
            <a:off x="10909690" y="2930652"/>
            <a:ext cx="931789" cy="443484"/>
          </a:xfrm>
          <a:prstGeom prst="rect">
            <a:avLst/>
          </a:prstGeom>
          <a:solidFill>
            <a:srgbClr val="D1D9E2"/>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800">
                <a:solidFill>
                  <a:schemeClr val="tx1"/>
                </a:solidFill>
              </a:rPr>
              <a:t>05/05/26</a:t>
            </a:r>
            <a:endParaRPr sz="800">
              <a:solidFill>
                <a:schemeClr val="tx1"/>
              </a:solidFill>
            </a:endParaRPr>
          </a:p>
        </p:txBody>
      </p:sp>
      <p:sp>
        <p:nvSpPr>
          <p:cNvPr id="75" name="Rectangle 74"/>
          <p:cNvSpPr/>
          <p:nvPr/>
        </p:nvSpPr>
        <p:spPr>
          <a:xfrm>
            <a:off x="365760" y="3374136"/>
            <a:ext cx="2697284" cy="443484"/>
          </a:xfrm>
          <a:prstGeom prst="rect">
            <a:avLst/>
          </a:prstGeom>
          <a:solidFill>
            <a:srgbClr val="FFFFFF"/>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6" name="TextBox 75"/>
          <p:cNvSpPr txBox="1"/>
          <p:nvPr/>
        </p:nvSpPr>
        <p:spPr>
          <a:xfrm>
            <a:off x="402336" y="3392424"/>
            <a:ext cx="2624132" cy="406908"/>
          </a:xfrm>
          <a:prstGeom prst="rect">
            <a:avLst/>
          </a:prstGeom>
          <a:noFill/>
        </p:spPr>
        <p:txBody>
          <a:bodyPr wrap="square" lIns="27432" tIns="18288" rIns="27432" bIns="18288" anchor="ctr">
            <a:spAutoFit/>
          </a:bodyPr>
          <a:lstStyle/>
          <a:p>
            <a:pPr algn="l">
              <a:defRPr sz="940" b="0" i="0">
                <a:solidFill>
                  <a:srgbClr val="252A31"/>
                </a:solidFill>
              </a:defRPr>
            </a:pPr>
            <a:r>
              <a:t>Lake County Behavioral</a:t>
            </a:r>
            <a:br/>
            <a:r>
              <a:t>Health Services — MAT</a:t>
            </a:r>
          </a:p>
        </p:txBody>
      </p:sp>
      <p:sp>
        <p:nvSpPr>
          <p:cNvPr id="77" name="Rectangle 76"/>
          <p:cNvSpPr/>
          <p:nvPr/>
        </p:nvSpPr>
        <p:spPr>
          <a:xfrm>
            <a:off x="3063044" y="3374136"/>
            <a:ext cx="1716453" cy="443484"/>
          </a:xfrm>
          <a:prstGeom prst="rect">
            <a:avLst/>
          </a:prstGeom>
          <a:solidFill>
            <a:srgbClr val="FFFFFF"/>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8" name="TextBox 77"/>
          <p:cNvSpPr txBox="1"/>
          <p:nvPr/>
        </p:nvSpPr>
        <p:spPr>
          <a:xfrm>
            <a:off x="3099620" y="3392424"/>
            <a:ext cx="1643301" cy="406908"/>
          </a:xfrm>
          <a:prstGeom prst="rect">
            <a:avLst/>
          </a:prstGeom>
          <a:noFill/>
        </p:spPr>
        <p:txBody>
          <a:bodyPr wrap="square" lIns="27432" tIns="18288" rIns="27432" bIns="18288" anchor="ctr">
            <a:spAutoFit/>
          </a:bodyPr>
          <a:lstStyle/>
          <a:p>
            <a:pPr algn="r">
              <a:defRPr sz="940" b="0" i="0">
                <a:solidFill>
                  <a:srgbClr val="252A31"/>
                </a:solidFill>
              </a:defRPr>
            </a:pPr>
            <a:r>
              <a:t>$709,665.53</a:t>
            </a:r>
          </a:p>
        </p:txBody>
      </p:sp>
      <p:sp>
        <p:nvSpPr>
          <p:cNvPr id="79" name="Rectangle 78"/>
          <p:cNvSpPr/>
          <p:nvPr/>
        </p:nvSpPr>
        <p:spPr>
          <a:xfrm>
            <a:off x="4779498" y="3374136"/>
            <a:ext cx="1520287" cy="443484"/>
          </a:xfrm>
          <a:prstGeom prst="rect">
            <a:avLst/>
          </a:prstGeom>
          <a:solidFill>
            <a:srgbClr val="FFFFFF"/>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0" name="TextBox 79"/>
          <p:cNvSpPr txBox="1"/>
          <p:nvPr/>
        </p:nvSpPr>
        <p:spPr>
          <a:xfrm>
            <a:off x="4816074" y="3392424"/>
            <a:ext cx="1447135" cy="406908"/>
          </a:xfrm>
          <a:prstGeom prst="rect">
            <a:avLst/>
          </a:prstGeom>
          <a:noFill/>
        </p:spPr>
        <p:txBody>
          <a:bodyPr wrap="square" lIns="27432" tIns="18288" rIns="27432" bIns="18288" anchor="ctr">
            <a:spAutoFit/>
          </a:bodyPr>
          <a:lstStyle/>
          <a:p>
            <a:pPr algn="r">
              <a:defRPr sz="940" b="0" i="0">
                <a:solidFill>
                  <a:srgbClr val="252A31"/>
                </a:solidFill>
              </a:defRPr>
            </a:pPr>
            <a:r>
              <a:t>$530,901.64</a:t>
            </a:r>
          </a:p>
        </p:txBody>
      </p:sp>
      <p:sp>
        <p:nvSpPr>
          <p:cNvPr id="81" name="Rectangle 80"/>
          <p:cNvSpPr/>
          <p:nvPr/>
        </p:nvSpPr>
        <p:spPr>
          <a:xfrm>
            <a:off x="6299786" y="3374136"/>
            <a:ext cx="1569329" cy="443484"/>
          </a:xfrm>
          <a:prstGeom prst="rect">
            <a:avLst/>
          </a:prstGeom>
          <a:solidFill>
            <a:srgbClr val="FFFFFF"/>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2" name="TextBox 81"/>
          <p:cNvSpPr txBox="1"/>
          <p:nvPr/>
        </p:nvSpPr>
        <p:spPr>
          <a:xfrm>
            <a:off x="6336362" y="3392424"/>
            <a:ext cx="1496177" cy="406908"/>
          </a:xfrm>
          <a:prstGeom prst="rect">
            <a:avLst/>
          </a:prstGeom>
          <a:noFill/>
        </p:spPr>
        <p:txBody>
          <a:bodyPr wrap="square" lIns="27432" tIns="18288" rIns="27432" bIns="18288" anchor="ctr">
            <a:spAutoFit/>
          </a:bodyPr>
          <a:lstStyle/>
          <a:p>
            <a:pPr algn="r">
              <a:defRPr sz="940" b="0" i="0">
                <a:solidFill>
                  <a:srgbClr val="252A31"/>
                </a:solidFill>
              </a:defRPr>
            </a:pPr>
            <a:r>
              <a:t>$178,763.89</a:t>
            </a:r>
          </a:p>
        </p:txBody>
      </p:sp>
      <p:sp>
        <p:nvSpPr>
          <p:cNvPr id="83" name="Rectangle 82"/>
          <p:cNvSpPr/>
          <p:nvPr/>
        </p:nvSpPr>
        <p:spPr>
          <a:xfrm>
            <a:off x="7869115" y="3374136"/>
            <a:ext cx="1520287" cy="443484"/>
          </a:xfrm>
          <a:prstGeom prst="rect">
            <a:avLst/>
          </a:prstGeom>
          <a:solidFill>
            <a:srgbClr val="E0EED8"/>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4" name="TextBox 83"/>
          <p:cNvSpPr txBox="1"/>
          <p:nvPr/>
        </p:nvSpPr>
        <p:spPr>
          <a:xfrm>
            <a:off x="7905691" y="3512009"/>
            <a:ext cx="1447135" cy="167738"/>
          </a:xfrm>
          <a:prstGeom prst="rect">
            <a:avLst/>
          </a:prstGeom>
          <a:noFill/>
        </p:spPr>
        <p:txBody>
          <a:bodyPr wrap="square" lIns="27432" tIns="18288" rIns="27432" bIns="18288" anchor="ctr">
            <a:spAutoFit/>
          </a:bodyPr>
          <a:lstStyle/>
          <a:p>
            <a:pPr algn="ctr">
              <a:defRPr sz="890" b="0" i="0">
                <a:solidFill>
                  <a:srgbClr val="252A31"/>
                </a:solidFill>
              </a:defRPr>
            </a:pPr>
            <a:r>
              <a:rPr lang="en-US" sz="850"/>
              <a:t> Partially Paid</a:t>
            </a:r>
          </a:p>
        </p:txBody>
      </p:sp>
      <p:sp>
        <p:nvSpPr>
          <p:cNvPr id="85" name="Rectangle 84"/>
          <p:cNvSpPr/>
          <p:nvPr/>
        </p:nvSpPr>
        <p:spPr>
          <a:xfrm>
            <a:off x="9389403" y="3374136"/>
            <a:ext cx="1520287" cy="443484"/>
          </a:xfrm>
          <a:prstGeom prst="rect">
            <a:avLst/>
          </a:prstGeom>
          <a:solidFill>
            <a:srgbClr val="D1D9E2"/>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800" dirty="0">
                <a:solidFill>
                  <a:schemeClr val="tx1">
                    <a:lumMod val="85000"/>
                    <a:lumOff val="15000"/>
                  </a:schemeClr>
                </a:solidFill>
              </a:rPr>
              <a:t>Recommended by LCBHS and supported by Steering Committee-</a:t>
            </a:r>
            <a:r>
              <a:rPr lang="en-US" sz="800" dirty="0" err="1">
                <a:solidFill>
                  <a:schemeClr val="tx1">
                    <a:lumMod val="85000"/>
                    <a:lumOff val="15000"/>
                  </a:schemeClr>
                </a:solidFill>
              </a:rPr>
              <a:t>SafeRx</a:t>
            </a:r>
            <a:endParaRPr lang="en-US" sz="800" dirty="0">
              <a:solidFill>
                <a:schemeClr val="tx1">
                  <a:lumMod val="85000"/>
                  <a:lumOff val="15000"/>
                </a:schemeClr>
              </a:solidFill>
            </a:endParaRPr>
          </a:p>
        </p:txBody>
      </p:sp>
      <p:sp>
        <p:nvSpPr>
          <p:cNvPr id="87" name="Rectangle 86"/>
          <p:cNvSpPr/>
          <p:nvPr/>
        </p:nvSpPr>
        <p:spPr>
          <a:xfrm>
            <a:off x="10909690" y="3374136"/>
            <a:ext cx="931789" cy="443484"/>
          </a:xfrm>
          <a:prstGeom prst="rect">
            <a:avLst/>
          </a:prstGeom>
          <a:solidFill>
            <a:srgbClr val="D1D9E2"/>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800">
                <a:solidFill>
                  <a:schemeClr val="tx1"/>
                </a:solidFill>
              </a:rPr>
              <a:t>04/6/2026</a:t>
            </a:r>
          </a:p>
        </p:txBody>
      </p:sp>
      <p:sp>
        <p:nvSpPr>
          <p:cNvPr id="89" name="Rectangle 88"/>
          <p:cNvSpPr/>
          <p:nvPr/>
        </p:nvSpPr>
        <p:spPr>
          <a:xfrm>
            <a:off x="365760" y="3817620"/>
            <a:ext cx="2697284" cy="443484"/>
          </a:xfrm>
          <a:prstGeom prst="rect">
            <a:avLst/>
          </a:prstGeom>
          <a:solidFill>
            <a:srgbClr val="F8FAFC"/>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0" name="TextBox 89"/>
          <p:cNvSpPr txBox="1"/>
          <p:nvPr/>
        </p:nvSpPr>
        <p:spPr>
          <a:xfrm>
            <a:off x="402336" y="3835907"/>
            <a:ext cx="2624132" cy="406908"/>
          </a:xfrm>
          <a:prstGeom prst="rect">
            <a:avLst/>
          </a:prstGeom>
          <a:noFill/>
        </p:spPr>
        <p:txBody>
          <a:bodyPr wrap="square" lIns="27432" tIns="18288" rIns="27432" bIns="18288" anchor="ctr">
            <a:spAutoFit/>
          </a:bodyPr>
          <a:lstStyle/>
          <a:p>
            <a:pPr algn="l">
              <a:defRPr sz="940" b="0" i="0">
                <a:solidFill>
                  <a:srgbClr val="252A31"/>
                </a:solidFill>
              </a:defRPr>
            </a:pPr>
            <a:r>
              <a:t>HMA Plan Facilitation</a:t>
            </a:r>
          </a:p>
        </p:txBody>
      </p:sp>
      <p:sp>
        <p:nvSpPr>
          <p:cNvPr id="91" name="Rectangle 90"/>
          <p:cNvSpPr/>
          <p:nvPr/>
        </p:nvSpPr>
        <p:spPr>
          <a:xfrm>
            <a:off x="3063044" y="3817620"/>
            <a:ext cx="1716453" cy="443484"/>
          </a:xfrm>
          <a:prstGeom prst="rect">
            <a:avLst/>
          </a:prstGeom>
          <a:solidFill>
            <a:srgbClr val="F8FAFC"/>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2" name="TextBox 91"/>
          <p:cNvSpPr txBox="1"/>
          <p:nvPr/>
        </p:nvSpPr>
        <p:spPr>
          <a:xfrm>
            <a:off x="3099620" y="3835907"/>
            <a:ext cx="1643301" cy="406908"/>
          </a:xfrm>
          <a:prstGeom prst="rect">
            <a:avLst/>
          </a:prstGeom>
          <a:noFill/>
        </p:spPr>
        <p:txBody>
          <a:bodyPr wrap="square" lIns="27432" tIns="18288" rIns="27432" bIns="18288" anchor="ctr">
            <a:spAutoFit/>
          </a:bodyPr>
          <a:lstStyle/>
          <a:p>
            <a:pPr algn="r">
              <a:defRPr sz="940" b="0" i="0">
                <a:solidFill>
                  <a:srgbClr val="252A31"/>
                </a:solidFill>
              </a:defRPr>
            </a:pPr>
            <a:r>
              <a:t>$49,551.00</a:t>
            </a:r>
          </a:p>
        </p:txBody>
      </p:sp>
      <p:sp>
        <p:nvSpPr>
          <p:cNvPr id="93" name="Rectangle 92"/>
          <p:cNvSpPr/>
          <p:nvPr/>
        </p:nvSpPr>
        <p:spPr>
          <a:xfrm>
            <a:off x="4779498" y="3817620"/>
            <a:ext cx="1520287" cy="443484"/>
          </a:xfrm>
          <a:prstGeom prst="rect">
            <a:avLst/>
          </a:prstGeom>
          <a:solidFill>
            <a:srgbClr val="F8FAFC"/>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4" name="TextBox 93"/>
          <p:cNvSpPr txBox="1"/>
          <p:nvPr/>
        </p:nvSpPr>
        <p:spPr>
          <a:xfrm>
            <a:off x="4816074" y="3835907"/>
            <a:ext cx="1447135" cy="406908"/>
          </a:xfrm>
          <a:prstGeom prst="rect">
            <a:avLst/>
          </a:prstGeom>
          <a:noFill/>
        </p:spPr>
        <p:txBody>
          <a:bodyPr wrap="square" lIns="27432" tIns="18288" rIns="27432" bIns="18288" anchor="ctr">
            <a:spAutoFit/>
          </a:bodyPr>
          <a:lstStyle/>
          <a:p>
            <a:pPr algn="r">
              <a:defRPr sz="940" b="0" i="0">
                <a:solidFill>
                  <a:srgbClr val="252A31"/>
                </a:solidFill>
              </a:defRPr>
            </a:pPr>
            <a:r>
              <a:t>$49,551.00</a:t>
            </a:r>
          </a:p>
        </p:txBody>
      </p:sp>
      <p:sp>
        <p:nvSpPr>
          <p:cNvPr id="95" name="Rectangle 94"/>
          <p:cNvSpPr/>
          <p:nvPr/>
        </p:nvSpPr>
        <p:spPr>
          <a:xfrm>
            <a:off x="6299786" y="3817620"/>
            <a:ext cx="1569329" cy="443484"/>
          </a:xfrm>
          <a:prstGeom prst="rect">
            <a:avLst/>
          </a:prstGeom>
          <a:solidFill>
            <a:srgbClr val="F8FAFC"/>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6" name="TextBox 95"/>
          <p:cNvSpPr txBox="1"/>
          <p:nvPr/>
        </p:nvSpPr>
        <p:spPr>
          <a:xfrm>
            <a:off x="6336362" y="3835907"/>
            <a:ext cx="1496177" cy="406908"/>
          </a:xfrm>
          <a:prstGeom prst="rect">
            <a:avLst/>
          </a:prstGeom>
          <a:noFill/>
        </p:spPr>
        <p:txBody>
          <a:bodyPr wrap="square" lIns="27432" tIns="18288" rIns="27432" bIns="18288" anchor="ctr">
            <a:spAutoFit/>
          </a:bodyPr>
          <a:lstStyle/>
          <a:p>
            <a:pPr algn="r">
              <a:defRPr sz="940" b="0" i="0">
                <a:solidFill>
                  <a:srgbClr val="252A31"/>
                </a:solidFill>
              </a:defRPr>
            </a:pPr>
            <a:r>
              <a:t>$0.00</a:t>
            </a:r>
          </a:p>
        </p:txBody>
      </p:sp>
      <p:sp>
        <p:nvSpPr>
          <p:cNvPr id="97" name="Rectangle 96"/>
          <p:cNvSpPr/>
          <p:nvPr/>
        </p:nvSpPr>
        <p:spPr>
          <a:xfrm>
            <a:off x="7869115" y="3817620"/>
            <a:ext cx="1520287" cy="443484"/>
          </a:xfrm>
          <a:prstGeom prst="rect">
            <a:avLst/>
          </a:prstGeom>
          <a:solidFill>
            <a:srgbClr val="E0EED8"/>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8" name="TextBox 97"/>
          <p:cNvSpPr txBox="1"/>
          <p:nvPr/>
        </p:nvSpPr>
        <p:spPr>
          <a:xfrm>
            <a:off x="7905691" y="3835907"/>
            <a:ext cx="1447135" cy="406908"/>
          </a:xfrm>
          <a:prstGeom prst="rect">
            <a:avLst/>
          </a:prstGeom>
          <a:noFill/>
        </p:spPr>
        <p:txBody>
          <a:bodyPr wrap="square" lIns="27432" tIns="18288" rIns="27432" bIns="18288" anchor="ctr">
            <a:spAutoFit/>
          </a:bodyPr>
          <a:lstStyle/>
          <a:p>
            <a:pPr algn="ctr">
              <a:defRPr sz="890" b="0" i="0">
                <a:solidFill>
                  <a:srgbClr val="252A31"/>
                </a:solidFill>
              </a:defRPr>
            </a:pPr>
            <a:r>
              <a:t>Paid</a:t>
            </a:r>
          </a:p>
        </p:txBody>
      </p:sp>
      <p:sp>
        <p:nvSpPr>
          <p:cNvPr id="99" name="Rectangle 98"/>
          <p:cNvSpPr/>
          <p:nvPr/>
        </p:nvSpPr>
        <p:spPr>
          <a:xfrm>
            <a:off x="9389403" y="3817620"/>
            <a:ext cx="1520287" cy="443484"/>
          </a:xfrm>
          <a:prstGeom prst="rect">
            <a:avLst/>
          </a:prstGeom>
          <a:solidFill>
            <a:srgbClr val="D1D9E2"/>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0" name="TextBox 99"/>
          <p:cNvSpPr txBox="1"/>
          <p:nvPr/>
        </p:nvSpPr>
        <p:spPr>
          <a:xfrm>
            <a:off x="9425979" y="3897784"/>
            <a:ext cx="1447135" cy="283154"/>
          </a:xfrm>
          <a:prstGeom prst="rect">
            <a:avLst/>
          </a:prstGeom>
          <a:noFill/>
        </p:spPr>
        <p:txBody>
          <a:bodyPr wrap="square" lIns="27432" tIns="18288" rIns="27432" bIns="18288" anchor="ctr">
            <a:spAutoFit/>
          </a:bodyPr>
          <a:lstStyle/>
          <a:p>
            <a:pPr algn="ctr">
              <a:defRPr sz="860" b="0" i="0">
                <a:solidFill>
                  <a:srgbClr val="252A31"/>
                </a:solidFill>
              </a:defRPr>
            </a:pPr>
            <a:r>
              <a:rPr sz="800"/>
              <a:t>Executed Board-</a:t>
            </a:r>
            <a:br>
              <a:rPr sz="800"/>
            </a:br>
            <a:r>
              <a:rPr sz="800"/>
              <a:t>approved contract</a:t>
            </a:r>
          </a:p>
        </p:txBody>
      </p:sp>
      <p:sp>
        <p:nvSpPr>
          <p:cNvPr id="101" name="Rectangle 100"/>
          <p:cNvSpPr/>
          <p:nvPr/>
        </p:nvSpPr>
        <p:spPr>
          <a:xfrm>
            <a:off x="10909690" y="3817620"/>
            <a:ext cx="931789" cy="443484"/>
          </a:xfrm>
          <a:prstGeom prst="rect">
            <a:avLst/>
          </a:prstGeom>
          <a:solidFill>
            <a:srgbClr val="D1D9E2"/>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2" name="TextBox 101"/>
          <p:cNvSpPr txBox="1"/>
          <p:nvPr/>
        </p:nvSpPr>
        <p:spPr>
          <a:xfrm>
            <a:off x="10946266" y="3897784"/>
            <a:ext cx="858637" cy="283154"/>
          </a:xfrm>
          <a:prstGeom prst="rect">
            <a:avLst/>
          </a:prstGeom>
          <a:noFill/>
        </p:spPr>
        <p:txBody>
          <a:bodyPr wrap="square" lIns="27432" tIns="18288" rIns="27432" bIns="18288" anchor="ctr">
            <a:spAutoFit/>
          </a:bodyPr>
          <a:lstStyle/>
          <a:p>
            <a:pPr algn="ctr">
              <a:defRPr sz="890" b="0" i="0">
                <a:solidFill>
                  <a:srgbClr val="252A31"/>
                </a:solidFill>
              </a:defRPr>
            </a:pPr>
            <a:r>
              <a:rPr lang="en-US" sz="800"/>
              <a:t>02/06/24,</a:t>
            </a:r>
          </a:p>
          <a:p>
            <a:pPr algn="ctr">
              <a:defRPr sz="890" b="0" i="0">
                <a:solidFill>
                  <a:srgbClr val="252A31"/>
                </a:solidFill>
              </a:defRPr>
            </a:pPr>
            <a:r>
              <a:rPr lang="en-US" sz="800"/>
              <a:t>Amend: 4/23/24</a:t>
            </a:r>
          </a:p>
        </p:txBody>
      </p:sp>
      <p:sp>
        <p:nvSpPr>
          <p:cNvPr id="103" name="Rectangle 102"/>
          <p:cNvSpPr/>
          <p:nvPr/>
        </p:nvSpPr>
        <p:spPr>
          <a:xfrm>
            <a:off x="365760" y="4261104"/>
            <a:ext cx="2697284" cy="443484"/>
          </a:xfrm>
          <a:prstGeom prst="rect">
            <a:avLst/>
          </a:prstGeom>
          <a:solidFill>
            <a:srgbClr val="FFFFFF"/>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4" name="TextBox 103"/>
          <p:cNvSpPr txBox="1"/>
          <p:nvPr/>
        </p:nvSpPr>
        <p:spPr>
          <a:xfrm>
            <a:off x="402336" y="4279392"/>
            <a:ext cx="2624132" cy="406908"/>
          </a:xfrm>
          <a:prstGeom prst="rect">
            <a:avLst/>
          </a:prstGeom>
          <a:noFill/>
        </p:spPr>
        <p:txBody>
          <a:bodyPr wrap="square" lIns="27432" tIns="18288" rIns="27432" bIns="18288" anchor="ctr">
            <a:spAutoFit/>
          </a:bodyPr>
          <a:lstStyle/>
          <a:p>
            <a:pPr algn="l">
              <a:defRPr sz="940" b="0" i="0">
                <a:solidFill>
                  <a:srgbClr val="252A31"/>
                </a:solidFill>
              </a:defRPr>
            </a:pPr>
            <a:r>
              <a:t>Redwood Community</a:t>
            </a:r>
            <a:br/>
            <a:r>
              <a:t>Services</a:t>
            </a:r>
          </a:p>
        </p:txBody>
      </p:sp>
      <p:sp>
        <p:nvSpPr>
          <p:cNvPr id="105" name="Rectangle 104"/>
          <p:cNvSpPr/>
          <p:nvPr/>
        </p:nvSpPr>
        <p:spPr>
          <a:xfrm>
            <a:off x="3063044" y="4261104"/>
            <a:ext cx="1716453" cy="443484"/>
          </a:xfrm>
          <a:prstGeom prst="rect">
            <a:avLst/>
          </a:prstGeom>
          <a:solidFill>
            <a:srgbClr val="FFFFFF"/>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6" name="TextBox 105"/>
          <p:cNvSpPr txBox="1"/>
          <p:nvPr/>
        </p:nvSpPr>
        <p:spPr>
          <a:xfrm>
            <a:off x="3099620" y="4279392"/>
            <a:ext cx="1643301" cy="406908"/>
          </a:xfrm>
          <a:prstGeom prst="rect">
            <a:avLst/>
          </a:prstGeom>
          <a:noFill/>
        </p:spPr>
        <p:txBody>
          <a:bodyPr wrap="square" lIns="27432" tIns="18288" rIns="27432" bIns="18288" anchor="ctr">
            <a:spAutoFit/>
          </a:bodyPr>
          <a:lstStyle/>
          <a:p>
            <a:pPr algn="r">
              <a:defRPr sz="940" b="0" i="0">
                <a:solidFill>
                  <a:srgbClr val="252A31"/>
                </a:solidFill>
              </a:defRPr>
            </a:pPr>
            <a:r>
              <a:t>$228,537.00</a:t>
            </a:r>
          </a:p>
        </p:txBody>
      </p:sp>
      <p:sp>
        <p:nvSpPr>
          <p:cNvPr id="107" name="Rectangle 106"/>
          <p:cNvSpPr/>
          <p:nvPr/>
        </p:nvSpPr>
        <p:spPr>
          <a:xfrm>
            <a:off x="4779498" y="4261104"/>
            <a:ext cx="1520287" cy="443484"/>
          </a:xfrm>
          <a:prstGeom prst="rect">
            <a:avLst/>
          </a:prstGeom>
          <a:solidFill>
            <a:srgbClr val="FFFFFF"/>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8" name="TextBox 107"/>
          <p:cNvSpPr txBox="1"/>
          <p:nvPr/>
        </p:nvSpPr>
        <p:spPr>
          <a:xfrm>
            <a:off x="4816074" y="4279392"/>
            <a:ext cx="1447135" cy="406908"/>
          </a:xfrm>
          <a:prstGeom prst="rect">
            <a:avLst/>
          </a:prstGeom>
          <a:noFill/>
        </p:spPr>
        <p:txBody>
          <a:bodyPr wrap="square" lIns="27432" tIns="18288" rIns="27432" bIns="18288" anchor="ctr">
            <a:spAutoFit/>
          </a:bodyPr>
          <a:lstStyle/>
          <a:p>
            <a:pPr algn="r">
              <a:defRPr sz="940" b="0" i="0">
                <a:solidFill>
                  <a:srgbClr val="252A31"/>
                </a:solidFill>
              </a:defRPr>
            </a:pPr>
            <a:r>
              <a:t>$0.00</a:t>
            </a:r>
          </a:p>
        </p:txBody>
      </p:sp>
      <p:sp>
        <p:nvSpPr>
          <p:cNvPr id="109" name="Rectangle 108"/>
          <p:cNvSpPr/>
          <p:nvPr/>
        </p:nvSpPr>
        <p:spPr>
          <a:xfrm>
            <a:off x="6299786" y="4261104"/>
            <a:ext cx="1569329" cy="443484"/>
          </a:xfrm>
          <a:prstGeom prst="rect">
            <a:avLst/>
          </a:prstGeom>
          <a:solidFill>
            <a:srgbClr val="FFFFFF"/>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0" name="TextBox 109"/>
          <p:cNvSpPr txBox="1"/>
          <p:nvPr/>
        </p:nvSpPr>
        <p:spPr>
          <a:xfrm>
            <a:off x="6336362" y="4279392"/>
            <a:ext cx="1496177" cy="406908"/>
          </a:xfrm>
          <a:prstGeom prst="rect">
            <a:avLst/>
          </a:prstGeom>
          <a:noFill/>
        </p:spPr>
        <p:txBody>
          <a:bodyPr wrap="square" lIns="27432" tIns="18288" rIns="27432" bIns="18288" anchor="ctr">
            <a:spAutoFit/>
          </a:bodyPr>
          <a:lstStyle/>
          <a:p>
            <a:pPr algn="r">
              <a:defRPr sz="940" b="0" i="0">
                <a:solidFill>
                  <a:srgbClr val="252A31"/>
                </a:solidFill>
              </a:defRPr>
            </a:pPr>
            <a:r>
              <a:t>$228,537.00</a:t>
            </a:r>
          </a:p>
        </p:txBody>
      </p:sp>
      <p:sp>
        <p:nvSpPr>
          <p:cNvPr id="111" name="Rectangle 110"/>
          <p:cNvSpPr/>
          <p:nvPr/>
        </p:nvSpPr>
        <p:spPr>
          <a:xfrm>
            <a:off x="7869115" y="4261104"/>
            <a:ext cx="1520287" cy="443484"/>
          </a:xfrm>
          <a:prstGeom prst="rect">
            <a:avLst/>
          </a:prstGeom>
          <a:solidFill>
            <a:srgbClr val="E0EED8"/>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2" name="TextBox 111"/>
          <p:cNvSpPr txBox="1"/>
          <p:nvPr/>
        </p:nvSpPr>
        <p:spPr>
          <a:xfrm>
            <a:off x="7905691" y="4279392"/>
            <a:ext cx="1447135" cy="406908"/>
          </a:xfrm>
          <a:prstGeom prst="rect">
            <a:avLst/>
          </a:prstGeom>
          <a:noFill/>
        </p:spPr>
        <p:txBody>
          <a:bodyPr wrap="square" lIns="27432" tIns="18288" rIns="27432" bIns="18288" anchor="ctr">
            <a:spAutoFit/>
          </a:bodyPr>
          <a:lstStyle/>
          <a:p>
            <a:pPr algn="ctr">
              <a:defRPr sz="890" b="0" i="0">
                <a:solidFill>
                  <a:srgbClr val="252A31"/>
                </a:solidFill>
              </a:defRPr>
            </a:pPr>
            <a:r>
              <a:t>Unpaid</a:t>
            </a:r>
          </a:p>
        </p:txBody>
      </p:sp>
      <p:sp>
        <p:nvSpPr>
          <p:cNvPr id="113" name="Rectangle 112"/>
          <p:cNvSpPr/>
          <p:nvPr/>
        </p:nvSpPr>
        <p:spPr>
          <a:xfrm>
            <a:off x="9389403" y="4261104"/>
            <a:ext cx="1520287" cy="443484"/>
          </a:xfrm>
          <a:prstGeom prst="rect">
            <a:avLst/>
          </a:prstGeom>
          <a:solidFill>
            <a:srgbClr val="D1D9E2"/>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4" name="TextBox 113"/>
          <p:cNvSpPr txBox="1"/>
          <p:nvPr/>
        </p:nvSpPr>
        <p:spPr>
          <a:xfrm>
            <a:off x="9425979" y="4341269"/>
            <a:ext cx="1447135" cy="283154"/>
          </a:xfrm>
          <a:prstGeom prst="rect">
            <a:avLst/>
          </a:prstGeom>
          <a:noFill/>
        </p:spPr>
        <p:txBody>
          <a:bodyPr wrap="square" lIns="27432" tIns="18288" rIns="27432" bIns="18288" anchor="ctr">
            <a:spAutoFit/>
          </a:bodyPr>
          <a:lstStyle/>
          <a:p>
            <a:pPr algn="ctr">
              <a:defRPr sz="860" b="0" i="0">
                <a:solidFill>
                  <a:srgbClr val="252A31"/>
                </a:solidFill>
              </a:defRPr>
            </a:pPr>
            <a:r>
              <a:rPr sz="800"/>
              <a:t>Pending Contract</a:t>
            </a:r>
            <a:br>
              <a:rPr sz="800"/>
            </a:br>
            <a:r>
              <a:rPr sz="800"/>
              <a:t>Execution</a:t>
            </a:r>
          </a:p>
        </p:txBody>
      </p:sp>
      <p:sp>
        <p:nvSpPr>
          <p:cNvPr id="115" name="Rectangle 114"/>
          <p:cNvSpPr/>
          <p:nvPr/>
        </p:nvSpPr>
        <p:spPr>
          <a:xfrm>
            <a:off x="10909690" y="4261104"/>
            <a:ext cx="931789" cy="443484"/>
          </a:xfrm>
          <a:prstGeom prst="rect">
            <a:avLst/>
          </a:prstGeom>
          <a:solidFill>
            <a:srgbClr val="D1D9E2"/>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800">
                <a:solidFill>
                  <a:schemeClr val="tx1"/>
                </a:solidFill>
              </a:rPr>
              <a:t>-</a:t>
            </a:r>
            <a:endParaRPr/>
          </a:p>
        </p:txBody>
      </p:sp>
      <p:sp>
        <p:nvSpPr>
          <p:cNvPr id="117" name="Rectangle 116"/>
          <p:cNvSpPr/>
          <p:nvPr/>
        </p:nvSpPr>
        <p:spPr>
          <a:xfrm>
            <a:off x="365760" y="4704588"/>
            <a:ext cx="2697284" cy="443484"/>
          </a:xfrm>
          <a:prstGeom prst="rect">
            <a:avLst/>
          </a:prstGeom>
          <a:solidFill>
            <a:srgbClr val="F8FAFC"/>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8" name="TextBox 117"/>
          <p:cNvSpPr txBox="1"/>
          <p:nvPr/>
        </p:nvSpPr>
        <p:spPr>
          <a:xfrm>
            <a:off x="402336" y="4769363"/>
            <a:ext cx="2624132" cy="313932"/>
          </a:xfrm>
          <a:prstGeom prst="rect">
            <a:avLst/>
          </a:prstGeom>
          <a:noFill/>
        </p:spPr>
        <p:txBody>
          <a:bodyPr wrap="square" lIns="27432" tIns="18288" rIns="27432" bIns="18288" anchor="ctr">
            <a:spAutoFit/>
          </a:bodyPr>
          <a:lstStyle/>
          <a:p>
            <a:pPr algn="l">
              <a:defRPr sz="940" b="0" i="0">
                <a:solidFill>
                  <a:srgbClr val="252A31"/>
                </a:solidFill>
              </a:defRPr>
            </a:pPr>
            <a:r>
              <a:rPr lang="en-US" sz="900"/>
              <a:t>Pride Fair / Dept. of</a:t>
            </a:r>
            <a:br>
              <a:rPr lang="en-US" sz="900"/>
            </a:br>
            <a:r>
              <a:rPr lang="en-US" sz="900"/>
              <a:t>Health Services</a:t>
            </a:r>
          </a:p>
        </p:txBody>
      </p:sp>
      <p:sp>
        <p:nvSpPr>
          <p:cNvPr id="119" name="Rectangle 118"/>
          <p:cNvSpPr/>
          <p:nvPr/>
        </p:nvSpPr>
        <p:spPr>
          <a:xfrm>
            <a:off x="3063044" y="4704588"/>
            <a:ext cx="1716453" cy="443484"/>
          </a:xfrm>
          <a:prstGeom prst="rect">
            <a:avLst/>
          </a:prstGeom>
          <a:solidFill>
            <a:srgbClr val="F8FAFC"/>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0" name="TextBox 119"/>
          <p:cNvSpPr txBox="1"/>
          <p:nvPr/>
        </p:nvSpPr>
        <p:spPr>
          <a:xfrm>
            <a:off x="3099620" y="4722875"/>
            <a:ext cx="1643301" cy="406908"/>
          </a:xfrm>
          <a:prstGeom prst="rect">
            <a:avLst/>
          </a:prstGeom>
          <a:noFill/>
        </p:spPr>
        <p:txBody>
          <a:bodyPr wrap="square" lIns="27432" tIns="18288" rIns="27432" bIns="18288" anchor="ctr">
            <a:spAutoFit/>
          </a:bodyPr>
          <a:lstStyle/>
          <a:p>
            <a:pPr algn="r">
              <a:defRPr sz="940" b="0" i="0">
                <a:solidFill>
                  <a:srgbClr val="252A31"/>
                </a:solidFill>
              </a:defRPr>
            </a:pPr>
            <a:r>
              <a:t>$867.00</a:t>
            </a:r>
          </a:p>
        </p:txBody>
      </p:sp>
      <p:sp>
        <p:nvSpPr>
          <p:cNvPr id="121" name="Rectangle 120"/>
          <p:cNvSpPr/>
          <p:nvPr/>
        </p:nvSpPr>
        <p:spPr>
          <a:xfrm>
            <a:off x="4779498" y="4704588"/>
            <a:ext cx="1520287" cy="443484"/>
          </a:xfrm>
          <a:prstGeom prst="rect">
            <a:avLst/>
          </a:prstGeom>
          <a:solidFill>
            <a:srgbClr val="F8FAFC"/>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2" name="TextBox 121"/>
          <p:cNvSpPr txBox="1"/>
          <p:nvPr/>
        </p:nvSpPr>
        <p:spPr>
          <a:xfrm>
            <a:off x="4816074" y="4722875"/>
            <a:ext cx="1447135" cy="406908"/>
          </a:xfrm>
          <a:prstGeom prst="rect">
            <a:avLst/>
          </a:prstGeom>
          <a:noFill/>
        </p:spPr>
        <p:txBody>
          <a:bodyPr wrap="square" lIns="27432" tIns="18288" rIns="27432" bIns="18288" anchor="ctr">
            <a:spAutoFit/>
          </a:bodyPr>
          <a:lstStyle/>
          <a:p>
            <a:pPr algn="r">
              <a:defRPr sz="940" b="0" i="0">
                <a:solidFill>
                  <a:srgbClr val="252A31"/>
                </a:solidFill>
              </a:defRPr>
            </a:pPr>
            <a:r>
              <a:t>$0.00</a:t>
            </a:r>
          </a:p>
        </p:txBody>
      </p:sp>
      <p:sp>
        <p:nvSpPr>
          <p:cNvPr id="123" name="Rectangle 122"/>
          <p:cNvSpPr/>
          <p:nvPr/>
        </p:nvSpPr>
        <p:spPr>
          <a:xfrm>
            <a:off x="6299786" y="4704588"/>
            <a:ext cx="1569329" cy="443484"/>
          </a:xfrm>
          <a:prstGeom prst="rect">
            <a:avLst/>
          </a:prstGeom>
          <a:solidFill>
            <a:srgbClr val="F8FAFC"/>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4" name="TextBox 123"/>
          <p:cNvSpPr txBox="1"/>
          <p:nvPr/>
        </p:nvSpPr>
        <p:spPr>
          <a:xfrm>
            <a:off x="6336362" y="4722875"/>
            <a:ext cx="1496177" cy="406908"/>
          </a:xfrm>
          <a:prstGeom prst="rect">
            <a:avLst/>
          </a:prstGeom>
          <a:noFill/>
        </p:spPr>
        <p:txBody>
          <a:bodyPr wrap="square" lIns="27432" tIns="18288" rIns="27432" bIns="18288" anchor="ctr">
            <a:spAutoFit/>
          </a:bodyPr>
          <a:lstStyle/>
          <a:p>
            <a:pPr algn="r">
              <a:defRPr sz="940" b="0" i="0">
                <a:solidFill>
                  <a:srgbClr val="252A31"/>
                </a:solidFill>
              </a:defRPr>
            </a:pPr>
            <a:r>
              <a:t>$867.00</a:t>
            </a:r>
          </a:p>
        </p:txBody>
      </p:sp>
      <p:sp>
        <p:nvSpPr>
          <p:cNvPr id="125" name="Rectangle 124"/>
          <p:cNvSpPr/>
          <p:nvPr/>
        </p:nvSpPr>
        <p:spPr>
          <a:xfrm>
            <a:off x="7869115" y="4704588"/>
            <a:ext cx="1520287" cy="443484"/>
          </a:xfrm>
          <a:prstGeom prst="rect">
            <a:avLst/>
          </a:prstGeom>
          <a:solidFill>
            <a:srgbClr val="E0EED8"/>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6" name="TextBox 125"/>
          <p:cNvSpPr txBox="1"/>
          <p:nvPr/>
        </p:nvSpPr>
        <p:spPr>
          <a:xfrm>
            <a:off x="7905691" y="4722875"/>
            <a:ext cx="1447135" cy="406908"/>
          </a:xfrm>
          <a:prstGeom prst="rect">
            <a:avLst/>
          </a:prstGeom>
          <a:noFill/>
        </p:spPr>
        <p:txBody>
          <a:bodyPr wrap="square" lIns="27432" tIns="18288" rIns="27432" bIns="18288" anchor="ctr">
            <a:spAutoFit/>
          </a:bodyPr>
          <a:lstStyle/>
          <a:p>
            <a:pPr algn="ctr">
              <a:defRPr sz="890" b="0" i="0">
                <a:solidFill>
                  <a:srgbClr val="252A31"/>
                </a:solidFill>
              </a:defRPr>
            </a:pPr>
            <a:r>
              <a:t>Unpaid-Pending</a:t>
            </a:r>
            <a:br/>
            <a:r>
              <a:t>Invoice</a:t>
            </a:r>
          </a:p>
        </p:txBody>
      </p:sp>
      <p:sp>
        <p:nvSpPr>
          <p:cNvPr id="127" name="Rectangle 126"/>
          <p:cNvSpPr/>
          <p:nvPr/>
        </p:nvSpPr>
        <p:spPr>
          <a:xfrm>
            <a:off x="9389403" y="4704588"/>
            <a:ext cx="1520287" cy="443484"/>
          </a:xfrm>
          <a:prstGeom prst="rect">
            <a:avLst/>
          </a:prstGeom>
          <a:solidFill>
            <a:srgbClr val="D1D9E2"/>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8" name="TextBox 127"/>
          <p:cNvSpPr txBox="1"/>
          <p:nvPr/>
        </p:nvSpPr>
        <p:spPr>
          <a:xfrm>
            <a:off x="9425979" y="4784752"/>
            <a:ext cx="1447135" cy="283154"/>
          </a:xfrm>
          <a:prstGeom prst="rect">
            <a:avLst/>
          </a:prstGeom>
          <a:noFill/>
        </p:spPr>
        <p:txBody>
          <a:bodyPr wrap="square" lIns="27432" tIns="18288" rIns="27432" bIns="18288" anchor="ctr">
            <a:spAutoFit/>
          </a:bodyPr>
          <a:lstStyle/>
          <a:p>
            <a:pPr algn="ctr">
              <a:defRPr sz="860" b="0" i="0">
                <a:solidFill>
                  <a:srgbClr val="252A31"/>
                </a:solidFill>
              </a:defRPr>
            </a:pPr>
            <a:r>
              <a:rPr sz="800"/>
              <a:t>Board Approved</a:t>
            </a:r>
            <a:br>
              <a:rPr sz="800"/>
            </a:br>
            <a:r>
              <a:rPr sz="800"/>
              <a:t>MOU</a:t>
            </a:r>
          </a:p>
        </p:txBody>
      </p:sp>
      <p:sp>
        <p:nvSpPr>
          <p:cNvPr id="129" name="Rectangle 128"/>
          <p:cNvSpPr/>
          <p:nvPr/>
        </p:nvSpPr>
        <p:spPr>
          <a:xfrm>
            <a:off x="10909690" y="4704588"/>
            <a:ext cx="931789" cy="443484"/>
          </a:xfrm>
          <a:prstGeom prst="rect">
            <a:avLst/>
          </a:prstGeom>
          <a:solidFill>
            <a:srgbClr val="D1D9E2"/>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0" name="TextBox 129"/>
          <p:cNvSpPr txBox="1"/>
          <p:nvPr/>
        </p:nvSpPr>
        <p:spPr>
          <a:xfrm>
            <a:off x="10946266" y="4842460"/>
            <a:ext cx="858637" cy="167738"/>
          </a:xfrm>
          <a:prstGeom prst="rect">
            <a:avLst/>
          </a:prstGeom>
          <a:noFill/>
        </p:spPr>
        <p:txBody>
          <a:bodyPr wrap="square" lIns="27432" tIns="18288" rIns="27432" bIns="18288" anchor="ctr">
            <a:spAutoFit/>
          </a:bodyPr>
          <a:lstStyle/>
          <a:p>
            <a:pPr algn="ctr">
              <a:defRPr sz="890" b="0" i="0">
                <a:solidFill>
                  <a:srgbClr val="252A31"/>
                </a:solidFill>
              </a:defRPr>
            </a:pPr>
            <a:r>
              <a:rPr lang="en-US" sz="850"/>
              <a:t>06/23/26</a:t>
            </a:r>
            <a:endParaRPr/>
          </a:p>
        </p:txBody>
      </p:sp>
      <p:sp>
        <p:nvSpPr>
          <p:cNvPr id="131" name="Rectangle 130"/>
          <p:cNvSpPr/>
          <p:nvPr/>
        </p:nvSpPr>
        <p:spPr>
          <a:xfrm>
            <a:off x="365760" y="5148072"/>
            <a:ext cx="2697284" cy="443484"/>
          </a:xfrm>
          <a:prstGeom prst="rect">
            <a:avLst/>
          </a:prstGeom>
          <a:solidFill>
            <a:srgbClr val="FFFFFF"/>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2" name="TextBox 131"/>
          <p:cNvSpPr txBox="1"/>
          <p:nvPr/>
        </p:nvSpPr>
        <p:spPr>
          <a:xfrm>
            <a:off x="402336" y="5212847"/>
            <a:ext cx="2624132" cy="313932"/>
          </a:xfrm>
          <a:prstGeom prst="rect">
            <a:avLst/>
          </a:prstGeom>
          <a:noFill/>
        </p:spPr>
        <p:txBody>
          <a:bodyPr wrap="square" lIns="27432" tIns="18288" rIns="27432" bIns="18288" anchor="ctr">
            <a:spAutoFit/>
          </a:bodyPr>
          <a:lstStyle/>
          <a:p>
            <a:pPr algn="l">
              <a:defRPr sz="940" b="0" i="0">
                <a:solidFill>
                  <a:srgbClr val="252A31"/>
                </a:solidFill>
              </a:defRPr>
            </a:pPr>
            <a:r>
              <a:rPr sz="900"/>
              <a:t>SafeRx / Dept. of</a:t>
            </a:r>
            <a:br>
              <a:rPr sz="900"/>
            </a:br>
            <a:r>
              <a:rPr sz="900"/>
              <a:t>Health Services</a:t>
            </a:r>
          </a:p>
        </p:txBody>
      </p:sp>
      <p:sp>
        <p:nvSpPr>
          <p:cNvPr id="133" name="Rectangle 132"/>
          <p:cNvSpPr/>
          <p:nvPr/>
        </p:nvSpPr>
        <p:spPr>
          <a:xfrm>
            <a:off x="3063044" y="5148072"/>
            <a:ext cx="1716453" cy="443484"/>
          </a:xfrm>
          <a:prstGeom prst="rect">
            <a:avLst/>
          </a:prstGeom>
          <a:solidFill>
            <a:srgbClr val="FFFFFF"/>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4" name="TextBox 133"/>
          <p:cNvSpPr txBox="1"/>
          <p:nvPr/>
        </p:nvSpPr>
        <p:spPr>
          <a:xfrm>
            <a:off x="3099620" y="5166359"/>
            <a:ext cx="1643301" cy="406908"/>
          </a:xfrm>
          <a:prstGeom prst="rect">
            <a:avLst/>
          </a:prstGeom>
          <a:noFill/>
        </p:spPr>
        <p:txBody>
          <a:bodyPr wrap="square" lIns="27432" tIns="18288" rIns="27432" bIns="18288" anchor="ctr">
            <a:spAutoFit/>
          </a:bodyPr>
          <a:lstStyle/>
          <a:p>
            <a:pPr algn="r">
              <a:defRPr sz="940" b="0" i="0">
                <a:solidFill>
                  <a:srgbClr val="252A31"/>
                </a:solidFill>
              </a:defRPr>
            </a:pPr>
            <a:r>
              <a:t>$160,000.00</a:t>
            </a:r>
          </a:p>
        </p:txBody>
      </p:sp>
      <p:sp>
        <p:nvSpPr>
          <p:cNvPr id="135" name="Rectangle 134"/>
          <p:cNvSpPr/>
          <p:nvPr/>
        </p:nvSpPr>
        <p:spPr>
          <a:xfrm>
            <a:off x="4779498" y="5148072"/>
            <a:ext cx="1520287" cy="443484"/>
          </a:xfrm>
          <a:prstGeom prst="rect">
            <a:avLst/>
          </a:prstGeom>
          <a:solidFill>
            <a:srgbClr val="FFFFFF"/>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6" name="TextBox 135"/>
          <p:cNvSpPr txBox="1"/>
          <p:nvPr/>
        </p:nvSpPr>
        <p:spPr>
          <a:xfrm>
            <a:off x="4816074" y="5166359"/>
            <a:ext cx="1447135" cy="406908"/>
          </a:xfrm>
          <a:prstGeom prst="rect">
            <a:avLst/>
          </a:prstGeom>
          <a:noFill/>
        </p:spPr>
        <p:txBody>
          <a:bodyPr wrap="square" lIns="27432" tIns="18288" rIns="27432" bIns="18288" anchor="ctr">
            <a:spAutoFit/>
          </a:bodyPr>
          <a:lstStyle/>
          <a:p>
            <a:pPr algn="r">
              <a:defRPr sz="940" b="0" i="0">
                <a:solidFill>
                  <a:srgbClr val="252A31"/>
                </a:solidFill>
              </a:defRPr>
            </a:pPr>
            <a:r>
              <a:t>$0.00</a:t>
            </a:r>
          </a:p>
        </p:txBody>
      </p:sp>
      <p:sp>
        <p:nvSpPr>
          <p:cNvPr id="137" name="Rectangle 136"/>
          <p:cNvSpPr/>
          <p:nvPr/>
        </p:nvSpPr>
        <p:spPr>
          <a:xfrm>
            <a:off x="6299786" y="5148072"/>
            <a:ext cx="1569329" cy="443484"/>
          </a:xfrm>
          <a:prstGeom prst="rect">
            <a:avLst/>
          </a:prstGeom>
          <a:solidFill>
            <a:srgbClr val="FFFFFF"/>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8" name="TextBox 137"/>
          <p:cNvSpPr txBox="1"/>
          <p:nvPr/>
        </p:nvSpPr>
        <p:spPr>
          <a:xfrm>
            <a:off x="6336362" y="5166359"/>
            <a:ext cx="1496177" cy="406908"/>
          </a:xfrm>
          <a:prstGeom prst="rect">
            <a:avLst/>
          </a:prstGeom>
          <a:noFill/>
        </p:spPr>
        <p:txBody>
          <a:bodyPr wrap="square" lIns="27432" tIns="18288" rIns="27432" bIns="18288" anchor="ctr">
            <a:spAutoFit/>
          </a:bodyPr>
          <a:lstStyle/>
          <a:p>
            <a:pPr algn="r">
              <a:defRPr sz="940" b="0" i="0">
                <a:solidFill>
                  <a:srgbClr val="252A31"/>
                </a:solidFill>
              </a:defRPr>
            </a:pPr>
            <a:r>
              <a:t>$160,000.00</a:t>
            </a:r>
          </a:p>
        </p:txBody>
      </p:sp>
      <p:sp>
        <p:nvSpPr>
          <p:cNvPr id="139" name="Rectangle 138"/>
          <p:cNvSpPr/>
          <p:nvPr/>
        </p:nvSpPr>
        <p:spPr>
          <a:xfrm>
            <a:off x="7869115" y="5148072"/>
            <a:ext cx="1520287" cy="443484"/>
          </a:xfrm>
          <a:prstGeom prst="rect">
            <a:avLst/>
          </a:prstGeom>
          <a:solidFill>
            <a:srgbClr val="E0EED8"/>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0" name="TextBox 139"/>
          <p:cNvSpPr txBox="1"/>
          <p:nvPr/>
        </p:nvSpPr>
        <p:spPr>
          <a:xfrm>
            <a:off x="7905691" y="5166359"/>
            <a:ext cx="1447135" cy="406908"/>
          </a:xfrm>
          <a:prstGeom prst="rect">
            <a:avLst/>
          </a:prstGeom>
          <a:noFill/>
        </p:spPr>
        <p:txBody>
          <a:bodyPr wrap="square" lIns="27432" tIns="18288" rIns="27432" bIns="18288" anchor="ctr">
            <a:spAutoFit/>
          </a:bodyPr>
          <a:lstStyle/>
          <a:p>
            <a:pPr algn="ctr">
              <a:defRPr sz="890" b="0" i="0">
                <a:solidFill>
                  <a:srgbClr val="252A31"/>
                </a:solidFill>
              </a:defRPr>
            </a:pPr>
            <a:r>
              <a:t>Unpaid-Pending</a:t>
            </a:r>
          </a:p>
        </p:txBody>
      </p:sp>
      <p:sp>
        <p:nvSpPr>
          <p:cNvPr id="141" name="Rectangle 140"/>
          <p:cNvSpPr/>
          <p:nvPr/>
        </p:nvSpPr>
        <p:spPr>
          <a:xfrm>
            <a:off x="9389403" y="5148072"/>
            <a:ext cx="1520287" cy="443484"/>
          </a:xfrm>
          <a:prstGeom prst="rect">
            <a:avLst/>
          </a:prstGeom>
          <a:solidFill>
            <a:srgbClr val="D1D9E2"/>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2" name="TextBox 141"/>
          <p:cNvSpPr txBox="1"/>
          <p:nvPr/>
        </p:nvSpPr>
        <p:spPr>
          <a:xfrm>
            <a:off x="9425979" y="5228236"/>
            <a:ext cx="1447135" cy="283154"/>
          </a:xfrm>
          <a:prstGeom prst="rect">
            <a:avLst/>
          </a:prstGeom>
          <a:noFill/>
        </p:spPr>
        <p:txBody>
          <a:bodyPr wrap="square" lIns="27432" tIns="18288" rIns="27432" bIns="18288" anchor="ctr">
            <a:spAutoFit/>
          </a:bodyPr>
          <a:lstStyle/>
          <a:p>
            <a:pPr algn="ctr">
              <a:defRPr sz="860" b="0" i="0">
                <a:solidFill>
                  <a:srgbClr val="252A31"/>
                </a:solidFill>
              </a:defRPr>
            </a:pPr>
            <a:r>
              <a:rPr sz="800"/>
              <a:t>Pending BOS</a:t>
            </a:r>
            <a:br>
              <a:rPr sz="800"/>
            </a:br>
            <a:r>
              <a:rPr sz="800"/>
              <a:t>Action</a:t>
            </a:r>
          </a:p>
        </p:txBody>
      </p:sp>
      <p:sp>
        <p:nvSpPr>
          <p:cNvPr id="143" name="Rectangle 142"/>
          <p:cNvSpPr/>
          <p:nvPr/>
        </p:nvSpPr>
        <p:spPr>
          <a:xfrm>
            <a:off x="10909690" y="5148072"/>
            <a:ext cx="931789" cy="443484"/>
          </a:xfrm>
          <a:prstGeom prst="rect">
            <a:avLst/>
          </a:prstGeom>
          <a:solidFill>
            <a:srgbClr val="D1D9E2"/>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4" name="TextBox 143"/>
          <p:cNvSpPr txBox="1"/>
          <p:nvPr/>
        </p:nvSpPr>
        <p:spPr>
          <a:xfrm>
            <a:off x="10946266" y="5285944"/>
            <a:ext cx="858637" cy="167738"/>
          </a:xfrm>
          <a:prstGeom prst="rect">
            <a:avLst/>
          </a:prstGeom>
          <a:noFill/>
        </p:spPr>
        <p:txBody>
          <a:bodyPr wrap="square" lIns="27432" tIns="18288" rIns="27432" bIns="18288" anchor="ctr">
            <a:spAutoFit/>
          </a:bodyPr>
          <a:lstStyle/>
          <a:p>
            <a:pPr algn="ctr">
              <a:defRPr sz="890" b="0" i="0">
                <a:solidFill>
                  <a:srgbClr val="252A31"/>
                </a:solidFill>
              </a:defRPr>
            </a:pPr>
            <a:r>
              <a:rPr lang="en-US" sz="850"/>
              <a:t>-</a:t>
            </a:r>
            <a:endParaRPr/>
          </a:p>
        </p:txBody>
      </p:sp>
      <p:sp>
        <p:nvSpPr>
          <p:cNvPr id="145" name="Rectangle 144"/>
          <p:cNvSpPr/>
          <p:nvPr/>
        </p:nvSpPr>
        <p:spPr>
          <a:xfrm>
            <a:off x="365760" y="5591556"/>
            <a:ext cx="2697284" cy="443484"/>
          </a:xfrm>
          <a:prstGeom prst="rect">
            <a:avLst/>
          </a:prstGeom>
          <a:solidFill>
            <a:srgbClr val="FFF2CC"/>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6" name="TextBox 145"/>
          <p:cNvSpPr txBox="1"/>
          <p:nvPr/>
        </p:nvSpPr>
        <p:spPr>
          <a:xfrm>
            <a:off x="402336" y="5609844"/>
            <a:ext cx="2624132" cy="406908"/>
          </a:xfrm>
          <a:prstGeom prst="rect">
            <a:avLst/>
          </a:prstGeom>
          <a:noFill/>
        </p:spPr>
        <p:txBody>
          <a:bodyPr wrap="square" lIns="27432" tIns="18288" rIns="27432" bIns="18288" anchor="ctr">
            <a:spAutoFit/>
          </a:bodyPr>
          <a:lstStyle/>
          <a:p>
            <a:pPr algn="l">
              <a:defRPr sz="960" b="1" i="0">
                <a:solidFill>
                  <a:srgbClr val="252A31"/>
                </a:solidFill>
              </a:defRPr>
            </a:pPr>
            <a:r>
              <a:t>TOTAL</a:t>
            </a:r>
          </a:p>
        </p:txBody>
      </p:sp>
      <p:sp>
        <p:nvSpPr>
          <p:cNvPr id="147" name="Rectangle 146"/>
          <p:cNvSpPr/>
          <p:nvPr/>
        </p:nvSpPr>
        <p:spPr>
          <a:xfrm>
            <a:off x="3063044" y="5591556"/>
            <a:ext cx="1716453" cy="443484"/>
          </a:xfrm>
          <a:prstGeom prst="rect">
            <a:avLst/>
          </a:prstGeom>
          <a:solidFill>
            <a:srgbClr val="FFF2CC"/>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8" name="TextBox 147"/>
          <p:cNvSpPr txBox="1"/>
          <p:nvPr/>
        </p:nvSpPr>
        <p:spPr>
          <a:xfrm>
            <a:off x="3099620" y="5609844"/>
            <a:ext cx="1643301" cy="406908"/>
          </a:xfrm>
          <a:prstGeom prst="rect">
            <a:avLst/>
          </a:prstGeom>
          <a:noFill/>
        </p:spPr>
        <p:txBody>
          <a:bodyPr wrap="square" lIns="27432" tIns="18288" rIns="27432" bIns="18288" anchor="ctr">
            <a:spAutoFit/>
          </a:bodyPr>
          <a:lstStyle/>
          <a:p>
            <a:pPr algn="r">
              <a:defRPr sz="960" b="1" i="0">
                <a:solidFill>
                  <a:srgbClr val="252A31"/>
                </a:solidFill>
              </a:defRPr>
            </a:pPr>
            <a:r>
              <a:t>$4,920,921.90</a:t>
            </a:r>
          </a:p>
        </p:txBody>
      </p:sp>
      <p:sp>
        <p:nvSpPr>
          <p:cNvPr id="149" name="Rectangle 148"/>
          <p:cNvSpPr/>
          <p:nvPr/>
        </p:nvSpPr>
        <p:spPr>
          <a:xfrm>
            <a:off x="4779498" y="5591556"/>
            <a:ext cx="1520287" cy="443484"/>
          </a:xfrm>
          <a:prstGeom prst="rect">
            <a:avLst/>
          </a:prstGeom>
          <a:solidFill>
            <a:srgbClr val="FFF2CC"/>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0" name="TextBox 149"/>
          <p:cNvSpPr txBox="1"/>
          <p:nvPr/>
        </p:nvSpPr>
        <p:spPr>
          <a:xfrm>
            <a:off x="4816074" y="5609844"/>
            <a:ext cx="1447135" cy="406908"/>
          </a:xfrm>
          <a:prstGeom prst="rect">
            <a:avLst/>
          </a:prstGeom>
          <a:noFill/>
        </p:spPr>
        <p:txBody>
          <a:bodyPr wrap="square" lIns="27432" tIns="18288" rIns="27432" bIns="18288" anchor="ctr">
            <a:spAutoFit/>
          </a:bodyPr>
          <a:lstStyle/>
          <a:p>
            <a:pPr algn="r">
              <a:defRPr sz="960" b="1" i="0">
                <a:solidFill>
                  <a:srgbClr val="252A31"/>
                </a:solidFill>
              </a:defRPr>
            </a:pPr>
            <a:r>
              <a:t>$3,573,547.55</a:t>
            </a:r>
          </a:p>
        </p:txBody>
      </p:sp>
      <p:sp>
        <p:nvSpPr>
          <p:cNvPr id="151" name="Rectangle 150"/>
          <p:cNvSpPr/>
          <p:nvPr/>
        </p:nvSpPr>
        <p:spPr>
          <a:xfrm>
            <a:off x="6299786" y="5591556"/>
            <a:ext cx="1569329" cy="443484"/>
          </a:xfrm>
          <a:prstGeom prst="rect">
            <a:avLst/>
          </a:prstGeom>
          <a:solidFill>
            <a:srgbClr val="FFF2CC"/>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2" name="TextBox 151"/>
          <p:cNvSpPr txBox="1"/>
          <p:nvPr/>
        </p:nvSpPr>
        <p:spPr>
          <a:xfrm>
            <a:off x="6336362" y="5609844"/>
            <a:ext cx="1496177" cy="406908"/>
          </a:xfrm>
          <a:prstGeom prst="rect">
            <a:avLst/>
          </a:prstGeom>
          <a:noFill/>
        </p:spPr>
        <p:txBody>
          <a:bodyPr wrap="square" lIns="27432" tIns="18288" rIns="27432" bIns="18288" anchor="ctr">
            <a:spAutoFit/>
          </a:bodyPr>
          <a:lstStyle/>
          <a:p>
            <a:pPr algn="r">
              <a:defRPr sz="960" b="1" i="0">
                <a:solidFill>
                  <a:srgbClr val="252A31"/>
                </a:solidFill>
              </a:defRPr>
            </a:pPr>
            <a:r>
              <a:t>$1,347,374.35</a:t>
            </a:r>
          </a:p>
        </p:txBody>
      </p:sp>
      <p:sp>
        <p:nvSpPr>
          <p:cNvPr id="153" name="Rectangle 152"/>
          <p:cNvSpPr/>
          <p:nvPr/>
        </p:nvSpPr>
        <p:spPr>
          <a:xfrm>
            <a:off x="7869115" y="5591556"/>
            <a:ext cx="1520287" cy="443484"/>
          </a:xfrm>
          <a:prstGeom prst="rect">
            <a:avLst/>
          </a:prstGeom>
          <a:solidFill>
            <a:srgbClr val="E0EED8"/>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5" name="Rectangle 154"/>
          <p:cNvSpPr/>
          <p:nvPr/>
        </p:nvSpPr>
        <p:spPr>
          <a:xfrm>
            <a:off x="9389403" y="5591556"/>
            <a:ext cx="1520287" cy="443484"/>
          </a:xfrm>
          <a:prstGeom prst="rect">
            <a:avLst/>
          </a:prstGeom>
          <a:solidFill>
            <a:srgbClr val="D1D9E2"/>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7" name="Rectangle 156"/>
          <p:cNvSpPr/>
          <p:nvPr/>
        </p:nvSpPr>
        <p:spPr>
          <a:xfrm>
            <a:off x="10909690" y="5591556"/>
            <a:ext cx="931789" cy="443484"/>
          </a:xfrm>
          <a:prstGeom prst="rect">
            <a:avLst/>
          </a:prstGeom>
          <a:solidFill>
            <a:srgbClr val="D1D9E2"/>
          </a:solidFill>
          <a:ln w="6985">
            <a:solidFill>
              <a:srgbClr val="D6DD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310896"/>
            <a:ext cx="10789920" cy="384048"/>
          </a:xfrm>
          <a:prstGeom prst="rect">
            <a:avLst/>
          </a:prstGeom>
          <a:noFill/>
        </p:spPr>
        <p:txBody>
          <a:bodyPr wrap="square" lIns="45720" tIns="18288" rIns="45720" bIns="18288">
            <a:noAutofit/>
          </a:bodyPr>
          <a:lstStyle/>
          <a:p>
            <a:pPr algn="l">
              <a:defRPr sz="2500" b="1" i="0">
                <a:solidFill>
                  <a:srgbClr val="203E63"/>
                </a:solidFill>
              </a:defRPr>
            </a:pPr>
            <a:r>
              <a:t>From Opportunity to Long-Term Stewardship</a:t>
            </a:r>
          </a:p>
        </p:txBody>
      </p:sp>
      <p:sp>
        <p:nvSpPr>
          <p:cNvPr id="3" name="TextBox 2"/>
          <p:cNvSpPr txBox="1"/>
          <p:nvPr/>
        </p:nvSpPr>
        <p:spPr>
          <a:xfrm>
            <a:off x="457200" y="749808"/>
            <a:ext cx="9326880" cy="228600"/>
          </a:xfrm>
          <a:prstGeom prst="rect">
            <a:avLst/>
          </a:prstGeom>
          <a:noFill/>
        </p:spPr>
        <p:txBody>
          <a:bodyPr wrap="square" lIns="45720" tIns="18288" rIns="45720" bIns="18288">
            <a:noAutofit/>
          </a:bodyPr>
          <a:lstStyle/>
          <a:p>
            <a:pPr algn="l">
              <a:defRPr sz="1200" b="0" i="1">
                <a:solidFill>
                  <a:srgbClr val="203E63"/>
                </a:solidFill>
              </a:defRPr>
            </a:pPr>
            <a:r>
              <a:t>The County’s path from entrusted settlement funds to strengthened governance and accountability</a:t>
            </a:r>
          </a:p>
        </p:txBody>
      </p:sp>
      <p:sp>
        <p:nvSpPr>
          <p:cNvPr id="4" name="Rectangle 3"/>
          <p:cNvSpPr/>
          <p:nvPr/>
        </p:nvSpPr>
        <p:spPr>
          <a:xfrm>
            <a:off x="457200" y="1097280"/>
            <a:ext cx="11338560" cy="10972"/>
          </a:xfrm>
          <a:prstGeom prst="rect">
            <a:avLst/>
          </a:prstGeom>
          <a:solidFill>
            <a:srgbClr val="CCD4D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548640" y="1227124"/>
            <a:ext cx="2743200" cy="201168"/>
          </a:xfrm>
          <a:prstGeom prst="rect">
            <a:avLst/>
          </a:prstGeom>
          <a:noFill/>
        </p:spPr>
        <p:txBody>
          <a:bodyPr wrap="square" lIns="45720" tIns="18288" rIns="45720" bIns="18288">
            <a:noAutofit/>
          </a:bodyPr>
          <a:lstStyle/>
          <a:p>
            <a:pPr algn="l">
              <a:defRPr sz="1050" b="1" i="0">
                <a:solidFill>
                  <a:srgbClr val="2B5E9B"/>
                </a:solidFill>
              </a:defRPr>
            </a:pPr>
            <a:r>
              <a:t>STEWARDSHIP JOURNEY</a:t>
            </a:r>
          </a:p>
        </p:txBody>
      </p:sp>
      <p:sp>
        <p:nvSpPr>
          <p:cNvPr id="6" name="Rounded Rectangle 5"/>
          <p:cNvSpPr/>
          <p:nvPr/>
        </p:nvSpPr>
        <p:spPr>
          <a:xfrm>
            <a:off x="502920" y="1627632"/>
            <a:ext cx="2148840" cy="4434840"/>
          </a:xfrm>
          <a:prstGeom prst="roundRect">
            <a:avLst/>
          </a:prstGeom>
          <a:solidFill>
            <a:srgbClr val="F8F9FB"/>
          </a:solidFill>
          <a:ln w="12700">
            <a:solidFill>
              <a:srgbClr val="BEC8D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ounded Rectangle 6"/>
          <p:cNvSpPr/>
          <p:nvPr/>
        </p:nvSpPr>
        <p:spPr>
          <a:xfrm>
            <a:off x="521208" y="1645920"/>
            <a:ext cx="2112264" cy="621792"/>
          </a:xfrm>
          <a:prstGeom prst="roundRect">
            <a:avLst/>
          </a:prstGeom>
          <a:solidFill>
            <a:srgbClr val="2B5E9B"/>
          </a:solidFill>
          <a:ln>
            <a:solidFill>
              <a:srgbClr val="2B5E9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Oval 7"/>
          <p:cNvSpPr/>
          <p:nvPr/>
        </p:nvSpPr>
        <p:spPr>
          <a:xfrm>
            <a:off x="612648" y="1773936"/>
            <a:ext cx="347472" cy="347472"/>
          </a:xfrm>
          <a:prstGeom prst="ellipse">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2B5E9B"/>
                </a:solidFill>
              </a:defRPr>
            </a:pPr>
            <a:r>
              <a:t>1</a:t>
            </a:r>
          </a:p>
        </p:txBody>
      </p:sp>
      <p:sp>
        <p:nvSpPr>
          <p:cNvPr id="9" name="TextBox 8"/>
          <p:cNvSpPr txBox="1"/>
          <p:nvPr/>
        </p:nvSpPr>
        <p:spPr>
          <a:xfrm>
            <a:off x="1001720" y="1732788"/>
            <a:ext cx="1490472" cy="411480"/>
          </a:xfrm>
          <a:prstGeom prst="rect">
            <a:avLst/>
          </a:prstGeom>
          <a:noFill/>
        </p:spPr>
        <p:txBody>
          <a:bodyPr wrap="square" lIns="45720" tIns="18288" rIns="45720" bIns="18288">
            <a:noAutofit/>
          </a:bodyPr>
          <a:lstStyle/>
          <a:p>
            <a:pPr algn="l">
              <a:defRPr sz="1320" b="1" i="0">
                <a:solidFill>
                  <a:srgbClr val="FFFFFF"/>
                </a:solidFill>
              </a:defRPr>
            </a:pPr>
            <a:r>
              <a:t>Funds Entrusted</a:t>
            </a:r>
          </a:p>
        </p:txBody>
      </p:sp>
      <p:sp>
        <p:nvSpPr>
          <p:cNvPr id="10" name="Down Arrow 9"/>
          <p:cNvSpPr/>
          <p:nvPr/>
        </p:nvSpPr>
        <p:spPr>
          <a:xfrm>
            <a:off x="1307592" y="2496312"/>
            <a:ext cx="548640" cy="685800"/>
          </a:xfrm>
          <a:prstGeom prst="downArrow">
            <a:avLst/>
          </a:prstGeom>
          <a:solidFill>
            <a:srgbClr val="2B5E9B"/>
          </a:solidFill>
          <a:ln>
            <a:solidFill>
              <a:srgbClr val="2B5E9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667512" y="3410712"/>
            <a:ext cx="1819656" cy="2011680"/>
          </a:xfrm>
          <a:prstGeom prst="rect">
            <a:avLst/>
          </a:prstGeom>
          <a:noFill/>
        </p:spPr>
        <p:txBody>
          <a:bodyPr wrap="square" lIns="45720" tIns="18288" rIns="45720" bIns="18288" anchor="ctr">
            <a:noAutofit/>
          </a:bodyPr>
          <a:lstStyle/>
          <a:p>
            <a:pPr algn="ctr">
              <a:defRPr sz="1400" b="0" i="0">
                <a:solidFill>
                  <a:srgbClr val="2E2E2E"/>
                </a:solidFill>
              </a:defRPr>
            </a:pPr>
            <a:r>
              <a:t>Lake County received a significant, long-term opioid-remediation funding source.</a:t>
            </a:r>
          </a:p>
        </p:txBody>
      </p:sp>
      <p:sp>
        <p:nvSpPr>
          <p:cNvPr id="12" name="Rounded Rectangle 11"/>
          <p:cNvSpPr/>
          <p:nvPr/>
        </p:nvSpPr>
        <p:spPr>
          <a:xfrm>
            <a:off x="804672" y="5559552"/>
            <a:ext cx="1545336" cy="292608"/>
          </a:xfrm>
          <a:prstGeom prst="roundRect">
            <a:avLst/>
          </a:prstGeom>
          <a:solidFill>
            <a:srgbClr val="ECF0F5"/>
          </a:solidFill>
          <a:ln>
            <a:solidFill>
              <a:srgbClr val="ECF0F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850392" y="5623560"/>
            <a:ext cx="1453896" cy="109728"/>
          </a:xfrm>
          <a:prstGeom prst="rect">
            <a:avLst/>
          </a:prstGeom>
          <a:noFill/>
        </p:spPr>
        <p:txBody>
          <a:bodyPr wrap="square" lIns="45720" tIns="18288" rIns="45720" bIns="18288">
            <a:noAutofit/>
          </a:bodyPr>
          <a:lstStyle/>
          <a:p>
            <a:pPr algn="ctr">
              <a:defRPr sz="1000" b="1" i="0">
                <a:solidFill>
                  <a:srgbClr val="203E63"/>
                </a:solidFill>
              </a:defRPr>
            </a:pPr>
            <a:r>
              <a:t>Opportunity</a:t>
            </a:r>
          </a:p>
        </p:txBody>
      </p:sp>
      <p:sp>
        <p:nvSpPr>
          <p:cNvPr id="14" name="Chevron 13"/>
          <p:cNvSpPr/>
          <p:nvPr/>
        </p:nvSpPr>
        <p:spPr>
          <a:xfrm>
            <a:off x="2670048" y="3749039"/>
            <a:ext cx="201168" cy="384048"/>
          </a:xfrm>
          <a:prstGeom prst="chevron">
            <a:avLst/>
          </a:prstGeom>
          <a:solidFill>
            <a:srgbClr val="717F8C"/>
          </a:solidFill>
          <a:ln>
            <a:solidFill>
              <a:srgbClr val="717F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ounded Rectangle 14"/>
          <p:cNvSpPr/>
          <p:nvPr/>
        </p:nvSpPr>
        <p:spPr>
          <a:xfrm>
            <a:off x="2834640" y="1627632"/>
            <a:ext cx="2148840" cy="4434840"/>
          </a:xfrm>
          <a:prstGeom prst="roundRect">
            <a:avLst/>
          </a:prstGeom>
          <a:solidFill>
            <a:srgbClr val="F8F9FB"/>
          </a:solidFill>
          <a:ln w="12700">
            <a:solidFill>
              <a:srgbClr val="BEC8D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ounded Rectangle 15"/>
          <p:cNvSpPr/>
          <p:nvPr/>
        </p:nvSpPr>
        <p:spPr>
          <a:xfrm>
            <a:off x="2852928" y="1645920"/>
            <a:ext cx="2112264" cy="621792"/>
          </a:xfrm>
          <a:prstGeom prst="roundRect">
            <a:avLst/>
          </a:prstGeom>
          <a:solidFill>
            <a:srgbClr val="2A8A9C"/>
          </a:solidFill>
          <a:ln>
            <a:solidFill>
              <a:srgbClr val="2A8A9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Oval 16"/>
          <p:cNvSpPr/>
          <p:nvPr/>
        </p:nvSpPr>
        <p:spPr>
          <a:xfrm>
            <a:off x="2944368" y="1773936"/>
            <a:ext cx="347472" cy="347472"/>
          </a:xfrm>
          <a:prstGeom prst="ellipse">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2A8A9C"/>
                </a:solidFill>
              </a:defRPr>
            </a:pPr>
            <a:r>
              <a:t>2</a:t>
            </a:r>
          </a:p>
        </p:txBody>
      </p:sp>
      <p:sp>
        <p:nvSpPr>
          <p:cNvPr id="18" name="TextBox 17"/>
          <p:cNvSpPr txBox="1"/>
          <p:nvPr/>
        </p:nvSpPr>
        <p:spPr>
          <a:xfrm>
            <a:off x="3355848" y="1746504"/>
            <a:ext cx="1490472" cy="411480"/>
          </a:xfrm>
          <a:prstGeom prst="rect">
            <a:avLst/>
          </a:prstGeom>
          <a:noFill/>
        </p:spPr>
        <p:txBody>
          <a:bodyPr wrap="square" lIns="45720" tIns="18288" rIns="45720" bIns="18288">
            <a:noAutofit/>
          </a:bodyPr>
          <a:lstStyle/>
          <a:p>
            <a:pPr algn="l">
              <a:defRPr sz="1320" b="1" i="0">
                <a:solidFill>
                  <a:srgbClr val="FFFFFF"/>
                </a:solidFill>
              </a:defRPr>
            </a:pPr>
            <a:r>
              <a:t>Community Strategy</a:t>
            </a:r>
          </a:p>
        </p:txBody>
      </p:sp>
      <p:sp>
        <p:nvSpPr>
          <p:cNvPr id="19" name="Down Arrow 18"/>
          <p:cNvSpPr/>
          <p:nvPr/>
        </p:nvSpPr>
        <p:spPr>
          <a:xfrm>
            <a:off x="3639312" y="2496312"/>
            <a:ext cx="548640" cy="685800"/>
          </a:xfrm>
          <a:prstGeom prst="downArrow">
            <a:avLst/>
          </a:prstGeom>
          <a:solidFill>
            <a:srgbClr val="2A8A9C"/>
          </a:solidFill>
          <a:ln>
            <a:solidFill>
              <a:srgbClr val="2A8A9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2999232" y="3410712"/>
            <a:ext cx="1819656" cy="2011680"/>
          </a:xfrm>
          <a:prstGeom prst="rect">
            <a:avLst/>
          </a:prstGeom>
          <a:noFill/>
        </p:spPr>
        <p:txBody>
          <a:bodyPr wrap="square" lIns="45720" tIns="18288" rIns="45720" bIns="18288" anchor="ctr">
            <a:noAutofit/>
          </a:bodyPr>
          <a:lstStyle/>
          <a:p>
            <a:pPr algn="ctr">
              <a:defRPr sz="1400" b="0" i="0">
                <a:solidFill>
                  <a:srgbClr val="2E2E2E"/>
                </a:solidFill>
              </a:defRPr>
            </a:pPr>
            <a:r>
              <a:t>HMA, the steering committee, and community stakeholders developed a community-informed expenditure plan.</a:t>
            </a:r>
          </a:p>
        </p:txBody>
      </p:sp>
      <p:sp>
        <p:nvSpPr>
          <p:cNvPr id="21" name="Rounded Rectangle 20"/>
          <p:cNvSpPr/>
          <p:nvPr/>
        </p:nvSpPr>
        <p:spPr>
          <a:xfrm>
            <a:off x="3136392" y="5559552"/>
            <a:ext cx="1545336" cy="292608"/>
          </a:xfrm>
          <a:prstGeom prst="roundRect">
            <a:avLst/>
          </a:prstGeom>
          <a:solidFill>
            <a:srgbClr val="ECF0F5"/>
          </a:solidFill>
          <a:ln>
            <a:solidFill>
              <a:srgbClr val="ECF0F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3182112" y="5623560"/>
            <a:ext cx="1453896" cy="109728"/>
          </a:xfrm>
          <a:prstGeom prst="rect">
            <a:avLst/>
          </a:prstGeom>
          <a:noFill/>
        </p:spPr>
        <p:txBody>
          <a:bodyPr wrap="square" lIns="45720" tIns="18288" rIns="45720" bIns="18288">
            <a:noAutofit/>
          </a:bodyPr>
          <a:lstStyle/>
          <a:p>
            <a:pPr algn="ctr">
              <a:defRPr sz="1000" b="1" i="0">
                <a:solidFill>
                  <a:srgbClr val="203E63"/>
                </a:solidFill>
              </a:defRPr>
            </a:pPr>
            <a:r>
              <a:t>Plan</a:t>
            </a:r>
          </a:p>
        </p:txBody>
      </p:sp>
      <p:sp>
        <p:nvSpPr>
          <p:cNvPr id="23" name="Chevron 22"/>
          <p:cNvSpPr/>
          <p:nvPr/>
        </p:nvSpPr>
        <p:spPr>
          <a:xfrm>
            <a:off x="5001768" y="3749039"/>
            <a:ext cx="201168" cy="384048"/>
          </a:xfrm>
          <a:prstGeom prst="chevron">
            <a:avLst/>
          </a:prstGeom>
          <a:solidFill>
            <a:srgbClr val="717F8C"/>
          </a:solidFill>
          <a:ln>
            <a:solidFill>
              <a:srgbClr val="717F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Rounded Rectangle 23"/>
          <p:cNvSpPr/>
          <p:nvPr/>
        </p:nvSpPr>
        <p:spPr>
          <a:xfrm>
            <a:off x="5166360" y="1627632"/>
            <a:ext cx="2148840" cy="4434840"/>
          </a:xfrm>
          <a:prstGeom prst="roundRect">
            <a:avLst/>
          </a:prstGeom>
          <a:solidFill>
            <a:srgbClr val="F8F9FB"/>
          </a:solidFill>
          <a:ln w="12700">
            <a:solidFill>
              <a:srgbClr val="BEC8D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Rounded Rectangle 24"/>
          <p:cNvSpPr/>
          <p:nvPr/>
        </p:nvSpPr>
        <p:spPr>
          <a:xfrm>
            <a:off x="5184648" y="1645920"/>
            <a:ext cx="2112264" cy="621792"/>
          </a:xfrm>
          <a:prstGeom prst="roundRect">
            <a:avLst/>
          </a:prstGeom>
          <a:solidFill>
            <a:srgbClr val="548930"/>
          </a:solidFill>
          <a:ln>
            <a:solidFill>
              <a:srgbClr val="54893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Oval 25"/>
          <p:cNvSpPr/>
          <p:nvPr/>
        </p:nvSpPr>
        <p:spPr>
          <a:xfrm>
            <a:off x="5276088" y="1773936"/>
            <a:ext cx="347472" cy="347472"/>
          </a:xfrm>
          <a:prstGeom prst="ellipse">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548930"/>
                </a:solidFill>
              </a:defRPr>
            </a:pPr>
            <a:r>
              <a:t>3</a:t>
            </a:r>
          </a:p>
        </p:txBody>
      </p:sp>
      <p:sp>
        <p:nvSpPr>
          <p:cNvPr id="27" name="TextBox 26"/>
          <p:cNvSpPr txBox="1"/>
          <p:nvPr/>
        </p:nvSpPr>
        <p:spPr>
          <a:xfrm>
            <a:off x="5687568" y="1746504"/>
            <a:ext cx="1490472" cy="411480"/>
          </a:xfrm>
          <a:prstGeom prst="rect">
            <a:avLst/>
          </a:prstGeom>
          <a:noFill/>
        </p:spPr>
        <p:txBody>
          <a:bodyPr wrap="square" lIns="45720" tIns="18288" rIns="45720" bIns="18288">
            <a:noAutofit/>
          </a:bodyPr>
          <a:lstStyle/>
          <a:p>
            <a:pPr algn="l">
              <a:defRPr sz="1320" b="1" i="0">
                <a:solidFill>
                  <a:srgbClr val="FFFFFF"/>
                </a:solidFill>
              </a:defRPr>
            </a:pPr>
            <a:r>
              <a:t>Remediation Implemented</a:t>
            </a:r>
          </a:p>
        </p:txBody>
      </p:sp>
      <p:sp>
        <p:nvSpPr>
          <p:cNvPr id="28" name="Down Arrow 27"/>
          <p:cNvSpPr/>
          <p:nvPr/>
        </p:nvSpPr>
        <p:spPr>
          <a:xfrm>
            <a:off x="5971032" y="2496312"/>
            <a:ext cx="548640" cy="685800"/>
          </a:xfrm>
          <a:prstGeom prst="downArrow">
            <a:avLst/>
          </a:prstGeom>
          <a:solidFill>
            <a:srgbClr val="548930"/>
          </a:solidFill>
          <a:ln>
            <a:solidFill>
              <a:srgbClr val="54893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TextBox 28"/>
          <p:cNvSpPr txBox="1"/>
          <p:nvPr/>
        </p:nvSpPr>
        <p:spPr>
          <a:xfrm>
            <a:off x="5330952" y="3410712"/>
            <a:ext cx="1819656" cy="2011680"/>
          </a:xfrm>
          <a:prstGeom prst="rect">
            <a:avLst/>
          </a:prstGeom>
          <a:noFill/>
        </p:spPr>
        <p:txBody>
          <a:bodyPr wrap="square" lIns="45720" tIns="18288" rIns="45720" bIns="18288" anchor="ctr">
            <a:noAutofit/>
          </a:bodyPr>
          <a:lstStyle/>
          <a:p>
            <a:pPr algn="ctr">
              <a:defRPr sz="1400" b="0" i="0">
                <a:solidFill>
                  <a:srgbClr val="2E2E2E"/>
                </a:solidFill>
              </a:defRPr>
            </a:pPr>
            <a:r>
              <a:t>The County began investing in prevention, treatment access, recovery supports, harm reduction, and infrastructure.</a:t>
            </a:r>
          </a:p>
        </p:txBody>
      </p:sp>
      <p:sp>
        <p:nvSpPr>
          <p:cNvPr id="30" name="Rounded Rectangle 29"/>
          <p:cNvSpPr/>
          <p:nvPr/>
        </p:nvSpPr>
        <p:spPr>
          <a:xfrm>
            <a:off x="5468112" y="5559552"/>
            <a:ext cx="1545336" cy="292608"/>
          </a:xfrm>
          <a:prstGeom prst="roundRect">
            <a:avLst/>
          </a:prstGeom>
          <a:solidFill>
            <a:srgbClr val="ECF0F5"/>
          </a:solidFill>
          <a:ln>
            <a:solidFill>
              <a:srgbClr val="ECF0F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TextBox 30"/>
          <p:cNvSpPr txBox="1"/>
          <p:nvPr/>
        </p:nvSpPr>
        <p:spPr>
          <a:xfrm>
            <a:off x="5513832" y="5623560"/>
            <a:ext cx="1453896" cy="109728"/>
          </a:xfrm>
          <a:prstGeom prst="rect">
            <a:avLst/>
          </a:prstGeom>
          <a:noFill/>
        </p:spPr>
        <p:txBody>
          <a:bodyPr wrap="square" lIns="45720" tIns="18288" rIns="45720" bIns="18288">
            <a:noAutofit/>
          </a:bodyPr>
          <a:lstStyle/>
          <a:p>
            <a:pPr algn="ctr">
              <a:defRPr sz="1000" b="1" i="0">
                <a:solidFill>
                  <a:srgbClr val="203E63"/>
                </a:solidFill>
              </a:defRPr>
            </a:pPr>
            <a:r>
              <a:rPr lang="en-US"/>
              <a:t>Investment</a:t>
            </a:r>
            <a:endParaRPr/>
          </a:p>
        </p:txBody>
      </p:sp>
      <p:sp>
        <p:nvSpPr>
          <p:cNvPr id="32" name="Chevron 31"/>
          <p:cNvSpPr/>
          <p:nvPr/>
        </p:nvSpPr>
        <p:spPr>
          <a:xfrm>
            <a:off x="7333488" y="3749039"/>
            <a:ext cx="201168" cy="384048"/>
          </a:xfrm>
          <a:prstGeom prst="chevron">
            <a:avLst/>
          </a:prstGeom>
          <a:solidFill>
            <a:srgbClr val="717F8C"/>
          </a:solidFill>
          <a:ln>
            <a:solidFill>
              <a:srgbClr val="717F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Rounded Rectangle 32"/>
          <p:cNvSpPr/>
          <p:nvPr/>
        </p:nvSpPr>
        <p:spPr>
          <a:xfrm>
            <a:off x="7498080" y="1627632"/>
            <a:ext cx="2148840" cy="4434840"/>
          </a:xfrm>
          <a:prstGeom prst="roundRect">
            <a:avLst/>
          </a:prstGeom>
          <a:solidFill>
            <a:srgbClr val="F8F9FB"/>
          </a:solidFill>
          <a:ln w="12700">
            <a:solidFill>
              <a:srgbClr val="BEC8D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4" name="Rounded Rectangle 33"/>
          <p:cNvSpPr/>
          <p:nvPr/>
        </p:nvSpPr>
        <p:spPr>
          <a:xfrm>
            <a:off x="7516368" y="1645920"/>
            <a:ext cx="2112264" cy="621792"/>
          </a:xfrm>
          <a:prstGeom prst="roundRect">
            <a:avLst/>
          </a:prstGeom>
          <a:solidFill>
            <a:srgbClr val="C69100"/>
          </a:solidFill>
          <a:ln>
            <a:solidFill>
              <a:srgbClr val="C691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5" name="Oval 34"/>
          <p:cNvSpPr/>
          <p:nvPr/>
        </p:nvSpPr>
        <p:spPr>
          <a:xfrm>
            <a:off x="7607808" y="1773936"/>
            <a:ext cx="347472" cy="347472"/>
          </a:xfrm>
          <a:prstGeom prst="ellipse">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C69100"/>
                </a:solidFill>
              </a:defRPr>
            </a:pPr>
            <a:r>
              <a:t>4</a:t>
            </a:r>
          </a:p>
        </p:txBody>
      </p:sp>
      <p:sp>
        <p:nvSpPr>
          <p:cNvPr id="36" name="TextBox 35"/>
          <p:cNvSpPr txBox="1"/>
          <p:nvPr/>
        </p:nvSpPr>
        <p:spPr>
          <a:xfrm>
            <a:off x="8019288" y="1746504"/>
            <a:ext cx="1490472" cy="411480"/>
          </a:xfrm>
          <a:prstGeom prst="rect">
            <a:avLst/>
          </a:prstGeom>
          <a:noFill/>
        </p:spPr>
        <p:txBody>
          <a:bodyPr wrap="square" lIns="45720" tIns="18288" rIns="45720" bIns="18288" anchor="t">
            <a:noAutofit/>
          </a:bodyPr>
          <a:lstStyle/>
          <a:p>
            <a:pPr>
              <a:defRPr sz="1320" b="1" i="0">
                <a:solidFill>
                  <a:srgbClr val="FFFFFF"/>
                </a:solidFill>
              </a:defRPr>
            </a:pPr>
            <a:r>
              <a:rPr lang="en-US" sz="1300"/>
              <a:t>Reconciliation Findings</a:t>
            </a:r>
          </a:p>
        </p:txBody>
      </p:sp>
      <p:sp>
        <p:nvSpPr>
          <p:cNvPr id="37" name="Down Arrow 36"/>
          <p:cNvSpPr/>
          <p:nvPr/>
        </p:nvSpPr>
        <p:spPr>
          <a:xfrm>
            <a:off x="8302752" y="2496312"/>
            <a:ext cx="548640" cy="685800"/>
          </a:xfrm>
          <a:prstGeom prst="downArrow">
            <a:avLst/>
          </a:prstGeom>
          <a:solidFill>
            <a:srgbClr val="C69100"/>
          </a:solidFill>
          <a:ln>
            <a:solidFill>
              <a:srgbClr val="C691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8" name="TextBox 37"/>
          <p:cNvSpPr txBox="1"/>
          <p:nvPr/>
        </p:nvSpPr>
        <p:spPr>
          <a:xfrm>
            <a:off x="7662672" y="3410712"/>
            <a:ext cx="1819656" cy="2011680"/>
          </a:xfrm>
          <a:prstGeom prst="rect">
            <a:avLst/>
          </a:prstGeom>
          <a:noFill/>
        </p:spPr>
        <p:txBody>
          <a:bodyPr wrap="square" lIns="45720" tIns="18288" rIns="45720" bIns="18288" anchor="ctr">
            <a:noAutofit/>
          </a:bodyPr>
          <a:lstStyle/>
          <a:p>
            <a:pPr algn="ctr">
              <a:defRPr sz="1400" b="0" i="0">
                <a:solidFill>
                  <a:srgbClr val="2E2E2E"/>
                </a:solidFill>
              </a:defRPr>
            </a:pPr>
            <a:r>
              <a:t>Reconciliation found restricted settlement proceeds were not maintained separately from other SUD operating cash during early implementation.</a:t>
            </a:r>
          </a:p>
        </p:txBody>
      </p:sp>
      <p:sp>
        <p:nvSpPr>
          <p:cNvPr id="39" name="Rounded Rectangle 38"/>
          <p:cNvSpPr/>
          <p:nvPr/>
        </p:nvSpPr>
        <p:spPr>
          <a:xfrm>
            <a:off x="7799832" y="5559552"/>
            <a:ext cx="1545336" cy="292608"/>
          </a:xfrm>
          <a:prstGeom prst="roundRect">
            <a:avLst/>
          </a:prstGeom>
          <a:solidFill>
            <a:srgbClr val="ECF0F5"/>
          </a:solidFill>
          <a:ln>
            <a:solidFill>
              <a:srgbClr val="ECF0F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 name="TextBox 39"/>
          <p:cNvSpPr txBox="1"/>
          <p:nvPr/>
        </p:nvSpPr>
        <p:spPr>
          <a:xfrm>
            <a:off x="7845552" y="5623560"/>
            <a:ext cx="1453896" cy="109728"/>
          </a:xfrm>
          <a:prstGeom prst="rect">
            <a:avLst/>
          </a:prstGeom>
          <a:noFill/>
        </p:spPr>
        <p:txBody>
          <a:bodyPr wrap="square" lIns="45720" tIns="18288" rIns="45720" bIns="18288">
            <a:noAutofit/>
          </a:bodyPr>
          <a:lstStyle/>
          <a:p>
            <a:pPr algn="ctr">
              <a:defRPr sz="1000" b="1" i="0">
                <a:solidFill>
                  <a:srgbClr val="203E63"/>
                </a:solidFill>
              </a:defRPr>
            </a:pPr>
            <a:r>
              <a:t>Finding</a:t>
            </a:r>
          </a:p>
        </p:txBody>
      </p:sp>
      <p:sp>
        <p:nvSpPr>
          <p:cNvPr id="41" name="Chevron 40"/>
          <p:cNvSpPr/>
          <p:nvPr/>
        </p:nvSpPr>
        <p:spPr>
          <a:xfrm>
            <a:off x="9665208" y="3749039"/>
            <a:ext cx="201168" cy="384048"/>
          </a:xfrm>
          <a:prstGeom prst="chevron">
            <a:avLst/>
          </a:prstGeom>
          <a:solidFill>
            <a:srgbClr val="717F8C"/>
          </a:solidFill>
          <a:ln>
            <a:solidFill>
              <a:srgbClr val="717F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Rounded Rectangle 41"/>
          <p:cNvSpPr/>
          <p:nvPr/>
        </p:nvSpPr>
        <p:spPr>
          <a:xfrm>
            <a:off x="9829800" y="1627632"/>
            <a:ext cx="2148840" cy="4434840"/>
          </a:xfrm>
          <a:prstGeom prst="roundRect">
            <a:avLst/>
          </a:prstGeom>
          <a:solidFill>
            <a:srgbClr val="F8F9FB"/>
          </a:solidFill>
          <a:ln w="12700">
            <a:solidFill>
              <a:srgbClr val="BEC8D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3" name="Rounded Rectangle 42"/>
          <p:cNvSpPr/>
          <p:nvPr/>
        </p:nvSpPr>
        <p:spPr>
          <a:xfrm>
            <a:off x="9848088" y="1645920"/>
            <a:ext cx="2112264" cy="621792"/>
          </a:xfrm>
          <a:prstGeom prst="roundRect">
            <a:avLst/>
          </a:prstGeom>
          <a:solidFill>
            <a:srgbClr val="B63936"/>
          </a:solidFill>
          <a:ln>
            <a:solidFill>
              <a:srgbClr val="B6393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4" name="Oval 43"/>
          <p:cNvSpPr/>
          <p:nvPr/>
        </p:nvSpPr>
        <p:spPr>
          <a:xfrm>
            <a:off x="9939528" y="1773936"/>
            <a:ext cx="347472" cy="347472"/>
          </a:xfrm>
          <a:prstGeom prst="ellipse">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B63936"/>
                </a:solidFill>
              </a:defRPr>
            </a:pPr>
            <a:r>
              <a:t>5</a:t>
            </a:r>
          </a:p>
        </p:txBody>
      </p:sp>
      <p:sp>
        <p:nvSpPr>
          <p:cNvPr id="45" name="TextBox 44"/>
          <p:cNvSpPr txBox="1"/>
          <p:nvPr/>
        </p:nvSpPr>
        <p:spPr>
          <a:xfrm>
            <a:off x="10351008" y="1746504"/>
            <a:ext cx="1490472" cy="411480"/>
          </a:xfrm>
          <a:prstGeom prst="rect">
            <a:avLst/>
          </a:prstGeom>
          <a:noFill/>
        </p:spPr>
        <p:txBody>
          <a:bodyPr wrap="square" lIns="45720" tIns="18288" rIns="45720" bIns="18288">
            <a:noAutofit/>
          </a:bodyPr>
          <a:lstStyle/>
          <a:p>
            <a:pPr algn="l">
              <a:defRPr sz="1320" b="1" i="0">
                <a:solidFill>
                  <a:srgbClr val="FFFFFF"/>
                </a:solidFill>
              </a:defRPr>
            </a:pPr>
            <a:r>
              <a:t>Governance Strengthened</a:t>
            </a:r>
          </a:p>
        </p:txBody>
      </p:sp>
      <p:sp>
        <p:nvSpPr>
          <p:cNvPr id="46" name="Down Arrow 45"/>
          <p:cNvSpPr/>
          <p:nvPr/>
        </p:nvSpPr>
        <p:spPr>
          <a:xfrm>
            <a:off x="10634472" y="2496312"/>
            <a:ext cx="548640" cy="685800"/>
          </a:xfrm>
          <a:prstGeom prst="downArrow">
            <a:avLst/>
          </a:prstGeom>
          <a:solidFill>
            <a:srgbClr val="B63936"/>
          </a:solidFill>
          <a:ln>
            <a:solidFill>
              <a:srgbClr val="B6393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7" name="TextBox 46"/>
          <p:cNvSpPr txBox="1"/>
          <p:nvPr/>
        </p:nvSpPr>
        <p:spPr>
          <a:xfrm>
            <a:off x="9994392" y="3410712"/>
            <a:ext cx="1819656" cy="2011680"/>
          </a:xfrm>
          <a:prstGeom prst="rect">
            <a:avLst/>
          </a:prstGeom>
          <a:noFill/>
        </p:spPr>
        <p:txBody>
          <a:bodyPr wrap="square" lIns="45720" tIns="18288" rIns="45720" bIns="18288" anchor="ctr">
            <a:noAutofit/>
          </a:bodyPr>
          <a:lstStyle/>
          <a:p>
            <a:pPr algn="ctr">
              <a:defRPr sz="1400" b="0" i="0">
                <a:solidFill>
                  <a:srgbClr val="2E2E2E"/>
                </a:solidFill>
              </a:defRPr>
            </a:pPr>
            <a:r>
              <a:t>The County is classifying historical uses, restoring unsupported amounts, strengthening controls, and requesting a formal Board governance framework.</a:t>
            </a:r>
          </a:p>
        </p:txBody>
      </p:sp>
      <p:sp>
        <p:nvSpPr>
          <p:cNvPr id="48" name="Rounded Rectangle 47"/>
          <p:cNvSpPr/>
          <p:nvPr/>
        </p:nvSpPr>
        <p:spPr>
          <a:xfrm>
            <a:off x="10131552" y="5559552"/>
            <a:ext cx="1545336" cy="292608"/>
          </a:xfrm>
          <a:prstGeom prst="roundRect">
            <a:avLst/>
          </a:prstGeom>
          <a:solidFill>
            <a:srgbClr val="ECF0F5"/>
          </a:solidFill>
          <a:ln>
            <a:solidFill>
              <a:srgbClr val="ECF0F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9" name="TextBox 48"/>
          <p:cNvSpPr txBox="1"/>
          <p:nvPr/>
        </p:nvSpPr>
        <p:spPr>
          <a:xfrm>
            <a:off x="10177272" y="5623560"/>
            <a:ext cx="1453896" cy="109728"/>
          </a:xfrm>
          <a:prstGeom prst="rect">
            <a:avLst/>
          </a:prstGeom>
          <a:noFill/>
        </p:spPr>
        <p:txBody>
          <a:bodyPr wrap="square" lIns="45720" tIns="18288" rIns="45720" bIns="18288">
            <a:noAutofit/>
          </a:bodyPr>
          <a:lstStyle/>
          <a:p>
            <a:pPr algn="ctr">
              <a:defRPr sz="1000" b="1" i="0">
                <a:solidFill>
                  <a:srgbClr val="203E63"/>
                </a:solidFill>
              </a:defRPr>
            </a:pPr>
            <a:r>
              <a:t>Framework</a:t>
            </a:r>
          </a:p>
        </p:txBody>
      </p:sp>
      <p:sp>
        <p:nvSpPr>
          <p:cNvPr id="50" name="TextBox 49"/>
          <p:cNvSpPr txBox="1"/>
          <p:nvPr/>
        </p:nvSpPr>
        <p:spPr>
          <a:xfrm>
            <a:off x="343989" y="6265468"/>
            <a:ext cx="11811837" cy="281636"/>
          </a:xfrm>
          <a:prstGeom prst="rect">
            <a:avLst/>
          </a:prstGeom>
          <a:noFill/>
        </p:spPr>
        <p:txBody>
          <a:bodyPr wrap="square" lIns="45720" tIns="18288" rIns="45720" bIns="18288">
            <a:noAutofit/>
          </a:bodyPr>
          <a:lstStyle/>
          <a:p>
            <a:pPr algn="ctr">
              <a:defRPr sz="1150" b="1" i="0">
                <a:solidFill>
                  <a:srgbClr val="203E63"/>
                </a:solidFill>
              </a:defRPr>
            </a:pPr>
            <a:r>
              <a:t>Board direction will establish the long-term governance structure needed to protect remaining funds and ensure transparent, allowable use throughout the settlement period.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1480" y="256032"/>
            <a:ext cx="8918275" cy="461665"/>
          </a:xfrm>
          <a:prstGeom prst="rect">
            <a:avLst/>
          </a:prstGeom>
          <a:noFill/>
        </p:spPr>
        <p:txBody>
          <a:bodyPr wrap="none">
            <a:spAutoFit/>
          </a:bodyPr>
          <a:lstStyle/>
          <a:p>
            <a:pPr>
              <a:defRPr sz="2400" b="1">
                <a:solidFill>
                  <a:srgbClr val="1D3A5D"/>
                </a:solidFill>
              </a:defRPr>
            </a:pPr>
            <a:r>
              <a:t>Opioid Settlement Funding: Allocation and Remaining Balance</a:t>
            </a:r>
          </a:p>
        </p:txBody>
      </p:sp>
      <p:sp>
        <p:nvSpPr>
          <p:cNvPr id="3" name="TextBox 2"/>
          <p:cNvSpPr txBox="1"/>
          <p:nvPr/>
        </p:nvSpPr>
        <p:spPr>
          <a:xfrm>
            <a:off x="411480" y="676656"/>
            <a:ext cx="5400837" cy="261610"/>
          </a:xfrm>
          <a:prstGeom prst="rect">
            <a:avLst/>
          </a:prstGeom>
          <a:noFill/>
        </p:spPr>
        <p:txBody>
          <a:bodyPr wrap="none">
            <a:spAutoFit/>
          </a:bodyPr>
          <a:lstStyle/>
          <a:p>
            <a:pPr>
              <a:defRPr sz="1100" i="1">
                <a:solidFill>
                  <a:srgbClr val="1D3A5D"/>
                </a:solidFill>
              </a:defRPr>
            </a:pPr>
            <a:r>
              <a:t>Three-pillar framework based on a $2</a:t>
            </a:r>
            <a:r>
              <a:rPr lang="en-US"/>
              <a:t>3.07</a:t>
            </a:r>
            <a:r>
              <a:t>M total with $8.22M received/applied to date</a:t>
            </a:r>
          </a:p>
        </p:txBody>
      </p:sp>
      <p:sp>
        <p:nvSpPr>
          <p:cNvPr id="8" name="Rectangle 7"/>
          <p:cNvSpPr/>
          <p:nvPr/>
        </p:nvSpPr>
        <p:spPr>
          <a:xfrm>
            <a:off x="411480" y="987552"/>
            <a:ext cx="11274552" cy="9144"/>
          </a:xfrm>
          <a:prstGeom prst="rect">
            <a:avLst/>
          </a:prstGeom>
          <a:solidFill>
            <a:srgbClr val="D6DC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ounded Rectangle 8"/>
          <p:cNvSpPr/>
          <p:nvPr/>
        </p:nvSpPr>
        <p:spPr>
          <a:xfrm>
            <a:off x="411481" y="1188720"/>
            <a:ext cx="4465320" cy="5074920"/>
          </a:xfrm>
          <a:prstGeom prst="roundRect">
            <a:avLst/>
          </a:prstGeom>
          <a:solidFill>
            <a:srgbClr val="FBFCFD"/>
          </a:solidFill>
          <a:ln>
            <a:solidFill>
              <a:srgbClr val="D6DC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ounded Rectangle 9"/>
          <p:cNvSpPr/>
          <p:nvPr/>
        </p:nvSpPr>
        <p:spPr>
          <a:xfrm>
            <a:off x="5224273" y="1188720"/>
            <a:ext cx="6681400" cy="5074920"/>
          </a:xfrm>
          <a:prstGeom prst="roundRect">
            <a:avLst/>
          </a:prstGeom>
          <a:solidFill>
            <a:srgbClr val="FBFCFD"/>
          </a:solidFill>
          <a:ln>
            <a:solidFill>
              <a:srgbClr val="D6DC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ounded Rectangle 10"/>
          <p:cNvSpPr/>
          <p:nvPr/>
        </p:nvSpPr>
        <p:spPr>
          <a:xfrm>
            <a:off x="530352" y="1307592"/>
            <a:ext cx="3648456" cy="347472"/>
          </a:xfrm>
          <a:prstGeom prst="roundRect">
            <a:avLst/>
          </a:prstGeom>
          <a:solidFill>
            <a:schemeClr val="accent5">
              <a:lumMod val="50000"/>
            </a:schemeClr>
          </a:solidFill>
          <a:ln>
            <a:solidFill>
              <a:srgbClr val="2C5C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658368" y="1362456"/>
            <a:ext cx="3922868" cy="292388"/>
          </a:xfrm>
          <a:prstGeom prst="rect">
            <a:avLst/>
          </a:prstGeom>
          <a:noFill/>
        </p:spPr>
        <p:txBody>
          <a:bodyPr wrap="square">
            <a:spAutoFit/>
          </a:bodyPr>
          <a:lstStyle/>
          <a:p>
            <a:pPr>
              <a:defRPr sz="1300" b="1">
                <a:solidFill>
                  <a:srgbClr val="FFFFFF"/>
                </a:solidFill>
              </a:defRPr>
            </a:pPr>
            <a:r>
              <a:t>Graph 1. Target</a:t>
            </a:r>
            <a:r>
              <a:rPr lang="en-US"/>
              <a:t> Budget</a:t>
            </a:r>
            <a:r>
              <a:t> Allocation</a:t>
            </a:r>
            <a:r>
              <a:rPr lang="en-US"/>
              <a:t>s</a:t>
            </a:r>
            <a:endParaRPr/>
          </a:p>
        </p:txBody>
      </p:sp>
      <p:sp>
        <p:nvSpPr>
          <p:cNvPr id="13" name="Rounded Rectangle 12"/>
          <p:cNvSpPr/>
          <p:nvPr/>
        </p:nvSpPr>
        <p:spPr>
          <a:xfrm>
            <a:off x="5541338" y="1316737"/>
            <a:ext cx="4078149" cy="347472"/>
          </a:xfrm>
          <a:prstGeom prst="roundRect">
            <a:avLst/>
          </a:prstGeom>
          <a:solidFill>
            <a:schemeClr val="accent6">
              <a:lumMod val="75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5738930" y="1371600"/>
            <a:ext cx="2701060" cy="292388"/>
          </a:xfrm>
          <a:prstGeom prst="rect">
            <a:avLst/>
          </a:prstGeom>
          <a:noFill/>
        </p:spPr>
        <p:txBody>
          <a:bodyPr wrap="none" lIns="91440" tIns="45720" rIns="91440" bIns="45720" anchor="t">
            <a:spAutoFit/>
          </a:bodyPr>
          <a:lstStyle/>
          <a:p>
            <a:pPr>
              <a:defRPr sz="1300" b="1">
                <a:solidFill>
                  <a:srgbClr val="FFFFFF"/>
                </a:solidFill>
              </a:defRPr>
            </a:pPr>
            <a:r>
              <a:t>Graph 2. </a:t>
            </a:r>
            <a:r>
              <a:rPr lang="en-US"/>
              <a:t>Allocated vs</a:t>
            </a:r>
            <a:r>
              <a:t>. Remaining </a:t>
            </a:r>
          </a:p>
        </p:txBody>
      </p:sp>
      <p:graphicFrame>
        <p:nvGraphicFramePr>
          <p:cNvPr id="15" name="Chart 14"/>
          <p:cNvGraphicFramePr>
            <a:graphicFrameLocks noGrp="1"/>
          </p:cNvGraphicFramePr>
          <p:nvPr>
            <p:extLst>
              <p:ext uri="{D42A27DB-BD31-4B8C-83A1-F6EECF244321}">
                <p14:modId xmlns:p14="http://schemas.microsoft.com/office/powerpoint/2010/main" val="1348094551"/>
              </p:ext>
            </p:extLst>
          </p:nvPr>
        </p:nvGraphicFramePr>
        <p:xfrm>
          <a:off x="1005840" y="1623059"/>
          <a:ext cx="2697480" cy="2514600"/>
        </p:xfrm>
        <a:graphic>
          <a:graphicData uri="http://schemas.openxmlformats.org/drawingml/2006/chart">
            <c:chart xmlns:c="http://schemas.openxmlformats.org/drawingml/2006/chart" xmlns:r="http://schemas.openxmlformats.org/officeDocument/2006/relationships" r:id="rId3"/>
          </a:graphicData>
        </a:graphic>
      </p:graphicFrame>
      <p:sp>
        <p:nvSpPr>
          <p:cNvPr id="16" name="TextBox 15"/>
          <p:cNvSpPr txBox="1"/>
          <p:nvPr/>
        </p:nvSpPr>
        <p:spPr>
          <a:xfrm>
            <a:off x="1644788" y="2595893"/>
            <a:ext cx="1207382" cy="569387"/>
          </a:xfrm>
          <a:prstGeom prst="rect">
            <a:avLst/>
          </a:prstGeom>
          <a:noFill/>
        </p:spPr>
        <p:txBody>
          <a:bodyPr wrap="none" lIns="91440" tIns="45720" rIns="91440" bIns="45720" anchor="t">
            <a:spAutoFit/>
          </a:bodyPr>
          <a:lstStyle/>
          <a:p>
            <a:pPr algn="ctr">
              <a:defRPr sz="2100" b="1">
                <a:solidFill>
                  <a:srgbClr val="1D3A5D"/>
                </a:solidFill>
              </a:defRPr>
            </a:pPr>
            <a:r>
              <a:t>$2</a:t>
            </a:r>
            <a:r>
              <a:rPr lang="en-US"/>
              <a:t>3</a:t>
            </a:r>
            <a:r>
              <a:t>.</a:t>
            </a:r>
            <a:r>
              <a:rPr lang="en-US"/>
              <a:t>07</a:t>
            </a:r>
            <a:r>
              <a:t>M</a:t>
            </a:r>
          </a:p>
          <a:p>
            <a:pPr algn="ctr">
              <a:defRPr sz="1000">
                <a:solidFill>
                  <a:srgbClr val="6E7B8A"/>
                </a:solidFill>
              </a:defRPr>
            </a:pPr>
            <a:r>
              <a:t>Total OSF</a:t>
            </a:r>
          </a:p>
        </p:txBody>
      </p:sp>
      <p:sp>
        <p:nvSpPr>
          <p:cNvPr id="17" name="Rectangle 16"/>
          <p:cNvSpPr/>
          <p:nvPr/>
        </p:nvSpPr>
        <p:spPr>
          <a:xfrm>
            <a:off x="749808" y="4425474"/>
            <a:ext cx="146304" cy="146304"/>
          </a:xfrm>
          <a:prstGeom prst="rect">
            <a:avLst/>
          </a:prstGeom>
          <a:solidFill>
            <a:srgbClr val="2C5C8C"/>
          </a:solidFill>
          <a:ln>
            <a:solidFill>
              <a:srgbClr val="2C5C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1026332" y="4374040"/>
            <a:ext cx="2656496" cy="249171"/>
          </a:xfrm>
          <a:prstGeom prst="rect">
            <a:avLst/>
          </a:prstGeom>
          <a:noFill/>
        </p:spPr>
        <p:txBody>
          <a:bodyPr wrap="none">
            <a:spAutoFit/>
          </a:bodyPr>
          <a:lstStyle/>
          <a:p>
            <a:pPr>
              <a:defRPr sz="1019">
                <a:solidFill>
                  <a:srgbClr val="3B3B3B"/>
                </a:solidFill>
              </a:defRPr>
            </a:pPr>
            <a:r>
              <a:rPr lang="en-US"/>
              <a:t>1. </a:t>
            </a:r>
            <a:r>
              <a:t>Infrastructure</a:t>
            </a:r>
            <a:r>
              <a:rPr lang="en-US"/>
              <a:t> Expansion— 40% ($9.23M)</a:t>
            </a:r>
            <a:r>
              <a:t> </a:t>
            </a:r>
          </a:p>
        </p:txBody>
      </p:sp>
      <p:sp>
        <p:nvSpPr>
          <p:cNvPr id="19" name="Rectangle 18"/>
          <p:cNvSpPr/>
          <p:nvPr/>
        </p:nvSpPr>
        <p:spPr>
          <a:xfrm>
            <a:off x="749808" y="4905755"/>
            <a:ext cx="146304" cy="146304"/>
          </a:xfrm>
          <a:prstGeom prst="rect">
            <a:avLst/>
          </a:prstGeom>
          <a:solidFill>
            <a:schemeClr val="accent6">
              <a:lumMod val="75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980916" y="4854321"/>
            <a:ext cx="2661306" cy="246221"/>
          </a:xfrm>
          <a:prstGeom prst="rect">
            <a:avLst/>
          </a:prstGeom>
          <a:noFill/>
        </p:spPr>
        <p:txBody>
          <a:bodyPr wrap="none" lIns="91440" tIns="45720" rIns="91440" bIns="45720" anchor="t">
            <a:spAutoFit/>
          </a:bodyPr>
          <a:lstStyle/>
          <a:p>
            <a:pPr>
              <a:defRPr sz="1019">
                <a:solidFill>
                  <a:srgbClr val="3B3B3B"/>
                </a:solidFill>
              </a:defRPr>
            </a:pPr>
            <a:r>
              <a:rPr lang="en-US" sz="1000"/>
              <a:t>2. </a:t>
            </a:r>
            <a:r>
              <a:rPr sz="1000"/>
              <a:t>Community-Based </a:t>
            </a:r>
            <a:r>
              <a:rPr lang="en-US" sz="1000"/>
              <a:t>Grants— 30% ($6.92M)</a:t>
            </a:r>
            <a:endParaRPr sz="1000"/>
          </a:p>
        </p:txBody>
      </p:sp>
      <p:sp>
        <p:nvSpPr>
          <p:cNvPr id="21" name="Rectangle 20"/>
          <p:cNvSpPr/>
          <p:nvPr/>
        </p:nvSpPr>
        <p:spPr>
          <a:xfrm>
            <a:off x="741771" y="5340004"/>
            <a:ext cx="146304" cy="146304"/>
          </a:xfrm>
          <a:prstGeom prst="rect">
            <a:avLst/>
          </a:prstGeom>
          <a:solidFill>
            <a:srgbClr val="C19B0F"/>
          </a:solidFill>
          <a:ln>
            <a:solidFill>
              <a:srgbClr val="579A7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987551" y="5294375"/>
            <a:ext cx="2919389" cy="246221"/>
          </a:xfrm>
          <a:prstGeom prst="rect">
            <a:avLst/>
          </a:prstGeom>
          <a:noFill/>
        </p:spPr>
        <p:txBody>
          <a:bodyPr wrap="none" lIns="91440" tIns="45720" rIns="91440" bIns="45720" anchor="t">
            <a:spAutoFit/>
          </a:bodyPr>
          <a:lstStyle/>
          <a:p>
            <a:pPr>
              <a:defRPr sz="1019">
                <a:solidFill>
                  <a:srgbClr val="3B3B3B"/>
                </a:solidFill>
              </a:defRPr>
            </a:pPr>
            <a:r>
              <a:rPr lang="en-US" sz="1000"/>
              <a:t>3. </a:t>
            </a:r>
            <a:r>
              <a:rPr sz="1000"/>
              <a:t>County-Operated </a:t>
            </a:r>
            <a:r>
              <a:rPr lang="en-US" sz="1000"/>
              <a:t>Remediation— 30% ($6.92M)</a:t>
            </a:r>
            <a:endParaRPr sz="1000"/>
          </a:p>
        </p:txBody>
      </p:sp>
      <p:sp>
        <p:nvSpPr>
          <p:cNvPr id="24" name="Rectangle 23"/>
          <p:cNvSpPr/>
          <p:nvPr/>
        </p:nvSpPr>
        <p:spPr>
          <a:xfrm>
            <a:off x="3227832" y="2194561"/>
            <a:ext cx="2633472" cy="347472"/>
          </a:xfrm>
          <a:prstGeom prst="rect">
            <a:avLst/>
          </a:prstGeom>
          <a:noFill/>
          <a:ln>
            <a:noFill/>
          </a:ln>
        </p:spPr>
        <p:style>
          <a:lnRef idx="0">
            <a:scrgbClr r="0" g="0" b="0"/>
          </a:lnRef>
          <a:fillRef idx="0">
            <a:scrgbClr r="0" g="0" b="0"/>
          </a:fillRef>
          <a:effectRef idx="0">
            <a:scrgbClr r="0" g="0" b="0"/>
          </a:effectRef>
          <a:fontRef idx="minor">
            <a:schemeClr val="accent3"/>
          </a:fontRef>
        </p:style>
        <p:txBody>
          <a:bodyPr rtlCol="0" anchor="ctr"/>
          <a:lstStyle/>
          <a:p>
            <a:pPr algn="ctr"/>
            <a:endParaRPr/>
          </a:p>
        </p:txBody>
      </p:sp>
      <p:graphicFrame>
        <p:nvGraphicFramePr>
          <p:cNvPr id="40" name="Chart 39"/>
          <p:cNvGraphicFramePr>
            <a:graphicFrameLocks noGrp="1"/>
          </p:cNvGraphicFramePr>
          <p:nvPr>
            <p:extLst>
              <p:ext uri="{D42A27DB-BD31-4B8C-83A1-F6EECF244321}">
                <p14:modId xmlns:p14="http://schemas.microsoft.com/office/powerpoint/2010/main" val="3429429453"/>
              </p:ext>
            </p:extLst>
          </p:nvPr>
        </p:nvGraphicFramePr>
        <p:xfrm>
          <a:off x="5352288" y="1755647"/>
          <a:ext cx="6428231" cy="2788920"/>
        </p:xfrm>
        <a:graphic>
          <a:graphicData uri="http://schemas.openxmlformats.org/drawingml/2006/chart">
            <c:chart xmlns:c="http://schemas.openxmlformats.org/drawingml/2006/chart" xmlns:r="http://schemas.openxmlformats.org/officeDocument/2006/relationships" r:id="rId4"/>
          </a:graphicData>
        </a:graphic>
      </p:graphicFrame>
      <p:sp>
        <p:nvSpPr>
          <p:cNvPr id="41" name="Rounded Rectangle 40"/>
          <p:cNvSpPr/>
          <p:nvPr/>
        </p:nvSpPr>
        <p:spPr>
          <a:xfrm>
            <a:off x="5537579" y="4793441"/>
            <a:ext cx="1812244" cy="1077006"/>
          </a:xfrm>
          <a:prstGeom prst="roundRect">
            <a:avLst/>
          </a:prstGeom>
          <a:solidFill>
            <a:srgbClr val="FFFFFF"/>
          </a:solidFill>
          <a:ln>
            <a:solidFill>
              <a:srgbClr val="D6DC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Rounded Rectangle 41"/>
          <p:cNvSpPr/>
          <p:nvPr/>
        </p:nvSpPr>
        <p:spPr>
          <a:xfrm>
            <a:off x="5775106" y="4841748"/>
            <a:ext cx="1467946" cy="228599"/>
          </a:xfrm>
          <a:prstGeom prst="roundRect">
            <a:avLst/>
          </a:prstGeom>
          <a:solidFill>
            <a:srgbClr val="2C5C8C"/>
          </a:solidFill>
          <a:ln>
            <a:solidFill>
              <a:srgbClr val="2C5C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3" name="TextBox 42"/>
          <p:cNvSpPr txBox="1"/>
          <p:nvPr/>
        </p:nvSpPr>
        <p:spPr>
          <a:xfrm>
            <a:off x="5736153" y="4843641"/>
            <a:ext cx="1509762" cy="430887"/>
          </a:xfrm>
          <a:prstGeom prst="rect">
            <a:avLst/>
          </a:prstGeom>
          <a:noFill/>
        </p:spPr>
        <p:txBody>
          <a:bodyPr wrap="square">
            <a:spAutoFit/>
          </a:bodyPr>
          <a:lstStyle/>
          <a:p>
            <a:pPr algn="ctr">
              <a:defRPr sz="919" b="1">
                <a:solidFill>
                  <a:srgbClr val="FFFFFF"/>
                </a:solidFill>
              </a:defRPr>
            </a:pPr>
            <a:r>
              <a:rPr sz="1100"/>
              <a:t>P</a:t>
            </a:r>
            <a:r>
              <a:rPr lang="en-US" sz="1100"/>
              <a:t> </a:t>
            </a:r>
            <a:r>
              <a:rPr sz="1100"/>
              <a:t> 1</a:t>
            </a:r>
            <a:r>
              <a:rPr lang="en-US" sz="1100"/>
              <a:t>-Infrastructure Exp.</a:t>
            </a:r>
            <a:endParaRPr sz="1100"/>
          </a:p>
        </p:txBody>
      </p:sp>
      <p:sp>
        <p:nvSpPr>
          <p:cNvPr id="44" name="TextBox 43"/>
          <p:cNvSpPr txBox="1"/>
          <p:nvPr/>
        </p:nvSpPr>
        <p:spPr>
          <a:xfrm>
            <a:off x="5792723" y="5123131"/>
            <a:ext cx="1213794" cy="261610"/>
          </a:xfrm>
          <a:prstGeom prst="rect">
            <a:avLst/>
          </a:prstGeom>
          <a:noFill/>
        </p:spPr>
        <p:txBody>
          <a:bodyPr wrap="none" lIns="91440" tIns="45720" rIns="91440" bIns="45720" anchor="t">
            <a:spAutoFit/>
          </a:bodyPr>
          <a:lstStyle/>
          <a:p>
            <a:pPr>
              <a:defRPr sz="880">
                <a:solidFill>
                  <a:srgbClr val="3B3B3B"/>
                </a:solidFill>
              </a:defRPr>
            </a:pPr>
            <a:r>
              <a:rPr lang="en-US" sz="1100"/>
              <a:t>Allocated</a:t>
            </a:r>
            <a:r>
              <a:rPr sz="1100"/>
              <a:t>: $</a:t>
            </a:r>
            <a:r>
              <a:rPr lang="en-US" sz="1100"/>
              <a:t>1.8</a:t>
            </a:r>
            <a:r>
              <a:rPr sz="1100"/>
              <a:t>M</a:t>
            </a:r>
          </a:p>
        </p:txBody>
      </p:sp>
      <p:sp>
        <p:nvSpPr>
          <p:cNvPr id="45" name="TextBox 44"/>
          <p:cNvSpPr txBox="1"/>
          <p:nvPr/>
        </p:nvSpPr>
        <p:spPr>
          <a:xfrm>
            <a:off x="5792723" y="5285695"/>
            <a:ext cx="1354858" cy="261610"/>
          </a:xfrm>
          <a:prstGeom prst="rect">
            <a:avLst/>
          </a:prstGeom>
          <a:noFill/>
        </p:spPr>
        <p:txBody>
          <a:bodyPr wrap="none">
            <a:spAutoFit/>
          </a:bodyPr>
          <a:lstStyle/>
          <a:p>
            <a:pPr>
              <a:defRPr sz="880">
                <a:solidFill>
                  <a:srgbClr val="3B3B3B"/>
                </a:solidFill>
              </a:defRPr>
            </a:pPr>
            <a:r>
              <a:rPr sz="1100"/>
              <a:t>Remaining: $</a:t>
            </a:r>
            <a:r>
              <a:rPr lang="en-US" sz="1100"/>
              <a:t>7.42M</a:t>
            </a:r>
            <a:endParaRPr sz="1100"/>
          </a:p>
        </p:txBody>
      </p:sp>
      <p:sp>
        <p:nvSpPr>
          <p:cNvPr id="46" name="TextBox 45"/>
          <p:cNvSpPr txBox="1"/>
          <p:nvPr/>
        </p:nvSpPr>
        <p:spPr>
          <a:xfrm>
            <a:off x="5741249" y="5439849"/>
            <a:ext cx="1505540" cy="261610"/>
          </a:xfrm>
          <a:prstGeom prst="rect">
            <a:avLst/>
          </a:prstGeom>
          <a:noFill/>
        </p:spPr>
        <p:txBody>
          <a:bodyPr wrap="none">
            <a:spAutoFit/>
          </a:bodyPr>
          <a:lstStyle/>
          <a:p>
            <a:pPr>
              <a:defRPr sz="880">
                <a:solidFill>
                  <a:srgbClr val="3B3B3B"/>
                </a:solidFill>
              </a:defRPr>
            </a:pPr>
            <a:r>
              <a:rPr sz="1100"/>
              <a:t>% Remaining: </a:t>
            </a:r>
            <a:r>
              <a:rPr lang="en-US" sz="1100"/>
              <a:t>80.48</a:t>
            </a:r>
            <a:r>
              <a:rPr sz="1100"/>
              <a:t>%</a:t>
            </a:r>
          </a:p>
        </p:txBody>
      </p:sp>
      <p:sp>
        <p:nvSpPr>
          <p:cNvPr id="47" name="Rounded Rectangle 46"/>
          <p:cNvSpPr/>
          <p:nvPr/>
        </p:nvSpPr>
        <p:spPr>
          <a:xfrm>
            <a:off x="7582259" y="4782311"/>
            <a:ext cx="1587694" cy="1077006"/>
          </a:xfrm>
          <a:prstGeom prst="roundRect">
            <a:avLst/>
          </a:prstGeom>
          <a:solidFill>
            <a:srgbClr val="FFFFFF"/>
          </a:solidFill>
          <a:ln>
            <a:solidFill>
              <a:srgbClr val="D6DC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8" name="Rounded Rectangle 47"/>
          <p:cNvSpPr/>
          <p:nvPr/>
        </p:nvSpPr>
        <p:spPr>
          <a:xfrm>
            <a:off x="7697365" y="4846318"/>
            <a:ext cx="1372744" cy="224119"/>
          </a:xfrm>
          <a:prstGeom prst="roundRect">
            <a:avLst/>
          </a:prstGeom>
          <a:solidFill>
            <a:schemeClr val="accent6">
              <a:lumMod val="75000"/>
            </a:schemeClr>
          </a:solidFill>
          <a:ln>
            <a:solidFill>
              <a:srgbClr val="2C9BB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9" name="TextBox 48"/>
          <p:cNvSpPr txBox="1"/>
          <p:nvPr/>
        </p:nvSpPr>
        <p:spPr>
          <a:xfrm>
            <a:off x="7697295" y="4829462"/>
            <a:ext cx="1241044" cy="261610"/>
          </a:xfrm>
          <a:prstGeom prst="rect">
            <a:avLst/>
          </a:prstGeom>
          <a:noFill/>
        </p:spPr>
        <p:txBody>
          <a:bodyPr wrap="square">
            <a:spAutoFit/>
          </a:bodyPr>
          <a:lstStyle/>
          <a:p>
            <a:pPr algn="ctr">
              <a:defRPr sz="919" b="1">
                <a:solidFill>
                  <a:srgbClr val="FFFFFF"/>
                </a:solidFill>
              </a:defRPr>
            </a:pPr>
            <a:r>
              <a:rPr lang="en-US" sz="1100"/>
              <a:t>P 2 –CBO Grants</a:t>
            </a:r>
            <a:endParaRPr sz="1100"/>
          </a:p>
        </p:txBody>
      </p:sp>
      <p:sp>
        <p:nvSpPr>
          <p:cNvPr id="50" name="TextBox 49"/>
          <p:cNvSpPr txBox="1"/>
          <p:nvPr/>
        </p:nvSpPr>
        <p:spPr>
          <a:xfrm>
            <a:off x="7638869" y="5103492"/>
            <a:ext cx="1289135" cy="261610"/>
          </a:xfrm>
          <a:prstGeom prst="rect">
            <a:avLst/>
          </a:prstGeom>
          <a:noFill/>
        </p:spPr>
        <p:txBody>
          <a:bodyPr wrap="none" lIns="91440" tIns="45720" rIns="91440" bIns="45720" anchor="t">
            <a:spAutoFit/>
          </a:bodyPr>
          <a:lstStyle/>
          <a:p>
            <a:pPr>
              <a:defRPr sz="880">
                <a:solidFill>
                  <a:srgbClr val="3B3B3B"/>
                </a:solidFill>
              </a:defRPr>
            </a:pPr>
            <a:r>
              <a:rPr lang="en-US" sz="1100"/>
              <a:t>Allocated</a:t>
            </a:r>
            <a:r>
              <a:rPr sz="1100"/>
              <a:t>: $</a:t>
            </a:r>
            <a:r>
              <a:rPr lang="en-US" sz="1100"/>
              <a:t>2.23</a:t>
            </a:r>
            <a:r>
              <a:rPr sz="1100"/>
              <a:t>M</a:t>
            </a:r>
          </a:p>
        </p:txBody>
      </p:sp>
      <p:sp>
        <p:nvSpPr>
          <p:cNvPr id="52" name="TextBox 51"/>
          <p:cNvSpPr txBox="1"/>
          <p:nvPr/>
        </p:nvSpPr>
        <p:spPr>
          <a:xfrm>
            <a:off x="7618700" y="5426872"/>
            <a:ext cx="1505540" cy="261610"/>
          </a:xfrm>
          <a:prstGeom prst="rect">
            <a:avLst/>
          </a:prstGeom>
          <a:noFill/>
        </p:spPr>
        <p:txBody>
          <a:bodyPr wrap="none">
            <a:spAutoFit/>
          </a:bodyPr>
          <a:lstStyle/>
          <a:p>
            <a:pPr>
              <a:defRPr sz="880">
                <a:solidFill>
                  <a:srgbClr val="3B3B3B"/>
                </a:solidFill>
              </a:defRPr>
            </a:pPr>
            <a:r>
              <a:rPr sz="1100"/>
              <a:t>% Remaining: 6</a:t>
            </a:r>
            <a:r>
              <a:rPr lang="en-US" sz="1100"/>
              <a:t>7.77</a:t>
            </a:r>
            <a:r>
              <a:rPr sz="1100"/>
              <a:t>%</a:t>
            </a:r>
          </a:p>
        </p:txBody>
      </p:sp>
      <p:sp>
        <p:nvSpPr>
          <p:cNvPr id="53" name="Rounded Rectangle 52"/>
          <p:cNvSpPr/>
          <p:nvPr/>
        </p:nvSpPr>
        <p:spPr>
          <a:xfrm>
            <a:off x="9398840" y="4793440"/>
            <a:ext cx="1812244" cy="1077007"/>
          </a:xfrm>
          <a:prstGeom prst="roundRect">
            <a:avLst/>
          </a:prstGeom>
          <a:solidFill>
            <a:srgbClr val="FFFFFF"/>
          </a:solidFill>
          <a:ln>
            <a:solidFill>
              <a:srgbClr val="D6DC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4" name="Rounded Rectangle 53"/>
          <p:cNvSpPr/>
          <p:nvPr/>
        </p:nvSpPr>
        <p:spPr>
          <a:xfrm>
            <a:off x="9474376" y="4834889"/>
            <a:ext cx="1662316" cy="235547"/>
          </a:xfrm>
          <a:prstGeom prst="roundRect">
            <a:avLst/>
          </a:prstGeom>
          <a:solidFill>
            <a:srgbClr val="C19B0F"/>
          </a:solidFill>
          <a:ln>
            <a:solidFill>
              <a:srgbClr val="579A7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5" name="TextBox 54"/>
          <p:cNvSpPr txBox="1"/>
          <p:nvPr/>
        </p:nvSpPr>
        <p:spPr>
          <a:xfrm>
            <a:off x="9474376" y="4819111"/>
            <a:ext cx="1572363" cy="261610"/>
          </a:xfrm>
          <a:prstGeom prst="rect">
            <a:avLst/>
          </a:prstGeom>
          <a:noFill/>
        </p:spPr>
        <p:txBody>
          <a:bodyPr wrap="square">
            <a:spAutoFit/>
          </a:bodyPr>
          <a:lstStyle/>
          <a:p>
            <a:pPr algn="ctr">
              <a:defRPr sz="919" b="1">
                <a:solidFill>
                  <a:srgbClr val="FFFFFF"/>
                </a:solidFill>
              </a:defRPr>
            </a:pPr>
            <a:r>
              <a:rPr sz="1100"/>
              <a:t>P</a:t>
            </a:r>
            <a:r>
              <a:rPr lang="en-US" sz="1100"/>
              <a:t>3 –County Operated</a:t>
            </a:r>
            <a:endParaRPr sz="1100"/>
          </a:p>
        </p:txBody>
      </p:sp>
      <p:sp>
        <p:nvSpPr>
          <p:cNvPr id="57" name="TextBox 56"/>
          <p:cNvSpPr txBox="1"/>
          <p:nvPr/>
        </p:nvSpPr>
        <p:spPr>
          <a:xfrm>
            <a:off x="9398840" y="5285231"/>
            <a:ext cx="1354858" cy="261610"/>
          </a:xfrm>
          <a:prstGeom prst="rect">
            <a:avLst/>
          </a:prstGeom>
          <a:noFill/>
        </p:spPr>
        <p:txBody>
          <a:bodyPr wrap="none">
            <a:spAutoFit/>
          </a:bodyPr>
          <a:lstStyle/>
          <a:p>
            <a:pPr>
              <a:defRPr sz="880">
                <a:solidFill>
                  <a:srgbClr val="3B3B3B"/>
                </a:solidFill>
              </a:defRPr>
            </a:pPr>
            <a:r>
              <a:rPr sz="1100"/>
              <a:t>Remaining: $</a:t>
            </a:r>
            <a:r>
              <a:rPr lang="en-US" sz="1100"/>
              <a:t>6.05</a:t>
            </a:r>
            <a:r>
              <a:rPr sz="1100"/>
              <a:t>M</a:t>
            </a:r>
          </a:p>
        </p:txBody>
      </p:sp>
      <p:sp>
        <p:nvSpPr>
          <p:cNvPr id="58" name="TextBox 57"/>
          <p:cNvSpPr txBox="1"/>
          <p:nvPr/>
        </p:nvSpPr>
        <p:spPr>
          <a:xfrm>
            <a:off x="9398840" y="5484397"/>
            <a:ext cx="1505540" cy="261610"/>
          </a:xfrm>
          <a:prstGeom prst="rect">
            <a:avLst/>
          </a:prstGeom>
          <a:noFill/>
        </p:spPr>
        <p:txBody>
          <a:bodyPr wrap="none" lIns="91440" tIns="45720" rIns="91440" bIns="45720" anchor="t">
            <a:spAutoFit/>
          </a:bodyPr>
          <a:lstStyle/>
          <a:p>
            <a:pPr>
              <a:defRPr sz="880">
                <a:solidFill>
                  <a:srgbClr val="3B3B3B"/>
                </a:solidFill>
              </a:defRPr>
            </a:pPr>
            <a:r>
              <a:rPr sz="1100"/>
              <a:t>% Remaining: </a:t>
            </a:r>
            <a:r>
              <a:rPr lang="en-US" sz="1100"/>
              <a:t>87.43</a:t>
            </a:r>
            <a:r>
              <a:rPr sz="1100"/>
              <a:t>%</a:t>
            </a:r>
          </a:p>
        </p:txBody>
      </p:sp>
      <p:sp>
        <p:nvSpPr>
          <p:cNvPr id="59" name="TextBox 58"/>
          <p:cNvSpPr txBox="1"/>
          <p:nvPr/>
        </p:nvSpPr>
        <p:spPr>
          <a:xfrm>
            <a:off x="502920" y="6355080"/>
            <a:ext cx="11064240" cy="256032"/>
          </a:xfrm>
          <a:prstGeom prst="rect">
            <a:avLst/>
          </a:prstGeom>
          <a:noFill/>
        </p:spPr>
        <p:txBody>
          <a:bodyPr wrap="none">
            <a:spAutoFit/>
          </a:bodyPr>
          <a:lstStyle/>
          <a:p>
            <a:pPr>
              <a:defRPr sz="880">
                <a:solidFill>
                  <a:srgbClr val="6E7B8A"/>
                </a:solidFill>
              </a:defRPr>
            </a:pPr>
            <a:r>
              <a:t>Assumption: in the absence of pillar-specific expenditure figures, the $8.22M received/applied to date is distributed proportionally across the 40% / 30% / 30% framework.</a:t>
            </a:r>
          </a:p>
        </p:txBody>
      </p:sp>
      <p:sp>
        <p:nvSpPr>
          <p:cNvPr id="4" name="TextBox 3">
            <a:extLst>
              <a:ext uri="{FF2B5EF4-FFF2-40B4-BE49-F238E27FC236}">
                <a16:creationId xmlns:a16="http://schemas.microsoft.com/office/drawing/2014/main" id="{96D7A65B-7AD3-6F1B-F6D8-79DD39C4D905}"/>
              </a:ext>
            </a:extLst>
          </p:cNvPr>
          <p:cNvSpPr txBox="1"/>
          <p:nvPr/>
        </p:nvSpPr>
        <p:spPr>
          <a:xfrm>
            <a:off x="9394362" y="5074555"/>
            <a:ext cx="1289135" cy="261610"/>
          </a:xfrm>
          <a:prstGeom prst="rect">
            <a:avLst/>
          </a:prstGeom>
          <a:noFill/>
        </p:spPr>
        <p:txBody>
          <a:bodyPr wrap="none" lIns="91440" tIns="45720" rIns="91440" bIns="45720" anchor="t">
            <a:spAutoFit/>
          </a:bodyPr>
          <a:lstStyle/>
          <a:p>
            <a:pPr>
              <a:defRPr sz="880">
                <a:solidFill>
                  <a:srgbClr val="3B3B3B"/>
                </a:solidFill>
              </a:defRPr>
            </a:pPr>
            <a:r>
              <a:rPr lang="en-US" sz="1100"/>
              <a:t>Allocated</a:t>
            </a:r>
            <a:r>
              <a:rPr sz="1100"/>
              <a:t>: $</a:t>
            </a:r>
            <a:r>
              <a:rPr lang="en-US" sz="1100"/>
              <a:t>0.87M</a:t>
            </a:r>
            <a:endParaRPr lang="en-US"/>
          </a:p>
        </p:txBody>
      </p:sp>
      <p:sp>
        <p:nvSpPr>
          <p:cNvPr id="6" name="Slide Number Placeholder 5">
            <a:extLst>
              <a:ext uri="{FF2B5EF4-FFF2-40B4-BE49-F238E27FC236}">
                <a16:creationId xmlns:a16="http://schemas.microsoft.com/office/drawing/2014/main" id="{0B0F8D9B-1411-2316-D67E-FE4BB7A18140}"/>
              </a:ext>
            </a:extLst>
          </p:cNvPr>
          <p:cNvSpPr>
            <a:spLocks noGrp="1"/>
          </p:cNvSpPr>
          <p:nvPr>
            <p:ph type="sldNum" sz="quarter" idx="12"/>
          </p:nvPr>
        </p:nvSpPr>
        <p:spPr/>
        <p:txBody>
          <a:bodyPr/>
          <a:lstStyle/>
          <a:p>
            <a:fld id="{C1FF6DA9-008F-8B48-92A6-B652298478BF}" type="slidenum">
              <a:rPr lang="en-US" smtClean="0"/>
              <a:t>20</a:t>
            </a:fld>
            <a:endParaRPr lang="en-US"/>
          </a:p>
        </p:txBody>
      </p:sp>
      <p:sp>
        <p:nvSpPr>
          <p:cNvPr id="7" name="TextBox 6">
            <a:extLst>
              <a:ext uri="{FF2B5EF4-FFF2-40B4-BE49-F238E27FC236}">
                <a16:creationId xmlns:a16="http://schemas.microsoft.com/office/drawing/2014/main" id="{93735DE3-DDA0-0469-C86C-399160A14217}"/>
              </a:ext>
            </a:extLst>
          </p:cNvPr>
          <p:cNvSpPr txBox="1"/>
          <p:nvPr/>
        </p:nvSpPr>
        <p:spPr>
          <a:xfrm>
            <a:off x="7636984" y="5263608"/>
            <a:ext cx="1354858" cy="261610"/>
          </a:xfrm>
          <a:prstGeom prst="rect">
            <a:avLst/>
          </a:prstGeom>
          <a:noFill/>
        </p:spPr>
        <p:txBody>
          <a:bodyPr wrap="none" lIns="91440" tIns="45720" rIns="91440" bIns="45720" anchor="t">
            <a:spAutoFit/>
          </a:bodyPr>
          <a:lstStyle/>
          <a:p>
            <a:pPr>
              <a:defRPr sz="880">
                <a:solidFill>
                  <a:srgbClr val="3B3B3B"/>
                </a:solidFill>
              </a:defRPr>
            </a:pPr>
            <a:r>
              <a:rPr sz="1100"/>
              <a:t>Remaining: $</a:t>
            </a:r>
            <a:r>
              <a:rPr lang="en-US" sz="1100"/>
              <a:t>4.69M</a:t>
            </a:r>
            <a:endParaRPr sz="11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11480" y="320040"/>
            <a:ext cx="7772400" cy="393192"/>
          </a:xfrm>
          <a:prstGeom prst="rect">
            <a:avLst/>
          </a:prstGeom>
          <a:noFill/>
          <a:ln/>
        </p:spPr>
        <p:txBody>
          <a:bodyPr wrap="square" lIns="0" tIns="0" rIns="0" bIns="0" rtlCol="0" anchor="ctr"/>
          <a:lstStyle/>
          <a:p>
            <a:pPr marL="0" indent="0">
              <a:buNone/>
            </a:pPr>
            <a:r>
              <a:rPr lang="en-US" sz="2400" b="1">
                <a:solidFill>
                  <a:srgbClr val="173654"/>
                </a:solidFill>
                <a:latin typeface="Aptos Display" pitchFamily="34" charset="0"/>
                <a:ea typeface="Aptos Display" pitchFamily="34" charset="-122"/>
                <a:cs typeface="Aptos Display" pitchFamily="34" charset="-120"/>
              </a:rPr>
              <a:t>Current Reconciliation Snapshot</a:t>
            </a:r>
            <a:endParaRPr lang="en-US" sz="2400"/>
          </a:p>
        </p:txBody>
      </p:sp>
      <p:sp>
        <p:nvSpPr>
          <p:cNvPr id="3" name="Text 1"/>
          <p:cNvSpPr/>
          <p:nvPr/>
        </p:nvSpPr>
        <p:spPr>
          <a:xfrm>
            <a:off x="411480" y="749808"/>
            <a:ext cx="11247120" cy="228600"/>
          </a:xfrm>
          <a:prstGeom prst="rect">
            <a:avLst/>
          </a:prstGeom>
          <a:noFill/>
          <a:ln/>
        </p:spPr>
        <p:txBody>
          <a:bodyPr wrap="square" lIns="0" tIns="0" rIns="0" bIns="0" rtlCol="0" anchor="ctr"/>
          <a:lstStyle/>
          <a:p>
            <a:pPr marL="0" indent="0">
              <a:buNone/>
            </a:pPr>
            <a:r>
              <a:rPr lang="en-US" sz="1150" i="1">
                <a:solidFill>
                  <a:srgbClr val="173654"/>
                </a:solidFill>
                <a:latin typeface="Aptos" pitchFamily="34" charset="0"/>
                <a:ea typeface="Aptos" pitchFamily="34" charset="-122"/>
                <a:cs typeface="Aptos" pitchFamily="34" charset="-120"/>
              </a:rPr>
              <a:t> received → committed → cash available → current holdback → estimated restoration</a:t>
            </a:r>
            <a:endParaRPr lang="en-US" sz="1150"/>
          </a:p>
        </p:txBody>
      </p:sp>
      <p:sp>
        <p:nvSpPr>
          <p:cNvPr id="4" name="Shape 2"/>
          <p:cNvSpPr/>
          <p:nvPr/>
        </p:nvSpPr>
        <p:spPr>
          <a:xfrm>
            <a:off x="411480" y="1078992"/>
            <a:ext cx="11384280" cy="0"/>
          </a:xfrm>
          <a:prstGeom prst="line">
            <a:avLst/>
          </a:prstGeom>
          <a:noFill/>
          <a:ln w="13970">
            <a:solidFill>
              <a:srgbClr val="CDD6DF"/>
            </a:solidFill>
            <a:prstDash val="solid"/>
          </a:ln>
        </p:spPr>
        <p:txBody>
          <a:bodyPr/>
          <a:lstStyle/>
          <a:p>
            <a:endParaRPr lang="en-US"/>
          </a:p>
        </p:txBody>
      </p:sp>
      <p:sp>
        <p:nvSpPr>
          <p:cNvPr id="6" name="Text 4"/>
          <p:cNvSpPr/>
          <p:nvPr/>
        </p:nvSpPr>
        <p:spPr>
          <a:xfrm>
            <a:off x="566928" y="1325880"/>
            <a:ext cx="1920240" cy="182880"/>
          </a:xfrm>
          <a:prstGeom prst="rect">
            <a:avLst/>
          </a:prstGeom>
          <a:noFill/>
          <a:ln/>
        </p:spPr>
        <p:txBody>
          <a:bodyPr wrap="square" lIns="0" tIns="0" rIns="0" bIns="0" rtlCol="0" anchor="ctr"/>
          <a:lstStyle/>
          <a:p>
            <a:pPr marL="0" indent="0">
              <a:buNone/>
            </a:pPr>
            <a:r>
              <a:rPr lang="en-US" sz="1050" b="1">
                <a:solidFill>
                  <a:srgbClr val="275888"/>
                </a:solidFill>
              </a:rPr>
              <a:t>RECONCILIATION FINDINGS</a:t>
            </a:r>
            <a:endParaRPr lang="en-US" sz="1050"/>
          </a:p>
        </p:txBody>
      </p:sp>
      <p:sp>
        <p:nvSpPr>
          <p:cNvPr id="7" name="Shape 5"/>
          <p:cNvSpPr/>
          <p:nvPr/>
        </p:nvSpPr>
        <p:spPr>
          <a:xfrm>
            <a:off x="694942" y="1563624"/>
            <a:ext cx="10573507" cy="713232"/>
          </a:xfrm>
          <a:prstGeom prst="roundRect">
            <a:avLst>
              <a:gd name="adj" fmla="val 7692"/>
            </a:avLst>
          </a:prstGeom>
          <a:solidFill>
            <a:srgbClr val="F8FAFC"/>
          </a:solidFill>
          <a:ln w="12700">
            <a:solidFill>
              <a:schemeClr val="accent5">
                <a:lumMod val="50000"/>
              </a:schemeClr>
            </a:solidFill>
            <a:prstDash val="solid"/>
          </a:ln>
        </p:spPr>
        <p:txBody>
          <a:bodyPr/>
          <a:lstStyle/>
          <a:p>
            <a:endParaRPr lang="en-US"/>
          </a:p>
        </p:txBody>
      </p:sp>
      <p:sp>
        <p:nvSpPr>
          <p:cNvPr id="8" name="Shape 6"/>
          <p:cNvSpPr/>
          <p:nvPr/>
        </p:nvSpPr>
        <p:spPr>
          <a:xfrm>
            <a:off x="694944" y="1554480"/>
            <a:ext cx="118872" cy="713232"/>
          </a:xfrm>
          <a:prstGeom prst="rect">
            <a:avLst/>
          </a:prstGeom>
          <a:solidFill>
            <a:srgbClr val="275888"/>
          </a:solidFill>
          <a:ln w="12700">
            <a:solidFill>
              <a:srgbClr val="275888">
                <a:alpha val="0"/>
              </a:srgbClr>
            </a:solidFill>
            <a:prstDash val="solid"/>
          </a:ln>
        </p:spPr>
        <p:txBody>
          <a:bodyPr/>
          <a:lstStyle/>
          <a:p>
            <a:endParaRPr lang="en-US"/>
          </a:p>
        </p:txBody>
      </p:sp>
      <p:sp>
        <p:nvSpPr>
          <p:cNvPr id="9" name="Shape 7"/>
          <p:cNvSpPr/>
          <p:nvPr/>
        </p:nvSpPr>
        <p:spPr>
          <a:xfrm>
            <a:off x="923544" y="1728216"/>
            <a:ext cx="347472" cy="347472"/>
          </a:xfrm>
          <a:prstGeom prst="ellipse">
            <a:avLst/>
          </a:prstGeom>
          <a:solidFill>
            <a:srgbClr val="275888"/>
          </a:solidFill>
          <a:ln w="12700">
            <a:solidFill>
              <a:srgbClr val="275888"/>
            </a:solidFill>
            <a:prstDash val="solid"/>
          </a:ln>
        </p:spPr>
        <p:txBody>
          <a:bodyPr/>
          <a:lstStyle/>
          <a:p>
            <a:endParaRPr lang="en-US"/>
          </a:p>
        </p:txBody>
      </p:sp>
      <p:sp>
        <p:nvSpPr>
          <p:cNvPr id="10" name="Text 8"/>
          <p:cNvSpPr/>
          <p:nvPr/>
        </p:nvSpPr>
        <p:spPr>
          <a:xfrm>
            <a:off x="923544" y="1769364"/>
            <a:ext cx="347472" cy="173736"/>
          </a:xfrm>
          <a:prstGeom prst="rect">
            <a:avLst/>
          </a:prstGeom>
          <a:noFill/>
          <a:ln/>
        </p:spPr>
        <p:txBody>
          <a:bodyPr wrap="square" lIns="0" tIns="0" rIns="0" bIns="0" rtlCol="0" anchor="ctr"/>
          <a:lstStyle/>
          <a:p>
            <a:pPr marL="0" indent="0" algn="ctr">
              <a:buNone/>
            </a:pPr>
            <a:r>
              <a:rPr lang="en-US" sz="1150" b="1">
                <a:solidFill>
                  <a:srgbClr val="FFFFFF"/>
                </a:solidFill>
              </a:rPr>
              <a:t>1</a:t>
            </a:r>
            <a:endParaRPr lang="en-US" sz="1150"/>
          </a:p>
        </p:txBody>
      </p:sp>
      <p:sp>
        <p:nvSpPr>
          <p:cNvPr id="11" name="Text 9"/>
          <p:cNvSpPr/>
          <p:nvPr/>
        </p:nvSpPr>
        <p:spPr>
          <a:xfrm>
            <a:off x="1408176" y="1691640"/>
            <a:ext cx="1965960" cy="228600"/>
          </a:xfrm>
          <a:prstGeom prst="rect">
            <a:avLst/>
          </a:prstGeom>
          <a:noFill/>
          <a:ln/>
        </p:spPr>
        <p:txBody>
          <a:bodyPr wrap="square" lIns="0" tIns="0" rIns="0" bIns="0" rtlCol="0" anchor="ctr"/>
          <a:lstStyle/>
          <a:p>
            <a:pPr marL="0" indent="0">
              <a:buNone/>
            </a:pPr>
            <a:r>
              <a:rPr lang="en-US" sz="1400" b="1">
                <a:solidFill>
                  <a:srgbClr val="173654"/>
                </a:solidFill>
              </a:rPr>
              <a:t>Total OSF Received</a:t>
            </a:r>
            <a:endParaRPr lang="en-US" sz="1400"/>
          </a:p>
        </p:txBody>
      </p:sp>
      <p:sp>
        <p:nvSpPr>
          <p:cNvPr id="12" name="Text 10"/>
          <p:cNvSpPr/>
          <p:nvPr/>
        </p:nvSpPr>
        <p:spPr>
          <a:xfrm>
            <a:off x="1408176" y="1938528"/>
            <a:ext cx="2880360" cy="182880"/>
          </a:xfrm>
          <a:prstGeom prst="rect">
            <a:avLst/>
          </a:prstGeom>
          <a:noFill/>
          <a:ln/>
        </p:spPr>
        <p:txBody>
          <a:bodyPr wrap="square" lIns="0" tIns="0" rIns="0" bIns="0" rtlCol="0" anchor="ctr"/>
          <a:lstStyle/>
          <a:p>
            <a:pPr marL="0" indent="0">
              <a:buNone/>
            </a:pPr>
            <a:r>
              <a:rPr lang="en-US" sz="950">
                <a:solidFill>
                  <a:srgbClr val="222B33"/>
                </a:solidFill>
              </a:rPr>
              <a:t>Total OSF funds received</a:t>
            </a:r>
            <a:endParaRPr lang="en-US" sz="950"/>
          </a:p>
        </p:txBody>
      </p:sp>
      <p:sp>
        <p:nvSpPr>
          <p:cNvPr id="13" name="Text 11"/>
          <p:cNvSpPr/>
          <p:nvPr/>
        </p:nvSpPr>
        <p:spPr>
          <a:xfrm>
            <a:off x="6775671" y="1911095"/>
            <a:ext cx="1755648" cy="292608"/>
          </a:xfrm>
          <a:prstGeom prst="rect">
            <a:avLst/>
          </a:prstGeom>
          <a:noFill/>
          <a:ln/>
        </p:spPr>
        <p:txBody>
          <a:bodyPr wrap="square" lIns="0" tIns="0" rIns="0" bIns="0" rtlCol="0" anchor="ctr"/>
          <a:lstStyle/>
          <a:p>
            <a:pPr marL="0" indent="0" algn="r">
              <a:buNone/>
            </a:pPr>
            <a:r>
              <a:rPr lang="en-US" sz="1450" b="1">
                <a:solidFill>
                  <a:srgbClr val="173654"/>
                </a:solidFill>
              </a:rPr>
              <a:t>$8,226,098.61</a:t>
            </a:r>
            <a:endParaRPr lang="en-US" sz="1450"/>
          </a:p>
        </p:txBody>
      </p:sp>
      <p:sp>
        <p:nvSpPr>
          <p:cNvPr id="14" name="Shape 12"/>
          <p:cNvSpPr/>
          <p:nvPr/>
        </p:nvSpPr>
        <p:spPr>
          <a:xfrm>
            <a:off x="5321808" y="2331720"/>
            <a:ext cx="0" cy="155448"/>
          </a:xfrm>
          <a:prstGeom prst="line">
            <a:avLst/>
          </a:prstGeom>
          <a:noFill/>
          <a:ln w="16510">
            <a:solidFill>
              <a:srgbClr val="6F7E8D"/>
            </a:solidFill>
            <a:prstDash val="solid"/>
            <a:headEnd type="none"/>
            <a:tailEnd type="triangle"/>
          </a:ln>
        </p:spPr>
        <p:txBody>
          <a:bodyPr/>
          <a:lstStyle/>
          <a:p>
            <a:endParaRPr lang="en-US"/>
          </a:p>
        </p:txBody>
      </p:sp>
      <p:sp>
        <p:nvSpPr>
          <p:cNvPr id="15" name="Shape 13"/>
          <p:cNvSpPr/>
          <p:nvPr/>
        </p:nvSpPr>
        <p:spPr>
          <a:xfrm>
            <a:off x="694943" y="2487168"/>
            <a:ext cx="10573504" cy="713232"/>
          </a:xfrm>
          <a:prstGeom prst="roundRect">
            <a:avLst>
              <a:gd name="adj" fmla="val 7692"/>
            </a:avLst>
          </a:prstGeom>
          <a:solidFill>
            <a:srgbClr val="F8FAFC"/>
          </a:solidFill>
          <a:ln w="12700">
            <a:solidFill>
              <a:schemeClr val="accent5">
                <a:lumMod val="50000"/>
              </a:schemeClr>
            </a:solidFill>
            <a:prstDash val="solid"/>
          </a:ln>
        </p:spPr>
        <p:txBody>
          <a:bodyPr/>
          <a:lstStyle/>
          <a:p>
            <a:endParaRPr lang="en-US"/>
          </a:p>
        </p:txBody>
      </p:sp>
      <p:sp>
        <p:nvSpPr>
          <p:cNvPr id="16" name="Shape 14"/>
          <p:cNvSpPr/>
          <p:nvPr/>
        </p:nvSpPr>
        <p:spPr>
          <a:xfrm>
            <a:off x="694944" y="2487168"/>
            <a:ext cx="118872" cy="713232"/>
          </a:xfrm>
          <a:prstGeom prst="rect">
            <a:avLst/>
          </a:prstGeom>
          <a:solidFill>
            <a:srgbClr val="275888"/>
          </a:solidFill>
          <a:ln w="12700">
            <a:solidFill>
              <a:srgbClr val="275888">
                <a:alpha val="0"/>
              </a:srgbClr>
            </a:solidFill>
            <a:prstDash val="solid"/>
          </a:ln>
        </p:spPr>
        <p:txBody>
          <a:bodyPr/>
          <a:lstStyle/>
          <a:p>
            <a:endParaRPr lang="en-US"/>
          </a:p>
        </p:txBody>
      </p:sp>
      <p:sp>
        <p:nvSpPr>
          <p:cNvPr id="17" name="Shape 15"/>
          <p:cNvSpPr/>
          <p:nvPr/>
        </p:nvSpPr>
        <p:spPr>
          <a:xfrm>
            <a:off x="923544" y="2660904"/>
            <a:ext cx="347472" cy="347472"/>
          </a:xfrm>
          <a:prstGeom prst="ellipse">
            <a:avLst/>
          </a:prstGeom>
          <a:solidFill>
            <a:srgbClr val="275888"/>
          </a:solidFill>
          <a:ln w="12700">
            <a:solidFill>
              <a:srgbClr val="275888"/>
            </a:solidFill>
            <a:prstDash val="solid"/>
          </a:ln>
        </p:spPr>
        <p:txBody>
          <a:bodyPr/>
          <a:lstStyle/>
          <a:p>
            <a:endParaRPr lang="en-US"/>
          </a:p>
        </p:txBody>
      </p:sp>
      <p:sp>
        <p:nvSpPr>
          <p:cNvPr id="18" name="Text 16"/>
          <p:cNvSpPr/>
          <p:nvPr/>
        </p:nvSpPr>
        <p:spPr>
          <a:xfrm>
            <a:off x="923544" y="2702052"/>
            <a:ext cx="347472" cy="173736"/>
          </a:xfrm>
          <a:prstGeom prst="rect">
            <a:avLst/>
          </a:prstGeom>
          <a:noFill/>
          <a:ln/>
        </p:spPr>
        <p:txBody>
          <a:bodyPr wrap="square" lIns="0" tIns="0" rIns="0" bIns="0" rtlCol="0" anchor="ctr"/>
          <a:lstStyle/>
          <a:p>
            <a:pPr marL="0" indent="0" algn="ctr">
              <a:buNone/>
            </a:pPr>
            <a:r>
              <a:rPr lang="en-US" sz="1150" b="1">
                <a:solidFill>
                  <a:srgbClr val="FFFFFF"/>
                </a:solidFill>
              </a:rPr>
              <a:t>2</a:t>
            </a:r>
            <a:endParaRPr lang="en-US" sz="1150"/>
          </a:p>
        </p:txBody>
      </p:sp>
      <p:sp>
        <p:nvSpPr>
          <p:cNvPr id="19" name="Text 17"/>
          <p:cNvSpPr/>
          <p:nvPr/>
        </p:nvSpPr>
        <p:spPr>
          <a:xfrm>
            <a:off x="1408176" y="2633472"/>
            <a:ext cx="2761486" cy="173736"/>
          </a:xfrm>
          <a:prstGeom prst="rect">
            <a:avLst/>
          </a:prstGeom>
          <a:noFill/>
          <a:ln/>
        </p:spPr>
        <p:txBody>
          <a:bodyPr wrap="square" lIns="0" tIns="0" rIns="0" bIns="0" rtlCol="0" anchor="ctr"/>
          <a:lstStyle/>
          <a:p>
            <a:pPr marL="0" indent="0">
              <a:buNone/>
            </a:pPr>
            <a:r>
              <a:rPr lang="en-US" sz="1400" b="1">
                <a:solidFill>
                  <a:srgbClr val="173654"/>
                </a:solidFill>
              </a:rPr>
              <a:t>Project Committed OSF Funds </a:t>
            </a:r>
            <a:endParaRPr lang="en-US" sz="1400"/>
          </a:p>
        </p:txBody>
      </p:sp>
      <p:sp>
        <p:nvSpPr>
          <p:cNvPr id="20" name="Text 18"/>
          <p:cNvSpPr/>
          <p:nvPr/>
        </p:nvSpPr>
        <p:spPr>
          <a:xfrm>
            <a:off x="1408176" y="2871216"/>
            <a:ext cx="2880360" cy="182880"/>
          </a:xfrm>
          <a:prstGeom prst="rect">
            <a:avLst/>
          </a:prstGeom>
          <a:noFill/>
          <a:ln/>
        </p:spPr>
        <p:txBody>
          <a:bodyPr wrap="square" lIns="0" tIns="0" rIns="0" bIns="0" rtlCol="0" anchor="ctr"/>
          <a:lstStyle/>
          <a:p>
            <a:pPr marL="0" indent="0">
              <a:buNone/>
            </a:pPr>
            <a:r>
              <a:rPr lang="en-US" sz="950">
                <a:solidFill>
                  <a:srgbClr val="222B33"/>
                </a:solidFill>
              </a:rPr>
              <a:t>Total paid to providers / OSF uses</a:t>
            </a:r>
            <a:endParaRPr lang="en-US" sz="950"/>
          </a:p>
        </p:txBody>
      </p:sp>
      <p:sp>
        <p:nvSpPr>
          <p:cNvPr id="21" name="Text 19"/>
          <p:cNvSpPr/>
          <p:nvPr/>
        </p:nvSpPr>
        <p:spPr>
          <a:xfrm>
            <a:off x="6775671" y="2628246"/>
            <a:ext cx="1755648" cy="292608"/>
          </a:xfrm>
          <a:prstGeom prst="rect">
            <a:avLst/>
          </a:prstGeom>
          <a:noFill/>
          <a:ln/>
        </p:spPr>
        <p:txBody>
          <a:bodyPr wrap="square" lIns="0" tIns="0" rIns="0" bIns="0" rtlCol="0" anchor="ctr"/>
          <a:lstStyle/>
          <a:p>
            <a:pPr marL="0" indent="0" algn="r">
              <a:buNone/>
            </a:pPr>
            <a:r>
              <a:rPr lang="en-US" sz="1450" b="1">
                <a:solidFill>
                  <a:srgbClr val="173654"/>
                </a:solidFill>
              </a:rPr>
              <a:t>$3,573,547.55</a:t>
            </a:r>
            <a:endParaRPr lang="en-US" sz="1450"/>
          </a:p>
        </p:txBody>
      </p:sp>
      <p:sp>
        <p:nvSpPr>
          <p:cNvPr id="22" name="Shape 20"/>
          <p:cNvSpPr/>
          <p:nvPr/>
        </p:nvSpPr>
        <p:spPr>
          <a:xfrm>
            <a:off x="5321808" y="3264408"/>
            <a:ext cx="0" cy="155448"/>
          </a:xfrm>
          <a:prstGeom prst="line">
            <a:avLst/>
          </a:prstGeom>
          <a:noFill/>
          <a:ln w="16510">
            <a:solidFill>
              <a:srgbClr val="6F7E8D"/>
            </a:solidFill>
            <a:prstDash val="solid"/>
            <a:headEnd type="none"/>
            <a:tailEnd type="triangle"/>
          </a:ln>
        </p:spPr>
        <p:txBody>
          <a:bodyPr/>
          <a:lstStyle/>
          <a:p>
            <a:endParaRPr lang="en-US"/>
          </a:p>
        </p:txBody>
      </p:sp>
      <p:sp>
        <p:nvSpPr>
          <p:cNvPr id="23" name="Shape 21"/>
          <p:cNvSpPr/>
          <p:nvPr/>
        </p:nvSpPr>
        <p:spPr>
          <a:xfrm>
            <a:off x="694943" y="3419856"/>
            <a:ext cx="10573504" cy="713232"/>
          </a:xfrm>
          <a:prstGeom prst="roundRect">
            <a:avLst>
              <a:gd name="adj" fmla="val 7692"/>
            </a:avLst>
          </a:prstGeom>
          <a:solidFill>
            <a:srgbClr val="F8FAFC"/>
          </a:solidFill>
          <a:ln w="9525">
            <a:solidFill>
              <a:schemeClr val="accent6">
                <a:lumMod val="75000"/>
              </a:schemeClr>
            </a:solidFill>
            <a:prstDash val="solid"/>
          </a:ln>
        </p:spPr>
        <p:txBody>
          <a:bodyPr/>
          <a:lstStyle/>
          <a:p>
            <a:endParaRPr lang="en-US"/>
          </a:p>
        </p:txBody>
      </p:sp>
      <p:sp>
        <p:nvSpPr>
          <p:cNvPr id="24" name="Shape 22"/>
          <p:cNvSpPr/>
          <p:nvPr/>
        </p:nvSpPr>
        <p:spPr>
          <a:xfrm>
            <a:off x="694944" y="3419856"/>
            <a:ext cx="118872" cy="713232"/>
          </a:xfrm>
          <a:prstGeom prst="rect">
            <a:avLst/>
          </a:prstGeom>
          <a:solidFill>
            <a:srgbClr val="4E7F32"/>
          </a:solidFill>
          <a:ln w="12700">
            <a:solidFill>
              <a:srgbClr val="4E7F32">
                <a:alpha val="0"/>
              </a:srgbClr>
            </a:solidFill>
            <a:prstDash val="solid"/>
          </a:ln>
        </p:spPr>
        <p:txBody>
          <a:bodyPr/>
          <a:lstStyle/>
          <a:p>
            <a:endParaRPr lang="en-US"/>
          </a:p>
        </p:txBody>
      </p:sp>
      <p:sp>
        <p:nvSpPr>
          <p:cNvPr id="25" name="Shape 23"/>
          <p:cNvSpPr/>
          <p:nvPr/>
        </p:nvSpPr>
        <p:spPr>
          <a:xfrm>
            <a:off x="923544" y="3593592"/>
            <a:ext cx="347472" cy="347472"/>
          </a:xfrm>
          <a:prstGeom prst="ellipse">
            <a:avLst/>
          </a:prstGeom>
          <a:solidFill>
            <a:srgbClr val="4E7F32"/>
          </a:solidFill>
          <a:ln w="12700">
            <a:solidFill>
              <a:srgbClr val="4E7F32"/>
            </a:solidFill>
            <a:prstDash val="solid"/>
          </a:ln>
        </p:spPr>
        <p:txBody>
          <a:bodyPr/>
          <a:lstStyle/>
          <a:p>
            <a:endParaRPr lang="en-US"/>
          </a:p>
        </p:txBody>
      </p:sp>
      <p:sp>
        <p:nvSpPr>
          <p:cNvPr id="26" name="Text 24"/>
          <p:cNvSpPr/>
          <p:nvPr/>
        </p:nvSpPr>
        <p:spPr>
          <a:xfrm>
            <a:off x="923544" y="3634740"/>
            <a:ext cx="347472" cy="173736"/>
          </a:xfrm>
          <a:prstGeom prst="rect">
            <a:avLst/>
          </a:prstGeom>
          <a:noFill/>
          <a:ln/>
        </p:spPr>
        <p:txBody>
          <a:bodyPr wrap="square" lIns="0" tIns="0" rIns="0" bIns="0" rtlCol="0" anchor="ctr"/>
          <a:lstStyle/>
          <a:p>
            <a:pPr marL="0" indent="0" algn="ctr">
              <a:buNone/>
            </a:pPr>
            <a:r>
              <a:rPr lang="en-US" sz="1150" b="1">
                <a:solidFill>
                  <a:srgbClr val="FFFFFF"/>
                </a:solidFill>
              </a:rPr>
              <a:t>3</a:t>
            </a:r>
            <a:endParaRPr lang="en-US" sz="1150"/>
          </a:p>
        </p:txBody>
      </p:sp>
      <p:sp>
        <p:nvSpPr>
          <p:cNvPr id="27" name="Text 25"/>
          <p:cNvSpPr/>
          <p:nvPr/>
        </p:nvSpPr>
        <p:spPr>
          <a:xfrm>
            <a:off x="1408175" y="3584448"/>
            <a:ext cx="2880359" cy="201168"/>
          </a:xfrm>
          <a:prstGeom prst="rect">
            <a:avLst/>
          </a:prstGeom>
          <a:noFill/>
          <a:ln/>
        </p:spPr>
        <p:txBody>
          <a:bodyPr wrap="square" lIns="0" tIns="0" rIns="0" bIns="0" rtlCol="0" anchor="ctr"/>
          <a:lstStyle/>
          <a:p>
            <a:pPr marL="0" indent="0">
              <a:buNone/>
            </a:pPr>
            <a:r>
              <a:rPr lang="en-US" sz="1400" b="1">
                <a:solidFill>
                  <a:srgbClr val="173654"/>
                </a:solidFill>
              </a:rPr>
              <a:t>Expected Restricted OSF Balance</a:t>
            </a:r>
            <a:endParaRPr lang="en-US" sz="1400"/>
          </a:p>
        </p:txBody>
      </p:sp>
      <p:sp>
        <p:nvSpPr>
          <p:cNvPr id="28" name="Text 26"/>
          <p:cNvSpPr/>
          <p:nvPr/>
        </p:nvSpPr>
        <p:spPr>
          <a:xfrm>
            <a:off x="1408176" y="3803904"/>
            <a:ext cx="2880360" cy="182880"/>
          </a:xfrm>
          <a:prstGeom prst="rect">
            <a:avLst/>
          </a:prstGeom>
          <a:noFill/>
          <a:ln/>
        </p:spPr>
        <p:txBody>
          <a:bodyPr wrap="square" lIns="0" tIns="0" rIns="0" bIns="0" rtlCol="0" anchor="ctr"/>
          <a:lstStyle/>
          <a:p>
            <a:pPr marL="0" indent="0">
              <a:buNone/>
            </a:pPr>
            <a:r>
              <a:rPr lang="en-US" sz="950">
                <a:solidFill>
                  <a:srgbClr val="222B33"/>
                </a:solidFill>
              </a:rPr>
              <a:t>Cash that should be available</a:t>
            </a:r>
            <a:endParaRPr lang="en-US" sz="950"/>
          </a:p>
        </p:txBody>
      </p:sp>
      <p:sp>
        <p:nvSpPr>
          <p:cNvPr id="29" name="Text 27"/>
          <p:cNvSpPr/>
          <p:nvPr/>
        </p:nvSpPr>
        <p:spPr>
          <a:xfrm>
            <a:off x="6775671" y="3575304"/>
            <a:ext cx="1755648" cy="292608"/>
          </a:xfrm>
          <a:prstGeom prst="rect">
            <a:avLst/>
          </a:prstGeom>
          <a:noFill/>
          <a:ln/>
        </p:spPr>
        <p:txBody>
          <a:bodyPr wrap="square" lIns="0" tIns="0" rIns="0" bIns="0" rtlCol="0" anchor="ctr"/>
          <a:lstStyle/>
          <a:p>
            <a:pPr marL="0" indent="0" algn="r">
              <a:buNone/>
            </a:pPr>
            <a:r>
              <a:rPr lang="en-US" sz="1450" b="1">
                <a:solidFill>
                  <a:srgbClr val="173654"/>
                </a:solidFill>
              </a:rPr>
              <a:t>4,652,511.06</a:t>
            </a:r>
            <a:endParaRPr lang="en-US" sz="1450"/>
          </a:p>
        </p:txBody>
      </p:sp>
      <p:sp>
        <p:nvSpPr>
          <p:cNvPr id="30" name="Shape 28"/>
          <p:cNvSpPr/>
          <p:nvPr/>
        </p:nvSpPr>
        <p:spPr>
          <a:xfrm>
            <a:off x="5321808" y="4197096"/>
            <a:ext cx="0" cy="155448"/>
          </a:xfrm>
          <a:prstGeom prst="line">
            <a:avLst/>
          </a:prstGeom>
          <a:noFill/>
          <a:ln w="16510">
            <a:solidFill>
              <a:srgbClr val="6F7E8D"/>
            </a:solidFill>
            <a:prstDash val="solid"/>
            <a:headEnd type="none"/>
            <a:tailEnd type="triangle"/>
          </a:ln>
        </p:spPr>
        <p:txBody>
          <a:bodyPr/>
          <a:lstStyle/>
          <a:p>
            <a:endParaRPr lang="en-US"/>
          </a:p>
        </p:txBody>
      </p:sp>
      <p:sp>
        <p:nvSpPr>
          <p:cNvPr id="31" name="Shape 29"/>
          <p:cNvSpPr/>
          <p:nvPr/>
        </p:nvSpPr>
        <p:spPr>
          <a:xfrm>
            <a:off x="694943" y="4352544"/>
            <a:ext cx="10573503" cy="713232"/>
          </a:xfrm>
          <a:prstGeom prst="roundRect">
            <a:avLst>
              <a:gd name="adj" fmla="val 7692"/>
            </a:avLst>
          </a:prstGeom>
          <a:solidFill>
            <a:srgbClr val="F8FAFC"/>
          </a:solidFill>
          <a:ln w="9525">
            <a:solidFill>
              <a:schemeClr val="accent4">
                <a:lumMod val="75000"/>
              </a:schemeClr>
            </a:solidFill>
            <a:prstDash val="solid"/>
          </a:ln>
        </p:spPr>
        <p:txBody>
          <a:bodyPr/>
          <a:lstStyle/>
          <a:p>
            <a:endParaRPr lang="en-US"/>
          </a:p>
        </p:txBody>
      </p:sp>
      <p:sp>
        <p:nvSpPr>
          <p:cNvPr id="32" name="Shape 30"/>
          <p:cNvSpPr/>
          <p:nvPr/>
        </p:nvSpPr>
        <p:spPr>
          <a:xfrm>
            <a:off x="694944" y="4352544"/>
            <a:ext cx="118872" cy="713232"/>
          </a:xfrm>
          <a:prstGeom prst="rect">
            <a:avLst/>
          </a:prstGeom>
          <a:solidFill>
            <a:srgbClr val="B98600"/>
          </a:solidFill>
          <a:ln w="12700">
            <a:solidFill>
              <a:srgbClr val="B98600">
                <a:alpha val="0"/>
              </a:srgbClr>
            </a:solidFill>
            <a:prstDash val="solid"/>
          </a:ln>
        </p:spPr>
        <p:txBody>
          <a:bodyPr/>
          <a:lstStyle/>
          <a:p>
            <a:endParaRPr lang="en-US"/>
          </a:p>
        </p:txBody>
      </p:sp>
      <p:sp>
        <p:nvSpPr>
          <p:cNvPr id="33" name="Shape 31"/>
          <p:cNvSpPr/>
          <p:nvPr/>
        </p:nvSpPr>
        <p:spPr>
          <a:xfrm>
            <a:off x="923544" y="4526280"/>
            <a:ext cx="347472" cy="347472"/>
          </a:xfrm>
          <a:prstGeom prst="ellipse">
            <a:avLst/>
          </a:prstGeom>
          <a:solidFill>
            <a:srgbClr val="B98600"/>
          </a:solidFill>
          <a:ln w="12700">
            <a:solidFill>
              <a:srgbClr val="B98600"/>
            </a:solidFill>
            <a:prstDash val="solid"/>
          </a:ln>
        </p:spPr>
        <p:txBody>
          <a:bodyPr/>
          <a:lstStyle/>
          <a:p>
            <a:endParaRPr lang="en-US"/>
          </a:p>
        </p:txBody>
      </p:sp>
      <p:sp>
        <p:nvSpPr>
          <p:cNvPr id="34" name="Text 32"/>
          <p:cNvSpPr/>
          <p:nvPr/>
        </p:nvSpPr>
        <p:spPr>
          <a:xfrm>
            <a:off x="923544" y="4567428"/>
            <a:ext cx="347472" cy="173736"/>
          </a:xfrm>
          <a:prstGeom prst="rect">
            <a:avLst/>
          </a:prstGeom>
          <a:noFill/>
          <a:ln/>
        </p:spPr>
        <p:txBody>
          <a:bodyPr wrap="square" lIns="0" tIns="0" rIns="0" bIns="0" rtlCol="0" anchor="ctr"/>
          <a:lstStyle/>
          <a:p>
            <a:pPr marL="0" indent="0" algn="ctr">
              <a:buNone/>
            </a:pPr>
            <a:r>
              <a:rPr lang="en-US" sz="1150" b="1">
                <a:solidFill>
                  <a:srgbClr val="FFFFFF"/>
                </a:solidFill>
              </a:rPr>
              <a:t>4</a:t>
            </a:r>
            <a:endParaRPr lang="en-US" sz="1150"/>
          </a:p>
        </p:txBody>
      </p:sp>
      <p:sp>
        <p:nvSpPr>
          <p:cNvPr id="35" name="Text 33"/>
          <p:cNvSpPr/>
          <p:nvPr/>
        </p:nvSpPr>
        <p:spPr>
          <a:xfrm>
            <a:off x="1408175" y="4489704"/>
            <a:ext cx="2621213" cy="219456"/>
          </a:xfrm>
          <a:prstGeom prst="rect">
            <a:avLst/>
          </a:prstGeom>
          <a:noFill/>
          <a:ln/>
        </p:spPr>
        <p:txBody>
          <a:bodyPr wrap="square" lIns="0" tIns="0" rIns="0" bIns="0" rtlCol="0" anchor="ctr"/>
          <a:lstStyle/>
          <a:p>
            <a:pPr marL="0" indent="0">
              <a:buNone/>
            </a:pPr>
            <a:r>
              <a:rPr lang="en-US" sz="1400" b="1">
                <a:solidFill>
                  <a:srgbClr val="173654"/>
                </a:solidFill>
              </a:rPr>
              <a:t>Current Restricted OSF Funds</a:t>
            </a:r>
            <a:endParaRPr lang="en-US" sz="1400"/>
          </a:p>
        </p:txBody>
      </p:sp>
      <p:sp>
        <p:nvSpPr>
          <p:cNvPr id="36" name="Text 34"/>
          <p:cNvSpPr/>
          <p:nvPr/>
        </p:nvSpPr>
        <p:spPr>
          <a:xfrm>
            <a:off x="1408176" y="4736592"/>
            <a:ext cx="2880360" cy="182880"/>
          </a:xfrm>
          <a:prstGeom prst="rect">
            <a:avLst/>
          </a:prstGeom>
          <a:noFill/>
          <a:ln/>
        </p:spPr>
        <p:txBody>
          <a:bodyPr wrap="square" lIns="0" tIns="0" rIns="0" bIns="0" rtlCol="0" anchor="ctr"/>
          <a:lstStyle/>
          <a:p>
            <a:pPr marL="0" indent="0">
              <a:buNone/>
            </a:pPr>
            <a:r>
              <a:rPr lang="en-US" sz="950">
                <a:solidFill>
                  <a:srgbClr val="222B33"/>
                </a:solidFill>
              </a:rPr>
              <a:t>Cash currently available / held</a:t>
            </a:r>
            <a:endParaRPr lang="en-US" sz="950"/>
          </a:p>
        </p:txBody>
      </p:sp>
      <p:sp>
        <p:nvSpPr>
          <p:cNvPr id="37" name="Text 35"/>
          <p:cNvSpPr/>
          <p:nvPr/>
        </p:nvSpPr>
        <p:spPr>
          <a:xfrm>
            <a:off x="6771093" y="4526280"/>
            <a:ext cx="1755648" cy="292608"/>
          </a:xfrm>
          <a:prstGeom prst="rect">
            <a:avLst/>
          </a:prstGeom>
          <a:noFill/>
          <a:ln/>
        </p:spPr>
        <p:txBody>
          <a:bodyPr wrap="square" lIns="0" tIns="0" rIns="0" bIns="0" rtlCol="0" anchor="ctr"/>
          <a:lstStyle/>
          <a:p>
            <a:pPr marL="0" indent="0" algn="r">
              <a:buNone/>
            </a:pPr>
            <a:r>
              <a:rPr lang="en-US" sz="1450" b="1">
                <a:solidFill>
                  <a:srgbClr val="173654"/>
                </a:solidFill>
              </a:rPr>
              <a:t>$2,287,133.00</a:t>
            </a:r>
            <a:endParaRPr lang="en-US" sz="1450"/>
          </a:p>
        </p:txBody>
      </p:sp>
      <p:sp>
        <p:nvSpPr>
          <p:cNvPr id="38" name="Shape 36"/>
          <p:cNvSpPr/>
          <p:nvPr/>
        </p:nvSpPr>
        <p:spPr>
          <a:xfrm>
            <a:off x="5340096" y="5129784"/>
            <a:ext cx="0" cy="155448"/>
          </a:xfrm>
          <a:prstGeom prst="line">
            <a:avLst/>
          </a:prstGeom>
          <a:noFill/>
          <a:ln w="16510">
            <a:solidFill>
              <a:srgbClr val="6F7E8D"/>
            </a:solidFill>
            <a:prstDash val="solid"/>
            <a:headEnd type="none"/>
            <a:tailEnd type="triangle"/>
          </a:ln>
        </p:spPr>
        <p:txBody>
          <a:bodyPr/>
          <a:lstStyle/>
          <a:p>
            <a:endParaRPr lang="en-US"/>
          </a:p>
        </p:txBody>
      </p:sp>
      <p:sp>
        <p:nvSpPr>
          <p:cNvPr id="39" name="Shape 37"/>
          <p:cNvSpPr/>
          <p:nvPr/>
        </p:nvSpPr>
        <p:spPr>
          <a:xfrm>
            <a:off x="694943" y="5285232"/>
            <a:ext cx="10573503" cy="713232"/>
          </a:xfrm>
          <a:prstGeom prst="roundRect">
            <a:avLst>
              <a:gd name="adj" fmla="val 7692"/>
            </a:avLst>
          </a:prstGeom>
          <a:solidFill>
            <a:srgbClr val="FFFFFF"/>
          </a:solidFill>
          <a:ln w="9525">
            <a:solidFill>
              <a:srgbClr val="A73535"/>
            </a:solidFill>
            <a:prstDash val="solid"/>
          </a:ln>
        </p:spPr>
        <p:txBody>
          <a:bodyPr/>
          <a:lstStyle/>
          <a:p>
            <a:endParaRPr lang="en-US"/>
          </a:p>
        </p:txBody>
      </p:sp>
      <p:sp>
        <p:nvSpPr>
          <p:cNvPr id="40" name="Shape 38"/>
          <p:cNvSpPr/>
          <p:nvPr/>
        </p:nvSpPr>
        <p:spPr>
          <a:xfrm>
            <a:off x="694944" y="5285232"/>
            <a:ext cx="118872" cy="713232"/>
          </a:xfrm>
          <a:prstGeom prst="rect">
            <a:avLst/>
          </a:prstGeom>
          <a:solidFill>
            <a:srgbClr val="A73535"/>
          </a:solidFill>
          <a:ln w="12700">
            <a:solidFill>
              <a:srgbClr val="A73535">
                <a:alpha val="0"/>
              </a:srgbClr>
            </a:solidFill>
            <a:prstDash val="solid"/>
          </a:ln>
        </p:spPr>
        <p:txBody>
          <a:bodyPr/>
          <a:lstStyle/>
          <a:p>
            <a:endParaRPr lang="en-US"/>
          </a:p>
        </p:txBody>
      </p:sp>
      <p:sp>
        <p:nvSpPr>
          <p:cNvPr id="41" name="Shape 39"/>
          <p:cNvSpPr/>
          <p:nvPr/>
        </p:nvSpPr>
        <p:spPr>
          <a:xfrm>
            <a:off x="923544" y="5458968"/>
            <a:ext cx="347472" cy="347472"/>
          </a:xfrm>
          <a:prstGeom prst="ellipse">
            <a:avLst/>
          </a:prstGeom>
          <a:solidFill>
            <a:srgbClr val="A73535"/>
          </a:solidFill>
          <a:ln w="12700">
            <a:solidFill>
              <a:srgbClr val="A73535"/>
            </a:solidFill>
            <a:prstDash val="solid"/>
          </a:ln>
        </p:spPr>
        <p:txBody>
          <a:bodyPr/>
          <a:lstStyle/>
          <a:p>
            <a:endParaRPr lang="en-US"/>
          </a:p>
        </p:txBody>
      </p:sp>
      <p:sp>
        <p:nvSpPr>
          <p:cNvPr id="42" name="Text 40"/>
          <p:cNvSpPr/>
          <p:nvPr/>
        </p:nvSpPr>
        <p:spPr>
          <a:xfrm>
            <a:off x="923544" y="5500116"/>
            <a:ext cx="347472" cy="173736"/>
          </a:xfrm>
          <a:prstGeom prst="rect">
            <a:avLst/>
          </a:prstGeom>
          <a:noFill/>
          <a:ln/>
        </p:spPr>
        <p:txBody>
          <a:bodyPr wrap="square" lIns="0" tIns="0" rIns="0" bIns="0" rtlCol="0" anchor="ctr"/>
          <a:lstStyle/>
          <a:p>
            <a:pPr marL="0" indent="0" algn="ctr">
              <a:buNone/>
            </a:pPr>
            <a:r>
              <a:rPr lang="en-US" sz="1150" b="1">
                <a:solidFill>
                  <a:srgbClr val="FFFFFF"/>
                </a:solidFill>
              </a:rPr>
              <a:t>5</a:t>
            </a:r>
            <a:endParaRPr lang="en-US" sz="1150"/>
          </a:p>
        </p:txBody>
      </p:sp>
      <p:sp>
        <p:nvSpPr>
          <p:cNvPr id="43" name="Text 41"/>
          <p:cNvSpPr/>
          <p:nvPr/>
        </p:nvSpPr>
        <p:spPr>
          <a:xfrm>
            <a:off x="1408176" y="5422392"/>
            <a:ext cx="1965960" cy="228600"/>
          </a:xfrm>
          <a:prstGeom prst="rect">
            <a:avLst/>
          </a:prstGeom>
          <a:noFill/>
          <a:ln/>
        </p:spPr>
        <p:txBody>
          <a:bodyPr wrap="square" lIns="0" tIns="0" rIns="0" bIns="0" rtlCol="0" anchor="ctr"/>
          <a:lstStyle/>
          <a:p>
            <a:pPr marL="0" indent="0">
              <a:buNone/>
            </a:pPr>
            <a:r>
              <a:rPr lang="en-US" sz="1400" b="1">
                <a:solidFill>
                  <a:srgbClr val="173654"/>
                </a:solidFill>
              </a:rPr>
              <a:t>Estimated Restoration</a:t>
            </a:r>
            <a:endParaRPr lang="en-US" sz="1400"/>
          </a:p>
        </p:txBody>
      </p:sp>
      <p:sp>
        <p:nvSpPr>
          <p:cNvPr id="44" name="Text 42"/>
          <p:cNvSpPr/>
          <p:nvPr/>
        </p:nvSpPr>
        <p:spPr>
          <a:xfrm>
            <a:off x="1408176" y="5669280"/>
            <a:ext cx="2880360" cy="182880"/>
          </a:xfrm>
          <a:prstGeom prst="rect">
            <a:avLst/>
          </a:prstGeom>
          <a:noFill/>
          <a:ln/>
        </p:spPr>
        <p:txBody>
          <a:bodyPr wrap="square" lIns="0" tIns="0" rIns="0" bIns="0" rtlCol="0" anchor="ctr"/>
          <a:lstStyle/>
          <a:p>
            <a:pPr marL="0" indent="0">
              <a:buNone/>
            </a:pPr>
            <a:r>
              <a:rPr lang="en-US" sz="950">
                <a:solidFill>
                  <a:srgbClr val="222B33"/>
                </a:solidFill>
              </a:rPr>
              <a:t>Remaining balance to restore OSF</a:t>
            </a:r>
            <a:endParaRPr lang="en-US" sz="950"/>
          </a:p>
        </p:txBody>
      </p:sp>
      <p:sp>
        <p:nvSpPr>
          <p:cNvPr id="45" name="Text 43"/>
          <p:cNvSpPr/>
          <p:nvPr/>
        </p:nvSpPr>
        <p:spPr>
          <a:xfrm>
            <a:off x="6771093" y="5458968"/>
            <a:ext cx="1755648" cy="292608"/>
          </a:xfrm>
          <a:prstGeom prst="rect">
            <a:avLst/>
          </a:prstGeom>
          <a:noFill/>
          <a:ln/>
        </p:spPr>
        <p:txBody>
          <a:bodyPr wrap="square" lIns="0" tIns="0" rIns="0" bIns="0" rtlCol="0" anchor="ctr"/>
          <a:lstStyle/>
          <a:p>
            <a:pPr marL="0" indent="0" algn="r">
              <a:buNone/>
            </a:pPr>
            <a:r>
              <a:rPr lang="en-US" sz="1700" b="1">
                <a:solidFill>
                  <a:srgbClr val="A73535"/>
                </a:solidFill>
              </a:rPr>
              <a:t>$2,365,418.06</a:t>
            </a:r>
            <a:endParaRPr lang="en-US" sz="17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310896"/>
            <a:ext cx="8686800" cy="384048"/>
          </a:xfrm>
          <a:prstGeom prst="rect">
            <a:avLst/>
          </a:prstGeom>
          <a:noFill/>
        </p:spPr>
        <p:txBody>
          <a:bodyPr wrap="square" lIns="0" tIns="0" rIns="0" bIns="0">
            <a:spAutoFit/>
          </a:bodyPr>
          <a:lstStyle/>
          <a:p>
            <a:pPr>
              <a:defRPr sz="2200" b="1">
                <a:solidFill>
                  <a:srgbClr val="203E63"/>
                </a:solidFill>
              </a:defRPr>
            </a:pPr>
            <a:r>
              <a:t>Reconciliation Findings and Restoration Framework</a:t>
            </a:r>
          </a:p>
        </p:txBody>
      </p:sp>
      <p:sp>
        <p:nvSpPr>
          <p:cNvPr id="3" name="TextBox 2"/>
          <p:cNvSpPr txBox="1"/>
          <p:nvPr/>
        </p:nvSpPr>
        <p:spPr>
          <a:xfrm>
            <a:off x="457200" y="713232"/>
            <a:ext cx="7132320" cy="201168"/>
          </a:xfrm>
          <a:prstGeom prst="rect">
            <a:avLst/>
          </a:prstGeom>
          <a:noFill/>
        </p:spPr>
        <p:txBody>
          <a:bodyPr wrap="square" lIns="0" tIns="0" rIns="0" bIns="0">
            <a:spAutoFit/>
          </a:bodyPr>
          <a:lstStyle/>
          <a:p>
            <a:pPr>
              <a:defRPr sz="1150" i="1">
                <a:solidFill>
                  <a:srgbClr val="203E63"/>
                </a:solidFill>
              </a:defRPr>
            </a:pPr>
            <a:r>
              <a:t>Why restoration is needed and the immediate plan to stabilize and restore OSF cash</a:t>
            </a:r>
          </a:p>
        </p:txBody>
      </p:sp>
      <p:sp>
        <p:nvSpPr>
          <p:cNvPr id="4" name="Rectangle 3"/>
          <p:cNvSpPr/>
          <p:nvPr/>
        </p:nvSpPr>
        <p:spPr>
          <a:xfrm>
            <a:off x="411480" y="1078992"/>
            <a:ext cx="11521440" cy="13716"/>
          </a:xfrm>
          <a:prstGeom prst="rect">
            <a:avLst/>
          </a:prstGeom>
          <a:solidFill>
            <a:srgbClr val="CCD4D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566928" y="1344168"/>
            <a:ext cx="2194560" cy="161583"/>
          </a:xfrm>
          <a:prstGeom prst="rect">
            <a:avLst/>
          </a:prstGeom>
          <a:noFill/>
        </p:spPr>
        <p:txBody>
          <a:bodyPr wrap="square" lIns="0" tIns="0" rIns="0" bIns="0">
            <a:spAutoFit/>
          </a:bodyPr>
          <a:lstStyle/>
          <a:p>
            <a:pPr>
              <a:defRPr sz="1050" b="1">
                <a:solidFill>
                  <a:srgbClr val="2B5E9B"/>
                </a:solidFill>
              </a:defRPr>
            </a:pPr>
            <a:r>
              <a:rPr lang="en-US"/>
              <a:t>RECONCILIATION FINDINGS</a:t>
            </a:r>
            <a:endParaRPr/>
          </a:p>
        </p:txBody>
      </p:sp>
      <p:sp>
        <p:nvSpPr>
          <p:cNvPr id="6" name="TextBox 5"/>
          <p:cNvSpPr txBox="1"/>
          <p:nvPr/>
        </p:nvSpPr>
        <p:spPr>
          <a:xfrm>
            <a:off x="6291072" y="1344168"/>
            <a:ext cx="2194560" cy="161583"/>
          </a:xfrm>
          <a:prstGeom prst="rect">
            <a:avLst/>
          </a:prstGeom>
          <a:noFill/>
        </p:spPr>
        <p:txBody>
          <a:bodyPr wrap="square" lIns="0" tIns="0" rIns="0" bIns="0">
            <a:spAutoFit/>
          </a:bodyPr>
          <a:lstStyle/>
          <a:p>
            <a:pPr>
              <a:defRPr sz="1050" b="1">
                <a:solidFill>
                  <a:srgbClr val="2B5E9B"/>
                </a:solidFill>
              </a:defRPr>
            </a:pPr>
            <a:r>
              <a:rPr lang="en-US"/>
              <a:t>RESTORATION</a:t>
            </a:r>
            <a:r>
              <a:t> PLAN</a:t>
            </a:r>
          </a:p>
        </p:txBody>
      </p:sp>
      <p:sp>
        <p:nvSpPr>
          <p:cNvPr id="7" name="Rounded Rectangle 6"/>
          <p:cNvSpPr/>
          <p:nvPr/>
        </p:nvSpPr>
        <p:spPr>
          <a:xfrm>
            <a:off x="502920" y="1572768"/>
            <a:ext cx="5349240" cy="4526280"/>
          </a:xfrm>
          <a:prstGeom prst="roundRect">
            <a:avLst/>
          </a:prstGeom>
          <a:solidFill>
            <a:srgbClr val="F8F9FB"/>
          </a:solidFill>
          <a:ln w="12700">
            <a:solidFill>
              <a:srgbClr val="BEC8D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ounded Rectangle 7"/>
          <p:cNvSpPr/>
          <p:nvPr/>
        </p:nvSpPr>
        <p:spPr>
          <a:xfrm>
            <a:off x="6172200" y="1572768"/>
            <a:ext cx="5440680" cy="4526280"/>
          </a:xfrm>
          <a:prstGeom prst="roundRect">
            <a:avLst/>
          </a:prstGeom>
          <a:solidFill>
            <a:srgbClr val="F8F9FB"/>
          </a:solidFill>
          <a:ln w="12700">
            <a:solidFill>
              <a:srgbClr val="BEC8D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ounded Rectangle 8"/>
          <p:cNvSpPr/>
          <p:nvPr/>
        </p:nvSpPr>
        <p:spPr>
          <a:xfrm>
            <a:off x="521208" y="1540764"/>
            <a:ext cx="5312664" cy="402336"/>
          </a:xfrm>
          <a:prstGeom prst="roundRect">
            <a:avLst/>
          </a:prstGeom>
          <a:solidFill>
            <a:schemeClr val="accent5">
              <a:lumMod val="60000"/>
              <a:lumOff val="40000"/>
            </a:schemeClr>
          </a:solidFill>
          <a:ln>
            <a:solidFill>
              <a:srgbClr val="E6ECF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ounded Rectangle 9"/>
          <p:cNvSpPr/>
          <p:nvPr/>
        </p:nvSpPr>
        <p:spPr>
          <a:xfrm>
            <a:off x="6175315" y="1540764"/>
            <a:ext cx="5404104" cy="402336"/>
          </a:xfrm>
          <a:prstGeom prst="roundRect">
            <a:avLst/>
          </a:prstGeom>
          <a:solidFill>
            <a:schemeClr val="accent6">
              <a:lumMod val="60000"/>
              <a:lumOff val="40000"/>
            </a:schemeClr>
          </a:solidFill>
          <a:ln>
            <a:solidFill>
              <a:srgbClr val="E9F1E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749808" y="1655064"/>
            <a:ext cx="4572000" cy="201168"/>
          </a:xfrm>
          <a:prstGeom prst="rect">
            <a:avLst/>
          </a:prstGeom>
          <a:noFill/>
        </p:spPr>
        <p:txBody>
          <a:bodyPr wrap="square" lIns="0" tIns="0" rIns="0" bIns="0">
            <a:spAutoFit/>
          </a:bodyPr>
          <a:lstStyle/>
          <a:p>
            <a:pPr>
              <a:defRPr sz="1500" b="1">
                <a:solidFill>
                  <a:srgbClr val="203E63"/>
                </a:solidFill>
              </a:defRPr>
            </a:pPr>
            <a:r>
              <a:t>Why restoration is needed</a:t>
            </a:r>
          </a:p>
        </p:txBody>
      </p:sp>
      <p:sp>
        <p:nvSpPr>
          <p:cNvPr id="12" name="TextBox 11"/>
          <p:cNvSpPr txBox="1"/>
          <p:nvPr/>
        </p:nvSpPr>
        <p:spPr>
          <a:xfrm>
            <a:off x="6419088" y="1682496"/>
            <a:ext cx="4572000" cy="201168"/>
          </a:xfrm>
          <a:prstGeom prst="rect">
            <a:avLst/>
          </a:prstGeom>
          <a:noFill/>
        </p:spPr>
        <p:txBody>
          <a:bodyPr wrap="square" lIns="0" tIns="0" rIns="0" bIns="0">
            <a:spAutoFit/>
          </a:bodyPr>
          <a:lstStyle/>
          <a:p>
            <a:pPr>
              <a:defRPr sz="1500" b="1">
                <a:solidFill>
                  <a:srgbClr val="203E63"/>
                </a:solidFill>
              </a:defRPr>
            </a:pPr>
            <a:r>
              <a:t>Immediate restoration framework</a:t>
            </a:r>
          </a:p>
        </p:txBody>
      </p:sp>
      <p:sp>
        <p:nvSpPr>
          <p:cNvPr id="13" name="Rectangle 12"/>
          <p:cNvSpPr/>
          <p:nvPr/>
        </p:nvSpPr>
        <p:spPr>
          <a:xfrm>
            <a:off x="749808" y="2167128"/>
            <a:ext cx="128016" cy="128016"/>
          </a:xfrm>
          <a:prstGeom prst="rect">
            <a:avLst/>
          </a:prstGeom>
          <a:solidFill>
            <a:srgbClr val="FFFFFF"/>
          </a:solidFill>
          <a:ln w="13970">
            <a:solidFill>
              <a:srgbClr val="2E2E2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1005840" y="2148840"/>
            <a:ext cx="4572000" cy="502920"/>
          </a:xfrm>
          <a:prstGeom prst="rect">
            <a:avLst/>
          </a:prstGeom>
          <a:noFill/>
        </p:spPr>
        <p:txBody>
          <a:bodyPr wrap="square" lIns="0" tIns="0" rIns="0" bIns="0">
            <a:spAutoFit/>
          </a:bodyPr>
          <a:lstStyle/>
          <a:p>
            <a:pPr>
              <a:defRPr sz="1280">
                <a:solidFill>
                  <a:srgbClr val="2E2E2E"/>
                </a:solidFill>
              </a:defRPr>
            </a:pPr>
            <a:r>
              <a:t>OSF was received into Fund 141/SUDS and was not structurally separated from other SUD operating cash.</a:t>
            </a:r>
          </a:p>
        </p:txBody>
      </p:sp>
      <p:sp>
        <p:nvSpPr>
          <p:cNvPr id="15" name="Rectangle 14"/>
          <p:cNvSpPr/>
          <p:nvPr/>
        </p:nvSpPr>
        <p:spPr>
          <a:xfrm>
            <a:off x="749808" y="2916936"/>
            <a:ext cx="128016" cy="128016"/>
          </a:xfrm>
          <a:prstGeom prst="rect">
            <a:avLst/>
          </a:prstGeom>
          <a:solidFill>
            <a:srgbClr val="FFFFFF"/>
          </a:solidFill>
          <a:ln w="13970">
            <a:solidFill>
              <a:srgbClr val="2E2E2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1005840" y="2898648"/>
            <a:ext cx="4572000" cy="502920"/>
          </a:xfrm>
          <a:prstGeom prst="rect">
            <a:avLst/>
          </a:prstGeom>
          <a:noFill/>
        </p:spPr>
        <p:txBody>
          <a:bodyPr wrap="square" lIns="0" tIns="0" rIns="0" bIns="0">
            <a:spAutoFit/>
          </a:bodyPr>
          <a:lstStyle/>
          <a:p>
            <a:pPr>
              <a:defRPr sz="1280">
                <a:solidFill>
                  <a:srgbClr val="2E2E2E"/>
                </a:solidFill>
              </a:defRPr>
            </a:pPr>
            <a:r>
              <a:t>During multiple fiscal years, SUD experienced costs that were not reimbursed or not yet reimbursable through other sources.</a:t>
            </a:r>
          </a:p>
        </p:txBody>
      </p:sp>
      <p:sp>
        <p:nvSpPr>
          <p:cNvPr id="17" name="Rectangle 16"/>
          <p:cNvSpPr/>
          <p:nvPr/>
        </p:nvSpPr>
        <p:spPr>
          <a:xfrm>
            <a:off x="749808" y="3666744"/>
            <a:ext cx="128016" cy="128016"/>
          </a:xfrm>
          <a:prstGeom prst="rect">
            <a:avLst/>
          </a:prstGeom>
          <a:solidFill>
            <a:srgbClr val="FFFFFF"/>
          </a:solidFill>
          <a:ln w="13970">
            <a:solidFill>
              <a:srgbClr val="2E2E2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1005840" y="3648456"/>
            <a:ext cx="4572000" cy="577081"/>
          </a:xfrm>
          <a:prstGeom prst="rect">
            <a:avLst/>
          </a:prstGeom>
          <a:noFill/>
        </p:spPr>
        <p:txBody>
          <a:bodyPr wrap="square" lIns="0" tIns="0" rIns="0" bIns="0" anchor="t">
            <a:spAutoFit/>
          </a:bodyPr>
          <a:lstStyle/>
          <a:p>
            <a:pPr>
              <a:defRPr sz="1280">
                <a:solidFill>
                  <a:srgbClr val="2E2E2E"/>
                </a:solidFill>
              </a:defRPr>
            </a:pPr>
            <a:r>
              <a:rPr lang="en-US" sz="1250">
                <a:ea typeface="+mn-lt"/>
                <a:cs typeface="+mn-lt"/>
              </a:rPr>
              <a:t>Because OSF receipts were maintained within the same operating cash structure, reconciliation indicates restricted cash may have temporarily supported broader SUD operating activity.</a:t>
            </a:r>
            <a:endParaRPr lang="en-US"/>
          </a:p>
        </p:txBody>
      </p:sp>
      <p:sp>
        <p:nvSpPr>
          <p:cNvPr id="19" name="Rectangle 18"/>
          <p:cNvSpPr/>
          <p:nvPr/>
        </p:nvSpPr>
        <p:spPr>
          <a:xfrm>
            <a:off x="749808" y="4416552"/>
            <a:ext cx="128016" cy="128016"/>
          </a:xfrm>
          <a:prstGeom prst="rect">
            <a:avLst/>
          </a:prstGeom>
          <a:solidFill>
            <a:srgbClr val="FFFFFF"/>
          </a:solidFill>
          <a:ln w="13970">
            <a:solidFill>
              <a:srgbClr val="2E2E2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1005840" y="4398264"/>
            <a:ext cx="4572000" cy="384721"/>
          </a:xfrm>
          <a:prstGeom prst="rect">
            <a:avLst/>
          </a:prstGeom>
          <a:noFill/>
        </p:spPr>
        <p:txBody>
          <a:bodyPr wrap="square" lIns="0" tIns="0" rIns="0" bIns="0" anchor="t">
            <a:spAutoFit/>
          </a:bodyPr>
          <a:lstStyle/>
          <a:p>
            <a:pPr>
              <a:defRPr sz="1280">
                <a:solidFill>
                  <a:srgbClr val="2E2E2E"/>
                </a:solidFill>
              </a:defRPr>
            </a:pPr>
            <a:r>
              <a:rPr sz="1250"/>
              <a:t>Some</a:t>
            </a:r>
            <a:r>
              <a:rPr lang="en-US" sz="1250"/>
              <a:t> </a:t>
            </a:r>
            <a:r>
              <a:rPr sz="1250"/>
              <a:t>costs may be allowable opioid remediation expenditures; </a:t>
            </a:r>
            <a:r>
              <a:rPr lang="en-US" sz="1250">
                <a:ea typeface="+mn-lt"/>
                <a:cs typeface="+mn-lt"/>
              </a:rPr>
              <a:t>amounts that cannot be confirmed as allowable will be restored.</a:t>
            </a:r>
            <a:endParaRPr lang="en-US" sz="1250"/>
          </a:p>
        </p:txBody>
      </p:sp>
      <p:sp>
        <p:nvSpPr>
          <p:cNvPr id="21" name="Rectangle 20"/>
          <p:cNvSpPr/>
          <p:nvPr/>
        </p:nvSpPr>
        <p:spPr>
          <a:xfrm>
            <a:off x="749808" y="5166359"/>
            <a:ext cx="128016" cy="128016"/>
          </a:xfrm>
          <a:prstGeom prst="rect">
            <a:avLst/>
          </a:prstGeom>
          <a:solidFill>
            <a:srgbClr val="FFFFFF"/>
          </a:solidFill>
          <a:ln w="13970">
            <a:solidFill>
              <a:srgbClr val="2E2E2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1005840" y="5148072"/>
            <a:ext cx="4572000" cy="502920"/>
          </a:xfrm>
          <a:prstGeom prst="rect">
            <a:avLst/>
          </a:prstGeom>
          <a:noFill/>
        </p:spPr>
        <p:txBody>
          <a:bodyPr wrap="square" lIns="0" tIns="0" rIns="0" bIns="0">
            <a:spAutoFit/>
          </a:bodyPr>
          <a:lstStyle/>
          <a:p>
            <a:pPr>
              <a:defRPr sz="1280">
                <a:solidFill>
                  <a:srgbClr val="2E2E2E"/>
                </a:solidFill>
              </a:defRPr>
            </a:pPr>
            <a:r>
              <a:t>LCBHS is distinguishing final OSF uses from temporary cash-flow support and restoring the difference.</a:t>
            </a:r>
          </a:p>
        </p:txBody>
      </p:sp>
      <p:sp>
        <p:nvSpPr>
          <p:cNvPr id="23" name="Rectangle 22"/>
          <p:cNvSpPr/>
          <p:nvPr/>
        </p:nvSpPr>
        <p:spPr>
          <a:xfrm>
            <a:off x="6428232" y="2167128"/>
            <a:ext cx="128016" cy="128016"/>
          </a:xfrm>
          <a:prstGeom prst="rect">
            <a:avLst/>
          </a:prstGeom>
          <a:solidFill>
            <a:srgbClr val="FFFFFF"/>
          </a:solidFill>
          <a:ln w="13970">
            <a:solidFill>
              <a:srgbClr val="2E2E2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Rectangle 24"/>
          <p:cNvSpPr/>
          <p:nvPr/>
        </p:nvSpPr>
        <p:spPr>
          <a:xfrm>
            <a:off x="6428232" y="2916936"/>
            <a:ext cx="128016" cy="128016"/>
          </a:xfrm>
          <a:prstGeom prst="rect">
            <a:avLst/>
          </a:prstGeom>
          <a:solidFill>
            <a:srgbClr val="FFFFFF"/>
          </a:solidFill>
          <a:ln w="13970">
            <a:solidFill>
              <a:srgbClr val="2E2E2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p:cNvSpPr txBox="1"/>
          <p:nvPr/>
        </p:nvSpPr>
        <p:spPr>
          <a:xfrm>
            <a:off x="6684264" y="2898648"/>
            <a:ext cx="4663440" cy="502920"/>
          </a:xfrm>
          <a:prstGeom prst="rect">
            <a:avLst/>
          </a:prstGeom>
          <a:noFill/>
        </p:spPr>
        <p:txBody>
          <a:bodyPr wrap="square" lIns="0" tIns="0" rIns="0" bIns="0">
            <a:spAutoFit/>
          </a:bodyPr>
          <a:lstStyle/>
          <a:p>
            <a:pPr>
              <a:defRPr sz="1280" b="0">
                <a:solidFill>
                  <a:srgbClr val="2E2E2E"/>
                </a:solidFill>
              </a:defRPr>
            </a:pPr>
            <a:r>
              <a:t>Finalize reconciliation of historical SUD costs and classify each item as allowable OSF use or amount to restore.</a:t>
            </a:r>
          </a:p>
        </p:txBody>
      </p:sp>
      <p:sp>
        <p:nvSpPr>
          <p:cNvPr id="27" name="Rectangle 26"/>
          <p:cNvSpPr/>
          <p:nvPr/>
        </p:nvSpPr>
        <p:spPr>
          <a:xfrm>
            <a:off x="6428232" y="3666744"/>
            <a:ext cx="128016" cy="128016"/>
          </a:xfrm>
          <a:prstGeom prst="rect">
            <a:avLst/>
          </a:prstGeom>
          <a:solidFill>
            <a:srgbClr val="FFFFFF"/>
          </a:solidFill>
          <a:ln w="13970">
            <a:solidFill>
              <a:srgbClr val="2E2E2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TextBox 27"/>
          <p:cNvSpPr txBox="1"/>
          <p:nvPr/>
        </p:nvSpPr>
        <p:spPr>
          <a:xfrm>
            <a:off x="6684264" y="3648456"/>
            <a:ext cx="4663440" cy="502920"/>
          </a:xfrm>
          <a:prstGeom prst="rect">
            <a:avLst/>
          </a:prstGeom>
          <a:noFill/>
        </p:spPr>
        <p:txBody>
          <a:bodyPr wrap="square" lIns="0" tIns="0" rIns="0" bIns="0">
            <a:spAutoFit/>
          </a:bodyPr>
          <a:lstStyle/>
          <a:p>
            <a:pPr>
              <a:defRPr sz="1280" b="0">
                <a:solidFill>
                  <a:srgbClr val="2E2E2E"/>
                </a:solidFill>
              </a:defRPr>
            </a:pPr>
            <a:r>
              <a:t>Apply available SUD cash and eligible reimbursements back to OSF as they become available.</a:t>
            </a:r>
          </a:p>
        </p:txBody>
      </p:sp>
      <p:sp>
        <p:nvSpPr>
          <p:cNvPr id="29" name="Rectangle 28"/>
          <p:cNvSpPr/>
          <p:nvPr/>
        </p:nvSpPr>
        <p:spPr>
          <a:xfrm>
            <a:off x="6428232" y="4416552"/>
            <a:ext cx="128016" cy="128016"/>
          </a:xfrm>
          <a:prstGeom prst="rect">
            <a:avLst/>
          </a:prstGeom>
          <a:solidFill>
            <a:srgbClr val="FFFFFF"/>
          </a:solidFill>
          <a:ln w="13970">
            <a:solidFill>
              <a:srgbClr val="2E2E2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TextBox 29"/>
          <p:cNvSpPr txBox="1"/>
          <p:nvPr/>
        </p:nvSpPr>
        <p:spPr>
          <a:xfrm>
            <a:off x="6684264" y="4398264"/>
            <a:ext cx="4663440" cy="393954"/>
          </a:xfrm>
          <a:prstGeom prst="rect">
            <a:avLst/>
          </a:prstGeom>
          <a:noFill/>
        </p:spPr>
        <p:txBody>
          <a:bodyPr wrap="square" lIns="0" tIns="0" rIns="0" bIns="0" anchor="t">
            <a:spAutoFit/>
          </a:bodyPr>
          <a:lstStyle/>
          <a:p>
            <a:pPr>
              <a:defRPr sz="1280" b="0">
                <a:solidFill>
                  <a:srgbClr val="2E2E2E"/>
                </a:solidFill>
              </a:defRPr>
            </a:pPr>
            <a:r>
              <a:rPr sz="1250"/>
              <a:t>Use </a:t>
            </a:r>
            <a:r>
              <a:rPr lang="en-US" sz="1250"/>
              <a:t>identified </a:t>
            </a:r>
            <a:r>
              <a:rPr sz="1250"/>
              <a:t>reimbursement, DMC/DMC-ODS revenue, and other appropriate sources to restore remaining balance.</a:t>
            </a:r>
          </a:p>
        </p:txBody>
      </p:sp>
      <p:sp>
        <p:nvSpPr>
          <p:cNvPr id="31" name="Rectangle 30"/>
          <p:cNvSpPr/>
          <p:nvPr/>
        </p:nvSpPr>
        <p:spPr>
          <a:xfrm>
            <a:off x="6428232" y="5166359"/>
            <a:ext cx="128016" cy="128016"/>
          </a:xfrm>
          <a:prstGeom prst="rect">
            <a:avLst/>
          </a:prstGeom>
          <a:solidFill>
            <a:srgbClr val="FFFFFF"/>
          </a:solidFill>
          <a:ln w="13970">
            <a:solidFill>
              <a:srgbClr val="2E2E2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TextBox 31"/>
          <p:cNvSpPr txBox="1"/>
          <p:nvPr/>
        </p:nvSpPr>
        <p:spPr>
          <a:xfrm>
            <a:off x="6684264" y="5148072"/>
            <a:ext cx="4663440" cy="502920"/>
          </a:xfrm>
          <a:prstGeom prst="rect">
            <a:avLst/>
          </a:prstGeom>
          <a:noFill/>
        </p:spPr>
        <p:txBody>
          <a:bodyPr wrap="square" lIns="0" tIns="0" rIns="0" bIns="0">
            <a:spAutoFit/>
          </a:bodyPr>
          <a:lstStyle/>
          <a:p>
            <a:pPr>
              <a:defRPr sz="1280" b="0">
                <a:solidFill>
                  <a:srgbClr val="2E2E2E"/>
                </a:solidFill>
              </a:defRPr>
            </a:pPr>
            <a:r>
              <a:t>Return quarterly until the OSF cash balance is fully reconciled and restored.</a:t>
            </a:r>
          </a:p>
        </p:txBody>
      </p:sp>
      <p:sp>
        <p:nvSpPr>
          <p:cNvPr id="33" name="Rounded Rectangle 32"/>
          <p:cNvSpPr/>
          <p:nvPr/>
        </p:nvSpPr>
        <p:spPr>
          <a:xfrm>
            <a:off x="457200" y="5660136"/>
            <a:ext cx="11155679" cy="438912"/>
          </a:xfrm>
          <a:prstGeom prst="roundRect">
            <a:avLst/>
          </a:prstGeom>
          <a:solidFill>
            <a:schemeClr val="accent4">
              <a:lumMod val="40000"/>
              <a:lumOff val="60000"/>
            </a:schemeClr>
          </a:solidFill>
          <a:ln w="12700">
            <a:solidFill>
              <a:srgbClr val="BEC8D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4" name="TextBox 33"/>
          <p:cNvSpPr txBox="1"/>
          <p:nvPr/>
        </p:nvSpPr>
        <p:spPr>
          <a:xfrm>
            <a:off x="566928" y="5801755"/>
            <a:ext cx="10881360" cy="169277"/>
          </a:xfrm>
          <a:prstGeom prst="rect">
            <a:avLst/>
          </a:prstGeom>
          <a:noFill/>
        </p:spPr>
        <p:txBody>
          <a:bodyPr wrap="square" lIns="0" tIns="0" rIns="0" bIns="0">
            <a:spAutoFit/>
          </a:bodyPr>
          <a:lstStyle/>
          <a:p>
            <a:pPr algn="ctr">
              <a:defRPr sz="1100" b="1">
                <a:solidFill>
                  <a:srgbClr val="203E63"/>
                </a:solidFill>
              </a:defRPr>
            </a:pPr>
            <a:r>
              <a:t>Key takeaway: Protect current OSF cash, complete the historical use review, and restore the remaining balance through identified reimbursement and revenue sources.</a:t>
            </a:r>
          </a:p>
        </p:txBody>
      </p:sp>
      <p:sp>
        <p:nvSpPr>
          <p:cNvPr id="36" name="TextBox 35"/>
          <p:cNvSpPr txBox="1"/>
          <p:nvPr/>
        </p:nvSpPr>
        <p:spPr>
          <a:xfrm>
            <a:off x="11722608" y="6510528"/>
            <a:ext cx="146304" cy="128016"/>
          </a:xfrm>
          <a:prstGeom prst="rect">
            <a:avLst/>
          </a:prstGeom>
          <a:noFill/>
        </p:spPr>
        <p:txBody>
          <a:bodyPr wrap="square" lIns="0" tIns="0" rIns="0" bIns="0">
            <a:spAutoFit/>
          </a:bodyPr>
          <a:lstStyle/>
          <a:p>
            <a:pPr algn="r">
              <a:defRPr sz="850">
                <a:solidFill>
                  <a:srgbClr val="717F8C"/>
                </a:solidFill>
              </a:defRPr>
            </a:pPr>
            <a:r>
              <a:t>1</a:t>
            </a:r>
          </a:p>
        </p:txBody>
      </p:sp>
      <p:sp>
        <p:nvSpPr>
          <p:cNvPr id="35" name="TextBox 34">
            <a:extLst>
              <a:ext uri="{FF2B5EF4-FFF2-40B4-BE49-F238E27FC236}">
                <a16:creationId xmlns:a16="http://schemas.microsoft.com/office/drawing/2014/main" id="{D18A2BBD-74FB-75F4-2115-C3365D822314}"/>
              </a:ext>
            </a:extLst>
          </p:cNvPr>
          <p:cNvSpPr txBox="1"/>
          <p:nvPr/>
        </p:nvSpPr>
        <p:spPr>
          <a:xfrm>
            <a:off x="6681304" y="2153477"/>
            <a:ext cx="458304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ea typeface="+mn-lt"/>
                <a:cs typeface="+mn-lt"/>
              </a:rPr>
              <a:t>Protect the current OSF holdback and suspend further use until the Board provides clear governance direction</a:t>
            </a:r>
            <a:endParaRPr lang="en-US" sz="12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329184"/>
            <a:ext cx="8046720" cy="384048"/>
          </a:xfrm>
          <a:prstGeom prst="rect">
            <a:avLst/>
          </a:prstGeom>
          <a:noFill/>
        </p:spPr>
        <p:txBody>
          <a:bodyPr wrap="square" lIns="0" tIns="0" rIns="0" bIns="0">
            <a:noAutofit/>
          </a:bodyPr>
          <a:lstStyle/>
          <a:p>
            <a:pPr algn="l">
              <a:defRPr sz="2400" b="1" i="0">
                <a:solidFill>
                  <a:srgbClr val="203E63"/>
                </a:solidFill>
              </a:defRPr>
            </a:pPr>
            <a:r>
              <a:t>Current BU 141 SUDS Cash Status</a:t>
            </a:r>
          </a:p>
        </p:txBody>
      </p:sp>
      <p:sp>
        <p:nvSpPr>
          <p:cNvPr id="3" name="Rectangle 2"/>
          <p:cNvSpPr/>
          <p:nvPr/>
        </p:nvSpPr>
        <p:spPr>
          <a:xfrm>
            <a:off x="457199" y="859536"/>
            <a:ext cx="11247120" cy="10972"/>
          </a:xfrm>
          <a:prstGeom prst="rect">
            <a:avLst/>
          </a:prstGeom>
          <a:solidFill>
            <a:srgbClr val="CCD4D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685799" y="1271016"/>
            <a:ext cx="2743200" cy="182880"/>
          </a:xfrm>
          <a:prstGeom prst="rect">
            <a:avLst/>
          </a:prstGeom>
          <a:noFill/>
        </p:spPr>
        <p:txBody>
          <a:bodyPr wrap="square" lIns="0" tIns="0" rIns="0" bIns="0">
            <a:noAutofit/>
          </a:bodyPr>
          <a:lstStyle/>
          <a:p>
            <a:pPr algn="l">
              <a:defRPr sz="1050" b="1" i="0">
                <a:solidFill>
                  <a:srgbClr val="2B5E9B"/>
                </a:solidFill>
              </a:defRPr>
            </a:pPr>
            <a:r>
              <a:t>CURRENT CASH TRACKER SUMMARY</a:t>
            </a:r>
          </a:p>
        </p:txBody>
      </p:sp>
      <p:sp>
        <p:nvSpPr>
          <p:cNvPr id="5" name="Rounded Rectangle 4"/>
          <p:cNvSpPr/>
          <p:nvPr/>
        </p:nvSpPr>
        <p:spPr>
          <a:xfrm>
            <a:off x="685800" y="1600200"/>
            <a:ext cx="5532120" cy="4072740"/>
          </a:xfrm>
          <a:prstGeom prst="roundRect">
            <a:avLst/>
          </a:prstGeom>
          <a:solidFill>
            <a:srgbClr val="FFFFFF"/>
          </a:solidFill>
          <a:ln w="10160">
            <a:solidFill>
              <a:srgbClr val="D2DAE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685800" y="1600200"/>
            <a:ext cx="3611880" cy="530352"/>
          </a:xfrm>
          <a:prstGeom prst="rect">
            <a:avLst/>
          </a:prstGeom>
          <a:solidFill>
            <a:srgbClr val="255684"/>
          </a:solidFill>
          <a:ln>
            <a:solidFill>
              <a:srgbClr val="25568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ectangle 6"/>
          <p:cNvSpPr/>
          <p:nvPr/>
        </p:nvSpPr>
        <p:spPr>
          <a:xfrm>
            <a:off x="4297680" y="1600200"/>
            <a:ext cx="1920239" cy="530352"/>
          </a:xfrm>
          <a:prstGeom prst="rect">
            <a:avLst/>
          </a:prstGeom>
          <a:solidFill>
            <a:srgbClr val="255684"/>
          </a:solidFill>
          <a:ln>
            <a:solidFill>
              <a:srgbClr val="25568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685799" y="1645920"/>
            <a:ext cx="3337560" cy="182880"/>
          </a:xfrm>
          <a:prstGeom prst="rect">
            <a:avLst/>
          </a:prstGeom>
          <a:noFill/>
        </p:spPr>
        <p:txBody>
          <a:bodyPr wrap="square" lIns="0" tIns="0" rIns="0" bIns="0">
            <a:noAutofit/>
          </a:bodyPr>
          <a:lstStyle/>
          <a:p>
            <a:pPr algn="ctr">
              <a:defRPr sz="1350" b="1" i="0">
                <a:solidFill>
                  <a:srgbClr val="FFFFFF"/>
                </a:solidFill>
              </a:defRPr>
            </a:pPr>
            <a:r>
              <a:t>Cash tracker item</a:t>
            </a:r>
          </a:p>
        </p:txBody>
      </p:sp>
      <p:sp>
        <p:nvSpPr>
          <p:cNvPr id="9" name="TextBox 8"/>
          <p:cNvSpPr txBox="1"/>
          <p:nvPr/>
        </p:nvSpPr>
        <p:spPr>
          <a:xfrm>
            <a:off x="4434840" y="1755648"/>
            <a:ext cx="1645919" cy="182880"/>
          </a:xfrm>
          <a:prstGeom prst="rect">
            <a:avLst/>
          </a:prstGeom>
          <a:noFill/>
        </p:spPr>
        <p:txBody>
          <a:bodyPr wrap="square" lIns="0" tIns="0" rIns="0" bIns="0">
            <a:noAutofit/>
          </a:bodyPr>
          <a:lstStyle/>
          <a:p>
            <a:pPr algn="ctr">
              <a:defRPr sz="1350" b="1" i="0">
                <a:solidFill>
                  <a:srgbClr val="FFFFFF"/>
                </a:solidFill>
              </a:defRPr>
            </a:pPr>
            <a:r>
              <a:t>Amount</a:t>
            </a:r>
          </a:p>
        </p:txBody>
      </p:sp>
      <p:sp>
        <p:nvSpPr>
          <p:cNvPr id="10" name="Rectangle 9"/>
          <p:cNvSpPr/>
          <p:nvPr/>
        </p:nvSpPr>
        <p:spPr>
          <a:xfrm>
            <a:off x="685800" y="2130552"/>
            <a:ext cx="3611880" cy="512064"/>
          </a:xfrm>
          <a:prstGeom prst="rect">
            <a:avLst/>
          </a:prstGeom>
          <a:solidFill>
            <a:srgbClr val="FFFFFF"/>
          </a:solidFill>
          <a:ln w="5080">
            <a:solidFill>
              <a:srgbClr val="D2DAE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ectangle 10"/>
          <p:cNvSpPr/>
          <p:nvPr/>
        </p:nvSpPr>
        <p:spPr>
          <a:xfrm>
            <a:off x="4297680" y="2130552"/>
            <a:ext cx="1920239" cy="512064"/>
          </a:xfrm>
          <a:prstGeom prst="rect">
            <a:avLst/>
          </a:prstGeom>
          <a:solidFill>
            <a:srgbClr val="FFFFFF"/>
          </a:solidFill>
          <a:ln w="5080">
            <a:solidFill>
              <a:srgbClr val="D2DAE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795528" y="2276856"/>
            <a:ext cx="3383280" cy="182880"/>
          </a:xfrm>
          <a:prstGeom prst="rect">
            <a:avLst/>
          </a:prstGeom>
          <a:noFill/>
        </p:spPr>
        <p:txBody>
          <a:bodyPr wrap="square" lIns="0" tIns="0" rIns="0" bIns="0">
            <a:noAutofit/>
          </a:bodyPr>
          <a:lstStyle/>
          <a:p>
            <a:pPr algn="l">
              <a:defRPr sz="1150" b="0" i="0">
                <a:solidFill>
                  <a:srgbClr val="2C3036"/>
                </a:solidFill>
              </a:defRPr>
            </a:pPr>
            <a:r>
              <a:t>Beginning cash</a:t>
            </a:r>
          </a:p>
        </p:txBody>
      </p:sp>
      <p:sp>
        <p:nvSpPr>
          <p:cNvPr id="13" name="TextBox 12"/>
          <p:cNvSpPr txBox="1"/>
          <p:nvPr/>
        </p:nvSpPr>
        <p:spPr>
          <a:xfrm>
            <a:off x="4389120" y="2276856"/>
            <a:ext cx="1719071" cy="182880"/>
          </a:xfrm>
          <a:prstGeom prst="rect">
            <a:avLst/>
          </a:prstGeom>
          <a:noFill/>
        </p:spPr>
        <p:txBody>
          <a:bodyPr wrap="square" lIns="0" tIns="0" rIns="0" bIns="0">
            <a:noAutofit/>
          </a:bodyPr>
          <a:lstStyle/>
          <a:p>
            <a:pPr algn="r">
              <a:defRPr sz="1150" b="0" i="0">
                <a:solidFill>
                  <a:srgbClr val="2C3036"/>
                </a:solidFill>
              </a:defRPr>
            </a:pPr>
            <a:r>
              <a:t>$3,847,713.00</a:t>
            </a:r>
          </a:p>
        </p:txBody>
      </p:sp>
      <p:sp>
        <p:nvSpPr>
          <p:cNvPr id="14" name="Rectangle 13"/>
          <p:cNvSpPr/>
          <p:nvPr/>
        </p:nvSpPr>
        <p:spPr>
          <a:xfrm>
            <a:off x="685800" y="2642616"/>
            <a:ext cx="3611880" cy="512064"/>
          </a:xfrm>
          <a:prstGeom prst="rect">
            <a:avLst/>
          </a:prstGeom>
          <a:solidFill>
            <a:srgbClr val="F7F9FB"/>
          </a:solidFill>
          <a:ln w="5080">
            <a:solidFill>
              <a:srgbClr val="D2DAE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ectangle 14"/>
          <p:cNvSpPr/>
          <p:nvPr/>
        </p:nvSpPr>
        <p:spPr>
          <a:xfrm>
            <a:off x="4297680" y="2642616"/>
            <a:ext cx="1920239" cy="512064"/>
          </a:xfrm>
          <a:prstGeom prst="rect">
            <a:avLst/>
          </a:prstGeom>
          <a:solidFill>
            <a:srgbClr val="F7F9FB"/>
          </a:solidFill>
          <a:ln w="5080">
            <a:solidFill>
              <a:srgbClr val="D2DAE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795528" y="2788920"/>
            <a:ext cx="3383280" cy="182880"/>
          </a:xfrm>
          <a:prstGeom prst="rect">
            <a:avLst/>
          </a:prstGeom>
          <a:noFill/>
        </p:spPr>
        <p:txBody>
          <a:bodyPr wrap="square" lIns="0" tIns="0" rIns="0" bIns="0">
            <a:noAutofit/>
          </a:bodyPr>
          <a:lstStyle/>
          <a:p>
            <a:pPr algn="l">
              <a:defRPr sz="1150" b="0" i="0">
                <a:solidFill>
                  <a:srgbClr val="2C3036"/>
                </a:solidFill>
              </a:defRPr>
            </a:pPr>
            <a:r>
              <a:t>Total revenues</a:t>
            </a:r>
          </a:p>
        </p:txBody>
      </p:sp>
      <p:sp>
        <p:nvSpPr>
          <p:cNvPr id="17" name="TextBox 16"/>
          <p:cNvSpPr txBox="1"/>
          <p:nvPr/>
        </p:nvSpPr>
        <p:spPr>
          <a:xfrm>
            <a:off x="4389120" y="2788920"/>
            <a:ext cx="1719071" cy="182880"/>
          </a:xfrm>
          <a:prstGeom prst="rect">
            <a:avLst/>
          </a:prstGeom>
          <a:noFill/>
        </p:spPr>
        <p:txBody>
          <a:bodyPr wrap="square" lIns="0" tIns="0" rIns="0" bIns="0">
            <a:noAutofit/>
          </a:bodyPr>
          <a:lstStyle/>
          <a:p>
            <a:pPr algn="r">
              <a:defRPr sz="1150" b="0" i="0">
                <a:solidFill>
                  <a:srgbClr val="2C3036"/>
                </a:solidFill>
              </a:defRPr>
            </a:pPr>
            <a:r>
              <a:t>$17,863,844.08</a:t>
            </a:r>
          </a:p>
        </p:txBody>
      </p:sp>
      <p:sp>
        <p:nvSpPr>
          <p:cNvPr id="18" name="Rectangle 17"/>
          <p:cNvSpPr/>
          <p:nvPr/>
        </p:nvSpPr>
        <p:spPr>
          <a:xfrm>
            <a:off x="685800" y="3154680"/>
            <a:ext cx="3611880" cy="512064"/>
          </a:xfrm>
          <a:prstGeom prst="rect">
            <a:avLst/>
          </a:prstGeom>
          <a:solidFill>
            <a:srgbClr val="FFFFFF"/>
          </a:solidFill>
          <a:ln w="5080">
            <a:solidFill>
              <a:srgbClr val="D2DAE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4297680" y="3154680"/>
            <a:ext cx="1920239" cy="512064"/>
          </a:xfrm>
          <a:prstGeom prst="rect">
            <a:avLst/>
          </a:prstGeom>
          <a:solidFill>
            <a:srgbClr val="FFFFFF"/>
          </a:solidFill>
          <a:ln w="5080">
            <a:solidFill>
              <a:srgbClr val="D2DAE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795528" y="3300984"/>
            <a:ext cx="3383280" cy="182880"/>
          </a:xfrm>
          <a:prstGeom prst="rect">
            <a:avLst/>
          </a:prstGeom>
          <a:noFill/>
        </p:spPr>
        <p:txBody>
          <a:bodyPr wrap="square" lIns="0" tIns="0" rIns="0" bIns="0">
            <a:noAutofit/>
          </a:bodyPr>
          <a:lstStyle/>
          <a:p>
            <a:pPr algn="l">
              <a:defRPr sz="1150" b="0" i="0">
                <a:solidFill>
                  <a:srgbClr val="2C3036"/>
                </a:solidFill>
              </a:defRPr>
            </a:pPr>
            <a:r>
              <a:t>Total expenditures</a:t>
            </a:r>
          </a:p>
        </p:txBody>
      </p:sp>
      <p:sp>
        <p:nvSpPr>
          <p:cNvPr id="21" name="TextBox 20"/>
          <p:cNvSpPr txBox="1"/>
          <p:nvPr/>
        </p:nvSpPr>
        <p:spPr>
          <a:xfrm>
            <a:off x="4389120" y="3300984"/>
            <a:ext cx="1719071" cy="182880"/>
          </a:xfrm>
          <a:prstGeom prst="rect">
            <a:avLst/>
          </a:prstGeom>
          <a:noFill/>
        </p:spPr>
        <p:txBody>
          <a:bodyPr wrap="square" lIns="0" tIns="0" rIns="0" bIns="0">
            <a:noAutofit/>
          </a:bodyPr>
          <a:lstStyle/>
          <a:p>
            <a:pPr algn="r">
              <a:defRPr sz="1150" b="0" i="0">
                <a:solidFill>
                  <a:srgbClr val="2C3036"/>
                </a:solidFill>
              </a:defRPr>
            </a:pPr>
            <a:r>
              <a:t>$15,408,335.67</a:t>
            </a:r>
          </a:p>
        </p:txBody>
      </p:sp>
      <p:sp>
        <p:nvSpPr>
          <p:cNvPr id="22" name="Rectangle 21"/>
          <p:cNvSpPr/>
          <p:nvPr/>
        </p:nvSpPr>
        <p:spPr>
          <a:xfrm>
            <a:off x="685800" y="3666744"/>
            <a:ext cx="3611880" cy="512064"/>
          </a:xfrm>
          <a:prstGeom prst="rect">
            <a:avLst/>
          </a:prstGeom>
          <a:solidFill>
            <a:srgbClr val="F7F9FB"/>
          </a:solidFill>
          <a:ln w="5080">
            <a:solidFill>
              <a:srgbClr val="D2DAE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Rectangle 22"/>
          <p:cNvSpPr/>
          <p:nvPr/>
        </p:nvSpPr>
        <p:spPr>
          <a:xfrm>
            <a:off x="4297680" y="3666744"/>
            <a:ext cx="1920239" cy="512064"/>
          </a:xfrm>
          <a:prstGeom prst="rect">
            <a:avLst/>
          </a:prstGeom>
          <a:solidFill>
            <a:srgbClr val="F7F9FB"/>
          </a:solidFill>
          <a:ln w="5080">
            <a:solidFill>
              <a:srgbClr val="D2DAE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p:cNvSpPr txBox="1"/>
          <p:nvPr/>
        </p:nvSpPr>
        <p:spPr>
          <a:xfrm>
            <a:off x="795528" y="3813048"/>
            <a:ext cx="3383280" cy="182880"/>
          </a:xfrm>
          <a:prstGeom prst="rect">
            <a:avLst/>
          </a:prstGeom>
          <a:noFill/>
        </p:spPr>
        <p:txBody>
          <a:bodyPr wrap="square" lIns="0" tIns="0" rIns="0" bIns="0">
            <a:noAutofit/>
          </a:bodyPr>
          <a:lstStyle/>
          <a:p>
            <a:pPr algn="l">
              <a:defRPr sz="1150" b="0" i="0">
                <a:solidFill>
                  <a:srgbClr val="2C3036"/>
                </a:solidFill>
              </a:defRPr>
            </a:pPr>
            <a:r>
              <a:t>Gross current cash position</a:t>
            </a:r>
          </a:p>
        </p:txBody>
      </p:sp>
      <p:sp>
        <p:nvSpPr>
          <p:cNvPr id="25" name="TextBox 24"/>
          <p:cNvSpPr txBox="1"/>
          <p:nvPr/>
        </p:nvSpPr>
        <p:spPr>
          <a:xfrm>
            <a:off x="4389120" y="3813048"/>
            <a:ext cx="1719071" cy="182880"/>
          </a:xfrm>
          <a:prstGeom prst="rect">
            <a:avLst/>
          </a:prstGeom>
          <a:noFill/>
        </p:spPr>
        <p:txBody>
          <a:bodyPr wrap="square" lIns="0" tIns="0" rIns="0" bIns="0">
            <a:noAutofit/>
          </a:bodyPr>
          <a:lstStyle/>
          <a:p>
            <a:pPr algn="r">
              <a:defRPr sz="1150" b="0" i="0">
                <a:solidFill>
                  <a:srgbClr val="2C3036"/>
                </a:solidFill>
              </a:defRPr>
            </a:pPr>
            <a:r>
              <a:t>$6,575,701.58</a:t>
            </a:r>
          </a:p>
        </p:txBody>
      </p:sp>
      <p:sp>
        <p:nvSpPr>
          <p:cNvPr id="26" name="Rectangle 25"/>
          <p:cNvSpPr/>
          <p:nvPr/>
        </p:nvSpPr>
        <p:spPr>
          <a:xfrm>
            <a:off x="685800" y="4178808"/>
            <a:ext cx="3611880" cy="512064"/>
          </a:xfrm>
          <a:prstGeom prst="rect">
            <a:avLst/>
          </a:prstGeom>
          <a:solidFill>
            <a:srgbClr val="FFFFFF"/>
          </a:solidFill>
          <a:ln w="5080">
            <a:solidFill>
              <a:srgbClr val="D2DAE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Rectangle 26"/>
          <p:cNvSpPr/>
          <p:nvPr/>
        </p:nvSpPr>
        <p:spPr>
          <a:xfrm>
            <a:off x="4297680" y="4178808"/>
            <a:ext cx="1920239" cy="512064"/>
          </a:xfrm>
          <a:prstGeom prst="rect">
            <a:avLst/>
          </a:prstGeom>
          <a:solidFill>
            <a:srgbClr val="FFFFFF"/>
          </a:solidFill>
          <a:ln w="5080">
            <a:solidFill>
              <a:srgbClr val="D2DAE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TextBox 27"/>
          <p:cNvSpPr txBox="1"/>
          <p:nvPr/>
        </p:nvSpPr>
        <p:spPr>
          <a:xfrm>
            <a:off x="795528" y="4325112"/>
            <a:ext cx="3383280" cy="182880"/>
          </a:xfrm>
          <a:prstGeom prst="rect">
            <a:avLst/>
          </a:prstGeom>
          <a:noFill/>
        </p:spPr>
        <p:txBody>
          <a:bodyPr wrap="square" lIns="0" tIns="0" rIns="0" bIns="0">
            <a:noAutofit/>
          </a:bodyPr>
          <a:lstStyle/>
          <a:p>
            <a:pPr algn="l">
              <a:defRPr sz="1150" b="0" i="0">
                <a:solidFill>
                  <a:srgbClr val="2C3036"/>
                </a:solidFill>
              </a:defRPr>
            </a:pPr>
            <a:r>
              <a:t>Less payroll estimate</a:t>
            </a:r>
          </a:p>
        </p:txBody>
      </p:sp>
      <p:sp>
        <p:nvSpPr>
          <p:cNvPr id="29" name="TextBox 28"/>
          <p:cNvSpPr txBox="1"/>
          <p:nvPr/>
        </p:nvSpPr>
        <p:spPr>
          <a:xfrm>
            <a:off x="4389120" y="4325112"/>
            <a:ext cx="1719071" cy="182880"/>
          </a:xfrm>
          <a:prstGeom prst="rect">
            <a:avLst/>
          </a:prstGeom>
          <a:noFill/>
        </p:spPr>
        <p:txBody>
          <a:bodyPr wrap="square" lIns="0" tIns="0" rIns="0" bIns="0">
            <a:noAutofit/>
          </a:bodyPr>
          <a:lstStyle/>
          <a:p>
            <a:pPr algn="r">
              <a:defRPr sz="1150" b="0" i="0">
                <a:solidFill>
                  <a:srgbClr val="2C3036"/>
                </a:solidFill>
              </a:defRPr>
            </a:pPr>
            <a:r>
              <a:t>($200,000.00)</a:t>
            </a:r>
          </a:p>
        </p:txBody>
      </p:sp>
      <p:sp>
        <p:nvSpPr>
          <p:cNvPr id="30" name="Rectangle 29"/>
          <p:cNvSpPr/>
          <p:nvPr/>
        </p:nvSpPr>
        <p:spPr>
          <a:xfrm>
            <a:off x="685800" y="4690872"/>
            <a:ext cx="3611880" cy="512064"/>
          </a:xfrm>
          <a:prstGeom prst="rect">
            <a:avLst/>
          </a:prstGeom>
          <a:solidFill>
            <a:srgbClr val="F7F9FB"/>
          </a:solidFill>
          <a:ln w="5080">
            <a:solidFill>
              <a:srgbClr val="D2DAE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Rectangle 30"/>
          <p:cNvSpPr/>
          <p:nvPr/>
        </p:nvSpPr>
        <p:spPr>
          <a:xfrm>
            <a:off x="4297680" y="4690872"/>
            <a:ext cx="1920239" cy="512064"/>
          </a:xfrm>
          <a:prstGeom prst="rect">
            <a:avLst/>
          </a:prstGeom>
          <a:solidFill>
            <a:srgbClr val="F7F9FB"/>
          </a:solidFill>
          <a:ln w="5080">
            <a:solidFill>
              <a:srgbClr val="D2DAE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TextBox 31"/>
          <p:cNvSpPr txBox="1"/>
          <p:nvPr/>
        </p:nvSpPr>
        <p:spPr>
          <a:xfrm>
            <a:off x="795528" y="4837176"/>
            <a:ext cx="3383280" cy="182880"/>
          </a:xfrm>
          <a:prstGeom prst="rect">
            <a:avLst/>
          </a:prstGeom>
          <a:noFill/>
        </p:spPr>
        <p:txBody>
          <a:bodyPr wrap="square" lIns="0" tIns="0" rIns="0" bIns="0">
            <a:noAutofit/>
          </a:bodyPr>
          <a:lstStyle/>
          <a:p>
            <a:pPr algn="l">
              <a:defRPr sz="1150" b="0" i="0">
                <a:solidFill>
                  <a:srgbClr val="2C3036"/>
                </a:solidFill>
              </a:defRPr>
            </a:pPr>
            <a:r>
              <a:t>Less OSF holdback</a:t>
            </a:r>
          </a:p>
        </p:txBody>
      </p:sp>
      <p:sp>
        <p:nvSpPr>
          <p:cNvPr id="33" name="TextBox 32"/>
          <p:cNvSpPr txBox="1"/>
          <p:nvPr/>
        </p:nvSpPr>
        <p:spPr>
          <a:xfrm>
            <a:off x="4389120" y="4837176"/>
            <a:ext cx="1719071" cy="182880"/>
          </a:xfrm>
          <a:prstGeom prst="rect">
            <a:avLst/>
          </a:prstGeom>
          <a:noFill/>
        </p:spPr>
        <p:txBody>
          <a:bodyPr wrap="square" lIns="0" tIns="0" rIns="0" bIns="0">
            <a:noAutofit/>
          </a:bodyPr>
          <a:lstStyle/>
          <a:p>
            <a:pPr algn="r">
              <a:defRPr sz="1150" b="0" i="0">
                <a:solidFill>
                  <a:srgbClr val="2C3036"/>
                </a:solidFill>
              </a:defRPr>
            </a:pPr>
            <a:r>
              <a:t>($2,287,133.00)</a:t>
            </a:r>
          </a:p>
        </p:txBody>
      </p:sp>
      <p:sp>
        <p:nvSpPr>
          <p:cNvPr id="34" name="Rectangle 33"/>
          <p:cNvSpPr/>
          <p:nvPr/>
        </p:nvSpPr>
        <p:spPr>
          <a:xfrm>
            <a:off x="685800" y="5202936"/>
            <a:ext cx="3611880" cy="512064"/>
          </a:xfrm>
          <a:prstGeom prst="rect">
            <a:avLst/>
          </a:prstGeom>
          <a:solidFill>
            <a:srgbClr val="FFFFFF"/>
          </a:solidFill>
          <a:ln w="5080">
            <a:solidFill>
              <a:srgbClr val="D2DAE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5" name="Rectangle 34"/>
          <p:cNvSpPr/>
          <p:nvPr/>
        </p:nvSpPr>
        <p:spPr>
          <a:xfrm>
            <a:off x="4297680" y="5202936"/>
            <a:ext cx="1920239" cy="512064"/>
          </a:xfrm>
          <a:prstGeom prst="rect">
            <a:avLst/>
          </a:prstGeom>
          <a:solidFill>
            <a:srgbClr val="FFFFFF"/>
          </a:solidFill>
          <a:ln w="5080">
            <a:solidFill>
              <a:srgbClr val="D2DAE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6" name="TextBox 35"/>
          <p:cNvSpPr txBox="1"/>
          <p:nvPr/>
        </p:nvSpPr>
        <p:spPr>
          <a:xfrm>
            <a:off x="795528" y="5349240"/>
            <a:ext cx="3383280" cy="182880"/>
          </a:xfrm>
          <a:prstGeom prst="rect">
            <a:avLst/>
          </a:prstGeom>
          <a:noFill/>
        </p:spPr>
        <p:txBody>
          <a:bodyPr wrap="square" lIns="0" tIns="0" rIns="0" bIns="0">
            <a:noAutofit/>
          </a:bodyPr>
          <a:lstStyle/>
          <a:p>
            <a:pPr algn="l">
              <a:defRPr sz="1150" b="1" i="0">
                <a:solidFill>
                  <a:srgbClr val="2C3036"/>
                </a:solidFill>
              </a:defRPr>
            </a:pPr>
            <a:r>
              <a:t>Cash on hand after payroll / holdback</a:t>
            </a:r>
          </a:p>
        </p:txBody>
      </p:sp>
      <p:sp>
        <p:nvSpPr>
          <p:cNvPr id="37" name="TextBox 36"/>
          <p:cNvSpPr txBox="1"/>
          <p:nvPr/>
        </p:nvSpPr>
        <p:spPr>
          <a:xfrm>
            <a:off x="4389120" y="5349240"/>
            <a:ext cx="1719071" cy="182880"/>
          </a:xfrm>
          <a:prstGeom prst="rect">
            <a:avLst/>
          </a:prstGeom>
          <a:noFill/>
        </p:spPr>
        <p:txBody>
          <a:bodyPr wrap="square" lIns="0" tIns="0" rIns="0" bIns="0">
            <a:noAutofit/>
          </a:bodyPr>
          <a:lstStyle/>
          <a:p>
            <a:pPr algn="r">
              <a:defRPr sz="1150" b="1" i="0">
                <a:solidFill>
                  <a:srgbClr val="2C3036"/>
                </a:solidFill>
              </a:defRPr>
            </a:pPr>
            <a:r>
              <a:t>$2,209,241.58</a:t>
            </a:r>
          </a:p>
        </p:txBody>
      </p:sp>
      <p:sp>
        <p:nvSpPr>
          <p:cNvPr id="38" name="TextBox 37"/>
          <p:cNvSpPr txBox="1"/>
          <p:nvPr/>
        </p:nvSpPr>
        <p:spPr>
          <a:xfrm>
            <a:off x="6629400" y="1344168"/>
            <a:ext cx="2194560" cy="182880"/>
          </a:xfrm>
          <a:prstGeom prst="rect">
            <a:avLst/>
          </a:prstGeom>
          <a:noFill/>
        </p:spPr>
        <p:txBody>
          <a:bodyPr wrap="square" lIns="0" tIns="0" rIns="0" bIns="0">
            <a:noAutofit/>
          </a:bodyPr>
          <a:lstStyle/>
          <a:p>
            <a:pPr algn="l">
              <a:defRPr sz="1050" b="1" i="0">
                <a:solidFill>
                  <a:srgbClr val="2B5E9B"/>
                </a:solidFill>
              </a:defRPr>
            </a:pPr>
            <a:r>
              <a:t>RECONCILIATION QUESTION</a:t>
            </a:r>
          </a:p>
        </p:txBody>
      </p:sp>
      <p:sp>
        <p:nvSpPr>
          <p:cNvPr id="39" name="Rounded Rectangle 38"/>
          <p:cNvSpPr/>
          <p:nvPr/>
        </p:nvSpPr>
        <p:spPr>
          <a:xfrm>
            <a:off x="6629400" y="1691640"/>
            <a:ext cx="4800600" cy="1298448"/>
          </a:xfrm>
          <a:prstGeom prst="roundRect">
            <a:avLst/>
          </a:prstGeom>
          <a:solidFill>
            <a:schemeClr val="accent6">
              <a:lumMod val="40000"/>
              <a:lumOff val="60000"/>
            </a:schemeClr>
          </a:solidFill>
          <a:ln w="12700">
            <a:solidFill>
              <a:srgbClr val="D2DAE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 name="Rectangle 39"/>
          <p:cNvSpPr/>
          <p:nvPr/>
        </p:nvSpPr>
        <p:spPr>
          <a:xfrm>
            <a:off x="6629400" y="1691640"/>
            <a:ext cx="109728" cy="1298448"/>
          </a:xfrm>
          <a:prstGeom prst="rect">
            <a:avLst/>
          </a:prstGeom>
          <a:solidFill>
            <a:schemeClr val="accent6">
              <a:lumMod val="75000"/>
            </a:schemeClr>
          </a:solidFill>
          <a:ln>
            <a:solidFill>
              <a:srgbClr val="25568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1" name="TextBox 40"/>
          <p:cNvSpPr txBox="1"/>
          <p:nvPr/>
        </p:nvSpPr>
        <p:spPr>
          <a:xfrm>
            <a:off x="6903720" y="1901952"/>
            <a:ext cx="2103120" cy="201168"/>
          </a:xfrm>
          <a:prstGeom prst="rect">
            <a:avLst/>
          </a:prstGeom>
          <a:noFill/>
        </p:spPr>
        <p:txBody>
          <a:bodyPr wrap="square" lIns="0" tIns="0" rIns="0" bIns="0">
            <a:noAutofit/>
          </a:bodyPr>
          <a:lstStyle/>
          <a:p>
            <a:pPr algn="l">
              <a:defRPr sz="1600" b="0" i="0">
                <a:solidFill>
                  <a:srgbClr val="2C3036"/>
                </a:solidFill>
              </a:defRPr>
            </a:pPr>
            <a:r>
              <a:t>OSF Holdback</a:t>
            </a:r>
          </a:p>
        </p:txBody>
      </p:sp>
      <p:sp>
        <p:nvSpPr>
          <p:cNvPr id="42" name="TextBox 41"/>
          <p:cNvSpPr txBox="1"/>
          <p:nvPr/>
        </p:nvSpPr>
        <p:spPr>
          <a:xfrm>
            <a:off x="6903720" y="2240280"/>
            <a:ext cx="2331720" cy="237744"/>
          </a:xfrm>
          <a:prstGeom prst="rect">
            <a:avLst/>
          </a:prstGeom>
          <a:noFill/>
        </p:spPr>
        <p:txBody>
          <a:bodyPr wrap="square" lIns="0" tIns="0" rIns="0" bIns="0">
            <a:noAutofit/>
          </a:bodyPr>
          <a:lstStyle/>
          <a:p>
            <a:pPr algn="l">
              <a:defRPr sz="1600" b="1" i="0">
                <a:solidFill>
                  <a:srgbClr val="203E63"/>
                </a:solidFill>
              </a:defRPr>
            </a:pPr>
            <a:r>
              <a:t>$2,287,133.00</a:t>
            </a:r>
          </a:p>
        </p:txBody>
      </p:sp>
      <p:sp>
        <p:nvSpPr>
          <p:cNvPr id="43" name="Rounded Rectangle 42"/>
          <p:cNvSpPr/>
          <p:nvPr/>
        </p:nvSpPr>
        <p:spPr>
          <a:xfrm>
            <a:off x="6629400" y="3200400"/>
            <a:ext cx="4800600" cy="1353312"/>
          </a:xfrm>
          <a:prstGeom prst="roundRect">
            <a:avLst/>
          </a:prstGeom>
          <a:solidFill>
            <a:schemeClr val="accent6">
              <a:lumMod val="40000"/>
              <a:lumOff val="60000"/>
            </a:schemeClr>
          </a:solidFill>
          <a:ln w="12700">
            <a:solidFill>
              <a:srgbClr val="D2DAE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4" name="Rectangle 43"/>
          <p:cNvSpPr/>
          <p:nvPr/>
        </p:nvSpPr>
        <p:spPr>
          <a:xfrm>
            <a:off x="6629400" y="3200400"/>
            <a:ext cx="109728" cy="1353312"/>
          </a:xfrm>
          <a:prstGeom prst="rect">
            <a:avLst/>
          </a:prstGeom>
          <a:solidFill>
            <a:schemeClr val="accent6">
              <a:lumMod val="75000"/>
            </a:schemeClr>
          </a:solidFill>
          <a:ln>
            <a:solidFill>
              <a:srgbClr val="25568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5" name="TextBox 44"/>
          <p:cNvSpPr txBox="1"/>
          <p:nvPr/>
        </p:nvSpPr>
        <p:spPr>
          <a:xfrm>
            <a:off x="6903720" y="3456432"/>
            <a:ext cx="4023360" cy="384048"/>
          </a:xfrm>
          <a:prstGeom prst="rect">
            <a:avLst/>
          </a:prstGeom>
          <a:noFill/>
        </p:spPr>
        <p:txBody>
          <a:bodyPr wrap="square" lIns="0" tIns="0" rIns="0" bIns="0">
            <a:noAutofit/>
          </a:bodyPr>
          <a:lstStyle/>
          <a:p>
            <a:pPr algn="l">
              <a:defRPr sz="1330" b="0" i="0">
                <a:solidFill>
                  <a:srgbClr val="2C3036"/>
                </a:solidFill>
              </a:defRPr>
            </a:pPr>
            <a:r>
              <a:t>Available for new OSF uses after commitments and restoration</a:t>
            </a:r>
          </a:p>
        </p:txBody>
      </p:sp>
      <p:sp>
        <p:nvSpPr>
          <p:cNvPr id="46" name="TextBox 45"/>
          <p:cNvSpPr txBox="1"/>
          <p:nvPr/>
        </p:nvSpPr>
        <p:spPr>
          <a:xfrm>
            <a:off x="6903720" y="4005072"/>
            <a:ext cx="2331720" cy="228600"/>
          </a:xfrm>
          <a:prstGeom prst="rect">
            <a:avLst/>
          </a:prstGeom>
          <a:solidFill>
            <a:schemeClr val="accent6">
              <a:lumMod val="40000"/>
              <a:lumOff val="60000"/>
            </a:schemeClr>
          </a:solidFill>
        </p:spPr>
        <p:txBody>
          <a:bodyPr wrap="square" lIns="0" tIns="0" rIns="0" bIns="0">
            <a:noAutofit/>
          </a:bodyPr>
          <a:lstStyle/>
          <a:p>
            <a:pPr algn="l">
              <a:defRPr sz="1600" b="1" i="0">
                <a:solidFill>
                  <a:srgbClr val="203E63"/>
                </a:solidFill>
              </a:defRPr>
            </a:pPr>
            <a:r>
              <a:t>$5,843,748.93</a:t>
            </a:r>
          </a:p>
        </p:txBody>
      </p:sp>
      <p:sp>
        <p:nvSpPr>
          <p:cNvPr id="49" name="TextBox 48"/>
          <p:cNvSpPr txBox="1"/>
          <p:nvPr/>
        </p:nvSpPr>
        <p:spPr>
          <a:xfrm>
            <a:off x="457200" y="6537960"/>
            <a:ext cx="5120640" cy="128016"/>
          </a:xfrm>
          <a:prstGeom prst="rect">
            <a:avLst/>
          </a:prstGeom>
          <a:noFill/>
        </p:spPr>
        <p:txBody>
          <a:bodyPr wrap="square" lIns="0" tIns="0" rIns="0" bIns="0">
            <a:noAutofit/>
          </a:bodyPr>
          <a:lstStyle/>
          <a:p>
            <a:pPr algn="l">
              <a:defRPr sz="850" b="0" i="0">
                <a:solidFill>
                  <a:srgbClr val="717F8C"/>
                </a:solidFill>
              </a:defRPr>
            </a:pPr>
            <a:r>
              <a:t>Draft for discussion • July 28, 2026 Board of Supervisors OSF Update</a:t>
            </a:r>
          </a:p>
        </p:txBody>
      </p:sp>
      <p:sp>
        <p:nvSpPr>
          <p:cNvPr id="50" name="TextBox 49"/>
          <p:cNvSpPr txBox="1"/>
          <p:nvPr/>
        </p:nvSpPr>
        <p:spPr>
          <a:xfrm>
            <a:off x="11704320" y="6510528"/>
            <a:ext cx="182880" cy="128016"/>
          </a:xfrm>
          <a:prstGeom prst="rect">
            <a:avLst/>
          </a:prstGeom>
          <a:noFill/>
        </p:spPr>
        <p:txBody>
          <a:bodyPr wrap="square" lIns="0" tIns="0" rIns="0" bIns="0">
            <a:noAutofit/>
          </a:bodyPr>
          <a:lstStyle/>
          <a:p>
            <a:pPr algn="r">
              <a:defRPr sz="850" b="0" i="0">
                <a:solidFill>
                  <a:srgbClr val="717F8C"/>
                </a:solidFill>
              </a:defRPr>
            </a:pPr>
            <a:r>
              <a:t>8</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384048"/>
            <a:ext cx="10789920" cy="502920"/>
          </a:xfrm>
          <a:prstGeom prst="rect">
            <a:avLst/>
          </a:prstGeom>
          <a:noFill/>
        </p:spPr>
        <p:txBody>
          <a:bodyPr wrap="square" lIns="0" tIns="0" rIns="0" bIns="0">
            <a:spAutoFit/>
          </a:bodyPr>
          <a:lstStyle/>
          <a:p>
            <a:pPr algn="l"/>
            <a:r>
              <a:rPr sz="3200" b="1" i="0">
                <a:solidFill>
                  <a:srgbClr val="1C3A59"/>
                </a:solidFill>
                <a:latin typeface="Aptos"/>
              </a:rPr>
              <a:t>OSF Restoration Plan and Timeline</a:t>
            </a:r>
          </a:p>
        </p:txBody>
      </p:sp>
      <p:cxnSp>
        <p:nvCxnSpPr>
          <p:cNvPr id="3" name="Connector 2"/>
          <p:cNvCxnSpPr/>
          <p:nvPr/>
        </p:nvCxnSpPr>
        <p:spPr>
          <a:xfrm>
            <a:off x="457200" y="1069848"/>
            <a:ext cx="11384280" cy="0"/>
          </a:xfrm>
          <a:prstGeom prst="line">
            <a:avLst/>
          </a:prstGeom>
          <a:ln w="15240">
            <a:solidFill>
              <a:srgbClr val="D2DCE6"/>
            </a:solidFill>
          </a:ln>
        </p:spPr>
        <p:style>
          <a:lnRef idx="2">
            <a:schemeClr val="accent1"/>
          </a:lnRef>
          <a:fillRef idx="0">
            <a:schemeClr val="accent1"/>
          </a:fillRef>
          <a:effectRef idx="1">
            <a:schemeClr val="accent1"/>
          </a:effectRef>
          <a:fontRef idx="minor">
            <a:schemeClr val="tx1"/>
          </a:fontRef>
        </p:style>
      </p:cxnSp>
      <p:sp>
        <p:nvSpPr>
          <p:cNvPr id="4" name="TextBox 3"/>
          <p:cNvSpPr txBox="1"/>
          <p:nvPr/>
        </p:nvSpPr>
        <p:spPr>
          <a:xfrm>
            <a:off x="598932" y="1225296"/>
            <a:ext cx="3200400" cy="228600"/>
          </a:xfrm>
          <a:prstGeom prst="rect">
            <a:avLst/>
          </a:prstGeom>
          <a:noFill/>
        </p:spPr>
        <p:txBody>
          <a:bodyPr wrap="square" lIns="0" tIns="0" rIns="0" bIns="0">
            <a:spAutoFit/>
          </a:bodyPr>
          <a:lstStyle/>
          <a:p>
            <a:pPr algn="l"/>
            <a:r>
              <a:rPr sz="1100" b="1" i="0">
                <a:solidFill>
                  <a:srgbClr val="235C8B"/>
                </a:solidFill>
                <a:latin typeface="Aptos"/>
              </a:rPr>
              <a:t>RESTORATION SOURCES</a:t>
            </a:r>
          </a:p>
        </p:txBody>
      </p:sp>
      <p:sp>
        <p:nvSpPr>
          <p:cNvPr id="5" name="TextBox 4"/>
          <p:cNvSpPr txBox="1"/>
          <p:nvPr/>
        </p:nvSpPr>
        <p:spPr>
          <a:xfrm>
            <a:off x="548639" y="1508760"/>
            <a:ext cx="5394960" cy="320040"/>
          </a:xfrm>
          <a:prstGeom prst="rect">
            <a:avLst/>
          </a:prstGeom>
          <a:noFill/>
        </p:spPr>
        <p:txBody>
          <a:bodyPr wrap="square" lIns="0" tIns="0" rIns="0" bIns="0">
            <a:spAutoFit/>
          </a:bodyPr>
          <a:lstStyle/>
          <a:p>
            <a:pPr algn="l"/>
            <a:r>
              <a:rPr sz="1600" b="0" i="0">
                <a:solidFill>
                  <a:srgbClr val="20262E"/>
                </a:solidFill>
                <a:latin typeface="Aptos"/>
              </a:rPr>
              <a:t>Identified reimbursements and in-house SUD revenue will be applied toward OSF restoration as received.</a:t>
            </a:r>
          </a:p>
        </p:txBody>
      </p:sp>
      <p:sp>
        <p:nvSpPr>
          <p:cNvPr id="6" name="Rectangle 5"/>
          <p:cNvSpPr/>
          <p:nvPr/>
        </p:nvSpPr>
        <p:spPr>
          <a:xfrm>
            <a:off x="594360" y="2084831"/>
            <a:ext cx="3886200" cy="393192"/>
          </a:xfrm>
          <a:prstGeom prst="rect">
            <a:avLst/>
          </a:prstGeom>
          <a:solidFill>
            <a:schemeClr val="accent5">
              <a:lumMod val="50000"/>
            </a:schemeClr>
          </a:solidFill>
          <a:ln w="9525">
            <a:solidFill>
              <a:srgbClr val="B8D0E6"/>
            </a:solidFill>
          </a:ln>
        </p:spPr>
        <p:style>
          <a:lnRef idx="1">
            <a:schemeClr val="accent1"/>
          </a:lnRef>
          <a:fillRef idx="3">
            <a:schemeClr val="accent1"/>
          </a:fillRef>
          <a:effectRef idx="2">
            <a:schemeClr val="accent1"/>
          </a:effectRef>
          <a:fontRef idx="minor">
            <a:schemeClr val="lt1"/>
          </a:fontRef>
        </p:style>
        <p:txBody>
          <a:bodyPr wrap="square" lIns="82296" tIns="36576" rIns="82296" bIns="36576" rtlCol="0" anchor="ctr"/>
          <a:lstStyle/>
          <a:p>
            <a:pPr algn="l"/>
            <a:r>
              <a:rPr sz="1400" b="1">
                <a:solidFill>
                  <a:schemeClr val="bg1"/>
                </a:solidFill>
                <a:latin typeface="Aptos"/>
              </a:rPr>
              <a:t>Identified source</a:t>
            </a:r>
          </a:p>
        </p:txBody>
      </p:sp>
      <p:sp>
        <p:nvSpPr>
          <p:cNvPr id="7" name="Rectangle 6"/>
          <p:cNvSpPr/>
          <p:nvPr/>
        </p:nvSpPr>
        <p:spPr>
          <a:xfrm>
            <a:off x="4480560" y="2084831"/>
            <a:ext cx="1600200" cy="393192"/>
          </a:xfrm>
          <a:prstGeom prst="rect">
            <a:avLst/>
          </a:prstGeom>
          <a:solidFill>
            <a:schemeClr val="accent5">
              <a:lumMod val="50000"/>
            </a:schemeClr>
          </a:solidFill>
          <a:ln w="9525">
            <a:solidFill>
              <a:srgbClr val="B8D0E6"/>
            </a:solidFill>
          </a:ln>
        </p:spPr>
        <p:style>
          <a:lnRef idx="1">
            <a:schemeClr val="accent1"/>
          </a:lnRef>
          <a:fillRef idx="3">
            <a:schemeClr val="accent1"/>
          </a:fillRef>
          <a:effectRef idx="2">
            <a:schemeClr val="accent1"/>
          </a:effectRef>
          <a:fontRef idx="minor">
            <a:schemeClr val="lt1"/>
          </a:fontRef>
        </p:style>
        <p:txBody>
          <a:bodyPr wrap="square" lIns="82296" tIns="36576" rIns="82296" bIns="36576" rtlCol="0" anchor="ctr"/>
          <a:lstStyle/>
          <a:p>
            <a:pPr algn="r"/>
            <a:r>
              <a:rPr sz="1400" b="1">
                <a:solidFill>
                  <a:schemeClr val="bg1"/>
                </a:solidFill>
                <a:latin typeface="Aptos"/>
              </a:rPr>
              <a:t>Amount</a:t>
            </a:r>
          </a:p>
        </p:txBody>
      </p:sp>
      <p:sp>
        <p:nvSpPr>
          <p:cNvPr id="8" name="Rectangle 7"/>
          <p:cNvSpPr/>
          <p:nvPr/>
        </p:nvSpPr>
        <p:spPr>
          <a:xfrm>
            <a:off x="594360" y="2478024"/>
            <a:ext cx="3886200" cy="393192"/>
          </a:xfrm>
          <a:prstGeom prst="rect">
            <a:avLst/>
          </a:prstGeom>
          <a:noFill/>
          <a:ln w="9525">
            <a:solidFill>
              <a:srgbClr val="B8D0E6"/>
            </a:solidFill>
          </a:ln>
        </p:spPr>
        <p:style>
          <a:lnRef idx="1">
            <a:schemeClr val="accent1"/>
          </a:lnRef>
          <a:fillRef idx="3">
            <a:schemeClr val="accent1"/>
          </a:fillRef>
          <a:effectRef idx="2">
            <a:schemeClr val="accent1"/>
          </a:effectRef>
          <a:fontRef idx="minor">
            <a:schemeClr val="lt1"/>
          </a:fontRef>
        </p:style>
        <p:txBody>
          <a:bodyPr wrap="square" lIns="82296" tIns="36576" rIns="82296" bIns="36576" rtlCol="0" anchor="ctr"/>
          <a:lstStyle/>
          <a:p>
            <a:pPr algn="l"/>
            <a:r>
              <a:rPr sz="1400" b="0">
                <a:solidFill>
                  <a:srgbClr val="20262E"/>
                </a:solidFill>
                <a:latin typeface="Aptos"/>
              </a:rPr>
              <a:t>FY 2024/25 DMC-ODS QA/UR reimbursement</a:t>
            </a:r>
          </a:p>
        </p:txBody>
      </p:sp>
      <p:sp>
        <p:nvSpPr>
          <p:cNvPr id="9" name="Rectangle 8"/>
          <p:cNvSpPr/>
          <p:nvPr/>
        </p:nvSpPr>
        <p:spPr>
          <a:xfrm>
            <a:off x="4480560" y="2478024"/>
            <a:ext cx="1600200" cy="393192"/>
          </a:xfrm>
          <a:prstGeom prst="rect">
            <a:avLst/>
          </a:prstGeom>
          <a:noFill/>
          <a:ln w="9525">
            <a:solidFill>
              <a:srgbClr val="B8D0E6"/>
            </a:solidFill>
          </a:ln>
        </p:spPr>
        <p:style>
          <a:lnRef idx="1">
            <a:schemeClr val="accent1"/>
          </a:lnRef>
          <a:fillRef idx="3">
            <a:schemeClr val="accent1"/>
          </a:fillRef>
          <a:effectRef idx="2">
            <a:schemeClr val="accent1"/>
          </a:effectRef>
          <a:fontRef idx="minor">
            <a:schemeClr val="lt1"/>
          </a:fontRef>
        </p:style>
        <p:txBody>
          <a:bodyPr wrap="square" lIns="82296" tIns="36576" rIns="82296" bIns="36576" rtlCol="0" anchor="ctr"/>
          <a:lstStyle/>
          <a:p>
            <a:pPr algn="r"/>
            <a:r>
              <a:rPr sz="1400" b="0">
                <a:solidFill>
                  <a:srgbClr val="20262E"/>
                </a:solidFill>
                <a:latin typeface="Aptos"/>
              </a:rPr>
              <a:t>$88,048.04</a:t>
            </a:r>
          </a:p>
        </p:txBody>
      </p:sp>
      <p:sp>
        <p:nvSpPr>
          <p:cNvPr id="10" name="Rectangle 9"/>
          <p:cNvSpPr/>
          <p:nvPr/>
        </p:nvSpPr>
        <p:spPr>
          <a:xfrm>
            <a:off x="594360" y="2871215"/>
            <a:ext cx="3886200" cy="393192"/>
          </a:xfrm>
          <a:prstGeom prst="rect">
            <a:avLst/>
          </a:prstGeom>
          <a:noFill/>
          <a:ln w="9525">
            <a:solidFill>
              <a:srgbClr val="B8D0E6"/>
            </a:solidFill>
          </a:ln>
        </p:spPr>
        <p:style>
          <a:lnRef idx="1">
            <a:schemeClr val="accent1"/>
          </a:lnRef>
          <a:fillRef idx="3">
            <a:schemeClr val="accent1"/>
          </a:fillRef>
          <a:effectRef idx="2">
            <a:schemeClr val="accent1"/>
          </a:effectRef>
          <a:fontRef idx="minor">
            <a:schemeClr val="lt1"/>
          </a:fontRef>
        </p:style>
        <p:txBody>
          <a:bodyPr wrap="square" lIns="82296" tIns="36576" rIns="82296" bIns="36576" rtlCol="0" anchor="ctr"/>
          <a:lstStyle/>
          <a:p>
            <a:pPr algn="l"/>
            <a:r>
              <a:rPr sz="1400" b="0">
                <a:solidFill>
                  <a:srgbClr val="20262E"/>
                </a:solidFill>
                <a:latin typeface="Aptos"/>
              </a:rPr>
              <a:t>In-house SUD charges billed, not yet paid</a:t>
            </a:r>
          </a:p>
        </p:txBody>
      </p:sp>
      <p:sp>
        <p:nvSpPr>
          <p:cNvPr id="11" name="Rectangle 10"/>
          <p:cNvSpPr/>
          <p:nvPr/>
        </p:nvSpPr>
        <p:spPr>
          <a:xfrm>
            <a:off x="4480560" y="2871215"/>
            <a:ext cx="1600200" cy="393192"/>
          </a:xfrm>
          <a:prstGeom prst="rect">
            <a:avLst/>
          </a:prstGeom>
          <a:noFill/>
          <a:ln w="9525">
            <a:solidFill>
              <a:srgbClr val="B8D0E6"/>
            </a:solidFill>
          </a:ln>
        </p:spPr>
        <p:style>
          <a:lnRef idx="1">
            <a:schemeClr val="accent1"/>
          </a:lnRef>
          <a:fillRef idx="3">
            <a:schemeClr val="accent1"/>
          </a:fillRef>
          <a:effectRef idx="2">
            <a:schemeClr val="accent1"/>
          </a:effectRef>
          <a:fontRef idx="minor">
            <a:schemeClr val="lt1"/>
          </a:fontRef>
        </p:style>
        <p:txBody>
          <a:bodyPr wrap="square" lIns="82296" tIns="36576" rIns="82296" bIns="36576" rtlCol="0" anchor="ctr"/>
          <a:lstStyle/>
          <a:p>
            <a:pPr algn="r"/>
            <a:r>
              <a:rPr sz="1400" b="0">
                <a:solidFill>
                  <a:srgbClr val="20262E"/>
                </a:solidFill>
                <a:latin typeface="Aptos"/>
              </a:rPr>
              <a:t>$434,376.50</a:t>
            </a:r>
          </a:p>
        </p:txBody>
      </p:sp>
      <p:sp>
        <p:nvSpPr>
          <p:cNvPr id="12" name="Rectangle 11"/>
          <p:cNvSpPr/>
          <p:nvPr/>
        </p:nvSpPr>
        <p:spPr>
          <a:xfrm>
            <a:off x="594360" y="3264408"/>
            <a:ext cx="3886200" cy="393192"/>
          </a:xfrm>
          <a:prstGeom prst="rect">
            <a:avLst/>
          </a:prstGeom>
          <a:noFill/>
          <a:ln w="9525">
            <a:solidFill>
              <a:srgbClr val="B8D0E6"/>
            </a:solidFill>
          </a:ln>
        </p:spPr>
        <p:style>
          <a:lnRef idx="1">
            <a:schemeClr val="accent1"/>
          </a:lnRef>
          <a:fillRef idx="3">
            <a:schemeClr val="accent1"/>
          </a:fillRef>
          <a:effectRef idx="2">
            <a:schemeClr val="accent1"/>
          </a:effectRef>
          <a:fontRef idx="minor">
            <a:schemeClr val="lt1"/>
          </a:fontRef>
        </p:style>
        <p:txBody>
          <a:bodyPr wrap="square" lIns="82296" tIns="36576" rIns="82296" bIns="36576" rtlCol="0" anchor="ctr"/>
          <a:lstStyle/>
          <a:p>
            <a:pPr algn="l"/>
            <a:r>
              <a:rPr sz="1400" b="0">
                <a:solidFill>
                  <a:srgbClr val="20262E"/>
                </a:solidFill>
                <a:latin typeface="Aptos"/>
              </a:rPr>
              <a:t>In-house SUD charges not yet billed</a:t>
            </a:r>
          </a:p>
        </p:txBody>
      </p:sp>
      <p:sp>
        <p:nvSpPr>
          <p:cNvPr id="13" name="Rectangle 12"/>
          <p:cNvSpPr/>
          <p:nvPr/>
        </p:nvSpPr>
        <p:spPr>
          <a:xfrm>
            <a:off x="4480560" y="3264408"/>
            <a:ext cx="1600200" cy="393192"/>
          </a:xfrm>
          <a:prstGeom prst="rect">
            <a:avLst/>
          </a:prstGeom>
          <a:noFill/>
          <a:ln w="9525">
            <a:solidFill>
              <a:srgbClr val="B8D0E6"/>
            </a:solidFill>
          </a:ln>
        </p:spPr>
        <p:style>
          <a:lnRef idx="1">
            <a:schemeClr val="accent1"/>
          </a:lnRef>
          <a:fillRef idx="3">
            <a:schemeClr val="accent1"/>
          </a:fillRef>
          <a:effectRef idx="2">
            <a:schemeClr val="accent1"/>
          </a:effectRef>
          <a:fontRef idx="minor">
            <a:schemeClr val="lt1"/>
          </a:fontRef>
        </p:style>
        <p:txBody>
          <a:bodyPr wrap="square" lIns="82296" tIns="36576" rIns="82296" bIns="36576" rtlCol="0" anchor="ctr"/>
          <a:lstStyle/>
          <a:p>
            <a:pPr algn="r"/>
            <a:r>
              <a:rPr sz="1400" b="0">
                <a:solidFill>
                  <a:srgbClr val="20262E"/>
                </a:solidFill>
                <a:latin typeface="Aptos"/>
              </a:rPr>
              <a:t>$92,159.18</a:t>
            </a:r>
          </a:p>
        </p:txBody>
      </p:sp>
      <p:sp>
        <p:nvSpPr>
          <p:cNvPr id="14" name="Rectangle 13"/>
          <p:cNvSpPr/>
          <p:nvPr/>
        </p:nvSpPr>
        <p:spPr>
          <a:xfrm>
            <a:off x="594360" y="4050792"/>
            <a:ext cx="3886200" cy="393192"/>
          </a:xfrm>
          <a:prstGeom prst="rect">
            <a:avLst/>
          </a:prstGeom>
          <a:solidFill>
            <a:schemeClr val="accent6">
              <a:lumMod val="20000"/>
              <a:lumOff val="80000"/>
            </a:schemeClr>
          </a:solidFill>
          <a:ln w="9525">
            <a:solidFill>
              <a:srgbClr val="B8D0E6"/>
            </a:solidFill>
          </a:ln>
        </p:spPr>
        <p:style>
          <a:lnRef idx="1">
            <a:schemeClr val="accent1"/>
          </a:lnRef>
          <a:fillRef idx="3">
            <a:schemeClr val="accent1"/>
          </a:fillRef>
          <a:effectRef idx="2">
            <a:schemeClr val="accent1"/>
          </a:effectRef>
          <a:fontRef idx="minor">
            <a:schemeClr val="lt1"/>
          </a:fontRef>
        </p:style>
        <p:txBody>
          <a:bodyPr wrap="square" lIns="82296" tIns="36576" rIns="82296" bIns="36576" rtlCol="0" anchor="ctr"/>
          <a:lstStyle/>
          <a:p>
            <a:pPr algn="l"/>
            <a:r>
              <a:rPr sz="1400" b="1">
                <a:solidFill>
                  <a:srgbClr val="1C3A59"/>
                </a:solidFill>
                <a:latin typeface="Aptos"/>
              </a:rPr>
              <a:t>Total identified restoration sources</a:t>
            </a:r>
          </a:p>
        </p:txBody>
      </p:sp>
      <p:sp>
        <p:nvSpPr>
          <p:cNvPr id="15" name="Rectangle 14"/>
          <p:cNvSpPr/>
          <p:nvPr/>
        </p:nvSpPr>
        <p:spPr>
          <a:xfrm>
            <a:off x="4480560" y="4050792"/>
            <a:ext cx="1600200" cy="393192"/>
          </a:xfrm>
          <a:prstGeom prst="rect">
            <a:avLst/>
          </a:prstGeom>
          <a:solidFill>
            <a:schemeClr val="accent6">
              <a:lumMod val="20000"/>
              <a:lumOff val="80000"/>
            </a:schemeClr>
          </a:solidFill>
          <a:ln w="9525">
            <a:solidFill>
              <a:srgbClr val="B8D0E6"/>
            </a:solidFill>
          </a:ln>
        </p:spPr>
        <p:style>
          <a:lnRef idx="1">
            <a:schemeClr val="accent1"/>
          </a:lnRef>
          <a:fillRef idx="3">
            <a:schemeClr val="accent1"/>
          </a:fillRef>
          <a:effectRef idx="2">
            <a:schemeClr val="accent1"/>
          </a:effectRef>
          <a:fontRef idx="minor">
            <a:schemeClr val="lt1"/>
          </a:fontRef>
        </p:style>
        <p:txBody>
          <a:bodyPr wrap="square" lIns="82296" tIns="36576" rIns="82296" bIns="36576" rtlCol="0" anchor="ctr"/>
          <a:lstStyle/>
          <a:p>
            <a:pPr algn="r"/>
            <a:r>
              <a:rPr sz="1400" b="1">
                <a:solidFill>
                  <a:schemeClr val="accent6">
                    <a:lumMod val="50000"/>
                  </a:schemeClr>
                </a:solidFill>
                <a:latin typeface="Aptos"/>
              </a:rPr>
              <a:t>$709,583.72</a:t>
            </a:r>
          </a:p>
        </p:txBody>
      </p:sp>
      <p:sp>
        <p:nvSpPr>
          <p:cNvPr id="16" name="TextBox 15"/>
          <p:cNvSpPr txBox="1"/>
          <p:nvPr/>
        </p:nvSpPr>
        <p:spPr>
          <a:xfrm>
            <a:off x="8433818" y="1432929"/>
            <a:ext cx="2286000" cy="276999"/>
          </a:xfrm>
          <a:prstGeom prst="rect">
            <a:avLst/>
          </a:prstGeom>
          <a:noFill/>
        </p:spPr>
        <p:txBody>
          <a:bodyPr wrap="square" lIns="0" tIns="0" rIns="0" bIns="0">
            <a:spAutoFit/>
          </a:bodyPr>
          <a:lstStyle/>
          <a:p>
            <a:pPr algn="l"/>
            <a:r>
              <a:rPr b="1" i="0">
                <a:solidFill>
                  <a:schemeClr val="accent1">
                    <a:lumMod val="50000"/>
                  </a:schemeClr>
                </a:solidFill>
                <a:latin typeface="Aptos"/>
              </a:rPr>
              <a:t>TARGET</a:t>
            </a:r>
          </a:p>
        </p:txBody>
      </p:sp>
      <p:sp>
        <p:nvSpPr>
          <p:cNvPr id="17" name="TextBox 16"/>
          <p:cNvSpPr txBox="1"/>
          <p:nvPr/>
        </p:nvSpPr>
        <p:spPr>
          <a:xfrm>
            <a:off x="7452360" y="1783080"/>
            <a:ext cx="2743200" cy="461665"/>
          </a:xfrm>
          <a:prstGeom prst="rect">
            <a:avLst/>
          </a:prstGeom>
          <a:noFill/>
        </p:spPr>
        <p:txBody>
          <a:bodyPr wrap="square" lIns="0" tIns="0" rIns="0" bIns="0" anchor="t">
            <a:spAutoFit/>
          </a:bodyPr>
          <a:lstStyle/>
          <a:p>
            <a:pPr algn="ctr"/>
            <a:r>
              <a:rPr sz="3000" b="1" i="0">
                <a:solidFill>
                  <a:srgbClr val="9E3034"/>
                </a:solidFill>
                <a:latin typeface="Aptos"/>
              </a:rPr>
              <a:t>$2.365M</a:t>
            </a:r>
          </a:p>
        </p:txBody>
      </p:sp>
      <p:sp>
        <p:nvSpPr>
          <p:cNvPr id="18" name="TextBox 17"/>
          <p:cNvSpPr txBox="1"/>
          <p:nvPr/>
        </p:nvSpPr>
        <p:spPr>
          <a:xfrm>
            <a:off x="7452360" y="2212848"/>
            <a:ext cx="2743200" cy="219456"/>
          </a:xfrm>
          <a:prstGeom prst="rect">
            <a:avLst/>
          </a:prstGeom>
          <a:noFill/>
        </p:spPr>
        <p:txBody>
          <a:bodyPr wrap="square" lIns="0" tIns="0" rIns="0" bIns="0">
            <a:spAutoFit/>
          </a:bodyPr>
          <a:lstStyle/>
          <a:p>
            <a:pPr algn="ctr"/>
            <a:r>
              <a:rPr sz="1400" b="0" i="0">
                <a:solidFill>
                  <a:srgbClr val="64707D"/>
                </a:solidFill>
                <a:latin typeface="Aptos"/>
              </a:rPr>
              <a:t>Current amount to restore</a:t>
            </a:r>
          </a:p>
        </p:txBody>
      </p:sp>
      <p:sp>
        <p:nvSpPr>
          <p:cNvPr id="19" name="TextBox 18"/>
          <p:cNvSpPr txBox="1"/>
          <p:nvPr/>
        </p:nvSpPr>
        <p:spPr>
          <a:xfrm>
            <a:off x="7452360" y="2468880"/>
            <a:ext cx="2743200" cy="276999"/>
          </a:xfrm>
          <a:prstGeom prst="rect">
            <a:avLst/>
          </a:prstGeom>
          <a:noFill/>
        </p:spPr>
        <p:txBody>
          <a:bodyPr wrap="square" lIns="0" tIns="0" rIns="0" bIns="0" anchor="t">
            <a:spAutoFit/>
          </a:bodyPr>
          <a:lstStyle/>
          <a:p>
            <a:pPr algn="ctr"/>
            <a:r>
              <a:rPr lang="en-US" baseline="0">
                <a:solidFill>
                  <a:srgbClr val="1A1F24"/>
                </a:solidFill>
                <a:latin typeface="Aptos"/>
              </a:rPr>
              <a:t>$2,365,418.06</a:t>
            </a:r>
            <a:endParaRPr lang="en-US"/>
          </a:p>
        </p:txBody>
      </p:sp>
      <p:sp>
        <p:nvSpPr>
          <p:cNvPr id="20" name="Rounded Rectangle 19"/>
          <p:cNvSpPr/>
          <p:nvPr/>
        </p:nvSpPr>
        <p:spPr>
          <a:xfrm>
            <a:off x="6629400" y="2907792"/>
            <a:ext cx="4343400" cy="1234440"/>
          </a:xfrm>
          <a:prstGeom prst="roundRect">
            <a:avLst/>
          </a:prstGeom>
          <a:solidFill>
            <a:srgbClr val="EFF4F9"/>
          </a:solidFill>
          <a:ln w="12700">
            <a:solidFill>
              <a:srgbClr val="B8D0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p:cNvSpPr txBox="1"/>
          <p:nvPr/>
        </p:nvSpPr>
        <p:spPr>
          <a:xfrm>
            <a:off x="6812280" y="3090672"/>
            <a:ext cx="1828800" cy="228600"/>
          </a:xfrm>
          <a:prstGeom prst="rect">
            <a:avLst/>
          </a:prstGeom>
          <a:noFill/>
        </p:spPr>
        <p:txBody>
          <a:bodyPr wrap="square" lIns="0" tIns="0" rIns="0" bIns="0">
            <a:spAutoFit/>
          </a:bodyPr>
          <a:lstStyle/>
          <a:p>
            <a:pPr algn="l"/>
            <a:r>
              <a:rPr sz="1100" b="1" i="0">
                <a:solidFill>
                  <a:srgbClr val="235C8B"/>
                </a:solidFill>
                <a:latin typeface="Aptos"/>
              </a:rPr>
              <a:t>REMAINING BALANCE</a:t>
            </a:r>
          </a:p>
        </p:txBody>
      </p:sp>
      <p:sp>
        <p:nvSpPr>
          <p:cNvPr id="22" name="TextBox 21"/>
          <p:cNvSpPr txBox="1"/>
          <p:nvPr/>
        </p:nvSpPr>
        <p:spPr>
          <a:xfrm>
            <a:off x="6812280" y="3383280"/>
            <a:ext cx="2194560" cy="384048"/>
          </a:xfrm>
          <a:prstGeom prst="rect">
            <a:avLst/>
          </a:prstGeom>
          <a:noFill/>
        </p:spPr>
        <p:txBody>
          <a:bodyPr wrap="square" lIns="0" tIns="0" rIns="0" bIns="0">
            <a:spAutoFit/>
          </a:bodyPr>
          <a:lstStyle/>
          <a:p>
            <a:pPr algn="l"/>
            <a:r>
              <a:rPr sz="2600" b="1" i="0">
                <a:solidFill>
                  <a:srgbClr val="9E3034"/>
                </a:solidFill>
                <a:latin typeface="Aptos"/>
              </a:rPr>
              <a:t>$1.656M</a:t>
            </a:r>
          </a:p>
        </p:txBody>
      </p:sp>
      <p:sp>
        <p:nvSpPr>
          <p:cNvPr id="23" name="TextBox 22"/>
          <p:cNvSpPr txBox="1"/>
          <p:nvPr/>
        </p:nvSpPr>
        <p:spPr>
          <a:xfrm>
            <a:off x="8778240" y="3246120"/>
            <a:ext cx="1874519" cy="411480"/>
          </a:xfrm>
          <a:prstGeom prst="rect">
            <a:avLst/>
          </a:prstGeom>
          <a:noFill/>
        </p:spPr>
        <p:txBody>
          <a:bodyPr wrap="square" lIns="0" tIns="0" rIns="0" bIns="0">
            <a:spAutoFit/>
          </a:bodyPr>
          <a:lstStyle/>
          <a:p>
            <a:pPr algn="l"/>
            <a:r>
              <a:rPr sz="1400" b="0" i="0">
                <a:solidFill>
                  <a:srgbClr val="64707D"/>
                </a:solidFill>
                <a:latin typeface="Aptos"/>
              </a:rPr>
              <a:t>after identified sources are applied</a:t>
            </a:r>
          </a:p>
        </p:txBody>
      </p:sp>
      <p:sp>
        <p:nvSpPr>
          <p:cNvPr id="24" name="TextBox 23"/>
          <p:cNvSpPr txBox="1"/>
          <p:nvPr/>
        </p:nvSpPr>
        <p:spPr>
          <a:xfrm>
            <a:off x="6812280" y="3794760"/>
            <a:ext cx="3840480" cy="228600"/>
          </a:xfrm>
          <a:prstGeom prst="rect">
            <a:avLst/>
          </a:prstGeom>
          <a:noFill/>
        </p:spPr>
        <p:txBody>
          <a:bodyPr wrap="square" lIns="0" tIns="0" rIns="0" bIns="0">
            <a:spAutoFit/>
          </a:bodyPr>
          <a:lstStyle/>
          <a:p>
            <a:pPr algn="l"/>
            <a:r>
              <a:rPr sz="1200" b="0" i="0">
                <a:solidFill>
                  <a:srgbClr val="64707D"/>
                </a:solidFill>
                <a:latin typeface="Aptos"/>
              </a:rPr>
              <a:t>$1,655,834.34 remaining for monthly restoration</a:t>
            </a:r>
          </a:p>
        </p:txBody>
      </p:sp>
      <p:sp>
        <p:nvSpPr>
          <p:cNvPr id="25" name="TextBox 24"/>
          <p:cNvSpPr txBox="1"/>
          <p:nvPr/>
        </p:nvSpPr>
        <p:spPr>
          <a:xfrm>
            <a:off x="594360" y="4599432"/>
            <a:ext cx="2743200" cy="228600"/>
          </a:xfrm>
          <a:prstGeom prst="rect">
            <a:avLst/>
          </a:prstGeom>
          <a:noFill/>
        </p:spPr>
        <p:txBody>
          <a:bodyPr wrap="square" lIns="0" tIns="0" rIns="0" bIns="0">
            <a:spAutoFit/>
          </a:bodyPr>
          <a:lstStyle/>
          <a:p>
            <a:pPr algn="l"/>
            <a:r>
              <a:rPr sz="1100" b="1" i="0">
                <a:solidFill>
                  <a:srgbClr val="235C8B"/>
                </a:solidFill>
                <a:latin typeface="Aptos"/>
              </a:rPr>
              <a:t>MONTHLY RESTORATION PLAN</a:t>
            </a:r>
          </a:p>
        </p:txBody>
      </p:sp>
      <p:sp>
        <p:nvSpPr>
          <p:cNvPr id="26" name="TextBox 25"/>
          <p:cNvSpPr txBox="1"/>
          <p:nvPr/>
        </p:nvSpPr>
        <p:spPr>
          <a:xfrm>
            <a:off x="594360" y="4873752"/>
            <a:ext cx="6675120" cy="320040"/>
          </a:xfrm>
          <a:prstGeom prst="rect">
            <a:avLst/>
          </a:prstGeom>
          <a:noFill/>
        </p:spPr>
        <p:txBody>
          <a:bodyPr wrap="square" lIns="0" tIns="0" rIns="0" bIns="0">
            <a:spAutoFit/>
          </a:bodyPr>
          <a:lstStyle/>
          <a:p>
            <a:pPr algn="l"/>
            <a:r>
              <a:rPr sz="1600" b="0" i="0">
                <a:solidFill>
                  <a:srgbClr val="20262E"/>
                </a:solidFill>
                <a:latin typeface="Aptos"/>
              </a:rPr>
              <a:t>Projected repayment capacity: approximately $180,000 per month after State payments resume.</a:t>
            </a:r>
          </a:p>
        </p:txBody>
      </p:sp>
      <p:sp>
        <p:nvSpPr>
          <p:cNvPr id="27" name="Rounded Rectangle 26"/>
          <p:cNvSpPr/>
          <p:nvPr/>
        </p:nvSpPr>
        <p:spPr>
          <a:xfrm>
            <a:off x="594360" y="5513832"/>
            <a:ext cx="2560320" cy="932688"/>
          </a:xfrm>
          <a:prstGeom prst="roundRect">
            <a:avLst/>
          </a:prstGeom>
          <a:solidFill>
            <a:schemeClr val="accent1">
              <a:lumMod val="40000"/>
              <a:lumOff val="60000"/>
            </a:schemeClr>
          </a:solidFill>
          <a:ln w="12700">
            <a:solidFill>
              <a:srgbClr val="B8D0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TextBox 27"/>
          <p:cNvSpPr txBox="1"/>
          <p:nvPr/>
        </p:nvSpPr>
        <p:spPr>
          <a:xfrm>
            <a:off x="749808" y="5650992"/>
            <a:ext cx="292608" cy="292608"/>
          </a:xfrm>
          <a:prstGeom prst="rect">
            <a:avLst/>
          </a:prstGeom>
          <a:noFill/>
        </p:spPr>
        <p:txBody>
          <a:bodyPr wrap="square" lIns="0" tIns="0" rIns="0" bIns="0">
            <a:spAutoFit/>
          </a:bodyPr>
          <a:lstStyle/>
          <a:p>
            <a:pPr algn="ctr"/>
            <a:r>
              <a:rPr sz="1300" b="1" i="0">
                <a:solidFill>
                  <a:srgbClr val="1C3A59"/>
                </a:solidFill>
                <a:latin typeface="Aptos"/>
              </a:rPr>
              <a:t>1</a:t>
            </a:r>
          </a:p>
        </p:txBody>
      </p:sp>
      <p:sp>
        <p:nvSpPr>
          <p:cNvPr id="29" name="TextBox 28"/>
          <p:cNvSpPr txBox="1"/>
          <p:nvPr/>
        </p:nvSpPr>
        <p:spPr>
          <a:xfrm>
            <a:off x="1097280" y="5660136"/>
            <a:ext cx="1874519" cy="219456"/>
          </a:xfrm>
          <a:prstGeom prst="rect">
            <a:avLst/>
          </a:prstGeom>
          <a:noFill/>
        </p:spPr>
        <p:txBody>
          <a:bodyPr wrap="square" lIns="0" tIns="0" rIns="0" bIns="0">
            <a:spAutoFit/>
          </a:bodyPr>
          <a:lstStyle/>
          <a:p>
            <a:pPr algn="l"/>
            <a:r>
              <a:rPr sz="1100" b="1" i="0">
                <a:solidFill>
                  <a:srgbClr val="1C3A59"/>
                </a:solidFill>
                <a:latin typeface="Aptos"/>
              </a:rPr>
              <a:t>Apply identified sources</a:t>
            </a:r>
          </a:p>
        </p:txBody>
      </p:sp>
      <p:sp>
        <p:nvSpPr>
          <p:cNvPr id="30" name="TextBox 29"/>
          <p:cNvSpPr txBox="1"/>
          <p:nvPr/>
        </p:nvSpPr>
        <p:spPr>
          <a:xfrm>
            <a:off x="1097280" y="6016751"/>
            <a:ext cx="1874519" cy="347472"/>
          </a:xfrm>
          <a:prstGeom prst="rect">
            <a:avLst/>
          </a:prstGeom>
          <a:noFill/>
        </p:spPr>
        <p:txBody>
          <a:bodyPr wrap="square" lIns="0" tIns="0" rIns="0" bIns="0">
            <a:spAutoFit/>
          </a:bodyPr>
          <a:lstStyle/>
          <a:p>
            <a:pPr algn="l"/>
            <a:r>
              <a:rPr sz="1200" b="1" i="0">
                <a:solidFill>
                  <a:srgbClr val="20262E"/>
                </a:solidFill>
                <a:latin typeface="Aptos"/>
              </a:rPr>
              <a:t>$709,583.72</a:t>
            </a:r>
          </a:p>
        </p:txBody>
      </p:sp>
      <p:sp>
        <p:nvSpPr>
          <p:cNvPr id="31" name="Rounded Rectangle 30"/>
          <p:cNvSpPr/>
          <p:nvPr/>
        </p:nvSpPr>
        <p:spPr>
          <a:xfrm>
            <a:off x="3383279" y="5513832"/>
            <a:ext cx="2560320" cy="932688"/>
          </a:xfrm>
          <a:prstGeom prst="roundRect">
            <a:avLst/>
          </a:prstGeom>
          <a:solidFill>
            <a:schemeClr val="accent6">
              <a:lumMod val="40000"/>
              <a:lumOff val="60000"/>
            </a:schemeClr>
          </a:solidFill>
          <a:ln w="12700">
            <a:solidFill>
              <a:srgbClr val="B8D0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TextBox 31"/>
          <p:cNvSpPr txBox="1"/>
          <p:nvPr/>
        </p:nvSpPr>
        <p:spPr>
          <a:xfrm>
            <a:off x="3538727" y="5650992"/>
            <a:ext cx="292608" cy="292608"/>
          </a:xfrm>
          <a:prstGeom prst="rect">
            <a:avLst/>
          </a:prstGeom>
          <a:noFill/>
        </p:spPr>
        <p:txBody>
          <a:bodyPr wrap="square" lIns="0" tIns="0" rIns="0" bIns="0">
            <a:spAutoFit/>
          </a:bodyPr>
          <a:lstStyle/>
          <a:p>
            <a:pPr algn="ctr"/>
            <a:r>
              <a:rPr sz="1300" b="1" i="0">
                <a:solidFill>
                  <a:srgbClr val="1C3A59"/>
                </a:solidFill>
                <a:latin typeface="Aptos"/>
              </a:rPr>
              <a:t>2</a:t>
            </a:r>
          </a:p>
        </p:txBody>
      </p:sp>
      <p:sp>
        <p:nvSpPr>
          <p:cNvPr id="33" name="TextBox 32"/>
          <p:cNvSpPr txBox="1"/>
          <p:nvPr/>
        </p:nvSpPr>
        <p:spPr>
          <a:xfrm>
            <a:off x="3886200" y="5660136"/>
            <a:ext cx="1874519" cy="219456"/>
          </a:xfrm>
          <a:prstGeom prst="rect">
            <a:avLst/>
          </a:prstGeom>
          <a:noFill/>
        </p:spPr>
        <p:txBody>
          <a:bodyPr wrap="square" lIns="0" tIns="0" rIns="0" bIns="0">
            <a:spAutoFit/>
          </a:bodyPr>
          <a:lstStyle/>
          <a:p>
            <a:pPr algn="l"/>
            <a:r>
              <a:rPr sz="1100" b="1" i="0">
                <a:solidFill>
                  <a:srgbClr val="1C3A59"/>
                </a:solidFill>
                <a:latin typeface="Aptos"/>
              </a:rPr>
              <a:t>Monthly restoration</a:t>
            </a:r>
          </a:p>
        </p:txBody>
      </p:sp>
      <p:sp>
        <p:nvSpPr>
          <p:cNvPr id="34" name="TextBox 33"/>
          <p:cNvSpPr txBox="1"/>
          <p:nvPr/>
        </p:nvSpPr>
        <p:spPr>
          <a:xfrm>
            <a:off x="3886200" y="6016751"/>
            <a:ext cx="1874519" cy="347472"/>
          </a:xfrm>
          <a:prstGeom prst="rect">
            <a:avLst/>
          </a:prstGeom>
          <a:noFill/>
        </p:spPr>
        <p:txBody>
          <a:bodyPr wrap="square" lIns="0" tIns="0" rIns="0" bIns="0">
            <a:spAutoFit/>
          </a:bodyPr>
          <a:lstStyle/>
          <a:p>
            <a:pPr algn="l"/>
            <a:r>
              <a:rPr sz="1200" b="1" i="0">
                <a:solidFill>
                  <a:srgbClr val="20262E"/>
                </a:solidFill>
                <a:latin typeface="Aptos"/>
              </a:rPr>
              <a:t>~$180K / month</a:t>
            </a:r>
          </a:p>
        </p:txBody>
      </p:sp>
      <p:sp>
        <p:nvSpPr>
          <p:cNvPr id="35" name="Rounded Rectangle 34"/>
          <p:cNvSpPr/>
          <p:nvPr/>
        </p:nvSpPr>
        <p:spPr>
          <a:xfrm>
            <a:off x="6172200" y="5513832"/>
            <a:ext cx="2560320" cy="932688"/>
          </a:xfrm>
          <a:prstGeom prst="roundRect">
            <a:avLst/>
          </a:prstGeom>
          <a:solidFill>
            <a:schemeClr val="accent4">
              <a:lumMod val="40000"/>
              <a:lumOff val="60000"/>
            </a:schemeClr>
          </a:solidFill>
          <a:ln w="12700">
            <a:solidFill>
              <a:srgbClr val="B8D0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6" name="TextBox 35"/>
          <p:cNvSpPr txBox="1"/>
          <p:nvPr/>
        </p:nvSpPr>
        <p:spPr>
          <a:xfrm>
            <a:off x="6327648" y="5650992"/>
            <a:ext cx="292608" cy="292608"/>
          </a:xfrm>
          <a:prstGeom prst="rect">
            <a:avLst/>
          </a:prstGeom>
          <a:noFill/>
        </p:spPr>
        <p:txBody>
          <a:bodyPr wrap="square" lIns="0" tIns="0" rIns="0" bIns="0">
            <a:spAutoFit/>
          </a:bodyPr>
          <a:lstStyle/>
          <a:p>
            <a:pPr algn="ctr"/>
            <a:r>
              <a:rPr sz="1300" b="1" i="0">
                <a:solidFill>
                  <a:srgbClr val="1C3A59"/>
                </a:solidFill>
                <a:latin typeface="Aptos"/>
              </a:rPr>
              <a:t>3</a:t>
            </a:r>
          </a:p>
        </p:txBody>
      </p:sp>
      <p:sp>
        <p:nvSpPr>
          <p:cNvPr id="37" name="TextBox 36"/>
          <p:cNvSpPr txBox="1"/>
          <p:nvPr/>
        </p:nvSpPr>
        <p:spPr>
          <a:xfrm>
            <a:off x="6675120" y="5660136"/>
            <a:ext cx="1874519" cy="219456"/>
          </a:xfrm>
          <a:prstGeom prst="rect">
            <a:avLst/>
          </a:prstGeom>
          <a:noFill/>
        </p:spPr>
        <p:txBody>
          <a:bodyPr wrap="square" lIns="0" tIns="0" rIns="0" bIns="0">
            <a:spAutoFit/>
          </a:bodyPr>
          <a:lstStyle/>
          <a:p>
            <a:pPr algn="l"/>
            <a:r>
              <a:rPr sz="1100" b="1" i="0">
                <a:solidFill>
                  <a:srgbClr val="1C3A59"/>
                </a:solidFill>
                <a:latin typeface="Aptos"/>
              </a:rPr>
              <a:t>Estimated completion</a:t>
            </a:r>
          </a:p>
        </p:txBody>
      </p:sp>
      <p:sp>
        <p:nvSpPr>
          <p:cNvPr id="38" name="TextBox 37"/>
          <p:cNvSpPr txBox="1"/>
          <p:nvPr/>
        </p:nvSpPr>
        <p:spPr>
          <a:xfrm>
            <a:off x="6675120" y="6016751"/>
            <a:ext cx="1874519" cy="184666"/>
          </a:xfrm>
          <a:prstGeom prst="rect">
            <a:avLst/>
          </a:prstGeom>
          <a:noFill/>
        </p:spPr>
        <p:txBody>
          <a:bodyPr wrap="square" lIns="0" tIns="0" rIns="0" bIns="0">
            <a:spAutoFit/>
          </a:bodyPr>
          <a:lstStyle/>
          <a:p>
            <a:pPr algn="l"/>
            <a:r>
              <a:rPr sz="1200" b="1" i="0">
                <a:solidFill>
                  <a:srgbClr val="9E3034"/>
                </a:solidFill>
                <a:latin typeface="Aptos"/>
              </a:rPr>
              <a:t>≈ 10 months</a:t>
            </a:r>
          </a:p>
        </p:txBody>
      </p:sp>
      <p:sp>
        <p:nvSpPr>
          <p:cNvPr id="39" name="Rounded Rectangle 38"/>
          <p:cNvSpPr/>
          <p:nvPr/>
        </p:nvSpPr>
        <p:spPr>
          <a:xfrm>
            <a:off x="8901728" y="5477256"/>
            <a:ext cx="2560320" cy="932688"/>
          </a:xfrm>
          <a:prstGeom prst="roundRect">
            <a:avLst/>
          </a:prstGeom>
          <a:solidFill>
            <a:srgbClr val="FFFFFF"/>
          </a:solidFill>
          <a:ln w="12700">
            <a:solidFill>
              <a:srgbClr val="B8D0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 name="TextBox 39"/>
          <p:cNvSpPr txBox="1"/>
          <p:nvPr/>
        </p:nvSpPr>
        <p:spPr>
          <a:xfrm>
            <a:off x="9052559" y="5614416"/>
            <a:ext cx="2194560" cy="658368"/>
          </a:xfrm>
          <a:prstGeom prst="rect">
            <a:avLst/>
          </a:prstGeom>
          <a:noFill/>
        </p:spPr>
        <p:txBody>
          <a:bodyPr wrap="square" lIns="0" tIns="0" rIns="0" bIns="0">
            <a:spAutoFit/>
          </a:bodyPr>
          <a:lstStyle/>
          <a:p>
            <a:pPr algn="l"/>
            <a:r>
              <a:rPr sz="1100" b="0" i="0">
                <a:solidFill>
                  <a:srgbClr val="20262E"/>
                </a:solidFill>
                <a:latin typeface="Aptos"/>
              </a:rPr>
              <a:t>State payments paused in May pending State budget; timing depends on claim adjudication and actual payments received.</a:t>
            </a:r>
          </a:p>
        </p:txBody>
      </p:sp>
      <p:sp>
        <p:nvSpPr>
          <p:cNvPr id="43" name="Rectangle 11"/>
          <p:cNvSpPr/>
          <p:nvPr/>
        </p:nvSpPr>
        <p:spPr>
          <a:xfrm>
            <a:off x="594360" y="3657600"/>
            <a:ext cx="3886200" cy="393192"/>
          </a:xfrm>
          <a:prstGeom prst="rect">
            <a:avLst/>
          </a:prstGeom>
          <a:noFill/>
          <a:ln w="9525">
            <a:solidFill>
              <a:srgbClr val="B8D0E6"/>
            </a:solidFill>
          </a:ln>
        </p:spPr>
        <p:style>
          <a:lnRef idx="1">
            <a:schemeClr val="accent1"/>
          </a:lnRef>
          <a:fillRef idx="3">
            <a:schemeClr val="accent1"/>
          </a:fillRef>
          <a:effectRef idx="2">
            <a:schemeClr val="accent1"/>
          </a:effectRef>
          <a:fontRef idx="minor">
            <a:schemeClr val="lt1"/>
          </a:fontRef>
        </p:style>
        <p:txBody>
          <a:bodyPr wrap="square" lIns="82296" tIns="36576" rIns="82296" bIns="36576" rtlCol="0" anchor="ctr"/>
          <a:lstStyle/>
          <a:p>
            <a:endParaRPr lang="en-US" sz="1400">
              <a:solidFill>
                <a:srgbClr val="20262E"/>
              </a:solidFill>
              <a:latin typeface="Aptos"/>
            </a:endParaRPr>
          </a:p>
          <a:p>
            <a:r>
              <a:rPr lang="en-US" sz="1400">
                <a:solidFill>
                  <a:srgbClr val="20262E"/>
                </a:solidFill>
                <a:latin typeface="Aptos"/>
              </a:rPr>
              <a:t>Reimbursement revenue for eligible expenditures previously supported by OSF </a:t>
            </a:r>
          </a:p>
          <a:p>
            <a:endParaRPr lang="en-US" sz="1400" b="0">
              <a:solidFill>
                <a:srgbClr val="20262E"/>
              </a:solidFill>
              <a:latin typeface="Aptos"/>
            </a:endParaRPr>
          </a:p>
        </p:txBody>
      </p:sp>
      <p:sp>
        <p:nvSpPr>
          <p:cNvPr id="44" name="Rectangle 12"/>
          <p:cNvSpPr/>
          <p:nvPr/>
        </p:nvSpPr>
        <p:spPr>
          <a:xfrm>
            <a:off x="4480560" y="3657600"/>
            <a:ext cx="1600200" cy="393192"/>
          </a:xfrm>
          <a:prstGeom prst="rect">
            <a:avLst/>
          </a:prstGeom>
          <a:noFill/>
          <a:ln w="9525">
            <a:solidFill>
              <a:srgbClr val="B8D0E6"/>
            </a:solidFill>
          </a:ln>
        </p:spPr>
        <p:style>
          <a:lnRef idx="1">
            <a:schemeClr val="accent1"/>
          </a:lnRef>
          <a:fillRef idx="3">
            <a:schemeClr val="accent1"/>
          </a:fillRef>
          <a:effectRef idx="2">
            <a:schemeClr val="accent1"/>
          </a:effectRef>
          <a:fontRef idx="minor">
            <a:schemeClr val="lt1"/>
          </a:fontRef>
        </p:style>
        <p:txBody>
          <a:bodyPr wrap="square" lIns="82296" tIns="36576" rIns="82296" bIns="36576" rtlCol="0" anchor="ctr"/>
          <a:lstStyle/>
          <a:p>
            <a:pPr algn="r"/>
            <a:r>
              <a:rPr sz="1400" b="0">
                <a:solidFill>
                  <a:srgbClr val="20262E"/>
                </a:solidFill>
                <a:latin typeface="Aptos"/>
              </a:rPr>
              <a:t>$95,000.00</a:t>
            </a:r>
          </a:p>
        </p:txBody>
      </p:sp>
    </p:spTree>
    <p:extLst>
      <p:ext uri="{BB962C8B-B14F-4D97-AF65-F5344CB8AC3E}">
        <p14:creationId xmlns:p14="http://schemas.microsoft.com/office/powerpoint/2010/main" val="14747773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1480" y="292608"/>
            <a:ext cx="10789920" cy="384048"/>
          </a:xfrm>
          <a:prstGeom prst="rect">
            <a:avLst/>
          </a:prstGeom>
          <a:noFill/>
        </p:spPr>
        <p:txBody>
          <a:bodyPr wrap="square" lIns="18288" tIns="9144" rIns="18288" bIns="9144" anchor="t">
            <a:noAutofit/>
          </a:bodyPr>
          <a:lstStyle/>
          <a:p>
            <a:pPr algn="l">
              <a:defRPr sz="2400" b="1" i="0">
                <a:solidFill>
                  <a:srgbClr val="203E63"/>
                </a:solidFill>
                <a:latin typeface="Aptos"/>
              </a:defRPr>
            </a:pPr>
            <a:r>
              <a:t>Corrective Controls and Reporting</a:t>
            </a:r>
          </a:p>
        </p:txBody>
      </p:sp>
      <p:sp>
        <p:nvSpPr>
          <p:cNvPr id="3" name="TextBox 2"/>
          <p:cNvSpPr txBox="1"/>
          <p:nvPr/>
        </p:nvSpPr>
        <p:spPr>
          <a:xfrm>
            <a:off x="429768" y="749808"/>
            <a:ext cx="10789920" cy="237744"/>
          </a:xfrm>
          <a:prstGeom prst="rect">
            <a:avLst/>
          </a:prstGeom>
          <a:noFill/>
        </p:spPr>
        <p:txBody>
          <a:bodyPr wrap="square" lIns="18288" tIns="9144" rIns="18288" bIns="9144" anchor="t">
            <a:noAutofit/>
          </a:bodyPr>
          <a:lstStyle/>
          <a:p>
            <a:pPr algn="l">
              <a:defRPr sz="1150" b="0" i="1">
                <a:solidFill>
                  <a:srgbClr val="203E63"/>
                </a:solidFill>
                <a:latin typeface="Aptos"/>
              </a:defRPr>
            </a:pPr>
            <a:r>
              <a:t>Controls to maintain reconciliation, allowability review, transparency, and outcome accountability</a:t>
            </a:r>
          </a:p>
        </p:txBody>
      </p:sp>
      <p:sp>
        <p:nvSpPr>
          <p:cNvPr id="4" name="Rectangle 3"/>
          <p:cNvSpPr/>
          <p:nvPr/>
        </p:nvSpPr>
        <p:spPr>
          <a:xfrm>
            <a:off x="411480" y="1078992"/>
            <a:ext cx="11567160" cy="10972"/>
          </a:xfrm>
          <a:prstGeom prst="rect">
            <a:avLst/>
          </a:prstGeom>
          <a:solidFill>
            <a:srgbClr val="CCD4D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566928" y="1307592"/>
            <a:ext cx="2560320" cy="182880"/>
          </a:xfrm>
          <a:prstGeom prst="rect">
            <a:avLst/>
          </a:prstGeom>
          <a:noFill/>
        </p:spPr>
        <p:txBody>
          <a:bodyPr wrap="square" lIns="18288" tIns="9144" rIns="18288" bIns="9144" anchor="t">
            <a:noAutofit/>
          </a:bodyPr>
          <a:lstStyle/>
          <a:p>
            <a:pPr algn="l">
              <a:defRPr sz="1050" b="1" i="0">
                <a:solidFill>
                  <a:srgbClr val="2A5C92"/>
                </a:solidFill>
                <a:latin typeface="Aptos"/>
              </a:defRPr>
            </a:pPr>
            <a:r>
              <a:t>CORRECTIVE CONTROL FRAMEWORK</a:t>
            </a:r>
          </a:p>
        </p:txBody>
      </p:sp>
      <p:sp>
        <p:nvSpPr>
          <p:cNvPr id="6" name="Rounded Rectangle 5"/>
          <p:cNvSpPr/>
          <p:nvPr/>
        </p:nvSpPr>
        <p:spPr>
          <a:xfrm>
            <a:off x="566928" y="1572768"/>
            <a:ext cx="3611880" cy="1920240"/>
          </a:xfrm>
          <a:prstGeom prst="roundRect">
            <a:avLst/>
          </a:prstGeom>
          <a:solidFill>
            <a:srgbClr val="F8FAFC"/>
          </a:solidFill>
          <a:ln w="12700">
            <a:solidFill>
              <a:srgbClr val="CCD4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ounded Rectangle 6"/>
          <p:cNvSpPr/>
          <p:nvPr/>
        </p:nvSpPr>
        <p:spPr>
          <a:xfrm>
            <a:off x="585216" y="1591056"/>
            <a:ext cx="3575304" cy="429768"/>
          </a:xfrm>
          <a:prstGeom prst="roundRect">
            <a:avLst/>
          </a:prstGeom>
          <a:solidFill>
            <a:srgbClr val="2A5C92"/>
          </a:solidFill>
          <a:ln>
            <a:solidFill>
              <a:srgbClr val="2A5C9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Oval 7"/>
          <p:cNvSpPr/>
          <p:nvPr/>
        </p:nvSpPr>
        <p:spPr>
          <a:xfrm>
            <a:off x="704088" y="1668780"/>
            <a:ext cx="274320" cy="274320"/>
          </a:xfrm>
          <a:prstGeom prst="ellipse">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200" b="1">
                <a:solidFill>
                  <a:srgbClr val="2A5C92"/>
                </a:solidFill>
                <a:latin typeface="Aptos"/>
              </a:defRPr>
            </a:pPr>
            <a:r>
              <a:t>1</a:t>
            </a:r>
          </a:p>
        </p:txBody>
      </p:sp>
      <p:sp>
        <p:nvSpPr>
          <p:cNvPr id="9" name="TextBox 8"/>
          <p:cNvSpPr txBox="1"/>
          <p:nvPr/>
        </p:nvSpPr>
        <p:spPr>
          <a:xfrm>
            <a:off x="1069848" y="1655064"/>
            <a:ext cx="2926080" cy="256032"/>
          </a:xfrm>
          <a:prstGeom prst="rect">
            <a:avLst/>
          </a:prstGeom>
          <a:noFill/>
        </p:spPr>
        <p:txBody>
          <a:bodyPr wrap="square" lIns="18288" tIns="9144" rIns="18288" bIns="9144" anchor="ctr">
            <a:noAutofit/>
          </a:bodyPr>
          <a:lstStyle/>
          <a:p>
            <a:pPr algn="l">
              <a:defRPr sz="1250" b="1" i="0">
                <a:solidFill>
                  <a:srgbClr val="FFFFFF"/>
                </a:solidFill>
                <a:latin typeface="Aptos"/>
              </a:defRPr>
            </a:pPr>
            <a:r>
              <a:t>Dedicated OSF tracker</a:t>
            </a:r>
          </a:p>
        </p:txBody>
      </p:sp>
      <p:sp>
        <p:nvSpPr>
          <p:cNvPr id="10" name="TextBox 9"/>
          <p:cNvSpPr txBox="1"/>
          <p:nvPr/>
        </p:nvSpPr>
        <p:spPr>
          <a:xfrm>
            <a:off x="731520" y="2167128"/>
            <a:ext cx="731520" cy="182880"/>
          </a:xfrm>
          <a:prstGeom prst="rect">
            <a:avLst/>
          </a:prstGeom>
          <a:noFill/>
        </p:spPr>
        <p:txBody>
          <a:bodyPr wrap="square" lIns="18288" tIns="9144" rIns="18288" bIns="9144" anchor="t">
            <a:noAutofit/>
          </a:bodyPr>
          <a:lstStyle/>
          <a:p>
            <a:pPr algn="l">
              <a:defRPr sz="850" b="1" i="0">
                <a:solidFill>
                  <a:srgbClr val="6B7A8A"/>
                </a:solidFill>
                <a:latin typeface="Aptos"/>
              </a:defRPr>
            </a:pPr>
            <a:r>
              <a:t>Purpose</a:t>
            </a:r>
          </a:p>
        </p:txBody>
      </p:sp>
      <p:sp>
        <p:nvSpPr>
          <p:cNvPr id="11" name="TextBox 10"/>
          <p:cNvSpPr txBox="1"/>
          <p:nvPr/>
        </p:nvSpPr>
        <p:spPr>
          <a:xfrm>
            <a:off x="731520" y="2377440"/>
            <a:ext cx="3282696" cy="384048"/>
          </a:xfrm>
          <a:prstGeom prst="rect">
            <a:avLst/>
          </a:prstGeom>
          <a:noFill/>
        </p:spPr>
        <p:txBody>
          <a:bodyPr wrap="square" lIns="18288" tIns="9144" rIns="18288" bIns="9144" anchor="t">
            <a:noAutofit/>
          </a:bodyPr>
          <a:lstStyle/>
          <a:p>
            <a:pPr algn="l">
              <a:defRPr sz="1050" b="0" i="0">
                <a:solidFill>
                  <a:srgbClr val="2A2A2A"/>
                </a:solidFill>
                <a:latin typeface="Aptos"/>
              </a:defRPr>
            </a:pPr>
            <a:r>
              <a:t>Single source for receipts, uses, commitments, and restoration</a:t>
            </a:r>
          </a:p>
        </p:txBody>
      </p:sp>
      <p:sp>
        <p:nvSpPr>
          <p:cNvPr id="12" name="Rectangle 11"/>
          <p:cNvSpPr/>
          <p:nvPr/>
        </p:nvSpPr>
        <p:spPr>
          <a:xfrm>
            <a:off x="731520" y="2834639"/>
            <a:ext cx="3282696" cy="7315"/>
          </a:xfrm>
          <a:prstGeom prst="rect">
            <a:avLst/>
          </a:prstGeom>
          <a:solidFill>
            <a:srgbClr val="CCD4D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731520" y="2935224"/>
            <a:ext cx="1143000" cy="182880"/>
          </a:xfrm>
          <a:prstGeom prst="rect">
            <a:avLst/>
          </a:prstGeom>
          <a:noFill/>
        </p:spPr>
        <p:txBody>
          <a:bodyPr wrap="square" lIns="18288" tIns="9144" rIns="18288" bIns="9144" anchor="t">
            <a:noAutofit/>
          </a:bodyPr>
          <a:lstStyle/>
          <a:p>
            <a:pPr algn="l">
              <a:defRPr sz="850" b="1" i="0">
                <a:solidFill>
                  <a:srgbClr val="6B7A8A"/>
                </a:solidFill>
                <a:latin typeface="Aptos"/>
              </a:defRPr>
            </a:pPr>
            <a:r>
              <a:t>Cadence / Owner</a:t>
            </a:r>
          </a:p>
        </p:txBody>
      </p:sp>
      <p:sp>
        <p:nvSpPr>
          <p:cNvPr id="14" name="TextBox 13"/>
          <p:cNvSpPr txBox="1"/>
          <p:nvPr/>
        </p:nvSpPr>
        <p:spPr>
          <a:xfrm>
            <a:off x="731520" y="3127248"/>
            <a:ext cx="3282696" cy="201168"/>
          </a:xfrm>
          <a:prstGeom prst="rect">
            <a:avLst/>
          </a:prstGeom>
          <a:noFill/>
        </p:spPr>
        <p:txBody>
          <a:bodyPr wrap="square" lIns="18288" tIns="9144" rIns="18288" bIns="9144" anchor="t">
            <a:noAutofit/>
          </a:bodyPr>
          <a:lstStyle/>
          <a:p>
            <a:pPr algn="l">
              <a:defRPr sz="1019" b="1" i="0">
                <a:solidFill>
                  <a:srgbClr val="203E63"/>
                </a:solidFill>
                <a:latin typeface="Aptos"/>
              </a:defRPr>
            </a:pPr>
            <a:r>
              <a:t>Fiscal; updated monthly</a:t>
            </a:r>
          </a:p>
        </p:txBody>
      </p:sp>
      <p:sp>
        <p:nvSpPr>
          <p:cNvPr id="15" name="Rounded Rectangle 14"/>
          <p:cNvSpPr/>
          <p:nvPr/>
        </p:nvSpPr>
        <p:spPr>
          <a:xfrm>
            <a:off x="4498848" y="1572768"/>
            <a:ext cx="3611880" cy="1920240"/>
          </a:xfrm>
          <a:prstGeom prst="roundRect">
            <a:avLst/>
          </a:prstGeom>
          <a:solidFill>
            <a:srgbClr val="F8FAFC"/>
          </a:solidFill>
          <a:ln w="12700">
            <a:solidFill>
              <a:srgbClr val="CCD4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ounded Rectangle 15"/>
          <p:cNvSpPr/>
          <p:nvPr/>
        </p:nvSpPr>
        <p:spPr>
          <a:xfrm>
            <a:off x="4517136" y="1591056"/>
            <a:ext cx="3575304" cy="429768"/>
          </a:xfrm>
          <a:prstGeom prst="roundRect">
            <a:avLst/>
          </a:prstGeom>
          <a:solidFill>
            <a:srgbClr val="C69100"/>
          </a:solidFill>
          <a:ln>
            <a:solidFill>
              <a:srgbClr val="C691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Oval 16"/>
          <p:cNvSpPr/>
          <p:nvPr/>
        </p:nvSpPr>
        <p:spPr>
          <a:xfrm>
            <a:off x="4636008" y="1668780"/>
            <a:ext cx="274320" cy="274320"/>
          </a:xfrm>
          <a:prstGeom prst="ellipse">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200" b="1">
                <a:solidFill>
                  <a:srgbClr val="C69100"/>
                </a:solidFill>
                <a:latin typeface="Aptos"/>
              </a:defRPr>
            </a:pPr>
            <a:r>
              <a:t>2</a:t>
            </a:r>
          </a:p>
        </p:txBody>
      </p:sp>
      <p:sp>
        <p:nvSpPr>
          <p:cNvPr id="18" name="TextBox 17"/>
          <p:cNvSpPr txBox="1"/>
          <p:nvPr/>
        </p:nvSpPr>
        <p:spPr>
          <a:xfrm>
            <a:off x="5001768" y="1655064"/>
            <a:ext cx="2926080" cy="256032"/>
          </a:xfrm>
          <a:prstGeom prst="rect">
            <a:avLst/>
          </a:prstGeom>
          <a:noFill/>
        </p:spPr>
        <p:txBody>
          <a:bodyPr wrap="square" lIns="18288" tIns="9144" rIns="18288" bIns="9144" anchor="ctr">
            <a:noAutofit/>
          </a:bodyPr>
          <a:lstStyle/>
          <a:p>
            <a:pPr algn="l">
              <a:defRPr sz="1250" b="1" i="0">
                <a:solidFill>
                  <a:srgbClr val="FFFFFF"/>
                </a:solidFill>
                <a:latin typeface="Aptos"/>
              </a:defRPr>
            </a:pPr>
            <a:r>
              <a:t>Cash holdback</a:t>
            </a:r>
          </a:p>
        </p:txBody>
      </p:sp>
      <p:sp>
        <p:nvSpPr>
          <p:cNvPr id="19" name="TextBox 18"/>
          <p:cNvSpPr txBox="1"/>
          <p:nvPr/>
        </p:nvSpPr>
        <p:spPr>
          <a:xfrm>
            <a:off x="4663440" y="2167128"/>
            <a:ext cx="731520" cy="182880"/>
          </a:xfrm>
          <a:prstGeom prst="rect">
            <a:avLst/>
          </a:prstGeom>
          <a:noFill/>
        </p:spPr>
        <p:txBody>
          <a:bodyPr wrap="square" lIns="18288" tIns="9144" rIns="18288" bIns="9144" anchor="t">
            <a:noAutofit/>
          </a:bodyPr>
          <a:lstStyle/>
          <a:p>
            <a:pPr algn="l">
              <a:defRPr sz="850" b="1" i="0">
                <a:solidFill>
                  <a:srgbClr val="6B7A8A"/>
                </a:solidFill>
                <a:latin typeface="Aptos"/>
              </a:defRPr>
            </a:pPr>
            <a:r>
              <a:t>Purpose</a:t>
            </a:r>
          </a:p>
        </p:txBody>
      </p:sp>
      <p:sp>
        <p:nvSpPr>
          <p:cNvPr id="20" name="TextBox 19"/>
          <p:cNvSpPr txBox="1"/>
          <p:nvPr/>
        </p:nvSpPr>
        <p:spPr>
          <a:xfrm>
            <a:off x="4663440" y="2377440"/>
            <a:ext cx="3282696" cy="384048"/>
          </a:xfrm>
          <a:prstGeom prst="rect">
            <a:avLst/>
          </a:prstGeom>
          <a:noFill/>
        </p:spPr>
        <p:txBody>
          <a:bodyPr wrap="square" lIns="18288" tIns="9144" rIns="18288" bIns="9144" anchor="t">
            <a:noAutofit/>
          </a:bodyPr>
          <a:lstStyle/>
          <a:p>
            <a:pPr algn="l">
              <a:defRPr sz="1050" b="0" i="0">
                <a:solidFill>
                  <a:srgbClr val="2A2A2A"/>
                </a:solidFill>
                <a:latin typeface="Aptos"/>
              </a:defRPr>
            </a:pPr>
            <a:r>
              <a:t>Protect available OSF cash while reconciliation is completed</a:t>
            </a:r>
          </a:p>
        </p:txBody>
      </p:sp>
      <p:sp>
        <p:nvSpPr>
          <p:cNvPr id="21" name="Rectangle 20"/>
          <p:cNvSpPr/>
          <p:nvPr/>
        </p:nvSpPr>
        <p:spPr>
          <a:xfrm>
            <a:off x="4663440" y="2834639"/>
            <a:ext cx="3282696" cy="7315"/>
          </a:xfrm>
          <a:prstGeom prst="rect">
            <a:avLst/>
          </a:prstGeom>
          <a:solidFill>
            <a:srgbClr val="CCD4D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4663440" y="2935224"/>
            <a:ext cx="1143000" cy="182880"/>
          </a:xfrm>
          <a:prstGeom prst="rect">
            <a:avLst/>
          </a:prstGeom>
          <a:noFill/>
        </p:spPr>
        <p:txBody>
          <a:bodyPr wrap="square" lIns="18288" tIns="9144" rIns="18288" bIns="9144" anchor="t">
            <a:noAutofit/>
          </a:bodyPr>
          <a:lstStyle/>
          <a:p>
            <a:pPr algn="l">
              <a:defRPr sz="850" b="1" i="0">
                <a:solidFill>
                  <a:srgbClr val="6B7A8A"/>
                </a:solidFill>
                <a:latin typeface="Aptos"/>
              </a:defRPr>
            </a:pPr>
            <a:r>
              <a:t>Cadence / Owner</a:t>
            </a:r>
          </a:p>
        </p:txBody>
      </p:sp>
      <p:sp>
        <p:nvSpPr>
          <p:cNvPr id="23" name="TextBox 22"/>
          <p:cNvSpPr txBox="1"/>
          <p:nvPr/>
        </p:nvSpPr>
        <p:spPr>
          <a:xfrm>
            <a:off x="4663440" y="3127248"/>
            <a:ext cx="3282696" cy="201168"/>
          </a:xfrm>
          <a:prstGeom prst="rect">
            <a:avLst/>
          </a:prstGeom>
          <a:noFill/>
        </p:spPr>
        <p:txBody>
          <a:bodyPr wrap="square" lIns="18288" tIns="9144" rIns="18288" bIns="9144" anchor="t">
            <a:noAutofit/>
          </a:bodyPr>
          <a:lstStyle/>
          <a:p>
            <a:pPr algn="l">
              <a:defRPr sz="1019" b="1" i="0">
                <a:solidFill>
                  <a:srgbClr val="203E63"/>
                </a:solidFill>
                <a:latin typeface="Aptos"/>
              </a:defRPr>
            </a:pPr>
            <a:r>
              <a:t>Fiscal; reviewed weekly during restoration</a:t>
            </a:r>
          </a:p>
        </p:txBody>
      </p:sp>
      <p:sp>
        <p:nvSpPr>
          <p:cNvPr id="24" name="Rounded Rectangle 23"/>
          <p:cNvSpPr/>
          <p:nvPr/>
        </p:nvSpPr>
        <p:spPr>
          <a:xfrm>
            <a:off x="8430767" y="1572768"/>
            <a:ext cx="3611880" cy="1920240"/>
          </a:xfrm>
          <a:prstGeom prst="roundRect">
            <a:avLst/>
          </a:prstGeom>
          <a:solidFill>
            <a:srgbClr val="F8FAFC"/>
          </a:solidFill>
          <a:ln w="12700">
            <a:solidFill>
              <a:srgbClr val="CCD4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Rounded Rectangle 24"/>
          <p:cNvSpPr/>
          <p:nvPr/>
        </p:nvSpPr>
        <p:spPr>
          <a:xfrm>
            <a:off x="8449055" y="1591056"/>
            <a:ext cx="3575304" cy="429768"/>
          </a:xfrm>
          <a:prstGeom prst="roundRect">
            <a:avLst/>
          </a:prstGeom>
          <a:solidFill>
            <a:schemeClr val="accent5">
              <a:lumMod val="60000"/>
              <a:lumOff val="40000"/>
            </a:schemeClr>
          </a:solidFill>
          <a:ln>
            <a:solidFill>
              <a:schemeClr val="accent5">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Oval 25"/>
          <p:cNvSpPr/>
          <p:nvPr/>
        </p:nvSpPr>
        <p:spPr>
          <a:xfrm>
            <a:off x="8567928" y="1668780"/>
            <a:ext cx="274320" cy="274320"/>
          </a:xfrm>
          <a:prstGeom prst="ellipse">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200" b="1">
                <a:solidFill>
                  <a:srgbClr val="2B849B"/>
                </a:solidFill>
                <a:latin typeface="Aptos"/>
              </a:defRPr>
            </a:pPr>
            <a:r>
              <a:t>3</a:t>
            </a:r>
          </a:p>
        </p:txBody>
      </p:sp>
      <p:sp>
        <p:nvSpPr>
          <p:cNvPr id="27" name="TextBox 26"/>
          <p:cNvSpPr txBox="1"/>
          <p:nvPr/>
        </p:nvSpPr>
        <p:spPr>
          <a:xfrm>
            <a:off x="8933688" y="1655064"/>
            <a:ext cx="2926080" cy="256032"/>
          </a:xfrm>
          <a:prstGeom prst="rect">
            <a:avLst/>
          </a:prstGeom>
          <a:solidFill>
            <a:schemeClr val="accent5">
              <a:lumMod val="60000"/>
              <a:lumOff val="40000"/>
            </a:schemeClr>
          </a:solidFill>
        </p:spPr>
        <p:txBody>
          <a:bodyPr wrap="square" lIns="18288" tIns="9144" rIns="18288" bIns="9144" anchor="ctr">
            <a:noAutofit/>
          </a:bodyPr>
          <a:lstStyle/>
          <a:p>
            <a:pPr algn="l">
              <a:defRPr sz="1250" b="1" i="0">
                <a:solidFill>
                  <a:srgbClr val="FFFFFF"/>
                </a:solidFill>
                <a:latin typeface="Aptos"/>
              </a:defRPr>
            </a:pPr>
            <a:r>
              <a:t>Historical use review</a:t>
            </a:r>
          </a:p>
        </p:txBody>
      </p:sp>
      <p:sp>
        <p:nvSpPr>
          <p:cNvPr id="28" name="TextBox 27"/>
          <p:cNvSpPr txBox="1"/>
          <p:nvPr/>
        </p:nvSpPr>
        <p:spPr>
          <a:xfrm>
            <a:off x="8595359" y="2167128"/>
            <a:ext cx="731520" cy="182880"/>
          </a:xfrm>
          <a:prstGeom prst="rect">
            <a:avLst/>
          </a:prstGeom>
          <a:noFill/>
        </p:spPr>
        <p:txBody>
          <a:bodyPr wrap="square" lIns="18288" tIns="9144" rIns="18288" bIns="9144" anchor="t">
            <a:noAutofit/>
          </a:bodyPr>
          <a:lstStyle/>
          <a:p>
            <a:pPr algn="l">
              <a:defRPr sz="850" b="1" i="0">
                <a:solidFill>
                  <a:srgbClr val="6B7A8A"/>
                </a:solidFill>
                <a:latin typeface="Aptos"/>
              </a:defRPr>
            </a:pPr>
            <a:r>
              <a:t>Purpose</a:t>
            </a:r>
          </a:p>
        </p:txBody>
      </p:sp>
      <p:sp>
        <p:nvSpPr>
          <p:cNvPr id="29" name="TextBox 28"/>
          <p:cNvSpPr txBox="1"/>
          <p:nvPr/>
        </p:nvSpPr>
        <p:spPr>
          <a:xfrm>
            <a:off x="8595359" y="2377440"/>
            <a:ext cx="3282696" cy="384048"/>
          </a:xfrm>
          <a:prstGeom prst="rect">
            <a:avLst/>
          </a:prstGeom>
          <a:noFill/>
        </p:spPr>
        <p:txBody>
          <a:bodyPr wrap="square" lIns="18288" tIns="9144" rIns="18288" bIns="9144" anchor="t">
            <a:noAutofit/>
          </a:bodyPr>
          <a:lstStyle/>
          <a:p>
            <a:pPr algn="l">
              <a:defRPr sz="1050" b="0" i="0">
                <a:solidFill>
                  <a:srgbClr val="2A2A2A"/>
                </a:solidFill>
                <a:latin typeface="Aptos"/>
              </a:defRPr>
            </a:pPr>
            <a:r>
              <a:t>Confirm allowable uses vs. amounts to restore</a:t>
            </a:r>
          </a:p>
        </p:txBody>
      </p:sp>
      <p:sp>
        <p:nvSpPr>
          <p:cNvPr id="30" name="Rectangle 29"/>
          <p:cNvSpPr/>
          <p:nvPr/>
        </p:nvSpPr>
        <p:spPr>
          <a:xfrm>
            <a:off x="8595359" y="2834639"/>
            <a:ext cx="3282696" cy="7315"/>
          </a:xfrm>
          <a:prstGeom prst="rect">
            <a:avLst/>
          </a:prstGeom>
          <a:solidFill>
            <a:srgbClr val="CCD4D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TextBox 30"/>
          <p:cNvSpPr txBox="1"/>
          <p:nvPr/>
        </p:nvSpPr>
        <p:spPr>
          <a:xfrm>
            <a:off x="8595359" y="2935224"/>
            <a:ext cx="1143000" cy="182880"/>
          </a:xfrm>
          <a:prstGeom prst="rect">
            <a:avLst/>
          </a:prstGeom>
          <a:noFill/>
        </p:spPr>
        <p:txBody>
          <a:bodyPr wrap="square" lIns="18288" tIns="9144" rIns="18288" bIns="9144" anchor="t">
            <a:noAutofit/>
          </a:bodyPr>
          <a:lstStyle/>
          <a:p>
            <a:pPr algn="l">
              <a:defRPr sz="850" b="1" i="0">
                <a:solidFill>
                  <a:srgbClr val="6B7A8A"/>
                </a:solidFill>
                <a:latin typeface="Aptos"/>
              </a:defRPr>
            </a:pPr>
            <a:r>
              <a:t>Cadence / Owner</a:t>
            </a:r>
          </a:p>
        </p:txBody>
      </p:sp>
      <p:sp>
        <p:nvSpPr>
          <p:cNvPr id="32" name="TextBox 31"/>
          <p:cNvSpPr txBox="1"/>
          <p:nvPr/>
        </p:nvSpPr>
        <p:spPr>
          <a:xfrm>
            <a:off x="8595359" y="3127248"/>
            <a:ext cx="3282696" cy="201168"/>
          </a:xfrm>
          <a:prstGeom prst="rect">
            <a:avLst/>
          </a:prstGeom>
          <a:noFill/>
        </p:spPr>
        <p:txBody>
          <a:bodyPr wrap="square" lIns="18288" tIns="9144" rIns="18288" bIns="9144" anchor="t">
            <a:noAutofit/>
          </a:bodyPr>
          <a:lstStyle/>
          <a:p>
            <a:pPr algn="l">
              <a:defRPr sz="1019" b="1" i="0">
                <a:solidFill>
                  <a:srgbClr val="203E63"/>
                </a:solidFill>
                <a:latin typeface="Aptos"/>
              </a:defRPr>
            </a:pPr>
            <a:r>
              <a:t>Fiscal + Program + Counsel as needed</a:t>
            </a:r>
          </a:p>
        </p:txBody>
      </p:sp>
      <p:sp>
        <p:nvSpPr>
          <p:cNvPr id="33" name="Rounded Rectangle 32"/>
          <p:cNvSpPr/>
          <p:nvPr/>
        </p:nvSpPr>
        <p:spPr>
          <a:xfrm>
            <a:off x="566928" y="3813048"/>
            <a:ext cx="3611880" cy="1920240"/>
          </a:xfrm>
          <a:prstGeom prst="roundRect">
            <a:avLst/>
          </a:prstGeom>
          <a:solidFill>
            <a:srgbClr val="F8FAFC"/>
          </a:solidFill>
          <a:ln w="12700">
            <a:solidFill>
              <a:srgbClr val="CCD4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4" name="Rounded Rectangle 33"/>
          <p:cNvSpPr/>
          <p:nvPr/>
        </p:nvSpPr>
        <p:spPr>
          <a:xfrm>
            <a:off x="585216" y="3831335"/>
            <a:ext cx="3575304" cy="429768"/>
          </a:xfrm>
          <a:prstGeom prst="roundRect">
            <a:avLst/>
          </a:prstGeom>
          <a:solidFill>
            <a:srgbClr val="52892E"/>
          </a:solidFill>
          <a:ln>
            <a:solidFill>
              <a:srgbClr val="52892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5" name="Oval 34"/>
          <p:cNvSpPr/>
          <p:nvPr/>
        </p:nvSpPr>
        <p:spPr>
          <a:xfrm>
            <a:off x="704088" y="3909060"/>
            <a:ext cx="274320" cy="274320"/>
          </a:xfrm>
          <a:prstGeom prst="ellipse">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200" b="1">
                <a:solidFill>
                  <a:srgbClr val="52892E"/>
                </a:solidFill>
                <a:latin typeface="Aptos"/>
              </a:defRPr>
            </a:pPr>
            <a:r>
              <a:t>4</a:t>
            </a:r>
          </a:p>
        </p:txBody>
      </p:sp>
      <p:sp>
        <p:nvSpPr>
          <p:cNvPr id="36" name="TextBox 35"/>
          <p:cNvSpPr txBox="1"/>
          <p:nvPr/>
        </p:nvSpPr>
        <p:spPr>
          <a:xfrm>
            <a:off x="1069848" y="3895344"/>
            <a:ext cx="2926080" cy="256032"/>
          </a:xfrm>
          <a:prstGeom prst="rect">
            <a:avLst/>
          </a:prstGeom>
          <a:noFill/>
        </p:spPr>
        <p:txBody>
          <a:bodyPr wrap="square" lIns="18288" tIns="9144" rIns="18288" bIns="9144" anchor="ctr">
            <a:noAutofit/>
          </a:bodyPr>
          <a:lstStyle/>
          <a:p>
            <a:pPr algn="l">
              <a:defRPr sz="1250" b="1" i="0">
                <a:solidFill>
                  <a:srgbClr val="FFFFFF"/>
                </a:solidFill>
                <a:latin typeface="Aptos"/>
              </a:defRPr>
            </a:pPr>
            <a:r>
              <a:t>Quarterly Board report</a:t>
            </a:r>
          </a:p>
        </p:txBody>
      </p:sp>
      <p:sp>
        <p:nvSpPr>
          <p:cNvPr id="37" name="TextBox 36"/>
          <p:cNvSpPr txBox="1"/>
          <p:nvPr/>
        </p:nvSpPr>
        <p:spPr>
          <a:xfrm>
            <a:off x="731520" y="4407408"/>
            <a:ext cx="731520" cy="182880"/>
          </a:xfrm>
          <a:prstGeom prst="rect">
            <a:avLst/>
          </a:prstGeom>
          <a:noFill/>
        </p:spPr>
        <p:txBody>
          <a:bodyPr wrap="square" lIns="18288" tIns="9144" rIns="18288" bIns="9144" anchor="t">
            <a:noAutofit/>
          </a:bodyPr>
          <a:lstStyle/>
          <a:p>
            <a:pPr algn="l">
              <a:defRPr sz="850" b="1" i="0">
                <a:solidFill>
                  <a:srgbClr val="6B7A8A"/>
                </a:solidFill>
                <a:latin typeface="Aptos"/>
              </a:defRPr>
            </a:pPr>
            <a:r>
              <a:t>Purpose</a:t>
            </a:r>
          </a:p>
        </p:txBody>
      </p:sp>
      <p:sp>
        <p:nvSpPr>
          <p:cNvPr id="38" name="TextBox 37"/>
          <p:cNvSpPr txBox="1"/>
          <p:nvPr/>
        </p:nvSpPr>
        <p:spPr>
          <a:xfrm>
            <a:off x="731520" y="4617720"/>
            <a:ext cx="3282696" cy="384048"/>
          </a:xfrm>
          <a:prstGeom prst="rect">
            <a:avLst/>
          </a:prstGeom>
          <a:noFill/>
        </p:spPr>
        <p:txBody>
          <a:bodyPr wrap="square" lIns="18288" tIns="9144" rIns="18288" bIns="9144" anchor="t">
            <a:noAutofit/>
          </a:bodyPr>
          <a:lstStyle/>
          <a:p>
            <a:pPr algn="l">
              <a:defRPr sz="1050" b="0" i="0">
                <a:solidFill>
                  <a:srgbClr val="2A2A2A"/>
                </a:solidFill>
                <a:latin typeface="Aptos"/>
              </a:defRPr>
            </a:pPr>
            <a:r>
              <a:t>Transparent public oversight of receipts, uses, balances, outcomes</a:t>
            </a:r>
          </a:p>
        </p:txBody>
      </p:sp>
      <p:sp>
        <p:nvSpPr>
          <p:cNvPr id="39" name="Rectangle 38"/>
          <p:cNvSpPr/>
          <p:nvPr/>
        </p:nvSpPr>
        <p:spPr>
          <a:xfrm>
            <a:off x="731520" y="5074920"/>
            <a:ext cx="3282696" cy="7315"/>
          </a:xfrm>
          <a:prstGeom prst="rect">
            <a:avLst/>
          </a:prstGeom>
          <a:solidFill>
            <a:srgbClr val="CCD4D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 name="TextBox 39"/>
          <p:cNvSpPr txBox="1"/>
          <p:nvPr/>
        </p:nvSpPr>
        <p:spPr>
          <a:xfrm>
            <a:off x="731520" y="5175504"/>
            <a:ext cx="1143000" cy="182880"/>
          </a:xfrm>
          <a:prstGeom prst="rect">
            <a:avLst/>
          </a:prstGeom>
          <a:noFill/>
        </p:spPr>
        <p:txBody>
          <a:bodyPr wrap="square" lIns="18288" tIns="9144" rIns="18288" bIns="9144" anchor="t">
            <a:noAutofit/>
          </a:bodyPr>
          <a:lstStyle/>
          <a:p>
            <a:pPr algn="l">
              <a:defRPr sz="850" b="1" i="0">
                <a:solidFill>
                  <a:srgbClr val="6B7A8A"/>
                </a:solidFill>
                <a:latin typeface="Aptos"/>
              </a:defRPr>
            </a:pPr>
            <a:r>
              <a:t>Cadence / Owner</a:t>
            </a:r>
          </a:p>
        </p:txBody>
      </p:sp>
      <p:sp>
        <p:nvSpPr>
          <p:cNvPr id="41" name="TextBox 40"/>
          <p:cNvSpPr txBox="1"/>
          <p:nvPr/>
        </p:nvSpPr>
        <p:spPr>
          <a:xfrm>
            <a:off x="731520" y="5367528"/>
            <a:ext cx="3282696" cy="201168"/>
          </a:xfrm>
          <a:prstGeom prst="rect">
            <a:avLst/>
          </a:prstGeom>
          <a:noFill/>
        </p:spPr>
        <p:txBody>
          <a:bodyPr wrap="square" lIns="18288" tIns="9144" rIns="18288" bIns="9144" anchor="t">
            <a:noAutofit/>
          </a:bodyPr>
          <a:lstStyle/>
          <a:p>
            <a:pPr algn="l">
              <a:defRPr sz="1019" b="1" i="0">
                <a:solidFill>
                  <a:srgbClr val="203E63"/>
                </a:solidFill>
                <a:latin typeface="Aptos"/>
              </a:defRPr>
            </a:pPr>
            <a:r>
              <a:t>BHP quarterly</a:t>
            </a:r>
          </a:p>
        </p:txBody>
      </p:sp>
      <p:sp>
        <p:nvSpPr>
          <p:cNvPr id="42" name="Rounded Rectangle 41"/>
          <p:cNvSpPr/>
          <p:nvPr/>
        </p:nvSpPr>
        <p:spPr>
          <a:xfrm>
            <a:off x="4498848" y="3813048"/>
            <a:ext cx="3611880" cy="1920240"/>
          </a:xfrm>
          <a:prstGeom prst="roundRect">
            <a:avLst/>
          </a:prstGeom>
          <a:solidFill>
            <a:srgbClr val="F8FAFC"/>
          </a:solidFill>
          <a:ln w="12700">
            <a:solidFill>
              <a:srgbClr val="CCD4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3" name="Rounded Rectangle 42"/>
          <p:cNvSpPr/>
          <p:nvPr/>
        </p:nvSpPr>
        <p:spPr>
          <a:xfrm>
            <a:off x="4517136" y="3831335"/>
            <a:ext cx="3575304" cy="429768"/>
          </a:xfrm>
          <a:prstGeom prst="roundRect">
            <a:avLst/>
          </a:prstGeom>
          <a:solidFill>
            <a:schemeClr val="accent6">
              <a:lumMod val="60000"/>
              <a:lumOff val="40000"/>
            </a:schemeClr>
          </a:solidFill>
          <a:ln>
            <a:solidFill>
              <a:schemeClr val="accent6">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4" name="Oval 43"/>
          <p:cNvSpPr/>
          <p:nvPr/>
        </p:nvSpPr>
        <p:spPr>
          <a:xfrm>
            <a:off x="4636008" y="3909060"/>
            <a:ext cx="274320" cy="274320"/>
          </a:xfrm>
          <a:prstGeom prst="ellipse">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200" b="1">
                <a:solidFill>
                  <a:srgbClr val="2B849B"/>
                </a:solidFill>
                <a:latin typeface="Aptos"/>
              </a:defRPr>
            </a:pPr>
            <a:r>
              <a:t>5</a:t>
            </a:r>
          </a:p>
        </p:txBody>
      </p:sp>
      <p:sp>
        <p:nvSpPr>
          <p:cNvPr id="45" name="TextBox 44"/>
          <p:cNvSpPr txBox="1"/>
          <p:nvPr/>
        </p:nvSpPr>
        <p:spPr>
          <a:xfrm>
            <a:off x="5001768" y="3895344"/>
            <a:ext cx="2926080" cy="256032"/>
          </a:xfrm>
          <a:prstGeom prst="rect">
            <a:avLst/>
          </a:prstGeom>
          <a:solidFill>
            <a:schemeClr val="accent6">
              <a:lumMod val="60000"/>
              <a:lumOff val="40000"/>
            </a:schemeClr>
          </a:solidFill>
        </p:spPr>
        <p:txBody>
          <a:bodyPr wrap="square" lIns="18288" tIns="9144" rIns="18288" bIns="9144" anchor="ctr">
            <a:noAutofit/>
          </a:bodyPr>
          <a:lstStyle/>
          <a:p>
            <a:pPr algn="l">
              <a:defRPr sz="1250" b="1" i="0">
                <a:solidFill>
                  <a:srgbClr val="FFFFFF"/>
                </a:solidFill>
                <a:latin typeface="Aptos"/>
              </a:defRPr>
            </a:pPr>
            <a:r>
              <a:t>Project outcome reporting</a:t>
            </a:r>
          </a:p>
        </p:txBody>
      </p:sp>
      <p:sp>
        <p:nvSpPr>
          <p:cNvPr id="46" name="TextBox 45"/>
          <p:cNvSpPr txBox="1"/>
          <p:nvPr/>
        </p:nvSpPr>
        <p:spPr>
          <a:xfrm>
            <a:off x="4663440" y="4407408"/>
            <a:ext cx="731520" cy="182880"/>
          </a:xfrm>
          <a:prstGeom prst="rect">
            <a:avLst/>
          </a:prstGeom>
          <a:noFill/>
        </p:spPr>
        <p:txBody>
          <a:bodyPr wrap="square" lIns="18288" tIns="9144" rIns="18288" bIns="9144" anchor="t">
            <a:noAutofit/>
          </a:bodyPr>
          <a:lstStyle/>
          <a:p>
            <a:pPr algn="l">
              <a:defRPr sz="850" b="1" i="0">
                <a:solidFill>
                  <a:srgbClr val="6B7A8A"/>
                </a:solidFill>
                <a:latin typeface="Aptos"/>
              </a:defRPr>
            </a:pPr>
            <a:r>
              <a:t>Purpose</a:t>
            </a:r>
          </a:p>
        </p:txBody>
      </p:sp>
      <p:sp>
        <p:nvSpPr>
          <p:cNvPr id="47" name="TextBox 46"/>
          <p:cNvSpPr txBox="1"/>
          <p:nvPr/>
        </p:nvSpPr>
        <p:spPr>
          <a:xfrm>
            <a:off x="4663440" y="4617720"/>
            <a:ext cx="3282696" cy="384048"/>
          </a:xfrm>
          <a:prstGeom prst="rect">
            <a:avLst/>
          </a:prstGeom>
          <a:noFill/>
        </p:spPr>
        <p:txBody>
          <a:bodyPr wrap="square" lIns="18288" tIns="9144" rIns="18288" bIns="9144" anchor="t">
            <a:noAutofit/>
          </a:bodyPr>
          <a:lstStyle/>
          <a:p>
            <a:pPr algn="l">
              <a:defRPr sz="1050" b="0" i="0">
                <a:solidFill>
                  <a:srgbClr val="2A2A2A"/>
                </a:solidFill>
                <a:latin typeface="Aptos"/>
              </a:defRPr>
            </a:pPr>
            <a:r>
              <a:t>Tie spending to opioid remediation outcomes</a:t>
            </a:r>
          </a:p>
        </p:txBody>
      </p:sp>
      <p:sp>
        <p:nvSpPr>
          <p:cNvPr id="48" name="Rectangle 47"/>
          <p:cNvSpPr/>
          <p:nvPr/>
        </p:nvSpPr>
        <p:spPr>
          <a:xfrm>
            <a:off x="4663440" y="5074920"/>
            <a:ext cx="3282696" cy="7315"/>
          </a:xfrm>
          <a:prstGeom prst="rect">
            <a:avLst/>
          </a:prstGeom>
          <a:solidFill>
            <a:srgbClr val="CCD4D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9" name="TextBox 48"/>
          <p:cNvSpPr txBox="1"/>
          <p:nvPr/>
        </p:nvSpPr>
        <p:spPr>
          <a:xfrm>
            <a:off x="4663440" y="5175504"/>
            <a:ext cx="1143000" cy="182880"/>
          </a:xfrm>
          <a:prstGeom prst="rect">
            <a:avLst/>
          </a:prstGeom>
          <a:noFill/>
        </p:spPr>
        <p:txBody>
          <a:bodyPr wrap="square" lIns="18288" tIns="9144" rIns="18288" bIns="9144" anchor="t">
            <a:noAutofit/>
          </a:bodyPr>
          <a:lstStyle/>
          <a:p>
            <a:pPr algn="l">
              <a:defRPr sz="850" b="1" i="0">
                <a:solidFill>
                  <a:srgbClr val="6B7A8A"/>
                </a:solidFill>
                <a:latin typeface="Aptos"/>
              </a:defRPr>
            </a:pPr>
            <a:r>
              <a:t>Cadence / Owner</a:t>
            </a:r>
          </a:p>
        </p:txBody>
      </p:sp>
      <p:sp>
        <p:nvSpPr>
          <p:cNvPr id="50" name="TextBox 49"/>
          <p:cNvSpPr txBox="1"/>
          <p:nvPr/>
        </p:nvSpPr>
        <p:spPr>
          <a:xfrm>
            <a:off x="4663440" y="5367528"/>
            <a:ext cx="3282696" cy="201168"/>
          </a:xfrm>
          <a:prstGeom prst="rect">
            <a:avLst/>
          </a:prstGeom>
          <a:noFill/>
        </p:spPr>
        <p:txBody>
          <a:bodyPr wrap="square" lIns="18288" tIns="9144" rIns="18288" bIns="9144" anchor="t">
            <a:noAutofit/>
          </a:bodyPr>
          <a:lstStyle/>
          <a:p>
            <a:pPr algn="l">
              <a:defRPr sz="1019" b="1" i="0">
                <a:solidFill>
                  <a:srgbClr val="203E63"/>
                </a:solidFill>
                <a:latin typeface="Aptos"/>
              </a:defRPr>
            </a:pPr>
            <a:r>
              <a:t>Program leads + contractors</a:t>
            </a:r>
          </a:p>
        </p:txBody>
      </p:sp>
      <p:sp>
        <p:nvSpPr>
          <p:cNvPr id="51" name="Rounded Rectangle 50"/>
          <p:cNvSpPr/>
          <p:nvPr/>
        </p:nvSpPr>
        <p:spPr>
          <a:xfrm>
            <a:off x="8430767" y="3813048"/>
            <a:ext cx="3611880" cy="1920240"/>
          </a:xfrm>
          <a:prstGeom prst="roundRect">
            <a:avLst/>
          </a:prstGeom>
          <a:solidFill>
            <a:srgbClr val="F8FAFC"/>
          </a:solidFill>
          <a:ln w="12700">
            <a:solidFill>
              <a:srgbClr val="CCD4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2" name="Rounded Rectangle 51"/>
          <p:cNvSpPr/>
          <p:nvPr/>
        </p:nvSpPr>
        <p:spPr>
          <a:xfrm>
            <a:off x="8449055" y="3831335"/>
            <a:ext cx="3575304" cy="429768"/>
          </a:xfrm>
          <a:prstGeom prst="roundRect">
            <a:avLst/>
          </a:prstGeom>
          <a:solidFill>
            <a:srgbClr val="203E63"/>
          </a:solidFill>
          <a:ln>
            <a:solidFill>
              <a:srgbClr val="203E6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3" name="Oval 52"/>
          <p:cNvSpPr/>
          <p:nvPr/>
        </p:nvSpPr>
        <p:spPr>
          <a:xfrm>
            <a:off x="8567928" y="3909060"/>
            <a:ext cx="274320" cy="274320"/>
          </a:xfrm>
          <a:prstGeom prst="ellipse">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200" b="1">
                <a:solidFill>
                  <a:srgbClr val="203E63"/>
                </a:solidFill>
                <a:latin typeface="Aptos"/>
              </a:defRPr>
            </a:pPr>
            <a:r>
              <a:t>6</a:t>
            </a:r>
          </a:p>
        </p:txBody>
      </p:sp>
      <p:sp>
        <p:nvSpPr>
          <p:cNvPr id="54" name="TextBox 53"/>
          <p:cNvSpPr txBox="1"/>
          <p:nvPr/>
        </p:nvSpPr>
        <p:spPr>
          <a:xfrm>
            <a:off x="8933688" y="3895344"/>
            <a:ext cx="2926080" cy="256032"/>
          </a:xfrm>
          <a:prstGeom prst="rect">
            <a:avLst/>
          </a:prstGeom>
          <a:noFill/>
        </p:spPr>
        <p:txBody>
          <a:bodyPr wrap="square" lIns="18288" tIns="9144" rIns="18288" bIns="9144" anchor="ctr">
            <a:noAutofit/>
          </a:bodyPr>
          <a:lstStyle/>
          <a:p>
            <a:pPr algn="l">
              <a:defRPr sz="1250" b="1" i="0">
                <a:solidFill>
                  <a:srgbClr val="FFFFFF"/>
                </a:solidFill>
                <a:latin typeface="Aptos"/>
              </a:defRPr>
            </a:pPr>
            <a:r>
              <a:t>Governance decision log</a:t>
            </a:r>
          </a:p>
        </p:txBody>
      </p:sp>
      <p:sp>
        <p:nvSpPr>
          <p:cNvPr id="55" name="TextBox 54"/>
          <p:cNvSpPr txBox="1"/>
          <p:nvPr/>
        </p:nvSpPr>
        <p:spPr>
          <a:xfrm>
            <a:off x="8595359" y="4407408"/>
            <a:ext cx="731520" cy="182880"/>
          </a:xfrm>
          <a:prstGeom prst="rect">
            <a:avLst/>
          </a:prstGeom>
          <a:noFill/>
        </p:spPr>
        <p:txBody>
          <a:bodyPr wrap="square" lIns="18288" tIns="9144" rIns="18288" bIns="9144" anchor="t">
            <a:noAutofit/>
          </a:bodyPr>
          <a:lstStyle/>
          <a:p>
            <a:pPr algn="l">
              <a:defRPr sz="850" b="1" i="0">
                <a:solidFill>
                  <a:srgbClr val="6B7A8A"/>
                </a:solidFill>
                <a:latin typeface="Aptos"/>
              </a:defRPr>
            </a:pPr>
            <a:r>
              <a:t>Purpose</a:t>
            </a:r>
          </a:p>
        </p:txBody>
      </p:sp>
      <p:sp>
        <p:nvSpPr>
          <p:cNvPr id="56" name="TextBox 55"/>
          <p:cNvSpPr txBox="1"/>
          <p:nvPr/>
        </p:nvSpPr>
        <p:spPr>
          <a:xfrm>
            <a:off x="8595359" y="4617720"/>
            <a:ext cx="3282696" cy="384048"/>
          </a:xfrm>
          <a:prstGeom prst="rect">
            <a:avLst/>
          </a:prstGeom>
          <a:noFill/>
        </p:spPr>
        <p:txBody>
          <a:bodyPr wrap="square" lIns="18288" tIns="9144" rIns="18288" bIns="9144" anchor="t">
            <a:noAutofit/>
          </a:bodyPr>
          <a:lstStyle/>
          <a:p>
            <a:pPr algn="l">
              <a:defRPr sz="1050" b="0" i="0">
                <a:solidFill>
                  <a:srgbClr val="2A2A2A"/>
                </a:solidFill>
                <a:latin typeface="Aptos"/>
              </a:defRPr>
            </a:pPr>
            <a:r>
              <a:t>Document approval path and authority for each use</a:t>
            </a:r>
          </a:p>
        </p:txBody>
      </p:sp>
      <p:sp>
        <p:nvSpPr>
          <p:cNvPr id="57" name="Rectangle 56"/>
          <p:cNvSpPr/>
          <p:nvPr/>
        </p:nvSpPr>
        <p:spPr>
          <a:xfrm>
            <a:off x="8595359" y="5074920"/>
            <a:ext cx="3282696" cy="7315"/>
          </a:xfrm>
          <a:prstGeom prst="rect">
            <a:avLst/>
          </a:prstGeom>
          <a:solidFill>
            <a:srgbClr val="CCD4D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8" name="TextBox 57"/>
          <p:cNvSpPr txBox="1"/>
          <p:nvPr/>
        </p:nvSpPr>
        <p:spPr>
          <a:xfrm>
            <a:off x="8595359" y="5175504"/>
            <a:ext cx="1143000" cy="182880"/>
          </a:xfrm>
          <a:prstGeom prst="rect">
            <a:avLst/>
          </a:prstGeom>
          <a:noFill/>
        </p:spPr>
        <p:txBody>
          <a:bodyPr wrap="square" lIns="18288" tIns="9144" rIns="18288" bIns="9144" anchor="t">
            <a:noAutofit/>
          </a:bodyPr>
          <a:lstStyle/>
          <a:p>
            <a:pPr algn="l">
              <a:defRPr sz="850" b="1" i="0">
                <a:solidFill>
                  <a:srgbClr val="6B7A8A"/>
                </a:solidFill>
                <a:latin typeface="Aptos"/>
              </a:defRPr>
            </a:pPr>
            <a:r>
              <a:t>Cadence / Owner</a:t>
            </a:r>
          </a:p>
        </p:txBody>
      </p:sp>
      <p:sp>
        <p:nvSpPr>
          <p:cNvPr id="59" name="TextBox 58"/>
          <p:cNvSpPr txBox="1"/>
          <p:nvPr/>
        </p:nvSpPr>
        <p:spPr>
          <a:xfrm>
            <a:off x="8595359" y="5367528"/>
            <a:ext cx="3282696" cy="201168"/>
          </a:xfrm>
          <a:prstGeom prst="rect">
            <a:avLst/>
          </a:prstGeom>
          <a:noFill/>
        </p:spPr>
        <p:txBody>
          <a:bodyPr wrap="square" lIns="18288" tIns="9144" rIns="18288" bIns="9144" anchor="t">
            <a:noAutofit/>
          </a:bodyPr>
          <a:lstStyle/>
          <a:p>
            <a:pPr algn="l">
              <a:defRPr sz="1019" b="1" i="0">
                <a:solidFill>
                  <a:srgbClr val="203E63"/>
                </a:solidFill>
                <a:latin typeface="Aptos"/>
              </a:defRPr>
            </a:pPr>
            <a:r>
              <a:t>BHP + Admin</a:t>
            </a:r>
          </a:p>
        </p:txBody>
      </p:sp>
      <p:sp>
        <p:nvSpPr>
          <p:cNvPr id="60" name="Rounded Rectangle 59"/>
          <p:cNvSpPr/>
          <p:nvPr/>
        </p:nvSpPr>
        <p:spPr>
          <a:xfrm>
            <a:off x="566928" y="6199632"/>
            <a:ext cx="11064240" cy="329184"/>
          </a:xfrm>
          <a:prstGeom prst="roundRect">
            <a:avLst/>
          </a:prstGeom>
          <a:solidFill>
            <a:srgbClr val="EFF3F7"/>
          </a:solidFill>
          <a:ln w="9525">
            <a:solidFill>
              <a:srgbClr val="CCD4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1" name="TextBox 60"/>
          <p:cNvSpPr txBox="1"/>
          <p:nvPr/>
        </p:nvSpPr>
        <p:spPr>
          <a:xfrm>
            <a:off x="713232" y="6272784"/>
            <a:ext cx="10789920" cy="146304"/>
          </a:xfrm>
          <a:prstGeom prst="rect">
            <a:avLst/>
          </a:prstGeom>
          <a:noFill/>
        </p:spPr>
        <p:txBody>
          <a:bodyPr wrap="square" lIns="18288" tIns="9144" rIns="18288" bIns="9144" anchor="t">
            <a:noAutofit/>
          </a:bodyPr>
          <a:lstStyle/>
          <a:p>
            <a:pPr algn="l">
              <a:defRPr sz="919" b="0" i="0">
                <a:solidFill>
                  <a:srgbClr val="203E63"/>
                </a:solidFill>
                <a:latin typeface="Aptos"/>
              </a:defRPr>
            </a:pPr>
            <a:r>
              <a:t>Purpose: ensure OSF receipts, uses, restoration amounts, decision authority, and opioid-remediation outcomes are documented before public reporting.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EFDF859-CC57-40A6-82D5-D5015739F873}"/>
              </a:ext>
            </a:extLst>
          </p:cNvPr>
          <p:cNvSpPr>
            <a:spLocks noGrp="1"/>
          </p:cNvSpPr>
          <p:nvPr/>
        </p:nvSpPr>
        <p:spPr>
          <a:xfrm>
            <a:off x="609600" y="333375"/>
            <a:ext cx="9048750" cy="438150"/>
          </a:xfrm>
          <a:prstGeom prst="rect">
            <a:avLst/>
          </a:prstGeom>
          <a:noFill/>
          <a:ln w="0">
            <a:noFill/>
            <a:prstDash val="solid"/>
          </a:ln>
        </p:spPr>
        <p:txBody>
          <a:bodyPr anchor="ctr"/>
          <a:lstStyle/>
          <a:p>
            <a:pPr algn="l">
              <a:defRPr sz="2100" b="1">
                <a:solidFill>
                  <a:srgbClr val="14343A"/>
                </a:solidFill>
              </a:defRPr>
            </a:pPr>
            <a:r>
              <a:rPr sz="2100" b="1">
                <a:solidFill>
                  <a:srgbClr val="14343A"/>
                </a:solidFill>
              </a:rPr>
              <a:t>OSF GOVERNANCE STRUCTURE &amp; ROLES</a:t>
            </a:r>
          </a:p>
        </p:txBody>
      </p:sp>
      <p:sp>
        <p:nvSpPr>
          <p:cNvPr id="3" name="Rectangle 2">
            <a:extLst>
              <a:ext uri="{FF2B5EF4-FFF2-40B4-BE49-F238E27FC236}">
                <a16:creationId xmlns:a16="http://schemas.microsoft.com/office/drawing/2014/main" id="{EDB97E27-AB09-4D94-9C22-B92A2C34EA58}"/>
              </a:ext>
            </a:extLst>
          </p:cNvPr>
          <p:cNvSpPr>
            <a:spLocks noGrp="1"/>
          </p:cNvSpPr>
          <p:nvPr/>
        </p:nvSpPr>
        <p:spPr>
          <a:xfrm>
            <a:off x="609600" y="752475"/>
            <a:ext cx="9048750" cy="266700"/>
          </a:xfrm>
          <a:prstGeom prst="rect">
            <a:avLst/>
          </a:prstGeom>
          <a:noFill/>
          <a:ln w="0">
            <a:noFill/>
            <a:prstDash val="solid"/>
          </a:ln>
        </p:spPr>
        <p:txBody>
          <a:bodyPr anchor="ctr"/>
          <a:lstStyle/>
          <a:p>
            <a:pPr algn="l">
              <a:defRPr sz="1125" b="0">
                <a:solidFill>
                  <a:srgbClr val="61747A"/>
                </a:solidFill>
              </a:defRPr>
            </a:pPr>
            <a:r>
              <a:rPr sz="1125" b="0">
                <a:solidFill>
                  <a:srgbClr val="61747A"/>
                </a:solidFill>
              </a:rPr>
              <a:t>Clear separation of program administration and final fiscal authority</a:t>
            </a:r>
          </a:p>
        </p:txBody>
      </p:sp>
      <p:sp>
        <p:nvSpPr>
          <p:cNvPr id="4" name="Rectangle: Rounded Corners 3">
            <a:extLst>
              <a:ext uri="{FF2B5EF4-FFF2-40B4-BE49-F238E27FC236}">
                <a16:creationId xmlns:a16="http://schemas.microsoft.com/office/drawing/2014/main" id="{407A45F2-204F-4B33-B8FB-C74BA2089A7E}"/>
              </a:ext>
            </a:extLst>
          </p:cNvPr>
          <p:cNvSpPr>
            <a:spLocks noGrp="1"/>
          </p:cNvSpPr>
          <p:nvPr/>
        </p:nvSpPr>
        <p:spPr>
          <a:xfrm>
            <a:off x="590550" y="1128045"/>
            <a:ext cx="10972800" cy="552450"/>
          </a:xfrm>
          <a:prstGeom prst="roundRect">
            <a:avLst>
              <a:gd name="adj" fmla="val 20690"/>
            </a:avLst>
          </a:prstGeom>
          <a:solidFill>
            <a:schemeClr val="accent5">
              <a:lumMod val="50000"/>
            </a:schemeClr>
          </a:solidFill>
          <a:ln w="9525">
            <a:solidFill>
              <a:srgbClr val="A7C8C9"/>
            </a:solidFill>
            <a:prstDash val="solid"/>
          </a:ln>
        </p:spPr>
        <p:txBody>
          <a:bodyPr/>
          <a:lstStyle/>
          <a:p>
            <a:endParaRPr lang="en-US"/>
          </a:p>
        </p:txBody>
      </p:sp>
      <p:sp>
        <p:nvSpPr>
          <p:cNvPr id="5" name="Rectangle 4">
            <a:extLst>
              <a:ext uri="{FF2B5EF4-FFF2-40B4-BE49-F238E27FC236}">
                <a16:creationId xmlns:a16="http://schemas.microsoft.com/office/drawing/2014/main" id="{D5713916-F19A-4F4C-833C-08568B291B5B}"/>
              </a:ext>
            </a:extLst>
          </p:cNvPr>
          <p:cNvSpPr>
            <a:spLocks noGrp="1"/>
          </p:cNvSpPr>
          <p:nvPr/>
        </p:nvSpPr>
        <p:spPr>
          <a:xfrm>
            <a:off x="819150" y="1323975"/>
            <a:ext cx="2189226" cy="323850"/>
          </a:xfrm>
          <a:prstGeom prst="rect">
            <a:avLst/>
          </a:prstGeom>
          <a:noFill/>
          <a:ln w="0">
            <a:noFill/>
            <a:prstDash val="solid"/>
          </a:ln>
        </p:spPr>
        <p:txBody>
          <a:bodyPr anchor="ctr"/>
          <a:lstStyle/>
          <a:p>
            <a:pPr algn="l">
              <a:defRPr sz="900" b="1">
                <a:solidFill>
                  <a:srgbClr val="166A70"/>
                </a:solidFill>
              </a:defRPr>
            </a:pPr>
            <a:r>
              <a:rPr sz="1200" b="1">
                <a:solidFill>
                  <a:schemeClr val="bg1"/>
                </a:solidFill>
              </a:rPr>
              <a:t>GOVERNANCE PRINCIPLE</a:t>
            </a:r>
            <a:r>
              <a:rPr lang="en-US" sz="1200" b="1">
                <a:solidFill>
                  <a:schemeClr val="bg1"/>
                </a:solidFill>
              </a:rPr>
              <a:t>:</a:t>
            </a:r>
            <a:endParaRPr sz="1200" b="1">
              <a:solidFill>
                <a:schemeClr val="bg1"/>
              </a:solidFill>
            </a:endParaRPr>
          </a:p>
        </p:txBody>
      </p:sp>
      <p:sp>
        <p:nvSpPr>
          <p:cNvPr id="6" name="Rectangle 5">
            <a:extLst>
              <a:ext uri="{FF2B5EF4-FFF2-40B4-BE49-F238E27FC236}">
                <a16:creationId xmlns:a16="http://schemas.microsoft.com/office/drawing/2014/main" id="{87D7972F-CA87-46FE-A46D-A456B56DF85B}"/>
              </a:ext>
            </a:extLst>
          </p:cNvPr>
          <p:cNvSpPr>
            <a:spLocks noGrp="1"/>
          </p:cNvSpPr>
          <p:nvPr/>
        </p:nvSpPr>
        <p:spPr>
          <a:xfrm>
            <a:off x="2781300" y="1304925"/>
            <a:ext cx="8477250" cy="361950"/>
          </a:xfrm>
          <a:prstGeom prst="rect">
            <a:avLst/>
          </a:prstGeom>
          <a:noFill/>
          <a:ln w="0">
            <a:noFill/>
            <a:prstDash val="solid"/>
          </a:ln>
        </p:spPr>
        <p:txBody>
          <a:bodyPr anchor="ctr"/>
          <a:lstStyle/>
          <a:p>
            <a:pPr algn="l">
              <a:defRPr sz="1350" b="1">
                <a:solidFill>
                  <a:srgbClr val="14343A"/>
                </a:solidFill>
              </a:defRPr>
            </a:pPr>
            <a:r>
              <a:rPr sz="1350" b="1">
                <a:solidFill>
                  <a:schemeClr val="bg1"/>
                </a:solidFill>
              </a:rPr>
              <a:t>BHP develops and administers recommendations; BOS retains final review, approval, and oversight.</a:t>
            </a:r>
          </a:p>
        </p:txBody>
      </p:sp>
      <p:sp>
        <p:nvSpPr>
          <p:cNvPr id="7" name="Rectangle: Rounded Corners 6">
            <a:extLst>
              <a:ext uri="{FF2B5EF4-FFF2-40B4-BE49-F238E27FC236}">
                <a16:creationId xmlns:a16="http://schemas.microsoft.com/office/drawing/2014/main" id="{C84BBE54-EE99-4394-9586-A18F4A8E9114}"/>
              </a:ext>
            </a:extLst>
          </p:cNvPr>
          <p:cNvSpPr>
            <a:spLocks noGrp="1"/>
          </p:cNvSpPr>
          <p:nvPr/>
        </p:nvSpPr>
        <p:spPr>
          <a:xfrm>
            <a:off x="600075" y="1890712"/>
            <a:ext cx="5048250" cy="3900488"/>
          </a:xfrm>
          <a:prstGeom prst="roundRect">
            <a:avLst>
              <a:gd name="adj" fmla="val 4071"/>
            </a:avLst>
          </a:prstGeom>
          <a:solidFill>
            <a:srgbClr val="FFFFFF"/>
          </a:solidFill>
          <a:ln w="9525">
            <a:solidFill>
              <a:srgbClr val="C7D5D7"/>
            </a:solidFill>
            <a:prstDash val="solid"/>
          </a:ln>
        </p:spPr>
        <p:txBody>
          <a:bodyPr/>
          <a:lstStyle/>
          <a:p>
            <a:endParaRPr lang="en-US"/>
          </a:p>
        </p:txBody>
      </p:sp>
      <p:sp>
        <p:nvSpPr>
          <p:cNvPr id="8" name="Rectangle: Rounded Corners 7">
            <a:extLst>
              <a:ext uri="{FF2B5EF4-FFF2-40B4-BE49-F238E27FC236}">
                <a16:creationId xmlns:a16="http://schemas.microsoft.com/office/drawing/2014/main" id="{86F56EA4-8494-40D2-88DA-55C9FF73EEA3}"/>
              </a:ext>
            </a:extLst>
          </p:cNvPr>
          <p:cNvSpPr>
            <a:spLocks noGrp="1"/>
          </p:cNvSpPr>
          <p:nvPr/>
        </p:nvSpPr>
        <p:spPr>
          <a:xfrm>
            <a:off x="6534150" y="1900237"/>
            <a:ext cx="5048250" cy="3890963"/>
          </a:xfrm>
          <a:prstGeom prst="roundRect">
            <a:avLst>
              <a:gd name="adj" fmla="val 4071"/>
            </a:avLst>
          </a:prstGeom>
          <a:solidFill>
            <a:srgbClr val="FFFFFF"/>
          </a:solidFill>
          <a:ln w="9525">
            <a:solidFill>
              <a:srgbClr val="C7D5D7"/>
            </a:solidFill>
            <a:prstDash val="solid"/>
          </a:ln>
        </p:spPr>
        <p:txBody>
          <a:bodyPr/>
          <a:lstStyle/>
          <a:p>
            <a:endParaRPr lang="en-US"/>
          </a:p>
        </p:txBody>
      </p:sp>
      <p:sp>
        <p:nvSpPr>
          <p:cNvPr id="9" name="Rectangle: Rounded Corners 8">
            <a:extLst>
              <a:ext uri="{FF2B5EF4-FFF2-40B4-BE49-F238E27FC236}">
                <a16:creationId xmlns:a16="http://schemas.microsoft.com/office/drawing/2014/main" id="{35570799-5B2B-4EE0-A315-BED189591671}"/>
              </a:ext>
            </a:extLst>
          </p:cNvPr>
          <p:cNvSpPr>
            <a:spLocks noGrp="1"/>
          </p:cNvSpPr>
          <p:nvPr/>
        </p:nvSpPr>
        <p:spPr>
          <a:xfrm>
            <a:off x="828675" y="2116646"/>
            <a:ext cx="4591050" cy="552450"/>
          </a:xfrm>
          <a:prstGeom prst="roundRect">
            <a:avLst>
              <a:gd name="adj" fmla="val 20690"/>
            </a:avLst>
          </a:prstGeom>
          <a:solidFill>
            <a:schemeClr val="accent1">
              <a:lumMod val="60000"/>
              <a:lumOff val="40000"/>
            </a:schemeClr>
          </a:solidFill>
          <a:ln w="9525">
            <a:solidFill>
              <a:srgbClr val="163F57"/>
            </a:solidFill>
            <a:prstDash val="solid"/>
          </a:ln>
        </p:spPr>
        <p:txBody>
          <a:bodyPr/>
          <a:lstStyle/>
          <a:p>
            <a:endParaRPr lang="en-US"/>
          </a:p>
        </p:txBody>
      </p:sp>
      <p:sp>
        <p:nvSpPr>
          <p:cNvPr id="10" name="Rectangle: Rounded Corners 9">
            <a:extLst>
              <a:ext uri="{FF2B5EF4-FFF2-40B4-BE49-F238E27FC236}">
                <a16:creationId xmlns:a16="http://schemas.microsoft.com/office/drawing/2014/main" id="{2E1E40E0-0FE8-449C-9478-071EA12048F7}"/>
              </a:ext>
            </a:extLst>
          </p:cNvPr>
          <p:cNvSpPr>
            <a:spLocks noGrp="1"/>
          </p:cNvSpPr>
          <p:nvPr/>
        </p:nvSpPr>
        <p:spPr>
          <a:xfrm>
            <a:off x="6686550" y="2114550"/>
            <a:ext cx="4591050" cy="552450"/>
          </a:xfrm>
          <a:prstGeom prst="roundRect">
            <a:avLst>
              <a:gd name="adj" fmla="val 20690"/>
            </a:avLst>
          </a:prstGeom>
          <a:solidFill>
            <a:schemeClr val="accent6">
              <a:lumMod val="75000"/>
            </a:schemeClr>
          </a:solidFill>
          <a:ln w="9525">
            <a:solidFill>
              <a:srgbClr val="166A70"/>
            </a:solidFill>
            <a:prstDash val="solid"/>
          </a:ln>
        </p:spPr>
        <p:txBody>
          <a:bodyPr/>
          <a:lstStyle/>
          <a:p>
            <a:endParaRPr lang="en-US"/>
          </a:p>
        </p:txBody>
      </p:sp>
      <p:sp>
        <p:nvSpPr>
          <p:cNvPr id="11" name="Rectangle 10">
            <a:extLst>
              <a:ext uri="{FF2B5EF4-FFF2-40B4-BE49-F238E27FC236}">
                <a16:creationId xmlns:a16="http://schemas.microsoft.com/office/drawing/2014/main" id="{40632A5D-B7FA-47E4-A641-70FCB886E12D}"/>
              </a:ext>
            </a:extLst>
          </p:cNvPr>
          <p:cNvSpPr>
            <a:spLocks noGrp="1"/>
          </p:cNvSpPr>
          <p:nvPr/>
        </p:nvSpPr>
        <p:spPr>
          <a:xfrm>
            <a:off x="1028700" y="2245043"/>
            <a:ext cx="4210050" cy="342900"/>
          </a:xfrm>
          <a:prstGeom prst="rect">
            <a:avLst/>
          </a:prstGeom>
          <a:solidFill>
            <a:schemeClr val="accent1">
              <a:lumMod val="60000"/>
              <a:lumOff val="40000"/>
            </a:schemeClr>
          </a:solidFill>
          <a:ln w="0">
            <a:noFill/>
            <a:prstDash val="solid"/>
          </a:ln>
        </p:spPr>
        <p:txBody>
          <a:bodyPr anchor="ctr"/>
          <a:lstStyle/>
          <a:p>
            <a:pPr algn="ctr">
              <a:defRPr sz="1500" b="1">
                <a:solidFill>
                  <a:srgbClr val="FFFFFF"/>
                </a:solidFill>
              </a:defRPr>
            </a:pPr>
            <a:r>
              <a:rPr sz="1500" b="1">
                <a:solidFill>
                  <a:srgbClr val="FFFFFF"/>
                </a:solidFill>
              </a:rPr>
              <a:t>BOARD OF SUPERVISORS </a:t>
            </a:r>
          </a:p>
        </p:txBody>
      </p:sp>
      <p:sp>
        <p:nvSpPr>
          <p:cNvPr id="12" name="Rectangle 11">
            <a:extLst>
              <a:ext uri="{FF2B5EF4-FFF2-40B4-BE49-F238E27FC236}">
                <a16:creationId xmlns:a16="http://schemas.microsoft.com/office/drawing/2014/main" id="{60A87DCB-ED9E-421C-917E-76867F583636}"/>
              </a:ext>
            </a:extLst>
          </p:cNvPr>
          <p:cNvSpPr>
            <a:spLocks noGrp="1"/>
          </p:cNvSpPr>
          <p:nvPr/>
        </p:nvSpPr>
        <p:spPr>
          <a:xfrm>
            <a:off x="6924675" y="2233898"/>
            <a:ext cx="4210050" cy="342900"/>
          </a:xfrm>
          <a:prstGeom prst="rect">
            <a:avLst/>
          </a:prstGeom>
          <a:noFill/>
          <a:ln w="0">
            <a:noFill/>
            <a:prstDash val="solid"/>
          </a:ln>
        </p:spPr>
        <p:txBody>
          <a:bodyPr anchor="ctr"/>
          <a:lstStyle/>
          <a:p>
            <a:pPr algn="ctr">
              <a:defRPr sz="1500" b="1">
                <a:solidFill>
                  <a:srgbClr val="FFFFFF"/>
                </a:solidFill>
              </a:defRPr>
            </a:pPr>
            <a:r>
              <a:rPr sz="1500" b="1">
                <a:solidFill>
                  <a:srgbClr val="FFFFFF"/>
                </a:solidFill>
              </a:rPr>
              <a:t>BEHAVIORAL HEALTH PLAN </a:t>
            </a:r>
          </a:p>
        </p:txBody>
      </p:sp>
      <p:sp>
        <p:nvSpPr>
          <p:cNvPr id="13" name="Rectangle 12">
            <a:extLst>
              <a:ext uri="{FF2B5EF4-FFF2-40B4-BE49-F238E27FC236}">
                <a16:creationId xmlns:a16="http://schemas.microsoft.com/office/drawing/2014/main" id="{3BF25A5C-B8E6-4FA6-9C89-9863BF9CBCB7}"/>
              </a:ext>
            </a:extLst>
          </p:cNvPr>
          <p:cNvSpPr>
            <a:spLocks noGrp="1"/>
          </p:cNvSpPr>
          <p:nvPr/>
        </p:nvSpPr>
        <p:spPr>
          <a:xfrm>
            <a:off x="904875" y="2726531"/>
            <a:ext cx="4438650" cy="285750"/>
          </a:xfrm>
          <a:prstGeom prst="rect">
            <a:avLst/>
          </a:prstGeom>
          <a:noFill/>
          <a:ln w="0">
            <a:noFill/>
            <a:prstDash val="solid"/>
          </a:ln>
        </p:spPr>
        <p:txBody>
          <a:bodyPr anchor="ctr"/>
          <a:lstStyle/>
          <a:p>
            <a:pPr algn="ctr">
              <a:defRPr sz="975" b="1">
                <a:solidFill>
                  <a:srgbClr val="163F57"/>
                </a:solidFill>
              </a:defRPr>
            </a:pPr>
            <a:r>
              <a:rPr sz="975" b="1">
                <a:solidFill>
                  <a:srgbClr val="163F57"/>
                </a:solidFill>
              </a:rPr>
              <a:t>FINAL LEGISLATIVE &amp; FISCAL AUTHORITY</a:t>
            </a:r>
          </a:p>
        </p:txBody>
      </p:sp>
      <p:sp>
        <p:nvSpPr>
          <p:cNvPr id="14" name="Rectangle 13">
            <a:extLst>
              <a:ext uri="{FF2B5EF4-FFF2-40B4-BE49-F238E27FC236}">
                <a16:creationId xmlns:a16="http://schemas.microsoft.com/office/drawing/2014/main" id="{D832CC70-851D-4331-B971-71BF0E667D11}"/>
              </a:ext>
            </a:extLst>
          </p:cNvPr>
          <p:cNvSpPr>
            <a:spLocks noGrp="1"/>
          </p:cNvSpPr>
          <p:nvPr/>
        </p:nvSpPr>
        <p:spPr>
          <a:xfrm>
            <a:off x="6819900" y="2743200"/>
            <a:ext cx="4438650" cy="285750"/>
          </a:xfrm>
          <a:prstGeom prst="rect">
            <a:avLst/>
          </a:prstGeom>
          <a:noFill/>
          <a:ln w="0">
            <a:noFill/>
            <a:prstDash val="solid"/>
          </a:ln>
        </p:spPr>
        <p:txBody>
          <a:bodyPr anchor="ctr"/>
          <a:lstStyle/>
          <a:p>
            <a:pPr algn="ctr">
              <a:defRPr sz="975" b="1">
                <a:solidFill>
                  <a:srgbClr val="166A70"/>
                </a:solidFill>
              </a:defRPr>
            </a:pPr>
            <a:r>
              <a:rPr sz="975" b="1">
                <a:solidFill>
                  <a:schemeClr val="accent6">
                    <a:lumMod val="50000"/>
                  </a:schemeClr>
                </a:solidFill>
              </a:rPr>
              <a:t>SUBJECT-MATTER EXPERT &amp; OPERATIONAL ARM</a:t>
            </a:r>
          </a:p>
        </p:txBody>
      </p:sp>
      <p:sp>
        <p:nvSpPr>
          <p:cNvPr id="15" name="Oval 14">
            <a:extLst>
              <a:ext uri="{FF2B5EF4-FFF2-40B4-BE49-F238E27FC236}">
                <a16:creationId xmlns:a16="http://schemas.microsoft.com/office/drawing/2014/main" id="{D9BFC026-8BB4-437E-91F3-738C4DDACFD6}"/>
              </a:ext>
            </a:extLst>
          </p:cNvPr>
          <p:cNvSpPr>
            <a:spLocks noGrp="1"/>
          </p:cNvSpPr>
          <p:nvPr/>
        </p:nvSpPr>
        <p:spPr>
          <a:xfrm>
            <a:off x="933450" y="3360563"/>
            <a:ext cx="95250" cy="95250"/>
          </a:xfrm>
          <a:prstGeom prst="ellipse">
            <a:avLst/>
          </a:prstGeom>
          <a:solidFill>
            <a:srgbClr val="163F57"/>
          </a:solidFill>
          <a:ln w="0">
            <a:noFill/>
            <a:prstDash val="solid"/>
          </a:ln>
        </p:spPr>
        <p:txBody>
          <a:bodyPr/>
          <a:lstStyle/>
          <a:p>
            <a:endParaRPr lang="en-US"/>
          </a:p>
        </p:txBody>
      </p:sp>
      <p:sp>
        <p:nvSpPr>
          <p:cNvPr id="16" name="Rectangle 15">
            <a:extLst>
              <a:ext uri="{FF2B5EF4-FFF2-40B4-BE49-F238E27FC236}">
                <a16:creationId xmlns:a16="http://schemas.microsoft.com/office/drawing/2014/main" id="{03345B39-019C-44F8-8505-D5838C01BB05}"/>
              </a:ext>
            </a:extLst>
          </p:cNvPr>
          <p:cNvSpPr>
            <a:spLocks noGrp="1"/>
          </p:cNvSpPr>
          <p:nvPr/>
        </p:nvSpPr>
        <p:spPr>
          <a:xfrm>
            <a:off x="1162050" y="3234309"/>
            <a:ext cx="4124325" cy="381000"/>
          </a:xfrm>
          <a:prstGeom prst="rect">
            <a:avLst/>
          </a:prstGeom>
          <a:noFill/>
          <a:ln w="0">
            <a:noFill/>
            <a:prstDash val="solid"/>
          </a:ln>
        </p:spPr>
        <p:txBody>
          <a:bodyPr anchor="ctr"/>
          <a:lstStyle/>
          <a:p>
            <a:pPr algn="l">
              <a:defRPr sz="1125" b="0">
                <a:solidFill>
                  <a:srgbClr val="344C52"/>
                </a:solidFill>
              </a:defRPr>
            </a:pPr>
            <a:r>
              <a:rPr sz="1125" b="0">
                <a:solidFill>
                  <a:srgbClr val="344C52"/>
                </a:solidFill>
              </a:rPr>
              <a:t>Holds ultimate statutory, fiduciary, and legal authority</a:t>
            </a:r>
          </a:p>
        </p:txBody>
      </p:sp>
      <p:sp>
        <p:nvSpPr>
          <p:cNvPr id="17" name="Oval 16">
            <a:extLst>
              <a:ext uri="{FF2B5EF4-FFF2-40B4-BE49-F238E27FC236}">
                <a16:creationId xmlns:a16="http://schemas.microsoft.com/office/drawing/2014/main" id="{D9946732-0718-4FF0-B9FB-FF5C93CFC919}"/>
              </a:ext>
            </a:extLst>
          </p:cNvPr>
          <p:cNvSpPr>
            <a:spLocks noGrp="1"/>
          </p:cNvSpPr>
          <p:nvPr/>
        </p:nvSpPr>
        <p:spPr>
          <a:xfrm>
            <a:off x="952500" y="3899154"/>
            <a:ext cx="95250" cy="95250"/>
          </a:xfrm>
          <a:prstGeom prst="ellipse">
            <a:avLst/>
          </a:prstGeom>
          <a:solidFill>
            <a:srgbClr val="163F57"/>
          </a:solidFill>
          <a:ln w="0">
            <a:noFill/>
            <a:prstDash val="solid"/>
          </a:ln>
        </p:spPr>
        <p:txBody>
          <a:bodyPr/>
          <a:lstStyle/>
          <a:p>
            <a:endParaRPr lang="en-US"/>
          </a:p>
        </p:txBody>
      </p:sp>
      <p:sp>
        <p:nvSpPr>
          <p:cNvPr id="18" name="Rectangle 17">
            <a:extLst>
              <a:ext uri="{FF2B5EF4-FFF2-40B4-BE49-F238E27FC236}">
                <a16:creationId xmlns:a16="http://schemas.microsoft.com/office/drawing/2014/main" id="{005C2B9E-2C6B-4DBB-A055-6278E2F7FADA}"/>
              </a:ext>
            </a:extLst>
          </p:cNvPr>
          <p:cNvSpPr>
            <a:spLocks noGrp="1"/>
          </p:cNvSpPr>
          <p:nvPr/>
        </p:nvSpPr>
        <p:spPr>
          <a:xfrm>
            <a:off x="1133475" y="3775709"/>
            <a:ext cx="4124325" cy="381000"/>
          </a:xfrm>
          <a:prstGeom prst="rect">
            <a:avLst/>
          </a:prstGeom>
          <a:noFill/>
          <a:ln w="0">
            <a:noFill/>
            <a:prstDash val="solid"/>
          </a:ln>
        </p:spPr>
        <p:txBody>
          <a:bodyPr anchor="ctr"/>
          <a:lstStyle/>
          <a:p>
            <a:pPr algn="l">
              <a:defRPr sz="1125" b="0">
                <a:solidFill>
                  <a:srgbClr val="344C52"/>
                </a:solidFill>
              </a:defRPr>
            </a:pPr>
            <a:r>
              <a:rPr sz="1125" b="0">
                <a:solidFill>
                  <a:srgbClr val="344C52"/>
                </a:solidFill>
              </a:rPr>
              <a:t>Approves, denies, or amends budgets and expenditure plans</a:t>
            </a:r>
          </a:p>
        </p:txBody>
      </p:sp>
      <p:sp>
        <p:nvSpPr>
          <p:cNvPr id="19" name="Oval 18">
            <a:extLst>
              <a:ext uri="{FF2B5EF4-FFF2-40B4-BE49-F238E27FC236}">
                <a16:creationId xmlns:a16="http://schemas.microsoft.com/office/drawing/2014/main" id="{C59F6521-2EF4-40B7-A580-25FB0A257CED}"/>
              </a:ext>
            </a:extLst>
          </p:cNvPr>
          <p:cNvSpPr>
            <a:spLocks noGrp="1"/>
          </p:cNvSpPr>
          <p:nvPr/>
        </p:nvSpPr>
        <p:spPr>
          <a:xfrm>
            <a:off x="952500" y="4419600"/>
            <a:ext cx="95250" cy="95250"/>
          </a:xfrm>
          <a:prstGeom prst="ellipse">
            <a:avLst/>
          </a:prstGeom>
          <a:solidFill>
            <a:srgbClr val="163F57"/>
          </a:solidFill>
          <a:ln w="0">
            <a:noFill/>
            <a:prstDash val="solid"/>
          </a:ln>
        </p:spPr>
        <p:txBody>
          <a:bodyPr/>
          <a:lstStyle/>
          <a:p>
            <a:endParaRPr lang="en-US"/>
          </a:p>
        </p:txBody>
      </p:sp>
      <p:sp>
        <p:nvSpPr>
          <p:cNvPr id="20" name="Rectangle 19">
            <a:extLst>
              <a:ext uri="{FF2B5EF4-FFF2-40B4-BE49-F238E27FC236}">
                <a16:creationId xmlns:a16="http://schemas.microsoft.com/office/drawing/2014/main" id="{1468236B-2610-40D2-BB51-73E4C8E743D9}"/>
              </a:ext>
            </a:extLst>
          </p:cNvPr>
          <p:cNvSpPr>
            <a:spLocks noGrp="1"/>
          </p:cNvSpPr>
          <p:nvPr/>
        </p:nvSpPr>
        <p:spPr>
          <a:xfrm>
            <a:off x="1162050" y="4286250"/>
            <a:ext cx="4124325" cy="381000"/>
          </a:xfrm>
          <a:prstGeom prst="rect">
            <a:avLst/>
          </a:prstGeom>
          <a:noFill/>
          <a:ln w="0">
            <a:noFill/>
            <a:prstDash val="solid"/>
          </a:ln>
        </p:spPr>
        <p:txBody>
          <a:bodyPr anchor="ctr"/>
          <a:lstStyle/>
          <a:p>
            <a:pPr algn="l">
              <a:defRPr sz="1125" b="0">
                <a:solidFill>
                  <a:srgbClr val="344C52"/>
                </a:solidFill>
              </a:defRPr>
            </a:pPr>
            <a:r>
              <a:rPr sz="1125" b="0">
                <a:solidFill>
                  <a:srgbClr val="344C52"/>
                </a:solidFill>
              </a:rPr>
              <a:t>Authorizes contracts, MOUs, and funding actions</a:t>
            </a:r>
          </a:p>
        </p:txBody>
      </p:sp>
      <p:sp>
        <p:nvSpPr>
          <p:cNvPr id="21" name="Oval 20">
            <a:extLst>
              <a:ext uri="{FF2B5EF4-FFF2-40B4-BE49-F238E27FC236}">
                <a16:creationId xmlns:a16="http://schemas.microsoft.com/office/drawing/2014/main" id="{61CC40BF-1A3E-44A6-B99C-872ABDFEA7BB}"/>
              </a:ext>
            </a:extLst>
          </p:cNvPr>
          <p:cNvSpPr>
            <a:spLocks noGrp="1"/>
          </p:cNvSpPr>
          <p:nvPr/>
        </p:nvSpPr>
        <p:spPr>
          <a:xfrm>
            <a:off x="952500" y="4905375"/>
            <a:ext cx="95250" cy="95250"/>
          </a:xfrm>
          <a:prstGeom prst="ellipse">
            <a:avLst/>
          </a:prstGeom>
          <a:solidFill>
            <a:srgbClr val="163F57"/>
          </a:solidFill>
          <a:ln w="0">
            <a:noFill/>
            <a:prstDash val="solid"/>
          </a:ln>
        </p:spPr>
        <p:txBody>
          <a:bodyPr/>
          <a:lstStyle/>
          <a:p>
            <a:endParaRPr lang="en-US"/>
          </a:p>
        </p:txBody>
      </p:sp>
      <p:sp>
        <p:nvSpPr>
          <p:cNvPr id="22" name="Rectangle 21">
            <a:extLst>
              <a:ext uri="{FF2B5EF4-FFF2-40B4-BE49-F238E27FC236}">
                <a16:creationId xmlns:a16="http://schemas.microsoft.com/office/drawing/2014/main" id="{B24F6F7F-3700-4004-A151-D40F9E39B81F}"/>
              </a:ext>
            </a:extLst>
          </p:cNvPr>
          <p:cNvSpPr>
            <a:spLocks noGrp="1"/>
          </p:cNvSpPr>
          <p:nvPr/>
        </p:nvSpPr>
        <p:spPr>
          <a:xfrm>
            <a:off x="1162050" y="4772025"/>
            <a:ext cx="4124325" cy="381000"/>
          </a:xfrm>
          <a:prstGeom prst="rect">
            <a:avLst/>
          </a:prstGeom>
          <a:noFill/>
          <a:ln w="0">
            <a:noFill/>
            <a:prstDash val="solid"/>
          </a:ln>
        </p:spPr>
        <p:txBody>
          <a:bodyPr anchor="ctr"/>
          <a:lstStyle/>
          <a:p>
            <a:pPr algn="l">
              <a:defRPr sz="1125" b="0">
                <a:solidFill>
                  <a:srgbClr val="344C52"/>
                </a:solidFill>
              </a:defRPr>
            </a:pPr>
            <a:r>
              <a:rPr sz="1125" b="0">
                <a:solidFill>
                  <a:srgbClr val="344C52"/>
                </a:solidFill>
              </a:rPr>
              <a:t>Provides final review, fiscal oversight, and accountability</a:t>
            </a:r>
          </a:p>
        </p:txBody>
      </p:sp>
      <p:sp>
        <p:nvSpPr>
          <p:cNvPr id="23" name="Oval 22">
            <a:extLst>
              <a:ext uri="{FF2B5EF4-FFF2-40B4-BE49-F238E27FC236}">
                <a16:creationId xmlns:a16="http://schemas.microsoft.com/office/drawing/2014/main" id="{1B9FA539-11E1-4939-886E-4EF02F4A8094}"/>
              </a:ext>
            </a:extLst>
          </p:cNvPr>
          <p:cNvSpPr>
            <a:spLocks noGrp="1"/>
          </p:cNvSpPr>
          <p:nvPr/>
        </p:nvSpPr>
        <p:spPr>
          <a:xfrm>
            <a:off x="952500" y="5391150"/>
            <a:ext cx="95250" cy="95250"/>
          </a:xfrm>
          <a:prstGeom prst="ellipse">
            <a:avLst/>
          </a:prstGeom>
          <a:solidFill>
            <a:srgbClr val="163F57"/>
          </a:solidFill>
          <a:ln w="0">
            <a:noFill/>
            <a:prstDash val="solid"/>
          </a:ln>
        </p:spPr>
        <p:txBody>
          <a:bodyPr/>
          <a:lstStyle/>
          <a:p>
            <a:endParaRPr lang="en-US"/>
          </a:p>
        </p:txBody>
      </p:sp>
      <p:sp>
        <p:nvSpPr>
          <p:cNvPr id="24" name="Rectangle 23">
            <a:extLst>
              <a:ext uri="{FF2B5EF4-FFF2-40B4-BE49-F238E27FC236}">
                <a16:creationId xmlns:a16="http://schemas.microsoft.com/office/drawing/2014/main" id="{E5165267-177F-4D01-95E3-4E95EF5E756D}"/>
              </a:ext>
            </a:extLst>
          </p:cNvPr>
          <p:cNvSpPr>
            <a:spLocks noGrp="1"/>
          </p:cNvSpPr>
          <p:nvPr/>
        </p:nvSpPr>
        <p:spPr>
          <a:xfrm>
            <a:off x="1133475" y="5286376"/>
            <a:ext cx="4124325" cy="381000"/>
          </a:xfrm>
          <a:prstGeom prst="rect">
            <a:avLst/>
          </a:prstGeom>
          <a:noFill/>
          <a:ln w="0">
            <a:noFill/>
            <a:prstDash val="solid"/>
          </a:ln>
        </p:spPr>
        <p:txBody>
          <a:bodyPr anchor="ctr"/>
          <a:lstStyle/>
          <a:p>
            <a:pPr algn="l">
              <a:defRPr sz="1125" b="0">
                <a:solidFill>
                  <a:srgbClr val="344C52"/>
                </a:solidFill>
              </a:defRPr>
            </a:pPr>
            <a:r>
              <a:rPr sz="1125" b="0">
                <a:solidFill>
                  <a:srgbClr val="344C52"/>
                </a:solidFill>
              </a:rPr>
              <a:t>Ensures compliance with settlement terms, law, and County policy</a:t>
            </a:r>
          </a:p>
        </p:txBody>
      </p:sp>
      <p:sp>
        <p:nvSpPr>
          <p:cNvPr id="25" name="Oval 24">
            <a:extLst>
              <a:ext uri="{FF2B5EF4-FFF2-40B4-BE49-F238E27FC236}">
                <a16:creationId xmlns:a16="http://schemas.microsoft.com/office/drawing/2014/main" id="{7AA6422B-C6C1-4DE4-96A8-313EA2FE518B}"/>
              </a:ext>
            </a:extLst>
          </p:cNvPr>
          <p:cNvSpPr>
            <a:spLocks noGrp="1"/>
          </p:cNvSpPr>
          <p:nvPr/>
        </p:nvSpPr>
        <p:spPr>
          <a:xfrm>
            <a:off x="6877050" y="3386423"/>
            <a:ext cx="95250" cy="95250"/>
          </a:xfrm>
          <a:prstGeom prst="ellipse">
            <a:avLst/>
          </a:prstGeom>
          <a:solidFill>
            <a:srgbClr val="166A70"/>
          </a:solidFill>
          <a:ln w="0">
            <a:noFill/>
            <a:prstDash val="solid"/>
          </a:ln>
        </p:spPr>
        <p:txBody>
          <a:bodyPr/>
          <a:lstStyle/>
          <a:p>
            <a:endParaRPr lang="en-US"/>
          </a:p>
        </p:txBody>
      </p:sp>
      <p:sp>
        <p:nvSpPr>
          <p:cNvPr id="26" name="Rectangle 25">
            <a:extLst>
              <a:ext uri="{FF2B5EF4-FFF2-40B4-BE49-F238E27FC236}">
                <a16:creationId xmlns:a16="http://schemas.microsoft.com/office/drawing/2014/main" id="{43BA2C00-73A7-4D58-94DB-57D706421A09}"/>
              </a:ext>
            </a:extLst>
          </p:cNvPr>
          <p:cNvSpPr>
            <a:spLocks noGrp="1"/>
          </p:cNvSpPr>
          <p:nvPr/>
        </p:nvSpPr>
        <p:spPr>
          <a:xfrm>
            <a:off x="7086600" y="3240975"/>
            <a:ext cx="4124325" cy="381000"/>
          </a:xfrm>
          <a:prstGeom prst="rect">
            <a:avLst/>
          </a:prstGeom>
          <a:noFill/>
          <a:ln w="0">
            <a:noFill/>
            <a:prstDash val="solid"/>
          </a:ln>
        </p:spPr>
        <p:txBody>
          <a:bodyPr anchor="ctr"/>
          <a:lstStyle/>
          <a:p>
            <a:pPr algn="l">
              <a:defRPr sz="1125" b="0">
                <a:solidFill>
                  <a:srgbClr val="344C52"/>
                </a:solidFill>
              </a:defRPr>
            </a:pPr>
            <a:r>
              <a:rPr sz="1125" b="0"/>
              <a:t>Identifies SUD service gaps and opioid-remediation </a:t>
            </a:r>
            <a:r>
              <a:rPr sz="1125" b="0">
                <a:solidFill>
                  <a:srgbClr val="344C52"/>
                </a:solidFill>
              </a:rPr>
              <a:t>priorities</a:t>
            </a:r>
          </a:p>
        </p:txBody>
      </p:sp>
      <p:sp>
        <p:nvSpPr>
          <p:cNvPr id="27" name="Oval 26">
            <a:extLst>
              <a:ext uri="{FF2B5EF4-FFF2-40B4-BE49-F238E27FC236}">
                <a16:creationId xmlns:a16="http://schemas.microsoft.com/office/drawing/2014/main" id="{47B32822-6866-457C-8CD1-2B2C7703A499}"/>
              </a:ext>
            </a:extLst>
          </p:cNvPr>
          <p:cNvSpPr>
            <a:spLocks noGrp="1"/>
          </p:cNvSpPr>
          <p:nvPr/>
        </p:nvSpPr>
        <p:spPr>
          <a:xfrm>
            <a:off x="6877050" y="3933825"/>
            <a:ext cx="95250" cy="95250"/>
          </a:xfrm>
          <a:prstGeom prst="ellipse">
            <a:avLst/>
          </a:prstGeom>
          <a:solidFill>
            <a:srgbClr val="166A70"/>
          </a:solidFill>
          <a:ln w="0">
            <a:noFill/>
            <a:prstDash val="solid"/>
          </a:ln>
        </p:spPr>
        <p:txBody>
          <a:bodyPr/>
          <a:lstStyle/>
          <a:p>
            <a:endParaRPr lang="en-US"/>
          </a:p>
        </p:txBody>
      </p:sp>
      <p:sp>
        <p:nvSpPr>
          <p:cNvPr id="28" name="Rectangle 27">
            <a:extLst>
              <a:ext uri="{FF2B5EF4-FFF2-40B4-BE49-F238E27FC236}">
                <a16:creationId xmlns:a16="http://schemas.microsoft.com/office/drawing/2014/main" id="{6E80B092-B0D7-4E17-ABB8-17F1AF9EED22}"/>
              </a:ext>
            </a:extLst>
          </p:cNvPr>
          <p:cNvSpPr>
            <a:spLocks noGrp="1"/>
          </p:cNvSpPr>
          <p:nvPr/>
        </p:nvSpPr>
        <p:spPr>
          <a:xfrm>
            <a:off x="7086600" y="3829050"/>
            <a:ext cx="4124325" cy="381000"/>
          </a:xfrm>
          <a:prstGeom prst="rect">
            <a:avLst/>
          </a:prstGeom>
          <a:noFill/>
          <a:ln w="0">
            <a:noFill/>
            <a:prstDash val="solid"/>
          </a:ln>
        </p:spPr>
        <p:txBody>
          <a:bodyPr anchor="ctr"/>
          <a:lstStyle/>
          <a:p>
            <a:pPr algn="l">
              <a:defRPr sz="1125" b="0">
                <a:solidFill>
                  <a:srgbClr val="344C52"/>
                </a:solidFill>
              </a:defRPr>
            </a:pPr>
            <a:r>
              <a:rPr sz="1125" b="0">
                <a:solidFill>
                  <a:srgbClr val="344C52"/>
                </a:solidFill>
              </a:rPr>
              <a:t>Leads listening sessions and gathers public and stakeholder input</a:t>
            </a:r>
          </a:p>
        </p:txBody>
      </p:sp>
      <p:sp>
        <p:nvSpPr>
          <p:cNvPr id="29" name="Oval 28">
            <a:extLst>
              <a:ext uri="{FF2B5EF4-FFF2-40B4-BE49-F238E27FC236}">
                <a16:creationId xmlns:a16="http://schemas.microsoft.com/office/drawing/2014/main" id="{0F8FAE88-0D10-4785-91A4-1A04E84A3F41}"/>
              </a:ext>
            </a:extLst>
          </p:cNvPr>
          <p:cNvSpPr>
            <a:spLocks noGrp="1"/>
          </p:cNvSpPr>
          <p:nvPr/>
        </p:nvSpPr>
        <p:spPr>
          <a:xfrm>
            <a:off x="6877050" y="4419600"/>
            <a:ext cx="95250" cy="95250"/>
          </a:xfrm>
          <a:prstGeom prst="ellipse">
            <a:avLst/>
          </a:prstGeom>
          <a:solidFill>
            <a:srgbClr val="166A70"/>
          </a:solidFill>
          <a:ln w="0">
            <a:noFill/>
            <a:prstDash val="solid"/>
          </a:ln>
        </p:spPr>
        <p:txBody>
          <a:bodyPr/>
          <a:lstStyle/>
          <a:p>
            <a:endParaRPr lang="en-US"/>
          </a:p>
        </p:txBody>
      </p:sp>
      <p:sp>
        <p:nvSpPr>
          <p:cNvPr id="30" name="Rectangle 29">
            <a:extLst>
              <a:ext uri="{FF2B5EF4-FFF2-40B4-BE49-F238E27FC236}">
                <a16:creationId xmlns:a16="http://schemas.microsoft.com/office/drawing/2014/main" id="{D969F41C-F231-401F-9EDC-8CFBFD938179}"/>
              </a:ext>
            </a:extLst>
          </p:cNvPr>
          <p:cNvSpPr>
            <a:spLocks noGrp="1"/>
          </p:cNvSpPr>
          <p:nvPr/>
        </p:nvSpPr>
        <p:spPr>
          <a:xfrm>
            <a:off x="7086600" y="4305300"/>
            <a:ext cx="4124325" cy="381000"/>
          </a:xfrm>
          <a:prstGeom prst="rect">
            <a:avLst/>
          </a:prstGeom>
          <a:noFill/>
          <a:ln w="0">
            <a:noFill/>
            <a:prstDash val="solid"/>
          </a:ln>
        </p:spPr>
        <p:txBody>
          <a:bodyPr lIns="91440" tIns="45720" rIns="91440" bIns="45720" anchor="ctr"/>
          <a:lstStyle/>
          <a:p>
            <a:pPr algn="l">
              <a:defRPr sz="1125" b="0">
                <a:solidFill>
                  <a:srgbClr val="344C52"/>
                </a:solidFill>
              </a:defRPr>
            </a:pPr>
            <a:r>
              <a:rPr sz="1100" b="0">
                <a:solidFill>
                  <a:srgbClr val="344C52"/>
                </a:solidFill>
              </a:rPr>
              <a:t>Uses the OSF Expenditure Plan, </a:t>
            </a:r>
            <a:r>
              <a:rPr lang="en-US" sz="1100" err="1">
                <a:solidFill>
                  <a:srgbClr val="344C52"/>
                </a:solidFill>
              </a:rPr>
              <a:t>SafeRx</a:t>
            </a:r>
            <a:r>
              <a:rPr sz="1100" b="0">
                <a:solidFill>
                  <a:srgbClr val="344C52"/>
                </a:solidFill>
              </a:rPr>
              <a:t> Steering Committee, data, and clinical expertise</a:t>
            </a:r>
          </a:p>
        </p:txBody>
      </p:sp>
      <p:sp>
        <p:nvSpPr>
          <p:cNvPr id="31" name="Oval 30">
            <a:extLst>
              <a:ext uri="{FF2B5EF4-FFF2-40B4-BE49-F238E27FC236}">
                <a16:creationId xmlns:a16="http://schemas.microsoft.com/office/drawing/2014/main" id="{B36666BC-EB78-4811-8AB6-A6AEE369203C}"/>
              </a:ext>
            </a:extLst>
          </p:cNvPr>
          <p:cNvSpPr>
            <a:spLocks noGrp="1"/>
          </p:cNvSpPr>
          <p:nvPr/>
        </p:nvSpPr>
        <p:spPr>
          <a:xfrm>
            <a:off x="6877050" y="4905375"/>
            <a:ext cx="95250" cy="95250"/>
          </a:xfrm>
          <a:prstGeom prst="ellipse">
            <a:avLst/>
          </a:prstGeom>
          <a:solidFill>
            <a:srgbClr val="166A70"/>
          </a:solidFill>
          <a:ln w="0">
            <a:noFill/>
            <a:prstDash val="solid"/>
          </a:ln>
        </p:spPr>
        <p:txBody>
          <a:bodyPr/>
          <a:lstStyle/>
          <a:p>
            <a:endParaRPr lang="en-US"/>
          </a:p>
        </p:txBody>
      </p:sp>
      <p:sp>
        <p:nvSpPr>
          <p:cNvPr id="32" name="Rectangle 31">
            <a:extLst>
              <a:ext uri="{FF2B5EF4-FFF2-40B4-BE49-F238E27FC236}">
                <a16:creationId xmlns:a16="http://schemas.microsoft.com/office/drawing/2014/main" id="{E9B0A1BC-C187-4FB8-A68A-2601DBDFC263}"/>
              </a:ext>
            </a:extLst>
          </p:cNvPr>
          <p:cNvSpPr>
            <a:spLocks noGrp="1"/>
          </p:cNvSpPr>
          <p:nvPr/>
        </p:nvSpPr>
        <p:spPr>
          <a:xfrm>
            <a:off x="7086600" y="4795838"/>
            <a:ext cx="4124325" cy="381000"/>
          </a:xfrm>
          <a:prstGeom prst="rect">
            <a:avLst/>
          </a:prstGeom>
          <a:noFill/>
          <a:ln w="0">
            <a:noFill/>
            <a:prstDash val="solid"/>
          </a:ln>
        </p:spPr>
        <p:txBody>
          <a:bodyPr anchor="ctr"/>
          <a:lstStyle/>
          <a:p>
            <a:pPr algn="l">
              <a:defRPr sz="1125" b="0">
                <a:solidFill>
                  <a:srgbClr val="344C52"/>
                </a:solidFill>
              </a:defRPr>
            </a:pPr>
            <a:r>
              <a:rPr sz="1125" b="0">
                <a:solidFill>
                  <a:srgbClr val="344C52"/>
                </a:solidFill>
              </a:rPr>
              <a:t>Develops RFPs and recommends providers and funding allocations</a:t>
            </a:r>
          </a:p>
        </p:txBody>
      </p:sp>
      <p:sp>
        <p:nvSpPr>
          <p:cNvPr id="33" name="Oval 32">
            <a:extLst>
              <a:ext uri="{FF2B5EF4-FFF2-40B4-BE49-F238E27FC236}">
                <a16:creationId xmlns:a16="http://schemas.microsoft.com/office/drawing/2014/main" id="{69F78D60-F348-42C5-9C22-1C5A0DE3CCF1}"/>
              </a:ext>
            </a:extLst>
          </p:cNvPr>
          <p:cNvSpPr>
            <a:spLocks noGrp="1"/>
          </p:cNvSpPr>
          <p:nvPr/>
        </p:nvSpPr>
        <p:spPr>
          <a:xfrm>
            <a:off x="6877050" y="5391150"/>
            <a:ext cx="95250" cy="95250"/>
          </a:xfrm>
          <a:prstGeom prst="ellipse">
            <a:avLst/>
          </a:prstGeom>
          <a:solidFill>
            <a:srgbClr val="166A70"/>
          </a:solidFill>
          <a:ln w="0">
            <a:noFill/>
            <a:prstDash val="solid"/>
          </a:ln>
        </p:spPr>
        <p:txBody>
          <a:bodyPr/>
          <a:lstStyle/>
          <a:p>
            <a:endParaRPr lang="en-US"/>
          </a:p>
        </p:txBody>
      </p:sp>
      <p:sp>
        <p:nvSpPr>
          <p:cNvPr id="34" name="Rectangle 33">
            <a:extLst>
              <a:ext uri="{FF2B5EF4-FFF2-40B4-BE49-F238E27FC236}">
                <a16:creationId xmlns:a16="http://schemas.microsoft.com/office/drawing/2014/main" id="{DCB11626-93BD-44F2-A8A7-069314037A51}"/>
              </a:ext>
            </a:extLst>
          </p:cNvPr>
          <p:cNvSpPr>
            <a:spLocks noGrp="1"/>
          </p:cNvSpPr>
          <p:nvPr/>
        </p:nvSpPr>
        <p:spPr>
          <a:xfrm>
            <a:off x="7086600" y="5286376"/>
            <a:ext cx="4124325" cy="381000"/>
          </a:xfrm>
          <a:prstGeom prst="rect">
            <a:avLst/>
          </a:prstGeom>
          <a:noFill/>
          <a:ln w="0">
            <a:noFill/>
            <a:prstDash val="solid"/>
          </a:ln>
        </p:spPr>
        <p:txBody>
          <a:bodyPr anchor="ctr"/>
          <a:lstStyle/>
          <a:p>
            <a:pPr algn="l">
              <a:defRPr sz="1125" b="0">
                <a:solidFill>
                  <a:srgbClr val="344C52"/>
                </a:solidFill>
              </a:defRPr>
            </a:pPr>
            <a:r>
              <a:rPr sz="1125" b="0">
                <a:solidFill>
                  <a:srgbClr val="344C52"/>
                </a:solidFill>
              </a:rPr>
              <a:t>Administers approved contracts, operations, monitoring, invoicing, and payments</a:t>
            </a:r>
          </a:p>
        </p:txBody>
      </p:sp>
      <p:sp>
        <p:nvSpPr>
          <p:cNvPr id="35" name="Rectangle: Rounded Corners 34">
            <a:extLst>
              <a:ext uri="{FF2B5EF4-FFF2-40B4-BE49-F238E27FC236}">
                <a16:creationId xmlns:a16="http://schemas.microsoft.com/office/drawing/2014/main" id="{42E21ACC-A20E-4A64-BEB4-B4A1C7851B6C}"/>
              </a:ext>
            </a:extLst>
          </p:cNvPr>
          <p:cNvSpPr>
            <a:spLocks noGrp="1"/>
          </p:cNvSpPr>
          <p:nvPr/>
        </p:nvSpPr>
        <p:spPr>
          <a:xfrm>
            <a:off x="5486400" y="2767012"/>
            <a:ext cx="1228725" cy="1152525"/>
          </a:xfrm>
          <a:prstGeom prst="roundRect">
            <a:avLst>
              <a:gd name="adj" fmla="val 15385"/>
            </a:avLst>
          </a:prstGeom>
          <a:solidFill>
            <a:schemeClr val="accent6">
              <a:lumMod val="40000"/>
              <a:lumOff val="60000"/>
            </a:schemeClr>
          </a:solidFill>
          <a:ln w="9525">
            <a:solidFill>
              <a:srgbClr val="A7C8C9"/>
            </a:solidFill>
            <a:prstDash val="solid"/>
          </a:ln>
        </p:spPr>
        <p:txBody>
          <a:bodyPr/>
          <a:lstStyle/>
          <a:p>
            <a:endParaRPr lang="en-US"/>
          </a:p>
        </p:txBody>
      </p:sp>
      <p:sp>
        <p:nvSpPr>
          <p:cNvPr id="36" name="Rectangle 35">
            <a:extLst>
              <a:ext uri="{FF2B5EF4-FFF2-40B4-BE49-F238E27FC236}">
                <a16:creationId xmlns:a16="http://schemas.microsoft.com/office/drawing/2014/main" id="{B7775C52-CA85-42BD-B84F-588B90125749}"/>
              </a:ext>
            </a:extLst>
          </p:cNvPr>
          <p:cNvSpPr>
            <a:spLocks noGrp="1"/>
          </p:cNvSpPr>
          <p:nvPr/>
        </p:nvSpPr>
        <p:spPr>
          <a:xfrm>
            <a:off x="5762625" y="3076575"/>
            <a:ext cx="723900" cy="552450"/>
          </a:xfrm>
          <a:prstGeom prst="rect">
            <a:avLst/>
          </a:prstGeom>
          <a:noFill/>
          <a:ln w="0">
            <a:noFill/>
            <a:prstDash val="solid"/>
          </a:ln>
        </p:spPr>
        <p:txBody>
          <a:bodyPr anchor="ctr"/>
          <a:lstStyle/>
          <a:p>
            <a:pPr algn="ctr">
              <a:defRPr sz="825" b="1">
                <a:solidFill>
                  <a:srgbClr val="166A70"/>
                </a:solidFill>
              </a:defRPr>
            </a:pPr>
            <a:r>
              <a:rPr sz="1000" b="1"/>
              <a:t>BHP</a:t>
            </a:r>
          </a:p>
          <a:p>
            <a:pPr algn="ctr">
              <a:defRPr sz="825" b="1">
                <a:solidFill>
                  <a:srgbClr val="166A70"/>
                </a:solidFill>
              </a:defRPr>
            </a:pPr>
            <a:r>
              <a:rPr sz="1000" b="1"/>
              <a:t>ADVISES</a:t>
            </a:r>
          </a:p>
        </p:txBody>
      </p:sp>
      <p:sp>
        <p:nvSpPr>
          <p:cNvPr id="37" name="Rectangle: Rounded Corners 36">
            <a:extLst>
              <a:ext uri="{FF2B5EF4-FFF2-40B4-BE49-F238E27FC236}">
                <a16:creationId xmlns:a16="http://schemas.microsoft.com/office/drawing/2014/main" id="{37B39B15-13DE-4370-B895-9BF216EA311B}"/>
              </a:ext>
            </a:extLst>
          </p:cNvPr>
          <p:cNvSpPr>
            <a:spLocks noGrp="1"/>
          </p:cNvSpPr>
          <p:nvPr/>
        </p:nvSpPr>
        <p:spPr>
          <a:xfrm>
            <a:off x="5486401" y="4015168"/>
            <a:ext cx="1200150" cy="1137857"/>
          </a:xfrm>
          <a:prstGeom prst="roundRect">
            <a:avLst>
              <a:gd name="adj" fmla="val 15385"/>
            </a:avLst>
          </a:prstGeom>
          <a:solidFill>
            <a:srgbClr val="E8EEF1"/>
          </a:solidFill>
          <a:ln w="9525">
            <a:solidFill>
              <a:srgbClr val="B9C8CF"/>
            </a:solidFill>
            <a:prstDash val="solid"/>
          </a:ln>
        </p:spPr>
        <p:txBody>
          <a:bodyPr/>
          <a:lstStyle/>
          <a:p>
            <a:endParaRPr lang="en-US"/>
          </a:p>
        </p:txBody>
      </p:sp>
      <p:sp>
        <p:nvSpPr>
          <p:cNvPr id="38" name="Rectangle 37">
            <a:extLst>
              <a:ext uri="{FF2B5EF4-FFF2-40B4-BE49-F238E27FC236}">
                <a16:creationId xmlns:a16="http://schemas.microsoft.com/office/drawing/2014/main" id="{14F12E70-D80C-45A5-8EF4-ED447E416965}"/>
              </a:ext>
            </a:extLst>
          </p:cNvPr>
          <p:cNvSpPr>
            <a:spLocks noGrp="1"/>
          </p:cNvSpPr>
          <p:nvPr/>
        </p:nvSpPr>
        <p:spPr>
          <a:xfrm>
            <a:off x="5695950" y="4243387"/>
            <a:ext cx="819152" cy="552450"/>
          </a:xfrm>
          <a:prstGeom prst="rect">
            <a:avLst/>
          </a:prstGeom>
          <a:noFill/>
          <a:ln w="0">
            <a:noFill/>
            <a:prstDash val="solid"/>
          </a:ln>
        </p:spPr>
        <p:txBody>
          <a:bodyPr anchor="ctr"/>
          <a:lstStyle/>
          <a:p>
            <a:pPr algn="ctr">
              <a:defRPr sz="825" b="1">
                <a:solidFill>
                  <a:srgbClr val="163F57"/>
                </a:solidFill>
              </a:defRPr>
            </a:pPr>
            <a:r>
              <a:rPr sz="1000" b="1">
                <a:solidFill>
                  <a:srgbClr val="163F57"/>
                </a:solidFill>
              </a:rPr>
              <a:t>BOS</a:t>
            </a:r>
          </a:p>
          <a:p>
            <a:pPr algn="ctr">
              <a:defRPr sz="825" b="1">
                <a:solidFill>
                  <a:srgbClr val="163F57"/>
                </a:solidFill>
              </a:defRPr>
            </a:pPr>
            <a:r>
              <a:rPr sz="1000" b="1">
                <a:solidFill>
                  <a:srgbClr val="163F57"/>
                </a:solidFill>
              </a:rPr>
              <a:t>APPROVES</a:t>
            </a:r>
          </a:p>
        </p:txBody>
      </p:sp>
      <p:sp>
        <p:nvSpPr>
          <p:cNvPr id="39" name="Rectangle: Rounded Corners 38">
            <a:extLst>
              <a:ext uri="{FF2B5EF4-FFF2-40B4-BE49-F238E27FC236}">
                <a16:creationId xmlns:a16="http://schemas.microsoft.com/office/drawing/2014/main" id="{A9D649EA-C541-4E20-8575-78EAFC7B93A9}"/>
              </a:ext>
            </a:extLst>
          </p:cNvPr>
          <p:cNvSpPr>
            <a:spLocks noGrp="1"/>
          </p:cNvSpPr>
          <p:nvPr/>
        </p:nvSpPr>
        <p:spPr>
          <a:xfrm>
            <a:off x="590550" y="6019800"/>
            <a:ext cx="10991850" cy="447675"/>
          </a:xfrm>
          <a:prstGeom prst="roundRect">
            <a:avLst>
              <a:gd name="adj" fmla="val 25532"/>
            </a:avLst>
          </a:prstGeom>
          <a:solidFill>
            <a:schemeClr val="accent4">
              <a:lumMod val="75000"/>
            </a:schemeClr>
          </a:solidFill>
          <a:ln w="9525">
            <a:solidFill>
              <a:srgbClr val="14343A"/>
            </a:solidFill>
            <a:prstDash val="solid"/>
          </a:ln>
        </p:spPr>
        <p:txBody>
          <a:bodyPr/>
          <a:lstStyle/>
          <a:p>
            <a:endParaRPr lang="en-US"/>
          </a:p>
        </p:txBody>
      </p:sp>
      <p:sp>
        <p:nvSpPr>
          <p:cNvPr id="40" name="Rectangle 39">
            <a:extLst>
              <a:ext uri="{FF2B5EF4-FFF2-40B4-BE49-F238E27FC236}">
                <a16:creationId xmlns:a16="http://schemas.microsoft.com/office/drawing/2014/main" id="{F0B0B38D-D2FB-4D93-BD84-B1D8B2DD780F}"/>
              </a:ext>
            </a:extLst>
          </p:cNvPr>
          <p:cNvSpPr>
            <a:spLocks noGrp="1"/>
          </p:cNvSpPr>
          <p:nvPr/>
        </p:nvSpPr>
        <p:spPr>
          <a:xfrm>
            <a:off x="528066" y="6124576"/>
            <a:ext cx="11116818" cy="285750"/>
          </a:xfrm>
          <a:prstGeom prst="rect">
            <a:avLst/>
          </a:prstGeom>
          <a:noFill/>
          <a:ln w="0">
            <a:noFill/>
            <a:prstDash val="solid"/>
          </a:ln>
        </p:spPr>
        <p:txBody>
          <a:bodyPr anchor="ctr"/>
          <a:lstStyle/>
          <a:p>
            <a:pPr algn="ctr">
              <a:defRPr sz="1125" b="1">
                <a:solidFill>
                  <a:srgbClr val="FFFFFF"/>
                </a:solidFill>
              </a:defRPr>
            </a:pPr>
            <a:r>
              <a:rPr sz="1200" b="1">
                <a:solidFill>
                  <a:srgbClr val="FFFFFF"/>
                </a:solidFill>
              </a:rPr>
              <a:t>Decision flow: Community input + clinical expertise → BHP recommendation → BOS authorization → BHP implementation → BOS oversight</a:t>
            </a:r>
            <a:r>
              <a:rPr lang="en-US" sz="1200" b="1">
                <a:solidFill>
                  <a:srgbClr val="FFFFFF"/>
                </a:solidFill>
              </a:rPr>
              <a:t>  →  Quarterly Reports</a:t>
            </a:r>
            <a:endParaRPr sz="1200" b="1">
              <a:solidFill>
                <a:srgbClr val="FFFFFF"/>
              </a:solidFill>
            </a:endParaRPr>
          </a:p>
        </p:txBody>
      </p:sp>
      <p:cxnSp>
        <p:nvCxnSpPr>
          <p:cNvPr id="41" name="Connector 2">
            <a:extLst>
              <a:ext uri="{FF2B5EF4-FFF2-40B4-BE49-F238E27FC236}">
                <a16:creationId xmlns:a16="http://schemas.microsoft.com/office/drawing/2014/main" id="{B73B5BAF-F6B1-347C-3446-18D168CF6CCD}"/>
              </a:ext>
            </a:extLst>
          </p:cNvPr>
          <p:cNvCxnSpPr/>
          <p:nvPr/>
        </p:nvCxnSpPr>
        <p:spPr>
          <a:xfrm>
            <a:off x="446532" y="771525"/>
            <a:ext cx="11384280" cy="0"/>
          </a:xfrm>
          <a:prstGeom prst="line">
            <a:avLst/>
          </a:prstGeom>
          <a:ln w="15240">
            <a:solidFill>
              <a:srgbClr val="D2DCE6"/>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24544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396240" y="201168"/>
            <a:ext cx="11338560" cy="438912"/>
          </a:xfrm>
          <a:prstGeom prst="rect">
            <a:avLst/>
          </a:prstGeom>
          <a:noFill/>
        </p:spPr>
        <p:txBody>
          <a:bodyPr wrap="none">
            <a:spAutoFit/>
          </a:bodyPr>
          <a:lstStyle/>
          <a:p>
            <a:pPr>
              <a:defRPr sz="2400" b="1">
                <a:solidFill>
                  <a:srgbClr val="1E3A56"/>
                </a:solidFill>
                <a:latin typeface="Aptos Display"/>
              </a:defRPr>
            </a:pPr>
            <a:r>
              <a:t>BHP Internal Opioid Remediation Funding Request Process</a:t>
            </a:r>
          </a:p>
        </p:txBody>
      </p:sp>
      <p:sp>
        <p:nvSpPr>
          <p:cNvPr id="3" name="TextBox 2"/>
          <p:cNvSpPr txBox="1"/>
          <p:nvPr/>
        </p:nvSpPr>
        <p:spPr>
          <a:xfrm>
            <a:off x="457200" y="638048"/>
            <a:ext cx="11155680" cy="228600"/>
          </a:xfrm>
          <a:prstGeom prst="rect">
            <a:avLst/>
          </a:prstGeom>
          <a:noFill/>
        </p:spPr>
        <p:txBody>
          <a:bodyPr wrap="none">
            <a:spAutoFit/>
          </a:bodyPr>
          <a:lstStyle/>
          <a:p>
            <a:pPr>
              <a:defRPr sz="1050" i="1">
                <a:solidFill>
                  <a:srgbClr val="1E3A56"/>
                </a:solidFill>
                <a:latin typeface="Aptos"/>
              </a:defRPr>
            </a:pPr>
            <a:r>
              <a:t>Board approval pathway for applying restricted opioid remediation funds to LCBHS-operated activities</a:t>
            </a:r>
          </a:p>
        </p:txBody>
      </p:sp>
      <p:cxnSp>
        <p:nvCxnSpPr>
          <p:cNvPr id="4" name="Connector 3"/>
          <p:cNvCxnSpPr/>
          <p:nvPr/>
        </p:nvCxnSpPr>
        <p:spPr>
          <a:xfrm>
            <a:off x="457200" y="1170432"/>
            <a:ext cx="11274552" cy="0"/>
          </a:xfrm>
          <a:prstGeom prst="line">
            <a:avLst/>
          </a:prstGeom>
          <a:ln w="12700">
            <a:solidFill>
              <a:srgbClr val="D4DBE2"/>
            </a:solidFill>
          </a:ln>
        </p:spPr>
        <p:style>
          <a:lnRef idx="2">
            <a:schemeClr val="accent1"/>
          </a:lnRef>
          <a:fillRef idx="0">
            <a:schemeClr val="accent1"/>
          </a:fillRef>
          <a:effectRef idx="1">
            <a:schemeClr val="accent1"/>
          </a:effectRef>
          <a:fontRef idx="minor">
            <a:schemeClr val="tx1"/>
          </a:fontRef>
        </p:style>
      </p:cxnSp>
      <p:graphicFrame>
        <p:nvGraphicFramePr>
          <p:cNvPr id="5" name="Table 4"/>
          <p:cNvGraphicFramePr>
            <a:graphicFrameLocks noGrp="1"/>
          </p:cNvGraphicFramePr>
          <p:nvPr>
            <p:extLst>
              <p:ext uri="{D42A27DB-BD31-4B8C-83A1-F6EECF244321}">
                <p14:modId xmlns:p14="http://schemas.microsoft.com/office/powerpoint/2010/main" val="758092534"/>
              </p:ext>
            </p:extLst>
          </p:nvPr>
        </p:nvGraphicFramePr>
        <p:xfrm>
          <a:off x="452129" y="861568"/>
          <a:ext cx="11201400" cy="3712464"/>
        </p:xfrm>
        <a:graphic>
          <a:graphicData uri="http://schemas.openxmlformats.org/drawingml/2006/table">
            <a:tbl>
              <a:tblPr firstRow="1" bandRow="1">
                <a:tableStyleId>{5C22544A-7EE6-4342-B048-85BDC9FD1C3A}</a:tableStyleId>
              </a:tblPr>
              <a:tblGrid>
                <a:gridCol w="685800">
                  <a:extLst>
                    <a:ext uri="{9D8B030D-6E8A-4147-A177-3AD203B41FA5}">
                      <a16:colId xmlns:a16="http://schemas.microsoft.com/office/drawing/2014/main" val="20000"/>
                    </a:ext>
                  </a:extLst>
                </a:gridCol>
                <a:gridCol w="4800600">
                  <a:extLst>
                    <a:ext uri="{9D8B030D-6E8A-4147-A177-3AD203B41FA5}">
                      <a16:colId xmlns:a16="http://schemas.microsoft.com/office/drawing/2014/main" val="20001"/>
                    </a:ext>
                  </a:extLst>
                </a:gridCol>
                <a:gridCol w="5715000">
                  <a:extLst>
                    <a:ext uri="{9D8B030D-6E8A-4147-A177-3AD203B41FA5}">
                      <a16:colId xmlns:a16="http://schemas.microsoft.com/office/drawing/2014/main" val="20002"/>
                    </a:ext>
                  </a:extLst>
                </a:gridCol>
              </a:tblGrid>
              <a:tr h="365760">
                <a:tc>
                  <a:txBody>
                    <a:bodyPr/>
                    <a:lstStyle/>
                    <a:p>
                      <a:pPr algn="ctr">
                        <a:defRPr sz="980" b="1">
                          <a:solidFill>
                            <a:srgbClr val="FFFFFF"/>
                          </a:solidFill>
                          <a:latin typeface="Aptos"/>
                        </a:defRPr>
                      </a:pPr>
                      <a:r>
                        <a:rPr sz="1400"/>
                        <a:t>Step</a:t>
                      </a:r>
                    </a:p>
                  </a:txBody>
                  <a:tcPr marL="45720" marR="45720" marT="27432" marB="27432">
                    <a:solidFill>
                      <a:srgbClr val="21527D"/>
                    </a:solidFill>
                  </a:tcPr>
                </a:tc>
                <a:tc>
                  <a:txBody>
                    <a:bodyPr/>
                    <a:lstStyle/>
                    <a:p>
                      <a:pPr algn="ctr">
                        <a:defRPr sz="980" b="1">
                          <a:solidFill>
                            <a:srgbClr val="FFFFFF"/>
                          </a:solidFill>
                          <a:latin typeface="Aptos"/>
                        </a:defRPr>
                      </a:pPr>
                      <a:r>
                        <a:rPr sz="1400"/>
                        <a:t>BHP </a:t>
                      </a:r>
                      <a:r>
                        <a:rPr lang="en-US" sz="1400"/>
                        <a:t>A</a:t>
                      </a:r>
                      <a:r>
                        <a:rPr sz="1400"/>
                        <a:t>ction</a:t>
                      </a:r>
                    </a:p>
                  </a:txBody>
                  <a:tcPr marL="45720" marR="45720" marT="27432" marB="27432">
                    <a:solidFill>
                      <a:srgbClr val="21527D"/>
                    </a:solidFill>
                  </a:tcPr>
                </a:tc>
                <a:tc>
                  <a:txBody>
                    <a:bodyPr/>
                    <a:lstStyle/>
                    <a:p>
                      <a:pPr algn="ctr">
                        <a:defRPr sz="980" b="1">
                          <a:solidFill>
                            <a:srgbClr val="FFFFFF"/>
                          </a:solidFill>
                          <a:latin typeface="Aptos"/>
                        </a:defRPr>
                      </a:pPr>
                      <a:r>
                        <a:rPr sz="1400"/>
                        <a:t>Board / </a:t>
                      </a:r>
                      <a:r>
                        <a:rPr lang="en-US" sz="1400"/>
                        <a:t>F</a:t>
                      </a:r>
                      <a:r>
                        <a:rPr sz="1400"/>
                        <a:t>iscal control</a:t>
                      </a:r>
                    </a:p>
                  </a:txBody>
                  <a:tcPr marL="45720" marR="45720" marT="27432" marB="27432">
                    <a:solidFill>
                      <a:srgbClr val="21527D"/>
                    </a:solidFill>
                  </a:tcPr>
                </a:tc>
                <a:extLst>
                  <a:ext uri="{0D108BD9-81ED-4DB2-BD59-A6C34878D82A}">
                    <a16:rowId xmlns:a16="http://schemas.microsoft.com/office/drawing/2014/main" val="10000"/>
                  </a:ext>
                </a:extLst>
              </a:tr>
              <a:tr h="544982">
                <a:tc>
                  <a:txBody>
                    <a:bodyPr/>
                    <a:lstStyle/>
                    <a:p>
                      <a:pPr algn="ctr">
                        <a:defRPr sz="1100" b="1">
                          <a:solidFill>
                            <a:srgbClr val="272D34"/>
                          </a:solidFill>
                          <a:latin typeface="Aptos"/>
                        </a:defRPr>
                      </a:pPr>
                      <a:r>
                        <a:rPr sz="1100"/>
                        <a:t>1</a:t>
                      </a:r>
                    </a:p>
                  </a:txBody>
                  <a:tcPr marL="45720" marR="45720" marT="27432" marB="27432">
                    <a:solidFill>
                      <a:srgbClr val="F7F9FB"/>
                    </a:solidFill>
                  </a:tcPr>
                </a:tc>
                <a:tc>
                  <a:txBody>
                    <a:bodyPr/>
                    <a:lstStyle/>
                    <a:p>
                      <a:pPr algn="l">
                        <a:defRPr sz="910" b="0">
                          <a:solidFill>
                            <a:srgbClr val="272D34"/>
                          </a:solidFill>
                          <a:latin typeface="Aptos"/>
                        </a:defRPr>
                      </a:pPr>
                      <a:r>
                        <a:rPr sz="1100" b="1"/>
                        <a:t>Identify internal remediation need</a:t>
                      </a:r>
                      <a:r>
                        <a:rPr lang="en-US" sz="1100" b="1"/>
                        <a:t>.</a:t>
                      </a:r>
                      <a:br>
                        <a:rPr sz="1100"/>
                      </a:br>
                      <a:r>
                        <a:rPr sz="1100"/>
                        <a:t>Define the activity, service gap, target population, opioid nexus, and expected remediation outcome.</a:t>
                      </a:r>
                    </a:p>
                  </a:txBody>
                  <a:tcPr marL="45720" marR="45720" marT="27432" marB="27432">
                    <a:solidFill>
                      <a:srgbClr val="F7F9FB"/>
                    </a:solidFill>
                  </a:tcPr>
                </a:tc>
                <a:tc>
                  <a:txBody>
                    <a:bodyPr/>
                    <a:lstStyle/>
                    <a:p>
                      <a:pPr algn="l">
                        <a:defRPr sz="910" b="0">
                          <a:solidFill>
                            <a:srgbClr val="272D34"/>
                          </a:solidFill>
                          <a:latin typeface="Aptos"/>
                        </a:defRPr>
                      </a:pPr>
                      <a:r>
                        <a:rPr sz="1100"/>
                        <a:t>Confirm the activity is BHP-operated and does not require an MOU or contract.</a:t>
                      </a:r>
                    </a:p>
                  </a:txBody>
                  <a:tcPr marL="45720" marR="45720" marT="27432" marB="27432">
                    <a:solidFill>
                      <a:srgbClr val="F7F9FB"/>
                    </a:solidFill>
                  </a:tcPr>
                </a:tc>
                <a:extLst>
                  <a:ext uri="{0D108BD9-81ED-4DB2-BD59-A6C34878D82A}">
                    <a16:rowId xmlns:a16="http://schemas.microsoft.com/office/drawing/2014/main" val="10001"/>
                  </a:ext>
                </a:extLst>
              </a:tr>
              <a:tr h="544982">
                <a:tc>
                  <a:txBody>
                    <a:bodyPr/>
                    <a:lstStyle/>
                    <a:p>
                      <a:pPr algn="ctr">
                        <a:defRPr sz="1100" b="1">
                          <a:solidFill>
                            <a:srgbClr val="272D34"/>
                          </a:solidFill>
                          <a:latin typeface="Aptos"/>
                        </a:defRPr>
                      </a:pPr>
                      <a:r>
                        <a:rPr sz="1100"/>
                        <a:t>2</a:t>
                      </a:r>
                    </a:p>
                  </a:txBody>
                  <a:tcPr marL="45720" marR="45720" marT="27432" marB="27432">
                    <a:solidFill>
                      <a:srgbClr val="F1F4F7"/>
                    </a:solidFill>
                  </a:tcPr>
                </a:tc>
                <a:tc>
                  <a:txBody>
                    <a:bodyPr/>
                    <a:lstStyle/>
                    <a:p>
                      <a:pPr algn="l">
                        <a:defRPr sz="910" b="0">
                          <a:solidFill>
                            <a:srgbClr val="272D34"/>
                          </a:solidFill>
                          <a:latin typeface="Aptos"/>
                        </a:defRPr>
                      </a:pPr>
                      <a:r>
                        <a:rPr sz="1100" b="1"/>
                        <a:t>Prepare program narrative</a:t>
                      </a:r>
                      <a:r>
                        <a:rPr lang="en-US" sz="1100" b="1"/>
                        <a:t>, </a:t>
                      </a:r>
                      <a:r>
                        <a:rPr sz="1100" b="1"/>
                        <a:t>budget</a:t>
                      </a:r>
                      <a:r>
                        <a:rPr lang="en-US" sz="1100" b="1"/>
                        <a:t> and spending plan.</a:t>
                      </a:r>
                      <a:br>
                        <a:rPr sz="1100"/>
                      </a:br>
                      <a:r>
                        <a:rPr sz="1100"/>
                        <a:t>Describe scope, timeline, staffing/operating costs, direct costs, and proposed admin/indirect costs.</a:t>
                      </a:r>
                    </a:p>
                  </a:txBody>
                  <a:tcPr marL="45720" marR="45720" marT="27432" marB="27432">
                    <a:solidFill>
                      <a:srgbClr val="F1F4F7"/>
                    </a:solidFill>
                  </a:tcPr>
                </a:tc>
                <a:tc>
                  <a:txBody>
                    <a:bodyPr/>
                    <a:lstStyle/>
                    <a:p>
                      <a:pPr algn="l">
                        <a:defRPr sz="910" b="0">
                          <a:solidFill>
                            <a:srgbClr val="272D34"/>
                          </a:solidFill>
                          <a:latin typeface="Aptos"/>
                        </a:defRPr>
                      </a:pPr>
                      <a:r>
                        <a:rPr sz="1100"/>
                        <a:t>Identify the restricted fund source, requested amount, fiscal year, and budget adjustment needed.</a:t>
                      </a:r>
                    </a:p>
                  </a:txBody>
                  <a:tcPr marL="45720" marR="45720" marT="27432" marB="27432">
                    <a:solidFill>
                      <a:srgbClr val="F1F4F7"/>
                    </a:solidFill>
                  </a:tcPr>
                </a:tc>
                <a:extLst>
                  <a:ext uri="{0D108BD9-81ED-4DB2-BD59-A6C34878D82A}">
                    <a16:rowId xmlns:a16="http://schemas.microsoft.com/office/drawing/2014/main" val="10002"/>
                  </a:ext>
                </a:extLst>
              </a:tr>
              <a:tr h="544982">
                <a:tc>
                  <a:txBody>
                    <a:bodyPr/>
                    <a:lstStyle/>
                    <a:p>
                      <a:pPr algn="ctr">
                        <a:defRPr sz="1100" b="1">
                          <a:solidFill>
                            <a:srgbClr val="272D34"/>
                          </a:solidFill>
                          <a:latin typeface="Aptos"/>
                        </a:defRPr>
                      </a:pPr>
                      <a:r>
                        <a:rPr sz="1100"/>
                        <a:t>3</a:t>
                      </a:r>
                    </a:p>
                  </a:txBody>
                  <a:tcPr marL="45720" marR="45720" marT="27432" marB="27432">
                    <a:solidFill>
                      <a:srgbClr val="F7F9FB"/>
                    </a:solidFill>
                  </a:tcPr>
                </a:tc>
                <a:tc>
                  <a:txBody>
                    <a:bodyPr/>
                    <a:lstStyle/>
                    <a:p>
                      <a:pPr algn="l">
                        <a:defRPr sz="910" b="0">
                          <a:solidFill>
                            <a:srgbClr val="272D34"/>
                          </a:solidFill>
                          <a:latin typeface="Aptos"/>
                        </a:defRPr>
                      </a:pPr>
                      <a:r>
                        <a:rPr sz="1100" b="1"/>
                        <a:t>Complete allowable-use alignment</a:t>
                      </a:r>
                      <a:r>
                        <a:rPr lang="en-US" sz="1100" b="1"/>
                        <a:t>.</a:t>
                      </a:r>
                      <a:br>
                        <a:rPr sz="1100"/>
                      </a:br>
                      <a:r>
                        <a:rPr sz="1100"/>
                        <a:t>Document Exhibit E Schedule A/B alignment, HIAA status, future-remediation purpose, and community priority.</a:t>
                      </a:r>
                    </a:p>
                  </a:txBody>
                  <a:tcPr marL="45720" marR="45720" marT="27432" marB="27432">
                    <a:solidFill>
                      <a:srgbClr val="F7F9FB"/>
                    </a:solidFill>
                  </a:tcPr>
                </a:tc>
                <a:tc>
                  <a:txBody>
                    <a:bodyPr/>
                    <a:lstStyle/>
                    <a:p>
                      <a:pPr algn="l">
                        <a:defRPr sz="910" b="0">
                          <a:solidFill>
                            <a:srgbClr val="272D34"/>
                          </a:solidFill>
                          <a:latin typeface="Aptos"/>
                        </a:defRPr>
                      </a:pPr>
                      <a:r>
                        <a:rPr lang="en-US" sz="1100" b="0" kern="1200">
                          <a:solidFill>
                            <a:schemeClr val="dk1"/>
                          </a:solidFill>
                          <a:latin typeface="+mn-lt"/>
                          <a:ea typeface="+mn-ea"/>
                          <a:cs typeface="+mn-cs"/>
                        </a:rPr>
                        <a:t>Prior-period costs will be applied to OSF only after review confirms that the expenditure is an allowable opioid-remediation use and meets all applicable fund-source, timing, authorization, and documentation requirements.</a:t>
                      </a:r>
                      <a:endParaRPr sz="1100"/>
                    </a:p>
                  </a:txBody>
                  <a:tcPr marL="45720" marR="45720" marT="27432" marB="27432">
                    <a:solidFill>
                      <a:srgbClr val="F7F9FB"/>
                    </a:solidFill>
                  </a:tcPr>
                </a:tc>
                <a:extLst>
                  <a:ext uri="{0D108BD9-81ED-4DB2-BD59-A6C34878D82A}">
                    <a16:rowId xmlns:a16="http://schemas.microsoft.com/office/drawing/2014/main" val="10003"/>
                  </a:ext>
                </a:extLst>
              </a:tr>
              <a:tr h="544982">
                <a:tc>
                  <a:txBody>
                    <a:bodyPr/>
                    <a:lstStyle/>
                    <a:p>
                      <a:pPr algn="ctr">
                        <a:defRPr sz="1100" b="1">
                          <a:solidFill>
                            <a:srgbClr val="272D34"/>
                          </a:solidFill>
                          <a:latin typeface="Aptos"/>
                        </a:defRPr>
                      </a:pPr>
                      <a:r>
                        <a:rPr sz="1100"/>
                        <a:t>4</a:t>
                      </a:r>
                    </a:p>
                  </a:txBody>
                  <a:tcPr marL="45720" marR="45720" marT="27432" marB="27432">
                    <a:solidFill>
                      <a:srgbClr val="F1F4F7"/>
                    </a:solidFill>
                  </a:tcPr>
                </a:tc>
                <a:tc>
                  <a:txBody>
                    <a:bodyPr/>
                    <a:lstStyle/>
                    <a:p>
                      <a:pPr algn="l">
                        <a:defRPr sz="910" b="0">
                          <a:solidFill>
                            <a:srgbClr val="272D34"/>
                          </a:solidFill>
                          <a:latin typeface="Aptos"/>
                        </a:defRPr>
                      </a:pPr>
                      <a:r>
                        <a:rPr sz="1100" b="1"/>
                        <a:t>Route for internal review</a:t>
                      </a:r>
                      <a:r>
                        <a:rPr lang="en-US" sz="1100" b="1"/>
                        <a:t>.</a:t>
                      </a:r>
                      <a:br>
                        <a:rPr sz="1100"/>
                      </a:br>
                      <a:r>
                        <a:rPr sz="1100"/>
                        <a:t>Review with BHP leadership, Fiscal, Administration, and County Counsel as needed.</a:t>
                      </a:r>
                    </a:p>
                  </a:txBody>
                  <a:tcPr marL="45720" marR="45720" marT="27432" marB="27432">
                    <a:solidFill>
                      <a:srgbClr val="F1F4F7"/>
                    </a:solidFill>
                  </a:tcPr>
                </a:tc>
                <a:tc>
                  <a:txBody>
                    <a:bodyPr/>
                    <a:lstStyle/>
                    <a:p>
                      <a:pPr algn="l">
                        <a:defRPr sz="910" b="0">
                          <a:solidFill>
                            <a:srgbClr val="272D34"/>
                          </a:solidFill>
                          <a:latin typeface="Aptos"/>
                        </a:defRPr>
                      </a:pPr>
                      <a:r>
                        <a:rPr sz="1100"/>
                        <a:t>Verify available cash, appropriation authority, cost allocation, documentation, and reporting requirements.</a:t>
                      </a:r>
                    </a:p>
                  </a:txBody>
                  <a:tcPr marL="45720" marR="45720" marT="27432" marB="27432">
                    <a:solidFill>
                      <a:srgbClr val="F1F4F7"/>
                    </a:solidFill>
                  </a:tcPr>
                </a:tc>
                <a:extLst>
                  <a:ext uri="{0D108BD9-81ED-4DB2-BD59-A6C34878D82A}">
                    <a16:rowId xmlns:a16="http://schemas.microsoft.com/office/drawing/2014/main" val="10004"/>
                  </a:ext>
                </a:extLst>
              </a:tr>
              <a:tr h="544982">
                <a:tc>
                  <a:txBody>
                    <a:bodyPr/>
                    <a:lstStyle/>
                    <a:p>
                      <a:pPr algn="ctr">
                        <a:defRPr sz="1100" b="1">
                          <a:solidFill>
                            <a:srgbClr val="272D34"/>
                          </a:solidFill>
                          <a:latin typeface="Aptos"/>
                        </a:defRPr>
                      </a:pPr>
                      <a:r>
                        <a:rPr sz="1100"/>
                        <a:t>5</a:t>
                      </a:r>
                    </a:p>
                  </a:txBody>
                  <a:tcPr marL="45720" marR="45720" marT="27432" marB="27432">
                    <a:solidFill>
                      <a:srgbClr val="F7F9FB"/>
                    </a:solidFill>
                  </a:tcPr>
                </a:tc>
                <a:tc>
                  <a:txBody>
                    <a:bodyPr/>
                    <a:lstStyle/>
                    <a:p>
                      <a:pPr algn="l">
                        <a:defRPr sz="910" b="0">
                          <a:solidFill>
                            <a:srgbClr val="272D34"/>
                          </a:solidFill>
                          <a:latin typeface="Aptos"/>
                        </a:defRPr>
                      </a:pPr>
                      <a:r>
                        <a:rPr sz="1100" b="1"/>
                        <a:t>Bring forward Board action</a:t>
                      </a:r>
                      <a:r>
                        <a:rPr lang="en-US" sz="1100" b="1"/>
                        <a:t>.</a:t>
                      </a:r>
                      <a:br>
                        <a:rPr sz="1100"/>
                      </a:br>
                      <a:r>
                        <a:rPr sz="1100"/>
                        <a:t>Request approval to apply restricted opioid remediation funds to the internal BHP program.</a:t>
                      </a:r>
                    </a:p>
                  </a:txBody>
                  <a:tcPr marL="45720" marR="45720" marT="27432" marB="27432">
                    <a:solidFill>
                      <a:srgbClr val="F7F9FB"/>
                    </a:solidFill>
                  </a:tcPr>
                </a:tc>
                <a:tc>
                  <a:txBody>
                    <a:bodyPr/>
                    <a:lstStyle/>
                    <a:p>
                      <a:pPr algn="l">
                        <a:defRPr sz="910" b="0">
                          <a:solidFill>
                            <a:srgbClr val="272D34"/>
                          </a:solidFill>
                          <a:latin typeface="Aptos"/>
                        </a:defRPr>
                      </a:pPr>
                      <a:r>
                        <a:rPr sz="1100"/>
                        <a:t>Board action should approve the program scope, fund source, not-to-exceed amount, budget action, and tracking expectations.</a:t>
                      </a:r>
                    </a:p>
                  </a:txBody>
                  <a:tcPr marL="45720" marR="45720" marT="27432" marB="27432">
                    <a:solidFill>
                      <a:srgbClr val="F7F9FB"/>
                    </a:solidFill>
                  </a:tcPr>
                </a:tc>
                <a:extLst>
                  <a:ext uri="{0D108BD9-81ED-4DB2-BD59-A6C34878D82A}">
                    <a16:rowId xmlns:a16="http://schemas.microsoft.com/office/drawing/2014/main" val="10005"/>
                  </a:ext>
                </a:extLst>
              </a:tr>
              <a:tr h="544982">
                <a:tc>
                  <a:txBody>
                    <a:bodyPr/>
                    <a:lstStyle/>
                    <a:p>
                      <a:pPr algn="ctr">
                        <a:defRPr sz="1100" b="1">
                          <a:solidFill>
                            <a:srgbClr val="272D34"/>
                          </a:solidFill>
                          <a:latin typeface="Aptos"/>
                        </a:defRPr>
                      </a:pPr>
                      <a:r>
                        <a:rPr sz="1100"/>
                        <a:t>6</a:t>
                      </a:r>
                    </a:p>
                  </a:txBody>
                  <a:tcPr marL="45720" marR="45720" marT="27432" marB="27432">
                    <a:solidFill>
                      <a:srgbClr val="F1F4F7"/>
                    </a:solidFill>
                  </a:tcPr>
                </a:tc>
                <a:tc>
                  <a:txBody>
                    <a:bodyPr/>
                    <a:lstStyle/>
                    <a:p>
                      <a:pPr algn="l">
                        <a:defRPr sz="910" b="0">
                          <a:solidFill>
                            <a:srgbClr val="272D34"/>
                          </a:solidFill>
                          <a:latin typeface="Aptos"/>
                        </a:defRPr>
                      </a:pPr>
                      <a:r>
                        <a:rPr sz="1100" b="1"/>
                        <a:t>Implement, monitor, and report</a:t>
                      </a:r>
                      <a:r>
                        <a:rPr lang="en-US" sz="1100" b="1"/>
                        <a:t>.</a:t>
                      </a:r>
                      <a:br>
                        <a:rPr sz="1100"/>
                      </a:br>
                      <a:r>
                        <a:rPr sz="1100"/>
                        <a:t>Track expenditures separately by fund, activity, Exhibit E category, and outcome measure.</a:t>
                      </a:r>
                    </a:p>
                  </a:txBody>
                  <a:tcPr marL="45720" marR="45720" marT="27432" marB="27432">
                    <a:solidFill>
                      <a:srgbClr val="F1F4F7"/>
                    </a:solidFill>
                  </a:tcPr>
                </a:tc>
                <a:tc>
                  <a:txBody>
                    <a:bodyPr/>
                    <a:lstStyle/>
                    <a:p>
                      <a:pPr algn="l">
                        <a:defRPr sz="910" b="0">
                          <a:solidFill>
                            <a:srgbClr val="272D34"/>
                          </a:solidFill>
                          <a:latin typeface="Aptos"/>
                        </a:defRPr>
                      </a:pPr>
                      <a:r>
                        <a:rPr sz="1100"/>
                        <a:t>Include activity in OSF tracker, governance decision log, Board updates, and DHCS annual reporting</a:t>
                      </a:r>
                      <a:r>
                        <a:rPr lang="en-US" sz="1100"/>
                        <a:t>, as applicable</a:t>
                      </a:r>
                      <a:r>
                        <a:rPr sz="1100"/>
                        <a:t>.</a:t>
                      </a:r>
                    </a:p>
                  </a:txBody>
                  <a:tcPr marL="45720" marR="45720" marT="27432" marB="27432">
                    <a:solidFill>
                      <a:srgbClr val="F1F4F7"/>
                    </a:solidFill>
                  </a:tcPr>
                </a:tc>
                <a:extLst>
                  <a:ext uri="{0D108BD9-81ED-4DB2-BD59-A6C34878D82A}">
                    <a16:rowId xmlns:a16="http://schemas.microsoft.com/office/drawing/2014/main" val="10006"/>
                  </a:ext>
                </a:extLst>
              </a:tr>
            </a:tbl>
          </a:graphicData>
        </a:graphic>
      </p:graphicFrame>
      <p:sp>
        <p:nvSpPr>
          <p:cNvPr id="6" name="Rectangle 5"/>
          <p:cNvSpPr/>
          <p:nvPr/>
        </p:nvSpPr>
        <p:spPr>
          <a:xfrm>
            <a:off x="464820" y="4684570"/>
            <a:ext cx="11201400" cy="310896"/>
          </a:xfrm>
          <a:prstGeom prst="rect">
            <a:avLst/>
          </a:prstGeom>
          <a:solidFill>
            <a:schemeClr val="accent6">
              <a:lumMod val="75000"/>
            </a:schemeClr>
          </a:solidFill>
          <a:ln>
            <a:solidFill>
              <a:srgbClr val="21527D"/>
            </a:solidFill>
          </a:ln>
        </p:spPr>
        <p:style>
          <a:lnRef idx="1">
            <a:schemeClr val="accent1"/>
          </a:lnRef>
          <a:fillRef idx="3">
            <a:schemeClr val="accent1"/>
          </a:fillRef>
          <a:effectRef idx="2">
            <a:schemeClr val="accent1"/>
          </a:effectRef>
          <a:fontRef idx="minor">
            <a:schemeClr val="lt1"/>
          </a:fontRef>
        </p:style>
        <p:txBody>
          <a:bodyPr lIns="182880" rtlCol="0" anchor="ctr"/>
          <a:lstStyle/>
          <a:p>
            <a:pPr algn="ctr">
              <a:defRPr sz="1050" b="1">
                <a:solidFill>
                  <a:srgbClr val="FFFFFF"/>
                </a:solidFill>
                <a:latin typeface="Aptos"/>
              </a:defRPr>
            </a:pPr>
            <a:r>
              <a:rPr sz="1400"/>
              <a:t>Requested Administrative / Indirect Cost Application for BHP </a:t>
            </a:r>
            <a:r>
              <a:rPr lang="en-US" sz="1400"/>
              <a:t>administration</a:t>
            </a:r>
            <a:r>
              <a:rPr sz="1400"/>
              <a:t> </a:t>
            </a:r>
            <a:r>
              <a:rPr lang="en-US" sz="1400"/>
              <a:t>e</a:t>
            </a:r>
            <a:r>
              <a:rPr sz="1400"/>
              <a:t>fforts</a:t>
            </a:r>
          </a:p>
        </p:txBody>
      </p:sp>
      <p:graphicFrame>
        <p:nvGraphicFramePr>
          <p:cNvPr id="7" name="Table 6"/>
          <p:cNvGraphicFramePr>
            <a:graphicFrameLocks noGrp="1"/>
          </p:cNvGraphicFramePr>
          <p:nvPr>
            <p:extLst>
              <p:ext uri="{D42A27DB-BD31-4B8C-83A1-F6EECF244321}">
                <p14:modId xmlns:p14="http://schemas.microsoft.com/office/powerpoint/2010/main" val="387191370"/>
              </p:ext>
            </p:extLst>
          </p:nvPr>
        </p:nvGraphicFramePr>
        <p:xfrm>
          <a:off x="431809" y="5078848"/>
          <a:ext cx="11211559" cy="1252252"/>
        </p:xfrm>
        <a:graphic>
          <a:graphicData uri="http://schemas.openxmlformats.org/drawingml/2006/table">
            <a:tbl>
              <a:tblPr firstRow="1" bandRow="1">
                <a:tableStyleId>{5C22544A-7EE6-4342-B048-85BDC9FD1C3A}</a:tableStyleId>
              </a:tblPr>
              <a:tblGrid>
                <a:gridCol w="3249064">
                  <a:extLst>
                    <a:ext uri="{9D8B030D-6E8A-4147-A177-3AD203B41FA5}">
                      <a16:colId xmlns:a16="http://schemas.microsoft.com/office/drawing/2014/main" val="20000"/>
                    </a:ext>
                  </a:extLst>
                </a:gridCol>
                <a:gridCol w="1921981">
                  <a:extLst>
                    <a:ext uri="{9D8B030D-6E8A-4147-A177-3AD203B41FA5}">
                      <a16:colId xmlns:a16="http://schemas.microsoft.com/office/drawing/2014/main" val="20001"/>
                    </a:ext>
                  </a:extLst>
                </a:gridCol>
                <a:gridCol w="6040514">
                  <a:extLst>
                    <a:ext uri="{9D8B030D-6E8A-4147-A177-3AD203B41FA5}">
                      <a16:colId xmlns:a16="http://schemas.microsoft.com/office/drawing/2014/main" val="20002"/>
                    </a:ext>
                  </a:extLst>
                </a:gridCol>
              </a:tblGrid>
              <a:tr h="205562">
                <a:tc>
                  <a:txBody>
                    <a:bodyPr/>
                    <a:lstStyle/>
                    <a:p>
                      <a:pPr algn="ctr">
                        <a:defRPr sz="880" b="1">
                          <a:solidFill>
                            <a:srgbClr val="FFFFFF"/>
                          </a:solidFill>
                          <a:latin typeface="Aptos"/>
                        </a:defRPr>
                      </a:pPr>
                      <a:r>
                        <a:rPr sz="1200"/>
                        <a:t>Fund source</a:t>
                      </a:r>
                    </a:p>
                  </a:txBody>
                  <a:tcPr marL="45720" marR="45720" marT="27432" marB="27432">
                    <a:solidFill>
                      <a:schemeClr val="accent4">
                        <a:lumMod val="75000"/>
                      </a:schemeClr>
                    </a:solidFill>
                  </a:tcPr>
                </a:tc>
                <a:tc>
                  <a:txBody>
                    <a:bodyPr/>
                    <a:lstStyle/>
                    <a:p>
                      <a:pPr algn="ctr">
                        <a:defRPr sz="880" b="1">
                          <a:solidFill>
                            <a:srgbClr val="FFFFFF"/>
                          </a:solidFill>
                          <a:latin typeface="Aptos"/>
                        </a:defRPr>
                      </a:pPr>
                      <a:r>
                        <a:rPr sz="1200"/>
                        <a:t>Requested rate</a:t>
                      </a:r>
                    </a:p>
                  </a:txBody>
                  <a:tcPr marL="45720" marR="45720" marT="27432" marB="27432">
                    <a:solidFill>
                      <a:schemeClr val="accent4">
                        <a:lumMod val="75000"/>
                      </a:schemeClr>
                    </a:solidFill>
                  </a:tcPr>
                </a:tc>
                <a:tc>
                  <a:txBody>
                    <a:bodyPr/>
                    <a:lstStyle/>
                    <a:p>
                      <a:pPr algn="ctr">
                        <a:defRPr sz="880" b="1">
                          <a:solidFill>
                            <a:srgbClr val="FFFFFF"/>
                          </a:solidFill>
                          <a:latin typeface="Aptos"/>
                        </a:defRPr>
                      </a:pPr>
                      <a:r>
                        <a:rPr sz="1200"/>
                        <a:t>BHP effort supported</a:t>
                      </a:r>
                    </a:p>
                  </a:txBody>
                  <a:tcPr marL="45720" marR="45720" marT="27432" marB="27432">
                    <a:solidFill>
                      <a:schemeClr val="accent4">
                        <a:lumMod val="75000"/>
                      </a:schemeClr>
                    </a:solidFill>
                  </a:tcPr>
                </a:tc>
                <a:extLst>
                  <a:ext uri="{0D108BD9-81ED-4DB2-BD59-A6C34878D82A}">
                    <a16:rowId xmlns:a16="http://schemas.microsoft.com/office/drawing/2014/main" val="10000"/>
                  </a:ext>
                </a:extLst>
              </a:tr>
              <a:tr h="276498">
                <a:tc>
                  <a:txBody>
                    <a:bodyPr/>
                    <a:lstStyle/>
                    <a:p>
                      <a:pPr algn="l">
                        <a:defRPr sz="869" b="0">
                          <a:solidFill>
                            <a:srgbClr val="272D34"/>
                          </a:solidFill>
                          <a:latin typeface="Aptos"/>
                        </a:defRPr>
                      </a:pPr>
                      <a:r>
                        <a:rPr sz="1100"/>
                        <a:t>California Abatement Accounts Fund</a:t>
                      </a:r>
                    </a:p>
                  </a:txBody>
                  <a:tcPr marL="45720" marR="45720" marT="27432" marB="27432">
                    <a:solidFill>
                      <a:srgbClr val="F7F9FB"/>
                    </a:solidFill>
                  </a:tcPr>
                </a:tc>
                <a:tc>
                  <a:txBody>
                    <a:bodyPr/>
                    <a:lstStyle/>
                    <a:p>
                      <a:pPr algn="ctr">
                        <a:defRPr sz="869" b="1">
                          <a:solidFill>
                            <a:srgbClr val="24859B"/>
                          </a:solidFill>
                          <a:latin typeface="Aptos"/>
                        </a:defRPr>
                      </a:pPr>
                      <a:r>
                        <a:rPr sz="1100">
                          <a:solidFill>
                            <a:schemeClr val="tx1"/>
                          </a:solidFill>
                        </a:rPr>
                        <a:t>Up to 10%</a:t>
                      </a:r>
                    </a:p>
                  </a:txBody>
                  <a:tcPr marL="45720" marR="45720" marT="27432" marB="27432">
                    <a:solidFill>
                      <a:srgbClr val="F7F9FB"/>
                    </a:solidFill>
                  </a:tcPr>
                </a:tc>
                <a:tc>
                  <a:txBody>
                    <a:bodyPr/>
                    <a:lstStyle/>
                    <a:p>
                      <a:pPr algn="l"/>
                      <a:r>
                        <a:rPr lang="en-US" sz="900" b="0" kern="1200">
                          <a:solidFill>
                            <a:schemeClr val="dk1"/>
                          </a:solidFill>
                          <a:latin typeface="+mn-lt"/>
                          <a:ea typeface="+mn-ea"/>
                          <a:cs typeface="+mn-cs"/>
                        </a:rPr>
                        <a:t>Administration and implementation of opioid-remediation activities, procurement, contract development and execution, contract monitoring, technical assistance, data collection, outcome reporting, fiscal tracking, and required DHCS reporting. </a:t>
                      </a:r>
                      <a:r>
                        <a:rPr lang="en-US" sz="900" b="0" i="0" u="none" strike="noStrike" kern="1200" noProof="0">
                          <a:solidFill>
                            <a:schemeClr val="dk1"/>
                          </a:solidFill>
                        </a:rPr>
                        <a:t>“Actual, reasonable, and documented administrative or indirect costs, not to exceed the applicable limits.</a:t>
                      </a:r>
                      <a:endParaRPr sz="900"/>
                    </a:p>
                  </a:txBody>
                  <a:tcPr marL="45720" marR="45720" marT="27432" marB="27432">
                    <a:solidFill>
                      <a:srgbClr val="F7F9FB"/>
                    </a:solidFill>
                  </a:tcPr>
                </a:tc>
                <a:extLst>
                  <a:ext uri="{0D108BD9-81ED-4DB2-BD59-A6C34878D82A}">
                    <a16:rowId xmlns:a16="http://schemas.microsoft.com/office/drawing/2014/main" val="10001"/>
                  </a:ext>
                </a:extLst>
              </a:tr>
              <a:tr h="548164">
                <a:tc>
                  <a:txBody>
                    <a:bodyPr/>
                    <a:lstStyle/>
                    <a:p>
                      <a:pPr algn="l">
                        <a:defRPr sz="869" b="0">
                          <a:solidFill>
                            <a:srgbClr val="272D34"/>
                          </a:solidFill>
                          <a:latin typeface="Aptos"/>
                        </a:defRPr>
                      </a:pPr>
                      <a:r>
                        <a:rPr sz="1100"/>
                        <a:t>Mallinckrodt Bankruptcy Funds / NOAT II</a:t>
                      </a:r>
                    </a:p>
                  </a:txBody>
                  <a:tcPr marL="45720" marR="45720" marT="27432" marB="27432">
                    <a:solidFill>
                      <a:srgbClr val="F1F4F7"/>
                    </a:solidFill>
                  </a:tcPr>
                </a:tc>
                <a:tc>
                  <a:txBody>
                    <a:bodyPr/>
                    <a:lstStyle/>
                    <a:p>
                      <a:pPr algn="ctr">
                        <a:defRPr sz="869" b="1">
                          <a:solidFill>
                            <a:srgbClr val="24859B"/>
                          </a:solidFill>
                          <a:latin typeface="Aptos"/>
                        </a:defRPr>
                      </a:pPr>
                      <a:r>
                        <a:rPr sz="1100">
                          <a:solidFill>
                            <a:schemeClr val="tx1"/>
                          </a:solidFill>
                        </a:rPr>
                        <a:t>Up to 5%</a:t>
                      </a:r>
                    </a:p>
                  </a:txBody>
                  <a:tcPr marL="45720" marR="45720" marT="27432" marB="27432">
                    <a:solidFill>
                      <a:srgbClr val="F1F4F7"/>
                    </a:solidFill>
                  </a:tcPr>
                </a:tc>
                <a:tc>
                  <a:txBody>
                    <a:bodyPr/>
                    <a:lstStyle/>
                    <a:p>
                      <a:pPr marL="0" marR="0" lvl="0" indent="0" algn="l">
                        <a:lnSpc>
                          <a:spcPct val="100000"/>
                        </a:lnSpc>
                        <a:spcBef>
                          <a:spcPts val="0"/>
                        </a:spcBef>
                        <a:spcAft>
                          <a:spcPts val="0"/>
                        </a:spcAft>
                        <a:buNone/>
                      </a:pPr>
                      <a:r>
                        <a:rPr lang="en-US" sz="800" b="0" i="0" u="none" strike="noStrike" kern="1200" noProof="0">
                          <a:solidFill>
                            <a:schemeClr val="dk1"/>
                          </a:solidFill>
                          <a:latin typeface="Aptos"/>
                        </a:rPr>
                        <a:t>Administration and implementation of opioid-remediation activities, procurement, contract development and execution, contract monitoring, technical assistance, data collection, outcome reporting, fiscal tracking, and required DHCS reporting. “Actual, reasonable, and documented administrative or indirect costs, not to exceed the applicable limits.</a:t>
                      </a:r>
                      <a:endParaRPr lang="en-US"/>
                    </a:p>
                  </a:txBody>
                  <a:tcPr marL="45720" marR="45720" marT="27432" marB="27432">
                    <a:solidFill>
                      <a:srgbClr val="F1F4F7"/>
                    </a:solidFill>
                  </a:tcPr>
                </a:tc>
                <a:extLst>
                  <a:ext uri="{0D108BD9-81ED-4DB2-BD59-A6C34878D82A}">
                    <a16:rowId xmlns:a16="http://schemas.microsoft.com/office/drawing/2014/main" val="10002"/>
                  </a:ext>
                </a:extLst>
              </a:tr>
            </a:tbl>
          </a:graphicData>
        </a:graphic>
      </p:graphicFrame>
      <p:sp>
        <p:nvSpPr>
          <p:cNvPr id="8" name="TextBox 7"/>
          <p:cNvSpPr txBox="1"/>
          <p:nvPr/>
        </p:nvSpPr>
        <p:spPr>
          <a:xfrm>
            <a:off x="396240" y="6407706"/>
            <a:ext cx="10789920" cy="146304"/>
          </a:xfrm>
          <a:prstGeom prst="rect">
            <a:avLst/>
          </a:prstGeom>
          <a:noFill/>
        </p:spPr>
        <p:txBody>
          <a:bodyPr wrap="none">
            <a:spAutoFit/>
          </a:bodyPr>
          <a:lstStyle/>
          <a:p>
            <a:pPr>
              <a:defRPr sz="780">
                <a:solidFill>
                  <a:srgbClr val="272D34"/>
                </a:solidFill>
                <a:latin typeface="Aptos"/>
              </a:defRPr>
            </a:pPr>
            <a:r>
              <a:t>Note: Administrative / indirect costs must be reasonable, documented, and not double-counted as direct program costs. Abatement indirect costs do not count toward the 50% HIAA requirement.</a:t>
            </a:r>
          </a:p>
        </p:txBody>
      </p:sp>
      <p:sp>
        <p:nvSpPr>
          <p:cNvPr id="9" name="TextBox 8"/>
          <p:cNvSpPr txBox="1"/>
          <p:nvPr/>
        </p:nvSpPr>
        <p:spPr>
          <a:xfrm>
            <a:off x="431809" y="6535906"/>
            <a:ext cx="5480988" cy="212366"/>
          </a:xfrm>
          <a:prstGeom prst="rect">
            <a:avLst/>
          </a:prstGeom>
          <a:noFill/>
        </p:spPr>
        <p:txBody>
          <a:bodyPr wrap="none">
            <a:spAutoFit/>
          </a:bodyPr>
          <a:lstStyle/>
          <a:p>
            <a:pPr>
              <a:defRPr sz="780">
                <a:solidFill>
                  <a:srgbClr val="76808B"/>
                </a:solidFill>
                <a:latin typeface="Aptos"/>
              </a:defRPr>
            </a:pPr>
            <a:r>
              <a:t>Sources: DHCS Allowable Expenditures and Reasonable Administrative Cost Policy; NOAT II Trust Distribution Procedures </a:t>
            </a:r>
          </a:p>
        </p:txBody>
      </p:sp>
    </p:spTree>
    <p:extLst>
      <p:ext uri="{BB962C8B-B14F-4D97-AF65-F5344CB8AC3E}">
        <p14:creationId xmlns:p14="http://schemas.microsoft.com/office/powerpoint/2010/main" val="26606974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8912" y="256032"/>
            <a:ext cx="10789920" cy="411480"/>
          </a:xfrm>
          <a:prstGeom prst="rect">
            <a:avLst/>
          </a:prstGeom>
          <a:noFill/>
        </p:spPr>
        <p:txBody>
          <a:bodyPr wrap="none">
            <a:spAutoFit/>
          </a:bodyPr>
          <a:lstStyle/>
          <a:p>
            <a:pPr>
              <a:defRPr sz="2800" b="1">
                <a:solidFill>
                  <a:srgbClr val="1D3A5D"/>
                </a:solidFill>
              </a:defRPr>
            </a:pPr>
            <a:r>
              <a:t>Requested Board Direction</a:t>
            </a:r>
          </a:p>
        </p:txBody>
      </p:sp>
      <p:sp>
        <p:nvSpPr>
          <p:cNvPr id="3" name="TextBox 2"/>
          <p:cNvSpPr txBox="1"/>
          <p:nvPr/>
        </p:nvSpPr>
        <p:spPr>
          <a:xfrm>
            <a:off x="438912" y="713232"/>
            <a:ext cx="10972800" cy="219456"/>
          </a:xfrm>
          <a:prstGeom prst="rect">
            <a:avLst/>
          </a:prstGeom>
          <a:noFill/>
        </p:spPr>
        <p:txBody>
          <a:bodyPr wrap="none">
            <a:spAutoFit/>
          </a:bodyPr>
          <a:lstStyle/>
          <a:p>
            <a:pPr>
              <a:defRPr sz="1200" i="1">
                <a:solidFill>
                  <a:srgbClr val="1D3A5D"/>
                </a:solidFill>
              </a:defRPr>
            </a:pPr>
            <a:r>
              <a:t>Opioid Settlement Fund reconciliation, governance, spending plan, and reporting cadence</a:t>
            </a:r>
          </a:p>
        </p:txBody>
      </p:sp>
      <p:cxnSp>
        <p:nvCxnSpPr>
          <p:cNvPr id="4" name="Connector 3"/>
          <p:cNvCxnSpPr/>
          <p:nvPr/>
        </p:nvCxnSpPr>
        <p:spPr>
          <a:xfrm>
            <a:off x="438912" y="1024128"/>
            <a:ext cx="11311128" cy="0"/>
          </a:xfrm>
          <a:prstGeom prst="line">
            <a:avLst/>
          </a:prstGeom>
          <a:ln w="15875">
            <a:solidFill>
              <a:srgbClr val="D5DCE4"/>
            </a:solidFill>
          </a:ln>
        </p:spPr>
        <p:style>
          <a:lnRef idx="2">
            <a:schemeClr val="accent1"/>
          </a:lnRef>
          <a:fillRef idx="0">
            <a:schemeClr val="accent1"/>
          </a:fillRef>
          <a:effectRef idx="1">
            <a:schemeClr val="accent1"/>
          </a:effectRef>
          <a:fontRef idx="minor">
            <a:schemeClr val="tx1"/>
          </a:fontRef>
        </p:style>
      </p:cxnSp>
      <p:sp>
        <p:nvSpPr>
          <p:cNvPr id="5" name="Rounded Rectangle 4"/>
          <p:cNvSpPr/>
          <p:nvPr/>
        </p:nvSpPr>
        <p:spPr>
          <a:xfrm>
            <a:off x="502920" y="1261872"/>
            <a:ext cx="6492240" cy="5047488"/>
          </a:xfrm>
          <a:prstGeom prst="roundRect">
            <a:avLst/>
          </a:prstGeom>
          <a:solidFill>
            <a:srgbClr val="FAFBFD"/>
          </a:solidFill>
          <a:ln w="12700">
            <a:solidFill>
              <a:srgbClr val="D5DC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ounded Rectangle 5"/>
          <p:cNvSpPr/>
          <p:nvPr/>
        </p:nvSpPr>
        <p:spPr>
          <a:xfrm>
            <a:off x="658368" y="1426464"/>
            <a:ext cx="3566160" cy="384048"/>
          </a:xfrm>
          <a:prstGeom prst="roundRect">
            <a:avLst/>
          </a:prstGeom>
          <a:solidFill>
            <a:schemeClr val="accent5">
              <a:lumMod val="50000"/>
            </a:schemeClr>
          </a:solidFill>
          <a:ln>
            <a:solidFill>
              <a:srgbClr val="2C5C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Oval 6"/>
          <p:cNvSpPr/>
          <p:nvPr/>
        </p:nvSpPr>
        <p:spPr>
          <a:xfrm>
            <a:off x="749808" y="1472184"/>
            <a:ext cx="274320" cy="274320"/>
          </a:xfrm>
          <a:prstGeom prst="ellipse">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300" b="1">
                <a:solidFill>
                  <a:srgbClr val="2C5C8C"/>
                </a:solidFill>
              </a:defRPr>
            </a:pPr>
            <a:r>
              <a:t>1</a:t>
            </a:r>
          </a:p>
        </p:txBody>
      </p:sp>
      <p:sp>
        <p:nvSpPr>
          <p:cNvPr id="8" name="TextBox 7"/>
          <p:cNvSpPr txBox="1"/>
          <p:nvPr/>
        </p:nvSpPr>
        <p:spPr>
          <a:xfrm>
            <a:off x="1078992" y="1485900"/>
            <a:ext cx="2971800" cy="164592"/>
          </a:xfrm>
          <a:prstGeom prst="rect">
            <a:avLst/>
          </a:prstGeom>
          <a:solidFill>
            <a:schemeClr val="accent5">
              <a:lumMod val="50000"/>
            </a:schemeClr>
          </a:solidFill>
        </p:spPr>
        <p:txBody>
          <a:bodyPr wrap="none">
            <a:spAutoFit/>
          </a:bodyPr>
          <a:lstStyle/>
          <a:p>
            <a:pPr>
              <a:defRPr sz="1400" b="1">
                <a:solidFill>
                  <a:srgbClr val="FFFFFF"/>
                </a:solidFill>
              </a:defRPr>
            </a:pPr>
            <a:r>
              <a:t>Board Actions Requested</a:t>
            </a:r>
          </a:p>
        </p:txBody>
      </p:sp>
      <p:sp>
        <p:nvSpPr>
          <p:cNvPr id="9" name="Oval 8"/>
          <p:cNvSpPr/>
          <p:nvPr/>
        </p:nvSpPr>
        <p:spPr>
          <a:xfrm>
            <a:off x="749808" y="2029968"/>
            <a:ext cx="292608" cy="292608"/>
          </a:xfrm>
          <a:prstGeom prst="ellipse">
            <a:avLst/>
          </a:prstGeom>
          <a:solidFill>
            <a:schemeClr val="accent6">
              <a:lumMod val="75000"/>
            </a:schemeClr>
          </a:solidFill>
          <a:ln>
            <a:solidFill>
              <a:srgbClr val="2A9BB2"/>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defRPr>
            </a:pPr>
            <a:r>
              <a:t>✓</a:t>
            </a:r>
          </a:p>
        </p:txBody>
      </p:sp>
      <p:sp>
        <p:nvSpPr>
          <p:cNvPr id="10" name="TextBox 9"/>
          <p:cNvSpPr txBox="1"/>
          <p:nvPr/>
        </p:nvSpPr>
        <p:spPr>
          <a:xfrm>
            <a:off x="1170432" y="1993392"/>
            <a:ext cx="5440680" cy="219456"/>
          </a:xfrm>
          <a:prstGeom prst="rect">
            <a:avLst/>
          </a:prstGeom>
          <a:noFill/>
        </p:spPr>
        <p:txBody>
          <a:bodyPr wrap="none">
            <a:spAutoFit/>
          </a:bodyPr>
          <a:lstStyle/>
          <a:p>
            <a:pPr>
              <a:defRPr sz="1240" b="1">
                <a:solidFill>
                  <a:srgbClr val="1D3A5D"/>
                </a:solidFill>
              </a:defRPr>
            </a:pPr>
            <a:r>
              <a:t>Approve OSF Funds Reconciliation and Restoration Plan</a:t>
            </a:r>
          </a:p>
        </p:txBody>
      </p:sp>
      <p:sp>
        <p:nvSpPr>
          <p:cNvPr id="11" name="TextBox 10"/>
          <p:cNvSpPr txBox="1"/>
          <p:nvPr/>
        </p:nvSpPr>
        <p:spPr>
          <a:xfrm>
            <a:off x="1170432" y="2231136"/>
            <a:ext cx="5440680" cy="384721"/>
          </a:xfrm>
          <a:prstGeom prst="rect">
            <a:avLst/>
          </a:prstGeom>
          <a:noFill/>
        </p:spPr>
        <p:txBody>
          <a:bodyPr wrap="square" lIns="91440" tIns="45720" rIns="91440" bIns="45720" anchor="t">
            <a:spAutoFit/>
          </a:bodyPr>
          <a:lstStyle/>
          <a:p>
            <a:pPr>
              <a:defRPr sz="950">
                <a:solidFill>
                  <a:srgbClr val="373737"/>
                </a:solidFill>
              </a:defRPr>
            </a:pPr>
            <a:r>
              <a:t>Confirm process to separate final allowable expenditures from temporary cash-flow support and </a:t>
            </a:r>
            <a:r>
              <a:rPr lang="en-US">
                <a:ea typeface="+mn-lt"/>
                <a:cs typeface="+mn-lt"/>
              </a:rPr>
              <a:t>restore amounts that cannot be confirmed as allowable.</a:t>
            </a:r>
            <a:endParaRPr/>
          </a:p>
        </p:txBody>
      </p:sp>
      <p:cxnSp>
        <p:nvCxnSpPr>
          <p:cNvPr id="12" name="Connector 11"/>
          <p:cNvCxnSpPr/>
          <p:nvPr/>
        </p:nvCxnSpPr>
        <p:spPr>
          <a:xfrm>
            <a:off x="1170432" y="2642616"/>
            <a:ext cx="5413248" cy="0"/>
          </a:xfrm>
          <a:prstGeom prst="line">
            <a:avLst/>
          </a:prstGeom>
          <a:ln w="7620">
            <a:solidFill>
              <a:srgbClr val="D5DCE4"/>
            </a:solidFill>
          </a:ln>
        </p:spPr>
        <p:style>
          <a:lnRef idx="2">
            <a:schemeClr val="accent1"/>
          </a:lnRef>
          <a:fillRef idx="0">
            <a:schemeClr val="accent1"/>
          </a:fillRef>
          <a:effectRef idx="1">
            <a:schemeClr val="accent1"/>
          </a:effectRef>
          <a:fontRef idx="minor">
            <a:schemeClr val="tx1"/>
          </a:fontRef>
        </p:style>
      </p:cxnSp>
      <p:sp>
        <p:nvSpPr>
          <p:cNvPr id="13" name="Oval 12"/>
          <p:cNvSpPr/>
          <p:nvPr/>
        </p:nvSpPr>
        <p:spPr>
          <a:xfrm>
            <a:off x="749808" y="2816352"/>
            <a:ext cx="292608" cy="292608"/>
          </a:xfrm>
          <a:prstGeom prst="ellipse">
            <a:avLst/>
          </a:prstGeom>
          <a:solidFill>
            <a:schemeClr val="accent6">
              <a:lumMod val="75000"/>
            </a:schemeClr>
          </a:solidFill>
          <a:ln>
            <a:solidFill>
              <a:srgbClr val="2A9BB2"/>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defRPr>
            </a:pPr>
            <a:r>
              <a:t>✓</a:t>
            </a:r>
          </a:p>
        </p:txBody>
      </p:sp>
      <p:sp>
        <p:nvSpPr>
          <p:cNvPr id="14" name="TextBox 13"/>
          <p:cNvSpPr txBox="1"/>
          <p:nvPr/>
        </p:nvSpPr>
        <p:spPr>
          <a:xfrm>
            <a:off x="1170432" y="2779776"/>
            <a:ext cx="5440680" cy="219456"/>
          </a:xfrm>
          <a:prstGeom prst="rect">
            <a:avLst/>
          </a:prstGeom>
          <a:noFill/>
        </p:spPr>
        <p:txBody>
          <a:bodyPr wrap="none">
            <a:spAutoFit/>
          </a:bodyPr>
          <a:lstStyle/>
          <a:p>
            <a:pPr>
              <a:defRPr sz="1240" b="1">
                <a:solidFill>
                  <a:srgbClr val="1D3A5D"/>
                </a:solidFill>
              </a:defRPr>
            </a:pPr>
            <a:r>
              <a:t>Approve OSF Settlement Fund Budget Categories</a:t>
            </a:r>
          </a:p>
        </p:txBody>
      </p:sp>
      <p:sp>
        <p:nvSpPr>
          <p:cNvPr id="15" name="TextBox 14"/>
          <p:cNvSpPr txBox="1"/>
          <p:nvPr/>
        </p:nvSpPr>
        <p:spPr>
          <a:xfrm>
            <a:off x="1170432" y="3017520"/>
            <a:ext cx="5440680" cy="238527"/>
          </a:xfrm>
          <a:prstGeom prst="rect">
            <a:avLst/>
          </a:prstGeom>
          <a:noFill/>
        </p:spPr>
        <p:txBody>
          <a:bodyPr wrap="square">
            <a:spAutoFit/>
          </a:bodyPr>
          <a:lstStyle/>
          <a:p>
            <a:pPr>
              <a:defRPr sz="950">
                <a:solidFill>
                  <a:srgbClr val="373737"/>
                </a:solidFill>
              </a:defRPr>
            </a:pPr>
            <a:r>
              <a:t>Adopt the </a:t>
            </a:r>
            <a:r>
              <a:rPr lang="en-US"/>
              <a:t>budget</a:t>
            </a:r>
            <a:r>
              <a:t> framework used to organize current and future opioid-remediation investments.</a:t>
            </a:r>
          </a:p>
        </p:txBody>
      </p:sp>
      <p:cxnSp>
        <p:nvCxnSpPr>
          <p:cNvPr id="16" name="Connector 15"/>
          <p:cNvCxnSpPr/>
          <p:nvPr/>
        </p:nvCxnSpPr>
        <p:spPr>
          <a:xfrm>
            <a:off x="1170432" y="3429000"/>
            <a:ext cx="5413248" cy="0"/>
          </a:xfrm>
          <a:prstGeom prst="line">
            <a:avLst/>
          </a:prstGeom>
          <a:ln w="7620">
            <a:solidFill>
              <a:srgbClr val="D5DCE4"/>
            </a:solidFill>
          </a:ln>
        </p:spPr>
        <p:style>
          <a:lnRef idx="2">
            <a:schemeClr val="accent1"/>
          </a:lnRef>
          <a:fillRef idx="0">
            <a:schemeClr val="accent1"/>
          </a:fillRef>
          <a:effectRef idx="1">
            <a:schemeClr val="accent1"/>
          </a:effectRef>
          <a:fontRef idx="minor">
            <a:schemeClr val="tx1"/>
          </a:fontRef>
        </p:style>
      </p:cxnSp>
      <p:sp>
        <p:nvSpPr>
          <p:cNvPr id="17" name="Oval 16"/>
          <p:cNvSpPr/>
          <p:nvPr/>
        </p:nvSpPr>
        <p:spPr>
          <a:xfrm>
            <a:off x="749808" y="3602736"/>
            <a:ext cx="292608" cy="292608"/>
          </a:xfrm>
          <a:prstGeom prst="ellipse">
            <a:avLst/>
          </a:prstGeom>
          <a:solidFill>
            <a:schemeClr val="accent6">
              <a:lumMod val="75000"/>
            </a:schemeClr>
          </a:solidFill>
          <a:ln>
            <a:solidFill>
              <a:srgbClr val="2A9BB2"/>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defRPr>
            </a:pPr>
            <a:r>
              <a:t>✓</a:t>
            </a:r>
          </a:p>
        </p:txBody>
      </p:sp>
      <p:sp>
        <p:nvSpPr>
          <p:cNvPr id="18" name="TextBox 17"/>
          <p:cNvSpPr txBox="1"/>
          <p:nvPr/>
        </p:nvSpPr>
        <p:spPr>
          <a:xfrm>
            <a:off x="1170432" y="3566160"/>
            <a:ext cx="5440680" cy="219456"/>
          </a:xfrm>
          <a:prstGeom prst="rect">
            <a:avLst/>
          </a:prstGeom>
          <a:noFill/>
        </p:spPr>
        <p:txBody>
          <a:bodyPr wrap="none">
            <a:spAutoFit/>
          </a:bodyPr>
          <a:lstStyle/>
          <a:p>
            <a:pPr>
              <a:defRPr sz="1240" b="1">
                <a:solidFill>
                  <a:srgbClr val="1D3A5D"/>
                </a:solidFill>
              </a:defRPr>
            </a:pPr>
            <a:r>
              <a:t>Direct BHP to Return with Spending Plan for Future Costs</a:t>
            </a:r>
          </a:p>
        </p:txBody>
      </p:sp>
      <p:sp>
        <p:nvSpPr>
          <p:cNvPr id="19" name="TextBox 18"/>
          <p:cNvSpPr txBox="1"/>
          <p:nvPr/>
        </p:nvSpPr>
        <p:spPr>
          <a:xfrm>
            <a:off x="1170432" y="3803904"/>
            <a:ext cx="5440680" cy="329184"/>
          </a:xfrm>
          <a:prstGeom prst="rect">
            <a:avLst/>
          </a:prstGeom>
          <a:noFill/>
        </p:spPr>
        <p:txBody>
          <a:bodyPr wrap="square">
            <a:spAutoFit/>
          </a:bodyPr>
          <a:lstStyle/>
          <a:p>
            <a:pPr>
              <a:defRPr sz="950">
                <a:solidFill>
                  <a:srgbClr val="373737"/>
                </a:solidFill>
              </a:defRPr>
            </a:pPr>
            <a:r>
              <a:t>Require Board review before future OSF commitments, allocations, or new internal uses.</a:t>
            </a:r>
          </a:p>
        </p:txBody>
      </p:sp>
      <p:cxnSp>
        <p:nvCxnSpPr>
          <p:cNvPr id="20" name="Connector 19"/>
          <p:cNvCxnSpPr/>
          <p:nvPr/>
        </p:nvCxnSpPr>
        <p:spPr>
          <a:xfrm>
            <a:off x="1170432" y="4215384"/>
            <a:ext cx="5413248" cy="0"/>
          </a:xfrm>
          <a:prstGeom prst="line">
            <a:avLst/>
          </a:prstGeom>
          <a:ln w="7620">
            <a:solidFill>
              <a:srgbClr val="D5DCE4"/>
            </a:solidFill>
          </a:ln>
        </p:spPr>
        <p:style>
          <a:lnRef idx="2">
            <a:schemeClr val="accent1"/>
          </a:lnRef>
          <a:fillRef idx="0">
            <a:schemeClr val="accent1"/>
          </a:fillRef>
          <a:effectRef idx="1">
            <a:schemeClr val="accent1"/>
          </a:effectRef>
          <a:fontRef idx="minor">
            <a:schemeClr val="tx1"/>
          </a:fontRef>
        </p:style>
      </p:cxnSp>
      <p:sp>
        <p:nvSpPr>
          <p:cNvPr id="21" name="Oval 20"/>
          <p:cNvSpPr/>
          <p:nvPr/>
        </p:nvSpPr>
        <p:spPr>
          <a:xfrm>
            <a:off x="749808" y="4389120"/>
            <a:ext cx="292608" cy="292608"/>
          </a:xfrm>
          <a:prstGeom prst="ellipse">
            <a:avLst/>
          </a:prstGeom>
          <a:solidFill>
            <a:schemeClr val="accent6">
              <a:lumMod val="75000"/>
            </a:schemeClr>
          </a:solidFill>
          <a:ln>
            <a:solidFill>
              <a:srgbClr val="2A9BB2"/>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defRPr>
            </a:pPr>
            <a:r>
              <a:t>✓</a:t>
            </a:r>
          </a:p>
        </p:txBody>
      </p:sp>
      <p:sp>
        <p:nvSpPr>
          <p:cNvPr id="22" name="TextBox 21"/>
          <p:cNvSpPr txBox="1"/>
          <p:nvPr/>
        </p:nvSpPr>
        <p:spPr>
          <a:xfrm>
            <a:off x="1170432" y="4352544"/>
            <a:ext cx="5440680" cy="219456"/>
          </a:xfrm>
          <a:prstGeom prst="rect">
            <a:avLst/>
          </a:prstGeom>
          <a:noFill/>
        </p:spPr>
        <p:txBody>
          <a:bodyPr wrap="none">
            <a:spAutoFit/>
          </a:bodyPr>
          <a:lstStyle/>
          <a:p>
            <a:pPr>
              <a:defRPr sz="1240" b="1">
                <a:solidFill>
                  <a:srgbClr val="1D3A5D"/>
                </a:solidFill>
              </a:defRPr>
            </a:pPr>
            <a:r>
              <a:t>Direct BHP to Identify Next Priority Areas</a:t>
            </a:r>
          </a:p>
        </p:txBody>
      </p:sp>
      <p:sp>
        <p:nvSpPr>
          <p:cNvPr id="23" name="TextBox 22"/>
          <p:cNvSpPr txBox="1"/>
          <p:nvPr/>
        </p:nvSpPr>
        <p:spPr>
          <a:xfrm>
            <a:off x="1170432" y="4590288"/>
            <a:ext cx="5440680" cy="329184"/>
          </a:xfrm>
          <a:prstGeom prst="rect">
            <a:avLst/>
          </a:prstGeom>
          <a:noFill/>
        </p:spPr>
        <p:txBody>
          <a:bodyPr wrap="square">
            <a:spAutoFit/>
          </a:bodyPr>
          <a:lstStyle/>
          <a:p>
            <a:pPr>
              <a:defRPr sz="950">
                <a:solidFill>
                  <a:srgbClr val="373737"/>
                </a:solidFill>
              </a:defRPr>
            </a:pPr>
            <a:r>
              <a:t>Use RFP processes and implementation planning to address priority gaps and emerging remediation needs.</a:t>
            </a:r>
          </a:p>
        </p:txBody>
      </p:sp>
      <p:cxnSp>
        <p:nvCxnSpPr>
          <p:cNvPr id="24" name="Connector 23"/>
          <p:cNvCxnSpPr/>
          <p:nvPr/>
        </p:nvCxnSpPr>
        <p:spPr>
          <a:xfrm>
            <a:off x="1170432" y="5001768"/>
            <a:ext cx="5413248" cy="0"/>
          </a:xfrm>
          <a:prstGeom prst="line">
            <a:avLst/>
          </a:prstGeom>
          <a:ln w="7620">
            <a:solidFill>
              <a:srgbClr val="D5DCE4"/>
            </a:solidFill>
          </a:ln>
        </p:spPr>
        <p:style>
          <a:lnRef idx="2">
            <a:schemeClr val="accent1"/>
          </a:lnRef>
          <a:fillRef idx="0">
            <a:schemeClr val="accent1"/>
          </a:fillRef>
          <a:effectRef idx="1">
            <a:schemeClr val="accent1"/>
          </a:effectRef>
          <a:fontRef idx="minor">
            <a:schemeClr val="tx1"/>
          </a:fontRef>
        </p:style>
      </p:cxnSp>
      <p:sp>
        <p:nvSpPr>
          <p:cNvPr id="25" name="Oval 24"/>
          <p:cNvSpPr/>
          <p:nvPr/>
        </p:nvSpPr>
        <p:spPr>
          <a:xfrm>
            <a:off x="749808" y="5175504"/>
            <a:ext cx="292608" cy="292608"/>
          </a:xfrm>
          <a:prstGeom prst="ellipse">
            <a:avLst/>
          </a:prstGeom>
          <a:solidFill>
            <a:schemeClr val="accent6">
              <a:lumMod val="75000"/>
            </a:schemeClr>
          </a:solidFill>
          <a:ln>
            <a:solidFill>
              <a:srgbClr val="2A9BB2"/>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defRPr>
            </a:pPr>
            <a:r>
              <a:t>✓</a:t>
            </a:r>
          </a:p>
        </p:txBody>
      </p:sp>
      <p:sp>
        <p:nvSpPr>
          <p:cNvPr id="26" name="TextBox 25"/>
          <p:cNvSpPr txBox="1"/>
          <p:nvPr/>
        </p:nvSpPr>
        <p:spPr>
          <a:xfrm>
            <a:off x="1170432" y="5138928"/>
            <a:ext cx="5440680" cy="219456"/>
          </a:xfrm>
          <a:prstGeom prst="rect">
            <a:avLst/>
          </a:prstGeom>
          <a:noFill/>
        </p:spPr>
        <p:txBody>
          <a:bodyPr wrap="none">
            <a:spAutoFit/>
          </a:bodyPr>
          <a:lstStyle/>
          <a:p>
            <a:pPr>
              <a:defRPr sz="1240" b="1">
                <a:solidFill>
                  <a:srgbClr val="1D3A5D"/>
                </a:solidFill>
              </a:defRPr>
            </a:pPr>
            <a:r>
              <a:t>Affirm Governance Structure</a:t>
            </a:r>
          </a:p>
        </p:txBody>
      </p:sp>
      <p:sp>
        <p:nvSpPr>
          <p:cNvPr id="27" name="TextBox 26"/>
          <p:cNvSpPr txBox="1"/>
          <p:nvPr/>
        </p:nvSpPr>
        <p:spPr>
          <a:xfrm>
            <a:off x="1170432" y="5376672"/>
            <a:ext cx="5440680" cy="329184"/>
          </a:xfrm>
          <a:prstGeom prst="rect">
            <a:avLst/>
          </a:prstGeom>
          <a:noFill/>
        </p:spPr>
        <p:txBody>
          <a:bodyPr wrap="square">
            <a:spAutoFit/>
          </a:bodyPr>
          <a:lstStyle/>
          <a:p>
            <a:pPr>
              <a:defRPr sz="950">
                <a:solidFill>
                  <a:srgbClr val="373737"/>
                </a:solidFill>
              </a:defRPr>
            </a:pPr>
            <a:r>
              <a:t>Confirm roles for the Board, BHP, fiscal review, allowable-use alignment, and reporting oversight.</a:t>
            </a:r>
          </a:p>
        </p:txBody>
      </p:sp>
      <p:sp>
        <p:nvSpPr>
          <p:cNvPr id="28" name="Rounded Rectangle 27"/>
          <p:cNvSpPr/>
          <p:nvPr/>
        </p:nvSpPr>
        <p:spPr>
          <a:xfrm>
            <a:off x="7223760" y="1261872"/>
            <a:ext cx="4480560" cy="5047488"/>
          </a:xfrm>
          <a:prstGeom prst="roundRect">
            <a:avLst/>
          </a:prstGeom>
          <a:solidFill>
            <a:srgbClr val="FAFBFD"/>
          </a:solidFill>
          <a:ln w="12700">
            <a:solidFill>
              <a:srgbClr val="D5DC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Rounded Rectangle 28"/>
          <p:cNvSpPr/>
          <p:nvPr/>
        </p:nvSpPr>
        <p:spPr>
          <a:xfrm>
            <a:off x="7388352" y="1426464"/>
            <a:ext cx="3474720" cy="384048"/>
          </a:xfrm>
          <a:prstGeom prst="roundRect">
            <a:avLst/>
          </a:prstGeom>
          <a:solidFill>
            <a:schemeClr val="accent6">
              <a:lumMod val="75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Oval 29"/>
          <p:cNvSpPr/>
          <p:nvPr/>
        </p:nvSpPr>
        <p:spPr>
          <a:xfrm>
            <a:off x="7479792" y="1472184"/>
            <a:ext cx="274320" cy="274320"/>
          </a:xfrm>
          <a:prstGeom prst="ellipse">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300" b="1">
                <a:solidFill>
                  <a:srgbClr val="2A9BB2"/>
                </a:solidFill>
              </a:defRPr>
            </a:pPr>
            <a:r>
              <a:rPr>
                <a:solidFill>
                  <a:schemeClr val="accent6">
                    <a:lumMod val="75000"/>
                  </a:schemeClr>
                </a:solidFill>
              </a:rPr>
              <a:t>2</a:t>
            </a:r>
          </a:p>
        </p:txBody>
      </p:sp>
      <p:sp>
        <p:nvSpPr>
          <p:cNvPr id="31" name="TextBox 30"/>
          <p:cNvSpPr txBox="1"/>
          <p:nvPr/>
        </p:nvSpPr>
        <p:spPr>
          <a:xfrm>
            <a:off x="7808975" y="1485900"/>
            <a:ext cx="2880360" cy="164592"/>
          </a:xfrm>
          <a:prstGeom prst="rect">
            <a:avLst/>
          </a:prstGeom>
          <a:noFill/>
        </p:spPr>
        <p:txBody>
          <a:bodyPr wrap="none">
            <a:spAutoFit/>
          </a:bodyPr>
          <a:lstStyle/>
          <a:p>
            <a:pPr>
              <a:defRPr sz="1400" b="1">
                <a:solidFill>
                  <a:srgbClr val="FFFFFF"/>
                </a:solidFill>
              </a:defRPr>
            </a:pPr>
            <a:r>
              <a:t>Quarterly Updates and Outcomes</a:t>
            </a:r>
          </a:p>
        </p:txBody>
      </p:sp>
      <p:sp>
        <p:nvSpPr>
          <p:cNvPr id="32" name="TextBox 31"/>
          <p:cNvSpPr txBox="1"/>
          <p:nvPr/>
        </p:nvSpPr>
        <p:spPr>
          <a:xfrm>
            <a:off x="7452360" y="1956816"/>
            <a:ext cx="4023360" cy="457200"/>
          </a:xfrm>
          <a:prstGeom prst="rect">
            <a:avLst/>
          </a:prstGeom>
          <a:noFill/>
        </p:spPr>
        <p:txBody>
          <a:bodyPr wrap="square">
            <a:spAutoFit/>
          </a:bodyPr>
          <a:lstStyle/>
          <a:p>
            <a:pPr>
              <a:defRPr sz="1150">
                <a:solidFill>
                  <a:srgbClr val="373737"/>
                </a:solidFill>
              </a:defRPr>
            </a:pPr>
            <a:r>
              <a:t>Direct BHP to return quarterly to provide fiscal updates, implementation status, and outcome reporting.</a:t>
            </a:r>
          </a:p>
        </p:txBody>
      </p:sp>
      <p:cxnSp>
        <p:nvCxnSpPr>
          <p:cNvPr id="33" name="Connector 32"/>
          <p:cNvCxnSpPr/>
          <p:nvPr/>
        </p:nvCxnSpPr>
        <p:spPr>
          <a:xfrm>
            <a:off x="7909560" y="2697480"/>
            <a:ext cx="0" cy="3017520"/>
          </a:xfrm>
          <a:prstGeom prst="line">
            <a:avLst/>
          </a:prstGeom>
          <a:ln w="25400">
            <a:solidFill>
              <a:srgbClr val="D5DCE4"/>
            </a:solidFill>
          </a:ln>
        </p:spPr>
        <p:style>
          <a:lnRef idx="2">
            <a:schemeClr val="accent1"/>
          </a:lnRef>
          <a:fillRef idx="0">
            <a:schemeClr val="accent1"/>
          </a:fillRef>
          <a:effectRef idx="1">
            <a:schemeClr val="accent1"/>
          </a:effectRef>
          <a:fontRef idx="minor">
            <a:schemeClr val="tx1"/>
          </a:fontRef>
        </p:style>
      </p:cxnSp>
      <p:sp>
        <p:nvSpPr>
          <p:cNvPr id="34" name="Oval 33"/>
          <p:cNvSpPr/>
          <p:nvPr/>
        </p:nvSpPr>
        <p:spPr>
          <a:xfrm>
            <a:off x="7726679" y="2606040"/>
            <a:ext cx="384048" cy="384048"/>
          </a:xfrm>
          <a:prstGeom prst="ellipse">
            <a:avLst/>
          </a:prstGeom>
          <a:solidFill>
            <a:schemeClr val="accent1">
              <a:lumMod val="75000"/>
            </a:schemeClr>
          </a:solidFill>
          <a:ln w="1270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050" b="1">
                <a:solidFill>
                  <a:srgbClr val="FFFFFF"/>
                </a:solidFill>
              </a:defRPr>
            </a:pPr>
            <a:r>
              <a:t>Q1</a:t>
            </a:r>
          </a:p>
        </p:txBody>
      </p:sp>
      <p:sp>
        <p:nvSpPr>
          <p:cNvPr id="35" name="TextBox 34"/>
          <p:cNvSpPr txBox="1"/>
          <p:nvPr/>
        </p:nvSpPr>
        <p:spPr>
          <a:xfrm>
            <a:off x="8275320" y="2587752"/>
            <a:ext cx="2926080" cy="182880"/>
          </a:xfrm>
          <a:prstGeom prst="rect">
            <a:avLst/>
          </a:prstGeom>
          <a:noFill/>
        </p:spPr>
        <p:txBody>
          <a:bodyPr wrap="none">
            <a:spAutoFit/>
          </a:bodyPr>
          <a:lstStyle/>
          <a:p>
            <a:pPr>
              <a:defRPr sz="1220" b="1">
                <a:solidFill>
                  <a:srgbClr val="1D3A5D"/>
                </a:solidFill>
              </a:defRPr>
            </a:pPr>
            <a:r>
              <a:t>October 2026</a:t>
            </a:r>
          </a:p>
        </p:txBody>
      </p:sp>
      <p:sp>
        <p:nvSpPr>
          <p:cNvPr id="36" name="TextBox 35"/>
          <p:cNvSpPr txBox="1"/>
          <p:nvPr/>
        </p:nvSpPr>
        <p:spPr>
          <a:xfrm>
            <a:off x="8275320" y="2807208"/>
            <a:ext cx="3063240" cy="310896"/>
          </a:xfrm>
          <a:prstGeom prst="rect">
            <a:avLst/>
          </a:prstGeom>
          <a:noFill/>
        </p:spPr>
        <p:txBody>
          <a:bodyPr wrap="square">
            <a:spAutoFit/>
          </a:bodyPr>
          <a:lstStyle/>
          <a:p>
            <a:pPr>
              <a:defRPr sz="880">
                <a:solidFill>
                  <a:srgbClr val="373737"/>
                </a:solidFill>
              </a:defRPr>
            </a:pPr>
            <a:r>
              <a:t>Reconciliation/restoration status and initial spending-plan update</a:t>
            </a:r>
          </a:p>
        </p:txBody>
      </p:sp>
      <p:sp>
        <p:nvSpPr>
          <p:cNvPr id="37" name="Oval 36"/>
          <p:cNvSpPr/>
          <p:nvPr/>
        </p:nvSpPr>
        <p:spPr>
          <a:xfrm>
            <a:off x="7726679" y="3392424"/>
            <a:ext cx="384048" cy="384048"/>
          </a:xfrm>
          <a:prstGeom prst="ellipse">
            <a:avLst/>
          </a:prstGeom>
          <a:solidFill>
            <a:schemeClr val="accent6">
              <a:lumMod val="75000"/>
            </a:schemeClr>
          </a:solidFill>
          <a:ln w="1270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050" b="1">
                <a:solidFill>
                  <a:srgbClr val="FFFFFF"/>
                </a:solidFill>
              </a:defRPr>
            </a:pPr>
            <a:r>
              <a:t>Q2</a:t>
            </a:r>
          </a:p>
        </p:txBody>
      </p:sp>
      <p:sp>
        <p:nvSpPr>
          <p:cNvPr id="38" name="TextBox 37"/>
          <p:cNvSpPr txBox="1"/>
          <p:nvPr/>
        </p:nvSpPr>
        <p:spPr>
          <a:xfrm>
            <a:off x="8275320" y="3374136"/>
            <a:ext cx="2926080" cy="182880"/>
          </a:xfrm>
          <a:prstGeom prst="rect">
            <a:avLst/>
          </a:prstGeom>
          <a:noFill/>
        </p:spPr>
        <p:txBody>
          <a:bodyPr wrap="none">
            <a:spAutoFit/>
          </a:bodyPr>
          <a:lstStyle/>
          <a:p>
            <a:pPr>
              <a:defRPr sz="1220" b="1">
                <a:solidFill>
                  <a:srgbClr val="1D3A5D"/>
                </a:solidFill>
              </a:defRPr>
            </a:pPr>
            <a:r>
              <a:t>December 2026</a:t>
            </a:r>
          </a:p>
        </p:txBody>
      </p:sp>
      <p:sp>
        <p:nvSpPr>
          <p:cNvPr id="39" name="TextBox 38"/>
          <p:cNvSpPr txBox="1"/>
          <p:nvPr/>
        </p:nvSpPr>
        <p:spPr>
          <a:xfrm>
            <a:off x="8275320" y="3593592"/>
            <a:ext cx="3063240" cy="310896"/>
          </a:xfrm>
          <a:prstGeom prst="rect">
            <a:avLst/>
          </a:prstGeom>
          <a:noFill/>
        </p:spPr>
        <p:txBody>
          <a:bodyPr wrap="square">
            <a:spAutoFit/>
          </a:bodyPr>
          <a:lstStyle/>
          <a:p>
            <a:pPr>
              <a:defRPr sz="880">
                <a:solidFill>
                  <a:srgbClr val="373737"/>
                </a:solidFill>
              </a:defRPr>
            </a:pPr>
            <a:r>
              <a:t>Contracting/RFP status, budget category updates, and early outcomes</a:t>
            </a:r>
          </a:p>
        </p:txBody>
      </p:sp>
      <p:sp>
        <p:nvSpPr>
          <p:cNvPr id="40" name="Oval 39"/>
          <p:cNvSpPr/>
          <p:nvPr/>
        </p:nvSpPr>
        <p:spPr>
          <a:xfrm>
            <a:off x="7726679" y="4178808"/>
            <a:ext cx="384048" cy="384048"/>
          </a:xfrm>
          <a:prstGeom prst="ellipse">
            <a:avLst/>
          </a:prstGeom>
          <a:solidFill>
            <a:schemeClr val="accent4">
              <a:lumMod val="75000"/>
            </a:schemeClr>
          </a:solidFill>
          <a:ln w="1270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050" b="1">
                <a:solidFill>
                  <a:srgbClr val="FFFFFF"/>
                </a:solidFill>
              </a:defRPr>
            </a:pPr>
            <a:r>
              <a:t>Q3</a:t>
            </a:r>
          </a:p>
        </p:txBody>
      </p:sp>
      <p:sp>
        <p:nvSpPr>
          <p:cNvPr id="41" name="TextBox 40"/>
          <p:cNvSpPr txBox="1"/>
          <p:nvPr/>
        </p:nvSpPr>
        <p:spPr>
          <a:xfrm>
            <a:off x="8275320" y="4160520"/>
            <a:ext cx="2926080" cy="182880"/>
          </a:xfrm>
          <a:prstGeom prst="rect">
            <a:avLst/>
          </a:prstGeom>
          <a:noFill/>
        </p:spPr>
        <p:txBody>
          <a:bodyPr wrap="none">
            <a:spAutoFit/>
          </a:bodyPr>
          <a:lstStyle/>
          <a:p>
            <a:pPr>
              <a:defRPr sz="1220" b="1">
                <a:solidFill>
                  <a:srgbClr val="1D3A5D"/>
                </a:solidFill>
              </a:defRPr>
            </a:pPr>
            <a:r>
              <a:t>March 2027</a:t>
            </a:r>
          </a:p>
        </p:txBody>
      </p:sp>
      <p:sp>
        <p:nvSpPr>
          <p:cNvPr id="42" name="TextBox 41"/>
          <p:cNvSpPr txBox="1"/>
          <p:nvPr/>
        </p:nvSpPr>
        <p:spPr>
          <a:xfrm>
            <a:off x="8275320" y="4379976"/>
            <a:ext cx="3063240" cy="310896"/>
          </a:xfrm>
          <a:prstGeom prst="rect">
            <a:avLst/>
          </a:prstGeom>
          <a:noFill/>
        </p:spPr>
        <p:txBody>
          <a:bodyPr wrap="square">
            <a:spAutoFit/>
          </a:bodyPr>
          <a:lstStyle/>
          <a:p>
            <a:pPr>
              <a:defRPr sz="880">
                <a:solidFill>
                  <a:srgbClr val="373737"/>
                </a:solidFill>
              </a:defRPr>
            </a:pPr>
            <a:r>
              <a:t>Implementation progress, fund balance, and priority-area updates</a:t>
            </a:r>
          </a:p>
        </p:txBody>
      </p:sp>
      <p:sp>
        <p:nvSpPr>
          <p:cNvPr id="43" name="Oval 42"/>
          <p:cNvSpPr/>
          <p:nvPr/>
        </p:nvSpPr>
        <p:spPr>
          <a:xfrm>
            <a:off x="7726679" y="4965192"/>
            <a:ext cx="384048" cy="384048"/>
          </a:xfrm>
          <a:prstGeom prst="ellipse">
            <a:avLst/>
          </a:prstGeom>
          <a:solidFill>
            <a:schemeClr val="accent2">
              <a:lumMod val="50000"/>
            </a:schemeClr>
          </a:solidFill>
          <a:ln w="1270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050" b="1">
                <a:solidFill>
                  <a:srgbClr val="FFFFFF"/>
                </a:solidFill>
              </a:defRPr>
            </a:pPr>
            <a:r>
              <a:t>Q4</a:t>
            </a:r>
          </a:p>
        </p:txBody>
      </p:sp>
      <p:sp>
        <p:nvSpPr>
          <p:cNvPr id="44" name="TextBox 43"/>
          <p:cNvSpPr txBox="1"/>
          <p:nvPr/>
        </p:nvSpPr>
        <p:spPr>
          <a:xfrm>
            <a:off x="8275320" y="4946904"/>
            <a:ext cx="2926080" cy="182880"/>
          </a:xfrm>
          <a:prstGeom prst="rect">
            <a:avLst/>
          </a:prstGeom>
          <a:noFill/>
        </p:spPr>
        <p:txBody>
          <a:bodyPr wrap="none">
            <a:spAutoFit/>
          </a:bodyPr>
          <a:lstStyle/>
          <a:p>
            <a:pPr>
              <a:defRPr sz="1220" b="1">
                <a:solidFill>
                  <a:srgbClr val="1D3A5D"/>
                </a:solidFill>
              </a:defRPr>
            </a:pPr>
            <a:r>
              <a:t>June 2027</a:t>
            </a:r>
          </a:p>
        </p:txBody>
      </p:sp>
      <p:sp>
        <p:nvSpPr>
          <p:cNvPr id="45" name="TextBox 44"/>
          <p:cNvSpPr txBox="1"/>
          <p:nvPr/>
        </p:nvSpPr>
        <p:spPr>
          <a:xfrm>
            <a:off x="8275320" y="5166359"/>
            <a:ext cx="3063240" cy="310896"/>
          </a:xfrm>
          <a:prstGeom prst="rect">
            <a:avLst/>
          </a:prstGeom>
          <a:noFill/>
        </p:spPr>
        <p:txBody>
          <a:bodyPr wrap="square">
            <a:spAutoFit/>
          </a:bodyPr>
          <a:lstStyle/>
          <a:p>
            <a:pPr>
              <a:defRPr sz="880">
                <a:solidFill>
                  <a:srgbClr val="373737"/>
                </a:solidFill>
              </a:defRPr>
            </a:pPr>
            <a:r>
              <a:t>Annual closeout preview, outcomes, and next-year recommendations</a:t>
            </a:r>
          </a:p>
        </p:txBody>
      </p:sp>
      <p:sp>
        <p:nvSpPr>
          <p:cNvPr id="46" name="Rounded Rectangle 45"/>
          <p:cNvSpPr/>
          <p:nvPr/>
        </p:nvSpPr>
        <p:spPr>
          <a:xfrm>
            <a:off x="502920" y="6382512"/>
            <a:ext cx="11201400" cy="274320"/>
          </a:xfrm>
          <a:prstGeom prst="roundRect">
            <a:avLst/>
          </a:prstGeom>
          <a:solidFill>
            <a:srgbClr val="ECF3F8"/>
          </a:solidFill>
          <a:ln>
            <a:solidFill>
              <a:srgbClr val="D5DCE4"/>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a:solidFill>
                  <a:schemeClr val="tx1"/>
                </a:solidFill>
              </a:rPr>
              <a:t>Today’s action establishes the governance framework for the remainder of the opioid settlement period while ensuring continued transparency and accountability</a:t>
            </a:r>
          </a:p>
        </p:txBody>
      </p:sp>
      <p:sp>
        <p:nvSpPr>
          <p:cNvPr id="47" name="TextBox 46"/>
          <p:cNvSpPr txBox="1"/>
          <p:nvPr/>
        </p:nvSpPr>
        <p:spPr>
          <a:xfrm>
            <a:off x="685800" y="6441948"/>
            <a:ext cx="216726" cy="227755"/>
          </a:xfrm>
          <a:prstGeom prst="rect">
            <a:avLst/>
          </a:prstGeom>
          <a:noFill/>
        </p:spPr>
        <p:txBody>
          <a:bodyPr wrap="none">
            <a:spAutoFit/>
          </a:bodyPr>
          <a:lstStyle/>
          <a:p>
            <a:pPr>
              <a:defRPr sz="880">
                <a:solidFill>
                  <a:srgbClr val="1D3A5D"/>
                </a:solidFill>
              </a:defRPr>
            </a:pPr>
            <a:r>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2920" y="256032"/>
            <a:ext cx="9337428" cy="461665"/>
          </a:xfrm>
          <a:prstGeom prst="rect">
            <a:avLst/>
          </a:prstGeom>
          <a:noFill/>
        </p:spPr>
        <p:txBody>
          <a:bodyPr wrap="none">
            <a:spAutoFit/>
          </a:bodyPr>
          <a:lstStyle/>
          <a:p>
            <a:pPr>
              <a:defRPr sz="2400" b="1">
                <a:solidFill>
                  <a:srgbClr val="1D3A5D"/>
                </a:solidFill>
              </a:defRPr>
            </a:pPr>
            <a:r>
              <a:t>OSF </a:t>
            </a:r>
            <a:r>
              <a:rPr lang="en-US"/>
              <a:t>Restricted </a:t>
            </a:r>
            <a:r>
              <a:t>Cash Reconciliation: Received vs. Projected Funds</a:t>
            </a:r>
          </a:p>
        </p:txBody>
      </p:sp>
      <p:sp>
        <p:nvSpPr>
          <p:cNvPr id="3" name="TextBox 2"/>
          <p:cNvSpPr txBox="1"/>
          <p:nvPr/>
        </p:nvSpPr>
        <p:spPr>
          <a:xfrm>
            <a:off x="502920" y="694944"/>
            <a:ext cx="10881360" cy="228600"/>
          </a:xfrm>
          <a:prstGeom prst="rect">
            <a:avLst/>
          </a:prstGeom>
          <a:noFill/>
        </p:spPr>
        <p:txBody>
          <a:bodyPr wrap="none">
            <a:spAutoFit/>
          </a:bodyPr>
          <a:lstStyle/>
          <a:p>
            <a:pPr>
              <a:defRPr sz="1100" i="1">
                <a:solidFill>
                  <a:srgbClr val="1D3A5D"/>
                </a:solidFill>
              </a:defRPr>
            </a:pPr>
            <a:r>
              <a:t>Received funds are available for current reconciliation; projected funds guide long-range planning only</a:t>
            </a:r>
          </a:p>
        </p:txBody>
      </p:sp>
      <p:sp>
        <p:nvSpPr>
          <p:cNvPr id="4" name="Rectangle 3"/>
          <p:cNvSpPr/>
          <p:nvPr/>
        </p:nvSpPr>
        <p:spPr>
          <a:xfrm>
            <a:off x="502920" y="1005840"/>
            <a:ext cx="11201400" cy="10972"/>
          </a:xfrm>
          <a:prstGeom prst="rect">
            <a:avLst/>
          </a:prstGeom>
          <a:solidFill>
            <a:srgbClr val="D6DC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ounded Rectangle 4"/>
          <p:cNvSpPr/>
          <p:nvPr/>
        </p:nvSpPr>
        <p:spPr>
          <a:xfrm>
            <a:off x="548640" y="1234440"/>
            <a:ext cx="11064240" cy="2057400"/>
          </a:xfrm>
          <a:prstGeom prst="roundRect">
            <a:avLst/>
          </a:prstGeom>
          <a:solidFill>
            <a:srgbClr val="FBFCFD"/>
          </a:solidFill>
          <a:ln>
            <a:solidFill>
              <a:srgbClr val="D6DC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ounded Rectangle 5"/>
          <p:cNvSpPr/>
          <p:nvPr/>
        </p:nvSpPr>
        <p:spPr>
          <a:xfrm>
            <a:off x="749808" y="1417320"/>
            <a:ext cx="4206240" cy="384048"/>
          </a:xfrm>
          <a:prstGeom prst="roundRect">
            <a:avLst/>
          </a:prstGeom>
          <a:solidFill>
            <a:schemeClr val="accent5">
              <a:lumMod val="50000"/>
            </a:schemeClr>
          </a:solidFill>
          <a:ln>
            <a:solidFill>
              <a:srgbClr val="2C5C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914400" y="1481328"/>
            <a:ext cx="3858768" cy="164592"/>
          </a:xfrm>
          <a:prstGeom prst="rect">
            <a:avLst/>
          </a:prstGeom>
          <a:noFill/>
        </p:spPr>
        <p:txBody>
          <a:bodyPr wrap="none">
            <a:spAutoFit/>
          </a:bodyPr>
          <a:lstStyle/>
          <a:p>
            <a:pPr>
              <a:defRPr sz="1400" b="1">
                <a:solidFill>
                  <a:srgbClr val="FFFFFF"/>
                </a:solidFill>
              </a:defRPr>
            </a:pPr>
            <a:r>
              <a:t>Current Cash vs. Future Planning Amounts</a:t>
            </a:r>
          </a:p>
        </p:txBody>
      </p:sp>
      <p:sp>
        <p:nvSpPr>
          <p:cNvPr id="8" name="TextBox 7"/>
          <p:cNvSpPr txBox="1"/>
          <p:nvPr/>
        </p:nvSpPr>
        <p:spPr>
          <a:xfrm>
            <a:off x="8245141" y="1353312"/>
            <a:ext cx="2956259" cy="261610"/>
          </a:xfrm>
          <a:prstGeom prst="rect">
            <a:avLst/>
          </a:prstGeom>
          <a:noFill/>
        </p:spPr>
        <p:txBody>
          <a:bodyPr wrap="none" lIns="91440" tIns="45720" rIns="91440" bIns="45720" anchor="t">
            <a:spAutoFit/>
          </a:bodyPr>
          <a:lstStyle/>
          <a:p>
            <a:pPr algn="r">
              <a:defRPr sz="1100">
                <a:solidFill>
                  <a:srgbClr val="6E7B8A"/>
                </a:solidFill>
              </a:defRPr>
            </a:pPr>
            <a:r>
              <a:t>Total </a:t>
            </a:r>
            <a:r>
              <a:rPr lang="en-US"/>
              <a:t>Abatement and NOAT II Funds </a:t>
            </a:r>
            <a:r>
              <a:t>Projected</a:t>
            </a:r>
          </a:p>
        </p:txBody>
      </p:sp>
      <p:sp>
        <p:nvSpPr>
          <p:cNvPr id="9" name="TextBox 8"/>
          <p:cNvSpPr txBox="1"/>
          <p:nvPr/>
        </p:nvSpPr>
        <p:spPr>
          <a:xfrm>
            <a:off x="9325564" y="1618488"/>
            <a:ext cx="1875835" cy="415498"/>
          </a:xfrm>
          <a:prstGeom prst="rect">
            <a:avLst/>
          </a:prstGeom>
          <a:noFill/>
        </p:spPr>
        <p:txBody>
          <a:bodyPr wrap="none" lIns="91440" tIns="45720" rIns="91440" bIns="45720" anchor="t">
            <a:spAutoFit/>
          </a:bodyPr>
          <a:lstStyle/>
          <a:p>
            <a:pPr algn="r">
              <a:defRPr sz="2100" b="1">
                <a:solidFill>
                  <a:srgbClr val="1D3A5D"/>
                </a:solidFill>
              </a:defRPr>
            </a:pPr>
            <a:r>
              <a:t>$2</a:t>
            </a:r>
            <a:r>
              <a:rPr lang="en-US"/>
              <a:t>3.07 Million</a:t>
            </a:r>
            <a:endParaRPr/>
          </a:p>
        </p:txBody>
      </p:sp>
      <p:sp>
        <p:nvSpPr>
          <p:cNvPr id="10" name="Rounded Rectangle 9"/>
          <p:cNvSpPr/>
          <p:nvPr/>
        </p:nvSpPr>
        <p:spPr>
          <a:xfrm>
            <a:off x="868680" y="2121408"/>
            <a:ext cx="10378440" cy="502920"/>
          </a:xfrm>
          <a:prstGeom prst="roundRect">
            <a:avLst/>
          </a:prstGeom>
          <a:solidFill>
            <a:srgbClr val="E3E8EE"/>
          </a:solidFill>
          <a:ln>
            <a:solidFill>
              <a:srgbClr val="E3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ounded Rectangle 10"/>
          <p:cNvSpPr/>
          <p:nvPr/>
        </p:nvSpPr>
        <p:spPr>
          <a:xfrm>
            <a:off x="749808" y="2121408"/>
            <a:ext cx="3843409" cy="502920"/>
          </a:xfrm>
          <a:prstGeom prst="roundRect">
            <a:avLst/>
          </a:prstGeom>
          <a:solidFill>
            <a:srgbClr val="DEB238"/>
          </a:solidFill>
          <a:ln>
            <a:solidFill>
              <a:srgbClr val="DEB23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ounded Rectangle 11"/>
          <p:cNvSpPr/>
          <p:nvPr/>
        </p:nvSpPr>
        <p:spPr>
          <a:xfrm>
            <a:off x="4593217" y="2121408"/>
            <a:ext cx="6653902" cy="502920"/>
          </a:xfrm>
          <a:prstGeom prst="roundRect">
            <a:avLst/>
          </a:prstGeom>
          <a:solidFill>
            <a:schemeClr val="accent6">
              <a:lumMod val="75000"/>
            </a:schemeClr>
          </a:solidFill>
          <a:ln>
            <a:solidFill>
              <a:srgbClr val="2A9BB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1084865" y="2195893"/>
            <a:ext cx="3142592" cy="492443"/>
          </a:xfrm>
          <a:prstGeom prst="rect">
            <a:avLst/>
          </a:prstGeom>
          <a:noFill/>
        </p:spPr>
        <p:txBody>
          <a:bodyPr wrap="none">
            <a:spAutoFit/>
          </a:bodyPr>
          <a:lstStyle/>
          <a:p>
            <a:pPr>
              <a:defRPr sz="1200" b="1">
                <a:solidFill>
                  <a:srgbClr val="1D3A5D"/>
                </a:solidFill>
              </a:defRPr>
            </a:pPr>
            <a:r>
              <a:rPr sz="1600"/>
              <a:t>Received to Date: </a:t>
            </a:r>
            <a:r>
              <a:rPr lang="en-US" sz="1600"/>
              <a:t>8.22M </a:t>
            </a:r>
            <a:r>
              <a:rPr sz="1600"/>
              <a:t>(35.</a:t>
            </a:r>
            <a:r>
              <a:rPr lang="en-US" sz="1600"/>
              <a:t>6</a:t>
            </a:r>
            <a:r>
              <a:rPr sz="1600"/>
              <a:t>%)</a:t>
            </a:r>
            <a:endParaRPr lang="en-US" sz="1600"/>
          </a:p>
          <a:p>
            <a:pPr algn="ctr">
              <a:defRPr sz="1200" b="1">
                <a:solidFill>
                  <a:srgbClr val="1D3A5D"/>
                </a:solidFill>
              </a:defRPr>
            </a:pPr>
            <a:endParaRPr sz="1000"/>
          </a:p>
        </p:txBody>
      </p:sp>
      <p:sp>
        <p:nvSpPr>
          <p:cNvPr id="14" name="TextBox 13"/>
          <p:cNvSpPr txBox="1"/>
          <p:nvPr/>
        </p:nvSpPr>
        <p:spPr>
          <a:xfrm>
            <a:off x="5592207" y="2217307"/>
            <a:ext cx="3950056" cy="338554"/>
          </a:xfrm>
          <a:prstGeom prst="rect">
            <a:avLst/>
          </a:prstGeom>
          <a:noFill/>
        </p:spPr>
        <p:txBody>
          <a:bodyPr wrap="none">
            <a:spAutoFit/>
          </a:bodyPr>
          <a:lstStyle/>
          <a:p>
            <a:pPr>
              <a:defRPr sz="1200" b="1">
                <a:solidFill>
                  <a:srgbClr val="FFFFFF"/>
                </a:solidFill>
              </a:defRPr>
            </a:pPr>
            <a:r>
              <a:rPr sz="1600"/>
              <a:t>Projected Future Funds: $14</a:t>
            </a:r>
            <a:r>
              <a:rPr lang="en-US" sz="1600"/>
              <a:t>.85M</a:t>
            </a:r>
            <a:r>
              <a:rPr sz="1600"/>
              <a:t> (64.</a:t>
            </a:r>
            <a:r>
              <a:rPr lang="en-US" sz="1600"/>
              <a:t>4</a:t>
            </a:r>
            <a:r>
              <a:rPr sz="1600"/>
              <a:t>%)</a:t>
            </a:r>
          </a:p>
        </p:txBody>
      </p:sp>
      <p:sp>
        <p:nvSpPr>
          <p:cNvPr id="15" name="Rounded Rectangle 14"/>
          <p:cNvSpPr/>
          <p:nvPr/>
        </p:nvSpPr>
        <p:spPr>
          <a:xfrm>
            <a:off x="749808" y="3611880"/>
            <a:ext cx="3429000" cy="1115568"/>
          </a:xfrm>
          <a:prstGeom prst="roundRect">
            <a:avLst/>
          </a:prstGeom>
          <a:solidFill>
            <a:srgbClr val="FDF7E7"/>
          </a:solidFill>
          <a:ln>
            <a:solidFill>
              <a:srgbClr val="D6DC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ectangle 15"/>
          <p:cNvSpPr/>
          <p:nvPr/>
        </p:nvSpPr>
        <p:spPr>
          <a:xfrm>
            <a:off x="749808" y="3611880"/>
            <a:ext cx="91440" cy="1115568"/>
          </a:xfrm>
          <a:prstGeom prst="rect">
            <a:avLst/>
          </a:prstGeom>
          <a:solidFill>
            <a:srgbClr val="DEB238"/>
          </a:solidFill>
          <a:ln>
            <a:solidFill>
              <a:srgbClr val="DEB23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960120" y="3758184"/>
            <a:ext cx="3099816" cy="164592"/>
          </a:xfrm>
          <a:prstGeom prst="rect">
            <a:avLst/>
          </a:prstGeom>
          <a:noFill/>
        </p:spPr>
        <p:txBody>
          <a:bodyPr wrap="none">
            <a:spAutoFit/>
          </a:bodyPr>
          <a:lstStyle/>
          <a:p>
            <a:pPr>
              <a:defRPr sz="1100" b="1">
                <a:solidFill>
                  <a:srgbClr val="1D3A5D"/>
                </a:solidFill>
              </a:defRPr>
            </a:pPr>
            <a:r>
              <a:t>Received to Date</a:t>
            </a:r>
          </a:p>
        </p:txBody>
      </p:sp>
      <p:sp>
        <p:nvSpPr>
          <p:cNvPr id="18" name="TextBox 17"/>
          <p:cNvSpPr txBox="1"/>
          <p:nvPr/>
        </p:nvSpPr>
        <p:spPr>
          <a:xfrm>
            <a:off x="960120" y="3995928"/>
            <a:ext cx="1704313" cy="384721"/>
          </a:xfrm>
          <a:prstGeom prst="rect">
            <a:avLst/>
          </a:prstGeom>
          <a:noFill/>
        </p:spPr>
        <p:txBody>
          <a:bodyPr wrap="none">
            <a:spAutoFit/>
          </a:bodyPr>
          <a:lstStyle/>
          <a:p>
            <a:pPr>
              <a:defRPr sz="1900" b="1">
                <a:solidFill>
                  <a:srgbClr val="DEB238"/>
                </a:solidFill>
              </a:defRPr>
            </a:pPr>
            <a:r>
              <a:rPr>
                <a:solidFill>
                  <a:schemeClr val="accent4">
                    <a:lumMod val="50000"/>
                  </a:schemeClr>
                </a:solidFill>
              </a:rPr>
              <a:t>$8,226,098.61</a:t>
            </a:r>
          </a:p>
        </p:txBody>
      </p:sp>
      <p:sp>
        <p:nvSpPr>
          <p:cNvPr id="19" name="TextBox 18"/>
          <p:cNvSpPr txBox="1"/>
          <p:nvPr/>
        </p:nvSpPr>
        <p:spPr>
          <a:xfrm>
            <a:off x="915947" y="4383774"/>
            <a:ext cx="3552597" cy="384721"/>
          </a:xfrm>
          <a:prstGeom prst="rect">
            <a:avLst/>
          </a:prstGeom>
          <a:noFill/>
        </p:spPr>
        <p:txBody>
          <a:bodyPr wrap="square" lIns="91440" tIns="45720" rIns="91440" bIns="45720" anchor="t">
            <a:spAutoFit/>
          </a:bodyPr>
          <a:lstStyle/>
          <a:p>
            <a:pPr>
              <a:defRPr sz="969">
                <a:solidFill>
                  <a:srgbClr val="373737"/>
                </a:solidFill>
              </a:defRPr>
            </a:pPr>
            <a:r>
              <a:rPr sz="950"/>
              <a:t>Available for current cash and expenditure reconciliation</a:t>
            </a:r>
            <a:r>
              <a:rPr lang="en-US" sz="950"/>
              <a:t> includes all NOAT II Mallinckrodt Bankruptcy Funds.</a:t>
            </a:r>
            <a:endParaRPr lang="en-US"/>
          </a:p>
        </p:txBody>
      </p:sp>
      <p:sp>
        <p:nvSpPr>
          <p:cNvPr id="20" name="Rounded Rectangle 19"/>
          <p:cNvSpPr/>
          <p:nvPr/>
        </p:nvSpPr>
        <p:spPr>
          <a:xfrm>
            <a:off x="4379976" y="3611880"/>
            <a:ext cx="3429000" cy="1115568"/>
          </a:xfrm>
          <a:prstGeom prst="roundRect">
            <a:avLst/>
          </a:prstGeom>
          <a:solidFill>
            <a:schemeClr val="accent6">
              <a:lumMod val="40000"/>
              <a:lumOff val="60000"/>
            </a:schemeClr>
          </a:solidFill>
          <a:ln>
            <a:solidFill>
              <a:srgbClr val="D6DC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Rectangle 20"/>
          <p:cNvSpPr/>
          <p:nvPr/>
        </p:nvSpPr>
        <p:spPr>
          <a:xfrm>
            <a:off x="4379976" y="3611880"/>
            <a:ext cx="91440" cy="1115568"/>
          </a:xfrm>
          <a:prstGeom prst="rect">
            <a:avLst/>
          </a:prstGeom>
          <a:solidFill>
            <a:schemeClr val="accent6">
              <a:lumMod val="75000"/>
            </a:schemeClr>
          </a:solidFill>
          <a:ln>
            <a:solidFill>
              <a:srgbClr val="2A9BB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4590288" y="3758184"/>
            <a:ext cx="3099816" cy="164592"/>
          </a:xfrm>
          <a:prstGeom prst="rect">
            <a:avLst/>
          </a:prstGeom>
          <a:noFill/>
        </p:spPr>
        <p:txBody>
          <a:bodyPr wrap="none">
            <a:spAutoFit/>
          </a:bodyPr>
          <a:lstStyle/>
          <a:p>
            <a:pPr>
              <a:defRPr sz="1100" b="1">
                <a:solidFill>
                  <a:srgbClr val="1D3A5D"/>
                </a:solidFill>
              </a:defRPr>
            </a:pPr>
            <a:r>
              <a:t>Projected Future Funds</a:t>
            </a:r>
          </a:p>
        </p:txBody>
      </p:sp>
      <p:sp>
        <p:nvSpPr>
          <p:cNvPr id="23" name="TextBox 22"/>
          <p:cNvSpPr txBox="1"/>
          <p:nvPr/>
        </p:nvSpPr>
        <p:spPr>
          <a:xfrm>
            <a:off x="4590288" y="3995928"/>
            <a:ext cx="1834156" cy="384721"/>
          </a:xfrm>
          <a:prstGeom prst="rect">
            <a:avLst/>
          </a:prstGeom>
          <a:noFill/>
        </p:spPr>
        <p:txBody>
          <a:bodyPr wrap="none">
            <a:spAutoFit/>
          </a:bodyPr>
          <a:lstStyle/>
          <a:p>
            <a:pPr>
              <a:defRPr sz="1900" b="1">
                <a:solidFill>
                  <a:srgbClr val="2A9BB2"/>
                </a:solidFill>
              </a:defRPr>
            </a:pPr>
            <a:r>
              <a:rPr>
                <a:solidFill>
                  <a:schemeClr val="accent6">
                    <a:lumMod val="75000"/>
                  </a:schemeClr>
                </a:solidFill>
              </a:rPr>
              <a:t>$</a:t>
            </a:r>
            <a:r>
              <a:rPr lang="en-US" sz="1900" b="1">
                <a:solidFill>
                  <a:schemeClr val="accent6">
                    <a:lumMod val="75000"/>
                  </a:schemeClr>
                </a:solidFill>
              </a:rPr>
              <a:t>14,852,138.35</a:t>
            </a:r>
            <a:endParaRPr>
              <a:solidFill>
                <a:schemeClr val="accent6">
                  <a:lumMod val="75000"/>
                </a:schemeClr>
              </a:solidFill>
            </a:endParaRPr>
          </a:p>
        </p:txBody>
      </p:sp>
      <p:sp>
        <p:nvSpPr>
          <p:cNvPr id="24" name="TextBox 23"/>
          <p:cNvSpPr txBox="1"/>
          <p:nvPr/>
        </p:nvSpPr>
        <p:spPr>
          <a:xfrm>
            <a:off x="4590288" y="4361688"/>
            <a:ext cx="3099816" cy="237744"/>
          </a:xfrm>
          <a:prstGeom prst="rect">
            <a:avLst/>
          </a:prstGeom>
          <a:noFill/>
        </p:spPr>
        <p:txBody>
          <a:bodyPr wrap="square">
            <a:spAutoFit/>
          </a:bodyPr>
          <a:lstStyle/>
          <a:p>
            <a:pPr>
              <a:defRPr sz="969">
                <a:solidFill>
                  <a:srgbClr val="373737"/>
                </a:solidFill>
              </a:defRPr>
            </a:pPr>
            <a:r>
              <a:t>Supports long-range planning; not current cash</a:t>
            </a:r>
          </a:p>
        </p:txBody>
      </p:sp>
      <p:sp>
        <p:nvSpPr>
          <p:cNvPr id="25" name="Rounded Rectangle 24"/>
          <p:cNvSpPr/>
          <p:nvPr/>
        </p:nvSpPr>
        <p:spPr>
          <a:xfrm>
            <a:off x="8010144" y="3611880"/>
            <a:ext cx="3429000" cy="1115568"/>
          </a:xfrm>
          <a:prstGeom prst="roundRect">
            <a:avLst/>
          </a:prstGeom>
          <a:solidFill>
            <a:srgbClr val="EDF3F8"/>
          </a:solidFill>
          <a:ln>
            <a:solidFill>
              <a:srgbClr val="D6DC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Rectangle 25"/>
          <p:cNvSpPr/>
          <p:nvPr/>
        </p:nvSpPr>
        <p:spPr>
          <a:xfrm>
            <a:off x="8010144" y="3611880"/>
            <a:ext cx="91440" cy="1115568"/>
          </a:xfrm>
          <a:prstGeom prst="rect">
            <a:avLst/>
          </a:prstGeom>
          <a:solidFill>
            <a:srgbClr val="2C5C8C"/>
          </a:solidFill>
          <a:ln>
            <a:solidFill>
              <a:srgbClr val="2C5C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TextBox 26"/>
          <p:cNvSpPr txBox="1"/>
          <p:nvPr/>
        </p:nvSpPr>
        <p:spPr>
          <a:xfrm>
            <a:off x="8220456" y="3758184"/>
            <a:ext cx="3099816" cy="164592"/>
          </a:xfrm>
          <a:prstGeom prst="rect">
            <a:avLst/>
          </a:prstGeom>
          <a:noFill/>
        </p:spPr>
        <p:txBody>
          <a:bodyPr wrap="none">
            <a:spAutoFit/>
          </a:bodyPr>
          <a:lstStyle/>
          <a:p>
            <a:pPr>
              <a:defRPr sz="1100" b="1">
                <a:solidFill>
                  <a:srgbClr val="1D3A5D"/>
                </a:solidFill>
              </a:defRPr>
            </a:pPr>
            <a:r>
              <a:t>Total Received + Projected</a:t>
            </a:r>
          </a:p>
        </p:txBody>
      </p:sp>
      <p:sp>
        <p:nvSpPr>
          <p:cNvPr id="28" name="TextBox 27"/>
          <p:cNvSpPr txBox="1"/>
          <p:nvPr/>
        </p:nvSpPr>
        <p:spPr>
          <a:xfrm>
            <a:off x="8220456" y="3995928"/>
            <a:ext cx="1704313" cy="384721"/>
          </a:xfrm>
          <a:prstGeom prst="rect">
            <a:avLst/>
          </a:prstGeom>
          <a:noFill/>
        </p:spPr>
        <p:txBody>
          <a:bodyPr wrap="none" lIns="91440" tIns="45720" rIns="91440" bIns="45720" anchor="t">
            <a:spAutoFit/>
          </a:bodyPr>
          <a:lstStyle/>
          <a:p>
            <a:pPr>
              <a:defRPr sz="1900" b="1">
                <a:solidFill>
                  <a:srgbClr val="2C5C8C"/>
                </a:solidFill>
              </a:defRPr>
            </a:pPr>
            <a:r>
              <a:rPr lang="en-US"/>
              <a:t>22,922,060.48</a:t>
            </a:r>
          </a:p>
        </p:txBody>
      </p:sp>
      <p:sp>
        <p:nvSpPr>
          <p:cNvPr id="29" name="TextBox 28"/>
          <p:cNvSpPr txBox="1"/>
          <p:nvPr/>
        </p:nvSpPr>
        <p:spPr>
          <a:xfrm>
            <a:off x="8220456" y="4361688"/>
            <a:ext cx="3099816" cy="237744"/>
          </a:xfrm>
          <a:prstGeom prst="rect">
            <a:avLst/>
          </a:prstGeom>
          <a:noFill/>
        </p:spPr>
        <p:txBody>
          <a:bodyPr wrap="square">
            <a:spAutoFit/>
          </a:bodyPr>
          <a:lstStyle/>
          <a:p>
            <a:pPr>
              <a:defRPr sz="969">
                <a:solidFill>
                  <a:srgbClr val="373737"/>
                </a:solidFill>
              </a:defRPr>
            </a:pPr>
            <a:r>
              <a:t>Planning universe for Board-approved framework</a:t>
            </a:r>
          </a:p>
        </p:txBody>
      </p:sp>
      <p:sp>
        <p:nvSpPr>
          <p:cNvPr id="30" name="Rounded Rectangle 29"/>
          <p:cNvSpPr/>
          <p:nvPr/>
        </p:nvSpPr>
        <p:spPr>
          <a:xfrm>
            <a:off x="548640" y="4983480"/>
            <a:ext cx="11064240" cy="1051560"/>
          </a:xfrm>
          <a:prstGeom prst="roundRect">
            <a:avLst/>
          </a:prstGeom>
          <a:solidFill>
            <a:srgbClr val="FFFFFF"/>
          </a:solidFill>
          <a:ln>
            <a:solidFill>
              <a:srgbClr val="D6DC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Rounded Rectangle 30"/>
          <p:cNvSpPr/>
          <p:nvPr/>
        </p:nvSpPr>
        <p:spPr>
          <a:xfrm>
            <a:off x="749808" y="5148072"/>
            <a:ext cx="2331720" cy="310896"/>
          </a:xfrm>
          <a:prstGeom prst="roundRect">
            <a:avLst/>
          </a:prstGeom>
          <a:solidFill>
            <a:schemeClr val="accent2">
              <a:lumMod val="50000"/>
            </a:schemeClr>
          </a:solidFill>
          <a:ln>
            <a:solidFill>
              <a:srgbClr val="1D3A5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TextBox 31"/>
          <p:cNvSpPr txBox="1"/>
          <p:nvPr/>
        </p:nvSpPr>
        <p:spPr>
          <a:xfrm>
            <a:off x="1112982" y="5148072"/>
            <a:ext cx="1543179" cy="307777"/>
          </a:xfrm>
          <a:prstGeom prst="rect">
            <a:avLst/>
          </a:prstGeom>
          <a:noFill/>
        </p:spPr>
        <p:txBody>
          <a:bodyPr wrap="none">
            <a:spAutoFit/>
          </a:bodyPr>
          <a:lstStyle/>
          <a:p>
            <a:pPr>
              <a:defRPr sz="1200" b="1">
                <a:solidFill>
                  <a:srgbClr val="FFFFFF"/>
                </a:solidFill>
              </a:defRPr>
            </a:pPr>
            <a:r>
              <a:rPr sz="1400"/>
              <a:t>Fiscal Treatment</a:t>
            </a:r>
          </a:p>
        </p:txBody>
      </p:sp>
      <p:sp>
        <p:nvSpPr>
          <p:cNvPr id="33" name="TextBox 32"/>
          <p:cNvSpPr txBox="1"/>
          <p:nvPr/>
        </p:nvSpPr>
        <p:spPr>
          <a:xfrm>
            <a:off x="3337560" y="5074920"/>
            <a:ext cx="8001000" cy="748923"/>
          </a:xfrm>
          <a:prstGeom prst="rect">
            <a:avLst/>
          </a:prstGeom>
          <a:noFill/>
        </p:spPr>
        <p:txBody>
          <a:bodyPr wrap="square" lIns="0" rIns="0">
            <a:spAutoFit/>
          </a:bodyPr>
          <a:lstStyle/>
          <a:p>
            <a:pPr marL="171450" indent="-171450">
              <a:spcAft>
                <a:spcPts val="400"/>
              </a:spcAft>
              <a:buFont typeface="Wingdings" panose="05000000000000000000" pitchFamily="2" charset="2"/>
              <a:buChar char="q"/>
              <a:defRPr sz="1100">
                <a:solidFill>
                  <a:srgbClr val="373737"/>
                </a:solidFill>
              </a:defRPr>
            </a:pPr>
            <a:r>
              <a:rPr sz="1200"/>
              <a:t>Received funds are the only amounts available for current cash and expenditure reconciliation.</a:t>
            </a:r>
          </a:p>
          <a:p>
            <a:pPr marL="171450" indent="-171450">
              <a:spcAft>
                <a:spcPts val="400"/>
              </a:spcAft>
              <a:buFont typeface="Wingdings" panose="05000000000000000000" pitchFamily="2" charset="2"/>
              <a:buChar char="q"/>
              <a:defRPr sz="1100">
                <a:solidFill>
                  <a:srgbClr val="373737"/>
                </a:solidFill>
              </a:defRPr>
            </a:pPr>
            <a:r>
              <a:rPr sz="1200"/>
              <a:t>Projected future settlement funds support long-range planning but should not be treated as current cash.</a:t>
            </a:r>
          </a:p>
          <a:p>
            <a:pPr marL="171450" indent="-171450">
              <a:spcAft>
                <a:spcPts val="400"/>
              </a:spcAft>
              <a:buFont typeface="Wingdings" panose="05000000000000000000" pitchFamily="2" charset="2"/>
              <a:buChar char="q"/>
              <a:defRPr sz="1100">
                <a:solidFill>
                  <a:srgbClr val="373737"/>
                </a:solidFill>
              </a:defRPr>
            </a:pPr>
            <a:r>
              <a:rPr sz="1200"/>
              <a:t>Future OSF should be incorporated into a Board-approved expenditure and restoration framework.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11480" y="256032"/>
            <a:ext cx="8183880" cy="347472"/>
          </a:xfrm>
          <a:prstGeom prst="rect">
            <a:avLst/>
          </a:prstGeom>
          <a:noFill/>
          <a:ln/>
        </p:spPr>
        <p:txBody>
          <a:bodyPr wrap="square" lIns="0" tIns="0" rIns="0" bIns="0" rtlCol="0" anchor="ctr">
            <a:normAutofit lnSpcReduction="10000"/>
          </a:bodyPr>
          <a:lstStyle/>
          <a:p>
            <a:pPr marL="0" indent="0">
              <a:buNone/>
            </a:pPr>
            <a:r>
              <a:rPr lang="en-US" sz="2500" b="1">
                <a:solidFill>
                  <a:srgbClr val="1D3A5D"/>
                </a:solidFill>
              </a:rPr>
              <a:t>Combined Projected Settlement Payments by Year</a:t>
            </a:r>
            <a:endParaRPr lang="en-US" sz="2500"/>
          </a:p>
        </p:txBody>
      </p:sp>
      <p:sp>
        <p:nvSpPr>
          <p:cNvPr id="3" name="Text 1"/>
          <p:cNvSpPr/>
          <p:nvPr/>
        </p:nvSpPr>
        <p:spPr>
          <a:xfrm>
            <a:off x="411480" y="667512"/>
            <a:ext cx="8138160" cy="201168"/>
          </a:xfrm>
          <a:prstGeom prst="rect">
            <a:avLst/>
          </a:prstGeom>
          <a:noFill/>
          <a:ln/>
        </p:spPr>
        <p:txBody>
          <a:bodyPr wrap="square" lIns="0" tIns="0" rIns="0" bIns="0" rtlCol="0" anchor="ctr">
            <a:normAutofit/>
          </a:bodyPr>
          <a:lstStyle/>
          <a:p>
            <a:pPr marL="0" indent="0">
              <a:buNone/>
            </a:pPr>
            <a:r>
              <a:rPr lang="en-US" sz="1100" i="1">
                <a:solidFill>
                  <a:srgbClr val="1D3A5D"/>
                </a:solidFill>
              </a:rPr>
              <a:t>All distributor and settlement-source projections combined into one annual total</a:t>
            </a:r>
            <a:endParaRPr lang="en-US" sz="1100"/>
          </a:p>
        </p:txBody>
      </p:sp>
      <p:sp>
        <p:nvSpPr>
          <p:cNvPr id="4" name="Shape 2"/>
          <p:cNvSpPr/>
          <p:nvPr/>
        </p:nvSpPr>
        <p:spPr>
          <a:xfrm>
            <a:off x="8613648" y="182880"/>
            <a:ext cx="3154680" cy="749808"/>
          </a:xfrm>
          <a:prstGeom prst="roundRect">
            <a:avLst>
              <a:gd name="adj" fmla="val 9756"/>
            </a:avLst>
          </a:prstGeom>
          <a:solidFill>
            <a:srgbClr val="FFFFFF"/>
          </a:solidFill>
          <a:ln w="12700">
            <a:solidFill>
              <a:srgbClr val="D6DDE5"/>
            </a:solidFill>
            <a:prstDash val="solid"/>
          </a:ln>
        </p:spPr>
        <p:txBody>
          <a:bodyPr/>
          <a:lstStyle/>
          <a:p>
            <a:endParaRPr lang="en-US"/>
          </a:p>
        </p:txBody>
      </p:sp>
      <p:sp>
        <p:nvSpPr>
          <p:cNvPr id="5" name="Text 3"/>
          <p:cNvSpPr/>
          <p:nvPr/>
        </p:nvSpPr>
        <p:spPr>
          <a:xfrm>
            <a:off x="8778240" y="292608"/>
            <a:ext cx="2816352" cy="109728"/>
          </a:xfrm>
          <a:prstGeom prst="rect">
            <a:avLst/>
          </a:prstGeom>
          <a:noFill/>
          <a:ln/>
        </p:spPr>
        <p:txBody>
          <a:bodyPr wrap="square" lIns="0" tIns="0" rIns="0" bIns="0" rtlCol="0" anchor="ctr"/>
          <a:lstStyle/>
          <a:p>
            <a:pPr marL="0" indent="0" algn="ctr">
              <a:buNone/>
            </a:pPr>
            <a:r>
              <a:rPr lang="en-US" sz="1050">
                <a:solidFill>
                  <a:srgbClr val="6E7B8A"/>
                </a:solidFill>
              </a:rPr>
              <a:t>Total Projected Future Payments</a:t>
            </a:r>
            <a:endParaRPr lang="en-US" sz="1050"/>
          </a:p>
        </p:txBody>
      </p:sp>
      <p:sp>
        <p:nvSpPr>
          <p:cNvPr id="6" name="Text 4"/>
          <p:cNvSpPr/>
          <p:nvPr/>
        </p:nvSpPr>
        <p:spPr>
          <a:xfrm>
            <a:off x="8778240" y="457200"/>
            <a:ext cx="2816352" cy="201168"/>
          </a:xfrm>
          <a:prstGeom prst="rect">
            <a:avLst/>
          </a:prstGeom>
          <a:noFill/>
          <a:ln/>
        </p:spPr>
        <p:txBody>
          <a:bodyPr wrap="square" lIns="0" tIns="0" rIns="0" bIns="0" rtlCol="0" anchor="ctr">
            <a:normAutofit fontScale="85000" lnSpcReduction="20000"/>
          </a:bodyPr>
          <a:lstStyle/>
          <a:p>
            <a:pPr marL="0" indent="0" algn="ctr">
              <a:buNone/>
            </a:pPr>
            <a:r>
              <a:rPr lang="en-US" sz="1800" b="1">
                <a:solidFill>
                  <a:srgbClr val="1D3A5D"/>
                </a:solidFill>
              </a:rPr>
              <a:t>$14,852,138.35</a:t>
            </a:r>
            <a:endParaRPr lang="en-US" sz="1800"/>
          </a:p>
        </p:txBody>
      </p:sp>
      <p:sp>
        <p:nvSpPr>
          <p:cNvPr id="7" name="Text 5"/>
          <p:cNvSpPr/>
          <p:nvPr/>
        </p:nvSpPr>
        <p:spPr>
          <a:xfrm>
            <a:off x="8778240" y="713232"/>
            <a:ext cx="2816352" cy="109728"/>
          </a:xfrm>
          <a:prstGeom prst="rect">
            <a:avLst/>
          </a:prstGeom>
          <a:noFill/>
          <a:ln/>
        </p:spPr>
        <p:txBody>
          <a:bodyPr wrap="square" lIns="0" tIns="0" rIns="0" bIns="0" rtlCol="0" anchor="ctr"/>
          <a:lstStyle/>
          <a:p>
            <a:pPr marL="0" indent="0" algn="ctr">
              <a:buNone/>
            </a:pPr>
            <a:r>
              <a:rPr lang="en-US" sz="1000">
                <a:solidFill>
                  <a:srgbClr val="3B3B3B"/>
                </a:solidFill>
              </a:rPr>
              <a:t>Projection period: 2026–2038</a:t>
            </a:r>
            <a:endParaRPr lang="en-US" sz="1000"/>
          </a:p>
        </p:txBody>
      </p:sp>
      <p:sp>
        <p:nvSpPr>
          <p:cNvPr id="8" name="Shape 6"/>
          <p:cNvSpPr/>
          <p:nvPr/>
        </p:nvSpPr>
        <p:spPr>
          <a:xfrm>
            <a:off x="457200" y="1188720"/>
            <a:ext cx="7635240" cy="4983480"/>
          </a:xfrm>
          <a:prstGeom prst="roundRect">
            <a:avLst>
              <a:gd name="adj" fmla="val 1468"/>
            </a:avLst>
          </a:prstGeom>
          <a:solidFill>
            <a:srgbClr val="FBFCFD"/>
          </a:solidFill>
          <a:ln w="12700">
            <a:solidFill>
              <a:srgbClr val="D6DDE5"/>
            </a:solidFill>
            <a:prstDash val="solid"/>
          </a:ln>
        </p:spPr>
        <p:txBody>
          <a:bodyPr/>
          <a:lstStyle/>
          <a:p>
            <a:endParaRPr lang="en-US"/>
          </a:p>
        </p:txBody>
      </p:sp>
      <p:sp>
        <p:nvSpPr>
          <p:cNvPr id="9" name="Shape 7"/>
          <p:cNvSpPr/>
          <p:nvPr/>
        </p:nvSpPr>
        <p:spPr>
          <a:xfrm>
            <a:off x="594360" y="1335024"/>
            <a:ext cx="2926080" cy="347472"/>
          </a:xfrm>
          <a:prstGeom prst="roundRect">
            <a:avLst>
              <a:gd name="adj" fmla="val 21053"/>
            </a:avLst>
          </a:prstGeom>
          <a:solidFill>
            <a:schemeClr val="accent5">
              <a:lumMod val="75000"/>
            </a:schemeClr>
          </a:solidFill>
          <a:ln w="12700">
            <a:solidFill>
              <a:srgbClr val="2C5C8C"/>
            </a:solidFill>
            <a:prstDash val="solid"/>
          </a:ln>
        </p:spPr>
        <p:txBody>
          <a:bodyPr/>
          <a:lstStyle/>
          <a:p>
            <a:endParaRPr lang="en-US"/>
          </a:p>
        </p:txBody>
      </p:sp>
      <p:sp>
        <p:nvSpPr>
          <p:cNvPr id="10" name="Text 8"/>
          <p:cNvSpPr/>
          <p:nvPr/>
        </p:nvSpPr>
        <p:spPr>
          <a:xfrm>
            <a:off x="749808" y="1403604"/>
            <a:ext cx="2606040" cy="128016"/>
          </a:xfrm>
          <a:prstGeom prst="rect">
            <a:avLst/>
          </a:prstGeom>
          <a:noFill/>
          <a:ln/>
        </p:spPr>
        <p:txBody>
          <a:bodyPr wrap="square" lIns="0" tIns="0" rIns="0" bIns="0" rtlCol="0" anchor="ctr">
            <a:normAutofit fontScale="77500" lnSpcReduction="20000"/>
          </a:bodyPr>
          <a:lstStyle/>
          <a:p>
            <a:pPr marL="0" indent="0">
              <a:buNone/>
            </a:pPr>
            <a:r>
              <a:rPr lang="en-US" sz="1300" b="1">
                <a:solidFill>
                  <a:srgbClr val="FFFFFF"/>
                </a:solidFill>
              </a:rPr>
              <a:t>Annual Combined Projection</a:t>
            </a:r>
            <a:endParaRPr lang="en-US" sz="1300"/>
          </a:p>
        </p:txBody>
      </p:sp>
      <p:pic>
        <p:nvPicPr>
          <p:cNvPr id="11" name="Image 0" descr="/mnt/data/combined_annual_projection_chart.png"/>
          <p:cNvPicPr>
            <a:picLocks noChangeAspect="1"/>
          </p:cNvPicPr>
          <p:nvPr/>
        </p:nvPicPr>
        <p:blipFill>
          <a:blip r:embed="rId3">
            <a:duotone>
              <a:prstClr val="black"/>
              <a:schemeClr val="accent6">
                <a:tint val="45000"/>
                <a:satMod val="400000"/>
              </a:schemeClr>
            </a:duotone>
          </a:blip>
          <a:stretch>
            <a:fillRect/>
          </a:stretch>
        </p:blipFill>
        <p:spPr>
          <a:xfrm>
            <a:off x="713232" y="1737360"/>
            <a:ext cx="7059168" cy="3931920"/>
          </a:xfrm>
          <a:prstGeom prst="rect">
            <a:avLst/>
          </a:prstGeom>
        </p:spPr>
      </p:pic>
      <p:sp>
        <p:nvSpPr>
          <p:cNvPr id="12" name="Shape 9"/>
          <p:cNvSpPr/>
          <p:nvPr/>
        </p:nvSpPr>
        <p:spPr>
          <a:xfrm>
            <a:off x="8275320" y="1188720"/>
            <a:ext cx="3429000" cy="1828800"/>
          </a:xfrm>
          <a:prstGeom prst="roundRect">
            <a:avLst>
              <a:gd name="adj" fmla="val 4000"/>
            </a:avLst>
          </a:prstGeom>
          <a:solidFill>
            <a:srgbClr val="FFFFFF"/>
          </a:solidFill>
          <a:ln w="12700">
            <a:solidFill>
              <a:srgbClr val="D6DDE5"/>
            </a:solidFill>
            <a:prstDash val="solid"/>
          </a:ln>
        </p:spPr>
        <p:txBody>
          <a:bodyPr/>
          <a:lstStyle/>
          <a:p>
            <a:endParaRPr lang="en-US"/>
          </a:p>
        </p:txBody>
      </p:sp>
      <p:sp>
        <p:nvSpPr>
          <p:cNvPr id="13" name="Text 10"/>
          <p:cNvSpPr/>
          <p:nvPr/>
        </p:nvSpPr>
        <p:spPr>
          <a:xfrm>
            <a:off x="8458200" y="1353312"/>
            <a:ext cx="3035808" cy="201168"/>
          </a:xfrm>
          <a:prstGeom prst="rect">
            <a:avLst/>
          </a:prstGeom>
          <a:noFill/>
          <a:ln/>
        </p:spPr>
        <p:txBody>
          <a:bodyPr wrap="square" lIns="0" tIns="0" rIns="0" bIns="0" rtlCol="0" anchor="ctr"/>
          <a:lstStyle/>
          <a:p>
            <a:pPr marL="0" indent="0">
              <a:buNone/>
            </a:pPr>
            <a:r>
              <a:rPr lang="en-US" sz="1400" b="1">
                <a:solidFill>
                  <a:srgbClr val="1D3A5D"/>
                </a:solidFill>
              </a:rPr>
              <a:t>Key Projection Notes</a:t>
            </a:r>
            <a:endParaRPr lang="en-US" sz="1400"/>
          </a:p>
        </p:txBody>
      </p:sp>
      <p:sp>
        <p:nvSpPr>
          <p:cNvPr id="14" name="Shape 11"/>
          <p:cNvSpPr/>
          <p:nvPr/>
        </p:nvSpPr>
        <p:spPr>
          <a:xfrm>
            <a:off x="8467344" y="1714500"/>
            <a:ext cx="73152" cy="73152"/>
          </a:xfrm>
          <a:prstGeom prst="ellipse">
            <a:avLst/>
          </a:prstGeom>
          <a:solidFill>
            <a:srgbClr val="2A9BB2"/>
          </a:solidFill>
          <a:ln w="12700">
            <a:solidFill>
              <a:srgbClr val="2A9BB2"/>
            </a:solidFill>
            <a:prstDash val="solid"/>
          </a:ln>
        </p:spPr>
        <p:txBody>
          <a:bodyPr/>
          <a:lstStyle/>
          <a:p>
            <a:endParaRPr lang="en-US"/>
          </a:p>
        </p:txBody>
      </p:sp>
      <p:sp>
        <p:nvSpPr>
          <p:cNvPr id="15" name="Text 12"/>
          <p:cNvSpPr/>
          <p:nvPr/>
        </p:nvSpPr>
        <p:spPr>
          <a:xfrm>
            <a:off x="8622792" y="1682496"/>
            <a:ext cx="2880360" cy="292608"/>
          </a:xfrm>
          <a:prstGeom prst="rect">
            <a:avLst/>
          </a:prstGeom>
          <a:noFill/>
          <a:ln/>
        </p:spPr>
        <p:txBody>
          <a:bodyPr wrap="square" lIns="0" tIns="0" rIns="0" bIns="0" rtlCol="0" anchor="ctr">
            <a:normAutofit/>
          </a:bodyPr>
          <a:lstStyle/>
          <a:p>
            <a:pPr marL="0" indent="0">
              <a:buNone/>
            </a:pPr>
            <a:r>
              <a:rPr lang="en-US" sz="1060">
                <a:solidFill>
                  <a:srgbClr val="3B3B3B"/>
                </a:solidFill>
              </a:rPr>
              <a:t>Peak projected year: 2030 ($1.55M)</a:t>
            </a:r>
            <a:endParaRPr lang="en-US" sz="1060"/>
          </a:p>
        </p:txBody>
      </p:sp>
      <p:sp>
        <p:nvSpPr>
          <p:cNvPr id="16" name="Shape 13"/>
          <p:cNvSpPr/>
          <p:nvPr/>
        </p:nvSpPr>
        <p:spPr>
          <a:xfrm>
            <a:off x="8467344" y="2107692"/>
            <a:ext cx="73152" cy="73152"/>
          </a:xfrm>
          <a:prstGeom prst="ellipse">
            <a:avLst/>
          </a:prstGeom>
          <a:solidFill>
            <a:srgbClr val="2A9BB2"/>
          </a:solidFill>
          <a:ln w="12700">
            <a:solidFill>
              <a:srgbClr val="2A9BB2"/>
            </a:solidFill>
            <a:prstDash val="solid"/>
          </a:ln>
        </p:spPr>
        <p:txBody>
          <a:bodyPr/>
          <a:lstStyle/>
          <a:p>
            <a:endParaRPr lang="en-US"/>
          </a:p>
        </p:txBody>
      </p:sp>
      <p:sp>
        <p:nvSpPr>
          <p:cNvPr id="17" name="Text 14"/>
          <p:cNvSpPr/>
          <p:nvPr/>
        </p:nvSpPr>
        <p:spPr>
          <a:xfrm>
            <a:off x="8622792" y="2075688"/>
            <a:ext cx="2880360" cy="292608"/>
          </a:xfrm>
          <a:prstGeom prst="rect">
            <a:avLst/>
          </a:prstGeom>
          <a:noFill/>
          <a:ln/>
        </p:spPr>
        <p:txBody>
          <a:bodyPr wrap="square" lIns="0" tIns="0" rIns="0" bIns="0" rtlCol="0" anchor="ctr">
            <a:normAutofit lnSpcReduction="10000"/>
          </a:bodyPr>
          <a:lstStyle/>
          <a:p>
            <a:pPr marL="0" indent="0">
              <a:buNone/>
            </a:pPr>
            <a:r>
              <a:rPr lang="en-US" sz="1060">
                <a:solidFill>
                  <a:srgbClr val="3B3B3B"/>
                </a:solidFill>
              </a:rPr>
              <a:t>Total combined projected payments: $14,852,138.35</a:t>
            </a:r>
            <a:endParaRPr lang="en-US" sz="1060"/>
          </a:p>
        </p:txBody>
      </p:sp>
      <p:sp>
        <p:nvSpPr>
          <p:cNvPr id="18" name="Shape 15"/>
          <p:cNvSpPr/>
          <p:nvPr/>
        </p:nvSpPr>
        <p:spPr>
          <a:xfrm>
            <a:off x="8467344" y="2500884"/>
            <a:ext cx="73152" cy="73152"/>
          </a:xfrm>
          <a:prstGeom prst="ellipse">
            <a:avLst/>
          </a:prstGeom>
          <a:solidFill>
            <a:srgbClr val="2A9BB2"/>
          </a:solidFill>
          <a:ln w="12700">
            <a:solidFill>
              <a:srgbClr val="2A9BB2"/>
            </a:solidFill>
            <a:prstDash val="solid"/>
          </a:ln>
        </p:spPr>
        <p:txBody>
          <a:bodyPr/>
          <a:lstStyle/>
          <a:p>
            <a:endParaRPr lang="en-US"/>
          </a:p>
        </p:txBody>
      </p:sp>
      <p:sp>
        <p:nvSpPr>
          <p:cNvPr id="19" name="Text 16"/>
          <p:cNvSpPr/>
          <p:nvPr/>
        </p:nvSpPr>
        <p:spPr>
          <a:xfrm>
            <a:off x="8622792" y="2468880"/>
            <a:ext cx="2880360" cy="292608"/>
          </a:xfrm>
          <a:prstGeom prst="rect">
            <a:avLst/>
          </a:prstGeom>
          <a:noFill/>
          <a:ln/>
        </p:spPr>
        <p:txBody>
          <a:bodyPr wrap="square" lIns="0" tIns="0" rIns="0" bIns="0" rtlCol="0" anchor="ctr">
            <a:normAutofit lnSpcReduction="10000"/>
          </a:bodyPr>
          <a:lstStyle/>
          <a:p>
            <a:pPr marL="0" indent="0">
              <a:buNone/>
            </a:pPr>
            <a:r>
              <a:rPr lang="en-US" sz="1060">
                <a:solidFill>
                  <a:srgbClr val="3B3B3B"/>
                </a:solidFill>
              </a:rPr>
              <a:t>Projection combines all source tabs into one annual amount.</a:t>
            </a:r>
            <a:endParaRPr lang="en-US" sz="1060"/>
          </a:p>
        </p:txBody>
      </p:sp>
      <p:sp>
        <p:nvSpPr>
          <p:cNvPr id="20" name="Shape 17"/>
          <p:cNvSpPr/>
          <p:nvPr/>
        </p:nvSpPr>
        <p:spPr>
          <a:xfrm>
            <a:off x="8275320" y="3182112"/>
            <a:ext cx="3429000" cy="2990088"/>
          </a:xfrm>
          <a:prstGeom prst="roundRect">
            <a:avLst>
              <a:gd name="adj" fmla="val 2446"/>
            </a:avLst>
          </a:prstGeom>
          <a:solidFill>
            <a:srgbClr val="FFFFFF"/>
          </a:solidFill>
          <a:ln w="12700">
            <a:solidFill>
              <a:srgbClr val="D6DDE5"/>
            </a:solidFill>
            <a:prstDash val="solid"/>
          </a:ln>
        </p:spPr>
        <p:txBody>
          <a:bodyPr/>
          <a:lstStyle/>
          <a:p>
            <a:endParaRPr lang="en-US"/>
          </a:p>
        </p:txBody>
      </p:sp>
      <p:sp>
        <p:nvSpPr>
          <p:cNvPr id="21" name="Shape 18"/>
          <p:cNvSpPr/>
          <p:nvPr/>
        </p:nvSpPr>
        <p:spPr>
          <a:xfrm>
            <a:off x="8412480" y="3328416"/>
            <a:ext cx="1755648" cy="310896"/>
          </a:xfrm>
          <a:prstGeom prst="roundRect">
            <a:avLst>
              <a:gd name="adj" fmla="val 23529"/>
            </a:avLst>
          </a:prstGeom>
          <a:solidFill>
            <a:schemeClr val="accent5">
              <a:lumMod val="50000"/>
            </a:schemeClr>
          </a:solidFill>
          <a:ln w="12700">
            <a:solidFill>
              <a:schemeClr val="accent5">
                <a:lumMod val="50000"/>
              </a:schemeClr>
            </a:solidFill>
            <a:prstDash val="solid"/>
          </a:ln>
        </p:spPr>
        <p:txBody>
          <a:bodyPr/>
          <a:lstStyle/>
          <a:p>
            <a:endParaRPr lang="en-US"/>
          </a:p>
        </p:txBody>
      </p:sp>
      <p:sp>
        <p:nvSpPr>
          <p:cNvPr id="22" name="Text 19"/>
          <p:cNvSpPr/>
          <p:nvPr/>
        </p:nvSpPr>
        <p:spPr>
          <a:xfrm>
            <a:off x="8558784" y="3392424"/>
            <a:ext cx="1463040" cy="109728"/>
          </a:xfrm>
          <a:prstGeom prst="rect">
            <a:avLst/>
          </a:prstGeom>
          <a:noFill/>
          <a:ln/>
        </p:spPr>
        <p:txBody>
          <a:bodyPr wrap="square" lIns="0" tIns="0" rIns="0" bIns="0" rtlCol="0" anchor="ctr">
            <a:normAutofit fontScale="62500" lnSpcReduction="20000"/>
          </a:bodyPr>
          <a:lstStyle/>
          <a:p>
            <a:pPr marL="0" indent="0">
              <a:buNone/>
            </a:pPr>
            <a:r>
              <a:rPr lang="en-US" sz="1220" b="1">
                <a:solidFill>
                  <a:srgbClr val="FFFFFF"/>
                </a:solidFill>
              </a:rPr>
              <a:t>Yearly Totals</a:t>
            </a:r>
            <a:endParaRPr lang="en-US" sz="1220"/>
          </a:p>
        </p:txBody>
      </p:sp>
      <p:sp>
        <p:nvSpPr>
          <p:cNvPr id="23" name="Shape 20"/>
          <p:cNvSpPr/>
          <p:nvPr/>
        </p:nvSpPr>
        <p:spPr>
          <a:xfrm>
            <a:off x="8458200" y="3785616"/>
            <a:ext cx="2999232" cy="182880"/>
          </a:xfrm>
          <a:prstGeom prst="rect">
            <a:avLst/>
          </a:prstGeom>
          <a:solidFill>
            <a:schemeClr val="accent6">
              <a:lumMod val="60000"/>
              <a:lumOff val="40000"/>
            </a:schemeClr>
          </a:solidFill>
          <a:ln w="12700">
            <a:solidFill>
              <a:srgbClr val="2C5C8C"/>
            </a:solidFill>
            <a:prstDash val="solid"/>
          </a:ln>
        </p:spPr>
        <p:txBody>
          <a:bodyPr/>
          <a:lstStyle/>
          <a:p>
            <a:endParaRPr lang="en-US"/>
          </a:p>
        </p:txBody>
      </p:sp>
      <p:sp>
        <p:nvSpPr>
          <p:cNvPr id="24" name="Text 21"/>
          <p:cNvSpPr/>
          <p:nvPr/>
        </p:nvSpPr>
        <p:spPr>
          <a:xfrm>
            <a:off x="8522208" y="3817620"/>
            <a:ext cx="502920" cy="73152"/>
          </a:xfrm>
          <a:prstGeom prst="rect">
            <a:avLst/>
          </a:prstGeom>
          <a:noFill/>
          <a:ln/>
        </p:spPr>
        <p:txBody>
          <a:bodyPr wrap="square" lIns="0" tIns="0" rIns="0" bIns="0" rtlCol="0" anchor="ctr"/>
          <a:lstStyle/>
          <a:p>
            <a:pPr marL="0" indent="0" algn="ctr">
              <a:buNone/>
            </a:pPr>
            <a:r>
              <a:rPr lang="en-US" sz="750" b="1">
                <a:solidFill>
                  <a:srgbClr val="FFFFFF"/>
                </a:solidFill>
              </a:rPr>
              <a:t>Year</a:t>
            </a:r>
            <a:endParaRPr lang="en-US" sz="750"/>
          </a:p>
        </p:txBody>
      </p:sp>
      <p:sp>
        <p:nvSpPr>
          <p:cNvPr id="25" name="Text 22"/>
          <p:cNvSpPr/>
          <p:nvPr/>
        </p:nvSpPr>
        <p:spPr>
          <a:xfrm>
            <a:off x="9235440" y="3817620"/>
            <a:ext cx="2029968" cy="73152"/>
          </a:xfrm>
          <a:prstGeom prst="rect">
            <a:avLst/>
          </a:prstGeom>
          <a:noFill/>
          <a:ln/>
        </p:spPr>
        <p:txBody>
          <a:bodyPr wrap="square" lIns="0" tIns="0" rIns="0" bIns="0" rtlCol="0" anchor="ctr"/>
          <a:lstStyle/>
          <a:p>
            <a:pPr marL="0" indent="0" algn="ctr">
              <a:buNone/>
            </a:pPr>
            <a:r>
              <a:rPr lang="en-US" sz="750" b="1">
                <a:solidFill>
                  <a:srgbClr val="FFFFFF"/>
                </a:solidFill>
              </a:rPr>
              <a:t>Combined Amount</a:t>
            </a:r>
            <a:endParaRPr lang="en-US" sz="750"/>
          </a:p>
        </p:txBody>
      </p:sp>
      <p:sp>
        <p:nvSpPr>
          <p:cNvPr id="26" name="Text 23"/>
          <p:cNvSpPr/>
          <p:nvPr/>
        </p:nvSpPr>
        <p:spPr>
          <a:xfrm>
            <a:off x="8522208" y="3986784"/>
            <a:ext cx="502920" cy="73152"/>
          </a:xfrm>
          <a:prstGeom prst="rect">
            <a:avLst/>
          </a:prstGeom>
          <a:noFill/>
          <a:ln/>
        </p:spPr>
        <p:txBody>
          <a:bodyPr wrap="square" lIns="0" tIns="0" rIns="0" bIns="0" rtlCol="0" anchor="ctr"/>
          <a:lstStyle/>
          <a:p>
            <a:pPr marL="0" indent="0" algn="ctr">
              <a:buNone/>
            </a:pPr>
            <a:r>
              <a:rPr lang="en-US" sz="720">
                <a:solidFill>
                  <a:srgbClr val="3B3B3B"/>
                </a:solidFill>
              </a:rPr>
              <a:t>2026</a:t>
            </a:r>
            <a:endParaRPr lang="en-US" sz="720"/>
          </a:p>
        </p:txBody>
      </p:sp>
      <p:sp>
        <p:nvSpPr>
          <p:cNvPr id="27" name="Text 24"/>
          <p:cNvSpPr/>
          <p:nvPr/>
        </p:nvSpPr>
        <p:spPr>
          <a:xfrm>
            <a:off x="9144000" y="3986784"/>
            <a:ext cx="2084832" cy="73152"/>
          </a:xfrm>
          <a:prstGeom prst="rect">
            <a:avLst/>
          </a:prstGeom>
          <a:noFill/>
          <a:ln/>
        </p:spPr>
        <p:txBody>
          <a:bodyPr wrap="square" lIns="0" tIns="0" rIns="0" bIns="0" rtlCol="0" anchor="ctr"/>
          <a:lstStyle/>
          <a:p>
            <a:pPr marL="0" indent="0" algn="r">
              <a:buNone/>
            </a:pPr>
            <a:r>
              <a:rPr lang="en-US" sz="720">
                <a:solidFill>
                  <a:srgbClr val="3B3B3B"/>
                </a:solidFill>
              </a:rPr>
              <a:t>$1,094,012.92</a:t>
            </a:r>
            <a:endParaRPr lang="en-US" sz="720"/>
          </a:p>
        </p:txBody>
      </p:sp>
      <p:sp>
        <p:nvSpPr>
          <p:cNvPr id="28" name="Shape 25"/>
          <p:cNvSpPr/>
          <p:nvPr/>
        </p:nvSpPr>
        <p:spPr>
          <a:xfrm>
            <a:off x="8458200" y="4119372"/>
            <a:ext cx="2999232" cy="137160"/>
          </a:xfrm>
          <a:prstGeom prst="rect">
            <a:avLst/>
          </a:prstGeom>
          <a:solidFill>
            <a:srgbClr val="EEF5F7"/>
          </a:solidFill>
          <a:ln w="12700">
            <a:solidFill>
              <a:srgbClr val="EEF5F7"/>
            </a:solidFill>
            <a:prstDash val="solid"/>
          </a:ln>
        </p:spPr>
        <p:txBody>
          <a:bodyPr/>
          <a:lstStyle/>
          <a:p>
            <a:endParaRPr lang="en-US"/>
          </a:p>
        </p:txBody>
      </p:sp>
      <p:sp>
        <p:nvSpPr>
          <p:cNvPr id="29" name="Text 26"/>
          <p:cNvSpPr/>
          <p:nvPr/>
        </p:nvSpPr>
        <p:spPr>
          <a:xfrm>
            <a:off x="8522208" y="4128516"/>
            <a:ext cx="502920" cy="73152"/>
          </a:xfrm>
          <a:prstGeom prst="rect">
            <a:avLst/>
          </a:prstGeom>
          <a:noFill/>
          <a:ln/>
        </p:spPr>
        <p:txBody>
          <a:bodyPr wrap="square" lIns="0" tIns="0" rIns="0" bIns="0" rtlCol="0" anchor="ctr"/>
          <a:lstStyle/>
          <a:p>
            <a:pPr marL="0" indent="0" algn="ctr">
              <a:buNone/>
            </a:pPr>
            <a:r>
              <a:rPr lang="en-US" sz="720">
                <a:solidFill>
                  <a:srgbClr val="3B3B3B"/>
                </a:solidFill>
              </a:rPr>
              <a:t>2027</a:t>
            </a:r>
            <a:endParaRPr lang="en-US" sz="720"/>
          </a:p>
        </p:txBody>
      </p:sp>
      <p:sp>
        <p:nvSpPr>
          <p:cNvPr id="30" name="Text 27"/>
          <p:cNvSpPr/>
          <p:nvPr/>
        </p:nvSpPr>
        <p:spPr>
          <a:xfrm>
            <a:off x="9144000" y="4128516"/>
            <a:ext cx="2084832" cy="73152"/>
          </a:xfrm>
          <a:prstGeom prst="rect">
            <a:avLst/>
          </a:prstGeom>
          <a:noFill/>
          <a:ln/>
        </p:spPr>
        <p:txBody>
          <a:bodyPr wrap="square" lIns="0" tIns="0" rIns="0" bIns="0" rtlCol="0" anchor="ctr"/>
          <a:lstStyle/>
          <a:p>
            <a:pPr marL="0" indent="0" algn="r">
              <a:buNone/>
            </a:pPr>
            <a:r>
              <a:rPr lang="en-US" sz="720">
                <a:solidFill>
                  <a:srgbClr val="3B3B3B"/>
                </a:solidFill>
              </a:rPr>
              <a:t>$1,295,698.98</a:t>
            </a:r>
            <a:endParaRPr lang="en-US" sz="720"/>
          </a:p>
        </p:txBody>
      </p:sp>
      <p:sp>
        <p:nvSpPr>
          <p:cNvPr id="31" name="Text 28"/>
          <p:cNvSpPr/>
          <p:nvPr/>
        </p:nvSpPr>
        <p:spPr>
          <a:xfrm>
            <a:off x="8522208" y="4270248"/>
            <a:ext cx="502920" cy="73152"/>
          </a:xfrm>
          <a:prstGeom prst="rect">
            <a:avLst/>
          </a:prstGeom>
          <a:noFill/>
          <a:ln/>
        </p:spPr>
        <p:txBody>
          <a:bodyPr wrap="square" lIns="0" tIns="0" rIns="0" bIns="0" rtlCol="0" anchor="ctr"/>
          <a:lstStyle/>
          <a:p>
            <a:pPr marL="0" indent="0" algn="ctr">
              <a:buNone/>
            </a:pPr>
            <a:r>
              <a:rPr lang="en-US" sz="720">
                <a:solidFill>
                  <a:srgbClr val="3B3B3B"/>
                </a:solidFill>
              </a:rPr>
              <a:t>2028</a:t>
            </a:r>
            <a:endParaRPr lang="en-US" sz="720"/>
          </a:p>
        </p:txBody>
      </p:sp>
      <p:sp>
        <p:nvSpPr>
          <p:cNvPr id="32" name="Text 29"/>
          <p:cNvSpPr/>
          <p:nvPr/>
        </p:nvSpPr>
        <p:spPr>
          <a:xfrm>
            <a:off x="9144000" y="4270248"/>
            <a:ext cx="2084832" cy="73152"/>
          </a:xfrm>
          <a:prstGeom prst="rect">
            <a:avLst/>
          </a:prstGeom>
          <a:noFill/>
          <a:ln/>
        </p:spPr>
        <p:txBody>
          <a:bodyPr wrap="square" lIns="0" tIns="0" rIns="0" bIns="0" rtlCol="0" anchor="ctr"/>
          <a:lstStyle/>
          <a:p>
            <a:pPr marL="0" indent="0" algn="r">
              <a:buNone/>
            </a:pPr>
            <a:r>
              <a:rPr lang="en-US" sz="720">
                <a:solidFill>
                  <a:srgbClr val="3B3B3B"/>
                </a:solidFill>
              </a:rPr>
              <a:t>$1,495,128.20</a:t>
            </a:r>
            <a:endParaRPr lang="en-US" sz="720"/>
          </a:p>
        </p:txBody>
      </p:sp>
      <p:sp>
        <p:nvSpPr>
          <p:cNvPr id="33" name="Shape 30"/>
          <p:cNvSpPr/>
          <p:nvPr/>
        </p:nvSpPr>
        <p:spPr>
          <a:xfrm>
            <a:off x="8458200" y="4402836"/>
            <a:ext cx="2999232" cy="137160"/>
          </a:xfrm>
          <a:prstGeom prst="rect">
            <a:avLst/>
          </a:prstGeom>
          <a:solidFill>
            <a:srgbClr val="EEF5F7"/>
          </a:solidFill>
          <a:ln w="12700">
            <a:solidFill>
              <a:srgbClr val="EEF5F7"/>
            </a:solidFill>
            <a:prstDash val="solid"/>
          </a:ln>
        </p:spPr>
        <p:txBody>
          <a:bodyPr/>
          <a:lstStyle/>
          <a:p>
            <a:endParaRPr lang="en-US"/>
          </a:p>
        </p:txBody>
      </p:sp>
      <p:sp>
        <p:nvSpPr>
          <p:cNvPr id="34" name="Text 31"/>
          <p:cNvSpPr/>
          <p:nvPr/>
        </p:nvSpPr>
        <p:spPr>
          <a:xfrm>
            <a:off x="8522208" y="4411980"/>
            <a:ext cx="502920" cy="73152"/>
          </a:xfrm>
          <a:prstGeom prst="rect">
            <a:avLst/>
          </a:prstGeom>
          <a:noFill/>
          <a:ln/>
        </p:spPr>
        <p:txBody>
          <a:bodyPr wrap="square" lIns="0" tIns="0" rIns="0" bIns="0" rtlCol="0" anchor="ctr"/>
          <a:lstStyle/>
          <a:p>
            <a:pPr marL="0" indent="0" algn="ctr">
              <a:buNone/>
            </a:pPr>
            <a:r>
              <a:rPr lang="en-US" sz="720">
                <a:solidFill>
                  <a:srgbClr val="3B3B3B"/>
                </a:solidFill>
              </a:rPr>
              <a:t>2029</a:t>
            </a:r>
            <a:endParaRPr lang="en-US" sz="720"/>
          </a:p>
        </p:txBody>
      </p:sp>
      <p:sp>
        <p:nvSpPr>
          <p:cNvPr id="35" name="Text 32"/>
          <p:cNvSpPr/>
          <p:nvPr/>
        </p:nvSpPr>
        <p:spPr>
          <a:xfrm>
            <a:off x="9144000" y="4411980"/>
            <a:ext cx="2084832" cy="73152"/>
          </a:xfrm>
          <a:prstGeom prst="rect">
            <a:avLst/>
          </a:prstGeom>
          <a:noFill/>
          <a:ln/>
        </p:spPr>
        <p:txBody>
          <a:bodyPr wrap="square" lIns="0" tIns="0" rIns="0" bIns="0" rtlCol="0" anchor="ctr"/>
          <a:lstStyle/>
          <a:p>
            <a:pPr marL="0" indent="0" algn="r">
              <a:buNone/>
            </a:pPr>
            <a:r>
              <a:rPr lang="en-US" sz="720">
                <a:solidFill>
                  <a:srgbClr val="3B3B3B"/>
                </a:solidFill>
              </a:rPr>
              <a:t>$1,487,836.53</a:t>
            </a:r>
            <a:endParaRPr lang="en-US" sz="720"/>
          </a:p>
        </p:txBody>
      </p:sp>
      <p:sp>
        <p:nvSpPr>
          <p:cNvPr id="36" name="Text 33"/>
          <p:cNvSpPr/>
          <p:nvPr/>
        </p:nvSpPr>
        <p:spPr>
          <a:xfrm>
            <a:off x="8522208" y="4553712"/>
            <a:ext cx="502920" cy="73152"/>
          </a:xfrm>
          <a:prstGeom prst="rect">
            <a:avLst/>
          </a:prstGeom>
          <a:noFill/>
          <a:ln/>
        </p:spPr>
        <p:txBody>
          <a:bodyPr wrap="square" lIns="0" tIns="0" rIns="0" bIns="0" rtlCol="0" anchor="ctr"/>
          <a:lstStyle/>
          <a:p>
            <a:pPr marL="0" indent="0" algn="ctr">
              <a:buNone/>
            </a:pPr>
            <a:r>
              <a:rPr lang="en-US" sz="720">
                <a:solidFill>
                  <a:srgbClr val="3B3B3B"/>
                </a:solidFill>
              </a:rPr>
              <a:t>2030</a:t>
            </a:r>
            <a:endParaRPr lang="en-US" sz="720"/>
          </a:p>
        </p:txBody>
      </p:sp>
      <p:sp>
        <p:nvSpPr>
          <p:cNvPr id="37" name="Text 34"/>
          <p:cNvSpPr/>
          <p:nvPr/>
        </p:nvSpPr>
        <p:spPr>
          <a:xfrm>
            <a:off x="9144000" y="4553712"/>
            <a:ext cx="2084832" cy="73152"/>
          </a:xfrm>
          <a:prstGeom prst="rect">
            <a:avLst/>
          </a:prstGeom>
          <a:noFill/>
          <a:ln/>
        </p:spPr>
        <p:txBody>
          <a:bodyPr wrap="square" lIns="0" tIns="0" rIns="0" bIns="0" rtlCol="0" anchor="ctr"/>
          <a:lstStyle/>
          <a:p>
            <a:pPr marL="0" indent="0" algn="r">
              <a:buNone/>
            </a:pPr>
            <a:r>
              <a:rPr lang="en-US" sz="720">
                <a:solidFill>
                  <a:srgbClr val="3B3B3B"/>
                </a:solidFill>
              </a:rPr>
              <a:t>$1,547,764.25</a:t>
            </a:r>
            <a:endParaRPr lang="en-US" sz="720"/>
          </a:p>
        </p:txBody>
      </p:sp>
      <p:sp>
        <p:nvSpPr>
          <p:cNvPr id="38" name="Shape 35"/>
          <p:cNvSpPr/>
          <p:nvPr/>
        </p:nvSpPr>
        <p:spPr>
          <a:xfrm>
            <a:off x="8458200" y="4686300"/>
            <a:ext cx="2999232" cy="137160"/>
          </a:xfrm>
          <a:prstGeom prst="rect">
            <a:avLst/>
          </a:prstGeom>
          <a:solidFill>
            <a:srgbClr val="EEF5F7"/>
          </a:solidFill>
          <a:ln w="12700">
            <a:solidFill>
              <a:srgbClr val="EEF5F7"/>
            </a:solidFill>
            <a:prstDash val="solid"/>
          </a:ln>
        </p:spPr>
        <p:txBody>
          <a:bodyPr/>
          <a:lstStyle/>
          <a:p>
            <a:endParaRPr lang="en-US"/>
          </a:p>
        </p:txBody>
      </p:sp>
      <p:sp>
        <p:nvSpPr>
          <p:cNvPr id="39" name="Text 36"/>
          <p:cNvSpPr/>
          <p:nvPr/>
        </p:nvSpPr>
        <p:spPr>
          <a:xfrm>
            <a:off x="8522208" y="4695444"/>
            <a:ext cx="502920" cy="73152"/>
          </a:xfrm>
          <a:prstGeom prst="rect">
            <a:avLst/>
          </a:prstGeom>
          <a:noFill/>
          <a:ln/>
        </p:spPr>
        <p:txBody>
          <a:bodyPr wrap="square" lIns="0" tIns="0" rIns="0" bIns="0" rtlCol="0" anchor="ctr"/>
          <a:lstStyle/>
          <a:p>
            <a:pPr marL="0" indent="0" algn="ctr">
              <a:buNone/>
            </a:pPr>
            <a:r>
              <a:rPr lang="en-US" sz="720">
                <a:solidFill>
                  <a:srgbClr val="3B3B3B"/>
                </a:solidFill>
              </a:rPr>
              <a:t>2031</a:t>
            </a:r>
            <a:endParaRPr lang="en-US" sz="720"/>
          </a:p>
        </p:txBody>
      </p:sp>
      <p:sp>
        <p:nvSpPr>
          <p:cNvPr id="40" name="Text 37"/>
          <p:cNvSpPr/>
          <p:nvPr/>
        </p:nvSpPr>
        <p:spPr>
          <a:xfrm>
            <a:off x="9144000" y="4695444"/>
            <a:ext cx="2084832" cy="73152"/>
          </a:xfrm>
          <a:prstGeom prst="rect">
            <a:avLst/>
          </a:prstGeom>
          <a:noFill/>
          <a:ln/>
        </p:spPr>
        <p:txBody>
          <a:bodyPr wrap="square" lIns="0" tIns="0" rIns="0" bIns="0" rtlCol="0" anchor="ctr"/>
          <a:lstStyle/>
          <a:p>
            <a:pPr marL="0" indent="0" algn="r">
              <a:buNone/>
            </a:pPr>
            <a:r>
              <a:rPr lang="en-US" sz="720">
                <a:solidFill>
                  <a:srgbClr val="3B3B3B"/>
                </a:solidFill>
              </a:rPr>
              <a:t>$1,451,849.17</a:t>
            </a:r>
            <a:endParaRPr lang="en-US" sz="720"/>
          </a:p>
        </p:txBody>
      </p:sp>
      <p:sp>
        <p:nvSpPr>
          <p:cNvPr id="41" name="Text 38"/>
          <p:cNvSpPr/>
          <p:nvPr/>
        </p:nvSpPr>
        <p:spPr>
          <a:xfrm>
            <a:off x="8522208" y="4837176"/>
            <a:ext cx="502920" cy="73152"/>
          </a:xfrm>
          <a:prstGeom prst="rect">
            <a:avLst/>
          </a:prstGeom>
          <a:noFill/>
          <a:ln/>
        </p:spPr>
        <p:txBody>
          <a:bodyPr wrap="square" lIns="0" tIns="0" rIns="0" bIns="0" rtlCol="0" anchor="ctr"/>
          <a:lstStyle/>
          <a:p>
            <a:pPr marL="0" indent="0" algn="ctr">
              <a:buNone/>
            </a:pPr>
            <a:r>
              <a:rPr lang="en-US" sz="720">
                <a:solidFill>
                  <a:srgbClr val="3B3B3B"/>
                </a:solidFill>
              </a:rPr>
              <a:t>2032</a:t>
            </a:r>
            <a:endParaRPr lang="en-US" sz="720"/>
          </a:p>
        </p:txBody>
      </p:sp>
      <p:sp>
        <p:nvSpPr>
          <p:cNvPr id="42" name="Text 39"/>
          <p:cNvSpPr/>
          <p:nvPr/>
        </p:nvSpPr>
        <p:spPr>
          <a:xfrm>
            <a:off x="9144000" y="4837176"/>
            <a:ext cx="2084832" cy="73152"/>
          </a:xfrm>
          <a:prstGeom prst="rect">
            <a:avLst/>
          </a:prstGeom>
          <a:noFill/>
          <a:ln/>
        </p:spPr>
        <p:txBody>
          <a:bodyPr wrap="square" lIns="0" tIns="0" rIns="0" bIns="0" rtlCol="0" anchor="ctr"/>
          <a:lstStyle/>
          <a:p>
            <a:pPr marL="0" indent="0" algn="r">
              <a:buNone/>
            </a:pPr>
            <a:r>
              <a:rPr lang="en-US" sz="720">
                <a:solidFill>
                  <a:srgbClr val="3B3B3B"/>
                </a:solidFill>
              </a:rPr>
              <a:t>$1,341,969.26</a:t>
            </a:r>
            <a:endParaRPr lang="en-US" sz="720"/>
          </a:p>
        </p:txBody>
      </p:sp>
      <p:sp>
        <p:nvSpPr>
          <p:cNvPr id="43" name="Shape 40"/>
          <p:cNvSpPr/>
          <p:nvPr/>
        </p:nvSpPr>
        <p:spPr>
          <a:xfrm>
            <a:off x="8458200" y="4969764"/>
            <a:ext cx="2999232" cy="137160"/>
          </a:xfrm>
          <a:prstGeom prst="rect">
            <a:avLst/>
          </a:prstGeom>
          <a:solidFill>
            <a:srgbClr val="EEF5F7"/>
          </a:solidFill>
          <a:ln w="12700">
            <a:solidFill>
              <a:srgbClr val="EEF5F7"/>
            </a:solidFill>
            <a:prstDash val="solid"/>
          </a:ln>
        </p:spPr>
        <p:txBody>
          <a:bodyPr/>
          <a:lstStyle/>
          <a:p>
            <a:endParaRPr lang="en-US"/>
          </a:p>
        </p:txBody>
      </p:sp>
      <p:sp>
        <p:nvSpPr>
          <p:cNvPr id="44" name="Text 41"/>
          <p:cNvSpPr/>
          <p:nvPr/>
        </p:nvSpPr>
        <p:spPr>
          <a:xfrm>
            <a:off x="8522208" y="4978908"/>
            <a:ext cx="502920" cy="73152"/>
          </a:xfrm>
          <a:prstGeom prst="rect">
            <a:avLst/>
          </a:prstGeom>
          <a:noFill/>
          <a:ln/>
        </p:spPr>
        <p:txBody>
          <a:bodyPr wrap="square" lIns="0" tIns="0" rIns="0" bIns="0" rtlCol="0" anchor="ctr"/>
          <a:lstStyle/>
          <a:p>
            <a:pPr marL="0" indent="0" algn="ctr">
              <a:buNone/>
            </a:pPr>
            <a:r>
              <a:rPr lang="en-US" sz="720">
                <a:solidFill>
                  <a:srgbClr val="3B3B3B"/>
                </a:solidFill>
              </a:rPr>
              <a:t>2033</a:t>
            </a:r>
            <a:endParaRPr lang="en-US" sz="720"/>
          </a:p>
        </p:txBody>
      </p:sp>
      <p:sp>
        <p:nvSpPr>
          <p:cNvPr id="45" name="Text 42"/>
          <p:cNvSpPr/>
          <p:nvPr/>
        </p:nvSpPr>
        <p:spPr>
          <a:xfrm>
            <a:off x="9144000" y="4978908"/>
            <a:ext cx="2084832" cy="73152"/>
          </a:xfrm>
          <a:prstGeom prst="rect">
            <a:avLst/>
          </a:prstGeom>
          <a:noFill/>
          <a:ln/>
        </p:spPr>
        <p:txBody>
          <a:bodyPr wrap="square" lIns="0" tIns="0" rIns="0" bIns="0" rtlCol="0" anchor="ctr"/>
          <a:lstStyle/>
          <a:p>
            <a:pPr marL="0" indent="0" algn="r">
              <a:buNone/>
            </a:pPr>
            <a:r>
              <a:rPr lang="en-US" sz="720">
                <a:solidFill>
                  <a:srgbClr val="3B3B3B"/>
                </a:solidFill>
              </a:rPr>
              <a:t>$1,077,794.71</a:t>
            </a:r>
            <a:endParaRPr lang="en-US" sz="720"/>
          </a:p>
        </p:txBody>
      </p:sp>
      <p:sp>
        <p:nvSpPr>
          <p:cNvPr id="46" name="Text 43"/>
          <p:cNvSpPr/>
          <p:nvPr/>
        </p:nvSpPr>
        <p:spPr>
          <a:xfrm>
            <a:off x="8522208" y="5120640"/>
            <a:ext cx="502920" cy="73152"/>
          </a:xfrm>
          <a:prstGeom prst="rect">
            <a:avLst/>
          </a:prstGeom>
          <a:noFill/>
          <a:ln/>
        </p:spPr>
        <p:txBody>
          <a:bodyPr wrap="square" lIns="0" tIns="0" rIns="0" bIns="0" rtlCol="0" anchor="ctr"/>
          <a:lstStyle/>
          <a:p>
            <a:pPr marL="0" indent="0" algn="ctr">
              <a:buNone/>
            </a:pPr>
            <a:r>
              <a:rPr lang="en-US" sz="720">
                <a:solidFill>
                  <a:srgbClr val="3B3B3B"/>
                </a:solidFill>
              </a:rPr>
              <a:t>2034</a:t>
            </a:r>
            <a:endParaRPr lang="en-US" sz="720"/>
          </a:p>
        </p:txBody>
      </p:sp>
      <p:sp>
        <p:nvSpPr>
          <p:cNvPr id="47" name="Text 44"/>
          <p:cNvSpPr/>
          <p:nvPr/>
        </p:nvSpPr>
        <p:spPr>
          <a:xfrm>
            <a:off x="9144000" y="5120640"/>
            <a:ext cx="2084832" cy="73152"/>
          </a:xfrm>
          <a:prstGeom prst="rect">
            <a:avLst/>
          </a:prstGeom>
          <a:noFill/>
          <a:ln/>
        </p:spPr>
        <p:txBody>
          <a:bodyPr wrap="square" lIns="0" tIns="0" rIns="0" bIns="0" rtlCol="0" anchor="ctr"/>
          <a:lstStyle/>
          <a:p>
            <a:pPr marL="0" indent="0" algn="r">
              <a:buNone/>
            </a:pPr>
            <a:r>
              <a:rPr lang="en-US" sz="720">
                <a:solidFill>
                  <a:srgbClr val="3B3B3B"/>
                </a:solidFill>
              </a:rPr>
              <a:t>$1,077,794.71</a:t>
            </a:r>
            <a:endParaRPr lang="en-US" sz="720"/>
          </a:p>
        </p:txBody>
      </p:sp>
      <p:sp>
        <p:nvSpPr>
          <p:cNvPr id="48" name="Shape 45"/>
          <p:cNvSpPr/>
          <p:nvPr/>
        </p:nvSpPr>
        <p:spPr>
          <a:xfrm>
            <a:off x="8458200" y="5253228"/>
            <a:ext cx="2999232" cy="137160"/>
          </a:xfrm>
          <a:prstGeom prst="rect">
            <a:avLst/>
          </a:prstGeom>
          <a:solidFill>
            <a:srgbClr val="EEF5F7"/>
          </a:solidFill>
          <a:ln w="12700">
            <a:solidFill>
              <a:srgbClr val="EEF5F7"/>
            </a:solidFill>
            <a:prstDash val="solid"/>
          </a:ln>
        </p:spPr>
        <p:txBody>
          <a:bodyPr/>
          <a:lstStyle/>
          <a:p>
            <a:endParaRPr lang="en-US"/>
          </a:p>
        </p:txBody>
      </p:sp>
      <p:sp>
        <p:nvSpPr>
          <p:cNvPr id="49" name="Text 46"/>
          <p:cNvSpPr/>
          <p:nvPr/>
        </p:nvSpPr>
        <p:spPr>
          <a:xfrm>
            <a:off x="8522208" y="5262372"/>
            <a:ext cx="502920" cy="73152"/>
          </a:xfrm>
          <a:prstGeom prst="rect">
            <a:avLst/>
          </a:prstGeom>
          <a:noFill/>
          <a:ln/>
        </p:spPr>
        <p:txBody>
          <a:bodyPr wrap="square" lIns="0" tIns="0" rIns="0" bIns="0" rtlCol="0" anchor="ctr"/>
          <a:lstStyle/>
          <a:p>
            <a:pPr marL="0" indent="0" algn="ctr">
              <a:buNone/>
            </a:pPr>
            <a:r>
              <a:rPr lang="en-US" sz="720">
                <a:solidFill>
                  <a:srgbClr val="3B3B3B"/>
                </a:solidFill>
              </a:rPr>
              <a:t>2035</a:t>
            </a:r>
            <a:endParaRPr lang="en-US" sz="720"/>
          </a:p>
        </p:txBody>
      </p:sp>
      <p:sp>
        <p:nvSpPr>
          <p:cNvPr id="50" name="Text 47"/>
          <p:cNvSpPr/>
          <p:nvPr/>
        </p:nvSpPr>
        <p:spPr>
          <a:xfrm>
            <a:off x="9144000" y="5262372"/>
            <a:ext cx="2084832" cy="73152"/>
          </a:xfrm>
          <a:prstGeom prst="rect">
            <a:avLst/>
          </a:prstGeom>
          <a:noFill/>
          <a:ln/>
        </p:spPr>
        <p:txBody>
          <a:bodyPr wrap="square" lIns="0" tIns="0" rIns="0" bIns="0" rtlCol="0" anchor="ctr"/>
          <a:lstStyle/>
          <a:p>
            <a:pPr marL="0" indent="0" algn="r">
              <a:buNone/>
            </a:pPr>
            <a:r>
              <a:rPr lang="en-US" sz="720">
                <a:solidFill>
                  <a:srgbClr val="3B3B3B"/>
                </a:solidFill>
              </a:rPr>
              <a:t>$1,016,472.10</a:t>
            </a:r>
            <a:endParaRPr lang="en-US" sz="720"/>
          </a:p>
        </p:txBody>
      </p:sp>
      <p:sp>
        <p:nvSpPr>
          <p:cNvPr id="51" name="Text 48"/>
          <p:cNvSpPr/>
          <p:nvPr/>
        </p:nvSpPr>
        <p:spPr>
          <a:xfrm>
            <a:off x="8522208" y="5404104"/>
            <a:ext cx="502920" cy="73152"/>
          </a:xfrm>
          <a:prstGeom prst="rect">
            <a:avLst/>
          </a:prstGeom>
          <a:noFill/>
          <a:ln/>
        </p:spPr>
        <p:txBody>
          <a:bodyPr wrap="square" lIns="0" tIns="0" rIns="0" bIns="0" rtlCol="0" anchor="ctr"/>
          <a:lstStyle/>
          <a:p>
            <a:pPr marL="0" indent="0" algn="ctr">
              <a:buNone/>
            </a:pPr>
            <a:r>
              <a:rPr lang="en-US" sz="720">
                <a:solidFill>
                  <a:srgbClr val="3B3B3B"/>
                </a:solidFill>
              </a:rPr>
              <a:t>2036</a:t>
            </a:r>
            <a:endParaRPr lang="en-US" sz="720"/>
          </a:p>
        </p:txBody>
      </p:sp>
      <p:sp>
        <p:nvSpPr>
          <p:cNvPr id="52" name="Text 49"/>
          <p:cNvSpPr/>
          <p:nvPr/>
        </p:nvSpPr>
        <p:spPr>
          <a:xfrm>
            <a:off x="9144000" y="5404104"/>
            <a:ext cx="2084832" cy="73152"/>
          </a:xfrm>
          <a:prstGeom prst="rect">
            <a:avLst/>
          </a:prstGeom>
          <a:noFill/>
          <a:ln/>
        </p:spPr>
        <p:txBody>
          <a:bodyPr wrap="square" lIns="0" tIns="0" rIns="0" bIns="0" rtlCol="0" anchor="ctr"/>
          <a:lstStyle/>
          <a:p>
            <a:pPr marL="0" indent="0" algn="r">
              <a:buNone/>
            </a:pPr>
            <a:r>
              <a:rPr lang="en-US" sz="720">
                <a:solidFill>
                  <a:srgbClr val="3B3B3B"/>
                </a:solidFill>
              </a:rPr>
              <a:t>$728,385.40</a:t>
            </a:r>
            <a:endParaRPr lang="en-US" sz="720"/>
          </a:p>
        </p:txBody>
      </p:sp>
      <p:sp>
        <p:nvSpPr>
          <p:cNvPr id="53" name="Shape 50"/>
          <p:cNvSpPr/>
          <p:nvPr/>
        </p:nvSpPr>
        <p:spPr>
          <a:xfrm>
            <a:off x="8458200" y="5536692"/>
            <a:ext cx="2999232" cy="137160"/>
          </a:xfrm>
          <a:prstGeom prst="rect">
            <a:avLst/>
          </a:prstGeom>
          <a:solidFill>
            <a:srgbClr val="EEF5F7"/>
          </a:solidFill>
          <a:ln w="12700">
            <a:solidFill>
              <a:srgbClr val="EEF5F7"/>
            </a:solidFill>
            <a:prstDash val="solid"/>
          </a:ln>
        </p:spPr>
        <p:txBody>
          <a:bodyPr/>
          <a:lstStyle/>
          <a:p>
            <a:endParaRPr lang="en-US"/>
          </a:p>
        </p:txBody>
      </p:sp>
      <p:sp>
        <p:nvSpPr>
          <p:cNvPr id="54" name="Text 51"/>
          <p:cNvSpPr/>
          <p:nvPr/>
        </p:nvSpPr>
        <p:spPr>
          <a:xfrm>
            <a:off x="8522208" y="5545836"/>
            <a:ext cx="502920" cy="73152"/>
          </a:xfrm>
          <a:prstGeom prst="rect">
            <a:avLst/>
          </a:prstGeom>
          <a:noFill/>
          <a:ln/>
        </p:spPr>
        <p:txBody>
          <a:bodyPr wrap="square" lIns="0" tIns="0" rIns="0" bIns="0" rtlCol="0" anchor="ctr"/>
          <a:lstStyle/>
          <a:p>
            <a:pPr marL="0" indent="0" algn="ctr">
              <a:buNone/>
            </a:pPr>
            <a:r>
              <a:rPr lang="en-US" sz="720">
                <a:solidFill>
                  <a:srgbClr val="3B3B3B"/>
                </a:solidFill>
              </a:rPr>
              <a:t>2037</a:t>
            </a:r>
            <a:endParaRPr lang="en-US" sz="720"/>
          </a:p>
        </p:txBody>
      </p:sp>
      <p:sp>
        <p:nvSpPr>
          <p:cNvPr id="55" name="Text 52"/>
          <p:cNvSpPr/>
          <p:nvPr/>
        </p:nvSpPr>
        <p:spPr>
          <a:xfrm>
            <a:off x="9144000" y="5545836"/>
            <a:ext cx="2084832" cy="73152"/>
          </a:xfrm>
          <a:prstGeom prst="rect">
            <a:avLst/>
          </a:prstGeom>
          <a:noFill/>
          <a:ln/>
        </p:spPr>
        <p:txBody>
          <a:bodyPr wrap="square" lIns="0" tIns="0" rIns="0" bIns="0" rtlCol="0" anchor="ctr"/>
          <a:lstStyle/>
          <a:p>
            <a:pPr marL="0" indent="0" algn="r">
              <a:buNone/>
            </a:pPr>
            <a:r>
              <a:rPr lang="en-US" sz="720">
                <a:solidFill>
                  <a:srgbClr val="3B3B3B"/>
                </a:solidFill>
              </a:rPr>
              <a:t>$728,385.40</a:t>
            </a:r>
            <a:endParaRPr lang="en-US" sz="720"/>
          </a:p>
        </p:txBody>
      </p:sp>
      <p:sp>
        <p:nvSpPr>
          <p:cNvPr id="56" name="Text 53"/>
          <p:cNvSpPr/>
          <p:nvPr/>
        </p:nvSpPr>
        <p:spPr>
          <a:xfrm>
            <a:off x="8522208" y="5687568"/>
            <a:ext cx="502920" cy="73152"/>
          </a:xfrm>
          <a:prstGeom prst="rect">
            <a:avLst/>
          </a:prstGeom>
          <a:noFill/>
          <a:ln/>
        </p:spPr>
        <p:txBody>
          <a:bodyPr wrap="square" lIns="0" tIns="0" rIns="0" bIns="0" rtlCol="0" anchor="ctr"/>
          <a:lstStyle/>
          <a:p>
            <a:pPr marL="0" indent="0" algn="ctr">
              <a:buNone/>
            </a:pPr>
            <a:r>
              <a:rPr lang="en-US" sz="720">
                <a:solidFill>
                  <a:srgbClr val="3B3B3B"/>
                </a:solidFill>
              </a:rPr>
              <a:t>2038</a:t>
            </a:r>
            <a:endParaRPr lang="en-US" sz="720"/>
          </a:p>
        </p:txBody>
      </p:sp>
      <p:sp>
        <p:nvSpPr>
          <p:cNvPr id="57" name="Text 54"/>
          <p:cNvSpPr/>
          <p:nvPr/>
        </p:nvSpPr>
        <p:spPr>
          <a:xfrm>
            <a:off x="9144000" y="5687568"/>
            <a:ext cx="2084832" cy="73152"/>
          </a:xfrm>
          <a:prstGeom prst="rect">
            <a:avLst/>
          </a:prstGeom>
          <a:noFill/>
          <a:ln/>
        </p:spPr>
        <p:txBody>
          <a:bodyPr wrap="square" lIns="0" tIns="0" rIns="0" bIns="0" rtlCol="0" anchor="ctr"/>
          <a:lstStyle/>
          <a:p>
            <a:pPr marL="0" indent="0" algn="r">
              <a:buNone/>
            </a:pPr>
            <a:r>
              <a:rPr lang="en-US" sz="720">
                <a:solidFill>
                  <a:srgbClr val="3B3B3B"/>
                </a:solidFill>
              </a:rPr>
              <a:t>$509,046.72</a:t>
            </a:r>
            <a:endParaRPr lang="en-US" sz="720"/>
          </a:p>
        </p:txBody>
      </p:sp>
      <p:sp>
        <p:nvSpPr>
          <p:cNvPr id="60" name="TextBox 59">
            <a:extLst>
              <a:ext uri="{FF2B5EF4-FFF2-40B4-BE49-F238E27FC236}">
                <a16:creationId xmlns:a16="http://schemas.microsoft.com/office/drawing/2014/main" id="{74FE33CB-5FEE-A6A3-3AFD-1CA98C109630}"/>
              </a:ext>
            </a:extLst>
          </p:cNvPr>
          <p:cNvSpPr txBox="1"/>
          <p:nvPr/>
        </p:nvSpPr>
        <p:spPr>
          <a:xfrm>
            <a:off x="603857" y="6455134"/>
            <a:ext cx="10853530"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Projected amounts are not guaranteed, appropriated, or available as current cash   </a:t>
            </a:r>
            <a:r>
              <a:rPr lang="en-US" sz="1200"/>
              <a:t>                                                                                                         </a:t>
            </a:r>
            <a:r>
              <a:rPr lang="en-US" sz="900"/>
              <a:t>Source:</a:t>
            </a:r>
            <a:r>
              <a:rPr lang="en-US" sz="900">
                <a:hlinkClick r:id="rId4"/>
              </a:rPr>
              <a:t>https://www.nationalopioidofficialsettlement.com</a:t>
            </a:r>
            <a:endParaRPr lang="en-US" sz="900"/>
          </a:p>
        </p:txBody>
      </p:sp>
      <p:sp>
        <p:nvSpPr>
          <p:cNvPr id="61" name="Text 56">
            <a:extLst>
              <a:ext uri="{FF2B5EF4-FFF2-40B4-BE49-F238E27FC236}">
                <a16:creationId xmlns:a16="http://schemas.microsoft.com/office/drawing/2014/main" id="{F5553602-71DA-E316-E43A-18012C8E32F8}"/>
              </a:ext>
            </a:extLst>
          </p:cNvPr>
          <p:cNvSpPr/>
          <p:nvPr/>
        </p:nvSpPr>
        <p:spPr>
          <a:xfrm>
            <a:off x="454693" y="6459291"/>
            <a:ext cx="6632292" cy="234117"/>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endParaRPr lang="en-US" sz="800"/>
          </a:p>
        </p:txBody>
      </p:sp>
      <p:sp>
        <p:nvSpPr>
          <p:cNvPr id="62" name="Text 56">
            <a:extLst>
              <a:ext uri="{FF2B5EF4-FFF2-40B4-BE49-F238E27FC236}">
                <a16:creationId xmlns:a16="http://schemas.microsoft.com/office/drawing/2014/main" id="{42A8B44C-1E25-16BA-CC98-95F8EF82628C}"/>
              </a:ext>
            </a:extLst>
          </p:cNvPr>
          <p:cNvSpPr/>
          <p:nvPr/>
        </p:nvSpPr>
        <p:spPr>
          <a:xfrm>
            <a:off x="454693" y="6459291"/>
            <a:ext cx="6632292" cy="234117"/>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endParaRPr lang="en-US" sz="8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11480" y="228600"/>
            <a:ext cx="11384280" cy="384048"/>
          </a:xfrm>
          <a:prstGeom prst="rect">
            <a:avLst/>
          </a:prstGeom>
          <a:noFill/>
          <a:ln/>
        </p:spPr>
        <p:txBody>
          <a:bodyPr wrap="square" lIns="254" tIns="254" rIns="254" bIns="254" rtlCol="0" anchor="ctr">
            <a:normAutofit/>
          </a:bodyPr>
          <a:lstStyle/>
          <a:p>
            <a:pPr marL="0" indent="0" algn="l">
              <a:buNone/>
            </a:pPr>
            <a:r>
              <a:rPr lang="en-US" sz="2500" b="1">
                <a:solidFill>
                  <a:srgbClr val="183A5A"/>
                </a:solidFill>
                <a:latin typeface="Aptos" pitchFamily="34" charset="0"/>
                <a:ea typeface="Aptos" pitchFamily="34" charset="-122"/>
                <a:cs typeface="Aptos" pitchFamily="34" charset="-120"/>
              </a:rPr>
              <a:t>Community Stakeholder Process Informed the OSF Expenditure Plan</a:t>
            </a:r>
            <a:endParaRPr lang="en-US" sz="2500"/>
          </a:p>
        </p:txBody>
      </p:sp>
      <p:sp>
        <p:nvSpPr>
          <p:cNvPr id="3" name="Text 1"/>
          <p:cNvSpPr/>
          <p:nvPr/>
        </p:nvSpPr>
        <p:spPr>
          <a:xfrm>
            <a:off x="429768" y="640080"/>
            <a:ext cx="11247120" cy="274320"/>
          </a:xfrm>
          <a:prstGeom prst="rect">
            <a:avLst/>
          </a:prstGeom>
          <a:noFill/>
          <a:ln/>
        </p:spPr>
        <p:txBody>
          <a:bodyPr wrap="square" lIns="254" tIns="254" rIns="254" bIns="254" rtlCol="0" anchor="ctr">
            <a:normAutofit/>
          </a:bodyPr>
          <a:lstStyle/>
          <a:p>
            <a:pPr marL="0" indent="0" algn="l">
              <a:buNone/>
            </a:pPr>
            <a:r>
              <a:rPr lang="en-US" sz="1150">
                <a:solidFill>
                  <a:srgbClr val="4A5563"/>
                </a:solidFill>
                <a:latin typeface="Aptos" pitchFamily="34" charset="0"/>
                <a:ea typeface="Aptos" pitchFamily="34" charset="-122"/>
                <a:cs typeface="Aptos" pitchFamily="34" charset="-120"/>
              </a:rPr>
              <a:t>January–July 2024 process facilitated by Health Management Associates with Lake County Behavioral Health and the local Steering Committee</a:t>
            </a:r>
            <a:endParaRPr lang="en-US" sz="1150"/>
          </a:p>
        </p:txBody>
      </p:sp>
      <p:sp>
        <p:nvSpPr>
          <p:cNvPr id="4" name="Text 2"/>
          <p:cNvSpPr/>
          <p:nvPr/>
        </p:nvSpPr>
        <p:spPr>
          <a:xfrm>
            <a:off x="530352" y="1051560"/>
            <a:ext cx="1874520" cy="256032"/>
          </a:xfrm>
          <a:prstGeom prst="rect">
            <a:avLst/>
          </a:prstGeom>
          <a:noFill/>
          <a:ln/>
        </p:spPr>
        <p:txBody>
          <a:bodyPr wrap="square" lIns="508" tIns="508" rIns="508" bIns="508" rtlCol="0" anchor="ctr">
            <a:normAutofit/>
          </a:bodyPr>
          <a:lstStyle/>
          <a:p>
            <a:pPr marL="0" indent="0" algn="ctr">
              <a:buNone/>
            </a:pPr>
            <a:r>
              <a:rPr lang="en-US" sz="1300" b="1">
                <a:solidFill>
                  <a:srgbClr val="183A5A"/>
                </a:solidFill>
                <a:latin typeface="Aptos" pitchFamily="34" charset="0"/>
                <a:ea typeface="Aptos" pitchFamily="34" charset="-122"/>
                <a:cs typeface="Aptos" pitchFamily="34" charset="-120"/>
              </a:rPr>
              <a:t>Process design</a:t>
            </a:r>
            <a:endParaRPr lang="en-US" sz="1300"/>
          </a:p>
        </p:txBody>
      </p:sp>
      <p:sp>
        <p:nvSpPr>
          <p:cNvPr id="5" name="Text 3"/>
          <p:cNvSpPr/>
          <p:nvPr/>
        </p:nvSpPr>
        <p:spPr>
          <a:xfrm>
            <a:off x="411480" y="1380744"/>
            <a:ext cx="2176272" cy="1074420"/>
          </a:xfrm>
          <a:prstGeom prst="rect">
            <a:avLst/>
          </a:prstGeom>
          <a:solidFill>
            <a:srgbClr val="EAF0F7"/>
          </a:solidFill>
          <a:ln w="12700">
            <a:solidFill>
              <a:srgbClr val="CED7E0"/>
            </a:solidFill>
          </a:ln>
        </p:spPr>
        <p:txBody>
          <a:bodyPr wrap="square" lIns="1270" tIns="1270" rIns="1270" bIns="1270" rtlCol="0" anchor="t">
            <a:normAutofit fontScale="92500" lnSpcReduction="10000"/>
          </a:bodyPr>
          <a:lstStyle/>
          <a:p>
            <a:pPr marL="0" indent="0" algn="ctr">
              <a:buNone/>
            </a:pPr>
            <a:endParaRPr lang="en-US" sz="1150">
              <a:solidFill>
                <a:srgbClr val="4A5563"/>
              </a:solidFill>
              <a:latin typeface="Aptos" pitchFamily="34" charset="0"/>
              <a:ea typeface="Aptos" pitchFamily="34" charset="-122"/>
              <a:cs typeface="Aptos" pitchFamily="34" charset="-120"/>
            </a:endParaRPr>
          </a:p>
          <a:p>
            <a:pPr marL="0" indent="0" algn="ctr">
              <a:buNone/>
            </a:pPr>
            <a:r>
              <a:rPr lang="en-US" sz="1150">
                <a:solidFill>
                  <a:srgbClr val="4A5563"/>
                </a:solidFill>
                <a:latin typeface="Aptos" pitchFamily="34" charset="0"/>
                <a:ea typeface="Aptos" pitchFamily="34" charset="-122"/>
                <a:cs typeface="Aptos" pitchFamily="34" charset="-120"/>
              </a:rPr>
              <a:t>HMA facilitated four 4-hour Community Conversations, supported by bi-monthly project management check-ins and monthly Steering Committee meetings.</a:t>
            </a:r>
            <a:endParaRPr lang="en-US" sz="1150"/>
          </a:p>
        </p:txBody>
      </p:sp>
      <p:sp>
        <p:nvSpPr>
          <p:cNvPr id="6" name="Text 4"/>
          <p:cNvSpPr/>
          <p:nvPr/>
        </p:nvSpPr>
        <p:spPr>
          <a:xfrm>
            <a:off x="530352" y="2500884"/>
            <a:ext cx="1874520" cy="256032"/>
          </a:xfrm>
          <a:prstGeom prst="rect">
            <a:avLst/>
          </a:prstGeom>
          <a:noFill/>
          <a:ln/>
        </p:spPr>
        <p:txBody>
          <a:bodyPr wrap="square" lIns="508" tIns="508" rIns="508" bIns="508" rtlCol="0" anchor="ctr">
            <a:normAutofit/>
          </a:bodyPr>
          <a:lstStyle/>
          <a:p>
            <a:pPr marL="0" indent="0" algn="ctr">
              <a:buNone/>
            </a:pPr>
            <a:r>
              <a:rPr lang="en-US" sz="1300" b="1">
                <a:solidFill>
                  <a:srgbClr val="183A5A"/>
                </a:solidFill>
                <a:latin typeface="Aptos" pitchFamily="34" charset="0"/>
                <a:ea typeface="Aptos" pitchFamily="34" charset="-122"/>
                <a:cs typeface="Aptos" pitchFamily="34" charset="-120"/>
              </a:rPr>
              <a:t>Community input</a:t>
            </a:r>
            <a:endParaRPr lang="en-US" sz="1300"/>
          </a:p>
        </p:txBody>
      </p:sp>
      <p:sp>
        <p:nvSpPr>
          <p:cNvPr id="7" name="Text 5"/>
          <p:cNvSpPr/>
          <p:nvPr/>
        </p:nvSpPr>
        <p:spPr>
          <a:xfrm>
            <a:off x="411480" y="2811780"/>
            <a:ext cx="2176272" cy="1252728"/>
          </a:xfrm>
          <a:prstGeom prst="rect">
            <a:avLst/>
          </a:prstGeom>
          <a:solidFill>
            <a:srgbClr val="F5F7FA"/>
          </a:solidFill>
          <a:ln w="12700">
            <a:solidFill>
              <a:srgbClr val="CED7E0"/>
            </a:solidFill>
          </a:ln>
        </p:spPr>
        <p:txBody>
          <a:bodyPr wrap="square" lIns="1270" tIns="1270" rIns="1270" bIns="1270" rtlCol="0" anchor="t">
            <a:normAutofit/>
          </a:bodyPr>
          <a:lstStyle/>
          <a:p>
            <a:pPr marL="0" indent="0" algn="ctr">
              <a:buNone/>
            </a:pPr>
            <a:endParaRPr lang="en-US" sz="1150">
              <a:solidFill>
                <a:srgbClr val="4A5563"/>
              </a:solidFill>
              <a:latin typeface="Aptos" pitchFamily="34" charset="0"/>
              <a:ea typeface="Aptos" pitchFamily="34" charset="-122"/>
              <a:cs typeface="Aptos" pitchFamily="34" charset="-120"/>
            </a:endParaRPr>
          </a:p>
          <a:p>
            <a:pPr marL="0" indent="0" algn="ctr">
              <a:buNone/>
            </a:pPr>
            <a:r>
              <a:rPr lang="en-US" sz="1150">
                <a:solidFill>
                  <a:srgbClr val="4A5563"/>
                </a:solidFill>
                <a:latin typeface="Aptos" pitchFamily="34" charset="0"/>
                <a:ea typeface="Aptos" pitchFamily="34" charset="-122"/>
                <a:cs typeface="Aptos" pitchFamily="34" charset="-120"/>
              </a:rPr>
              <a:t>43 survey responses helped prioritize solutions across five themes: structural, prevention &amp; education, treatment, aftercare &amp; community, and SDOH.</a:t>
            </a:r>
            <a:endParaRPr lang="en-US" sz="1150"/>
          </a:p>
        </p:txBody>
      </p:sp>
      <p:sp>
        <p:nvSpPr>
          <p:cNvPr id="8" name="Shape 6"/>
          <p:cNvSpPr/>
          <p:nvPr/>
        </p:nvSpPr>
        <p:spPr>
          <a:xfrm>
            <a:off x="2880360" y="3383280"/>
            <a:ext cx="8183880" cy="0"/>
          </a:xfrm>
          <a:prstGeom prst="line">
            <a:avLst/>
          </a:prstGeom>
          <a:noFill/>
          <a:ln w="25400">
            <a:solidFill>
              <a:srgbClr val="A9B8C6"/>
            </a:solidFill>
            <a:prstDash val="solid"/>
            <a:headEnd type="none"/>
            <a:tailEnd type="triangle"/>
          </a:ln>
        </p:spPr>
        <p:txBody>
          <a:bodyPr/>
          <a:lstStyle/>
          <a:p>
            <a:endParaRPr lang="en-US"/>
          </a:p>
        </p:txBody>
      </p:sp>
      <p:sp>
        <p:nvSpPr>
          <p:cNvPr id="9" name="Text 7"/>
          <p:cNvSpPr/>
          <p:nvPr/>
        </p:nvSpPr>
        <p:spPr>
          <a:xfrm>
            <a:off x="3300984" y="3182112"/>
            <a:ext cx="1097280" cy="347472"/>
          </a:xfrm>
          <a:prstGeom prst="rect">
            <a:avLst/>
          </a:prstGeom>
          <a:solidFill>
            <a:schemeClr val="accent1">
              <a:lumMod val="75000"/>
            </a:schemeClr>
          </a:solidFill>
          <a:ln w="12700">
            <a:solidFill>
              <a:srgbClr val="0D6B75"/>
            </a:solidFill>
          </a:ln>
        </p:spPr>
        <p:txBody>
          <a:bodyPr wrap="square" lIns="381" tIns="381" rIns="381" bIns="381" rtlCol="0" anchor="ctr">
            <a:normAutofit/>
          </a:bodyPr>
          <a:lstStyle/>
          <a:p>
            <a:pPr marL="0" indent="0" algn="ctr">
              <a:buNone/>
            </a:pPr>
            <a:r>
              <a:rPr lang="en-US" sz="1600" b="1">
                <a:solidFill>
                  <a:srgbClr val="FFFFFF"/>
                </a:solidFill>
                <a:latin typeface="Aptos" pitchFamily="34" charset="0"/>
                <a:ea typeface="Aptos" pitchFamily="34" charset="-122"/>
                <a:cs typeface="Aptos" pitchFamily="34" charset="-120"/>
              </a:rPr>
              <a:t>JAN 26</a:t>
            </a:r>
            <a:endParaRPr lang="en-US" sz="1600"/>
          </a:p>
        </p:txBody>
      </p:sp>
      <p:sp>
        <p:nvSpPr>
          <p:cNvPr id="10" name="Text 8"/>
          <p:cNvSpPr/>
          <p:nvPr/>
        </p:nvSpPr>
        <p:spPr>
          <a:xfrm>
            <a:off x="2788920" y="1115568"/>
            <a:ext cx="2148840" cy="502920"/>
          </a:xfrm>
          <a:prstGeom prst="rect">
            <a:avLst/>
          </a:prstGeom>
          <a:solidFill>
            <a:schemeClr val="accent1">
              <a:lumMod val="75000"/>
            </a:schemeClr>
          </a:solidFill>
          <a:ln w="12700">
            <a:solidFill>
              <a:srgbClr val="0D6B75"/>
            </a:solidFill>
          </a:ln>
        </p:spPr>
        <p:txBody>
          <a:bodyPr wrap="square" lIns="635" tIns="635" rIns="635" bIns="635" rtlCol="0" anchor="ctr">
            <a:normAutofit/>
          </a:bodyPr>
          <a:lstStyle/>
          <a:p>
            <a:pPr marL="0" indent="0" algn="ctr">
              <a:buNone/>
            </a:pPr>
            <a:r>
              <a:rPr lang="en-US" sz="1050" b="1">
                <a:solidFill>
                  <a:srgbClr val="FFFFFF"/>
                </a:solidFill>
                <a:latin typeface="Aptos" pitchFamily="34" charset="0"/>
                <a:ea typeface="Aptos" pitchFamily="34" charset="-122"/>
                <a:cs typeface="Aptos" pitchFamily="34" charset="-120"/>
              </a:rPr>
              <a:t>Board Chambers</a:t>
            </a:r>
            <a:endParaRPr lang="en-US" sz="1050"/>
          </a:p>
          <a:p>
            <a:pPr marL="0" indent="0" algn="ctr">
              <a:buNone/>
            </a:pPr>
            <a:r>
              <a:rPr lang="en-US" sz="1050" b="1">
                <a:solidFill>
                  <a:srgbClr val="FFFFFF"/>
                </a:solidFill>
                <a:latin typeface="Aptos" pitchFamily="34" charset="0"/>
                <a:ea typeface="Aptos" pitchFamily="34" charset="-122"/>
                <a:cs typeface="Aptos" pitchFamily="34" charset="-120"/>
              </a:rPr>
              <a:t>31 participants</a:t>
            </a:r>
            <a:endParaRPr lang="en-US" sz="1050"/>
          </a:p>
        </p:txBody>
      </p:sp>
      <p:sp>
        <p:nvSpPr>
          <p:cNvPr id="11" name="Text 9"/>
          <p:cNvSpPr/>
          <p:nvPr/>
        </p:nvSpPr>
        <p:spPr>
          <a:xfrm>
            <a:off x="2788920" y="1682496"/>
            <a:ext cx="2148840" cy="320040"/>
          </a:xfrm>
          <a:prstGeom prst="rect">
            <a:avLst/>
          </a:prstGeom>
          <a:solidFill>
            <a:srgbClr val="E8F3F4"/>
          </a:solidFill>
          <a:ln w="12700">
            <a:solidFill>
              <a:srgbClr val="CED7E0"/>
            </a:solidFill>
          </a:ln>
        </p:spPr>
        <p:txBody>
          <a:bodyPr wrap="square" lIns="889" tIns="889" rIns="889" bIns="889" rtlCol="0" anchor="ctr">
            <a:normAutofit/>
          </a:bodyPr>
          <a:lstStyle/>
          <a:p>
            <a:pPr marL="0" indent="0" algn="ctr">
              <a:buNone/>
            </a:pPr>
            <a:r>
              <a:rPr lang="en-US" sz="1280" b="1">
                <a:solidFill>
                  <a:srgbClr val="183A5A"/>
                </a:solidFill>
                <a:latin typeface="Aptos" pitchFamily="34" charset="0"/>
                <a:ea typeface="Aptos" pitchFamily="34" charset="-122"/>
                <a:cs typeface="Aptos" pitchFamily="34" charset="-120"/>
              </a:rPr>
              <a:t>Identify gaps &amp; barriers</a:t>
            </a:r>
            <a:endParaRPr lang="en-US" sz="1280"/>
          </a:p>
        </p:txBody>
      </p:sp>
      <p:sp>
        <p:nvSpPr>
          <p:cNvPr id="12" name="Text 10"/>
          <p:cNvSpPr/>
          <p:nvPr/>
        </p:nvSpPr>
        <p:spPr>
          <a:xfrm>
            <a:off x="2788920" y="2011680"/>
            <a:ext cx="2148840" cy="1024128"/>
          </a:xfrm>
          <a:prstGeom prst="rect">
            <a:avLst/>
          </a:prstGeom>
          <a:solidFill>
            <a:srgbClr val="FFFFFF"/>
          </a:solidFill>
          <a:ln w="12700">
            <a:solidFill>
              <a:srgbClr val="CED7E0"/>
            </a:solidFill>
          </a:ln>
        </p:spPr>
        <p:txBody>
          <a:bodyPr wrap="square" lIns="1143" tIns="1143" rIns="1143" bIns="1143" rtlCol="0" anchor="t">
            <a:normAutofit/>
          </a:bodyPr>
          <a:lstStyle/>
          <a:p>
            <a:pPr marL="0" indent="0" algn="ctr">
              <a:buNone/>
            </a:pPr>
            <a:endParaRPr lang="en-US" sz="1070">
              <a:solidFill>
                <a:srgbClr val="4A5563"/>
              </a:solidFill>
              <a:latin typeface="Aptos" pitchFamily="34" charset="0"/>
              <a:ea typeface="Aptos" pitchFamily="34" charset="-122"/>
              <a:cs typeface="Aptos" pitchFamily="34" charset="-120"/>
            </a:endParaRPr>
          </a:p>
          <a:p>
            <a:pPr marL="0" indent="0" algn="ctr">
              <a:buNone/>
            </a:pPr>
            <a:r>
              <a:rPr lang="en-US" sz="1070">
                <a:solidFill>
                  <a:srgbClr val="4A5563"/>
                </a:solidFill>
                <a:latin typeface="Aptos" pitchFamily="34" charset="0"/>
                <a:ea typeface="Aptos" pitchFamily="34" charset="-122"/>
                <a:cs typeface="Aptos" pitchFamily="34" charset="-120"/>
              </a:rPr>
              <a:t>Participants mapped critical barriers to preventing and treating SUD/OUD; input was organized into five themes.</a:t>
            </a:r>
            <a:endParaRPr lang="en-US" sz="1070"/>
          </a:p>
        </p:txBody>
      </p:sp>
      <p:sp>
        <p:nvSpPr>
          <p:cNvPr id="13" name="Text 11"/>
          <p:cNvSpPr/>
          <p:nvPr/>
        </p:nvSpPr>
        <p:spPr>
          <a:xfrm>
            <a:off x="5614416" y="3182112"/>
            <a:ext cx="1097280" cy="347472"/>
          </a:xfrm>
          <a:prstGeom prst="rect">
            <a:avLst/>
          </a:prstGeom>
          <a:solidFill>
            <a:srgbClr val="4B7F52"/>
          </a:solidFill>
          <a:ln w="12700">
            <a:solidFill>
              <a:srgbClr val="4B7F52"/>
            </a:solidFill>
          </a:ln>
        </p:spPr>
        <p:txBody>
          <a:bodyPr wrap="square" lIns="381" tIns="381" rIns="381" bIns="381" rtlCol="0" anchor="ctr">
            <a:normAutofit/>
          </a:bodyPr>
          <a:lstStyle/>
          <a:p>
            <a:pPr marL="0" indent="0" algn="ctr">
              <a:buNone/>
            </a:pPr>
            <a:r>
              <a:rPr lang="en-US" sz="1600" b="1">
                <a:solidFill>
                  <a:srgbClr val="FFFFFF"/>
                </a:solidFill>
                <a:latin typeface="Aptos" pitchFamily="34" charset="0"/>
                <a:ea typeface="Aptos" pitchFamily="34" charset="-122"/>
                <a:cs typeface="Aptos" pitchFamily="34" charset="-120"/>
              </a:rPr>
              <a:t>MAR 22</a:t>
            </a:r>
            <a:endParaRPr lang="en-US" sz="1600"/>
          </a:p>
        </p:txBody>
      </p:sp>
      <p:sp>
        <p:nvSpPr>
          <p:cNvPr id="14" name="Text 12"/>
          <p:cNvSpPr/>
          <p:nvPr/>
        </p:nvSpPr>
        <p:spPr>
          <a:xfrm>
            <a:off x="5102352" y="1115568"/>
            <a:ext cx="2148840" cy="502920"/>
          </a:xfrm>
          <a:prstGeom prst="rect">
            <a:avLst/>
          </a:prstGeom>
          <a:solidFill>
            <a:srgbClr val="4B7F52"/>
          </a:solidFill>
          <a:ln w="12700">
            <a:solidFill>
              <a:srgbClr val="4B7F52"/>
            </a:solidFill>
          </a:ln>
        </p:spPr>
        <p:txBody>
          <a:bodyPr wrap="square" lIns="635" tIns="635" rIns="635" bIns="635" rtlCol="0" anchor="ctr">
            <a:normAutofit/>
          </a:bodyPr>
          <a:lstStyle/>
          <a:p>
            <a:pPr marL="0" indent="0" algn="ctr">
              <a:buNone/>
            </a:pPr>
            <a:r>
              <a:rPr lang="en-US" sz="1050" b="1">
                <a:solidFill>
                  <a:srgbClr val="FFFFFF"/>
                </a:solidFill>
                <a:latin typeface="Aptos" pitchFamily="34" charset="0"/>
                <a:ea typeface="Aptos" pitchFamily="34" charset="-122"/>
                <a:cs typeface="Aptos" pitchFamily="34" charset="-120"/>
              </a:rPr>
              <a:t>Konocti Vista Casino</a:t>
            </a:r>
            <a:endParaRPr lang="en-US" sz="1050"/>
          </a:p>
          <a:p>
            <a:pPr marL="0" indent="0" algn="ctr">
              <a:buNone/>
            </a:pPr>
            <a:r>
              <a:rPr lang="en-US" sz="1050" b="1">
                <a:solidFill>
                  <a:srgbClr val="FFFFFF"/>
                </a:solidFill>
                <a:latin typeface="Aptos" pitchFamily="34" charset="0"/>
                <a:ea typeface="Aptos" pitchFamily="34" charset="-122"/>
                <a:cs typeface="Aptos" pitchFamily="34" charset="-120"/>
              </a:rPr>
              <a:t>48 participants</a:t>
            </a:r>
            <a:endParaRPr lang="en-US" sz="1050"/>
          </a:p>
        </p:txBody>
      </p:sp>
      <p:sp>
        <p:nvSpPr>
          <p:cNvPr id="15" name="Text 13"/>
          <p:cNvSpPr/>
          <p:nvPr/>
        </p:nvSpPr>
        <p:spPr>
          <a:xfrm>
            <a:off x="5102352" y="1682496"/>
            <a:ext cx="2148840" cy="320040"/>
          </a:xfrm>
          <a:prstGeom prst="rect">
            <a:avLst/>
          </a:prstGeom>
          <a:solidFill>
            <a:srgbClr val="EBF4EE"/>
          </a:solidFill>
          <a:ln w="12700">
            <a:solidFill>
              <a:srgbClr val="CED7E0"/>
            </a:solidFill>
          </a:ln>
        </p:spPr>
        <p:txBody>
          <a:bodyPr wrap="square" lIns="889" tIns="889" rIns="889" bIns="889" rtlCol="0" anchor="ctr">
            <a:normAutofit/>
          </a:bodyPr>
          <a:lstStyle/>
          <a:p>
            <a:pPr marL="0" indent="0" algn="ctr">
              <a:buNone/>
            </a:pPr>
            <a:r>
              <a:rPr lang="en-US" sz="1280" b="1">
                <a:solidFill>
                  <a:srgbClr val="183A5A"/>
                </a:solidFill>
                <a:latin typeface="Aptos" pitchFamily="34" charset="0"/>
                <a:ea typeface="Aptos" pitchFamily="34" charset="-122"/>
                <a:cs typeface="Aptos" pitchFamily="34" charset="-120"/>
              </a:rPr>
              <a:t>Develop potential solutions</a:t>
            </a:r>
            <a:endParaRPr lang="en-US" sz="1280"/>
          </a:p>
        </p:txBody>
      </p:sp>
      <p:sp>
        <p:nvSpPr>
          <p:cNvPr id="16" name="Text 14"/>
          <p:cNvSpPr/>
          <p:nvPr/>
        </p:nvSpPr>
        <p:spPr>
          <a:xfrm>
            <a:off x="5102352" y="2011680"/>
            <a:ext cx="2148840" cy="1024128"/>
          </a:xfrm>
          <a:prstGeom prst="rect">
            <a:avLst/>
          </a:prstGeom>
          <a:solidFill>
            <a:srgbClr val="FFFFFF"/>
          </a:solidFill>
          <a:ln w="12700">
            <a:solidFill>
              <a:srgbClr val="CED7E0"/>
            </a:solidFill>
          </a:ln>
        </p:spPr>
        <p:txBody>
          <a:bodyPr wrap="square" lIns="1143" tIns="1143" rIns="1143" bIns="1143" rtlCol="0" anchor="t">
            <a:normAutofit/>
          </a:bodyPr>
          <a:lstStyle/>
          <a:p>
            <a:pPr marL="0" indent="0" algn="ctr">
              <a:buNone/>
            </a:pPr>
            <a:endParaRPr lang="en-US" sz="1070">
              <a:solidFill>
                <a:srgbClr val="4A5563"/>
              </a:solidFill>
              <a:latin typeface="Aptos" pitchFamily="34" charset="0"/>
              <a:ea typeface="Aptos" pitchFamily="34" charset="-122"/>
              <a:cs typeface="Aptos" pitchFamily="34" charset="-120"/>
            </a:endParaRPr>
          </a:p>
          <a:p>
            <a:pPr marL="0" indent="0" algn="ctr">
              <a:buNone/>
            </a:pPr>
            <a:r>
              <a:rPr lang="en-US" sz="1070">
                <a:solidFill>
                  <a:srgbClr val="4A5563"/>
                </a:solidFill>
                <a:latin typeface="Aptos" pitchFamily="34" charset="0"/>
                <a:ea typeface="Aptos" pitchFamily="34" charset="-122"/>
                <a:cs typeface="Aptos" pitchFamily="34" charset="-120"/>
              </a:rPr>
              <a:t>Groups identified proposed solutions and cross-referenced strategies with allowable opioid-remediation expenses.</a:t>
            </a:r>
            <a:endParaRPr lang="en-US" sz="1070"/>
          </a:p>
        </p:txBody>
      </p:sp>
      <p:sp>
        <p:nvSpPr>
          <p:cNvPr id="17" name="Text 15"/>
          <p:cNvSpPr/>
          <p:nvPr/>
        </p:nvSpPr>
        <p:spPr>
          <a:xfrm>
            <a:off x="7927848" y="3182112"/>
            <a:ext cx="1097280" cy="347472"/>
          </a:xfrm>
          <a:prstGeom prst="rect">
            <a:avLst/>
          </a:prstGeom>
          <a:solidFill>
            <a:srgbClr val="C68A2A"/>
          </a:solidFill>
          <a:ln w="12700">
            <a:solidFill>
              <a:srgbClr val="C68A2A"/>
            </a:solidFill>
          </a:ln>
        </p:spPr>
        <p:txBody>
          <a:bodyPr wrap="square" lIns="381" tIns="381" rIns="381" bIns="381" rtlCol="0" anchor="ctr">
            <a:normAutofit/>
          </a:bodyPr>
          <a:lstStyle/>
          <a:p>
            <a:pPr marL="0" indent="0" algn="ctr">
              <a:buNone/>
            </a:pPr>
            <a:r>
              <a:rPr lang="en-US" sz="1600" b="1">
                <a:solidFill>
                  <a:srgbClr val="FFFFFF"/>
                </a:solidFill>
                <a:latin typeface="Aptos" pitchFamily="34" charset="0"/>
                <a:ea typeface="Aptos" pitchFamily="34" charset="-122"/>
                <a:cs typeface="Aptos" pitchFamily="34" charset="-120"/>
              </a:rPr>
              <a:t>MAY 10</a:t>
            </a:r>
            <a:endParaRPr lang="en-US" sz="1600"/>
          </a:p>
        </p:txBody>
      </p:sp>
      <p:sp>
        <p:nvSpPr>
          <p:cNvPr id="18" name="Text 16"/>
          <p:cNvSpPr/>
          <p:nvPr/>
        </p:nvSpPr>
        <p:spPr>
          <a:xfrm>
            <a:off x="7415784" y="1115568"/>
            <a:ext cx="2148840" cy="502920"/>
          </a:xfrm>
          <a:prstGeom prst="rect">
            <a:avLst/>
          </a:prstGeom>
          <a:solidFill>
            <a:srgbClr val="C68A2A"/>
          </a:solidFill>
          <a:ln w="12700">
            <a:solidFill>
              <a:srgbClr val="C68A2A"/>
            </a:solidFill>
          </a:ln>
        </p:spPr>
        <p:txBody>
          <a:bodyPr wrap="square" lIns="635" tIns="635" rIns="635" bIns="635" rtlCol="0" anchor="ctr">
            <a:normAutofit/>
          </a:bodyPr>
          <a:lstStyle/>
          <a:p>
            <a:pPr marL="0" indent="0" algn="ctr">
              <a:buNone/>
            </a:pPr>
            <a:r>
              <a:rPr lang="en-US" sz="1050" b="1">
                <a:solidFill>
                  <a:srgbClr val="FFFFFF"/>
                </a:solidFill>
                <a:latin typeface="Aptos" pitchFamily="34" charset="0"/>
                <a:ea typeface="Aptos" pitchFamily="34" charset="-122"/>
                <a:cs typeface="Aptos" pitchFamily="34" charset="-120"/>
              </a:rPr>
              <a:t>Clearlake City Council Chambers</a:t>
            </a:r>
            <a:endParaRPr lang="en-US" sz="1050"/>
          </a:p>
          <a:p>
            <a:pPr marL="0" indent="0" algn="ctr">
              <a:buNone/>
            </a:pPr>
            <a:r>
              <a:rPr lang="en-US" sz="1050" b="1">
                <a:solidFill>
                  <a:srgbClr val="FFFFFF"/>
                </a:solidFill>
                <a:latin typeface="Aptos" pitchFamily="34" charset="0"/>
                <a:ea typeface="Aptos" pitchFamily="34" charset="-122"/>
                <a:cs typeface="Aptos" pitchFamily="34" charset="-120"/>
              </a:rPr>
              <a:t>33 participants</a:t>
            </a:r>
            <a:endParaRPr lang="en-US" sz="1050"/>
          </a:p>
        </p:txBody>
      </p:sp>
      <p:sp>
        <p:nvSpPr>
          <p:cNvPr id="19" name="Text 17"/>
          <p:cNvSpPr/>
          <p:nvPr/>
        </p:nvSpPr>
        <p:spPr>
          <a:xfrm>
            <a:off x="7415784" y="1682496"/>
            <a:ext cx="2148840" cy="320040"/>
          </a:xfrm>
          <a:prstGeom prst="rect">
            <a:avLst/>
          </a:prstGeom>
          <a:solidFill>
            <a:srgbClr val="FBF1DF"/>
          </a:solidFill>
          <a:ln w="12700">
            <a:solidFill>
              <a:srgbClr val="CED7E0"/>
            </a:solidFill>
          </a:ln>
        </p:spPr>
        <p:txBody>
          <a:bodyPr wrap="square" lIns="889" tIns="889" rIns="889" bIns="889" rtlCol="0" anchor="ctr">
            <a:normAutofit/>
          </a:bodyPr>
          <a:lstStyle/>
          <a:p>
            <a:pPr marL="0" indent="0" algn="ctr">
              <a:buNone/>
            </a:pPr>
            <a:r>
              <a:rPr lang="en-US" sz="1280" b="1">
                <a:solidFill>
                  <a:srgbClr val="183A5A"/>
                </a:solidFill>
                <a:latin typeface="Aptos" pitchFamily="34" charset="0"/>
                <a:ea typeface="Aptos" pitchFamily="34" charset="-122"/>
                <a:cs typeface="Aptos" pitchFamily="34" charset="-120"/>
              </a:rPr>
              <a:t>Confirm priority options</a:t>
            </a:r>
            <a:endParaRPr lang="en-US" sz="1280"/>
          </a:p>
        </p:txBody>
      </p:sp>
      <p:sp>
        <p:nvSpPr>
          <p:cNvPr id="20" name="Text 18"/>
          <p:cNvSpPr/>
          <p:nvPr/>
        </p:nvSpPr>
        <p:spPr>
          <a:xfrm>
            <a:off x="7415784" y="2011680"/>
            <a:ext cx="2148840" cy="1024128"/>
          </a:xfrm>
          <a:prstGeom prst="rect">
            <a:avLst/>
          </a:prstGeom>
          <a:solidFill>
            <a:srgbClr val="FFFFFF"/>
          </a:solidFill>
          <a:ln w="12700">
            <a:solidFill>
              <a:srgbClr val="CED7E0"/>
            </a:solidFill>
          </a:ln>
        </p:spPr>
        <p:txBody>
          <a:bodyPr wrap="square" lIns="1143" tIns="1143" rIns="1143" bIns="1143" rtlCol="0" anchor="t">
            <a:normAutofit/>
          </a:bodyPr>
          <a:lstStyle/>
          <a:p>
            <a:pPr marL="0" indent="0" algn="ctr">
              <a:buNone/>
            </a:pPr>
            <a:endParaRPr lang="en-US" sz="1070">
              <a:solidFill>
                <a:srgbClr val="4A5563"/>
              </a:solidFill>
              <a:latin typeface="Aptos" pitchFamily="34" charset="0"/>
              <a:ea typeface="Aptos" pitchFamily="34" charset="-122"/>
              <a:cs typeface="Aptos" pitchFamily="34" charset="-120"/>
            </a:endParaRPr>
          </a:p>
          <a:p>
            <a:pPr marL="0" indent="0" algn="ctr">
              <a:buNone/>
            </a:pPr>
            <a:r>
              <a:rPr lang="en-US" sz="1070">
                <a:solidFill>
                  <a:srgbClr val="4A5563"/>
                </a:solidFill>
                <a:latin typeface="Aptos" pitchFamily="34" charset="0"/>
                <a:ea typeface="Aptos" pitchFamily="34" charset="-122"/>
                <a:cs typeface="Aptos" pitchFamily="34" charset="-120"/>
              </a:rPr>
              <a:t>The process reviewed currently funded solutions and additional options qualifying under opioid-abatement guidelines.</a:t>
            </a:r>
            <a:endParaRPr lang="en-US" sz="1070"/>
          </a:p>
        </p:txBody>
      </p:sp>
      <p:sp>
        <p:nvSpPr>
          <p:cNvPr id="21" name="Text 19"/>
          <p:cNvSpPr/>
          <p:nvPr/>
        </p:nvSpPr>
        <p:spPr>
          <a:xfrm>
            <a:off x="10241280" y="3182112"/>
            <a:ext cx="1097280" cy="347472"/>
          </a:xfrm>
          <a:prstGeom prst="rect">
            <a:avLst/>
          </a:prstGeom>
          <a:solidFill>
            <a:srgbClr val="9B4C42"/>
          </a:solidFill>
          <a:ln w="12700">
            <a:solidFill>
              <a:srgbClr val="9B4C42"/>
            </a:solidFill>
          </a:ln>
        </p:spPr>
        <p:txBody>
          <a:bodyPr wrap="square" lIns="381" tIns="381" rIns="381" bIns="381" rtlCol="0" anchor="ctr">
            <a:normAutofit/>
          </a:bodyPr>
          <a:lstStyle/>
          <a:p>
            <a:pPr marL="0" indent="0" algn="ctr">
              <a:buNone/>
            </a:pPr>
            <a:r>
              <a:rPr lang="en-US" sz="1600" b="1">
                <a:solidFill>
                  <a:srgbClr val="FFFFFF"/>
                </a:solidFill>
                <a:latin typeface="Aptos" pitchFamily="34" charset="0"/>
                <a:ea typeface="Aptos" pitchFamily="34" charset="-122"/>
                <a:cs typeface="Aptos" pitchFamily="34" charset="-120"/>
              </a:rPr>
              <a:t>JUL 26</a:t>
            </a:r>
            <a:endParaRPr lang="en-US" sz="1600"/>
          </a:p>
        </p:txBody>
      </p:sp>
      <p:sp>
        <p:nvSpPr>
          <p:cNvPr id="22" name="Text 20"/>
          <p:cNvSpPr/>
          <p:nvPr/>
        </p:nvSpPr>
        <p:spPr>
          <a:xfrm>
            <a:off x="9729216" y="1115568"/>
            <a:ext cx="2148840" cy="502920"/>
          </a:xfrm>
          <a:prstGeom prst="rect">
            <a:avLst/>
          </a:prstGeom>
          <a:solidFill>
            <a:srgbClr val="9B4C42"/>
          </a:solidFill>
          <a:ln w="12700">
            <a:solidFill>
              <a:srgbClr val="9B4C42"/>
            </a:solidFill>
          </a:ln>
        </p:spPr>
        <p:txBody>
          <a:bodyPr wrap="square" lIns="635" tIns="635" rIns="635" bIns="635" rtlCol="0" anchor="ctr">
            <a:normAutofit/>
          </a:bodyPr>
          <a:lstStyle/>
          <a:p>
            <a:pPr marL="0" indent="0" algn="ctr">
              <a:buNone/>
            </a:pPr>
            <a:r>
              <a:rPr lang="en-US" sz="1050" b="1">
                <a:solidFill>
                  <a:srgbClr val="FFFFFF"/>
                </a:solidFill>
                <a:latin typeface="Aptos" pitchFamily="34" charset="0"/>
                <a:ea typeface="Aptos" pitchFamily="34" charset="-122"/>
                <a:cs typeface="Aptos" pitchFamily="34" charset="-120"/>
              </a:rPr>
              <a:t>Board Chambers</a:t>
            </a:r>
            <a:endParaRPr lang="en-US" sz="1050"/>
          </a:p>
          <a:p>
            <a:pPr marL="0" indent="0" algn="ctr">
              <a:buNone/>
            </a:pPr>
            <a:r>
              <a:rPr lang="en-US" sz="1050" b="1">
                <a:solidFill>
                  <a:srgbClr val="FFFFFF"/>
                </a:solidFill>
                <a:latin typeface="Aptos" pitchFamily="34" charset="0"/>
                <a:ea typeface="Aptos" pitchFamily="34" charset="-122"/>
                <a:cs typeface="Aptos" pitchFamily="34" charset="-120"/>
              </a:rPr>
              <a:t>27 participants</a:t>
            </a:r>
            <a:endParaRPr lang="en-US" sz="1050"/>
          </a:p>
        </p:txBody>
      </p:sp>
      <p:sp>
        <p:nvSpPr>
          <p:cNvPr id="23" name="Text 21"/>
          <p:cNvSpPr/>
          <p:nvPr/>
        </p:nvSpPr>
        <p:spPr>
          <a:xfrm>
            <a:off x="9729216" y="1682496"/>
            <a:ext cx="2148840" cy="320040"/>
          </a:xfrm>
          <a:prstGeom prst="rect">
            <a:avLst/>
          </a:prstGeom>
          <a:solidFill>
            <a:srgbClr val="F6EDEA"/>
          </a:solidFill>
          <a:ln w="12700">
            <a:solidFill>
              <a:srgbClr val="CED7E0"/>
            </a:solidFill>
          </a:ln>
        </p:spPr>
        <p:txBody>
          <a:bodyPr wrap="square" lIns="889" tIns="889" rIns="889" bIns="889" rtlCol="0" anchor="ctr">
            <a:normAutofit fontScale="92500" lnSpcReduction="20000"/>
          </a:bodyPr>
          <a:lstStyle/>
          <a:p>
            <a:pPr marL="0" indent="0" algn="ctr">
              <a:buNone/>
            </a:pPr>
            <a:r>
              <a:rPr lang="en-US" sz="1280" b="1">
                <a:solidFill>
                  <a:srgbClr val="183A5A"/>
                </a:solidFill>
                <a:latin typeface="Aptos" pitchFamily="34" charset="0"/>
                <a:ea typeface="Aptos" pitchFamily="34" charset="-122"/>
                <a:cs typeface="Aptos" pitchFamily="34" charset="-120"/>
              </a:rPr>
              <a:t>Vote &amp; finalize recommendations</a:t>
            </a:r>
            <a:endParaRPr lang="en-US" sz="1280"/>
          </a:p>
        </p:txBody>
      </p:sp>
      <p:sp>
        <p:nvSpPr>
          <p:cNvPr id="24" name="Text 22"/>
          <p:cNvSpPr/>
          <p:nvPr/>
        </p:nvSpPr>
        <p:spPr>
          <a:xfrm>
            <a:off x="9729216" y="2011680"/>
            <a:ext cx="2148840" cy="1024128"/>
          </a:xfrm>
          <a:prstGeom prst="rect">
            <a:avLst/>
          </a:prstGeom>
          <a:solidFill>
            <a:srgbClr val="FFFFFF"/>
          </a:solidFill>
          <a:ln w="12700">
            <a:solidFill>
              <a:srgbClr val="CED7E0"/>
            </a:solidFill>
          </a:ln>
        </p:spPr>
        <p:txBody>
          <a:bodyPr wrap="square" lIns="1143" tIns="1143" rIns="1143" bIns="1143" rtlCol="0" anchor="t">
            <a:normAutofit/>
          </a:bodyPr>
          <a:lstStyle/>
          <a:p>
            <a:pPr marL="0" indent="0" algn="ctr">
              <a:buNone/>
            </a:pPr>
            <a:endParaRPr lang="en-US" sz="1070">
              <a:solidFill>
                <a:srgbClr val="4A5563"/>
              </a:solidFill>
              <a:latin typeface="Aptos" pitchFamily="34" charset="0"/>
              <a:ea typeface="Aptos" pitchFamily="34" charset="-122"/>
              <a:cs typeface="Aptos" pitchFamily="34" charset="-120"/>
            </a:endParaRPr>
          </a:p>
          <a:p>
            <a:pPr marL="0" indent="0" algn="ctr">
              <a:buNone/>
            </a:pPr>
            <a:r>
              <a:rPr lang="en-US" sz="1070">
                <a:solidFill>
                  <a:srgbClr val="4A5563"/>
                </a:solidFill>
                <a:latin typeface="Aptos" pitchFamily="34" charset="0"/>
                <a:ea typeface="Aptos" pitchFamily="34" charset="-122"/>
                <a:cs typeface="Aptos" pitchFamily="34" charset="-120"/>
              </a:rPr>
              <a:t>Community voting identified priority categories and informed a sustainable 18-year funding strategy.</a:t>
            </a:r>
            <a:endParaRPr lang="en-US" sz="1070"/>
          </a:p>
        </p:txBody>
      </p:sp>
      <p:sp>
        <p:nvSpPr>
          <p:cNvPr id="25" name="Text 23"/>
          <p:cNvSpPr/>
          <p:nvPr/>
        </p:nvSpPr>
        <p:spPr>
          <a:xfrm>
            <a:off x="530352" y="4160520"/>
            <a:ext cx="2011680" cy="292608"/>
          </a:xfrm>
          <a:prstGeom prst="rect">
            <a:avLst/>
          </a:prstGeom>
          <a:noFill/>
          <a:ln/>
        </p:spPr>
        <p:txBody>
          <a:bodyPr wrap="square" lIns="508" tIns="508" rIns="508" bIns="508" rtlCol="0" anchor="ctr">
            <a:normAutofit/>
          </a:bodyPr>
          <a:lstStyle/>
          <a:p>
            <a:pPr marL="0" indent="0" algn="ctr">
              <a:buNone/>
            </a:pPr>
            <a:r>
              <a:rPr lang="en-US" sz="1400" b="1">
                <a:solidFill>
                  <a:srgbClr val="183A5A"/>
                </a:solidFill>
                <a:latin typeface="Aptos" pitchFamily="34" charset="0"/>
                <a:ea typeface="Aptos" pitchFamily="34" charset="-122"/>
                <a:cs typeface="Aptos" pitchFamily="34" charset="-120"/>
              </a:rPr>
              <a:t>Resulting output</a:t>
            </a:r>
            <a:endParaRPr lang="en-US" sz="1400"/>
          </a:p>
        </p:txBody>
      </p:sp>
      <p:sp>
        <p:nvSpPr>
          <p:cNvPr id="26" name="Text 24"/>
          <p:cNvSpPr/>
          <p:nvPr/>
        </p:nvSpPr>
        <p:spPr>
          <a:xfrm>
            <a:off x="411480" y="4462272"/>
            <a:ext cx="4736592" cy="941832"/>
          </a:xfrm>
          <a:prstGeom prst="rect">
            <a:avLst/>
          </a:prstGeom>
          <a:solidFill>
            <a:schemeClr val="accent6">
              <a:lumMod val="20000"/>
              <a:lumOff val="80000"/>
            </a:schemeClr>
          </a:solidFill>
          <a:ln w="12700">
            <a:solidFill>
              <a:srgbClr val="CED7E0"/>
            </a:solidFill>
          </a:ln>
        </p:spPr>
        <p:txBody>
          <a:bodyPr wrap="square" lIns="1397" tIns="1397" rIns="1397" bIns="1397" rtlCol="0" anchor="t">
            <a:normAutofit/>
          </a:bodyPr>
          <a:lstStyle/>
          <a:p>
            <a:pPr marL="0" indent="0" algn="ctr">
              <a:buNone/>
            </a:pPr>
            <a:endParaRPr lang="en-US" sz="1210">
              <a:solidFill>
                <a:srgbClr val="4A5563"/>
              </a:solidFill>
              <a:latin typeface="Aptos" pitchFamily="34" charset="0"/>
              <a:ea typeface="Aptos" pitchFamily="34" charset="-122"/>
              <a:cs typeface="Aptos" pitchFamily="34" charset="-120"/>
            </a:endParaRPr>
          </a:p>
          <a:p>
            <a:pPr marL="0" indent="0" algn="ctr">
              <a:buNone/>
            </a:pPr>
            <a:r>
              <a:rPr lang="en-US" sz="1210">
                <a:solidFill>
                  <a:srgbClr val="4A5563"/>
                </a:solidFill>
                <a:latin typeface="Aptos" pitchFamily="34" charset="0"/>
                <a:ea typeface="Aptos" pitchFamily="34" charset="-122"/>
                <a:cs typeface="Aptos" pitchFamily="34" charset="-120"/>
              </a:rPr>
              <a:t>Community-endorsed recommendations and an OSF expenditure plan grounded in stakeholder input, local needs, allowable-use alignment, and long-term opioid abatement priorities.</a:t>
            </a:r>
            <a:endParaRPr lang="en-US" sz="1210"/>
          </a:p>
        </p:txBody>
      </p:sp>
      <p:sp>
        <p:nvSpPr>
          <p:cNvPr id="27" name="Text 25"/>
          <p:cNvSpPr/>
          <p:nvPr/>
        </p:nvSpPr>
        <p:spPr>
          <a:xfrm>
            <a:off x="5486400" y="4160520"/>
            <a:ext cx="960120" cy="502920"/>
          </a:xfrm>
          <a:prstGeom prst="rect">
            <a:avLst/>
          </a:prstGeom>
          <a:noFill/>
          <a:ln/>
        </p:spPr>
        <p:txBody>
          <a:bodyPr wrap="square" lIns="254" tIns="254" rIns="254" bIns="254" rtlCol="0" anchor="ctr">
            <a:normAutofit/>
          </a:bodyPr>
          <a:lstStyle/>
          <a:p>
            <a:pPr marL="0" indent="0" algn="ctr">
              <a:buNone/>
            </a:pPr>
            <a:r>
              <a:rPr lang="en-US" sz="2600" b="1">
                <a:solidFill>
                  <a:srgbClr val="183A5A"/>
                </a:solidFill>
                <a:latin typeface="Aptos" pitchFamily="34" charset="0"/>
                <a:ea typeface="Aptos" pitchFamily="34" charset="-122"/>
                <a:cs typeface="Aptos" pitchFamily="34" charset="-120"/>
              </a:rPr>
              <a:t>139</a:t>
            </a:r>
            <a:endParaRPr lang="en-US" sz="2600"/>
          </a:p>
        </p:txBody>
      </p:sp>
      <p:sp>
        <p:nvSpPr>
          <p:cNvPr id="28" name="Text 26"/>
          <p:cNvSpPr/>
          <p:nvPr/>
        </p:nvSpPr>
        <p:spPr>
          <a:xfrm>
            <a:off x="5212080" y="4681728"/>
            <a:ext cx="1463040" cy="457200"/>
          </a:xfrm>
          <a:prstGeom prst="rect">
            <a:avLst/>
          </a:prstGeom>
          <a:noFill/>
          <a:ln/>
        </p:spPr>
        <p:txBody>
          <a:bodyPr wrap="square" lIns="254" tIns="254" rIns="254" bIns="254" rtlCol="0" anchor="ctr">
            <a:normAutofit lnSpcReduction="10000"/>
          </a:bodyPr>
          <a:lstStyle/>
          <a:p>
            <a:pPr algn="ctr"/>
            <a:r>
              <a:rPr lang="en-US" sz="1050">
                <a:solidFill>
                  <a:srgbClr val="4A5563"/>
                </a:solidFill>
                <a:latin typeface="Aptos"/>
              </a:rPr>
              <a:t>Participant instances across four Community Conversations</a:t>
            </a:r>
            <a:endParaRPr lang="en-US" sz="1050">
              <a:latin typeface="Aptos"/>
            </a:endParaRPr>
          </a:p>
        </p:txBody>
      </p:sp>
      <p:sp>
        <p:nvSpPr>
          <p:cNvPr id="29" name="Text 27"/>
          <p:cNvSpPr/>
          <p:nvPr/>
        </p:nvSpPr>
        <p:spPr>
          <a:xfrm>
            <a:off x="7315200" y="4160520"/>
            <a:ext cx="960120" cy="502920"/>
          </a:xfrm>
          <a:prstGeom prst="rect">
            <a:avLst/>
          </a:prstGeom>
          <a:noFill/>
          <a:ln/>
        </p:spPr>
        <p:txBody>
          <a:bodyPr wrap="square" lIns="254" tIns="254" rIns="254" bIns="254" rtlCol="0" anchor="ctr">
            <a:normAutofit/>
          </a:bodyPr>
          <a:lstStyle/>
          <a:p>
            <a:pPr marL="0" indent="0" algn="ctr">
              <a:buNone/>
            </a:pPr>
            <a:r>
              <a:rPr lang="en-US" sz="2600" b="1">
                <a:solidFill>
                  <a:srgbClr val="183A5A"/>
                </a:solidFill>
                <a:latin typeface="Aptos" pitchFamily="34" charset="0"/>
                <a:ea typeface="Aptos" pitchFamily="34" charset="-122"/>
                <a:cs typeface="Aptos" pitchFamily="34" charset="-120"/>
              </a:rPr>
              <a:t>26</a:t>
            </a:r>
            <a:endParaRPr lang="en-US" sz="2600"/>
          </a:p>
        </p:txBody>
      </p:sp>
      <p:sp>
        <p:nvSpPr>
          <p:cNvPr id="30" name="Text 28"/>
          <p:cNvSpPr/>
          <p:nvPr/>
        </p:nvSpPr>
        <p:spPr>
          <a:xfrm>
            <a:off x="7040880" y="4681728"/>
            <a:ext cx="1554480" cy="457200"/>
          </a:xfrm>
          <a:prstGeom prst="rect">
            <a:avLst/>
          </a:prstGeom>
          <a:noFill/>
          <a:ln/>
        </p:spPr>
        <p:txBody>
          <a:bodyPr wrap="square" lIns="254" tIns="254" rIns="254" bIns="254" rtlCol="0" anchor="ctr">
            <a:normAutofit/>
          </a:bodyPr>
          <a:lstStyle/>
          <a:p>
            <a:pPr marL="0" indent="0" algn="ctr">
              <a:buNone/>
            </a:pPr>
            <a:r>
              <a:rPr lang="en-US" sz="1050">
                <a:solidFill>
                  <a:srgbClr val="4A5563"/>
                </a:solidFill>
                <a:latin typeface="Aptos" pitchFamily="34" charset="0"/>
                <a:ea typeface="Aptos" pitchFamily="34" charset="-122"/>
                <a:cs typeface="Aptos" pitchFamily="34" charset="-120"/>
              </a:rPr>
              <a:t>Community-endorsed funding recommendations</a:t>
            </a:r>
            <a:endParaRPr lang="en-US" sz="1050"/>
          </a:p>
        </p:txBody>
      </p:sp>
      <p:sp>
        <p:nvSpPr>
          <p:cNvPr id="31" name="Text 29"/>
          <p:cNvSpPr/>
          <p:nvPr/>
        </p:nvSpPr>
        <p:spPr>
          <a:xfrm>
            <a:off x="9189720" y="4160520"/>
            <a:ext cx="960120" cy="502920"/>
          </a:xfrm>
          <a:prstGeom prst="rect">
            <a:avLst/>
          </a:prstGeom>
          <a:noFill/>
          <a:ln/>
        </p:spPr>
        <p:txBody>
          <a:bodyPr wrap="square" lIns="254" tIns="254" rIns="254" bIns="254" rtlCol="0" anchor="ctr">
            <a:normAutofit/>
          </a:bodyPr>
          <a:lstStyle/>
          <a:p>
            <a:pPr marL="0" indent="0" algn="ctr">
              <a:buNone/>
            </a:pPr>
            <a:r>
              <a:rPr lang="en-US" sz="2600" b="1">
                <a:solidFill>
                  <a:srgbClr val="183A5A"/>
                </a:solidFill>
                <a:latin typeface="Aptos" pitchFamily="34" charset="0"/>
                <a:ea typeface="Aptos" pitchFamily="34" charset="-122"/>
                <a:cs typeface="Aptos" pitchFamily="34" charset="-120"/>
              </a:rPr>
              <a:t>5</a:t>
            </a:r>
            <a:endParaRPr lang="en-US" sz="2600"/>
          </a:p>
        </p:txBody>
      </p:sp>
      <p:sp>
        <p:nvSpPr>
          <p:cNvPr id="32" name="Text 30"/>
          <p:cNvSpPr/>
          <p:nvPr/>
        </p:nvSpPr>
        <p:spPr>
          <a:xfrm>
            <a:off x="8961120" y="4681728"/>
            <a:ext cx="1554480" cy="457200"/>
          </a:xfrm>
          <a:prstGeom prst="rect">
            <a:avLst/>
          </a:prstGeom>
          <a:noFill/>
          <a:ln/>
        </p:spPr>
        <p:txBody>
          <a:bodyPr wrap="square" lIns="254" tIns="254" rIns="254" bIns="254" rtlCol="0" anchor="ctr">
            <a:normAutofit/>
          </a:bodyPr>
          <a:lstStyle/>
          <a:p>
            <a:pPr marL="0" indent="0" algn="ctr">
              <a:buNone/>
            </a:pPr>
            <a:r>
              <a:rPr lang="en-US" sz="1050">
                <a:solidFill>
                  <a:srgbClr val="4A5563"/>
                </a:solidFill>
                <a:latin typeface="Aptos" pitchFamily="34" charset="0"/>
                <a:ea typeface="Aptos" pitchFamily="34" charset="-122"/>
                <a:cs typeface="Aptos" pitchFamily="34" charset="-120"/>
              </a:rPr>
              <a:t>Priority themes used for strategy alignment</a:t>
            </a:r>
            <a:endParaRPr lang="en-US" sz="1050"/>
          </a:p>
        </p:txBody>
      </p:sp>
      <p:sp>
        <p:nvSpPr>
          <p:cNvPr id="33" name="Text 31"/>
          <p:cNvSpPr/>
          <p:nvPr/>
        </p:nvSpPr>
        <p:spPr>
          <a:xfrm>
            <a:off x="530352" y="5577840"/>
            <a:ext cx="10972800" cy="411480"/>
          </a:xfrm>
          <a:prstGeom prst="rect">
            <a:avLst/>
          </a:prstGeom>
          <a:solidFill>
            <a:srgbClr val="EFF6F7"/>
          </a:solidFill>
          <a:ln w="12700">
            <a:solidFill>
              <a:srgbClr val="D6E6E8"/>
            </a:solidFill>
          </a:ln>
        </p:spPr>
        <p:txBody>
          <a:bodyPr wrap="square" lIns="1016" tIns="1016" rIns="1016" bIns="1016" rtlCol="0" anchor="ctr">
            <a:normAutofit/>
          </a:bodyPr>
          <a:lstStyle/>
          <a:p>
            <a:r>
              <a:rPr lang="en-US" sz="1050">
                <a:solidFill>
                  <a:srgbClr val="4A5563"/>
                </a:solidFill>
                <a:latin typeface="Aptos"/>
                <a:ea typeface="Aptos" pitchFamily="34" charset="-122"/>
                <a:cs typeface="Aptos" pitchFamily="34" charset="-120"/>
              </a:rPr>
              <a:t>Stakeholder groups included people with lived experience, tribal partners, people who use harm-reduction services, justice-involved individuals, SUD providers, SafeRx, Hope Rising, Any Positive Change, and other community organizations. </a:t>
            </a:r>
            <a:r>
              <a:rPr lang="en-US" sz="1050">
                <a:solidFill>
                  <a:srgbClr val="4A5563"/>
                </a:solidFill>
                <a:ea typeface="+mn-lt"/>
                <a:cs typeface="+mn-lt"/>
              </a:rPr>
              <a:t>Attendance totals may include individuals who participated in more than one Community Conversation.</a:t>
            </a:r>
            <a:endParaRPr lang="en-US" sz="1050">
              <a:ea typeface="+mn-lt"/>
              <a:cs typeface="+mn-lt"/>
            </a:endParaRPr>
          </a:p>
        </p:txBody>
      </p:sp>
      <p:sp>
        <p:nvSpPr>
          <p:cNvPr id="34" name="Text 32"/>
          <p:cNvSpPr/>
          <p:nvPr/>
        </p:nvSpPr>
        <p:spPr>
          <a:xfrm>
            <a:off x="457200" y="6400800"/>
            <a:ext cx="11292840" cy="201168"/>
          </a:xfrm>
          <a:prstGeom prst="rect">
            <a:avLst/>
          </a:prstGeom>
          <a:noFill/>
          <a:ln/>
        </p:spPr>
        <p:txBody>
          <a:bodyPr wrap="square" lIns="254" tIns="254" rIns="254" bIns="254" rtlCol="0" anchor="ctr">
            <a:noAutofit/>
          </a:bodyPr>
          <a:lstStyle/>
          <a:p>
            <a:r>
              <a:rPr lang="en-US" sz="1000">
                <a:solidFill>
                  <a:srgbClr val="697386"/>
                </a:solidFill>
                <a:latin typeface="Aptos" pitchFamily="34" charset="0"/>
                <a:ea typeface="Aptos" pitchFamily="34" charset="-122"/>
                <a:cs typeface="Aptos" pitchFamily="34" charset="-120"/>
              </a:rPr>
              <a:t>Source: Health Management Associates, Lake County Behavioral Health Services Opioid Abatement Settlement Funds Expenditure Plan / Final Summary Report, Sept. 27, 2024. </a:t>
            </a:r>
            <a:r>
              <a:rPr lang="en-US" sz="1000">
                <a:hlinkClick r:id="rId3"/>
              </a:rPr>
              <a:t>Opioid Settlement Funds (OSF) | Lake County, CA</a:t>
            </a:r>
            <a:r>
              <a:rPr lang="en-US" sz="1000">
                <a:solidFill>
                  <a:srgbClr val="697386"/>
                </a:solidFill>
                <a:latin typeface="Aptos" pitchFamily="34" charset="0"/>
                <a:ea typeface="Aptos" pitchFamily="34" charset="-122"/>
                <a:cs typeface="Aptos" pitchFamily="34" charset="-120"/>
              </a:rPr>
              <a:t> </a:t>
            </a:r>
            <a:endParaRPr lang="en-US" sz="10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11480" y="201168"/>
            <a:ext cx="11384280" cy="411480"/>
          </a:xfrm>
          <a:prstGeom prst="rect">
            <a:avLst/>
          </a:prstGeom>
          <a:noFill/>
          <a:ln/>
        </p:spPr>
        <p:txBody>
          <a:bodyPr wrap="square" lIns="254" tIns="254" rIns="254" bIns="254" rtlCol="0" anchor="ctr">
            <a:normAutofit/>
          </a:bodyPr>
          <a:lstStyle/>
          <a:p>
            <a:pPr marL="0" indent="0" algn="l">
              <a:buNone/>
            </a:pPr>
            <a:r>
              <a:rPr lang="en-US" sz="2500" b="1">
                <a:solidFill>
                  <a:srgbClr val="183A5A"/>
                </a:solidFill>
                <a:latin typeface="Aptos" pitchFamily="34" charset="0"/>
                <a:ea typeface="Aptos" pitchFamily="34" charset="-122"/>
                <a:cs typeface="Aptos" pitchFamily="34" charset="-120"/>
              </a:rPr>
              <a:t>Steps to Secure and Implement the OSF Expenditure Plan and Priorities</a:t>
            </a:r>
            <a:endParaRPr lang="en-US" sz="2500"/>
          </a:p>
        </p:txBody>
      </p:sp>
      <p:sp>
        <p:nvSpPr>
          <p:cNvPr id="4" name="Text 2"/>
          <p:cNvSpPr/>
          <p:nvPr/>
        </p:nvSpPr>
        <p:spPr>
          <a:xfrm>
            <a:off x="411480" y="1367028"/>
            <a:ext cx="11384280" cy="329184"/>
          </a:xfrm>
          <a:prstGeom prst="rect">
            <a:avLst/>
          </a:prstGeom>
          <a:solidFill>
            <a:schemeClr val="accent5">
              <a:lumMod val="50000"/>
            </a:schemeClr>
          </a:solidFill>
          <a:ln w="12700">
            <a:solidFill>
              <a:srgbClr val="183A5A"/>
            </a:solidFill>
          </a:ln>
        </p:spPr>
        <p:txBody>
          <a:bodyPr wrap="square" lIns="889" tIns="889" rIns="889" bIns="889" rtlCol="0" anchor="ctr">
            <a:normAutofit/>
          </a:bodyPr>
          <a:lstStyle/>
          <a:p>
            <a:pPr marL="0" indent="0" algn="ctr">
              <a:buNone/>
            </a:pPr>
            <a:r>
              <a:rPr lang="en-US" sz="1350" b="1">
                <a:solidFill>
                  <a:srgbClr val="FFFFFF"/>
                </a:solidFill>
                <a:latin typeface="Aptos" pitchFamily="34" charset="0"/>
                <a:ea typeface="Aptos" pitchFamily="34" charset="-122"/>
                <a:cs typeface="Aptos" pitchFamily="34" charset="-120"/>
              </a:rPr>
              <a:t>1. Securing the Expenditure Plan</a:t>
            </a:r>
            <a:endParaRPr lang="en-US" sz="1350"/>
          </a:p>
        </p:txBody>
      </p:sp>
      <p:sp>
        <p:nvSpPr>
          <p:cNvPr id="5" name="Shape 3"/>
          <p:cNvSpPr/>
          <p:nvPr/>
        </p:nvSpPr>
        <p:spPr>
          <a:xfrm>
            <a:off x="5598033" y="3237357"/>
            <a:ext cx="365760" cy="0"/>
          </a:xfrm>
          <a:prstGeom prst="line">
            <a:avLst/>
          </a:prstGeom>
          <a:noFill/>
          <a:ln w="25400">
            <a:solidFill>
              <a:srgbClr val="A9B8C6"/>
            </a:solidFill>
            <a:prstDash val="solid"/>
            <a:headEnd type="none"/>
            <a:tailEnd type="triangle"/>
          </a:ln>
        </p:spPr>
        <p:txBody>
          <a:bodyPr/>
          <a:lstStyle/>
          <a:p>
            <a:endParaRPr lang="en-US"/>
          </a:p>
        </p:txBody>
      </p:sp>
      <p:sp>
        <p:nvSpPr>
          <p:cNvPr id="6" name="Text 4"/>
          <p:cNvSpPr/>
          <p:nvPr/>
        </p:nvSpPr>
        <p:spPr>
          <a:xfrm>
            <a:off x="411479" y="1805178"/>
            <a:ext cx="5103495" cy="301752"/>
          </a:xfrm>
          <a:prstGeom prst="rect">
            <a:avLst/>
          </a:prstGeom>
          <a:solidFill>
            <a:schemeClr val="accent5">
              <a:lumMod val="50000"/>
            </a:schemeClr>
          </a:solidFill>
          <a:ln w="12700">
            <a:solidFill>
              <a:srgbClr val="183A5A"/>
            </a:solidFill>
          </a:ln>
        </p:spPr>
        <p:txBody>
          <a:bodyPr wrap="square" lIns="254" tIns="254" rIns="254" bIns="254" rtlCol="0" anchor="ctr">
            <a:normAutofit/>
          </a:bodyPr>
          <a:lstStyle/>
          <a:p>
            <a:pPr marL="0" indent="0" algn="ctr">
              <a:buNone/>
            </a:pPr>
            <a:r>
              <a:rPr lang="en-US" sz="1170" b="1">
                <a:solidFill>
                  <a:srgbClr val="FFFFFF"/>
                </a:solidFill>
                <a:latin typeface="Aptos" pitchFamily="34" charset="0"/>
                <a:ea typeface="Aptos" pitchFamily="34" charset="-122"/>
                <a:cs typeface="Aptos" pitchFamily="34" charset="-120"/>
              </a:rPr>
              <a:t>SEPTEMBER 2023</a:t>
            </a:r>
            <a:endParaRPr lang="en-US" sz="1170"/>
          </a:p>
        </p:txBody>
      </p:sp>
      <p:sp>
        <p:nvSpPr>
          <p:cNvPr id="7" name="Text 5"/>
          <p:cNvSpPr/>
          <p:nvPr/>
        </p:nvSpPr>
        <p:spPr>
          <a:xfrm>
            <a:off x="411480" y="2247518"/>
            <a:ext cx="5103494" cy="384048"/>
          </a:xfrm>
          <a:prstGeom prst="rect">
            <a:avLst/>
          </a:prstGeom>
          <a:solidFill>
            <a:srgbClr val="EAF0F7"/>
          </a:solidFill>
          <a:ln w="12700">
            <a:solidFill>
              <a:srgbClr val="CED7E0"/>
            </a:solidFill>
          </a:ln>
        </p:spPr>
        <p:txBody>
          <a:bodyPr wrap="square" lIns="889" tIns="889" rIns="889" bIns="889" rtlCol="0" anchor="ctr">
            <a:normAutofit/>
          </a:bodyPr>
          <a:lstStyle/>
          <a:p>
            <a:pPr marL="0" indent="0" algn="ctr">
              <a:buNone/>
            </a:pPr>
            <a:r>
              <a:rPr lang="en-US" sz="1320" b="1">
                <a:solidFill>
                  <a:srgbClr val="183A5A"/>
                </a:solidFill>
                <a:latin typeface="Aptos" pitchFamily="34" charset="0"/>
                <a:ea typeface="Aptos" pitchFamily="34" charset="-122"/>
                <a:cs typeface="Aptos" pitchFamily="34" charset="-120"/>
              </a:rPr>
              <a:t>Released RFP for planning consultant support</a:t>
            </a:r>
            <a:endParaRPr lang="en-US" sz="1320"/>
          </a:p>
        </p:txBody>
      </p:sp>
      <p:sp>
        <p:nvSpPr>
          <p:cNvPr id="8" name="Text 6"/>
          <p:cNvSpPr/>
          <p:nvPr/>
        </p:nvSpPr>
        <p:spPr>
          <a:xfrm>
            <a:off x="411480" y="2845307"/>
            <a:ext cx="5103494" cy="822960"/>
          </a:xfrm>
          <a:prstGeom prst="rect">
            <a:avLst/>
          </a:prstGeom>
          <a:solidFill>
            <a:srgbClr val="FFFFFF"/>
          </a:solidFill>
          <a:ln w="12700">
            <a:solidFill>
              <a:srgbClr val="CED7E0"/>
            </a:solidFill>
          </a:ln>
        </p:spPr>
        <p:txBody>
          <a:bodyPr wrap="square" lIns="1270" tIns="1270" rIns="1270" bIns="1270" rtlCol="0" anchor="t">
            <a:normAutofit/>
          </a:bodyPr>
          <a:lstStyle/>
          <a:p>
            <a:pPr marL="0" indent="0" algn="l">
              <a:buNone/>
            </a:pPr>
            <a:endParaRPr lang="en-US" sz="1230">
              <a:solidFill>
                <a:srgbClr val="4A5563"/>
              </a:solidFill>
              <a:latin typeface="Aptos" pitchFamily="34" charset="0"/>
              <a:ea typeface="Aptos" pitchFamily="34" charset="-122"/>
              <a:cs typeface="Aptos" pitchFamily="34" charset="-120"/>
            </a:endParaRPr>
          </a:p>
          <a:p>
            <a:pPr marL="0" indent="0" algn="ctr">
              <a:buNone/>
            </a:pPr>
            <a:r>
              <a:rPr lang="en-US" sz="1230">
                <a:solidFill>
                  <a:srgbClr val="4A5563"/>
                </a:solidFill>
                <a:latin typeface="Aptos" pitchFamily="34" charset="0"/>
                <a:ea typeface="Aptos" pitchFamily="34" charset="-122"/>
                <a:cs typeface="Aptos" pitchFamily="34" charset="-120"/>
              </a:rPr>
              <a:t>LCBHS released an RFP seeking consultant support to develop an opioid abatement settlement fund expenditure plan.</a:t>
            </a:r>
            <a:endParaRPr lang="en-US" sz="1230"/>
          </a:p>
        </p:txBody>
      </p:sp>
      <p:sp>
        <p:nvSpPr>
          <p:cNvPr id="9" name="Text 7"/>
          <p:cNvSpPr/>
          <p:nvPr/>
        </p:nvSpPr>
        <p:spPr>
          <a:xfrm>
            <a:off x="6096000" y="1777365"/>
            <a:ext cx="5699760" cy="301752"/>
          </a:xfrm>
          <a:prstGeom prst="rect">
            <a:avLst/>
          </a:prstGeom>
          <a:solidFill>
            <a:schemeClr val="accent5">
              <a:lumMod val="75000"/>
            </a:schemeClr>
          </a:solidFill>
          <a:ln w="12700">
            <a:solidFill>
              <a:srgbClr val="0D6B75"/>
            </a:solidFill>
          </a:ln>
        </p:spPr>
        <p:txBody>
          <a:bodyPr wrap="square" lIns="254" tIns="254" rIns="254" bIns="254" rtlCol="0" anchor="ctr">
            <a:normAutofit/>
          </a:bodyPr>
          <a:lstStyle/>
          <a:p>
            <a:pPr marL="0" indent="0" algn="ctr">
              <a:buNone/>
            </a:pPr>
            <a:r>
              <a:rPr lang="en-US" sz="1170" b="1">
                <a:solidFill>
                  <a:srgbClr val="FFFFFF"/>
                </a:solidFill>
                <a:latin typeface="Aptos" pitchFamily="34" charset="0"/>
                <a:ea typeface="Aptos" pitchFamily="34" charset="-122"/>
                <a:cs typeface="Aptos" pitchFamily="34" charset="-120"/>
              </a:rPr>
              <a:t>JANUARY–JULY 2024</a:t>
            </a:r>
            <a:endParaRPr lang="en-US" sz="1170"/>
          </a:p>
        </p:txBody>
      </p:sp>
      <p:sp>
        <p:nvSpPr>
          <p:cNvPr id="10" name="Text 8"/>
          <p:cNvSpPr/>
          <p:nvPr/>
        </p:nvSpPr>
        <p:spPr>
          <a:xfrm>
            <a:off x="6106668" y="2209418"/>
            <a:ext cx="5689092" cy="384048"/>
          </a:xfrm>
          <a:prstGeom prst="rect">
            <a:avLst/>
          </a:prstGeom>
          <a:solidFill>
            <a:schemeClr val="accent1">
              <a:lumMod val="20000"/>
              <a:lumOff val="80000"/>
            </a:schemeClr>
          </a:solidFill>
          <a:ln w="12700">
            <a:solidFill>
              <a:srgbClr val="CED7E0"/>
            </a:solidFill>
          </a:ln>
        </p:spPr>
        <p:txBody>
          <a:bodyPr wrap="square" lIns="889" tIns="889" rIns="889" bIns="889" rtlCol="0" anchor="ctr">
            <a:normAutofit/>
          </a:bodyPr>
          <a:lstStyle/>
          <a:p>
            <a:pPr marL="0" indent="0" algn="ctr">
              <a:buNone/>
            </a:pPr>
            <a:r>
              <a:rPr lang="en-US" sz="1270" b="1">
                <a:solidFill>
                  <a:srgbClr val="183A5A"/>
                </a:solidFill>
                <a:latin typeface="Aptos" pitchFamily="34" charset="0"/>
                <a:ea typeface="Aptos" pitchFamily="34" charset="-122"/>
                <a:cs typeface="Aptos" pitchFamily="34" charset="-120"/>
              </a:rPr>
              <a:t>Community process completed; expenditure plan informed</a:t>
            </a:r>
            <a:endParaRPr lang="en-US" sz="1270"/>
          </a:p>
        </p:txBody>
      </p:sp>
      <p:sp>
        <p:nvSpPr>
          <p:cNvPr id="11" name="Text 9"/>
          <p:cNvSpPr/>
          <p:nvPr/>
        </p:nvSpPr>
        <p:spPr>
          <a:xfrm>
            <a:off x="6106668" y="2825877"/>
            <a:ext cx="5673852" cy="822960"/>
          </a:xfrm>
          <a:prstGeom prst="rect">
            <a:avLst/>
          </a:prstGeom>
          <a:solidFill>
            <a:srgbClr val="FFFFFF"/>
          </a:solidFill>
          <a:ln w="12700">
            <a:solidFill>
              <a:srgbClr val="CED7E0"/>
            </a:solidFill>
          </a:ln>
        </p:spPr>
        <p:txBody>
          <a:bodyPr wrap="square" lIns="1270" tIns="1270" rIns="1270" bIns="1270" rtlCol="0" anchor="t">
            <a:normAutofit/>
          </a:bodyPr>
          <a:lstStyle/>
          <a:p>
            <a:pPr marL="0" indent="0" algn="l">
              <a:buNone/>
            </a:pPr>
            <a:endParaRPr lang="en-US" sz="1160">
              <a:solidFill>
                <a:srgbClr val="4A5563"/>
              </a:solidFill>
              <a:latin typeface="Aptos" pitchFamily="34" charset="0"/>
              <a:ea typeface="Aptos" pitchFamily="34" charset="-122"/>
              <a:cs typeface="Aptos" pitchFamily="34" charset="-120"/>
            </a:endParaRPr>
          </a:p>
          <a:p>
            <a:pPr marL="0" indent="0" algn="ctr">
              <a:buNone/>
            </a:pPr>
            <a:r>
              <a:rPr lang="en-US" sz="1160">
                <a:solidFill>
                  <a:srgbClr val="4A5563"/>
                </a:solidFill>
                <a:latin typeface="Aptos" pitchFamily="34" charset="0"/>
                <a:ea typeface="Aptos" pitchFamily="34" charset="-122"/>
                <a:cs typeface="Aptos" pitchFamily="34" charset="-120"/>
              </a:rPr>
              <a:t>Health Management Associates and the local Steering Committee completed community planning and stakeholder engagement to inform the final expenditure plan.</a:t>
            </a:r>
            <a:endParaRPr lang="en-US" sz="1160"/>
          </a:p>
        </p:txBody>
      </p:sp>
      <p:sp>
        <p:nvSpPr>
          <p:cNvPr id="12" name="Text 10"/>
          <p:cNvSpPr/>
          <p:nvPr/>
        </p:nvSpPr>
        <p:spPr>
          <a:xfrm>
            <a:off x="411480" y="3819905"/>
            <a:ext cx="11369040" cy="329184"/>
          </a:xfrm>
          <a:prstGeom prst="rect">
            <a:avLst/>
          </a:prstGeom>
          <a:solidFill>
            <a:schemeClr val="accent1">
              <a:lumMod val="75000"/>
            </a:schemeClr>
          </a:solidFill>
          <a:ln w="12700">
            <a:solidFill>
              <a:srgbClr val="0D6B75"/>
            </a:solidFill>
          </a:ln>
        </p:spPr>
        <p:txBody>
          <a:bodyPr wrap="square" lIns="889" tIns="889" rIns="889" bIns="889" rtlCol="0" anchor="ctr">
            <a:normAutofit/>
          </a:bodyPr>
          <a:lstStyle/>
          <a:p>
            <a:pPr marL="0" indent="0" algn="ctr">
              <a:buNone/>
            </a:pPr>
            <a:r>
              <a:rPr lang="en-US" sz="1350" b="1">
                <a:solidFill>
                  <a:srgbClr val="FFFFFF"/>
                </a:solidFill>
                <a:latin typeface="Aptos" pitchFamily="34" charset="0"/>
                <a:ea typeface="Aptos" pitchFamily="34" charset="-122"/>
                <a:cs typeface="Aptos" pitchFamily="34" charset="-120"/>
              </a:rPr>
              <a:t>2. Implementation Actions After Expenditure Plan Completion</a:t>
            </a:r>
            <a:endParaRPr lang="en-US" sz="1350"/>
          </a:p>
        </p:txBody>
      </p:sp>
      <p:sp>
        <p:nvSpPr>
          <p:cNvPr id="13" name="Shape 11"/>
          <p:cNvSpPr/>
          <p:nvPr/>
        </p:nvSpPr>
        <p:spPr>
          <a:xfrm>
            <a:off x="3494532" y="5689092"/>
            <a:ext cx="246888" cy="0"/>
          </a:xfrm>
          <a:prstGeom prst="line">
            <a:avLst/>
          </a:prstGeom>
          <a:noFill/>
          <a:ln w="25400">
            <a:solidFill>
              <a:srgbClr val="A9B8C6"/>
            </a:solidFill>
            <a:prstDash val="solid"/>
            <a:headEnd type="none"/>
            <a:tailEnd type="triangle"/>
          </a:ln>
        </p:spPr>
        <p:txBody>
          <a:bodyPr/>
          <a:lstStyle/>
          <a:p>
            <a:endParaRPr lang="en-US"/>
          </a:p>
        </p:txBody>
      </p:sp>
      <p:sp>
        <p:nvSpPr>
          <p:cNvPr id="14" name="Shape 12"/>
          <p:cNvSpPr/>
          <p:nvPr/>
        </p:nvSpPr>
        <p:spPr>
          <a:xfrm>
            <a:off x="5850636" y="5689092"/>
            <a:ext cx="256032" cy="0"/>
          </a:xfrm>
          <a:prstGeom prst="line">
            <a:avLst/>
          </a:prstGeom>
          <a:noFill/>
          <a:ln w="25400">
            <a:solidFill>
              <a:srgbClr val="A9B8C6"/>
            </a:solidFill>
            <a:prstDash val="solid"/>
            <a:headEnd type="none"/>
            <a:tailEnd type="triangle"/>
          </a:ln>
        </p:spPr>
        <p:txBody>
          <a:bodyPr/>
          <a:lstStyle/>
          <a:p>
            <a:endParaRPr lang="en-US"/>
          </a:p>
        </p:txBody>
      </p:sp>
      <p:sp>
        <p:nvSpPr>
          <p:cNvPr id="15" name="Shape 13"/>
          <p:cNvSpPr/>
          <p:nvPr/>
        </p:nvSpPr>
        <p:spPr>
          <a:xfrm>
            <a:off x="8842248" y="5689092"/>
            <a:ext cx="256032" cy="0"/>
          </a:xfrm>
          <a:prstGeom prst="line">
            <a:avLst/>
          </a:prstGeom>
          <a:noFill/>
          <a:ln w="25400">
            <a:solidFill>
              <a:srgbClr val="A9B8C6"/>
            </a:solidFill>
            <a:prstDash val="solid"/>
            <a:headEnd type="none"/>
            <a:tailEnd type="triangle"/>
          </a:ln>
        </p:spPr>
        <p:txBody>
          <a:bodyPr/>
          <a:lstStyle/>
          <a:p>
            <a:endParaRPr lang="en-US"/>
          </a:p>
        </p:txBody>
      </p:sp>
      <p:sp>
        <p:nvSpPr>
          <p:cNvPr id="16" name="Text 14"/>
          <p:cNvSpPr/>
          <p:nvPr/>
        </p:nvSpPr>
        <p:spPr>
          <a:xfrm>
            <a:off x="396239" y="4386834"/>
            <a:ext cx="3004185" cy="301752"/>
          </a:xfrm>
          <a:prstGeom prst="rect">
            <a:avLst/>
          </a:prstGeom>
          <a:solidFill>
            <a:schemeClr val="accent4">
              <a:lumMod val="75000"/>
            </a:schemeClr>
          </a:solidFill>
          <a:ln w="12700">
            <a:solidFill>
              <a:srgbClr val="C68A2A"/>
            </a:solidFill>
          </a:ln>
        </p:spPr>
        <p:txBody>
          <a:bodyPr wrap="square" lIns="254" tIns="254" rIns="254" bIns="254" rtlCol="0" anchor="ctr">
            <a:normAutofit/>
          </a:bodyPr>
          <a:lstStyle/>
          <a:p>
            <a:pPr marL="0" indent="0" algn="ctr">
              <a:buNone/>
            </a:pPr>
            <a:r>
              <a:rPr lang="en-US" sz="1170" b="1">
                <a:solidFill>
                  <a:srgbClr val="FFFFFF"/>
                </a:solidFill>
                <a:latin typeface="Aptos" pitchFamily="34" charset="0"/>
                <a:ea typeface="Aptos" pitchFamily="34" charset="-122"/>
                <a:cs typeface="Aptos" pitchFamily="34" charset="-120"/>
              </a:rPr>
              <a:t>DECEMBER 2024</a:t>
            </a:r>
            <a:endParaRPr lang="en-US" sz="1170"/>
          </a:p>
        </p:txBody>
      </p:sp>
      <p:sp>
        <p:nvSpPr>
          <p:cNvPr id="17" name="Text 15"/>
          <p:cNvSpPr/>
          <p:nvPr/>
        </p:nvSpPr>
        <p:spPr>
          <a:xfrm>
            <a:off x="411480" y="4777740"/>
            <a:ext cx="2988944" cy="384048"/>
          </a:xfrm>
          <a:prstGeom prst="rect">
            <a:avLst/>
          </a:prstGeom>
          <a:solidFill>
            <a:schemeClr val="accent4">
              <a:lumMod val="20000"/>
              <a:lumOff val="80000"/>
            </a:schemeClr>
          </a:solidFill>
          <a:ln w="12700">
            <a:solidFill>
              <a:srgbClr val="CED7E0"/>
            </a:solidFill>
          </a:ln>
        </p:spPr>
        <p:txBody>
          <a:bodyPr wrap="square" lIns="889" tIns="889" rIns="889" bIns="889" rtlCol="0" anchor="ctr">
            <a:normAutofit/>
          </a:bodyPr>
          <a:lstStyle/>
          <a:p>
            <a:pPr marL="0" indent="0" algn="ctr">
              <a:buNone/>
            </a:pPr>
            <a:r>
              <a:rPr lang="en-US" sz="1120" b="1">
                <a:solidFill>
                  <a:srgbClr val="183A5A"/>
                </a:solidFill>
                <a:latin typeface="Aptos" pitchFamily="34" charset="0"/>
                <a:ea typeface="Aptos" pitchFamily="34" charset="-122"/>
                <a:cs typeface="Aptos" pitchFamily="34" charset="-120"/>
              </a:rPr>
              <a:t>Released implementation RFP</a:t>
            </a:r>
            <a:endParaRPr lang="en-US" sz="1120"/>
          </a:p>
        </p:txBody>
      </p:sp>
      <p:sp>
        <p:nvSpPr>
          <p:cNvPr id="18" name="Text 16"/>
          <p:cNvSpPr/>
          <p:nvPr/>
        </p:nvSpPr>
        <p:spPr>
          <a:xfrm>
            <a:off x="411479" y="5340096"/>
            <a:ext cx="2988943" cy="877824"/>
          </a:xfrm>
          <a:prstGeom prst="rect">
            <a:avLst/>
          </a:prstGeom>
          <a:solidFill>
            <a:srgbClr val="FFFFFF"/>
          </a:solidFill>
          <a:ln w="12700">
            <a:solidFill>
              <a:srgbClr val="CED7E0"/>
            </a:solidFill>
          </a:ln>
        </p:spPr>
        <p:txBody>
          <a:bodyPr wrap="square" lIns="1270" tIns="1270" rIns="1270" bIns="1270" rtlCol="0" anchor="t">
            <a:normAutofit/>
          </a:bodyPr>
          <a:lstStyle/>
          <a:p>
            <a:pPr marL="0" indent="0" algn="ctr">
              <a:buNone/>
            </a:pPr>
            <a:endParaRPr lang="en-US" sz="890">
              <a:solidFill>
                <a:srgbClr val="4A5563"/>
              </a:solidFill>
              <a:latin typeface="Aptos" pitchFamily="34" charset="0"/>
              <a:ea typeface="Aptos" pitchFamily="34" charset="-122"/>
              <a:cs typeface="Aptos" pitchFamily="34" charset="-120"/>
            </a:endParaRPr>
          </a:p>
          <a:p>
            <a:pPr marL="0" indent="0" algn="ctr">
              <a:buNone/>
            </a:pPr>
            <a:r>
              <a:rPr lang="en-US" sz="890">
                <a:solidFill>
                  <a:srgbClr val="4A5563"/>
                </a:solidFill>
                <a:latin typeface="Aptos" pitchFamily="34" charset="0"/>
                <a:ea typeface="Aptos" pitchFamily="34" charset="-122"/>
                <a:cs typeface="Aptos" pitchFamily="34" charset="-120"/>
              </a:rPr>
              <a:t>RFP sought proposals for: mobile harm reduction; youth prevention safe spaces; ASAM 3.1 youth residential; TAY recovery residence/sober living; and ASAM 3.1/3.5/3.7 with withdrawal management.</a:t>
            </a:r>
            <a:endParaRPr lang="en-US" sz="890"/>
          </a:p>
        </p:txBody>
      </p:sp>
      <p:sp>
        <p:nvSpPr>
          <p:cNvPr id="19" name="Text 17"/>
          <p:cNvSpPr/>
          <p:nvPr/>
        </p:nvSpPr>
        <p:spPr>
          <a:xfrm>
            <a:off x="3840479" y="4370832"/>
            <a:ext cx="1957197" cy="301752"/>
          </a:xfrm>
          <a:prstGeom prst="rect">
            <a:avLst/>
          </a:prstGeom>
          <a:solidFill>
            <a:srgbClr val="4B7F52"/>
          </a:solidFill>
          <a:ln w="12700">
            <a:solidFill>
              <a:srgbClr val="4B7F52"/>
            </a:solidFill>
          </a:ln>
        </p:spPr>
        <p:txBody>
          <a:bodyPr wrap="square" lIns="254" tIns="254" rIns="254" bIns="254" rtlCol="0" anchor="ctr">
            <a:normAutofit/>
          </a:bodyPr>
          <a:lstStyle/>
          <a:p>
            <a:pPr marL="0" indent="0" algn="ctr">
              <a:buNone/>
            </a:pPr>
            <a:r>
              <a:rPr lang="en-US" sz="1170" b="1">
                <a:solidFill>
                  <a:srgbClr val="FFFFFF"/>
                </a:solidFill>
                <a:latin typeface="Aptos" pitchFamily="34" charset="0"/>
                <a:ea typeface="Aptos" pitchFamily="34" charset="-122"/>
                <a:cs typeface="Aptos" pitchFamily="34" charset="-120"/>
              </a:rPr>
              <a:t>2025</a:t>
            </a:r>
            <a:endParaRPr lang="en-US" sz="1170"/>
          </a:p>
        </p:txBody>
      </p:sp>
      <p:sp>
        <p:nvSpPr>
          <p:cNvPr id="20" name="Text 18"/>
          <p:cNvSpPr/>
          <p:nvPr/>
        </p:nvSpPr>
        <p:spPr>
          <a:xfrm>
            <a:off x="3840480" y="4777740"/>
            <a:ext cx="1957196" cy="384048"/>
          </a:xfrm>
          <a:prstGeom prst="rect">
            <a:avLst/>
          </a:prstGeom>
          <a:solidFill>
            <a:srgbClr val="EBF4EE"/>
          </a:solidFill>
          <a:ln w="12700">
            <a:solidFill>
              <a:srgbClr val="CED7E0"/>
            </a:solidFill>
          </a:ln>
        </p:spPr>
        <p:txBody>
          <a:bodyPr wrap="square" lIns="889" tIns="889" rIns="889" bIns="889" rtlCol="0" anchor="ctr">
            <a:normAutofit/>
          </a:bodyPr>
          <a:lstStyle/>
          <a:p>
            <a:pPr marL="0" indent="0" algn="ctr">
              <a:buNone/>
            </a:pPr>
            <a:r>
              <a:rPr lang="en-US" sz="1180" b="1">
                <a:solidFill>
                  <a:srgbClr val="183A5A"/>
                </a:solidFill>
                <a:latin typeface="Aptos" pitchFamily="34" charset="0"/>
                <a:ea typeface="Aptos" pitchFamily="34" charset="-122"/>
                <a:cs typeface="Aptos" pitchFamily="34" charset="-120"/>
              </a:rPr>
              <a:t>Executed contracts</a:t>
            </a:r>
            <a:endParaRPr lang="en-US" sz="1180"/>
          </a:p>
        </p:txBody>
      </p:sp>
      <p:sp>
        <p:nvSpPr>
          <p:cNvPr id="21" name="Text 19"/>
          <p:cNvSpPr/>
          <p:nvPr/>
        </p:nvSpPr>
        <p:spPr>
          <a:xfrm>
            <a:off x="3877437" y="5340096"/>
            <a:ext cx="1920240" cy="877824"/>
          </a:xfrm>
          <a:prstGeom prst="rect">
            <a:avLst/>
          </a:prstGeom>
          <a:solidFill>
            <a:srgbClr val="FFFFFF"/>
          </a:solidFill>
          <a:ln w="12700">
            <a:solidFill>
              <a:srgbClr val="CED7E0"/>
            </a:solidFill>
          </a:ln>
        </p:spPr>
        <p:txBody>
          <a:bodyPr wrap="square" lIns="1270" tIns="1270" rIns="1270" bIns="1270" rtlCol="0" anchor="t">
            <a:normAutofit/>
          </a:bodyPr>
          <a:lstStyle/>
          <a:p>
            <a:pPr marL="0" indent="0" algn="ctr">
              <a:buNone/>
            </a:pPr>
            <a:endParaRPr lang="en-US" sz="1060">
              <a:solidFill>
                <a:srgbClr val="4A5563"/>
              </a:solidFill>
              <a:latin typeface="Aptos" pitchFamily="34" charset="0"/>
              <a:ea typeface="Aptos" pitchFamily="34" charset="-122"/>
              <a:cs typeface="Aptos" pitchFamily="34" charset="-120"/>
            </a:endParaRPr>
          </a:p>
          <a:p>
            <a:pPr marL="0" indent="0" algn="ctr">
              <a:buNone/>
            </a:pPr>
            <a:r>
              <a:rPr lang="en-US" sz="1060">
                <a:solidFill>
                  <a:srgbClr val="4A5563"/>
                </a:solidFill>
                <a:latin typeface="Aptos" pitchFamily="34" charset="0"/>
                <a:ea typeface="Aptos" pitchFamily="34" charset="-122"/>
                <a:cs typeface="Aptos" pitchFamily="34" charset="-120"/>
              </a:rPr>
              <a:t>Contracts were executed with three selected contractors from the RFP process.</a:t>
            </a:r>
            <a:endParaRPr lang="en-US" sz="1060"/>
          </a:p>
        </p:txBody>
      </p:sp>
      <p:sp>
        <p:nvSpPr>
          <p:cNvPr id="22" name="Text 20"/>
          <p:cNvSpPr/>
          <p:nvPr/>
        </p:nvSpPr>
        <p:spPr>
          <a:xfrm>
            <a:off x="6219825" y="4377690"/>
            <a:ext cx="2604133" cy="301752"/>
          </a:xfrm>
          <a:prstGeom prst="rect">
            <a:avLst/>
          </a:prstGeom>
          <a:solidFill>
            <a:schemeClr val="accent1">
              <a:lumMod val="75000"/>
            </a:schemeClr>
          </a:solidFill>
          <a:ln w="12700">
            <a:solidFill>
              <a:srgbClr val="0D6B75"/>
            </a:solidFill>
          </a:ln>
        </p:spPr>
        <p:txBody>
          <a:bodyPr wrap="square" lIns="254" tIns="254" rIns="254" bIns="254" rtlCol="0" anchor="ctr">
            <a:normAutofit/>
          </a:bodyPr>
          <a:lstStyle/>
          <a:p>
            <a:pPr marL="0" indent="0" algn="ctr">
              <a:buNone/>
            </a:pPr>
            <a:r>
              <a:rPr lang="en-US" sz="1170" b="1">
                <a:solidFill>
                  <a:srgbClr val="FFFFFF"/>
                </a:solidFill>
                <a:latin typeface="Aptos" pitchFamily="34" charset="0"/>
                <a:ea typeface="Aptos" pitchFamily="34" charset="-122"/>
                <a:cs typeface="Aptos" pitchFamily="34" charset="-120"/>
              </a:rPr>
              <a:t>2026</a:t>
            </a:r>
            <a:endParaRPr lang="en-US" sz="1170"/>
          </a:p>
        </p:txBody>
      </p:sp>
      <p:sp>
        <p:nvSpPr>
          <p:cNvPr id="23" name="Text 21"/>
          <p:cNvSpPr/>
          <p:nvPr/>
        </p:nvSpPr>
        <p:spPr>
          <a:xfrm>
            <a:off x="6219825" y="4777740"/>
            <a:ext cx="2604133" cy="384048"/>
          </a:xfrm>
          <a:prstGeom prst="rect">
            <a:avLst/>
          </a:prstGeom>
          <a:solidFill>
            <a:srgbClr val="E8F3F4"/>
          </a:solidFill>
          <a:ln w="12700">
            <a:solidFill>
              <a:srgbClr val="CED7E0"/>
            </a:solidFill>
          </a:ln>
        </p:spPr>
        <p:txBody>
          <a:bodyPr wrap="square" lIns="889" tIns="889" rIns="889" bIns="889" rtlCol="0" anchor="ctr">
            <a:normAutofit/>
          </a:bodyPr>
          <a:lstStyle/>
          <a:p>
            <a:pPr marL="0" indent="0" algn="ctr">
              <a:buNone/>
            </a:pPr>
            <a:r>
              <a:rPr lang="en-US" sz="1130" b="1">
                <a:solidFill>
                  <a:srgbClr val="183A5A"/>
                </a:solidFill>
                <a:latin typeface="Aptos" pitchFamily="34" charset="0"/>
                <a:ea typeface="Aptos" pitchFamily="34" charset="-122"/>
                <a:cs typeface="Aptos" pitchFamily="34" charset="-120"/>
              </a:rPr>
              <a:t>Identified new remediation efforts</a:t>
            </a:r>
            <a:endParaRPr lang="en-US" sz="1130"/>
          </a:p>
        </p:txBody>
      </p:sp>
      <p:sp>
        <p:nvSpPr>
          <p:cNvPr id="24" name="Text 22"/>
          <p:cNvSpPr/>
          <p:nvPr/>
        </p:nvSpPr>
        <p:spPr>
          <a:xfrm>
            <a:off x="6219825" y="5340096"/>
            <a:ext cx="2577845" cy="877824"/>
          </a:xfrm>
          <a:prstGeom prst="rect">
            <a:avLst/>
          </a:prstGeom>
          <a:solidFill>
            <a:srgbClr val="FFFFFF"/>
          </a:solidFill>
          <a:ln w="12700">
            <a:solidFill>
              <a:srgbClr val="CED7E0"/>
            </a:solidFill>
          </a:ln>
        </p:spPr>
        <p:txBody>
          <a:bodyPr wrap="square" lIns="1270" tIns="1270" rIns="1270" bIns="1270" rtlCol="0" anchor="t">
            <a:normAutofit/>
          </a:bodyPr>
          <a:lstStyle/>
          <a:p>
            <a:pPr marL="0" indent="0" algn="ctr">
              <a:buNone/>
            </a:pPr>
            <a:endParaRPr lang="en-US" sz="970">
              <a:solidFill>
                <a:srgbClr val="4A5563"/>
              </a:solidFill>
              <a:latin typeface="Aptos" pitchFamily="34" charset="0"/>
              <a:ea typeface="Aptos" pitchFamily="34" charset="-122"/>
              <a:cs typeface="Aptos" pitchFamily="34" charset="-120"/>
            </a:endParaRPr>
          </a:p>
          <a:p>
            <a:pPr algn="ctr"/>
            <a:r>
              <a:rPr lang="en-US" sz="950">
                <a:solidFill>
                  <a:srgbClr val="4A5563"/>
                </a:solidFill>
                <a:ea typeface="+mn-lt"/>
                <a:cs typeface="+mn-lt"/>
              </a:rPr>
              <a:t>LCBHS identified additional prospective opioid-remediation activities for potential internal implementation and  with Health Services through a coordinated MOU.</a:t>
            </a:r>
            <a:endParaRPr lang="en-US"/>
          </a:p>
        </p:txBody>
      </p:sp>
      <p:sp>
        <p:nvSpPr>
          <p:cNvPr id="25" name="Text 23"/>
          <p:cNvSpPr/>
          <p:nvPr/>
        </p:nvSpPr>
        <p:spPr>
          <a:xfrm>
            <a:off x="9153144" y="4374642"/>
            <a:ext cx="2642616" cy="301752"/>
          </a:xfrm>
          <a:prstGeom prst="rect">
            <a:avLst/>
          </a:prstGeom>
          <a:solidFill>
            <a:schemeClr val="accent2">
              <a:lumMod val="50000"/>
            </a:schemeClr>
          </a:solidFill>
          <a:ln w="12700">
            <a:solidFill>
              <a:srgbClr val="9B4C42"/>
            </a:solidFill>
          </a:ln>
        </p:spPr>
        <p:txBody>
          <a:bodyPr wrap="square" lIns="254" tIns="254" rIns="254" bIns="254" rtlCol="0" anchor="ctr">
            <a:normAutofit/>
          </a:bodyPr>
          <a:lstStyle/>
          <a:p>
            <a:pPr marL="0" indent="0" algn="ctr">
              <a:buNone/>
            </a:pPr>
            <a:r>
              <a:rPr lang="en-US" sz="1170" b="1">
                <a:solidFill>
                  <a:srgbClr val="FFFFFF"/>
                </a:solidFill>
                <a:latin typeface="Aptos" pitchFamily="34" charset="0"/>
                <a:ea typeface="Aptos" pitchFamily="34" charset="-122"/>
                <a:cs typeface="Aptos" pitchFamily="34" charset="-120"/>
              </a:rPr>
              <a:t>2026 NEXT STEPS</a:t>
            </a:r>
            <a:endParaRPr lang="en-US" sz="1170"/>
          </a:p>
        </p:txBody>
      </p:sp>
      <p:sp>
        <p:nvSpPr>
          <p:cNvPr id="26" name="Text 24"/>
          <p:cNvSpPr/>
          <p:nvPr/>
        </p:nvSpPr>
        <p:spPr>
          <a:xfrm>
            <a:off x="9142856" y="4777740"/>
            <a:ext cx="2652903" cy="384048"/>
          </a:xfrm>
          <a:prstGeom prst="rect">
            <a:avLst/>
          </a:prstGeom>
          <a:solidFill>
            <a:srgbClr val="F6EDEA"/>
          </a:solidFill>
          <a:ln w="12700">
            <a:solidFill>
              <a:srgbClr val="CED7E0"/>
            </a:solidFill>
          </a:ln>
        </p:spPr>
        <p:txBody>
          <a:bodyPr wrap="square" lIns="889" tIns="889" rIns="889" bIns="889" rtlCol="0" anchor="ctr">
            <a:normAutofit/>
          </a:bodyPr>
          <a:lstStyle/>
          <a:p>
            <a:pPr marL="0" indent="0" algn="ctr">
              <a:buNone/>
            </a:pPr>
            <a:r>
              <a:rPr lang="en-US" sz="1130" b="1">
                <a:solidFill>
                  <a:srgbClr val="183A5A"/>
                </a:solidFill>
                <a:latin typeface="Aptos" pitchFamily="34" charset="0"/>
                <a:ea typeface="Aptos" pitchFamily="34" charset="-122"/>
                <a:cs typeface="Aptos" pitchFamily="34" charset="-120"/>
              </a:rPr>
              <a:t>Expenditure Budget ,Planning and Governance Reset</a:t>
            </a:r>
            <a:endParaRPr lang="en-US" sz="1130"/>
          </a:p>
        </p:txBody>
      </p:sp>
      <p:sp>
        <p:nvSpPr>
          <p:cNvPr id="27" name="Text 25"/>
          <p:cNvSpPr/>
          <p:nvPr/>
        </p:nvSpPr>
        <p:spPr>
          <a:xfrm>
            <a:off x="9142856" y="5340096"/>
            <a:ext cx="2637663" cy="877824"/>
          </a:xfrm>
          <a:prstGeom prst="rect">
            <a:avLst/>
          </a:prstGeom>
          <a:solidFill>
            <a:srgbClr val="FFFFFF"/>
          </a:solidFill>
          <a:ln w="12700">
            <a:solidFill>
              <a:srgbClr val="CED7E0"/>
            </a:solidFill>
          </a:ln>
        </p:spPr>
        <p:txBody>
          <a:bodyPr wrap="square" lIns="1270" tIns="1270" rIns="1270" bIns="1270" rtlCol="0" anchor="t">
            <a:normAutofit/>
          </a:bodyPr>
          <a:lstStyle/>
          <a:p>
            <a:pPr marL="0" indent="0" algn="ctr">
              <a:buNone/>
            </a:pPr>
            <a:endParaRPr lang="en-US" sz="960">
              <a:solidFill>
                <a:srgbClr val="4A5563"/>
              </a:solidFill>
              <a:latin typeface="Aptos" pitchFamily="34" charset="0"/>
              <a:ea typeface="Aptos" pitchFamily="34" charset="-122"/>
              <a:cs typeface="Aptos" pitchFamily="34" charset="-120"/>
            </a:endParaRPr>
          </a:p>
          <a:p>
            <a:pPr algn="ctr"/>
            <a:r>
              <a:rPr lang="en-US" sz="950">
                <a:solidFill>
                  <a:srgbClr val="4A5563"/>
                </a:solidFill>
                <a:latin typeface="Aptos"/>
                <a:ea typeface="Aptos" pitchFamily="34" charset="-122"/>
                <a:cs typeface="Aptos" pitchFamily="34" charset="-120"/>
              </a:rPr>
              <a:t>Evaluate </a:t>
            </a:r>
            <a:r>
              <a:rPr lang="en-US" sz="950" err="1">
                <a:solidFill>
                  <a:srgbClr val="4A5563"/>
                </a:solidFill>
                <a:latin typeface="Aptos"/>
                <a:ea typeface="Aptos" pitchFamily="34" charset="-122"/>
                <a:cs typeface="Aptos" pitchFamily="34" charset="-120"/>
              </a:rPr>
              <a:t>fut</a:t>
            </a:r>
            <a:r>
              <a:rPr lang="en-US" sz="950">
                <a:solidFill>
                  <a:srgbClr val="4A5563"/>
                </a:solidFill>
                <a:latin typeface="Aptos"/>
                <a:ea typeface="Aptos" pitchFamily="34" charset="-122"/>
                <a:cs typeface="Aptos" pitchFamily="34" charset="-120"/>
              </a:rPr>
              <a:t>ure  RFPs with priority areas focused on Treatment, Youth Residential, Mobile Units and Community Aftercare and Education. </a:t>
            </a:r>
            <a:endParaRPr lang="en-US" sz="950">
              <a:solidFill>
                <a:srgbClr val="4A5563"/>
              </a:solidFill>
            </a:endParaRPr>
          </a:p>
        </p:txBody>
      </p:sp>
      <p:sp>
        <p:nvSpPr>
          <p:cNvPr id="28" name="Text 26"/>
          <p:cNvSpPr/>
          <p:nvPr/>
        </p:nvSpPr>
        <p:spPr>
          <a:xfrm>
            <a:off x="396240" y="646175"/>
            <a:ext cx="2697480" cy="256032"/>
          </a:xfrm>
          <a:prstGeom prst="rect">
            <a:avLst/>
          </a:prstGeom>
          <a:noFill/>
          <a:ln/>
        </p:spPr>
        <p:txBody>
          <a:bodyPr wrap="square" lIns="254" tIns="254" rIns="254" bIns="254" rtlCol="0" anchor="ctr">
            <a:normAutofit fontScale="92500"/>
          </a:bodyPr>
          <a:lstStyle/>
          <a:p>
            <a:pPr marL="0" indent="0" algn="l">
              <a:buNone/>
            </a:pPr>
            <a:r>
              <a:rPr lang="en-US" sz="1320" b="1">
                <a:solidFill>
                  <a:srgbClr val="183A5A"/>
                </a:solidFill>
                <a:latin typeface="Aptos" pitchFamily="34" charset="0"/>
                <a:ea typeface="Aptos" pitchFamily="34" charset="-122"/>
                <a:cs typeface="Aptos" pitchFamily="34" charset="-120"/>
              </a:rPr>
              <a:t>Planning-to-implementation sequence</a:t>
            </a:r>
            <a:endParaRPr lang="en-US" sz="1320"/>
          </a:p>
        </p:txBody>
      </p:sp>
      <p:sp>
        <p:nvSpPr>
          <p:cNvPr id="29" name="Text 27"/>
          <p:cNvSpPr/>
          <p:nvPr/>
        </p:nvSpPr>
        <p:spPr>
          <a:xfrm>
            <a:off x="411480" y="891349"/>
            <a:ext cx="11384280" cy="411480"/>
          </a:xfrm>
          <a:prstGeom prst="rect">
            <a:avLst/>
          </a:prstGeom>
          <a:solidFill>
            <a:srgbClr val="EFF6F7"/>
          </a:solidFill>
          <a:ln w="12700">
            <a:solidFill>
              <a:srgbClr val="D6E6E8"/>
            </a:solidFill>
          </a:ln>
        </p:spPr>
        <p:txBody>
          <a:bodyPr wrap="square" lIns="1016" tIns="1016" rIns="1016" bIns="1016" rtlCol="0" anchor="ctr">
            <a:normAutofit/>
          </a:bodyPr>
          <a:lstStyle/>
          <a:p>
            <a:pPr marL="0" indent="0" algn="l">
              <a:buNone/>
            </a:pPr>
            <a:r>
              <a:rPr lang="en-US" sz="1080">
                <a:solidFill>
                  <a:srgbClr val="4A5563"/>
                </a:solidFill>
                <a:latin typeface="Aptos" pitchFamily="34" charset="0"/>
                <a:ea typeface="Aptos" pitchFamily="34" charset="-122"/>
                <a:cs typeface="Aptos" pitchFamily="34" charset="-120"/>
              </a:rPr>
              <a:t>LCBHS moved from procurement for planning support, to stakeholder-informed expenditure planning, to RFP-based implementation, contract execution, and 2026 refinement of priority areas for future OSF investment.</a:t>
            </a:r>
            <a:endParaRPr lang="en-US" sz="108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15143" y="160464"/>
            <a:ext cx="11338560" cy="420624"/>
          </a:xfrm>
          <a:prstGeom prst="rect">
            <a:avLst/>
          </a:prstGeom>
          <a:noFill/>
          <a:ln/>
        </p:spPr>
        <p:txBody>
          <a:bodyPr wrap="square" lIns="0" tIns="0" rIns="0" bIns="0" rtlCol="0" anchor="ctr"/>
          <a:lstStyle/>
          <a:p>
            <a:pPr marL="0" indent="0">
              <a:buNone/>
            </a:pPr>
            <a:r>
              <a:rPr lang="en-US" sz="2700" b="1">
                <a:solidFill>
                  <a:srgbClr val="0B3F60"/>
                </a:solidFill>
                <a:latin typeface="Arial" pitchFamily="34" charset="0"/>
                <a:ea typeface="Arial" pitchFamily="34" charset="-122"/>
                <a:cs typeface="Arial" pitchFamily="34" charset="-120"/>
              </a:rPr>
              <a:t>Priority Investments and Workgroup Goals</a:t>
            </a:r>
            <a:endParaRPr lang="en-US" sz="2700"/>
          </a:p>
        </p:txBody>
      </p:sp>
      <p:sp>
        <p:nvSpPr>
          <p:cNvPr id="3" name="Text 1"/>
          <p:cNvSpPr/>
          <p:nvPr/>
        </p:nvSpPr>
        <p:spPr>
          <a:xfrm>
            <a:off x="400437" y="713232"/>
            <a:ext cx="11338560" cy="219456"/>
          </a:xfrm>
          <a:prstGeom prst="rect">
            <a:avLst/>
          </a:prstGeom>
          <a:noFill/>
          <a:ln/>
        </p:spPr>
        <p:txBody>
          <a:bodyPr wrap="square" lIns="0" tIns="0" rIns="0" bIns="0" rtlCol="0" anchor="ctr"/>
          <a:lstStyle/>
          <a:p>
            <a:r>
              <a:rPr lang="en-US" sz="1100">
                <a:solidFill>
                  <a:srgbClr val="6E7E8B"/>
                </a:solidFill>
                <a:latin typeface="Arial"/>
                <a:ea typeface="Arial" pitchFamily="34" charset="-122"/>
                <a:cs typeface="Arial"/>
              </a:rPr>
              <a:t>Crosswalk and quarterly outcome reporting</a:t>
            </a:r>
            <a:endParaRPr lang="en-US" sz="1100">
              <a:latin typeface="Arial"/>
              <a:cs typeface="Arial"/>
            </a:endParaRPr>
          </a:p>
        </p:txBody>
      </p:sp>
      <p:sp>
        <p:nvSpPr>
          <p:cNvPr id="4" name="Shape 2"/>
          <p:cNvSpPr/>
          <p:nvPr/>
        </p:nvSpPr>
        <p:spPr>
          <a:xfrm>
            <a:off x="389393" y="976509"/>
            <a:ext cx="11292840" cy="0"/>
          </a:xfrm>
          <a:prstGeom prst="line">
            <a:avLst/>
          </a:prstGeom>
          <a:noFill/>
          <a:ln w="12700">
            <a:solidFill>
              <a:srgbClr val="C8D6DF"/>
            </a:solidFill>
            <a:prstDash val="solid"/>
          </a:ln>
        </p:spPr>
        <p:txBody>
          <a:bodyPr/>
          <a:lstStyle/>
          <a:p>
            <a:endParaRPr lang="en-US"/>
          </a:p>
        </p:txBody>
      </p:sp>
      <p:sp>
        <p:nvSpPr>
          <p:cNvPr id="7" name="Text 5"/>
          <p:cNvSpPr/>
          <p:nvPr/>
        </p:nvSpPr>
        <p:spPr>
          <a:xfrm>
            <a:off x="457200" y="1216152"/>
            <a:ext cx="2048256" cy="493776"/>
          </a:xfrm>
          <a:prstGeom prst="rect">
            <a:avLst/>
          </a:prstGeom>
          <a:solidFill>
            <a:srgbClr val="0B3F60"/>
          </a:solidFill>
          <a:ln>
            <a:solidFill>
              <a:srgbClr val="0B3F60">
                <a:alpha val="0"/>
              </a:srgbClr>
            </a:solidFill>
          </a:ln>
        </p:spPr>
        <p:txBody>
          <a:bodyPr wrap="square" lIns="635" tIns="635" rIns="635" bIns="635" rtlCol="0" anchor="ctr">
            <a:normAutofit/>
          </a:bodyPr>
          <a:lstStyle/>
          <a:p>
            <a:pPr marL="0" indent="0" algn="ctr">
              <a:buNone/>
            </a:pPr>
            <a:r>
              <a:rPr lang="en-US" sz="1260" b="1">
                <a:solidFill>
                  <a:srgbClr val="FFFFFF"/>
                </a:solidFill>
              </a:rPr>
              <a:t>Workgroup priority</a:t>
            </a:r>
            <a:endParaRPr lang="en-US" sz="1260"/>
          </a:p>
        </p:txBody>
      </p:sp>
      <p:sp>
        <p:nvSpPr>
          <p:cNvPr id="8" name="Text 6"/>
          <p:cNvSpPr/>
          <p:nvPr/>
        </p:nvSpPr>
        <p:spPr>
          <a:xfrm>
            <a:off x="2505456" y="1216152"/>
            <a:ext cx="1947672" cy="493776"/>
          </a:xfrm>
          <a:prstGeom prst="rect">
            <a:avLst/>
          </a:prstGeom>
          <a:solidFill>
            <a:srgbClr val="C88A00"/>
          </a:solidFill>
          <a:ln>
            <a:solidFill>
              <a:srgbClr val="C88A00">
                <a:alpha val="0"/>
              </a:srgbClr>
            </a:solidFill>
          </a:ln>
        </p:spPr>
        <p:txBody>
          <a:bodyPr wrap="square" lIns="635" tIns="635" rIns="635" bIns="635" rtlCol="0" anchor="ctr">
            <a:normAutofit/>
          </a:bodyPr>
          <a:lstStyle/>
          <a:p>
            <a:pPr marL="0" indent="0" algn="ctr">
              <a:buNone/>
            </a:pPr>
            <a:r>
              <a:rPr lang="en-US" sz="1260" b="1">
                <a:solidFill>
                  <a:srgbClr val="FFFFFF"/>
                </a:solidFill>
              </a:rPr>
              <a:t>HIAA / Exhibit E</a:t>
            </a:r>
            <a:endParaRPr lang="en-US" sz="1260"/>
          </a:p>
        </p:txBody>
      </p:sp>
      <p:sp>
        <p:nvSpPr>
          <p:cNvPr id="9" name="Text 7"/>
          <p:cNvSpPr/>
          <p:nvPr/>
        </p:nvSpPr>
        <p:spPr>
          <a:xfrm>
            <a:off x="4453128" y="1216152"/>
            <a:ext cx="2176272" cy="493776"/>
          </a:xfrm>
          <a:prstGeom prst="rect">
            <a:avLst/>
          </a:prstGeom>
          <a:solidFill>
            <a:srgbClr val="115A7D"/>
          </a:solidFill>
          <a:ln>
            <a:solidFill>
              <a:srgbClr val="115A7D">
                <a:alpha val="0"/>
              </a:srgbClr>
            </a:solidFill>
          </a:ln>
        </p:spPr>
        <p:txBody>
          <a:bodyPr wrap="square" lIns="635" tIns="635" rIns="635" bIns="635" rtlCol="0" anchor="ctr">
            <a:normAutofit/>
          </a:bodyPr>
          <a:lstStyle/>
          <a:p>
            <a:pPr marL="0" indent="0" algn="ctr">
              <a:buNone/>
            </a:pPr>
            <a:r>
              <a:rPr lang="en-US" sz="1260" b="1">
                <a:solidFill>
                  <a:srgbClr val="FFFFFF"/>
                </a:solidFill>
              </a:rPr>
              <a:t>DMC-ODS goal</a:t>
            </a:r>
            <a:endParaRPr lang="en-US" sz="1260"/>
          </a:p>
        </p:txBody>
      </p:sp>
      <p:sp>
        <p:nvSpPr>
          <p:cNvPr id="10" name="Text 8"/>
          <p:cNvSpPr/>
          <p:nvPr/>
        </p:nvSpPr>
        <p:spPr>
          <a:xfrm>
            <a:off x="6629400" y="1216152"/>
            <a:ext cx="2286000" cy="493776"/>
          </a:xfrm>
          <a:prstGeom prst="rect">
            <a:avLst/>
          </a:prstGeom>
          <a:solidFill>
            <a:srgbClr val="0B3F60"/>
          </a:solidFill>
          <a:ln>
            <a:solidFill>
              <a:srgbClr val="0B3F60">
                <a:alpha val="0"/>
              </a:srgbClr>
            </a:solidFill>
          </a:ln>
        </p:spPr>
        <p:txBody>
          <a:bodyPr wrap="square" lIns="635" tIns="635" rIns="635" bIns="635" rtlCol="0" anchor="ctr">
            <a:normAutofit/>
          </a:bodyPr>
          <a:lstStyle/>
          <a:p>
            <a:pPr marL="0" indent="0" algn="ctr">
              <a:buNone/>
            </a:pPr>
            <a:r>
              <a:rPr lang="en-US" sz="1260" b="1">
                <a:solidFill>
                  <a:srgbClr val="FFFFFF"/>
                </a:solidFill>
              </a:rPr>
              <a:t>OSF-supported role</a:t>
            </a:r>
            <a:endParaRPr lang="en-US" sz="1260"/>
          </a:p>
        </p:txBody>
      </p:sp>
      <p:sp>
        <p:nvSpPr>
          <p:cNvPr id="11" name="Text 9"/>
          <p:cNvSpPr/>
          <p:nvPr/>
        </p:nvSpPr>
        <p:spPr>
          <a:xfrm>
            <a:off x="8915400" y="1216152"/>
            <a:ext cx="2880360" cy="493776"/>
          </a:xfrm>
          <a:prstGeom prst="rect">
            <a:avLst/>
          </a:prstGeom>
          <a:solidFill>
            <a:srgbClr val="7EA35D"/>
          </a:solidFill>
          <a:ln>
            <a:solidFill>
              <a:srgbClr val="7EA35D">
                <a:alpha val="0"/>
              </a:srgbClr>
            </a:solidFill>
          </a:ln>
        </p:spPr>
        <p:txBody>
          <a:bodyPr wrap="square" lIns="635" tIns="635" rIns="635" bIns="635" rtlCol="0" anchor="ctr">
            <a:normAutofit/>
          </a:bodyPr>
          <a:lstStyle/>
          <a:p>
            <a:pPr marL="0" indent="0" algn="ctr">
              <a:buNone/>
            </a:pPr>
            <a:r>
              <a:rPr lang="en-US" sz="1260" b="1">
                <a:solidFill>
                  <a:srgbClr val="FFFFFF"/>
                </a:solidFill>
              </a:rPr>
              <a:t>Board outcome</a:t>
            </a:r>
            <a:endParaRPr lang="en-US" sz="1260"/>
          </a:p>
        </p:txBody>
      </p:sp>
      <p:sp>
        <p:nvSpPr>
          <p:cNvPr id="12" name="Text 10"/>
          <p:cNvSpPr/>
          <p:nvPr/>
        </p:nvSpPr>
        <p:spPr>
          <a:xfrm>
            <a:off x="457200" y="1719072"/>
            <a:ext cx="2048256" cy="640080"/>
          </a:xfrm>
          <a:prstGeom prst="rect">
            <a:avLst/>
          </a:prstGeom>
          <a:solidFill>
            <a:srgbClr val="F2F6F8"/>
          </a:solidFill>
          <a:ln w="5080">
            <a:solidFill>
              <a:srgbClr val="C8D6DF"/>
            </a:solidFill>
          </a:ln>
        </p:spPr>
        <p:txBody>
          <a:bodyPr wrap="square" lIns="1016" tIns="1016" rIns="1016" bIns="1016" rtlCol="0" anchor="ctr">
            <a:normAutofit/>
          </a:bodyPr>
          <a:lstStyle/>
          <a:p>
            <a:pPr marL="0" indent="0" algn="ctr">
              <a:buNone/>
            </a:pPr>
            <a:r>
              <a:rPr lang="en-US" sz="1120" b="1">
                <a:solidFill>
                  <a:srgbClr val="0D2F45"/>
                </a:solidFill>
                <a:latin typeface="Arial" pitchFamily="34" charset="0"/>
                <a:ea typeface="Arial" pitchFamily="34" charset="-122"/>
                <a:cs typeface="Arial" pitchFamily="34" charset="-120"/>
              </a:rPr>
              <a:t>Treatment capacity</a:t>
            </a:r>
            <a:endParaRPr lang="en-US" sz="1120"/>
          </a:p>
        </p:txBody>
      </p:sp>
      <p:sp>
        <p:nvSpPr>
          <p:cNvPr id="13" name="Text 11"/>
          <p:cNvSpPr/>
          <p:nvPr/>
        </p:nvSpPr>
        <p:spPr>
          <a:xfrm>
            <a:off x="2505456" y="1719072"/>
            <a:ext cx="1947672" cy="640080"/>
          </a:xfrm>
          <a:prstGeom prst="rect">
            <a:avLst/>
          </a:prstGeom>
          <a:solidFill>
            <a:srgbClr val="FFF0CC"/>
          </a:solidFill>
          <a:ln w="5080">
            <a:solidFill>
              <a:srgbClr val="C8D6DF"/>
            </a:solidFill>
          </a:ln>
        </p:spPr>
        <p:txBody>
          <a:bodyPr wrap="square" lIns="1016" tIns="1016" rIns="1016" bIns="1016" rtlCol="0" anchor="ctr">
            <a:normAutofit/>
          </a:bodyPr>
          <a:lstStyle/>
          <a:p>
            <a:pPr marL="0" indent="0" algn="ctr">
              <a:buNone/>
            </a:pPr>
            <a:r>
              <a:rPr lang="en-US" sz="1120">
                <a:solidFill>
                  <a:srgbClr val="0D2F45"/>
                </a:solidFill>
                <a:latin typeface="Arial" pitchFamily="34" charset="0"/>
                <a:ea typeface="Arial" pitchFamily="34" charset="-122"/>
                <a:cs typeface="Arial" pitchFamily="34" charset="-120"/>
              </a:rPr>
              <a:t>HIAA 1-2</a:t>
            </a:r>
            <a:endParaRPr lang="en-US" sz="1120"/>
          </a:p>
          <a:p>
            <a:pPr marL="0" indent="0" algn="ctr">
              <a:buNone/>
            </a:pPr>
            <a:r>
              <a:rPr lang="en-US" sz="1120">
                <a:solidFill>
                  <a:srgbClr val="0D2F45"/>
                </a:solidFill>
                <a:latin typeface="Arial" pitchFamily="34" charset="0"/>
                <a:ea typeface="Arial" pitchFamily="34" charset="-122"/>
                <a:cs typeface="Arial" pitchFamily="34" charset="-120"/>
              </a:rPr>
              <a:t>Schedule A/B</a:t>
            </a:r>
            <a:endParaRPr lang="en-US" sz="1120"/>
          </a:p>
        </p:txBody>
      </p:sp>
      <p:sp>
        <p:nvSpPr>
          <p:cNvPr id="14" name="Text 12"/>
          <p:cNvSpPr/>
          <p:nvPr/>
        </p:nvSpPr>
        <p:spPr>
          <a:xfrm>
            <a:off x="4453128" y="1719072"/>
            <a:ext cx="2176272" cy="640080"/>
          </a:xfrm>
          <a:prstGeom prst="rect">
            <a:avLst/>
          </a:prstGeom>
          <a:solidFill>
            <a:srgbClr val="F2F6F8"/>
          </a:solidFill>
          <a:ln w="5080">
            <a:solidFill>
              <a:srgbClr val="C8D6DF"/>
            </a:solidFill>
          </a:ln>
        </p:spPr>
        <p:txBody>
          <a:bodyPr wrap="square" lIns="1016" tIns="1016" rIns="1016" bIns="1016" rtlCol="0" anchor="ctr">
            <a:normAutofit/>
          </a:bodyPr>
          <a:lstStyle/>
          <a:p>
            <a:pPr marL="0" indent="0" algn="ctr">
              <a:buNone/>
            </a:pPr>
            <a:r>
              <a:rPr lang="en-US" sz="1120">
                <a:solidFill>
                  <a:srgbClr val="0D2F45"/>
                </a:solidFill>
                <a:latin typeface="Arial" pitchFamily="34" charset="0"/>
                <a:ea typeface="Arial" pitchFamily="34" charset="-122"/>
                <a:cs typeface="Arial" pitchFamily="34" charset="-120"/>
              </a:rPr>
              <a:t>Increase local ASAM options</a:t>
            </a:r>
            <a:endParaRPr lang="en-US" sz="1120"/>
          </a:p>
        </p:txBody>
      </p:sp>
      <p:sp>
        <p:nvSpPr>
          <p:cNvPr id="15" name="Text 13"/>
          <p:cNvSpPr/>
          <p:nvPr/>
        </p:nvSpPr>
        <p:spPr>
          <a:xfrm>
            <a:off x="6629400" y="1719072"/>
            <a:ext cx="2286000" cy="640080"/>
          </a:xfrm>
          <a:prstGeom prst="rect">
            <a:avLst/>
          </a:prstGeom>
          <a:solidFill>
            <a:srgbClr val="F2F6F8"/>
          </a:solidFill>
          <a:ln w="5080">
            <a:solidFill>
              <a:srgbClr val="C8D6DF"/>
            </a:solidFill>
          </a:ln>
        </p:spPr>
        <p:txBody>
          <a:bodyPr wrap="square" lIns="1016" tIns="1016" rIns="1016" bIns="1016" rtlCol="0" anchor="ctr">
            <a:normAutofit/>
          </a:bodyPr>
          <a:lstStyle/>
          <a:p>
            <a:pPr marL="0" indent="0" algn="ctr">
              <a:buNone/>
            </a:pPr>
            <a:r>
              <a:rPr lang="en-US" sz="1120">
                <a:solidFill>
                  <a:srgbClr val="0D2F45"/>
                </a:solidFill>
                <a:latin typeface="Arial" pitchFamily="34" charset="0"/>
                <a:ea typeface="Arial" pitchFamily="34" charset="-122"/>
                <a:cs typeface="Arial" pitchFamily="34" charset="-120"/>
              </a:rPr>
              <a:t>BHCIP match; facility readiness</a:t>
            </a:r>
            <a:endParaRPr lang="en-US" sz="1120"/>
          </a:p>
        </p:txBody>
      </p:sp>
      <p:sp>
        <p:nvSpPr>
          <p:cNvPr id="16" name="Text 14"/>
          <p:cNvSpPr/>
          <p:nvPr/>
        </p:nvSpPr>
        <p:spPr>
          <a:xfrm>
            <a:off x="8915400" y="1719072"/>
            <a:ext cx="2880360" cy="640080"/>
          </a:xfrm>
          <a:prstGeom prst="rect">
            <a:avLst/>
          </a:prstGeom>
          <a:solidFill>
            <a:srgbClr val="DDEED8"/>
          </a:solidFill>
          <a:ln w="5080">
            <a:solidFill>
              <a:srgbClr val="C8D6DF"/>
            </a:solidFill>
          </a:ln>
        </p:spPr>
        <p:txBody>
          <a:bodyPr wrap="square" lIns="1016" tIns="1016" rIns="1016" bIns="1016" rtlCol="0" anchor="ctr">
            <a:normAutofit/>
          </a:bodyPr>
          <a:lstStyle/>
          <a:p>
            <a:pPr marL="0" indent="0" algn="ctr">
              <a:buNone/>
            </a:pPr>
            <a:r>
              <a:rPr lang="en-US" sz="1120">
                <a:solidFill>
                  <a:srgbClr val="0D2F45"/>
                </a:solidFill>
                <a:latin typeface="Arial" pitchFamily="34" charset="0"/>
                <a:ea typeface="Arial" pitchFamily="34" charset="-122"/>
                <a:cs typeface="Arial" pitchFamily="34" charset="-120"/>
              </a:rPr>
              <a:t>More local treatment access</a:t>
            </a:r>
            <a:endParaRPr lang="en-US" sz="1120"/>
          </a:p>
        </p:txBody>
      </p:sp>
      <p:sp>
        <p:nvSpPr>
          <p:cNvPr id="17" name="Text 15"/>
          <p:cNvSpPr/>
          <p:nvPr/>
        </p:nvSpPr>
        <p:spPr>
          <a:xfrm>
            <a:off x="457200" y="2359152"/>
            <a:ext cx="2048256" cy="640080"/>
          </a:xfrm>
          <a:prstGeom prst="rect">
            <a:avLst/>
          </a:prstGeom>
          <a:solidFill>
            <a:srgbClr val="F2F6F8"/>
          </a:solidFill>
          <a:ln w="5080">
            <a:solidFill>
              <a:srgbClr val="C8D6DF"/>
            </a:solidFill>
          </a:ln>
        </p:spPr>
        <p:txBody>
          <a:bodyPr wrap="square" lIns="1016" tIns="1016" rIns="1016" bIns="1016" rtlCol="0" anchor="ctr">
            <a:normAutofit/>
          </a:bodyPr>
          <a:lstStyle/>
          <a:p>
            <a:pPr marL="0" indent="0" algn="ctr">
              <a:buNone/>
            </a:pPr>
            <a:r>
              <a:rPr lang="en-US" sz="1120" b="1">
                <a:solidFill>
                  <a:srgbClr val="0D2F45"/>
                </a:solidFill>
                <a:latin typeface="Arial" pitchFamily="34" charset="0"/>
                <a:ea typeface="Arial" pitchFamily="34" charset="-122"/>
                <a:cs typeface="Arial" pitchFamily="34" charset="-120"/>
              </a:rPr>
              <a:t>MAT / NTP access</a:t>
            </a:r>
            <a:endParaRPr lang="en-US" sz="1120"/>
          </a:p>
        </p:txBody>
      </p:sp>
      <p:sp>
        <p:nvSpPr>
          <p:cNvPr id="18" name="Text 16"/>
          <p:cNvSpPr/>
          <p:nvPr/>
        </p:nvSpPr>
        <p:spPr>
          <a:xfrm>
            <a:off x="2505456" y="2359152"/>
            <a:ext cx="1947672" cy="640080"/>
          </a:xfrm>
          <a:prstGeom prst="rect">
            <a:avLst/>
          </a:prstGeom>
          <a:solidFill>
            <a:srgbClr val="FFF0CC"/>
          </a:solidFill>
          <a:ln w="5080">
            <a:solidFill>
              <a:srgbClr val="C8D6DF"/>
            </a:solidFill>
          </a:ln>
        </p:spPr>
        <p:txBody>
          <a:bodyPr wrap="square" lIns="1016" tIns="1016" rIns="1016" bIns="1016" rtlCol="0" anchor="ctr">
            <a:normAutofit/>
          </a:bodyPr>
          <a:lstStyle/>
          <a:p>
            <a:pPr marL="0" indent="0" algn="ctr">
              <a:buNone/>
            </a:pPr>
            <a:r>
              <a:rPr lang="en-US" sz="1120">
                <a:solidFill>
                  <a:srgbClr val="0D2F45"/>
                </a:solidFill>
                <a:latin typeface="Arial" pitchFamily="34" charset="0"/>
                <a:ea typeface="Arial" pitchFamily="34" charset="-122"/>
                <a:cs typeface="Arial" pitchFamily="34" charset="-120"/>
              </a:rPr>
              <a:t>HIAA 2</a:t>
            </a:r>
            <a:endParaRPr lang="en-US" sz="1120"/>
          </a:p>
          <a:p>
            <a:pPr marL="0" indent="0" algn="ctr">
              <a:buNone/>
            </a:pPr>
            <a:r>
              <a:rPr lang="en-US" sz="1120">
                <a:solidFill>
                  <a:srgbClr val="0D2F45"/>
                </a:solidFill>
                <a:latin typeface="Arial" pitchFamily="34" charset="0"/>
                <a:ea typeface="Arial" pitchFamily="34" charset="-122"/>
                <a:cs typeface="Arial" pitchFamily="34" charset="-120"/>
              </a:rPr>
              <a:t>Schedule A/B</a:t>
            </a:r>
            <a:endParaRPr lang="en-US" sz="1120"/>
          </a:p>
        </p:txBody>
      </p:sp>
      <p:sp>
        <p:nvSpPr>
          <p:cNvPr id="19" name="Text 17"/>
          <p:cNvSpPr/>
          <p:nvPr/>
        </p:nvSpPr>
        <p:spPr>
          <a:xfrm>
            <a:off x="4453128" y="2359152"/>
            <a:ext cx="2176272" cy="640080"/>
          </a:xfrm>
          <a:prstGeom prst="rect">
            <a:avLst/>
          </a:prstGeom>
          <a:solidFill>
            <a:srgbClr val="F2F6F8"/>
          </a:solidFill>
          <a:ln w="5080">
            <a:solidFill>
              <a:srgbClr val="C8D6DF"/>
            </a:solidFill>
          </a:ln>
        </p:spPr>
        <p:txBody>
          <a:bodyPr wrap="square" lIns="1016" tIns="1016" rIns="1016" bIns="1016" rtlCol="0" anchor="ctr">
            <a:normAutofit/>
          </a:bodyPr>
          <a:lstStyle/>
          <a:p>
            <a:pPr marL="0" indent="0" algn="ctr">
              <a:buNone/>
            </a:pPr>
            <a:r>
              <a:rPr lang="en-US" sz="1120">
                <a:solidFill>
                  <a:srgbClr val="0D2F45"/>
                </a:solidFill>
                <a:latin typeface="Arial" pitchFamily="34" charset="0"/>
                <a:ea typeface="Arial" pitchFamily="34" charset="-122"/>
                <a:cs typeface="Arial" pitchFamily="34" charset="-120"/>
              </a:rPr>
              <a:t>Medication access and linkage</a:t>
            </a:r>
            <a:endParaRPr lang="en-US" sz="1120"/>
          </a:p>
        </p:txBody>
      </p:sp>
      <p:sp>
        <p:nvSpPr>
          <p:cNvPr id="20" name="Text 18"/>
          <p:cNvSpPr/>
          <p:nvPr/>
        </p:nvSpPr>
        <p:spPr>
          <a:xfrm>
            <a:off x="6629400" y="2359152"/>
            <a:ext cx="2286000" cy="640080"/>
          </a:xfrm>
          <a:prstGeom prst="rect">
            <a:avLst/>
          </a:prstGeom>
          <a:solidFill>
            <a:srgbClr val="F2F6F8"/>
          </a:solidFill>
          <a:ln w="5080">
            <a:solidFill>
              <a:srgbClr val="C8D6DF"/>
            </a:solidFill>
          </a:ln>
        </p:spPr>
        <p:txBody>
          <a:bodyPr wrap="square" lIns="1016" tIns="1016" rIns="1016" bIns="1016" rtlCol="0" anchor="ctr">
            <a:normAutofit/>
          </a:bodyPr>
          <a:lstStyle/>
          <a:p>
            <a:pPr marL="0" indent="0" algn="ctr">
              <a:buNone/>
            </a:pPr>
            <a:r>
              <a:rPr lang="en-US" sz="1120">
                <a:solidFill>
                  <a:srgbClr val="0D2F45"/>
                </a:solidFill>
                <a:latin typeface="Arial" pitchFamily="34" charset="0"/>
                <a:ea typeface="Arial" pitchFamily="34" charset="-122"/>
                <a:cs typeface="Arial" pitchFamily="34" charset="-120"/>
              </a:rPr>
              <a:t>Start-up; navigation; training</a:t>
            </a:r>
            <a:endParaRPr lang="en-US" sz="1120"/>
          </a:p>
        </p:txBody>
      </p:sp>
      <p:sp>
        <p:nvSpPr>
          <p:cNvPr id="21" name="Text 19"/>
          <p:cNvSpPr/>
          <p:nvPr/>
        </p:nvSpPr>
        <p:spPr>
          <a:xfrm>
            <a:off x="8923713" y="2359152"/>
            <a:ext cx="2880360" cy="640080"/>
          </a:xfrm>
          <a:prstGeom prst="rect">
            <a:avLst/>
          </a:prstGeom>
          <a:solidFill>
            <a:srgbClr val="DDEED8"/>
          </a:solidFill>
          <a:ln w="5080">
            <a:solidFill>
              <a:srgbClr val="C8D6DF"/>
            </a:solidFill>
          </a:ln>
        </p:spPr>
        <p:txBody>
          <a:bodyPr wrap="square" lIns="1016" tIns="1016" rIns="1016" bIns="1016" rtlCol="0" anchor="ctr">
            <a:normAutofit/>
          </a:bodyPr>
          <a:lstStyle/>
          <a:p>
            <a:pPr marL="0" indent="0" algn="ctr">
              <a:buNone/>
            </a:pPr>
            <a:r>
              <a:rPr lang="en-US" sz="1120">
                <a:solidFill>
                  <a:srgbClr val="0D2F45"/>
                </a:solidFill>
                <a:latin typeface="Arial" pitchFamily="34" charset="0"/>
                <a:ea typeface="Arial" pitchFamily="34" charset="-122"/>
                <a:cs typeface="Arial" pitchFamily="34" charset="-120"/>
              </a:rPr>
              <a:t>Faster connection to OUD care</a:t>
            </a:r>
            <a:endParaRPr lang="en-US" sz="1120"/>
          </a:p>
        </p:txBody>
      </p:sp>
      <p:sp>
        <p:nvSpPr>
          <p:cNvPr id="22" name="Text 20"/>
          <p:cNvSpPr/>
          <p:nvPr/>
        </p:nvSpPr>
        <p:spPr>
          <a:xfrm>
            <a:off x="457200" y="2999232"/>
            <a:ext cx="2048256" cy="640080"/>
          </a:xfrm>
          <a:prstGeom prst="rect">
            <a:avLst/>
          </a:prstGeom>
          <a:solidFill>
            <a:srgbClr val="F2F6F8"/>
          </a:solidFill>
          <a:ln w="5080">
            <a:solidFill>
              <a:srgbClr val="C8D6DF"/>
            </a:solidFill>
          </a:ln>
        </p:spPr>
        <p:txBody>
          <a:bodyPr wrap="square" lIns="1016" tIns="1016" rIns="1016" bIns="1016" rtlCol="0" anchor="ctr">
            <a:normAutofit/>
          </a:bodyPr>
          <a:lstStyle/>
          <a:p>
            <a:pPr marL="0" indent="0" algn="ctr">
              <a:buNone/>
            </a:pPr>
            <a:r>
              <a:rPr lang="en-US" sz="1120" b="1">
                <a:solidFill>
                  <a:srgbClr val="0D2F45"/>
                </a:solidFill>
                <a:latin typeface="Arial" pitchFamily="34" charset="0"/>
                <a:ea typeface="Arial" pitchFamily="34" charset="-122"/>
                <a:cs typeface="Arial" pitchFamily="34" charset="-120"/>
              </a:rPr>
              <a:t>Youth prevention</a:t>
            </a:r>
            <a:endParaRPr lang="en-US" sz="1120"/>
          </a:p>
        </p:txBody>
      </p:sp>
      <p:sp>
        <p:nvSpPr>
          <p:cNvPr id="23" name="Text 21"/>
          <p:cNvSpPr/>
          <p:nvPr/>
        </p:nvSpPr>
        <p:spPr>
          <a:xfrm>
            <a:off x="2505456" y="2999232"/>
            <a:ext cx="1947672" cy="640080"/>
          </a:xfrm>
          <a:prstGeom prst="rect">
            <a:avLst/>
          </a:prstGeom>
          <a:solidFill>
            <a:srgbClr val="FFF0CC"/>
          </a:solidFill>
          <a:ln w="5080">
            <a:solidFill>
              <a:srgbClr val="C8D6DF"/>
            </a:solidFill>
          </a:ln>
        </p:spPr>
        <p:txBody>
          <a:bodyPr wrap="square" lIns="1016" tIns="1016" rIns="1016" bIns="1016" rtlCol="0" anchor="ctr">
            <a:normAutofit/>
          </a:bodyPr>
          <a:lstStyle/>
          <a:p>
            <a:pPr marL="0" indent="0" algn="ctr">
              <a:buNone/>
            </a:pPr>
            <a:r>
              <a:rPr lang="en-US" sz="1120">
                <a:solidFill>
                  <a:srgbClr val="0D2F45"/>
                </a:solidFill>
                <a:latin typeface="Arial" pitchFamily="34" charset="0"/>
                <a:ea typeface="Arial" pitchFamily="34" charset="-122"/>
                <a:cs typeface="Arial" pitchFamily="34" charset="-120"/>
              </a:rPr>
              <a:t>HIAA 5</a:t>
            </a:r>
            <a:endParaRPr lang="en-US" sz="1120"/>
          </a:p>
          <a:p>
            <a:pPr marL="0" indent="0" algn="ctr">
              <a:buNone/>
            </a:pPr>
            <a:r>
              <a:rPr lang="en-US" sz="1100">
                <a:solidFill>
                  <a:srgbClr val="0D2F45"/>
                </a:solidFill>
                <a:latin typeface="Arial"/>
                <a:ea typeface="Arial" pitchFamily="34" charset="-122"/>
                <a:cs typeface="Arial"/>
              </a:rPr>
              <a:t>Schedule B</a:t>
            </a:r>
            <a:endParaRPr lang="en-US" sz="1100">
              <a:latin typeface="Arial"/>
              <a:cs typeface="Arial"/>
            </a:endParaRPr>
          </a:p>
        </p:txBody>
      </p:sp>
      <p:sp>
        <p:nvSpPr>
          <p:cNvPr id="24" name="Text 22"/>
          <p:cNvSpPr/>
          <p:nvPr/>
        </p:nvSpPr>
        <p:spPr>
          <a:xfrm>
            <a:off x="4453128" y="2999232"/>
            <a:ext cx="2176272" cy="640080"/>
          </a:xfrm>
          <a:prstGeom prst="rect">
            <a:avLst/>
          </a:prstGeom>
          <a:solidFill>
            <a:srgbClr val="F2F6F8"/>
          </a:solidFill>
          <a:ln w="5080">
            <a:solidFill>
              <a:srgbClr val="C8D6DF"/>
            </a:solidFill>
          </a:ln>
        </p:spPr>
        <p:txBody>
          <a:bodyPr wrap="square" lIns="1016" tIns="1016" rIns="1016" bIns="1016" rtlCol="0" anchor="ctr">
            <a:normAutofit/>
          </a:bodyPr>
          <a:lstStyle/>
          <a:p>
            <a:pPr marL="0" indent="0" algn="ctr">
              <a:buNone/>
            </a:pPr>
            <a:r>
              <a:rPr lang="en-US" sz="1120">
                <a:solidFill>
                  <a:srgbClr val="0D2F45"/>
                </a:solidFill>
                <a:latin typeface="Arial" pitchFamily="34" charset="0"/>
                <a:ea typeface="Arial" pitchFamily="34" charset="-122"/>
                <a:cs typeface="Arial" pitchFamily="34" charset="-120"/>
              </a:rPr>
              <a:t>Early intervention for vulnerable youth</a:t>
            </a:r>
            <a:endParaRPr lang="en-US" sz="1120"/>
          </a:p>
        </p:txBody>
      </p:sp>
      <p:sp>
        <p:nvSpPr>
          <p:cNvPr id="25" name="Text 23"/>
          <p:cNvSpPr/>
          <p:nvPr/>
        </p:nvSpPr>
        <p:spPr>
          <a:xfrm>
            <a:off x="6629400" y="2999232"/>
            <a:ext cx="2286000" cy="640080"/>
          </a:xfrm>
          <a:prstGeom prst="rect">
            <a:avLst/>
          </a:prstGeom>
          <a:solidFill>
            <a:srgbClr val="F2F6F8"/>
          </a:solidFill>
          <a:ln w="5080">
            <a:solidFill>
              <a:srgbClr val="C8D6DF"/>
            </a:solidFill>
          </a:ln>
        </p:spPr>
        <p:txBody>
          <a:bodyPr wrap="square" lIns="1016" tIns="1016" rIns="1016" bIns="1016" rtlCol="0" anchor="ctr">
            <a:normAutofit/>
          </a:bodyPr>
          <a:lstStyle/>
          <a:p>
            <a:pPr marL="0" indent="0" algn="ctr">
              <a:buNone/>
            </a:pPr>
            <a:r>
              <a:rPr lang="en-US" sz="1120">
                <a:solidFill>
                  <a:srgbClr val="0D2F45"/>
                </a:solidFill>
                <a:latin typeface="Arial" pitchFamily="34" charset="0"/>
                <a:ea typeface="Arial" pitchFamily="34" charset="-122"/>
                <a:cs typeface="Arial" pitchFamily="34" charset="-120"/>
              </a:rPr>
              <a:t>School/family education; safe spaces</a:t>
            </a:r>
            <a:endParaRPr lang="en-US" sz="1120"/>
          </a:p>
        </p:txBody>
      </p:sp>
      <p:sp>
        <p:nvSpPr>
          <p:cNvPr id="26" name="Text 24"/>
          <p:cNvSpPr/>
          <p:nvPr/>
        </p:nvSpPr>
        <p:spPr>
          <a:xfrm>
            <a:off x="8915400" y="2999232"/>
            <a:ext cx="2880360" cy="640080"/>
          </a:xfrm>
          <a:prstGeom prst="rect">
            <a:avLst/>
          </a:prstGeom>
          <a:solidFill>
            <a:srgbClr val="DDEED8"/>
          </a:solidFill>
          <a:ln w="5080">
            <a:solidFill>
              <a:srgbClr val="C8D6DF"/>
            </a:solidFill>
          </a:ln>
        </p:spPr>
        <p:txBody>
          <a:bodyPr wrap="square" lIns="1016" tIns="1016" rIns="1016" bIns="1016" rtlCol="0" anchor="ctr">
            <a:normAutofit/>
          </a:bodyPr>
          <a:lstStyle/>
          <a:p>
            <a:pPr marL="0" indent="0" algn="ctr">
              <a:buNone/>
            </a:pPr>
            <a:r>
              <a:rPr lang="en-US" sz="1120">
                <a:solidFill>
                  <a:srgbClr val="0D2F45"/>
                </a:solidFill>
                <a:latin typeface="Arial" pitchFamily="34" charset="0"/>
                <a:ea typeface="Arial" pitchFamily="34" charset="-122"/>
                <a:cs typeface="Arial" pitchFamily="34" charset="-120"/>
              </a:rPr>
              <a:t>Reduced youth risk factors</a:t>
            </a:r>
            <a:endParaRPr lang="en-US" sz="1120"/>
          </a:p>
        </p:txBody>
      </p:sp>
      <p:sp>
        <p:nvSpPr>
          <p:cNvPr id="27" name="Text 25"/>
          <p:cNvSpPr/>
          <p:nvPr/>
        </p:nvSpPr>
        <p:spPr>
          <a:xfrm>
            <a:off x="457200" y="3639312"/>
            <a:ext cx="2048256" cy="640080"/>
          </a:xfrm>
          <a:prstGeom prst="rect">
            <a:avLst/>
          </a:prstGeom>
          <a:solidFill>
            <a:srgbClr val="F2F6F8"/>
          </a:solidFill>
          <a:ln w="5080">
            <a:solidFill>
              <a:srgbClr val="C8D6DF"/>
            </a:solidFill>
          </a:ln>
        </p:spPr>
        <p:txBody>
          <a:bodyPr wrap="square" lIns="1016" tIns="1016" rIns="1016" bIns="1016" rtlCol="0" anchor="ctr">
            <a:normAutofit/>
          </a:bodyPr>
          <a:lstStyle/>
          <a:p>
            <a:pPr marL="0" indent="0" algn="ctr">
              <a:buNone/>
            </a:pPr>
            <a:r>
              <a:rPr lang="en-US" sz="1120" b="1">
                <a:solidFill>
                  <a:srgbClr val="0D2F45"/>
                </a:solidFill>
                <a:latin typeface="Arial" pitchFamily="34" charset="0"/>
                <a:ea typeface="Arial" pitchFamily="34" charset="-122"/>
                <a:cs typeface="Arial" pitchFamily="34" charset="-120"/>
              </a:rPr>
              <a:t>Naloxone / harm reduction</a:t>
            </a:r>
            <a:endParaRPr lang="en-US" sz="1120"/>
          </a:p>
        </p:txBody>
      </p:sp>
      <p:sp>
        <p:nvSpPr>
          <p:cNvPr id="28" name="Text 26"/>
          <p:cNvSpPr/>
          <p:nvPr/>
        </p:nvSpPr>
        <p:spPr>
          <a:xfrm>
            <a:off x="2505456" y="3639312"/>
            <a:ext cx="1947672" cy="640080"/>
          </a:xfrm>
          <a:prstGeom prst="rect">
            <a:avLst/>
          </a:prstGeom>
          <a:solidFill>
            <a:srgbClr val="FFF0CC"/>
          </a:solidFill>
          <a:ln w="5080">
            <a:solidFill>
              <a:srgbClr val="C8D6DF"/>
            </a:solidFill>
          </a:ln>
        </p:spPr>
        <p:txBody>
          <a:bodyPr wrap="square" lIns="1016" tIns="1016" rIns="1016" bIns="1016" rtlCol="0" anchor="ctr">
            <a:normAutofit/>
          </a:bodyPr>
          <a:lstStyle/>
          <a:p>
            <a:pPr marL="0" indent="0" algn="ctr">
              <a:buNone/>
            </a:pPr>
            <a:r>
              <a:rPr lang="en-US" sz="1120">
                <a:solidFill>
                  <a:srgbClr val="0D2F45"/>
                </a:solidFill>
                <a:latin typeface="Arial" pitchFamily="34" charset="0"/>
                <a:ea typeface="Arial" pitchFamily="34" charset="-122"/>
                <a:cs typeface="Arial" pitchFamily="34" charset="-120"/>
              </a:rPr>
              <a:t>HIAA 6</a:t>
            </a:r>
            <a:endParaRPr lang="en-US" sz="1120"/>
          </a:p>
          <a:p>
            <a:pPr algn="ctr"/>
            <a:r>
              <a:rPr lang="en-US" sz="1100">
                <a:solidFill>
                  <a:srgbClr val="0D2F45"/>
                </a:solidFill>
                <a:latin typeface="Arial"/>
                <a:ea typeface="Arial" pitchFamily="34" charset="-122"/>
                <a:cs typeface="Arial"/>
              </a:rPr>
              <a:t>Schedule A</a:t>
            </a:r>
            <a:endParaRPr lang="en-US" sz="1120"/>
          </a:p>
        </p:txBody>
      </p:sp>
      <p:sp>
        <p:nvSpPr>
          <p:cNvPr id="29" name="Text 27"/>
          <p:cNvSpPr/>
          <p:nvPr/>
        </p:nvSpPr>
        <p:spPr>
          <a:xfrm>
            <a:off x="4474465" y="3639312"/>
            <a:ext cx="2176272" cy="640080"/>
          </a:xfrm>
          <a:prstGeom prst="rect">
            <a:avLst/>
          </a:prstGeom>
          <a:solidFill>
            <a:srgbClr val="F2F6F8"/>
          </a:solidFill>
          <a:ln w="5080">
            <a:solidFill>
              <a:srgbClr val="C8D6DF"/>
            </a:solidFill>
          </a:ln>
        </p:spPr>
        <p:txBody>
          <a:bodyPr wrap="square" lIns="1016" tIns="1016" rIns="1016" bIns="1016" rtlCol="0" anchor="ctr">
            <a:normAutofit/>
          </a:bodyPr>
          <a:lstStyle/>
          <a:p>
            <a:pPr marL="0" indent="0" algn="ctr">
              <a:buNone/>
            </a:pPr>
            <a:r>
              <a:rPr lang="en-US" sz="1120">
                <a:solidFill>
                  <a:srgbClr val="0D2F45"/>
                </a:solidFill>
                <a:latin typeface="Arial" pitchFamily="34" charset="0"/>
                <a:ea typeface="Arial" pitchFamily="34" charset="-122"/>
                <a:cs typeface="Arial" pitchFamily="34" charset="-120"/>
              </a:rPr>
              <a:t>Overdose prevention and linkage</a:t>
            </a:r>
            <a:endParaRPr lang="en-US" sz="1120"/>
          </a:p>
        </p:txBody>
      </p:sp>
      <p:sp>
        <p:nvSpPr>
          <p:cNvPr id="30" name="Text 28"/>
          <p:cNvSpPr/>
          <p:nvPr/>
        </p:nvSpPr>
        <p:spPr>
          <a:xfrm>
            <a:off x="6629400" y="3639312"/>
            <a:ext cx="2286000" cy="640080"/>
          </a:xfrm>
          <a:prstGeom prst="rect">
            <a:avLst/>
          </a:prstGeom>
          <a:solidFill>
            <a:srgbClr val="F2F6F8"/>
          </a:solidFill>
          <a:ln w="5080">
            <a:solidFill>
              <a:srgbClr val="C8D6DF"/>
            </a:solidFill>
          </a:ln>
        </p:spPr>
        <p:txBody>
          <a:bodyPr wrap="square" lIns="1016" tIns="1016" rIns="1016" bIns="1016" rtlCol="0" anchor="ctr">
            <a:normAutofit/>
          </a:bodyPr>
          <a:lstStyle/>
          <a:p>
            <a:pPr marL="0" indent="0" algn="ctr">
              <a:buNone/>
            </a:pPr>
            <a:r>
              <a:rPr lang="en-US" sz="1120">
                <a:solidFill>
                  <a:srgbClr val="0D2F45"/>
                </a:solidFill>
                <a:latin typeface="Arial" pitchFamily="34" charset="0"/>
                <a:ea typeface="Arial" pitchFamily="34" charset="-122"/>
                <a:cs typeface="Arial" pitchFamily="34" charset="-120"/>
              </a:rPr>
              <a:t>Naloxone; outreach; education</a:t>
            </a:r>
            <a:endParaRPr lang="en-US" sz="1120"/>
          </a:p>
        </p:txBody>
      </p:sp>
      <p:sp>
        <p:nvSpPr>
          <p:cNvPr id="31" name="Text 29"/>
          <p:cNvSpPr/>
          <p:nvPr/>
        </p:nvSpPr>
        <p:spPr>
          <a:xfrm>
            <a:off x="8915400" y="3639312"/>
            <a:ext cx="2880360" cy="640080"/>
          </a:xfrm>
          <a:prstGeom prst="rect">
            <a:avLst/>
          </a:prstGeom>
          <a:solidFill>
            <a:srgbClr val="DDEED8"/>
          </a:solidFill>
          <a:ln w="5080">
            <a:solidFill>
              <a:srgbClr val="C8D6DF"/>
            </a:solidFill>
          </a:ln>
        </p:spPr>
        <p:txBody>
          <a:bodyPr wrap="square" lIns="1016" tIns="1016" rIns="1016" bIns="1016" rtlCol="0" anchor="ctr">
            <a:normAutofit/>
          </a:bodyPr>
          <a:lstStyle/>
          <a:p>
            <a:pPr marL="0" indent="0" algn="ctr">
              <a:buNone/>
            </a:pPr>
            <a:r>
              <a:rPr lang="en-US" sz="1120">
                <a:solidFill>
                  <a:srgbClr val="0D2F45"/>
                </a:solidFill>
                <a:latin typeface="Arial" pitchFamily="34" charset="0"/>
                <a:ea typeface="Arial" pitchFamily="34" charset="-122"/>
                <a:cs typeface="Arial" pitchFamily="34" charset="-120"/>
              </a:rPr>
              <a:t>More reversal access and linkage</a:t>
            </a:r>
            <a:endParaRPr lang="en-US" sz="1120"/>
          </a:p>
        </p:txBody>
      </p:sp>
      <p:sp>
        <p:nvSpPr>
          <p:cNvPr id="32" name="Text 30"/>
          <p:cNvSpPr/>
          <p:nvPr/>
        </p:nvSpPr>
        <p:spPr>
          <a:xfrm>
            <a:off x="457200" y="4279392"/>
            <a:ext cx="2048256" cy="640080"/>
          </a:xfrm>
          <a:prstGeom prst="rect">
            <a:avLst/>
          </a:prstGeom>
          <a:solidFill>
            <a:srgbClr val="F2F6F8"/>
          </a:solidFill>
          <a:ln w="5080">
            <a:solidFill>
              <a:srgbClr val="C8D6DF"/>
            </a:solidFill>
          </a:ln>
        </p:spPr>
        <p:txBody>
          <a:bodyPr wrap="square" lIns="1016" tIns="1016" rIns="1016" bIns="1016" rtlCol="0" anchor="ctr">
            <a:normAutofit/>
          </a:bodyPr>
          <a:lstStyle/>
          <a:p>
            <a:pPr marL="0" indent="0" algn="ctr">
              <a:buNone/>
            </a:pPr>
            <a:r>
              <a:rPr lang="en-US" sz="1120" b="1">
                <a:solidFill>
                  <a:srgbClr val="0D2F45"/>
                </a:solidFill>
                <a:latin typeface="Arial" pitchFamily="34" charset="0"/>
                <a:ea typeface="Arial" pitchFamily="34" charset="-122"/>
                <a:cs typeface="Arial" pitchFamily="34" charset="-120"/>
              </a:rPr>
              <a:t>Recovery / re-entry supports</a:t>
            </a:r>
            <a:endParaRPr lang="en-US" sz="1120"/>
          </a:p>
        </p:txBody>
      </p:sp>
      <p:sp>
        <p:nvSpPr>
          <p:cNvPr id="33" name="Text 31"/>
          <p:cNvSpPr/>
          <p:nvPr/>
        </p:nvSpPr>
        <p:spPr>
          <a:xfrm>
            <a:off x="2505456" y="4279392"/>
            <a:ext cx="1947672" cy="640080"/>
          </a:xfrm>
          <a:prstGeom prst="rect">
            <a:avLst/>
          </a:prstGeom>
          <a:solidFill>
            <a:srgbClr val="FFF0CC"/>
          </a:solidFill>
          <a:ln w="5080">
            <a:solidFill>
              <a:srgbClr val="C8D6DF"/>
            </a:solidFill>
          </a:ln>
        </p:spPr>
        <p:txBody>
          <a:bodyPr wrap="square" lIns="1016" tIns="1016" rIns="1016" bIns="1016" rtlCol="0" anchor="ctr">
            <a:normAutofit/>
          </a:bodyPr>
          <a:lstStyle/>
          <a:p>
            <a:pPr marL="0" indent="0" algn="ctr">
              <a:buNone/>
            </a:pPr>
            <a:r>
              <a:rPr lang="en-US" sz="1120">
                <a:solidFill>
                  <a:srgbClr val="0D2F45"/>
                </a:solidFill>
                <a:latin typeface="Arial" pitchFamily="34" charset="0"/>
                <a:ea typeface="Arial" pitchFamily="34" charset="-122"/>
                <a:cs typeface="Arial" pitchFamily="34" charset="-120"/>
              </a:rPr>
              <a:t>HIAA 3-4</a:t>
            </a:r>
            <a:endParaRPr lang="en-US" sz="1120"/>
          </a:p>
          <a:p>
            <a:pPr marL="0" indent="0" algn="ctr">
              <a:buNone/>
            </a:pPr>
            <a:r>
              <a:rPr lang="en-US" sz="1120">
                <a:solidFill>
                  <a:srgbClr val="0D2F45"/>
                </a:solidFill>
                <a:latin typeface="Arial" pitchFamily="34" charset="0"/>
                <a:ea typeface="Arial" pitchFamily="34" charset="-122"/>
                <a:cs typeface="Arial" pitchFamily="34" charset="-120"/>
              </a:rPr>
              <a:t>Schedule B</a:t>
            </a:r>
            <a:endParaRPr lang="en-US" sz="1120"/>
          </a:p>
        </p:txBody>
      </p:sp>
      <p:sp>
        <p:nvSpPr>
          <p:cNvPr id="34" name="Text 32"/>
          <p:cNvSpPr/>
          <p:nvPr/>
        </p:nvSpPr>
        <p:spPr>
          <a:xfrm>
            <a:off x="4453128" y="4279392"/>
            <a:ext cx="2176272" cy="640080"/>
          </a:xfrm>
          <a:prstGeom prst="rect">
            <a:avLst/>
          </a:prstGeom>
          <a:solidFill>
            <a:srgbClr val="F2F6F8"/>
          </a:solidFill>
          <a:ln w="5080">
            <a:solidFill>
              <a:srgbClr val="C8D6DF"/>
            </a:solidFill>
          </a:ln>
        </p:spPr>
        <p:txBody>
          <a:bodyPr wrap="square" lIns="1016" tIns="1016" rIns="1016" bIns="1016" rtlCol="0" anchor="ctr">
            <a:normAutofit/>
          </a:bodyPr>
          <a:lstStyle/>
          <a:p>
            <a:pPr marL="0" indent="0" algn="ctr">
              <a:buNone/>
            </a:pPr>
            <a:r>
              <a:rPr lang="en-US" sz="1120">
                <a:solidFill>
                  <a:srgbClr val="0D2F45"/>
                </a:solidFill>
                <a:latin typeface="Arial" pitchFamily="34" charset="0"/>
                <a:ea typeface="Arial" pitchFamily="34" charset="-122"/>
                <a:cs typeface="Arial" pitchFamily="34" charset="-120"/>
              </a:rPr>
              <a:t>Continuity, retention, justice linkage</a:t>
            </a:r>
            <a:endParaRPr lang="en-US" sz="1120"/>
          </a:p>
        </p:txBody>
      </p:sp>
      <p:sp>
        <p:nvSpPr>
          <p:cNvPr id="35" name="Text 33"/>
          <p:cNvSpPr/>
          <p:nvPr/>
        </p:nvSpPr>
        <p:spPr>
          <a:xfrm>
            <a:off x="6629400" y="4279392"/>
            <a:ext cx="2286000" cy="640080"/>
          </a:xfrm>
          <a:prstGeom prst="rect">
            <a:avLst/>
          </a:prstGeom>
          <a:solidFill>
            <a:srgbClr val="F2F6F8"/>
          </a:solidFill>
          <a:ln w="5080">
            <a:solidFill>
              <a:srgbClr val="C8D6DF"/>
            </a:solidFill>
          </a:ln>
        </p:spPr>
        <p:txBody>
          <a:bodyPr wrap="square" lIns="1016" tIns="1016" rIns="1016" bIns="1016" rtlCol="0" anchor="ctr">
            <a:normAutofit/>
          </a:bodyPr>
          <a:lstStyle/>
          <a:p>
            <a:pPr marL="0" indent="0" algn="ctr">
              <a:buNone/>
            </a:pPr>
            <a:r>
              <a:rPr lang="en-US" sz="1120">
                <a:solidFill>
                  <a:srgbClr val="0D2F45"/>
                </a:solidFill>
                <a:latin typeface="Arial" pitchFamily="34" charset="0"/>
                <a:ea typeface="Arial" pitchFamily="34" charset="-122"/>
                <a:cs typeface="Arial" pitchFamily="34" charset="-120"/>
              </a:rPr>
              <a:t>Recovery housing, transport, handoffs</a:t>
            </a:r>
            <a:endParaRPr lang="en-US" sz="1120"/>
          </a:p>
        </p:txBody>
      </p:sp>
      <p:sp>
        <p:nvSpPr>
          <p:cNvPr id="36" name="Text 34"/>
          <p:cNvSpPr/>
          <p:nvPr/>
        </p:nvSpPr>
        <p:spPr>
          <a:xfrm>
            <a:off x="8923713" y="4279392"/>
            <a:ext cx="2880360" cy="640080"/>
          </a:xfrm>
          <a:prstGeom prst="rect">
            <a:avLst/>
          </a:prstGeom>
          <a:solidFill>
            <a:srgbClr val="DDEED8"/>
          </a:solidFill>
          <a:ln w="5080">
            <a:solidFill>
              <a:srgbClr val="C8D6DF"/>
            </a:solidFill>
          </a:ln>
        </p:spPr>
        <p:txBody>
          <a:bodyPr wrap="square" lIns="1016" tIns="1016" rIns="1016" bIns="1016" rtlCol="0" anchor="ctr">
            <a:normAutofit/>
          </a:bodyPr>
          <a:lstStyle/>
          <a:p>
            <a:pPr marL="0" indent="0" algn="ctr">
              <a:buNone/>
            </a:pPr>
            <a:r>
              <a:rPr lang="en-US" sz="1120">
                <a:solidFill>
                  <a:srgbClr val="0D2F45"/>
                </a:solidFill>
                <a:latin typeface="Arial" pitchFamily="34" charset="0"/>
                <a:ea typeface="Arial" pitchFamily="34" charset="-122"/>
                <a:cs typeface="Arial" pitchFamily="34" charset="-120"/>
              </a:rPr>
              <a:t>Better retention after treatment</a:t>
            </a:r>
            <a:endParaRPr lang="en-US" sz="1120"/>
          </a:p>
        </p:txBody>
      </p:sp>
      <p:sp>
        <p:nvSpPr>
          <p:cNvPr id="37" name="Text 35"/>
          <p:cNvSpPr/>
          <p:nvPr/>
        </p:nvSpPr>
        <p:spPr>
          <a:xfrm>
            <a:off x="512064" y="5687568"/>
            <a:ext cx="11201400" cy="457200"/>
          </a:xfrm>
          <a:prstGeom prst="rect">
            <a:avLst/>
          </a:prstGeom>
          <a:solidFill>
            <a:srgbClr val="DDEED8"/>
          </a:solidFill>
          <a:ln w="10160">
            <a:solidFill>
              <a:srgbClr val="7EA35D"/>
            </a:solidFill>
          </a:ln>
        </p:spPr>
        <p:txBody>
          <a:bodyPr wrap="square" lIns="1016" tIns="1016" rIns="1016" bIns="1016" rtlCol="0" anchor="ctr">
            <a:normAutofit/>
          </a:bodyPr>
          <a:lstStyle/>
          <a:p>
            <a:pPr marL="0" indent="0" algn="ctr">
              <a:buNone/>
            </a:pPr>
            <a:r>
              <a:rPr lang="en-US" sz="1450" b="1">
                <a:solidFill>
                  <a:srgbClr val="0D2F45"/>
                </a:solidFill>
                <a:latin typeface="Arial" pitchFamily="34" charset="0"/>
                <a:ea typeface="Arial" pitchFamily="34" charset="-122"/>
                <a:cs typeface="Arial" pitchFamily="34" charset="-120"/>
              </a:rPr>
              <a:t>Quarterly reports will demonstrate dollars spent, activities delivered, priority advanced, and measurable opioid-remediation outcomes.</a:t>
            </a:r>
            <a:endParaRPr lang="en-US" sz="1450"/>
          </a:p>
        </p:txBody>
      </p:sp>
      <p:sp>
        <p:nvSpPr>
          <p:cNvPr id="39" name="Slide Number Placeholder 38">
            <a:extLst>
              <a:ext uri="{FF2B5EF4-FFF2-40B4-BE49-F238E27FC236}">
                <a16:creationId xmlns:a16="http://schemas.microsoft.com/office/drawing/2014/main" id="{762F18CE-91A3-7E8C-0A4E-08803A829160}"/>
              </a:ext>
            </a:extLst>
          </p:cNvPr>
          <p:cNvSpPr>
            <a:spLocks noGrp="1"/>
          </p:cNvSpPr>
          <p:nvPr>
            <p:ph type="sldNum" sz="quarter" idx="12"/>
          </p:nvPr>
        </p:nvSpPr>
        <p:spPr/>
        <p:txBody>
          <a:bodyPr/>
          <a:lstStyle/>
          <a:p>
            <a:fld id="{C1FF6DA9-008F-8B48-92A6-B652298478BF}" type="slidenum">
              <a:rPr lang="en-US" smtClean="0"/>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1480" y="256032"/>
            <a:ext cx="6529544" cy="461665"/>
          </a:xfrm>
          <a:prstGeom prst="rect">
            <a:avLst/>
          </a:prstGeom>
          <a:noFill/>
        </p:spPr>
        <p:txBody>
          <a:bodyPr wrap="none" lIns="91440" tIns="45720" rIns="91440" bIns="45720" anchor="t">
            <a:spAutoFit/>
          </a:bodyPr>
          <a:lstStyle/>
          <a:p>
            <a:pPr>
              <a:defRPr sz="2400" b="1">
                <a:solidFill>
                  <a:srgbClr val="1E3A5F"/>
                </a:solidFill>
              </a:defRPr>
            </a:pPr>
            <a:r>
              <a:rPr lang="en-US"/>
              <a:t>Conceptual Long Term Investment Framework</a:t>
            </a:r>
          </a:p>
        </p:txBody>
      </p:sp>
      <p:sp>
        <p:nvSpPr>
          <p:cNvPr id="3" name="TextBox 2"/>
          <p:cNvSpPr txBox="1"/>
          <p:nvPr/>
        </p:nvSpPr>
        <p:spPr>
          <a:xfrm>
            <a:off x="411480" y="704088"/>
            <a:ext cx="5222905" cy="261610"/>
          </a:xfrm>
          <a:prstGeom prst="rect">
            <a:avLst/>
          </a:prstGeom>
          <a:noFill/>
        </p:spPr>
        <p:txBody>
          <a:bodyPr wrap="none">
            <a:spAutoFit/>
          </a:bodyPr>
          <a:lstStyle/>
          <a:p>
            <a:pPr>
              <a:defRPr sz="1100" i="1">
                <a:solidFill>
                  <a:srgbClr val="1E3A5F"/>
                </a:solidFill>
              </a:defRPr>
            </a:pPr>
            <a:r>
              <a:t>Structured 40% / 3</a:t>
            </a:r>
            <a:r>
              <a:rPr lang="en-US"/>
              <a:t>0</a:t>
            </a:r>
            <a:r>
              <a:t>% / </a:t>
            </a:r>
            <a:r>
              <a:rPr lang="en-US"/>
              <a:t>30</a:t>
            </a:r>
            <a:r>
              <a:t>% allocation model within Lake County's core framework</a:t>
            </a:r>
          </a:p>
        </p:txBody>
      </p:sp>
      <p:sp>
        <p:nvSpPr>
          <p:cNvPr id="4" name="Rounded Rectangle 3"/>
          <p:cNvSpPr/>
          <p:nvPr/>
        </p:nvSpPr>
        <p:spPr>
          <a:xfrm>
            <a:off x="8641080" y="237744"/>
            <a:ext cx="3063240" cy="749808"/>
          </a:xfrm>
          <a:prstGeom prst="roundRect">
            <a:avLst/>
          </a:prstGeom>
          <a:solidFill>
            <a:schemeClr val="accent2">
              <a:lumMod val="20000"/>
              <a:lumOff val="80000"/>
            </a:schemeClr>
          </a:solidFill>
          <a:ln>
            <a:solidFill>
              <a:srgbClr val="D5DC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8796528" y="347472"/>
            <a:ext cx="2615588" cy="307777"/>
          </a:xfrm>
          <a:prstGeom prst="rect">
            <a:avLst/>
          </a:prstGeom>
          <a:noFill/>
        </p:spPr>
        <p:txBody>
          <a:bodyPr wrap="none" lIns="91440" tIns="45720" rIns="91440" bIns="45720" anchor="t">
            <a:spAutoFit/>
          </a:bodyPr>
          <a:lstStyle/>
          <a:p>
            <a:pPr>
              <a:defRPr sz="1400" b="1">
                <a:solidFill>
                  <a:srgbClr val="1E3A5F"/>
                </a:solidFill>
              </a:defRPr>
            </a:pPr>
            <a:r>
              <a:rPr lang="en-US"/>
              <a:t>Projected Allocation</a:t>
            </a:r>
            <a:r>
              <a:t>: $</a:t>
            </a:r>
            <a:r>
              <a:rPr lang="en-US"/>
              <a:t>23.07</a:t>
            </a:r>
            <a:r>
              <a:t>M</a:t>
            </a:r>
          </a:p>
        </p:txBody>
      </p:sp>
      <p:sp>
        <p:nvSpPr>
          <p:cNvPr id="6" name="TextBox 5"/>
          <p:cNvSpPr txBox="1"/>
          <p:nvPr/>
        </p:nvSpPr>
        <p:spPr>
          <a:xfrm>
            <a:off x="8796528" y="585216"/>
            <a:ext cx="2624436" cy="261610"/>
          </a:xfrm>
          <a:prstGeom prst="rect">
            <a:avLst/>
          </a:prstGeom>
          <a:noFill/>
        </p:spPr>
        <p:txBody>
          <a:bodyPr wrap="none">
            <a:spAutoFit/>
          </a:bodyPr>
          <a:lstStyle/>
          <a:p>
            <a:pPr>
              <a:defRPr sz="1100">
                <a:solidFill>
                  <a:srgbClr val="6E7B8A"/>
                </a:solidFill>
              </a:defRPr>
            </a:pPr>
            <a:r>
              <a:t>Current</a:t>
            </a:r>
            <a:r>
              <a:rPr lang="en-US"/>
              <a:t>ly received</a:t>
            </a:r>
            <a:r>
              <a:t> $</a:t>
            </a:r>
            <a:r>
              <a:rPr lang="en-US"/>
              <a:t>8.22</a:t>
            </a:r>
            <a:r>
              <a:t> </a:t>
            </a:r>
            <a:r>
              <a:rPr lang="en-US"/>
              <a:t>(35.6</a:t>
            </a:r>
            <a:r>
              <a:t>% of total)</a:t>
            </a:r>
          </a:p>
        </p:txBody>
      </p:sp>
      <p:sp>
        <p:nvSpPr>
          <p:cNvPr id="7" name="Rectangle 6"/>
          <p:cNvSpPr/>
          <p:nvPr/>
        </p:nvSpPr>
        <p:spPr>
          <a:xfrm>
            <a:off x="411480" y="987552"/>
            <a:ext cx="11292840" cy="9144"/>
          </a:xfrm>
          <a:prstGeom prst="rect">
            <a:avLst/>
          </a:prstGeom>
          <a:solidFill>
            <a:srgbClr val="D5DC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502920" y="1078992"/>
            <a:ext cx="3700950" cy="280077"/>
          </a:xfrm>
          <a:prstGeom prst="rect">
            <a:avLst/>
          </a:prstGeom>
          <a:noFill/>
        </p:spPr>
        <p:txBody>
          <a:bodyPr wrap="none">
            <a:spAutoFit/>
          </a:bodyPr>
          <a:lstStyle/>
          <a:p>
            <a:pPr>
              <a:defRPr sz="1220" b="1">
                <a:solidFill>
                  <a:srgbClr val="1E3A5F"/>
                </a:solidFill>
              </a:defRPr>
            </a:pPr>
            <a:r>
              <a:rPr lang="en-US"/>
              <a:t>Projected allocation payments through year 2038.</a:t>
            </a:r>
            <a:endParaRPr/>
          </a:p>
        </p:txBody>
      </p:sp>
      <p:sp>
        <p:nvSpPr>
          <p:cNvPr id="9" name="Rounded Rectangle 8"/>
          <p:cNvSpPr/>
          <p:nvPr/>
        </p:nvSpPr>
        <p:spPr>
          <a:xfrm>
            <a:off x="502920" y="1353312"/>
            <a:ext cx="7955279" cy="310896"/>
          </a:xfrm>
          <a:prstGeom prst="roundRect">
            <a:avLst/>
          </a:prstGeom>
          <a:solidFill>
            <a:schemeClr val="accent1">
              <a:lumMod val="20000"/>
              <a:lumOff val="80000"/>
            </a:schemeClr>
          </a:solidFill>
          <a:ln>
            <a:solidFill>
              <a:srgbClr val="E5E9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ounded Rectangle 9"/>
          <p:cNvSpPr/>
          <p:nvPr/>
        </p:nvSpPr>
        <p:spPr>
          <a:xfrm>
            <a:off x="502920" y="1353312"/>
            <a:ext cx="3226307" cy="310896"/>
          </a:xfrm>
          <a:prstGeom prst="roundRect">
            <a:avLst/>
          </a:prstGeom>
          <a:solidFill>
            <a:schemeClr val="accent4">
              <a:lumMod val="20000"/>
              <a:lumOff val="80000"/>
            </a:schemeClr>
          </a:solidFill>
          <a:ln>
            <a:solidFill>
              <a:schemeClr val="accent4">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612648" y="1335024"/>
            <a:ext cx="1111202" cy="253916"/>
          </a:xfrm>
          <a:prstGeom prst="rect">
            <a:avLst/>
          </a:prstGeom>
          <a:noFill/>
        </p:spPr>
        <p:txBody>
          <a:bodyPr wrap="none">
            <a:spAutoFit/>
          </a:bodyPr>
          <a:lstStyle/>
          <a:p>
            <a:pPr>
              <a:defRPr sz="1050" b="1">
                <a:solidFill>
                  <a:srgbClr val="1E3A5F"/>
                </a:solidFill>
              </a:defRPr>
            </a:pPr>
            <a:r>
              <a:t>$</a:t>
            </a:r>
            <a:r>
              <a:rPr lang="en-US"/>
              <a:t>8.22 received.</a:t>
            </a:r>
            <a:endParaRPr/>
          </a:p>
        </p:txBody>
      </p:sp>
      <p:sp>
        <p:nvSpPr>
          <p:cNvPr id="12" name="TextBox 11"/>
          <p:cNvSpPr txBox="1"/>
          <p:nvPr/>
        </p:nvSpPr>
        <p:spPr>
          <a:xfrm>
            <a:off x="3820667" y="1335024"/>
            <a:ext cx="2284600" cy="253916"/>
          </a:xfrm>
          <a:prstGeom prst="rect">
            <a:avLst/>
          </a:prstGeom>
          <a:noFill/>
        </p:spPr>
        <p:txBody>
          <a:bodyPr wrap="none" lIns="91440" tIns="45720" rIns="91440" bIns="45720" anchor="t">
            <a:spAutoFit/>
          </a:bodyPr>
          <a:lstStyle/>
          <a:p>
            <a:pPr>
              <a:defRPr sz="1050">
                <a:solidFill>
                  <a:srgbClr val="6E7B8A"/>
                </a:solidFill>
              </a:defRPr>
            </a:pPr>
            <a:r>
              <a:rPr b="1"/>
              <a:t>$</a:t>
            </a:r>
            <a:r>
              <a:rPr lang="en-US" b="1"/>
              <a:t>14.85 </a:t>
            </a:r>
            <a:r>
              <a:rPr b="1"/>
              <a:t>Remaining Anticipated OSF</a:t>
            </a:r>
          </a:p>
        </p:txBody>
      </p:sp>
      <p:graphicFrame>
        <p:nvGraphicFramePr>
          <p:cNvPr id="16" name="Chart 15"/>
          <p:cNvGraphicFramePr>
            <a:graphicFrameLocks noGrp="1"/>
          </p:cNvGraphicFramePr>
          <p:nvPr>
            <p:extLst>
              <p:ext uri="{D42A27DB-BD31-4B8C-83A1-F6EECF244321}">
                <p14:modId xmlns:p14="http://schemas.microsoft.com/office/powerpoint/2010/main" val="2105792897"/>
              </p:ext>
            </p:extLst>
          </p:nvPr>
        </p:nvGraphicFramePr>
        <p:xfrm>
          <a:off x="502919" y="1828799"/>
          <a:ext cx="2977790" cy="4041469"/>
        </p:xfrm>
        <a:graphic>
          <a:graphicData uri="http://schemas.openxmlformats.org/drawingml/2006/chart">
            <c:chart xmlns:c="http://schemas.openxmlformats.org/drawingml/2006/chart" xmlns:r="http://schemas.openxmlformats.org/officeDocument/2006/relationships" r:id="rId3"/>
          </a:graphicData>
        </a:graphic>
      </p:graphicFrame>
      <p:sp>
        <p:nvSpPr>
          <p:cNvPr id="24" name="Rounded Rectangle 23"/>
          <p:cNvSpPr/>
          <p:nvPr/>
        </p:nvSpPr>
        <p:spPr>
          <a:xfrm>
            <a:off x="3473970" y="1828800"/>
            <a:ext cx="2622030" cy="4069080"/>
          </a:xfrm>
          <a:prstGeom prst="roundRect">
            <a:avLst/>
          </a:prstGeom>
          <a:solidFill>
            <a:srgbClr val="EDF3F8"/>
          </a:solidFill>
          <a:ln>
            <a:solidFill>
              <a:srgbClr val="D5DC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Rounded Rectangle 24"/>
          <p:cNvSpPr/>
          <p:nvPr/>
        </p:nvSpPr>
        <p:spPr>
          <a:xfrm>
            <a:off x="3483864" y="1847088"/>
            <a:ext cx="2612136" cy="502920"/>
          </a:xfrm>
          <a:prstGeom prst="roundRect">
            <a:avLst/>
          </a:prstGeom>
          <a:solidFill>
            <a:schemeClr val="accent5">
              <a:lumMod val="50000"/>
            </a:schemeClr>
          </a:solidFill>
          <a:ln>
            <a:solidFill>
              <a:srgbClr val="2C5C8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p:cNvSpPr txBox="1"/>
          <p:nvPr/>
        </p:nvSpPr>
        <p:spPr>
          <a:xfrm>
            <a:off x="3730752" y="1901952"/>
            <a:ext cx="2088842" cy="292388"/>
          </a:xfrm>
          <a:prstGeom prst="rect">
            <a:avLst/>
          </a:prstGeom>
          <a:noFill/>
        </p:spPr>
        <p:txBody>
          <a:bodyPr wrap="none">
            <a:spAutoFit/>
          </a:bodyPr>
          <a:lstStyle/>
          <a:p>
            <a:pPr>
              <a:defRPr sz="1300" b="1">
                <a:solidFill>
                  <a:srgbClr val="FFFFFF"/>
                </a:solidFill>
              </a:defRPr>
            </a:pPr>
            <a:r>
              <a:t> Infrastructure Expansion</a:t>
            </a:r>
          </a:p>
        </p:txBody>
      </p:sp>
      <p:sp>
        <p:nvSpPr>
          <p:cNvPr id="27" name="TextBox 26"/>
          <p:cNvSpPr txBox="1"/>
          <p:nvPr/>
        </p:nvSpPr>
        <p:spPr>
          <a:xfrm>
            <a:off x="3721608" y="2450592"/>
            <a:ext cx="1601721" cy="307777"/>
          </a:xfrm>
          <a:prstGeom prst="rect">
            <a:avLst/>
          </a:prstGeom>
          <a:noFill/>
        </p:spPr>
        <p:txBody>
          <a:bodyPr wrap="none" lIns="91440" tIns="45720" rIns="91440" bIns="45720" anchor="t">
            <a:spAutoFit/>
          </a:bodyPr>
          <a:lstStyle/>
          <a:p>
            <a:pPr>
              <a:defRPr sz="1400" b="1">
                <a:solidFill>
                  <a:srgbClr val="2C5C8C"/>
                </a:solidFill>
              </a:defRPr>
            </a:pPr>
            <a:r>
              <a:t>40%  |  </a:t>
            </a:r>
            <a:r>
              <a:rPr lang="en-US"/>
              <a:t>$9,228,000</a:t>
            </a:r>
            <a:endParaRPr/>
          </a:p>
        </p:txBody>
      </p:sp>
      <p:sp>
        <p:nvSpPr>
          <p:cNvPr id="28" name="TextBox 27"/>
          <p:cNvSpPr txBox="1"/>
          <p:nvPr/>
        </p:nvSpPr>
        <p:spPr>
          <a:xfrm>
            <a:off x="3721608" y="2697480"/>
            <a:ext cx="2395728" cy="406009"/>
          </a:xfrm>
          <a:prstGeom prst="rect">
            <a:avLst/>
          </a:prstGeom>
          <a:noFill/>
        </p:spPr>
        <p:txBody>
          <a:bodyPr wrap="square">
            <a:spAutoFit/>
          </a:bodyPr>
          <a:lstStyle/>
          <a:p>
            <a:pPr>
              <a:defRPr sz="1019" i="1">
                <a:solidFill>
                  <a:srgbClr val="1E3A5F"/>
                </a:solidFill>
              </a:defRPr>
            </a:pPr>
            <a:r>
              <a:rPr b="1"/>
              <a:t>HIAA Target: Certified clinical facilities &amp; recovery housing</a:t>
            </a:r>
          </a:p>
        </p:txBody>
      </p:sp>
      <p:sp>
        <p:nvSpPr>
          <p:cNvPr id="29" name="TextBox 28"/>
          <p:cNvSpPr txBox="1"/>
          <p:nvPr/>
        </p:nvSpPr>
        <p:spPr>
          <a:xfrm>
            <a:off x="3721608" y="3090672"/>
            <a:ext cx="2395728" cy="2614562"/>
          </a:xfrm>
          <a:prstGeom prst="rect">
            <a:avLst/>
          </a:prstGeom>
          <a:noFill/>
        </p:spPr>
        <p:txBody>
          <a:bodyPr wrap="square">
            <a:spAutoFit/>
          </a:bodyPr>
          <a:lstStyle/>
          <a:p>
            <a:pPr marL="171450" indent="-171450">
              <a:spcAft>
                <a:spcPts val="400"/>
              </a:spcAft>
              <a:buFont typeface="Wingdings" panose="05000000000000000000" pitchFamily="2" charset="2"/>
              <a:buChar char="q"/>
              <a:defRPr sz="1030">
                <a:solidFill>
                  <a:srgbClr val="373737"/>
                </a:solidFill>
              </a:defRPr>
            </a:pPr>
            <a:r>
              <a:t>Youth Residential Treatment Facility  </a:t>
            </a:r>
          </a:p>
          <a:p>
            <a:pPr marL="171450" indent="-171450">
              <a:spcAft>
                <a:spcPts val="400"/>
              </a:spcAft>
              <a:buFont typeface="Wingdings" panose="05000000000000000000" pitchFamily="2" charset="2"/>
              <a:buChar char="q"/>
              <a:defRPr sz="1030">
                <a:solidFill>
                  <a:srgbClr val="373737"/>
                </a:solidFill>
              </a:defRPr>
            </a:pPr>
            <a:r>
              <a:t>Recovery Residence</a:t>
            </a:r>
            <a:r>
              <a:rPr lang="en-US"/>
              <a:t>/Housing</a:t>
            </a:r>
            <a:endParaRPr/>
          </a:p>
          <a:p>
            <a:pPr marL="171450" indent="-171450">
              <a:spcAft>
                <a:spcPts val="400"/>
              </a:spcAft>
              <a:buFont typeface="Wingdings" panose="05000000000000000000" pitchFamily="2" charset="2"/>
              <a:buChar char="q"/>
              <a:defRPr sz="1030">
                <a:solidFill>
                  <a:srgbClr val="373737"/>
                </a:solidFill>
              </a:defRPr>
            </a:pPr>
            <a:r>
              <a:t>Multi-SUD Clinic Facility </a:t>
            </a:r>
            <a:r>
              <a:rPr lang="en-US"/>
              <a:t>infrastructure and clinical service upgrades</a:t>
            </a:r>
          </a:p>
          <a:p>
            <a:pPr marL="628650" lvl="1" indent="-171450">
              <a:spcAft>
                <a:spcPts val="400"/>
              </a:spcAft>
              <a:buFont typeface="Wingdings" panose="05000000000000000000" pitchFamily="2" charset="2"/>
              <a:buChar char="§"/>
              <a:defRPr sz="1030">
                <a:solidFill>
                  <a:srgbClr val="373737"/>
                </a:solidFill>
              </a:defRPr>
            </a:pPr>
            <a:r>
              <a:rPr lang="en-US"/>
              <a:t>ASAM level of Care</a:t>
            </a:r>
          </a:p>
          <a:p>
            <a:pPr marL="628650" lvl="1" indent="-171450">
              <a:spcAft>
                <a:spcPts val="400"/>
              </a:spcAft>
              <a:buFont typeface="Wingdings" panose="05000000000000000000" pitchFamily="2" charset="2"/>
              <a:buChar char="§"/>
              <a:defRPr sz="1030">
                <a:solidFill>
                  <a:srgbClr val="373737"/>
                </a:solidFill>
              </a:defRPr>
            </a:pPr>
            <a:r>
              <a:rPr lang="en-US"/>
              <a:t>Withdrawal Management</a:t>
            </a:r>
          </a:p>
          <a:p>
            <a:pPr marL="628650" lvl="1" indent="-171450">
              <a:spcAft>
                <a:spcPts val="400"/>
              </a:spcAft>
              <a:buFont typeface="Wingdings" panose="05000000000000000000" pitchFamily="2" charset="2"/>
              <a:buChar char="§"/>
              <a:defRPr sz="1030">
                <a:solidFill>
                  <a:srgbClr val="373737"/>
                </a:solidFill>
              </a:defRPr>
            </a:pPr>
            <a:r>
              <a:rPr lang="en-US"/>
              <a:t>IMS Services/Medical Staffing</a:t>
            </a:r>
          </a:p>
          <a:p>
            <a:pPr marL="628650" lvl="1" indent="-171450">
              <a:spcAft>
                <a:spcPts val="400"/>
              </a:spcAft>
              <a:buFont typeface="Wingdings" panose="05000000000000000000" pitchFamily="2" charset="2"/>
              <a:buChar char="§"/>
              <a:defRPr sz="1030">
                <a:solidFill>
                  <a:srgbClr val="373737"/>
                </a:solidFill>
              </a:defRPr>
            </a:pPr>
            <a:r>
              <a:rPr lang="en-US"/>
              <a:t>Co-Occurring</a:t>
            </a:r>
          </a:p>
          <a:p>
            <a:pPr marL="171450" indent="-171450">
              <a:spcAft>
                <a:spcPts val="400"/>
              </a:spcAft>
              <a:buFont typeface="Wingdings" panose="05000000000000000000" pitchFamily="2" charset="2"/>
              <a:buChar char="q"/>
              <a:defRPr sz="1030">
                <a:solidFill>
                  <a:srgbClr val="373737"/>
                </a:solidFill>
              </a:defRPr>
            </a:pPr>
            <a:r>
              <a:rPr lang="en-US"/>
              <a:t>SB43 capable facilities</a:t>
            </a:r>
          </a:p>
          <a:p>
            <a:pPr marL="171450" indent="-171450">
              <a:spcAft>
                <a:spcPts val="400"/>
              </a:spcAft>
              <a:buFont typeface="Wingdings" panose="05000000000000000000" pitchFamily="2" charset="2"/>
              <a:buChar char="q"/>
              <a:defRPr sz="1030">
                <a:solidFill>
                  <a:srgbClr val="373737"/>
                </a:solidFill>
              </a:defRPr>
            </a:pPr>
            <a:r>
              <a:rPr lang="en-US"/>
              <a:t>Sobering Center</a:t>
            </a:r>
          </a:p>
          <a:p>
            <a:pPr marL="171450" indent="-171450">
              <a:spcAft>
                <a:spcPts val="400"/>
              </a:spcAft>
              <a:buFont typeface="Wingdings" panose="05000000000000000000" pitchFamily="2" charset="2"/>
              <a:buChar char="q"/>
              <a:defRPr sz="1030">
                <a:solidFill>
                  <a:srgbClr val="373737"/>
                </a:solidFill>
              </a:defRPr>
            </a:pPr>
            <a:r>
              <a:rPr lang="en-US"/>
              <a:t>Access to treatment</a:t>
            </a:r>
            <a:endParaRPr/>
          </a:p>
        </p:txBody>
      </p:sp>
      <p:sp>
        <p:nvSpPr>
          <p:cNvPr id="30" name="Rounded Rectangle 29"/>
          <p:cNvSpPr/>
          <p:nvPr/>
        </p:nvSpPr>
        <p:spPr>
          <a:xfrm>
            <a:off x="6240611" y="1828800"/>
            <a:ext cx="2711365" cy="4069080"/>
          </a:xfrm>
          <a:prstGeom prst="roundRect">
            <a:avLst/>
          </a:prstGeom>
          <a:solidFill>
            <a:schemeClr val="accent6">
              <a:lumMod val="20000"/>
              <a:lumOff val="80000"/>
            </a:schemeClr>
          </a:solidFill>
          <a:ln>
            <a:solidFill>
              <a:srgbClr val="D5DC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Rounded Rectangle 30"/>
          <p:cNvSpPr/>
          <p:nvPr/>
        </p:nvSpPr>
        <p:spPr>
          <a:xfrm>
            <a:off x="6227064" y="1847088"/>
            <a:ext cx="2706623" cy="502920"/>
          </a:xfrm>
          <a:prstGeom prst="roundRect">
            <a:avLst/>
          </a:prstGeom>
          <a:solidFill>
            <a:schemeClr val="accent6">
              <a:lumMod val="75000"/>
            </a:schemeClr>
          </a:solidFill>
          <a:ln>
            <a:solidFill>
              <a:srgbClr val="2A9BB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TextBox 31"/>
          <p:cNvSpPr txBox="1"/>
          <p:nvPr/>
        </p:nvSpPr>
        <p:spPr>
          <a:xfrm>
            <a:off x="6351924" y="1901952"/>
            <a:ext cx="2718174" cy="292388"/>
          </a:xfrm>
          <a:prstGeom prst="rect">
            <a:avLst/>
          </a:prstGeom>
          <a:noFill/>
        </p:spPr>
        <p:txBody>
          <a:bodyPr wrap="square">
            <a:spAutoFit/>
          </a:bodyPr>
          <a:lstStyle/>
          <a:p>
            <a:pPr>
              <a:defRPr sz="1300" b="1">
                <a:solidFill>
                  <a:srgbClr val="FFFFFF"/>
                </a:solidFill>
              </a:defRPr>
            </a:pPr>
            <a:r>
              <a:t>Community-Based (CBO) Grants</a:t>
            </a:r>
          </a:p>
        </p:txBody>
      </p:sp>
      <p:sp>
        <p:nvSpPr>
          <p:cNvPr id="33" name="TextBox 32"/>
          <p:cNvSpPr txBox="1"/>
          <p:nvPr/>
        </p:nvSpPr>
        <p:spPr>
          <a:xfrm>
            <a:off x="6446520" y="2450592"/>
            <a:ext cx="1601721" cy="307777"/>
          </a:xfrm>
          <a:prstGeom prst="rect">
            <a:avLst/>
          </a:prstGeom>
          <a:noFill/>
        </p:spPr>
        <p:txBody>
          <a:bodyPr wrap="none">
            <a:spAutoFit/>
          </a:bodyPr>
          <a:lstStyle/>
          <a:p>
            <a:pPr>
              <a:defRPr sz="1400" b="1">
                <a:solidFill>
                  <a:srgbClr val="2A9BB2"/>
                </a:solidFill>
              </a:defRPr>
            </a:pPr>
            <a:r>
              <a:rPr>
                <a:solidFill>
                  <a:schemeClr val="accent6">
                    <a:lumMod val="50000"/>
                  </a:schemeClr>
                </a:solidFill>
              </a:rPr>
              <a:t>3</a:t>
            </a:r>
            <a:r>
              <a:rPr lang="en-US">
                <a:solidFill>
                  <a:schemeClr val="accent6">
                    <a:lumMod val="50000"/>
                  </a:schemeClr>
                </a:solidFill>
              </a:rPr>
              <a:t>0</a:t>
            </a:r>
            <a:r>
              <a:rPr>
                <a:solidFill>
                  <a:schemeClr val="accent6">
                    <a:lumMod val="50000"/>
                  </a:schemeClr>
                </a:solidFill>
              </a:rPr>
              <a:t>%  |  </a:t>
            </a:r>
            <a:r>
              <a:rPr lang="en-US">
                <a:solidFill>
                  <a:schemeClr val="accent6">
                    <a:lumMod val="50000"/>
                  </a:schemeClr>
                </a:solidFill>
              </a:rPr>
              <a:t>$6,921,000</a:t>
            </a:r>
            <a:endParaRPr>
              <a:solidFill>
                <a:schemeClr val="accent6">
                  <a:lumMod val="50000"/>
                </a:schemeClr>
              </a:solidFill>
            </a:endParaRPr>
          </a:p>
        </p:txBody>
      </p:sp>
      <p:sp>
        <p:nvSpPr>
          <p:cNvPr id="34" name="TextBox 33"/>
          <p:cNvSpPr txBox="1"/>
          <p:nvPr/>
        </p:nvSpPr>
        <p:spPr>
          <a:xfrm>
            <a:off x="6446520" y="2697480"/>
            <a:ext cx="2395728" cy="406009"/>
          </a:xfrm>
          <a:prstGeom prst="rect">
            <a:avLst/>
          </a:prstGeom>
          <a:noFill/>
        </p:spPr>
        <p:txBody>
          <a:bodyPr wrap="square">
            <a:spAutoFit/>
          </a:bodyPr>
          <a:lstStyle/>
          <a:p>
            <a:pPr>
              <a:defRPr sz="1019" i="1">
                <a:solidFill>
                  <a:srgbClr val="1E3A5F"/>
                </a:solidFill>
              </a:defRPr>
            </a:pPr>
            <a:r>
              <a:rPr b="1"/>
              <a:t>Direct interventions: youth prevention &amp; targeted outreach</a:t>
            </a:r>
          </a:p>
        </p:txBody>
      </p:sp>
      <p:sp>
        <p:nvSpPr>
          <p:cNvPr id="35" name="TextBox 34"/>
          <p:cNvSpPr txBox="1"/>
          <p:nvPr/>
        </p:nvSpPr>
        <p:spPr>
          <a:xfrm>
            <a:off x="6446520" y="3090672"/>
            <a:ext cx="2395728" cy="2036455"/>
          </a:xfrm>
          <a:prstGeom prst="rect">
            <a:avLst/>
          </a:prstGeom>
          <a:noFill/>
        </p:spPr>
        <p:txBody>
          <a:bodyPr wrap="square">
            <a:spAutoFit/>
          </a:bodyPr>
          <a:lstStyle/>
          <a:p>
            <a:pPr marL="171450" indent="-171450">
              <a:spcAft>
                <a:spcPts val="400"/>
              </a:spcAft>
              <a:buFont typeface="Wingdings" panose="05000000000000000000" pitchFamily="2" charset="2"/>
              <a:buChar char="q"/>
              <a:defRPr sz="1030">
                <a:solidFill>
                  <a:srgbClr val="373737"/>
                </a:solidFill>
              </a:defRPr>
            </a:pPr>
            <a:r>
              <a:t>Safe Spaces &amp; Positive </a:t>
            </a:r>
            <a:r>
              <a:rPr lang="en-US"/>
              <a:t>Prevention </a:t>
            </a:r>
            <a:r>
              <a:t>Youth Activities </a:t>
            </a:r>
          </a:p>
          <a:p>
            <a:pPr marL="171450" indent="-171450">
              <a:spcAft>
                <a:spcPts val="400"/>
              </a:spcAft>
              <a:buFont typeface="Wingdings" panose="05000000000000000000" pitchFamily="2" charset="2"/>
              <a:buChar char="q"/>
              <a:defRPr sz="1030">
                <a:solidFill>
                  <a:srgbClr val="373737"/>
                </a:solidFill>
              </a:defRPr>
            </a:pPr>
            <a:r>
              <a:t>Culturally Responsive Outreach &amp; Peer Responders </a:t>
            </a:r>
          </a:p>
          <a:p>
            <a:pPr marL="171450" indent="-171450">
              <a:spcAft>
                <a:spcPts val="400"/>
              </a:spcAft>
              <a:buFont typeface="Wingdings" panose="05000000000000000000" pitchFamily="2" charset="2"/>
              <a:buChar char="q"/>
              <a:defRPr sz="1030">
                <a:solidFill>
                  <a:srgbClr val="373737"/>
                </a:solidFill>
              </a:defRPr>
            </a:pPr>
            <a:r>
              <a:t>Local Recovery Support Networks</a:t>
            </a:r>
            <a:endParaRPr lang="en-US"/>
          </a:p>
          <a:p>
            <a:pPr marL="171450" indent="-171450">
              <a:spcAft>
                <a:spcPts val="400"/>
              </a:spcAft>
              <a:buFont typeface="Wingdings" panose="05000000000000000000" pitchFamily="2" charset="2"/>
              <a:buChar char="q"/>
              <a:defRPr sz="1030">
                <a:solidFill>
                  <a:srgbClr val="373737"/>
                </a:solidFill>
              </a:defRPr>
            </a:pPr>
            <a:r>
              <a:rPr lang="en-US"/>
              <a:t>Harm Reduction and Outreach</a:t>
            </a:r>
          </a:p>
          <a:p>
            <a:pPr marL="171450" indent="-171450">
              <a:spcAft>
                <a:spcPts val="400"/>
              </a:spcAft>
              <a:buFont typeface="Wingdings" panose="05000000000000000000" pitchFamily="2" charset="2"/>
              <a:buChar char="q"/>
              <a:defRPr sz="1030">
                <a:solidFill>
                  <a:srgbClr val="373737"/>
                </a:solidFill>
              </a:defRPr>
            </a:pPr>
            <a:r>
              <a:rPr lang="en-US"/>
              <a:t>Naloxone Distribution</a:t>
            </a:r>
          </a:p>
          <a:p>
            <a:pPr marL="171450" indent="-171450">
              <a:spcAft>
                <a:spcPts val="400"/>
              </a:spcAft>
              <a:buFont typeface="Wingdings" panose="05000000000000000000" pitchFamily="2" charset="2"/>
              <a:buChar char="q"/>
              <a:defRPr sz="1030">
                <a:solidFill>
                  <a:srgbClr val="373737"/>
                </a:solidFill>
              </a:defRPr>
            </a:pPr>
            <a:r>
              <a:rPr lang="en-US"/>
              <a:t>Recovery Support Services</a:t>
            </a:r>
          </a:p>
          <a:p>
            <a:pPr marL="171450" indent="-171450">
              <a:spcAft>
                <a:spcPts val="400"/>
              </a:spcAft>
              <a:buFont typeface="Wingdings" panose="05000000000000000000" pitchFamily="2" charset="2"/>
              <a:buChar char="q"/>
              <a:defRPr sz="1030">
                <a:solidFill>
                  <a:srgbClr val="373737"/>
                </a:solidFill>
              </a:defRPr>
            </a:pPr>
            <a:r>
              <a:rPr lang="en-US"/>
              <a:t>Community Education</a:t>
            </a:r>
          </a:p>
          <a:p>
            <a:pPr marL="171450" indent="-171450">
              <a:spcAft>
                <a:spcPts val="400"/>
              </a:spcAft>
              <a:buFont typeface="Wingdings" panose="05000000000000000000" pitchFamily="2" charset="2"/>
              <a:buChar char="q"/>
              <a:defRPr sz="1030">
                <a:solidFill>
                  <a:srgbClr val="373737"/>
                </a:solidFill>
              </a:defRPr>
            </a:pPr>
            <a:r>
              <a:rPr lang="en-US"/>
              <a:t>Access to treatment</a:t>
            </a:r>
            <a:endParaRPr/>
          </a:p>
        </p:txBody>
      </p:sp>
      <p:sp>
        <p:nvSpPr>
          <p:cNvPr id="36" name="Rounded Rectangle 35"/>
          <p:cNvSpPr/>
          <p:nvPr/>
        </p:nvSpPr>
        <p:spPr>
          <a:xfrm>
            <a:off x="9061704" y="1828800"/>
            <a:ext cx="2615184" cy="4069080"/>
          </a:xfrm>
          <a:prstGeom prst="roundRect">
            <a:avLst/>
          </a:prstGeom>
          <a:solidFill>
            <a:schemeClr val="accent4">
              <a:lumMod val="20000"/>
              <a:lumOff val="80000"/>
            </a:schemeClr>
          </a:solidFill>
          <a:ln>
            <a:solidFill>
              <a:srgbClr val="D5DCE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7" name="Rounded Rectangle 36"/>
          <p:cNvSpPr/>
          <p:nvPr/>
        </p:nvSpPr>
        <p:spPr>
          <a:xfrm>
            <a:off x="9079992" y="1847088"/>
            <a:ext cx="2578608" cy="502920"/>
          </a:xfrm>
          <a:prstGeom prst="roundRect">
            <a:avLst/>
          </a:prstGeom>
          <a:solidFill>
            <a:schemeClr val="accent4">
              <a:lumMod val="75000"/>
            </a:schemeClr>
          </a:solidFill>
          <a:ln>
            <a:solidFill>
              <a:schemeClr val="accent4">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8" name="TextBox 37"/>
          <p:cNvSpPr txBox="1"/>
          <p:nvPr/>
        </p:nvSpPr>
        <p:spPr>
          <a:xfrm>
            <a:off x="9180576" y="1901952"/>
            <a:ext cx="2499467" cy="292388"/>
          </a:xfrm>
          <a:prstGeom prst="rect">
            <a:avLst/>
          </a:prstGeom>
          <a:solidFill>
            <a:schemeClr val="accent4">
              <a:lumMod val="75000"/>
            </a:schemeClr>
          </a:solidFill>
        </p:spPr>
        <p:txBody>
          <a:bodyPr wrap="none">
            <a:spAutoFit/>
          </a:bodyPr>
          <a:lstStyle/>
          <a:p>
            <a:pPr>
              <a:defRPr sz="1300" b="1">
                <a:solidFill>
                  <a:srgbClr val="FFFFFF"/>
                </a:solidFill>
              </a:defRPr>
            </a:pPr>
            <a:r>
              <a:t>County-Operated Remediation</a:t>
            </a:r>
          </a:p>
        </p:txBody>
      </p:sp>
      <p:sp>
        <p:nvSpPr>
          <p:cNvPr id="39" name="TextBox 38"/>
          <p:cNvSpPr txBox="1"/>
          <p:nvPr/>
        </p:nvSpPr>
        <p:spPr>
          <a:xfrm>
            <a:off x="9171432" y="2450592"/>
            <a:ext cx="1601721" cy="307777"/>
          </a:xfrm>
          <a:prstGeom prst="rect">
            <a:avLst/>
          </a:prstGeom>
          <a:noFill/>
        </p:spPr>
        <p:txBody>
          <a:bodyPr wrap="none">
            <a:spAutoFit/>
          </a:bodyPr>
          <a:lstStyle/>
          <a:p>
            <a:pPr>
              <a:defRPr sz="1400" b="1">
                <a:solidFill>
                  <a:srgbClr val="569A74"/>
                </a:solidFill>
              </a:defRPr>
            </a:pPr>
            <a:r>
              <a:rPr lang="en-US">
                <a:solidFill>
                  <a:schemeClr val="accent2">
                    <a:lumMod val="50000"/>
                  </a:schemeClr>
                </a:solidFill>
              </a:rPr>
              <a:t>30</a:t>
            </a:r>
            <a:r>
              <a:rPr>
                <a:solidFill>
                  <a:schemeClr val="accent2">
                    <a:lumMod val="50000"/>
                  </a:schemeClr>
                </a:solidFill>
              </a:rPr>
              <a:t>%  |  </a:t>
            </a:r>
            <a:r>
              <a:rPr lang="en-US">
                <a:solidFill>
                  <a:schemeClr val="accent2">
                    <a:lumMod val="50000"/>
                  </a:schemeClr>
                </a:solidFill>
              </a:rPr>
              <a:t>$6,921,000</a:t>
            </a:r>
            <a:endParaRPr>
              <a:solidFill>
                <a:schemeClr val="accent2">
                  <a:lumMod val="50000"/>
                </a:schemeClr>
              </a:solidFill>
            </a:endParaRPr>
          </a:p>
        </p:txBody>
      </p:sp>
      <p:sp>
        <p:nvSpPr>
          <p:cNvPr id="40" name="TextBox 39"/>
          <p:cNvSpPr txBox="1"/>
          <p:nvPr/>
        </p:nvSpPr>
        <p:spPr>
          <a:xfrm>
            <a:off x="9171432" y="2697480"/>
            <a:ext cx="2441448" cy="406009"/>
          </a:xfrm>
          <a:prstGeom prst="rect">
            <a:avLst/>
          </a:prstGeom>
          <a:noFill/>
        </p:spPr>
        <p:txBody>
          <a:bodyPr wrap="square">
            <a:spAutoFit/>
          </a:bodyPr>
          <a:lstStyle/>
          <a:p>
            <a:pPr>
              <a:defRPr sz="1019" i="1">
                <a:solidFill>
                  <a:srgbClr val="1E3A5F"/>
                </a:solidFill>
              </a:defRPr>
            </a:pPr>
            <a:r>
              <a:rPr b="1"/>
              <a:t>Public integration: </a:t>
            </a:r>
            <a:r>
              <a:rPr lang="en-US" b="1"/>
              <a:t>MAT Access, </a:t>
            </a:r>
            <a:r>
              <a:rPr b="1"/>
              <a:t>mobile </a:t>
            </a:r>
            <a:r>
              <a:rPr lang="en-US" b="1"/>
              <a:t>services</a:t>
            </a:r>
            <a:r>
              <a:rPr b="1"/>
              <a:t> &amp; BHP administration</a:t>
            </a:r>
          </a:p>
        </p:txBody>
      </p:sp>
      <p:sp>
        <p:nvSpPr>
          <p:cNvPr id="41" name="TextBox 40"/>
          <p:cNvSpPr txBox="1"/>
          <p:nvPr/>
        </p:nvSpPr>
        <p:spPr>
          <a:xfrm>
            <a:off x="9171432" y="3090672"/>
            <a:ext cx="2395728" cy="1668149"/>
          </a:xfrm>
          <a:prstGeom prst="rect">
            <a:avLst/>
          </a:prstGeom>
          <a:noFill/>
        </p:spPr>
        <p:txBody>
          <a:bodyPr wrap="square">
            <a:spAutoFit/>
          </a:bodyPr>
          <a:lstStyle/>
          <a:p>
            <a:pPr marL="171450" indent="-171450">
              <a:spcAft>
                <a:spcPts val="400"/>
              </a:spcAft>
              <a:buFont typeface="Wingdings" panose="05000000000000000000" pitchFamily="2" charset="2"/>
              <a:buChar char="q"/>
              <a:defRPr sz="1030">
                <a:solidFill>
                  <a:srgbClr val="373737"/>
                </a:solidFill>
              </a:defRPr>
            </a:pPr>
            <a:r>
              <a:rPr lang="en-US"/>
              <a:t>Increased MAT Access/Services</a:t>
            </a:r>
          </a:p>
          <a:p>
            <a:pPr marL="171450" indent="-171450">
              <a:spcAft>
                <a:spcPts val="400"/>
              </a:spcAft>
              <a:buFont typeface="Wingdings" panose="05000000000000000000" pitchFamily="2" charset="2"/>
              <a:buChar char="q"/>
              <a:defRPr sz="1030">
                <a:solidFill>
                  <a:srgbClr val="373737"/>
                </a:solidFill>
              </a:defRPr>
            </a:pPr>
            <a:r>
              <a:rPr lang="en-US"/>
              <a:t>Mobile Care Services</a:t>
            </a:r>
            <a:endParaRPr/>
          </a:p>
          <a:p>
            <a:pPr marL="171450" indent="-171450">
              <a:spcAft>
                <a:spcPts val="400"/>
              </a:spcAft>
              <a:buFont typeface="Wingdings" panose="05000000000000000000" pitchFamily="2" charset="2"/>
              <a:buChar char="q"/>
              <a:defRPr sz="1030">
                <a:solidFill>
                  <a:srgbClr val="373737"/>
                </a:solidFill>
              </a:defRPr>
            </a:pPr>
            <a:r>
              <a:rPr lang="en-US"/>
              <a:t>Justice Involved Populations/Facilities</a:t>
            </a:r>
          </a:p>
          <a:p>
            <a:pPr marL="628650" lvl="1" indent="-171450">
              <a:spcAft>
                <a:spcPts val="400"/>
              </a:spcAft>
              <a:buFont typeface="Wingdings" panose="05000000000000000000" pitchFamily="2" charset="2"/>
              <a:buChar char="§"/>
              <a:defRPr sz="1030">
                <a:solidFill>
                  <a:srgbClr val="373737"/>
                </a:solidFill>
              </a:defRPr>
            </a:pPr>
            <a:r>
              <a:rPr lang="en-US"/>
              <a:t>Reduce Recidivism</a:t>
            </a:r>
          </a:p>
          <a:p>
            <a:pPr marL="628650" lvl="1" indent="-171450">
              <a:spcAft>
                <a:spcPts val="400"/>
              </a:spcAft>
              <a:buFont typeface="Wingdings" panose="05000000000000000000" pitchFamily="2" charset="2"/>
              <a:buChar char="§"/>
              <a:defRPr sz="1030">
                <a:solidFill>
                  <a:srgbClr val="373737"/>
                </a:solidFill>
              </a:defRPr>
            </a:pPr>
            <a:r>
              <a:rPr lang="en-US"/>
              <a:t>MAT Re-Entry and Linkages</a:t>
            </a:r>
            <a:endParaRPr/>
          </a:p>
          <a:p>
            <a:pPr marL="171450" indent="-171450">
              <a:spcAft>
                <a:spcPts val="400"/>
              </a:spcAft>
              <a:buFont typeface="Wingdings" panose="05000000000000000000" pitchFamily="2" charset="2"/>
              <a:buChar char="q"/>
              <a:defRPr sz="1030">
                <a:solidFill>
                  <a:srgbClr val="373737"/>
                </a:solidFill>
              </a:defRPr>
            </a:pPr>
            <a:r>
              <a:rPr lang="en-US"/>
              <a:t>Access to treatment</a:t>
            </a:r>
          </a:p>
          <a:p>
            <a:pPr marL="171450" indent="-171450">
              <a:spcAft>
                <a:spcPts val="400"/>
              </a:spcAft>
              <a:buFont typeface="Wingdings" panose="05000000000000000000" pitchFamily="2" charset="2"/>
              <a:buChar char="q"/>
              <a:defRPr sz="1030">
                <a:solidFill>
                  <a:srgbClr val="373737"/>
                </a:solidFill>
              </a:defRPr>
            </a:pPr>
            <a:r>
              <a:t>Program Compliance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59FEF8-DE71-47C0-835C-ACE454A3E037}"/>
              </a:ext>
            </a:extLst>
          </p:cNvPr>
          <p:cNvSpPr>
            <a:spLocks noGrp="1"/>
          </p:cNvSpPr>
          <p:nvPr/>
        </p:nvSpPr>
        <p:spPr>
          <a:xfrm>
            <a:off x="495300" y="494030"/>
            <a:ext cx="11144250" cy="495300"/>
          </a:xfrm>
          <a:prstGeom prst="rect">
            <a:avLst/>
          </a:prstGeom>
        </p:spPr>
        <p:txBody>
          <a:bodyPr lIns="0" tIns="0" rIns="0" bIns="0" anchor="t">
            <a:noAutofit/>
          </a:bodyPr>
          <a:lstStyle/>
          <a:p>
            <a:pPr algn="ctr">
              <a:defRPr sz="2700" b="1">
                <a:solidFill>
                  <a:srgbClr val="123B52"/>
                </a:solidFill>
                <a:latin typeface="Arial"/>
                <a:ea typeface="Arial"/>
                <a:cs typeface="Arial"/>
              </a:defRPr>
            </a:pPr>
            <a:r>
              <a:rPr>
                <a:latin typeface="Aptos Display"/>
              </a:rPr>
              <a:t>Lake County’s </a:t>
            </a:r>
            <a:r>
              <a:rPr lang="en-US">
                <a:latin typeface="Aptos Display"/>
              </a:rPr>
              <a:t>OSF Expenditure Plan aligns with </a:t>
            </a:r>
            <a:r>
              <a:rPr>
                <a:latin typeface="Aptos Display"/>
              </a:rPr>
              <a:t>DHCS </a:t>
            </a:r>
            <a:r>
              <a:rPr lang="en-US">
                <a:latin typeface="Aptos Display"/>
              </a:rPr>
              <a:t>Guiding Principles</a:t>
            </a:r>
          </a:p>
        </p:txBody>
      </p:sp>
      <p:graphicFrame>
        <p:nvGraphicFramePr>
          <p:cNvPr id="13" name="alignment-table"/>
          <p:cNvGraphicFramePr/>
          <p:nvPr>
            <p:extLst>
              <p:ext uri="{D42A27DB-BD31-4B8C-83A1-F6EECF244321}">
                <p14:modId xmlns:p14="http://schemas.microsoft.com/office/powerpoint/2010/main" val="1179801634"/>
              </p:ext>
            </p:extLst>
          </p:nvPr>
        </p:nvGraphicFramePr>
        <p:xfrm>
          <a:off x="495300" y="1162050"/>
          <a:ext cx="11239500" cy="4190998"/>
        </p:xfrm>
        <a:graphic>
          <a:graphicData uri="http://schemas.openxmlformats.org/drawingml/2006/table">
            <a:tbl>
              <a:tblPr/>
              <a:tblGrid>
                <a:gridCol w="3333750">
                  <a:extLst>
                    <a:ext uri="{9D8B030D-6E8A-4147-A177-3AD203B41FA5}">
                      <a16:colId xmlns:a16="http://schemas.microsoft.com/office/drawing/2014/main" val="20000"/>
                    </a:ext>
                  </a:extLst>
                </a:gridCol>
                <a:gridCol w="7905750">
                  <a:extLst>
                    <a:ext uri="{9D8B030D-6E8A-4147-A177-3AD203B41FA5}">
                      <a16:colId xmlns:a16="http://schemas.microsoft.com/office/drawing/2014/main" val="20001"/>
                    </a:ext>
                  </a:extLst>
                </a:gridCol>
              </a:tblGrid>
              <a:tr h="598714">
                <a:tc>
                  <a:txBody>
                    <a:bodyPr/>
                    <a:lstStyle/>
                    <a:p>
                      <a:r>
                        <a:rPr sz="1400"/>
                        <a:t>DHCS GUIDING PRINCIPLE</a:t>
                      </a:r>
                    </a:p>
                  </a:txBody>
                  <a:tcPr/>
                </a:tc>
                <a:tc>
                  <a:txBody>
                    <a:bodyPr/>
                    <a:lstStyle/>
                    <a:p>
                      <a:r>
                        <a:rPr sz="1400"/>
                        <a:t>LAKE COUNTY EXPENDITURE PLAN ALIGNMENT</a:t>
                      </a:r>
                    </a:p>
                  </a:txBody>
                  <a:tcPr/>
                </a:tc>
                <a:extLst>
                  <a:ext uri="{0D108BD9-81ED-4DB2-BD59-A6C34878D82A}">
                    <a16:rowId xmlns:a16="http://schemas.microsoft.com/office/drawing/2014/main" val="10000"/>
                  </a:ext>
                </a:extLst>
              </a:tr>
              <a:tr h="598714">
                <a:tc>
                  <a:txBody>
                    <a:bodyPr/>
                    <a:lstStyle/>
                    <a:p>
                      <a:r>
                        <a:rPr sz="1400"/>
                        <a:t>Opioid remediation</a:t>
                      </a:r>
                    </a:p>
                  </a:txBody>
                  <a:tcPr>
                    <a:solidFill>
                      <a:schemeClr val="accent5">
                        <a:lumMod val="20000"/>
                        <a:lumOff val="80000"/>
                      </a:schemeClr>
                    </a:solidFill>
                  </a:tcPr>
                </a:tc>
                <a:tc>
                  <a:txBody>
                    <a:bodyPr/>
                    <a:lstStyle/>
                    <a:p>
                      <a:r>
                        <a:rPr sz="1400"/>
                        <a:t>Priorities address prevention, treatment, harm reduction, recovery, infrastructure and access.</a:t>
                      </a:r>
                    </a:p>
                  </a:txBody>
                  <a:tcPr/>
                </a:tc>
                <a:extLst>
                  <a:ext uri="{0D108BD9-81ED-4DB2-BD59-A6C34878D82A}">
                    <a16:rowId xmlns:a16="http://schemas.microsoft.com/office/drawing/2014/main" val="10001"/>
                  </a:ext>
                </a:extLst>
              </a:tr>
              <a:tr h="598714">
                <a:tc>
                  <a:txBody>
                    <a:bodyPr/>
                    <a:lstStyle/>
                    <a:p>
                      <a:r>
                        <a:rPr sz="1400"/>
                        <a:t>High-impact strategies</a:t>
                      </a:r>
                    </a:p>
                  </a:txBody>
                  <a:tcPr>
                    <a:solidFill>
                      <a:schemeClr val="accent5">
                        <a:lumMod val="20000"/>
                        <a:lumOff val="80000"/>
                      </a:schemeClr>
                    </a:solidFill>
                  </a:tcPr>
                </a:tc>
                <a:tc>
                  <a:txBody>
                    <a:bodyPr/>
                    <a:lstStyle/>
                    <a:p>
                      <a:r>
                        <a:rPr sz="1400"/>
                        <a:t>Includes treatment capacity, youth prevention, diversion, harm reduction and vulnerable populations.</a:t>
                      </a:r>
                    </a:p>
                  </a:txBody>
                  <a:tcPr/>
                </a:tc>
                <a:extLst>
                  <a:ext uri="{0D108BD9-81ED-4DB2-BD59-A6C34878D82A}">
                    <a16:rowId xmlns:a16="http://schemas.microsoft.com/office/drawing/2014/main" val="10002"/>
                  </a:ext>
                </a:extLst>
              </a:tr>
              <a:tr h="598714">
                <a:tc>
                  <a:txBody>
                    <a:bodyPr/>
                    <a:lstStyle/>
                    <a:p>
                      <a:r>
                        <a:rPr sz="1400"/>
                        <a:t>Data-informed planning</a:t>
                      </a:r>
                    </a:p>
                  </a:txBody>
                  <a:tcPr>
                    <a:solidFill>
                      <a:schemeClr val="accent5">
                        <a:lumMod val="20000"/>
                        <a:lumOff val="80000"/>
                      </a:schemeClr>
                    </a:solidFill>
                  </a:tcPr>
                </a:tc>
                <a:tc>
                  <a:txBody>
                    <a:bodyPr/>
                    <a:lstStyle/>
                    <a:p>
                      <a:r>
                        <a:rPr sz="1400"/>
                        <a:t>Local overdose trends, service capacity and identified gaps informed priorities.</a:t>
                      </a:r>
                    </a:p>
                  </a:txBody>
                  <a:tcPr/>
                </a:tc>
                <a:extLst>
                  <a:ext uri="{0D108BD9-81ED-4DB2-BD59-A6C34878D82A}">
                    <a16:rowId xmlns:a16="http://schemas.microsoft.com/office/drawing/2014/main" val="10003"/>
                  </a:ext>
                </a:extLst>
              </a:tr>
              <a:tr h="598714">
                <a:tc>
                  <a:txBody>
                    <a:bodyPr/>
                    <a:lstStyle/>
                    <a:p>
                      <a:r>
                        <a:rPr sz="1400"/>
                        <a:t>Community and lived experience</a:t>
                      </a:r>
                    </a:p>
                  </a:txBody>
                  <a:tcPr>
                    <a:solidFill>
                      <a:schemeClr val="accent5">
                        <a:lumMod val="20000"/>
                        <a:lumOff val="80000"/>
                      </a:schemeClr>
                    </a:solidFill>
                  </a:tcPr>
                </a:tc>
                <a:tc>
                  <a:txBody>
                    <a:bodyPr/>
                    <a:lstStyle/>
                    <a:p>
                      <a:r>
                        <a:rPr sz="1400"/>
                        <a:t>Four Community Conversations and a survey included residents, providers, tribal partners and people with lived experience.</a:t>
                      </a:r>
                    </a:p>
                  </a:txBody>
                  <a:tcPr/>
                </a:tc>
                <a:extLst>
                  <a:ext uri="{0D108BD9-81ED-4DB2-BD59-A6C34878D82A}">
                    <a16:rowId xmlns:a16="http://schemas.microsoft.com/office/drawing/2014/main" val="10004"/>
                  </a:ext>
                </a:extLst>
              </a:tr>
              <a:tr h="598714">
                <a:tc>
                  <a:txBody>
                    <a:bodyPr/>
                    <a:lstStyle/>
                    <a:p>
                      <a:r>
                        <a:rPr sz="1400"/>
                        <a:t>Equity and access</a:t>
                      </a:r>
                    </a:p>
                  </a:txBody>
                  <a:tcPr>
                    <a:solidFill>
                      <a:schemeClr val="accent5">
                        <a:lumMod val="20000"/>
                        <a:lumOff val="80000"/>
                      </a:schemeClr>
                    </a:solidFill>
                  </a:tcPr>
                </a:tc>
                <a:tc>
                  <a:txBody>
                    <a:bodyPr/>
                    <a:lstStyle/>
                    <a:p>
                      <a:r>
                        <a:rPr sz="1400"/>
                        <a:t>Considered tribal communities, communities of color, unhoused and justice-involved people, youth and older adults.</a:t>
                      </a:r>
                    </a:p>
                  </a:txBody>
                  <a:tcPr/>
                </a:tc>
                <a:extLst>
                  <a:ext uri="{0D108BD9-81ED-4DB2-BD59-A6C34878D82A}">
                    <a16:rowId xmlns:a16="http://schemas.microsoft.com/office/drawing/2014/main" val="10005"/>
                  </a:ext>
                </a:extLst>
              </a:tr>
              <a:tr h="598714">
                <a:tc>
                  <a:txBody>
                    <a:bodyPr/>
                    <a:lstStyle/>
                    <a:p>
                      <a:r>
                        <a:rPr sz="1400"/>
                        <a:t>Transparent process</a:t>
                      </a:r>
                    </a:p>
                  </a:txBody>
                  <a:tcPr>
                    <a:solidFill>
                      <a:schemeClr val="accent5">
                        <a:lumMod val="20000"/>
                        <a:lumOff val="80000"/>
                      </a:schemeClr>
                    </a:solidFill>
                  </a:tcPr>
                </a:tc>
                <a:tc>
                  <a:txBody>
                    <a:bodyPr/>
                    <a:lstStyle/>
                    <a:p>
                      <a:r>
                        <a:rPr sz="1400"/>
                        <a:t>Community members identified gaps, developed solutions, ranked priorities and endorsed 26 recommendations.</a:t>
                      </a:r>
                    </a:p>
                  </a:txBody>
                  <a:tcPr/>
                </a:tc>
                <a:extLst>
                  <a:ext uri="{0D108BD9-81ED-4DB2-BD59-A6C34878D82A}">
                    <a16:rowId xmlns:a16="http://schemas.microsoft.com/office/drawing/2014/main" val="10006"/>
                  </a:ext>
                </a:extLst>
              </a:tr>
            </a:tbl>
          </a:graphicData>
        </a:graphic>
      </p:graphicFrame>
      <p:sp>
        <p:nvSpPr>
          <p:cNvPr id="4" name="Rectangle 3">
            <a:extLst>
              <a:ext uri="{FF2B5EF4-FFF2-40B4-BE49-F238E27FC236}">
                <a16:creationId xmlns:a16="http://schemas.microsoft.com/office/drawing/2014/main" id="{280FA24D-DC58-4FE0-871A-3B86E2C8EFAF}"/>
              </a:ext>
            </a:extLst>
          </p:cNvPr>
          <p:cNvSpPr>
            <a:spLocks noGrp="1"/>
          </p:cNvSpPr>
          <p:nvPr/>
        </p:nvSpPr>
        <p:spPr>
          <a:xfrm>
            <a:off x="495300" y="1162050"/>
            <a:ext cx="3333750" cy="600075"/>
          </a:xfrm>
          <a:prstGeom prst="rect">
            <a:avLst/>
          </a:prstGeom>
          <a:solidFill>
            <a:schemeClr val="accent5">
              <a:lumMod val="50000"/>
            </a:schemeClr>
          </a:solidFill>
          <a:ln w="9525">
            <a:solidFill>
              <a:srgbClr val="083F5C"/>
            </a:solidFill>
            <a:prstDash val="solid"/>
          </a:ln>
        </p:spPr>
        <p:txBody>
          <a:bodyPr/>
          <a:lstStyle/>
          <a:p>
            <a:endParaRPr lang="en-US"/>
          </a:p>
        </p:txBody>
      </p:sp>
      <p:sp>
        <p:nvSpPr>
          <p:cNvPr id="5" name="Rectangle 4">
            <a:extLst>
              <a:ext uri="{FF2B5EF4-FFF2-40B4-BE49-F238E27FC236}">
                <a16:creationId xmlns:a16="http://schemas.microsoft.com/office/drawing/2014/main" id="{5C7DAFC8-4679-446A-A765-1645B13DC401}"/>
              </a:ext>
            </a:extLst>
          </p:cNvPr>
          <p:cNvSpPr>
            <a:spLocks noGrp="1"/>
          </p:cNvSpPr>
          <p:nvPr/>
        </p:nvSpPr>
        <p:spPr>
          <a:xfrm>
            <a:off x="3829050" y="1162050"/>
            <a:ext cx="7905750" cy="600075"/>
          </a:xfrm>
          <a:prstGeom prst="rect">
            <a:avLst/>
          </a:prstGeom>
          <a:solidFill>
            <a:schemeClr val="accent5">
              <a:lumMod val="50000"/>
            </a:schemeClr>
          </a:solidFill>
          <a:ln w="9525">
            <a:solidFill>
              <a:srgbClr val="083F5C"/>
            </a:solidFill>
            <a:prstDash val="solid"/>
          </a:ln>
        </p:spPr>
        <p:txBody>
          <a:bodyPr/>
          <a:lstStyle/>
          <a:p>
            <a:endParaRPr lang="en-US"/>
          </a:p>
        </p:txBody>
      </p:sp>
      <p:sp>
        <p:nvSpPr>
          <p:cNvPr id="6" name="Rectangle 5">
            <a:extLst>
              <a:ext uri="{FF2B5EF4-FFF2-40B4-BE49-F238E27FC236}">
                <a16:creationId xmlns:a16="http://schemas.microsoft.com/office/drawing/2014/main" id="{5ADAAA1D-1125-4164-BC79-119BE3F8821A}"/>
              </a:ext>
            </a:extLst>
          </p:cNvPr>
          <p:cNvSpPr>
            <a:spLocks noGrp="1"/>
          </p:cNvSpPr>
          <p:nvPr/>
        </p:nvSpPr>
        <p:spPr>
          <a:xfrm>
            <a:off x="590550" y="1314450"/>
            <a:ext cx="3143250" cy="304800"/>
          </a:xfrm>
          <a:prstGeom prst="rect">
            <a:avLst/>
          </a:prstGeom>
        </p:spPr>
        <p:txBody>
          <a:bodyPr lIns="0" tIns="0" rIns="0" bIns="0" anchor="ctr">
            <a:noAutofit/>
          </a:bodyPr>
          <a:lstStyle/>
          <a:p>
            <a:pPr>
              <a:defRPr sz="1500" b="1">
                <a:solidFill>
                  <a:srgbClr val="FFFFFF"/>
                </a:solidFill>
                <a:latin typeface="Arial"/>
                <a:ea typeface="Arial"/>
                <a:cs typeface="Arial"/>
              </a:defRPr>
            </a:pPr>
            <a:r>
              <a:rPr>
                <a:latin typeface="Aptos Display"/>
              </a:rPr>
              <a:t>DHCS GUIDING PRINCIPLE</a:t>
            </a:r>
          </a:p>
        </p:txBody>
      </p:sp>
      <p:sp>
        <p:nvSpPr>
          <p:cNvPr id="7" name="Rectangle 6">
            <a:extLst>
              <a:ext uri="{FF2B5EF4-FFF2-40B4-BE49-F238E27FC236}">
                <a16:creationId xmlns:a16="http://schemas.microsoft.com/office/drawing/2014/main" id="{A113BF70-D561-4D26-8B2A-E4541AD5DD5E}"/>
              </a:ext>
            </a:extLst>
          </p:cNvPr>
          <p:cNvSpPr>
            <a:spLocks noGrp="1"/>
          </p:cNvSpPr>
          <p:nvPr/>
        </p:nvSpPr>
        <p:spPr>
          <a:xfrm>
            <a:off x="3924300" y="1314450"/>
            <a:ext cx="7715250" cy="304800"/>
          </a:xfrm>
          <a:prstGeom prst="rect">
            <a:avLst/>
          </a:prstGeom>
        </p:spPr>
        <p:txBody>
          <a:bodyPr lIns="0" tIns="0" rIns="0" bIns="0" anchor="ctr">
            <a:noAutofit/>
          </a:bodyPr>
          <a:lstStyle/>
          <a:p>
            <a:pPr>
              <a:defRPr sz="1500" b="1">
                <a:solidFill>
                  <a:srgbClr val="FFFFFF"/>
                </a:solidFill>
                <a:latin typeface="Arial"/>
                <a:ea typeface="Arial"/>
                <a:cs typeface="Arial"/>
              </a:defRPr>
            </a:pPr>
            <a:r>
              <a:rPr>
                <a:latin typeface="Aptos Display"/>
              </a:rPr>
              <a:t>LAKE COUNTY EXPENDITURE PLAN ALIGNMENT</a:t>
            </a:r>
          </a:p>
        </p:txBody>
      </p:sp>
      <p:sp>
        <p:nvSpPr>
          <p:cNvPr id="8" name="Rectangle 7">
            <a:extLst>
              <a:ext uri="{FF2B5EF4-FFF2-40B4-BE49-F238E27FC236}">
                <a16:creationId xmlns:a16="http://schemas.microsoft.com/office/drawing/2014/main" id="{F5D50F26-E51F-4529-8F1B-EB15ED282553}"/>
              </a:ext>
            </a:extLst>
          </p:cNvPr>
          <p:cNvSpPr>
            <a:spLocks noGrp="1"/>
          </p:cNvSpPr>
          <p:nvPr/>
        </p:nvSpPr>
        <p:spPr>
          <a:xfrm>
            <a:off x="495300" y="5524500"/>
            <a:ext cx="11239500" cy="685800"/>
          </a:xfrm>
          <a:prstGeom prst="rect">
            <a:avLst/>
          </a:prstGeom>
          <a:solidFill>
            <a:schemeClr val="accent6">
              <a:lumMod val="20000"/>
              <a:lumOff val="80000"/>
            </a:schemeClr>
          </a:solidFill>
          <a:ln w="9525">
            <a:solidFill>
              <a:srgbClr val="9ABFCE"/>
            </a:solidFill>
            <a:prstDash val="solid"/>
          </a:ln>
        </p:spPr>
        <p:txBody>
          <a:bodyPr/>
          <a:lstStyle/>
          <a:p>
            <a:endParaRPr lang="en-US"/>
          </a:p>
        </p:txBody>
      </p:sp>
      <p:sp>
        <p:nvSpPr>
          <p:cNvPr id="9" name="Rectangle 8">
            <a:extLst>
              <a:ext uri="{FF2B5EF4-FFF2-40B4-BE49-F238E27FC236}">
                <a16:creationId xmlns:a16="http://schemas.microsoft.com/office/drawing/2014/main" id="{2839BDAF-5AAA-4790-A07C-69642C7CE4FF}"/>
              </a:ext>
            </a:extLst>
          </p:cNvPr>
          <p:cNvSpPr>
            <a:spLocks noGrp="1"/>
          </p:cNvSpPr>
          <p:nvPr/>
        </p:nvSpPr>
        <p:spPr>
          <a:xfrm>
            <a:off x="685800" y="5667375"/>
            <a:ext cx="10858500" cy="400050"/>
          </a:xfrm>
          <a:prstGeom prst="rect">
            <a:avLst/>
          </a:prstGeom>
        </p:spPr>
        <p:txBody>
          <a:bodyPr lIns="0" tIns="0" rIns="0" bIns="0" anchor="ctr">
            <a:noAutofit/>
          </a:bodyPr>
          <a:lstStyle/>
          <a:p>
            <a:pPr>
              <a:defRPr sz="1350" b="1">
                <a:solidFill>
                  <a:srgbClr val="123B52"/>
                </a:solidFill>
                <a:latin typeface="Arial"/>
                <a:ea typeface="Arial"/>
                <a:cs typeface="Arial"/>
              </a:defRPr>
            </a:pPr>
            <a:r>
              <a:rPr sz="1200"/>
              <a:t>Overall finding: Strong alignment with DHCS intent; each funded activity still requires Exhibit E, HIAA and allowability review</a:t>
            </a:r>
            <a:r>
              <a:t>.</a:t>
            </a:r>
          </a:p>
        </p:txBody>
      </p:sp>
      <p:sp>
        <p:nvSpPr>
          <p:cNvPr id="10" name="Rectangle 9">
            <a:extLst>
              <a:ext uri="{FF2B5EF4-FFF2-40B4-BE49-F238E27FC236}">
                <a16:creationId xmlns:a16="http://schemas.microsoft.com/office/drawing/2014/main" id="{EB831767-A614-45BD-A4EE-5729D0AD07FD}"/>
              </a:ext>
            </a:extLst>
          </p:cNvPr>
          <p:cNvSpPr>
            <a:spLocks noGrp="1"/>
          </p:cNvSpPr>
          <p:nvPr/>
        </p:nvSpPr>
        <p:spPr>
          <a:xfrm>
            <a:off x="514350" y="6381750"/>
            <a:ext cx="11049000" cy="266700"/>
          </a:xfrm>
          <a:prstGeom prst="rect">
            <a:avLst/>
          </a:prstGeom>
        </p:spPr>
        <p:txBody>
          <a:bodyPr lIns="0" tIns="0" rIns="0" bIns="0" anchor="t">
            <a:noAutofit/>
          </a:bodyPr>
          <a:lstStyle/>
          <a:p>
            <a:pPr>
              <a:defRPr sz="750">
                <a:solidFill>
                  <a:srgbClr val="5A6870"/>
                </a:solidFill>
                <a:latin typeface="Arial"/>
                <a:ea typeface="Arial"/>
                <a:cs typeface="Arial"/>
              </a:defRPr>
            </a:pPr>
            <a:r>
              <a:rPr lang="en-US" sz="1050"/>
              <a:t>Source</a:t>
            </a:r>
            <a:r>
              <a:rPr sz="1050"/>
              <a:t>: California Department of Health Care Services, Allocating Opioid Settlement Funds: Guiding Principles for Participating Subdivisions (April 2026). </a:t>
            </a:r>
            <a:r>
              <a:rPr lang="en-US" sz="1050">
                <a:ea typeface="+mn-lt"/>
                <a:cs typeface="+mn-lt"/>
                <a:hlinkClick r:id="rId3"/>
              </a:rPr>
              <a:t>CA OSF Guiding Principles</a:t>
            </a:r>
            <a:endParaRPr lang="en-US" sz="1050"/>
          </a:p>
        </p:txBody>
      </p:sp>
    </p:spTree>
    <p:extLst>
      <p:ext uri="{BB962C8B-B14F-4D97-AF65-F5344CB8AC3E}">
        <p14:creationId xmlns:p14="http://schemas.microsoft.com/office/powerpoint/2010/main" val="796380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6181</Words>
  <Application>Microsoft Office PowerPoint</Application>
  <PresentationFormat>Widescreen</PresentationFormat>
  <Paragraphs>897</Paragraphs>
  <Slides>28</Slides>
  <Notes>28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Aptos</vt:lpstr>
      <vt:lpstr>Aptos Display</vt:lpstr>
      <vt:lpstr>Arial</vt:lpstr>
      <vt:lpstr>Calibri</vt:lpstr>
      <vt:lpstr>Segoe UI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Lake County Behavioral Health Services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Opioid Settlement Funds Status Update</dc:title>
  <dc:subject>Opioid Settlement Funds Status, Reconciliation, Restoration, and Governance</dc:subject>
  <dc:creator>Lake County Behavioral Health Services</dc:creator>
  <cp:lastModifiedBy>Elise Jones</cp:lastModifiedBy>
  <cp:revision>27</cp:revision>
  <dcterms:created xsi:type="dcterms:W3CDTF">2026-07-09T19:25:02Z</dcterms:created>
  <dcterms:modified xsi:type="dcterms:W3CDTF">2026-07-23T18:43:05Z</dcterms:modified>
</cp:coreProperties>
</file>