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1879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3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8F3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LAKE COUNTY · PUBLIC MESSAGE ON CWS-CARES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439912" y="38404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kern="0" spc="100" dirty="0">
                <a:solidFill>
                  <a:srgbClr val="2F5E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EXCERPT 04:54–06:04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371600"/>
            <a:ext cx="75895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54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Delay the launch.</a:t>
            </a:r>
            <a:endParaRPr lang="en-US" sz="540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5400" b="1" i="1" dirty="0">
                <a:solidFill>
                  <a:srgbClr val="8F3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Protect the children.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548640" y="3977640"/>
            <a:ext cx="6949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4A54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CWS-CARES should go live only when it has been thoroughly tested, proven reliable, and staff are trained to use it safely — not on a fixed October deadline.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778240" y="2743200"/>
            <a:ext cx="2834640" cy="2834640"/>
          </a:xfrm>
          <a:prstGeom prst="ellipse">
            <a:avLst/>
          </a:prstGeom>
          <a:solidFill>
            <a:srgbClr val="F3F5F2"/>
          </a:solidFill>
          <a:ln w="31750">
            <a:solidFill>
              <a:srgbClr val="8F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924544" y="2889504"/>
            <a:ext cx="2542032" cy="2542032"/>
          </a:xfrm>
          <a:prstGeom prst="ellipse">
            <a:avLst/>
          </a:prstGeom>
          <a:solidFill>
            <a:srgbClr val="F3F5F2"/>
          </a:solidFill>
          <a:ln w="12700">
            <a:solidFill>
              <a:srgbClr val="1822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778240" y="365760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CWS</a:t>
            </a:r>
            <a:endParaRPr lang="en-US" sz="22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CARES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548640" y="6455664"/>
            <a:ext cx="11091672" cy="0"/>
          </a:xfrm>
          <a:prstGeom prst="line">
            <a:avLst/>
          </a:prstGeom>
          <a:noFill/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548640" y="651967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4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"CWS CARES" — Staff Development CBT (Vimeo) · Assisted by Claude AI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0268712" y="651967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4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 / 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8F3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LAKE COUNTY · PUBLIC MESSAGE ON CWS-CARES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439912" y="38404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kern="0" spc="100" dirty="0">
                <a:solidFill>
                  <a:srgbClr val="2F5E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EXCERPT 04:54–06:04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an unready</a:t>
            </a:r>
            <a:endParaRPr lang="en-US" sz="38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system risks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48640" y="2606040"/>
            <a:ext cx="2743200" cy="1965960"/>
          </a:xfrm>
          <a:prstGeom prst="rect">
            <a:avLst/>
          </a:prstGeom>
          <a:solidFill>
            <a:srgbClr val="182233"/>
          </a:solidFill>
          <a:ln w="12700">
            <a:solidFill>
              <a:srgbClr val="1822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04672" y="2606040"/>
            <a:ext cx="2231136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F3F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When the</a:t>
            </a:r>
            <a:endParaRPr lang="en-US" sz="22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F3F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technology</a:t>
            </a:r>
            <a:endParaRPr lang="en-US" sz="22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2200" b="1" dirty="0">
                <a:solidFill>
                  <a:srgbClr val="F3F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 not ready —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3291840" y="2606040"/>
            <a:ext cx="2782824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566160" y="2898648"/>
            <a:ext cx="457200" cy="397764"/>
          </a:xfrm>
          <a:prstGeom prst="triangle">
            <a:avLst/>
          </a:prstGeom>
          <a:solidFill>
            <a:srgbClr val="F1E3DF"/>
          </a:solidFill>
          <a:ln w="22225">
            <a:solidFill>
              <a:srgbClr val="8F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566160" y="3017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F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566160" y="3520440"/>
            <a:ext cx="2234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8F3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INFORMATION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566160" y="3831336"/>
            <a:ext cx="2234184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18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information can be missed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6074664" y="2606040"/>
            <a:ext cx="2782824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348984" y="2898648"/>
            <a:ext cx="457200" cy="397764"/>
          </a:xfrm>
          <a:prstGeom prst="triangle">
            <a:avLst/>
          </a:prstGeom>
          <a:solidFill>
            <a:srgbClr val="F1E3DF"/>
          </a:solidFill>
          <a:ln w="22225">
            <a:solidFill>
              <a:srgbClr val="8F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48984" y="3017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F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348984" y="3520440"/>
            <a:ext cx="2234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8F3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RESPONSE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348984" y="3831336"/>
            <a:ext cx="2234184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18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Responses to children and families can be delayed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8857488" y="2606040"/>
            <a:ext cx="2782824" cy="1965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9131808" y="2898648"/>
            <a:ext cx="457200" cy="397764"/>
          </a:xfrm>
          <a:prstGeom prst="triangle">
            <a:avLst/>
          </a:prstGeom>
          <a:solidFill>
            <a:srgbClr val="F1E3DF"/>
          </a:solidFill>
          <a:ln w="22225">
            <a:solidFill>
              <a:srgbClr val="8F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9131808" y="3017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F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131808" y="3520440"/>
            <a:ext cx="22341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8F3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DECISIONS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9131808" y="3831336"/>
            <a:ext cx="2234184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18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decisions can be compromised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548640" y="4773168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4A54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"These are risks we cannot accept."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548640" y="6455664"/>
            <a:ext cx="11091672" cy="0"/>
          </a:xfrm>
          <a:prstGeom prst="line">
            <a:avLst/>
          </a:prstGeom>
          <a:noFill/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548640" y="651967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4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"CWS CARES" — Staff Development CBT (Vimeo) · Assisted by Claude AI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268712" y="651967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4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/ 5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8F3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LAKE COUNTY · PUBLIC MESSAGE ON CWS-CARES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439912" y="38404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kern="0" spc="100" dirty="0">
                <a:solidFill>
                  <a:srgbClr val="2F5E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EXCERPT 04:54–06:04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Lake County's</a:t>
            </a:r>
            <a:endParaRPr lang="en-US" sz="38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position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48640" y="2743200"/>
            <a:ext cx="5385816" cy="2651760"/>
          </a:xfrm>
          <a:prstGeom prst="rect">
            <a:avLst/>
          </a:prstGeom>
          <a:solidFill>
            <a:srgbClr val="E3ECE6"/>
          </a:solidFill>
          <a:ln w="19050">
            <a:solidFill>
              <a:srgbClr val="2F5E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F5E4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3017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F5E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3657600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2F5E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 SUPPORT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4005072"/>
            <a:ext cx="483717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18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faster, stronger, more reliable statewide system for children, families, and staff — and the direction of a modern platform overall.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254496" y="2743200"/>
            <a:ext cx="5385816" cy="2651760"/>
          </a:xfrm>
          <a:prstGeom prst="rect">
            <a:avLst/>
          </a:prstGeom>
          <a:solidFill>
            <a:srgbClr val="F1E3DF"/>
          </a:solidFill>
          <a:ln w="19050">
            <a:solidFill>
              <a:srgbClr val="8F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528816" y="3017520"/>
            <a:ext cx="502920" cy="50292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8F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28816" y="3017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F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528816" y="3657600"/>
            <a:ext cx="483717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8F3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 CANNOT ACCEPT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528816" y="4005072"/>
            <a:ext cx="483717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1822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an unfinished system into live child protection work, placing unresolved problems directly into the hands of workers making urgent decisions.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640" y="6455664"/>
            <a:ext cx="11091672" cy="0"/>
          </a:xfrm>
          <a:prstGeom prst="line">
            <a:avLst/>
          </a:prstGeom>
          <a:noFill/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651967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4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"CWS CARES" — Staff Development CBT (Vimeo) · Assisted by Claude AI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268712" y="651967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4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 / 5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8F3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LAKE COUNTY · PUBLIC MESSAGE ON CWS-CARES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439912" y="38404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kern="0" spc="100" dirty="0">
                <a:solidFill>
                  <a:srgbClr val="2F5E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EXCERPT 04:54–06:04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conditions</a:t>
            </a:r>
            <a:endParaRPr lang="en-US" sz="38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before go-live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48640" y="2743200"/>
            <a:ext cx="3514344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548640" cy="54864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A979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3017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9791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29657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9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Thoroughly tested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22960" y="4526280"/>
            <a:ext cx="29657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4A54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 has been fully vetted before it touches live cases.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4337304" y="2743200"/>
            <a:ext cx="3514344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611624" y="3017520"/>
            <a:ext cx="548640" cy="54864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A979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611624" y="3017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9791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611624" y="3749040"/>
            <a:ext cx="29657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9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Proven reliable &amp; functional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11624" y="4526280"/>
            <a:ext cx="29657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4A54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core function works as intended, consistently.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8125968" y="2743200"/>
            <a:ext cx="3514344" cy="2651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400288" y="3017520"/>
            <a:ext cx="548640" cy="548640"/>
          </a:xfrm>
          <a:prstGeom prst="ellipse">
            <a:avLst/>
          </a:prstGeom>
          <a:solidFill>
            <a:srgbClr val="FFFFFF"/>
          </a:solidFill>
          <a:ln w="28575">
            <a:solidFill>
              <a:srgbClr val="A979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400288" y="30175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A9791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400288" y="3749040"/>
            <a:ext cx="296570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9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Workers trained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400288" y="4526280"/>
            <a:ext cx="296570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4A54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can use the system safely before it goes live.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548640" y="6455664"/>
            <a:ext cx="11091672" cy="0"/>
          </a:xfrm>
          <a:prstGeom prst="line">
            <a:avLst/>
          </a:prstGeom>
          <a:noFill/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548640" y="651967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4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"CWS CARES" — Staff Development CBT (Vimeo) · Assisted by Claude AI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0268712" y="651967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4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 / 5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8F3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LAKE COUNTY · PUBLIC MESSAGE ON CWS-CARES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439912" y="384048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kern="0" spc="100" dirty="0">
                <a:solidFill>
                  <a:srgbClr val="2F5E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EXCERPT 04:54–06:04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800" b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Our ask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11091672" cy="1417320"/>
          </a:xfrm>
          <a:prstGeom prst="rect">
            <a:avLst/>
          </a:prstGeom>
          <a:solidFill>
            <a:srgbClr val="182233"/>
          </a:solidFill>
          <a:ln w="12700">
            <a:solidFill>
              <a:srgbClr val="1822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1874520"/>
            <a:ext cx="798271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b="1" dirty="0">
                <a:solidFill>
                  <a:srgbClr val="F3F5F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 state lawmakers and leaders: support modernization, but delay the October launch until readiness is proven.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171432" y="1874520"/>
            <a:ext cx="21031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1500" b="1" kern="0" spc="80" dirty="0">
                <a:solidFill>
                  <a:srgbClr val="B9C2A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ACT NOW —</a:t>
            </a:r>
            <a:endParaRPr lang="en-US" sz="1500" dirty="0"/>
          </a:p>
          <a:p>
            <a:pPr marL="0" indent="0" algn="r">
              <a:lnSpc>
                <a:spcPct val="120000"/>
              </a:lnSpc>
              <a:buNone/>
            </a:pPr>
            <a:r>
              <a:rPr lang="en-US" sz="1500" b="1" kern="0" spc="80" dirty="0">
                <a:solidFill>
                  <a:srgbClr val="B9C2A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NOT AFTER</a:t>
            </a:r>
            <a:endParaRPr lang="en-US" sz="1500" dirty="0"/>
          </a:p>
          <a:p>
            <a:pPr marL="0" indent="0" algn="r">
              <a:lnSpc>
                <a:spcPct val="120000"/>
              </a:lnSpc>
              <a:buNone/>
            </a:pPr>
            <a:r>
              <a:rPr lang="en-US" sz="1500" b="1" kern="0" spc="80" dirty="0">
                <a:solidFill>
                  <a:srgbClr val="B9C2A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GO-LIVE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3749040"/>
            <a:ext cx="110916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600" b="1" i="1" dirty="0">
                <a:solidFill>
                  <a:srgbClr val="1822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"The deadline must never come at the expense of a child’s safety."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48640" y="461772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80" dirty="0">
                <a:solidFill>
                  <a:srgbClr val="8F3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NOT IN LAKE COUNTY. NOT ANYWHERE IN CALIFORNIA. NOT NOW, NOT EVER.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6455664"/>
            <a:ext cx="11091672" cy="0"/>
          </a:xfrm>
          <a:prstGeom prst="line">
            <a:avLst/>
          </a:prstGeom>
          <a:noFill/>
          <a:ln w="12700">
            <a:solidFill>
              <a:srgbClr val="C9CFC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48640" y="651967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4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Source: "CWS CARES" — Staff Development CBT (Vimeo) · Assisted by Claude AI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0268712" y="651967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4A546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 / 5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403</Words>
  <Application>Microsoft Office PowerPoint</Application>
  <PresentationFormat>Widescreen</PresentationFormat>
  <Paragraphs>71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Consolas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Rachael Dillman Parsons</cp:lastModifiedBy>
  <cp:revision>1</cp:revision>
  <dcterms:created xsi:type="dcterms:W3CDTF">2026-08-07T20:01:25Z</dcterms:created>
  <dcterms:modified xsi:type="dcterms:W3CDTF">2026-08-07T20:15:15Z</dcterms:modified>
</cp:coreProperties>
</file>