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9" r:id="rId4"/>
    <p:sldId id="262" r:id="rId5"/>
    <p:sldId id="263" r:id="rId6"/>
    <p:sldId id="294" r:id="rId7"/>
    <p:sldId id="264" r:id="rId8"/>
    <p:sldId id="295" r:id="rId9"/>
    <p:sldId id="298" r:id="rId10"/>
    <p:sldId id="297" r:id="rId11"/>
    <p:sldId id="299" r:id="rId12"/>
    <p:sldId id="296" r:id="rId13"/>
    <p:sldId id="292" r:id="rId14"/>
    <p:sldId id="260" r:id="rId15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6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0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93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58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3680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7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53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60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86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55419" y="2685669"/>
            <a:ext cx="4327525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58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5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15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0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19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49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5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3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48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xfrm>
            <a:off x="840510" y="2733709"/>
            <a:ext cx="7657792" cy="13730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12700" algn="r"/>
            <a:r>
              <a:rPr lang="en-US" sz="4800" dirty="0">
                <a:solidFill>
                  <a:srgbClr val="FFFFFF"/>
                </a:solidFill>
                <a:latin typeface="+mj-lt"/>
                <a:cs typeface="+mj-cs"/>
              </a:rPr>
              <a:t>THE</a:t>
            </a:r>
            <a:r>
              <a:rPr lang="en-US" sz="4800" spc="-55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4800" dirty="0">
                <a:solidFill>
                  <a:srgbClr val="FFFFFF"/>
                </a:solidFill>
                <a:latin typeface="+mj-lt"/>
                <a:cs typeface="+mj-cs"/>
              </a:rPr>
              <a:t>BROWN</a:t>
            </a:r>
            <a:r>
              <a:rPr lang="en-US" sz="4800" spc="-55" dirty="0">
                <a:solidFill>
                  <a:srgbClr val="FFFFFF"/>
                </a:solidFill>
                <a:latin typeface="+mj-lt"/>
                <a:cs typeface="+mj-cs"/>
              </a:rPr>
              <a:t> </a:t>
            </a:r>
            <a:r>
              <a:rPr lang="en-US" sz="4800" spc="-45" dirty="0">
                <a:solidFill>
                  <a:srgbClr val="FFFFFF"/>
                </a:solidFill>
                <a:latin typeface="+mj-lt"/>
                <a:cs typeface="+mj-cs"/>
              </a:rPr>
              <a:t>ACT</a:t>
            </a:r>
            <a:endParaRPr lang="en-US" sz="48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4149" y="4394039"/>
            <a:ext cx="7304152" cy="2082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r" defTabSz="914400">
              <a:lnSpc>
                <a:spcPct val="90000"/>
              </a:lnSpc>
              <a:spcBef>
                <a:spcPts val="1000"/>
              </a:spcBef>
            </a:pPr>
            <a:r>
              <a:rPr lang="en-US" sz="4800" b="1" dirty="0"/>
              <a:t>UPDATES ON NEW LAWS THAT TAKE EFFECT ON JULY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0AC5A2-B924-58BB-5585-A6CE7D3E5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27A799-4FCA-C29C-3CC9-05E18DC80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A57FAE-F358-64AF-D468-C6A262AD1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5DFC1BA-EC70-0E84-36CC-F6FBA9C6D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5F6B4E-6F81-6846-127F-847C40487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63D3F63-C313-A3F3-C0A0-2FE517825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0CC87FBA-E53A-FFF6-3762-01F5C2ADA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r"/>
            <a:r>
              <a:rPr lang="en-US" sz="4400" spc="-10" dirty="0">
                <a:solidFill>
                  <a:srgbClr val="FFFFFF"/>
                </a:solidFill>
              </a:rPr>
              <a:t>SB 707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UPDATE</a:t>
            </a:r>
            <a:br>
              <a:rPr lang="en-US" sz="4400" spc="-10" dirty="0">
                <a:solidFill>
                  <a:srgbClr val="FFFFFF"/>
                </a:solidFill>
              </a:rPr>
            </a:b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OUTREACH</a:t>
            </a:r>
            <a:endParaRPr lang="en-US" sz="4400" spc="-50" dirty="0">
              <a:solidFill>
                <a:srgbClr val="FFFFFF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FB2CC07-B8B2-0351-F7DE-7F457276CAE3}"/>
              </a:ext>
            </a:extLst>
          </p:cNvPr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r>
              <a:rPr lang="en-US" sz="2000" spc="-45" dirty="0">
                <a:solidFill>
                  <a:schemeClr val="bg1"/>
                </a:solidFill>
              </a:rPr>
              <a:t>EFFECTIVE JULY 1, 2026</a:t>
            </a:r>
          </a:p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Requires outreach to underrepresented and non- English-speaking communities, but adds language giving legislative bodies “broad discretion,” to decide what is reasonable for outreach and holds them only to standard of reasonability </a:t>
            </a:r>
          </a:p>
        </p:txBody>
      </p:sp>
    </p:spTree>
    <p:extLst>
      <p:ext uri="{BB962C8B-B14F-4D97-AF65-F5344CB8AC3E}">
        <p14:creationId xmlns:p14="http://schemas.microsoft.com/office/powerpoint/2010/main" val="1045058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A771E7-DB47-6AED-09A5-AE0BA7586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AB6F97-D136-140B-4D5D-151FF4BCB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2FBD17-F348-DBEF-5375-310D34BB3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A59B66A-98DF-93A1-EEC9-2D9F14F8C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BA333F-BB4C-BF2E-7E0C-656FB89E9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46E95B1-5CE1-F7B2-29D5-865EED043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7DB895AA-5749-587A-15C6-DFC2C6B0C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spc="-10" dirty="0">
                <a:solidFill>
                  <a:srgbClr val="FFFFFF"/>
                </a:solidFill>
              </a:rPr>
              <a:t>SB 707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UPDATE</a:t>
            </a:r>
            <a:br>
              <a:rPr lang="en-US" sz="4400" spc="-10" dirty="0">
                <a:solidFill>
                  <a:srgbClr val="FFFFFF"/>
                </a:solidFill>
              </a:rPr>
            </a:b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WEBPAGE AND MEETING INFO</a:t>
            </a:r>
            <a:endParaRPr lang="en-US" sz="4400" spc="-50" dirty="0">
              <a:solidFill>
                <a:srgbClr val="FFFFFF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17BF16A-523E-3DB1-7739-26611FE39463}"/>
              </a:ext>
            </a:extLst>
          </p:cNvPr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r>
              <a:rPr lang="en-US" sz="2000" spc="-45" dirty="0">
                <a:solidFill>
                  <a:schemeClr val="bg1"/>
                </a:solidFill>
              </a:rPr>
              <a:t>EFFECTIVE JULY 1, 2026</a:t>
            </a:r>
          </a:p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Requires city councils and boards of supervisors to maintain webpage dedicated to public meetings with prominent link on homepage </a:t>
            </a:r>
            <a:r>
              <a:rPr lang="en-US" sz="2000" i="1" dirty="0">
                <a:solidFill>
                  <a:schemeClr val="bg1"/>
                </a:solidFill>
              </a:rPr>
              <a:t>and </a:t>
            </a:r>
            <a:r>
              <a:rPr lang="en-US" sz="2000" dirty="0">
                <a:solidFill>
                  <a:schemeClr val="bg1"/>
                </a:solidFill>
              </a:rPr>
              <a:t>clarifies method to receive regular notice</a:t>
            </a:r>
          </a:p>
        </p:txBody>
      </p:sp>
    </p:spTree>
    <p:extLst>
      <p:ext uri="{BB962C8B-B14F-4D97-AF65-F5344CB8AC3E}">
        <p14:creationId xmlns:p14="http://schemas.microsoft.com/office/powerpoint/2010/main" val="1136305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6E4660-B924-DAB0-9DA5-9B2604BD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1747BB15-52A0-D9CA-0650-90AA00D131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4261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dirty="0">
                <a:solidFill>
                  <a:srgbClr val="FFFFFF"/>
                </a:solidFill>
              </a:rPr>
              <a:t>OTHER UPDATES FROM SB 707</a:t>
            </a:r>
            <a:br>
              <a:rPr lang="en-US" sz="4400" dirty="0">
                <a:solidFill>
                  <a:srgbClr val="FFFFFF"/>
                </a:solidFill>
              </a:rPr>
            </a:b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REMOTE MEETINGS AND PARTICIPATON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8292FC9-DE35-90A3-2251-03916D90C797}"/>
              </a:ext>
            </a:extLst>
          </p:cNvPr>
          <p:cNvSpPr txBox="1"/>
          <p:nvPr/>
        </p:nvSpPr>
        <p:spPr>
          <a:xfrm>
            <a:off x="5287995" y="2063262"/>
            <a:ext cx="6257362" cy="4718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98500" lvl="1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Clarifies that existing authority to remove or limit participation for </a:t>
            </a:r>
            <a:r>
              <a:rPr lang="en-US" i="1" dirty="0"/>
              <a:t>individuals </a:t>
            </a:r>
            <a:r>
              <a:rPr lang="en-US" dirty="0"/>
              <a:t>for actual disruption applies to members of public participating remotely</a:t>
            </a:r>
          </a:p>
          <a:p>
            <a:pPr marL="241300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dirty="0"/>
              <a:t>Expands option to remotely meet without posting locations during local emergencies.</a:t>
            </a:r>
          </a:p>
          <a:p>
            <a:pPr marL="241300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dirty="0"/>
              <a:t>Clarifies the definition of “teleconference” to not apply to members watching or listening webcast in which they cannot interact</a:t>
            </a:r>
          </a:p>
          <a:p>
            <a:pPr marL="241300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dirty="0"/>
              <a:t>Clarification that members do not have to appear on camera if they have a disability that prevents them from doing 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Confirms California Attorney General opinion holding that remote participation as reasonable accommodation under the Americans with Disabilities Act (ADA).</a:t>
            </a:r>
            <a:endParaRPr lang="en-US" sz="4400" dirty="0">
              <a:solidFill>
                <a:srgbClr val="FFFFFF"/>
              </a:solidFill>
            </a:endParaRPr>
          </a:p>
          <a:p>
            <a:pPr marL="698500" lvl="1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dirty="0"/>
          </a:p>
          <a:p>
            <a:pPr marL="698500" lvl="1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67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818CF1-80B3-3BCC-FEEA-5DFD52838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237ADA9D-59E0-08AD-1F7A-8988A456A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6643" y="2286000"/>
            <a:ext cx="3739279" cy="434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dirty="0">
                <a:solidFill>
                  <a:srgbClr val="FFFFFF"/>
                </a:solidFill>
              </a:rPr>
              <a:t>OTHER UPDATES FROM SB 707</a:t>
            </a:r>
            <a:br>
              <a:rPr lang="en-US" sz="4400" dirty="0">
                <a:solidFill>
                  <a:srgbClr val="FFFFFF"/>
                </a:solidFill>
              </a:rPr>
            </a:b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ORAL REPORTS AND SPECIAL MEETINGS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53A1AEF-3B6E-CCFB-BF15-A7EB86BBF8D4}"/>
              </a:ext>
            </a:extLst>
          </p:cNvPr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698500" lvl="1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/>
              <a:t>Oral reports of final action on executive benefits applicable to officers and department heads</a:t>
            </a:r>
          </a:p>
          <a:p>
            <a:pPr marL="698500" lvl="1" indent="-228600" defTabSz="914400">
              <a:lnSpc>
                <a:spcPct val="90000"/>
              </a:lnSpc>
              <a:spcBef>
                <a:spcPts val="8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/>
              <a:t>Imposes new restriction on calling of special meeting regarding salaries, salary schedules, or compensation for members of a legislative body</a:t>
            </a:r>
            <a:endParaRPr lang="en-US" sz="2000" dirty="0">
              <a:solidFill>
                <a:srgbClr val="FFFFFF"/>
              </a:solidFill>
            </a:endParaRPr>
          </a:p>
          <a:p>
            <a:pPr marL="469900" lvl="1" defTabSz="914400">
              <a:lnSpc>
                <a:spcPct val="90000"/>
              </a:lnSpc>
              <a:spcBef>
                <a:spcPts val="875"/>
              </a:spcBef>
              <a:buSzPct val="125000"/>
              <a:tabLst>
                <a:tab pos="241300" algn="l"/>
              </a:tabLst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57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0321" y="965200"/>
            <a:ext cx="11054479" cy="4884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41700" marR="517525" lvl="8" defTabSz="914400">
              <a:lnSpc>
                <a:spcPct val="90000"/>
              </a:lnSpc>
              <a:spcBef>
                <a:spcPts val="100"/>
              </a:spcBef>
            </a:pPr>
            <a:r>
              <a:rPr lang="en-US" sz="4800" dirty="0"/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algn="r"/>
            <a:r>
              <a:rPr lang="en-US" sz="4400" spc="-10">
                <a:solidFill>
                  <a:srgbClr val="FFFFFF"/>
                </a:solidFill>
              </a:rPr>
              <a:t>WHAT</a:t>
            </a:r>
            <a:r>
              <a:rPr lang="en-US" sz="4400" spc="-114">
                <a:solidFill>
                  <a:srgbClr val="FFFFFF"/>
                </a:solidFill>
              </a:rPr>
              <a:t> </a:t>
            </a:r>
            <a:r>
              <a:rPr lang="en-US" sz="4400">
                <a:solidFill>
                  <a:srgbClr val="FFFFFF"/>
                </a:solidFill>
              </a:rPr>
              <a:t>IS</a:t>
            </a:r>
            <a:r>
              <a:rPr lang="en-US" sz="4400" spc="-110">
                <a:solidFill>
                  <a:srgbClr val="FFFFFF"/>
                </a:solidFill>
              </a:rPr>
              <a:t> </a:t>
            </a:r>
            <a:r>
              <a:rPr lang="en-US" sz="4400" spc="-25">
                <a:solidFill>
                  <a:srgbClr val="FFFFFF"/>
                </a:solidFill>
              </a:rPr>
              <a:t>THE </a:t>
            </a:r>
            <a:r>
              <a:rPr lang="en-US" sz="4400">
                <a:solidFill>
                  <a:srgbClr val="FFFFFF"/>
                </a:solidFill>
              </a:rPr>
              <a:t>BROWN</a:t>
            </a:r>
            <a:r>
              <a:rPr lang="en-US" sz="4400" spc="-80">
                <a:solidFill>
                  <a:srgbClr val="FFFFFF"/>
                </a:solidFill>
              </a:rPr>
              <a:t> </a:t>
            </a:r>
            <a:r>
              <a:rPr lang="en-US" sz="4400" spc="-25">
                <a:solidFill>
                  <a:srgbClr val="FFFFFF"/>
                </a:solidFill>
              </a:rPr>
              <a:t>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41300" marR="5080" indent="-228600" defTabSz="914400">
              <a:lnSpc>
                <a:spcPct val="90000"/>
              </a:lnSpc>
              <a:spcBef>
                <a:spcPts val="100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Authored</a:t>
            </a:r>
            <a:r>
              <a:rPr lang="en-US" sz="2000" spc="-12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by</a:t>
            </a:r>
            <a:r>
              <a:rPr lang="en-US" sz="2000" spc="-12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Ralph</a:t>
            </a:r>
            <a:r>
              <a:rPr lang="en-US" sz="2000" spc="-12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Milton</a:t>
            </a:r>
            <a:r>
              <a:rPr lang="en-US" sz="2000" spc="-120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Brown, </a:t>
            </a:r>
            <a:r>
              <a:rPr lang="en-US" sz="2000" dirty="0">
                <a:solidFill>
                  <a:schemeClr val="bg1"/>
                </a:solidFill>
              </a:rPr>
              <a:t>the</a:t>
            </a:r>
            <a:r>
              <a:rPr lang="en-US" sz="2000" spc="-9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Brown</a:t>
            </a:r>
            <a:r>
              <a:rPr lang="en-US" sz="2000" spc="-1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Act</a:t>
            </a:r>
            <a:r>
              <a:rPr lang="en-US" sz="2000" spc="-100" dirty="0">
                <a:solidFill>
                  <a:schemeClr val="bg1"/>
                </a:solidFill>
              </a:rPr>
              <a:t> </a:t>
            </a:r>
            <a:r>
              <a:rPr lang="en-US" sz="2000" spc="-25" dirty="0">
                <a:solidFill>
                  <a:schemeClr val="bg1"/>
                </a:solidFill>
              </a:rPr>
              <a:t>was </a:t>
            </a:r>
            <a:r>
              <a:rPr lang="en-US" sz="2000" dirty="0">
                <a:solidFill>
                  <a:schemeClr val="bg1"/>
                </a:solidFill>
              </a:rPr>
              <a:t>passed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in</a:t>
            </a:r>
            <a:r>
              <a:rPr lang="en-US" sz="2000" spc="-3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1953,</a:t>
            </a:r>
            <a:r>
              <a:rPr lang="en-US" sz="2000" spc="-5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to</a:t>
            </a:r>
            <a:r>
              <a:rPr lang="en-US" sz="2000" spc="-4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safeguard</a:t>
            </a:r>
            <a:r>
              <a:rPr lang="en-US" sz="2000" spc="-35" dirty="0">
                <a:solidFill>
                  <a:schemeClr val="bg1"/>
                </a:solidFill>
              </a:rPr>
              <a:t> </a:t>
            </a:r>
            <a:r>
              <a:rPr lang="en-US" sz="2000" spc="-25" dirty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public's</a:t>
            </a:r>
            <a:r>
              <a:rPr lang="en-US" sz="2000" spc="-3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right</a:t>
            </a:r>
            <a:r>
              <a:rPr lang="en-US" sz="2000" spc="-5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to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access</a:t>
            </a:r>
            <a:r>
              <a:rPr lang="en-US" sz="2000" spc="-4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and</a:t>
            </a:r>
            <a:r>
              <a:rPr lang="en-US" sz="2000" spc="-40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participate </a:t>
            </a:r>
            <a:r>
              <a:rPr lang="en-US" sz="2000" dirty="0">
                <a:solidFill>
                  <a:schemeClr val="bg1"/>
                </a:solidFill>
              </a:rPr>
              <a:t>in</a:t>
            </a:r>
            <a:r>
              <a:rPr lang="en-US" sz="2000" spc="-7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government</a:t>
            </a:r>
            <a:r>
              <a:rPr lang="en-US" sz="2000" spc="-7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meetings</a:t>
            </a:r>
            <a:r>
              <a:rPr lang="en-US" sz="2000" spc="-6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within</a:t>
            </a:r>
            <a:r>
              <a:rPr lang="en-US" sz="2000" spc="-80" dirty="0">
                <a:solidFill>
                  <a:schemeClr val="bg1"/>
                </a:solidFill>
              </a:rPr>
              <a:t> </a:t>
            </a:r>
            <a:r>
              <a:rPr lang="en-US" sz="2000" spc="-25" dirty="0">
                <a:solidFill>
                  <a:schemeClr val="bg1"/>
                </a:solidFill>
              </a:rPr>
              <a:t>the </a:t>
            </a:r>
            <a:r>
              <a:rPr lang="en-US" sz="2000" spc="-10" dirty="0">
                <a:solidFill>
                  <a:schemeClr val="bg1"/>
                </a:solidFill>
              </a:rPr>
              <a:t>State.</a:t>
            </a:r>
            <a:endParaRPr lang="en-US" sz="2000" dirty="0">
              <a:solidFill>
                <a:schemeClr val="bg1"/>
              </a:solidFill>
            </a:endParaRPr>
          </a:p>
          <a:p>
            <a:pPr marL="241300" marR="378460" indent="-228600" defTabSz="914400">
              <a:lnSpc>
                <a:spcPct val="90000"/>
              </a:lnSpc>
              <a:spcBef>
                <a:spcPts val="994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The</a:t>
            </a:r>
            <a:r>
              <a:rPr lang="en-US" sz="2000" spc="-6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Brown</a:t>
            </a:r>
            <a:r>
              <a:rPr lang="en-US" sz="2000" spc="-6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Act</a:t>
            </a:r>
            <a:r>
              <a:rPr lang="en-US" sz="2000" spc="-6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is</a:t>
            </a:r>
            <a:r>
              <a:rPr lang="en-US" sz="2000" spc="-6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found</a:t>
            </a:r>
            <a:r>
              <a:rPr lang="en-US" sz="2000" spc="-5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at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California </a:t>
            </a:r>
            <a:r>
              <a:rPr lang="en-US" sz="2000" dirty="0">
                <a:solidFill>
                  <a:schemeClr val="bg1"/>
                </a:solidFill>
              </a:rPr>
              <a:t>Government</a:t>
            </a:r>
            <a:r>
              <a:rPr lang="en-US" sz="2000" spc="-9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Code</a:t>
            </a:r>
            <a:r>
              <a:rPr lang="en-US" sz="2000" spc="-9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Sections</a:t>
            </a:r>
            <a:r>
              <a:rPr lang="en-US" sz="2000" spc="-80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54950-54963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r"/>
            <a:r>
              <a:rPr lang="en-US" sz="4400" dirty="0">
                <a:solidFill>
                  <a:srgbClr val="FFFFFF"/>
                </a:solidFill>
              </a:rPr>
              <a:t>INTENT</a:t>
            </a:r>
            <a:r>
              <a:rPr lang="en-US" sz="4400" spc="-25" dirty="0">
                <a:solidFill>
                  <a:srgbClr val="FFFFFF"/>
                </a:solidFill>
              </a:rPr>
              <a:t> </a:t>
            </a:r>
            <a:r>
              <a:rPr lang="en-US" sz="4400" spc="-10" dirty="0">
                <a:solidFill>
                  <a:srgbClr val="FFFFFF"/>
                </a:solidFill>
              </a:rPr>
              <a:t>OF THE BROWN 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spc="-30" dirty="0">
                <a:solidFill>
                  <a:schemeClr val="bg1"/>
                </a:solidFill>
              </a:rPr>
              <a:t>To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ensure</a:t>
            </a:r>
            <a:r>
              <a:rPr lang="en-US" sz="2000" spc="-5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that</a:t>
            </a:r>
            <a:r>
              <a:rPr lang="en-US" sz="2000" spc="-3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deliberations</a:t>
            </a:r>
            <a:r>
              <a:rPr lang="en-US" sz="2000" spc="-6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and</a:t>
            </a:r>
            <a:r>
              <a:rPr lang="en-US" sz="2000" spc="-3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actions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of</a:t>
            </a:r>
            <a:r>
              <a:rPr lang="en-US" sz="2000" spc="50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legislative </a:t>
            </a:r>
            <a:r>
              <a:rPr lang="en-US" sz="2000" dirty="0">
                <a:solidFill>
                  <a:schemeClr val="bg1"/>
                </a:solidFill>
              </a:rPr>
              <a:t>bodies</a:t>
            </a:r>
            <a:r>
              <a:rPr lang="en-US" sz="2000" spc="-6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of</a:t>
            </a:r>
            <a:r>
              <a:rPr lang="en-US" sz="2000" spc="9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local</a:t>
            </a:r>
            <a:r>
              <a:rPr lang="en-US" sz="2000" spc="-3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government</a:t>
            </a:r>
            <a:r>
              <a:rPr lang="en-US" sz="2000" spc="-6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agencies</a:t>
            </a:r>
            <a:r>
              <a:rPr lang="en-US" sz="2000" spc="-4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are</a:t>
            </a:r>
            <a:r>
              <a:rPr lang="en-US" sz="2000" spc="-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open</a:t>
            </a:r>
            <a:r>
              <a:rPr lang="en-US" sz="2000" spc="-3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and</a:t>
            </a:r>
            <a:r>
              <a:rPr lang="en-US" sz="2000" spc="-20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public.</a:t>
            </a:r>
          </a:p>
          <a:p>
            <a:pPr marL="12700" marR="5080" defTabSz="914400">
              <a:lnSpc>
                <a:spcPct val="90000"/>
              </a:lnSpc>
              <a:spcBef>
                <a:spcPts val="375"/>
              </a:spcBef>
              <a:buSzPct val="125000"/>
              <a:tabLst>
                <a:tab pos="241300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241300" marR="560070" indent="-228600" defTabSz="914400">
              <a:lnSpc>
                <a:spcPct val="90000"/>
              </a:lnSpc>
              <a:spcBef>
                <a:spcPts val="70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spc="-35" dirty="0">
                <a:solidFill>
                  <a:schemeClr val="bg1"/>
                </a:solidFill>
              </a:rPr>
              <a:t>To</a:t>
            </a:r>
            <a:r>
              <a:rPr lang="en-US" sz="2000" spc="-5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ensure</a:t>
            </a:r>
            <a:r>
              <a:rPr lang="en-US" sz="2000" spc="-5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meaningful</a:t>
            </a:r>
            <a:r>
              <a:rPr lang="en-US" sz="2000" spc="-7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public</a:t>
            </a:r>
            <a:r>
              <a:rPr lang="en-US" sz="2000" spc="-5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access</a:t>
            </a:r>
            <a:r>
              <a:rPr lang="en-US" sz="2000" spc="-3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to</a:t>
            </a:r>
            <a:r>
              <a:rPr lang="en-US" sz="2000" spc="-4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local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government decisions.</a:t>
            </a:r>
          </a:p>
          <a:p>
            <a:pPr marL="12700" marR="560070" defTabSz="914400">
              <a:lnSpc>
                <a:spcPct val="90000"/>
              </a:lnSpc>
              <a:spcBef>
                <a:spcPts val="70"/>
              </a:spcBef>
              <a:buSzPct val="125000"/>
              <a:tabLst>
                <a:tab pos="241300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241300" marR="745490" indent="-228600" defTabSz="914400">
              <a:lnSpc>
                <a:spcPct val="90000"/>
              </a:lnSpc>
              <a:spcBef>
                <a:spcPts val="370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The business</a:t>
            </a:r>
            <a:r>
              <a:rPr lang="en-US" sz="2000" spc="-4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conducted</a:t>
            </a:r>
            <a:r>
              <a:rPr lang="en-US" sz="2000" spc="-2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on</a:t>
            </a:r>
            <a:r>
              <a:rPr lang="en-US" sz="2000" spc="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behalf</a:t>
            </a:r>
            <a:r>
              <a:rPr lang="en-US" sz="2000" spc="5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of</a:t>
            </a:r>
            <a:r>
              <a:rPr lang="en-US" sz="2000" spc="1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the</a:t>
            </a:r>
            <a:r>
              <a:rPr lang="en-US" sz="2000" spc="-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public</a:t>
            </a:r>
            <a:r>
              <a:rPr lang="en-US" sz="2000" spc="-2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is</a:t>
            </a:r>
            <a:r>
              <a:rPr lang="en-US" sz="2000" spc="5" dirty="0">
                <a:solidFill>
                  <a:schemeClr val="bg1"/>
                </a:solidFill>
              </a:rPr>
              <a:t> </a:t>
            </a:r>
            <a:r>
              <a:rPr lang="en-US" sz="2000" spc="-20" dirty="0">
                <a:solidFill>
                  <a:schemeClr val="bg1"/>
                </a:solidFill>
              </a:rPr>
              <a:t>most </a:t>
            </a:r>
            <a:r>
              <a:rPr lang="en-US" sz="2000" dirty="0">
                <a:solidFill>
                  <a:schemeClr val="bg1"/>
                </a:solidFill>
              </a:rPr>
              <a:t>certainly</a:t>
            </a:r>
            <a:r>
              <a:rPr lang="en-US" sz="2000" spc="-4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the</a:t>
            </a:r>
            <a:r>
              <a:rPr lang="en-US" sz="2000" spc="-15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public’s</a:t>
            </a:r>
            <a:r>
              <a:rPr lang="en-US" sz="2000" spc="-55" dirty="0">
                <a:solidFill>
                  <a:schemeClr val="bg1"/>
                </a:solidFill>
              </a:rPr>
              <a:t> </a:t>
            </a:r>
            <a:r>
              <a:rPr lang="en-US" sz="2000" spc="-10" dirty="0">
                <a:solidFill>
                  <a:schemeClr val="bg1"/>
                </a:solidFill>
              </a:rPr>
              <a:t>business.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r"/>
            <a:r>
              <a:rPr lang="en-US" sz="4400" dirty="0">
                <a:solidFill>
                  <a:srgbClr val="FFFFFF"/>
                </a:solidFill>
              </a:rPr>
              <a:t>SENATE BILL  707 (SB 707)</a:t>
            </a:r>
          </a:p>
        </p:txBody>
      </p:sp>
      <p:sp>
        <p:nvSpPr>
          <p:cNvPr id="19" name="object 3"/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On October 3, 2025, Governor Newsom signed Senate Bill 707 (Durazo), which enacted significant amendments to the Ralph M. Brown Act.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SB 707 requires that members of the public be provided an opportunity to comment at Board of Supervisors meetings through remote two-way participation (e.g., telephone or video conferencing) for all regular meetings, unless an exemption applies.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SB 707 mandates that the Board adopt a policy to address disruptions in remote participation services.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dirty="0">
                <a:solidFill>
                  <a:srgbClr val="FFFFFF"/>
                </a:solidFill>
              </a:rPr>
              <a:t>SB 707 UPDATE</a:t>
            </a:r>
            <a:br>
              <a:rPr lang="en-US" sz="4400" dirty="0">
                <a:solidFill>
                  <a:srgbClr val="FFFFFF"/>
                </a:solidFill>
              </a:rPr>
            </a:b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REMOTE PUBLIC COMMENTS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5080" defTabSz="914400">
              <a:lnSpc>
                <a:spcPct val="90000"/>
              </a:lnSpc>
              <a:spcBef>
                <a:spcPts val="375"/>
              </a:spcBef>
              <a:buSzPct val="125000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EFFECTIVE JULY 1, 2026</a:t>
            </a: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Requires county boards of supervisors to provide for remote public comments (telephonic or two-way audiovisual) if population exceeds 30,000</a:t>
            </a: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Allows limits on remote public comment period (both per commenter and per item) if consistent with in-person limits</a:t>
            </a: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If time limit is imposed on general public comment, comment period must remain open until established time limit elapses </a:t>
            </a: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Allows for removal of disruptive remote commenter</a:t>
            </a: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Exemptions: judicial or administrative proceedings, inspections of property, meetings with state or federal officials to discuss legislative or regulatory issue, or emergency situations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EC5485-4568-32F5-9D0C-35A5A42AD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8E736908-0166-C06A-17F5-3A37B02C8D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dirty="0">
                <a:solidFill>
                  <a:srgbClr val="FFFFFF"/>
                </a:solidFill>
              </a:rPr>
              <a:t>SB 707 UPDATE</a:t>
            </a:r>
            <a:br>
              <a:rPr lang="en-US" sz="4400" dirty="0">
                <a:solidFill>
                  <a:srgbClr val="FFFFFF"/>
                </a:solidFill>
              </a:rPr>
            </a:b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REMOTE MEETING DISRUPTIONS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1DA1B32-9F7B-5E8B-0FB5-5B494301EF58}"/>
              </a:ext>
            </a:extLst>
          </p:cNvPr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5080" defTabSz="914400">
              <a:lnSpc>
                <a:spcPct val="90000"/>
              </a:lnSpc>
              <a:spcBef>
                <a:spcPts val="375"/>
              </a:spcBef>
              <a:buSzPct val="125000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EFFECTIVE JULY 1, 2026</a:t>
            </a: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Allows for cessation of remote meeting if technology fails – if unable to fix issue after one hour; allows closed session to be held during technology failure</a:t>
            </a:r>
          </a:p>
          <a:p>
            <a:pPr marL="12700" marR="5080" defTabSz="914400">
              <a:lnSpc>
                <a:spcPct val="90000"/>
              </a:lnSpc>
              <a:spcBef>
                <a:spcPts val="375"/>
              </a:spcBef>
              <a:buSzPct val="125000"/>
              <a:tabLst>
                <a:tab pos="241300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Requires good faith effort to restore service during break and adoption via roll call vote that good faith effort was attempted and public interest in continuing the meeting outweighs postponement</a:t>
            </a:r>
          </a:p>
          <a:p>
            <a:pPr marL="12700" marR="5080" defTabSz="914400">
              <a:lnSpc>
                <a:spcPct val="90000"/>
              </a:lnSpc>
              <a:spcBef>
                <a:spcPts val="375"/>
              </a:spcBef>
              <a:buSzPct val="125000"/>
              <a:tabLst>
                <a:tab pos="241300" algn="l"/>
              </a:tabLst>
            </a:pPr>
            <a:endParaRPr lang="en-US" sz="2000" dirty="0">
              <a:solidFill>
                <a:schemeClr val="bg1"/>
              </a:solidFill>
            </a:endParaRPr>
          </a:p>
          <a:p>
            <a:pPr marL="241300" marR="5080" indent="-228600" defTabSz="914400">
              <a:lnSpc>
                <a:spcPct val="90000"/>
              </a:lnSpc>
              <a:spcBef>
                <a:spcPts val="375"/>
              </a:spcBef>
              <a:buSzPct val="1250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dirty="0">
                <a:solidFill>
                  <a:schemeClr val="bg1"/>
                </a:solidFill>
              </a:rPr>
              <a:t>Requires boards to adopt policy on such disruptions before July 1, 2026</a:t>
            </a:r>
          </a:p>
        </p:txBody>
      </p:sp>
    </p:spTree>
    <p:extLst>
      <p:ext uri="{BB962C8B-B14F-4D97-AF65-F5344CB8AC3E}">
        <p14:creationId xmlns:p14="http://schemas.microsoft.com/office/powerpoint/2010/main" val="132532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spc="-10" dirty="0">
                <a:solidFill>
                  <a:srgbClr val="FFFFFF"/>
                </a:solidFill>
              </a:rPr>
              <a:t>SB 707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UPDATE</a:t>
            </a:r>
            <a:br>
              <a:rPr lang="en-US" sz="4400" spc="-10" dirty="0">
                <a:solidFill>
                  <a:srgbClr val="FFFFFF"/>
                </a:solidFill>
              </a:rPr>
            </a:b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JUST CAUSE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 FOR REMOTE APPEARANCE</a:t>
            </a:r>
            <a:endParaRPr lang="en-US" sz="4400" spc="-50" dirty="0">
              <a:solidFill>
                <a:srgbClr val="FFFFFF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r>
              <a:rPr lang="en-US" sz="2000" spc="-45" dirty="0">
                <a:solidFill>
                  <a:schemeClr val="bg1"/>
                </a:solidFill>
              </a:rPr>
              <a:t>EFFECTIVE JULY 1, 2026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Adds new grounds for just cause supporting remote appearance - immunocompromised family member; physical or family medical emergency; or military service obligations if it requires the member to be at least 50 miles outside the boundaries of the agency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Meeting minutes must disclose just cause used for remote meeting, unless it would disclose medical or disability diagnoses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7CB63D-69C6-AF8B-2EAB-0CABD040D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4D4788-543B-E976-2B78-6494195E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373BE2-8032-DA80-AAF7-227450097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6DCC410-C86C-38E0-4359-1F3561E68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45288F-3E72-705E-7262-48B970BA2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E85AA7D-6D06-2C7A-289B-5144C98CD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D29F60D4-41E4-2DF7-9BBF-52D67C8705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spc="-10" dirty="0">
                <a:solidFill>
                  <a:srgbClr val="FFFFFF"/>
                </a:solidFill>
              </a:rPr>
              <a:t>SB 707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UPDATE</a:t>
            </a:r>
            <a:br>
              <a:rPr lang="en-US" sz="4400" spc="-10" dirty="0">
                <a:solidFill>
                  <a:srgbClr val="FFFFFF"/>
                </a:solidFill>
              </a:rPr>
            </a:b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ADVISORY BODIES</a:t>
            </a:r>
            <a:endParaRPr lang="en-US" sz="4400" spc="-50" dirty="0">
              <a:solidFill>
                <a:srgbClr val="FFFFFF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FC1D9AA-6275-1921-B2F4-2D4CAB814E4B}"/>
              </a:ext>
            </a:extLst>
          </p:cNvPr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r>
              <a:rPr lang="en-US" sz="2000" spc="-45" dirty="0">
                <a:solidFill>
                  <a:schemeClr val="bg1"/>
                </a:solidFill>
              </a:rPr>
              <a:t>EFFECTIVE JULY 1, 2026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Allows non-decision-making advisory bodies to meet entirely remotely, with some qualifications and requirements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Gives boards of supervisors power to authorize or revoke remote meeting option; must be considered at least twice a year (may be on consent)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Requires one in-person location for public participation, with staff present (but not members)</a:t>
            </a:r>
          </a:p>
        </p:txBody>
      </p:sp>
    </p:spTree>
    <p:extLst>
      <p:ext uri="{BB962C8B-B14F-4D97-AF65-F5344CB8AC3E}">
        <p14:creationId xmlns:p14="http://schemas.microsoft.com/office/powerpoint/2010/main" val="3065533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4160E7-06C8-1B04-9905-6A71045C1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ACF56CC-8F8B-8ABC-D1CC-13E58888C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EC522D-3FAD-BC46-6A77-48764387B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AED0B38-D469-D429-4AD2-970D0179D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4BA649C-76BC-B053-926D-5BE15B95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2809CC-545C-A19E-8C3C-FB36FB186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8FCE90D2-4F2C-D361-8919-FE3AD63899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algn="r"/>
            <a:r>
              <a:rPr lang="en-US" sz="4400" spc="-10" dirty="0">
                <a:solidFill>
                  <a:srgbClr val="FFFFFF"/>
                </a:solidFill>
              </a:rPr>
              <a:t>SB 707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UPDATE</a:t>
            </a:r>
            <a:br>
              <a:rPr lang="en-US" sz="4400" spc="-10" dirty="0">
                <a:solidFill>
                  <a:srgbClr val="FFFFFF"/>
                </a:solidFill>
              </a:rPr>
            </a:b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ADVISORY BODIES</a:t>
            </a:r>
            <a:br>
              <a:rPr lang="en-US" sz="4400" spc="-10" dirty="0">
                <a:solidFill>
                  <a:srgbClr val="FFFFFF"/>
                </a:solidFill>
              </a:rPr>
            </a:br>
            <a:r>
              <a:rPr lang="en-US" sz="4400" spc="-10" dirty="0">
                <a:solidFill>
                  <a:srgbClr val="FFFFFF"/>
                </a:solidFill>
              </a:rPr>
              <a:t>CONTINUED</a:t>
            </a:r>
            <a:endParaRPr lang="en-US" sz="4400" spc="-50" dirty="0">
              <a:solidFill>
                <a:srgbClr val="FFFFFF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BC6C9A0-5B5E-027B-DED3-ED86CC11976B}"/>
              </a:ext>
            </a:extLst>
          </p:cNvPr>
          <p:cNvSpPr txBox="1"/>
          <p:nvPr/>
        </p:nvSpPr>
        <p:spPr>
          <a:xfrm>
            <a:off x="5287995" y="661106"/>
            <a:ext cx="6257362" cy="550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defTabSz="914400">
              <a:lnSpc>
                <a:spcPct val="90000"/>
              </a:lnSpc>
              <a:spcBef>
                <a:spcPts val="865"/>
              </a:spcBef>
              <a:buSzPct val="125000"/>
              <a:tabLst>
                <a:tab pos="241300" algn="l"/>
              </a:tabLst>
            </a:pPr>
            <a:r>
              <a:rPr lang="en-US" sz="2000" spc="-45" dirty="0">
                <a:solidFill>
                  <a:schemeClr val="bg1"/>
                </a:solidFill>
              </a:rPr>
              <a:t>EFFECTIVE JULY 1, 2026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If members of body participate in person, they must do so from singular location No rules for compensated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Elected members cannot use flexibility outside of existing remote participation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Exempts bodies with primary subject matter jurisdiction over elections, budgets, police oversight, privacy, taxes or tax spending, or library circulation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Adds language allowing for advisory body to request a presentation at a legislative body meeting; requires item must be non-consent and that item must be heard within 60 days of request (or soonest meeting following 60 days, if not already scheduled)</a:t>
            </a:r>
          </a:p>
        </p:txBody>
      </p:sp>
    </p:spTree>
    <p:extLst>
      <p:ext uri="{BB962C8B-B14F-4D97-AF65-F5344CB8AC3E}">
        <p14:creationId xmlns:p14="http://schemas.microsoft.com/office/powerpoint/2010/main" val="403531302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904</Words>
  <Application>Microsoft Office PowerPoint</Application>
  <PresentationFormat>Widescreen</PresentationFormat>
  <Paragraphs>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Tw Cen MT</vt:lpstr>
      <vt:lpstr>Berlin</vt:lpstr>
      <vt:lpstr>THE BROWN ACT</vt:lpstr>
      <vt:lpstr>WHAT IS THE BROWN ACT</vt:lpstr>
      <vt:lpstr>INTENT OF THE BROWN ACT</vt:lpstr>
      <vt:lpstr>SENATE BILL  707 (SB 707)</vt:lpstr>
      <vt:lpstr>SB 707 UPDATE  REMOTE PUBLIC COMMENTS</vt:lpstr>
      <vt:lpstr>SB 707 UPDATE  REMOTE MEETING DISRUPTIONS</vt:lpstr>
      <vt:lpstr>SB 707 UPDATE  JUST CAUSE  FOR REMOTE APPEARANCE</vt:lpstr>
      <vt:lpstr>SB 707 UPDATE  ADVISORY BODIES</vt:lpstr>
      <vt:lpstr>SB 707 UPDATE  ADVISORY BODIES CONTINUED</vt:lpstr>
      <vt:lpstr>SB 707 UPDATE  OUTREACH</vt:lpstr>
      <vt:lpstr>SB 707 UPDATE  WEBPAGE AND MEETING INFO</vt:lpstr>
      <vt:lpstr>OTHER UPDATES FROM SB 707  REMOTE MEETINGS AND PARTICIPATON</vt:lpstr>
      <vt:lpstr>OTHER UPDATES FROM SB 707  ORAL REPORTS AND SPECIAL MEETINGS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23-157 - POWER POINT BROWN ACT Final ver</dc:title>
  <dc:creator>Legistar</dc:creator>
  <cp:lastModifiedBy>Lloyd Guintivano</cp:lastModifiedBy>
  <cp:revision>6</cp:revision>
  <dcterms:created xsi:type="dcterms:W3CDTF">2026-06-17T06:57:35Z</dcterms:created>
  <dcterms:modified xsi:type="dcterms:W3CDTF">2026-06-18T15:45:26Z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2026-06-17T00:00:00Z</vt:filetime>
  </property>
  <property fmtid="{D5CDD505-2E9C-101B-9397-08002B2CF9AE}" pid="5" name="Producer">
    <vt:lpwstr>PDFlib PLOP 4.1 (.NET/Win64)/Microsoft® PowerPoint® 2016</vt:lpwstr>
  </property>
</Properties>
</file>