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0"/>
  </p:notesMasterIdLst>
  <p:sldIdLst>
    <p:sldId id="256" r:id="rId2"/>
    <p:sldId id="282" r:id="rId3"/>
    <p:sldId id="307" r:id="rId4"/>
    <p:sldId id="308" r:id="rId5"/>
    <p:sldId id="285" r:id="rId6"/>
    <p:sldId id="286" r:id="rId7"/>
    <p:sldId id="309" r:id="rId8"/>
    <p:sldId id="310" r:id="rId9"/>
    <p:sldId id="328" r:id="rId10"/>
    <p:sldId id="311" r:id="rId11"/>
    <p:sldId id="257" r:id="rId12"/>
    <p:sldId id="314" r:id="rId13"/>
    <p:sldId id="313" r:id="rId14"/>
    <p:sldId id="324" r:id="rId15"/>
    <p:sldId id="329" r:id="rId16"/>
    <p:sldId id="315" r:id="rId17"/>
    <p:sldId id="316" r:id="rId18"/>
    <p:sldId id="317" r:id="rId19"/>
    <p:sldId id="318" r:id="rId20"/>
    <p:sldId id="327" r:id="rId21"/>
    <p:sldId id="330" r:id="rId22"/>
    <p:sldId id="319" r:id="rId23"/>
    <p:sldId id="320" r:id="rId24"/>
    <p:sldId id="321" r:id="rId25"/>
    <p:sldId id="322" r:id="rId26"/>
    <p:sldId id="326" r:id="rId27"/>
    <p:sldId id="325" r:id="rId28"/>
    <p:sldId id="289" r:id="rId2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4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291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5F3531-2B52-4609-BE8F-2028B53E25B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161D0D6-CB59-43A1-810D-8A26889FE763}">
      <dgm:prSet/>
      <dgm:spPr/>
      <dgm:t>
        <a:bodyPr/>
        <a:lstStyle/>
        <a:p>
          <a:r>
            <a:rPr lang="en-US" dirty="0"/>
            <a:t>Fee analysis has been adjusted to reflect current hourly rates (new MOU) , and includes the calculations for Option 2 and 3 fee increases (attached)</a:t>
          </a:r>
        </a:p>
      </dgm:t>
    </dgm:pt>
    <dgm:pt modelId="{FC0C45C7-75BB-4EC6-82D4-9B9FCF08ADCF}" type="parTrans" cxnId="{4937BCA3-D17A-47FB-A950-EEAD00A14CDE}">
      <dgm:prSet/>
      <dgm:spPr/>
      <dgm:t>
        <a:bodyPr/>
        <a:lstStyle/>
        <a:p>
          <a:endParaRPr lang="en-US"/>
        </a:p>
      </dgm:t>
    </dgm:pt>
    <dgm:pt modelId="{DCADF06D-B7DC-4214-B012-D02AF093928B}" type="sibTrans" cxnId="{4937BCA3-D17A-47FB-A950-EEAD00A14CDE}">
      <dgm:prSet/>
      <dgm:spPr/>
      <dgm:t>
        <a:bodyPr/>
        <a:lstStyle/>
        <a:p>
          <a:endParaRPr lang="en-US"/>
        </a:p>
      </dgm:t>
    </dgm:pt>
    <dgm:pt modelId="{3BEE280F-4002-4B43-B112-EE8B6E1C763F}">
      <dgm:prSet/>
      <dgm:spPr/>
      <dgm:t>
        <a:bodyPr/>
        <a:lstStyle/>
        <a:p>
          <a:r>
            <a:rPr lang="en-US"/>
            <a:t>Permit revenue projections are based on conservative permit numbers that reflect concerns about economic instability and variability of permits types/annual construction cost total (attached)</a:t>
          </a:r>
        </a:p>
      </dgm:t>
    </dgm:pt>
    <dgm:pt modelId="{5AF56AFB-6BC1-4231-AD2A-B698C39202A5}" type="parTrans" cxnId="{D81236D0-BB60-4C66-81D0-9D525F1509EC}">
      <dgm:prSet/>
      <dgm:spPr/>
      <dgm:t>
        <a:bodyPr/>
        <a:lstStyle/>
        <a:p>
          <a:endParaRPr lang="en-US"/>
        </a:p>
      </dgm:t>
    </dgm:pt>
    <dgm:pt modelId="{2D3DF238-A520-4F9A-8F79-B4C2FB942BD7}" type="sibTrans" cxnId="{D81236D0-BB60-4C66-81D0-9D525F1509EC}">
      <dgm:prSet/>
      <dgm:spPr/>
      <dgm:t>
        <a:bodyPr/>
        <a:lstStyle/>
        <a:p>
          <a:endParaRPr lang="en-US"/>
        </a:p>
      </dgm:t>
    </dgm:pt>
    <dgm:pt modelId="{64518493-FD00-46D8-A312-C705538A2D05}">
      <dgm:prSet/>
      <dgm:spPr/>
      <dgm:t>
        <a:bodyPr/>
        <a:lstStyle/>
        <a:p>
          <a:r>
            <a:rPr lang="en-US" dirty="0"/>
            <a:t>Nine balanced budget drafts have been prepared  - one for each of the three options.</a:t>
          </a:r>
        </a:p>
      </dgm:t>
    </dgm:pt>
    <dgm:pt modelId="{78B07997-A5AC-452B-8D71-54A2C9DD8376}" type="parTrans" cxnId="{0962F8C0-3DF8-4F40-9AA0-F180C60E49B4}">
      <dgm:prSet/>
      <dgm:spPr/>
      <dgm:t>
        <a:bodyPr/>
        <a:lstStyle/>
        <a:p>
          <a:endParaRPr lang="en-US"/>
        </a:p>
      </dgm:t>
    </dgm:pt>
    <dgm:pt modelId="{E5876B33-EB77-4EAF-9211-4865951CED87}" type="sibTrans" cxnId="{0962F8C0-3DF8-4F40-9AA0-F180C60E49B4}">
      <dgm:prSet/>
      <dgm:spPr/>
      <dgm:t>
        <a:bodyPr/>
        <a:lstStyle/>
        <a:p>
          <a:endParaRPr lang="en-US"/>
        </a:p>
      </dgm:t>
    </dgm:pt>
    <dgm:pt modelId="{4C986B07-B2C8-433F-AA67-645B3E07FBC0}" type="pres">
      <dgm:prSet presAssocID="{675F3531-2B52-4609-BE8F-2028B53E25B3}" presName="linear" presStyleCnt="0">
        <dgm:presLayoutVars>
          <dgm:animLvl val="lvl"/>
          <dgm:resizeHandles val="exact"/>
        </dgm:presLayoutVars>
      </dgm:prSet>
      <dgm:spPr/>
    </dgm:pt>
    <dgm:pt modelId="{EB9AB321-A482-4304-8EDD-6D99112C00DD}" type="pres">
      <dgm:prSet presAssocID="{D161D0D6-CB59-43A1-810D-8A26889FE76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D699338-378A-4B1A-99C3-BCE406E56C83}" type="pres">
      <dgm:prSet presAssocID="{DCADF06D-B7DC-4214-B012-D02AF093928B}" presName="spacer" presStyleCnt="0"/>
      <dgm:spPr/>
    </dgm:pt>
    <dgm:pt modelId="{E3E119F8-51D3-40A1-8BAD-9CD53A873938}" type="pres">
      <dgm:prSet presAssocID="{3BEE280F-4002-4B43-B112-EE8B6E1C763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DDE51B0-5695-49A5-874F-9CB406912BCC}" type="pres">
      <dgm:prSet presAssocID="{2D3DF238-A520-4F9A-8F79-B4C2FB942BD7}" presName="spacer" presStyleCnt="0"/>
      <dgm:spPr/>
    </dgm:pt>
    <dgm:pt modelId="{F97B5B32-21A9-45A7-9230-1913D4CB60EA}" type="pres">
      <dgm:prSet presAssocID="{64518493-FD00-46D8-A312-C705538A2D0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6F43A21-EFCB-4329-BC97-511BC08C0AA1}" type="presOf" srcId="{3BEE280F-4002-4B43-B112-EE8B6E1C763F}" destId="{E3E119F8-51D3-40A1-8BAD-9CD53A873938}" srcOrd="0" destOrd="0" presId="urn:microsoft.com/office/officeart/2005/8/layout/vList2"/>
    <dgm:cxn modelId="{B37CF05F-50E0-4EBE-8266-2538FCB69730}" type="presOf" srcId="{D161D0D6-CB59-43A1-810D-8A26889FE763}" destId="{EB9AB321-A482-4304-8EDD-6D99112C00DD}" srcOrd="0" destOrd="0" presId="urn:microsoft.com/office/officeart/2005/8/layout/vList2"/>
    <dgm:cxn modelId="{4937BCA3-D17A-47FB-A950-EEAD00A14CDE}" srcId="{675F3531-2B52-4609-BE8F-2028B53E25B3}" destId="{D161D0D6-CB59-43A1-810D-8A26889FE763}" srcOrd="0" destOrd="0" parTransId="{FC0C45C7-75BB-4EC6-82D4-9B9FCF08ADCF}" sibTransId="{DCADF06D-B7DC-4214-B012-D02AF093928B}"/>
    <dgm:cxn modelId="{DDE108BD-8EDB-4AC4-BC7B-604E2EE104F8}" type="presOf" srcId="{675F3531-2B52-4609-BE8F-2028B53E25B3}" destId="{4C986B07-B2C8-433F-AA67-645B3E07FBC0}" srcOrd="0" destOrd="0" presId="urn:microsoft.com/office/officeart/2005/8/layout/vList2"/>
    <dgm:cxn modelId="{0962F8C0-3DF8-4F40-9AA0-F180C60E49B4}" srcId="{675F3531-2B52-4609-BE8F-2028B53E25B3}" destId="{64518493-FD00-46D8-A312-C705538A2D05}" srcOrd="2" destOrd="0" parTransId="{78B07997-A5AC-452B-8D71-54A2C9DD8376}" sibTransId="{E5876B33-EB77-4EAF-9211-4865951CED87}"/>
    <dgm:cxn modelId="{D81236D0-BB60-4C66-81D0-9D525F1509EC}" srcId="{675F3531-2B52-4609-BE8F-2028B53E25B3}" destId="{3BEE280F-4002-4B43-B112-EE8B6E1C763F}" srcOrd="1" destOrd="0" parTransId="{5AF56AFB-6BC1-4231-AD2A-B698C39202A5}" sibTransId="{2D3DF238-A520-4F9A-8F79-B4C2FB942BD7}"/>
    <dgm:cxn modelId="{1D4AFFE5-8215-452F-9C3A-ABE37E02CA54}" type="presOf" srcId="{64518493-FD00-46D8-A312-C705538A2D05}" destId="{F97B5B32-21A9-45A7-9230-1913D4CB60EA}" srcOrd="0" destOrd="0" presId="urn:microsoft.com/office/officeart/2005/8/layout/vList2"/>
    <dgm:cxn modelId="{9FEB408D-6B3E-4313-9D1D-A49314C4C2EE}" type="presParOf" srcId="{4C986B07-B2C8-433F-AA67-645B3E07FBC0}" destId="{EB9AB321-A482-4304-8EDD-6D99112C00DD}" srcOrd="0" destOrd="0" presId="urn:microsoft.com/office/officeart/2005/8/layout/vList2"/>
    <dgm:cxn modelId="{345A638E-4DF8-435A-943D-10518398340D}" type="presParOf" srcId="{4C986B07-B2C8-433F-AA67-645B3E07FBC0}" destId="{8D699338-378A-4B1A-99C3-BCE406E56C83}" srcOrd="1" destOrd="0" presId="urn:microsoft.com/office/officeart/2005/8/layout/vList2"/>
    <dgm:cxn modelId="{81FE8477-5857-4CD9-A2FC-769701F1DED3}" type="presParOf" srcId="{4C986B07-B2C8-433F-AA67-645B3E07FBC0}" destId="{E3E119F8-51D3-40A1-8BAD-9CD53A873938}" srcOrd="2" destOrd="0" presId="urn:microsoft.com/office/officeart/2005/8/layout/vList2"/>
    <dgm:cxn modelId="{98F8C8E0-A160-47F3-B4B4-C39830DCC4E7}" type="presParOf" srcId="{4C986B07-B2C8-433F-AA67-645B3E07FBC0}" destId="{6DDE51B0-5695-49A5-874F-9CB406912BCC}" srcOrd="3" destOrd="0" presId="urn:microsoft.com/office/officeart/2005/8/layout/vList2"/>
    <dgm:cxn modelId="{E4CA7778-7243-4889-9D30-A31FDAD55F0B}" type="presParOf" srcId="{4C986B07-B2C8-433F-AA67-645B3E07FBC0}" destId="{F97B5B32-21A9-45A7-9230-1913D4CB60E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5F3531-2B52-4609-BE8F-2028B53E25B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161D0D6-CB59-43A1-810D-8A26889FE763}">
      <dgm:prSet/>
      <dgm:spPr/>
      <dgm:t>
        <a:bodyPr/>
        <a:lstStyle/>
        <a:p>
          <a:r>
            <a:rPr lang="en-US" dirty="0"/>
            <a:t>To more accurately illustrate the cost of CDD’s administrative team, all admin positions have been moved to the Planning division.</a:t>
          </a:r>
        </a:p>
      </dgm:t>
    </dgm:pt>
    <dgm:pt modelId="{FC0C45C7-75BB-4EC6-82D4-9B9FCF08ADCF}" type="parTrans" cxnId="{4937BCA3-D17A-47FB-A950-EEAD00A14CDE}">
      <dgm:prSet/>
      <dgm:spPr/>
      <dgm:t>
        <a:bodyPr/>
        <a:lstStyle/>
        <a:p>
          <a:endParaRPr lang="en-US"/>
        </a:p>
      </dgm:t>
    </dgm:pt>
    <dgm:pt modelId="{DCADF06D-B7DC-4214-B012-D02AF093928B}" type="sibTrans" cxnId="{4937BCA3-D17A-47FB-A950-EEAD00A14CDE}">
      <dgm:prSet/>
      <dgm:spPr/>
      <dgm:t>
        <a:bodyPr/>
        <a:lstStyle/>
        <a:p>
          <a:endParaRPr lang="en-US"/>
        </a:p>
      </dgm:t>
    </dgm:pt>
    <dgm:pt modelId="{3BEE280F-4002-4B43-B112-EE8B6E1C763F}">
      <dgm:prSet/>
      <dgm:spPr/>
      <dgm:t>
        <a:bodyPr/>
        <a:lstStyle/>
        <a:p>
          <a:r>
            <a:rPr lang="en-US" dirty="0"/>
            <a:t>Building and Code Enforcement will contribute 1/3 each of this cost to Planning.</a:t>
          </a:r>
        </a:p>
      </dgm:t>
    </dgm:pt>
    <dgm:pt modelId="{5AF56AFB-6BC1-4231-AD2A-B698C39202A5}" type="parTrans" cxnId="{D81236D0-BB60-4C66-81D0-9D525F1509EC}">
      <dgm:prSet/>
      <dgm:spPr/>
      <dgm:t>
        <a:bodyPr/>
        <a:lstStyle/>
        <a:p>
          <a:endParaRPr lang="en-US"/>
        </a:p>
      </dgm:t>
    </dgm:pt>
    <dgm:pt modelId="{2D3DF238-A520-4F9A-8F79-B4C2FB942BD7}" type="sibTrans" cxnId="{D81236D0-BB60-4C66-81D0-9D525F1509EC}">
      <dgm:prSet/>
      <dgm:spPr/>
      <dgm:t>
        <a:bodyPr/>
        <a:lstStyle/>
        <a:p>
          <a:endParaRPr lang="en-US"/>
        </a:p>
      </dgm:t>
    </dgm:pt>
    <dgm:pt modelId="{64518493-FD00-46D8-A312-C705538A2D05}">
      <dgm:prSet/>
      <dgm:spPr/>
      <dgm:t>
        <a:bodyPr/>
        <a:lstStyle/>
        <a:p>
          <a:r>
            <a:rPr lang="en-US" dirty="0"/>
            <a:t>The Planning Division has previously assumed Code Enforcement’s share of admin costs.  In 26/27, these cost are appropriately distributed to each division.</a:t>
          </a:r>
        </a:p>
      </dgm:t>
    </dgm:pt>
    <dgm:pt modelId="{78B07997-A5AC-452B-8D71-54A2C9DD8376}" type="parTrans" cxnId="{0962F8C0-3DF8-4F40-9AA0-F180C60E49B4}">
      <dgm:prSet/>
      <dgm:spPr/>
      <dgm:t>
        <a:bodyPr/>
        <a:lstStyle/>
        <a:p>
          <a:endParaRPr lang="en-US"/>
        </a:p>
      </dgm:t>
    </dgm:pt>
    <dgm:pt modelId="{E5876B33-EB77-4EAF-9211-4865951CED87}" type="sibTrans" cxnId="{0962F8C0-3DF8-4F40-9AA0-F180C60E49B4}">
      <dgm:prSet/>
      <dgm:spPr/>
      <dgm:t>
        <a:bodyPr/>
        <a:lstStyle/>
        <a:p>
          <a:endParaRPr lang="en-US"/>
        </a:p>
      </dgm:t>
    </dgm:pt>
    <dgm:pt modelId="{EC9EE38C-E220-4FA3-B7CE-767589F9FC86}">
      <dgm:prSet/>
      <dgm:spPr/>
      <dgm:t>
        <a:bodyPr/>
        <a:lstStyle/>
        <a:p>
          <a:r>
            <a:rPr lang="en-US" dirty="0"/>
            <a:t>The overall admin costs are unchanged, however Net County Cost is redistributed between Planning and Code Enforcement.</a:t>
          </a:r>
        </a:p>
      </dgm:t>
    </dgm:pt>
    <dgm:pt modelId="{61D5F01E-E918-4CB4-BCD1-A1E42279D165}" type="parTrans" cxnId="{D711068F-09B0-4AEF-BED7-F8F8F97DE889}">
      <dgm:prSet/>
      <dgm:spPr/>
      <dgm:t>
        <a:bodyPr/>
        <a:lstStyle/>
        <a:p>
          <a:endParaRPr lang="en-US"/>
        </a:p>
      </dgm:t>
    </dgm:pt>
    <dgm:pt modelId="{A021FC58-8E6B-4A8B-B5D4-36F692B7D1EF}" type="sibTrans" cxnId="{D711068F-09B0-4AEF-BED7-F8F8F97DE889}">
      <dgm:prSet/>
      <dgm:spPr/>
      <dgm:t>
        <a:bodyPr/>
        <a:lstStyle/>
        <a:p>
          <a:endParaRPr lang="en-US"/>
        </a:p>
      </dgm:t>
    </dgm:pt>
    <dgm:pt modelId="{4C986B07-B2C8-433F-AA67-645B3E07FBC0}" type="pres">
      <dgm:prSet presAssocID="{675F3531-2B52-4609-BE8F-2028B53E25B3}" presName="linear" presStyleCnt="0">
        <dgm:presLayoutVars>
          <dgm:animLvl val="lvl"/>
          <dgm:resizeHandles val="exact"/>
        </dgm:presLayoutVars>
      </dgm:prSet>
      <dgm:spPr/>
    </dgm:pt>
    <dgm:pt modelId="{EB9AB321-A482-4304-8EDD-6D99112C00DD}" type="pres">
      <dgm:prSet presAssocID="{D161D0D6-CB59-43A1-810D-8A26889FE76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D699338-378A-4B1A-99C3-BCE406E56C83}" type="pres">
      <dgm:prSet presAssocID="{DCADF06D-B7DC-4214-B012-D02AF093928B}" presName="spacer" presStyleCnt="0"/>
      <dgm:spPr/>
    </dgm:pt>
    <dgm:pt modelId="{E3E119F8-51D3-40A1-8BAD-9CD53A873938}" type="pres">
      <dgm:prSet presAssocID="{3BEE280F-4002-4B43-B112-EE8B6E1C763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DDE51B0-5695-49A5-874F-9CB406912BCC}" type="pres">
      <dgm:prSet presAssocID="{2D3DF238-A520-4F9A-8F79-B4C2FB942BD7}" presName="spacer" presStyleCnt="0"/>
      <dgm:spPr/>
    </dgm:pt>
    <dgm:pt modelId="{F97B5B32-21A9-45A7-9230-1913D4CB60EA}" type="pres">
      <dgm:prSet presAssocID="{64518493-FD00-46D8-A312-C705538A2D0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B604C5D-D89A-4F8A-A50F-87C275CD2A65}" type="pres">
      <dgm:prSet presAssocID="{E5876B33-EB77-4EAF-9211-4865951CED87}" presName="spacer" presStyleCnt="0"/>
      <dgm:spPr/>
    </dgm:pt>
    <dgm:pt modelId="{80F32CB7-6F48-4E94-A960-DEA5FFEBD370}" type="pres">
      <dgm:prSet presAssocID="{EC9EE38C-E220-4FA3-B7CE-767589F9FC8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728D90E-DBB7-4433-AFD4-EE54985291DF}" type="presOf" srcId="{EC9EE38C-E220-4FA3-B7CE-767589F9FC86}" destId="{80F32CB7-6F48-4E94-A960-DEA5FFEBD370}" srcOrd="0" destOrd="0" presId="urn:microsoft.com/office/officeart/2005/8/layout/vList2"/>
    <dgm:cxn modelId="{56F43A21-EFCB-4329-BC97-511BC08C0AA1}" type="presOf" srcId="{3BEE280F-4002-4B43-B112-EE8B6E1C763F}" destId="{E3E119F8-51D3-40A1-8BAD-9CD53A873938}" srcOrd="0" destOrd="0" presId="urn:microsoft.com/office/officeart/2005/8/layout/vList2"/>
    <dgm:cxn modelId="{B37CF05F-50E0-4EBE-8266-2538FCB69730}" type="presOf" srcId="{D161D0D6-CB59-43A1-810D-8A26889FE763}" destId="{EB9AB321-A482-4304-8EDD-6D99112C00DD}" srcOrd="0" destOrd="0" presId="urn:microsoft.com/office/officeart/2005/8/layout/vList2"/>
    <dgm:cxn modelId="{D711068F-09B0-4AEF-BED7-F8F8F97DE889}" srcId="{675F3531-2B52-4609-BE8F-2028B53E25B3}" destId="{EC9EE38C-E220-4FA3-B7CE-767589F9FC86}" srcOrd="3" destOrd="0" parTransId="{61D5F01E-E918-4CB4-BCD1-A1E42279D165}" sibTransId="{A021FC58-8E6B-4A8B-B5D4-36F692B7D1EF}"/>
    <dgm:cxn modelId="{4937BCA3-D17A-47FB-A950-EEAD00A14CDE}" srcId="{675F3531-2B52-4609-BE8F-2028B53E25B3}" destId="{D161D0D6-CB59-43A1-810D-8A26889FE763}" srcOrd="0" destOrd="0" parTransId="{FC0C45C7-75BB-4EC6-82D4-9B9FCF08ADCF}" sibTransId="{DCADF06D-B7DC-4214-B012-D02AF093928B}"/>
    <dgm:cxn modelId="{DDE108BD-8EDB-4AC4-BC7B-604E2EE104F8}" type="presOf" srcId="{675F3531-2B52-4609-BE8F-2028B53E25B3}" destId="{4C986B07-B2C8-433F-AA67-645B3E07FBC0}" srcOrd="0" destOrd="0" presId="urn:microsoft.com/office/officeart/2005/8/layout/vList2"/>
    <dgm:cxn modelId="{0962F8C0-3DF8-4F40-9AA0-F180C60E49B4}" srcId="{675F3531-2B52-4609-BE8F-2028B53E25B3}" destId="{64518493-FD00-46D8-A312-C705538A2D05}" srcOrd="2" destOrd="0" parTransId="{78B07997-A5AC-452B-8D71-54A2C9DD8376}" sibTransId="{E5876B33-EB77-4EAF-9211-4865951CED87}"/>
    <dgm:cxn modelId="{D81236D0-BB60-4C66-81D0-9D525F1509EC}" srcId="{675F3531-2B52-4609-BE8F-2028B53E25B3}" destId="{3BEE280F-4002-4B43-B112-EE8B6E1C763F}" srcOrd="1" destOrd="0" parTransId="{5AF56AFB-6BC1-4231-AD2A-B698C39202A5}" sibTransId="{2D3DF238-A520-4F9A-8F79-B4C2FB942BD7}"/>
    <dgm:cxn modelId="{1D4AFFE5-8215-452F-9C3A-ABE37E02CA54}" type="presOf" srcId="{64518493-FD00-46D8-A312-C705538A2D05}" destId="{F97B5B32-21A9-45A7-9230-1913D4CB60EA}" srcOrd="0" destOrd="0" presId="urn:microsoft.com/office/officeart/2005/8/layout/vList2"/>
    <dgm:cxn modelId="{9FEB408D-6B3E-4313-9D1D-A49314C4C2EE}" type="presParOf" srcId="{4C986B07-B2C8-433F-AA67-645B3E07FBC0}" destId="{EB9AB321-A482-4304-8EDD-6D99112C00DD}" srcOrd="0" destOrd="0" presId="urn:microsoft.com/office/officeart/2005/8/layout/vList2"/>
    <dgm:cxn modelId="{345A638E-4DF8-435A-943D-10518398340D}" type="presParOf" srcId="{4C986B07-B2C8-433F-AA67-645B3E07FBC0}" destId="{8D699338-378A-4B1A-99C3-BCE406E56C83}" srcOrd="1" destOrd="0" presId="urn:microsoft.com/office/officeart/2005/8/layout/vList2"/>
    <dgm:cxn modelId="{81FE8477-5857-4CD9-A2FC-769701F1DED3}" type="presParOf" srcId="{4C986B07-B2C8-433F-AA67-645B3E07FBC0}" destId="{E3E119F8-51D3-40A1-8BAD-9CD53A873938}" srcOrd="2" destOrd="0" presId="urn:microsoft.com/office/officeart/2005/8/layout/vList2"/>
    <dgm:cxn modelId="{98F8C8E0-A160-47F3-B4B4-C39830DCC4E7}" type="presParOf" srcId="{4C986B07-B2C8-433F-AA67-645B3E07FBC0}" destId="{6DDE51B0-5695-49A5-874F-9CB406912BCC}" srcOrd="3" destOrd="0" presId="urn:microsoft.com/office/officeart/2005/8/layout/vList2"/>
    <dgm:cxn modelId="{E4CA7778-7243-4889-9D30-A31FDAD55F0B}" type="presParOf" srcId="{4C986B07-B2C8-433F-AA67-645B3E07FBC0}" destId="{F97B5B32-21A9-45A7-9230-1913D4CB60EA}" srcOrd="4" destOrd="0" presId="urn:microsoft.com/office/officeart/2005/8/layout/vList2"/>
    <dgm:cxn modelId="{A5C91262-D999-4F36-B1B1-022E24329E50}" type="presParOf" srcId="{4C986B07-B2C8-433F-AA67-645B3E07FBC0}" destId="{1B604C5D-D89A-4F8A-A50F-87C275CD2A65}" srcOrd="5" destOrd="0" presId="urn:microsoft.com/office/officeart/2005/8/layout/vList2"/>
    <dgm:cxn modelId="{A66ECDAA-098F-4AC0-86B2-5502136D5CFC}" type="presParOf" srcId="{4C986B07-B2C8-433F-AA67-645B3E07FBC0}" destId="{80F32CB7-6F48-4E94-A960-DEA5FFEBD37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8B2246-4008-4349-A169-5EDC1DC3A13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C0678EB-32FD-4E90-8895-E3CF819B8955}">
      <dgm:prSet/>
      <dgm:spPr/>
      <dgm:t>
        <a:bodyPr/>
        <a:lstStyle/>
        <a:p>
          <a:r>
            <a:rPr lang="en-US" dirty="0"/>
            <a:t>Reduced Permit numbers (nearly 200 permit decrease) – matches a 3-year trend of declining permit numbers)</a:t>
          </a:r>
        </a:p>
      </dgm:t>
    </dgm:pt>
    <dgm:pt modelId="{5122A072-6305-48B4-BCC3-83CE550D5C36}" type="parTrans" cxnId="{85E3948D-0471-4E26-85AB-7C3F30E81339}">
      <dgm:prSet/>
      <dgm:spPr/>
      <dgm:t>
        <a:bodyPr/>
        <a:lstStyle/>
        <a:p>
          <a:endParaRPr lang="en-US"/>
        </a:p>
      </dgm:t>
    </dgm:pt>
    <dgm:pt modelId="{F606FD6A-DA9F-4A2B-928F-D883999F6BCE}" type="sibTrans" cxnId="{85E3948D-0471-4E26-85AB-7C3F30E81339}">
      <dgm:prSet phldrT="01"/>
      <dgm:spPr/>
      <dgm:t>
        <a:bodyPr/>
        <a:lstStyle/>
        <a:p>
          <a:endParaRPr lang="en-US"/>
        </a:p>
      </dgm:t>
    </dgm:pt>
    <dgm:pt modelId="{059C030B-2643-437C-B9EB-F9951CA46679}">
      <dgm:prSet/>
      <dgm:spPr/>
      <dgm:t>
        <a:bodyPr/>
        <a:lstStyle/>
        <a:p>
          <a:r>
            <a:rPr lang="en-US" dirty="0"/>
            <a:t>Includes options for increased hourly rate and increased fees based on valuation/construction cost</a:t>
          </a:r>
        </a:p>
      </dgm:t>
    </dgm:pt>
    <dgm:pt modelId="{10F4C1DE-4C60-4DCB-972C-A2F985F1B228}" type="parTrans" cxnId="{63212C05-7F9B-4210-940C-58C129DCD579}">
      <dgm:prSet/>
      <dgm:spPr/>
      <dgm:t>
        <a:bodyPr/>
        <a:lstStyle/>
        <a:p>
          <a:endParaRPr lang="en-US"/>
        </a:p>
      </dgm:t>
    </dgm:pt>
    <dgm:pt modelId="{02646558-C88C-4CA4-A2B8-4A43D21A857C}" type="sibTrans" cxnId="{63212C05-7F9B-4210-940C-58C129DCD579}">
      <dgm:prSet phldrT="02"/>
      <dgm:spPr/>
      <dgm:t>
        <a:bodyPr/>
        <a:lstStyle/>
        <a:p>
          <a:endParaRPr lang="en-US"/>
        </a:p>
      </dgm:t>
    </dgm:pt>
    <dgm:pt modelId="{EA27DFFD-B50B-4940-B087-C31A8FECCD38}">
      <dgm:prSet/>
      <dgm:spPr/>
      <dgm:t>
        <a:bodyPr/>
        <a:lstStyle/>
        <a:p>
          <a:r>
            <a:rPr lang="en-US" dirty="0"/>
            <a:t>All fees determined by valuation/construction cost should be based on a single permit multiplier (</a:t>
          </a:r>
          <a:r>
            <a:rPr lang="en-US" dirty="0" err="1"/>
            <a:t>ie</a:t>
          </a:r>
          <a:r>
            <a:rPr lang="en-US" dirty="0"/>
            <a:t> 3%), per recommendation by the ICC.</a:t>
          </a:r>
        </a:p>
      </dgm:t>
    </dgm:pt>
    <dgm:pt modelId="{5094B383-E7C7-4111-AAC2-02B1703F5188}" type="parTrans" cxnId="{38D74BEF-1DB4-4968-AB3F-0E632946EE25}">
      <dgm:prSet/>
      <dgm:spPr/>
      <dgm:t>
        <a:bodyPr/>
        <a:lstStyle/>
        <a:p>
          <a:endParaRPr lang="en-US"/>
        </a:p>
      </dgm:t>
    </dgm:pt>
    <dgm:pt modelId="{A524A4D2-0815-4A35-B028-A2CA4B066228}" type="sibTrans" cxnId="{38D74BEF-1DB4-4968-AB3F-0E632946EE25}">
      <dgm:prSet phldrT="03"/>
      <dgm:spPr/>
      <dgm:t>
        <a:bodyPr/>
        <a:lstStyle/>
        <a:p>
          <a:endParaRPr lang="en-US"/>
        </a:p>
      </dgm:t>
    </dgm:pt>
    <dgm:pt modelId="{B8F6785F-460E-4435-A5F0-CF52E62DC1E2}" type="pres">
      <dgm:prSet presAssocID="{DB8B2246-4008-4349-A169-5EDC1DC3A131}" presName="diagram" presStyleCnt="0">
        <dgm:presLayoutVars>
          <dgm:dir/>
          <dgm:resizeHandles val="exact"/>
        </dgm:presLayoutVars>
      </dgm:prSet>
      <dgm:spPr/>
    </dgm:pt>
    <dgm:pt modelId="{D6E4787C-5E53-4C56-B640-3B43D9A89E84}" type="pres">
      <dgm:prSet presAssocID="{FC0678EB-32FD-4E90-8895-E3CF819B8955}" presName="node" presStyleLbl="node1" presStyleIdx="0" presStyleCnt="3">
        <dgm:presLayoutVars>
          <dgm:bulletEnabled val="1"/>
        </dgm:presLayoutVars>
      </dgm:prSet>
      <dgm:spPr/>
    </dgm:pt>
    <dgm:pt modelId="{388E64E1-82E4-40E6-BA7A-CA1F061CA272}" type="pres">
      <dgm:prSet presAssocID="{F606FD6A-DA9F-4A2B-928F-D883999F6BCE}" presName="sibTrans" presStyleCnt="0"/>
      <dgm:spPr/>
    </dgm:pt>
    <dgm:pt modelId="{7F2FFFA7-7D45-4E97-B47C-B46C0B7E69EC}" type="pres">
      <dgm:prSet presAssocID="{059C030B-2643-437C-B9EB-F9951CA46679}" presName="node" presStyleLbl="node1" presStyleIdx="1" presStyleCnt="3">
        <dgm:presLayoutVars>
          <dgm:bulletEnabled val="1"/>
        </dgm:presLayoutVars>
      </dgm:prSet>
      <dgm:spPr/>
    </dgm:pt>
    <dgm:pt modelId="{213751DD-F39D-47AE-9C27-68E001E5D28D}" type="pres">
      <dgm:prSet presAssocID="{02646558-C88C-4CA4-A2B8-4A43D21A857C}" presName="sibTrans" presStyleCnt="0"/>
      <dgm:spPr/>
    </dgm:pt>
    <dgm:pt modelId="{756BF137-DE80-4288-BC25-3D33034FE731}" type="pres">
      <dgm:prSet presAssocID="{EA27DFFD-B50B-4940-B087-C31A8FECCD38}" presName="node" presStyleLbl="node1" presStyleIdx="2" presStyleCnt="3">
        <dgm:presLayoutVars>
          <dgm:bulletEnabled val="1"/>
        </dgm:presLayoutVars>
      </dgm:prSet>
      <dgm:spPr/>
    </dgm:pt>
  </dgm:ptLst>
  <dgm:cxnLst>
    <dgm:cxn modelId="{63212C05-7F9B-4210-940C-58C129DCD579}" srcId="{DB8B2246-4008-4349-A169-5EDC1DC3A131}" destId="{059C030B-2643-437C-B9EB-F9951CA46679}" srcOrd="1" destOrd="0" parTransId="{10F4C1DE-4C60-4DCB-972C-A2F985F1B228}" sibTransId="{02646558-C88C-4CA4-A2B8-4A43D21A857C}"/>
    <dgm:cxn modelId="{5B668D65-44E1-47F4-BB02-83A34430BDE1}" type="presOf" srcId="{DB8B2246-4008-4349-A169-5EDC1DC3A131}" destId="{B8F6785F-460E-4435-A5F0-CF52E62DC1E2}" srcOrd="0" destOrd="0" presId="urn:microsoft.com/office/officeart/2005/8/layout/default"/>
    <dgm:cxn modelId="{8C869352-B88B-4CF6-A788-D7CBAAE1920A}" type="presOf" srcId="{059C030B-2643-437C-B9EB-F9951CA46679}" destId="{7F2FFFA7-7D45-4E97-B47C-B46C0B7E69EC}" srcOrd="0" destOrd="0" presId="urn:microsoft.com/office/officeart/2005/8/layout/default"/>
    <dgm:cxn modelId="{186B7C78-580B-45E3-8A73-C9D5C11302FF}" type="presOf" srcId="{EA27DFFD-B50B-4940-B087-C31A8FECCD38}" destId="{756BF137-DE80-4288-BC25-3D33034FE731}" srcOrd="0" destOrd="0" presId="urn:microsoft.com/office/officeart/2005/8/layout/default"/>
    <dgm:cxn modelId="{85E3948D-0471-4E26-85AB-7C3F30E81339}" srcId="{DB8B2246-4008-4349-A169-5EDC1DC3A131}" destId="{FC0678EB-32FD-4E90-8895-E3CF819B8955}" srcOrd="0" destOrd="0" parTransId="{5122A072-6305-48B4-BCC3-83CE550D5C36}" sibTransId="{F606FD6A-DA9F-4A2B-928F-D883999F6BCE}"/>
    <dgm:cxn modelId="{BBB10BE1-BEDF-4945-B048-AB2AB26316ED}" type="presOf" srcId="{FC0678EB-32FD-4E90-8895-E3CF819B8955}" destId="{D6E4787C-5E53-4C56-B640-3B43D9A89E84}" srcOrd="0" destOrd="0" presId="urn:microsoft.com/office/officeart/2005/8/layout/default"/>
    <dgm:cxn modelId="{38D74BEF-1DB4-4968-AB3F-0E632946EE25}" srcId="{DB8B2246-4008-4349-A169-5EDC1DC3A131}" destId="{EA27DFFD-B50B-4940-B087-C31A8FECCD38}" srcOrd="2" destOrd="0" parTransId="{5094B383-E7C7-4111-AAC2-02B1703F5188}" sibTransId="{A524A4D2-0815-4A35-B028-A2CA4B066228}"/>
    <dgm:cxn modelId="{C296E047-5C03-4E4A-B0EB-F39298368EB9}" type="presParOf" srcId="{B8F6785F-460E-4435-A5F0-CF52E62DC1E2}" destId="{D6E4787C-5E53-4C56-B640-3B43D9A89E84}" srcOrd="0" destOrd="0" presId="urn:microsoft.com/office/officeart/2005/8/layout/default"/>
    <dgm:cxn modelId="{02B6F103-786A-4568-BE77-350B38233409}" type="presParOf" srcId="{B8F6785F-460E-4435-A5F0-CF52E62DC1E2}" destId="{388E64E1-82E4-40E6-BA7A-CA1F061CA272}" srcOrd="1" destOrd="0" presId="urn:microsoft.com/office/officeart/2005/8/layout/default"/>
    <dgm:cxn modelId="{923C913E-66E4-4BB7-9207-5470F51BCA3C}" type="presParOf" srcId="{B8F6785F-460E-4435-A5F0-CF52E62DC1E2}" destId="{7F2FFFA7-7D45-4E97-B47C-B46C0B7E69EC}" srcOrd="2" destOrd="0" presId="urn:microsoft.com/office/officeart/2005/8/layout/default"/>
    <dgm:cxn modelId="{CCF451CC-4A98-451E-9A97-2C48AAEA18A7}" type="presParOf" srcId="{B8F6785F-460E-4435-A5F0-CF52E62DC1E2}" destId="{213751DD-F39D-47AE-9C27-68E001E5D28D}" srcOrd="3" destOrd="0" presId="urn:microsoft.com/office/officeart/2005/8/layout/default"/>
    <dgm:cxn modelId="{B26E9B75-98B9-45A1-B99B-3C94A873445E}" type="presParOf" srcId="{B8F6785F-460E-4435-A5F0-CF52E62DC1E2}" destId="{756BF137-DE80-4288-BC25-3D33034FE73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3E55E7-A3B9-4DF7-8E06-F5612A8BD50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CE55BC1-10DC-4AAC-B3E9-0C3FBADB7D11}">
      <dgm:prSet custT="1"/>
      <dgm:spPr/>
      <dgm:t>
        <a:bodyPr/>
        <a:lstStyle/>
        <a:p>
          <a:r>
            <a:rPr lang="en-US" sz="2000" dirty="0"/>
            <a:t>Reserves are required at the start of each fiscal year in order to cover payroll expenses plus county cost allocations</a:t>
          </a:r>
        </a:p>
      </dgm:t>
    </dgm:pt>
    <dgm:pt modelId="{3B643783-2904-4889-8AEC-ABD76DBEF763}" type="parTrans" cxnId="{6587D2D1-90C8-4319-9CB6-8C319DE4897E}">
      <dgm:prSet/>
      <dgm:spPr/>
      <dgm:t>
        <a:bodyPr/>
        <a:lstStyle/>
        <a:p>
          <a:endParaRPr lang="en-US"/>
        </a:p>
      </dgm:t>
    </dgm:pt>
    <dgm:pt modelId="{14A0956A-7DB8-4C06-9B31-0B30CDD1AC65}" type="sibTrans" cxnId="{6587D2D1-90C8-4319-9CB6-8C319DE4897E}">
      <dgm:prSet/>
      <dgm:spPr/>
      <dgm:t>
        <a:bodyPr/>
        <a:lstStyle/>
        <a:p>
          <a:endParaRPr lang="en-US"/>
        </a:p>
      </dgm:t>
    </dgm:pt>
    <dgm:pt modelId="{4B599D1D-6A80-4153-8C01-C97786FEBDB0}">
      <dgm:prSet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A healthy reserve level is 25% of salaries and benefits (approx. $250K) plus $76,000 in county cost allocations = $326,000</a:t>
          </a:r>
        </a:p>
      </dgm:t>
    </dgm:pt>
    <dgm:pt modelId="{AF38389F-F125-4639-B517-C7470083ED04}" type="parTrans" cxnId="{D88B7592-0C4B-47EA-AAED-640DA5D6B624}">
      <dgm:prSet/>
      <dgm:spPr/>
      <dgm:t>
        <a:bodyPr/>
        <a:lstStyle/>
        <a:p>
          <a:endParaRPr lang="en-US"/>
        </a:p>
      </dgm:t>
    </dgm:pt>
    <dgm:pt modelId="{F190FA42-7E69-4BFE-8CFF-00E347D16D9A}" type="sibTrans" cxnId="{D88B7592-0C4B-47EA-AAED-640DA5D6B624}">
      <dgm:prSet/>
      <dgm:spPr/>
      <dgm:t>
        <a:bodyPr/>
        <a:lstStyle/>
        <a:p>
          <a:endParaRPr lang="en-US"/>
        </a:p>
      </dgm:t>
    </dgm:pt>
    <dgm:pt modelId="{D88C1603-1410-4117-8860-9C88D702C206}">
      <dgm:prSet/>
      <dgm:spPr/>
      <dgm:t>
        <a:bodyPr/>
        <a:lstStyle/>
        <a:p>
          <a:r>
            <a:rPr lang="en-US" dirty="0"/>
            <a:t>We recommend a budget option that creates significant reserves in 26/27.</a:t>
          </a:r>
        </a:p>
      </dgm:t>
    </dgm:pt>
    <dgm:pt modelId="{C0F2F517-B918-4F42-A829-17862511F05F}" type="parTrans" cxnId="{0C3FCB6F-6420-4BA7-B18F-0B58573E56A0}">
      <dgm:prSet/>
      <dgm:spPr/>
      <dgm:t>
        <a:bodyPr/>
        <a:lstStyle/>
        <a:p>
          <a:endParaRPr lang="en-US"/>
        </a:p>
      </dgm:t>
    </dgm:pt>
    <dgm:pt modelId="{949D9DA6-D4FC-4384-9CF6-0FCA32B90133}" type="sibTrans" cxnId="{0C3FCB6F-6420-4BA7-B18F-0B58573E56A0}">
      <dgm:prSet/>
      <dgm:spPr/>
      <dgm:t>
        <a:bodyPr/>
        <a:lstStyle/>
        <a:p>
          <a:endParaRPr lang="en-US"/>
        </a:p>
      </dgm:t>
    </dgm:pt>
    <dgm:pt modelId="{BFBF754B-0A9D-4788-8643-EA7615F2C09C}">
      <dgm:prSet/>
      <dgm:spPr/>
      <dgm:t>
        <a:bodyPr/>
        <a:lstStyle/>
        <a:p>
          <a:r>
            <a:rPr lang="en-US" dirty="0"/>
            <a:t>Based on ICC recommendation, we should revise fees to utilize a single permit fee multiplier.</a:t>
          </a:r>
        </a:p>
      </dgm:t>
    </dgm:pt>
    <dgm:pt modelId="{65427AC9-FBE8-4952-BDFF-106D1700C499}" type="parTrans" cxnId="{82277BEA-04AB-40CE-BBB7-56EE3E6B51A2}">
      <dgm:prSet/>
      <dgm:spPr/>
      <dgm:t>
        <a:bodyPr/>
        <a:lstStyle/>
        <a:p>
          <a:endParaRPr lang="en-US"/>
        </a:p>
      </dgm:t>
    </dgm:pt>
    <dgm:pt modelId="{4016B2A1-0A54-4166-AD40-EB59133137BC}" type="sibTrans" cxnId="{82277BEA-04AB-40CE-BBB7-56EE3E6B51A2}">
      <dgm:prSet/>
      <dgm:spPr/>
      <dgm:t>
        <a:bodyPr/>
        <a:lstStyle/>
        <a:p>
          <a:endParaRPr lang="en-US"/>
        </a:p>
      </dgm:t>
    </dgm:pt>
    <dgm:pt modelId="{0EC370D5-7177-420E-A7F5-2FB3F7209760}">
      <dgm:prSet/>
      <dgm:spPr/>
      <dgm:t>
        <a:bodyPr/>
        <a:lstStyle/>
        <a:p>
          <a:r>
            <a:rPr lang="en-US" dirty="0"/>
            <a:t>Fees will now be analyzed yearly for hourly rate and valuation calculations, so that adjustments can be made if construction activity changes.</a:t>
          </a:r>
        </a:p>
      </dgm:t>
    </dgm:pt>
    <dgm:pt modelId="{615B384F-23D0-4F32-A292-C18D9332F82A}" type="parTrans" cxnId="{2C2D8281-8EDF-4266-9CF8-242C51336C5A}">
      <dgm:prSet/>
      <dgm:spPr/>
      <dgm:t>
        <a:bodyPr/>
        <a:lstStyle/>
        <a:p>
          <a:endParaRPr lang="en-US"/>
        </a:p>
      </dgm:t>
    </dgm:pt>
    <dgm:pt modelId="{4C8BE979-BA8D-4546-BF8A-14D4E3DDBB11}" type="sibTrans" cxnId="{2C2D8281-8EDF-4266-9CF8-242C51336C5A}">
      <dgm:prSet/>
      <dgm:spPr/>
      <dgm:t>
        <a:bodyPr/>
        <a:lstStyle/>
        <a:p>
          <a:endParaRPr lang="en-US"/>
        </a:p>
      </dgm:t>
    </dgm:pt>
    <dgm:pt modelId="{7553D81B-95A5-42A2-945B-C00104AC6A7B}" type="pres">
      <dgm:prSet presAssocID="{803E55E7-A3B9-4DF7-8E06-F5612A8BD508}" presName="linear" presStyleCnt="0">
        <dgm:presLayoutVars>
          <dgm:animLvl val="lvl"/>
          <dgm:resizeHandles val="exact"/>
        </dgm:presLayoutVars>
      </dgm:prSet>
      <dgm:spPr/>
    </dgm:pt>
    <dgm:pt modelId="{43FD5E8F-3A69-4F86-9392-81DF720E6218}" type="pres">
      <dgm:prSet presAssocID="{2CE55BC1-10DC-4AAC-B3E9-0C3FBADB7D1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E644446-3950-4080-9AFD-D87258A845E7}" type="pres">
      <dgm:prSet presAssocID="{14A0956A-7DB8-4C06-9B31-0B30CDD1AC65}" presName="spacer" presStyleCnt="0"/>
      <dgm:spPr/>
    </dgm:pt>
    <dgm:pt modelId="{4C827589-2E18-47D7-B4D8-C5DA7097C06E}" type="pres">
      <dgm:prSet presAssocID="{4B599D1D-6A80-4153-8C01-C97786FEBDB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87DC994-61B7-43DA-B593-634DA8734D0E}" type="pres">
      <dgm:prSet presAssocID="{F190FA42-7E69-4BFE-8CFF-00E347D16D9A}" presName="spacer" presStyleCnt="0"/>
      <dgm:spPr/>
    </dgm:pt>
    <dgm:pt modelId="{2E90B0BF-4B22-454E-BF09-9F1E034D6757}" type="pres">
      <dgm:prSet presAssocID="{D88C1603-1410-4117-8860-9C88D702C20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B84CDA1-74E0-4E27-91EC-3D1000674A9D}" type="pres">
      <dgm:prSet presAssocID="{949D9DA6-D4FC-4384-9CF6-0FCA32B90133}" presName="spacer" presStyleCnt="0"/>
      <dgm:spPr/>
    </dgm:pt>
    <dgm:pt modelId="{8F9A27C6-4673-4A36-B09A-783CFECA1848}" type="pres">
      <dgm:prSet presAssocID="{BFBF754B-0A9D-4788-8643-EA7615F2C09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A59E3E8-D373-4EB3-A091-A2D05ADA3961}" type="pres">
      <dgm:prSet presAssocID="{4016B2A1-0A54-4166-AD40-EB59133137BC}" presName="spacer" presStyleCnt="0"/>
      <dgm:spPr/>
    </dgm:pt>
    <dgm:pt modelId="{0529172A-83E0-4EDA-A92F-5F39CD17D5D7}" type="pres">
      <dgm:prSet presAssocID="{0EC370D5-7177-420E-A7F5-2FB3F720976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B5C3193A-F8C8-4E9B-8BB3-0B58B0EF241E}" type="presOf" srcId="{4B599D1D-6A80-4153-8C01-C97786FEBDB0}" destId="{4C827589-2E18-47D7-B4D8-C5DA7097C06E}" srcOrd="0" destOrd="0" presId="urn:microsoft.com/office/officeart/2005/8/layout/vList2"/>
    <dgm:cxn modelId="{207CB35F-B4F9-442C-9697-827D59896F5B}" type="presOf" srcId="{803E55E7-A3B9-4DF7-8E06-F5612A8BD508}" destId="{7553D81B-95A5-42A2-945B-C00104AC6A7B}" srcOrd="0" destOrd="0" presId="urn:microsoft.com/office/officeart/2005/8/layout/vList2"/>
    <dgm:cxn modelId="{0C3FCB6F-6420-4BA7-B18F-0B58573E56A0}" srcId="{803E55E7-A3B9-4DF7-8E06-F5612A8BD508}" destId="{D88C1603-1410-4117-8860-9C88D702C206}" srcOrd="2" destOrd="0" parTransId="{C0F2F517-B918-4F42-A829-17862511F05F}" sibTransId="{949D9DA6-D4FC-4384-9CF6-0FCA32B90133}"/>
    <dgm:cxn modelId="{8A708754-722D-49DD-AE37-3DF0B78DB934}" type="presOf" srcId="{D88C1603-1410-4117-8860-9C88D702C206}" destId="{2E90B0BF-4B22-454E-BF09-9F1E034D6757}" srcOrd="0" destOrd="0" presId="urn:microsoft.com/office/officeart/2005/8/layout/vList2"/>
    <dgm:cxn modelId="{2C2D8281-8EDF-4266-9CF8-242C51336C5A}" srcId="{803E55E7-A3B9-4DF7-8E06-F5612A8BD508}" destId="{0EC370D5-7177-420E-A7F5-2FB3F7209760}" srcOrd="4" destOrd="0" parTransId="{615B384F-23D0-4F32-A292-C18D9332F82A}" sibTransId="{4C8BE979-BA8D-4546-BF8A-14D4E3DDBB11}"/>
    <dgm:cxn modelId="{D88B7592-0C4B-47EA-AAED-640DA5D6B624}" srcId="{803E55E7-A3B9-4DF7-8E06-F5612A8BD508}" destId="{4B599D1D-6A80-4153-8C01-C97786FEBDB0}" srcOrd="1" destOrd="0" parTransId="{AF38389F-F125-4639-B517-C7470083ED04}" sibTransId="{F190FA42-7E69-4BFE-8CFF-00E347D16D9A}"/>
    <dgm:cxn modelId="{B65AF5AC-9731-4EC2-AA59-F4F8D448D36E}" type="presOf" srcId="{0EC370D5-7177-420E-A7F5-2FB3F7209760}" destId="{0529172A-83E0-4EDA-A92F-5F39CD17D5D7}" srcOrd="0" destOrd="0" presId="urn:microsoft.com/office/officeart/2005/8/layout/vList2"/>
    <dgm:cxn modelId="{6CC4FFD0-C718-4860-89EB-16717F5B4564}" type="presOf" srcId="{2CE55BC1-10DC-4AAC-B3E9-0C3FBADB7D11}" destId="{43FD5E8F-3A69-4F86-9392-81DF720E6218}" srcOrd="0" destOrd="0" presId="urn:microsoft.com/office/officeart/2005/8/layout/vList2"/>
    <dgm:cxn modelId="{6587D2D1-90C8-4319-9CB6-8C319DE4897E}" srcId="{803E55E7-A3B9-4DF7-8E06-F5612A8BD508}" destId="{2CE55BC1-10DC-4AAC-B3E9-0C3FBADB7D11}" srcOrd="0" destOrd="0" parTransId="{3B643783-2904-4889-8AEC-ABD76DBEF763}" sibTransId="{14A0956A-7DB8-4C06-9B31-0B30CDD1AC65}"/>
    <dgm:cxn modelId="{77C72DD3-9FD5-475A-AFBC-D4ECC20FDFA2}" type="presOf" srcId="{BFBF754B-0A9D-4788-8643-EA7615F2C09C}" destId="{8F9A27C6-4673-4A36-B09A-783CFECA1848}" srcOrd="0" destOrd="0" presId="urn:microsoft.com/office/officeart/2005/8/layout/vList2"/>
    <dgm:cxn modelId="{82277BEA-04AB-40CE-BBB7-56EE3E6B51A2}" srcId="{803E55E7-A3B9-4DF7-8E06-F5612A8BD508}" destId="{BFBF754B-0A9D-4788-8643-EA7615F2C09C}" srcOrd="3" destOrd="0" parTransId="{65427AC9-FBE8-4952-BDFF-106D1700C499}" sibTransId="{4016B2A1-0A54-4166-AD40-EB59133137BC}"/>
    <dgm:cxn modelId="{A885627B-7347-4DFE-85C1-E2AC1B9901B6}" type="presParOf" srcId="{7553D81B-95A5-42A2-945B-C00104AC6A7B}" destId="{43FD5E8F-3A69-4F86-9392-81DF720E6218}" srcOrd="0" destOrd="0" presId="urn:microsoft.com/office/officeart/2005/8/layout/vList2"/>
    <dgm:cxn modelId="{7E476471-6FB3-42D6-B7AF-C111765F60CB}" type="presParOf" srcId="{7553D81B-95A5-42A2-945B-C00104AC6A7B}" destId="{FE644446-3950-4080-9AFD-D87258A845E7}" srcOrd="1" destOrd="0" presId="urn:microsoft.com/office/officeart/2005/8/layout/vList2"/>
    <dgm:cxn modelId="{3BBBE34C-ECD7-48CE-AA7C-2F1F04ECD233}" type="presParOf" srcId="{7553D81B-95A5-42A2-945B-C00104AC6A7B}" destId="{4C827589-2E18-47D7-B4D8-C5DA7097C06E}" srcOrd="2" destOrd="0" presId="urn:microsoft.com/office/officeart/2005/8/layout/vList2"/>
    <dgm:cxn modelId="{184B039F-5560-4FF3-9586-5A3CC6947357}" type="presParOf" srcId="{7553D81B-95A5-42A2-945B-C00104AC6A7B}" destId="{F87DC994-61B7-43DA-B593-634DA8734D0E}" srcOrd="3" destOrd="0" presId="urn:microsoft.com/office/officeart/2005/8/layout/vList2"/>
    <dgm:cxn modelId="{9EA12D1D-B404-4629-85D1-D7E62C60B075}" type="presParOf" srcId="{7553D81B-95A5-42A2-945B-C00104AC6A7B}" destId="{2E90B0BF-4B22-454E-BF09-9F1E034D6757}" srcOrd="4" destOrd="0" presId="urn:microsoft.com/office/officeart/2005/8/layout/vList2"/>
    <dgm:cxn modelId="{DB3C5ACA-F106-431B-B167-D2A3222CC856}" type="presParOf" srcId="{7553D81B-95A5-42A2-945B-C00104AC6A7B}" destId="{0B84CDA1-74E0-4E27-91EC-3D1000674A9D}" srcOrd="5" destOrd="0" presId="urn:microsoft.com/office/officeart/2005/8/layout/vList2"/>
    <dgm:cxn modelId="{87B88B9C-7258-470F-8BB1-2CF036DAD56F}" type="presParOf" srcId="{7553D81B-95A5-42A2-945B-C00104AC6A7B}" destId="{8F9A27C6-4673-4A36-B09A-783CFECA1848}" srcOrd="6" destOrd="0" presId="urn:microsoft.com/office/officeart/2005/8/layout/vList2"/>
    <dgm:cxn modelId="{CBBF3013-1208-40C5-BFA1-7FDB8090CA86}" type="presParOf" srcId="{7553D81B-95A5-42A2-945B-C00104AC6A7B}" destId="{8A59E3E8-D373-4EB3-A091-A2D05ADA3961}" srcOrd="7" destOrd="0" presId="urn:microsoft.com/office/officeart/2005/8/layout/vList2"/>
    <dgm:cxn modelId="{2AAFC496-D331-4FE8-B41C-137D836AB18A}" type="presParOf" srcId="{7553D81B-95A5-42A2-945B-C00104AC6A7B}" destId="{0529172A-83E0-4EDA-A92F-5F39CD17D5D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8B2246-4008-4349-A169-5EDC1DC3A13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C0678EB-32FD-4E90-8895-E3CF819B8955}">
      <dgm:prSet/>
      <dgm:spPr/>
      <dgm:t>
        <a:bodyPr/>
        <a:lstStyle/>
        <a:p>
          <a:r>
            <a:rPr lang="en-US" dirty="0"/>
            <a:t>Majority of salaries and expenses are being reimbursed by grants and programs (including COPTR)</a:t>
          </a:r>
        </a:p>
      </dgm:t>
    </dgm:pt>
    <dgm:pt modelId="{5122A072-6305-48B4-BCC3-83CE550D5C36}" type="parTrans" cxnId="{85E3948D-0471-4E26-85AB-7C3F30E81339}">
      <dgm:prSet/>
      <dgm:spPr/>
      <dgm:t>
        <a:bodyPr/>
        <a:lstStyle/>
        <a:p>
          <a:endParaRPr lang="en-US"/>
        </a:p>
      </dgm:t>
    </dgm:pt>
    <dgm:pt modelId="{F606FD6A-DA9F-4A2B-928F-D883999F6BCE}" type="sibTrans" cxnId="{85E3948D-0471-4E26-85AB-7C3F30E81339}">
      <dgm:prSet/>
      <dgm:spPr/>
      <dgm:t>
        <a:bodyPr/>
        <a:lstStyle/>
        <a:p>
          <a:endParaRPr lang="en-US"/>
        </a:p>
      </dgm:t>
    </dgm:pt>
    <dgm:pt modelId="{059C030B-2643-437C-B9EB-F9951CA46679}">
      <dgm:prSet/>
      <dgm:spPr/>
      <dgm:t>
        <a:bodyPr/>
        <a:lstStyle/>
        <a:p>
          <a:r>
            <a:rPr lang="en-US" dirty="0"/>
            <a:t> Difficult to predict revenue from Administrative Citations and Lien Cost Recovery</a:t>
          </a:r>
        </a:p>
      </dgm:t>
    </dgm:pt>
    <dgm:pt modelId="{10F4C1DE-4C60-4DCB-972C-A2F985F1B228}" type="parTrans" cxnId="{63212C05-7F9B-4210-940C-58C129DCD579}">
      <dgm:prSet/>
      <dgm:spPr/>
      <dgm:t>
        <a:bodyPr/>
        <a:lstStyle/>
        <a:p>
          <a:endParaRPr lang="en-US"/>
        </a:p>
      </dgm:t>
    </dgm:pt>
    <dgm:pt modelId="{02646558-C88C-4CA4-A2B8-4A43D21A857C}" type="sibTrans" cxnId="{63212C05-7F9B-4210-940C-58C129DCD579}">
      <dgm:prSet/>
      <dgm:spPr/>
      <dgm:t>
        <a:bodyPr/>
        <a:lstStyle/>
        <a:p>
          <a:endParaRPr lang="en-US"/>
        </a:p>
      </dgm:t>
    </dgm:pt>
    <dgm:pt modelId="{EA27DFFD-B50B-4940-B087-C31A8FECCD38}">
      <dgm:prSet/>
      <dgm:spPr/>
      <dgm:t>
        <a:bodyPr/>
        <a:lstStyle/>
        <a:p>
          <a:r>
            <a:rPr lang="en-US" dirty="0"/>
            <a:t>Code Enforcement will contribute 1/3 of admin costs – increasing its Net County Cost</a:t>
          </a:r>
        </a:p>
      </dgm:t>
    </dgm:pt>
    <dgm:pt modelId="{5094B383-E7C7-4111-AAC2-02B1703F5188}" type="parTrans" cxnId="{38D74BEF-1DB4-4968-AB3F-0E632946EE25}">
      <dgm:prSet/>
      <dgm:spPr/>
      <dgm:t>
        <a:bodyPr/>
        <a:lstStyle/>
        <a:p>
          <a:endParaRPr lang="en-US"/>
        </a:p>
      </dgm:t>
    </dgm:pt>
    <dgm:pt modelId="{A524A4D2-0815-4A35-B028-A2CA4B066228}" type="sibTrans" cxnId="{38D74BEF-1DB4-4968-AB3F-0E632946EE25}">
      <dgm:prSet/>
      <dgm:spPr/>
      <dgm:t>
        <a:bodyPr/>
        <a:lstStyle/>
        <a:p>
          <a:endParaRPr lang="en-US"/>
        </a:p>
      </dgm:t>
    </dgm:pt>
    <dgm:pt modelId="{097EDAE7-4CD7-4871-90D1-5B9CD68210D2}" type="pres">
      <dgm:prSet presAssocID="{DB8B2246-4008-4349-A169-5EDC1DC3A131}" presName="diagram" presStyleCnt="0">
        <dgm:presLayoutVars>
          <dgm:dir/>
          <dgm:resizeHandles val="exact"/>
        </dgm:presLayoutVars>
      </dgm:prSet>
      <dgm:spPr/>
    </dgm:pt>
    <dgm:pt modelId="{07CCA129-4FA6-4DBE-9AE2-056D0067A5A7}" type="pres">
      <dgm:prSet presAssocID="{FC0678EB-32FD-4E90-8895-E3CF819B8955}" presName="node" presStyleLbl="node1" presStyleIdx="0" presStyleCnt="3">
        <dgm:presLayoutVars>
          <dgm:bulletEnabled val="1"/>
        </dgm:presLayoutVars>
      </dgm:prSet>
      <dgm:spPr/>
    </dgm:pt>
    <dgm:pt modelId="{3DD6A72B-54D2-47D1-945F-426DF2A26686}" type="pres">
      <dgm:prSet presAssocID="{F606FD6A-DA9F-4A2B-928F-D883999F6BCE}" presName="sibTrans" presStyleCnt="0"/>
      <dgm:spPr/>
    </dgm:pt>
    <dgm:pt modelId="{DFFE4419-8ED9-4D6F-9F3C-0325B88954D5}" type="pres">
      <dgm:prSet presAssocID="{059C030B-2643-437C-B9EB-F9951CA46679}" presName="node" presStyleLbl="node1" presStyleIdx="1" presStyleCnt="3">
        <dgm:presLayoutVars>
          <dgm:bulletEnabled val="1"/>
        </dgm:presLayoutVars>
      </dgm:prSet>
      <dgm:spPr/>
    </dgm:pt>
    <dgm:pt modelId="{9FE64BBC-FAD0-4543-8333-F5D351F4DC85}" type="pres">
      <dgm:prSet presAssocID="{02646558-C88C-4CA4-A2B8-4A43D21A857C}" presName="sibTrans" presStyleCnt="0"/>
      <dgm:spPr/>
    </dgm:pt>
    <dgm:pt modelId="{E8623C69-DE80-41D8-B068-5F312D0BC3F3}" type="pres">
      <dgm:prSet presAssocID="{EA27DFFD-B50B-4940-B087-C31A8FECCD38}" presName="node" presStyleLbl="node1" presStyleIdx="2" presStyleCnt="3">
        <dgm:presLayoutVars>
          <dgm:bulletEnabled val="1"/>
        </dgm:presLayoutVars>
      </dgm:prSet>
      <dgm:spPr/>
    </dgm:pt>
  </dgm:ptLst>
  <dgm:cxnLst>
    <dgm:cxn modelId="{63212C05-7F9B-4210-940C-58C129DCD579}" srcId="{DB8B2246-4008-4349-A169-5EDC1DC3A131}" destId="{059C030B-2643-437C-B9EB-F9951CA46679}" srcOrd="1" destOrd="0" parTransId="{10F4C1DE-4C60-4DCB-972C-A2F985F1B228}" sibTransId="{02646558-C88C-4CA4-A2B8-4A43D21A857C}"/>
    <dgm:cxn modelId="{D6D24F0C-0401-478F-8033-D1A2E17680F2}" type="presOf" srcId="{EA27DFFD-B50B-4940-B087-C31A8FECCD38}" destId="{E8623C69-DE80-41D8-B068-5F312D0BC3F3}" srcOrd="0" destOrd="0" presId="urn:microsoft.com/office/officeart/2005/8/layout/default"/>
    <dgm:cxn modelId="{B909EF21-B2C9-4993-9057-0A42D9E8E172}" type="presOf" srcId="{DB8B2246-4008-4349-A169-5EDC1DC3A131}" destId="{097EDAE7-4CD7-4871-90D1-5B9CD68210D2}" srcOrd="0" destOrd="0" presId="urn:microsoft.com/office/officeart/2005/8/layout/default"/>
    <dgm:cxn modelId="{95160E3D-99FE-4BB2-9D2E-4900CB9257F7}" type="presOf" srcId="{059C030B-2643-437C-B9EB-F9951CA46679}" destId="{DFFE4419-8ED9-4D6F-9F3C-0325B88954D5}" srcOrd="0" destOrd="0" presId="urn:microsoft.com/office/officeart/2005/8/layout/default"/>
    <dgm:cxn modelId="{85E3948D-0471-4E26-85AB-7C3F30E81339}" srcId="{DB8B2246-4008-4349-A169-5EDC1DC3A131}" destId="{FC0678EB-32FD-4E90-8895-E3CF819B8955}" srcOrd="0" destOrd="0" parTransId="{5122A072-6305-48B4-BCC3-83CE550D5C36}" sibTransId="{F606FD6A-DA9F-4A2B-928F-D883999F6BCE}"/>
    <dgm:cxn modelId="{01040B97-FB8D-482C-A664-F2BC91C11C56}" type="presOf" srcId="{FC0678EB-32FD-4E90-8895-E3CF819B8955}" destId="{07CCA129-4FA6-4DBE-9AE2-056D0067A5A7}" srcOrd="0" destOrd="0" presId="urn:microsoft.com/office/officeart/2005/8/layout/default"/>
    <dgm:cxn modelId="{38D74BEF-1DB4-4968-AB3F-0E632946EE25}" srcId="{DB8B2246-4008-4349-A169-5EDC1DC3A131}" destId="{EA27DFFD-B50B-4940-B087-C31A8FECCD38}" srcOrd="2" destOrd="0" parTransId="{5094B383-E7C7-4111-AAC2-02B1703F5188}" sibTransId="{A524A4D2-0815-4A35-B028-A2CA4B066228}"/>
    <dgm:cxn modelId="{02AF9DCF-CE75-4D11-8645-E1015D44C640}" type="presParOf" srcId="{097EDAE7-4CD7-4871-90D1-5B9CD68210D2}" destId="{07CCA129-4FA6-4DBE-9AE2-056D0067A5A7}" srcOrd="0" destOrd="0" presId="urn:microsoft.com/office/officeart/2005/8/layout/default"/>
    <dgm:cxn modelId="{FD3004EF-9661-4D0A-A048-3A293313F1E7}" type="presParOf" srcId="{097EDAE7-4CD7-4871-90D1-5B9CD68210D2}" destId="{3DD6A72B-54D2-47D1-945F-426DF2A26686}" srcOrd="1" destOrd="0" presId="urn:microsoft.com/office/officeart/2005/8/layout/default"/>
    <dgm:cxn modelId="{F26CADBC-15E6-46D9-BB6F-5BA1808F0503}" type="presParOf" srcId="{097EDAE7-4CD7-4871-90D1-5B9CD68210D2}" destId="{DFFE4419-8ED9-4D6F-9F3C-0325B88954D5}" srcOrd="2" destOrd="0" presId="urn:microsoft.com/office/officeart/2005/8/layout/default"/>
    <dgm:cxn modelId="{0A14622C-5D40-4CBF-ACF7-BAD3E832BF94}" type="presParOf" srcId="{097EDAE7-4CD7-4871-90D1-5B9CD68210D2}" destId="{9FE64BBC-FAD0-4543-8333-F5D351F4DC85}" srcOrd="3" destOrd="0" presId="urn:microsoft.com/office/officeart/2005/8/layout/default"/>
    <dgm:cxn modelId="{D23645CA-B7D2-4B4C-94A7-DCA574FD3E3A}" type="presParOf" srcId="{097EDAE7-4CD7-4871-90D1-5B9CD68210D2}" destId="{E8623C69-DE80-41D8-B068-5F312D0BC3F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489E034-96C6-401C-9C95-252D6FEB8A4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A53CFB2-8751-47F2-87AE-7F7BA0190E7B}">
      <dgm:prSet/>
      <dgm:spPr/>
      <dgm:t>
        <a:bodyPr/>
        <a:lstStyle/>
        <a:p>
          <a:r>
            <a:rPr lang="en-US" dirty="0"/>
            <a:t>Continue to increase the number of Notice of Violation and administrative citations issued. </a:t>
          </a:r>
        </a:p>
      </dgm:t>
    </dgm:pt>
    <dgm:pt modelId="{87DB1F93-5DF3-4207-A58A-83CC009E97E0}" type="parTrans" cxnId="{4E797375-EBD5-4BC8-BC44-93BD6DB108F8}">
      <dgm:prSet/>
      <dgm:spPr/>
      <dgm:t>
        <a:bodyPr/>
        <a:lstStyle/>
        <a:p>
          <a:endParaRPr lang="en-US"/>
        </a:p>
      </dgm:t>
    </dgm:pt>
    <dgm:pt modelId="{D532B1F5-C581-46FF-AADC-4D7B99B26243}" type="sibTrans" cxnId="{4E797375-EBD5-4BC8-BC44-93BD6DB108F8}">
      <dgm:prSet/>
      <dgm:spPr/>
      <dgm:t>
        <a:bodyPr/>
        <a:lstStyle/>
        <a:p>
          <a:endParaRPr lang="en-US"/>
        </a:p>
      </dgm:t>
    </dgm:pt>
    <dgm:pt modelId="{AA0F78E5-60F2-4C0A-AEE5-44BB89E00E51}">
      <dgm:prSet/>
      <dgm:spPr/>
      <dgm:t>
        <a:bodyPr/>
        <a:lstStyle/>
        <a:p>
          <a:r>
            <a:rPr lang="en-US"/>
            <a:t>Develop process to convert administrative citations to liens if not paid by the property owner within the same fiscal year.</a:t>
          </a:r>
        </a:p>
      </dgm:t>
    </dgm:pt>
    <dgm:pt modelId="{EB7B5F4D-C658-4A0D-B291-0A7D365FDF07}" type="parTrans" cxnId="{8AC08645-438F-48A0-BB28-64B5646DDCCB}">
      <dgm:prSet/>
      <dgm:spPr/>
      <dgm:t>
        <a:bodyPr/>
        <a:lstStyle/>
        <a:p>
          <a:endParaRPr lang="en-US"/>
        </a:p>
      </dgm:t>
    </dgm:pt>
    <dgm:pt modelId="{0CF85488-B73A-47A6-942F-967DBD245D8A}" type="sibTrans" cxnId="{8AC08645-438F-48A0-BB28-64B5646DDCCB}">
      <dgm:prSet/>
      <dgm:spPr/>
      <dgm:t>
        <a:bodyPr/>
        <a:lstStyle/>
        <a:p>
          <a:endParaRPr lang="en-US"/>
        </a:p>
      </dgm:t>
    </dgm:pt>
    <dgm:pt modelId="{D68597EB-984A-4045-88E1-3D58B46D40F8}">
      <dgm:prSet/>
      <dgm:spPr/>
      <dgm:t>
        <a:bodyPr/>
        <a:lstStyle/>
        <a:p>
          <a:r>
            <a:rPr lang="en-US"/>
            <a:t>Develop lien tracking system so future lien revenue can be promptly collected by Code Enforcement. </a:t>
          </a:r>
        </a:p>
      </dgm:t>
    </dgm:pt>
    <dgm:pt modelId="{0364A50B-C57E-4799-B0E8-701901DD99E6}" type="parTrans" cxnId="{7E86CC5E-3056-449E-B0B6-FDAE750FF7B6}">
      <dgm:prSet/>
      <dgm:spPr/>
      <dgm:t>
        <a:bodyPr/>
        <a:lstStyle/>
        <a:p>
          <a:endParaRPr lang="en-US"/>
        </a:p>
      </dgm:t>
    </dgm:pt>
    <dgm:pt modelId="{7EFF12DD-B143-4C87-8358-52262DC5160E}" type="sibTrans" cxnId="{7E86CC5E-3056-449E-B0B6-FDAE750FF7B6}">
      <dgm:prSet/>
      <dgm:spPr/>
      <dgm:t>
        <a:bodyPr/>
        <a:lstStyle/>
        <a:p>
          <a:endParaRPr lang="en-US"/>
        </a:p>
      </dgm:t>
    </dgm:pt>
    <dgm:pt modelId="{D6535769-C328-4046-8F61-A0043C6B628F}">
      <dgm:prSet/>
      <dgm:spPr/>
      <dgm:t>
        <a:bodyPr/>
        <a:lstStyle/>
        <a:p>
          <a:r>
            <a:rPr lang="en-US" dirty="0"/>
            <a:t>Option 2 or 3 retain staffing levels needed for efficiently fulfilling program and grant objectives.</a:t>
          </a:r>
        </a:p>
      </dgm:t>
    </dgm:pt>
    <dgm:pt modelId="{32FD7BCE-7C70-42FA-B5B1-53475D8E28A9}" type="parTrans" cxnId="{068763B9-8D4D-4BB2-AC16-B92D2A887BE6}">
      <dgm:prSet/>
      <dgm:spPr/>
      <dgm:t>
        <a:bodyPr/>
        <a:lstStyle/>
        <a:p>
          <a:endParaRPr lang="en-US"/>
        </a:p>
      </dgm:t>
    </dgm:pt>
    <dgm:pt modelId="{7477174D-9FBF-4E57-B3D3-B9C4C06190AF}" type="sibTrans" cxnId="{068763B9-8D4D-4BB2-AC16-B92D2A887BE6}">
      <dgm:prSet/>
      <dgm:spPr/>
      <dgm:t>
        <a:bodyPr/>
        <a:lstStyle/>
        <a:p>
          <a:endParaRPr lang="en-US"/>
        </a:p>
      </dgm:t>
    </dgm:pt>
    <dgm:pt modelId="{E55E9C83-0FD0-49F5-80BD-3F46A1DBDF2C}" type="pres">
      <dgm:prSet presAssocID="{5489E034-96C6-401C-9C95-252D6FEB8A49}" presName="linear" presStyleCnt="0">
        <dgm:presLayoutVars>
          <dgm:animLvl val="lvl"/>
          <dgm:resizeHandles val="exact"/>
        </dgm:presLayoutVars>
      </dgm:prSet>
      <dgm:spPr/>
    </dgm:pt>
    <dgm:pt modelId="{FF85F436-4F30-4E8B-94FE-9A4EE43C445D}" type="pres">
      <dgm:prSet presAssocID="{D6535769-C328-4046-8F61-A0043C6B628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7DFD7B7-BCC2-4C6B-9FCD-DE442496B6F6}" type="pres">
      <dgm:prSet presAssocID="{7477174D-9FBF-4E57-B3D3-B9C4C06190AF}" presName="spacer" presStyleCnt="0"/>
      <dgm:spPr/>
    </dgm:pt>
    <dgm:pt modelId="{D0407490-DC93-4956-8B67-2C4E953A94E2}" type="pres">
      <dgm:prSet presAssocID="{4A53CFB2-8751-47F2-87AE-7F7BA0190E7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61493B0-7760-4765-BB30-B10B456E47B7}" type="pres">
      <dgm:prSet presAssocID="{D532B1F5-C581-46FF-AADC-4D7B99B26243}" presName="spacer" presStyleCnt="0"/>
      <dgm:spPr/>
    </dgm:pt>
    <dgm:pt modelId="{0D9DD1B9-1E73-4721-BF1B-F733366584F0}" type="pres">
      <dgm:prSet presAssocID="{AA0F78E5-60F2-4C0A-AEE5-44BB89E00E5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D451DCA-2961-435C-8D9D-5DF6E20027B4}" type="pres">
      <dgm:prSet presAssocID="{0CF85488-B73A-47A6-942F-967DBD245D8A}" presName="spacer" presStyleCnt="0"/>
      <dgm:spPr/>
    </dgm:pt>
    <dgm:pt modelId="{A423FC94-8D94-4BB1-860C-F4AFD58EF196}" type="pres">
      <dgm:prSet presAssocID="{D68597EB-984A-4045-88E1-3D58B46D40F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727580B-65C3-4C7D-8A1A-813D2449800B}" type="presOf" srcId="{AA0F78E5-60F2-4C0A-AEE5-44BB89E00E51}" destId="{0D9DD1B9-1E73-4721-BF1B-F733366584F0}" srcOrd="0" destOrd="0" presId="urn:microsoft.com/office/officeart/2005/8/layout/vList2"/>
    <dgm:cxn modelId="{7E86CC5E-3056-449E-B0B6-FDAE750FF7B6}" srcId="{5489E034-96C6-401C-9C95-252D6FEB8A49}" destId="{D68597EB-984A-4045-88E1-3D58B46D40F8}" srcOrd="3" destOrd="0" parTransId="{0364A50B-C57E-4799-B0E8-701901DD99E6}" sibTransId="{7EFF12DD-B143-4C87-8358-52262DC5160E}"/>
    <dgm:cxn modelId="{8AC08645-438F-48A0-BB28-64B5646DDCCB}" srcId="{5489E034-96C6-401C-9C95-252D6FEB8A49}" destId="{AA0F78E5-60F2-4C0A-AEE5-44BB89E00E51}" srcOrd="2" destOrd="0" parTransId="{EB7B5F4D-C658-4A0D-B291-0A7D365FDF07}" sibTransId="{0CF85488-B73A-47A6-942F-967DBD245D8A}"/>
    <dgm:cxn modelId="{4E797375-EBD5-4BC8-BC44-93BD6DB108F8}" srcId="{5489E034-96C6-401C-9C95-252D6FEB8A49}" destId="{4A53CFB2-8751-47F2-87AE-7F7BA0190E7B}" srcOrd="1" destOrd="0" parTransId="{87DB1F93-5DF3-4207-A58A-83CC009E97E0}" sibTransId="{D532B1F5-C581-46FF-AADC-4D7B99B26243}"/>
    <dgm:cxn modelId="{A5717284-C2DD-4715-92B5-87FF22B34DBB}" type="presOf" srcId="{D6535769-C328-4046-8F61-A0043C6B628F}" destId="{FF85F436-4F30-4E8B-94FE-9A4EE43C445D}" srcOrd="0" destOrd="0" presId="urn:microsoft.com/office/officeart/2005/8/layout/vList2"/>
    <dgm:cxn modelId="{45EF229D-7BB7-4984-AA94-23B837546FE4}" type="presOf" srcId="{5489E034-96C6-401C-9C95-252D6FEB8A49}" destId="{E55E9C83-0FD0-49F5-80BD-3F46A1DBDF2C}" srcOrd="0" destOrd="0" presId="urn:microsoft.com/office/officeart/2005/8/layout/vList2"/>
    <dgm:cxn modelId="{265792A4-DF98-464A-9E99-DCCA5D6B4F6A}" type="presOf" srcId="{D68597EB-984A-4045-88E1-3D58B46D40F8}" destId="{A423FC94-8D94-4BB1-860C-F4AFD58EF196}" srcOrd="0" destOrd="0" presId="urn:microsoft.com/office/officeart/2005/8/layout/vList2"/>
    <dgm:cxn modelId="{068763B9-8D4D-4BB2-AC16-B92D2A887BE6}" srcId="{5489E034-96C6-401C-9C95-252D6FEB8A49}" destId="{D6535769-C328-4046-8F61-A0043C6B628F}" srcOrd="0" destOrd="0" parTransId="{32FD7BCE-7C70-42FA-B5B1-53475D8E28A9}" sibTransId="{7477174D-9FBF-4E57-B3D3-B9C4C06190AF}"/>
    <dgm:cxn modelId="{FB630DE8-D30F-4644-A307-D8FB0D84C685}" type="presOf" srcId="{4A53CFB2-8751-47F2-87AE-7F7BA0190E7B}" destId="{D0407490-DC93-4956-8B67-2C4E953A94E2}" srcOrd="0" destOrd="0" presId="urn:microsoft.com/office/officeart/2005/8/layout/vList2"/>
    <dgm:cxn modelId="{BDD60305-6063-4AAB-8F26-364750594611}" type="presParOf" srcId="{E55E9C83-0FD0-49F5-80BD-3F46A1DBDF2C}" destId="{FF85F436-4F30-4E8B-94FE-9A4EE43C445D}" srcOrd="0" destOrd="0" presId="urn:microsoft.com/office/officeart/2005/8/layout/vList2"/>
    <dgm:cxn modelId="{EF912ED7-98D2-4568-A54D-2D23988D461B}" type="presParOf" srcId="{E55E9C83-0FD0-49F5-80BD-3F46A1DBDF2C}" destId="{67DFD7B7-BCC2-4C6B-9FCD-DE442496B6F6}" srcOrd="1" destOrd="0" presId="urn:microsoft.com/office/officeart/2005/8/layout/vList2"/>
    <dgm:cxn modelId="{BFC1172E-4A4F-4AE5-BD12-F789BC8FAE45}" type="presParOf" srcId="{E55E9C83-0FD0-49F5-80BD-3F46A1DBDF2C}" destId="{D0407490-DC93-4956-8B67-2C4E953A94E2}" srcOrd="2" destOrd="0" presId="urn:microsoft.com/office/officeart/2005/8/layout/vList2"/>
    <dgm:cxn modelId="{F70D08CB-61AF-4D90-8816-76DE5228679A}" type="presParOf" srcId="{E55E9C83-0FD0-49F5-80BD-3F46A1DBDF2C}" destId="{F61493B0-7760-4765-BB30-B10B456E47B7}" srcOrd="3" destOrd="0" presId="urn:microsoft.com/office/officeart/2005/8/layout/vList2"/>
    <dgm:cxn modelId="{A48F41E2-E389-488F-B288-A7499860328D}" type="presParOf" srcId="{E55E9C83-0FD0-49F5-80BD-3F46A1DBDF2C}" destId="{0D9DD1B9-1E73-4721-BF1B-F733366584F0}" srcOrd="4" destOrd="0" presId="urn:microsoft.com/office/officeart/2005/8/layout/vList2"/>
    <dgm:cxn modelId="{21853780-9126-4E3F-98AB-D183FDACBBF0}" type="presParOf" srcId="{E55E9C83-0FD0-49F5-80BD-3F46A1DBDF2C}" destId="{8D451DCA-2961-435C-8D9D-5DF6E20027B4}" srcOrd="5" destOrd="0" presId="urn:microsoft.com/office/officeart/2005/8/layout/vList2"/>
    <dgm:cxn modelId="{8D8FEA21-55A6-4933-99F8-4E3EA3521A08}" type="presParOf" srcId="{E55E9C83-0FD0-49F5-80BD-3F46A1DBDF2C}" destId="{A423FC94-8D94-4BB1-860C-F4AFD58EF19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8B2246-4008-4349-A169-5EDC1DC3A131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C0678EB-32FD-4E90-8895-E3CF819B8955}">
      <dgm:prSet/>
      <dgm:spPr/>
      <dgm:t>
        <a:bodyPr/>
        <a:lstStyle/>
        <a:p>
          <a:r>
            <a:rPr lang="en-US" dirty="0"/>
            <a:t>Reduced Permit numbers (decreased by 20% to address a 3-year trend of declining permit numbers)</a:t>
          </a:r>
        </a:p>
      </dgm:t>
    </dgm:pt>
    <dgm:pt modelId="{5122A072-6305-48B4-BCC3-83CE550D5C36}" type="parTrans" cxnId="{85E3948D-0471-4E26-85AB-7C3F30E81339}">
      <dgm:prSet/>
      <dgm:spPr/>
      <dgm:t>
        <a:bodyPr/>
        <a:lstStyle/>
        <a:p>
          <a:endParaRPr lang="en-US"/>
        </a:p>
      </dgm:t>
    </dgm:pt>
    <dgm:pt modelId="{F606FD6A-DA9F-4A2B-928F-D883999F6BCE}" type="sibTrans" cxnId="{85E3948D-0471-4E26-85AB-7C3F30E81339}">
      <dgm:prSet/>
      <dgm:spPr/>
      <dgm:t>
        <a:bodyPr/>
        <a:lstStyle/>
        <a:p>
          <a:endParaRPr lang="en-US"/>
        </a:p>
      </dgm:t>
    </dgm:pt>
    <dgm:pt modelId="{059C030B-2643-437C-B9EB-F9951CA46679}">
      <dgm:prSet/>
      <dgm:spPr/>
      <dgm:t>
        <a:bodyPr/>
        <a:lstStyle/>
        <a:p>
          <a:r>
            <a:rPr lang="en-US" dirty="0"/>
            <a:t>Revenue projections include charges to all county departments (or general fund) paying for their CEQA projects </a:t>
          </a:r>
        </a:p>
      </dgm:t>
    </dgm:pt>
    <dgm:pt modelId="{10F4C1DE-4C60-4DCB-972C-A2F985F1B228}" type="parTrans" cxnId="{63212C05-7F9B-4210-940C-58C129DCD579}">
      <dgm:prSet/>
      <dgm:spPr/>
      <dgm:t>
        <a:bodyPr/>
        <a:lstStyle/>
        <a:p>
          <a:endParaRPr lang="en-US"/>
        </a:p>
      </dgm:t>
    </dgm:pt>
    <dgm:pt modelId="{02646558-C88C-4CA4-A2B8-4A43D21A857C}" type="sibTrans" cxnId="{63212C05-7F9B-4210-940C-58C129DCD579}">
      <dgm:prSet/>
      <dgm:spPr/>
      <dgm:t>
        <a:bodyPr/>
        <a:lstStyle/>
        <a:p>
          <a:endParaRPr lang="en-US"/>
        </a:p>
      </dgm:t>
    </dgm:pt>
    <dgm:pt modelId="{EA27DFFD-B50B-4940-B087-C31A8FECCD38}">
      <dgm:prSet/>
      <dgm:spPr/>
      <dgm:t>
        <a:bodyPr/>
        <a:lstStyle/>
        <a:p>
          <a:r>
            <a:rPr lang="en-US" dirty="0"/>
            <a:t>Admin cost contributions by Building and Code Enforcement will decrease Planning’s Net County Cost</a:t>
          </a:r>
        </a:p>
      </dgm:t>
    </dgm:pt>
    <dgm:pt modelId="{5094B383-E7C7-4111-AAC2-02B1703F5188}" type="parTrans" cxnId="{38D74BEF-1DB4-4968-AB3F-0E632946EE25}">
      <dgm:prSet/>
      <dgm:spPr/>
      <dgm:t>
        <a:bodyPr/>
        <a:lstStyle/>
        <a:p>
          <a:endParaRPr lang="en-US"/>
        </a:p>
      </dgm:t>
    </dgm:pt>
    <dgm:pt modelId="{A524A4D2-0815-4A35-B028-A2CA4B066228}" type="sibTrans" cxnId="{38D74BEF-1DB4-4968-AB3F-0E632946EE25}">
      <dgm:prSet/>
      <dgm:spPr/>
      <dgm:t>
        <a:bodyPr/>
        <a:lstStyle/>
        <a:p>
          <a:endParaRPr lang="en-US"/>
        </a:p>
      </dgm:t>
    </dgm:pt>
    <dgm:pt modelId="{D1024B80-4BA7-4650-AFBB-D13EB8921A06}" type="pres">
      <dgm:prSet presAssocID="{DB8B2246-4008-4349-A169-5EDC1DC3A131}" presName="diagram" presStyleCnt="0">
        <dgm:presLayoutVars>
          <dgm:dir/>
          <dgm:resizeHandles val="exact"/>
        </dgm:presLayoutVars>
      </dgm:prSet>
      <dgm:spPr/>
    </dgm:pt>
    <dgm:pt modelId="{1F709A95-D563-41F6-96AA-B95188C3CB02}" type="pres">
      <dgm:prSet presAssocID="{FC0678EB-32FD-4E90-8895-E3CF819B8955}" presName="node" presStyleLbl="node1" presStyleIdx="0" presStyleCnt="3">
        <dgm:presLayoutVars>
          <dgm:bulletEnabled val="1"/>
        </dgm:presLayoutVars>
      </dgm:prSet>
      <dgm:spPr/>
    </dgm:pt>
    <dgm:pt modelId="{2908EE15-29B5-4052-8539-A9ECC3CB3AF2}" type="pres">
      <dgm:prSet presAssocID="{F606FD6A-DA9F-4A2B-928F-D883999F6BCE}" presName="sibTrans" presStyleCnt="0"/>
      <dgm:spPr/>
    </dgm:pt>
    <dgm:pt modelId="{E0208C86-628F-4AD2-BB84-19A409F3CA9B}" type="pres">
      <dgm:prSet presAssocID="{059C030B-2643-437C-B9EB-F9951CA46679}" presName="node" presStyleLbl="node1" presStyleIdx="1" presStyleCnt="3">
        <dgm:presLayoutVars>
          <dgm:bulletEnabled val="1"/>
        </dgm:presLayoutVars>
      </dgm:prSet>
      <dgm:spPr/>
    </dgm:pt>
    <dgm:pt modelId="{D5DB9EF5-B431-47F2-BD36-DB6AC7134B2D}" type="pres">
      <dgm:prSet presAssocID="{02646558-C88C-4CA4-A2B8-4A43D21A857C}" presName="sibTrans" presStyleCnt="0"/>
      <dgm:spPr/>
    </dgm:pt>
    <dgm:pt modelId="{F274141D-3253-4A3F-B166-3C38C9D790FE}" type="pres">
      <dgm:prSet presAssocID="{EA27DFFD-B50B-4940-B087-C31A8FECCD38}" presName="node" presStyleLbl="node1" presStyleIdx="2" presStyleCnt="3">
        <dgm:presLayoutVars>
          <dgm:bulletEnabled val="1"/>
        </dgm:presLayoutVars>
      </dgm:prSet>
      <dgm:spPr/>
    </dgm:pt>
  </dgm:ptLst>
  <dgm:cxnLst>
    <dgm:cxn modelId="{63212C05-7F9B-4210-940C-58C129DCD579}" srcId="{DB8B2246-4008-4349-A169-5EDC1DC3A131}" destId="{059C030B-2643-437C-B9EB-F9951CA46679}" srcOrd="1" destOrd="0" parTransId="{10F4C1DE-4C60-4DCB-972C-A2F985F1B228}" sibTransId="{02646558-C88C-4CA4-A2B8-4A43D21A857C}"/>
    <dgm:cxn modelId="{5ABE0765-90AC-4C98-B328-5851F05C25B9}" type="presOf" srcId="{DB8B2246-4008-4349-A169-5EDC1DC3A131}" destId="{D1024B80-4BA7-4650-AFBB-D13EB8921A06}" srcOrd="0" destOrd="0" presId="urn:microsoft.com/office/officeart/2005/8/layout/default"/>
    <dgm:cxn modelId="{A1FBD954-4C93-450A-8DA1-404AA0B9D969}" type="presOf" srcId="{059C030B-2643-437C-B9EB-F9951CA46679}" destId="{E0208C86-628F-4AD2-BB84-19A409F3CA9B}" srcOrd="0" destOrd="0" presId="urn:microsoft.com/office/officeart/2005/8/layout/default"/>
    <dgm:cxn modelId="{85E3948D-0471-4E26-85AB-7C3F30E81339}" srcId="{DB8B2246-4008-4349-A169-5EDC1DC3A131}" destId="{FC0678EB-32FD-4E90-8895-E3CF819B8955}" srcOrd="0" destOrd="0" parTransId="{5122A072-6305-48B4-BCC3-83CE550D5C36}" sibTransId="{F606FD6A-DA9F-4A2B-928F-D883999F6BCE}"/>
    <dgm:cxn modelId="{505D888F-BEF4-4E42-A7A8-7456A4ED6832}" type="presOf" srcId="{FC0678EB-32FD-4E90-8895-E3CF819B8955}" destId="{1F709A95-D563-41F6-96AA-B95188C3CB02}" srcOrd="0" destOrd="0" presId="urn:microsoft.com/office/officeart/2005/8/layout/default"/>
    <dgm:cxn modelId="{68FCAAED-D092-4B38-89EA-02588395457B}" type="presOf" srcId="{EA27DFFD-B50B-4940-B087-C31A8FECCD38}" destId="{F274141D-3253-4A3F-B166-3C38C9D790FE}" srcOrd="0" destOrd="0" presId="urn:microsoft.com/office/officeart/2005/8/layout/default"/>
    <dgm:cxn modelId="{38D74BEF-1DB4-4968-AB3F-0E632946EE25}" srcId="{DB8B2246-4008-4349-A169-5EDC1DC3A131}" destId="{EA27DFFD-B50B-4940-B087-C31A8FECCD38}" srcOrd="2" destOrd="0" parTransId="{5094B383-E7C7-4111-AAC2-02B1703F5188}" sibTransId="{A524A4D2-0815-4A35-B028-A2CA4B066228}"/>
    <dgm:cxn modelId="{D6E38E03-B209-4474-BE83-C1824EF6D1E5}" type="presParOf" srcId="{D1024B80-4BA7-4650-AFBB-D13EB8921A06}" destId="{1F709A95-D563-41F6-96AA-B95188C3CB02}" srcOrd="0" destOrd="0" presId="urn:microsoft.com/office/officeart/2005/8/layout/default"/>
    <dgm:cxn modelId="{F1D5C0DA-C9D8-487C-B298-5CF74938A03D}" type="presParOf" srcId="{D1024B80-4BA7-4650-AFBB-D13EB8921A06}" destId="{2908EE15-29B5-4052-8539-A9ECC3CB3AF2}" srcOrd="1" destOrd="0" presId="urn:microsoft.com/office/officeart/2005/8/layout/default"/>
    <dgm:cxn modelId="{5C862112-10A3-4833-9369-20493EE0EA63}" type="presParOf" srcId="{D1024B80-4BA7-4650-AFBB-D13EB8921A06}" destId="{E0208C86-628F-4AD2-BB84-19A409F3CA9B}" srcOrd="2" destOrd="0" presId="urn:microsoft.com/office/officeart/2005/8/layout/default"/>
    <dgm:cxn modelId="{7C47D32C-2FA7-4907-8B84-0A4585A8FF39}" type="presParOf" srcId="{D1024B80-4BA7-4650-AFBB-D13EB8921A06}" destId="{D5DB9EF5-B431-47F2-BD36-DB6AC7134B2D}" srcOrd="3" destOrd="0" presId="urn:microsoft.com/office/officeart/2005/8/layout/default"/>
    <dgm:cxn modelId="{5C531509-0DE3-40A3-9127-DBDA9F1F6299}" type="presParOf" srcId="{D1024B80-4BA7-4650-AFBB-D13EB8921A06}" destId="{F274141D-3253-4A3F-B166-3C38C9D790F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03E55E7-A3B9-4DF7-8E06-F5612A8BD50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CE55BC1-10DC-4AAC-B3E9-0C3FBADB7D11}">
      <dgm:prSet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/>
            <a:t>We recommend a budget option with the most reasonable Net County Cost in 26/27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dirty="0"/>
        </a:p>
      </dgm:t>
    </dgm:pt>
    <dgm:pt modelId="{3B643783-2904-4889-8AEC-ABD76DBEF763}" type="parTrans" cxnId="{6587D2D1-90C8-4319-9CB6-8C319DE4897E}">
      <dgm:prSet/>
      <dgm:spPr/>
      <dgm:t>
        <a:bodyPr/>
        <a:lstStyle/>
        <a:p>
          <a:endParaRPr lang="en-US"/>
        </a:p>
      </dgm:t>
    </dgm:pt>
    <dgm:pt modelId="{14A0956A-7DB8-4C06-9B31-0B30CDD1AC65}" type="sibTrans" cxnId="{6587D2D1-90C8-4319-9CB6-8C319DE4897E}">
      <dgm:prSet/>
      <dgm:spPr/>
      <dgm:t>
        <a:bodyPr/>
        <a:lstStyle/>
        <a:p>
          <a:endParaRPr lang="en-US"/>
        </a:p>
      </dgm:t>
    </dgm:pt>
    <dgm:pt modelId="{4B599D1D-6A80-4153-8C01-C97786FEBDB0}">
      <dgm:prSet custT="1"/>
      <dgm:spPr/>
      <dgm:t>
        <a:bodyPr/>
        <a:lstStyle/>
        <a:p>
          <a:r>
            <a:rPr lang="en-US" sz="2000" dirty="0"/>
            <a:t>Option 1 staff reductions are severe and would create major reduction of planning services and devolve the department </a:t>
          </a:r>
        </a:p>
      </dgm:t>
    </dgm:pt>
    <dgm:pt modelId="{AF38389F-F125-4639-B517-C7470083ED04}" type="parTrans" cxnId="{D88B7592-0C4B-47EA-AAED-640DA5D6B624}">
      <dgm:prSet/>
      <dgm:spPr/>
      <dgm:t>
        <a:bodyPr/>
        <a:lstStyle/>
        <a:p>
          <a:endParaRPr lang="en-US"/>
        </a:p>
      </dgm:t>
    </dgm:pt>
    <dgm:pt modelId="{F190FA42-7E69-4BFE-8CFF-00E347D16D9A}" type="sibTrans" cxnId="{D88B7592-0C4B-47EA-AAED-640DA5D6B624}">
      <dgm:prSet/>
      <dgm:spPr/>
      <dgm:t>
        <a:bodyPr/>
        <a:lstStyle/>
        <a:p>
          <a:endParaRPr lang="en-US"/>
        </a:p>
      </dgm:t>
    </dgm:pt>
    <dgm:pt modelId="{D88C1603-1410-4117-8860-9C88D702C206}">
      <dgm:prSet/>
      <dgm:spPr/>
      <dgm:t>
        <a:bodyPr/>
        <a:lstStyle/>
        <a:p>
          <a:r>
            <a:rPr lang="en-US" dirty="0"/>
            <a:t>Planned reduction of services in Option 1 and 2 include counter service, time committed to unfunded activities, and long-term planning</a:t>
          </a:r>
        </a:p>
      </dgm:t>
    </dgm:pt>
    <dgm:pt modelId="{C0F2F517-B918-4F42-A829-17862511F05F}" type="parTrans" cxnId="{0C3FCB6F-6420-4BA7-B18F-0B58573E56A0}">
      <dgm:prSet/>
      <dgm:spPr/>
      <dgm:t>
        <a:bodyPr/>
        <a:lstStyle/>
        <a:p>
          <a:endParaRPr lang="en-US"/>
        </a:p>
      </dgm:t>
    </dgm:pt>
    <dgm:pt modelId="{949D9DA6-D4FC-4384-9CF6-0FCA32B90133}" type="sibTrans" cxnId="{0C3FCB6F-6420-4BA7-B18F-0B58573E56A0}">
      <dgm:prSet/>
      <dgm:spPr/>
      <dgm:t>
        <a:bodyPr/>
        <a:lstStyle/>
        <a:p>
          <a:endParaRPr lang="en-US"/>
        </a:p>
      </dgm:t>
    </dgm:pt>
    <dgm:pt modelId="{0EC370D5-7177-420E-A7F5-2FB3F7209760}">
      <dgm:prSet/>
      <dgm:spPr/>
      <dgm:t>
        <a:bodyPr/>
        <a:lstStyle/>
        <a:p>
          <a:r>
            <a:rPr lang="en-US"/>
            <a:t>Fees will </a:t>
          </a:r>
          <a:r>
            <a:rPr lang="en-US" dirty="0"/>
            <a:t>be analyzed yearly for hourly rate calculations, and permit revenue will be analyzed monthly</a:t>
          </a:r>
        </a:p>
      </dgm:t>
    </dgm:pt>
    <dgm:pt modelId="{615B384F-23D0-4F32-A292-C18D9332F82A}" type="parTrans" cxnId="{2C2D8281-8EDF-4266-9CF8-242C51336C5A}">
      <dgm:prSet/>
      <dgm:spPr/>
      <dgm:t>
        <a:bodyPr/>
        <a:lstStyle/>
        <a:p>
          <a:endParaRPr lang="en-US"/>
        </a:p>
      </dgm:t>
    </dgm:pt>
    <dgm:pt modelId="{4C8BE979-BA8D-4546-BF8A-14D4E3DDBB11}" type="sibTrans" cxnId="{2C2D8281-8EDF-4266-9CF8-242C51336C5A}">
      <dgm:prSet/>
      <dgm:spPr/>
      <dgm:t>
        <a:bodyPr/>
        <a:lstStyle/>
        <a:p>
          <a:endParaRPr lang="en-US"/>
        </a:p>
      </dgm:t>
    </dgm:pt>
    <dgm:pt modelId="{7553D81B-95A5-42A2-945B-C00104AC6A7B}" type="pres">
      <dgm:prSet presAssocID="{803E55E7-A3B9-4DF7-8E06-F5612A8BD508}" presName="linear" presStyleCnt="0">
        <dgm:presLayoutVars>
          <dgm:animLvl val="lvl"/>
          <dgm:resizeHandles val="exact"/>
        </dgm:presLayoutVars>
      </dgm:prSet>
      <dgm:spPr/>
    </dgm:pt>
    <dgm:pt modelId="{43FD5E8F-3A69-4F86-9392-81DF720E6218}" type="pres">
      <dgm:prSet presAssocID="{2CE55BC1-10DC-4AAC-B3E9-0C3FBADB7D1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E644446-3950-4080-9AFD-D87258A845E7}" type="pres">
      <dgm:prSet presAssocID="{14A0956A-7DB8-4C06-9B31-0B30CDD1AC65}" presName="spacer" presStyleCnt="0"/>
      <dgm:spPr/>
    </dgm:pt>
    <dgm:pt modelId="{4C827589-2E18-47D7-B4D8-C5DA7097C06E}" type="pres">
      <dgm:prSet presAssocID="{4B599D1D-6A80-4153-8C01-C97786FEBDB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87DC994-61B7-43DA-B593-634DA8734D0E}" type="pres">
      <dgm:prSet presAssocID="{F190FA42-7E69-4BFE-8CFF-00E347D16D9A}" presName="spacer" presStyleCnt="0"/>
      <dgm:spPr/>
    </dgm:pt>
    <dgm:pt modelId="{2E90B0BF-4B22-454E-BF09-9F1E034D6757}" type="pres">
      <dgm:prSet presAssocID="{D88C1603-1410-4117-8860-9C88D702C20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84CDA1-74E0-4E27-91EC-3D1000674A9D}" type="pres">
      <dgm:prSet presAssocID="{949D9DA6-D4FC-4384-9CF6-0FCA32B90133}" presName="spacer" presStyleCnt="0"/>
      <dgm:spPr/>
    </dgm:pt>
    <dgm:pt modelId="{0529172A-83E0-4EDA-A92F-5F39CD17D5D7}" type="pres">
      <dgm:prSet presAssocID="{0EC370D5-7177-420E-A7F5-2FB3F720976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5C3193A-F8C8-4E9B-8BB3-0B58B0EF241E}" type="presOf" srcId="{4B599D1D-6A80-4153-8C01-C97786FEBDB0}" destId="{4C827589-2E18-47D7-B4D8-C5DA7097C06E}" srcOrd="0" destOrd="0" presId="urn:microsoft.com/office/officeart/2005/8/layout/vList2"/>
    <dgm:cxn modelId="{207CB35F-B4F9-442C-9697-827D59896F5B}" type="presOf" srcId="{803E55E7-A3B9-4DF7-8E06-F5612A8BD508}" destId="{7553D81B-95A5-42A2-945B-C00104AC6A7B}" srcOrd="0" destOrd="0" presId="urn:microsoft.com/office/officeart/2005/8/layout/vList2"/>
    <dgm:cxn modelId="{0C3FCB6F-6420-4BA7-B18F-0B58573E56A0}" srcId="{803E55E7-A3B9-4DF7-8E06-F5612A8BD508}" destId="{D88C1603-1410-4117-8860-9C88D702C206}" srcOrd="2" destOrd="0" parTransId="{C0F2F517-B918-4F42-A829-17862511F05F}" sibTransId="{949D9DA6-D4FC-4384-9CF6-0FCA32B90133}"/>
    <dgm:cxn modelId="{8A708754-722D-49DD-AE37-3DF0B78DB934}" type="presOf" srcId="{D88C1603-1410-4117-8860-9C88D702C206}" destId="{2E90B0BF-4B22-454E-BF09-9F1E034D6757}" srcOrd="0" destOrd="0" presId="urn:microsoft.com/office/officeart/2005/8/layout/vList2"/>
    <dgm:cxn modelId="{2C2D8281-8EDF-4266-9CF8-242C51336C5A}" srcId="{803E55E7-A3B9-4DF7-8E06-F5612A8BD508}" destId="{0EC370D5-7177-420E-A7F5-2FB3F7209760}" srcOrd="3" destOrd="0" parTransId="{615B384F-23D0-4F32-A292-C18D9332F82A}" sibTransId="{4C8BE979-BA8D-4546-BF8A-14D4E3DDBB11}"/>
    <dgm:cxn modelId="{D88B7592-0C4B-47EA-AAED-640DA5D6B624}" srcId="{803E55E7-A3B9-4DF7-8E06-F5612A8BD508}" destId="{4B599D1D-6A80-4153-8C01-C97786FEBDB0}" srcOrd="1" destOrd="0" parTransId="{AF38389F-F125-4639-B517-C7470083ED04}" sibTransId="{F190FA42-7E69-4BFE-8CFF-00E347D16D9A}"/>
    <dgm:cxn modelId="{B65AF5AC-9731-4EC2-AA59-F4F8D448D36E}" type="presOf" srcId="{0EC370D5-7177-420E-A7F5-2FB3F7209760}" destId="{0529172A-83E0-4EDA-A92F-5F39CD17D5D7}" srcOrd="0" destOrd="0" presId="urn:microsoft.com/office/officeart/2005/8/layout/vList2"/>
    <dgm:cxn modelId="{6CC4FFD0-C718-4860-89EB-16717F5B4564}" type="presOf" srcId="{2CE55BC1-10DC-4AAC-B3E9-0C3FBADB7D11}" destId="{43FD5E8F-3A69-4F86-9392-81DF720E6218}" srcOrd="0" destOrd="0" presId="urn:microsoft.com/office/officeart/2005/8/layout/vList2"/>
    <dgm:cxn modelId="{6587D2D1-90C8-4319-9CB6-8C319DE4897E}" srcId="{803E55E7-A3B9-4DF7-8E06-F5612A8BD508}" destId="{2CE55BC1-10DC-4AAC-B3E9-0C3FBADB7D11}" srcOrd="0" destOrd="0" parTransId="{3B643783-2904-4889-8AEC-ABD76DBEF763}" sibTransId="{14A0956A-7DB8-4C06-9B31-0B30CDD1AC65}"/>
    <dgm:cxn modelId="{A885627B-7347-4DFE-85C1-E2AC1B9901B6}" type="presParOf" srcId="{7553D81B-95A5-42A2-945B-C00104AC6A7B}" destId="{43FD5E8F-3A69-4F86-9392-81DF720E6218}" srcOrd="0" destOrd="0" presId="urn:microsoft.com/office/officeart/2005/8/layout/vList2"/>
    <dgm:cxn modelId="{7E476471-6FB3-42D6-B7AF-C111765F60CB}" type="presParOf" srcId="{7553D81B-95A5-42A2-945B-C00104AC6A7B}" destId="{FE644446-3950-4080-9AFD-D87258A845E7}" srcOrd="1" destOrd="0" presId="urn:microsoft.com/office/officeart/2005/8/layout/vList2"/>
    <dgm:cxn modelId="{3BBBE34C-ECD7-48CE-AA7C-2F1F04ECD233}" type="presParOf" srcId="{7553D81B-95A5-42A2-945B-C00104AC6A7B}" destId="{4C827589-2E18-47D7-B4D8-C5DA7097C06E}" srcOrd="2" destOrd="0" presId="urn:microsoft.com/office/officeart/2005/8/layout/vList2"/>
    <dgm:cxn modelId="{184B039F-5560-4FF3-9586-5A3CC6947357}" type="presParOf" srcId="{7553D81B-95A5-42A2-945B-C00104AC6A7B}" destId="{F87DC994-61B7-43DA-B593-634DA8734D0E}" srcOrd="3" destOrd="0" presId="urn:microsoft.com/office/officeart/2005/8/layout/vList2"/>
    <dgm:cxn modelId="{9EA12D1D-B404-4629-85D1-D7E62C60B075}" type="presParOf" srcId="{7553D81B-95A5-42A2-945B-C00104AC6A7B}" destId="{2E90B0BF-4B22-454E-BF09-9F1E034D6757}" srcOrd="4" destOrd="0" presId="urn:microsoft.com/office/officeart/2005/8/layout/vList2"/>
    <dgm:cxn modelId="{DB3C5ACA-F106-431B-B167-D2A3222CC856}" type="presParOf" srcId="{7553D81B-95A5-42A2-945B-C00104AC6A7B}" destId="{0B84CDA1-74E0-4E27-91EC-3D1000674A9D}" srcOrd="5" destOrd="0" presId="urn:microsoft.com/office/officeart/2005/8/layout/vList2"/>
    <dgm:cxn modelId="{2AAFC496-D331-4FE8-B41C-137D836AB18A}" type="presParOf" srcId="{7553D81B-95A5-42A2-945B-C00104AC6A7B}" destId="{0529172A-83E0-4EDA-A92F-5F39CD17D5D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52B9DF-51A4-400A-ACC2-1C2F09F94AB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779A497-43B0-4BA4-978B-22DCB71E5C79}">
      <dgm:prSet/>
      <dgm:spPr/>
      <dgm:t>
        <a:bodyPr/>
        <a:lstStyle/>
        <a:p>
          <a:r>
            <a:rPr lang="en-US" dirty="0"/>
            <a:t>Develop a centralized data dashboard for ongoing monitoring.  </a:t>
          </a:r>
        </a:p>
      </dgm:t>
    </dgm:pt>
    <dgm:pt modelId="{C474D33D-D9AE-4D22-95F5-719145AF4510}" type="parTrans" cxnId="{B2C23B4C-CE13-432B-8ECC-B1A983E6D091}">
      <dgm:prSet/>
      <dgm:spPr/>
      <dgm:t>
        <a:bodyPr/>
        <a:lstStyle/>
        <a:p>
          <a:endParaRPr lang="en-US"/>
        </a:p>
      </dgm:t>
    </dgm:pt>
    <dgm:pt modelId="{B638688C-C7DE-48A5-9414-D8531383CB7C}" type="sibTrans" cxnId="{B2C23B4C-CE13-432B-8ECC-B1A983E6D091}">
      <dgm:prSet/>
      <dgm:spPr/>
      <dgm:t>
        <a:bodyPr/>
        <a:lstStyle/>
        <a:p>
          <a:endParaRPr lang="en-US"/>
        </a:p>
      </dgm:t>
    </dgm:pt>
    <dgm:pt modelId="{B2B42FB0-7183-4DCF-9BBB-6AC85A06254A}">
      <dgm:prSet/>
      <dgm:spPr/>
      <dgm:t>
        <a:bodyPr/>
        <a:lstStyle/>
        <a:p>
          <a:r>
            <a:rPr lang="en-US" dirty="0"/>
            <a:t>Review Building division’s cash account weekly.  </a:t>
          </a:r>
        </a:p>
      </dgm:t>
    </dgm:pt>
    <dgm:pt modelId="{48074E2A-1B11-46FA-9E4C-B05D25696AD8}" type="parTrans" cxnId="{00790D00-5E76-43E5-98F4-11DFBBDA4AFA}">
      <dgm:prSet/>
      <dgm:spPr/>
      <dgm:t>
        <a:bodyPr/>
        <a:lstStyle/>
        <a:p>
          <a:endParaRPr lang="en-US"/>
        </a:p>
      </dgm:t>
    </dgm:pt>
    <dgm:pt modelId="{DA2A89B2-7A88-4038-9ABB-8ACB22868B3F}" type="sibTrans" cxnId="{00790D00-5E76-43E5-98F4-11DFBBDA4AFA}">
      <dgm:prSet/>
      <dgm:spPr/>
      <dgm:t>
        <a:bodyPr/>
        <a:lstStyle/>
        <a:p>
          <a:endParaRPr lang="en-US"/>
        </a:p>
      </dgm:t>
    </dgm:pt>
    <dgm:pt modelId="{D9C49107-983A-440C-9332-CFFAE6B7F11F}">
      <dgm:prSet/>
      <dgm:spPr/>
      <dgm:t>
        <a:bodyPr/>
        <a:lstStyle/>
        <a:p>
          <a:r>
            <a:rPr lang="en-US"/>
            <a:t>Ensure revenue covers operational costs.  </a:t>
          </a:r>
        </a:p>
      </dgm:t>
    </dgm:pt>
    <dgm:pt modelId="{9AAD94FB-6CE5-4E49-90E2-41057EFDAB95}" type="parTrans" cxnId="{4C46E299-B29D-4088-8243-150BE332BE51}">
      <dgm:prSet/>
      <dgm:spPr/>
      <dgm:t>
        <a:bodyPr/>
        <a:lstStyle/>
        <a:p>
          <a:endParaRPr lang="en-US"/>
        </a:p>
      </dgm:t>
    </dgm:pt>
    <dgm:pt modelId="{868FE409-299E-43CC-96ED-169BE78345B8}" type="sibTrans" cxnId="{4C46E299-B29D-4088-8243-150BE332BE51}">
      <dgm:prSet/>
      <dgm:spPr/>
      <dgm:t>
        <a:bodyPr/>
        <a:lstStyle/>
        <a:p>
          <a:endParaRPr lang="en-US"/>
        </a:p>
      </dgm:t>
    </dgm:pt>
    <dgm:pt modelId="{DD45062F-2E25-46D8-AADA-29A93DB37C4D}">
      <dgm:prSet/>
      <dgm:spPr/>
      <dgm:t>
        <a:bodyPr/>
        <a:lstStyle/>
        <a:p>
          <a:r>
            <a:rPr lang="en-US"/>
            <a:t>Analyze monthly data to forecast future trends.  </a:t>
          </a:r>
        </a:p>
      </dgm:t>
    </dgm:pt>
    <dgm:pt modelId="{63AAE650-C8FD-4806-AFAC-D72D57AFC7E8}" type="parTrans" cxnId="{EFEE873F-DA2A-47D0-930B-ABCD6D229F46}">
      <dgm:prSet/>
      <dgm:spPr/>
      <dgm:t>
        <a:bodyPr/>
        <a:lstStyle/>
        <a:p>
          <a:endParaRPr lang="en-US"/>
        </a:p>
      </dgm:t>
    </dgm:pt>
    <dgm:pt modelId="{239957BC-B51C-4DDF-9F88-B28F96E63EE2}" type="sibTrans" cxnId="{EFEE873F-DA2A-47D0-930B-ABCD6D229F46}">
      <dgm:prSet/>
      <dgm:spPr/>
      <dgm:t>
        <a:bodyPr/>
        <a:lstStyle/>
        <a:p>
          <a:endParaRPr lang="en-US"/>
        </a:p>
      </dgm:t>
    </dgm:pt>
    <dgm:pt modelId="{59C8884C-D28D-442E-8ADB-94E6F04B08F4}">
      <dgm:prSet/>
      <dgm:spPr/>
      <dgm:t>
        <a:bodyPr/>
        <a:lstStyle/>
        <a:p>
          <a:r>
            <a:rPr lang="en-US"/>
            <a:t>Refine revenue estimation processes using collected data.  </a:t>
          </a:r>
        </a:p>
      </dgm:t>
    </dgm:pt>
    <dgm:pt modelId="{D792A9A0-D906-458A-9B93-DED658E59CD7}" type="parTrans" cxnId="{B74F40DB-F7E2-4810-9B8B-EB786DB99DEE}">
      <dgm:prSet/>
      <dgm:spPr/>
      <dgm:t>
        <a:bodyPr/>
        <a:lstStyle/>
        <a:p>
          <a:endParaRPr lang="en-US"/>
        </a:p>
      </dgm:t>
    </dgm:pt>
    <dgm:pt modelId="{F75FE9AA-32A9-45AB-A902-E525EA457161}" type="sibTrans" cxnId="{B74F40DB-F7E2-4810-9B8B-EB786DB99DEE}">
      <dgm:prSet/>
      <dgm:spPr/>
      <dgm:t>
        <a:bodyPr/>
        <a:lstStyle/>
        <a:p>
          <a:endParaRPr lang="en-US"/>
        </a:p>
      </dgm:t>
    </dgm:pt>
    <dgm:pt modelId="{EFF4F804-2B35-43AA-8FFA-C8C91359ABD3}">
      <dgm:prSet/>
      <dgm:spPr/>
      <dgm:t>
        <a:bodyPr/>
        <a:lstStyle/>
        <a:p>
          <a:r>
            <a:rPr lang="en-US"/>
            <a:t>Provide monthly revenue and expenses reports to divisions and meet with Division Managers and Admin quarterly.  </a:t>
          </a:r>
        </a:p>
      </dgm:t>
    </dgm:pt>
    <dgm:pt modelId="{6B3DA7CA-8023-4372-A25B-71F9D93084F8}" type="parTrans" cxnId="{7FC41D10-96FC-400D-97AF-5A309C8A31D8}">
      <dgm:prSet/>
      <dgm:spPr/>
      <dgm:t>
        <a:bodyPr/>
        <a:lstStyle/>
        <a:p>
          <a:endParaRPr lang="en-US"/>
        </a:p>
      </dgm:t>
    </dgm:pt>
    <dgm:pt modelId="{9EC007E3-3E9B-4E52-9396-F85679DB5F72}" type="sibTrans" cxnId="{7FC41D10-96FC-400D-97AF-5A309C8A31D8}">
      <dgm:prSet/>
      <dgm:spPr/>
      <dgm:t>
        <a:bodyPr/>
        <a:lstStyle/>
        <a:p>
          <a:endParaRPr lang="en-US"/>
        </a:p>
      </dgm:t>
    </dgm:pt>
    <dgm:pt modelId="{E4ABBB66-87E8-4E5C-9397-EED8101D59AA}">
      <dgm:prSet/>
      <dgm:spPr/>
      <dgm:t>
        <a:bodyPr/>
        <a:lstStyle/>
        <a:p>
          <a:pPr marL="0" marR="0" lvl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/>
            <a:t>Provide bi-annual updates to the BOS.</a:t>
          </a:r>
        </a:p>
        <a:p>
          <a:pPr marL="0" lvl="0" defTabSz="889000">
            <a:spcBef>
              <a:spcPct val="0"/>
            </a:spcBef>
            <a:spcAft>
              <a:spcPct val="35000"/>
            </a:spcAft>
            <a:buNone/>
          </a:pPr>
          <a:endParaRPr lang="en-US"/>
        </a:p>
      </dgm:t>
    </dgm:pt>
    <dgm:pt modelId="{E07F1668-85D4-4721-9B5B-7761FA9ED506}" type="parTrans" cxnId="{FC2336E2-9D70-483B-99CF-23C9A6CCAD6D}">
      <dgm:prSet/>
      <dgm:spPr/>
      <dgm:t>
        <a:bodyPr/>
        <a:lstStyle/>
        <a:p>
          <a:endParaRPr lang="en-US"/>
        </a:p>
      </dgm:t>
    </dgm:pt>
    <dgm:pt modelId="{54729D3D-30B6-4759-B518-FFA62F3A2803}" type="sibTrans" cxnId="{FC2336E2-9D70-483B-99CF-23C9A6CCAD6D}">
      <dgm:prSet/>
      <dgm:spPr/>
      <dgm:t>
        <a:bodyPr/>
        <a:lstStyle/>
        <a:p>
          <a:endParaRPr lang="en-US"/>
        </a:p>
      </dgm:t>
    </dgm:pt>
    <dgm:pt modelId="{4B307800-B253-4AF6-BE52-B8F549E212CF}">
      <dgm:prSet/>
      <dgm:spPr/>
      <dgm:t>
        <a:bodyPr/>
        <a:lstStyle/>
        <a:p>
          <a:r>
            <a:rPr lang="en-US"/>
            <a:t>Develop policy and procedure for any waiver/reduction of penalties and collection of supporting documentation.</a:t>
          </a:r>
          <a:endParaRPr lang="en-US" dirty="0"/>
        </a:p>
      </dgm:t>
    </dgm:pt>
    <dgm:pt modelId="{9A7B8BFE-DAE9-4D82-97B7-D42FD7645B86}" type="parTrans" cxnId="{5B473AA1-6FE7-464C-AFBC-B1DBCAA57A81}">
      <dgm:prSet/>
      <dgm:spPr/>
      <dgm:t>
        <a:bodyPr/>
        <a:lstStyle/>
        <a:p>
          <a:endParaRPr lang="en-US"/>
        </a:p>
      </dgm:t>
    </dgm:pt>
    <dgm:pt modelId="{6F2880C2-DD35-4AB9-80BB-6B1A3C98BE5B}" type="sibTrans" cxnId="{5B473AA1-6FE7-464C-AFBC-B1DBCAA57A81}">
      <dgm:prSet/>
      <dgm:spPr/>
      <dgm:t>
        <a:bodyPr/>
        <a:lstStyle/>
        <a:p>
          <a:endParaRPr lang="en-US"/>
        </a:p>
      </dgm:t>
    </dgm:pt>
    <dgm:pt modelId="{B9D4C3C0-DF3D-4E52-80C8-103555758440}">
      <dgm:prSet/>
      <dgm:spPr/>
      <dgm:t>
        <a:bodyPr/>
        <a:lstStyle/>
        <a:p>
          <a:r>
            <a:rPr lang="en-US" dirty="0"/>
            <a:t>Continue to work with the County’s internal controls.</a:t>
          </a:r>
        </a:p>
      </dgm:t>
    </dgm:pt>
    <dgm:pt modelId="{E677D316-BA3B-42B5-A5A4-8AEF941B9836}" type="parTrans" cxnId="{938AAFB3-2A83-4B96-B349-497EEA0F932E}">
      <dgm:prSet/>
      <dgm:spPr/>
      <dgm:t>
        <a:bodyPr/>
        <a:lstStyle/>
        <a:p>
          <a:endParaRPr lang="en-US"/>
        </a:p>
      </dgm:t>
    </dgm:pt>
    <dgm:pt modelId="{3A35E8FE-BA58-44A6-8B1E-0076A081E4E7}" type="sibTrans" cxnId="{938AAFB3-2A83-4B96-B349-497EEA0F932E}">
      <dgm:prSet/>
      <dgm:spPr/>
      <dgm:t>
        <a:bodyPr/>
        <a:lstStyle/>
        <a:p>
          <a:endParaRPr lang="en-US"/>
        </a:p>
      </dgm:t>
    </dgm:pt>
    <dgm:pt modelId="{2DFA2C98-81FB-4A37-AD98-D4E346A71BEA}" type="pres">
      <dgm:prSet presAssocID="{D452B9DF-51A4-400A-ACC2-1C2F09F94AB4}" presName="diagram" presStyleCnt="0">
        <dgm:presLayoutVars>
          <dgm:dir/>
          <dgm:resizeHandles val="exact"/>
        </dgm:presLayoutVars>
      </dgm:prSet>
      <dgm:spPr/>
    </dgm:pt>
    <dgm:pt modelId="{47FFFF64-472A-4320-ABBF-B5EE61FE1F22}" type="pres">
      <dgm:prSet presAssocID="{4779A497-43B0-4BA4-978B-22DCB71E5C79}" presName="node" presStyleLbl="node1" presStyleIdx="0" presStyleCnt="9">
        <dgm:presLayoutVars>
          <dgm:bulletEnabled val="1"/>
        </dgm:presLayoutVars>
      </dgm:prSet>
      <dgm:spPr/>
    </dgm:pt>
    <dgm:pt modelId="{18B53A55-18E9-4E1F-AE68-839A3EB9A8B6}" type="pres">
      <dgm:prSet presAssocID="{B638688C-C7DE-48A5-9414-D8531383CB7C}" presName="sibTrans" presStyleCnt="0"/>
      <dgm:spPr/>
    </dgm:pt>
    <dgm:pt modelId="{9053C39E-1124-4DE0-90E6-AAF9E8F24D2A}" type="pres">
      <dgm:prSet presAssocID="{4B307800-B253-4AF6-BE52-B8F549E212CF}" presName="node" presStyleLbl="node1" presStyleIdx="1" presStyleCnt="9">
        <dgm:presLayoutVars>
          <dgm:bulletEnabled val="1"/>
        </dgm:presLayoutVars>
      </dgm:prSet>
      <dgm:spPr/>
    </dgm:pt>
    <dgm:pt modelId="{1409901C-B0F8-4183-BAF2-A81BCB65FD37}" type="pres">
      <dgm:prSet presAssocID="{6F2880C2-DD35-4AB9-80BB-6B1A3C98BE5B}" presName="sibTrans" presStyleCnt="0"/>
      <dgm:spPr/>
    </dgm:pt>
    <dgm:pt modelId="{06598DB6-FDAB-46F7-8EBB-0D3427A8389D}" type="pres">
      <dgm:prSet presAssocID="{B2B42FB0-7183-4DCF-9BBB-6AC85A06254A}" presName="node" presStyleLbl="node1" presStyleIdx="2" presStyleCnt="9">
        <dgm:presLayoutVars>
          <dgm:bulletEnabled val="1"/>
        </dgm:presLayoutVars>
      </dgm:prSet>
      <dgm:spPr/>
    </dgm:pt>
    <dgm:pt modelId="{E10C21FA-5190-4915-BA38-F4D7ECBD8E61}" type="pres">
      <dgm:prSet presAssocID="{DA2A89B2-7A88-4038-9ABB-8ACB22868B3F}" presName="sibTrans" presStyleCnt="0"/>
      <dgm:spPr/>
    </dgm:pt>
    <dgm:pt modelId="{69ECE9AA-EA45-4A4E-A8E6-A4828753E67D}" type="pres">
      <dgm:prSet presAssocID="{D9C49107-983A-440C-9332-CFFAE6B7F11F}" presName="node" presStyleLbl="node1" presStyleIdx="3" presStyleCnt="9">
        <dgm:presLayoutVars>
          <dgm:bulletEnabled val="1"/>
        </dgm:presLayoutVars>
      </dgm:prSet>
      <dgm:spPr/>
    </dgm:pt>
    <dgm:pt modelId="{D833729E-BD7F-4682-962C-54B75CD011C1}" type="pres">
      <dgm:prSet presAssocID="{868FE409-299E-43CC-96ED-169BE78345B8}" presName="sibTrans" presStyleCnt="0"/>
      <dgm:spPr/>
    </dgm:pt>
    <dgm:pt modelId="{097C0D0D-5D8C-443D-B2A6-611CA8757C01}" type="pres">
      <dgm:prSet presAssocID="{DD45062F-2E25-46D8-AADA-29A93DB37C4D}" presName="node" presStyleLbl="node1" presStyleIdx="4" presStyleCnt="9">
        <dgm:presLayoutVars>
          <dgm:bulletEnabled val="1"/>
        </dgm:presLayoutVars>
      </dgm:prSet>
      <dgm:spPr/>
    </dgm:pt>
    <dgm:pt modelId="{0B950744-3C6A-4674-AF6A-23F29F09BDEE}" type="pres">
      <dgm:prSet presAssocID="{239957BC-B51C-4DDF-9F88-B28F96E63EE2}" presName="sibTrans" presStyleCnt="0"/>
      <dgm:spPr/>
    </dgm:pt>
    <dgm:pt modelId="{F23B9B76-37DF-417F-BD2E-78731A4E7ADF}" type="pres">
      <dgm:prSet presAssocID="{59C8884C-D28D-442E-8ADB-94E6F04B08F4}" presName="node" presStyleLbl="node1" presStyleIdx="5" presStyleCnt="9">
        <dgm:presLayoutVars>
          <dgm:bulletEnabled val="1"/>
        </dgm:presLayoutVars>
      </dgm:prSet>
      <dgm:spPr/>
    </dgm:pt>
    <dgm:pt modelId="{08063924-EEFF-45E5-9DA0-BCFA4984922F}" type="pres">
      <dgm:prSet presAssocID="{F75FE9AA-32A9-45AB-A902-E525EA457161}" presName="sibTrans" presStyleCnt="0"/>
      <dgm:spPr/>
    </dgm:pt>
    <dgm:pt modelId="{E40FDC3F-F577-4130-932C-176637BE3577}" type="pres">
      <dgm:prSet presAssocID="{B9D4C3C0-DF3D-4E52-80C8-103555758440}" presName="node" presStyleLbl="node1" presStyleIdx="6" presStyleCnt="9">
        <dgm:presLayoutVars>
          <dgm:bulletEnabled val="1"/>
        </dgm:presLayoutVars>
      </dgm:prSet>
      <dgm:spPr/>
    </dgm:pt>
    <dgm:pt modelId="{1BC82E69-84A4-45C3-A852-74664C7AF8C2}" type="pres">
      <dgm:prSet presAssocID="{3A35E8FE-BA58-44A6-8B1E-0076A081E4E7}" presName="sibTrans" presStyleCnt="0"/>
      <dgm:spPr/>
    </dgm:pt>
    <dgm:pt modelId="{EEC3A200-C4F7-413A-99CA-0255667235D2}" type="pres">
      <dgm:prSet presAssocID="{EFF4F804-2B35-43AA-8FFA-C8C91359ABD3}" presName="node" presStyleLbl="node1" presStyleIdx="7" presStyleCnt="9">
        <dgm:presLayoutVars>
          <dgm:bulletEnabled val="1"/>
        </dgm:presLayoutVars>
      </dgm:prSet>
      <dgm:spPr/>
    </dgm:pt>
    <dgm:pt modelId="{F521452A-1C8F-479A-BDC0-95F0F0649246}" type="pres">
      <dgm:prSet presAssocID="{9EC007E3-3E9B-4E52-9396-F85679DB5F72}" presName="sibTrans" presStyleCnt="0"/>
      <dgm:spPr/>
    </dgm:pt>
    <dgm:pt modelId="{C06BF894-AC0D-447F-BCC3-3DCCDB7D38AC}" type="pres">
      <dgm:prSet presAssocID="{E4ABBB66-87E8-4E5C-9397-EED8101D59AA}" presName="node" presStyleLbl="node1" presStyleIdx="8" presStyleCnt="9">
        <dgm:presLayoutVars>
          <dgm:bulletEnabled val="1"/>
        </dgm:presLayoutVars>
      </dgm:prSet>
      <dgm:spPr/>
    </dgm:pt>
  </dgm:ptLst>
  <dgm:cxnLst>
    <dgm:cxn modelId="{00790D00-5E76-43E5-98F4-11DFBBDA4AFA}" srcId="{D452B9DF-51A4-400A-ACC2-1C2F09F94AB4}" destId="{B2B42FB0-7183-4DCF-9BBB-6AC85A06254A}" srcOrd="2" destOrd="0" parTransId="{48074E2A-1B11-46FA-9E4C-B05D25696AD8}" sibTransId="{DA2A89B2-7A88-4038-9ABB-8ACB22868B3F}"/>
    <dgm:cxn modelId="{7FC41D10-96FC-400D-97AF-5A309C8A31D8}" srcId="{D452B9DF-51A4-400A-ACC2-1C2F09F94AB4}" destId="{EFF4F804-2B35-43AA-8FFA-C8C91359ABD3}" srcOrd="7" destOrd="0" parTransId="{6B3DA7CA-8023-4372-A25B-71F9D93084F8}" sibTransId="{9EC007E3-3E9B-4E52-9396-F85679DB5F72}"/>
    <dgm:cxn modelId="{A292B727-AEA0-414E-B880-A60DD9A508BC}" type="presOf" srcId="{4B307800-B253-4AF6-BE52-B8F549E212CF}" destId="{9053C39E-1124-4DE0-90E6-AAF9E8F24D2A}" srcOrd="0" destOrd="0" presId="urn:microsoft.com/office/officeart/2005/8/layout/default"/>
    <dgm:cxn modelId="{0E13942A-A1C4-4BAE-8A5F-35A01C9ECEC3}" type="presOf" srcId="{B2B42FB0-7183-4DCF-9BBB-6AC85A06254A}" destId="{06598DB6-FDAB-46F7-8EBB-0D3427A8389D}" srcOrd="0" destOrd="0" presId="urn:microsoft.com/office/officeart/2005/8/layout/default"/>
    <dgm:cxn modelId="{5261503C-C507-4358-8804-9D3898FCEF47}" type="presOf" srcId="{59C8884C-D28D-442E-8ADB-94E6F04B08F4}" destId="{F23B9B76-37DF-417F-BD2E-78731A4E7ADF}" srcOrd="0" destOrd="0" presId="urn:microsoft.com/office/officeart/2005/8/layout/default"/>
    <dgm:cxn modelId="{EFEE873F-DA2A-47D0-930B-ABCD6D229F46}" srcId="{D452B9DF-51A4-400A-ACC2-1C2F09F94AB4}" destId="{DD45062F-2E25-46D8-AADA-29A93DB37C4D}" srcOrd="4" destOrd="0" parTransId="{63AAE650-C8FD-4806-AFAC-D72D57AFC7E8}" sibTransId="{239957BC-B51C-4DDF-9F88-B28F96E63EE2}"/>
    <dgm:cxn modelId="{63BD7B62-57AC-417E-9378-B7C733B4A41D}" type="presOf" srcId="{B9D4C3C0-DF3D-4E52-80C8-103555758440}" destId="{E40FDC3F-F577-4130-932C-176637BE3577}" srcOrd="0" destOrd="0" presId="urn:microsoft.com/office/officeart/2005/8/layout/default"/>
    <dgm:cxn modelId="{564C1064-531B-48AE-9189-D5866C0653A1}" type="presOf" srcId="{EFF4F804-2B35-43AA-8FFA-C8C91359ABD3}" destId="{EEC3A200-C4F7-413A-99CA-0255667235D2}" srcOrd="0" destOrd="0" presId="urn:microsoft.com/office/officeart/2005/8/layout/default"/>
    <dgm:cxn modelId="{B2C23B4C-CE13-432B-8ECC-B1A983E6D091}" srcId="{D452B9DF-51A4-400A-ACC2-1C2F09F94AB4}" destId="{4779A497-43B0-4BA4-978B-22DCB71E5C79}" srcOrd="0" destOrd="0" parTransId="{C474D33D-D9AE-4D22-95F5-719145AF4510}" sibTransId="{B638688C-C7DE-48A5-9414-D8531383CB7C}"/>
    <dgm:cxn modelId="{4F0BAE7D-01C3-467A-B0F3-C68E0F1FB836}" type="presOf" srcId="{E4ABBB66-87E8-4E5C-9397-EED8101D59AA}" destId="{C06BF894-AC0D-447F-BCC3-3DCCDB7D38AC}" srcOrd="0" destOrd="0" presId="urn:microsoft.com/office/officeart/2005/8/layout/default"/>
    <dgm:cxn modelId="{4C46E299-B29D-4088-8243-150BE332BE51}" srcId="{D452B9DF-51A4-400A-ACC2-1C2F09F94AB4}" destId="{D9C49107-983A-440C-9332-CFFAE6B7F11F}" srcOrd="3" destOrd="0" parTransId="{9AAD94FB-6CE5-4E49-90E2-41057EFDAB95}" sibTransId="{868FE409-299E-43CC-96ED-169BE78345B8}"/>
    <dgm:cxn modelId="{5B473AA1-6FE7-464C-AFBC-B1DBCAA57A81}" srcId="{D452B9DF-51A4-400A-ACC2-1C2F09F94AB4}" destId="{4B307800-B253-4AF6-BE52-B8F549E212CF}" srcOrd="1" destOrd="0" parTransId="{9A7B8BFE-DAE9-4D82-97B7-D42FD7645B86}" sibTransId="{6F2880C2-DD35-4AB9-80BB-6B1A3C98BE5B}"/>
    <dgm:cxn modelId="{45D9DEA2-B5F9-44BE-BE67-86D6A79BED40}" type="presOf" srcId="{4779A497-43B0-4BA4-978B-22DCB71E5C79}" destId="{47FFFF64-472A-4320-ABBF-B5EE61FE1F22}" srcOrd="0" destOrd="0" presId="urn:microsoft.com/office/officeart/2005/8/layout/default"/>
    <dgm:cxn modelId="{77B0EEA3-1FB7-4CA9-82A4-FA64FB4179A0}" type="presOf" srcId="{DD45062F-2E25-46D8-AADA-29A93DB37C4D}" destId="{097C0D0D-5D8C-443D-B2A6-611CA8757C01}" srcOrd="0" destOrd="0" presId="urn:microsoft.com/office/officeart/2005/8/layout/default"/>
    <dgm:cxn modelId="{3289CFAE-CD70-4151-8A5B-3ECD0B647AE8}" type="presOf" srcId="{D452B9DF-51A4-400A-ACC2-1C2F09F94AB4}" destId="{2DFA2C98-81FB-4A37-AD98-D4E346A71BEA}" srcOrd="0" destOrd="0" presId="urn:microsoft.com/office/officeart/2005/8/layout/default"/>
    <dgm:cxn modelId="{938AAFB3-2A83-4B96-B349-497EEA0F932E}" srcId="{D452B9DF-51A4-400A-ACC2-1C2F09F94AB4}" destId="{B9D4C3C0-DF3D-4E52-80C8-103555758440}" srcOrd="6" destOrd="0" parTransId="{E677D316-BA3B-42B5-A5A4-8AEF941B9836}" sibTransId="{3A35E8FE-BA58-44A6-8B1E-0076A081E4E7}"/>
    <dgm:cxn modelId="{B74F40DB-F7E2-4810-9B8B-EB786DB99DEE}" srcId="{D452B9DF-51A4-400A-ACC2-1C2F09F94AB4}" destId="{59C8884C-D28D-442E-8ADB-94E6F04B08F4}" srcOrd="5" destOrd="0" parTransId="{D792A9A0-D906-458A-9B93-DED658E59CD7}" sibTransId="{F75FE9AA-32A9-45AB-A902-E525EA457161}"/>
    <dgm:cxn modelId="{FC2336E2-9D70-483B-99CF-23C9A6CCAD6D}" srcId="{D452B9DF-51A4-400A-ACC2-1C2F09F94AB4}" destId="{E4ABBB66-87E8-4E5C-9397-EED8101D59AA}" srcOrd="8" destOrd="0" parTransId="{E07F1668-85D4-4721-9B5B-7761FA9ED506}" sibTransId="{54729D3D-30B6-4759-B518-FFA62F3A2803}"/>
    <dgm:cxn modelId="{B56358F8-7E4E-4B31-82CE-3BD1908A08EA}" type="presOf" srcId="{D9C49107-983A-440C-9332-CFFAE6B7F11F}" destId="{69ECE9AA-EA45-4A4E-A8E6-A4828753E67D}" srcOrd="0" destOrd="0" presId="urn:microsoft.com/office/officeart/2005/8/layout/default"/>
    <dgm:cxn modelId="{BFE0468B-689E-4429-B3CF-D99BDDA54176}" type="presParOf" srcId="{2DFA2C98-81FB-4A37-AD98-D4E346A71BEA}" destId="{47FFFF64-472A-4320-ABBF-B5EE61FE1F22}" srcOrd="0" destOrd="0" presId="urn:microsoft.com/office/officeart/2005/8/layout/default"/>
    <dgm:cxn modelId="{82B2727D-3365-46D5-A0B9-11D9FAD6C438}" type="presParOf" srcId="{2DFA2C98-81FB-4A37-AD98-D4E346A71BEA}" destId="{18B53A55-18E9-4E1F-AE68-839A3EB9A8B6}" srcOrd="1" destOrd="0" presId="urn:microsoft.com/office/officeart/2005/8/layout/default"/>
    <dgm:cxn modelId="{3B4682A1-0715-4838-825D-346DDD7C5956}" type="presParOf" srcId="{2DFA2C98-81FB-4A37-AD98-D4E346A71BEA}" destId="{9053C39E-1124-4DE0-90E6-AAF9E8F24D2A}" srcOrd="2" destOrd="0" presId="urn:microsoft.com/office/officeart/2005/8/layout/default"/>
    <dgm:cxn modelId="{89C74E36-9771-4A0F-9233-9CD69222A9E5}" type="presParOf" srcId="{2DFA2C98-81FB-4A37-AD98-D4E346A71BEA}" destId="{1409901C-B0F8-4183-BAF2-A81BCB65FD37}" srcOrd="3" destOrd="0" presId="urn:microsoft.com/office/officeart/2005/8/layout/default"/>
    <dgm:cxn modelId="{1E66C2C3-B51E-4E1A-8CA8-1D783A21FD63}" type="presParOf" srcId="{2DFA2C98-81FB-4A37-AD98-D4E346A71BEA}" destId="{06598DB6-FDAB-46F7-8EBB-0D3427A8389D}" srcOrd="4" destOrd="0" presId="urn:microsoft.com/office/officeart/2005/8/layout/default"/>
    <dgm:cxn modelId="{5C23D506-DC34-499B-839A-FCEE0804565A}" type="presParOf" srcId="{2DFA2C98-81FB-4A37-AD98-D4E346A71BEA}" destId="{E10C21FA-5190-4915-BA38-F4D7ECBD8E61}" srcOrd="5" destOrd="0" presId="urn:microsoft.com/office/officeart/2005/8/layout/default"/>
    <dgm:cxn modelId="{CA8CE705-5799-4AF8-B196-91DE3A500CB0}" type="presParOf" srcId="{2DFA2C98-81FB-4A37-AD98-D4E346A71BEA}" destId="{69ECE9AA-EA45-4A4E-A8E6-A4828753E67D}" srcOrd="6" destOrd="0" presId="urn:microsoft.com/office/officeart/2005/8/layout/default"/>
    <dgm:cxn modelId="{42D0BE03-7C2D-487A-B47F-AAB3638E83EE}" type="presParOf" srcId="{2DFA2C98-81FB-4A37-AD98-D4E346A71BEA}" destId="{D833729E-BD7F-4682-962C-54B75CD011C1}" srcOrd="7" destOrd="0" presId="urn:microsoft.com/office/officeart/2005/8/layout/default"/>
    <dgm:cxn modelId="{992268C2-F784-423F-BB1D-A1C68BF91B9A}" type="presParOf" srcId="{2DFA2C98-81FB-4A37-AD98-D4E346A71BEA}" destId="{097C0D0D-5D8C-443D-B2A6-611CA8757C01}" srcOrd="8" destOrd="0" presId="urn:microsoft.com/office/officeart/2005/8/layout/default"/>
    <dgm:cxn modelId="{293D146F-BF87-4106-9FAC-737164EEF191}" type="presParOf" srcId="{2DFA2C98-81FB-4A37-AD98-D4E346A71BEA}" destId="{0B950744-3C6A-4674-AF6A-23F29F09BDEE}" srcOrd="9" destOrd="0" presId="urn:microsoft.com/office/officeart/2005/8/layout/default"/>
    <dgm:cxn modelId="{FB19DBB7-0B91-4240-B054-AFB9BCB556DE}" type="presParOf" srcId="{2DFA2C98-81FB-4A37-AD98-D4E346A71BEA}" destId="{F23B9B76-37DF-417F-BD2E-78731A4E7ADF}" srcOrd="10" destOrd="0" presId="urn:microsoft.com/office/officeart/2005/8/layout/default"/>
    <dgm:cxn modelId="{E97ED181-1AC5-4144-9DD3-FFA4A4B72428}" type="presParOf" srcId="{2DFA2C98-81FB-4A37-AD98-D4E346A71BEA}" destId="{08063924-EEFF-45E5-9DA0-BCFA4984922F}" srcOrd="11" destOrd="0" presId="urn:microsoft.com/office/officeart/2005/8/layout/default"/>
    <dgm:cxn modelId="{CA84D15D-C53B-402F-9516-DC62603839DC}" type="presParOf" srcId="{2DFA2C98-81FB-4A37-AD98-D4E346A71BEA}" destId="{E40FDC3F-F577-4130-932C-176637BE3577}" srcOrd="12" destOrd="0" presId="urn:microsoft.com/office/officeart/2005/8/layout/default"/>
    <dgm:cxn modelId="{A1D28F65-2C2A-4693-B682-435DF2072C08}" type="presParOf" srcId="{2DFA2C98-81FB-4A37-AD98-D4E346A71BEA}" destId="{1BC82E69-84A4-45C3-A852-74664C7AF8C2}" srcOrd="13" destOrd="0" presId="urn:microsoft.com/office/officeart/2005/8/layout/default"/>
    <dgm:cxn modelId="{2F3F7B9A-400A-42BB-95D9-F0E4D27A55C4}" type="presParOf" srcId="{2DFA2C98-81FB-4A37-AD98-D4E346A71BEA}" destId="{EEC3A200-C4F7-413A-99CA-0255667235D2}" srcOrd="14" destOrd="0" presId="urn:microsoft.com/office/officeart/2005/8/layout/default"/>
    <dgm:cxn modelId="{CC56E76B-CB30-40B4-8217-FBAD9791244A}" type="presParOf" srcId="{2DFA2C98-81FB-4A37-AD98-D4E346A71BEA}" destId="{F521452A-1C8F-479A-BDC0-95F0F0649246}" srcOrd="15" destOrd="0" presId="urn:microsoft.com/office/officeart/2005/8/layout/default"/>
    <dgm:cxn modelId="{235A679D-12F9-4E54-9C15-CB9503C75D54}" type="presParOf" srcId="{2DFA2C98-81FB-4A37-AD98-D4E346A71BEA}" destId="{C06BF894-AC0D-447F-BCC3-3DCCDB7D38AC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9AB321-A482-4304-8EDD-6D99112C00DD}">
      <dsp:nvSpPr>
        <dsp:cNvPr id="0" name=""/>
        <dsp:cNvSpPr/>
      </dsp:nvSpPr>
      <dsp:spPr>
        <a:xfrm>
          <a:off x="0" y="186516"/>
          <a:ext cx="6797675" cy="1712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Fee analysis has been adjusted to reflect current hourly rates (new MOU) , and includes the calculations for Option 2 and 3 fee increases (attached)</a:t>
          </a:r>
        </a:p>
      </dsp:txBody>
      <dsp:txXfrm>
        <a:off x="83616" y="270132"/>
        <a:ext cx="6630443" cy="1545648"/>
      </dsp:txXfrm>
    </dsp:sp>
    <dsp:sp modelId="{E3E119F8-51D3-40A1-8BAD-9CD53A873938}">
      <dsp:nvSpPr>
        <dsp:cNvPr id="0" name=""/>
        <dsp:cNvSpPr/>
      </dsp:nvSpPr>
      <dsp:spPr>
        <a:xfrm>
          <a:off x="0" y="1968516"/>
          <a:ext cx="6797675" cy="1712880"/>
        </a:xfrm>
        <a:prstGeom prst="roundRect">
          <a:avLst/>
        </a:prstGeom>
        <a:solidFill>
          <a:schemeClr val="accent2">
            <a:hueOff val="-2120039"/>
            <a:satOff val="-5029"/>
            <a:lumOff val="-1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Permit revenue projections are based on conservative permit numbers that reflect concerns about economic instability and variability of permits types/annual construction cost total (attached)</a:t>
          </a:r>
        </a:p>
      </dsp:txBody>
      <dsp:txXfrm>
        <a:off x="83616" y="2052132"/>
        <a:ext cx="6630443" cy="1545648"/>
      </dsp:txXfrm>
    </dsp:sp>
    <dsp:sp modelId="{F97B5B32-21A9-45A7-9230-1913D4CB60EA}">
      <dsp:nvSpPr>
        <dsp:cNvPr id="0" name=""/>
        <dsp:cNvSpPr/>
      </dsp:nvSpPr>
      <dsp:spPr>
        <a:xfrm>
          <a:off x="0" y="3750516"/>
          <a:ext cx="6797675" cy="1712880"/>
        </a:xfrm>
        <a:prstGeom prst="roundRect">
          <a:avLst/>
        </a:prstGeom>
        <a:solidFill>
          <a:schemeClr val="accent2">
            <a:hueOff val="-4240078"/>
            <a:satOff val="-10059"/>
            <a:lumOff val="-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Nine balanced budget drafts have been prepared  - one for each of the three options.</a:t>
          </a:r>
        </a:p>
      </dsp:txBody>
      <dsp:txXfrm>
        <a:off x="83616" y="3834132"/>
        <a:ext cx="6630443" cy="1545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9AB321-A482-4304-8EDD-6D99112C00DD}">
      <dsp:nvSpPr>
        <dsp:cNvPr id="0" name=""/>
        <dsp:cNvSpPr/>
      </dsp:nvSpPr>
      <dsp:spPr>
        <a:xfrm>
          <a:off x="0" y="81756"/>
          <a:ext cx="6797675" cy="13197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 more accurately illustrate the cost of CDD’s administrative team, all admin positions have been moved to the Planning division.</a:t>
          </a:r>
        </a:p>
      </dsp:txBody>
      <dsp:txXfrm>
        <a:off x="64425" y="146181"/>
        <a:ext cx="6668825" cy="1190909"/>
      </dsp:txXfrm>
    </dsp:sp>
    <dsp:sp modelId="{E3E119F8-51D3-40A1-8BAD-9CD53A873938}">
      <dsp:nvSpPr>
        <dsp:cNvPr id="0" name=""/>
        <dsp:cNvSpPr/>
      </dsp:nvSpPr>
      <dsp:spPr>
        <a:xfrm>
          <a:off x="0" y="1470636"/>
          <a:ext cx="6797675" cy="1319759"/>
        </a:xfrm>
        <a:prstGeom prst="roundRect">
          <a:avLst/>
        </a:prstGeom>
        <a:solidFill>
          <a:schemeClr val="accent2">
            <a:hueOff val="-1413359"/>
            <a:satOff val="-3353"/>
            <a:lumOff val="-12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Building and Code Enforcement will contribute 1/3 each of this cost to Planning.</a:t>
          </a:r>
        </a:p>
      </dsp:txBody>
      <dsp:txXfrm>
        <a:off x="64425" y="1535061"/>
        <a:ext cx="6668825" cy="1190909"/>
      </dsp:txXfrm>
    </dsp:sp>
    <dsp:sp modelId="{F97B5B32-21A9-45A7-9230-1913D4CB60EA}">
      <dsp:nvSpPr>
        <dsp:cNvPr id="0" name=""/>
        <dsp:cNvSpPr/>
      </dsp:nvSpPr>
      <dsp:spPr>
        <a:xfrm>
          <a:off x="0" y="2859516"/>
          <a:ext cx="6797675" cy="1319759"/>
        </a:xfrm>
        <a:prstGeom prst="roundRect">
          <a:avLst/>
        </a:prstGeom>
        <a:solidFill>
          <a:schemeClr val="accent2">
            <a:hueOff val="-2826719"/>
            <a:satOff val="-6706"/>
            <a:lumOff val="-24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Planning Division has previously assumed Code Enforcement’s share of admin costs.  In 26/27, these cost are appropriately distributed to each division.</a:t>
          </a:r>
        </a:p>
      </dsp:txBody>
      <dsp:txXfrm>
        <a:off x="64425" y="2923941"/>
        <a:ext cx="6668825" cy="1190909"/>
      </dsp:txXfrm>
    </dsp:sp>
    <dsp:sp modelId="{80F32CB7-6F48-4E94-A960-DEA5FFEBD370}">
      <dsp:nvSpPr>
        <dsp:cNvPr id="0" name=""/>
        <dsp:cNvSpPr/>
      </dsp:nvSpPr>
      <dsp:spPr>
        <a:xfrm>
          <a:off x="0" y="4248396"/>
          <a:ext cx="6797675" cy="1319759"/>
        </a:xfrm>
        <a:prstGeom prst="roundRect">
          <a:avLst/>
        </a:prstGeom>
        <a:solidFill>
          <a:schemeClr val="accent2">
            <a:hueOff val="-4240078"/>
            <a:satOff val="-10059"/>
            <a:lumOff val="-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overall admin costs are unchanged, however Net County Cost is redistributed between Planning and Code Enforcement.</a:t>
          </a:r>
        </a:p>
      </dsp:txBody>
      <dsp:txXfrm>
        <a:off x="64425" y="4312821"/>
        <a:ext cx="6668825" cy="11909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4787C-5E53-4C56-B640-3B43D9A89E84}">
      <dsp:nvSpPr>
        <dsp:cNvPr id="0" name=""/>
        <dsp:cNvSpPr/>
      </dsp:nvSpPr>
      <dsp:spPr>
        <a:xfrm>
          <a:off x="0" y="950065"/>
          <a:ext cx="3143249" cy="18859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Reduced Permit numbers (nearly 200 permit decrease) – matches a 3-year trend of declining permit numbers)</a:t>
          </a:r>
        </a:p>
      </dsp:txBody>
      <dsp:txXfrm>
        <a:off x="0" y="950065"/>
        <a:ext cx="3143249" cy="1885950"/>
      </dsp:txXfrm>
    </dsp:sp>
    <dsp:sp modelId="{7F2FFFA7-7D45-4E97-B47C-B46C0B7E69EC}">
      <dsp:nvSpPr>
        <dsp:cNvPr id="0" name=""/>
        <dsp:cNvSpPr/>
      </dsp:nvSpPr>
      <dsp:spPr>
        <a:xfrm>
          <a:off x="3457575" y="950065"/>
          <a:ext cx="3143249" cy="1885950"/>
        </a:xfrm>
        <a:prstGeom prst="rect">
          <a:avLst/>
        </a:prstGeom>
        <a:solidFill>
          <a:schemeClr val="accent2">
            <a:hueOff val="-2120039"/>
            <a:satOff val="-5029"/>
            <a:lumOff val="-1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Includes options for increased hourly rate and increased fees based on valuation/construction cost</a:t>
          </a:r>
        </a:p>
      </dsp:txBody>
      <dsp:txXfrm>
        <a:off x="3457575" y="950065"/>
        <a:ext cx="3143249" cy="1885950"/>
      </dsp:txXfrm>
    </dsp:sp>
    <dsp:sp modelId="{756BF137-DE80-4288-BC25-3D33034FE731}">
      <dsp:nvSpPr>
        <dsp:cNvPr id="0" name=""/>
        <dsp:cNvSpPr/>
      </dsp:nvSpPr>
      <dsp:spPr>
        <a:xfrm>
          <a:off x="6915149" y="950065"/>
          <a:ext cx="3143249" cy="1885950"/>
        </a:xfrm>
        <a:prstGeom prst="rect">
          <a:avLst/>
        </a:prstGeom>
        <a:solidFill>
          <a:schemeClr val="accent2">
            <a:hueOff val="-4240078"/>
            <a:satOff val="-10059"/>
            <a:lumOff val="-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All fees determined by valuation/construction cost should be based on a single permit multiplier (</a:t>
          </a:r>
          <a:r>
            <a:rPr lang="en-US" sz="2000" kern="1200" dirty="0" err="1"/>
            <a:t>ie</a:t>
          </a:r>
          <a:r>
            <a:rPr lang="en-US" sz="2000" kern="1200" dirty="0"/>
            <a:t> 3%), per recommendation by the ICC.</a:t>
          </a:r>
        </a:p>
      </dsp:txBody>
      <dsp:txXfrm>
        <a:off x="6915149" y="950065"/>
        <a:ext cx="3143249" cy="18859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D5E8F-3A69-4F86-9392-81DF720E6218}">
      <dsp:nvSpPr>
        <dsp:cNvPr id="0" name=""/>
        <dsp:cNvSpPr/>
      </dsp:nvSpPr>
      <dsp:spPr>
        <a:xfrm>
          <a:off x="0" y="49546"/>
          <a:ext cx="6797675" cy="11758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Reserves are required at the start of each fiscal year in order to cover payroll expenses plus county cost allocations</a:t>
          </a:r>
        </a:p>
      </dsp:txBody>
      <dsp:txXfrm>
        <a:off x="57399" y="106945"/>
        <a:ext cx="6682877" cy="1061034"/>
      </dsp:txXfrm>
    </dsp:sp>
    <dsp:sp modelId="{4C827589-2E18-47D7-B4D8-C5DA7097C06E}">
      <dsp:nvSpPr>
        <dsp:cNvPr id="0" name=""/>
        <dsp:cNvSpPr/>
      </dsp:nvSpPr>
      <dsp:spPr>
        <a:xfrm>
          <a:off x="0" y="1285859"/>
          <a:ext cx="6797675" cy="1175832"/>
        </a:xfrm>
        <a:prstGeom prst="roundRect">
          <a:avLst/>
        </a:prstGeom>
        <a:solidFill>
          <a:schemeClr val="accent2">
            <a:hueOff val="-1060020"/>
            <a:satOff val="-2515"/>
            <a:lumOff val="-9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A healthy reserve level is 25% of salaries and benefits (approx. $250K) plus $76,000 in county cost allocations = $326,000</a:t>
          </a:r>
        </a:p>
      </dsp:txBody>
      <dsp:txXfrm>
        <a:off x="57399" y="1343258"/>
        <a:ext cx="6682877" cy="1061034"/>
      </dsp:txXfrm>
    </dsp:sp>
    <dsp:sp modelId="{2E90B0BF-4B22-454E-BF09-9F1E034D6757}">
      <dsp:nvSpPr>
        <dsp:cNvPr id="0" name=""/>
        <dsp:cNvSpPr/>
      </dsp:nvSpPr>
      <dsp:spPr>
        <a:xfrm>
          <a:off x="0" y="2522172"/>
          <a:ext cx="6797675" cy="1175832"/>
        </a:xfrm>
        <a:prstGeom prst="roundRect">
          <a:avLst/>
        </a:prstGeom>
        <a:solidFill>
          <a:schemeClr val="accent2">
            <a:hueOff val="-2120039"/>
            <a:satOff val="-5029"/>
            <a:lumOff val="-1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We recommend a budget option that creates significant reserves in 26/27.</a:t>
          </a:r>
        </a:p>
      </dsp:txBody>
      <dsp:txXfrm>
        <a:off x="57399" y="2579571"/>
        <a:ext cx="6682877" cy="1061034"/>
      </dsp:txXfrm>
    </dsp:sp>
    <dsp:sp modelId="{8F9A27C6-4673-4A36-B09A-783CFECA1848}">
      <dsp:nvSpPr>
        <dsp:cNvPr id="0" name=""/>
        <dsp:cNvSpPr/>
      </dsp:nvSpPr>
      <dsp:spPr>
        <a:xfrm>
          <a:off x="0" y="3758484"/>
          <a:ext cx="6797675" cy="1175832"/>
        </a:xfrm>
        <a:prstGeom prst="roundRect">
          <a:avLst/>
        </a:prstGeom>
        <a:solidFill>
          <a:schemeClr val="accent2">
            <a:hueOff val="-3180059"/>
            <a:satOff val="-7544"/>
            <a:lumOff val="-27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Based on ICC recommendation, we should revise fees to utilize a single permit fee multiplier.</a:t>
          </a:r>
        </a:p>
      </dsp:txBody>
      <dsp:txXfrm>
        <a:off x="57399" y="3815883"/>
        <a:ext cx="6682877" cy="1061034"/>
      </dsp:txXfrm>
    </dsp:sp>
    <dsp:sp modelId="{0529172A-83E0-4EDA-A92F-5F39CD17D5D7}">
      <dsp:nvSpPr>
        <dsp:cNvPr id="0" name=""/>
        <dsp:cNvSpPr/>
      </dsp:nvSpPr>
      <dsp:spPr>
        <a:xfrm>
          <a:off x="0" y="4994797"/>
          <a:ext cx="6797675" cy="1175832"/>
        </a:xfrm>
        <a:prstGeom prst="roundRect">
          <a:avLst/>
        </a:prstGeom>
        <a:solidFill>
          <a:schemeClr val="accent2">
            <a:hueOff val="-4240078"/>
            <a:satOff val="-10059"/>
            <a:lumOff val="-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Fees will now be analyzed yearly for hourly rate and valuation calculations, so that adjustments can be made if construction activity changes.</a:t>
          </a:r>
        </a:p>
      </dsp:txBody>
      <dsp:txXfrm>
        <a:off x="57399" y="5052196"/>
        <a:ext cx="6682877" cy="1061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CCA129-4FA6-4DBE-9AE2-056D0067A5A7}">
      <dsp:nvSpPr>
        <dsp:cNvPr id="0" name=""/>
        <dsp:cNvSpPr/>
      </dsp:nvSpPr>
      <dsp:spPr>
        <a:xfrm>
          <a:off x="0" y="950065"/>
          <a:ext cx="3143249" cy="18859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Majority of salaries and expenses are being reimbursed by grants and programs (including COPTR)</a:t>
          </a:r>
        </a:p>
      </dsp:txBody>
      <dsp:txXfrm>
        <a:off x="0" y="950065"/>
        <a:ext cx="3143249" cy="1885950"/>
      </dsp:txXfrm>
    </dsp:sp>
    <dsp:sp modelId="{DFFE4419-8ED9-4D6F-9F3C-0325B88954D5}">
      <dsp:nvSpPr>
        <dsp:cNvPr id="0" name=""/>
        <dsp:cNvSpPr/>
      </dsp:nvSpPr>
      <dsp:spPr>
        <a:xfrm>
          <a:off x="3457575" y="950065"/>
          <a:ext cx="3143249" cy="1885950"/>
        </a:xfrm>
        <a:prstGeom prst="rect">
          <a:avLst/>
        </a:prstGeom>
        <a:solidFill>
          <a:schemeClr val="accent2">
            <a:hueOff val="-2120039"/>
            <a:satOff val="-5029"/>
            <a:lumOff val="-1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 Difficult to predict revenue from Administrative Citations and Lien Cost Recovery</a:t>
          </a:r>
        </a:p>
      </dsp:txBody>
      <dsp:txXfrm>
        <a:off x="3457575" y="950065"/>
        <a:ext cx="3143249" cy="1885950"/>
      </dsp:txXfrm>
    </dsp:sp>
    <dsp:sp modelId="{E8623C69-DE80-41D8-B068-5F312D0BC3F3}">
      <dsp:nvSpPr>
        <dsp:cNvPr id="0" name=""/>
        <dsp:cNvSpPr/>
      </dsp:nvSpPr>
      <dsp:spPr>
        <a:xfrm>
          <a:off x="6915149" y="950065"/>
          <a:ext cx="3143249" cy="1885950"/>
        </a:xfrm>
        <a:prstGeom prst="rect">
          <a:avLst/>
        </a:prstGeom>
        <a:solidFill>
          <a:schemeClr val="accent2">
            <a:hueOff val="-4240078"/>
            <a:satOff val="-10059"/>
            <a:lumOff val="-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Code Enforcement will contribute 1/3 of admin costs – increasing its Net County Cost</a:t>
          </a:r>
        </a:p>
      </dsp:txBody>
      <dsp:txXfrm>
        <a:off x="6915149" y="950065"/>
        <a:ext cx="3143249" cy="18859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5F436-4F30-4E8B-94FE-9A4EE43C445D}">
      <dsp:nvSpPr>
        <dsp:cNvPr id="0" name=""/>
        <dsp:cNvSpPr/>
      </dsp:nvSpPr>
      <dsp:spPr>
        <a:xfrm>
          <a:off x="0" y="36126"/>
          <a:ext cx="6797675" cy="13425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Option 2 or 3 retain staffing levels needed for efficiently fulfilling program and grant objectives.</a:t>
          </a:r>
        </a:p>
      </dsp:txBody>
      <dsp:txXfrm>
        <a:off x="65539" y="101665"/>
        <a:ext cx="6666597" cy="1211496"/>
      </dsp:txXfrm>
    </dsp:sp>
    <dsp:sp modelId="{D0407490-DC93-4956-8B67-2C4E953A94E2}">
      <dsp:nvSpPr>
        <dsp:cNvPr id="0" name=""/>
        <dsp:cNvSpPr/>
      </dsp:nvSpPr>
      <dsp:spPr>
        <a:xfrm>
          <a:off x="0" y="1447821"/>
          <a:ext cx="6797675" cy="1342574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Continue to increase the number of Notice of Violation and administrative citations issued. </a:t>
          </a:r>
        </a:p>
      </dsp:txBody>
      <dsp:txXfrm>
        <a:off x="65539" y="1513360"/>
        <a:ext cx="6666597" cy="1211496"/>
      </dsp:txXfrm>
    </dsp:sp>
    <dsp:sp modelId="{0D9DD1B9-1E73-4721-BF1B-F733366584F0}">
      <dsp:nvSpPr>
        <dsp:cNvPr id="0" name=""/>
        <dsp:cNvSpPr/>
      </dsp:nvSpPr>
      <dsp:spPr>
        <a:xfrm>
          <a:off x="0" y="2859516"/>
          <a:ext cx="6797675" cy="1342574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Develop process to convert administrative citations to liens if not paid by the property owner within the same fiscal year.</a:t>
          </a:r>
        </a:p>
      </dsp:txBody>
      <dsp:txXfrm>
        <a:off x="65539" y="2925055"/>
        <a:ext cx="6666597" cy="1211496"/>
      </dsp:txXfrm>
    </dsp:sp>
    <dsp:sp modelId="{A423FC94-8D94-4BB1-860C-F4AFD58EF196}">
      <dsp:nvSpPr>
        <dsp:cNvPr id="0" name=""/>
        <dsp:cNvSpPr/>
      </dsp:nvSpPr>
      <dsp:spPr>
        <a:xfrm>
          <a:off x="0" y="4271211"/>
          <a:ext cx="6797675" cy="1342574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Develop lien tracking system so future lien revenue can be promptly collected by Code Enforcement. </a:t>
          </a:r>
        </a:p>
      </dsp:txBody>
      <dsp:txXfrm>
        <a:off x="65539" y="4336750"/>
        <a:ext cx="6666597" cy="12114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09A95-D563-41F6-96AA-B95188C3CB02}">
      <dsp:nvSpPr>
        <dsp:cNvPr id="0" name=""/>
        <dsp:cNvSpPr/>
      </dsp:nvSpPr>
      <dsp:spPr>
        <a:xfrm>
          <a:off x="0" y="950065"/>
          <a:ext cx="3143249" cy="18859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Reduced Permit numbers (decreased by 20% to address a 3-year trend of declining permit numbers)</a:t>
          </a:r>
        </a:p>
      </dsp:txBody>
      <dsp:txXfrm>
        <a:off x="0" y="950065"/>
        <a:ext cx="3143249" cy="1885950"/>
      </dsp:txXfrm>
    </dsp:sp>
    <dsp:sp modelId="{E0208C86-628F-4AD2-BB84-19A409F3CA9B}">
      <dsp:nvSpPr>
        <dsp:cNvPr id="0" name=""/>
        <dsp:cNvSpPr/>
      </dsp:nvSpPr>
      <dsp:spPr>
        <a:xfrm>
          <a:off x="3457575" y="950065"/>
          <a:ext cx="3143249" cy="1885950"/>
        </a:xfrm>
        <a:prstGeom prst="rect">
          <a:avLst/>
        </a:prstGeom>
        <a:solidFill>
          <a:schemeClr val="accent2">
            <a:hueOff val="-2120039"/>
            <a:satOff val="-5029"/>
            <a:lumOff val="-1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Revenue projections include charges to all county departments (or general fund) paying for their CEQA projects </a:t>
          </a:r>
        </a:p>
      </dsp:txBody>
      <dsp:txXfrm>
        <a:off x="3457575" y="950065"/>
        <a:ext cx="3143249" cy="1885950"/>
      </dsp:txXfrm>
    </dsp:sp>
    <dsp:sp modelId="{F274141D-3253-4A3F-B166-3C38C9D790FE}">
      <dsp:nvSpPr>
        <dsp:cNvPr id="0" name=""/>
        <dsp:cNvSpPr/>
      </dsp:nvSpPr>
      <dsp:spPr>
        <a:xfrm>
          <a:off x="6915149" y="950065"/>
          <a:ext cx="3143249" cy="1885950"/>
        </a:xfrm>
        <a:prstGeom prst="rect">
          <a:avLst/>
        </a:prstGeom>
        <a:solidFill>
          <a:schemeClr val="accent2">
            <a:hueOff val="-4240078"/>
            <a:satOff val="-10059"/>
            <a:lumOff val="-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Admin cost contributions by Building and Code Enforcement will decrease Planning’s Net County Cost</a:t>
          </a:r>
        </a:p>
      </dsp:txBody>
      <dsp:txXfrm>
        <a:off x="6915149" y="950065"/>
        <a:ext cx="3143249" cy="18859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D5E8F-3A69-4F86-9392-81DF720E6218}">
      <dsp:nvSpPr>
        <dsp:cNvPr id="0" name=""/>
        <dsp:cNvSpPr/>
      </dsp:nvSpPr>
      <dsp:spPr>
        <a:xfrm>
          <a:off x="0" y="105967"/>
          <a:ext cx="6797675" cy="14459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/>
            <a:t>We recommend a budget option with the most reasonable Net County Cost in 26/27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70583" y="176550"/>
        <a:ext cx="6656509" cy="1304734"/>
      </dsp:txXfrm>
    </dsp:sp>
    <dsp:sp modelId="{4C827589-2E18-47D7-B4D8-C5DA7097C06E}">
      <dsp:nvSpPr>
        <dsp:cNvPr id="0" name=""/>
        <dsp:cNvSpPr/>
      </dsp:nvSpPr>
      <dsp:spPr>
        <a:xfrm>
          <a:off x="0" y="1626747"/>
          <a:ext cx="6797675" cy="1445900"/>
        </a:xfrm>
        <a:prstGeom prst="roundRect">
          <a:avLst/>
        </a:prstGeom>
        <a:solidFill>
          <a:schemeClr val="accent2">
            <a:hueOff val="-1413359"/>
            <a:satOff val="-3353"/>
            <a:lumOff val="-124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Option 1 staff reductions are severe and would create major reduction of planning services and devolve the department </a:t>
          </a:r>
        </a:p>
      </dsp:txBody>
      <dsp:txXfrm>
        <a:off x="70583" y="1697330"/>
        <a:ext cx="6656509" cy="1304734"/>
      </dsp:txXfrm>
    </dsp:sp>
    <dsp:sp modelId="{2E90B0BF-4B22-454E-BF09-9F1E034D6757}">
      <dsp:nvSpPr>
        <dsp:cNvPr id="0" name=""/>
        <dsp:cNvSpPr/>
      </dsp:nvSpPr>
      <dsp:spPr>
        <a:xfrm>
          <a:off x="0" y="3147528"/>
          <a:ext cx="6797675" cy="1445900"/>
        </a:xfrm>
        <a:prstGeom prst="roundRect">
          <a:avLst/>
        </a:prstGeom>
        <a:solidFill>
          <a:schemeClr val="accent2">
            <a:hueOff val="-2826719"/>
            <a:satOff val="-6706"/>
            <a:lumOff val="-24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Planned reduction of services in Option 1 and 2 include counter service, time committed to unfunded activities, and long-term planning</a:t>
          </a:r>
        </a:p>
      </dsp:txBody>
      <dsp:txXfrm>
        <a:off x="70583" y="3218111"/>
        <a:ext cx="6656509" cy="1304734"/>
      </dsp:txXfrm>
    </dsp:sp>
    <dsp:sp modelId="{0529172A-83E0-4EDA-A92F-5F39CD17D5D7}">
      <dsp:nvSpPr>
        <dsp:cNvPr id="0" name=""/>
        <dsp:cNvSpPr/>
      </dsp:nvSpPr>
      <dsp:spPr>
        <a:xfrm>
          <a:off x="0" y="4668309"/>
          <a:ext cx="6797675" cy="1445900"/>
        </a:xfrm>
        <a:prstGeom prst="roundRect">
          <a:avLst/>
        </a:prstGeom>
        <a:solidFill>
          <a:schemeClr val="accent2">
            <a:hueOff val="-4240078"/>
            <a:satOff val="-10059"/>
            <a:lumOff val="-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Fees will </a:t>
          </a:r>
          <a:r>
            <a:rPr lang="en-US" sz="2600" kern="1200" dirty="0"/>
            <a:t>be analyzed yearly for hourly rate calculations, and permit revenue will be analyzed monthly</a:t>
          </a:r>
        </a:p>
      </dsp:txBody>
      <dsp:txXfrm>
        <a:off x="70583" y="4738892"/>
        <a:ext cx="6656509" cy="130473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FFF64-472A-4320-ABBF-B5EE61FE1F22}">
      <dsp:nvSpPr>
        <dsp:cNvPr id="0" name=""/>
        <dsp:cNvSpPr/>
      </dsp:nvSpPr>
      <dsp:spPr>
        <a:xfrm>
          <a:off x="365472" y="324"/>
          <a:ext cx="2262815" cy="13576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Develop a centralized data dashboard for ongoing monitoring.  </a:t>
          </a:r>
        </a:p>
      </dsp:txBody>
      <dsp:txXfrm>
        <a:off x="365472" y="324"/>
        <a:ext cx="2262815" cy="1357689"/>
      </dsp:txXfrm>
    </dsp:sp>
    <dsp:sp modelId="{9053C39E-1124-4DE0-90E6-AAF9E8F24D2A}">
      <dsp:nvSpPr>
        <dsp:cNvPr id="0" name=""/>
        <dsp:cNvSpPr/>
      </dsp:nvSpPr>
      <dsp:spPr>
        <a:xfrm>
          <a:off x="2854570" y="324"/>
          <a:ext cx="2262815" cy="13576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Develop policy and procedure for any waiver/reduction of penalties and collection of supporting documentation.</a:t>
          </a:r>
          <a:endParaRPr lang="en-US" sz="1500" kern="1200" dirty="0"/>
        </a:p>
      </dsp:txBody>
      <dsp:txXfrm>
        <a:off x="2854570" y="324"/>
        <a:ext cx="2262815" cy="1357689"/>
      </dsp:txXfrm>
    </dsp:sp>
    <dsp:sp modelId="{06598DB6-FDAB-46F7-8EBB-0D3427A8389D}">
      <dsp:nvSpPr>
        <dsp:cNvPr id="0" name=""/>
        <dsp:cNvSpPr/>
      </dsp:nvSpPr>
      <dsp:spPr>
        <a:xfrm>
          <a:off x="5343667" y="324"/>
          <a:ext cx="2262815" cy="135768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Review Building division’s cash account weekly.  </a:t>
          </a:r>
        </a:p>
      </dsp:txBody>
      <dsp:txXfrm>
        <a:off x="5343667" y="324"/>
        <a:ext cx="2262815" cy="1357689"/>
      </dsp:txXfrm>
    </dsp:sp>
    <dsp:sp modelId="{69ECE9AA-EA45-4A4E-A8E6-A4828753E67D}">
      <dsp:nvSpPr>
        <dsp:cNvPr id="0" name=""/>
        <dsp:cNvSpPr/>
      </dsp:nvSpPr>
      <dsp:spPr>
        <a:xfrm>
          <a:off x="7832764" y="324"/>
          <a:ext cx="2262815" cy="13576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Ensure revenue covers operational costs.  </a:t>
          </a:r>
        </a:p>
      </dsp:txBody>
      <dsp:txXfrm>
        <a:off x="7832764" y="324"/>
        <a:ext cx="2262815" cy="1357689"/>
      </dsp:txXfrm>
    </dsp:sp>
    <dsp:sp modelId="{097C0D0D-5D8C-443D-B2A6-611CA8757C01}">
      <dsp:nvSpPr>
        <dsp:cNvPr id="0" name=""/>
        <dsp:cNvSpPr/>
      </dsp:nvSpPr>
      <dsp:spPr>
        <a:xfrm>
          <a:off x="365472" y="1584295"/>
          <a:ext cx="2262815" cy="135768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Analyze monthly data to forecast future trends.  </a:t>
          </a:r>
        </a:p>
      </dsp:txBody>
      <dsp:txXfrm>
        <a:off x="365472" y="1584295"/>
        <a:ext cx="2262815" cy="1357689"/>
      </dsp:txXfrm>
    </dsp:sp>
    <dsp:sp modelId="{F23B9B76-37DF-417F-BD2E-78731A4E7ADF}">
      <dsp:nvSpPr>
        <dsp:cNvPr id="0" name=""/>
        <dsp:cNvSpPr/>
      </dsp:nvSpPr>
      <dsp:spPr>
        <a:xfrm>
          <a:off x="2854570" y="1584295"/>
          <a:ext cx="2262815" cy="13576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Refine revenue estimation processes using collected data.  </a:t>
          </a:r>
        </a:p>
      </dsp:txBody>
      <dsp:txXfrm>
        <a:off x="2854570" y="1584295"/>
        <a:ext cx="2262815" cy="1357689"/>
      </dsp:txXfrm>
    </dsp:sp>
    <dsp:sp modelId="{E40FDC3F-F577-4130-932C-176637BE3577}">
      <dsp:nvSpPr>
        <dsp:cNvPr id="0" name=""/>
        <dsp:cNvSpPr/>
      </dsp:nvSpPr>
      <dsp:spPr>
        <a:xfrm>
          <a:off x="5343667" y="1584295"/>
          <a:ext cx="2262815" cy="13576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Continue to work with the County’s internal controls.</a:t>
          </a:r>
        </a:p>
      </dsp:txBody>
      <dsp:txXfrm>
        <a:off x="5343667" y="1584295"/>
        <a:ext cx="2262815" cy="1357689"/>
      </dsp:txXfrm>
    </dsp:sp>
    <dsp:sp modelId="{EEC3A200-C4F7-413A-99CA-0255667235D2}">
      <dsp:nvSpPr>
        <dsp:cNvPr id="0" name=""/>
        <dsp:cNvSpPr/>
      </dsp:nvSpPr>
      <dsp:spPr>
        <a:xfrm>
          <a:off x="7832764" y="1584295"/>
          <a:ext cx="2262815" cy="135768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Provide monthly revenue and expenses reports to divisions and meet with Division Managers and Admin quarterly.  </a:t>
          </a:r>
        </a:p>
      </dsp:txBody>
      <dsp:txXfrm>
        <a:off x="7832764" y="1584295"/>
        <a:ext cx="2262815" cy="1357689"/>
      </dsp:txXfrm>
    </dsp:sp>
    <dsp:sp modelId="{C06BF894-AC0D-447F-BCC3-3DCCDB7D38AC}">
      <dsp:nvSpPr>
        <dsp:cNvPr id="0" name=""/>
        <dsp:cNvSpPr/>
      </dsp:nvSpPr>
      <dsp:spPr>
        <a:xfrm>
          <a:off x="4099118" y="3168266"/>
          <a:ext cx="2262815" cy="13576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500" kern="1200"/>
            <a:t>Provide bi-annual updates to the BOS.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4099118" y="3168266"/>
        <a:ext cx="2262815" cy="1357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ns Serif Collection" panose="020B050204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ns Serif Collection" panose="020B0502040504020204" pitchFamily="34" charset="0"/>
              </a:defRPr>
            </a:lvl1pPr>
          </a:lstStyle>
          <a:p>
            <a:fld id="{B6EAA53C-6E1F-4E24-A26B-BE9E5DF36812}" type="datetimeFigureOut">
              <a:rPr lang="en-US" smtClean="0"/>
              <a:pPr/>
              <a:t>02/26/2026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ns Serif Collection" panose="020B050204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ns Serif Collection" panose="020B0502040504020204" pitchFamily="34" charset="0"/>
              </a:defRPr>
            </a:lvl1pPr>
          </a:lstStyle>
          <a:p>
            <a:fld id="{CE81BD43-E6D9-45E3-B4CF-3F0EABE765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681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ns Serif Collection" panose="020B0502040504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Changes in revenue are dependent of which CDD Tech is holding the CDBG technician position.  Changes in expenses are dependent on changes in codes share of admin cost.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BD43-E6D9-45E3-B4CF-3F0EABE7654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80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BD43-E6D9-45E3-B4CF-3F0EABE7654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2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Sans Serif Collection" panose="020B0502040504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02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07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35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Sans Serif Collection" panose="020B0502040504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671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9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6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1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07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F8C2-CBC8-411D-9143-3A5F7BAA044B}" type="datetimeFigureOut">
              <a:rPr lang="en-US" smtClean="0"/>
              <a:t>02/26/2026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6A71F-5EE4-4D9A-AADA-961C86ABB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96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latin typeface="Sans Serif Collection" panose="020B0502040504020204" pitchFamily="34" charset="0"/>
              </a:defRPr>
            </a:lvl1pPr>
          </a:lstStyle>
          <a:p>
            <a:fld id="{B2D5F8C2-CBC8-411D-9143-3A5F7BAA044B}" type="datetimeFigureOut">
              <a:rPr lang="en-US" smtClean="0"/>
              <a:pPr/>
              <a:t>02/26/2026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latin typeface="Sans Serif Collection" panose="020B050204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  <a:latin typeface="Sans Serif Collection" panose="020B0502040504020204" pitchFamily="34" charset="0"/>
              </a:defRPr>
            </a:lvl1pPr>
          </a:lstStyle>
          <a:p>
            <a:fld id="{75C6A71F-5EE4-4D9A-AADA-961C86ABB0D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30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Sans Serif Collection" panose="020B0502040504020204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Sans Serif Collection" panose="020B0502040504020204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Sans Serif Collection" panose="020B0502040504020204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Sans Serif Collection" panose="020B0502040504020204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Sans Serif Collection" panose="020B0502040504020204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Sans Serif Collection" panose="020B0502040504020204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D48500-E19A-4BAD-9A4A-6ED83BB73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92A81-53A4-A727-E8FA-8108CDFFAC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8928" y="988741"/>
            <a:ext cx="6248416" cy="4880518"/>
          </a:xfrm>
          <a:noFill/>
          <a:ln>
            <a:noFill/>
          </a:ln>
        </p:spPr>
        <p:txBody>
          <a:bodyPr wrap="square" anchor="ctr"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CDD Next Steps and Options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79263E-7781-443B-B383-34A6A6BD5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Sans Serif Collection" panose="020B050204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0DE1BD-C9C5-48F0-960E-9E9EB2CE6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3326F2-95A4-CC75-C59A-832FB35F9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2007220"/>
            <a:ext cx="3401508" cy="2843560"/>
          </a:xfrm>
        </p:spPr>
        <p:txBody>
          <a:bodyPr anchor="ctr">
            <a:normAutofit/>
          </a:bodyPr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Presented by 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Community Development Department </a:t>
            </a:r>
          </a:p>
          <a:p>
            <a:pPr algn="r"/>
            <a:r>
              <a:rPr lang="en-US" dirty="0">
                <a:solidFill>
                  <a:schemeClr val="tx1"/>
                </a:solidFill>
              </a:rPr>
              <a:t>and Administration office</a:t>
            </a:r>
          </a:p>
        </p:txBody>
      </p:sp>
    </p:spTree>
    <p:extLst>
      <p:ext uri="{BB962C8B-B14F-4D97-AF65-F5344CB8AC3E}">
        <p14:creationId xmlns:p14="http://schemas.microsoft.com/office/powerpoint/2010/main" val="4245580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4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6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9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BAD89-3390-7D47-E1CA-7977BF934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/>
              <a:t>Building Division Budgets/Options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CE7930-0D5D-49C8-00B1-35E9538D8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1746117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1319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240A2FC-E2C3-458D-96B4-5DF9028D9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097929-F3D6-4D1F-8AFC-CF348171A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3074C91-9045-414B-B5F9-567DAE3EE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90BAFCD-EA0A-47F4-8B00-AAB1E67A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1D8EC4-8163-48C9-89D6-8555E98A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FB0A75-AC57-37B5-9D46-1102AAE7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Snapshot – Budget and Reserve Projections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B7C6C2A-33C4-4D5D-8EB1-A8803DCB7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20A29BFB-990B-4DD3-4E65-FF91ED11439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57630551"/>
              </p:ext>
            </p:extLst>
          </p:nvPr>
        </p:nvGraphicFramePr>
        <p:xfrm>
          <a:off x="1012182" y="806450"/>
          <a:ext cx="10621016" cy="360323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55254">
                  <a:extLst>
                    <a:ext uri="{9D8B030D-6E8A-4147-A177-3AD203B41FA5}">
                      <a16:colId xmlns:a16="http://schemas.microsoft.com/office/drawing/2014/main" val="3656578376"/>
                    </a:ext>
                  </a:extLst>
                </a:gridCol>
                <a:gridCol w="2655254">
                  <a:extLst>
                    <a:ext uri="{9D8B030D-6E8A-4147-A177-3AD203B41FA5}">
                      <a16:colId xmlns:a16="http://schemas.microsoft.com/office/drawing/2014/main" val="1084676596"/>
                    </a:ext>
                  </a:extLst>
                </a:gridCol>
                <a:gridCol w="2655254">
                  <a:extLst>
                    <a:ext uri="{9D8B030D-6E8A-4147-A177-3AD203B41FA5}">
                      <a16:colId xmlns:a16="http://schemas.microsoft.com/office/drawing/2014/main" val="1429900449"/>
                    </a:ext>
                  </a:extLst>
                </a:gridCol>
                <a:gridCol w="2655254">
                  <a:extLst>
                    <a:ext uri="{9D8B030D-6E8A-4147-A177-3AD203B41FA5}">
                      <a16:colId xmlns:a16="http://schemas.microsoft.com/office/drawing/2014/main" val="2193387599"/>
                    </a:ext>
                  </a:extLst>
                </a:gridCol>
              </a:tblGrid>
              <a:tr h="4353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1468605"/>
                  </a:ext>
                </a:extLst>
              </a:tr>
              <a:tr h="4353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Revenue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1,676,561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2,005,316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2,319,719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0364287"/>
                  </a:ext>
                </a:extLst>
              </a:tr>
              <a:tr h="4353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Expenses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1,637,305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1,777,158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1,998,138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4424990"/>
                  </a:ext>
                </a:extLst>
              </a:tr>
              <a:tr h="4353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Reserves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39,256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228,158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321,581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5487585"/>
                  </a:ext>
                </a:extLst>
              </a:tr>
              <a:tr h="43536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FTEs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7.00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9.60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744335"/>
                  </a:ext>
                </a:extLst>
              </a:tr>
              <a:tr h="9910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Estimated Potential FY25/26 Deficit Reduction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35,549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26,792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1080632"/>
                  </a:ext>
                </a:extLst>
              </a:tr>
              <a:tr h="435361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Note: All options include $130,000 for loan repayment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274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374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3F592E-CCA7-E1AF-9489-2E89ABDFA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F99D489-D456-060F-2CB1-CADB31C6C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64B2DE-EF44-2CA0-C285-3689B8EC3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3CC5AEF-D285-427F-C1FE-C32939444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2977269-8088-72A8-07F2-1DB436826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3B88DD-8EEB-F136-1133-A371C6E6D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64A5DF-6DEC-A61D-F817-B778A332F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8" y="5362047"/>
            <a:ext cx="10058400" cy="8229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Revenue Projections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	</a:t>
            </a:r>
            <a:r>
              <a:rPr lang="en-US" sz="3100" dirty="0">
                <a:solidFill>
                  <a:srgbClr val="FFFFFF"/>
                </a:solidFill>
              </a:rPr>
              <a:t>Source: Revenue Projection Worksheet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3A5636-7C71-295E-FE77-C5A5F0245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49ECB727-9C4A-32AE-27EF-E194792F353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5428733"/>
              </p:ext>
            </p:extLst>
          </p:nvPr>
        </p:nvGraphicFramePr>
        <p:xfrm>
          <a:off x="994813" y="537285"/>
          <a:ext cx="10199169" cy="40614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40769">
                  <a:extLst>
                    <a:ext uri="{9D8B030D-6E8A-4147-A177-3AD203B41FA5}">
                      <a16:colId xmlns:a16="http://schemas.microsoft.com/office/drawing/2014/main" val="3977916078"/>
                    </a:ext>
                  </a:extLst>
                </a:gridCol>
                <a:gridCol w="1952800">
                  <a:extLst>
                    <a:ext uri="{9D8B030D-6E8A-4147-A177-3AD203B41FA5}">
                      <a16:colId xmlns:a16="http://schemas.microsoft.com/office/drawing/2014/main" val="2825699224"/>
                    </a:ext>
                  </a:extLst>
                </a:gridCol>
                <a:gridCol w="1952800">
                  <a:extLst>
                    <a:ext uri="{9D8B030D-6E8A-4147-A177-3AD203B41FA5}">
                      <a16:colId xmlns:a16="http://schemas.microsoft.com/office/drawing/2014/main" val="2956151200"/>
                    </a:ext>
                  </a:extLst>
                </a:gridCol>
                <a:gridCol w="1952800">
                  <a:extLst>
                    <a:ext uri="{9D8B030D-6E8A-4147-A177-3AD203B41FA5}">
                      <a16:colId xmlns:a16="http://schemas.microsoft.com/office/drawing/2014/main" val="2274225398"/>
                    </a:ext>
                  </a:extLst>
                </a:gridCol>
              </a:tblGrid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3628913279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Construction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1,129,934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1,388,987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1,588,639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2912461741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Mobile Home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2530364053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Planning &amp; Engineering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507,427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571,843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682,522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3809553392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CBSC Fee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452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556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635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138640061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Technology Recovery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22,598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27,780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31,773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268121502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 err="1">
                          <a:effectLst/>
                        </a:rPr>
                        <a:t>CASp</a:t>
                      </a:r>
                      <a:r>
                        <a:rPr lang="en-US" sz="2000" u="none" strike="noStrike" dirty="0">
                          <a:effectLst/>
                        </a:rPr>
                        <a:t> Fee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4,900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4,900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4,900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1520201427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Auditing &amp; Accounting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2010321115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Other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250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250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250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1237478797"/>
                  </a:ext>
                </a:extLst>
              </a:tr>
              <a:tr h="4061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TOTAL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1,676,561.00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2,005,316.00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2,319,719.00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974" marR="9974" marT="9974" marB="0" anchor="b"/>
                </a:tc>
                <a:extLst>
                  <a:ext uri="{0D108BD9-81ED-4DB2-BD59-A6C34878D82A}">
                    <a16:rowId xmlns:a16="http://schemas.microsoft.com/office/drawing/2014/main" val="82408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947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D99913-81A7-3729-E2CD-62B614AA9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532BBCF-B79F-9215-7313-6008F7321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159DC8-0AF8-5343-6169-14BFC6C88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7A730A-5F33-0FE5-B81A-E539EB092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4F07C78-9F9C-849B-6551-615031DF9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AC92A2B-4132-9222-5211-C45DA2A8F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0A61B-7A25-FA01-A30E-B8B0B9108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664153"/>
            <a:ext cx="10058400" cy="8229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Expense Projections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	</a:t>
            </a:r>
            <a:r>
              <a:rPr lang="en-US" sz="3100" dirty="0">
                <a:solidFill>
                  <a:srgbClr val="FFFFFF"/>
                </a:solidFill>
              </a:rPr>
              <a:t>Based on FY 25/26 actuals with a 5% increase in some 	categories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9769B73-0C5B-700B-9729-5E430FBAB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7DCA63F9-AD72-A24B-31CF-7F6BA3B461B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0232035"/>
              </p:ext>
            </p:extLst>
          </p:nvPr>
        </p:nvGraphicFramePr>
        <p:xfrm>
          <a:off x="1183723" y="1009096"/>
          <a:ext cx="9821348" cy="33010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55337">
                  <a:extLst>
                    <a:ext uri="{9D8B030D-6E8A-4147-A177-3AD203B41FA5}">
                      <a16:colId xmlns:a16="http://schemas.microsoft.com/office/drawing/2014/main" val="4119452407"/>
                    </a:ext>
                  </a:extLst>
                </a:gridCol>
                <a:gridCol w="2455337">
                  <a:extLst>
                    <a:ext uri="{9D8B030D-6E8A-4147-A177-3AD203B41FA5}">
                      <a16:colId xmlns:a16="http://schemas.microsoft.com/office/drawing/2014/main" val="666240118"/>
                    </a:ext>
                  </a:extLst>
                </a:gridCol>
                <a:gridCol w="2455337">
                  <a:extLst>
                    <a:ext uri="{9D8B030D-6E8A-4147-A177-3AD203B41FA5}">
                      <a16:colId xmlns:a16="http://schemas.microsoft.com/office/drawing/2014/main" val="3998976474"/>
                    </a:ext>
                  </a:extLst>
                </a:gridCol>
                <a:gridCol w="2455337">
                  <a:extLst>
                    <a:ext uri="{9D8B030D-6E8A-4147-A177-3AD203B41FA5}">
                      <a16:colId xmlns:a16="http://schemas.microsoft.com/office/drawing/2014/main" val="1357925800"/>
                    </a:ext>
                  </a:extLst>
                </a:gridCol>
              </a:tblGrid>
              <a:tr h="4127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518184184"/>
                  </a:ext>
                </a:extLst>
              </a:tr>
              <a:tr h="4127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Salaries &amp; Benefits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965,370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1,073,716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1,262,564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3340472670"/>
                  </a:ext>
                </a:extLst>
              </a:tr>
              <a:tr h="6875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Services and Supplies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297,781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297,781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297,781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2247308222"/>
                  </a:ext>
                </a:extLst>
              </a:tr>
              <a:tr h="6875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Admin Salaries Contribution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73501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244,154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275,660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307,792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3481403298"/>
                  </a:ext>
                </a:extLst>
              </a:tr>
              <a:tr h="6875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Other Charges - Loan Repayment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130,000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130,000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130,000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3088343372"/>
                  </a:ext>
                </a:extLst>
              </a:tr>
              <a:tr h="4127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TOTAL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1,637,305.00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1,777,157.00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1,998,137.00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2539478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254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4E93A9-EC4C-8C55-FA8B-28CF35E29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F2EF22-1854-0016-F169-1883FE793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Building Division Budget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69F804-A677-4B75-95F4-A5E4426FB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AF4B1426-9F44-C50F-C3DD-974CA0A0B0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085246"/>
              </p:ext>
            </p:extLst>
          </p:nvPr>
        </p:nvGraphicFramePr>
        <p:xfrm>
          <a:off x="4741863" y="338666"/>
          <a:ext cx="6797675" cy="6220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5954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A5110-CD11-92FE-6BB4-15321962F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0C18CB-7EC4-1999-6A60-6BC0CFFE4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Enforcement Division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18A7A2-6DA7-CFC5-9FA7-F05FE8A42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000" cap="none" dirty="0">
              <a:solidFill>
                <a:schemeClr val="tx1"/>
              </a:solidFill>
              <a:latin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87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1275DB-244A-3C24-CDDC-9BF2F4FC6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73A9C-6401-446E-4CCA-875B3717B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128" y="299303"/>
            <a:ext cx="10466070" cy="1450757"/>
          </a:xfrm>
        </p:spPr>
        <p:txBody>
          <a:bodyPr>
            <a:normAutofit/>
          </a:bodyPr>
          <a:lstStyle/>
          <a:p>
            <a:r>
              <a:rPr lang="en-US" dirty="0"/>
              <a:t>Code Enforcement Budgets/Options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B2388F9-C600-D659-D93E-94B7DF5A2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3646039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8877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F635C-5A8C-5C97-23A6-1EA9A22CF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0E1E017-2884-B17E-8251-CA17A2C08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140853-FCF5-E8CD-E2E0-EFB14295E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1129A3-602F-76BA-3FBF-5E4EFF675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820D9A6-4E16-3D9B-0229-2F36BA739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D7C65AA-8526-73AB-051A-C1266D273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BE679-E9ED-319E-D0AE-75A9B021A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Snapshot – Budget and Net County Cost Projections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94D00D-1BFA-F13A-F306-DC4A22CCD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A8A025EC-4B28-CB35-A89C-FF6F41E443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7281099"/>
              </p:ext>
            </p:extLst>
          </p:nvPr>
        </p:nvGraphicFramePr>
        <p:xfrm>
          <a:off x="1665625" y="1485394"/>
          <a:ext cx="8857544" cy="2258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14386">
                  <a:extLst>
                    <a:ext uri="{9D8B030D-6E8A-4147-A177-3AD203B41FA5}">
                      <a16:colId xmlns:a16="http://schemas.microsoft.com/office/drawing/2014/main" val="3656578376"/>
                    </a:ext>
                  </a:extLst>
                </a:gridCol>
                <a:gridCol w="2214386">
                  <a:extLst>
                    <a:ext uri="{9D8B030D-6E8A-4147-A177-3AD203B41FA5}">
                      <a16:colId xmlns:a16="http://schemas.microsoft.com/office/drawing/2014/main" val="1084676596"/>
                    </a:ext>
                  </a:extLst>
                </a:gridCol>
                <a:gridCol w="2214386">
                  <a:extLst>
                    <a:ext uri="{9D8B030D-6E8A-4147-A177-3AD203B41FA5}">
                      <a16:colId xmlns:a16="http://schemas.microsoft.com/office/drawing/2014/main" val="1429900449"/>
                    </a:ext>
                  </a:extLst>
                </a:gridCol>
                <a:gridCol w="2214386">
                  <a:extLst>
                    <a:ext uri="{9D8B030D-6E8A-4147-A177-3AD203B41FA5}">
                      <a16:colId xmlns:a16="http://schemas.microsoft.com/office/drawing/2014/main" val="2193387599"/>
                    </a:ext>
                  </a:extLst>
                </a:gridCol>
              </a:tblGrid>
              <a:tr h="451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8798313"/>
                  </a:ext>
                </a:extLst>
              </a:tr>
              <a:tr h="451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Revenue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691,561 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691,561 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683,081 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1468605"/>
                  </a:ext>
                </a:extLst>
              </a:tr>
              <a:tr h="451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Expenses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1,162,545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1,218,149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1,238,974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0364287"/>
                  </a:ext>
                </a:extLst>
              </a:tr>
              <a:tr h="451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Net County Cost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470,984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526,588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555,893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4424990"/>
                  </a:ext>
                </a:extLst>
              </a:tr>
              <a:tr h="4516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FTEs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9.00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5487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001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875EBA-8FF6-0A3A-FC84-4E2464DC4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9749324-80B3-A209-8E5C-FF545D378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DF2175-7364-DE6E-1FBD-DB2C0E286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1F4A7A8-8BD4-64BA-7030-D9EADB38E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631890F-C327-17E7-3566-B5EE7411B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5343C2-DD6C-F43E-676E-199227123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910D04-E6E3-C275-3BC7-E75C96FFC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387806"/>
            <a:ext cx="10058400" cy="13174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Revenue Projections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	</a:t>
            </a:r>
            <a:r>
              <a:rPr lang="en-US" sz="3100" dirty="0">
                <a:solidFill>
                  <a:srgbClr val="FFFFFF"/>
                </a:solidFill>
              </a:rPr>
              <a:t>*CDBG Grant</a:t>
            </a: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	**COPTR Program (Cannabis Fund)</a:t>
            </a:r>
            <a:br>
              <a:rPr lang="en-US" sz="3600" dirty="0">
                <a:solidFill>
                  <a:srgbClr val="FFFFFF"/>
                </a:solidFill>
              </a:rPr>
            </a:b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A2C488C-EC7B-03F2-A6AF-601D9A376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1BBED3A-3DB2-4C13-6724-ACD15B5A9C9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62689"/>
              </p:ext>
            </p:extLst>
          </p:nvPr>
        </p:nvGraphicFramePr>
        <p:xfrm>
          <a:off x="1657069" y="483616"/>
          <a:ext cx="8874656" cy="410962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18664">
                  <a:extLst>
                    <a:ext uri="{9D8B030D-6E8A-4147-A177-3AD203B41FA5}">
                      <a16:colId xmlns:a16="http://schemas.microsoft.com/office/drawing/2014/main" val="2070334050"/>
                    </a:ext>
                  </a:extLst>
                </a:gridCol>
                <a:gridCol w="2218664">
                  <a:extLst>
                    <a:ext uri="{9D8B030D-6E8A-4147-A177-3AD203B41FA5}">
                      <a16:colId xmlns:a16="http://schemas.microsoft.com/office/drawing/2014/main" val="1198413743"/>
                    </a:ext>
                  </a:extLst>
                </a:gridCol>
                <a:gridCol w="2218664">
                  <a:extLst>
                    <a:ext uri="{9D8B030D-6E8A-4147-A177-3AD203B41FA5}">
                      <a16:colId xmlns:a16="http://schemas.microsoft.com/office/drawing/2014/main" val="2771080832"/>
                    </a:ext>
                  </a:extLst>
                </a:gridCol>
                <a:gridCol w="2218664">
                  <a:extLst>
                    <a:ext uri="{9D8B030D-6E8A-4147-A177-3AD203B41FA5}">
                      <a16:colId xmlns:a16="http://schemas.microsoft.com/office/drawing/2014/main" val="3201367326"/>
                    </a:ext>
                  </a:extLst>
                </a:gridCol>
              </a:tblGrid>
              <a:tr h="30608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777123246"/>
                  </a:ext>
                </a:extLst>
              </a:tr>
              <a:tr h="4830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Fines, Forfeit, Penalties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14,000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14,000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14,000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516344960"/>
                  </a:ext>
                </a:extLst>
              </a:tr>
              <a:tr h="2896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State Aid/Other*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324,917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324,917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316,437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94418265"/>
                  </a:ext>
                </a:extLst>
              </a:tr>
              <a:tr h="81181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Charges for Services/Auditing &amp; Accounting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51,000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51,000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51,000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28246844"/>
                  </a:ext>
                </a:extLst>
              </a:tr>
              <a:tr h="2896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Other Current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4,500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4,500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4,500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1435522707"/>
                  </a:ext>
                </a:extLst>
              </a:tr>
              <a:tr h="544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Operating Transfer/In**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1261488286"/>
                  </a:ext>
                </a:extLst>
              </a:tr>
              <a:tr h="544076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COPTR – Salaries &amp; Expenses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272,144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272,144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272,144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846999119"/>
                  </a:ext>
                </a:extLst>
              </a:tr>
              <a:tr h="544076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Liens – Admin Cost Recovery (2604)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506687671"/>
                  </a:ext>
                </a:extLst>
              </a:tr>
              <a:tr h="2896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TOTAL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 $      691,561.00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 $      691,561.00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u="none" strike="noStrike" dirty="0">
                          <a:effectLst/>
                        </a:rPr>
                        <a:t> $      683,081.00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234023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68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22530B-F122-6FB1-B23D-140A67209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15A1FD6-8DA3-7397-A843-427A77F04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43AFDC-4E06-4A2E-60F9-FCB2389FE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6E6D4C-BB14-B748-C129-CAC42BC29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744210E-657B-CFAF-8649-EDA598CCD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77D100-7F46-A7B1-46EC-8D3C4D584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51343E-70E3-4338-F43F-AA434B50A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83" y="5445362"/>
            <a:ext cx="10058400" cy="8229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Expense Projections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	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D8A4440-D316-A04E-2D2D-FBB461497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550CE6E-9773-AF06-84AF-80D266749FA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522878"/>
              </p:ext>
            </p:extLst>
          </p:nvPr>
        </p:nvGraphicFramePr>
        <p:xfrm>
          <a:off x="1350426" y="541181"/>
          <a:ext cx="9589984" cy="41274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97496">
                  <a:extLst>
                    <a:ext uri="{9D8B030D-6E8A-4147-A177-3AD203B41FA5}">
                      <a16:colId xmlns:a16="http://schemas.microsoft.com/office/drawing/2014/main" val="1173734132"/>
                    </a:ext>
                  </a:extLst>
                </a:gridCol>
                <a:gridCol w="2397496">
                  <a:extLst>
                    <a:ext uri="{9D8B030D-6E8A-4147-A177-3AD203B41FA5}">
                      <a16:colId xmlns:a16="http://schemas.microsoft.com/office/drawing/2014/main" val="1296716479"/>
                    </a:ext>
                  </a:extLst>
                </a:gridCol>
                <a:gridCol w="2397496">
                  <a:extLst>
                    <a:ext uri="{9D8B030D-6E8A-4147-A177-3AD203B41FA5}">
                      <a16:colId xmlns:a16="http://schemas.microsoft.com/office/drawing/2014/main" val="3881037449"/>
                    </a:ext>
                  </a:extLst>
                </a:gridCol>
                <a:gridCol w="2397496">
                  <a:extLst>
                    <a:ext uri="{9D8B030D-6E8A-4147-A177-3AD203B41FA5}">
                      <a16:colId xmlns:a16="http://schemas.microsoft.com/office/drawing/2014/main" val="3416611298"/>
                    </a:ext>
                  </a:extLst>
                </a:gridCol>
              </a:tblGrid>
              <a:tr h="4012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1745491762"/>
                  </a:ext>
                </a:extLst>
              </a:tr>
              <a:tr h="4012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Salaries &amp; Benefits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1,116,300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1,199,047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1,187,741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4066500144"/>
                  </a:ext>
                </a:extLst>
              </a:tr>
              <a:tr h="5783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Services and Supplies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573,310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492,049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492,049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1524930085"/>
                  </a:ext>
                </a:extLst>
              </a:tr>
              <a:tr h="5783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Admin Salaries Contribution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73501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244,154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275,660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307,792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2676439305"/>
                  </a:ext>
                </a:extLst>
              </a:tr>
              <a:tr h="86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Other:  Cohort 3 Grant Reimbursements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(602,100)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(588,455)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(588,455)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4089988907"/>
                  </a:ext>
                </a:extLst>
              </a:tr>
              <a:tr h="863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Other:  Code Manager Admin Contribution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(160,152)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(160,152)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(160,152)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3451271688"/>
                  </a:ext>
                </a:extLst>
              </a:tr>
              <a:tr h="4012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TOTAL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1,171,512.00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1,218,149.00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1,238,975.00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4215494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518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B8A1B5F-0801-4AFF-A489-335B6A851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201B52-6441-4DBA-BACE-235977581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DF3DBB-17DD-4058-A944-5578E18A0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7D48500-E19A-4BAD-9A4A-6ED83BB73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817757-0EAD-9991-8A53-93F0DC81A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88741"/>
            <a:ext cx="6248416" cy="4880518"/>
          </a:xfr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Next Steps 25/26 FY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79263E-7781-443B-B383-34A6A6BD50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2"/>
              </a:solidFill>
              <a:latin typeface="Sans Serif Collection" panose="020B0502040504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30DE1BD-C9C5-48F0-960E-9E9EB2CE6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bg2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911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98AB5B-252C-1714-156E-69DECCD84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AE3B3-15E2-B6CB-5BDF-BBC6EEA29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Code Division Budget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669F804-A677-4B75-95F4-A5E4426FB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7F5E8F0-CD9B-C370-844F-FC4A7736AE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14961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3061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9D788-0901-2AC1-FF99-8031D890E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5F65C1-A452-2B28-9D39-B6F9C8D4A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Division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8D53C9-79B6-7082-83E7-A9B6560C10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000" cap="none" dirty="0">
              <a:solidFill>
                <a:schemeClr val="tx1"/>
              </a:solidFill>
              <a:latin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40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4F938C-3EB7-887D-6406-A46BA568A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5DCC6-88AB-48FC-7AC8-049405660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Planning Division Budgets/Options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AA7127-5E4B-9F47-2DC3-9C9E42CD41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5279502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7534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9106CE-603C-5AF7-392C-9270DC257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4301AAC-AEC9-3917-0807-909AF0D61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7C4C06-767E-4EC8-66A5-81FC8846B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965EFD0-1194-21D6-0FC0-F87301EC2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CC968CB-4C8F-9E27-00C4-560AB04F3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1701D1-5ADA-294F-A47D-10559CA58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32FAD-0707-B0F9-C41D-0557D289F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197" y="5120640"/>
            <a:ext cx="10058400" cy="8229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Snapshot – Budget and Net County Cost Projections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DA3434-9BB3-77F6-5FF6-C52D9443D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90B7AE-A535-E611-290E-DA9DF5EA5B8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17173233"/>
              </p:ext>
            </p:extLst>
          </p:nvPr>
        </p:nvGraphicFramePr>
        <p:xfrm>
          <a:off x="699121" y="902907"/>
          <a:ext cx="10790552" cy="35270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97638">
                  <a:extLst>
                    <a:ext uri="{9D8B030D-6E8A-4147-A177-3AD203B41FA5}">
                      <a16:colId xmlns:a16="http://schemas.microsoft.com/office/drawing/2014/main" val="1934245169"/>
                    </a:ext>
                  </a:extLst>
                </a:gridCol>
                <a:gridCol w="2697638">
                  <a:extLst>
                    <a:ext uri="{9D8B030D-6E8A-4147-A177-3AD203B41FA5}">
                      <a16:colId xmlns:a16="http://schemas.microsoft.com/office/drawing/2014/main" val="2369119328"/>
                    </a:ext>
                  </a:extLst>
                </a:gridCol>
                <a:gridCol w="2697638">
                  <a:extLst>
                    <a:ext uri="{9D8B030D-6E8A-4147-A177-3AD203B41FA5}">
                      <a16:colId xmlns:a16="http://schemas.microsoft.com/office/drawing/2014/main" val="1067138810"/>
                    </a:ext>
                  </a:extLst>
                </a:gridCol>
                <a:gridCol w="2697638">
                  <a:extLst>
                    <a:ext uri="{9D8B030D-6E8A-4147-A177-3AD203B41FA5}">
                      <a16:colId xmlns:a16="http://schemas.microsoft.com/office/drawing/2014/main" val="3853900233"/>
                    </a:ext>
                  </a:extLst>
                </a:gridCol>
              </a:tblGrid>
              <a:tr h="368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4041767"/>
                  </a:ext>
                </a:extLst>
              </a:tr>
              <a:tr h="368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Revenue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839,050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1,122,378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1,376,943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8509459"/>
                  </a:ext>
                </a:extLst>
              </a:tr>
              <a:tr h="368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Expenses</a:t>
                      </a:r>
                      <a:endParaRPr lang="en-US" sz="2000" u="none" strike="noStrike" dirty="0"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1,167,039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1,322,076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1,636,358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3416793"/>
                  </a:ext>
                </a:extLst>
              </a:tr>
              <a:tr h="368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Net County Cost*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327,989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199,698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259,414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0051654"/>
                  </a:ext>
                </a:extLst>
              </a:tr>
              <a:tr h="368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FTEs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12.00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16.00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683881"/>
                  </a:ext>
                </a:extLst>
              </a:tr>
              <a:tr h="106990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Estimated Potential FY25/26 Deficit Reduction</a:t>
                      </a:r>
                    </a:p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48,235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20,503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Sans Serif Collection" panose="020B050204050402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6610824"/>
                  </a:ext>
                </a:extLst>
              </a:tr>
              <a:tr h="457200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Sans Serif Collection" panose="020B0502040504020204" pitchFamily="34" charset="0"/>
                        </a:rPr>
                        <a:t>*Includes $109,957 paid to County Cost Allocation Plan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8952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456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465E2D-43B6-B3F7-9B47-1E7B50974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5549330-BC43-1010-5513-6E4C51EEB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1C989F-4263-4040-2D24-067336C74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1936706-4DBC-CB69-1DD0-8C77929C4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0C1435-3DBD-FA41-55CC-B19A0D9E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B2DE02-AD65-68E9-08DC-D03EAB4F2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1AA943-3FC3-336B-CAA7-9C9AA8D0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36" y="6233010"/>
            <a:ext cx="10058122" cy="5822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Revenue Projections</a:t>
            </a: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>
                <a:solidFill>
                  <a:srgbClr val="FFFFFF"/>
                </a:solidFill>
              </a:rPr>
              <a:t>	</a:t>
            </a:r>
            <a:r>
              <a:rPr lang="en-US" sz="2000" dirty="0">
                <a:solidFill>
                  <a:srgbClr val="FFFFFF"/>
                </a:solidFill>
              </a:rPr>
              <a:t>*Cannabis fees deposited into cannabis fund and then journaled back to Planning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	</a:t>
            </a:r>
            <a:r>
              <a:rPr lang="en-US" sz="2000" dirty="0">
                <a:solidFill>
                  <a:srgbClr val="FFFFFF"/>
                </a:solidFill>
              </a:rPr>
              <a:t>**Cannabis salary reimbursement is 25% of Planning staff salary cost, less Director and 	Deputy Administrator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3E22BA-5D27-1AF7-0341-C5F3B991B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9EC01CE-7D28-55F8-5678-D3B982F166C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45161345"/>
              </p:ext>
            </p:extLst>
          </p:nvPr>
        </p:nvGraphicFramePr>
        <p:xfrm>
          <a:off x="966079" y="306756"/>
          <a:ext cx="10256636" cy="43817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64159">
                  <a:extLst>
                    <a:ext uri="{9D8B030D-6E8A-4147-A177-3AD203B41FA5}">
                      <a16:colId xmlns:a16="http://schemas.microsoft.com/office/drawing/2014/main" val="3287003274"/>
                    </a:ext>
                  </a:extLst>
                </a:gridCol>
                <a:gridCol w="2564159">
                  <a:extLst>
                    <a:ext uri="{9D8B030D-6E8A-4147-A177-3AD203B41FA5}">
                      <a16:colId xmlns:a16="http://schemas.microsoft.com/office/drawing/2014/main" val="3990629126"/>
                    </a:ext>
                  </a:extLst>
                </a:gridCol>
                <a:gridCol w="2564159">
                  <a:extLst>
                    <a:ext uri="{9D8B030D-6E8A-4147-A177-3AD203B41FA5}">
                      <a16:colId xmlns:a16="http://schemas.microsoft.com/office/drawing/2014/main" val="2147401203"/>
                    </a:ext>
                  </a:extLst>
                </a:gridCol>
                <a:gridCol w="2564159">
                  <a:extLst>
                    <a:ext uri="{9D8B030D-6E8A-4147-A177-3AD203B41FA5}">
                      <a16:colId xmlns:a16="http://schemas.microsoft.com/office/drawing/2014/main" val="962105523"/>
                    </a:ext>
                  </a:extLst>
                </a:gridCol>
              </a:tblGrid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1414433148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Development Permits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23,130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33,300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43,164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3636187839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Permits/Zoning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53,970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76,729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99,416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74113813"/>
                  </a:ext>
                </a:extLst>
              </a:tr>
              <a:tr h="5807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Charges for Services/Planning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61,680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102,120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132,314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3622853673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Subdivision Inspection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20,560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33,300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43,164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4290716968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Charges for Services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209,455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255,300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330,786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3186894895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Planning Development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5,140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14,800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19,176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965740145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Mitigation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5,783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8,325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10,787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685720084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Operating Transfer/In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392470200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Cannabis Revenue*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107,740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192,400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249,287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821594346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Cannabis Salaries**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140,415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194,927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237,672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4230297595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lvl="1" algn="l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Geothermal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211,177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211,177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211,177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2256374266"/>
                  </a:ext>
                </a:extLst>
              </a:tr>
              <a:tr h="2945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TOTAL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    839,050.00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1,122,378.00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1,376,943.00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812" marR="8812" marT="8812" marB="0" anchor="b"/>
                </a:tc>
                <a:extLst>
                  <a:ext uri="{0D108BD9-81ED-4DB2-BD59-A6C34878D82A}">
                    <a16:rowId xmlns:a16="http://schemas.microsoft.com/office/drawing/2014/main" val="3973760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0879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31D6A7-527E-7691-8F17-3C361A5DE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9463DF5-34C9-047F-AACC-000A8A26E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82F9A0-287D-40C8-8245-88C135E35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36FD8C-A01A-ECFD-1E3B-ACDD2319D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3EDF0B6-EEA2-FC55-0E97-897EC2A11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4904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9361F4-66BC-A732-80F7-174AF64D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D28FBF-D706-B0B6-D107-0B6F44E12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171" y="5558724"/>
            <a:ext cx="10050171" cy="6367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100" dirty="0">
                <a:solidFill>
                  <a:srgbClr val="FFFFFF"/>
                </a:solidFill>
              </a:rPr>
              <a:t>Expense Projections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>
                <a:solidFill>
                  <a:srgbClr val="FFFFFF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*Includes County Cost Allocation Plan. Does not include </a:t>
            </a:r>
            <a:r>
              <a:rPr lang="en-US" sz="2000" dirty="0" err="1">
                <a:solidFill>
                  <a:schemeClr val="bg1"/>
                </a:solidFill>
              </a:rPr>
              <a:t>PlaceWorks</a:t>
            </a:r>
            <a:r>
              <a:rPr lang="en-US" sz="2000" dirty="0">
                <a:solidFill>
                  <a:schemeClr val="bg1"/>
                </a:solidFill>
              </a:rPr>
              <a:t> contract 	services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AE59A2B-E4BC-9086-C9EC-856D9C2D1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8142AD9-F4EF-64F5-F85C-5CAF1C747CB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86622380"/>
              </p:ext>
            </p:extLst>
          </p:nvPr>
        </p:nvGraphicFramePr>
        <p:xfrm>
          <a:off x="880386" y="844497"/>
          <a:ext cx="10157740" cy="34264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39435">
                  <a:extLst>
                    <a:ext uri="{9D8B030D-6E8A-4147-A177-3AD203B41FA5}">
                      <a16:colId xmlns:a16="http://schemas.microsoft.com/office/drawing/2014/main" val="2066208137"/>
                    </a:ext>
                  </a:extLst>
                </a:gridCol>
                <a:gridCol w="2539435">
                  <a:extLst>
                    <a:ext uri="{9D8B030D-6E8A-4147-A177-3AD203B41FA5}">
                      <a16:colId xmlns:a16="http://schemas.microsoft.com/office/drawing/2014/main" val="1411208364"/>
                    </a:ext>
                  </a:extLst>
                </a:gridCol>
                <a:gridCol w="2539435">
                  <a:extLst>
                    <a:ext uri="{9D8B030D-6E8A-4147-A177-3AD203B41FA5}">
                      <a16:colId xmlns:a16="http://schemas.microsoft.com/office/drawing/2014/main" val="2350007920"/>
                    </a:ext>
                  </a:extLst>
                </a:gridCol>
                <a:gridCol w="2539435">
                  <a:extLst>
                    <a:ext uri="{9D8B030D-6E8A-4147-A177-3AD203B41FA5}">
                      <a16:colId xmlns:a16="http://schemas.microsoft.com/office/drawing/2014/main" val="3303553786"/>
                    </a:ext>
                  </a:extLst>
                </a:gridCol>
              </a:tblGrid>
              <a:tr h="5007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1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Option 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25010406"/>
                  </a:ext>
                </a:extLst>
              </a:tr>
              <a:tr h="5007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Salaries &amp; Benefits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1,399,008</a:t>
                      </a:r>
                      <a:r>
                        <a:rPr lang="en-US" sz="20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1,617,057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1,995,603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350145023"/>
                  </a:ext>
                </a:extLst>
              </a:tr>
              <a:tr h="5007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Services and Supplies*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206,339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206,339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206,339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651731110"/>
                  </a:ext>
                </a:extLst>
              </a:tr>
              <a:tr h="5007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Other Charges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50,000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2149711776"/>
                  </a:ext>
                </a:extLst>
              </a:tr>
              <a:tr h="5007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Other:  Admin Cost Contribution from Building and Code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(488,308)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(551,320)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(615,584)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562469146"/>
                  </a:ext>
                </a:extLst>
              </a:tr>
              <a:tr h="50077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TOTAL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1,167,039.00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1,322,076.00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 $  1,636,358.00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8167" marR="8167" marT="8167" marB="0" anchor="b"/>
                </a:tc>
                <a:extLst>
                  <a:ext uri="{0D108BD9-81ED-4DB2-BD59-A6C34878D82A}">
                    <a16:rowId xmlns:a16="http://schemas.microsoft.com/office/drawing/2014/main" val="735155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075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6DDDAE-2909-9D3C-B1CA-35771AD70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3E9E7B5-DEA2-44CC-E9AD-3A0C409E6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68B075-D83F-FA97-839A-F6B266FFB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081496-A2E4-FCB1-3662-8315E5075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Planning Division Budget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F8ECD9-FA99-0CEF-3F3E-227C6E1C0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EC443572-585E-1E4B-2E3C-3BD13A6DB5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836441"/>
              </p:ext>
            </p:extLst>
          </p:nvPr>
        </p:nvGraphicFramePr>
        <p:xfrm>
          <a:off x="4741863" y="338666"/>
          <a:ext cx="6797675" cy="6220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7099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A28D2D-3539-8F7D-8193-12BE820B6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58DB37-9FEE-48A2-8578-ED040157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4C998-2C66-4694-9865-DDC6CDF17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086678"/>
            <a:ext cx="10027920" cy="3471467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dirty="0"/>
              <a:t>Regardless of option chosen, Planning will add new fees to MFS, charge county departments, and limit the amount of non-cost recovery tasks and increase efforts on cost recovery tracking. 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Charge for all pre-application meetings.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Charge for processing of county projects (GPCs, CEQA), which was not consistently done previously.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Limit counter time to 30 minutes per inquiry, then charge for staff research time (on our fee schedule already).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Limit the number of staff in meetings or charge time for attendance.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Limit the amount of time spent with customers that do not have projects submitted and in process.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Charge senior-level peer review of staff reports and CEQA documents as well as all meetings, email, phone correspondence for in process permits.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Add fees to MFS for minor modifications to UPs, opt out/reduced canopy, NEPA processing, late penalties, grading questionnaire, grading violation inspections, septic clearances.</a:t>
            </a:r>
          </a:p>
          <a:p>
            <a:pPr marL="909828" lvl="3" indent="-342900">
              <a:buFont typeface="+mj-lt"/>
              <a:buAutoNum type="arabicPeriod"/>
            </a:pPr>
            <a:r>
              <a:rPr lang="en-US" dirty="0"/>
              <a:t>Increase cost recovery on CE for lakebed permits, compliance monitoring follow up, appeals, zoning clearances.</a:t>
            </a:r>
          </a:p>
          <a:p>
            <a:pPr marL="457200" lvl="0" indent="-457200">
              <a:buFont typeface="+mj-lt"/>
              <a:buAutoNum type="arabicPeriod"/>
            </a:pPr>
            <a:endParaRPr lang="en-US" dirty="0"/>
          </a:p>
          <a:p>
            <a:pPr marL="0">
              <a:buNone/>
            </a:pP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lvl="3"/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FCCA6-00E2-4F74-A105-0D769872F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F739EC-771A-534E-1E37-0C58F599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252936"/>
            <a:ext cx="10058400" cy="1028715"/>
          </a:xfrm>
        </p:spPr>
        <p:txBody>
          <a:bodyPr anchor="ctr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Planning Budget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1ED12F-9F06-4B37-87B7-F98F52937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206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C4BA4-D86D-080F-D055-131C273B2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/>
              <a:t>CDD Fiscal Health Strategies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AA0D118-9AD5-C4F9-CCAD-122982BA67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2970"/>
              </p:ext>
            </p:extLst>
          </p:nvPr>
        </p:nvGraphicFramePr>
        <p:xfrm>
          <a:off x="1096962" y="1737360"/>
          <a:ext cx="10461053" cy="452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1025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7A554-004C-D8AC-1BDC-2F10143BC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472" y="538811"/>
            <a:ext cx="9965055" cy="838812"/>
          </a:xfrm>
        </p:spPr>
        <p:txBody>
          <a:bodyPr>
            <a:normAutofit/>
          </a:bodyPr>
          <a:lstStyle/>
          <a:p>
            <a:r>
              <a:rPr lang="en-US" dirty="0"/>
              <a:t>Building Division Cash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31A967-7D0D-1247-4076-24B20438A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708264"/>
              </p:ext>
            </p:extLst>
          </p:nvPr>
        </p:nvGraphicFramePr>
        <p:xfrm>
          <a:off x="1012824" y="2152651"/>
          <a:ext cx="5083176" cy="37471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9809">
                  <a:extLst>
                    <a:ext uri="{9D8B030D-6E8A-4147-A177-3AD203B41FA5}">
                      <a16:colId xmlns:a16="http://schemas.microsoft.com/office/drawing/2014/main" val="960270556"/>
                    </a:ext>
                  </a:extLst>
                </a:gridCol>
                <a:gridCol w="1848288">
                  <a:extLst>
                    <a:ext uri="{9D8B030D-6E8A-4147-A177-3AD203B41FA5}">
                      <a16:colId xmlns:a16="http://schemas.microsoft.com/office/drawing/2014/main" val="658518824"/>
                    </a:ext>
                  </a:extLst>
                </a:gridCol>
                <a:gridCol w="1985079">
                  <a:extLst>
                    <a:ext uri="{9D8B030D-6E8A-4147-A177-3AD203B41FA5}">
                      <a16:colId xmlns:a16="http://schemas.microsoft.com/office/drawing/2014/main" val="1905388845"/>
                    </a:ext>
                  </a:extLst>
                </a:gridCol>
              </a:tblGrid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Month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Actuals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Cumulative 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1927710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July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162,102.38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162,102.38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1727088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August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22,568.32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184,670.70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0496837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September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(46,600.85)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138,069.85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0020752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October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(30,159.03)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107,910.82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4112344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November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355,470.56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463,381.38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2287004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December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(79,232.73)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384,148.65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7409495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January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(13,628.36)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370,520.29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9550667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February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(42,105.97)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328,414.32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64611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065393C-A0BB-966F-8E2A-B947788AF9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021157"/>
              </p:ext>
            </p:extLst>
          </p:nvPr>
        </p:nvGraphicFramePr>
        <p:xfrm>
          <a:off x="6487687" y="2152651"/>
          <a:ext cx="4982527" cy="37471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25062">
                  <a:extLst>
                    <a:ext uri="{9D8B030D-6E8A-4147-A177-3AD203B41FA5}">
                      <a16:colId xmlns:a16="http://schemas.microsoft.com/office/drawing/2014/main" val="960270556"/>
                    </a:ext>
                  </a:extLst>
                </a:gridCol>
                <a:gridCol w="1811692">
                  <a:extLst>
                    <a:ext uri="{9D8B030D-6E8A-4147-A177-3AD203B41FA5}">
                      <a16:colId xmlns:a16="http://schemas.microsoft.com/office/drawing/2014/main" val="658518824"/>
                    </a:ext>
                  </a:extLst>
                </a:gridCol>
                <a:gridCol w="1945773">
                  <a:extLst>
                    <a:ext uri="{9D8B030D-6E8A-4147-A177-3AD203B41FA5}">
                      <a16:colId xmlns:a16="http://schemas.microsoft.com/office/drawing/2014/main" val="1905388845"/>
                    </a:ext>
                  </a:extLst>
                </a:gridCol>
              </a:tblGrid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Month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Actuals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Cumulative Total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1927710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July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162,102.38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162,102.38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1727088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August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22,568.32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184,670.70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0496837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September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(46,600.85)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138,069.85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0020752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October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(30,159.03)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107,910.82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4112344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November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(34,529.44)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73,381.38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2287004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December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(79,232.73)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(5,851.35)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7409495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January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(13,628.36)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(19,479.71)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9550667"/>
                  </a:ext>
                </a:extLst>
              </a:tr>
              <a:tr h="4163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February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(42,105.97)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(61,585.68)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Sans Serif Collection" panose="020B0502040504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64611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4978390-8544-45F4-5373-9E1E495B64E2}"/>
              </a:ext>
            </a:extLst>
          </p:cNvPr>
          <p:cNvSpPr txBox="1"/>
          <p:nvPr/>
        </p:nvSpPr>
        <p:spPr>
          <a:xfrm>
            <a:off x="3003404" y="1783319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ans Serif Collection" panose="020B0502040504020204" pitchFamily="34" charset="0"/>
              </a:rPr>
              <a:t>With Loan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A854B-77DA-413A-1D92-69D2371D90E4}"/>
              </a:ext>
            </a:extLst>
          </p:cNvPr>
          <p:cNvSpPr txBox="1"/>
          <p:nvPr/>
        </p:nvSpPr>
        <p:spPr>
          <a:xfrm>
            <a:off x="1190624" y="1296237"/>
            <a:ext cx="5863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ans Serif Collection" panose="020B0502040504020204" pitchFamily="34" charset="0"/>
              </a:rPr>
              <a:t>As of 02/26/2026 8:02AM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BE86B-203D-042B-5715-5878CF902427}"/>
              </a:ext>
            </a:extLst>
          </p:cNvPr>
          <p:cNvSpPr txBox="1"/>
          <p:nvPr/>
        </p:nvSpPr>
        <p:spPr>
          <a:xfrm>
            <a:off x="8158053" y="1783319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ans Serif Collection" panose="020B0502040504020204" pitchFamily="34" charset="0"/>
              </a:rPr>
              <a:t>Without Loan</a:t>
            </a:r>
          </a:p>
        </p:txBody>
      </p:sp>
    </p:spTree>
    <p:extLst>
      <p:ext uri="{BB962C8B-B14F-4D97-AF65-F5344CB8AC3E}">
        <p14:creationId xmlns:p14="http://schemas.microsoft.com/office/powerpoint/2010/main" val="2807434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BE1AF2-40D2-E658-4375-56B169FCC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Conclusion of Analysis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9FC1B-E101-C912-0A42-573ACAB2D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Building Division will be unable to make a loan payment this fiscal year.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Building Budgets being presented here today include a $130K loan payment in 26/27.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Based on the need to rebuild Building Division reserves, splitting the loan payment of 3 years is the best option for the overall health of the budget.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Planning division deficit can be reduced slightly by CDD staff reduction.  Two options will be presented today.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remainder of the deficit will be covered by the general fund. </a:t>
            </a:r>
          </a:p>
        </p:txBody>
      </p:sp>
    </p:spTree>
    <p:extLst>
      <p:ext uri="{BB962C8B-B14F-4D97-AF65-F5344CB8AC3E}">
        <p14:creationId xmlns:p14="http://schemas.microsoft.com/office/powerpoint/2010/main" val="830506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53061A-9B80-12E0-EB7A-505C2766F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FY 26/27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C78589-D75A-96B4-A0D7-8381F0CD6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000" cap="none" dirty="0">
              <a:solidFill>
                <a:schemeClr val="tx1"/>
              </a:solidFill>
              <a:latin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266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E6921E-D940-312C-B6BE-4E9F9A9B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26/27 Budget Options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F1BF8F-EF39-9199-9BF4-A5BEE857D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Option 1:</a:t>
            </a:r>
          </a:p>
          <a:p>
            <a:pPr marL="0" indent="0">
              <a:buNone/>
            </a:pPr>
            <a:r>
              <a:rPr lang="en-US" dirty="0"/>
              <a:t>Proposes no fee increases based on fee analysis and CDD will make significant staff reduction to address current deficits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Option 2:</a:t>
            </a:r>
          </a:p>
          <a:p>
            <a:pPr marL="0" indent="0">
              <a:buNone/>
            </a:pPr>
            <a:r>
              <a:rPr lang="en-US" dirty="0"/>
              <a:t>Proposes moderate fee increases based on fee analysis and CDD will make a considerable staff reduction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Option 3:</a:t>
            </a:r>
          </a:p>
          <a:p>
            <a:pPr marL="0" indent="0">
              <a:buNone/>
            </a:pPr>
            <a:r>
              <a:rPr lang="en-US" dirty="0"/>
              <a:t>Proposes fully unsubsidized fees based on fee analysis and CDD will remain at current service levels.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228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58B73E-CB1C-2B64-9D0D-A424EAFDB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235" y="639763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Notes on Options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69F804-A677-4B75-95F4-A5E4426FB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822F50-3778-A899-4606-D01C261FF9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74957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050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E860BC-7B5B-4C21-99B9-2FFDBCB46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1C49F43-4F31-A9ED-5975-CCFFB6890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37414-8C52-45F5-83D5-9259F3E4D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C43CA2-7A86-C74B-B4E1-9CD4677F2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59" y="639763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More Notes on Budgets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5CE4DC-5C9B-7F85-951F-A97715343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latin typeface="Sans Serif Collection" panose="020B050204050402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876066-E7C8-9BEE-6F15-910825455A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970396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3145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DE17A-0103-64D3-0D0C-7F00BEE40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E7FD4E-4A9C-A3B8-C385-C66C2EE5E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&amp; Safety Division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81518A-1BB7-B119-C65A-C2CB473BC1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000" cap="none" dirty="0">
              <a:solidFill>
                <a:schemeClr val="tx1"/>
              </a:solidFill>
              <a:latin typeface="Sans Serif Collection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87242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15608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4441</TotalTime>
  <Words>1765</Words>
  <Application>Microsoft Office PowerPoint</Application>
  <PresentationFormat>Widescreen</PresentationFormat>
  <Paragraphs>414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Sans Serif Collection</vt:lpstr>
      <vt:lpstr>Retrospect</vt:lpstr>
      <vt:lpstr>CDD Next Steps and Options</vt:lpstr>
      <vt:lpstr>Next Steps 25/26 FY</vt:lpstr>
      <vt:lpstr>Building Division Cash</vt:lpstr>
      <vt:lpstr>Conclusion of Analysis</vt:lpstr>
      <vt:lpstr>Next Steps FY 26/27</vt:lpstr>
      <vt:lpstr>26/27 Budget Options</vt:lpstr>
      <vt:lpstr>Notes on Options</vt:lpstr>
      <vt:lpstr>More Notes on Budgets</vt:lpstr>
      <vt:lpstr>Building &amp; Safety Division</vt:lpstr>
      <vt:lpstr>Building Division Budgets/Options</vt:lpstr>
      <vt:lpstr>Snapshot – Budget and Reserve Projections</vt:lpstr>
      <vt:lpstr>Revenue Projections  Source: Revenue Projection Worksheet</vt:lpstr>
      <vt:lpstr>Expense Projections  Based on FY 25/26 actuals with a 5% increase in some  categories</vt:lpstr>
      <vt:lpstr>Building Division Budget</vt:lpstr>
      <vt:lpstr>Code Enforcement Division</vt:lpstr>
      <vt:lpstr>Code Enforcement Budgets/Options</vt:lpstr>
      <vt:lpstr>Snapshot – Budget and Net County Cost Projections</vt:lpstr>
      <vt:lpstr>Revenue Projections  *CDBG Grant  **COPTR Program (Cannabis Fund) </vt:lpstr>
      <vt:lpstr>Expense Projections  </vt:lpstr>
      <vt:lpstr>Code Division Budget</vt:lpstr>
      <vt:lpstr>Planning Division</vt:lpstr>
      <vt:lpstr>Planning Division Budgets/Options</vt:lpstr>
      <vt:lpstr>Snapshot – Budget and Net County Cost Projections</vt:lpstr>
      <vt:lpstr>Revenue Projections  *Cannabis fees deposited into cannabis fund and then journaled back to Planning  **Cannabis salary reimbursement is 25% of Planning staff salary cost, less Director and  Deputy Administrator</vt:lpstr>
      <vt:lpstr>Expense Projections  *Includes County Cost Allocation Plan. Does not include PlaceWorks contract  services</vt:lpstr>
      <vt:lpstr>Planning Division Budget</vt:lpstr>
      <vt:lpstr>Planning Budget</vt:lpstr>
      <vt:lpstr>CDD Fiscal Health Strategies</vt:lpstr>
    </vt:vector>
  </TitlesOfParts>
  <Company>County of Lake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Shannon Walker-Smith</dc:creator>
  <cp:lastModifiedBy>Daniel Espinoza</cp:lastModifiedBy>
  <cp:revision>77</cp:revision>
  <cp:lastPrinted>2026-01-21T21:23:26Z</cp:lastPrinted>
  <dcterms:created xsi:type="dcterms:W3CDTF">2026-01-21T19:15:09Z</dcterms:created>
  <dcterms:modified xsi:type="dcterms:W3CDTF">2026-02-26T21:00:47Z</dcterms:modified>
</cp:coreProperties>
</file>