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Lato" panose="020F0502020204030203" pitchFamily="34" charset="0"/>
      <p:regular r:id="rId14"/>
      <p:bold r:id="rId15"/>
    </p:embeddedFont>
    <p:embeddedFont>
      <p:font typeface="Lora" pitchFamily="2" charset="0"/>
      <p:regular r:id="rId16"/>
      <p:bold r:id="rId17"/>
      <p:italic r:id="rId18"/>
      <p:boldItalic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cb671cad14_0_4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cb671cad14_0_4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b671cad14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cb671cad14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cb671cad14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3cb671cad14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cb671cad14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cb671cad14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cb671cad14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cb671cad14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cb671cad1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cb671cad14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cb671cad14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cb671cad14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cb671cad1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cb671cad1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cb671cad14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cb671cad14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594398e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c594398e9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6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9D9D9"/>
              </a:buClr>
              <a:buSzPts val="2400"/>
              <a:buFont typeface="Lora"/>
              <a:buNone/>
              <a:defRPr sz="2400">
                <a:solidFill>
                  <a:srgbClr val="D9D9D9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Lora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body" idx="1"/>
          </p:nvPr>
        </p:nvSpPr>
        <p:spPr>
          <a:xfrm>
            <a:off x="628650" y="1361845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Lora"/>
              <a:buChar char="•"/>
              <a:defRPr>
                <a:solidFill>
                  <a:srgbClr val="003366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Courier New"/>
              <a:buChar char="o"/>
              <a:defRPr>
                <a:solidFill>
                  <a:srgbClr val="003366"/>
                </a:solidFill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  <a:defRPr>
                <a:solidFill>
                  <a:srgbClr val="003366"/>
                </a:solidFill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>
                <a:solidFill>
                  <a:srgbClr val="003366"/>
                </a:solidFill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>
                <a:solidFill>
                  <a:srgbClr val="003366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400"/>
              <a:buFont typeface="Poppi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oppins"/>
              <a:buNone/>
              <a:defRPr sz="60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Lora"/>
              <a:buChar char="•"/>
              <a:defRPr/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Courier New"/>
              <a:buChar char="o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400"/>
              <a:buFont typeface="Poppi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Lora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000"/>
              <a:buFont typeface="Lora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Lora"/>
              <a:buChar char="•"/>
              <a:defRPr/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Courier New"/>
              <a:buChar char="o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Lora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000"/>
              <a:buFont typeface="Lora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400"/>
              <a:buFont typeface="Poppi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400"/>
              <a:buFont typeface="Poppins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485775" y="409506"/>
            <a:ext cx="6966600" cy="9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142592" y="1369219"/>
            <a:ext cx="4372200" cy="27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600"/>
              <a:buChar char="•"/>
              <a:defRPr sz="3600"/>
            </a:lvl1pPr>
            <a:lvl2pPr marL="914400" lvl="1" indent="-431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3pPr>
            <a:lvl4pPr marL="182880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4pPr>
            <a:lvl5pPr marL="228600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4629149" y="1369219"/>
            <a:ext cx="4326900" cy="27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600"/>
              <a:buChar char="•"/>
              <a:defRPr sz="3600"/>
            </a:lvl1pPr>
            <a:lvl2pPr marL="914400" lvl="1" indent="-431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00"/>
              <a:buChar char="•"/>
              <a:defRPr sz="3200"/>
            </a:lvl2pPr>
            <a:lvl3pPr marL="1371600" lvl="2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3pPr>
            <a:lvl4pPr marL="182880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4pPr>
            <a:lvl5pPr marL="228600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  <a:defRPr sz="2400"/>
            </a:lvl5pPr>
            <a:lvl6pPr marL="274320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>
            <a:spLocks noGrp="1"/>
          </p:cNvSpPr>
          <p:nvPr>
            <p:ph type="sldNum" idx="12"/>
          </p:nvPr>
        </p:nvSpPr>
        <p:spPr>
          <a:xfrm>
            <a:off x="8342721" y="4540688"/>
            <a:ext cx="480300" cy="480000"/>
          </a:xfrm>
          <a:prstGeom prst="ellipse">
            <a:avLst/>
          </a:prstGeom>
          <a:solidFill>
            <a:srgbClr val="074A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4400"/>
              <a:buFont typeface="Poppins"/>
              <a:buNone/>
              <a:defRPr sz="4400" b="0" i="0" u="none" strike="noStrike" cap="none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Lora"/>
              <a:buChar char="•"/>
              <a:defRPr sz="2800" b="0" i="0" u="none" strike="noStrike" cap="none">
                <a:solidFill>
                  <a:srgbClr val="003366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3366"/>
              </a:buClr>
              <a:buSzPts val="2400"/>
              <a:buFont typeface="Lora"/>
              <a:buChar char="•"/>
              <a:defRPr sz="2400" b="0" i="0" u="none" strike="noStrike" cap="none">
                <a:solidFill>
                  <a:srgbClr val="003366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9999"/>
              </a:buClr>
              <a:buSzPts val="2000"/>
              <a:buFont typeface="Noto Sans"/>
              <a:buChar char="▪"/>
              <a:defRPr sz="2000" b="0" i="0" u="none" strike="noStrike" cap="none">
                <a:solidFill>
                  <a:srgbClr val="003366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966"/>
              </a:buClr>
              <a:buSzPts val="1800"/>
              <a:buFont typeface="Noto Sans"/>
              <a:buChar char="▪"/>
              <a:defRPr sz="1800" b="0" i="0" u="none" strike="noStrike" cap="none">
                <a:solidFill>
                  <a:srgbClr val="003366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699CC"/>
              </a:buClr>
              <a:buSzPts val="1800"/>
              <a:buFont typeface="Noto Sans"/>
              <a:buChar char="▪"/>
              <a:defRPr sz="1800" b="0" i="0" u="none" strike="noStrike" cap="none">
                <a:solidFill>
                  <a:srgbClr val="003366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/>
              <a:t>Strengthening </a:t>
            </a:r>
            <a:endParaRPr sz="4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/>
              <a:t>Lake County: </a:t>
            </a:r>
            <a:endParaRPr sz="4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The Power of Positive Community Norms</a:t>
            </a: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9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Roadmap</a:t>
            </a:r>
            <a:endParaRPr sz="3400"/>
          </a:p>
        </p:txBody>
      </p:sp>
      <p:cxnSp>
        <p:nvCxnSpPr>
          <p:cNvPr id="135" name="Google Shape;135;p21"/>
          <p:cNvCxnSpPr/>
          <p:nvPr/>
        </p:nvCxnSpPr>
        <p:spPr>
          <a:xfrm>
            <a:off x="88425" y="2926925"/>
            <a:ext cx="8710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21"/>
          <p:cNvSpPr/>
          <p:nvPr/>
        </p:nvSpPr>
        <p:spPr>
          <a:xfrm>
            <a:off x="869525" y="2823725"/>
            <a:ext cx="221100" cy="2064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7" name="Google Shape;137;p21"/>
          <p:cNvSpPr txBox="1"/>
          <p:nvPr/>
        </p:nvSpPr>
        <p:spPr>
          <a:xfrm>
            <a:off x="134525" y="1879050"/>
            <a:ext cx="16911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Spring 2025 Planning</a:t>
            </a:r>
            <a:endParaRPr sz="1800" b="1">
              <a:solidFill>
                <a:srgbClr val="0033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8" name="Google Shape;138;p21"/>
          <p:cNvSpPr/>
          <p:nvPr/>
        </p:nvSpPr>
        <p:spPr>
          <a:xfrm>
            <a:off x="2038825" y="2823725"/>
            <a:ext cx="221100" cy="2064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39" name="Google Shape;139;p21"/>
          <p:cNvSpPr txBox="1"/>
          <p:nvPr/>
        </p:nvSpPr>
        <p:spPr>
          <a:xfrm>
            <a:off x="1209775" y="3185425"/>
            <a:ext cx="18792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Fall 2025 PCN Community Training</a:t>
            </a:r>
            <a:endParaRPr sz="1800" b="1">
              <a:solidFill>
                <a:srgbClr val="0033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0" name="Google Shape;140;p21"/>
          <p:cNvSpPr/>
          <p:nvPr/>
        </p:nvSpPr>
        <p:spPr>
          <a:xfrm>
            <a:off x="3333425" y="2823725"/>
            <a:ext cx="221100" cy="2064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1" name="Google Shape;141;p21"/>
          <p:cNvSpPr txBox="1"/>
          <p:nvPr/>
        </p:nvSpPr>
        <p:spPr>
          <a:xfrm>
            <a:off x="2545800" y="1600525"/>
            <a:ext cx="1995300" cy="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Winter 2026 Survey Development</a:t>
            </a:r>
            <a:endParaRPr sz="1800" b="1">
              <a:solidFill>
                <a:srgbClr val="0033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2" name="Google Shape;142;p21"/>
          <p:cNvSpPr/>
          <p:nvPr/>
        </p:nvSpPr>
        <p:spPr>
          <a:xfrm>
            <a:off x="4664850" y="2823725"/>
            <a:ext cx="221100" cy="2064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3835800" y="3185425"/>
            <a:ext cx="18792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39999"/>
                </a:solidFill>
                <a:latin typeface="Poppins"/>
                <a:ea typeface="Poppins"/>
                <a:cs typeface="Poppins"/>
                <a:sym typeface="Poppins"/>
              </a:rPr>
              <a:t>April Survey Opens</a:t>
            </a:r>
            <a:endParaRPr sz="1800" b="1">
              <a:solidFill>
                <a:srgbClr val="33999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" name="Google Shape;144;p21"/>
          <p:cNvSpPr/>
          <p:nvPr/>
        </p:nvSpPr>
        <p:spPr>
          <a:xfrm>
            <a:off x="5996275" y="2823725"/>
            <a:ext cx="221100" cy="2064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5167225" y="1559675"/>
            <a:ext cx="18792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39999"/>
                </a:solidFill>
                <a:latin typeface="Poppins"/>
                <a:ea typeface="Poppins"/>
                <a:cs typeface="Poppins"/>
                <a:sym typeface="Poppins"/>
              </a:rPr>
              <a:t>Summer Survey Analysis</a:t>
            </a:r>
            <a:endParaRPr sz="1800" b="1">
              <a:solidFill>
                <a:srgbClr val="33999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6" name="Google Shape;146;p21"/>
          <p:cNvSpPr/>
          <p:nvPr/>
        </p:nvSpPr>
        <p:spPr>
          <a:xfrm>
            <a:off x="7526650" y="2823725"/>
            <a:ext cx="221100" cy="2064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6697600" y="3144575"/>
            <a:ext cx="1879200" cy="1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39999"/>
                </a:solidFill>
                <a:latin typeface="Poppins"/>
                <a:ea typeface="Poppins"/>
                <a:cs typeface="Poppins"/>
                <a:sym typeface="Poppins"/>
              </a:rPr>
              <a:t>PCN Messaging</a:t>
            </a:r>
            <a:endParaRPr sz="1800" b="1">
              <a:solidFill>
                <a:srgbClr val="33999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48" name="Google Shape;148;p21"/>
          <p:cNvCxnSpPr/>
          <p:nvPr/>
        </p:nvCxnSpPr>
        <p:spPr>
          <a:xfrm rot="10800000" flipH="1">
            <a:off x="8368650" y="2917975"/>
            <a:ext cx="502500" cy="8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 descr="Give me an image of the slide above with not text"/>
          <p:cNvPicPr preferRelativeResize="0"/>
          <p:nvPr/>
        </p:nvPicPr>
        <p:blipFill rotWithShape="1">
          <a:blip r:embed="rId3">
            <a:alphaModFix/>
          </a:blip>
          <a:srcRect l="3030" t="16215" r="2879" b="10147"/>
          <a:stretch/>
        </p:blipFill>
        <p:spPr>
          <a:xfrm>
            <a:off x="-64400" y="0"/>
            <a:ext cx="9272800" cy="4636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body" idx="4294967295"/>
          </p:nvPr>
        </p:nvSpPr>
        <p:spPr>
          <a:xfrm>
            <a:off x="493725" y="1339800"/>
            <a:ext cx="8164800" cy="246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Let’s build a culture of hope together</a:t>
            </a:r>
            <a:endParaRPr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22"/>
          <p:cNvSpPr txBox="1"/>
          <p:nvPr/>
        </p:nvSpPr>
        <p:spPr>
          <a:xfrm>
            <a:off x="1749080" y="4184025"/>
            <a:ext cx="5654100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2"/>
                </a:solidFill>
                <a:latin typeface="Poppins"/>
                <a:ea typeface="Poppins"/>
                <a:cs typeface="Poppins"/>
                <a:sym typeface="Poppins"/>
              </a:rPr>
              <a:t>Contact: Carly at cswatosh@lakecoe.org</a:t>
            </a:r>
            <a:endParaRPr sz="1800" b="1">
              <a:solidFill>
                <a:schemeClr val="l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6" name="Google Shape;15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5438" y="1893124"/>
            <a:ext cx="6481374" cy="217205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3" descr="Give me an image of the slide above with not text"/>
          <p:cNvPicPr preferRelativeResize="0"/>
          <p:nvPr/>
        </p:nvPicPr>
        <p:blipFill rotWithShape="1">
          <a:blip r:embed="rId3">
            <a:alphaModFix/>
          </a:blip>
          <a:srcRect l="3030" t="16215" r="2879" b="10147"/>
          <a:stretch/>
        </p:blipFill>
        <p:spPr>
          <a:xfrm>
            <a:off x="-64400" y="0"/>
            <a:ext cx="9272800" cy="463649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>
            <a:spLocks noGrp="1"/>
          </p:cNvSpPr>
          <p:nvPr>
            <p:ph type="title"/>
          </p:nvPr>
        </p:nvSpPr>
        <p:spPr>
          <a:xfrm>
            <a:off x="680250" y="620449"/>
            <a:ext cx="7886700" cy="252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b="1"/>
              <a:t>Imagine a Lake County where the best </a:t>
            </a:r>
            <a:endParaRPr sz="47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700" b="1"/>
              <a:t>is the loudest.</a:t>
            </a:r>
            <a:endParaRPr sz="4700" b="1"/>
          </a:p>
        </p:txBody>
      </p:sp>
      <p:sp>
        <p:nvSpPr>
          <p:cNvPr id="54" name="Google Shape;54;p13"/>
          <p:cNvSpPr txBox="1"/>
          <p:nvPr/>
        </p:nvSpPr>
        <p:spPr>
          <a:xfrm>
            <a:off x="416850" y="3323525"/>
            <a:ext cx="83103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Let’s focus the narrative on positivity and growth, fully amplifying the </a:t>
            </a:r>
            <a:r>
              <a:rPr lang="en" sz="20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hope, resilience, and strength</a:t>
            </a:r>
            <a:r>
              <a:rPr lang="en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already present in our community.</a:t>
            </a:r>
            <a:endParaRPr sz="2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Positive Community Norms (PCN)</a:t>
            </a:r>
            <a:endParaRPr sz="3400"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595100" y="1666850"/>
            <a:ext cx="3600600" cy="2958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</a:pPr>
            <a:r>
              <a:rPr lang="en" sz="1400" b="1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Peer Influence:</a:t>
            </a:r>
            <a:r>
              <a:rPr lang="en" sz="1400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 Behavior is shaped by our perception of what others are doing.</a:t>
            </a:r>
            <a:endParaRPr sz="1400">
              <a:solidFill>
                <a:schemeClr val="dk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</a:pPr>
            <a:r>
              <a:rPr lang="en" sz="1400" b="1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Evidence-Based:</a:t>
            </a:r>
            <a:r>
              <a:rPr lang="en" sz="1400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 Developed in collaboration with the renowned The Montana Institute.</a:t>
            </a:r>
            <a:endParaRPr sz="1400">
              <a:solidFill>
                <a:schemeClr val="dk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2"/>
              </a:solidFill>
              <a:highlight>
                <a:srgbClr val="FFFFFF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</a:pPr>
            <a:r>
              <a:rPr lang="en" sz="1400" b="1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Strength-Based:</a:t>
            </a:r>
            <a:r>
              <a:rPr lang="en" sz="1400">
                <a:solidFill>
                  <a:schemeClr val="dk2"/>
                </a:solidFill>
                <a:highlight>
                  <a:srgbClr val="FFFFFF"/>
                </a:highlight>
                <a:latin typeface="Poppins"/>
                <a:ea typeface="Poppins"/>
                <a:cs typeface="Poppins"/>
                <a:sym typeface="Poppins"/>
              </a:rPr>
              <a:t> Shifts focus from "what is wrong" to "what is healthy and growing.”</a:t>
            </a:r>
            <a:endParaRPr sz="14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500" i="1"/>
              <a:t>https://www.montanainstitute.com/positive-community-norms</a:t>
            </a:r>
            <a:endParaRPr sz="500" i="1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2700" y="2338900"/>
            <a:ext cx="3954175" cy="138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 rotWithShape="1">
          <a:blip r:embed="rId4">
            <a:alphaModFix/>
          </a:blip>
          <a:srcRect l="100000" t="33025" r="-100000" b="-3009"/>
          <a:stretch/>
        </p:blipFill>
        <p:spPr>
          <a:xfrm>
            <a:off x="3195750" y="3775825"/>
            <a:ext cx="2980326" cy="12833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742575" y="1398670"/>
            <a:ext cx="7886700" cy="34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  <a:highlight>
                  <a:schemeClr val="lt1"/>
                </a:highlight>
                <a:latin typeface="Poppins"/>
                <a:ea typeface="Poppins"/>
                <a:cs typeface="Poppins"/>
                <a:sym typeface="Poppins"/>
              </a:rPr>
              <a:t>Social Norms Theory in Action</a:t>
            </a:r>
            <a:endParaRPr sz="32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628650" y="420325"/>
            <a:ext cx="8228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The PCN Solution: Reframing Reality</a:t>
            </a:r>
            <a:endParaRPr/>
          </a:p>
        </p:txBody>
      </p:sp>
      <p:grpSp>
        <p:nvGrpSpPr>
          <p:cNvPr id="69" name="Google Shape;69;p15"/>
          <p:cNvGrpSpPr/>
          <p:nvPr/>
        </p:nvGrpSpPr>
        <p:grpSpPr>
          <a:xfrm>
            <a:off x="3266544" y="1764719"/>
            <a:ext cx="2654337" cy="2240922"/>
            <a:chOff x="4349650" y="2445246"/>
            <a:chExt cx="3492549" cy="2948582"/>
          </a:xfrm>
        </p:grpSpPr>
        <p:pic>
          <p:nvPicPr>
            <p:cNvPr id="70" name="Google Shape;70;p15" descr="image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349650" y="2445246"/>
              <a:ext cx="3492549" cy="2948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5" descr="image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857726" y="2826246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Google Shape;72;p15"/>
            <p:cNvSpPr txBox="1"/>
            <p:nvPr/>
          </p:nvSpPr>
          <p:spPr>
            <a:xfrm>
              <a:off x="4562374" y="3492996"/>
              <a:ext cx="3067200" cy="30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 i="0" u="none" strike="noStrike" cap="none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Publicize Truth</a:t>
              </a:r>
              <a:endParaRPr sz="1500"/>
            </a:p>
          </p:txBody>
        </p:sp>
        <p:sp>
          <p:nvSpPr>
            <p:cNvPr id="73" name="Google Shape;73;p15"/>
            <p:cNvSpPr txBox="1"/>
            <p:nvPr/>
          </p:nvSpPr>
          <p:spPr>
            <a:xfrm>
              <a:off x="4492422" y="4178132"/>
              <a:ext cx="3207000" cy="85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i="0" u="none" strike="noStrike" cap="none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rPr>
                <a:t>Strategically identify and broadcast the positive majority norms that already exist in Lake County.</a:t>
              </a:r>
              <a:endParaRPr sz="1000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74" name="Google Shape;74;p15"/>
          <p:cNvGrpSpPr/>
          <p:nvPr/>
        </p:nvGrpSpPr>
        <p:grpSpPr>
          <a:xfrm>
            <a:off x="6157907" y="1764716"/>
            <a:ext cx="2654224" cy="2240922"/>
            <a:chOff x="8127950" y="2445246"/>
            <a:chExt cx="3492400" cy="2948582"/>
          </a:xfrm>
        </p:grpSpPr>
        <p:pic>
          <p:nvPicPr>
            <p:cNvPr id="75" name="Google Shape;75;p15" descr="image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127950" y="2445246"/>
              <a:ext cx="3492400" cy="2948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Google Shape;76;p15" descr="image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636025" y="2826246"/>
              <a:ext cx="476250" cy="476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Google Shape;77;p15"/>
            <p:cNvSpPr txBox="1"/>
            <p:nvPr/>
          </p:nvSpPr>
          <p:spPr>
            <a:xfrm>
              <a:off x="8340677" y="3492996"/>
              <a:ext cx="3066900" cy="303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 i="0" u="none" strike="noStrike" cap="none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Behavior </a:t>
              </a:r>
              <a:r>
                <a:rPr lang="en" sz="1500" b="1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Aligns</a:t>
              </a:r>
              <a:endParaRPr sz="1500"/>
            </a:p>
          </p:txBody>
        </p:sp>
        <p:sp>
          <p:nvSpPr>
            <p:cNvPr id="78" name="Google Shape;78;p15"/>
            <p:cNvSpPr txBox="1"/>
            <p:nvPr/>
          </p:nvSpPr>
          <p:spPr>
            <a:xfrm>
              <a:off x="8413733" y="4209291"/>
              <a:ext cx="2920800" cy="85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i="0" u="none" strike="noStrike" cap="none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rPr>
                <a:t>Encourage individuals to align with the positive majority, creating a self-reinforcing cycle of health.</a:t>
              </a:r>
              <a:endParaRPr sz="1000"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79" name="Google Shape;79;p15"/>
          <p:cNvGrpSpPr/>
          <p:nvPr/>
        </p:nvGrpSpPr>
        <p:grpSpPr>
          <a:xfrm>
            <a:off x="375235" y="1764708"/>
            <a:ext cx="2654288" cy="2240975"/>
            <a:chOff x="628650" y="1973225"/>
            <a:chExt cx="2654288" cy="2240975"/>
          </a:xfrm>
        </p:grpSpPr>
        <p:pic>
          <p:nvPicPr>
            <p:cNvPr id="80" name="Google Shape;80;p15" descr="image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28650" y="1973225"/>
              <a:ext cx="2654288" cy="224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15"/>
            <p:cNvSpPr txBox="1"/>
            <p:nvPr/>
          </p:nvSpPr>
          <p:spPr>
            <a:xfrm>
              <a:off x="657548" y="2780260"/>
              <a:ext cx="2596500" cy="2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1" i="0" u="none" strike="noStrike" cap="none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Identify Gaps</a:t>
              </a:r>
              <a:endParaRPr sz="1500"/>
            </a:p>
          </p:txBody>
        </p:sp>
        <p:sp>
          <p:nvSpPr>
            <p:cNvPr id="82" name="Google Shape;82;p15"/>
            <p:cNvSpPr txBox="1"/>
            <p:nvPr/>
          </p:nvSpPr>
          <p:spPr>
            <a:xfrm>
              <a:off x="719348" y="3255413"/>
              <a:ext cx="2472900" cy="6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 i="0" u="none" strike="noStrike" cap="none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rPr>
                <a:t>Correct the "misperception" that negative behaviors are more common than they actually are.</a:t>
              </a:r>
              <a:endParaRPr sz="1000">
                <a:latin typeface="Poppins"/>
                <a:ea typeface="Poppins"/>
                <a:cs typeface="Poppins"/>
                <a:sym typeface="Poppins"/>
              </a:endParaRPr>
            </a:p>
          </p:txBody>
        </p:sp>
        <p:pic>
          <p:nvPicPr>
            <p:cNvPr id="83" name="Google Shape;83;p15" descr="image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715565" y="2256691"/>
              <a:ext cx="480450" cy="3813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Reframing the Narrative</a:t>
            </a:r>
            <a:endParaRPr sz="3400"/>
          </a:p>
        </p:txBody>
      </p:sp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938" y="1140925"/>
            <a:ext cx="7528126" cy="350552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/>
              <a:t>Strategic Focus #1: Supporting Neighbors</a:t>
            </a:r>
            <a:endParaRPr sz="2900"/>
          </a:p>
        </p:txBody>
      </p:sp>
      <p:pic>
        <p:nvPicPr>
          <p:cNvPr id="95" name="Google Shape;9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4100" y="2095625"/>
            <a:ext cx="5273748" cy="244957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319050" y="1190850"/>
            <a:ext cx="8196300" cy="105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How people in Lake County help each other and stay involved in the community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title"/>
          </p:nvPr>
        </p:nvSpPr>
        <p:spPr>
          <a:xfrm>
            <a:off x="628650" y="420325"/>
            <a:ext cx="80373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Strategic Focus #2: Hope (PCEs)</a:t>
            </a:r>
            <a:endParaRPr sz="3400"/>
          </a:p>
        </p:txBody>
      </p:sp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9075" y="1096475"/>
            <a:ext cx="6376451" cy="35494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628650" y="420329"/>
            <a:ext cx="7886700" cy="538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Community Dividends</a:t>
            </a:r>
            <a:endParaRPr sz="3400"/>
          </a:p>
        </p:txBody>
      </p:sp>
      <p:grpSp>
        <p:nvGrpSpPr>
          <p:cNvPr id="108" name="Google Shape;108;p19"/>
          <p:cNvGrpSpPr/>
          <p:nvPr/>
        </p:nvGrpSpPr>
        <p:grpSpPr>
          <a:xfrm>
            <a:off x="5957977" y="2719074"/>
            <a:ext cx="2196347" cy="1812052"/>
            <a:chOff x="657523" y="2013542"/>
            <a:chExt cx="2716234" cy="2240975"/>
          </a:xfrm>
        </p:grpSpPr>
        <p:pic>
          <p:nvPicPr>
            <p:cNvPr id="109" name="Google Shape;109;p19" descr="image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9362" y="2013542"/>
              <a:ext cx="2654288" cy="224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19"/>
            <p:cNvSpPr txBox="1"/>
            <p:nvPr/>
          </p:nvSpPr>
          <p:spPr>
            <a:xfrm>
              <a:off x="657523" y="2673485"/>
              <a:ext cx="25965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35" b="1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Workforce Growth</a:t>
              </a:r>
              <a:endParaRPr sz="958"/>
            </a:p>
          </p:txBody>
        </p:sp>
        <p:sp>
          <p:nvSpPr>
            <p:cNvPr id="111" name="Google Shape;111;p19"/>
            <p:cNvSpPr txBox="1"/>
            <p:nvPr/>
          </p:nvSpPr>
          <p:spPr>
            <a:xfrm>
              <a:off x="719356" y="3125094"/>
              <a:ext cx="2654400" cy="892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9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rPr>
                <a:t>Attendance builds literacy and graduation rates, ensuring a skilled talent pool for local industries.</a:t>
              </a:r>
              <a:endParaRPr sz="809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9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112" name="Google Shape;112;p19"/>
          <p:cNvGrpSpPr/>
          <p:nvPr/>
        </p:nvGrpSpPr>
        <p:grpSpPr>
          <a:xfrm>
            <a:off x="854405" y="2719074"/>
            <a:ext cx="2146257" cy="1812052"/>
            <a:chOff x="1571705" y="2755924"/>
            <a:chExt cx="2146257" cy="1812052"/>
          </a:xfrm>
        </p:grpSpPr>
        <p:grpSp>
          <p:nvGrpSpPr>
            <p:cNvPr id="113" name="Google Shape;113;p19"/>
            <p:cNvGrpSpPr/>
            <p:nvPr/>
          </p:nvGrpSpPr>
          <p:grpSpPr>
            <a:xfrm>
              <a:off x="1571705" y="2755924"/>
              <a:ext cx="2146257" cy="1812052"/>
              <a:chOff x="628650" y="1973225"/>
              <a:chExt cx="2654288" cy="2240975"/>
            </a:xfrm>
          </p:grpSpPr>
          <p:pic>
            <p:nvPicPr>
              <p:cNvPr id="114" name="Google Shape;114;p19" descr="image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628650" y="1973225"/>
                <a:ext cx="2654288" cy="22409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5" name="Google Shape;115;p19"/>
              <p:cNvSpPr txBox="1"/>
              <p:nvPr/>
            </p:nvSpPr>
            <p:spPr>
              <a:xfrm>
                <a:off x="657523" y="2673485"/>
                <a:ext cx="2596500" cy="254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35" b="1">
                    <a:solidFill>
                      <a:srgbClr val="1A237E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Mental Health</a:t>
                </a:r>
                <a:endParaRPr sz="958"/>
              </a:p>
            </p:txBody>
          </p:sp>
          <p:sp>
            <p:nvSpPr>
              <p:cNvPr id="116" name="Google Shape;116;p19"/>
              <p:cNvSpPr txBox="1"/>
              <p:nvPr/>
            </p:nvSpPr>
            <p:spPr>
              <a:xfrm>
                <a:off x="719348" y="3125088"/>
                <a:ext cx="2472900" cy="89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spAutoFit/>
              </a:bodyPr>
              <a:lstStyle/>
              <a:p>
                <a:pPr marL="0" marR="0" lvl="0" indent="0" algn="ctr" rtl="0">
                  <a:lnSpc>
                    <a:spcPct val="15992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809">
                    <a:solidFill>
                      <a:srgbClr val="475569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PCEs build resilience and act as protective factors, making prevention cheaper than chronic treatment.</a:t>
                </a:r>
                <a:endParaRPr sz="809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  <a:p>
                <a:pPr marL="0" marR="0" lvl="0" indent="0" algn="ctr" rtl="0">
                  <a:lnSpc>
                    <a:spcPct val="15992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9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endParaRPr>
              </a:p>
            </p:txBody>
          </p:sp>
        </p:grpSp>
        <p:pic>
          <p:nvPicPr>
            <p:cNvPr id="117" name="Google Shape;117;p19" descr="Make a dark blue graphic of a cartoon brain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23250" y="2845875"/>
              <a:ext cx="443174" cy="44317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8" name="Google Shape;118;p19" descr="Make this same style with dark blue in a briefcase with light blue background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870951" y="2814900"/>
            <a:ext cx="370324" cy="370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19"/>
          <p:cNvGrpSpPr/>
          <p:nvPr/>
        </p:nvGrpSpPr>
        <p:grpSpPr>
          <a:xfrm>
            <a:off x="3381152" y="1067449"/>
            <a:ext cx="2196347" cy="1819392"/>
            <a:chOff x="657523" y="2013542"/>
            <a:chExt cx="2716234" cy="2250052"/>
          </a:xfrm>
        </p:grpSpPr>
        <p:pic>
          <p:nvPicPr>
            <p:cNvPr id="120" name="Google Shape;120;p19" descr="image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19362" y="2013542"/>
              <a:ext cx="2654288" cy="22409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1" name="Google Shape;121;p19"/>
            <p:cNvSpPr txBox="1"/>
            <p:nvPr/>
          </p:nvSpPr>
          <p:spPr>
            <a:xfrm>
              <a:off x="657523" y="2673485"/>
              <a:ext cx="2596500" cy="2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35" b="1">
                  <a:solidFill>
                    <a:srgbClr val="1A237E"/>
                  </a:solidFill>
                  <a:latin typeface="Poppins"/>
                  <a:ea typeface="Poppins"/>
                  <a:cs typeface="Poppins"/>
                  <a:sym typeface="Poppins"/>
                </a:rPr>
                <a:t>Community Trust</a:t>
              </a:r>
              <a:endParaRPr sz="958"/>
            </a:p>
          </p:txBody>
        </p:sp>
        <p:sp>
          <p:nvSpPr>
            <p:cNvPr id="122" name="Google Shape;122;p19"/>
            <p:cNvSpPr txBox="1"/>
            <p:nvPr/>
          </p:nvSpPr>
          <p:spPr>
            <a:xfrm>
              <a:off x="719356" y="3125094"/>
              <a:ext cx="2654400" cy="113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809">
                  <a:solidFill>
                    <a:srgbClr val="475569"/>
                  </a:solidFill>
                  <a:latin typeface="Poppins"/>
                  <a:ea typeface="Poppins"/>
                  <a:cs typeface="Poppins"/>
                  <a:sym typeface="Poppins"/>
                </a:rPr>
                <a:t>Shifting from deficit to strength improves morale and fosters trust between residents and agencies.</a:t>
              </a:r>
              <a:endParaRPr sz="809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9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ctr" rtl="0">
                <a:lnSpc>
                  <a:spcPct val="1599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809">
                <a:solidFill>
                  <a:srgbClr val="475569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123" name="Google Shape;123;p19" descr="Make a dark blue circle with a white outline.  In the middle of the circle in Poppins font write &quot;Lake County Thriving&quot; in white.  Add a slight grey drop shadow around the circle to give it some depth"/>
          <p:cNvPicPr preferRelativeResize="0"/>
          <p:nvPr/>
        </p:nvPicPr>
        <p:blipFill rotWithShape="1">
          <a:blip r:embed="rId6">
            <a:alphaModFix/>
          </a:blip>
          <a:srcRect l="8503" t="8412" r="7393" b="7969"/>
          <a:stretch/>
        </p:blipFill>
        <p:spPr>
          <a:xfrm>
            <a:off x="3706349" y="2964150"/>
            <a:ext cx="1731313" cy="1721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 descr="Make the same style dark blue image of 3 head and shoulders to be a represetnation of a community.  Add a light blue background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94175" y="1223825"/>
            <a:ext cx="370324" cy="37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100" y="1128626"/>
            <a:ext cx="7701799" cy="352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COE Color Template">
      <a:dk1>
        <a:srgbClr val="000000"/>
      </a:dk1>
      <a:lt1>
        <a:srgbClr val="FFFFFF"/>
      </a:lt1>
      <a:dk2>
        <a:srgbClr val="003466"/>
      </a:dk2>
      <a:lt2>
        <a:srgbClr val="64A8D7"/>
      </a:lt2>
      <a:accent1>
        <a:srgbClr val="EB9933"/>
      </a:accent1>
      <a:accent2>
        <a:srgbClr val="339999"/>
      </a:accent2>
      <a:accent3>
        <a:srgbClr val="6699CC"/>
      </a:accent3>
      <a:accent4>
        <a:srgbClr val="CCCCCC"/>
      </a:accent4>
      <a:accent5>
        <a:srgbClr val="FF9966"/>
      </a:accent5>
      <a:accent6>
        <a:srgbClr val="99CCFF"/>
      </a:accent6>
      <a:hlink>
        <a:srgbClr val="0071BD"/>
      </a:hlink>
      <a:folHlink>
        <a:srgbClr val="64A8D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On-screen Show (16:9)</PresentationFormat>
  <Paragraphs>51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Lato</vt:lpstr>
      <vt:lpstr>Poppins</vt:lpstr>
      <vt:lpstr>Lora</vt:lpstr>
      <vt:lpstr>Arial</vt:lpstr>
      <vt:lpstr>Courier New</vt:lpstr>
      <vt:lpstr>Office Theme</vt:lpstr>
      <vt:lpstr>Strengthening  Lake County:    The Power of Positive Community Norms        </vt:lpstr>
      <vt:lpstr>Imagine a Lake County where the best  is the loudest.</vt:lpstr>
      <vt:lpstr>Positive Community Norms (PCN)</vt:lpstr>
      <vt:lpstr>The PCN Solution: Reframing Reality</vt:lpstr>
      <vt:lpstr>Reframing the Narrative</vt:lpstr>
      <vt:lpstr>Strategic Focus #1: Supporting Neighbors</vt:lpstr>
      <vt:lpstr>Strategic Focus #2: Hope (PCEs)</vt:lpstr>
      <vt:lpstr>Community Dividends</vt:lpstr>
      <vt:lpstr>PowerPoint Presentation</vt:lpstr>
      <vt:lpstr>Roadmap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Johanna DeLong</dc:creator>
  <cp:lastModifiedBy>Johanna DeLong</cp:lastModifiedBy>
  <cp:revision>1</cp:revision>
  <dcterms:modified xsi:type="dcterms:W3CDTF">2026-04-27T16:59:37Z</dcterms:modified>
</cp:coreProperties>
</file>