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2" d="100"/>
          <a:sy n="112" d="100"/>
        </p:scale>
        <p:origin x="5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Total</c:v>
                </c:pt>
              </c:strCache>
            </c:strRef>
          </c:tx>
          <c:spPr>
            <a:solidFill>
              <a:srgbClr val="356152"/>
            </a:solidFill>
            <a:effectLst/>
          </c:spPr>
          <c:invertIfNegative val="0"/>
          <c:dLbls>
            <c:dLbl>
              <c:idx val="0"/>
              <c:tx>
                <c:rich>
                  <a:bodyPr/>
                  <a:lstStyle/>
                  <a:p>
                    <a:fld id="{D4B7BA2C-CF28-48E1-89B7-A495A13708B0}"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B31-4E18-A20C-694C6AB9A58D}"/>
                </c:ext>
              </c:extLst>
            </c:dLbl>
            <c:numFmt formatCode="&quot;$&quot;0.0&quot;M&quot;" sourceLinked="0"/>
            <c:spPr>
              <a:noFill/>
              <a:ln>
                <a:noFill/>
              </a:ln>
              <a:effectLst/>
            </c:spPr>
            <c:txPr>
              <a:bodyPr/>
              <a:lstStyle/>
              <a:p>
                <a:pPr>
                  <a:defRPr sz="1200" b="1" i="0" u="none" strike="noStrike">
                    <a:solidFill>
                      <a:srgbClr val="21302B"/>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FY 26-27</c:v>
                </c:pt>
                <c:pt idx="1">
                  <c:v>FY 27-28</c:v>
                </c:pt>
                <c:pt idx="2">
                  <c:v>FY 28-29</c:v>
                </c:pt>
                <c:pt idx="3">
                  <c:v>FY 29-30</c:v>
                </c:pt>
              </c:strCache>
            </c:strRef>
          </c:cat>
          <c:val>
            <c:numRef>
              <c:f>Sheet1!$B$2:$B$5</c:f>
              <c:numCache>
                <c:formatCode>General</c:formatCode>
                <c:ptCount val="4"/>
                <c:pt idx="0">
                  <c:v>66.010000000000005</c:v>
                </c:pt>
                <c:pt idx="1">
                  <c:v>29.7</c:v>
                </c:pt>
                <c:pt idx="2">
                  <c:v>39.1</c:v>
                </c:pt>
                <c:pt idx="3">
                  <c:v>80.22</c:v>
                </c:pt>
              </c:numCache>
            </c:numRef>
          </c:val>
          <c:extLst>
            <c:ext xmlns:c16="http://schemas.microsoft.com/office/drawing/2014/chart" uri="{C3380CC4-5D6E-409C-BE32-E72D297353CC}">
              <c16:uniqueId val="{00000000-DB2F-4095-9A95-B636CB7829E2}"/>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C6B64"/>
                </a:solidFill>
                <a:latin typeface="Calibri"/>
              </a:defRPr>
            </a:pPr>
            <a:endParaRPr lang="en-US"/>
          </a:p>
        </c:txPr>
        <c:crossAx val="2094734552"/>
        <c:crosses val="autoZero"/>
        <c:auto val="1"/>
        <c:lblAlgn val="ctr"/>
        <c:lblOffset val="100"/>
        <c:noMultiLvlLbl val="1"/>
      </c:catAx>
      <c:valAx>
        <c:axId val="2094734552"/>
        <c:scaling>
          <c:orientation val="minMax"/>
          <c:max val="90"/>
          <c:min val="0"/>
        </c:scaling>
        <c:delete val="1"/>
        <c:axPos val="l"/>
        <c:numFmt formatCode="General" sourceLinked="0"/>
        <c:majorTickMark val="out"/>
        <c:minorTickMark val="none"/>
        <c:tickLblPos val="nextTo"/>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manualLayout>
          <c:layoutTarget val="inner"/>
          <c:xMode val="edge"/>
          <c:yMode val="edge"/>
          <c:x val="0.13065843621399176"/>
          <c:y val="0"/>
          <c:w val="0.73868312757201648"/>
          <c:h val="0.86714975845410625"/>
        </c:manualLayout>
      </c:layout>
      <c:doughnutChart>
        <c:varyColors val="1"/>
        <c:ser>
          <c:idx val="0"/>
          <c:order val="0"/>
          <c:tx>
            <c:strRef>
              <c:f>Sheet1!$B$1</c:f>
              <c:strCache>
                <c:ptCount val="1"/>
                <c:pt idx="0">
                  <c:v>Transportation</c:v>
                </c:pt>
              </c:strCache>
            </c:strRef>
          </c:tx>
          <c:spPr>
            <a:solidFill>
              <a:schemeClr val="accent1"/>
            </a:solidFill>
            <a:ln w="9525" cap="flat">
              <a:solidFill>
                <a:srgbClr val="F9F9F9"/>
              </a:solidFill>
              <a:prstDash val="solid"/>
              <a:round/>
            </a:ln>
            <a:effectLst/>
          </c:spPr>
          <c:dPt>
            <c:idx val="0"/>
            <c:bubble3D val="0"/>
            <c:spPr>
              <a:solidFill>
                <a:srgbClr val="356152"/>
              </a:solidFill>
              <a:ln w="25400" cap="flat">
                <a:solidFill>
                  <a:srgbClr val="FFFFFF"/>
                </a:solidFill>
                <a:prstDash val="solid"/>
                <a:round/>
              </a:ln>
              <a:effectLst/>
            </c:spPr>
            <c:extLst>
              <c:ext xmlns:c16="http://schemas.microsoft.com/office/drawing/2014/chart" uri="{C3380CC4-5D6E-409C-BE32-E72D297353CC}">
                <c16:uniqueId val="{00000001-D51F-43D4-940C-FACC8A9E7168}"/>
              </c:ext>
            </c:extLst>
          </c:dPt>
          <c:dPt>
            <c:idx val="1"/>
            <c:bubble3D val="0"/>
            <c:spPr>
              <a:solidFill>
                <a:srgbClr val="7C9C82"/>
              </a:solidFill>
              <a:ln w="25400" cap="flat">
                <a:solidFill>
                  <a:srgbClr val="FFFFFF"/>
                </a:solidFill>
                <a:prstDash val="solid"/>
                <a:round/>
              </a:ln>
              <a:effectLst/>
            </c:spPr>
            <c:extLst>
              <c:ext xmlns:c16="http://schemas.microsoft.com/office/drawing/2014/chart" uri="{C3380CC4-5D6E-409C-BE32-E72D297353CC}">
                <c16:uniqueId val="{00000003-D51F-43D4-940C-FACC8A9E7168}"/>
              </c:ext>
            </c:extLst>
          </c:dPt>
          <c:dPt>
            <c:idx val="2"/>
            <c:bubble3D val="0"/>
            <c:spPr>
              <a:solidFill>
                <a:srgbClr val="C5901E"/>
              </a:solidFill>
              <a:ln w="25400" cap="flat">
                <a:solidFill>
                  <a:srgbClr val="FFFFFF"/>
                </a:solidFill>
                <a:prstDash val="solid"/>
                <a:round/>
              </a:ln>
              <a:effectLst/>
            </c:spPr>
            <c:extLst>
              <c:ext xmlns:c16="http://schemas.microsoft.com/office/drawing/2014/chart" uri="{C3380CC4-5D6E-409C-BE32-E72D297353CC}">
                <c16:uniqueId val="{00000005-D51F-43D4-940C-FACC8A9E7168}"/>
              </c:ext>
            </c:extLst>
          </c:dPt>
          <c:cat>
            <c:strRef>
              <c:f>Sheet1!$A$2:$A$4</c:f>
              <c:strCache>
                <c:ptCount val="3"/>
                <c:pt idx="0">
                  <c:v>Roads</c:v>
                </c:pt>
                <c:pt idx="1">
                  <c:v>Bridges</c:v>
                </c:pt>
                <c:pt idx="2">
                  <c:v>Airport</c:v>
                </c:pt>
              </c:strCache>
            </c:strRef>
          </c:cat>
          <c:val>
            <c:numRef>
              <c:f>Sheet1!$B$2:$B$4</c:f>
              <c:numCache>
                <c:formatCode>General</c:formatCode>
                <c:ptCount val="3"/>
                <c:pt idx="0">
                  <c:v>70.400000000000006</c:v>
                </c:pt>
                <c:pt idx="1">
                  <c:v>44.5</c:v>
                </c:pt>
                <c:pt idx="2">
                  <c:v>2</c:v>
                </c:pt>
              </c:numCache>
            </c:numRef>
          </c:val>
          <c:extLst>
            <c:ext xmlns:c16="http://schemas.microsoft.com/office/drawing/2014/chart" uri="{C3380CC4-5D6E-409C-BE32-E72D297353CC}">
              <c16:uniqueId val="{00000006-D51F-43D4-940C-FACC8A9E7168}"/>
            </c:ext>
          </c:extLst>
        </c:ser>
        <c:dLbls>
          <c:showLegendKey val="0"/>
          <c:showVal val="0"/>
          <c:showCatName val="0"/>
          <c:showSerName val="0"/>
          <c:showPercent val="0"/>
          <c:showBubbleSize val="0"/>
          <c:showLeaderLines val="0"/>
        </c:dLbls>
        <c:firstSliceAng val="0"/>
        <c:holeSize val="58"/>
      </c:doughnutChart>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9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item is the County's and LACOSAN's first-ever Capital Improvement Plans, covering FY 2026-27 through FY 2029-30. It is one agenda item taken in two parts: part (a) the County CIP with your Board seated as the Board of Supervisors, and part (b) the LACOSAN CIP with your Board seated as the LACOSAN Board of Directors.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CIP identifies roughly $216.1M across 164 distinct projects; the LACOSAN CIP identifies about $11.7M across 21 projects, nine of which also appear in the County's Utilities area. These are planning documents, not appropriations — every dollar is still decided through the annual budget process. The recommended action is to approve both plans.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CIP is organized into three functional areas. Transportation is the largest at $116.9M (about 54% of the plan), followed by Facilities at $67.8M and Utilities at $31.4M. By year, FY 26-27 and FY 29-30 carry the heaviest planned investment; the dip in the middle years reflects current project timing and will shift as the plan is updated annually.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Within Transportation, roads are 60% and bridges 38%, reflecting the age of the County's rural bridge inventory; the Soda Bay Road and South Main Street corridors alone total about $36M. On the Facilities side, integrated waste management and parks are the largest categories. The Armory adaptive reuse is the plan's signature project and the only one with secured multi-year financing — the County's first bond issuance paired with Federal funds.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Investment reaches all five supervisorial districts. District 4 leads at about 33%, driven by the concentration of County-owned facilities in Lakeport plus the planned South Main and Soda Bay road and utility work. Districts 3 and 5 follow. A small share is countywide or spans multiple districts.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Switching to part (b): your Board now sits as the LACOSAN Board of Directors. LACOSAN is the County's wastewater enterprise — a separate legal entity operated by Special Districts with no staff of its own. It runs six systems serving about 11,000 connections over roughly 90 miles of collection main, much of it 30-plus years old, which is why rehabilitation of lines, lift stations and treatment facilities drives the $11.7M, 21-project plan.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largest LACOSAN investments cluster in the Southeast Regional system — collection-pipe replacement, the Bay Street lift station, the LS #2 bypass and the Vallejo lift station — plus the Middletown treatment plant gate rehab at $2M. Equipment and countywide items such as the Special Districts software system, a pumper truck and a wastewater model update round out the plan.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varies by area: Transportation leans on STP/HSIP and local road funds; Facilities on the General Fund and grants, with the landfill on its enterprise fund; Utilities and LACOSAN on district ratepayer revenues plus grants we are actively pursuing. Going forward this becomes an annual cycle: departments submit a rolling five-year project list each December, the list is refined in early spring — which also gives us a strong Community Facilities List for Congress — and the refined CIP then flows into the recommended budget and is adopted with the final budget. The recommended action is to approve both plans.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84C5D-2283-5B0A-374D-A9ADAEA80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04E6F-0DEC-441B-5E38-F1210A320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52205-98A5-4668-DE46-DCFC3DF10765}"/>
              </a:ext>
            </a:extLst>
          </p:cNvPr>
          <p:cNvSpPr>
            <a:spLocks noGrp="1"/>
          </p:cNvSpPr>
          <p:nvPr>
            <p:ph type="body" idx="1"/>
          </p:nvPr>
        </p:nvSpPr>
        <p:spPr/>
        <p:txBody>
          <a:bodyPr/>
          <a:lstStyle/>
          <a:p>
            <a:r>
              <a:rPr lang="en-US" dirty="0"/>
              <a:t>Today's item is the County's and LACOSAN's first-ever Capital Improvement Plans, covering FY 2026-27 through FY 2029-30. It is one agenda item taken in two parts: part (a) the County CIP with your Board seated as the Board of Supervisors, and part (b) the LACOSAN CIP with your Board seated as the LACOSAN Board of Directors.</a:t>
            </a:r>
          </a:p>
        </p:txBody>
      </p:sp>
      <p:sp>
        <p:nvSpPr>
          <p:cNvPr id="4" name="Slide Number Placeholder 3">
            <a:extLst>
              <a:ext uri="{FF2B5EF4-FFF2-40B4-BE49-F238E27FC236}">
                <a16:creationId xmlns:a16="http://schemas.microsoft.com/office/drawing/2014/main" id="{7B6FC33C-38EE-C74E-8E0C-7AE876C19CCC}"/>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793687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3433A"/>
        </a:solidFill>
        <a:effectLst/>
      </p:bgPr>
    </p:bg>
    <p:spTree>
      <p:nvGrpSpPr>
        <p:cNvPr id="1" name=""/>
        <p:cNvGrpSpPr/>
        <p:nvPr/>
      </p:nvGrpSpPr>
      <p:grpSpPr>
        <a:xfrm>
          <a:off x="0" y="0"/>
          <a:ext cx="0" cy="0"/>
          <a:chOff x="0" y="0"/>
          <a:chExt cx="0" cy="0"/>
        </a:xfrm>
      </p:grpSpPr>
      <p:pic>
        <p:nvPicPr>
          <p:cNvPr id="2" name="Image 0" descr="img/title_lake.jpg"/>
          <p:cNvPicPr>
            <a:picLocks noChangeAspect="1"/>
          </p:cNvPicPr>
          <p:nvPr/>
        </p:nvPicPr>
        <p:blipFill>
          <a:blip r:embed="rId3"/>
          <a:srcRect/>
          <a:stretch/>
        </p:blipFill>
        <p:spPr>
          <a:xfrm>
            <a:off x="6400800" y="0"/>
            <a:ext cx="5790895" cy="6858000"/>
          </a:xfrm>
          <a:prstGeom prst="rect">
            <a:avLst/>
          </a:prstGeom>
        </p:spPr>
      </p:pic>
      <p:sp>
        <p:nvSpPr>
          <p:cNvPr id="3" name="Shape 0"/>
          <p:cNvSpPr/>
          <p:nvPr/>
        </p:nvSpPr>
        <p:spPr>
          <a:xfrm>
            <a:off x="0" y="0"/>
            <a:ext cx="6446520" cy="6858000"/>
          </a:xfrm>
          <a:prstGeom prst="rect">
            <a:avLst/>
          </a:prstGeom>
          <a:solidFill>
            <a:srgbClr val="23433A"/>
          </a:solidFill>
          <a:ln/>
        </p:spPr>
        <p:txBody>
          <a:bodyPr/>
          <a:lstStyle/>
          <a:p>
            <a:endParaRPr lang="en-US"/>
          </a:p>
        </p:txBody>
      </p:sp>
      <p:sp>
        <p:nvSpPr>
          <p:cNvPr id="4" name="Shape 1"/>
          <p:cNvSpPr/>
          <p:nvPr/>
        </p:nvSpPr>
        <p:spPr>
          <a:xfrm>
            <a:off x="6400800" y="0"/>
            <a:ext cx="45720" cy="6858000"/>
          </a:xfrm>
          <a:prstGeom prst="rect">
            <a:avLst/>
          </a:prstGeom>
          <a:solidFill>
            <a:srgbClr val="C5901E"/>
          </a:solidFill>
          <a:ln/>
        </p:spPr>
        <p:txBody>
          <a:bodyPr/>
          <a:lstStyle/>
          <a:p>
            <a:endParaRPr lang="en-US"/>
          </a:p>
        </p:txBody>
      </p:sp>
      <p:sp>
        <p:nvSpPr>
          <p:cNvPr id="6" name="Text 3"/>
          <p:cNvSpPr/>
          <p:nvPr/>
        </p:nvSpPr>
        <p:spPr>
          <a:xfrm>
            <a:off x="777240" y="960120"/>
            <a:ext cx="1748333"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INAUGURAL PLAN</a:t>
            </a:r>
            <a:endParaRPr lang="en-US" sz="1000" dirty="0"/>
          </a:p>
        </p:txBody>
      </p:sp>
      <p:sp>
        <p:nvSpPr>
          <p:cNvPr id="7" name="Text 4"/>
          <p:cNvSpPr/>
          <p:nvPr/>
        </p:nvSpPr>
        <p:spPr>
          <a:xfrm>
            <a:off x="731520" y="1417320"/>
            <a:ext cx="5486400" cy="1737360"/>
          </a:xfrm>
          <a:prstGeom prst="rect">
            <a:avLst/>
          </a:prstGeom>
          <a:noFill/>
          <a:ln/>
        </p:spPr>
        <p:txBody>
          <a:bodyPr wrap="square" rtlCol="0" anchor="ctr"/>
          <a:lstStyle/>
          <a:p>
            <a:pPr marL="0" indent="0">
              <a:lnSpc>
                <a:spcPts val="4200"/>
              </a:lnSpc>
              <a:buNone/>
            </a:pPr>
            <a:r>
              <a:rPr lang="en-US" sz="4000" b="1" dirty="0">
                <a:solidFill>
                  <a:srgbClr val="FFFFFF"/>
                </a:solidFill>
                <a:latin typeface="Cambria" pitchFamily="34" charset="0"/>
                <a:ea typeface="Cambria" pitchFamily="34" charset="-122"/>
                <a:cs typeface="Cambria" pitchFamily="34" charset="-120"/>
              </a:rPr>
              <a:t>Capital Improvement Plans</a:t>
            </a:r>
            <a:endParaRPr lang="en-US" sz="4000" dirty="0"/>
          </a:p>
        </p:txBody>
      </p:sp>
      <p:sp>
        <p:nvSpPr>
          <p:cNvPr id="8" name="Text 5"/>
          <p:cNvSpPr/>
          <p:nvPr/>
        </p:nvSpPr>
        <p:spPr>
          <a:xfrm>
            <a:off x="758952" y="3154680"/>
            <a:ext cx="5486400" cy="457200"/>
          </a:xfrm>
          <a:prstGeom prst="rect">
            <a:avLst/>
          </a:prstGeom>
          <a:noFill/>
          <a:ln/>
        </p:spPr>
        <p:txBody>
          <a:bodyPr wrap="square" rtlCol="0" anchor="ctr"/>
          <a:lstStyle/>
          <a:p>
            <a:pPr marL="0" indent="0">
              <a:buNone/>
            </a:pPr>
            <a:r>
              <a:rPr lang="en-US" sz="1900" b="1" dirty="0">
                <a:solidFill>
                  <a:srgbClr val="7C9C82"/>
                </a:solidFill>
                <a:latin typeface="Calibri" pitchFamily="34" charset="0"/>
                <a:ea typeface="Calibri" pitchFamily="34" charset="-122"/>
                <a:cs typeface="Calibri" pitchFamily="34" charset="-120"/>
              </a:rPr>
              <a:t>FY 2026-27 through FY 2029-30</a:t>
            </a:r>
            <a:endParaRPr lang="en-US" sz="1900" dirty="0"/>
          </a:p>
        </p:txBody>
      </p:sp>
      <p:sp>
        <p:nvSpPr>
          <p:cNvPr id="9" name="Text 6"/>
          <p:cNvSpPr/>
          <p:nvPr/>
        </p:nvSpPr>
        <p:spPr>
          <a:xfrm>
            <a:off x="777240" y="3886200"/>
            <a:ext cx="5486400" cy="822960"/>
          </a:xfrm>
          <a:prstGeom prst="rect">
            <a:avLst/>
          </a:prstGeom>
          <a:noFill/>
          <a:ln/>
        </p:spPr>
        <p:txBody>
          <a:bodyPr wrap="square" rtlCol="0" anchor="ctr"/>
          <a:lstStyle/>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Lake County Sanitation District (LACOSAN) CIP</a:t>
            </a:r>
            <a:endParaRPr lang="en-US" sz="1600" dirty="0"/>
          </a:p>
        </p:txBody>
      </p:sp>
      <p:sp>
        <p:nvSpPr>
          <p:cNvPr id="10" name="Shape 7"/>
          <p:cNvSpPr/>
          <p:nvPr/>
        </p:nvSpPr>
        <p:spPr>
          <a:xfrm>
            <a:off x="777240" y="4983480"/>
            <a:ext cx="5120640" cy="0"/>
          </a:xfrm>
          <a:prstGeom prst="line">
            <a:avLst/>
          </a:prstGeom>
          <a:noFill/>
          <a:ln w="12700">
            <a:solidFill>
              <a:srgbClr val="356152"/>
            </a:solidFill>
            <a:prstDash val="solid"/>
          </a:ln>
        </p:spPr>
        <p:txBody>
          <a:bodyPr/>
          <a:lstStyle/>
          <a:p>
            <a:endParaRPr lang="en-US"/>
          </a:p>
        </p:txBody>
      </p:sp>
      <p:sp>
        <p:nvSpPr>
          <p:cNvPr id="11" name="Text 8"/>
          <p:cNvSpPr/>
          <p:nvPr/>
        </p:nvSpPr>
        <p:spPr>
          <a:xfrm>
            <a:off x="777240" y="5120640"/>
            <a:ext cx="5486400" cy="822960"/>
          </a:xfrm>
          <a:prstGeom prst="rect">
            <a:avLst/>
          </a:prstGeom>
          <a:noFill/>
          <a:ln/>
        </p:spPr>
        <p:txBody>
          <a:bodyPr wrap="square" rtlCol="0" anchor="ctr"/>
          <a:lstStyle/>
          <a:p>
            <a:pPr marL="0" indent="0">
              <a:lnSpc>
                <a:spcPts val="2200"/>
              </a:lnSpc>
              <a:buNone/>
            </a:pPr>
            <a:r>
              <a:rPr lang="en-US" sz="1600" b="1" dirty="0">
                <a:solidFill>
                  <a:srgbClr val="FFFFFF"/>
                </a:solidFill>
                <a:latin typeface="Calibri" pitchFamily="34" charset="0"/>
                <a:ea typeface="Calibri" pitchFamily="34" charset="-122"/>
                <a:cs typeface="Calibri" pitchFamily="34" charset="-120"/>
              </a:rPr>
              <a:t>Lake County Board of Supervisors</a:t>
            </a:r>
            <a:endParaRPr lang="en-US" sz="1600" dirty="0"/>
          </a:p>
          <a:p>
            <a:pPr marL="0" indent="0">
              <a:lnSpc>
                <a:spcPts val="2200"/>
              </a:lnSpc>
              <a:buNone/>
            </a:pPr>
            <a:r>
              <a:rPr lang="en-US" sz="1600" b="1" dirty="0">
                <a:solidFill>
                  <a:srgbClr val="7C9C82"/>
                </a:solidFill>
                <a:latin typeface="Calibri" pitchFamily="34" charset="0"/>
                <a:ea typeface="Calibri" pitchFamily="34" charset="-122"/>
                <a:cs typeface="Calibri" pitchFamily="34" charset="-120"/>
              </a:rPr>
              <a:t>July 14, 2026</a:t>
            </a:r>
            <a:endParaRPr lang="en-US" sz="1600" dirty="0"/>
          </a:p>
        </p:txBody>
      </p:sp>
      <p:sp>
        <p:nvSpPr>
          <p:cNvPr id="12" name="Text 9"/>
          <p:cNvSpPr/>
          <p:nvPr/>
        </p:nvSpPr>
        <p:spPr>
          <a:xfrm>
            <a:off x="777240" y="5989320"/>
            <a:ext cx="5486400" cy="365760"/>
          </a:xfrm>
          <a:prstGeom prst="rect">
            <a:avLst/>
          </a:prstGeom>
          <a:noFill/>
          <a:ln/>
        </p:spPr>
        <p:txBody>
          <a:bodyPr wrap="square" rtlCol="0" anchor="ctr"/>
          <a:lstStyle/>
          <a:p>
            <a:pPr marL="0" indent="0">
              <a:buNone/>
            </a:pPr>
            <a:r>
              <a:rPr lang="en-US" sz="1600" dirty="0">
                <a:solidFill>
                  <a:srgbClr val="7C9C82"/>
                </a:solidFill>
                <a:latin typeface="Calibri" pitchFamily="34" charset="0"/>
                <a:ea typeface="Calibri" pitchFamily="34" charset="-122"/>
                <a:cs typeface="Calibri" pitchFamily="34" charset="-120"/>
              </a:rPr>
              <a:t>Benjamin Rickelman  ·  Deputy County Administrative Officer</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155802" cy="292608"/>
          </a:xfrm>
          <a:prstGeom prst="roundRect">
            <a:avLst>
              <a:gd name="adj" fmla="val 12500"/>
            </a:avLst>
          </a:prstGeom>
          <a:solidFill>
            <a:srgbClr val="C5901E"/>
          </a:solidFill>
          <a:ln/>
        </p:spPr>
        <p:txBody>
          <a:bodyPr/>
          <a:lstStyle/>
          <a:p>
            <a:endParaRPr lang="en-US"/>
          </a:p>
        </p:txBody>
      </p:sp>
      <p:sp>
        <p:nvSpPr>
          <p:cNvPr id="3" name="Text 1"/>
          <p:cNvSpPr/>
          <p:nvPr/>
        </p:nvSpPr>
        <p:spPr>
          <a:xfrm>
            <a:off x="548640" y="502920"/>
            <a:ext cx="1155802"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OVERVIEW</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Two inaugural plans</a:t>
            </a:r>
            <a:endParaRPr lang="en-US" sz="2700" dirty="0"/>
          </a:p>
        </p:txBody>
      </p:sp>
      <p:sp>
        <p:nvSpPr>
          <p:cNvPr id="5" name="Shape 3"/>
          <p:cNvSpPr/>
          <p:nvPr/>
        </p:nvSpPr>
        <p:spPr>
          <a:xfrm>
            <a:off x="548640" y="1731720"/>
            <a:ext cx="5486400" cy="3068880"/>
          </a:xfrm>
          <a:prstGeom prst="roundRect">
            <a:avLst>
              <a:gd name="adj" fmla="val 2712"/>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Shape 4"/>
          <p:cNvSpPr/>
          <p:nvPr/>
        </p:nvSpPr>
        <p:spPr>
          <a:xfrm>
            <a:off x="548640" y="1691640"/>
            <a:ext cx="5486400" cy="868680"/>
          </a:xfrm>
          <a:prstGeom prst="roundRect">
            <a:avLst>
              <a:gd name="adj" fmla="val 8421"/>
            </a:avLst>
          </a:prstGeom>
          <a:solidFill>
            <a:srgbClr val="23433A"/>
          </a:solidFill>
          <a:ln/>
        </p:spPr>
        <p:txBody>
          <a:bodyPr/>
          <a:lstStyle/>
          <a:p>
            <a:endParaRPr lang="en-US"/>
          </a:p>
        </p:txBody>
      </p:sp>
      <p:sp>
        <p:nvSpPr>
          <p:cNvPr id="7" name="Shape 5"/>
          <p:cNvSpPr/>
          <p:nvPr/>
        </p:nvSpPr>
        <p:spPr>
          <a:xfrm>
            <a:off x="548640" y="2103120"/>
            <a:ext cx="5486400" cy="457200"/>
          </a:xfrm>
          <a:prstGeom prst="rect">
            <a:avLst/>
          </a:prstGeom>
          <a:solidFill>
            <a:srgbClr val="23433A"/>
          </a:solidFill>
          <a:ln/>
        </p:spPr>
        <p:txBody>
          <a:bodyPr/>
          <a:lstStyle/>
          <a:p>
            <a:endParaRPr lang="en-US"/>
          </a:p>
        </p:txBody>
      </p:sp>
      <p:sp>
        <p:nvSpPr>
          <p:cNvPr id="8" name="Shape 6"/>
          <p:cNvSpPr/>
          <p:nvPr/>
        </p:nvSpPr>
        <p:spPr>
          <a:xfrm>
            <a:off x="841248" y="1911096"/>
            <a:ext cx="457200" cy="457200"/>
          </a:xfrm>
          <a:prstGeom prst="ellipse">
            <a:avLst/>
          </a:prstGeom>
          <a:solidFill>
            <a:srgbClr val="356152"/>
          </a:solidFill>
          <a:ln/>
        </p:spPr>
        <p:txBody>
          <a:bodyPr/>
          <a:lstStyle/>
          <a:p>
            <a:endParaRPr lang="en-US"/>
          </a:p>
        </p:txBody>
      </p:sp>
      <p:pic>
        <p:nvPicPr>
          <p:cNvPr id="9" name="Image 0" descr="img/ic_county.png"/>
          <p:cNvPicPr>
            <a:picLocks noChangeAspect="1"/>
          </p:cNvPicPr>
          <p:nvPr/>
        </p:nvPicPr>
        <p:blipFill>
          <a:blip r:embed="rId3"/>
          <a:stretch>
            <a:fillRect/>
          </a:stretch>
        </p:blipFill>
        <p:spPr>
          <a:xfrm>
            <a:off x="973836" y="2043684"/>
            <a:ext cx="192024" cy="192024"/>
          </a:xfrm>
          <a:prstGeom prst="rect">
            <a:avLst/>
          </a:prstGeom>
        </p:spPr>
      </p:pic>
      <p:sp>
        <p:nvSpPr>
          <p:cNvPr id="10" name="Text 7"/>
          <p:cNvSpPr/>
          <p:nvPr/>
        </p:nvSpPr>
        <p:spPr>
          <a:xfrm>
            <a:off x="1417320" y="1691640"/>
            <a:ext cx="4480560" cy="86868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p:txBody>
      </p:sp>
      <p:sp>
        <p:nvSpPr>
          <p:cNvPr id="11" name="Text 8"/>
          <p:cNvSpPr/>
          <p:nvPr/>
        </p:nvSpPr>
        <p:spPr>
          <a:xfrm>
            <a:off x="868680" y="2743200"/>
            <a:ext cx="4846320" cy="548640"/>
          </a:xfrm>
          <a:prstGeom prst="rect">
            <a:avLst/>
          </a:prstGeom>
          <a:noFill/>
          <a:ln/>
        </p:spPr>
        <p:txBody>
          <a:bodyPr wrap="square" rtlCol="0" anchor="ctr"/>
          <a:lstStyle/>
          <a:p>
            <a:pPr marL="0" indent="0">
              <a:buNone/>
            </a:pPr>
            <a:r>
              <a:rPr lang="en-US" sz="3300" b="1" dirty="0">
                <a:solidFill>
                  <a:srgbClr val="23433A"/>
                </a:solidFill>
                <a:latin typeface="Calibri" pitchFamily="34" charset="0"/>
                <a:ea typeface="Calibri" pitchFamily="34" charset="-122"/>
                <a:cs typeface="Calibri" pitchFamily="34" charset="-120"/>
              </a:rPr>
              <a:t>$215M</a:t>
            </a:r>
            <a:r>
              <a:rPr lang="en-US" sz="1400" dirty="0">
                <a:solidFill>
                  <a:srgbClr val="5C6B64"/>
                </a:solidFill>
                <a:latin typeface="Calibri" pitchFamily="34" charset="0"/>
                <a:ea typeface="Calibri" pitchFamily="34" charset="-122"/>
                <a:cs typeface="Calibri" pitchFamily="34" charset="-120"/>
              </a:rPr>
              <a:t>   identified need</a:t>
            </a:r>
            <a:endParaRPr lang="en-US" sz="3300" dirty="0"/>
          </a:p>
        </p:txBody>
      </p:sp>
      <p:sp>
        <p:nvSpPr>
          <p:cNvPr id="12" name="Text 9"/>
          <p:cNvSpPr/>
          <p:nvPr/>
        </p:nvSpPr>
        <p:spPr>
          <a:xfrm>
            <a:off x="868680" y="3461004"/>
            <a:ext cx="4846320" cy="457200"/>
          </a:xfrm>
          <a:prstGeom prst="rect">
            <a:avLst/>
          </a:prstGeom>
          <a:noFill/>
          <a:ln/>
        </p:spPr>
        <p:txBody>
          <a:bodyPr wrap="square" rtlCol="0" anchor="t"/>
          <a:lstStyle/>
          <a:p>
            <a:pPr marL="0" indent="0">
              <a:buNone/>
            </a:pPr>
            <a:r>
              <a:rPr lang="en-US" sz="1600" b="1" dirty="0">
                <a:solidFill>
                  <a:srgbClr val="21302B"/>
                </a:solidFill>
                <a:latin typeface="Calibri" pitchFamily="34" charset="0"/>
                <a:ea typeface="Calibri" pitchFamily="34" charset="-122"/>
                <a:cs typeface="Calibri" pitchFamily="34" charset="-120"/>
              </a:rPr>
              <a:t>165</a:t>
            </a:r>
            <a:r>
              <a:rPr lang="en-US" sz="1600" dirty="0">
                <a:solidFill>
                  <a:srgbClr val="21302B"/>
                </a:solidFill>
                <a:latin typeface="Calibri" pitchFamily="34" charset="0"/>
                <a:ea typeface="Calibri" pitchFamily="34" charset="-122"/>
                <a:cs typeface="Calibri" pitchFamily="34" charset="-120"/>
              </a:rPr>
              <a:t> distinct projects across Public Works, Special Districts, and Water Resources</a:t>
            </a:r>
            <a:endParaRPr lang="en-US" sz="1600" dirty="0"/>
          </a:p>
        </p:txBody>
      </p:sp>
      <p:sp>
        <p:nvSpPr>
          <p:cNvPr id="13" name="Text 10"/>
          <p:cNvSpPr/>
          <p:nvPr/>
        </p:nvSpPr>
        <p:spPr>
          <a:xfrm>
            <a:off x="868680" y="4242816"/>
            <a:ext cx="4846320" cy="365760"/>
          </a:xfrm>
          <a:prstGeom prst="rect">
            <a:avLst/>
          </a:prstGeom>
          <a:noFill/>
          <a:ln/>
        </p:spPr>
        <p:txBody>
          <a:bodyPr wrap="square" rtlCol="0" anchor="ctr"/>
          <a:lstStyle/>
          <a:p>
            <a:pPr marL="0" indent="0">
              <a:buNone/>
            </a:pPr>
            <a:r>
              <a:rPr lang="en-US" sz="1600" i="1" dirty="0">
                <a:solidFill>
                  <a:srgbClr val="356152"/>
                </a:solidFill>
                <a:latin typeface="Calibri" pitchFamily="34" charset="0"/>
                <a:ea typeface="Calibri" pitchFamily="34" charset="-122"/>
                <a:cs typeface="Calibri" pitchFamily="34" charset="-120"/>
              </a:rPr>
              <a:t>Considered by your Board sitting as the Board of Supervisors</a:t>
            </a:r>
            <a:endParaRPr lang="en-US" sz="1600" dirty="0"/>
          </a:p>
        </p:txBody>
      </p:sp>
      <p:sp>
        <p:nvSpPr>
          <p:cNvPr id="14" name="Shape 11"/>
          <p:cNvSpPr/>
          <p:nvPr/>
        </p:nvSpPr>
        <p:spPr>
          <a:xfrm>
            <a:off x="6217920" y="1790493"/>
            <a:ext cx="5486400" cy="3108960"/>
          </a:xfrm>
          <a:prstGeom prst="roundRect">
            <a:avLst>
              <a:gd name="adj" fmla="val 2712"/>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5" name="Shape 12"/>
          <p:cNvSpPr/>
          <p:nvPr/>
        </p:nvSpPr>
        <p:spPr>
          <a:xfrm>
            <a:off x="6172200" y="1691640"/>
            <a:ext cx="5486400" cy="868680"/>
          </a:xfrm>
          <a:prstGeom prst="roundRect">
            <a:avLst>
              <a:gd name="adj" fmla="val 8421"/>
            </a:avLst>
          </a:prstGeom>
          <a:solidFill>
            <a:srgbClr val="1B5A6B"/>
          </a:solidFill>
          <a:ln/>
        </p:spPr>
        <p:txBody>
          <a:bodyPr/>
          <a:lstStyle/>
          <a:p>
            <a:endParaRPr lang="en-US"/>
          </a:p>
        </p:txBody>
      </p:sp>
      <p:sp>
        <p:nvSpPr>
          <p:cNvPr id="16" name="Shape 13"/>
          <p:cNvSpPr/>
          <p:nvPr/>
        </p:nvSpPr>
        <p:spPr>
          <a:xfrm>
            <a:off x="6172200" y="2103120"/>
            <a:ext cx="5486400" cy="457200"/>
          </a:xfrm>
          <a:prstGeom prst="rect">
            <a:avLst/>
          </a:prstGeom>
          <a:solidFill>
            <a:srgbClr val="1B5A6B"/>
          </a:solidFill>
          <a:ln/>
        </p:spPr>
        <p:txBody>
          <a:bodyPr/>
          <a:lstStyle/>
          <a:p>
            <a:endParaRPr lang="en-US"/>
          </a:p>
        </p:txBody>
      </p:sp>
      <p:sp>
        <p:nvSpPr>
          <p:cNvPr id="17" name="Shape 14"/>
          <p:cNvSpPr/>
          <p:nvPr/>
        </p:nvSpPr>
        <p:spPr>
          <a:xfrm>
            <a:off x="6464808" y="1911096"/>
            <a:ext cx="457200" cy="457200"/>
          </a:xfrm>
          <a:prstGeom prst="ellipse">
            <a:avLst/>
          </a:prstGeom>
          <a:solidFill>
            <a:srgbClr val="2E7C8E"/>
          </a:solidFill>
          <a:ln/>
        </p:spPr>
        <p:txBody>
          <a:bodyPr/>
          <a:lstStyle/>
          <a:p>
            <a:endParaRPr lang="en-US"/>
          </a:p>
        </p:txBody>
      </p:sp>
      <p:pic>
        <p:nvPicPr>
          <p:cNvPr id="18" name="Image 1" descr="img/ic_lacosan.png"/>
          <p:cNvPicPr>
            <a:picLocks noChangeAspect="1"/>
          </p:cNvPicPr>
          <p:nvPr/>
        </p:nvPicPr>
        <p:blipFill>
          <a:blip r:embed="rId4"/>
          <a:stretch>
            <a:fillRect/>
          </a:stretch>
        </p:blipFill>
        <p:spPr>
          <a:xfrm>
            <a:off x="6597396" y="2043684"/>
            <a:ext cx="192024" cy="192024"/>
          </a:xfrm>
          <a:prstGeom prst="rect">
            <a:avLst/>
          </a:prstGeom>
        </p:spPr>
      </p:pic>
      <p:sp>
        <p:nvSpPr>
          <p:cNvPr id="19" name="Text 15"/>
          <p:cNvSpPr/>
          <p:nvPr/>
        </p:nvSpPr>
        <p:spPr>
          <a:xfrm>
            <a:off x="7040880" y="1691640"/>
            <a:ext cx="4480560" cy="86868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LACOSAN CIP</a:t>
            </a:r>
            <a:endParaRPr lang="en-US" sz="1600" dirty="0"/>
          </a:p>
        </p:txBody>
      </p:sp>
      <p:sp>
        <p:nvSpPr>
          <p:cNvPr id="20" name="Text 16"/>
          <p:cNvSpPr/>
          <p:nvPr/>
        </p:nvSpPr>
        <p:spPr>
          <a:xfrm>
            <a:off x="6492240" y="2743200"/>
            <a:ext cx="4846320" cy="548640"/>
          </a:xfrm>
          <a:prstGeom prst="rect">
            <a:avLst/>
          </a:prstGeom>
          <a:noFill/>
          <a:ln/>
        </p:spPr>
        <p:txBody>
          <a:bodyPr wrap="square" rtlCol="0" anchor="ctr"/>
          <a:lstStyle/>
          <a:p>
            <a:pPr marL="0" indent="0">
              <a:buNone/>
            </a:pPr>
            <a:r>
              <a:rPr lang="en-US" sz="3300" b="1" dirty="0">
                <a:solidFill>
                  <a:srgbClr val="1B5A6B"/>
                </a:solidFill>
                <a:latin typeface="Calibri" pitchFamily="34" charset="0"/>
                <a:ea typeface="Calibri" pitchFamily="34" charset="-122"/>
                <a:cs typeface="Calibri" pitchFamily="34" charset="-120"/>
              </a:rPr>
              <a:t>$10.7M</a:t>
            </a:r>
            <a:r>
              <a:rPr lang="en-US" sz="1400" dirty="0">
                <a:solidFill>
                  <a:srgbClr val="5C6B64"/>
                </a:solidFill>
                <a:latin typeface="Calibri" pitchFamily="34" charset="0"/>
                <a:ea typeface="Calibri" pitchFamily="34" charset="-122"/>
                <a:cs typeface="Calibri" pitchFamily="34" charset="-120"/>
              </a:rPr>
              <a:t>   identified need</a:t>
            </a:r>
            <a:endParaRPr lang="en-US" sz="3300" dirty="0"/>
          </a:p>
        </p:txBody>
      </p:sp>
      <p:sp>
        <p:nvSpPr>
          <p:cNvPr id="21" name="Text 17"/>
          <p:cNvSpPr/>
          <p:nvPr/>
        </p:nvSpPr>
        <p:spPr>
          <a:xfrm>
            <a:off x="6492240" y="3423423"/>
            <a:ext cx="4846320" cy="457200"/>
          </a:xfrm>
          <a:prstGeom prst="rect">
            <a:avLst/>
          </a:prstGeom>
          <a:noFill/>
          <a:ln/>
        </p:spPr>
        <p:txBody>
          <a:bodyPr wrap="square" rtlCol="0" anchor="t"/>
          <a:lstStyle/>
          <a:p>
            <a:pPr marL="0" indent="0">
              <a:buNone/>
            </a:pPr>
            <a:r>
              <a:rPr lang="en-US" sz="1600" b="1" dirty="0">
                <a:solidFill>
                  <a:srgbClr val="21302B"/>
                </a:solidFill>
                <a:latin typeface="Calibri" pitchFamily="34" charset="0"/>
                <a:ea typeface="Calibri" pitchFamily="34" charset="-122"/>
                <a:cs typeface="Calibri" pitchFamily="34" charset="-120"/>
              </a:rPr>
              <a:t>17</a:t>
            </a:r>
            <a:r>
              <a:rPr lang="en-US" sz="1600" dirty="0">
                <a:solidFill>
                  <a:srgbClr val="21302B"/>
                </a:solidFill>
                <a:latin typeface="Calibri" pitchFamily="34" charset="0"/>
                <a:ea typeface="Calibri" pitchFamily="34" charset="-122"/>
                <a:cs typeface="Calibri" pitchFamily="34" charset="-120"/>
              </a:rPr>
              <a:t> sanitation projects (11 LACOSAN + 6 shared with the County CIP)</a:t>
            </a:r>
            <a:endParaRPr lang="en-US" sz="1600" dirty="0"/>
          </a:p>
        </p:txBody>
      </p:sp>
      <p:sp>
        <p:nvSpPr>
          <p:cNvPr id="22" name="Text 18"/>
          <p:cNvSpPr/>
          <p:nvPr/>
        </p:nvSpPr>
        <p:spPr>
          <a:xfrm>
            <a:off x="6492240" y="4186200"/>
            <a:ext cx="4846320" cy="365760"/>
          </a:xfrm>
          <a:prstGeom prst="rect">
            <a:avLst/>
          </a:prstGeom>
          <a:noFill/>
          <a:ln/>
        </p:spPr>
        <p:txBody>
          <a:bodyPr wrap="square" rtlCol="0" anchor="ctr"/>
          <a:lstStyle/>
          <a:p>
            <a:pPr marL="0" indent="0">
              <a:buNone/>
            </a:pPr>
            <a:r>
              <a:rPr lang="en-US" sz="1600" i="1" dirty="0">
                <a:solidFill>
                  <a:srgbClr val="2E7C8E"/>
                </a:solidFill>
                <a:latin typeface="Calibri" pitchFamily="34" charset="0"/>
                <a:ea typeface="Calibri" pitchFamily="34" charset="-122"/>
                <a:cs typeface="Calibri" pitchFamily="34" charset="-120"/>
              </a:rPr>
              <a:t>Considered by your Board sitting as the LACOSAN Board of Directors</a:t>
            </a:r>
            <a:endParaRPr lang="en-US" sz="1600" dirty="0"/>
          </a:p>
        </p:txBody>
      </p:sp>
      <p:sp>
        <p:nvSpPr>
          <p:cNvPr id="23" name="Text 19"/>
          <p:cNvSpPr/>
          <p:nvPr/>
        </p:nvSpPr>
        <p:spPr>
          <a:xfrm>
            <a:off x="594360" y="4960748"/>
            <a:ext cx="11109960" cy="640080"/>
          </a:xfrm>
          <a:prstGeom prst="rect">
            <a:avLst/>
          </a:prstGeom>
          <a:noFill/>
          <a:ln/>
        </p:spPr>
        <p:txBody>
          <a:bodyPr wrap="square" rtlCol="0" anchor="ctr"/>
          <a:lstStyle/>
          <a:p>
            <a:pPr marL="0" indent="0">
              <a:lnSpc>
                <a:spcPts val="1800"/>
              </a:lnSpc>
              <a:buNone/>
            </a:pPr>
            <a:r>
              <a:rPr lang="en-US" sz="1600" b="1" dirty="0">
                <a:solidFill>
                  <a:srgbClr val="21302B"/>
                </a:solidFill>
                <a:latin typeface="Calibri" pitchFamily="34" charset="0"/>
                <a:ea typeface="Calibri" pitchFamily="34" charset="-122"/>
                <a:cs typeface="Calibri" pitchFamily="34" charset="-120"/>
              </a:rPr>
              <a:t>Both are inaugural, multi-year planning documents</a:t>
            </a:r>
            <a:r>
              <a:rPr lang="en-US" sz="1600" dirty="0">
                <a:solidFill>
                  <a:srgbClr val="5C6B64"/>
                </a:solidFill>
                <a:latin typeface="Calibri" pitchFamily="34" charset="0"/>
                <a:ea typeface="Calibri" pitchFamily="34" charset="-122"/>
                <a:cs typeface="Calibri" pitchFamily="34" charset="-120"/>
              </a:rPr>
              <a:t> — a baseline of capital needs to guide departments and pursue outside funding. They are not pre-approved expenditures; spending is decided annually through the budget process.</a:t>
            </a:r>
            <a:endParaRPr lang="en-US" sz="1600" dirty="0"/>
          </a:p>
        </p:txBody>
      </p:sp>
      <p:sp>
        <p:nvSpPr>
          <p:cNvPr id="28" name="Text 23"/>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353312" cy="292608"/>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502920"/>
            <a:ext cx="1353312"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COUNTY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$216.1M across three functional areas</a:t>
            </a:r>
            <a:endParaRPr lang="en-US" sz="2700" dirty="0"/>
          </a:p>
        </p:txBody>
      </p:sp>
      <p:sp>
        <p:nvSpPr>
          <p:cNvPr id="5" name="Shape 3"/>
          <p:cNvSpPr/>
          <p:nvPr/>
        </p:nvSpPr>
        <p:spPr>
          <a:xfrm>
            <a:off x="548640" y="1691640"/>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Shape 4"/>
          <p:cNvSpPr/>
          <p:nvPr/>
        </p:nvSpPr>
        <p:spPr>
          <a:xfrm>
            <a:off x="777240" y="2002536"/>
            <a:ext cx="603504" cy="603504"/>
          </a:xfrm>
          <a:prstGeom prst="ellipse">
            <a:avLst/>
          </a:prstGeom>
          <a:solidFill>
            <a:srgbClr val="23433A"/>
          </a:solidFill>
          <a:ln/>
        </p:spPr>
        <p:txBody>
          <a:bodyPr/>
          <a:lstStyle/>
          <a:p>
            <a:endParaRPr lang="en-US"/>
          </a:p>
        </p:txBody>
      </p:sp>
      <p:pic>
        <p:nvPicPr>
          <p:cNvPr id="7" name="Image 0" descr="img/ic_transport.png"/>
          <p:cNvPicPr>
            <a:picLocks noChangeAspect="1"/>
          </p:cNvPicPr>
          <p:nvPr/>
        </p:nvPicPr>
        <p:blipFill>
          <a:blip r:embed="rId3"/>
          <a:stretch>
            <a:fillRect/>
          </a:stretch>
        </p:blipFill>
        <p:spPr>
          <a:xfrm>
            <a:off x="952256" y="2177552"/>
            <a:ext cx="253472" cy="253472"/>
          </a:xfrm>
          <a:prstGeom prst="rect">
            <a:avLst/>
          </a:prstGeom>
        </p:spPr>
      </p:pic>
      <p:sp>
        <p:nvSpPr>
          <p:cNvPr id="8" name="Text 5"/>
          <p:cNvSpPr/>
          <p:nvPr/>
        </p:nvSpPr>
        <p:spPr>
          <a:xfrm>
            <a:off x="1554480" y="1837944"/>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Transportation</a:t>
            </a:r>
            <a:endParaRPr lang="en-US" sz="1500" dirty="0"/>
          </a:p>
        </p:txBody>
      </p:sp>
      <p:sp>
        <p:nvSpPr>
          <p:cNvPr id="9" name="Text 6"/>
          <p:cNvSpPr/>
          <p:nvPr/>
        </p:nvSpPr>
        <p:spPr>
          <a:xfrm>
            <a:off x="1554480" y="2240280"/>
            <a:ext cx="2291126"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54% of the plan: roads, bridges &amp; airport</a:t>
            </a:r>
            <a:endParaRPr lang="en-US" sz="1600" dirty="0"/>
          </a:p>
        </p:txBody>
      </p:sp>
      <p:sp>
        <p:nvSpPr>
          <p:cNvPr id="10" name="Text 7"/>
          <p:cNvSpPr/>
          <p:nvPr/>
        </p:nvSpPr>
        <p:spPr>
          <a:xfrm>
            <a:off x="3337560" y="1691640"/>
            <a:ext cx="1627632" cy="1207008"/>
          </a:xfrm>
          <a:prstGeom prst="rect">
            <a:avLst/>
          </a:prstGeom>
          <a:noFill/>
          <a:ln/>
        </p:spPr>
        <p:txBody>
          <a:bodyPr wrap="square" rtlCol="0" anchor="ctr"/>
          <a:lstStyle/>
          <a:p>
            <a:pPr marL="0" indent="0" algn="r">
              <a:buNone/>
            </a:pPr>
            <a:r>
              <a:rPr lang="en-US" sz="2100" b="1" dirty="0">
                <a:solidFill>
                  <a:srgbClr val="23433A"/>
                </a:solidFill>
                <a:latin typeface="Calibri" pitchFamily="34" charset="0"/>
                <a:ea typeface="Calibri" pitchFamily="34" charset="-122"/>
                <a:cs typeface="Calibri" pitchFamily="34" charset="-120"/>
              </a:rPr>
              <a:t>$116.9M</a:t>
            </a:r>
            <a:endParaRPr lang="en-US" sz="2100" dirty="0"/>
          </a:p>
        </p:txBody>
      </p:sp>
      <p:sp>
        <p:nvSpPr>
          <p:cNvPr id="11" name="Shape 8"/>
          <p:cNvSpPr/>
          <p:nvPr/>
        </p:nvSpPr>
        <p:spPr>
          <a:xfrm>
            <a:off x="548640" y="3081528"/>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2" name="Shape 9"/>
          <p:cNvSpPr/>
          <p:nvPr/>
        </p:nvSpPr>
        <p:spPr>
          <a:xfrm>
            <a:off x="777240" y="3392424"/>
            <a:ext cx="603504" cy="603504"/>
          </a:xfrm>
          <a:prstGeom prst="ellipse">
            <a:avLst/>
          </a:prstGeom>
          <a:solidFill>
            <a:srgbClr val="356152"/>
          </a:solidFill>
          <a:ln/>
        </p:spPr>
        <p:txBody>
          <a:bodyPr/>
          <a:lstStyle/>
          <a:p>
            <a:endParaRPr lang="en-US"/>
          </a:p>
        </p:txBody>
      </p:sp>
      <p:pic>
        <p:nvPicPr>
          <p:cNvPr id="13" name="Image 1" descr="img/ic_facilities.png"/>
          <p:cNvPicPr>
            <a:picLocks noChangeAspect="1"/>
          </p:cNvPicPr>
          <p:nvPr/>
        </p:nvPicPr>
        <p:blipFill>
          <a:blip r:embed="rId4"/>
          <a:stretch>
            <a:fillRect/>
          </a:stretch>
        </p:blipFill>
        <p:spPr>
          <a:xfrm>
            <a:off x="952256" y="3567440"/>
            <a:ext cx="253472" cy="253472"/>
          </a:xfrm>
          <a:prstGeom prst="rect">
            <a:avLst/>
          </a:prstGeom>
        </p:spPr>
      </p:pic>
      <p:sp>
        <p:nvSpPr>
          <p:cNvPr id="14" name="Text 10"/>
          <p:cNvSpPr/>
          <p:nvPr/>
        </p:nvSpPr>
        <p:spPr>
          <a:xfrm>
            <a:off x="1554480" y="3227832"/>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Facilities</a:t>
            </a:r>
            <a:endParaRPr lang="en-US" sz="1500" dirty="0"/>
          </a:p>
        </p:txBody>
      </p:sp>
      <p:sp>
        <p:nvSpPr>
          <p:cNvPr id="15" name="Text 11"/>
          <p:cNvSpPr/>
          <p:nvPr/>
        </p:nvSpPr>
        <p:spPr>
          <a:xfrm>
            <a:off x="1554479" y="3630168"/>
            <a:ext cx="2291127"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Buildings, parks &amp; landfill</a:t>
            </a:r>
            <a:endParaRPr lang="en-US" sz="1600" dirty="0"/>
          </a:p>
        </p:txBody>
      </p:sp>
      <p:sp>
        <p:nvSpPr>
          <p:cNvPr id="16" name="Text 12"/>
          <p:cNvSpPr/>
          <p:nvPr/>
        </p:nvSpPr>
        <p:spPr>
          <a:xfrm>
            <a:off x="3337560" y="3081528"/>
            <a:ext cx="1627632" cy="1207008"/>
          </a:xfrm>
          <a:prstGeom prst="rect">
            <a:avLst/>
          </a:prstGeom>
          <a:noFill/>
          <a:ln/>
        </p:spPr>
        <p:txBody>
          <a:bodyPr wrap="square" rtlCol="0" anchor="ctr"/>
          <a:lstStyle/>
          <a:p>
            <a:pPr marL="0" indent="0" algn="r">
              <a:buNone/>
            </a:pPr>
            <a:r>
              <a:rPr lang="en-US" sz="2100" b="1" dirty="0">
                <a:solidFill>
                  <a:srgbClr val="356152"/>
                </a:solidFill>
                <a:latin typeface="Calibri" pitchFamily="34" charset="0"/>
                <a:ea typeface="Calibri" pitchFamily="34" charset="-122"/>
                <a:cs typeface="Calibri" pitchFamily="34" charset="-120"/>
              </a:rPr>
              <a:t>$67.8M</a:t>
            </a:r>
            <a:endParaRPr lang="en-US" sz="2100" dirty="0"/>
          </a:p>
        </p:txBody>
      </p:sp>
      <p:sp>
        <p:nvSpPr>
          <p:cNvPr id="17" name="Shape 13"/>
          <p:cNvSpPr/>
          <p:nvPr/>
        </p:nvSpPr>
        <p:spPr>
          <a:xfrm>
            <a:off x="548640" y="4471416"/>
            <a:ext cx="5074920" cy="1207008"/>
          </a:xfrm>
          <a:prstGeom prst="roundRect">
            <a:avLst>
              <a:gd name="adj" fmla="val 530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18" name="Shape 14"/>
          <p:cNvSpPr/>
          <p:nvPr/>
        </p:nvSpPr>
        <p:spPr>
          <a:xfrm>
            <a:off x="777240" y="4782312"/>
            <a:ext cx="603504" cy="603504"/>
          </a:xfrm>
          <a:prstGeom prst="ellipse">
            <a:avLst/>
          </a:prstGeom>
          <a:solidFill>
            <a:srgbClr val="1B5A6B"/>
          </a:solidFill>
          <a:ln/>
        </p:spPr>
        <p:txBody>
          <a:bodyPr/>
          <a:lstStyle/>
          <a:p>
            <a:endParaRPr lang="en-US"/>
          </a:p>
        </p:txBody>
      </p:sp>
      <p:pic>
        <p:nvPicPr>
          <p:cNvPr id="19" name="Image 2" descr="img/ic_utilities.png"/>
          <p:cNvPicPr>
            <a:picLocks noChangeAspect="1"/>
          </p:cNvPicPr>
          <p:nvPr/>
        </p:nvPicPr>
        <p:blipFill>
          <a:blip r:embed="rId5"/>
          <a:stretch>
            <a:fillRect/>
          </a:stretch>
        </p:blipFill>
        <p:spPr>
          <a:xfrm>
            <a:off x="952256" y="4957328"/>
            <a:ext cx="253472" cy="253472"/>
          </a:xfrm>
          <a:prstGeom prst="rect">
            <a:avLst/>
          </a:prstGeom>
        </p:spPr>
      </p:pic>
      <p:sp>
        <p:nvSpPr>
          <p:cNvPr id="20" name="Text 15"/>
          <p:cNvSpPr/>
          <p:nvPr/>
        </p:nvSpPr>
        <p:spPr>
          <a:xfrm>
            <a:off x="1554480" y="4617720"/>
            <a:ext cx="2011680" cy="365760"/>
          </a:xfrm>
          <a:prstGeom prst="rect">
            <a:avLst/>
          </a:prstGeom>
          <a:noFill/>
          <a:ln/>
        </p:spPr>
        <p:txBody>
          <a:bodyPr wrap="square" rtlCol="0" anchor="ctr"/>
          <a:lstStyle/>
          <a:p>
            <a:pPr marL="0" indent="0">
              <a:buNone/>
            </a:pPr>
            <a:r>
              <a:rPr lang="en-US" sz="1500" b="1" dirty="0">
                <a:solidFill>
                  <a:srgbClr val="21302B"/>
                </a:solidFill>
                <a:latin typeface="Calibri" pitchFamily="34" charset="0"/>
                <a:ea typeface="Calibri" pitchFamily="34" charset="-122"/>
                <a:cs typeface="Calibri" pitchFamily="34" charset="-120"/>
              </a:rPr>
              <a:t>Utilities</a:t>
            </a:r>
            <a:endParaRPr lang="en-US" sz="1500" dirty="0"/>
          </a:p>
        </p:txBody>
      </p:sp>
      <p:sp>
        <p:nvSpPr>
          <p:cNvPr id="21" name="Text 16"/>
          <p:cNvSpPr/>
          <p:nvPr/>
        </p:nvSpPr>
        <p:spPr>
          <a:xfrm>
            <a:off x="1554480" y="5020056"/>
            <a:ext cx="1920240" cy="548640"/>
          </a:xfrm>
          <a:prstGeom prst="rect">
            <a:avLst/>
          </a:prstGeom>
          <a:noFill/>
          <a:ln/>
        </p:spPr>
        <p:txBody>
          <a:bodyPr wrap="square" rtlCol="0" anchor="ctr"/>
          <a:lstStyle/>
          <a:p>
            <a:pPr marL="0" indent="0">
              <a:lnSpc>
                <a:spcPts val="1300"/>
              </a:lnSpc>
              <a:buNone/>
            </a:pPr>
            <a:r>
              <a:rPr lang="en-US" sz="1600" dirty="0">
                <a:solidFill>
                  <a:srgbClr val="5C6B64"/>
                </a:solidFill>
                <a:latin typeface="Calibri" pitchFamily="34" charset="0"/>
                <a:ea typeface="Calibri" pitchFamily="34" charset="-122"/>
                <a:cs typeface="Calibri" pitchFamily="34" charset="-120"/>
              </a:rPr>
              <a:t>Special Districts water &amp; wastewater</a:t>
            </a:r>
            <a:endParaRPr lang="en-US" sz="1600" dirty="0"/>
          </a:p>
        </p:txBody>
      </p:sp>
      <p:sp>
        <p:nvSpPr>
          <p:cNvPr id="22" name="Text 17"/>
          <p:cNvSpPr/>
          <p:nvPr/>
        </p:nvSpPr>
        <p:spPr>
          <a:xfrm>
            <a:off x="3337560" y="4471416"/>
            <a:ext cx="1627632" cy="1207008"/>
          </a:xfrm>
          <a:prstGeom prst="rect">
            <a:avLst/>
          </a:prstGeom>
          <a:noFill/>
          <a:ln/>
        </p:spPr>
        <p:txBody>
          <a:bodyPr wrap="square" rtlCol="0" anchor="ctr"/>
          <a:lstStyle/>
          <a:p>
            <a:pPr marL="0" indent="0" algn="r">
              <a:buNone/>
            </a:pPr>
            <a:r>
              <a:rPr lang="en-US" sz="2100" b="1" dirty="0">
                <a:solidFill>
                  <a:srgbClr val="1B5A6B"/>
                </a:solidFill>
                <a:latin typeface="Calibri" pitchFamily="34" charset="0"/>
                <a:ea typeface="Calibri" pitchFamily="34" charset="-122"/>
                <a:cs typeface="Calibri" pitchFamily="34" charset="-120"/>
              </a:rPr>
              <a:t>$30.3M</a:t>
            </a:r>
            <a:endParaRPr lang="en-US" sz="2100" dirty="0"/>
          </a:p>
        </p:txBody>
      </p:sp>
      <p:sp>
        <p:nvSpPr>
          <p:cNvPr id="23" name="Shape 18"/>
          <p:cNvSpPr/>
          <p:nvPr/>
        </p:nvSpPr>
        <p:spPr>
          <a:xfrm>
            <a:off x="548640" y="5861304"/>
            <a:ext cx="5074920" cy="640080"/>
          </a:xfrm>
          <a:prstGeom prst="roundRect">
            <a:avLst>
              <a:gd name="adj" fmla="val 8571"/>
            </a:avLst>
          </a:prstGeom>
          <a:solidFill>
            <a:srgbClr val="23433A"/>
          </a:solidFill>
          <a:ln/>
        </p:spPr>
        <p:txBody>
          <a:bodyPr/>
          <a:lstStyle/>
          <a:p>
            <a:endParaRPr lang="en-US"/>
          </a:p>
        </p:txBody>
      </p:sp>
      <p:sp>
        <p:nvSpPr>
          <p:cNvPr id="24" name="Text 19"/>
          <p:cNvSpPr/>
          <p:nvPr/>
        </p:nvSpPr>
        <p:spPr>
          <a:xfrm>
            <a:off x="868680" y="5861304"/>
            <a:ext cx="2743200" cy="640080"/>
          </a:xfrm>
          <a:prstGeom prst="rect">
            <a:avLst/>
          </a:prstGeom>
          <a:noFill/>
          <a:ln/>
        </p:spPr>
        <p:txBody>
          <a:bodyPr wrap="square" rtlCol="0" anchor="ctr"/>
          <a:lstStyle/>
          <a:p>
            <a:pPr marL="0" indent="0">
              <a:buNone/>
            </a:pPr>
            <a:r>
              <a:rPr lang="en-US" sz="1250" b="1" kern="0" spc="100" dirty="0">
                <a:solidFill>
                  <a:srgbClr val="FFFFFF"/>
                </a:solidFill>
                <a:latin typeface="Calibri" pitchFamily="34" charset="0"/>
                <a:ea typeface="Calibri" pitchFamily="34" charset="-122"/>
                <a:cs typeface="Calibri" pitchFamily="34" charset="-120"/>
              </a:rPr>
              <a:t>FOUR-YEAR TOTAL</a:t>
            </a:r>
            <a:endParaRPr lang="en-US" sz="1250" dirty="0"/>
          </a:p>
        </p:txBody>
      </p:sp>
      <p:sp>
        <p:nvSpPr>
          <p:cNvPr id="25" name="Text 20"/>
          <p:cNvSpPr/>
          <p:nvPr/>
        </p:nvSpPr>
        <p:spPr>
          <a:xfrm>
            <a:off x="3474720" y="5861304"/>
            <a:ext cx="1508760" cy="640080"/>
          </a:xfrm>
          <a:prstGeom prst="rect">
            <a:avLst/>
          </a:prstGeom>
          <a:noFill/>
          <a:ln/>
        </p:spPr>
        <p:txBody>
          <a:bodyPr wrap="square" rtlCol="0" anchor="ctr"/>
          <a:lstStyle/>
          <a:p>
            <a:pPr marL="0" indent="0" algn="r">
              <a:buNone/>
            </a:pPr>
            <a:r>
              <a:rPr lang="en-US" sz="2300" b="1" dirty="0">
                <a:solidFill>
                  <a:srgbClr val="C5901E"/>
                </a:solidFill>
                <a:latin typeface="Calibri" pitchFamily="34" charset="0"/>
                <a:ea typeface="Calibri" pitchFamily="34" charset="-122"/>
                <a:cs typeface="Calibri" pitchFamily="34" charset="-120"/>
              </a:rPr>
              <a:t>$215M</a:t>
            </a:r>
            <a:endParaRPr lang="en-US" sz="2300" dirty="0"/>
          </a:p>
        </p:txBody>
      </p:sp>
      <p:sp>
        <p:nvSpPr>
          <p:cNvPr id="26" name="Shape 21"/>
          <p:cNvSpPr/>
          <p:nvPr/>
        </p:nvSpPr>
        <p:spPr>
          <a:xfrm>
            <a:off x="5989320" y="1691640"/>
            <a:ext cx="5669280" cy="4251960"/>
          </a:xfrm>
          <a:prstGeom prst="roundRect">
            <a:avLst>
              <a:gd name="adj" fmla="val 1505"/>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7" name="Text 22"/>
          <p:cNvSpPr/>
          <p:nvPr/>
        </p:nvSpPr>
        <p:spPr>
          <a:xfrm>
            <a:off x="6263640" y="1874520"/>
            <a:ext cx="5120640" cy="365760"/>
          </a:xfrm>
          <a:prstGeom prst="rect">
            <a:avLst/>
          </a:prstGeom>
          <a:noFill/>
          <a:ln/>
        </p:spPr>
        <p:txBody>
          <a:bodyPr wrap="square" rtlCol="0" anchor="ctr"/>
          <a:lstStyle/>
          <a:p>
            <a:pPr marL="0" indent="0">
              <a:buNone/>
            </a:pPr>
            <a:r>
              <a:rPr lang="en-US" sz="1400" b="1" dirty="0">
                <a:solidFill>
                  <a:srgbClr val="21302B"/>
                </a:solidFill>
                <a:latin typeface="Calibri" pitchFamily="34" charset="0"/>
                <a:ea typeface="Calibri" pitchFamily="34" charset="-122"/>
                <a:cs typeface="Calibri" pitchFamily="34" charset="-120"/>
              </a:rPr>
              <a:t>Identified investment by fiscal year</a:t>
            </a:r>
            <a:endParaRPr lang="en-US" sz="1400" dirty="0"/>
          </a:p>
        </p:txBody>
      </p:sp>
      <p:graphicFrame>
        <p:nvGraphicFramePr>
          <p:cNvPr id="28" name="Chart 0"/>
          <p:cNvGraphicFramePr/>
          <p:nvPr>
            <p:extLst>
              <p:ext uri="{D42A27DB-BD31-4B8C-83A1-F6EECF244321}">
                <p14:modId xmlns:p14="http://schemas.microsoft.com/office/powerpoint/2010/main" val="618364278"/>
              </p:ext>
            </p:extLst>
          </p:nvPr>
        </p:nvGraphicFramePr>
        <p:xfrm>
          <a:off x="6126480" y="2286000"/>
          <a:ext cx="5440680" cy="3566160"/>
        </p:xfrm>
        <a:graphic>
          <a:graphicData uri="http://schemas.openxmlformats.org/drawingml/2006/chart">
            <c:chart xmlns:c="http://schemas.openxmlformats.org/drawingml/2006/chart" xmlns:r="http://schemas.openxmlformats.org/officeDocument/2006/relationships" r:id="rId6"/>
          </a:graphicData>
        </a:graphic>
      </p:graphicFrame>
      <p:sp>
        <p:nvSpPr>
          <p:cNvPr id="29" name="Text 23"/>
          <p:cNvSpPr/>
          <p:nvPr/>
        </p:nvSpPr>
        <p:spPr>
          <a:xfrm>
            <a:off x="5989320" y="6080760"/>
            <a:ext cx="5669280" cy="320040"/>
          </a:xfrm>
          <a:prstGeom prst="rect">
            <a:avLst/>
          </a:prstGeom>
          <a:noFill/>
          <a:ln/>
        </p:spPr>
        <p:txBody>
          <a:bodyPr wrap="square" rtlCol="0" anchor="ctr"/>
          <a:lstStyle/>
          <a:p>
            <a:pPr marL="0" indent="0" algn="ctr">
              <a:buNone/>
            </a:pPr>
            <a:r>
              <a:rPr lang="en-US" sz="1600" i="1" dirty="0">
                <a:solidFill>
                  <a:srgbClr val="5C6B64"/>
                </a:solidFill>
                <a:latin typeface="Calibri" pitchFamily="34" charset="0"/>
                <a:ea typeface="Calibri" pitchFamily="34" charset="-122"/>
                <a:cs typeface="Calibri" pitchFamily="34" charset="-120"/>
              </a:rPr>
              <a:t>165 projects · Public Works, Special Districts &amp; Water Resources</a:t>
            </a:r>
            <a:endParaRPr lang="en-US" sz="1600" dirty="0"/>
          </a:p>
        </p:txBody>
      </p:sp>
      <p:sp>
        <p:nvSpPr>
          <p:cNvPr id="30" name="Text 24"/>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502920"/>
            <a:ext cx="1353312" cy="292608"/>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502920"/>
            <a:ext cx="1353312"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COUNTY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Where the largest dollars go</a:t>
            </a:r>
            <a:endParaRPr lang="en-US" sz="2700" dirty="0"/>
          </a:p>
        </p:txBody>
      </p:sp>
      <p:sp>
        <p:nvSpPr>
          <p:cNvPr id="5" name="Shape 3"/>
          <p:cNvSpPr/>
          <p:nvPr/>
        </p:nvSpPr>
        <p:spPr>
          <a:xfrm>
            <a:off x="548640" y="1691640"/>
            <a:ext cx="5486400" cy="3264408"/>
          </a:xfrm>
          <a:prstGeom prst="roundRect">
            <a:avLst>
              <a:gd name="adj" fmla="val 233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777240" y="1828800"/>
            <a:ext cx="502920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Transportation  </a:t>
            </a:r>
            <a:r>
              <a:rPr lang="en-US" sz="1600" b="1" dirty="0">
                <a:solidFill>
                  <a:srgbClr val="23433A"/>
                </a:solidFill>
                <a:latin typeface="Calibri" pitchFamily="34" charset="0"/>
                <a:ea typeface="Calibri" pitchFamily="34" charset="-122"/>
                <a:cs typeface="Calibri" pitchFamily="34" charset="-120"/>
              </a:rPr>
              <a:t>$116.9M</a:t>
            </a:r>
            <a:endParaRPr lang="en-US" sz="1600" dirty="0"/>
          </a:p>
        </p:txBody>
      </p:sp>
      <p:graphicFrame>
        <p:nvGraphicFramePr>
          <p:cNvPr id="7" name="Chart 0"/>
          <p:cNvGraphicFramePr/>
          <p:nvPr>
            <p:extLst>
              <p:ext uri="{D42A27DB-BD31-4B8C-83A1-F6EECF244321}">
                <p14:modId xmlns:p14="http://schemas.microsoft.com/office/powerpoint/2010/main" val="2451070084"/>
              </p:ext>
            </p:extLst>
          </p:nvPr>
        </p:nvGraphicFramePr>
        <p:xfrm>
          <a:off x="640080" y="2240280"/>
          <a:ext cx="2468880" cy="210312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3337560" y="2423160"/>
            <a:ext cx="164592" cy="164592"/>
          </a:xfrm>
          <a:prstGeom prst="ellipse">
            <a:avLst/>
          </a:prstGeom>
          <a:solidFill>
            <a:srgbClr val="356152"/>
          </a:solidFill>
          <a:ln/>
        </p:spPr>
        <p:txBody>
          <a:bodyPr/>
          <a:lstStyle/>
          <a:p>
            <a:endParaRPr lang="en-US"/>
          </a:p>
        </p:txBody>
      </p:sp>
      <p:sp>
        <p:nvSpPr>
          <p:cNvPr id="9" name="Text 6"/>
          <p:cNvSpPr/>
          <p:nvPr/>
        </p:nvSpPr>
        <p:spPr>
          <a:xfrm>
            <a:off x="3584448" y="2340864"/>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Roads</a:t>
            </a:r>
            <a:endParaRPr lang="en-US" sz="1600" dirty="0"/>
          </a:p>
        </p:txBody>
      </p:sp>
      <p:sp>
        <p:nvSpPr>
          <p:cNvPr id="10" name="Text 7"/>
          <p:cNvSpPr/>
          <p:nvPr/>
        </p:nvSpPr>
        <p:spPr>
          <a:xfrm>
            <a:off x="3584448" y="2596896"/>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60.2% · $70.4M</a:t>
            </a:r>
            <a:endParaRPr lang="en-US" sz="1600" dirty="0"/>
          </a:p>
        </p:txBody>
      </p:sp>
      <p:sp>
        <p:nvSpPr>
          <p:cNvPr id="11" name="Shape 8"/>
          <p:cNvSpPr/>
          <p:nvPr/>
        </p:nvSpPr>
        <p:spPr>
          <a:xfrm>
            <a:off x="3337560" y="3081528"/>
            <a:ext cx="164592" cy="164592"/>
          </a:xfrm>
          <a:prstGeom prst="ellipse">
            <a:avLst/>
          </a:prstGeom>
          <a:solidFill>
            <a:srgbClr val="7C9C82"/>
          </a:solidFill>
          <a:ln/>
        </p:spPr>
        <p:txBody>
          <a:bodyPr/>
          <a:lstStyle/>
          <a:p>
            <a:endParaRPr lang="en-US"/>
          </a:p>
        </p:txBody>
      </p:sp>
      <p:sp>
        <p:nvSpPr>
          <p:cNvPr id="12" name="Text 9"/>
          <p:cNvSpPr/>
          <p:nvPr/>
        </p:nvSpPr>
        <p:spPr>
          <a:xfrm>
            <a:off x="3584448" y="2999232"/>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Bridges</a:t>
            </a:r>
            <a:endParaRPr lang="en-US" sz="1600" dirty="0"/>
          </a:p>
        </p:txBody>
      </p:sp>
      <p:sp>
        <p:nvSpPr>
          <p:cNvPr id="13" name="Text 10"/>
          <p:cNvSpPr/>
          <p:nvPr/>
        </p:nvSpPr>
        <p:spPr>
          <a:xfrm>
            <a:off x="3584448" y="3255264"/>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38.1% · $44.5M</a:t>
            </a:r>
            <a:endParaRPr lang="en-US" sz="1600" dirty="0"/>
          </a:p>
        </p:txBody>
      </p:sp>
      <p:sp>
        <p:nvSpPr>
          <p:cNvPr id="14" name="Shape 11"/>
          <p:cNvSpPr/>
          <p:nvPr/>
        </p:nvSpPr>
        <p:spPr>
          <a:xfrm>
            <a:off x="3337560" y="3739896"/>
            <a:ext cx="164592" cy="164592"/>
          </a:xfrm>
          <a:prstGeom prst="ellipse">
            <a:avLst/>
          </a:prstGeom>
          <a:solidFill>
            <a:srgbClr val="C5901E"/>
          </a:solidFill>
          <a:ln/>
        </p:spPr>
        <p:txBody>
          <a:bodyPr/>
          <a:lstStyle/>
          <a:p>
            <a:endParaRPr lang="en-US"/>
          </a:p>
        </p:txBody>
      </p:sp>
      <p:sp>
        <p:nvSpPr>
          <p:cNvPr id="15" name="Text 12"/>
          <p:cNvSpPr/>
          <p:nvPr/>
        </p:nvSpPr>
        <p:spPr>
          <a:xfrm>
            <a:off x="3584448" y="3657600"/>
            <a:ext cx="1188720" cy="27432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Airport</a:t>
            </a:r>
            <a:endParaRPr lang="en-US" sz="1600" dirty="0"/>
          </a:p>
        </p:txBody>
      </p:sp>
      <p:sp>
        <p:nvSpPr>
          <p:cNvPr id="16" name="Text 13"/>
          <p:cNvSpPr/>
          <p:nvPr/>
        </p:nvSpPr>
        <p:spPr>
          <a:xfrm>
            <a:off x="3584448" y="3913632"/>
            <a:ext cx="2194560" cy="274320"/>
          </a:xfrm>
          <a:prstGeom prst="rect">
            <a:avLst/>
          </a:prstGeom>
          <a:noFill/>
          <a:ln/>
        </p:spPr>
        <p:txBody>
          <a:bodyPr wrap="square" rtlCol="0" anchor="ctr"/>
          <a:lstStyle/>
          <a:p>
            <a:pPr marL="0" indent="0">
              <a:buNone/>
            </a:pPr>
            <a:r>
              <a:rPr lang="en-US" sz="1600" dirty="0">
                <a:solidFill>
                  <a:srgbClr val="5C6B64"/>
                </a:solidFill>
                <a:latin typeface="Calibri" pitchFamily="34" charset="0"/>
                <a:ea typeface="Calibri" pitchFamily="34" charset="-122"/>
                <a:cs typeface="Calibri" pitchFamily="34" charset="-120"/>
              </a:rPr>
              <a:t>1.7% · $2.0M</a:t>
            </a:r>
            <a:endParaRPr lang="en-US" sz="1600" dirty="0"/>
          </a:p>
        </p:txBody>
      </p:sp>
      <p:sp>
        <p:nvSpPr>
          <p:cNvPr id="17" name="Text 14"/>
          <p:cNvSpPr/>
          <p:nvPr/>
        </p:nvSpPr>
        <p:spPr>
          <a:xfrm>
            <a:off x="533400" y="4453128"/>
            <a:ext cx="5388836" cy="292608"/>
          </a:xfrm>
          <a:prstGeom prst="rect">
            <a:avLst/>
          </a:prstGeom>
          <a:noFill/>
          <a:ln/>
        </p:spPr>
        <p:txBody>
          <a:bodyPr wrap="square" rtlCol="0" anchor="ctr"/>
          <a:lstStyle/>
          <a:p>
            <a:pPr marL="0" indent="0">
              <a:buNone/>
            </a:pPr>
            <a:r>
              <a:rPr lang="en-US" sz="1600" i="1" dirty="0">
                <a:solidFill>
                  <a:srgbClr val="356152"/>
                </a:solidFill>
                <a:latin typeface="Calibri" pitchFamily="34" charset="0"/>
                <a:ea typeface="Calibri" pitchFamily="34" charset="-122"/>
                <a:cs typeface="Calibri" pitchFamily="34" charset="-120"/>
              </a:rPr>
              <a:t>Soda Bay Rd + South Main St corridors total ~$36M combined</a:t>
            </a:r>
            <a:endParaRPr lang="en-US" sz="1600" dirty="0"/>
          </a:p>
        </p:txBody>
      </p:sp>
      <p:sp>
        <p:nvSpPr>
          <p:cNvPr id="19" name="Shape 15"/>
          <p:cNvSpPr/>
          <p:nvPr/>
        </p:nvSpPr>
        <p:spPr>
          <a:xfrm>
            <a:off x="6172200" y="1691640"/>
            <a:ext cx="5486400" cy="2697480"/>
          </a:xfrm>
          <a:prstGeom prst="roundRect">
            <a:avLst>
              <a:gd name="adj" fmla="val 237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0" name="Text 16"/>
          <p:cNvSpPr/>
          <p:nvPr/>
        </p:nvSpPr>
        <p:spPr>
          <a:xfrm>
            <a:off x="6400800" y="1828800"/>
            <a:ext cx="502920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Facilities  </a:t>
            </a:r>
            <a:r>
              <a:rPr lang="en-US" sz="1600" b="1" dirty="0">
                <a:solidFill>
                  <a:srgbClr val="23433A"/>
                </a:solidFill>
                <a:latin typeface="Calibri" pitchFamily="34" charset="0"/>
                <a:ea typeface="Calibri" pitchFamily="34" charset="-122"/>
                <a:cs typeface="Calibri" pitchFamily="34" charset="-120"/>
              </a:rPr>
              <a:t>$67.8M</a:t>
            </a:r>
            <a:endParaRPr lang="en-US" sz="1600" dirty="0"/>
          </a:p>
        </p:txBody>
      </p:sp>
      <p:sp>
        <p:nvSpPr>
          <p:cNvPr id="21" name="Text 17"/>
          <p:cNvSpPr/>
          <p:nvPr/>
        </p:nvSpPr>
        <p:spPr>
          <a:xfrm>
            <a:off x="6400800" y="2286000"/>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Integrated Waste Mgmt</a:t>
            </a:r>
            <a:endParaRPr lang="en-US" sz="1600" dirty="0"/>
          </a:p>
        </p:txBody>
      </p:sp>
      <p:sp>
        <p:nvSpPr>
          <p:cNvPr id="22" name="Shape 18"/>
          <p:cNvSpPr/>
          <p:nvPr/>
        </p:nvSpPr>
        <p:spPr>
          <a:xfrm>
            <a:off x="8732520" y="2322576"/>
            <a:ext cx="2148840" cy="182880"/>
          </a:xfrm>
          <a:prstGeom prst="rect">
            <a:avLst/>
          </a:prstGeom>
          <a:solidFill>
            <a:srgbClr val="F1F4F0"/>
          </a:solidFill>
          <a:ln/>
        </p:spPr>
        <p:txBody>
          <a:bodyPr/>
          <a:lstStyle/>
          <a:p>
            <a:endParaRPr lang="en-US"/>
          </a:p>
        </p:txBody>
      </p:sp>
      <p:sp>
        <p:nvSpPr>
          <p:cNvPr id="23" name="Shape 19"/>
          <p:cNvSpPr/>
          <p:nvPr/>
        </p:nvSpPr>
        <p:spPr>
          <a:xfrm>
            <a:off x="8732520" y="2322576"/>
            <a:ext cx="2148840" cy="182880"/>
          </a:xfrm>
          <a:prstGeom prst="rect">
            <a:avLst/>
          </a:prstGeom>
          <a:solidFill>
            <a:srgbClr val="356152"/>
          </a:solidFill>
          <a:ln/>
        </p:spPr>
        <p:txBody>
          <a:bodyPr/>
          <a:lstStyle/>
          <a:p>
            <a:endParaRPr lang="en-US"/>
          </a:p>
        </p:txBody>
      </p:sp>
      <p:sp>
        <p:nvSpPr>
          <p:cNvPr id="24" name="Text 20"/>
          <p:cNvSpPr/>
          <p:nvPr/>
        </p:nvSpPr>
        <p:spPr>
          <a:xfrm>
            <a:off x="10991088" y="2249424"/>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$20.3M</a:t>
            </a:r>
            <a:endParaRPr lang="en-US" sz="1050" dirty="0"/>
          </a:p>
        </p:txBody>
      </p:sp>
      <p:sp>
        <p:nvSpPr>
          <p:cNvPr id="25" name="Text 21"/>
          <p:cNvSpPr/>
          <p:nvPr/>
        </p:nvSpPr>
        <p:spPr>
          <a:xfrm>
            <a:off x="6400800" y="2706624"/>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Parks</a:t>
            </a:r>
            <a:endParaRPr lang="en-US" sz="1600" dirty="0"/>
          </a:p>
        </p:txBody>
      </p:sp>
      <p:sp>
        <p:nvSpPr>
          <p:cNvPr id="26" name="Shape 22"/>
          <p:cNvSpPr/>
          <p:nvPr/>
        </p:nvSpPr>
        <p:spPr>
          <a:xfrm>
            <a:off x="8732520" y="2743200"/>
            <a:ext cx="2148840" cy="182880"/>
          </a:xfrm>
          <a:prstGeom prst="rect">
            <a:avLst/>
          </a:prstGeom>
          <a:solidFill>
            <a:srgbClr val="F1F4F0"/>
          </a:solidFill>
          <a:ln/>
        </p:spPr>
        <p:txBody>
          <a:bodyPr/>
          <a:lstStyle/>
          <a:p>
            <a:endParaRPr lang="en-US"/>
          </a:p>
        </p:txBody>
      </p:sp>
      <p:sp>
        <p:nvSpPr>
          <p:cNvPr id="27" name="Shape 23"/>
          <p:cNvSpPr/>
          <p:nvPr/>
        </p:nvSpPr>
        <p:spPr>
          <a:xfrm>
            <a:off x="8732520" y="2743200"/>
            <a:ext cx="1661911" cy="182880"/>
          </a:xfrm>
          <a:prstGeom prst="rect">
            <a:avLst/>
          </a:prstGeom>
          <a:solidFill>
            <a:srgbClr val="356152"/>
          </a:solidFill>
          <a:ln/>
        </p:spPr>
        <p:txBody>
          <a:bodyPr/>
          <a:lstStyle/>
          <a:p>
            <a:endParaRPr lang="en-US"/>
          </a:p>
        </p:txBody>
      </p:sp>
      <p:sp>
        <p:nvSpPr>
          <p:cNvPr id="28" name="Text 24"/>
          <p:cNvSpPr/>
          <p:nvPr/>
        </p:nvSpPr>
        <p:spPr>
          <a:xfrm>
            <a:off x="10991088" y="2670048"/>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$15.7M</a:t>
            </a:r>
            <a:endParaRPr lang="en-US" sz="1050" dirty="0"/>
          </a:p>
        </p:txBody>
      </p:sp>
      <p:sp>
        <p:nvSpPr>
          <p:cNvPr id="29" name="Text 25"/>
          <p:cNvSpPr/>
          <p:nvPr/>
        </p:nvSpPr>
        <p:spPr>
          <a:xfrm>
            <a:off x="6400800" y="3127248"/>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Health &amp; Social Services</a:t>
            </a:r>
            <a:endParaRPr lang="en-US" sz="1600" dirty="0"/>
          </a:p>
        </p:txBody>
      </p:sp>
      <p:sp>
        <p:nvSpPr>
          <p:cNvPr id="30" name="Shape 26"/>
          <p:cNvSpPr/>
          <p:nvPr/>
        </p:nvSpPr>
        <p:spPr>
          <a:xfrm>
            <a:off x="8732520" y="3163824"/>
            <a:ext cx="2148840" cy="182880"/>
          </a:xfrm>
          <a:prstGeom prst="rect">
            <a:avLst/>
          </a:prstGeom>
          <a:solidFill>
            <a:srgbClr val="F1F4F0"/>
          </a:solidFill>
          <a:ln/>
        </p:spPr>
        <p:txBody>
          <a:bodyPr/>
          <a:lstStyle/>
          <a:p>
            <a:endParaRPr lang="en-US"/>
          </a:p>
        </p:txBody>
      </p:sp>
      <p:sp>
        <p:nvSpPr>
          <p:cNvPr id="31" name="Shape 27"/>
          <p:cNvSpPr/>
          <p:nvPr/>
        </p:nvSpPr>
        <p:spPr>
          <a:xfrm>
            <a:off x="8732520" y="3163824"/>
            <a:ext cx="778028" cy="182880"/>
          </a:xfrm>
          <a:prstGeom prst="rect">
            <a:avLst/>
          </a:prstGeom>
          <a:solidFill>
            <a:srgbClr val="356152"/>
          </a:solidFill>
          <a:ln/>
        </p:spPr>
        <p:txBody>
          <a:bodyPr/>
          <a:lstStyle/>
          <a:p>
            <a:endParaRPr lang="en-US"/>
          </a:p>
        </p:txBody>
      </p:sp>
      <p:sp>
        <p:nvSpPr>
          <p:cNvPr id="32" name="Text 28"/>
          <p:cNvSpPr/>
          <p:nvPr/>
        </p:nvSpPr>
        <p:spPr>
          <a:xfrm>
            <a:off x="10991088" y="3090672"/>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$7.3M</a:t>
            </a:r>
            <a:endParaRPr lang="en-US" sz="1050" dirty="0"/>
          </a:p>
        </p:txBody>
      </p:sp>
      <p:sp>
        <p:nvSpPr>
          <p:cNvPr id="33" name="Text 29"/>
          <p:cNvSpPr/>
          <p:nvPr/>
        </p:nvSpPr>
        <p:spPr>
          <a:xfrm>
            <a:off x="6400800" y="3547872"/>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Public Safety</a:t>
            </a:r>
            <a:endParaRPr lang="en-US" sz="1600" dirty="0"/>
          </a:p>
        </p:txBody>
      </p:sp>
      <p:sp>
        <p:nvSpPr>
          <p:cNvPr id="34" name="Shape 30"/>
          <p:cNvSpPr/>
          <p:nvPr/>
        </p:nvSpPr>
        <p:spPr>
          <a:xfrm>
            <a:off x="8732520" y="3584448"/>
            <a:ext cx="2148840" cy="182880"/>
          </a:xfrm>
          <a:prstGeom prst="rect">
            <a:avLst/>
          </a:prstGeom>
          <a:solidFill>
            <a:srgbClr val="F1F4F0"/>
          </a:solidFill>
          <a:ln/>
        </p:spPr>
        <p:txBody>
          <a:bodyPr/>
          <a:lstStyle/>
          <a:p>
            <a:endParaRPr lang="en-US"/>
          </a:p>
        </p:txBody>
      </p:sp>
      <p:sp>
        <p:nvSpPr>
          <p:cNvPr id="35" name="Shape 31"/>
          <p:cNvSpPr/>
          <p:nvPr/>
        </p:nvSpPr>
        <p:spPr>
          <a:xfrm>
            <a:off x="8732520" y="3584448"/>
            <a:ext cx="809785" cy="182880"/>
          </a:xfrm>
          <a:prstGeom prst="rect">
            <a:avLst/>
          </a:prstGeom>
          <a:solidFill>
            <a:srgbClr val="356152"/>
          </a:solidFill>
          <a:ln/>
        </p:spPr>
        <p:txBody>
          <a:bodyPr/>
          <a:lstStyle/>
          <a:p>
            <a:endParaRPr lang="en-US"/>
          </a:p>
        </p:txBody>
      </p:sp>
      <p:sp>
        <p:nvSpPr>
          <p:cNvPr id="36" name="Text 32"/>
          <p:cNvSpPr/>
          <p:nvPr/>
        </p:nvSpPr>
        <p:spPr>
          <a:xfrm>
            <a:off x="10991088" y="3511296"/>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$7.7M</a:t>
            </a:r>
            <a:endParaRPr lang="en-US" sz="1050" dirty="0"/>
          </a:p>
        </p:txBody>
      </p:sp>
      <p:sp>
        <p:nvSpPr>
          <p:cNvPr id="37" name="Text 33"/>
          <p:cNvSpPr/>
          <p:nvPr/>
        </p:nvSpPr>
        <p:spPr>
          <a:xfrm>
            <a:off x="6400800" y="3968496"/>
            <a:ext cx="2286000" cy="27432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Water Resources</a:t>
            </a:r>
            <a:endParaRPr lang="en-US" sz="1600" dirty="0"/>
          </a:p>
        </p:txBody>
      </p:sp>
      <p:sp>
        <p:nvSpPr>
          <p:cNvPr id="38" name="Shape 34"/>
          <p:cNvSpPr/>
          <p:nvPr/>
        </p:nvSpPr>
        <p:spPr>
          <a:xfrm>
            <a:off x="8732520" y="4005072"/>
            <a:ext cx="2148840" cy="182880"/>
          </a:xfrm>
          <a:prstGeom prst="rect">
            <a:avLst/>
          </a:prstGeom>
          <a:solidFill>
            <a:srgbClr val="F1F4F0"/>
          </a:solidFill>
          <a:ln/>
        </p:spPr>
        <p:txBody>
          <a:bodyPr/>
          <a:lstStyle/>
          <a:p>
            <a:endParaRPr lang="en-US"/>
          </a:p>
        </p:txBody>
      </p:sp>
      <p:sp>
        <p:nvSpPr>
          <p:cNvPr id="39" name="Shape 35"/>
          <p:cNvSpPr/>
          <p:nvPr/>
        </p:nvSpPr>
        <p:spPr>
          <a:xfrm>
            <a:off x="8732520" y="4005072"/>
            <a:ext cx="660530" cy="182880"/>
          </a:xfrm>
          <a:prstGeom prst="rect">
            <a:avLst/>
          </a:prstGeom>
          <a:solidFill>
            <a:srgbClr val="356152"/>
          </a:solidFill>
          <a:ln/>
        </p:spPr>
        <p:txBody>
          <a:bodyPr/>
          <a:lstStyle/>
          <a:p>
            <a:endParaRPr lang="en-US"/>
          </a:p>
        </p:txBody>
      </p:sp>
      <p:sp>
        <p:nvSpPr>
          <p:cNvPr id="40" name="Text 36"/>
          <p:cNvSpPr/>
          <p:nvPr/>
        </p:nvSpPr>
        <p:spPr>
          <a:xfrm>
            <a:off x="10991088" y="3931920"/>
            <a:ext cx="621792" cy="292608"/>
          </a:xfrm>
          <a:prstGeom prst="rect">
            <a:avLst/>
          </a:prstGeom>
          <a:noFill/>
          <a:ln/>
        </p:spPr>
        <p:txBody>
          <a:bodyPr wrap="square" rtlCol="0" anchor="ctr"/>
          <a:lstStyle/>
          <a:p>
            <a:pPr marL="0" indent="0" algn="r">
              <a:buNone/>
            </a:pPr>
            <a:r>
              <a:rPr lang="en-US" sz="1050" b="1" dirty="0">
                <a:solidFill>
                  <a:srgbClr val="23433A"/>
                </a:solidFill>
                <a:latin typeface="Calibri" pitchFamily="34" charset="0"/>
                <a:ea typeface="Calibri" pitchFamily="34" charset="-122"/>
                <a:cs typeface="Calibri" pitchFamily="34" charset="-120"/>
              </a:rPr>
              <a:t>$6.2M</a:t>
            </a:r>
            <a:endParaRPr lang="en-US" sz="1050" dirty="0"/>
          </a:p>
        </p:txBody>
      </p:sp>
      <p:sp>
        <p:nvSpPr>
          <p:cNvPr id="41" name="Shape 37"/>
          <p:cNvSpPr/>
          <p:nvPr/>
        </p:nvSpPr>
        <p:spPr>
          <a:xfrm>
            <a:off x="6172200" y="4617720"/>
            <a:ext cx="5486400" cy="1481328"/>
          </a:xfrm>
          <a:prstGeom prst="roundRect">
            <a:avLst>
              <a:gd name="adj" fmla="val 4321"/>
            </a:avLst>
          </a:prstGeom>
          <a:solidFill>
            <a:srgbClr val="23433A"/>
          </a:solidFill>
          <a:ln/>
        </p:spPr>
        <p:txBody>
          <a:bodyPr/>
          <a:lstStyle/>
          <a:p>
            <a:endParaRPr lang="en-US"/>
          </a:p>
        </p:txBody>
      </p:sp>
      <p:sp>
        <p:nvSpPr>
          <p:cNvPr id="42" name="Shape 38"/>
          <p:cNvSpPr/>
          <p:nvPr/>
        </p:nvSpPr>
        <p:spPr>
          <a:xfrm>
            <a:off x="6446520" y="4956048"/>
            <a:ext cx="566928" cy="566928"/>
          </a:xfrm>
          <a:prstGeom prst="ellipse">
            <a:avLst/>
          </a:prstGeom>
          <a:solidFill>
            <a:srgbClr val="C5901E"/>
          </a:solidFill>
          <a:ln/>
        </p:spPr>
        <p:txBody>
          <a:bodyPr/>
          <a:lstStyle/>
          <a:p>
            <a:endParaRPr lang="en-US"/>
          </a:p>
        </p:txBody>
      </p:sp>
      <p:pic>
        <p:nvPicPr>
          <p:cNvPr id="43" name="Image 1" descr="img/ic_safety.png"/>
          <p:cNvPicPr>
            <a:picLocks noChangeAspect="1"/>
          </p:cNvPicPr>
          <p:nvPr/>
        </p:nvPicPr>
        <p:blipFill>
          <a:blip r:embed="rId4"/>
          <a:stretch>
            <a:fillRect/>
          </a:stretch>
        </p:blipFill>
        <p:spPr>
          <a:xfrm>
            <a:off x="6610929" y="5120457"/>
            <a:ext cx="238110" cy="238110"/>
          </a:xfrm>
          <a:prstGeom prst="rect">
            <a:avLst/>
          </a:prstGeom>
        </p:spPr>
      </p:pic>
      <p:sp>
        <p:nvSpPr>
          <p:cNvPr id="45" name="Text 40"/>
          <p:cNvSpPr/>
          <p:nvPr/>
        </p:nvSpPr>
        <p:spPr>
          <a:xfrm>
            <a:off x="7269480" y="4983480"/>
            <a:ext cx="4297680" cy="32004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Armory → Sheriff's Administration</a:t>
            </a:r>
            <a:endParaRPr lang="en-US" sz="1600" dirty="0"/>
          </a:p>
        </p:txBody>
      </p:sp>
      <p:sp>
        <p:nvSpPr>
          <p:cNvPr id="46" name="Text 41"/>
          <p:cNvSpPr/>
          <p:nvPr/>
        </p:nvSpPr>
        <p:spPr>
          <a:xfrm>
            <a:off x="7269480" y="5321808"/>
            <a:ext cx="4251960" cy="731520"/>
          </a:xfrm>
          <a:prstGeom prst="rect">
            <a:avLst/>
          </a:prstGeom>
          <a:noFill/>
          <a:ln/>
        </p:spPr>
        <p:txBody>
          <a:bodyPr wrap="square" rtlCol="0" anchor="ctr"/>
          <a:lstStyle/>
          <a:p>
            <a:pPr marL="0" indent="0">
              <a:lnSpc>
                <a:spcPts val="1400"/>
              </a:lnSpc>
              <a:buNone/>
            </a:pPr>
            <a:r>
              <a:rPr lang="en-US" sz="1600" dirty="0">
                <a:solidFill>
                  <a:srgbClr val="DDE7DF"/>
                </a:solidFill>
                <a:latin typeface="Calibri" pitchFamily="34" charset="0"/>
                <a:ea typeface="Calibri" pitchFamily="34" charset="-122"/>
                <a:cs typeface="Calibri" pitchFamily="34" charset="-120"/>
              </a:rPr>
              <a:t>$10M adaptive reuse — the only project with secured multi-year financing (the County's first bond issuance + Federal funds).</a:t>
            </a:r>
            <a:endParaRPr lang="en-US" sz="1600" dirty="0"/>
          </a:p>
        </p:txBody>
      </p:sp>
      <p:sp>
        <p:nvSpPr>
          <p:cNvPr id="47" name="Text 42"/>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1F4F0"/>
        </a:solidFill>
        <a:effectLst/>
      </p:bgPr>
    </p:bg>
    <p:spTree>
      <p:nvGrpSpPr>
        <p:cNvPr id="1" name=""/>
        <p:cNvGrpSpPr/>
        <p:nvPr/>
      </p:nvGrpSpPr>
      <p:grpSpPr>
        <a:xfrm>
          <a:off x="0" y="0"/>
          <a:ext cx="0" cy="0"/>
          <a:chOff x="0" y="0"/>
          <a:chExt cx="0" cy="0"/>
        </a:xfrm>
      </p:grpSpPr>
      <p:sp>
        <p:nvSpPr>
          <p:cNvPr id="2" name="Shape 0"/>
          <p:cNvSpPr/>
          <p:nvPr/>
        </p:nvSpPr>
        <p:spPr>
          <a:xfrm>
            <a:off x="548640" y="292608"/>
            <a:ext cx="2040736" cy="502920"/>
          </a:xfrm>
          <a:prstGeom prst="roundRect">
            <a:avLst>
              <a:gd name="adj" fmla="val 12500"/>
            </a:avLst>
          </a:prstGeom>
          <a:solidFill>
            <a:srgbClr val="23433A"/>
          </a:solidFill>
          <a:ln/>
        </p:spPr>
        <p:txBody>
          <a:bodyPr/>
          <a:lstStyle/>
          <a:p>
            <a:endParaRPr lang="en-US"/>
          </a:p>
        </p:txBody>
      </p:sp>
      <p:sp>
        <p:nvSpPr>
          <p:cNvPr id="3" name="Text 1"/>
          <p:cNvSpPr/>
          <p:nvPr/>
        </p:nvSpPr>
        <p:spPr>
          <a:xfrm>
            <a:off x="548640" y="292608"/>
            <a:ext cx="2040736" cy="502920"/>
          </a:xfrm>
          <a:prstGeom prst="rect">
            <a:avLst/>
          </a:prstGeom>
          <a:noFill/>
          <a:ln/>
        </p:spPr>
        <p:txBody>
          <a:bodyPr wrap="square" rtlCol="0" anchor="ctr"/>
          <a:lstStyle/>
          <a:p>
            <a:pPr marL="0" indent="0" algn="ctr">
              <a:buNone/>
            </a:pPr>
            <a:r>
              <a:rPr lang="en-US" sz="1600" b="1" kern="0" spc="100" dirty="0">
                <a:solidFill>
                  <a:srgbClr val="FFFFFF"/>
                </a:solidFill>
                <a:latin typeface="Calibri" pitchFamily="34" charset="0"/>
                <a:ea typeface="Calibri" pitchFamily="34" charset="-122"/>
                <a:cs typeface="Calibri" pitchFamily="34" charset="-120"/>
              </a:rPr>
              <a:t>COUNTY CIP</a:t>
            </a:r>
            <a:endParaRPr lang="en-US" sz="16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Investment reaches every supervisorial district</a:t>
            </a:r>
            <a:endParaRPr lang="en-US" sz="2700" dirty="0"/>
          </a:p>
        </p:txBody>
      </p:sp>
      <p:sp>
        <p:nvSpPr>
          <p:cNvPr id="5" name="Shape 3"/>
          <p:cNvSpPr/>
          <p:nvPr/>
        </p:nvSpPr>
        <p:spPr>
          <a:xfrm>
            <a:off x="548640" y="1691640"/>
            <a:ext cx="7680960" cy="4434840"/>
          </a:xfrm>
          <a:prstGeom prst="roundRect">
            <a:avLst>
              <a:gd name="adj" fmla="val 144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822960" y="1874520"/>
            <a:ext cx="7132320" cy="365760"/>
          </a:xfrm>
          <a:prstGeom prst="rect">
            <a:avLst/>
          </a:prstGeom>
          <a:noFill/>
          <a:ln/>
        </p:spPr>
        <p:txBody>
          <a:bodyPr wrap="square" rtlCol="0" anchor="ctr"/>
          <a:lstStyle/>
          <a:p>
            <a:pPr marL="0" indent="0">
              <a:buNone/>
            </a:pPr>
            <a:r>
              <a:rPr lang="en-US" sz="1400" b="1" dirty="0">
                <a:solidFill>
                  <a:srgbClr val="21302B"/>
                </a:solidFill>
                <a:latin typeface="Calibri" pitchFamily="34" charset="0"/>
                <a:ea typeface="Calibri" pitchFamily="34" charset="-122"/>
                <a:cs typeface="Calibri" pitchFamily="34" charset="-120"/>
              </a:rPr>
              <a:t>Combined four-year planned spending by district</a:t>
            </a:r>
            <a:endParaRPr lang="en-US" sz="1400" dirty="0"/>
          </a:p>
        </p:txBody>
      </p:sp>
      <p:sp>
        <p:nvSpPr>
          <p:cNvPr id="7" name="Text 5"/>
          <p:cNvSpPr/>
          <p:nvPr/>
        </p:nvSpPr>
        <p:spPr>
          <a:xfrm>
            <a:off x="822960" y="2377440"/>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4</a:t>
            </a:r>
            <a:endParaRPr lang="en-US" sz="1250" dirty="0"/>
          </a:p>
        </p:txBody>
      </p:sp>
      <p:sp>
        <p:nvSpPr>
          <p:cNvPr id="8" name="Shape 6"/>
          <p:cNvSpPr/>
          <p:nvPr/>
        </p:nvSpPr>
        <p:spPr>
          <a:xfrm>
            <a:off x="2331720" y="2395728"/>
            <a:ext cx="5212080" cy="310896"/>
          </a:xfrm>
          <a:prstGeom prst="rect">
            <a:avLst/>
          </a:prstGeom>
          <a:solidFill>
            <a:srgbClr val="F1F4F0"/>
          </a:solidFill>
          <a:ln/>
        </p:spPr>
        <p:txBody>
          <a:bodyPr/>
          <a:lstStyle/>
          <a:p>
            <a:endParaRPr lang="en-US"/>
          </a:p>
        </p:txBody>
      </p:sp>
      <p:sp>
        <p:nvSpPr>
          <p:cNvPr id="9" name="Shape 7"/>
          <p:cNvSpPr/>
          <p:nvPr/>
        </p:nvSpPr>
        <p:spPr>
          <a:xfrm>
            <a:off x="2331720" y="2395728"/>
            <a:ext cx="5212080" cy="310896"/>
          </a:xfrm>
          <a:prstGeom prst="roundRect">
            <a:avLst>
              <a:gd name="adj" fmla="val 5882"/>
            </a:avLst>
          </a:prstGeom>
          <a:solidFill>
            <a:srgbClr val="23433A"/>
          </a:solidFill>
          <a:ln/>
        </p:spPr>
        <p:txBody>
          <a:bodyPr/>
          <a:lstStyle/>
          <a:p>
            <a:endParaRPr lang="en-US"/>
          </a:p>
        </p:txBody>
      </p:sp>
      <p:sp>
        <p:nvSpPr>
          <p:cNvPr id="10" name="Text 8"/>
          <p:cNvSpPr/>
          <p:nvPr/>
        </p:nvSpPr>
        <p:spPr>
          <a:xfrm>
            <a:off x="7635240" y="2377440"/>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$70.8M</a:t>
            </a:r>
            <a:endParaRPr lang="en-US" sz="1150" dirty="0"/>
          </a:p>
        </p:txBody>
      </p:sp>
      <p:sp>
        <p:nvSpPr>
          <p:cNvPr id="11" name="Text 9"/>
          <p:cNvSpPr/>
          <p:nvPr/>
        </p:nvSpPr>
        <p:spPr>
          <a:xfrm>
            <a:off x="2441448" y="2395728"/>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32.8%</a:t>
            </a:r>
            <a:endParaRPr lang="en-US" sz="1050" dirty="0"/>
          </a:p>
        </p:txBody>
      </p:sp>
      <p:sp>
        <p:nvSpPr>
          <p:cNvPr id="12" name="Text 10"/>
          <p:cNvSpPr/>
          <p:nvPr/>
        </p:nvSpPr>
        <p:spPr>
          <a:xfrm>
            <a:off x="822960" y="2944368"/>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3</a:t>
            </a:r>
            <a:endParaRPr lang="en-US" sz="1250" dirty="0"/>
          </a:p>
        </p:txBody>
      </p:sp>
      <p:sp>
        <p:nvSpPr>
          <p:cNvPr id="13" name="Shape 11"/>
          <p:cNvSpPr/>
          <p:nvPr/>
        </p:nvSpPr>
        <p:spPr>
          <a:xfrm>
            <a:off x="2331720" y="2962656"/>
            <a:ext cx="5212080" cy="310896"/>
          </a:xfrm>
          <a:prstGeom prst="rect">
            <a:avLst/>
          </a:prstGeom>
          <a:solidFill>
            <a:srgbClr val="F1F4F0"/>
          </a:solidFill>
          <a:ln/>
        </p:spPr>
        <p:txBody>
          <a:bodyPr/>
          <a:lstStyle/>
          <a:p>
            <a:endParaRPr lang="en-US"/>
          </a:p>
        </p:txBody>
      </p:sp>
      <p:sp>
        <p:nvSpPr>
          <p:cNvPr id="14" name="Shape 12"/>
          <p:cNvSpPr/>
          <p:nvPr/>
        </p:nvSpPr>
        <p:spPr>
          <a:xfrm>
            <a:off x="2331720" y="2962656"/>
            <a:ext cx="3660156" cy="310896"/>
          </a:xfrm>
          <a:prstGeom prst="roundRect">
            <a:avLst>
              <a:gd name="adj" fmla="val 5882"/>
            </a:avLst>
          </a:prstGeom>
          <a:solidFill>
            <a:srgbClr val="356152"/>
          </a:solidFill>
          <a:ln/>
        </p:spPr>
        <p:txBody>
          <a:bodyPr/>
          <a:lstStyle/>
          <a:p>
            <a:endParaRPr lang="en-US"/>
          </a:p>
        </p:txBody>
      </p:sp>
      <p:sp>
        <p:nvSpPr>
          <p:cNvPr id="15" name="Text 13"/>
          <p:cNvSpPr/>
          <p:nvPr/>
        </p:nvSpPr>
        <p:spPr>
          <a:xfrm>
            <a:off x="6083316" y="2944368"/>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$49.7M</a:t>
            </a:r>
            <a:endParaRPr lang="en-US" sz="1150" dirty="0"/>
          </a:p>
        </p:txBody>
      </p:sp>
      <p:sp>
        <p:nvSpPr>
          <p:cNvPr id="16" name="Text 14"/>
          <p:cNvSpPr/>
          <p:nvPr/>
        </p:nvSpPr>
        <p:spPr>
          <a:xfrm>
            <a:off x="2441448" y="2962656"/>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23.0%</a:t>
            </a:r>
            <a:endParaRPr lang="en-US" sz="1050" dirty="0"/>
          </a:p>
        </p:txBody>
      </p:sp>
      <p:sp>
        <p:nvSpPr>
          <p:cNvPr id="17" name="Text 15"/>
          <p:cNvSpPr/>
          <p:nvPr/>
        </p:nvSpPr>
        <p:spPr>
          <a:xfrm>
            <a:off x="822960" y="3511296"/>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5</a:t>
            </a:r>
            <a:endParaRPr lang="en-US" sz="1250" dirty="0"/>
          </a:p>
        </p:txBody>
      </p:sp>
      <p:sp>
        <p:nvSpPr>
          <p:cNvPr id="18" name="Shape 16"/>
          <p:cNvSpPr/>
          <p:nvPr/>
        </p:nvSpPr>
        <p:spPr>
          <a:xfrm>
            <a:off x="2331720" y="3529584"/>
            <a:ext cx="5212080" cy="310896"/>
          </a:xfrm>
          <a:prstGeom prst="rect">
            <a:avLst/>
          </a:prstGeom>
          <a:solidFill>
            <a:srgbClr val="F1F4F0"/>
          </a:solidFill>
          <a:ln/>
        </p:spPr>
        <p:txBody>
          <a:bodyPr/>
          <a:lstStyle/>
          <a:p>
            <a:endParaRPr lang="en-US"/>
          </a:p>
        </p:txBody>
      </p:sp>
      <p:sp>
        <p:nvSpPr>
          <p:cNvPr id="19" name="Shape 17"/>
          <p:cNvSpPr/>
          <p:nvPr/>
        </p:nvSpPr>
        <p:spPr>
          <a:xfrm>
            <a:off x="2331720" y="3529584"/>
            <a:ext cx="2798467" cy="310896"/>
          </a:xfrm>
          <a:prstGeom prst="roundRect">
            <a:avLst>
              <a:gd name="adj" fmla="val 5882"/>
            </a:avLst>
          </a:prstGeom>
          <a:solidFill>
            <a:srgbClr val="356152"/>
          </a:solidFill>
          <a:ln/>
        </p:spPr>
        <p:txBody>
          <a:bodyPr/>
          <a:lstStyle/>
          <a:p>
            <a:endParaRPr lang="en-US"/>
          </a:p>
        </p:txBody>
      </p:sp>
      <p:sp>
        <p:nvSpPr>
          <p:cNvPr id="20" name="Text 18"/>
          <p:cNvSpPr/>
          <p:nvPr/>
        </p:nvSpPr>
        <p:spPr>
          <a:xfrm>
            <a:off x="5221627" y="3511296"/>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$38.0M</a:t>
            </a:r>
            <a:endParaRPr lang="en-US" sz="1150" dirty="0"/>
          </a:p>
        </p:txBody>
      </p:sp>
      <p:sp>
        <p:nvSpPr>
          <p:cNvPr id="21" name="Text 19"/>
          <p:cNvSpPr/>
          <p:nvPr/>
        </p:nvSpPr>
        <p:spPr>
          <a:xfrm>
            <a:off x="2441448" y="3529584"/>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17.6%</a:t>
            </a:r>
            <a:endParaRPr lang="en-US" sz="1050" dirty="0"/>
          </a:p>
        </p:txBody>
      </p:sp>
      <p:sp>
        <p:nvSpPr>
          <p:cNvPr id="22" name="Text 20"/>
          <p:cNvSpPr/>
          <p:nvPr/>
        </p:nvSpPr>
        <p:spPr>
          <a:xfrm>
            <a:off x="822960" y="4078224"/>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1</a:t>
            </a:r>
            <a:endParaRPr lang="en-US" sz="1250" dirty="0"/>
          </a:p>
        </p:txBody>
      </p:sp>
      <p:sp>
        <p:nvSpPr>
          <p:cNvPr id="23" name="Shape 21"/>
          <p:cNvSpPr/>
          <p:nvPr/>
        </p:nvSpPr>
        <p:spPr>
          <a:xfrm>
            <a:off x="2331720" y="4096512"/>
            <a:ext cx="5212080" cy="310896"/>
          </a:xfrm>
          <a:prstGeom prst="rect">
            <a:avLst/>
          </a:prstGeom>
          <a:solidFill>
            <a:srgbClr val="F1F4F0"/>
          </a:solidFill>
          <a:ln/>
        </p:spPr>
        <p:txBody>
          <a:bodyPr/>
          <a:lstStyle/>
          <a:p>
            <a:endParaRPr lang="en-US"/>
          </a:p>
        </p:txBody>
      </p:sp>
      <p:sp>
        <p:nvSpPr>
          <p:cNvPr id="24" name="Shape 22"/>
          <p:cNvSpPr/>
          <p:nvPr/>
        </p:nvSpPr>
        <p:spPr>
          <a:xfrm>
            <a:off x="2331720" y="4096512"/>
            <a:ext cx="2222290" cy="310896"/>
          </a:xfrm>
          <a:prstGeom prst="roundRect">
            <a:avLst>
              <a:gd name="adj" fmla="val 5882"/>
            </a:avLst>
          </a:prstGeom>
          <a:solidFill>
            <a:srgbClr val="356152"/>
          </a:solidFill>
          <a:ln/>
        </p:spPr>
        <p:txBody>
          <a:bodyPr/>
          <a:lstStyle/>
          <a:p>
            <a:endParaRPr lang="en-US"/>
          </a:p>
        </p:txBody>
      </p:sp>
      <p:sp>
        <p:nvSpPr>
          <p:cNvPr id="25" name="Text 23"/>
          <p:cNvSpPr/>
          <p:nvPr/>
        </p:nvSpPr>
        <p:spPr>
          <a:xfrm>
            <a:off x="4645450" y="4078224"/>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$30.2M</a:t>
            </a:r>
            <a:endParaRPr lang="en-US" sz="1150" dirty="0"/>
          </a:p>
        </p:txBody>
      </p:sp>
      <p:sp>
        <p:nvSpPr>
          <p:cNvPr id="26" name="Text 24"/>
          <p:cNvSpPr/>
          <p:nvPr/>
        </p:nvSpPr>
        <p:spPr>
          <a:xfrm>
            <a:off x="2441448" y="4096512"/>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14.0%</a:t>
            </a:r>
            <a:endParaRPr lang="en-US" sz="1050" dirty="0"/>
          </a:p>
        </p:txBody>
      </p:sp>
      <p:sp>
        <p:nvSpPr>
          <p:cNvPr id="27" name="Text 25"/>
          <p:cNvSpPr/>
          <p:nvPr/>
        </p:nvSpPr>
        <p:spPr>
          <a:xfrm>
            <a:off x="822960" y="4645152"/>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District 2</a:t>
            </a:r>
            <a:endParaRPr lang="en-US" sz="1250" dirty="0"/>
          </a:p>
        </p:txBody>
      </p:sp>
      <p:sp>
        <p:nvSpPr>
          <p:cNvPr id="28" name="Shape 26"/>
          <p:cNvSpPr/>
          <p:nvPr/>
        </p:nvSpPr>
        <p:spPr>
          <a:xfrm>
            <a:off x="2331720" y="4663440"/>
            <a:ext cx="5212080" cy="310896"/>
          </a:xfrm>
          <a:prstGeom prst="rect">
            <a:avLst/>
          </a:prstGeom>
          <a:solidFill>
            <a:srgbClr val="F1F4F0"/>
          </a:solidFill>
          <a:ln/>
        </p:spPr>
        <p:txBody>
          <a:bodyPr/>
          <a:lstStyle/>
          <a:p>
            <a:endParaRPr lang="en-US"/>
          </a:p>
        </p:txBody>
      </p:sp>
      <p:sp>
        <p:nvSpPr>
          <p:cNvPr id="29" name="Shape 27"/>
          <p:cNvSpPr/>
          <p:nvPr/>
        </p:nvSpPr>
        <p:spPr>
          <a:xfrm>
            <a:off x="2331720" y="4663440"/>
            <a:ext cx="1300261" cy="310896"/>
          </a:xfrm>
          <a:prstGeom prst="roundRect">
            <a:avLst>
              <a:gd name="adj" fmla="val 5882"/>
            </a:avLst>
          </a:prstGeom>
          <a:solidFill>
            <a:srgbClr val="356152"/>
          </a:solidFill>
          <a:ln/>
        </p:spPr>
        <p:txBody>
          <a:bodyPr/>
          <a:lstStyle/>
          <a:p>
            <a:endParaRPr lang="en-US"/>
          </a:p>
        </p:txBody>
      </p:sp>
      <p:sp>
        <p:nvSpPr>
          <p:cNvPr id="30" name="Text 28"/>
          <p:cNvSpPr/>
          <p:nvPr/>
        </p:nvSpPr>
        <p:spPr>
          <a:xfrm>
            <a:off x="3723421" y="4645152"/>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$17.2M</a:t>
            </a:r>
            <a:endParaRPr lang="en-US" sz="1150" dirty="0"/>
          </a:p>
        </p:txBody>
      </p:sp>
      <p:sp>
        <p:nvSpPr>
          <p:cNvPr id="31" name="Text 29"/>
          <p:cNvSpPr/>
          <p:nvPr/>
        </p:nvSpPr>
        <p:spPr>
          <a:xfrm>
            <a:off x="2441448" y="4663440"/>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8.2%</a:t>
            </a:r>
            <a:endParaRPr lang="en-US" sz="1050" dirty="0"/>
          </a:p>
        </p:txBody>
      </p:sp>
      <p:sp>
        <p:nvSpPr>
          <p:cNvPr id="32" name="Text 30"/>
          <p:cNvSpPr/>
          <p:nvPr/>
        </p:nvSpPr>
        <p:spPr>
          <a:xfrm>
            <a:off x="822960" y="5212080"/>
            <a:ext cx="1417320" cy="365760"/>
          </a:xfrm>
          <a:prstGeom prst="rect">
            <a:avLst/>
          </a:prstGeom>
          <a:noFill/>
          <a:ln/>
        </p:spPr>
        <p:txBody>
          <a:bodyPr wrap="square" rtlCol="0" anchor="ctr"/>
          <a:lstStyle/>
          <a:p>
            <a:pPr marL="0" indent="0">
              <a:buNone/>
            </a:pPr>
            <a:r>
              <a:rPr lang="en-US" sz="1250" b="1" dirty="0">
                <a:solidFill>
                  <a:srgbClr val="21302B"/>
                </a:solidFill>
                <a:latin typeface="Calibri" pitchFamily="34" charset="0"/>
                <a:ea typeface="Calibri" pitchFamily="34" charset="-122"/>
                <a:cs typeface="Calibri" pitchFamily="34" charset="-120"/>
              </a:rPr>
              <a:t>Multiple</a:t>
            </a:r>
            <a:endParaRPr lang="en-US" sz="1250" dirty="0"/>
          </a:p>
        </p:txBody>
      </p:sp>
      <p:sp>
        <p:nvSpPr>
          <p:cNvPr id="33" name="Shape 31"/>
          <p:cNvSpPr/>
          <p:nvPr/>
        </p:nvSpPr>
        <p:spPr>
          <a:xfrm>
            <a:off x="2331720" y="5230368"/>
            <a:ext cx="5212080" cy="310896"/>
          </a:xfrm>
          <a:prstGeom prst="rect">
            <a:avLst/>
          </a:prstGeom>
          <a:solidFill>
            <a:srgbClr val="F1F4F0"/>
          </a:solidFill>
          <a:ln/>
        </p:spPr>
        <p:txBody>
          <a:bodyPr/>
          <a:lstStyle/>
          <a:p>
            <a:endParaRPr lang="en-US"/>
          </a:p>
        </p:txBody>
      </p:sp>
      <p:sp>
        <p:nvSpPr>
          <p:cNvPr id="34" name="Shape 32"/>
          <p:cNvSpPr/>
          <p:nvPr/>
        </p:nvSpPr>
        <p:spPr>
          <a:xfrm>
            <a:off x="2331720" y="5230368"/>
            <a:ext cx="710103" cy="310896"/>
          </a:xfrm>
          <a:prstGeom prst="roundRect">
            <a:avLst>
              <a:gd name="adj" fmla="val 5882"/>
            </a:avLst>
          </a:prstGeom>
          <a:solidFill>
            <a:srgbClr val="356152"/>
          </a:solidFill>
          <a:ln/>
        </p:spPr>
        <p:txBody>
          <a:bodyPr/>
          <a:lstStyle/>
          <a:p>
            <a:endParaRPr lang="en-US"/>
          </a:p>
        </p:txBody>
      </p:sp>
      <p:sp>
        <p:nvSpPr>
          <p:cNvPr id="35" name="Text 33"/>
          <p:cNvSpPr/>
          <p:nvPr/>
        </p:nvSpPr>
        <p:spPr>
          <a:xfrm>
            <a:off x="3133263" y="5212080"/>
            <a:ext cx="1097280" cy="347472"/>
          </a:xfrm>
          <a:prstGeom prst="rect">
            <a:avLst/>
          </a:prstGeom>
          <a:noFill/>
          <a:ln/>
        </p:spPr>
        <p:txBody>
          <a:bodyPr wrap="square" rtlCol="0" anchor="ctr"/>
          <a:lstStyle/>
          <a:p>
            <a:pPr marL="0" indent="0">
              <a:buNone/>
            </a:pPr>
            <a:r>
              <a:rPr lang="en-US" sz="1150" b="1" dirty="0">
                <a:solidFill>
                  <a:srgbClr val="21302B"/>
                </a:solidFill>
                <a:latin typeface="Calibri" pitchFamily="34" charset="0"/>
                <a:ea typeface="Calibri" pitchFamily="34" charset="-122"/>
                <a:cs typeface="Calibri" pitchFamily="34" charset="-120"/>
              </a:rPr>
              <a:t>$9.1M</a:t>
            </a:r>
            <a:endParaRPr lang="en-US" sz="1150" dirty="0"/>
          </a:p>
        </p:txBody>
      </p:sp>
      <p:sp>
        <p:nvSpPr>
          <p:cNvPr id="36" name="Text 34"/>
          <p:cNvSpPr/>
          <p:nvPr/>
        </p:nvSpPr>
        <p:spPr>
          <a:xfrm>
            <a:off x="2441448" y="5230368"/>
            <a:ext cx="914400" cy="310896"/>
          </a:xfrm>
          <a:prstGeom prst="rect">
            <a:avLst/>
          </a:prstGeom>
          <a:noFill/>
          <a:ln/>
        </p:spPr>
        <p:txBody>
          <a:bodyPr wrap="square" rtlCol="0" anchor="ctr"/>
          <a:lstStyle/>
          <a:p>
            <a:pPr marL="0" indent="0" algn="l">
              <a:buNone/>
            </a:pPr>
            <a:r>
              <a:rPr lang="en-US" sz="1050" b="1" dirty="0">
                <a:solidFill>
                  <a:srgbClr val="FFFFFF"/>
                </a:solidFill>
                <a:latin typeface="Calibri" pitchFamily="34" charset="0"/>
                <a:ea typeface="Calibri" pitchFamily="34" charset="-122"/>
                <a:cs typeface="Calibri" pitchFamily="34" charset="-120"/>
              </a:rPr>
              <a:t>4.4%</a:t>
            </a:r>
            <a:endParaRPr lang="en-US" sz="1050" dirty="0"/>
          </a:p>
        </p:txBody>
      </p:sp>
      <p:pic>
        <p:nvPicPr>
          <p:cNvPr id="37" name="Image 0" descr="img/aerial.jpg"/>
          <p:cNvPicPr>
            <a:picLocks noChangeAspect="1"/>
          </p:cNvPicPr>
          <p:nvPr/>
        </p:nvPicPr>
        <p:blipFill>
          <a:blip r:embed="rId3"/>
          <a:srcRect/>
          <a:stretch/>
        </p:blipFill>
        <p:spPr>
          <a:xfrm>
            <a:off x="8412480" y="1691640"/>
            <a:ext cx="3246120" cy="2468880"/>
          </a:xfrm>
          <a:prstGeom prst="rect">
            <a:avLst/>
          </a:prstGeom>
        </p:spPr>
      </p:pic>
      <p:sp>
        <p:nvSpPr>
          <p:cNvPr id="38" name="Shape 35"/>
          <p:cNvSpPr/>
          <p:nvPr/>
        </p:nvSpPr>
        <p:spPr>
          <a:xfrm>
            <a:off x="8412480" y="4297680"/>
            <a:ext cx="3246120" cy="1828800"/>
          </a:xfrm>
          <a:prstGeom prst="roundRect">
            <a:avLst>
              <a:gd name="adj" fmla="val 3500"/>
            </a:avLst>
          </a:prstGeom>
          <a:solidFill>
            <a:srgbClr val="23433A"/>
          </a:solidFill>
          <a:ln/>
        </p:spPr>
        <p:txBody>
          <a:bodyPr/>
          <a:lstStyle/>
          <a:p>
            <a:endParaRPr lang="en-US"/>
          </a:p>
        </p:txBody>
      </p:sp>
      <p:sp>
        <p:nvSpPr>
          <p:cNvPr id="39" name="Shape 36"/>
          <p:cNvSpPr/>
          <p:nvPr/>
        </p:nvSpPr>
        <p:spPr>
          <a:xfrm>
            <a:off x="8641080" y="4361688"/>
            <a:ext cx="457200" cy="457200"/>
          </a:xfrm>
          <a:prstGeom prst="ellipse">
            <a:avLst/>
          </a:prstGeom>
          <a:solidFill>
            <a:srgbClr val="C5901E"/>
          </a:solidFill>
          <a:ln/>
        </p:spPr>
        <p:txBody>
          <a:bodyPr/>
          <a:lstStyle/>
          <a:p>
            <a:endParaRPr lang="en-US"/>
          </a:p>
        </p:txBody>
      </p:sp>
      <p:pic>
        <p:nvPicPr>
          <p:cNvPr id="40" name="Image 1" descr="img/ic_map.png"/>
          <p:cNvPicPr>
            <a:picLocks noChangeAspect="1"/>
          </p:cNvPicPr>
          <p:nvPr/>
        </p:nvPicPr>
        <p:blipFill>
          <a:blip r:embed="rId4"/>
          <a:stretch>
            <a:fillRect/>
          </a:stretch>
        </p:blipFill>
        <p:spPr>
          <a:xfrm>
            <a:off x="8759714" y="4494276"/>
            <a:ext cx="192024" cy="192024"/>
          </a:xfrm>
          <a:prstGeom prst="rect">
            <a:avLst/>
          </a:prstGeom>
        </p:spPr>
      </p:pic>
      <p:sp>
        <p:nvSpPr>
          <p:cNvPr id="41" name="Text 37"/>
          <p:cNvSpPr/>
          <p:nvPr/>
        </p:nvSpPr>
        <p:spPr>
          <a:xfrm>
            <a:off x="8641080" y="4833971"/>
            <a:ext cx="2834640" cy="365760"/>
          </a:xfrm>
          <a:prstGeom prst="rect">
            <a:avLst/>
          </a:prstGeom>
          <a:noFill/>
          <a:ln/>
        </p:spPr>
        <p:txBody>
          <a:bodyPr wrap="square"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District 4 leads at 32.9%</a:t>
            </a:r>
            <a:endParaRPr lang="en-US" sz="1350" dirty="0"/>
          </a:p>
        </p:txBody>
      </p:sp>
      <p:sp>
        <p:nvSpPr>
          <p:cNvPr id="42" name="Text 38"/>
          <p:cNvSpPr/>
          <p:nvPr/>
        </p:nvSpPr>
        <p:spPr>
          <a:xfrm>
            <a:off x="8641080" y="5265491"/>
            <a:ext cx="2834640" cy="68580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Reflects the density of County owned facilities in Lakeport plus the planned South Main / Soda Bay road and utility work.</a:t>
            </a:r>
            <a:endParaRPr lang="en-US" sz="1600" dirty="0"/>
          </a:p>
        </p:txBody>
      </p:sp>
      <p:sp>
        <p:nvSpPr>
          <p:cNvPr id="43" name="Text 39"/>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5A6B"/>
        </a:solidFill>
        <a:effectLst/>
      </p:bgPr>
    </p:bg>
    <p:spTree>
      <p:nvGrpSpPr>
        <p:cNvPr id="1" name=""/>
        <p:cNvGrpSpPr/>
        <p:nvPr/>
      </p:nvGrpSpPr>
      <p:grpSpPr>
        <a:xfrm>
          <a:off x="0" y="0"/>
          <a:ext cx="0" cy="0"/>
          <a:chOff x="0" y="0"/>
          <a:chExt cx="0" cy="0"/>
        </a:xfrm>
      </p:grpSpPr>
      <p:pic>
        <p:nvPicPr>
          <p:cNvPr id="2" name="Image 0" descr="img/lacosan_pond.jpg"/>
          <p:cNvPicPr>
            <a:picLocks noChangeAspect="1"/>
          </p:cNvPicPr>
          <p:nvPr/>
        </p:nvPicPr>
        <p:blipFill>
          <a:blip r:embed="rId3"/>
          <a:srcRect/>
          <a:stretch/>
        </p:blipFill>
        <p:spPr>
          <a:xfrm>
            <a:off x="6583680" y="0"/>
            <a:ext cx="5608015" cy="6858000"/>
          </a:xfrm>
          <a:prstGeom prst="rect">
            <a:avLst/>
          </a:prstGeom>
        </p:spPr>
      </p:pic>
      <p:sp>
        <p:nvSpPr>
          <p:cNvPr id="3" name="Shape 0"/>
          <p:cNvSpPr/>
          <p:nvPr/>
        </p:nvSpPr>
        <p:spPr>
          <a:xfrm>
            <a:off x="0" y="0"/>
            <a:ext cx="6629400" cy="6858000"/>
          </a:xfrm>
          <a:prstGeom prst="rect">
            <a:avLst/>
          </a:prstGeom>
          <a:solidFill>
            <a:srgbClr val="1B5A6B"/>
          </a:solidFill>
          <a:ln/>
        </p:spPr>
        <p:txBody>
          <a:bodyPr/>
          <a:lstStyle/>
          <a:p>
            <a:endParaRPr lang="en-US"/>
          </a:p>
        </p:txBody>
      </p:sp>
      <p:sp>
        <p:nvSpPr>
          <p:cNvPr id="4" name="Shape 1"/>
          <p:cNvSpPr/>
          <p:nvPr/>
        </p:nvSpPr>
        <p:spPr>
          <a:xfrm>
            <a:off x="6583680" y="0"/>
            <a:ext cx="45720" cy="6858000"/>
          </a:xfrm>
          <a:prstGeom prst="rect">
            <a:avLst/>
          </a:prstGeom>
          <a:solidFill>
            <a:srgbClr val="C5901E"/>
          </a:solidFill>
          <a:ln/>
        </p:spPr>
        <p:txBody>
          <a:bodyPr/>
          <a:lstStyle/>
          <a:p>
            <a:endParaRPr lang="en-US"/>
          </a:p>
        </p:txBody>
      </p:sp>
      <p:sp>
        <p:nvSpPr>
          <p:cNvPr id="5" name="Shape 2"/>
          <p:cNvSpPr/>
          <p:nvPr/>
        </p:nvSpPr>
        <p:spPr>
          <a:xfrm>
            <a:off x="548640" y="205099"/>
            <a:ext cx="3182112" cy="590429"/>
          </a:xfrm>
          <a:prstGeom prst="roundRect">
            <a:avLst>
              <a:gd name="adj" fmla="val 12500"/>
            </a:avLst>
          </a:prstGeom>
          <a:solidFill>
            <a:srgbClr val="C5901E"/>
          </a:solidFill>
          <a:ln/>
        </p:spPr>
        <p:txBody>
          <a:bodyPr/>
          <a:lstStyle/>
          <a:p>
            <a:endParaRPr lang="en-US"/>
          </a:p>
        </p:txBody>
      </p:sp>
      <p:sp>
        <p:nvSpPr>
          <p:cNvPr id="6" name="Text 3"/>
          <p:cNvSpPr/>
          <p:nvPr/>
        </p:nvSpPr>
        <p:spPr>
          <a:xfrm>
            <a:off x="548640" y="205099"/>
            <a:ext cx="2999232" cy="590429"/>
          </a:xfrm>
          <a:prstGeom prst="rect">
            <a:avLst/>
          </a:prstGeom>
          <a:noFill/>
          <a:ln/>
        </p:spPr>
        <p:txBody>
          <a:bodyPr wrap="square" rtlCol="0" anchor="ctr"/>
          <a:lstStyle/>
          <a:p>
            <a:pPr marL="0" indent="0" algn="ctr">
              <a:buNone/>
            </a:pPr>
            <a:r>
              <a:rPr lang="en-US" b="1" kern="0" spc="100" dirty="0">
                <a:solidFill>
                  <a:srgbClr val="23433A"/>
                </a:solidFill>
                <a:latin typeface="Calibri" pitchFamily="34" charset="0"/>
                <a:ea typeface="Calibri" pitchFamily="34" charset="-122"/>
                <a:cs typeface="Calibri" pitchFamily="34" charset="-120"/>
              </a:rPr>
              <a:t>LACOSAN CIP</a:t>
            </a:r>
            <a:endParaRPr lang="en-US" dirty="0"/>
          </a:p>
        </p:txBody>
      </p:sp>
      <p:sp>
        <p:nvSpPr>
          <p:cNvPr id="7" name="Text 4"/>
          <p:cNvSpPr/>
          <p:nvPr/>
        </p:nvSpPr>
        <p:spPr>
          <a:xfrm>
            <a:off x="548640" y="868680"/>
            <a:ext cx="5852160" cy="914400"/>
          </a:xfrm>
          <a:prstGeom prst="rect">
            <a:avLst/>
          </a:prstGeom>
          <a:noFill/>
          <a:ln/>
        </p:spPr>
        <p:txBody>
          <a:bodyPr wrap="square" rtlCol="0" anchor="ctr"/>
          <a:lstStyle/>
          <a:p>
            <a:pPr marL="0" indent="0">
              <a:lnSpc>
                <a:spcPts val="2700"/>
              </a:lnSpc>
              <a:buNone/>
            </a:pPr>
            <a:r>
              <a:rPr lang="en-US" sz="2500" b="1" dirty="0">
                <a:solidFill>
                  <a:srgbClr val="FFFFFF"/>
                </a:solidFill>
                <a:latin typeface="Cambria" pitchFamily="34" charset="0"/>
                <a:ea typeface="Cambria" pitchFamily="34" charset="-122"/>
                <a:cs typeface="Cambria" pitchFamily="34" charset="-120"/>
              </a:rPr>
              <a:t>The County's public wastewater enterprise</a:t>
            </a:r>
            <a:endParaRPr lang="en-US" sz="2500" dirty="0"/>
          </a:p>
        </p:txBody>
      </p:sp>
      <p:sp>
        <p:nvSpPr>
          <p:cNvPr id="8" name="Text 5"/>
          <p:cNvSpPr/>
          <p:nvPr/>
        </p:nvSpPr>
        <p:spPr>
          <a:xfrm>
            <a:off x="548640" y="2011680"/>
            <a:ext cx="5852160" cy="960120"/>
          </a:xfrm>
          <a:prstGeom prst="rect">
            <a:avLst/>
          </a:prstGeom>
          <a:noFill/>
          <a:ln/>
        </p:spPr>
        <p:txBody>
          <a:bodyPr wrap="square" rtlCol="0" anchor="ctr"/>
          <a:lstStyle/>
          <a:p>
            <a:pPr marL="0" indent="0">
              <a:lnSpc>
                <a:spcPts val="1800"/>
              </a:lnSpc>
              <a:buNone/>
            </a:pPr>
            <a:r>
              <a:rPr lang="en-US" sz="1600" dirty="0">
                <a:solidFill>
                  <a:srgbClr val="D6E6E9"/>
                </a:solidFill>
                <a:latin typeface="Calibri" pitchFamily="34" charset="0"/>
                <a:ea typeface="Calibri" pitchFamily="34" charset="-122"/>
                <a:cs typeface="Calibri" pitchFamily="34" charset="-120"/>
              </a:rPr>
              <a:t>A separate legal entity from the County, governed by the Board of Supervisors sitting as its Board of Directors and operated by Lake County Special Districts. LACOSAN maintains no staff of its own.</a:t>
            </a:r>
            <a:endParaRPr lang="en-US" sz="1600" dirty="0"/>
          </a:p>
        </p:txBody>
      </p:sp>
      <p:sp>
        <p:nvSpPr>
          <p:cNvPr id="9" name="Shape 6"/>
          <p:cNvSpPr/>
          <p:nvPr/>
        </p:nvSpPr>
        <p:spPr>
          <a:xfrm>
            <a:off x="548640" y="3200400"/>
            <a:ext cx="2852928" cy="914400"/>
          </a:xfrm>
          <a:prstGeom prst="roundRect">
            <a:avLst>
              <a:gd name="adj" fmla="val 6000"/>
            </a:avLst>
          </a:prstGeom>
          <a:solidFill>
            <a:srgbClr val="2E7C8E"/>
          </a:solidFill>
          <a:ln/>
        </p:spPr>
        <p:txBody>
          <a:bodyPr/>
          <a:lstStyle/>
          <a:p>
            <a:endParaRPr lang="en-US"/>
          </a:p>
        </p:txBody>
      </p:sp>
      <p:sp>
        <p:nvSpPr>
          <p:cNvPr id="10" name="Text 7"/>
          <p:cNvSpPr/>
          <p:nvPr/>
        </p:nvSpPr>
        <p:spPr>
          <a:xfrm>
            <a:off x="731520" y="3310128"/>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5</a:t>
            </a:r>
            <a:endParaRPr lang="en-US" sz="2300" dirty="0"/>
          </a:p>
        </p:txBody>
      </p:sp>
      <p:sp>
        <p:nvSpPr>
          <p:cNvPr id="11" name="Text 8"/>
          <p:cNvSpPr/>
          <p:nvPr/>
        </p:nvSpPr>
        <p:spPr>
          <a:xfrm>
            <a:off x="731520" y="3767328"/>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wastewater systems</a:t>
            </a:r>
            <a:endParaRPr lang="en-US" sz="1600" dirty="0"/>
          </a:p>
        </p:txBody>
      </p:sp>
      <p:sp>
        <p:nvSpPr>
          <p:cNvPr id="12" name="Shape 9"/>
          <p:cNvSpPr/>
          <p:nvPr/>
        </p:nvSpPr>
        <p:spPr>
          <a:xfrm>
            <a:off x="3547872" y="3200400"/>
            <a:ext cx="2852928" cy="914400"/>
          </a:xfrm>
          <a:prstGeom prst="roundRect">
            <a:avLst>
              <a:gd name="adj" fmla="val 6000"/>
            </a:avLst>
          </a:prstGeom>
          <a:solidFill>
            <a:srgbClr val="2E7C8E"/>
          </a:solidFill>
          <a:ln/>
        </p:spPr>
        <p:txBody>
          <a:bodyPr/>
          <a:lstStyle/>
          <a:p>
            <a:endParaRPr lang="en-US"/>
          </a:p>
        </p:txBody>
      </p:sp>
      <p:sp>
        <p:nvSpPr>
          <p:cNvPr id="13" name="Text 10"/>
          <p:cNvSpPr/>
          <p:nvPr/>
        </p:nvSpPr>
        <p:spPr>
          <a:xfrm>
            <a:off x="3730752" y="3310128"/>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~11,000</a:t>
            </a:r>
            <a:endParaRPr lang="en-US" sz="2300" dirty="0"/>
          </a:p>
        </p:txBody>
      </p:sp>
      <p:sp>
        <p:nvSpPr>
          <p:cNvPr id="14" name="Text 11"/>
          <p:cNvSpPr/>
          <p:nvPr/>
        </p:nvSpPr>
        <p:spPr>
          <a:xfrm>
            <a:off x="3730752" y="3767328"/>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service connections</a:t>
            </a:r>
            <a:endParaRPr lang="en-US" sz="1600" dirty="0"/>
          </a:p>
        </p:txBody>
      </p:sp>
      <p:sp>
        <p:nvSpPr>
          <p:cNvPr id="15" name="Shape 12"/>
          <p:cNvSpPr/>
          <p:nvPr/>
        </p:nvSpPr>
        <p:spPr>
          <a:xfrm>
            <a:off x="548640" y="4261104"/>
            <a:ext cx="2852928" cy="914400"/>
          </a:xfrm>
          <a:prstGeom prst="roundRect">
            <a:avLst>
              <a:gd name="adj" fmla="val 6000"/>
            </a:avLst>
          </a:prstGeom>
          <a:solidFill>
            <a:srgbClr val="2E7C8E"/>
          </a:solidFill>
          <a:ln/>
        </p:spPr>
        <p:txBody>
          <a:bodyPr/>
          <a:lstStyle/>
          <a:p>
            <a:endParaRPr lang="en-US"/>
          </a:p>
        </p:txBody>
      </p:sp>
      <p:sp>
        <p:nvSpPr>
          <p:cNvPr id="16" name="Text 13"/>
          <p:cNvSpPr/>
          <p:nvPr/>
        </p:nvSpPr>
        <p:spPr>
          <a:xfrm>
            <a:off x="731520" y="4370832"/>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~90 mi</a:t>
            </a:r>
            <a:endParaRPr lang="en-US" sz="2300" dirty="0"/>
          </a:p>
        </p:txBody>
      </p:sp>
      <p:sp>
        <p:nvSpPr>
          <p:cNvPr id="17" name="Text 14"/>
          <p:cNvSpPr/>
          <p:nvPr/>
        </p:nvSpPr>
        <p:spPr>
          <a:xfrm>
            <a:off x="731520" y="4828032"/>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gravity collection main</a:t>
            </a:r>
            <a:endParaRPr lang="en-US" sz="1600" dirty="0"/>
          </a:p>
        </p:txBody>
      </p:sp>
      <p:sp>
        <p:nvSpPr>
          <p:cNvPr id="18" name="Shape 15"/>
          <p:cNvSpPr/>
          <p:nvPr/>
        </p:nvSpPr>
        <p:spPr>
          <a:xfrm>
            <a:off x="3547872" y="4261104"/>
            <a:ext cx="2852928" cy="914400"/>
          </a:xfrm>
          <a:prstGeom prst="roundRect">
            <a:avLst>
              <a:gd name="adj" fmla="val 6000"/>
            </a:avLst>
          </a:prstGeom>
          <a:solidFill>
            <a:srgbClr val="2E7C8E"/>
          </a:solidFill>
          <a:ln/>
        </p:spPr>
        <p:txBody>
          <a:bodyPr/>
          <a:lstStyle/>
          <a:p>
            <a:endParaRPr lang="en-US"/>
          </a:p>
        </p:txBody>
      </p:sp>
      <p:sp>
        <p:nvSpPr>
          <p:cNvPr id="19" name="Text 16"/>
          <p:cNvSpPr/>
          <p:nvPr/>
        </p:nvSpPr>
        <p:spPr>
          <a:xfrm>
            <a:off x="3730752" y="4370832"/>
            <a:ext cx="2487168" cy="457200"/>
          </a:xfrm>
          <a:prstGeom prst="rect">
            <a:avLst/>
          </a:prstGeom>
          <a:noFill/>
          <a:ln/>
        </p:spPr>
        <p:txBody>
          <a:bodyPr wrap="square" rtlCol="0" anchor="ctr"/>
          <a:lstStyle/>
          <a:p>
            <a:pPr marL="0" indent="0">
              <a:buNone/>
            </a:pPr>
            <a:r>
              <a:rPr lang="en-US" sz="2300" b="1" dirty="0">
                <a:solidFill>
                  <a:srgbClr val="FFFFFF"/>
                </a:solidFill>
                <a:latin typeface="Calibri" pitchFamily="34" charset="0"/>
                <a:ea typeface="Calibri" pitchFamily="34" charset="-122"/>
                <a:cs typeface="Calibri" pitchFamily="34" charset="-120"/>
              </a:rPr>
              <a:t>30+ yrs</a:t>
            </a:r>
            <a:endParaRPr lang="en-US" sz="2300" dirty="0"/>
          </a:p>
        </p:txBody>
      </p:sp>
      <p:sp>
        <p:nvSpPr>
          <p:cNvPr id="20" name="Text 17"/>
          <p:cNvSpPr/>
          <p:nvPr/>
        </p:nvSpPr>
        <p:spPr>
          <a:xfrm>
            <a:off x="3730752" y="4828032"/>
            <a:ext cx="2487168" cy="292608"/>
          </a:xfrm>
          <a:prstGeom prst="rect">
            <a:avLst/>
          </a:prstGeom>
          <a:noFill/>
          <a:ln/>
        </p:spPr>
        <p:txBody>
          <a:bodyPr wrap="square" rtlCol="0" anchor="ctr"/>
          <a:lstStyle/>
          <a:p>
            <a:pPr marL="0" indent="0">
              <a:buNone/>
            </a:pPr>
            <a:r>
              <a:rPr lang="en-US" sz="1600" dirty="0">
                <a:solidFill>
                  <a:srgbClr val="D6E6E9"/>
                </a:solidFill>
                <a:latin typeface="Calibri" pitchFamily="34" charset="0"/>
                <a:ea typeface="Calibri" pitchFamily="34" charset="-122"/>
                <a:cs typeface="Calibri" pitchFamily="34" charset="-120"/>
              </a:rPr>
              <a:t>age of much of the system</a:t>
            </a:r>
            <a:endParaRPr lang="en-US" sz="1600" dirty="0"/>
          </a:p>
        </p:txBody>
      </p:sp>
      <p:sp>
        <p:nvSpPr>
          <p:cNvPr id="21" name="Shape 18"/>
          <p:cNvSpPr/>
          <p:nvPr/>
        </p:nvSpPr>
        <p:spPr>
          <a:xfrm>
            <a:off x="548640" y="5358384"/>
            <a:ext cx="5852160" cy="914400"/>
          </a:xfrm>
          <a:prstGeom prst="roundRect">
            <a:avLst>
              <a:gd name="adj" fmla="val 6000"/>
            </a:avLst>
          </a:prstGeom>
          <a:solidFill>
            <a:srgbClr val="C5901E"/>
          </a:solidFill>
          <a:ln/>
        </p:spPr>
        <p:txBody>
          <a:bodyPr/>
          <a:lstStyle/>
          <a:p>
            <a:endParaRPr lang="en-US"/>
          </a:p>
        </p:txBody>
      </p:sp>
      <p:sp>
        <p:nvSpPr>
          <p:cNvPr id="22" name="Text 19"/>
          <p:cNvSpPr/>
          <p:nvPr/>
        </p:nvSpPr>
        <p:spPr>
          <a:xfrm>
            <a:off x="868680" y="5358384"/>
            <a:ext cx="3108960" cy="914400"/>
          </a:xfrm>
          <a:prstGeom prst="rect">
            <a:avLst/>
          </a:prstGeom>
          <a:noFill/>
          <a:ln/>
        </p:spPr>
        <p:txBody>
          <a:bodyPr wrap="square" rtlCol="0" anchor="ctr"/>
          <a:lstStyle/>
          <a:p>
            <a:pPr marL="0" indent="0">
              <a:buNone/>
            </a:pPr>
            <a:r>
              <a:rPr lang="en-US" sz="2600" b="1" dirty="0">
                <a:solidFill>
                  <a:srgbClr val="23433A"/>
                </a:solidFill>
                <a:latin typeface="Calibri" pitchFamily="34" charset="0"/>
                <a:ea typeface="Calibri" pitchFamily="34" charset="-122"/>
                <a:cs typeface="Calibri" pitchFamily="34" charset="-120"/>
              </a:rPr>
              <a:t>$10.7M</a:t>
            </a:r>
            <a:r>
              <a:rPr lang="en-US" sz="1600" b="1" dirty="0">
                <a:solidFill>
                  <a:srgbClr val="23433A"/>
                </a:solidFill>
                <a:latin typeface="Calibri" pitchFamily="34" charset="0"/>
                <a:ea typeface="Calibri" pitchFamily="34" charset="-122"/>
                <a:cs typeface="Calibri" pitchFamily="34" charset="-120"/>
              </a:rPr>
              <a:t>   ·  </a:t>
            </a:r>
            <a:r>
              <a:rPr lang="en-US" sz="2600" b="1" dirty="0">
                <a:solidFill>
                  <a:srgbClr val="23433A"/>
                </a:solidFill>
                <a:latin typeface="Calibri" pitchFamily="34" charset="0"/>
                <a:ea typeface="Calibri" pitchFamily="34" charset="-122"/>
                <a:cs typeface="Calibri" pitchFamily="34" charset="-120"/>
              </a:rPr>
              <a:t>17</a:t>
            </a:r>
            <a:r>
              <a:rPr lang="en-US" sz="1600" b="1" dirty="0">
                <a:solidFill>
                  <a:srgbClr val="23433A"/>
                </a:solidFill>
                <a:latin typeface="Calibri" pitchFamily="34" charset="0"/>
                <a:ea typeface="Calibri" pitchFamily="34" charset="-122"/>
                <a:cs typeface="Calibri" pitchFamily="34" charset="-120"/>
              </a:rPr>
              <a:t> </a:t>
            </a:r>
            <a:r>
              <a:rPr lang="en-US" sz="2600" b="1" dirty="0">
                <a:solidFill>
                  <a:srgbClr val="23433A"/>
                </a:solidFill>
                <a:latin typeface="Calibri" pitchFamily="34" charset="0"/>
                <a:ea typeface="Calibri" pitchFamily="34" charset="-122"/>
                <a:cs typeface="Calibri" pitchFamily="34" charset="-120"/>
              </a:rPr>
              <a:t>Projects</a:t>
            </a:r>
            <a:endParaRPr lang="en-US" sz="2600" dirty="0"/>
          </a:p>
        </p:txBody>
      </p:sp>
      <p:sp>
        <p:nvSpPr>
          <p:cNvPr id="23" name="Text 20"/>
          <p:cNvSpPr/>
          <p:nvPr/>
        </p:nvSpPr>
        <p:spPr>
          <a:xfrm>
            <a:off x="3977640" y="5358384"/>
            <a:ext cx="2286000" cy="914400"/>
          </a:xfrm>
          <a:prstGeom prst="rect">
            <a:avLst/>
          </a:prstGeom>
          <a:noFill/>
          <a:ln/>
        </p:spPr>
        <p:txBody>
          <a:bodyPr wrap="square" rtlCol="0" anchor="ctr"/>
          <a:lstStyle/>
          <a:p>
            <a:pPr marL="0" indent="0">
              <a:lnSpc>
                <a:spcPts val="1300"/>
              </a:lnSpc>
              <a:buNone/>
            </a:pPr>
            <a:r>
              <a:rPr lang="en-US" sz="1600" dirty="0">
                <a:solidFill>
                  <a:srgbClr val="23433A"/>
                </a:solidFill>
                <a:latin typeface="Calibri" pitchFamily="34" charset="0"/>
                <a:ea typeface="Calibri" pitchFamily="34" charset="-122"/>
                <a:cs typeface="Calibri" pitchFamily="34" charset="-120"/>
              </a:rPr>
              <a:t>Rehabilitating aging lines, lift stations &amp; treatment facilities is the central capital driver.</a:t>
            </a:r>
            <a:endParaRPr lang="en-US" sz="1600" dirty="0"/>
          </a:p>
        </p:txBody>
      </p:sp>
      <p:sp>
        <p:nvSpPr>
          <p:cNvPr id="24" name="Text 21"/>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1F4F0"/>
        </a:solidFill>
        <a:effectLst/>
      </p:bgPr>
    </p:bg>
    <p:spTree>
      <p:nvGrpSpPr>
        <p:cNvPr id="1" name=""/>
        <p:cNvGrpSpPr/>
        <p:nvPr/>
      </p:nvGrpSpPr>
      <p:grpSpPr>
        <a:xfrm>
          <a:off x="0" y="0"/>
          <a:ext cx="0" cy="0"/>
          <a:chOff x="0" y="0"/>
          <a:chExt cx="0" cy="0"/>
        </a:xfrm>
      </p:grpSpPr>
      <p:sp>
        <p:nvSpPr>
          <p:cNvPr id="3" name="Text 1"/>
          <p:cNvSpPr/>
          <p:nvPr/>
        </p:nvSpPr>
        <p:spPr>
          <a:xfrm>
            <a:off x="548640" y="502920"/>
            <a:ext cx="1452067" cy="292608"/>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LACOSAN CIP</a:t>
            </a:r>
            <a:endParaRPr lang="en-US" sz="1000" dirty="0"/>
          </a:p>
        </p:txBody>
      </p:sp>
      <p:sp>
        <p:nvSpPr>
          <p:cNvPr id="4" name="Text 2"/>
          <p:cNvSpPr/>
          <p:nvPr/>
        </p:nvSpPr>
        <p:spPr>
          <a:xfrm>
            <a:off x="548640" y="841248"/>
            <a:ext cx="11064240" cy="548640"/>
          </a:xfrm>
          <a:prstGeom prst="rect">
            <a:avLst/>
          </a:prstGeom>
          <a:noFill/>
          <a:ln/>
        </p:spPr>
        <p:txBody>
          <a:bodyPr wrap="square" rtlCol="0" anchor="ctr"/>
          <a:lstStyle/>
          <a:p>
            <a:pPr marL="0" indent="0">
              <a:buNone/>
            </a:pPr>
            <a:r>
              <a:rPr lang="en-US" sz="2700" b="1" dirty="0">
                <a:solidFill>
                  <a:srgbClr val="21302B"/>
                </a:solidFill>
                <a:latin typeface="Cambria" pitchFamily="34" charset="0"/>
                <a:ea typeface="Cambria" pitchFamily="34" charset="-122"/>
                <a:cs typeface="Cambria" pitchFamily="34" charset="-120"/>
              </a:rPr>
              <a:t>Largest LACOSAN investments</a:t>
            </a:r>
            <a:endParaRPr lang="en-US" sz="2700" dirty="0"/>
          </a:p>
        </p:txBody>
      </p:sp>
      <p:sp>
        <p:nvSpPr>
          <p:cNvPr id="5" name="Shape 3"/>
          <p:cNvSpPr/>
          <p:nvPr/>
        </p:nvSpPr>
        <p:spPr>
          <a:xfrm>
            <a:off x="594360" y="1847088"/>
            <a:ext cx="7680960" cy="4434840"/>
          </a:xfrm>
          <a:prstGeom prst="roundRect">
            <a:avLst>
              <a:gd name="adj" fmla="val 1443"/>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6" name="Text 4"/>
          <p:cNvSpPr/>
          <p:nvPr/>
        </p:nvSpPr>
        <p:spPr>
          <a:xfrm>
            <a:off x="822960" y="1874520"/>
            <a:ext cx="7132320" cy="365760"/>
          </a:xfrm>
          <a:prstGeom prst="rect">
            <a:avLst/>
          </a:prstGeom>
          <a:noFill/>
          <a:ln/>
        </p:spPr>
        <p:txBody>
          <a:bodyPr wrap="square" rtlCol="0" anchor="ctr"/>
          <a:lstStyle/>
          <a:p>
            <a:pPr marL="0" indent="0">
              <a:buNone/>
            </a:pPr>
            <a:r>
              <a:rPr lang="en-US" sz="1600" b="1" dirty="0">
                <a:solidFill>
                  <a:srgbClr val="21302B"/>
                </a:solidFill>
                <a:latin typeface="Calibri" pitchFamily="34" charset="0"/>
                <a:ea typeface="Calibri" pitchFamily="34" charset="-122"/>
                <a:cs typeface="Calibri" pitchFamily="34" charset="-120"/>
              </a:rPr>
              <a:t>Top projects by estimated cost (FY 2026-27 – FY 2029-30)</a:t>
            </a:r>
            <a:endParaRPr lang="en-US" sz="1600" dirty="0"/>
          </a:p>
        </p:txBody>
      </p:sp>
      <p:sp>
        <p:nvSpPr>
          <p:cNvPr id="7" name="Text 5"/>
          <p:cNvSpPr/>
          <p:nvPr/>
        </p:nvSpPr>
        <p:spPr>
          <a:xfrm>
            <a:off x="822960" y="2368296"/>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Middletown WWTP — gate structure rehab</a:t>
            </a:r>
            <a:endParaRPr lang="en-US" sz="1600" dirty="0"/>
          </a:p>
        </p:txBody>
      </p:sp>
      <p:sp>
        <p:nvSpPr>
          <p:cNvPr id="8" name="Shape 6"/>
          <p:cNvSpPr/>
          <p:nvPr/>
        </p:nvSpPr>
        <p:spPr>
          <a:xfrm>
            <a:off x="4572000" y="2423160"/>
            <a:ext cx="2743200" cy="219456"/>
          </a:xfrm>
          <a:prstGeom prst="rect">
            <a:avLst/>
          </a:prstGeom>
          <a:solidFill>
            <a:srgbClr val="F1F4F0"/>
          </a:solidFill>
          <a:ln/>
        </p:spPr>
        <p:txBody>
          <a:bodyPr/>
          <a:lstStyle/>
          <a:p>
            <a:endParaRPr lang="en-US"/>
          </a:p>
        </p:txBody>
      </p:sp>
      <p:sp>
        <p:nvSpPr>
          <p:cNvPr id="9" name="Shape 7"/>
          <p:cNvSpPr/>
          <p:nvPr/>
        </p:nvSpPr>
        <p:spPr>
          <a:xfrm>
            <a:off x="4572000" y="2423160"/>
            <a:ext cx="2743200" cy="219456"/>
          </a:xfrm>
          <a:prstGeom prst="roundRect">
            <a:avLst>
              <a:gd name="adj" fmla="val 8333"/>
            </a:avLst>
          </a:prstGeom>
          <a:solidFill>
            <a:srgbClr val="2E7C8E"/>
          </a:solidFill>
          <a:ln/>
        </p:spPr>
        <p:txBody>
          <a:bodyPr/>
          <a:lstStyle/>
          <a:p>
            <a:endParaRPr lang="en-US"/>
          </a:p>
        </p:txBody>
      </p:sp>
      <p:sp>
        <p:nvSpPr>
          <p:cNvPr id="10" name="Text 8"/>
          <p:cNvSpPr/>
          <p:nvPr/>
        </p:nvSpPr>
        <p:spPr>
          <a:xfrm>
            <a:off x="7406640" y="2368296"/>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$2.00M</a:t>
            </a:r>
            <a:endParaRPr lang="en-US" sz="1100" dirty="0"/>
          </a:p>
        </p:txBody>
      </p:sp>
      <p:sp>
        <p:nvSpPr>
          <p:cNvPr id="11" name="Text 9"/>
          <p:cNvSpPr/>
          <p:nvPr/>
        </p:nvSpPr>
        <p:spPr>
          <a:xfrm>
            <a:off x="822960" y="2811780"/>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sewer lift station — Bay Street area</a:t>
            </a:r>
            <a:endParaRPr lang="en-US" sz="1600" dirty="0"/>
          </a:p>
        </p:txBody>
      </p:sp>
      <p:sp>
        <p:nvSpPr>
          <p:cNvPr id="12" name="Shape 10"/>
          <p:cNvSpPr/>
          <p:nvPr/>
        </p:nvSpPr>
        <p:spPr>
          <a:xfrm>
            <a:off x="4572000" y="2866644"/>
            <a:ext cx="2743200" cy="219456"/>
          </a:xfrm>
          <a:prstGeom prst="rect">
            <a:avLst/>
          </a:prstGeom>
          <a:solidFill>
            <a:srgbClr val="F1F4F0"/>
          </a:solidFill>
          <a:ln/>
        </p:spPr>
        <p:txBody>
          <a:bodyPr/>
          <a:lstStyle/>
          <a:p>
            <a:endParaRPr lang="en-US"/>
          </a:p>
        </p:txBody>
      </p:sp>
      <p:sp>
        <p:nvSpPr>
          <p:cNvPr id="13" name="Shape 11"/>
          <p:cNvSpPr/>
          <p:nvPr/>
        </p:nvSpPr>
        <p:spPr>
          <a:xfrm>
            <a:off x="4572000" y="2866644"/>
            <a:ext cx="2606040" cy="219456"/>
          </a:xfrm>
          <a:prstGeom prst="roundRect">
            <a:avLst>
              <a:gd name="adj" fmla="val 8333"/>
            </a:avLst>
          </a:prstGeom>
          <a:solidFill>
            <a:srgbClr val="2E7C8E"/>
          </a:solidFill>
          <a:ln/>
        </p:spPr>
        <p:txBody>
          <a:bodyPr/>
          <a:lstStyle/>
          <a:p>
            <a:endParaRPr lang="en-US"/>
          </a:p>
        </p:txBody>
      </p:sp>
      <p:sp>
        <p:nvSpPr>
          <p:cNvPr id="14" name="Text 12"/>
          <p:cNvSpPr/>
          <p:nvPr/>
        </p:nvSpPr>
        <p:spPr>
          <a:xfrm>
            <a:off x="7406640" y="2811780"/>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$1.90M</a:t>
            </a:r>
            <a:endParaRPr lang="en-US" sz="1100" dirty="0"/>
          </a:p>
        </p:txBody>
      </p:sp>
      <p:sp>
        <p:nvSpPr>
          <p:cNvPr id="15" name="Text 13"/>
          <p:cNvSpPr/>
          <p:nvPr/>
        </p:nvSpPr>
        <p:spPr>
          <a:xfrm>
            <a:off x="822960" y="3255264"/>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collection system pipe replacement</a:t>
            </a:r>
            <a:endParaRPr lang="en-US" sz="1600" dirty="0"/>
          </a:p>
        </p:txBody>
      </p:sp>
      <p:sp>
        <p:nvSpPr>
          <p:cNvPr id="16" name="Shape 14"/>
          <p:cNvSpPr/>
          <p:nvPr/>
        </p:nvSpPr>
        <p:spPr>
          <a:xfrm>
            <a:off x="4572000" y="3310128"/>
            <a:ext cx="2743200" cy="219456"/>
          </a:xfrm>
          <a:prstGeom prst="rect">
            <a:avLst/>
          </a:prstGeom>
          <a:solidFill>
            <a:srgbClr val="F1F4F0"/>
          </a:solidFill>
          <a:ln/>
        </p:spPr>
        <p:txBody>
          <a:bodyPr/>
          <a:lstStyle/>
          <a:p>
            <a:endParaRPr lang="en-US"/>
          </a:p>
        </p:txBody>
      </p:sp>
      <p:sp>
        <p:nvSpPr>
          <p:cNvPr id="17" name="Shape 15"/>
          <p:cNvSpPr/>
          <p:nvPr/>
        </p:nvSpPr>
        <p:spPr>
          <a:xfrm>
            <a:off x="4572000" y="3310128"/>
            <a:ext cx="2290572" cy="219456"/>
          </a:xfrm>
          <a:prstGeom prst="roundRect">
            <a:avLst>
              <a:gd name="adj" fmla="val 8333"/>
            </a:avLst>
          </a:prstGeom>
          <a:solidFill>
            <a:srgbClr val="2E7C8E"/>
          </a:solidFill>
          <a:ln/>
        </p:spPr>
        <p:txBody>
          <a:bodyPr/>
          <a:lstStyle/>
          <a:p>
            <a:endParaRPr lang="en-US"/>
          </a:p>
        </p:txBody>
      </p:sp>
      <p:sp>
        <p:nvSpPr>
          <p:cNvPr id="18" name="Text 16"/>
          <p:cNvSpPr/>
          <p:nvPr/>
        </p:nvSpPr>
        <p:spPr>
          <a:xfrm>
            <a:off x="7406640" y="3255264"/>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$1.67M</a:t>
            </a:r>
            <a:endParaRPr lang="en-US" sz="1100" dirty="0"/>
          </a:p>
        </p:txBody>
      </p:sp>
      <p:sp>
        <p:nvSpPr>
          <p:cNvPr id="19" name="Text 17"/>
          <p:cNvSpPr/>
          <p:nvPr/>
        </p:nvSpPr>
        <p:spPr>
          <a:xfrm>
            <a:off x="822960" y="3698748"/>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Treatment Plant — LS #2 bypass</a:t>
            </a:r>
            <a:endParaRPr lang="en-US" sz="1600" dirty="0"/>
          </a:p>
        </p:txBody>
      </p:sp>
      <p:sp>
        <p:nvSpPr>
          <p:cNvPr id="20" name="Shape 18"/>
          <p:cNvSpPr/>
          <p:nvPr/>
        </p:nvSpPr>
        <p:spPr>
          <a:xfrm>
            <a:off x="4572000" y="3753612"/>
            <a:ext cx="2743200" cy="219456"/>
          </a:xfrm>
          <a:prstGeom prst="rect">
            <a:avLst/>
          </a:prstGeom>
          <a:solidFill>
            <a:srgbClr val="F1F4F0"/>
          </a:solidFill>
          <a:ln/>
        </p:spPr>
        <p:txBody>
          <a:bodyPr/>
          <a:lstStyle/>
          <a:p>
            <a:endParaRPr lang="en-US"/>
          </a:p>
        </p:txBody>
      </p:sp>
      <p:sp>
        <p:nvSpPr>
          <p:cNvPr id="21" name="Shape 19"/>
          <p:cNvSpPr/>
          <p:nvPr/>
        </p:nvSpPr>
        <p:spPr>
          <a:xfrm>
            <a:off x="4572000" y="3753612"/>
            <a:ext cx="1371600" cy="219456"/>
          </a:xfrm>
          <a:prstGeom prst="roundRect">
            <a:avLst>
              <a:gd name="adj" fmla="val 8333"/>
            </a:avLst>
          </a:prstGeom>
          <a:solidFill>
            <a:srgbClr val="2E7C8E"/>
          </a:solidFill>
          <a:ln/>
        </p:spPr>
        <p:txBody>
          <a:bodyPr/>
          <a:lstStyle/>
          <a:p>
            <a:endParaRPr lang="en-US"/>
          </a:p>
        </p:txBody>
      </p:sp>
      <p:sp>
        <p:nvSpPr>
          <p:cNvPr id="22" name="Text 20"/>
          <p:cNvSpPr/>
          <p:nvPr/>
        </p:nvSpPr>
        <p:spPr>
          <a:xfrm>
            <a:off x="7406640" y="3698748"/>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$1.00M</a:t>
            </a:r>
            <a:endParaRPr lang="en-US" sz="1100" dirty="0"/>
          </a:p>
        </p:txBody>
      </p:sp>
      <p:sp>
        <p:nvSpPr>
          <p:cNvPr id="23" name="Text 21"/>
          <p:cNvSpPr/>
          <p:nvPr/>
        </p:nvSpPr>
        <p:spPr>
          <a:xfrm>
            <a:off x="822960" y="4142232"/>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SE Treatment — Vallejo lift station</a:t>
            </a:r>
            <a:endParaRPr lang="en-US" sz="1600" dirty="0"/>
          </a:p>
        </p:txBody>
      </p:sp>
      <p:sp>
        <p:nvSpPr>
          <p:cNvPr id="24" name="Shape 22"/>
          <p:cNvSpPr/>
          <p:nvPr/>
        </p:nvSpPr>
        <p:spPr>
          <a:xfrm>
            <a:off x="4572000" y="4197096"/>
            <a:ext cx="2743200" cy="219456"/>
          </a:xfrm>
          <a:prstGeom prst="rect">
            <a:avLst/>
          </a:prstGeom>
          <a:solidFill>
            <a:srgbClr val="F1F4F0"/>
          </a:solidFill>
          <a:ln/>
        </p:spPr>
        <p:txBody>
          <a:bodyPr/>
          <a:lstStyle/>
          <a:p>
            <a:endParaRPr lang="en-US"/>
          </a:p>
        </p:txBody>
      </p:sp>
      <p:sp>
        <p:nvSpPr>
          <p:cNvPr id="25" name="Shape 23"/>
          <p:cNvSpPr/>
          <p:nvPr/>
        </p:nvSpPr>
        <p:spPr>
          <a:xfrm>
            <a:off x="4572000" y="4197096"/>
            <a:ext cx="1234440" cy="219456"/>
          </a:xfrm>
          <a:prstGeom prst="roundRect">
            <a:avLst>
              <a:gd name="adj" fmla="val 8333"/>
            </a:avLst>
          </a:prstGeom>
          <a:solidFill>
            <a:srgbClr val="2E7C8E"/>
          </a:solidFill>
          <a:ln/>
        </p:spPr>
        <p:txBody>
          <a:bodyPr/>
          <a:lstStyle/>
          <a:p>
            <a:endParaRPr lang="en-US"/>
          </a:p>
        </p:txBody>
      </p:sp>
      <p:sp>
        <p:nvSpPr>
          <p:cNvPr id="26" name="Text 24"/>
          <p:cNvSpPr/>
          <p:nvPr/>
        </p:nvSpPr>
        <p:spPr>
          <a:xfrm>
            <a:off x="7406640" y="4142232"/>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$0.90M</a:t>
            </a:r>
            <a:endParaRPr lang="en-US" sz="1100" dirty="0"/>
          </a:p>
        </p:txBody>
      </p:sp>
      <p:sp>
        <p:nvSpPr>
          <p:cNvPr id="27" name="Text 25"/>
          <p:cNvSpPr/>
          <p:nvPr/>
        </p:nvSpPr>
        <p:spPr>
          <a:xfrm>
            <a:off x="845820" y="5433822"/>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Special Districts software system</a:t>
            </a:r>
            <a:endParaRPr lang="en-US" sz="1600" dirty="0"/>
          </a:p>
        </p:txBody>
      </p:sp>
      <p:sp>
        <p:nvSpPr>
          <p:cNvPr id="28" name="Shape 26"/>
          <p:cNvSpPr/>
          <p:nvPr/>
        </p:nvSpPr>
        <p:spPr>
          <a:xfrm>
            <a:off x="4572000" y="4640580"/>
            <a:ext cx="2743200" cy="219456"/>
          </a:xfrm>
          <a:prstGeom prst="rect">
            <a:avLst/>
          </a:prstGeom>
          <a:solidFill>
            <a:srgbClr val="F1F4F0"/>
          </a:solidFill>
          <a:ln/>
        </p:spPr>
        <p:txBody>
          <a:bodyPr/>
          <a:lstStyle/>
          <a:p>
            <a:endParaRPr lang="en-US"/>
          </a:p>
        </p:txBody>
      </p:sp>
      <p:sp>
        <p:nvSpPr>
          <p:cNvPr id="29" name="Shape 27"/>
          <p:cNvSpPr/>
          <p:nvPr/>
        </p:nvSpPr>
        <p:spPr>
          <a:xfrm>
            <a:off x="4572000" y="4640580"/>
            <a:ext cx="1069848" cy="219456"/>
          </a:xfrm>
          <a:prstGeom prst="roundRect">
            <a:avLst>
              <a:gd name="adj" fmla="val 8333"/>
            </a:avLst>
          </a:prstGeom>
          <a:solidFill>
            <a:srgbClr val="2E7C8E"/>
          </a:solidFill>
          <a:ln/>
        </p:spPr>
        <p:txBody>
          <a:bodyPr/>
          <a:lstStyle/>
          <a:p>
            <a:endParaRPr lang="en-US"/>
          </a:p>
        </p:txBody>
      </p:sp>
      <p:sp>
        <p:nvSpPr>
          <p:cNvPr id="30" name="Text 28"/>
          <p:cNvSpPr/>
          <p:nvPr/>
        </p:nvSpPr>
        <p:spPr>
          <a:xfrm>
            <a:off x="7406640" y="4585716"/>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$0.59M</a:t>
            </a:r>
            <a:endParaRPr lang="en-US" sz="1100" dirty="0"/>
          </a:p>
        </p:txBody>
      </p:sp>
      <p:sp>
        <p:nvSpPr>
          <p:cNvPr id="31" name="Text 29"/>
          <p:cNvSpPr/>
          <p:nvPr/>
        </p:nvSpPr>
        <p:spPr>
          <a:xfrm>
            <a:off x="822960" y="4585716"/>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Pumper truck — countywide</a:t>
            </a:r>
            <a:endParaRPr lang="en-US" sz="1600" dirty="0"/>
          </a:p>
        </p:txBody>
      </p:sp>
      <p:sp>
        <p:nvSpPr>
          <p:cNvPr id="32" name="Shape 30"/>
          <p:cNvSpPr/>
          <p:nvPr/>
        </p:nvSpPr>
        <p:spPr>
          <a:xfrm>
            <a:off x="4572000" y="5084064"/>
            <a:ext cx="2743200" cy="219456"/>
          </a:xfrm>
          <a:prstGeom prst="rect">
            <a:avLst/>
          </a:prstGeom>
          <a:solidFill>
            <a:srgbClr val="F1F4F0"/>
          </a:solidFill>
          <a:ln/>
        </p:spPr>
        <p:txBody>
          <a:bodyPr/>
          <a:lstStyle/>
          <a:p>
            <a:endParaRPr lang="en-US"/>
          </a:p>
        </p:txBody>
      </p:sp>
      <p:sp>
        <p:nvSpPr>
          <p:cNvPr id="33" name="Shape 31"/>
          <p:cNvSpPr/>
          <p:nvPr/>
        </p:nvSpPr>
        <p:spPr>
          <a:xfrm>
            <a:off x="4572000" y="5084064"/>
            <a:ext cx="1028700" cy="219456"/>
          </a:xfrm>
          <a:prstGeom prst="roundRect">
            <a:avLst>
              <a:gd name="adj" fmla="val 8333"/>
            </a:avLst>
          </a:prstGeom>
          <a:solidFill>
            <a:srgbClr val="2E7C8E"/>
          </a:solidFill>
          <a:ln/>
        </p:spPr>
        <p:txBody>
          <a:bodyPr/>
          <a:lstStyle/>
          <a:p>
            <a:endParaRPr lang="en-US"/>
          </a:p>
        </p:txBody>
      </p:sp>
      <p:sp>
        <p:nvSpPr>
          <p:cNvPr id="34" name="Text 32"/>
          <p:cNvSpPr/>
          <p:nvPr/>
        </p:nvSpPr>
        <p:spPr>
          <a:xfrm>
            <a:off x="7406640" y="5029200"/>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$0.53M</a:t>
            </a:r>
            <a:endParaRPr lang="en-US" sz="1100" dirty="0"/>
          </a:p>
        </p:txBody>
      </p:sp>
      <p:sp>
        <p:nvSpPr>
          <p:cNvPr id="35" name="Text 33"/>
          <p:cNvSpPr/>
          <p:nvPr/>
        </p:nvSpPr>
        <p:spPr>
          <a:xfrm>
            <a:off x="845820" y="5029200"/>
            <a:ext cx="3657600" cy="365760"/>
          </a:xfrm>
          <a:prstGeom prst="rect">
            <a:avLst/>
          </a:prstGeom>
          <a:noFill/>
          <a:ln/>
        </p:spPr>
        <p:txBody>
          <a:bodyPr wrap="square" rtlCol="0" anchor="ctr"/>
          <a:lstStyle/>
          <a:p>
            <a:pPr marL="0" indent="0">
              <a:buNone/>
            </a:pPr>
            <a:r>
              <a:rPr lang="en-US" sz="1600" dirty="0">
                <a:solidFill>
                  <a:srgbClr val="21302B"/>
                </a:solidFill>
                <a:latin typeface="Calibri" pitchFamily="34" charset="0"/>
                <a:ea typeface="Calibri" pitchFamily="34" charset="-122"/>
                <a:cs typeface="Calibri" pitchFamily="34" charset="-120"/>
              </a:rPr>
              <a:t>Wastewater model update</a:t>
            </a:r>
            <a:endParaRPr lang="en-US" sz="1600" dirty="0"/>
          </a:p>
        </p:txBody>
      </p:sp>
      <p:sp>
        <p:nvSpPr>
          <p:cNvPr id="36" name="Shape 34"/>
          <p:cNvSpPr/>
          <p:nvPr/>
        </p:nvSpPr>
        <p:spPr>
          <a:xfrm>
            <a:off x="4572000" y="5527548"/>
            <a:ext cx="2743200" cy="219456"/>
          </a:xfrm>
          <a:prstGeom prst="rect">
            <a:avLst/>
          </a:prstGeom>
          <a:solidFill>
            <a:srgbClr val="F1F4F0"/>
          </a:solidFill>
          <a:ln/>
        </p:spPr>
        <p:txBody>
          <a:bodyPr/>
          <a:lstStyle/>
          <a:p>
            <a:endParaRPr lang="en-US"/>
          </a:p>
        </p:txBody>
      </p:sp>
      <p:sp>
        <p:nvSpPr>
          <p:cNvPr id="37" name="Shape 35"/>
          <p:cNvSpPr/>
          <p:nvPr/>
        </p:nvSpPr>
        <p:spPr>
          <a:xfrm>
            <a:off x="4572000" y="5527548"/>
            <a:ext cx="864108" cy="219456"/>
          </a:xfrm>
          <a:prstGeom prst="roundRect">
            <a:avLst>
              <a:gd name="adj" fmla="val 8333"/>
            </a:avLst>
          </a:prstGeom>
          <a:solidFill>
            <a:srgbClr val="2E7C8E"/>
          </a:solidFill>
          <a:ln/>
        </p:spPr>
        <p:txBody>
          <a:bodyPr/>
          <a:lstStyle/>
          <a:p>
            <a:endParaRPr lang="en-US"/>
          </a:p>
        </p:txBody>
      </p:sp>
      <p:sp>
        <p:nvSpPr>
          <p:cNvPr id="38" name="Text 36"/>
          <p:cNvSpPr/>
          <p:nvPr/>
        </p:nvSpPr>
        <p:spPr>
          <a:xfrm>
            <a:off x="7406640" y="5472684"/>
            <a:ext cx="868680" cy="365760"/>
          </a:xfrm>
          <a:prstGeom prst="rect">
            <a:avLst/>
          </a:prstGeom>
          <a:noFill/>
          <a:ln/>
        </p:spPr>
        <p:txBody>
          <a:bodyPr wrap="square" rtlCol="0" anchor="ctr"/>
          <a:lstStyle/>
          <a:p>
            <a:pPr marL="0" indent="0">
              <a:buNone/>
            </a:pPr>
            <a:r>
              <a:rPr lang="en-US" sz="1100" b="1" dirty="0">
                <a:solidFill>
                  <a:srgbClr val="1B5A6B"/>
                </a:solidFill>
                <a:latin typeface="Calibri" pitchFamily="34" charset="0"/>
                <a:ea typeface="Calibri" pitchFamily="34" charset="-122"/>
                <a:cs typeface="Calibri" pitchFamily="34" charset="-120"/>
              </a:rPr>
              <a:t>$0.46M</a:t>
            </a:r>
            <a:endParaRPr lang="en-US" sz="1100" dirty="0"/>
          </a:p>
        </p:txBody>
      </p:sp>
      <p:pic>
        <p:nvPicPr>
          <p:cNvPr id="39" name="Image 0" descr="img/lacosan_work.jpg"/>
          <p:cNvPicPr>
            <a:picLocks noChangeAspect="1"/>
          </p:cNvPicPr>
          <p:nvPr/>
        </p:nvPicPr>
        <p:blipFill>
          <a:blip r:embed="rId3"/>
          <a:srcRect/>
          <a:stretch/>
        </p:blipFill>
        <p:spPr>
          <a:xfrm>
            <a:off x="8412480" y="1691640"/>
            <a:ext cx="3246120" cy="2286000"/>
          </a:xfrm>
          <a:prstGeom prst="rect">
            <a:avLst/>
          </a:prstGeom>
        </p:spPr>
      </p:pic>
      <p:sp>
        <p:nvSpPr>
          <p:cNvPr id="40" name="Shape 37"/>
          <p:cNvSpPr/>
          <p:nvPr/>
        </p:nvSpPr>
        <p:spPr>
          <a:xfrm>
            <a:off x="8412480" y="4116509"/>
            <a:ext cx="3246120" cy="2011680"/>
          </a:xfrm>
          <a:prstGeom prst="roundRect">
            <a:avLst>
              <a:gd name="adj" fmla="val 3182"/>
            </a:avLst>
          </a:prstGeom>
          <a:solidFill>
            <a:srgbClr val="1B5A6B"/>
          </a:solidFill>
          <a:ln/>
        </p:spPr>
        <p:txBody>
          <a:bodyPr/>
          <a:lstStyle/>
          <a:p>
            <a:endParaRPr lang="en-US"/>
          </a:p>
        </p:txBody>
      </p:sp>
      <p:sp>
        <p:nvSpPr>
          <p:cNvPr id="43" name="Text 39"/>
          <p:cNvSpPr/>
          <p:nvPr/>
        </p:nvSpPr>
        <p:spPr>
          <a:xfrm>
            <a:off x="8618220" y="4306824"/>
            <a:ext cx="2834640" cy="502920"/>
          </a:xfrm>
          <a:prstGeom prst="rect">
            <a:avLst/>
          </a:prstGeom>
          <a:noFill/>
          <a:ln/>
        </p:spPr>
        <p:txBody>
          <a:bodyPr wrap="square" rtlCol="0" anchor="ctr"/>
          <a:lstStyle/>
          <a:p>
            <a:pPr marL="0" indent="0">
              <a:lnSpc>
                <a:spcPts val="1500"/>
              </a:lnSpc>
              <a:buNone/>
            </a:pPr>
            <a:r>
              <a:rPr lang="en-US" sz="1600" b="1" dirty="0">
                <a:solidFill>
                  <a:srgbClr val="FFFFFF"/>
                </a:solidFill>
                <a:latin typeface="Calibri" pitchFamily="34" charset="0"/>
                <a:ea typeface="Calibri" pitchFamily="34" charset="-122"/>
                <a:cs typeface="Calibri" pitchFamily="34" charset="-120"/>
              </a:rPr>
              <a:t>Southeast Regional drives the need</a:t>
            </a:r>
            <a:endParaRPr lang="en-US" sz="1600" dirty="0"/>
          </a:p>
        </p:txBody>
      </p:sp>
      <p:sp>
        <p:nvSpPr>
          <p:cNvPr id="44" name="Text 40"/>
          <p:cNvSpPr/>
          <p:nvPr/>
        </p:nvSpPr>
        <p:spPr>
          <a:xfrm>
            <a:off x="8618220" y="5094233"/>
            <a:ext cx="2834640" cy="731520"/>
          </a:xfrm>
          <a:prstGeom prst="rect">
            <a:avLst/>
          </a:prstGeom>
          <a:noFill/>
          <a:ln/>
        </p:spPr>
        <p:txBody>
          <a:bodyPr wrap="square" rtlCol="0" anchor="ctr"/>
          <a:lstStyle/>
          <a:p>
            <a:pPr marL="0" indent="0">
              <a:lnSpc>
                <a:spcPts val="1200"/>
              </a:lnSpc>
              <a:buNone/>
            </a:pPr>
            <a:r>
              <a:rPr lang="en-US" sz="1600" dirty="0">
                <a:solidFill>
                  <a:srgbClr val="D6E6E9"/>
                </a:solidFill>
                <a:latin typeface="Calibri" pitchFamily="34" charset="0"/>
                <a:ea typeface="Calibri" pitchFamily="34" charset="-122"/>
                <a:cs typeface="Calibri" pitchFamily="34" charset="-120"/>
              </a:rPr>
              <a:t>Pipe, lift-station and treatment work in the SE system, plus Middletown's gate rehab, anchor the plan — with fleet, software and a countywide wastewater model rounding it out.</a:t>
            </a:r>
            <a:endParaRPr lang="en-US" sz="1600" dirty="0"/>
          </a:p>
        </p:txBody>
      </p:sp>
      <p:sp>
        <p:nvSpPr>
          <p:cNvPr id="45" name="Text 41"/>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3433A"/>
        </a:solidFill>
        <a:effectLst/>
      </p:bgPr>
    </p:bg>
    <p:spTree>
      <p:nvGrpSpPr>
        <p:cNvPr id="1" name=""/>
        <p:cNvGrpSpPr/>
        <p:nvPr/>
      </p:nvGrpSpPr>
      <p:grpSpPr>
        <a:xfrm>
          <a:off x="0" y="0"/>
          <a:ext cx="0" cy="0"/>
          <a:chOff x="0" y="0"/>
          <a:chExt cx="0" cy="0"/>
        </a:xfrm>
      </p:grpSpPr>
      <p:sp>
        <p:nvSpPr>
          <p:cNvPr id="2" name="Shape 0"/>
          <p:cNvSpPr/>
          <p:nvPr/>
        </p:nvSpPr>
        <p:spPr>
          <a:xfrm>
            <a:off x="548640" y="246888"/>
            <a:ext cx="2852928" cy="548640"/>
          </a:xfrm>
          <a:prstGeom prst="roundRect">
            <a:avLst>
              <a:gd name="adj" fmla="val 12500"/>
            </a:avLst>
          </a:prstGeom>
          <a:solidFill>
            <a:srgbClr val="C5901E"/>
          </a:solidFill>
          <a:ln/>
        </p:spPr>
        <p:txBody>
          <a:bodyPr/>
          <a:lstStyle/>
          <a:p>
            <a:endParaRPr lang="en-US"/>
          </a:p>
        </p:txBody>
      </p:sp>
      <p:sp>
        <p:nvSpPr>
          <p:cNvPr id="3" name="Text 1"/>
          <p:cNvSpPr/>
          <p:nvPr/>
        </p:nvSpPr>
        <p:spPr>
          <a:xfrm>
            <a:off x="548640" y="246888"/>
            <a:ext cx="2852928" cy="548640"/>
          </a:xfrm>
          <a:prstGeom prst="rect">
            <a:avLst/>
          </a:prstGeom>
          <a:noFill/>
          <a:ln/>
        </p:spPr>
        <p:txBody>
          <a:bodyPr wrap="square" rtlCol="0" anchor="ctr"/>
          <a:lstStyle/>
          <a:p>
            <a:pPr marL="0" indent="0" algn="ctr">
              <a:buNone/>
            </a:pPr>
            <a:r>
              <a:rPr lang="en-US" sz="1600" b="1" kern="0" spc="100" dirty="0">
                <a:solidFill>
                  <a:srgbClr val="23433A"/>
                </a:solidFill>
                <a:latin typeface="Calibri" pitchFamily="34" charset="0"/>
                <a:ea typeface="Calibri" pitchFamily="34" charset="-122"/>
                <a:cs typeface="Calibri" pitchFamily="34" charset="-120"/>
              </a:rPr>
              <a:t>FUNDING &amp; NEXT STEPS</a:t>
            </a:r>
            <a:endParaRPr lang="en-US" sz="1600" dirty="0"/>
          </a:p>
        </p:txBody>
      </p:sp>
      <p:sp>
        <p:nvSpPr>
          <p:cNvPr id="4" name="Text 2"/>
          <p:cNvSpPr/>
          <p:nvPr/>
        </p:nvSpPr>
        <p:spPr>
          <a:xfrm>
            <a:off x="548640" y="868680"/>
            <a:ext cx="11064240" cy="5486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How it's funded — and the annual cycle ahead</a:t>
            </a:r>
            <a:endParaRPr lang="en-US" sz="2600" dirty="0"/>
          </a:p>
        </p:txBody>
      </p:sp>
      <p:sp>
        <p:nvSpPr>
          <p:cNvPr id="5" name="Shape 3"/>
          <p:cNvSpPr/>
          <p:nvPr/>
        </p:nvSpPr>
        <p:spPr>
          <a:xfrm>
            <a:off x="548640" y="1600200"/>
            <a:ext cx="3630168" cy="1371600"/>
          </a:xfrm>
          <a:prstGeom prst="roundRect">
            <a:avLst>
              <a:gd name="adj" fmla="val 4000"/>
            </a:avLst>
          </a:prstGeom>
          <a:solidFill>
            <a:srgbClr val="356152"/>
          </a:solidFill>
          <a:ln/>
        </p:spPr>
        <p:txBody>
          <a:bodyPr/>
          <a:lstStyle/>
          <a:p>
            <a:endParaRPr lang="en-US"/>
          </a:p>
        </p:txBody>
      </p:sp>
      <p:sp>
        <p:nvSpPr>
          <p:cNvPr id="6" name="Shape 4"/>
          <p:cNvSpPr/>
          <p:nvPr/>
        </p:nvSpPr>
        <p:spPr>
          <a:xfrm>
            <a:off x="777240" y="1783080"/>
            <a:ext cx="457200" cy="457200"/>
          </a:xfrm>
          <a:prstGeom prst="ellipse">
            <a:avLst/>
          </a:prstGeom>
          <a:solidFill>
            <a:srgbClr val="1B5A6B"/>
          </a:solidFill>
          <a:ln/>
        </p:spPr>
        <p:txBody>
          <a:bodyPr/>
          <a:lstStyle/>
          <a:p>
            <a:endParaRPr lang="en-US"/>
          </a:p>
        </p:txBody>
      </p:sp>
      <p:pic>
        <p:nvPicPr>
          <p:cNvPr id="7" name="Image 0" descr="img/ic_transport.png"/>
          <p:cNvPicPr>
            <a:picLocks noChangeAspect="1"/>
          </p:cNvPicPr>
          <p:nvPr/>
        </p:nvPicPr>
        <p:blipFill>
          <a:blip r:embed="rId3"/>
          <a:stretch>
            <a:fillRect/>
          </a:stretch>
        </p:blipFill>
        <p:spPr>
          <a:xfrm>
            <a:off x="909828" y="1915668"/>
            <a:ext cx="192024" cy="192024"/>
          </a:xfrm>
          <a:prstGeom prst="rect">
            <a:avLst/>
          </a:prstGeom>
        </p:spPr>
      </p:pic>
      <p:sp>
        <p:nvSpPr>
          <p:cNvPr id="8" name="Text 5"/>
          <p:cNvSpPr/>
          <p:nvPr/>
        </p:nvSpPr>
        <p:spPr>
          <a:xfrm>
            <a:off x="1371600"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Transportation</a:t>
            </a:r>
            <a:endParaRPr lang="en-US" sz="1600" dirty="0"/>
          </a:p>
        </p:txBody>
      </p:sp>
      <p:sp>
        <p:nvSpPr>
          <p:cNvPr id="9" name="Text 6"/>
          <p:cNvSpPr/>
          <p:nvPr/>
        </p:nvSpPr>
        <p:spPr>
          <a:xfrm>
            <a:off x="777240"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State &amp; federal funds (STP, HSIP) plus local road funds.</a:t>
            </a:r>
            <a:endParaRPr lang="en-US" sz="1600" dirty="0"/>
          </a:p>
        </p:txBody>
      </p:sp>
      <p:sp>
        <p:nvSpPr>
          <p:cNvPr id="10" name="Shape 7"/>
          <p:cNvSpPr/>
          <p:nvPr/>
        </p:nvSpPr>
        <p:spPr>
          <a:xfrm>
            <a:off x="4361688" y="1600200"/>
            <a:ext cx="3630168" cy="1371600"/>
          </a:xfrm>
          <a:prstGeom prst="roundRect">
            <a:avLst>
              <a:gd name="adj" fmla="val 4000"/>
            </a:avLst>
          </a:prstGeom>
          <a:solidFill>
            <a:srgbClr val="356152"/>
          </a:solidFill>
          <a:ln/>
        </p:spPr>
        <p:txBody>
          <a:bodyPr/>
          <a:lstStyle/>
          <a:p>
            <a:endParaRPr lang="en-US"/>
          </a:p>
        </p:txBody>
      </p:sp>
      <p:sp>
        <p:nvSpPr>
          <p:cNvPr id="11" name="Shape 8"/>
          <p:cNvSpPr/>
          <p:nvPr/>
        </p:nvSpPr>
        <p:spPr>
          <a:xfrm>
            <a:off x="4590288" y="1783080"/>
            <a:ext cx="457200" cy="457200"/>
          </a:xfrm>
          <a:prstGeom prst="ellipse">
            <a:avLst/>
          </a:prstGeom>
          <a:solidFill>
            <a:srgbClr val="1B5A6B"/>
          </a:solidFill>
          <a:ln/>
        </p:spPr>
        <p:txBody>
          <a:bodyPr/>
          <a:lstStyle/>
          <a:p>
            <a:endParaRPr lang="en-US"/>
          </a:p>
        </p:txBody>
      </p:sp>
      <p:pic>
        <p:nvPicPr>
          <p:cNvPr id="12" name="Image 1" descr="img/ic_facilities.png"/>
          <p:cNvPicPr>
            <a:picLocks noChangeAspect="1"/>
          </p:cNvPicPr>
          <p:nvPr/>
        </p:nvPicPr>
        <p:blipFill>
          <a:blip r:embed="rId4"/>
          <a:stretch>
            <a:fillRect/>
          </a:stretch>
        </p:blipFill>
        <p:spPr>
          <a:xfrm>
            <a:off x="4722876" y="1915668"/>
            <a:ext cx="192024" cy="192024"/>
          </a:xfrm>
          <a:prstGeom prst="rect">
            <a:avLst/>
          </a:prstGeom>
        </p:spPr>
      </p:pic>
      <p:sp>
        <p:nvSpPr>
          <p:cNvPr id="13" name="Text 9"/>
          <p:cNvSpPr/>
          <p:nvPr/>
        </p:nvSpPr>
        <p:spPr>
          <a:xfrm>
            <a:off x="5184648"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Facilities</a:t>
            </a:r>
            <a:endParaRPr lang="en-US" sz="1600" dirty="0"/>
          </a:p>
        </p:txBody>
      </p:sp>
      <p:sp>
        <p:nvSpPr>
          <p:cNvPr id="14" name="Text 10"/>
          <p:cNvSpPr/>
          <p:nvPr/>
        </p:nvSpPr>
        <p:spPr>
          <a:xfrm>
            <a:off x="4590288"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County General Fund + state/federal grants; landfill via the solid waste enterprise fund.</a:t>
            </a:r>
            <a:endParaRPr lang="en-US" sz="1600" dirty="0"/>
          </a:p>
        </p:txBody>
      </p:sp>
      <p:sp>
        <p:nvSpPr>
          <p:cNvPr id="15" name="Shape 11"/>
          <p:cNvSpPr/>
          <p:nvPr/>
        </p:nvSpPr>
        <p:spPr>
          <a:xfrm>
            <a:off x="8174736" y="1600200"/>
            <a:ext cx="3630168" cy="1371600"/>
          </a:xfrm>
          <a:prstGeom prst="roundRect">
            <a:avLst>
              <a:gd name="adj" fmla="val 4000"/>
            </a:avLst>
          </a:prstGeom>
          <a:solidFill>
            <a:srgbClr val="356152"/>
          </a:solidFill>
          <a:ln/>
        </p:spPr>
        <p:txBody>
          <a:bodyPr/>
          <a:lstStyle/>
          <a:p>
            <a:endParaRPr lang="en-US"/>
          </a:p>
        </p:txBody>
      </p:sp>
      <p:sp>
        <p:nvSpPr>
          <p:cNvPr id="16" name="Shape 12"/>
          <p:cNvSpPr/>
          <p:nvPr/>
        </p:nvSpPr>
        <p:spPr>
          <a:xfrm>
            <a:off x="8403336" y="1783080"/>
            <a:ext cx="457200" cy="457200"/>
          </a:xfrm>
          <a:prstGeom prst="ellipse">
            <a:avLst/>
          </a:prstGeom>
          <a:solidFill>
            <a:srgbClr val="1B5A6B"/>
          </a:solidFill>
          <a:ln/>
        </p:spPr>
        <p:txBody>
          <a:bodyPr/>
          <a:lstStyle/>
          <a:p>
            <a:endParaRPr lang="en-US"/>
          </a:p>
        </p:txBody>
      </p:sp>
      <p:pic>
        <p:nvPicPr>
          <p:cNvPr id="17" name="Image 2" descr="img/ic_utilities.png"/>
          <p:cNvPicPr>
            <a:picLocks noChangeAspect="1"/>
          </p:cNvPicPr>
          <p:nvPr/>
        </p:nvPicPr>
        <p:blipFill>
          <a:blip r:embed="rId5"/>
          <a:stretch>
            <a:fillRect/>
          </a:stretch>
        </p:blipFill>
        <p:spPr>
          <a:xfrm>
            <a:off x="8535924" y="1915668"/>
            <a:ext cx="192024" cy="192024"/>
          </a:xfrm>
          <a:prstGeom prst="rect">
            <a:avLst/>
          </a:prstGeom>
        </p:spPr>
      </p:pic>
      <p:sp>
        <p:nvSpPr>
          <p:cNvPr id="18" name="Text 13"/>
          <p:cNvSpPr/>
          <p:nvPr/>
        </p:nvSpPr>
        <p:spPr>
          <a:xfrm>
            <a:off x="8997696" y="1783080"/>
            <a:ext cx="2715768" cy="457200"/>
          </a:xfrm>
          <a:prstGeom prst="rect">
            <a:avLst/>
          </a:prstGeom>
          <a:noFill/>
          <a:ln/>
        </p:spPr>
        <p:txBody>
          <a:bodyPr wrap="square"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Utilities &amp; LACOSAN</a:t>
            </a:r>
            <a:endParaRPr lang="en-US" sz="1600" dirty="0"/>
          </a:p>
        </p:txBody>
      </p:sp>
      <p:sp>
        <p:nvSpPr>
          <p:cNvPr id="19" name="Text 14"/>
          <p:cNvSpPr/>
          <p:nvPr/>
        </p:nvSpPr>
        <p:spPr>
          <a:xfrm>
            <a:off x="8403336" y="2331720"/>
            <a:ext cx="3172968" cy="594360"/>
          </a:xfrm>
          <a:prstGeom prst="rect">
            <a:avLst/>
          </a:prstGeom>
          <a:noFill/>
          <a:ln/>
        </p:spPr>
        <p:txBody>
          <a:bodyPr wrap="square" rtlCol="0" anchor="ctr"/>
          <a:lstStyle/>
          <a:p>
            <a:pPr marL="0" indent="0">
              <a:lnSpc>
                <a:spcPts val="1300"/>
              </a:lnSpc>
              <a:buNone/>
            </a:pPr>
            <a:r>
              <a:rPr lang="en-US" sz="1600" dirty="0">
                <a:solidFill>
                  <a:srgbClr val="DDE7DF"/>
                </a:solidFill>
                <a:latin typeface="Calibri" pitchFamily="34" charset="0"/>
                <a:ea typeface="Calibri" pitchFamily="34" charset="-122"/>
                <a:cs typeface="Calibri" pitchFamily="34" charset="-120"/>
              </a:rPr>
              <a:t>District service revenues from ratepayers; grants actively pursued for larger projects.</a:t>
            </a:r>
            <a:endParaRPr lang="en-US" sz="1600" dirty="0"/>
          </a:p>
        </p:txBody>
      </p:sp>
      <p:sp>
        <p:nvSpPr>
          <p:cNvPr id="20" name="Text 15"/>
          <p:cNvSpPr/>
          <p:nvPr/>
        </p:nvSpPr>
        <p:spPr>
          <a:xfrm>
            <a:off x="548640" y="3246120"/>
            <a:ext cx="11064240" cy="320040"/>
          </a:xfrm>
          <a:prstGeom prst="rect">
            <a:avLst/>
          </a:prstGeom>
          <a:noFill/>
          <a:ln/>
        </p:spPr>
        <p:txBody>
          <a:bodyPr wrap="square" rtlCol="0" anchor="ctr"/>
          <a:lstStyle/>
          <a:p>
            <a:pPr marL="0" indent="0">
              <a:buNone/>
            </a:pPr>
            <a:r>
              <a:rPr lang="en-US" sz="1600" b="1" kern="0" spc="150" dirty="0">
                <a:solidFill>
                  <a:srgbClr val="C5901E"/>
                </a:solidFill>
                <a:latin typeface="Calibri" pitchFamily="34" charset="0"/>
                <a:ea typeface="Calibri" pitchFamily="34" charset="-122"/>
                <a:cs typeface="Calibri" pitchFamily="34" charset="-120"/>
              </a:rPr>
              <a:t>THE ANNUAL CIP PROCESS GOING FORWARD</a:t>
            </a:r>
            <a:endParaRPr lang="en-US" sz="1600" dirty="0"/>
          </a:p>
        </p:txBody>
      </p:sp>
      <p:sp>
        <p:nvSpPr>
          <p:cNvPr id="21" name="Shape 16"/>
          <p:cNvSpPr/>
          <p:nvPr/>
        </p:nvSpPr>
        <p:spPr>
          <a:xfrm>
            <a:off x="54864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2" name="Shape 17"/>
          <p:cNvSpPr/>
          <p:nvPr/>
        </p:nvSpPr>
        <p:spPr>
          <a:xfrm>
            <a:off x="804672" y="3895344"/>
            <a:ext cx="548640" cy="548640"/>
          </a:xfrm>
          <a:prstGeom prst="ellipse">
            <a:avLst/>
          </a:prstGeom>
          <a:solidFill>
            <a:srgbClr val="1B5A6B"/>
          </a:solidFill>
          <a:ln/>
        </p:spPr>
        <p:txBody>
          <a:bodyPr/>
          <a:lstStyle/>
          <a:p>
            <a:endParaRPr lang="en-US"/>
          </a:p>
        </p:txBody>
      </p:sp>
      <p:pic>
        <p:nvPicPr>
          <p:cNvPr id="23" name="Image 3" descr="img/ic_calendar.png"/>
          <p:cNvPicPr>
            <a:picLocks noChangeAspect="1"/>
          </p:cNvPicPr>
          <p:nvPr/>
        </p:nvPicPr>
        <p:blipFill>
          <a:blip r:embed="rId6"/>
          <a:stretch>
            <a:fillRect/>
          </a:stretch>
        </p:blipFill>
        <p:spPr>
          <a:xfrm>
            <a:off x="963778" y="4054450"/>
            <a:ext cx="230429" cy="230429"/>
          </a:xfrm>
          <a:prstGeom prst="rect">
            <a:avLst/>
          </a:prstGeom>
        </p:spPr>
      </p:pic>
      <p:sp>
        <p:nvSpPr>
          <p:cNvPr id="24" name="Text 18"/>
          <p:cNvSpPr/>
          <p:nvPr/>
        </p:nvSpPr>
        <p:spPr>
          <a:xfrm>
            <a:off x="269748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1</a:t>
            </a:r>
            <a:endParaRPr lang="en-US" sz="2200" dirty="0"/>
          </a:p>
        </p:txBody>
      </p:sp>
      <p:sp>
        <p:nvSpPr>
          <p:cNvPr id="25" name="Text 19"/>
          <p:cNvSpPr/>
          <p:nvPr/>
        </p:nvSpPr>
        <p:spPr>
          <a:xfrm>
            <a:off x="832104"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December (prior year)</a:t>
            </a:r>
            <a:endParaRPr lang="en-US" sz="1600" dirty="0"/>
          </a:p>
        </p:txBody>
      </p:sp>
      <p:sp>
        <p:nvSpPr>
          <p:cNvPr id="26" name="Text 20"/>
          <p:cNvSpPr/>
          <p:nvPr/>
        </p:nvSpPr>
        <p:spPr>
          <a:xfrm>
            <a:off x="804672" y="4901184"/>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Departments submit projects on a rolling five-year horizon.</a:t>
            </a:r>
            <a:endParaRPr lang="en-US" sz="1600" dirty="0"/>
          </a:p>
        </p:txBody>
      </p:sp>
      <p:sp>
        <p:nvSpPr>
          <p:cNvPr id="27" name="Text 21"/>
          <p:cNvSpPr/>
          <p:nvPr/>
        </p:nvSpPr>
        <p:spPr>
          <a:xfrm>
            <a:off x="324612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28" name="Shape 22"/>
          <p:cNvSpPr/>
          <p:nvPr/>
        </p:nvSpPr>
        <p:spPr>
          <a:xfrm>
            <a:off x="3401568" y="363897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29" name="Shape 23"/>
          <p:cNvSpPr/>
          <p:nvPr/>
        </p:nvSpPr>
        <p:spPr>
          <a:xfrm>
            <a:off x="3639312" y="3895344"/>
            <a:ext cx="548640" cy="548640"/>
          </a:xfrm>
          <a:prstGeom prst="ellipse">
            <a:avLst/>
          </a:prstGeom>
          <a:solidFill>
            <a:srgbClr val="1B5A6B"/>
          </a:solidFill>
          <a:ln/>
        </p:spPr>
        <p:txBody>
          <a:bodyPr/>
          <a:lstStyle/>
          <a:p>
            <a:endParaRPr lang="en-US"/>
          </a:p>
        </p:txBody>
      </p:sp>
      <p:pic>
        <p:nvPicPr>
          <p:cNvPr id="30" name="Image 4" descr="img/ic_refine.png"/>
          <p:cNvPicPr>
            <a:picLocks noChangeAspect="1"/>
          </p:cNvPicPr>
          <p:nvPr/>
        </p:nvPicPr>
        <p:blipFill>
          <a:blip r:embed="rId7"/>
          <a:stretch>
            <a:fillRect/>
          </a:stretch>
        </p:blipFill>
        <p:spPr>
          <a:xfrm>
            <a:off x="3798418" y="4054450"/>
            <a:ext cx="230429" cy="230429"/>
          </a:xfrm>
          <a:prstGeom prst="rect">
            <a:avLst/>
          </a:prstGeom>
        </p:spPr>
      </p:pic>
      <p:sp>
        <p:nvSpPr>
          <p:cNvPr id="31" name="Text 24"/>
          <p:cNvSpPr/>
          <p:nvPr/>
        </p:nvSpPr>
        <p:spPr>
          <a:xfrm>
            <a:off x="553212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2</a:t>
            </a:r>
            <a:endParaRPr lang="en-US" sz="2200" dirty="0"/>
          </a:p>
        </p:txBody>
      </p:sp>
      <p:sp>
        <p:nvSpPr>
          <p:cNvPr id="32" name="Text 25"/>
          <p:cNvSpPr/>
          <p:nvPr/>
        </p:nvSpPr>
        <p:spPr>
          <a:xfrm>
            <a:off x="3648456"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Early spring</a:t>
            </a:r>
            <a:endParaRPr lang="en-US" sz="1600" dirty="0"/>
          </a:p>
        </p:txBody>
      </p:sp>
      <p:sp>
        <p:nvSpPr>
          <p:cNvPr id="33" name="Text 26"/>
          <p:cNvSpPr/>
          <p:nvPr/>
        </p:nvSpPr>
        <p:spPr>
          <a:xfrm>
            <a:off x="3665548" y="4839825"/>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List is refined — enabling a strong Community Facilities list for Congress.</a:t>
            </a:r>
            <a:endParaRPr lang="en-US" sz="1600" dirty="0"/>
          </a:p>
        </p:txBody>
      </p:sp>
      <p:sp>
        <p:nvSpPr>
          <p:cNvPr id="34" name="Text 27"/>
          <p:cNvSpPr/>
          <p:nvPr/>
        </p:nvSpPr>
        <p:spPr>
          <a:xfrm>
            <a:off x="608076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35" name="Shape 28"/>
          <p:cNvSpPr/>
          <p:nvPr/>
        </p:nvSpPr>
        <p:spPr>
          <a:xfrm>
            <a:off x="621792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36" name="Shape 29"/>
          <p:cNvSpPr/>
          <p:nvPr/>
        </p:nvSpPr>
        <p:spPr>
          <a:xfrm>
            <a:off x="6473952" y="3895344"/>
            <a:ext cx="548640" cy="548640"/>
          </a:xfrm>
          <a:prstGeom prst="ellipse">
            <a:avLst/>
          </a:prstGeom>
          <a:solidFill>
            <a:srgbClr val="1B5A6B"/>
          </a:solidFill>
          <a:ln/>
        </p:spPr>
        <p:txBody>
          <a:bodyPr/>
          <a:lstStyle/>
          <a:p>
            <a:endParaRPr lang="en-US"/>
          </a:p>
        </p:txBody>
      </p:sp>
      <p:pic>
        <p:nvPicPr>
          <p:cNvPr id="37" name="Image 5" descr="img/ic_recbudget.png"/>
          <p:cNvPicPr>
            <a:picLocks noChangeAspect="1"/>
          </p:cNvPicPr>
          <p:nvPr/>
        </p:nvPicPr>
        <p:blipFill>
          <a:blip r:embed="rId8"/>
          <a:stretch>
            <a:fillRect/>
          </a:stretch>
        </p:blipFill>
        <p:spPr>
          <a:xfrm>
            <a:off x="6633058" y="4054450"/>
            <a:ext cx="230429" cy="230429"/>
          </a:xfrm>
          <a:prstGeom prst="rect">
            <a:avLst/>
          </a:prstGeom>
        </p:spPr>
      </p:pic>
      <p:sp>
        <p:nvSpPr>
          <p:cNvPr id="38" name="Text 30"/>
          <p:cNvSpPr/>
          <p:nvPr/>
        </p:nvSpPr>
        <p:spPr>
          <a:xfrm>
            <a:off x="836676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3</a:t>
            </a:r>
            <a:endParaRPr lang="en-US" sz="2200" dirty="0"/>
          </a:p>
        </p:txBody>
      </p:sp>
      <p:sp>
        <p:nvSpPr>
          <p:cNvPr id="39" name="Text 31"/>
          <p:cNvSpPr/>
          <p:nvPr/>
        </p:nvSpPr>
        <p:spPr>
          <a:xfrm>
            <a:off x="6397058" y="440740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Recommended Budget</a:t>
            </a:r>
            <a:endParaRPr lang="en-US" sz="1600" dirty="0"/>
          </a:p>
        </p:txBody>
      </p:sp>
      <p:sp>
        <p:nvSpPr>
          <p:cNvPr id="40" name="Text 32"/>
          <p:cNvSpPr/>
          <p:nvPr/>
        </p:nvSpPr>
        <p:spPr>
          <a:xfrm>
            <a:off x="6397058" y="4846320"/>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Refined CIP is incorporated into the County's recommended budget.</a:t>
            </a:r>
            <a:endParaRPr lang="en-US" sz="1600" dirty="0"/>
          </a:p>
        </p:txBody>
      </p:sp>
      <p:sp>
        <p:nvSpPr>
          <p:cNvPr id="41" name="Text 33"/>
          <p:cNvSpPr/>
          <p:nvPr/>
        </p:nvSpPr>
        <p:spPr>
          <a:xfrm>
            <a:off x="8915400" y="4114800"/>
            <a:ext cx="210312" cy="731520"/>
          </a:xfrm>
          <a:prstGeom prst="rect">
            <a:avLst/>
          </a:prstGeom>
          <a:noFill/>
          <a:ln/>
        </p:spPr>
        <p:txBody>
          <a:bodyPr wrap="square" rtlCol="0" anchor="ctr"/>
          <a:lstStyle/>
          <a:p>
            <a:pPr marL="0" indent="0" algn="ctr">
              <a:buNone/>
            </a:pPr>
            <a:r>
              <a:rPr lang="en-US" sz="2600" b="1" dirty="0">
                <a:solidFill>
                  <a:srgbClr val="7C9C82"/>
                </a:solidFill>
              </a:rPr>
              <a:t>›</a:t>
            </a:r>
            <a:endParaRPr lang="en-US" sz="2600" dirty="0"/>
          </a:p>
        </p:txBody>
      </p:sp>
      <p:sp>
        <p:nvSpPr>
          <p:cNvPr id="42" name="Shape 34"/>
          <p:cNvSpPr/>
          <p:nvPr/>
        </p:nvSpPr>
        <p:spPr>
          <a:xfrm>
            <a:off x="9052560" y="3657600"/>
            <a:ext cx="2715768" cy="1783080"/>
          </a:xfrm>
          <a:prstGeom prst="roundRect">
            <a:avLst>
              <a:gd name="adj" fmla="val 3590"/>
            </a:avLst>
          </a:prstGeom>
          <a:solidFill>
            <a:srgbClr val="FFFFFF"/>
          </a:solidFill>
          <a:ln/>
          <a:effectLst>
            <a:outerShdw blurRad="114300" dist="38100" dir="5400000" algn="bl" rotWithShape="0">
              <a:srgbClr val="1B2B24">
                <a:alpha val="16000"/>
              </a:srgbClr>
            </a:outerShdw>
          </a:effectLst>
        </p:spPr>
        <p:txBody>
          <a:bodyPr/>
          <a:lstStyle/>
          <a:p>
            <a:endParaRPr lang="en-US"/>
          </a:p>
        </p:txBody>
      </p:sp>
      <p:sp>
        <p:nvSpPr>
          <p:cNvPr id="43" name="Shape 35"/>
          <p:cNvSpPr/>
          <p:nvPr/>
        </p:nvSpPr>
        <p:spPr>
          <a:xfrm>
            <a:off x="9308592" y="3895344"/>
            <a:ext cx="548640" cy="548640"/>
          </a:xfrm>
          <a:prstGeom prst="ellipse">
            <a:avLst/>
          </a:prstGeom>
          <a:solidFill>
            <a:srgbClr val="C5901E"/>
          </a:solidFill>
          <a:ln/>
        </p:spPr>
        <p:txBody>
          <a:bodyPr/>
          <a:lstStyle/>
          <a:p>
            <a:endParaRPr lang="en-US"/>
          </a:p>
        </p:txBody>
      </p:sp>
      <p:pic>
        <p:nvPicPr>
          <p:cNvPr id="44" name="Image 6" descr="img/ic_final.png"/>
          <p:cNvPicPr>
            <a:picLocks noChangeAspect="1"/>
          </p:cNvPicPr>
          <p:nvPr/>
        </p:nvPicPr>
        <p:blipFill>
          <a:blip r:embed="rId9"/>
          <a:stretch>
            <a:fillRect/>
          </a:stretch>
        </p:blipFill>
        <p:spPr>
          <a:xfrm>
            <a:off x="9467698" y="4054450"/>
            <a:ext cx="230429" cy="230429"/>
          </a:xfrm>
          <a:prstGeom prst="rect">
            <a:avLst/>
          </a:prstGeom>
        </p:spPr>
      </p:pic>
      <p:sp>
        <p:nvSpPr>
          <p:cNvPr id="45" name="Text 36"/>
          <p:cNvSpPr/>
          <p:nvPr/>
        </p:nvSpPr>
        <p:spPr>
          <a:xfrm>
            <a:off x="11201400" y="3840480"/>
            <a:ext cx="365760" cy="365760"/>
          </a:xfrm>
          <a:prstGeom prst="rect">
            <a:avLst/>
          </a:prstGeom>
          <a:noFill/>
          <a:ln/>
        </p:spPr>
        <p:txBody>
          <a:bodyPr wrap="square" rtlCol="0" anchor="ctr"/>
          <a:lstStyle/>
          <a:p>
            <a:pPr marL="0" indent="0" algn="r">
              <a:buNone/>
            </a:pPr>
            <a:r>
              <a:rPr lang="en-US" sz="2200" b="1" dirty="0">
                <a:solidFill>
                  <a:srgbClr val="D7DED8"/>
                </a:solidFill>
                <a:latin typeface="Cambria" pitchFamily="34" charset="0"/>
                <a:ea typeface="Cambria" pitchFamily="34" charset="-122"/>
                <a:cs typeface="Cambria" pitchFamily="34" charset="-120"/>
              </a:rPr>
              <a:t>4</a:t>
            </a:r>
            <a:endParaRPr lang="en-US" sz="2200" dirty="0"/>
          </a:p>
        </p:txBody>
      </p:sp>
      <p:sp>
        <p:nvSpPr>
          <p:cNvPr id="46" name="Text 37"/>
          <p:cNvSpPr/>
          <p:nvPr/>
        </p:nvSpPr>
        <p:spPr>
          <a:xfrm>
            <a:off x="9281160" y="4453128"/>
            <a:ext cx="2258568" cy="457200"/>
          </a:xfrm>
          <a:prstGeom prst="rect">
            <a:avLst/>
          </a:prstGeom>
          <a:noFill/>
          <a:ln/>
        </p:spPr>
        <p:txBody>
          <a:bodyPr wrap="square" rtlCol="0" anchor="ctr"/>
          <a:lstStyle/>
          <a:p>
            <a:pPr marL="0" indent="0">
              <a:lnSpc>
                <a:spcPts val="1400"/>
              </a:lnSpc>
              <a:buNone/>
            </a:pPr>
            <a:r>
              <a:rPr lang="en-US" sz="1600" b="1" dirty="0">
                <a:solidFill>
                  <a:srgbClr val="21302B"/>
                </a:solidFill>
                <a:latin typeface="Calibri" pitchFamily="34" charset="0"/>
                <a:ea typeface="Calibri" pitchFamily="34" charset="-122"/>
                <a:cs typeface="Calibri" pitchFamily="34" charset="-120"/>
              </a:rPr>
              <a:t>Final Budget</a:t>
            </a:r>
            <a:endParaRPr lang="en-US" sz="1600" dirty="0"/>
          </a:p>
        </p:txBody>
      </p:sp>
      <p:sp>
        <p:nvSpPr>
          <p:cNvPr id="47" name="Text 38"/>
          <p:cNvSpPr/>
          <p:nvPr/>
        </p:nvSpPr>
        <p:spPr>
          <a:xfrm>
            <a:off x="9281160" y="4822734"/>
            <a:ext cx="2258568" cy="502920"/>
          </a:xfrm>
          <a:prstGeom prst="rect">
            <a:avLst/>
          </a:prstGeom>
          <a:noFill/>
          <a:ln/>
        </p:spPr>
        <p:txBody>
          <a:bodyPr wrap="square" rtlCol="0" anchor="ctr"/>
          <a:lstStyle/>
          <a:p>
            <a:pPr marL="0" indent="0">
              <a:lnSpc>
                <a:spcPts val="1200"/>
              </a:lnSpc>
              <a:buNone/>
            </a:pPr>
            <a:r>
              <a:rPr lang="en-US" sz="1600" dirty="0">
                <a:solidFill>
                  <a:srgbClr val="5C6B64"/>
                </a:solidFill>
                <a:latin typeface="Calibri" pitchFamily="34" charset="0"/>
                <a:ea typeface="Calibri" pitchFamily="34" charset="-122"/>
                <a:cs typeface="Calibri" pitchFamily="34" charset="-120"/>
              </a:rPr>
              <a:t>CIP is adopted alongside the final budget.</a:t>
            </a:r>
            <a:endParaRPr lang="en-US" sz="1600" dirty="0"/>
          </a:p>
        </p:txBody>
      </p:sp>
      <p:sp>
        <p:nvSpPr>
          <p:cNvPr id="52" name="Text 42"/>
          <p:cNvSpPr/>
          <p:nvPr/>
        </p:nvSpPr>
        <p:spPr>
          <a:xfrm>
            <a:off x="11475720" y="6419088"/>
            <a:ext cx="457200" cy="274320"/>
          </a:xfrm>
          <a:prstGeom prst="rect">
            <a:avLst/>
          </a:prstGeom>
          <a:noFill/>
          <a:ln/>
        </p:spPr>
        <p:txBody>
          <a:bodyPr wrap="square" rtlCol="0" anchor="ctr"/>
          <a:lstStyle/>
          <a:p>
            <a:pPr marL="0" indent="0" algn="r">
              <a:buNone/>
            </a:pPr>
            <a:r>
              <a:rPr lang="en-US" sz="900" dirty="0">
                <a:solidFill>
                  <a:srgbClr val="5C6B64"/>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3433A"/>
        </a:solidFill>
        <a:effectLst/>
      </p:bgPr>
    </p:bg>
    <p:spTree>
      <p:nvGrpSpPr>
        <p:cNvPr id="1" name="">
          <a:extLst>
            <a:ext uri="{FF2B5EF4-FFF2-40B4-BE49-F238E27FC236}">
              <a16:creationId xmlns:a16="http://schemas.microsoft.com/office/drawing/2014/main" id="{4CC6878C-694D-C55D-262C-D9F23062E981}"/>
            </a:ext>
          </a:extLst>
        </p:cNvPr>
        <p:cNvGrpSpPr/>
        <p:nvPr/>
      </p:nvGrpSpPr>
      <p:grpSpPr>
        <a:xfrm>
          <a:off x="0" y="0"/>
          <a:ext cx="0" cy="0"/>
          <a:chOff x="0" y="0"/>
          <a:chExt cx="0" cy="0"/>
        </a:xfrm>
      </p:grpSpPr>
      <p:pic>
        <p:nvPicPr>
          <p:cNvPr id="2" name="Image 0" descr="img/title_lake.jpg">
            <a:extLst>
              <a:ext uri="{FF2B5EF4-FFF2-40B4-BE49-F238E27FC236}">
                <a16:creationId xmlns:a16="http://schemas.microsoft.com/office/drawing/2014/main" id="{B06EA232-1B09-D15D-B58A-BC7B03B61137}"/>
              </a:ext>
            </a:extLst>
          </p:cNvPr>
          <p:cNvPicPr>
            <a:picLocks noChangeAspect="1"/>
          </p:cNvPicPr>
          <p:nvPr/>
        </p:nvPicPr>
        <p:blipFill>
          <a:blip r:embed="rId3"/>
          <a:srcRect/>
          <a:stretch/>
        </p:blipFill>
        <p:spPr>
          <a:xfrm>
            <a:off x="6400800" y="0"/>
            <a:ext cx="5790895" cy="6858000"/>
          </a:xfrm>
          <a:prstGeom prst="rect">
            <a:avLst/>
          </a:prstGeom>
        </p:spPr>
      </p:pic>
      <p:sp>
        <p:nvSpPr>
          <p:cNvPr id="3" name="Shape 0">
            <a:extLst>
              <a:ext uri="{FF2B5EF4-FFF2-40B4-BE49-F238E27FC236}">
                <a16:creationId xmlns:a16="http://schemas.microsoft.com/office/drawing/2014/main" id="{EE7BB106-E470-4852-B79F-AD3F48EE4FD2}"/>
              </a:ext>
            </a:extLst>
          </p:cNvPr>
          <p:cNvSpPr/>
          <p:nvPr/>
        </p:nvSpPr>
        <p:spPr>
          <a:xfrm>
            <a:off x="0" y="0"/>
            <a:ext cx="6446520" cy="6858000"/>
          </a:xfrm>
          <a:prstGeom prst="rect">
            <a:avLst/>
          </a:prstGeom>
          <a:solidFill>
            <a:srgbClr val="23433A"/>
          </a:solidFill>
          <a:ln/>
        </p:spPr>
        <p:txBody>
          <a:bodyPr/>
          <a:lstStyle/>
          <a:p>
            <a:endParaRPr lang="en-US"/>
          </a:p>
        </p:txBody>
      </p:sp>
      <p:sp>
        <p:nvSpPr>
          <p:cNvPr id="4" name="Shape 1">
            <a:extLst>
              <a:ext uri="{FF2B5EF4-FFF2-40B4-BE49-F238E27FC236}">
                <a16:creationId xmlns:a16="http://schemas.microsoft.com/office/drawing/2014/main" id="{8D7E1609-5E10-221F-11B7-F4344FEBED97}"/>
              </a:ext>
            </a:extLst>
          </p:cNvPr>
          <p:cNvSpPr/>
          <p:nvPr/>
        </p:nvSpPr>
        <p:spPr>
          <a:xfrm>
            <a:off x="6400800" y="0"/>
            <a:ext cx="45720" cy="6858000"/>
          </a:xfrm>
          <a:prstGeom prst="rect">
            <a:avLst/>
          </a:prstGeom>
          <a:solidFill>
            <a:srgbClr val="C5901E"/>
          </a:solidFill>
          <a:ln/>
        </p:spPr>
        <p:txBody>
          <a:bodyPr/>
          <a:lstStyle/>
          <a:p>
            <a:endParaRPr lang="en-US"/>
          </a:p>
        </p:txBody>
      </p:sp>
      <p:sp>
        <p:nvSpPr>
          <p:cNvPr id="6" name="Text 3">
            <a:extLst>
              <a:ext uri="{FF2B5EF4-FFF2-40B4-BE49-F238E27FC236}">
                <a16:creationId xmlns:a16="http://schemas.microsoft.com/office/drawing/2014/main" id="{A05B235C-5E4C-E112-A077-E4C3FC4160C6}"/>
              </a:ext>
            </a:extLst>
          </p:cNvPr>
          <p:cNvSpPr/>
          <p:nvPr/>
        </p:nvSpPr>
        <p:spPr>
          <a:xfrm>
            <a:off x="777240" y="960120"/>
            <a:ext cx="1748333" cy="292608"/>
          </a:xfrm>
          <a:prstGeom prst="rect">
            <a:avLst/>
          </a:prstGeom>
          <a:noFill/>
          <a:ln/>
        </p:spPr>
        <p:txBody>
          <a:bodyPr wrap="square" rtlCol="0" anchor="ctr"/>
          <a:lstStyle/>
          <a:p>
            <a:pPr marL="0" indent="0" algn="ctr">
              <a:buNone/>
            </a:pPr>
            <a:r>
              <a:rPr lang="en-US" sz="1000" b="1" kern="0" spc="100" dirty="0">
                <a:solidFill>
                  <a:srgbClr val="23433A"/>
                </a:solidFill>
                <a:latin typeface="Calibri" pitchFamily="34" charset="0"/>
                <a:ea typeface="Calibri" pitchFamily="34" charset="-122"/>
                <a:cs typeface="Calibri" pitchFamily="34" charset="-120"/>
              </a:rPr>
              <a:t>INAUGURAL PLAN</a:t>
            </a:r>
            <a:endParaRPr lang="en-US" sz="1000" dirty="0"/>
          </a:p>
        </p:txBody>
      </p:sp>
      <p:sp>
        <p:nvSpPr>
          <p:cNvPr id="7" name="Text 4">
            <a:extLst>
              <a:ext uri="{FF2B5EF4-FFF2-40B4-BE49-F238E27FC236}">
                <a16:creationId xmlns:a16="http://schemas.microsoft.com/office/drawing/2014/main" id="{37C66A7C-24C0-654E-D50C-272B20897651}"/>
              </a:ext>
            </a:extLst>
          </p:cNvPr>
          <p:cNvSpPr/>
          <p:nvPr/>
        </p:nvSpPr>
        <p:spPr>
          <a:xfrm>
            <a:off x="731520" y="1417320"/>
            <a:ext cx="5486400" cy="1737360"/>
          </a:xfrm>
          <a:prstGeom prst="rect">
            <a:avLst/>
          </a:prstGeom>
          <a:noFill/>
          <a:ln/>
        </p:spPr>
        <p:txBody>
          <a:bodyPr wrap="square" rtlCol="0" anchor="ctr"/>
          <a:lstStyle/>
          <a:p>
            <a:pPr marL="0" indent="0">
              <a:lnSpc>
                <a:spcPts val="4200"/>
              </a:lnSpc>
              <a:buNone/>
            </a:pPr>
            <a:r>
              <a:rPr lang="en-US" sz="4000" b="1" dirty="0">
                <a:solidFill>
                  <a:srgbClr val="FFFFFF"/>
                </a:solidFill>
                <a:latin typeface="Cambria" pitchFamily="34" charset="0"/>
                <a:ea typeface="Cambria" pitchFamily="34" charset="-122"/>
                <a:cs typeface="Cambria" pitchFamily="34" charset="-120"/>
              </a:rPr>
              <a:t>Capital Improvement Plans</a:t>
            </a:r>
            <a:endParaRPr lang="en-US" sz="4000" dirty="0"/>
          </a:p>
        </p:txBody>
      </p:sp>
      <p:sp>
        <p:nvSpPr>
          <p:cNvPr id="8" name="Text 5">
            <a:extLst>
              <a:ext uri="{FF2B5EF4-FFF2-40B4-BE49-F238E27FC236}">
                <a16:creationId xmlns:a16="http://schemas.microsoft.com/office/drawing/2014/main" id="{CBCF7532-BBDD-F89C-8B1D-15D008038F32}"/>
              </a:ext>
            </a:extLst>
          </p:cNvPr>
          <p:cNvSpPr/>
          <p:nvPr/>
        </p:nvSpPr>
        <p:spPr>
          <a:xfrm>
            <a:off x="758952" y="3154680"/>
            <a:ext cx="5486400" cy="457200"/>
          </a:xfrm>
          <a:prstGeom prst="rect">
            <a:avLst/>
          </a:prstGeom>
          <a:noFill/>
          <a:ln/>
        </p:spPr>
        <p:txBody>
          <a:bodyPr wrap="square" rtlCol="0" anchor="ctr"/>
          <a:lstStyle/>
          <a:p>
            <a:pPr marL="0" indent="0">
              <a:buNone/>
            </a:pPr>
            <a:r>
              <a:rPr lang="en-US" sz="1900" b="1" dirty="0">
                <a:solidFill>
                  <a:srgbClr val="7C9C82"/>
                </a:solidFill>
                <a:latin typeface="Calibri" pitchFamily="34" charset="0"/>
                <a:ea typeface="Calibri" pitchFamily="34" charset="-122"/>
                <a:cs typeface="Calibri" pitchFamily="34" charset="-120"/>
              </a:rPr>
              <a:t>FY 2026-27 through FY 2029-30</a:t>
            </a:r>
            <a:endParaRPr lang="en-US" sz="1900" dirty="0"/>
          </a:p>
        </p:txBody>
      </p:sp>
      <p:sp>
        <p:nvSpPr>
          <p:cNvPr id="9" name="Text 6">
            <a:extLst>
              <a:ext uri="{FF2B5EF4-FFF2-40B4-BE49-F238E27FC236}">
                <a16:creationId xmlns:a16="http://schemas.microsoft.com/office/drawing/2014/main" id="{A9028840-0240-DC6D-CC25-A87115CE81F8}"/>
              </a:ext>
            </a:extLst>
          </p:cNvPr>
          <p:cNvSpPr/>
          <p:nvPr/>
        </p:nvSpPr>
        <p:spPr>
          <a:xfrm>
            <a:off x="777240" y="3886200"/>
            <a:ext cx="5486400" cy="822960"/>
          </a:xfrm>
          <a:prstGeom prst="rect">
            <a:avLst/>
          </a:prstGeom>
          <a:noFill/>
          <a:ln/>
        </p:spPr>
        <p:txBody>
          <a:bodyPr wrap="square" rtlCol="0" anchor="ctr"/>
          <a:lstStyle/>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County of Lake CIP</a:t>
            </a:r>
            <a:endParaRPr lang="en-US" sz="1600" dirty="0"/>
          </a:p>
          <a:p>
            <a:pPr marL="0" indent="0">
              <a:lnSpc>
                <a:spcPts val="2400"/>
              </a:lnSpc>
              <a:buNone/>
            </a:pPr>
            <a:r>
              <a:rPr lang="en-US" sz="1600" b="1" dirty="0">
                <a:solidFill>
                  <a:srgbClr val="FFFFFF"/>
                </a:solidFill>
                <a:latin typeface="Calibri" pitchFamily="34" charset="0"/>
                <a:ea typeface="Calibri" pitchFamily="34" charset="-122"/>
                <a:cs typeface="Calibri" pitchFamily="34" charset="-120"/>
              </a:rPr>
              <a:t>Lake County Sanitation District (LACOSAN) CIP</a:t>
            </a:r>
            <a:endParaRPr lang="en-US" sz="1600" dirty="0"/>
          </a:p>
        </p:txBody>
      </p:sp>
      <p:sp>
        <p:nvSpPr>
          <p:cNvPr id="10" name="Shape 7">
            <a:extLst>
              <a:ext uri="{FF2B5EF4-FFF2-40B4-BE49-F238E27FC236}">
                <a16:creationId xmlns:a16="http://schemas.microsoft.com/office/drawing/2014/main" id="{B0AA115A-A1D5-9468-3B31-B17CA0788884}"/>
              </a:ext>
            </a:extLst>
          </p:cNvPr>
          <p:cNvSpPr/>
          <p:nvPr/>
        </p:nvSpPr>
        <p:spPr>
          <a:xfrm>
            <a:off x="777240" y="4983480"/>
            <a:ext cx="5120640" cy="0"/>
          </a:xfrm>
          <a:prstGeom prst="line">
            <a:avLst/>
          </a:prstGeom>
          <a:noFill/>
          <a:ln w="12700">
            <a:solidFill>
              <a:srgbClr val="356152"/>
            </a:solidFill>
            <a:prstDash val="solid"/>
          </a:ln>
        </p:spPr>
        <p:txBody>
          <a:bodyPr/>
          <a:lstStyle/>
          <a:p>
            <a:endParaRPr lang="en-US"/>
          </a:p>
        </p:txBody>
      </p:sp>
      <p:sp>
        <p:nvSpPr>
          <p:cNvPr id="11" name="Text 8">
            <a:extLst>
              <a:ext uri="{FF2B5EF4-FFF2-40B4-BE49-F238E27FC236}">
                <a16:creationId xmlns:a16="http://schemas.microsoft.com/office/drawing/2014/main" id="{846BEA13-8B31-9500-1594-3D9233D0645A}"/>
              </a:ext>
            </a:extLst>
          </p:cNvPr>
          <p:cNvSpPr/>
          <p:nvPr/>
        </p:nvSpPr>
        <p:spPr>
          <a:xfrm>
            <a:off x="777240" y="5120640"/>
            <a:ext cx="5486400" cy="822960"/>
          </a:xfrm>
          <a:prstGeom prst="rect">
            <a:avLst/>
          </a:prstGeom>
          <a:noFill/>
          <a:ln/>
        </p:spPr>
        <p:txBody>
          <a:bodyPr wrap="square" rtlCol="0" anchor="ctr"/>
          <a:lstStyle/>
          <a:p>
            <a:pPr marL="0" indent="0">
              <a:lnSpc>
                <a:spcPts val="2200"/>
              </a:lnSpc>
              <a:buNone/>
            </a:pPr>
            <a:r>
              <a:rPr lang="en-US" sz="1600" b="1" dirty="0">
                <a:solidFill>
                  <a:srgbClr val="FFFFFF"/>
                </a:solidFill>
                <a:latin typeface="Calibri" pitchFamily="34" charset="0"/>
                <a:ea typeface="Calibri" pitchFamily="34" charset="-122"/>
                <a:cs typeface="Calibri" pitchFamily="34" charset="-120"/>
              </a:rPr>
              <a:t>Lake County Board of Supervisors</a:t>
            </a:r>
            <a:endParaRPr lang="en-US" sz="1600" dirty="0"/>
          </a:p>
          <a:p>
            <a:pPr marL="0" indent="0">
              <a:lnSpc>
                <a:spcPts val="2200"/>
              </a:lnSpc>
              <a:buNone/>
            </a:pPr>
            <a:r>
              <a:rPr lang="en-US" sz="1600" b="1" dirty="0">
                <a:solidFill>
                  <a:srgbClr val="7C9C82"/>
                </a:solidFill>
                <a:latin typeface="Calibri" pitchFamily="34" charset="0"/>
                <a:ea typeface="Calibri" pitchFamily="34" charset="-122"/>
                <a:cs typeface="Calibri" pitchFamily="34" charset="-120"/>
              </a:rPr>
              <a:t>July 14, 2026</a:t>
            </a:r>
            <a:endParaRPr lang="en-US" sz="1600" dirty="0"/>
          </a:p>
        </p:txBody>
      </p:sp>
      <p:sp>
        <p:nvSpPr>
          <p:cNvPr id="12" name="Text 9">
            <a:extLst>
              <a:ext uri="{FF2B5EF4-FFF2-40B4-BE49-F238E27FC236}">
                <a16:creationId xmlns:a16="http://schemas.microsoft.com/office/drawing/2014/main" id="{5FFB7BAB-C1C4-4492-0A21-F501C299B8F5}"/>
              </a:ext>
            </a:extLst>
          </p:cNvPr>
          <p:cNvSpPr/>
          <p:nvPr/>
        </p:nvSpPr>
        <p:spPr>
          <a:xfrm>
            <a:off x="777240" y="5989320"/>
            <a:ext cx="5486400" cy="365760"/>
          </a:xfrm>
          <a:prstGeom prst="rect">
            <a:avLst/>
          </a:prstGeom>
          <a:noFill/>
          <a:ln/>
        </p:spPr>
        <p:txBody>
          <a:bodyPr wrap="square" rtlCol="0" anchor="ctr"/>
          <a:lstStyle/>
          <a:p>
            <a:pPr marL="0" indent="0">
              <a:buNone/>
            </a:pPr>
            <a:r>
              <a:rPr lang="en-US" sz="1600" dirty="0">
                <a:solidFill>
                  <a:srgbClr val="7C9C82"/>
                </a:solidFill>
                <a:latin typeface="Calibri" pitchFamily="34" charset="0"/>
                <a:ea typeface="Calibri" pitchFamily="34" charset="-122"/>
                <a:cs typeface="Calibri" pitchFamily="34" charset="-120"/>
              </a:rPr>
              <a:t>Benjamin Rickelman  ·  Deputy County Administrative Officer</a:t>
            </a:r>
            <a:endParaRPr lang="en-US" sz="1600" dirty="0"/>
          </a:p>
        </p:txBody>
      </p:sp>
    </p:spTree>
    <p:extLst>
      <p:ext uri="{BB962C8B-B14F-4D97-AF65-F5344CB8AC3E}">
        <p14:creationId xmlns:p14="http://schemas.microsoft.com/office/powerpoint/2010/main" val="2372173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TotalTime>
  <Words>1400</Words>
  <Application>Microsoft Office PowerPoint</Application>
  <PresentationFormat>Widescreen</PresentationFormat>
  <Paragraphs>172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 County CIP &amp; LACOSAN CIP — FY 2026-27 through FY 2029-30</dc:title>
  <dc:subject>PptxGenJS Presentation</dc:subject>
  <dc:creator>Benjamin Rickelman, Deputy County Administrative Officer</dc:creator>
  <cp:lastModifiedBy>Benjamin Rickelman</cp:lastModifiedBy>
  <cp:revision>9</cp:revision>
  <dcterms:created xsi:type="dcterms:W3CDTF">2026-06-26T23:23:47Z</dcterms:created>
  <dcterms:modified xsi:type="dcterms:W3CDTF">2026-07-07T22:46:53Z</dcterms:modified>
</cp:coreProperties>
</file>