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3" r:id="rId4"/>
    <p:sldId id="258" r:id="rId5"/>
    <p:sldId id="270" r:id="rId6"/>
    <p:sldId id="272" r:id="rId7"/>
    <p:sldId id="259" r:id="rId8"/>
    <p:sldId id="260" r:id="rId9"/>
    <p:sldId id="261" r:id="rId10"/>
    <p:sldId id="264" r:id="rId11"/>
    <p:sldId id="265" r:id="rId12"/>
    <p:sldId id="271" r:id="rId13"/>
    <p:sldId id="273" r:id="rId14"/>
    <p:sldId id="274" r:id="rId15"/>
    <p:sldId id="269" r:id="rId16"/>
    <p:sldId id="267" r:id="rId17"/>
    <p:sldId id="26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Fund 155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Sheet1!$A$2:$A$11</c:f>
              <c:strCache>
                <c:ptCount val="10"/>
                <c:pt idx="0">
                  <c:v>FY16/17</c:v>
                </c:pt>
                <c:pt idx="1">
                  <c:v>FY 17/18</c:v>
                </c:pt>
                <c:pt idx="2">
                  <c:v>FY 18/19</c:v>
                </c:pt>
                <c:pt idx="3">
                  <c:v>FY 19/20</c:v>
                </c:pt>
                <c:pt idx="4">
                  <c:v>FY 20/21</c:v>
                </c:pt>
                <c:pt idx="5">
                  <c:v>FY 21/22</c:v>
                </c:pt>
                <c:pt idx="6">
                  <c:v>FY 22/23</c:v>
                </c:pt>
                <c:pt idx="7">
                  <c:v>FY 23/24</c:v>
                </c:pt>
                <c:pt idx="8">
                  <c:v>FY 24/25</c:v>
                </c:pt>
                <c:pt idx="9">
                  <c:v>FY 25/26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0</c:v>
                </c:pt>
                <c:pt idx="1">
                  <c:v>3000000</c:v>
                </c:pt>
                <c:pt idx="2">
                  <c:v>3000000</c:v>
                </c:pt>
                <c:pt idx="3">
                  <c:v>3000000</c:v>
                </c:pt>
                <c:pt idx="4">
                  <c:v>3000000</c:v>
                </c:pt>
                <c:pt idx="5">
                  <c:v>3000000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28-4B53-86E0-37D42FE0E7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42970560"/>
        <c:axId val="1542968160"/>
      </c:barChart>
      <c:catAx>
        <c:axId val="1542970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2968160"/>
        <c:crosses val="autoZero"/>
        <c:auto val="1"/>
        <c:lblAlgn val="ctr"/>
        <c:lblOffset val="100"/>
        <c:noMultiLvlLbl val="0"/>
      </c:catAx>
      <c:valAx>
        <c:axId val="1542968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2970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8">
  <a:schemeClr val="accent6"/>
  <a:schemeClr val="accent6"/>
  <a:schemeClr val="accent6"/>
  <a:schemeClr val="accent6"/>
  <a:schemeClr val="accent6"/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4" Type="http://schemas.openxmlformats.org/officeDocument/2006/relationships/image" Target="../media/image1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9641C6-F0A5-41C1-BA9A-01E3AA48D6ED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B0A3C7-B12B-44E7-A6A5-190452A08DE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Established in FY 14/15 using General Fund dollars</a:t>
          </a:r>
        </a:p>
      </dgm:t>
    </dgm:pt>
    <dgm:pt modelId="{FE4945B1-7183-457A-B861-A67FEFF47292}" type="parTrans" cxnId="{73B5392B-6328-4361-8222-D4B6D867B8E5}">
      <dgm:prSet/>
      <dgm:spPr/>
      <dgm:t>
        <a:bodyPr/>
        <a:lstStyle/>
        <a:p>
          <a:endParaRPr lang="en-US"/>
        </a:p>
      </dgm:t>
    </dgm:pt>
    <dgm:pt modelId="{A75A718E-DB9A-449C-877F-EC4E065CAE5D}" type="sibTrans" cxnId="{73B5392B-6328-4361-8222-D4B6D867B8E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6A6A86A-A263-49B0-AD1F-A4FEB73B30A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Balance has fluctuated throughout the years as additional funding has become available</a:t>
          </a:r>
        </a:p>
      </dgm:t>
    </dgm:pt>
    <dgm:pt modelId="{1346A4DE-97B3-4814-8F58-90F3148675F9}" type="parTrans" cxnId="{76014DE6-FF6D-477E-A13D-E9BC82ED9095}">
      <dgm:prSet/>
      <dgm:spPr/>
      <dgm:t>
        <a:bodyPr/>
        <a:lstStyle/>
        <a:p>
          <a:endParaRPr lang="en-US"/>
        </a:p>
      </dgm:t>
    </dgm:pt>
    <dgm:pt modelId="{1A7C6A98-BB98-47C9-AD7F-3521EAF5236E}" type="sibTrans" cxnId="{76014DE6-FF6D-477E-A13D-E9BC82ED909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BD00EA8-0A6A-4A13-8034-2AC52AFE323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It has also decreased as funds were needed for existing projects</a:t>
          </a:r>
        </a:p>
      </dgm:t>
    </dgm:pt>
    <dgm:pt modelId="{222DA992-E14C-4244-B0A5-AFBEE602D6B6}" type="parTrans" cxnId="{BE43FBAC-6EC4-427D-A1FC-348BB5E38939}">
      <dgm:prSet/>
      <dgm:spPr/>
      <dgm:t>
        <a:bodyPr/>
        <a:lstStyle/>
        <a:p>
          <a:endParaRPr lang="en-US"/>
        </a:p>
      </dgm:t>
    </dgm:pt>
    <dgm:pt modelId="{04481622-9ED4-49C5-A169-3F529FE0FC7A}" type="sibTrans" cxnId="{BE43FBAC-6EC4-427D-A1FC-348BB5E3893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7CAF3AC-758E-472A-B6DE-A7AB96F19C4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/>
            <a:t>Recommendation: </a:t>
          </a:r>
          <a:r>
            <a:rPr lang="en-US" sz="2400" dirty="0"/>
            <a:t>move funds to other General Fund projects</a:t>
          </a:r>
        </a:p>
      </dgm:t>
    </dgm:pt>
    <dgm:pt modelId="{51C1C218-DEAE-4EE9-A9EA-D331E6023E81}" type="sibTrans" cxnId="{28820C5B-6433-4CFF-80B9-DB9026104393}">
      <dgm:prSet/>
      <dgm:spPr/>
      <dgm:t>
        <a:bodyPr/>
        <a:lstStyle/>
        <a:p>
          <a:endParaRPr lang="en-US"/>
        </a:p>
      </dgm:t>
    </dgm:pt>
    <dgm:pt modelId="{8865F565-EE16-4A00-A1B9-C255993DF400}" type="parTrans" cxnId="{28820C5B-6433-4CFF-80B9-DB9026104393}">
      <dgm:prSet/>
      <dgm:spPr/>
      <dgm:t>
        <a:bodyPr/>
        <a:lstStyle/>
        <a:p>
          <a:endParaRPr lang="en-US"/>
        </a:p>
      </dgm:t>
    </dgm:pt>
    <dgm:pt modelId="{A2BF82BD-F1BD-45D0-AC1A-C773F8546AFD}" type="pres">
      <dgm:prSet presAssocID="{789641C6-F0A5-41C1-BA9A-01E3AA48D6ED}" presName="root" presStyleCnt="0">
        <dgm:presLayoutVars>
          <dgm:dir/>
          <dgm:resizeHandles val="exact"/>
        </dgm:presLayoutVars>
      </dgm:prSet>
      <dgm:spPr/>
    </dgm:pt>
    <dgm:pt modelId="{B8CAFD19-4800-4415-BB00-1D142AD0C55A}" type="pres">
      <dgm:prSet presAssocID="{789641C6-F0A5-41C1-BA9A-01E3AA48D6ED}" presName="container" presStyleCnt="0">
        <dgm:presLayoutVars>
          <dgm:dir/>
          <dgm:resizeHandles val="exact"/>
        </dgm:presLayoutVars>
      </dgm:prSet>
      <dgm:spPr/>
    </dgm:pt>
    <dgm:pt modelId="{CFE708F9-56CE-4204-8486-4C5E08718D8D}" type="pres">
      <dgm:prSet presAssocID="{E0B0A3C7-B12B-44E7-A6A5-190452A08DE1}" presName="compNode" presStyleCnt="0"/>
      <dgm:spPr/>
    </dgm:pt>
    <dgm:pt modelId="{77352556-252A-4A18-8894-2D0DD05ABCEA}" type="pres">
      <dgm:prSet presAssocID="{E0B0A3C7-B12B-44E7-A6A5-190452A08DE1}" presName="iconBgRect" presStyleLbl="bgShp" presStyleIdx="0" presStyleCnt="4"/>
      <dgm:spPr/>
    </dgm:pt>
    <dgm:pt modelId="{CB210BFF-6F19-4072-9183-33E6210B9B7E}" type="pres">
      <dgm:prSet presAssocID="{E0B0A3C7-B12B-44E7-A6A5-190452A08DE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EC04D113-BF53-4BCF-A2A1-CBC984D8AFE1}" type="pres">
      <dgm:prSet presAssocID="{E0B0A3C7-B12B-44E7-A6A5-190452A08DE1}" presName="spaceRect" presStyleCnt="0"/>
      <dgm:spPr/>
    </dgm:pt>
    <dgm:pt modelId="{1185BE8D-E9DE-4553-8F56-66A6D9464DBA}" type="pres">
      <dgm:prSet presAssocID="{E0B0A3C7-B12B-44E7-A6A5-190452A08DE1}" presName="textRect" presStyleLbl="revTx" presStyleIdx="0" presStyleCnt="4">
        <dgm:presLayoutVars>
          <dgm:chMax val="1"/>
          <dgm:chPref val="1"/>
        </dgm:presLayoutVars>
      </dgm:prSet>
      <dgm:spPr/>
    </dgm:pt>
    <dgm:pt modelId="{7995FA40-7E64-4F1D-BCE1-FCDD7C12375A}" type="pres">
      <dgm:prSet presAssocID="{A75A718E-DB9A-449C-877F-EC4E065CAE5D}" presName="sibTrans" presStyleLbl="sibTrans2D1" presStyleIdx="0" presStyleCnt="0"/>
      <dgm:spPr/>
    </dgm:pt>
    <dgm:pt modelId="{BCA228BA-D43F-443D-B00E-93A9E0FD2A91}" type="pres">
      <dgm:prSet presAssocID="{C6A6A86A-A263-49B0-AD1F-A4FEB73B30AB}" presName="compNode" presStyleCnt="0"/>
      <dgm:spPr/>
    </dgm:pt>
    <dgm:pt modelId="{C666BF8C-EE89-4CB8-AB3A-8510662E6205}" type="pres">
      <dgm:prSet presAssocID="{C6A6A86A-A263-49B0-AD1F-A4FEB73B30AB}" presName="iconBgRect" presStyleLbl="bgShp" presStyleIdx="1" presStyleCnt="4"/>
      <dgm:spPr/>
    </dgm:pt>
    <dgm:pt modelId="{B2D376DB-C0D7-48C1-BD53-BC27A56D8A92}" type="pres">
      <dgm:prSet presAssocID="{C6A6A86A-A263-49B0-AD1F-A4FEB73B30A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A8839CA0-A789-44CA-B941-2A850F3CB2C5}" type="pres">
      <dgm:prSet presAssocID="{C6A6A86A-A263-49B0-AD1F-A4FEB73B30AB}" presName="spaceRect" presStyleCnt="0"/>
      <dgm:spPr/>
    </dgm:pt>
    <dgm:pt modelId="{604A0A01-861D-4B53-BBB8-D7F5ECDE3B91}" type="pres">
      <dgm:prSet presAssocID="{C6A6A86A-A263-49B0-AD1F-A4FEB73B30AB}" presName="textRect" presStyleLbl="revTx" presStyleIdx="1" presStyleCnt="4">
        <dgm:presLayoutVars>
          <dgm:chMax val="1"/>
          <dgm:chPref val="1"/>
        </dgm:presLayoutVars>
      </dgm:prSet>
      <dgm:spPr/>
    </dgm:pt>
    <dgm:pt modelId="{71F94A25-3288-4237-B711-B109FF9357DC}" type="pres">
      <dgm:prSet presAssocID="{1A7C6A98-BB98-47C9-AD7F-3521EAF5236E}" presName="sibTrans" presStyleLbl="sibTrans2D1" presStyleIdx="0" presStyleCnt="0"/>
      <dgm:spPr/>
    </dgm:pt>
    <dgm:pt modelId="{B75576C7-FB42-49FF-8606-07A7000E682A}" type="pres">
      <dgm:prSet presAssocID="{FBD00EA8-0A6A-4A13-8034-2AC52AFE3233}" presName="compNode" presStyleCnt="0"/>
      <dgm:spPr/>
    </dgm:pt>
    <dgm:pt modelId="{39F57754-A880-417A-85D8-83ADA1EEDFE5}" type="pres">
      <dgm:prSet presAssocID="{FBD00EA8-0A6A-4A13-8034-2AC52AFE3233}" presName="iconBgRect" presStyleLbl="bgShp" presStyleIdx="2" presStyleCnt="4"/>
      <dgm:spPr/>
    </dgm:pt>
    <dgm:pt modelId="{D8184104-5340-42A2-B194-DDEA3701A1C3}" type="pres">
      <dgm:prSet presAssocID="{FBD00EA8-0A6A-4A13-8034-2AC52AFE323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ins"/>
        </a:ext>
      </dgm:extLst>
    </dgm:pt>
    <dgm:pt modelId="{A578771B-1D75-4854-9987-FA5EC1166A5A}" type="pres">
      <dgm:prSet presAssocID="{FBD00EA8-0A6A-4A13-8034-2AC52AFE3233}" presName="spaceRect" presStyleCnt="0"/>
      <dgm:spPr/>
    </dgm:pt>
    <dgm:pt modelId="{80F56206-6CD2-4B6A-8F39-FB05E092E249}" type="pres">
      <dgm:prSet presAssocID="{FBD00EA8-0A6A-4A13-8034-2AC52AFE3233}" presName="textRect" presStyleLbl="revTx" presStyleIdx="2" presStyleCnt="4">
        <dgm:presLayoutVars>
          <dgm:chMax val="1"/>
          <dgm:chPref val="1"/>
        </dgm:presLayoutVars>
      </dgm:prSet>
      <dgm:spPr/>
    </dgm:pt>
    <dgm:pt modelId="{7CE01037-5ACA-43AA-9DD6-4DDB1FABFD2D}" type="pres">
      <dgm:prSet presAssocID="{04481622-9ED4-49C5-A169-3F529FE0FC7A}" presName="sibTrans" presStyleLbl="sibTrans2D1" presStyleIdx="0" presStyleCnt="0"/>
      <dgm:spPr/>
    </dgm:pt>
    <dgm:pt modelId="{68725AC3-05B3-40F8-88B0-60D9C340F88F}" type="pres">
      <dgm:prSet presAssocID="{37CAF3AC-758E-472A-B6DE-A7AB96F19C41}" presName="compNode" presStyleCnt="0"/>
      <dgm:spPr/>
    </dgm:pt>
    <dgm:pt modelId="{2F4C8097-C482-4812-9512-C38809B597D4}" type="pres">
      <dgm:prSet presAssocID="{37CAF3AC-758E-472A-B6DE-A7AB96F19C41}" presName="iconBgRect" presStyleLbl="bgShp" presStyleIdx="3" presStyleCnt="4"/>
      <dgm:spPr/>
    </dgm:pt>
    <dgm:pt modelId="{A6CF4B00-02BC-4ADF-8158-0D9D6B35F9F5}" type="pres">
      <dgm:prSet presAssocID="{37CAF3AC-758E-472A-B6DE-A7AB96F19C4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D96476BC-4356-4132-888B-D2AF00772D60}" type="pres">
      <dgm:prSet presAssocID="{37CAF3AC-758E-472A-B6DE-A7AB96F19C41}" presName="spaceRect" presStyleCnt="0"/>
      <dgm:spPr/>
    </dgm:pt>
    <dgm:pt modelId="{6DD07D09-083C-400A-B121-A504885C3B7D}" type="pres">
      <dgm:prSet presAssocID="{37CAF3AC-758E-472A-B6DE-A7AB96F19C41}" presName="textRect" presStyleLbl="revTx" presStyleIdx="3" presStyleCnt="4" custLinFactNeighborY="8163">
        <dgm:presLayoutVars>
          <dgm:chMax val="1"/>
          <dgm:chPref val="1"/>
        </dgm:presLayoutVars>
      </dgm:prSet>
      <dgm:spPr/>
    </dgm:pt>
  </dgm:ptLst>
  <dgm:cxnLst>
    <dgm:cxn modelId="{A7841116-2F84-48FB-B9FE-FEE18D357F7A}" type="presOf" srcId="{A75A718E-DB9A-449C-877F-EC4E065CAE5D}" destId="{7995FA40-7E64-4F1D-BCE1-FCDD7C12375A}" srcOrd="0" destOrd="0" presId="urn:microsoft.com/office/officeart/2018/2/layout/IconCircleList"/>
    <dgm:cxn modelId="{73B5392B-6328-4361-8222-D4B6D867B8E5}" srcId="{789641C6-F0A5-41C1-BA9A-01E3AA48D6ED}" destId="{E0B0A3C7-B12B-44E7-A6A5-190452A08DE1}" srcOrd="0" destOrd="0" parTransId="{FE4945B1-7183-457A-B861-A67FEFF47292}" sibTransId="{A75A718E-DB9A-449C-877F-EC4E065CAE5D}"/>
    <dgm:cxn modelId="{28820C5B-6433-4CFF-80B9-DB9026104393}" srcId="{789641C6-F0A5-41C1-BA9A-01E3AA48D6ED}" destId="{37CAF3AC-758E-472A-B6DE-A7AB96F19C41}" srcOrd="3" destOrd="0" parTransId="{8865F565-EE16-4A00-A1B9-C255993DF400}" sibTransId="{51C1C218-DEAE-4EE9-A9EA-D331E6023E81}"/>
    <dgm:cxn modelId="{83360047-B5F8-4E03-BCA2-DCA2107EB236}" type="presOf" srcId="{1A7C6A98-BB98-47C9-AD7F-3521EAF5236E}" destId="{71F94A25-3288-4237-B711-B109FF9357DC}" srcOrd="0" destOrd="0" presId="urn:microsoft.com/office/officeart/2018/2/layout/IconCircleList"/>
    <dgm:cxn modelId="{D4093D4D-CCE0-4342-8F78-1FE686E858E5}" type="presOf" srcId="{C6A6A86A-A263-49B0-AD1F-A4FEB73B30AB}" destId="{604A0A01-861D-4B53-BBB8-D7F5ECDE3B91}" srcOrd="0" destOrd="0" presId="urn:microsoft.com/office/officeart/2018/2/layout/IconCircleList"/>
    <dgm:cxn modelId="{6A8DAD80-E427-4C45-92FE-EE5FF6694C46}" type="presOf" srcId="{789641C6-F0A5-41C1-BA9A-01E3AA48D6ED}" destId="{A2BF82BD-F1BD-45D0-AC1A-C773F8546AFD}" srcOrd="0" destOrd="0" presId="urn:microsoft.com/office/officeart/2018/2/layout/IconCircleList"/>
    <dgm:cxn modelId="{A6F58887-C29F-4FF8-9081-3CA7086AAAF7}" type="presOf" srcId="{FBD00EA8-0A6A-4A13-8034-2AC52AFE3233}" destId="{80F56206-6CD2-4B6A-8F39-FB05E092E249}" srcOrd="0" destOrd="0" presId="urn:microsoft.com/office/officeart/2018/2/layout/IconCircleList"/>
    <dgm:cxn modelId="{BE43FBAC-6EC4-427D-A1FC-348BB5E38939}" srcId="{789641C6-F0A5-41C1-BA9A-01E3AA48D6ED}" destId="{FBD00EA8-0A6A-4A13-8034-2AC52AFE3233}" srcOrd="2" destOrd="0" parTransId="{222DA992-E14C-4244-B0A5-AFBEE602D6B6}" sibTransId="{04481622-9ED4-49C5-A169-3F529FE0FC7A}"/>
    <dgm:cxn modelId="{DD5C0DB5-73EE-40EF-B774-004DC6453308}" type="presOf" srcId="{E0B0A3C7-B12B-44E7-A6A5-190452A08DE1}" destId="{1185BE8D-E9DE-4553-8F56-66A6D9464DBA}" srcOrd="0" destOrd="0" presId="urn:microsoft.com/office/officeart/2018/2/layout/IconCircleList"/>
    <dgm:cxn modelId="{1EBBABD5-491B-4ED0-BE48-F4B8B7DAA367}" type="presOf" srcId="{37CAF3AC-758E-472A-B6DE-A7AB96F19C41}" destId="{6DD07D09-083C-400A-B121-A504885C3B7D}" srcOrd="0" destOrd="0" presId="urn:microsoft.com/office/officeart/2018/2/layout/IconCircleList"/>
    <dgm:cxn modelId="{76014DE6-FF6D-477E-A13D-E9BC82ED9095}" srcId="{789641C6-F0A5-41C1-BA9A-01E3AA48D6ED}" destId="{C6A6A86A-A263-49B0-AD1F-A4FEB73B30AB}" srcOrd="1" destOrd="0" parTransId="{1346A4DE-97B3-4814-8F58-90F3148675F9}" sibTransId="{1A7C6A98-BB98-47C9-AD7F-3521EAF5236E}"/>
    <dgm:cxn modelId="{86C97FFF-2661-415D-ACEC-5183CA8B28F6}" type="presOf" srcId="{04481622-9ED4-49C5-A169-3F529FE0FC7A}" destId="{7CE01037-5ACA-43AA-9DD6-4DDB1FABFD2D}" srcOrd="0" destOrd="0" presId="urn:microsoft.com/office/officeart/2018/2/layout/IconCircleList"/>
    <dgm:cxn modelId="{69064E8D-8E8E-4B62-A31E-8CE50CC91966}" type="presParOf" srcId="{A2BF82BD-F1BD-45D0-AC1A-C773F8546AFD}" destId="{B8CAFD19-4800-4415-BB00-1D142AD0C55A}" srcOrd="0" destOrd="0" presId="urn:microsoft.com/office/officeart/2018/2/layout/IconCircleList"/>
    <dgm:cxn modelId="{38578F6D-8918-40DE-BB63-B3A2DA3F7CB0}" type="presParOf" srcId="{B8CAFD19-4800-4415-BB00-1D142AD0C55A}" destId="{CFE708F9-56CE-4204-8486-4C5E08718D8D}" srcOrd="0" destOrd="0" presId="urn:microsoft.com/office/officeart/2018/2/layout/IconCircleList"/>
    <dgm:cxn modelId="{21568FE7-2FB3-402D-BEA8-0C19669257D0}" type="presParOf" srcId="{CFE708F9-56CE-4204-8486-4C5E08718D8D}" destId="{77352556-252A-4A18-8894-2D0DD05ABCEA}" srcOrd="0" destOrd="0" presId="urn:microsoft.com/office/officeart/2018/2/layout/IconCircleList"/>
    <dgm:cxn modelId="{7826C2E1-3830-4DE1-8ACD-A8369FEDCD0B}" type="presParOf" srcId="{CFE708F9-56CE-4204-8486-4C5E08718D8D}" destId="{CB210BFF-6F19-4072-9183-33E6210B9B7E}" srcOrd="1" destOrd="0" presId="urn:microsoft.com/office/officeart/2018/2/layout/IconCircleList"/>
    <dgm:cxn modelId="{ABCEE633-68A7-4998-BC69-3DE1C2EE7D5B}" type="presParOf" srcId="{CFE708F9-56CE-4204-8486-4C5E08718D8D}" destId="{EC04D113-BF53-4BCF-A2A1-CBC984D8AFE1}" srcOrd="2" destOrd="0" presId="urn:microsoft.com/office/officeart/2018/2/layout/IconCircleList"/>
    <dgm:cxn modelId="{DC2E362B-0173-4862-AA25-C369990B7CC9}" type="presParOf" srcId="{CFE708F9-56CE-4204-8486-4C5E08718D8D}" destId="{1185BE8D-E9DE-4553-8F56-66A6D9464DBA}" srcOrd="3" destOrd="0" presId="urn:microsoft.com/office/officeart/2018/2/layout/IconCircleList"/>
    <dgm:cxn modelId="{ACC1EC1F-47B9-4E0C-83A2-2688945931D1}" type="presParOf" srcId="{B8CAFD19-4800-4415-BB00-1D142AD0C55A}" destId="{7995FA40-7E64-4F1D-BCE1-FCDD7C12375A}" srcOrd="1" destOrd="0" presId="urn:microsoft.com/office/officeart/2018/2/layout/IconCircleList"/>
    <dgm:cxn modelId="{CDF2A72D-543B-4CD2-9727-AF4965A5732B}" type="presParOf" srcId="{B8CAFD19-4800-4415-BB00-1D142AD0C55A}" destId="{BCA228BA-D43F-443D-B00E-93A9E0FD2A91}" srcOrd="2" destOrd="0" presId="urn:microsoft.com/office/officeart/2018/2/layout/IconCircleList"/>
    <dgm:cxn modelId="{B824EB04-53BD-45BB-B757-C5C79A3578A8}" type="presParOf" srcId="{BCA228BA-D43F-443D-B00E-93A9E0FD2A91}" destId="{C666BF8C-EE89-4CB8-AB3A-8510662E6205}" srcOrd="0" destOrd="0" presId="urn:microsoft.com/office/officeart/2018/2/layout/IconCircleList"/>
    <dgm:cxn modelId="{35E5F3D6-483B-430F-89CC-5A1703832AA0}" type="presParOf" srcId="{BCA228BA-D43F-443D-B00E-93A9E0FD2A91}" destId="{B2D376DB-C0D7-48C1-BD53-BC27A56D8A92}" srcOrd="1" destOrd="0" presId="urn:microsoft.com/office/officeart/2018/2/layout/IconCircleList"/>
    <dgm:cxn modelId="{C480EE50-B894-4D93-A679-9E987A33D1FE}" type="presParOf" srcId="{BCA228BA-D43F-443D-B00E-93A9E0FD2A91}" destId="{A8839CA0-A789-44CA-B941-2A850F3CB2C5}" srcOrd="2" destOrd="0" presId="urn:microsoft.com/office/officeart/2018/2/layout/IconCircleList"/>
    <dgm:cxn modelId="{01C48FDF-EB95-46E2-B3B3-A4C7402EC20A}" type="presParOf" srcId="{BCA228BA-D43F-443D-B00E-93A9E0FD2A91}" destId="{604A0A01-861D-4B53-BBB8-D7F5ECDE3B91}" srcOrd="3" destOrd="0" presId="urn:microsoft.com/office/officeart/2018/2/layout/IconCircleList"/>
    <dgm:cxn modelId="{FBD993C7-9A21-4623-ADCC-13B21CE7057E}" type="presParOf" srcId="{B8CAFD19-4800-4415-BB00-1D142AD0C55A}" destId="{71F94A25-3288-4237-B711-B109FF9357DC}" srcOrd="3" destOrd="0" presId="urn:microsoft.com/office/officeart/2018/2/layout/IconCircleList"/>
    <dgm:cxn modelId="{CDEB75CA-065B-47F8-B3D0-233DB862D866}" type="presParOf" srcId="{B8CAFD19-4800-4415-BB00-1D142AD0C55A}" destId="{B75576C7-FB42-49FF-8606-07A7000E682A}" srcOrd="4" destOrd="0" presId="urn:microsoft.com/office/officeart/2018/2/layout/IconCircleList"/>
    <dgm:cxn modelId="{B3BBE0C7-C725-4201-8568-0D3A7C97A866}" type="presParOf" srcId="{B75576C7-FB42-49FF-8606-07A7000E682A}" destId="{39F57754-A880-417A-85D8-83ADA1EEDFE5}" srcOrd="0" destOrd="0" presId="urn:microsoft.com/office/officeart/2018/2/layout/IconCircleList"/>
    <dgm:cxn modelId="{DB338792-D893-4897-AAF2-8F1B3EBF5732}" type="presParOf" srcId="{B75576C7-FB42-49FF-8606-07A7000E682A}" destId="{D8184104-5340-42A2-B194-DDEA3701A1C3}" srcOrd="1" destOrd="0" presId="urn:microsoft.com/office/officeart/2018/2/layout/IconCircleList"/>
    <dgm:cxn modelId="{350C1521-52CC-42BC-AC13-772DA54801FA}" type="presParOf" srcId="{B75576C7-FB42-49FF-8606-07A7000E682A}" destId="{A578771B-1D75-4854-9987-FA5EC1166A5A}" srcOrd="2" destOrd="0" presId="urn:microsoft.com/office/officeart/2018/2/layout/IconCircleList"/>
    <dgm:cxn modelId="{438C0C9F-BCC9-4A4F-8FC6-614ECBA2D5F1}" type="presParOf" srcId="{B75576C7-FB42-49FF-8606-07A7000E682A}" destId="{80F56206-6CD2-4B6A-8F39-FB05E092E249}" srcOrd="3" destOrd="0" presId="urn:microsoft.com/office/officeart/2018/2/layout/IconCircleList"/>
    <dgm:cxn modelId="{3ED8F6B9-DC4D-4E54-ACA7-928B192BD376}" type="presParOf" srcId="{B8CAFD19-4800-4415-BB00-1D142AD0C55A}" destId="{7CE01037-5ACA-43AA-9DD6-4DDB1FABFD2D}" srcOrd="5" destOrd="0" presId="urn:microsoft.com/office/officeart/2018/2/layout/IconCircleList"/>
    <dgm:cxn modelId="{6D7E57BE-AB66-42D2-9E2E-3D18FD8C8640}" type="presParOf" srcId="{B8CAFD19-4800-4415-BB00-1D142AD0C55A}" destId="{68725AC3-05B3-40F8-88B0-60D9C340F88F}" srcOrd="6" destOrd="0" presId="urn:microsoft.com/office/officeart/2018/2/layout/IconCircleList"/>
    <dgm:cxn modelId="{F7F7C967-4CAA-49E3-98CF-F0197B6021E4}" type="presParOf" srcId="{68725AC3-05B3-40F8-88B0-60D9C340F88F}" destId="{2F4C8097-C482-4812-9512-C38809B597D4}" srcOrd="0" destOrd="0" presId="urn:microsoft.com/office/officeart/2018/2/layout/IconCircleList"/>
    <dgm:cxn modelId="{C100A16B-E5FD-41AF-9172-91A991BE593E}" type="presParOf" srcId="{68725AC3-05B3-40F8-88B0-60D9C340F88F}" destId="{A6CF4B00-02BC-4ADF-8158-0D9D6B35F9F5}" srcOrd="1" destOrd="0" presId="urn:microsoft.com/office/officeart/2018/2/layout/IconCircleList"/>
    <dgm:cxn modelId="{DF2DD5CC-B471-415C-B9AD-86620C350A24}" type="presParOf" srcId="{68725AC3-05B3-40F8-88B0-60D9C340F88F}" destId="{D96476BC-4356-4132-888B-D2AF00772D60}" srcOrd="2" destOrd="0" presId="urn:microsoft.com/office/officeart/2018/2/layout/IconCircleList"/>
    <dgm:cxn modelId="{E7E70362-09F5-4976-85BE-971BD6F0AFB3}" type="presParOf" srcId="{68725AC3-05B3-40F8-88B0-60D9C340F88F}" destId="{6DD07D09-083C-400A-B121-A504885C3B7D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A0DD1E-CE03-4AA8-B7BE-B3FBA9E52804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E9DEABFF-0BCA-4458-85B7-9531787A1F83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800" dirty="0"/>
            <a:t>$50,000 for BU 2113 Victim Witness</a:t>
          </a:r>
        </a:p>
        <a:p>
          <a:pPr>
            <a:lnSpc>
              <a:spcPct val="100000"/>
            </a:lnSpc>
            <a:defRPr b="1"/>
          </a:pPr>
          <a:endParaRPr lang="en-US" sz="2800" dirty="0"/>
        </a:p>
        <a:p>
          <a:pPr>
            <a:lnSpc>
              <a:spcPct val="100000"/>
            </a:lnSpc>
            <a:defRPr b="1"/>
          </a:pPr>
          <a:endParaRPr lang="en-US" sz="2800" dirty="0"/>
        </a:p>
      </dgm:t>
    </dgm:pt>
    <dgm:pt modelId="{557694FD-4590-4E95-95C3-1399EECD8DA7}" type="parTrans" cxnId="{0C9D6B89-211E-406A-B71B-BF150F53BCAC}">
      <dgm:prSet/>
      <dgm:spPr/>
      <dgm:t>
        <a:bodyPr/>
        <a:lstStyle/>
        <a:p>
          <a:endParaRPr lang="en-US"/>
        </a:p>
      </dgm:t>
    </dgm:pt>
    <dgm:pt modelId="{B7738281-16DC-4159-9BD0-52696F1360C4}" type="sibTrans" cxnId="{0C9D6B89-211E-406A-B71B-BF150F53BCAC}">
      <dgm:prSet/>
      <dgm:spPr/>
      <dgm:t>
        <a:bodyPr/>
        <a:lstStyle/>
        <a:p>
          <a:endParaRPr lang="en-US"/>
        </a:p>
      </dgm:t>
    </dgm:pt>
    <dgm:pt modelId="{14FB0534-201C-475E-A40E-18C4F8A183E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Previously anticipated decrease in federal funds for VOCA funding</a:t>
          </a:r>
        </a:p>
      </dgm:t>
    </dgm:pt>
    <dgm:pt modelId="{2F8D21EC-21DF-4787-A306-F752DB0FFFAB}" type="parTrans" cxnId="{90EE5502-03CC-4121-9672-7A71CC5D889C}">
      <dgm:prSet/>
      <dgm:spPr/>
      <dgm:t>
        <a:bodyPr/>
        <a:lstStyle/>
        <a:p>
          <a:endParaRPr lang="en-US"/>
        </a:p>
      </dgm:t>
    </dgm:pt>
    <dgm:pt modelId="{53121F66-6139-4F1B-A215-CB343D8FD85F}" type="sibTrans" cxnId="{90EE5502-03CC-4121-9672-7A71CC5D889C}">
      <dgm:prSet/>
      <dgm:spPr/>
      <dgm:t>
        <a:bodyPr/>
        <a:lstStyle/>
        <a:p>
          <a:endParaRPr lang="en-US"/>
        </a:p>
      </dgm:t>
    </dgm:pt>
    <dgm:pt modelId="{17266B37-65E3-440B-A64C-D3097471BA2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The State Budget included one-time General Fund support</a:t>
          </a:r>
        </a:p>
      </dgm:t>
    </dgm:pt>
    <dgm:pt modelId="{71DDAC38-1FDE-40E0-A74C-40340D8EBB8B}" type="parTrans" cxnId="{3B2DBB45-8139-42EA-8B40-D4E0979C2BF4}">
      <dgm:prSet/>
      <dgm:spPr/>
      <dgm:t>
        <a:bodyPr/>
        <a:lstStyle/>
        <a:p>
          <a:endParaRPr lang="en-US"/>
        </a:p>
      </dgm:t>
    </dgm:pt>
    <dgm:pt modelId="{30ABCEC2-7433-4097-B3BE-952BFB9156D2}" type="sibTrans" cxnId="{3B2DBB45-8139-42EA-8B40-D4E0979C2BF4}">
      <dgm:prSet/>
      <dgm:spPr/>
      <dgm:t>
        <a:bodyPr/>
        <a:lstStyle/>
        <a:p>
          <a:endParaRPr lang="en-US"/>
        </a:p>
      </dgm:t>
    </dgm:pt>
    <dgm:pt modelId="{ED0DA51A-CA6F-4003-AF3F-4E943F4B94C4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800" dirty="0"/>
            <a:t>$50,000 for the purpose of a solution to veterans experiencing homelessness</a:t>
          </a:r>
        </a:p>
      </dgm:t>
    </dgm:pt>
    <dgm:pt modelId="{DF5C5768-0127-4789-A1FD-0F48F21CC35A}" type="parTrans" cxnId="{0566AD9A-01AC-490E-B9EC-FDC107104ADA}">
      <dgm:prSet/>
      <dgm:spPr/>
      <dgm:t>
        <a:bodyPr/>
        <a:lstStyle/>
        <a:p>
          <a:endParaRPr lang="en-US"/>
        </a:p>
      </dgm:t>
    </dgm:pt>
    <dgm:pt modelId="{B7CA31FF-B4F6-41BB-84E4-94CD860E3345}" type="sibTrans" cxnId="{0566AD9A-01AC-490E-B9EC-FDC107104ADA}">
      <dgm:prSet/>
      <dgm:spPr/>
      <dgm:t>
        <a:bodyPr/>
        <a:lstStyle/>
        <a:p>
          <a:endParaRPr lang="en-US"/>
        </a:p>
      </dgm:t>
    </dgm:pt>
    <dgm:pt modelId="{583E33D4-A2EB-4B65-BEE3-704A49CBB21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Staff recommends discussing next steps with Social Services</a:t>
          </a:r>
        </a:p>
      </dgm:t>
    </dgm:pt>
    <dgm:pt modelId="{61849D25-3DD3-4DD2-9854-19B2CA68CC92}" type="parTrans" cxnId="{C1C0ABF2-C955-4622-B5A9-1204E4CBD963}">
      <dgm:prSet/>
      <dgm:spPr/>
      <dgm:t>
        <a:bodyPr/>
        <a:lstStyle/>
        <a:p>
          <a:endParaRPr lang="en-US"/>
        </a:p>
      </dgm:t>
    </dgm:pt>
    <dgm:pt modelId="{43E1142A-E2C9-42DC-BD13-0916C99042E1}" type="sibTrans" cxnId="{C1C0ABF2-C955-4622-B5A9-1204E4CBD963}">
      <dgm:prSet/>
      <dgm:spPr/>
      <dgm:t>
        <a:bodyPr/>
        <a:lstStyle/>
        <a:p>
          <a:endParaRPr lang="en-US"/>
        </a:p>
      </dgm:t>
    </dgm:pt>
    <dgm:pt modelId="{65D77B46-95B4-4302-AAAA-FCC6074431E2}">
      <dgm:prSet custT="1"/>
      <dgm:spPr/>
      <dgm:t>
        <a:bodyPr/>
        <a:lstStyle/>
        <a:p>
          <a:pPr>
            <a:lnSpc>
              <a:spcPct val="100000"/>
            </a:lnSpc>
          </a:pPr>
          <a:endParaRPr lang="en-US" sz="2000" dirty="0"/>
        </a:p>
      </dgm:t>
    </dgm:pt>
    <dgm:pt modelId="{24C25A71-50FF-4218-A0FE-375707BC0C6E}" type="parTrans" cxnId="{F8FF22E2-2FBC-4ED6-9A44-A3CB526C8B25}">
      <dgm:prSet/>
      <dgm:spPr/>
      <dgm:t>
        <a:bodyPr/>
        <a:lstStyle/>
        <a:p>
          <a:endParaRPr lang="en-US"/>
        </a:p>
      </dgm:t>
    </dgm:pt>
    <dgm:pt modelId="{3A17DE7D-C9CA-41C7-927B-A25D81F262E8}" type="sibTrans" cxnId="{F8FF22E2-2FBC-4ED6-9A44-A3CB526C8B25}">
      <dgm:prSet/>
      <dgm:spPr/>
      <dgm:t>
        <a:bodyPr/>
        <a:lstStyle/>
        <a:p>
          <a:endParaRPr lang="en-US"/>
        </a:p>
      </dgm:t>
    </dgm:pt>
    <dgm:pt modelId="{3C7EB534-A582-4DC6-B5EA-02EE39EA63DB}" type="pres">
      <dgm:prSet presAssocID="{DBA0DD1E-CE03-4AA8-B7BE-B3FBA9E52804}" presName="root" presStyleCnt="0">
        <dgm:presLayoutVars>
          <dgm:dir/>
          <dgm:resizeHandles val="exact"/>
        </dgm:presLayoutVars>
      </dgm:prSet>
      <dgm:spPr/>
    </dgm:pt>
    <dgm:pt modelId="{14D28359-FBF7-46DA-A2B2-43E2B23F06C8}" type="pres">
      <dgm:prSet presAssocID="{E9DEABFF-0BCA-4458-85B7-9531787A1F83}" presName="compNode" presStyleCnt="0"/>
      <dgm:spPr/>
    </dgm:pt>
    <dgm:pt modelId="{ABB26BC0-0254-48AE-8E1F-D71C4DEC8ADB}" type="pres">
      <dgm:prSet presAssocID="{E9DEABFF-0BCA-4458-85B7-9531787A1F8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BB9967B6-3ECE-41AD-A32E-B87406CFC9C3}" type="pres">
      <dgm:prSet presAssocID="{E9DEABFF-0BCA-4458-85B7-9531787A1F83}" presName="iconSpace" presStyleCnt="0"/>
      <dgm:spPr/>
    </dgm:pt>
    <dgm:pt modelId="{C6412783-721B-4FDD-B7CB-B9F40F854B9A}" type="pres">
      <dgm:prSet presAssocID="{E9DEABFF-0BCA-4458-85B7-9531787A1F83}" presName="parTx" presStyleLbl="revTx" presStyleIdx="0" presStyleCnt="4">
        <dgm:presLayoutVars>
          <dgm:chMax val="0"/>
          <dgm:chPref val="0"/>
        </dgm:presLayoutVars>
      </dgm:prSet>
      <dgm:spPr/>
    </dgm:pt>
    <dgm:pt modelId="{81457FF7-E580-401B-8891-82C78EC7796E}" type="pres">
      <dgm:prSet presAssocID="{E9DEABFF-0BCA-4458-85B7-9531787A1F83}" presName="txSpace" presStyleCnt="0"/>
      <dgm:spPr/>
    </dgm:pt>
    <dgm:pt modelId="{CDAA2DA5-1B6D-4D53-B198-B41DBB719043}" type="pres">
      <dgm:prSet presAssocID="{E9DEABFF-0BCA-4458-85B7-9531787A1F83}" presName="desTx" presStyleLbl="revTx" presStyleIdx="1" presStyleCnt="4" custLinFactNeighborX="-1060" custLinFactNeighborY="-44714">
        <dgm:presLayoutVars/>
      </dgm:prSet>
      <dgm:spPr/>
    </dgm:pt>
    <dgm:pt modelId="{79D17AD7-622B-4935-B3F9-B44424DDC1F2}" type="pres">
      <dgm:prSet presAssocID="{B7738281-16DC-4159-9BD0-52696F1360C4}" presName="sibTrans" presStyleCnt="0"/>
      <dgm:spPr/>
    </dgm:pt>
    <dgm:pt modelId="{0069ACF4-1912-446A-9755-0C42D749B118}" type="pres">
      <dgm:prSet presAssocID="{ED0DA51A-CA6F-4003-AF3F-4E943F4B94C4}" presName="compNode" presStyleCnt="0"/>
      <dgm:spPr/>
    </dgm:pt>
    <dgm:pt modelId="{A5A1E624-F873-423E-B8A8-725F5C2A16EC}" type="pres">
      <dgm:prSet presAssocID="{ED0DA51A-CA6F-4003-AF3F-4E943F4B94C4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F0EB85AB-9B7E-4816-974F-8BF92E35E524}" type="pres">
      <dgm:prSet presAssocID="{ED0DA51A-CA6F-4003-AF3F-4E943F4B94C4}" presName="iconSpace" presStyleCnt="0"/>
      <dgm:spPr/>
    </dgm:pt>
    <dgm:pt modelId="{58C6756B-44BF-4DDC-A0D4-531CBC898821}" type="pres">
      <dgm:prSet presAssocID="{ED0DA51A-CA6F-4003-AF3F-4E943F4B94C4}" presName="parTx" presStyleLbl="revTx" presStyleIdx="2" presStyleCnt="4">
        <dgm:presLayoutVars>
          <dgm:chMax val="0"/>
          <dgm:chPref val="0"/>
        </dgm:presLayoutVars>
      </dgm:prSet>
      <dgm:spPr/>
    </dgm:pt>
    <dgm:pt modelId="{8A418DAE-F612-4FC2-B449-38E6364DF1D6}" type="pres">
      <dgm:prSet presAssocID="{ED0DA51A-CA6F-4003-AF3F-4E943F4B94C4}" presName="txSpace" presStyleCnt="0"/>
      <dgm:spPr/>
    </dgm:pt>
    <dgm:pt modelId="{131BFA87-76A5-43F8-B3D9-D346ACD29FC3}" type="pres">
      <dgm:prSet presAssocID="{ED0DA51A-CA6F-4003-AF3F-4E943F4B94C4}" presName="desTx" presStyleLbl="revTx" presStyleIdx="3" presStyleCnt="4" custLinFactNeighborX="71" custLinFactNeighborY="-9781">
        <dgm:presLayoutVars/>
      </dgm:prSet>
      <dgm:spPr/>
    </dgm:pt>
  </dgm:ptLst>
  <dgm:cxnLst>
    <dgm:cxn modelId="{90EE5502-03CC-4121-9672-7A71CC5D889C}" srcId="{E9DEABFF-0BCA-4458-85B7-9531787A1F83}" destId="{14FB0534-201C-475E-A40E-18C4F8A183EE}" srcOrd="0" destOrd="0" parTransId="{2F8D21EC-21DF-4787-A306-F752DB0FFFAB}" sibTransId="{53121F66-6139-4F1B-A215-CB343D8FD85F}"/>
    <dgm:cxn modelId="{DB7E7705-F5DC-4318-B528-05ABF6D5A53B}" type="presOf" srcId="{DBA0DD1E-CE03-4AA8-B7BE-B3FBA9E52804}" destId="{3C7EB534-A582-4DC6-B5EA-02EE39EA63DB}" srcOrd="0" destOrd="0" presId="urn:microsoft.com/office/officeart/2018/2/layout/IconLabelDescriptionList"/>
    <dgm:cxn modelId="{B6A74510-0B3D-43AF-9812-47E518136669}" type="presOf" srcId="{17266B37-65E3-440B-A64C-D3097471BA20}" destId="{CDAA2DA5-1B6D-4D53-B198-B41DBB719043}" srcOrd="0" destOrd="1" presId="urn:microsoft.com/office/officeart/2018/2/layout/IconLabelDescriptionList"/>
    <dgm:cxn modelId="{48F8D43A-B092-4870-AEDA-13A56B92732A}" type="presOf" srcId="{65D77B46-95B4-4302-AAAA-FCC6074431E2}" destId="{131BFA87-76A5-43F8-B3D9-D346ACD29FC3}" srcOrd="0" destOrd="0" presId="urn:microsoft.com/office/officeart/2018/2/layout/IconLabelDescriptionList"/>
    <dgm:cxn modelId="{96C73963-749C-4CD7-966F-64F1767D2A88}" type="presOf" srcId="{E9DEABFF-0BCA-4458-85B7-9531787A1F83}" destId="{C6412783-721B-4FDD-B7CB-B9F40F854B9A}" srcOrd="0" destOrd="0" presId="urn:microsoft.com/office/officeart/2018/2/layout/IconLabelDescriptionList"/>
    <dgm:cxn modelId="{3B2DBB45-8139-42EA-8B40-D4E0979C2BF4}" srcId="{E9DEABFF-0BCA-4458-85B7-9531787A1F83}" destId="{17266B37-65E3-440B-A64C-D3097471BA20}" srcOrd="1" destOrd="0" parTransId="{71DDAC38-1FDE-40E0-A74C-40340D8EBB8B}" sibTransId="{30ABCEC2-7433-4097-B3BE-952BFB9156D2}"/>
    <dgm:cxn modelId="{0C9D6B89-211E-406A-B71B-BF150F53BCAC}" srcId="{DBA0DD1E-CE03-4AA8-B7BE-B3FBA9E52804}" destId="{E9DEABFF-0BCA-4458-85B7-9531787A1F83}" srcOrd="0" destOrd="0" parTransId="{557694FD-4590-4E95-95C3-1399EECD8DA7}" sibTransId="{B7738281-16DC-4159-9BD0-52696F1360C4}"/>
    <dgm:cxn modelId="{1CE0EB8F-0EE7-4E42-B37C-E4A1C469CBB8}" type="presOf" srcId="{583E33D4-A2EB-4B65-BEE3-704A49CBB218}" destId="{131BFA87-76A5-43F8-B3D9-D346ACD29FC3}" srcOrd="0" destOrd="1" presId="urn:microsoft.com/office/officeart/2018/2/layout/IconLabelDescriptionList"/>
    <dgm:cxn modelId="{0566AD9A-01AC-490E-B9EC-FDC107104ADA}" srcId="{DBA0DD1E-CE03-4AA8-B7BE-B3FBA9E52804}" destId="{ED0DA51A-CA6F-4003-AF3F-4E943F4B94C4}" srcOrd="1" destOrd="0" parTransId="{DF5C5768-0127-4789-A1FD-0F48F21CC35A}" sibTransId="{B7CA31FF-B4F6-41BB-84E4-94CD860E3345}"/>
    <dgm:cxn modelId="{9979D7B2-CEF6-47BB-B573-C006BC3A56AE}" type="presOf" srcId="{ED0DA51A-CA6F-4003-AF3F-4E943F4B94C4}" destId="{58C6756B-44BF-4DDC-A0D4-531CBC898821}" srcOrd="0" destOrd="0" presId="urn:microsoft.com/office/officeart/2018/2/layout/IconLabelDescriptionList"/>
    <dgm:cxn modelId="{9D657ABB-FB22-48D8-9E43-BAC32BBB5BD2}" type="presOf" srcId="{14FB0534-201C-475E-A40E-18C4F8A183EE}" destId="{CDAA2DA5-1B6D-4D53-B198-B41DBB719043}" srcOrd="0" destOrd="0" presId="urn:microsoft.com/office/officeart/2018/2/layout/IconLabelDescriptionList"/>
    <dgm:cxn modelId="{F8FF22E2-2FBC-4ED6-9A44-A3CB526C8B25}" srcId="{ED0DA51A-CA6F-4003-AF3F-4E943F4B94C4}" destId="{65D77B46-95B4-4302-AAAA-FCC6074431E2}" srcOrd="0" destOrd="0" parTransId="{24C25A71-50FF-4218-A0FE-375707BC0C6E}" sibTransId="{3A17DE7D-C9CA-41C7-927B-A25D81F262E8}"/>
    <dgm:cxn modelId="{C1C0ABF2-C955-4622-B5A9-1204E4CBD963}" srcId="{ED0DA51A-CA6F-4003-AF3F-4E943F4B94C4}" destId="{583E33D4-A2EB-4B65-BEE3-704A49CBB218}" srcOrd="1" destOrd="0" parTransId="{61849D25-3DD3-4DD2-9854-19B2CA68CC92}" sibTransId="{43E1142A-E2C9-42DC-BD13-0916C99042E1}"/>
    <dgm:cxn modelId="{B33C2528-80BF-4A55-9C33-3BADDB1A3F7A}" type="presParOf" srcId="{3C7EB534-A582-4DC6-B5EA-02EE39EA63DB}" destId="{14D28359-FBF7-46DA-A2B2-43E2B23F06C8}" srcOrd="0" destOrd="0" presId="urn:microsoft.com/office/officeart/2018/2/layout/IconLabelDescriptionList"/>
    <dgm:cxn modelId="{21F29CF6-C43A-418F-8960-04EB68967364}" type="presParOf" srcId="{14D28359-FBF7-46DA-A2B2-43E2B23F06C8}" destId="{ABB26BC0-0254-48AE-8E1F-D71C4DEC8ADB}" srcOrd="0" destOrd="0" presId="urn:microsoft.com/office/officeart/2018/2/layout/IconLabelDescriptionList"/>
    <dgm:cxn modelId="{F4DA844B-6535-4EA9-8651-2BE8E7B9B000}" type="presParOf" srcId="{14D28359-FBF7-46DA-A2B2-43E2B23F06C8}" destId="{BB9967B6-3ECE-41AD-A32E-B87406CFC9C3}" srcOrd="1" destOrd="0" presId="urn:microsoft.com/office/officeart/2018/2/layout/IconLabelDescriptionList"/>
    <dgm:cxn modelId="{96B00DF8-1BBD-4C14-BA02-54CA5823F2DE}" type="presParOf" srcId="{14D28359-FBF7-46DA-A2B2-43E2B23F06C8}" destId="{C6412783-721B-4FDD-B7CB-B9F40F854B9A}" srcOrd="2" destOrd="0" presId="urn:microsoft.com/office/officeart/2018/2/layout/IconLabelDescriptionList"/>
    <dgm:cxn modelId="{6BE3AD77-1F25-4391-AC2A-40954AA91771}" type="presParOf" srcId="{14D28359-FBF7-46DA-A2B2-43E2B23F06C8}" destId="{81457FF7-E580-401B-8891-82C78EC7796E}" srcOrd="3" destOrd="0" presId="urn:microsoft.com/office/officeart/2018/2/layout/IconLabelDescriptionList"/>
    <dgm:cxn modelId="{5AD094FB-2AEE-480E-A178-3520BB6C7B1E}" type="presParOf" srcId="{14D28359-FBF7-46DA-A2B2-43E2B23F06C8}" destId="{CDAA2DA5-1B6D-4D53-B198-B41DBB719043}" srcOrd="4" destOrd="0" presId="urn:microsoft.com/office/officeart/2018/2/layout/IconLabelDescriptionList"/>
    <dgm:cxn modelId="{739E5259-D019-4F85-8C69-1B149A8941BC}" type="presParOf" srcId="{3C7EB534-A582-4DC6-B5EA-02EE39EA63DB}" destId="{79D17AD7-622B-4935-B3F9-B44424DDC1F2}" srcOrd="1" destOrd="0" presId="urn:microsoft.com/office/officeart/2018/2/layout/IconLabelDescriptionList"/>
    <dgm:cxn modelId="{BAF6D780-488B-44C0-B9CF-6BB4F7ED328E}" type="presParOf" srcId="{3C7EB534-A582-4DC6-B5EA-02EE39EA63DB}" destId="{0069ACF4-1912-446A-9755-0C42D749B118}" srcOrd="2" destOrd="0" presId="urn:microsoft.com/office/officeart/2018/2/layout/IconLabelDescriptionList"/>
    <dgm:cxn modelId="{29BBB296-3BE9-4B2E-B2F0-FF1BB1CF7B34}" type="presParOf" srcId="{0069ACF4-1912-446A-9755-0C42D749B118}" destId="{A5A1E624-F873-423E-B8A8-725F5C2A16EC}" srcOrd="0" destOrd="0" presId="urn:microsoft.com/office/officeart/2018/2/layout/IconLabelDescriptionList"/>
    <dgm:cxn modelId="{1CADC722-9DF8-40F0-B0DA-CE184B3EACC7}" type="presParOf" srcId="{0069ACF4-1912-446A-9755-0C42D749B118}" destId="{F0EB85AB-9B7E-4816-974F-8BF92E35E524}" srcOrd="1" destOrd="0" presId="urn:microsoft.com/office/officeart/2018/2/layout/IconLabelDescriptionList"/>
    <dgm:cxn modelId="{35E1699B-3C7C-4B9F-BEC1-E691D6439A05}" type="presParOf" srcId="{0069ACF4-1912-446A-9755-0C42D749B118}" destId="{58C6756B-44BF-4DDC-A0D4-531CBC898821}" srcOrd="2" destOrd="0" presId="urn:microsoft.com/office/officeart/2018/2/layout/IconLabelDescriptionList"/>
    <dgm:cxn modelId="{4CC1325F-3BE9-43A6-82B6-ADE86BA73E27}" type="presParOf" srcId="{0069ACF4-1912-446A-9755-0C42D749B118}" destId="{8A418DAE-F612-4FC2-B449-38E6364DF1D6}" srcOrd="3" destOrd="0" presId="urn:microsoft.com/office/officeart/2018/2/layout/IconLabelDescriptionList"/>
    <dgm:cxn modelId="{B507B8A5-D293-4333-9DA8-646AE26D043B}" type="presParOf" srcId="{0069ACF4-1912-446A-9755-0C42D749B118}" destId="{131BFA87-76A5-43F8-B3D9-D346ACD29FC3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352556-252A-4A18-8894-2D0DD05ABCEA}">
      <dsp:nvSpPr>
        <dsp:cNvPr id="0" name=""/>
        <dsp:cNvSpPr/>
      </dsp:nvSpPr>
      <dsp:spPr>
        <a:xfrm>
          <a:off x="190229" y="669219"/>
          <a:ext cx="1146869" cy="114686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210BFF-6F19-4072-9183-33E6210B9B7E}">
      <dsp:nvSpPr>
        <dsp:cNvPr id="0" name=""/>
        <dsp:cNvSpPr/>
      </dsp:nvSpPr>
      <dsp:spPr>
        <a:xfrm>
          <a:off x="431071" y="910061"/>
          <a:ext cx="665184" cy="6651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85BE8D-E9DE-4553-8F56-66A6D9464DBA}">
      <dsp:nvSpPr>
        <dsp:cNvPr id="0" name=""/>
        <dsp:cNvSpPr/>
      </dsp:nvSpPr>
      <dsp:spPr>
        <a:xfrm>
          <a:off x="1582856" y="669219"/>
          <a:ext cx="2703334" cy="1146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Established in FY 14/15 using General Fund dollars</a:t>
          </a:r>
        </a:p>
      </dsp:txBody>
      <dsp:txXfrm>
        <a:off x="1582856" y="669219"/>
        <a:ext cx="2703334" cy="1146869"/>
      </dsp:txXfrm>
    </dsp:sp>
    <dsp:sp modelId="{C666BF8C-EE89-4CB8-AB3A-8510662E6205}">
      <dsp:nvSpPr>
        <dsp:cNvPr id="0" name=""/>
        <dsp:cNvSpPr/>
      </dsp:nvSpPr>
      <dsp:spPr>
        <a:xfrm>
          <a:off x="4757225" y="669219"/>
          <a:ext cx="1146869" cy="114686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D376DB-C0D7-48C1-BD53-BC27A56D8A92}">
      <dsp:nvSpPr>
        <dsp:cNvPr id="0" name=""/>
        <dsp:cNvSpPr/>
      </dsp:nvSpPr>
      <dsp:spPr>
        <a:xfrm>
          <a:off x="4998068" y="910061"/>
          <a:ext cx="665184" cy="66518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4A0A01-861D-4B53-BBB8-D7F5ECDE3B91}">
      <dsp:nvSpPr>
        <dsp:cNvPr id="0" name=""/>
        <dsp:cNvSpPr/>
      </dsp:nvSpPr>
      <dsp:spPr>
        <a:xfrm>
          <a:off x="6149852" y="669219"/>
          <a:ext cx="2703334" cy="1146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Balance has fluctuated throughout the years as additional funding has become available</a:t>
          </a:r>
        </a:p>
      </dsp:txBody>
      <dsp:txXfrm>
        <a:off x="6149852" y="669219"/>
        <a:ext cx="2703334" cy="1146869"/>
      </dsp:txXfrm>
    </dsp:sp>
    <dsp:sp modelId="{39F57754-A880-417A-85D8-83ADA1EEDFE5}">
      <dsp:nvSpPr>
        <dsp:cNvPr id="0" name=""/>
        <dsp:cNvSpPr/>
      </dsp:nvSpPr>
      <dsp:spPr>
        <a:xfrm>
          <a:off x="190229" y="2560027"/>
          <a:ext cx="1146869" cy="114686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184104-5340-42A2-B194-DDEA3701A1C3}">
      <dsp:nvSpPr>
        <dsp:cNvPr id="0" name=""/>
        <dsp:cNvSpPr/>
      </dsp:nvSpPr>
      <dsp:spPr>
        <a:xfrm>
          <a:off x="431071" y="2800870"/>
          <a:ext cx="665184" cy="66518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F56206-6CD2-4B6A-8F39-FB05E092E249}">
      <dsp:nvSpPr>
        <dsp:cNvPr id="0" name=""/>
        <dsp:cNvSpPr/>
      </dsp:nvSpPr>
      <dsp:spPr>
        <a:xfrm>
          <a:off x="1582856" y="2560027"/>
          <a:ext cx="2703334" cy="1146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It has also decreased as funds were needed for existing projects</a:t>
          </a:r>
        </a:p>
      </dsp:txBody>
      <dsp:txXfrm>
        <a:off x="1582856" y="2560027"/>
        <a:ext cx="2703334" cy="1146869"/>
      </dsp:txXfrm>
    </dsp:sp>
    <dsp:sp modelId="{2F4C8097-C482-4812-9512-C38809B597D4}">
      <dsp:nvSpPr>
        <dsp:cNvPr id="0" name=""/>
        <dsp:cNvSpPr/>
      </dsp:nvSpPr>
      <dsp:spPr>
        <a:xfrm>
          <a:off x="4757225" y="2560027"/>
          <a:ext cx="1146869" cy="1146869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CF4B00-02BC-4ADF-8158-0D9D6B35F9F5}">
      <dsp:nvSpPr>
        <dsp:cNvPr id="0" name=""/>
        <dsp:cNvSpPr/>
      </dsp:nvSpPr>
      <dsp:spPr>
        <a:xfrm>
          <a:off x="4998068" y="2800870"/>
          <a:ext cx="665184" cy="66518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D07D09-083C-400A-B121-A504885C3B7D}">
      <dsp:nvSpPr>
        <dsp:cNvPr id="0" name=""/>
        <dsp:cNvSpPr/>
      </dsp:nvSpPr>
      <dsp:spPr>
        <a:xfrm>
          <a:off x="6149852" y="2653646"/>
          <a:ext cx="2703334" cy="1146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Recommendation: </a:t>
          </a:r>
          <a:r>
            <a:rPr lang="en-US" sz="2400" kern="1200" dirty="0"/>
            <a:t>move funds to other General Fund projects</a:t>
          </a:r>
        </a:p>
      </dsp:txBody>
      <dsp:txXfrm>
        <a:off x="6149852" y="2653646"/>
        <a:ext cx="2703334" cy="11468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B26BC0-0254-48AE-8E1F-D71C4DEC8ADB}">
      <dsp:nvSpPr>
        <dsp:cNvPr id="0" name=""/>
        <dsp:cNvSpPr/>
      </dsp:nvSpPr>
      <dsp:spPr>
        <a:xfrm>
          <a:off x="59562" y="0"/>
          <a:ext cx="1510523" cy="13224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412783-721B-4FDD-B7CB-B9F40F854B9A}">
      <dsp:nvSpPr>
        <dsp:cNvPr id="0" name=""/>
        <dsp:cNvSpPr/>
      </dsp:nvSpPr>
      <dsp:spPr>
        <a:xfrm>
          <a:off x="59562" y="1508897"/>
          <a:ext cx="4315781" cy="17019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800" kern="1200" dirty="0"/>
            <a:t>$50,000 for BU 2113 Victim Witness</a:t>
          </a:r>
        </a:p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2800" kern="1200" dirty="0"/>
        </a:p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2800" kern="1200" dirty="0"/>
        </a:p>
      </dsp:txBody>
      <dsp:txXfrm>
        <a:off x="59562" y="1508897"/>
        <a:ext cx="4315781" cy="1701939"/>
      </dsp:txXfrm>
    </dsp:sp>
    <dsp:sp modelId="{CDAA2DA5-1B6D-4D53-B198-B41DBB719043}">
      <dsp:nvSpPr>
        <dsp:cNvPr id="0" name=""/>
        <dsp:cNvSpPr/>
      </dsp:nvSpPr>
      <dsp:spPr>
        <a:xfrm>
          <a:off x="13815" y="2557349"/>
          <a:ext cx="4315781" cy="165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Previously anticipated decrease in federal funds for VOCA funding</a:t>
          </a:r>
        </a:p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The State Budget included one-time General Fund support</a:t>
          </a:r>
        </a:p>
      </dsp:txBody>
      <dsp:txXfrm>
        <a:off x="13815" y="2557349"/>
        <a:ext cx="4315781" cy="1655437"/>
      </dsp:txXfrm>
    </dsp:sp>
    <dsp:sp modelId="{A5A1E624-F873-423E-B8A8-725F5C2A16EC}">
      <dsp:nvSpPr>
        <dsp:cNvPr id="0" name=""/>
        <dsp:cNvSpPr/>
      </dsp:nvSpPr>
      <dsp:spPr>
        <a:xfrm>
          <a:off x="5130605" y="0"/>
          <a:ext cx="1510523" cy="13224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C6756B-44BF-4DDC-A0D4-531CBC898821}">
      <dsp:nvSpPr>
        <dsp:cNvPr id="0" name=""/>
        <dsp:cNvSpPr/>
      </dsp:nvSpPr>
      <dsp:spPr>
        <a:xfrm>
          <a:off x="5130605" y="1508897"/>
          <a:ext cx="4315781" cy="17019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800" kern="1200" dirty="0"/>
            <a:t>$50,000 for the purpose of a solution to veterans experiencing homelessness</a:t>
          </a:r>
        </a:p>
      </dsp:txBody>
      <dsp:txXfrm>
        <a:off x="5130605" y="1508897"/>
        <a:ext cx="4315781" cy="1701939"/>
      </dsp:txXfrm>
    </dsp:sp>
    <dsp:sp modelId="{131BFA87-76A5-43F8-B3D9-D346ACD29FC3}">
      <dsp:nvSpPr>
        <dsp:cNvPr id="0" name=""/>
        <dsp:cNvSpPr/>
      </dsp:nvSpPr>
      <dsp:spPr>
        <a:xfrm>
          <a:off x="5133670" y="3135643"/>
          <a:ext cx="4315781" cy="165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Staff recommends discussing next steps with Social Services</a:t>
          </a:r>
        </a:p>
      </dsp:txBody>
      <dsp:txXfrm>
        <a:off x="5133670" y="3135643"/>
        <a:ext cx="4315781" cy="16554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5144F0-DA11-4F30-843D-9AD09F40BAE2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8E813A-7D3A-4C43-8C1D-3EBA506B54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733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Original amount of $1,704,745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E813A-7D3A-4C43-8C1D-3EBA506B548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325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E813A-7D3A-4C43-8C1D-3EBA506B548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694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E5105-A57D-E488-97B3-955DB1607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70492E-8414-512F-4387-10A89BB74C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274529-72CA-E705-7203-93CC550E88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2D4CE9-652C-45AD-B0DD-1CF14AAF11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8E813A-7D3A-4C43-8C1D-3EBA506B548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536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8/19/2025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8/19/2025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8/19/2025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8/19/2025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8/19/2025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8/19/2025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8/19/2025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8/19/2025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8/19/2025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8/19/2025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8/19/2025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8/19/2025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F3CF990-ACB8-443A-BB74-D36EC8A00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B98862-BEE1-44FB-A335-A1B9106B4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5F94F98-3A57-49AA-838E-91AAF600B6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678519" y="-1660968"/>
            <a:ext cx="5838229" cy="11188733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000">
                <a:schemeClr val="accent1">
                  <a:alpha val="0"/>
                </a:schemeClr>
              </a:gs>
              <a:gs pos="100000">
                <a:schemeClr val="accent1">
                  <a:alpha val="7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9" y="-5487"/>
            <a:ext cx="12189867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BD68200-BC03-4015-860B-CD5C30CD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9910" y="0"/>
            <a:ext cx="7869544" cy="6858000"/>
          </a:xfrm>
          <a:custGeom>
            <a:avLst/>
            <a:gdLst>
              <a:gd name="connsiteX0" fmla="*/ 0 w 7821919"/>
              <a:gd name="connsiteY0" fmla="*/ 0 h 6858000"/>
              <a:gd name="connsiteX1" fmla="*/ 6983367 w 7821919"/>
              <a:gd name="connsiteY1" fmla="*/ 0 h 6858000"/>
              <a:gd name="connsiteX2" fmla="*/ 6982269 w 7821919"/>
              <a:gd name="connsiteY2" fmla="*/ 1331 h 6858000"/>
              <a:gd name="connsiteX3" fmla="*/ 6833782 w 7821919"/>
              <a:gd name="connsiteY3" fmla="*/ 487443 h 6858000"/>
              <a:gd name="connsiteX4" fmla="*/ 6851446 w 7821919"/>
              <a:gd name="connsiteY4" fmla="*/ 662666 h 6858000"/>
              <a:gd name="connsiteX5" fmla="*/ 6857532 w 7821919"/>
              <a:gd name="connsiteY5" fmla="*/ 686333 h 6858000"/>
              <a:gd name="connsiteX6" fmla="*/ 6806927 w 7821919"/>
              <a:gd name="connsiteY6" fmla="*/ 699345 h 6858000"/>
              <a:gd name="connsiteX7" fmla="*/ 5555365 w 7821919"/>
              <a:gd name="connsiteY7" fmla="*/ 2400515 h 6858000"/>
              <a:gd name="connsiteX8" fmla="*/ 7336617 w 7821919"/>
              <a:gd name="connsiteY8" fmla="*/ 4181767 h 6858000"/>
              <a:gd name="connsiteX9" fmla="*/ 7452815 w 7821919"/>
              <a:gd name="connsiteY9" fmla="*/ 4175900 h 6858000"/>
              <a:gd name="connsiteX10" fmla="*/ 7437456 w 7821919"/>
              <a:gd name="connsiteY10" fmla="*/ 4225378 h 6858000"/>
              <a:gd name="connsiteX11" fmla="*/ 7428275 w 7821919"/>
              <a:gd name="connsiteY11" fmla="*/ 4316448 h 6858000"/>
              <a:gd name="connsiteX12" fmla="*/ 7789089 w 7821919"/>
              <a:gd name="connsiteY12" fmla="*/ 4759152 h 6858000"/>
              <a:gd name="connsiteX13" fmla="*/ 7821919 w 7821919"/>
              <a:gd name="connsiteY13" fmla="*/ 4762461 h 6858000"/>
              <a:gd name="connsiteX14" fmla="*/ 7809638 w 7821919"/>
              <a:gd name="connsiteY14" fmla="*/ 4785088 h 6858000"/>
              <a:gd name="connsiteX15" fmla="*/ 7794661 w 7821919"/>
              <a:gd name="connsiteY15" fmla="*/ 4833335 h 6858000"/>
              <a:gd name="connsiteX16" fmla="*/ 7524776 w 7821919"/>
              <a:gd name="connsiteY16" fmla="*/ 4917113 h 6858000"/>
              <a:gd name="connsiteX17" fmla="*/ 6642110 w 7821919"/>
              <a:gd name="connsiteY17" fmla="*/ 6248746 h 6858000"/>
              <a:gd name="connsiteX18" fmla="*/ 6755682 w 7821919"/>
              <a:gd name="connsiteY18" fmla="*/ 6811285 h 6858000"/>
              <a:gd name="connsiteX19" fmla="*/ 6778185 w 7821919"/>
              <a:gd name="connsiteY19" fmla="*/ 6858000 h 6858000"/>
              <a:gd name="connsiteX20" fmla="*/ 0 w 7821919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821919" h="6858000">
                <a:moveTo>
                  <a:pt x="0" y="0"/>
                </a:moveTo>
                <a:lnTo>
                  <a:pt x="6983367" y="0"/>
                </a:lnTo>
                <a:lnTo>
                  <a:pt x="6982269" y="1331"/>
                </a:lnTo>
                <a:cubicBezTo>
                  <a:pt x="6888522" y="140095"/>
                  <a:pt x="6833782" y="307376"/>
                  <a:pt x="6833782" y="487443"/>
                </a:cubicBezTo>
                <a:cubicBezTo>
                  <a:pt x="6833782" y="547466"/>
                  <a:pt x="6839864" y="606067"/>
                  <a:pt x="6851446" y="662666"/>
                </a:cubicBezTo>
                <a:lnTo>
                  <a:pt x="6857532" y="686333"/>
                </a:lnTo>
                <a:lnTo>
                  <a:pt x="6806927" y="699345"/>
                </a:lnTo>
                <a:cubicBezTo>
                  <a:pt x="6081835" y="924872"/>
                  <a:pt x="5555365" y="1601212"/>
                  <a:pt x="5555365" y="2400515"/>
                </a:cubicBezTo>
                <a:cubicBezTo>
                  <a:pt x="5555365" y="3384273"/>
                  <a:pt x="6352859" y="4181767"/>
                  <a:pt x="7336617" y="4181767"/>
                </a:cubicBezTo>
                <a:lnTo>
                  <a:pt x="7452815" y="4175900"/>
                </a:lnTo>
                <a:lnTo>
                  <a:pt x="7437456" y="4225378"/>
                </a:lnTo>
                <a:cubicBezTo>
                  <a:pt x="7431436" y="4254794"/>
                  <a:pt x="7428275" y="4285252"/>
                  <a:pt x="7428275" y="4316448"/>
                </a:cubicBezTo>
                <a:cubicBezTo>
                  <a:pt x="7428275" y="4534821"/>
                  <a:pt x="7583172" y="4717015"/>
                  <a:pt x="7789089" y="4759152"/>
                </a:cubicBezTo>
                <a:lnTo>
                  <a:pt x="7821919" y="4762461"/>
                </a:lnTo>
                <a:lnTo>
                  <a:pt x="7809638" y="4785088"/>
                </a:lnTo>
                <a:lnTo>
                  <a:pt x="7794661" y="4833335"/>
                </a:lnTo>
                <a:lnTo>
                  <a:pt x="7524776" y="4917113"/>
                </a:lnTo>
                <a:cubicBezTo>
                  <a:pt x="7006070" y="5136507"/>
                  <a:pt x="6642110" y="5650122"/>
                  <a:pt x="6642110" y="6248746"/>
                </a:cubicBezTo>
                <a:cubicBezTo>
                  <a:pt x="6642110" y="6448287"/>
                  <a:pt x="6682550" y="6638383"/>
                  <a:pt x="6755682" y="6811285"/>
                </a:cubicBezTo>
                <a:lnTo>
                  <a:pt x="6778185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25996">
                <a:srgbClr val="1F2D29">
                  <a:alpha val="4000"/>
                </a:srgbClr>
              </a:gs>
              <a:gs pos="20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32A6F87-AC28-4AA8-B8A6-AEBC67BD0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47567" y="2282700"/>
            <a:ext cx="967148" cy="967148"/>
          </a:xfrm>
          <a:prstGeom prst="ellipse">
            <a:avLst/>
          </a:prstGeom>
          <a:gradFill>
            <a:gsLst>
              <a:gs pos="0">
                <a:schemeClr val="bg2">
                  <a:alpha val="0"/>
                </a:schemeClr>
              </a:gs>
              <a:gs pos="100000">
                <a:schemeClr val="accent1">
                  <a:alpha val="21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67FF8E-0618-9459-3CDE-DA390E3362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3167" y="2590984"/>
            <a:ext cx="7369642" cy="3608480"/>
          </a:xfrm>
        </p:spPr>
        <p:txBody>
          <a:bodyPr>
            <a:normAutofit/>
          </a:bodyPr>
          <a:lstStyle/>
          <a:p>
            <a:pPr algn="l"/>
            <a:r>
              <a:rPr lang="en-US" sz="8000" dirty="0"/>
              <a:t>Budget Recap and Discussion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CBDCBB-87A8-AFFF-1B69-829A671F92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3168" y="1079212"/>
            <a:ext cx="6437630" cy="1335503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FY 2025-2026</a:t>
            </a:r>
          </a:p>
        </p:txBody>
      </p:sp>
    </p:spTree>
    <p:extLst>
      <p:ext uri="{BB962C8B-B14F-4D97-AF65-F5344CB8AC3E}">
        <p14:creationId xmlns:p14="http://schemas.microsoft.com/office/powerpoint/2010/main" val="3371655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96681-0C81-C920-A4CD-92172220C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5184" y="269441"/>
            <a:ext cx="7954955" cy="1077229"/>
          </a:xfrm>
        </p:spPr>
        <p:txBody>
          <a:bodyPr/>
          <a:lstStyle/>
          <a:p>
            <a:r>
              <a:rPr lang="en-US" dirty="0"/>
              <a:t>BU 1892</a:t>
            </a:r>
            <a:br>
              <a:rPr lang="en-US" dirty="0"/>
            </a:br>
            <a:r>
              <a:rPr lang="en-US" dirty="0"/>
              <a:t> Marketing &amp; Economic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C9B81-936A-9F59-3053-0E60B860D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6584" y="1346671"/>
            <a:ext cx="8183555" cy="5241888"/>
          </a:xfrm>
        </p:spPr>
        <p:txBody>
          <a:bodyPr>
            <a:noAutofit/>
          </a:bodyPr>
          <a:lstStyle/>
          <a:p>
            <a:r>
              <a:rPr lang="en-US" sz="2400" dirty="0"/>
              <a:t>Discussion on 1 Team 1 Dream</a:t>
            </a:r>
          </a:p>
          <a:p>
            <a:pPr lvl="1"/>
            <a:r>
              <a:rPr lang="en-US" sz="2400" dirty="0"/>
              <a:t>$50,000 currently budgeted</a:t>
            </a:r>
          </a:p>
          <a:p>
            <a:r>
              <a:rPr lang="en-US" sz="2400" dirty="0"/>
              <a:t>Discussion on the Lake County Chamber of Commerce</a:t>
            </a:r>
          </a:p>
          <a:p>
            <a:pPr lvl="1"/>
            <a:r>
              <a:rPr lang="en-US" sz="2400" dirty="0"/>
              <a:t>Currently not budgeted</a:t>
            </a:r>
          </a:p>
          <a:p>
            <a:pPr lvl="1"/>
            <a:r>
              <a:rPr lang="en-US" sz="2400" dirty="0"/>
              <a:t>Request from the chamber to contribute</a:t>
            </a:r>
          </a:p>
          <a:p>
            <a:r>
              <a:rPr lang="en-US" sz="2400" b="1" dirty="0"/>
              <a:t>Recommendation: </a:t>
            </a:r>
            <a:r>
              <a:rPr lang="en-US" sz="2400" dirty="0"/>
              <a:t>Any changes decided on today can be made during the Final Recommended Budget hearing</a:t>
            </a:r>
          </a:p>
        </p:txBody>
      </p:sp>
    </p:spTree>
    <p:extLst>
      <p:ext uri="{BB962C8B-B14F-4D97-AF65-F5344CB8AC3E}">
        <p14:creationId xmlns:p14="http://schemas.microsoft.com/office/powerpoint/2010/main" val="2290505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D5884-0E90-C472-8F05-B32D6CD25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</p:spPr>
        <p:txBody>
          <a:bodyPr>
            <a:normAutofit/>
          </a:bodyPr>
          <a:lstStyle/>
          <a:p>
            <a:pPr algn="l"/>
            <a:r>
              <a:rPr lang="en-US"/>
              <a:t>Unfunded Allocations for Discussion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1775337E-1891-24E6-4B68-081CC6B670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3361513"/>
              </p:ext>
            </p:extLst>
          </p:nvPr>
        </p:nvGraphicFramePr>
        <p:xfrm>
          <a:off x="1457325" y="1485900"/>
          <a:ext cx="950595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47596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9CD79B-13FF-4DE6-AF06-77B560C628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-1"/>
            <a:ext cx="1118446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02D77BF-B8EB-4AFE-AC21-08C836EF1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9017F6-FFD4-187A-F4FE-F44A3B8CC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143" y="808057"/>
            <a:ext cx="9769323" cy="628858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Extraordinary Budget Requests from Departments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6DC9A01-3514-60BF-67C5-E74064ADBE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7050235"/>
              </p:ext>
            </p:extLst>
          </p:nvPr>
        </p:nvGraphicFramePr>
        <p:xfrm>
          <a:off x="1465480" y="1436915"/>
          <a:ext cx="9668647" cy="5007431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5752332">
                  <a:extLst>
                    <a:ext uri="{9D8B030D-6E8A-4147-A177-3AD203B41FA5}">
                      <a16:colId xmlns:a16="http://schemas.microsoft.com/office/drawing/2014/main" val="2821641508"/>
                    </a:ext>
                  </a:extLst>
                </a:gridCol>
                <a:gridCol w="3916315">
                  <a:extLst>
                    <a:ext uri="{9D8B030D-6E8A-4147-A177-3AD203B41FA5}">
                      <a16:colId xmlns:a16="http://schemas.microsoft.com/office/drawing/2014/main" val="2498043827"/>
                    </a:ext>
                  </a:extLst>
                </a:gridCol>
              </a:tblGrid>
              <a:tr h="646119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Budget Name</a:t>
                      </a:r>
                    </a:p>
                  </a:txBody>
                  <a:tcPr marL="76144" marR="76144" marT="38072" marB="3807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Amount Requested</a:t>
                      </a:r>
                    </a:p>
                  </a:txBody>
                  <a:tcPr marL="76144" marR="76144" marT="38072" marB="38072"/>
                </a:tc>
                <a:extLst>
                  <a:ext uri="{0D108BD9-81ED-4DB2-BD59-A6C34878D82A}">
                    <a16:rowId xmlns:a16="http://schemas.microsoft.com/office/drawing/2014/main" val="3215289197"/>
                  </a:ext>
                </a:extLst>
              </a:tr>
              <a:tr h="5451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Registrar of Voters (BU 1451)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072" marR="38072" marT="38072" marB="38072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$66,806 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072" marR="38072" marT="38072" marB="38072" anchor="b"/>
                </a:tc>
                <a:extLst>
                  <a:ext uri="{0D108BD9-81ED-4DB2-BD59-A6C34878D82A}">
                    <a16:rowId xmlns:a16="http://schemas.microsoft.com/office/drawing/2014/main" val="3175227724"/>
                  </a:ext>
                </a:extLst>
              </a:tr>
              <a:tr h="5451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Probation (BU 2302)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072" marR="38072" marT="38072" marB="38072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$210,599 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072" marR="38072" marT="38072" marB="38072" anchor="b"/>
                </a:tc>
                <a:extLst>
                  <a:ext uri="{0D108BD9-81ED-4DB2-BD59-A6C34878D82A}">
                    <a16:rowId xmlns:a16="http://schemas.microsoft.com/office/drawing/2014/main" val="2062594907"/>
                  </a:ext>
                </a:extLst>
              </a:tr>
              <a:tr h="5451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Animal Control (BU 2703)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072" marR="38072" marT="38072" marB="38072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$30,000 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072" marR="38072" marT="38072" marB="38072" anchor="b"/>
                </a:tc>
                <a:extLst>
                  <a:ext uri="{0D108BD9-81ED-4DB2-BD59-A6C34878D82A}">
                    <a16:rowId xmlns:a16="http://schemas.microsoft.com/office/drawing/2014/main" val="2588868374"/>
                  </a:ext>
                </a:extLst>
              </a:tr>
              <a:tr h="5451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Lampson Field Cap. Imp. (BU 3121)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072" marR="38072" marT="38072" marB="38072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$274,115 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072" marR="38072" marT="38072" marB="38072" anchor="b"/>
                </a:tc>
                <a:extLst>
                  <a:ext uri="{0D108BD9-81ED-4DB2-BD59-A6C34878D82A}">
                    <a16:rowId xmlns:a16="http://schemas.microsoft.com/office/drawing/2014/main" val="3668107002"/>
                  </a:ext>
                </a:extLst>
              </a:tr>
              <a:tr h="5451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Sheriff-Jail Facilities (BU 2302)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072" marR="38072" marT="38072" marB="38072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$3,820,800 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072" marR="38072" marT="38072" marB="38072" anchor="b"/>
                </a:tc>
                <a:extLst>
                  <a:ext uri="{0D108BD9-81ED-4DB2-BD59-A6C34878D82A}">
                    <a16:rowId xmlns:a16="http://schemas.microsoft.com/office/drawing/2014/main" val="2316232577"/>
                  </a:ext>
                </a:extLst>
              </a:tr>
              <a:tr h="5451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Parks and Recreation (BU 7011)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072" marR="38072" marT="38072" marB="38072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$399,312 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072" marR="38072" marT="38072" marB="38072" anchor="b"/>
                </a:tc>
                <a:extLst>
                  <a:ext uri="{0D108BD9-81ED-4DB2-BD59-A6C34878D82A}">
                    <a16:rowId xmlns:a16="http://schemas.microsoft.com/office/drawing/2014/main" val="1430542907"/>
                  </a:ext>
                </a:extLst>
              </a:tr>
              <a:tr h="54516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Museums (BU 7201)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072" marR="38072" marT="38072" marB="38072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$4,841,080 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8072" marR="38072" marT="38072" marB="38072" anchor="b"/>
                </a:tc>
                <a:extLst>
                  <a:ext uri="{0D108BD9-81ED-4DB2-BD59-A6C34878D82A}">
                    <a16:rowId xmlns:a16="http://schemas.microsoft.com/office/drawing/2014/main" val="991477583"/>
                  </a:ext>
                </a:extLst>
              </a:tr>
              <a:tr h="54516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 Requested</a:t>
                      </a:r>
                    </a:p>
                  </a:txBody>
                  <a:tcPr marL="38072" marR="38072" marT="38072" marB="38072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$9,642,712</a:t>
                      </a:r>
                    </a:p>
                  </a:txBody>
                  <a:tcPr marL="38072" marR="38072" marT="38072" marB="38072" anchor="b"/>
                </a:tc>
                <a:extLst>
                  <a:ext uri="{0D108BD9-81ED-4DB2-BD59-A6C34878D82A}">
                    <a16:rowId xmlns:a16="http://schemas.microsoft.com/office/drawing/2014/main" val="827139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7069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722F0272-3878-4604-AA91-01CA8F08D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F60EAEC-22E3-4448-8F0A-9ADAA793A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355E0F90-3FFF-4E04-B3C8-3C969A415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C63A4EF-A033-4ED0-9EB6-6E1A8D264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64965EE-80F2-417F-9652-5BFF14DA7C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A3C9611-CFD7-4C23-A8F2-00E7865A5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A926BDB-98EF-43B0-A66B-1A6EF8FB2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A722A754-56A5-43DA-ADE3-C2704FABA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8DD878ED-2620-2369-D42F-F7C723A70A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2914093"/>
              </p:ext>
            </p:extLst>
          </p:nvPr>
        </p:nvGraphicFramePr>
        <p:xfrm>
          <a:off x="320221" y="155857"/>
          <a:ext cx="11551558" cy="6546286"/>
        </p:xfrm>
        <a:graphic>
          <a:graphicData uri="http://schemas.openxmlformats.org/drawingml/2006/table">
            <a:tbl>
              <a:tblPr firstRow="1" bandRow="1">
                <a:noFill/>
                <a:tableStyleId>{08FB837D-C827-4EFA-A057-4D05807E0F7C}</a:tableStyleId>
              </a:tblPr>
              <a:tblGrid>
                <a:gridCol w="2505020">
                  <a:extLst>
                    <a:ext uri="{9D8B030D-6E8A-4147-A177-3AD203B41FA5}">
                      <a16:colId xmlns:a16="http://schemas.microsoft.com/office/drawing/2014/main" val="3813168221"/>
                    </a:ext>
                  </a:extLst>
                </a:gridCol>
                <a:gridCol w="7318866">
                  <a:extLst>
                    <a:ext uri="{9D8B030D-6E8A-4147-A177-3AD203B41FA5}">
                      <a16:colId xmlns:a16="http://schemas.microsoft.com/office/drawing/2014/main" val="1215282255"/>
                    </a:ext>
                  </a:extLst>
                </a:gridCol>
                <a:gridCol w="1727672">
                  <a:extLst>
                    <a:ext uri="{9D8B030D-6E8A-4147-A177-3AD203B41FA5}">
                      <a16:colId xmlns:a16="http://schemas.microsoft.com/office/drawing/2014/main" val="3396862174"/>
                    </a:ext>
                  </a:extLst>
                </a:gridCol>
              </a:tblGrid>
              <a:tr h="6933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000" b="0" i="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Budget Unit</a:t>
                      </a:r>
                    </a:p>
                  </a:txBody>
                  <a:tcPr marL="214052" marR="128431" marT="128431" marB="12843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000" b="0" i="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Request</a:t>
                      </a:r>
                    </a:p>
                  </a:txBody>
                  <a:tcPr marL="214052" marR="128431" marT="128431" marB="12843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000" b="0" i="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Amount</a:t>
                      </a:r>
                    </a:p>
                  </a:txBody>
                  <a:tcPr marL="214052" marR="128431" marT="128431" marB="12843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920344"/>
                  </a:ext>
                </a:extLst>
              </a:tr>
              <a:tr h="51212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BU 1451</a:t>
                      </a:r>
                      <a:endParaRPr lang="en-US" sz="2000" b="0" i="0" u="none" strike="noStrike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Salary from half time permanent position</a:t>
                      </a:r>
                      <a:endParaRPr lang="en-US" sz="2000" b="0" i="0" u="none" strike="noStrike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$66,806 </a:t>
                      </a:r>
                      <a:endParaRPr lang="en-US" sz="2000" b="0" i="0" u="none" strike="noStrike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441302"/>
                  </a:ext>
                </a:extLst>
              </a:tr>
              <a:tr h="51212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BU 2302</a:t>
                      </a:r>
                      <a:endParaRPr lang="en-US" sz="2000" b="0" i="0" u="none" strike="noStrike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Solar Back-up Battery</a:t>
                      </a:r>
                      <a:endParaRPr lang="en-US" sz="2000" b="0" i="0" u="none" strike="noStrike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$210,599 </a:t>
                      </a:r>
                      <a:endParaRPr lang="en-US" sz="2000" b="0" i="0" u="none" strike="noStrike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153884"/>
                  </a:ext>
                </a:extLst>
              </a:tr>
              <a:tr h="51212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BU 2703</a:t>
                      </a:r>
                      <a:endParaRPr lang="en-US" sz="2000" b="0" i="0" u="none" strike="noStrike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Surveillance Cameras</a:t>
                      </a:r>
                      <a:endParaRPr lang="en-US" sz="2000" b="0" i="0" u="none" strike="noStrike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$30,000 </a:t>
                      </a:r>
                      <a:endParaRPr lang="en-US" sz="2000" b="0" i="0" u="none" strike="noStrike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505966"/>
                  </a:ext>
                </a:extLst>
              </a:tr>
              <a:tr h="51212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BU 3123</a:t>
                      </a:r>
                      <a:endParaRPr lang="en-US" sz="2000" b="0" i="0" u="none" strike="noStrike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Wildlife Hazard Assessment (Grant Pending)</a:t>
                      </a:r>
                      <a:endParaRPr lang="en-US" sz="2000" b="0" i="0" u="none" strike="noStrike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$135,000 </a:t>
                      </a:r>
                      <a:endParaRPr lang="en-US" sz="2000" b="0" i="0" u="none" strike="noStrike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488880"/>
                  </a:ext>
                </a:extLst>
              </a:tr>
              <a:tr h="51212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BU 3123</a:t>
                      </a:r>
                      <a:endParaRPr lang="en-US" sz="2000" b="0" i="0" u="none" strike="noStrike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00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East Apron Pavement Rehabilitate Apron - Design </a:t>
                      </a:r>
                      <a:endParaRPr lang="en-US" sz="2000" b="0" i="0" u="none" strike="noStrike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$73,039 </a:t>
                      </a:r>
                      <a:endParaRPr lang="en-US" sz="2000" b="0" i="0" u="none" strike="noStrike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135680"/>
                  </a:ext>
                </a:extLst>
              </a:tr>
              <a:tr h="5580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BU 3123</a:t>
                      </a:r>
                      <a:endParaRPr lang="en-US" sz="2000" b="0" i="0" u="none" strike="noStrike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00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East Apron Pavement Rehabilitate Apron - Design (Phase #2)</a:t>
                      </a:r>
                      <a:endParaRPr lang="en-US" sz="2000" b="0" i="0" u="none" strike="noStrike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$66,076 </a:t>
                      </a:r>
                      <a:endParaRPr lang="en-US" sz="2000" b="0" i="0" u="none" strike="noStrike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740983"/>
                  </a:ext>
                </a:extLst>
              </a:tr>
              <a:tr h="51212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2000" u="none" strike="noStrike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BU 2301</a:t>
                      </a:r>
                      <a:endParaRPr lang="en-US" sz="2000" b="0" i="0" u="none" strike="noStrike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00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Smoke Detector and Fire Alarm System</a:t>
                      </a:r>
                      <a:endParaRPr lang="en-US" sz="2000" b="0" i="0" u="none" strike="noStrike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2000" u="none" strike="noStrike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$300,000 </a:t>
                      </a:r>
                      <a:endParaRPr lang="en-US" sz="2000" b="0" i="0" u="none" strike="noStrike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8555169"/>
                  </a:ext>
                </a:extLst>
              </a:tr>
              <a:tr h="51212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</a:rPr>
                        <a:t>BU 2301</a:t>
                      </a:r>
                      <a:endPara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00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HVAC Control System</a:t>
                      </a:r>
                      <a:endParaRPr lang="en-US" sz="2000" b="0" i="0" u="none" strike="noStrike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200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$50,000 </a:t>
                      </a:r>
                      <a:endParaRPr lang="en-US" sz="2000" b="0" i="0" u="none" strike="noStrike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2911150"/>
                  </a:ext>
                </a:extLst>
              </a:tr>
              <a:tr h="51212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</a:rPr>
                        <a:t>BU 2301</a:t>
                      </a:r>
                      <a:endPara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00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Jail Phase 1 Roof</a:t>
                      </a:r>
                      <a:endParaRPr lang="en-US" sz="2000" b="0" i="0" u="none" strike="noStrike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200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$2,800,000 </a:t>
                      </a:r>
                      <a:endParaRPr lang="en-US" sz="2000" b="0" i="0" u="none" strike="noStrike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8581186"/>
                  </a:ext>
                </a:extLst>
              </a:tr>
              <a:tr h="51212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</a:rPr>
                        <a:t>BU 2301</a:t>
                      </a:r>
                      <a:endPara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00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Portable Radios</a:t>
                      </a:r>
                      <a:endParaRPr lang="en-US" sz="2000" b="0" i="0" u="none" strike="noStrike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200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 $145,800 </a:t>
                      </a:r>
                      <a:endParaRPr lang="en-US" sz="2000" b="0" i="0" u="none" strike="noStrike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645829"/>
                  </a:ext>
                </a:extLst>
              </a:tr>
              <a:tr h="51212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</a:rPr>
                        <a:t>BU 2301</a:t>
                      </a:r>
                      <a:endPara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000" u="none" strike="noStrike" cap="none" spc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Security Camera System</a:t>
                      </a:r>
                      <a:endParaRPr lang="en-US" sz="2000" b="0" i="0" u="none" strike="noStrike" cap="none" spc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200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$525,000 </a:t>
                      </a:r>
                      <a:endParaRPr lang="en-US" sz="2000" b="0" i="0" u="none" strike="noStrike" cap="none" spc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214052" marR="111307" marT="111307" marB="111307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43482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7690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D601C1-D2E3-C5FA-00A8-AE13F819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89CA3A85-4622-75E8-D100-78B0D9091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C19C873-343E-6E8F-1388-4E0EBD97DE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30AD6475-E6E9-5769-0DDD-BA2631EDE4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5492951-8D0B-D1CC-7B0E-385D37C410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73798D9-A579-A9B0-46B8-D0A39ADD56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3ED8A4B-75F4-5095-659E-010E3702D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393BCCE-2DCD-E4AE-B358-E3A71D478C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8C65A40E-ABB1-9B9D-D682-77301D8EA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" y="0"/>
            <a:ext cx="12189867" cy="6858000"/>
          </a:xfrm>
          <a:prstGeom prst="rect">
            <a:avLst/>
          </a:prstGeom>
        </p:spPr>
      </p:pic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3E5C8F8B-3401-5802-831F-0703042AB8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4693275"/>
              </p:ext>
            </p:extLst>
          </p:nvPr>
        </p:nvGraphicFramePr>
        <p:xfrm>
          <a:off x="319154" y="946992"/>
          <a:ext cx="11551558" cy="5186064"/>
        </p:xfrm>
        <a:graphic>
          <a:graphicData uri="http://schemas.openxmlformats.org/drawingml/2006/table">
            <a:tbl>
              <a:tblPr firstRow="1" bandRow="1">
                <a:noFill/>
                <a:tableStyleId>{08FB837D-C827-4EFA-A057-4D05807E0F7C}</a:tableStyleId>
              </a:tblPr>
              <a:tblGrid>
                <a:gridCol w="2505020">
                  <a:extLst>
                    <a:ext uri="{9D8B030D-6E8A-4147-A177-3AD203B41FA5}">
                      <a16:colId xmlns:a16="http://schemas.microsoft.com/office/drawing/2014/main" val="3813168221"/>
                    </a:ext>
                  </a:extLst>
                </a:gridCol>
                <a:gridCol w="7318866">
                  <a:extLst>
                    <a:ext uri="{9D8B030D-6E8A-4147-A177-3AD203B41FA5}">
                      <a16:colId xmlns:a16="http://schemas.microsoft.com/office/drawing/2014/main" val="1215282255"/>
                    </a:ext>
                  </a:extLst>
                </a:gridCol>
                <a:gridCol w="1727672">
                  <a:extLst>
                    <a:ext uri="{9D8B030D-6E8A-4147-A177-3AD203B41FA5}">
                      <a16:colId xmlns:a16="http://schemas.microsoft.com/office/drawing/2014/main" val="3396862174"/>
                    </a:ext>
                  </a:extLst>
                </a:gridCol>
              </a:tblGrid>
              <a:tr h="6933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000" b="0" i="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Budget Unit</a:t>
                      </a:r>
                    </a:p>
                  </a:txBody>
                  <a:tcPr marL="214052" marR="128431" marT="128431" marB="12843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000" b="0" i="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Request</a:t>
                      </a:r>
                    </a:p>
                  </a:txBody>
                  <a:tcPr marL="214052" marR="128431" marT="128431" marB="12843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000" b="0" i="0" u="none" strike="noStrike" cap="none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Amount</a:t>
                      </a:r>
                    </a:p>
                  </a:txBody>
                  <a:tcPr marL="214052" marR="128431" marT="128431" marB="128431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8F9A9D">
                          <a:alpha val="60000"/>
                        </a:srgb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920344"/>
                  </a:ext>
                </a:extLst>
              </a:tr>
              <a:tr h="51212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BU 7011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Lucerne Community Garden Park</a:t>
                      </a:r>
                    </a:p>
                  </a:txBody>
                  <a:tcPr marL="45720" marR="457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$50,000</a:t>
                      </a:r>
                    </a:p>
                  </a:txBody>
                  <a:tcPr marL="45720" marR="457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441302"/>
                  </a:ext>
                </a:extLst>
              </a:tr>
              <a:tr h="51212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BU 7011</a:t>
                      </a: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Nice Clubhouse</a:t>
                      </a:r>
                    </a:p>
                  </a:txBody>
                  <a:tcPr marL="45720" marR="457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$200,000</a:t>
                      </a:r>
                    </a:p>
                  </a:txBody>
                  <a:tcPr marL="45720" marR="457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153884"/>
                  </a:ext>
                </a:extLst>
              </a:tr>
              <a:tr h="51212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BU 7011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Mount Konocti Park</a:t>
                      </a:r>
                    </a:p>
                  </a:txBody>
                  <a:tcPr marL="45720" marR="457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$149,312</a:t>
                      </a:r>
                    </a:p>
                  </a:txBody>
                  <a:tcPr marL="45720" marR="457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505966"/>
                  </a:ext>
                </a:extLst>
              </a:tr>
              <a:tr h="84117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BU 7201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Lower Lake Schoolhouse Museum Historic Restoration and Seismic Retrofit</a:t>
                      </a:r>
                    </a:p>
                  </a:txBody>
                  <a:tcPr marL="45720" marR="457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$2,300,000</a:t>
                      </a:r>
                    </a:p>
                  </a:txBody>
                  <a:tcPr marL="45720" marR="457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0488880"/>
                  </a:ext>
                </a:extLst>
              </a:tr>
              <a:tr h="51212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BU 7201</a:t>
                      </a: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Courthouse Museum Historic Restoration </a:t>
                      </a:r>
                    </a:p>
                  </a:txBody>
                  <a:tcPr marL="45720" marR="457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$2,500,000</a:t>
                      </a:r>
                    </a:p>
                  </a:txBody>
                  <a:tcPr marL="45720" marR="457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135680"/>
                  </a:ext>
                </a:extLst>
              </a:tr>
              <a:tr h="55808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BU 7201</a:t>
                      </a: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Inventory as needed for Exhibits and Museum Operations </a:t>
                      </a:r>
                    </a:p>
                  </a:txBody>
                  <a:tcPr marL="45720" marR="457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$10,000</a:t>
                      </a:r>
                    </a:p>
                  </a:txBody>
                  <a:tcPr marL="45720" marR="457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740983"/>
                  </a:ext>
                </a:extLst>
              </a:tr>
              <a:tr h="51212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BU 7201</a:t>
                      </a:r>
                      <a:endPara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Exhibit Preservation and Collection</a:t>
                      </a:r>
                    </a:p>
                  </a:txBody>
                  <a:tcPr marL="45720" marR="457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$15,000</a:t>
                      </a:r>
                    </a:p>
                  </a:txBody>
                  <a:tcPr marL="45720" marR="457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8555169"/>
                  </a:ext>
                </a:extLst>
              </a:tr>
              <a:tr h="51212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BU 7201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Extra Help Office Manager</a:t>
                      </a:r>
                    </a:p>
                  </a:txBody>
                  <a:tcPr marL="45720" marR="457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$16,080</a:t>
                      </a:r>
                    </a:p>
                  </a:txBody>
                  <a:tcPr marL="45720" marR="4572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B4BCBE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2911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0983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F46119-65CE-E5B5-D430-56AE47969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314D9-05A3-978F-A236-41BB24316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9015" y="781647"/>
            <a:ext cx="4301056" cy="1077229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Veterinarian Position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C64D58-6763-B36D-41FF-0049B7D01012}"/>
              </a:ext>
            </a:extLst>
          </p:cNvPr>
          <p:cNvSpPr txBox="1"/>
          <p:nvPr/>
        </p:nvSpPr>
        <p:spPr>
          <a:xfrm>
            <a:off x="1295455" y="1503142"/>
            <a:ext cx="5417766" cy="3769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4488" marR="0" lvl="0" indent="-344488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rgbClr val="8EC0C1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 salary bench was attempted by Human Resources</a:t>
            </a:r>
          </a:p>
          <a:p>
            <a:pPr marL="344488" marR="0" lvl="0" indent="-344488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rgbClr val="8EC0C1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Unsuccessful due to most counties contracting services out</a:t>
            </a:r>
          </a:p>
          <a:p>
            <a:pPr marL="344488" marR="0" lvl="0" indent="-344488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rgbClr val="8EC0C1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Shortage of licensed Veterinarians both locally and regionally</a:t>
            </a:r>
          </a:p>
          <a:p>
            <a:pPr marL="344488" marR="0" lvl="0" indent="-344488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rgbClr val="8EC0C1"/>
              </a:buClr>
              <a:buSzPct val="9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Discussion on increased rate of pay</a:t>
            </a:r>
          </a:p>
        </p:txBody>
      </p:sp>
      <p:pic>
        <p:nvPicPr>
          <p:cNvPr id="7" name="Picture 6" descr="Vet wearing white coat with stethoscope in ears, holding stethoscope to dog’s chest">
            <a:extLst>
              <a:ext uri="{FF2B5EF4-FFF2-40B4-BE49-F238E27FC236}">
                <a16:creationId xmlns:a16="http://schemas.microsoft.com/office/drawing/2014/main" id="{4810B5D0-14DD-F3BC-DF21-975C3015F9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0071" y="2284742"/>
            <a:ext cx="4545578" cy="26587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FEC7A6-830F-1361-E6FF-130038E21798}"/>
              </a:ext>
            </a:extLst>
          </p:cNvPr>
          <p:cNvSpPr txBox="1"/>
          <p:nvPr/>
        </p:nvSpPr>
        <p:spPr>
          <a:xfrm>
            <a:off x="1295455" y="5456428"/>
            <a:ext cx="80659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prstClr val="white"/>
                </a:solidFill>
              </a:rPr>
              <a:t>Recommendation</a:t>
            </a:r>
            <a:r>
              <a:rPr lang="en-US" sz="2400" dirty="0">
                <a:solidFill>
                  <a:prstClr val="white"/>
                </a:solidFill>
              </a:rPr>
              <a:t>: wait until the new director is hired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274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62BF0A0-B64C-4A93-8918-F11412783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9CD5395-7CFC-4A48-AC00-A04326CA3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ACF2868-CAF0-49A7-8E77-2F6E733CB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F5D4D4B-3D5D-49AC-973B-2EF962D9DA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50B604-8141-4B3D-804A-DF7C594B8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04D52DE-B748-4EA3-8D45-D2851D7DB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298F9B-F4A3-1F9F-687C-093540D0C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636" y="808057"/>
            <a:ext cx="9921111" cy="700704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Other Topics Mentioned During Budget Hearings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10309-B73C-A044-A631-060049A2C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9721" y="1508761"/>
            <a:ext cx="5938516" cy="478231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400" dirty="0"/>
              <a:t>Department Transfers</a:t>
            </a:r>
          </a:p>
          <a:p>
            <a:pPr lvl="1">
              <a:lnSpc>
                <a:spcPct val="110000"/>
              </a:lnSpc>
            </a:pPr>
            <a:r>
              <a:rPr lang="en-US" sz="2400" dirty="0"/>
              <a:t>Attachment to this board item</a:t>
            </a:r>
          </a:p>
          <a:p>
            <a:pPr>
              <a:lnSpc>
                <a:spcPct val="110000"/>
              </a:lnSpc>
            </a:pPr>
            <a:r>
              <a:rPr lang="en-US" sz="2400" dirty="0"/>
              <a:t>Lake Family Resource Center Annual Report</a:t>
            </a:r>
          </a:p>
          <a:p>
            <a:pPr lvl="1">
              <a:lnSpc>
                <a:spcPct val="110000"/>
              </a:lnSpc>
            </a:pPr>
            <a:r>
              <a:rPr lang="en-US" sz="2400" dirty="0"/>
              <a:t>Will be presented at a future date</a:t>
            </a:r>
          </a:p>
          <a:p>
            <a:pPr>
              <a:lnSpc>
                <a:spcPct val="110000"/>
              </a:lnSpc>
            </a:pPr>
            <a:r>
              <a:rPr lang="en-US" sz="2400" dirty="0"/>
              <a:t>Cooling &amp; Warming Centers</a:t>
            </a:r>
          </a:p>
          <a:p>
            <a:pPr lvl="1">
              <a:lnSpc>
                <a:spcPct val="110000"/>
              </a:lnSpc>
            </a:pPr>
            <a:r>
              <a:rPr lang="en-US" sz="2400" dirty="0"/>
              <a:t>Will be discussed at a future date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B10DB22-FA48-4A87-9373-894F800CF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aw books section in library">
            <a:extLst>
              <a:ext uri="{FF2B5EF4-FFF2-40B4-BE49-F238E27FC236}">
                <a16:creationId xmlns:a16="http://schemas.microsoft.com/office/drawing/2014/main" id="{8C6D1B60-F782-42B5-16C2-6FF38FA6DC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8237" y="2305050"/>
            <a:ext cx="3809356" cy="281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241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Picture 205">
            <a:extLst>
              <a:ext uri="{FF2B5EF4-FFF2-40B4-BE49-F238E27FC236}">
                <a16:creationId xmlns:a16="http://schemas.microsoft.com/office/drawing/2014/main" id="{3DBBA26C-89C3-411F-9753-606A413F8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208" name="Picture 207">
            <a:extLst>
              <a:ext uri="{FF2B5EF4-FFF2-40B4-BE49-F238E27FC236}">
                <a16:creationId xmlns:a16="http://schemas.microsoft.com/office/drawing/2014/main" id="{EEAD2215-6311-4D1C-B6B5-F57CB6BFC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10" name="Rectangle 209">
            <a:extLst>
              <a:ext uri="{FF2B5EF4-FFF2-40B4-BE49-F238E27FC236}">
                <a16:creationId xmlns:a16="http://schemas.microsoft.com/office/drawing/2014/main" id="{7BA5DE79-30D1-4A10-8DB9-0A6E523A9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9ABD0D63-D23F-4AE7-8270-4185EF9C1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72168E9E-94E9-4BE3-B88C-C8A468117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12107AC1-AA0D-4097-B03D-FD3C632AB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7C8D231A-EC46-4736-B00F-76D307082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 useBgFill="1">
        <p:nvSpPr>
          <p:cNvPr id="220" name="Rectangle 219">
            <a:extLst>
              <a:ext uri="{FF2B5EF4-FFF2-40B4-BE49-F238E27FC236}">
                <a16:creationId xmlns:a16="http://schemas.microsoft.com/office/drawing/2014/main" id="{441B7737-E3D8-47F4-8B54-7529C7A83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2B8A17B2-9670-43B8-BE40-4682F8D29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1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25000"/>
                  <a:alpha val="10000"/>
                </a:schemeClr>
              </a:gs>
              <a:gs pos="0">
                <a:schemeClr val="bg2">
                  <a:lumMod val="75000"/>
                  <a:lumOff val="25000"/>
                  <a:alpha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4" name="Picture 223">
            <a:extLst>
              <a:ext uri="{FF2B5EF4-FFF2-40B4-BE49-F238E27FC236}">
                <a16:creationId xmlns:a16="http://schemas.microsoft.com/office/drawing/2014/main" id="{2A60B230-846B-4625-A8CA-D35FEBA73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  <a:noFill/>
        </p:spPr>
      </p:pic>
      <p:pic>
        <p:nvPicPr>
          <p:cNvPr id="226" name="Picture 225">
            <a:extLst>
              <a:ext uri="{FF2B5EF4-FFF2-40B4-BE49-F238E27FC236}">
                <a16:creationId xmlns:a16="http://schemas.microsoft.com/office/drawing/2014/main" id="{7185CF21-0594-48C0-9F3E-254D6BCE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28" name="Rectangle 227">
            <a:extLst>
              <a:ext uri="{FF2B5EF4-FFF2-40B4-BE49-F238E27FC236}">
                <a16:creationId xmlns:a16="http://schemas.microsoft.com/office/drawing/2014/main" id="{AC1E939A-6A69-42AE-8471-3AD3A74AD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3542" y="0"/>
            <a:ext cx="11236326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E03A26-D055-FCB2-63F2-A898F8173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1771" y="1134409"/>
            <a:ext cx="6378102" cy="387577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10000" dirty="0"/>
              <a:t>Thank You</a:t>
            </a:r>
            <a:br>
              <a:rPr lang="en-US" sz="8000" dirty="0"/>
            </a:br>
            <a:endParaRPr lang="en-US" sz="8000" dirty="0"/>
          </a:p>
        </p:txBody>
      </p:sp>
      <p:sp>
        <p:nvSpPr>
          <p:cNvPr id="244" name="Rectangle 243">
            <a:extLst>
              <a:ext uri="{FF2B5EF4-FFF2-40B4-BE49-F238E27FC236}">
                <a16:creationId xmlns:a16="http://schemas.microsoft.com/office/drawing/2014/main" id="{A0B5529D-5CAA-4BF2-B5C9-34705E766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59909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5" name="Right Triangle 244">
            <a:extLst>
              <a:ext uri="{FF2B5EF4-FFF2-40B4-BE49-F238E27FC236}">
                <a16:creationId xmlns:a16="http://schemas.microsoft.com/office/drawing/2014/main" id="{F793961F-503F-434A-880A-EA44EB4277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11092" y="1134409"/>
            <a:ext cx="239869" cy="239869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537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D62BF0A0-B64C-4A93-8918-F11412783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69CD5395-7CFC-4A48-AC00-A04326CA3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5ACF2868-CAF0-49A7-8E77-2F6E733CB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70" name="Rectangle 69">
            <a:extLst>
              <a:ext uri="{FF2B5EF4-FFF2-40B4-BE49-F238E27FC236}">
                <a16:creationId xmlns:a16="http://schemas.microsoft.com/office/drawing/2014/main" id="{BF5D4D4B-3D5D-49AC-973B-2EF962D9DA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150B604-8141-4B3D-804A-DF7C594B8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904D52DE-B748-4EA3-8D45-D2851D7DB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EA4EFB-E136-C3F0-E514-6C954173D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2028" y="342173"/>
            <a:ext cx="8608037" cy="1077229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Summary of Changes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A4829A6-D1A4-CE50-2849-24922FFF8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4160" y="1371599"/>
            <a:ext cx="8768090" cy="5274571"/>
          </a:xfrm>
        </p:spPr>
        <p:txBody>
          <a:bodyPr numCol="2"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US" b="1" dirty="0"/>
              <a:t>BU 1122 Treasurer Tax Collector</a:t>
            </a:r>
            <a:endParaRPr lang="en-US" dirty="0"/>
          </a:p>
          <a:p>
            <a:pPr lvl="1">
              <a:lnSpc>
                <a:spcPct val="110000"/>
              </a:lnSpc>
              <a:spcAft>
                <a:spcPts val="0"/>
              </a:spcAft>
            </a:pPr>
            <a:r>
              <a:rPr lang="en-US" sz="2000" dirty="0"/>
              <a:t>Move $238,450 from Revenue account 10-50 to 31-95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US" b="1" dirty="0"/>
              <a:t>BU 1671 Buildings &amp; Grounds</a:t>
            </a:r>
            <a:endParaRPr lang="en-US" dirty="0"/>
          </a:p>
          <a:p>
            <a:pPr lvl="1">
              <a:lnSpc>
                <a:spcPct val="110000"/>
              </a:lnSpc>
              <a:spcAft>
                <a:spcPts val="0"/>
              </a:spcAft>
            </a:pPr>
            <a:r>
              <a:rPr lang="en-US" sz="2000" dirty="0"/>
              <a:t>Decrease Building and Infrastructure Reserve Fund 153 by $282,000;</a:t>
            </a:r>
          </a:p>
          <a:p>
            <a:pPr lvl="1">
              <a:lnSpc>
                <a:spcPct val="110000"/>
              </a:lnSpc>
              <a:spcAft>
                <a:spcPts val="0"/>
              </a:spcAft>
            </a:pPr>
            <a:r>
              <a:rPr lang="en-US" sz="2000" dirty="0"/>
              <a:t>Increase Appropriation account 18-00 by $282,000 </a:t>
            </a:r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US" b="1" dirty="0"/>
              <a:t>BU 2301 Sheriff-Jail Facilities</a:t>
            </a:r>
            <a:endParaRPr lang="en-US" dirty="0"/>
          </a:p>
          <a:p>
            <a:pPr lvl="1">
              <a:lnSpc>
                <a:spcPct val="110000"/>
              </a:lnSpc>
              <a:spcAft>
                <a:spcPts val="0"/>
              </a:spcAft>
            </a:pPr>
            <a:r>
              <a:rPr lang="en-US" sz="2000" dirty="0"/>
              <a:t>Increase revenue account 54-02 by $101,114</a:t>
            </a:r>
          </a:p>
          <a:p>
            <a:pPr lvl="1">
              <a:lnSpc>
                <a:spcPct val="110000"/>
              </a:lnSpc>
              <a:spcAft>
                <a:spcPts val="0"/>
              </a:spcAft>
            </a:pPr>
            <a:r>
              <a:rPr lang="en-US" sz="2000" dirty="0"/>
              <a:t>Increase capital asset account 61-60 by $101,114</a:t>
            </a:r>
          </a:p>
          <a:p>
            <a:pPr lvl="1">
              <a:lnSpc>
                <a:spcPct val="110000"/>
              </a:lnSpc>
              <a:spcAft>
                <a:spcPts val="0"/>
              </a:spcAft>
            </a:pPr>
            <a:endParaRPr lang="en-US" sz="2000" dirty="0"/>
          </a:p>
          <a:p>
            <a:pPr marL="0" indent="0">
              <a:lnSpc>
                <a:spcPct val="110000"/>
              </a:lnSpc>
              <a:spcAft>
                <a:spcPts val="0"/>
              </a:spcAft>
              <a:buNone/>
            </a:pPr>
            <a:r>
              <a:rPr lang="en-US" b="1" dirty="0"/>
              <a:t>BU 7011 Parks</a:t>
            </a:r>
            <a:endParaRPr lang="en-US" dirty="0"/>
          </a:p>
          <a:p>
            <a:pPr lvl="1">
              <a:lnSpc>
                <a:spcPct val="110000"/>
              </a:lnSpc>
              <a:spcAft>
                <a:spcPts val="0"/>
              </a:spcAft>
            </a:pPr>
            <a:r>
              <a:rPr lang="en-US" sz="2000" dirty="0"/>
              <a:t>Decrease General Parks Reserve Fund 152 by $400,000</a:t>
            </a:r>
          </a:p>
          <a:p>
            <a:pPr lvl="1">
              <a:lnSpc>
                <a:spcPct val="110000"/>
              </a:lnSpc>
              <a:spcAft>
                <a:spcPts val="0"/>
              </a:spcAft>
            </a:pPr>
            <a:r>
              <a:rPr lang="en-US" sz="2000" dirty="0"/>
              <a:t>Create Capital Asset for Middletown Pool Enclosure in the amount of $100,000</a:t>
            </a:r>
          </a:p>
          <a:p>
            <a:pPr lvl="1">
              <a:lnSpc>
                <a:spcPct val="110000"/>
              </a:lnSpc>
              <a:spcAft>
                <a:spcPts val="0"/>
              </a:spcAft>
            </a:pPr>
            <a:r>
              <a:rPr lang="en-US" sz="2000" dirty="0"/>
              <a:t>Increase capital asset 63-12 Hammond Park by $300,000</a:t>
            </a:r>
          </a:p>
          <a:p>
            <a:pPr>
              <a:lnSpc>
                <a:spcPct val="110000"/>
              </a:lnSpc>
            </a:pPr>
            <a:endParaRPr lang="en-US" sz="900" dirty="0"/>
          </a:p>
          <a:p>
            <a:pPr>
              <a:lnSpc>
                <a:spcPct val="110000"/>
              </a:lnSpc>
            </a:pPr>
            <a:endParaRPr lang="en-US" sz="900" dirty="0"/>
          </a:p>
          <a:p>
            <a:pPr>
              <a:lnSpc>
                <a:spcPct val="110000"/>
              </a:lnSpc>
            </a:pPr>
            <a:endParaRPr lang="en-US" sz="900" dirty="0"/>
          </a:p>
          <a:p>
            <a:pPr>
              <a:lnSpc>
                <a:spcPct val="110000"/>
              </a:lnSpc>
            </a:pPr>
            <a:endParaRPr lang="en-US" sz="900" dirty="0"/>
          </a:p>
          <a:p>
            <a:pPr>
              <a:lnSpc>
                <a:spcPct val="110000"/>
              </a:lnSpc>
            </a:pPr>
            <a:endParaRPr lang="en-US" sz="900" dirty="0"/>
          </a:p>
          <a:p>
            <a:pPr>
              <a:lnSpc>
                <a:spcPct val="110000"/>
              </a:lnSpc>
            </a:pPr>
            <a:endParaRPr lang="en-US" sz="900" dirty="0"/>
          </a:p>
          <a:p>
            <a:pPr>
              <a:lnSpc>
                <a:spcPct val="110000"/>
              </a:lnSpc>
            </a:pPr>
            <a:endParaRPr lang="en-US" sz="900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B10DB22-FA48-4A87-9373-894F800CF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Jars of coins">
            <a:extLst>
              <a:ext uri="{FF2B5EF4-FFF2-40B4-BE49-F238E27FC236}">
                <a16:creationId xmlns:a16="http://schemas.microsoft.com/office/drawing/2014/main" id="{0C01FE55-1F3A-F707-2C58-1ECCFB8505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6290" y="4290320"/>
            <a:ext cx="3533775" cy="235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72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07F590-AE99-DA94-B5B7-3C6A4D8CD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CC3320C8-0DF2-47E2-AE32-8C570D54BC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9937E2AB-626F-4D5D-8344-EE2C08191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31374C91-3FF2-48F7-A02C-36E1E075F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AC084A8C-D0A6-4A75-AED9-C13FD20A6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B537086-027A-4360-81BC-8BA916D26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FAAFA00-A1E1-4789-A035-9CBB7B030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3AA441-6ED9-A302-7737-5BBCCF149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609" y="278462"/>
            <a:ext cx="8608037" cy="709546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Summary of Changes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A54F881-AECC-79FA-1EE1-EC732F5E6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3609" y="1372641"/>
            <a:ext cx="9930858" cy="5038344"/>
          </a:xfrm>
        </p:spPr>
        <p:txBody>
          <a:bodyPr numCol="2">
            <a:noAutofit/>
          </a:bodyPr>
          <a:lstStyle/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900" b="1" dirty="0"/>
              <a:t>BU 1778 Capital Projects</a:t>
            </a:r>
            <a:endParaRPr lang="en-US" sz="1900" dirty="0"/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en-US" sz="1900" i="1" dirty="0"/>
              <a:t>New Capital Asset    </a:t>
            </a:r>
            <a:r>
              <a:rPr lang="en-US" sz="1900" dirty="0"/>
              <a:t>Create Capital Asset 63-13 for Middletown Senior Center Solar in the amount of $260,000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900" i="1" dirty="0"/>
              <a:t>Increases</a:t>
            </a:r>
            <a:endParaRPr lang="en-US" sz="1900" dirty="0"/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en-US" sz="1900" dirty="0"/>
              <a:t>Increase Capital Asset 63-13 District Attorney Roof in the amount of $120,000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en-US" sz="1900" dirty="0"/>
              <a:t>Increase Capital Asset 63-13 Vista Point Roof in the amount of $90,000 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en-US" sz="1900" dirty="0"/>
              <a:t>Increase Capital Asset 63-13 Law Library Roof in the amount of $60,000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en-US" sz="1900" dirty="0"/>
              <a:t>Increase Capital Asset 63-13 Veterans Services Roof in the amount of $60,000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endParaRPr lang="en-US" sz="1900" dirty="0"/>
          </a:p>
          <a:p>
            <a:pPr lvl="1">
              <a:lnSpc>
                <a:spcPct val="100000"/>
              </a:lnSpc>
              <a:spcAft>
                <a:spcPts val="0"/>
              </a:spcAft>
            </a:pPr>
            <a:endParaRPr lang="en-US" sz="1900" dirty="0"/>
          </a:p>
          <a:p>
            <a:pPr lvl="1">
              <a:lnSpc>
                <a:spcPct val="100000"/>
              </a:lnSpc>
              <a:spcAft>
                <a:spcPts val="0"/>
              </a:spcAft>
            </a:pPr>
            <a:endParaRPr lang="en-US" sz="1900" dirty="0"/>
          </a:p>
          <a:p>
            <a:pPr lvl="1">
              <a:lnSpc>
                <a:spcPct val="100000"/>
              </a:lnSpc>
              <a:spcAft>
                <a:spcPts val="0"/>
              </a:spcAft>
            </a:pPr>
            <a:endParaRPr lang="en-US" sz="190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900" i="1" dirty="0"/>
              <a:t>Decreases</a:t>
            </a:r>
            <a:endParaRPr lang="en-US" sz="1900" dirty="0"/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en-US" sz="1900" dirty="0"/>
              <a:t>Decrease Capital Asset 63-04 Water Line for South Main Street &amp; Soda Bay Road by $465,796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en-US" sz="1900" dirty="0"/>
              <a:t>Decrease Capital Asset 63-13 Sheriff Admin Roof in the amount of $40,000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en-US" sz="1900" dirty="0"/>
              <a:t>Decrease Capital Asset 63-13 Agricultural Center Roof in the amount of $9,204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en-US" sz="1900" dirty="0"/>
              <a:t>Decrease Capital Asset 63-13 Sheriff Dispatch Roof in the amount of $75,000</a:t>
            </a:r>
          </a:p>
          <a:p>
            <a:pPr>
              <a:lnSpc>
                <a:spcPct val="110000"/>
              </a:lnSpc>
            </a:pPr>
            <a:endParaRPr lang="en-US" sz="1900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C0230C3-CF46-441A-85D2-5E6F8B3A1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ntique cash register keys">
            <a:extLst>
              <a:ext uri="{FF2B5EF4-FFF2-40B4-BE49-F238E27FC236}">
                <a16:creationId xmlns:a16="http://schemas.microsoft.com/office/drawing/2014/main" id="{039925CB-6BA2-F344-DE20-9BC255232F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7822" y="278462"/>
            <a:ext cx="2900569" cy="192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310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22CE1-3C01-2B9C-81CA-6BA7287CC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3233" y="156458"/>
            <a:ext cx="7958331" cy="1077229"/>
          </a:xfrm>
        </p:spPr>
        <p:txBody>
          <a:bodyPr/>
          <a:lstStyle/>
          <a:p>
            <a:r>
              <a:rPr lang="en-US" dirty="0"/>
              <a:t>Cannabis Tax Usage &amp; Expenditure Policies and Procedures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1A82974-749E-1A00-089D-BFF64DF559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864128"/>
              </p:ext>
            </p:extLst>
          </p:nvPr>
        </p:nvGraphicFramePr>
        <p:xfrm>
          <a:off x="638364" y="1233687"/>
          <a:ext cx="10915272" cy="5304272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739076">
                  <a:extLst>
                    <a:ext uri="{9D8B030D-6E8A-4147-A177-3AD203B41FA5}">
                      <a16:colId xmlns:a16="http://schemas.microsoft.com/office/drawing/2014/main" val="1423355763"/>
                    </a:ext>
                  </a:extLst>
                </a:gridCol>
                <a:gridCol w="2588340">
                  <a:extLst>
                    <a:ext uri="{9D8B030D-6E8A-4147-A177-3AD203B41FA5}">
                      <a16:colId xmlns:a16="http://schemas.microsoft.com/office/drawing/2014/main" val="730744990"/>
                    </a:ext>
                  </a:extLst>
                </a:gridCol>
                <a:gridCol w="2195952">
                  <a:extLst>
                    <a:ext uri="{9D8B030D-6E8A-4147-A177-3AD203B41FA5}">
                      <a16:colId xmlns:a16="http://schemas.microsoft.com/office/drawing/2014/main" val="55958515"/>
                    </a:ext>
                  </a:extLst>
                </a:gridCol>
                <a:gridCol w="2195952">
                  <a:extLst>
                    <a:ext uri="{9D8B030D-6E8A-4147-A177-3AD203B41FA5}">
                      <a16:colId xmlns:a16="http://schemas.microsoft.com/office/drawing/2014/main" val="1654520412"/>
                    </a:ext>
                  </a:extLst>
                </a:gridCol>
                <a:gridCol w="2195952">
                  <a:extLst>
                    <a:ext uri="{9D8B030D-6E8A-4147-A177-3AD203B41FA5}">
                      <a16:colId xmlns:a16="http://schemas.microsoft.com/office/drawing/2014/main" val="2784380290"/>
                    </a:ext>
                  </a:extLst>
                </a:gridCol>
              </a:tblGrid>
              <a:tr h="578656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</a:p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</a:p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</a:p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</a:p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</a:p>
                    <a:p>
                      <a:pPr algn="l" fontAlgn="b"/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b"/>
                      <a:r>
                        <a:rPr lang="en-US" sz="24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Percentage Allocation after Fixed Amounts</a:t>
                      </a:r>
                      <a:endParaRPr lang="en-US" sz="24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7752527"/>
                  </a:ext>
                </a:extLst>
              </a:tr>
              <a:tr h="1688683"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endParaRPr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Planning</a:t>
                      </a:r>
                    </a:p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Code Enforcement</a:t>
                      </a:r>
                    </a:p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Water Resources</a:t>
                      </a:r>
                    </a:p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Environmental Health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Law Enforcement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Economic Development Housing</a:t>
                      </a:r>
                    </a:p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Risk Reduction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Youth Programs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09919362"/>
                  </a:ext>
                </a:extLst>
              </a:tr>
              <a:tr h="608094">
                <a:tc vMerge="1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endParaRPr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30.00%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30.00%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30.00%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10.00%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47526897"/>
                  </a:ext>
                </a:extLst>
              </a:tr>
              <a:tr h="8699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Balance as of </a:t>
                      </a:r>
                    </a:p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July 1, 2025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$ 1,549,674 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$ 1,352,848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$ 2,641,237 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$ 335,114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45012594"/>
                  </a:ext>
                </a:extLst>
              </a:tr>
              <a:tr h="6888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Allocated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$ (1,493,482)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$ (957,997)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$ (170,723)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$ (333,552)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4058270"/>
                  </a:ext>
                </a:extLst>
              </a:tr>
              <a:tr h="8699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Unallocated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$ 56,192 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$ 394,851 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$ 2,470,514 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ill Sans MT" panose="020B0502020104020203"/>
                        </a:defRPr>
                      </a:lvl9pPr>
                    </a:lstStyle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</a:rPr>
                        <a:t> $ 1,562 </a:t>
                      </a:r>
                      <a:endParaRPr lang="en-US" sz="2000" b="1" i="0" u="none" strike="noStrike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678769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7365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59CD79B-13FF-4DE6-AF06-77B560C628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-1"/>
            <a:ext cx="1118446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02D77BF-B8EB-4AFE-AC21-08C836EF1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463E9BEE-34DE-7703-75A0-721F37689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6933" y="403216"/>
            <a:ext cx="4996000" cy="943453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Cannabis Tax Allocations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4CAE7012-F0A1-B09A-6B83-5A4299A43F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6988206"/>
              </p:ext>
            </p:extLst>
          </p:nvPr>
        </p:nvGraphicFramePr>
        <p:xfrm>
          <a:off x="276851" y="1042416"/>
          <a:ext cx="11638924" cy="556298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300989">
                  <a:extLst>
                    <a:ext uri="{9D8B030D-6E8A-4147-A177-3AD203B41FA5}">
                      <a16:colId xmlns:a16="http://schemas.microsoft.com/office/drawing/2014/main" val="2563286576"/>
                    </a:ext>
                  </a:extLst>
                </a:gridCol>
                <a:gridCol w="1252728">
                  <a:extLst>
                    <a:ext uri="{9D8B030D-6E8A-4147-A177-3AD203B41FA5}">
                      <a16:colId xmlns:a16="http://schemas.microsoft.com/office/drawing/2014/main" val="802990860"/>
                    </a:ext>
                  </a:extLst>
                </a:gridCol>
                <a:gridCol w="210312">
                  <a:extLst>
                    <a:ext uri="{9D8B030D-6E8A-4147-A177-3AD203B41FA5}">
                      <a16:colId xmlns:a16="http://schemas.microsoft.com/office/drawing/2014/main" val="2904515666"/>
                    </a:ext>
                  </a:extLst>
                </a:gridCol>
                <a:gridCol w="3483864">
                  <a:extLst>
                    <a:ext uri="{9D8B030D-6E8A-4147-A177-3AD203B41FA5}">
                      <a16:colId xmlns:a16="http://schemas.microsoft.com/office/drawing/2014/main" val="2437830872"/>
                    </a:ext>
                  </a:extLst>
                </a:gridCol>
                <a:gridCol w="1391031">
                  <a:extLst>
                    <a:ext uri="{9D8B030D-6E8A-4147-A177-3AD203B41FA5}">
                      <a16:colId xmlns:a16="http://schemas.microsoft.com/office/drawing/2014/main" val="1304598449"/>
                    </a:ext>
                  </a:extLst>
                </a:gridCol>
              </a:tblGrid>
              <a:tr h="707519">
                <a:tc grid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0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Planning, Code Enforcement, Water Resources,  Environmental Health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b"/>
                </a:tc>
                <a:tc grid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0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Law Enforcement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 hMerge="1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extLst>
                  <a:ext uri="{0D108BD9-81ED-4DB2-BD59-A6C34878D82A}">
                    <a16:rowId xmlns:a16="http://schemas.microsoft.com/office/drawing/2014/main" val="1467854952"/>
                  </a:ext>
                </a:extLst>
              </a:tr>
              <a:tr h="55435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Environmental Health-New Software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  $  42,024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Sheriff-2 Deputies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 $ 249,389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extLst>
                  <a:ext uri="{0D108BD9-81ED-4DB2-BD59-A6C34878D82A}">
                    <a16:rowId xmlns:a16="http://schemas.microsoft.com/office/drawing/2014/main" val="3095125987"/>
                  </a:ext>
                </a:extLst>
              </a:tr>
              <a:tr h="3843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Water Resources-Quagga Muscles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 $ 170,723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Sheriff-1 Sargent</a:t>
                      </a:r>
                      <a:endParaRPr lang="pl-PL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 $ 203,006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extLst>
                  <a:ext uri="{0D108BD9-81ED-4DB2-BD59-A6C34878D82A}">
                    <a16:rowId xmlns:a16="http://schemas.microsoft.com/office/drawing/2014/main" val="2501330531"/>
                  </a:ext>
                </a:extLst>
              </a:tr>
              <a:tr h="3843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Code Enforcement-COPTR Salaries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 $ 181,465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Sheriff-ALPR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 $   68,500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extLst>
                  <a:ext uri="{0D108BD9-81ED-4DB2-BD59-A6C34878D82A}">
                    <a16:rowId xmlns:a16="http://schemas.microsoft.com/office/drawing/2014/main" val="801861134"/>
                  </a:ext>
                </a:extLst>
              </a:tr>
              <a:tr h="3843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Code Enforcement-COPTR Expenses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 $   22,141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Sheriff-COPTR Salaries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 $ 437,102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extLst>
                  <a:ext uri="{0D108BD9-81ED-4DB2-BD59-A6C34878D82A}">
                    <a16:rowId xmlns:a16="http://schemas.microsoft.com/office/drawing/2014/main" val="1963553745"/>
                  </a:ext>
                </a:extLst>
              </a:tr>
              <a:tr h="3843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Code Enforcement-1 Officer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 $   89,629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extLst>
                  <a:ext uri="{0D108BD9-81ED-4DB2-BD59-A6C34878D82A}">
                    <a16:rowId xmlns:a16="http://schemas.microsoft.com/office/drawing/2014/main" val="4226600109"/>
                  </a:ext>
                </a:extLst>
              </a:tr>
              <a:tr h="48701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Water Resources-Hitch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$ 200,000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b"/>
                </a:tc>
                <a:tc grid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0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Economic Development, Housing, Risk Reduction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2080998"/>
                  </a:ext>
                </a:extLst>
              </a:tr>
              <a:tr h="52874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Water Resources-Hitch Project (flow monitor installation)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 $   25,000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Water Resources-Quagga Muscles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 $ 170,723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extLst>
                  <a:ext uri="{0D108BD9-81ED-4DB2-BD59-A6C34878D82A}">
                    <a16:rowId xmlns:a16="http://schemas.microsoft.com/office/drawing/2014/main" val="1458016216"/>
                  </a:ext>
                </a:extLst>
              </a:tr>
              <a:tr h="46304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Water Resources-Lakebed Abatements and Salvage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 $ 100,000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extLst>
                  <a:ext uri="{0D108BD9-81ED-4DB2-BD59-A6C34878D82A}">
                    <a16:rowId xmlns:a16="http://schemas.microsoft.com/office/drawing/2014/main" val="2016845346"/>
                  </a:ext>
                </a:extLst>
              </a:tr>
              <a:tr h="44805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Water Resources-Match for BRC Grants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 $ 100,000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b"/>
                </a:tc>
                <a:tc grid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0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Youth Programs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616800"/>
                  </a:ext>
                </a:extLst>
              </a:tr>
              <a:tr h="70751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Water Resources-Match for USACE-Middle Creek Restoration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 $ 562,500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b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b="0" u="none" strike="noStrike">
                          <a:solidFill>
                            <a:srgbClr val="000000"/>
                          </a:solidFill>
                          <a:effectLst/>
                        </a:rPr>
                        <a:t>Library Staff Time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$ 333,552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93" marR="6893" marT="6893" marB="0" anchor="ctr"/>
                </a:tc>
                <a:extLst>
                  <a:ext uri="{0D108BD9-81ED-4DB2-BD59-A6C34878D82A}">
                    <a16:rowId xmlns:a16="http://schemas.microsoft.com/office/drawing/2014/main" val="35070068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1589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936FA072-D541-4EE8-9DC6-513AAB2B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-1"/>
            <a:ext cx="1118446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2BD4AA0B-889E-42F1-8C61-06B590988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7A27B9E-2573-4972-8BC6-6FC372B9F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2684A4E-2FEB-456B-BFC9-4FEA3CCD5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850B16-9078-E710-2A8B-84FE30DF0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800100"/>
            <a:ext cx="2785484" cy="3655193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sz="2600" dirty="0"/>
              <a:t>Proposed Cannabis Tax Allocations for Final Recommended Budget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63A367C-5E44-91FD-50F3-301393BE8E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9272011"/>
              </p:ext>
            </p:extLst>
          </p:nvPr>
        </p:nvGraphicFramePr>
        <p:xfrm>
          <a:off x="3473358" y="204828"/>
          <a:ext cx="8462011" cy="6448341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6848476">
                  <a:extLst>
                    <a:ext uri="{9D8B030D-6E8A-4147-A177-3AD203B41FA5}">
                      <a16:colId xmlns:a16="http://schemas.microsoft.com/office/drawing/2014/main" val="1499472517"/>
                    </a:ext>
                  </a:extLst>
                </a:gridCol>
                <a:gridCol w="1613535">
                  <a:extLst>
                    <a:ext uri="{9D8B030D-6E8A-4147-A177-3AD203B41FA5}">
                      <a16:colId xmlns:a16="http://schemas.microsoft.com/office/drawing/2014/main" val="2552227875"/>
                    </a:ext>
                  </a:extLst>
                </a:gridCol>
              </a:tblGrid>
              <a:tr h="51727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Economic Development, Housing, Risk Reduction</a:t>
                      </a:r>
                      <a:endParaRPr lang="en-US" sz="2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836" marR="66836" marT="33417" marB="33417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3155549"/>
                  </a:ext>
                </a:extLst>
              </a:tr>
              <a:tr h="30027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u="none" strike="noStrike">
                          <a:solidFill>
                            <a:schemeClr val="bg1"/>
                          </a:solidFill>
                          <a:effectLst/>
                        </a:rPr>
                        <a:t>Economic Development</a:t>
                      </a:r>
                      <a:endParaRPr lang="en-US" sz="20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962" marR="6962" marT="6962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20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962" marR="6962" marT="6962" marB="0" anchor="b"/>
                </a:tc>
                <a:extLst>
                  <a:ext uri="{0D108BD9-81ED-4DB2-BD59-A6C34878D82A}">
                    <a16:rowId xmlns:a16="http://schemas.microsoft.com/office/drawing/2014/main" val="1277982792"/>
                  </a:ext>
                </a:extLst>
              </a:tr>
              <a:tr h="574718">
                <a:tc>
                  <a:txBody>
                    <a:bodyPr/>
                    <a:lstStyle/>
                    <a:p>
                      <a:pPr marL="91440" lvl="0" algn="l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Capitalization of a revolving fund for a fee deferral program for qualifying commercial and industrial developments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2" marR="6962" marT="6962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900,000 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962" marR="6962" marT="6962" marB="0" anchor="ctr"/>
                </a:tc>
                <a:extLst>
                  <a:ext uri="{0D108BD9-81ED-4DB2-BD59-A6C34878D82A}">
                    <a16:rowId xmlns:a16="http://schemas.microsoft.com/office/drawing/2014/main" val="2595810525"/>
                  </a:ext>
                </a:extLst>
              </a:tr>
              <a:tr h="397329">
                <a:tc>
                  <a:txBody>
                    <a:bodyPr/>
                    <a:lstStyle/>
                    <a:p>
                      <a:pPr marL="91440" lvl="0" algn="l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Design and production for retail and hospitality attraction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2" marR="6962" marT="6962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40,000 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962" marR="6962" marT="6962" marB="0" anchor="ctr"/>
                </a:tc>
                <a:extLst>
                  <a:ext uri="{0D108BD9-81ED-4DB2-BD59-A6C34878D82A}">
                    <a16:rowId xmlns:a16="http://schemas.microsoft.com/office/drawing/2014/main" val="3429477744"/>
                  </a:ext>
                </a:extLst>
              </a:tr>
              <a:tr h="397329">
                <a:tc>
                  <a:txBody>
                    <a:bodyPr/>
                    <a:lstStyle/>
                    <a:p>
                      <a:pPr marL="91440" lvl="0" algn="l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Retail analytics and site selection software contract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2" marR="6962" marT="6962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>
                          <a:solidFill>
                            <a:schemeClr val="bg1"/>
                          </a:solidFill>
                          <a:effectLst/>
                        </a:rPr>
                        <a:t> $        50,000 </a:t>
                      </a:r>
                      <a:endParaRPr lang="en-US" sz="18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962" marR="6962" marT="6962" marB="0" anchor="ctr"/>
                </a:tc>
                <a:extLst>
                  <a:ext uri="{0D108BD9-81ED-4DB2-BD59-A6C34878D82A}">
                    <a16:rowId xmlns:a16="http://schemas.microsoft.com/office/drawing/2014/main" val="272365491"/>
                  </a:ext>
                </a:extLst>
              </a:tr>
              <a:tr h="397329">
                <a:tc>
                  <a:txBody>
                    <a:bodyPr/>
                    <a:lstStyle/>
                    <a:p>
                      <a:pPr marL="91440" lvl="0" algn="l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Supplemental funding for CDBG facade improvements initiative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2" marR="6962" marT="6962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100,000 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962" marR="6962" marT="6962" marB="0" anchor="ctr"/>
                </a:tc>
                <a:extLst>
                  <a:ext uri="{0D108BD9-81ED-4DB2-BD59-A6C34878D82A}">
                    <a16:rowId xmlns:a16="http://schemas.microsoft.com/office/drawing/2014/main" val="3053340422"/>
                  </a:ext>
                </a:extLst>
              </a:tr>
              <a:tr h="397329">
                <a:tc>
                  <a:txBody>
                    <a:bodyPr/>
                    <a:lstStyle/>
                    <a:p>
                      <a:pPr marL="91440" lvl="0" algn="l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Travel for ICSC, IEDC, and hospitality events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2" marR="6962" marT="6962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   20,000 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962" marR="6962" marT="6962" marB="0" anchor="ctr"/>
                </a:tc>
                <a:extLst>
                  <a:ext uri="{0D108BD9-81ED-4DB2-BD59-A6C34878D82A}">
                    <a16:rowId xmlns:a16="http://schemas.microsoft.com/office/drawing/2014/main" val="1852460749"/>
                  </a:ext>
                </a:extLst>
              </a:tr>
              <a:tr h="290193">
                <a:tc>
                  <a:txBody>
                    <a:bodyPr/>
                    <a:lstStyle/>
                    <a:p>
                      <a:pPr marL="91440" lvl="0" algn="l" fontAlgn="ctr">
                        <a:buNone/>
                      </a:pP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2" marR="6962" marT="6962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962" marR="6962" marT="6962" marB="0" anchor="ctr"/>
                </a:tc>
                <a:extLst>
                  <a:ext uri="{0D108BD9-81ED-4DB2-BD59-A6C34878D82A}">
                    <a16:rowId xmlns:a16="http://schemas.microsoft.com/office/drawing/2014/main" val="3793492156"/>
                  </a:ext>
                </a:extLst>
              </a:tr>
              <a:tr h="362205">
                <a:tc>
                  <a:txBody>
                    <a:bodyPr/>
                    <a:lstStyle/>
                    <a:p>
                      <a:pPr marL="91440" lvl="0" algn="ctr" fontAlgn="ctr">
                        <a:buNone/>
                      </a:pPr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Housing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62" marR="6962" marT="6962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962" marR="6962" marT="6962" marB="0" anchor="ctr"/>
                </a:tc>
                <a:extLst>
                  <a:ext uri="{0D108BD9-81ED-4DB2-BD59-A6C34878D82A}">
                    <a16:rowId xmlns:a16="http://schemas.microsoft.com/office/drawing/2014/main" val="659729327"/>
                  </a:ext>
                </a:extLst>
              </a:tr>
              <a:tr h="397329">
                <a:tc>
                  <a:txBody>
                    <a:bodyPr/>
                    <a:lstStyle/>
                    <a:p>
                      <a:pPr marL="91440" lvl="0" algn="l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ProHousing Designation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62" marR="6962" marT="6962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150,000 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62" marR="6962" marT="6962" marB="0" anchor="ctr"/>
                </a:tc>
                <a:extLst>
                  <a:ext uri="{0D108BD9-81ED-4DB2-BD59-A6C34878D82A}">
                    <a16:rowId xmlns:a16="http://schemas.microsoft.com/office/drawing/2014/main" val="1237429540"/>
                  </a:ext>
                </a:extLst>
              </a:tr>
              <a:tr h="397329">
                <a:tc>
                  <a:txBody>
                    <a:bodyPr/>
                    <a:lstStyle/>
                    <a:p>
                      <a:pPr marL="91440" lvl="0" algn="l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Consultant for ProHousing Designation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62" marR="6962" marT="6962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150,000 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62" marR="6962" marT="6962" marB="0" anchor="ctr"/>
                </a:tc>
                <a:extLst>
                  <a:ext uri="{0D108BD9-81ED-4DB2-BD59-A6C34878D82A}">
                    <a16:rowId xmlns:a16="http://schemas.microsoft.com/office/drawing/2014/main" val="2543374713"/>
                  </a:ext>
                </a:extLst>
              </a:tr>
              <a:tr h="397329">
                <a:tc>
                  <a:txBody>
                    <a:bodyPr/>
                    <a:lstStyle/>
                    <a:p>
                      <a:pPr marL="91440" lvl="0" algn="l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Consultant for Housing Rehab Program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62" marR="6962" marT="6962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150,000 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62" marR="6962" marT="6962" marB="0" anchor="ctr"/>
                </a:tc>
                <a:extLst>
                  <a:ext uri="{0D108BD9-81ED-4DB2-BD59-A6C34878D82A}">
                    <a16:rowId xmlns:a16="http://schemas.microsoft.com/office/drawing/2014/main" val="1497473882"/>
                  </a:ext>
                </a:extLst>
              </a:tr>
              <a:tr h="397329">
                <a:tc>
                  <a:txBody>
                    <a:bodyPr/>
                    <a:lstStyle/>
                    <a:p>
                      <a:pPr marL="91440" lvl="0" algn="l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Consultant and Funds for Development Incentive Program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62" marR="6962" marT="6962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200,000 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62" marR="6962" marT="6962" marB="0" anchor="ctr"/>
                </a:tc>
                <a:extLst>
                  <a:ext uri="{0D108BD9-81ED-4DB2-BD59-A6C34878D82A}">
                    <a16:rowId xmlns:a16="http://schemas.microsoft.com/office/drawing/2014/main" val="3158052997"/>
                  </a:ext>
                </a:extLst>
              </a:tr>
              <a:tr h="397329">
                <a:tc>
                  <a:txBody>
                    <a:bodyPr/>
                    <a:lstStyle/>
                    <a:p>
                      <a:pPr marL="91440" lvl="0" algn="l" fontAlgn="ctr">
                        <a:buNone/>
                      </a:pPr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Housing Department Staff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62" marR="6962" marT="6962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  700,000 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62" marR="6962" marT="6962" marB="0" anchor="ctr"/>
                </a:tc>
                <a:extLst>
                  <a:ext uri="{0D108BD9-81ED-4DB2-BD59-A6C34878D82A}">
                    <a16:rowId xmlns:a16="http://schemas.microsoft.com/office/drawing/2014/main" val="1351305742"/>
                  </a:ext>
                </a:extLst>
              </a:tr>
              <a:tr h="397329">
                <a:tc>
                  <a:txBody>
                    <a:bodyPr/>
                    <a:lstStyle/>
                    <a:p>
                      <a:pPr marL="91440" lvl="0" algn="l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Housing Related Training</a:t>
                      </a:r>
                    </a:p>
                  </a:txBody>
                  <a:tcPr marL="6962" marR="6962" marT="6962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$       20,000</a:t>
                      </a:r>
                    </a:p>
                  </a:txBody>
                  <a:tcPr marL="6962" marR="6962" marT="6962" marB="0" anchor="ctr"/>
                </a:tc>
                <a:extLst>
                  <a:ext uri="{0D108BD9-81ED-4DB2-BD59-A6C34878D82A}">
                    <a16:rowId xmlns:a16="http://schemas.microsoft.com/office/drawing/2014/main" val="1694534503"/>
                  </a:ext>
                </a:extLst>
              </a:tr>
              <a:tr h="397329"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  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62" marR="6962" marT="6962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$   2,480,000 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62" marR="6962" marT="6962" marB="0" anchor="ctr"/>
                </a:tc>
                <a:extLst>
                  <a:ext uri="{0D108BD9-81ED-4DB2-BD59-A6C34878D82A}">
                    <a16:rowId xmlns:a16="http://schemas.microsoft.com/office/drawing/2014/main" val="10150506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5598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B5E326A3-EB92-4BDA-9F77-45197E0CB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4E7D395-0531-4A17-A276-FDA3EB779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AC996C7-7B84-4645-9AA1-6EA85EAB4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229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66C6FF-2966-F044-D6D4-D9CCDB8C1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459" y="1681125"/>
            <a:ext cx="3141981" cy="349575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Community Oriented Policing &amp; Targeted Restoration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(COPTR)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Budget Status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2DC315B-5680-47D9-B827-34D012FB1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769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093B786-2F7E-20C4-3966-154341C249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6604835"/>
              </p:ext>
            </p:extLst>
          </p:nvPr>
        </p:nvGraphicFramePr>
        <p:xfrm>
          <a:off x="4901183" y="539497"/>
          <a:ext cx="7050026" cy="580143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40500">
                  <a:extLst>
                    <a:ext uri="{9D8B030D-6E8A-4147-A177-3AD203B41FA5}">
                      <a16:colId xmlns:a16="http://schemas.microsoft.com/office/drawing/2014/main" val="2594078904"/>
                    </a:ext>
                  </a:extLst>
                </a:gridCol>
                <a:gridCol w="2062127">
                  <a:extLst>
                    <a:ext uri="{9D8B030D-6E8A-4147-A177-3AD203B41FA5}">
                      <a16:colId xmlns:a16="http://schemas.microsoft.com/office/drawing/2014/main" val="2187604400"/>
                    </a:ext>
                  </a:extLst>
                </a:gridCol>
                <a:gridCol w="2147399">
                  <a:extLst>
                    <a:ext uri="{9D8B030D-6E8A-4147-A177-3AD203B41FA5}">
                      <a16:colId xmlns:a16="http://schemas.microsoft.com/office/drawing/2014/main" val="3983861669"/>
                    </a:ext>
                  </a:extLst>
                </a:gridCol>
              </a:tblGrid>
              <a:tr h="902974">
                <a:tc>
                  <a:txBody>
                    <a:bodyPr/>
                    <a:lstStyle/>
                    <a:p>
                      <a:endParaRPr lang="en-US" sz="15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66886" marT="26754" marB="2006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cap="none" spc="0" dirty="0">
                          <a:solidFill>
                            <a:schemeClr val="tx1"/>
                          </a:solidFill>
                        </a:rPr>
                        <a:t>Spent in FY 24/25</a:t>
                      </a:r>
                    </a:p>
                  </a:txBody>
                  <a:tcPr marL="0" marR="66886" marT="26754" marB="2006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cap="none" spc="0" dirty="0">
                          <a:solidFill>
                            <a:schemeClr val="tx1"/>
                          </a:solidFill>
                        </a:rPr>
                        <a:t>Budgeted in FY 25/26</a:t>
                      </a:r>
                    </a:p>
                  </a:txBody>
                  <a:tcPr marL="0" marR="66886" marT="26754" marB="200658" anchor="ctr"/>
                </a:tc>
                <a:extLst>
                  <a:ext uri="{0D108BD9-81ED-4DB2-BD59-A6C34878D82A}">
                    <a16:rowId xmlns:a16="http://schemas.microsoft.com/office/drawing/2014/main" val="2713132617"/>
                  </a:ext>
                </a:extLst>
              </a:tr>
              <a:tr h="687432">
                <a:tc>
                  <a:txBody>
                    <a:bodyPr/>
                    <a:lstStyle/>
                    <a:p>
                      <a:r>
                        <a:rPr lang="en-US" sz="2000" b="1" cap="none" spc="0">
                          <a:solidFill>
                            <a:schemeClr val="tx1"/>
                          </a:solidFill>
                        </a:rPr>
                        <a:t>Code Enforcement</a:t>
                      </a:r>
                    </a:p>
                  </a:txBody>
                  <a:tcPr marL="0" marR="66886" marT="26754" marB="200658"/>
                </a:tc>
                <a:tc>
                  <a:txBody>
                    <a:bodyPr/>
                    <a:lstStyle/>
                    <a:p>
                      <a:endParaRPr lang="en-US" sz="20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66886" marT="26754" marB="200658"/>
                </a:tc>
                <a:tc>
                  <a:txBody>
                    <a:bodyPr/>
                    <a:lstStyle/>
                    <a:p>
                      <a:endParaRPr lang="en-US" sz="20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66886" marT="26754" marB="200658"/>
                </a:tc>
                <a:extLst>
                  <a:ext uri="{0D108BD9-81ED-4DB2-BD59-A6C34878D82A}">
                    <a16:rowId xmlns:a16="http://schemas.microsoft.com/office/drawing/2014/main" val="3227860722"/>
                  </a:ext>
                </a:extLst>
              </a:tr>
              <a:tr h="687432">
                <a:tc>
                  <a:txBody>
                    <a:bodyPr/>
                    <a:lstStyle/>
                    <a:p>
                      <a:r>
                        <a:rPr lang="en-US" sz="2000" cap="none" spc="0" dirty="0">
                          <a:solidFill>
                            <a:schemeClr val="tx1"/>
                          </a:solidFill>
                        </a:rPr>
                        <a:t>     Salary</a:t>
                      </a:r>
                    </a:p>
                  </a:txBody>
                  <a:tcPr marL="0" marR="66886" marT="26754" marB="20065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cap="none" spc="0">
                          <a:solidFill>
                            <a:schemeClr val="tx1"/>
                          </a:solidFill>
                        </a:rPr>
                        <a:t>$108,972</a:t>
                      </a:r>
                    </a:p>
                  </a:txBody>
                  <a:tcPr marL="0" marR="66886" marT="26754" marB="20065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cap="none" spc="0">
                          <a:solidFill>
                            <a:schemeClr val="tx1"/>
                          </a:solidFill>
                        </a:rPr>
                        <a:t>$181,465</a:t>
                      </a:r>
                    </a:p>
                  </a:txBody>
                  <a:tcPr marL="0" marR="66886" marT="26754" marB="200658"/>
                </a:tc>
                <a:extLst>
                  <a:ext uri="{0D108BD9-81ED-4DB2-BD59-A6C34878D82A}">
                    <a16:rowId xmlns:a16="http://schemas.microsoft.com/office/drawing/2014/main" val="296874127"/>
                  </a:ext>
                </a:extLst>
              </a:tr>
              <a:tr h="687432">
                <a:tc>
                  <a:txBody>
                    <a:bodyPr/>
                    <a:lstStyle/>
                    <a:p>
                      <a:r>
                        <a:rPr lang="en-US" sz="2000" cap="none" spc="0" dirty="0">
                          <a:solidFill>
                            <a:schemeClr val="tx1"/>
                          </a:solidFill>
                        </a:rPr>
                        <a:t>     Supplies</a:t>
                      </a:r>
                    </a:p>
                  </a:txBody>
                  <a:tcPr marL="0" marR="66886" marT="26754" marB="20065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cap="none" spc="0">
                          <a:solidFill>
                            <a:schemeClr val="tx1"/>
                          </a:solidFill>
                        </a:rPr>
                        <a:t>$6,632</a:t>
                      </a:r>
                    </a:p>
                  </a:txBody>
                  <a:tcPr marL="0" marR="66886" marT="26754" marB="20065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cap="none" spc="0">
                          <a:solidFill>
                            <a:schemeClr val="tx1"/>
                          </a:solidFill>
                        </a:rPr>
                        <a:t>$22,141</a:t>
                      </a:r>
                    </a:p>
                  </a:txBody>
                  <a:tcPr marL="0" marR="66886" marT="26754" marB="200658"/>
                </a:tc>
                <a:extLst>
                  <a:ext uri="{0D108BD9-81ED-4DB2-BD59-A6C34878D82A}">
                    <a16:rowId xmlns:a16="http://schemas.microsoft.com/office/drawing/2014/main" val="2372323295"/>
                  </a:ext>
                </a:extLst>
              </a:tr>
              <a:tr h="687432">
                <a:tc>
                  <a:txBody>
                    <a:bodyPr/>
                    <a:lstStyle/>
                    <a:p>
                      <a:r>
                        <a:rPr lang="en-US" sz="2000" b="1" cap="none" spc="0">
                          <a:solidFill>
                            <a:schemeClr val="tx1"/>
                          </a:solidFill>
                        </a:rPr>
                        <a:t>Nuisance Abatement</a:t>
                      </a:r>
                    </a:p>
                  </a:txBody>
                  <a:tcPr marL="0" marR="66886" marT="26754" marB="20065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cap="none" spc="0" dirty="0">
                          <a:solidFill>
                            <a:schemeClr val="tx1"/>
                          </a:solidFill>
                        </a:rPr>
                        <a:t>$118,625</a:t>
                      </a:r>
                    </a:p>
                  </a:txBody>
                  <a:tcPr marL="0" marR="66886" marT="26754" marB="20065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cap="none" spc="0">
                          <a:solidFill>
                            <a:schemeClr val="tx1"/>
                          </a:solidFill>
                        </a:rPr>
                        <a:t>$131,375</a:t>
                      </a:r>
                    </a:p>
                  </a:txBody>
                  <a:tcPr marL="0" marR="66886" marT="26754" marB="200658"/>
                </a:tc>
                <a:extLst>
                  <a:ext uri="{0D108BD9-81ED-4DB2-BD59-A6C34878D82A}">
                    <a16:rowId xmlns:a16="http://schemas.microsoft.com/office/drawing/2014/main" val="3115661560"/>
                  </a:ext>
                </a:extLst>
              </a:tr>
              <a:tr h="6874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cap="none" spc="0" dirty="0">
                          <a:solidFill>
                            <a:schemeClr val="tx1"/>
                          </a:solidFill>
                        </a:rPr>
                        <a:t>Sheriff</a:t>
                      </a:r>
                    </a:p>
                  </a:txBody>
                  <a:tcPr marL="0" marR="66886" marT="26754" marB="200658"/>
                </a:tc>
                <a:tc>
                  <a:txBody>
                    <a:bodyPr/>
                    <a:lstStyle/>
                    <a:p>
                      <a:pPr algn="r"/>
                      <a:endParaRPr lang="en-US" sz="20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66886" marT="26754" marB="200658"/>
                </a:tc>
                <a:tc>
                  <a:txBody>
                    <a:bodyPr/>
                    <a:lstStyle/>
                    <a:p>
                      <a:pPr algn="r"/>
                      <a:endParaRPr lang="en-US" sz="2000" cap="none" spc="0">
                        <a:solidFill>
                          <a:schemeClr val="tx1"/>
                        </a:solidFill>
                      </a:endParaRPr>
                    </a:p>
                  </a:txBody>
                  <a:tcPr marL="0" marR="66886" marT="26754" marB="200658"/>
                </a:tc>
                <a:extLst>
                  <a:ext uri="{0D108BD9-81ED-4DB2-BD59-A6C34878D82A}">
                    <a16:rowId xmlns:a16="http://schemas.microsoft.com/office/drawing/2014/main" val="4294743665"/>
                  </a:ext>
                </a:extLst>
              </a:tr>
              <a:tr h="687432">
                <a:tc>
                  <a:txBody>
                    <a:bodyPr/>
                    <a:lstStyle/>
                    <a:p>
                      <a:r>
                        <a:rPr lang="en-US" sz="2000" cap="none" spc="0">
                          <a:solidFill>
                            <a:schemeClr val="tx1"/>
                          </a:solidFill>
                        </a:rPr>
                        <a:t>     Salary</a:t>
                      </a:r>
                    </a:p>
                  </a:txBody>
                  <a:tcPr marL="0" marR="66886" marT="26754" marB="20065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cap="none" spc="0" dirty="0">
                          <a:solidFill>
                            <a:schemeClr val="tx1"/>
                          </a:solidFill>
                        </a:rPr>
                        <a:t>393,104</a:t>
                      </a:r>
                    </a:p>
                  </a:txBody>
                  <a:tcPr marL="0" marR="66886" marT="26754" marB="20065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cap="none" spc="0">
                          <a:solidFill>
                            <a:schemeClr val="tx1"/>
                          </a:solidFill>
                        </a:rPr>
                        <a:t>$437,102</a:t>
                      </a:r>
                    </a:p>
                  </a:txBody>
                  <a:tcPr marL="0" marR="66886" marT="26754" marB="200658"/>
                </a:tc>
                <a:extLst>
                  <a:ext uri="{0D108BD9-81ED-4DB2-BD59-A6C34878D82A}">
                    <a16:rowId xmlns:a16="http://schemas.microsoft.com/office/drawing/2014/main" val="4062881122"/>
                  </a:ext>
                </a:extLst>
              </a:tr>
              <a:tr h="687432">
                <a:tc>
                  <a:txBody>
                    <a:bodyPr/>
                    <a:lstStyle/>
                    <a:p>
                      <a:pPr algn="r"/>
                      <a:r>
                        <a:rPr lang="en-US" sz="2000" b="1" cap="none" spc="0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</a:txBody>
                  <a:tcPr marL="0" marR="66886" marT="26754" marB="20065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cap="none" spc="0" dirty="0">
                          <a:solidFill>
                            <a:schemeClr val="tx1"/>
                          </a:solidFill>
                        </a:rPr>
                        <a:t>$627,333</a:t>
                      </a:r>
                    </a:p>
                  </a:txBody>
                  <a:tcPr marL="0" marR="66886" marT="26754" marB="200658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cap="none" spc="0" dirty="0">
                          <a:solidFill>
                            <a:schemeClr val="tx1"/>
                          </a:solidFill>
                        </a:rPr>
                        <a:t>$772,083</a:t>
                      </a:r>
                    </a:p>
                  </a:txBody>
                  <a:tcPr marL="0" marR="66886" marT="26754" marB="200658"/>
                </a:tc>
                <a:extLst>
                  <a:ext uri="{0D108BD9-81ED-4DB2-BD59-A6C34878D82A}">
                    <a16:rowId xmlns:a16="http://schemas.microsoft.com/office/drawing/2014/main" val="25376756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98961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83146-41F2-180A-1D76-79612BD5D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1144" y="200737"/>
            <a:ext cx="7950984" cy="1081705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Pension Stabilization Reserve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319531D-0F51-DA5B-BD66-664F988DC63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28621637"/>
              </p:ext>
            </p:extLst>
          </p:nvPr>
        </p:nvGraphicFramePr>
        <p:xfrm>
          <a:off x="1195387" y="1371601"/>
          <a:ext cx="5119687" cy="5372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1BF0215-7B2B-656D-E925-F389225490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66636" y="905256"/>
            <a:ext cx="3894222" cy="5211154"/>
          </a:xfrm>
        </p:spPr>
        <p:txBody>
          <a:bodyPr>
            <a:noAutofit/>
          </a:bodyPr>
          <a:lstStyle/>
          <a:p>
            <a:r>
              <a:rPr lang="en-US" sz="2400" dirty="0"/>
              <a:t>Established to make up for revenue shortfalls in paying for the County’s share of PERS</a:t>
            </a:r>
          </a:p>
          <a:p>
            <a:r>
              <a:rPr lang="en-US" sz="2400" dirty="0"/>
              <a:t>Since December of 2021, the funds were invested in the market able to accrue interest</a:t>
            </a:r>
          </a:p>
          <a:p>
            <a:r>
              <a:rPr lang="en-US" sz="2400" b="1" dirty="0"/>
              <a:t>Recommendation: </a:t>
            </a:r>
            <a:r>
              <a:rPr lang="en-US" sz="2400" dirty="0"/>
              <a:t>Leave funds in the market until they are needed</a:t>
            </a:r>
          </a:p>
        </p:txBody>
      </p:sp>
    </p:spTree>
    <p:extLst>
      <p:ext uri="{BB962C8B-B14F-4D97-AF65-F5344CB8AC3E}">
        <p14:creationId xmlns:p14="http://schemas.microsoft.com/office/powerpoint/2010/main" val="3208043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C2432-058E-76E5-5AED-5CFA3A741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2847" y="808056"/>
            <a:ext cx="8009819" cy="1153765"/>
          </a:xfrm>
        </p:spPr>
        <p:txBody>
          <a:bodyPr/>
          <a:lstStyle/>
          <a:p>
            <a:pPr algn="ctr"/>
            <a:r>
              <a:rPr lang="en-US" b="1" dirty="0"/>
              <a:t>Water Line for South Main Street &amp; Soda Bay Road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3863969-D1F6-BD20-6C5A-846BF504B7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7454124"/>
              </p:ext>
            </p:extLst>
          </p:nvPr>
        </p:nvGraphicFramePr>
        <p:xfrm>
          <a:off x="1865376" y="2052116"/>
          <a:ext cx="9043416" cy="43761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578676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TM16401375[[fn=Madison]]</Template>
  <TotalTime>6812</TotalTime>
  <Words>1180</Words>
  <Application>Microsoft Office PowerPoint</Application>
  <PresentationFormat>Widescreen</PresentationFormat>
  <Paragraphs>283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Aptos</vt:lpstr>
      <vt:lpstr>Aptos Narrow</vt:lpstr>
      <vt:lpstr>Arial</vt:lpstr>
      <vt:lpstr>Calibri</vt:lpstr>
      <vt:lpstr>MS Shell Dlg 2</vt:lpstr>
      <vt:lpstr>Wingdings</vt:lpstr>
      <vt:lpstr>Wingdings 3</vt:lpstr>
      <vt:lpstr>Madison</vt:lpstr>
      <vt:lpstr>Budget Recap and Discussion</vt:lpstr>
      <vt:lpstr>Summary of Changes</vt:lpstr>
      <vt:lpstr>Summary of Changes</vt:lpstr>
      <vt:lpstr>Cannabis Tax Usage &amp; Expenditure Policies and Procedures</vt:lpstr>
      <vt:lpstr>Cannabis Tax Allocations</vt:lpstr>
      <vt:lpstr>Proposed Cannabis Tax Allocations for Final Recommended Budget</vt:lpstr>
      <vt:lpstr>Community Oriented Policing &amp; Targeted Restoration (COPTR)  Budget Status</vt:lpstr>
      <vt:lpstr>Pension Stabilization Reserve</vt:lpstr>
      <vt:lpstr>Water Line for South Main Street &amp; Soda Bay Road</vt:lpstr>
      <vt:lpstr>BU 1892  Marketing &amp; Economic Development</vt:lpstr>
      <vt:lpstr>Unfunded Allocations for Discussion</vt:lpstr>
      <vt:lpstr>Extraordinary Budget Requests from Departments</vt:lpstr>
      <vt:lpstr>PowerPoint Presentation</vt:lpstr>
      <vt:lpstr>PowerPoint Presentation</vt:lpstr>
      <vt:lpstr>Veterinarian Position</vt:lpstr>
      <vt:lpstr>Other Topics Mentioned During Budget Hearings</vt:lpstr>
      <vt:lpstr>Thank You </vt:lpstr>
    </vt:vector>
  </TitlesOfParts>
  <Company>County of Lake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Casey Moreno</dc:creator>
  <cp:lastModifiedBy>Stephen Carter</cp:lastModifiedBy>
  <cp:revision>11</cp:revision>
  <dcterms:created xsi:type="dcterms:W3CDTF">2025-08-08T17:06:54Z</dcterms:created>
  <dcterms:modified xsi:type="dcterms:W3CDTF">2025-08-19T14:53:57Z</dcterms:modified>
</cp:coreProperties>
</file>