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Lst>
  <p:notesMasterIdLst>
    <p:notesMasterId r:id="rId29"/>
  </p:notesMasterIdLst>
  <p:handoutMasterIdLst>
    <p:handoutMasterId r:id="rId30"/>
  </p:handoutMasterIdLst>
  <p:sldIdLst>
    <p:sldId id="278" r:id="rId5"/>
    <p:sldId id="282" r:id="rId6"/>
    <p:sldId id="293" r:id="rId7"/>
    <p:sldId id="294" r:id="rId8"/>
    <p:sldId id="312" r:id="rId9"/>
    <p:sldId id="297" r:id="rId10"/>
    <p:sldId id="298" r:id="rId11"/>
    <p:sldId id="304" r:id="rId12"/>
    <p:sldId id="310" r:id="rId13"/>
    <p:sldId id="296" r:id="rId14"/>
    <p:sldId id="307" r:id="rId15"/>
    <p:sldId id="300" r:id="rId16"/>
    <p:sldId id="305" r:id="rId17"/>
    <p:sldId id="285" r:id="rId18"/>
    <p:sldId id="287" r:id="rId19"/>
    <p:sldId id="302" r:id="rId20"/>
    <p:sldId id="301" r:id="rId21"/>
    <p:sldId id="303" r:id="rId22"/>
    <p:sldId id="308" r:id="rId23"/>
    <p:sldId id="309" r:id="rId24"/>
    <p:sldId id="299" r:id="rId25"/>
    <p:sldId id="311" r:id="rId26"/>
    <p:sldId id="283" r:id="rId27"/>
    <p:sldId id="292" r:id="rId28"/>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2833802-FEF1-4C79-8D5D-14CF1EAF98D9}">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88" autoAdjust="0"/>
  </p:normalViewPr>
  <p:slideViewPr>
    <p:cSldViewPr snapToGrid="0">
      <p:cViewPr varScale="1">
        <p:scale>
          <a:sx n="105" d="100"/>
          <a:sy n="105" d="100"/>
        </p:scale>
        <p:origin x="834" y="114"/>
      </p:cViewPr>
      <p:guideLst>
        <p:guide pos="3840"/>
        <p:guide orient="horz" pos="2160"/>
      </p:guideLst>
    </p:cSldViewPr>
  </p:slideViewPr>
  <p:outlineViewPr>
    <p:cViewPr>
      <p:scale>
        <a:sx n="33" d="100"/>
        <a:sy n="33" d="100"/>
      </p:scale>
      <p:origin x="0" y="-4320"/>
    </p:cViewPr>
  </p:outlineViewPr>
  <p:notesTextViewPr>
    <p:cViewPr>
      <p:scale>
        <a:sx n="1" d="1"/>
        <a:sy n="1" d="1"/>
      </p:scale>
      <p:origin x="0" y="0"/>
    </p:cViewPr>
  </p:notesTextViewPr>
  <p:sorterViewPr>
    <p:cViewPr>
      <p:scale>
        <a:sx n="100" d="100"/>
        <a:sy n="100" d="100"/>
      </p:scale>
      <p:origin x="0" y="-1757"/>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F4DCF1-ECAF-F7A7-2FE7-5E8E893BC44F}"/>
              </a:ext>
            </a:extLst>
          </p:cNvPr>
          <p:cNvSpPr>
            <a:spLocks noGrp="1"/>
          </p:cNvSpPr>
          <p:nvPr>
            <p:ph type="hdr" sz="quarter"/>
          </p:nvPr>
        </p:nvSpPr>
        <p:spPr>
          <a:xfrm>
            <a:off x="0" y="0"/>
            <a:ext cx="3011699" cy="463407"/>
          </a:xfrm>
          <a:prstGeom prst="rect">
            <a:avLst/>
          </a:prstGeom>
        </p:spPr>
        <p:txBody>
          <a:bodyPr vert="horz" lIns="92487" tIns="46244" rIns="92487" bIns="4624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C1330B0-5BAC-7408-8C3C-78D8336840E5}"/>
              </a:ext>
            </a:extLst>
          </p:cNvPr>
          <p:cNvSpPr>
            <a:spLocks noGrp="1"/>
          </p:cNvSpPr>
          <p:nvPr>
            <p:ph type="dt" sz="quarter" idx="1"/>
          </p:nvPr>
        </p:nvSpPr>
        <p:spPr>
          <a:xfrm>
            <a:off x="3936768" y="0"/>
            <a:ext cx="3011699" cy="463407"/>
          </a:xfrm>
          <a:prstGeom prst="rect">
            <a:avLst/>
          </a:prstGeom>
        </p:spPr>
        <p:txBody>
          <a:bodyPr vert="horz" lIns="92487" tIns="46244" rIns="92487" bIns="46244" rtlCol="0"/>
          <a:lstStyle>
            <a:lvl1pPr algn="r">
              <a:defRPr sz="1200"/>
            </a:lvl1pPr>
          </a:lstStyle>
          <a:p>
            <a:fld id="{717BC71B-6527-4638-937B-C93EB849CB02}" type="datetimeFigureOut">
              <a:rPr lang="en-US" smtClean="0"/>
              <a:t>6/24/2025</a:t>
            </a:fld>
            <a:endParaRPr lang="en-US" dirty="0"/>
          </a:p>
        </p:txBody>
      </p:sp>
      <p:sp>
        <p:nvSpPr>
          <p:cNvPr id="4" name="Footer Placeholder 3">
            <a:extLst>
              <a:ext uri="{FF2B5EF4-FFF2-40B4-BE49-F238E27FC236}">
                <a16:creationId xmlns:a16="http://schemas.microsoft.com/office/drawing/2014/main" id="{F0D7EEB3-E0A5-7440-F7ED-F59975ED1E8C}"/>
              </a:ext>
            </a:extLst>
          </p:cNvPr>
          <p:cNvSpPr>
            <a:spLocks noGrp="1"/>
          </p:cNvSpPr>
          <p:nvPr>
            <p:ph type="ftr" sz="quarter" idx="2"/>
          </p:nvPr>
        </p:nvSpPr>
        <p:spPr>
          <a:xfrm>
            <a:off x="0" y="8772669"/>
            <a:ext cx="3011699" cy="463406"/>
          </a:xfrm>
          <a:prstGeom prst="rect">
            <a:avLst/>
          </a:prstGeom>
        </p:spPr>
        <p:txBody>
          <a:bodyPr vert="horz" lIns="92487" tIns="46244" rIns="92487" bIns="4624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F548D11-7466-6432-3BF5-64A1A1FA59C6}"/>
              </a:ext>
            </a:extLst>
          </p:cNvPr>
          <p:cNvSpPr>
            <a:spLocks noGrp="1"/>
          </p:cNvSpPr>
          <p:nvPr>
            <p:ph type="sldNum" sz="quarter" idx="3"/>
          </p:nvPr>
        </p:nvSpPr>
        <p:spPr>
          <a:xfrm>
            <a:off x="3936768" y="8772669"/>
            <a:ext cx="3011699" cy="463406"/>
          </a:xfrm>
          <a:prstGeom prst="rect">
            <a:avLst/>
          </a:prstGeom>
        </p:spPr>
        <p:txBody>
          <a:bodyPr vert="horz" lIns="92487" tIns="46244" rIns="92487" bIns="46244" rtlCol="0" anchor="b"/>
          <a:lstStyle>
            <a:lvl1pPr algn="r">
              <a:defRPr sz="1200"/>
            </a:lvl1pPr>
          </a:lstStyle>
          <a:p>
            <a:fld id="{CFA70580-B89C-4157-871D-6B9318EE5F58}" type="slidenum">
              <a:rPr lang="en-US" smtClean="0"/>
              <a:t>‹#›</a:t>
            </a:fld>
            <a:endParaRPr lang="en-US" dirty="0"/>
          </a:p>
        </p:txBody>
      </p:sp>
    </p:spTree>
    <p:extLst>
      <p:ext uri="{BB962C8B-B14F-4D97-AF65-F5344CB8AC3E}">
        <p14:creationId xmlns:p14="http://schemas.microsoft.com/office/powerpoint/2010/main" val="2943157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7"/>
          </a:xfrm>
          <a:prstGeom prst="rect">
            <a:avLst/>
          </a:prstGeom>
        </p:spPr>
        <p:txBody>
          <a:bodyPr vert="horz" lIns="92487" tIns="46244" rIns="92487" bIns="46244"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7"/>
          </a:xfrm>
          <a:prstGeom prst="rect">
            <a:avLst/>
          </a:prstGeom>
        </p:spPr>
        <p:txBody>
          <a:bodyPr vert="horz" lIns="92487" tIns="46244" rIns="92487" bIns="46244" rtlCol="0"/>
          <a:lstStyle>
            <a:lvl1pPr algn="r">
              <a:defRPr sz="1200"/>
            </a:lvl1pPr>
          </a:lstStyle>
          <a:p>
            <a:fld id="{425465A2-8C9C-419F-9FD8-234480873777}" type="datetimeFigureOut">
              <a:rPr lang="en-US" smtClean="0"/>
              <a:t>6/24/2025</a:t>
            </a:fld>
            <a:endParaRPr lang="en-US" dirty="0"/>
          </a:p>
        </p:txBody>
      </p:sp>
      <p:sp>
        <p:nvSpPr>
          <p:cNvPr id="4" name="Slide Image Placeholder 3"/>
          <p:cNvSpPr>
            <a:spLocks noGrp="1" noRot="1" noChangeAspect="1"/>
          </p:cNvSpPr>
          <p:nvPr>
            <p:ph type="sldImg" idx="2"/>
          </p:nvPr>
        </p:nvSpPr>
        <p:spPr>
          <a:xfrm>
            <a:off x="706438" y="1154113"/>
            <a:ext cx="5537200" cy="3116262"/>
          </a:xfrm>
          <a:prstGeom prst="rect">
            <a:avLst/>
          </a:prstGeom>
          <a:noFill/>
          <a:ln w="12700">
            <a:solidFill>
              <a:prstClr val="black"/>
            </a:solidFill>
          </a:ln>
        </p:spPr>
        <p:txBody>
          <a:bodyPr vert="horz" lIns="92487" tIns="46244" rIns="92487" bIns="46244"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87" tIns="46244" rIns="92487" bIns="462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6"/>
          </a:xfrm>
          <a:prstGeom prst="rect">
            <a:avLst/>
          </a:prstGeom>
        </p:spPr>
        <p:txBody>
          <a:bodyPr vert="horz" lIns="92487" tIns="46244" rIns="92487" bIns="4624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6"/>
          </a:xfrm>
          <a:prstGeom prst="rect">
            <a:avLst/>
          </a:prstGeom>
        </p:spPr>
        <p:txBody>
          <a:bodyPr vert="horz" lIns="92487" tIns="46244" rIns="92487" bIns="46244" rtlCol="0" anchor="b"/>
          <a:lstStyle>
            <a:lvl1pPr algn="r">
              <a:defRPr sz="1200"/>
            </a:lvl1pPr>
          </a:lstStyle>
          <a:p>
            <a:fld id="{E7AF00E9-A49D-4007-B3B9-A3783809E505}" type="slidenum">
              <a:rPr lang="en-US" smtClean="0"/>
              <a:t>‹#›</a:t>
            </a:fld>
            <a:endParaRPr lang="en-US" dirty="0"/>
          </a:p>
        </p:txBody>
      </p:sp>
    </p:spTree>
    <p:extLst>
      <p:ext uri="{BB962C8B-B14F-4D97-AF65-F5344CB8AC3E}">
        <p14:creationId xmlns:p14="http://schemas.microsoft.com/office/powerpoint/2010/main" val="220969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1</a:t>
            </a:fld>
            <a:endParaRPr lang="en-US" dirty="0"/>
          </a:p>
        </p:txBody>
      </p:sp>
    </p:spTree>
    <p:extLst>
      <p:ext uri="{BB962C8B-B14F-4D97-AF65-F5344CB8AC3E}">
        <p14:creationId xmlns:p14="http://schemas.microsoft.com/office/powerpoint/2010/main" val="2189223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7DC11-A37F-F900-AEE2-B35A1ED781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5FD41-DCA8-A3E7-0488-C313027FC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B1EB6-CD81-DCEB-DCE6-2966DA1CC1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ED067D-C5FC-246E-B3FE-FEF0DBE97727}"/>
              </a:ext>
            </a:extLst>
          </p:cNvPr>
          <p:cNvSpPr>
            <a:spLocks noGrp="1"/>
          </p:cNvSpPr>
          <p:nvPr>
            <p:ph type="sldNum" sz="quarter" idx="5"/>
          </p:nvPr>
        </p:nvSpPr>
        <p:spPr/>
        <p:txBody>
          <a:bodyPr/>
          <a:lstStyle/>
          <a:p>
            <a:fld id="{E7AF00E9-A49D-4007-B3B9-A3783809E505}" type="slidenum">
              <a:rPr lang="en-US" smtClean="0"/>
              <a:t>10</a:t>
            </a:fld>
            <a:endParaRPr lang="en-US" dirty="0"/>
          </a:p>
        </p:txBody>
      </p:sp>
    </p:spTree>
    <p:extLst>
      <p:ext uri="{BB962C8B-B14F-4D97-AF65-F5344CB8AC3E}">
        <p14:creationId xmlns:p14="http://schemas.microsoft.com/office/powerpoint/2010/main" val="1156750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0B5EB-CD13-B2E0-06AF-8E4A0BA5E9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544763-508A-A4CE-2F9B-F673EC566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52394A-500C-3FD6-6EF2-47D38B58E0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AB0F3C-9565-880B-C036-186FB1C523EB}"/>
              </a:ext>
            </a:extLst>
          </p:cNvPr>
          <p:cNvSpPr>
            <a:spLocks noGrp="1"/>
          </p:cNvSpPr>
          <p:nvPr>
            <p:ph type="sldNum" sz="quarter" idx="5"/>
          </p:nvPr>
        </p:nvSpPr>
        <p:spPr/>
        <p:txBody>
          <a:bodyPr/>
          <a:lstStyle/>
          <a:p>
            <a:fld id="{E7AF00E9-A49D-4007-B3B9-A3783809E505}" type="slidenum">
              <a:rPr lang="en-US" smtClean="0"/>
              <a:t>11</a:t>
            </a:fld>
            <a:endParaRPr lang="en-US" dirty="0"/>
          </a:p>
        </p:txBody>
      </p:sp>
    </p:spTree>
    <p:extLst>
      <p:ext uri="{BB962C8B-B14F-4D97-AF65-F5344CB8AC3E}">
        <p14:creationId xmlns:p14="http://schemas.microsoft.com/office/powerpoint/2010/main" val="198224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C809E-6EC0-A50F-6636-B8CFCCADF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83D492-B168-3C87-13FD-AE1032673A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E6F8C1-8422-D18C-8560-D512F82161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81EFC5-4E46-8635-605B-0AA19104DBD7}"/>
              </a:ext>
            </a:extLst>
          </p:cNvPr>
          <p:cNvSpPr>
            <a:spLocks noGrp="1"/>
          </p:cNvSpPr>
          <p:nvPr>
            <p:ph type="sldNum" sz="quarter" idx="5"/>
          </p:nvPr>
        </p:nvSpPr>
        <p:spPr/>
        <p:txBody>
          <a:bodyPr/>
          <a:lstStyle/>
          <a:p>
            <a:fld id="{E7AF00E9-A49D-4007-B3B9-A3783809E505}" type="slidenum">
              <a:rPr lang="en-US" smtClean="0"/>
              <a:t>12</a:t>
            </a:fld>
            <a:endParaRPr lang="en-US" dirty="0"/>
          </a:p>
        </p:txBody>
      </p:sp>
    </p:spTree>
    <p:extLst>
      <p:ext uri="{BB962C8B-B14F-4D97-AF65-F5344CB8AC3E}">
        <p14:creationId xmlns:p14="http://schemas.microsoft.com/office/powerpoint/2010/main" val="3301156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9530F-164E-7112-1155-E9C9DAF300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5B499-B33A-94DE-9C22-A6D2A74274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B5C1E3-292B-5902-FBF5-674AA30186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2C0E45-F5FB-6789-C4B8-248342408677}"/>
              </a:ext>
            </a:extLst>
          </p:cNvPr>
          <p:cNvSpPr>
            <a:spLocks noGrp="1"/>
          </p:cNvSpPr>
          <p:nvPr>
            <p:ph type="sldNum" sz="quarter" idx="5"/>
          </p:nvPr>
        </p:nvSpPr>
        <p:spPr/>
        <p:txBody>
          <a:bodyPr/>
          <a:lstStyle/>
          <a:p>
            <a:fld id="{E7AF00E9-A49D-4007-B3B9-A3783809E505}" type="slidenum">
              <a:rPr lang="en-US" smtClean="0"/>
              <a:t>13</a:t>
            </a:fld>
            <a:endParaRPr lang="en-US" dirty="0"/>
          </a:p>
        </p:txBody>
      </p:sp>
    </p:spTree>
    <p:extLst>
      <p:ext uri="{BB962C8B-B14F-4D97-AF65-F5344CB8AC3E}">
        <p14:creationId xmlns:p14="http://schemas.microsoft.com/office/powerpoint/2010/main" val="2623022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14</a:t>
            </a:fld>
            <a:endParaRPr lang="en-US" dirty="0"/>
          </a:p>
        </p:txBody>
      </p:sp>
    </p:spTree>
    <p:extLst>
      <p:ext uri="{BB962C8B-B14F-4D97-AF65-F5344CB8AC3E}">
        <p14:creationId xmlns:p14="http://schemas.microsoft.com/office/powerpoint/2010/main" val="433056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089F3-E8BE-7969-42F1-A089F860D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73EBB-C55F-BD26-C45C-682EF9927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62F53-0C7C-DA99-9BE7-182ADB4B15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4787FC-F9C1-CB06-1422-84C9030B24E2}"/>
              </a:ext>
            </a:extLst>
          </p:cNvPr>
          <p:cNvSpPr>
            <a:spLocks noGrp="1"/>
          </p:cNvSpPr>
          <p:nvPr>
            <p:ph type="sldNum" sz="quarter" idx="5"/>
          </p:nvPr>
        </p:nvSpPr>
        <p:spPr/>
        <p:txBody>
          <a:bodyPr/>
          <a:lstStyle/>
          <a:p>
            <a:fld id="{E7AF00E9-A49D-4007-B3B9-A3783809E505}" type="slidenum">
              <a:rPr lang="en-US" smtClean="0"/>
              <a:t>16</a:t>
            </a:fld>
            <a:endParaRPr lang="en-US" dirty="0"/>
          </a:p>
        </p:txBody>
      </p:sp>
    </p:spTree>
    <p:extLst>
      <p:ext uri="{BB962C8B-B14F-4D97-AF65-F5344CB8AC3E}">
        <p14:creationId xmlns:p14="http://schemas.microsoft.com/office/powerpoint/2010/main" val="738846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7A3D6-C364-E5E4-FC18-A98B136A96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27319B-E28E-7634-42DD-AC0D55082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64C32-CA89-6E36-A399-0AFDED277E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711ADE-74BA-6EBB-B77D-10198438E581}"/>
              </a:ext>
            </a:extLst>
          </p:cNvPr>
          <p:cNvSpPr>
            <a:spLocks noGrp="1"/>
          </p:cNvSpPr>
          <p:nvPr>
            <p:ph type="sldNum" sz="quarter" idx="5"/>
          </p:nvPr>
        </p:nvSpPr>
        <p:spPr/>
        <p:txBody>
          <a:bodyPr/>
          <a:lstStyle/>
          <a:p>
            <a:fld id="{E7AF00E9-A49D-4007-B3B9-A3783809E505}" type="slidenum">
              <a:rPr lang="en-US" smtClean="0"/>
              <a:t>17</a:t>
            </a:fld>
            <a:endParaRPr lang="en-US" dirty="0"/>
          </a:p>
        </p:txBody>
      </p:sp>
    </p:spTree>
    <p:extLst>
      <p:ext uri="{BB962C8B-B14F-4D97-AF65-F5344CB8AC3E}">
        <p14:creationId xmlns:p14="http://schemas.microsoft.com/office/powerpoint/2010/main" val="4093572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B272F-7D4F-7B6D-A6F4-8F49D5919D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014F40-2DCC-A2C4-CB66-B7468B0B35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9A4A5-CF2C-01B0-93EF-F08148B898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9D46A2-E015-73C4-D0FA-86E9E555D559}"/>
              </a:ext>
            </a:extLst>
          </p:cNvPr>
          <p:cNvSpPr>
            <a:spLocks noGrp="1"/>
          </p:cNvSpPr>
          <p:nvPr>
            <p:ph type="sldNum" sz="quarter" idx="5"/>
          </p:nvPr>
        </p:nvSpPr>
        <p:spPr/>
        <p:txBody>
          <a:bodyPr/>
          <a:lstStyle/>
          <a:p>
            <a:fld id="{E7AF00E9-A49D-4007-B3B9-A3783809E505}" type="slidenum">
              <a:rPr lang="en-US" smtClean="0"/>
              <a:t>18</a:t>
            </a:fld>
            <a:endParaRPr lang="en-US" dirty="0"/>
          </a:p>
        </p:txBody>
      </p:sp>
    </p:spTree>
    <p:extLst>
      <p:ext uri="{BB962C8B-B14F-4D97-AF65-F5344CB8AC3E}">
        <p14:creationId xmlns:p14="http://schemas.microsoft.com/office/powerpoint/2010/main" val="3819852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5BFDD-BD21-E3B0-9F06-D78C6B4F19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5C9AB-93C1-C90D-CC5B-EA5F99DFE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513E25-CB25-1A25-E02E-13989DD128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BEA39A-D465-4083-6ADA-55E4B167EDB2}"/>
              </a:ext>
            </a:extLst>
          </p:cNvPr>
          <p:cNvSpPr>
            <a:spLocks noGrp="1"/>
          </p:cNvSpPr>
          <p:nvPr>
            <p:ph type="sldNum" sz="quarter" idx="5"/>
          </p:nvPr>
        </p:nvSpPr>
        <p:spPr/>
        <p:txBody>
          <a:bodyPr/>
          <a:lstStyle/>
          <a:p>
            <a:fld id="{E7AF00E9-A49D-4007-B3B9-A3783809E505}" type="slidenum">
              <a:rPr lang="en-US" smtClean="0"/>
              <a:t>19</a:t>
            </a:fld>
            <a:endParaRPr lang="en-US" dirty="0"/>
          </a:p>
        </p:txBody>
      </p:sp>
    </p:spTree>
    <p:extLst>
      <p:ext uri="{BB962C8B-B14F-4D97-AF65-F5344CB8AC3E}">
        <p14:creationId xmlns:p14="http://schemas.microsoft.com/office/powerpoint/2010/main" val="3779824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5FF7D-4256-7BCC-F511-89BE5B696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0FC0CF-8C13-C264-BAB1-5C65E0368D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E0D3C8-15DE-100D-F5C4-58852D4912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3D3CB0-067D-4F58-C1E8-C7FF441DA84C}"/>
              </a:ext>
            </a:extLst>
          </p:cNvPr>
          <p:cNvSpPr>
            <a:spLocks noGrp="1"/>
          </p:cNvSpPr>
          <p:nvPr>
            <p:ph type="sldNum" sz="quarter" idx="5"/>
          </p:nvPr>
        </p:nvSpPr>
        <p:spPr/>
        <p:txBody>
          <a:bodyPr/>
          <a:lstStyle/>
          <a:p>
            <a:fld id="{E7AF00E9-A49D-4007-B3B9-A3783809E505}" type="slidenum">
              <a:rPr lang="en-US" smtClean="0"/>
              <a:t>20</a:t>
            </a:fld>
            <a:endParaRPr lang="en-US" dirty="0"/>
          </a:p>
        </p:txBody>
      </p:sp>
    </p:spTree>
    <p:extLst>
      <p:ext uri="{BB962C8B-B14F-4D97-AF65-F5344CB8AC3E}">
        <p14:creationId xmlns:p14="http://schemas.microsoft.com/office/powerpoint/2010/main" val="2255705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2</a:t>
            </a:fld>
            <a:endParaRPr lang="en-US" dirty="0"/>
          </a:p>
        </p:txBody>
      </p:sp>
    </p:spTree>
    <p:extLst>
      <p:ext uri="{BB962C8B-B14F-4D97-AF65-F5344CB8AC3E}">
        <p14:creationId xmlns:p14="http://schemas.microsoft.com/office/powerpoint/2010/main" val="560649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B6F9F-7FE3-1EED-81FA-6FA9CF1462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164977-4EC3-D1B3-6F03-89F81F5FF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C94A1F-510D-87A4-3A76-356E9B86F9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1F26CE-4147-3D8E-0668-E682B8DE6389}"/>
              </a:ext>
            </a:extLst>
          </p:cNvPr>
          <p:cNvSpPr>
            <a:spLocks noGrp="1"/>
          </p:cNvSpPr>
          <p:nvPr>
            <p:ph type="sldNum" sz="quarter" idx="5"/>
          </p:nvPr>
        </p:nvSpPr>
        <p:spPr/>
        <p:txBody>
          <a:bodyPr/>
          <a:lstStyle/>
          <a:p>
            <a:fld id="{E7AF00E9-A49D-4007-B3B9-A3783809E505}" type="slidenum">
              <a:rPr lang="en-US" smtClean="0"/>
              <a:t>21</a:t>
            </a:fld>
            <a:endParaRPr lang="en-US" dirty="0"/>
          </a:p>
        </p:txBody>
      </p:sp>
    </p:spTree>
    <p:extLst>
      <p:ext uri="{BB962C8B-B14F-4D97-AF65-F5344CB8AC3E}">
        <p14:creationId xmlns:p14="http://schemas.microsoft.com/office/powerpoint/2010/main" val="1707871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62865-3A40-69E6-F7FE-27A0887355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6A4388-CD1C-CB01-FC56-7CE2A2C958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990F46-554B-E4A1-13C7-8B28160116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8827AE-1E78-9265-6F3B-79E878CF0C87}"/>
              </a:ext>
            </a:extLst>
          </p:cNvPr>
          <p:cNvSpPr>
            <a:spLocks noGrp="1"/>
          </p:cNvSpPr>
          <p:nvPr>
            <p:ph type="sldNum" sz="quarter" idx="5"/>
          </p:nvPr>
        </p:nvSpPr>
        <p:spPr/>
        <p:txBody>
          <a:bodyPr/>
          <a:lstStyle/>
          <a:p>
            <a:fld id="{E7AF00E9-A49D-4007-B3B9-A3783809E505}" type="slidenum">
              <a:rPr lang="en-US" smtClean="0"/>
              <a:t>22</a:t>
            </a:fld>
            <a:endParaRPr lang="en-US" dirty="0"/>
          </a:p>
        </p:txBody>
      </p:sp>
    </p:spTree>
    <p:extLst>
      <p:ext uri="{BB962C8B-B14F-4D97-AF65-F5344CB8AC3E}">
        <p14:creationId xmlns:p14="http://schemas.microsoft.com/office/powerpoint/2010/main" val="1738664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23</a:t>
            </a:fld>
            <a:endParaRPr lang="en-US" dirty="0"/>
          </a:p>
        </p:txBody>
      </p:sp>
    </p:spTree>
    <p:extLst>
      <p:ext uri="{BB962C8B-B14F-4D97-AF65-F5344CB8AC3E}">
        <p14:creationId xmlns:p14="http://schemas.microsoft.com/office/powerpoint/2010/main" val="223163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6751D-2F5C-1C1A-35DA-3ED26532C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10F33-4378-7D55-772D-0752A8A82E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697067-3E3A-89B0-031C-13EB86FC06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5935FD-AD4C-C3AC-2542-CF54FCA4C4F1}"/>
              </a:ext>
            </a:extLst>
          </p:cNvPr>
          <p:cNvSpPr>
            <a:spLocks noGrp="1"/>
          </p:cNvSpPr>
          <p:nvPr>
            <p:ph type="sldNum" sz="quarter" idx="5"/>
          </p:nvPr>
        </p:nvSpPr>
        <p:spPr/>
        <p:txBody>
          <a:bodyPr/>
          <a:lstStyle/>
          <a:p>
            <a:fld id="{E7AF00E9-A49D-4007-B3B9-A3783809E505}" type="slidenum">
              <a:rPr lang="en-US" smtClean="0"/>
              <a:t>3</a:t>
            </a:fld>
            <a:endParaRPr lang="en-US" dirty="0"/>
          </a:p>
        </p:txBody>
      </p:sp>
    </p:spTree>
    <p:extLst>
      <p:ext uri="{BB962C8B-B14F-4D97-AF65-F5344CB8AC3E}">
        <p14:creationId xmlns:p14="http://schemas.microsoft.com/office/powerpoint/2010/main" val="2797088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8501F-A7EB-CE6D-91DF-9264F279D4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EFB38-E25B-DED3-DB25-7817B31B7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A1D0FB-93E5-2C96-0310-EC84587033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79E115-0791-589E-E612-DAAD1A6FC13A}"/>
              </a:ext>
            </a:extLst>
          </p:cNvPr>
          <p:cNvSpPr>
            <a:spLocks noGrp="1"/>
          </p:cNvSpPr>
          <p:nvPr>
            <p:ph type="sldNum" sz="quarter" idx="5"/>
          </p:nvPr>
        </p:nvSpPr>
        <p:spPr/>
        <p:txBody>
          <a:bodyPr/>
          <a:lstStyle/>
          <a:p>
            <a:fld id="{E7AF00E9-A49D-4007-B3B9-A3783809E505}" type="slidenum">
              <a:rPr lang="en-US" smtClean="0"/>
              <a:t>4</a:t>
            </a:fld>
            <a:endParaRPr lang="en-US" dirty="0"/>
          </a:p>
        </p:txBody>
      </p:sp>
    </p:spTree>
    <p:extLst>
      <p:ext uri="{BB962C8B-B14F-4D97-AF65-F5344CB8AC3E}">
        <p14:creationId xmlns:p14="http://schemas.microsoft.com/office/powerpoint/2010/main" val="1700168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E154C-CF86-A0D9-401D-A537C66A04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F422F-2A9F-AAEB-C908-19A9FC4128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528AE-C396-1645-2161-08DA1486C7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86DF93-F5F6-E9E5-69A0-37A3772CCCE4}"/>
              </a:ext>
            </a:extLst>
          </p:cNvPr>
          <p:cNvSpPr>
            <a:spLocks noGrp="1"/>
          </p:cNvSpPr>
          <p:nvPr>
            <p:ph type="sldNum" sz="quarter" idx="5"/>
          </p:nvPr>
        </p:nvSpPr>
        <p:spPr/>
        <p:txBody>
          <a:bodyPr/>
          <a:lstStyle/>
          <a:p>
            <a:fld id="{E7AF00E9-A49D-4007-B3B9-A3783809E505}" type="slidenum">
              <a:rPr lang="en-US" smtClean="0"/>
              <a:t>5</a:t>
            </a:fld>
            <a:endParaRPr lang="en-US" dirty="0"/>
          </a:p>
        </p:txBody>
      </p:sp>
    </p:spTree>
    <p:extLst>
      <p:ext uri="{BB962C8B-B14F-4D97-AF65-F5344CB8AC3E}">
        <p14:creationId xmlns:p14="http://schemas.microsoft.com/office/powerpoint/2010/main" val="1576343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970FF-697A-8169-CCB3-C50916CF3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0B0A39-7650-9E17-9890-4235C9523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3F167-32EB-CCB8-EDDC-0EA610574F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C2457B-B57E-D1F4-9AB0-B4DE1F9F3388}"/>
              </a:ext>
            </a:extLst>
          </p:cNvPr>
          <p:cNvSpPr>
            <a:spLocks noGrp="1"/>
          </p:cNvSpPr>
          <p:nvPr>
            <p:ph type="sldNum" sz="quarter" idx="5"/>
          </p:nvPr>
        </p:nvSpPr>
        <p:spPr/>
        <p:txBody>
          <a:bodyPr/>
          <a:lstStyle/>
          <a:p>
            <a:fld id="{E7AF00E9-A49D-4007-B3B9-A3783809E505}" type="slidenum">
              <a:rPr lang="en-US" smtClean="0"/>
              <a:t>6</a:t>
            </a:fld>
            <a:endParaRPr lang="en-US" dirty="0"/>
          </a:p>
        </p:txBody>
      </p:sp>
    </p:spTree>
    <p:extLst>
      <p:ext uri="{BB962C8B-B14F-4D97-AF65-F5344CB8AC3E}">
        <p14:creationId xmlns:p14="http://schemas.microsoft.com/office/powerpoint/2010/main" val="2052974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8EC16-4341-633B-AE80-D6B6FC023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6F585-3F54-FB5A-5AA9-4E7C07B346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BCFC2D-F3FD-E111-311A-E6FD897715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386543-A166-EB59-845C-911D18F8CFEA}"/>
              </a:ext>
            </a:extLst>
          </p:cNvPr>
          <p:cNvSpPr>
            <a:spLocks noGrp="1"/>
          </p:cNvSpPr>
          <p:nvPr>
            <p:ph type="sldNum" sz="quarter" idx="5"/>
          </p:nvPr>
        </p:nvSpPr>
        <p:spPr/>
        <p:txBody>
          <a:bodyPr/>
          <a:lstStyle/>
          <a:p>
            <a:fld id="{E7AF00E9-A49D-4007-B3B9-A3783809E505}" type="slidenum">
              <a:rPr lang="en-US" smtClean="0"/>
              <a:t>7</a:t>
            </a:fld>
            <a:endParaRPr lang="en-US" dirty="0"/>
          </a:p>
        </p:txBody>
      </p:sp>
    </p:spTree>
    <p:extLst>
      <p:ext uri="{BB962C8B-B14F-4D97-AF65-F5344CB8AC3E}">
        <p14:creationId xmlns:p14="http://schemas.microsoft.com/office/powerpoint/2010/main" val="800518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32D2D-21DE-7BD5-B1B2-2EEC711E6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88069-DAC4-F652-A7D1-0EC826E21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CE15F7-1DB4-7F52-1202-B6730C4ED8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1D97C2-0EB8-8D88-4B32-3A67701F3C43}"/>
              </a:ext>
            </a:extLst>
          </p:cNvPr>
          <p:cNvSpPr>
            <a:spLocks noGrp="1"/>
          </p:cNvSpPr>
          <p:nvPr>
            <p:ph type="sldNum" sz="quarter" idx="5"/>
          </p:nvPr>
        </p:nvSpPr>
        <p:spPr/>
        <p:txBody>
          <a:bodyPr/>
          <a:lstStyle/>
          <a:p>
            <a:fld id="{E7AF00E9-A49D-4007-B3B9-A3783809E505}" type="slidenum">
              <a:rPr lang="en-US" smtClean="0"/>
              <a:t>8</a:t>
            </a:fld>
            <a:endParaRPr lang="en-US" dirty="0"/>
          </a:p>
        </p:txBody>
      </p:sp>
    </p:spTree>
    <p:extLst>
      <p:ext uri="{BB962C8B-B14F-4D97-AF65-F5344CB8AC3E}">
        <p14:creationId xmlns:p14="http://schemas.microsoft.com/office/powerpoint/2010/main" val="3258652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4FC96-FA3C-D6CF-95D1-032BBFB5F4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1D7D3-C225-DF91-AF78-0A5D1FE11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F3AFE-836C-33FB-D817-4F04894BF5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591E42-8A6E-F4C1-B7E2-FCDA5A5128E4}"/>
              </a:ext>
            </a:extLst>
          </p:cNvPr>
          <p:cNvSpPr>
            <a:spLocks noGrp="1"/>
          </p:cNvSpPr>
          <p:nvPr>
            <p:ph type="sldNum" sz="quarter" idx="5"/>
          </p:nvPr>
        </p:nvSpPr>
        <p:spPr/>
        <p:txBody>
          <a:bodyPr/>
          <a:lstStyle/>
          <a:p>
            <a:fld id="{E7AF00E9-A49D-4007-B3B9-A3783809E505}" type="slidenum">
              <a:rPr lang="en-US" smtClean="0"/>
              <a:t>9</a:t>
            </a:fld>
            <a:endParaRPr lang="en-US" dirty="0"/>
          </a:p>
        </p:txBody>
      </p:sp>
    </p:spTree>
    <p:extLst>
      <p:ext uri="{BB962C8B-B14F-4D97-AF65-F5344CB8AC3E}">
        <p14:creationId xmlns:p14="http://schemas.microsoft.com/office/powerpoint/2010/main" val="2851150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lstStyle/>
          <a:p>
            <a:fld id="{DBA1B0FB-D917-4C8C-928F-313BD683BF39}" type="slidenum">
              <a:rPr lang="en-US" smtClean="0"/>
              <a:t>‹#›</a:t>
            </a:fld>
            <a:endParaRPr lang="en-US" dirty="0"/>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393626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a:extLst>
              <a:ext uri="{FF2B5EF4-FFF2-40B4-BE49-F238E27FC236}">
                <a16:creationId xmlns:a16="http://schemas.microsoft.com/office/drawing/2014/main"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307730566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9EBF-DA20-4024-8006-B158D571E08E}"/>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ADBAC8B9-14B5-4DF1-994D-AB47DB3BA0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7876582-5F9B-4F5E-AAD5-D608CB68EA3D}"/>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74893063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hasCustomPrompt="1"/>
          </p:nvPr>
        </p:nvSpPr>
        <p:spPr>
          <a:xfrm>
            <a:off x="7018020" y="662937"/>
            <a:ext cx="4624442" cy="5542025"/>
          </a:xfrm>
        </p:spPr>
        <p:txBody>
          <a:bodyPr vert="horz" wrap="square" lIns="0" tIns="0" rIns="0" bIns="0" rtlCol="0" anchor="ctr" anchorCtr="0">
            <a:normAutofit/>
          </a:bodyPr>
          <a:lstStyle>
            <a:lvl1pPr>
              <a:defRPr lang="en-US" dirty="0"/>
            </a:lvl1pPr>
          </a:lstStyle>
          <a:p>
            <a:pPr lvl="0">
              <a:lnSpc>
                <a:spcPct val="100000"/>
              </a:lnSpc>
            </a:pPr>
            <a:r>
              <a:rPr lang="en-US" dirty="0"/>
              <a:t>Click to add title</a:t>
            </a:r>
          </a:p>
        </p:txBody>
      </p:sp>
      <p:sp>
        <p:nvSpPr>
          <p:cNvPr id="9" name="Picture Placeholder 8">
            <a:extLst>
              <a:ext uri="{FF2B5EF4-FFF2-40B4-BE49-F238E27FC236}">
                <a16:creationId xmlns:a16="http://schemas.microsoft.com/office/drawing/2014/main" id="{988CE9D0-E6DB-A38D-ED84-A53D0493E6D0}"/>
              </a:ext>
            </a:extLst>
          </p:cNvPr>
          <p:cNvSpPr>
            <a:spLocks noGrp="1"/>
          </p:cNvSpPr>
          <p:nvPr>
            <p:ph type="pic" sz="quarter" idx="13" hasCustomPrompt="1"/>
          </p:nvPr>
        </p:nvSpPr>
        <p:spPr>
          <a:xfrm>
            <a:off x="0" y="0"/>
            <a:ext cx="6267450" cy="6858000"/>
          </a:xfrm>
        </p:spPr>
        <p:txBody>
          <a:bodyPr>
            <a:normAutofit/>
          </a:bodyPr>
          <a:lstStyle>
            <a:lvl1pPr marL="0" indent="0" algn="ctr">
              <a:buNone/>
              <a:defRPr sz="2000"/>
            </a:lvl1pPr>
          </a:lstStyle>
          <a:p>
            <a:r>
              <a:rPr lang="en-US" dirty="0"/>
              <a:t>Click icon to insert picture</a:t>
            </a:r>
          </a:p>
        </p:txBody>
      </p:sp>
    </p:spTree>
    <p:extLst>
      <p:ext uri="{BB962C8B-B14F-4D97-AF65-F5344CB8AC3E}">
        <p14:creationId xmlns:p14="http://schemas.microsoft.com/office/powerpoint/2010/main" val="411926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43C4A872-A473-BFD2-150E-387250C2B4DA}"/>
              </a:ext>
              <a:ext uri="{C183D7F6-B498-43B3-948B-1728B52AA6E4}">
                <adec:decorative xmlns:adec="http://schemas.microsoft.com/office/drawing/2017/decorative" val="1"/>
              </a:ext>
            </a:extLst>
          </p:cNvPr>
          <p:cNvGrpSpPr/>
          <p:nvPr userDrawn="1"/>
        </p:nvGrpSpPr>
        <p:grpSpPr>
          <a:xfrm>
            <a:off x="613998" y="5334748"/>
            <a:ext cx="678135" cy="990000"/>
            <a:chOff x="10490969" y="1448827"/>
            <a:chExt cx="678135" cy="990000"/>
          </a:xfrm>
        </p:grpSpPr>
        <p:sp>
          <p:nvSpPr>
            <p:cNvPr id="24" name="Freeform: Shape 23">
              <a:extLst>
                <a:ext uri="{FF2B5EF4-FFF2-40B4-BE49-F238E27FC236}">
                  <a16:creationId xmlns:a16="http://schemas.microsoft.com/office/drawing/2014/main" id="{C5C8D53B-A579-BCFA-58E8-C386DABC92CD}"/>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Oval 24">
              <a:extLst>
                <a:ext uri="{FF2B5EF4-FFF2-40B4-BE49-F238E27FC236}">
                  <a16:creationId xmlns:a16="http://schemas.microsoft.com/office/drawing/2014/main" id="{23A34CAC-4A03-ADDB-E97F-8675E68FC0B3}"/>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6" name="Oval 25">
              <a:extLst>
                <a:ext uri="{FF2B5EF4-FFF2-40B4-BE49-F238E27FC236}">
                  <a16:creationId xmlns:a16="http://schemas.microsoft.com/office/drawing/2014/main" id="{0C733506-2F0D-8F31-52D1-5244F04A706B}"/>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7" name="Freeform: Shape 26">
              <a:extLst>
                <a:ext uri="{FF2B5EF4-FFF2-40B4-BE49-F238E27FC236}">
                  <a16:creationId xmlns:a16="http://schemas.microsoft.com/office/drawing/2014/main" id="{29356E3D-E14C-9C43-7CE4-A7156B1E10DB}"/>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0" name="Title 19">
            <a:extLst>
              <a:ext uri="{FF2B5EF4-FFF2-40B4-BE49-F238E27FC236}">
                <a16:creationId xmlns:a16="http://schemas.microsoft.com/office/drawing/2014/main" id="{85C652DA-55F6-9691-4254-344E0A4E9ABF}"/>
              </a:ext>
            </a:extLst>
          </p:cNvPr>
          <p:cNvSpPr>
            <a:spLocks noGrp="1"/>
          </p:cNvSpPr>
          <p:nvPr>
            <p:ph type="title" hasCustomPrompt="1"/>
          </p:nvPr>
        </p:nvSpPr>
        <p:spPr>
          <a:xfrm>
            <a:off x="550863" y="483924"/>
            <a:ext cx="11090275" cy="1684059"/>
          </a:xfrm>
        </p:spPr>
        <p:txBody>
          <a:bodyPr anchor="b">
            <a:normAutofit/>
          </a:bodyPr>
          <a:lstStyle>
            <a:lvl1pPr>
              <a:defRPr sz="4000"/>
            </a:lvl1pPr>
          </a:lstStyle>
          <a:p>
            <a:r>
              <a:rPr lang="en-US" dirty="0"/>
              <a:t>Click to add title</a:t>
            </a:r>
          </a:p>
        </p:txBody>
      </p:sp>
      <p:sp>
        <p:nvSpPr>
          <p:cNvPr id="22" name="Content Placeholder 21">
            <a:extLst>
              <a:ext uri="{FF2B5EF4-FFF2-40B4-BE49-F238E27FC236}">
                <a16:creationId xmlns:a16="http://schemas.microsoft.com/office/drawing/2014/main" id="{4DB7AC4F-2818-7F0D-AC6A-736D5F2C7392}"/>
              </a:ext>
            </a:extLst>
          </p:cNvPr>
          <p:cNvSpPr>
            <a:spLocks noGrp="1"/>
          </p:cNvSpPr>
          <p:nvPr>
            <p:ph sz="quarter" idx="13" hasCustomPrompt="1"/>
          </p:nvPr>
        </p:nvSpPr>
        <p:spPr>
          <a:xfrm>
            <a:off x="550863" y="2419350"/>
            <a:ext cx="11090274" cy="3913188"/>
          </a:xfrm>
        </p:spPr>
        <p:txBody>
          <a:bodyPr>
            <a:normAutofit/>
          </a:bodyPr>
          <a:lstStyle>
            <a:lvl1pPr marL="0" indent="0">
              <a:buNone/>
              <a:defRPr sz="18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r>
              <a:rPr lang="en-US"/>
              <a:t>20XX</a:t>
            </a:r>
            <a:endParaRPr lang="en-US" dirty="0"/>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t>‹#›</a:t>
            </a:fld>
            <a:endParaRPr lang="en-US" dirty="0"/>
          </a:p>
        </p:txBody>
      </p:sp>
      <p:grpSp>
        <p:nvGrpSpPr>
          <p:cNvPr id="5" name="Group 4">
            <a:extLst>
              <a:ext uri="{FF2B5EF4-FFF2-40B4-BE49-F238E27FC236}">
                <a16:creationId xmlns:a16="http://schemas.microsoft.com/office/drawing/2014/main" id="{6C61DF04-D7CB-2B19-8BB9-3E90A661973E}"/>
              </a:ext>
              <a:ext uri="{C183D7F6-B498-43B3-948B-1728B52AA6E4}">
                <adec:decorative xmlns:adec="http://schemas.microsoft.com/office/drawing/2017/decorative" val="1"/>
              </a:ext>
            </a:extLst>
          </p:cNvPr>
          <p:cNvGrpSpPr/>
          <p:nvPr userDrawn="1"/>
        </p:nvGrpSpPr>
        <p:grpSpPr>
          <a:xfrm>
            <a:off x="9010824" y="1514007"/>
            <a:ext cx="734257" cy="760506"/>
            <a:chOff x="5243759" y="1363788"/>
            <a:chExt cx="734257" cy="760506"/>
          </a:xfrm>
        </p:grpSpPr>
        <p:sp>
          <p:nvSpPr>
            <p:cNvPr id="6" name="Freeform 5">
              <a:extLst>
                <a:ext uri="{FF2B5EF4-FFF2-40B4-BE49-F238E27FC236}">
                  <a16:creationId xmlns:a16="http://schemas.microsoft.com/office/drawing/2014/main" id="{5DE1CC00-F893-E215-8086-65B6605C5FC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Freeform 6">
              <a:extLst>
                <a:ext uri="{FF2B5EF4-FFF2-40B4-BE49-F238E27FC236}">
                  <a16:creationId xmlns:a16="http://schemas.microsoft.com/office/drawing/2014/main" id="{6EBF50D9-F9B8-ADB3-8B4A-AF19564EE6EB}"/>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 name="Freeform 8">
              <a:extLst>
                <a:ext uri="{FF2B5EF4-FFF2-40B4-BE49-F238E27FC236}">
                  <a16:creationId xmlns:a16="http://schemas.microsoft.com/office/drawing/2014/main" id="{80BE1060-7183-58F8-EEBF-64135EE82BC5}"/>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11" name="Oval 10">
            <a:extLst>
              <a:ext uri="{FF2B5EF4-FFF2-40B4-BE49-F238E27FC236}">
                <a16:creationId xmlns:a16="http://schemas.microsoft.com/office/drawing/2014/main" id="{E597A3BE-0D13-9033-E3FD-78202DB799C8}"/>
              </a:ext>
              <a:ext uri="{C183D7F6-B498-43B3-948B-1728B52AA6E4}">
                <adec:decorative xmlns:adec="http://schemas.microsoft.com/office/drawing/2017/decorative" val="1"/>
              </a:ext>
            </a:extLst>
          </p:cNvPr>
          <p:cNvSpPr>
            <a:spLocks noChangeAspect="1"/>
          </p:cNvSpPr>
          <p:nvPr userDrawn="1"/>
        </p:nvSpPr>
        <p:spPr>
          <a:xfrm>
            <a:off x="10168304"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12" name="Group 11">
            <a:extLst>
              <a:ext uri="{FF2B5EF4-FFF2-40B4-BE49-F238E27FC236}">
                <a16:creationId xmlns:a16="http://schemas.microsoft.com/office/drawing/2014/main" id="{D8867D9A-3F3B-94C3-244B-0006226AEF73}"/>
              </a:ext>
              <a:ext uri="{C183D7F6-B498-43B3-948B-1728B52AA6E4}">
                <adec:decorative xmlns:adec="http://schemas.microsoft.com/office/drawing/2017/decorative" val="1"/>
              </a:ext>
            </a:extLst>
          </p:cNvPr>
          <p:cNvGrpSpPr/>
          <p:nvPr userDrawn="1"/>
        </p:nvGrpSpPr>
        <p:grpSpPr>
          <a:xfrm flipH="1">
            <a:off x="9063019" y="3199533"/>
            <a:ext cx="3597052" cy="2615018"/>
            <a:chOff x="4541453" y="3199533"/>
            <a:chExt cx="3597052" cy="2615018"/>
          </a:xfrm>
        </p:grpSpPr>
        <p:sp>
          <p:nvSpPr>
            <p:cNvPr id="13" name="Freeform: Shape 38">
              <a:extLst>
                <a:ext uri="{FF2B5EF4-FFF2-40B4-BE49-F238E27FC236}">
                  <a16:creationId xmlns:a16="http://schemas.microsoft.com/office/drawing/2014/main" id="{955FC3D1-6227-A188-CCDB-11D573FD807A}"/>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4" name="Group 13">
              <a:extLst>
                <a:ext uri="{FF2B5EF4-FFF2-40B4-BE49-F238E27FC236}">
                  <a16:creationId xmlns:a16="http://schemas.microsoft.com/office/drawing/2014/main" id="{AE6BE70E-C41E-449D-A48C-4EB6BB7DC20D}"/>
                </a:ext>
              </a:extLst>
            </p:cNvPr>
            <p:cNvGrpSpPr/>
            <p:nvPr/>
          </p:nvGrpSpPr>
          <p:grpSpPr>
            <a:xfrm>
              <a:off x="4541453" y="3199533"/>
              <a:ext cx="3478701" cy="2615018"/>
              <a:chOff x="-481151" y="3199533"/>
              <a:chExt cx="3478701" cy="2615018"/>
            </a:xfrm>
          </p:grpSpPr>
          <p:sp>
            <p:nvSpPr>
              <p:cNvPr id="15" name="Freeform: Shape 32">
                <a:extLst>
                  <a:ext uri="{FF2B5EF4-FFF2-40B4-BE49-F238E27FC236}">
                    <a16:creationId xmlns:a16="http://schemas.microsoft.com/office/drawing/2014/main" id="{B7C0B12B-49BE-7855-18FB-8583C8DD9617}"/>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Oval 15">
                <a:extLst>
                  <a:ext uri="{FF2B5EF4-FFF2-40B4-BE49-F238E27FC236}">
                    <a16:creationId xmlns:a16="http://schemas.microsoft.com/office/drawing/2014/main" id="{67C78A37-D378-70D3-D6E3-AB9400EB583E}"/>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grpSp>
        <p:nvGrpSpPr>
          <p:cNvPr id="17" name="Group 16">
            <a:extLst>
              <a:ext uri="{FF2B5EF4-FFF2-40B4-BE49-F238E27FC236}">
                <a16:creationId xmlns:a16="http://schemas.microsoft.com/office/drawing/2014/main" id="{02491172-466F-19CC-B639-A1C3CAB1D43A}"/>
              </a:ext>
              <a:ext uri="{C183D7F6-B498-43B3-948B-1728B52AA6E4}">
                <adec:decorative xmlns:adec="http://schemas.microsoft.com/office/drawing/2017/decorative" val="1"/>
              </a:ext>
            </a:extLst>
          </p:cNvPr>
          <p:cNvGrpSpPr/>
          <p:nvPr userDrawn="1"/>
        </p:nvGrpSpPr>
        <p:grpSpPr>
          <a:xfrm>
            <a:off x="5690545" y="4100655"/>
            <a:ext cx="1335600" cy="1262947"/>
            <a:chOff x="10145015" y="2343978"/>
            <a:chExt cx="1335600" cy="1262947"/>
          </a:xfrm>
        </p:grpSpPr>
        <p:sp>
          <p:nvSpPr>
            <p:cNvPr id="18" name="Freeform: Shape 25">
              <a:extLst>
                <a:ext uri="{FF2B5EF4-FFF2-40B4-BE49-F238E27FC236}">
                  <a16:creationId xmlns:a16="http://schemas.microsoft.com/office/drawing/2014/main" id="{45EC885D-265C-397B-5DAF-57A66CDA30B5}"/>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9" name="Oval 18">
              <a:extLst>
                <a:ext uri="{FF2B5EF4-FFF2-40B4-BE49-F238E27FC236}">
                  <a16:creationId xmlns:a16="http://schemas.microsoft.com/office/drawing/2014/main" id="{3601DB21-D937-2F89-DC26-063DFC7800C8}"/>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Tree>
    <p:extLst>
      <p:ext uri="{BB962C8B-B14F-4D97-AF65-F5344CB8AC3E}">
        <p14:creationId xmlns:p14="http://schemas.microsoft.com/office/powerpoint/2010/main" val="2207653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72C41-A024-2F33-1F04-21E003FA7291}"/>
              </a:ext>
            </a:extLst>
          </p:cNvPr>
          <p:cNvSpPr>
            <a:spLocks noGrp="1"/>
          </p:cNvSpPr>
          <p:nvPr>
            <p:ph type="ctrTitle" hasCustomPrompt="1"/>
          </p:nvPr>
        </p:nvSpPr>
        <p:spPr>
          <a:xfrm>
            <a:off x="550863" y="196900"/>
            <a:ext cx="4159160" cy="3155900"/>
          </a:xfrm>
        </p:spPr>
        <p:txBody>
          <a:bodyPr lIns="91440" anchor="b">
            <a:noAutofit/>
          </a:bodyPr>
          <a:lstStyle>
            <a:lvl1pPr algn="l">
              <a:defRPr sz="4000"/>
            </a:lvl1pPr>
          </a:lstStyle>
          <a:p>
            <a:r>
              <a:rPr lang="en-US" dirty="0"/>
              <a:t>Click to add title</a:t>
            </a:r>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547271" y="3505200"/>
            <a:ext cx="4159160" cy="2352356"/>
          </a:xfrm>
        </p:spPr>
        <p:txBody>
          <a:bodyPr lIns="91440" rIns="91440">
            <a:noAutofit/>
          </a:bodyPr>
          <a:lstStyle>
            <a:lvl1pPr marL="0" indent="0" algn="l">
              <a:lnSpc>
                <a:spcPct val="100000"/>
              </a:lnSpc>
              <a:spcAft>
                <a:spcPts val="0"/>
              </a:spcAft>
              <a:buFont typeface="Arial" panose="020B0604020202020204" pitchFamily="34" charset="0"/>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4" name="Oval 13">
            <a:extLst>
              <a:ext uri="{FF2B5EF4-FFF2-40B4-BE49-F238E27FC236}">
                <a16:creationId xmlns:a16="http://schemas.microsoft.com/office/drawing/2014/main" id="{60ABD6E1-FE78-D78B-E80C-09490F5D8D05}"/>
              </a:ext>
              <a:ext uri="{C183D7F6-B498-43B3-948B-1728B52AA6E4}">
                <adec:decorative xmlns:adec="http://schemas.microsoft.com/office/drawing/2017/decorative" val="1"/>
              </a:ext>
            </a:extLst>
          </p:cNvPr>
          <p:cNvSpPr>
            <a:spLocks noChangeAspect="1"/>
          </p:cNvSpPr>
          <p:nvPr userDrawn="1"/>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10" name="Group 9">
            <a:extLst>
              <a:ext uri="{FF2B5EF4-FFF2-40B4-BE49-F238E27FC236}">
                <a16:creationId xmlns:a16="http://schemas.microsoft.com/office/drawing/2014/main" id="{62BB1BCD-5C1C-ED05-D6B4-F92367209BEF}"/>
              </a:ext>
              <a:ext uri="{C183D7F6-B498-43B3-948B-1728B52AA6E4}">
                <adec:decorative xmlns:adec="http://schemas.microsoft.com/office/drawing/2017/decorative" val="1"/>
              </a:ext>
            </a:extLst>
          </p:cNvPr>
          <p:cNvGrpSpPr/>
          <p:nvPr userDrawn="1"/>
        </p:nvGrpSpPr>
        <p:grpSpPr>
          <a:xfrm>
            <a:off x="10822156" y="4143453"/>
            <a:ext cx="734257" cy="760506"/>
            <a:chOff x="5243759" y="1363788"/>
            <a:chExt cx="734257" cy="760506"/>
          </a:xfrm>
        </p:grpSpPr>
        <p:sp>
          <p:nvSpPr>
            <p:cNvPr id="11" name="Freeform 5">
              <a:extLst>
                <a:ext uri="{FF2B5EF4-FFF2-40B4-BE49-F238E27FC236}">
                  <a16:creationId xmlns:a16="http://schemas.microsoft.com/office/drawing/2014/main" id="{700A5CAB-28E9-FB7A-E72E-39F3ADE58C6B}"/>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2" name="Freeform 6">
              <a:extLst>
                <a:ext uri="{FF2B5EF4-FFF2-40B4-BE49-F238E27FC236}">
                  <a16:creationId xmlns:a16="http://schemas.microsoft.com/office/drawing/2014/main" id="{2BA2D9BC-CA87-28FA-7A02-455E740EACAB}"/>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 name="Freeform 8">
              <a:extLst>
                <a:ext uri="{FF2B5EF4-FFF2-40B4-BE49-F238E27FC236}">
                  <a16:creationId xmlns:a16="http://schemas.microsoft.com/office/drawing/2014/main" id="{734E5ADF-EEF0-2501-9D7B-8FC1A49F60A7}"/>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8" name="Picture Placeholder 14">
            <a:extLst>
              <a:ext uri="{FF2B5EF4-FFF2-40B4-BE49-F238E27FC236}">
                <a16:creationId xmlns:a16="http://schemas.microsoft.com/office/drawing/2014/main" id="{780F3839-9B1B-2346-C1F4-E876E6AE32E1}"/>
              </a:ext>
            </a:extLst>
          </p:cNvPr>
          <p:cNvSpPr>
            <a:spLocks noGrp="1"/>
          </p:cNvSpPr>
          <p:nvPr>
            <p:ph type="pic" sz="quarter" idx="13"/>
          </p:nvPr>
        </p:nvSpPr>
        <p:spPr>
          <a:xfrm>
            <a:off x="5678049" y="788713"/>
            <a:ext cx="5132388" cy="5132388"/>
          </a:xfrm>
          <a:custGeom>
            <a:avLst/>
            <a:gdLst>
              <a:gd name="connsiteX0" fmla="*/ 2566194 w 5132388"/>
              <a:gd name="connsiteY0" fmla="*/ 0 h 5132388"/>
              <a:gd name="connsiteX1" fmla="*/ 5132388 w 5132388"/>
              <a:gd name="connsiteY1" fmla="*/ 2566194 h 5132388"/>
              <a:gd name="connsiteX2" fmla="*/ 2566194 w 5132388"/>
              <a:gd name="connsiteY2" fmla="*/ 5132388 h 5132388"/>
              <a:gd name="connsiteX3" fmla="*/ 0 w 5132388"/>
              <a:gd name="connsiteY3" fmla="*/ 2566194 h 5132388"/>
              <a:gd name="connsiteX4" fmla="*/ 2566194 w 5132388"/>
              <a:gd name="connsiteY4" fmla="*/ 0 h 513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solidFill>
            <a:schemeClr val="accent5"/>
          </a:solidFill>
        </p:spPr>
        <p:txBody>
          <a:bodyPr wrap="square" tIns="365760">
            <a:noAutofit/>
          </a:bodyPr>
          <a:lstStyle>
            <a:lvl1pPr marL="0" indent="0" algn="ctr">
              <a:buNone/>
              <a:defRPr sz="1800"/>
            </a:lvl1pPr>
          </a:lstStyle>
          <a:p>
            <a:r>
              <a:rPr lang="en-US"/>
              <a:t>Click icon to add picture</a:t>
            </a:r>
            <a:endParaRPr lang="en-US" dirty="0"/>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3409742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 sub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96D26C0-4AFC-33CC-99BE-317E9A844352}"/>
              </a:ext>
            </a:extLst>
          </p:cNvPr>
          <p:cNvSpPr>
            <a:spLocks noGrp="1"/>
          </p:cNvSpPr>
          <p:nvPr>
            <p:ph type="pic" sz="quarter" idx="13" hasCustomPrompt="1"/>
          </p:nvPr>
        </p:nvSpPr>
        <p:spPr>
          <a:xfrm>
            <a:off x="0" y="0"/>
            <a:ext cx="12192000" cy="6858000"/>
          </a:xfrm>
        </p:spPr>
        <p:txBody>
          <a:bodyPr/>
          <a:lstStyle>
            <a:lvl1pPr marL="0" indent="0" algn="ctr">
              <a:buNone/>
              <a:defRPr sz="2000"/>
            </a:lvl1pPr>
          </a:lstStyle>
          <a:p>
            <a:r>
              <a:rPr lang="en-US" dirty="0"/>
              <a:t>Click icon to insert picture</a:t>
            </a:r>
          </a:p>
        </p:txBody>
      </p:sp>
      <p:sp>
        <p:nvSpPr>
          <p:cNvPr id="2" name="Title 1">
            <a:extLst>
              <a:ext uri="{FF2B5EF4-FFF2-40B4-BE49-F238E27FC236}">
                <a16:creationId xmlns:a16="http://schemas.microsoft.com/office/drawing/2014/main" id="{32772C41-A024-2F33-1F04-21E003FA7291}"/>
              </a:ext>
            </a:extLst>
          </p:cNvPr>
          <p:cNvSpPr>
            <a:spLocks noGrp="1"/>
          </p:cNvSpPr>
          <p:nvPr>
            <p:ph type="ctrTitle" hasCustomPrompt="1"/>
          </p:nvPr>
        </p:nvSpPr>
        <p:spPr>
          <a:xfrm>
            <a:off x="1524000" y="1376680"/>
            <a:ext cx="9144000" cy="2286000"/>
          </a:xfrm>
        </p:spPr>
        <p:txBody>
          <a:bodyPr anchor="b">
            <a:noAutofit/>
          </a:bodyPr>
          <a:lstStyle>
            <a:lvl1pPr algn="ctr">
              <a:defRPr sz="5400"/>
            </a:lvl1pPr>
          </a:lstStyle>
          <a:p>
            <a:r>
              <a:rPr lang="en-US" dirty="0"/>
              <a:t>Click to add title</a:t>
            </a:r>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1524000" y="3799840"/>
            <a:ext cx="9144000" cy="2286000"/>
          </a:xfrm>
        </p:spPr>
        <p:txBody>
          <a:bodyPr>
            <a:no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360699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wo Content 1">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 uri="{C183D7F6-B498-43B3-948B-1728B52AA6E4}">
                <adec:decorative xmlns:adec="http://schemas.microsoft.com/office/drawing/2017/decorative" val="1"/>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13" name="Group 12">
            <a:extLst>
              <a:ext uri="{FF2B5EF4-FFF2-40B4-BE49-F238E27FC236}">
                <a16:creationId xmlns:a16="http://schemas.microsoft.com/office/drawing/2014/main" id="{168347B7-45FA-4A01-924D-DC385B720B3E}"/>
              </a:ext>
              <a:ext uri="{C183D7F6-B498-43B3-948B-1728B52AA6E4}">
                <adec:decorative xmlns:adec="http://schemas.microsoft.com/office/drawing/2017/decorative" val="1"/>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hasCustomPrompt="1"/>
          </p:nvPr>
        </p:nvSpPr>
        <p:spPr>
          <a:xfrm>
            <a:off x="550863" y="508635"/>
            <a:ext cx="11090274" cy="1332000"/>
          </a:xfrm>
        </p:spPr>
        <p:txBody>
          <a:bodyPr>
            <a:normAutofit/>
          </a:bodyPr>
          <a:lstStyle>
            <a:lvl1pPr>
              <a:lnSpc>
                <a:spcPct val="100000"/>
              </a:lnSpc>
              <a:defRPr sz="4000"/>
            </a:lvl1pPr>
          </a:lstStyle>
          <a:p>
            <a:r>
              <a:rPr lang="en-US" dirty="0"/>
              <a:t>Click to add title</a:t>
            </a:r>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hasCustomPrompt="1"/>
          </p:nvPr>
        </p:nvSpPr>
        <p:spPr>
          <a:xfrm>
            <a:off x="550862" y="2097175"/>
            <a:ext cx="5435600" cy="3995650"/>
          </a:xfrm>
        </p:spPr>
        <p:txBody>
          <a:bodyPr>
            <a:normAutofit/>
          </a:bodyPr>
          <a:lstStyle>
            <a:lvl1pPr marL="0" indent="0">
              <a:spcBef>
                <a:spcPts val="1000"/>
              </a:spcBef>
              <a:buNone/>
              <a:defRPr sz="1800">
                <a:solidFill>
                  <a:schemeClr val="tx1"/>
                </a:solidFill>
              </a:defRPr>
            </a:lvl1pPr>
            <a:lvl2pPr marL="228600">
              <a:spcBef>
                <a:spcPts val="1000"/>
              </a:spcBef>
              <a:defRPr sz="1800">
                <a:solidFill>
                  <a:schemeClr val="tx1"/>
                </a:solidFill>
              </a:defRPr>
            </a:lvl2pPr>
            <a:lvl3pPr marL="411480" indent="-228600">
              <a:spcBef>
                <a:spcPts val="1000"/>
              </a:spcBef>
              <a:defRPr sz="1800">
                <a:solidFill>
                  <a:schemeClr val="tx1"/>
                </a:solidFill>
              </a:defRPr>
            </a:lvl3pPr>
            <a:lvl4pPr marL="594360">
              <a:spcBef>
                <a:spcPts val="1000"/>
              </a:spcBef>
              <a:defRPr sz="1800">
                <a:solidFill>
                  <a:schemeClr val="tx1"/>
                </a:solidFill>
              </a:defRPr>
            </a:lvl4pPr>
            <a:lvl5pPr marL="777240">
              <a:spcBef>
                <a:spcPts val="1000"/>
              </a:spcBef>
              <a:defRPr sz="18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6B65629D-0977-C0EA-5E0B-C4822F43DAEE}"/>
              </a:ext>
            </a:extLst>
          </p:cNvPr>
          <p:cNvSpPr>
            <a:spLocks noGrp="1"/>
          </p:cNvSpPr>
          <p:nvPr>
            <p:ph sz="half" idx="13" hasCustomPrompt="1"/>
          </p:nvPr>
        </p:nvSpPr>
        <p:spPr>
          <a:xfrm>
            <a:off x="6205540" y="2097175"/>
            <a:ext cx="5435600" cy="3995650"/>
          </a:xfrm>
        </p:spPr>
        <p:txBody>
          <a:bodyPr>
            <a:normAutofit/>
          </a:bodyPr>
          <a:lstStyle>
            <a:lvl1pPr marL="0" indent="0">
              <a:spcBef>
                <a:spcPts val="1000"/>
              </a:spcBef>
              <a:buNone/>
              <a:defRPr sz="1800">
                <a:solidFill>
                  <a:schemeClr val="tx1"/>
                </a:solidFill>
              </a:defRPr>
            </a:lvl1pPr>
            <a:lvl2pPr marL="228600">
              <a:spcBef>
                <a:spcPts val="1000"/>
              </a:spcBef>
              <a:defRPr sz="1800">
                <a:solidFill>
                  <a:schemeClr val="tx1"/>
                </a:solidFill>
              </a:defRPr>
            </a:lvl2pPr>
            <a:lvl3pPr marL="411480" indent="-228600">
              <a:spcBef>
                <a:spcPts val="1000"/>
              </a:spcBef>
              <a:defRPr sz="1800">
                <a:solidFill>
                  <a:schemeClr val="tx1"/>
                </a:solidFill>
              </a:defRPr>
            </a:lvl3pPr>
            <a:lvl4pPr marL="594360">
              <a:spcBef>
                <a:spcPts val="1000"/>
              </a:spcBef>
              <a:defRPr sz="1800">
                <a:solidFill>
                  <a:schemeClr val="tx1"/>
                </a:solidFill>
              </a:defRPr>
            </a:lvl4pPr>
            <a:lvl5pPr marL="777240">
              <a:spcBef>
                <a:spcPts val="1000"/>
              </a:spcBef>
              <a:defRPr sz="18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t>‹#›</a:t>
            </a:fld>
            <a:endParaRPr lang="en-US" dirty="0"/>
          </a:p>
        </p:txBody>
      </p:sp>
    </p:spTree>
    <p:extLst>
      <p:ext uri="{BB962C8B-B14F-4D97-AF65-F5344CB8AC3E}">
        <p14:creationId xmlns:p14="http://schemas.microsoft.com/office/powerpoint/2010/main" val="1929982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E57989ED-9663-5033-AA83-267069FC5CEE}"/>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itle 1">
            <a:extLst>
              <a:ext uri="{FF2B5EF4-FFF2-40B4-BE49-F238E27FC236}">
                <a16:creationId xmlns:a16="http://schemas.microsoft.com/office/drawing/2014/main" id="{B1A4B040-51E3-4DA0-B21D-EEE173E7536F}"/>
              </a:ext>
            </a:extLst>
          </p:cNvPr>
          <p:cNvSpPr>
            <a:spLocks noGrp="1"/>
          </p:cNvSpPr>
          <p:nvPr>
            <p:ph type="title" hasCustomPrompt="1"/>
          </p:nvPr>
        </p:nvSpPr>
        <p:spPr>
          <a:xfrm>
            <a:off x="549536" y="549274"/>
            <a:ext cx="5179330" cy="2841829"/>
          </a:xfrm>
        </p:spPr>
        <p:txBody>
          <a:bodyPr vert="horz" wrap="square" lIns="0" tIns="0" rIns="0" bIns="0" rtlCol="0" anchor="b" anchorCtr="0">
            <a:normAutofit/>
          </a:bodyPr>
          <a:lstStyle>
            <a:lvl1pPr>
              <a:defRPr lang="en-US" sz="5400" dirty="0"/>
            </a:lvl1pPr>
          </a:lstStyle>
          <a:p>
            <a:pPr lvl="0">
              <a:lnSpc>
                <a:spcPct val="100000"/>
              </a:lnSpc>
            </a:pPr>
            <a:r>
              <a:rPr lang="en-US" dirty="0"/>
              <a:t>Click to add title</a:t>
            </a:r>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hasCustomPrompt="1"/>
          </p:nvPr>
        </p:nvSpPr>
        <p:spPr>
          <a:xfrm>
            <a:off x="549537" y="3646704"/>
            <a:ext cx="5179330" cy="2706160"/>
          </a:xfrm>
        </p:spPr>
        <p:txBody>
          <a:bodyPr>
            <a:normAutofit/>
          </a:bodyPr>
          <a:lstStyle>
            <a:lvl1pPr marL="0" indent="0">
              <a:spcBef>
                <a:spcPts val="1000"/>
              </a:spcBef>
              <a:buNone/>
              <a:defRPr sz="1800">
                <a:solidFill>
                  <a:schemeClr val="tx1"/>
                </a:solidFill>
              </a:defRPr>
            </a:lvl1pPr>
            <a:lvl2pPr marL="457200" indent="0">
              <a:spcBef>
                <a:spcPts val="1000"/>
              </a:spcBef>
              <a:buNone/>
              <a:defRPr sz="1200">
                <a:solidFill>
                  <a:schemeClr val="tx1"/>
                </a:solidFill>
              </a:defRPr>
            </a:lvl2pPr>
            <a:lvl3pPr marL="914400" indent="0">
              <a:spcBef>
                <a:spcPts val="1000"/>
              </a:spcBef>
              <a:buNone/>
              <a:defRPr sz="1200">
                <a:solidFill>
                  <a:schemeClr val="tx1"/>
                </a:solidFill>
              </a:defRPr>
            </a:lvl3pPr>
            <a:lvl4pPr marL="1371600" indent="0">
              <a:spcBef>
                <a:spcPts val="1000"/>
              </a:spcBef>
              <a:buNone/>
              <a:defRPr sz="1200">
                <a:solidFill>
                  <a:schemeClr val="tx1"/>
                </a:solidFill>
              </a:defRPr>
            </a:lvl4pPr>
            <a:lvl5pPr marL="1828800" indent="0">
              <a:spcBef>
                <a:spcPts val="1000"/>
              </a:spcBef>
              <a:buNone/>
              <a:defRPr sz="12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Picture Placeholder 19">
            <a:extLst>
              <a:ext uri="{FF2B5EF4-FFF2-40B4-BE49-F238E27FC236}">
                <a16:creationId xmlns:a16="http://schemas.microsoft.com/office/drawing/2014/main" id="{5392876F-0BBD-F80A-DE7F-8831AD3BF353}"/>
              </a:ext>
            </a:extLst>
          </p:cNvPr>
          <p:cNvSpPr>
            <a:spLocks noGrp="1"/>
          </p:cNvSpPr>
          <p:nvPr>
            <p:ph type="pic" sz="quarter" idx="13" hasCustomPrompt="1"/>
          </p:nvPr>
        </p:nvSpPr>
        <p:spPr>
          <a:xfrm>
            <a:off x="5926138" y="549275"/>
            <a:ext cx="5654675" cy="5788025"/>
          </a:xfrm>
        </p:spPr>
        <p:txBody>
          <a:bodyPr>
            <a:normAutofit/>
          </a:bodyPr>
          <a:lstStyle>
            <a:lvl1pPr marL="0" indent="0" algn="ctr">
              <a:buNone/>
              <a:defRPr sz="2000">
                <a:solidFill>
                  <a:schemeClr val="tx1"/>
                </a:solidFill>
              </a:defRPr>
            </a:lvl1pPr>
          </a:lstStyle>
          <a:p>
            <a:r>
              <a:rPr lang="en-US" dirty="0"/>
              <a:t>Click icon to insert picture</a:t>
            </a:r>
          </a:p>
        </p:txBody>
      </p:sp>
      <p:grpSp>
        <p:nvGrpSpPr>
          <p:cNvPr id="9" name="Group 8">
            <a:extLst>
              <a:ext uri="{FF2B5EF4-FFF2-40B4-BE49-F238E27FC236}">
                <a16:creationId xmlns:a16="http://schemas.microsoft.com/office/drawing/2014/main" id="{64E08E8E-10CB-55BC-8AFF-E64C800B9F89}"/>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0" name="Freeform: Shape 15">
              <a:extLst>
                <a:ext uri="{FF2B5EF4-FFF2-40B4-BE49-F238E27FC236}">
                  <a16:creationId xmlns:a16="http://schemas.microsoft.com/office/drawing/2014/main" id="{B439260B-AC6B-1C83-1A63-058A7E7EFCC9}"/>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1" name="Oval 10">
              <a:extLst>
                <a:ext uri="{FF2B5EF4-FFF2-40B4-BE49-F238E27FC236}">
                  <a16:creationId xmlns:a16="http://schemas.microsoft.com/office/drawing/2014/main" id="{4ADD32DC-9BAF-DA32-4E29-A6D403E04377}"/>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nvGrpSpPr>
          <p:cNvPr id="12" name="Group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dirty="0"/>
          </a:p>
        </p:txBody>
      </p:sp>
    </p:spTree>
    <p:extLst>
      <p:ext uri="{BB962C8B-B14F-4D97-AF65-F5344CB8AC3E}">
        <p14:creationId xmlns:p14="http://schemas.microsoft.com/office/powerpoint/2010/main" val="394073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26322346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pPr/>
              <a:t>‹#›</a:t>
            </a:fld>
            <a:endParaRPr lang="en-US" dirty="0"/>
          </a:p>
        </p:txBody>
      </p:sp>
      <p:sp>
        <p:nvSpPr>
          <p:cNvPr id="3" name="Text Placeholder 2">
            <a:extLst>
              <a:ext uri="{FF2B5EF4-FFF2-40B4-BE49-F238E27FC236}">
                <a16:creationId xmlns:a16="http://schemas.microsoft.com/office/drawing/2014/main"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47365650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415189351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347285868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a:extLst>
              <a:ext uri="{FF2B5EF4-FFF2-40B4-BE49-F238E27FC236}">
                <a16:creationId xmlns:a16="http://schemas.microsoft.com/office/drawing/2014/main" id="{D4F51F65-E111-4656-83BE-CFCDE2DD6CD6}"/>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F9FF82CB-2D17-4918-821E-485475CF243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B66589D-A056-4817-AE15-39D87FE13169}"/>
              </a:ext>
            </a:extLst>
          </p:cNvPr>
          <p:cNvSpPr>
            <a:spLocks noGrp="1"/>
          </p:cNvSpPr>
          <p:nvPr>
            <p:ph type="sldNum" sz="quarter" idx="12"/>
          </p:nvPr>
        </p:nvSpPr>
        <p:spPr/>
        <p:txBody>
          <a:bodyPr/>
          <a:lstStyle/>
          <a:p>
            <a:fld id="{DBA1B0FB-D917-4C8C-928F-313BD683BF39}" type="slidenum">
              <a:rPr lang="en-US" smtClean="0"/>
              <a:pPr/>
              <a:t>‹#›</a:t>
            </a:fld>
            <a:endParaRPr lang="en-US" dirty="0"/>
          </a:p>
        </p:txBody>
      </p:sp>
      <p:sp>
        <p:nvSpPr>
          <p:cNvPr id="39" name="Freeform: Shape 38">
            <a:extLst>
              <a:ext uri="{FF2B5EF4-FFF2-40B4-BE49-F238E27FC236}">
                <a16:creationId xmlns:a16="http://schemas.microsoft.com/office/drawing/2014/main"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a:extLst>
              <a:ext uri="{FF2B5EF4-FFF2-40B4-BE49-F238E27FC236}">
                <a16:creationId xmlns:a16="http://schemas.microsoft.com/office/drawing/2014/main"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45413379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r>
              <a:rPr lang="en-US"/>
              <a:t>20XX</a:t>
            </a:r>
            <a:endParaRPr lang="en-US" dirty="0"/>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131167432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84548230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a:extLst>
              <a:ext uri="{FF2B5EF4-FFF2-40B4-BE49-F238E27FC236}">
                <a16:creationId xmlns:a16="http://schemas.microsoft.com/office/drawing/2014/main"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31766735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endParaRPr lang="en-US" dirty="0"/>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alpha val="80000"/>
                  </a:schemeClr>
                </a:solidFill>
              </a:defRPr>
            </a:lvl1p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4222058729"/>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20" r:id="rId14"/>
    <p:sldLayoutId id="2147483722" r:id="rId15"/>
    <p:sldLayoutId id="2147483723" r:id="rId16"/>
    <p:sldLayoutId id="2147483728" r:id="rId17"/>
  </p:sldLayoutIdLst>
  <p:hf sldNum="0" hdr="0" ftr="0" dt="0"/>
  <p:txStyles>
    <p:title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4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hyperlink" Target="https://www.bundabergnow.com/2019/08/13/fairymead-sewer-pump-station/" TargetMode="External"/><Relationship Id="rId2" Type="http://schemas.openxmlformats.org/officeDocument/2006/relationships/image" Target="../media/image3.jp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hyperlink" Target="https://www.flickr.com/photos/stcharlesil/15497609522"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Oval 16">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9" name="Group 18">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20" name="Freeform: Shape 19">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Oval 21">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Oval 22">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25" name="Rectangle 24">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0047101-8D42-6100-9CEA-AEC0FAEAB606}"/>
              </a:ext>
            </a:extLst>
          </p:cNvPr>
          <p:cNvSpPr>
            <a:spLocks noGrp="1"/>
          </p:cNvSpPr>
          <p:nvPr>
            <p:ph type="title"/>
          </p:nvPr>
        </p:nvSpPr>
        <p:spPr>
          <a:xfrm>
            <a:off x="550863" y="549275"/>
            <a:ext cx="5437187" cy="2986234"/>
          </a:xfrm>
        </p:spPr>
        <p:txBody>
          <a:bodyPr vert="horz" wrap="square" lIns="0" tIns="0" rIns="0" bIns="0" rtlCol="0" anchor="b" anchorCtr="0">
            <a:normAutofit/>
          </a:bodyPr>
          <a:lstStyle/>
          <a:p>
            <a:pPr>
              <a:lnSpc>
                <a:spcPct val="100000"/>
              </a:lnSpc>
            </a:pPr>
            <a:r>
              <a:rPr lang="en-US" sz="6400" kern="1200" dirty="0">
                <a:solidFill>
                  <a:schemeClr val="tx1"/>
                </a:solidFill>
                <a:latin typeface="+mj-lt"/>
                <a:ea typeface="+mj-ea"/>
                <a:cs typeface="+mj-cs"/>
              </a:rPr>
              <a:t>2025-2026</a:t>
            </a:r>
            <a:br>
              <a:rPr lang="en-US" sz="6400" kern="1200" dirty="0">
                <a:solidFill>
                  <a:schemeClr val="tx1"/>
                </a:solidFill>
                <a:latin typeface="+mj-lt"/>
                <a:ea typeface="+mj-ea"/>
                <a:cs typeface="+mj-cs"/>
              </a:rPr>
            </a:br>
            <a:r>
              <a:rPr lang="en-US" sz="6400" dirty="0"/>
              <a:t>Budget Hearing</a:t>
            </a:r>
            <a:endParaRPr lang="en-US" sz="6400" kern="1200" dirty="0">
              <a:solidFill>
                <a:schemeClr val="tx1"/>
              </a:solidFill>
              <a:latin typeface="+mj-lt"/>
              <a:ea typeface="+mj-ea"/>
              <a:cs typeface="+mj-cs"/>
            </a:endParaRPr>
          </a:p>
        </p:txBody>
      </p:sp>
      <p:grpSp>
        <p:nvGrpSpPr>
          <p:cNvPr id="27" name="Group 26">
            <a:extLst>
              <a:ext uri="{FF2B5EF4-FFF2-40B4-BE49-F238E27FC236}">
                <a16:creationId xmlns:a16="http://schemas.microsoft.com/office/drawing/2014/main" id="{73840CF4-F848-4FE0-AEA6-C9E806911B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20950" y="549275"/>
            <a:ext cx="667802" cy="631474"/>
            <a:chOff x="10478914" y="1506691"/>
            <a:chExt cx="667802" cy="631474"/>
          </a:xfrm>
        </p:grpSpPr>
        <p:sp>
          <p:nvSpPr>
            <p:cNvPr id="28" name="Freeform: Shape 27">
              <a:extLst>
                <a:ext uri="{FF2B5EF4-FFF2-40B4-BE49-F238E27FC236}">
                  <a16:creationId xmlns:a16="http://schemas.microsoft.com/office/drawing/2014/main" id="{F4B46153-41DB-494F-9B08-EBCCF27283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Oval 28">
              <a:extLst>
                <a:ext uri="{FF2B5EF4-FFF2-40B4-BE49-F238E27FC236}">
                  <a16:creationId xmlns:a16="http://schemas.microsoft.com/office/drawing/2014/main" id="{7B6D42DA-2D84-4A50-A359-7A5C651B1C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1" name="Oval 30">
            <a:extLst>
              <a:ext uri="{FF2B5EF4-FFF2-40B4-BE49-F238E27FC236}">
                <a16:creationId xmlns:a16="http://schemas.microsoft.com/office/drawing/2014/main" id="{94459D96-B947-4C7F-8BCA-915F8B07C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2954" y="5171203"/>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Box 1">
            <a:extLst>
              <a:ext uri="{FF2B5EF4-FFF2-40B4-BE49-F238E27FC236}">
                <a16:creationId xmlns:a16="http://schemas.microsoft.com/office/drawing/2014/main" id="{986639E3-392D-8BAC-B0AF-C868621B1DFD}"/>
              </a:ext>
            </a:extLst>
          </p:cNvPr>
          <p:cNvSpPr txBox="1"/>
          <p:nvPr/>
        </p:nvSpPr>
        <p:spPr>
          <a:xfrm>
            <a:off x="971574" y="5558953"/>
            <a:ext cx="2609826" cy="461665"/>
          </a:xfrm>
          <a:prstGeom prst="rect">
            <a:avLst/>
          </a:prstGeom>
          <a:noFill/>
        </p:spPr>
        <p:txBody>
          <a:bodyPr wrap="square" rtlCol="0">
            <a:spAutoFit/>
          </a:bodyPr>
          <a:lstStyle/>
          <a:p>
            <a:r>
              <a:rPr lang="en-US" sz="2400" dirty="0"/>
              <a:t>June 24 &amp; 25, 2025</a:t>
            </a:r>
          </a:p>
        </p:txBody>
      </p:sp>
      <p:pic>
        <p:nvPicPr>
          <p:cNvPr id="8" name="Picture Placeholder 13">
            <a:extLst>
              <a:ext uri="{FF2B5EF4-FFF2-40B4-BE49-F238E27FC236}">
                <a16:creationId xmlns:a16="http://schemas.microsoft.com/office/drawing/2014/main" id="{53227D59-33F9-9DDB-1C5C-A938A989EE5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280309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175E7-95C3-8625-7B39-F478155BC8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C9AB8-C245-6290-F6B8-AE0A6A4E1C56}"/>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72C868AE-6358-7BDE-5AC0-81CE908A35CE}"/>
              </a:ext>
            </a:extLst>
          </p:cNvPr>
          <p:cNvSpPr>
            <a:spLocks noGrp="1"/>
          </p:cNvSpPr>
          <p:nvPr>
            <p:ph sz="quarter" idx="13"/>
          </p:nvPr>
        </p:nvSpPr>
        <p:spPr>
          <a:xfrm>
            <a:off x="550863" y="1350497"/>
            <a:ext cx="8126412" cy="5307477"/>
          </a:xfrm>
        </p:spPr>
        <p:txBody>
          <a:bodyPr>
            <a:normAutofit/>
          </a:bodyPr>
          <a:lstStyle/>
          <a:p>
            <a:r>
              <a:rPr lang="en-US" dirty="0"/>
              <a:t>Redwood Tank Replacement (Phase 2 – Tank 3 and 4)</a:t>
            </a:r>
          </a:p>
          <a:p>
            <a:r>
              <a:rPr lang="en-US" dirty="0"/>
              <a:t>Total Grant Funding: $600,000	Total Project: $800,000</a:t>
            </a:r>
          </a:p>
          <a:p>
            <a:r>
              <a:rPr lang="en-US" dirty="0"/>
              <a:t>Expended: Phase I was completed.; Design for Tank 3 and 4 </a:t>
            </a:r>
          </a:p>
          <a:p>
            <a:r>
              <a:rPr lang="en-US" dirty="0"/>
              <a:t>Remaining:  Bid and construction</a:t>
            </a:r>
          </a:p>
          <a:p>
            <a:r>
              <a:rPr lang="en-US" dirty="0"/>
              <a:t>Current:  Funding expires: 3/17/26</a:t>
            </a:r>
          </a:p>
          <a:p>
            <a:r>
              <a:rPr lang="en-US" dirty="0"/>
              <a:t>Engineers are completing the bid package to be awarded over the summer of 2025.</a:t>
            </a:r>
          </a:p>
          <a:p>
            <a:endParaRPr lang="en-US" dirty="0"/>
          </a:p>
        </p:txBody>
      </p:sp>
    </p:spTree>
    <p:extLst>
      <p:ext uri="{BB962C8B-B14F-4D97-AF65-F5344CB8AC3E}">
        <p14:creationId xmlns:p14="http://schemas.microsoft.com/office/powerpoint/2010/main" val="470659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71399-FE6D-B765-9B68-053DA37ACB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C489F0-840E-DBF1-ADB6-6368D5F5D591}"/>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F9AF33A3-0FD9-81ED-433E-DB33020E8E77}"/>
              </a:ext>
            </a:extLst>
          </p:cNvPr>
          <p:cNvSpPr>
            <a:spLocks noGrp="1"/>
          </p:cNvSpPr>
          <p:nvPr>
            <p:ph sz="quarter" idx="13"/>
          </p:nvPr>
        </p:nvSpPr>
        <p:spPr>
          <a:xfrm>
            <a:off x="550863" y="1350497"/>
            <a:ext cx="8126412" cy="5307477"/>
          </a:xfrm>
        </p:spPr>
        <p:txBody>
          <a:bodyPr>
            <a:normAutofit/>
          </a:bodyPr>
          <a:lstStyle/>
          <a:p>
            <a:r>
              <a:rPr lang="en-US" dirty="0"/>
              <a:t>Live Oak Drive Water Line Replacement</a:t>
            </a:r>
          </a:p>
          <a:p>
            <a:r>
              <a:rPr lang="en-US" dirty="0"/>
              <a:t>Total Funding: $329,000</a:t>
            </a:r>
          </a:p>
          <a:p>
            <a:r>
              <a:rPr lang="en-US" dirty="0"/>
              <a:t>Remaining:  Design funding awarded and complete.  Should go to bid this summer.</a:t>
            </a:r>
          </a:p>
          <a:p>
            <a:endParaRPr lang="en-US" dirty="0"/>
          </a:p>
        </p:txBody>
      </p:sp>
    </p:spTree>
    <p:extLst>
      <p:ext uri="{BB962C8B-B14F-4D97-AF65-F5344CB8AC3E}">
        <p14:creationId xmlns:p14="http://schemas.microsoft.com/office/powerpoint/2010/main" val="3791827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189BA-E162-482C-B59F-48168BBE75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B4A929-EE24-9831-3FAE-E09898B313B7}"/>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84F13C8E-ADA3-4B85-449E-0E9784B1966A}"/>
              </a:ext>
            </a:extLst>
          </p:cNvPr>
          <p:cNvSpPr>
            <a:spLocks noGrp="1"/>
          </p:cNvSpPr>
          <p:nvPr>
            <p:ph sz="quarter" idx="13"/>
          </p:nvPr>
        </p:nvSpPr>
        <p:spPr>
          <a:xfrm>
            <a:off x="550863" y="1350497"/>
            <a:ext cx="8126412" cy="5307477"/>
          </a:xfrm>
        </p:spPr>
        <p:txBody>
          <a:bodyPr>
            <a:normAutofit/>
          </a:bodyPr>
          <a:lstStyle/>
          <a:p>
            <a:r>
              <a:rPr lang="en-US" dirty="0"/>
              <a:t>Sewage Dump Station at Southeast</a:t>
            </a:r>
          </a:p>
          <a:p>
            <a:r>
              <a:rPr lang="en-US" dirty="0"/>
              <a:t>Total Funding: $160,000</a:t>
            </a:r>
          </a:p>
          <a:p>
            <a:r>
              <a:rPr lang="en-US" dirty="0"/>
              <a:t>Remaining:  Design is being completed with the NW Station.  All materials have been purchased.</a:t>
            </a:r>
          </a:p>
          <a:p>
            <a:r>
              <a:rPr lang="en-US" dirty="0"/>
              <a:t>Completed: December 2025</a:t>
            </a:r>
          </a:p>
          <a:p>
            <a:endParaRPr lang="en-US" dirty="0"/>
          </a:p>
        </p:txBody>
      </p:sp>
    </p:spTree>
    <p:extLst>
      <p:ext uri="{BB962C8B-B14F-4D97-AF65-F5344CB8AC3E}">
        <p14:creationId xmlns:p14="http://schemas.microsoft.com/office/powerpoint/2010/main" val="4119902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3ABAC-8C0C-5F09-7118-43308A25CC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C2653A-211B-8466-221D-028ECCC0C4A5}"/>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96DE38DD-C46B-3608-3DD6-D3F9B90796A7}"/>
              </a:ext>
            </a:extLst>
          </p:cNvPr>
          <p:cNvSpPr>
            <a:spLocks noGrp="1"/>
          </p:cNvSpPr>
          <p:nvPr>
            <p:ph sz="quarter" idx="13"/>
          </p:nvPr>
        </p:nvSpPr>
        <p:spPr>
          <a:xfrm>
            <a:off x="550863" y="1350497"/>
            <a:ext cx="8126412" cy="5307477"/>
          </a:xfrm>
        </p:spPr>
        <p:txBody>
          <a:bodyPr>
            <a:normAutofit/>
          </a:bodyPr>
          <a:lstStyle/>
          <a:p>
            <a:r>
              <a:rPr lang="en-US" dirty="0"/>
              <a:t>Southeast Headworks Realignment</a:t>
            </a:r>
          </a:p>
          <a:p>
            <a:r>
              <a:rPr lang="en-US" dirty="0"/>
              <a:t>Total Funding: $200,000</a:t>
            </a:r>
          </a:p>
          <a:p>
            <a:r>
              <a:rPr lang="en-US" dirty="0"/>
              <a:t>Remaining:  This will begin with the new budget. The headworks has multiple pipes coming in at the same location.  The smaller pipes can’t overcome the large pipes when they kick on which causes the smaller lines to backup until the large pipe shuts off or reduces enough for the small pipes to overcome.  This project will separate the lines and allow each to dump into the headworks without being impacted by other pipe flows.</a:t>
            </a:r>
          </a:p>
          <a:p>
            <a:endParaRPr lang="en-US" dirty="0"/>
          </a:p>
        </p:txBody>
      </p:sp>
    </p:spTree>
    <p:extLst>
      <p:ext uri="{BB962C8B-B14F-4D97-AF65-F5344CB8AC3E}">
        <p14:creationId xmlns:p14="http://schemas.microsoft.com/office/powerpoint/2010/main" val="2263363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33" name="Freeform: Shape 32">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4" name="Oval 33">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Oval 34">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Freeform: Shape 35">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38" name="Rectangle 37">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8A84D4AF-8D29-5A55-F3F8-1E928E3B08FF}"/>
              </a:ext>
            </a:extLst>
          </p:cNvPr>
          <p:cNvSpPr>
            <a:spLocks noGrp="1"/>
          </p:cNvSpPr>
          <p:nvPr>
            <p:ph type="ctrTitle"/>
          </p:nvPr>
        </p:nvSpPr>
        <p:spPr>
          <a:xfrm>
            <a:off x="6201412" y="549275"/>
            <a:ext cx="5437185" cy="868045"/>
          </a:xfrm>
        </p:spPr>
        <p:txBody>
          <a:bodyPr vert="horz" wrap="square" lIns="0" tIns="0" rIns="0" bIns="0" rtlCol="0" anchor="b" anchorCtr="0">
            <a:normAutofit/>
          </a:bodyPr>
          <a:lstStyle/>
          <a:p>
            <a:pPr algn="l">
              <a:lnSpc>
                <a:spcPct val="100000"/>
              </a:lnSpc>
            </a:pPr>
            <a:r>
              <a:rPr lang="en-US" sz="4800" dirty="0"/>
              <a:t>Vallejo Lift Station</a:t>
            </a:r>
          </a:p>
        </p:txBody>
      </p:sp>
      <p:pic>
        <p:nvPicPr>
          <p:cNvPr id="16" name="Picture 15" descr="A picture containing map&#10;&#10;Description automatically generated">
            <a:extLst>
              <a:ext uri="{FF2B5EF4-FFF2-40B4-BE49-F238E27FC236}">
                <a16:creationId xmlns:a16="http://schemas.microsoft.com/office/drawing/2014/main" id="{1BEE90BA-CEF2-6C1A-032E-4F211A0BD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846" y="223010"/>
            <a:ext cx="4711066" cy="6281422"/>
          </a:xfrm>
          <a:custGeom>
            <a:avLst/>
            <a:gdLst/>
            <a:ahLst/>
            <a:cxnLst/>
            <a:rect l="l" t="t" r="r" b="b"/>
            <a:pathLst>
              <a:path w="5092062" h="5759450">
                <a:moveTo>
                  <a:pt x="0" y="0"/>
                </a:moveTo>
                <a:lnTo>
                  <a:pt x="5092062" y="0"/>
                </a:lnTo>
                <a:lnTo>
                  <a:pt x="5092062" y="5759450"/>
                </a:lnTo>
                <a:lnTo>
                  <a:pt x="0" y="5759450"/>
                </a:lnTo>
                <a:close/>
              </a:path>
            </a:pathLst>
          </a:custGeom>
        </p:spPr>
      </p:pic>
      <p:sp>
        <p:nvSpPr>
          <p:cNvPr id="18" name="TextBox 17">
            <a:extLst>
              <a:ext uri="{FF2B5EF4-FFF2-40B4-BE49-F238E27FC236}">
                <a16:creationId xmlns:a16="http://schemas.microsoft.com/office/drawing/2014/main" id="{F0B8A68D-D670-3C1F-23A5-926350ED423D}"/>
              </a:ext>
            </a:extLst>
          </p:cNvPr>
          <p:cNvSpPr txBox="1"/>
          <p:nvPr/>
        </p:nvSpPr>
        <p:spPr>
          <a:xfrm>
            <a:off x="5253575" y="2916936"/>
            <a:ext cx="6574536" cy="3230753"/>
          </a:xfrm>
          <a:prstGeom prst="rect">
            <a:avLst/>
          </a:prstGeom>
        </p:spPr>
        <p:txBody>
          <a:bodyPr vert="horz" wrap="square" lIns="0" tIns="0" rIns="0" bIns="0" rtlCol="0" anchor="t">
            <a:normAutofit/>
          </a:bodyPr>
          <a:lstStyle/>
          <a:p>
            <a:pPr indent="-228600">
              <a:lnSpc>
                <a:spcPct val="110000"/>
              </a:lnSpc>
              <a:spcAft>
                <a:spcPts val="800"/>
              </a:spcAft>
              <a:buFont typeface="Arial" panose="020B0604020202020204" pitchFamily="34" charset="0"/>
              <a:buChar char="•"/>
            </a:pPr>
            <a:r>
              <a:rPr lang="en-US" sz="3200" dirty="0">
                <a:solidFill>
                  <a:srgbClr val="FFFFFF"/>
                </a:solidFill>
              </a:rPr>
              <a:t>Property Closing by December 2025</a:t>
            </a:r>
          </a:p>
          <a:p>
            <a:pPr indent="-228600">
              <a:lnSpc>
                <a:spcPct val="110000"/>
              </a:lnSpc>
              <a:spcAft>
                <a:spcPts val="800"/>
              </a:spcAft>
              <a:buFont typeface="Arial" panose="020B0604020202020204" pitchFamily="34" charset="0"/>
              <a:buChar char="•"/>
            </a:pPr>
            <a:r>
              <a:rPr lang="en-US" sz="3200" dirty="0">
                <a:solidFill>
                  <a:srgbClr val="FFFFFF"/>
                </a:solidFill>
              </a:rPr>
              <a:t>Capture the green flow lines at Vallejo</a:t>
            </a:r>
          </a:p>
          <a:p>
            <a:pPr indent="-228600">
              <a:lnSpc>
                <a:spcPct val="110000"/>
              </a:lnSpc>
              <a:spcAft>
                <a:spcPts val="800"/>
              </a:spcAft>
              <a:buFont typeface="Arial" panose="020B0604020202020204" pitchFamily="34" charset="0"/>
              <a:buChar char="•"/>
            </a:pPr>
            <a:r>
              <a:rPr lang="en-US" sz="3200" dirty="0">
                <a:solidFill>
                  <a:srgbClr val="FFFFFF"/>
                </a:solidFill>
              </a:rPr>
              <a:t>The Sewer Lines bisect the Lots</a:t>
            </a:r>
          </a:p>
          <a:p>
            <a:pPr indent="-228600">
              <a:lnSpc>
                <a:spcPct val="110000"/>
              </a:lnSpc>
              <a:spcAft>
                <a:spcPts val="800"/>
              </a:spcAft>
              <a:buFont typeface="Arial" panose="020B0604020202020204" pitchFamily="34" charset="0"/>
              <a:buChar char="•"/>
            </a:pPr>
            <a:r>
              <a:rPr lang="en-US" sz="3200" dirty="0">
                <a:solidFill>
                  <a:srgbClr val="FFFFFF"/>
                </a:solidFill>
              </a:rPr>
              <a:t>Connect to the Force Main</a:t>
            </a:r>
          </a:p>
          <a:p>
            <a:pPr indent="-228600">
              <a:lnSpc>
                <a:spcPct val="110000"/>
              </a:lnSpc>
              <a:spcAft>
                <a:spcPts val="800"/>
              </a:spcAft>
              <a:buFont typeface="Arial" panose="020B0604020202020204" pitchFamily="34" charset="0"/>
              <a:buChar char="•"/>
            </a:pPr>
            <a:r>
              <a:rPr lang="en-US" sz="3200" dirty="0">
                <a:solidFill>
                  <a:srgbClr val="FFFFFF"/>
                </a:solidFill>
              </a:rPr>
              <a:t>Odor controls will be installed</a:t>
            </a:r>
          </a:p>
        </p:txBody>
      </p:sp>
    </p:spTree>
    <p:extLst>
      <p:ext uri="{BB962C8B-B14F-4D97-AF65-F5344CB8AC3E}">
        <p14:creationId xmlns:p14="http://schemas.microsoft.com/office/powerpoint/2010/main" val="2855514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31" name="Freeform: Shape 3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Oval 3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Oval 3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Freeform: Shape 3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useBgFill="1">
        <p:nvSpPr>
          <p:cNvPr id="36" name="Rectangle 3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6B425BBD-042F-4CF8-A9EE-42CC14D25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60575" y="5492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8" name="Picture 7" descr="A picture containing outdoor, sky, ground, shore&#10;&#10;Description automatically generated">
            <a:extLst>
              <a:ext uri="{FF2B5EF4-FFF2-40B4-BE49-F238E27FC236}">
                <a16:creationId xmlns:a16="http://schemas.microsoft.com/office/drawing/2014/main" id="{5F1DA8F4-B030-6A95-6501-B60584164A7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1" b="12713"/>
          <a:stretch/>
        </p:blipFill>
        <p:spPr>
          <a:xfrm>
            <a:off x="550863" y="3420424"/>
            <a:ext cx="4414329" cy="2889887"/>
          </a:xfrm>
          <a:custGeom>
            <a:avLst/>
            <a:gdLst/>
            <a:ahLst/>
            <a:cxnLst/>
            <a:rect l="l" t="t" r="r" b="b"/>
            <a:pathLst>
              <a:path w="5773738" h="3779838">
                <a:moveTo>
                  <a:pt x="0" y="0"/>
                </a:moveTo>
                <a:lnTo>
                  <a:pt x="5773738" y="0"/>
                </a:lnTo>
                <a:lnTo>
                  <a:pt x="5773738" y="3779838"/>
                </a:lnTo>
                <a:lnTo>
                  <a:pt x="0" y="3779838"/>
                </a:lnTo>
                <a:close/>
              </a:path>
            </a:pathLst>
          </a:custGeom>
        </p:spPr>
      </p:pic>
      <p:grpSp>
        <p:nvGrpSpPr>
          <p:cNvPr id="40" name="Group 39">
            <a:extLst>
              <a:ext uri="{FF2B5EF4-FFF2-40B4-BE49-F238E27FC236}">
                <a16:creationId xmlns:a16="http://schemas.microsoft.com/office/drawing/2014/main" id="{F8ED97E8-4320-4F9F-8AB2-2EC6D9FC97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0191" y="1665774"/>
            <a:ext cx="1262947" cy="1335600"/>
            <a:chOff x="2678417" y="2427951"/>
            <a:chExt cx="1262947" cy="1335600"/>
          </a:xfrm>
        </p:grpSpPr>
        <p:sp>
          <p:nvSpPr>
            <p:cNvPr id="41" name="Freeform: Shape 40">
              <a:extLst>
                <a:ext uri="{FF2B5EF4-FFF2-40B4-BE49-F238E27FC236}">
                  <a16:creationId xmlns:a16="http://schemas.microsoft.com/office/drawing/2014/main" id="{DDAE1E3F-711D-4F2E-AF4B-0A3CF77C56E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717A35D9-9F09-4A9F-AD47-CF2115100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51" name="Group 50">
            <a:extLst>
              <a:ext uri="{FF2B5EF4-FFF2-40B4-BE49-F238E27FC236}">
                <a16:creationId xmlns:a16="http://schemas.microsoft.com/office/drawing/2014/main" id="{3F071BFC-FCD5-404E-90E6-D596557747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724513" y="5071998"/>
            <a:ext cx="1980000" cy="1336764"/>
            <a:chOff x="7285270" y="3781428"/>
            <a:chExt cx="1980000" cy="1336764"/>
          </a:xfrm>
        </p:grpSpPr>
        <p:sp>
          <p:nvSpPr>
            <p:cNvPr id="52" name="Freeform: Shape 51">
              <a:extLst>
                <a:ext uri="{FF2B5EF4-FFF2-40B4-BE49-F238E27FC236}">
                  <a16:creationId xmlns:a16="http://schemas.microsoft.com/office/drawing/2014/main" id="{BA0B934F-9437-4904-A573-FD6F8B81F33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a:off x="7285270" y="3781428"/>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Freeform: Shape 52">
              <a:extLst>
                <a:ext uri="{FF2B5EF4-FFF2-40B4-BE49-F238E27FC236}">
                  <a16:creationId xmlns:a16="http://schemas.microsoft.com/office/drawing/2014/main" id="{E0204A86-ED4C-4DD3-9013-C7A4EFF920E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a:off x="7351895" y="3784117"/>
              <a:ext cx="1853969" cy="1042921"/>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Oval 53">
              <a:extLst>
                <a:ext uri="{FF2B5EF4-FFF2-40B4-BE49-F238E27FC236}">
                  <a16:creationId xmlns:a16="http://schemas.microsoft.com/office/drawing/2014/main" id="{69EEA625-9D71-403F-B693-78E33344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7997401" y="4831348"/>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5" name="Oval 54">
              <a:extLst>
                <a:ext uri="{FF2B5EF4-FFF2-40B4-BE49-F238E27FC236}">
                  <a16:creationId xmlns:a16="http://schemas.microsoft.com/office/drawing/2014/main" id="{425D8F7F-021F-459C-87EB-5AF697DC3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8978427" y="3850321"/>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 name="Content Placeholder 5">
            <a:extLst>
              <a:ext uri="{FF2B5EF4-FFF2-40B4-BE49-F238E27FC236}">
                <a16:creationId xmlns:a16="http://schemas.microsoft.com/office/drawing/2014/main" id="{9BE7E655-DBBE-1E38-D543-EB34028F2F2B}"/>
              </a:ext>
            </a:extLst>
          </p:cNvPr>
          <p:cNvSpPr>
            <a:spLocks noGrp="1"/>
          </p:cNvSpPr>
          <p:nvPr>
            <p:ph sz="half" idx="1"/>
          </p:nvPr>
        </p:nvSpPr>
        <p:spPr>
          <a:xfrm>
            <a:off x="5152166" y="2112265"/>
            <a:ext cx="6963634" cy="4196460"/>
          </a:xfrm>
        </p:spPr>
        <p:txBody>
          <a:bodyPr vert="horz" wrap="square" lIns="0" tIns="0" rIns="0" bIns="0" rtlCol="0" anchor="t">
            <a:normAutofit/>
          </a:bodyPr>
          <a:lstStyle/>
          <a:p>
            <a:pPr lvl="1">
              <a:lnSpc>
                <a:spcPct val="100000"/>
              </a:lnSpc>
            </a:pPr>
            <a:r>
              <a:rPr lang="en-US" sz="2000" dirty="0">
                <a:solidFill>
                  <a:schemeClr val="tx1">
                    <a:alpha val="60000"/>
                  </a:schemeClr>
                </a:solidFill>
              </a:rPr>
              <a:t>Allows flows to be metered or the station pumped </a:t>
            </a:r>
          </a:p>
          <a:p>
            <a:pPr lvl="1">
              <a:lnSpc>
                <a:spcPct val="100000"/>
              </a:lnSpc>
            </a:pPr>
            <a:r>
              <a:rPr lang="en-US" sz="2000" dirty="0">
                <a:solidFill>
                  <a:schemeClr val="tx1">
                    <a:alpha val="60000"/>
                  </a:schemeClr>
                </a:solidFill>
              </a:rPr>
              <a:t>Off-street location with enough space to loop around with trucks if needed</a:t>
            </a:r>
          </a:p>
          <a:p>
            <a:pPr lvl="1">
              <a:lnSpc>
                <a:spcPct val="100000"/>
              </a:lnSpc>
            </a:pPr>
            <a:r>
              <a:rPr lang="en-US" sz="2000" dirty="0">
                <a:solidFill>
                  <a:schemeClr val="tx1">
                    <a:alpha val="60000"/>
                  </a:schemeClr>
                </a:solidFill>
              </a:rPr>
              <a:t>Currently lots experience dumping and encampments</a:t>
            </a:r>
          </a:p>
          <a:p>
            <a:pPr lvl="1">
              <a:lnSpc>
                <a:spcPct val="100000"/>
              </a:lnSpc>
            </a:pPr>
            <a:r>
              <a:rPr lang="en-US" sz="2000" dirty="0">
                <a:solidFill>
                  <a:schemeClr val="tx1">
                    <a:alpha val="60000"/>
                  </a:schemeClr>
                </a:solidFill>
              </a:rPr>
              <a:t>The site will be fenced and secured with odor controls installed</a:t>
            </a:r>
          </a:p>
          <a:p>
            <a:pPr lvl="1">
              <a:lnSpc>
                <a:spcPct val="100000"/>
              </a:lnSpc>
            </a:pPr>
            <a:r>
              <a:rPr lang="en-US" sz="2000" dirty="0">
                <a:solidFill>
                  <a:schemeClr val="tx1">
                    <a:alpha val="60000"/>
                  </a:schemeClr>
                </a:solidFill>
              </a:rPr>
              <a:t>Property purchase expected to be completed by December 2025</a:t>
            </a:r>
          </a:p>
        </p:txBody>
      </p:sp>
      <p:sp>
        <p:nvSpPr>
          <p:cNvPr id="3" name="Title 2">
            <a:extLst>
              <a:ext uri="{FF2B5EF4-FFF2-40B4-BE49-F238E27FC236}">
                <a16:creationId xmlns:a16="http://schemas.microsoft.com/office/drawing/2014/main" id="{476CC09F-7383-3A4C-555C-35DA0BB4B76E}"/>
              </a:ext>
            </a:extLst>
          </p:cNvPr>
          <p:cNvSpPr>
            <a:spLocks noGrp="1"/>
          </p:cNvSpPr>
          <p:nvPr>
            <p:ph type="title"/>
          </p:nvPr>
        </p:nvSpPr>
        <p:spPr>
          <a:xfrm>
            <a:off x="550862" y="580363"/>
            <a:ext cx="7898194" cy="754499"/>
          </a:xfrm>
        </p:spPr>
        <p:txBody>
          <a:bodyPr vert="horz" wrap="square" lIns="0" tIns="0" rIns="0" bIns="0" rtlCol="0" anchor="t" anchorCtr="0">
            <a:normAutofit/>
          </a:bodyPr>
          <a:lstStyle/>
          <a:p>
            <a:pPr>
              <a:lnSpc>
                <a:spcPct val="90000"/>
              </a:lnSpc>
            </a:pPr>
            <a:r>
              <a:rPr lang="en-US" sz="4800" kern="1200" dirty="0">
                <a:solidFill>
                  <a:schemeClr val="tx1"/>
                </a:solidFill>
                <a:latin typeface="+mj-lt"/>
                <a:ea typeface="+mj-ea"/>
                <a:cs typeface="+mj-cs"/>
              </a:rPr>
              <a:t>Highlands Metering  Station</a:t>
            </a:r>
          </a:p>
        </p:txBody>
      </p:sp>
    </p:spTree>
    <p:extLst>
      <p:ext uri="{BB962C8B-B14F-4D97-AF65-F5344CB8AC3E}">
        <p14:creationId xmlns:p14="http://schemas.microsoft.com/office/powerpoint/2010/main" val="3353460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9E8B7-2371-A8BC-35C2-916225548B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9D8419-A942-47B2-64E9-6DF1A1AE9156}"/>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D1E6639C-AC45-DF4E-1989-7A38D89A13A8}"/>
              </a:ext>
            </a:extLst>
          </p:cNvPr>
          <p:cNvSpPr>
            <a:spLocks noGrp="1"/>
          </p:cNvSpPr>
          <p:nvPr>
            <p:ph sz="quarter" idx="13"/>
          </p:nvPr>
        </p:nvSpPr>
        <p:spPr>
          <a:xfrm>
            <a:off x="550862" y="1350497"/>
            <a:ext cx="8876601" cy="5307477"/>
          </a:xfrm>
        </p:spPr>
        <p:txBody>
          <a:bodyPr>
            <a:normAutofit/>
          </a:bodyPr>
          <a:lstStyle/>
          <a:p>
            <a:r>
              <a:rPr lang="en-US" dirty="0"/>
              <a:t>Water Line for Soda Bay Road to South Main Street and Fire Hydrant</a:t>
            </a:r>
          </a:p>
          <a:p>
            <a:r>
              <a:rPr lang="en-US" dirty="0"/>
              <a:t>Total Funding: $2,000,000</a:t>
            </a:r>
          </a:p>
          <a:p>
            <a:r>
              <a:rPr lang="en-US" dirty="0"/>
              <a:t>Expended: $0</a:t>
            </a:r>
          </a:p>
          <a:p>
            <a:r>
              <a:rPr lang="en-US" dirty="0"/>
              <a:t>Remaining:  Engineers are reviewing that we have so far on the project.  Feasibility study or design/environmental documents and determining next steps.  Looks like we will need to tie in at Finley.  Finley well use as a Fire filling station.</a:t>
            </a:r>
          </a:p>
          <a:p>
            <a:endParaRPr lang="en-US" dirty="0"/>
          </a:p>
        </p:txBody>
      </p:sp>
    </p:spTree>
    <p:extLst>
      <p:ext uri="{BB962C8B-B14F-4D97-AF65-F5344CB8AC3E}">
        <p14:creationId xmlns:p14="http://schemas.microsoft.com/office/powerpoint/2010/main" val="2427502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5B5A3-7190-0128-496B-B720FFE98A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58FA57-9671-0E34-65C5-CD50133AD336}"/>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1B287BB7-6218-8A6A-1613-29EBC04D59FA}"/>
              </a:ext>
            </a:extLst>
          </p:cNvPr>
          <p:cNvSpPr>
            <a:spLocks noGrp="1"/>
          </p:cNvSpPr>
          <p:nvPr>
            <p:ph sz="quarter" idx="13"/>
          </p:nvPr>
        </p:nvSpPr>
        <p:spPr>
          <a:xfrm>
            <a:off x="550863" y="1350497"/>
            <a:ext cx="8126412" cy="5307477"/>
          </a:xfrm>
        </p:spPr>
        <p:txBody>
          <a:bodyPr>
            <a:normAutofit/>
          </a:bodyPr>
          <a:lstStyle/>
          <a:p>
            <a:r>
              <a:rPr lang="en-US" dirty="0"/>
              <a:t>Sewage Dump Station at Northwest</a:t>
            </a:r>
          </a:p>
          <a:p>
            <a:r>
              <a:rPr lang="en-US" dirty="0"/>
              <a:t>Total Funding: $400,000 ARPA</a:t>
            </a:r>
          </a:p>
          <a:p>
            <a:r>
              <a:rPr lang="en-US" dirty="0"/>
              <a:t>Design is 90-95% design; Construction this Summer/Fall</a:t>
            </a:r>
          </a:p>
          <a:p>
            <a:endParaRPr lang="en-US" dirty="0"/>
          </a:p>
        </p:txBody>
      </p:sp>
    </p:spTree>
    <p:extLst>
      <p:ext uri="{BB962C8B-B14F-4D97-AF65-F5344CB8AC3E}">
        <p14:creationId xmlns:p14="http://schemas.microsoft.com/office/powerpoint/2010/main" val="2752423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A398A-2382-39D1-0E45-4FA263B7AD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DA1A17-407B-041B-7F77-7B4E6C1BCE49}"/>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451DB1CB-E569-4C9D-7E78-03452DDB6426}"/>
              </a:ext>
            </a:extLst>
          </p:cNvPr>
          <p:cNvSpPr>
            <a:spLocks noGrp="1"/>
          </p:cNvSpPr>
          <p:nvPr>
            <p:ph sz="quarter" idx="13"/>
          </p:nvPr>
        </p:nvSpPr>
        <p:spPr>
          <a:xfrm>
            <a:off x="550863" y="1350497"/>
            <a:ext cx="8126412" cy="5307477"/>
          </a:xfrm>
        </p:spPr>
        <p:txBody>
          <a:bodyPr>
            <a:normAutofit/>
          </a:bodyPr>
          <a:lstStyle/>
          <a:p>
            <a:r>
              <a:rPr lang="en-US" dirty="0"/>
              <a:t>North Lakeport Water Tanks at Grandview</a:t>
            </a:r>
          </a:p>
          <a:p>
            <a:r>
              <a:rPr lang="en-US" dirty="0"/>
              <a:t>Total Funding:  Looking for funding to add 2 – 500,000 gallon tanks next to our existing tanks plus add a chlorine station to help with our residuals.</a:t>
            </a:r>
          </a:p>
          <a:p>
            <a:r>
              <a:rPr lang="en-US" dirty="0"/>
              <a:t>Remaining:  Property expected to close by December 31, 2025.</a:t>
            </a:r>
          </a:p>
          <a:p>
            <a:endParaRPr lang="en-US" dirty="0"/>
          </a:p>
        </p:txBody>
      </p:sp>
    </p:spTree>
    <p:extLst>
      <p:ext uri="{BB962C8B-B14F-4D97-AF65-F5344CB8AC3E}">
        <p14:creationId xmlns:p14="http://schemas.microsoft.com/office/powerpoint/2010/main" val="640969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10796-FB33-A561-35CB-D989F4514A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DCD995-6935-C22C-4272-4925B39A15E8}"/>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FBDCBF28-A848-CC0E-A8C4-945EDDA74737}"/>
              </a:ext>
            </a:extLst>
          </p:cNvPr>
          <p:cNvSpPr>
            <a:spLocks noGrp="1"/>
          </p:cNvSpPr>
          <p:nvPr>
            <p:ph sz="quarter" idx="13"/>
          </p:nvPr>
        </p:nvSpPr>
        <p:spPr>
          <a:xfrm>
            <a:off x="550862" y="1636776"/>
            <a:ext cx="10138473" cy="5021198"/>
          </a:xfrm>
        </p:spPr>
        <p:txBody>
          <a:bodyPr>
            <a:normAutofit/>
          </a:bodyPr>
          <a:lstStyle/>
          <a:p>
            <a:r>
              <a:rPr lang="en-US" dirty="0"/>
              <a:t>Wells – North Lakeport (2) and Spring Valley</a:t>
            </a:r>
          </a:p>
          <a:p>
            <a:r>
              <a:rPr lang="en-US" dirty="0"/>
              <a:t>Total Funding: $2,380,500</a:t>
            </a:r>
          </a:p>
          <a:p>
            <a:r>
              <a:rPr lang="en-US" dirty="0"/>
              <a:t>Remaining: $450,000 Spring Valley; $1,154,000 for 2 North Lakeport (Test well drilling has been accounted).  Remaining funding is to retrofit the wells and put them online into the respective systems.</a:t>
            </a:r>
          </a:p>
          <a:p>
            <a:r>
              <a:rPr lang="en-US" dirty="0"/>
              <a:t>Spring Valley – 300 </a:t>
            </a:r>
            <a:r>
              <a:rPr lang="en-US" dirty="0" err="1"/>
              <a:t>gpm</a:t>
            </a:r>
            <a:r>
              <a:rPr lang="en-US" dirty="0"/>
              <a:t>; test water samples and preparing bids for production well installation (pump, chlorine, etc.)  </a:t>
            </a:r>
          </a:p>
          <a:p>
            <a:r>
              <a:rPr lang="en-US" dirty="0"/>
              <a:t>North Lakeport – Test well drilling will start 6/24/25 at the water plant and move to Crystal Lake Way next.  Sale of Crystal Lake Way has been completed for a cost of $87,747.05</a:t>
            </a:r>
          </a:p>
        </p:txBody>
      </p:sp>
    </p:spTree>
    <p:extLst>
      <p:ext uri="{BB962C8B-B14F-4D97-AF65-F5344CB8AC3E}">
        <p14:creationId xmlns:p14="http://schemas.microsoft.com/office/powerpoint/2010/main" val="2734317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BE93-0252-3CC3-B567-14EC47EB8C7F}"/>
              </a:ext>
            </a:extLst>
          </p:cNvPr>
          <p:cNvSpPr>
            <a:spLocks noGrp="1"/>
          </p:cNvSpPr>
          <p:nvPr>
            <p:ph type="title"/>
          </p:nvPr>
        </p:nvSpPr>
        <p:spPr>
          <a:xfrm>
            <a:off x="550863" y="483925"/>
            <a:ext cx="11090275" cy="851100"/>
          </a:xfrm>
        </p:spPr>
        <p:txBody>
          <a:bodyPr/>
          <a:lstStyle/>
          <a:p>
            <a:r>
              <a:rPr lang="en-US" dirty="0"/>
              <a:t>Budget Units</a:t>
            </a:r>
          </a:p>
        </p:txBody>
      </p:sp>
      <p:sp>
        <p:nvSpPr>
          <p:cNvPr id="3" name="Content Placeholder 2">
            <a:extLst>
              <a:ext uri="{FF2B5EF4-FFF2-40B4-BE49-F238E27FC236}">
                <a16:creationId xmlns:a16="http://schemas.microsoft.com/office/drawing/2014/main" id="{1ABCA07C-1908-B1EB-82FA-EC63DAAF4CF4}"/>
              </a:ext>
            </a:extLst>
          </p:cNvPr>
          <p:cNvSpPr>
            <a:spLocks noGrp="1"/>
          </p:cNvSpPr>
          <p:nvPr>
            <p:ph sz="quarter" idx="13"/>
          </p:nvPr>
        </p:nvSpPr>
        <p:spPr>
          <a:xfrm>
            <a:off x="550863" y="2093976"/>
            <a:ext cx="8126412" cy="4563999"/>
          </a:xfrm>
        </p:spPr>
        <p:txBody>
          <a:bodyPr>
            <a:normAutofit/>
          </a:bodyPr>
          <a:lstStyle/>
          <a:p>
            <a:r>
              <a:rPr lang="en-US" dirty="0"/>
              <a:t>Street Light Districts (9 Districts – Anderson Springs; Clearlake Oaks; Clearlake Keys; Glenhaven; Lucerne, Kelseyville; Lower Lake; Middletown; Upper Lake)</a:t>
            </a:r>
          </a:p>
          <a:p>
            <a:r>
              <a:rPr lang="en-US" dirty="0"/>
              <a:t>Wastewater Districts (4 Plants – Northwest; Kelseyville; Middletown; Southeast)</a:t>
            </a:r>
          </a:p>
          <a:p>
            <a:r>
              <a:rPr lang="en-US" dirty="0"/>
              <a:t>Water Districts (6 Districts – Kono Tayee; North Lakeport; Spring Valley; Kelseyville; Finley; Soda Bay)</a:t>
            </a:r>
          </a:p>
          <a:p>
            <a:r>
              <a:rPr lang="en-US" dirty="0"/>
              <a:t>Does not include project roll over budgets which will be part of the Final Budget.</a:t>
            </a:r>
          </a:p>
          <a:p>
            <a:r>
              <a:rPr lang="en-US" dirty="0"/>
              <a:t>Total Special District Budget is $24,665,000 and CIP $1,103,000 new $25,768,000</a:t>
            </a:r>
          </a:p>
          <a:p>
            <a:r>
              <a:rPr lang="en-US" dirty="0"/>
              <a:t>Base budget</a:t>
            </a:r>
          </a:p>
          <a:p>
            <a:r>
              <a:rPr lang="en-US" dirty="0"/>
              <a:t>2 new FTEs – Analyst for Financial tracking; Rate Studies, Project Accounting etc.</a:t>
            </a:r>
          </a:p>
          <a:p>
            <a:endParaRPr lang="en-US" dirty="0"/>
          </a:p>
        </p:txBody>
      </p:sp>
    </p:spTree>
    <p:extLst>
      <p:ext uri="{BB962C8B-B14F-4D97-AF65-F5344CB8AC3E}">
        <p14:creationId xmlns:p14="http://schemas.microsoft.com/office/powerpoint/2010/main" val="2665045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7170C-BA53-B7C9-AF8E-24C51BE60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74B7FB-ACBB-39F7-089F-3D76C46DBB05}"/>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3141BC67-7B89-381D-E66A-CDEACFF1ADD3}"/>
              </a:ext>
            </a:extLst>
          </p:cNvPr>
          <p:cNvSpPr>
            <a:spLocks noGrp="1"/>
          </p:cNvSpPr>
          <p:nvPr>
            <p:ph sz="quarter" idx="13"/>
          </p:nvPr>
        </p:nvSpPr>
        <p:spPr>
          <a:xfrm>
            <a:off x="550863" y="1350497"/>
            <a:ext cx="8126412" cy="5307477"/>
          </a:xfrm>
        </p:spPr>
        <p:txBody>
          <a:bodyPr>
            <a:normAutofit/>
          </a:bodyPr>
          <a:lstStyle/>
          <a:p>
            <a:r>
              <a:rPr lang="en-US" dirty="0"/>
              <a:t>Distribution Study for Spring Valley (Pressure)</a:t>
            </a:r>
          </a:p>
          <a:p>
            <a:r>
              <a:rPr lang="en-US" dirty="0"/>
              <a:t>Total Funding: $387,000</a:t>
            </a:r>
          </a:p>
          <a:p>
            <a:r>
              <a:rPr lang="en-US" dirty="0"/>
              <a:t>Remaining:  Engineering contract was awarded, and they have provided options.  We are reviewing the best location for a pressure tank and possible zones to improve the overall pressure of the system and eliminating the areas with very high pressure.</a:t>
            </a:r>
          </a:p>
          <a:p>
            <a:r>
              <a:rPr lang="en-US" dirty="0"/>
              <a:t>Construction funding is in the process with the State Water Resource Control Board.</a:t>
            </a:r>
          </a:p>
        </p:txBody>
      </p:sp>
    </p:spTree>
    <p:extLst>
      <p:ext uri="{BB962C8B-B14F-4D97-AF65-F5344CB8AC3E}">
        <p14:creationId xmlns:p14="http://schemas.microsoft.com/office/powerpoint/2010/main" val="3429932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494BA-138D-AEE3-AA31-7F5BADA02C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AC374-779C-F95F-E53F-6655C7A94BEF}"/>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546A2258-3681-CCBD-47CC-37517E037BF1}"/>
              </a:ext>
            </a:extLst>
          </p:cNvPr>
          <p:cNvSpPr>
            <a:spLocks noGrp="1"/>
          </p:cNvSpPr>
          <p:nvPr>
            <p:ph sz="quarter" idx="13"/>
          </p:nvPr>
        </p:nvSpPr>
        <p:spPr>
          <a:xfrm>
            <a:off x="550863" y="1350497"/>
            <a:ext cx="8126412" cy="5307477"/>
          </a:xfrm>
        </p:spPr>
        <p:txBody>
          <a:bodyPr>
            <a:normAutofit/>
          </a:bodyPr>
          <a:lstStyle/>
          <a:p>
            <a:r>
              <a:rPr lang="en-US" dirty="0"/>
              <a:t>Spring Valley Community Center Parking Lot Pavement</a:t>
            </a:r>
          </a:p>
          <a:p>
            <a:r>
              <a:rPr lang="en-US" dirty="0"/>
              <a:t>Total Funding: $199,000</a:t>
            </a:r>
          </a:p>
          <a:p>
            <a:r>
              <a:rPr lang="en-US" dirty="0"/>
              <a:t>Just received the grant agreement.  Will be working on design and bid documents in this coming FY and construction in 2026.</a:t>
            </a:r>
          </a:p>
          <a:p>
            <a:endParaRPr lang="en-US" dirty="0"/>
          </a:p>
        </p:txBody>
      </p:sp>
    </p:spTree>
    <p:extLst>
      <p:ext uri="{BB962C8B-B14F-4D97-AF65-F5344CB8AC3E}">
        <p14:creationId xmlns:p14="http://schemas.microsoft.com/office/powerpoint/2010/main" val="1429542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4C992-8C0D-0225-3187-DBD7918EAC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238FF8-5B3F-96ED-2CEF-5CC96606F265}"/>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DDA1C524-7FF5-01C1-B28C-FA505E6E8050}"/>
              </a:ext>
            </a:extLst>
          </p:cNvPr>
          <p:cNvSpPr>
            <a:spLocks noGrp="1"/>
          </p:cNvSpPr>
          <p:nvPr>
            <p:ph sz="quarter" idx="13"/>
          </p:nvPr>
        </p:nvSpPr>
        <p:spPr>
          <a:xfrm>
            <a:off x="550863" y="1350497"/>
            <a:ext cx="8126412" cy="5307477"/>
          </a:xfrm>
        </p:spPr>
        <p:txBody>
          <a:bodyPr>
            <a:normAutofit/>
          </a:bodyPr>
          <a:lstStyle/>
          <a:p>
            <a:r>
              <a:rPr lang="en-US" dirty="0"/>
              <a:t>Other Capital Projects that will come back with the CIP include:</a:t>
            </a:r>
          </a:p>
          <a:p>
            <a:r>
              <a:rPr lang="en-US" dirty="0"/>
              <a:t>Meter Reading Pilot</a:t>
            </a:r>
          </a:p>
          <a:p>
            <a:r>
              <a:rPr lang="en-US" dirty="0"/>
              <a:t>Generator for Spring Valley Water Plant/Community Center</a:t>
            </a:r>
          </a:p>
          <a:p>
            <a:r>
              <a:rPr lang="en-US" dirty="0"/>
              <a:t>Security Cameras in North Lakeport</a:t>
            </a:r>
          </a:p>
          <a:p>
            <a:r>
              <a:rPr lang="en-US" dirty="0"/>
              <a:t>Kono Tayee Tank upgrades and Well #2 upgrades; asphalt resealing at Tank #1</a:t>
            </a:r>
          </a:p>
          <a:p>
            <a:r>
              <a:rPr lang="en-US" dirty="0"/>
              <a:t>GAC replacement North Lakeport</a:t>
            </a:r>
          </a:p>
          <a:p>
            <a:r>
              <a:rPr lang="en-US" dirty="0"/>
              <a:t>SE Treatment Plant Headworks Screen Rebuild</a:t>
            </a:r>
          </a:p>
        </p:txBody>
      </p:sp>
    </p:spTree>
    <p:extLst>
      <p:ext uri="{BB962C8B-B14F-4D97-AF65-F5344CB8AC3E}">
        <p14:creationId xmlns:p14="http://schemas.microsoft.com/office/powerpoint/2010/main" val="1342648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ABE40-AA00-F366-A36A-B3F1AADBF025}"/>
              </a:ext>
            </a:extLst>
          </p:cNvPr>
          <p:cNvSpPr>
            <a:spLocks noGrp="1"/>
          </p:cNvSpPr>
          <p:nvPr>
            <p:ph type="ctrTitle"/>
          </p:nvPr>
        </p:nvSpPr>
        <p:spPr>
          <a:xfrm>
            <a:off x="550862" y="203497"/>
            <a:ext cx="8236522" cy="676656"/>
          </a:xfrm>
          <a:noFill/>
        </p:spPr>
        <p:txBody>
          <a:bodyPr>
            <a:noAutofit/>
          </a:bodyPr>
          <a:lstStyle/>
          <a:p>
            <a:r>
              <a:rPr lang="en-US" dirty="0"/>
              <a:t>Rate Studies and Consolidations</a:t>
            </a:r>
          </a:p>
        </p:txBody>
      </p:sp>
      <p:pic>
        <p:nvPicPr>
          <p:cNvPr id="7" name="Picture Placeholder 17">
            <a:extLst>
              <a:ext uri="{FF2B5EF4-FFF2-40B4-BE49-F238E27FC236}">
                <a16:creationId xmlns:a16="http://schemas.microsoft.com/office/drawing/2014/main" id="{58104626-8F66-9575-5E49-2907EACF11C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6508750" y="541825"/>
            <a:ext cx="5132388" cy="5132388"/>
          </a:xfrm>
          <a:solidFill>
            <a:schemeClr val="accent5"/>
          </a:solidFill>
        </p:spPr>
      </p:pic>
      <p:sp>
        <p:nvSpPr>
          <p:cNvPr id="3" name="Subtitle 2">
            <a:extLst>
              <a:ext uri="{FF2B5EF4-FFF2-40B4-BE49-F238E27FC236}">
                <a16:creationId xmlns:a16="http://schemas.microsoft.com/office/drawing/2014/main" id="{72446868-83F0-CEEF-5E60-6D55C93B523F}"/>
              </a:ext>
            </a:extLst>
          </p:cNvPr>
          <p:cNvSpPr>
            <a:spLocks noGrp="1"/>
          </p:cNvSpPr>
          <p:nvPr>
            <p:ph type="subTitle" idx="1"/>
          </p:nvPr>
        </p:nvSpPr>
        <p:spPr>
          <a:xfrm>
            <a:off x="118872" y="1183786"/>
            <a:ext cx="7982711" cy="5674213"/>
          </a:xfrm>
          <a:noFill/>
        </p:spPr>
        <p:txBody>
          <a:bodyPr/>
          <a:lstStyle/>
          <a:p>
            <a:pPr marL="514350" indent="-514350">
              <a:buFont typeface="Arial" panose="020B0604020202020204" pitchFamily="34" charset="0"/>
              <a:buChar char="•"/>
            </a:pPr>
            <a:r>
              <a:rPr lang="en-US" dirty="0"/>
              <a:t>Received RFP back and will award in July/August 2025</a:t>
            </a:r>
          </a:p>
          <a:p>
            <a:pPr marL="514350" indent="-514350">
              <a:buFont typeface="Arial" panose="020B0604020202020204" pitchFamily="34" charset="0"/>
              <a:buChar char="•"/>
            </a:pPr>
            <a:r>
              <a:rPr lang="en-US" dirty="0"/>
              <a:t>User Fees</a:t>
            </a:r>
          </a:p>
          <a:p>
            <a:pPr marL="514350" indent="-514350">
              <a:buFont typeface="Arial" panose="020B0604020202020204" pitchFamily="34" charset="0"/>
              <a:buChar char="•"/>
            </a:pPr>
            <a:r>
              <a:rPr lang="en-US" dirty="0"/>
              <a:t>Lands End</a:t>
            </a:r>
          </a:p>
          <a:p>
            <a:pPr marL="514350" indent="-514350">
              <a:buFont typeface="Arial" panose="020B0604020202020204" pitchFamily="34" charset="0"/>
              <a:buChar char="•"/>
            </a:pPr>
            <a:r>
              <a:rPr lang="en-US" dirty="0"/>
              <a:t>Corithian Bay</a:t>
            </a:r>
          </a:p>
          <a:p>
            <a:pPr marL="514350" indent="-514350">
              <a:buFont typeface="Arial" panose="020B0604020202020204" pitchFamily="34" charset="0"/>
              <a:buChar char="•"/>
            </a:pPr>
            <a:r>
              <a:rPr lang="en-US" dirty="0"/>
              <a:t>LACOSAN SE</a:t>
            </a:r>
          </a:p>
          <a:p>
            <a:pPr marL="514350" indent="-514350">
              <a:buFont typeface="Arial" panose="020B0604020202020204" pitchFamily="34" charset="0"/>
              <a:buChar char="•"/>
            </a:pPr>
            <a:r>
              <a:rPr lang="en-US" dirty="0"/>
              <a:t>Kono Tayee</a:t>
            </a:r>
          </a:p>
          <a:p>
            <a:pPr marL="514350" indent="-514350">
              <a:buFont typeface="Arial" panose="020B0604020202020204" pitchFamily="34" charset="0"/>
              <a:buChar char="•"/>
            </a:pPr>
            <a:r>
              <a:rPr lang="en-US" dirty="0"/>
              <a:t>Consolidations – Finley/Kelseyville Water; Corithian Bay, Lands End and Kelseyville Sewer; Clearlake Oaks and Clearlake Keys Lighting.  Applied for funding for Soda Bay, Kelseyville, Finley and possible other private water systems in Soda Bay due to PFAs for water and wastewater feasibility.</a:t>
            </a:r>
          </a:p>
          <a:p>
            <a:pPr marL="514350" indent="-514350">
              <a:buFont typeface="Arial" panose="020B0604020202020204" pitchFamily="34" charset="0"/>
              <a:buChar char="•"/>
            </a:pPr>
            <a:endParaRPr lang="en-US" sz="3200" dirty="0"/>
          </a:p>
          <a:p>
            <a:pPr marL="514350" indent="-514350">
              <a:buFont typeface="Arial" panose="020B0604020202020204" pitchFamily="34" charset="0"/>
              <a:buChar char="•"/>
            </a:pPr>
            <a:endParaRPr lang="en-US" sz="3200" dirty="0"/>
          </a:p>
        </p:txBody>
      </p:sp>
    </p:spTree>
    <p:extLst>
      <p:ext uri="{BB962C8B-B14F-4D97-AF65-F5344CB8AC3E}">
        <p14:creationId xmlns:p14="http://schemas.microsoft.com/office/powerpoint/2010/main" val="1388592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AC361-0D7A-DC05-86B5-6DD77D322F5B}"/>
              </a:ext>
            </a:extLst>
          </p:cNvPr>
          <p:cNvSpPr>
            <a:spLocks noGrp="1"/>
          </p:cNvSpPr>
          <p:nvPr>
            <p:ph type="title"/>
          </p:nvPr>
        </p:nvSpPr>
        <p:spPr>
          <a:noFill/>
        </p:spPr>
        <p:txBody>
          <a:bodyPr anchor="b">
            <a:normAutofit/>
          </a:bodyPr>
          <a:lstStyle/>
          <a:p>
            <a:r>
              <a:rPr lang="en-US" dirty="0"/>
              <a:t>Thank you</a:t>
            </a:r>
          </a:p>
        </p:txBody>
      </p:sp>
      <p:sp>
        <p:nvSpPr>
          <p:cNvPr id="3" name="Content Placeholder 2">
            <a:extLst>
              <a:ext uri="{FF2B5EF4-FFF2-40B4-BE49-F238E27FC236}">
                <a16:creationId xmlns:a16="http://schemas.microsoft.com/office/drawing/2014/main" id="{1BE98EFF-197D-3136-70B9-7BBD30A48931}"/>
              </a:ext>
            </a:extLst>
          </p:cNvPr>
          <p:cNvSpPr>
            <a:spLocks noGrp="1"/>
          </p:cNvSpPr>
          <p:nvPr>
            <p:ph idx="1"/>
          </p:nvPr>
        </p:nvSpPr>
        <p:spPr>
          <a:xfrm>
            <a:off x="276225" y="4265829"/>
            <a:ext cx="5452641" cy="1525371"/>
          </a:xfrm>
          <a:noFill/>
        </p:spPr>
        <p:txBody>
          <a:bodyPr>
            <a:normAutofit/>
          </a:bodyPr>
          <a:lstStyle/>
          <a:p>
            <a:r>
              <a:rPr lang="en-US" sz="2400" dirty="0"/>
              <a:t>Robin Borre</a:t>
            </a:r>
          </a:p>
          <a:p>
            <a:r>
              <a:rPr lang="en-US" sz="2400" dirty="0"/>
              <a:t>Lake County Special Districts Administrator</a:t>
            </a:r>
          </a:p>
        </p:txBody>
      </p:sp>
      <p:pic>
        <p:nvPicPr>
          <p:cNvPr id="25" name="Picture Placeholder 24">
            <a:extLst>
              <a:ext uri="{FF2B5EF4-FFF2-40B4-BE49-F238E27FC236}">
                <a16:creationId xmlns:a16="http://schemas.microsoft.com/office/drawing/2014/main" id="{41A1C574-72C6-642F-E4D2-FF0C993AEF7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152" r="1152"/>
          <a:stretch/>
        </p:blipFill>
        <p:spPr/>
      </p:pic>
    </p:spTree>
    <p:extLst>
      <p:ext uri="{BB962C8B-B14F-4D97-AF65-F5344CB8AC3E}">
        <p14:creationId xmlns:p14="http://schemas.microsoft.com/office/powerpoint/2010/main" val="2547630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B57C9-D534-4281-A4D1-CACFB4DC97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9566EF-7091-6C7B-C72B-5251358750E1}"/>
              </a:ext>
            </a:extLst>
          </p:cNvPr>
          <p:cNvSpPr>
            <a:spLocks noGrp="1"/>
          </p:cNvSpPr>
          <p:nvPr>
            <p:ph type="title"/>
          </p:nvPr>
        </p:nvSpPr>
        <p:spPr>
          <a:xfrm>
            <a:off x="550863" y="483925"/>
            <a:ext cx="11090275" cy="627424"/>
          </a:xfrm>
        </p:spPr>
        <p:txBody>
          <a:bodyPr/>
          <a:lstStyle/>
          <a:p>
            <a:r>
              <a:rPr lang="en-US" dirty="0"/>
              <a:t>Budget Units Reserves</a:t>
            </a:r>
          </a:p>
        </p:txBody>
      </p:sp>
      <p:sp>
        <p:nvSpPr>
          <p:cNvPr id="3" name="Content Placeholder 2">
            <a:extLst>
              <a:ext uri="{FF2B5EF4-FFF2-40B4-BE49-F238E27FC236}">
                <a16:creationId xmlns:a16="http://schemas.microsoft.com/office/drawing/2014/main" id="{5E7D2002-ECA9-0AB2-FD6F-34A75C1C09FB}"/>
              </a:ext>
            </a:extLst>
          </p:cNvPr>
          <p:cNvSpPr>
            <a:spLocks noGrp="1"/>
          </p:cNvSpPr>
          <p:nvPr>
            <p:ph sz="quarter" idx="13"/>
          </p:nvPr>
        </p:nvSpPr>
        <p:spPr>
          <a:xfrm>
            <a:off x="550863" y="1237957"/>
            <a:ext cx="8126412" cy="5420018"/>
          </a:xfrm>
        </p:spPr>
        <p:txBody>
          <a:bodyPr>
            <a:normAutofit/>
          </a:bodyPr>
          <a:lstStyle/>
          <a:p>
            <a:endParaRPr lang="en-US" dirty="0"/>
          </a:p>
          <a:p>
            <a:endParaRPr lang="en-US" dirty="0"/>
          </a:p>
          <a:p>
            <a:r>
              <a:rPr lang="en-US" dirty="0"/>
              <a:t>Operation and Maintenance Reserves:  Like to have 50% in reserve.</a:t>
            </a:r>
          </a:p>
          <a:p>
            <a:r>
              <a:rPr lang="en-US" dirty="0"/>
              <a:t>Capacity Reserves:  These funds are specific to system improvements that are related to capacity such as lift station upgrades.  Expansion type projects.</a:t>
            </a:r>
          </a:p>
          <a:p>
            <a:r>
              <a:rPr lang="en-US" dirty="0"/>
              <a:t>Capital Improvement Project (CIP) Reserves:  For capital projects which can be line replacements, headworks repair, wear items that are projects that extend the useful life of the system.  Outside routine, recurring and usual expenses.</a:t>
            </a:r>
          </a:p>
          <a:p>
            <a:endParaRPr lang="en-US" dirty="0"/>
          </a:p>
        </p:txBody>
      </p:sp>
    </p:spTree>
    <p:extLst>
      <p:ext uri="{BB962C8B-B14F-4D97-AF65-F5344CB8AC3E}">
        <p14:creationId xmlns:p14="http://schemas.microsoft.com/office/powerpoint/2010/main" val="2805775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6858F-39D4-3A17-2F56-15EAF60C75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50BB50-0CF1-DAB0-52DA-3164E1F9D90E}"/>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AFBB7706-88B6-EEFC-445A-64FEA68DE4EA}"/>
              </a:ext>
            </a:extLst>
          </p:cNvPr>
          <p:cNvSpPr>
            <a:spLocks noGrp="1"/>
          </p:cNvSpPr>
          <p:nvPr>
            <p:ph sz="quarter" idx="13"/>
          </p:nvPr>
        </p:nvSpPr>
        <p:spPr>
          <a:xfrm>
            <a:off x="550862" y="1801368"/>
            <a:ext cx="9004617" cy="4856606"/>
          </a:xfrm>
        </p:spPr>
        <p:txBody>
          <a:bodyPr>
            <a:normAutofit/>
          </a:bodyPr>
          <a:lstStyle/>
          <a:p>
            <a:r>
              <a:rPr lang="en-US" dirty="0"/>
              <a:t>I&amp;I Reduction Countywide Grant</a:t>
            </a:r>
          </a:p>
          <a:p>
            <a:r>
              <a:rPr lang="en-US" dirty="0"/>
              <a:t>Total Funding: $1,800,000	Total Project: $2,006,000 ($206,000)</a:t>
            </a:r>
          </a:p>
          <a:p>
            <a:r>
              <a:rPr lang="en-US" dirty="0"/>
              <a:t>Remaining: $1,100,000 Grant</a:t>
            </a:r>
          </a:p>
          <a:p>
            <a:r>
              <a:rPr lang="en-US" dirty="0"/>
              <a:t>Current: SL-RATs Purchase and Repair ($115k); Dog Bowl Purchase ($250k); Season Crew ($216k)  Working on Smoke Testing, Capping, Manhole inspections, SL-RAT and Cleaning.  Pipelining in Kelseyville; Lift Station Lining in Paradise Cove.  </a:t>
            </a:r>
          </a:p>
          <a:p>
            <a:r>
              <a:rPr lang="en-US" dirty="0"/>
              <a:t>Remaining:  Requesting extension 12/31/26, reallocation of funds – July</a:t>
            </a:r>
          </a:p>
          <a:p>
            <a:endParaRPr lang="en-US" dirty="0"/>
          </a:p>
        </p:txBody>
      </p:sp>
    </p:spTree>
    <p:extLst>
      <p:ext uri="{BB962C8B-B14F-4D97-AF65-F5344CB8AC3E}">
        <p14:creationId xmlns:p14="http://schemas.microsoft.com/office/powerpoint/2010/main" val="2016190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F2977-3BB1-CD03-528A-B6B9219741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EBC7D-EE52-43E3-C1A0-35E202194AD7}"/>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CD150E8C-D471-022F-3246-5D6700E5517F}"/>
              </a:ext>
            </a:extLst>
          </p:cNvPr>
          <p:cNvSpPr>
            <a:spLocks noGrp="1"/>
          </p:cNvSpPr>
          <p:nvPr>
            <p:ph sz="quarter" idx="13"/>
          </p:nvPr>
        </p:nvSpPr>
        <p:spPr>
          <a:xfrm>
            <a:off x="550863" y="1350497"/>
            <a:ext cx="8126412" cy="5307477"/>
          </a:xfrm>
        </p:spPr>
        <p:txBody>
          <a:bodyPr>
            <a:normAutofit/>
          </a:bodyPr>
          <a:lstStyle/>
          <a:p>
            <a:r>
              <a:rPr lang="en-US" dirty="0"/>
              <a:t>SCADA Updates Countywide</a:t>
            </a:r>
          </a:p>
          <a:p>
            <a:r>
              <a:rPr lang="en-US" dirty="0"/>
              <a:t>Total Funding: $655,000 design</a:t>
            </a:r>
          </a:p>
          <a:p>
            <a:r>
              <a:rPr lang="en-US" dirty="0"/>
              <a:t>This will be a new project and will return with the CIP presentation.  This project will review all existing systems and determine the best option for a fully integrated countywide SCADA system.  This will need to be off the County network and will be a stand-alone network accessible remotely by all Utility Areas.</a:t>
            </a:r>
          </a:p>
          <a:p>
            <a:endParaRPr lang="en-US" dirty="0"/>
          </a:p>
        </p:txBody>
      </p:sp>
    </p:spTree>
    <p:extLst>
      <p:ext uri="{BB962C8B-B14F-4D97-AF65-F5344CB8AC3E}">
        <p14:creationId xmlns:p14="http://schemas.microsoft.com/office/powerpoint/2010/main" val="147835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7EB60-9AE9-E3D1-E70D-18AFDF181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DCBFA5-67F3-6A50-E678-5E04869FA34F}"/>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60E8446A-EE16-39EE-CAAE-DAE4F0D12FEA}"/>
              </a:ext>
            </a:extLst>
          </p:cNvPr>
          <p:cNvSpPr>
            <a:spLocks noGrp="1"/>
          </p:cNvSpPr>
          <p:nvPr>
            <p:ph sz="quarter" idx="13"/>
          </p:nvPr>
        </p:nvSpPr>
        <p:spPr>
          <a:xfrm>
            <a:off x="550863" y="1350497"/>
            <a:ext cx="8126412" cy="5307477"/>
          </a:xfrm>
        </p:spPr>
        <p:txBody>
          <a:bodyPr>
            <a:normAutofit/>
          </a:bodyPr>
          <a:lstStyle/>
          <a:p>
            <a:r>
              <a:rPr lang="en-US" dirty="0"/>
              <a:t>Water Model and Capacity Improvement Needs</a:t>
            </a:r>
          </a:p>
          <a:p>
            <a:r>
              <a:rPr lang="en-US" dirty="0"/>
              <a:t>Total Funding: $100,000 ARPA</a:t>
            </a:r>
          </a:p>
          <a:p>
            <a:r>
              <a:rPr lang="en-US" dirty="0"/>
              <a:t>ETA – Fall/Winter 2025</a:t>
            </a:r>
          </a:p>
        </p:txBody>
      </p:sp>
    </p:spTree>
    <p:extLst>
      <p:ext uri="{BB962C8B-B14F-4D97-AF65-F5344CB8AC3E}">
        <p14:creationId xmlns:p14="http://schemas.microsoft.com/office/powerpoint/2010/main" val="2294093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467F9-8A02-3825-5426-A12F064F0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0C90ED-DE73-4E84-43BA-BCD46DF24142}"/>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C29C6CFE-724C-27C3-5AA4-5A0A4480ABFD}"/>
              </a:ext>
            </a:extLst>
          </p:cNvPr>
          <p:cNvSpPr>
            <a:spLocks noGrp="1"/>
          </p:cNvSpPr>
          <p:nvPr>
            <p:ph sz="quarter" idx="13"/>
          </p:nvPr>
        </p:nvSpPr>
        <p:spPr>
          <a:xfrm>
            <a:off x="395415" y="1313921"/>
            <a:ext cx="8126412" cy="5307477"/>
          </a:xfrm>
        </p:spPr>
        <p:txBody>
          <a:bodyPr>
            <a:normAutofit/>
          </a:bodyPr>
          <a:lstStyle/>
          <a:p>
            <a:r>
              <a:rPr lang="en-US" dirty="0"/>
              <a:t>Wastewater Model and Capacity Improvement Needs</a:t>
            </a:r>
          </a:p>
          <a:p>
            <a:r>
              <a:rPr lang="en-US" dirty="0"/>
              <a:t>Total Funding: $100,000 ARPA</a:t>
            </a:r>
          </a:p>
          <a:p>
            <a:r>
              <a:rPr lang="en-US" dirty="0"/>
              <a:t>Expect the SE plant to be at capacity with potential connection moratorium</a:t>
            </a:r>
          </a:p>
          <a:p>
            <a:r>
              <a:rPr lang="en-US" dirty="0"/>
              <a:t>Sealed LS#4; LS#1 and 2 sealing/wet well repairs in design; Rerouted LS#19 (Meadowbrook); Cleaned lines in the State Park; Solved I&amp;I on 36</a:t>
            </a:r>
            <a:r>
              <a:rPr lang="en-US" baseline="30000" dirty="0"/>
              <a:t>th</a:t>
            </a:r>
            <a:r>
              <a:rPr lang="en-US" dirty="0"/>
              <a:t> Ave. and Trailer Park off Dam Road that had burned but was not cut and capped.</a:t>
            </a:r>
          </a:p>
          <a:p>
            <a:endParaRPr lang="en-US" dirty="0"/>
          </a:p>
        </p:txBody>
      </p:sp>
    </p:spTree>
    <p:extLst>
      <p:ext uri="{BB962C8B-B14F-4D97-AF65-F5344CB8AC3E}">
        <p14:creationId xmlns:p14="http://schemas.microsoft.com/office/powerpoint/2010/main" val="4234711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3AAA6-EFE1-DB0C-4FBD-44D144CE89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6CAD9-9253-FEA2-389F-C171C8C240DA}"/>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375B52D7-D184-0E8A-DE0D-47B273E65143}"/>
              </a:ext>
            </a:extLst>
          </p:cNvPr>
          <p:cNvSpPr>
            <a:spLocks noGrp="1"/>
          </p:cNvSpPr>
          <p:nvPr>
            <p:ph sz="quarter" idx="13"/>
          </p:nvPr>
        </p:nvSpPr>
        <p:spPr>
          <a:xfrm>
            <a:off x="550863" y="1350497"/>
            <a:ext cx="8126412" cy="5307477"/>
          </a:xfrm>
        </p:spPr>
        <p:txBody>
          <a:bodyPr>
            <a:normAutofit/>
          </a:bodyPr>
          <a:lstStyle/>
          <a:p>
            <a:r>
              <a:rPr lang="en-US" dirty="0"/>
              <a:t>Kelseyville Tertiary Treatment Plant Study</a:t>
            </a:r>
          </a:p>
          <a:p>
            <a:r>
              <a:rPr lang="en-US" dirty="0"/>
              <a:t>Total Funding: $300,000 ARPA</a:t>
            </a:r>
          </a:p>
          <a:p>
            <a:r>
              <a:rPr lang="en-US" dirty="0"/>
              <a:t>Remaining:  Contract was awarded, engineers are working on the study.  Expect to have draft for review this summer.</a:t>
            </a:r>
          </a:p>
          <a:p>
            <a:endParaRPr lang="en-US" dirty="0"/>
          </a:p>
        </p:txBody>
      </p:sp>
    </p:spTree>
    <p:extLst>
      <p:ext uri="{BB962C8B-B14F-4D97-AF65-F5344CB8AC3E}">
        <p14:creationId xmlns:p14="http://schemas.microsoft.com/office/powerpoint/2010/main" val="1119859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C8956-8F2E-8274-AF1F-3566C205DF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21359-FA07-F98A-C11D-0C4A0E467077}"/>
              </a:ext>
            </a:extLst>
          </p:cNvPr>
          <p:cNvSpPr>
            <a:spLocks noGrp="1"/>
          </p:cNvSpPr>
          <p:nvPr>
            <p:ph type="title"/>
          </p:nvPr>
        </p:nvSpPr>
        <p:spPr>
          <a:xfrm>
            <a:off x="550863" y="483925"/>
            <a:ext cx="11090275" cy="725898"/>
          </a:xfrm>
        </p:spPr>
        <p:txBody>
          <a:bodyPr/>
          <a:lstStyle/>
          <a:p>
            <a:r>
              <a:rPr lang="en-US" dirty="0"/>
              <a:t>Current Project Status</a:t>
            </a:r>
          </a:p>
        </p:txBody>
      </p:sp>
      <p:sp>
        <p:nvSpPr>
          <p:cNvPr id="3" name="Content Placeholder 2">
            <a:extLst>
              <a:ext uri="{FF2B5EF4-FFF2-40B4-BE49-F238E27FC236}">
                <a16:creationId xmlns:a16="http://schemas.microsoft.com/office/drawing/2014/main" id="{CEA5E9C4-49F7-C67C-554B-D8180FE1FD1C}"/>
              </a:ext>
            </a:extLst>
          </p:cNvPr>
          <p:cNvSpPr>
            <a:spLocks noGrp="1"/>
          </p:cNvSpPr>
          <p:nvPr>
            <p:ph sz="quarter" idx="13"/>
          </p:nvPr>
        </p:nvSpPr>
        <p:spPr>
          <a:xfrm>
            <a:off x="550862" y="1636776"/>
            <a:ext cx="10138473" cy="5021198"/>
          </a:xfrm>
        </p:spPr>
        <p:txBody>
          <a:bodyPr>
            <a:normAutofit/>
          </a:bodyPr>
          <a:lstStyle/>
          <a:p>
            <a:r>
              <a:rPr lang="en-US" dirty="0"/>
              <a:t>Full Circle Effluent Pipeline Design</a:t>
            </a:r>
          </a:p>
          <a:p>
            <a:r>
              <a:rPr lang="en-US" dirty="0"/>
              <a:t>Total Funding: $320,000</a:t>
            </a:r>
          </a:p>
          <a:p>
            <a:r>
              <a:rPr lang="en-US" dirty="0"/>
              <a:t>Design contract was awarded and they have been working on pipeline locations and should have the design completed this summer or fall.</a:t>
            </a:r>
          </a:p>
        </p:txBody>
      </p:sp>
    </p:spTree>
    <p:extLst>
      <p:ext uri="{BB962C8B-B14F-4D97-AF65-F5344CB8AC3E}">
        <p14:creationId xmlns:p14="http://schemas.microsoft.com/office/powerpoint/2010/main" val="367777696"/>
      </p:ext>
    </p:extLst>
  </p:cSld>
  <p:clrMapOvr>
    <a:masterClrMapping/>
  </p:clrMapOvr>
</p:sld>
</file>

<file path=ppt/theme/theme1.xml><?xml version="1.0" encoding="utf-8"?>
<a:theme xmlns:a="http://schemas.openxmlformats.org/drawingml/2006/main" name="3DFloatVTI">
  <a:themeElements>
    <a:clrScheme name="Custom 1">
      <a:dk1>
        <a:sysClr val="windowText" lastClr="000000"/>
      </a:dk1>
      <a:lt1>
        <a:sysClr val="window" lastClr="FFFFFF"/>
      </a:lt1>
      <a:dk2>
        <a:srgbClr val="1B192E"/>
      </a:dk2>
      <a:lt2>
        <a:srgbClr val="FFFFFF"/>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342EE1-43E5-4AFB-895D-B61B9656DC14}">
  <ds:schemaRefs>
    <ds:schemaRef ds:uri="71af3243-3dd4-4a8d-8c0d-dd76da1f02a5"/>
    <ds:schemaRef ds:uri="http://schemas.openxmlformats.org/package/2006/metadata/core-properties"/>
    <ds:schemaRef ds:uri="http://schemas.microsoft.com/sharepoint/v3"/>
    <ds:schemaRef ds:uri="16c05727-aa75-4e4a-9b5f-8a80a1165891"/>
    <ds:schemaRef ds:uri="http://purl.org/dc/elements/1.1/"/>
    <ds:schemaRef ds:uri="http://purl.org/dc/dcmitype/"/>
    <ds:schemaRef ds:uri="http://schemas.microsoft.com/office/2006/metadata/properties"/>
    <ds:schemaRef ds:uri="http://schemas.microsoft.com/office/2006/documentManagement/types"/>
    <ds:schemaRef ds:uri="http://purl.org/dc/terms/"/>
    <ds:schemaRef ds:uri="http://www.w3.org/XML/1998/namespace"/>
    <ds:schemaRef ds:uri="http://schemas.microsoft.com/office/infopath/2007/PartnerControls"/>
    <ds:schemaRef ds:uri="230e9df3-be65-4c73-a93b-d1236ebd677e"/>
  </ds:schemaRefs>
</ds:datastoreItem>
</file>

<file path=customXml/itemProps2.xml><?xml version="1.0" encoding="utf-8"?>
<ds:datastoreItem xmlns:ds="http://schemas.openxmlformats.org/officeDocument/2006/customXml" ds:itemID="{797783A8-901D-4F73-81D7-AA6841BEB3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F49CD38-5B57-4682-9FCE-B9174068D0AE}">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{0E9004DB-89AE-4EE8-966E-51CA34F1D390}tf33713516_win32</Template>
  <TotalTime>540</TotalTime>
  <Words>1372</Words>
  <Application>Microsoft Office PowerPoint</Application>
  <PresentationFormat>Widescreen</PresentationFormat>
  <Paragraphs>144</Paragraphs>
  <Slides>24</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Gill Sans MT</vt:lpstr>
      <vt:lpstr>Walbaum Display</vt:lpstr>
      <vt:lpstr>3DFloatVTI</vt:lpstr>
      <vt:lpstr>2025-2026 Budget Hearing</vt:lpstr>
      <vt:lpstr>Budget Units</vt:lpstr>
      <vt:lpstr>Budget Units Reserves</vt:lpstr>
      <vt:lpstr>Current Project Status</vt:lpstr>
      <vt:lpstr>Current Project Status</vt:lpstr>
      <vt:lpstr>Current Project Status</vt:lpstr>
      <vt:lpstr>Current Project Status</vt:lpstr>
      <vt:lpstr>Current Project Status</vt:lpstr>
      <vt:lpstr>Current Project Status</vt:lpstr>
      <vt:lpstr>Current Project Status</vt:lpstr>
      <vt:lpstr>Current Project Status</vt:lpstr>
      <vt:lpstr>Current Project Status</vt:lpstr>
      <vt:lpstr>Current Project Status</vt:lpstr>
      <vt:lpstr>Vallejo Lift Station</vt:lpstr>
      <vt:lpstr>Highlands Metering  Station</vt:lpstr>
      <vt:lpstr>Current Project Status</vt:lpstr>
      <vt:lpstr>Current Project Status</vt:lpstr>
      <vt:lpstr>Current Project Status</vt:lpstr>
      <vt:lpstr>Current Project Status</vt:lpstr>
      <vt:lpstr>Current Project Status</vt:lpstr>
      <vt:lpstr>Current Project Status</vt:lpstr>
      <vt:lpstr>Current Project Status</vt:lpstr>
      <vt:lpstr>Rate Studies and Consolidations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Borre</dc:creator>
  <cp:lastModifiedBy>Robin Borre</cp:lastModifiedBy>
  <cp:revision>8</cp:revision>
  <cp:lastPrinted>2025-06-24T15:49:56Z</cp:lastPrinted>
  <dcterms:created xsi:type="dcterms:W3CDTF">2025-01-02T23:38:40Z</dcterms:created>
  <dcterms:modified xsi:type="dcterms:W3CDTF">2025-06-24T15:54:07Z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