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147476842" r:id="rId2"/>
    <p:sldId id="2147476843" r:id="rId3"/>
    <p:sldId id="2147476845" r:id="rId4"/>
    <p:sldId id="2147471080" r:id="rId5"/>
    <p:sldId id="2147476853" r:id="rId6"/>
    <p:sldId id="2147476846" r:id="rId7"/>
    <p:sldId id="2147476844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95D1"/>
    <a:srgbClr val="75328B"/>
    <a:srgbClr val="3333FF"/>
    <a:srgbClr val="FF6600"/>
    <a:srgbClr val="FF3300"/>
    <a:srgbClr val="E94C6A"/>
    <a:srgbClr val="8B46A2"/>
    <a:srgbClr val="FFFF00"/>
    <a:srgbClr val="2E354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76672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2918" autoAdjust="0"/>
  </p:normalViewPr>
  <p:slideViewPr>
    <p:cSldViewPr snapToGrid="0">
      <p:cViewPr varScale="1">
        <p:scale>
          <a:sx n="61" d="100"/>
          <a:sy n="61" d="100"/>
        </p:scale>
        <p:origin x="1542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4798"/>
    </p:cViewPr>
  </p:sorterViewPr>
  <p:notesViewPr>
    <p:cSldViewPr snapToGrid="0">
      <p:cViewPr varScale="1">
        <p:scale>
          <a:sx n="83" d="100"/>
          <a:sy n="83" d="100"/>
        </p:scale>
        <p:origin x="3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43C302-9A89-49DA-9F94-8A86740FA2F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7A4076-03A8-490F-9AE3-91D340A1B343}">
      <dgm:prSet phldrT="[Text]" phldr="0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Join GSRMA</a:t>
          </a:r>
        </a:p>
      </dgm:t>
    </dgm:pt>
    <dgm:pt modelId="{910A0C98-6050-42F3-A56E-0E5EB4AC694B}" type="parTrans" cxnId="{673917AE-92CE-45D5-93E2-706A41B9BA4B}">
      <dgm:prSet/>
      <dgm:spPr/>
      <dgm:t>
        <a:bodyPr/>
        <a:lstStyle/>
        <a:p>
          <a:endParaRPr lang="en-US"/>
        </a:p>
      </dgm:t>
    </dgm:pt>
    <dgm:pt modelId="{679196D0-ECE7-44ED-BC2F-DFD166899CD8}" type="sibTrans" cxnId="{673917AE-92CE-45D5-93E2-706A41B9BA4B}">
      <dgm:prSet/>
      <dgm:spPr/>
      <dgm:t>
        <a:bodyPr/>
        <a:lstStyle/>
        <a:p>
          <a:endParaRPr lang="en-US"/>
        </a:p>
      </dgm:t>
    </dgm:pt>
    <dgm:pt modelId="{C8FE6721-A2AD-4062-9F1B-0701B6029B4E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Same coverage</a:t>
          </a:r>
          <a:endParaRPr lang="en-US" dirty="0"/>
        </a:p>
      </dgm:t>
    </dgm:pt>
    <dgm:pt modelId="{E04794BC-B369-4C90-B7C9-69C0513B2F6F}" type="parTrans" cxnId="{A6B6BB4B-230D-4716-83F5-A6985668A38F}">
      <dgm:prSet/>
      <dgm:spPr/>
      <dgm:t>
        <a:bodyPr/>
        <a:lstStyle/>
        <a:p>
          <a:endParaRPr lang="en-US"/>
        </a:p>
      </dgm:t>
    </dgm:pt>
    <dgm:pt modelId="{325C7E04-4953-482E-ADF6-200FAF37E66D}" type="sibTrans" cxnId="{A6B6BB4B-230D-4716-83F5-A6985668A38F}">
      <dgm:prSet/>
      <dgm:spPr/>
      <dgm:t>
        <a:bodyPr/>
        <a:lstStyle/>
        <a:p>
          <a:endParaRPr lang="en-US"/>
        </a:p>
      </dgm:t>
    </dgm:pt>
    <dgm:pt modelId="{432AEC6F-1FA9-449F-AD3D-8B7C97FBA12C}">
      <dgm:prSet phldrT="[Text]" phldr="0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Assume Self Insured Retention</a:t>
          </a:r>
        </a:p>
      </dgm:t>
    </dgm:pt>
    <dgm:pt modelId="{9528E0D7-7CE8-467D-89CB-6919FBD4CE00}" type="parTrans" cxnId="{0EB10D00-C0C5-479D-A319-CFE781CEBFA7}">
      <dgm:prSet/>
      <dgm:spPr/>
      <dgm:t>
        <a:bodyPr/>
        <a:lstStyle/>
        <a:p>
          <a:endParaRPr lang="en-US"/>
        </a:p>
      </dgm:t>
    </dgm:pt>
    <dgm:pt modelId="{3F041B43-5E30-4EF0-839D-4F59B6E4FD21}" type="sibTrans" cxnId="{0EB10D00-C0C5-479D-A319-CFE781CEBFA7}">
      <dgm:prSet/>
      <dgm:spPr/>
      <dgm:t>
        <a:bodyPr/>
        <a:lstStyle/>
        <a:p>
          <a:endParaRPr lang="en-US"/>
        </a:p>
      </dgm:t>
    </dgm:pt>
    <dgm:pt modelId="{A4BFA12A-3DC3-4EF7-A125-2E8A63EBEFE0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Hire/contract claims administrator</a:t>
          </a:r>
        </a:p>
      </dgm:t>
    </dgm:pt>
    <dgm:pt modelId="{24280DCB-0FC1-48AF-A489-91C781CABE78}" type="parTrans" cxnId="{76EA3466-8B1B-43DC-9116-8BD2B1D81EF9}">
      <dgm:prSet/>
      <dgm:spPr/>
      <dgm:t>
        <a:bodyPr/>
        <a:lstStyle/>
        <a:p>
          <a:endParaRPr lang="en-US"/>
        </a:p>
      </dgm:t>
    </dgm:pt>
    <dgm:pt modelId="{66682FDE-427F-4504-BFA4-EFCA1733E570}" type="sibTrans" cxnId="{76EA3466-8B1B-43DC-9116-8BD2B1D81EF9}">
      <dgm:prSet/>
      <dgm:spPr/>
      <dgm:t>
        <a:bodyPr/>
        <a:lstStyle/>
        <a:p>
          <a:endParaRPr lang="en-US"/>
        </a:p>
      </dgm:t>
    </dgm:pt>
    <dgm:pt modelId="{4C58E18B-177E-450D-9F78-61ADB379A7DF}">
      <dgm:prSet phldrT="[Text]" phldr="0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Insurance Marketplace</a:t>
          </a:r>
        </a:p>
      </dgm:t>
    </dgm:pt>
    <dgm:pt modelId="{C2239A16-1A03-42FE-8BFB-4A5F1B09E535}" type="parTrans" cxnId="{D4CC9206-FD80-43B1-9794-012B041305B7}">
      <dgm:prSet/>
      <dgm:spPr/>
      <dgm:t>
        <a:bodyPr/>
        <a:lstStyle/>
        <a:p>
          <a:endParaRPr lang="en-US"/>
        </a:p>
      </dgm:t>
    </dgm:pt>
    <dgm:pt modelId="{48705583-92AA-489C-99FC-3D9522EF26AC}" type="sibTrans" cxnId="{D4CC9206-FD80-43B1-9794-012B041305B7}">
      <dgm:prSet/>
      <dgm:spPr/>
      <dgm:t>
        <a:bodyPr/>
        <a:lstStyle/>
        <a:p>
          <a:endParaRPr lang="en-US"/>
        </a:p>
      </dgm:t>
    </dgm:pt>
    <dgm:pt modelId="{C8B5942A-C3E3-497F-8FA4-60B7B8C7E43A}">
      <dgm:prSet phldrT="[Text]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kumimoji="0" lang="en-US" b="0" i="0" u="none" strike="noStrike" cap="none" spc="0" normalizeH="0" baseline="0">
              <a:ln/>
              <a:effectLst/>
              <a:uFillTx/>
              <a:latin typeface="+mn-lt"/>
              <a:ea typeface="+mn-ea"/>
              <a:cs typeface="+mn-cs"/>
              <a:sym typeface="Helvetica Neue"/>
            </a:rPr>
            <a:t>Least viable option = cost and coverage</a:t>
          </a:r>
          <a:endParaRPr lang="en-US" dirty="0"/>
        </a:p>
      </dgm:t>
    </dgm:pt>
    <dgm:pt modelId="{FC3E98D0-852D-45FF-9185-89A01BD08DAA}" type="parTrans" cxnId="{9658D6DE-9AA0-40FF-B821-521C05B1A915}">
      <dgm:prSet/>
      <dgm:spPr/>
      <dgm:t>
        <a:bodyPr/>
        <a:lstStyle/>
        <a:p>
          <a:endParaRPr lang="en-US"/>
        </a:p>
      </dgm:t>
    </dgm:pt>
    <dgm:pt modelId="{668B5E7E-155E-492C-87EE-8EF60E5175BC}" type="sibTrans" cxnId="{9658D6DE-9AA0-40FF-B821-521C05B1A915}">
      <dgm:prSet/>
      <dgm:spPr/>
      <dgm:t>
        <a:bodyPr/>
        <a:lstStyle/>
        <a:p>
          <a:endParaRPr lang="en-US"/>
        </a:p>
      </dgm:t>
    </dgm:pt>
    <dgm:pt modelId="{4647F3BE-FC15-4109-9D9F-7AA15726EB9A}">
      <dgm:prSet phldrT="[Text]" phldr="0"/>
      <dgm:spPr/>
      <dgm:t>
        <a:bodyPr/>
        <a:lstStyle/>
        <a:p>
          <a:pPr algn="l"/>
          <a:r>
            <a:rPr lang="en-US" dirty="0"/>
            <a:t>Not many options available</a:t>
          </a:r>
        </a:p>
      </dgm:t>
    </dgm:pt>
    <dgm:pt modelId="{FEE7C46A-E467-43A2-A1A7-3710A0F21EA0}" type="parTrans" cxnId="{8A6876FC-D257-4431-86DE-CAE5BA52B5BB}">
      <dgm:prSet/>
      <dgm:spPr/>
      <dgm:t>
        <a:bodyPr/>
        <a:lstStyle/>
        <a:p>
          <a:endParaRPr lang="en-US"/>
        </a:p>
      </dgm:t>
    </dgm:pt>
    <dgm:pt modelId="{58835421-11EB-4116-9A6C-E1FF5CFC7777}" type="sibTrans" cxnId="{8A6876FC-D257-4431-86DE-CAE5BA52B5BB}">
      <dgm:prSet/>
      <dgm:spPr/>
      <dgm:t>
        <a:bodyPr/>
        <a:lstStyle/>
        <a:p>
          <a:endParaRPr lang="en-US"/>
        </a:p>
      </dgm:t>
    </dgm:pt>
    <dgm:pt modelId="{43F4CD6F-A94B-404E-95BC-AA49C40A908F}">
      <dgm:prSet/>
      <dgm:spPr/>
      <dgm:t>
        <a:bodyPr/>
        <a:lstStyle/>
        <a:p>
          <a:r>
            <a:rPr kumimoji="0" lang="en-US" b="0" i="0" u="none" strike="noStrike" cap="none" spc="0" normalizeH="0" baseline="0">
              <a:ln/>
              <a:effectLst/>
              <a:uFillTx/>
              <a:latin typeface="+mn-lt"/>
              <a:ea typeface="+mn-ea"/>
              <a:cs typeface="+mn-cs"/>
              <a:sym typeface="Helvetica Neue"/>
            </a:rPr>
            <a:t>Claims handled by GSRMA staff</a:t>
          </a:r>
          <a:endParaRPr kumimoji="0" lang="en-US" b="0" i="0" u="none" strike="noStrike" cap="none" spc="0" normalizeH="0" baseline="0" dirty="0">
            <a:ln/>
            <a:effectLst/>
            <a:uFillTx/>
            <a:latin typeface="+mn-lt"/>
            <a:ea typeface="+mn-ea"/>
            <a:cs typeface="+mn-cs"/>
            <a:sym typeface="Helvetica Neue"/>
          </a:endParaRPr>
        </a:p>
      </dgm:t>
    </dgm:pt>
    <dgm:pt modelId="{447539BD-CA32-4A65-ABED-A0DD05F12BFD}" type="parTrans" cxnId="{A9BE3EEB-6E46-4A5B-A23B-CE466B35DA7C}">
      <dgm:prSet/>
      <dgm:spPr/>
      <dgm:t>
        <a:bodyPr/>
        <a:lstStyle/>
        <a:p>
          <a:endParaRPr lang="en-US"/>
        </a:p>
      </dgm:t>
    </dgm:pt>
    <dgm:pt modelId="{3BA4E359-0748-4A20-AD70-FCC5665F52A4}" type="sibTrans" cxnId="{A9BE3EEB-6E46-4A5B-A23B-CE466B35DA7C}">
      <dgm:prSet/>
      <dgm:spPr/>
      <dgm:t>
        <a:bodyPr/>
        <a:lstStyle/>
        <a:p>
          <a:endParaRPr lang="en-US"/>
        </a:p>
      </dgm:t>
    </dgm:pt>
    <dgm:pt modelId="{4346E05E-9D67-4E68-A5E9-816A2495DB44}">
      <dgm:prSet/>
      <dgm:spPr/>
      <dgm:t>
        <a:bodyPr/>
        <a:lstStyle/>
        <a:p>
          <a:r>
            <a:rPr lang="en-US" dirty="0"/>
            <a:t>Fund for self-insured claim costs </a:t>
          </a:r>
        </a:p>
      </dgm:t>
    </dgm:pt>
    <dgm:pt modelId="{80D1A912-11A6-4157-8C22-70B7D923856C}" type="parTrans" cxnId="{7BA0835D-E41A-4664-8DE5-92C646B2FA8A}">
      <dgm:prSet/>
      <dgm:spPr/>
      <dgm:t>
        <a:bodyPr/>
        <a:lstStyle/>
        <a:p>
          <a:endParaRPr lang="en-US"/>
        </a:p>
      </dgm:t>
    </dgm:pt>
    <dgm:pt modelId="{AE1F9C79-C638-41D1-ADBD-88841E2670A0}" type="sibTrans" cxnId="{7BA0835D-E41A-4664-8DE5-92C646B2FA8A}">
      <dgm:prSet/>
      <dgm:spPr/>
      <dgm:t>
        <a:bodyPr/>
        <a:lstStyle/>
        <a:p>
          <a:endParaRPr lang="en-US"/>
        </a:p>
      </dgm:t>
    </dgm:pt>
    <dgm:pt modelId="{F9B6211F-4A39-45A3-8738-C2D7946B600E}">
      <dgm:prSet/>
      <dgm:spPr/>
      <dgm:t>
        <a:bodyPr/>
        <a:lstStyle/>
        <a:p>
          <a:r>
            <a:rPr lang="en-US" dirty="0"/>
            <a:t>Requires more staff time &amp; resources</a:t>
          </a:r>
        </a:p>
      </dgm:t>
    </dgm:pt>
    <dgm:pt modelId="{8190569D-BCFA-4426-8E97-03B5FA10169E}" type="parTrans" cxnId="{BBBCD3F1-B60E-49A4-802F-E545C2134E77}">
      <dgm:prSet/>
      <dgm:spPr/>
      <dgm:t>
        <a:bodyPr/>
        <a:lstStyle/>
        <a:p>
          <a:endParaRPr lang="en-US"/>
        </a:p>
      </dgm:t>
    </dgm:pt>
    <dgm:pt modelId="{2FD299C0-D45E-4DE5-9C83-2CC67A5A8FA6}" type="sibTrans" cxnId="{BBBCD3F1-B60E-49A4-802F-E545C2134E77}">
      <dgm:prSet/>
      <dgm:spPr/>
      <dgm:t>
        <a:bodyPr/>
        <a:lstStyle/>
        <a:p>
          <a:endParaRPr lang="en-US"/>
        </a:p>
      </dgm:t>
    </dgm:pt>
    <dgm:pt modelId="{005D22A3-B8A8-477B-AE7C-CEC09615874A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Potential for additional limits</a:t>
          </a:r>
        </a:p>
      </dgm:t>
    </dgm:pt>
    <dgm:pt modelId="{7DF3D682-98A2-4729-A011-007B9E4A6B8A}" type="parTrans" cxnId="{71035C1A-4DF6-48FB-9BFC-D3C9C1458FAD}">
      <dgm:prSet/>
      <dgm:spPr/>
      <dgm:t>
        <a:bodyPr/>
        <a:lstStyle/>
        <a:p>
          <a:endParaRPr lang="en-US"/>
        </a:p>
      </dgm:t>
    </dgm:pt>
    <dgm:pt modelId="{565F74D3-43F0-4ACC-94CC-82855645E31B}" type="sibTrans" cxnId="{71035C1A-4DF6-48FB-9BFC-D3C9C1458FAD}">
      <dgm:prSet/>
      <dgm:spPr/>
      <dgm:t>
        <a:bodyPr/>
        <a:lstStyle/>
        <a:p>
          <a:endParaRPr lang="en-US"/>
        </a:p>
      </dgm:t>
    </dgm:pt>
    <dgm:pt modelId="{2764CC35-BD88-4CD1-B498-79661FBBD08B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kumimoji="0" lang="en-US" b="0" i="0" u="none" strike="noStrike" cap="none" spc="0" normalizeH="0" baseline="0">
              <a:ln/>
              <a:effectLst/>
              <a:uFillTx/>
              <a:latin typeface="+mn-lt"/>
              <a:ea typeface="+mn-ea"/>
              <a:cs typeface="+mn-cs"/>
              <a:sym typeface="Helvetica Neue"/>
            </a:rPr>
            <a:t>Eliminate</a:t>
          </a:r>
          <a:r>
            <a:rPr lang="en-US"/>
            <a:t> $10k deductible</a:t>
          </a:r>
          <a:endParaRPr lang="en-US" dirty="0"/>
        </a:p>
      </dgm:t>
    </dgm:pt>
    <dgm:pt modelId="{56F8B420-A15B-48FD-83BD-A4FBB33FD5CC}" type="parTrans" cxnId="{2BDFBE6D-ABCE-4BD0-AC34-8D142824806D}">
      <dgm:prSet/>
      <dgm:spPr/>
      <dgm:t>
        <a:bodyPr/>
        <a:lstStyle/>
        <a:p>
          <a:endParaRPr lang="en-US"/>
        </a:p>
      </dgm:t>
    </dgm:pt>
    <dgm:pt modelId="{9CA9F485-2874-47CD-8243-088AF9F68544}" type="sibTrans" cxnId="{2BDFBE6D-ABCE-4BD0-AC34-8D142824806D}">
      <dgm:prSet/>
      <dgm:spPr/>
      <dgm:t>
        <a:bodyPr/>
        <a:lstStyle/>
        <a:p>
          <a:endParaRPr lang="en-US"/>
        </a:p>
      </dgm:t>
    </dgm:pt>
    <dgm:pt modelId="{9D3A3D6E-E77F-45F2-B179-D3F86FA316AF}" type="pres">
      <dgm:prSet presAssocID="{5943C302-9A89-49DA-9F94-8A86740FA2FB}" presName="Name0" presStyleCnt="0">
        <dgm:presLayoutVars>
          <dgm:dir/>
          <dgm:animLvl val="lvl"/>
          <dgm:resizeHandles val="exact"/>
        </dgm:presLayoutVars>
      </dgm:prSet>
      <dgm:spPr/>
    </dgm:pt>
    <dgm:pt modelId="{CAF8AC6A-076A-47A5-BFD0-40AADBDBF48E}" type="pres">
      <dgm:prSet presAssocID="{EA7A4076-03A8-490F-9AE3-91D340A1B343}" presName="composite" presStyleCnt="0"/>
      <dgm:spPr/>
    </dgm:pt>
    <dgm:pt modelId="{F86E7C3E-E7BA-47E1-A24B-15252A54DA13}" type="pres">
      <dgm:prSet presAssocID="{EA7A4076-03A8-490F-9AE3-91D340A1B34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FEAA7F77-ED75-4C99-A539-D6CDC342534F}" type="pres">
      <dgm:prSet presAssocID="{EA7A4076-03A8-490F-9AE3-91D340A1B343}" presName="desTx" presStyleLbl="alignAccFollowNode1" presStyleIdx="0" presStyleCnt="3">
        <dgm:presLayoutVars>
          <dgm:bulletEnabled val="1"/>
        </dgm:presLayoutVars>
      </dgm:prSet>
      <dgm:spPr/>
    </dgm:pt>
    <dgm:pt modelId="{1F1646BA-D0B9-4D93-92C2-66907217176A}" type="pres">
      <dgm:prSet presAssocID="{679196D0-ECE7-44ED-BC2F-DFD166899CD8}" presName="space" presStyleCnt="0"/>
      <dgm:spPr/>
    </dgm:pt>
    <dgm:pt modelId="{278911D7-B667-4272-A8CB-9CA74B9D6EFC}" type="pres">
      <dgm:prSet presAssocID="{432AEC6F-1FA9-449F-AD3D-8B7C97FBA12C}" presName="composite" presStyleCnt="0"/>
      <dgm:spPr/>
    </dgm:pt>
    <dgm:pt modelId="{4BADBC61-CAE9-4BAD-BCF3-2BC17DA28D63}" type="pres">
      <dgm:prSet presAssocID="{432AEC6F-1FA9-449F-AD3D-8B7C97FBA12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9ECCFD72-3628-4BB0-BF25-DCD1429FE132}" type="pres">
      <dgm:prSet presAssocID="{432AEC6F-1FA9-449F-AD3D-8B7C97FBA12C}" presName="desTx" presStyleLbl="alignAccFollowNode1" presStyleIdx="1" presStyleCnt="3">
        <dgm:presLayoutVars>
          <dgm:bulletEnabled val="1"/>
        </dgm:presLayoutVars>
      </dgm:prSet>
      <dgm:spPr/>
    </dgm:pt>
    <dgm:pt modelId="{0D73812E-1E47-4768-BB6E-C39C80AB8C34}" type="pres">
      <dgm:prSet presAssocID="{3F041B43-5E30-4EF0-839D-4F59B6E4FD21}" presName="space" presStyleCnt="0"/>
      <dgm:spPr/>
    </dgm:pt>
    <dgm:pt modelId="{C4265D4C-D2FA-4813-B20B-033D0B186528}" type="pres">
      <dgm:prSet presAssocID="{4C58E18B-177E-450D-9F78-61ADB379A7DF}" presName="composite" presStyleCnt="0"/>
      <dgm:spPr/>
    </dgm:pt>
    <dgm:pt modelId="{DDEC272F-A76D-494A-A05C-BF1DA8B066AB}" type="pres">
      <dgm:prSet presAssocID="{4C58E18B-177E-450D-9F78-61ADB379A7D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1EE7EEC-2F77-4BAB-ADBE-C8126C4038E4}" type="pres">
      <dgm:prSet presAssocID="{4C58E18B-177E-450D-9F78-61ADB379A7D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EB10D00-C0C5-479D-A319-CFE781CEBFA7}" srcId="{5943C302-9A89-49DA-9F94-8A86740FA2FB}" destId="{432AEC6F-1FA9-449F-AD3D-8B7C97FBA12C}" srcOrd="1" destOrd="0" parTransId="{9528E0D7-7CE8-467D-89CB-6919FBD4CE00}" sibTransId="{3F041B43-5E30-4EF0-839D-4F59B6E4FD21}"/>
    <dgm:cxn modelId="{3E9BA005-D7D7-4712-AA36-C5AB65F13017}" type="presOf" srcId="{5943C302-9A89-49DA-9F94-8A86740FA2FB}" destId="{9D3A3D6E-E77F-45F2-B179-D3F86FA316AF}" srcOrd="0" destOrd="0" presId="urn:microsoft.com/office/officeart/2005/8/layout/hList1"/>
    <dgm:cxn modelId="{D4CC9206-FD80-43B1-9794-012B041305B7}" srcId="{5943C302-9A89-49DA-9F94-8A86740FA2FB}" destId="{4C58E18B-177E-450D-9F78-61ADB379A7DF}" srcOrd="2" destOrd="0" parTransId="{C2239A16-1A03-42FE-8BFB-4A5F1B09E535}" sibTransId="{48705583-92AA-489C-99FC-3D9522EF26AC}"/>
    <dgm:cxn modelId="{F7C69806-B9DE-4059-BBDF-04A1CE0FBD73}" type="presOf" srcId="{2764CC35-BD88-4CD1-B498-79661FBBD08B}" destId="{FEAA7F77-ED75-4C99-A539-D6CDC342534F}" srcOrd="0" destOrd="2" presId="urn:microsoft.com/office/officeart/2005/8/layout/hList1"/>
    <dgm:cxn modelId="{59747007-0ECD-45F9-91AA-D2624D12559D}" type="presOf" srcId="{432AEC6F-1FA9-449F-AD3D-8B7C97FBA12C}" destId="{4BADBC61-CAE9-4BAD-BCF3-2BC17DA28D63}" srcOrd="0" destOrd="0" presId="urn:microsoft.com/office/officeart/2005/8/layout/hList1"/>
    <dgm:cxn modelId="{A1520D13-01B3-461B-A3B2-E91D99E4DC7F}" type="presOf" srcId="{4346E05E-9D67-4E68-A5E9-816A2495DB44}" destId="{9ECCFD72-3628-4BB0-BF25-DCD1429FE132}" srcOrd="0" destOrd="1" presId="urn:microsoft.com/office/officeart/2005/8/layout/hList1"/>
    <dgm:cxn modelId="{71035C1A-4DF6-48FB-9BFC-D3C9C1458FAD}" srcId="{EA7A4076-03A8-490F-9AE3-91D340A1B343}" destId="{005D22A3-B8A8-477B-AE7C-CEC09615874A}" srcOrd="1" destOrd="0" parTransId="{7DF3D682-98A2-4729-A011-007B9E4A6B8A}" sibTransId="{565F74D3-43F0-4ACC-94CC-82855645E31B}"/>
    <dgm:cxn modelId="{72BF3928-81AA-4505-A0B6-789F15494E9F}" type="presOf" srcId="{F9B6211F-4A39-45A3-8738-C2D7946B600E}" destId="{9ECCFD72-3628-4BB0-BF25-DCD1429FE132}" srcOrd="0" destOrd="2" presId="urn:microsoft.com/office/officeart/2005/8/layout/hList1"/>
    <dgm:cxn modelId="{825EE72C-1C20-4FB0-B384-FCB3B9738514}" type="presOf" srcId="{C8FE6721-A2AD-4062-9F1B-0701B6029B4E}" destId="{FEAA7F77-ED75-4C99-A539-D6CDC342534F}" srcOrd="0" destOrd="0" presId="urn:microsoft.com/office/officeart/2005/8/layout/hList1"/>
    <dgm:cxn modelId="{6FADBA3C-D5C5-47FB-B118-09682F4D9E3A}" type="presOf" srcId="{43F4CD6F-A94B-404E-95BC-AA49C40A908F}" destId="{FEAA7F77-ED75-4C99-A539-D6CDC342534F}" srcOrd="0" destOrd="3" presId="urn:microsoft.com/office/officeart/2005/8/layout/hList1"/>
    <dgm:cxn modelId="{104DED3D-AFC5-444D-9E18-5049DB7D6242}" type="presOf" srcId="{005D22A3-B8A8-477B-AE7C-CEC09615874A}" destId="{FEAA7F77-ED75-4C99-A539-D6CDC342534F}" srcOrd="0" destOrd="1" presId="urn:microsoft.com/office/officeart/2005/8/layout/hList1"/>
    <dgm:cxn modelId="{7BA0835D-E41A-4664-8DE5-92C646B2FA8A}" srcId="{432AEC6F-1FA9-449F-AD3D-8B7C97FBA12C}" destId="{4346E05E-9D67-4E68-A5E9-816A2495DB44}" srcOrd="1" destOrd="0" parTransId="{80D1A912-11A6-4157-8C22-70B7D923856C}" sibTransId="{AE1F9C79-C638-41D1-ADBD-88841E2670A0}"/>
    <dgm:cxn modelId="{76EA3466-8B1B-43DC-9116-8BD2B1D81EF9}" srcId="{432AEC6F-1FA9-449F-AD3D-8B7C97FBA12C}" destId="{A4BFA12A-3DC3-4EF7-A125-2E8A63EBEFE0}" srcOrd="0" destOrd="0" parTransId="{24280DCB-0FC1-48AF-A489-91C781CABE78}" sibTransId="{66682FDE-427F-4504-BFA4-EFCA1733E570}"/>
    <dgm:cxn modelId="{A6B6BB4B-230D-4716-83F5-A6985668A38F}" srcId="{EA7A4076-03A8-490F-9AE3-91D340A1B343}" destId="{C8FE6721-A2AD-4062-9F1B-0701B6029B4E}" srcOrd="0" destOrd="0" parTransId="{E04794BC-B369-4C90-B7C9-69C0513B2F6F}" sibTransId="{325C7E04-4953-482E-ADF6-200FAF37E66D}"/>
    <dgm:cxn modelId="{2BDFBE6D-ABCE-4BD0-AC34-8D142824806D}" srcId="{EA7A4076-03A8-490F-9AE3-91D340A1B343}" destId="{2764CC35-BD88-4CD1-B498-79661FBBD08B}" srcOrd="2" destOrd="0" parTransId="{56F8B420-A15B-48FD-83BD-A4FBB33FD5CC}" sibTransId="{9CA9F485-2874-47CD-8243-088AF9F68544}"/>
    <dgm:cxn modelId="{CBD5966F-0B6B-492C-A33F-B50DB7C0FE08}" type="presOf" srcId="{EA7A4076-03A8-490F-9AE3-91D340A1B343}" destId="{F86E7C3E-E7BA-47E1-A24B-15252A54DA13}" srcOrd="0" destOrd="0" presId="urn:microsoft.com/office/officeart/2005/8/layout/hList1"/>
    <dgm:cxn modelId="{286022AB-70EC-45E7-828F-90F6EE6124E9}" type="presOf" srcId="{A4BFA12A-3DC3-4EF7-A125-2E8A63EBEFE0}" destId="{9ECCFD72-3628-4BB0-BF25-DCD1429FE132}" srcOrd="0" destOrd="0" presId="urn:microsoft.com/office/officeart/2005/8/layout/hList1"/>
    <dgm:cxn modelId="{673917AE-92CE-45D5-93E2-706A41B9BA4B}" srcId="{5943C302-9A89-49DA-9F94-8A86740FA2FB}" destId="{EA7A4076-03A8-490F-9AE3-91D340A1B343}" srcOrd="0" destOrd="0" parTransId="{910A0C98-6050-42F3-A56E-0E5EB4AC694B}" sibTransId="{679196D0-ECE7-44ED-BC2F-DFD166899CD8}"/>
    <dgm:cxn modelId="{8F32E5B6-8924-4957-9A32-E089A247A7FD}" type="presOf" srcId="{4C58E18B-177E-450D-9F78-61ADB379A7DF}" destId="{DDEC272F-A76D-494A-A05C-BF1DA8B066AB}" srcOrd="0" destOrd="0" presId="urn:microsoft.com/office/officeart/2005/8/layout/hList1"/>
    <dgm:cxn modelId="{2CB625CC-4BC6-4808-B8C0-D6638CBD727D}" type="presOf" srcId="{C8B5942A-C3E3-497F-8FA4-60B7B8C7E43A}" destId="{31EE7EEC-2F77-4BAB-ADBE-C8126C4038E4}" srcOrd="0" destOrd="0" presId="urn:microsoft.com/office/officeart/2005/8/layout/hList1"/>
    <dgm:cxn modelId="{744646CC-621E-40E6-8B63-D0B44C84E2B9}" type="presOf" srcId="{4647F3BE-FC15-4109-9D9F-7AA15726EB9A}" destId="{31EE7EEC-2F77-4BAB-ADBE-C8126C4038E4}" srcOrd="0" destOrd="1" presId="urn:microsoft.com/office/officeart/2005/8/layout/hList1"/>
    <dgm:cxn modelId="{9658D6DE-9AA0-40FF-B821-521C05B1A915}" srcId="{4C58E18B-177E-450D-9F78-61ADB379A7DF}" destId="{C8B5942A-C3E3-497F-8FA4-60B7B8C7E43A}" srcOrd="0" destOrd="0" parTransId="{FC3E98D0-852D-45FF-9185-89A01BD08DAA}" sibTransId="{668B5E7E-155E-492C-87EE-8EF60E5175BC}"/>
    <dgm:cxn modelId="{A9BE3EEB-6E46-4A5B-A23B-CE466B35DA7C}" srcId="{EA7A4076-03A8-490F-9AE3-91D340A1B343}" destId="{43F4CD6F-A94B-404E-95BC-AA49C40A908F}" srcOrd="3" destOrd="0" parTransId="{447539BD-CA32-4A65-ABED-A0DD05F12BFD}" sibTransId="{3BA4E359-0748-4A20-AD70-FCC5665F52A4}"/>
    <dgm:cxn modelId="{BBBCD3F1-B60E-49A4-802F-E545C2134E77}" srcId="{432AEC6F-1FA9-449F-AD3D-8B7C97FBA12C}" destId="{F9B6211F-4A39-45A3-8738-C2D7946B600E}" srcOrd="2" destOrd="0" parTransId="{8190569D-BCFA-4426-8E97-03B5FA10169E}" sibTransId="{2FD299C0-D45E-4DE5-9C83-2CC67A5A8FA6}"/>
    <dgm:cxn modelId="{8A6876FC-D257-4431-86DE-CAE5BA52B5BB}" srcId="{4C58E18B-177E-450D-9F78-61ADB379A7DF}" destId="{4647F3BE-FC15-4109-9D9F-7AA15726EB9A}" srcOrd="1" destOrd="0" parTransId="{FEE7C46A-E467-43A2-A1A7-3710A0F21EA0}" sibTransId="{58835421-11EB-4116-9A6C-E1FF5CFC7777}"/>
    <dgm:cxn modelId="{BDAFCD13-5825-4C88-971E-AE256CBC0952}" type="presParOf" srcId="{9D3A3D6E-E77F-45F2-B179-D3F86FA316AF}" destId="{CAF8AC6A-076A-47A5-BFD0-40AADBDBF48E}" srcOrd="0" destOrd="0" presId="urn:microsoft.com/office/officeart/2005/8/layout/hList1"/>
    <dgm:cxn modelId="{10CA9A83-0311-4BE2-94E2-90E71116C332}" type="presParOf" srcId="{CAF8AC6A-076A-47A5-BFD0-40AADBDBF48E}" destId="{F86E7C3E-E7BA-47E1-A24B-15252A54DA13}" srcOrd="0" destOrd="0" presId="urn:microsoft.com/office/officeart/2005/8/layout/hList1"/>
    <dgm:cxn modelId="{AF0C1CC5-8704-4F36-BC45-81709C9FB1C2}" type="presParOf" srcId="{CAF8AC6A-076A-47A5-BFD0-40AADBDBF48E}" destId="{FEAA7F77-ED75-4C99-A539-D6CDC342534F}" srcOrd="1" destOrd="0" presId="urn:microsoft.com/office/officeart/2005/8/layout/hList1"/>
    <dgm:cxn modelId="{35558099-DDAB-4220-861E-994B3C429709}" type="presParOf" srcId="{9D3A3D6E-E77F-45F2-B179-D3F86FA316AF}" destId="{1F1646BA-D0B9-4D93-92C2-66907217176A}" srcOrd="1" destOrd="0" presId="urn:microsoft.com/office/officeart/2005/8/layout/hList1"/>
    <dgm:cxn modelId="{5F82085E-2BD9-43FF-9057-C91F9383EE58}" type="presParOf" srcId="{9D3A3D6E-E77F-45F2-B179-D3F86FA316AF}" destId="{278911D7-B667-4272-A8CB-9CA74B9D6EFC}" srcOrd="2" destOrd="0" presId="urn:microsoft.com/office/officeart/2005/8/layout/hList1"/>
    <dgm:cxn modelId="{2B220F0E-86A5-41DD-BEE5-1024FCED63B8}" type="presParOf" srcId="{278911D7-B667-4272-A8CB-9CA74B9D6EFC}" destId="{4BADBC61-CAE9-4BAD-BCF3-2BC17DA28D63}" srcOrd="0" destOrd="0" presId="urn:microsoft.com/office/officeart/2005/8/layout/hList1"/>
    <dgm:cxn modelId="{D7E87473-E795-4ED5-B866-39BF028A884A}" type="presParOf" srcId="{278911D7-B667-4272-A8CB-9CA74B9D6EFC}" destId="{9ECCFD72-3628-4BB0-BF25-DCD1429FE132}" srcOrd="1" destOrd="0" presId="urn:microsoft.com/office/officeart/2005/8/layout/hList1"/>
    <dgm:cxn modelId="{DD69FA66-DC18-45FE-A1B6-85ECB2E1D27B}" type="presParOf" srcId="{9D3A3D6E-E77F-45F2-B179-D3F86FA316AF}" destId="{0D73812E-1E47-4768-BB6E-C39C80AB8C34}" srcOrd="3" destOrd="0" presId="urn:microsoft.com/office/officeart/2005/8/layout/hList1"/>
    <dgm:cxn modelId="{0469529A-2F40-4EED-A60F-648D4D01E594}" type="presParOf" srcId="{9D3A3D6E-E77F-45F2-B179-D3F86FA316AF}" destId="{C4265D4C-D2FA-4813-B20B-033D0B186528}" srcOrd="4" destOrd="0" presId="urn:microsoft.com/office/officeart/2005/8/layout/hList1"/>
    <dgm:cxn modelId="{803F2BD7-D7F8-45C8-BD8E-BEFEFD3CB581}" type="presParOf" srcId="{C4265D4C-D2FA-4813-B20B-033D0B186528}" destId="{DDEC272F-A76D-494A-A05C-BF1DA8B066AB}" srcOrd="0" destOrd="0" presId="urn:microsoft.com/office/officeart/2005/8/layout/hList1"/>
    <dgm:cxn modelId="{374B2294-54BF-41B4-983B-75F141D95E90}" type="presParOf" srcId="{C4265D4C-D2FA-4813-B20B-033D0B186528}" destId="{31EE7EEC-2F77-4BAB-ADBE-C8126C4038E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376790-5778-48DE-AB53-E48FB3573FC8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D8A22-4631-4E5B-A11F-BA122A02F43D}">
      <dgm:prSet phldrT="[Text]" phldr="0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GSRMA</a:t>
          </a:r>
          <a:r>
            <a:rPr lang="en-US" dirty="0"/>
            <a:t>	</a:t>
          </a:r>
        </a:p>
      </dgm:t>
    </dgm:pt>
    <dgm:pt modelId="{9D4838D9-EFE5-42B4-93E1-48B2CF92A840}" type="parTrans" cxnId="{0669F008-E0BF-419F-BDD1-AE7930C20975}">
      <dgm:prSet/>
      <dgm:spPr/>
      <dgm:t>
        <a:bodyPr/>
        <a:lstStyle/>
        <a:p>
          <a:endParaRPr lang="en-US"/>
        </a:p>
      </dgm:t>
    </dgm:pt>
    <dgm:pt modelId="{033B9D91-587D-4540-83B5-42349CE58F63}" type="sibTrans" cxnId="{0669F008-E0BF-419F-BDD1-AE7930C20975}">
      <dgm:prSet/>
      <dgm:spPr/>
      <dgm:t>
        <a:bodyPr/>
        <a:lstStyle/>
        <a:p>
          <a:endParaRPr lang="en-US"/>
        </a:p>
      </dgm:t>
    </dgm:pt>
    <dgm:pt modelId="{169C6DEC-70B8-4C2C-A526-2124BC208F13}">
      <dgm:prSet phldrT="[Text]" phldr="0"/>
      <dgm:spPr/>
      <dgm:t>
        <a:bodyPr/>
        <a:lstStyle/>
        <a:p>
          <a:r>
            <a:rPr lang="en-US" dirty="0"/>
            <a:t>$5,511,228</a:t>
          </a:r>
        </a:p>
      </dgm:t>
    </dgm:pt>
    <dgm:pt modelId="{728ABC34-6274-4F20-A1BA-AC292B885B5E}" type="parTrans" cxnId="{33169F6A-C0D1-4621-9870-803084106229}">
      <dgm:prSet/>
      <dgm:spPr/>
      <dgm:t>
        <a:bodyPr/>
        <a:lstStyle/>
        <a:p>
          <a:endParaRPr lang="en-US"/>
        </a:p>
      </dgm:t>
    </dgm:pt>
    <dgm:pt modelId="{5CE4BECB-70B3-45AF-B207-75C0FC307F32}" type="sibTrans" cxnId="{33169F6A-C0D1-4621-9870-803084106229}">
      <dgm:prSet/>
      <dgm:spPr/>
      <dgm:t>
        <a:bodyPr/>
        <a:lstStyle/>
        <a:p>
          <a:endParaRPr lang="en-US"/>
        </a:p>
      </dgm:t>
    </dgm:pt>
    <dgm:pt modelId="{69BE487B-C883-431F-A7E6-D2F035F50D9B}">
      <dgm:prSet phldrT="[Text]" phldr="0"/>
      <dgm:spPr/>
      <dgm:t>
        <a:bodyPr/>
        <a:lstStyle/>
        <a:p>
          <a:r>
            <a:rPr lang="en-US" dirty="0"/>
            <a:t>Includes claims administration &amp; risk control services</a:t>
          </a:r>
        </a:p>
      </dgm:t>
    </dgm:pt>
    <dgm:pt modelId="{D7B1F970-1BC6-441D-BBD4-E0B1078614A6}" type="parTrans" cxnId="{20809DB7-13B3-4AF4-B6F0-C3D71B681E12}">
      <dgm:prSet/>
      <dgm:spPr/>
      <dgm:t>
        <a:bodyPr/>
        <a:lstStyle/>
        <a:p>
          <a:endParaRPr lang="en-US"/>
        </a:p>
      </dgm:t>
    </dgm:pt>
    <dgm:pt modelId="{F8990014-87DB-4079-8166-762DDB99D456}" type="sibTrans" cxnId="{20809DB7-13B3-4AF4-B6F0-C3D71B681E12}">
      <dgm:prSet/>
      <dgm:spPr/>
      <dgm:t>
        <a:bodyPr/>
        <a:lstStyle/>
        <a:p>
          <a:endParaRPr lang="en-US"/>
        </a:p>
      </dgm:t>
    </dgm:pt>
    <dgm:pt modelId="{AC9A89AB-D99A-4421-84DC-2D7439F5582B}">
      <dgm:prSet phldrT="[Text]" phldr="0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Self-Insure</a:t>
          </a:r>
        </a:p>
      </dgm:t>
    </dgm:pt>
    <dgm:pt modelId="{C43B2B69-F243-4D8B-8F3D-56D83E9E19CC}" type="parTrans" cxnId="{1D5A1690-2EC8-466B-8976-CCD043270D9D}">
      <dgm:prSet/>
      <dgm:spPr/>
      <dgm:t>
        <a:bodyPr/>
        <a:lstStyle/>
        <a:p>
          <a:endParaRPr lang="en-US"/>
        </a:p>
      </dgm:t>
    </dgm:pt>
    <dgm:pt modelId="{6FAF86A5-19DC-492B-A0B8-D92C4B085507}" type="sibTrans" cxnId="{1D5A1690-2EC8-466B-8976-CCD043270D9D}">
      <dgm:prSet/>
      <dgm:spPr/>
      <dgm:t>
        <a:bodyPr/>
        <a:lstStyle/>
        <a:p>
          <a:endParaRPr lang="en-US"/>
        </a:p>
      </dgm:t>
    </dgm:pt>
    <dgm:pt modelId="{9D5F0209-3F89-4E8A-AB0D-29B47A2E490F}">
      <dgm:prSet phldrT="[Text]" phldr="0"/>
      <dgm:spPr/>
      <dgm:t>
        <a:bodyPr/>
        <a:lstStyle/>
        <a:p>
          <a:endParaRPr lang="en-US" dirty="0"/>
        </a:p>
        <a:p>
          <a:r>
            <a:rPr lang="en-US" dirty="0"/>
            <a:t>Rough Estimate  $5,575,000 to $5,625,000</a:t>
          </a:r>
          <a:r>
            <a:rPr lang="en-US" dirty="0">
              <a:solidFill>
                <a:srgbClr val="FF0000"/>
              </a:solidFill>
            </a:rPr>
            <a:t>*</a:t>
          </a:r>
        </a:p>
      </dgm:t>
    </dgm:pt>
    <dgm:pt modelId="{28DBCD76-E4D9-48AC-9E3A-7E6432CDE456}" type="parTrans" cxnId="{2BE763ED-ED47-47AD-8B11-4B25185C5C70}">
      <dgm:prSet/>
      <dgm:spPr/>
      <dgm:t>
        <a:bodyPr/>
        <a:lstStyle/>
        <a:p>
          <a:endParaRPr lang="en-US"/>
        </a:p>
      </dgm:t>
    </dgm:pt>
    <dgm:pt modelId="{CE10E0F5-85BB-447E-B564-522809940E7A}" type="sibTrans" cxnId="{2BE763ED-ED47-47AD-8B11-4B25185C5C70}">
      <dgm:prSet/>
      <dgm:spPr/>
      <dgm:t>
        <a:bodyPr/>
        <a:lstStyle/>
        <a:p>
          <a:endParaRPr lang="en-US"/>
        </a:p>
      </dgm:t>
    </dgm:pt>
    <dgm:pt modelId="{CBB36BF7-FEC3-49BD-BCC3-7B9CF7428EFE}">
      <dgm:prSet phldrT="[Text]" phldr="0"/>
      <dgm:spPr/>
      <dgm:t>
        <a:bodyPr/>
        <a:lstStyle/>
        <a:p>
          <a:r>
            <a:rPr lang="en-US" dirty="0"/>
            <a:t> </a:t>
          </a:r>
        </a:p>
        <a:p>
          <a:endParaRPr lang="en-US" dirty="0"/>
        </a:p>
      </dgm:t>
    </dgm:pt>
    <dgm:pt modelId="{D2EF93E9-8882-415B-B729-61A2094DD73C}" type="parTrans" cxnId="{AEBA3CD7-3FD2-4C73-A9E0-BABAB235F9D0}">
      <dgm:prSet/>
      <dgm:spPr/>
      <dgm:t>
        <a:bodyPr/>
        <a:lstStyle/>
        <a:p>
          <a:endParaRPr lang="en-US"/>
        </a:p>
      </dgm:t>
    </dgm:pt>
    <dgm:pt modelId="{120CB57F-045A-4C2F-9DCC-B8CF64308086}" type="sibTrans" cxnId="{AEBA3CD7-3FD2-4C73-A9E0-BABAB235F9D0}">
      <dgm:prSet/>
      <dgm:spPr/>
      <dgm:t>
        <a:bodyPr/>
        <a:lstStyle/>
        <a:p>
          <a:endParaRPr lang="en-US"/>
        </a:p>
      </dgm:t>
    </dgm:pt>
    <dgm:pt modelId="{C142F177-2AC0-40B2-A8C6-8F9CFEFF9484}" type="pres">
      <dgm:prSet presAssocID="{03376790-5778-48DE-AB53-E48FB3573FC8}" presName="list" presStyleCnt="0">
        <dgm:presLayoutVars>
          <dgm:dir/>
          <dgm:animLvl val="lvl"/>
        </dgm:presLayoutVars>
      </dgm:prSet>
      <dgm:spPr/>
    </dgm:pt>
    <dgm:pt modelId="{41CA9D3A-DB2F-43AF-BADD-BDD3930CB006}" type="pres">
      <dgm:prSet presAssocID="{C6AD8A22-4631-4E5B-A11F-BA122A02F43D}" presName="posSpace" presStyleCnt="0"/>
      <dgm:spPr/>
    </dgm:pt>
    <dgm:pt modelId="{E22DF239-00E4-4074-8D8B-565B1B9D2CAA}" type="pres">
      <dgm:prSet presAssocID="{C6AD8A22-4631-4E5B-A11F-BA122A02F43D}" presName="vertFlow" presStyleCnt="0"/>
      <dgm:spPr/>
    </dgm:pt>
    <dgm:pt modelId="{03CCD3ED-020F-44B0-8A20-19F33977631F}" type="pres">
      <dgm:prSet presAssocID="{C6AD8A22-4631-4E5B-A11F-BA122A02F43D}" presName="topSpace" presStyleCnt="0"/>
      <dgm:spPr/>
    </dgm:pt>
    <dgm:pt modelId="{9561DC82-E752-4003-B449-CF8DA45CD0A4}" type="pres">
      <dgm:prSet presAssocID="{C6AD8A22-4631-4E5B-A11F-BA122A02F43D}" presName="firstComp" presStyleCnt="0"/>
      <dgm:spPr/>
    </dgm:pt>
    <dgm:pt modelId="{8F40F93C-547C-4347-BD28-2DB714F60AE3}" type="pres">
      <dgm:prSet presAssocID="{C6AD8A22-4631-4E5B-A11F-BA122A02F43D}" presName="firstChild" presStyleLbl="bgAccFollowNode1" presStyleIdx="0" presStyleCnt="4"/>
      <dgm:spPr/>
    </dgm:pt>
    <dgm:pt modelId="{A5CA17DC-683C-4FF8-A185-F51BEA726E09}" type="pres">
      <dgm:prSet presAssocID="{C6AD8A22-4631-4E5B-A11F-BA122A02F43D}" presName="firstChildTx" presStyleLbl="bgAccFollowNode1" presStyleIdx="0" presStyleCnt="4">
        <dgm:presLayoutVars>
          <dgm:bulletEnabled val="1"/>
        </dgm:presLayoutVars>
      </dgm:prSet>
      <dgm:spPr/>
    </dgm:pt>
    <dgm:pt modelId="{4BB51929-DB60-43B3-93DB-C8AE6E7C3E20}" type="pres">
      <dgm:prSet presAssocID="{69BE487B-C883-431F-A7E6-D2F035F50D9B}" presName="comp" presStyleCnt="0"/>
      <dgm:spPr/>
    </dgm:pt>
    <dgm:pt modelId="{E14FC98B-7F73-4A03-8C46-F379A6B0A73D}" type="pres">
      <dgm:prSet presAssocID="{69BE487B-C883-431F-A7E6-D2F035F50D9B}" presName="child" presStyleLbl="bgAccFollowNode1" presStyleIdx="1" presStyleCnt="4"/>
      <dgm:spPr/>
    </dgm:pt>
    <dgm:pt modelId="{E6835F22-6803-4515-9F3C-88D0AD6F710B}" type="pres">
      <dgm:prSet presAssocID="{69BE487B-C883-431F-A7E6-D2F035F50D9B}" presName="childTx" presStyleLbl="bgAccFollowNode1" presStyleIdx="1" presStyleCnt="4">
        <dgm:presLayoutVars>
          <dgm:bulletEnabled val="1"/>
        </dgm:presLayoutVars>
      </dgm:prSet>
      <dgm:spPr/>
    </dgm:pt>
    <dgm:pt modelId="{6FFC986F-BEEC-465F-96C5-DBFC7F900281}" type="pres">
      <dgm:prSet presAssocID="{C6AD8A22-4631-4E5B-A11F-BA122A02F43D}" presName="negSpace" presStyleCnt="0"/>
      <dgm:spPr/>
    </dgm:pt>
    <dgm:pt modelId="{F6662830-A1E9-4EF1-9329-5751C5CB4E61}" type="pres">
      <dgm:prSet presAssocID="{C6AD8A22-4631-4E5B-A11F-BA122A02F43D}" presName="circle" presStyleLbl="node1" presStyleIdx="0" presStyleCnt="2"/>
      <dgm:spPr/>
    </dgm:pt>
    <dgm:pt modelId="{C13DFEEF-AE81-4A1E-B2B2-10E0ED897F60}" type="pres">
      <dgm:prSet presAssocID="{033B9D91-587D-4540-83B5-42349CE58F63}" presName="transSpace" presStyleCnt="0"/>
      <dgm:spPr/>
    </dgm:pt>
    <dgm:pt modelId="{31D58DCA-0F8F-46B0-B7EB-1EFF00AAA920}" type="pres">
      <dgm:prSet presAssocID="{AC9A89AB-D99A-4421-84DC-2D7439F5582B}" presName="posSpace" presStyleCnt="0"/>
      <dgm:spPr/>
    </dgm:pt>
    <dgm:pt modelId="{6D369315-EFFB-4AB4-AE27-1973B7AF4735}" type="pres">
      <dgm:prSet presAssocID="{AC9A89AB-D99A-4421-84DC-2D7439F5582B}" presName="vertFlow" presStyleCnt="0"/>
      <dgm:spPr/>
    </dgm:pt>
    <dgm:pt modelId="{B1EC21BB-4A71-4806-BCA7-17A56BAC0179}" type="pres">
      <dgm:prSet presAssocID="{AC9A89AB-D99A-4421-84DC-2D7439F5582B}" presName="topSpace" presStyleCnt="0"/>
      <dgm:spPr/>
    </dgm:pt>
    <dgm:pt modelId="{1C8E09AC-31EA-495C-8615-AB7F7FA0BD69}" type="pres">
      <dgm:prSet presAssocID="{AC9A89AB-D99A-4421-84DC-2D7439F5582B}" presName="firstComp" presStyleCnt="0"/>
      <dgm:spPr/>
    </dgm:pt>
    <dgm:pt modelId="{2F87740D-ADC0-4E16-805B-D71C47AFF950}" type="pres">
      <dgm:prSet presAssocID="{AC9A89AB-D99A-4421-84DC-2D7439F5582B}" presName="firstChild" presStyleLbl="bgAccFollowNode1" presStyleIdx="2" presStyleCnt="4"/>
      <dgm:spPr/>
    </dgm:pt>
    <dgm:pt modelId="{0964199E-EC0E-4D6E-A211-D50F4F83418D}" type="pres">
      <dgm:prSet presAssocID="{AC9A89AB-D99A-4421-84DC-2D7439F5582B}" presName="firstChildTx" presStyleLbl="bgAccFollowNode1" presStyleIdx="2" presStyleCnt="4">
        <dgm:presLayoutVars>
          <dgm:bulletEnabled val="1"/>
        </dgm:presLayoutVars>
      </dgm:prSet>
      <dgm:spPr/>
    </dgm:pt>
    <dgm:pt modelId="{A6BD090B-F005-4A66-A3A4-FB2F14D7E1AC}" type="pres">
      <dgm:prSet presAssocID="{CBB36BF7-FEC3-49BD-BCC3-7B9CF7428EFE}" presName="comp" presStyleCnt="0"/>
      <dgm:spPr/>
    </dgm:pt>
    <dgm:pt modelId="{C55544DD-1D21-40B9-9C48-D6A6419159BB}" type="pres">
      <dgm:prSet presAssocID="{CBB36BF7-FEC3-49BD-BCC3-7B9CF7428EFE}" presName="child" presStyleLbl="bgAccFollowNode1" presStyleIdx="3" presStyleCnt="4"/>
      <dgm:spPr/>
    </dgm:pt>
    <dgm:pt modelId="{A50B88A8-CEE9-4104-A569-99C84DFD7608}" type="pres">
      <dgm:prSet presAssocID="{CBB36BF7-FEC3-49BD-BCC3-7B9CF7428EFE}" presName="childTx" presStyleLbl="bgAccFollowNode1" presStyleIdx="3" presStyleCnt="4">
        <dgm:presLayoutVars>
          <dgm:bulletEnabled val="1"/>
        </dgm:presLayoutVars>
      </dgm:prSet>
      <dgm:spPr/>
    </dgm:pt>
    <dgm:pt modelId="{C93E02DB-A368-4247-ACFF-D0C67E255E58}" type="pres">
      <dgm:prSet presAssocID="{AC9A89AB-D99A-4421-84DC-2D7439F5582B}" presName="negSpace" presStyleCnt="0"/>
      <dgm:spPr/>
    </dgm:pt>
    <dgm:pt modelId="{B234FB84-A2C2-4A15-BF54-A1107DDA826B}" type="pres">
      <dgm:prSet presAssocID="{AC9A89AB-D99A-4421-84DC-2D7439F5582B}" presName="circle" presStyleLbl="node1" presStyleIdx="1" presStyleCnt="2"/>
      <dgm:spPr/>
    </dgm:pt>
  </dgm:ptLst>
  <dgm:cxnLst>
    <dgm:cxn modelId="{0669F008-E0BF-419F-BDD1-AE7930C20975}" srcId="{03376790-5778-48DE-AB53-E48FB3573FC8}" destId="{C6AD8A22-4631-4E5B-A11F-BA122A02F43D}" srcOrd="0" destOrd="0" parTransId="{9D4838D9-EFE5-42B4-93E1-48B2CF92A840}" sibTransId="{033B9D91-587D-4540-83B5-42349CE58F63}"/>
    <dgm:cxn modelId="{93FD3127-C104-4CFE-A3B1-230FA97E6952}" type="presOf" srcId="{AC9A89AB-D99A-4421-84DC-2D7439F5582B}" destId="{B234FB84-A2C2-4A15-BF54-A1107DDA826B}" srcOrd="0" destOrd="0" presId="urn:microsoft.com/office/officeart/2005/8/layout/hList9"/>
    <dgm:cxn modelId="{9B4C5D34-9B99-45A4-97C5-B4DA08BD6DA0}" type="presOf" srcId="{03376790-5778-48DE-AB53-E48FB3573FC8}" destId="{C142F177-2AC0-40B2-A8C6-8F9CFEFF9484}" srcOrd="0" destOrd="0" presId="urn:microsoft.com/office/officeart/2005/8/layout/hList9"/>
    <dgm:cxn modelId="{3EE71C62-DC5D-47DA-BD73-9C0A31047FC4}" type="presOf" srcId="{169C6DEC-70B8-4C2C-A526-2124BC208F13}" destId="{8F40F93C-547C-4347-BD28-2DB714F60AE3}" srcOrd="0" destOrd="0" presId="urn:microsoft.com/office/officeart/2005/8/layout/hList9"/>
    <dgm:cxn modelId="{33169F6A-C0D1-4621-9870-803084106229}" srcId="{C6AD8A22-4631-4E5B-A11F-BA122A02F43D}" destId="{169C6DEC-70B8-4C2C-A526-2124BC208F13}" srcOrd="0" destOrd="0" parTransId="{728ABC34-6274-4F20-A1BA-AC292B885B5E}" sibTransId="{5CE4BECB-70B3-45AF-B207-75C0FC307F32}"/>
    <dgm:cxn modelId="{ED458359-86D7-4C53-9A7F-0142CCBD3170}" type="presOf" srcId="{CBB36BF7-FEC3-49BD-BCC3-7B9CF7428EFE}" destId="{C55544DD-1D21-40B9-9C48-D6A6419159BB}" srcOrd="0" destOrd="0" presId="urn:microsoft.com/office/officeart/2005/8/layout/hList9"/>
    <dgm:cxn modelId="{F07B017F-29FC-4281-889D-4C38D1417331}" type="presOf" srcId="{CBB36BF7-FEC3-49BD-BCC3-7B9CF7428EFE}" destId="{A50B88A8-CEE9-4104-A569-99C84DFD7608}" srcOrd="1" destOrd="0" presId="urn:microsoft.com/office/officeart/2005/8/layout/hList9"/>
    <dgm:cxn modelId="{4820168A-3217-4B7F-AE2C-D3142E43B9F8}" type="presOf" srcId="{169C6DEC-70B8-4C2C-A526-2124BC208F13}" destId="{A5CA17DC-683C-4FF8-A185-F51BEA726E09}" srcOrd="1" destOrd="0" presId="urn:microsoft.com/office/officeart/2005/8/layout/hList9"/>
    <dgm:cxn modelId="{1D5A1690-2EC8-466B-8976-CCD043270D9D}" srcId="{03376790-5778-48DE-AB53-E48FB3573FC8}" destId="{AC9A89AB-D99A-4421-84DC-2D7439F5582B}" srcOrd="1" destOrd="0" parTransId="{C43B2B69-F243-4D8B-8F3D-56D83E9E19CC}" sibTransId="{6FAF86A5-19DC-492B-A0B8-D92C4B085507}"/>
    <dgm:cxn modelId="{CD010899-CDFA-481E-84B7-59EA36A0113A}" type="presOf" srcId="{C6AD8A22-4631-4E5B-A11F-BA122A02F43D}" destId="{F6662830-A1E9-4EF1-9329-5751C5CB4E61}" srcOrd="0" destOrd="0" presId="urn:microsoft.com/office/officeart/2005/8/layout/hList9"/>
    <dgm:cxn modelId="{12ED7DA8-CA6C-4D82-B384-58AEF9AA78CA}" type="presOf" srcId="{9D5F0209-3F89-4E8A-AB0D-29B47A2E490F}" destId="{0964199E-EC0E-4D6E-A211-D50F4F83418D}" srcOrd="1" destOrd="0" presId="urn:microsoft.com/office/officeart/2005/8/layout/hList9"/>
    <dgm:cxn modelId="{20809DB7-13B3-4AF4-B6F0-C3D71B681E12}" srcId="{C6AD8A22-4631-4E5B-A11F-BA122A02F43D}" destId="{69BE487B-C883-431F-A7E6-D2F035F50D9B}" srcOrd="1" destOrd="0" parTransId="{D7B1F970-1BC6-441D-BBD4-E0B1078614A6}" sibTransId="{F8990014-87DB-4079-8166-762DDB99D456}"/>
    <dgm:cxn modelId="{6F0479CE-2278-4671-8C77-CE9B705B23D2}" type="presOf" srcId="{69BE487B-C883-431F-A7E6-D2F035F50D9B}" destId="{E14FC98B-7F73-4A03-8C46-F379A6B0A73D}" srcOrd="0" destOrd="0" presId="urn:microsoft.com/office/officeart/2005/8/layout/hList9"/>
    <dgm:cxn modelId="{AEBA3CD7-3FD2-4C73-A9E0-BABAB235F9D0}" srcId="{AC9A89AB-D99A-4421-84DC-2D7439F5582B}" destId="{CBB36BF7-FEC3-49BD-BCC3-7B9CF7428EFE}" srcOrd="1" destOrd="0" parTransId="{D2EF93E9-8882-415B-B729-61A2094DD73C}" sibTransId="{120CB57F-045A-4C2F-9DCC-B8CF64308086}"/>
    <dgm:cxn modelId="{765971DE-D22F-4E5B-B7DD-F35F83E3443E}" type="presOf" srcId="{9D5F0209-3F89-4E8A-AB0D-29B47A2E490F}" destId="{2F87740D-ADC0-4E16-805B-D71C47AFF950}" srcOrd="0" destOrd="0" presId="urn:microsoft.com/office/officeart/2005/8/layout/hList9"/>
    <dgm:cxn modelId="{60DFC3E6-D978-4A28-A00D-F484BCE4F3F7}" type="presOf" srcId="{69BE487B-C883-431F-A7E6-D2F035F50D9B}" destId="{E6835F22-6803-4515-9F3C-88D0AD6F710B}" srcOrd="1" destOrd="0" presId="urn:microsoft.com/office/officeart/2005/8/layout/hList9"/>
    <dgm:cxn modelId="{2BE763ED-ED47-47AD-8B11-4B25185C5C70}" srcId="{AC9A89AB-D99A-4421-84DC-2D7439F5582B}" destId="{9D5F0209-3F89-4E8A-AB0D-29B47A2E490F}" srcOrd="0" destOrd="0" parTransId="{28DBCD76-E4D9-48AC-9E3A-7E6432CDE456}" sibTransId="{CE10E0F5-85BB-447E-B564-522809940E7A}"/>
    <dgm:cxn modelId="{DB18E053-AE83-453D-8A63-0169C98E68F5}" type="presParOf" srcId="{C142F177-2AC0-40B2-A8C6-8F9CFEFF9484}" destId="{41CA9D3A-DB2F-43AF-BADD-BDD3930CB006}" srcOrd="0" destOrd="0" presId="urn:microsoft.com/office/officeart/2005/8/layout/hList9"/>
    <dgm:cxn modelId="{03C276AD-CA29-42C2-B51F-A6F9257C7B6D}" type="presParOf" srcId="{C142F177-2AC0-40B2-A8C6-8F9CFEFF9484}" destId="{E22DF239-00E4-4074-8D8B-565B1B9D2CAA}" srcOrd="1" destOrd="0" presId="urn:microsoft.com/office/officeart/2005/8/layout/hList9"/>
    <dgm:cxn modelId="{21890D02-10B4-4D4C-B480-5A976047D000}" type="presParOf" srcId="{E22DF239-00E4-4074-8D8B-565B1B9D2CAA}" destId="{03CCD3ED-020F-44B0-8A20-19F33977631F}" srcOrd="0" destOrd="0" presId="urn:microsoft.com/office/officeart/2005/8/layout/hList9"/>
    <dgm:cxn modelId="{D43645E3-97F8-4E1C-BF3B-526BB556D9EE}" type="presParOf" srcId="{E22DF239-00E4-4074-8D8B-565B1B9D2CAA}" destId="{9561DC82-E752-4003-B449-CF8DA45CD0A4}" srcOrd="1" destOrd="0" presId="urn:microsoft.com/office/officeart/2005/8/layout/hList9"/>
    <dgm:cxn modelId="{B749BB82-4571-466D-8346-66139B30D403}" type="presParOf" srcId="{9561DC82-E752-4003-B449-CF8DA45CD0A4}" destId="{8F40F93C-547C-4347-BD28-2DB714F60AE3}" srcOrd="0" destOrd="0" presId="urn:microsoft.com/office/officeart/2005/8/layout/hList9"/>
    <dgm:cxn modelId="{DE116E7E-61E8-4CD8-888D-F4A8FFB057E9}" type="presParOf" srcId="{9561DC82-E752-4003-B449-CF8DA45CD0A4}" destId="{A5CA17DC-683C-4FF8-A185-F51BEA726E09}" srcOrd="1" destOrd="0" presId="urn:microsoft.com/office/officeart/2005/8/layout/hList9"/>
    <dgm:cxn modelId="{B58B9B61-C13A-46FC-86F3-2599F219B6F6}" type="presParOf" srcId="{E22DF239-00E4-4074-8D8B-565B1B9D2CAA}" destId="{4BB51929-DB60-43B3-93DB-C8AE6E7C3E20}" srcOrd="2" destOrd="0" presId="urn:microsoft.com/office/officeart/2005/8/layout/hList9"/>
    <dgm:cxn modelId="{19B6819C-C59B-4E9F-BE34-7A325D548103}" type="presParOf" srcId="{4BB51929-DB60-43B3-93DB-C8AE6E7C3E20}" destId="{E14FC98B-7F73-4A03-8C46-F379A6B0A73D}" srcOrd="0" destOrd="0" presId="urn:microsoft.com/office/officeart/2005/8/layout/hList9"/>
    <dgm:cxn modelId="{C97A468D-641C-47AC-9717-9576B176AE96}" type="presParOf" srcId="{4BB51929-DB60-43B3-93DB-C8AE6E7C3E20}" destId="{E6835F22-6803-4515-9F3C-88D0AD6F710B}" srcOrd="1" destOrd="0" presId="urn:microsoft.com/office/officeart/2005/8/layout/hList9"/>
    <dgm:cxn modelId="{315C6879-2544-4791-8BBB-20A54D62DE58}" type="presParOf" srcId="{C142F177-2AC0-40B2-A8C6-8F9CFEFF9484}" destId="{6FFC986F-BEEC-465F-96C5-DBFC7F900281}" srcOrd="2" destOrd="0" presId="urn:microsoft.com/office/officeart/2005/8/layout/hList9"/>
    <dgm:cxn modelId="{6496FC86-4A8F-44B2-9015-1E577739C60D}" type="presParOf" srcId="{C142F177-2AC0-40B2-A8C6-8F9CFEFF9484}" destId="{F6662830-A1E9-4EF1-9329-5751C5CB4E61}" srcOrd="3" destOrd="0" presId="urn:microsoft.com/office/officeart/2005/8/layout/hList9"/>
    <dgm:cxn modelId="{DD4915E5-516F-4C06-9895-2757D11BDD07}" type="presParOf" srcId="{C142F177-2AC0-40B2-A8C6-8F9CFEFF9484}" destId="{C13DFEEF-AE81-4A1E-B2B2-10E0ED897F60}" srcOrd="4" destOrd="0" presId="urn:microsoft.com/office/officeart/2005/8/layout/hList9"/>
    <dgm:cxn modelId="{2D602005-4C61-48C8-A575-CECB6FEC92E4}" type="presParOf" srcId="{C142F177-2AC0-40B2-A8C6-8F9CFEFF9484}" destId="{31D58DCA-0F8F-46B0-B7EB-1EFF00AAA920}" srcOrd="5" destOrd="0" presId="urn:microsoft.com/office/officeart/2005/8/layout/hList9"/>
    <dgm:cxn modelId="{B9CF7769-0E88-49B4-93C1-32922F540896}" type="presParOf" srcId="{C142F177-2AC0-40B2-A8C6-8F9CFEFF9484}" destId="{6D369315-EFFB-4AB4-AE27-1973B7AF4735}" srcOrd="6" destOrd="0" presId="urn:microsoft.com/office/officeart/2005/8/layout/hList9"/>
    <dgm:cxn modelId="{11EC848C-F734-4A54-96FA-FC2CA6E6DBC5}" type="presParOf" srcId="{6D369315-EFFB-4AB4-AE27-1973B7AF4735}" destId="{B1EC21BB-4A71-4806-BCA7-17A56BAC0179}" srcOrd="0" destOrd="0" presId="urn:microsoft.com/office/officeart/2005/8/layout/hList9"/>
    <dgm:cxn modelId="{5307FCF4-8272-464D-9292-3F603D6DD658}" type="presParOf" srcId="{6D369315-EFFB-4AB4-AE27-1973B7AF4735}" destId="{1C8E09AC-31EA-495C-8615-AB7F7FA0BD69}" srcOrd="1" destOrd="0" presId="urn:microsoft.com/office/officeart/2005/8/layout/hList9"/>
    <dgm:cxn modelId="{2F8A0325-1A61-4E1C-A97F-09CF85CB86FE}" type="presParOf" srcId="{1C8E09AC-31EA-495C-8615-AB7F7FA0BD69}" destId="{2F87740D-ADC0-4E16-805B-D71C47AFF950}" srcOrd="0" destOrd="0" presId="urn:microsoft.com/office/officeart/2005/8/layout/hList9"/>
    <dgm:cxn modelId="{E16E29C4-E33D-4124-A572-C126BC31D690}" type="presParOf" srcId="{1C8E09AC-31EA-495C-8615-AB7F7FA0BD69}" destId="{0964199E-EC0E-4D6E-A211-D50F4F83418D}" srcOrd="1" destOrd="0" presId="urn:microsoft.com/office/officeart/2005/8/layout/hList9"/>
    <dgm:cxn modelId="{22F97531-E1D1-4EE5-918E-57107BEC95FE}" type="presParOf" srcId="{6D369315-EFFB-4AB4-AE27-1973B7AF4735}" destId="{A6BD090B-F005-4A66-A3A4-FB2F14D7E1AC}" srcOrd="2" destOrd="0" presId="urn:microsoft.com/office/officeart/2005/8/layout/hList9"/>
    <dgm:cxn modelId="{4B920319-521F-40D4-A7B1-0E210C2418DB}" type="presParOf" srcId="{A6BD090B-F005-4A66-A3A4-FB2F14D7E1AC}" destId="{C55544DD-1D21-40B9-9C48-D6A6419159BB}" srcOrd="0" destOrd="0" presId="urn:microsoft.com/office/officeart/2005/8/layout/hList9"/>
    <dgm:cxn modelId="{FF324AAD-29EA-45A2-9FB8-EE9F7F87E2FF}" type="presParOf" srcId="{A6BD090B-F005-4A66-A3A4-FB2F14D7E1AC}" destId="{A50B88A8-CEE9-4104-A569-99C84DFD7608}" srcOrd="1" destOrd="0" presId="urn:microsoft.com/office/officeart/2005/8/layout/hList9"/>
    <dgm:cxn modelId="{199D72D1-41A3-46F5-B39F-B0E4B91B3D03}" type="presParOf" srcId="{C142F177-2AC0-40B2-A8C6-8F9CFEFF9484}" destId="{C93E02DB-A368-4247-ACFF-D0C67E255E58}" srcOrd="7" destOrd="0" presId="urn:microsoft.com/office/officeart/2005/8/layout/hList9"/>
    <dgm:cxn modelId="{477E2F2F-E5E5-4089-ACF5-33169790EBBD}" type="presParOf" srcId="{C142F177-2AC0-40B2-A8C6-8F9CFEFF9484}" destId="{B234FB84-A2C2-4A15-BF54-A1107DDA826B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E7C3E-E7BA-47E1-A24B-15252A54DA13}">
      <dsp:nvSpPr>
        <dsp:cNvPr id="0" name=""/>
        <dsp:cNvSpPr/>
      </dsp:nvSpPr>
      <dsp:spPr>
        <a:xfrm>
          <a:off x="3532" y="1035419"/>
          <a:ext cx="3443882" cy="10405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</a:rPr>
            <a:t>Join GSRMA</a:t>
          </a:r>
        </a:p>
      </dsp:txBody>
      <dsp:txXfrm>
        <a:off x="3532" y="1035419"/>
        <a:ext cx="3443882" cy="1040533"/>
      </dsp:txXfrm>
    </dsp:sp>
    <dsp:sp modelId="{FEAA7F77-ED75-4C99-A539-D6CDC342534F}">
      <dsp:nvSpPr>
        <dsp:cNvPr id="0" name=""/>
        <dsp:cNvSpPr/>
      </dsp:nvSpPr>
      <dsp:spPr>
        <a:xfrm>
          <a:off x="3532" y="2075953"/>
          <a:ext cx="3443882" cy="41149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3000" kern="1200"/>
            <a:t>Same coverage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3000" kern="1200" dirty="0"/>
            <a:t>Potential for additional limits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US" sz="3000" b="0" i="0" u="none" strike="noStrike" kern="1200" cap="none" spc="0" normalizeH="0" baseline="0">
              <a:ln/>
              <a:effectLst/>
              <a:uFillTx/>
              <a:latin typeface="+mn-lt"/>
              <a:ea typeface="+mn-ea"/>
              <a:cs typeface="+mn-cs"/>
              <a:sym typeface="Helvetica Neue"/>
            </a:rPr>
            <a:t>Eliminate</a:t>
          </a:r>
          <a:r>
            <a:rPr lang="en-US" sz="3000" kern="1200"/>
            <a:t> $10k deductible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n-US" sz="3000" b="0" i="0" u="none" strike="noStrike" kern="1200" cap="none" spc="0" normalizeH="0" baseline="0">
              <a:ln/>
              <a:effectLst/>
              <a:uFillTx/>
              <a:latin typeface="+mn-lt"/>
              <a:ea typeface="+mn-ea"/>
              <a:cs typeface="+mn-cs"/>
              <a:sym typeface="Helvetica Neue"/>
            </a:rPr>
            <a:t>Claims handled by GSRMA staff</a:t>
          </a:r>
          <a:endParaRPr kumimoji="0" lang="en-US" sz="3000" b="0" i="0" u="none" strike="noStrike" kern="1200" cap="none" spc="0" normalizeH="0" baseline="0" dirty="0">
            <a:ln/>
            <a:effectLst/>
            <a:uFillTx/>
            <a:latin typeface="+mn-lt"/>
            <a:ea typeface="+mn-ea"/>
            <a:cs typeface="+mn-cs"/>
            <a:sym typeface="Helvetica Neue"/>
          </a:endParaRPr>
        </a:p>
      </dsp:txBody>
      <dsp:txXfrm>
        <a:off x="3532" y="2075953"/>
        <a:ext cx="3443882" cy="4114926"/>
      </dsp:txXfrm>
    </dsp:sp>
    <dsp:sp modelId="{4BADBC61-CAE9-4BAD-BCF3-2BC17DA28D63}">
      <dsp:nvSpPr>
        <dsp:cNvPr id="0" name=""/>
        <dsp:cNvSpPr/>
      </dsp:nvSpPr>
      <dsp:spPr>
        <a:xfrm>
          <a:off x="3929558" y="1035419"/>
          <a:ext cx="3443882" cy="10405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</a:rPr>
            <a:t>Assume Self Insured Retention</a:t>
          </a:r>
        </a:p>
      </dsp:txBody>
      <dsp:txXfrm>
        <a:off x="3929558" y="1035419"/>
        <a:ext cx="3443882" cy="1040533"/>
      </dsp:txXfrm>
    </dsp:sp>
    <dsp:sp modelId="{9ECCFD72-3628-4BB0-BF25-DCD1429FE132}">
      <dsp:nvSpPr>
        <dsp:cNvPr id="0" name=""/>
        <dsp:cNvSpPr/>
      </dsp:nvSpPr>
      <dsp:spPr>
        <a:xfrm>
          <a:off x="3929558" y="2075953"/>
          <a:ext cx="3443882" cy="41149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3000" kern="1200" dirty="0"/>
            <a:t>Hire/contract claims administrator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Fund for self-insured claim costs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Requires more staff time &amp; resources</a:t>
          </a:r>
        </a:p>
      </dsp:txBody>
      <dsp:txXfrm>
        <a:off x="3929558" y="2075953"/>
        <a:ext cx="3443882" cy="4114926"/>
      </dsp:txXfrm>
    </dsp:sp>
    <dsp:sp modelId="{DDEC272F-A76D-494A-A05C-BF1DA8B066AB}">
      <dsp:nvSpPr>
        <dsp:cNvPr id="0" name=""/>
        <dsp:cNvSpPr/>
      </dsp:nvSpPr>
      <dsp:spPr>
        <a:xfrm>
          <a:off x="7855585" y="1035419"/>
          <a:ext cx="3443882" cy="10405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solidFill>
                <a:schemeClr val="tx1"/>
              </a:solidFill>
            </a:rPr>
            <a:t>Insurance Marketplace</a:t>
          </a:r>
        </a:p>
      </dsp:txBody>
      <dsp:txXfrm>
        <a:off x="7855585" y="1035419"/>
        <a:ext cx="3443882" cy="1040533"/>
      </dsp:txXfrm>
    </dsp:sp>
    <dsp:sp modelId="{31EE7EEC-2F77-4BAB-ADBE-C8126C4038E4}">
      <dsp:nvSpPr>
        <dsp:cNvPr id="0" name=""/>
        <dsp:cNvSpPr/>
      </dsp:nvSpPr>
      <dsp:spPr>
        <a:xfrm>
          <a:off x="7855585" y="2075953"/>
          <a:ext cx="3443882" cy="41149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kumimoji="0" lang="en-US" sz="3000" b="0" i="0" u="none" strike="noStrike" kern="1200" cap="none" spc="0" normalizeH="0" baseline="0">
              <a:ln/>
              <a:effectLst/>
              <a:uFillTx/>
              <a:latin typeface="+mn-lt"/>
              <a:ea typeface="+mn-ea"/>
              <a:cs typeface="+mn-cs"/>
              <a:sym typeface="Helvetica Neue"/>
            </a:rPr>
            <a:t>Least viable option = cost and coverage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Not many options available</a:t>
          </a:r>
        </a:p>
      </dsp:txBody>
      <dsp:txXfrm>
        <a:off x="7855585" y="2075953"/>
        <a:ext cx="3443882" cy="4114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0F93C-547C-4347-BD28-2DB714F60AE3}">
      <dsp:nvSpPr>
        <dsp:cNvPr id="0" name=""/>
        <dsp:cNvSpPr/>
      </dsp:nvSpPr>
      <dsp:spPr>
        <a:xfrm>
          <a:off x="1671873" y="1523090"/>
          <a:ext cx="3131091" cy="20884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4912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$5,511,228</a:t>
          </a:r>
        </a:p>
      </dsp:txBody>
      <dsp:txXfrm>
        <a:off x="2172847" y="1523090"/>
        <a:ext cx="2630117" cy="2088438"/>
      </dsp:txXfrm>
    </dsp:sp>
    <dsp:sp modelId="{E14FC98B-7F73-4A03-8C46-F379A6B0A73D}">
      <dsp:nvSpPr>
        <dsp:cNvPr id="0" name=""/>
        <dsp:cNvSpPr/>
      </dsp:nvSpPr>
      <dsp:spPr>
        <a:xfrm>
          <a:off x="1671873" y="3611528"/>
          <a:ext cx="3131091" cy="20884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4912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Includes claims administration &amp; risk control services</a:t>
          </a:r>
        </a:p>
      </dsp:txBody>
      <dsp:txXfrm>
        <a:off x="2172847" y="3611528"/>
        <a:ext cx="2630117" cy="2088438"/>
      </dsp:txXfrm>
    </dsp:sp>
    <dsp:sp modelId="{F6662830-A1E9-4EF1-9329-5751C5CB4E61}">
      <dsp:nvSpPr>
        <dsp:cNvPr id="0" name=""/>
        <dsp:cNvSpPr/>
      </dsp:nvSpPr>
      <dsp:spPr>
        <a:xfrm>
          <a:off x="1957" y="688132"/>
          <a:ext cx="2087394" cy="2087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GSRMA</a:t>
          </a:r>
          <a:r>
            <a:rPr lang="en-US" sz="3100" kern="1200" dirty="0"/>
            <a:t>	</a:t>
          </a:r>
        </a:p>
      </dsp:txBody>
      <dsp:txXfrm>
        <a:off x="307649" y="993824"/>
        <a:ext cx="1476010" cy="1476010"/>
      </dsp:txXfrm>
    </dsp:sp>
    <dsp:sp modelId="{2F87740D-ADC0-4E16-805B-D71C47AFF950}">
      <dsp:nvSpPr>
        <dsp:cNvPr id="0" name=""/>
        <dsp:cNvSpPr/>
      </dsp:nvSpPr>
      <dsp:spPr>
        <a:xfrm>
          <a:off x="6890359" y="1523090"/>
          <a:ext cx="3131091" cy="20884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4912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Rough Estimate  $5,575,000 to $5,625,000</a:t>
          </a:r>
          <a:r>
            <a:rPr lang="en-US" sz="2600" kern="1200" dirty="0">
              <a:solidFill>
                <a:srgbClr val="FF0000"/>
              </a:solidFill>
            </a:rPr>
            <a:t>*</a:t>
          </a:r>
        </a:p>
      </dsp:txBody>
      <dsp:txXfrm>
        <a:off x="7391334" y="1523090"/>
        <a:ext cx="2630117" cy="2088438"/>
      </dsp:txXfrm>
    </dsp:sp>
    <dsp:sp modelId="{C55544DD-1D21-40B9-9C48-D6A6419159BB}">
      <dsp:nvSpPr>
        <dsp:cNvPr id="0" name=""/>
        <dsp:cNvSpPr/>
      </dsp:nvSpPr>
      <dsp:spPr>
        <a:xfrm>
          <a:off x="6890359" y="3611528"/>
          <a:ext cx="3131091" cy="20884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4912" rIns="184912" bIns="184912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 </a:t>
          </a: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7391334" y="3611528"/>
        <a:ext cx="2630117" cy="2088438"/>
      </dsp:txXfrm>
    </dsp:sp>
    <dsp:sp modelId="{B234FB84-A2C2-4A15-BF54-A1107DDA826B}">
      <dsp:nvSpPr>
        <dsp:cNvPr id="0" name=""/>
        <dsp:cNvSpPr/>
      </dsp:nvSpPr>
      <dsp:spPr>
        <a:xfrm>
          <a:off x="5220443" y="688132"/>
          <a:ext cx="2087394" cy="2087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Self-Insure</a:t>
          </a:r>
        </a:p>
      </dsp:txBody>
      <dsp:txXfrm>
        <a:off x="5526135" y="993824"/>
        <a:ext cx="1476010" cy="1476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altLang="en-US" b="1" u="sng" dirty="0"/>
              <a:t>PRISM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Thank</a:t>
            </a:r>
            <a:r>
              <a:rPr lang="en-US" altLang="en-US" baseline="0" dirty="0"/>
              <a:t> you for your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Purpose is to check in and see how things are going, any new needs, go over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Slides help to provide some structure, but the meeting is meant to be conversational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Also attending the meeting are your Alliant brokers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Alliant is our brokerage partner and has been for many years. They provide a number of different services for the EIA and its </a:t>
            </a:r>
            <a:r>
              <a:rPr lang="en-US" altLang="en-US" baseline="0" dirty="0" err="1"/>
              <a:t>mbrs</a:t>
            </a:r>
            <a:r>
              <a:rPr lang="en-US" altLang="en-US" baseline="0" dirty="0"/>
              <a:t>, one of which is being the primary contact for our PE </a:t>
            </a:r>
            <a:r>
              <a:rPr lang="en-US" altLang="en-US" baseline="0" dirty="0" err="1"/>
              <a:t>mbrs</a:t>
            </a:r>
            <a:r>
              <a:rPr lang="en-US" altLang="en-US" baseline="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I will make this PPT available to download after the meeting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087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52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C6EB5-6B98-F690-D3AC-2B62816F0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A230A-5CAC-9E12-061C-3684C47B7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6EC1AE-9910-61AF-AB06-8430814ED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847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49F3E-30EC-F03C-B6C1-847ABCACD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B23A62-2D0C-7DE0-B4A6-832E0BA1CD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4FAC2-EBD2-F536-CA39-AC3FE3311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90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904C7-3D53-9BF1-A039-304AA0FDD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FD1C32-6EEE-9F0D-6962-5CCE7D9D55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D9B704-0CA1-89BD-89CD-ED093C958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17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9B5F7-1B59-DCDE-1E5E-B729709A1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22948954-DC59-6027-D5F0-24A7BEBFB0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B65A4462-C5A3-A9D9-746A-8509B69DA4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09E023F6-FB36-EF63-7260-1F38B6C61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1733930" rtl="0" eaLnBrk="1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F13711-D157-4F7A-859A-BC577946D7F2}" type="slidenum">
              <a:rPr kumimoji="0" lang="en-JM" altLang="en-US" sz="3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sym typeface="Helvetica Neue"/>
              </a:rPr>
              <a:pPr marL="0" marR="0" lvl="0" indent="0" algn="l" defTabSz="1733930" rtl="0" eaLnBrk="1" fontAlgn="auto" latinLnBrk="0" hangingPunct="0">
                <a:lnSpc>
                  <a:spcPct val="90000"/>
                </a:lnSpc>
                <a:spcBef>
                  <a:spcPts val="3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JM" altLang="en-US" sz="3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06485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E652C-E303-96CF-5038-C1F2AC66C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E2E72E-9681-A3E9-3C12-868353105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6B343F-42A7-0C3E-BDF2-CA98DDE47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Largest JPA in the 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Property – Largest</a:t>
            </a:r>
            <a:r>
              <a:rPr lang="en-US" altLang="en-US" baseline="0" dirty="0"/>
              <a:t> EQ buyer in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baseline="0" dirty="0"/>
              <a:t>Large size and economies of scale = more stability, better valued priced insurance market deals, and deals from our service vendors</a:t>
            </a:r>
            <a:endParaRPr lang="en-US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442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Attribution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idx="13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5" name="Image"/>
          <p:cNvSpPr>
            <a:spLocks noGrp="1"/>
          </p:cNvSpPr>
          <p:nvPr>
            <p:ph type="pic" sz="half" idx="14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6" name="Image"/>
          <p:cNvSpPr>
            <a:spLocks noGrp="1"/>
          </p:cNvSpPr>
          <p:nvPr>
            <p:ph type="pic" idx="15"/>
          </p:nvPr>
        </p:nvSpPr>
        <p:spPr>
          <a:xfrm>
            <a:off x="4984750" y="2749550"/>
            <a:ext cx="7937500" cy="9238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8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650240" y="2564838"/>
            <a:ext cx="3799839" cy="5701645"/>
          </a:xfrm>
        </p:spPr>
        <p:txBody>
          <a:bodyPr rtlCol="0">
            <a:normAutofit/>
          </a:bodyPr>
          <a:lstStyle>
            <a:lvl1pPr marL="0" indent="0">
              <a:buFontTx/>
              <a:buNone/>
              <a:defRPr sz="1707">
                <a:solidFill>
                  <a:srgbClr val="17375E"/>
                </a:solidFill>
              </a:defRPr>
            </a:lvl1pPr>
          </a:lstStyle>
          <a:p>
            <a:pPr lvl="0"/>
            <a:endParaRPr lang="en-JM" noProof="0"/>
          </a:p>
        </p:txBody>
      </p:sp>
      <p:sp>
        <p:nvSpPr>
          <p:cNvPr id="9" name="Text Placeholder 26"/>
          <p:cNvSpPr>
            <a:spLocks noGrp="1"/>
          </p:cNvSpPr>
          <p:nvPr>
            <p:ph type="body" sz="quarter" idx="15"/>
          </p:nvPr>
        </p:nvSpPr>
        <p:spPr>
          <a:xfrm>
            <a:off x="5310293" y="3446875"/>
            <a:ext cx="3025422" cy="157442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4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FontTx/>
              <a:buNone/>
              <a:defRPr sz="1707"/>
            </a:lvl2pPr>
            <a:lvl3pPr marL="1300460" indent="0">
              <a:buFontTx/>
              <a:buNone/>
              <a:defRPr sz="1707"/>
            </a:lvl3pPr>
            <a:lvl4pPr marL="1950690" indent="0">
              <a:buFontTx/>
              <a:buNone/>
              <a:defRPr sz="1707"/>
            </a:lvl4pPr>
            <a:lvl5pPr marL="2600919" indent="0">
              <a:buFontTx/>
              <a:buNone/>
              <a:defRPr sz="1707"/>
            </a:lvl5pPr>
          </a:lstStyle>
          <a:p>
            <a:pPr lvl="0"/>
            <a:endParaRPr lang="en-JM" dirty="0"/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6"/>
          </p:nvPr>
        </p:nvSpPr>
        <p:spPr>
          <a:xfrm>
            <a:off x="9112391" y="3431822"/>
            <a:ext cx="3025422" cy="157442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4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FontTx/>
              <a:buNone/>
              <a:defRPr sz="1707"/>
            </a:lvl2pPr>
            <a:lvl3pPr marL="1300460" indent="0">
              <a:buFontTx/>
              <a:buNone/>
              <a:defRPr sz="1707"/>
            </a:lvl3pPr>
            <a:lvl4pPr marL="1950690" indent="0">
              <a:buFontTx/>
              <a:buNone/>
              <a:defRPr sz="1707"/>
            </a:lvl4pPr>
            <a:lvl5pPr marL="2600919" indent="0">
              <a:buFontTx/>
              <a:buNone/>
              <a:defRPr sz="1707"/>
            </a:lvl5pPr>
          </a:lstStyle>
          <a:p>
            <a:pPr lvl="0"/>
            <a:endParaRPr lang="en-JM" dirty="0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7"/>
          </p:nvPr>
        </p:nvSpPr>
        <p:spPr>
          <a:xfrm>
            <a:off x="5314809" y="6457510"/>
            <a:ext cx="3025422" cy="157442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4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FontTx/>
              <a:buNone/>
              <a:defRPr sz="1707"/>
            </a:lvl2pPr>
            <a:lvl3pPr marL="1300460" indent="0">
              <a:buFontTx/>
              <a:buNone/>
              <a:defRPr sz="1707"/>
            </a:lvl3pPr>
            <a:lvl4pPr marL="1950690" indent="0">
              <a:buFontTx/>
              <a:buNone/>
              <a:defRPr sz="1707"/>
            </a:lvl4pPr>
            <a:lvl5pPr marL="2600919" indent="0">
              <a:buFontTx/>
              <a:buNone/>
              <a:defRPr sz="1707"/>
            </a:lvl5pPr>
          </a:lstStyle>
          <a:p>
            <a:pPr lvl="0"/>
            <a:endParaRPr lang="en-JM" dirty="0"/>
          </a:p>
        </p:txBody>
      </p:sp>
      <p:sp>
        <p:nvSpPr>
          <p:cNvPr id="12" name="Text Placeholder 26"/>
          <p:cNvSpPr>
            <a:spLocks noGrp="1"/>
          </p:cNvSpPr>
          <p:nvPr>
            <p:ph type="body" sz="quarter" idx="18"/>
          </p:nvPr>
        </p:nvSpPr>
        <p:spPr>
          <a:xfrm>
            <a:off x="9116907" y="6442457"/>
            <a:ext cx="3025422" cy="157442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4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50230" indent="0">
              <a:buFontTx/>
              <a:buNone/>
              <a:defRPr sz="1707"/>
            </a:lvl2pPr>
            <a:lvl3pPr marL="1300460" indent="0">
              <a:buFontTx/>
              <a:buNone/>
              <a:defRPr sz="1707"/>
            </a:lvl3pPr>
            <a:lvl4pPr marL="1950690" indent="0">
              <a:buFontTx/>
              <a:buNone/>
              <a:defRPr sz="1707"/>
            </a:lvl4pPr>
            <a:lvl5pPr marL="2600919" indent="0">
              <a:buFontTx/>
              <a:buNone/>
              <a:defRPr sz="1707"/>
            </a:lvl5pPr>
          </a:lstStyle>
          <a:p>
            <a:pPr lvl="0"/>
            <a:endParaRPr lang="en-JM" dirty="0"/>
          </a:p>
        </p:txBody>
      </p:sp>
      <p:sp>
        <p:nvSpPr>
          <p:cNvPr id="13" name="Text Placeholder 32"/>
          <p:cNvSpPr>
            <a:spLocks noGrp="1"/>
          </p:cNvSpPr>
          <p:nvPr>
            <p:ph type="body" sz="quarter" idx="19"/>
          </p:nvPr>
        </p:nvSpPr>
        <p:spPr>
          <a:xfrm>
            <a:off x="5852160" y="2877646"/>
            <a:ext cx="2275840" cy="584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91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Open Sans" pitchFamily="34" charset="0"/>
                <a:cs typeface="Franklin Gothic Demi Cond" pitchFamily="34" charset="0"/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4" name="Text Placeholder 32"/>
          <p:cNvSpPr>
            <a:spLocks noGrp="1"/>
          </p:cNvSpPr>
          <p:nvPr>
            <p:ph type="body" sz="quarter" idx="20"/>
          </p:nvPr>
        </p:nvSpPr>
        <p:spPr>
          <a:xfrm>
            <a:off x="9645227" y="2877646"/>
            <a:ext cx="2275840" cy="584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91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Open Sans" pitchFamily="34" charset="0"/>
                <a:cs typeface="Franklin Gothic Demi Cond" pitchFamily="34" charset="0"/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5" name="Text Placeholder 32"/>
          <p:cNvSpPr>
            <a:spLocks noGrp="1"/>
          </p:cNvSpPr>
          <p:nvPr>
            <p:ph type="body" sz="quarter" idx="21"/>
          </p:nvPr>
        </p:nvSpPr>
        <p:spPr>
          <a:xfrm>
            <a:off x="5852160" y="5882000"/>
            <a:ext cx="2275840" cy="584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91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Open Sans" pitchFamily="34" charset="0"/>
                <a:cs typeface="Franklin Gothic Demi Cond" pitchFamily="34" charset="0"/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6" name="Text Placeholder 32"/>
          <p:cNvSpPr>
            <a:spLocks noGrp="1"/>
          </p:cNvSpPr>
          <p:nvPr>
            <p:ph type="body" sz="quarter" idx="22"/>
          </p:nvPr>
        </p:nvSpPr>
        <p:spPr>
          <a:xfrm>
            <a:off x="9645227" y="5882000"/>
            <a:ext cx="2275840" cy="58427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91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Open Sans" pitchFamily="34" charset="0"/>
                <a:cs typeface="Franklin Gothic Demi Cond" pitchFamily="34" charset="0"/>
              </a:defRPr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endParaRPr lang="en-JM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650240" y="1661724"/>
            <a:ext cx="7152640" cy="614116"/>
          </a:xfrm>
        </p:spPr>
        <p:txBody>
          <a:bodyPr>
            <a:noAutofit/>
          </a:bodyPr>
          <a:lstStyle>
            <a:lvl1pPr marL="0" indent="0" algn="l">
              <a:buFontTx/>
              <a:buNone/>
              <a:defRPr sz="1991" b="1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50230" indent="0">
              <a:buFontTx/>
              <a:buNone/>
              <a:defRPr sz="1493">
                <a:latin typeface="Mission Gothic Regular" pitchFamily="50" charset="0"/>
              </a:defRPr>
            </a:lvl2pPr>
            <a:lvl3pPr marL="1300460" indent="0">
              <a:buFontTx/>
              <a:buNone/>
              <a:defRPr sz="1493">
                <a:latin typeface="Mission Gothic Regular" pitchFamily="50" charset="0"/>
              </a:defRPr>
            </a:lvl3pPr>
            <a:lvl4pPr marL="1950690" indent="0">
              <a:buFontTx/>
              <a:buNone/>
              <a:defRPr sz="1493">
                <a:latin typeface="Mission Gothic Regular" pitchFamily="50" charset="0"/>
              </a:defRPr>
            </a:lvl4pPr>
            <a:lvl5pPr marL="2600919" indent="0">
              <a:buFontTx/>
              <a:buNone/>
              <a:defRPr sz="1493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4"/>
          </p:nvPr>
        </p:nvSpPr>
        <p:spPr>
          <a:xfrm>
            <a:off x="9536854" y="252872"/>
            <a:ext cx="3034453" cy="51928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80CCF92-7735-4424-9B8F-DD6CC16CB1E4}" type="datetime1">
              <a:rPr lang="en-JM" altLang="en-US"/>
              <a:pPr>
                <a:defRPr/>
              </a:pPr>
              <a:t>4/6/2026</a:t>
            </a:fld>
            <a:endParaRPr lang="en-JM" altLang="en-US"/>
          </a:p>
        </p:txBody>
      </p:sp>
    </p:spTree>
    <p:extLst>
      <p:ext uri="{BB962C8B-B14F-4D97-AF65-F5344CB8AC3E}">
        <p14:creationId xmlns:p14="http://schemas.microsoft.com/office/powerpoint/2010/main" val="411260822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13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eg"/>
          <p:cNvSpPr>
            <a:spLocks noGrp="1"/>
          </p:cNvSpPr>
          <p:nvPr>
            <p:ph type="pic" idx="13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44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Slide 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D1151-9D33-374E-A296-D4FEF038E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080" y="2582943"/>
            <a:ext cx="11216640" cy="55639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1885FE8-1C36-43D6-A923-960AD0A17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661747"/>
            <a:ext cx="10682791" cy="1089944"/>
          </a:xfrm>
        </p:spPr>
        <p:txBody>
          <a:bodyPr>
            <a:normAutofit/>
          </a:bodyPr>
          <a:lstStyle>
            <a:lvl1pPr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A75D11A9-FFBD-FB74-C316-C22F4FEF46A5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894080" y="1751691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>
                <a:solidFill>
                  <a:srgbClr val="4395D1"/>
                </a:solidFill>
              </a:defRPr>
            </a:lvl1pPr>
          </a:lstStyle>
          <a:p>
            <a:r>
              <a:rPr dirty="0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236826771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660384004_1290x1720.jpeg"/>
          <p:cNvSpPr>
            <a:spLocks noGrp="1"/>
          </p:cNvSpPr>
          <p:nvPr>
            <p:ph type="pic" idx="13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300"/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80" r:id="rId5"/>
    <p:sldLayoutId id="2147483653" r:id="rId6"/>
    <p:sldLayoutId id="2147483654" r:id="rId7"/>
    <p:sldLayoutId id="2147483658" r:id="rId8"/>
    <p:sldLayoutId id="2147483659" r:id="rId9"/>
    <p:sldLayoutId id="2147483660" r:id="rId10"/>
    <p:sldLayoutId id="2147483661" r:id="rId11"/>
    <p:sldLayoutId id="2147483679" r:id="rId12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Nicole Montalvo…"/>
          <p:cNvSpPr txBox="1"/>
          <p:nvPr/>
        </p:nvSpPr>
        <p:spPr>
          <a:xfrm>
            <a:off x="1059814" y="5500375"/>
            <a:ext cx="10826357" cy="1513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/>
          <a:p>
            <a:pPr defTabSz="587022">
              <a:lnSpc>
                <a:spcPct val="100000"/>
              </a:lnSpc>
              <a:spcBef>
                <a:spcPts val="0"/>
              </a:spcBef>
              <a:defRPr sz="2000" baseline="60000">
                <a:latin typeface="Trade Gothic Next LT Pro Regular"/>
                <a:ea typeface="Trade Gothic Next LT Pro Regular"/>
                <a:cs typeface="Trade Gothic Next LT Pro Regular"/>
                <a:sym typeface="Trade Gothic Next LT Pro Regular"/>
              </a:defRPr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 Dean, PRISM Chief Executive Officer</a:t>
            </a:r>
          </a:p>
          <a:p>
            <a:pPr defTabSz="587022">
              <a:lnSpc>
                <a:spcPct val="100000"/>
              </a:lnSpc>
              <a:spcBef>
                <a:spcPts val="0"/>
              </a:spcBef>
              <a:defRPr sz="2000" baseline="60000">
                <a:latin typeface="Trade Gothic Next LT Pro Regular"/>
                <a:ea typeface="Trade Gothic Next LT Pro Regular"/>
                <a:cs typeface="Trade Gothic Next LT Pro Regular"/>
                <a:sym typeface="Trade Gothic Next LT Pro Regular"/>
              </a:defRPr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Scott Schimke, Golden State Risk Management Authority Executive Director</a:t>
            </a:r>
          </a:p>
        </p:txBody>
      </p:sp>
      <p:sp>
        <p:nvSpPr>
          <p:cNvPr id="153" name="Title Goes Here"/>
          <p:cNvSpPr txBox="1"/>
          <p:nvPr/>
        </p:nvSpPr>
        <p:spPr>
          <a:xfrm>
            <a:off x="1059814" y="3711112"/>
            <a:ext cx="10927594" cy="1725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defTabSz="587022">
              <a:lnSpc>
                <a:spcPct val="100000"/>
              </a:lnSpc>
              <a:spcBef>
                <a:spcPts val="0"/>
              </a:spcBef>
              <a:defRPr sz="9000">
                <a:latin typeface="Trade Gothic Next LT Pro Bold"/>
                <a:ea typeface="Trade Gothic Next LT Pro Bold"/>
                <a:cs typeface="Trade Gothic Next LT Pro Bold"/>
                <a:sym typeface="Trade Gothic Next LT Pro Bold"/>
              </a:defRPr>
            </a:lvl1pPr>
          </a:lstStyle>
          <a:p>
            <a:r>
              <a:rPr lang="en-US" sz="4400" b="1" dirty="0">
                <a:latin typeface="+mj-lt"/>
              </a:rPr>
              <a:t>Lake County Options to Transition Primary Liability Coverage</a:t>
            </a:r>
          </a:p>
          <a:p>
            <a:endParaRPr sz="44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4" name="PRISM_Logo Mark_Acronym_Full Name_Full Color (Mark on left).png" descr="PRISM_Logo Mark_Acronym_Full Name_Full Color (Mark on left)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820" y="1040781"/>
            <a:ext cx="2845656" cy="10927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8216" y="7979120"/>
            <a:ext cx="2477054" cy="1820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 descr="Logo&#10;&#10;AI-generated content may be incorrect.">
            <a:extLst>
              <a:ext uri="{FF2B5EF4-FFF2-40B4-BE49-F238E27FC236}">
                <a16:creationId xmlns:a16="http://schemas.microsoft.com/office/drawing/2014/main" id="{07D57619-701E-5D6E-C1BF-ECB31335F9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531" y="523872"/>
            <a:ext cx="3938287" cy="196914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9037" y="8818768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711567"/>
            <a:ext cx="11607800" cy="1016001"/>
          </a:xfrm>
        </p:spPr>
        <p:txBody>
          <a:bodyPr/>
          <a:lstStyle/>
          <a:p>
            <a:r>
              <a:rPr lang="en-US" dirty="0"/>
              <a:t>Why Transition is Needed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C19020-A172-AC7D-7665-C5FE97F815B1}"/>
              </a:ext>
            </a:extLst>
          </p:cNvPr>
          <p:cNvSpPr txBox="1"/>
          <p:nvPr/>
        </p:nvSpPr>
        <p:spPr>
          <a:xfrm>
            <a:off x="698500" y="1643597"/>
            <a:ext cx="11193164" cy="683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PRISM formed a primary liability coverage option in 1998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/>
              <a:t>The Primary General Liability Program grew slowly, and eventually larger members returned to a self-insured retention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To reduce administrative burden to continuing members, the Primary General Liability Program wa</a:t>
            </a:r>
            <a:r>
              <a:rPr lang="en-US" sz="2800" dirty="0"/>
              <a:t>s merged into the General Liability 1 Program in </a:t>
            </a:r>
            <a:r>
              <a:rPr lang="en-US" sz="2800" dirty="0">
                <a:solidFill>
                  <a:schemeClr val="tx1"/>
                </a:solidFill>
              </a:rPr>
              <a:t>2018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/>
              <a:t>Since then, additional members have returned to an SIR and the reduced volume and administrative load is no longer viable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Board determined to eliminate the primary liability option effective 6/30/26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2800" dirty="0">
                <a:solidFill>
                  <a:schemeClr val="tx1"/>
                </a:solidFill>
              </a:rPr>
              <a:t>Staff has been tasked with assisting the members with a transition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713335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B2CF3-A38D-CE03-9B50-E8993AF87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8967-4381-F40B-3E98-71EEEC6B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736600"/>
            <a:ext cx="11607800" cy="1016001"/>
          </a:xfrm>
        </p:spPr>
        <p:txBody>
          <a:bodyPr/>
          <a:lstStyle/>
          <a:p>
            <a:r>
              <a:rPr lang="en-US" dirty="0"/>
              <a:t>Alternatives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D83CE9A-BF70-9ED5-5832-E7EBC6BC3A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069196"/>
              </p:ext>
            </p:extLst>
          </p:nvPr>
        </p:nvGraphicFramePr>
        <p:xfrm>
          <a:off x="1003300" y="1092200"/>
          <a:ext cx="11303000" cy="722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220F51F-373E-A522-2E18-10C81B732D78}"/>
              </a:ext>
            </a:extLst>
          </p:cNvPr>
          <p:cNvSpPr txBox="1"/>
          <p:nvPr/>
        </p:nvSpPr>
        <p:spPr>
          <a:xfrm>
            <a:off x="3835400" y="8037741"/>
            <a:ext cx="7992573" cy="9284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PRISM &amp; Staff Recommend joining GSRMA</a:t>
            </a:r>
            <a:endParaRPr kumimoji="0" lang="en-US" sz="3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Arrow: Left-Up 6">
            <a:extLst>
              <a:ext uri="{FF2B5EF4-FFF2-40B4-BE49-F238E27FC236}">
                <a16:creationId xmlns:a16="http://schemas.microsoft.com/office/drawing/2014/main" id="{7EAAF173-F952-387A-54D5-05CC872C3524}"/>
              </a:ext>
            </a:extLst>
          </p:cNvPr>
          <p:cNvSpPr/>
          <p:nvPr/>
        </p:nvSpPr>
        <p:spPr>
          <a:xfrm rot="5400000">
            <a:off x="1950476" y="7220977"/>
            <a:ext cx="1663700" cy="2106147"/>
          </a:xfrm>
          <a:prstGeom prst="leftUpArrow">
            <a:avLst/>
          </a:prstGeom>
          <a:solidFill>
            <a:schemeClr val="accent2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200" b="0" i="0" u="none" strike="noStrike" cap="none" spc="0" normalizeH="0" baseline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5769397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945E4-FC65-1373-2757-72887FA3D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2926F2FE-EDC8-F29D-6F9F-B2BCA53C69B7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992E31C-B979-CA1A-BF44-6D91640C1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903376"/>
            <a:ext cx="11804142" cy="5564187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Est. in 1979 - Name Change in July 2000 from Glenn County JPA</a:t>
            </a:r>
          </a:p>
          <a:p>
            <a:r>
              <a:rPr lang="en-US" sz="3200" dirty="0"/>
              <a:t>Primary goal: Help CA public agencies Thrive</a:t>
            </a:r>
          </a:p>
          <a:p>
            <a:r>
              <a:rPr lang="en-US" sz="3200" dirty="0"/>
              <a:t>Sound, stable, well-funded</a:t>
            </a:r>
          </a:p>
          <a:p>
            <a:pPr lvl="1"/>
            <a:r>
              <a:rPr lang="en-US" sz="3200" dirty="0"/>
              <a:t>351 members consisting of small to medium size public entities, including </a:t>
            </a:r>
            <a:r>
              <a:rPr lang="en-US" sz="3200" b="1" dirty="0"/>
              <a:t>Glenn County </a:t>
            </a:r>
            <a:r>
              <a:rPr lang="en-US" sz="3200" dirty="0"/>
              <a:t>and possibly </a:t>
            </a:r>
            <a:r>
              <a:rPr lang="en-US" sz="3200" b="1" dirty="0"/>
              <a:t>Siskiyou County</a:t>
            </a:r>
            <a:endParaRPr lang="en-US" sz="3200" dirty="0"/>
          </a:p>
          <a:p>
            <a:pPr lvl="1"/>
            <a:r>
              <a:rPr lang="en-US" sz="3200" dirty="0"/>
              <a:t>GL Program funded above 90% confidence level</a:t>
            </a:r>
          </a:p>
          <a:p>
            <a:pPr lvl="1"/>
            <a:r>
              <a:rPr lang="en-US" sz="3200" dirty="0"/>
              <a:t>Continuously Accredited with Excellence by Calif. Association of Joint Powers Authority (CAJPA) since 1992</a:t>
            </a:r>
          </a:p>
          <a:p>
            <a:pPr lvl="1"/>
            <a:r>
              <a:rPr lang="en-US" sz="3200" dirty="0"/>
              <a:t>Stable rates with history of dividends and no assessments.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9CA0D-15C6-48B8-1CAF-42C83885D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661747"/>
            <a:ext cx="10682791" cy="1089944"/>
          </a:xfrm>
        </p:spPr>
        <p:txBody>
          <a:bodyPr>
            <a:normAutofit/>
          </a:bodyPr>
          <a:lstStyle/>
          <a:p>
            <a:r>
              <a:rPr lang="en-US"/>
              <a:t>About GSRMA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86D1F-2F3C-AA17-3604-A96B465AE9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4080" y="1751691"/>
            <a:ext cx="11607801" cy="6718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are a Member-Directed Risk Sharing Pool</a:t>
            </a:r>
          </a:p>
        </p:txBody>
      </p:sp>
      <p:pic>
        <p:nvPicPr>
          <p:cNvPr id="15" name="Picture 14" descr="Logo&#10;&#10;AI-generated content may be incorrect.">
            <a:extLst>
              <a:ext uri="{FF2B5EF4-FFF2-40B4-BE49-F238E27FC236}">
                <a16:creationId xmlns:a16="http://schemas.microsoft.com/office/drawing/2014/main" id="{EDA05D3D-98C9-6BA5-DFED-71CAE8C10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4" b="20327"/>
          <a:stretch>
            <a:fillRect/>
          </a:stretch>
        </p:blipFill>
        <p:spPr>
          <a:xfrm>
            <a:off x="8864933" y="207750"/>
            <a:ext cx="3547761" cy="128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788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7084C-FD45-5C11-19FF-BD34394AC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274ED17F-2A1A-B05A-31C6-43BD6EE7DE32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44031D1-C0D3-6599-1D46-6154ED982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2818536"/>
            <a:ext cx="11217275" cy="5564187"/>
          </a:xfrm>
        </p:spPr>
        <p:txBody>
          <a:bodyPr>
            <a:normAutofit/>
          </a:bodyPr>
          <a:lstStyle/>
          <a:p>
            <a:r>
              <a:rPr lang="en-US" dirty="0"/>
              <a:t>Members receive personalized attention</a:t>
            </a:r>
          </a:p>
          <a:p>
            <a:pPr lvl="1"/>
            <a:r>
              <a:rPr lang="en-US" dirty="0"/>
              <a:t>Claims are managed by in-house professional claims staff</a:t>
            </a:r>
          </a:p>
          <a:p>
            <a:pPr lvl="1"/>
            <a:r>
              <a:rPr lang="en-US" dirty="0"/>
              <a:t>Proactive risk management services</a:t>
            </a:r>
          </a:p>
          <a:p>
            <a:pPr lvl="1"/>
            <a:r>
              <a:rPr lang="en-US" dirty="0"/>
              <a:t>RMAP, LPSF, beneficial funding options</a:t>
            </a:r>
          </a:p>
          <a:p>
            <a:r>
              <a:rPr lang="en-US" dirty="0"/>
              <a:t>All the PRISM services will continue to be available, plus many more directly from GSRMA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B0D63-4BFF-D664-2823-71FFBFFD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661747"/>
            <a:ext cx="10682791" cy="1089944"/>
          </a:xfrm>
        </p:spPr>
        <p:txBody>
          <a:bodyPr>
            <a:normAutofit/>
          </a:bodyPr>
          <a:lstStyle/>
          <a:p>
            <a:r>
              <a:rPr lang="en-US"/>
              <a:t>About GSRMA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1042F3F-B72A-C61E-3C31-A87FB00F31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4080" y="1751691"/>
            <a:ext cx="11607801" cy="6718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 are a Member-Directed Risk Sharing Pool</a:t>
            </a:r>
          </a:p>
          <a:p>
            <a:endParaRPr lang="en-US" dirty="0"/>
          </a:p>
        </p:txBody>
      </p:sp>
      <p:pic>
        <p:nvPicPr>
          <p:cNvPr id="15" name="Picture 14" descr="Logo&#10;&#10;AI-generated content may be incorrect.">
            <a:extLst>
              <a:ext uri="{FF2B5EF4-FFF2-40B4-BE49-F238E27FC236}">
                <a16:creationId xmlns:a16="http://schemas.microsoft.com/office/drawing/2014/main" id="{03DAECCC-6F9E-08D8-D810-319EBDE01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4" b="20327"/>
          <a:stretch>
            <a:fillRect/>
          </a:stretch>
        </p:blipFill>
        <p:spPr>
          <a:xfrm>
            <a:off x="8864933" y="207750"/>
            <a:ext cx="3547761" cy="128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839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41671-EAB6-E1CF-7B51-8FA558146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CB41639-4123-3C02-9DE9-9858A46F1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711567"/>
            <a:ext cx="11607800" cy="101600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2026/27 Costs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48CC3115-AA8A-56F0-7125-5CAD8702252F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378" y="8744627"/>
            <a:ext cx="9418043" cy="10735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BE37B2-7A82-3835-F1F0-657CB923A4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0155468"/>
              </p:ext>
            </p:extLst>
          </p:nvPr>
        </p:nvGraphicFramePr>
        <p:xfrm>
          <a:off x="1562100" y="1955800"/>
          <a:ext cx="10023409" cy="6388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6D7AD9D-E008-F276-4A97-305D40143174}"/>
              </a:ext>
            </a:extLst>
          </p:cNvPr>
          <p:cNvSpPr txBox="1"/>
          <p:nvPr/>
        </p:nvSpPr>
        <p:spPr>
          <a:xfrm>
            <a:off x="8654723" y="5481860"/>
            <a:ext cx="2930786" cy="19533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*Plus other Admin costs (</a:t>
            </a:r>
            <a:r>
              <a:rPr lang="en-US" sz="2600" dirty="0">
                <a:solidFill>
                  <a:srgbClr val="FF0000"/>
                </a:solidFill>
              </a:rPr>
              <a:t>staff, TPA services, actuarial services, etc.)</a:t>
            </a: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6884201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3A831-3466-AE09-E5B4-F94600583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" descr="Image">
            <a:extLst>
              <a:ext uri="{FF2B5EF4-FFF2-40B4-BE49-F238E27FC236}">
                <a16:creationId xmlns:a16="http://schemas.microsoft.com/office/drawing/2014/main" id="{070B1CD5-7E26-85A3-067E-CAF9AA8EEC19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183" y="8794055"/>
            <a:ext cx="9418043" cy="10735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A24021-077C-9A35-0853-291A46B43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711567"/>
            <a:ext cx="11607800" cy="1016001"/>
          </a:xfrm>
        </p:spPr>
        <p:txBody>
          <a:bodyPr>
            <a:normAutofit/>
          </a:bodyPr>
          <a:lstStyle/>
          <a:p>
            <a:r>
              <a:rPr lang="en-US" dirty="0"/>
              <a:t>Process to Join GSRMA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E8323-FE36-EEF2-3045-ADB6A14F1FED}"/>
              </a:ext>
            </a:extLst>
          </p:cNvPr>
          <p:cNvSpPr txBox="1"/>
          <p:nvPr/>
        </p:nvSpPr>
        <p:spPr>
          <a:xfrm>
            <a:off x="698500" y="1665685"/>
            <a:ext cx="11607800" cy="29956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Lake County Board of Supervisors to approve joining GSRMA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dirty="0"/>
              <a:t>Direct Staff to execute required documents including Joint Powers Agreement</a:t>
            </a:r>
          </a:p>
          <a:p>
            <a:pPr marL="457200" marR="0" indent="-457200" algn="l" defTabSz="1733930" rtl="0" fontAlgn="auto" latinLnBrk="0" hangingPunct="0">
              <a:lnSpc>
                <a:spcPct val="90000"/>
              </a:lnSpc>
              <a:spcBef>
                <a:spcPts val="3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Before end of June</a:t>
            </a:r>
          </a:p>
        </p:txBody>
      </p:sp>
    </p:spTree>
    <p:extLst>
      <p:ext uri="{BB962C8B-B14F-4D97-AF65-F5344CB8AC3E}">
        <p14:creationId xmlns:p14="http://schemas.microsoft.com/office/powerpoint/2010/main" val="368497782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14401</TotalTime>
  <Words>659</Words>
  <Application>Microsoft Office PowerPoint</Application>
  <PresentationFormat>Custom</PresentationFormat>
  <Paragraphs>76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Helvetica Neue</vt:lpstr>
      <vt:lpstr>Helvetica Neue Medium</vt:lpstr>
      <vt:lpstr>Mission Gothic Regular</vt:lpstr>
      <vt:lpstr>Open Sans Light</vt:lpstr>
      <vt:lpstr>21_BasicWhite</vt:lpstr>
      <vt:lpstr>PowerPoint Presentation</vt:lpstr>
      <vt:lpstr>Why Transition is Needed</vt:lpstr>
      <vt:lpstr>Alternatives</vt:lpstr>
      <vt:lpstr>About GSRMA</vt:lpstr>
      <vt:lpstr>About GSRMA</vt:lpstr>
      <vt:lpstr>2026/27 Costs</vt:lpstr>
      <vt:lpstr>Process to Join GSRMA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Montalvo (Pimley)</dc:creator>
  <cp:lastModifiedBy>Lloyd Guintivano</cp:lastModifiedBy>
  <cp:revision>383</cp:revision>
  <dcterms:modified xsi:type="dcterms:W3CDTF">2026-06-04T22:04:47Z</dcterms:modified>
</cp:coreProperties>
</file>