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549" r:id="rId3"/>
    <p:sldId id="540" r:id="rId4"/>
    <p:sldId id="543" r:id="rId5"/>
    <p:sldId id="563" r:id="rId6"/>
    <p:sldId id="576" r:id="rId7"/>
    <p:sldId id="575" r:id="rId8"/>
    <p:sldId id="552" r:id="rId9"/>
    <p:sldId id="551" r:id="rId10"/>
    <p:sldId id="579" r:id="rId11"/>
    <p:sldId id="578" r:id="rId12"/>
  </p:sldIdLst>
  <p:sldSz cx="18288000" cy="10287000"/>
  <p:notesSz cx="6858000" cy="9144000"/>
  <p:embeddedFontLst>
    <p:embeddedFont>
      <p:font typeface="Aharoni" panose="02010803020104030203" pitchFamily="2" charset="-79"/>
      <p:bold r:id="rId14"/>
    </p:embeddedFont>
    <p:embeddedFont>
      <p:font typeface="Canva Sans" panose="020B0604020202020204" charset="0"/>
      <p:regular r:id="rId15"/>
      <p:bold r:id="rId16"/>
      <p:italic r:id="rId17"/>
      <p:boldItalic r:id="rId18"/>
    </p:embeddedFont>
    <p:embeddedFont>
      <p:font typeface="Helvetica" panose="020B0604020202020204" pitchFamily="34" charset="0"/>
      <p:regular r:id="rId19"/>
      <p:bold r:id="rId20"/>
      <p:italic r:id="rId21"/>
      <p:boldItalic r:id="rId22"/>
    </p:embeddedFont>
    <p:embeddedFont>
      <p:font typeface="League Spartan"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9B5"/>
    <a:srgbClr val="091626"/>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91" autoAdjust="0"/>
    <p:restoredTop sz="70539" autoAdjust="0"/>
  </p:normalViewPr>
  <p:slideViewPr>
    <p:cSldViewPr>
      <p:cViewPr varScale="1">
        <p:scale>
          <a:sx n="52" d="100"/>
          <a:sy n="52" d="100"/>
        </p:scale>
        <p:origin x="19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17.09.2025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1424276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545A3-313F-AE11-EC91-C50C6A20AD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A80DB-A6B1-E255-C8B3-04B386A9752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FFF195F-2836-60E0-E477-D9C29119A4B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1B5C09D-6D47-E2B4-547B-B761EFACE3A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FD34A67-0416-D9A3-6568-DDB8E13152C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spcBef>
                <a:spcPts val="0"/>
              </a:spcBef>
              <a:spcAft>
                <a:spcPts val="0"/>
              </a:spcAft>
            </a:pPr>
            <a:endParaRPr lang="en-US" dirty="0"/>
          </a:p>
        </p:txBody>
      </p:sp>
      <p:sp>
        <p:nvSpPr>
          <p:cNvPr id="6" name="Footer Placeholder 5">
            <a:extLst>
              <a:ext uri="{FF2B5EF4-FFF2-40B4-BE49-F238E27FC236}">
                <a16:creationId xmlns:a16="http://schemas.microsoft.com/office/drawing/2014/main" id="{BE0F4D18-58CB-CE00-A5BA-4BE6721E3BF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49C54FA-13C0-4EBE-8953-9BCBE6BF566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93434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928C9-8CD9-3A55-A707-2571D7D72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6CA49-0164-3C17-0A50-D89E66626124}"/>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3848EFE6-F2CE-0FAE-03D7-EB65253F6D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9285AB-828A-BE95-87BA-F9F3AD3525A7}"/>
              </a:ext>
            </a:extLst>
          </p:cNvPr>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3092261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US" dirty="0"/>
              <a:t>The University of California Cooperative Extension (UCCE) Water and Climate Change Program in Lake and Mendocino Counties is dedicated to addressing the challenges posed by climate change on water resources in these regions.</a:t>
            </a:r>
          </a:p>
          <a:p>
            <a:endParaRPr lang="en-US" b="1" dirty="0"/>
          </a:p>
          <a:p>
            <a:r>
              <a:rPr lang="en-US" b="1" dirty="0"/>
              <a:t>Objective:</a:t>
            </a:r>
            <a:r>
              <a:rPr lang="en-US" dirty="0"/>
              <a:t> To develop and implement strategies that enhance water resilience and sustainability in Lake and Mendocino Counties, ensuring the availability and quality of water resources amidst changing climatic conditions.</a:t>
            </a:r>
          </a:p>
          <a:p>
            <a:r>
              <a:rPr lang="en-US" b="1" dirty="0"/>
              <a:t>Mission:</a:t>
            </a:r>
            <a:r>
              <a:rPr lang="en-US" dirty="0"/>
              <a:t> To provide research-based guidance, education, and support to local communities, water users, and stakeholders in Lake and Mendocino Counties. The program aims to promote sustainable water management practices, facilitate adaptation to climate variability, and foster collaborative efforts to safeguard water resources for current and future generations.</a:t>
            </a:r>
          </a:p>
          <a:p>
            <a:r>
              <a:rPr lang="en-US" b="1" dirty="0"/>
              <a:t>Vision:</a:t>
            </a:r>
            <a:r>
              <a:rPr lang="en-US" dirty="0"/>
              <a:t> A future where Lake and Mendocino Counties have resilient water systems that effectively adapt to climate change, supporting thriving ecosystems, robust agricultural practices, and healthy communities. Through informed decision-making and community engagement, the program envisions sustainable water management that balances environmental, economic, and social needs.</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29113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01941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40236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effectLst/>
            </a:endParaRPr>
          </a:p>
          <a:p>
            <a:endParaRPr lang="en-US" dirty="0">
              <a:solidFill>
                <a:schemeClr val="bg1"/>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16073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A0351-779E-9256-B0F2-D970CCC08CA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45220C-4752-4CAA-6404-C6071F7C490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47E98DF-06C5-D44F-7B6B-521B179C61A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FBDBAD0-D7EC-EB76-2899-0F6940850A4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AE74F56-8CD8-4B42-B954-3A7DAC628AB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effectLst/>
            </a:endParaRPr>
          </a:p>
          <a:p>
            <a:endParaRPr lang="en-US" dirty="0">
              <a:solidFill>
                <a:schemeClr val="bg1"/>
              </a:solidFill>
            </a:endParaRPr>
          </a:p>
        </p:txBody>
      </p:sp>
      <p:sp>
        <p:nvSpPr>
          <p:cNvPr id="6" name="Footer Placeholder 5">
            <a:extLst>
              <a:ext uri="{FF2B5EF4-FFF2-40B4-BE49-F238E27FC236}">
                <a16:creationId xmlns:a16="http://schemas.microsoft.com/office/drawing/2014/main" id="{17F236D3-CFD8-9DC8-566B-1F3AB08C452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6AB4889-CC4F-1BC0-0AE4-D2A2CC63CF2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65054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D0880-CF4C-00CE-E963-4BD58BFDB28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A436B2-A858-0B4D-235E-00B222491CA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79AD430-1161-C2D0-6219-87A13AD7A6C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2A78DBC-A715-DE0E-0C48-6EA85632C1D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704C910-23DD-BF4A-42BC-6331F9DBDB7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effectLst/>
            </a:endParaRPr>
          </a:p>
          <a:p>
            <a:endParaRPr lang="en-US" dirty="0">
              <a:solidFill>
                <a:schemeClr val="bg1"/>
              </a:solidFill>
            </a:endParaRPr>
          </a:p>
        </p:txBody>
      </p:sp>
      <p:sp>
        <p:nvSpPr>
          <p:cNvPr id="6" name="Footer Placeholder 5">
            <a:extLst>
              <a:ext uri="{FF2B5EF4-FFF2-40B4-BE49-F238E27FC236}">
                <a16:creationId xmlns:a16="http://schemas.microsoft.com/office/drawing/2014/main" id="{D7B8B9D7-0480-2F00-33C0-6E3955294A0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A115033-075A-0202-F22A-5ADC1E27CEE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75054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Adapting to Change: Hydrological, Environmental, and Social Resilience Following a Dam Removal in Northern California</a:t>
            </a:r>
            <a:br>
              <a:rPr lang="en-US" sz="1200" b="1"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As the removal of Scott Dam approaches, the transition poses both opportunities and challenges. While removing the dam will restore fish migration, reconnect habitats, and reestablish sediment transport, it also requires local water users to adapt to the loss of stored water and diversions. Addressing these changes requires a social-ecological resilience approach, which evaluates how ecosystems and human societies absorb, adapt, and respond to disturbances while maintaining critical functions.</a:t>
            </a:r>
          </a:p>
          <a:p>
            <a:r>
              <a:rPr lang="en-US" sz="1200" kern="1200" dirty="0">
                <a:solidFill>
                  <a:schemeClr val="tx1"/>
                </a:solidFill>
                <a:effectLst/>
                <a:latin typeface="+mn-lt"/>
                <a:ea typeface="+mn-ea"/>
                <a:cs typeface="+mn-cs"/>
              </a:rPr>
              <a:t>This study aims to assess the resilience of the Eel River watershed in response to Scott Dam removal, focusing on hydrologic variability, ecological recovery, and governance adaptation. As one of the most significant dam removals in Northern California, this case study will provide a model for understanding how river systems and water management strategies evolve in response to major environmental changes.</a:t>
            </a:r>
          </a:p>
          <a:p>
            <a:br>
              <a:rPr lang="en-US" sz="1200" b="1" kern="1200" dirty="0">
                <a:solidFill>
                  <a:schemeClr val="tx1"/>
                </a:solidFill>
                <a:effectLst/>
                <a:latin typeface="+mn-lt"/>
                <a:ea typeface="+mn-ea"/>
                <a:cs typeface="+mn-cs"/>
              </a:rPr>
            </a:br>
            <a:br>
              <a:rPr lang="en-US" sz="1200" b="1"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scope of this study focuses on the Eel River watershed, analyzing the hydrologic, ecological, and socio-political effects of Scott Dam removal. The study will evaluate short-term and long-term responses by assessing pre-removal conditions, modeling post-removal scenarios, and tracking stakeholder adaptation efforts.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main objective is to conduct a Social-Ecological Resilience Assessment of Scott Dam removal, analyzing its impacts through three key components: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Hydrologic Variability – Assessing natural flow changes, sediment transport, and water availability through hydrological modeling and climate scenario analysis.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Ecosystem Heterogeneity and Connectivity – Examining fish passage, habitat restoration, and water quality improvements to determine ecological recovery patterns.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Basin-Scale Management and Adaptability – Investigating how stakeholders, governance structures, and policy frameworks adjust to dam removal and changing water dynamics.</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dirty="0">
              <a:effectLst/>
            </a:endParaRPr>
          </a:p>
          <a:p>
            <a:endParaRPr lang="en-US" dirty="0">
              <a:solidFill>
                <a:schemeClr val="bg1"/>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94765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spcBef>
                <a:spcPts val="0"/>
              </a:spcBef>
              <a:spcAft>
                <a:spcPts val="0"/>
              </a:spcAft>
            </a:pPr>
            <a:r>
              <a:rPr lang="en-US" sz="1200" b="0" i="0" kern="1200" dirty="0">
                <a:solidFill>
                  <a:schemeClr val="tx1"/>
                </a:solidFill>
                <a:effectLst/>
                <a:latin typeface="+mn-lt"/>
                <a:ea typeface="+mn-ea"/>
                <a:cs typeface="+mn-cs"/>
              </a:rPr>
              <a:t>We are excited to announce the launch of the California Water Course a bilingual (English/Español) program designed for entry level water professionals (or refresher), community and advocates, or any person interested in addressing California’s water challenges and solutions.</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40-hour hybrid course combines: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Self-guided content (16 hours): Educational materials and personalized assignments are available online so you can work at your own pace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Three in-person events (8 hours each): these sessions offer hands-on activities, opportunities to share experiences, and community-building</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course focuses on real-world water systems, policies, and management strategies in California. A certificate of completion will be awarded at the end of the program. The course offers a flexible, applied approach to strengthening your knowledge and skills in California water management.</a:t>
            </a:r>
          </a:p>
          <a:p>
            <a:pPr algn="l" rtl="0">
              <a:spcBef>
                <a:spcPts val="0"/>
              </a:spcBef>
              <a:spcAft>
                <a:spcPts val="0"/>
              </a:spcAft>
            </a:pPr>
            <a:endParaRPr lang="en-US" sz="1200" b="0" i="0" kern="1200" dirty="0">
              <a:solidFill>
                <a:schemeClr val="tx1"/>
              </a:solidFill>
              <a:effectLst/>
              <a:latin typeface="+mn-lt"/>
              <a:ea typeface="+mn-ea"/>
              <a:cs typeface="+mn-cs"/>
            </a:endParaRPr>
          </a:p>
          <a:p>
            <a:pPr algn="l" rtl="0">
              <a:spcBef>
                <a:spcPts val="0"/>
              </a:spcBef>
              <a:spcAft>
                <a:spcPts val="0"/>
              </a:spcAft>
            </a:pPr>
            <a:r>
              <a:rPr lang="en-US" sz="1200" b="0" i="0" kern="1200" dirty="0">
                <a:solidFill>
                  <a:schemeClr val="tx1"/>
                </a:solidFill>
                <a:effectLst/>
                <a:latin typeface="+mn-lt"/>
                <a:ea typeface="+mn-ea"/>
                <a:cs typeface="+mn-cs"/>
              </a:rPr>
              <a:t>WELL Program: six-month program for local elected leaders aimed at helping participants make an impact on California water policy while addressing individual community water challenges.</a:t>
            </a:r>
            <a:br>
              <a:rPr lang="en-US" dirty="0"/>
            </a:b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97644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2 Column 2">
    <p:spTree>
      <p:nvGrpSpPr>
        <p:cNvPr id="1" name=""/>
        <p:cNvGrpSpPr/>
        <p:nvPr/>
      </p:nvGrpSpPr>
      <p:grpSpPr>
        <a:xfrm>
          <a:off x="0" y="0"/>
          <a:ext cx="0" cy="0"/>
          <a:chOff x="0" y="0"/>
          <a:chExt cx="0" cy="0"/>
        </a:xfrm>
      </p:grpSpPr>
      <p:sp>
        <p:nvSpPr>
          <p:cNvPr id="2" name="Freeform 36">
            <a:extLst>
              <a:ext uri="{FF2B5EF4-FFF2-40B4-BE49-F238E27FC236}">
                <a16:creationId xmlns:a16="http://schemas.microsoft.com/office/drawing/2014/main" id="{F8F589DA-127F-E2E7-6ADA-1D3C04799932}"/>
              </a:ext>
              <a:ext uri="{C183D7F6-B498-43B3-948B-1728B52AA6E4}">
                <adec:decorative xmlns:adec="http://schemas.microsoft.com/office/drawing/2017/decorative" val="1"/>
              </a:ext>
            </a:extLst>
          </p:cNvPr>
          <p:cNvSpPr/>
          <p:nvPr userDrawn="1"/>
        </p:nvSpPr>
        <p:spPr>
          <a:xfrm>
            <a:off x="13487468" y="5486532"/>
            <a:ext cx="4800536" cy="480048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8" name="Rectangle 7">
            <a:extLst>
              <a:ext uri="{FF2B5EF4-FFF2-40B4-BE49-F238E27FC236}">
                <a16:creationId xmlns:a16="http://schemas.microsoft.com/office/drawing/2014/main" id="{8700FBF0-749D-0FF0-74B6-3565174CA001}"/>
              </a:ext>
              <a:ext uri="{C183D7F6-B498-43B3-948B-1728B52AA6E4}">
                <adec:decorative xmlns:adec="http://schemas.microsoft.com/office/drawing/2017/decorative" val="1"/>
              </a:ext>
            </a:extLst>
          </p:cNvPr>
          <p:cNvSpPr/>
          <p:nvPr userDrawn="1"/>
        </p:nvSpPr>
        <p:spPr>
          <a:xfrm rot="5400000">
            <a:off x="-4488057" y="4488068"/>
            <a:ext cx="10287000" cy="1310888"/>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9" name="Freeform 10">
            <a:extLst>
              <a:ext uri="{FF2B5EF4-FFF2-40B4-BE49-F238E27FC236}">
                <a16:creationId xmlns:a16="http://schemas.microsoft.com/office/drawing/2014/main" id="{0DDA3FAB-74FF-4772-2BA4-B242E12ABEC7}"/>
              </a:ext>
              <a:ext uri="{C183D7F6-B498-43B3-948B-1728B52AA6E4}">
                <adec:decorative xmlns:adec="http://schemas.microsoft.com/office/drawing/2017/decorative" val="1"/>
              </a:ext>
            </a:extLst>
          </p:cNvPr>
          <p:cNvSpPr>
            <a:spLocks noChangeAspect="1"/>
          </p:cNvSpPr>
          <p:nvPr userDrawn="1"/>
        </p:nvSpPr>
        <p:spPr>
          <a:xfrm flipH="1" flipV="1">
            <a:off x="2" y="0"/>
            <a:ext cx="2618510" cy="1316736"/>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12" name="Title 11">
            <a:extLst>
              <a:ext uri="{FF2B5EF4-FFF2-40B4-BE49-F238E27FC236}">
                <a16:creationId xmlns:a16="http://schemas.microsoft.com/office/drawing/2014/main" id="{FBE95B3E-84B8-3910-65C9-87914802BEA1}"/>
              </a:ext>
            </a:extLst>
          </p:cNvPr>
          <p:cNvSpPr>
            <a:spLocks noGrp="1"/>
          </p:cNvSpPr>
          <p:nvPr>
            <p:ph type="title" hasCustomPrompt="1"/>
          </p:nvPr>
        </p:nvSpPr>
        <p:spPr>
          <a:xfrm>
            <a:off x="2057398" y="553916"/>
            <a:ext cx="14385323" cy="2562771"/>
          </a:xfrm>
        </p:spPr>
        <p:txBody>
          <a:bodyPr>
            <a:normAutofit/>
          </a:bodyPr>
          <a:lstStyle>
            <a:lvl1pPr>
              <a:defRPr sz="5400">
                <a:solidFill>
                  <a:schemeClr val="accent2">
                    <a:lumMod val="75000"/>
                  </a:schemeClr>
                </a:solidFill>
              </a:defRPr>
            </a:lvl1pPr>
          </a:lstStyle>
          <a:p>
            <a:r>
              <a:rPr lang="en-US" dirty="0"/>
              <a:t>Click to add title</a:t>
            </a:r>
          </a:p>
        </p:txBody>
      </p:sp>
      <p:sp>
        <p:nvSpPr>
          <p:cNvPr id="13" name="Content Placeholder 20">
            <a:extLst>
              <a:ext uri="{FF2B5EF4-FFF2-40B4-BE49-F238E27FC236}">
                <a16:creationId xmlns:a16="http://schemas.microsoft.com/office/drawing/2014/main" id="{90BA2746-C141-C524-CDDE-DD672A80A2C8}"/>
              </a:ext>
            </a:extLst>
          </p:cNvPr>
          <p:cNvSpPr>
            <a:spLocks noGrp="1"/>
          </p:cNvSpPr>
          <p:nvPr>
            <p:ph sz="quarter" idx="10" hasCustomPrompt="1"/>
          </p:nvPr>
        </p:nvSpPr>
        <p:spPr>
          <a:xfrm>
            <a:off x="2056301" y="3411050"/>
            <a:ext cx="5021673" cy="5154980"/>
          </a:xfrm>
        </p:spPr>
        <p:txBody>
          <a:bodyPr>
            <a:normAutofit/>
          </a:bodyPr>
          <a:lstStyle>
            <a:lvl1pPr>
              <a:spcBef>
                <a:spcPts val="0"/>
              </a:spcBef>
              <a:spcAft>
                <a:spcPts val="900"/>
              </a:spcAft>
              <a:buClr>
                <a:schemeClr val="tx1"/>
              </a:buClr>
              <a:defRPr sz="2700" b="1"/>
            </a:lvl1pPr>
            <a:lvl2pPr>
              <a:spcBef>
                <a:spcPts val="0"/>
              </a:spcBef>
              <a:spcAft>
                <a:spcPts val="900"/>
              </a:spcAft>
              <a:buClr>
                <a:schemeClr val="tx1"/>
              </a:buClr>
              <a:defRPr sz="2400" b="1"/>
            </a:lvl2pPr>
            <a:lvl3pPr>
              <a:spcBef>
                <a:spcPts val="0"/>
              </a:spcBef>
              <a:spcAft>
                <a:spcPts val="900"/>
              </a:spcAft>
              <a:buClr>
                <a:schemeClr val="tx1"/>
              </a:buClr>
              <a:defRPr sz="2100" b="1"/>
            </a:lvl3pPr>
            <a:lvl4pPr>
              <a:spcBef>
                <a:spcPts val="0"/>
              </a:spcBef>
              <a:spcAft>
                <a:spcPts val="900"/>
              </a:spcAft>
              <a:buClr>
                <a:schemeClr val="tx1"/>
              </a:buClr>
              <a:defRPr sz="1800" b="1"/>
            </a:lvl4pPr>
            <a:lvl5pPr>
              <a:spcBef>
                <a:spcPts val="0"/>
              </a:spcBef>
              <a:spcAft>
                <a:spcPts val="900"/>
              </a:spcAft>
              <a:buClr>
                <a:schemeClr val="tx1"/>
              </a:buClr>
              <a:defRPr sz="18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0">
            <a:extLst>
              <a:ext uri="{FF2B5EF4-FFF2-40B4-BE49-F238E27FC236}">
                <a16:creationId xmlns:a16="http://schemas.microsoft.com/office/drawing/2014/main" id="{53421E6F-1A11-40B7-DB53-FC96CE9D787B}"/>
              </a:ext>
            </a:extLst>
          </p:cNvPr>
          <p:cNvSpPr>
            <a:spLocks noGrp="1"/>
          </p:cNvSpPr>
          <p:nvPr>
            <p:ph sz="quarter" idx="11" hasCustomPrompt="1"/>
          </p:nvPr>
        </p:nvSpPr>
        <p:spPr>
          <a:xfrm>
            <a:off x="7387904" y="3411050"/>
            <a:ext cx="9054816" cy="5154980"/>
          </a:xfrm>
        </p:spPr>
        <p:txBody>
          <a:bodyPr>
            <a:normAutofit/>
          </a:bodyPr>
          <a:lstStyle>
            <a:lvl1pPr>
              <a:spcBef>
                <a:spcPts val="0"/>
              </a:spcBef>
              <a:spcAft>
                <a:spcPts val="900"/>
              </a:spcAft>
              <a:buClr>
                <a:schemeClr val="tx1"/>
              </a:buClr>
              <a:defRPr sz="2700"/>
            </a:lvl1pPr>
            <a:lvl2pPr>
              <a:spcBef>
                <a:spcPts val="0"/>
              </a:spcBef>
              <a:spcAft>
                <a:spcPts val="900"/>
              </a:spcAft>
              <a:buClr>
                <a:schemeClr val="tx1"/>
              </a:buClr>
              <a:defRPr sz="2400"/>
            </a:lvl2pPr>
            <a:lvl3pPr>
              <a:spcBef>
                <a:spcPts val="0"/>
              </a:spcBef>
              <a:spcAft>
                <a:spcPts val="900"/>
              </a:spcAft>
              <a:buClr>
                <a:schemeClr val="tx1"/>
              </a:buClr>
              <a:defRPr sz="2100"/>
            </a:lvl3pPr>
            <a:lvl4pPr>
              <a:spcBef>
                <a:spcPts val="0"/>
              </a:spcBef>
              <a:spcAft>
                <a:spcPts val="900"/>
              </a:spcAft>
              <a:buClr>
                <a:schemeClr val="tx1"/>
              </a:buClr>
              <a:defRPr sz="1800"/>
            </a:lvl4pPr>
            <a:lvl5pPr>
              <a:spcBef>
                <a:spcPts val="0"/>
              </a:spcBef>
              <a:spcAft>
                <a:spcPts val="900"/>
              </a:spcAft>
              <a:buClr>
                <a:schemeClr val="tx1"/>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078CC75E-2849-6C28-42BF-61EBFD22CDE7}"/>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320731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Table">
    <p:spTree>
      <p:nvGrpSpPr>
        <p:cNvPr id="1" name=""/>
        <p:cNvGrpSpPr/>
        <p:nvPr/>
      </p:nvGrpSpPr>
      <p:grpSpPr>
        <a:xfrm>
          <a:off x="0" y="0"/>
          <a:ext cx="0" cy="0"/>
          <a:chOff x="0" y="0"/>
          <a:chExt cx="0" cy="0"/>
        </a:xfrm>
      </p:grpSpPr>
      <p:sp>
        <p:nvSpPr>
          <p:cNvPr id="5" name="Freeform 9">
            <a:extLst>
              <a:ext uri="{FF2B5EF4-FFF2-40B4-BE49-F238E27FC236}">
                <a16:creationId xmlns:a16="http://schemas.microsoft.com/office/drawing/2014/main" id="{BE9B1BD7-8F62-244D-062B-D0A716D16D23}"/>
              </a:ext>
              <a:ext uri="{C183D7F6-B498-43B3-948B-1728B52AA6E4}">
                <adec:decorative xmlns:adec="http://schemas.microsoft.com/office/drawing/2017/decorative" val="1"/>
              </a:ext>
            </a:extLst>
          </p:cNvPr>
          <p:cNvSpPr>
            <a:spLocks noChangeAspect="1"/>
          </p:cNvSpPr>
          <p:nvPr userDrawn="1"/>
        </p:nvSpPr>
        <p:spPr>
          <a:xfrm flipH="1" flipV="1">
            <a:off x="0" y="0"/>
            <a:ext cx="3429000" cy="342896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8" name="Title 7">
            <a:extLst>
              <a:ext uri="{FF2B5EF4-FFF2-40B4-BE49-F238E27FC236}">
                <a16:creationId xmlns:a16="http://schemas.microsoft.com/office/drawing/2014/main" id="{54BAE39C-758E-B299-0906-86DA058BCD4A}"/>
              </a:ext>
            </a:extLst>
          </p:cNvPr>
          <p:cNvSpPr>
            <a:spLocks noGrp="1"/>
          </p:cNvSpPr>
          <p:nvPr>
            <p:ph type="title"/>
          </p:nvPr>
        </p:nvSpPr>
        <p:spPr>
          <a:xfrm>
            <a:off x="2048963" y="518160"/>
            <a:ext cx="14173205" cy="2615313"/>
          </a:xfrm>
        </p:spPr>
        <p:txBody>
          <a:bodyPr>
            <a:normAutofit/>
          </a:bodyPr>
          <a:lstStyle>
            <a:lvl1pPr>
              <a:defRPr sz="5400">
                <a:solidFill>
                  <a:schemeClr val="accent2">
                    <a:lumMod val="75000"/>
                  </a:schemeClr>
                </a:solidFill>
              </a:defRPr>
            </a:lvl1pPr>
          </a:lstStyle>
          <a:p>
            <a:r>
              <a:rPr lang="en-US"/>
              <a:t>Click to edit Master title style</a:t>
            </a:r>
          </a:p>
        </p:txBody>
      </p:sp>
      <p:sp>
        <p:nvSpPr>
          <p:cNvPr id="10" name="Table Placeholder 9">
            <a:extLst>
              <a:ext uri="{FF2B5EF4-FFF2-40B4-BE49-F238E27FC236}">
                <a16:creationId xmlns:a16="http://schemas.microsoft.com/office/drawing/2014/main" id="{ED21C7D0-0E84-DFA8-FC77-93D7B17FA7EF}"/>
              </a:ext>
            </a:extLst>
          </p:cNvPr>
          <p:cNvSpPr>
            <a:spLocks noGrp="1"/>
          </p:cNvSpPr>
          <p:nvPr>
            <p:ph type="tbl" sz="quarter" idx="10"/>
          </p:nvPr>
        </p:nvSpPr>
        <p:spPr>
          <a:xfrm>
            <a:off x="2047875" y="3443287"/>
            <a:ext cx="14173200" cy="5479257"/>
          </a:xfrm>
        </p:spPr>
        <p:txBody>
          <a:bodyPr/>
          <a:lstStyle>
            <a:lvl1pPr marL="0" indent="0">
              <a:buNone/>
              <a:defRPr/>
            </a:lvl1pPr>
          </a:lstStyle>
          <a:p>
            <a:r>
              <a:rPr lang="en-US" dirty="0"/>
              <a:t>Click icon to add table</a:t>
            </a:r>
          </a:p>
        </p:txBody>
      </p:sp>
      <p:sp>
        <p:nvSpPr>
          <p:cNvPr id="7" name="Slide Number Placeholder 5">
            <a:extLst>
              <a:ext uri="{FF2B5EF4-FFF2-40B4-BE49-F238E27FC236}">
                <a16:creationId xmlns:a16="http://schemas.microsoft.com/office/drawing/2014/main" id="{844F72DC-A10E-0921-2E94-08CAC9D50351}"/>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chemeClr val="accent2">
                    <a:lumMod val="75000"/>
                  </a:schemeClr>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540575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2 Colum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FFEEC7-A0A7-27CB-3F2D-796281DCDC94}"/>
              </a:ext>
              <a:ext uri="{C183D7F6-B498-43B3-948B-1728B52AA6E4}">
                <adec:decorative xmlns:adec="http://schemas.microsoft.com/office/drawing/2017/decorative" val="1"/>
              </a:ext>
            </a:extLst>
          </p:cNvPr>
          <p:cNvSpPr/>
          <p:nvPr userDrawn="1"/>
        </p:nvSpPr>
        <p:spPr>
          <a:xfrm>
            <a:off x="1" y="8974657"/>
            <a:ext cx="18288000" cy="1310888"/>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6" name="Freeform 20">
            <a:extLst>
              <a:ext uri="{FF2B5EF4-FFF2-40B4-BE49-F238E27FC236}">
                <a16:creationId xmlns:a16="http://schemas.microsoft.com/office/drawing/2014/main" id="{2DCCFF86-2471-421E-E5FF-E38943252F15}"/>
              </a:ext>
              <a:ext uri="{C183D7F6-B498-43B3-948B-1728B52AA6E4}">
                <adec:decorative xmlns:adec="http://schemas.microsoft.com/office/drawing/2017/decorative" val="1"/>
              </a:ext>
            </a:extLst>
          </p:cNvPr>
          <p:cNvSpPr>
            <a:spLocks noChangeAspect="1"/>
          </p:cNvSpPr>
          <p:nvPr userDrawn="1"/>
        </p:nvSpPr>
        <p:spPr>
          <a:xfrm flipH="1" flipV="1">
            <a:off x="0" y="0"/>
            <a:ext cx="3429000" cy="342896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17" name="Freeform 21">
            <a:extLst>
              <a:ext uri="{FF2B5EF4-FFF2-40B4-BE49-F238E27FC236}">
                <a16:creationId xmlns:a16="http://schemas.microsoft.com/office/drawing/2014/main" id="{8300B484-623C-071D-E849-138F761417EE}"/>
              </a:ext>
              <a:ext uri="{C183D7F6-B498-43B3-948B-1728B52AA6E4}">
                <adec:decorative xmlns:adec="http://schemas.microsoft.com/office/drawing/2017/decorative" val="1"/>
              </a:ext>
            </a:extLst>
          </p:cNvPr>
          <p:cNvSpPr>
            <a:spLocks noChangeAspect="1"/>
          </p:cNvSpPr>
          <p:nvPr userDrawn="1"/>
        </p:nvSpPr>
        <p:spPr>
          <a:xfrm rot="16200000" flipH="1" flipV="1">
            <a:off x="-650884" y="8319383"/>
            <a:ext cx="2618510" cy="1316736"/>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19" name="Title 18">
            <a:extLst>
              <a:ext uri="{FF2B5EF4-FFF2-40B4-BE49-F238E27FC236}">
                <a16:creationId xmlns:a16="http://schemas.microsoft.com/office/drawing/2014/main" id="{99A6249F-0E28-0ABF-FE63-7ECC0E106258}"/>
              </a:ext>
            </a:extLst>
          </p:cNvPr>
          <p:cNvSpPr>
            <a:spLocks noGrp="1"/>
          </p:cNvSpPr>
          <p:nvPr>
            <p:ph type="title" hasCustomPrompt="1"/>
          </p:nvPr>
        </p:nvSpPr>
        <p:spPr>
          <a:xfrm>
            <a:off x="2044208" y="516599"/>
            <a:ext cx="14398512" cy="2594321"/>
          </a:xfrm>
        </p:spPr>
        <p:txBody>
          <a:bodyPr>
            <a:normAutofit/>
          </a:bodyPr>
          <a:lstStyle>
            <a:lvl1pPr>
              <a:defRPr sz="5400">
                <a:solidFill>
                  <a:schemeClr val="accent2">
                    <a:lumMod val="75000"/>
                  </a:schemeClr>
                </a:solidFill>
              </a:defRPr>
            </a:lvl1pPr>
          </a:lstStyle>
          <a:p>
            <a:r>
              <a:rPr lang="en-US" dirty="0"/>
              <a:t>Click to add title</a:t>
            </a:r>
          </a:p>
        </p:txBody>
      </p:sp>
      <p:sp>
        <p:nvSpPr>
          <p:cNvPr id="21" name="Content Placeholder 20">
            <a:extLst>
              <a:ext uri="{FF2B5EF4-FFF2-40B4-BE49-F238E27FC236}">
                <a16:creationId xmlns:a16="http://schemas.microsoft.com/office/drawing/2014/main" id="{CCC29225-33B5-6D19-F0BA-DE3F864F640A}"/>
              </a:ext>
            </a:extLst>
          </p:cNvPr>
          <p:cNvSpPr>
            <a:spLocks noGrp="1"/>
          </p:cNvSpPr>
          <p:nvPr>
            <p:ph sz="quarter" idx="10" hasCustomPrompt="1"/>
          </p:nvPr>
        </p:nvSpPr>
        <p:spPr>
          <a:xfrm>
            <a:off x="2056301" y="3411051"/>
            <a:ext cx="6965157" cy="4947945"/>
          </a:xfrm>
        </p:spPr>
        <p:txBody>
          <a:bodyPr>
            <a:normAutofit/>
          </a:bodyPr>
          <a:lstStyle>
            <a:lvl1pPr>
              <a:spcBef>
                <a:spcPts val="0"/>
              </a:spcBef>
              <a:spcAft>
                <a:spcPts val="900"/>
              </a:spcAft>
              <a:buClr>
                <a:schemeClr val="tx1"/>
              </a:buClr>
              <a:defRPr sz="2700"/>
            </a:lvl1pPr>
            <a:lvl2pPr>
              <a:spcBef>
                <a:spcPts val="0"/>
              </a:spcBef>
              <a:spcAft>
                <a:spcPts val="900"/>
              </a:spcAft>
              <a:buClr>
                <a:schemeClr val="tx1"/>
              </a:buClr>
              <a:defRPr sz="2400"/>
            </a:lvl2pPr>
            <a:lvl3pPr>
              <a:spcBef>
                <a:spcPts val="0"/>
              </a:spcBef>
              <a:spcAft>
                <a:spcPts val="900"/>
              </a:spcAft>
              <a:buClr>
                <a:schemeClr val="tx1"/>
              </a:buClr>
              <a:defRPr sz="2100"/>
            </a:lvl3pPr>
            <a:lvl4pPr>
              <a:spcBef>
                <a:spcPts val="0"/>
              </a:spcBef>
              <a:spcAft>
                <a:spcPts val="900"/>
              </a:spcAft>
              <a:buClr>
                <a:schemeClr val="tx1"/>
              </a:buClr>
              <a:defRPr sz="1800"/>
            </a:lvl4pPr>
            <a:lvl5pPr>
              <a:spcBef>
                <a:spcPts val="0"/>
              </a:spcBef>
              <a:spcAft>
                <a:spcPts val="900"/>
              </a:spcAft>
              <a:buClr>
                <a:schemeClr val="tx1"/>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0">
            <a:extLst>
              <a:ext uri="{FF2B5EF4-FFF2-40B4-BE49-F238E27FC236}">
                <a16:creationId xmlns:a16="http://schemas.microsoft.com/office/drawing/2014/main" id="{FB67020D-DF60-17C1-8DEC-EDECF653540F}"/>
              </a:ext>
            </a:extLst>
          </p:cNvPr>
          <p:cNvSpPr>
            <a:spLocks noGrp="1"/>
          </p:cNvSpPr>
          <p:nvPr>
            <p:ph sz="quarter" idx="11" hasCustomPrompt="1"/>
          </p:nvPr>
        </p:nvSpPr>
        <p:spPr>
          <a:xfrm>
            <a:off x="9477563" y="3411051"/>
            <a:ext cx="6965157" cy="4947945"/>
          </a:xfrm>
        </p:spPr>
        <p:txBody>
          <a:bodyPr>
            <a:normAutofit/>
          </a:bodyPr>
          <a:lstStyle>
            <a:lvl1pPr>
              <a:spcBef>
                <a:spcPts val="0"/>
              </a:spcBef>
              <a:spcAft>
                <a:spcPts val="900"/>
              </a:spcAft>
              <a:buClr>
                <a:schemeClr val="tx1"/>
              </a:buClr>
              <a:defRPr sz="2700"/>
            </a:lvl1pPr>
            <a:lvl2pPr>
              <a:spcBef>
                <a:spcPts val="0"/>
              </a:spcBef>
              <a:spcAft>
                <a:spcPts val="900"/>
              </a:spcAft>
              <a:buClr>
                <a:schemeClr val="tx1"/>
              </a:buClr>
              <a:defRPr sz="2400"/>
            </a:lvl2pPr>
            <a:lvl3pPr>
              <a:spcBef>
                <a:spcPts val="0"/>
              </a:spcBef>
              <a:spcAft>
                <a:spcPts val="900"/>
              </a:spcAft>
              <a:buClr>
                <a:schemeClr val="tx1"/>
              </a:buClr>
              <a:defRPr sz="2100"/>
            </a:lvl3pPr>
            <a:lvl4pPr>
              <a:spcBef>
                <a:spcPts val="0"/>
              </a:spcBef>
              <a:spcAft>
                <a:spcPts val="900"/>
              </a:spcAft>
              <a:buClr>
                <a:schemeClr val="tx1"/>
              </a:buClr>
              <a:defRPr sz="1800"/>
            </a:lvl4pPr>
            <a:lvl5pPr>
              <a:spcBef>
                <a:spcPts val="0"/>
              </a:spcBef>
              <a:spcAft>
                <a:spcPts val="900"/>
              </a:spcAft>
              <a:buClr>
                <a:schemeClr val="tx1"/>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75812651-A64E-FA0C-7D84-B20BA7C67313}"/>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3280931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Content and Table">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37D82C4C-B372-8DAD-C78B-5A7079992701}"/>
              </a:ext>
              <a:ext uri="{C183D7F6-B498-43B3-948B-1728B52AA6E4}">
                <adec:decorative xmlns:adec="http://schemas.microsoft.com/office/drawing/2017/decorative" val="1"/>
              </a:ext>
            </a:extLst>
          </p:cNvPr>
          <p:cNvSpPr>
            <a:spLocks noChangeAspect="1"/>
          </p:cNvSpPr>
          <p:nvPr userDrawn="1"/>
        </p:nvSpPr>
        <p:spPr>
          <a:xfrm flipH="1" flipV="1">
            <a:off x="0" y="0"/>
            <a:ext cx="3429000" cy="342896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9" name="Title 8">
            <a:extLst>
              <a:ext uri="{FF2B5EF4-FFF2-40B4-BE49-F238E27FC236}">
                <a16:creationId xmlns:a16="http://schemas.microsoft.com/office/drawing/2014/main" id="{CE543C86-04BB-A7E0-26E4-1A793E98CB9A}"/>
              </a:ext>
            </a:extLst>
          </p:cNvPr>
          <p:cNvSpPr>
            <a:spLocks noGrp="1"/>
          </p:cNvSpPr>
          <p:nvPr>
            <p:ph type="title" hasCustomPrompt="1"/>
          </p:nvPr>
        </p:nvSpPr>
        <p:spPr>
          <a:xfrm>
            <a:off x="2013078" y="518162"/>
            <a:ext cx="15303372" cy="2650377"/>
          </a:xfrm>
        </p:spPr>
        <p:txBody>
          <a:bodyPr>
            <a:normAutofit/>
          </a:bodyPr>
          <a:lstStyle>
            <a:lvl1pPr>
              <a:defRPr sz="5400">
                <a:solidFill>
                  <a:schemeClr val="accent2">
                    <a:lumMod val="75000"/>
                  </a:schemeClr>
                </a:solidFill>
              </a:defRPr>
            </a:lvl1pPr>
          </a:lstStyle>
          <a:p>
            <a:r>
              <a:rPr lang="en-US" dirty="0"/>
              <a:t>Click to add title</a:t>
            </a:r>
          </a:p>
        </p:txBody>
      </p:sp>
      <p:sp>
        <p:nvSpPr>
          <p:cNvPr id="10" name="Content Placeholder 20">
            <a:extLst>
              <a:ext uri="{FF2B5EF4-FFF2-40B4-BE49-F238E27FC236}">
                <a16:creationId xmlns:a16="http://schemas.microsoft.com/office/drawing/2014/main" id="{D1D15020-88F7-93D5-282B-0C23CB757886}"/>
              </a:ext>
            </a:extLst>
          </p:cNvPr>
          <p:cNvSpPr>
            <a:spLocks noGrp="1"/>
          </p:cNvSpPr>
          <p:nvPr>
            <p:ph sz="quarter" idx="11" hasCustomPrompt="1"/>
          </p:nvPr>
        </p:nvSpPr>
        <p:spPr>
          <a:xfrm>
            <a:off x="2056808" y="3424239"/>
            <a:ext cx="4770713" cy="5476875"/>
          </a:xfrm>
        </p:spPr>
        <p:txBody>
          <a:bodyPr>
            <a:normAutofit/>
          </a:bodyPr>
          <a:lstStyle>
            <a:lvl1pPr>
              <a:spcBef>
                <a:spcPts val="0"/>
              </a:spcBef>
              <a:spcAft>
                <a:spcPts val="900"/>
              </a:spcAft>
              <a:buClr>
                <a:schemeClr val="tx1"/>
              </a:buClr>
              <a:defRPr sz="2700" b="1"/>
            </a:lvl1pPr>
            <a:lvl2pPr>
              <a:spcBef>
                <a:spcPts val="0"/>
              </a:spcBef>
              <a:spcAft>
                <a:spcPts val="900"/>
              </a:spcAft>
              <a:buClr>
                <a:schemeClr val="tx1"/>
              </a:buClr>
              <a:defRPr sz="2400" b="1"/>
            </a:lvl2pPr>
            <a:lvl3pPr>
              <a:spcBef>
                <a:spcPts val="0"/>
              </a:spcBef>
              <a:spcAft>
                <a:spcPts val="900"/>
              </a:spcAft>
              <a:buClr>
                <a:schemeClr val="tx1"/>
              </a:buClr>
              <a:defRPr sz="2100" b="1"/>
            </a:lvl3pPr>
            <a:lvl4pPr>
              <a:spcBef>
                <a:spcPts val="0"/>
              </a:spcBef>
              <a:spcAft>
                <a:spcPts val="900"/>
              </a:spcAft>
              <a:buClr>
                <a:schemeClr val="tx1"/>
              </a:buClr>
              <a:defRPr sz="1800" b="1"/>
            </a:lvl4pPr>
            <a:lvl5pPr>
              <a:spcBef>
                <a:spcPts val="0"/>
              </a:spcBef>
              <a:spcAft>
                <a:spcPts val="900"/>
              </a:spcAft>
              <a:buClr>
                <a:schemeClr val="tx1"/>
              </a:buClr>
              <a:defRPr sz="18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able Placeholder 11">
            <a:extLst>
              <a:ext uri="{FF2B5EF4-FFF2-40B4-BE49-F238E27FC236}">
                <a16:creationId xmlns:a16="http://schemas.microsoft.com/office/drawing/2014/main" id="{675AC522-525C-4C6F-8F28-3B2FC909B3FF}"/>
              </a:ext>
            </a:extLst>
          </p:cNvPr>
          <p:cNvSpPr>
            <a:spLocks noGrp="1"/>
          </p:cNvSpPr>
          <p:nvPr>
            <p:ph type="tbl" sz="quarter" idx="12"/>
          </p:nvPr>
        </p:nvSpPr>
        <p:spPr>
          <a:xfrm>
            <a:off x="7410450" y="3424238"/>
            <a:ext cx="8820150" cy="5476875"/>
          </a:xfrm>
        </p:spPr>
        <p:txBody>
          <a:bodyPr/>
          <a:lstStyle>
            <a:lvl1pPr marL="0" indent="0">
              <a:buNone/>
              <a:defRPr/>
            </a:lvl1pPr>
          </a:lstStyle>
          <a:p>
            <a:r>
              <a:rPr lang="en-US" dirty="0"/>
              <a:t>Click icon to add table</a:t>
            </a:r>
          </a:p>
        </p:txBody>
      </p:sp>
      <p:sp>
        <p:nvSpPr>
          <p:cNvPr id="8" name="Slide Number Placeholder 5">
            <a:extLst>
              <a:ext uri="{FF2B5EF4-FFF2-40B4-BE49-F238E27FC236}">
                <a16:creationId xmlns:a16="http://schemas.microsoft.com/office/drawing/2014/main" id="{B00D9D4E-52D5-4BAF-8096-D301073D3569}"/>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chemeClr val="accent2">
                    <a:lumMod val="75000"/>
                  </a:schemeClr>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195783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2 Column 2">
    <p:spTree>
      <p:nvGrpSpPr>
        <p:cNvPr id="1" name=""/>
        <p:cNvGrpSpPr/>
        <p:nvPr/>
      </p:nvGrpSpPr>
      <p:grpSpPr>
        <a:xfrm>
          <a:off x="0" y="0"/>
          <a:ext cx="0" cy="0"/>
          <a:chOff x="0" y="0"/>
          <a:chExt cx="0" cy="0"/>
        </a:xfrm>
      </p:grpSpPr>
      <p:sp>
        <p:nvSpPr>
          <p:cNvPr id="2" name="Freeform 36">
            <a:extLst>
              <a:ext uri="{FF2B5EF4-FFF2-40B4-BE49-F238E27FC236}">
                <a16:creationId xmlns:a16="http://schemas.microsoft.com/office/drawing/2014/main" id="{F8F589DA-127F-E2E7-6ADA-1D3C04799932}"/>
              </a:ext>
              <a:ext uri="{C183D7F6-B498-43B3-948B-1728B52AA6E4}">
                <adec:decorative xmlns:adec="http://schemas.microsoft.com/office/drawing/2017/decorative" val="1"/>
              </a:ext>
            </a:extLst>
          </p:cNvPr>
          <p:cNvSpPr/>
          <p:nvPr userDrawn="1"/>
        </p:nvSpPr>
        <p:spPr>
          <a:xfrm>
            <a:off x="13487468" y="5486532"/>
            <a:ext cx="4800536" cy="480048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8" name="Rectangle 7">
            <a:extLst>
              <a:ext uri="{FF2B5EF4-FFF2-40B4-BE49-F238E27FC236}">
                <a16:creationId xmlns:a16="http://schemas.microsoft.com/office/drawing/2014/main" id="{8700FBF0-749D-0FF0-74B6-3565174CA001}"/>
              </a:ext>
              <a:ext uri="{C183D7F6-B498-43B3-948B-1728B52AA6E4}">
                <adec:decorative xmlns:adec="http://schemas.microsoft.com/office/drawing/2017/decorative" val="1"/>
              </a:ext>
            </a:extLst>
          </p:cNvPr>
          <p:cNvSpPr/>
          <p:nvPr userDrawn="1"/>
        </p:nvSpPr>
        <p:spPr>
          <a:xfrm rot="5400000">
            <a:off x="-4488057" y="4488068"/>
            <a:ext cx="10287000" cy="1310888"/>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9" name="Freeform 10">
            <a:extLst>
              <a:ext uri="{FF2B5EF4-FFF2-40B4-BE49-F238E27FC236}">
                <a16:creationId xmlns:a16="http://schemas.microsoft.com/office/drawing/2014/main" id="{0DDA3FAB-74FF-4772-2BA4-B242E12ABEC7}"/>
              </a:ext>
              <a:ext uri="{C183D7F6-B498-43B3-948B-1728B52AA6E4}">
                <adec:decorative xmlns:adec="http://schemas.microsoft.com/office/drawing/2017/decorative" val="1"/>
              </a:ext>
            </a:extLst>
          </p:cNvPr>
          <p:cNvSpPr>
            <a:spLocks noChangeAspect="1"/>
          </p:cNvSpPr>
          <p:nvPr userDrawn="1"/>
        </p:nvSpPr>
        <p:spPr>
          <a:xfrm flipH="1" flipV="1">
            <a:off x="2" y="0"/>
            <a:ext cx="2618510" cy="1316736"/>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12" name="Title 11">
            <a:extLst>
              <a:ext uri="{FF2B5EF4-FFF2-40B4-BE49-F238E27FC236}">
                <a16:creationId xmlns:a16="http://schemas.microsoft.com/office/drawing/2014/main" id="{FBE95B3E-84B8-3910-65C9-87914802BEA1}"/>
              </a:ext>
            </a:extLst>
          </p:cNvPr>
          <p:cNvSpPr>
            <a:spLocks noGrp="1"/>
          </p:cNvSpPr>
          <p:nvPr>
            <p:ph type="title" hasCustomPrompt="1"/>
          </p:nvPr>
        </p:nvSpPr>
        <p:spPr>
          <a:xfrm>
            <a:off x="2057398" y="553916"/>
            <a:ext cx="14385323" cy="2562771"/>
          </a:xfrm>
        </p:spPr>
        <p:txBody>
          <a:bodyPr>
            <a:normAutofit/>
          </a:bodyPr>
          <a:lstStyle>
            <a:lvl1pPr>
              <a:defRPr sz="5400">
                <a:solidFill>
                  <a:schemeClr val="accent2">
                    <a:lumMod val="75000"/>
                  </a:schemeClr>
                </a:solidFill>
              </a:defRPr>
            </a:lvl1pPr>
          </a:lstStyle>
          <a:p>
            <a:r>
              <a:rPr lang="en-US" dirty="0"/>
              <a:t>Click to add title</a:t>
            </a:r>
          </a:p>
        </p:txBody>
      </p:sp>
      <p:sp>
        <p:nvSpPr>
          <p:cNvPr id="13" name="Content Placeholder 20">
            <a:extLst>
              <a:ext uri="{FF2B5EF4-FFF2-40B4-BE49-F238E27FC236}">
                <a16:creationId xmlns:a16="http://schemas.microsoft.com/office/drawing/2014/main" id="{90BA2746-C141-C524-CDDE-DD672A80A2C8}"/>
              </a:ext>
            </a:extLst>
          </p:cNvPr>
          <p:cNvSpPr>
            <a:spLocks noGrp="1"/>
          </p:cNvSpPr>
          <p:nvPr>
            <p:ph sz="quarter" idx="10" hasCustomPrompt="1"/>
          </p:nvPr>
        </p:nvSpPr>
        <p:spPr>
          <a:xfrm>
            <a:off x="2056301" y="3411050"/>
            <a:ext cx="5021673" cy="5154980"/>
          </a:xfrm>
        </p:spPr>
        <p:txBody>
          <a:bodyPr>
            <a:normAutofit/>
          </a:bodyPr>
          <a:lstStyle>
            <a:lvl1pPr>
              <a:spcBef>
                <a:spcPts val="0"/>
              </a:spcBef>
              <a:spcAft>
                <a:spcPts val="900"/>
              </a:spcAft>
              <a:buClr>
                <a:schemeClr val="tx1"/>
              </a:buClr>
              <a:defRPr sz="2700" b="1"/>
            </a:lvl1pPr>
            <a:lvl2pPr>
              <a:spcBef>
                <a:spcPts val="0"/>
              </a:spcBef>
              <a:spcAft>
                <a:spcPts val="900"/>
              </a:spcAft>
              <a:buClr>
                <a:schemeClr val="tx1"/>
              </a:buClr>
              <a:defRPr sz="2400" b="1"/>
            </a:lvl2pPr>
            <a:lvl3pPr>
              <a:spcBef>
                <a:spcPts val="0"/>
              </a:spcBef>
              <a:spcAft>
                <a:spcPts val="900"/>
              </a:spcAft>
              <a:buClr>
                <a:schemeClr val="tx1"/>
              </a:buClr>
              <a:defRPr sz="2100" b="1"/>
            </a:lvl3pPr>
            <a:lvl4pPr>
              <a:spcBef>
                <a:spcPts val="0"/>
              </a:spcBef>
              <a:spcAft>
                <a:spcPts val="900"/>
              </a:spcAft>
              <a:buClr>
                <a:schemeClr val="tx1"/>
              </a:buClr>
              <a:defRPr sz="1800" b="1"/>
            </a:lvl4pPr>
            <a:lvl5pPr>
              <a:spcBef>
                <a:spcPts val="0"/>
              </a:spcBef>
              <a:spcAft>
                <a:spcPts val="900"/>
              </a:spcAft>
              <a:buClr>
                <a:schemeClr val="tx1"/>
              </a:buClr>
              <a:defRPr sz="18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0">
            <a:extLst>
              <a:ext uri="{FF2B5EF4-FFF2-40B4-BE49-F238E27FC236}">
                <a16:creationId xmlns:a16="http://schemas.microsoft.com/office/drawing/2014/main" id="{53421E6F-1A11-40B7-DB53-FC96CE9D787B}"/>
              </a:ext>
            </a:extLst>
          </p:cNvPr>
          <p:cNvSpPr>
            <a:spLocks noGrp="1"/>
          </p:cNvSpPr>
          <p:nvPr>
            <p:ph sz="quarter" idx="11" hasCustomPrompt="1"/>
          </p:nvPr>
        </p:nvSpPr>
        <p:spPr>
          <a:xfrm>
            <a:off x="7387904" y="3411050"/>
            <a:ext cx="9054816" cy="5154980"/>
          </a:xfrm>
        </p:spPr>
        <p:txBody>
          <a:bodyPr>
            <a:normAutofit/>
          </a:bodyPr>
          <a:lstStyle>
            <a:lvl1pPr>
              <a:spcBef>
                <a:spcPts val="0"/>
              </a:spcBef>
              <a:spcAft>
                <a:spcPts val="900"/>
              </a:spcAft>
              <a:buClr>
                <a:schemeClr val="tx1"/>
              </a:buClr>
              <a:defRPr sz="2700"/>
            </a:lvl1pPr>
            <a:lvl2pPr>
              <a:spcBef>
                <a:spcPts val="0"/>
              </a:spcBef>
              <a:spcAft>
                <a:spcPts val="900"/>
              </a:spcAft>
              <a:buClr>
                <a:schemeClr val="tx1"/>
              </a:buClr>
              <a:defRPr sz="2400"/>
            </a:lvl2pPr>
            <a:lvl3pPr>
              <a:spcBef>
                <a:spcPts val="0"/>
              </a:spcBef>
              <a:spcAft>
                <a:spcPts val="900"/>
              </a:spcAft>
              <a:buClr>
                <a:schemeClr val="tx1"/>
              </a:buClr>
              <a:defRPr sz="2100"/>
            </a:lvl3pPr>
            <a:lvl4pPr>
              <a:spcBef>
                <a:spcPts val="0"/>
              </a:spcBef>
              <a:spcAft>
                <a:spcPts val="900"/>
              </a:spcAft>
              <a:buClr>
                <a:schemeClr val="tx1"/>
              </a:buClr>
              <a:defRPr sz="1800"/>
            </a:lvl4pPr>
            <a:lvl5pPr>
              <a:spcBef>
                <a:spcPts val="0"/>
              </a:spcBef>
              <a:spcAft>
                <a:spcPts val="900"/>
              </a:spcAft>
              <a:buClr>
                <a:schemeClr val="tx1"/>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078CC75E-2849-6C28-42BF-61EBFD22CDE7}"/>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902637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2 Colum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FFEEC7-A0A7-27CB-3F2D-796281DCDC94}"/>
              </a:ext>
              <a:ext uri="{C183D7F6-B498-43B3-948B-1728B52AA6E4}">
                <adec:decorative xmlns:adec="http://schemas.microsoft.com/office/drawing/2017/decorative" val="1"/>
              </a:ext>
            </a:extLst>
          </p:cNvPr>
          <p:cNvSpPr/>
          <p:nvPr userDrawn="1"/>
        </p:nvSpPr>
        <p:spPr>
          <a:xfrm>
            <a:off x="1" y="8974657"/>
            <a:ext cx="18288000" cy="1310888"/>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6" name="Freeform 20">
            <a:extLst>
              <a:ext uri="{FF2B5EF4-FFF2-40B4-BE49-F238E27FC236}">
                <a16:creationId xmlns:a16="http://schemas.microsoft.com/office/drawing/2014/main" id="{2DCCFF86-2471-421E-E5FF-E38943252F15}"/>
              </a:ext>
              <a:ext uri="{C183D7F6-B498-43B3-948B-1728B52AA6E4}">
                <adec:decorative xmlns:adec="http://schemas.microsoft.com/office/drawing/2017/decorative" val="1"/>
              </a:ext>
            </a:extLst>
          </p:cNvPr>
          <p:cNvSpPr>
            <a:spLocks noChangeAspect="1"/>
          </p:cNvSpPr>
          <p:nvPr userDrawn="1"/>
        </p:nvSpPr>
        <p:spPr>
          <a:xfrm flipH="1" flipV="1">
            <a:off x="0" y="0"/>
            <a:ext cx="3429000" cy="342896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17" name="Freeform 21">
            <a:extLst>
              <a:ext uri="{FF2B5EF4-FFF2-40B4-BE49-F238E27FC236}">
                <a16:creationId xmlns:a16="http://schemas.microsoft.com/office/drawing/2014/main" id="{8300B484-623C-071D-E849-138F761417EE}"/>
              </a:ext>
              <a:ext uri="{C183D7F6-B498-43B3-948B-1728B52AA6E4}">
                <adec:decorative xmlns:adec="http://schemas.microsoft.com/office/drawing/2017/decorative" val="1"/>
              </a:ext>
            </a:extLst>
          </p:cNvPr>
          <p:cNvSpPr>
            <a:spLocks noChangeAspect="1"/>
          </p:cNvSpPr>
          <p:nvPr userDrawn="1"/>
        </p:nvSpPr>
        <p:spPr>
          <a:xfrm rot="16200000" flipH="1" flipV="1">
            <a:off x="-650884" y="8319383"/>
            <a:ext cx="2618510" cy="1316736"/>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19" name="Title 18">
            <a:extLst>
              <a:ext uri="{FF2B5EF4-FFF2-40B4-BE49-F238E27FC236}">
                <a16:creationId xmlns:a16="http://schemas.microsoft.com/office/drawing/2014/main" id="{99A6249F-0E28-0ABF-FE63-7ECC0E106258}"/>
              </a:ext>
            </a:extLst>
          </p:cNvPr>
          <p:cNvSpPr>
            <a:spLocks noGrp="1"/>
          </p:cNvSpPr>
          <p:nvPr>
            <p:ph type="title" hasCustomPrompt="1"/>
          </p:nvPr>
        </p:nvSpPr>
        <p:spPr>
          <a:xfrm>
            <a:off x="2044208" y="516599"/>
            <a:ext cx="14398512" cy="2594321"/>
          </a:xfrm>
        </p:spPr>
        <p:txBody>
          <a:bodyPr>
            <a:normAutofit/>
          </a:bodyPr>
          <a:lstStyle>
            <a:lvl1pPr>
              <a:defRPr sz="5400">
                <a:solidFill>
                  <a:schemeClr val="accent2">
                    <a:lumMod val="75000"/>
                  </a:schemeClr>
                </a:solidFill>
              </a:defRPr>
            </a:lvl1pPr>
          </a:lstStyle>
          <a:p>
            <a:r>
              <a:rPr lang="en-US" dirty="0"/>
              <a:t>Click to add title</a:t>
            </a:r>
          </a:p>
        </p:txBody>
      </p:sp>
      <p:sp>
        <p:nvSpPr>
          <p:cNvPr id="21" name="Content Placeholder 20">
            <a:extLst>
              <a:ext uri="{FF2B5EF4-FFF2-40B4-BE49-F238E27FC236}">
                <a16:creationId xmlns:a16="http://schemas.microsoft.com/office/drawing/2014/main" id="{CCC29225-33B5-6D19-F0BA-DE3F864F640A}"/>
              </a:ext>
            </a:extLst>
          </p:cNvPr>
          <p:cNvSpPr>
            <a:spLocks noGrp="1"/>
          </p:cNvSpPr>
          <p:nvPr>
            <p:ph sz="quarter" idx="10" hasCustomPrompt="1"/>
          </p:nvPr>
        </p:nvSpPr>
        <p:spPr>
          <a:xfrm>
            <a:off x="2056301" y="3411051"/>
            <a:ext cx="6965157" cy="4947945"/>
          </a:xfrm>
        </p:spPr>
        <p:txBody>
          <a:bodyPr>
            <a:normAutofit/>
          </a:bodyPr>
          <a:lstStyle>
            <a:lvl1pPr>
              <a:spcBef>
                <a:spcPts val="0"/>
              </a:spcBef>
              <a:spcAft>
                <a:spcPts val="900"/>
              </a:spcAft>
              <a:buClr>
                <a:schemeClr val="tx1"/>
              </a:buClr>
              <a:defRPr sz="2700"/>
            </a:lvl1pPr>
            <a:lvl2pPr>
              <a:spcBef>
                <a:spcPts val="0"/>
              </a:spcBef>
              <a:spcAft>
                <a:spcPts val="900"/>
              </a:spcAft>
              <a:buClr>
                <a:schemeClr val="tx1"/>
              </a:buClr>
              <a:defRPr sz="2400"/>
            </a:lvl2pPr>
            <a:lvl3pPr>
              <a:spcBef>
                <a:spcPts val="0"/>
              </a:spcBef>
              <a:spcAft>
                <a:spcPts val="900"/>
              </a:spcAft>
              <a:buClr>
                <a:schemeClr val="tx1"/>
              </a:buClr>
              <a:defRPr sz="2100"/>
            </a:lvl3pPr>
            <a:lvl4pPr>
              <a:spcBef>
                <a:spcPts val="0"/>
              </a:spcBef>
              <a:spcAft>
                <a:spcPts val="900"/>
              </a:spcAft>
              <a:buClr>
                <a:schemeClr val="tx1"/>
              </a:buClr>
              <a:defRPr sz="1800"/>
            </a:lvl4pPr>
            <a:lvl5pPr>
              <a:spcBef>
                <a:spcPts val="0"/>
              </a:spcBef>
              <a:spcAft>
                <a:spcPts val="900"/>
              </a:spcAft>
              <a:buClr>
                <a:schemeClr val="tx1"/>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0">
            <a:extLst>
              <a:ext uri="{FF2B5EF4-FFF2-40B4-BE49-F238E27FC236}">
                <a16:creationId xmlns:a16="http://schemas.microsoft.com/office/drawing/2014/main" id="{FB67020D-DF60-17C1-8DEC-EDECF653540F}"/>
              </a:ext>
            </a:extLst>
          </p:cNvPr>
          <p:cNvSpPr>
            <a:spLocks noGrp="1"/>
          </p:cNvSpPr>
          <p:nvPr>
            <p:ph sz="quarter" idx="11" hasCustomPrompt="1"/>
          </p:nvPr>
        </p:nvSpPr>
        <p:spPr>
          <a:xfrm>
            <a:off x="9477563" y="3411051"/>
            <a:ext cx="6965157" cy="4947945"/>
          </a:xfrm>
        </p:spPr>
        <p:txBody>
          <a:bodyPr>
            <a:normAutofit/>
          </a:bodyPr>
          <a:lstStyle>
            <a:lvl1pPr>
              <a:spcBef>
                <a:spcPts val="0"/>
              </a:spcBef>
              <a:spcAft>
                <a:spcPts val="900"/>
              </a:spcAft>
              <a:buClr>
                <a:schemeClr val="tx1"/>
              </a:buClr>
              <a:defRPr sz="2700"/>
            </a:lvl1pPr>
            <a:lvl2pPr>
              <a:spcBef>
                <a:spcPts val="0"/>
              </a:spcBef>
              <a:spcAft>
                <a:spcPts val="900"/>
              </a:spcAft>
              <a:buClr>
                <a:schemeClr val="tx1"/>
              </a:buClr>
              <a:defRPr sz="2400"/>
            </a:lvl2pPr>
            <a:lvl3pPr>
              <a:spcBef>
                <a:spcPts val="0"/>
              </a:spcBef>
              <a:spcAft>
                <a:spcPts val="900"/>
              </a:spcAft>
              <a:buClr>
                <a:schemeClr val="tx1"/>
              </a:buClr>
              <a:defRPr sz="2100"/>
            </a:lvl3pPr>
            <a:lvl4pPr>
              <a:spcBef>
                <a:spcPts val="0"/>
              </a:spcBef>
              <a:spcAft>
                <a:spcPts val="900"/>
              </a:spcAft>
              <a:buClr>
                <a:schemeClr val="tx1"/>
              </a:buClr>
              <a:defRPr sz="1800"/>
            </a:lvl4pPr>
            <a:lvl5pPr>
              <a:spcBef>
                <a:spcPts val="0"/>
              </a:spcBef>
              <a:spcAft>
                <a:spcPts val="900"/>
              </a:spcAft>
              <a:buClr>
                <a:schemeClr val="tx1"/>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75812651-A64E-FA0C-7D84-B20BA7C67313}"/>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40547053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5" name="Freeform 9">
            <a:extLst>
              <a:ext uri="{FF2B5EF4-FFF2-40B4-BE49-F238E27FC236}">
                <a16:creationId xmlns:a16="http://schemas.microsoft.com/office/drawing/2014/main" id="{BE9B1BD7-8F62-244D-062B-D0A716D16D23}"/>
              </a:ext>
              <a:ext uri="{C183D7F6-B498-43B3-948B-1728B52AA6E4}">
                <adec:decorative xmlns:adec="http://schemas.microsoft.com/office/drawing/2017/decorative" val="1"/>
              </a:ext>
            </a:extLst>
          </p:cNvPr>
          <p:cNvSpPr>
            <a:spLocks noChangeAspect="1"/>
          </p:cNvSpPr>
          <p:nvPr userDrawn="1"/>
        </p:nvSpPr>
        <p:spPr>
          <a:xfrm flipH="1" flipV="1">
            <a:off x="0" y="0"/>
            <a:ext cx="3429000" cy="342896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8" name="Title 7">
            <a:extLst>
              <a:ext uri="{FF2B5EF4-FFF2-40B4-BE49-F238E27FC236}">
                <a16:creationId xmlns:a16="http://schemas.microsoft.com/office/drawing/2014/main" id="{54BAE39C-758E-B299-0906-86DA058BCD4A}"/>
              </a:ext>
            </a:extLst>
          </p:cNvPr>
          <p:cNvSpPr>
            <a:spLocks noGrp="1"/>
          </p:cNvSpPr>
          <p:nvPr>
            <p:ph type="title"/>
          </p:nvPr>
        </p:nvSpPr>
        <p:spPr>
          <a:xfrm>
            <a:off x="2048963" y="518160"/>
            <a:ext cx="14173205" cy="2615313"/>
          </a:xfrm>
        </p:spPr>
        <p:txBody>
          <a:bodyPr>
            <a:normAutofit/>
          </a:bodyPr>
          <a:lstStyle>
            <a:lvl1pPr>
              <a:defRPr sz="5400">
                <a:solidFill>
                  <a:schemeClr val="accent2">
                    <a:lumMod val="75000"/>
                  </a:schemeClr>
                </a:solidFill>
              </a:defRPr>
            </a:lvl1pPr>
          </a:lstStyle>
          <a:p>
            <a:r>
              <a:rPr lang="en-US"/>
              <a:t>Click to edit Master title style</a:t>
            </a:r>
          </a:p>
        </p:txBody>
      </p:sp>
      <p:sp>
        <p:nvSpPr>
          <p:cNvPr id="10" name="Table Placeholder 9">
            <a:extLst>
              <a:ext uri="{FF2B5EF4-FFF2-40B4-BE49-F238E27FC236}">
                <a16:creationId xmlns:a16="http://schemas.microsoft.com/office/drawing/2014/main" id="{ED21C7D0-0E84-DFA8-FC77-93D7B17FA7EF}"/>
              </a:ext>
            </a:extLst>
          </p:cNvPr>
          <p:cNvSpPr>
            <a:spLocks noGrp="1"/>
          </p:cNvSpPr>
          <p:nvPr>
            <p:ph type="tbl" sz="quarter" idx="10"/>
          </p:nvPr>
        </p:nvSpPr>
        <p:spPr>
          <a:xfrm>
            <a:off x="2047875" y="3443287"/>
            <a:ext cx="14173200" cy="5479257"/>
          </a:xfrm>
        </p:spPr>
        <p:txBody>
          <a:bodyPr/>
          <a:lstStyle>
            <a:lvl1pPr marL="0" indent="0">
              <a:buNone/>
              <a:defRPr/>
            </a:lvl1pPr>
          </a:lstStyle>
          <a:p>
            <a:r>
              <a:rPr lang="en-US" dirty="0"/>
              <a:t>Click icon to add table</a:t>
            </a:r>
          </a:p>
        </p:txBody>
      </p:sp>
      <p:sp>
        <p:nvSpPr>
          <p:cNvPr id="7" name="Slide Number Placeholder 5">
            <a:extLst>
              <a:ext uri="{FF2B5EF4-FFF2-40B4-BE49-F238E27FC236}">
                <a16:creationId xmlns:a16="http://schemas.microsoft.com/office/drawing/2014/main" id="{844F72DC-A10E-0921-2E94-08CAC9D50351}"/>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chemeClr val="accent2">
                    <a:lumMod val="75000"/>
                  </a:schemeClr>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3002723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37D82C4C-B372-8DAD-C78B-5A7079992701}"/>
              </a:ext>
              <a:ext uri="{C183D7F6-B498-43B3-948B-1728B52AA6E4}">
                <adec:decorative xmlns:adec="http://schemas.microsoft.com/office/drawing/2017/decorative" val="1"/>
              </a:ext>
            </a:extLst>
          </p:cNvPr>
          <p:cNvSpPr>
            <a:spLocks noChangeAspect="1"/>
          </p:cNvSpPr>
          <p:nvPr userDrawn="1"/>
        </p:nvSpPr>
        <p:spPr>
          <a:xfrm flipH="1" flipV="1">
            <a:off x="0" y="0"/>
            <a:ext cx="3429000" cy="342896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9" name="Title 8">
            <a:extLst>
              <a:ext uri="{FF2B5EF4-FFF2-40B4-BE49-F238E27FC236}">
                <a16:creationId xmlns:a16="http://schemas.microsoft.com/office/drawing/2014/main" id="{CE543C86-04BB-A7E0-26E4-1A793E98CB9A}"/>
              </a:ext>
            </a:extLst>
          </p:cNvPr>
          <p:cNvSpPr>
            <a:spLocks noGrp="1"/>
          </p:cNvSpPr>
          <p:nvPr>
            <p:ph type="title" hasCustomPrompt="1"/>
          </p:nvPr>
        </p:nvSpPr>
        <p:spPr>
          <a:xfrm>
            <a:off x="2013078" y="518162"/>
            <a:ext cx="15303372" cy="2650377"/>
          </a:xfrm>
        </p:spPr>
        <p:txBody>
          <a:bodyPr>
            <a:normAutofit/>
          </a:bodyPr>
          <a:lstStyle>
            <a:lvl1pPr>
              <a:defRPr sz="5400">
                <a:solidFill>
                  <a:schemeClr val="accent2">
                    <a:lumMod val="75000"/>
                  </a:schemeClr>
                </a:solidFill>
              </a:defRPr>
            </a:lvl1pPr>
          </a:lstStyle>
          <a:p>
            <a:r>
              <a:rPr lang="en-US" dirty="0"/>
              <a:t>Click to add title</a:t>
            </a:r>
          </a:p>
        </p:txBody>
      </p:sp>
      <p:sp>
        <p:nvSpPr>
          <p:cNvPr id="10" name="Content Placeholder 20">
            <a:extLst>
              <a:ext uri="{FF2B5EF4-FFF2-40B4-BE49-F238E27FC236}">
                <a16:creationId xmlns:a16="http://schemas.microsoft.com/office/drawing/2014/main" id="{D1D15020-88F7-93D5-282B-0C23CB757886}"/>
              </a:ext>
            </a:extLst>
          </p:cNvPr>
          <p:cNvSpPr>
            <a:spLocks noGrp="1"/>
          </p:cNvSpPr>
          <p:nvPr>
            <p:ph sz="quarter" idx="11" hasCustomPrompt="1"/>
          </p:nvPr>
        </p:nvSpPr>
        <p:spPr>
          <a:xfrm>
            <a:off x="2056808" y="3424239"/>
            <a:ext cx="4770713" cy="5476875"/>
          </a:xfrm>
        </p:spPr>
        <p:txBody>
          <a:bodyPr>
            <a:normAutofit/>
          </a:bodyPr>
          <a:lstStyle>
            <a:lvl1pPr>
              <a:spcBef>
                <a:spcPts val="0"/>
              </a:spcBef>
              <a:spcAft>
                <a:spcPts val="900"/>
              </a:spcAft>
              <a:buClr>
                <a:schemeClr val="tx1"/>
              </a:buClr>
              <a:defRPr sz="2700" b="1"/>
            </a:lvl1pPr>
            <a:lvl2pPr>
              <a:spcBef>
                <a:spcPts val="0"/>
              </a:spcBef>
              <a:spcAft>
                <a:spcPts val="900"/>
              </a:spcAft>
              <a:buClr>
                <a:schemeClr val="tx1"/>
              </a:buClr>
              <a:defRPr sz="2400" b="1"/>
            </a:lvl2pPr>
            <a:lvl3pPr>
              <a:spcBef>
                <a:spcPts val="0"/>
              </a:spcBef>
              <a:spcAft>
                <a:spcPts val="900"/>
              </a:spcAft>
              <a:buClr>
                <a:schemeClr val="tx1"/>
              </a:buClr>
              <a:defRPr sz="2100" b="1"/>
            </a:lvl3pPr>
            <a:lvl4pPr>
              <a:spcBef>
                <a:spcPts val="0"/>
              </a:spcBef>
              <a:spcAft>
                <a:spcPts val="900"/>
              </a:spcAft>
              <a:buClr>
                <a:schemeClr val="tx1"/>
              </a:buClr>
              <a:defRPr sz="1800" b="1"/>
            </a:lvl4pPr>
            <a:lvl5pPr>
              <a:spcBef>
                <a:spcPts val="0"/>
              </a:spcBef>
              <a:spcAft>
                <a:spcPts val="900"/>
              </a:spcAft>
              <a:buClr>
                <a:schemeClr val="tx1"/>
              </a:buClr>
              <a:defRPr sz="18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able Placeholder 11">
            <a:extLst>
              <a:ext uri="{FF2B5EF4-FFF2-40B4-BE49-F238E27FC236}">
                <a16:creationId xmlns:a16="http://schemas.microsoft.com/office/drawing/2014/main" id="{675AC522-525C-4C6F-8F28-3B2FC909B3FF}"/>
              </a:ext>
            </a:extLst>
          </p:cNvPr>
          <p:cNvSpPr>
            <a:spLocks noGrp="1"/>
          </p:cNvSpPr>
          <p:nvPr>
            <p:ph type="tbl" sz="quarter" idx="12"/>
          </p:nvPr>
        </p:nvSpPr>
        <p:spPr>
          <a:xfrm>
            <a:off x="7410450" y="3424238"/>
            <a:ext cx="8820150" cy="5476875"/>
          </a:xfrm>
        </p:spPr>
        <p:txBody>
          <a:bodyPr/>
          <a:lstStyle>
            <a:lvl1pPr marL="0" indent="0">
              <a:buNone/>
              <a:defRPr/>
            </a:lvl1pPr>
          </a:lstStyle>
          <a:p>
            <a:r>
              <a:rPr lang="en-US" dirty="0"/>
              <a:t>Click icon to add table</a:t>
            </a:r>
          </a:p>
        </p:txBody>
      </p:sp>
      <p:sp>
        <p:nvSpPr>
          <p:cNvPr id="8" name="Slide Number Placeholder 5">
            <a:extLst>
              <a:ext uri="{FF2B5EF4-FFF2-40B4-BE49-F238E27FC236}">
                <a16:creationId xmlns:a16="http://schemas.microsoft.com/office/drawing/2014/main" id="{B00D9D4E-52D5-4BAF-8096-D301073D3569}"/>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chemeClr val="accent2">
                    <a:lumMod val="75000"/>
                  </a:schemeClr>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561420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losing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181407F-D7F6-56CB-135C-01868BC1917D}"/>
              </a:ext>
            </a:extLst>
          </p:cNvPr>
          <p:cNvSpPr>
            <a:spLocks noGrp="1"/>
          </p:cNvSpPr>
          <p:nvPr>
            <p:ph type="title" hasCustomPrompt="1"/>
          </p:nvPr>
        </p:nvSpPr>
        <p:spPr>
          <a:xfrm>
            <a:off x="2057396" y="1632317"/>
            <a:ext cx="6903725" cy="7344029"/>
          </a:xfrm>
        </p:spPr>
        <p:txBody>
          <a:bodyPr>
            <a:normAutofit/>
          </a:bodyPr>
          <a:lstStyle>
            <a:lvl1pPr>
              <a:defRPr sz="7200">
                <a:solidFill>
                  <a:schemeClr val="bg2"/>
                </a:solidFill>
              </a:defRPr>
            </a:lvl1pPr>
          </a:lstStyle>
          <a:p>
            <a:r>
              <a:rPr lang="en-US" dirty="0"/>
              <a:t>Click to add title</a:t>
            </a:r>
          </a:p>
        </p:txBody>
      </p:sp>
      <p:sp>
        <p:nvSpPr>
          <p:cNvPr id="2" name="Rectangle 1">
            <a:extLst>
              <a:ext uri="{FF2B5EF4-FFF2-40B4-BE49-F238E27FC236}">
                <a16:creationId xmlns:a16="http://schemas.microsoft.com/office/drawing/2014/main" id="{7E517585-E867-BB06-B195-272DA0FD4799}"/>
              </a:ext>
              <a:ext uri="{C183D7F6-B498-43B3-948B-1728B52AA6E4}">
                <adec:decorative xmlns:adec="http://schemas.microsoft.com/office/drawing/2017/decorative" val="1"/>
              </a:ext>
            </a:extLst>
          </p:cNvPr>
          <p:cNvSpPr/>
          <p:nvPr userDrawn="1"/>
        </p:nvSpPr>
        <p:spPr>
          <a:xfrm>
            <a:off x="1" y="-11"/>
            <a:ext cx="18288000" cy="1310888"/>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 name="Rectangle 3">
            <a:extLst>
              <a:ext uri="{FF2B5EF4-FFF2-40B4-BE49-F238E27FC236}">
                <a16:creationId xmlns:a16="http://schemas.microsoft.com/office/drawing/2014/main" id="{C92D9EBD-88FB-A2C3-7EC2-46DD7B53267E}"/>
              </a:ext>
              <a:ext uri="{C183D7F6-B498-43B3-948B-1728B52AA6E4}">
                <adec:decorative xmlns:adec="http://schemas.microsoft.com/office/drawing/2017/decorative" val="1"/>
              </a:ext>
            </a:extLst>
          </p:cNvPr>
          <p:cNvSpPr/>
          <p:nvPr userDrawn="1"/>
        </p:nvSpPr>
        <p:spPr>
          <a:xfrm rot="5400000">
            <a:off x="-4486408" y="4486408"/>
            <a:ext cx="10283702" cy="1310888"/>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Freeform 22">
            <a:extLst>
              <a:ext uri="{FF2B5EF4-FFF2-40B4-BE49-F238E27FC236}">
                <a16:creationId xmlns:a16="http://schemas.microsoft.com/office/drawing/2014/main" id="{CB417425-9078-B6E8-97F7-BAA1536BA069}"/>
              </a:ext>
              <a:ext uri="{C183D7F6-B498-43B3-948B-1728B52AA6E4}">
                <adec:decorative xmlns:adec="http://schemas.microsoft.com/office/drawing/2017/decorative" val="1"/>
              </a:ext>
            </a:extLst>
          </p:cNvPr>
          <p:cNvSpPr>
            <a:spLocks noChangeAspect="1"/>
          </p:cNvSpPr>
          <p:nvPr userDrawn="1"/>
        </p:nvSpPr>
        <p:spPr>
          <a:xfrm flipH="1" flipV="1">
            <a:off x="1" y="-12"/>
            <a:ext cx="2618510" cy="1316736"/>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7" name="Freeform 4">
            <a:extLst>
              <a:ext uri="{FF2B5EF4-FFF2-40B4-BE49-F238E27FC236}">
                <a16:creationId xmlns:a16="http://schemas.microsoft.com/office/drawing/2014/main" id="{D7F56B38-71B8-A745-8D9C-BBEA278F3FC5}"/>
              </a:ext>
              <a:ext uri="{C183D7F6-B498-43B3-948B-1728B52AA6E4}">
                <adec:decorative xmlns:adec="http://schemas.microsoft.com/office/drawing/2017/decorative" val="1"/>
              </a:ext>
            </a:extLst>
          </p:cNvPr>
          <p:cNvSpPr>
            <a:spLocks noChangeAspect="1"/>
          </p:cNvSpPr>
          <p:nvPr userDrawn="1"/>
        </p:nvSpPr>
        <p:spPr>
          <a:xfrm>
            <a:off x="14858999" y="6858041"/>
            <a:ext cx="3429000" cy="342896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60000"/>
              <a:lumOff val="4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11" name="Content Placeholder 10">
            <a:extLst>
              <a:ext uri="{FF2B5EF4-FFF2-40B4-BE49-F238E27FC236}">
                <a16:creationId xmlns:a16="http://schemas.microsoft.com/office/drawing/2014/main" id="{45E5C644-63C0-D8A4-7EF1-1681AFB1F4D9}"/>
              </a:ext>
            </a:extLst>
          </p:cNvPr>
          <p:cNvSpPr>
            <a:spLocks noGrp="1"/>
          </p:cNvSpPr>
          <p:nvPr>
            <p:ph sz="quarter" idx="10" hasCustomPrompt="1"/>
          </p:nvPr>
        </p:nvSpPr>
        <p:spPr>
          <a:xfrm>
            <a:off x="9486899" y="1632315"/>
            <a:ext cx="6560346" cy="7342341"/>
          </a:xfrm>
        </p:spPr>
        <p:txBody>
          <a:bodyPr anchor="ctr">
            <a:normAutofit/>
          </a:bodyPr>
          <a:lstStyle>
            <a:lvl1pPr marL="0" indent="0">
              <a:spcBef>
                <a:spcPts val="0"/>
              </a:spcBef>
              <a:spcAft>
                <a:spcPts val="900"/>
              </a:spcAft>
              <a:buNone/>
              <a:defRPr sz="2700" b="1">
                <a:solidFill>
                  <a:schemeClr val="bg2"/>
                </a:solidFill>
              </a:defRPr>
            </a:lvl1pPr>
            <a:lvl2pPr marL="685800" indent="0">
              <a:spcBef>
                <a:spcPts val="0"/>
              </a:spcBef>
              <a:spcAft>
                <a:spcPts val="900"/>
              </a:spcAft>
              <a:buNone/>
              <a:defRPr sz="2400" b="1">
                <a:solidFill>
                  <a:schemeClr val="bg2"/>
                </a:solidFill>
              </a:defRPr>
            </a:lvl2pPr>
            <a:lvl3pPr marL="1371600" indent="0">
              <a:spcBef>
                <a:spcPts val="0"/>
              </a:spcBef>
              <a:spcAft>
                <a:spcPts val="900"/>
              </a:spcAft>
              <a:buNone/>
              <a:defRPr sz="2100" b="1">
                <a:solidFill>
                  <a:schemeClr val="bg2"/>
                </a:solidFill>
              </a:defRPr>
            </a:lvl3pPr>
            <a:lvl4pPr marL="2057400" indent="0">
              <a:spcBef>
                <a:spcPts val="0"/>
              </a:spcBef>
              <a:spcAft>
                <a:spcPts val="900"/>
              </a:spcAft>
              <a:buNone/>
              <a:defRPr sz="1800" b="1">
                <a:solidFill>
                  <a:schemeClr val="bg2"/>
                </a:solidFill>
              </a:defRPr>
            </a:lvl4pPr>
            <a:lvl5pPr marL="2743200" indent="0">
              <a:spcBef>
                <a:spcPts val="0"/>
              </a:spcBef>
              <a:spcAft>
                <a:spcPts val="900"/>
              </a:spcAft>
              <a:buNone/>
              <a:defRPr sz="1800" b="1">
                <a:solidFill>
                  <a:schemeClr val="bg2"/>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C663CA19-070F-D373-ED8C-B6F895D11B84}"/>
              </a:ext>
            </a:extLst>
          </p:cNvPr>
          <p:cNvSpPr>
            <a:spLocks noGrp="1"/>
          </p:cNvSpPr>
          <p:nvPr>
            <p:ph type="sldNum" sz="quarter" idx="4"/>
          </p:nvPr>
        </p:nvSpPr>
        <p:spPr>
          <a:xfrm>
            <a:off x="16344900" y="8974657"/>
            <a:ext cx="1943100" cy="1312343"/>
          </a:xfrm>
          <a:prstGeom prst="rect">
            <a:avLst/>
          </a:prstGeom>
        </p:spPr>
        <p:txBody>
          <a:bodyPr vert="horz" lIns="91440" tIns="45720" rIns="91440" bIns="45720" rtlCol="0" anchor="ctr"/>
          <a:lstStyle>
            <a:lvl1pPr algn="ctr">
              <a:defRPr sz="18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156427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9162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5" r:id="rId2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ucanr.edu/site/water-resources-management"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mailto:legarza@ucanr.edu" TargetMode="Externa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svg"/><Relationship Id="rId18" Type="http://schemas.microsoft.com/office/2007/relationships/hdphoto" Target="../media/hdphoto8.wdp"/><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image" Target="../media/image15.png"/><Relationship Id="rId17" Type="http://schemas.openxmlformats.org/officeDocument/2006/relationships/image" Target="../media/image17.png"/><Relationship Id="rId2" Type="http://schemas.openxmlformats.org/officeDocument/2006/relationships/notesSlide" Target="../notesSlides/notesSlide4.xml"/><Relationship Id="rId16" Type="http://schemas.microsoft.com/office/2007/relationships/hdphoto" Target="../media/hdphoto7.wdp"/><Relationship Id="rId1" Type="http://schemas.openxmlformats.org/officeDocument/2006/relationships/slideLayout" Target="../slideLayouts/slideLayout7.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 Id="rId14"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3.png"/><Relationship Id="rId7" Type="http://schemas.microsoft.com/office/2007/relationships/hdphoto" Target="../media/hdphoto9.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png"/><Relationship Id="rId5" Type="http://schemas.microsoft.com/office/2007/relationships/hdphoto" Target="../media/hdphoto1.wdp"/><Relationship Id="rId10" Type="http://schemas.openxmlformats.org/officeDocument/2006/relationships/image" Target="../media/image21.png"/><Relationship Id="rId4" Type="http://schemas.openxmlformats.org/officeDocument/2006/relationships/image" Target="../media/image11.png"/><Relationship Id="rId9" Type="http://schemas.openxmlformats.org/officeDocument/2006/relationships/image" Target="../media/image20.jpe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png"/><Relationship Id="rId7" Type="http://schemas.microsoft.com/office/2007/relationships/hdphoto" Target="../media/hdphoto9.wdp"/><Relationship Id="rId12"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5.png"/><Relationship Id="rId5" Type="http://schemas.microsoft.com/office/2007/relationships/hdphoto" Target="../media/hdphoto1.wdp"/><Relationship Id="rId10" Type="http://schemas.openxmlformats.org/officeDocument/2006/relationships/image" Target="../media/image24.png"/><Relationship Id="rId4" Type="http://schemas.openxmlformats.org/officeDocument/2006/relationships/image" Target="../media/image11.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openxmlformats.org/officeDocument/2006/relationships/image" Target="../media/image3.png"/><Relationship Id="rId7" Type="http://schemas.microsoft.com/office/2007/relationships/hdphoto" Target="../media/hdphoto11.wdp"/><Relationship Id="rId12"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1.png"/><Relationship Id="rId11" Type="http://schemas.microsoft.com/office/2007/relationships/hdphoto" Target="../media/hdphoto13.wdp"/><Relationship Id="rId5" Type="http://schemas.microsoft.com/office/2007/relationships/hdphoto" Target="../media/hdphoto10.wdp"/><Relationship Id="rId10" Type="http://schemas.openxmlformats.org/officeDocument/2006/relationships/image" Target="../media/image33.png"/><Relationship Id="rId4" Type="http://schemas.openxmlformats.org/officeDocument/2006/relationships/image" Target="../media/image30.png"/><Relationship Id="rId9" Type="http://schemas.microsoft.com/office/2007/relationships/hdphoto" Target="../media/hdphoto12.wdp"/></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png"/><Relationship Id="rId7" Type="http://schemas.microsoft.com/office/2007/relationships/hdphoto" Target="../media/hdphoto14.wdp"/><Relationship Id="rId12"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39.jpeg"/><Relationship Id="rId5" Type="http://schemas.openxmlformats.org/officeDocument/2006/relationships/image" Target="../media/image16.svg"/><Relationship Id="rId10" Type="http://schemas.openxmlformats.org/officeDocument/2006/relationships/image" Target="../media/image38.jpeg"/><Relationship Id="rId4" Type="http://schemas.openxmlformats.org/officeDocument/2006/relationships/image" Target="../media/image15.png"/><Relationship Id="rId9" Type="http://schemas.microsoft.com/office/2007/relationships/hdphoto" Target="../media/hdphoto1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6">
            <a:extLst>
              <a:ext uri="{FF2B5EF4-FFF2-40B4-BE49-F238E27FC236}">
                <a16:creationId xmlns:a16="http://schemas.microsoft.com/office/drawing/2014/main" id="{CD240594-04D0-9A3E-FCEA-7FE81BA4C85C}"/>
              </a:ext>
            </a:extLst>
          </p:cNvPr>
          <p:cNvSpPr/>
          <p:nvPr/>
        </p:nvSpPr>
        <p:spPr>
          <a:xfrm rot="14004441">
            <a:off x="12228084" y="-726254"/>
            <a:ext cx="10208410" cy="5900364"/>
          </a:xfrm>
          <a:custGeom>
            <a:avLst/>
            <a:gdLst/>
            <a:ahLst/>
            <a:cxnLst/>
            <a:rect l="l" t="t" r="r" b="b"/>
            <a:pathLst>
              <a:path w="10849032" h="5817793">
                <a:moveTo>
                  <a:pt x="0" y="0"/>
                </a:moveTo>
                <a:lnTo>
                  <a:pt x="10849032" y="0"/>
                </a:lnTo>
                <a:lnTo>
                  <a:pt x="10849032" y="5817793"/>
                </a:lnTo>
                <a:lnTo>
                  <a:pt x="0" y="5817793"/>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 name="TextBox 2"/>
          <p:cNvSpPr txBox="1"/>
          <p:nvPr/>
        </p:nvSpPr>
        <p:spPr>
          <a:xfrm>
            <a:off x="7247209" y="7124700"/>
            <a:ext cx="4654618" cy="956031"/>
          </a:xfrm>
          <a:prstGeom prst="rect">
            <a:avLst/>
          </a:prstGeom>
        </p:spPr>
        <p:txBody>
          <a:bodyPr lIns="0" tIns="0" rIns="0" bIns="0" rtlCol="0" anchor="t">
            <a:spAutoFit/>
          </a:bodyPr>
          <a:lstStyle/>
          <a:p>
            <a:pPr algn="l">
              <a:lnSpc>
                <a:spcPts val="8540"/>
              </a:lnSpc>
            </a:pPr>
            <a:r>
              <a:rPr lang="en-US" sz="3600" b="1" dirty="0">
                <a:solidFill>
                  <a:srgbClr val="FDFBFB"/>
                </a:solidFill>
                <a:latin typeface="Aharoni" panose="02010803020104030203" pitchFamily="2" charset="-79"/>
                <a:cs typeface="Aharoni" panose="02010803020104030203" pitchFamily="2" charset="-79"/>
              </a:rPr>
              <a:t>Laura Garza, Ph.D.</a:t>
            </a:r>
          </a:p>
        </p:txBody>
      </p:sp>
      <p:sp>
        <p:nvSpPr>
          <p:cNvPr id="3" name="TextBox 3"/>
          <p:cNvSpPr txBox="1"/>
          <p:nvPr/>
        </p:nvSpPr>
        <p:spPr>
          <a:xfrm>
            <a:off x="3884342" y="8080731"/>
            <a:ext cx="10822824" cy="1486946"/>
          </a:xfrm>
          <a:prstGeom prst="rect">
            <a:avLst/>
          </a:prstGeom>
        </p:spPr>
        <p:txBody>
          <a:bodyPr wrap="square" lIns="0" tIns="0" rIns="0" bIns="0" rtlCol="0" anchor="t">
            <a:spAutoFit/>
          </a:bodyPr>
          <a:lstStyle/>
          <a:p>
            <a:pPr algn="ctr">
              <a:lnSpc>
                <a:spcPts val="2760"/>
              </a:lnSpc>
            </a:pPr>
            <a:r>
              <a:rPr lang="en-US" sz="3200" dirty="0">
                <a:solidFill>
                  <a:srgbClr val="FFFFFF"/>
                </a:solidFill>
                <a:latin typeface="League Spartan"/>
              </a:rPr>
              <a:t>Area Water Resources Management Advisor</a:t>
            </a:r>
          </a:p>
          <a:p>
            <a:pPr algn="ctr">
              <a:lnSpc>
                <a:spcPts val="2760"/>
              </a:lnSpc>
            </a:pPr>
            <a:r>
              <a:rPr lang="en-US" sz="3200" dirty="0">
                <a:solidFill>
                  <a:srgbClr val="FFFFFF"/>
                </a:solidFill>
                <a:latin typeface="League Spartan"/>
              </a:rPr>
              <a:t>UC Cooperative Extension</a:t>
            </a:r>
            <a:br>
              <a:rPr lang="en-US" sz="3200" dirty="0">
                <a:solidFill>
                  <a:srgbClr val="FFFFFF"/>
                </a:solidFill>
                <a:latin typeface="League Spartan"/>
              </a:rPr>
            </a:br>
            <a:r>
              <a:rPr lang="en-US" sz="3200" dirty="0">
                <a:solidFill>
                  <a:srgbClr val="FFFFFF"/>
                </a:solidFill>
                <a:latin typeface="League Spartan"/>
              </a:rPr>
              <a:t>Mendocino and Lake</a:t>
            </a:r>
          </a:p>
          <a:p>
            <a:pPr algn="ctr">
              <a:lnSpc>
                <a:spcPts val="2520"/>
              </a:lnSpc>
            </a:pPr>
            <a:endParaRPr lang="en-US" sz="4000" dirty="0">
              <a:solidFill>
                <a:srgbClr val="FFFFFF"/>
              </a:solidFill>
              <a:latin typeface="Aharoni" panose="02010803020104030203" pitchFamily="2" charset="-79"/>
              <a:cs typeface="Aharoni" panose="02010803020104030203" pitchFamily="2" charset="-79"/>
            </a:endParaRPr>
          </a:p>
        </p:txBody>
      </p:sp>
      <p:sp>
        <p:nvSpPr>
          <p:cNvPr id="4" name="Freeform 4"/>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5"/>
            <a:stretch>
              <a:fillRect b="-657"/>
            </a:stretch>
          </a:blipFill>
        </p:spPr>
        <p:txBody>
          <a:bodyPr/>
          <a:lstStyle/>
          <a:p>
            <a:endParaRPr lang="en-US"/>
          </a:p>
        </p:txBody>
      </p:sp>
      <p:grpSp>
        <p:nvGrpSpPr>
          <p:cNvPr id="6" name="Group 6"/>
          <p:cNvGrpSpPr/>
          <p:nvPr/>
        </p:nvGrpSpPr>
        <p:grpSpPr>
          <a:xfrm>
            <a:off x="3871490" y="2787427"/>
            <a:ext cx="2060137" cy="2043496"/>
            <a:chOff x="0" y="0"/>
            <a:chExt cx="542588" cy="538205"/>
          </a:xfrm>
        </p:grpSpPr>
        <p:sp>
          <p:nvSpPr>
            <p:cNvPr id="7" name="Freeform 7"/>
            <p:cNvSpPr/>
            <p:nvPr/>
          </p:nvSpPr>
          <p:spPr>
            <a:xfrm>
              <a:off x="0" y="0"/>
              <a:ext cx="542588" cy="538205"/>
            </a:xfrm>
            <a:custGeom>
              <a:avLst/>
              <a:gdLst/>
              <a:ahLst/>
              <a:cxnLst/>
              <a:rect l="l" t="t" r="r" b="b"/>
              <a:pathLst>
                <a:path w="542588" h="538205">
                  <a:moveTo>
                    <a:pt x="0" y="0"/>
                  </a:moveTo>
                  <a:lnTo>
                    <a:pt x="542588" y="0"/>
                  </a:lnTo>
                  <a:lnTo>
                    <a:pt x="542588" y="538205"/>
                  </a:lnTo>
                  <a:lnTo>
                    <a:pt x="0" y="538205"/>
                  </a:lnTo>
                  <a:close/>
                </a:path>
              </a:pathLst>
            </a:custGeom>
            <a:solidFill>
              <a:srgbClr val="10253F"/>
            </a:solidFill>
          </p:spPr>
          <p:txBody>
            <a:bodyPr/>
            <a:lstStyle/>
            <a:p>
              <a:endParaRPr lang="en-US"/>
            </a:p>
          </p:txBody>
        </p:sp>
        <p:sp>
          <p:nvSpPr>
            <p:cNvPr id="8" name="TextBox 8"/>
            <p:cNvSpPr txBox="1"/>
            <p:nvPr/>
          </p:nvSpPr>
          <p:spPr>
            <a:xfrm>
              <a:off x="0" y="-47625"/>
              <a:ext cx="542588" cy="585830"/>
            </a:xfrm>
            <a:prstGeom prst="rect">
              <a:avLst/>
            </a:prstGeom>
          </p:spPr>
          <p:txBody>
            <a:bodyPr lIns="50800" tIns="50800" rIns="50800" bIns="50800" rtlCol="0" anchor="ctr"/>
            <a:lstStyle/>
            <a:p>
              <a:pPr algn="ctr">
                <a:lnSpc>
                  <a:spcPts val="3124"/>
                </a:lnSpc>
              </a:pPr>
              <a:endParaRPr/>
            </a:p>
          </p:txBody>
        </p:sp>
      </p:grpSp>
      <p:sp>
        <p:nvSpPr>
          <p:cNvPr id="9" name="TextBox 9"/>
          <p:cNvSpPr txBox="1"/>
          <p:nvPr/>
        </p:nvSpPr>
        <p:spPr>
          <a:xfrm>
            <a:off x="737871" y="3085577"/>
            <a:ext cx="9752309" cy="1511952"/>
          </a:xfrm>
          <a:prstGeom prst="rect">
            <a:avLst/>
          </a:prstGeom>
        </p:spPr>
        <p:txBody>
          <a:bodyPr wrap="square" lIns="0" tIns="0" rIns="0" bIns="0" rtlCol="0" anchor="t">
            <a:spAutoFit/>
          </a:bodyPr>
          <a:lstStyle/>
          <a:p>
            <a:pPr marL="0" lvl="0" indent="0" algn="ctr">
              <a:lnSpc>
                <a:spcPts val="10199"/>
              </a:lnSpc>
              <a:spcBef>
                <a:spcPct val="0"/>
              </a:spcBef>
            </a:pPr>
            <a:r>
              <a:rPr lang="en-US" sz="13800" b="1" u="none" strike="noStrike" dirty="0">
                <a:solidFill>
                  <a:schemeClr val="tx2">
                    <a:lumMod val="60000"/>
                    <a:lumOff val="40000"/>
                  </a:schemeClr>
                </a:solidFill>
                <a:latin typeface="Aharoni" panose="02010803020104030203" pitchFamily="2" charset="-79"/>
                <a:cs typeface="Aharoni" panose="02010803020104030203" pitchFamily="2" charset="-79"/>
              </a:rPr>
              <a:t>UCCE Lake</a:t>
            </a:r>
            <a:endParaRPr lang="en-US" sz="13800" b="1" u="none" strike="noStrike" dirty="0">
              <a:solidFill>
                <a:srgbClr val="F4C303"/>
              </a:solidFill>
              <a:latin typeface="Aharoni" panose="02010803020104030203" pitchFamily="2" charset="-79"/>
              <a:cs typeface="Aharoni" panose="02010803020104030203" pitchFamily="2" charset="-79"/>
            </a:endParaRPr>
          </a:p>
        </p:txBody>
      </p:sp>
      <p:sp>
        <p:nvSpPr>
          <p:cNvPr id="10" name="TextBox 9">
            <a:extLst>
              <a:ext uri="{FF2B5EF4-FFF2-40B4-BE49-F238E27FC236}">
                <a16:creationId xmlns:a16="http://schemas.microsoft.com/office/drawing/2014/main" id="{C39B75AD-7232-694A-7906-52469E96F900}"/>
              </a:ext>
            </a:extLst>
          </p:cNvPr>
          <p:cNvSpPr txBox="1"/>
          <p:nvPr/>
        </p:nvSpPr>
        <p:spPr>
          <a:xfrm>
            <a:off x="1229960" y="4277638"/>
            <a:ext cx="16230600" cy="2847061"/>
          </a:xfrm>
          <a:prstGeom prst="rect">
            <a:avLst/>
          </a:prstGeom>
          <a:noFill/>
        </p:spPr>
        <p:txBody>
          <a:bodyPr wrap="square">
            <a:spAutoFit/>
          </a:bodyPr>
          <a:lstStyle/>
          <a:p>
            <a:pPr algn="ctr">
              <a:lnSpc>
                <a:spcPct val="60000"/>
              </a:lnSpc>
            </a:pPr>
            <a:r>
              <a:rPr lang="en-US" sz="13800" b="1" u="none" strike="noStrike" dirty="0">
                <a:solidFill>
                  <a:srgbClr val="F4C303"/>
                </a:solidFill>
                <a:latin typeface="Aharoni" panose="02010803020104030203" pitchFamily="2" charset="-79"/>
                <a:cs typeface="Aharoni" panose="02010803020104030203" pitchFamily="2" charset="-79"/>
              </a:rPr>
              <a:t>Water and Climate Change Program</a:t>
            </a:r>
            <a:endParaRPr lang="en-US" sz="13800" dirty="0"/>
          </a:p>
        </p:txBody>
      </p:sp>
      <p:sp>
        <p:nvSpPr>
          <p:cNvPr id="11" name="Freeform 16">
            <a:extLst>
              <a:ext uri="{FF2B5EF4-FFF2-40B4-BE49-F238E27FC236}">
                <a16:creationId xmlns:a16="http://schemas.microsoft.com/office/drawing/2014/main" id="{5495C0C1-8432-019B-7AA0-2F49D49A906D}"/>
              </a:ext>
            </a:extLst>
          </p:cNvPr>
          <p:cNvSpPr/>
          <p:nvPr/>
        </p:nvSpPr>
        <p:spPr>
          <a:xfrm rot="5400000">
            <a:off x="-2662607" y="5082759"/>
            <a:ext cx="7382614" cy="4654619"/>
          </a:xfrm>
          <a:custGeom>
            <a:avLst/>
            <a:gdLst/>
            <a:ahLst/>
            <a:cxnLst/>
            <a:rect l="l" t="t" r="r" b="b"/>
            <a:pathLst>
              <a:path w="10849032" h="5817793">
                <a:moveTo>
                  <a:pt x="0" y="0"/>
                </a:moveTo>
                <a:lnTo>
                  <a:pt x="10849032" y="0"/>
                </a:lnTo>
                <a:lnTo>
                  <a:pt x="10849032" y="5817793"/>
                </a:lnTo>
                <a:lnTo>
                  <a:pt x="0" y="5817793"/>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BD621-773C-4E9D-7065-335DAA6A11E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B162294-16DF-0B66-9902-20900E20BCAD}"/>
              </a:ext>
            </a:extLst>
          </p:cNvPr>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9" name="TextBox 8">
            <a:extLst>
              <a:ext uri="{FF2B5EF4-FFF2-40B4-BE49-F238E27FC236}">
                <a16:creationId xmlns:a16="http://schemas.microsoft.com/office/drawing/2014/main" id="{19FAB38B-9AA1-45F2-3E93-193D7FD82CF5}"/>
              </a:ext>
            </a:extLst>
          </p:cNvPr>
          <p:cNvSpPr txBox="1"/>
          <p:nvPr/>
        </p:nvSpPr>
        <p:spPr>
          <a:xfrm>
            <a:off x="1295400" y="1702643"/>
            <a:ext cx="15697200" cy="1446550"/>
          </a:xfrm>
          <a:prstGeom prst="rect">
            <a:avLst/>
          </a:prstGeom>
          <a:noFill/>
        </p:spPr>
        <p:txBody>
          <a:bodyPr wrap="square">
            <a:spAutoFit/>
          </a:bodyPr>
          <a:lstStyle/>
          <a:p>
            <a:pPr algn="ctr"/>
            <a:r>
              <a:rPr lang="en-US" sz="4400" dirty="0">
                <a:solidFill>
                  <a:srgbClr val="FFC000"/>
                </a:solidFill>
                <a:latin typeface="Aharoni" panose="02010803020104030203" pitchFamily="2" charset="-79"/>
                <a:cs typeface="Aharoni" panose="02010803020104030203" pitchFamily="2" charset="-79"/>
              </a:rPr>
              <a:t>Want to know more… </a:t>
            </a:r>
            <a:br>
              <a:rPr lang="en-US" sz="4400" dirty="0">
                <a:solidFill>
                  <a:srgbClr val="FFC000"/>
                </a:solidFill>
                <a:latin typeface="Aharoni" panose="02010803020104030203" pitchFamily="2" charset="-79"/>
                <a:cs typeface="Aharoni" panose="02010803020104030203" pitchFamily="2" charset="-79"/>
              </a:rPr>
            </a:br>
            <a:r>
              <a:rPr lang="en-US" sz="4400" dirty="0">
                <a:solidFill>
                  <a:schemeClr val="bg1"/>
                </a:solidFill>
                <a:latin typeface="Aharoni" panose="02010803020104030203" pitchFamily="2" charset="-79"/>
                <a:cs typeface="Aharoni" panose="02010803020104030203" pitchFamily="2" charset="-79"/>
              </a:rPr>
              <a:t>Visit the UCCE Water and Climate Program Website</a:t>
            </a:r>
          </a:p>
        </p:txBody>
      </p:sp>
      <p:pic>
        <p:nvPicPr>
          <p:cNvPr id="11" name="Picture 10">
            <a:extLst>
              <a:ext uri="{FF2B5EF4-FFF2-40B4-BE49-F238E27FC236}">
                <a16:creationId xmlns:a16="http://schemas.microsoft.com/office/drawing/2014/main" id="{EB60C00C-4B5F-E744-096A-9A2B2775A379}"/>
              </a:ext>
            </a:extLst>
          </p:cNvPr>
          <p:cNvPicPr>
            <a:picLocks noChangeAspect="1"/>
          </p:cNvPicPr>
          <p:nvPr/>
        </p:nvPicPr>
        <p:blipFill>
          <a:blip r:embed="rId4"/>
          <a:stretch>
            <a:fillRect/>
          </a:stretch>
        </p:blipFill>
        <p:spPr>
          <a:xfrm>
            <a:off x="1905000" y="3512440"/>
            <a:ext cx="4179725" cy="6305550"/>
          </a:xfrm>
          <a:prstGeom prst="rect">
            <a:avLst/>
          </a:prstGeom>
        </p:spPr>
      </p:pic>
      <p:pic>
        <p:nvPicPr>
          <p:cNvPr id="12" name="Picture 11">
            <a:extLst>
              <a:ext uri="{FF2B5EF4-FFF2-40B4-BE49-F238E27FC236}">
                <a16:creationId xmlns:a16="http://schemas.microsoft.com/office/drawing/2014/main" id="{A7C239A4-92AC-286F-4D72-7E5789C9B0B5}"/>
              </a:ext>
            </a:extLst>
          </p:cNvPr>
          <p:cNvPicPr>
            <a:picLocks noChangeAspect="1"/>
          </p:cNvPicPr>
          <p:nvPr/>
        </p:nvPicPr>
        <p:blipFill>
          <a:blip r:embed="rId5"/>
          <a:stretch>
            <a:fillRect/>
          </a:stretch>
        </p:blipFill>
        <p:spPr>
          <a:xfrm>
            <a:off x="6477000" y="3686566"/>
            <a:ext cx="4624082" cy="6128493"/>
          </a:xfrm>
          <a:prstGeom prst="rect">
            <a:avLst/>
          </a:prstGeom>
        </p:spPr>
      </p:pic>
      <p:pic>
        <p:nvPicPr>
          <p:cNvPr id="14" name="Picture 13">
            <a:extLst>
              <a:ext uri="{FF2B5EF4-FFF2-40B4-BE49-F238E27FC236}">
                <a16:creationId xmlns:a16="http://schemas.microsoft.com/office/drawing/2014/main" id="{7D76600C-B96F-1E8C-FDF5-AE94539A6D47}"/>
              </a:ext>
            </a:extLst>
          </p:cNvPr>
          <p:cNvPicPr>
            <a:picLocks noChangeAspect="1"/>
          </p:cNvPicPr>
          <p:nvPr/>
        </p:nvPicPr>
        <p:blipFill>
          <a:blip r:embed="rId6"/>
          <a:srcRect l="21569"/>
          <a:stretch>
            <a:fillRect/>
          </a:stretch>
        </p:blipFill>
        <p:spPr>
          <a:xfrm>
            <a:off x="11353800" y="3619500"/>
            <a:ext cx="5053318" cy="6204351"/>
          </a:xfrm>
          <a:prstGeom prst="rect">
            <a:avLst/>
          </a:prstGeom>
        </p:spPr>
      </p:pic>
      <p:sp>
        <p:nvSpPr>
          <p:cNvPr id="16" name="TextBox 15">
            <a:extLst>
              <a:ext uri="{FF2B5EF4-FFF2-40B4-BE49-F238E27FC236}">
                <a16:creationId xmlns:a16="http://schemas.microsoft.com/office/drawing/2014/main" id="{970061BD-B030-C419-25B7-DF838ACB511A}"/>
              </a:ext>
            </a:extLst>
          </p:cNvPr>
          <p:cNvSpPr txBox="1"/>
          <p:nvPr/>
        </p:nvSpPr>
        <p:spPr>
          <a:xfrm>
            <a:off x="3994862" y="3018330"/>
            <a:ext cx="10617841" cy="494110"/>
          </a:xfrm>
          <a:prstGeom prst="rect">
            <a:avLst/>
          </a:prstGeom>
          <a:noFill/>
        </p:spPr>
        <p:txBody>
          <a:bodyPr wrap="square">
            <a:spAutoFit/>
          </a:bodyPr>
          <a:lstStyle/>
          <a:p>
            <a:pPr algn="ctr">
              <a:lnSpc>
                <a:spcPts val="2760"/>
              </a:lnSpc>
            </a:pPr>
            <a:r>
              <a:rPr lang="en-US" sz="3600" dirty="0">
                <a:solidFill>
                  <a:srgbClr val="FFFFFF"/>
                </a:solidFill>
                <a:latin typeface="League Spartan"/>
                <a:hlinkClick r:id="rId7"/>
              </a:rPr>
              <a:t>https://ucanr.edu/site/water-resources-management</a:t>
            </a:r>
            <a:endParaRPr lang="en-US" sz="3600" dirty="0">
              <a:solidFill>
                <a:srgbClr val="FFFFFF"/>
              </a:solidFill>
              <a:latin typeface="League Spartan"/>
            </a:endParaRPr>
          </a:p>
        </p:txBody>
      </p:sp>
    </p:spTree>
    <p:extLst>
      <p:ext uri="{BB962C8B-B14F-4D97-AF65-F5344CB8AC3E}">
        <p14:creationId xmlns:p14="http://schemas.microsoft.com/office/powerpoint/2010/main" val="1282111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AABF9-5C20-5527-D385-42F801BE9807}"/>
            </a:ext>
          </a:extLst>
        </p:cNvPr>
        <p:cNvGrpSpPr/>
        <p:nvPr/>
      </p:nvGrpSpPr>
      <p:grpSpPr>
        <a:xfrm>
          <a:off x="0" y="0"/>
          <a:ext cx="0" cy="0"/>
          <a:chOff x="0" y="0"/>
          <a:chExt cx="0" cy="0"/>
        </a:xfrm>
      </p:grpSpPr>
      <p:sp>
        <p:nvSpPr>
          <p:cNvPr id="12" name="Freeform 16">
            <a:extLst>
              <a:ext uri="{FF2B5EF4-FFF2-40B4-BE49-F238E27FC236}">
                <a16:creationId xmlns:a16="http://schemas.microsoft.com/office/drawing/2014/main" id="{C027BC47-B32C-E465-D25C-B7BF9C9B0E32}"/>
              </a:ext>
            </a:extLst>
          </p:cNvPr>
          <p:cNvSpPr/>
          <p:nvPr/>
        </p:nvSpPr>
        <p:spPr>
          <a:xfrm rot="14004441">
            <a:off x="12228084" y="-726254"/>
            <a:ext cx="10208410" cy="5900364"/>
          </a:xfrm>
          <a:custGeom>
            <a:avLst/>
            <a:gdLst/>
            <a:ahLst/>
            <a:cxnLst/>
            <a:rect l="l" t="t" r="r" b="b"/>
            <a:pathLst>
              <a:path w="10849032" h="5817793">
                <a:moveTo>
                  <a:pt x="0" y="0"/>
                </a:moveTo>
                <a:lnTo>
                  <a:pt x="10849032" y="0"/>
                </a:lnTo>
                <a:lnTo>
                  <a:pt x="10849032" y="5817793"/>
                </a:lnTo>
                <a:lnTo>
                  <a:pt x="0" y="5817793"/>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 name="TextBox 2">
            <a:extLst>
              <a:ext uri="{FF2B5EF4-FFF2-40B4-BE49-F238E27FC236}">
                <a16:creationId xmlns:a16="http://schemas.microsoft.com/office/drawing/2014/main" id="{2639F625-B280-8E35-FE3E-DD17A1FCDAD3}"/>
              </a:ext>
            </a:extLst>
          </p:cNvPr>
          <p:cNvSpPr txBox="1"/>
          <p:nvPr/>
        </p:nvSpPr>
        <p:spPr>
          <a:xfrm>
            <a:off x="7247209" y="6893421"/>
            <a:ext cx="4654618" cy="956031"/>
          </a:xfrm>
          <a:prstGeom prst="rect">
            <a:avLst/>
          </a:prstGeom>
        </p:spPr>
        <p:txBody>
          <a:bodyPr lIns="0" tIns="0" rIns="0" bIns="0" rtlCol="0" anchor="t">
            <a:spAutoFit/>
          </a:bodyPr>
          <a:lstStyle/>
          <a:p>
            <a:pPr algn="l">
              <a:lnSpc>
                <a:spcPts val="8540"/>
              </a:lnSpc>
            </a:pPr>
            <a:r>
              <a:rPr lang="en-US" sz="3600" b="1" dirty="0">
                <a:solidFill>
                  <a:srgbClr val="FDFBFB"/>
                </a:solidFill>
                <a:latin typeface="Aharoni" panose="02010803020104030203" pitchFamily="2" charset="-79"/>
                <a:cs typeface="Aharoni" panose="02010803020104030203" pitchFamily="2" charset="-79"/>
              </a:rPr>
              <a:t>Laura Garza, Ph.D.</a:t>
            </a:r>
          </a:p>
        </p:txBody>
      </p:sp>
      <p:sp>
        <p:nvSpPr>
          <p:cNvPr id="3" name="TextBox 3">
            <a:extLst>
              <a:ext uri="{FF2B5EF4-FFF2-40B4-BE49-F238E27FC236}">
                <a16:creationId xmlns:a16="http://schemas.microsoft.com/office/drawing/2014/main" id="{C9040CE0-87D6-E40C-6AF2-C2E5E6C395D9}"/>
              </a:ext>
            </a:extLst>
          </p:cNvPr>
          <p:cNvSpPr txBox="1"/>
          <p:nvPr/>
        </p:nvSpPr>
        <p:spPr>
          <a:xfrm>
            <a:off x="3871490" y="7755419"/>
            <a:ext cx="10822824" cy="2907847"/>
          </a:xfrm>
          <a:prstGeom prst="rect">
            <a:avLst/>
          </a:prstGeom>
        </p:spPr>
        <p:txBody>
          <a:bodyPr wrap="square" lIns="0" tIns="0" rIns="0" bIns="0" rtlCol="0" anchor="t">
            <a:spAutoFit/>
          </a:bodyPr>
          <a:lstStyle/>
          <a:p>
            <a:pPr algn="ctr">
              <a:lnSpc>
                <a:spcPts val="2760"/>
              </a:lnSpc>
            </a:pPr>
            <a:r>
              <a:rPr lang="en-US" sz="3200" dirty="0">
                <a:solidFill>
                  <a:srgbClr val="FFFFFF"/>
                </a:solidFill>
                <a:latin typeface="League Spartan"/>
              </a:rPr>
              <a:t>Area Water Resources Management Advisor</a:t>
            </a:r>
          </a:p>
          <a:p>
            <a:pPr algn="ctr">
              <a:lnSpc>
                <a:spcPts val="2760"/>
              </a:lnSpc>
            </a:pPr>
            <a:r>
              <a:rPr lang="en-US" sz="3200" dirty="0">
                <a:solidFill>
                  <a:srgbClr val="FFFFFF"/>
                </a:solidFill>
                <a:latin typeface="League Spartan"/>
              </a:rPr>
              <a:t>UC Cooperative Extension</a:t>
            </a:r>
            <a:br>
              <a:rPr lang="en-US" sz="3200" dirty="0">
                <a:solidFill>
                  <a:srgbClr val="FFFFFF"/>
                </a:solidFill>
                <a:latin typeface="League Spartan"/>
              </a:rPr>
            </a:br>
            <a:r>
              <a:rPr lang="en-US" sz="3200" dirty="0">
                <a:solidFill>
                  <a:srgbClr val="FFFFFF"/>
                </a:solidFill>
                <a:latin typeface="League Spartan"/>
              </a:rPr>
              <a:t>Mendocino and Lake</a:t>
            </a:r>
          </a:p>
          <a:p>
            <a:pPr algn="ctr">
              <a:lnSpc>
                <a:spcPts val="2760"/>
              </a:lnSpc>
            </a:pPr>
            <a:endParaRPr lang="en-US" sz="3200" dirty="0">
              <a:solidFill>
                <a:srgbClr val="FFFFFF"/>
              </a:solidFill>
              <a:latin typeface="League Spartan"/>
            </a:endParaRPr>
          </a:p>
          <a:p>
            <a:pPr algn="ctr">
              <a:lnSpc>
                <a:spcPts val="2760"/>
              </a:lnSpc>
            </a:pPr>
            <a:r>
              <a:rPr lang="en-US" sz="3200" dirty="0">
                <a:solidFill>
                  <a:srgbClr val="FFFFFF"/>
                </a:solidFill>
                <a:latin typeface="League Spartan"/>
                <a:hlinkClick r:id="rId5"/>
              </a:rPr>
              <a:t>legarza@ucanr.edu</a:t>
            </a:r>
            <a:br>
              <a:rPr lang="en-US" sz="3200" dirty="0">
                <a:solidFill>
                  <a:srgbClr val="FFFFFF"/>
                </a:solidFill>
                <a:latin typeface="League Spartan"/>
              </a:rPr>
            </a:br>
            <a:endParaRPr lang="en-US" sz="3200" dirty="0">
              <a:solidFill>
                <a:srgbClr val="FFFFFF"/>
              </a:solidFill>
              <a:latin typeface="League Spartan"/>
            </a:endParaRPr>
          </a:p>
          <a:p>
            <a:pPr algn="ctr">
              <a:lnSpc>
                <a:spcPts val="2760"/>
              </a:lnSpc>
            </a:pPr>
            <a:endParaRPr lang="en-US" sz="3200" dirty="0">
              <a:solidFill>
                <a:srgbClr val="FFFFFF"/>
              </a:solidFill>
              <a:latin typeface="League Spartan"/>
            </a:endParaRPr>
          </a:p>
          <a:p>
            <a:pPr algn="ctr">
              <a:lnSpc>
                <a:spcPts val="2520"/>
              </a:lnSpc>
            </a:pPr>
            <a:endParaRPr lang="en-US" sz="4000" dirty="0">
              <a:solidFill>
                <a:srgbClr val="FFFFFF"/>
              </a:solidFill>
              <a:latin typeface="Aharoni" panose="02010803020104030203" pitchFamily="2" charset="-79"/>
              <a:cs typeface="Aharoni" panose="02010803020104030203" pitchFamily="2" charset="-79"/>
            </a:endParaRPr>
          </a:p>
        </p:txBody>
      </p:sp>
      <p:sp>
        <p:nvSpPr>
          <p:cNvPr id="4" name="Freeform 4">
            <a:extLst>
              <a:ext uri="{FF2B5EF4-FFF2-40B4-BE49-F238E27FC236}">
                <a16:creationId xmlns:a16="http://schemas.microsoft.com/office/drawing/2014/main" id="{41FE5E27-AF16-65B8-52B1-48BA5772E021}"/>
              </a:ext>
            </a:extLst>
          </p:cNvPr>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6"/>
            <a:stretch>
              <a:fillRect b="-657"/>
            </a:stretch>
          </a:blipFill>
        </p:spPr>
        <p:txBody>
          <a:bodyPr/>
          <a:lstStyle/>
          <a:p>
            <a:endParaRPr lang="en-US"/>
          </a:p>
        </p:txBody>
      </p:sp>
      <p:sp>
        <p:nvSpPr>
          <p:cNvPr id="9" name="TextBox 9">
            <a:extLst>
              <a:ext uri="{FF2B5EF4-FFF2-40B4-BE49-F238E27FC236}">
                <a16:creationId xmlns:a16="http://schemas.microsoft.com/office/drawing/2014/main" id="{7C6CCF3C-7381-4161-5194-9DF2FE080753}"/>
              </a:ext>
            </a:extLst>
          </p:cNvPr>
          <p:cNvSpPr txBox="1"/>
          <p:nvPr/>
        </p:nvSpPr>
        <p:spPr>
          <a:xfrm>
            <a:off x="5302797" y="3294475"/>
            <a:ext cx="7960210" cy="1350370"/>
          </a:xfrm>
          <a:prstGeom prst="rect">
            <a:avLst/>
          </a:prstGeom>
        </p:spPr>
        <p:txBody>
          <a:bodyPr wrap="square" lIns="0" tIns="0" rIns="0" bIns="0" rtlCol="0" anchor="t">
            <a:spAutoFit/>
          </a:bodyPr>
          <a:lstStyle/>
          <a:p>
            <a:pPr marL="0" lvl="0" indent="0" algn="ctr">
              <a:lnSpc>
                <a:spcPts val="10199"/>
              </a:lnSpc>
              <a:spcBef>
                <a:spcPct val="0"/>
              </a:spcBef>
            </a:pPr>
            <a:r>
              <a:rPr lang="en-US" sz="8800" b="1" u="none" strike="noStrike" dirty="0">
                <a:solidFill>
                  <a:schemeClr val="tx2">
                    <a:lumMod val="60000"/>
                    <a:lumOff val="40000"/>
                  </a:schemeClr>
                </a:solidFill>
                <a:latin typeface="Aharoni" panose="02010803020104030203" pitchFamily="2" charset="-79"/>
                <a:cs typeface="Aharoni" panose="02010803020104030203" pitchFamily="2" charset="-79"/>
              </a:rPr>
              <a:t>UCCE Lake</a:t>
            </a:r>
            <a:endParaRPr lang="en-US" sz="8800" b="1" u="none" strike="noStrike" dirty="0">
              <a:solidFill>
                <a:srgbClr val="F4C303"/>
              </a:solidFill>
              <a:latin typeface="Aharoni" panose="02010803020104030203" pitchFamily="2" charset="-79"/>
              <a:cs typeface="Aharoni" panose="02010803020104030203" pitchFamily="2" charset="-79"/>
            </a:endParaRPr>
          </a:p>
        </p:txBody>
      </p:sp>
      <p:sp>
        <p:nvSpPr>
          <p:cNvPr id="10" name="TextBox 9">
            <a:extLst>
              <a:ext uri="{FF2B5EF4-FFF2-40B4-BE49-F238E27FC236}">
                <a16:creationId xmlns:a16="http://schemas.microsoft.com/office/drawing/2014/main" id="{4AFEB787-0BC1-B70A-8BD6-8C9C9E1F8C18}"/>
              </a:ext>
            </a:extLst>
          </p:cNvPr>
          <p:cNvSpPr txBox="1"/>
          <p:nvPr/>
        </p:nvSpPr>
        <p:spPr>
          <a:xfrm>
            <a:off x="2950498" y="4813812"/>
            <a:ext cx="13248040" cy="1848968"/>
          </a:xfrm>
          <a:prstGeom prst="rect">
            <a:avLst/>
          </a:prstGeom>
          <a:noFill/>
        </p:spPr>
        <p:txBody>
          <a:bodyPr wrap="square">
            <a:spAutoFit/>
          </a:bodyPr>
          <a:lstStyle/>
          <a:p>
            <a:pPr algn="ctr">
              <a:lnSpc>
                <a:spcPct val="60000"/>
              </a:lnSpc>
            </a:pPr>
            <a:r>
              <a:rPr lang="en-US" sz="8800" b="1" u="none" strike="noStrike" dirty="0">
                <a:solidFill>
                  <a:srgbClr val="F4C303"/>
                </a:solidFill>
                <a:latin typeface="Aharoni" panose="02010803020104030203" pitchFamily="2" charset="-79"/>
                <a:cs typeface="Aharoni" panose="02010803020104030203" pitchFamily="2" charset="-79"/>
              </a:rPr>
              <a:t>Water and Climate Change Program</a:t>
            </a:r>
            <a:endParaRPr lang="en-US" sz="8800" dirty="0"/>
          </a:p>
        </p:txBody>
      </p:sp>
      <p:sp>
        <p:nvSpPr>
          <p:cNvPr id="11" name="Freeform 16">
            <a:extLst>
              <a:ext uri="{FF2B5EF4-FFF2-40B4-BE49-F238E27FC236}">
                <a16:creationId xmlns:a16="http://schemas.microsoft.com/office/drawing/2014/main" id="{CCEDF91C-3AD1-26F8-9057-287916078006}"/>
              </a:ext>
            </a:extLst>
          </p:cNvPr>
          <p:cNvSpPr/>
          <p:nvPr/>
        </p:nvSpPr>
        <p:spPr>
          <a:xfrm rot="5400000">
            <a:off x="-2662607" y="5082759"/>
            <a:ext cx="7382614" cy="4654619"/>
          </a:xfrm>
          <a:custGeom>
            <a:avLst/>
            <a:gdLst/>
            <a:ahLst/>
            <a:cxnLst/>
            <a:rect l="l" t="t" r="r" b="b"/>
            <a:pathLst>
              <a:path w="10849032" h="5817793">
                <a:moveTo>
                  <a:pt x="0" y="0"/>
                </a:moveTo>
                <a:lnTo>
                  <a:pt x="10849032" y="0"/>
                </a:lnTo>
                <a:lnTo>
                  <a:pt x="10849032" y="5817793"/>
                </a:lnTo>
                <a:lnTo>
                  <a:pt x="0" y="5817793"/>
                </a:lnTo>
                <a:lnTo>
                  <a:pt x="0" y="0"/>
                </a:lnTo>
                <a:close/>
              </a:path>
            </a:pathLst>
          </a:custGeom>
          <a:blipFill>
            <a:blip r:embed="rId3">
              <a:alphaModFix amt="14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9">
            <a:extLst>
              <a:ext uri="{FF2B5EF4-FFF2-40B4-BE49-F238E27FC236}">
                <a16:creationId xmlns:a16="http://schemas.microsoft.com/office/drawing/2014/main" id="{2C42DA23-E2A0-E7D0-7171-5ED728C81EF9}"/>
              </a:ext>
            </a:extLst>
          </p:cNvPr>
          <p:cNvSpPr txBox="1"/>
          <p:nvPr/>
        </p:nvSpPr>
        <p:spPr>
          <a:xfrm>
            <a:off x="-321766" y="1728993"/>
            <a:ext cx="7960210" cy="1350370"/>
          </a:xfrm>
          <a:prstGeom prst="rect">
            <a:avLst/>
          </a:prstGeom>
        </p:spPr>
        <p:txBody>
          <a:bodyPr wrap="square" lIns="0" tIns="0" rIns="0" bIns="0" rtlCol="0" anchor="t">
            <a:spAutoFit/>
          </a:bodyPr>
          <a:lstStyle/>
          <a:p>
            <a:pPr marL="0" lvl="0" indent="0" algn="ctr">
              <a:lnSpc>
                <a:spcPts val="10199"/>
              </a:lnSpc>
              <a:spcBef>
                <a:spcPct val="0"/>
              </a:spcBef>
            </a:pPr>
            <a:r>
              <a:rPr lang="en-US" sz="8800" b="1" u="none" strike="noStrike" dirty="0">
                <a:solidFill>
                  <a:schemeClr val="accent6"/>
                </a:solidFill>
                <a:latin typeface="Aharoni" panose="02010803020104030203" pitchFamily="2" charset="-79"/>
                <a:cs typeface="Aharoni" panose="02010803020104030203" pitchFamily="2" charset="-79"/>
              </a:rPr>
              <a:t>Thank you!</a:t>
            </a:r>
          </a:p>
        </p:txBody>
      </p:sp>
    </p:spTree>
    <p:extLst>
      <p:ext uri="{BB962C8B-B14F-4D97-AF65-F5344CB8AC3E}">
        <p14:creationId xmlns:p14="http://schemas.microsoft.com/office/powerpoint/2010/main" val="350623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14" name="TextBox 13">
            <a:extLst>
              <a:ext uri="{FF2B5EF4-FFF2-40B4-BE49-F238E27FC236}">
                <a16:creationId xmlns:a16="http://schemas.microsoft.com/office/drawing/2014/main" id="{1B4A0525-5FFE-71B8-E84B-5A8216C47294}"/>
              </a:ext>
            </a:extLst>
          </p:cNvPr>
          <p:cNvSpPr txBox="1"/>
          <p:nvPr/>
        </p:nvSpPr>
        <p:spPr>
          <a:xfrm>
            <a:off x="2362200" y="5168153"/>
            <a:ext cx="14173200" cy="4524315"/>
          </a:xfrm>
          <a:prstGeom prst="rect">
            <a:avLst/>
          </a:prstGeom>
          <a:noFill/>
        </p:spPr>
        <p:txBody>
          <a:bodyPr wrap="square">
            <a:spAutoFit/>
          </a:bodyPr>
          <a:lstStyle/>
          <a:p>
            <a:r>
              <a:rPr lang="en-US" sz="3600" dirty="0">
                <a:solidFill>
                  <a:srgbClr val="00B050"/>
                </a:solidFill>
                <a:latin typeface="Aharoni" panose="02010803020104030203" pitchFamily="2" charset="-79"/>
                <a:cs typeface="Aharoni" panose="02010803020104030203" pitchFamily="2" charset="-79"/>
              </a:rPr>
              <a:t>Provide research-based guidance, education, and support to communities, water users, and stakeholders in Lake County. </a:t>
            </a:r>
          </a:p>
          <a:p>
            <a:pPr algn="ctr"/>
            <a:endParaRPr lang="en-US" sz="3600" dirty="0">
              <a:solidFill>
                <a:srgbClr val="00B050"/>
              </a:solidFill>
              <a:latin typeface="Aharoni" panose="02010803020104030203" pitchFamily="2" charset="-79"/>
              <a:cs typeface="Aharoni" panose="02010803020104030203" pitchFamily="2" charset="-79"/>
            </a:endParaRPr>
          </a:p>
          <a:p>
            <a:r>
              <a:rPr lang="en-US" sz="3600" dirty="0">
                <a:solidFill>
                  <a:srgbClr val="00B050"/>
                </a:solidFill>
                <a:latin typeface="Aharoni" panose="02010803020104030203" pitchFamily="2" charset="-79"/>
                <a:cs typeface="Aharoni" panose="02010803020104030203" pitchFamily="2" charset="-79"/>
              </a:rPr>
              <a:t>The program promotes sustainable water management, supports adaptation to climate variability, and encourages collaboration to protect water resources for current and future generations.</a:t>
            </a:r>
          </a:p>
          <a:p>
            <a:pPr algn="ctr"/>
            <a:endParaRPr lang="en-US" sz="3600" dirty="0">
              <a:solidFill>
                <a:srgbClr val="00B050"/>
              </a:solidFill>
              <a:latin typeface="Aharoni" panose="02010803020104030203" pitchFamily="2" charset="-79"/>
              <a:cs typeface="Aharoni" panose="02010803020104030203" pitchFamily="2" charset="-79"/>
            </a:endParaRPr>
          </a:p>
        </p:txBody>
      </p:sp>
      <p:sp>
        <p:nvSpPr>
          <p:cNvPr id="3" name="TextBox 9">
            <a:extLst>
              <a:ext uri="{FF2B5EF4-FFF2-40B4-BE49-F238E27FC236}">
                <a16:creationId xmlns:a16="http://schemas.microsoft.com/office/drawing/2014/main" id="{155082F3-B03D-90DE-B40A-5FA8732CF08F}"/>
              </a:ext>
            </a:extLst>
          </p:cNvPr>
          <p:cNvSpPr txBox="1"/>
          <p:nvPr/>
        </p:nvSpPr>
        <p:spPr>
          <a:xfrm>
            <a:off x="-1219200" y="1995788"/>
            <a:ext cx="9752309" cy="1250342"/>
          </a:xfrm>
          <a:prstGeom prst="rect">
            <a:avLst/>
          </a:prstGeom>
        </p:spPr>
        <p:txBody>
          <a:bodyPr wrap="square" lIns="0" tIns="0" rIns="0" bIns="0" rtlCol="0" anchor="t">
            <a:spAutoFit/>
          </a:bodyPr>
          <a:lstStyle/>
          <a:p>
            <a:pPr marL="0" lvl="0" indent="0" algn="ctr">
              <a:lnSpc>
                <a:spcPts val="10199"/>
              </a:lnSpc>
              <a:spcBef>
                <a:spcPct val="0"/>
              </a:spcBef>
            </a:pPr>
            <a:r>
              <a:rPr lang="en-US" sz="7000" b="1" u="none" strike="noStrike" dirty="0">
                <a:solidFill>
                  <a:schemeClr val="tx2">
                    <a:lumMod val="60000"/>
                    <a:lumOff val="40000"/>
                  </a:schemeClr>
                </a:solidFill>
                <a:latin typeface="Aharoni" panose="02010803020104030203" pitchFamily="2" charset="-79"/>
                <a:cs typeface="Aharoni" panose="02010803020104030203" pitchFamily="2" charset="-79"/>
              </a:rPr>
              <a:t>UCCE Lake</a:t>
            </a:r>
            <a:endParaRPr lang="en-US" sz="7000" b="1" u="none" strike="noStrike" dirty="0">
              <a:solidFill>
                <a:srgbClr val="F4C303"/>
              </a:solidFill>
              <a:latin typeface="Aharoni" panose="02010803020104030203" pitchFamily="2" charset="-79"/>
              <a:cs typeface="Aharoni" panose="02010803020104030203" pitchFamily="2" charset="-79"/>
            </a:endParaRPr>
          </a:p>
        </p:txBody>
      </p:sp>
      <p:sp>
        <p:nvSpPr>
          <p:cNvPr id="4" name="TextBox 3">
            <a:extLst>
              <a:ext uri="{FF2B5EF4-FFF2-40B4-BE49-F238E27FC236}">
                <a16:creationId xmlns:a16="http://schemas.microsoft.com/office/drawing/2014/main" id="{3CD9ED71-4B56-EED8-9795-BF237D695DAA}"/>
              </a:ext>
            </a:extLst>
          </p:cNvPr>
          <p:cNvSpPr txBox="1"/>
          <p:nvPr/>
        </p:nvSpPr>
        <p:spPr>
          <a:xfrm>
            <a:off x="1025489" y="3211361"/>
            <a:ext cx="16230600" cy="843308"/>
          </a:xfrm>
          <a:prstGeom prst="rect">
            <a:avLst/>
          </a:prstGeom>
          <a:noFill/>
        </p:spPr>
        <p:txBody>
          <a:bodyPr wrap="square">
            <a:spAutoFit/>
          </a:bodyPr>
          <a:lstStyle/>
          <a:p>
            <a:pPr algn="ctr">
              <a:lnSpc>
                <a:spcPct val="60000"/>
              </a:lnSpc>
            </a:pPr>
            <a:r>
              <a:rPr lang="en-US" sz="7000" b="1" u="none" strike="noStrike" dirty="0">
                <a:solidFill>
                  <a:srgbClr val="F4C303"/>
                </a:solidFill>
                <a:latin typeface="Aharoni" panose="02010803020104030203" pitchFamily="2" charset="-79"/>
                <a:cs typeface="Aharoni" panose="02010803020104030203" pitchFamily="2" charset="-79"/>
              </a:rPr>
              <a:t>Water and Climate Change Program</a:t>
            </a:r>
            <a:endParaRPr lang="en-US" sz="7000" dirty="0"/>
          </a:p>
        </p:txBody>
      </p:sp>
      <p:sp>
        <p:nvSpPr>
          <p:cNvPr id="5" name="TextBox 9">
            <a:extLst>
              <a:ext uri="{FF2B5EF4-FFF2-40B4-BE49-F238E27FC236}">
                <a16:creationId xmlns:a16="http://schemas.microsoft.com/office/drawing/2014/main" id="{57983363-4666-1169-B28B-0B6075E049C7}"/>
              </a:ext>
            </a:extLst>
          </p:cNvPr>
          <p:cNvSpPr txBox="1"/>
          <p:nvPr/>
        </p:nvSpPr>
        <p:spPr>
          <a:xfrm>
            <a:off x="6092789" y="3933200"/>
            <a:ext cx="6096000" cy="1234953"/>
          </a:xfrm>
          <a:prstGeom prst="rect">
            <a:avLst/>
          </a:prstGeom>
        </p:spPr>
        <p:txBody>
          <a:bodyPr wrap="square" lIns="0" tIns="0" rIns="0" bIns="0" rtlCol="0" anchor="t">
            <a:spAutoFit/>
          </a:bodyPr>
          <a:lstStyle/>
          <a:p>
            <a:pPr marL="0" lvl="0" indent="0" algn="ctr">
              <a:lnSpc>
                <a:spcPts val="10199"/>
              </a:lnSpc>
              <a:spcBef>
                <a:spcPct val="0"/>
              </a:spcBef>
            </a:pPr>
            <a:r>
              <a:rPr lang="en-US" sz="6000" b="1" u="none" strike="noStrike" dirty="0">
                <a:solidFill>
                  <a:schemeClr val="bg1"/>
                </a:solidFill>
                <a:latin typeface="Aharoni" panose="02010803020104030203" pitchFamily="2" charset="-79"/>
                <a:cs typeface="Aharoni" panose="02010803020104030203" pitchFamily="2" charset="-79"/>
              </a:rPr>
              <a:t>Mission</a:t>
            </a:r>
          </a:p>
        </p:txBody>
      </p:sp>
    </p:spTree>
    <p:extLst>
      <p:ext uri="{BB962C8B-B14F-4D97-AF65-F5344CB8AC3E}">
        <p14:creationId xmlns:p14="http://schemas.microsoft.com/office/powerpoint/2010/main" val="2424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4" name="Freeform 3">
            <a:extLst>
              <a:ext uri="{FF2B5EF4-FFF2-40B4-BE49-F238E27FC236}">
                <a16:creationId xmlns:a16="http://schemas.microsoft.com/office/drawing/2014/main" id="{40EE1E58-628B-A6A4-BF0A-B9EF2C2AE951}"/>
              </a:ext>
            </a:extLst>
          </p:cNvPr>
          <p:cNvSpPr/>
          <p:nvPr/>
        </p:nvSpPr>
        <p:spPr>
          <a:xfrm>
            <a:off x="10600409" y="8086417"/>
            <a:ext cx="2560798" cy="271191"/>
          </a:xfrm>
          <a:custGeom>
            <a:avLst/>
            <a:gdLst/>
            <a:ahLst/>
            <a:cxnLst/>
            <a:rect l="l" t="t" r="r" b="b"/>
            <a:pathLst>
              <a:path w="2560798" h="271191">
                <a:moveTo>
                  <a:pt x="0" y="0"/>
                </a:moveTo>
                <a:lnTo>
                  <a:pt x="2560798" y="0"/>
                </a:lnTo>
                <a:lnTo>
                  <a:pt x="2560798" y="271191"/>
                </a:lnTo>
                <a:lnTo>
                  <a:pt x="0" y="271191"/>
                </a:lnTo>
                <a:lnTo>
                  <a:pt x="0" y="0"/>
                </a:lnTo>
                <a:close/>
              </a:path>
            </a:pathLst>
          </a:custGeom>
          <a:blipFill>
            <a:blip r:embed="rId4"/>
            <a:stretch>
              <a:fillRect t="-8649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4">
            <a:extLst>
              <a:ext uri="{FF2B5EF4-FFF2-40B4-BE49-F238E27FC236}">
                <a16:creationId xmlns:a16="http://schemas.microsoft.com/office/drawing/2014/main" id="{E41BE2C0-48A9-2312-3296-FF9A1AFC9D3D}"/>
              </a:ext>
            </a:extLst>
          </p:cNvPr>
          <p:cNvSpPr/>
          <p:nvPr/>
        </p:nvSpPr>
        <p:spPr>
          <a:xfrm>
            <a:off x="7619453" y="8086417"/>
            <a:ext cx="2560798" cy="271191"/>
          </a:xfrm>
          <a:custGeom>
            <a:avLst/>
            <a:gdLst/>
            <a:ahLst/>
            <a:cxnLst/>
            <a:rect l="l" t="t" r="r" b="b"/>
            <a:pathLst>
              <a:path w="2560798" h="271191">
                <a:moveTo>
                  <a:pt x="0" y="0"/>
                </a:moveTo>
                <a:lnTo>
                  <a:pt x="2560798" y="0"/>
                </a:lnTo>
                <a:lnTo>
                  <a:pt x="2560798" y="271191"/>
                </a:lnTo>
                <a:lnTo>
                  <a:pt x="0" y="271191"/>
                </a:lnTo>
                <a:lnTo>
                  <a:pt x="0" y="0"/>
                </a:lnTo>
                <a:close/>
              </a:path>
            </a:pathLst>
          </a:custGeom>
          <a:blipFill>
            <a:blip r:embed="rId4"/>
            <a:stretch>
              <a:fillRect t="-8649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5">
            <a:extLst>
              <a:ext uri="{FF2B5EF4-FFF2-40B4-BE49-F238E27FC236}">
                <a16:creationId xmlns:a16="http://schemas.microsoft.com/office/drawing/2014/main" id="{AE75B7AC-5A7B-2DD6-54B7-1894B34ED664}"/>
              </a:ext>
            </a:extLst>
          </p:cNvPr>
          <p:cNvSpPr/>
          <p:nvPr/>
        </p:nvSpPr>
        <p:spPr>
          <a:xfrm>
            <a:off x="4638247" y="8086417"/>
            <a:ext cx="2560798" cy="271191"/>
          </a:xfrm>
          <a:custGeom>
            <a:avLst/>
            <a:gdLst/>
            <a:ahLst/>
            <a:cxnLst/>
            <a:rect l="l" t="t" r="r" b="b"/>
            <a:pathLst>
              <a:path w="2560798" h="271191">
                <a:moveTo>
                  <a:pt x="0" y="0"/>
                </a:moveTo>
                <a:lnTo>
                  <a:pt x="2560798" y="0"/>
                </a:lnTo>
                <a:lnTo>
                  <a:pt x="2560798" y="271191"/>
                </a:lnTo>
                <a:lnTo>
                  <a:pt x="0" y="271191"/>
                </a:lnTo>
                <a:lnTo>
                  <a:pt x="0" y="0"/>
                </a:lnTo>
                <a:close/>
              </a:path>
            </a:pathLst>
          </a:custGeom>
          <a:blipFill>
            <a:blip r:embed="rId4"/>
            <a:stretch>
              <a:fillRect t="-8649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6BC9A01E-F31B-7529-72DC-5764C3B5ECD7}"/>
              </a:ext>
            </a:extLst>
          </p:cNvPr>
          <p:cNvGrpSpPr/>
          <p:nvPr/>
        </p:nvGrpSpPr>
        <p:grpSpPr>
          <a:xfrm>
            <a:off x="10609617" y="5550774"/>
            <a:ext cx="2551590" cy="2535644"/>
            <a:chOff x="0" y="0"/>
            <a:chExt cx="1279723" cy="1271725"/>
          </a:xfrm>
        </p:grpSpPr>
        <p:sp>
          <p:nvSpPr>
            <p:cNvPr id="8" name="Freeform 7">
              <a:extLst>
                <a:ext uri="{FF2B5EF4-FFF2-40B4-BE49-F238E27FC236}">
                  <a16:creationId xmlns:a16="http://schemas.microsoft.com/office/drawing/2014/main" id="{7A3D71F3-73C1-E3D0-A783-0FE2E64B2CC5}"/>
                </a:ext>
              </a:extLst>
            </p:cNvPr>
            <p:cNvSpPr/>
            <p:nvPr/>
          </p:nvSpPr>
          <p:spPr>
            <a:xfrm>
              <a:off x="0" y="0"/>
              <a:ext cx="1279723" cy="1271725"/>
            </a:xfrm>
            <a:custGeom>
              <a:avLst/>
              <a:gdLst/>
              <a:ahLst/>
              <a:cxnLst/>
              <a:rect l="l" t="t" r="r" b="b"/>
              <a:pathLst>
                <a:path w="1279723" h="1271725">
                  <a:moveTo>
                    <a:pt x="0" y="0"/>
                  </a:moveTo>
                  <a:lnTo>
                    <a:pt x="1279723" y="0"/>
                  </a:lnTo>
                  <a:lnTo>
                    <a:pt x="1279723" y="1271725"/>
                  </a:lnTo>
                  <a:lnTo>
                    <a:pt x="0" y="1271725"/>
                  </a:lnTo>
                  <a:close/>
                </a:path>
              </a:pathLst>
            </a:custGeom>
            <a:solidFill>
              <a:srgbClr val="FAB83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B3010045-D387-CA60-B5C8-D0C02EA6FC2D}"/>
                </a:ext>
              </a:extLst>
            </p:cNvPr>
            <p:cNvSpPr txBox="1"/>
            <p:nvPr/>
          </p:nvSpPr>
          <p:spPr>
            <a:xfrm>
              <a:off x="0" y="-57150"/>
              <a:ext cx="812800" cy="869950"/>
            </a:xfrm>
            <a:prstGeom prst="rect">
              <a:avLst/>
            </a:prstGeom>
          </p:spPr>
          <p:txBody>
            <a:bodyPr lIns="31514" tIns="31514" rIns="31514" bIns="31514" rtlCol="0" anchor="ctr"/>
            <a:lstStyle/>
            <a:p>
              <a:pPr marL="0" marR="0" lvl="0" indent="0" algn="ctr" defTabSz="914400" rtl="0" eaLnBrk="1" fontAlgn="auto" latinLnBrk="0" hangingPunct="1">
                <a:lnSpc>
                  <a:spcPts val="4114"/>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9">
            <a:extLst>
              <a:ext uri="{FF2B5EF4-FFF2-40B4-BE49-F238E27FC236}">
                <a16:creationId xmlns:a16="http://schemas.microsoft.com/office/drawing/2014/main" id="{5DBF8E6A-9693-C12D-EB41-FFC358C29055}"/>
              </a:ext>
            </a:extLst>
          </p:cNvPr>
          <p:cNvGrpSpPr/>
          <p:nvPr/>
        </p:nvGrpSpPr>
        <p:grpSpPr>
          <a:xfrm>
            <a:off x="7628661" y="5550774"/>
            <a:ext cx="2551590" cy="2535644"/>
            <a:chOff x="0" y="0"/>
            <a:chExt cx="1279723" cy="1271725"/>
          </a:xfrm>
        </p:grpSpPr>
        <p:sp>
          <p:nvSpPr>
            <p:cNvPr id="11" name="Freeform 10">
              <a:extLst>
                <a:ext uri="{FF2B5EF4-FFF2-40B4-BE49-F238E27FC236}">
                  <a16:creationId xmlns:a16="http://schemas.microsoft.com/office/drawing/2014/main" id="{4CBB4124-CCF7-A058-7FFA-69D637DEEBDF}"/>
                </a:ext>
              </a:extLst>
            </p:cNvPr>
            <p:cNvSpPr/>
            <p:nvPr/>
          </p:nvSpPr>
          <p:spPr>
            <a:xfrm>
              <a:off x="0" y="0"/>
              <a:ext cx="1279723" cy="1271725"/>
            </a:xfrm>
            <a:custGeom>
              <a:avLst/>
              <a:gdLst/>
              <a:ahLst/>
              <a:cxnLst/>
              <a:rect l="l" t="t" r="r" b="b"/>
              <a:pathLst>
                <a:path w="1279723" h="1271725">
                  <a:moveTo>
                    <a:pt x="0" y="0"/>
                  </a:moveTo>
                  <a:lnTo>
                    <a:pt x="1279723" y="0"/>
                  </a:lnTo>
                  <a:lnTo>
                    <a:pt x="1279723" y="1271725"/>
                  </a:lnTo>
                  <a:lnTo>
                    <a:pt x="0" y="1271725"/>
                  </a:lnTo>
                  <a:close/>
                </a:path>
              </a:pathLst>
            </a:custGeom>
            <a:solidFill>
              <a:srgbClr val="00BF6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3D7640FF-AF11-2801-8CF8-38F4EAA4E08B}"/>
                </a:ext>
              </a:extLst>
            </p:cNvPr>
            <p:cNvSpPr txBox="1"/>
            <p:nvPr/>
          </p:nvSpPr>
          <p:spPr>
            <a:xfrm>
              <a:off x="0" y="-57150"/>
              <a:ext cx="812800" cy="869950"/>
            </a:xfrm>
            <a:prstGeom prst="rect">
              <a:avLst/>
            </a:prstGeom>
          </p:spPr>
          <p:txBody>
            <a:bodyPr lIns="31514" tIns="31514" rIns="31514" bIns="31514" rtlCol="0" anchor="ctr"/>
            <a:lstStyle/>
            <a:p>
              <a:pPr marL="0" marR="0" lvl="0" indent="0" algn="ctr" defTabSz="914400" rtl="0" eaLnBrk="1" fontAlgn="auto" latinLnBrk="0" hangingPunct="1">
                <a:lnSpc>
                  <a:spcPts val="4114"/>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2">
            <a:extLst>
              <a:ext uri="{FF2B5EF4-FFF2-40B4-BE49-F238E27FC236}">
                <a16:creationId xmlns:a16="http://schemas.microsoft.com/office/drawing/2014/main" id="{C1A2BCC1-6F02-0CB6-6DB4-06B78FE92242}"/>
              </a:ext>
            </a:extLst>
          </p:cNvPr>
          <p:cNvGrpSpPr/>
          <p:nvPr/>
        </p:nvGrpSpPr>
        <p:grpSpPr>
          <a:xfrm>
            <a:off x="4647455" y="5550774"/>
            <a:ext cx="2551590" cy="2535644"/>
            <a:chOff x="0" y="0"/>
            <a:chExt cx="1279723" cy="1271725"/>
          </a:xfrm>
        </p:grpSpPr>
        <p:sp>
          <p:nvSpPr>
            <p:cNvPr id="15" name="Freeform 13">
              <a:extLst>
                <a:ext uri="{FF2B5EF4-FFF2-40B4-BE49-F238E27FC236}">
                  <a16:creationId xmlns:a16="http://schemas.microsoft.com/office/drawing/2014/main" id="{343B0143-E9CD-6D0A-4F43-B18475A976E6}"/>
                </a:ext>
              </a:extLst>
            </p:cNvPr>
            <p:cNvSpPr/>
            <p:nvPr/>
          </p:nvSpPr>
          <p:spPr>
            <a:xfrm>
              <a:off x="0" y="0"/>
              <a:ext cx="1279723" cy="1271725"/>
            </a:xfrm>
            <a:custGeom>
              <a:avLst/>
              <a:gdLst/>
              <a:ahLst/>
              <a:cxnLst/>
              <a:rect l="l" t="t" r="r" b="b"/>
              <a:pathLst>
                <a:path w="1279723" h="1271725">
                  <a:moveTo>
                    <a:pt x="0" y="0"/>
                  </a:moveTo>
                  <a:lnTo>
                    <a:pt x="1279723" y="0"/>
                  </a:lnTo>
                  <a:lnTo>
                    <a:pt x="1279723" y="1271725"/>
                  </a:lnTo>
                  <a:lnTo>
                    <a:pt x="0" y="1271725"/>
                  </a:lnTo>
                  <a:close/>
                </a:path>
              </a:pathLst>
            </a:custGeom>
            <a:solidFill>
              <a:srgbClr val="2C92D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4">
              <a:extLst>
                <a:ext uri="{FF2B5EF4-FFF2-40B4-BE49-F238E27FC236}">
                  <a16:creationId xmlns:a16="http://schemas.microsoft.com/office/drawing/2014/main" id="{89C13427-49DE-DD6A-62DE-EBB6121B8B60}"/>
                </a:ext>
              </a:extLst>
            </p:cNvPr>
            <p:cNvSpPr txBox="1"/>
            <p:nvPr/>
          </p:nvSpPr>
          <p:spPr>
            <a:xfrm>
              <a:off x="0" y="-57150"/>
              <a:ext cx="812800" cy="869950"/>
            </a:xfrm>
            <a:prstGeom prst="rect">
              <a:avLst/>
            </a:prstGeom>
          </p:spPr>
          <p:txBody>
            <a:bodyPr lIns="31514" tIns="31514" rIns="31514" bIns="31514" rtlCol="0" anchor="ctr"/>
            <a:lstStyle/>
            <a:p>
              <a:pPr marL="0" marR="0" lvl="0" indent="0" algn="ctr" defTabSz="914400" rtl="0" eaLnBrk="1" fontAlgn="auto" latinLnBrk="0" hangingPunct="1">
                <a:lnSpc>
                  <a:spcPts val="4114"/>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5">
            <a:extLst>
              <a:ext uri="{FF2B5EF4-FFF2-40B4-BE49-F238E27FC236}">
                <a16:creationId xmlns:a16="http://schemas.microsoft.com/office/drawing/2014/main" id="{6356CFC2-7FA5-1E33-459E-47D00D7AFC47}"/>
              </a:ext>
            </a:extLst>
          </p:cNvPr>
          <p:cNvGrpSpPr/>
          <p:nvPr/>
        </p:nvGrpSpPr>
        <p:grpSpPr>
          <a:xfrm>
            <a:off x="8264256" y="4915178"/>
            <a:ext cx="1271191" cy="1271191"/>
            <a:chOff x="0" y="0"/>
            <a:chExt cx="1694922" cy="1694922"/>
          </a:xfrm>
        </p:grpSpPr>
        <p:grpSp>
          <p:nvGrpSpPr>
            <p:cNvPr id="18" name="Group 16">
              <a:extLst>
                <a:ext uri="{FF2B5EF4-FFF2-40B4-BE49-F238E27FC236}">
                  <a16:creationId xmlns:a16="http://schemas.microsoft.com/office/drawing/2014/main" id="{49B73DC7-3CA5-CEA7-DA66-C811A4AACB24}"/>
                </a:ext>
              </a:extLst>
            </p:cNvPr>
            <p:cNvGrpSpPr/>
            <p:nvPr/>
          </p:nvGrpSpPr>
          <p:grpSpPr>
            <a:xfrm>
              <a:off x="0" y="0"/>
              <a:ext cx="1694922" cy="1694922"/>
              <a:chOff x="0" y="0"/>
              <a:chExt cx="812800" cy="812800"/>
            </a:xfrm>
          </p:grpSpPr>
          <p:sp>
            <p:nvSpPr>
              <p:cNvPr id="20" name="Freeform 17">
                <a:extLst>
                  <a:ext uri="{FF2B5EF4-FFF2-40B4-BE49-F238E27FC236}">
                    <a16:creationId xmlns:a16="http://schemas.microsoft.com/office/drawing/2014/main" id="{A5D48671-FB7E-0EEB-167A-5887A16BA48D}"/>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BF6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18">
                <a:extLst>
                  <a:ext uri="{FF2B5EF4-FFF2-40B4-BE49-F238E27FC236}">
                    <a16:creationId xmlns:a16="http://schemas.microsoft.com/office/drawing/2014/main" id="{8DF22248-C165-E1F1-B8DB-2053921EE3E1}"/>
                  </a:ext>
                </a:extLst>
              </p:cNvPr>
              <p:cNvSpPr txBox="1"/>
              <p:nvPr/>
            </p:nvSpPr>
            <p:spPr>
              <a:xfrm>
                <a:off x="76200" y="19050"/>
                <a:ext cx="660400" cy="717550"/>
              </a:xfrm>
              <a:prstGeom prst="rect">
                <a:avLst/>
              </a:prstGeom>
            </p:spPr>
            <p:txBody>
              <a:bodyPr lIns="31514" tIns="31514" rIns="31514" bIns="31514" rtlCol="0" anchor="ctr"/>
              <a:lstStyle/>
              <a:p>
                <a:pPr marL="0" marR="0" lvl="0" indent="0" algn="ctr" defTabSz="914400" rtl="0" eaLnBrk="1" fontAlgn="auto" latinLnBrk="0" hangingPunct="1">
                  <a:lnSpc>
                    <a:spcPts val="4114"/>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6DAB7E81-18C0-1FB2-7C6D-8E7C0A19F1F3}"/>
                </a:ext>
              </a:extLst>
            </p:cNvPr>
            <p:cNvSpPr/>
            <p:nvPr/>
          </p:nvSpPr>
          <p:spPr>
            <a:xfrm>
              <a:off x="213651" y="182253"/>
              <a:ext cx="1395679" cy="1304959"/>
            </a:xfrm>
            <a:custGeom>
              <a:avLst/>
              <a:gdLst/>
              <a:ahLst/>
              <a:cxnLst/>
              <a:rect l="l" t="t" r="r" b="b"/>
              <a:pathLst>
                <a:path w="1395679" h="1304959">
                  <a:moveTo>
                    <a:pt x="0" y="0"/>
                  </a:moveTo>
                  <a:lnTo>
                    <a:pt x="1395679" y="0"/>
                  </a:lnTo>
                  <a:lnTo>
                    <a:pt x="1395679" y="1304959"/>
                  </a:lnTo>
                  <a:lnTo>
                    <a:pt x="0" y="13049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0">
            <a:extLst>
              <a:ext uri="{FF2B5EF4-FFF2-40B4-BE49-F238E27FC236}">
                <a16:creationId xmlns:a16="http://schemas.microsoft.com/office/drawing/2014/main" id="{A9AE62C3-C21D-6393-CA7A-D7B8C7228B53}"/>
              </a:ext>
            </a:extLst>
          </p:cNvPr>
          <p:cNvGrpSpPr/>
          <p:nvPr/>
        </p:nvGrpSpPr>
        <p:grpSpPr>
          <a:xfrm>
            <a:off x="5287654" y="4915178"/>
            <a:ext cx="1271191" cy="1271191"/>
            <a:chOff x="0" y="0"/>
            <a:chExt cx="1694922" cy="1694922"/>
          </a:xfrm>
        </p:grpSpPr>
        <p:grpSp>
          <p:nvGrpSpPr>
            <p:cNvPr id="23" name="Group 21">
              <a:extLst>
                <a:ext uri="{FF2B5EF4-FFF2-40B4-BE49-F238E27FC236}">
                  <a16:creationId xmlns:a16="http://schemas.microsoft.com/office/drawing/2014/main" id="{10FB8A12-9B67-0653-A884-F8492771B3EE}"/>
                </a:ext>
              </a:extLst>
            </p:cNvPr>
            <p:cNvGrpSpPr/>
            <p:nvPr/>
          </p:nvGrpSpPr>
          <p:grpSpPr>
            <a:xfrm>
              <a:off x="0" y="0"/>
              <a:ext cx="1694922" cy="1694922"/>
              <a:chOff x="0" y="0"/>
              <a:chExt cx="812800" cy="812800"/>
            </a:xfrm>
          </p:grpSpPr>
          <p:sp>
            <p:nvSpPr>
              <p:cNvPr id="25" name="Freeform 22">
                <a:extLst>
                  <a:ext uri="{FF2B5EF4-FFF2-40B4-BE49-F238E27FC236}">
                    <a16:creationId xmlns:a16="http://schemas.microsoft.com/office/drawing/2014/main" id="{31CDAE6A-E7AA-F5B5-127A-8508A85D6C1E}"/>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C92D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3">
                <a:extLst>
                  <a:ext uri="{FF2B5EF4-FFF2-40B4-BE49-F238E27FC236}">
                    <a16:creationId xmlns:a16="http://schemas.microsoft.com/office/drawing/2014/main" id="{FDFB945A-8A53-A28F-05BA-2B97F97349E0}"/>
                  </a:ext>
                </a:extLst>
              </p:cNvPr>
              <p:cNvSpPr txBox="1"/>
              <p:nvPr/>
            </p:nvSpPr>
            <p:spPr>
              <a:xfrm>
                <a:off x="76200" y="19050"/>
                <a:ext cx="660400" cy="717550"/>
              </a:xfrm>
              <a:prstGeom prst="rect">
                <a:avLst/>
              </a:prstGeom>
            </p:spPr>
            <p:txBody>
              <a:bodyPr lIns="31514" tIns="31514" rIns="31514" bIns="31514" rtlCol="0" anchor="ctr"/>
              <a:lstStyle/>
              <a:p>
                <a:pPr marL="0" marR="0" lvl="0" indent="0" algn="ctr" defTabSz="914400" rtl="0" eaLnBrk="1" fontAlgn="auto" latinLnBrk="0" hangingPunct="1">
                  <a:lnSpc>
                    <a:spcPts val="4114"/>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Freeform 24">
              <a:extLst>
                <a:ext uri="{FF2B5EF4-FFF2-40B4-BE49-F238E27FC236}">
                  <a16:creationId xmlns:a16="http://schemas.microsoft.com/office/drawing/2014/main" id="{1AFC37D5-44E7-5222-43A0-4FE20955FBB0}"/>
                </a:ext>
              </a:extLst>
            </p:cNvPr>
            <p:cNvSpPr/>
            <p:nvPr/>
          </p:nvSpPr>
          <p:spPr>
            <a:xfrm>
              <a:off x="394679" y="275152"/>
              <a:ext cx="905564" cy="1109420"/>
            </a:xfrm>
            <a:custGeom>
              <a:avLst/>
              <a:gdLst/>
              <a:ahLst/>
              <a:cxnLst/>
              <a:rect l="l" t="t" r="r" b="b"/>
              <a:pathLst>
                <a:path w="905564" h="1109420">
                  <a:moveTo>
                    <a:pt x="0" y="0"/>
                  </a:moveTo>
                  <a:lnTo>
                    <a:pt x="905564" y="0"/>
                  </a:lnTo>
                  <a:lnTo>
                    <a:pt x="905564" y="1109420"/>
                  </a:lnTo>
                  <a:lnTo>
                    <a:pt x="0" y="11094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7" name="Group 25">
            <a:extLst>
              <a:ext uri="{FF2B5EF4-FFF2-40B4-BE49-F238E27FC236}">
                <a16:creationId xmlns:a16="http://schemas.microsoft.com/office/drawing/2014/main" id="{36CBF0D9-4A82-8245-248F-DA6B68D48909}"/>
              </a:ext>
            </a:extLst>
          </p:cNvPr>
          <p:cNvGrpSpPr/>
          <p:nvPr/>
        </p:nvGrpSpPr>
        <p:grpSpPr>
          <a:xfrm>
            <a:off x="11250654" y="4915178"/>
            <a:ext cx="1271191" cy="1271191"/>
            <a:chOff x="0" y="0"/>
            <a:chExt cx="1694922" cy="1694922"/>
          </a:xfrm>
        </p:grpSpPr>
        <p:grpSp>
          <p:nvGrpSpPr>
            <p:cNvPr id="28" name="Group 26">
              <a:extLst>
                <a:ext uri="{FF2B5EF4-FFF2-40B4-BE49-F238E27FC236}">
                  <a16:creationId xmlns:a16="http://schemas.microsoft.com/office/drawing/2014/main" id="{6F4B734C-2CD1-7E79-3634-06E80D1DE8F5}"/>
                </a:ext>
              </a:extLst>
            </p:cNvPr>
            <p:cNvGrpSpPr/>
            <p:nvPr/>
          </p:nvGrpSpPr>
          <p:grpSpPr>
            <a:xfrm>
              <a:off x="0" y="0"/>
              <a:ext cx="1694922" cy="1694922"/>
              <a:chOff x="0" y="0"/>
              <a:chExt cx="812800" cy="812800"/>
            </a:xfrm>
          </p:grpSpPr>
          <p:sp>
            <p:nvSpPr>
              <p:cNvPr id="30" name="Freeform 27">
                <a:extLst>
                  <a:ext uri="{FF2B5EF4-FFF2-40B4-BE49-F238E27FC236}">
                    <a16:creationId xmlns:a16="http://schemas.microsoft.com/office/drawing/2014/main" id="{BE3B46EE-0301-12F6-5584-BB012808555C}"/>
                  </a:ext>
                </a:extLst>
              </p:cNvPr>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AB83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TextBox 28">
                <a:extLst>
                  <a:ext uri="{FF2B5EF4-FFF2-40B4-BE49-F238E27FC236}">
                    <a16:creationId xmlns:a16="http://schemas.microsoft.com/office/drawing/2014/main" id="{EFEB4E7D-16B5-EBDA-70A9-FF4A03D8F27D}"/>
                  </a:ext>
                </a:extLst>
              </p:cNvPr>
              <p:cNvSpPr txBox="1"/>
              <p:nvPr/>
            </p:nvSpPr>
            <p:spPr>
              <a:xfrm>
                <a:off x="76200" y="19050"/>
                <a:ext cx="660400" cy="717550"/>
              </a:xfrm>
              <a:prstGeom prst="rect">
                <a:avLst/>
              </a:prstGeom>
            </p:spPr>
            <p:txBody>
              <a:bodyPr lIns="31514" tIns="31514" rIns="31514" bIns="31514" rtlCol="0" anchor="ctr"/>
              <a:lstStyle/>
              <a:p>
                <a:pPr marL="0" marR="0" lvl="0" indent="0" algn="ctr" defTabSz="914400" rtl="0" eaLnBrk="1" fontAlgn="auto" latinLnBrk="0" hangingPunct="1">
                  <a:lnSpc>
                    <a:spcPts val="4114"/>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9" name="Freeform 29">
              <a:extLst>
                <a:ext uri="{FF2B5EF4-FFF2-40B4-BE49-F238E27FC236}">
                  <a16:creationId xmlns:a16="http://schemas.microsoft.com/office/drawing/2014/main" id="{E8FD8302-B49C-19A7-B0DF-2AB15B05B09E}"/>
                </a:ext>
              </a:extLst>
            </p:cNvPr>
            <p:cNvSpPr/>
            <p:nvPr/>
          </p:nvSpPr>
          <p:spPr>
            <a:xfrm>
              <a:off x="203621" y="102641"/>
              <a:ext cx="1336112" cy="1384572"/>
            </a:xfrm>
            <a:custGeom>
              <a:avLst/>
              <a:gdLst/>
              <a:ahLst/>
              <a:cxnLst/>
              <a:rect l="l" t="t" r="r" b="b"/>
              <a:pathLst>
                <a:path w="1336112" h="1384572">
                  <a:moveTo>
                    <a:pt x="0" y="0"/>
                  </a:moveTo>
                  <a:lnTo>
                    <a:pt x="1336112" y="0"/>
                  </a:lnTo>
                  <a:lnTo>
                    <a:pt x="1336112" y="1384571"/>
                  </a:lnTo>
                  <a:lnTo>
                    <a:pt x="0" y="138457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3" name="TextBox 30">
            <a:extLst>
              <a:ext uri="{FF2B5EF4-FFF2-40B4-BE49-F238E27FC236}">
                <a16:creationId xmlns:a16="http://schemas.microsoft.com/office/drawing/2014/main" id="{E948ADE2-89C3-59C6-1346-91CF3DAC5D41}"/>
              </a:ext>
            </a:extLst>
          </p:cNvPr>
          <p:cNvSpPr txBox="1"/>
          <p:nvPr/>
        </p:nvSpPr>
        <p:spPr>
          <a:xfrm>
            <a:off x="4995916" y="6483330"/>
            <a:ext cx="1845460" cy="787643"/>
          </a:xfrm>
          <a:prstGeom prst="rect">
            <a:avLst/>
          </a:prstGeom>
        </p:spPr>
        <p:txBody>
          <a:bodyPr lIns="0" tIns="0" rIns="0" bIns="0" rtlCol="0" anchor="t">
            <a:spAutoFit/>
          </a:bodyPr>
          <a:lstStyle/>
          <a:p>
            <a:pPr marL="0" marR="0" lvl="0" indent="0" algn="ctr" defTabSz="914400" rtl="0" eaLnBrk="1" fontAlgn="auto" latinLnBrk="0" hangingPunct="1">
              <a:lnSpc>
                <a:spcPts val="3124"/>
              </a:lnSpc>
              <a:spcBef>
                <a:spcPts val="0"/>
              </a:spcBef>
              <a:spcAft>
                <a:spcPts val="0"/>
              </a:spcAft>
              <a:buClrTx/>
              <a:buSzTx/>
              <a:buFontTx/>
              <a:buNone/>
              <a:tabLst/>
              <a:defRPr/>
            </a:pPr>
            <a:r>
              <a:rPr kumimoji="0" lang="en-US" sz="2264" b="1" i="0" u="none" strike="noStrike" kern="1200" cap="none" spc="221" normalizeH="0" baseline="0" noProof="0">
                <a:ln>
                  <a:noFill/>
                </a:ln>
                <a:solidFill>
                  <a:srgbClr val="FDFBFB"/>
                </a:solidFill>
                <a:effectLst/>
                <a:uLnTx/>
                <a:uFillTx/>
                <a:latin typeface="League Spartan"/>
                <a:ea typeface="+mn-ea"/>
                <a:cs typeface="+mn-cs"/>
              </a:rPr>
              <a:t>WATER </a:t>
            </a:r>
          </a:p>
          <a:p>
            <a:pPr marL="0" marR="0" lvl="0" indent="0" algn="ctr" defTabSz="914400" rtl="0" eaLnBrk="1" fontAlgn="auto" latinLnBrk="0" hangingPunct="1">
              <a:lnSpc>
                <a:spcPts val="3124"/>
              </a:lnSpc>
              <a:spcBef>
                <a:spcPct val="0"/>
              </a:spcBef>
              <a:spcAft>
                <a:spcPts val="0"/>
              </a:spcAft>
              <a:buClrTx/>
              <a:buSzTx/>
              <a:buFontTx/>
              <a:buNone/>
              <a:tabLst/>
              <a:defRPr/>
            </a:pPr>
            <a:r>
              <a:rPr kumimoji="0" lang="en-US" sz="2264" b="1" i="0" u="none" strike="noStrike" kern="1200" cap="none" spc="221" normalizeH="0" baseline="0" noProof="0">
                <a:ln>
                  <a:noFill/>
                </a:ln>
                <a:solidFill>
                  <a:srgbClr val="FDFBFB"/>
                </a:solidFill>
                <a:effectLst/>
                <a:uLnTx/>
                <a:uFillTx/>
                <a:latin typeface="League Spartan"/>
                <a:ea typeface="+mn-ea"/>
                <a:cs typeface="+mn-cs"/>
              </a:rPr>
              <a:t>QUANTITY</a:t>
            </a:r>
          </a:p>
        </p:txBody>
      </p:sp>
      <p:sp>
        <p:nvSpPr>
          <p:cNvPr id="34" name="TextBox 31">
            <a:extLst>
              <a:ext uri="{FF2B5EF4-FFF2-40B4-BE49-F238E27FC236}">
                <a16:creationId xmlns:a16="http://schemas.microsoft.com/office/drawing/2014/main" id="{8A95BC09-8832-5E3C-18E0-4DB160C3CE7F}"/>
              </a:ext>
            </a:extLst>
          </p:cNvPr>
          <p:cNvSpPr txBox="1"/>
          <p:nvPr/>
        </p:nvSpPr>
        <p:spPr>
          <a:xfrm>
            <a:off x="7976997" y="6483330"/>
            <a:ext cx="1845460" cy="787643"/>
          </a:xfrm>
          <a:prstGeom prst="rect">
            <a:avLst/>
          </a:prstGeom>
        </p:spPr>
        <p:txBody>
          <a:bodyPr lIns="0" tIns="0" rIns="0" bIns="0" rtlCol="0" anchor="t">
            <a:spAutoFit/>
          </a:bodyPr>
          <a:lstStyle/>
          <a:p>
            <a:pPr marL="0" marR="0" lvl="0" indent="0" algn="ctr" defTabSz="914400" rtl="0" eaLnBrk="1" fontAlgn="auto" latinLnBrk="0" hangingPunct="1">
              <a:lnSpc>
                <a:spcPts val="3124"/>
              </a:lnSpc>
              <a:spcBef>
                <a:spcPts val="0"/>
              </a:spcBef>
              <a:spcAft>
                <a:spcPts val="0"/>
              </a:spcAft>
              <a:buClrTx/>
              <a:buSzTx/>
              <a:buFontTx/>
              <a:buNone/>
              <a:tabLst/>
              <a:defRPr/>
            </a:pPr>
            <a:r>
              <a:rPr kumimoji="0" lang="en-US" sz="2264" b="1" i="0" u="none" strike="noStrike" kern="1200" cap="none" spc="221" normalizeH="0" baseline="0" noProof="0">
                <a:ln>
                  <a:noFill/>
                </a:ln>
                <a:solidFill>
                  <a:srgbClr val="FDFBFB"/>
                </a:solidFill>
                <a:effectLst/>
                <a:uLnTx/>
                <a:uFillTx/>
                <a:latin typeface="League Spartan"/>
                <a:ea typeface="+mn-ea"/>
                <a:cs typeface="+mn-cs"/>
              </a:rPr>
              <a:t>WATER</a:t>
            </a:r>
          </a:p>
          <a:p>
            <a:pPr marL="0" marR="0" lvl="0" indent="0" algn="ctr" defTabSz="914400" rtl="0" eaLnBrk="1" fontAlgn="auto" latinLnBrk="0" hangingPunct="1">
              <a:lnSpc>
                <a:spcPts val="3124"/>
              </a:lnSpc>
              <a:spcBef>
                <a:spcPct val="0"/>
              </a:spcBef>
              <a:spcAft>
                <a:spcPts val="0"/>
              </a:spcAft>
              <a:buClrTx/>
              <a:buSzTx/>
              <a:buFontTx/>
              <a:buNone/>
              <a:tabLst/>
              <a:defRPr/>
            </a:pPr>
            <a:r>
              <a:rPr kumimoji="0" lang="en-US" sz="2264" b="1" i="0" u="none" strike="noStrike" kern="1200" cap="none" spc="221" normalizeH="0" baseline="0" noProof="0">
                <a:ln>
                  <a:noFill/>
                </a:ln>
                <a:solidFill>
                  <a:srgbClr val="FDFBFB"/>
                </a:solidFill>
                <a:effectLst/>
                <a:uLnTx/>
                <a:uFillTx/>
                <a:latin typeface="League Spartan"/>
                <a:ea typeface="+mn-ea"/>
                <a:cs typeface="+mn-cs"/>
              </a:rPr>
              <a:t>QUALITY</a:t>
            </a:r>
          </a:p>
        </p:txBody>
      </p:sp>
      <p:sp>
        <p:nvSpPr>
          <p:cNvPr id="35" name="TextBox 32">
            <a:extLst>
              <a:ext uri="{FF2B5EF4-FFF2-40B4-BE49-F238E27FC236}">
                <a16:creationId xmlns:a16="http://schemas.microsoft.com/office/drawing/2014/main" id="{B7E3DAA0-77AD-44F0-C5D1-1B87323159EE}"/>
              </a:ext>
            </a:extLst>
          </p:cNvPr>
          <p:cNvSpPr txBox="1"/>
          <p:nvPr/>
        </p:nvSpPr>
        <p:spPr>
          <a:xfrm>
            <a:off x="10958078" y="6504955"/>
            <a:ext cx="1845460" cy="787643"/>
          </a:xfrm>
          <a:prstGeom prst="rect">
            <a:avLst/>
          </a:prstGeom>
        </p:spPr>
        <p:txBody>
          <a:bodyPr lIns="0" tIns="0" rIns="0" bIns="0" rtlCol="0" anchor="t">
            <a:spAutoFit/>
          </a:bodyPr>
          <a:lstStyle/>
          <a:p>
            <a:pPr marL="0" marR="0" lvl="0" indent="0" algn="ctr" defTabSz="914400" rtl="0" eaLnBrk="1" fontAlgn="auto" latinLnBrk="0" hangingPunct="1">
              <a:lnSpc>
                <a:spcPts val="3124"/>
              </a:lnSpc>
              <a:spcBef>
                <a:spcPts val="0"/>
              </a:spcBef>
              <a:spcAft>
                <a:spcPts val="0"/>
              </a:spcAft>
              <a:buClrTx/>
              <a:buSzTx/>
              <a:buFontTx/>
              <a:buNone/>
              <a:tabLst/>
              <a:defRPr/>
            </a:pPr>
            <a:r>
              <a:rPr kumimoji="0" lang="en-US" sz="2264" b="1" i="0" u="none" strike="noStrike" kern="1200" cap="none" spc="221" normalizeH="0" baseline="0" noProof="0">
                <a:ln>
                  <a:noFill/>
                </a:ln>
                <a:solidFill>
                  <a:srgbClr val="FDFBFB"/>
                </a:solidFill>
                <a:effectLst/>
                <a:uLnTx/>
                <a:uFillTx/>
                <a:latin typeface="League Spartan"/>
                <a:ea typeface="+mn-ea"/>
                <a:cs typeface="+mn-cs"/>
              </a:rPr>
              <a:t>CLIMATE</a:t>
            </a:r>
          </a:p>
          <a:p>
            <a:pPr marL="0" marR="0" lvl="0" indent="0" algn="ctr" defTabSz="914400" rtl="0" eaLnBrk="1" fontAlgn="auto" latinLnBrk="0" hangingPunct="1">
              <a:lnSpc>
                <a:spcPts val="3124"/>
              </a:lnSpc>
              <a:spcBef>
                <a:spcPct val="0"/>
              </a:spcBef>
              <a:spcAft>
                <a:spcPts val="0"/>
              </a:spcAft>
              <a:buClrTx/>
              <a:buSzTx/>
              <a:buFontTx/>
              <a:buNone/>
              <a:tabLst/>
              <a:defRPr/>
            </a:pPr>
            <a:r>
              <a:rPr kumimoji="0" lang="en-US" sz="2264" b="1" i="0" u="none" strike="noStrike" kern="1200" cap="none" spc="221" normalizeH="0" baseline="0" noProof="0">
                <a:ln>
                  <a:noFill/>
                </a:ln>
                <a:solidFill>
                  <a:srgbClr val="FDFBFB"/>
                </a:solidFill>
                <a:effectLst/>
                <a:uLnTx/>
                <a:uFillTx/>
                <a:latin typeface="League Spartan"/>
                <a:ea typeface="+mn-ea"/>
                <a:cs typeface="+mn-cs"/>
              </a:rPr>
              <a:t>CHANGE</a:t>
            </a:r>
          </a:p>
        </p:txBody>
      </p:sp>
      <p:sp>
        <p:nvSpPr>
          <p:cNvPr id="3" name="TextBox 9">
            <a:extLst>
              <a:ext uri="{FF2B5EF4-FFF2-40B4-BE49-F238E27FC236}">
                <a16:creationId xmlns:a16="http://schemas.microsoft.com/office/drawing/2014/main" id="{23C0AC5C-B6FC-AC4D-C6C7-2965461C1102}"/>
              </a:ext>
            </a:extLst>
          </p:cNvPr>
          <p:cNvSpPr txBox="1"/>
          <p:nvPr/>
        </p:nvSpPr>
        <p:spPr>
          <a:xfrm>
            <a:off x="-1219200" y="1995788"/>
            <a:ext cx="9752309" cy="1250342"/>
          </a:xfrm>
          <a:prstGeom prst="rect">
            <a:avLst/>
          </a:prstGeom>
        </p:spPr>
        <p:txBody>
          <a:bodyPr wrap="square" lIns="0" tIns="0" rIns="0" bIns="0" rtlCol="0" anchor="t">
            <a:spAutoFit/>
          </a:bodyPr>
          <a:lstStyle/>
          <a:p>
            <a:pPr marL="0" lvl="0" indent="0" algn="ctr">
              <a:lnSpc>
                <a:spcPts val="10199"/>
              </a:lnSpc>
              <a:spcBef>
                <a:spcPct val="0"/>
              </a:spcBef>
            </a:pPr>
            <a:r>
              <a:rPr lang="en-US" sz="7000" b="1" u="none" strike="noStrike" dirty="0">
                <a:solidFill>
                  <a:schemeClr val="tx2">
                    <a:lumMod val="60000"/>
                    <a:lumOff val="40000"/>
                  </a:schemeClr>
                </a:solidFill>
                <a:latin typeface="Aharoni" panose="02010803020104030203" pitchFamily="2" charset="-79"/>
                <a:cs typeface="Aharoni" panose="02010803020104030203" pitchFamily="2" charset="-79"/>
              </a:rPr>
              <a:t>UCCE Lake</a:t>
            </a:r>
            <a:endParaRPr lang="en-US" sz="7000" b="1" u="none" strike="noStrike" dirty="0">
              <a:solidFill>
                <a:srgbClr val="F4C303"/>
              </a:solidFill>
              <a:latin typeface="Aharoni" panose="02010803020104030203" pitchFamily="2" charset="-79"/>
              <a:cs typeface="Aharoni" panose="02010803020104030203" pitchFamily="2" charset="-79"/>
            </a:endParaRPr>
          </a:p>
        </p:txBody>
      </p:sp>
      <p:sp>
        <p:nvSpPr>
          <p:cNvPr id="14" name="TextBox 13">
            <a:extLst>
              <a:ext uri="{FF2B5EF4-FFF2-40B4-BE49-F238E27FC236}">
                <a16:creationId xmlns:a16="http://schemas.microsoft.com/office/drawing/2014/main" id="{DCCE6D0B-A0E9-6D5D-1342-D17D8DF04EAD}"/>
              </a:ext>
            </a:extLst>
          </p:cNvPr>
          <p:cNvSpPr txBox="1"/>
          <p:nvPr/>
        </p:nvSpPr>
        <p:spPr>
          <a:xfrm>
            <a:off x="1025489" y="3211361"/>
            <a:ext cx="16230600" cy="843308"/>
          </a:xfrm>
          <a:prstGeom prst="rect">
            <a:avLst/>
          </a:prstGeom>
          <a:noFill/>
        </p:spPr>
        <p:txBody>
          <a:bodyPr wrap="square">
            <a:spAutoFit/>
          </a:bodyPr>
          <a:lstStyle/>
          <a:p>
            <a:pPr algn="ctr">
              <a:lnSpc>
                <a:spcPct val="60000"/>
              </a:lnSpc>
            </a:pPr>
            <a:r>
              <a:rPr lang="en-US" sz="7000" b="1" u="none" strike="noStrike" dirty="0">
                <a:solidFill>
                  <a:srgbClr val="F4C303"/>
                </a:solidFill>
                <a:latin typeface="Aharoni" panose="02010803020104030203" pitchFamily="2" charset="-79"/>
                <a:cs typeface="Aharoni" panose="02010803020104030203" pitchFamily="2" charset="-79"/>
              </a:rPr>
              <a:t>Water and Climate Change Program</a:t>
            </a:r>
            <a:endParaRPr lang="en-US" sz="7000" dirty="0"/>
          </a:p>
        </p:txBody>
      </p:sp>
    </p:spTree>
    <p:extLst>
      <p:ext uri="{BB962C8B-B14F-4D97-AF65-F5344CB8AC3E}">
        <p14:creationId xmlns:p14="http://schemas.microsoft.com/office/powerpoint/2010/main" val="3906725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23">
            <a:extLst>
              <a:ext uri="{FF2B5EF4-FFF2-40B4-BE49-F238E27FC236}">
                <a16:creationId xmlns:a16="http://schemas.microsoft.com/office/drawing/2014/main" id="{D0505C0A-A82A-C58A-F25F-A04ACEA83F4A}"/>
              </a:ext>
            </a:extLst>
          </p:cNvPr>
          <p:cNvSpPr/>
          <p:nvPr/>
        </p:nvSpPr>
        <p:spPr>
          <a:xfrm>
            <a:off x="413741" y="3353992"/>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Local</a:t>
            </a:r>
            <a:r>
              <a:rPr kumimoji="0" lang="en-US" sz="44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 </a:t>
            </a:r>
          </a:p>
        </p:txBody>
      </p:sp>
      <p:sp>
        <p:nvSpPr>
          <p:cNvPr id="2" name="Freeform 2"/>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38" name="Freeform 23">
            <a:extLst>
              <a:ext uri="{FF2B5EF4-FFF2-40B4-BE49-F238E27FC236}">
                <a16:creationId xmlns:a16="http://schemas.microsoft.com/office/drawing/2014/main" id="{783AC6B3-5B7B-9DAC-4323-896722393B58}"/>
              </a:ext>
            </a:extLst>
          </p:cNvPr>
          <p:cNvSpPr/>
          <p:nvPr/>
        </p:nvSpPr>
        <p:spPr>
          <a:xfrm>
            <a:off x="4805977" y="3324308"/>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County</a:t>
            </a:r>
            <a:r>
              <a:rPr kumimoji="0" lang="en-US" sz="44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 </a:t>
            </a:r>
          </a:p>
        </p:txBody>
      </p:sp>
      <p:sp>
        <p:nvSpPr>
          <p:cNvPr id="39" name="Freeform 23">
            <a:extLst>
              <a:ext uri="{FF2B5EF4-FFF2-40B4-BE49-F238E27FC236}">
                <a16:creationId xmlns:a16="http://schemas.microsoft.com/office/drawing/2014/main" id="{4098E927-746A-A2DA-C2F3-E85EF199933D}"/>
              </a:ext>
            </a:extLst>
          </p:cNvPr>
          <p:cNvSpPr/>
          <p:nvPr/>
        </p:nvSpPr>
        <p:spPr>
          <a:xfrm>
            <a:off x="9426256" y="3297657"/>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Regional</a:t>
            </a:r>
            <a:r>
              <a:rPr kumimoji="0" lang="en-US" sz="44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 </a:t>
            </a:r>
          </a:p>
        </p:txBody>
      </p:sp>
      <p:sp>
        <p:nvSpPr>
          <p:cNvPr id="40" name="Freeform 23">
            <a:extLst>
              <a:ext uri="{FF2B5EF4-FFF2-40B4-BE49-F238E27FC236}">
                <a16:creationId xmlns:a16="http://schemas.microsoft.com/office/drawing/2014/main" id="{DAE93272-9788-CED9-9BD4-6EF3CE4C8079}"/>
              </a:ext>
            </a:extLst>
          </p:cNvPr>
          <p:cNvSpPr/>
          <p:nvPr/>
        </p:nvSpPr>
        <p:spPr>
          <a:xfrm>
            <a:off x="13933981" y="3324308"/>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State</a:t>
            </a:r>
            <a:r>
              <a:rPr kumimoji="0" lang="en-US" sz="4400" b="1"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 </a:t>
            </a:r>
          </a:p>
        </p:txBody>
      </p:sp>
      <p:sp>
        <p:nvSpPr>
          <p:cNvPr id="42" name="TextBox 41">
            <a:extLst>
              <a:ext uri="{FF2B5EF4-FFF2-40B4-BE49-F238E27FC236}">
                <a16:creationId xmlns:a16="http://schemas.microsoft.com/office/drawing/2014/main" id="{C19F47C5-D5AA-9296-ED7F-04527E2E8E4E}"/>
              </a:ext>
            </a:extLst>
          </p:cNvPr>
          <p:cNvSpPr txBox="1"/>
          <p:nvPr/>
        </p:nvSpPr>
        <p:spPr>
          <a:xfrm>
            <a:off x="5775096" y="2034262"/>
            <a:ext cx="9144000" cy="769441"/>
          </a:xfrm>
          <a:prstGeom prst="rect">
            <a:avLst/>
          </a:prstGeom>
          <a:noFill/>
        </p:spPr>
        <p:txBody>
          <a:bodyPr wrap="square">
            <a:spAutoFit/>
          </a:bodyPr>
          <a:lstStyle/>
          <a:p>
            <a:r>
              <a:rPr kumimoji="0" lang="en-US" sz="4400" b="0" i="0" u="none" strike="noStrike" kern="1200" cap="none" spc="0" normalizeH="0" baseline="0" noProof="0" dirty="0">
                <a:ln>
                  <a:noFill/>
                </a:ln>
                <a:solidFill>
                  <a:srgbClr val="FFC000"/>
                </a:solidFill>
                <a:effectLst/>
                <a:uLnTx/>
                <a:uFillTx/>
                <a:latin typeface="Aharoni" panose="02010803020104030203" pitchFamily="2" charset="-79"/>
                <a:cs typeface="Aharoni" panose="02010803020104030203" pitchFamily="2" charset="-79"/>
              </a:rPr>
              <a:t>Geographic Scales Effort</a:t>
            </a:r>
            <a:endParaRPr lang="en-US" sz="4400" dirty="0">
              <a:solidFill>
                <a:srgbClr val="FFC000"/>
              </a:solidFill>
              <a:latin typeface="Aharoni" panose="02010803020104030203" pitchFamily="2" charset="-79"/>
              <a:cs typeface="Aharoni" panose="02010803020104030203" pitchFamily="2" charset="-79"/>
            </a:endParaRPr>
          </a:p>
        </p:txBody>
      </p:sp>
      <p:grpSp>
        <p:nvGrpSpPr>
          <p:cNvPr id="9" name="Group 8">
            <a:extLst>
              <a:ext uri="{FF2B5EF4-FFF2-40B4-BE49-F238E27FC236}">
                <a16:creationId xmlns:a16="http://schemas.microsoft.com/office/drawing/2014/main" id="{80A00DE8-3F67-A370-4403-19F7BC3D7E0F}"/>
              </a:ext>
            </a:extLst>
          </p:cNvPr>
          <p:cNvGrpSpPr/>
          <p:nvPr/>
        </p:nvGrpSpPr>
        <p:grpSpPr>
          <a:xfrm>
            <a:off x="4926820" y="4850733"/>
            <a:ext cx="4034782" cy="4498670"/>
            <a:chOff x="9639450" y="4663498"/>
            <a:chExt cx="4034782" cy="4498670"/>
          </a:xfrm>
        </p:grpSpPr>
        <p:pic>
          <p:nvPicPr>
            <p:cNvPr id="52" name="Picture 4" descr="Lake County California Maps For Design Blank White And Black Backgrounds  High-Res Vector Graphic - Getty Images">
              <a:extLst>
                <a:ext uri="{FF2B5EF4-FFF2-40B4-BE49-F238E27FC236}">
                  <a16:creationId xmlns:a16="http://schemas.microsoft.com/office/drawing/2014/main" id="{92573C13-E134-81F1-CCD3-0930F7859AAD}"/>
                </a:ext>
              </a:extLst>
            </p:cNvPr>
            <p:cNvPicPr>
              <a:picLocks noChangeAspect="1" noChangeArrowheads="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9639450" y="4663498"/>
              <a:ext cx="4034782" cy="4498670"/>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36">
              <a:extLst>
                <a:ext uri="{FF2B5EF4-FFF2-40B4-BE49-F238E27FC236}">
                  <a16:creationId xmlns:a16="http://schemas.microsoft.com/office/drawing/2014/main" id="{75C3B4D9-B9C3-7304-5453-FE238AF1CF07}"/>
                </a:ext>
              </a:extLst>
            </p:cNvPr>
            <p:cNvSpPr txBox="1"/>
            <p:nvPr/>
          </p:nvSpPr>
          <p:spPr>
            <a:xfrm>
              <a:off x="10475049" y="7123419"/>
              <a:ext cx="2290688" cy="292837"/>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nva Sans"/>
                  <a:ea typeface="+mn-ea"/>
                  <a:cs typeface="+mn-cs"/>
                </a:rPr>
                <a:t>Lake</a:t>
              </a:r>
            </a:p>
          </p:txBody>
        </p:sp>
      </p:grpSp>
      <p:grpSp>
        <p:nvGrpSpPr>
          <p:cNvPr id="10" name="Group 9">
            <a:extLst>
              <a:ext uri="{FF2B5EF4-FFF2-40B4-BE49-F238E27FC236}">
                <a16:creationId xmlns:a16="http://schemas.microsoft.com/office/drawing/2014/main" id="{DF18177C-857D-0876-77B1-8C54A47333CC}"/>
              </a:ext>
            </a:extLst>
          </p:cNvPr>
          <p:cNvGrpSpPr/>
          <p:nvPr/>
        </p:nvGrpSpPr>
        <p:grpSpPr>
          <a:xfrm>
            <a:off x="9010711" y="5041228"/>
            <a:ext cx="5026985" cy="4402853"/>
            <a:chOff x="4775254" y="4476530"/>
            <a:chExt cx="5026985" cy="4402853"/>
          </a:xfrm>
        </p:grpSpPr>
        <p:pic>
          <p:nvPicPr>
            <p:cNvPr id="5124" name="Picture 4" descr="Lake County California Maps For Design Blank White And Black Backgrounds  High-Res Vector Graphic - Getty Images">
              <a:extLst>
                <a:ext uri="{FF2B5EF4-FFF2-40B4-BE49-F238E27FC236}">
                  <a16:creationId xmlns:a16="http://schemas.microsoft.com/office/drawing/2014/main" id="{D239E61B-E8DE-245A-2D93-F6A81D6A0E55}"/>
                </a:ext>
              </a:extLst>
            </p:cNvPr>
            <p:cNvPicPr>
              <a:picLocks noChangeAspect="1" noChangeArrowheads="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5985882" y="5534807"/>
              <a:ext cx="2055086" cy="229136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Sonoma Outline Royalty-Free Images ...">
              <a:extLst>
                <a:ext uri="{FF2B5EF4-FFF2-40B4-BE49-F238E27FC236}">
                  <a16:creationId xmlns:a16="http://schemas.microsoft.com/office/drawing/2014/main" id="{72C431D4-FD55-89DD-7356-3778FAB7F738}"/>
                </a:ext>
              </a:extLst>
            </p:cNvPr>
            <p:cNvPicPr>
              <a:picLocks noChangeAspect="1" noChangeArrowheads="1"/>
            </p:cNvPicPr>
            <p:nvPr/>
          </p:nvPicPr>
          <p:blipFill>
            <a:blip r:embed="rId6">
              <a:duotone>
                <a:schemeClr val="accent4">
                  <a:shade val="45000"/>
                  <a:satMod val="135000"/>
                </a:schemeClr>
                <a:prstClr val="white"/>
              </a:duotone>
              <a:extLst>
                <a:ext uri="{BEBA8EAE-BF5A-486C-A8C5-ECC9F3942E4B}">
                  <a14:imgProps xmlns:a14="http://schemas.microsoft.com/office/drawing/2010/main">
                    <a14:imgLayer r:embed="rId7">
                      <a14:imgEffect>
                        <a14:backgroundRemoval t="4286" b="90000" l="833" r="96250">
                          <a14:foregroundMark x1="3750" y1="12857" x2="20417" y2="12857"/>
                          <a14:foregroundMark x1="20417" y1="12857" x2="38750" y2="9524"/>
                          <a14:foregroundMark x1="38750" y1="9524" x2="54167" y2="16190"/>
                          <a14:foregroundMark x1="54167" y1="16190" x2="90417" y2="90000"/>
                          <a14:foregroundMark x1="90417" y1="90000" x2="77917" y2="71429"/>
                          <a14:foregroundMark x1="77917" y1="71429" x2="59167" y2="61429"/>
                          <a14:foregroundMark x1="59167" y1="61429" x2="43333" y2="60000"/>
                          <a14:foregroundMark x1="43333" y1="60000" x2="26667" y2="25714"/>
                          <a14:foregroundMark x1="26667" y1="25714" x2="18750" y2="16190"/>
                          <a14:foregroundMark x1="37083" y1="4286" x2="54583" y2="4286"/>
                          <a14:foregroundMark x1="90833" y1="72381" x2="96250" y2="83810"/>
                          <a14:foregroundMark x1="833" y1="12857" x2="7917" y2="15238"/>
                        </a14:backgroundRemoval>
                      </a14:imgEffect>
                    </a14:imgLayer>
                  </a14:imgProps>
                </a:ext>
                <a:ext uri="{28A0092B-C50C-407E-A947-70E740481C1C}">
                  <a14:useLocalDpi xmlns:a14="http://schemas.microsoft.com/office/drawing/2010/main" val="0"/>
                </a:ext>
              </a:extLst>
            </a:blip>
            <a:srcRect/>
            <a:stretch>
              <a:fillRect/>
            </a:stretch>
          </p:blipFill>
          <p:spPr bwMode="auto">
            <a:xfrm>
              <a:off x="5775096" y="7178353"/>
              <a:ext cx="1944035" cy="170103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31 Yolo County Map Stock Vectors and ...">
              <a:extLst>
                <a:ext uri="{FF2B5EF4-FFF2-40B4-BE49-F238E27FC236}">
                  <a16:creationId xmlns:a16="http://schemas.microsoft.com/office/drawing/2014/main" id="{DBF2B2BF-45D9-2B17-2199-1153A83D7F32}"/>
                </a:ext>
              </a:extLst>
            </p:cNvPr>
            <p:cNvPicPr>
              <a:picLocks noChangeAspect="1" noChangeArrowheads="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backgroundRemoval t="3721" b="91628" l="2137" r="95299">
                          <a14:foregroundMark x1="11538" y1="8372" x2="56410" y2="5581"/>
                          <a14:foregroundMark x1="87179" y1="81395" x2="87607" y2="62326"/>
                          <a14:foregroundMark x1="87607" y1="62326" x2="93162" y2="51163"/>
                          <a14:foregroundMark x1="4701" y1="7907" x2="2991" y2="4651"/>
                          <a14:foregroundMark x1="95299" y1="53488" x2="95299" y2="53488"/>
                          <a14:foregroundMark x1="86325" y1="91628" x2="95299" y2="82326"/>
                          <a14:foregroundMark x1="94872" y1="73023" x2="94872" y2="73023"/>
                        </a14:backgroundRemoval>
                      </a14:imgEffect>
                    </a14:imgLayer>
                  </a14:imgProps>
                </a:ext>
                <a:ext uri="{28A0092B-C50C-407E-A947-70E740481C1C}">
                  <a14:useLocalDpi xmlns:a14="http://schemas.microsoft.com/office/drawing/2010/main" val="0"/>
                </a:ext>
              </a:extLst>
            </a:blip>
            <a:srcRect/>
            <a:stretch>
              <a:fillRect/>
            </a:stretch>
          </p:blipFill>
          <p:spPr bwMode="auto">
            <a:xfrm>
              <a:off x="7525908" y="7143978"/>
              <a:ext cx="1782808" cy="163805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0" descr="Mendocino County, California. Maps for design. Blank, white and black backgrounds">
              <a:extLst>
                <a:ext uri="{FF2B5EF4-FFF2-40B4-BE49-F238E27FC236}">
                  <a16:creationId xmlns:a16="http://schemas.microsoft.com/office/drawing/2014/main" id="{34C94C19-7846-6A24-1708-246C606CF596}"/>
                </a:ext>
              </a:extLst>
            </p:cNvPr>
            <p:cNvPicPr>
              <a:picLocks noChangeAspect="1" noChangeArrowheads="1"/>
            </p:cNvPicPr>
            <p:nvPr/>
          </p:nvPicPr>
          <p:blipFill rotWithShape="1">
            <a:blip r:embed="rId10">
              <a:duotone>
                <a:schemeClr val="accent5">
                  <a:shade val="45000"/>
                  <a:satMod val="135000"/>
                </a:schemeClr>
                <a:prstClr val="white"/>
              </a:duotone>
              <a:extLst>
                <a:ext uri="{BEBA8EAE-BF5A-486C-A8C5-ECC9F3942E4B}">
                  <a14:imgProps xmlns:a14="http://schemas.microsoft.com/office/drawing/2010/main">
                    <a14:imgLayer r:embed="rId11">
                      <a14:imgEffect>
                        <a14:backgroundRemoval t="8203" b="41895" l="9277" r="39746">
                          <a14:foregroundMark x1="23145" y1="42676" x2="27734" y2="41895"/>
                          <a14:foregroundMark x1="27734" y1="41895" x2="27734" y2="41895"/>
                        </a14:backgroundRemoval>
                      </a14:imgEffect>
                    </a14:imgLayer>
                  </a14:imgProps>
                </a:ext>
                <a:ext uri="{28A0092B-C50C-407E-A947-70E740481C1C}">
                  <a14:useLocalDpi xmlns:a14="http://schemas.microsoft.com/office/drawing/2010/main" val="0"/>
                </a:ext>
              </a:extLst>
            </a:blip>
            <a:srcRect l="5528" t="4029" r="56382" b="54099"/>
            <a:stretch/>
          </p:blipFill>
          <p:spPr bwMode="auto">
            <a:xfrm>
              <a:off x="4775254" y="4883934"/>
              <a:ext cx="2421255" cy="2661623"/>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36">
              <a:extLst>
                <a:ext uri="{FF2B5EF4-FFF2-40B4-BE49-F238E27FC236}">
                  <a16:creationId xmlns:a16="http://schemas.microsoft.com/office/drawing/2014/main" id="{FC55AFB9-D1CE-A01A-3935-124399090783}"/>
                </a:ext>
              </a:extLst>
            </p:cNvPr>
            <p:cNvSpPr txBox="1"/>
            <p:nvPr/>
          </p:nvSpPr>
          <p:spPr>
            <a:xfrm>
              <a:off x="5408100" y="4476530"/>
              <a:ext cx="2290688" cy="574966"/>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nva Sans"/>
                  <a:ea typeface="+mn-ea"/>
                  <a:cs typeface="+mn-cs"/>
                </a:rPr>
                <a:t>Transboundary Water Projects</a:t>
              </a:r>
            </a:p>
          </p:txBody>
        </p:sp>
        <p:sp>
          <p:nvSpPr>
            <p:cNvPr id="63" name="TextBox 38">
              <a:extLst>
                <a:ext uri="{FF2B5EF4-FFF2-40B4-BE49-F238E27FC236}">
                  <a16:creationId xmlns:a16="http://schemas.microsoft.com/office/drawing/2014/main" id="{3D96773E-D8AE-AFA0-5F72-887654B95C3C}"/>
                </a:ext>
              </a:extLst>
            </p:cNvPr>
            <p:cNvSpPr txBox="1"/>
            <p:nvPr/>
          </p:nvSpPr>
          <p:spPr>
            <a:xfrm>
              <a:off x="5145529" y="6253140"/>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1568" b="0" i="0" u="none" strike="noStrike" kern="1200" cap="none" spc="0" normalizeH="0" baseline="0" noProof="0" dirty="0">
                  <a:ln>
                    <a:noFill/>
                  </a:ln>
                  <a:solidFill>
                    <a:srgbClr val="FFFFFF"/>
                  </a:solidFill>
                  <a:effectLst/>
                  <a:uLnTx/>
                  <a:uFillTx/>
                  <a:latin typeface="Canva Sans"/>
                  <a:ea typeface="+mn-ea"/>
                  <a:cs typeface="+mn-cs"/>
                </a:rPr>
                <a:t>Mendocino</a:t>
              </a:r>
            </a:p>
          </p:txBody>
        </p:sp>
        <p:sp>
          <p:nvSpPr>
            <p:cNvPr id="5120" name="TextBox 38">
              <a:extLst>
                <a:ext uri="{FF2B5EF4-FFF2-40B4-BE49-F238E27FC236}">
                  <a16:creationId xmlns:a16="http://schemas.microsoft.com/office/drawing/2014/main" id="{DFCC2DB2-4DF7-17DE-1C05-008C9139448E}"/>
                </a:ext>
              </a:extLst>
            </p:cNvPr>
            <p:cNvSpPr txBox="1"/>
            <p:nvPr/>
          </p:nvSpPr>
          <p:spPr>
            <a:xfrm>
              <a:off x="6038516" y="7742987"/>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1568" b="0" i="0" u="none" strike="noStrike" kern="1200" cap="none" spc="0" normalizeH="0" baseline="0" noProof="0" dirty="0">
                  <a:ln>
                    <a:noFill/>
                  </a:ln>
                  <a:solidFill>
                    <a:srgbClr val="FFFFFF"/>
                  </a:solidFill>
                  <a:effectLst/>
                  <a:uLnTx/>
                  <a:uFillTx/>
                  <a:latin typeface="Canva Sans"/>
                  <a:ea typeface="+mn-ea"/>
                  <a:cs typeface="+mn-cs"/>
                </a:rPr>
                <a:t>Sonoma</a:t>
              </a:r>
            </a:p>
          </p:txBody>
        </p:sp>
        <p:sp>
          <p:nvSpPr>
            <p:cNvPr id="5121" name="TextBox 38">
              <a:extLst>
                <a:ext uri="{FF2B5EF4-FFF2-40B4-BE49-F238E27FC236}">
                  <a16:creationId xmlns:a16="http://schemas.microsoft.com/office/drawing/2014/main" id="{5EF4843E-890A-5D55-1027-54098E988777}"/>
                </a:ext>
              </a:extLst>
            </p:cNvPr>
            <p:cNvSpPr txBox="1"/>
            <p:nvPr/>
          </p:nvSpPr>
          <p:spPr>
            <a:xfrm>
              <a:off x="6198513" y="6654606"/>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1568" b="0" i="0" u="none" strike="noStrike" kern="1200" cap="none" spc="0" normalizeH="0" baseline="0" noProof="0" dirty="0">
                  <a:ln>
                    <a:noFill/>
                  </a:ln>
                  <a:solidFill>
                    <a:srgbClr val="FFFFFF"/>
                  </a:solidFill>
                  <a:effectLst/>
                  <a:uLnTx/>
                  <a:uFillTx/>
                  <a:latin typeface="Canva Sans"/>
                  <a:ea typeface="+mn-ea"/>
                  <a:cs typeface="+mn-cs"/>
                </a:rPr>
                <a:t>Lake</a:t>
              </a:r>
            </a:p>
          </p:txBody>
        </p:sp>
        <p:sp>
          <p:nvSpPr>
            <p:cNvPr id="5123" name="TextBox 38">
              <a:extLst>
                <a:ext uri="{FF2B5EF4-FFF2-40B4-BE49-F238E27FC236}">
                  <a16:creationId xmlns:a16="http://schemas.microsoft.com/office/drawing/2014/main" id="{F2B5C696-F451-C77A-7253-D897219C1009}"/>
                </a:ext>
              </a:extLst>
            </p:cNvPr>
            <p:cNvSpPr txBox="1"/>
            <p:nvPr/>
          </p:nvSpPr>
          <p:spPr>
            <a:xfrm>
              <a:off x="7673792" y="7594287"/>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lang="en-US" sz="1568" dirty="0">
                  <a:solidFill>
                    <a:srgbClr val="FFFFFF"/>
                  </a:solidFill>
                  <a:latin typeface="Canva Sans"/>
                </a:rPr>
                <a:t>Yolo</a:t>
              </a:r>
              <a:endParaRPr kumimoji="0" lang="en-US" sz="1568" b="0" i="0" u="none" strike="noStrike" kern="1200" cap="none" spc="0" normalizeH="0" baseline="0" noProof="0" dirty="0">
                <a:ln>
                  <a:noFill/>
                </a:ln>
                <a:solidFill>
                  <a:srgbClr val="FFFFFF"/>
                </a:solidFill>
                <a:effectLst/>
                <a:uLnTx/>
                <a:uFillTx/>
                <a:latin typeface="Canva Sans"/>
                <a:ea typeface="+mn-ea"/>
                <a:cs typeface="+mn-cs"/>
              </a:endParaRPr>
            </a:p>
          </p:txBody>
        </p:sp>
        <p:sp>
          <p:nvSpPr>
            <p:cNvPr id="5127" name="AutoShape 28">
              <a:extLst>
                <a:ext uri="{FF2B5EF4-FFF2-40B4-BE49-F238E27FC236}">
                  <a16:creationId xmlns:a16="http://schemas.microsoft.com/office/drawing/2014/main" id="{662A235B-8F3D-9583-2EF8-9C8B917E1F7E}"/>
                </a:ext>
              </a:extLst>
            </p:cNvPr>
            <p:cNvSpPr/>
            <p:nvPr/>
          </p:nvSpPr>
          <p:spPr>
            <a:xfrm flipH="1">
              <a:off x="5904270" y="5002103"/>
              <a:ext cx="498454" cy="1053607"/>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29" name="AutoShape 28">
              <a:extLst>
                <a:ext uri="{FF2B5EF4-FFF2-40B4-BE49-F238E27FC236}">
                  <a16:creationId xmlns:a16="http://schemas.microsoft.com/office/drawing/2014/main" id="{E61E74E7-ECC9-080A-27D8-578CA67CE165}"/>
                </a:ext>
              </a:extLst>
            </p:cNvPr>
            <p:cNvSpPr/>
            <p:nvPr/>
          </p:nvSpPr>
          <p:spPr>
            <a:xfrm>
              <a:off x="6402723" y="5021000"/>
              <a:ext cx="445335" cy="1198975"/>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1" name="AutoShape 28">
              <a:extLst>
                <a:ext uri="{FF2B5EF4-FFF2-40B4-BE49-F238E27FC236}">
                  <a16:creationId xmlns:a16="http://schemas.microsoft.com/office/drawing/2014/main" id="{2A629DE9-8E1D-D06F-8D16-5BC93AED1809}"/>
                </a:ext>
              </a:extLst>
            </p:cNvPr>
            <p:cNvSpPr/>
            <p:nvPr/>
          </p:nvSpPr>
          <p:spPr>
            <a:xfrm>
              <a:off x="6402722" y="5021001"/>
              <a:ext cx="196509" cy="2540124"/>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3" name="TextBox 36">
              <a:extLst>
                <a:ext uri="{FF2B5EF4-FFF2-40B4-BE49-F238E27FC236}">
                  <a16:creationId xmlns:a16="http://schemas.microsoft.com/office/drawing/2014/main" id="{F427B5EF-CBC8-A958-4B55-CA63BEE090B2}"/>
                </a:ext>
              </a:extLst>
            </p:cNvPr>
            <p:cNvSpPr txBox="1"/>
            <p:nvPr/>
          </p:nvSpPr>
          <p:spPr>
            <a:xfrm>
              <a:off x="7511551" y="6474935"/>
              <a:ext cx="2290688" cy="574966"/>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lang="en-US" sz="2400" dirty="0">
                  <a:solidFill>
                    <a:srgbClr val="FFFFFF"/>
                  </a:solidFill>
                  <a:latin typeface="Canva Sans"/>
                </a:rPr>
                <a:t>Transboundary </a:t>
              </a:r>
            </a:p>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nva Sans"/>
                  <a:ea typeface="+mn-ea"/>
                  <a:cs typeface="+mn-cs"/>
                </a:rPr>
                <a:t>watersheds</a:t>
              </a:r>
            </a:p>
          </p:txBody>
        </p:sp>
        <p:sp>
          <p:nvSpPr>
            <p:cNvPr id="5134" name="AutoShape 28">
              <a:extLst>
                <a:ext uri="{FF2B5EF4-FFF2-40B4-BE49-F238E27FC236}">
                  <a16:creationId xmlns:a16="http://schemas.microsoft.com/office/drawing/2014/main" id="{A918B535-A1E6-5D0A-3B1D-806FB82CABF7}"/>
                </a:ext>
              </a:extLst>
            </p:cNvPr>
            <p:cNvSpPr/>
            <p:nvPr/>
          </p:nvSpPr>
          <p:spPr>
            <a:xfrm flipH="1">
              <a:off x="7278120" y="6757313"/>
              <a:ext cx="524368" cy="311040"/>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35" name="AutoShape 28">
              <a:extLst>
                <a:ext uri="{FF2B5EF4-FFF2-40B4-BE49-F238E27FC236}">
                  <a16:creationId xmlns:a16="http://schemas.microsoft.com/office/drawing/2014/main" id="{2D03C115-A660-90F1-F5F6-3F58AC5A2EC8}"/>
                </a:ext>
              </a:extLst>
            </p:cNvPr>
            <p:cNvSpPr/>
            <p:nvPr/>
          </p:nvSpPr>
          <p:spPr>
            <a:xfrm>
              <a:off x="7802487" y="6757312"/>
              <a:ext cx="81611" cy="574965"/>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F0CCA9E5-BC6B-8ECA-D195-C1C6D9A48F88}"/>
              </a:ext>
            </a:extLst>
          </p:cNvPr>
          <p:cNvGrpSpPr/>
          <p:nvPr/>
        </p:nvGrpSpPr>
        <p:grpSpPr>
          <a:xfrm>
            <a:off x="14380122" y="5199939"/>
            <a:ext cx="3512256" cy="3951305"/>
            <a:chOff x="594566" y="4978127"/>
            <a:chExt cx="3512256" cy="3951305"/>
          </a:xfrm>
        </p:grpSpPr>
        <p:sp>
          <p:nvSpPr>
            <p:cNvPr id="44" name="Freeform 18">
              <a:extLst>
                <a:ext uri="{FF2B5EF4-FFF2-40B4-BE49-F238E27FC236}">
                  <a16:creationId xmlns:a16="http://schemas.microsoft.com/office/drawing/2014/main" id="{79CBFF27-222F-B157-1E43-62A2D3D14C41}"/>
                </a:ext>
              </a:extLst>
            </p:cNvPr>
            <p:cNvSpPr/>
            <p:nvPr/>
          </p:nvSpPr>
          <p:spPr>
            <a:xfrm rot="162373">
              <a:off x="623967" y="4978127"/>
              <a:ext cx="3482855" cy="3951305"/>
            </a:xfrm>
            <a:custGeom>
              <a:avLst/>
              <a:gdLst/>
              <a:ahLst/>
              <a:cxnLst/>
              <a:rect l="l" t="t" r="r" b="b"/>
              <a:pathLst>
                <a:path w="2607490" h="2988527">
                  <a:moveTo>
                    <a:pt x="0" y="0"/>
                  </a:moveTo>
                  <a:lnTo>
                    <a:pt x="2607490" y="0"/>
                  </a:lnTo>
                  <a:lnTo>
                    <a:pt x="2607490" y="2988527"/>
                  </a:lnTo>
                  <a:lnTo>
                    <a:pt x="0" y="298852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60" name="Group 59">
              <a:extLst>
                <a:ext uri="{FF2B5EF4-FFF2-40B4-BE49-F238E27FC236}">
                  <a16:creationId xmlns:a16="http://schemas.microsoft.com/office/drawing/2014/main" id="{1CE1F455-8764-0091-AAF2-8AFB661DB42A}"/>
                </a:ext>
              </a:extLst>
            </p:cNvPr>
            <p:cNvGrpSpPr/>
            <p:nvPr/>
          </p:nvGrpSpPr>
          <p:grpSpPr>
            <a:xfrm rot="21437218">
              <a:off x="594566" y="5533677"/>
              <a:ext cx="1083908" cy="969647"/>
              <a:chOff x="4922003" y="4805593"/>
              <a:chExt cx="3265714" cy="2942237"/>
            </a:xfrm>
          </p:grpSpPr>
          <p:pic>
            <p:nvPicPr>
              <p:cNvPr id="56" name="Picture 4" descr="Lake County California Maps For Design Blank White And Black Backgrounds  High-Res Vector Graphic - Getty Images">
                <a:extLst>
                  <a:ext uri="{FF2B5EF4-FFF2-40B4-BE49-F238E27FC236}">
                    <a16:creationId xmlns:a16="http://schemas.microsoft.com/office/drawing/2014/main" id="{F3393EC6-8C61-D2A0-5DB2-8D2796262682}"/>
                  </a:ext>
                </a:extLst>
              </p:cNvPr>
              <p:cNvPicPr>
                <a:picLocks noChangeAspect="1" noChangeArrowheads="1"/>
              </p:cNvPicPr>
              <p:nvPr/>
            </p:nvPicPr>
            <p:blipFill rotWithShape="1">
              <a:blip r:embed="rId4" cstate="print">
                <a:duotone>
                  <a:schemeClr val="accent1">
                    <a:shade val="45000"/>
                    <a:satMod val="135000"/>
                  </a:schemeClr>
                  <a:prstClr val="white"/>
                </a:duotone>
                <a:extLst>
                  <a:ext uri="{BEBA8EAE-BF5A-486C-A8C5-ECC9F3942E4B}">
                    <a14:imgProps xmlns:a14="http://schemas.microsoft.com/office/drawing/2010/main">
                      <a14:imgLayer r:embed="rId14">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6132631" y="5456466"/>
                <a:ext cx="2055086" cy="229136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0" descr="Mendocino County, California. Maps for design. Blank, white and black backgrounds">
                <a:extLst>
                  <a:ext uri="{FF2B5EF4-FFF2-40B4-BE49-F238E27FC236}">
                    <a16:creationId xmlns:a16="http://schemas.microsoft.com/office/drawing/2014/main" id="{8C2B5EE3-B231-32C0-1E02-35DFF8F16FB3}"/>
                  </a:ext>
                </a:extLst>
              </p:cNvPr>
              <p:cNvPicPr>
                <a:picLocks noChangeAspect="1" noChangeArrowheads="1"/>
              </p:cNvPicPr>
              <p:nvPr/>
            </p:nvPicPr>
            <p:blipFill rotWithShape="1">
              <a:blip r:embed="rId10" cstate="print">
                <a:duotone>
                  <a:schemeClr val="accent5">
                    <a:shade val="45000"/>
                    <a:satMod val="135000"/>
                  </a:schemeClr>
                  <a:prstClr val="white"/>
                </a:duotone>
                <a:extLst>
                  <a:ext uri="{BEBA8EAE-BF5A-486C-A8C5-ECC9F3942E4B}">
                    <a14:imgProps xmlns:a14="http://schemas.microsoft.com/office/drawing/2010/main">
                      <a14:imgLayer r:embed="rId15">
                        <a14:imgEffect>
                          <a14:backgroundRemoval t="8203" b="41895" l="9277" r="39746">
                            <a14:foregroundMark x1="23145" y1="42676" x2="27734" y2="41895"/>
                            <a14:foregroundMark x1="27734" y1="41895" x2="27734" y2="41895"/>
                          </a14:backgroundRemoval>
                        </a14:imgEffect>
                      </a14:imgLayer>
                    </a14:imgProps>
                  </a:ext>
                  <a:ext uri="{28A0092B-C50C-407E-A947-70E740481C1C}">
                    <a14:useLocalDpi xmlns:a14="http://schemas.microsoft.com/office/drawing/2010/main" val="0"/>
                  </a:ext>
                </a:extLst>
              </a:blip>
              <a:srcRect l="5528" t="4029" r="56382" b="54099"/>
              <a:stretch/>
            </p:blipFill>
            <p:spPr bwMode="auto">
              <a:xfrm>
                <a:off x="4922003" y="4805593"/>
                <a:ext cx="2421255" cy="2661623"/>
              </a:xfrm>
              <a:prstGeom prst="rect">
                <a:avLst/>
              </a:prstGeom>
              <a:noFill/>
              <a:extLst>
                <a:ext uri="{909E8E84-426E-40DD-AFC4-6F175D3DCCD1}">
                  <a14:hiddenFill xmlns:a14="http://schemas.microsoft.com/office/drawing/2010/main">
                    <a:solidFill>
                      <a:srgbClr val="FFFFFF"/>
                    </a:solidFill>
                  </a14:hiddenFill>
                </a:ext>
              </a:extLst>
            </p:spPr>
          </p:pic>
        </p:grpSp>
        <p:sp>
          <p:nvSpPr>
            <p:cNvPr id="5136" name="TextBox 36">
              <a:extLst>
                <a:ext uri="{FF2B5EF4-FFF2-40B4-BE49-F238E27FC236}">
                  <a16:creationId xmlns:a16="http://schemas.microsoft.com/office/drawing/2014/main" id="{38DB283B-AF85-5E34-4388-FB6B89B34FC1}"/>
                </a:ext>
              </a:extLst>
            </p:cNvPr>
            <p:cNvSpPr txBox="1"/>
            <p:nvPr/>
          </p:nvSpPr>
          <p:spPr>
            <a:xfrm>
              <a:off x="1244787" y="7270939"/>
              <a:ext cx="2290688" cy="292837"/>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lang="en-US" sz="2400" dirty="0">
                  <a:solidFill>
                    <a:srgbClr val="FFFFFF"/>
                  </a:solidFill>
                  <a:latin typeface="Canva Sans"/>
                </a:rPr>
                <a:t>California</a:t>
              </a:r>
              <a:endParaRPr kumimoji="0" lang="en-US" sz="2400" b="0" i="0" u="none" strike="noStrike" kern="1200" cap="none" spc="0" normalizeH="0" baseline="0" noProof="0" dirty="0">
                <a:ln>
                  <a:noFill/>
                </a:ln>
                <a:solidFill>
                  <a:srgbClr val="FFFFFF"/>
                </a:solidFill>
                <a:effectLst/>
                <a:uLnTx/>
                <a:uFillTx/>
                <a:latin typeface="Canva Sans"/>
                <a:ea typeface="+mn-ea"/>
                <a:cs typeface="+mn-cs"/>
              </a:endParaRPr>
            </a:p>
          </p:txBody>
        </p:sp>
      </p:grpSp>
      <p:grpSp>
        <p:nvGrpSpPr>
          <p:cNvPr id="8" name="Group 7">
            <a:extLst>
              <a:ext uri="{FF2B5EF4-FFF2-40B4-BE49-F238E27FC236}">
                <a16:creationId xmlns:a16="http://schemas.microsoft.com/office/drawing/2014/main" id="{7D137CE9-FFFF-B527-FB1B-69209515E785}"/>
              </a:ext>
            </a:extLst>
          </p:cNvPr>
          <p:cNvGrpSpPr/>
          <p:nvPr/>
        </p:nvGrpSpPr>
        <p:grpSpPr>
          <a:xfrm>
            <a:off x="-319997" y="4807821"/>
            <a:ext cx="5548239" cy="4636260"/>
            <a:chOff x="12859622" y="4791439"/>
            <a:chExt cx="5548239" cy="4636260"/>
          </a:xfrm>
        </p:grpSpPr>
        <p:grpSp>
          <p:nvGrpSpPr>
            <p:cNvPr id="5" name="Group 4">
              <a:extLst>
                <a:ext uri="{FF2B5EF4-FFF2-40B4-BE49-F238E27FC236}">
                  <a16:creationId xmlns:a16="http://schemas.microsoft.com/office/drawing/2014/main" id="{412F309F-8DD1-39F3-2FCD-D1334B54974A}"/>
                </a:ext>
              </a:extLst>
            </p:cNvPr>
            <p:cNvGrpSpPr/>
            <p:nvPr/>
          </p:nvGrpSpPr>
          <p:grpSpPr>
            <a:xfrm>
              <a:off x="12859622" y="4791439"/>
              <a:ext cx="5239679" cy="4234281"/>
              <a:chOff x="13188610" y="4775169"/>
              <a:chExt cx="5239679" cy="4234281"/>
            </a:xfrm>
          </p:grpSpPr>
          <p:pic>
            <p:nvPicPr>
              <p:cNvPr id="5143" name="Picture 4" descr="Lake County California Maps For Design Blank White And Black Backgrounds  High-Res Vector Graphic - Getty Images">
                <a:extLst>
                  <a:ext uri="{FF2B5EF4-FFF2-40B4-BE49-F238E27FC236}">
                    <a16:creationId xmlns:a16="http://schemas.microsoft.com/office/drawing/2014/main" id="{5F7922A4-9F3E-550E-5373-03A812825A45}"/>
                  </a:ext>
                </a:extLst>
              </p:cNvPr>
              <p:cNvPicPr>
                <a:picLocks noChangeAspect="1" noChangeArrowheads="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16">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14538184" y="4775169"/>
                <a:ext cx="3890105" cy="4220990"/>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 descr="Clear Lake | Lakehouse Lifestyle">
                <a:extLst>
                  <a:ext uri="{FF2B5EF4-FFF2-40B4-BE49-F238E27FC236}">
                    <a16:creationId xmlns:a16="http://schemas.microsoft.com/office/drawing/2014/main" id="{C36DA4B6-4F14-B429-5DB1-C235F5EBBD39}"/>
                  </a:ext>
                </a:extLst>
              </p:cNvPr>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2164" b="95672" l="6401" r="89976">
                            <a14:foregroundMark x1="9541" y1="22566" x2="6401" y2="31839"/>
                            <a14:foregroundMark x1="6401" y1="31839" x2="6401" y2="46522"/>
                            <a14:foregroundMark x1="6401" y1="46522" x2="6884" y2="48068"/>
                            <a14:foregroundMark x1="14010" y1="8501" x2="28261" y2="6955"/>
                            <a14:foregroundMark x1="28261" y1="6955" x2="31763" y2="7110"/>
                            <a14:foregroundMark x1="12198" y1="2164" x2="13768" y2="4328"/>
                            <a14:foregroundMark x1="77053" y1="91190" x2="82126" y2="90417"/>
                            <a14:foregroundMark x1="87802" y1="90726" x2="89251" y2="95672"/>
                          </a14:backgroundRemoval>
                        </a14:imgEffect>
                      </a14:imgLayer>
                    </a14:imgProps>
                  </a:ext>
                  <a:ext uri="{28A0092B-C50C-407E-A947-70E740481C1C}">
                    <a14:useLocalDpi xmlns:a14="http://schemas.microsoft.com/office/drawing/2010/main" val="0"/>
                  </a:ext>
                </a:extLst>
              </a:blip>
              <a:srcRect/>
              <a:stretch>
                <a:fillRect/>
              </a:stretch>
            </p:blipFill>
            <p:spPr bwMode="auto">
              <a:xfrm>
                <a:off x="15976035" y="6652566"/>
                <a:ext cx="1159158" cy="881466"/>
              </a:xfrm>
              <a:prstGeom prst="rect">
                <a:avLst/>
              </a:prstGeom>
              <a:noFill/>
              <a:extLst>
                <a:ext uri="{909E8E84-426E-40DD-AFC4-6F175D3DCCD1}">
                  <a14:hiddenFill xmlns:a14="http://schemas.microsoft.com/office/drawing/2010/main">
                    <a:solidFill>
                      <a:srgbClr val="FFFFFF"/>
                    </a:solidFill>
                  </a14:hiddenFill>
                </a:ext>
              </a:extLst>
            </p:spPr>
          </p:pic>
          <p:sp>
            <p:nvSpPr>
              <p:cNvPr id="5141" name="TextBox 36">
                <a:extLst>
                  <a:ext uri="{FF2B5EF4-FFF2-40B4-BE49-F238E27FC236}">
                    <a16:creationId xmlns:a16="http://schemas.microsoft.com/office/drawing/2014/main" id="{F050C82F-98DE-0659-0460-1B61BCD4BBF9}"/>
                  </a:ext>
                </a:extLst>
              </p:cNvPr>
              <p:cNvSpPr txBox="1"/>
              <p:nvPr/>
            </p:nvSpPr>
            <p:spPr>
              <a:xfrm>
                <a:off x="13188610" y="5951721"/>
                <a:ext cx="2290688" cy="292837"/>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lang="en-US" sz="2400" dirty="0">
                    <a:solidFill>
                      <a:srgbClr val="FFFFFF"/>
                    </a:solidFill>
                    <a:latin typeface="Canva Sans"/>
                  </a:rPr>
                  <a:t>Farmers</a:t>
                </a:r>
                <a:endParaRPr kumimoji="0" lang="en-US" sz="2400" b="0" i="0" u="none" strike="noStrike" kern="1200" cap="none" spc="0" normalizeH="0" baseline="0" noProof="0" dirty="0">
                  <a:ln>
                    <a:noFill/>
                  </a:ln>
                  <a:solidFill>
                    <a:srgbClr val="FFFFFF"/>
                  </a:solidFill>
                  <a:effectLst/>
                  <a:uLnTx/>
                  <a:uFillTx/>
                  <a:latin typeface="Canva Sans"/>
                  <a:ea typeface="+mn-ea"/>
                  <a:cs typeface="+mn-cs"/>
                </a:endParaRPr>
              </a:p>
            </p:txBody>
          </p:sp>
          <p:sp>
            <p:nvSpPr>
              <p:cNvPr id="5142" name="AutoShape 28">
                <a:extLst>
                  <a:ext uri="{FF2B5EF4-FFF2-40B4-BE49-F238E27FC236}">
                    <a16:creationId xmlns:a16="http://schemas.microsoft.com/office/drawing/2014/main" id="{C6798037-4C8C-495B-FBBA-F107D8A7B3B2}"/>
                  </a:ext>
                </a:extLst>
              </p:cNvPr>
              <p:cNvSpPr/>
              <p:nvPr/>
            </p:nvSpPr>
            <p:spPr>
              <a:xfrm flipH="1">
                <a:off x="15272714" y="7416256"/>
                <a:ext cx="1051402" cy="909884"/>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AutoShape 28">
                <a:extLst>
                  <a:ext uri="{FF2B5EF4-FFF2-40B4-BE49-F238E27FC236}">
                    <a16:creationId xmlns:a16="http://schemas.microsoft.com/office/drawing/2014/main" id="{70DAF281-DF65-49EB-3612-687905239A51}"/>
                  </a:ext>
                </a:extLst>
              </p:cNvPr>
              <p:cNvSpPr/>
              <p:nvPr/>
            </p:nvSpPr>
            <p:spPr>
              <a:xfrm flipH="1" flipV="1">
                <a:off x="15065770" y="6225351"/>
                <a:ext cx="1051402" cy="292837"/>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AutoShape 28">
                <a:extLst>
                  <a:ext uri="{FF2B5EF4-FFF2-40B4-BE49-F238E27FC236}">
                    <a16:creationId xmlns:a16="http://schemas.microsoft.com/office/drawing/2014/main" id="{FE9E01EC-D86C-1887-14F9-6AE2BF9B9F91}"/>
                  </a:ext>
                </a:extLst>
              </p:cNvPr>
              <p:cNvSpPr/>
              <p:nvPr/>
            </p:nvSpPr>
            <p:spPr>
              <a:xfrm>
                <a:off x="16836614" y="8000279"/>
                <a:ext cx="683949" cy="1009171"/>
              </a:xfrm>
              <a:prstGeom prst="line">
                <a:avLst/>
              </a:prstGeom>
              <a:ln w="38100" cap="flat">
                <a:solidFill>
                  <a:srgbClr val="FFC000"/>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36">
              <a:extLst>
                <a:ext uri="{FF2B5EF4-FFF2-40B4-BE49-F238E27FC236}">
                  <a16:creationId xmlns:a16="http://schemas.microsoft.com/office/drawing/2014/main" id="{F9C92C3F-7341-5A82-4934-C3460D427DDD}"/>
                </a:ext>
              </a:extLst>
            </p:cNvPr>
            <p:cNvSpPr txBox="1"/>
            <p:nvPr/>
          </p:nvSpPr>
          <p:spPr>
            <a:xfrm>
              <a:off x="13324206" y="8489191"/>
              <a:ext cx="2290688" cy="292837"/>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nva Sans"/>
                  <a:ea typeface="+mn-ea"/>
                  <a:cs typeface="+mn-cs"/>
                </a:rPr>
                <a:t>Big Valley G</a:t>
              </a:r>
              <a:r>
                <a:rPr lang="en-US" sz="2400" dirty="0">
                  <a:solidFill>
                    <a:srgbClr val="FFFFFF"/>
                  </a:solidFill>
                  <a:latin typeface="Canva Sans"/>
                </a:rPr>
                <a:t>SA</a:t>
              </a:r>
              <a:endParaRPr kumimoji="0" lang="en-US" sz="2400" b="0" i="0" u="none" strike="noStrike" kern="1200" cap="none" spc="0" normalizeH="0" baseline="0" noProof="0" dirty="0">
                <a:ln>
                  <a:noFill/>
                </a:ln>
                <a:solidFill>
                  <a:srgbClr val="FFFFFF"/>
                </a:solidFill>
                <a:effectLst/>
                <a:uLnTx/>
                <a:uFillTx/>
                <a:latin typeface="Canva Sans"/>
                <a:ea typeface="+mn-ea"/>
                <a:cs typeface="+mn-cs"/>
              </a:endParaRPr>
            </a:p>
          </p:txBody>
        </p:sp>
        <p:sp>
          <p:nvSpPr>
            <p:cNvPr id="7" name="TextBox 36">
              <a:extLst>
                <a:ext uri="{FF2B5EF4-FFF2-40B4-BE49-F238E27FC236}">
                  <a16:creationId xmlns:a16="http://schemas.microsoft.com/office/drawing/2014/main" id="{3E0590C5-4B5D-F716-983D-79DE0B970064}"/>
                </a:ext>
              </a:extLst>
            </p:cNvPr>
            <p:cNvSpPr txBox="1"/>
            <p:nvPr/>
          </p:nvSpPr>
          <p:spPr>
            <a:xfrm>
              <a:off x="16117173" y="9134862"/>
              <a:ext cx="2290688" cy="292837"/>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lang="en-US" sz="2400" dirty="0">
                  <a:solidFill>
                    <a:srgbClr val="FFFFFF"/>
                  </a:solidFill>
                  <a:latin typeface="Canva Sans"/>
                </a:rPr>
                <a:t>Tribes</a:t>
              </a:r>
              <a:endParaRPr kumimoji="0" lang="en-US" sz="2400" b="0" i="0" u="none" strike="noStrike" kern="1200" cap="none" spc="0" normalizeH="0" baseline="0" noProof="0" dirty="0">
                <a:ln>
                  <a:noFill/>
                </a:ln>
                <a:solidFill>
                  <a:srgbClr val="FFFFFF"/>
                </a:solidFill>
                <a:effectLst/>
                <a:uLnTx/>
                <a:uFillTx/>
                <a:latin typeface="Canva Sans"/>
                <a:ea typeface="+mn-ea"/>
                <a:cs typeface="+mn-cs"/>
              </a:endParaRPr>
            </a:p>
          </p:txBody>
        </p:sp>
      </p:grpSp>
    </p:spTree>
    <p:extLst>
      <p:ext uri="{BB962C8B-B14F-4D97-AF65-F5344CB8AC3E}">
        <p14:creationId xmlns:p14="http://schemas.microsoft.com/office/powerpoint/2010/main" val="143087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10" name="Freeform 23">
            <a:extLst>
              <a:ext uri="{FF2B5EF4-FFF2-40B4-BE49-F238E27FC236}">
                <a16:creationId xmlns:a16="http://schemas.microsoft.com/office/drawing/2014/main" id="{181E0C77-ED71-1177-A002-214373F304F6}"/>
              </a:ext>
            </a:extLst>
          </p:cNvPr>
          <p:cNvSpPr/>
          <p:nvPr/>
        </p:nvSpPr>
        <p:spPr>
          <a:xfrm>
            <a:off x="13944600" y="745746"/>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tx2">
                    <a:lumMod val="60000"/>
                    <a:lumOff val="40000"/>
                  </a:schemeClr>
                </a:solidFill>
                <a:latin typeface="Aharoni" panose="02010803020104030203" pitchFamily="2" charset="-79"/>
                <a:cs typeface="Aharoni" panose="02010803020104030203" pitchFamily="2" charset="-79"/>
              </a:rPr>
              <a:t>Local</a:t>
            </a:r>
            <a:r>
              <a:rPr kumimoji="0" lang="en-US" sz="4400" b="0"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 </a:t>
            </a:r>
          </a:p>
        </p:txBody>
      </p:sp>
      <p:sp>
        <p:nvSpPr>
          <p:cNvPr id="3" name="TextBox 2">
            <a:extLst>
              <a:ext uri="{FF2B5EF4-FFF2-40B4-BE49-F238E27FC236}">
                <a16:creationId xmlns:a16="http://schemas.microsoft.com/office/drawing/2014/main" id="{534C0C40-E789-6ACF-7B95-01C0578BDB0E}"/>
              </a:ext>
            </a:extLst>
          </p:cNvPr>
          <p:cNvSpPr txBox="1"/>
          <p:nvPr/>
        </p:nvSpPr>
        <p:spPr>
          <a:xfrm>
            <a:off x="5584943" y="1992732"/>
            <a:ext cx="7118114" cy="769441"/>
          </a:xfrm>
          <a:prstGeom prst="rect">
            <a:avLst/>
          </a:prstGeom>
          <a:noFill/>
        </p:spPr>
        <p:txBody>
          <a:bodyPr wrap="square">
            <a:spAutoFit/>
          </a:bodyPr>
          <a:lstStyle/>
          <a:p>
            <a:pPr algn="ctr"/>
            <a:r>
              <a:rPr kumimoji="0" lang="en-US" sz="4400" b="0" i="0" u="none" strike="noStrike" kern="1200" cap="none" spc="0" normalizeH="0" baseline="0" noProof="0" dirty="0">
                <a:ln>
                  <a:noFill/>
                </a:ln>
                <a:solidFill>
                  <a:srgbClr val="FFC000"/>
                </a:solidFill>
                <a:effectLst/>
                <a:uLnTx/>
                <a:uFillTx/>
                <a:latin typeface="Aharoni" panose="02010803020104030203" pitchFamily="2" charset="-79"/>
                <a:cs typeface="Aharoni" panose="02010803020104030203" pitchFamily="2" charset="-79"/>
              </a:rPr>
              <a:t>Portfolio of Activities</a:t>
            </a:r>
            <a:endParaRPr lang="en-US" sz="4400" dirty="0">
              <a:solidFill>
                <a:srgbClr val="FFC000"/>
              </a:solidFill>
              <a:latin typeface="Aharoni" panose="02010803020104030203" pitchFamily="2" charset="-79"/>
              <a:cs typeface="Aharoni" panose="02010803020104030203" pitchFamily="2" charset="-79"/>
            </a:endParaRPr>
          </a:p>
        </p:txBody>
      </p:sp>
      <p:pic>
        <p:nvPicPr>
          <p:cNvPr id="5" name="Picture 4" descr="Lake County California Maps For Design Blank White And Black Backgrounds  High-Res Vector Graphic - Getty Images">
            <a:extLst>
              <a:ext uri="{FF2B5EF4-FFF2-40B4-BE49-F238E27FC236}">
                <a16:creationId xmlns:a16="http://schemas.microsoft.com/office/drawing/2014/main" id="{5DD3344E-60A1-7470-AEF2-4996076F42B3}"/>
              </a:ext>
            </a:extLst>
          </p:cNvPr>
          <p:cNvPicPr>
            <a:picLocks noChangeAspect="1" noChangeArrowheads="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12955443" y="-196365"/>
            <a:ext cx="2832546" cy="286258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lear Lake | Lakehouse Lifestyle">
            <a:extLst>
              <a:ext uri="{FF2B5EF4-FFF2-40B4-BE49-F238E27FC236}">
                <a16:creationId xmlns:a16="http://schemas.microsoft.com/office/drawing/2014/main" id="{17D369DC-F497-828C-D801-08FF1B747E22}"/>
              </a:ext>
            </a:extLst>
          </p:cNvPr>
          <p:cNvPicPr>
            <a:picLocks noChangeAspect="1" noChangeArrowheads="1"/>
          </p:cNvPicPr>
          <p:nvPr/>
        </p:nvPicPr>
        <p:blipFill>
          <a:blip r:embed="rId6" cstate="print">
            <a:biLevel thresh="25000"/>
            <a:extLst>
              <a:ext uri="{BEBA8EAE-BF5A-486C-A8C5-ECC9F3942E4B}">
                <a14:imgProps xmlns:a14="http://schemas.microsoft.com/office/drawing/2010/main">
                  <a14:imgLayer r:embed="rId7">
                    <a14:imgEffect>
                      <a14:backgroundRemoval t="2164" b="95672" l="6401" r="89976">
                        <a14:foregroundMark x1="9541" y1="22566" x2="6401" y2="31839"/>
                        <a14:foregroundMark x1="6401" y1="31839" x2="6401" y2="46522"/>
                        <a14:foregroundMark x1="6401" y1="46522" x2="6884" y2="48068"/>
                        <a14:foregroundMark x1="14010" y1="8501" x2="28261" y2="6955"/>
                        <a14:foregroundMark x1="28261" y1="6955" x2="31763" y2="7110"/>
                        <a14:foregroundMark x1="12198" y1="2164" x2="13768" y2="4328"/>
                        <a14:foregroundMark x1="77053" y1="91190" x2="82126" y2="90417"/>
                        <a14:foregroundMark x1="87802" y1="90726" x2="89251" y2="95672"/>
                      </a14:backgroundRemoval>
                    </a14:imgEffect>
                  </a14:imgLayer>
                </a14:imgProps>
              </a:ext>
              <a:ext uri="{28A0092B-C50C-407E-A947-70E740481C1C}">
                <a14:useLocalDpi xmlns:a14="http://schemas.microsoft.com/office/drawing/2010/main" val="0"/>
              </a:ext>
            </a:extLst>
          </a:blip>
          <a:srcRect/>
          <a:stretch>
            <a:fillRect/>
          </a:stretch>
        </p:blipFill>
        <p:spPr bwMode="auto">
          <a:xfrm>
            <a:off x="13997199" y="1150842"/>
            <a:ext cx="749034" cy="569593"/>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3434A8B7-E5C1-D87D-ADEB-898DADA01E05}"/>
              </a:ext>
            </a:extLst>
          </p:cNvPr>
          <p:cNvSpPr txBox="1"/>
          <p:nvPr/>
        </p:nvSpPr>
        <p:spPr>
          <a:xfrm>
            <a:off x="4724400" y="2965987"/>
            <a:ext cx="8839199" cy="523220"/>
          </a:xfrm>
          <a:prstGeom prst="rect">
            <a:avLst/>
          </a:prstGeom>
          <a:noFill/>
        </p:spPr>
        <p:txBody>
          <a:bodyPr wrap="square">
            <a:spAutoFit/>
          </a:bodyPr>
          <a:lstStyle/>
          <a:p>
            <a:r>
              <a:rPr lang="en-US" sz="2800" b="1" dirty="0">
                <a:solidFill>
                  <a:schemeClr val="bg1"/>
                </a:solidFill>
              </a:rPr>
              <a:t>Local Engagement: Educational Events and Farm Visits</a:t>
            </a:r>
            <a:endParaRPr lang="en-US" sz="2800" dirty="0">
              <a:solidFill>
                <a:schemeClr val="bg1"/>
              </a:solidFill>
            </a:endParaRPr>
          </a:p>
        </p:txBody>
      </p:sp>
      <p:sp>
        <p:nvSpPr>
          <p:cNvPr id="44" name="TextBox 43">
            <a:extLst>
              <a:ext uri="{FF2B5EF4-FFF2-40B4-BE49-F238E27FC236}">
                <a16:creationId xmlns:a16="http://schemas.microsoft.com/office/drawing/2014/main" id="{C4A6EB14-9D67-1E83-F2E2-74F5C237F7D2}"/>
              </a:ext>
            </a:extLst>
          </p:cNvPr>
          <p:cNvSpPr txBox="1"/>
          <p:nvPr/>
        </p:nvSpPr>
        <p:spPr>
          <a:xfrm>
            <a:off x="4968102" y="3575360"/>
            <a:ext cx="8629203" cy="1938992"/>
          </a:xfrm>
          <a:prstGeom prst="rect">
            <a:avLst/>
          </a:prstGeom>
          <a:noFill/>
        </p:spPr>
        <p:txBody>
          <a:bodyPr wrap="square" numCol="2">
            <a:spAutoFit/>
          </a:bodyPr>
          <a:lstStyle/>
          <a:p>
            <a:pPr marL="285750" indent="-285750">
              <a:buFont typeface="Wingdings" pitchFamily="2" charset="2"/>
              <a:buChar char="ü"/>
            </a:pPr>
            <a:r>
              <a:rPr lang="en-US" sz="2400" dirty="0">
                <a:solidFill>
                  <a:srgbClr val="00B050"/>
                </a:solidFill>
              </a:rPr>
              <a:t>Small Farmers Conference</a:t>
            </a:r>
          </a:p>
          <a:p>
            <a:pPr marL="285750" indent="-285750">
              <a:buFont typeface="Wingdings" pitchFamily="2" charset="2"/>
              <a:buChar char="ü"/>
            </a:pPr>
            <a:r>
              <a:rPr lang="en-US" sz="2400" dirty="0">
                <a:solidFill>
                  <a:srgbClr val="00B050"/>
                </a:solidFill>
              </a:rPr>
              <a:t>Organic Day</a:t>
            </a:r>
          </a:p>
          <a:p>
            <a:pPr marL="285750" indent="-285750">
              <a:buFont typeface="Wingdings" pitchFamily="2" charset="2"/>
              <a:buChar char="ü"/>
            </a:pPr>
            <a:r>
              <a:rPr lang="en-US" sz="2400" dirty="0">
                <a:solidFill>
                  <a:srgbClr val="00B050"/>
                </a:solidFill>
              </a:rPr>
              <a:t> Grape and Olive/Pear Day</a:t>
            </a:r>
            <a:br>
              <a:rPr lang="en-US" sz="2400" dirty="0">
                <a:solidFill>
                  <a:srgbClr val="00B050"/>
                </a:solidFill>
              </a:rPr>
            </a:br>
            <a:br>
              <a:rPr lang="en-US" sz="2400" dirty="0">
                <a:solidFill>
                  <a:srgbClr val="00B050"/>
                </a:solidFill>
              </a:rPr>
            </a:br>
            <a:endParaRPr lang="en-US" sz="2400" dirty="0">
              <a:solidFill>
                <a:srgbClr val="00B050"/>
              </a:solidFill>
            </a:endParaRPr>
          </a:p>
          <a:p>
            <a:pPr marL="285750" indent="-285750">
              <a:buFont typeface="Wingdings" pitchFamily="2" charset="2"/>
              <a:buChar char="ü"/>
            </a:pPr>
            <a:r>
              <a:rPr lang="en-US" sz="2400" dirty="0">
                <a:solidFill>
                  <a:srgbClr val="00B050"/>
                </a:solidFill>
              </a:rPr>
              <a:t>Strategies for Drought Resilience in Agriculture</a:t>
            </a:r>
          </a:p>
          <a:p>
            <a:pPr marL="285750" indent="-285750">
              <a:buFont typeface="Wingdings" pitchFamily="2" charset="2"/>
              <a:buChar char="ü"/>
            </a:pPr>
            <a:r>
              <a:rPr lang="en-US" sz="2400" dirty="0">
                <a:solidFill>
                  <a:srgbClr val="00B050"/>
                </a:solidFill>
              </a:rPr>
              <a:t>Irrigation Scheduling Workshop</a:t>
            </a:r>
          </a:p>
          <a:p>
            <a:pPr marL="285750" indent="-285750">
              <a:buFont typeface="Wingdings" pitchFamily="2" charset="2"/>
              <a:buChar char="ü"/>
            </a:pPr>
            <a:endParaRPr lang="en-US" sz="2400" dirty="0">
              <a:solidFill>
                <a:srgbClr val="00B050"/>
              </a:solidFill>
            </a:endParaRPr>
          </a:p>
        </p:txBody>
      </p:sp>
      <p:pic>
        <p:nvPicPr>
          <p:cNvPr id="45" name="Picture 44" descr="A person standing in front of a large screen&#10;&#10;Description automatically generated">
            <a:extLst>
              <a:ext uri="{FF2B5EF4-FFF2-40B4-BE49-F238E27FC236}">
                <a16:creationId xmlns:a16="http://schemas.microsoft.com/office/drawing/2014/main" id="{388EC45F-E839-10C6-BF8A-A46015826C25}"/>
              </a:ext>
            </a:extLst>
          </p:cNvPr>
          <p:cNvPicPr>
            <a:picLocks noChangeAspect="1"/>
          </p:cNvPicPr>
          <p:nvPr/>
        </p:nvPicPr>
        <p:blipFill>
          <a:blip r:embed="rId8" cstate="print">
            <a:extLst>
              <a:ext uri="{28A0092B-C50C-407E-A947-70E740481C1C}">
                <a14:useLocalDpi xmlns:a14="http://schemas.microsoft.com/office/drawing/2010/main" val="0"/>
              </a:ext>
            </a:extLst>
          </a:blip>
          <a:srcRect t="26583" r="10148" b="4888"/>
          <a:stretch>
            <a:fillRect/>
          </a:stretch>
        </p:blipFill>
        <p:spPr>
          <a:xfrm flipH="1">
            <a:off x="304801" y="5082810"/>
            <a:ext cx="8839199" cy="5075951"/>
          </a:xfrm>
          <a:prstGeom prst="rect">
            <a:avLst/>
          </a:prstGeom>
        </p:spPr>
      </p:pic>
      <p:pic>
        <p:nvPicPr>
          <p:cNvPr id="46" name="Picture 45" descr="A person walking in a vineyard&#10;&#10;Description automatically generated">
            <a:extLst>
              <a:ext uri="{FF2B5EF4-FFF2-40B4-BE49-F238E27FC236}">
                <a16:creationId xmlns:a16="http://schemas.microsoft.com/office/drawing/2014/main" id="{49DE70D2-4EF7-85DF-9070-560F61148187}"/>
              </a:ext>
            </a:extLst>
          </p:cNvPr>
          <p:cNvPicPr>
            <a:picLocks noChangeAspect="1"/>
          </p:cNvPicPr>
          <p:nvPr/>
        </p:nvPicPr>
        <p:blipFill>
          <a:blip r:embed="rId9" cstate="print">
            <a:extLst>
              <a:ext uri="{28A0092B-C50C-407E-A947-70E740481C1C}">
                <a14:useLocalDpi xmlns:a14="http://schemas.microsoft.com/office/drawing/2010/main" val="0"/>
              </a:ext>
            </a:extLst>
          </a:blip>
          <a:srcRect t="22441" b="13664"/>
          <a:stretch/>
        </p:blipFill>
        <p:spPr>
          <a:xfrm>
            <a:off x="13645833" y="5103323"/>
            <a:ext cx="4476751" cy="5085213"/>
          </a:xfrm>
          <a:prstGeom prst="rect">
            <a:avLst/>
          </a:prstGeom>
        </p:spPr>
      </p:pic>
      <p:pic>
        <p:nvPicPr>
          <p:cNvPr id="47" name="Picture 46">
            <a:extLst>
              <a:ext uri="{FF2B5EF4-FFF2-40B4-BE49-F238E27FC236}">
                <a16:creationId xmlns:a16="http://schemas.microsoft.com/office/drawing/2014/main" id="{159E2FBE-78CB-BB15-A825-32A44BAF1ED6}"/>
              </a:ext>
            </a:extLst>
          </p:cNvPr>
          <p:cNvPicPr>
            <a:picLocks noChangeAspect="1"/>
          </p:cNvPicPr>
          <p:nvPr/>
        </p:nvPicPr>
        <p:blipFill>
          <a:blip r:embed="rId10"/>
          <a:srcRect l="33357"/>
          <a:stretch>
            <a:fillRect/>
          </a:stretch>
        </p:blipFill>
        <p:spPr>
          <a:xfrm>
            <a:off x="9144000" y="5103324"/>
            <a:ext cx="4476751" cy="5085213"/>
          </a:xfrm>
          <a:prstGeom prst="rect">
            <a:avLst/>
          </a:prstGeom>
        </p:spPr>
      </p:pic>
    </p:spTree>
    <p:extLst>
      <p:ext uri="{BB962C8B-B14F-4D97-AF65-F5344CB8AC3E}">
        <p14:creationId xmlns:p14="http://schemas.microsoft.com/office/powerpoint/2010/main" val="4207752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DC39A-11C4-4A90-1B0F-6DD6862A31B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CF3A459-BBF9-371E-DE27-A8A026DD47FE}"/>
              </a:ext>
            </a:extLst>
          </p:cNvPr>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10" name="Freeform 23">
            <a:extLst>
              <a:ext uri="{FF2B5EF4-FFF2-40B4-BE49-F238E27FC236}">
                <a16:creationId xmlns:a16="http://schemas.microsoft.com/office/drawing/2014/main" id="{D005D584-1904-64BA-938A-B75B5DF77BD7}"/>
              </a:ext>
            </a:extLst>
          </p:cNvPr>
          <p:cNvSpPr/>
          <p:nvPr/>
        </p:nvSpPr>
        <p:spPr>
          <a:xfrm>
            <a:off x="13944600" y="745746"/>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tx2">
                    <a:lumMod val="60000"/>
                    <a:lumOff val="40000"/>
                  </a:schemeClr>
                </a:solidFill>
                <a:latin typeface="Aharoni" panose="02010803020104030203" pitchFamily="2" charset="-79"/>
                <a:cs typeface="Aharoni" panose="02010803020104030203" pitchFamily="2" charset="-79"/>
              </a:rPr>
              <a:t>Local</a:t>
            </a:r>
            <a:r>
              <a:rPr kumimoji="0" lang="en-US" sz="4400" b="0"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 </a:t>
            </a:r>
          </a:p>
        </p:txBody>
      </p:sp>
      <p:sp>
        <p:nvSpPr>
          <p:cNvPr id="53" name="TextBox 52">
            <a:extLst>
              <a:ext uri="{FF2B5EF4-FFF2-40B4-BE49-F238E27FC236}">
                <a16:creationId xmlns:a16="http://schemas.microsoft.com/office/drawing/2014/main" id="{069AA2CB-4C29-0A16-CEF4-F321F7BC1046}"/>
              </a:ext>
            </a:extLst>
          </p:cNvPr>
          <p:cNvSpPr txBox="1"/>
          <p:nvPr/>
        </p:nvSpPr>
        <p:spPr>
          <a:xfrm>
            <a:off x="7543800" y="2953286"/>
            <a:ext cx="8005737" cy="523220"/>
          </a:xfrm>
          <a:prstGeom prst="rect">
            <a:avLst/>
          </a:prstGeom>
          <a:noFill/>
        </p:spPr>
        <p:txBody>
          <a:bodyPr wrap="square">
            <a:spAutoFit/>
          </a:bodyPr>
          <a:lstStyle/>
          <a:p>
            <a:r>
              <a:rPr lang="en-US" sz="2800" b="1" dirty="0">
                <a:solidFill>
                  <a:schemeClr val="bg1"/>
                </a:solidFill>
              </a:rPr>
              <a:t>Tribal Engagement</a:t>
            </a:r>
            <a:endParaRPr lang="en-US" sz="2800" dirty="0">
              <a:solidFill>
                <a:schemeClr val="bg1"/>
              </a:solidFill>
            </a:endParaRPr>
          </a:p>
        </p:txBody>
      </p:sp>
      <p:sp>
        <p:nvSpPr>
          <p:cNvPr id="3" name="TextBox 2">
            <a:extLst>
              <a:ext uri="{FF2B5EF4-FFF2-40B4-BE49-F238E27FC236}">
                <a16:creationId xmlns:a16="http://schemas.microsoft.com/office/drawing/2014/main" id="{B2ED9601-E8EB-F510-0BFA-3037B18F8D58}"/>
              </a:ext>
            </a:extLst>
          </p:cNvPr>
          <p:cNvSpPr txBox="1"/>
          <p:nvPr/>
        </p:nvSpPr>
        <p:spPr>
          <a:xfrm>
            <a:off x="5584943" y="1992732"/>
            <a:ext cx="7118114" cy="769441"/>
          </a:xfrm>
          <a:prstGeom prst="rect">
            <a:avLst/>
          </a:prstGeom>
          <a:noFill/>
        </p:spPr>
        <p:txBody>
          <a:bodyPr wrap="square">
            <a:spAutoFit/>
          </a:bodyPr>
          <a:lstStyle/>
          <a:p>
            <a:pPr algn="ctr"/>
            <a:r>
              <a:rPr kumimoji="0" lang="en-US" sz="4400" b="0" i="0" u="none" strike="noStrike" kern="1200" cap="none" spc="0" normalizeH="0" baseline="0" noProof="0" dirty="0">
                <a:ln>
                  <a:noFill/>
                </a:ln>
                <a:solidFill>
                  <a:srgbClr val="FFC000"/>
                </a:solidFill>
                <a:effectLst/>
                <a:uLnTx/>
                <a:uFillTx/>
                <a:latin typeface="Aharoni" panose="02010803020104030203" pitchFamily="2" charset="-79"/>
                <a:cs typeface="Aharoni" panose="02010803020104030203" pitchFamily="2" charset="-79"/>
              </a:rPr>
              <a:t>Portfolio of Activities</a:t>
            </a:r>
            <a:endParaRPr lang="en-US" sz="4400" dirty="0">
              <a:solidFill>
                <a:srgbClr val="FFC000"/>
              </a:solidFill>
              <a:latin typeface="Aharoni" panose="02010803020104030203" pitchFamily="2" charset="-79"/>
              <a:cs typeface="Aharoni" panose="02010803020104030203" pitchFamily="2" charset="-79"/>
            </a:endParaRPr>
          </a:p>
        </p:txBody>
      </p:sp>
      <p:pic>
        <p:nvPicPr>
          <p:cNvPr id="5" name="Picture 4" descr="Lake County California Maps For Design Blank White And Black Backgrounds  High-Res Vector Graphic - Getty Images">
            <a:extLst>
              <a:ext uri="{FF2B5EF4-FFF2-40B4-BE49-F238E27FC236}">
                <a16:creationId xmlns:a16="http://schemas.microsoft.com/office/drawing/2014/main" id="{E6D517AC-D813-78A2-01BF-FA55A3E761FC}"/>
              </a:ext>
            </a:extLst>
          </p:cNvPr>
          <p:cNvPicPr>
            <a:picLocks noChangeAspect="1" noChangeArrowheads="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12955443" y="-196365"/>
            <a:ext cx="2832546" cy="286258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1FC6FAA2-7FB8-E134-0290-5006D66DD7EB}"/>
              </a:ext>
            </a:extLst>
          </p:cNvPr>
          <p:cNvSpPr txBox="1"/>
          <p:nvPr/>
        </p:nvSpPr>
        <p:spPr>
          <a:xfrm>
            <a:off x="-33065" y="3642473"/>
            <a:ext cx="8610600" cy="830997"/>
          </a:xfrm>
          <a:prstGeom prst="rect">
            <a:avLst/>
          </a:prstGeom>
          <a:noFill/>
        </p:spPr>
        <p:txBody>
          <a:bodyPr wrap="square" numCol="1">
            <a:spAutoFit/>
          </a:bodyPr>
          <a:lstStyle/>
          <a:p>
            <a:pPr algn="ctr"/>
            <a:r>
              <a:rPr lang="en-US" sz="2400" b="1" dirty="0">
                <a:solidFill>
                  <a:srgbClr val="00B050"/>
                </a:solidFill>
              </a:rPr>
              <a:t>Middletown Rancheria</a:t>
            </a:r>
            <a:r>
              <a:rPr lang="en-US" sz="2400" dirty="0">
                <a:solidFill>
                  <a:srgbClr val="00B050"/>
                </a:solidFill>
              </a:rPr>
              <a:t>: Water and Climate Needs Assessment</a:t>
            </a:r>
            <a:br>
              <a:rPr lang="en-US" sz="2400" dirty="0">
                <a:solidFill>
                  <a:srgbClr val="00B050"/>
                </a:solidFill>
              </a:rPr>
            </a:br>
            <a:r>
              <a:rPr lang="en-US" sz="2400" dirty="0">
                <a:solidFill>
                  <a:srgbClr val="00B050"/>
                </a:solidFill>
              </a:rPr>
              <a:t>Support Water and Climate Programs within Tribes</a:t>
            </a:r>
          </a:p>
        </p:txBody>
      </p:sp>
      <p:pic>
        <p:nvPicPr>
          <p:cNvPr id="22" name="Picture 2" descr="Clear Lake | Lakehouse Lifestyle">
            <a:extLst>
              <a:ext uri="{FF2B5EF4-FFF2-40B4-BE49-F238E27FC236}">
                <a16:creationId xmlns:a16="http://schemas.microsoft.com/office/drawing/2014/main" id="{6FBB77DE-8696-0A54-7E99-6BE21CEDF26D}"/>
              </a:ext>
            </a:extLst>
          </p:cNvPr>
          <p:cNvPicPr>
            <a:picLocks noChangeAspect="1" noChangeArrowheads="1"/>
          </p:cNvPicPr>
          <p:nvPr/>
        </p:nvPicPr>
        <p:blipFill>
          <a:blip r:embed="rId6" cstate="print">
            <a:biLevel thresh="25000"/>
            <a:extLst>
              <a:ext uri="{BEBA8EAE-BF5A-486C-A8C5-ECC9F3942E4B}">
                <a14:imgProps xmlns:a14="http://schemas.microsoft.com/office/drawing/2010/main">
                  <a14:imgLayer r:embed="rId7">
                    <a14:imgEffect>
                      <a14:backgroundRemoval t="2164" b="95672" l="6401" r="89976">
                        <a14:foregroundMark x1="9541" y1="22566" x2="6401" y2="31839"/>
                        <a14:foregroundMark x1="6401" y1="31839" x2="6401" y2="46522"/>
                        <a14:foregroundMark x1="6401" y1="46522" x2="6884" y2="48068"/>
                        <a14:foregroundMark x1="14010" y1="8501" x2="28261" y2="6955"/>
                        <a14:foregroundMark x1="28261" y1="6955" x2="31763" y2="7110"/>
                        <a14:foregroundMark x1="12198" y1="2164" x2="13768" y2="4328"/>
                        <a14:foregroundMark x1="77053" y1="91190" x2="82126" y2="90417"/>
                        <a14:foregroundMark x1="87802" y1="90726" x2="89251" y2="95672"/>
                      </a14:backgroundRemoval>
                    </a14:imgEffect>
                  </a14:imgLayer>
                </a14:imgProps>
              </a:ext>
              <a:ext uri="{28A0092B-C50C-407E-A947-70E740481C1C}">
                <a14:useLocalDpi xmlns:a14="http://schemas.microsoft.com/office/drawing/2010/main" val="0"/>
              </a:ext>
            </a:extLst>
          </a:blip>
          <a:srcRect/>
          <a:stretch>
            <a:fillRect/>
          </a:stretch>
        </p:blipFill>
        <p:spPr bwMode="auto">
          <a:xfrm>
            <a:off x="13997199" y="1150842"/>
            <a:ext cx="749034" cy="56959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Two women standing in front of a large screen&#10;&#10;AI-generated content may be incorrect.">
            <a:extLst>
              <a:ext uri="{FF2B5EF4-FFF2-40B4-BE49-F238E27FC236}">
                <a16:creationId xmlns:a16="http://schemas.microsoft.com/office/drawing/2014/main" id="{E83A2D19-76B2-C347-7F88-D6C9BE943189}"/>
              </a:ext>
            </a:extLst>
          </p:cNvPr>
          <p:cNvPicPr>
            <a:picLocks noChangeAspect="1"/>
          </p:cNvPicPr>
          <p:nvPr/>
        </p:nvPicPr>
        <p:blipFill>
          <a:blip r:embed="rId8" cstate="print">
            <a:extLst>
              <a:ext uri="{28A0092B-C50C-407E-A947-70E740481C1C}">
                <a14:useLocalDpi xmlns:a14="http://schemas.microsoft.com/office/drawing/2010/main" val="0"/>
              </a:ext>
            </a:extLst>
          </a:blip>
          <a:srcRect l="12620" t="26199" r="17135" b="17353"/>
          <a:stretch>
            <a:fillRect/>
          </a:stretch>
        </p:blipFill>
        <p:spPr>
          <a:xfrm>
            <a:off x="266254" y="4615854"/>
            <a:ext cx="4038600" cy="2434023"/>
          </a:xfrm>
          <a:prstGeom prst="rect">
            <a:avLst/>
          </a:prstGeom>
        </p:spPr>
      </p:pic>
      <p:pic>
        <p:nvPicPr>
          <p:cNvPr id="26" name="Picture 25">
            <a:extLst>
              <a:ext uri="{FF2B5EF4-FFF2-40B4-BE49-F238E27FC236}">
                <a16:creationId xmlns:a16="http://schemas.microsoft.com/office/drawing/2014/main" id="{F16586F7-3AC8-F733-3F08-92BA11DAA5B8}"/>
              </a:ext>
            </a:extLst>
          </p:cNvPr>
          <p:cNvPicPr>
            <a:picLocks noChangeAspect="1"/>
          </p:cNvPicPr>
          <p:nvPr/>
        </p:nvPicPr>
        <p:blipFill>
          <a:blip r:embed="rId9"/>
          <a:stretch>
            <a:fillRect/>
          </a:stretch>
        </p:blipFill>
        <p:spPr>
          <a:xfrm>
            <a:off x="4319061" y="4579818"/>
            <a:ext cx="3781094" cy="5597271"/>
          </a:xfrm>
          <a:prstGeom prst="rect">
            <a:avLst/>
          </a:prstGeom>
        </p:spPr>
      </p:pic>
      <p:pic>
        <p:nvPicPr>
          <p:cNvPr id="27" name="Picture 26">
            <a:extLst>
              <a:ext uri="{FF2B5EF4-FFF2-40B4-BE49-F238E27FC236}">
                <a16:creationId xmlns:a16="http://schemas.microsoft.com/office/drawing/2014/main" id="{0671152A-4C20-78B9-BA06-894F342F6C5D}"/>
              </a:ext>
            </a:extLst>
          </p:cNvPr>
          <p:cNvPicPr>
            <a:picLocks noChangeAspect="1"/>
          </p:cNvPicPr>
          <p:nvPr/>
        </p:nvPicPr>
        <p:blipFill>
          <a:blip r:embed="rId10"/>
          <a:srcRect b="21530"/>
          <a:stretch>
            <a:fillRect/>
          </a:stretch>
        </p:blipFill>
        <p:spPr>
          <a:xfrm>
            <a:off x="252046" y="7023401"/>
            <a:ext cx="4052807" cy="3124629"/>
          </a:xfrm>
          <a:prstGeom prst="rect">
            <a:avLst/>
          </a:prstGeom>
        </p:spPr>
      </p:pic>
      <p:sp>
        <p:nvSpPr>
          <p:cNvPr id="28" name="TextBox 27">
            <a:extLst>
              <a:ext uri="{FF2B5EF4-FFF2-40B4-BE49-F238E27FC236}">
                <a16:creationId xmlns:a16="http://schemas.microsoft.com/office/drawing/2014/main" id="{31876E58-822B-6511-C04A-25ED87B13D25}"/>
              </a:ext>
            </a:extLst>
          </p:cNvPr>
          <p:cNvSpPr txBox="1"/>
          <p:nvPr/>
        </p:nvSpPr>
        <p:spPr>
          <a:xfrm>
            <a:off x="9172745" y="3827138"/>
            <a:ext cx="7869451" cy="461665"/>
          </a:xfrm>
          <a:prstGeom prst="rect">
            <a:avLst/>
          </a:prstGeom>
          <a:noFill/>
        </p:spPr>
        <p:txBody>
          <a:bodyPr wrap="square" numCol="1">
            <a:spAutoFit/>
          </a:bodyPr>
          <a:lstStyle/>
          <a:p>
            <a:pPr algn="ctr"/>
            <a:r>
              <a:rPr lang="en-US" sz="2400" b="1" dirty="0">
                <a:solidFill>
                  <a:srgbClr val="00B050"/>
                </a:solidFill>
              </a:rPr>
              <a:t>Scotts Valley Tribe</a:t>
            </a:r>
            <a:r>
              <a:rPr lang="en-US" sz="2400" dirty="0">
                <a:solidFill>
                  <a:srgbClr val="00B050"/>
                </a:solidFill>
              </a:rPr>
              <a:t>: STEM Tribal Youth Day</a:t>
            </a:r>
          </a:p>
        </p:txBody>
      </p:sp>
      <p:pic>
        <p:nvPicPr>
          <p:cNvPr id="40" name="Picture 39">
            <a:extLst>
              <a:ext uri="{FF2B5EF4-FFF2-40B4-BE49-F238E27FC236}">
                <a16:creationId xmlns:a16="http://schemas.microsoft.com/office/drawing/2014/main" id="{35A70213-2C4B-656E-6072-79F449AE0B37}"/>
              </a:ext>
            </a:extLst>
          </p:cNvPr>
          <p:cNvPicPr>
            <a:picLocks noChangeAspect="1"/>
          </p:cNvPicPr>
          <p:nvPr/>
        </p:nvPicPr>
        <p:blipFill>
          <a:blip r:embed="rId11"/>
          <a:stretch>
            <a:fillRect/>
          </a:stretch>
        </p:blipFill>
        <p:spPr>
          <a:xfrm>
            <a:off x="8600981" y="4559112"/>
            <a:ext cx="5412727" cy="5504376"/>
          </a:xfrm>
          <a:prstGeom prst="rect">
            <a:avLst/>
          </a:prstGeom>
        </p:spPr>
      </p:pic>
      <p:pic>
        <p:nvPicPr>
          <p:cNvPr id="42" name="Picture 41">
            <a:extLst>
              <a:ext uri="{FF2B5EF4-FFF2-40B4-BE49-F238E27FC236}">
                <a16:creationId xmlns:a16="http://schemas.microsoft.com/office/drawing/2014/main" id="{6A348F0F-2B13-19A9-D6E6-1AE06481D3C8}"/>
              </a:ext>
            </a:extLst>
          </p:cNvPr>
          <p:cNvPicPr>
            <a:picLocks noChangeAspect="1"/>
          </p:cNvPicPr>
          <p:nvPr/>
        </p:nvPicPr>
        <p:blipFill>
          <a:blip r:embed="rId12"/>
          <a:stretch>
            <a:fillRect/>
          </a:stretch>
        </p:blipFill>
        <p:spPr>
          <a:xfrm>
            <a:off x="13874971" y="4559110"/>
            <a:ext cx="4122056" cy="5504377"/>
          </a:xfrm>
          <a:prstGeom prst="rect">
            <a:avLst/>
          </a:prstGeom>
        </p:spPr>
      </p:pic>
    </p:spTree>
    <p:extLst>
      <p:ext uri="{BB962C8B-B14F-4D97-AF65-F5344CB8AC3E}">
        <p14:creationId xmlns:p14="http://schemas.microsoft.com/office/powerpoint/2010/main" val="90878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D3FCE-E208-1E69-BEF3-3776DEB27B6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398D4B-D939-97AE-9B07-67EB6FC58768}"/>
              </a:ext>
            </a:extLst>
          </p:cNvPr>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10" name="Freeform 23">
            <a:extLst>
              <a:ext uri="{FF2B5EF4-FFF2-40B4-BE49-F238E27FC236}">
                <a16:creationId xmlns:a16="http://schemas.microsoft.com/office/drawing/2014/main" id="{CC6DE2AA-9D77-2F81-E273-8BC1952C92A1}"/>
              </a:ext>
            </a:extLst>
          </p:cNvPr>
          <p:cNvSpPr/>
          <p:nvPr/>
        </p:nvSpPr>
        <p:spPr>
          <a:xfrm>
            <a:off x="13944600" y="745746"/>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tx2">
                    <a:lumMod val="60000"/>
                    <a:lumOff val="40000"/>
                  </a:schemeClr>
                </a:solidFill>
                <a:latin typeface="Aharoni" panose="02010803020104030203" pitchFamily="2" charset="-79"/>
                <a:cs typeface="Aharoni" panose="02010803020104030203" pitchFamily="2" charset="-79"/>
              </a:rPr>
              <a:t>County</a:t>
            </a:r>
            <a:r>
              <a:rPr kumimoji="0" lang="en-US" sz="4400" b="0"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 </a:t>
            </a:r>
          </a:p>
        </p:txBody>
      </p:sp>
      <p:sp>
        <p:nvSpPr>
          <p:cNvPr id="3" name="TextBox 2">
            <a:extLst>
              <a:ext uri="{FF2B5EF4-FFF2-40B4-BE49-F238E27FC236}">
                <a16:creationId xmlns:a16="http://schemas.microsoft.com/office/drawing/2014/main" id="{AF587527-AFC1-B472-CC33-A5196BE8B723}"/>
              </a:ext>
            </a:extLst>
          </p:cNvPr>
          <p:cNvSpPr txBox="1"/>
          <p:nvPr/>
        </p:nvSpPr>
        <p:spPr>
          <a:xfrm>
            <a:off x="5584943" y="1992732"/>
            <a:ext cx="7118114" cy="769441"/>
          </a:xfrm>
          <a:prstGeom prst="rect">
            <a:avLst/>
          </a:prstGeom>
          <a:noFill/>
        </p:spPr>
        <p:txBody>
          <a:bodyPr wrap="square">
            <a:spAutoFit/>
          </a:bodyPr>
          <a:lstStyle/>
          <a:p>
            <a:pPr algn="ctr"/>
            <a:r>
              <a:rPr kumimoji="0" lang="en-US" sz="4400" b="0" i="0" u="none" strike="noStrike" kern="1200" cap="none" spc="0" normalizeH="0" baseline="0" noProof="0" dirty="0">
                <a:ln>
                  <a:noFill/>
                </a:ln>
                <a:solidFill>
                  <a:srgbClr val="FFC000"/>
                </a:solidFill>
                <a:effectLst/>
                <a:uLnTx/>
                <a:uFillTx/>
                <a:latin typeface="Aharoni" panose="02010803020104030203" pitchFamily="2" charset="-79"/>
                <a:cs typeface="Aharoni" panose="02010803020104030203" pitchFamily="2" charset="-79"/>
              </a:rPr>
              <a:t>Portfolio of Activities</a:t>
            </a:r>
            <a:endParaRPr lang="en-US" sz="4400" dirty="0">
              <a:solidFill>
                <a:srgbClr val="FFC000"/>
              </a:solidFill>
              <a:latin typeface="Aharoni" panose="02010803020104030203" pitchFamily="2" charset="-79"/>
              <a:cs typeface="Aharoni" panose="02010803020104030203" pitchFamily="2" charset="-79"/>
            </a:endParaRPr>
          </a:p>
        </p:txBody>
      </p:sp>
      <p:grpSp>
        <p:nvGrpSpPr>
          <p:cNvPr id="4" name="Group 3">
            <a:extLst>
              <a:ext uri="{FF2B5EF4-FFF2-40B4-BE49-F238E27FC236}">
                <a16:creationId xmlns:a16="http://schemas.microsoft.com/office/drawing/2014/main" id="{4905F1A6-EAEF-D62B-EB24-4166D87F9656}"/>
              </a:ext>
            </a:extLst>
          </p:cNvPr>
          <p:cNvGrpSpPr/>
          <p:nvPr/>
        </p:nvGrpSpPr>
        <p:grpSpPr>
          <a:xfrm>
            <a:off x="12955444" y="-154097"/>
            <a:ext cx="2832546" cy="2862580"/>
            <a:chOff x="9639450" y="4663498"/>
            <a:chExt cx="4034782" cy="4498670"/>
          </a:xfrm>
        </p:grpSpPr>
        <p:pic>
          <p:nvPicPr>
            <p:cNvPr id="5" name="Picture 4" descr="Lake County California Maps For Design Blank White And Black Backgrounds  High-Res Vector Graphic - Getty Images">
              <a:extLst>
                <a:ext uri="{FF2B5EF4-FFF2-40B4-BE49-F238E27FC236}">
                  <a16:creationId xmlns:a16="http://schemas.microsoft.com/office/drawing/2014/main" id="{00A217DA-1191-0C83-59EB-DAC0720FC444}"/>
                </a:ext>
              </a:extLst>
            </p:cNvPr>
            <p:cNvPicPr>
              <a:picLocks noChangeAspect="1" noChangeArrowheads="1"/>
            </p:cNvPicPr>
            <p:nvPr/>
          </p:nvPicPr>
          <p:blipFill rotWithShape="1">
            <a:blip r:embed="rId4">
              <a:duotone>
                <a:schemeClr val="accent5">
                  <a:shade val="45000"/>
                  <a:satMod val="135000"/>
                </a:schemeClr>
                <a:prstClr val="white"/>
              </a:duotone>
              <a:extLst>
                <a:ext uri="{BEBA8EAE-BF5A-486C-A8C5-ECC9F3942E4B}">
                  <a14:imgProps xmlns:a14="http://schemas.microsoft.com/office/drawing/2010/main">
                    <a14:imgLayer r:embed="rId5">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9639450" y="4663498"/>
              <a:ext cx="4034782" cy="44986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36">
              <a:extLst>
                <a:ext uri="{FF2B5EF4-FFF2-40B4-BE49-F238E27FC236}">
                  <a16:creationId xmlns:a16="http://schemas.microsoft.com/office/drawing/2014/main" id="{89B0534C-0804-C1A6-C7F0-1899DBAB2E5B}"/>
                </a:ext>
              </a:extLst>
            </p:cNvPr>
            <p:cNvSpPr txBox="1"/>
            <p:nvPr/>
          </p:nvSpPr>
          <p:spPr>
            <a:xfrm>
              <a:off x="10475049" y="7123419"/>
              <a:ext cx="2290688" cy="292837"/>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nva Sans"/>
                  <a:ea typeface="+mn-ea"/>
                  <a:cs typeface="+mn-cs"/>
                </a:rPr>
                <a:t>Lake</a:t>
              </a:r>
            </a:p>
          </p:txBody>
        </p:sp>
      </p:grpSp>
      <p:sp>
        <p:nvSpPr>
          <p:cNvPr id="20" name="TextBox 19">
            <a:extLst>
              <a:ext uri="{FF2B5EF4-FFF2-40B4-BE49-F238E27FC236}">
                <a16:creationId xmlns:a16="http://schemas.microsoft.com/office/drawing/2014/main" id="{9EBE8E05-7CCD-6D91-FD53-AFAB33BDC2E5}"/>
              </a:ext>
            </a:extLst>
          </p:cNvPr>
          <p:cNvSpPr txBox="1"/>
          <p:nvPr/>
        </p:nvSpPr>
        <p:spPr>
          <a:xfrm>
            <a:off x="9473920" y="3510180"/>
            <a:ext cx="7869451" cy="830997"/>
          </a:xfrm>
          <a:prstGeom prst="rect">
            <a:avLst/>
          </a:prstGeom>
          <a:noFill/>
        </p:spPr>
        <p:txBody>
          <a:bodyPr wrap="square" numCol="1">
            <a:spAutoFit/>
          </a:bodyPr>
          <a:lstStyle/>
          <a:p>
            <a:pPr algn="ctr"/>
            <a:r>
              <a:rPr lang="en-US" sz="2400" dirty="0">
                <a:solidFill>
                  <a:schemeClr val="accent6"/>
                </a:solidFill>
              </a:rPr>
              <a:t>Support Big Valley GSA and Lake Water Resources </a:t>
            </a:r>
            <a:br>
              <a:rPr lang="en-US" sz="2400" dirty="0">
                <a:solidFill>
                  <a:schemeClr val="accent6"/>
                </a:solidFill>
              </a:rPr>
            </a:br>
            <a:r>
              <a:rPr lang="en-US" sz="2400" dirty="0">
                <a:solidFill>
                  <a:schemeClr val="accent6"/>
                </a:solidFill>
              </a:rPr>
              <a:t>on SGMA projects</a:t>
            </a:r>
          </a:p>
        </p:txBody>
      </p:sp>
      <p:pic>
        <p:nvPicPr>
          <p:cNvPr id="7" name="Picture 6">
            <a:extLst>
              <a:ext uri="{FF2B5EF4-FFF2-40B4-BE49-F238E27FC236}">
                <a16:creationId xmlns:a16="http://schemas.microsoft.com/office/drawing/2014/main" id="{1A35248B-E3E9-DB4B-6D4C-159B0FAA8B1B}"/>
              </a:ext>
            </a:extLst>
          </p:cNvPr>
          <p:cNvPicPr>
            <a:picLocks noChangeAspect="1"/>
          </p:cNvPicPr>
          <p:nvPr/>
        </p:nvPicPr>
        <p:blipFill>
          <a:blip r:embed="rId6"/>
          <a:stretch>
            <a:fillRect/>
          </a:stretch>
        </p:blipFill>
        <p:spPr>
          <a:xfrm>
            <a:off x="1218309" y="4602329"/>
            <a:ext cx="3675368" cy="5192986"/>
          </a:xfrm>
          <a:prstGeom prst="rect">
            <a:avLst/>
          </a:prstGeom>
        </p:spPr>
      </p:pic>
      <p:pic>
        <p:nvPicPr>
          <p:cNvPr id="8" name="Picture 7">
            <a:extLst>
              <a:ext uri="{FF2B5EF4-FFF2-40B4-BE49-F238E27FC236}">
                <a16:creationId xmlns:a16="http://schemas.microsoft.com/office/drawing/2014/main" id="{95A086F5-EE4C-2C36-6A80-C3736B3BDB33}"/>
              </a:ext>
            </a:extLst>
          </p:cNvPr>
          <p:cNvPicPr>
            <a:picLocks noChangeAspect="1"/>
          </p:cNvPicPr>
          <p:nvPr/>
        </p:nvPicPr>
        <p:blipFill>
          <a:blip r:embed="rId7"/>
          <a:stretch>
            <a:fillRect/>
          </a:stretch>
        </p:blipFill>
        <p:spPr>
          <a:xfrm>
            <a:off x="5163625" y="4602329"/>
            <a:ext cx="3675369" cy="5206773"/>
          </a:xfrm>
          <a:prstGeom prst="rect">
            <a:avLst/>
          </a:prstGeom>
        </p:spPr>
      </p:pic>
      <p:sp>
        <p:nvSpPr>
          <p:cNvPr id="9" name="TextBox 8">
            <a:extLst>
              <a:ext uri="{FF2B5EF4-FFF2-40B4-BE49-F238E27FC236}">
                <a16:creationId xmlns:a16="http://schemas.microsoft.com/office/drawing/2014/main" id="{28959E7E-F5EE-ED97-E1A2-D403660ECD1F}"/>
              </a:ext>
            </a:extLst>
          </p:cNvPr>
          <p:cNvSpPr txBox="1"/>
          <p:nvPr/>
        </p:nvSpPr>
        <p:spPr>
          <a:xfrm>
            <a:off x="5938863" y="2740740"/>
            <a:ext cx="8005737" cy="523220"/>
          </a:xfrm>
          <a:prstGeom prst="rect">
            <a:avLst/>
          </a:prstGeom>
          <a:noFill/>
        </p:spPr>
        <p:txBody>
          <a:bodyPr wrap="square">
            <a:spAutoFit/>
          </a:bodyPr>
          <a:lstStyle/>
          <a:p>
            <a:r>
              <a:rPr lang="en-US" sz="2800" b="1" dirty="0">
                <a:solidFill>
                  <a:schemeClr val="bg1"/>
                </a:solidFill>
              </a:rPr>
              <a:t>Support to Lake Water Agencies and GSAs </a:t>
            </a:r>
            <a:endParaRPr lang="en-US" sz="2800" dirty="0">
              <a:solidFill>
                <a:schemeClr val="bg1"/>
              </a:solidFill>
            </a:endParaRPr>
          </a:p>
        </p:txBody>
      </p:sp>
      <p:sp>
        <p:nvSpPr>
          <p:cNvPr id="11" name="TextBox 10">
            <a:extLst>
              <a:ext uri="{FF2B5EF4-FFF2-40B4-BE49-F238E27FC236}">
                <a16:creationId xmlns:a16="http://schemas.microsoft.com/office/drawing/2014/main" id="{6BAB30E0-11D7-D69C-6CBD-B78CD73C36F6}"/>
              </a:ext>
            </a:extLst>
          </p:cNvPr>
          <p:cNvSpPr txBox="1"/>
          <p:nvPr/>
        </p:nvSpPr>
        <p:spPr>
          <a:xfrm>
            <a:off x="944629" y="3514715"/>
            <a:ext cx="8168043" cy="830997"/>
          </a:xfrm>
          <a:prstGeom prst="rect">
            <a:avLst/>
          </a:prstGeom>
          <a:noFill/>
        </p:spPr>
        <p:txBody>
          <a:bodyPr wrap="square" numCol="1">
            <a:spAutoFit/>
          </a:bodyPr>
          <a:lstStyle/>
          <a:p>
            <a:pPr algn="ctr"/>
            <a:r>
              <a:rPr lang="en-US" sz="2400" dirty="0">
                <a:solidFill>
                  <a:schemeClr val="accent6"/>
                </a:solidFill>
              </a:rPr>
              <a:t>Support Lake Water Resources Department and STANTEC in efforts related to Lake County DRP</a:t>
            </a:r>
          </a:p>
        </p:txBody>
      </p:sp>
      <p:pic>
        <p:nvPicPr>
          <p:cNvPr id="12" name="Picture 11">
            <a:extLst>
              <a:ext uri="{FF2B5EF4-FFF2-40B4-BE49-F238E27FC236}">
                <a16:creationId xmlns:a16="http://schemas.microsoft.com/office/drawing/2014/main" id="{DAAA1083-9790-F094-09F8-C5D95C5C6487}"/>
              </a:ext>
            </a:extLst>
          </p:cNvPr>
          <p:cNvPicPr>
            <a:picLocks noChangeAspect="1"/>
          </p:cNvPicPr>
          <p:nvPr/>
        </p:nvPicPr>
        <p:blipFill>
          <a:blip r:embed="rId8"/>
          <a:stretch>
            <a:fillRect/>
          </a:stretch>
        </p:blipFill>
        <p:spPr>
          <a:xfrm>
            <a:off x="11207875" y="4341177"/>
            <a:ext cx="4372899" cy="5537172"/>
          </a:xfrm>
          <a:prstGeom prst="rect">
            <a:avLst/>
          </a:prstGeom>
        </p:spPr>
      </p:pic>
    </p:spTree>
    <p:extLst>
      <p:ext uri="{BB962C8B-B14F-4D97-AF65-F5344CB8AC3E}">
        <p14:creationId xmlns:p14="http://schemas.microsoft.com/office/powerpoint/2010/main" val="3094541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10" name="Freeform 23">
            <a:extLst>
              <a:ext uri="{FF2B5EF4-FFF2-40B4-BE49-F238E27FC236}">
                <a16:creationId xmlns:a16="http://schemas.microsoft.com/office/drawing/2014/main" id="{181E0C77-ED71-1177-A002-214373F304F6}"/>
              </a:ext>
            </a:extLst>
          </p:cNvPr>
          <p:cNvSpPr/>
          <p:nvPr/>
        </p:nvSpPr>
        <p:spPr>
          <a:xfrm>
            <a:off x="14152349" y="485130"/>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Regional</a:t>
            </a:r>
            <a:r>
              <a:rPr kumimoji="0" lang="en-US" sz="4400" b="0" i="0" u="none" strike="noStrike" kern="1200" cap="none" spc="0" normalizeH="0" baseline="0" noProof="0" dirty="0">
                <a:ln>
                  <a:noFill/>
                </a:ln>
                <a:solidFill>
                  <a:schemeClr val="tx2">
                    <a:lumMod val="60000"/>
                    <a:lumOff val="40000"/>
                  </a:schemeClr>
                </a:solidFill>
                <a:effectLst/>
                <a:uLnTx/>
                <a:uFillTx/>
                <a:latin typeface="League Spartan"/>
                <a:ea typeface="+mn-ea"/>
                <a:cs typeface="+mn-cs"/>
              </a:rPr>
              <a:t> </a:t>
            </a:r>
            <a:endParaRPr kumimoji="0" lang="en-US" sz="4400" b="0" i="0" u="none" strike="noStrike" kern="1200" cap="none" spc="0" normalizeH="0" baseline="0" noProof="0" dirty="0">
              <a:ln>
                <a:noFill/>
              </a:ln>
              <a:solidFill>
                <a:schemeClr val="tx2">
                  <a:lumMod val="60000"/>
                  <a:lumOff val="40000"/>
                </a:schemeClr>
              </a:solidFill>
              <a:effectLst/>
              <a:uLnTx/>
              <a:uFillTx/>
              <a:latin typeface="Helvetica" pitchFamily="2" charset="0"/>
            </a:endParaRPr>
          </a:p>
        </p:txBody>
      </p:sp>
      <p:grpSp>
        <p:nvGrpSpPr>
          <p:cNvPr id="29" name="Group 28">
            <a:extLst>
              <a:ext uri="{FF2B5EF4-FFF2-40B4-BE49-F238E27FC236}">
                <a16:creationId xmlns:a16="http://schemas.microsoft.com/office/drawing/2014/main" id="{E9F1CA1A-0AE1-10E2-14DD-11DC1635F64C}"/>
              </a:ext>
            </a:extLst>
          </p:cNvPr>
          <p:cNvGrpSpPr/>
          <p:nvPr/>
        </p:nvGrpSpPr>
        <p:grpSpPr>
          <a:xfrm>
            <a:off x="13563625" y="-39331"/>
            <a:ext cx="2621523" cy="2548513"/>
            <a:chOff x="197877" y="3280787"/>
            <a:chExt cx="4601068" cy="3995449"/>
          </a:xfrm>
        </p:grpSpPr>
        <p:pic>
          <p:nvPicPr>
            <p:cNvPr id="12" name="Picture 4" descr="Lake County California Maps For Design Blank White And Black Backgrounds  High-Res Vector Graphic - Getty Images">
              <a:extLst>
                <a:ext uri="{FF2B5EF4-FFF2-40B4-BE49-F238E27FC236}">
                  <a16:creationId xmlns:a16="http://schemas.microsoft.com/office/drawing/2014/main" id="{915F5359-C1E5-F6B0-82A5-791494C1D02E}"/>
                </a:ext>
              </a:extLst>
            </p:cNvPr>
            <p:cNvPicPr>
              <a:picLocks noChangeAspect="1" noChangeArrowheads="1"/>
            </p:cNvPicPr>
            <p:nvPr/>
          </p:nvPicPr>
          <p:blipFill rotWithShape="1">
            <a:blip r:embed="rId4">
              <a:duotone>
                <a:schemeClr val="bg2">
                  <a:shade val="45000"/>
                  <a:satMod val="135000"/>
                </a:schemeClr>
                <a:prstClr val="white"/>
              </a:duotone>
              <a:extLst>
                <a:ext uri="{BEBA8EAE-BF5A-486C-A8C5-ECC9F3942E4B}">
                  <a14:imgProps xmlns:a14="http://schemas.microsoft.com/office/drawing/2010/main">
                    <a14:imgLayer r:embed="rId5">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1408505" y="3931660"/>
              <a:ext cx="2055086" cy="22913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Sonoma Outline Royalty-Free Images ...">
              <a:extLst>
                <a:ext uri="{FF2B5EF4-FFF2-40B4-BE49-F238E27FC236}">
                  <a16:creationId xmlns:a16="http://schemas.microsoft.com/office/drawing/2014/main" id="{F2A61F30-7DE8-942F-BC0E-7564205CE621}"/>
                </a:ext>
              </a:extLst>
            </p:cNvPr>
            <p:cNvPicPr>
              <a:picLocks noChangeAspect="1" noChangeArrowheads="1"/>
            </p:cNvPicPr>
            <p:nvPr/>
          </p:nvPicPr>
          <p:blipFill>
            <a:blip r:embed="rId6">
              <a:duotone>
                <a:schemeClr val="accent4">
                  <a:shade val="45000"/>
                  <a:satMod val="135000"/>
                </a:schemeClr>
                <a:prstClr val="white"/>
              </a:duotone>
              <a:extLst>
                <a:ext uri="{BEBA8EAE-BF5A-486C-A8C5-ECC9F3942E4B}">
                  <a14:imgProps xmlns:a14="http://schemas.microsoft.com/office/drawing/2010/main">
                    <a14:imgLayer r:embed="rId7">
                      <a14:imgEffect>
                        <a14:backgroundRemoval t="4286" b="90000" l="833" r="96250">
                          <a14:foregroundMark x1="3750" y1="12857" x2="20417" y2="12857"/>
                          <a14:foregroundMark x1="20417" y1="12857" x2="38750" y2="9524"/>
                          <a14:foregroundMark x1="38750" y1="9524" x2="54167" y2="16190"/>
                          <a14:foregroundMark x1="54167" y1="16190" x2="90417" y2="90000"/>
                          <a14:foregroundMark x1="90417" y1="90000" x2="77917" y2="71429"/>
                          <a14:foregroundMark x1="77917" y1="71429" x2="59167" y2="61429"/>
                          <a14:foregroundMark x1="59167" y1="61429" x2="43333" y2="60000"/>
                          <a14:foregroundMark x1="43333" y1="60000" x2="26667" y2="25714"/>
                          <a14:foregroundMark x1="26667" y1="25714" x2="18750" y2="16190"/>
                          <a14:foregroundMark x1="37083" y1="4286" x2="54583" y2="4286"/>
                          <a14:foregroundMark x1="90833" y1="72381" x2="96250" y2="83810"/>
                          <a14:foregroundMark x1="833" y1="12857" x2="7917" y2="15238"/>
                        </a14:backgroundRemoval>
                      </a14:imgEffect>
                    </a14:imgLayer>
                  </a14:imgProps>
                </a:ext>
                <a:ext uri="{28A0092B-C50C-407E-A947-70E740481C1C}">
                  <a14:useLocalDpi xmlns:a14="http://schemas.microsoft.com/office/drawing/2010/main" val="0"/>
                </a:ext>
              </a:extLst>
            </a:blip>
            <a:srcRect/>
            <a:stretch>
              <a:fillRect/>
            </a:stretch>
          </p:blipFill>
          <p:spPr bwMode="auto">
            <a:xfrm>
              <a:off x="1197719" y="5575206"/>
              <a:ext cx="1944035" cy="170103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31 Yolo County Map Stock Vectors and ...">
              <a:extLst>
                <a:ext uri="{FF2B5EF4-FFF2-40B4-BE49-F238E27FC236}">
                  <a16:creationId xmlns:a16="http://schemas.microsoft.com/office/drawing/2014/main" id="{3CC455AD-7B50-CD6A-6713-EE1CD4417EFE}"/>
                </a:ext>
              </a:extLst>
            </p:cNvPr>
            <p:cNvPicPr>
              <a:picLocks noChangeAspect="1" noChangeArrowheads="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backgroundRemoval t="3721" b="91628" l="2137" r="95299">
                          <a14:foregroundMark x1="11538" y1="8372" x2="56410" y2="5581"/>
                          <a14:foregroundMark x1="87179" y1="81395" x2="87607" y2="62326"/>
                          <a14:foregroundMark x1="87607" y1="62326" x2="93162" y2="51163"/>
                          <a14:foregroundMark x1="4701" y1="7907" x2="2991" y2="4651"/>
                          <a14:foregroundMark x1="95299" y1="53488" x2="95299" y2="53488"/>
                          <a14:foregroundMark x1="86325" y1="91628" x2="95299" y2="82326"/>
                          <a14:foregroundMark x1="94872" y1="73023" x2="94872" y2="73023"/>
                        </a14:backgroundRemoval>
                      </a14:imgEffect>
                    </a14:imgLayer>
                  </a14:imgProps>
                </a:ext>
                <a:ext uri="{28A0092B-C50C-407E-A947-70E740481C1C}">
                  <a14:useLocalDpi xmlns:a14="http://schemas.microsoft.com/office/drawing/2010/main" val="0"/>
                </a:ext>
              </a:extLst>
            </a:blip>
            <a:srcRect/>
            <a:stretch>
              <a:fillRect/>
            </a:stretch>
          </p:blipFill>
          <p:spPr bwMode="auto">
            <a:xfrm>
              <a:off x="2948531" y="5540831"/>
              <a:ext cx="1782808" cy="16380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Mendocino County, California. Maps for design. Blank, white and black backgrounds">
              <a:extLst>
                <a:ext uri="{FF2B5EF4-FFF2-40B4-BE49-F238E27FC236}">
                  <a16:creationId xmlns:a16="http://schemas.microsoft.com/office/drawing/2014/main" id="{36D7C93F-8DD1-7B68-BF6D-DBB17D0105F5}"/>
                </a:ext>
              </a:extLst>
            </p:cNvPr>
            <p:cNvPicPr>
              <a:picLocks noChangeAspect="1" noChangeArrowheads="1"/>
            </p:cNvPicPr>
            <p:nvPr/>
          </p:nvPicPr>
          <p:blipFill rotWithShape="1">
            <a:blip r:embed="rId10" cstate="print">
              <a:duotone>
                <a:schemeClr val="accent5">
                  <a:shade val="45000"/>
                  <a:satMod val="135000"/>
                </a:schemeClr>
                <a:prstClr val="white"/>
              </a:duotone>
              <a:extLst>
                <a:ext uri="{BEBA8EAE-BF5A-486C-A8C5-ECC9F3942E4B}">
                  <a14:imgProps xmlns:a14="http://schemas.microsoft.com/office/drawing/2010/main">
                    <a14:imgLayer r:embed="rId11">
                      <a14:imgEffect>
                        <a14:backgroundRemoval t="8203" b="41895" l="9277" r="39746">
                          <a14:foregroundMark x1="23145" y1="42676" x2="27734" y2="41895"/>
                          <a14:foregroundMark x1="27734" y1="41895" x2="27734" y2="41895"/>
                        </a14:backgroundRemoval>
                      </a14:imgEffect>
                    </a14:imgLayer>
                  </a14:imgProps>
                </a:ext>
                <a:ext uri="{28A0092B-C50C-407E-A947-70E740481C1C}">
                  <a14:useLocalDpi xmlns:a14="http://schemas.microsoft.com/office/drawing/2010/main" val="0"/>
                </a:ext>
              </a:extLst>
            </a:blip>
            <a:srcRect l="5528" t="4029" r="56382" b="54099"/>
            <a:stretch/>
          </p:blipFill>
          <p:spPr bwMode="auto">
            <a:xfrm>
              <a:off x="197877" y="3280787"/>
              <a:ext cx="2421255" cy="266162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38">
              <a:extLst>
                <a:ext uri="{FF2B5EF4-FFF2-40B4-BE49-F238E27FC236}">
                  <a16:creationId xmlns:a16="http://schemas.microsoft.com/office/drawing/2014/main" id="{4906D564-6CB1-63F9-B946-C2740EEE7094}"/>
                </a:ext>
              </a:extLst>
            </p:cNvPr>
            <p:cNvSpPr txBox="1"/>
            <p:nvPr/>
          </p:nvSpPr>
          <p:spPr>
            <a:xfrm>
              <a:off x="568152" y="4649993"/>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1568" b="0" i="0" u="none" strike="noStrike" kern="1200" cap="none" spc="0" normalizeH="0" baseline="0" noProof="0" dirty="0">
                  <a:ln>
                    <a:noFill/>
                  </a:ln>
                  <a:solidFill>
                    <a:srgbClr val="FFFFFF"/>
                  </a:solidFill>
                  <a:effectLst/>
                  <a:uLnTx/>
                  <a:uFillTx/>
                  <a:latin typeface="Canva Sans"/>
                  <a:ea typeface="+mn-ea"/>
                  <a:cs typeface="+mn-cs"/>
                </a:rPr>
                <a:t>Mendocino</a:t>
              </a:r>
            </a:p>
          </p:txBody>
        </p:sp>
        <p:sp>
          <p:nvSpPr>
            <p:cNvPr id="20" name="TextBox 38">
              <a:extLst>
                <a:ext uri="{FF2B5EF4-FFF2-40B4-BE49-F238E27FC236}">
                  <a16:creationId xmlns:a16="http://schemas.microsoft.com/office/drawing/2014/main" id="{46B3F329-560C-802A-DC03-E6A970FFE747}"/>
                </a:ext>
              </a:extLst>
            </p:cNvPr>
            <p:cNvSpPr txBox="1"/>
            <p:nvPr/>
          </p:nvSpPr>
          <p:spPr>
            <a:xfrm>
              <a:off x="1461139" y="6139840"/>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1568" b="0" i="0" u="none" strike="noStrike" kern="1200" cap="none" spc="0" normalizeH="0" baseline="0" noProof="0" dirty="0">
                  <a:ln>
                    <a:noFill/>
                  </a:ln>
                  <a:solidFill>
                    <a:srgbClr val="FFFFFF"/>
                  </a:solidFill>
                  <a:effectLst/>
                  <a:uLnTx/>
                  <a:uFillTx/>
                  <a:latin typeface="Canva Sans"/>
                  <a:ea typeface="+mn-ea"/>
                  <a:cs typeface="+mn-cs"/>
                </a:rPr>
                <a:t>Sonoma</a:t>
              </a:r>
            </a:p>
          </p:txBody>
        </p:sp>
        <p:sp>
          <p:nvSpPr>
            <p:cNvPr id="21" name="TextBox 38">
              <a:extLst>
                <a:ext uri="{FF2B5EF4-FFF2-40B4-BE49-F238E27FC236}">
                  <a16:creationId xmlns:a16="http://schemas.microsoft.com/office/drawing/2014/main" id="{1A9C1128-E508-2150-D7E2-A170617BE4FE}"/>
                </a:ext>
              </a:extLst>
            </p:cNvPr>
            <p:cNvSpPr txBox="1"/>
            <p:nvPr/>
          </p:nvSpPr>
          <p:spPr>
            <a:xfrm>
              <a:off x="1621136" y="5051459"/>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kumimoji="0" lang="en-US" sz="1568" b="0" i="0" u="none" strike="noStrike" kern="1200" cap="none" spc="0" normalizeH="0" baseline="0" noProof="0" dirty="0">
                  <a:ln>
                    <a:noFill/>
                  </a:ln>
                  <a:solidFill>
                    <a:srgbClr val="FFFFFF"/>
                  </a:solidFill>
                  <a:effectLst/>
                  <a:uLnTx/>
                  <a:uFillTx/>
                  <a:latin typeface="Canva Sans"/>
                  <a:ea typeface="+mn-ea"/>
                  <a:cs typeface="+mn-cs"/>
                </a:rPr>
                <a:t>Lake</a:t>
              </a:r>
            </a:p>
          </p:txBody>
        </p:sp>
        <p:sp>
          <p:nvSpPr>
            <p:cNvPr id="22" name="TextBox 38">
              <a:extLst>
                <a:ext uri="{FF2B5EF4-FFF2-40B4-BE49-F238E27FC236}">
                  <a16:creationId xmlns:a16="http://schemas.microsoft.com/office/drawing/2014/main" id="{BB9CCD3C-E749-47DF-39F8-BEAD45F17942}"/>
                </a:ext>
              </a:extLst>
            </p:cNvPr>
            <p:cNvSpPr txBox="1"/>
            <p:nvPr/>
          </p:nvSpPr>
          <p:spPr>
            <a:xfrm>
              <a:off x="3096415" y="5991140"/>
              <a:ext cx="1702530" cy="265048"/>
            </a:xfrm>
            <a:prstGeom prst="rect">
              <a:avLst/>
            </a:prstGeom>
          </p:spPr>
          <p:txBody>
            <a:bodyPr lIns="0" tIns="0" rIns="0" bIns="0" rtlCol="0" anchor="t">
              <a:spAutoFit/>
            </a:bodyPr>
            <a:lstStyle/>
            <a:p>
              <a:pPr marL="0" marR="0" lvl="0" indent="0" algn="ctr" defTabSz="914400" rtl="0" eaLnBrk="1" fontAlgn="auto" latinLnBrk="0" hangingPunct="1">
                <a:lnSpc>
                  <a:spcPts val="2196"/>
                </a:lnSpc>
                <a:spcBef>
                  <a:spcPct val="0"/>
                </a:spcBef>
                <a:spcAft>
                  <a:spcPts val="0"/>
                </a:spcAft>
                <a:buClrTx/>
                <a:buSzTx/>
                <a:buFontTx/>
                <a:buNone/>
                <a:tabLst/>
                <a:defRPr/>
              </a:pPr>
              <a:r>
                <a:rPr lang="en-US" sz="1568" dirty="0">
                  <a:solidFill>
                    <a:srgbClr val="FFFFFF"/>
                  </a:solidFill>
                  <a:latin typeface="Canva Sans"/>
                </a:rPr>
                <a:t>Yolo</a:t>
              </a:r>
              <a:endParaRPr kumimoji="0" lang="en-US" sz="1568" b="0" i="0" u="none" strike="noStrike" kern="1200" cap="none" spc="0" normalizeH="0" baseline="0" noProof="0" dirty="0">
                <a:ln>
                  <a:noFill/>
                </a:ln>
                <a:solidFill>
                  <a:srgbClr val="FFFFFF"/>
                </a:solidFill>
                <a:effectLst/>
                <a:uLnTx/>
                <a:uFillTx/>
                <a:latin typeface="Canva Sans"/>
                <a:ea typeface="+mn-ea"/>
                <a:cs typeface="+mn-cs"/>
              </a:endParaRPr>
            </a:p>
          </p:txBody>
        </p:sp>
      </p:grpSp>
      <p:pic>
        <p:nvPicPr>
          <p:cNvPr id="4" name="Picture 3">
            <a:extLst>
              <a:ext uri="{FF2B5EF4-FFF2-40B4-BE49-F238E27FC236}">
                <a16:creationId xmlns:a16="http://schemas.microsoft.com/office/drawing/2014/main" id="{0F92828B-D23E-C908-CC4B-D7C84AA49A85}"/>
              </a:ext>
            </a:extLst>
          </p:cNvPr>
          <p:cNvPicPr>
            <a:picLocks noChangeAspect="1"/>
          </p:cNvPicPr>
          <p:nvPr/>
        </p:nvPicPr>
        <p:blipFill>
          <a:blip r:embed="rId12"/>
          <a:stretch>
            <a:fillRect/>
          </a:stretch>
        </p:blipFill>
        <p:spPr>
          <a:xfrm>
            <a:off x="6850634" y="3585080"/>
            <a:ext cx="8452568" cy="6723192"/>
          </a:xfrm>
          <a:prstGeom prst="rect">
            <a:avLst/>
          </a:prstGeom>
        </p:spPr>
      </p:pic>
      <p:sp>
        <p:nvSpPr>
          <p:cNvPr id="6" name="TextBox 5">
            <a:extLst>
              <a:ext uri="{FF2B5EF4-FFF2-40B4-BE49-F238E27FC236}">
                <a16:creationId xmlns:a16="http://schemas.microsoft.com/office/drawing/2014/main" id="{D764EA34-3139-0784-EBD8-FD991E3C6BD7}"/>
              </a:ext>
            </a:extLst>
          </p:cNvPr>
          <p:cNvSpPr txBox="1"/>
          <p:nvPr/>
        </p:nvSpPr>
        <p:spPr>
          <a:xfrm>
            <a:off x="3886200" y="2652601"/>
            <a:ext cx="10855684" cy="830997"/>
          </a:xfrm>
          <a:prstGeom prst="rect">
            <a:avLst/>
          </a:prstGeom>
          <a:noFill/>
        </p:spPr>
        <p:txBody>
          <a:bodyPr wrap="square">
            <a:spAutoFit/>
          </a:bodyPr>
          <a:lstStyle/>
          <a:p>
            <a:pPr algn="ctr"/>
            <a:r>
              <a:rPr lang="en-US" sz="2400" b="1" dirty="0">
                <a:solidFill>
                  <a:schemeClr val="accent4"/>
                </a:solidFill>
                <a:latin typeface="Helvetica" pitchFamily="2" charset="0"/>
              </a:rPr>
              <a:t>Research Project</a:t>
            </a:r>
            <a:r>
              <a:rPr lang="en-US" sz="2400" dirty="0">
                <a:solidFill>
                  <a:schemeClr val="accent4"/>
                </a:solidFill>
                <a:latin typeface="Helvetica" pitchFamily="2" charset="0"/>
              </a:rPr>
              <a:t>: An integrated Decision Support Framework to analyze the hydrologic, environmental and social resilience of Scott Dam Removal</a:t>
            </a:r>
          </a:p>
        </p:txBody>
      </p:sp>
      <p:pic>
        <p:nvPicPr>
          <p:cNvPr id="20482" name="Picture 2" descr="Russian River Watershed Overview – Russian River Water Forum">
            <a:extLst>
              <a:ext uri="{FF2B5EF4-FFF2-40B4-BE49-F238E27FC236}">
                <a16:creationId xmlns:a16="http://schemas.microsoft.com/office/drawing/2014/main" id="{77D118F5-2AED-CF49-ACC3-BB023BF1EC6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84798" y="3568752"/>
            <a:ext cx="3865836" cy="672319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59BD904-A53C-1212-1BC5-B260609333C2}"/>
              </a:ext>
            </a:extLst>
          </p:cNvPr>
          <p:cNvSpPr txBox="1"/>
          <p:nvPr/>
        </p:nvSpPr>
        <p:spPr>
          <a:xfrm>
            <a:off x="5584943" y="1992732"/>
            <a:ext cx="7118114" cy="769441"/>
          </a:xfrm>
          <a:prstGeom prst="rect">
            <a:avLst/>
          </a:prstGeom>
          <a:noFill/>
        </p:spPr>
        <p:txBody>
          <a:bodyPr wrap="square">
            <a:spAutoFit/>
          </a:bodyPr>
          <a:lstStyle/>
          <a:p>
            <a:pPr algn="ctr"/>
            <a:r>
              <a:rPr kumimoji="0" lang="en-US" sz="4400" b="0" i="0" u="none" strike="noStrike" kern="1200" cap="none" spc="0" normalizeH="0" baseline="0" noProof="0" dirty="0">
                <a:ln>
                  <a:noFill/>
                </a:ln>
                <a:solidFill>
                  <a:srgbClr val="FFC000"/>
                </a:solidFill>
                <a:effectLst/>
                <a:uLnTx/>
                <a:uFillTx/>
                <a:latin typeface="Aharoni" panose="02010803020104030203" pitchFamily="2" charset="-79"/>
                <a:cs typeface="Aharoni" panose="02010803020104030203" pitchFamily="2" charset="-79"/>
              </a:rPr>
              <a:t>Portfolio of Activities</a:t>
            </a:r>
            <a:endParaRPr lang="en-US" sz="4400" dirty="0">
              <a:solidFill>
                <a:srgbClr val="FFC000"/>
              </a:solidFill>
              <a:latin typeface="Aharoni" panose="02010803020104030203" pitchFamily="2" charset="-79"/>
              <a:cs typeface="Aharoni" panose="02010803020104030203" pitchFamily="2" charset="-79"/>
            </a:endParaRPr>
          </a:p>
        </p:txBody>
      </p:sp>
      <p:sp>
        <p:nvSpPr>
          <p:cNvPr id="8" name="Oval 7">
            <a:extLst>
              <a:ext uri="{FF2B5EF4-FFF2-40B4-BE49-F238E27FC236}">
                <a16:creationId xmlns:a16="http://schemas.microsoft.com/office/drawing/2014/main" id="{74140840-B87B-4C41-714D-398141831EE8}"/>
              </a:ext>
            </a:extLst>
          </p:cNvPr>
          <p:cNvSpPr/>
          <p:nvPr/>
        </p:nvSpPr>
        <p:spPr>
          <a:xfrm>
            <a:off x="190500" y="7048500"/>
            <a:ext cx="3865836" cy="2453985"/>
          </a:xfrm>
          <a:prstGeom prst="ellipse">
            <a:avLst/>
          </a:prstGeom>
          <a:solidFill>
            <a:srgbClr val="FDF9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060"/>
                </a:solidFill>
              </a:rPr>
              <a:t>Project funded by CIWR (California Institute of Water Resources) and USGS</a:t>
            </a:r>
          </a:p>
        </p:txBody>
      </p:sp>
    </p:spTree>
    <p:extLst>
      <p:ext uri="{BB962C8B-B14F-4D97-AF65-F5344CB8AC3E}">
        <p14:creationId xmlns:p14="http://schemas.microsoft.com/office/powerpoint/2010/main" val="4062122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8600" y="256566"/>
            <a:ext cx="9345918" cy="978360"/>
          </a:xfrm>
          <a:custGeom>
            <a:avLst/>
            <a:gdLst/>
            <a:ahLst/>
            <a:cxnLst/>
            <a:rect l="l" t="t" r="r" b="b"/>
            <a:pathLst>
              <a:path w="9345918" h="978360">
                <a:moveTo>
                  <a:pt x="0" y="0"/>
                </a:moveTo>
                <a:lnTo>
                  <a:pt x="9345918" y="0"/>
                </a:lnTo>
                <a:lnTo>
                  <a:pt x="9345918" y="978360"/>
                </a:lnTo>
                <a:lnTo>
                  <a:pt x="0" y="978360"/>
                </a:lnTo>
                <a:lnTo>
                  <a:pt x="0" y="0"/>
                </a:lnTo>
                <a:close/>
              </a:path>
            </a:pathLst>
          </a:custGeom>
          <a:blipFill>
            <a:blip r:embed="rId3"/>
            <a:stretch>
              <a:fillRect b="-657"/>
            </a:stretch>
          </a:blipFill>
        </p:spPr>
        <p:txBody>
          <a:bodyPr/>
          <a:lstStyle/>
          <a:p>
            <a:endParaRPr lang="en-US"/>
          </a:p>
        </p:txBody>
      </p:sp>
      <p:sp>
        <p:nvSpPr>
          <p:cNvPr id="3" name="Freeform 23">
            <a:extLst>
              <a:ext uri="{FF2B5EF4-FFF2-40B4-BE49-F238E27FC236}">
                <a16:creationId xmlns:a16="http://schemas.microsoft.com/office/drawing/2014/main" id="{89A68E1F-AE5F-4D65-8E50-800921FFC5B6}"/>
              </a:ext>
            </a:extLst>
          </p:cNvPr>
          <p:cNvSpPr/>
          <p:nvPr/>
        </p:nvSpPr>
        <p:spPr>
          <a:xfrm>
            <a:off x="14152349" y="418596"/>
            <a:ext cx="3926101" cy="978359"/>
          </a:xfrm>
          <a:prstGeom prst="flowChartTerminator">
            <a:avLst/>
          </a:prstGeom>
          <a:solidFill>
            <a:schemeClr val="tx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2">
                    <a:lumMod val="60000"/>
                    <a:lumOff val="40000"/>
                  </a:schemeClr>
                </a:solidFill>
                <a:effectLst/>
                <a:uLnTx/>
                <a:uFillTx/>
                <a:latin typeface="Aharoni" panose="02010803020104030203" pitchFamily="2" charset="-79"/>
                <a:cs typeface="Aharoni" panose="02010803020104030203" pitchFamily="2" charset="-79"/>
              </a:rPr>
              <a:t>State</a:t>
            </a:r>
            <a:r>
              <a:rPr kumimoji="0" lang="en-US" sz="4400" b="0" i="0" u="none" strike="noStrike" kern="1200" cap="none" spc="0" normalizeH="0" baseline="0" noProof="0" dirty="0">
                <a:ln>
                  <a:noFill/>
                </a:ln>
                <a:solidFill>
                  <a:schemeClr val="tx2">
                    <a:lumMod val="60000"/>
                    <a:lumOff val="40000"/>
                  </a:schemeClr>
                </a:solidFill>
                <a:effectLst/>
                <a:uLnTx/>
                <a:uFillTx/>
                <a:latin typeface="League Spartan"/>
                <a:ea typeface="+mn-ea"/>
                <a:cs typeface="+mn-cs"/>
              </a:rPr>
              <a:t> </a:t>
            </a:r>
            <a:endParaRPr kumimoji="0" lang="en-US" sz="4400" b="0" i="0" u="none" strike="noStrike" kern="1200" cap="none" spc="0" normalizeH="0" baseline="0" noProof="0" dirty="0">
              <a:ln>
                <a:noFill/>
              </a:ln>
              <a:solidFill>
                <a:schemeClr val="tx2">
                  <a:lumMod val="60000"/>
                  <a:lumOff val="40000"/>
                </a:schemeClr>
              </a:solidFill>
              <a:effectLst/>
              <a:uLnTx/>
              <a:uFillTx/>
              <a:latin typeface="Helvetica" pitchFamily="2" charset="0"/>
            </a:endParaRPr>
          </a:p>
        </p:txBody>
      </p:sp>
      <p:grpSp>
        <p:nvGrpSpPr>
          <p:cNvPr id="36" name="Group 35">
            <a:extLst>
              <a:ext uri="{FF2B5EF4-FFF2-40B4-BE49-F238E27FC236}">
                <a16:creationId xmlns:a16="http://schemas.microsoft.com/office/drawing/2014/main" id="{28B80981-58FF-FEB1-291D-744705457D16}"/>
              </a:ext>
            </a:extLst>
          </p:cNvPr>
          <p:cNvGrpSpPr/>
          <p:nvPr/>
        </p:nvGrpSpPr>
        <p:grpSpPr>
          <a:xfrm>
            <a:off x="14413027" y="133273"/>
            <a:ext cx="1526871" cy="1874934"/>
            <a:chOff x="433237" y="3116166"/>
            <a:chExt cx="3512256" cy="3951305"/>
          </a:xfrm>
        </p:grpSpPr>
        <p:sp>
          <p:nvSpPr>
            <p:cNvPr id="4" name="Freeform 18">
              <a:extLst>
                <a:ext uri="{FF2B5EF4-FFF2-40B4-BE49-F238E27FC236}">
                  <a16:creationId xmlns:a16="http://schemas.microsoft.com/office/drawing/2014/main" id="{7BBD10DA-9160-2041-9D7B-8B7FCA4C019E}"/>
                </a:ext>
              </a:extLst>
            </p:cNvPr>
            <p:cNvSpPr/>
            <p:nvPr/>
          </p:nvSpPr>
          <p:spPr>
            <a:xfrm rot="162373">
              <a:off x="462638" y="3116166"/>
              <a:ext cx="3482855" cy="3951305"/>
            </a:xfrm>
            <a:custGeom>
              <a:avLst/>
              <a:gdLst/>
              <a:ahLst/>
              <a:cxnLst/>
              <a:rect l="l" t="t" r="r" b="b"/>
              <a:pathLst>
                <a:path w="2607490" h="2988527">
                  <a:moveTo>
                    <a:pt x="0" y="0"/>
                  </a:moveTo>
                  <a:lnTo>
                    <a:pt x="2607490" y="0"/>
                  </a:lnTo>
                  <a:lnTo>
                    <a:pt x="2607490" y="2988527"/>
                  </a:lnTo>
                  <a:lnTo>
                    <a:pt x="0" y="298852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C4076076-6A06-AF86-12EF-F98EDAED538E}"/>
                </a:ext>
              </a:extLst>
            </p:cNvPr>
            <p:cNvGrpSpPr/>
            <p:nvPr/>
          </p:nvGrpSpPr>
          <p:grpSpPr>
            <a:xfrm rot="21437218">
              <a:off x="433237" y="3671716"/>
              <a:ext cx="1083908" cy="969647"/>
              <a:chOff x="4922003" y="4805593"/>
              <a:chExt cx="3265714" cy="2942237"/>
            </a:xfrm>
          </p:grpSpPr>
          <p:pic>
            <p:nvPicPr>
              <p:cNvPr id="6" name="Picture 4" descr="Lake County California Maps For Design Blank White And Black Backgrounds  High-Res Vector Graphic - Getty Images">
                <a:extLst>
                  <a:ext uri="{FF2B5EF4-FFF2-40B4-BE49-F238E27FC236}">
                    <a16:creationId xmlns:a16="http://schemas.microsoft.com/office/drawing/2014/main" id="{EDAB428A-35C5-4CE8-85CF-F90E0980CE86}"/>
                  </a:ext>
                </a:extLst>
              </p:cNvPr>
              <p:cNvPicPr>
                <a:picLocks noChangeAspect="1" noChangeArrowheads="1"/>
              </p:cNvPicPr>
              <p:nvPr/>
            </p:nvPicPr>
            <p:blipFill rotWithShape="1">
              <a:blip r:embed="rId6" cstate="print">
                <a:duotone>
                  <a:schemeClr val="accent1">
                    <a:shade val="45000"/>
                    <a:satMod val="135000"/>
                  </a:schemeClr>
                  <a:prstClr val="white"/>
                </a:duotone>
                <a:extLst>
                  <a:ext uri="{BEBA8EAE-BF5A-486C-A8C5-ECC9F3942E4B}">
                    <a14:imgProps xmlns:a14="http://schemas.microsoft.com/office/drawing/2010/main">
                      <a14:imgLayer r:embed="rId7">
                        <a14:imgEffect>
                          <a14:backgroundRemoval t="4707" b="42360" l="7852" r="41623"/>
                        </a14:imgEffect>
                      </a14:imgLayer>
                    </a14:imgProps>
                  </a:ext>
                  <a:ext uri="{28A0092B-C50C-407E-A947-70E740481C1C}">
                    <a14:useLocalDpi xmlns:a14="http://schemas.microsoft.com/office/drawing/2010/main" val="0"/>
                  </a:ext>
                </a:extLst>
              </a:blip>
              <a:srcRect l="3631" r="54156" b="52933"/>
              <a:stretch/>
            </p:blipFill>
            <p:spPr bwMode="auto">
              <a:xfrm>
                <a:off x="6132631" y="5456466"/>
                <a:ext cx="2055086" cy="22913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Mendocino County, California. Maps for design. Blank, white and black backgrounds">
                <a:extLst>
                  <a:ext uri="{FF2B5EF4-FFF2-40B4-BE49-F238E27FC236}">
                    <a16:creationId xmlns:a16="http://schemas.microsoft.com/office/drawing/2014/main" id="{E9D97705-82FC-7296-84E6-9B042BF559D2}"/>
                  </a:ext>
                </a:extLst>
              </p:cNvPr>
              <p:cNvPicPr>
                <a:picLocks noChangeAspect="1" noChangeArrowheads="1"/>
              </p:cNvPicPr>
              <p:nvPr/>
            </p:nvPicPr>
            <p:blipFill rotWithShape="1">
              <a:blip r:embed="rId8" cstate="print">
                <a:duotone>
                  <a:schemeClr val="accent5">
                    <a:shade val="45000"/>
                    <a:satMod val="135000"/>
                  </a:schemeClr>
                  <a:prstClr val="white"/>
                </a:duotone>
                <a:extLst>
                  <a:ext uri="{BEBA8EAE-BF5A-486C-A8C5-ECC9F3942E4B}">
                    <a14:imgProps xmlns:a14="http://schemas.microsoft.com/office/drawing/2010/main">
                      <a14:imgLayer r:embed="rId9">
                        <a14:imgEffect>
                          <a14:backgroundRemoval t="8203" b="41895" l="9277" r="39746">
                            <a14:foregroundMark x1="23145" y1="42676" x2="27734" y2="41895"/>
                            <a14:foregroundMark x1="27734" y1="41895" x2="27734" y2="41895"/>
                          </a14:backgroundRemoval>
                        </a14:imgEffect>
                      </a14:imgLayer>
                    </a14:imgProps>
                  </a:ext>
                  <a:ext uri="{28A0092B-C50C-407E-A947-70E740481C1C}">
                    <a14:useLocalDpi xmlns:a14="http://schemas.microsoft.com/office/drawing/2010/main" val="0"/>
                  </a:ext>
                </a:extLst>
              </a:blip>
              <a:srcRect l="5528" t="4029" r="56382" b="54099"/>
              <a:stretch/>
            </p:blipFill>
            <p:spPr bwMode="auto">
              <a:xfrm>
                <a:off x="4922003" y="4805593"/>
                <a:ext cx="2421255" cy="2661623"/>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9" name="TextBox 8">
            <a:extLst>
              <a:ext uri="{FF2B5EF4-FFF2-40B4-BE49-F238E27FC236}">
                <a16:creationId xmlns:a16="http://schemas.microsoft.com/office/drawing/2014/main" id="{C7120F25-417E-F9A4-230D-9107BDC56578}"/>
              </a:ext>
            </a:extLst>
          </p:cNvPr>
          <p:cNvSpPr txBox="1"/>
          <p:nvPr/>
        </p:nvSpPr>
        <p:spPr>
          <a:xfrm>
            <a:off x="5584943" y="1992732"/>
            <a:ext cx="7118114" cy="769441"/>
          </a:xfrm>
          <a:prstGeom prst="rect">
            <a:avLst/>
          </a:prstGeom>
          <a:noFill/>
        </p:spPr>
        <p:txBody>
          <a:bodyPr wrap="square">
            <a:spAutoFit/>
          </a:bodyPr>
          <a:lstStyle/>
          <a:p>
            <a:pPr algn="ctr"/>
            <a:r>
              <a:rPr kumimoji="0" lang="en-US" sz="4400" b="0" i="0" u="none" strike="noStrike" kern="1200" cap="none" spc="0" normalizeH="0" baseline="0" noProof="0" dirty="0">
                <a:ln>
                  <a:noFill/>
                </a:ln>
                <a:solidFill>
                  <a:srgbClr val="FFC000"/>
                </a:solidFill>
                <a:effectLst/>
                <a:uLnTx/>
                <a:uFillTx/>
                <a:latin typeface="Aharoni" panose="02010803020104030203" pitchFamily="2" charset="-79"/>
                <a:cs typeface="Aharoni" panose="02010803020104030203" pitchFamily="2" charset="-79"/>
              </a:rPr>
              <a:t>Portfolio of Activities</a:t>
            </a:r>
            <a:endParaRPr lang="en-US" sz="4400" dirty="0">
              <a:solidFill>
                <a:srgbClr val="FFC000"/>
              </a:solidFill>
              <a:latin typeface="Aharoni" panose="02010803020104030203" pitchFamily="2" charset="-79"/>
              <a:cs typeface="Aharoni" panose="02010803020104030203" pitchFamily="2" charset="-79"/>
            </a:endParaRPr>
          </a:p>
        </p:txBody>
      </p:sp>
      <p:pic>
        <p:nvPicPr>
          <p:cNvPr id="13" name="Picture 12" descr="A group of people sitting around tables in a room with a projector screen&#10;&#10;Description automatically generated">
            <a:extLst>
              <a:ext uri="{FF2B5EF4-FFF2-40B4-BE49-F238E27FC236}">
                <a16:creationId xmlns:a16="http://schemas.microsoft.com/office/drawing/2014/main" id="{ABE27556-8967-7420-FE12-8700BFC7C2FB}"/>
              </a:ext>
            </a:extLst>
          </p:cNvPr>
          <p:cNvPicPr>
            <a:picLocks noChangeAspect="1"/>
          </p:cNvPicPr>
          <p:nvPr/>
        </p:nvPicPr>
        <p:blipFill>
          <a:blip r:embed="rId10">
            <a:extLst>
              <a:ext uri="{28A0092B-C50C-407E-A947-70E740481C1C}">
                <a14:useLocalDpi xmlns:a14="http://schemas.microsoft.com/office/drawing/2010/main" val="0"/>
              </a:ext>
            </a:extLst>
          </a:blip>
          <a:srcRect t="15600" r="15919"/>
          <a:stretch/>
        </p:blipFill>
        <p:spPr>
          <a:xfrm>
            <a:off x="10438025" y="3870482"/>
            <a:ext cx="7849975" cy="5909806"/>
          </a:xfrm>
          <a:prstGeom prst="rect">
            <a:avLst/>
          </a:prstGeom>
          <a:ln w="28575">
            <a:solidFill>
              <a:srgbClr val="7030A0"/>
            </a:solidFill>
          </a:ln>
        </p:spPr>
      </p:pic>
      <p:sp>
        <p:nvSpPr>
          <p:cNvPr id="41" name="TextBox 40">
            <a:extLst>
              <a:ext uri="{FF2B5EF4-FFF2-40B4-BE49-F238E27FC236}">
                <a16:creationId xmlns:a16="http://schemas.microsoft.com/office/drawing/2014/main" id="{B4915744-DC58-EA1F-6F0D-2A8C86E6F454}"/>
              </a:ext>
            </a:extLst>
          </p:cNvPr>
          <p:cNvSpPr txBox="1"/>
          <p:nvPr/>
        </p:nvSpPr>
        <p:spPr>
          <a:xfrm>
            <a:off x="10175240" y="2990348"/>
            <a:ext cx="9144000" cy="830997"/>
          </a:xfrm>
          <a:prstGeom prst="rect">
            <a:avLst/>
          </a:prstGeom>
          <a:noFill/>
        </p:spPr>
        <p:txBody>
          <a:bodyPr wrap="square">
            <a:spAutoFit/>
          </a:bodyPr>
          <a:lstStyle/>
          <a:p>
            <a:pPr algn="ctr"/>
            <a:r>
              <a:rPr lang="en-US" sz="2400" b="1" dirty="0">
                <a:solidFill>
                  <a:schemeClr val="accent5">
                    <a:lumMod val="75000"/>
                  </a:schemeClr>
                </a:solidFill>
                <a:latin typeface="Helvetica" pitchFamily="2" charset="0"/>
              </a:rPr>
              <a:t>WELL Program</a:t>
            </a:r>
            <a:br>
              <a:rPr lang="en-US" sz="2400" b="1" dirty="0">
                <a:solidFill>
                  <a:schemeClr val="accent5">
                    <a:lumMod val="75000"/>
                  </a:schemeClr>
                </a:solidFill>
                <a:latin typeface="Helvetica" pitchFamily="2" charset="0"/>
              </a:rPr>
            </a:br>
            <a:r>
              <a:rPr lang="en-US" sz="2400" b="1" dirty="0">
                <a:solidFill>
                  <a:schemeClr val="accent5">
                    <a:lumMod val="75000"/>
                  </a:schemeClr>
                </a:solidFill>
                <a:latin typeface="Helvetica" pitchFamily="2" charset="0"/>
              </a:rPr>
              <a:t>  </a:t>
            </a:r>
            <a:r>
              <a:rPr lang="en-US" sz="2400" dirty="0">
                <a:solidFill>
                  <a:schemeClr val="accent5">
                    <a:lumMod val="75000"/>
                  </a:schemeClr>
                </a:solidFill>
                <a:latin typeface="Helvetica" pitchFamily="2" charset="0"/>
              </a:rPr>
              <a:t>Water Education for Elected Latino Leaders</a:t>
            </a:r>
          </a:p>
        </p:txBody>
      </p:sp>
      <p:pic>
        <p:nvPicPr>
          <p:cNvPr id="8196" name="Picture 4" descr="Water Education for Latino Leaders ...">
            <a:extLst>
              <a:ext uri="{FF2B5EF4-FFF2-40B4-BE49-F238E27FC236}">
                <a16:creationId xmlns:a16="http://schemas.microsoft.com/office/drawing/2014/main" id="{137DC83E-64CC-ABAB-2D62-3C00F012CCDC}"/>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7645" b="16021"/>
          <a:stretch/>
        </p:blipFill>
        <p:spPr bwMode="auto">
          <a:xfrm>
            <a:off x="15958395" y="3875925"/>
            <a:ext cx="2302391" cy="152724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o alternative text description for this image">
            <a:extLst>
              <a:ext uri="{FF2B5EF4-FFF2-40B4-BE49-F238E27FC236}">
                <a16:creationId xmlns:a16="http://schemas.microsoft.com/office/drawing/2014/main" id="{FA30F2B6-85DE-9832-DF18-36EE0C0F53E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295" y="3870482"/>
            <a:ext cx="10506322" cy="59098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3DFE78A-0577-423B-CEAB-D86930C900B5}"/>
              </a:ext>
            </a:extLst>
          </p:cNvPr>
          <p:cNvSpPr txBox="1"/>
          <p:nvPr/>
        </p:nvSpPr>
        <p:spPr>
          <a:xfrm>
            <a:off x="-123295" y="3007029"/>
            <a:ext cx="10561320" cy="830997"/>
          </a:xfrm>
          <a:prstGeom prst="rect">
            <a:avLst/>
          </a:prstGeom>
          <a:noFill/>
        </p:spPr>
        <p:txBody>
          <a:bodyPr wrap="square">
            <a:spAutoFit/>
          </a:bodyPr>
          <a:lstStyle/>
          <a:p>
            <a:pPr algn="ctr"/>
            <a:r>
              <a:rPr lang="en-US" sz="2400" b="1" dirty="0">
                <a:solidFill>
                  <a:schemeClr val="accent5">
                    <a:lumMod val="75000"/>
                  </a:schemeClr>
                </a:solidFill>
                <a:latin typeface="Helvetica" pitchFamily="2" charset="0"/>
              </a:rPr>
              <a:t>California Water Course </a:t>
            </a:r>
            <a:br>
              <a:rPr lang="en-US" sz="2400" dirty="0">
                <a:solidFill>
                  <a:schemeClr val="accent5">
                    <a:lumMod val="75000"/>
                  </a:schemeClr>
                </a:solidFill>
                <a:latin typeface="Helvetica" pitchFamily="2" charset="0"/>
              </a:rPr>
            </a:br>
            <a:r>
              <a:rPr lang="en-US" sz="2400" dirty="0">
                <a:solidFill>
                  <a:schemeClr val="accent5">
                    <a:lumMod val="75000"/>
                  </a:schemeClr>
                </a:solidFill>
                <a:latin typeface="Helvetica" pitchFamily="2" charset="0"/>
              </a:rPr>
              <a:t>A bilingual (En/</a:t>
            </a:r>
            <a:r>
              <a:rPr lang="en-US" sz="2400" dirty="0" err="1">
                <a:solidFill>
                  <a:schemeClr val="accent5">
                    <a:lumMod val="75000"/>
                  </a:schemeClr>
                </a:solidFill>
                <a:latin typeface="Helvetica" pitchFamily="2" charset="0"/>
              </a:rPr>
              <a:t>Sp</a:t>
            </a:r>
            <a:r>
              <a:rPr lang="en-US" sz="2400" dirty="0">
                <a:solidFill>
                  <a:schemeClr val="accent5">
                    <a:lumMod val="75000"/>
                  </a:schemeClr>
                </a:solidFill>
                <a:latin typeface="Helvetica" pitchFamily="2" charset="0"/>
              </a:rPr>
              <a:t>) program for entry level water professionals</a:t>
            </a:r>
          </a:p>
        </p:txBody>
      </p:sp>
    </p:spTree>
    <p:extLst>
      <p:ext uri="{BB962C8B-B14F-4D97-AF65-F5344CB8AC3E}">
        <p14:creationId xmlns:p14="http://schemas.microsoft.com/office/powerpoint/2010/main" val="20842915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12222</TotalTime>
  <Words>1038</Words>
  <Application>Microsoft Office PowerPoint</Application>
  <PresentationFormat>Custom</PresentationFormat>
  <Paragraphs>115</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Helvetica</vt:lpstr>
      <vt:lpstr>League Spartan</vt:lpstr>
      <vt:lpstr>Calibri</vt:lpstr>
      <vt:lpstr>Canva Sans</vt:lpstr>
      <vt:lpstr>Arial</vt:lpstr>
      <vt:lpstr>Aharoni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WRM in California -UC Class</dc:title>
  <dc:creator>Matthew Barnes</dc:creator>
  <cp:lastModifiedBy>Johanna DeLong</cp:lastModifiedBy>
  <cp:revision>4</cp:revision>
  <dcterms:created xsi:type="dcterms:W3CDTF">2006-08-16T00:00:00Z</dcterms:created>
  <dcterms:modified xsi:type="dcterms:W3CDTF">2025-09-17T21:57:11Z</dcterms:modified>
  <dc:identifier>DAGFOeRFiII</dc:identifier>
</cp:coreProperties>
</file>