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541" r:id="rId5"/>
    <p:sldId id="2750" r:id="rId6"/>
    <p:sldId id="2753" r:id="rId7"/>
    <p:sldId id="2754" r:id="rId8"/>
    <p:sldId id="2722" r:id="rId9"/>
    <p:sldId id="2749" r:id="rId10"/>
    <p:sldId id="2755" r:id="rId11"/>
    <p:sldId id="2752" r:id="rId12"/>
    <p:sldId id="2756" r:id="rId13"/>
    <p:sldId id="2733" r:id="rId14"/>
    <p:sldId id="2739" r:id="rId15"/>
    <p:sldId id="2757" r:id="rId16"/>
    <p:sldId id="2734" r:id="rId17"/>
    <p:sldId id="2740" r:id="rId18"/>
    <p:sldId id="2760" r:id="rId19"/>
    <p:sldId id="2758" r:id="rId20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511410-15F9-591F-C6B4-CA2A819F6EE4}" name="Lowry, Bridget" initials="BL" userId="S::Bridget.Lowry@stantec.com::b160b953-e517-495c-a597-ae2f7c005e6a" providerId="AD"/>
  <p188:author id="{E7411F42-FA2C-C6C8-0DBF-515F128AFA00}" name="mitchell.breedlove@lakecountyca.gov" initials="mi" userId="S::urn:spo:guest#mitchell.breedlove@lakecountyca.gov::" providerId="AD"/>
  <p188:author id="{8E420E4B-B9C2-4357-346D-4F1450A7ECA7}" name="Lowry, Bridget" initials="LB" userId="S::bridget.lowry@stantec.com::b160b953-e517-495c-a597-ae2f7c005e6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ug, Tori" initials="KT" lastIdx="22" clrIdx="0">
    <p:extLst>
      <p:ext uri="{19B8F6BF-5375-455C-9EA6-DF929625EA0E}">
        <p15:presenceInfo xmlns:p15="http://schemas.microsoft.com/office/powerpoint/2012/main" userId="S::Tori.Klug@stantec.com::330064d5-a2d8-433e-8899-31ba8c267ab7" providerId="AD"/>
      </p:ext>
    </p:extLst>
  </p:cmAuthor>
  <p:cmAuthor id="2" name="Marina Deligiannis" initials="MD" lastIdx="6" clrIdx="1">
    <p:extLst>
      <p:ext uri="{19B8F6BF-5375-455C-9EA6-DF929625EA0E}">
        <p15:presenceInfo xmlns:p15="http://schemas.microsoft.com/office/powerpoint/2012/main" userId="S-1-5-21-3434172570-1583949859-2212523975-128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171"/>
    <a:srgbClr val="324685"/>
    <a:srgbClr val="4472C4"/>
    <a:srgbClr val="A1B751"/>
    <a:srgbClr val="EC4E1C"/>
    <a:srgbClr val="199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4AA6D2-93D5-4A32-B585-7BD1B841ED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5FC826-6066-4740-9B7B-0CC5D89750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934E697B-F025-4DD8-8E43-586E0CB6D633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58F587-14CD-4453-B00C-79AEE58CCC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2F08E-00D7-4C4D-AE9C-7BA7723407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BD796560-2766-4DEF-A2B1-3A152C8D5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0859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E6CB05E-0CE4-4764-BEAC-DB44F6EBB9EB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D6A3F1FE-6022-4892-A999-05131E77C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586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8110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C3076-3CA1-5F7E-EB0D-65E4FEBA8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6A49FC-0A67-FB7F-129B-DAE69CFC21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4C153F-7D43-9612-76AB-E1EC71C6E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Questions or comments from committee?</a:t>
            </a:r>
          </a:p>
          <a:p>
            <a:r>
              <a:rPr lang="en-US"/>
              <a:t>Any from the Public?</a:t>
            </a:r>
          </a:p>
          <a:p>
            <a:r>
              <a:rPr lang="en-US"/>
              <a:t>Do I have a move to approve?</a:t>
            </a:r>
          </a:p>
          <a:p>
            <a:r>
              <a:rPr lang="en-US"/>
              <a:t>Second?</a:t>
            </a:r>
          </a:p>
        </p:txBody>
      </p:sp>
    </p:spTree>
    <p:extLst>
      <p:ext uri="{BB962C8B-B14F-4D97-AF65-F5344CB8AC3E}">
        <p14:creationId xmlns:p14="http://schemas.microsoft.com/office/powerpoint/2010/main" val="63769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2B22B-2226-599E-4EF5-B83F02009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1F4AE4-5025-E8EE-962C-18C69FEB5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C2DA65-9C4B-75AB-5DF4-5C554FADC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Questions or comments from committee?</a:t>
            </a:r>
          </a:p>
          <a:p>
            <a:r>
              <a:rPr lang="en-US"/>
              <a:t>Any from the Public?</a:t>
            </a:r>
          </a:p>
          <a:p>
            <a:r>
              <a:rPr lang="en-US"/>
              <a:t>Do I have a move to approve?</a:t>
            </a:r>
          </a:p>
          <a:p>
            <a:r>
              <a:rPr lang="en-US"/>
              <a:t>Second?</a:t>
            </a:r>
          </a:p>
        </p:txBody>
      </p:sp>
    </p:spTree>
    <p:extLst>
      <p:ext uri="{BB962C8B-B14F-4D97-AF65-F5344CB8AC3E}">
        <p14:creationId xmlns:p14="http://schemas.microsoft.com/office/powerpoint/2010/main" val="2935699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AA56E-93E4-F6EF-822A-D6132B268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8F61D4-90FC-A21E-1DC1-120419D2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931BA3-D168-23E5-FCB9-9D65BBCF5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Questions or comments from committee?</a:t>
            </a:r>
          </a:p>
          <a:p>
            <a:r>
              <a:rPr lang="en-US"/>
              <a:t>Any from the Public?</a:t>
            </a:r>
          </a:p>
          <a:p>
            <a:r>
              <a:rPr lang="en-US"/>
              <a:t>Do I have a move to approve?</a:t>
            </a:r>
          </a:p>
          <a:p>
            <a:r>
              <a:rPr lang="en-US"/>
              <a:t>Second?</a:t>
            </a:r>
          </a:p>
        </p:txBody>
      </p:sp>
    </p:spTree>
    <p:extLst>
      <p:ext uri="{BB962C8B-B14F-4D97-AF65-F5344CB8AC3E}">
        <p14:creationId xmlns:p14="http://schemas.microsoft.com/office/powerpoint/2010/main" val="2434189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5F56424-ED11-4EB7-9494-AED967A095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38600" y="2668385"/>
            <a:ext cx="7315199" cy="1540606"/>
          </a:xfrm>
        </p:spPr>
        <p:txBody>
          <a:bodyPr anchor="b">
            <a:noAutofit/>
          </a:bodyPr>
          <a:lstStyle>
            <a:lvl1pPr algn="ctr">
              <a:defRPr sz="4400">
                <a:latin typeface="+mn-lt"/>
              </a:defRPr>
            </a:lvl1pPr>
          </a:lstStyle>
          <a:p>
            <a:r>
              <a:rPr lang="en-US"/>
              <a:t>Meeting Title</a:t>
            </a:r>
            <a:br>
              <a:rPr lang="en-US"/>
            </a:br>
            <a:r>
              <a:rPr lang="en-US"/>
              <a:t>Slide Show Purpose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30D26F9-F533-4FBD-8B6E-6BF658D0E0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38600" y="4706408"/>
            <a:ext cx="7315200" cy="53869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April 27, 2021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745816-7522-4005-BB7C-E066E0F41D61}"/>
              </a:ext>
            </a:extLst>
          </p:cNvPr>
          <p:cNvGrpSpPr/>
          <p:nvPr userDrawn="1"/>
        </p:nvGrpSpPr>
        <p:grpSpPr>
          <a:xfrm>
            <a:off x="0" y="-1"/>
            <a:ext cx="3663746" cy="6858000"/>
            <a:chOff x="1" y="-1"/>
            <a:chExt cx="2805268" cy="68580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D97FD8B-22C8-41B0-9E07-E1FF4C614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2063013" y="2063013"/>
              <a:ext cx="6858000" cy="2731971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A81F828-684E-44AD-B75A-8556D9A95479}"/>
                </a:ext>
              </a:extLst>
            </p:cNvPr>
            <p:cNvSpPr/>
            <p:nvPr/>
          </p:nvSpPr>
          <p:spPr>
            <a:xfrm rot="5400000" flipV="1">
              <a:off x="-671207" y="3381522"/>
              <a:ext cx="6858000" cy="94953"/>
            </a:xfrm>
            <a:prstGeom prst="rect">
              <a:avLst/>
            </a:prstGeom>
            <a:solidFill>
              <a:srgbClr val="59A169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F951F0-66A2-4ACE-B1E5-6DADFB8AAF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789" y="393807"/>
            <a:ext cx="2130819" cy="213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110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86AE6-D855-4F09-9F35-FCF8E14B4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968662-AE8F-4D54-8138-6BD9E1595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C4F0F-47BF-464D-A182-8822223ED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0D50B-C222-492A-809E-D81BD52DB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A0D4D-2023-4E0C-AB28-F2F45D3F6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4CEC-425C-4FA0-9FC2-C3C150C2E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18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BCD554-1374-4EA7-98BC-A52A7AAFF6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D2A1C8-FFAE-4599-974A-6EE53B1635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B1529-29ED-4978-9D33-5978B839C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F202C-B800-4809-84F7-D2DAD6E28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95259-FABE-49F7-8EB1-5187D150C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4CEC-425C-4FA0-9FC2-C3C150C2E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16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6114ABE-5839-48DA-B6E3-B2B59C7CF397}"/>
              </a:ext>
            </a:extLst>
          </p:cNvPr>
          <p:cNvGrpSpPr/>
          <p:nvPr userDrawn="1"/>
        </p:nvGrpSpPr>
        <p:grpSpPr>
          <a:xfrm>
            <a:off x="0" y="0"/>
            <a:ext cx="12192000" cy="1241776"/>
            <a:chOff x="-9524" y="-1"/>
            <a:chExt cx="11453562" cy="123959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Content Placeholder 7">
              <a:extLst>
                <a:ext uri="{FF2B5EF4-FFF2-40B4-BE49-F238E27FC236}">
                  <a16:creationId xmlns:a16="http://schemas.microsoft.com/office/drawing/2014/main" id="{3A6FD91C-33ED-42FF-B088-89F7FBEF851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666" r="12494" b="782"/>
            <a:stretch/>
          </p:blipFill>
          <p:spPr>
            <a:xfrm rot="16200000">
              <a:off x="5120322" y="-5129844"/>
              <a:ext cx="1193874" cy="1145355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267E05-36B6-46D7-8820-69E34FEBDC11}"/>
                </a:ext>
              </a:extLst>
            </p:cNvPr>
            <p:cNvSpPr/>
            <p:nvPr userDrawn="1"/>
          </p:nvSpPr>
          <p:spPr>
            <a:xfrm flipV="1">
              <a:off x="-9524" y="1193871"/>
              <a:ext cx="11453562" cy="45719"/>
            </a:xfrm>
            <a:prstGeom prst="rect">
              <a:avLst/>
            </a:prstGeom>
            <a:solidFill>
              <a:srgbClr val="59A169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3">
            <a:extLst>
              <a:ext uri="{FF2B5EF4-FFF2-40B4-BE49-F238E27FC236}">
                <a16:creationId xmlns:a16="http://schemas.microsoft.com/office/drawing/2014/main" id="{DE5B67A0-B285-4925-B369-D123599FA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7962" y="233957"/>
            <a:ext cx="10696074" cy="7738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b="1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B80333-84B3-4B11-BC89-1E9A4FC186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63" y="1449601"/>
            <a:ext cx="10696073" cy="46816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AF5327E-55E3-4224-AFA1-2C4763C52A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118" y="116913"/>
            <a:ext cx="1006566" cy="100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65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F4390EF-5072-43E0-BC5F-536A91833712}"/>
              </a:ext>
            </a:extLst>
          </p:cNvPr>
          <p:cNvGrpSpPr/>
          <p:nvPr userDrawn="1"/>
        </p:nvGrpSpPr>
        <p:grpSpPr>
          <a:xfrm>
            <a:off x="0" y="0"/>
            <a:ext cx="12192000" cy="1241776"/>
            <a:chOff x="-9524" y="-1"/>
            <a:chExt cx="11453562" cy="123959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Content Placeholder 7">
              <a:extLst>
                <a:ext uri="{FF2B5EF4-FFF2-40B4-BE49-F238E27FC236}">
                  <a16:creationId xmlns:a16="http://schemas.microsoft.com/office/drawing/2014/main" id="{AC7E4827-7DEC-4FEA-AE13-6EF380442F4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666" r="12494" b="782"/>
            <a:stretch/>
          </p:blipFill>
          <p:spPr>
            <a:xfrm rot="16200000">
              <a:off x="5120322" y="-5129844"/>
              <a:ext cx="1193874" cy="1145355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E618A2-3E85-4355-BB78-9D4EC3168055}"/>
                </a:ext>
              </a:extLst>
            </p:cNvPr>
            <p:cNvSpPr/>
            <p:nvPr userDrawn="1"/>
          </p:nvSpPr>
          <p:spPr>
            <a:xfrm flipV="1">
              <a:off x="-9524" y="1193871"/>
              <a:ext cx="11453562" cy="45719"/>
            </a:xfrm>
            <a:prstGeom prst="rect">
              <a:avLst/>
            </a:prstGeom>
            <a:solidFill>
              <a:srgbClr val="59A169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3">
            <a:extLst>
              <a:ext uri="{FF2B5EF4-FFF2-40B4-BE49-F238E27FC236}">
                <a16:creationId xmlns:a16="http://schemas.microsoft.com/office/drawing/2014/main" id="{B5F1A39F-BDF6-44C1-A95D-B81791A36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7962" y="233957"/>
            <a:ext cx="4496898" cy="7738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b="1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9ABB708-88E8-4A60-A7D7-518864046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63" y="1449601"/>
            <a:ext cx="10696073" cy="46816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4E0F6FA9-BEBA-4A67-9F35-EB4681CB50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01" y="6270054"/>
            <a:ext cx="1396721" cy="438134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62A7F4F-AA59-4D9B-BFFF-6CAD89F7A22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2" b="23325"/>
          <a:stretch/>
        </p:blipFill>
        <p:spPr bwMode="auto">
          <a:xfrm>
            <a:off x="1867131" y="6227494"/>
            <a:ext cx="1701337" cy="52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781B875-9721-4D9D-9DFA-2AFA94FA6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118" y="116913"/>
            <a:ext cx="1006566" cy="100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2A52F7-934E-49DD-AC6A-1CFF4E858FA4}"/>
              </a:ext>
            </a:extLst>
          </p:cNvPr>
          <p:cNvSpPr txBox="1"/>
          <p:nvPr userDrawn="1"/>
        </p:nvSpPr>
        <p:spPr>
          <a:xfrm>
            <a:off x="10426594" y="6304455"/>
            <a:ext cx="103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E30E661-20AC-440F-A6B3-58CC95116584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54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1A45A-C1EB-458F-8BD3-7B9933F62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1F34A-20F9-467A-B190-8C13ED026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11D87E-9A1D-4A8C-8335-FC94E6715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CA6A0-51DD-4397-9850-4CBEC99B0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2697CE-EA4C-4FA2-BFA6-8B72E3011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DD52F3-7920-436B-BC8A-B107277D5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4CEC-425C-4FA0-9FC2-C3C150C2E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9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6F106-A72A-426C-9119-EBDAA2B98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072482-11C4-4A9B-B198-0B57D09CA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0C587-DE7A-4E0A-B4CE-39EAEBD9D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0B2B63-FC62-4E76-B66F-F77564CBD9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122DF7-822F-44E2-B2B1-1A8A045F3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2594D8-E098-4A6E-94C4-E4248D71D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6F23CE-28E9-4DFE-8F4B-F74344A70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9E266B-2EE4-4FBC-A3FC-CAF3EE529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4CEC-425C-4FA0-9FC2-C3C150C2E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42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867E-D95D-403B-BF1B-1A126974D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46C22A-E889-411D-9A01-D0D7F3F09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1D9826-D46E-4D4F-AC17-9DCBD081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081825-BC45-4EB5-9640-262C64DDA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4CEC-425C-4FA0-9FC2-C3C150C2E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55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490A9-AF73-4D04-A968-4D5805C8F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0701BE-3D45-454C-B1D0-2357766E0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04B373-326C-4003-9BDA-D4573C5E7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4CEC-425C-4FA0-9FC2-C3C150C2E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843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1DDD1-9BB4-4596-9308-749CB6385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A2D14-16A4-4DD8-8F49-FC2FF84AF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9574C4-52B4-4E9E-B6DD-A155338FA1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E4C1B-D177-4012-9C77-95C582AB2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87A54-E649-463F-A22A-359AD5C91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9FD95A-10D6-42F3-B3BC-7B072BDCB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4CEC-425C-4FA0-9FC2-C3C150C2E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19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13983-3EC7-493D-BE6B-2F9D27E25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C8CDD1-C8EC-48D3-AAD3-595351754D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E7539-50EC-4966-908B-9A8A5F3B7E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8770C3-C5BA-4AF4-BECF-AF89C998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F0792-A7DB-4CFF-B626-7D9D16B8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2FBF1-8C87-4269-AE77-F70202703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4CEC-425C-4FA0-9FC2-C3C150C2E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62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249747-C5FD-4008-9E1C-DB46DC35D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63EA7-6F13-486F-B683-C6180354C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D8C28-72DB-4CC3-8777-57F81F73F8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D792C-6DC7-4B97-9BC5-D15B8C9EB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D670B-1C47-49BD-A6E2-374CDCAF5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4CEC-425C-4FA0-9FC2-C3C150C2E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82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8A5449-4F9D-4D68-A699-EED948460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42805" y="2835286"/>
            <a:ext cx="7315199" cy="384657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3200" b="1" dirty="0"/>
              <a:t>Big Valley Groundwater Sustainability Plan Advisory Committee (GSPAC) </a:t>
            </a:r>
            <a:r>
              <a:rPr lang="en-US" sz="3200" b="1" dirty="0">
                <a:ea typeface="Calibri"/>
                <a:cs typeface="Calibri"/>
              </a:rPr>
              <a:t>Updates</a:t>
            </a:r>
            <a:br>
              <a:rPr lang="en-US" sz="3200" b="1" dirty="0">
                <a:ea typeface="Calibri"/>
                <a:cs typeface="Calibri"/>
              </a:rPr>
            </a:br>
            <a:br>
              <a:rPr lang="en-US" sz="3200" b="1" dirty="0">
                <a:ea typeface="Calibri"/>
                <a:cs typeface="Calibri"/>
              </a:rPr>
            </a:br>
            <a:r>
              <a:rPr lang="en-US" sz="3200" b="1" dirty="0">
                <a:ea typeface="Calibri"/>
                <a:cs typeface="Calibri"/>
              </a:rPr>
              <a:t>Board Of Supervisors Meeting</a:t>
            </a:r>
            <a:br>
              <a:rPr lang="en-US" sz="3200" b="1" dirty="0"/>
            </a:br>
            <a:r>
              <a:rPr lang="en-US" sz="3200" b="1" dirty="0"/>
              <a:t>November 18, 2025</a:t>
            </a: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436994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FA0CB-F0FB-8D67-2353-DC1DABA38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88A86D-AAE2-AF25-F67F-E818B49BE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4598" y="2936632"/>
            <a:ext cx="7538832" cy="2535702"/>
          </a:xfrm>
        </p:spPr>
        <p:txBody>
          <a:bodyPr/>
          <a:lstStyle/>
          <a:p>
            <a:r>
              <a:rPr lang="en-US" sz="3200" b="1" dirty="0"/>
              <a:t>Immediate Funding Needs</a:t>
            </a:r>
            <a:br>
              <a:rPr lang="en-US" sz="3200" b="1" dirty="0"/>
            </a:br>
            <a:br>
              <a:rPr lang="en-US" sz="3200" b="1" dirty="0"/>
            </a:b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532049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A8608-0771-54FF-1C54-4B1053F3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962" y="233957"/>
            <a:ext cx="10696074" cy="773862"/>
          </a:xfrm>
        </p:spPr>
        <p:txBody>
          <a:bodyPr/>
          <a:lstStyle/>
          <a:p>
            <a:r>
              <a:rPr lang="en-US" dirty="0"/>
              <a:t>Immediate Funding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C74D6-00A6-F1BE-1B3C-DDAA08EF9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63" y="1449601"/>
            <a:ext cx="10696073" cy="4681643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3500" b="1" dirty="0">
                <a:solidFill>
                  <a:srgbClr val="1A4171"/>
                </a:solidFill>
              </a:rPr>
              <a:t>Cost of the Annual GSP update report:</a:t>
            </a:r>
          </a:p>
          <a:p>
            <a:pPr lvl="1"/>
            <a:r>
              <a:rPr lang="en-US" sz="2500" dirty="0"/>
              <a:t>Approximately $80k annually (as of 2025)</a:t>
            </a:r>
          </a:p>
          <a:p>
            <a:pPr lvl="1"/>
            <a:r>
              <a:rPr lang="en-US" sz="2500" dirty="0"/>
              <a:t>Will reduce to about $40k annually with internal staff support</a:t>
            </a:r>
          </a:p>
          <a:p>
            <a:r>
              <a:rPr lang="en-US" sz="3500" b="1" dirty="0">
                <a:solidFill>
                  <a:srgbClr val="1A4171"/>
                </a:solidFill>
              </a:rPr>
              <a:t>Cost of the Periodic Evaluation: $200k</a:t>
            </a:r>
          </a:p>
          <a:p>
            <a:pPr lvl="1"/>
            <a:r>
              <a:rPr lang="en-US" sz="2500" dirty="0"/>
              <a:t>Once every 5 years; $200k total with internal staff support</a:t>
            </a:r>
          </a:p>
          <a:p>
            <a:pPr lvl="1"/>
            <a:r>
              <a:rPr lang="en-US" sz="2500" dirty="0"/>
              <a:t>OR $40k annually </a:t>
            </a:r>
          </a:p>
          <a:p>
            <a:r>
              <a:rPr lang="en-US" sz="3500" b="1" dirty="0">
                <a:solidFill>
                  <a:srgbClr val="1A4171"/>
                </a:solidFill>
              </a:rPr>
              <a:t>Funding Evaluation &amp; Feasibility Study to determine long term funding options.</a:t>
            </a:r>
          </a:p>
          <a:p>
            <a:pPr lvl="1"/>
            <a:r>
              <a:rPr lang="en-US" sz="2500" dirty="0"/>
              <a:t>Approximately $100k  (incl. $10k to 15k contractor retainer fee)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055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2D072-02AA-41BF-A227-3308CFE7A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6B87D-D94C-98BA-7970-950CDF650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962" y="233957"/>
            <a:ext cx="10696074" cy="773862"/>
          </a:xfrm>
        </p:spPr>
        <p:txBody>
          <a:bodyPr/>
          <a:lstStyle/>
          <a:p>
            <a:r>
              <a:rPr lang="en-US" dirty="0"/>
              <a:t>Immediate Funding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A95A3-CA08-4899-0F52-1D7310A43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7963" y="1449601"/>
            <a:ext cx="10696073" cy="4681643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3200" b="1" dirty="0"/>
              <a:t>Annual Report</a:t>
            </a:r>
            <a:r>
              <a:rPr lang="en-US" sz="3200" dirty="0"/>
              <a:t> (GSP update): ~$40K/year (with staff support). </a:t>
            </a:r>
          </a:p>
          <a:p>
            <a:r>
              <a:rPr lang="en-US" sz="3200" b="1" dirty="0"/>
              <a:t>5-Year Periodic Evaluation</a:t>
            </a:r>
            <a:r>
              <a:rPr lang="en-US" sz="3200" dirty="0"/>
              <a:t>: $200K total ($40K/year avg). </a:t>
            </a:r>
          </a:p>
          <a:p>
            <a:r>
              <a:rPr lang="en-US" sz="3200" b="1" dirty="0"/>
              <a:t>Funding Feasibility Study</a:t>
            </a:r>
            <a:r>
              <a:rPr lang="en-US" sz="3200" dirty="0"/>
              <a:t>: ~$100K</a:t>
            </a:r>
          </a:p>
          <a:p>
            <a:endParaRPr lang="en-US" dirty="0"/>
          </a:p>
          <a:p>
            <a:r>
              <a:rPr lang="en-US" sz="3500" b="1" dirty="0">
                <a:solidFill>
                  <a:srgbClr val="1A4171"/>
                </a:solidFill>
              </a:rPr>
              <a:t>Total of Approximately: $340k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892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162E9-F693-A0FC-4685-38CDED54D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69B54F-D224-E1D4-18E9-EF3E4CB5D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1208" y="2940149"/>
            <a:ext cx="7422774" cy="2504048"/>
          </a:xfrm>
        </p:spPr>
        <p:txBody>
          <a:bodyPr/>
          <a:lstStyle/>
          <a:p>
            <a:br>
              <a:rPr lang="en-US" sz="4400" dirty="0"/>
            </a:br>
            <a:r>
              <a:rPr lang="en-US" sz="3200" b="1" dirty="0"/>
              <a:t>Options to Address</a:t>
            </a:r>
            <a:br>
              <a:rPr lang="en-US" sz="3200" b="1" dirty="0"/>
            </a:br>
            <a:r>
              <a:rPr lang="en-US" sz="3200" b="1" dirty="0"/>
              <a:t>Immediate Funding Needs</a:t>
            </a:r>
            <a:br>
              <a:rPr lang="en-US" sz="3200" b="1" dirty="0"/>
            </a:br>
            <a:br>
              <a:rPr lang="en-US" sz="3200" b="1" dirty="0"/>
            </a:b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514997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12827-D470-F86F-DCDB-DEDC22109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Immediate Funding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D5EAA-2758-F51F-CAA0-F7A8F76F49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b="1" dirty="0">
                <a:solidFill>
                  <a:srgbClr val="1A4171"/>
                </a:solidFill>
              </a:rPr>
              <a:t>Funding Strategy &amp; Ask</a:t>
            </a:r>
          </a:p>
          <a:p>
            <a:r>
              <a:rPr lang="en-US" b="1" dirty="0"/>
              <a:t>Previously allocated matching funds</a:t>
            </a:r>
            <a:r>
              <a:rPr lang="en-US" dirty="0"/>
              <a:t>: $500K (May 3, 2022) for stormwater projects.(File # 22-402)</a:t>
            </a:r>
          </a:p>
          <a:p>
            <a:pPr lvl="1"/>
            <a:r>
              <a:rPr lang="en-US" dirty="0"/>
              <a:t>Only $50K used so far.</a:t>
            </a:r>
          </a:p>
          <a:p>
            <a:pPr lvl="1"/>
            <a:endParaRPr lang="en-US" dirty="0"/>
          </a:p>
          <a:p>
            <a:r>
              <a:rPr lang="en-US" b="1" dirty="0"/>
              <a:t>Request</a:t>
            </a:r>
            <a:r>
              <a:rPr lang="en-US" dirty="0"/>
              <a:t>: Expand use of remaining ~$450K to include groundwater management costs.</a:t>
            </a:r>
          </a:p>
          <a:p>
            <a:endParaRPr lang="en-US" dirty="0"/>
          </a:p>
          <a:p>
            <a:r>
              <a:rPr lang="en-US" b="1" dirty="0"/>
              <a:t>Purpose</a:t>
            </a:r>
            <a:r>
              <a:rPr lang="en-US" dirty="0"/>
              <a:t>: Cover annual reports, 5-year evaluations, and long-term funding feasibility study.</a:t>
            </a:r>
          </a:p>
          <a:p>
            <a:endParaRPr lang="en-US" dirty="0">
              <a:solidFill>
                <a:srgbClr val="3246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22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8D037-02A7-EEB8-1AF4-313A80BAD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8504A-5A73-A14A-4E49-5A92AFF25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Long Term Funding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2420C-774F-0BF4-345F-50650F210C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>
              <a:solidFill>
                <a:srgbClr val="324685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C11A8F-3E93-1014-F46B-B9395562BAA6}"/>
              </a:ext>
            </a:extLst>
          </p:cNvPr>
          <p:cNvSpPr txBox="1">
            <a:spLocks/>
          </p:cNvSpPr>
          <p:nvPr/>
        </p:nvSpPr>
        <p:spPr>
          <a:xfrm>
            <a:off x="900363" y="1602001"/>
            <a:ext cx="10846160" cy="468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1A4171"/>
                </a:solidFill>
              </a:rPr>
              <a:t>Annual report: Approximately $40k/year (as of 2025)</a:t>
            </a:r>
          </a:p>
          <a:p>
            <a:pPr marL="0" indent="0">
              <a:buNone/>
            </a:pPr>
            <a:r>
              <a:rPr lang="en-US" sz="3500" b="1" dirty="0">
                <a:solidFill>
                  <a:srgbClr val="1A4171"/>
                </a:solidFill>
              </a:rPr>
              <a:t>(with internal staff support)</a:t>
            </a:r>
          </a:p>
          <a:p>
            <a:pPr marL="0" indent="0">
              <a:buNone/>
            </a:pPr>
            <a:endParaRPr lang="en-US" sz="3500" b="1" dirty="0">
              <a:solidFill>
                <a:srgbClr val="1A4171"/>
              </a:solidFill>
            </a:endParaRPr>
          </a:p>
          <a:p>
            <a:r>
              <a:rPr lang="en-US" sz="3500" b="1" dirty="0">
                <a:solidFill>
                  <a:srgbClr val="1A4171"/>
                </a:solidFill>
              </a:rPr>
              <a:t>Periodic Evaluation: $200k every 5 years (or ~$40k/year)</a:t>
            </a:r>
          </a:p>
          <a:p>
            <a:endParaRPr lang="en-US" dirty="0"/>
          </a:p>
          <a:p>
            <a:r>
              <a:rPr lang="en-US" sz="3500" b="1" dirty="0">
                <a:solidFill>
                  <a:srgbClr val="1A4171"/>
                </a:solidFill>
              </a:rPr>
              <a:t>Total of Approximately: $80k to $100k/year (adjusted for inflation)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618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8D961-9927-6D16-4E93-48B59B9F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61248-29B1-5543-F2AD-E6E71E6C7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Long Term Funding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5AB86-F2A8-7C4F-2545-4C94AABF84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>
              <a:solidFill>
                <a:srgbClr val="324685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6272699-B07D-05A2-0924-8202CD1C2397}"/>
              </a:ext>
            </a:extLst>
          </p:cNvPr>
          <p:cNvSpPr txBox="1">
            <a:spLocks/>
          </p:cNvSpPr>
          <p:nvPr/>
        </p:nvSpPr>
        <p:spPr>
          <a:xfrm>
            <a:off x="900363" y="1602001"/>
            <a:ext cx="10696073" cy="468164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Need to be in effect by 2027, so the next periodic evaluations and annual reports cost is covered</a:t>
            </a:r>
          </a:p>
          <a:p>
            <a:endParaRPr lang="en-US" b="1" dirty="0"/>
          </a:p>
          <a:p>
            <a:r>
              <a:rPr lang="en-US" b="1" dirty="0"/>
              <a:t>Option 1</a:t>
            </a:r>
            <a:r>
              <a:rPr lang="en-US" dirty="0"/>
              <a:t>: County provides 100% of annual need (~$100K/year).</a:t>
            </a:r>
          </a:p>
          <a:p>
            <a:endParaRPr lang="en-US" dirty="0"/>
          </a:p>
          <a:p>
            <a:r>
              <a:rPr lang="en-US" b="1" dirty="0"/>
              <a:t>Option 2</a:t>
            </a:r>
            <a:r>
              <a:rPr lang="en-US" dirty="0"/>
              <a:t>: County provides 50% (~$50K/year), balance via local fee mechanisms (e.g., Prop 218).</a:t>
            </a:r>
          </a:p>
          <a:p>
            <a:endParaRPr lang="en-US" dirty="0"/>
          </a:p>
          <a:p>
            <a:r>
              <a:rPr lang="en-US" b="1" dirty="0"/>
              <a:t>Option 3</a:t>
            </a:r>
            <a:r>
              <a:rPr lang="en-US" dirty="0"/>
              <a:t>: 100% of the need is met with a local fee mechanisms (e.g., Prop 218).</a:t>
            </a:r>
          </a:p>
          <a:p>
            <a:endParaRPr lang="en-US" dirty="0"/>
          </a:p>
          <a:p>
            <a:r>
              <a:rPr lang="en-US" dirty="0"/>
              <a:t>We will continue to pursue external grant opportunities for this work, with County funds serving as a contingency to ensure continuity if such funding is not secured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>
              <a:solidFill>
                <a:srgbClr val="3246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16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72367-21C2-798E-8B99-E00558CC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SGMA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FC3C1-F924-2475-E3F1-14753068AF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SGMA:</a:t>
            </a:r>
            <a:r>
              <a:rPr lang="en-US" dirty="0"/>
              <a:t> Sustainable Groundwater Management Act </a:t>
            </a:r>
          </a:p>
          <a:p>
            <a:endParaRPr lang="en-US" dirty="0"/>
          </a:p>
          <a:p>
            <a:r>
              <a:rPr lang="en-US" dirty="0"/>
              <a:t>SGMA is a 2014 California law requiring local management of groundwater to prevent overdraft and ensure long-term sustainability.</a:t>
            </a:r>
          </a:p>
          <a:p>
            <a:endParaRPr lang="en-US" dirty="0"/>
          </a:p>
          <a:p>
            <a:r>
              <a:rPr lang="en-US" dirty="0"/>
              <a:t>It mandates the formation of Groundwater Sustainability Agencies (GSAs) to develop and implement Groundwater Sustainability Plans (GSPs) for high- and medium-priority basins, with the goal of reaching sustainability by 2042.</a:t>
            </a:r>
          </a:p>
          <a:p>
            <a:endParaRPr lang="en-US" dirty="0"/>
          </a:p>
          <a:p>
            <a:r>
              <a:rPr lang="en-US" b="1" dirty="0"/>
              <a:t>Oversight</a:t>
            </a:r>
            <a:r>
              <a:rPr lang="en-US" dirty="0"/>
              <a:t>: CA DWR and State Water Resources Control Board oversee compliance.</a:t>
            </a:r>
          </a:p>
        </p:txBody>
      </p:sp>
    </p:spTree>
    <p:extLst>
      <p:ext uri="{BB962C8B-B14F-4D97-AF65-F5344CB8AC3E}">
        <p14:creationId xmlns:p14="http://schemas.microsoft.com/office/powerpoint/2010/main" val="1861824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775E6F-041C-0781-72E5-357DE7ACE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Groundwater Basins in Lake County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E81E0-16E1-1E89-63F9-5CF24516D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042" y="806824"/>
            <a:ext cx="2919738" cy="14941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065923-2211-22DD-CFFA-5A69D1ADC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510" y="467208"/>
            <a:ext cx="592358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5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27AD6E-DAA2-A162-E575-D93891CEF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F7636-5121-4742-D7FE-269A4E4DF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041" y="2767106"/>
            <a:ext cx="2880828" cy="17191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Big Valley Groundwater Basin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67BBE-24E7-DAFA-5E70-E87473113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042" y="806824"/>
            <a:ext cx="2919738" cy="14941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20766B-0E8F-B319-54B6-21BB4C3AEF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594"/>
          <a:stretch>
            <a:fillRect/>
          </a:stretch>
        </p:blipFill>
        <p:spPr>
          <a:xfrm>
            <a:off x="5469850" y="467208"/>
            <a:ext cx="529090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277AA-8455-FF7B-82AB-078FB1890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1BB1BB-BA47-416A-2876-E1E07A882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56461" y="2616591"/>
            <a:ext cx="7661925" cy="3432516"/>
          </a:xfrm>
        </p:spPr>
        <p:txBody>
          <a:bodyPr/>
          <a:lstStyle/>
          <a:p>
            <a:r>
              <a:rPr lang="en-US" sz="3200" b="1" dirty="0"/>
              <a:t>SGMA Progress In Lake County 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Lake County Watershed Protection District is the Local GSA for the Big Valley Groundwater Basin</a:t>
            </a:r>
            <a:br>
              <a:rPr lang="en-US" sz="3200" b="1" dirty="0"/>
            </a:b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4137399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3D36-A5AE-F6D2-7EB7-BB7F58511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Lake County SGMA Progress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0EA11-290C-7A88-E967-27C40EB155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4405" y="1519940"/>
            <a:ext cx="10696073" cy="4681643"/>
          </a:xfrm>
        </p:spPr>
        <p:txBody>
          <a:bodyPr>
            <a:normAutofit/>
          </a:bodyPr>
          <a:lstStyle/>
          <a:p>
            <a:r>
              <a:rPr lang="en-US" dirty="0"/>
              <a:t>2014: CA Passed SGMA</a:t>
            </a:r>
          </a:p>
          <a:p>
            <a:r>
              <a:rPr lang="en-US" dirty="0"/>
              <a:t>2015: DWR releases Basin prioritization</a:t>
            </a:r>
          </a:p>
          <a:p>
            <a:r>
              <a:rPr lang="en-US" dirty="0"/>
              <a:t>2021: Received $1.3M SGMA Implementation Grant (DWR).</a:t>
            </a:r>
            <a:br>
              <a:rPr lang="en-US" dirty="0"/>
            </a:br>
            <a:r>
              <a:rPr lang="en-US" dirty="0"/>
              <a:t>		- Formation of the GSA &amp; GSP</a:t>
            </a:r>
            <a:br>
              <a:rPr lang="en-US" dirty="0"/>
            </a:br>
            <a:r>
              <a:rPr lang="en-US" dirty="0"/>
              <a:t>		- Consulting services, meetings, etc.</a:t>
            </a:r>
          </a:p>
          <a:p>
            <a:r>
              <a:rPr lang="en-US" dirty="0"/>
              <a:t>2022: Submit GSP to DWR, approved in 2023 (4/27)</a:t>
            </a:r>
          </a:p>
          <a:p>
            <a:r>
              <a:rPr lang="en-US" dirty="0"/>
              <a:t>2021 – 2024: Annual Report submitted (2025 report submitted 4/26’)</a:t>
            </a:r>
          </a:p>
          <a:p>
            <a:r>
              <a:rPr lang="en-US" b="1" dirty="0"/>
              <a:t>2027</a:t>
            </a:r>
            <a:r>
              <a:rPr lang="en-US" dirty="0"/>
              <a:t>: Next 5-Year Evaluation due</a:t>
            </a:r>
          </a:p>
          <a:p>
            <a:r>
              <a:rPr lang="en-US" dirty="0"/>
              <a:t>2042: Achieve long-term sustainability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140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037C7-52C3-5B0C-511B-7D13FB64D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Requirement to be Compliant with SGMA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5FFBF-4B02-7B4D-EF89-CC11D3E2D8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Submit an annual update Report</a:t>
            </a:r>
          </a:p>
          <a:p>
            <a:endParaRPr lang="en-US" dirty="0"/>
          </a:p>
          <a:p>
            <a:r>
              <a:rPr lang="en-US" dirty="0"/>
              <a:t>Submit a periodic evaluation every 5 years (a comprehensive update)</a:t>
            </a:r>
          </a:p>
          <a:p>
            <a:pPr lvl="1"/>
            <a:r>
              <a:rPr lang="en-US" dirty="0"/>
              <a:t>Next periodic evaluation is due in 2027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65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17B30-71EB-B141-22B3-045A54B4F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A7549-98F0-2D90-A601-6037A8930C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4405" y="1519940"/>
            <a:ext cx="10696073" cy="468164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2E00783-3B9F-5E5E-AF75-BCA149ED3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to Implement SGMA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CF911537-FEF9-7C83-A918-1FC2820F96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26" t="32214" r="9337" b="31468"/>
          <a:stretch>
            <a:fillRect/>
          </a:stretch>
        </p:blipFill>
        <p:spPr>
          <a:xfrm>
            <a:off x="2018274" y="1248442"/>
            <a:ext cx="7944126" cy="49531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F1F7F3-F761-AEBE-7F98-A5D92DCF7B9E}"/>
              </a:ext>
            </a:extLst>
          </p:cNvPr>
          <p:cNvSpPr txBox="1"/>
          <p:nvPr/>
        </p:nvSpPr>
        <p:spPr>
          <a:xfrm>
            <a:off x="2018274" y="6201583"/>
            <a:ext cx="8049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DWR’s Funding SGMA Implementation Resource Guide</a:t>
            </a:r>
          </a:p>
        </p:txBody>
      </p:sp>
    </p:spTree>
    <p:extLst>
      <p:ext uri="{BB962C8B-B14F-4D97-AF65-F5344CB8AC3E}">
        <p14:creationId xmlns:p14="http://schemas.microsoft.com/office/powerpoint/2010/main" val="3335365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AF8D6-16E2-79E2-6350-8B4B9951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3FA66-1202-2293-8BA8-FC8B28E5B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4405" y="1519940"/>
            <a:ext cx="10696073" cy="468164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72770ED-A6D8-8579-B60F-E620E9F60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to Implement SGMA Cont.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1ABE5FE-3157-7544-2491-CC4D44D2D48C}"/>
              </a:ext>
            </a:extLst>
          </p:cNvPr>
          <p:cNvSpPr txBox="1">
            <a:spLocks/>
          </p:cNvSpPr>
          <p:nvPr/>
        </p:nvSpPr>
        <p:spPr>
          <a:xfrm>
            <a:off x="747963" y="1449601"/>
            <a:ext cx="10696073" cy="468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Grants: Applied (successful and unsuccessful)</a:t>
            </a:r>
          </a:p>
          <a:p>
            <a:endParaRPr lang="en-US" dirty="0"/>
          </a:p>
          <a:p>
            <a:r>
              <a:rPr lang="en-US" dirty="0"/>
              <a:t>Water Resources internal funds (limited)</a:t>
            </a:r>
          </a:p>
          <a:p>
            <a:endParaRPr lang="en-US" dirty="0"/>
          </a:p>
          <a:p>
            <a:r>
              <a:rPr lang="en-US" dirty="0"/>
              <a:t>Need to establish a long-term funding stream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57779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3cd19d-3c2c-46db-b27d-cc6b1a8bdb76" xsi:nil="true"/>
    <lcf76f155ced4ddcb4097134ff3c332f xmlns="46c31a3a-66c4-4c04-b161-bf4273a4ef0b">
      <Terms xmlns="http://schemas.microsoft.com/office/infopath/2007/PartnerControls"/>
    </lcf76f155ced4ddcb4097134ff3c332f>
    <Order0 xmlns="46c31a3a-66c4-4c04-b161-bf4273a4ef0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EDF2F647AD3F41A5687DE8CDF8FD50" ma:contentTypeVersion="19" ma:contentTypeDescription="Create a new document." ma:contentTypeScope="" ma:versionID="74f38de23ae4408264e66e8a2da234de">
  <xsd:schema xmlns:xsd="http://www.w3.org/2001/XMLSchema" xmlns:xs="http://www.w3.org/2001/XMLSchema" xmlns:p="http://schemas.microsoft.com/office/2006/metadata/properties" xmlns:ns2="f43cd19d-3c2c-46db-b27d-cc6b1a8bdb76" xmlns:ns3="46c31a3a-66c4-4c04-b161-bf4273a4ef0b" targetNamespace="http://schemas.microsoft.com/office/2006/metadata/properties" ma:root="true" ma:fieldsID="e8d829a58acff6383c47bea9d9176f7e" ns2:_="" ns3:_="">
    <xsd:import namespace="f43cd19d-3c2c-46db-b27d-cc6b1a8bdb76"/>
    <xsd:import namespace="46c31a3a-66c4-4c04-b161-bf4273a4ef0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Orde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3cd19d-3c2c-46db-b27d-cc6b1a8bdb7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ca53c86-5b82-470e-901d-4f652d9a5a11}" ma:internalName="TaxCatchAll" ma:showField="CatchAllData" ma:web="f43cd19d-3c2c-46db-b27d-cc6b1a8bdb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c31a3a-66c4-4c04-b161-bf4273a4ef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207be7-fb2c-4f25-b21b-ed1f2a5b3b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Order0" ma:index="26" nillable="true" ma:displayName="Order" ma:format="Dropdown" ma:internalName="Order0" ma:percentage="FALS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2EBBCC-ECDC-4EB3-97B7-4BA11DCB76D2}">
  <ds:schemaRefs>
    <ds:schemaRef ds:uri="f43cd19d-3c2c-46db-b27d-cc6b1a8bdb76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6c31a3a-66c4-4c04-b161-bf4273a4ef0b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9D0BA75-EFCF-4D27-989D-0340504699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3cd19d-3c2c-46db-b27d-cc6b1a8bdb76"/>
    <ds:schemaRef ds:uri="46c31a3a-66c4-4c04-b161-bf4273a4ef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4902E84-3292-44B8-A174-4D130B1F581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13c6f2c-219a-4692-97d3-f2b4d80281e7}" enabled="0" method="" siteId="{413c6f2c-219a-4692-97d3-f2b4d80281e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BV GSPAC Presentation 12.20.2022</Template>
  <TotalTime>2351</TotalTime>
  <Words>731</Words>
  <Application>Microsoft Office PowerPoint</Application>
  <PresentationFormat>Widescreen</PresentationFormat>
  <Paragraphs>98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1_Office Theme</vt:lpstr>
      <vt:lpstr>      Big Valley Groundwater Sustainability Plan Advisory Committee (GSPAC) Updates  Board Of Supervisors Meeting November 18, 2025   </vt:lpstr>
      <vt:lpstr>SGMA Overview</vt:lpstr>
      <vt:lpstr>Groundwater Basins in Lake County</vt:lpstr>
      <vt:lpstr>Big Valley Groundwater Basin</vt:lpstr>
      <vt:lpstr>SGMA Progress In Lake County   Lake County Watershed Protection District is the Local GSA for the Big Valley Groundwater Basin </vt:lpstr>
      <vt:lpstr>Lake County SGMA Progress Cont.</vt:lpstr>
      <vt:lpstr>Requirement to be Compliant with SGMA</vt:lpstr>
      <vt:lpstr>Cost to Implement SGMA</vt:lpstr>
      <vt:lpstr>Cost to Implement SGMA Cont.</vt:lpstr>
      <vt:lpstr>Immediate Funding Needs  </vt:lpstr>
      <vt:lpstr>Immediate Funding Needs</vt:lpstr>
      <vt:lpstr>Immediate Funding Needs</vt:lpstr>
      <vt:lpstr> Options to Address Immediate Funding Needs  </vt:lpstr>
      <vt:lpstr>Immediate Funding Options</vt:lpstr>
      <vt:lpstr>Long Term Funding Needs</vt:lpstr>
      <vt:lpstr>Long Term Funding Options</vt:lpstr>
    </vt:vector>
  </TitlesOfParts>
  <Company>COUNTY OF LAKE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Valley Groundwater Sustainability Plan Advisory Committee  (GSPAC) SPECIAL MEETING   December 20, 2022 Via Zoom Conferencing Call</dc:title>
  <dc:creator>Marina Deligiannis</dc:creator>
  <cp:lastModifiedBy>Pawan Upadhyay</cp:lastModifiedBy>
  <cp:revision>111</cp:revision>
  <cp:lastPrinted>2025-10-08T14:44:21Z</cp:lastPrinted>
  <dcterms:created xsi:type="dcterms:W3CDTF">2023-04-05T18:03:03Z</dcterms:created>
  <dcterms:modified xsi:type="dcterms:W3CDTF">2025-11-06T16:59:46Z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0x01010078EDF2F647AD3F41A5687DE8CDF8FD50</vt:lpwstr>
  </property>
  <property fmtid="{D5CDD505-2E9C-101B-9397-08002B2CF9AE}" pid="3" name="MediaServiceImageTags">
    <vt:lpwstr/>
  </property>
</Properties>
</file>