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8" r:id="rId3"/>
    <p:sldId id="261" r:id="rId4"/>
    <p:sldId id="271" r:id="rId5"/>
    <p:sldId id="259" r:id="rId6"/>
    <p:sldId id="257" r:id="rId7"/>
    <p:sldId id="264" r:id="rId8"/>
    <p:sldId id="265" r:id="rId9"/>
    <p:sldId id="260" r:id="rId10"/>
    <p:sldId id="267" r:id="rId11"/>
    <p:sldId id="258" r:id="rId12"/>
    <p:sldId id="262" r:id="rId13"/>
    <p:sldId id="270" r:id="rId14"/>
    <p:sldId id="263" r:id="rId15"/>
    <p:sldId id="269"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9"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4A73-1257-02CE-BD97-11B41F847C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525DAC-298F-98EA-67D0-3E2652FC740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91FB0F3-AF09-576E-BF64-DD9D48E60A2F}"/>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5" name="Footer Placeholder 4">
            <a:extLst>
              <a:ext uri="{FF2B5EF4-FFF2-40B4-BE49-F238E27FC236}">
                <a16:creationId xmlns:a16="http://schemas.microsoft.com/office/drawing/2014/main" id="{18F8B5CB-536D-864D-67DB-72B10CB552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FE81D8A-2F57-3F51-C343-BF840339D836}"/>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1540240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4F72D3-5754-93F4-F327-BBFCCA6C73A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EAD855-B597-5ED5-3A89-3A36D6FF069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E0D582-96B6-C14E-E6AB-79104E084944}"/>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5" name="Footer Placeholder 4">
            <a:extLst>
              <a:ext uri="{FF2B5EF4-FFF2-40B4-BE49-F238E27FC236}">
                <a16:creationId xmlns:a16="http://schemas.microsoft.com/office/drawing/2014/main" id="{B6ED6C6F-D325-0612-189B-42142F5BC4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9A429A-A198-A738-1DBA-82DBAA331651}"/>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2358190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066AB8-FB89-F5F2-8F27-04C4149FD62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3CAAB-5488-3958-C7CC-FB59D429CE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324636-59E4-197D-86E6-6B5CF6CA615D}"/>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5" name="Footer Placeholder 4">
            <a:extLst>
              <a:ext uri="{FF2B5EF4-FFF2-40B4-BE49-F238E27FC236}">
                <a16:creationId xmlns:a16="http://schemas.microsoft.com/office/drawing/2014/main" id="{A48938B1-507C-8574-7035-C92847EE9C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B1FA20-2BAD-228B-0D16-0489D143E577}"/>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963211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B5D980-EE4B-3A8E-7955-7C553D292F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89B84C-74A7-6BD9-59E3-D07C8480E03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2E4925-C2DF-22EB-6842-02B1618430FF}"/>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5" name="Footer Placeholder 4">
            <a:extLst>
              <a:ext uri="{FF2B5EF4-FFF2-40B4-BE49-F238E27FC236}">
                <a16:creationId xmlns:a16="http://schemas.microsoft.com/office/drawing/2014/main" id="{E39E03D6-5128-B48B-E25B-D4E608DB4E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E1F030-2097-607E-C32C-B9301540FD75}"/>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688973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35462-0256-E65F-DEB2-277896C9AEE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E2B008-410E-F693-A6C2-5D2D12A4F71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B3E820B-2116-D2B3-1DFA-E39F29C7C8EF}"/>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5" name="Footer Placeholder 4">
            <a:extLst>
              <a:ext uri="{FF2B5EF4-FFF2-40B4-BE49-F238E27FC236}">
                <a16:creationId xmlns:a16="http://schemas.microsoft.com/office/drawing/2014/main" id="{FF43A6CC-AC9C-2DEC-1470-2D4A916B58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0CBD16-D9C6-3855-9CD2-727F89AE6A8C}"/>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37089230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0BE67-54DE-47A8-7082-B6C7C153EDC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F5A3E0-4772-FB0C-7988-30125DB9EFD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817F118-8E6C-3FA5-4CFD-FD5BFC31E5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BBFF4A-4CF7-25AD-376F-741C9FBD24D1}"/>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6" name="Footer Placeholder 5">
            <a:extLst>
              <a:ext uri="{FF2B5EF4-FFF2-40B4-BE49-F238E27FC236}">
                <a16:creationId xmlns:a16="http://schemas.microsoft.com/office/drawing/2014/main" id="{B6CEF6C2-F6C6-3EB3-5EDF-0C98B27A19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F555C1-EA76-9DD0-6C76-E7F7C421FCE6}"/>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1879358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BE8F0-79A2-4165-0655-ADDF7EFA5D0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29AC2A1-0F78-1087-BF2A-69CFE08B5EF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6AF1C1-950A-D180-A839-7DFF99D95F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41522AA-6147-4D7D-DA84-5361A8AA5B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A72E7B8-B40B-7695-3F47-922D47245BB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48E1D2-CCB0-855A-2259-C2C13AD4AAA5}"/>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8" name="Footer Placeholder 7">
            <a:extLst>
              <a:ext uri="{FF2B5EF4-FFF2-40B4-BE49-F238E27FC236}">
                <a16:creationId xmlns:a16="http://schemas.microsoft.com/office/drawing/2014/main" id="{47DD5913-3232-D122-E7F1-E7EF3FA3D2D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375346E-316B-CF7B-0882-C4CE23F142DF}"/>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31608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8C9558-FB95-83E5-C584-D79835AE70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82C40EA-31D7-1112-2BDA-1E2FBFE50C94}"/>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4" name="Footer Placeholder 3">
            <a:extLst>
              <a:ext uri="{FF2B5EF4-FFF2-40B4-BE49-F238E27FC236}">
                <a16:creationId xmlns:a16="http://schemas.microsoft.com/office/drawing/2014/main" id="{3F8B5F12-C2C9-F734-3CA1-51DA0C4168A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5E1E52-F4D7-FBBD-BCEE-D2B23BBBB001}"/>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21142770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AD33BF-033C-9B26-574D-71AC0B8CDDE8}"/>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3" name="Footer Placeholder 2">
            <a:extLst>
              <a:ext uri="{FF2B5EF4-FFF2-40B4-BE49-F238E27FC236}">
                <a16:creationId xmlns:a16="http://schemas.microsoft.com/office/drawing/2014/main" id="{AB435FB0-2D52-E62F-7880-AAD3D58684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74AE9BF-9823-321C-C1F6-7A866F30A09E}"/>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2684194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065FA-EA8C-82FA-F17C-313CB10D94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C55DDD8-387F-AC4C-FCB6-CC3721ACA7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0DEC89-CBCE-20C0-8072-13A2629663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EF6939-62FB-2893-2A63-2B5D7CDC8025}"/>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6" name="Footer Placeholder 5">
            <a:extLst>
              <a:ext uri="{FF2B5EF4-FFF2-40B4-BE49-F238E27FC236}">
                <a16:creationId xmlns:a16="http://schemas.microsoft.com/office/drawing/2014/main" id="{05510781-F21C-6963-38E9-29DD798A2BF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FE673D-9E68-82EF-A537-88D7D5EACE14}"/>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1953998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5E7F7C-BE3C-8CE3-89B6-373353D7678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A1C5080-89A1-42F5-09BC-A0FF04CFD6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69DC787-FD74-1C22-CCC5-C4836E198B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0C7E5A-210C-C203-9BFF-6375FF4BF71B}"/>
              </a:ext>
            </a:extLst>
          </p:cNvPr>
          <p:cNvSpPr>
            <a:spLocks noGrp="1"/>
          </p:cNvSpPr>
          <p:nvPr>
            <p:ph type="dt" sz="half" idx="10"/>
          </p:nvPr>
        </p:nvSpPr>
        <p:spPr/>
        <p:txBody>
          <a:bodyPr/>
          <a:lstStyle/>
          <a:p>
            <a:fld id="{0497E99D-4B61-4A63-BF6A-FBD8888A91A7}" type="datetimeFigureOut">
              <a:rPr lang="en-US" smtClean="0"/>
              <a:t>5/18/2026</a:t>
            </a:fld>
            <a:endParaRPr lang="en-US"/>
          </a:p>
        </p:txBody>
      </p:sp>
      <p:sp>
        <p:nvSpPr>
          <p:cNvPr id="6" name="Footer Placeholder 5">
            <a:extLst>
              <a:ext uri="{FF2B5EF4-FFF2-40B4-BE49-F238E27FC236}">
                <a16:creationId xmlns:a16="http://schemas.microsoft.com/office/drawing/2014/main" id="{D1CA5D97-3B9F-2986-DBF4-8B7FCFC721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8FBFA7-7883-1024-A12E-16CF7A2F7B96}"/>
              </a:ext>
            </a:extLst>
          </p:cNvPr>
          <p:cNvSpPr>
            <a:spLocks noGrp="1"/>
          </p:cNvSpPr>
          <p:nvPr>
            <p:ph type="sldNum" sz="quarter" idx="12"/>
          </p:nvPr>
        </p:nvSpPr>
        <p:spPr/>
        <p:txBody>
          <a:bodyPr/>
          <a:lstStyle/>
          <a:p>
            <a:fld id="{0782524C-6F2C-48D5-B093-AEB2CBA9C2A9}" type="slidenum">
              <a:rPr lang="en-US" smtClean="0"/>
              <a:t>‹#›</a:t>
            </a:fld>
            <a:endParaRPr lang="en-US"/>
          </a:p>
        </p:txBody>
      </p:sp>
    </p:spTree>
    <p:extLst>
      <p:ext uri="{BB962C8B-B14F-4D97-AF65-F5344CB8AC3E}">
        <p14:creationId xmlns:p14="http://schemas.microsoft.com/office/powerpoint/2010/main" val="3524450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FCDAEC-DE7C-1630-E265-0F4B07A255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74729F-8709-CEBF-25BA-85F8F62AC7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C9B624-F6EE-7BDC-D727-69EA90D798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497E99D-4B61-4A63-BF6A-FBD8888A91A7}" type="datetimeFigureOut">
              <a:rPr lang="en-US" smtClean="0"/>
              <a:t>5/18/2026</a:t>
            </a:fld>
            <a:endParaRPr lang="en-US"/>
          </a:p>
        </p:txBody>
      </p:sp>
      <p:sp>
        <p:nvSpPr>
          <p:cNvPr id="5" name="Footer Placeholder 4">
            <a:extLst>
              <a:ext uri="{FF2B5EF4-FFF2-40B4-BE49-F238E27FC236}">
                <a16:creationId xmlns:a16="http://schemas.microsoft.com/office/drawing/2014/main" id="{D9C2B539-2A10-C9FB-CEBA-8E11011175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D4DE7B27-A5E4-5579-AA53-7E1ADC17F7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782524C-6F2C-48D5-B093-AEB2CBA9C2A9}" type="slidenum">
              <a:rPr lang="en-US" smtClean="0"/>
              <a:t>‹#›</a:t>
            </a:fld>
            <a:endParaRPr lang="en-US"/>
          </a:p>
        </p:txBody>
      </p:sp>
    </p:spTree>
    <p:extLst>
      <p:ext uri="{BB962C8B-B14F-4D97-AF65-F5344CB8AC3E}">
        <p14:creationId xmlns:p14="http://schemas.microsoft.com/office/powerpoint/2010/main" val="3395825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747F7-AE55-5967-5EFE-AE8D07B0E87C}"/>
              </a:ext>
            </a:extLst>
          </p:cNvPr>
          <p:cNvSpPr>
            <a:spLocks noGrp="1"/>
          </p:cNvSpPr>
          <p:nvPr>
            <p:ph type="ctrTitle"/>
          </p:nvPr>
        </p:nvSpPr>
        <p:spPr>
          <a:xfrm>
            <a:off x="672029" y="1122363"/>
            <a:ext cx="10322805" cy="2387600"/>
          </a:xfrm>
        </p:spPr>
        <p:txBody>
          <a:bodyPr>
            <a:normAutofit/>
          </a:bodyPr>
          <a:lstStyle/>
          <a:p>
            <a:r>
              <a:rPr lang="en-US" sz="6200" dirty="0"/>
              <a:t>MA 17 Transfer of Maintenance and Operation</a:t>
            </a:r>
          </a:p>
        </p:txBody>
      </p:sp>
      <p:sp>
        <p:nvSpPr>
          <p:cNvPr id="3" name="Subtitle 2">
            <a:extLst>
              <a:ext uri="{FF2B5EF4-FFF2-40B4-BE49-F238E27FC236}">
                <a16:creationId xmlns:a16="http://schemas.microsoft.com/office/drawing/2014/main" id="{88EFB405-7C8C-6545-0609-3E1B1B9AE6CC}"/>
              </a:ext>
            </a:extLst>
          </p:cNvPr>
          <p:cNvSpPr>
            <a:spLocks noGrp="1"/>
          </p:cNvSpPr>
          <p:nvPr>
            <p:ph type="subTitle" idx="1"/>
          </p:nvPr>
        </p:nvSpPr>
        <p:spPr>
          <a:xfrm>
            <a:off x="1079653" y="3602038"/>
            <a:ext cx="9760945" cy="1655762"/>
          </a:xfrm>
        </p:spPr>
        <p:txBody>
          <a:bodyPr>
            <a:normAutofit/>
          </a:bodyPr>
          <a:lstStyle/>
          <a:p>
            <a:r>
              <a:rPr lang="en-US" sz="2900" dirty="0"/>
              <a:t>Presentation describing and requesting Board of Supervisors support of the MA-17 transfer process, with relation to the Middle Creek Restoration Project</a:t>
            </a:r>
          </a:p>
        </p:txBody>
      </p:sp>
    </p:spTree>
    <p:extLst>
      <p:ext uri="{BB962C8B-B14F-4D97-AF65-F5344CB8AC3E}">
        <p14:creationId xmlns:p14="http://schemas.microsoft.com/office/powerpoint/2010/main" val="1466207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751482-7D9B-A1F3-6D66-0B904D24383F}"/>
              </a:ext>
            </a:extLst>
          </p:cNvPr>
          <p:cNvPicPr>
            <a:picLocks noChangeAspect="1"/>
          </p:cNvPicPr>
          <p:nvPr/>
        </p:nvPicPr>
        <p:blipFill>
          <a:blip r:embed="rId2"/>
          <a:srcRect t="3575"/>
          <a:stretch>
            <a:fillRect/>
          </a:stretch>
        </p:blipFill>
        <p:spPr>
          <a:xfrm>
            <a:off x="884943" y="914400"/>
            <a:ext cx="10433848" cy="4998428"/>
          </a:xfrm>
          <a:prstGeom prst="rect">
            <a:avLst/>
          </a:prstGeom>
        </p:spPr>
      </p:pic>
    </p:spTree>
    <p:extLst>
      <p:ext uri="{BB962C8B-B14F-4D97-AF65-F5344CB8AC3E}">
        <p14:creationId xmlns:p14="http://schemas.microsoft.com/office/powerpoint/2010/main" val="4262378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53A2EBA-4F3E-E82F-0CD5-BE8BA512D251}"/>
              </a:ext>
            </a:extLst>
          </p:cNvPr>
          <p:cNvPicPr>
            <a:picLocks noChangeAspect="1"/>
          </p:cNvPicPr>
          <p:nvPr/>
        </p:nvPicPr>
        <p:blipFill>
          <a:blip r:embed="rId2"/>
          <a:stretch>
            <a:fillRect/>
          </a:stretch>
        </p:blipFill>
        <p:spPr>
          <a:xfrm>
            <a:off x="409074" y="135708"/>
            <a:ext cx="11130341" cy="6445566"/>
          </a:xfrm>
          <a:prstGeom prst="rect">
            <a:avLst/>
          </a:prstGeom>
        </p:spPr>
      </p:pic>
    </p:spTree>
    <p:extLst>
      <p:ext uri="{BB962C8B-B14F-4D97-AF65-F5344CB8AC3E}">
        <p14:creationId xmlns:p14="http://schemas.microsoft.com/office/powerpoint/2010/main" val="3222530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25E941-407A-79F7-E424-321D7D776CF8}"/>
              </a:ext>
            </a:extLst>
          </p:cNvPr>
          <p:cNvPicPr>
            <a:picLocks noChangeAspect="1"/>
          </p:cNvPicPr>
          <p:nvPr/>
        </p:nvPicPr>
        <p:blipFill>
          <a:blip r:embed="rId2"/>
          <a:stretch>
            <a:fillRect/>
          </a:stretch>
        </p:blipFill>
        <p:spPr>
          <a:xfrm>
            <a:off x="-1" y="-1"/>
            <a:ext cx="7466029" cy="4764506"/>
          </a:xfrm>
          <a:prstGeom prst="rect">
            <a:avLst/>
          </a:prstGeom>
        </p:spPr>
      </p:pic>
      <p:pic>
        <p:nvPicPr>
          <p:cNvPr id="7" name="Picture 6">
            <a:extLst>
              <a:ext uri="{FF2B5EF4-FFF2-40B4-BE49-F238E27FC236}">
                <a16:creationId xmlns:a16="http://schemas.microsoft.com/office/drawing/2014/main" id="{D2150523-89EA-D4F5-FC32-F36BEBD1505A}"/>
              </a:ext>
            </a:extLst>
          </p:cNvPr>
          <p:cNvPicPr>
            <a:picLocks noChangeAspect="1"/>
          </p:cNvPicPr>
          <p:nvPr/>
        </p:nvPicPr>
        <p:blipFill>
          <a:blip r:embed="rId3"/>
          <a:stretch>
            <a:fillRect/>
          </a:stretch>
        </p:blipFill>
        <p:spPr>
          <a:xfrm>
            <a:off x="5993176" y="2962313"/>
            <a:ext cx="6137841" cy="3895687"/>
          </a:xfrm>
          <a:prstGeom prst="rect">
            <a:avLst/>
          </a:prstGeom>
        </p:spPr>
      </p:pic>
      <p:sp>
        <p:nvSpPr>
          <p:cNvPr id="8" name="TextBox 7">
            <a:extLst>
              <a:ext uri="{FF2B5EF4-FFF2-40B4-BE49-F238E27FC236}">
                <a16:creationId xmlns:a16="http://schemas.microsoft.com/office/drawing/2014/main" id="{D9594D1D-3AB4-52A9-54EC-36C28919A740}"/>
              </a:ext>
            </a:extLst>
          </p:cNvPr>
          <p:cNvSpPr txBox="1"/>
          <p:nvPr/>
        </p:nvSpPr>
        <p:spPr>
          <a:xfrm>
            <a:off x="7466026" y="1023321"/>
            <a:ext cx="4664989" cy="1938992"/>
          </a:xfrm>
          <a:prstGeom prst="rect">
            <a:avLst/>
          </a:prstGeom>
          <a:noFill/>
        </p:spPr>
        <p:txBody>
          <a:bodyPr wrap="square" rtlCol="0">
            <a:spAutoFit/>
          </a:bodyPr>
          <a:lstStyle/>
          <a:p>
            <a:pPr algn="just"/>
            <a:r>
              <a:rPr lang="en-US" sz="1500" b="1" dirty="0"/>
              <a:t>Lake County Water Resources Director Upadhyay to CVFPB:</a:t>
            </a:r>
            <a:r>
              <a:rPr lang="en-US" sz="1500" dirty="0"/>
              <a:t> “In the last five years, the budget has gone from roughly $100,000 to roughly $500,000 annually. This fivefold increase is something very difficult for us to pass to our constituents. Additional to that, this facility services mainly agricultural areas that are no longer in production and have been identified as part of the Middle Creek ecosystem.”</a:t>
            </a:r>
          </a:p>
        </p:txBody>
      </p:sp>
      <p:sp>
        <p:nvSpPr>
          <p:cNvPr id="9" name="TextBox 8">
            <a:extLst>
              <a:ext uri="{FF2B5EF4-FFF2-40B4-BE49-F238E27FC236}">
                <a16:creationId xmlns:a16="http://schemas.microsoft.com/office/drawing/2014/main" id="{136DC796-EE32-82BC-B33F-D80505657525}"/>
              </a:ext>
            </a:extLst>
          </p:cNvPr>
          <p:cNvSpPr txBox="1"/>
          <p:nvPr/>
        </p:nvSpPr>
        <p:spPr>
          <a:xfrm>
            <a:off x="565689" y="5126428"/>
            <a:ext cx="4861798" cy="830997"/>
          </a:xfrm>
          <a:prstGeom prst="rect">
            <a:avLst/>
          </a:prstGeom>
          <a:noFill/>
        </p:spPr>
        <p:txBody>
          <a:bodyPr wrap="square" rtlCol="0">
            <a:spAutoFit/>
          </a:bodyPr>
          <a:lstStyle/>
          <a:p>
            <a:r>
              <a:rPr lang="en-US" sz="1600" b="1" dirty="0"/>
              <a:t>DWR Division of Flood Management to CVFPB:</a:t>
            </a:r>
            <a:r>
              <a:rPr lang="en-US" sz="1600" dirty="0"/>
              <a:t> </a:t>
            </a:r>
          </a:p>
          <a:p>
            <a:r>
              <a:rPr lang="en-US" sz="1600" dirty="0"/>
              <a:t>“Lake County is welcome to move to dissolve MA 17, but at this time, we need a budget.”</a:t>
            </a:r>
          </a:p>
        </p:txBody>
      </p:sp>
      <p:sp>
        <p:nvSpPr>
          <p:cNvPr id="2" name="TextBox 1">
            <a:extLst>
              <a:ext uri="{FF2B5EF4-FFF2-40B4-BE49-F238E27FC236}">
                <a16:creationId xmlns:a16="http://schemas.microsoft.com/office/drawing/2014/main" id="{A47A34B5-D6A9-4C55-67DD-F2C2E24E3110}"/>
              </a:ext>
            </a:extLst>
          </p:cNvPr>
          <p:cNvSpPr txBox="1"/>
          <p:nvPr/>
        </p:nvSpPr>
        <p:spPr>
          <a:xfrm>
            <a:off x="7466027" y="51894"/>
            <a:ext cx="4664989" cy="923330"/>
          </a:xfrm>
          <a:prstGeom prst="rect">
            <a:avLst/>
          </a:prstGeom>
          <a:noFill/>
        </p:spPr>
        <p:txBody>
          <a:bodyPr wrap="square" rtlCol="0">
            <a:spAutoFit/>
          </a:bodyPr>
          <a:lstStyle/>
          <a:p>
            <a:r>
              <a:rPr lang="en-US" dirty="0"/>
              <a:t>DWR and CVFPB determine the budget to be spent on State maintenance areas, which are billed to the County.</a:t>
            </a:r>
          </a:p>
        </p:txBody>
      </p:sp>
    </p:spTree>
    <p:extLst>
      <p:ext uri="{BB962C8B-B14F-4D97-AF65-F5344CB8AC3E}">
        <p14:creationId xmlns:p14="http://schemas.microsoft.com/office/powerpoint/2010/main" val="1930222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F08E6-68C2-F5DB-C31D-D5D23DB2001C}"/>
              </a:ext>
            </a:extLst>
          </p:cNvPr>
          <p:cNvSpPr>
            <a:spLocks noGrp="1"/>
          </p:cNvSpPr>
          <p:nvPr>
            <p:ph type="title"/>
          </p:nvPr>
        </p:nvSpPr>
        <p:spPr/>
        <p:txBody>
          <a:bodyPr>
            <a:normAutofit fontScale="90000"/>
          </a:bodyPr>
          <a:lstStyle/>
          <a:p>
            <a:r>
              <a:rPr lang="en-US" dirty="0"/>
              <a:t>Considerations for Taking Back O&amp;M, Maintaining the Area Like Zone 8, and Dissolving MA17:</a:t>
            </a:r>
          </a:p>
        </p:txBody>
      </p:sp>
      <p:sp>
        <p:nvSpPr>
          <p:cNvPr id="3" name="Content Placeholder 2">
            <a:extLst>
              <a:ext uri="{FF2B5EF4-FFF2-40B4-BE49-F238E27FC236}">
                <a16:creationId xmlns:a16="http://schemas.microsoft.com/office/drawing/2014/main" id="{F23F0F89-4BA9-ACCD-9D6E-ADEF0F4296F7}"/>
              </a:ext>
            </a:extLst>
          </p:cNvPr>
          <p:cNvSpPr>
            <a:spLocks noGrp="1"/>
          </p:cNvSpPr>
          <p:nvPr>
            <p:ph idx="1"/>
          </p:nvPr>
        </p:nvSpPr>
        <p:spPr/>
        <p:txBody>
          <a:bodyPr/>
          <a:lstStyle/>
          <a:p>
            <a:r>
              <a:rPr lang="en-US" dirty="0"/>
              <a:t>Plant has not been working at a high efficiency for the last 19 years, with at least one pump not working at all.</a:t>
            </a:r>
          </a:p>
          <a:p>
            <a:endParaRPr lang="en-US" dirty="0"/>
          </a:p>
          <a:p>
            <a:r>
              <a:rPr lang="en-US" dirty="0"/>
              <a:t>Planning with PG&amp;E is ongoing to disconnect the facility’s power, in relation to the MCRP.</a:t>
            </a:r>
          </a:p>
          <a:p>
            <a:endParaRPr lang="en-US" dirty="0"/>
          </a:p>
          <a:p>
            <a:r>
              <a:rPr lang="en-US" dirty="0"/>
              <a:t>County now owns the currently non-producing agricultural lands that could be effected, yet it is now that DWR seeks rapidly rising rate of payment.</a:t>
            </a:r>
          </a:p>
          <a:p>
            <a:endParaRPr lang="en-US" dirty="0"/>
          </a:p>
        </p:txBody>
      </p:sp>
    </p:spTree>
    <p:extLst>
      <p:ext uri="{BB962C8B-B14F-4D97-AF65-F5344CB8AC3E}">
        <p14:creationId xmlns:p14="http://schemas.microsoft.com/office/powerpoint/2010/main" val="26204422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80E9A0-E9A8-8A7E-9699-33BC8E005A07}"/>
              </a:ext>
            </a:extLst>
          </p:cNvPr>
          <p:cNvSpPr>
            <a:spLocks noGrp="1"/>
          </p:cNvSpPr>
          <p:nvPr>
            <p:ph idx="1"/>
          </p:nvPr>
        </p:nvSpPr>
        <p:spPr>
          <a:xfrm>
            <a:off x="1300913" y="371400"/>
            <a:ext cx="9484605" cy="6007368"/>
          </a:xfrm>
        </p:spPr>
        <p:txBody>
          <a:bodyPr>
            <a:noAutofit/>
          </a:bodyPr>
          <a:lstStyle/>
          <a:p>
            <a:pPr marL="0" indent="0" algn="just">
              <a:buNone/>
            </a:pPr>
            <a:r>
              <a:rPr lang="en-US" sz="1600" dirty="0"/>
              <a:t>All,</a:t>
            </a:r>
          </a:p>
          <a:p>
            <a:pPr marL="0" indent="0" algn="just">
              <a:buNone/>
            </a:pPr>
            <a:r>
              <a:rPr lang="en-US" sz="1600" dirty="0"/>
              <a:t>During our previous meeting and at the CVFPB meeting last week Lake County staff mentioned it may be time to take back the O&amp;M responsibility for MA17. This would require a legal process to be initiated by Lake County. We are available to discuss this further and hope we can find a likely path to this.</a:t>
            </a:r>
          </a:p>
          <a:p>
            <a:pPr marL="0" indent="0" algn="just">
              <a:buNone/>
            </a:pPr>
            <a:r>
              <a:rPr lang="en-US" sz="1600" dirty="0"/>
              <a:t>Although the MA17 budget was passed and included increased assessments for ongoing maintenance, including a large increase for the required rehabilitation of the Middle Creek pumping plant, if Lake County takes over and MA17 is dissolved prior to those expenditures being completed, any unused MA17 funding that has been paid to DWR would be returned to Lake County once all of the MA17 debits and credits are processed and the books are closed.  </a:t>
            </a:r>
          </a:p>
          <a:p>
            <a:pPr marL="0" indent="0" algn="just">
              <a:buNone/>
            </a:pPr>
            <a:r>
              <a:rPr lang="en-US" sz="1600" dirty="0"/>
              <a:t>Therefore, the sooner Lake County takes over, the more likely budgeted funds may go unused, reducing actual expenditures before MA17 is dissolved, and flood work for this area reverts back to local control and responsibility.</a:t>
            </a:r>
          </a:p>
          <a:p>
            <a:pPr marL="0" indent="0" algn="just">
              <a:buNone/>
            </a:pPr>
            <a:r>
              <a:rPr lang="en-US" sz="1600" dirty="0"/>
              <a:t>Please let us know if you would like to meet and get input on the process to take over MA17.</a:t>
            </a:r>
          </a:p>
          <a:p>
            <a:pPr marL="0" indent="0" algn="just">
              <a:buNone/>
            </a:pPr>
            <a:r>
              <a:rPr lang="en-US" sz="1600" dirty="0"/>
              <a:t>Thank you,</a:t>
            </a:r>
          </a:p>
          <a:p>
            <a:pPr marL="0" indent="0">
              <a:buNone/>
            </a:pPr>
            <a:r>
              <a:rPr lang="en-US" sz="1600" b="1" dirty="0"/>
              <a:t>Mark R. List, P.G., CEG, CHG</a:t>
            </a:r>
            <a:br>
              <a:rPr lang="en-US" sz="1600" b="1" dirty="0"/>
            </a:br>
            <a:r>
              <a:rPr lang="en-US" sz="1600" dirty="0"/>
              <a:t>Supervising Engineering Geologist </a:t>
            </a:r>
            <a:br>
              <a:rPr lang="en-US" sz="1600" dirty="0"/>
            </a:br>
            <a:r>
              <a:rPr lang="en-US" sz="1600" dirty="0"/>
              <a:t>FMO/Technical Support Section Manager  </a:t>
            </a:r>
          </a:p>
          <a:p>
            <a:pPr marL="0" indent="0">
              <a:buNone/>
            </a:pPr>
            <a:r>
              <a:rPr lang="en-US" sz="1600" b="1" dirty="0"/>
              <a:t>State of California</a:t>
            </a:r>
            <a:r>
              <a:rPr lang="en-US" sz="1600" dirty="0"/>
              <a:t> </a:t>
            </a:r>
            <a:br>
              <a:rPr lang="en-US" sz="1600" dirty="0"/>
            </a:br>
            <a:r>
              <a:rPr lang="en-US" sz="1600" dirty="0"/>
              <a:t>Department of Water Resources </a:t>
            </a:r>
            <a:br>
              <a:rPr lang="en-US" sz="1600" dirty="0"/>
            </a:br>
            <a:r>
              <a:rPr lang="en-US" sz="1600" dirty="0"/>
              <a:t>Division of Flood Management </a:t>
            </a:r>
            <a:br>
              <a:rPr lang="en-US" sz="1600" dirty="0"/>
            </a:br>
            <a:r>
              <a:rPr lang="en-US" sz="1600" dirty="0"/>
              <a:t>3310 El Camino Ave., Room 110</a:t>
            </a:r>
            <a:br>
              <a:rPr lang="en-US" sz="1600" dirty="0"/>
            </a:br>
            <a:r>
              <a:rPr lang="en-US" sz="1600" dirty="0"/>
              <a:t>Sacramento, CA 95821</a:t>
            </a:r>
            <a:br>
              <a:rPr lang="en-US" sz="1600" dirty="0"/>
            </a:br>
            <a:endParaRPr lang="en-US" sz="1600" dirty="0"/>
          </a:p>
        </p:txBody>
      </p:sp>
    </p:spTree>
    <p:extLst>
      <p:ext uri="{BB962C8B-B14F-4D97-AF65-F5344CB8AC3E}">
        <p14:creationId xmlns:p14="http://schemas.microsoft.com/office/powerpoint/2010/main" val="27503475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5BACB6F-E177-BE48-3147-89B4917DBC52}"/>
              </a:ext>
            </a:extLst>
          </p:cNvPr>
          <p:cNvPicPr>
            <a:picLocks noChangeAspect="1"/>
          </p:cNvPicPr>
          <p:nvPr/>
        </p:nvPicPr>
        <p:blipFill>
          <a:blip r:embed="rId2"/>
          <a:srcRect t="3471"/>
          <a:stretch>
            <a:fillRect/>
          </a:stretch>
        </p:blipFill>
        <p:spPr>
          <a:xfrm>
            <a:off x="1825196" y="22741"/>
            <a:ext cx="8541607" cy="6620005"/>
          </a:xfrm>
          <a:prstGeom prst="rect">
            <a:avLst/>
          </a:prstGeom>
        </p:spPr>
      </p:pic>
    </p:spTree>
    <p:extLst>
      <p:ext uri="{BB962C8B-B14F-4D97-AF65-F5344CB8AC3E}">
        <p14:creationId xmlns:p14="http://schemas.microsoft.com/office/powerpoint/2010/main" val="3592650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D8CDB-B31D-E5B4-828D-565B21ED4819}"/>
              </a:ext>
            </a:extLst>
          </p:cNvPr>
          <p:cNvSpPr>
            <a:spLocks noGrp="1"/>
          </p:cNvSpPr>
          <p:nvPr>
            <p:ph type="title"/>
          </p:nvPr>
        </p:nvSpPr>
        <p:spPr>
          <a:xfrm>
            <a:off x="673608" y="1116168"/>
            <a:ext cx="10515600" cy="1325563"/>
          </a:xfrm>
        </p:spPr>
        <p:txBody>
          <a:bodyPr>
            <a:normAutofit fontScale="90000"/>
          </a:bodyPr>
          <a:lstStyle/>
          <a:p>
            <a:r>
              <a:rPr lang="en-US" dirty="0"/>
              <a:t>Which puts the ball in our court re: MA 17 operation and maintenance. </a:t>
            </a:r>
            <a:br>
              <a:rPr lang="en-US" dirty="0"/>
            </a:br>
            <a:endParaRPr lang="en-US" dirty="0"/>
          </a:p>
        </p:txBody>
      </p:sp>
    </p:spTree>
    <p:extLst>
      <p:ext uri="{BB962C8B-B14F-4D97-AF65-F5344CB8AC3E}">
        <p14:creationId xmlns:p14="http://schemas.microsoft.com/office/powerpoint/2010/main" val="119359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AEC7D-8DDC-2994-5CF2-554B9E24171C}"/>
              </a:ext>
            </a:extLst>
          </p:cNvPr>
          <p:cNvSpPr>
            <a:spLocks noGrp="1"/>
          </p:cNvSpPr>
          <p:nvPr>
            <p:ph type="title"/>
          </p:nvPr>
        </p:nvSpPr>
        <p:spPr/>
        <p:txBody>
          <a:bodyPr>
            <a:normAutofit fontScale="90000"/>
          </a:bodyPr>
          <a:lstStyle/>
          <a:p>
            <a:r>
              <a:rPr lang="en-US" dirty="0"/>
              <a:t>What is MA 17 </a:t>
            </a:r>
            <a:br>
              <a:rPr lang="en-US" dirty="0"/>
            </a:br>
            <a:r>
              <a:rPr lang="en-US" dirty="0"/>
              <a:t>&amp; Why Transfer It to County Operation and Maintenance?</a:t>
            </a:r>
          </a:p>
        </p:txBody>
      </p:sp>
      <p:sp>
        <p:nvSpPr>
          <p:cNvPr id="3" name="Content Placeholder 2">
            <a:extLst>
              <a:ext uri="{FF2B5EF4-FFF2-40B4-BE49-F238E27FC236}">
                <a16:creationId xmlns:a16="http://schemas.microsoft.com/office/drawing/2014/main" id="{6547CD55-CC5C-685B-586E-37CE627AE000}"/>
              </a:ext>
            </a:extLst>
          </p:cNvPr>
          <p:cNvSpPr>
            <a:spLocks noGrp="1"/>
          </p:cNvSpPr>
          <p:nvPr>
            <p:ph idx="1"/>
          </p:nvPr>
        </p:nvSpPr>
        <p:spPr>
          <a:xfrm>
            <a:off x="838200" y="2203373"/>
            <a:ext cx="10515600" cy="3973590"/>
          </a:xfrm>
        </p:spPr>
        <p:txBody>
          <a:bodyPr/>
          <a:lstStyle/>
          <a:p>
            <a:r>
              <a:rPr lang="en-US" dirty="0"/>
              <a:t>Brief History of the Area’s State and County O&amp;M</a:t>
            </a:r>
          </a:p>
          <a:p>
            <a:r>
              <a:rPr lang="en-US" dirty="0"/>
              <a:t>Current Issues</a:t>
            </a:r>
          </a:p>
          <a:p>
            <a:r>
              <a:rPr lang="en-US" dirty="0"/>
              <a:t>Proposed Solutions</a:t>
            </a:r>
          </a:p>
          <a:p>
            <a:endParaRPr lang="en-US" dirty="0"/>
          </a:p>
        </p:txBody>
      </p:sp>
    </p:spTree>
    <p:extLst>
      <p:ext uri="{BB962C8B-B14F-4D97-AF65-F5344CB8AC3E}">
        <p14:creationId xmlns:p14="http://schemas.microsoft.com/office/powerpoint/2010/main" val="15360269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F401832-4EC6-8CA0-649B-2F0CFD979A31}"/>
              </a:ext>
            </a:extLst>
          </p:cNvPr>
          <p:cNvPicPr>
            <a:picLocks noChangeAspect="1"/>
          </p:cNvPicPr>
          <p:nvPr/>
        </p:nvPicPr>
        <p:blipFill>
          <a:blip r:embed="rId2"/>
          <a:stretch>
            <a:fillRect/>
          </a:stretch>
        </p:blipFill>
        <p:spPr>
          <a:xfrm>
            <a:off x="1172194" y="0"/>
            <a:ext cx="5853080" cy="6858000"/>
          </a:xfrm>
          <a:prstGeom prst="rect">
            <a:avLst/>
          </a:prstGeom>
        </p:spPr>
      </p:pic>
      <p:sp>
        <p:nvSpPr>
          <p:cNvPr id="2" name="TextBox 1">
            <a:extLst>
              <a:ext uri="{FF2B5EF4-FFF2-40B4-BE49-F238E27FC236}">
                <a16:creationId xmlns:a16="http://schemas.microsoft.com/office/drawing/2014/main" id="{241B2A2B-5AFE-EBDB-8CF1-D0943932244A}"/>
              </a:ext>
            </a:extLst>
          </p:cNvPr>
          <p:cNvSpPr txBox="1"/>
          <p:nvPr/>
        </p:nvSpPr>
        <p:spPr>
          <a:xfrm>
            <a:off x="0" y="572008"/>
            <a:ext cx="1813145" cy="4708981"/>
          </a:xfrm>
          <a:prstGeom prst="rect">
            <a:avLst/>
          </a:prstGeom>
          <a:noFill/>
        </p:spPr>
        <p:txBody>
          <a:bodyPr wrap="square" rtlCol="0">
            <a:spAutoFit/>
          </a:bodyPr>
          <a:lstStyle/>
          <a:p>
            <a:r>
              <a:rPr lang="en-US" sz="1500" dirty="0"/>
              <a:t>In the 1960’s, the State assumed O&amp;M of the area “downstream from Blood Island Pumping Plant.”</a:t>
            </a:r>
          </a:p>
          <a:p>
            <a:endParaRPr lang="en-US" sz="1500" dirty="0"/>
          </a:p>
          <a:p>
            <a:r>
              <a:rPr lang="en-US" sz="1500" dirty="0"/>
              <a:t>After that in the 21</a:t>
            </a:r>
            <a:r>
              <a:rPr lang="en-US" sz="1500" baseline="30000" dirty="0"/>
              <a:t>st</a:t>
            </a:r>
            <a:r>
              <a:rPr lang="en-US" sz="1500" dirty="0"/>
              <a:t> century Lake County took over O&amp;M again.</a:t>
            </a:r>
          </a:p>
          <a:p>
            <a:endParaRPr lang="en-US" sz="1500" dirty="0"/>
          </a:p>
          <a:p>
            <a:r>
              <a:rPr lang="en-US" sz="1500" dirty="0"/>
              <a:t>At some point in 2017 or before, the State assumed O&amp;M again.</a:t>
            </a:r>
          </a:p>
          <a:p>
            <a:endParaRPr lang="en-US" sz="1500" dirty="0"/>
          </a:p>
          <a:p>
            <a:r>
              <a:rPr lang="en-US" sz="1500" dirty="0"/>
              <a:t>Now would be a good time to take O&amp;M back.</a:t>
            </a:r>
          </a:p>
        </p:txBody>
      </p:sp>
      <p:pic>
        <p:nvPicPr>
          <p:cNvPr id="4" name="Picture 3">
            <a:extLst>
              <a:ext uri="{FF2B5EF4-FFF2-40B4-BE49-F238E27FC236}">
                <a16:creationId xmlns:a16="http://schemas.microsoft.com/office/drawing/2014/main" id="{CA2D6CBF-409D-3BF9-94EF-FF36FE56A603}"/>
              </a:ext>
            </a:extLst>
          </p:cNvPr>
          <p:cNvPicPr>
            <a:picLocks noChangeAspect="1"/>
          </p:cNvPicPr>
          <p:nvPr/>
        </p:nvPicPr>
        <p:blipFill>
          <a:blip r:embed="rId3"/>
          <a:stretch>
            <a:fillRect/>
          </a:stretch>
        </p:blipFill>
        <p:spPr>
          <a:xfrm>
            <a:off x="7147676" y="-9386"/>
            <a:ext cx="5040312" cy="6858000"/>
          </a:xfrm>
          <a:prstGeom prst="rect">
            <a:avLst/>
          </a:prstGeom>
          <a:ln>
            <a:solidFill>
              <a:schemeClr val="tx1"/>
            </a:solidFill>
          </a:ln>
        </p:spPr>
      </p:pic>
    </p:spTree>
    <p:extLst>
      <p:ext uri="{BB962C8B-B14F-4D97-AF65-F5344CB8AC3E}">
        <p14:creationId xmlns:p14="http://schemas.microsoft.com/office/powerpoint/2010/main" val="1188744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BC9E80-B88B-1934-FD10-5E309BF741F5}"/>
              </a:ext>
            </a:extLst>
          </p:cNvPr>
          <p:cNvPicPr>
            <a:picLocks noChangeAspect="1"/>
          </p:cNvPicPr>
          <p:nvPr/>
        </p:nvPicPr>
        <p:blipFill>
          <a:blip r:embed="rId2"/>
          <a:srcRect t="2691" b="3089"/>
          <a:stretch>
            <a:fillRect/>
          </a:stretch>
        </p:blipFill>
        <p:spPr>
          <a:xfrm>
            <a:off x="3237566" y="36096"/>
            <a:ext cx="5882371" cy="6821904"/>
          </a:xfrm>
          <a:prstGeom prst="rect">
            <a:avLst/>
          </a:prstGeom>
        </p:spPr>
      </p:pic>
    </p:spTree>
    <p:extLst>
      <p:ext uri="{BB962C8B-B14F-4D97-AF65-F5344CB8AC3E}">
        <p14:creationId xmlns:p14="http://schemas.microsoft.com/office/powerpoint/2010/main" val="1096386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CB0B4C3-9299-00BD-3756-33C84ED748D6}"/>
              </a:ext>
            </a:extLst>
          </p:cNvPr>
          <p:cNvPicPr>
            <a:picLocks noChangeAspect="1"/>
          </p:cNvPicPr>
          <p:nvPr/>
        </p:nvPicPr>
        <p:blipFill>
          <a:blip r:embed="rId2"/>
          <a:srcRect t="67454" b="3299"/>
          <a:stretch>
            <a:fillRect/>
          </a:stretch>
        </p:blipFill>
        <p:spPr>
          <a:xfrm>
            <a:off x="2673328" y="4015394"/>
            <a:ext cx="8692956" cy="2751166"/>
          </a:xfrm>
          <a:prstGeom prst="rect">
            <a:avLst/>
          </a:prstGeom>
          <a:scene3d>
            <a:camera prst="orthographicFront">
              <a:rot lat="0" lon="0" rev="21564000"/>
            </a:camera>
            <a:lightRig rig="threePt" dir="t"/>
          </a:scene3d>
        </p:spPr>
      </p:pic>
      <p:pic>
        <p:nvPicPr>
          <p:cNvPr id="6" name="Picture 5">
            <a:extLst>
              <a:ext uri="{FF2B5EF4-FFF2-40B4-BE49-F238E27FC236}">
                <a16:creationId xmlns:a16="http://schemas.microsoft.com/office/drawing/2014/main" id="{01FC6806-2C30-129F-CE83-8F582D0CFCED}"/>
              </a:ext>
            </a:extLst>
          </p:cNvPr>
          <p:cNvPicPr>
            <a:picLocks noChangeAspect="1"/>
          </p:cNvPicPr>
          <p:nvPr/>
        </p:nvPicPr>
        <p:blipFill>
          <a:blip r:embed="rId2"/>
          <a:srcRect t="5996" b="54314"/>
          <a:stretch>
            <a:fillRect/>
          </a:stretch>
        </p:blipFill>
        <p:spPr>
          <a:xfrm>
            <a:off x="2780658" y="80009"/>
            <a:ext cx="8435230" cy="3622809"/>
          </a:xfrm>
          <a:prstGeom prst="rect">
            <a:avLst/>
          </a:prstGeom>
          <a:scene3d>
            <a:camera prst="orthographicFront">
              <a:rot lat="0" lon="0" rev="21564000"/>
            </a:camera>
            <a:lightRig rig="threePt" dir="t"/>
          </a:scene3d>
        </p:spPr>
      </p:pic>
      <p:cxnSp>
        <p:nvCxnSpPr>
          <p:cNvPr id="8" name="Straight Connector 7">
            <a:extLst>
              <a:ext uri="{FF2B5EF4-FFF2-40B4-BE49-F238E27FC236}">
                <a16:creationId xmlns:a16="http://schemas.microsoft.com/office/drawing/2014/main" id="{C623F525-0015-F2E9-62CB-5A742620BB9A}"/>
              </a:ext>
            </a:extLst>
          </p:cNvPr>
          <p:cNvCxnSpPr>
            <a:cxnSpLocks/>
          </p:cNvCxnSpPr>
          <p:nvPr/>
        </p:nvCxnSpPr>
        <p:spPr>
          <a:xfrm>
            <a:off x="2673328" y="3702818"/>
            <a:ext cx="8692956"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7" name="Rectangle 6">
            <a:extLst>
              <a:ext uri="{FF2B5EF4-FFF2-40B4-BE49-F238E27FC236}">
                <a16:creationId xmlns:a16="http://schemas.microsoft.com/office/drawing/2014/main" id="{426CEF02-163E-3C4F-D4A3-A2FF3513F6AE}"/>
              </a:ext>
            </a:extLst>
          </p:cNvPr>
          <p:cNvSpPr/>
          <p:nvPr/>
        </p:nvSpPr>
        <p:spPr>
          <a:xfrm>
            <a:off x="3669030" y="1333867"/>
            <a:ext cx="3469900" cy="286439"/>
          </a:xfrm>
          <a:prstGeom prst="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EFE62BC-7310-BEF2-38BF-0E5986DD31A7}"/>
              </a:ext>
            </a:extLst>
          </p:cNvPr>
          <p:cNvSpPr txBox="1"/>
          <p:nvPr/>
        </p:nvSpPr>
        <p:spPr>
          <a:xfrm>
            <a:off x="264474" y="1216190"/>
            <a:ext cx="2615886" cy="1938992"/>
          </a:xfrm>
          <a:prstGeom prst="rect">
            <a:avLst/>
          </a:prstGeom>
          <a:noFill/>
        </p:spPr>
        <p:txBody>
          <a:bodyPr wrap="square" rtlCol="0">
            <a:spAutoFit/>
          </a:bodyPr>
          <a:lstStyle/>
          <a:p>
            <a:r>
              <a:rPr lang="en-US" sz="2400" dirty="0"/>
              <a:t>The primary role of the State in MA17 has been maintaining flood control facilities.</a:t>
            </a:r>
          </a:p>
        </p:txBody>
      </p:sp>
    </p:spTree>
    <p:extLst>
      <p:ext uri="{BB962C8B-B14F-4D97-AF65-F5344CB8AC3E}">
        <p14:creationId xmlns:p14="http://schemas.microsoft.com/office/powerpoint/2010/main" val="1163182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CD609-B911-B725-C312-AFF6B5732F27}"/>
              </a:ext>
            </a:extLst>
          </p:cNvPr>
          <p:cNvSpPr>
            <a:spLocks noGrp="1"/>
          </p:cNvSpPr>
          <p:nvPr>
            <p:ph type="title"/>
          </p:nvPr>
        </p:nvSpPr>
        <p:spPr>
          <a:xfrm>
            <a:off x="838200" y="431227"/>
            <a:ext cx="10515600" cy="1325563"/>
          </a:xfrm>
        </p:spPr>
        <p:txBody>
          <a:bodyPr/>
          <a:lstStyle/>
          <a:p>
            <a:r>
              <a:rPr lang="en-US" dirty="0"/>
              <a:t>Funds paid for MA 17 per year </a:t>
            </a:r>
            <a:br>
              <a:rPr lang="en-US" dirty="0"/>
            </a:br>
            <a:r>
              <a:rPr lang="en-US" dirty="0"/>
              <a:t>from FY21-22 to FY 25-26</a:t>
            </a:r>
          </a:p>
        </p:txBody>
      </p:sp>
      <p:pic>
        <p:nvPicPr>
          <p:cNvPr id="1027" name="Picture 3">
            <a:extLst>
              <a:ext uri="{FF2B5EF4-FFF2-40B4-BE49-F238E27FC236}">
                <a16:creationId xmlns:a16="http://schemas.microsoft.com/office/drawing/2014/main" id="{ED2D1D87-845F-178A-15B7-818A0AB2E35E}"/>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000" contrast="11000"/>
                    </a14:imgEffect>
                  </a14:imgLayer>
                </a14:imgProps>
              </a:ext>
              <a:ext uri="{28A0092B-C50C-407E-A947-70E740481C1C}">
                <a14:useLocalDpi xmlns:a14="http://schemas.microsoft.com/office/drawing/2010/main" val="0"/>
              </a:ext>
            </a:extLst>
          </a:blip>
          <a:srcRect/>
          <a:stretch>
            <a:fillRect/>
          </a:stretch>
        </p:blipFill>
        <p:spPr bwMode="auto">
          <a:xfrm>
            <a:off x="838200" y="2875255"/>
            <a:ext cx="10927814" cy="919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BE4404B4-86D8-CB79-8F5F-A0D83AE63D86}"/>
              </a:ext>
            </a:extLst>
          </p:cNvPr>
          <p:cNvSpPr txBox="1"/>
          <p:nvPr/>
        </p:nvSpPr>
        <p:spPr>
          <a:xfrm>
            <a:off x="761082" y="4718853"/>
            <a:ext cx="9996974" cy="584775"/>
          </a:xfrm>
          <a:prstGeom prst="rect">
            <a:avLst/>
          </a:prstGeom>
          <a:noFill/>
        </p:spPr>
        <p:txBody>
          <a:bodyPr wrap="square">
            <a:spAutoFit/>
          </a:bodyPr>
          <a:lstStyle/>
          <a:p>
            <a:r>
              <a:rPr lang="en-US" sz="1600" dirty="0">
                <a:effectLst/>
                <a:latin typeface="Aptos" panose="020B0004020202020204" pitchFamily="34" charset="0"/>
                <a:ea typeface="Aptos" panose="020B0004020202020204" pitchFamily="34" charset="0"/>
                <a:cs typeface="Aptos" panose="020B0004020202020204" pitchFamily="34" charset="0"/>
              </a:rPr>
              <a:t>FY25/26 was offset by $200k from existing funds in the FUND 631 trust, so in reality the percentage of the bill paid from LCWPD owned properties was closer to 67% ($439K).</a:t>
            </a:r>
            <a:endParaRPr lang="en-US" sz="1600" dirty="0"/>
          </a:p>
        </p:txBody>
      </p:sp>
    </p:spTree>
    <p:extLst>
      <p:ext uri="{BB962C8B-B14F-4D97-AF65-F5344CB8AC3E}">
        <p14:creationId xmlns:p14="http://schemas.microsoft.com/office/powerpoint/2010/main" val="2827997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0670E50-F28A-13B7-D586-75A3E367B217}"/>
              </a:ext>
            </a:extLst>
          </p:cNvPr>
          <p:cNvPicPr>
            <a:picLocks noChangeAspect="1"/>
          </p:cNvPicPr>
          <p:nvPr/>
        </p:nvPicPr>
        <p:blipFill>
          <a:blip r:embed="rId2">
            <a:extLst>
              <a:ext uri="{BEBA8EAE-BF5A-486C-A8C5-ECC9F3942E4B}">
                <a14:imgProps xmlns:a14="http://schemas.microsoft.com/office/drawing/2010/main">
                  <a14:imgLayer r:embed="rId3">
                    <a14:imgEffect>
                      <a14:brightnessContrast bright="6000" contrast="14000"/>
                    </a14:imgEffect>
                  </a14:imgLayer>
                </a14:imgProps>
              </a:ext>
            </a:extLst>
          </a:blip>
          <a:stretch>
            <a:fillRect/>
          </a:stretch>
        </p:blipFill>
        <p:spPr>
          <a:xfrm>
            <a:off x="958335" y="312182"/>
            <a:ext cx="10002107" cy="6233636"/>
          </a:xfrm>
          <a:prstGeom prst="rect">
            <a:avLst/>
          </a:prstGeom>
        </p:spPr>
      </p:pic>
    </p:spTree>
    <p:extLst>
      <p:ext uri="{BB962C8B-B14F-4D97-AF65-F5344CB8AC3E}">
        <p14:creationId xmlns:p14="http://schemas.microsoft.com/office/powerpoint/2010/main" val="2670257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EF0E6E2-5444-7D4C-F2FD-4FE39F3562F0}"/>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62000"/>
                    </a14:imgEffect>
                    <a14:imgEffect>
                      <a14:brightnessContrast bright="9000" contrast="6000"/>
                    </a14:imgEffect>
                  </a14:imgLayer>
                </a14:imgProps>
              </a:ext>
            </a:extLst>
          </a:blip>
          <a:stretch>
            <a:fillRect/>
          </a:stretch>
        </p:blipFill>
        <p:spPr>
          <a:xfrm>
            <a:off x="2679653" y="0"/>
            <a:ext cx="6832694" cy="6858000"/>
          </a:xfrm>
          <a:prstGeom prst="rect">
            <a:avLst/>
          </a:prstGeom>
        </p:spPr>
      </p:pic>
    </p:spTree>
    <p:extLst>
      <p:ext uri="{BB962C8B-B14F-4D97-AF65-F5344CB8AC3E}">
        <p14:creationId xmlns:p14="http://schemas.microsoft.com/office/powerpoint/2010/main" val="3612241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B175C79-3495-F1C7-0345-9EED17BDB5E3}"/>
              </a:ext>
            </a:extLst>
          </p:cNvPr>
          <p:cNvPicPr>
            <a:picLocks noChangeAspect="1"/>
          </p:cNvPicPr>
          <p:nvPr/>
        </p:nvPicPr>
        <p:blipFill>
          <a:blip r:embed="rId2">
            <a:extLst>
              <a:ext uri="{28A0092B-C50C-407E-A947-70E740481C1C}">
                <a14:useLocalDpi xmlns:a14="http://schemas.microsoft.com/office/drawing/2010/main" val="0"/>
              </a:ext>
            </a:extLst>
          </a:blip>
          <a:srcRect l="5042" t="2529" r="4821" b="18477"/>
          <a:stretch>
            <a:fillRect/>
          </a:stretch>
        </p:blipFill>
        <p:spPr>
          <a:xfrm>
            <a:off x="145253" y="103403"/>
            <a:ext cx="5966460" cy="6860509"/>
          </a:xfrm>
          <a:prstGeom prst="rect">
            <a:avLst/>
          </a:prstGeom>
        </p:spPr>
      </p:pic>
      <p:pic>
        <p:nvPicPr>
          <p:cNvPr id="6" name="Picture 5">
            <a:extLst>
              <a:ext uri="{FF2B5EF4-FFF2-40B4-BE49-F238E27FC236}">
                <a16:creationId xmlns:a16="http://schemas.microsoft.com/office/drawing/2014/main" id="{5FA042BB-4A55-1163-ABE7-AE3FC13C811F}"/>
              </a:ext>
            </a:extLst>
          </p:cNvPr>
          <p:cNvPicPr>
            <a:picLocks noChangeAspect="1"/>
          </p:cNvPicPr>
          <p:nvPr/>
        </p:nvPicPr>
        <p:blipFill>
          <a:blip r:embed="rId2">
            <a:extLst>
              <a:ext uri="{28A0092B-C50C-407E-A947-70E740481C1C}">
                <a14:useLocalDpi xmlns:a14="http://schemas.microsoft.com/office/drawing/2010/main" val="0"/>
              </a:ext>
            </a:extLst>
          </a:blip>
          <a:srcRect l="5042" t="84416" r="79509" b="5004"/>
          <a:stretch>
            <a:fillRect/>
          </a:stretch>
        </p:blipFill>
        <p:spPr>
          <a:xfrm>
            <a:off x="6111713" y="220162"/>
            <a:ext cx="2506507" cy="2252022"/>
          </a:xfrm>
          <a:prstGeom prst="rect">
            <a:avLst/>
          </a:prstGeom>
          <a:ln w="66675">
            <a:noFill/>
          </a:ln>
          <a:scene3d>
            <a:camera prst="orthographicFront">
              <a:rot lat="0" lon="0" rev="54000"/>
            </a:camera>
            <a:lightRig rig="threePt" dir="t"/>
          </a:scene3d>
        </p:spPr>
      </p:pic>
      <p:sp>
        <p:nvSpPr>
          <p:cNvPr id="7" name="TextBox 6">
            <a:extLst>
              <a:ext uri="{FF2B5EF4-FFF2-40B4-BE49-F238E27FC236}">
                <a16:creationId xmlns:a16="http://schemas.microsoft.com/office/drawing/2014/main" id="{B1816A10-0242-4015-12A1-8DEFD379A282}"/>
              </a:ext>
            </a:extLst>
          </p:cNvPr>
          <p:cNvSpPr txBox="1"/>
          <p:nvPr/>
        </p:nvSpPr>
        <p:spPr>
          <a:xfrm>
            <a:off x="6474926" y="208732"/>
            <a:ext cx="2143294" cy="2308324"/>
          </a:xfrm>
          <a:prstGeom prst="rect">
            <a:avLst/>
          </a:prstGeom>
          <a:solidFill>
            <a:schemeClr val="bg1"/>
          </a:solidFill>
        </p:spPr>
        <p:txBody>
          <a:bodyPr wrap="square" rtlCol="0">
            <a:spAutoFit/>
          </a:bodyPr>
          <a:lstStyle/>
          <a:p>
            <a:r>
              <a:rPr lang="en-US" b="1" dirty="0"/>
              <a:t>Pump</a:t>
            </a:r>
          </a:p>
          <a:p>
            <a:r>
              <a:rPr lang="en-US" b="1" dirty="0"/>
              <a:t>Levee</a:t>
            </a:r>
          </a:p>
          <a:p>
            <a:r>
              <a:rPr lang="en-US" b="1" dirty="0"/>
              <a:t>Willing Sellers</a:t>
            </a:r>
          </a:p>
          <a:p>
            <a:r>
              <a:rPr lang="en-US" b="1" dirty="0"/>
              <a:t>Tribal Lands</a:t>
            </a:r>
          </a:p>
          <a:p>
            <a:r>
              <a:rPr lang="en-US" b="1" dirty="0"/>
              <a:t>Agreement Signed</a:t>
            </a:r>
          </a:p>
          <a:p>
            <a:r>
              <a:rPr lang="en-US" b="1" dirty="0"/>
              <a:t>County-Owned</a:t>
            </a:r>
          </a:p>
          <a:p>
            <a:r>
              <a:rPr lang="en-US" b="1" dirty="0"/>
              <a:t>Non-willing</a:t>
            </a:r>
          </a:p>
          <a:p>
            <a:r>
              <a:rPr lang="en-US" b="1" dirty="0"/>
              <a:t>Purchased</a:t>
            </a:r>
          </a:p>
        </p:txBody>
      </p:sp>
      <p:pic>
        <p:nvPicPr>
          <p:cNvPr id="10" name="Picture 9">
            <a:extLst>
              <a:ext uri="{FF2B5EF4-FFF2-40B4-BE49-F238E27FC236}">
                <a16:creationId xmlns:a16="http://schemas.microsoft.com/office/drawing/2014/main" id="{0ECE8045-A7E8-1306-A124-50AD250844CD}"/>
              </a:ext>
            </a:extLst>
          </p:cNvPr>
          <p:cNvPicPr>
            <a:picLocks noChangeAspect="1"/>
          </p:cNvPicPr>
          <p:nvPr/>
        </p:nvPicPr>
        <p:blipFill>
          <a:blip r:embed="rId2">
            <a:extLst>
              <a:ext uri="{28A0092B-C50C-407E-A947-70E740481C1C}">
                <a14:useLocalDpi xmlns:a14="http://schemas.microsoft.com/office/drawing/2010/main" val="0"/>
              </a:ext>
            </a:extLst>
          </a:blip>
          <a:srcRect l="76304" t="81849" r="7291" b="4740"/>
          <a:stretch>
            <a:fillRect/>
          </a:stretch>
        </p:blipFill>
        <p:spPr>
          <a:xfrm>
            <a:off x="8173532" y="277312"/>
            <a:ext cx="404965" cy="434341"/>
          </a:xfrm>
          <a:prstGeom prst="rect">
            <a:avLst/>
          </a:prstGeom>
          <a:scene3d>
            <a:camera prst="orthographicFront">
              <a:rot lat="0" lon="0" rev="54000"/>
            </a:camera>
            <a:lightRig rig="threePt" dir="t"/>
          </a:scene3d>
        </p:spPr>
      </p:pic>
      <p:sp>
        <p:nvSpPr>
          <p:cNvPr id="12" name="Rectangle 11">
            <a:extLst>
              <a:ext uri="{FF2B5EF4-FFF2-40B4-BE49-F238E27FC236}">
                <a16:creationId xmlns:a16="http://schemas.microsoft.com/office/drawing/2014/main" id="{8BA3ADDE-2A45-04CF-A41B-5C01C91B8C84}"/>
              </a:ext>
            </a:extLst>
          </p:cNvPr>
          <p:cNvSpPr/>
          <p:nvPr/>
        </p:nvSpPr>
        <p:spPr>
          <a:xfrm>
            <a:off x="6000750" y="208732"/>
            <a:ext cx="2640330" cy="2308324"/>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0C35181-DF53-3639-E5AD-56BB85C910C1}"/>
              </a:ext>
            </a:extLst>
          </p:cNvPr>
          <p:cNvSpPr/>
          <p:nvPr/>
        </p:nvSpPr>
        <p:spPr>
          <a:xfrm>
            <a:off x="2343149" y="2700471"/>
            <a:ext cx="2191461" cy="1742807"/>
          </a:xfrm>
          <a:custGeom>
            <a:avLst/>
            <a:gdLst>
              <a:gd name="csX0" fmla="*/ 0 w 2120322"/>
              <a:gd name="csY0" fmla="*/ 76912 h 1871529"/>
              <a:gd name="csX1" fmla="*/ 0 w 2120322"/>
              <a:gd name="csY1" fmla="*/ 76912 h 1871529"/>
              <a:gd name="csX2" fmla="*/ 256374 w 2120322"/>
              <a:gd name="csY2" fmla="*/ 256374 h 1871529"/>
              <a:gd name="csX3" fmla="*/ 333286 w 2120322"/>
              <a:gd name="csY3" fmla="*/ 307649 h 1871529"/>
              <a:gd name="csX4" fmla="*/ 384561 w 2120322"/>
              <a:gd name="csY4" fmla="*/ 341832 h 1871529"/>
              <a:gd name="csX5" fmla="*/ 452927 w 2120322"/>
              <a:gd name="csY5" fmla="*/ 401653 h 1871529"/>
              <a:gd name="csX6" fmla="*/ 487111 w 2120322"/>
              <a:gd name="csY6" fmla="*/ 427290 h 1871529"/>
              <a:gd name="csX7" fmla="*/ 546931 w 2120322"/>
              <a:gd name="csY7" fmla="*/ 504202 h 1871529"/>
              <a:gd name="csX8" fmla="*/ 564023 w 2120322"/>
              <a:gd name="csY8" fmla="*/ 572568 h 1871529"/>
              <a:gd name="csX9" fmla="*/ 529840 w 2120322"/>
              <a:gd name="csY9" fmla="*/ 658026 h 1871529"/>
              <a:gd name="csX10" fmla="*/ 504202 w 2120322"/>
              <a:gd name="csY10" fmla="*/ 675118 h 1871529"/>
              <a:gd name="csX11" fmla="*/ 478565 w 2120322"/>
              <a:gd name="csY11" fmla="*/ 709301 h 1871529"/>
              <a:gd name="csX12" fmla="*/ 461473 w 2120322"/>
              <a:gd name="csY12" fmla="*/ 769122 h 1871529"/>
              <a:gd name="csX13" fmla="*/ 470019 w 2120322"/>
              <a:gd name="csY13" fmla="*/ 828942 h 1871529"/>
              <a:gd name="csX14" fmla="*/ 512748 w 2120322"/>
              <a:gd name="csY14" fmla="*/ 905854 h 1871529"/>
              <a:gd name="csX15" fmla="*/ 546931 w 2120322"/>
              <a:gd name="csY15" fmla="*/ 931492 h 1871529"/>
              <a:gd name="csX16" fmla="*/ 581114 w 2120322"/>
              <a:gd name="csY16" fmla="*/ 965675 h 1871529"/>
              <a:gd name="csX17" fmla="*/ 623843 w 2120322"/>
              <a:gd name="csY17" fmla="*/ 1042587 h 1871529"/>
              <a:gd name="csX18" fmla="*/ 640935 w 2120322"/>
              <a:gd name="csY18" fmla="*/ 1068224 h 1871529"/>
              <a:gd name="csX19" fmla="*/ 649481 w 2120322"/>
              <a:gd name="csY19" fmla="*/ 1102408 h 1871529"/>
              <a:gd name="csX20" fmla="*/ 658027 w 2120322"/>
              <a:gd name="csY20" fmla="*/ 1145137 h 1871529"/>
              <a:gd name="csX21" fmla="*/ 675118 w 2120322"/>
              <a:gd name="csY21" fmla="*/ 1187866 h 1871529"/>
              <a:gd name="csX22" fmla="*/ 700756 w 2120322"/>
              <a:gd name="csY22" fmla="*/ 1247686 h 1871529"/>
              <a:gd name="csX23" fmla="*/ 709301 w 2120322"/>
              <a:gd name="csY23" fmla="*/ 1298961 h 1871529"/>
              <a:gd name="csX24" fmla="*/ 769122 w 2120322"/>
              <a:gd name="csY24" fmla="*/ 1367327 h 1871529"/>
              <a:gd name="csX25" fmla="*/ 820397 w 2120322"/>
              <a:gd name="csY25" fmla="*/ 1375873 h 1871529"/>
              <a:gd name="csX26" fmla="*/ 837488 w 2120322"/>
              <a:gd name="csY26" fmla="*/ 1469877 h 1871529"/>
              <a:gd name="csX27" fmla="*/ 863126 w 2120322"/>
              <a:gd name="csY27" fmla="*/ 1529697 h 1871529"/>
              <a:gd name="csX28" fmla="*/ 880217 w 2120322"/>
              <a:gd name="csY28" fmla="*/ 1580972 h 1871529"/>
              <a:gd name="csX29" fmla="*/ 905855 w 2120322"/>
              <a:gd name="csY29" fmla="*/ 1640793 h 1871529"/>
              <a:gd name="csX30" fmla="*/ 914400 w 2120322"/>
              <a:gd name="csY30" fmla="*/ 1683522 h 1871529"/>
              <a:gd name="csX31" fmla="*/ 948584 w 2120322"/>
              <a:gd name="csY31" fmla="*/ 1794617 h 1871529"/>
              <a:gd name="csX32" fmla="*/ 957129 w 2120322"/>
              <a:gd name="csY32" fmla="*/ 1854438 h 1871529"/>
              <a:gd name="csX33" fmla="*/ 1008404 w 2120322"/>
              <a:gd name="csY33" fmla="*/ 1871529 h 1871529"/>
              <a:gd name="csX34" fmla="*/ 1375873 w 2120322"/>
              <a:gd name="csY34" fmla="*/ 1854438 h 1871529"/>
              <a:gd name="csX35" fmla="*/ 1589518 w 2120322"/>
              <a:gd name="csY35" fmla="*/ 1845892 h 1871529"/>
              <a:gd name="csX36" fmla="*/ 1640793 w 2120322"/>
              <a:gd name="csY36" fmla="*/ 1794617 h 1871529"/>
              <a:gd name="csX37" fmla="*/ 1674976 w 2120322"/>
              <a:gd name="csY37" fmla="*/ 1768980 h 1871529"/>
              <a:gd name="csX38" fmla="*/ 1717705 w 2120322"/>
              <a:gd name="csY38" fmla="*/ 1709159 h 1871529"/>
              <a:gd name="csX39" fmla="*/ 1743342 w 2120322"/>
              <a:gd name="csY39" fmla="*/ 1700613 h 1871529"/>
              <a:gd name="csX40" fmla="*/ 2008262 w 2120322"/>
              <a:gd name="csY40" fmla="*/ 1683522 h 1871529"/>
              <a:gd name="csX41" fmla="*/ 2042445 w 2120322"/>
              <a:gd name="csY41" fmla="*/ 1674976 h 1871529"/>
              <a:gd name="csX42" fmla="*/ 2085174 w 2120322"/>
              <a:gd name="csY42" fmla="*/ 1666430 h 1871529"/>
              <a:gd name="csX43" fmla="*/ 2110812 w 2120322"/>
              <a:gd name="csY43" fmla="*/ 1649338 h 1871529"/>
              <a:gd name="csX44" fmla="*/ 2093720 w 2120322"/>
              <a:gd name="csY44" fmla="*/ 1444239 h 1871529"/>
              <a:gd name="csX45" fmla="*/ 2076628 w 2120322"/>
              <a:gd name="csY45" fmla="*/ 1410056 h 1871529"/>
              <a:gd name="csX46" fmla="*/ 2050991 w 2120322"/>
              <a:gd name="csY46" fmla="*/ 1392965 h 1871529"/>
              <a:gd name="csX47" fmla="*/ 2016808 w 2120322"/>
              <a:gd name="csY47" fmla="*/ 1341690 h 1871529"/>
              <a:gd name="csX48" fmla="*/ 1982625 w 2120322"/>
              <a:gd name="csY48" fmla="*/ 1307507 h 1871529"/>
              <a:gd name="csX49" fmla="*/ 1956987 w 2120322"/>
              <a:gd name="csY49" fmla="*/ 1273324 h 1871529"/>
              <a:gd name="csX50" fmla="*/ 1931350 w 2120322"/>
              <a:gd name="csY50" fmla="*/ 1256232 h 1871529"/>
              <a:gd name="csX51" fmla="*/ 1905713 w 2120322"/>
              <a:gd name="csY51" fmla="*/ 1213503 h 1871529"/>
              <a:gd name="csX52" fmla="*/ 1880075 w 2120322"/>
              <a:gd name="csY52" fmla="*/ 1187866 h 1871529"/>
              <a:gd name="csX53" fmla="*/ 1828800 w 2120322"/>
              <a:gd name="csY53" fmla="*/ 1119499 h 1871529"/>
              <a:gd name="csX54" fmla="*/ 1803163 w 2120322"/>
              <a:gd name="csY54" fmla="*/ 1059679 h 1871529"/>
              <a:gd name="csX55" fmla="*/ 1768980 w 2120322"/>
              <a:gd name="csY55" fmla="*/ 1025496 h 1871529"/>
              <a:gd name="csX56" fmla="*/ 1743342 w 2120322"/>
              <a:gd name="csY56" fmla="*/ 982767 h 1871529"/>
              <a:gd name="csX57" fmla="*/ 1717705 w 2120322"/>
              <a:gd name="csY57" fmla="*/ 914400 h 1871529"/>
              <a:gd name="csX58" fmla="*/ 1692068 w 2120322"/>
              <a:gd name="csY58" fmla="*/ 828942 h 1871529"/>
              <a:gd name="csX59" fmla="*/ 1674976 w 2120322"/>
              <a:gd name="csY59" fmla="*/ 786213 h 1871529"/>
              <a:gd name="csX60" fmla="*/ 1657884 w 2120322"/>
              <a:gd name="csY60" fmla="*/ 734938 h 1871529"/>
              <a:gd name="csX61" fmla="*/ 1623701 w 2120322"/>
              <a:gd name="csY61" fmla="*/ 581114 h 1871529"/>
              <a:gd name="csX62" fmla="*/ 1606610 w 2120322"/>
              <a:gd name="csY62" fmla="*/ 555477 h 1871529"/>
              <a:gd name="csX63" fmla="*/ 1572427 w 2120322"/>
              <a:gd name="csY63" fmla="*/ 470019 h 1871529"/>
              <a:gd name="csX64" fmla="*/ 1529698 w 2120322"/>
              <a:gd name="csY64" fmla="*/ 384561 h 1871529"/>
              <a:gd name="csX65" fmla="*/ 1521152 w 2120322"/>
              <a:gd name="csY65" fmla="*/ 341832 h 1871529"/>
              <a:gd name="csX66" fmla="*/ 1504060 w 2120322"/>
              <a:gd name="csY66" fmla="*/ 307649 h 1871529"/>
              <a:gd name="csX67" fmla="*/ 1495514 w 2120322"/>
              <a:gd name="csY67" fmla="*/ 247828 h 1871529"/>
              <a:gd name="csX68" fmla="*/ 1486969 w 2120322"/>
              <a:gd name="csY68" fmla="*/ 179462 h 1871529"/>
              <a:gd name="csX69" fmla="*/ 1469877 w 2120322"/>
              <a:gd name="csY69" fmla="*/ 153824 h 1871529"/>
              <a:gd name="csX70" fmla="*/ 1435694 w 2120322"/>
              <a:gd name="csY70" fmla="*/ 119641 h 1871529"/>
              <a:gd name="csX71" fmla="*/ 1410056 w 2120322"/>
              <a:gd name="csY71" fmla="*/ 102550 h 1871529"/>
              <a:gd name="csX72" fmla="*/ 1375873 w 2120322"/>
              <a:gd name="csY72" fmla="*/ 76912 h 1871529"/>
              <a:gd name="csX73" fmla="*/ 1324599 w 2120322"/>
              <a:gd name="csY73" fmla="*/ 34183 h 1871529"/>
              <a:gd name="csX74" fmla="*/ 1068225 w 2120322"/>
              <a:gd name="csY74" fmla="*/ 25638 h 1871529"/>
              <a:gd name="csX75" fmla="*/ 974221 w 2120322"/>
              <a:gd name="csY75" fmla="*/ 17092 h 1871529"/>
              <a:gd name="csX76" fmla="*/ 931492 w 2120322"/>
              <a:gd name="csY76" fmla="*/ 8546 h 1871529"/>
              <a:gd name="csX77" fmla="*/ 837488 w 2120322"/>
              <a:gd name="csY77" fmla="*/ 0 h 1871529"/>
              <a:gd name="csX78" fmla="*/ 316195 w 2120322"/>
              <a:gd name="csY78" fmla="*/ 17092 h 1871529"/>
              <a:gd name="csX79" fmla="*/ 282012 w 2120322"/>
              <a:gd name="csY79" fmla="*/ 25638 h 1871529"/>
              <a:gd name="csX80" fmla="*/ 94004 w 2120322"/>
              <a:gd name="csY80" fmla="*/ 34183 h 1871529"/>
              <a:gd name="csX81" fmla="*/ 0 w 2120322"/>
              <a:gd name="csY81" fmla="*/ 76912 h 187152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Lst>
            <a:rect l="l" t="t" r="r" b="b"/>
            <a:pathLst>
              <a:path w="2120322" h="1871529">
                <a:moveTo>
                  <a:pt x="0" y="76912"/>
                </a:moveTo>
                <a:lnTo>
                  <a:pt x="0" y="76912"/>
                </a:lnTo>
                <a:lnTo>
                  <a:pt x="256374" y="256374"/>
                </a:lnTo>
                <a:cubicBezTo>
                  <a:pt x="281708" y="273913"/>
                  <a:pt x="307649" y="290557"/>
                  <a:pt x="333286" y="307649"/>
                </a:cubicBezTo>
                <a:cubicBezTo>
                  <a:pt x="350378" y="319043"/>
                  <a:pt x="369102" y="328305"/>
                  <a:pt x="384561" y="341832"/>
                </a:cubicBezTo>
                <a:cubicBezTo>
                  <a:pt x="407350" y="361772"/>
                  <a:pt x="429664" y="382268"/>
                  <a:pt x="452927" y="401653"/>
                </a:cubicBezTo>
                <a:cubicBezTo>
                  <a:pt x="463869" y="410771"/>
                  <a:pt x="477487" y="416791"/>
                  <a:pt x="487111" y="427290"/>
                </a:cubicBezTo>
                <a:cubicBezTo>
                  <a:pt x="509058" y="451232"/>
                  <a:pt x="546931" y="504202"/>
                  <a:pt x="546931" y="504202"/>
                </a:cubicBezTo>
                <a:cubicBezTo>
                  <a:pt x="552761" y="521692"/>
                  <a:pt x="565496" y="556362"/>
                  <a:pt x="564023" y="572568"/>
                </a:cubicBezTo>
                <a:cubicBezTo>
                  <a:pt x="563047" y="583300"/>
                  <a:pt x="540744" y="644942"/>
                  <a:pt x="529840" y="658026"/>
                </a:cubicBezTo>
                <a:cubicBezTo>
                  <a:pt x="523265" y="665916"/>
                  <a:pt x="512748" y="669421"/>
                  <a:pt x="504202" y="675118"/>
                </a:cubicBezTo>
                <a:cubicBezTo>
                  <a:pt x="495656" y="686512"/>
                  <a:pt x="484459" y="696335"/>
                  <a:pt x="478565" y="709301"/>
                </a:cubicBezTo>
                <a:cubicBezTo>
                  <a:pt x="469983" y="728180"/>
                  <a:pt x="462951" y="748436"/>
                  <a:pt x="461473" y="769122"/>
                </a:cubicBezTo>
                <a:cubicBezTo>
                  <a:pt x="460038" y="789213"/>
                  <a:pt x="465134" y="809401"/>
                  <a:pt x="470019" y="828942"/>
                </a:cubicBezTo>
                <a:cubicBezTo>
                  <a:pt x="477040" y="857026"/>
                  <a:pt x="492169" y="885274"/>
                  <a:pt x="512748" y="905854"/>
                </a:cubicBezTo>
                <a:cubicBezTo>
                  <a:pt x="522819" y="915925"/>
                  <a:pt x="536212" y="922113"/>
                  <a:pt x="546931" y="931492"/>
                </a:cubicBezTo>
                <a:cubicBezTo>
                  <a:pt x="559058" y="942103"/>
                  <a:pt x="569720" y="954281"/>
                  <a:pt x="581114" y="965675"/>
                </a:cubicBezTo>
                <a:cubicBezTo>
                  <a:pt x="596156" y="1010799"/>
                  <a:pt x="584664" y="983819"/>
                  <a:pt x="623843" y="1042587"/>
                </a:cubicBezTo>
                <a:lnTo>
                  <a:pt x="640935" y="1068224"/>
                </a:lnTo>
                <a:cubicBezTo>
                  <a:pt x="643784" y="1079619"/>
                  <a:pt x="646933" y="1090942"/>
                  <a:pt x="649481" y="1102408"/>
                </a:cubicBezTo>
                <a:cubicBezTo>
                  <a:pt x="652632" y="1116587"/>
                  <a:pt x="653853" y="1131224"/>
                  <a:pt x="658027" y="1145137"/>
                </a:cubicBezTo>
                <a:cubicBezTo>
                  <a:pt x="662435" y="1159830"/>
                  <a:pt x="669732" y="1173503"/>
                  <a:pt x="675118" y="1187866"/>
                </a:cubicBezTo>
                <a:cubicBezTo>
                  <a:pt x="693977" y="1238156"/>
                  <a:pt x="670749" y="1187673"/>
                  <a:pt x="700756" y="1247686"/>
                </a:cubicBezTo>
                <a:cubicBezTo>
                  <a:pt x="703604" y="1264778"/>
                  <a:pt x="705099" y="1282151"/>
                  <a:pt x="709301" y="1298961"/>
                </a:cubicBezTo>
                <a:cubicBezTo>
                  <a:pt x="722972" y="1353646"/>
                  <a:pt x="716709" y="1353033"/>
                  <a:pt x="769122" y="1367327"/>
                </a:cubicBezTo>
                <a:cubicBezTo>
                  <a:pt x="785839" y="1371886"/>
                  <a:pt x="803305" y="1373024"/>
                  <a:pt x="820397" y="1375873"/>
                </a:cubicBezTo>
                <a:cubicBezTo>
                  <a:pt x="824208" y="1398740"/>
                  <a:pt x="831514" y="1445981"/>
                  <a:pt x="837488" y="1469877"/>
                </a:cubicBezTo>
                <a:cubicBezTo>
                  <a:pt x="846658" y="1506556"/>
                  <a:pt x="846820" y="1488932"/>
                  <a:pt x="863126" y="1529697"/>
                </a:cubicBezTo>
                <a:cubicBezTo>
                  <a:pt x="869817" y="1546425"/>
                  <a:pt x="873120" y="1564413"/>
                  <a:pt x="880217" y="1580972"/>
                </a:cubicBezTo>
                <a:lnTo>
                  <a:pt x="905855" y="1640793"/>
                </a:lnTo>
                <a:cubicBezTo>
                  <a:pt x="908703" y="1655036"/>
                  <a:pt x="910226" y="1669610"/>
                  <a:pt x="914400" y="1683522"/>
                </a:cubicBezTo>
                <a:cubicBezTo>
                  <a:pt x="944969" y="1785421"/>
                  <a:pt x="920493" y="1654160"/>
                  <a:pt x="948584" y="1794617"/>
                </a:cubicBezTo>
                <a:cubicBezTo>
                  <a:pt x="952534" y="1814369"/>
                  <a:pt x="944763" y="1838538"/>
                  <a:pt x="957129" y="1854438"/>
                </a:cubicBezTo>
                <a:cubicBezTo>
                  <a:pt x="968190" y="1868659"/>
                  <a:pt x="1008404" y="1871529"/>
                  <a:pt x="1008404" y="1871529"/>
                </a:cubicBezTo>
                <a:cubicBezTo>
                  <a:pt x="1200468" y="1854068"/>
                  <a:pt x="1049989" y="1865872"/>
                  <a:pt x="1375873" y="1854438"/>
                </a:cubicBezTo>
                <a:lnTo>
                  <a:pt x="1589518" y="1845892"/>
                </a:lnTo>
                <a:cubicBezTo>
                  <a:pt x="1641537" y="1828552"/>
                  <a:pt x="1590933" y="1851600"/>
                  <a:pt x="1640793" y="1794617"/>
                </a:cubicBezTo>
                <a:cubicBezTo>
                  <a:pt x="1650172" y="1783898"/>
                  <a:pt x="1663582" y="1777526"/>
                  <a:pt x="1674976" y="1768980"/>
                </a:cubicBezTo>
                <a:cubicBezTo>
                  <a:pt x="1682769" y="1757290"/>
                  <a:pt x="1709756" y="1715784"/>
                  <a:pt x="1717705" y="1709159"/>
                </a:cubicBezTo>
                <a:cubicBezTo>
                  <a:pt x="1724625" y="1703392"/>
                  <a:pt x="1734369" y="1701405"/>
                  <a:pt x="1743342" y="1700613"/>
                </a:cubicBezTo>
                <a:cubicBezTo>
                  <a:pt x="1831490" y="1692835"/>
                  <a:pt x="1919955" y="1689219"/>
                  <a:pt x="2008262" y="1683522"/>
                </a:cubicBezTo>
                <a:cubicBezTo>
                  <a:pt x="2019656" y="1680673"/>
                  <a:pt x="2030980" y="1677524"/>
                  <a:pt x="2042445" y="1674976"/>
                </a:cubicBezTo>
                <a:cubicBezTo>
                  <a:pt x="2056624" y="1671825"/>
                  <a:pt x="2071574" y="1671530"/>
                  <a:pt x="2085174" y="1666430"/>
                </a:cubicBezTo>
                <a:cubicBezTo>
                  <a:pt x="2094791" y="1662824"/>
                  <a:pt x="2102266" y="1655035"/>
                  <a:pt x="2110812" y="1649338"/>
                </a:cubicBezTo>
                <a:cubicBezTo>
                  <a:pt x="2124748" y="1551779"/>
                  <a:pt x="2126673" y="1582642"/>
                  <a:pt x="2093720" y="1444239"/>
                </a:cubicBezTo>
                <a:cubicBezTo>
                  <a:pt x="2090769" y="1431846"/>
                  <a:pt x="2084784" y="1419843"/>
                  <a:pt x="2076628" y="1410056"/>
                </a:cubicBezTo>
                <a:cubicBezTo>
                  <a:pt x="2070053" y="1402166"/>
                  <a:pt x="2059537" y="1398662"/>
                  <a:pt x="2050991" y="1392965"/>
                </a:cubicBezTo>
                <a:cubicBezTo>
                  <a:pt x="2030671" y="1332005"/>
                  <a:pt x="2059483" y="1405702"/>
                  <a:pt x="2016808" y="1341690"/>
                </a:cubicBezTo>
                <a:cubicBezTo>
                  <a:pt x="1990764" y="1302624"/>
                  <a:pt x="2031457" y="1323785"/>
                  <a:pt x="1982625" y="1307507"/>
                </a:cubicBezTo>
                <a:cubicBezTo>
                  <a:pt x="1974079" y="1296113"/>
                  <a:pt x="1967058" y="1283395"/>
                  <a:pt x="1956987" y="1273324"/>
                </a:cubicBezTo>
                <a:cubicBezTo>
                  <a:pt x="1949724" y="1266061"/>
                  <a:pt x="1938034" y="1264030"/>
                  <a:pt x="1931350" y="1256232"/>
                </a:cubicBezTo>
                <a:cubicBezTo>
                  <a:pt x="1920541" y="1243621"/>
                  <a:pt x="1915679" y="1226791"/>
                  <a:pt x="1905713" y="1213503"/>
                </a:cubicBezTo>
                <a:cubicBezTo>
                  <a:pt x="1898462" y="1203835"/>
                  <a:pt x="1888034" y="1196961"/>
                  <a:pt x="1880075" y="1187866"/>
                </a:cubicBezTo>
                <a:cubicBezTo>
                  <a:pt x="1872738" y="1179481"/>
                  <a:pt x="1837279" y="1136458"/>
                  <a:pt x="1828800" y="1119499"/>
                </a:cubicBezTo>
                <a:cubicBezTo>
                  <a:pt x="1819098" y="1100095"/>
                  <a:pt x="1814810" y="1077981"/>
                  <a:pt x="1803163" y="1059679"/>
                </a:cubicBezTo>
                <a:cubicBezTo>
                  <a:pt x="1794512" y="1046084"/>
                  <a:pt x="1778873" y="1038216"/>
                  <a:pt x="1768980" y="1025496"/>
                </a:cubicBezTo>
                <a:cubicBezTo>
                  <a:pt x="1758782" y="1012385"/>
                  <a:pt x="1751888" y="997010"/>
                  <a:pt x="1743342" y="982767"/>
                </a:cubicBezTo>
                <a:cubicBezTo>
                  <a:pt x="1717978" y="881299"/>
                  <a:pt x="1754941" y="1018662"/>
                  <a:pt x="1717705" y="914400"/>
                </a:cubicBezTo>
                <a:cubicBezTo>
                  <a:pt x="1707702" y="886392"/>
                  <a:pt x="1701473" y="857156"/>
                  <a:pt x="1692068" y="828942"/>
                </a:cubicBezTo>
                <a:cubicBezTo>
                  <a:pt x="1687217" y="814389"/>
                  <a:pt x="1680219" y="800630"/>
                  <a:pt x="1674976" y="786213"/>
                </a:cubicBezTo>
                <a:cubicBezTo>
                  <a:pt x="1668819" y="769282"/>
                  <a:pt x="1657884" y="734938"/>
                  <a:pt x="1657884" y="734938"/>
                </a:cubicBezTo>
                <a:cubicBezTo>
                  <a:pt x="1655815" y="722524"/>
                  <a:pt x="1642402" y="609167"/>
                  <a:pt x="1623701" y="581114"/>
                </a:cubicBezTo>
                <a:lnTo>
                  <a:pt x="1606610" y="555477"/>
                </a:lnTo>
                <a:cubicBezTo>
                  <a:pt x="1591320" y="494319"/>
                  <a:pt x="1606748" y="545526"/>
                  <a:pt x="1572427" y="470019"/>
                </a:cubicBezTo>
                <a:cubicBezTo>
                  <a:pt x="1536084" y="390064"/>
                  <a:pt x="1577392" y="464053"/>
                  <a:pt x="1529698" y="384561"/>
                </a:cubicBezTo>
                <a:cubicBezTo>
                  <a:pt x="1526849" y="370318"/>
                  <a:pt x="1525745" y="355612"/>
                  <a:pt x="1521152" y="341832"/>
                </a:cubicBezTo>
                <a:cubicBezTo>
                  <a:pt x="1517123" y="329746"/>
                  <a:pt x="1507412" y="319939"/>
                  <a:pt x="1504060" y="307649"/>
                </a:cubicBezTo>
                <a:cubicBezTo>
                  <a:pt x="1498760" y="288216"/>
                  <a:pt x="1498176" y="267794"/>
                  <a:pt x="1495514" y="247828"/>
                </a:cubicBezTo>
                <a:cubicBezTo>
                  <a:pt x="1492479" y="225063"/>
                  <a:pt x="1493012" y="201619"/>
                  <a:pt x="1486969" y="179462"/>
                </a:cubicBezTo>
                <a:cubicBezTo>
                  <a:pt x="1484267" y="169553"/>
                  <a:pt x="1476561" y="161622"/>
                  <a:pt x="1469877" y="153824"/>
                </a:cubicBezTo>
                <a:cubicBezTo>
                  <a:pt x="1459390" y="141589"/>
                  <a:pt x="1447929" y="130128"/>
                  <a:pt x="1435694" y="119641"/>
                </a:cubicBezTo>
                <a:cubicBezTo>
                  <a:pt x="1427896" y="112957"/>
                  <a:pt x="1418414" y="108520"/>
                  <a:pt x="1410056" y="102550"/>
                </a:cubicBezTo>
                <a:cubicBezTo>
                  <a:pt x="1398466" y="94271"/>
                  <a:pt x="1386687" y="86181"/>
                  <a:pt x="1375873" y="76912"/>
                </a:cubicBezTo>
                <a:cubicBezTo>
                  <a:pt x="1368400" y="70506"/>
                  <a:pt x="1338683" y="35463"/>
                  <a:pt x="1324599" y="34183"/>
                </a:cubicBezTo>
                <a:cubicBezTo>
                  <a:pt x="1239445" y="26442"/>
                  <a:pt x="1153683" y="28486"/>
                  <a:pt x="1068225" y="25638"/>
                </a:cubicBezTo>
                <a:cubicBezTo>
                  <a:pt x="1036890" y="22789"/>
                  <a:pt x="1005442" y="20995"/>
                  <a:pt x="974221" y="17092"/>
                </a:cubicBezTo>
                <a:cubicBezTo>
                  <a:pt x="959808" y="15290"/>
                  <a:pt x="945905" y="10348"/>
                  <a:pt x="931492" y="8546"/>
                </a:cubicBezTo>
                <a:cubicBezTo>
                  <a:pt x="900271" y="4643"/>
                  <a:pt x="868823" y="2849"/>
                  <a:pt x="837488" y="0"/>
                </a:cubicBezTo>
                <a:lnTo>
                  <a:pt x="316195" y="17092"/>
                </a:lnTo>
                <a:cubicBezTo>
                  <a:pt x="304478" y="17900"/>
                  <a:pt x="293722" y="24737"/>
                  <a:pt x="282012" y="25638"/>
                </a:cubicBezTo>
                <a:cubicBezTo>
                  <a:pt x="219463" y="30449"/>
                  <a:pt x="156673" y="31335"/>
                  <a:pt x="94004" y="34183"/>
                </a:cubicBezTo>
                <a:cubicBezTo>
                  <a:pt x="5753" y="51834"/>
                  <a:pt x="37596" y="51275"/>
                  <a:pt x="0" y="76912"/>
                </a:cubicBezTo>
                <a:close/>
              </a:path>
            </a:pathLst>
          </a:custGeom>
          <a:noFill/>
          <a:ln w="28575">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7377519-4B86-594B-F3EC-498CA9D580DF}"/>
              </a:ext>
            </a:extLst>
          </p:cNvPr>
          <p:cNvSpPr txBox="1"/>
          <p:nvPr/>
        </p:nvSpPr>
        <p:spPr>
          <a:xfrm>
            <a:off x="8898018" y="243022"/>
            <a:ext cx="2840592" cy="2031325"/>
          </a:xfrm>
          <a:prstGeom prst="rect">
            <a:avLst/>
          </a:prstGeom>
          <a:noFill/>
        </p:spPr>
        <p:txBody>
          <a:bodyPr wrap="square" rtlCol="0">
            <a:spAutoFit/>
          </a:bodyPr>
          <a:lstStyle/>
          <a:p>
            <a:r>
              <a:rPr lang="en-US" dirty="0"/>
              <a:t>The area behind the USACE levees include both Lake County Zone 8 and CA MA17. </a:t>
            </a:r>
          </a:p>
          <a:p>
            <a:endParaRPr lang="en-US" dirty="0"/>
          </a:p>
          <a:p>
            <a:r>
              <a:rPr lang="en-US" dirty="0"/>
              <a:t>The State MA17 area is behind &lt; 2 miles of levees. </a:t>
            </a:r>
          </a:p>
        </p:txBody>
      </p:sp>
      <p:sp>
        <p:nvSpPr>
          <p:cNvPr id="3" name="TextBox 2">
            <a:extLst>
              <a:ext uri="{FF2B5EF4-FFF2-40B4-BE49-F238E27FC236}">
                <a16:creationId xmlns:a16="http://schemas.microsoft.com/office/drawing/2014/main" id="{D4B33359-C83A-89BD-BAC6-C54FC37BDF79}"/>
              </a:ext>
            </a:extLst>
          </p:cNvPr>
          <p:cNvSpPr txBox="1"/>
          <p:nvPr/>
        </p:nvSpPr>
        <p:spPr>
          <a:xfrm>
            <a:off x="6217920" y="2702395"/>
            <a:ext cx="5726430" cy="3693319"/>
          </a:xfrm>
          <a:prstGeom prst="rect">
            <a:avLst/>
          </a:prstGeom>
          <a:noFill/>
        </p:spPr>
        <p:txBody>
          <a:bodyPr wrap="square" rtlCol="0">
            <a:spAutoFit/>
          </a:bodyPr>
          <a:lstStyle/>
          <a:p>
            <a:r>
              <a:rPr lang="en-US" dirty="0"/>
              <a:t>Lake County already maintains areas behind ~2 miles of the same levees.</a:t>
            </a:r>
          </a:p>
          <a:p>
            <a:endParaRPr lang="en-US" dirty="0"/>
          </a:p>
          <a:p>
            <a:r>
              <a:rPr lang="en-US" dirty="0"/>
              <a:t>The cost per size of the area maintained behind MA17 levees is disproportionate relative to other state MA’s.</a:t>
            </a:r>
          </a:p>
          <a:p>
            <a:endParaRPr lang="en-US" dirty="0"/>
          </a:p>
          <a:p>
            <a:r>
              <a:rPr lang="en-US" dirty="0"/>
              <a:t>The largest (39-56%) and fast-growing cost that Lake County pays the State is maintenance and repair of the DWR Pumping Station.</a:t>
            </a:r>
          </a:p>
          <a:p>
            <a:endParaRPr lang="en-US" dirty="0"/>
          </a:p>
          <a:p>
            <a:r>
              <a:rPr lang="en-US" dirty="0"/>
              <a:t>Does Lake County need the DWR Pumping Station to be operated and maintained currently and in the future?</a:t>
            </a:r>
          </a:p>
          <a:p>
            <a:endParaRPr lang="en-US" dirty="0"/>
          </a:p>
        </p:txBody>
      </p:sp>
    </p:spTree>
    <p:extLst>
      <p:ext uri="{BB962C8B-B14F-4D97-AF65-F5344CB8AC3E}">
        <p14:creationId xmlns:p14="http://schemas.microsoft.com/office/powerpoint/2010/main" val="934656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1903</TotalTime>
  <Words>786</Words>
  <Application>Microsoft Office PowerPoint</Application>
  <PresentationFormat>Widescreen</PresentationFormat>
  <Paragraphs>53</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Aptos</vt:lpstr>
      <vt:lpstr>Aptos Display</vt:lpstr>
      <vt:lpstr>Arial</vt:lpstr>
      <vt:lpstr>Office Theme</vt:lpstr>
      <vt:lpstr>MA 17 Transfer of Maintenance and Operation</vt:lpstr>
      <vt:lpstr>What is MA 17  &amp; Why Transfer It to County Operation and Maintenance?</vt:lpstr>
      <vt:lpstr>PowerPoint Presentation</vt:lpstr>
      <vt:lpstr>PowerPoint Presentation</vt:lpstr>
      <vt:lpstr>PowerPoint Presentation</vt:lpstr>
      <vt:lpstr>Funds paid for MA 17 per year  from FY21-22 to FY 25-26</vt:lpstr>
      <vt:lpstr>PowerPoint Presentation</vt:lpstr>
      <vt:lpstr>PowerPoint Presentation</vt:lpstr>
      <vt:lpstr>PowerPoint Presentation</vt:lpstr>
      <vt:lpstr>PowerPoint Presentation</vt:lpstr>
      <vt:lpstr>PowerPoint Presentation</vt:lpstr>
      <vt:lpstr>PowerPoint Presentation</vt:lpstr>
      <vt:lpstr>Considerations for Taking Back O&amp;M, Maintaining the Area Like Zone 8, and Dissolving MA17:</vt:lpstr>
      <vt:lpstr>PowerPoint Presentation</vt:lpstr>
      <vt:lpstr>PowerPoint Presentation</vt:lpstr>
      <vt:lpstr>Which puts the ball in our court re: MA 17 operation and maintenance.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Michael Bedar</dc:creator>
  <cp:lastModifiedBy>Stephen Scalisi</cp:lastModifiedBy>
  <cp:revision>33</cp:revision>
  <dcterms:created xsi:type="dcterms:W3CDTF">2026-05-05T20:26:29Z</dcterms:created>
  <dcterms:modified xsi:type="dcterms:W3CDTF">2026-05-18T17:44:29Z</dcterms:modified>
</cp:coreProperties>
</file>