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3" r:id="rId1"/>
    <p:sldMasterId id="2147483735" r:id="rId2"/>
  </p:sldMasterIdLst>
  <p:notesMasterIdLst>
    <p:notesMasterId r:id="rId14"/>
  </p:notesMasterIdLst>
  <p:handoutMasterIdLst>
    <p:handoutMasterId r:id="rId15"/>
  </p:handoutMasterIdLst>
  <p:sldIdLst>
    <p:sldId id="1009" r:id="rId3"/>
    <p:sldId id="882" r:id="rId4"/>
    <p:sldId id="1000" r:id="rId5"/>
    <p:sldId id="998" r:id="rId6"/>
    <p:sldId id="968" r:id="rId7"/>
    <p:sldId id="1007" r:id="rId8"/>
    <p:sldId id="990" r:id="rId9"/>
    <p:sldId id="1008" r:id="rId10"/>
    <p:sldId id="1010" r:id="rId11"/>
    <p:sldId id="1011" r:id="rId12"/>
    <p:sldId id="881" r:id="rId13"/>
  </p:sldIdLst>
  <p:sldSz cx="12192000" cy="68580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phia Mills" initials="SM" lastIdx="1" clrIdx="0">
    <p:extLst>
      <p:ext uri="{19B8F6BF-5375-455C-9EA6-DF929625EA0E}">
        <p15:presenceInfo xmlns:p15="http://schemas.microsoft.com/office/powerpoint/2012/main" userId="Sophia Mills" providerId="None"/>
      </p:ext>
    </p:extLst>
  </p:cmAuthor>
  <p:cmAuthor id="2" name="Catherine Tseng" initials="CT" lastIdx="1" clrIdx="1">
    <p:extLst>
      <p:ext uri="{19B8F6BF-5375-455C-9EA6-DF929625EA0E}">
        <p15:presenceInfo xmlns:p15="http://schemas.microsoft.com/office/powerpoint/2012/main" userId="c7386deeae1faaf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9EBF5"/>
    <a:srgbClr val="F9FAFD"/>
    <a:srgbClr val="42D0A2"/>
    <a:srgbClr val="E8EDF5"/>
    <a:srgbClr val="EAF6FC"/>
    <a:srgbClr val="5FCBEF"/>
    <a:srgbClr val="008000"/>
    <a:srgbClr val="C3EBF9"/>
    <a:srgbClr val="0066CC"/>
    <a:srgbClr val="33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96" autoAdjust="0"/>
    <p:restoredTop sz="78899" autoAdjust="0"/>
  </p:normalViewPr>
  <p:slideViewPr>
    <p:cSldViewPr>
      <p:cViewPr varScale="1">
        <p:scale>
          <a:sx n="81" d="100"/>
          <a:sy n="81" d="100"/>
        </p:scale>
        <p:origin x="72" y="3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101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9" y="2"/>
            <a:ext cx="3037735" cy="46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528" tIns="46765" rIns="93528" bIns="46765" numCol="1" anchor="t" anchorCtr="0" compatLnSpc="1">
            <a:prstTxWarp prst="textNoShape">
              <a:avLst/>
            </a:prstTxWarp>
          </a:bodyPr>
          <a:lstStyle>
            <a:lvl1pPr defTabSz="935890">
              <a:buClrTx/>
              <a:buSzTx/>
              <a:buFontTx/>
              <a:buNone/>
              <a:defRPr sz="1300" b="0"/>
            </a:lvl1pPr>
          </a:lstStyle>
          <a:p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090" y="2"/>
            <a:ext cx="3037735" cy="46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528" tIns="46765" rIns="93528" bIns="46765" numCol="1" anchor="t" anchorCtr="0" compatLnSpc="1">
            <a:prstTxWarp prst="textNoShape">
              <a:avLst/>
            </a:prstTxWarp>
          </a:bodyPr>
          <a:lstStyle>
            <a:lvl1pPr algn="r" defTabSz="935890">
              <a:buClrTx/>
              <a:buSzTx/>
              <a:buFontTx/>
              <a:buNone/>
              <a:defRPr sz="1300" b="0"/>
            </a:lvl1pPr>
          </a:lstStyle>
          <a:p>
            <a:endParaRPr lang="en-US"/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9" y="8830313"/>
            <a:ext cx="3037735" cy="46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528" tIns="46765" rIns="93528" bIns="46765" numCol="1" anchor="b" anchorCtr="0" compatLnSpc="1">
            <a:prstTxWarp prst="textNoShape">
              <a:avLst/>
            </a:prstTxWarp>
          </a:bodyPr>
          <a:lstStyle>
            <a:lvl1pPr defTabSz="935890">
              <a:buClrTx/>
              <a:buSzTx/>
              <a:buFontTx/>
              <a:buNone/>
              <a:defRPr sz="1300" b="0"/>
            </a:lvl1pPr>
          </a:lstStyle>
          <a:p>
            <a:endParaRPr 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090" y="8830313"/>
            <a:ext cx="3037735" cy="46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528" tIns="46765" rIns="93528" bIns="46765" numCol="1" anchor="b" anchorCtr="0" compatLnSpc="1">
            <a:prstTxWarp prst="textNoShape">
              <a:avLst/>
            </a:prstTxWarp>
          </a:bodyPr>
          <a:lstStyle>
            <a:lvl1pPr algn="r" defTabSz="935890">
              <a:buClrTx/>
              <a:buSzTx/>
              <a:buFontTx/>
              <a:buNone/>
              <a:defRPr sz="1300" b="0"/>
            </a:lvl1pPr>
          </a:lstStyle>
          <a:p>
            <a:fld id="{DC8CE484-8C55-40A8-8B5E-45C5223CF95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4654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9" y="2"/>
            <a:ext cx="3037735" cy="46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528" tIns="46765" rIns="93528" bIns="46765" numCol="1" anchor="t" anchorCtr="0" compatLnSpc="1">
            <a:prstTxWarp prst="textNoShape">
              <a:avLst/>
            </a:prstTxWarp>
          </a:bodyPr>
          <a:lstStyle>
            <a:lvl1pPr defTabSz="935890">
              <a:buClrTx/>
              <a:buSzTx/>
              <a:buFontTx/>
              <a:buNone/>
              <a:defRPr sz="1300" b="0"/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090" y="2"/>
            <a:ext cx="3037735" cy="46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528" tIns="46765" rIns="93528" bIns="46765" numCol="1" anchor="t" anchorCtr="0" compatLnSpc="1">
            <a:prstTxWarp prst="textNoShape">
              <a:avLst/>
            </a:prstTxWarp>
          </a:bodyPr>
          <a:lstStyle>
            <a:lvl1pPr algn="r" defTabSz="935890">
              <a:buClrTx/>
              <a:buSzTx/>
              <a:buFontTx/>
              <a:buNone/>
              <a:defRPr sz="1300" b="0"/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7988" y="698500"/>
            <a:ext cx="6196012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995" y="4416742"/>
            <a:ext cx="5606418" cy="418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528" tIns="46765" rIns="93528" bIns="467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9" y="8830313"/>
            <a:ext cx="3037735" cy="46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528" tIns="46765" rIns="93528" bIns="46765" numCol="1" anchor="b" anchorCtr="0" compatLnSpc="1">
            <a:prstTxWarp prst="textNoShape">
              <a:avLst/>
            </a:prstTxWarp>
          </a:bodyPr>
          <a:lstStyle>
            <a:lvl1pPr defTabSz="935890">
              <a:buClrTx/>
              <a:buSzTx/>
              <a:buFontTx/>
              <a:buNone/>
              <a:defRPr sz="1300" b="0"/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090" y="8830313"/>
            <a:ext cx="3037735" cy="464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528" tIns="46765" rIns="93528" bIns="46765" numCol="1" anchor="b" anchorCtr="0" compatLnSpc="1">
            <a:prstTxWarp prst="textNoShape">
              <a:avLst/>
            </a:prstTxWarp>
          </a:bodyPr>
          <a:lstStyle>
            <a:lvl1pPr algn="r" defTabSz="935890">
              <a:buClrTx/>
              <a:buSzTx/>
              <a:buFontTx/>
              <a:buNone/>
              <a:defRPr sz="1300" b="0"/>
            </a:lvl1pPr>
          </a:lstStyle>
          <a:p>
            <a:fld id="{06A72FA9-2FC6-45AE-BF4A-4AE0E1664C9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6098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marL="0" marR="0" lvl="0" indent="0" algn="r" defTabSz="93589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D60C5FC-19A0-4C90-BB3D-D75ECBF05994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3589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59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6400" y="695325"/>
            <a:ext cx="6199188" cy="3487738"/>
          </a:xfrm>
          <a:ln/>
        </p:spPr>
      </p:sp>
      <p:sp>
        <p:nvSpPr>
          <p:cNvPr id="1059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1994" y="4416742"/>
            <a:ext cx="5606418" cy="4183698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3035C-ED7F-BB54-3F9B-7EE4CD2A17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9FE82584-E201-8DE4-7A22-71D65ED134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13139" indent="-274283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097137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535992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1974845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413701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6pPr>
            <a:lvl7pPr marL="2852554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7pPr>
            <a:lvl8pPr marL="3291408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8pPr>
            <a:lvl9pPr marL="3730262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279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F9FBC9-00F4-4659-A677-2003F3127F1D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79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1FAE77ED-A5BE-71F5-AFF2-A86966B9B5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8500"/>
            <a:ext cx="6196012" cy="3486150"/>
          </a:xfrm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239FD7E3-66AB-900D-8576-DA701156B4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61962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13139" indent="-274283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097137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535992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1974845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413701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6pPr>
            <a:lvl7pPr marL="2852554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7pPr>
            <a:lvl8pPr marL="3291408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8pPr>
            <a:lvl9pPr marL="3730262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279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F9FBC9-00F4-4659-A677-2003F3127F1D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79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8500"/>
            <a:ext cx="6196012" cy="34861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298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13139" indent="-274283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097137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535992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1974845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413701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6pPr>
            <a:lvl7pPr marL="2852554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7pPr>
            <a:lvl8pPr marL="3291408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8pPr>
            <a:lvl9pPr marL="3730262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279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F9FBC9-00F4-4659-A677-2003F3127F1D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79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8500"/>
            <a:ext cx="6196012" cy="34861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4606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13139" indent="-274283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097137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535992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1974845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413701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6pPr>
            <a:lvl7pPr marL="2852554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7pPr>
            <a:lvl8pPr marL="3291408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8pPr>
            <a:lvl9pPr marL="3730262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279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F9FBC9-00F4-4659-A677-2003F3127F1D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79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8500"/>
            <a:ext cx="6196012" cy="34861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25742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13139" indent="-274283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097137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535992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1974845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413701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6pPr>
            <a:lvl7pPr marL="2852554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7pPr>
            <a:lvl8pPr marL="3291408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8pPr>
            <a:lvl9pPr marL="3730262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279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F9FBC9-00F4-4659-A677-2003F3127F1D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79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8500"/>
            <a:ext cx="6196012" cy="34861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55408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13139" indent="-274283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097137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535992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1974845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413701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6pPr>
            <a:lvl7pPr marL="2852554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7pPr>
            <a:lvl8pPr marL="3291408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8pPr>
            <a:lvl9pPr marL="3730262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279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F9FBC9-00F4-4659-A677-2003F3127F1D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79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8500"/>
            <a:ext cx="6196012" cy="34861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5530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13139" indent="-274283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097137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535992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1974845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413701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6pPr>
            <a:lvl7pPr marL="2852554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7pPr>
            <a:lvl8pPr marL="3291408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8pPr>
            <a:lvl9pPr marL="3730262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279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F9FBC9-00F4-4659-A677-2003F3127F1D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79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8500"/>
            <a:ext cx="6196012" cy="34861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42164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13139" indent="-274283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097137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535992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1974845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413701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6pPr>
            <a:lvl7pPr marL="2852554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7pPr>
            <a:lvl8pPr marL="3291408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8pPr>
            <a:lvl9pPr marL="3730262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279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F9FBC9-00F4-4659-A677-2003F3127F1D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79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8500"/>
            <a:ext cx="6196012" cy="3486150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83381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B2D86-D905-074E-0278-F391B73F09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D6051EC3-CF2E-80E3-7D51-114DDF526E9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13139" indent="-274283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097137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535992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1974845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413701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6pPr>
            <a:lvl7pPr marL="2852554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7pPr>
            <a:lvl8pPr marL="3291408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8pPr>
            <a:lvl9pPr marL="3730262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279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F9FBC9-00F4-4659-A677-2003F3127F1D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79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0546650C-0857-8468-C055-2B13719EE7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8500"/>
            <a:ext cx="6196012" cy="3486150"/>
          </a:xfrm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4F3A2264-7336-E96E-D288-80DABA794B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7862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E498F-4C00-4113-5D26-81D0C95E8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3A1B5E39-6ACC-0BE8-956E-5A152BCACA6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13139" indent="-274283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097137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535992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1974845" indent="-219428" defTabSz="927994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413701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6pPr>
            <a:lvl7pPr marL="2852554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7pPr>
            <a:lvl8pPr marL="3291408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8pPr>
            <a:lvl9pPr marL="3730262" indent="-219428" defTabSz="927994" eaLnBrk="0" fontAlgn="base" hangingPunct="0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r" defTabSz="92799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F9FBC9-00F4-4659-A677-2003F3127F1D}" type="slidenum"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2799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43395211-2278-8884-AA30-2F3FD5E608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07988" y="698500"/>
            <a:ext cx="6196012" cy="3486150"/>
          </a:xfrm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C70000FB-52A1-2C5C-9B8F-F8F40DF762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5383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9E3BE7-5F84-49FA-BC2B-6703E1B1C91D}" type="datetime1">
              <a:rPr lang="en-US" smtClean="0"/>
              <a:t>3/13/2026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1FB1A-581F-4E9B-8464-9B29AF4367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288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164A-FF01-4C5B-9A3B-FD50FEF77C67}" type="datetime1">
              <a:rPr lang="en-US" smtClean="0"/>
              <a:t>3/13/2026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65F8-213A-464B-B50C-0A7CD3B541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178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86032-28F0-4C27-B55F-46551CF9F476}" type="datetime1">
              <a:rPr lang="en-US" smtClean="0"/>
              <a:t>3/13/2026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4BEA-EB4F-4B13-B050-C5510DF44B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66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47BCB0-2A79-9FE8-3F2A-235FA9DB10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2B72E5-27E9-C57A-105B-3C6B8A9F2B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DA77CB-94BE-FD20-596F-7D2429898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CC5AA-37A0-4200-AB39-7D82698EC456}" type="datetime1">
              <a:rPr lang="en-US" smtClean="0"/>
              <a:t>3/13/2026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70652A-4623-452D-CD2A-A05D330F6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511F31-C42F-20C8-7348-4BCEE681A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1FB1A-581F-4E9B-8464-9B29AF4367B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9894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73822-7BA0-8AF8-F9D6-6EBE3B3C8F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C0947F-E2EC-8A0F-2319-855A98151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E66B17-6361-1557-93EB-B7C7E7BA9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AB1DC-94BB-49F0-B400-75AB63721442}" type="datetime1">
              <a:rPr lang="en-US" smtClean="0"/>
              <a:t>3/13/2026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C56254-159D-D6D6-7A3D-98AC0491A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149146-1FDE-F188-6E7A-BC4C27C86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58D6-B498-451C-8F58-97C84C59C7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204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78EBF1-EBAA-BCEE-5102-ECADE4041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D632A0-34E7-5690-F028-F0DEB3110B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6B3AB4-180B-55C4-F6F5-6D35A2F66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6F081F-3938-42F4-BBE6-4EF5B4DE4D47}" type="datetime1">
              <a:rPr lang="en-US" smtClean="0"/>
              <a:t>3/13/2026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471E3B-9269-4D60-9E7F-8BA06A596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252743-D535-C8B3-B025-3813A4748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EA0B7-6307-4883-8A89-474DEEDA34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6590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C7ABF-3984-30F5-9E3A-58DF17027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E6D0A2-7718-9771-354B-5011E0234C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61AFF7-F0F5-7AA1-D1EA-831D05C0EB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512230-4222-7B64-4BF5-76C413D5CF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CCD4A-CD21-4B34-B09E-A91893BBF94B}" type="datetime1">
              <a:rPr lang="en-US" smtClean="0"/>
              <a:t>3/13/2026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3F6721-CB28-B31C-A3AB-63E793C56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7A5268-EEC8-CD13-B9D3-9D92C2730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07E43-BAE9-42CE-B4E0-B5DB490077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0364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52F2F-BF47-17C3-AF9F-E714F75A2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818804-4D41-C5C9-9AE2-98A67592C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7E8068-D7F0-95AC-5C78-1D80F59AC0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254A85-8AD0-7EE3-6130-153C5603F4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5C7FC1F-070B-A5B8-14BF-1AE41918DB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6B4EB28-A4CF-398C-E341-F98D78FFB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3D79-8C49-418B-9145-DCCCB1758869}" type="datetime1">
              <a:rPr lang="en-US" smtClean="0"/>
              <a:t>3/13/2026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4F02F48-F835-C7B4-C050-F74584F04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38F4F0-B3DD-0B99-9078-06061B8D5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F7602-CE80-45A7-8CFD-95F3E39364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352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53C09-E5D2-97B5-2CBC-B98BF1F4F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B8D68C2-72CB-6029-87A5-787AF3439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F7532-7949-40D6-B03F-585368C5580D}" type="datetime1">
              <a:rPr lang="en-US" smtClean="0"/>
              <a:t>3/13/2026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BB110B-922A-6DC1-2470-97EBD15AA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5E2AD4-E3BD-1440-7BE6-F187015B61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5998D-E35C-4E90-B968-F2B8B1498B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393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C8BB30B-3CD9-44F1-656C-899D5FE55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6C7DB-CD27-4BB0-9F74-1068BC2FB288}" type="datetime1">
              <a:rPr lang="en-US" smtClean="0"/>
              <a:t>3/13/2026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09AEFD-1E71-70C3-EEF4-F2BB4A093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0546AD-A989-FB05-DB1C-D18A07CBF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5D9D-2DB8-4949-8053-6B942D73ED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5506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B2CEF-962E-3BE6-FD07-CD208FAEF9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619870-1843-1640-55EC-EC2944B6F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0CF07E-EF14-0435-FF7C-606F0DEE70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9CA3A0-975C-D822-0206-B8B9978FD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1583E-D900-43F1-9D1B-AE90AA240F54}" type="datetime1">
              <a:rPr lang="en-US" smtClean="0"/>
              <a:t>3/13/2026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023E82-D0C5-16A7-CCFB-A1C094CE42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E628F8-2203-9BFB-F896-12BD76809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569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3F3EA-055D-4BEC-98D2-DC91F0B8B119}" type="datetime1">
              <a:rPr lang="en-US" smtClean="0"/>
              <a:t>3/13/2026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58D6-B498-451C-8F58-97C84C59C70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5275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7BEC5-34E7-7D74-03B8-F4A8E56C3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11FEDC-9A51-EE61-DE7B-EFE098FE04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FF7384-548A-6F4D-7268-5E09FDB308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210AE7-F8D8-3240-DC8B-43329F7FA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BD6DB2-FF67-4A1E-8304-1FD368FAF029}" type="datetime1">
              <a:rPr lang="en-US" smtClean="0"/>
              <a:t>3/13/2026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50B5AE-8C0E-7351-5B54-95A17972F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2CBF2D-B5EE-0547-4E7C-858EE8395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10F86-ED22-4B56-BA78-D1C53905F4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9312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EA01A7-FE97-A653-B22E-6959F50D5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322C0E-0827-6671-7970-56124F78A3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ECE1-6BAE-77C0-A6EF-BAC6E72CF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D0F4C7-41D3-49E6-A94C-8317A9EBFE8F}" type="datetime1">
              <a:rPr lang="en-US" smtClean="0"/>
              <a:t>3/13/2026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8F8F95-857F-02D1-3141-2817986B2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5C670-4C18-E8C8-DAB5-F956B411E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65F8-213A-464B-B50C-0A7CD3B541A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511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23E4FE-67DD-3D41-7EB3-720F6E8CBD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E15568-367A-332D-21E9-AE50522F26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6DF475-7ABA-BE17-BEC9-545080842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81374-4BD3-4629-BC77-690E237E1895}" type="datetime1">
              <a:rPr lang="en-US" smtClean="0"/>
              <a:t>3/13/2026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6BA929-5721-8451-2E8B-644567E9D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0C24AC-F553-8CBB-B948-4614E917A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D4BEA-EB4F-4B13-B050-C5510DF44B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3621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5BFFD0-01FC-4666-AE61-5BBD91D72F0E}" type="datetime1">
              <a:rPr lang="en-US" smtClean="0"/>
              <a:t>3/13/2026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EA0B7-6307-4883-8A89-474DEEDA34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463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D15507-051B-451E-A592-915703EBC9A0}" type="datetime1">
              <a:rPr lang="en-US" smtClean="0"/>
              <a:t>3/13/2026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07E43-BAE9-42CE-B4E0-B5DB490077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275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F5FF4-7C9F-4B32-A216-7D1E5A2FCE5A}" type="datetime1">
              <a:rPr lang="en-US" smtClean="0"/>
              <a:t>3/13/2026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AF7602-CE80-45A7-8CFD-95F3E39364B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852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154C2-3710-47DD-B538-D85A6A3F5B88}" type="datetime1">
              <a:rPr lang="en-US" smtClean="0"/>
              <a:t>3/13/2026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5998D-E35C-4E90-B968-F2B8B1498B2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059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A7C0F-B878-46BA-8ACC-F84DE3DB76B9}" type="datetime1">
              <a:rPr lang="en-US" smtClean="0"/>
              <a:t>3/13/2026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65D9D-2DB8-4949-8053-6B942D73ED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940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18054-BDDB-4C0E-91AF-69FCE5EE4E39}" type="datetime1">
              <a:rPr lang="en-US" smtClean="0"/>
              <a:t>3/13/2026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5BF3C-6BE6-4A1B-AD60-D956CD8623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800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41322-536B-4FDA-AC05-9C32C5742B27}" type="datetime1">
              <a:rPr lang="en-US" smtClean="0"/>
              <a:t>3/13/2026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10F86-ED22-4B56-BA78-D1C53905F4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77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80E26F-E418-460F-90CB-7FBE9C6BCB2D}" type="datetime1">
              <a:rPr lang="en-US" smtClean="0"/>
              <a:t>3/13/2026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D2812-AA97-4478-8F24-B091316F6C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768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4EA26B4-0F93-C8E5-8EAF-0C0A3CB94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A3E4BD-90E1-D5A2-7049-45377C3FA0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2B9B59-500F-D76F-0CCE-EEBC0A64A5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  <a:latin typeface="Helvetica" pitchFamily="2" charset="0"/>
              </a:defRPr>
            </a:lvl1pPr>
          </a:lstStyle>
          <a:p>
            <a:fld id="{097AE4AB-B8AF-472C-9F5F-43C2173E1854}" type="datetime1">
              <a:rPr lang="en-US" smtClean="0"/>
              <a:pPr/>
              <a:t>3/13/2026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8A01F6-534E-0BDA-63BF-C44AA05403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  <a:latin typeface="Helvetica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DB31A-A4F2-3E01-2963-F4CEBC914B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  <a:latin typeface="Helvetica" pitchFamily="2" charset="0"/>
              </a:defRPr>
            </a:lvl1pPr>
          </a:lstStyle>
          <a:p>
            <a:fld id="{E82D2812-AA97-4478-8F24-B091316F6C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733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Helvetica" pitchFamily="2" charset="0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Helvetica" pitchFamily="2" charset="0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Helvetica" pitchFamily="2" charset="0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Helvetica" pitchFamily="2" charset="0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pitchFamily="2" charset="0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7A824CD-A65B-D261-6A58-2EB4BA8F17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38" t="6644" r="3592" b="5853"/>
          <a:stretch>
            <a:fillRect/>
          </a:stretch>
        </p:blipFill>
        <p:spPr>
          <a:xfrm>
            <a:off x="-8236" y="3527184"/>
            <a:ext cx="12200236" cy="337588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E0CDB5E-C22E-4C28-8F6B-DFBECFA4B41D}"/>
              </a:ext>
            </a:extLst>
          </p:cNvPr>
          <p:cNvSpPr/>
          <p:nvPr/>
        </p:nvSpPr>
        <p:spPr>
          <a:xfrm>
            <a:off x="8744" y="-1875"/>
            <a:ext cx="12170288" cy="3523292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dirty="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1058823" name="Rectangle 7"/>
          <p:cNvSpPr>
            <a:spLocks noChangeArrowheads="1"/>
          </p:cNvSpPr>
          <p:nvPr/>
        </p:nvSpPr>
        <p:spPr bwMode="auto">
          <a:xfrm>
            <a:off x="1524000" y="0"/>
            <a:ext cx="9144000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609585"/>
            <a:endParaRPr lang="en-US">
              <a:solidFill>
                <a:srgbClr val="000000"/>
              </a:solidFill>
              <a:latin typeface="Aptos" panose="02110004020202020204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1524001" y="69448"/>
            <a:ext cx="9147959" cy="5761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377" fontAlgn="base">
              <a:spcBef>
                <a:spcPct val="0"/>
              </a:spcBef>
              <a:spcAft>
                <a:spcPct val="0"/>
              </a:spcAft>
              <a:buClr>
                <a:srgbClr val="5F5F5F"/>
              </a:buClr>
              <a:buSzPct val="75000"/>
              <a:buFont typeface="Wingdings" pitchFamily="2" charset="2"/>
              <a:buChar char="•"/>
            </a:pPr>
            <a:endParaRPr lang="en-US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58833" name="Text Box 17"/>
          <p:cNvSpPr txBox="1">
            <a:spLocks noChangeArrowheads="1"/>
          </p:cNvSpPr>
          <p:nvPr/>
        </p:nvSpPr>
        <p:spPr bwMode="auto">
          <a:xfrm>
            <a:off x="606879" y="1759771"/>
            <a:ext cx="884468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609585"/>
            <a:r>
              <a:rPr lang="en-US" sz="3200" b="1" dirty="0">
                <a:solidFill>
                  <a:srgbClr val="F4D348"/>
                </a:solidFill>
                <a:latin typeface="Helvetica" pitchFamily="2" charset="0"/>
                <a:ea typeface="Calibri" panose="020F0502020204030204" pitchFamily="34" charset="0"/>
                <a:cs typeface="Calibri" panose="020F0502020204030204" pitchFamily="34" charset="0"/>
              </a:rPr>
              <a:t>Sewer Rate Study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69F20E-5E1A-4E6F-B6C8-7FC4EC74A736}"/>
              </a:ext>
            </a:extLst>
          </p:cNvPr>
          <p:cNvSpPr txBox="1"/>
          <p:nvPr/>
        </p:nvSpPr>
        <p:spPr>
          <a:xfrm>
            <a:off x="613557" y="2300911"/>
            <a:ext cx="111974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585"/>
            <a:r>
              <a:rPr lang="en-US" sz="3000" dirty="0">
                <a:solidFill>
                  <a:srgbClr val="FFFFFF"/>
                </a:solidFill>
                <a:latin typeface="Helvetica" pitchFamily="2" charset="0"/>
                <a:ea typeface="Calibri" panose="020F0502020204030204" pitchFamily="34" charset="0"/>
                <a:cs typeface="Calibri" panose="020F0502020204030204" pitchFamily="34" charset="0"/>
              </a:rPr>
              <a:t>Land’s End County Sanitation District Regional Collection Area</a:t>
            </a:r>
          </a:p>
        </p:txBody>
      </p:sp>
      <p:pic>
        <p:nvPicPr>
          <p:cNvPr id="6" name="Picture 5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458CCF43-6BEA-8DB2-2A31-86686CDEE5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0" y="590667"/>
            <a:ext cx="2743200" cy="60313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4CF96B4-3B66-55A1-37F0-7376084BD51B}"/>
              </a:ext>
            </a:extLst>
          </p:cNvPr>
          <p:cNvSpPr/>
          <p:nvPr/>
        </p:nvSpPr>
        <p:spPr>
          <a:xfrm>
            <a:off x="-8236" y="3521417"/>
            <a:ext cx="12200236" cy="3387414"/>
          </a:xfrm>
          <a:prstGeom prst="rect">
            <a:avLst/>
          </a:prstGeom>
          <a:solidFill>
            <a:schemeClr val="accent6">
              <a:alpha val="74139"/>
            </a:schemeClr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>
              <a:solidFill>
                <a:srgbClr val="FFFFFF"/>
              </a:solidFill>
              <a:latin typeface="Aptos" panose="02110004020202020204"/>
            </a:endParaRPr>
          </a:p>
        </p:txBody>
      </p:sp>
      <p:sp>
        <p:nvSpPr>
          <p:cNvPr id="1058834" name="Text Box 18"/>
          <p:cNvSpPr txBox="1">
            <a:spLocks noChangeArrowheads="1"/>
          </p:cNvSpPr>
          <p:nvPr/>
        </p:nvSpPr>
        <p:spPr bwMode="auto">
          <a:xfrm>
            <a:off x="625486" y="2878342"/>
            <a:ext cx="9163791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609585"/>
            <a:r>
              <a:rPr lang="en-US" sz="2600" dirty="0">
                <a:solidFill>
                  <a:srgbClr val="FFFFFF"/>
                </a:solidFill>
                <a:latin typeface="Helvetica" pitchFamily="2" charset="0"/>
                <a:ea typeface="Calibri" panose="020F0502020204030204" pitchFamily="34" charset="0"/>
                <a:cs typeface="Calibri" panose="020F0502020204030204" pitchFamily="34" charset="0"/>
              </a:rPr>
              <a:t>March 24, 2026</a:t>
            </a:r>
          </a:p>
        </p:txBody>
      </p:sp>
      <p:pic>
        <p:nvPicPr>
          <p:cNvPr id="8" name="Picture 7" descr="A blue and black squares&#10;&#10;AI-generated content may be incorrect.">
            <a:extLst>
              <a:ext uri="{FF2B5EF4-FFF2-40B4-BE49-F238E27FC236}">
                <a16:creationId xmlns:a16="http://schemas.microsoft.com/office/drawing/2014/main" id="{C09D2A21-239E-5627-E9D9-9473FCE32D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63" y="5585001"/>
            <a:ext cx="3022600" cy="1325701"/>
          </a:xfrm>
          <a:prstGeom prst="rect">
            <a:avLst/>
          </a:prstGeom>
        </p:spPr>
      </p:pic>
      <p:pic>
        <p:nvPicPr>
          <p:cNvPr id="12" name="Picture 11" descr="A black yellow and blue triangle&#10;&#10;AI-generated content may be incorrect.">
            <a:extLst>
              <a:ext uri="{FF2B5EF4-FFF2-40B4-BE49-F238E27FC236}">
                <a16:creationId xmlns:a16="http://schemas.microsoft.com/office/drawing/2014/main" id="{8C4FEADF-5B72-781E-DC11-500E2342C6C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4685" y="3120090"/>
            <a:ext cx="1327315" cy="1766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2445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738A9-904E-865E-C937-69F78AFD0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Line 3">
            <a:extLst>
              <a:ext uri="{FF2B5EF4-FFF2-40B4-BE49-F238E27FC236}">
                <a16:creationId xmlns:a16="http://schemas.microsoft.com/office/drawing/2014/main" id="{E868E11F-D8AD-E4E7-CD59-A137797469F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25588" y="1066801"/>
            <a:ext cx="9142412" cy="3175"/>
          </a:xfrm>
          <a:prstGeom prst="line">
            <a:avLst/>
          </a:prstGeom>
          <a:noFill/>
          <a:ln w="50800">
            <a:solidFill>
              <a:srgbClr val="FAD40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76C19F1-0EE0-ACAC-44F1-CF6E5BB2C195}"/>
              </a:ext>
            </a:extLst>
          </p:cNvPr>
          <p:cNvSpPr txBox="1">
            <a:spLocks noChangeArrowheads="1"/>
          </p:cNvSpPr>
          <p:nvPr/>
        </p:nvSpPr>
        <p:spPr>
          <a:xfrm>
            <a:off x="2667000" y="156866"/>
            <a:ext cx="7575550" cy="802351"/>
          </a:xfrm>
          <a:prstGeom prst="rect">
            <a:avLst/>
          </a:prstGeom>
          <a:noFill/>
          <a:ln/>
        </p:spPr>
        <p:txBody>
          <a:bodyPr vert="horz" lIns="92597" tIns="47140" rIns="92597" bIns="4714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rgbClr val="1C3E60"/>
                </a:solidFill>
                <a:latin typeface="Franklin Gothic Medium" pitchFamily="34" charset="0"/>
              </a:rPr>
              <a:t>Full Rate Schedule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874C3BB-8756-655B-5114-4C86DC1BB25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r="30734" b="39159"/>
          <a:stretch/>
        </p:blipFill>
        <p:spPr bwMode="auto">
          <a:xfrm>
            <a:off x="1713589" y="173324"/>
            <a:ext cx="769623" cy="7858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DE280C-739E-B61C-1381-584B96D6B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58D6-B498-451C-8F58-97C84C59C70D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87B6AD09-1799-27B4-001F-0E38812C40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1688603"/>
              </p:ext>
            </p:extLst>
          </p:nvPr>
        </p:nvGraphicFramePr>
        <p:xfrm>
          <a:off x="1577442" y="1066801"/>
          <a:ext cx="9037115" cy="5479660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2870344">
                  <a:extLst>
                    <a:ext uri="{9D8B030D-6E8A-4147-A177-3AD203B41FA5}">
                      <a16:colId xmlns:a16="http://schemas.microsoft.com/office/drawing/2014/main" val="4021495291"/>
                    </a:ext>
                  </a:extLst>
                </a:gridCol>
                <a:gridCol w="1218301">
                  <a:extLst>
                    <a:ext uri="{9D8B030D-6E8A-4147-A177-3AD203B41FA5}">
                      <a16:colId xmlns:a16="http://schemas.microsoft.com/office/drawing/2014/main" val="3093388493"/>
                    </a:ext>
                  </a:extLst>
                </a:gridCol>
                <a:gridCol w="824745">
                  <a:extLst>
                    <a:ext uri="{9D8B030D-6E8A-4147-A177-3AD203B41FA5}">
                      <a16:colId xmlns:a16="http://schemas.microsoft.com/office/drawing/2014/main" val="2445222625"/>
                    </a:ext>
                  </a:extLst>
                </a:gridCol>
                <a:gridCol w="824745">
                  <a:extLst>
                    <a:ext uri="{9D8B030D-6E8A-4147-A177-3AD203B41FA5}">
                      <a16:colId xmlns:a16="http://schemas.microsoft.com/office/drawing/2014/main" val="974896166"/>
                    </a:ext>
                  </a:extLst>
                </a:gridCol>
                <a:gridCol w="824745">
                  <a:extLst>
                    <a:ext uri="{9D8B030D-6E8A-4147-A177-3AD203B41FA5}">
                      <a16:colId xmlns:a16="http://schemas.microsoft.com/office/drawing/2014/main" val="3811235919"/>
                    </a:ext>
                  </a:extLst>
                </a:gridCol>
                <a:gridCol w="824745">
                  <a:extLst>
                    <a:ext uri="{9D8B030D-6E8A-4147-A177-3AD203B41FA5}">
                      <a16:colId xmlns:a16="http://schemas.microsoft.com/office/drawing/2014/main" val="2648706214"/>
                    </a:ext>
                  </a:extLst>
                </a:gridCol>
                <a:gridCol w="824745">
                  <a:extLst>
                    <a:ext uri="{9D8B030D-6E8A-4147-A177-3AD203B41FA5}">
                      <a16:colId xmlns:a16="http://schemas.microsoft.com/office/drawing/2014/main" val="42079374"/>
                    </a:ext>
                  </a:extLst>
                </a:gridCol>
                <a:gridCol w="824745">
                  <a:extLst>
                    <a:ext uri="{9D8B030D-6E8A-4147-A177-3AD203B41FA5}">
                      <a16:colId xmlns:a16="http://schemas.microsoft.com/office/drawing/2014/main" val="3648865670"/>
                    </a:ext>
                  </a:extLst>
                </a:gridCol>
              </a:tblGrid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 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Current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 gridSpan="5"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Proposed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0264956"/>
                  </a:ext>
                </a:extLst>
              </a:tr>
              <a:tr h="3730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FY2025/26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FY2026/27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FY2027/28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FY2028/29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FY2029/30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FY2030/31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extLst>
                  <a:ext uri="{0D108BD9-81ED-4DB2-BD59-A6C34878D82A}">
                    <a16:rowId xmlns:a16="http://schemas.microsoft.com/office/drawing/2014/main" val="2159496085"/>
                  </a:ext>
                </a:extLst>
              </a:tr>
              <a:tr h="39058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 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 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 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July 1, 2026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July 1, 2027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July 1, 2028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July 1, 2029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July 1, 2030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extLst>
                  <a:ext uri="{0D108BD9-81ED-4DB2-BD59-A6C34878D82A}">
                    <a16:rowId xmlns:a16="http://schemas.microsoft.com/office/drawing/2014/main" val="21625806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Description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</a:rPr>
                        <a:t>Billing Unit</a:t>
                      </a: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endParaRPr lang="en-US" sz="1100" b="1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Varies</a:t>
                      </a: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+8%</a:t>
                      </a: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+8%</a:t>
                      </a: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+8%</a:t>
                      </a: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+8%</a:t>
                      </a:r>
                    </a:p>
                  </a:txBody>
                  <a:tcPr marL="61383" marR="61383" marT="0" marB="0" anchor="b"/>
                </a:tc>
                <a:extLst>
                  <a:ext uri="{0D108BD9-81ED-4DB2-BD59-A6C34878D82A}">
                    <a16:rowId xmlns:a16="http://schemas.microsoft.com/office/drawing/2014/main" val="2570831360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BASE RATE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100">
                        <a:effectLst/>
                        <a:latin typeface="+mn-lt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 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100">
                        <a:effectLst/>
                        <a:latin typeface="+mn-lt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100">
                        <a:effectLst/>
                        <a:latin typeface="+mn-lt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100">
                        <a:effectLst/>
                        <a:latin typeface="+mn-lt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1100" dirty="0">
                        <a:effectLst/>
                        <a:latin typeface="+mn-lt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 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extLst>
                  <a:ext uri="{0D108BD9-81ED-4DB2-BD59-A6C34878D82A}">
                    <a16:rowId xmlns:a16="http://schemas.microsoft.com/office/drawing/2014/main" val="163566056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Single Family Residential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per dwelling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$72.93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$126.03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$136.11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$147.00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$158.76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$171.46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490671754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Multifamily Residential 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per dwelling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$72.93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$96.02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$103.70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$112.00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$120.96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$130.63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925804980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Low-Strength Commercial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each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$72.93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$141.30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$152.60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$164.81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$178.00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$192.24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515458125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Medium-Strength Commercial 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each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$219.56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$360.08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$388.88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$419.99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$453.59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$489.88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540459889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High-Strength Commercial 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each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$394.34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$705.36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$761.78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$822.73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$888.54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$959.63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59666714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 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279664457"/>
                  </a:ext>
                </a:extLst>
              </a:tr>
              <a:tr h="300092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IN ADDITION TO THE BASE RATES ABOVE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 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862773494"/>
                  </a:ext>
                </a:extLst>
              </a:tr>
              <a:tr h="300092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Convalescent/Group Home/Hospital/Detention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per bed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$36.33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$45.01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$48.61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$52.50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$56.70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$61.24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248721889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Hotel/Motel w/o kitchen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per room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$7.97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$23.55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$25.43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$27.47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$29.67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$32.04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287783145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Hotel/Motel with kitchen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per room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$12.09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$45.01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$48.61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$52.50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$56.70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$61.24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175126538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Hotel/Motel (permanently occupied)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per room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$36.33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$96.02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$103.70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$112.00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$120.96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$130.63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870954147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Laundromat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per machine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$26.09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$70.65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$76.30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$82.41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$89.00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$96.12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492612653"/>
                  </a:ext>
                </a:extLst>
              </a:tr>
              <a:tr h="300092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Theater or Drive-in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per seat/car space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$0.59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$0.94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$1.02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$1.10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$1.18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$1.28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25048847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Bars and Lounge or Restaurants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per seat over 33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$1.51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$1.88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$2.03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$2.19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$2.37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$2.56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650445425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RV &amp; Campgrounds w/o sewer hookup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per space 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$4.94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$7.07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$7.63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$8.24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$8.90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$9.61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220678602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b="0" dirty="0">
                          <a:effectLst/>
                          <a:latin typeface="+mn-lt"/>
                        </a:rPr>
                        <a:t>RV &amp; Campgrounds with sewer hookup</a:t>
                      </a:r>
                      <a:endParaRPr lang="en-US" sz="1100" b="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per space 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$12.09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$45.01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$48.61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$52.50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$56.70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$61.24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50041266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Schools w/o cafeteria or showers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 student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$1.99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$3.77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$4.07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$4.40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$4.75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$5.13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446571153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200" b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Schools w cafeteria &amp; showers</a:t>
                      </a:r>
                      <a:endParaRPr lang="en-US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 student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$4.09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$3.77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$4.07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$4.40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$4.75</a:t>
                      </a:r>
                      <a:endParaRPr lang="en-US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$5.13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3613310846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 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426529"/>
                  </a:ext>
                </a:extLst>
              </a:tr>
              <a:tr h="150046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Capital Improvement Program (CIP) Fee</a:t>
                      </a:r>
                      <a:endParaRPr lang="en-US" sz="11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200">
                          <a:effectLst/>
                          <a:latin typeface="+mn-lt"/>
                        </a:rPr>
                        <a:t>each</a:t>
                      </a:r>
                      <a:endParaRPr lang="en-US" sz="11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</a:pPr>
                      <a:r>
                        <a:rPr lang="en-US" sz="1200" dirty="0">
                          <a:effectLst/>
                          <a:latin typeface="+mn-lt"/>
                        </a:rPr>
                        <a:t>$4.50</a:t>
                      </a:r>
                      <a:endParaRPr lang="en-US" sz="12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1383" marR="61383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$8.00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$8.00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$8.00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$8.00</a:t>
                      </a:r>
                      <a:endParaRPr lang="en-US" sz="120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$8.00</a:t>
                      </a:r>
                      <a:endParaRPr lang="en-US" sz="1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343212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0280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Line 3"/>
          <p:cNvSpPr>
            <a:spLocks noChangeShapeType="1"/>
          </p:cNvSpPr>
          <p:nvPr/>
        </p:nvSpPr>
        <p:spPr bwMode="auto">
          <a:xfrm flipV="1">
            <a:off x="1525588" y="1066801"/>
            <a:ext cx="9142412" cy="3175"/>
          </a:xfrm>
          <a:prstGeom prst="line">
            <a:avLst/>
          </a:prstGeom>
          <a:noFill/>
          <a:ln w="50800">
            <a:solidFill>
              <a:srgbClr val="FAD40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E176FF-A332-4A02-888B-77E6CB7A9CE5}"/>
              </a:ext>
            </a:extLst>
          </p:cNvPr>
          <p:cNvSpPr txBox="1">
            <a:spLocks noChangeArrowheads="1"/>
          </p:cNvSpPr>
          <p:nvPr/>
        </p:nvSpPr>
        <p:spPr>
          <a:xfrm>
            <a:off x="2672798" y="188988"/>
            <a:ext cx="7575550" cy="802351"/>
          </a:xfrm>
          <a:prstGeom prst="rect">
            <a:avLst/>
          </a:prstGeom>
          <a:noFill/>
          <a:ln/>
        </p:spPr>
        <p:txBody>
          <a:bodyPr vert="horz" lIns="92597" tIns="47140" rIns="92597" bIns="4714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b="1" dirty="0" err="1">
                <a:solidFill>
                  <a:srgbClr val="1C3E60"/>
                </a:solidFill>
                <a:latin typeface="Franklin Gothic Medium" pitchFamily="34" charset="0"/>
              </a:rPr>
              <a:t>Wra</a:t>
            </a:r>
            <a:r>
              <a:rPr lang="en-US" b="1" dirty="0">
                <a:solidFill>
                  <a:srgbClr val="1C3E60"/>
                </a:solidFill>
                <a:latin typeface="Franklin Gothic Medium" pitchFamily="34" charset="0"/>
              </a:rPr>
              <a:t>p Up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FB89510-B579-4EB0-BDD8-000CED96C6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r="30734" b="39159"/>
          <a:stretch/>
        </p:blipFill>
        <p:spPr bwMode="auto">
          <a:xfrm>
            <a:off x="1713589" y="173324"/>
            <a:ext cx="769623" cy="7858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25812B9-6D5D-4FF9-ADAD-7FC3E571952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r="30734" b="39159"/>
          <a:stretch/>
        </p:blipFill>
        <p:spPr bwMode="auto">
          <a:xfrm>
            <a:off x="5283097" y="2603775"/>
            <a:ext cx="1616281" cy="16504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41EBACF-F0FA-4B87-B97A-18D158286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58D6-B498-451C-8F58-97C84C59C70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652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Line 3"/>
          <p:cNvSpPr>
            <a:spLocks noChangeShapeType="1"/>
          </p:cNvSpPr>
          <p:nvPr/>
        </p:nvSpPr>
        <p:spPr bwMode="auto">
          <a:xfrm flipV="1">
            <a:off x="1525588" y="1066801"/>
            <a:ext cx="9142412" cy="3175"/>
          </a:xfrm>
          <a:prstGeom prst="line">
            <a:avLst/>
          </a:prstGeom>
          <a:noFill/>
          <a:ln w="50800">
            <a:solidFill>
              <a:srgbClr val="FAD40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E176FF-A332-4A02-888B-77E6CB7A9CE5}"/>
              </a:ext>
            </a:extLst>
          </p:cNvPr>
          <p:cNvSpPr txBox="1">
            <a:spLocks noChangeArrowheads="1"/>
          </p:cNvSpPr>
          <p:nvPr/>
        </p:nvSpPr>
        <p:spPr>
          <a:xfrm>
            <a:off x="2667814" y="189490"/>
            <a:ext cx="7575550" cy="802351"/>
          </a:xfrm>
          <a:prstGeom prst="rect">
            <a:avLst/>
          </a:prstGeom>
          <a:noFill/>
          <a:ln/>
        </p:spPr>
        <p:txBody>
          <a:bodyPr vert="horz" lIns="92597" tIns="47140" rIns="92597" bIns="4714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rgbClr val="1C3E60"/>
                </a:solidFill>
                <a:latin typeface="Franklin Gothic Medium" pitchFamily="34" charset="0"/>
              </a:rPr>
              <a:t>Background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FB89510-B579-4EB0-BDD8-000CED96C6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r="30734" b="39159"/>
          <a:stretch/>
        </p:blipFill>
        <p:spPr bwMode="auto">
          <a:xfrm>
            <a:off x="1713589" y="173324"/>
            <a:ext cx="769623" cy="7858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0DB44137-01EA-4916-849D-CA1953F95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3950" y="1372612"/>
            <a:ext cx="8000434" cy="4750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endParaRPr lang="en-US" sz="16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None/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06BC41AB-904D-4F5E-AE13-347B11A442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5108" y="1330971"/>
            <a:ext cx="8361784" cy="490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The Land’s End service area is a collection system that contracts with the City of Lakeport for treatment and serves about 170 homes and about 60 businesses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The District has implemented annual CPI increases in recent years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Last </a:t>
            </a: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rate study was done in 2011. 	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Despite inflationary increases, utility rates have fallen behind the cost of service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Each rate structure is also proposed to be adjusted to better reflect current sewer flow patterns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Rate study will cover a 5-year period</a:t>
            </a:r>
          </a:p>
          <a:p>
            <a:pPr lvl="1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Rates adjusted each July 1 beginning 2026 to 2030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None/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CF6AB8-2C82-4EC2-9469-48FEF73B3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58D6-B498-451C-8F58-97C84C59C70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435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Line 3"/>
          <p:cNvSpPr>
            <a:spLocks noChangeShapeType="1"/>
          </p:cNvSpPr>
          <p:nvPr/>
        </p:nvSpPr>
        <p:spPr bwMode="auto">
          <a:xfrm flipV="1">
            <a:off x="1525588" y="1066801"/>
            <a:ext cx="9142412" cy="3175"/>
          </a:xfrm>
          <a:prstGeom prst="line">
            <a:avLst/>
          </a:prstGeom>
          <a:noFill/>
          <a:ln w="50800">
            <a:solidFill>
              <a:srgbClr val="FAD40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E176FF-A332-4A02-888B-77E6CB7A9CE5}"/>
              </a:ext>
            </a:extLst>
          </p:cNvPr>
          <p:cNvSpPr txBox="1">
            <a:spLocks noChangeArrowheads="1"/>
          </p:cNvSpPr>
          <p:nvPr/>
        </p:nvSpPr>
        <p:spPr>
          <a:xfrm>
            <a:off x="2667814" y="189490"/>
            <a:ext cx="7575550" cy="802351"/>
          </a:xfrm>
          <a:prstGeom prst="rect">
            <a:avLst/>
          </a:prstGeom>
          <a:noFill/>
          <a:ln/>
        </p:spPr>
        <p:txBody>
          <a:bodyPr vert="horz" lIns="92597" tIns="47140" rIns="92597" bIns="4714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rgbClr val="1C3E60"/>
                </a:solidFill>
                <a:latin typeface="Franklin Gothic Medium" pitchFamily="34" charset="0"/>
              </a:rPr>
              <a:t>Legal Requirements: Proposition 218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FB89510-B579-4EB0-BDD8-000CED96C6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r="30734" b="39159"/>
          <a:stretch/>
        </p:blipFill>
        <p:spPr bwMode="auto">
          <a:xfrm>
            <a:off x="1713589" y="173324"/>
            <a:ext cx="769623" cy="7858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0DB44137-01EA-4916-849D-CA1953F95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3950" y="1372612"/>
            <a:ext cx="8000434" cy="47507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endParaRPr lang="en-US" sz="16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None/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06BC41AB-904D-4F5E-AE13-347B11A442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5108" y="1330971"/>
            <a:ext cx="8361784" cy="490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Governs how property-related charges are adopted</a:t>
            </a:r>
          </a:p>
          <a:p>
            <a:pPr lvl="1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Covers rates over a maximum 5-year period</a:t>
            </a:r>
          </a:p>
          <a:p>
            <a:pPr lvl="1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Rates must be based on the reasonable cost of service and proportionally recover costs based on how customers take service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Procedural requirements:</a:t>
            </a:r>
          </a:p>
          <a:p>
            <a:pPr lvl="1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Conduct a rate study</a:t>
            </a:r>
          </a:p>
          <a:p>
            <a:pPr lvl="1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Mail a notice to property owners in English and Spanish</a:t>
            </a:r>
          </a:p>
          <a:p>
            <a:pPr lvl="1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Hold a public hearing a minimum of 45 days after notice is mailed</a:t>
            </a:r>
          </a:p>
          <a:p>
            <a:pPr lvl="1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Rates cannot be adopted if more than 50% of parcels submit written protests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marL="0" indent="0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None/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CF6AB8-2C82-4EC2-9469-48FEF73B3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58D6-B498-451C-8F58-97C84C59C70D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534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Line 3"/>
          <p:cNvSpPr>
            <a:spLocks noChangeShapeType="1"/>
          </p:cNvSpPr>
          <p:nvPr/>
        </p:nvSpPr>
        <p:spPr bwMode="auto">
          <a:xfrm flipV="1">
            <a:off x="1525588" y="1066801"/>
            <a:ext cx="9142412" cy="3175"/>
          </a:xfrm>
          <a:prstGeom prst="line">
            <a:avLst/>
          </a:prstGeom>
          <a:noFill/>
          <a:ln w="50800">
            <a:solidFill>
              <a:srgbClr val="FAD40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E176FF-A332-4A02-888B-77E6CB7A9CE5}"/>
              </a:ext>
            </a:extLst>
          </p:cNvPr>
          <p:cNvSpPr txBox="1">
            <a:spLocks noChangeArrowheads="1"/>
          </p:cNvSpPr>
          <p:nvPr/>
        </p:nvSpPr>
        <p:spPr>
          <a:xfrm>
            <a:off x="2667000" y="228601"/>
            <a:ext cx="7575550" cy="802351"/>
          </a:xfrm>
          <a:prstGeom prst="rect">
            <a:avLst/>
          </a:prstGeom>
          <a:noFill/>
          <a:ln/>
        </p:spPr>
        <p:txBody>
          <a:bodyPr vert="horz" lIns="92597" tIns="47140" rIns="92597" bIns="4714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rgbClr val="1C3E60"/>
                </a:solidFill>
                <a:latin typeface="Franklin Gothic Medium" pitchFamily="34" charset="0"/>
              </a:rPr>
              <a:t>Cost of Service Analysis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FB89510-B579-4EB0-BDD8-000CED96C6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r="30734" b="39159"/>
          <a:stretch/>
        </p:blipFill>
        <p:spPr bwMode="auto">
          <a:xfrm>
            <a:off x="1713589" y="173324"/>
            <a:ext cx="769623" cy="7858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CF6AB8-2C82-4EC2-9469-48FEF73B3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58D6-B498-451C-8F58-97C84C59C70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0A9B5B3-D875-6A29-CF63-B9BB14EADA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360143"/>
            <a:ext cx="5486400" cy="490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8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Financial Status</a:t>
            </a:r>
          </a:p>
          <a:p>
            <a:pPr lvl="1" indent="-342900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Revenues of about $226,900 will not cover operating costs of $279,600</a:t>
            </a:r>
          </a:p>
          <a:p>
            <a:pPr lvl="1" indent="-342900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City of Lakeport charges about $245,000 for treatment; Lake County has no control over this cost</a:t>
            </a:r>
          </a:p>
          <a:p>
            <a:pPr lvl="1" indent="-342900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Operating Fund is projected to end this year with a negative fund balance of </a:t>
            </a:r>
            <a:r>
              <a:rPr lang="en-US" sz="1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($52,700)</a:t>
            </a:r>
          </a:p>
          <a:p>
            <a:pPr lvl="1" indent="-342900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Capital Fund is projected to end this year with a negative fund balance of </a:t>
            </a:r>
            <a:r>
              <a:rPr lang="en-US" sz="1600" b="1" kern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($2,900)</a:t>
            </a:r>
            <a:endParaRPr lang="en-US" sz="1200" b="1" kern="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8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Rate increases are needed to fund operating expenses, deferred maintenance and accumulate operating reserves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8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Capital improvement fee increase is needed to fund upcoming projects such as software upgrades, SCADA, air release valves, Land’s End’s share of a pumper truck, and to accumulate reserves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85107AD-97EF-D532-8C75-F6FF56ADAD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7270" y="1685929"/>
            <a:ext cx="5616839" cy="335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191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Line 3"/>
          <p:cNvSpPr>
            <a:spLocks noChangeShapeType="1"/>
          </p:cNvSpPr>
          <p:nvPr/>
        </p:nvSpPr>
        <p:spPr bwMode="auto">
          <a:xfrm flipV="1">
            <a:off x="1525588" y="1066801"/>
            <a:ext cx="9142412" cy="3175"/>
          </a:xfrm>
          <a:prstGeom prst="line">
            <a:avLst/>
          </a:prstGeom>
          <a:noFill/>
          <a:ln w="50800">
            <a:solidFill>
              <a:srgbClr val="FAD40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E176FF-A332-4A02-888B-77E6CB7A9CE5}"/>
              </a:ext>
            </a:extLst>
          </p:cNvPr>
          <p:cNvSpPr txBox="1">
            <a:spLocks noChangeArrowheads="1"/>
          </p:cNvSpPr>
          <p:nvPr/>
        </p:nvSpPr>
        <p:spPr>
          <a:xfrm>
            <a:off x="2666703" y="222711"/>
            <a:ext cx="7575550" cy="802351"/>
          </a:xfrm>
          <a:prstGeom prst="rect">
            <a:avLst/>
          </a:prstGeom>
          <a:noFill/>
          <a:ln/>
        </p:spPr>
        <p:txBody>
          <a:bodyPr vert="horz" lIns="92597" tIns="47140" rIns="92597" bIns="47140" rtlCol="0" anchor="t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rgbClr val="1C3E60"/>
                </a:solidFill>
                <a:latin typeface="Franklin Gothic Medium" pitchFamily="34" charset="0"/>
              </a:rPr>
              <a:t>Review of Current Monthly Sewer Rates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FB89510-B579-4EB0-BDD8-000CED96C6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r="30734" b="39159"/>
          <a:stretch/>
        </p:blipFill>
        <p:spPr bwMode="auto">
          <a:xfrm>
            <a:off x="1713589" y="173324"/>
            <a:ext cx="769623" cy="7858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3F023A-0FFB-4E6B-920A-8AC7102BA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58D6-B498-451C-8F58-97C84C59C70D}" type="slidenum">
              <a:rPr lang="en-US" smtClean="0"/>
              <a:pPr/>
              <a:t>5</a:t>
            </a:fld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3DF00DB-1151-EBE6-811A-7ECE584F95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8156102"/>
              </p:ext>
            </p:extLst>
          </p:nvPr>
        </p:nvGraphicFramePr>
        <p:xfrm>
          <a:off x="1713589" y="1111715"/>
          <a:ext cx="8458200" cy="5822442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364480">
                  <a:extLst>
                    <a:ext uri="{9D8B030D-6E8A-4147-A177-3AD203B41FA5}">
                      <a16:colId xmlns:a16="http://schemas.microsoft.com/office/drawing/2014/main" val="3137330239"/>
                    </a:ext>
                  </a:extLst>
                </a:gridCol>
                <a:gridCol w="2046860">
                  <a:extLst>
                    <a:ext uri="{9D8B030D-6E8A-4147-A177-3AD203B41FA5}">
                      <a16:colId xmlns:a16="http://schemas.microsoft.com/office/drawing/2014/main" val="1667531619"/>
                    </a:ext>
                  </a:extLst>
                </a:gridCol>
                <a:gridCol w="2046860">
                  <a:extLst>
                    <a:ext uri="{9D8B030D-6E8A-4147-A177-3AD203B41FA5}">
                      <a16:colId xmlns:a16="http://schemas.microsoft.com/office/drawing/2014/main" val="3367122067"/>
                    </a:ext>
                  </a:extLst>
                </a:gridCol>
              </a:tblGrid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BASE RATE</a:t>
                      </a: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Billing unit</a:t>
                      </a: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February 15, 2025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740250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Residential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dwelling unit</a:t>
                      </a:r>
                    </a:p>
                  </a:txBody>
                  <a:tcPr marL="0" marR="45720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$72.93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1768565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Low Strength Commercial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each </a:t>
                      </a:r>
                    </a:p>
                  </a:txBody>
                  <a:tcPr marL="0" marR="45720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$72.93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19380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Medium Strength Commercial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each</a:t>
                      </a:r>
                    </a:p>
                  </a:txBody>
                  <a:tcPr marL="0" marR="45720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$219.56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088437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High Strength Commercial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each</a:t>
                      </a:r>
                    </a:p>
                  </a:txBody>
                  <a:tcPr marL="0" marR="45720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$394.34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065652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45720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45720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9470094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ADDITION TO THE BASE RATES ABOVE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45720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45720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821288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Convalescent/Group Home/Hospital/Detention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 bed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$36.33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45178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Hotel/Motel w/o kitchen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 room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$7.97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834142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Hotel/Motel with kitchen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 room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$12.09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052499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Hotel/Motel (permanently occupied)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 room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$36.33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7665628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Laundromat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 machine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$26.09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109907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Theater or Drive-in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 seat/car space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$0.59</a:t>
                      </a:r>
                      <a:endParaRPr lang="en-US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8789162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Bars and Lounge or Restaurants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 seat over 33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$1.51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3442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RV &amp; Campgrounds w/o sewer hookup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 space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$4.94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2068243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RV &amp; Campgrounds with sewer hookup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 space 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$12.09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1436041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Schools w/o cafeteria or showers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 student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$1.99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6044376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Schools w cafeteria &amp; showers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 student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$4.09</a:t>
                      </a:r>
                      <a:endParaRPr lang="en-US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30590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ADDITIONAL CHARGES – ALL CUSTOMERS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3369030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Capital Improvement Fee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each customer</a:t>
                      </a: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$4.50</a:t>
                      </a: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973477"/>
                  </a:ext>
                </a:extLst>
              </a:tr>
              <a:tr h="18415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6195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04853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7447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Line 3"/>
          <p:cNvSpPr>
            <a:spLocks noChangeShapeType="1"/>
          </p:cNvSpPr>
          <p:nvPr/>
        </p:nvSpPr>
        <p:spPr bwMode="auto">
          <a:xfrm flipV="1">
            <a:off x="1525588" y="1066801"/>
            <a:ext cx="9142412" cy="3175"/>
          </a:xfrm>
          <a:prstGeom prst="line">
            <a:avLst/>
          </a:prstGeom>
          <a:noFill/>
          <a:ln w="50800">
            <a:solidFill>
              <a:srgbClr val="FAD40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E176FF-A332-4A02-888B-77E6CB7A9CE5}"/>
              </a:ext>
            </a:extLst>
          </p:cNvPr>
          <p:cNvSpPr txBox="1">
            <a:spLocks noChangeArrowheads="1"/>
          </p:cNvSpPr>
          <p:nvPr/>
        </p:nvSpPr>
        <p:spPr>
          <a:xfrm>
            <a:off x="2666703" y="222711"/>
            <a:ext cx="7575550" cy="802351"/>
          </a:xfrm>
          <a:prstGeom prst="rect">
            <a:avLst/>
          </a:prstGeom>
          <a:noFill/>
          <a:ln/>
        </p:spPr>
        <p:txBody>
          <a:bodyPr vert="horz" lIns="92597" tIns="47140" rIns="92597" bIns="4714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rgbClr val="1C3E60"/>
                </a:solidFill>
                <a:latin typeface="Franklin Gothic Medium" pitchFamily="34" charset="0"/>
              </a:rPr>
              <a:t>Sewer Rate Design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FB89510-B579-4EB0-BDD8-000CED96C6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r="30734" b="39159"/>
          <a:stretch/>
        </p:blipFill>
        <p:spPr bwMode="auto">
          <a:xfrm>
            <a:off x="1713589" y="173324"/>
            <a:ext cx="769623" cy="7858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E3F023A-0FFB-4E6B-920A-8AC7102BA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58D6-B498-451C-8F58-97C84C59C70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AAA5679-36AC-BAD7-A3BC-F59BE1D4EA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15108" y="1330971"/>
            <a:ext cx="8361784" cy="49031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defTabSz="914400">
              <a:spcBef>
                <a:spcPts val="1000"/>
              </a:spcBef>
              <a:spcAft>
                <a:spcPts val="60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Proposed fixed rates are based on estimated sewer flows and pollutant loadings of each customer class</a:t>
            </a:r>
          </a:p>
          <a:p>
            <a:pPr defTabSz="914400">
              <a:spcBef>
                <a:spcPts val="1000"/>
              </a:spcBef>
              <a:spcAft>
                <a:spcPts val="60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Data from the wastewater treatment plant and water use data from the past 3 years are used to estimate sewer flows</a:t>
            </a:r>
          </a:p>
          <a:p>
            <a:pPr defTabSz="914400">
              <a:spcBef>
                <a:spcPts val="1000"/>
              </a:spcBef>
              <a:spcAft>
                <a:spcPts val="60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Multi-family Residential customers are proposed to be moved to a separate rate category from single family residential customers</a:t>
            </a:r>
          </a:p>
          <a:p>
            <a:pPr lvl="1" indent="-342900" defTabSz="914400">
              <a:spcBef>
                <a:spcPts val="1000"/>
              </a:spcBef>
              <a:spcAft>
                <a:spcPts val="60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Multi-family customers are proposed to have a lower rate</a:t>
            </a:r>
          </a:p>
          <a:p>
            <a:pPr lvl="1" indent="-342900" defTabSz="914400">
              <a:spcBef>
                <a:spcPts val="1000"/>
              </a:spcBef>
              <a:spcAft>
                <a:spcPts val="60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6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Average single family residential flow is 210 gallons per day and multi-family flow is 160 gallons per day per dwelling unit</a:t>
            </a:r>
          </a:p>
          <a:p>
            <a:pPr defTabSz="914400">
              <a:spcBef>
                <a:spcPts val="1000"/>
              </a:spcBef>
              <a:spcAft>
                <a:spcPts val="60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Schools and daycares are proposed to be combined into one customer category</a:t>
            </a:r>
          </a:p>
          <a:p>
            <a:pPr marL="0" indent="0"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None/>
              <a:defRPr/>
            </a:pPr>
            <a:endParaRPr lang="en-US" sz="20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080710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Line 3"/>
          <p:cNvSpPr>
            <a:spLocks noChangeShapeType="1"/>
          </p:cNvSpPr>
          <p:nvPr/>
        </p:nvSpPr>
        <p:spPr bwMode="auto">
          <a:xfrm flipV="1">
            <a:off x="1525588" y="1066801"/>
            <a:ext cx="9142412" cy="3175"/>
          </a:xfrm>
          <a:prstGeom prst="line">
            <a:avLst/>
          </a:prstGeom>
          <a:noFill/>
          <a:ln w="50800">
            <a:solidFill>
              <a:srgbClr val="FAD40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E176FF-A332-4A02-888B-77E6CB7A9CE5}"/>
              </a:ext>
            </a:extLst>
          </p:cNvPr>
          <p:cNvSpPr txBox="1">
            <a:spLocks noChangeArrowheads="1"/>
          </p:cNvSpPr>
          <p:nvPr/>
        </p:nvSpPr>
        <p:spPr>
          <a:xfrm>
            <a:off x="2667000" y="156866"/>
            <a:ext cx="7575550" cy="785893"/>
          </a:xfrm>
          <a:prstGeom prst="rect">
            <a:avLst/>
          </a:prstGeom>
          <a:noFill/>
          <a:ln/>
        </p:spPr>
        <p:txBody>
          <a:bodyPr vert="horz" lIns="92597" tIns="47140" rIns="92597" bIns="47140" rtlCol="0" anchor="ctr"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rgbClr val="1C3E60"/>
                </a:solidFill>
                <a:latin typeface="Franklin Gothic Medium" pitchFamily="34" charset="0"/>
              </a:rPr>
              <a:t>Single Family Residential Sewer Rates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FB89510-B579-4EB0-BDD8-000CED96C6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r="30734" b="39159"/>
          <a:stretch/>
        </p:blipFill>
        <p:spPr bwMode="auto">
          <a:xfrm>
            <a:off x="1713589" y="173324"/>
            <a:ext cx="769623" cy="7858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9CF6AB8-2C82-4EC2-9469-48FEF73B3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58D6-B498-451C-8F58-97C84C59C70D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3D1E846-237F-EB3A-BD88-80B09F3EBA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48571"/>
              </p:ext>
            </p:extLst>
          </p:nvPr>
        </p:nvGraphicFramePr>
        <p:xfrm>
          <a:off x="1600201" y="1097114"/>
          <a:ext cx="8991597" cy="3049902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1883577">
                  <a:extLst>
                    <a:ext uri="{9D8B030D-6E8A-4147-A177-3AD203B41FA5}">
                      <a16:colId xmlns:a16="http://schemas.microsoft.com/office/drawing/2014/main" val="2907461021"/>
                    </a:ext>
                  </a:extLst>
                </a:gridCol>
                <a:gridCol w="1184670">
                  <a:extLst>
                    <a:ext uri="{9D8B030D-6E8A-4147-A177-3AD203B41FA5}">
                      <a16:colId xmlns:a16="http://schemas.microsoft.com/office/drawing/2014/main" val="1517671170"/>
                    </a:ext>
                  </a:extLst>
                </a:gridCol>
                <a:gridCol w="1184670">
                  <a:extLst>
                    <a:ext uri="{9D8B030D-6E8A-4147-A177-3AD203B41FA5}">
                      <a16:colId xmlns:a16="http://schemas.microsoft.com/office/drawing/2014/main" val="1227576355"/>
                    </a:ext>
                  </a:extLst>
                </a:gridCol>
                <a:gridCol w="1184670">
                  <a:extLst>
                    <a:ext uri="{9D8B030D-6E8A-4147-A177-3AD203B41FA5}">
                      <a16:colId xmlns:a16="http://schemas.microsoft.com/office/drawing/2014/main" val="3255629051"/>
                    </a:ext>
                  </a:extLst>
                </a:gridCol>
                <a:gridCol w="1184670">
                  <a:extLst>
                    <a:ext uri="{9D8B030D-6E8A-4147-A177-3AD203B41FA5}">
                      <a16:colId xmlns:a16="http://schemas.microsoft.com/office/drawing/2014/main" val="2317211991"/>
                    </a:ext>
                  </a:extLst>
                </a:gridCol>
                <a:gridCol w="1184670">
                  <a:extLst>
                    <a:ext uri="{9D8B030D-6E8A-4147-A177-3AD203B41FA5}">
                      <a16:colId xmlns:a16="http://schemas.microsoft.com/office/drawing/2014/main" val="3107497187"/>
                    </a:ext>
                  </a:extLst>
                </a:gridCol>
                <a:gridCol w="1184670">
                  <a:extLst>
                    <a:ext uri="{9D8B030D-6E8A-4147-A177-3AD203B41FA5}">
                      <a16:colId xmlns:a16="http://schemas.microsoft.com/office/drawing/2014/main" val="1796778752"/>
                    </a:ext>
                  </a:extLst>
                </a:gridCol>
              </a:tblGrid>
              <a:tr h="325437">
                <a:tc rowSpan="2">
                  <a:txBody>
                    <a:bodyPr/>
                    <a:lstStyle/>
                    <a:p>
                      <a:pPr>
                        <a:buNone/>
                      </a:pPr>
                      <a:endParaRPr lang="en-US" sz="24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b="1" dirty="0">
                          <a:effectLst/>
                        </a:rPr>
                        <a:t>FY2025/26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b="1">
                          <a:effectLst/>
                        </a:rPr>
                        <a:t>FY2026/27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b="1">
                          <a:effectLst/>
                        </a:rPr>
                        <a:t>FY2027/28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b="1" dirty="0">
                          <a:effectLst/>
                        </a:rPr>
                        <a:t>FY2028/29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b="1" dirty="0">
                          <a:effectLst/>
                        </a:rPr>
                        <a:t>FY2029/30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600" b="1" dirty="0">
                          <a:effectLst/>
                        </a:rPr>
                        <a:t>FY2030/31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84155280"/>
                  </a:ext>
                </a:extLst>
              </a:tr>
              <a:tr h="3254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600" b="1" dirty="0">
                          <a:effectLst/>
                        </a:rPr>
                        <a:t>Current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600" b="1" dirty="0">
                          <a:effectLst/>
                        </a:rPr>
                        <a:t>July 1, 2026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600" b="1">
                          <a:effectLst/>
                        </a:rPr>
                        <a:t>July 1, 2027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600" b="1" dirty="0">
                          <a:effectLst/>
                        </a:rPr>
                        <a:t>July 1, 2028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600" b="1">
                          <a:effectLst/>
                        </a:rPr>
                        <a:t>July 1, 2029</a:t>
                      </a:r>
                      <a:endParaRPr lang="en-US" sz="20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600" b="1" dirty="0">
                          <a:effectLst/>
                        </a:rPr>
                        <a:t>July 1, 2030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782108117"/>
                  </a:ext>
                </a:extLst>
              </a:tr>
              <a:tr h="32543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600" dirty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MONTHLY RATES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821894495"/>
                  </a:ext>
                </a:extLst>
              </a:tr>
              <a:tr h="3254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600" b="0" dirty="0">
                          <a:effectLst/>
                        </a:rPr>
                        <a:t>Base Sewer Rate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$72.93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$126.03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$136.11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$147.00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$158.76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$171.46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53421940"/>
                  </a:ext>
                </a:extLst>
              </a:tr>
              <a:tr h="3254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600" b="0" dirty="0">
                          <a:effectLst/>
                        </a:rPr>
                        <a:t>CIP Fee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$4.50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$8.00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sng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$8.00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$8.00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$8.00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sng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$8.00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56743912"/>
                  </a:ext>
                </a:extLst>
              </a:tr>
              <a:tr h="3254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600" b="1" dirty="0">
                          <a:effectLst/>
                        </a:rPr>
                        <a:t>Total</a:t>
                      </a:r>
                      <a:endParaRPr lang="en-US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$77.43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$134.03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$144.11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$155.00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$166.76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$179.46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54879827"/>
                  </a:ext>
                </a:extLst>
              </a:tr>
              <a:tr h="325437"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400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716646365"/>
                  </a:ext>
                </a:extLst>
              </a:tr>
              <a:tr h="3254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600" b="0" dirty="0">
                          <a:effectLst/>
                        </a:rPr>
                        <a:t>$ Increase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$56.60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$10.08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$10.89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$11.76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$12.70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41336096"/>
                  </a:ext>
                </a:extLst>
              </a:tr>
              <a:tr h="3254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600" b="0" dirty="0">
                          <a:effectLst/>
                        </a:rPr>
                        <a:t>% Increase</a:t>
                      </a:r>
                      <a:endParaRPr lang="en-US" sz="20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sz="24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800">
                          <a:effectLst/>
                        </a:rPr>
                        <a:t>73%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800">
                          <a:effectLst/>
                        </a:rPr>
                        <a:t>8%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800">
                          <a:effectLst/>
                        </a:rPr>
                        <a:t>8%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800">
                          <a:effectLst/>
                        </a:rPr>
                        <a:t>8%</a:t>
                      </a:r>
                      <a:endParaRPr lang="en-US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800" dirty="0">
                          <a:effectLst/>
                        </a:rPr>
                        <a:t>8%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841209752"/>
                  </a:ext>
                </a:extLst>
              </a:tr>
            </a:tbl>
          </a:graphicData>
        </a:graphic>
      </p:graphicFrame>
      <p:sp>
        <p:nvSpPr>
          <p:cNvPr id="4" name="Rectangle 2">
            <a:extLst>
              <a:ext uri="{FF2B5EF4-FFF2-40B4-BE49-F238E27FC236}">
                <a16:creationId xmlns:a16="http://schemas.microsoft.com/office/drawing/2014/main" id="{CD527D82-3B1B-5878-4BBE-E3C0FFDE5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1" y="4397934"/>
            <a:ext cx="9142412" cy="2174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8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163 single family homes and 7 duplexes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8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First base rate increase reverses the deficit (i.e. minimum increase needed to cover operating costs)</a:t>
            </a:r>
          </a:p>
          <a:p>
            <a:pPr defTabSz="914400">
              <a:spcBef>
                <a:spcPts val="1000"/>
              </a:spcBef>
              <a:spcAft>
                <a:spcPts val="0"/>
              </a:spcAft>
              <a:buClr>
                <a:srgbClr val="E7E6E6"/>
              </a:buClr>
              <a:buFont typeface="Wingdings" pitchFamily="2" charset="2"/>
              <a:buChar char="§"/>
              <a:defRPr/>
            </a:pPr>
            <a:r>
              <a:rPr lang="en-US" sz="18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Further rate increases are needed to keep up with inflation, fund $50,000 per year of deferred maintenance and rebuild reserves up to the target of 6 months of operating costs</a:t>
            </a:r>
          </a:p>
        </p:txBody>
      </p:sp>
    </p:spTree>
    <p:extLst>
      <p:ext uri="{BB962C8B-B14F-4D97-AF65-F5344CB8AC3E}">
        <p14:creationId xmlns:p14="http://schemas.microsoft.com/office/powerpoint/2010/main" val="1007159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44C35-B563-BA2E-78EA-8ABF140D48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Line 3">
            <a:extLst>
              <a:ext uri="{FF2B5EF4-FFF2-40B4-BE49-F238E27FC236}">
                <a16:creationId xmlns:a16="http://schemas.microsoft.com/office/drawing/2014/main" id="{E62131C9-E997-7351-90A9-53B5130F986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25588" y="1066801"/>
            <a:ext cx="9142412" cy="3175"/>
          </a:xfrm>
          <a:prstGeom prst="line">
            <a:avLst/>
          </a:prstGeom>
          <a:noFill/>
          <a:ln w="50800">
            <a:solidFill>
              <a:srgbClr val="FAD40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DFBBA5-71B3-9615-BD28-B8540AE69649}"/>
              </a:ext>
            </a:extLst>
          </p:cNvPr>
          <p:cNvSpPr txBox="1">
            <a:spLocks noChangeArrowheads="1"/>
          </p:cNvSpPr>
          <p:nvPr/>
        </p:nvSpPr>
        <p:spPr>
          <a:xfrm>
            <a:off x="2667000" y="156866"/>
            <a:ext cx="7575550" cy="802351"/>
          </a:xfrm>
          <a:prstGeom prst="rect">
            <a:avLst/>
          </a:prstGeom>
          <a:noFill/>
          <a:ln/>
        </p:spPr>
        <p:txBody>
          <a:bodyPr vert="horz" lIns="92597" tIns="47140" rIns="92597" bIns="4714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rgbClr val="1C3E60"/>
                </a:solidFill>
                <a:latin typeface="Franklin Gothic Medium" pitchFamily="34" charset="0"/>
              </a:rPr>
              <a:t>Sewer Rate Survey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41DC520-137E-5492-A596-C684BC77682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r="30734" b="39159"/>
          <a:stretch/>
        </p:blipFill>
        <p:spPr bwMode="auto">
          <a:xfrm>
            <a:off x="1713589" y="173324"/>
            <a:ext cx="769623" cy="7858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FCF0228-C708-5CA4-CFEA-D4893A171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58D6-B498-451C-8F58-97C84C59C70D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DF758A-5728-380D-CE19-89B6BEA332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5371" y="1083014"/>
            <a:ext cx="7836829" cy="5204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275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76F00E-E582-1FAC-3680-EFE872AAE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Line 3">
            <a:extLst>
              <a:ext uri="{FF2B5EF4-FFF2-40B4-BE49-F238E27FC236}">
                <a16:creationId xmlns:a16="http://schemas.microsoft.com/office/drawing/2014/main" id="{CF87E0E5-9EE7-9AFB-993D-C0A23D44171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25588" y="1066801"/>
            <a:ext cx="9142412" cy="3175"/>
          </a:xfrm>
          <a:prstGeom prst="line">
            <a:avLst/>
          </a:prstGeom>
          <a:noFill/>
          <a:ln w="50800">
            <a:solidFill>
              <a:srgbClr val="FAD406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defTabSz="914400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E417811-FE1D-F059-AEC1-374E4C4EB258}"/>
              </a:ext>
            </a:extLst>
          </p:cNvPr>
          <p:cNvSpPr txBox="1">
            <a:spLocks noChangeArrowheads="1"/>
          </p:cNvSpPr>
          <p:nvPr/>
        </p:nvSpPr>
        <p:spPr>
          <a:xfrm>
            <a:off x="2667000" y="156866"/>
            <a:ext cx="7575550" cy="802351"/>
          </a:xfrm>
          <a:prstGeom prst="rect">
            <a:avLst/>
          </a:prstGeom>
          <a:noFill/>
          <a:ln/>
        </p:spPr>
        <p:txBody>
          <a:bodyPr vert="horz" lIns="92597" tIns="47140" rIns="92597" bIns="4714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defRPr/>
            </a:pPr>
            <a:r>
              <a:rPr lang="en-US" b="1" dirty="0">
                <a:solidFill>
                  <a:srgbClr val="1C3E60"/>
                </a:solidFill>
                <a:latin typeface="Franklin Gothic Medium" pitchFamily="34" charset="0"/>
              </a:rPr>
              <a:t>Proposed Monthly Sewer Rates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CE649C1-63DD-A2B7-3B78-DFFA5E110D4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45" r="30734" b="39159"/>
          <a:stretch/>
        </p:blipFill>
        <p:spPr bwMode="auto">
          <a:xfrm>
            <a:off x="1713589" y="173324"/>
            <a:ext cx="769623" cy="78589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1FFCC3-8A62-1014-B3E2-EF2F701F5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58D6-B498-451C-8F58-97C84C59C70D}" type="slidenum">
              <a:rPr lang="en-US" smtClean="0"/>
              <a:pPr/>
              <a:t>9</a:t>
            </a:fld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749DE5F-E17A-8B6A-BDC8-22F968A53C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9707557"/>
              </p:ext>
            </p:extLst>
          </p:nvPr>
        </p:nvGraphicFramePr>
        <p:xfrm>
          <a:off x="1244138" y="1064677"/>
          <a:ext cx="9448800" cy="1934340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2534720261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90371136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4164369039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417452356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617649846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4010071366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Customer Class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Units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Current Rate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Proposed Rate July 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Rate Change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# of Customers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2146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BASE RATE</a:t>
                      </a: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21819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</a:rPr>
                        <a:t>Single Family Residential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Dwelling Unit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$72.93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$126.03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73%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163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793619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</a:rPr>
                        <a:t>Multifamily Residential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Dwelling Unit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$72.93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$96.02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32%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100641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>
                          <a:effectLst/>
                        </a:rPr>
                        <a:t>Low-Strength Commercial</a:t>
                      </a:r>
                      <a:endParaRPr lang="en-US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Each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$72.93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$141.30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94%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34323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>
                          <a:effectLst/>
                        </a:rPr>
                        <a:t>Medium-Strength Commercial</a:t>
                      </a:r>
                      <a:endParaRPr lang="en-US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Each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$219.56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$360.08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64%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781557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</a:rPr>
                        <a:t>High-Strength Commercial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Each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$394.34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$705.36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79%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5141051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D48B8BE-0148-FC58-8E88-598A8E0676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6958743"/>
              </p:ext>
            </p:extLst>
          </p:nvPr>
        </p:nvGraphicFramePr>
        <p:xfrm>
          <a:off x="1244138" y="1064677"/>
          <a:ext cx="9448800" cy="4936690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2534720261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903711366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4164369039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4174523560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617649846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4010071366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Customer Class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Units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Current Rate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Proposed Rate July 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Rate Change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# of Customers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121460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BASE RATE</a:t>
                      </a: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21819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</a:rPr>
                        <a:t>Single Family Residential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Dwelling Unit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$72.93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$126.03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73%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163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793619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</a:rPr>
                        <a:t>Multifamily Residential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Dwelling Unit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$72.93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$96.02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32%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10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100641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>
                          <a:effectLst/>
                        </a:rPr>
                        <a:t>Low-Strength Commercial</a:t>
                      </a:r>
                      <a:endParaRPr lang="en-US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Each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$72.93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$141.30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94%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634323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>
                          <a:effectLst/>
                        </a:rPr>
                        <a:t>Medium-Strength Commercial</a:t>
                      </a:r>
                      <a:endParaRPr lang="en-US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Each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$219.56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$360.08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64%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5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781557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</a:rPr>
                        <a:t>High-Strength Commercial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Each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$394.34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$705.36</a:t>
                      </a: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79%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514105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265241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 ADDITION TO THE BASE RATE</a:t>
                      </a: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85568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</a:rPr>
                        <a:t>Convalescent/Group Home/Hospital/Detention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per bed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$36.33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$45.01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24%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6779123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</a:rPr>
                        <a:t>Hotel/Motel w/o kitchen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per room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$7.97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$23.55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195%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749381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</a:rPr>
                        <a:t>Hotel/Motel with kitchen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per room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$12.09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$45.01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272%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967816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>
                          <a:effectLst/>
                        </a:rPr>
                        <a:t>Hotel/Motel (permanently occupied)</a:t>
                      </a:r>
                      <a:endParaRPr lang="en-US" sz="1400" b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per room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$36.33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$96.02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164%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81159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</a:rPr>
                        <a:t>Laundromat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per machine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$26.09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$70.65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171%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932245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</a:rPr>
                        <a:t>Theater or Drive-in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</a:rPr>
                        <a:t>per seat or car space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$0.59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$0.94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59%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465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37657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</a:rPr>
                        <a:t>Bars and Lounge or Restaurants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per seat over 33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$1.51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$1.88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25%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03490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</a:rPr>
                        <a:t>RV &amp; Campgrounds w/o sewer hookup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per space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$4.94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$7.07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43%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600224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 b="0" dirty="0">
                          <a:effectLst/>
                        </a:rPr>
                        <a:t>RV &amp; Campgrounds with sewer hookup</a:t>
                      </a:r>
                      <a:endParaRPr lang="en-US" sz="1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effectLst/>
                        </a:rPr>
                        <a:t>per space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$12.09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$45.01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272%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774495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Schools w/o cafeteria or showers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 student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$1.99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$3.77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89%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20783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solidFill>
                            <a:schemeClr val="tx1"/>
                          </a:solidFill>
                          <a:effectLst/>
                        </a:rPr>
                        <a:t>Schools w cafeteria &amp; showers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per student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$4.09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$3.77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-8%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buNone/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Calibri" panose="020F0502020204030204" pitchFamily="34" charset="0"/>
                        </a:rPr>
                        <a:t>0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31902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8083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LT Palett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22374F"/>
      </a:accent1>
      <a:accent2>
        <a:srgbClr val="2C567F"/>
      </a:accent2>
      <a:accent3>
        <a:srgbClr val="FCC928"/>
      </a:accent3>
      <a:accent4>
        <a:srgbClr val="70B6A3"/>
      </a:accent4>
      <a:accent5>
        <a:srgbClr val="A02B93"/>
      </a:accent5>
      <a:accent6>
        <a:srgbClr val="1B4F60"/>
      </a:accent6>
      <a:hlink>
        <a:srgbClr val="467886"/>
      </a:hlink>
      <a:folHlink>
        <a:srgbClr val="A3D0CC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30379</TotalTime>
  <Words>1483</Words>
  <Application>Microsoft Office PowerPoint</Application>
  <PresentationFormat>Widescreen</PresentationFormat>
  <Paragraphs>496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Aptos</vt:lpstr>
      <vt:lpstr>Arial</vt:lpstr>
      <vt:lpstr>Calibri</vt:lpstr>
      <vt:lpstr>Calibri Light</vt:lpstr>
      <vt:lpstr>Franklin Gothic Medium</vt:lpstr>
      <vt:lpstr>Helvetica</vt:lpstr>
      <vt:lpstr>Times New Roman</vt:lpstr>
      <vt:lpstr>Wingdings</vt:lpstr>
      <vt:lpstr>Office 2013 - 2022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Lechowicz &amp; Tseng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Sophia Mills</dc:creator>
  <cp:lastModifiedBy>Alison Lechowicz</cp:lastModifiedBy>
  <cp:revision>1184</cp:revision>
  <cp:lastPrinted>2023-07-28T23:20:06Z</cp:lastPrinted>
  <dcterms:created xsi:type="dcterms:W3CDTF">2006-10-17T13:08:42Z</dcterms:created>
  <dcterms:modified xsi:type="dcterms:W3CDTF">2026-03-14T00:35:06Z</dcterms:modified>
</cp:coreProperties>
</file>