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drawings/drawing1.xml" ContentType="application/vnd.openxmlformats-officedocument.drawingml.chartshapes+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399" r:id="rId3"/>
    <p:sldId id="496" r:id="rId4"/>
    <p:sldId id="1235" r:id="rId5"/>
    <p:sldId id="497" r:id="rId6"/>
    <p:sldId id="2147476841" r:id="rId7"/>
    <p:sldId id="2147471079" r:id="rId8"/>
    <p:sldId id="2147476839" r:id="rId9"/>
    <p:sldId id="2147471057" r:id="rId10"/>
    <p:sldId id="2147471059" r:id="rId11"/>
    <p:sldId id="2147471062" r:id="rId12"/>
    <p:sldId id="2147471063" r:id="rId13"/>
    <p:sldId id="2147471061" r:id="rId14"/>
    <p:sldId id="2147476842" r:id="rId15"/>
    <p:sldId id="2147476843" r:id="rId16"/>
    <p:sldId id="2147476845" r:id="rId17"/>
    <p:sldId id="2147471080" r:id="rId18"/>
    <p:sldId id="2147476853" r:id="rId19"/>
    <p:sldId id="2147476846" r:id="rId20"/>
    <p:sldId id="2147476844" r:id="rId21"/>
  </p:sldIdLst>
  <p:sldSz cx="13004800" cy="97536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1733930" rtl="0" fontAlgn="auto" latinLnBrk="0" hangingPunct="0">
      <a:lnSpc>
        <a:spcPct val="90000"/>
      </a:lnSpc>
      <a:spcBef>
        <a:spcPts val="3200"/>
      </a:spcBef>
      <a:spcAft>
        <a:spcPts val="0"/>
      </a:spcAft>
      <a:buClrTx/>
      <a:buSzTx/>
      <a:buFontTx/>
      <a:buNone/>
      <a:tabLst/>
      <a:defRPr kumimoji="0" sz="3000" b="0" i="0" u="none" strike="noStrike" cap="none" spc="0" normalizeH="0" baseline="0">
        <a:ln>
          <a:noFill/>
        </a:ln>
        <a:solidFill>
          <a:srgbClr val="000000"/>
        </a:solidFill>
        <a:effectLst/>
        <a:uFillTx/>
        <a:latin typeface="+mn-lt"/>
        <a:ea typeface="+mn-ea"/>
        <a:cs typeface="+mn-cs"/>
        <a:sym typeface="Helvetica Neue"/>
      </a:defRPr>
    </a:lvl1pPr>
    <a:lvl2pPr marL="0" marR="0" indent="0" algn="l" defTabSz="1733930" rtl="0" fontAlgn="auto" latinLnBrk="0" hangingPunct="0">
      <a:lnSpc>
        <a:spcPct val="90000"/>
      </a:lnSpc>
      <a:spcBef>
        <a:spcPts val="3200"/>
      </a:spcBef>
      <a:spcAft>
        <a:spcPts val="0"/>
      </a:spcAft>
      <a:buClrTx/>
      <a:buSzTx/>
      <a:buFontTx/>
      <a:buNone/>
      <a:tabLst/>
      <a:defRPr kumimoji="0" sz="3000" b="0" i="0" u="none" strike="noStrike" cap="none" spc="0" normalizeH="0" baseline="0">
        <a:ln>
          <a:noFill/>
        </a:ln>
        <a:solidFill>
          <a:srgbClr val="000000"/>
        </a:solidFill>
        <a:effectLst/>
        <a:uFillTx/>
        <a:latin typeface="+mn-lt"/>
        <a:ea typeface="+mn-ea"/>
        <a:cs typeface="+mn-cs"/>
        <a:sym typeface="Helvetica Neue"/>
      </a:defRPr>
    </a:lvl2pPr>
    <a:lvl3pPr marL="0" marR="0" indent="0" algn="l" defTabSz="1733930" rtl="0" fontAlgn="auto" latinLnBrk="0" hangingPunct="0">
      <a:lnSpc>
        <a:spcPct val="90000"/>
      </a:lnSpc>
      <a:spcBef>
        <a:spcPts val="3200"/>
      </a:spcBef>
      <a:spcAft>
        <a:spcPts val="0"/>
      </a:spcAft>
      <a:buClrTx/>
      <a:buSzTx/>
      <a:buFontTx/>
      <a:buNone/>
      <a:tabLst/>
      <a:defRPr kumimoji="0" sz="3000" b="0" i="0" u="none" strike="noStrike" cap="none" spc="0" normalizeH="0" baseline="0">
        <a:ln>
          <a:noFill/>
        </a:ln>
        <a:solidFill>
          <a:srgbClr val="000000"/>
        </a:solidFill>
        <a:effectLst/>
        <a:uFillTx/>
        <a:latin typeface="+mn-lt"/>
        <a:ea typeface="+mn-ea"/>
        <a:cs typeface="+mn-cs"/>
        <a:sym typeface="Helvetica Neue"/>
      </a:defRPr>
    </a:lvl3pPr>
    <a:lvl4pPr marL="0" marR="0" indent="0" algn="l" defTabSz="1733930" rtl="0" fontAlgn="auto" latinLnBrk="0" hangingPunct="0">
      <a:lnSpc>
        <a:spcPct val="90000"/>
      </a:lnSpc>
      <a:spcBef>
        <a:spcPts val="3200"/>
      </a:spcBef>
      <a:spcAft>
        <a:spcPts val="0"/>
      </a:spcAft>
      <a:buClrTx/>
      <a:buSzTx/>
      <a:buFontTx/>
      <a:buNone/>
      <a:tabLst/>
      <a:defRPr kumimoji="0" sz="3000" b="0" i="0" u="none" strike="noStrike" cap="none" spc="0" normalizeH="0" baseline="0">
        <a:ln>
          <a:noFill/>
        </a:ln>
        <a:solidFill>
          <a:srgbClr val="000000"/>
        </a:solidFill>
        <a:effectLst/>
        <a:uFillTx/>
        <a:latin typeface="+mn-lt"/>
        <a:ea typeface="+mn-ea"/>
        <a:cs typeface="+mn-cs"/>
        <a:sym typeface="Helvetica Neue"/>
      </a:defRPr>
    </a:lvl4pPr>
    <a:lvl5pPr marL="0" marR="0" indent="0" algn="l" defTabSz="1733930" rtl="0" fontAlgn="auto" latinLnBrk="0" hangingPunct="0">
      <a:lnSpc>
        <a:spcPct val="90000"/>
      </a:lnSpc>
      <a:spcBef>
        <a:spcPts val="3200"/>
      </a:spcBef>
      <a:spcAft>
        <a:spcPts val="0"/>
      </a:spcAft>
      <a:buClrTx/>
      <a:buSzTx/>
      <a:buFontTx/>
      <a:buNone/>
      <a:tabLst/>
      <a:defRPr kumimoji="0" sz="3000" b="0" i="0" u="none" strike="noStrike" cap="none" spc="0" normalizeH="0" baseline="0">
        <a:ln>
          <a:noFill/>
        </a:ln>
        <a:solidFill>
          <a:srgbClr val="000000"/>
        </a:solidFill>
        <a:effectLst/>
        <a:uFillTx/>
        <a:latin typeface="+mn-lt"/>
        <a:ea typeface="+mn-ea"/>
        <a:cs typeface="+mn-cs"/>
        <a:sym typeface="Helvetica Neue"/>
      </a:defRPr>
    </a:lvl5pPr>
    <a:lvl6pPr marL="0" marR="0" indent="0" algn="l" defTabSz="1733930" rtl="0" fontAlgn="auto" latinLnBrk="0" hangingPunct="0">
      <a:lnSpc>
        <a:spcPct val="90000"/>
      </a:lnSpc>
      <a:spcBef>
        <a:spcPts val="3200"/>
      </a:spcBef>
      <a:spcAft>
        <a:spcPts val="0"/>
      </a:spcAft>
      <a:buClrTx/>
      <a:buSzTx/>
      <a:buFontTx/>
      <a:buNone/>
      <a:tabLst/>
      <a:defRPr kumimoji="0" sz="3000" b="0" i="0" u="none" strike="noStrike" cap="none" spc="0" normalizeH="0" baseline="0">
        <a:ln>
          <a:noFill/>
        </a:ln>
        <a:solidFill>
          <a:srgbClr val="000000"/>
        </a:solidFill>
        <a:effectLst/>
        <a:uFillTx/>
        <a:latin typeface="+mn-lt"/>
        <a:ea typeface="+mn-ea"/>
        <a:cs typeface="+mn-cs"/>
        <a:sym typeface="Helvetica Neue"/>
      </a:defRPr>
    </a:lvl6pPr>
    <a:lvl7pPr marL="0" marR="0" indent="0" algn="l" defTabSz="1733930" rtl="0" fontAlgn="auto" latinLnBrk="0" hangingPunct="0">
      <a:lnSpc>
        <a:spcPct val="90000"/>
      </a:lnSpc>
      <a:spcBef>
        <a:spcPts val="3200"/>
      </a:spcBef>
      <a:spcAft>
        <a:spcPts val="0"/>
      </a:spcAft>
      <a:buClrTx/>
      <a:buSzTx/>
      <a:buFontTx/>
      <a:buNone/>
      <a:tabLst/>
      <a:defRPr kumimoji="0" sz="3000" b="0" i="0" u="none" strike="noStrike" cap="none" spc="0" normalizeH="0" baseline="0">
        <a:ln>
          <a:noFill/>
        </a:ln>
        <a:solidFill>
          <a:srgbClr val="000000"/>
        </a:solidFill>
        <a:effectLst/>
        <a:uFillTx/>
        <a:latin typeface="+mn-lt"/>
        <a:ea typeface="+mn-ea"/>
        <a:cs typeface="+mn-cs"/>
        <a:sym typeface="Helvetica Neue"/>
      </a:defRPr>
    </a:lvl7pPr>
    <a:lvl8pPr marL="0" marR="0" indent="0" algn="l" defTabSz="1733930" rtl="0" fontAlgn="auto" latinLnBrk="0" hangingPunct="0">
      <a:lnSpc>
        <a:spcPct val="90000"/>
      </a:lnSpc>
      <a:spcBef>
        <a:spcPts val="3200"/>
      </a:spcBef>
      <a:spcAft>
        <a:spcPts val="0"/>
      </a:spcAft>
      <a:buClrTx/>
      <a:buSzTx/>
      <a:buFontTx/>
      <a:buNone/>
      <a:tabLst/>
      <a:defRPr kumimoji="0" sz="3000" b="0" i="0" u="none" strike="noStrike" cap="none" spc="0" normalizeH="0" baseline="0">
        <a:ln>
          <a:noFill/>
        </a:ln>
        <a:solidFill>
          <a:srgbClr val="000000"/>
        </a:solidFill>
        <a:effectLst/>
        <a:uFillTx/>
        <a:latin typeface="+mn-lt"/>
        <a:ea typeface="+mn-ea"/>
        <a:cs typeface="+mn-cs"/>
        <a:sym typeface="Helvetica Neue"/>
      </a:defRPr>
    </a:lvl8pPr>
    <a:lvl9pPr marL="0" marR="0" indent="0" algn="l" defTabSz="1733930" rtl="0" fontAlgn="auto" latinLnBrk="0" hangingPunct="0">
      <a:lnSpc>
        <a:spcPct val="90000"/>
      </a:lnSpc>
      <a:spcBef>
        <a:spcPts val="3200"/>
      </a:spcBef>
      <a:spcAft>
        <a:spcPts val="0"/>
      </a:spcAft>
      <a:buClrTx/>
      <a:buSzTx/>
      <a:buFontTx/>
      <a:buNone/>
      <a:tabLst/>
      <a:defRPr kumimoji="0" sz="30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395D1"/>
    <a:srgbClr val="75328B"/>
    <a:srgbClr val="3333FF"/>
    <a:srgbClr val="FF6600"/>
    <a:srgbClr val="FF3300"/>
    <a:srgbClr val="E94C6A"/>
    <a:srgbClr val="8B46A2"/>
    <a:srgbClr val="FFFF00"/>
    <a:srgbClr val="2E3543"/>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536773"/>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536773"/>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76672"/>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254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noFill/>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A6AAA9"/>
              </a:solidFill>
              <a:prstDash val="solid"/>
              <a:miter lim="400000"/>
            </a:ln>
          </a:left>
          <a:right>
            <a:ln w="12700" cap="flat">
              <a:solidFill>
                <a:srgbClr val="A6AAA9"/>
              </a:solidFill>
              <a:prstDash val="solid"/>
              <a:miter lim="400000"/>
            </a:ln>
          </a:right>
          <a:top>
            <a:ln w="25400" cap="flat">
              <a:solidFill>
                <a:srgbClr val="CB297B"/>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A6AAA9"/>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2918" autoAdjust="0"/>
  </p:normalViewPr>
  <p:slideViewPr>
    <p:cSldViewPr snapToGrid="0">
      <p:cViewPr varScale="1">
        <p:scale>
          <a:sx n="61" d="100"/>
          <a:sy n="61" d="100"/>
        </p:scale>
        <p:origin x="1542" y="84"/>
      </p:cViewPr>
      <p:guideLst/>
    </p:cSldViewPr>
  </p:slideViewPr>
  <p:outlineViewPr>
    <p:cViewPr>
      <p:scale>
        <a:sx n="33" d="100"/>
        <a:sy n="33" d="100"/>
      </p:scale>
      <p:origin x="0" y="0"/>
    </p:cViewPr>
  </p:outlineViewPr>
  <p:notesTextViewPr>
    <p:cViewPr>
      <p:scale>
        <a:sx n="100" d="100"/>
        <a:sy n="100" d="100"/>
      </p:scale>
      <p:origin x="0" y="0"/>
    </p:cViewPr>
  </p:notesTextViewPr>
  <p:sorterViewPr>
    <p:cViewPr varScale="1">
      <p:scale>
        <a:sx n="1" d="1"/>
        <a:sy n="1" d="1"/>
      </p:scale>
      <p:origin x="0" y="-14798"/>
    </p:cViewPr>
  </p:sorterViewPr>
  <p:notesViewPr>
    <p:cSldViewPr snapToGrid="0">
      <p:cViewPr varScale="1">
        <p:scale>
          <a:sx n="83" d="100"/>
          <a:sy n="83" d="100"/>
        </p:scale>
        <p:origin x="3852"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chartUserShapes" Target="../drawings/drawing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6.0663424960496495E-2"/>
          <c:y val="3.0184007384231496E-2"/>
          <c:w val="0.92118464900580843"/>
          <c:h val="0.86636202887775249"/>
        </c:manualLayout>
      </c:layout>
      <c:barChart>
        <c:barDir val="col"/>
        <c:grouping val="stacked"/>
        <c:varyColors val="0"/>
        <c:ser>
          <c:idx val="0"/>
          <c:order val="0"/>
          <c:tx>
            <c:strRef>
              <c:f>Sheet1!$B$1</c:f>
              <c:strCache>
                <c:ptCount val="1"/>
                <c:pt idx="0">
                  <c:v>Series 1</c:v>
                </c:pt>
              </c:strCache>
            </c:strRef>
          </c:tx>
          <c:spPr>
            <a:solidFill>
              <a:schemeClr val="accent1"/>
            </a:solidFill>
            <a:ln>
              <a:noFill/>
            </a:ln>
            <a:effectLst/>
          </c:spPr>
          <c:invertIfNegative val="0"/>
          <c:dPt>
            <c:idx val="0"/>
            <c:invertIfNegative val="0"/>
            <c:bubble3D val="0"/>
            <c:spPr>
              <a:solidFill>
                <a:schemeClr val="tx2"/>
              </a:solidFill>
              <a:ln>
                <a:noFill/>
              </a:ln>
              <a:effectLst/>
            </c:spPr>
            <c:extLst>
              <c:ext xmlns:c16="http://schemas.microsoft.com/office/drawing/2014/chart" uri="{C3380CC4-5D6E-409C-BE32-E72D297353CC}">
                <c16:uniqueId val="{00000001-8B3E-4780-9283-CC39243502D9}"/>
              </c:ext>
            </c:extLst>
          </c:dPt>
          <c:dPt>
            <c:idx val="1"/>
            <c:invertIfNegative val="0"/>
            <c:bubble3D val="0"/>
            <c:spPr>
              <a:solidFill>
                <a:schemeClr val="tx2"/>
              </a:solidFill>
              <a:ln>
                <a:noFill/>
              </a:ln>
              <a:effectLst/>
            </c:spPr>
            <c:extLst>
              <c:ext xmlns:c16="http://schemas.microsoft.com/office/drawing/2014/chart" uri="{C3380CC4-5D6E-409C-BE32-E72D297353CC}">
                <c16:uniqueId val="{00000003-8B3E-4780-9283-CC39243502D9}"/>
              </c:ext>
            </c:extLst>
          </c:dPt>
          <c:dPt>
            <c:idx val="2"/>
            <c:invertIfNegative val="0"/>
            <c:bubble3D val="0"/>
            <c:spPr>
              <a:solidFill>
                <a:schemeClr val="tx2"/>
              </a:solidFill>
              <a:ln>
                <a:noFill/>
              </a:ln>
              <a:effectLst/>
            </c:spPr>
            <c:extLst>
              <c:ext xmlns:c16="http://schemas.microsoft.com/office/drawing/2014/chart" uri="{C3380CC4-5D6E-409C-BE32-E72D297353CC}">
                <c16:uniqueId val="{00000005-8B3E-4780-9283-CC39243502D9}"/>
              </c:ext>
            </c:extLst>
          </c:dPt>
          <c:dPt>
            <c:idx val="3"/>
            <c:invertIfNegative val="0"/>
            <c:bubble3D val="0"/>
            <c:spPr>
              <a:solidFill>
                <a:schemeClr val="tx2"/>
              </a:solidFill>
              <a:ln>
                <a:noFill/>
              </a:ln>
              <a:effectLst/>
            </c:spPr>
            <c:extLst>
              <c:ext xmlns:c16="http://schemas.microsoft.com/office/drawing/2014/chart" uri="{C3380CC4-5D6E-409C-BE32-E72D297353CC}">
                <c16:uniqueId val="{00000007-8B3E-4780-9283-CC39243502D9}"/>
              </c:ext>
            </c:extLst>
          </c:dPt>
          <c:dPt>
            <c:idx val="4"/>
            <c:invertIfNegative val="0"/>
            <c:bubble3D val="0"/>
            <c:spPr>
              <a:solidFill>
                <a:schemeClr val="tx2"/>
              </a:solidFill>
              <a:ln>
                <a:noFill/>
              </a:ln>
              <a:effectLst/>
            </c:spPr>
            <c:extLst>
              <c:ext xmlns:c16="http://schemas.microsoft.com/office/drawing/2014/chart" uri="{C3380CC4-5D6E-409C-BE32-E72D297353CC}">
                <c16:uniqueId val="{00000009-8B3E-4780-9283-CC39243502D9}"/>
              </c:ext>
            </c:extLst>
          </c:dPt>
          <c:dPt>
            <c:idx val="5"/>
            <c:invertIfNegative val="0"/>
            <c:bubble3D val="0"/>
            <c:spPr>
              <a:solidFill>
                <a:schemeClr val="tx2"/>
              </a:solidFill>
              <a:ln>
                <a:noFill/>
              </a:ln>
              <a:effectLst/>
            </c:spPr>
            <c:extLst>
              <c:ext xmlns:c16="http://schemas.microsoft.com/office/drawing/2014/chart" uri="{C3380CC4-5D6E-409C-BE32-E72D297353CC}">
                <c16:uniqueId val="{0000000B-8B3E-4780-9283-CC39243502D9}"/>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2016</c:v>
                </c:pt>
                <c:pt idx="1">
                  <c:v>2017</c:v>
                </c:pt>
                <c:pt idx="2">
                  <c:v>2018</c:v>
                </c:pt>
                <c:pt idx="3">
                  <c:v>2019</c:v>
                </c:pt>
                <c:pt idx="4">
                  <c:v>2020</c:v>
                </c:pt>
                <c:pt idx="5">
                  <c:v>2021E</c:v>
                </c:pt>
                <c:pt idx="6">
                  <c:v>2022E</c:v>
                </c:pt>
                <c:pt idx="7">
                  <c:v>2023E</c:v>
                </c:pt>
              </c:strCache>
            </c:strRef>
          </c:cat>
          <c:val>
            <c:numRef>
              <c:f>Sheet1!$B$2:$B$9</c:f>
              <c:numCache>
                <c:formatCode>General</c:formatCode>
                <c:ptCount val="8"/>
                <c:pt idx="0">
                  <c:v>89</c:v>
                </c:pt>
                <c:pt idx="1">
                  <c:v>89</c:v>
                </c:pt>
                <c:pt idx="2">
                  <c:v>92</c:v>
                </c:pt>
                <c:pt idx="3">
                  <c:v>102</c:v>
                </c:pt>
                <c:pt idx="4">
                  <c:v>24</c:v>
                </c:pt>
                <c:pt idx="5">
                  <c:v>7</c:v>
                </c:pt>
                <c:pt idx="6">
                  <c:v>140</c:v>
                </c:pt>
                <c:pt idx="7">
                  <c:v>210</c:v>
                </c:pt>
              </c:numCache>
            </c:numRef>
          </c:val>
          <c:extLst>
            <c:ext xmlns:c16="http://schemas.microsoft.com/office/drawing/2014/chart" uri="{C3380CC4-5D6E-409C-BE32-E72D297353CC}">
              <c16:uniqueId val="{0000000C-8B3E-4780-9283-CC39243502D9}"/>
            </c:ext>
          </c:extLst>
        </c:ser>
        <c:ser>
          <c:idx val="1"/>
          <c:order val="1"/>
          <c:tx>
            <c:strRef>
              <c:f>Sheet1!$C$1</c:f>
              <c:strCache>
                <c:ptCount val="1"/>
                <c:pt idx="0">
                  <c:v>Column1</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2016</c:v>
                </c:pt>
                <c:pt idx="1">
                  <c:v>2017</c:v>
                </c:pt>
                <c:pt idx="2">
                  <c:v>2018</c:v>
                </c:pt>
                <c:pt idx="3">
                  <c:v>2019</c:v>
                </c:pt>
                <c:pt idx="4">
                  <c:v>2020</c:v>
                </c:pt>
                <c:pt idx="5">
                  <c:v>2021E</c:v>
                </c:pt>
                <c:pt idx="6">
                  <c:v>2022E</c:v>
                </c:pt>
                <c:pt idx="7">
                  <c:v>2023E</c:v>
                </c:pt>
              </c:strCache>
            </c:strRef>
          </c:cat>
          <c:val>
            <c:numRef>
              <c:f>Sheet1!$C$2:$C$9</c:f>
              <c:numCache>
                <c:formatCode>General</c:formatCode>
                <c:ptCount val="8"/>
                <c:pt idx="5">
                  <c:v>20</c:v>
                </c:pt>
              </c:numCache>
            </c:numRef>
          </c:val>
          <c:extLst>
            <c:ext xmlns:c16="http://schemas.microsoft.com/office/drawing/2014/chart" uri="{C3380CC4-5D6E-409C-BE32-E72D297353CC}">
              <c16:uniqueId val="{0000000D-8B3E-4780-9283-CC39243502D9}"/>
            </c:ext>
          </c:extLst>
        </c:ser>
        <c:dLbls>
          <c:showLegendKey val="0"/>
          <c:showVal val="0"/>
          <c:showCatName val="0"/>
          <c:showSerName val="0"/>
          <c:showPercent val="0"/>
          <c:showBubbleSize val="0"/>
        </c:dLbls>
        <c:gapWidth val="150"/>
        <c:overlap val="100"/>
        <c:axId val="675113448"/>
        <c:axId val="675120008"/>
      </c:barChart>
      <c:catAx>
        <c:axId val="675113448"/>
        <c:scaling>
          <c:orientation val="minMax"/>
        </c:scaling>
        <c:delete val="0"/>
        <c:axPos val="b"/>
        <c:numFmt formatCode="General" sourceLinked="1"/>
        <c:majorTickMark val="none"/>
        <c:minorTickMark val="none"/>
        <c:tickLblPos val="nextTo"/>
        <c:spPr>
          <a:noFill/>
          <a:ln w="9525" cap="flat" cmpd="sng" algn="ctr">
            <a:solidFill>
              <a:schemeClr val="bg1">
                <a:lumMod val="7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5120008"/>
        <c:crosses val="autoZero"/>
        <c:auto val="1"/>
        <c:lblAlgn val="ctr"/>
        <c:lblOffset val="100"/>
        <c:noMultiLvlLbl val="0"/>
      </c:catAx>
      <c:valAx>
        <c:axId val="675120008"/>
        <c:scaling>
          <c:orientation val="minMax"/>
          <c:max val="250"/>
          <c:min val="0"/>
        </c:scaling>
        <c:delete val="0"/>
        <c:axPos val="l"/>
        <c:numFmt formatCode="General" sourceLinked="1"/>
        <c:majorTickMark val="out"/>
        <c:minorTickMark val="none"/>
        <c:tickLblPos val="nextTo"/>
        <c:spPr>
          <a:noFill/>
          <a:ln>
            <a:solidFill>
              <a:schemeClr val="bg1">
                <a:lumMod val="75000"/>
              </a:schemeClr>
            </a:solid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675113448"/>
        <c:crosses val="autoZero"/>
        <c:crossBetween val="between"/>
        <c:majorUnit val="50"/>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943C302-9A89-49DA-9F94-8A86740FA2FB}" type="doc">
      <dgm:prSet loTypeId="urn:microsoft.com/office/officeart/2005/8/layout/hList1" loCatId="list" qsTypeId="urn:microsoft.com/office/officeart/2005/8/quickstyle/simple1" qsCatId="simple" csTypeId="urn:microsoft.com/office/officeart/2005/8/colors/colorful1" csCatId="colorful" phldr="1"/>
      <dgm:spPr/>
      <dgm:t>
        <a:bodyPr/>
        <a:lstStyle/>
        <a:p>
          <a:endParaRPr lang="en-US"/>
        </a:p>
      </dgm:t>
    </dgm:pt>
    <dgm:pt modelId="{EA7A4076-03A8-490F-9AE3-91D340A1B343}">
      <dgm:prSet phldrT="[Text]" phldr="0"/>
      <dgm:spPr/>
      <dgm:t>
        <a:bodyPr/>
        <a:lstStyle/>
        <a:p>
          <a:r>
            <a:rPr lang="en-US" dirty="0">
              <a:solidFill>
                <a:schemeClr val="tx1"/>
              </a:solidFill>
            </a:rPr>
            <a:t>Join GSRMA</a:t>
          </a:r>
        </a:p>
      </dgm:t>
    </dgm:pt>
    <dgm:pt modelId="{910A0C98-6050-42F3-A56E-0E5EB4AC694B}" type="parTrans" cxnId="{673917AE-92CE-45D5-93E2-706A41B9BA4B}">
      <dgm:prSet/>
      <dgm:spPr/>
      <dgm:t>
        <a:bodyPr/>
        <a:lstStyle/>
        <a:p>
          <a:endParaRPr lang="en-US"/>
        </a:p>
      </dgm:t>
    </dgm:pt>
    <dgm:pt modelId="{679196D0-ECE7-44ED-BC2F-DFD166899CD8}" type="sibTrans" cxnId="{673917AE-92CE-45D5-93E2-706A41B9BA4B}">
      <dgm:prSet/>
      <dgm:spPr/>
      <dgm:t>
        <a:bodyPr/>
        <a:lstStyle/>
        <a:p>
          <a:endParaRPr lang="en-US"/>
        </a:p>
      </dgm:t>
    </dgm:pt>
    <dgm:pt modelId="{C8FE6721-A2AD-4062-9F1B-0701B6029B4E}">
      <dgm:prSet phldrT="[Text]"/>
      <dgm:spPr/>
      <dgm:t>
        <a:bodyPr/>
        <a:lstStyle/>
        <a:p>
          <a:pPr>
            <a:buFont typeface="Arial" panose="020B0604020202020204" pitchFamily="34" charset="0"/>
            <a:buChar char="•"/>
          </a:pPr>
          <a:r>
            <a:rPr lang="en-US"/>
            <a:t>Same coverage</a:t>
          </a:r>
          <a:endParaRPr lang="en-US" dirty="0"/>
        </a:p>
      </dgm:t>
    </dgm:pt>
    <dgm:pt modelId="{E04794BC-B369-4C90-B7C9-69C0513B2F6F}" type="parTrans" cxnId="{A6B6BB4B-230D-4716-83F5-A6985668A38F}">
      <dgm:prSet/>
      <dgm:spPr/>
      <dgm:t>
        <a:bodyPr/>
        <a:lstStyle/>
        <a:p>
          <a:endParaRPr lang="en-US"/>
        </a:p>
      </dgm:t>
    </dgm:pt>
    <dgm:pt modelId="{325C7E04-4953-482E-ADF6-200FAF37E66D}" type="sibTrans" cxnId="{A6B6BB4B-230D-4716-83F5-A6985668A38F}">
      <dgm:prSet/>
      <dgm:spPr/>
      <dgm:t>
        <a:bodyPr/>
        <a:lstStyle/>
        <a:p>
          <a:endParaRPr lang="en-US"/>
        </a:p>
      </dgm:t>
    </dgm:pt>
    <dgm:pt modelId="{432AEC6F-1FA9-449F-AD3D-8B7C97FBA12C}">
      <dgm:prSet phldrT="[Text]" phldr="0"/>
      <dgm:spPr/>
      <dgm:t>
        <a:bodyPr/>
        <a:lstStyle/>
        <a:p>
          <a:r>
            <a:rPr lang="en-US" dirty="0">
              <a:solidFill>
                <a:schemeClr val="tx1"/>
              </a:solidFill>
            </a:rPr>
            <a:t>Assume Self Insured Retention</a:t>
          </a:r>
        </a:p>
      </dgm:t>
    </dgm:pt>
    <dgm:pt modelId="{9528E0D7-7CE8-467D-89CB-6919FBD4CE00}" type="parTrans" cxnId="{0EB10D00-C0C5-479D-A319-CFE781CEBFA7}">
      <dgm:prSet/>
      <dgm:spPr/>
      <dgm:t>
        <a:bodyPr/>
        <a:lstStyle/>
        <a:p>
          <a:endParaRPr lang="en-US"/>
        </a:p>
      </dgm:t>
    </dgm:pt>
    <dgm:pt modelId="{3F041B43-5E30-4EF0-839D-4F59B6E4FD21}" type="sibTrans" cxnId="{0EB10D00-C0C5-479D-A319-CFE781CEBFA7}">
      <dgm:prSet/>
      <dgm:spPr/>
      <dgm:t>
        <a:bodyPr/>
        <a:lstStyle/>
        <a:p>
          <a:endParaRPr lang="en-US"/>
        </a:p>
      </dgm:t>
    </dgm:pt>
    <dgm:pt modelId="{A4BFA12A-3DC3-4EF7-A125-2E8A63EBEFE0}">
      <dgm:prSet phldrT="[Text]"/>
      <dgm:spPr/>
      <dgm:t>
        <a:bodyPr/>
        <a:lstStyle/>
        <a:p>
          <a:pPr>
            <a:buFont typeface="Arial" panose="020B0604020202020204" pitchFamily="34" charset="0"/>
            <a:buChar char="•"/>
          </a:pPr>
          <a:r>
            <a:rPr lang="en-US" dirty="0"/>
            <a:t>Hire/contract claims administrator</a:t>
          </a:r>
        </a:p>
      </dgm:t>
    </dgm:pt>
    <dgm:pt modelId="{24280DCB-0FC1-48AF-A489-91C781CABE78}" type="parTrans" cxnId="{76EA3466-8B1B-43DC-9116-8BD2B1D81EF9}">
      <dgm:prSet/>
      <dgm:spPr/>
      <dgm:t>
        <a:bodyPr/>
        <a:lstStyle/>
        <a:p>
          <a:endParaRPr lang="en-US"/>
        </a:p>
      </dgm:t>
    </dgm:pt>
    <dgm:pt modelId="{66682FDE-427F-4504-BFA4-EFCA1733E570}" type="sibTrans" cxnId="{76EA3466-8B1B-43DC-9116-8BD2B1D81EF9}">
      <dgm:prSet/>
      <dgm:spPr/>
      <dgm:t>
        <a:bodyPr/>
        <a:lstStyle/>
        <a:p>
          <a:endParaRPr lang="en-US"/>
        </a:p>
      </dgm:t>
    </dgm:pt>
    <dgm:pt modelId="{4C58E18B-177E-450D-9F78-61ADB379A7DF}">
      <dgm:prSet phldrT="[Text]" phldr="0"/>
      <dgm:spPr/>
      <dgm:t>
        <a:bodyPr/>
        <a:lstStyle/>
        <a:p>
          <a:r>
            <a:rPr lang="en-US" dirty="0">
              <a:solidFill>
                <a:schemeClr val="tx1"/>
              </a:solidFill>
            </a:rPr>
            <a:t>Insurance Marketplace</a:t>
          </a:r>
        </a:p>
      </dgm:t>
    </dgm:pt>
    <dgm:pt modelId="{C2239A16-1A03-42FE-8BFB-4A5F1B09E535}" type="parTrans" cxnId="{D4CC9206-FD80-43B1-9794-012B041305B7}">
      <dgm:prSet/>
      <dgm:spPr/>
      <dgm:t>
        <a:bodyPr/>
        <a:lstStyle/>
        <a:p>
          <a:endParaRPr lang="en-US"/>
        </a:p>
      </dgm:t>
    </dgm:pt>
    <dgm:pt modelId="{48705583-92AA-489C-99FC-3D9522EF26AC}" type="sibTrans" cxnId="{D4CC9206-FD80-43B1-9794-012B041305B7}">
      <dgm:prSet/>
      <dgm:spPr/>
      <dgm:t>
        <a:bodyPr/>
        <a:lstStyle/>
        <a:p>
          <a:endParaRPr lang="en-US"/>
        </a:p>
      </dgm:t>
    </dgm:pt>
    <dgm:pt modelId="{C8B5942A-C3E3-497F-8FA4-60B7B8C7E43A}">
      <dgm:prSet phldrT="[Text]"/>
      <dgm:spPr/>
      <dgm:t>
        <a:bodyPr/>
        <a:lstStyle/>
        <a:p>
          <a:pPr algn="l">
            <a:buFont typeface="Arial" panose="020B0604020202020204" pitchFamily="34" charset="0"/>
            <a:buChar char="•"/>
          </a:pPr>
          <a:r>
            <a:rPr kumimoji="0" lang="en-US" b="0" i="0" u="none" strike="noStrike" cap="none" spc="0" normalizeH="0" baseline="0">
              <a:ln/>
              <a:effectLst/>
              <a:uFillTx/>
              <a:latin typeface="+mn-lt"/>
              <a:ea typeface="+mn-ea"/>
              <a:cs typeface="+mn-cs"/>
              <a:sym typeface="Helvetica Neue"/>
            </a:rPr>
            <a:t>Least viable option = cost and coverage</a:t>
          </a:r>
          <a:endParaRPr lang="en-US" dirty="0"/>
        </a:p>
      </dgm:t>
    </dgm:pt>
    <dgm:pt modelId="{FC3E98D0-852D-45FF-9185-89A01BD08DAA}" type="parTrans" cxnId="{9658D6DE-9AA0-40FF-B821-521C05B1A915}">
      <dgm:prSet/>
      <dgm:spPr/>
      <dgm:t>
        <a:bodyPr/>
        <a:lstStyle/>
        <a:p>
          <a:endParaRPr lang="en-US"/>
        </a:p>
      </dgm:t>
    </dgm:pt>
    <dgm:pt modelId="{668B5E7E-155E-492C-87EE-8EF60E5175BC}" type="sibTrans" cxnId="{9658D6DE-9AA0-40FF-B821-521C05B1A915}">
      <dgm:prSet/>
      <dgm:spPr/>
      <dgm:t>
        <a:bodyPr/>
        <a:lstStyle/>
        <a:p>
          <a:endParaRPr lang="en-US"/>
        </a:p>
      </dgm:t>
    </dgm:pt>
    <dgm:pt modelId="{4647F3BE-FC15-4109-9D9F-7AA15726EB9A}">
      <dgm:prSet phldrT="[Text]" phldr="0"/>
      <dgm:spPr/>
      <dgm:t>
        <a:bodyPr/>
        <a:lstStyle/>
        <a:p>
          <a:pPr algn="l"/>
          <a:r>
            <a:rPr lang="en-US" dirty="0"/>
            <a:t>Not many options available</a:t>
          </a:r>
        </a:p>
      </dgm:t>
    </dgm:pt>
    <dgm:pt modelId="{FEE7C46A-E467-43A2-A1A7-3710A0F21EA0}" type="parTrans" cxnId="{8A6876FC-D257-4431-86DE-CAE5BA52B5BB}">
      <dgm:prSet/>
      <dgm:spPr/>
      <dgm:t>
        <a:bodyPr/>
        <a:lstStyle/>
        <a:p>
          <a:endParaRPr lang="en-US"/>
        </a:p>
      </dgm:t>
    </dgm:pt>
    <dgm:pt modelId="{58835421-11EB-4116-9A6C-E1FF5CFC7777}" type="sibTrans" cxnId="{8A6876FC-D257-4431-86DE-CAE5BA52B5BB}">
      <dgm:prSet/>
      <dgm:spPr/>
      <dgm:t>
        <a:bodyPr/>
        <a:lstStyle/>
        <a:p>
          <a:endParaRPr lang="en-US"/>
        </a:p>
      </dgm:t>
    </dgm:pt>
    <dgm:pt modelId="{43F4CD6F-A94B-404E-95BC-AA49C40A908F}">
      <dgm:prSet/>
      <dgm:spPr/>
      <dgm:t>
        <a:bodyPr/>
        <a:lstStyle/>
        <a:p>
          <a:r>
            <a:rPr kumimoji="0" lang="en-US" b="0" i="0" u="none" strike="noStrike" cap="none" spc="0" normalizeH="0" baseline="0">
              <a:ln/>
              <a:effectLst/>
              <a:uFillTx/>
              <a:latin typeface="+mn-lt"/>
              <a:ea typeface="+mn-ea"/>
              <a:cs typeface="+mn-cs"/>
              <a:sym typeface="Helvetica Neue"/>
            </a:rPr>
            <a:t>Claims handled by GSRMA staff</a:t>
          </a:r>
          <a:endParaRPr kumimoji="0" lang="en-US" b="0" i="0" u="none" strike="noStrike" cap="none" spc="0" normalizeH="0" baseline="0" dirty="0">
            <a:ln/>
            <a:effectLst/>
            <a:uFillTx/>
            <a:latin typeface="+mn-lt"/>
            <a:ea typeface="+mn-ea"/>
            <a:cs typeface="+mn-cs"/>
            <a:sym typeface="Helvetica Neue"/>
          </a:endParaRPr>
        </a:p>
      </dgm:t>
    </dgm:pt>
    <dgm:pt modelId="{447539BD-CA32-4A65-ABED-A0DD05F12BFD}" type="parTrans" cxnId="{A9BE3EEB-6E46-4A5B-A23B-CE466B35DA7C}">
      <dgm:prSet/>
      <dgm:spPr/>
      <dgm:t>
        <a:bodyPr/>
        <a:lstStyle/>
        <a:p>
          <a:endParaRPr lang="en-US"/>
        </a:p>
      </dgm:t>
    </dgm:pt>
    <dgm:pt modelId="{3BA4E359-0748-4A20-AD70-FCC5665F52A4}" type="sibTrans" cxnId="{A9BE3EEB-6E46-4A5B-A23B-CE466B35DA7C}">
      <dgm:prSet/>
      <dgm:spPr/>
      <dgm:t>
        <a:bodyPr/>
        <a:lstStyle/>
        <a:p>
          <a:endParaRPr lang="en-US"/>
        </a:p>
      </dgm:t>
    </dgm:pt>
    <dgm:pt modelId="{4346E05E-9D67-4E68-A5E9-816A2495DB44}">
      <dgm:prSet/>
      <dgm:spPr/>
      <dgm:t>
        <a:bodyPr/>
        <a:lstStyle/>
        <a:p>
          <a:r>
            <a:rPr lang="en-US" dirty="0"/>
            <a:t>Fund for self-insured claim costs </a:t>
          </a:r>
        </a:p>
      </dgm:t>
    </dgm:pt>
    <dgm:pt modelId="{80D1A912-11A6-4157-8C22-70B7D923856C}" type="parTrans" cxnId="{7BA0835D-E41A-4664-8DE5-92C646B2FA8A}">
      <dgm:prSet/>
      <dgm:spPr/>
      <dgm:t>
        <a:bodyPr/>
        <a:lstStyle/>
        <a:p>
          <a:endParaRPr lang="en-US"/>
        </a:p>
      </dgm:t>
    </dgm:pt>
    <dgm:pt modelId="{AE1F9C79-C638-41D1-ADBD-88841E2670A0}" type="sibTrans" cxnId="{7BA0835D-E41A-4664-8DE5-92C646B2FA8A}">
      <dgm:prSet/>
      <dgm:spPr/>
      <dgm:t>
        <a:bodyPr/>
        <a:lstStyle/>
        <a:p>
          <a:endParaRPr lang="en-US"/>
        </a:p>
      </dgm:t>
    </dgm:pt>
    <dgm:pt modelId="{F9B6211F-4A39-45A3-8738-C2D7946B600E}">
      <dgm:prSet/>
      <dgm:spPr/>
      <dgm:t>
        <a:bodyPr/>
        <a:lstStyle/>
        <a:p>
          <a:r>
            <a:rPr lang="en-US" dirty="0"/>
            <a:t>Requires more staff time &amp; resources</a:t>
          </a:r>
        </a:p>
      </dgm:t>
    </dgm:pt>
    <dgm:pt modelId="{8190569D-BCFA-4426-8E97-03B5FA10169E}" type="parTrans" cxnId="{BBBCD3F1-B60E-49A4-802F-E545C2134E77}">
      <dgm:prSet/>
      <dgm:spPr/>
      <dgm:t>
        <a:bodyPr/>
        <a:lstStyle/>
        <a:p>
          <a:endParaRPr lang="en-US"/>
        </a:p>
      </dgm:t>
    </dgm:pt>
    <dgm:pt modelId="{2FD299C0-D45E-4DE5-9C83-2CC67A5A8FA6}" type="sibTrans" cxnId="{BBBCD3F1-B60E-49A4-802F-E545C2134E77}">
      <dgm:prSet/>
      <dgm:spPr/>
      <dgm:t>
        <a:bodyPr/>
        <a:lstStyle/>
        <a:p>
          <a:endParaRPr lang="en-US"/>
        </a:p>
      </dgm:t>
    </dgm:pt>
    <dgm:pt modelId="{005D22A3-B8A8-477B-AE7C-CEC09615874A}">
      <dgm:prSet phldrT="[Text]"/>
      <dgm:spPr/>
      <dgm:t>
        <a:bodyPr/>
        <a:lstStyle/>
        <a:p>
          <a:pPr>
            <a:buFont typeface="Arial" panose="020B0604020202020204" pitchFamily="34" charset="0"/>
            <a:buChar char="•"/>
          </a:pPr>
          <a:r>
            <a:rPr lang="en-US" dirty="0"/>
            <a:t>Potential for additional limits</a:t>
          </a:r>
        </a:p>
      </dgm:t>
    </dgm:pt>
    <dgm:pt modelId="{7DF3D682-98A2-4729-A011-007B9E4A6B8A}" type="parTrans" cxnId="{71035C1A-4DF6-48FB-9BFC-D3C9C1458FAD}">
      <dgm:prSet/>
      <dgm:spPr/>
      <dgm:t>
        <a:bodyPr/>
        <a:lstStyle/>
        <a:p>
          <a:endParaRPr lang="en-US"/>
        </a:p>
      </dgm:t>
    </dgm:pt>
    <dgm:pt modelId="{565F74D3-43F0-4ACC-94CC-82855645E31B}" type="sibTrans" cxnId="{71035C1A-4DF6-48FB-9BFC-D3C9C1458FAD}">
      <dgm:prSet/>
      <dgm:spPr/>
      <dgm:t>
        <a:bodyPr/>
        <a:lstStyle/>
        <a:p>
          <a:endParaRPr lang="en-US"/>
        </a:p>
      </dgm:t>
    </dgm:pt>
    <dgm:pt modelId="{2764CC35-BD88-4CD1-B498-79661FBBD08B}">
      <dgm:prSet phldrT="[Text]"/>
      <dgm:spPr/>
      <dgm:t>
        <a:bodyPr/>
        <a:lstStyle/>
        <a:p>
          <a:pPr>
            <a:buFont typeface="Arial" panose="020B0604020202020204" pitchFamily="34" charset="0"/>
            <a:buChar char="•"/>
          </a:pPr>
          <a:r>
            <a:rPr kumimoji="0" lang="en-US" b="0" i="0" u="none" strike="noStrike" cap="none" spc="0" normalizeH="0" baseline="0">
              <a:ln/>
              <a:effectLst/>
              <a:uFillTx/>
              <a:latin typeface="+mn-lt"/>
              <a:ea typeface="+mn-ea"/>
              <a:cs typeface="+mn-cs"/>
              <a:sym typeface="Helvetica Neue"/>
            </a:rPr>
            <a:t>Eliminate</a:t>
          </a:r>
          <a:r>
            <a:rPr lang="en-US"/>
            <a:t> $10k deductible</a:t>
          </a:r>
          <a:endParaRPr lang="en-US" dirty="0"/>
        </a:p>
      </dgm:t>
    </dgm:pt>
    <dgm:pt modelId="{56F8B420-A15B-48FD-83BD-A4FBB33FD5CC}" type="parTrans" cxnId="{2BDFBE6D-ABCE-4BD0-AC34-8D142824806D}">
      <dgm:prSet/>
      <dgm:spPr/>
      <dgm:t>
        <a:bodyPr/>
        <a:lstStyle/>
        <a:p>
          <a:endParaRPr lang="en-US"/>
        </a:p>
      </dgm:t>
    </dgm:pt>
    <dgm:pt modelId="{9CA9F485-2874-47CD-8243-088AF9F68544}" type="sibTrans" cxnId="{2BDFBE6D-ABCE-4BD0-AC34-8D142824806D}">
      <dgm:prSet/>
      <dgm:spPr/>
      <dgm:t>
        <a:bodyPr/>
        <a:lstStyle/>
        <a:p>
          <a:endParaRPr lang="en-US"/>
        </a:p>
      </dgm:t>
    </dgm:pt>
    <dgm:pt modelId="{9D3A3D6E-E77F-45F2-B179-D3F86FA316AF}" type="pres">
      <dgm:prSet presAssocID="{5943C302-9A89-49DA-9F94-8A86740FA2FB}" presName="Name0" presStyleCnt="0">
        <dgm:presLayoutVars>
          <dgm:dir/>
          <dgm:animLvl val="lvl"/>
          <dgm:resizeHandles val="exact"/>
        </dgm:presLayoutVars>
      </dgm:prSet>
      <dgm:spPr/>
    </dgm:pt>
    <dgm:pt modelId="{CAF8AC6A-076A-47A5-BFD0-40AADBDBF48E}" type="pres">
      <dgm:prSet presAssocID="{EA7A4076-03A8-490F-9AE3-91D340A1B343}" presName="composite" presStyleCnt="0"/>
      <dgm:spPr/>
    </dgm:pt>
    <dgm:pt modelId="{F86E7C3E-E7BA-47E1-A24B-15252A54DA13}" type="pres">
      <dgm:prSet presAssocID="{EA7A4076-03A8-490F-9AE3-91D340A1B343}" presName="parTx" presStyleLbl="alignNode1" presStyleIdx="0" presStyleCnt="3">
        <dgm:presLayoutVars>
          <dgm:chMax val="0"/>
          <dgm:chPref val="0"/>
          <dgm:bulletEnabled val="1"/>
        </dgm:presLayoutVars>
      </dgm:prSet>
      <dgm:spPr/>
    </dgm:pt>
    <dgm:pt modelId="{FEAA7F77-ED75-4C99-A539-D6CDC342534F}" type="pres">
      <dgm:prSet presAssocID="{EA7A4076-03A8-490F-9AE3-91D340A1B343}" presName="desTx" presStyleLbl="alignAccFollowNode1" presStyleIdx="0" presStyleCnt="3">
        <dgm:presLayoutVars>
          <dgm:bulletEnabled val="1"/>
        </dgm:presLayoutVars>
      </dgm:prSet>
      <dgm:spPr/>
    </dgm:pt>
    <dgm:pt modelId="{1F1646BA-D0B9-4D93-92C2-66907217176A}" type="pres">
      <dgm:prSet presAssocID="{679196D0-ECE7-44ED-BC2F-DFD166899CD8}" presName="space" presStyleCnt="0"/>
      <dgm:spPr/>
    </dgm:pt>
    <dgm:pt modelId="{278911D7-B667-4272-A8CB-9CA74B9D6EFC}" type="pres">
      <dgm:prSet presAssocID="{432AEC6F-1FA9-449F-AD3D-8B7C97FBA12C}" presName="composite" presStyleCnt="0"/>
      <dgm:spPr/>
    </dgm:pt>
    <dgm:pt modelId="{4BADBC61-CAE9-4BAD-BCF3-2BC17DA28D63}" type="pres">
      <dgm:prSet presAssocID="{432AEC6F-1FA9-449F-AD3D-8B7C97FBA12C}" presName="parTx" presStyleLbl="alignNode1" presStyleIdx="1" presStyleCnt="3">
        <dgm:presLayoutVars>
          <dgm:chMax val="0"/>
          <dgm:chPref val="0"/>
          <dgm:bulletEnabled val="1"/>
        </dgm:presLayoutVars>
      </dgm:prSet>
      <dgm:spPr/>
    </dgm:pt>
    <dgm:pt modelId="{9ECCFD72-3628-4BB0-BF25-DCD1429FE132}" type="pres">
      <dgm:prSet presAssocID="{432AEC6F-1FA9-449F-AD3D-8B7C97FBA12C}" presName="desTx" presStyleLbl="alignAccFollowNode1" presStyleIdx="1" presStyleCnt="3">
        <dgm:presLayoutVars>
          <dgm:bulletEnabled val="1"/>
        </dgm:presLayoutVars>
      </dgm:prSet>
      <dgm:spPr/>
    </dgm:pt>
    <dgm:pt modelId="{0D73812E-1E47-4768-BB6E-C39C80AB8C34}" type="pres">
      <dgm:prSet presAssocID="{3F041B43-5E30-4EF0-839D-4F59B6E4FD21}" presName="space" presStyleCnt="0"/>
      <dgm:spPr/>
    </dgm:pt>
    <dgm:pt modelId="{C4265D4C-D2FA-4813-B20B-033D0B186528}" type="pres">
      <dgm:prSet presAssocID="{4C58E18B-177E-450D-9F78-61ADB379A7DF}" presName="composite" presStyleCnt="0"/>
      <dgm:spPr/>
    </dgm:pt>
    <dgm:pt modelId="{DDEC272F-A76D-494A-A05C-BF1DA8B066AB}" type="pres">
      <dgm:prSet presAssocID="{4C58E18B-177E-450D-9F78-61ADB379A7DF}" presName="parTx" presStyleLbl="alignNode1" presStyleIdx="2" presStyleCnt="3">
        <dgm:presLayoutVars>
          <dgm:chMax val="0"/>
          <dgm:chPref val="0"/>
          <dgm:bulletEnabled val="1"/>
        </dgm:presLayoutVars>
      </dgm:prSet>
      <dgm:spPr/>
    </dgm:pt>
    <dgm:pt modelId="{31EE7EEC-2F77-4BAB-ADBE-C8126C4038E4}" type="pres">
      <dgm:prSet presAssocID="{4C58E18B-177E-450D-9F78-61ADB379A7DF}" presName="desTx" presStyleLbl="alignAccFollowNode1" presStyleIdx="2" presStyleCnt="3">
        <dgm:presLayoutVars>
          <dgm:bulletEnabled val="1"/>
        </dgm:presLayoutVars>
      </dgm:prSet>
      <dgm:spPr/>
    </dgm:pt>
  </dgm:ptLst>
  <dgm:cxnLst>
    <dgm:cxn modelId="{0EB10D00-C0C5-479D-A319-CFE781CEBFA7}" srcId="{5943C302-9A89-49DA-9F94-8A86740FA2FB}" destId="{432AEC6F-1FA9-449F-AD3D-8B7C97FBA12C}" srcOrd="1" destOrd="0" parTransId="{9528E0D7-7CE8-467D-89CB-6919FBD4CE00}" sibTransId="{3F041B43-5E30-4EF0-839D-4F59B6E4FD21}"/>
    <dgm:cxn modelId="{3E9BA005-D7D7-4712-AA36-C5AB65F13017}" type="presOf" srcId="{5943C302-9A89-49DA-9F94-8A86740FA2FB}" destId="{9D3A3D6E-E77F-45F2-B179-D3F86FA316AF}" srcOrd="0" destOrd="0" presId="urn:microsoft.com/office/officeart/2005/8/layout/hList1"/>
    <dgm:cxn modelId="{D4CC9206-FD80-43B1-9794-012B041305B7}" srcId="{5943C302-9A89-49DA-9F94-8A86740FA2FB}" destId="{4C58E18B-177E-450D-9F78-61ADB379A7DF}" srcOrd="2" destOrd="0" parTransId="{C2239A16-1A03-42FE-8BFB-4A5F1B09E535}" sibTransId="{48705583-92AA-489C-99FC-3D9522EF26AC}"/>
    <dgm:cxn modelId="{F7C69806-B9DE-4059-BBDF-04A1CE0FBD73}" type="presOf" srcId="{2764CC35-BD88-4CD1-B498-79661FBBD08B}" destId="{FEAA7F77-ED75-4C99-A539-D6CDC342534F}" srcOrd="0" destOrd="2" presId="urn:microsoft.com/office/officeart/2005/8/layout/hList1"/>
    <dgm:cxn modelId="{59747007-0ECD-45F9-91AA-D2624D12559D}" type="presOf" srcId="{432AEC6F-1FA9-449F-AD3D-8B7C97FBA12C}" destId="{4BADBC61-CAE9-4BAD-BCF3-2BC17DA28D63}" srcOrd="0" destOrd="0" presId="urn:microsoft.com/office/officeart/2005/8/layout/hList1"/>
    <dgm:cxn modelId="{A1520D13-01B3-461B-A3B2-E91D99E4DC7F}" type="presOf" srcId="{4346E05E-9D67-4E68-A5E9-816A2495DB44}" destId="{9ECCFD72-3628-4BB0-BF25-DCD1429FE132}" srcOrd="0" destOrd="1" presId="urn:microsoft.com/office/officeart/2005/8/layout/hList1"/>
    <dgm:cxn modelId="{71035C1A-4DF6-48FB-9BFC-D3C9C1458FAD}" srcId="{EA7A4076-03A8-490F-9AE3-91D340A1B343}" destId="{005D22A3-B8A8-477B-AE7C-CEC09615874A}" srcOrd="1" destOrd="0" parTransId="{7DF3D682-98A2-4729-A011-007B9E4A6B8A}" sibTransId="{565F74D3-43F0-4ACC-94CC-82855645E31B}"/>
    <dgm:cxn modelId="{72BF3928-81AA-4505-A0B6-789F15494E9F}" type="presOf" srcId="{F9B6211F-4A39-45A3-8738-C2D7946B600E}" destId="{9ECCFD72-3628-4BB0-BF25-DCD1429FE132}" srcOrd="0" destOrd="2" presId="urn:microsoft.com/office/officeart/2005/8/layout/hList1"/>
    <dgm:cxn modelId="{825EE72C-1C20-4FB0-B384-FCB3B9738514}" type="presOf" srcId="{C8FE6721-A2AD-4062-9F1B-0701B6029B4E}" destId="{FEAA7F77-ED75-4C99-A539-D6CDC342534F}" srcOrd="0" destOrd="0" presId="urn:microsoft.com/office/officeart/2005/8/layout/hList1"/>
    <dgm:cxn modelId="{6FADBA3C-D5C5-47FB-B118-09682F4D9E3A}" type="presOf" srcId="{43F4CD6F-A94B-404E-95BC-AA49C40A908F}" destId="{FEAA7F77-ED75-4C99-A539-D6CDC342534F}" srcOrd="0" destOrd="3" presId="urn:microsoft.com/office/officeart/2005/8/layout/hList1"/>
    <dgm:cxn modelId="{104DED3D-AFC5-444D-9E18-5049DB7D6242}" type="presOf" srcId="{005D22A3-B8A8-477B-AE7C-CEC09615874A}" destId="{FEAA7F77-ED75-4C99-A539-D6CDC342534F}" srcOrd="0" destOrd="1" presId="urn:microsoft.com/office/officeart/2005/8/layout/hList1"/>
    <dgm:cxn modelId="{7BA0835D-E41A-4664-8DE5-92C646B2FA8A}" srcId="{432AEC6F-1FA9-449F-AD3D-8B7C97FBA12C}" destId="{4346E05E-9D67-4E68-A5E9-816A2495DB44}" srcOrd="1" destOrd="0" parTransId="{80D1A912-11A6-4157-8C22-70B7D923856C}" sibTransId="{AE1F9C79-C638-41D1-ADBD-88841E2670A0}"/>
    <dgm:cxn modelId="{76EA3466-8B1B-43DC-9116-8BD2B1D81EF9}" srcId="{432AEC6F-1FA9-449F-AD3D-8B7C97FBA12C}" destId="{A4BFA12A-3DC3-4EF7-A125-2E8A63EBEFE0}" srcOrd="0" destOrd="0" parTransId="{24280DCB-0FC1-48AF-A489-91C781CABE78}" sibTransId="{66682FDE-427F-4504-BFA4-EFCA1733E570}"/>
    <dgm:cxn modelId="{A6B6BB4B-230D-4716-83F5-A6985668A38F}" srcId="{EA7A4076-03A8-490F-9AE3-91D340A1B343}" destId="{C8FE6721-A2AD-4062-9F1B-0701B6029B4E}" srcOrd="0" destOrd="0" parTransId="{E04794BC-B369-4C90-B7C9-69C0513B2F6F}" sibTransId="{325C7E04-4953-482E-ADF6-200FAF37E66D}"/>
    <dgm:cxn modelId="{2BDFBE6D-ABCE-4BD0-AC34-8D142824806D}" srcId="{EA7A4076-03A8-490F-9AE3-91D340A1B343}" destId="{2764CC35-BD88-4CD1-B498-79661FBBD08B}" srcOrd="2" destOrd="0" parTransId="{56F8B420-A15B-48FD-83BD-A4FBB33FD5CC}" sibTransId="{9CA9F485-2874-47CD-8243-088AF9F68544}"/>
    <dgm:cxn modelId="{CBD5966F-0B6B-492C-A33F-B50DB7C0FE08}" type="presOf" srcId="{EA7A4076-03A8-490F-9AE3-91D340A1B343}" destId="{F86E7C3E-E7BA-47E1-A24B-15252A54DA13}" srcOrd="0" destOrd="0" presId="urn:microsoft.com/office/officeart/2005/8/layout/hList1"/>
    <dgm:cxn modelId="{286022AB-70EC-45E7-828F-90F6EE6124E9}" type="presOf" srcId="{A4BFA12A-3DC3-4EF7-A125-2E8A63EBEFE0}" destId="{9ECCFD72-3628-4BB0-BF25-DCD1429FE132}" srcOrd="0" destOrd="0" presId="urn:microsoft.com/office/officeart/2005/8/layout/hList1"/>
    <dgm:cxn modelId="{673917AE-92CE-45D5-93E2-706A41B9BA4B}" srcId="{5943C302-9A89-49DA-9F94-8A86740FA2FB}" destId="{EA7A4076-03A8-490F-9AE3-91D340A1B343}" srcOrd="0" destOrd="0" parTransId="{910A0C98-6050-42F3-A56E-0E5EB4AC694B}" sibTransId="{679196D0-ECE7-44ED-BC2F-DFD166899CD8}"/>
    <dgm:cxn modelId="{8F32E5B6-8924-4957-9A32-E089A247A7FD}" type="presOf" srcId="{4C58E18B-177E-450D-9F78-61ADB379A7DF}" destId="{DDEC272F-A76D-494A-A05C-BF1DA8B066AB}" srcOrd="0" destOrd="0" presId="urn:microsoft.com/office/officeart/2005/8/layout/hList1"/>
    <dgm:cxn modelId="{2CB625CC-4BC6-4808-B8C0-D6638CBD727D}" type="presOf" srcId="{C8B5942A-C3E3-497F-8FA4-60B7B8C7E43A}" destId="{31EE7EEC-2F77-4BAB-ADBE-C8126C4038E4}" srcOrd="0" destOrd="0" presId="urn:microsoft.com/office/officeart/2005/8/layout/hList1"/>
    <dgm:cxn modelId="{744646CC-621E-40E6-8B63-D0B44C84E2B9}" type="presOf" srcId="{4647F3BE-FC15-4109-9D9F-7AA15726EB9A}" destId="{31EE7EEC-2F77-4BAB-ADBE-C8126C4038E4}" srcOrd="0" destOrd="1" presId="urn:microsoft.com/office/officeart/2005/8/layout/hList1"/>
    <dgm:cxn modelId="{9658D6DE-9AA0-40FF-B821-521C05B1A915}" srcId="{4C58E18B-177E-450D-9F78-61ADB379A7DF}" destId="{C8B5942A-C3E3-497F-8FA4-60B7B8C7E43A}" srcOrd="0" destOrd="0" parTransId="{FC3E98D0-852D-45FF-9185-89A01BD08DAA}" sibTransId="{668B5E7E-155E-492C-87EE-8EF60E5175BC}"/>
    <dgm:cxn modelId="{A9BE3EEB-6E46-4A5B-A23B-CE466B35DA7C}" srcId="{EA7A4076-03A8-490F-9AE3-91D340A1B343}" destId="{43F4CD6F-A94B-404E-95BC-AA49C40A908F}" srcOrd="3" destOrd="0" parTransId="{447539BD-CA32-4A65-ABED-A0DD05F12BFD}" sibTransId="{3BA4E359-0748-4A20-AD70-FCC5665F52A4}"/>
    <dgm:cxn modelId="{BBBCD3F1-B60E-49A4-802F-E545C2134E77}" srcId="{432AEC6F-1FA9-449F-AD3D-8B7C97FBA12C}" destId="{F9B6211F-4A39-45A3-8738-C2D7946B600E}" srcOrd="2" destOrd="0" parTransId="{8190569D-BCFA-4426-8E97-03B5FA10169E}" sibTransId="{2FD299C0-D45E-4DE5-9C83-2CC67A5A8FA6}"/>
    <dgm:cxn modelId="{8A6876FC-D257-4431-86DE-CAE5BA52B5BB}" srcId="{4C58E18B-177E-450D-9F78-61ADB379A7DF}" destId="{4647F3BE-FC15-4109-9D9F-7AA15726EB9A}" srcOrd="1" destOrd="0" parTransId="{FEE7C46A-E467-43A2-A1A7-3710A0F21EA0}" sibTransId="{58835421-11EB-4116-9A6C-E1FF5CFC7777}"/>
    <dgm:cxn modelId="{BDAFCD13-5825-4C88-971E-AE256CBC0952}" type="presParOf" srcId="{9D3A3D6E-E77F-45F2-B179-D3F86FA316AF}" destId="{CAF8AC6A-076A-47A5-BFD0-40AADBDBF48E}" srcOrd="0" destOrd="0" presId="urn:microsoft.com/office/officeart/2005/8/layout/hList1"/>
    <dgm:cxn modelId="{10CA9A83-0311-4BE2-94E2-90E71116C332}" type="presParOf" srcId="{CAF8AC6A-076A-47A5-BFD0-40AADBDBF48E}" destId="{F86E7C3E-E7BA-47E1-A24B-15252A54DA13}" srcOrd="0" destOrd="0" presId="urn:microsoft.com/office/officeart/2005/8/layout/hList1"/>
    <dgm:cxn modelId="{AF0C1CC5-8704-4F36-BC45-81709C9FB1C2}" type="presParOf" srcId="{CAF8AC6A-076A-47A5-BFD0-40AADBDBF48E}" destId="{FEAA7F77-ED75-4C99-A539-D6CDC342534F}" srcOrd="1" destOrd="0" presId="urn:microsoft.com/office/officeart/2005/8/layout/hList1"/>
    <dgm:cxn modelId="{35558099-DDAB-4220-861E-994B3C429709}" type="presParOf" srcId="{9D3A3D6E-E77F-45F2-B179-D3F86FA316AF}" destId="{1F1646BA-D0B9-4D93-92C2-66907217176A}" srcOrd="1" destOrd="0" presId="urn:microsoft.com/office/officeart/2005/8/layout/hList1"/>
    <dgm:cxn modelId="{5F82085E-2BD9-43FF-9057-C91F9383EE58}" type="presParOf" srcId="{9D3A3D6E-E77F-45F2-B179-D3F86FA316AF}" destId="{278911D7-B667-4272-A8CB-9CA74B9D6EFC}" srcOrd="2" destOrd="0" presId="urn:microsoft.com/office/officeart/2005/8/layout/hList1"/>
    <dgm:cxn modelId="{2B220F0E-86A5-41DD-BEE5-1024FCED63B8}" type="presParOf" srcId="{278911D7-B667-4272-A8CB-9CA74B9D6EFC}" destId="{4BADBC61-CAE9-4BAD-BCF3-2BC17DA28D63}" srcOrd="0" destOrd="0" presId="urn:microsoft.com/office/officeart/2005/8/layout/hList1"/>
    <dgm:cxn modelId="{D7E87473-E795-4ED5-B866-39BF028A884A}" type="presParOf" srcId="{278911D7-B667-4272-A8CB-9CA74B9D6EFC}" destId="{9ECCFD72-3628-4BB0-BF25-DCD1429FE132}" srcOrd="1" destOrd="0" presId="urn:microsoft.com/office/officeart/2005/8/layout/hList1"/>
    <dgm:cxn modelId="{DD69FA66-DC18-45FE-A1B6-85ECB2E1D27B}" type="presParOf" srcId="{9D3A3D6E-E77F-45F2-B179-D3F86FA316AF}" destId="{0D73812E-1E47-4768-BB6E-C39C80AB8C34}" srcOrd="3" destOrd="0" presId="urn:microsoft.com/office/officeart/2005/8/layout/hList1"/>
    <dgm:cxn modelId="{0469529A-2F40-4EED-A60F-648D4D01E594}" type="presParOf" srcId="{9D3A3D6E-E77F-45F2-B179-D3F86FA316AF}" destId="{C4265D4C-D2FA-4813-B20B-033D0B186528}" srcOrd="4" destOrd="0" presId="urn:microsoft.com/office/officeart/2005/8/layout/hList1"/>
    <dgm:cxn modelId="{803F2BD7-D7F8-45C8-BD8E-BEFEFD3CB581}" type="presParOf" srcId="{C4265D4C-D2FA-4813-B20B-033D0B186528}" destId="{DDEC272F-A76D-494A-A05C-BF1DA8B066AB}" srcOrd="0" destOrd="0" presId="urn:microsoft.com/office/officeart/2005/8/layout/hList1"/>
    <dgm:cxn modelId="{374B2294-54BF-41B4-983B-75F141D95E90}" type="presParOf" srcId="{C4265D4C-D2FA-4813-B20B-033D0B186528}" destId="{31EE7EEC-2F77-4BAB-ADBE-C8126C4038E4}" srcOrd="1" destOrd="0" presId="urn:microsoft.com/office/officeart/2005/8/layout/hLis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3376790-5778-48DE-AB53-E48FB3573FC8}" type="doc">
      <dgm:prSet loTypeId="urn:microsoft.com/office/officeart/2005/8/layout/hList9" loCatId="list" qsTypeId="urn:microsoft.com/office/officeart/2005/8/quickstyle/simple1" qsCatId="simple" csTypeId="urn:microsoft.com/office/officeart/2005/8/colors/accent1_2" csCatId="accent1" phldr="1"/>
      <dgm:spPr/>
      <dgm:t>
        <a:bodyPr/>
        <a:lstStyle/>
        <a:p>
          <a:endParaRPr lang="en-US"/>
        </a:p>
      </dgm:t>
    </dgm:pt>
    <dgm:pt modelId="{C6AD8A22-4631-4E5B-A11F-BA122A02F43D}">
      <dgm:prSet phldrT="[Text]" phldr="0"/>
      <dgm:spPr/>
      <dgm:t>
        <a:bodyPr/>
        <a:lstStyle/>
        <a:p>
          <a:r>
            <a:rPr lang="en-US" dirty="0">
              <a:solidFill>
                <a:schemeClr val="tx1"/>
              </a:solidFill>
            </a:rPr>
            <a:t>GSRMA</a:t>
          </a:r>
          <a:r>
            <a:rPr lang="en-US" dirty="0"/>
            <a:t>	</a:t>
          </a:r>
        </a:p>
      </dgm:t>
    </dgm:pt>
    <dgm:pt modelId="{9D4838D9-EFE5-42B4-93E1-48B2CF92A840}" type="parTrans" cxnId="{0669F008-E0BF-419F-BDD1-AE7930C20975}">
      <dgm:prSet/>
      <dgm:spPr/>
      <dgm:t>
        <a:bodyPr/>
        <a:lstStyle/>
        <a:p>
          <a:endParaRPr lang="en-US"/>
        </a:p>
      </dgm:t>
    </dgm:pt>
    <dgm:pt modelId="{033B9D91-587D-4540-83B5-42349CE58F63}" type="sibTrans" cxnId="{0669F008-E0BF-419F-BDD1-AE7930C20975}">
      <dgm:prSet/>
      <dgm:spPr/>
      <dgm:t>
        <a:bodyPr/>
        <a:lstStyle/>
        <a:p>
          <a:endParaRPr lang="en-US"/>
        </a:p>
      </dgm:t>
    </dgm:pt>
    <dgm:pt modelId="{169C6DEC-70B8-4C2C-A526-2124BC208F13}">
      <dgm:prSet phldrT="[Text]" phldr="0"/>
      <dgm:spPr/>
      <dgm:t>
        <a:bodyPr/>
        <a:lstStyle/>
        <a:p>
          <a:r>
            <a:rPr lang="en-US" dirty="0"/>
            <a:t>$5,511,228</a:t>
          </a:r>
        </a:p>
      </dgm:t>
    </dgm:pt>
    <dgm:pt modelId="{728ABC34-6274-4F20-A1BA-AC292B885B5E}" type="parTrans" cxnId="{33169F6A-C0D1-4621-9870-803084106229}">
      <dgm:prSet/>
      <dgm:spPr/>
      <dgm:t>
        <a:bodyPr/>
        <a:lstStyle/>
        <a:p>
          <a:endParaRPr lang="en-US"/>
        </a:p>
      </dgm:t>
    </dgm:pt>
    <dgm:pt modelId="{5CE4BECB-70B3-45AF-B207-75C0FC307F32}" type="sibTrans" cxnId="{33169F6A-C0D1-4621-9870-803084106229}">
      <dgm:prSet/>
      <dgm:spPr/>
      <dgm:t>
        <a:bodyPr/>
        <a:lstStyle/>
        <a:p>
          <a:endParaRPr lang="en-US"/>
        </a:p>
      </dgm:t>
    </dgm:pt>
    <dgm:pt modelId="{69BE487B-C883-431F-A7E6-D2F035F50D9B}">
      <dgm:prSet phldrT="[Text]" phldr="0"/>
      <dgm:spPr/>
      <dgm:t>
        <a:bodyPr/>
        <a:lstStyle/>
        <a:p>
          <a:r>
            <a:rPr lang="en-US" dirty="0"/>
            <a:t>Includes claims administration &amp; risk control services</a:t>
          </a:r>
        </a:p>
      </dgm:t>
    </dgm:pt>
    <dgm:pt modelId="{D7B1F970-1BC6-441D-BBD4-E0B1078614A6}" type="parTrans" cxnId="{20809DB7-13B3-4AF4-B6F0-C3D71B681E12}">
      <dgm:prSet/>
      <dgm:spPr/>
      <dgm:t>
        <a:bodyPr/>
        <a:lstStyle/>
        <a:p>
          <a:endParaRPr lang="en-US"/>
        </a:p>
      </dgm:t>
    </dgm:pt>
    <dgm:pt modelId="{F8990014-87DB-4079-8166-762DDB99D456}" type="sibTrans" cxnId="{20809DB7-13B3-4AF4-B6F0-C3D71B681E12}">
      <dgm:prSet/>
      <dgm:spPr/>
      <dgm:t>
        <a:bodyPr/>
        <a:lstStyle/>
        <a:p>
          <a:endParaRPr lang="en-US"/>
        </a:p>
      </dgm:t>
    </dgm:pt>
    <dgm:pt modelId="{AC9A89AB-D99A-4421-84DC-2D7439F5582B}">
      <dgm:prSet phldrT="[Text]" phldr="0"/>
      <dgm:spPr/>
      <dgm:t>
        <a:bodyPr/>
        <a:lstStyle/>
        <a:p>
          <a:r>
            <a:rPr lang="en-US" dirty="0">
              <a:solidFill>
                <a:schemeClr val="tx1"/>
              </a:solidFill>
            </a:rPr>
            <a:t>Self-Insure</a:t>
          </a:r>
        </a:p>
      </dgm:t>
    </dgm:pt>
    <dgm:pt modelId="{C43B2B69-F243-4D8B-8F3D-56D83E9E19CC}" type="parTrans" cxnId="{1D5A1690-2EC8-466B-8976-CCD043270D9D}">
      <dgm:prSet/>
      <dgm:spPr/>
      <dgm:t>
        <a:bodyPr/>
        <a:lstStyle/>
        <a:p>
          <a:endParaRPr lang="en-US"/>
        </a:p>
      </dgm:t>
    </dgm:pt>
    <dgm:pt modelId="{6FAF86A5-19DC-492B-A0B8-D92C4B085507}" type="sibTrans" cxnId="{1D5A1690-2EC8-466B-8976-CCD043270D9D}">
      <dgm:prSet/>
      <dgm:spPr/>
      <dgm:t>
        <a:bodyPr/>
        <a:lstStyle/>
        <a:p>
          <a:endParaRPr lang="en-US"/>
        </a:p>
      </dgm:t>
    </dgm:pt>
    <dgm:pt modelId="{9D5F0209-3F89-4E8A-AB0D-29B47A2E490F}">
      <dgm:prSet phldrT="[Text]" phldr="0"/>
      <dgm:spPr/>
      <dgm:t>
        <a:bodyPr/>
        <a:lstStyle/>
        <a:p>
          <a:endParaRPr lang="en-US" dirty="0"/>
        </a:p>
        <a:p>
          <a:r>
            <a:rPr lang="en-US" dirty="0"/>
            <a:t>Rough Estimate  $5,575,000 to $5,625,000</a:t>
          </a:r>
          <a:r>
            <a:rPr lang="en-US" dirty="0">
              <a:solidFill>
                <a:srgbClr val="FF0000"/>
              </a:solidFill>
            </a:rPr>
            <a:t>*</a:t>
          </a:r>
        </a:p>
      </dgm:t>
    </dgm:pt>
    <dgm:pt modelId="{28DBCD76-E4D9-48AC-9E3A-7E6432CDE456}" type="parTrans" cxnId="{2BE763ED-ED47-47AD-8B11-4B25185C5C70}">
      <dgm:prSet/>
      <dgm:spPr/>
      <dgm:t>
        <a:bodyPr/>
        <a:lstStyle/>
        <a:p>
          <a:endParaRPr lang="en-US"/>
        </a:p>
      </dgm:t>
    </dgm:pt>
    <dgm:pt modelId="{CE10E0F5-85BB-447E-B564-522809940E7A}" type="sibTrans" cxnId="{2BE763ED-ED47-47AD-8B11-4B25185C5C70}">
      <dgm:prSet/>
      <dgm:spPr/>
      <dgm:t>
        <a:bodyPr/>
        <a:lstStyle/>
        <a:p>
          <a:endParaRPr lang="en-US"/>
        </a:p>
      </dgm:t>
    </dgm:pt>
    <dgm:pt modelId="{CBB36BF7-FEC3-49BD-BCC3-7B9CF7428EFE}">
      <dgm:prSet phldrT="[Text]" phldr="0"/>
      <dgm:spPr/>
      <dgm:t>
        <a:bodyPr/>
        <a:lstStyle/>
        <a:p>
          <a:r>
            <a:rPr lang="en-US" dirty="0"/>
            <a:t> </a:t>
          </a:r>
        </a:p>
        <a:p>
          <a:endParaRPr lang="en-US" dirty="0"/>
        </a:p>
      </dgm:t>
    </dgm:pt>
    <dgm:pt modelId="{D2EF93E9-8882-415B-B729-61A2094DD73C}" type="parTrans" cxnId="{AEBA3CD7-3FD2-4C73-A9E0-BABAB235F9D0}">
      <dgm:prSet/>
      <dgm:spPr/>
      <dgm:t>
        <a:bodyPr/>
        <a:lstStyle/>
        <a:p>
          <a:endParaRPr lang="en-US"/>
        </a:p>
      </dgm:t>
    </dgm:pt>
    <dgm:pt modelId="{120CB57F-045A-4C2F-9DCC-B8CF64308086}" type="sibTrans" cxnId="{AEBA3CD7-3FD2-4C73-A9E0-BABAB235F9D0}">
      <dgm:prSet/>
      <dgm:spPr/>
      <dgm:t>
        <a:bodyPr/>
        <a:lstStyle/>
        <a:p>
          <a:endParaRPr lang="en-US"/>
        </a:p>
      </dgm:t>
    </dgm:pt>
    <dgm:pt modelId="{C142F177-2AC0-40B2-A8C6-8F9CFEFF9484}" type="pres">
      <dgm:prSet presAssocID="{03376790-5778-48DE-AB53-E48FB3573FC8}" presName="list" presStyleCnt="0">
        <dgm:presLayoutVars>
          <dgm:dir/>
          <dgm:animLvl val="lvl"/>
        </dgm:presLayoutVars>
      </dgm:prSet>
      <dgm:spPr/>
    </dgm:pt>
    <dgm:pt modelId="{41CA9D3A-DB2F-43AF-BADD-BDD3930CB006}" type="pres">
      <dgm:prSet presAssocID="{C6AD8A22-4631-4E5B-A11F-BA122A02F43D}" presName="posSpace" presStyleCnt="0"/>
      <dgm:spPr/>
    </dgm:pt>
    <dgm:pt modelId="{E22DF239-00E4-4074-8D8B-565B1B9D2CAA}" type="pres">
      <dgm:prSet presAssocID="{C6AD8A22-4631-4E5B-A11F-BA122A02F43D}" presName="vertFlow" presStyleCnt="0"/>
      <dgm:spPr/>
    </dgm:pt>
    <dgm:pt modelId="{03CCD3ED-020F-44B0-8A20-19F33977631F}" type="pres">
      <dgm:prSet presAssocID="{C6AD8A22-4631-4E5B-A11F-BA122A02F43D}" presName="topSpace" presStyleCnt="0"/>
      <dgm:spPr/>
    </dgm:pt>
    <dgm:pt modelId="{9561DC82-E752-4003-B449-CF8DA45CD0A4}" type="pres">
      <dgm:prSet presAssocID="{C6AD8A22-4631-4E5B-A11F-BA122A02F43D}" presName="firstComp" presStyleCnt="0"/>
      <dgm:spPr/>
    </dgm:pt>
    <dgm:pt modelId="{8F40F93C-547C-4347-BD28-2DB714F60AE3}" type="pres">
      <dgm:prSet presAssocID="{C6AD8A22-4631-4E5B-A11F-BA122A02F43D}" presName="firstChild" presStyleLbl="bgAccFollowNode1" presStyleIdx="0" presStyleCnt="4"/>
      <dgm:spPr/>
    </dgm:pt>
    <dgm:pt modelId="{A5CA17DC-683C-4FF8-A185-F51BEA726E09}" type="pres">
      <dgm:prSet presAssocID="{C6AD8A22-4631-4E5B-A11F-BA122A02F43D}" presName="firstChildTx" presStyleLbl="bgAccFollowNode1" presStyleIdx="0" presStyleCnt="4">
        <dgm:presLayoutVars>
          <dgm:bulletEnabled val="1"/>
        </dgm:presLayoutVars>
      </dgm:prSet>
      <dgm:spPr/>
    </dgm:pt>
    <dgm:pt modelId="{4BB51929-DB60-43B3-93DB-C8AE6E7C3E20}" type="pres">
      <dgm:prSet presAssocID="{69BE487B-C883-431F-A7E6-D2F035F50D9B}" presName="comp" presStyleCnt="0"/>
      <dgm:spPr/>
    </dgm:pt>
    <dgm:pt modelId="{E14FC98B-7F73-4A03-8C46-F379A6B0A73D}" type="pres">
      <dgm:prSet presAssocID="{69BE487B-C883-431F-A7E6-D2F035F50D9B}" presName="child" presStyleLbl="bgAccFollowNode1" presStyleIdx="1" presStyleCnt="4"/>
      <dgm:spPr/>
    </dgm:pt>
    <dgm:pt modelId="{E6835F22-6803-4515-9F3C-88D0AD6F710B}" type="pres">
      <dgm:prSet presAssocID="{69BE487B-C883-431F-A7E6-D2F035F50D9B}" presName="childTx" presStyleLbl="bgAccFollowNode1" presStyleIdx="1" presStyleCnt="4">
        <dgm:presLayoutVars>
          <dgm:bulletEnabled val="1"/>
        </dgm:presLayoutVars>
      </dgm:prSet>
      <dgm:spPr/>
    </dgm:pt>
    <dgm:pt modelId="{6FFC986F-BEEC-465F-96C5-DBFC7F900281}" type="pres">
      <dgm:prSet presAssocID="{C6AD8A22-4631-4E5B-A11F-BA122A02F43D}" presName="negSpace" presStyleCnt="0"/>
      <dgm:spPr/>
    </dgm:pt>
    <dgm:pt modelId="{F6662830-A1E9-4EF1-9329-5751C5CB4E61}" type="pres">
      <dgm:prSet presAssocID="{C6AD8A22-4631-4E5B-A11F-BA122A02F43D}" presName="circle" presStyleLbl="node1" presStyleIdx="0" presStyleCnt="2"/>
      <dgm:spPr/>
    </dgm:pt>
    <dgm:pt modelId="{C13DFEEF-AE81-4A1E-B2B2-10E0ED897F60}" type="pres">
      <dgm:prSet presAssocID="{033B9D91-587D-4540-83B5-42349CE58F63}" presName="transSpace" presStyleCnt="0"/>
      <dgm:spPr/>
    </dgm:pt>
    <dgm:pt modelId="{31D58DCA-0F8F-46B0-B7EB-1EFF00AAA920}" type="pres">
      <dgm:prSet presAssocID="{AC9A89AB-D99A-4421-84DC-2D7439F5582B}" presName="posSpace" presStyleCnt="0"/>
      <dgm:spPr/>
    </dgm:pt>
    <dgm:pt modelId="{6D369315-EFFB-4AB4-AE27-1973B7AF4735}" type="pres">
      <dgm:prSet presAssocID="{AC9A89AB-D99A-4421-84DC-2D7439F5582B}" presName="vertFlow" presStyleCnt="0"/>
      <dgm:spPr/>
    </dgm:pt>
    <dgm:pt modelId="{B1EC21BB-4A71-4806-BCA7-17A56BAC0179}" type="pres">
      <dgm:prSet presAssocID="{AC9A89AB-D99A-4421-84DC-2D7439F5582B}" presName="topSpace" presStyleCnt="0"/>
      <dgm:spPr/>
    </dgm:pt>
    <dgm:pt modelId="{1C8E09AC-31EA-495C-8615-AB7F7FA0BD69}" type="pres">
      <dgm:prSet presAssocID="{AC9A89AB-D99A-4421-84DC-2D7439F5582B}" presName="firstComp" presStyleCnt="0"/>
      <dgm:spPr/>
    </dgm:pt>
    <dgm:pt modelId="{2F87740D-ADC0-4E16-805B-D71C47AFF950}" type="pres">
      <dgm:prSet presAssocID="{AC9A89AB-D99A-4421-84DC-2D7439F5582B}" presName="firstChild" presStyleLbl="bgAccFollowNode1" presStyleIdx="2" presStyleCnt="4"/>
      <dgm:spPr/>
    </dgm:pt>
    <dgm:pt modelId="{0964199E-EC0E-4D6E-A211-D50F4F83418D}" type="pres">
      <dgm:prSet presAssocID="{AC9A89AB-D99A-4421-84DC-2D7439F5582B}" presName="firstChildTx" presStyleLbl="bgAccFollowNode1" presStyleIdx="2" presStyleCnt="4">
        <dgm:presLayoutVars>
          <dgm:bulletEnabled val="1"/>
        </dgm:presLayoutVars>
      </dgm:prSet>
      <dgm:spPr/>
    </dgm:pt>
    <dgm:pt modelId="{A6BD090B-F005-4A66-A3A4-FB2F14D7E1AC}" type="pres">
      <dgm:prSet presAssocID="{CBB36BF7-FEC3-49BD-BCC3-7B9CF7428EFE}" presName="comp" presStyleCnt="0"/>
      <dgm:spPr/>
    </dgm:pt>
    <dgm:pt modelId="{C55544DD-1D21-40B9-9C48-D6A6419159BB}" type="pres">
      <dgm:prSet presAssocID="{CBB36BF7-FEC3-49BD-BCC3-7B9CF7428EFE}" presName="child" presStyleLbl="bgAccFollowNode1" presStyleIdx="3" presStyleCnt="4"/>
      <dgm:spPr/>
    </dgm:pt>
    <dgm:pt modelId="{A50B88A8-CEE9-4104-A569-99C84DFD7608}" type="pres">
      <dgm:prSet presAssocID="{CBB36BF7-FEC3-49BD-BCC3-7B9CF7428EFE}" presName="childTx" presStyleLbl="bgAccFollowNode1" presStyleIdx="3" presStyleCnt="4">
        <dgm:presLayoutVars>
          <dgm:bulletEnabled val="1"/>
        </dgm:presLayoutVars>
      </dgm:prSet>
      <dgm:spPr/>
    </dgm:pt>
    <dgm:pt modelId="{C93E02DB-A368-4247-ACFF-D0C67E255E58}" type="pres">
      <dgm:prSet presAssocID="{AC9A89AB-D99A-4421-84DC-2D7439F5582B}" presName="negSpace" presStyleCnt="0"/>
      <dgm:spPr/>
    </dgm:pt>
    <dgm:pt modelId="{B234FB84-A2C2-4A15-BF54-A1107DDA826B}" type="pres">
      <dgm:prSet presAssocID="{AC9A89AB-D99A-4421-84DC-2D7439F5582B}" presName="circle" presStyleLbl="node1" presStyleIdx="1" presStyleCnt="2"/>
      <dgm:spPr/>
    </dgm:pt>
  </dgm:ptLst>
  <dgm:cxnLst>
    <dgm:cxn modelId="{0669F008-E0BF-419F-BDD1-AE7930C20975}" srcId="{03376790-5778-48DE-AB53-E48FB3573FC8}" destId="{C6AD8A22-4631-4E5B-A11F-BA122A02F43D}" srcOrd="0" destOrd="0" parTransId="{9D4838D9-EFE5-42B4-93E1-48B2CF92A840}" sibTransId="{033B9D91-587D-4540-83B5-42349CE58F63}"/>
    <dgm:cxn modelId="{93FD3127-C104-4CFE-A3B1-230FA97E6952}" type="presOf" srcId="{AC9A89AB-D99A-4421-84DC-2D7439F5582B}" destId="{B234FB84-A2C2-4A15-BF54-A1107DDA826B}" srcOrd="0" destOrd="0" presId="urn:microsoft.com/office/officeart/2005/8/layout/hList9"/>
    <dgm:cxn modelId="{9B4C5D34-9B99-45A4-97C5-B4DA08BD6DA0}" type="presOf" srcId="{03376790-5778-48DE-AB53-E48FB3573FC8}" destId="{C142F177-2AC0-40B2-A8C6-8F9CFEFF9484}" srcOrd="0" destOrd="0" presId="urn:microsoft.com/office/officeart/2005/8/layout/hList9"/>
    <dgm:cxn modelId="{3EE71C62-DC5D-47DA-BD73-9C0A31047FC4}" type="presOf" srcId="{169C6DEC-70B8-4C2C-A526-2124BC208F13}" destId="{8F40F93C-547C-4347-BD28-2DB714F60AE3}" srcOrd="0" destOrd="0" presId="urn:microsoft.com/office/officeart/2005/8/layout/hList9"/>
    <dgm:cxn modelId="{33169F6A-C0D1-4621-9870-803084106229}" srcId="{C6AD8A22-4631-4E5B-A11F-BA122A02F43D}" destId="{169C6DEC-70B8-4C2C-A526-2124BC208F13}" srcOrd="0" destOrd="0" parTransId="{728ABC34-6274-4F20-A1BA-AC292B885B5E}" sibTransId="{5CE4BECB-70B3-45AF-B207-75C0FC307F32}"/>
    <dgm:cxn modelId="{ED458359-86D7-4C53-9A7F-0142CCBD3170}" type="presOf" srcId="{CBB36BF7-FEC3-49BD-BCC3-7B9CF7428EFE}" destId="{C55544DD-1D21-40B9-9C48-D6A6419159BB}" srcOrd="0" destOrd="0" presId="urn:microsoft.com/office/officeart/2005/8/layout/hList9"/>
    <dgm:cxn modelId="{F07B017F-29FC-4281-889D-4C38D1417331}" type="presOf" srcId="{CBB36BF7-FEC3-49BD-BCC3-7B9CF7428EFE}" destId="{A50B88A8-CEE9-4104-A569-99C84DFD7608}" srcOrd="1" destOrd="0" presId="urn:microsoft.com/office/officeart/2005/8/layout/hList9"/>
    <dgm:cxn modelId="{4820168A-3217-4B7F-AE2C-D3142E43B9F8}" type="presOf" srcId="{169C6DEC-70B8-4C2C-A526-2124BC208F13}" destId="{A5CA17DC-683C-4FF8-A185-F51BEA726E09}" srcOrd="1" destOrd="0" presId="urn:microsoft.com/office/officeart/2005/8/layout/hList9"/>
    <dgm:cxn modelId="{1D5A1690-2EC8-466B-8976-CCD043270D9D}" srcId="{03376790-5778-48DE-AB53-E48FB3573FC8}" destId="{AC9A89AB-D99A-4421-84DC-2D7439F5582B}" srcOrd="1" destOrd="0" parTransId="{C43B2B69-F243-4D8B-8F3D-56D83E9E19CC}" sibTransId="{6FAF86A5-19DC-492B-A0B8-D92C4B085507}"/>
    <dgm:cxn modelId="{CD010899-CDFA-481E-84B7-59EA36A0113A}" type="presOf" srcId="{C6AD8A22-4631-4E5B-A11F-BA122A02F43D}" destId="{F6662830-A1E9-4EF1-9329-5751C5CB4E61}" srcOrd="0" destOrd="0" presId="urn:microsoft.com/office/officeart/2005/8/layout/hList9"/>
    <dgm:cxn modelId="{12ED7DA8-CA6C-4D82-B384-58AEF9AA78CA}" type="presOf" srcId="{9D5F0209-3F89-4E8A-AB0D-29B47A2E490F}" destId="{0964199E-EC0E-4D6E-A211-D50F4F83418D}" srcOrd="1" destOrd="0" presId="urn:microsoft.com/office/officeart/2005/8/layout/hList9"/>
    <dgm:cxn modelId="{20809DB7-13B3-4AF4-B6F0-C3D71B681E12}" srcId="{C6AD8A22-4631-4E5B-A11F-BA122A02F43D}" destId="{69BE487B-C883-431F-A7E6-D2F035F50D9B}" srcOrd="1" destOrd="0" parTransId="{D7B1F970-1BC6-441D-BBD4-E0B1078614A6}" sibTransId="{F8990014-87DB-4079-8166-762DDB99D456}"/>
    <dgm:cxn modelId="{6F0479CE-2278-4671-8C77-CE9B705B23D2}" type="presOf" srcId="{69BE487B-C883-431F-A7E6-D2F035F50D9B}" destId="{E14FC98B-7F73-4A03-8C46-F379A6B0A73D}" srcOrd="0" destOrd="0" presId="urn:microsoft.com/office/officeart/2005/8/layout/hList9"/>
    <dgm:cxn modelId="{AEBA3CD7-3FD2-4C73-A9E0-BABAB235F9D0}" srcId="{AC9A89AB-D99A-4421-84DC-2D7439F5582B}" destId="{CBB36BF7-FEC3-49BD-BCC3-7B9CF7428EFE}" srcOrd="1" destOrd="0" parTransId="{D2EF93E9-8882-415B-B729-61A2094DD73C}" sibTransId="{120CB57F-045A-4C2F-9DCC-B8CF64308086}"/>
    <dgm:cxn modelId="{765971DE-D22F-4E5B-B7DD-F35F83E3443E}" type="presOf" srcId="{9D5F0209-3F89-4E8A-AB0D-29B47A2E490F}" destId="{2F87740D-ADC0-4E16-805B-D71C47AFF950}" srcOrd="0" destOrd="0" presId="urn:microsoft.com/office/officeart/2005/8/layout/hList9"/>
    <dgm:cxn modelId="{60DFC3E6-D978-4A28-A00D-F484BCE4F3F7}" type="presOf" srcId="{69BE487B-C883-431F-A7E6-D2F035F50D9B}" destId="{E6835F22-6803-4515-9F3C-88D0AD6F710B}" srcOrd="1" destOrd="0" presId="urn:microsoft.com/office/officeart/2005/8/layout/hList9"/>
    <dgm:cxn modelId="{2BE763ED-ED47-47AD-8B11-4B25185C5C70}" srcId="{AC9A89AB-D99A-4421-84DC-2D7439F5582B}" destId="{9D5F0209-3F89-4E8A-AB0D-29B47A2E490F}" srcOrd="0" destOrd="0" parTransId="{28DBCD76-E4D9-48AC-9E3A-7E6432CDE456}" sibTransId="{CE10E0F5-85BB-447E-B564-522809940E7A}"/>
    <dgm:cxn modelId="{DB18E053-AE83-453D-8A63-0169C98E68F5}" type="presParOf" srcId="{C142F177-2AC0-40B2-A8C6-8F9CFEFF9484}" destId="{41CA9D3A-DB2F-43AF-BADD-BDD3930CB006}" srcOrd="0" destOrd="0" presId="urn:microsoft.com/office/officeart/2005/8/layout/hList9"/>
    <dgm:cxn modelId="{03C276AD-CA29-42C2-B51F-A6F9257C7B6D}" type="presParOf" srcId="{C142F177-2AC0-40B2-A8C6-8F9CFEFF9484}" destId="{E22DF239-00E4-4074-8D8B-565B1B9D2CAA}" srcOrd="1" destOrd="0" presId="urn:microsoft.com/office/officeart/2005/8/layout/hList9"/>
    <dgm:cxn modelId="{21890D02-10B4-4D4C-B480-5A976047D000}" type="presParOf" srcId="{E22DF239-00E4-4074-8D8B-565B1B9D2CAA}" destId="{03CCD3ED-020F-44B0-8A20-19F33977631F}" srcOrd="0" destOrd="0" presId="urn:microsoft.com/office/officeart/2005/8/layout/hList9"/>
    <dgm:cxn modelId="{D43645E3-97F8-4E1C-BF3B-526BB556D9EE}" type="presParOf" srcId="{E22DF239-00E4-4074-8D8B-565B1B9D2CAA}" destId="{9561DC82-E752-4003-B449-CF8DA45CD0A4}" srcOrd="1" destOrd="0" presId="urn:microsoft.com/office/officeart/2005/8/layout/hList9"/>
    <dgm:cxn modelId="{B749BB82-4571-466D-8346-66139B30D403}" type="presParOf" srcId="{9561DC82-E752-4003-B449-CF8DA45CD0A4}" destId="{8F40F93C-547C-4347-BD28-2DB714F60AE3}" srcOrd="0" destOrd="0" presId="urn:microsoft.com/office/officeart/2005/8/layout/hList9"/>
    <dgm:cxn modelId="{DE116E7E-61E8-4CD8-888D-F4A8FFB057E9}" type="presParOf" srcId="{9561DC82-E752-4003-B449-CF8DA45CD0A4}" destId="{A5CA17DC-683C-4FF8-A185-F51BEA726E09}" srcOrd="1" destOrd="0" presId="urn:microsoft.com/office/officeart/2005/8/layout/hList9"/>
    <dgm:cxn modelId="{B58B9B61-C13A-46FC-86F3-2599F219B6F6}" type="presParOf" srcId="{E22DF239-00E4-4074-8D8B-565B1B9D2CAA}" destId="{4BB51929-DB60-43B3-93DB-C8AE6E7C3E20}" srcOrd="2" destOrd="0" presId="urn:microsoft.com/office/officeart/2005/8/layout/hList9"/>
    <dgm:cxn modelId="{19B6819C-C59B-4E9F-BE34-7A325D548103}" type="presParOf" srcId="{4BB51929-DB60-43B3-93DB-C8AE6E7C3E20}" destId="{E14FC98B-7F73-4A03-8C46-F379A6B0A73D}" srcOrd="0" destOrd="0" presId="urn:microsoft.com/office/officeart/2005/8/layout/hList9"/>
    <dgm:cxn modelId="{C97A468D-641C-47AC-9717-9576B176AE96}" type="presParOf" srcId="{4BB51929-DB60-43B3-93DB-C8AE6E7C3E20}" destId="{E6835F22-6803-4515-9F3C-88D0AD6F710B}" srcOrd="1" destOrd="0" presId="urn:microsoft.com/office/officeart/2005/8/layout/hList9"/>
    <dgm:cxn modelId="{315C6879-2544-4791-8BBB-20A54D62DE58}" type="presParOf" srcId="{C142F177-2AC0-40B2-A8C6-8F9CFEFF9484}" destId="{6FFC986F-BEEC-465F-96C5-DBFC7F900281}" srcOrd="2" destOrd="0" presId="urn:microsoft.com/office/officeart/2005/8/layout/hList9"/>
    <dgm:cxn modelId="{6496FC86-4A8F-44B2-9015-1E577739C60D}" type="presParOf" srcId="{C142F177-2AC0-40B2-A8C6-8F9CFEFF9484}" destId="{F6662830-A1E9-4EF1-9329-5751C5CB4E61}" srcOrd="3" destOrd="0" presId="urn:microsoft.com/office/officeart/2005/8/layout/hList9"/>
    <dgm:cxn modelId="{DD4915E5-516F-4C06-9895-2757D11BDD07}" type="presParOf" srcId="{C142F177-2AC0-40B2-A8C6-8F9CFEFF9484}" destId="{C13DFEEF-AE81-4A1E-B2B2-10E0ED897F60}" srcOrd="4" destOrd="0" presId="urn:microsoft.com/office/officeart/2005/8/layout/hList9"/>
    <dgm:cxn modelId="{2D602005-4C61-48C8-A575-CECB6FEC92E4}" type="presParOf" srcId="{C142F177-2AC0-40B2-A8C6-8F9CFEFF9484}" destId="{31D58DCA-0F8F-46B0-B7EB-1EFF00AAA920}" srcOrd="5" destOrd="0" presId="urn:microsoft.com/office/officeart/2005/8/layout/hList9"/>
    <dgm:cxn modelId="{B9CF7769-0E88-49B4-93C1-32922F540896}" type="presParOf" srcId="{C142F177-2AC0-40B2-A8C6-8F9CFEFF9484}" destId="{6D369315-EFFB-4AB4-AE27-1973B7AF4735}" srcOrd="6" destOrd="0" presId="urn:microsoft.com/office/officeart/2005/8/layout/hList9"/>
    <dgm:cxn modelId="{11EC848C-F734-4A54-96FA-FC2CA6E6DBC5}" type="presParOf" srcId="{6D369315-EFFB-4AB4-AE27-1973B7AF4735}" destId="{B1EC21BB-4A71-4806-BCA7-17A56BAC0179}" srcOrd="0" destOrd="0" presId="urn:microsoft.com/office/officeart/2005/8/layout/hList9"/>
    <dgm:cxn modelId="{5307FCF4-8272-464D-9292-3F603D6DD658}" type="presParOf" srcId="{6D369315-EFFB-4AB4-AE27-1973B7AF4735}" destId="{1C8E09AC-31EA-495C-8615-AB7F7FA0BD69}" srcOrd="1" destOrd="0" presId="urn:microsoft.com/office/officeart/2005/8/layout/hList9"/>
    <dgm:cxn modelId="{2F8A0325-1A61-4E1C-A97F-09CF85CB86FE}" type="presParOf" srcId="{1C8E09AC-31EA-495C-8615-AB7F7FA0BD69}" destId="{2F87740D-ADC0-4E16-805B-D71C47AFF950}" srcOrd="0" destOrd="0" presId="urn:microsoft.com/office/officeart/2005/8/layout/hList9"/>
    <dgm:cxn modelId="{E16E29C4-E33D-4124-A572-C126BC31D690}" type="presParOf" srcId="{1C8E09AC-31EA-495C-8615-AB7F7FA0BD69}" destId="{0964199E-EC0E-4D6E-A211-D50F4F83418D}" srcOrd="1" destOrd="0" presId="urn:microsoft.com/office/officeart/2005/8/layout/hList9"/>
    <dgm:cxn modelId="{22F97531-E1D1-4EE5-918E-57107BEC95FE}" type="presParOf" srcId="{6D369315-EFFB-4AB4-AE27-1973B7AF4735}" destId="{A6BD090B-F005-4A66-A3A4-FB2F14D7E1AC}" srcOrd="2" destOrd="0" presId="urn:microsoft.com/office/officeart/2005/8/layout/hList9"/>
    <dgm:cxn modelId="{4B920319-521F-40D4-A7B1-0E210C2418DB}" type="presParOf" srcId="{A6BD090B-F005-4A66-A3A4-FB2F14D7E1AC}" destId="{C55544DD-1D21-40B9-9C48-D6A6419159BB}" srcOrd="0" destOrd="0" presId="urn:microsoft.com/office/officeart/2005/8/layout/hList9"/>
    <dgm:cxn modelId="{FF324AAD-29EA-45A2-9FB8-EE9F7F87E2FF}" type="presParOf" srcId="{A6BD090B-F005-4A66-A3A4-FB2F14D7E1AC}" destId="{A50B88A8-CEE9-4104-A569-99C84DFD7608}" srcOrd="1" destOrd="0" presId="urn:microsoft.com/office/officeart/2005/8/layout/hList9"/>
    <dgm:cxn modelId="{199D72D1-41A3-46F5-B39F-B0E4B91B3D03}" type="presParOf" srcId="{C142F177-2AC0-40B2-A8C6-8F9CFEFF9484}" destId="{C93E02DB-A368-4247-ACFF-D0C67E255E58}" srcOrd="7" destOrd="0" presId="urn:microsoft.com/office/officeart/2005/8/layout/hList9"/>
    <dgm:cxn modelId="{477E2F2F-E5E5-4089-ACF5-33169790EBBD}" type="presParOf" srcId="{C142F177-2AC0-40B2-A8C6-8F9CFEFF9484}" destId="{B234FB84-A2C2-4A15-BF54-A1107DDA826B}" srcOrd="8" destOrd="0" presId="urn:microsoft.com/office/officeart/2005/8/layout/hList9"/>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86E7C3E-E7BA-47E1-A24B-15252A54DA13}">
      <dsp:nvSpPr>
        <dsp:cNvPr id="0" name=""/>
        <dsp:cNvSpPr/>
      </dsp:nvSpPr>
      <dsp:spPr>
        <a:xfrm>
          <a:off x="3532" y="1035419"/>
          <a:ext cx="3443882" cy="1040533"/>
        </a:xfrm>
        <a:prstGeom prst="rect">
          <a:avLst/>
        </a:prstGeom>
        <a:solidFill>
          <a:schemeClr val="accent2">
            <a:hueOff val="0"/>
            <a:satOff val="0"/>
            <a:lumOff val="0"/>
            <a:alphaOff val="0"/>
          </a:schemeClr>
        </a:solidFill>
        <a:ln w="254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tx1"/>
              </a:solidFill>
            </a:rPr>
            <a:t>Join GSRMA</a:t>
          </a:r>
        </a:p>
      </dsp:txBody>
      <dsp:txXfrm>
        <a:off x="3532" y="1035419"/>
        <a:ext cx="3443882" cy="1040533"/>
      </dsp:txXfrm>
    </dsp:sp>
    <dsp:sp modelId="{FEAA7F77-ED75-4C99-A539-D6CDC342534F}">
      <dsp:nvSpPr>
        <dsp:cNvPr id="0" name=""/>
        <dsp:cNvSpPr/>
      </dsp:nvSpPr>
      <dsp:spPr>
        <a:xfrm>
          <a:off x="3532" y="2075953"/>
          <a:ext cx="3443882" cy="4114926"/>
        </a:xfrm>
        <a:prstGeom prst="rect">
          <a:avLst/>
        </a:prstGeom>
        <a:solidFill>
          <a:schemeClr val="accent2">
            <a:tint val="40000"/>
            <a:alpha val="90000"/>
            <a:hueOff val="0"/>
            <a:satOff val="0"/>
            <a:lumOff val="0"/>
            <a:alphaOff val="0"/>
          </a:schemeClr>
        </a:solidFill>
        <a:ln w="254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Font typeface="Arial" panose="020B0604020202020204" pitchFamily="34" charset="0"/>
            <a:buChar char="•"/>
          </a:pPr>
          <a:r>
            <a:rPr lang="en-US" sz="3000" kern="1200"/>
            <a:t>Same coverage</a:t>
          </a:r>
          <a:endParaRPr lang="en-US" sz="3000" kern="1200" dirty="0"/>
        </a:p>
        <a:p>
          <a:pPr marL="285750" lvl="1" indent="-285750" algn="l" defTabSz="1333500">
            <a:lnSpc>
              <a:spcPct val="90000"/>
            </a:lnSpc>
            <a:spcBef>
              <a:spcPct val="0"/>
            </a:spcBef>
            <a:spcAft>
              <a:spcPct val="15000"/>
            </a:spcAft>
            <a:buFont typeface="Arial" panose="020B0604020202020204" pitchFamily="34" charset="0"/>
            <a:buChar char="•"/>
          </a:pPr>
          <a:r>
            <a:rPr lang="en-US" sz="3000" kern="1200" dirty="0"/>
            <a:t>Potential for additional limits</a:t>
          </a:r>
        </a:p>
        <a:p>
          <a:pPr marL="285750" lvl="1" indent="-285750" algn="l" defTabSz="1333500">
            <a:lnSpc>
              <a:spcPct val="90000"/>
            </a:lnSpc>
            <a:spcBef>
              <a:spcPct val="0"/>
            </a:spcBef>
            <a:spcAft>
              <a:spcPct val="15000"/>
            </a:spcAft>
            <a:buFont typeface="Arial" panose="020B0604020202020204" pitchFamily="34" charset="0"/>
            <a:buChar char="•"/>
          </a:pPr>
          <a:r>
            <a:rPr kumimoji="0" lang="en-US" sz="3000" b="0" i="0" u="none" strike="noStrike" kern="1200" cap="none" spc="0" normalizeH="0" baseline="0">
              <a:ln/>
              <a:effectLst/>
              <a:uFillTx/>
              <a:latin typeface="+mn-lt"/>
              <a:ea typeface="+mn-ea"/>
              <a:cs typeface="+mn-cs"/>
              <a:sym typeface="Helvetica Neue"/>
            </a:rPr>
            <a:t>Eliminate</a:t>
          </a:r>
          <a:r>
            <a:rPr lang="en-US" sz="3000" kern="1200"/>
            <a:t> $10k deductible</a:t>
          </a:r>
          <a:endParaRPr lang="en-US" sz="3000" kern="1200" dirty="0"/>
        </a:p>
        <a:p>
          <a:pPr marL="285750" lvl="1" indent="-285750" algn="l" defTabSz="1333500">
            <a:lnSpc>
              <a:spcPct val="90000"/>
            </a:lnSpc>
            <a:spcBef>
              <a:spcPct val="0"/>
            </a:spcBef>
            <a:spcAft>
              <a:spcPct val="15000"/>
            </a:spcAft>
            <a:buChar char="•"/>
          </a:pPr>
          <a:r>
            <a:rPr kumimoji="0" lang="en-US" sz="3000" b="0" i="0" u="none" strike="noStrike" kern="1200" cap="none" spc="0" normalizeH="0" baseline="0">
              <a:ln/>
              <a:effectLst/>
              <a:uFillTx/>
              <a:latin typeface="+mn-lt"/>
              <a:ea typeface="+mn-ea"/>
              <a:cs typeface="+mn-cs"/>
              <a:sym typeface="Helvetica Neue"/>
            </a:rPr>
            <a:t>Claims handled by GSRMA staff</a:t>
          </a:r>
          <a:endParaRPr kumimoji="0" lang="en-US" sz="3000" b="0" i="0" u="none" strike="noStrike" kern="1200" cap="none" spc="0" normalizeH="0" baseline="0" dirty="0">
            <a:ln/>
            <a:effectLst/>
            <a:uFillTx/>
            <a:latin typeface="+mn-lt"/>
            <a:ea typeface="+mn-ea"/>
            <a:cs typeface="+mn-cs"/>
            <a:sym typeface="Helvetica Neue"/>
          </a:endParaRPr>
        </a:p>
      </dsp:txBody>
      <dsp:txXfrm>
        <a:off x="3532" y="2075953"/>
        <a:ext cx="3443882" cy="4114926"/>
      </dsp:txXfrm>
    </dsp:sp>
    <dsp:sp modelId="{4BADBC61-CAE9-4BAD-BCF3-2BC17DA28D63}">
      <dsp:nvSpPr>
        <dsp:cNvPr id="0" name=""/>
        <dsp:cNvSpPr/>
      </dsp:nvSpPr>
      <dsp:spPr>
        <a:xfrm>
          <a:off x="3929558" y="1035419"/>
          <a:ext cx="3443882" cy="1040533"/>
        </a:xfrm>
        <a:prstGeom prst="rect">
          <a:avLst/>
        </a:prstGeom>
        <a:solidFill>
          <a:schemeClr val="accent3">
            <a:hueOff val="0"/>
            <a:satOff val="0"/>
            <a:lumOff val="0"/>
            <a:alphaOff val="0"/>
          </a:schemeClr>
        </a:solidFill>
        <a:ln w="254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tx1"/>
              </a:solidFill>
            </a:rPr>
            <a:t>Assume Self Insured Retention</a:t>
          </a:r>
        </a:p>
      </dsp:txBody>
      <dsp:txXfrm>
        <a:off x="3929558" y="1035419"/>
        <a:ext cx="3443882" cy="1040533"/>
      </dsp:txXfrm>
    </dsp:sp>
    <dsp:sp modelId="{9ECCFD72-3628-4BB0-BF25-DCD1429FE132}">
      <dsp:nvSpPr>
        <dsp:cNvPr id="0" name=""/>
        <dsp:cNvSpPr/>
      </dsp:nvSpPr>
      <dsp:spPr>
        <a:xfrm>
          <a:off x="3929558" y="2075953"/>
          <a:ext cx="3443882" cy="4114926"/>
        </a:xfrm>
        <a:prstGeom prst="rect">
          <a:avLst/>
        </a:prstGeom>
        <a:solidFill>
          <a:schemeClr val="accent3">
            <a:tint val="40000"/>
            <a:alpha val="90000"/>
            <a:hueOff val="0"/>
            <a:satOff val="0"/>
            <a:lumOff val="0"/>
            <a:alphaOff val="0"/>
          </a:schemeClr>
        </a:solidFill>
        <a:ln w="25400" cap="flat" cmpd="sng" algn="ctr">
          <a:solidFill>
            <a:schemeClr val="accent3">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Font typeface="Arial" panose="020B0604020202020204" pitchFamily="34" charset="0"/>
            <a:buChar char="•"/>
          </a:pPr>
          <a:r>
            <a:rPr lang="en-US" sz="3000" kern="1200" dirty="0"/>
            <a:t>Hire/contract claims administrator</a:t>
          </a:r>
        </a:p>
        <a:p>
          <a:pPr marL="285750" lvl="1" indent="-285750" algn="l" defTabSz="1333500">
            <a:lnSpc>
              <a:spcPct val="90000"/>
            </a:lnSpc>
            <a:spcBef>
              <a:spcPct val="0"/>
            </a:spcBef>
            <a:spcAft>
              <a:spcPct val="15000"/>
            </a:spcAft>
            <a:buChar char="•"/>
          </a:pPr>
          <a:r>
            <a:rPr lang="en-US" sz="3000" kern="1200" dirty="0"/>
            <a:t>Fund for self-insured claim costs </a:t>
          </a:r>
        </a:p>
        <a:p>
          <a:pPr marL="285750" lvl="1" indent="-285750" algn="l" defTabSz="1333500">
            <a:lnSpc>
              <a:spcPct val="90000"/>
            </a:lnSpc>
            <a:spcBef>
              <a:spcPct val="0"/>
            </a:spcBef>
            <a:spcAft>
              <a:spcPct val="15000"/>
            </a:spcAft>
            <a:buChar char="•"/>
          </a:pPr>
          <a:r>
            <a:rPr lang="en-US" sz="3000" kern="1200" dirty="0"/>
            <a:t>Requires more staff time &amp; resources</a:t>
          </a:r>
        </a:p>
      </dsp:txBody>
      <dsp:txXfrm>
        <a:off x="3929558" y="2075953"/>
        <a:ext cx="3443882" cy="4114926"/>
      </dsp:txXfrm>
    </dsp:sp>
    <dsp:sp modelId="{DDEC272F-A76D-494A-A05C-BF1DA8B066AB}">
      <dsp:nvSpPr>
        <dsp:cNvPr id="0" name=""/>
        <dsp:cNvSpPr/>
      </dsp:nvSpPr>
      <dsp:spPr>
        <a:xfrm>
          <a:off x="7855585" y="1035419"/>
          <a:ext cx="3443882" cy="1040533"/>
        </a:xfrm>
        <a:prstGeom prst="rect">
          <a:avLst/>
        </a:prstGeom>
        <a:solidFill>
          <a:schemeClr val="accent4">
            <a:hueOff val="0"/>
            <a:satOff val="0"/>
            <a:lumOff val="0"/>
            <a:alphaOff val="0"/>
          </a:schemeClr>
        </a:solidFill>
        <a:ln w="25400"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13360" tIns="121920" rIns="213360" bIns="121920" numCol="1" spcCol="1270" anchor="ctr" anchorCtr="0">
          <a:noAutofit/>
        </a:bodyPr>
        <a:lstStyle/>
        <a:p>
          <a:pPr marL="0" lvl="0" indent="0" algn="ctr" defTabSz="1333500">
            <a:lnSpc>
              <a:spcPct val="90000"/>
            </a:lnSpc>
            <a:spcBef>
              <a:spcPct val="0"/>
            </a:spcBef>
            <a:spcAft>
              <a:spcPct val="35000"/>
            </a:spcAft>
            <a:buNone/>
          </a:pPr>
          <a:r>
            <a:rPr lang="en-US" sz="3000" kern="1200" dirty="0">
              <a:solidFill>
                <a:schemeClr val="tx1"/>
              </a:solidFill>
            </a:rPr>
            <a:t>Insurance Marketplace</a:t>
          </a:r>
        </a:p>
      </dsp:txBody>
      <dsp:txXfrm>
        <a:off x="7855585" y="1035419"/>
        <a:ext cx="3443882" cy="1040533"/>
      </dsp:txXfrm>
    </dsp:sp>
    <dsp:sp modelId="{31EE7EEC-2F77-4BAB-ADBE-C8126C4038E4}">
      <dsp:nvSpPr>
        <dsp:cNvPr id="0" name=""/>
        <dsp:cNvSpPr/>
      </dsp:nvSpPr>
      <dsp:spPr>
        <a:xfrm>
          <a:off x="7855585" y="2075953"/>
          <a:ext cx="3443882" cy="4114926"/>
        </a:xfrm>
        <a:prstGeom prst="rect">
          <a:avLst/>
        </a:prstGeom>
        <a:solidFill>
          <a:schemeClr val="accent4">
            <a:tint val="40000"/>
            <a:alpha val="90000"/>
            <a:hueOff val="0"/>
            <a:satOff val="0"/>
            <a:lumOff val="0"/>
            <a:alphaOff val="0"/>
          </a:schemeClr>
        </a:solidFill>
        <a:ln w="25400" cap="flat" cmpd="sng" algn="ctr">
          <a:solidFill>
            <a:schemeClr val="accent4">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60020" tIns="160020" rIns="213360" bIns="240030" numCol="1" spcCol="1270" anchor="t" anchorCtr="0">
          <a:noAutofit/>
        </a:bodyPr>
        <a:lstStyle/>
        <a:p>
          <a:pPr marL="285750" lvl="1" indent="-285750" algn="l" defTabSz="1333500">
            <a:lnSpc>
              <a:spcPct val="90000"/>
            </a:lnSpc>
            <a:spcBef>
              <a:spcPct val="0"/>
            </a:spcBef>
            <a:spcAft>
              <a:spcPct val="15000"/>
            </a:spcAft>
            <a:buFont typeface="Arial" panose="020B0604020202020204" pitchFamily="34" charset="0"/>
            <a:buChar char="•"/>
          </a:pPr>
          <a:r>
            <a:rPr kumimoji="0" lang="en-US" sz="3000" b="0" i="0" u="none" strike="noStrike" kern="1200" cap="none" spc="0" normalizeH="0" baseline="0">
              <a:ln/>
              <a:effectLst/>
              <a:uFillTx/>
              <a:latin typeface="+mn-lt"/>
              <a:ea typeface="+mn-ea"/>
              <a:cs typeface="+mn-cs"/>
              <a:sym typeface="Helvetica Neue"/>
            </a:rPr>
            <a:t>Least viable option = cost and coverage</a:t>
          </a:r>
          <a:endParaRPr lang="en-US" sz="3000" kern="1200" dirty="0"/>
        </a:p>
        <a:p>
          <a:pPr marL="285750" lvl="1" indent="-285750" algn="l" defTabSz="1333500">
            <a:lnSpc>
              <a:spcPct val="90000"/>
            </a:lnSpc>
            <a:spcBef>
              <a:spcPct val="0"/>
            </a:spcBef>
            <a:spcAft>
              <a:spcPct val="15000"/>
            </a:spcAft>
            <a:buChar char="•"/>
          </a:pPr>
          <a:r>
            <a:rPr lang="en-US" sz="3000" kern="1200" dirty="0"/>
            <a:t>Not many options available</a:t>
          </a:r>
        </a:p>
      </dsp:txBody>
      <dsp:txXfrm>
        <a:off x="7855585" y="2075953"/>
        <a:ext cx="3443882" cy="41149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40F93C-547C-4347-BD28-2DB714F60AE3}">
      <dsp:nvSpPr>
        <dsp:cNvPr id="0" name=""/>
        <dsp:cNvSpPr/>
      </dsp:nvSpPr>
      <dsp:spPr>
        <a:xfrm>
          <a:off x="1671873" y="1523090"/>
          <a:ext cx="3131091" cy="208843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84912" rIns="184912" bIns="184912" numCol="1" spcCol="1270" anchor="ctr" anchorCtr="0">
          <a:noAutofit/>
        </a:bodyPr>
        <a:lstStyle/>
        <a:p>
          <a:pPr marL="0" lvl="0" indent="0" algn="l" defTabSz="1155700">
            <a:lnSpc>
              <a:spcPct val="90000"/>
            </a:lnSpc>
            <a:spcBef>
              <a:spcPct val="0"/>
            </a:spcBef>
            <a:spcAft>
              <a:spcPct val="35000"/>
            </a:spcAft>
            <a:buNone/>
          </a:pPr>
          <a:r>
            <a:rPr lang="en-US" sz="2600" kern="1200" dirty="0"/>
            <a:t>$5,511,228</a:t>
          </a:r>
        </a:p>
      </dsp:txBody>
      <dsp:txXfrm>
        <a:off x="2172847" y="1523090"/>
        <a:ext cx="2630117" cy="2088438"/>
      </dsp:txXfrm>
    </dsp:sp>
    <dsp:sp modelId="{E14FC98B-7F73-4A03-8C46-F379A6B0A73D}">
      <dsp:nvSpPr>
        <dsp:cNvPr id="0" name=""/>
        <dsp:cNvSpPr/>
      </dsp:nvSpPr>
      <dsp:spPr>
        <a:xfrm>
          <a:off x="1671873" y="3611528"/>
          <a:ext cx="3131091" cy="208843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84912" rIns="184912" bIns="184912" numCol="1" spcCol="1270" anchor="ctr" anchorCtr="0">
          <a:noAutofit/>
        </a:bodyPr>
        <a:lstStyle/>
        <a:p>
          <a:pPr marL="0" lvl="0" indent="0" algn="l" defTabSz="1155700">
            <a:lnSpc>
              <a:spcPct val="90000"/>
            </a:lnSpc>
            <a:spcBef>
              <a:spcPct val="0"/>
            </a:spcBef>
            <a:spcAft>
              <a:spcPct val="35000"/>
            </a:spcAft>
            <a:buNone/>
          </a:pPr>
          <a:r>
            <a:rPr lang="en-US" sz="2600" kern="1200" dirty="0"/>
            <a:t>Includes claims administration &amp; risk control services</a:t>
          </a:r>
        </a:p>
      </dsp:txBody>
      <dsp:txXfrm>
        <a:off x="2172847" y="3611528"/>
        <a:ext cx="2630117" cy="2088438"/>
      </dsp:txXfrm>
    </dsp:sp>
    <dsp:sp modelId="{F6662830-A1E9-4EF1-9329-5751C5CB4E61}">
      <dsp:nvSpPr>
        <dsp:cNvPr id="0" name=""/>
        <dsp:cNvSpPr/>
      </dsp:nvSpPr>
      <dsp:spPr>
        <a:xfrm>
          <a:off x="1957" y="688132"/>
          <a:ext cx="2087394" cy="208739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tx1"/>
              </a:solidFill>
            </a:rPr>
            <a:t>GSRMA</a:t>
          </a:r>
          <a:r>
            <a:rPr lang="en-US" sz="3100" kern="1200" dirty="0"/>
            <a:t>	</a:t>
          </a:r>
        </a:p>
      </dsp:txBody>
      <dsp:txXfrm>
        <a:off x="307649" y="993824"/>
        <a:ext cx="1476010" cy="1476010"/>
      </dsp:txXfrm>
    </dsp:sp>
    <dsp:sp modelId="{2F87740D-ADC0-4E16-805B-D71C47AFF950}">
      <dsp:nvSpPr>
        <dsp:cNvPr id="0" name=""/>
        <dsp:cNvSpPr/>
      </dsp:nvSpPr>
      <dsp:spPr>
        <a:xfrm>
          <a:off x="6890359" y="1523090"/>
          <a:ext cx="3131091" cy="208843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84912" rIns="184912" bIns="184912" numCol="1" spcCol="1270" anchor="ctr" anchorCtr="0">
          <a:noAutofit/>
        </a:bodyPr>
        <a:lstStyle/>
        <a:p>
          <a:pPr marL="0" lvl="0" indent="0" algn="l" defTabSz="1155700">
            <a:lnSpc>
              <a:spcPct val="90000"/>
            </a:lnSpc>
            <a:spcBef>
              <a:spcPct val="0"/>
            </a:spcBef>
            <a:spcAft>
              <a:spcPct val="35000"/>
            </a:spcAft>
            <a:buNone/>
          </a:pPr>
          <a:endParaRPr lang="en-US" sz="2600" kern="1200" dirty="0"/>
        </a:p>
        <a:p>
          <a:pPr marL="0" lvl="0" indent="0" algn="l" defTabSz="1155700">
            <a:lnSpc>
              <a:spcPct val="90000"/>
            </a:lnSpc>
            <a:spcBef>
              <a:spcPct val="0"/>
            </a:spcBef>
            <a:spcAft>
              <a:spcPct val="35000"/>
            </a:spcAft>
            <a:buNone/>
          </a:pPr>
          <a:r>
            <a:rPr lang="en-US" sz="2600" kern="1200" dirty="0"/>
            <a:t>Rough Estimate  $5,575,000 to $5,625,000</a:t>
          </a:r>
          <a:r>
            <a:rPr lang="en-US" sz="2600" kern="1200" dirty="0">
              <a:solidFill>
                <a:srgbClr val="FF0000"/>
              </a:solidFill>
            </a:rPr>
            <a:t>*</a:t>
          </a:r>
        </a:p>
      </dsp:txBody>
      <dsp:txXfrm>
        <a:off x="7391334" y="1523090"/>
        <a:ext cx="2630117" cy="2088438"/>
      </dsp:txXfrm>
    </dsp:sp>
    <dsp:sp modelId="{C55544DD-1D21-40B9-9C48-D6A6419159BB}">
      <dsp:nvSpPr>
        <dsp:cNvPr id="0" name=""/>
        <dsp:cNvSpPr/>
      </dsp:nvSpPr>
      <dsp:spPr>
        <a:xfrm>
          <a:off x="6890359" y="3611528"/>
          <a:ext cx="3131091" cy="2088438"/>
        </a:xfrm>
        <a:prstGeom prst="rect">
          <a:avLst/>
        </a:prstGeom>
        <a:solidFill>
          <a:schemeClr val="accent1">
            <a:alpha val="90000"/>
            <a:tint val="40000"/>
            <a:hueOff val="0"/>
            <a:satOff val="0"/>
            <a:lumOff val="0"/>
            <a:alphaOff val="0"/>
          </a:schemeClr>
        </a:solidFill>
        <a:ln w="25400"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0" tIns="184912" rIns="184912" bIns="184912" numCol="1" spcCol="1270" anchor="ctr" anchorCtr="0">
          <a:noAutofit/>
        </a:bodyPr>
        <a:lstStyle/>
        <a:p>
          <a:pPr marL="0" lvl="0" indent="0" algn="l" defTabSz="1155700">
            <a:lnSpc>
              <a:spcPct val="90000"/>
            </a:lnSpc>
            <a:spcBef>
              <a:spcPct val="0"/>
            </a:spcBef>
            <a:spcAft>
              <a:spcPct val="35000"/>
            </a:spcAft>
            <a:buNone/>
          </a:pPr>
          <a:r>
            <a:rPr lang="en-US" sz="2600" kern="1200" dirty="0"/>
            <a:t> </a:t>
          </a:r>
        </a:p>
        <a:p>
          <a:pPr marL="0" lvl="0" indent="0" algn="l" defTabSz="1155700">
            <a:lnSpc>
              <a:spcPct val="90000"/>
            </a:lnSpc>
            <a:spcBef>
              <a:spcPct val="0"/>
            </a:spcBef>
            <a:spcAft>
              <a:spcPct val="35000"/>
            </a:spcAft>
            <a:buNone/>
          </a:pPr>
          <a:endParaRPr lang="en-US" sz="2600" kern="1200" dirty="0"/>
        </a:p>
      </dsp:txBody>
      <dsp:txXfrm>
        <a:off x="7391334" y="3611528"/>
        <a:ext cx="2630117" cy="2088438"/>
      </dsp:txXfrm>
    </dsp:sp>
    <dsp:sp modelId="{B234FB84-A2C2-4A15-BF54-A1107DDA826B}">
      <dsp:nvSpPr>
        <dsp:cNvPr id="0" name=""/>
        <dsp:cNvSpPr/>
      </dsp:nvSpPr>
      <dsp:spPr>
        <a:xfrm>
          <a:off x="5220443" y="688132"/>
          <a:ext cx="2087394" cy="2087394"/>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377950">
            <a:lnSpc>
              <a:spcPct val="90000"/>
            </a:lnSpc>
            <a:spcBef>
              <a:spcPct val="0"/>
            </a:spcBef>
            <a:spcAft>
              <a:spcPct val="35000"/>
            </a:spcAft>
            <a:buNone/>
          </a:pPr>
          <a:r>
            <a:rPr lang="en-US" sz="3100" kern="1200" dirty="0">
              <a:solidFill>
                <a:schemeClr val="tx1"/>
              </a:solidFill>
            </a:rPr>
            <a:t>Self-Insure</a:t>
          </a:r>
        </a:p>
      </dsp:txBody>
      <dsp:txXfrm>
        <a:off x="5526135" y="993824"/>
        <a:ext cx="1476010" cy="1476010"/>
      </dsp:txXfrm>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hList9">
  <dgm:title val=""/>
  <dgm:desc val=""/>
  <dgm:catLst>
    <dgm:cat type="list" pri="8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3" srcId="0" destId="1" srcOrd="0" destOrd="0"/>
        <dgm:cxn modelId="4" srcId="0" destId="2" srcOrd="1" destOrd="0"/>
        <dgm:cxn modelId="13" srcId="1" destId="11" srcOrd="0" destOrd="0"/>
        <dgm:cxn modelId="14" srcId="1" destId="12" srcOrd="0" destOrd="0"/>
        <dgm:cxn modelId="23" srcId="2" destId="21" srcOrd="0" destOrd="0"/>
        <dgm:cxn modelId="24" srcId="2" destId="22" srcOrd="0" destOrd="0"/>
      </dgm:cxnLst>
      <dgm:bg/>
      <dgm:whole/>
    </dgm:dataModel>
  </dgm:sampData>
  <dgm:styleData>
    <dgm:dataModel>
      <dgm:ptLst>
        <dgm:pt modelId="0" type="doc"/>
        <dgm:pt modelId="1"/>
        <dgm:pt modelId="2"/>
      </dgm:ptLst>
      <dgm:cxnLst>
        <dgm:cxn modelId="3" srcId="0" destId="1" srcOrd="0" destOrd="0"/>
        <dgm:cxn modelId="4" srcId="1" destId="2" srcOrd="0" destOrd="0"/>
      </dgm:cxnLst>
      <dgm:bg/>
      <dgm:whole/>
    </dgm:dataModel>
  </dgm:styleData>
  <dgm:clrData>
    <dgm:dataModel>
      <dgm:ptLst>
        <dgm:pt modelId="0" type="doc"/>
        <dgm:pt modelId="1"/>
        <dgm:pt modelId="11"/>
        <dgm:pt modelId="12"/>
        <dgm:pt modelId="13"/>
        <dgm:pt modelId="14"/>
        <dgm:pt modelId="2"/>
        <dgm:pt modelId="21"/>
        <dgm:pt modelId="22"/>
        <dgm:pt modelId="23"/>
        <dgm:pt modelId="24"/>
        <dgm:pt modelId="3"/>
        <dgm:pt modelId="31"/>
        <dgm:pt modelId="32"/>
        <dgm:pt modelId="33"/>
        <dgm:pt modelId="34"/>
      </dgm:ptLst>
      <dgm:cxnLst>
        <dgm:cxn modelId="4" srcId="0" destId="1" srcOrd="0" destOrd="0"/>
        <dgm:cxn modelId="5" srcId="0" destId="2" srcOrd="1" destOrd="0"/>
        <dgm:cxn modelId="6" srcId="0" destId="3" srcOrd="1" destOrd="0"/>
        <dgm:cxn modelId="15" srcId="1" destId="11" srcOrd="0" destOrd="0"/>
        <dgm:cxn modelId="16" srcId="1" destId="12" srcOrd="0" destOrd="0"/>
        <dgm:cxn modelId="17" srcId="1" destId="13" srcOrd="0" destOrd="0"/>
        <dgm:cxn modelId="18" srcId="1" destId="14" srcOrd="0" destOrd="0"/>
        <dgm:cxn modelId="25" srcId="2" destId="21" srcOrd="0" destOrd="0"/>
        <dgm:cxn modelId="26" srcId="2" destId="22" srcOrd="0" destOrd="0"/>
        <dgm:cxn modelId="27" srcId="2" destId="23" srcOrd="0" destOrd="0"/>
        <dgm:cxn modelId="28" srcId="2" destId="24" srcOrd="0" destOrd="0"/>
        <dgm:cxn modelId="35" srcId="3" destId="31" srcOrd="0" destOrd="0"/>
        <dgm:cxn modelId="36" srcId="3" destId="32" srcOrd="0" destOrd="0"/>
        <dgm:cxn modelId="37" srcId="3" destId="33" srcOrd="0" destOrd="0"/>
        <dgm:cxn modelId="38" srcId="3" destId="34" srcOrd="0" destOrd="0"/>
      </dgm:cxnLst>
      <dgm:bg/>
      <dgm:whole/>
    </dgm:dataModel>
  </dgm:clrData>
  <dgm:layoutNode name="list">
    <dgm:varLst>
      <dgm:dir/>
      <dgm:animLvl val="lvl"/>
    </dgm:varLst>
    <dgm:choose name="Name0">
      <dgm:if name="Name1" func="var" arg="dir" op="equ" val="norm">
        <dgm:alg type="lin">
          <dgm:param type="linDir" val="fromL"/>
          <dgm:param type="fallback" val="2D"/>
          <dgm:param type="nodeVertAlign" val="t"/>
        </dgm:alg>
      </dgm:if>
      <dgm:else name="Name2">
        <dgm:alg type="lin">
          <dgm:param type="linDir" val="fromR"/>
          <dgm:param type="fallback" val="2D"/>
          <dgm:param type="nodeVertAlign" val="t"/>
        </dgm:alg>
      </dgm:else>
    </dgm:choose>
    <dgm:shape xmlns:r="http://schemas.openxmlformats.org/officeDocument/2006/relationships" r:blip="">
      <dgm:adjLst/>
    </dgm:shape>
    <dgm:presOf/>
    <dgm:constrLst>
      <dgm:constr type="w" for="ch" forName="circle" refType="w" fact="0.5"/>
      <dgm:constr type="w" for="ch" forName="vertFlow" refType="w" fact="0.75"/>
      <dgm:constr type="h" for="des" forName="firstComp" refType="w" refFor="ch" refForName="vertFlow" fact="0.667"/>
      <dgm:constr type="h" for="des" forName="comp" refType="h" refFor="des" refForName="firstComp" op="equ"/>
      <dgm:constr type="h" for="des" forName="topSpace" refType="w" refFor="ch" refForName="circle" op="equ" fact="0.4"/>
      <dgm:constr type="w" for="ch" forName="posSpace" refType="w" fact="0.4"/>
      <dgm:constr type="w" for="ch" forName="negSpace" refType="w" fact="-1.15"/>
      <dgm:constr type="w" for="ch" forName="transSpace" refType="w" fact="0.75"/>
      <dgm:constr type="primFontSz" for="ch" forName="circle" op="equ" val="65"/>
      <dgm:constr type="primFontSz" for="des" forName="firstChildTx" val="65"/>
      <dgm:constr type="primFontSz" for="des" forName="childTx" refType="primFontSz" refFor="des" refForName="firstChildTx" op="equ"/>
    </dgm:constrLst>
    <dgm:ruleLst/>
    <dgm:forEach name="Name3" axis="ch" ptType="node">
      <dgm:layoutNode name="posSpace">
        <dgm:alg type="sp"/>
        <dgm:shape xmlns:r="http://schemas.openxmlformats.org/officeDocument/2006/relationships" r:blip="">
          <dgm:adjLst/>
        </dgm:shape>
        <dgm:presOf/>
        <dgm:constrLst/>
        <dgm:ruleLst/>
      </dgm:layoutNode>
      <dgm:layoutNode name="vertFlow">
        <dgm:alg type="lin">
          <dgm:param type="linDir" val="fromT"/>
        </dgm:alg>
        <dgm:shape xmlns:r="http://schemas.openxmlformats.org/officeDocument/2006/relationships" r:blip="">
          <dgm:adjLst/>
        </dgm:shape>
        <dgm:presOf/>
        <dgm:constrLst>
          <dgm:constr type="w" for="ch" forName="firstComp" refType="w"/>
          <dgm:constr type="w" for="ch" forName="comp" refType="w"/>
        </dgm:constrLst>
        <dgm:ruleLst/>
        <dgm:layoutNode name="topSpace">
          <dgm:alg type="sp"/>
          <dgm:shape xmlns:r="http://schemas.openxmlformats.org/officeDocument/2006/relationships" r:blip="">
            <dgm:adjLst/>
          </dgm:shape>
          <dgm:presOf/>
          <dgm:constrLst/>
          <dgm:ruleLst/>
        </dgm:layoutNode>
        <dgm:layoutNode name="firstComp">
          <dgm:alg type="composite"/>
          <dgm:shape xmlns:r="http://schemas.openxmlformats.org/officeDocument/2006/relationships" r:blip="">
            <dgm:adjLst/>
          </dgm:shape>
          <dgm:presOf/>
          <dgm:choose name="Name4">
            <dgm:if name="Name5" func="var" arg="dir" op="equ" val="norm">
              <dgm:constrLst>
                <dgm:constr type="l" for="ch" forName="firstChild"/>
                <dgm:constr type="t" for="ch" forName="firstChild"/>
                <dgm:constr type="w" for="ch" forName="firstChild" refType="w"/>
                <dgm:constr type="h" for="ch" forName="firstChild" refType="h"/>
                <dgm:constr type="l" for="ch" forName="firstChildTx" refType="w" fact="0.16"/>
                <dgm:constr type="r" for="ch" forName="firstChildTx" refType="w"/>
                <dgm:constr type="h" for="ch" forName="firstChildTx" refFor="ch" refForName="firstChild" op="equ"/>
              </dgm:constrLst>
            </dgm:if>
            <dgm:else name="Name6">
              <dgm:constrLst>
                <dgm:constr type="l" for="ch" forName="firstChild"/>
                <dgm:constr type="t" for="ch" forName="firstChild"/>
                <dgm:constr type="w" for="ch" forName="firstChild" refType="w"/>
                <dgm:constr type="h" for="ch" forName="firstChild" refType="h"/>
                <dgm:constr type="l" for="ch" forName="firstChildTx"/>
                <dgm:constr type="r" for="ch" forName="firstChildTx" refType="w" fact="0.825"/>
                <dgm:constr type="h" for="ch" forName="firstChildTx" refFor="ch" refForName="firstChild" op="equ"/>
              </dgm:constrLst>
            </dgm:else>
          </dgm:choose>
          <dgm:ruleLst/>
          <dgm:layoutNode name="firstChild" styleLbl="bgAccFollowNode1">
            <dgm:alg type="sp"/>
            <dgm:shape xmlns:r="http://schemas.openxmlformats.org/officeDocument/2006/relationships" type="rect" r:blip="">
              <dgm:adjLst/>
            </dgm:shape>
            <dgm:presOf axis="ch desOrSelf" ptType="node node" cnt="1 0"/>
            <dgm:constrLst/>
            <dgm:ruleLst/>
          </dgm:layoutNode>
          <dgm:layoutNode name="firstChildTx" styleLbl="bgAccFollowNode1">
            <dgm:varLst>
              <dgm:bulletEnabled val="1"/>
            </dgm:varLst>
            <dgm:alg type="tx">
              <dgm:param type="parTxLTRAlign" val="l"/>
            </dgm:alg>
            <dgm:shape xmlns:r="http://schemas.openxmlformats.org/officeDocument/2006/relationships" type="rect" r:blip="" hideGeom="1">
              <dgm:adjLst/>
            </dgm:shape>
            <dgm:presOf axis="ch desOrSelf" ptType="node node" cnt="1 0"/>
            <dgm:choose name="Name7">
              <dgm:if name="Name8" func="var" arg="dir" op="equ" val="norm">
                <dgm:constrLst>
                  <dgm:constr type="primFontSz" val="65"/>
                  <dgm:constr type="lMarg"/>
                </dgm:constrLst>
              </dgm:if>
              <dgm:else name="Name9">
                <dgm:constrLst>
                  <dgm:constr type="primFontSz" val="65"/>
                  <dgm:constr type="rMarg"/>
                </dgm:constrLst>
              </dgm:else>
            </dgm:choose>
            <dgm:ruleLst>
              <dgm:rule type="primFontSz" val="5" fact="NaN" max="NaN"/>
            </dgm:ruleLst>
          </dgm:layoutNode>
        </dgm:layoutNode>
        <dgm:forEach name="Name10" axis="ch" ptType="node" st="2">
          <dgm:layoutNode name="comp">
            <dgm:alg type="composite"/>
            <dgm:shape xmlns:r="http://schemas.openxmlformats.org/officeDocument/2006/relationships" r:blip="">
              <dgm:adjLst/>
            </dgm:shape>
            <dgm:presOf/>
            <dgm:choose name="Name11">
              <dgm:if name="Name12" func="var" arg="dir" op="equ" val="norm">
                <dgm:constrLst>
                  <dgm:constr type="l" for="ch" forName="child"/>
                  <dgm:constr type="t" for="ch" forName="child"/>
                  <dgm:constr type="w" for="ch" forName="child" refType="w"/>
                  <dgm:constr type="h" for="ch" forName="child" refType="h"/>
                  <dgm:constr type="l" for="ch" forName="childTx" refType="w" fact="0.16"/>
                  <dgm:constr type="r" for="ch" forName="childTx" refType="w"/>
                  <dgm:constr type="h" for="ch" forName="childTx" refFor="ch" refForName="child" op="equ"/>
                </dgm:constrLst>
              </dgm:if>
              <dgm:else name="Name13">
                <dgm:constrLst>
                  <dgm:constr type="l" for="ch" forName="child"/>
                  <dgm:constr type="t" for="ch" forName="child"/>
                  <dgm:constr type="w" for="ch" forName="child" refType="w"/>
                  <dgm:constr type="h" for="ch" forName="child" refType="h"/>
                  <dgm:constr type="l" for="ch" forName="childTx"/>
                  <dgm:constr type="r" for="ch" forName="childTx" refType="w" fact="0.825"/>
                  <dgm:constr type="h" for="ch" forName="childTx" refFor="ch" refForName="child" op="equ"/>
                </dgm:constrLst>
              </dgm:else>
            </dgm:choose>
            <dgm:ruleLst/>
            <dgm:layoutNode name="child" styleLbl="bgAccFollowNode1">
              <dgm:alg type="sp"/>
              <dgm:shape xmlns:r="http://schemas.openxmlformats.org/officeDocument/2006/relationships" type="rect" r:blip="">
                <dgm:adjLst/>
              </dgm:shape>
              <dgm:presOf axis="desOrSelf" ptType="node"/>
              <dgm:constrLst/>
              <dgm:ruleLst/>
            </dgm:layoutNode>
            <dgm:layoutNode name="childTx" styleLbl="bgAccFollowNode1">
              <dgm:varLst>
                <dgm:bulletEnabled val="1"/>
              </dgm:varLst>
              <dgm:alg type="tx">
                <dgm:param type="parTxLTRAlign" val="l"/>
              </dgm:alg>
              <dgm:shape xmlns:r="http://schemas.openxmlformats.org/officeDocument/2006/relationships" type="rect" r:blip="" hideGeom="1">
                <dgm:adjLst/>
              </dgm:shape>
              <dgm:presOf axis="desOrSelf" ptType="node"/>
              <dgm:choose name="Name14">
                <dgm:if name="Name15" func="var" arg="dir" op="equ" val="norm">
                  <dgm:constrLst>
                    <dgm:constr type="primFontSz" val="65"/>
                    <dgm:constr type="lMarg"/>
                  </dgm:constrLst>
                </dgm:if>
                <dgm:else name="Name16">
                  <dgm:constrLst>
                    <dgm:constr type="primFontSz" val="65"/>
                    <dgm:constr type="rMarg"/>
                  </dgm:constrLst>
                </dgm:else>
              </dgm:choose>
              <dgm:ruleLst>
                <dgm:rule type="primFontSz" val="5" fact="NaN" max="NaN"/>
              </dgm:ruleLst>
            </dgm:layoutNode>
          </dgm:layoutNode>
        </dgm:forEach>
      </dgm:layoutNode>
      <dgm:layoutNode name="negSpace">
        <dgm:alg type="sp"/>
        <dgm:shape xmlns:r="http://schemas.openxmlformats.org/officeDocument/2006/relationships" r:blip="">
          <dgm:adjLst/>
        </dgm:shape>
        <dgm:presOf/>
        <dgm:constrLst/>
        <dgm:ruleLst/>
      </dgm:layoutNode>
      <dgm:layoutNode name="circle" styleLbl="node1">
        <dgm:alg type="tx"/>
        <dgm:shape xmlns:r="http://schemas.openxmlformats.org/officeDocument/2006/relationships" type="ellipse" r:blip="">
          <dgm:adjLst/>
        </dgm:shape>
        <dgm:presOf axis="self"/>
        <dgm:constrLst>
          <dgm:constr type="lMarg"/>
          <dgm:constr type="rMarg"/>
          <dgm:constr type="tMarg"/>
          <dgm:constr type="bMarg"/>
          <dgm:constr type="h" refType="w"/>
        </dgm:constrLst>
        <dgm:ruleLst>
          <dgm:rule type="primFontSz" val="5" fact="NaN" max="NaN"/>
        </dgm:ruleLst>
      </dgm:layoutNode>
      <dgm:forEach name="Name17" axis="followSib" ptType="sibTrans" cnt="1">
        <dgm:layoutNode name="transSpace">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drawing1.xml><?xml version="1.0" encoding="utf-8"?>
<c:userShapes xmlns:c="http://schemas.openxmlformats.org/drawingml/2006/chart">
  <cdr:relSizeAnchor xmlns:cdr="http://schemas.openxmlformats.org/drawingml/2006/chartDrawing">
    <cdr:from>
      <cdr:x>0.80943</cdr:x>
      <cdr:y>0.20558</cdr:y>
    </cdr:from>
    <cdr:to>
      <cdr:x>0.87769</cdr:x>
      <cdr:y>0.35066</cdr:y>
    </cdr:to>
    <cdr:cxnSp macro="">
      <cdr:nvCxnSpPr>
        <cdr:cNvPr id="3" name="Straight Arrow Connector 2">
          <a:extLst xmlns:a="http://schemas.openxmlformats.org/drawingml/2006/main">
            <a:ext uri="{FF2B5EF4-FFF2-40B4-BE49-F238E27FC236}">
              <a16:creationId xmlns:a16="http://schemas.microsoft.com/office/drawing/2014/main" id="{0ECD4A6D-2CD5-4A38-A717-2030380D1F67}"/>
            </a:ext>
          </a:extLst>
        </cdr:cNvPr>
        <cdr:cNvCxnSpPr/>
      </cdr:nvCxnSpPr>
      <cdr:spPr>
        <a:xfrm xmlns:a="http://schemas.openxmlformats.org/drawingml/2006/main" flipV="1">
          <a:off x="6229497" y="663039"/>
          <a:ext cx="525358" cy="467928"/>
        </a:xfrm>
        <a:prstGeom xmlns:a="http://schemas.openxmlformats.org/drawingml/2006/main" prst="straightConnector1">
          <a:avLst/>
        </a:prstGeom>
        <a:ln xmlns:a="http://schemas.openxmlformats.org/drawingml/2006/main" w="12700">
          <a:solidFill>
            <a:schemeClr val="tx1"/>
          </a:solidFill>
          <a:tailEnd type="triangle"/>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48" name="Shape 148"/>
          <p:cNvSpPr>
            <a:spLocks noGrp="1" noRot="1" noChangeAspect="1"/>
          </p:cNvSpPr>
          <p:nvPr>
            <p:ph type="sldImg"/>
          </p:nvPr>
        </p:nvSpPr>
        <p:spPr>
          <a:xfrm>
            <a:off x="1143000" y="685800"/>
            <a:ext cx="4572000" cy="3429000"/>
          </a:xfrm>
          <a:prstGeom prst="rect">
            <a:avLst/>
          </a:prstGeom>
        </p:spPr>
        <p:txBody>
          <a:bodyPr/>
          <a:lstStyle/>
          <a:p>
            <a:endParaRPr dirty="0"/>
          </a:p>
        </p:txBody>
      </p:sp>
      <p:sp>
        <p:nvSpPr>
          <p:cNvPr id="149" name="Shape 149"/>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457200" latinLnBrk="0">
      <a:lnSpc>
        <a:spcPct val="117999"/>
      </a:lnSpc>
      <a:defRPr sz="2200">
        <a:latin typeface="+mn-lt"/>
        <a:ea typeface="+mn-ea"/>
        <a:cs typeface="+mn-cs"/>
        <a:sym typeface="Helvetica Neue"/>
      </a:defRPr>
    </a:lvl1pPr>
    <a:lvl2pPr indent="228600" defTabSz="457200" latinLnBrk="0">
      <a:lnSpc>
        <a:spcPct val="117999"/>
      </a:lnSpc>
      <a:defRPr sz="2200">
        <a:latin typeface="+mn-lt"/>
        <a:ea typeface="+mn-ea"/>
        <a:cs typeface="+mn-cs"/>
        <a:sym typeface="Helvetica Neue"/>
      </a:defRPr>
    </a:lvl2pPr>
    <a:lvl3pPr indent="457200" defTabSz="457200" latinLnBrk="0">
      <a:lnSpc>
        <a:spcPct val="117999"/>
      </a:lnSpc>
      <a:defRPr sz="2200">
        <a:latin typeface="+mn-lt"/>
        <a:ea typeface="+mn-ea"/>
        <a:cs typeface="+mn-cs"/>
        <a:sym typeface="Helvetica Neue"/>
      </a:defRPr>
    </a:lvl3pPr>
    <a:lvl4pPr indent="685800" defTabSz="457200" latinLnBrk="0">
      <a:lnSpc>
        <a:spcPct val="117999"/>
      </a:lnSpc>
      <a:defRPr sz="2200">
        <a:latin typeface="+mn-lt"/>
        <a:ea typeface="+mn-ea"/>
        <a:cs typeface="+mn-cs"/>
        <a:sym typeface="Helvetica Neue"/>
      </a:defRPr>
    </a:lvl4pPr>
    <a:lvl5pPr indent="914400" defTabSz="457200" latinLnBrk="0">
      <a:lnSpc>
        <a:spcPct val="117999"/>
      </a:lnSpc>
      <a:defRPr sz="2200">
        <a:latin typeface="+mn-lt"/>
        <a:ea typeface="+mn-ea"/>
        <a:cs typeface="+mn-cs"/>
        <a:sym typeface="Helvetica Neue"/>
      </a:defRPr>
    </a:lvl5pPr>
    <a:lvl6pPr indent="1143000" defTabSz="457200" latinLnBrk="0">
      <a:lnSpc>
        <a:spcPct val="117999"/>
      </a:lnSpc>
      <a:defRPr sz="2200">
        <a:latin typeface="+mn-lt"/>
        <a:ea typeface="+mn-ea"/>
        <a:cs typeface="+mn-cs"/>
        <a:sym typeface="Helvetica Neue"/>
      </a:defRPr>
    </a:lvl6pPr>
    <a:lvl7pPr indent="1371600" defTabSz="457200" latinLnBrk="0">
      <a:lnSpc>
        <a:spcPct val="117999"/>
      </a:lnSpc>
      <a:defRPr sz="2200">
        <a:latin typeface="+mn-lt"/>
        <a:ea typeface="+mn-ea"/>
        <a:cs typeface="+mn-cs"/>
        <a:sym typeface="Helvetica Neue"/>
      </a:defRPr>
    </a:lvl7pPr>
    <a:lvl8pPr indent="1600200" defTabSz="457200" latinLnBrk="0">
      <a:lnSpc>
        <a:spcPct val="117999"/>
      </a:lnSpc>
      <a:defRPr sz="2200">
        <a:latin typeface="+mn-lt"/>
        <a:ea typeface="+mn-ea"/>
        <a:cs typeface="+mn-cs"/>
        <a:sym typeface="Helvetica Neue"/>
      </a:defRPr>
    </a:lvl8pPr>
    <a:lvl9pPr indent="1828800" defTabSz="457200" latinLnBrk="0">
      <a:lnSpc>
        <a:spcPct val="117999"/>
      </a:lnSpc>
      <a:defRPr sz="22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2870879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Seth</a:t>
            </a:r>
          </a:p>
        </p:txBody>
      </p:sp>
    </p:spTree>
    <p:extLst>
      <p:ext uri="{BB962C8B-B14F-4D97-AF65-F5344CB8AC3E}">
        <p14:creationId xmlns:p14="http://schemas.microsoft.com/office/powerpoint/2010/main" val="14556563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ltLang="en-US" dirty="0"/>
              <a:t>Gina</a:t>
            </a:r>
          </a:p>
          <a:p>
            <a:endParaRPr lang="en-US" dirty="0"/>
          </a:p>
        </p:txBody>
      </p:sp>
    </p:spTree>
    <p:extLst>
      <p:ext uri="{BB962C8B-B14F-4D97-AF65-F5344CB8AC3E}">
        <p14:creationId xmlns:p14="http://schemas.microsoft.com/office/powerpoint/2010/main" val="314152616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Gina</a:t>
            </a:r>
          </a:p>
        </p:txBody>
      </p:sp>
    </p:spTree>
    <p:extLst>
      <p:ext uri="{BB962C8B-B14F-4D97-AF65-F5344CB8AC3E}">
        <p14:creationId xmlns:p14="http://schemas.microsoft.com/office/powerpoint/2010/main" val="366323213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Gina 1-4</a:t>
            </a:r>
          </a:p>
          <a:p>
            <a:r>
              <a:rPr lang="en-US" dirty="0"/>
              <a:t>Seth 5-8</a:t>
            </a:r>
          </a:p>
        </p:txBody>
      </p:sp>
    </p:spTree>
    <p:extLst>
      <p:ext uri="{BB962C8B-B14F-4D97-AF65-F5344CB8AC3E}">
        <p14:creationId xmlns:p14="http://schemas.microsoft.com/office/powerpoint/2010/main" val="24933504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n-US" altLang="en-US" b="1" u="sng" dirty="0"/>
              <a:t>PRISM Staff</a:t>
            </a:r>
          </a:p>
          <a:p>
            <a:pPr marL="342900" indent="-342900">
              <a:buFont typeface="Arial" panose="020B0604020202020204" pitchFamily="34" charset="0"/>
              <a:buChar char="•"/>
            </a:pPr>
            <a:r>
              <a:rPr lang="en-US" altLang="en-US" dirty="0"/>
              <a:t>Thank</a:t>
            </a:r>
            <a:r>
              <a:rPr lang="en-US" altLang="en-US" baseline="0" dirty="0"/>
              <a:t> you for your time</a:t>
            </a:r>
          </a:p>
          <a:p>
            <a:pPr marL="342900" indent="-342900">
              <a:buFont typeface="Arial" panose="020B0604020202020204" pitchFamily="34" charset="0"/>
              <a:buChar char="•"/>
            </a:pPr>
            <a:r>
              <a:rPr lang="en-US" altLang="en-US" baseline="0" dirty="0"/>
              <a:t>Purpose is to check in and see how things are going, any new needs, go over services</a:t>
            </a:r>
          </a:p>
          <a:p>
            <a:pPr marL="342900" indent="-342900">
              <a:buFont typeface="Arial" panose="020B0604020202020204" pitchFamily="34" charset="0"/>
              <a:buChar char="•"/>
            </a:pPr>
            <a:r>
              <a:rPr lang="en-US" altLang="en-US" baseline="0" dirty="0"/>
              <a:t>Slides help to provide some structure, but the meeting is meant to be conversational </a:t>
            </a:r>
          </a:p>
          <a:p>
            <a:pPr marL="342900" indent="-342900">
              <a:buFont typeface="Arial" panose="020B0604020202020204" pitchFamily="34" charset="0"/>
              <a:buChar char="•"/>
            </a:pPr>
            <a:r>
              <a:rPr lang="en-US" altLang="en-US" baseline="0" dirty="0"/>
              <a:t>Also attending the meeting are your Alliant brokers</a:t>
            </a:r>
          </a:p>
          <a:p>
            <a:pPr marL="342900" indent="-342900">
              <a:buFont typeface="Arial" panose="020B0604020202020204" pitchFamily="34" charset="0"/>
              <a:buChar char="•"/>
            </a:pPr>
            <a:r>
              <a:rPr lang="en-US" altLang="en-US" baseline="0" dirty="0"/>
              <a:t>Alliant is our brokerage partner and has been for many years. They provide a number of different services for the EIA and its </a:t>
            </a:r>
            <a:r>
              <a:rPr lang="en-US" altLang="en-US" baseline="0" dirty="0" err="1"/>
              <a:t>mbrs</a:t>
            </a:r>
            <a:r>
              <a:rPr lang="en-US" altLang="en-US" baseline="0" dirty="0"/>
              <a:t>, one of which is being the primary contact for our PE </a:t>
            </a:r>
            <a:r>
              <a:rPr lang="en-US" altLang="en-US" baseline="0" dirty="0" err="1"/>
              <a:t>mbrs</a:t>
            </a:r>
            <a:r>
              <a:rPr lang="en-US" altLang="en-US" baseline="0" dirty="0"/>
              <a:t> </a:t>
            </a:r>
          </a:p>
          <a:p>
            <a:pPr marL="342900" indent="-342900">
              <a:buFont typeface="Arial" panose="020B0604020202020204" pitchFamily="34" charset="0"/>
              <a:buChar char="•"/>
            </a:pPr>
            <a:r>
              <a:rPr lang="en-US" altLang="en-US" baseline="0" dirty="0"/>
              <a:t>I will make this PPT available to download after the meeting</a:t>
            </a:r>
            <a:endParaRPr lang="en-US" altLang="en-US" dirty="0"/>
          </a:p>
          <a:p>
            <a:endParaRPr lang="en-US" dirty="0"/>
          </a:p>
        </p:txBody>
      </p:sp>
    </p:spTree>
    <p:extLst>
      <p:ext uri="{BB962C8B-B14F-4D97-AF65-F5344CB8AC3E}">
        <p14:creationId xmlns:p14="http://schemas.microsoft.com/office/powerpoint/2010/main" val="22870879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altLang="en-US" dirty="0"/>
              <a:t>Largest JPA in the nation</a:t>
            </a:r>
          </a:p>
          <a:p>
            <a:pPr marL="342900" indent="-342900">
              <a:buFont typeface="Arial" panose="020B0604020202020204" pitchFamily="34" charset="0"/>
              <a:buChar char="•"/>
            </a:pPr>
            <a:r>
              <a:rPr lang="en-US" altLang="en-US" dirty="0"/>
              <a:t>Property – Largest</a:t>
            </a:r>
            <a:r>
              <a:rPr lang="en-US" altLang="en-US" baseline="0" dirty="0"/>
              <a:t> EQ buyer in the world</a:t>
            </a:r>
          </a:p>
          <a:p>
            <a:pPr marL="342900" indent="-342900">
              <a:buFont typeface="Arial" panose="020B0604020202020204" pitchFamily="34" charset="0"/>
              <a:buChar char="•"/>
            </a:pPr>
            <a:r>
              <a:rPr lang="en-US" altLang="en-US" baseline="0" dirty="0"/>
              <a:t>Large size and economies of scale = more stability, better valued priced insurance market deals, and deals from our service vendors</a:t>
            </a:r>
            <a:endParaRPr lang="en-US" altLang="en-US" dirty="0"/>
          </a:p>
          <a:p>
            <a:endParaRPr lang="en-US" dirty="0"/>
          </a:p>
        </p:txBody>
      </p:sp>
    </p:spTree>
    <p:extLst>
      <p:ext uri="{BB962C8B-B14F-4D97-AF65-F5344CB8AC3E}">
        <p14:creationId xmlns:p14="http://schemas.microsoft.com/office/powerpoint/2010/main" val="3141526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CC6EB5-6B98-F690-D3AC-2B62816F09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49A230A-5CAC-9E12-061C-3684C47B7C3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46EC1AE-9910-61AF-AB06-8430814ED9D8}"/>
              </a:ext>
            </a:extLst>
          </p:cNvPr>
          <p:cNvSpPr>
            <a:spLocks noGrp="1"/>
          </p:cNvSpPr>
          <p:nvPr>
            <p:ph type="body" idx="1"/>
          </p:nvPr>
        </p:nvSpPr>
        <p:spPr/>
        <p:txBody>
          <a:bodyPr/>
          <a:lstStyle/>
          <a:p>
            <a:pPr marL="342900" indent="-342900">
              <a:buFont typeface="Arial" panose="020B0604020202020204" pitchFamily="34" charset="0"/>
              <a:buChar char="•"/>
            </a:pPr>
            <a:r>
              <a:rPr lang="en-US" altLang="en-US" dirty="0"/>
              <a:t>Largest JPA in the nation</a:t>
            </a:r>
          </a:p>
          <a:p>
            <a:pPr marL="342900" indent="-342900">
              <a:buFont typeface="Arial" panose="020B0604020202020204" pitchFamily="34" charset="0"/>
              <a:buChar char="•"/>
            </a:pPr>
            <a:r>
              <a:rPr lang="en-US" altLang="en-US" dirty="0"/>
              <a:t>Property – Largest</a:t>
            </a:r>
            <a:r>
              <a:rPr lang="en-US" altLang="en-US" baseline="0" dirty="0"/>
              <a:t> EQ buyer in the world</a:t>
            </a:r>
          </a:p>
          <a:p>
            <a:pPr marL="342900" indent="-342900">
              <a:buFont typeface="Arial" panose="020B0604020202020204" pitchFamily="34" charset="0"/>
              <a:buChar char="•"/>
            </a:pPr>
            <a:r>
              <a:rPr lang="en-US" altLang="en-US" baseline="0" dirty="0"/>
              <a:t>Large size and economies of scale = more stability, better valued priced insurance market deals, and deals from our service vendors</a:t>
            </a:r>
            <a:endParaRPr lang="en-US" altLang="en-US" dirty="0"/>
          </a:p>
          <a:p>
            <a:endParaRPr lang="en-US" dirty="0"/>
          </a:p>
        </p:txBody>
      </p:sp>
    </p:spTree>
    <p:extLst>
      <p:ext uri="{BB962C8B-B14F-4D97-AF65-F5344CB8AC3E}">
        <p14:creationId xmlns:p14="http://schemas.microsoft.com/office/powerpoint/2010/main" val="407784790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549F3E-30EC-F03C-B6C1-847ABCACDC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23A62-2D0C-7DE0-B4A6-832E0BA1CDD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54FAC2-EBD2-F536-CA39-AC3FE3311BB2}"/>
              </a:ext>
            </a:extLst>
          </p:cNvPr>
          <p:cNvSpPr>
            <a:spLocks noGrp="1"/>
          </p:cNvSpPr>
          <p:nvPr>
            <p:ph type="body" idx="1"/>
          </p:nvPr>
        </p:nvSpPr>
        <p:spPr/>
        <p:txBody>
          <a:bodyPr/>
          <a:lstStyle/>
          <a:p>
            <a:pPr marL="342900" indent="-342900">
              <a:buFont typeface="Arial" panose="020B0604020202020204" pitchFamily="34" charset="0"/>
              <a:buChar char="•"/>
            </a:pPr>
            <a:r>
              <a:rPr lang="en-US" altLang="en-US" dirty="0"/>
              <a:t>Largest JPA in the nation</a:t>
            </a:r>
          </a:p>
          <a:p>
            <a:pPr marL="342900" indent="-342900">
              <a:buFont typeface="Arial" panose="020B0604020202020204" pitchFamily="34" charset="0"/>
              <a:buChar char="•"/>
            </a:pPr>
            <a:r>
              <a:rPr lang="en-US" altLang="en-US" dirty="0"/>
              <a:t>Property – Largest</a:t>
            </a:r>
            <a:r>
              <a:rPr lang="en-US" altLang="en-US" baseline="0" dirty="0"/>
              <a:t> EQ buyer in the world</a:t>
            </a:r>
          </a:p>
          <a:p>
            <a:pPr marL="342900" indent="-342900">
              <a:buFont typeface="Arial" panose="020B0604020202020204" pitchFamily="34" charset="0"/>
              <a:buChar char="•"/>
            </a:pPr>
            <a:r>
              <a:rPr lang="en-US" altLang="en-US" baseline="0" dirty="0"/>
              <a:t>Large size and economies of scale = more stability, better valued priced insurance market deals, and deals from our service vendors</a:t>
            </a:r>
            <a:endParaRPr lang="en-US" altLang="en-US" dirty="0"/>
          </a:p>
          <a:p>
            <a:endParaRPr lang="en-US" dirty="0"/>
          </a:p>
        </p:txBody>
      </p:sp>
    </p:spTree>
    <p:extLst>
      <p:ext uri="{BB962C8B-B14F-4D97-AF65-F5344CB8AC3E}">
        <p14:creationId xmlns:p14="http://schemas.microsoft.com/office/powerpoint/2010/main" val="29629904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9904C7-3D53-9BF1-A039-304AA0FDD9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FD1C32-6EEE-9F0D-6962-5CCE7D9D55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DD9B704-0CA1-89BD-89CD-ED093C958797}"/>
              </a:ext>
            </a:extLst>
          </p:cNvPr>
          <p:cNvSpPr>
            <a:spLocks noGrp="1"/>
          </p:cNvSpPr>
          <p:nvPr>
            <p:ph type="body" idx="1"/>
          </p:nvPr>
        </p:nvSpPr>
        <p:spPr/>
        <p:txBody>
          <a:bodyPr/>
          <a:lstStyle/>
          <a:p>
            <a:pPr marL="342900" indent="-342900">
              <a:buFont typeface="Arial" panose="020B0604020202020204" pitchFamily="34" charset="0"/>
              <a:buChar char="•"/>
            </a:pPr>
            <a:r>
              <a:rPr lang="en-US" altLang="en-US" dirty="0"/>
              <a:t>Largest JPA in the nation</a:t>
            </a:r>
          </a:p>
          <a:p>
            <a:pPr marL="342900" indent="-342900">
              <a:buFont typeface="Arial" panose="020B0604020202020204" pitchFamily="34" charset="0"/>
              <a:buChar char="•"/>
            </a:pPr>
            <a:r>
              <a:rPr lang="en-US" altLang="en-US" dirty="0"/>
              <a:t>Property – Largest</a:t>
            </a:r>
            <a:r>
              <a:rPr lang="en-US" altLang="en-US" baseline="0" dirty="0"/>
              <a:t> EQ buyer in the world</a:t>
            </a:r>
          </a:p>
          <a:p>
            <a:pPr marL="342900" indent="-342900">
              <a:buFont typeface="Arial" panose="020B0604020202020204" pitchFamily="34" charset="0"/>
              <a:buChar char="•"/>
            </a:pPr>
            <a:r>
              <a:rPr lang="en-US" altLang="en-US" baseline="0" dirty="0"/>
              <a:t>Large size and economies of scale = more stability, better valued priced insurance market deals, and deals from our service vendors</a:t>
            </a:r>
            <a:endParaRPr lang="en-US" altLang="en-US" dirty="0"/>
          </a:p>
          <a:p>
            <a:endParaRPr lang="en-US" dirty="0"/>
          </a:p>
        </p:txBody>
      </p:sp>
    </p:spTree>
    <p:extLst>
      <p:ext uri="{BB962C8B-B14F-4D97-AF65-F5344CB8AC3E}">
        <p14:creationId xmlns:p14="http://schemas.microsoft.com/office/powerpoint/2010/main" val="194321729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9B5F7-1B59-DCDE-1E5E-B729709A193F}"/>
            </a:ext>
          </a:extLst>
        </p:cNvPr>
        <p:cNvGrpSpPr/>
        <p:nvPr/>
      </p:nvGrpSpPr>
      <p:grpSpPr>
        <a:xfrm>
          <a:off x="0" y="0"/>
          <a:ext cx="0" cy="0"/>
          <a:chOff x="0" y="0"/>
          <a:chExt cx="0" cy="0"/>
        </a:xfrm>
      </p:grpSpPr>
      <p:sp>
        <p:nvSpPr>
          <p:cNvPr id="53250" name="Slide Image Placeholder 1">
            <a:extLst>
              <a:ext uri="{FF2B5EF4-FFF2-40B4-BE49-F238E27FC236}">
                <a16:creationId xmlns:a16="http://schemas.microsoft.com/office/drawing/2014/main" id="{22948954-DC59-6027-D5F0-24A7BEBFB08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3251" name="Notes Placeholder 2">
            <a:extLst>
              <a:ext uri="{FF2B5EF4-FFF2-40B4-BE49-F238E27FC236}">
                <a16:creationId xmlns:a16="http://schemas.microsoft.com/office/drawing/2014/main" id="{B65A4462-C5A3-A9D9-746A-8509B69DA47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endParaRPr lang="en-US" altLang="en-US"/>
          </a:p>
        </p:txBody>
      </p:sp>
      <p:sp>
        <p:nvSpPr>
          <p:cNvPr id="53252" name="Slide Number Placeholder 3">
            <a:extLst>
              <a:ext uri="{FF2B5EF4-FFF2-40B4-BE49-F238E27FC236}">
                <a16:creationId xmlns:a16="http://schemas.microsoft.com/office/drawing/2014/main" id="{09E023F6-FB36-EF63-7260-1F38B6C61D0D}"/>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ea typeface="MS PGothic" panose="020B0600070205080204" pitchFamily="34" charset="-128"/>
              </a:defRPr>
            </a:lvl1pPr>
            <a:lvl2pPr marL="742950" indent="-285750">
              <a:defRPr>
                <a:solidFill>
                  <a:schemeClr val="tx1"/>
                </a:solidFill>
                <a:latin typeface="Calibri" panose="020F0502020204030204" pitchFamily="34" charset="0"/>
                <a:ea typeface="MS PGothic" panose="020B0600070205080204" pitchFamily="34" charset="-128"/>
              </a:defRPr>
            </a:lvl2pPr>
            <a:lvl3pPr marL="1143000" indent="-228600">
              <a:defRPr>
                <a:solidFill>
                  <a:schemeClr val="tx1"/>
                </a:solidFill>
                <a:latin typeface="Calibri" panose="020F0502020204030204" pitchFamily="34" charset="0"/>
                <a:ea typeface="MS PGothic" panose="020B0600070205080204" pitchFamily="34" charset="-128"/>
              </a:defRPr>
            </a:lvl3pPr>
            <a:lvl4pPr marL="1600200" indent="-228600">
              <a:defRPr>
                <a:solidFill>
                  <a:schemeClr val="tx1"/>
                </a:solidFill>
                <a:latin typeface="Calibri" panose="020F0502020204030204" pitchFamily="34" charset="0"/>
                <a:ea typeface="MS PGothic" panose="020B0600070205080204" pitchFamily="34" charset="-128"/>
              </a:defRPr>
            </a:lvl4pPr>
            <a:lvl5pPr marL="2057400" indent="-228600">
              <a:defRPr>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0"/>
              </a:spcBef>
              <a:spcAft>
                <a:spcPct val="0"/>
              </a:spcAft>
              <a:defRPr>
                <a:solidFill>
                  <a:schemeClr val="tx1"/>
                </a:solidFill>
                <a:latin typeface="Calibri" panose="020F0502020204030204" pitchFamily="34" charset="0"/>
                <a:ea typeface="MS PGothic" panose="020B0600070205080204" pitchFamily="34" charset="-128"/>
              </a:defRPr>
            </a:lvl9pPr>
          </a:lstStyle>
          <a:p>
            <a:pPr marL="0" marR="0" lvl="0" indent="0" algn="l" defTabSz="1733930" rtl="0" eaLnBrk="1" fontAlgn="auto" latinLnBrk="0" hangingPunct="0">
              <a:lnSpc>
                <a:spcPct val="90000"/>
              </a:lnSpc>
              <a:spcBef>
                <a:spcPts val="3200"/>
              </a:spcBef>
              <a:spcAft>
                <a:spcPts val="0"/>
              </a:spcAft>
              <a:buClrTx/>
              <a:buSzTx/>
              <a:buFontTx/>
              <a:buNone/>
              <a:tabLst/>
              <a:defRPr/>
            </a:pPr>
            <a:fld id="{43F13711-D157-4F7A-859A-BC577946D7F2}" type="slidenum">
              <a:rPr kumimoji="0" lang="en-JM" altLang="en-US" sz="3000" b="0" i="0" u="none" strike="noStrike" kern="0" cap="none" spc="0" normalizeH="0" baseline="0" noProof="0" smtClean="0">
                <a:ln>
                  <a:noFill/>
                </a:ln>
                <a:solidFill>
                  <a:srgbClr val="000000"/>
                </a:solidFill>
                <a:effectLst/>
                <a:uLnTx/>
                <a:uFillTx/>
                <a:latin typeface="Calibri" panose="020F0502020204030204" pitchFamily="34" charset="0"/>
                <a:ea typeface="MS PGothic" panose="020B0600070205080204" pitchFamily="34" charset="-128"/>
                <a:sym typeface="Helvetica Neue"/>
              </a:rPr>
              <a:pPr marL="0" marR="0" lvl="0" indent="0" algn="l" defTabSz="1733930" rtl="0" eaLnBrk="1" fontAlgn="auto" latinLnBrk="0" hangingPunct="0">
                <a:lnSpc>
                  <a:spcPct val="90000"/>
                </a:lnSpc>
                <a:spcBef>
                  <a:spcPts val="3200"/>
                </a:spcBef>
                <a:spcAft>
                  <a:spcPts val="0"/>
                </a:spcAft>
                <a:buClrTx/>
                <a:buSzTx/>
                <a:buFontTx/>
                <a:buNone/>
                <a:tabLst/>
                <a:defRPr/>
              </a:pPr>
              <a:t>19</a:t>
            </a:fld>
            <a:endParaRPr kumimoji="0" lang="en-JM" altLang="en-US" sz="3000" b="0" i="0" u="none" strike="noStrike" kern="0" cap="none" spc="0" normalizeH="0" baseline="0" noProof="0">
              <a:ln>
                <a:noFill/>
              </a:ln>
              <a:solidFill>
                <a:srgbClr val="000000"/>
              </a:solidFill>
              <a:effectLst/>
              <a:uLnTx/>
              <a:uFillTx/>
              <a:latin typeface="Calibri" panose="020F0502020204030204" pitchFamily="34" charset="0"/>
              <a:ea typeface="MS PGothic" panose="020B0600070205080204" pitchFamily="34" charset="-128"/>
              <a:sym typeface="Helvetica Neue"/>
            </a:endParaRPr>
          </a:p>
        </p:txBody>
      </p:sp>
    </p:spTree>
    <p:extLst>
      <p:ext uri="{BB962C8B-B14F-4D97-AF65-F5344CB8AC3E}">
        <p14:creationId xmlns:p14="http://schemas.microsoft.com/office/powerpoint/2010/main" val="410648585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US" altLang="en-US" dirty="0"/>
              <a:t>GINA</a:t>
            </a:r>
          </a:p>
          <a:p>
            <a:pPr marL="342900" indent="-342900">
              <a:buFont typeface="Arial" panose="020B0604020202020204" pitchFamily="34" charset="0"/>
              <a:buChar char="•"/>
            </a:pPr>
            <a:r>
              <a:rPr lang="en-US" altLang="en-US" dirty="0"/>
              <a:t>Largest JPA in the nation</a:t>
            </a:r>
          </a:p>
          <a:p>
            <a:pPr marL="342900" indent="-342900">
              <a:buFont typeface="Arial" panose="020B0604020202020204" pitchFamily="34" charset="0"/>
              <a:buChar char="•"/>
            </a:pPr>
            <a:r>
              <a:rPr lang="en-US" altLang="en-US" dirty="0"/>
              <a:t>Property – Largest</a:t>
            </a:r>
            <a:r>
              <a:rPr lang="en-US" altLang="en-US" baseline="0" dirty="0"/>
              <a:t> EQ buyer in the world</a:t>
            </a:r>
          </a:p>
          <a:p>
            <a:pPr marL="342900" indent="-342900">
              <a:buFont typeface="Arial" panose="020B0604020202020204" pitchFamily="34" charset="0"/>
              <a:buChar char="•"/>
            </a:pPr>
            <a:r>
              <a:rPr lang="en-US" altLang="en-US" baseline="0" dirty="0"/>
              <a:t>Large size and economies of scale = more stability, better valued priced insurance market deals, and deals from our service vendors</a:t>
            </a:r>
            <a:endParaRPr lang="en-US" altLang="en-US" dirty="0"/>
          </a:p>
          <a:p>
            <a:endParaRPr lang="en-US" dirty="0"/>
          </a:p>
        </p:txBody>
      </p:sp>
    </p:spTree>
    <p:extLst>
      <p:ext uri="{BB962C8B-B14F-4D97-AF65-F5344CB8AC3E}">
        <p14:creationId xmlns:p14="http://schemas.microsoft.com/office/powerpoint/2010/main" val="31415261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BE652C-E303-96CF-5038-C1F2AC66C97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0E2E72E-9681-A3E9-3C12-8683531054D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D6B343F-42A7-0C3E-BDF2-CA98DDE472A6}"/>
              </a:ext>
            </a:extLst>
          </p:cNvPr>
          <p:cNvSpPr>
            <a:spLocks noGrp="1"/>
          </p:cNvSpPr>
          <p:nvPr>
            <p:ph type="body" idx="1"/>
          </p:nvPr>
        </p:nvSpPr>
        <p:spPr/>
        <p:txBody>
          <a:bodyPr/>
          <a:lstStyle/>
          <a:p>
            <a:pPr marL="342900" indent="-342900">
              <a:buFont typeface="Arial" panose="020B0604020202020204" pitchFamily="34" charset="0"/>
              <a:buChar char="•"/>
            </a:pPr>
            <a:r>
              <a:rPr lang="en-US" altLang="en-US" dirty="0"/>
              <a:t>Largest JPA in the nation</a:t>
            </a:r>
          </a:p>
          <a:p>
            <a:pPr marL="342900" indent="-342900">
              <a:buFont typeface="Arial" panose="020B0604020202020204" pitchFamily="34" charset="0"/>
              <a:buChar char="•"/>
            </a:pPr>
            <a:r>
              <a:rPr lang="en-US" altLang="en-US" dirty="0"/>
              <a:t>Property – Largest</a:t>
            </a:r>
            <a:r>
              <a:rPr lang="en-US" altLang="en-US" baseline="0" dirty="0"/>
              <a:t> EQ buyer in the world</a:t>
            </a:r>
          </a:p>
          <a:p>
            <a:pPr marL="342900" indent="-342900">
              <a:buFont typeface="Arial" panose="020B0604020202020204" pitchFamily="34" charset="0"/>
              <a:buChar char="•"/>
            </a:pPr>
            <a:r>
              <a:rPr lang="en-US" altLang="en-US" baseline="0" dirty="0"/>
              <a:t>Large size and economies of scale = more stability, better valued priced insurance market deals, and deals from our service vendors</a:t>
            </a:r>
            <a:endParaRPr lang="en-US" altLang="en-US" dirty="0"/>
          </a:p>
          <a:p>
            <a:endParaRPr lang="en-US" dirty="0"/>
          </a:p>
        </p:txBody>
      </p:sp>
    </p:spTree>
    <p:extLst>
      <p:ext uri="{BB962C8B-B14F-4D97-AF65-F5344CB8AC3E}">
        <p14:creationId xmlns:p14="http://schemas.microsoft.com/office/powerpoint/2010/main" val="13794425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300" dirty="0">
                <a:latin typeface="Arial" panose="020B0604020202020204" pitchFamily="34" charset="0"/>
              </a:rPr>
              <a:t>GINA</a:t>
            </a:r>
          </a:p>
          <a:p>
            <a:r>
              <a:rPr lang="en-US" sz="1300" dirty="0">
                <a:latin typeface="Arial" panose="020B0604020202020204" pitchFamily="34" charset="0"/>
              </a:rPr>
              <a:t>PRISM is not traditional insurance. It was formed by its members as a </a:t>
            </a:r>
            <a:r>
              <a:rPr lang="en-US" sz="1300" i="1" dirty="0">
                <a:latin typeface="Arial" panose="020B0604020202020204" pitchFamily="34" charset="0"/>
              </a:rPr>
              <a:t>Risk Sharing Pool</a:t>
            </a:r>
            <a:r>
              <a:rPr lang="en-US" sz="1300" dirty="0">
                <a:latin typeface="Arial" panose="020B0604020202020204" pitchFamily="34" charset="0"/>
              </a:rPr>
              <a:t>. It is funded by member contributions which are </a:t>
            </a:r>
            <a:r>
              <a:rPr lang="en-US" sz="1300" i="1" dirty="0">
                <a:latin typeface="Arial" panose="020B0604020202020204" pitchFamily="34" charset="0"/>
              </a:rPr>
              <a:t>pooled</a:t>
            </a:r>
            <a:r>
              <a:rPr lang="en-US" sz="1300" dirty="0">
                <a:latin typeface="Arial" panose="020B0604020202020204" pitchFamily="34" charset="0"/>
              </a:rPr>
              <a:t> to pay claims, purchase reinsurance, provide member services, pay for administration and to invest monies for payment of </a:t>
            </a:r>
            <a:r>
              <a:rPr lang="en-US" sz="1300" i="1" dirty="0">
                <a:latin typeface="Arial" panose="020B0604020202020204" pitchFamily="34" charset="0"/>
              </a:rPr>
              <a:t>future</a:t>
            </a:r>
            <a:r>
              <a:rPr lang="en-US" sz="1300" dirty="0">
                <a:latin typeface="Arial" panose="020B0604020202020204" pitchFamily="34" charset="0"/>
              </a:rPr>
              <a:t> expenses. </a:t>
            </a:r>
          </a:p>
          <a:p>
            <a:endParaRPr lang="en-US" sz="1300" dirty="0">
              <a:latin typeface="Arial" panose="020B0604020202020204" pitchFamily="34" charset="0"/>
            </a:endParaRPr>
          </a:p>
          <a:p>
            <a:r>
              <a:rPr lang="en-US" sz="1300" dirty="0">
                <a:latin typeface="Arial" panose="020B0604020202020204" pitchFamily="34" charset="0"/>
              </a:rPr>
              <a:t>Members benefit from PRISM’s size. The large membership allows for economy of scale when negotiating with reinsurers. Further, the </a:t>
            </a:r>
            <a:r>
              <a:rPr lang="en-US" sz="1300" i="1" dirty="0">
                <a:latin typeface="Arial" panose="020B0604020202020204" pitchFamily="34" charset="0"/>
              </a:rPr>
              <a:t>diversification</a:t>
            </a:r>
            <a:r>
              <a:rPr lang="en-US" sz="1300" dirty="0">
                <a:latin typeface="Arial" panose="020B0604020202020204" pitchFamily="34" charset="0"/>
              </a:rPr>
              <a:t> of risk </a:t>
            </a:r>
            <a:r>
              <a:rPr lang="en-US" sz="1300" i="1" dirty="0">
                <a:latin typeface="Arial" panose="020B0604020202020204" pitchFamily="34" charset="0"/>
              </a:rPr>
              <a:t>among</a:t>
            </a:r>
            <a:r>
              <a:rPr lang="en-US" sz="1300" dirty="0">
                <a:latin typeface="Arial" panose="020B0604020202020204" pitchFamily="34" charset="0"/>
              </a:rPr>
              <a:t> members – different types and sizes of agencies, and different geographic locations – make the group more appealing to underwriters. Monies coming into PRISM allow for development of members services and risk control programs that would probably not be available to members operating independently. </a:t>
            </a:r>
          </a:p>
          <a:p>
            <a:endParaRPr lang="en-US" sz="1300" dirty="0">
              <a:latin typeface="Arial" panose="020B0604020202020204" pitchFamily="34" charset="0"/>
            </a:endParaRPr>
          </a:p>
          <a:p>
            <a:r>
              <a:rPr lang="en-US" sz="1300" dirty="0">
                <a:latin typeface="Arial" panose="020B0604020202020204" pitchFamily="34" charset="0"/>
              </a:rPr>
              <a:t>How much members pay is based on PRISM’s annual budget. </a:t>
            </a:r>
          </a:p>
        </p:txBody>
      </p:sp>
      <p:sp>
        <p:nvSpPr>
          <p:cNvPr id="4" name="Slide Number Placeholder 3"/>
          <p:cNvSpPr>
            <a:spLocks noGrp="1"/>
          </p:cNvSpPr>
          <p:nvPr>
            <p:ph type="sldNum" sz="quarter" idx="10"/>
          </p:nvPr>
        </p:nvSpPr>
        <p:spPr/>
        <p:txBody>
          <a:bodyPr lIns="96661" tIns="48331" rIns="96661" bIns="48331"/>
          <a:lstStyle/>
          <a:p>
            <a:fld id="{F7021451-1387-4CA6-816F-3879F97B5CBC}" type="slidenum">
              <a:rPr lang="en-US" smtClean="0"/>
              <a:t>3</a:t>
            </a:fld>
            <a:endParaRPr lang="en-US" dirty="0"/>
          </a:p>
        </p:txBody>
      </p:sp>
    </p:spTree>
    <p:extLst>
      <p:ext uri="{BB962C8B-B14F-4D97-AF65-F5344CB8AC3E}">
        <p14:creationId xmlns:p14="http://schemas.microsoft.com/office/powerpoint/2010/main" val="41795835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baseline="0" dirty="0"/>
              <a:t>Gina</a:t>
            </a:r>
          </a:p>
          <a:p>
            <a:pPr marL="483306" indent="-483306">
              <a:buAutoNum type="arabicPeriod"/>
            </a:pPr>
            <a:endParaRPr lang="en-US" dirty="0"/>
          </a:p>
        </p:txBody>
      </p:sp>
      <p:sp>
        <p:nvSpPr>
          <p:cNvPr id="4" name="Slide Number Placeholder 3"/>
          <p:cNvSpPr>
            <a:spLocks noGrp="1"/>
          </p:cNvSpPr>
          <p:nvPr>
            <p:ph type="sldNum" sz="quarter" idx="10"/>
          </p:nvPr>
        </p:nvSpPr>
        <p:spPr/>
        <p:txBody>
          <a:bodyPr lIns="96661" tIns="48331" rIns="96661" bIns="48331"/>
          <a:lstStyle/>
          <a:p>
            <a:fld id="{F7021451-1387-4CA6-816F-3879F97B5CBC}" type="slidenum">
              <a:rPr lang="en-US" smtClean="0"/>
              <a:t>4</a:t>
            </a:fld>
            <a:endParaRPr lang="en-US" dirty="0"/>
          </a:p>
        </p:txBody>
      </p:sp>
    </p:spTree>
    <p:extLst>
      <p:ext uri="{BB962C8B-B14F-4D97-AF65-F5344CB8AC3E}">
        <p14:creationId xmlns:p14="http://schemas.microsoft.com/office/powerpoint/2010/main" val="3319912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i="0" baseline="0" dirty="0"/>
              <a:t>GINA</a:t>
            </a:r>
          </a:p>
          <a:p>
            <a:r>
              <a:rPr lang="en-US" i="0" baseline="0" dirty="0"/>
              <a:t>There are a few </a:t>
            </a:r>
            <a:r>
              <a:rPr lang="en-US" i="1" baseline="0" dirty="0"/>
              <a:t>major</a:t>
            </a:r>
            <a:r>
              <a:rPr lang="en-US" baseline="0" dirty="0"/>
              <a:t> cost drivers for PRISM’s budget – in other words, there are a few </a:t>
            </a:r>
            <a:r>
              <a:rPr lang="en-US" i="1" baseline="0" dirty="0"/>
              <a:t>main</a:t>
            </a:r>
            <a:r>
              <a:rPr lang="en-US" baseline="0" dirty="0"/>
              <a:t> things that make our budgeted expenses go up or down:</a:t>
            </a:r>
          </a:p>
          <a:p>
            <a:pPr marL="483306" indent="-483306">
              <a:buFont typeface="Arial" panose="020B0604020202020204" pitchFamily="34" charset="0"/>
              <a:buChar char="•"/>
            </a:pPr>
            <a:r>
              <a:rPr lang="en-US" baseline="0" dirty="0"/>
              <a:t>First is exposure base – which is </a:t>
            </a:r>
            <a:r>
              <a:rPr lang="en-US" i="1" baseline="0" dirty="0"/>
              <a:t>what,</a:t>
            </a:r>
            <a:r>
              <a:rPr lang="en-US" baseline="0" dirty="0"/>
              <a:t> and how much of something we are covering. For example, if we cover more employees for workers’ compensation, the exposure base - and associated risk of loss - necessarily goes up.</a:t>
            </a:r>
          </a:p>
          <a:p>
            <a:pPr marL="483306" indent="-483306">
              <a:buFont typeface="Arial" panose="020B0604020202020204" pitchFamily="34" charset="0"/>
              <a:buChar char="•"/>
            </a:pPr>
            <a:r>
              <a:rPr lang="en-US" baseline="0" dirty="0"/>
              <a:t>Next is loss estimates –  which is what are our actuaries </a:t>
            </a:r>
            <a:r>
              <a:rPr lang="en-US" i="1" baseline="0" dirty="0"/>
              <a:t>estimate</a:t>
            </a:r>
            <a:r>
              <a:rPr lang="en-US" baseline="0" dirty="0"/>
              <a:t> losses will cost the pool. For example, if the prevailing cost of medical care for workers’ compensation claims is increasing, that will increase costs to the pool and more must be collected from the membership to cover losses.</a:t>
            </a:r>
          </a:p>
          <a:p>
            <a:pPr marL="483306" indent="-483306">
              <a:buFont typeface="Arial" panose="020B0604020202020204" pitchFamily="34" charset="0"/>
              <a:buChar char="•"/>
            </a:pPr>
            <a:r>
              <a:rPr lang="en-US" baseline="0" dirty="0"/>
              <a:t>Next, insurance markets – those determine what kind of reinsurance coverage is available on the open market and how much it will </a:t>
            </a:r>
            <a:r>
              <a:rPr lang="en-US" i="1" baseline="0" dirty="0"/>
              <a:t>cost</a:t>
            </a:r>
            <a:r>
              <a:rPr lang="en-US" baseline="0" dirty="0"/>
              <a:t> PRISM to transfer risk outside the pool. </a:t>
            </a:r>
          </a:p>
          <a:p>
            <a:pPr marL="483306" indent="-483306">
              <a:buFont typeface="Arial" panose="020B0604020202020204" pitchFamily="34" charset="0"/>
              <a:buChar char="•"/>
            </a:pPr>
            <a:r>
              <a:rPr lang="en-US" baseline="0" dirty="0"/>
              <a:t>Finally, we have investment returns – which is how much PRISM’s investments yields can </a:t>
            </a:r>
            <a:r>
              <a:rPr lang="en-US" i="1" baseline="0" dirty="0"/>
              <a:t>offset</a:t>
            </a:r>
            <a:r>
              <a:rPr lang="en-US" baseline="0" dirty="0"/>
              <a:t> costs. The more money we earn on investments, the </a:t>
            </a:r>
            <a:r>
              <a:rPr lang="en-US" i="1" baseline="0" dirty="0"/>
              <a:t>less</a:t>
            </a:r>
            <a:r>
              <a:rPr lang="en-US" baseline="0" dirty="0"/>
              <a:t> money must be collected from members. </a:t>
            </a:r>
          </a:p>
          <a:p>
            <a:pPr marL="483306" indent="-483306">
              <a:buAutoNum type="arabicPeriod"/>
            </a:pPr>
            <a:endParaRPr lang="en-US" dirty="0"/>
          </a:p>
        </p:txBody>
      </p:sp>
      <p:sp>
        <p:nvSpPr>
          <p:cNvPr id="4" name="Slide Number Placeholder 3"/>
          <p:cNvSpPr>
            <a:spLocks noGrp="1"/>
          </p:cNvSpPr>
          <p:nvPr>
            <p:ph type="sldNum" sz="quarter" idx="10"/>
          </p:nvPr>
        </p:nvSpPr>
        <p:spPr/>
        <p:txBody>
          <a:bodyPr lIns="96661" tIns="48331" rIns="96661" bIns="48331"/>
          <a:lstStyle/>
          <a:p>
            <a:fld id="{F7021451-1387-4CA6-816F-3879F97B5CBC}" type="slidenum">
              <a:rPr lang="en-US" smtClean="0"/>
              <a:t>5</a:t>
            </a:fld>
            <a:endParaRPr lang="en-US" dirty="0"/>
          </a:p>
        </p:txBody>
      </p:sp>
    </p:spTree>
    <p:extLst>
      <p:ext uri="{BB962C8B-B14F-4D97-AF65-F5344CB8AC3E}">
        <p14:creationId xmlns:p14="http://schemas.microsoft.com/office/powerpoint/2010/main" val="9628556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D3875F-D832-BABD-4951-570A20CA00F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24796EE-B5E8-12B1-DFA0-B804C60E13E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DDD9ED-DCA9-884C-041C-4A4B5BD9AFAD}"/>
              </a:ext>
            </a:extLst>
          </p:cNvPr>
          <p:cNvSpPr>
            <a:spLocks noGrp="1"/>
          </p:cNvSpPr>
          <p:nvPr>
            <p:ph type="body" idx="1"/>
          </p:nvPr>
        </p:nvSpPr>
        <p:spPr/>
        <p:txBody>
          <a:bodyPr/>
          <a:lstStyle/>
          <a:p>
            <a:r>
              <a:rPr lang="en-US" i="0" baseline="0" dirty="0"/>
              <a:t>GINA</a:t>
            </a:r>
          </a:p>
          <a:p>
            <a:r>
              <a:rPr lang="en-US" i="0" baseline="0" dirty="0"/>
              <a:t>There are a few </a:t>
            </a:r>
            <a:r>
              <a:rPr lang="en-US" i="1" baseline="0" dirty="0"/>
              <a:t>major</a:t>
            </a:r>
            <a:r>
              <a:rPr lang="en-US" baseline="0" dirty="0"/>
              <a:t> cost drivers for PRISM’s budget – in other words, there are a few </a:t>
            </a:r>
            <a:r>
              <a:rPr lang="en-US" i="1" baseline="0" dirty="0"/>
              <a:t>main</a:t>
            </a:r>
            <a:r>
              <a:rPr lang="en-US" baseline="0" dirty="0"/>
              <a:t> things that make our budgeted expenses go up or down:</a:t>
            </a:r>
          </a:p>
          <a:p>
            <a:pPr marL="483306" indent="-483306">
              <a:buFont typeface="Arial" panose="020B0604020202020204" pitchFamily="34" charset="0"/>
              <a:buChar char="•"/>
            </a:pPr>
            <a:r>
              <a:rPr lang="en-US" baseline="0" dirty="0"/>
              <a:t>First is exposure base – which is </a:t>
            </a:r>
            <a:r>
              <a:rPr lang="en-US" i="1" baseline="0" dirty="0"/>
              <a:t>what,</a:t>
            </a:r>
            <a:r>
              <a:rPr lang="en-US" baseline="0" dirty="0"/>
              <a:t> and how much of something we are covering. For example, if we cover more employees for workers’ compensation, the exposure base - and associated risk of loss - necessarily goes up.</a:t>
            </a:r>
          </a:p>
          <a:p>
            <a:pPr marL="483306" indent="-483306">
              <a:buFont typeface="Arial" panose="020B0604020202020204" pitchFamily="34" charset="0"/>
              <a:buChar char="•"/>
            </a:pPr>
            <a:r>
              <a:rPr lang="en-US" baseline="0" dirty="0"/>
              <a:t>Next is loss estimates –  which is what are our actuaries </a:t>
            </a:r>
            <a:r>
              <a:rPr lang="en-US" i="1" baseline="0" dirty="0"/>
              <a:t>estimate</a:t>
            </a:r>
            <a:r>
              <a:rPr lang="en-US" baseline="0" dirty="0"/>
              <a:t> losses will cost the pool. For example, if the prevailing cost of medical care for workers’ compensation claims is increasing, that will increase costs to the pool and more must be collected from the membership to cover losses.</a:t>
            </a:r>
          </a:p>
          <a:p>
            <a:pPr marL="483306" indent="-483306">
              <a:buFont typeface="Arial" panose="020B0604020202020204" pitchFamily="34" charset="0"/>
              <a:buChar char="•"/>
            </a:pPr>
            <a:r>
              <a:rPr lang="en-US" baseline="0" dirty="0"/>
              <a:t>Next, insurance markets – those determine what kind of reinsurance coverage is available on the open market and how much it will </a:t>
            </a:r>
            <a:r>
              <a:rPr lang="en-US" i="1" baseline="0" dirty="0"/>
              <a:t>cost</a:t>
            </a:r>
            <a:r>
              <a:rPr lang="en-US" baseline="0" dirty="0"/>
              <a:t> PRISM to transfer risk outside the pool. </a:t>
            </a:r>
          </a:p>
          <a:p>
            <a:pPr marL="483306" indent="-483306">
              <a:buFont typeface="Arial" panose="020B0604020202020204" pitchFamily="34" charset="0"/>
              <a:buChar char="•"/>
            </a:pPr>
            <a:r>
              <a:rPr lang="en-US" baseline="0" dirty="0"/>
              <a:t>Finally, we have investment returns – which is how much PRISM’s investments yields can </a:t>
            </a:r>
            <a:r>
              <a:rPr lang="en-US" i="1" baseline="0" dirty="0"/>
              <a:t>offset</a:t>
            </a:r>
            <a:r>
              <a:rPr lang="en-US" baseline="0" dirty="0"/>
              <a:t> costs. The more money we earn on investments, the </a:t>
            </a:r>
            <a:r>
              <a:rPr lang="en-US" i="1" baseline="0" dirty="0"/>
              <a:t>less</a:t>
            </a:r>
            <a:r>
              <a:rPr lang="en-US" baseline="0" dirty="0"/>
              <a:t> money must be collected from members. </a:t>
            </a:r>
          </a:p>
          <a:p>
            <a:pPr marL="483306" indent="-483306">
              <a:buAutoNum type="arabicPeriod"/>
            </a:pPr>
            <a:endParaRPr lang="en-US" dirty="0"/>
          </a:p>
        </p:txBody>
      </p:sp>
      <p:sp>
        <p:nvSpPr>
          <p:cNvPr id="4" name="Slide Number Placeholder 3">
            <a:extLst>
              <a:ext uri="{FF2B5EF4-FFF2-40B4-BE49-F238E27FC236}">
                <a16:creationId xmlns:a16="http://schemas.microsoft.com/office/drawing/2014/main" id="{FF339460-CFCF-05F1-B705-41358EACFB01}"/>
              </a:ext>
            </a:extLst>
          </p:cNvPr>
          <p:cNvSpPr>
            <a:spLocks noGrp="1"/>
          </p:cNvSpPr>
          <p:nvPr>
            <p:ph type="sldNum" sz="quarter" idx="10"/>
          </p:nvPr>
        </p:nvSpPr>
        <p:spPr/>
        <p:txBody>
          <a:bodyPr lIns="96661" tIns="48331" rIns="96661" bIns="48331"/>
          <a:lstStyle/>
          <a:p>
            <a:fld id="{F7021451-1387-4CA6-816F-3879F97B5CBC}" type="slidenum">
              <a:rPr lang="en-US" smtClean="0"/>
              <a:t>6</a:t>
            </a:fld>
            <a:endParaRPr lang="en-US" dirty="0"/>
          </a:p>
        </p:txBody>
      </p:sp>
    </p:spTree>
    <p:extLst>
      <p:ext uri="{BB962C8B-B14F-4D97-AF65-F5344CB8AC3E}">
        <p14:creationId xmlns:p14="http://schemas.microsoft.com/office/powerpoint/2010/main" val="3755761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Kevin</a:t>
            </a:r>
          </a:p>
        </p:txBody>
      </p:sp>
    </p:spTree>
    <p:extLst>
      <p:ext uri="{BB962C8B-B14F-4D97-AF65-F5344CB8AC3E}">
        <p14:creationId xmlns:p14="http://schemas.microsoft.com/office/powerpoint/2010/main" val="1256886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8496A-FE2B-71D2-6F5C-A4469D1620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D837B2A-F74B-5AD4-762F-B92050DB1C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549D4E3-DFFD-B746-E514-E5D1BC0951A5}"/>
              </a:ext>
            </a:extLst>
          </p:cNvPr>
          <p:cNvSpPr>
            <a:spLocks noGrp="1"/>
          </p:cNvSpPr>
          <p:nvPr>
            <p:ph type="body" idx="1"/>
          </p:nvPr>
        </p:nvSpPr>
        <p:spPr/>
        <p:txBody>
          <a:bodyPr/>
          <a:lstStyle/>
          <a:p>
            <a:r>
              <a:rPr lang="en-US" b="1" dirty="0"/>
              <a:t>Kevin</a:t>
            </a:r>
          </a:p>
        </p:txBody>
      </p:sp>
    </p:spTree>
    <p:extLst>
      <p:ext uri="{BB962C8B-B14F-4D97-AF65-F5344CB8AC3E}">
        <p14:creationId xmlns:p14="http://schemas.microsoft.com/office/powerpoint/2010/main" val="17291981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Seth</a:t>
            </a:r>
          </a:p>
        </p:txBody>
      </p:sp>
    </p:spTree>
    <p:extLst>
      <p:ext uri="{BB962C8B-B14F-4D97-AF65-F5344CB8AC3E}">
        <p14:creationId xmlns:p14="http://schemas.microsoft.com/office/powerpoint/2010/main" val="5483357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p:spTree>
      <p:nvGrpSpPr>
        <p:cNvPr id="1" name=""/>
        <p:cNvGrpSpPr/>
        <p:nvPr/>
      </p:nvGrpSpPr>
      <p:grpSpPr>
        <a:xfrm>
          <a:off x="0" y="0"/>
          <a:ext cx="0" cy="0"/>
          <a:chOff x="0" y="0"/>
          <a:chExt cx="0" cy="0"/>
        </a:xfrm>
      </p:grpSpPr>
      <p:sp>
        <p:nvSpPr>
          <p:cNvPr id="11" name="Author and Date"/>
          <p:cNvSpPr txBox="1">
            <a:spLocks noGrp="1"/>
          </p:cNvSpPr>
          <p:nvPr>
            <p:ph type="body" sz="quarter" idx="13" hasCustomPrompt="1"/>
          </p:nvPr>
        </p:nvSpPr>
        <p:spPr>
          <a:xfrm>
            <a:off x="698500" y="8657488"/>
            <a:ext cx="11607801" cy="461060"/>
          </a:xfrm>
          <a:prstGeom prst="rect">
            <a:avLst/>
          </a:prstGeom>
        </p:spPr>
        <p:txBody>
          <a:bodyPr anchor="b"/>
          <a:lstStyle>
            <a:lvl1pPr marL="0" indent="0" defTabSz="563541">
              <a:lnSpc>
                <a:spcPct val="100000"/>
              </a:lnSpc>
              <a:spcBef>
                <a:spcPts val="0"/>
              </a:spcBef>
              <a:buSzTx/>
              <a:buNone/>
              <a:defRPr sz="2304" b="1"/>
            </a:lvl1pPr>
          </a:lstStyle>
          <a:p>
            <a:r>
              <a:t>Author and Date</a:t>
            </a:r>
          </a:p>
        </p:txBody>
      </p:sp>
      <p:sp>
        <p:nvSpPr>
          <p:cNvPr id="12" name="Presentation Title"/>
          <p:cNvSpPr txBox="1">
            <a:spLocks noGrp="1"/>
          </p:cNvSpPr>
          <p:nvPr>
            <p:ph type="title" hasCustomPrompt="1"/>
          </p:nvPr>
        </p:nvSpPr>
        <p:spPr>
          <a:xfrm>
            <a:off x="698500" y="1854200"/>
            <a:ext cx="11609057" cy="3302000"/>
          </a:xfrm>
          <a:prstGeom prst="rect">
            <a:avLst/>
          </a:prstGeom>
        </p:spPr>
        <p:txBody>
          <a:bodyPr anchor="b"/>
          <a:lstStyle>
            <a:lvl1pPr>
              <a:defRPr sz="8200" spc="-164"/>
            </a:lvl1pPr>
          </a:lstStyle>
          <a:p>
            <a:r>
              <a:t>Presentation Title</a:t>
            </a:r>
          </a:p>
        </p:txBody>
      </p:sp>
      <p:sp>
        <p:nvSpPr>
          <p:cNvPr id="13" name="Body Level One…"/>
          <p:cNvSpPr txBox="1">
            <a:spLocks noGrp="1"/>
          </p:cNvSpPr>
          <p:nvPr>
            <p:ph type="body" sz="quarter" idx="1" hasCustomPrompt="1"/>
          </p:nvPr>
        </p:nvSpPr>
        <p:spPr>
          <a:xfrm>
            <a:off x="698500" y="5105400"/>
            <a:ext cx="11607800" cy="1456399"/>
          </a:xfrm>
          <a:prstGeom prst="rect">
            <a:avLst/>
          </a:prstGeom>
        </p:spPr>
        <p:txBody>
          <a:bodyPr/>
          <a:lstStyle>
            <a:lvl1pPr marL="0" indent="0" defTabSz="587022">
              <a:lnSpc>
                <a:spcPct val="100000"/>
              </a:lnSpc>
              <a:spcBef>
                <a:spcPts val="0"/>
              </a:spcBef>
              <a:buSzTx/>
              <a:buNone/>
              <a:defRPr sz="3800" b="1"/>
            </a:lvl1pPr>
            <a:lvl2pPr marL="0" indent="0" defTabSz="587022">
              <a:lnSpc>
                <a:spcPct val="100000"/>
              </a:lnSpc>
              <a:spcBef>
                <a:spcPts val="0"/>
              </a:spcBef>
              <a:buSzTx/>
              <a:buNone/>
              <a:defRPr sz="3800" b="1"/>
            </a:lvl2pPr>
            <a:lvl3pPr marL="0" indent="0" defTabSz="587022">
              <a:lnSpc>
                <a:spcPct val="100000"/>
              </a:lnSpc>
              <a:spcBef>
                <a:spcPts val="0"/>
              </a:spcBef>
              <a:buSzTx/>
              <a:buNone/>
              <a:defRPr sz="3800" b="1"/>
            </a:lvl3pPr>
            <a:lvl4pPr marL="0" indent="0" defTabSz="587022">
              <a:lnSpc>
                <a:spcPct val="100000"/>
              </a:lnSpc>
              <a:spcBef>
                <a:spcPts val="0"/>
              </a:spcBef>
              <a:buSzTx/>
              <a:buNone/>
              <a:defRPr sz="3800" b="1"/>
            </a:lvl4pPr>
            <a:lvl5pPr marL="0" indent="0" defTabSz="587022">
              <a:lnSpc>
                <a:spcPct val="100000"/>
              </a:lnSpc>
              <a:spcBef>
                <a:spcPts val="0"/>
              </a:spcBef>
              <a:buSzTx/>
              <a:buNone/>
              <a:defRPr sz="3800" b="1"/>
            </a:lvl5pPr>
          </a:lstStyle>
          <a:p>
            <a:r>
              <a:t>Presentation Subtitle</a:t>
            </a:r>
          </a:p>
          <a:p>
            <a:pPr lvl="1"/>
            <a:endParaRPr/>
          </a:p>
          <a:p>
            <a:pPr lvl="2"/>
            <a:endParaRPr/>
          </a:p>
          <a:p>
            <a:pPr lvl="3"/>
            <a:endParaRPr/>
          </a:p>
          <a:p>
            <a:pPr lvl="4"/>
            <a:endParaRPr/>
          </a:p>
        </p:txBody>
      </p:sp>
      <p:sp>
        <p:nvSpPr>
          <p:cNvPr id="14" name="Slide Number"/>
          <p:cNvSpPr txBox="1">
            <a:spLocks noGrp="1"/>
          </p:cNvSpPr>
          <p:nvPr>
            <p:ph type="sldNum" sz="quarter" idx="2"/>
          </p:nvPr>
        </p:nvSpPr>
        <p:spPr>
          <a:xfrm>
            <a:off x="6353454" y="9220199"/>
            <a:ext cx="297892" cy="287479"/>
          </a:xfrm>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type="tx">
  <p:cSld name="Quote">
    <p:spTree>
      <p:nvGrpSpPr>
        <p:cNvPr id="1" name=""/>
        <p:cNvGrpSpPr/>
        <p:nvPr/>
      </p:nvGrpSpPr>
      <p:grpSpPr>
        <a:xfrm>
          <a:off x="0" y="0"/>
          <a:ext cx="0" cy="0"/>
          <a:chOff x="0" y="0"/>
          <a:chExt cx="0" cy="0"/>
        </a:xfrm>
      </p:grpSpPr>
      <p:sp>
        <p:nvSpPr>
          <p:cNvPr id="115" name="Body Level One…"/>
          <p:cNvSpPr txBox="1">
            <a:spLocks noGrp="1"/>
          </p:cNvSpPr>
          <p:nvPr>
            <p:ph type="body" sz="half" idx="1" hasCustomPrompt="1"/>
          </p:nvPr>
        </p:nvSpPr>
        <p:spPr>
          <a:xfrm>
            <a:off x="736600" y="3721100"/>
            <a:ext cx="11531600" cy="2324100"/>
          </a:xfrm>
          <a:prstGeom prst="rect">
            <a:avLst/>
          </a:prstGeom>
        </p:spPr>
        <p:txBody>
          <a:bodyPr anchor="ctr"/>
          <a:lstStyle>
            <a:lvl1pPr marL="457200" indent="-342900">
              <a:spcBef>
                <a:spcPts val="0"/>
              </a:spcBef>
              <a:buSzTx/>
              <a:buNone/>
              <a:defRPr sz="6000" spc="-119">
                <a:latin typeface="Helvetica Neue Medium"/>
                <a:ea typeface="Helvetica Neue Medium"/>
                <a:cs typeface="Helvetica Neue Medium"/>
                <a:sym typeface="Helvetica Neue Medium"/>
              </a:defRPr>
            </a:lvl1pPr>
            <a:lvl2pPr marL="457200" indent="-342900">
              <a:spcBef>
                <a:spcPts val="0"/>
              </a:spcBef>
              <a:buSzTx/>
              <a:buNone/>
              <a:defRPr sz="6000" spc="-119">
                <a:latin typeface="Helvetica Neue Medium"/>
                <a:ea typeface="Helvetica Neue Medium"/>
                <a:cs typeface="Helvetica Neue Medium"/>
                <a:sym typeface="Helvetica Neue Medium"/>
              </a:defRPr>
            </a:lvl2pPr>
            <a:lvl3pPr marL="457200" indent="-342900">
              <a:spcBef>
                <a:spcPts val="0"/>
              </a:spcBef>
              <a:buSzTx/>
              <a:buNone/>
              <a:defRPr sz="6000" spc="-119">
                <a:latin typeface="Helvetica Neue Medium"/>
                <a:ea typeface="Helvetica Neue Medium"/>
                <a:cs typeface="Helvetica Neue Medium"/>
                <a:sym typeface="Helvetica Neue Medium"/>
              </a:defRPr>
            </a:lvl3pPr>
            <a:lvl4pPr marL="457200" indent="-342900">
              <a:spcBef>
                <a:spcPts val="0"/>
              </a:spcBef>
              <a:buSzTx/>
              <a:buNone/>
              <a:defRPr sz="6000" spc="-119">
                <a:latin typeface="Helvetica Neue Medium"/>
                <a:ea typeface="Helvetica Neue Medium"/>
                <a:cs typeface="Helvetica Neue Medium"/>
                <a:sym typeface="Helvetica Neue Medium"/>
              </a:defRPr>
            </a:lvl4pPr>
            <a:lvl5pPr marL="457200" indent="-342900">
              <a:spcBef>
                <a:spcPts val="0"/>
              </a:spcBef>
              <a:buSzTx/>
              <a:buNone/>
              <a:defRPr sz="6000" spc="-119">
                <a:latin typeface="Helvetica Neue Medium"/>
                <a:ea typeface="Helvetica Neue Medium"/>
                <a:cs typeface="Helvetica Neue Medium"/>
                <a:sym typeface="Helvetica Neue Medium"/>
              </a:defRPr>
            </a:lvl5pPr>
          </a:lstStyle>
          <a:p>
            <a:r>
              <a:t>“Notable Quote”</a:t>
            </a:r>
          </a:p>
          <a:p>
            <a:pPr lvl="1"/>
            <a:endParaRPr/>
          </a:p>
          <a:p>
            <a:pPr lvl="2"/>
            <a:endParaRPr/>
          </a:p>
          <a:p>
            <a:pPr lvl="3"/>
            <a:endParaRPr/>
          </a:p>
          <a:p>
            <a:pPr lvl="4"/>
            <a:endParaRPr/>
          </a:p>
        </p:txBody>
      </p:sp>
      <p:sp>
        <p:nvSpPr>
          <p:cNvPr id="116" name="Attribution"/>
          <p:cNvSpPr txBox="1">
            <a:spLocks noGrp="1"/>
          </p:cNvSpPr>
          <p:nvPr>
            <p:ph type="body" sz="quarter" idx="13" hasCustomPrompt="1"/>
          </p:nvPr>
        </p:nvSpPr>
        <p:spPr>
          <a:xfrm>
            <a:off x="1219200" y="6426200"/>
            <a:ext cx="11049000" cy="461059"/>
          </a:xfrm>
          <a:prstGeom prst="rect">
            <a:avLst/>
          </a:prstGeom>
        </p:spPr>
        <p:txBody>
          <a:bodyPr/>
          <a:lstStyle>
            <a:lvl1pPr marL="0" indent="0" defTabSz="563541">
              <a:lnSpc>
                <a:spcPct val="100000"/>
              </a:lnSpc>
              <a:spcBef>
                <a:spcPts val="0"/>
              </a:spcBef>
              <a:buSzTx/>
              <a:buNone/>
              <a:defRPr sz="2304" b="1"/>
            </a:lvl1pPr>
          </a:lstStyle>
          <a:p>
            <a:r>
              <a:t>Attribution</a:t>
            </a:r>
          </a:p>
        </p:txBody>
      </p:sp>
      <p:sp>
        <p:nvSpPr>
          <p:cNvPr id="11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type="tx">
  <p:cSld name="Photo - 3 Up">
    <p:spTree>
      <p:nvGrpSpPr>
        <p:cNvPr id="1" name=""/>
        <p:cNvGrpSpPr/>
        <p:nvPr/>
      </p:nvGrpSpPr>
      <p:grpSpPr>
        <a:xfrm>
          <a:off x="0" y="0"/>
          <a:ext cx="0" cy="0"/>
          <a:chOff x="0" y="0"/>
          <a:chExt cx="0" cy="0"/>
        </a:xfrm>
      </p:grpSpPr>
      <p:sp>
        <p:nvSpPr>
          <p:cNvPr id="124" name="Image"/>
          <p:cNvSpPr>
            <a:spLocks noGrp="1"/>
          </p:cNvSpPr>
          <p:nvPr>
            <p:ph type="pic" idx="13"/>
          </p:nvPr>
        </p:nvSpPr>
        <p:spPr>
          <a:xfrm>
            <a:off x="-2082800" y="687558"/>
            <a:ext cx="11165190" cy="8373892"/>
          </a:xfrm>
          <a:prstGeom prst="rect">
            <a:avLst/>
          </a:prstGeom>
        </p:spPr>
        <p:txBody>
          <a:bodyPr lIns="91439" tIns="45719" rIns="91439" bIns="45719">
            <a:noAutofit/>
          </a:bodyPr>
          <a:lstStyle/>
          <a:p>
            <a:endParaRPr dirty="0"/>
          </a:p>
        </p:txBody>
      </p:sp>
      <p:sp>
        <p:nvSpPr>
          <p:cNvPr id="125" name="Image"/>
          <p:cNvSpPr>
            <a:spLocks noGrp="1"/>
          </p:cNvSpPr>
          <p:nvPr>
            <p:ph type="pic" sz="half" idx="14"/>
          </p:nvPr>
        </p:nvSpPr>
        <p:spPr>
          <a:xfrm>
            <a:off x="6597650" y="292100"/>
            <a:ext cx="5740400" cy="4592321"/>
          </a:xfrm>
          <a:prstGeom prst="rect">
            <a:avLst/>
          </a:prstGeom>
        </p:spPr>
        <p:txBody>
          <a:bodyPr lIns="91439" tIns="45719" rIns="91439" bIns="45719">
            <a:noAutofit/>
          </a:bodyPr>
          <a:lstStyle/>
          <a:p>
            <a:endParaRPr dirty="0"/>
          </a:p>
        </p:txBody>
      </p:sp>
      <p:sp>
        <p:nvSpPr>
          <p:cNvPr id="126" name="Image"/>
          <p:cNvSpPr>
            <a:spLocks noGrp="1"/>
          </p:cNvSpPr>
          <p:nvPr>
            <p:ph type="pic" idx="15"/>
          </p:nvPr>
        </p:nvSpPr>
        <p:spPr>
          <a:xfrm>
            <a:off x="4984750" y="2749550"/>
            <a:ext cx="7937500" cy="9238276"/>
          </a:xfrm>
          <a:prstGeom prst="rect">
            <a:avLst/>
          </a:prstGeom>
        </p:spPr>
        <p:txBody>
          <a:bodyPr lIns="91439" tIns="45719" rIns="91439" bIns="45719">
            <a:noAutofit/>
          </a:bodyPr>
          <a:lstStyle/>
          <a:p>
            <a:endParaRPr dirty="0"/>
          </a:p>
        </p:txBody>
      </p:sp>
      <p:sp>
        <p:nvSpPr>
          <p:cNvPr id="127"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0673449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CA8368-D828-45B8-92B5-44AE1A05D5A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3357394-764A-40A6-88C0-59E48CB7655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20CDEEC-886B-480A-8F81-F7E12BD99D68}"/>
              </a:ext>
            </a:extLst>
          </p:cNvPr>
          <p:cNvSpPr>
            <a:spLocks noGrp="1"/>
          </p:cNvSpPr>
          <p:nvPr>
            <p:ph type="dt" sz="half" idx="10"/>
          </p:nvPr>
        </p:nvSpPr>
        <p:spPr/>
        <p:txBody>
          <a:bodyPr/>
          <a:lstStyle/>
          <a:p>
            <a:fld id="{0DE083D4-A809-4BB1-B515-899470E2A2A5}" type="datetimeFigureOut">
              <a:rPr lang="en-US" smtClean="0"/>
              <a:t>4/15/2026</a:t>
            </a:fld>
            <a:endParaRPr lang="en-US"/>
          </a:p>
        </p:txBody>
      </p:sp>
      <p:sp>
        <p:nvSpPr>
          <p:cNvPr id="5" name="Footer Placeholder 4">
            <a:extLst>
              <a:ext uri="{FF2B5EF4-FFF2-40B4-BE49-F238E27FC236}">
                <a16:creationId xmlns:a16="http://schemas.microsoft.com/office/drawing/2014/main" id="{DA690E30-9652-459E-B347-8B04B8C8B22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CEA0B62-81C8-4EA3-9163-1B6C841A4160}"/>
              </a:ext>
            </a:extLst>
          </p:cNvPr>
          <p:cNvSpPr>
            <a:spLocks noGrp="1"/>
          </p:cNvSpPr>
          <p:nvPr>
            <p:ph type="sldNum" sz="quarter" idx="12"/>
          </p:nvPr>
        </p:nvSpPr>
        <p:spPr>
          <a:xfrm>
            <a:off x="6345125" y="9205031"/>
            <a:ext cx="307777" cy="302647"/>
          </a:xfrm>
        </p:spPr>
        <p:txBody>
          <a:bodyPr/>
          <a:lstStyle/>
          <a:p>
            <a:fld id="{A7B74EF6-B66B-4B53-A9BB-7B09AB26DF32}" type="slidenum">
              <a:rPr lang="en-US" smtClean="0"/>
              <a:t>‹#›</a:t>
            </a:fld>
            <a:endParaRPr lang="en-US"/>
          </a:p>
        </p:txBody>
      </p:sp>
    </p:spTree>
    <p:extLst>
      <p:ext uri="{BB962C8B-B14F-4D97-AF65-F5344CB8AC3E}">
        <p14:creationId xmlns:p14="http://schemas.microsoft.com/office/powerpoint/2010/main" val="2901095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solidFill>
              </a:defRPr>
            </a:lvl1pPr>
          </a:lstStyle>
          <a:p>
            <a:r>
              <a:rPr lang="en-US" dirty="0"/>
              <a:t>Click to edit Master title style</a:t>
            </a:r>
            <a:endParaRPr lang="en-JM" dirty="0"/>
          </a:p>
        </p:txBody>
      </p:sp>
      <p:sp>
        <p:nvSpPr>
          <p:cNvPr id="8" name="Picture Placeholder 24"/>
          <p:cNvSpPr>
            <a:spLocks noGrp="1"/>
          </p:cNvSpPr>
          <p:nvPr>
            <p:ph type="pic" sz="quarter" idx="14"/>
          </p:nvPr>
        </p:nvSpPr>
        <p:spPr>
          <a:xfrm>
            <a:off x="650240" y="2564838"/>
            <a:ext cx="3799839" cy="5701645"/>
          </a:xfrm>
        </p:spPr>
        <p:txBody>
          <a:bodyPr rtlCol="0">
            <a:normAutofit/>
          </a:bodyPr>
          <a:lstStyle>
            <a:lvl1pPr marL="0" indent="0">
              <a:buFontTx/>
              <a:buNone/>
              <a:defRPr sz="1707">
                <a:solidFill>
                  <a:srgbClr val="17375E"/>
                </a:solidFill>
              </a:defRPr>
            </a:lvl1pPr>
          </a:lstStyle>
          <a:p>
            <a:pPr lvl="0"/>
            <a:endParaRPr lang="en-JM" noProof="0"/>
          </a:p>
        </p:txBody>
      </p:sp>
      <p:sp>
        <p:nvSpPr>
          <p:cNvPr id="9" name="Text Placeholder 26"/>
          <p:cNvSpPr>
            <a:spLocks noGrp="1"/>
          </p:cNvSpPr>
          <p:nvPr>
            <p:ph type="body" sz="quarter" idx="15"/>
          </p:nvPr>
        </p:nvSpPr>
        <p:spPr>
          <a:xfrm>
            <a:off x="5310293" y="3446875"/>
            <a:ext cx="3025422" cy="1574423"/>
          </a:xfrm>
        </p:spPr>
        <p:txBody>
          <a:bodyPr>
            <a:noAutofit/>
          </a:bodyPr>
          <a:lstStyle>
            <a:lvl1pPr marL="0" indent="0">
              <a:buFontTx/>
              <a:buNone/>
              <a:defRPr sz="1849">
                <a:solidFill>
                  <a:schemeClr val="tx1">
                    <a:lumMod val="65000"/>
                    <a:lumOff val="35000"/>
                  </a:schemeClr>
                </a:solidFill>
              </a:defRPr>
            </a:lvl1pPr>
            <a:lvl2pPr marL="650230" indent="0">
              <a:buFontTx/>
              <a:buNone/>
              <a:defRPr sz="1707"/>
            </a:lvl2pPr>
            <a:lvl3pPr marL="1300460" indent="0">
              <a:buFontTx/>
              <a:buNone/>
              <a:defRPr sz="1707"/>
            </a:lvl3pPr>
            <a:lvl4pPr marL="1950690" indent="0">
              <a:buFontTx/>
              <a:buNone/>
              <a:defRPr sz="1707"/>
            </a:lvl4pPr>
            <a:lvl5pPr marL="2600919" indent="0">
              <a:buFontTx/>
              <a:buNone/>
              <a:defRPr sz="1707"/>
            </a:lvl5pPr>
          </a:lstStyle>
          <a:p>
            <a:pPr lvl="0"/>
            <a:endParaRPr lang="en-JM" dirty="0"/>
          </a:p>
        </p:txBody>
      </p:sp>
      <p:sp>
        <p:nvSpPr>
          <p:cNvPr id="10" name="Text Placeholder 26"/>
          <p:cNvSpPr>
            <a:spLocks noGrp="1"/>
          </p:cNvSpPr>
          <p:nvPr>
            <p:ph type="body" sz="quarter" idx="16"/>
          </p:nvPr>
        </p:nvSpPr>
        <p:spPr>
          <a:xfrm>
            <a:off x="9112391" y="3431822"/>
            <a:ext cx="3025422" cy="1574423"/>
          </a:xfrm>
        </p:spPr>
        <p:txBody>
          <a:bodyPr>
            <a:noAutofit/>
          </a:bodyPr>
          <a:lstStyle>
            <a:lvl1pPr marL="0" indent="0">
              <a:buFontTx/>
              <a:buNone/>
              <a:defRPr sz="1849">
                <a:solidFill>
                  <a:schemeClr val="tx1">
                    <a:lumMod val="65000"/>
                    <a:lumOff val="35000"/>
                  </a:schemeClr>
                </a:solidFill>
              </a:defRPr>
            </a:lvl1pPr>
            <a:lvl2pPr marL="650230" indent="0">
              <a:buFontTx/>
              <a:buNone/>
              <a:defRPr sz="1707"/>
            </a:lvl2pPr>
            <a:lvl3pPr marL="1300460" indent="0">
              <a:buFontTx/>
              <a:buNone/>
              <a:defRPr sz="1707"/>
            </a:lvl3pPr>
            <a:lvl4pPr marL="1950690" indent="0">
              <a:buFontTx/>
              <a:buNone/>
              <a:defRPr sz="1707"/>
            </a:lvl4pPr>
            <a:lvl5pPr marL="2600919" indent="0">
              <a:buFontTx/>
              <a:buNone/>
              <a:defRPr sz="1707"/>
            </a:lvl5pPr>
          </a:lstStyle>
          <a:p>
            <a:pPr lvl="0"/>
            <a:endParaRPr lang="en-JM" dirty="0"/>
          </a:p>
        </p:txBody>
      </p:sp>
      <p:sp>
        <p:nvSpPr>
          <p:cNvPr id="11" name="Text Placeholder 26"/>
          <p:cNvSpPr>
            <a:spLocks noGrp="1"/>
          </p:cNvSpPr>
          <p:nvPr>
            <p:ph type="body" sz="quarter" idx="17"/>
          </p:nvPr>
        </p:nvSpPr>
        <p:spPr>
          <a:xfrm>
            <a:off x="5314809" y="6457510"/>
            <a:ext cx="3025422" cy="1574423"/>
          </a:xfrm>
        </p:spPr>
        <p:txBody>
          <a:bodyPr>
            <a:noAutofit/>
          </a:bodyPr>
          <a:lstStyle>
            <a:lvl1pPr marL="0" indent="0">
              <a:buFontTx/>
              <a:buNone/>
              <a:defRPr sz="1849">
                <a:solidFill>
                  <a:schemeClr val="tx1">
                    <a:lumMod val="65000"/>
                    <a:lumOff val="35000"/>
                  </a:schemeClr>
                </a:solidFill>
              </a:defRPr>
            </a:lvl1pPr>
            <a:lvl2pPr marL="650230" indent="0">
              <a:buFontTx/>
              <a:buNone/>
              <a:defRPr sz="1707"/>
            </a:lvl2pPr>
            <a:lvl3pPr marL="1300460" indent="0">
              <a:buFontTx/>
              <a:buNone/>
              <a:defRPr sz="1707"/>
            </a:lvl3pPr>
            <a:lvl4pPr marL="1950690" indent="0">
              <a:buFontTx/>
              <a:buNone/>
              <a:defRPr sz="1707"/>
            </a:lvl4pPr>
            <a:lvl5pPr marL="2600919" indent="0">
              <a:buFontTx/>
              <a:buNone/>
              <a:defRPr sz="1707"/>
            </a:lvl5pPr>
          </a:lstStyle>
          <a:p>
            <a:pPr lvl="0"/>
            <a:endParaRPr lang="en-JM" dirty="0"/>
          </a:p>
        </p:txBody>
      </p:sp>
      <p:sp>
        <p:nvSpPr>
          <p:cNvPr id="12" name="Text Placeholder 26"/>
          <p:cNvSpPr>
            <a:spLocks noGrp="1"/>
          </p:cNvSpPr>
          <p:nvPr>
            <p:ph type="body" sz="quarter" idx="18"/>
          </p:nvPr>
        </p:nvSpPr>
        <p:spPr>
          <a:xfrm>
            <a:off x="9116907" y="6442457"/>
            <a:ext cx="3025422" cy="1574423"/>
          </a:xfrm>
        </p:spPr>
        <p:txBody>
          <a:bodyPr>
            <a:noAutofit/>
          </a:bodyPr>
          <a:lstStyle>
            <a:lvl1pPr marL="0" indent="0">
              <a:buFontTx/>
              <a:buNone/>
              <a:defRPr sz="1849">
                <a:solidFill>
                  <a:schemeClr val="tx1">
                    <a:lumMod val="65000"/>
                    <a:lumOff val="35000"/>
                  </a:schemeClr>
                </a:solidFill>
              </a:defRPr>
            </a:lvl1pPr>
            <a:lvl2pPr marL="650230" indent="0">
              <a:buFontTx/>
              <a:buNone/>
              <a:defRPr sz="1707"/>
            </a:lvl2pPr>
            <a:lvl3pPr marL="1300460" indent="0">
              <a:buFontTx/>
              <a:buNone/>
              <a:defRPr sz="1707"/>
            </a:lvl3pPr>
            <a:lvl4pPr marL="1950690" indent="0">
              <a:buFontTx/>
              <a:buNone/>
              <a:defRPr sz="1707"/>
            </a:lvl4pPr>
            <a:lvl5pPr marL="2600919" indent="0">
              <a:buFontTx/>
              <a:buNone/>
              <a:defRPr sz="1707"/>
            </a:lvl5pPr>
          </a:lstStyle>
          <a:p>
            <a:pPr lvl="0"/>
            <a:endParaRPr lang="en-JM" dirty="0"/>
          </a:p>
        </p:txBody>
      </p:sp>
      <p:sp>
        <p:nvSpPr>
          <p:cNvPr id="13" name="Text Placeholder 32"/>
          <p:cNvSpPr>
            <a:spLocks noGrp="1"/>
          </p:cNvSpPr>
          <p:nvPr>
            <p:ph type="body" sz="quarter" idx="19"/>
          </p:nvPr>
        </p:nvSpPr>
        <p:spPr>
          <a:xfrm>
            <a:off x="5852160" y="2877646"/>
            <a:ext cx="2275840" cy="584277"/>
          </a:xfrm>
        </p:spPr>
        <p:txBody>
          <a:bodyPr>
            <a:normAutofit/>
          </a:bodyPr>
          <a:lstStyle>
            <a:lvl1pPr marL="0" indent="0">
              <a:buFontTx/>
              <a:buNone/>
              <a:defRPr sz="1991" b="0">
                <a:solidFill>
                  <a:schemeClr val="tx1">
                    <a:lumMod val="65000"/>
                    <a:lumOff val="35000"/>
                  </a:schemeClr>
                </a:solidFill>
                <a:latin typeface="+mj-lt"/>
                <a:ea typeface="Open Sans" pitchFamily="34" charset="0"/>
                <a:cs typeface="Franklin Gothic Demi Cond" pitchFamily="34" charset="0"/>
              </a:defRPr>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endParaRPr lang="en-JM" dirty="0"/>
          </a:p>
        </p:txBody>
      </p:sp>
      <p:sp>
        <p:nvSpPr>
          <p:cNvPr id="14" name="Text Placeholder 32"/>
          <p:cNvSpPr>
            <a:spLocks noGrp="1"/>
          </p:cNvSpPr>
          <p:nvPr>
            <p:ph type="body" sz="quarter" idx="20"/>
          </p:nvPr>
        </p:nvSpPr>
        <p:spPr>
          <a:xfrm>
            <a:off x="9645227" y="2877646"/>
            <a:ext cx="2275840" cy="584277"/>
          </a:xfrm>
        </p:spPr>
        <p:txBody>
          <a:bodyPr>
            <a:normAutofit/>
          </a:bodyPr>
          <a:lstStyle>
            <a:lvl1pPr marL="0" indent="0">
              <a:buFontTx/>
              <a:buNone/>
              <a:defRPr sz="1991" b="0">
                <a:solidFill>
                  <a:schemeClr val="tx1">
                    <a:lumMod val="65000"/>
                    <a:lumOff val="35000"/>
                  </a:schemeClr>
                </a:solidFill>
                <a:latin typeface="+mj-lt"/>
                <a:ea typeface="Open Sans" pitchFamily="34" charset="0"/>
                <a:cs typeface="Franklin Gothic Demi Cond" pitchFamily="34" charset="0"/>
              </a:defRPr>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endParaRPr lang="en-JM" dirty="0"/>
          </a:p>
        </p:txBody>
      </p:sp>
      <p:sp>
        <p:nvSpPr>
          <p:cNvPr id="15" name="Text Placeholder 32"/>
          <p:cNvSpPr>
            <a:spLocks noGrp="1"/>
          </p:cNvSpPr>
          <p:nvPr>
            <p:ph type="body" sz="quarter" idx="21"/>
          </p:nvPr>
        </p:nvSpPr>
        <p:spPr>
          <a:xfrm>
            <a:off x="5852160" y="5882000"/>
            <a:ext cx="2275840" cy="584277"/>
          </a:xfrm>
        </p:spPr>
        <p:txBody>
          <a:bodyPr>
            <a:normAutofit/>
          </a:bodyPr>
          <a:lstStyle>
            <a:lvl1pPr marL="0" indent="0">
              <a:buFontTx/>
              <a:buNone/>
              <a:defRPr sz="1991" b="0">
                <a:solidFill>
                  <a:schemeClr val="tx1">
                    <a:lumMod val="65000"/>
                    <a:lumOff val="35000"/>
                  </a:schemeClr>
                </a:solidFill>
                <a:latin typeface="+mj-lt"/>
                <a:ea typeface="Open Sans" pitchFamily="34" charset="0"/>
                <a:cs typeface="Franklin Gothic Demi Cond" pitchFamily="34" charset="0"/>
              </a:defRPr>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endParaRPr lang="en-JM" dirty="0"/>
          </a:p>
        </p:txBody>
      </p:sp>
      <p:sp>
        <p:nvSpPr>
          <p:cNvPr id="16" name="Text Placeholder 32"/>
          <p:cNvSpPr>
            <a:spLocks noGrp="1"/>
          </p:cNvSpPr>
          <p:nvPr>
            <p:ph type="body" sz="quarter" idx="22"/>
          </p:nvPr>
        </p:nvSpPr>
        <p:spPr>
          <a:xfrm>
            <a:off x="9645227" y="5882000"/>
            <a:ext cx="2275840" cy="584277"/>
          </a:xfrm>
        </p:spPr>
        <p:txBody>
          <a:bodyPr>
            <a:normAutofit/>
          </a:bodyPr>
          <a:lstStyle>
            <a:lvl1pPr marL="0" indent="0">
              <a:buFontTx/>
              <a:buNone/>
              <a:defRPr sz="1991" b="0">
                <a:solidFill>
                  <a:schemeClr val="tx1">
                    <a:lumMod val="65000"/>
                    <a:lumOff val="35000"/>
                  </a:schemeClr>
                </a:solidFill>
                <a:latin typeface="+mj-lt"/>
                <a:ea typeface="Open Sans" pitchFamily="34" charset="0"/>
                <a:cs typeface="Franklin Gothic Demi Cond" pitchFamily="34" charset="0"/>
              </a:defRPr>
            </a:lvl1pPr>
            <a:lvl2pPr marL="650230" indent="0">
              <a:buFontTx/>
              <a:buNone/>
              <a:defRPr/>
            </a:lvl2pPr>
            <a:lvl3pPr marL="1300460" indent="0">
              <a:buFontTx/>
              <a:buNone/>
              <a:defRPr/>
            </a:lvl3pPr>
            <a:lvl4pPr marL="1950690" indent="0">
              <a:buFontTx/>
              <a:buNone/>
              <a:defRPr/>
            </a:lvl4pPr>
            <a:lvl5pPr marL="2600919" indent="0">
              <a:buFontTx/>
              <a:buNone/>
              <a:defRPr/>
            </a:lvl5pPr>
          </a:lstStyle>
          <a:p>
            <a:pPr lvl="0"/>
            <a:endParaRPr lang="en-JM" dirty="0"/>
          </a:p>
        </p:txBody>
      </p:sp>
      <p:sp>
        <p:nvSpPr>
          <p:cNvPr id="18" name="Text Placeholder 17"/>
          <p:cNvSpPr>
            <a:spLocks noGrp="1"/>
          </p:cNvSpPr>
          <p:nvPr>
            <p:ph type="body" sz="quarter" idx="23"/>
          </p:nvPr>
        </p:nvSpPr>
        <p:spPr>
          <a:xfrm>
            <a:off x="650240" y="1661724"/>
            <a:ext cx="7152640" cy="614116"/>
          </a:xfrm>
        </p:spPr>
        <p:txBody>
          <a:bodyPr>
            <a:noAutofit/>
          </a:bodyPr>
          <a:lstStyle>
            <a:lvl1pPr marL="0" indent="0" algn="l">
              <a:buFontTx/>
              <a:buNone/>
              <a:defRPr sz="1991" b="1">
                <a:solidFill>
                  <a:schemeClr val="tx1">
                    <a:lumMod val="65000"/>
                    <a:lumOff val="35000"/>
                  </a:schemeClr>
                </a:solidFill>
                <a:latin typeface="Open Sans Light" panose="020B0306030504020204" pitchFamily="34" charset="0"/>
                <a:ea typeface="Open Sans Light" panose="020B0306030504020204" pitchFamily="34" charset="0"/>
                <a:cs typeface="Open Sans Light" panose="020B0306030504020204" pitchFamily="34" charset="0"/>
              </a:defRPr>
            </a:lvl1pPr>
            <a:lvl2pPr marL="650230" indent="0">
              <a:buFontTx/>
              <a:buNone/>
              <a:defRPr sz="1493">
                <a:latin typeface="Mission Gothic Regular" pitchFamily="50" charset="0"/>
              </a:defRPr>
            </a:lvl2pPr>
            <a:lvl3pPr marL="1300460" indent="0">
              <a:buFontTx/>
              <a:buNone/>
              <a:defRPr sz="1493">
                <a:latin typeface="Mission Gothic Regular" pitchFamily="50" charset="0"/>
              </a:defRPr>
            </a:lvl3pPr>
            <a:lvl4pPr marL="1950690" indent="0">
              <a:buFontTx/>
              <a:buNone/>
              <a:defRPr sz="1493">
                <a:latin typeface="Mission Gothic Regular" pitchFamily="50" charset="0"/>
              </a:defRPr>
            </a:lvl4pPr>
            <a:lvl5pPr marL="2600919" indent="0">
              <a:buFontTx/>
              <a:buNone/>
              <a:defRPr sz="1493">
                <a:latin typeface="Mission Gothic Regular" pitchFamily="50" charset="0"/>
              </a:defRPr>
            </a:lvl5pPr>
          </a:lstStyle>
          <a:p>
            <a:pPr lvl="0"/>
            <a:endParaRPr lang="en-JM" dirty="0"/>
          </a:p>
        </p:txBody>
      </p:sp>
      <p:sp>
        <p:nvSpPr>
          <p:cNvPr id="17" name="Date Placeholder 3"/>
          <p:cNvSpPr>
            <a:spLocks noGrp="1"/>
          </p:cNvSpPr>
          <p:nvPr>
            <p:ph type="dt" sz="half" idx="24"/>
          </p:nvPr>
        </p:nvSpPr>
        <p:spPr>
          <a:xfrm>
            <a:off x="9536854" y="252872"/>
            <a:ext cx="3034453" cy="519289"/>
          </a:xfrm>
          <a:prstGeom prst="rect">
            <a:avLst/>
          </a:prstGeom>
        </p:spPr>
        <p:txBody>
          <a:bodyPr vert="horz" wrap="square" lIns="91440" tIns="45720" rIns="91440" bIns="45720" numCol="1" anchor="t" anchorCtr="0" compatLnSpc="1">
            <a:prstTxWarp prst="textNoShape">
              <a:avLst/>
            </a:prstTxWarp>
          </a:bodyPr>
          <a:lstStyle>
            <a:lvl1pPr eaLnBrk="1" hangingPunct="1">
              <a:defRPr/>
            </a:lvl1pPr>
          </a:lstStyle>
          <a:p>
            <a:pPr>
              <a:defRPr/>
            </a:pPr>
            <a:fld id="{680CCF92-7735-4424-9B8F-DD6CC16CB1E4}" type="datetime1">
              <a:rPr lang="en-JM" altLang="en-US"/>
              <a:pPr>
                <a:defRPr/>
              </a:pPr>
              <a:t>15/4/2026</a:t>
            </a:fld>
            <a:endParaRPr lang="en-JM" altLang="en-US"/>
          </a:p>
        </p:txBody>
      </p:sp>
    </p:spTree>
    <p:extLst>
      <p:ext uri="{BB962C8B-B14F-4D97-AF65-F5344CB8AC3E}">
        <p14:creationId xmlns:p14="http://schemas.microsoft.com/office/powerpoint/2010/main" val="4112608220"/>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tx">
  <p:cSld name="Title &amp; Photo">
    <p:spTree>
      <p:nvGrpSpPr>
        <p:cNvPr id="1" name=""/>
        <p:cNvGrpSpPr/>
        <p:nvPr/>
      </p:nvGrpSpPr>
      <p:grpSpPr>
        <a:xfrm>
          <a:off x="0" y="0"/>
          <a:ext cx="0" cy="0"/>
          <a:chOff x="0" y="0"/>
          <a:chExt cx="0" cy="0"/>
        </a:xfrm>
      </p:grpSpPr>
      <p:sp>
        <p:nvSpPr>
          <p:cNvPr id="21" name="Image"/>
          <p:cNvSpPr>
            <a:spLocks noGrp="1"/>
          </p:cNvSpPr>
          <p:nvPr>
            <p:ph type="pic" idx="13"/>
          </p:nvPr>
        </p:nvSpPr>
        <p:spPr>
          <a:xfrm>
            <a:off x="-376767" y="-915894"/>
            <a:ext cx="17835652" cy="10682195"/>
          </a:xfrm>
          <a:prstGeom prst="rect">
            <a:avLst/>
          </a:prstGeom>
        </p:spPr>
        <p:txBody>
          <a:bodyPr lIns="91439" tIns="45719" rIns="91439" bIns="45719">
            <a:noAutofit/>
          </a:bodyPr>
          <a:lstStyle/>
          <a:p>
            <a:endParaRPr dirty="0"/>
          </a:p>
        </p:txBody>
      </p:sp>
      <p:sp>
        <p:nvSpPr>
          <p:cNvPr id="22" name="Presentation Title"/>
          <p:cNvSpPr txBox="1">
            <a:spLocks noGrp="1"/>
          </p:cNvSpPr>
          <p:nvPr>
            <p:ph type="title" hasCustomPrompt="1"/>
          </p:nvPr>
        </p:nvSpPr>
        <p:spPr>
          <a:xfrm>
            <a:off x="698500" y="5181600"/>
            <a:ext cx="11607800" cy="3302000"/>
          </a:xfrm>
          <a:prstGeom prst="rect">
            <a:avLst/>
          </a:prstGeom>
        </p:spPr>
        <p:txBody>
          <a:bodyPr anchor="b"/>
          <a:lstStyle>
            <a:lvl1pPr>
              <a:defRPr sz="8200" spc="-164"/>
            </a:lvl1pPr>
          </a:lstStyle>
          <a:p>
            <a:r>
              <a:t>Presentation Title</a:t>
            </a:r>
          </a:p>
        </p:txBody>
      </p:sp>
      <p:sp>
        <p:nvSpPr>
          <p:cNvPr id="23" name="Body Level One…"/>
          <p:cNvSpPr txBox="1">
            <a:spLocks noGrp="1"/>
          </p:cNvSpPr>
          <p:nvPr>
            <p:ph type="body" sz="quarter" idx="1" hasCustomPrompt="1"/>
          </p:nvPr>
        </p:nvSpPr>
        <p:spPr>
          <a:xfrm>
            <a:off x="698500" y="8432800"/>
            <a:ext cx="11607800" cy="689769"/>
          </a:xfrm>
          <a:prstGeom prst="rect">
            <a:avLst/>
          </a:prstGeom>
        </p:spPr>
        <p:txBody>
          <a:bodyPr/>
          <a:lstStyle>
            <a:lvl1pPr marL="0" indent="0" defTabSz="587022">
              <a:lnSpc>
                <a:spcPct val="100000"/>
              </a:lnSpc>
              <a:spcBef>
                <a:spcPts val="0"/>
              </a:spcBef>
              <a:buSzTx/>
              <a:buNone/>
              <a:defRPr sz="3800" b="1"/>
            </a:lvl1pPr>
            <a:lvl2pPr marL="0" indent="0" defTabSz="587022">
              <a:lnSpc>
                <a:spcPct val="100000"/>
              </a:lnSpc>
              <a:spcBef>
                <a:spcPts val="0"/>
              </a:spcBef>
              <a:buSzTx/>
              <a:buNone/>
              <a:defRPr sz="3800" b="1"/>
            </a:lvl2pPr>
            <a:lvl3pPr marL="0" indent="0" defTabSz="587022">
              <a:lnSpc>
                <a:spcPct val="100000"/>
              </a:lnSpc>
              <a:spcBef>
                <a:spcPts val="0"/>
              </a:spcBef>
              <a:buSzTx/>
              <a:buNone/>
              <a:defRPr sz="3800" b="1"/>
            </a:lvl3pPr>
            <a:lvl4pPr marL="0" indent="0" defTabSz="587022">
              <a:lnSpc>
                <a:spcPct val="100000"/>
              </a:lnSpc>
              <a:spcBef>
                <a:spcPts val="0"/>
              </a:spcBef>
              <a:buSzTx/>
              <a:buNone/>
              <a:defRPr sz="3800" b="1"/>
            </a:lvl4pPr>
            <a:lvl5pPr marL="0" indent="0" defTabSz="587022">
              <a:lnSpc>
                <a:spcPct val="100000"/>
              </a:lnSpc>
              <a:spcBef>
                <a:spcPts val="0"/>
              </a:spcBef>
              <a:buSzTx/>
              <a:buNone/>
              <a:defRPr sz="3800" b="1"/>
            </a:lvl5pPr>
          </a:lstStyle>
          <a:p>
            <a:r>
              <a:t>Presentation Subtitle</a:t>
            </a:r>
          </a:p>
          <a:p>
            <a:pPr lvl="1"/>
            <a:endParaRPr/>
          </a:p>
          <a:p>
            <a:pPr lvl="2"/>
            <a:endParaRPr/>
          </a:p>
          <a:p>
            <a:pPr lvl="3"/>
            <a:endParaRPr/>
          </a:p>
          <a:p>
            <a:pPr lvl="4"/>
            <a:endParaRPr/>
          </a:p>
        </p:txBody>
      </p:sp>
      <p:sp>
        <p:nvSpPr>
          <p:cNvPr id="24" name="Author and Date"/>
          <p:cNvSpPr txBox="1">
            <a:spLocks noGrp="1"/>
          </p:cNvSpPr>
          <p:nvPr>
            <p:ph type="body" sz="quarter" idx="14" hasCustomPrompt="1"/>
          </p:nvPr>
        </p:nvSpPr>
        <p:spPr>
          <a:xfrm>
            <a:off x="698500" y="571500"/>
            <a:ext cx="11607801" cy="461059"/>
          </a:xfrm>
          <a:prstGeom prst="rect">
            <a:avLst/>
          </a:prstGeom>
        </p:spPr>
        <p:txBody>
          <a:bodyPr/>
          <a:lstStyle>
            <a:lvl1pPr marL="0" indent="0" defTabSz="563541">
              <a:lnSpc>
                <a:spcPct val="100000"/>
              </a:lnSpc>
              <a:spcBef>
                <a:spcPts val="0"/>
              </a:spcBef>
              <a:buSzTx/>
              <a:buNone/>
              <a:defRPr sz="2304" b="1"/>
            </a:lvl1pPr>
          </a:lstStyle>
          <a:p>
            <a:r>
              <a:t>Author and Date</a:t>
            </a:r>
          </a:p>
        </p:txBody>
      </p:sp>
      <p:sp>
        <p:nvSpPr>
          <p:cNvPr id="25" name="Slide Number"/>
          <p:cNvSpPr txBox="1">
            <a:spLocks noGrp="1"/>
          </p:cNvSpPr>
          <p:nvPr>
            <p:ph type="sldNum" sz="quarter" idx="2"/>
          </p:nvPr>
        </p:nvSpPr>
        <p:spPr>
          <a:xfrm>
            <a:off x="6349999" y="9220199"/>
            <a:ext cx="297893" cy="287479"/>
          </a:xfrm>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mp; Photo Alt">
    <p:spTree>
      <p:nvGrpSpPr>
        <p:cNvPr id="1" name=""/>
        <p:cNvGrpSpPr/>
        <p:nvPr/>
      </p:nvGrpSpPr>
      <p:grpSpPr>
        <a:xfrm>
          <a:off x="0" y="0"/>
          <a:ext cx="0" cy="0"/>
          <a:chOff x="0" y="0"/>
          <a:chExt cx="0" cy="0"/>
        </a:xfrm>
      </p:grpSpPr>
      <p:sp>
        <p:nvSpPr>
          <p:cNvPr id="32" name="910457886_1434x1669.jpeg"/>
          <p:cNvSpPr>
            <a:spLocks noGrp="1"/>
          </p:cNvSpPr>
          <p:nvPr>
            <p:ph type="pic" idx="13"/>
          </p:nvPr>
        </p:nvSpPr>
        <p:spPr>
          <a:xfrm>
            <a:off x="5319129" y="495299"/>
            <a:ext cx="7543801" cy="8780059"/>
          </a:xfrm>
          <a:prstGeom prst="rect">
            <a:avLst/>
          </a:prstGeom>
        </p:spPr>
        <p:txBody>
          <a:bodyPr lIns="91439" tIns="45719" rIns="91439" bIns="45719">
            <a:noAutofit/>
          </a:bodyPr>
          <a:lstStyle/>
          <a:p>
            <a:endParaRPr dirty="0"/>
          </a:p>
        </p:txBody>
      </p:sp>
      <p:sp>
        <p:nvSpPr>
          <p:cNvPr id="33" name="Body Level One…"/>
          <p:cNvSpPr txBox="1">
            <a:spLocks noGrp="1"/>
          </p:cNvSpPr>
          <p:nvPr>
            <p:ph type="body" sz="quarter" idx="1" hasCustomPrompt="1"/>
          </p:nvPr>
        </p:nvSpPr>
        <p:spPr>
          <a:xfrm>
            <a:off x="698500" y="5003800"/>
            <a:ext cx="5105400" cy="4044566"/>
          </a:xfrm>
          <a:prstGeom prst="rect">
            <a:avLst/>
          </a:prstGeom>
        </p:spPr>
        <p:txBody>
          <a:bodyPr/>
          <a:lstStyle>
            <a:lvl1pPr marL="0" indent="0" defTabSz="587022">
              <a:lnSpc>
                <a:spcPct val="100000"/>
              </a:lnSpc>
              <a:spcBef>
                <a:spcPts val="0"/>
              </a:spcBef>
              <a:buSzTx/>
              <a:buNone/>
              <a:defRPr sz="3800" b="1"/>
            </a:lvl1pPr>
            <a:lvl2pPr marL="0" indent="0" defTabSz="587022">
              <a:lnSpc>
                <a:spcPct val="100000"/>
              </a:lnSpc>
              <a:spcBef>
                <a:spcPts val="0"/>
              </a:spcBef>
              <a:buSzTx/>
              <a:buNone/>
              <a:defRPr sz="3800" b="1"/>
            </a:lvl2pPr>
            <a:lvl3pPr marL="0" indent="0" defTabSz="587022">
              <a:lnSpc>
                <a:spcPct val="100000"/>
              </a:lnSpc>
              <a:spcBef>
                <a:spcPts val="0"/>
              </a:spcBef>
              <a:buSzTx/>
              <a:buNone/>
              <a:defRPr sz="3800" b="1"/>
            </a:lvl3pPr>
            <a:lvl4pPr marL="0" indent="0" defTabSz="587022">
              <a:lnSpc>
                <a:spcPct val="100000"/>
              </a:lnSpc>
              <a:spcBef>
                <a:spcPts val="0"/>
              </a:spcBef>
              <a:buSzTx/>
              <a:buNone/>
              <a:defRPr sz="3800" b="1"/>
            </a:lvl4pPr>
            <a:lvl5pPr marL="0" indent="0" defTabSz="587022">
              <a:lnSpc>
                <a:spcPct val="100000"/>
              </a:lnSpc>
              <a:spcBef>
                <a:spcPts val="0"/>
              </a:spcBef>
              <a:buSzTx/>
              <a:buNone/>
              <a:defRPr sz="3800" b="1"/>
            </a:lvl5pPr>
          </a:lstStyle>
          <a:p>
            <a:r>
              <a:t>Slide Subtitle</a:t>
            </a:r>
          </a:p>
          <a:p>
            <a:pPr lvl="1"/>
            <a:endParaRPr/>
          </a:p>
          <a:p>
            <a:pPr lvl="2"/>
            <a:endParaRPr/>
          </a:p>
          <a:p>
            <a:pPr lvl="3"/>
            <a:endParaRPr/>
          </a:p>
          <a:p>
            <a:pPr lvl="4"/>
            <a:endParaRPr/>
          </a:p>
        </p:txBody>
      </p:sp>
      <p:sp>
        <p:nvSpPr>
          <p:cNvPr id="34" name="Slide Title"/>
          <p:cNvSpPr txBox="1">
            <a:spLocks noGrp="1"/>
          </p:cNvSpPr>
          <p:nvPr>
            <p:ph type="title" hasCustomPrompt="1"/>
          </p:nvPr>
        </p:nvSpPr>
        <p:spPr>
          <a:xfrm>
            <a:off x="698500" y="692534"/>
            <a:ext cx="5105400" cy="4387466"/>
          </a:xfrm>
          <a:prstGeom prst="rect">
            <a:avLst/>
          </a:prstGeom>
        </p:spPr>
        <p:txBody>
          <a:bodyPr anchor="b"/>
          <a:lstStyle/>
          <a:p>
            <a:r>
              <a:t>Slide Title</a:t>
            </a:r>
          </a:p>
        </p:txBody>
      </p:sp>
      <p:sp>
        <p:nvSpPr>
          <p:cNvPr id="3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x">
  <p:cSld name="Title &amp; Bullets">
    <p:spTree>
      <p:nvGrpSpPr>
        <p:cNvPr id="1" name=""/>
        <p:cNvGrpSpPr/>
        <p:nvPr/>
      </p:nvGrpSpPr>
      <p:grpSpPr>
        <a:xfrm>
          <a:off x="0" y="0"/>
          <a:ext cx="0" cy="0"/>
          <a:chOff x="0" y="0"/>
          <a:chExt cx="0" cy="0"/>
        </a:xfrm>
      </p:grpSpPr>
      <p:sp>
        <p:nvSpPr>
          <p:cNvPr id="42" name="Body Level One…"/>
          <p:cNvSpPr txBox="1">
            <a:spLocks noGrp="1"/>
          </p:cNvSpPr>
          <p:nvPr>
            <p:ph type="body" idx="1" hasCustomPrompt="1"/>
          </p:nvPr>
        </p:nvSpPr>
        <p:spPr>
          <a:prstGeom prst="rect">
            <a:avLst/>
          </a:prstGeom>
        </p:spPr>
        <p:txBody>
          <a:bodyPr/>
          <a:lstStyle/>
          <a:p>
            <a:r>
              <a:t>Slide bullet text</a:t>
            </a:r>
          </a:p>
          <a:p>
            <a:pPr lvl="1"/>
            <a:endParaRPr/>
          </a:p>
          <a:p>
            <a:pPr lvl="2"/>
            <a:endParaRPr/>
          </a:p>
          <a:p>
            <a:pPr lvl="3"/>
            <a:endParaRPr/>
          </a:p>
          <a:p>
            <a:pPr lvl="4"/>
            <a:endParaRPr/>
          </a:p>
        </p:txBody>
      </p:sp>
      <p:sp>
        <p:nvSpPr>
          <p:cNvPr id="43" name="Slide Subtitle"/>
          <p:cNvSpPr txBox="1">
            <a:spLocks noGrp="1"/>
          </p:cNvSpPr>
          <p:nvPr>
            <p:ph type="body" sz="quarter" idx="13" hasCustomPrompt="1"/>
          </p:nvPr>
        </p:nvSpPr>
        <p:spPr>
          <a:xfrm>
            <a:off x="698500" y="1412977"/>
            <a:ext cx="11607801" cy="671803"/>
          </a:xfrm>
          <a:prstGeom prst="rect">
            <a:avLst/>
          </a:prstGeom>
        </p:spPr>
        <p:txBody>
          <a:bodyPr/>
          <a:lstStyle>
            <a:lvl1pPr marL="0" indent="0" defTabSz="587022">
              <a:lnSpc>
                <a:spcPct val="100000"/>
              </a:lnSpc>
              <a:spcBef>
                <a:spcPts val="0"/>
              </a:spcBef>
              <a:buSzTx/>
              <a:buNone/>
              <a:defRPr sz="3800" b="1"/>
            </a:lvl1pPr>
          </a:lstStyle>
          <a:p>
            <a:r>
              <a:rPr dirty="0"/>
              <a:t>Slide Subtitle</a:t>
            </a:r>
          </a:p>
        </p:txBody>
      </p:sp>
      <p:sp>
        <p:nvSpPr>
          <p:cNvPr id="44" name="Slide Title"/>
          <p:cNvSpPr txBox="1">
            <a:spLocks noGrp="1"/>
          </p:cNvSpPr>
          <p:nvPr>
            <p:ph type="title" hasCustomPrompt="1"/>
          </p:nvPr>
        </p:nvSpPr>
        <p:spPr>
          <a:prstGeom prst="rect">
            <a:avLst/>
          </a:prstGeom>
        </p:spPr>
        <p:txBody>
          <a:bodyPr/>
          <a:lstStyle/>
          <a:p>
            <a:r>
              <a:rPr dirty="0"/>
              <a:t>Slide Title</a:t>
            </a:r>
          </a:p>
        </p:txBody>
      </p:sp>
      <p:sp>
        <p:nvSpPr>
          <p:cNvPr id="45"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and Bulleted Lis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5BD1151-9D33-374E-A296-D4FEF038E9C3}"/>
              </a:ext>
            </a:extLst>
          </p:cNvPr>
          <p:cNvSpPr>
            <a:spLocks noGrp="1"/>
          </p:cNvSpPr>
          <p:nvPr>
            <p:ph idx="1"/>
          </p:nvPr>
        </p:nvSpPr>
        <p:spPr>
          <a:xfrm>
            <a:off x="894080" y="2582943"/>
            <a:ext cx="11216640" cy="556399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1">
            <a:extLst>
              <a:ext uri="{FF2B5EF4-FFF2-40B4-BE49-F238E27FC236}">
                <a16:creationId xmlns:a16="http://schemas.microsoft.com/office/drawing/2014/main" id="{B1885FE8-1C36-43D6-A923-960AD0A176F5}"/>
              </a:ext>
            </a:extLst>
          </p:cNvPr>
          <p:cNvSpPr>
            <a:spLocks noGrp="1"/>
          </p:cNvSpPr>
          <p:nvPr>
            <p:ph type="title"/>
          </p:nvPr>
        </p:nvSpPr>
        <p:spPr>
          <a:xfrm>
            <a:off x="894080" y="661747"/>
            <a:ext cx="10682791" cy="1089944"/>
          </a:xfrm>
        </p:spPr>
        <p:txBody>
          <a:bodyPr>
            <a:normAutofit/>
          </a:bodyPr>
          <a:lstStyle>
            <a:lvl1pPr>
              <a:defRPr sz="6000" b="1"/>
            </a:lvl1pPr>
          </a:lstStyle>
          <a:p>
            <a:r>
              <a:rPr lang="en-US" dirty="0"/>
              <a:t>Click to edit Master title style</a:t>
            </a:r>
          </a:p>
        </p:txBody>
      </p:sp>
      <p:sp>
        <p:nvSpPr>
          <p:cNvPr id="2" name="Slide Subtitle">
            <a:extLst>
              <a:ext uri="{FF2B5EF4-FFF2-40B4-BE49-F238E27FC236}">
                <a16:creationId xmlns:a16="http://schemas.microsoft.com/office/drawing/2014/main" id="{A75D11A9-FFBD-FB74-C316-C22F4FEF46A5}"/>
              </a:ext>
            </a:extLst>
          </p:cNvPr>
          <p:cNvSpPr txBox="1">
            <a:spLocks noGrp="1"/>
          </p:cNvSpPr>
          <p:nvPr>
            <p:ph type="body" sz="quarter" idx="13" hasCustomPrompt="1"/>
          </p:nvPr>
        </p:nvSpPr>
        <p:spPr>
          <a:xfrm>
            <a:off x="894080" y="1751691"/>
            <a:ext cx="11607801" cy="671803"/>
          </a:xfrm>
          <a:prstGeom prst="rect">
            <a:avLst/>
          </a:prstGeom>
        </p:spPr>
        <p:txBody>
          <a:bodyPr/>
          <a:lstStyle>
            <a:lvl1pPr marL="0" indent="0" defTabSz="587022">
              <a:lnSpc>
                <a:spcPct val="100000"/>
              </a:lnSpc>
              <a:spcBef>
                <a:spcPts val="0"/>
              </a:spcBef>
              <a:buSzTx/>
              <a:buNone/>
              <a:defRPr sz="3800" b="1">
                <a:solidFill>
                  <a:srgbClr val="4395D1"/>
                </a:solidFill>
              </a:defRPr>
            </a:lvl1pPr>
          </a:lstStyle>
          <a:p>
            <a:r>
              <a:rPr dirty="0"/>
              <a:t>Slide Subtitle</a:t>
            </a:r>
          </a:p>
        </p:txBody>
      </p:sp>
    </p:spTree>
    <p:extLst>
      <p:ext uri="{BB962C8B-B14F-4D97-AF65-F5344CB8AC3E}">
        <p14:creationId xmlns:p14="http://schemas.microsoft.com/office/powerpoint/2010/main" val="2368267715"/>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type="tx">
  <p:cSld name="Bullets">
    <p:spTree>
      <p:nvGrpSpPr>
        <p:cNvPr id="1" name=""/>
        <p:cNvGrpSpPr/>
        <p:nvPr/>
      </p:nvGrpSpPr>
      <p:grpSpPr>
        <a:xfrm>
          <a:off x="0" y="0"/>
          <a:ext cx="0" cy="0"/>
          <a:chOff x="0" y="0"/>
          <a:chExt cx="0" cy="0"/>
        </a:xfrm>
      </p:grpSpPr>
      <p:sp>
        <p:nvSpPr>
          <p:cNvPr id="52" name="Body Level One…"/>
          <p:cNvSpPr txBox="1">
            <a:spLocks noGrp="1"/>
          </p:cNvSpPr>
          <p:nvPr>
            <p:ph type="body" idx="1" hasCustomPrompt="1"/>
          </p:nvPr>
        </p:nvSpPr>
        <p:spPr>
          <a:prstGeom prst="rect">
            <a:avLst/>
          </a:prstGeom>
        </p:spPr>
        <p:txBody>
          <a:bodyPr numCol="2" spcCol="589358"/>
          <a:lstStyle/>
          <a:p>
            <a:r>
              <a:t>Slide bullet text</a:t>
            </a:r>
          </a:p>
          <a:p>
            <a:pPr lvl="1"/>
            <a:endParaRPr/>
          </a:p>
          <a:p>
            <a:pPr lvl="2"/>
            <a:endParaRPr/>
          </a:p>
          <a:p>
            <a:pPr lvl="3"/>
            <a:endParaRPr/>
          </a:p>
          <a:p>
            <a:pPr lvl="4"/>
            <a:endParaRPr/>
          </a:p>
        </p:txBody>
      </p:sp>
      <p:sp>
        <p:nvSpPr>
          <p:cNvPr id="53"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type="tx">
  <p:cSld name="Title, Bullets &amp; Photo">
    <p:spTree>
      <p:nvGrpSpPr>
        <p:cNvPr id="1" name=""/>
        <p:cNvGrpSpPr/>
        <p:nvPr/>
      </p:nvGrpSpPr>
      <p:grpSpPr>
        <a:xfrm>
          <a:off x="0" y="0"/>
          <a:ext cx="0" cy="0"/>
          <a:chOff x="0" y="0"/>
          <a:chExt cx="0" cy="0"/>
        </a:xfrm>
      </p:grpSpPr>
      <p:sp>
        <p:nvSpPr>
          <p:cNvPr id="60" name="660384004_1290x1720.jpeg"/>
          <p:cNvSpPr>
            <a:spLocks noGrp="1"/>
          </p:cNvSpPr>
          <p:nvPr>
            <p:ph type="pic" idx="13"/>
          </p:nvPr>
        </p:nvSpPr>
        <p:spPr>
          <a:xfrm>
            <a:off x="6172200" y="596900"/>
            <a:ext cx="6448425" cy="8597900"/>
          </a:xfrm>
          <a:prstGeom prst="rect">
            <a:avLst/>
          </a:prstGeom>
        </p:spPr>
        <p:txBody>
          <a:bodyPr lIns="91439" tIns="45719" rIns="91439" bIns="45719">
            <a:noAutofit/>
          </a:bodyPr>
          <a:lstStyle/>
          <a:p>
            <a:endParaRPr dirty="0"/>
          </a:p>
        </p:txBody>
      </p:sp>
      <p:sp>
        <p:nvSpPr>
          <p:cNvPr id="61" name="Slide Title"/>
          <p:cNvSpPr txBox="1">
            <a:spLocks noGrp="1"/>
          </p:cNvSpPr>
          <p:nvPr>
            <p:ph type="title" hasCustomPrompt="1"/>
          </p:nvPr>
        </p:nvSpPr>
        <p:spPr>
          <a:xfrm>
            <a:off x="698500" y="444500"/>
            <a:ext cx="5105400" cy="1016000"/>
          </a:xfrm>
          <a:prstGeom prst="rect">
            <a:avLst/>
          </a:prstGeom>
        </p:spPr>
        <p:txBody>
          <a:bodyPr/>
          <a:lstStyle/>
          <a:p>
            <a:r>
              <a:t>Slide Title</a:t>
            </a:r>
          </a:p>
        </p:txBody>
      </p:sp>
      <p:sp>
        <p:nvSpPr>
          <p:cNvPr id="62" name="Slide Subtitle"/>
          <p:cNvSpPr txBox="1">
            <a:spLocks noGrp="1"/>
          </p:cNvSpPr>
          <p:nvPr>
            <p:ph type="body" sz="quarter" idx="14" hasCustomPrompt="1"/>
          </p:nvPr>
        </p:nvSpPr>
        <p:spPr>
          <a:xfrm>
            <a:off x="698500" y="1412977"/>
            <a:ext cx="5105400" cy="671803"/>
          </a:xfrm>
          <a:prstGeom prst="rect">
            <a:avLst/>
          </a:prstGeom>
        </p:spPr>
        <p:txBody>
          <a:bodyPr/>
          <a:lstStyle>
            <a:lvl1pPr marL="0" indent="0" defTabSz="587022">
              <a:lnSpc>
                <a:spcPct val="100000"/>
              </a:lnSpc>
              <a:spcBef>
                <a:spcPts val="0"/>
              </a:spcBef>
              <a:buSzTx/>
              <a:buNone/>
              <a:defRPr sz="3800" b="1"/>
            </a:lvl1pPr>
          </a:lstStyle>
          <a:p>
            <a:r>
              <a:t>Slide Subtitle</a:t>
            </a:r>
          </a:p>
        </p:txBody>
      </p:sp>
      <p:sp>
        <p:nvSpPr>
          <p:cNvPr id="63" name="Body Level One…"/>
          <p:cNvSpPr txBox="1">
            <a:spLocks noGrp="1"/>
          </p:cNvSpPr>
          <p:nvPr>
            <p:ph type="body" sz="half" idx="1" hasCustomPrompt="1"/>
          </p:nvPr>
        </p:nvSpPr>
        <p:spPr>
          <a:xfrm>
            <a:off x="698500" y="3480196"/>
            <a:ext cx="5105400" cy="5593161"/>
          </a:xfrm>
          <a:prstGeom prst="rect">
            <a:avLst/>
          </a:prstGeom>
        </p:spPr>
        <p:txBody>
          <a:bodyPr/>
          <a:lstStyle/>
          <a:p>
            <a:r>
              <a:t>Slide bullet text</a:t>
            </a:r>
          </a:p>
          <a:p>
            <a:pPr lvl="1"/>
            <a:endParaRPr/>
          </a:p>
          <a:p>
            <a:pPr lvl="2"/>
            <a:endParaRPr/>
          </a:p>
          <a:p>
            <a:pPr lvl="3"/>
            <a:endParaRPr/>
          </a:p>
          <a:p>
            <a:pPr lvl="4"/>
            <a:endParaRPr/>
          </a:p>
        </p:txBody>
      </p:sp>
      <p:sp>
        <p:nvSpPr>
          <p:cNvPr id="64"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type="tx">
  <p:cSld name="Statement">
    <p:spTree>
      <p:nvGrpSpPr>
        <p:cNvPr id="1" name=""/>
        <p:cNvGrpSpPr/>
        <p:nvPr/>
      </p:nvGrpSpPr>
      <p:grpSpPr>
        <a:xfrm>
          <a:off x="0" y="0"/>
          <a:ext cx="0" cy="0"/>
          <a:chOff x="0" y="0"/>
          <a:chExt cx="0" cy="0"/>
        </a:xfrm>
      </p:grpSpPr>
      <p:sp>
        <p:nvSpPr>
          <p:cNvPr id="98" name="Body Level One…"/>
          <p:cNvSpPr txBox="1">
            <a:spLocks noGrp="1"/>
          </p:cNvSpPr>
          <p:nvPr>
            <p:ph type="body" sz="half" idx="1" hasCustomPrompt="1"/>
          </p:nvPr>
        </p:nvSpPr>
        <p:spPr>
          <a:xfrm>
            <a:off x="698500" y="3568700"/>
            <a:ext cx="11607800" cy="2617788"/>
          </a:xfrm>
          <a:prstGeom prst="rect">
            <a:avLst/>
          </a:prstGeom>
        </p:spPr>
        <p:txBody>
          <a:bodyPr anchor="ctr"/>
          <a:lstStyle>
            <a:lvl1pPr marL="0" indent="0" algn="ctr">
              <a:lnSpc>
                <a:spcPct val="80000"/>
              </a:lnSpc>
              <a:spcBef>
                <a:spcPts val="0"/>
              </a:spcBef>
              <a:buSzTx/>
              <a:buNone/>
              <a:defRPr sz="8200" spc="-164">
                <a:latin typeface="Helvetica Neue Medium"/>
                <a:ea typeface="Helvetica Neue Medium"/>
                <a:cs typeface="Helvetica Neue Medium"/>
                <a:sym typeface="Helvetica Neue Medium"/>
              </a:defRPr>
            </a:lvl1pPr>
            <a:lvl2pPr marL="0" indent="0" algn="ctr">
              <a:lnSpc>
                <a:spcPct val="80000"/>
              </a:lnSpc>
              <a:spcBef>
                <a:spcPts val="0"/>
              </a:spcBef>
              <a:buSzTx/>
              <a:buNone/>
              <a:defRPr sz="8200" spc="-164">
                <a:latin typeface="Helvetica Neue Medium"/>
                <a:ea typeface="Helvetica Neue Medium"/>
                <a:cs typeface="Helvetica Neue Medium"/>
                <a:sym typeface="Helvetica Neue Medium"/>
              </a:defRPr>
            </a:lvl2pPr>
            <a:lvl3pPr marL="0" indent="0" algn="ctr">
              <a:lnSpc>
                <a:spcPct val="80000"/>
              </a:lnSpc>
              <a:spcBef>
                <a:spcPts val="0"/>
              </a:spcBef>
              <a:buSzTx/>
              <a:buNone/>
              <a:defRPr sz="8200" spc="-164">
                <a:latin typeface="Helvetica Neue Medium"/>
                <a:ea typeface="Helvetica Neue Medium"/>
                <a:cs typeface="Helvetica Neue Medium"/>
                <a:sym typeface="Helvetica Neue Medium"/>
              </a:defRPr>
            </a:lvl3pPr>
            <a:lvl4pPr marL="0" indent="0" algn="ctr">
              <a:lnSpc>
                <a:spcPct val="80000"/>
              </a:lnSpc>
              <a:spcBef>
                <a:spcPts val="0"/>
              </a:spcBef>
              <a:buSzTx/>
              <a:buNone/>
              <a:defRPr sz="8200" spc="-164">
                <a:latin typeface="Helvetica Neue Medium"/>
                <a:ea typeface="Helvetica Neue Medium"/>
                <a:cs typeface="Helvetica Neue Medium"/>
                <a:sym typeface="Helvetica Neue Medium"/>
              </a:defRPr>
            </a:lvl4pPr>
            <a:lvl5pPr marL="0" indent="0" algn="ctr">
              <a:lnSpc>
                <a:spcPct val="80000"/>
              </a:lnSpc>
              <a:spcBef>
                <a:spcPts val="0"/>
              </a:spcBef>
              <a:buSzTx/>
              <a:buNone/>
              <a:defRPr sz="8200" spc="-164">
                <a:latin typeface="Helvetica Neue Medium"/>
                <a:ea typeface="Helvetica Neue Medium"/>
                <a:cs typeface="Helvetica Neue Medium"/>
                <a:sym typeface="Helvetica Neue Medium"/>
              </a:defRPr>
            </a:lvl5pPr>
          </a:lstStyle>
          <a:p>
            <a:r>
              <a:t>Statement</a:t>
            </a:r>
          </a:p>
          <a:p>
            <a:pPr lvl="1"/>
            <a:endParaRPr/>
          </a:p>
          <a:p>
            <a:pPr lvl="2"/>
            <a:endParaRPr/>
          </a:p>
          <a:p>
            <a:pPr lvl="3"/>
            <a:endParaRPr/>
          </a:p>
          <a:p>
            <a:pPr lvl="4"/>
            <a:endParaRPr/>
          </a:p>
        </p:txBody>
      </p:sp>
      <p:sp>
        <p:nvSpPr>
          <p:cNvPr id="99"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type="tx">
  <p:cSld name="Big Fact">
    <p:spTree>
      <p:nvGrpSpPr>
        <p:cNvPr id="1" name=""/>
        <p:cNvGrpSpPr/>
        <p:nvPr/>
      </p:nvGrpSpPr>
      <p:grpSpPr>
        <a:xfrm>
          <a:off x="0" y="0"/>
          <a:ext cx="0" cy="0"/>
          <a:chOff x="0" y="0"/>
          <a:chExt cx="0" cy="0"/>
        </a:xfrm>
      </p:grpSpPr>
      <p:sp>
        <p:nvSpPr>
          <p:cNvPr id="106" name="Fact information"/>
          <p:cNvSpPr txBox="1">
            <a:spLocks noGrp="1"/>
          </p:cNvSpPr>
          <p:nvPr>
            <p:ph type="body" sz="quarter" idx="13" hasCustomPrompt="1"/>
          </p:nvPr>
        </p:nvSpPr>
        <p:spPr>
          <a:xfrm>
            <a:off x="698500" y="6209979"/>
            <a:ext cx="11607800" cy="671803"/>
          </a:xfrm>
          <a:prstGeom prst="rect">
            <a:avLst/>
          </a:prstGeom>
        </p:spPr>
        <p:txBody>
          <a:bodyPr/>
          <a:lstStyle>
            <a:lvl1pPr marL="0" indent="0" algn="ctr">
              <a:lnSpc>
                <a:spcPct val="100000"/>
              </a:lnSpc>
              <a:spcBef>
                <a:spcPts val="0"/>
              </a:spcBef>
              <a:buSzTx/>
              <a:buNone/>
              <a:defRPr sz="3800" b="1"/>
            </a:lvl1pPr>
          </a:lstStyle>
          <a:p>
            <a:r>
              <a:t>Fact information</a:t>
            </a:r>
          </a:p>
        </p:txBody>
      </p:sp>
      <p:sp>
        <p:nvSpPr>
          <p:cNvPr id="107" name="Body Level One…"/>
          <p:cNvSpPr txBox="1">
            <a:spLocks noGrp="1"/>
          </p:cNvSpPr>
          <p:nvPr>
            <p:ph type="body" idx="1" hasCustomPrompt="1"/>
          </p:nvPr>
        </p:nvSpPr>
        <p:spPr>
          <a:xfrm>
            <a:off x="698500" y="999066"/>
            <a:ext cx="11607800" cy="5210914"/>
          </a:xfrm>
          <a:prstGeom prst="rect">
            <a:avLst/>
          </a:prstGeom>
        </p:spPr>
        <p:txBody>
          <a:bodyPr anchor="b"/>
          <a:lstStyle>
            <a:lvl1pPr marL="0" indent="0" algn="ctr">
              <a:lnSpc>
                <a:spcPct val="80000"/>
              </a:lnSpc>
              <a:spcBef>
                <a:spcPts val="0"/>
              </a:spcBef>
              <a:buSzTx/>
              <a:buNone/>
              <a:defRPr sz="17600" b="1" spc="-176"/>
            </a:lvl1pPr>
            <a:lvl2pPr marL="0" indent="0" algn="ctr">
              <a:lnSpc>
                <a:spcPct val="80000"/>
              </a:lnSpc>
              <a:spcBef>
                <a:spcPts val="0"/>
              </a:spcBef>
              <a:buSzTx/>
              <a:buNone/>
              <a:defRPr sz="17600" b="1" spc="-176"/>
            </a:lvl2pPr>
            <a:lvl3pPr marL="0" indent="0" algn="ctr">
              <a:lnSpc>
                <a:spcPct val="80000"/>
              </a:lnSpc>
              <a:spcBef>
                <a:spcPts val="0"/>
              </a:spcBef>
              <a:buSzTx/>
              <a:buNone/>
              <a:defRPr sz="17600" b="1" spc="-176"/>
            </a:lvl3pPr>
            <a:lvl4pPr marL="0" indent="0" algn="ctr">
              <a:lnSpc>
                <a:spcPct val="80000"/>
              </a:lnSpc>
              <a:spcBef>
                <a:spcPts val="0"/>
              </a:spcBef>
              <a:buSzTx/>
              <a:buNone/>
              <a:defRPr sz="17600" b="1" spc="-176"/>
            </a:lvl4pPr>
            <a:lvl5pPr marL="0" indent="0" algn="ctr">
              <a:lnSpc>
                <a:spcPct val="80000"/>
              </a:lnSpc>
              <a:spcBef>
                <a:spcPts val="0"/>
              </a:spcBef>
              <a:buSzTx/>
              <a:buNone/>
              <a:defRPr sz="17600" b="1" spc="-176"/>
            </a:lvl5pPr>
          </a:lstStyle>
          <a:p>
            <a:r>
              <a:t>100%</a:t>
            </a:r>
          </a:p>
          <a:p>
            <a:pPr lvl="1"/>
            <a:endParaRPr/>
          </a:p>
          <a:p>
            <a:pPr lvl="2"/>
            <a:endParaRPr/>
          </a:p>
          <a:p>
            <a:pPr lvl="3"/>
            <a:endParaRPr/>
          </a:p>
          <a:p>
            <a:pPr lvl="4"/>
            <a:endParaRPr/>
          </a:p>
        </p:txBody>
      </p:sp>
      <p:sp>
        <p:nvSpPr>
          <p:cNvPr id="108" name="Slide Number"/>
          <p:cNvSpPr txBox="1">
            <a:spLocks noGrp="1"/>
          </p:cNvSpPr>
          <p:nvPr>
            <p:ph type="sldNum" sz="quarter" idx="2"/>
          </p:nvPr>
        </p:nvSpPr>
        <p:spPr>
          <a:prstGeom prst="rect">
            <a:avLst/>
          </a:prstGeom>
        </p:spPr>
        <p:txBody>
          <a:bodyPr/>
          <a:lstStyle/>
          <a:p>
            <a:fld id="{86CB4B4D-7CA3-9044-876B-883B54F8677D}" type="slidenum">
              <a:t>‹#›</a:t>
            </a:fld>
            <a:endParaRPr dirty="0"/>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Body Level One…"/>
          <p:cNvSpPr txBox="1">
            <a:spLocks noGrp="1"/>
          </p:cNvSpPr>
          <p:nvPr>
            <p:ph type="body" idx="1" hasCustomPrompt="1"/>
          </p:nvPr>
        </p:nvSpPr>
        <p:spPr>
          <a:xfrm>
            <a:off x="698500" y="2959100"/>
            <a:ext cx="11607800" cy="6096000"/>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3" name="Slide Title"/>
          <p:cNvSpPr txBox="1">
            <a:spLocks noGrp="1"/>
          </p:cNvSpPr>
          <p:nvPr>
            <p:ph type="title" hasCustomPrompt="1"/>
          </p:nvPr>
        </p:nvSpPr>
        <p:spPr>
          <a:xfrm>
            <a:off x="698500" y="440266"/>
            <a:ext cx="11607800" cy="101600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4" name="Slide Number"/>
          <p:cNvSpPr txBox="1">
            <a:spLocks noGrp="1"/>
          </p:cNvSpPr>
          <p:nvPr>
            <p:ph type="sldNum" sz="quarter" idx="2"/>
          </p:nvPr>
        </p:nvSpPr>
        <p:spPr>
          <a:xfrm>
            <a:off x="6350067" y="9220199"/>
            <a:ext cx="297892" cy="287479"/>
          </a:xfrm>
          <a:prstGeom prst="rect">
            <a:avLst/>
          </a:prstGeom>
          <a:ln w="12700">
            <a:miter lim="400000"/>
          </a:ln>
        </p:spPr>
        <p:txBody>
          <a:bodyPr wrap="none" lIns="50800" tIns="50800" rIns="50800" bIns="50800" anchor="b">
            <a:spAutoFit/>
          </a:bodyPr>
          <a:lstStyle>
            <a:lvl1pPr algn="ctr" defTabSz="584200">
              <a:lnSpc>
                <a:spcPct val="100000"/>
              </a:lnSpc>
              <a:spcBef>
                <a:spcPts val="0"/>
              </a:spcBef>
              <a:defRPr sz="1300"/>
            </a:lvl1pPr>
          </a:lstStyle>
          <a:p>
            <a:fld id="{86CB4B4D-7CA3-9044-876B-883B54F8677D}" type="slidenum">
              <a:t>‹#›</a:t>
            </a:fld>
            <a:endParaRPr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80" r:id="rId5"/>
    <p:sldLayoutId id="2147483653" r:id="rId6"/>
    <p:sldLayoutId id="2147483654" r:id="rId7"/>
    <p:sldLayoutId id="2147483658" r:id="rId8"/>
    <p:sldLayoutId id="2147483659" r:id="rId9"/>
    <p:sldLayoutId id="2147483660" r:id="rId10"/>
    <p:sldLayoutId id="2147483661" r:id="rId11"/>
    <p:sldLayoutId id="2147483677" r:id="rId12"/>
    <p:sldLayoutId id="2147483678" r:id="rId13"/>
    <p:sldLayoutId id="2147483679" r:id="rId14"/>
  </p:sldLayoutIdLst>
  <p:transition spd="med"/>
  <p:txStyles>
    <p:titleStyle>
      <a:lvl1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1pPr>
      <a:lvl2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2pPr>
      <a:lvl3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3pPr>
      <a:lvl4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4pPr>
      <a:lvl5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5pPr>
      <a:lvl6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6pPr>
      <a:lvl7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7pPr>
      <a:lvl8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8pPr>
      <a:lvl9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9pPr>
    </p:titleStyle>
    <p:bodyStyle>
      <a:lvl1pPr marL="381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1pPr>
      <a:lvl2pPr marL="762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2pPr>
      <a:lvl3pPr marL="1143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3pPr>
      <a:lvl4pPr marL="1524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4pPr>
      <a:lvl5pPr marL="1905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00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p:bodyStyle>
    <p:otherStyle>
      <a:lvl1pPr marL="0" marR="0" indent="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1pPr>
      <a:lvl2pPr marL="0" marR="0" indent="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2pPr>
      <a:lvl3pPr marL="0" marR="0" indent="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3pPr>
      <a:lvl4pPr marL="0" marR="0" indent="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4pPr>
      <a:lvl5pPr marL="0" marR="0" indent="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5pPr>
      <a:lvl6pPr marL="0" marR="0" indent="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6pPr>
      <a:lvl7pPr marL="0" marR="0" indent="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7pPr>
      <a:lvl8pPr marL="0" marR="0" indent="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8pPr>
      <a:lvl9pPr marL="0" marR="0" indent="0" algn="ctr" defTabSz="584200" rtl="0" latinLnBrk="0">
        <a:lnSpc>
          <a:spcPct val="100000"/>
        </a:lnSpc>
        <a:spcBef>
          <a:spcPts val="0"/>
        </a:spcBef>
        <a:spcAft>
          <a:spcPts val="0"/>
        </a:spcAft>
        <a:buClrTx/>
        <a:buSzTx/>
        <a:buFontTx/>
        <a:buNone/>
        <a:tabLst/>
        <a:defRPr sz="13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png"/><Relationship Id="rId7" Type="http://schemas.openxmlformats.org/officeDocument/2006/relationships/image" Target="../media/image26.jpeg"/><Relationship Id="rId2" Type="http://schemas.openxmlformats.org/officeDocument/2006/relationships/notesSlide" Target="../notesSlides/notesSlide11.xml"/><Relationship Id="rId1" Type="http://schemas.openxmlformats.org/officeDocument/2006/relationships/slideLayout" Target="../slideLayouts/slideLayout4.xml"/><Relationship Id="rId6" Type="http://schemas.openxmlformats.org/officeDocument/2006/relationships/image" Target="../media/image25.png"/><Relationship Id="rId5" Type="http://schemas.openxmlformats.org/officeDocument/2006/relationships/image" Target="../media/image24.jpe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1.jpeg"/><Relationship Id="rId2" Type="http://schemas.openxmlformats.org/officeDocument/2006/relationships/notesSlide" Target="../notesSlides/notesSlide12.xml"/><Relationship Id="rId1" Type="http://schemas.openxmlformats.org/officeDocument/2006/relationships/slideLayout" Target="../slideLayouts/slideLayout4.xml"/><Relationship Id="rId6" Type="http://schemas.openxmlformats.org/officeDocument/2006/relationships/image" Target="../media/image30.jpeg"/><Relationship Id="rId5" Type="http://schemas.openxmlformats.org/officeDocument/2006/relationships/image" Target="../media/image29.jpeg"/><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3.xml"/><Relationship Id="rId4" Type="http://schemas.openxmlformats.org/officeDocument/2006/relationships/image" Target="../media/image3.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6.xml"/><Relationship Id="rId1" Type="http://schemas.openxmlformats.org/officeDocument/2006/relationships/slideLayout" Target="../slideLayouts/slideLayout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7.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1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8.xml"/><Relationship Id="rId1" Type="http://schemas.openxmlformats.org/officeDocument/2006/relationships/slideLayout" Target="../slideLayouts/slideLayout5.xml"/><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4.png"/><Relationship Id="rId7" Type="http://schemas.openxmlformats.org/officeDocument/2006/relationships/diagramColors" Target="../diagrams/colors2.xml"/><Relationship Id="rId2" Type="http://schemas.openxmlformats.org/officeDocument/2006/relationships/notesSlide" Target="../notesSlides/notesSlide19.xml"/><Relationship Id="rId1" Type="http://schemas.openxmlformats.org/officeDocument/2006/relationships/slideLayout" Target="../slideLayouts/slideLayout14.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5.png"/><Relationship Id="rId7"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2.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1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13.xml"/><Relationship Id="rId6" Type="http://schemas.openxmlformats.org/officeDocument/2006/relationships/image" Target="../media/image16.emf"/><Relationship Id="rId5" Type="http://schemas.openxmlformats.org/officeDocument/2006/relationships/chart" Target="../charts/chart1.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18.jpeg"/><Relationship Id="rId2" Type="http://schemas.openxmlformats.org/officeDocument/2006/relationships/notesSlide" Target="../notesSlides/notesSlide8.xml"/><Relationship Id="rId1" Type="http://schemas.openxmlformats.org/officeDocument/2006/relationships/slideLayout" Target="../slideLayouts/slideLayout4.xml"/><Relationship Id="rId6" Type="http://schemas.microsoft.com/office/2007/relationships/hdphoto" Target="../media/hdphoto1.wdp"/><Relationship Id="rId5" Type="http://schemas.openxmlformats.org/officeDocument/2006/relationships/image" Target="../media/image17.png"/><Relationship Id="rId4" Type="http://schemas.openxmlformats.org/officeDocument/2006/relationships/image" Target="../media/image4.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9.xml"/><Relationship Id="rId1" Type="http://schemas.openxmlformats.org/officeDocument/2006/relationships/slideLayout" Target="../slideLayouts/slideLayout13.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1" name="Presenters"/>
          <p:cNvSpPr txBox="1">
            <a:spLocks noGrp="1"/>
          </p:cNvSpPr>
          <p:nvPr>
            <p:ph type="subTitle" sz="quarter" idx="1"/>
          </p:nvPr>
        </p:nvSpPr>
        <p:spPr>
          <a:xfrm>
            <a:off x="817472" y="7830979"/>
            <a:ext cx="1868106" cy="546035"/>
          </a:xfrm>
          <a:prstGeom prst="rect">
            <a:avLst/>
          </a:prstGeom>
        </p:spPr>
        <p:txBody>
          <a:bodyPr>
            <a:normAutofit fontScale="92500"/>
          </a:bodyPr>
          <a:lstStyle>
            <a:lvl1pPr>
              <a:defRPr sz="2000" b="0">
                <a:solidFill>
                  <a:srgbClr val="603E81"/>
                </a:solidFill>
                <a:latin typeface="Trade Gothic Next LT Pro Bold"/>
                <a:ea typeface="Trade Gothic Next LT Pro Bold"/>
                <a:cs typeface="Trade Gothic Next LT Pro Bold"/>
                <a:sym typeface="Trade Gothic Next LT Pro Bold"/>
              </a:defRPr>
            </a:lvl1pPr>
          </a:lstStyle>
          <a:p>
            <a:r>
              <a:rPr sz="2800" b="1" dirty="0">
                <a:solidFill>
                  <a:schemeClr val="tx1"/>
                </a:solidFill>
                <a:latin typeface="Arial" panose="020B0604020202020204" pitchFamily="34" charset="0"/>
                <a:cs typeface="Arial" panose="020B0604020202020204" pitchFamily="34" charset="0"/>
              </a:rPr>
              <a:t>Presenter</a:t>
            </a:r>
            <a:r>
              <a:rPr lang="en-US" sz="2800" b="1" dirty="0">
                <a:solidFill>
                  <a:schemeClr val="tx1"/>
                </a:solidFill>
                <a:latin typeface="Arial" panose="020B0604020202020204" pitchFamily="34" charset="0"/>
                <a:cs typeface="Arial" panose="020B0604020202020204" pitchFamily="34" charset="0"/>
              </a:rPr>
              <a:t>s</a:t>
            </a:r>
            <a:endParaRPr sz="2800" b="1" dirty="0">
              <a:solidFill>
                <a:schemeClr val="tx1"/>
              </a:solidFill>
              <a:latin typeface="Arial" panose="020B0604020202020204" pitchFamily="34" charset="0"/>
              <a:cs typeface="Arial" panose="020B0604020202020204" pitchFamily="34" charset="0"/>
            </a:endParaRPr>
          </a:p>
        </p:txBody>
      </p:sp>
      <p:sp>
        <p:nvSpPr>
          <p:cNvPr id="152" name="Nicole Montalvo…"/>
          <p:cNvSpPr txBox="1"/>
          <p:nvPr/>
        </p:nvSpPr>
        <p:spPr>
          <a:xfrm>
            <a:off x="817472" y="8432734"/>
            <a:ext cx="7392943" cy="1198902"/>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p>
            <a:pPr defTabSz="587022">
              <a:lnSpc>
                <a:spcPct val="100000"/>
              </a:lnSpc>
              <a:spcBef>
                <a:spcPts val="0"/>
              </a:spcBef>
              <a:defRPr sz="2000" baseline="60000">
                <a:latin typeface="Trade Gothic Next LT Pro Regular"/>
                <a:ea typeface="Trade Gothic Next LT Pro Regular"/>
                <a:cs typeface="Trade Gothic Next LT Pro Regular"/>
                <a:sym typeface="Trade Gothic Next LT Pro Regular"/>
              </a:defRPr>
            </a:pPr>
            <a:r>
              <a:rPr lang="en-US" sz="4000" b="1" dirty="0">
                <a:solidFill>
                  <a:schemeClr val="tx1"/>
                </a:solidFill>
                <a:latin typeface="Arial" panose="020B0604020202020204" pitchFamily="34" charset="0"/>
                <a:cs typeface="Arial" panose="020B0604020202020204" pitchFamily="34" charset="0"/>
              </a:rPr>
              <a:t>Gina Dean, PRISM CEO</a:t>
            </a:r>
          </a:p>
          <a:p>
            <a:pPr defTabSz="587022">
              <a:lnSpc>
                <a:spcPct val="100000"/>
              </a:lnSpc>
              <a:spcBef>
                <a:spcPts val="0"/>
              </a:spcBef>
              <a:defRPr sz="2000" baseline="60000">
                <a:latin typeface="Trade Gothic Next LT Pro Regular"/>
                <a:ea typeface="Trade Gothic Next LT Pro Regular"/>
                <a:cs typeface="Trade Gothic Next LT Pro Regular"/>
                <a:sym typeface="Trade Gothic Next LT Pro Regular"/>
              </a:defRPr>
            </a:pPr>
            <a:endParaRPr lang="en-US" sz="4000" b="1" dirty="0">
              <a:solidFill>
                <a:schemeClr val="tx1"/>
              </a:solidFill>
              <a:latin typeface="Arial" panose="020B0604020202020204" pitchFamily="34" charset="0"/>
              <a:cs typeface="Arial" panose="020B0604020202020204" pitchFamily="34" charset="0"/>
            </a:endParaRPr>
          </a:p>
        </p:txBody>
      </p:sp>
      <p:sp>
        <p:nvSpPr>
          <p:cNvPr id="153" name="Title Goes Here"/>
          <p:cNvSpPr txBox="1"/>
          <p:nvPr/>
        </p:nvSpPr>
        <p:spPr>
          <a:xfrm>
            <a:off x="769554" y="2427055"/>
            <a:ext cx="11465692" cy="40109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fontScale="40000" lnSpcReduction="20000"/>
          </a:bodyPr>
          <a:lstStyle>
            <a:lvl1pPr defTabSz="587022">
              <a:lnSpc>
                <a:spcPct val="100000"/>
              </a:lnSpc>
              <a:spcBef>
                <a:spcPts val="0"/>
              </a:spcBef>
              <a:defRPr sz="9000">
                <a:latin typeface="Trade Gothic Next LT Pro Bold"/>
                <a:ea typeface="Trade Gothic Next LT Pro Bold"/>
                <a:cs typeface="Trade Gothic Next LT Pro Bold"/>
                <a:sym typeface="Trade Gothic Next LT Pro Bold"/>
              </a:defRPr>
            </a:lvl1pPr>
          </a:lstStyle>
          <a:p>
            <a:pPr>
              <a:lnSpc>
                <a:spcPct val="120000"/>
              </a:lnSpc>
            </a:pPr>
            <a:r>
              <a:rPr lang="en-US" sz="14500" b="1" dirty="0"/>
              <a:t>Casualty Market Coverage, Cost Drivers &amp; Primary Coverage Change</a:t>
            </a:r>
          </a:p>
          <a:p>
            <a:pPr>
              <a:lnSpc>
                <a:spcPct val="120000"/>
              </a:lnSpc>
            </a:pPr>
            <a:r>
              <a:rPr lang="en-US" sz="11100" b="1" dirty="0">
                <a:solidFill>
                  <a:srgbClr val="75328B"/>
                </a:solidFill>
              </a:rPr>
              <a:t>for Lake County Board of Supervisors</a:t>
            </a:r>
          </a:p>
        </p:txBody>
      </p:sp>
      <p:pic>
        <p:nvPicPr>
          <p:cNvPr id="154" name="PRISM_Logo Mark_Acronym_Full Name_Full Color (Mark on left).png" descr="PRISM_Logo Mark_Acronym_Full Name_Full Color (Mark on lef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36820" y="1040781"/>
            <a:ext cx="2845656" cy="1092733"/>
          </a:xfrm>
          <a:prstGeom prst="rect">
            <a:avLst/>
          </a:prstGeom>
          <a:ln w="12700">
            <a:miter lim="400000"/>
          </a:ln>
        </p:spPr>
      </p:pic>
      <p:pic>
        <p:nvPicPr>
          <p:cNvPr id="155" name="Image" descr="Image"/>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8490857" y="6390753"/>
            <a:ext cx="4662435" cy="3426488"/>
          </a:xfrm>
          <a:prstGeom prst="rect">
            <a:avLst/>
          </a:prstGeom>
          <a:ln w="12700">
            <a:miter lim="400000"/>
          </a:ln>
        </p:spPr>
      </p:pic>
    </p:spTree>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E1E43-E853-487B-A371-F5AD26C67B90}"/>
              </a:ext>
            </a:extLst>
          </p:cNvPr>
          <p:cNvSpPr>
            <a:spLocks noGrp="1"/>
          </p:cNvSpPr>
          <p:nvPr>
            <p:ph type="title"/>
          </p:nvPr>
        </p:nvSpPr>
        <p:spPr>
          <a:xfrm>
            <a:off x="360296" y="381264"/>
            <a:ext cx="12491407" cy="1016001"/>
          </a:xfrm>
        </p:spPr>
        <p:txBody>
          <a:bodyPr>
            <a:normAutofit fontScale="90000"/>
          </a:bodyPr>
          <a:lstStyle/>
          <a:p>
            <a:r>
              <a:rPr lang="en-US" dirty="0"/>
              <a:t>Why Are Costs Continuing to Increase?</a:t>
            </a:r>
          </a:p>
        </p:txBody>
      </p:sp>
      <p:sp>
        <p:nvSpPr>
          <p:cNvPr id="3" name="Content Placeholder 2">
            <a:extLst>
              <a:ext uri="{FF2B5EF4-FFF2-40B4-BE49-F238E27FC236}">
                <a16:creationId xmlns:a16="http://schemas.microsoft.com/office/drawing/2014/main" id="{7A7B4955-8E01-4814-9373-C051BE45ECEC}"/>
              </a:ext>
            </a:extLst>
          </p:cNvPr>
          <p:cNvSpPr>
            <a:spLocks noGrp="1"/>
          </p:cNvSpPr>
          <p:nvPr>
            <p:ph idx="1"/>
          </p:nvPr>
        </p:nvSpPr>
        <p:spPr>
          <a:xfrm>
            <a:off x="741322" y="5989198"/>
            <a:ext cx="3580157" cy="3618065"/>
          </a:xfrm>
        </p:spPr>
        <p:txBody>
          <a:bodyPr>
            <a:normAutofit/>
          </a:bodyPr>
          <a:lstStyle/>
          <a:p>
            <a:pPr marL="0" indent="0">
              <a:spcBef>
                <a:spcPts val="0"/>
              </a:spcBef>
              <a:buNone/>
            </a:pPr>
            <a:endParaRPr lang="en-US" sz="2800" dirty="0"/>
          </a:p>
          <a:p>
            <a:endParaRPr lang="en-US" sz="2400" b="1" u="sng" dirty="0"/>
          </a:p>
          <a:p>
            <a:pPr lvl="1">
              <a:lnSpc>
                <a:spcPct val="100000"/>
              </a:lnSpc>
              <a:spcBef>
                <a:spcPts val="600"/>
              </a:spcBef>
            </a:pPr>
            <a:endParaRPr lang="en-US" sz="2400" dirty="0"/>
          </a:p>
        </p:txBody>
      </p:sp>
      <p:sp>
        <p:nvSpPr>
          <p:cNvPr id="8" name="TextBox 7">
            <a:extLst>
              <a:ext uri="{FF2B5EF4-FFF2-40B4-BE49-F238E27FC236}">
                <a16:creationId xmlns:a16="http://schemas.microsoft.com/office/drawing/2014/main" id="{A835C9C6-9199-4660-8BD6-BD2105C3C79D}"/>
              </a:ext>
            </a:extLst>
          </p:cNvPr>
          <p:cNvSpPr txBox="1"/>
          <p:nvPr/>
        </p:nvSpPr>
        <p:spPr>
          <a:xfrm>
            <a:off x="4734838" y="1488140"/>
            <a:ext cx="4389654" cy="10669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1733930" rtl="0" fontAlgn="auto" latinLnBrk="0" hangingPunct="0">
              <a:lnSpc>
                <a:spcPct val="90000"/>
              </a:lnSpc>
              <a:spcBef>
                <a:spcPts val="3200"/>
              </a:spcBef>
              <a:spcAft>
                <a:spcPts val="0"/>
              </a:spcAft>
              <a:buClrTx/>
              <a:buSzTx/>
              <a:buFontTx/>
              <a:buNone/>
              <a:tabLst/>
            </a:pPr>
            <a:r>
              <a:rPr kumimoji="0" lang="en-US" sz="4000" b="1" i="0" u="none" strike="noStrike" cap="none" spc="0" normalizeH="0" baseline="0" dirty="0">
                <a:ln>
                  <a:noFill/>
                </a:ln>
                <a:solidFill>
                  <a:srgbClr val="E94C6A"/>
                </a:solidFill>
                <a:effectLst/>
                <a:uFillTx/>
                <a:latin typeface="+mn-lt"/>
                <a:ea typeface="+mn-ea"/>
                <a:cs typeface="+mn-cs"/>
                <a:sym typeface="Helvetica Neue"/>
              </a:rPr>
              <a:t>Jurisdiction</a:t>
            </a:r>
          </a:p>
        </p:txBody>
      </p:sp>
      <p:pic>
        <p:nvPicPr>
          <p:cNvPr id="5" name="Picture 4">
            <a:extLst>
              <a:ext uri="{FF2B5EF4-FFF2-40B4-BE49-F238E27FC236}">
                <a16:creationId xmlns:a16="http://schemas.microsoft.com/office/drawing/2014/main" id="{AF3FF354-3AB8-F59E-A811-91DA8C2062B9}"/>
              </a:ext>
            </a:extLst>
          </p:cNvPr>
          <p:cNvPicPr>
            <a:picLocks noChangeAspect="1"/>
          </p:cNvPicPr>
          <p:nvPr/>
        </p:nvPicPr>
        <p:blipFill>
          <a:blip r:embed="rId3"/>
          <a:stretch>
            <a:fillRect/>
          </a:stretch>
        </p:blipFill>
        <p:spPr>
          <a:xfrm>
            <a:off x="840254" y="3764402"/>
            <a:ext cx="8447004" cy="3068638"/>
          </a:xfrm>
          <a:prstGeom prst="rect">
            <a:avLst/>
          </a:prstGeom>
        </p:spPr>
      </p:pic>
      <p:pic>
        <p:nvPicPr>
          <p:cNvPr id="9" name="Picture 8">
            <a:extLst>
              <a:ext uri="{FF2B5EF4-FFF2-40B4-BE49-F238E27FC236}">
                <a16:creationId xmlns:a16="http://schemas.microsoft.com/office/drawing/2014/main" id="{5C3541A1-813E-ED42-3372-5FD5E12E8F10}"/>
              </a:ext>
            </a:extLst>
          </p:cNvPr>
          <p:cNvPicPr>
            <a:picLocks noChangeAspect="1"/>
          </p:cNvPicPr>
          <p:nvPr/>
        </p:nvPicPr>
        <p:blipFill>
          <a:blip r:embed="rId4"/>
          <a:stretch>
            <a:fillRect/>
          </a:stretch>
        </p:blipFill>
        <p:spPr>
          <a:xfrm>
            <a:off x="9573461" y="1999102"/>
            <a:ext cx="2983664" cy="7754498"/>
          </a:xfrm>
          <a:prstGeom prst="rect">
            <a:avLst/>
          </a:prstGeom>
        </p:spPr>
      </p:pic>
      <p:sp>
        <p:nvSpPr>
          <p:cNvPr id="11" name="Arrow: Up 10">
            <a:extLst>
              <a:ext uri="{FF2B5EF4-FFF2-40B4-BE49-F238E27FC236}">
                <a16:creationId xmlns:a16="http://schemas.microsoft.com/office/drawing/2014/main" id="{B3A0095C-5577-93ED-D23F-233539BBE461}"/>
              </a:ext>
            </a:extLst>
          </p:cNvPr>
          <p:cNvSpPr/>
          <p:nvPr/>
        </p:nvSpPr>
        <p:spPr>
          <a:xfrm rot="2711694">
            <a:off x="8539144" y="5521112"/>
            <a:ext cx="536934" cy="2734505"/>
          </a:xfrm>
          <a:prstGeom prst="upArrow">
            <a:avLst>
              <a:gd name="adj1" fmla="val 50000"/>
              <a:gd name="adj2" fmla="val 56840"/>
            </a:avLst>
          </a:prstGeom>
          <a:solidFill>
            <a:srgbClr val="FF0000"/>
          </a:solidFill>
          <a:ln w="12700" cap="flat">
            <a:solidFill>
              <a:srgbClr val="FF0000"/>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FECFC2E7-59D8-C14E-8C3B-F84127FC1092}"/>
              </a:ext>
            </a:extLst>
          </p:cNvPr>
          <p:cNvSpPr txBox="1"/>
          <p:nvPr/>
        </p:nvSpPr>
        <p:spPr>
          <a:xfrm>
            <a:off x="2264097" y="7370364"/>
            <a:ext cx="5588000" cy="13439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90000"/>
              </a:lnSpc>
              <a:spcBef>
                <a:spcPts val="3200"/>
              </a:spcBef>
              <a:spcAft>
                <a:spcPts val="0"/>
              </a:spcAft>
              <a:buClrTx/>
              <a:buSzTx/>
              <a:buFontTx/>
              <a:buNone/>
              <a:tabLst/>
            </a:pPr>
            <a:r>
              <a:rPr kumimoji="0" lang="en-US" sz="3000" b="1" i="0" u="none" strike="noStrike" cap="none" spc="0" normalizeH="0" baseline="0" dirty="0">
                <a:ln>
                  <a:noFill/>
                </a:ln>
                <a:solidFill>
                  <a:srgbClr val="FF0000"/>
                </a:solidFill>
                <a:effectLst/>
                <a:uFillTx/>
                <a:latin typeface="+mn-lt"/>
                <a:ea typeface="+mn-ea"/>
                <a:cs typeface="+mn-cs"/>
                <a:sym typeface="Helvetica Neue"/>
              </a:rPr>
              <a:t>$2,458 Per Person, Per Year Statewide in CA!</a:t>
            </a:r>
          </a:p>
        </p:txBody>
      </p:sp>
    </p:spTree>
    <p:extLst>
      <p:ext uri="{BB962C8B-B14F-4D97-AF65-F5344CB8AC3E}">
        <p14:creationId xmlns:p14="http://schemas.microsoft.com/office/powerpoint/2010/main" val="11403001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 name="PRISM_Logo Mark_Acronym_Full Name_Full Color (Mark on left).png" descr="PRISM_Logo Mark_Acronym_Full Name_Full Color (Mark on lef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9020" y="8162671"/>
            <a:ext cx="1853333" cy="711681"/>
          </a:xfrm>
          <a:prstGeom prst="rect">
            <a:avLst/>
          </a:prstGeom>
          <a:ln w="12700">
            <a:miter lim="400000"/>
          </a:ln>
        </p:spPr>
      </p:pic>
      <p:pic>
        <p:nvPicPr>
          <p:cNvPr id="164" name="Image" descr="Image"/>
          <p:cNvPicPr>
            <a:picLocks/>
          </p:cNvPicPr>
          <p:nvPr/>
        </p:nvPicPr>
        <p:blipFill>
          <a:blip r:embed="rId4" cstate="email">
            <a:extLst>
              <a:ext uri="{28A0092B-C50C-407E-A947-70E740481C1C}">
                <a14:useLocalDpi xmlns:a14="http://schemas.microsoft.com/office/drawing/2010/main"/>
              </a:ext>
            </a:extLst>
          </a:blip>
          <a:stretch>
            <a:fillRect/>
          </a:stretch>
        </p:blipFill>
        <p:spPr>
          <a:xfrm>
            <a:off x="2931080" y="8756984"/>
            <a:ext cx="9418043" cy="107351"/>
          </a:xfrm>
          <a:prstGeom prst="rect">
            <a:avLst/>
          </a:prstGeom>
          <a:ln w="12700">
            <a:miter lim="400000"/>
          </a:ln>
        </p:spPr>
      </p:pic>
      <p:sp>
        <p:nvSpPr>
          <p:cNvPr id="2" name="Title 1"/>
          <p:cNvSpPr>
            <a:spLocks noGrp="1"/>
          </p:cNvSpPr>
          <p:nvPr>
            <p:ph type="title"/>
          </p:nvPr>
        </p:nvSpPr>
        <p:spPr>
          <a:xfrm>
            <a:off x="698500" y="711567"/>
            <a:ext cx="11607800" cy="1016001"/>
          </a:xfrm>
        </p:spPr>
        <p:txBody>
          <a:bodyPr/>
          <a:lstStyle/>
          <a:p>
            <a:r>
              <a:rPr lang="en-US" dirty="0"/>
              <a:t>What is PRISM Doing About it?</a:t>
            </a:r>
          </a:p>
        </p:txBody>
      </p:sp>
      <p:sp>
        <p:nvSpPr>
          <p:cNvPr id="33" name="Content Placeholder 2"/>
          <p:cNvSpPr txBox="1">
            <a:spLocks/>
          </p:cNvSpPr>
          <p:nvPr/>
        </p:nvSpPr>
        <p:spPr>
          <a:xfrm>
            <a:off x="3131919" y="2034535"/>
            <a:ext cx="9533870" cy="11666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381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1pPr>
            <a:lvl2pPr marL="762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2pPr>
            <a:lvl3pPr marL="1143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3pPr>
            <a:lvl4pPr marL="1524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4pPr>
            <a:lvl5pPr marL="1905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00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a:lstStyle>
          <a:p>
            <a:pPr marL="381000" lvl="1" indent="0" hangingPunct="1">
              <a:lnSpc>
                <a:spcPct val="100000"/>
              </a:lnSpc>
              <a:spcBef>
                <a:spcPts val="0"/>
              </a:spcBef>
              <a:spcAft>
                <a:spcPts val="600"/>
              </a:spcAft>
              <a:buNone/>
            </a:pPr>
            <a:r>
              <a:rPr lang="en-US" sz="2000" b="1" dirty="0">
                <a:solidFill>
                  <a:schemeClr val="tx1"/>
                </a:solidFill>
              </a:rPr>
              <a:t>Underwriting</a:t>
            </a:r>
          </a:p>
          <a:p>
            <a:pPr marL="952500" lvl="1" indent="-571500" hangingPunct="1">
              <a:lnSpc>
                <a:spcPct val="100000"/>
              </a:lnSpc>
              <a:spcBef>
                <a:spcPts val="0"/>
              </a:spcBef>
              <a:buFont typeface="Arial" panose="020B0604020202020204" pitchFamily="34" charset="0"/>
              <a:buChar char="•"/>
            </a:pPr>
            <a:r>
              <a:rPr lang="en-US" sz="2000" dirty="0">
                <a:solidFill>
                  <a:schemeClr val="tx1"/>
                </a:solidFill>
              </a:rPr>
              <a:t>Development of efficient program structures</a:t>
            </a:r>
          </a:p>
          <a:p>
            <a:pPr marL="952500" lvl="1" indent="-571500" hangingPunct="1">
              <a:lnSpc>
                <a:spcPct val="100000"/>
              </a:lnSpc>
              <a:spcBef>
                <a:spcPts val="0"/>
              </a:spcBef>
              <a:buFont typeface="Arial" panose="020B0604020202020204" pitchFamily="34" charset="0"/>
              <a:buChar char="•"/>
            </a:pPr>
            <a:r>
              <a:rPr lang="en-US" sz="2000" dirty="0">
                <a:solidFill>
                  <a:schemeClr val="tx1"/>
                </a:solidFill>
              </a:rPr>
              <a:t>Equitable allocations</a:t>
            </a:r>
          </a:p>
          <a:p>
            <a:pPr marL="952500" lvl="1" indent="-571500" hangingPunct="1">
              <a:lnSpc>
                <a:spcPct val="100000"/>
              </a:lnSpc>
              <a:spcBef>
                <a:spcPts val="0"/>
              </a:spcBef>
              <a:buFont typeface="Arial" panose="020B0604020202020204" pitchFamily="34" charset="0"/>
              <a:buChar char="•"/>
            </a:pPr>
            <a:r>
              <a:rPr lang="en-US" sz="2000" dirty="0">
                <a:solidFill>
                  <a:schemeClr val="tx1"/>
                </a:solidFill>
              </a:rPr>
              <a:t>Assists with member retention analysis</a:t>
            </a:r>
          </a:p>
        </p:txBody>
      </p:sp>
      <p:pic>
        <p:nvPicPr>
          <p:cNvPr id="1028" name="Picture 4" descr="Time Frames Associated with Prompt Payment of Claims | Department of  Insurance">
            <a:extLst>
              <a:ext uri="{FF2B5EF4-FFF2-40B4-BE49-F238E27FC236}">
                <a16:creationId xmlns:a16="http://schemas.microsoft.com/office/drawing/2014/main" id="{C7AD20C1-756D-ABE7-9ADE-2F0D1B7622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2794" y="3443016"/>
            <a:ext cx="2446110" cy="1377348"/>
          </a:xfrm>
          <a:prstGeom prst="rect">
            <a:avLst/>
          </a:prstGeom>
          <a:noFill/>
          <a:ln>
            <a:solidFill>
              <a:schemeClr val="accent1">
                <a:lumMod val="50000"/>
              </a:schemeClr>
            </a:solidFill>
          </a:ln>
        </p:spPr>
      </p:pic>
      <p:pic>
        <p:nvPicPr>
          <p:cNvPr id="1032" name="Picture 8" descr="Ultimate Guide to Data Analytics Simplified 101">
            <a:extLst>
              <a:ext uri="{FF2B5EF4-FFF2-40B4-BE49-F238E27FC236}">
                <a16:creationId xmlns:a16="http://schemas.microsoft.com/office/drawing/2014/main" id="{A865C86D-52FC-3CBC-14D6-E9BA299C0CC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52792" y="5001489"/>
            <a:ext cx="2446111" cy="1302083"/>
          </a:xfrm>
          <a:prstGeom prst="rect">
            <a:avLst/>
          </a:prstGeom>
          <a:noFill/>
          <a:ln>
            <a:solidFill>
              <a:schemeClr val="accent1">
                <a:lumMod val="50000"/>
              </a:schemeClr>
            </a:solidFill>
          </a:ln>
        </p:spPr>
      </p:pic>
      <p:grpSp>
        <p:nvGrpSpPr>
          <p:cNvPr id="32" name="Group 31">
            <a:extLst>
              <a:ext uri="{FF2B5EF4-FFF2-40B4-BE49-F238E27FC236}">
                <a16:creationId xmlns:a16="http://schemas.microsoft.com/office/drawing/2014/main" id="{40EA6178-F390-903F-9DCC-464AE2495A53}"/>
              </a:ext>
            </a:extLst>
          </p:cNvPr>
          <p:cNvGrpSpPr/>
          <p:nvPr/>
        </p:nvGrpSpPr>
        <p:grpSpPr>
          <a:xfrm>
            <a:off x="852792" y="6484588"/>
            <a:ext cx="2446111" cy="1400627"/>
            <a:chOff x="2692400" y="2886075"/>
            <a:chExt cx="7620000" cy="3981450"/>
          </a:xfrm>
        </p:grpSpPr>
        <p:pic>
          <p:nvPicPr>
            <p:cNvPr id="1036" name="Picture 12" descr="EMC Insurance Companies on LinkedIn: #countonemc #losscontrol #insurance  #workplacesafety">
              <a:extLst>
                <a:ext uri="{FF2B5EF4-FFF2-40B4-BE49-F238E27FC236}">
                  <a16:creationId xmlns:a16="http://schemas.microsoft.com/office/drawing/2014/main" id="{A40FC4A0-BC02-8D8E-8BCC-3408BF96D302}"/>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692400" y="2886075"/>
              <a:ext cx="7620000" cy="3981450"/>
            </a:xfrm>
            <a:prstGeom prst="rect">
              <a:avLst/>
            </a:prstGeom>
            <a:noFill/>
            <a:extLst>
              <a:ext uri="{909E8E84-426E-40DD-AFC4-6F175D3DCCD1}">
                <a14:hiddenFill xmlns:a14="http://schemas.microsoft.com/office/drawing/2010/main">
                  <a:solidFill>
                    <a:srgbClr val="FFFFFF"/>
                  </a:solidFill>
                </a14:hiddenFill>
              </a:ext>
            </a:extLst>
          </p:spPr>
        </p:pic>
        <p:sp>
          <p:nvSpPr>
            <p:cNvPr id="31" name="Rectangle 30">
              <a:extLst>
                <a:ext uri="{FF2B5EF4-FFF2-40B4-BE49-F238E27FC236}">
                  <a16:creationId xmlns:a16="http://schemas.microsoft.com/office/drawing/2014/main" id="{09A2E40C-4416-A881-84D6-4F556E4E46EC}"/>
                </a:ext>
              </a:extLst>
            </p:cNvPr>
            <p:cNvSpPr/>
            <p:nvPr/>
          </p:nvSpPr>
          <p:spPr>
            <a:xfrm>
              <a:off x="3051958" y="5581283"/>
              <a:ext cx="2446317" cy="962021"/>
            </a:xfrm>
            <a:prstGeom prst="rect">
              <a:avLst/>
            </a:prstGeom>
            <a:solidFill>
              <a:srgbClr val="0E224E"/>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grpSp>
      <p:sp>
        <p:nvSpPr>
          <p:cNvPr id="34" name="Content Placeholder 2">
            <a:extLst>
              <a:ext uri="{FF2B5EF4-FFF2-40B4-BE49-F238E27FC236}">
                <a16:creationId xmlns:a16="http://schemas.microsoft.com/office/drawing/2014/main" id="{79FB7003-5F42-9A10-2661-CB3E8D5DF9DC}"/>
              </a:ext>
            </a:extLst>
          </p:cNvPr>
          <p:cNvSpPr txBox="1">
            <a:spLocks/>
          </p:cNvSpPr>
          <p:nvPr/>
        </p:nvSpPr>
        <p:spPr>
          <a:xfrm>
            <a:off x="3129944" y="6545177"/>
            <a:ext cx="9533870" cy="11666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381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1pPr>
            <a:lvl2pPr marL="762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2pPr>
            <a:lvl3pPr marL="1143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3pPr>
            <a:lvl4pPr marL="1524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4pPr>
            <a:lvl5pPr marL="1905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00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a:lstStyle>
          <a:p>
            <a:pPr marL="381000" lvl="1" indent="0" hangingPunct="1">
              <a:lnSpc>
                <a:spcPct val="100000"/>
              </a:lnSpc>
              <a:spcBef>
                <a:spcPts val="0"/>
              </a:spcBef>
              <a:spcAft>
                <a:spcPts val="600"/>
              </a:spcAft>
              <a:buNone/>
            </a:pPr>
            <a:r>
              <a:rPr lang="en-US" sz="2000" b="1" dirty="0">
                <a:solidFill>
                  <a:schemeClr val="tx1"/>
                </a:solidFill>
              </a:rPr>
              <a:t>Loss Control/Member Services</a:t>
            </a:r>
          </a:p>
          <a:p>
            <a:pPr marL="952500" lvl="1" indent="-571500" hangingPunct="1">
              <a:lnSpc>
                <a:spcPct val="100000"/>
              </a:lnSpc>
              <a:spcBef>
                <a:spcPts val="0"/>
              </a:spcBef>
              <a:buFont typeface="Arial" panose="020B0604020202020204" pitchFamily="34" charset="0"/>
              <a:buChar char="•"/>
            </a:pPr>
            <a:r>
              <a:rPr lang="en-US" sz="2000" dirty="0">
                <a:solidFill>
                  <a:schemeClr val="tx1"/>
                </a:solidFill>
              </a:rPr>
              <a:t>Tailored trainings and other services to address identified loss trends</a:t>
            </a:r>
          </a:p>
          <a:p>
            <a:pPr marL="952500" lvl="1" indent="-571500" hangingPunct="1">
              <a:lnSpc>
                <a:spcPct val="100000"/>
              </a:lnSpc>
              <a:spcBef>
                <a:spcPts val="0"/>
              </a:spcBef>
              <a:buFont typeface="Arial" panose="020B0604020202020204" pitchFamily="34" charset="0"/>
              <a:buChar char="•"/>
            </a:pPr>
            <a:r>
              <a:rPr lang="en-US" sz="2000" dirty="0">
                <a:solidFill>
                  <a:schemeClr val="tx1"/>
                </a:solidFill>
              </a:rPr>
              <a:t>Identify and manage contracts with 3</a:t>
            </a:r>
            <a:r>
              <a:rPr lang="en-US" sz="2000" baseline="30000" dirty="0">
                <a:solidFill>
                  <a:schemeClr val="tx1"/>
                </a:solidFill>
              </a:rPr>
              <a:t>rd</a:t>
            </a:r>
            <a:r>
              <a:rPr lang="en-US" sz="2000" dirty="0">
                <a:solidFill>
                  <a:schemeClr val="tx1"/>
                </a:solidFill>
              </a:rPr>
              <a:t> party resources for the members</a:t>
            </a:r>
          </a:p>
          <a:p>
            <a:pPr marL="952500" lvl="1" indent="-571500" hangingPunct="1">
              <a:lnSpc>
                <a:spcPct val="100000"/>
              </a:lnSpc>
              <a:spcBef>
                <a:spcPts val="0"/>
              </a:spcBef>
              <a:buFont typeface="Arial" panose="020B0604020202020204" pitchFamily="34" charset="0"/>
              <a:buChar char="•"/>
            </a:pPr>
            <a:r>
              <a:rPr lang="en-US" sz="2000" dirty="0">
                <a:solidFill>
                  <a:schemeClr val="tx1"/>
                </a:solidFill>
              </a:rPr>
              <a:t>Manage the Enterprise Risk Consultant program available to the members</a:t>
            </a:r>
          </a:p>
          <a:p>
            <a:pPr marL="952500" lvl="1" indent="-571500" hangingPunct="1">
              <a:lnSpc>
                <a:spcPct val="100000"/>
              </a:lnSpc>
              <a:spcBef>
                <a:spcPts val="0"/>
              </a:spcBef>
              <a:buFont typeface="Arial" panose="020B0604020202020204" pitchFamily="34" charset="0"/>
              <a:buChar char="•"/>
            </a:pPr>
            <a:endParaRPr lang="en-US" sz="2000" dirty="0">
              <a:solidFill>
                <a:schemeClr val="tx1"/>
              </a:solidFill>
            </a:endParaRPr>
          </a:p>
        </p:txBody>
      </p:sp>
      <p:sp>
        <p:nvSpPr>
          <p:cNvPr id="35" name="Content Placeholder 2">
            <a:extLst>
              <a:ext uri="{FF2B5EF4-FFF2-40B4-BE49-F238E27FC236}">
                <a16:creationId xmlns:a16="http://schemas.microsoft.com/office/drawing/2014/main" id="{DBBAE5A3-BD31-610B-7185-2A0284848887}"/>
              </a:ext>
            </a:extLst>
          </p:cNvPr>
          <p:cNvSpPr txBox="1">
            <a:spLocks/>
          </p:cNvSpPr>
          <p:nvPr/>
        </p:nvSpPr>
        <p:spPr>
          <a:xfrm>
            <a:off x="3129944" y="5013258"/>
            <a:ext cx="9533870" cy="11666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381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1pPr>
            <a:lvl2pPr marL="762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2pPr>
            <a:lvl3pPr marL="1143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3pPr>
            <a:lvl4pPr marL="1524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4pPr>
            <a:lvl5pPr marL="1905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00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a:lstStyle>
          <a:p>
            <a:pPr marL="381000" lvl="1" indent="0" hangingPunct="1">
              <a:lnSpc>
                <a:spcPct val="100000"/>
              </a:lnSpc>
              <a:spcBef>
                <a:spcPts val="0"/>
              </a:spcBef>
              <a:spcAft>
                <a:spcPts val="600"/>
              </a:spcAft>
              <a:buNone/>
            </a:pPr>
            <a:r>
              <a:rPr lang="en-US" sz="2000" b="1" dirty="0">
                <a:solidFill>
                  <a:schemeClr val="tx1"/>
                </a:solidFill>
              </a:rPr>
              <a:t>Data &amp; Analytics</a:t>
            </a:r>
          </a:p>
          <a:p>
            <a:pPr marL="952500" lvl="1" indent="-571500" hangingPunct="1">
              <a:lnSpc>
                <a:spcPct val="100000"/>
              </a:lnSpc>
              <a:spcBef>
                <a:spcPts val="0"/>
              </a:spcBef>
              <a:buFont typeface="Arial" panose="020B0604020202020204" pitchFamily="34" charset="0"/>
              <a:buChar char="•"/>
            </a:pPr>
            <a:r>
              <a:rPr lang="en-US" sz="2000" dirty="0">
                <a:solidFill>
                  <a:schemeClr val="tx1"/>
                </a:solidFill>
              </a:rPr>
              <a:t>On staff actuarial and data analytics expertise, and a Data Scientist</a:t>
            </a:r>
          </a:p>
          <a:p>
            <a:pPr marL="952500" lvl="1" indent="-571500" hangingPunct="1">
              <a:lnSpc>
                <a:spcPct val="100000"/>
              </a:lnSpc>
              <a:spcBef>
                <a:spcPts val="0"/>
              </a:spcBef>
              <a:buFont typeface="Arial" panose="020B0604020202020204" pitchFamily="34" charset="0"/>
              <a:buChar char="•"/>
            </a:pPr>
            <a:r>
              <a:rPr lang="en-US" sz="2000" dirty="0">
                <a:solidFill>
                  <a:schemeClr val="tx1"/>
                </a:solidFill>
              </a:rPr>
              <a:t>Predict future costs and establish appropriate funding</a:t>
            </a:r>
          </a:p>
          <a:p>
            <a:pPr marL="952500" lvl="1" indent="-571500" hangingPunct="1">
              <a:lnSpc>
                <a:spcPct val="100000"/>
              </a:lnSpc>
              <a:spcBef>
                <a:spcPts val="0"/>
              </a:spcBef>
              <a:buFont typeface="Arial" panose="020B0604020202020204" pitchFamily="34" charset="0"/>
              <a:buChar char="•"/>
            </a:pPr>
            <a:r>
              <a:rPr lang="en-US" sz="2000" dirty="0">
                <a:solidFill>
                  <a:schemeClr val="tx1"/>
                </a:solidFill>
              </a:rPr>
              <a:t>Identify trends, emerging risks and opportunities for loss control</a:t>
            </a:r>
          </a:p>
        </p:txBody>
      </p:sp>
      <p:sp>
        <p:nvSpPr>
          <p:cNvPr id="36" name="Content Placeholder 2">
            <a:extLst>
              <a:ext uri="{FF2B5EF4-FFF2-40B4-BE49-F238E27FC236}">
                <a16:creationId xmlns:a16="http://schemas.microsoft.com/office/drawing/2014/main" id="{894A0DD1-DE76-E2BF-F6A3-BDC2A3C9A4E5}"/>
              </a:ext>
            </a:extLst>
          </p:cNvPr>
          <p:cNvSpPr txBox="1">
            <a:spLocks/>
          </p:cNvSpPr>
          <p:nvPr/>
        </p:nvSpPr>
        <p:spPr>
          <a:xfrm>
            <a:off x="3129944" y="3481343"/>
            <a:ext cx="9533870" cy="116660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381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1pPr>
            <a:lvl2pPr marL="762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2pPr>
            <a:lvl3pPr marL="1143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3pPr>
            <a:lvl4pPr marL="1524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4pPr>
            <a:lvl5pPr marL="1905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00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a:lstStyle>
          <a:p>
            <a:pPr marL="381000" lvl="1" indent="0" hangingPunct="1">
              <a:lnSpc>
                <a:spcPct val="100000"/>
              </a:lnSpc>
              <a:spcBef>
                <a:spcPts val="0"/>
              </a:spcBef>
              <a:spcAft>
                <a:spcPts val="600"/>
              </a:spcAft>
              <a:buNone/>
            </a:pPr>
            <a:r>
              <a:rPr lang="en-US" sz="2000" b="1" dirty="0">
                <a:solidFill>
                  <a:schemeClr val="tx1"/>
                </a:solidFill>
              </a:rPr>
              <a:t>Claims</a:t>
            </a:r>
          </a:p>
          <a:p>
            <a:pPr marL="952500" lvl="1" indent="-571500" hangingPunct="1">
              <a:lnSpc>
                <a:spcPct val="100000"/>
              </a:lnSpc>
              <a:spcBef>
                <a:spcPts val="0"/>
              </a:spcBef>
              <a:buFont typeface="Arial" panose="020B0604020202020204" pitchFamily="34" charset="0"/>
              <a:buChar char="•"/>
            </a:pPr>
            <a:r>
              <a:rPr lang="en-US" sz="2000" dirty="0">
                <a:solidFill>
                  <a:schemeClr val="tx1"/>
                </a:solidFill>
              </a:rPr>
              <a:t>Assists in setting accurate reserves</a:t>
            </a:r>
          </a:p>
          <a:p>
            <a:pPr marL="952500" lvl="1" indent="-571500" hangingPunct="1">
              <a:lnSpc>
                <a:spcPct val="100000"/>
              </a:lnSpc>
              <a:spcBef>
                <a:spcPts val="0"/>
              </a:spcBef>
              <a:buFont typeface="Arial" panose="020B0604020202020204" pitchFamily="34" charset="0"/>
              <a:buChar char="•"/>
            </a:pPr>
            <a:r>
              <a:rPr lang="en-US" sz="2000" dirty="0">
                <a:solidFill>
                  <a:schemeClr val="tx1"/>
                </a:solidFill>
              </a:rPr>
              <a:t>Recommends experts and other experts</a:t>
            </a:r>
          </a:p>
          <a:p>
            <a:pPr marL="952500" lvl="1" indent="-571500" hangingPunct="1">
              <a:lnSpc>
                <a:spcPct val="100000"/>
              </a:lnSpc>
              <a:spcBef>
                <a:spcPts val="0"/>
              </a:spcBef>
              <a:buFont typeface="Arial" panose="020B0604020202020204" pitchFamily="34" charset="0"/>
              <a:buChar char="•"/>
            </a:pPr>
            <a:r>
              <a:rPr lang="en-US" sz="2000" dirty="0">
                <a:solidFill>
                  <a:schemeClr val="tx1"/>
                </a:solidFill>
              </a:rPr>
              <a:t>Assist in strategy and advise on settlement negotiations</a:t>
            </a:r>
          </a:p>
        </p:txBody>
      </p:sp>
      <p:pic>
        <p:nvPicPr>
          <p:cNvPr id="1038" name="Picture 14" descr="Underwriting Essentials: Your Guide to Risk Assessment and Financial  Security">
            <a:extLst>
              <a:ext uri="{FF2B5EF4-FFF2-40B4-BE49-F238E27FC236}">
                <a16:creationId xmlns:a16="http://schemas.microsoft.com/office/drawing/2014/main" id="{FA69F84F-E075-D47E-3EAE-B6DBC153EA97}"/>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852793" y="2104753"/>
            <a:ext cx="2446110" cy="1189346"/>
          </a:xfrm>
          <a:prstGeom prst="rect">
            <a:avLst/>
          </a:prstGeom>
          <a:noFill/>
          <a:ln>
            <a:solidFill>
              <a:schemeClr val="accent1">
                <a:lumMod val="50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4539009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 name="PRISM_Logo Mark_Acronym_Full Name_Full Color (Mark on left).png" descr="PRISM_Logo Mark_Acronym_Full Name_Full Color (Mark on lef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9020" y="8162671"/>
            <a:ext cx="1853333" cy="711681"/>
          </a:xfrm>
          <a:prstGeom prst="rect">
            <a:avLst/>
          </a:prstGeom>
          <a:ln w="12700">
            <a:miter lim="400000"/>
          </a:ln>
        </p:spPr>
      </p:pic>
      <p:sp>
        <p:nvSpPr>
          <p:cNvPr id="2" name="Title 1"/>
          <p:cNvSpPr>
            <a:spLocks noGrp="1"/>
          </p:cNvSpPr>
          <p:nvPr>
            <p:ph type="title"/>
          </p:nvPr>
        </p:nvSpPr>
        <p:spPr>
          <a:xfrm>
            <a:off x="698500" y="711567"/>
            <a:ext cx="11607800" cy="1016001"/>
          </a:xfrm>
        </p:spPr>
        <p:txBody>
          <a:bodyPr/>
          <a:lstStyle/>
          <a:p>
            <a:r>
              <a:rPr lang="en-US" dirty="0"/>
              <a:t>What is PRISM Doing About it?</a:t>
            </a:r>
          </a:p>
        </p:txBody>
      </p:sp>
      <p:sp>
        <p:nvSpPr>
          <p:cNvPr id="33" name="Content Placeholder 2"/>
          <p:cNvSpPr txBox="1">
            <a:spLocks/>
          </p:cNvSpPr>
          <p:nvPr/>
        </p:nvSpPr>
        <p:spPr>
          <a:xfrm>
            <a:off x="3067556" y="2016373"/>
            <a:ext cx="9837035" cy="11666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381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1pPr>
            <a:lvl2pPr marL="762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2pPr>
            <a:lvl3pPr marL="1143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3pPr>
            <a:lvl4pPr marL="1524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4pPr>
            <a:lvl5pPr marL="1905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00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a:lstStyle>
          <a:p>
            <a:pPr marL="381000" lvl="1" indent="0" hangingPunct="1">
              <a:lnSpc>
                <a:spcPct val="100000"/>
              </a:lnSpc>
              <a:spcBef>
                <a:spcPts val="0"/>
              </a:spcBef>
              <a:spcAft>
                <a:spcPts val="600"/>
              </a:spcAft>
              <a:buNone/>
            </a:pPr>
            <a:r>
              <a:rPr lang="en-US" sz="1900" b="1" dirty="0">
                <a:solidFill>
                  <a:schemeClr val="tx1"/>
                </a:solidFill>
              </a:rPr>
              <a:t>Legislative Efforts</a:t>
            </a:r>
          </a:p>
          <a:p>
            <a:pPr marL="952500" lvl="1" indent="-571500" hangingPunct="1">
              <a:lnSpc>
                <a:spcPct val="100000"/>
              </a:lnSpc>
              <a:spcBef>
                <a:spcPts val="0"/>
              </a:spcBef>
              <a:buFont typeface="Arial" panose="020B0604020202020204" pitchFamily="34" charset="0"/>
              <a:buChar char="•"/>
            </a:pPr>
            <a:r>
              <a:rPr lang="en-US" sz="1900" dirty="0">
                <a:solidFill>
                  <a:schemeClr val="tx1"/>
                </a:solidFill>
              </a:rPr>
              <a:t>Legislative Committee works with PRISM’s lobbyist to support/oppose bills</a:t>
            </a:r>
          </a:p>
          <a:p>
            <a:pPr marL="952500" lvl="1" indent="-571500" hangingPunct="1">
              <a:lnSpc>
                <a:spcPct val="100000"/>
              </a:lnSpc>
              <a:spcBef>
                <a:spcPts val="0"/>
              </a:spcBef>
              <a:buFont typeface="Arial" panose="020B0604020202020204" pitchFamily="34" charset="0"/>
              <a:buChar char="•"/>
            </a:pPr>
            <a:r>
              <a:rPr lang="en-US" sz="1900" dirty="0">
                <a:solidFill>
                  <a:schemeClr val="tx1"/>
                </a:solidFill>
              </a:rPr>
              <a:t>PRISM works with other JPAs to gather/analyze data to support legislation</a:t>
            </a:r>
          </a:p>
          <a:p>
            <a:pPr marL="952500" lvl="1" indent="-571500" hangingPunct="1">
              <a:lnSpc>
                <a:spcPct val="100000"/>
              </a:lnSpc>
              <a:spcBef>
                <a:spcPts val="0"/>
              </a:spcBef>
              <a:buFont typeface="Arial" panose="020B0604020202020204" pitchFamily="34" charset="0"/>
              <a:buChar char="•"/>
            </a:pPr>
            <a:r>
              <a:rPr lang="en-US" sz="1900" dirty="0">
                <a:solidFill>
                  <a:schemeClr val="tx1"/>
                </a:solidFill>
              </a:rPr>
              <a:t>Support specific claims through Amicus briefs</a:t>
            </a:r>
          </a:p>
        </p:txBody>
      </p:sp>
      <p:sp>
        <p:nvSpPr>
          <p:cNvPr id="35" name="Content Placeholder 2">
            <a:extLst>
              <a:ext uri="{FF2B5EF4-FFF2-40B4-BE49-F238E27FC236}">
                <a16:creationId xmlns:a16="http://schemas.microsoft.com/office/drawing/2014/main" id="{DBBAE5A3-BD31-610B-7185-2A0284848887}"/>
              </a:ext>
            </a:extLst>
          </p:cNvPr>
          <p:cNvSpPr txBox="1">
            <a:spLocks/>
          </p:cNvSpPr>
          <p:nvPr/>
        </p:nvSpPr>
        <p:spPr>
          <a:xfrm>
            <a:off x="3067556" y="5274533"/>
            <a:ext cx="9837035" cy="96413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381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1pPr>
            <a:lvl2pPr marL="762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2pPr>
            <a:lvl3pPr marL="1143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3pPr>
            <a:lvl4pPr marL="1524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4pPr>
            <a:lvl5pPr marL="1905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00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a:lstStyle>
          <a:p>
            <a:pPr marL="381000" lvl="1" indent="0" hangingPunct="1">
              <a:lnSpc>
                <a:spcPct val="100000"/>
              </a:lnSpc>
              <a:spcBef>
                <a:spcPts val="0"/>
              </a:spcBef>
              <a:spcAft>
                <a:spcPts val="600"/>
              </a:spcAft>
              <a:buNone/>
            </a:pPr>
            <a:r>
              <a:rPr lang="en-US" sz="1900" b="1" dirty="0">
                <a:solidFill>
                  <a:schemeClr val="tx1"/>
                </a:solidFill>
              </a:rPr>
              <a:t>Captive Insurance Company</a:t>
            </a:r>
          </a:p>
          <a:p>
            <a:pPr marL="952500" lvl="1" indent="-571500" hangingPunct="1">
              <a:lnSpc>
                <a:spcPct val="100000"/>
              </a:lnSpc>
              <a:spcBef>
                <a:spcPts val="0"/>
              </a:spcBef>
              <a:buFont typeface="Arial" panose="020B0604020202020204" pitchFamily="34" charset="0"/>
              <a:buChar char="•"/>
            </a:pPr>
            <a:r>
              <a:rPr lang="en-US" sz="1900" dirty="0">
                <a:solidFill>
                  <a:schemeClr val="tx1"/>
                </a:solidFill>
              </a:rPr>
              <a:t>PRISM developed a Captive Insurance Company</a:t>
            </a:r>
          </a:p>
          <a:p>
            <a:pPr marL="952500" lvl="1" indent="-571500" hangingPunct="1">
              <a:lnSpc>
                <a:spcPct val="100000"/>
              </a:lnSpc>
              <a:spcBef>
                <a:spcPts val="0"/>
              </a:spcBef>
              <a:buFont typeface="Arial" panose="020B0604020202020204" pitchFamily="34" charset="0"/>
              <a:buChar char="•"/>
            </a:pPr>
            <a:r>
              <a:rPr lang="en-US" sz="1900" dirty="0">
                <a:solidFill>
                  <a:schemeClr val="tx1"/>
                </a:solidFill>
              </a:rPr>
              <a:t>PRISM Affiliated Risk Captive</a:t>
            </a:r>
          </a:p>
          <a:p>
            <a:pPr marL="952500" lvl="1" indent="-571500" hangingPunct="1">
              <a:lnSpc>
                <a:spcPct val="100000"/>
              </a:lnSpc>
              <a:spcBef>
                <a:spcPts val="0"/>
              </a:spcBef>
              <a:buFont typeface="Arial" panose="020B0604020202020204" pitchFamily="34" charset="0"/>
              <a:buChar char="•"/>
            </a:pPr>
            <a:r>
              <a:rPr lang="en-US" sz="1900" dirty="0">
                <a:solidFill>
                  <a:schemeClr val="tx1"/>
                </a:solidFill>
              </a:rPr>
              <a:t>Allows for better investment returns thereby reducing the cost to the members</a:t>
            </a:r>
          </a:p>
        </p:txBody>
      </p:sp>
      <p:sp>
        <p:nvSpPr>
          <p:cNvPr id="36" name="Content Placeholder 2">
            <a:extLst>
              <a:ext uri="{FF2B5EF4-FFF2-40B4-BE49-F238E27FC236}">
                <a16:creationId xmlns:a16="http://schemas.microsoft.com/office/drawing/2014/main" id="{894A0DD1-DE76-E2BF-F6A3-BDC2A3C9A4E5}"/>
              </a:ext>
            </a:extLst>
          </p:cNvPr>
          <p:cNvSpPr txBox="1">
            <a:spLocks/>
          </p:cNvSpPr>
          <p:nvPr/>
        </p:nvSpPr>
        <p:spPr>
          <a:xfrm>
            <a:off x="3067556" y="3641383"/>
            <a:ext cx="9837035" cy="1166606"/>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Autofit/>
          </a:bodyPr>
          <a:lstStyle>
            <a:lvl1pPr marL="381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1pPr>
            <a:lvl2pPr marL="762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2pPr>
            <a:lvl3pPr marL="1143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3pPr>
            <a:lvl4pPr marL="1524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4pPr>
            <a:lvl5pPr marL="1905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00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a:lstStyle>
          <a:p>
            <a:pPr marL="381000" lvl="1" indent="0" hangingPunct="1">
              <a:lnSpc>
                <a:spcPct val="100000"/>
              </a:lnSpc>
              <a:spcBef>
                <a:spcPts val="0"/>
              </a:spcBef>
              <a:spcAft>
                <a:spcPts val="600"/>
              </a:spcAft>
              <a:buNone/>
            </a:pPr>
            <a:r>
              <a:rPr lang="en-US" sz="1900" b="1" dirty="0">
                <a:solidFill>
                  <a:schemeClr val="tx1"/>
                </a:solidFill>
              </a:rPr>
              <a:t>Long Term Carrier Relationships</a:t>
            </a:r>
          </a:p>
          <a:p>
            <a:pPr marL="952500" lvl="1" indent="-571500" hangingPunct="1">
              <a:lnSpc>
                <a:spcPct val="100000"/>
              </a:lnSpc>
              <a:spcBef>
                <a:spcPts val="0"/>
              </a:spcBef>
              <a:buFont typeface="Arial" panose="020B0604020202020204" pitchFamily="34" charset="0"/>
              <a:buChar char="•"/>
            </a:pPr>
            <a:r>
              <a:rPr lang="en-US" sz="1900" dirty="0">
                <a:solidFill>
                  <a:schemeClr val="tx1"/>
                </a:solidFill>
              </a:rPr>
              <a:t>PRISM and Alliant work throughout the year to maintain good carrier relationships</a:t>
            </a:r>
          </a:p>
          <a:p>
            <a:pPr marL="952500" lvl="1" indent="-571500" hangingPunct="1">
              <a:lnSpc>
                <a:spcPct val="100000"/>
              </a:lnSpc>
              <a:spcBef>
                <a:spcPts val="0"/>
              </a:spcBef>
              <a:buFont typeface="Arial" panose="020B0604020202020204" pitchFamily="34" charset="0"/>
              <a:buChar char="•"/>
            </a:pPr>
            <a:r>
              <a:rPr lang="en-US" sz="1900" dirty="0">
                <a:solidFill>
                  <a:schemeClr val="tx1"/>
                </a:solidFill>
              </a:rPr>
              <a:t>Many have lasted over 25 years</a:t>
            </a:r>
          </a:p>
          <a:p>
            <a:pPr marL="952500" lvl="1" indent="-571500" hangingPunct="1">
              <a:lnSpc>
                <a:spcPct val="100000"/>
              </a:lnSpc>
              <a:spcBef>
                <a:spcPts val="0"/>
              </a:spcBef>
              <a:buFont typeface="Arial" panose="020B0604020202020204" pitchFamily="34" charset="0"/>
              <a:buChar char="•"/>
            </a:pPr>
            <a:r>
              <a:rPr lang="en-US" sz="1900" dirty="0">
                <a:solidFill>
                  <a:schemeClr val="tx1"/>
                </a:solidFill>
              </a:rPr>
              <a:t>Incredibly valuable during difficult market conditions or complex claims situations </a:t>
            </a:r>
          </a:p>
        </p:txBody>
      </p:sp>
      <p:grpSp>
        <p:nvGrpSpPr>
          <p:cNvPr id="5" name="Group 4">
            <a:extLst>
              <a:ext uri="{FF2B5EF4-FFF2-40B4-BE49-F238E27FC236}">
                <a16:creationId xmlns:a16="http://schemas.microsoft.com/office/drawing/2014/main" id="{C62AB4EF-EAC7-2FA2-D843-497B4649EB21}"/>
              </a:ext>
            </a:extLst>
          </p:cNvPr>
          <p:cNvGrpSpPr/>
          <p:nvPr/>
        </p:nvGrpSpPr>
        <p:grpSpPr>
          <a:xfrm>
            <a:off x="852791" y="5214144"/>
            <a:ext cx="2446111" cy="1286149"/>
            <a:chOff x="10115529" y="2104752"/>
            <a:chExt cx="2446110" cy="1189346"/>
          </a:xfrm>
        </p:grpSpPr>
        <p:pic>
          <p:nvPicPr>
            <p:cNvPr id="3" name="Picture 2">
              <a:extLst>
                <a:ext uri="{FF2B5EF4-FFF2-40B4-BE49-F238E27FC236}">
                  <a16:creationId xmlns:a16="http://schemas.microsoft.com/office/drawing/2014/main" id="{E9B16747-1AE0-71E1-8E4A-C014439A17BC}"/>
                </a:ext>
              </a:extLst>
            </p:cNvPr>
            <p:cNvPicPr>
              <a:picLocks noChangeAspect="1"/>
            </p:cNvPicPr>
            <p:nvPr/>
          </p:nvPicPr>
          <p:blipFill>
            <a:blip r:embed="rId4"/>
            <a:stretch>
              <a:fillRect/>
            </a:stretch>
          </p:blipFill>
          <p:spPr>
            <a:xfrm>
              <a:off x="10246665" y="2104752"/>
              <a:ext cx="2183837" cy="1160882"/>
            </a:xfrm>
            <a:prstGeom prst="rect">
              <a:avLst/>
            </a:prstGeom>
          </p:spPr>
        </p:pic>
        <p:sp>
          <p:nvSpPr>
            <p:cNvPr id="4" name="Rectangle 3">
              <a:extLst>
                <a:ext uri="{FF2B5EF4-FFF2-40B4-BE49-F238E27FC236}">
                  <a16:creationId xmlns:a16="http://schemas.microsoft.com/office/drawing/2014/main" id="{B82AD991-909B-5FD3-965C-19B4AB32A1B5}"/>
                </a:ext>
              </a:extLst>
            </p:cNvPr>
            <p:cNvSpPr/>
            <p:nvPr/>
          </p:nvSpPr>
          <p:spPr>
            <a:xfrm>
              <a:off x="10115529" y="2127492"/>
              <a:ext cx="2446110" cy="1166606"/>
            </a:xfrm>
            <a:prstGeom prst="rect">
              <a:avLst/>
            </a:prstGeom>
            <a:noFill/>
            <a:ln w="12700" cap="flat">
              <a:solidFill>
                <a:schemeClr val="accent1">
                  <a:lumMod val="50000"/>
                </a:schemeClr>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grpSp>
      <p:pic>
        <p:nvPicPr>
          <p:cNvPr id="2050" name="Picture 2" descr="2023 Legislative Updates - Utah State Archives and Records Service">
            <a:extLst>
              <a:ext uri="{FF2B5EF4-FFF2-40B4-BE49-F238E27FC236}">
                <a16:creationId xmlns:a16="http://schemas.microsoft.com/office/drawing/2014/main" id="{C6548F1E-C807-148F-C1E6-24142D896A5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2791" y="2110982"/>
            <a:ext cx="2446111" cy="1166607"/>
          </a:xfrm>
          <a:prstGeom prst="rect">
            <a:avLst/>
          </a:prstGeom>
          <a:noFill/>
          <a:ln>
            <a:solidFill>
              <a:schemeClr val="accent1">
                <a:lumMod val="50000"/>
              </a:schemeClr>
            </a:solidFill>
          </a:ln>
          <a:extLst>
            <a:ext uri="{909E8E84-426E-40DD-AFC4-6F175D3DCCD1}">
              <a14:hiddenFill xmlns:a14="http://schemas.microsoft.com/office/drawing/2010/main">
                <a:solidFill>
                  <a:srgbClr val="FFFFFF"/>
                </a:solidFill>
              </a14:hiddenFill>
            </a:ext>
          </a:extLst>
        </p:spPr>
      </p:pic>
      <p:pic>
        <p:nvPicPr>
          <p:cNvPr id="2052" name="Picture 4" descr="Free of Charge Creative Commons legislation Image - Legal 6">
            <a:extLst>
              <a:ext uri="{FF2B5EF4-FFF2-40B4-BE49-F238E27FC236}">
                <a16:creationId xmlns:a16="http://schemas.microsoft.com/office/drawing/2014/main" id="{DC1CD108-A3C4-5B2E-077B-DCAF63A3C43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9089" y="1996362"/>
            <a:ext cx="2459814" cy="1338799"/>
          </a:xfrm>
          <a:prstGeom prst="rect">
            <a:avLst/>
          </a:prstGeom>
          <a:noFill/>
          <a:ln>
            <a:solidFill>
              <a:schemeClr val="accent1">
                <a:lumMod val="50000"/>
              </a:schemeClr>
            </a:solidFill>
          </a:ln>
          <a:extLst>
            <a:ext uri="{909E8E84-426E-40DD-AFC4-6F175D3DCCD1}">
              <a14:hiddenFill xmlns:a14="http://schemas.microsoft.com/office/drawing/2010/main">
                <a:solidFill>
                  <a:srgbClr val="FFFFFF"/>
                </a:solidFill>
              </a14:hiddenFill>
            </a:ext>
          </a:extLst>
        </p:spPr>
      </p:pic>
      <p:pic>
        <p:nvPicPr>
          <p:cNvPr id="2056" name="Picture 8" descr="80,100+ Business Relationship Stock Photos, Pictures &amp; Royalty-Free Images  - iStock | Partnership, Business meeting, Building relationships">
            <a:extLst>
              <a:ext uri="{FF2B5EF4-FFF2-40B4-BE49-F238E27FC236}">
                <a16:creationId xmlns:a16="http://schemas.microsoft.com/office/drawing/2014/main" id="{6050B2CB-FC8B-DEEA-B459-28016885E42C}"/>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9090" y="3641794"/>
            <a:ext cx="2459812" cy="1313117"/>
          </a:xfrm>
          <a:prstGeom prst="rect">
            <a:avLst/>
          </a:prstGeom>
          <a:noFill/>
          <a:ln>
            <a:solidFill>
              <a:schemeClr val="accent1">
                <a:lumMod val="50000"/>
              </a:schemeClr>
            </a:solidFill>
          </a:ln>
          <a:extLst>
            <a:ext uri="{909E8E84-426E-40DD-AFC4-6F175D3DCCD1}">
              <a14:hiddenFill xmlns:a14="http://schemas.microsoft.com/office/drawing/2010/main">
                <a:solidFill>
                  <a:srgbClr val="FFFFFF"/>
                </a:solidFill>
              </a14:hiddenFill>
            </a:ext>
          </a:extLst>
        </p:spPr>
      </p:pic>
      <p:graphicFrame>
        <p:nvGraphicFramePr>
          <p:cNvPr id="15" name="Table 14">
            <a:extLst>
              <a:ext uri="{FF2B5EF4-FFF2-40B4-BE49-F238E27FC236}">
                <a16:creationId xmlns:a16="http://schemas.microsoft.com/office/drawing/2014/main" id="{83E88219-EBDF-4976-9EE0-A34845647DD4}"/>
              </a:ext>
            </a:extLst>
          </p:cNvPr>
          <p:cNvGraphicFramePr>
            <a:graphicFrameLocks noGrp="1"/>
          </p:cNvGraphicFramePr>
          <p:nvPr>
            <p:extLst>
              <p:ext uri="{D42A27DB-BD31-4B8C-83A1-F6EECF244321}">
                <p14:modId xmlns:p14="http://schemas.microsoft.com/office/powerpoint/2010/main" val="621333504"/>
              </p:ext>
            </p:extLst>
          </p:nvPr>
        </p:nvGraphicFramePr>
        <p:xfrm>
          <a:off x="5350005" y="6730308"/>
          <a:ext cx="6009807" cy="2133600"/>
        </p:xfrm>
        <a:graphic>
          <a:graphicData uri="http://schemas.openxmlformats.org/drawingml/2006/table">
            <a:tbl>
              <a:tblPr firstRow="1" bandRow="1">
                <a:tableStyleId>{5C22544A-7EE6-4342-B048-85BDC9FD1C3A}</a:tableStyleId>
              </a:tblPr>
              <a:tblGrid>
                <a:gridCol w="2003269">
                  <a:extLst>
                    <a:ext uri="{9D8B030D-6E8A-4147-A177-3AD203B41FA5}">
                      <a16:colId xmlns:a16="http://schemas.microsoft.com/office/drawing/2014/main" val="406852103"/>
                    </a:ext>
                  </a:extLst>
                </a:gridCol>
                <a:gridCol w="2003269">
                  <a:extLst>
                    <a:ext uri="{9D8B030D-6E8A-4147-A177-3AD203B41FA5}">
                      <a16:colId xmlns:a16="http://schemas.microsoft.com/office/drawing/2014/main" val="2051105764"/>
                    </a:ext>
                  </a:extLst>
                </a:gridCol>
                <a:gridCol w="2003269">
                  <a:extLst>
                    <a:ext uri="{9D8B030D-6E8A-4147-A177-3AD203B41FA5}">
                      <a16:colId xmlns:a16="http://schemas.microsoft.com/office/drawing/2014/main" val="566861657"/>
                    </a:ext>
                  </a:extLst>
                </a:gridCol>
              </a:tblGrid>
              <a:tr h="339791">
                <a:tc>
                  <a:txBody>
                    <a:bodyPr/>
                    <a:lstStyle/>
                    <a:p>
                      <a:r>
                        <a:rPr lang="en-US" sz="2200" b="0" dirty="0">
                          <a:solidFill>
                            <a:schemeClr val="bg1"/>
                          </a:solidFill>
                        </a:rPr>
                        <a:t>PRISM</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5328B"/>
                    </a:solidFill>
                  </a:tcPr>
                </a:tc>
                <a:tc>
                  <a:txBody>
                    <a:bodyPr/>
                    <a:lstStyle/>
                    <a:p>
                      <a:r>
                        <a:rPr lang="en-US" sz="2200" b="0" dirty="0">
                          <a:solidFill>
                            <a:schemeClr val="bg1"/>
                          </a:solidFill>
                        </a:rPr>
                        <a:t>Portfolio</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5328B"/>
                    </a:solidFill>
                  </a:tcPr>
                </a:tc>
                <a:tc>
                  <a:txBody>
                    <a:bodyPr/>
                    <a:lstStyle/>
                    <a:p>
                      <a:r>
                        <a:rPr lang="en-US" sz="2200" b="0" dirty="0">
                          <a:solidFill>
                            <a:schemeClr val="bg1"/>
                          </a:solidFill>
                        </a:rPr>
                        <a:t>ARC</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75328B"/>
                    </a:solidFill>
                  </a:tcPr>
                </a:tc>
                <a:extLst>
                  <a:ext uri="{0D108BD9-81ED-4DB2-BD59-A6C34878D82A}">
                    <a16:rowId xmlns:a16="http://schemas.microsoft.com/office/drawing/2014/main" val="648528674"/>
                  </a:ext>
                </a:extLst>
              </a:tr>
              <a:tr h="339791">
                <a:tc>
                  <a:txBody>
                    <a:bodyPr/>
                    <a:lstStyle/>
                    <a:p>
                      <a:r>
                        <a:rPr lang="en-US" sz="2200" b="0" dirty="0">
                          <a:solidFill>
                            <a:schemeClr val="tx1"/>
                          </a:solidFill>
                        </a:rPr>
                        <a:t>4.73%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1F4"/>
                    </a:solidFill>
                  </a:tcPr>
                </a:tc>
                <a:tc>
                  <a:txBody>
                    <a:bodyPr/>
                    <a:lstStyle/>
                    <a:p>
                      <a:r>
                        <a:rPr lang="en-US" sz="2200" b="0" dirty="0">
                          <a:solidFill>
                            <a:schemeClr val="tx1"/>
                          </a:solidFill>
                        </a:rPr>
                        <a:t>Liquidity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1F4"/>
                    </a:solidFill>
                  </a:tcPr>
                </a:tc>
                <a:tc>
                  <a:txBody>
                    <a:bodyPr/>
                    <a:lstStyle/>
                    <a:p>
                      <a:r>
                        <a:rPr lang="en-US" sz="2200" b="0" dirty="0">
                          <a:solidFill>
                            <a:schemeClr val="tx1"/>
                          </a:solidFill>
                        </a:rPr>
                        <a:t>4.74%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0E1F4"/>
                    </a:solidFill>
                  </a:tcPr>
                </a:tc>
                <a:extLst>
                  <a:ext uri="{0D108BD9-81ED-4DB2-BD59-A6C34878D82A}">
                    <a16:rowId xmlns:a16="http://schemas.microsoft.com/office/drawing/2014/main" val="849164294"/>
                  </a:ext>
                </a:extLst>
              </a:tr>
              <a:tr h="339791">
                <a:tc>
                  <a:txBody>
                    <a:bodyPr/>
                    <a:lstStyle/>
                    <a:p>
                      <a:r>
                        <a:rPr lang="en-US" sz="2200" b="0" dirty="0">
                          <a:solidFill>
                            <a:schemeClr val="tx1"/>
                          </a:solidFill>
                        </a:rPr>
                        <a:t>6.39%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200" b="0" dirty="0">
                          <a:solidFill>
                            <a:schemeClr val="tx1"/>
                          </a:solidFill>
                        </a:rPr>
                        <a:t>Core</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200" b="0" dirty="0">
                          <a:solidFill>
                            <a:schemeClr val="tx1"/>
                          </a:solidFill>
                        </a:rPr>
                        <a:t>6.99%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478405373"/>
                  </a:ext>
                </a:extLst>
              </a:tr>
              <a:tr h="339791">
                <a:tc>
                  <a:txBody>
                    <a:bodyPr/>
                    <a:lstStyle/>
                    <a:p>
                      <a:r>
                        <a:rPr lang="en-US" sz="2200" b="0" dirty="0">
                          <a:solidFill>
                            <a:schemeClr val="tx1"/>
                          </a:solidFill>
                        </a:rPr>
                        <a:t>N/A</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288D4">
                        <a:alpha val="25000"/>
                      </a:srgbClr>
                    </a:solidFill>
                  </a:tcPr>
                </a:tc>
                <a:tc>
                  <a:txBody>
                    <a:bodyPr/>
                    <a:lstStyle/>
                    <a:p>
                      <a:r>
                        <a:rPr lang="en-US" sz="2200" b="0" dirty="0">
                          <a:solidFill>
                            <a:schemeClr val="tx1"/>
                          </a:solidFill>
                        </a:rPr>
                        <a:t>Equity</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288D4">
                        <a:alpha val="25000"/>
                      </a:srgbClr>
                    </a:solidFill>
                  </a:tcPr>
                </a:tc>
                <a:tc>
                  <a:txBody>
                    <a:bodyPr/>
                    <a:lstStyle/>
                    <a:p>
                      <a:r>
                        <a:rPr lang="en-US" sz="2200" b="0" dirty="0">
                          <a:solidFill>
                            <a:schemeClr val="tx1"/>
                          </a:solidFill>
                        </a:rPr>
                        <a:t>12.39%</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288D4">
                        <a:alpha val="25000"/>
                      </a:srgbClr>
                    </a:solidFill>
                  </a:tcPr>
                </a:tc>
                <a:extLst>
                  <a:ext uri="{0D108BD9-81ED-4DB2-BD59-A6C34878D82A}">
                    <a16:rowId xmlns:a16="http://schemas.microsoft.com/office/drawing/2014/main" val="2436278805"/>
                  </a:ext>
                </a:extLst>
              </a:tr>
              <a:tr h="339791">
                <a:tc>
                  <a:txBody>
                    <a:bodyPr/>
                    <a:lstStyle/>
                    <a:p>
                      <a:r>
                        <a:rPr lang="en-US" sz="2200" b="0" dirty="0">
                          <a:solidFill>
                            <a:schemeClr val="tx1"/>
                          </a:solidFill>
                        </a:rPr>
                        <a:t>5.73%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200" b="0" dirty="0">
                          <a:solidFill>
                            <a:schemeClr val="tx1"/>
                          </a:solidFill>
                        </a:rPr>
                        <a:t>Consolidated</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r>
                        <a:rPr lang="en-US" sz="2200" b="0" dirty="0">
                          <a:solidFill>
                            <a:schemeClr val="tx1"/>
                          </a:solidFill>
                        </a:rPr>
                        <a:t>7.70%</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359759035"/>
                  </a:ext>
                </a:extLst>
              </a:tr>
            </a:tbl>
          </a:graphicData>
        </a:graphic>
      </p:graphicFrame>
      <p:sp>
        <p:nvSpPr>
          <p:cNvPr id="17" name="TextBox 16">
            <a:extLst>
              <a:ext uri="{FF2B5EF4-FFF2-40B4-BE49-F238E27FC236}">
                <a16:creationId xmlns:a16="http://schemas.microsoft.com/office/drawing/2014/main" id="{96AC0684-3B77-432F-9F55-F785D8DD882C}"/>
              </a:ext>
            </a:extLst>
          </p:cNvPr>
          <p:cNvSpPr txBox="1"/>
          <p:nvPr/>
        </p:nvSpPr>
        <p:spPr>
          <a:xfrm>
            <a:off x="5949700" y="8863908"/>
            <a:ext cx="7947764" cy="42473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wrap="square">
            <a:spAutoFit/>
          </a:bodyPr>
          <a:lstStyle/>
          <a:p>
            <a:r>
              <a:rPr lang="en-US" sz="2400" b="1" dirty="0">
                <a:solidFill>
                  <a:srgbClr val="62A3D7"/>
                </a:solidFill>
                <a:latin typeface="Arial" panose="020B0604020202020204" pitchFamily="34" charset="0"/>
              </a:rPr>
              <a:t>Consolidated Earnings: 7.03%</a:t>
            </a:r>
            <a:endParaRPr lang="en-US" sz="2400" dirty="0">
              <a:solidFill>
                <a:srgbClr val="62A3D7"/>
              </a:solidFill>
            </a:endParaRPr>
          </a:p>
        </p:txBody>
      </p:sp>
      <p:sp>
        <p:nvSpPr>
          <p:cNvPr id="6" name="TextBox 5">
            <a:extLst>
              <a:ext uri="{FF2B5EF4-FFF2-40B4-BE49-F238E27FC236}">
                <a16:creationId xmlns:a16="http://schemas.microsoft.com/office/drawing/2014/main" id="{915F8908-B7F9-4988-82A3-9D19D75BA82C}"/>
              </a:ext>
            </a:extLst>
          </p:cNvPr>
          <p:cNvSpPr txBox="1"/>
          <p:nvPr/>
        </p:nvSpPr>
        <p:spPr>
          <a:xfrm>
            <a:off x="10746949" y="8995191"/>
            <a:ext cx="2157642" cy="7207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1733930" rtl="0" fontAlgn="auto" latinLnBrk="0" hangingPunct="0">
              <a:lnSpc>
                <a:spcPct val="90000"/>
              </a:lnSpc>
              <a:spcBef>
                <a:spcPts val="3200"/>
              </a:spcBef>
              <a:spcAft>
                <a:spcPts val="0"/>
              </a:spcAft>
              <a:buClrTx/>
              <a:buSzTx/>
              <a:buFontTx/>
              <a:buNone/>
              <a:tabLst/>
            </a:pPr>
            <a:r>
              <a:rPr kumimoji="0" lang="en-US" sz="1500" b="0" i="0" u="none" strike="noStrike" cap="none" spc="0" normalizeH="0" baseline="0" dirty="0">
                <a:ln>
                  <a:noFill/>
                </a:ln>
                <a:solidFill>
                  <a:srgbClr val="000000"/>
                </a:solidFill>
                <a:effectLst/>
                <a:uFillTx/>
                <a:latin typeface="+mn-lt"/>
                <a:ea typeface="+mn-ea"/>
                <a:cs typeface="+mn-cs"/>
                <a:sym typeface="Helvetica Neue"/>
              </a:rPr>
              <a:t>* Earnings as of 6/30/25</a:t>
            </a:r>
          </a:p>
        </p:txBody>
      </p:sp>
    </p:spTree>
    <p:extLst>
      <p:ext uri="{BB962C8B-B14F-4D97-AF65-F5344CB8AC3E}">
        <p14:creationId xmlns:p14="http://schemas.microsoft.com/office/powerpoint/2010/main" val="106435056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E1E43-E853-487B-A371-F5AD26C67B90}"/>
              </a:ext>
            </a:extLst>
          </p:cNvPr>
          <p:cNvSpPr>
            <a:spLocks noGrp="1"/>
          </p:cNvSpPr>
          <p:nvPr>
            <p:ph type="title"/>
          </p:nvPr>
        </p:nvSpPr>
        <p:spPr>
          <a:xfrm>
            <a:off x="360296" y="381264"/>
            <a:ext cx="12491407" cy="1016001"/>
          </a:xfrm>
        </p:spPr>
        <p:txBody>
          <a:bodyPr>
            <a:normAutofit fontScale="90000"/>
          </a:bodyPr>
          <a:lstStyle/>
          <a:p>
            <a:r>
              <a:rPr lang="en-US" dirty="0"/>
              <a:t>What Can the County Continue Doing?</a:t>
            </a:r>
          </a:p>
        </p:txBody>
      </p:sp>
      <p:sp>
        <p:nvSpPr>
          <p:cNvPr id="3" name="Content Placeholder 2">
            <a:extLst>
              <a:ext uri="{FF2B5EF4-FFF2-40B4-BE49-F238E27FC236}">
                <a16:creationId xmlns:a16="http://schemas.microsoft.com/office/drawing/2014/main" id="{7A7B4955-8E01-4814-9373-C051BE45ECEC}"/>
              </a:ext>
            </a:extLst>
          </p:cNvPr>
          <p:cNvSpPr>
            <a:spLocks noGrp="1"/>
          </p:cNvSpPr>
          <p:nvPr>
            <p:ph idx="1"/>
          </p:nvPr>
        </p:nvSpPr>
        <p:spPr>
          <a:xfrm>
            <a:off x="741322" y="5989198"/>
            <a:ext cx="3580157" cy="3618065"/>
          </a:xfrm>
        </p:spPr>
        <p:txBody>
          <a:bodyPr>
            <a:normAutofit/>
          </a:bodyPr>
          <a:lstStyle/>
          <a:p>
            <a:pPr marL="0" indent="0">
              <a:spcBef>
                <a:spcPts val="0"/>
              </a:spcBef>
              <a:buNone/>
            </a:pPr>
            <a:endParaRPr lang="en-US" sz="2800" dirty="0"/>
          </a:p>
          <a:p>
            <a:endParaRPr lang="en-US" sz="2400" b="1" u="sng" dirty="0"/>
          </a:p>
          <a:p>
            <a:pPr lvl="1">
              <a:lnSpc>
                <a:spcPct val="100000"/>
              </a:lnSpc>
              <a:spcBef>
                <a:spcPts val="600"/>
              </a:spcBef>
            </a:pPr>
            <a:endParaRPr lang="en-US" sz="2400" dirty="0"/>
          </a:p>
        </p:txBody>
      </p:sp>
      <p:pic>
        <p:nvPicPr>
          <p:cNvPr id="9" name="Image" descr="Image">
            <a:extLst>
              <a:ext uri="{FF2B5EF4-FFF2-40B4-BE49-F238E27FC236}">
                <a16:creationId xmlns:a16="http://schemas.microsoft.com/office/drawing/2014/main" id="{F96C36BE-5E81-4C6A-863C-AE219BED578A}"/>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3081393" y="9163155"/>
            <a:ext cx="9418043" cy="107351"/>
          </a:xfrm>
          <a:prstGeom prst="rect">
            <a:avLst/>
          </a:prstGeom>
          <a:ln w="12700">
            <a:miter lim="400000"/>
          </a:ln>
        </p:spPr>
      </p:pic>
      <p:sp>
        <p:nvSpPr>
          <p:cNvPr id="4" name="TextBox 3">
            <a:extLst>
              <a:ext uri="{FF2B5EF4-FFF2-40B4-BE49-F238E27FC236}">
                <a16:creationId xmlns:a16="http://schemas.microsoft.com/office/drawing/2014/main" id="{16ACE53D-9504-4C1F-B828-65772CC88ECA}"/>
              </a:ext>
            </a:extLst>
          </p:cNvPr>
          <p:cNvSpPr txBox="1"/>
          <p:nvPr/>
        </p:nvSpPr>
        <p:spPr>
          <a:xfrm>
            <a:off x="554200" y="1545818"/>
            <a:ext cx="12103598" cy="7140416"/>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514350" marR="0" indent="-514350" algn="l" defTabSz="1733930" rtl="0" fontAlgn="auto" latinLnBrk="0" hangingPunct="0">
              <a:lnSpc>
                <a:spcPct val="90000"/>
              </a:lnSpc>
              <a:spcBef>
                <a:spcPts val="1600"/>
              </a:spcBef>
              <a:spcAft>
                <a:spcPts val="0"/>
              </a:spcAft>
              <a:buClrTx/>
              <a:buSzTx/>
              <a:buFont typeface="+mj-lt"/>
              <a:buAutoNum type="arabicPeriod"/>
              <a:tabLst/>
            </a:pPr>
            <a:r>
              <a:rPr kumimoji="0" lang="en-US" sz="3000" b="0" i="0" u="none" strike="noStrike" cap="none" spc="0" normalizeH="0" baseline="0" dirty="0">
                <a:ln>
                  <a:noFill/>
                </a:ln>
                <a:solidFill>
                  <a:srgbClr val="000000"/>
                </a:solidFill>
                <a:effectLst/>
                <a:uFillTx/>
                <a:latin typeface="+mn-lt"/>
                <a:ea typeface="+mn-ea"/>
                <a:cs typeface="+mn-cs"/>
                <a:sym typeface="Helvetica Neue"/>
              </a:rPr>
              <a:t>Take advantage of </a:t>
            </a:r>
            <a:r>
              <a:rPr kumimoji="0" lang="en-US" sz="3000" b="1" i="1" u="sng" strike="noStrike" cap="none" spc="0" normalizeH="0" baseline="0" dirty="0">
                <a:ln>
                  <a:noFill/>
                </a:ln>
                <a:solidFill>
                  <a:srgbClr val="4395D1"/>
                </a:solidFill>
                <a:effectLst/>
                <a:uFillTx/>
                <a:latin typeface="+mn-lt"/>
                <a:ea typeface="+mn-ea"/>
                <a:cs typeface="+mn-cs"/>
                <a:sym typeface="Helvetica Neue"/>
              </a:rPr>
              <a:t>risk prevention </a:t>
            </a:r>
            <a:r>
              <a:rPr kumimoji="0" lang="en-US" sz="3000" b="0" i="0" u="none" strike="noStrike" cap="none" spc="0" normalizeH="0" baseline="0" dirty="0">
                <a:ln>
                  <a:noFill/>
                </a:ln>
                <a:solidFill>
                  <a:srgbClr val="000000"/>
                </a:solidFill>
                <a:effectLst/>
                <a:uFillTx/>
                <a:latin typeface="+mn-lt"/>
                <a:ea typeface="+mn-ea"/>
                <a:cs typeface="+mn-cs"/>
                <a:sym typeface="Helvetica Neue"/>
              </a:rPr>
              <a:t>and </a:t>
            </a:r>
            <a:r>
              <a:rPr kumimoji="0" lang="en-US" sz="3000" b="1" i="1" u="sng" strike="noStrike" cap="none" spc="0" normalizeH="0" baseline="0" dirty="0">
                <a:ln>
                  <a:noFill/>
                </a:ln>
                <a:solidFill>
                  <a:srgbClr val="4395D1"/>
                </a:solidFill>
                <a:effectLst/>
                <a:uFillTx/>
                <a:latin typeface="+mn-lt"/>
                <a:ea typeface="+mn-ea"/>
                <a:cs typeface="+mn-cs"/>
                <a:sym typeface="Helvetica Neue"/>
              </a:rPr>
              <a:t>cost control programs </a:t>
            </a:r>
            <a:r>
              <a:rPr kumimoji="0" lang="en-US" sz="3000" b="0" i="0" u="none" strike="noStrike" cap="none" spc="0" normalizeH="0" baseline="0" dirty="0">
                <a:ln>
                  <a:noFill/>
                </a:ln>
                <a:solidFill>
                  <a:srgbClr val="000000"/>
                </a:solidFill>
                <a:effectLst/>
                <a:uFillTx/>
                <a:latin typeface="+mn-lt"/>
                <a:ea typeface="+mn-ea"/>
                <a:cs typeface="+mn-cs"/>
                <a:sym typeface="Helvetica Neue"/>
              </a:rPr>
              <a:t>offered through PRISM</a:t>
            </a:r>
          </a:p>
          <a:p>
            <a:pPr marL="514350" marR="0" indent="-514350" algn="l" defTabSz="1733930" rtl="0" fontAlgn="auto" latinLnBrk="0" hangingPunct="0">
              <a:lnSpc>
                <a:spcPct val="90000"/>
              </a:lnSpc>
              <a:spcBef>
                <a:spcPts val="1600"/>
              </a:spcBef>
              <a:spcAft>
                <a:spcPts val="0"/>
              </a:spcAft>
              <a:buClrTx/>
              <a:buSzTx/>
              <a:buFont typeface="+mj-lt"/>
              <a:buAutoNum type="arabicPeriod"/>
              <a:tabLst/>
            </a:pPr>
            <a:r>
              <a:rPr lang="en-US" b="1" i="1" u="sng" dirty="0">
                <a:solidFill>
                  <a:srgbClr val="8B46A2"/>
                </a:solidFill>
              </a:rPr>
              <a:t>Stay current </a:t>
            </a:r>
            <a:r>
              <a:rPr lang="en-US" dirty="0"/>
              <a:t>on maintenance, inspections and training</a:t>
            </a:r>
            <a:endParaRPr kumimoji="0" lang="en-US" sz="3000" b="0" i="0" u="none" strike="noStrike" cap="none" spc="0" normalizeH="0" baseline="0" dirty="0">
              <a:ln>
                <a:noFill/>
              </a:ln>
              <a:solidFill>
                <a:srgbClr val="000000"/>
              </a:solidFill>
              <a:effectLst/>
              <a:uFillTx/>
              <a:latin typeface="+mn-lt"/>
              <a:ea typeface="+mn-ea"/>
              <a:cs typeface="+mn-cs"/>
              <a:sym typeface="Helvetica Neue"/>
            </a:endParaRPr>
          </a:p>
          <a:p>
            <a:pPr marL="514350" marR="0" indent="-514350" algn="l" defTabSz="1733930" rtl="0" fontAlgn="auto" latinLnBrk="0" hangingPunct="0">
              <a:lnSpc>
                <a:spcPct val="90000"/>
              </a:lnSpc>
              <a:spcBef>
                <a:spcPts val="1600"/>
              </a:spcBef>
              <a:spcAft>
                <a:spcPts val="0"/>
              </a:spcAft>
              <a:buClrTx/>
              <a:buSzTx/>
              <a:buFont typeface="+mj-lt"/>
              <a:buAutoNum type="arabicPeriod"/>
              <a:tabLst/>
            </a:pPr>
            <a:r>
              <a:rPr lang="en-US" dirty="0"/>
              <a:t>Consider assuming more risk</a:t>
            </a:r>
          </a:p>
          <a:p>
            <a:pPr marL="514350" marR="0" indent="-514350" algn="l" defTabSz="1733930" rtl="0" fontAlgn="auto" latinLnBrk="0" hangingPunct="0">
              <a:lnSpc>
                <a:spcPct val="90000"/>
              </a:lnSpc>
              <a:spcBef>
                <a:spcPts val="1600"/>
              </a:spcBef>
              <a:spcAft>
                <a:spcPts val="0"/>
              </a:spcAft>
              <a:buClrTx/>
              <a:buSzTx/>
              <a:buFont typeface="+mj-lt"/>
              <a:buAutoNum type="arabicPeriod"/>
              <a:tabLst/>
            </a:pPr>
            <a:r>
              <a:rPr lang="en-US" dirty="0"/>
              <a:t>Vigorously </a:t>
            </a:r>
            <a:r>
              <a:rPr lang="en-US" b="1" i="1" u="sng" dirty="0">
                <a:solidFill>
                  <a:srgbClr val="E94C6A"/>
                </a:solidFill>
              </a:rPr>
              <a:t>defend claims </a:t>
            </a:r>
            <a:r>
              <a:rPr lang="en-US" dirty="0"/>
              <a:t>that are defensible</a:t>
            </a:r>
          </a:p>
          <a:p>
            <a:pPr marL="514350" marR="0" indent="-514350" algn="l" defTabSz="1733930" rtl="0" fontAlgn="auto" latinLnBrk="0" hangingPunct="0">
              <a:lnSpc>
                <a:spcPct val="90000"/>
              </a:lnSpc>
              <a:spcBef>
                <a:spcPts val="1600"/>
              </a:spcBef>
              <a:spcAft>
                <a:spcPts val="0"/>
              </a:spcAft>
              <a:buClrTx/>
              <a:buSzTx/>
              <a:buFont typeface="+mj-lt"/>
              <a:buAutoNum type="arabicPeriod"/>
              <a:tabLst/>
            </a:pPr>
            <a:r>
              <a:rPr lang="en-US" dirty="0"/>
              <a:t>Ensure you can provide high-quality data</a:t>
            </a:r>
          </a:p>
          <a:p>
            <a:pPr marL="514350" marR="0" indent="-514350" algn="l" defTabSz="1733930" rtl="0" fontAlgn="auto" latinLnBrk="0" hangingPunct="0">
              <a:lnSpc>
                <a:spcPct val="90000"/>
              </a:lnSpc>
              <a:spcBef>
                <a:spcPts val="1600"/>
              </a:spcBef>
              <a:spcAft>
                <a:spcPts val="0"/>
              </a:spcAft>
              <a:buClrTx/>
              <a:buSzTx/>
              <a:buFont typeface="+mj-lt"/>
              <a:buAutoNum type="arabicPeriod"/>
              <a:tabLst/>
            </a:pPr>
            <a:r>
              <a:rPr kumimoji="0" lang="en-US" sz="3000" strike="noStrike" cap="none" spc="0" normalizeH="0" baseline="0" dirty="0">
                <a:ln>
                  <a:noFill/>
                </a:ln>
                <a:solidFill>
                  <a:schemeClr val="tx1"/>
                </a:solidFill>
                <a:effectLst/>
                <a:uFillTx/>
                <a:latin typeface="+mn-lt"/>
                <a:ea typeface="+mn-ea"/>
                <a:cs typeface="+mn-cs"/>
                <a:sym typeface="Helvetica Neue"/>
              </a:rPr>
              <a:t>Support </a:t>
            </a:r>
            <a:r>
              <a:rPr kumimoji="0" lang="en-US" sz="3000" b="1" i="1" u="sng" strike="noStrike" cap="none" spc="0" normalizeH="0" baseline="0" dirty="0">
                <a:ln>
                  <a:noFill/>
                </a:ln>
                <a:solidFill>
                  <a:srgbClr val="FFC000"/>
                </a:solidFill>
                <a:effectLst/>
                <a:uFillTx/>
                <a:latin typeface="+mn-lt"/>
                <a:ea typeface="+mn-ea"/>
                <a:cs typeface="+mn-cs"/>
                <a:sym typeface="Helvetica Neue"/>
              </a:rPr>
              <a:t>legislative change </a:t>
            </a:r>
            <a:r>
              <a:rPr kumimoji="0" lang="en-US" sz="3000" b="0" i="0" u="none" strike="noStrike" cap="none" spc="0" normalizeH="0" baseline="0" dirty="0">
                <a:ln>
                  <a:noFill/>
                </a:ln>
                <a:solidFill>
                  <a:srgbClr val="000000"/>
                </a:solidFill>
                <a:effectLst/>
                <a:uFillTx/>
                <a:latin typeface="+mn-lt"/>
                <a:ea typeface="+mn-ea"/>
                <a:cs typeface="+mn-cs"/>
                <a:sym typeface="Helvetica Neue"/>
              </a:rPr>
              <a:t>tha</a:t>
            </a:r>
            <a:r>
              <a:rPr lang="en-US" dirty="0"/>
              <a:t>t is beneficial to defendants</a:t>
            </a:r>
            <a:endParaRPr kumimoji="0" lang="en-US" sz="3000" b="0" i="0" u="none" strike="noStrike" cap="none" spc="0" normalizeH="0" baseline="0" dirty="0">
              <a:ln>
                <a:noFill/>
              </a:ln>
              <a:solidFill>
                <a:srgbClr val="000000"/>
              </a:solidFill>
              <a:effectLst/>
              <a:uFillTx/>
              <a:latin typeface="+mn-lt"/>
              <a:ea typeface="+mn-ea"/>
              <a:cs typeface="+mn-cs"/>
              <a:sym typeface="Helvetica Neue"/>
            </a:endParaRPr>
          </a:p>
          <a:p>
            <a:pPr marL="514350" marR="0" indent="-514350" algn="l" defTabSz="1733930" rtl="0" fontAlgn="auto" latinLnBrk="0" hangingPunct="0">
              <a:lnSpc>
                <a:spcPct val="90000"/>
              </a:lnSpc>
              <a:spcBef>
                <a:spcPts val="1600"/>
              </a:spcBef>
              <a:spcAft>
                <a:spcPts val="0"/>
              </a:spcAft>
              <a:buClrTx/>
              <a:buSzTx/>
              <a:buFont typeface="+mj-lt"/>
              <a:buAutoNum type="arabicPeriod"/>
              <a:tabLst/>
            </a:pPr>
            <a:r>
              <a:rPr lang="en-US" dirty="0"/>
              <a:t>Consider purchasing additional coverage limits</a:t>
            </a:r>
          </a:p>
          <a:p>
            <a:pPr marL="514350" indent="-514350">
              <a:spcBef>
                <a:spcPts val="1600"/>
              </a:spcBef>
              <a:buFont typeface="+mj-lt"/>
              <a:buAutoNum type="arabicPeriod"/>
            </a:pPr>
            <a:r>
              <a:rPr lang="en-US" dirty="0"/>
              <a:t>Help </a:t>
            </a:r>
            <a:r>
              <a:rPr lang="en-US" b="1" i="1" u="sng" dirty="0">
                <a:solidFill>
                  <a:schemeClr val="accent3">
                    <a:lumMod val="75000"/>
                  </a:schemeClr>
                </a:solidFill>
              </a:rPr>
              <a:t>educate the public </a:t>
            </a:r>
            <a:r>
              <a:rPr lang="en-US" dirty="0"/>
              <a:t>that the costs of nuclear verdicts are not borne by the insurance industry, but rather by public entities and ultimately the taxpayers</a:t>
            </a:r>
          </a:p>
          <a:p>
            <a:pPr marL="457200" marR="0" indent="-457200" algn="l" defTabSz="1733930" rtl="0" fontAlgn="auto" latinLnBrk="0" hangingPunct="0">
              <a:lnSpc>
                <a:spcPct val="90000"/>
              </a:lnSpc>
              <a:spcBef>
                <a:spcPts val="3200"/>
              </a:spcBef>
              <a:spcAft>
                <a:spcPts val="0"/>
              </a:spcAft>
              <a:buClrTx/>
              <a:buSzTx/>
              <a:buFont typeface="Arial" panose="020B0604020202020204" pitchFamily="34" charset="0"/>
              <a:buChar char="•"/>
              <a:tabLst/>
            </a:pPr>
            <a:endParaRPr kumimoji="0" lang="en-US" sz="3000" b="0" i="0" u="none" strike="noStrike" cap="none" spc="0" normalizeH="0" baseline="0" dirty="0">
              <a:ln>
                <a:noFill/>
              </a:ln>
              <a:solidFill>
                <a:srgbClr val="000000"/>
              </a:solidFill>
              <a:effectLst/>
              <a:uFillTx/>
              <a:latin typeface="+mn-lt"/>
              <a:ea typeface="+mn-ea"/>
              <a:cs typeface="+mn-cs"/>
              <a:sym typeface="Helvetica Neue"/>
            </a:endParaRPr>
          </a:p>
        </p:txBody>
      </p:sp>
      <p:pic>
        <p:nvPicPr>
          <p:cNvPr id="6" name="PRISM_Logo Mark_Acronym_Full Name_Full Color (Mark on left).png" descr="PRISM_Logo Mark_Acronym_Full Name_Full Color (Mark on left).png">
            <a:extLst>
              <a:ext uri="{FF2B5EF4-FFF2-40B4-BE49-F238E27FC236}">
                <a16:creationId xmlns:a16="http://schemas.microsoft.com/office/drawing/2014/main" id="{14CAD2EC-7CDA-4782-8C9C-02E7C48B6954}"/>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741322" y="8558825"/>
            <a:ext cx="1853333" cy="711681"/>
          </a:xfrm>
          <a:prstGeom prst="rect">
            <a:avLst/>
          </a:prstGeom>
          <a:ln w="12700">
            <a:miter lim="400000"/>
          </a:ln>
        </p:spPr>
      </p:pic>
    </p:spTree>
    <p:extLst>
      <p:ext uri="{BB962C8B-B14F-4D97-AF65-F5344CB8AC3E}">
        <p14:creationId xmlns:p14="http://schemas.microsoft.com/office/powerpoint/2010/main" val="25458943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mph" presetSubtype="0" fill="hold" nodeType="clickEffect">
                                  <p:stCondLst>
                                    <p:cond delay="0"/>
                                  </p:stCondLst>
                                  <p:childTnLst>
                                    <p:animEffect transition="out" filter="fade">
                                      <p:cBhvr>
                                        <p:cTn id="6" dur="500" tmFilter="0, 0; .2, .5; .8, .5; 1, 0"/>
                                        <p:tgtEl>
                                          <p:spTgt spid="4">
                                            <p:txEl>
                                              <p:pRg st="7" end="7"/>
                                            </p:txEl>
                                          </p:spTgt>
                                        </p:tgtEl>
                                      </p:cBhvr>
                                    </p:animEffect>
                                    <p:animScale>
                                      <p:cBhvr>
                                        <p:cTn id="7" dur="250" autoRev="1" fill="hold"/>
                                        <p:tgtEl>
                                          <p:spTgt spid="4">
                                            <p:txEl>
                                              <p:pRg st="7" end="7"/>
                                            </p:txEl>
                                          </p:spTgt>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2" name="Nicole Montalvo…"/>
          <p:cNvSpPr txBox="1"/>
          <p:nvPr/>
        </p:nvSpPr>
        <p:spPr>
          <a:xfrm>
            <a:off x="1059814" y="5500375"/>
            <a:ext cx="10826357" cy="1513386"/>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chor="ctr">
            <a:noAutofit/>
          </a:bodyPr>
          <a:lstStyle/>
          <a:p>
            <a:pPr defTabSz="587022">
              <a:lnSpc>
                <a:spcPct val="100000"/>
              </a:lnSpc>
              <a:spcBef>
                <a:spcPts val="0"/>
              </a:spcBef>
              <a:defRPr sz="2000" baseline="60000">
                <a:latin typeface="Trade Gothic Next LT Pro Regular"/>
                <a:ea typeface="Trade Gothic Next LT Pro Regular"/>
                <a:cs typeface="Trade Gothic Next LT Pro Regular"/>
                <a:sym typeface="Trade Gothic Next LT Pro Regular"/>
              </a:defRPr>
            </a:pPr>
            <a:r>
              <a:rPr lang="en-US" sz="3600" dirty="0">
                <a:solidFill>
                  <a:schemeClr val="tx1"/>
                </a:solidFill>
                <a:latin typeface="Arial" panose="020B0604020202020204" pitchFamily="34" charset="0"/>
                <a:cs typeface="Arial" panose="020B0604020202020204" pitchFamily="34" charset="0"/>
              </a:rPr>
              <a:t>Gina Dean, PRISM Chief Executive Officer</a:t>
            </a:r>
          </a:p>
          <a:p>
            <a:pPr defTabSz="587022">
              <a:lnSpc>
                <a:spcPct val="100000"/>
              </a:lnSpc>
              <a:spcBef>
                <a:spcPts val="0"/>
              </a:spcBef>
              <a:defRPr sz="2000" baseline="60000">
                <a:latin typeface="Trade Gothic Next LT Pro Regular"/>
                <a:ea typeface="Trade Gothic Next LT Pro Regular"/>
                <a:cs typeface="Trade Gothic Next LT Pro Regular"/>
                <a:sym typeface="Trade Gothic Next LT Pro Regular"/>
              </a:defRPr>
            </a:pPr>
            <a:r>
              <a:rPr lang="en-US" sz="3600" dirty="0">
                <a:solidFill>
                  <a:schemeClr val="tx1"/>
                </a:solidFill>
                <a:latin typeface="Arial" panose="020B0604020202020204" pitchFamily="34" charset="0"/>
                <a:cs typeface="Arial" panose="020B0604020202020204" pitchFamily="34" charset="0"/>
              </a:rPr>
              <a:t>Scott Schimke, Golden State Risk Management Authority Executive Director</a:t>
            </a:r>
          </a:p>
        </p:txBody>
      </p:sp>
      <p:sp>
        <p:nvSpPr>
          <p:cNvPr id="153" name="Title Goes Here"/>
          <p:cNvSpPr txBox="1"/>
          <p:nvPr/>
        </p:nvSpPr>
        <p:spPr>
          <a:xfrm>
            <a:off x="1059814" y="3711112"/>
            <a:ext cx="10927594" cy="17250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defTabSz="587022">
              <a:lnSpc>
                <a:spcPct val="100000"/>
              </a:lnSpc>
              <a:spcBef>
                <a:spcPts val="0"/>
              </a:spcBef>
              <a:defRPr sz="9000">
                <a:latin typeface="Trade Gothic Next LT Pro Bold"/>
                <a:ea typeface="Trade Gothic Next LT Pro Bold"/>
                <a:cs typeface="Trade Gothic Next LT Pro Bold"/>
                <a:sym typeface="Trade Gothic Next LT Pro Bold"/>
              </a:defRPr>
            </a:lvl1pPr>
          </a:lstStyle>
          <a:p>
            <a:r>
              <a:rPr lang="en-US" sz="4400" b="1" dirty="0">
                <a:latin typeface="+mj-lt"/>
              </a:rPr>
              <a:t>Lake County Options to Transition Primary Liability Coverage</a:t>
            </a:r>
          </a:p>
          <a:p>
            <a:endParaRPr sz="4400" b="1" dirty="0">
              <a:solidFill>
                <a:schemeClr val="tx1"/>
              </a:solidFill>
              <a:latin typeface="+mj-lt"/>
              <a:cs typeface="Arial" panose="020B0604020202020204" pitchFamily="34" charset="0"/>
            </a:endParaRPr>
          </a:p>
        </p:txBody>
      </p:sp>
      <p:pic>
        <p:nvPicPr>
          <p:cNvPr id="154" name="PRISM_Logo Mark_Acronym_Full Name_Full Color (Mark on left).png" descr="PRISM_Logo Mark_Acronym_Full Name_Full Color (Mark on lef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136820" y="1040781"/>
            <a:ext cx="2845656" cy="1092733"/>
          </a:xfrm>
          <a:prstGeom prst="rect">
            <a:avLst/>
          </a:prstGeom>
          <a:ln w="12700">
            <a:miter lim="400000"/>
          </a:ln>
        </p:spPr>
      </p:pic>
      <p:pic>
        <p:nvPicPr>
          <p:cNvPr id="155" name="Image" descr="Image"/>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10598216" y="7979120"/>
            <a:ext cx="2477054" cy="1820421"/>
          </a:xfrm>
          <a:prstGeom prst="rect">
            <a:avLst/>
          </a:prstGeom>
          <a:ln w="12700">
            <a:miter lim="400000"/>
          </a:ln>
        </p:spPr>
      </p:pic>
      <p:pic>
        <p:nvPicPr>
          <p:cNvPr id="6" name="Picture 5" descr="Logo&#10;&#10;AI-generated content may be incorrect.">
            <a:extLst>
              <a:ext uri="{FF2B5EF4-FFF2-40B4-BE49-F238E27FC236}">
                <a16:creationId xmlns:a16="http://schemas.microsoft.com/office/drawing/2014/main" id="{07D57619-701E-5D6E-C1BF-ECB31335F9D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8470531" y="523872"/>
            <a:ext cx="3938287" cy="1969144"/>
          </a:xfrm>
          <a:prstGeom prst="rect">
            <a:avLst/>
          </a:prstGeom>
        </p:spPr>
      </p:pic>
    </p:spTree>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 name="Image" descr="Image"/>
          <p:cNvPicPr>
            <a:picLocks/>
          </p:cNvPicPr>
          <p:nvPr/>
        </p:nvPicPr>
        <p:blipFill>
          <a:blip r:embed="rId3" cstate="email">
            <a:extLst>
              <a:ext uri="{28A0092B-C50C-407E-A947-70E740481C1C}">
                <a14:useLocalDpi xmlns:a14="http://schemas.microsoft.com/office/drawing/2010/main"/>
              </a:ext>
            </a:extLst>
          </a:blip>
          <a:stretch>
            <a:fillRect/>
          </a:stretch>
        </p:blipFill>
        <p:spPr>
          <a:xfrm>
            <a:off x="2029037" y="8818768"/>
            <a:ext cx="9418043" cy="107351"/>
          </a:xfrm>
          <a:prstGeom prst="rect">
            <a:avLst/>
          </a:prstGeom>
          <a:ln w="12700">
            <a:miter lim="400000"/>
          </a:ln>
        </p:spPr>
      </p:pic>
      <p:sp>
        <p:nvSpPr>
          <p:cNvPr id="2" name="Title 1"/>
          <p:cNvSpPr>
            <a:spLocks noGrp="1"/>
          </p:cNvSpPr>
          <p:nvPr>
            <p:ph type="title"/>
          </p:nvPr>
        </p:nvSpPr>
        <p:spPr>
          <a:xfrm>
            <a:off x="698500" y="711567"/>
            <a:ext cx="11607800" cy="1016001"/>
          </a:xfrm>
        </p:spPr>
        <p:txBody>
          <a:bodyPr/>
          <a:lstStyle/>
          <a:p>
            <a:r>
              <a:rPr lang="en-US" dirty="0"/>
              <a:t>Why Transition is Needed</a:t>
            </a:r>
          </a:p>
        </p:txBody>
      </p:sp>
      <p:sp>
        <p:nvSpPr>
          <p:cNvPr id="31" name="TextBox 30">
            <a:extLst>
              <a:ext uri="{FF2B5EF4-FFF2-40B4-BE49-F238E27FC236}">
                <a16:creationId xmlns:a16="http://schemas.microsoft.com/office/drawing/2014/main" id="{4AC19020-A172-AC7D-7665-C5FE97F815B1}"/>
              </a:ext>
            </a:extLst>
          </p:cNvPr>
          <p:cNvSpPr txBox="1"/>
          <p:nvPr/>
        </p:nvSpPr>
        <p:spPr>
          <a:xfrm>
            <a:off x="698500" y="1643597"/>
            <a:ext cx="11193164" cy="683058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marR="0" indent="-457200" algn="l" defTabSz="1733930" rtl="0" fontAlgn="auto" latinLnBrk="0" hangingPunct="0">
              <a:lnSpc>
                <a:spcPct val="90000"/>
              </a:lnSpc>
              <a:spcBef>
                <a:spcPts val="3200"/>
              </a:spcBef>
              <a:spcAft>
                <a:spcPts val="0"/>
              </a:spcAft>
              <a:buClrTx/>
              <a:buSzTx/>
              <a:buFont typeface="Arial" panose="020B0604020202020204" pitchFamily="34" charset="0"/>
              <a:buChar char="•"/>
              <a:tabLst/>
            </a:pPr>
            <a:r>
              <a:rPr kumimoji="0" lang="en-US" sz="2800" b="0" i="0" u="none" strike="noStrike" cap="none" spc="0" normalizeH="0" baseline="0" dirty="0">
                <a:ln>
                  <a:noFill/>
                </a:ln>
                <a:solidFill>
                  <a:srgbClr val="000000"/>
                </a:solidFill>
                <a:effectLst/>
                <a:uFillTx/>
                <a:latin typeface="+mn-lt"/>
                <a:ea typeface="+mn-ea"/>
                <a:cs typeface="+mn-cs"/>
                <a:sym typeface="Helvetica Neue"/>
              </a:rPr>
              <a:t>PRISM formed a primary liability coverage option in 1998</a:t>
            </a:r>
          </a:p>
          <a:p>
            <a:pPr marL="457200" marR="0" indent="-457200" algn="l" defTabSz="1733930" rtl="0" fontAlgn="auto" latinLnBrk="0" hangingPunct="0">
              <a:lnSpc>
                <a:spcPct val="90000"/>
              </a:lnSpc>
              <a:spcBef>
                <a:spcPts val="3200"/>
              </a:spcBef>
              <a:spcAft>
                <a:spcPts val="0"/>
              </a:spcAft>
              <a:buClrTx/>
              <a:buSzTx/>
              <a:buFont typeface="Arial" panose="020B0604020202020204" pitchFamily="34" charset="0"/>
              <a:buChar char="•"/>
              <a:tabLst/>
            </a:pPr>
            <a:r>
              <a:rPr lang="en-US" sz="2800" dirty="0"/>
              <a:t>The Primary General Liability Program grew slowly, and eventually larger members returned to a self-insured retention</a:t>
            </a:r>
          </a:p>
          <a:p>
            <a:pPr marL="457200" marR="0" indent="-457200" algn="l" defTabSz="1733930" rtl="0" fontAlgn="auto" latinLnBrk="0" hangingPunct="0">
              <a:lnSpc>
                <a:spcPct val="90000"/>
              </a:lnSpc>
              <a:spcBef>
                <a:spcPts val="3200"/>
              </a:spcBef>
              <a:spcAft>
                <a:spcPts val="0"/>
              </a:spcAft>
              <a:buClrTx/>
              <a:buSzTx/>
              <a:buFont typeface="Arial" panose="020B0604020202020204" pitchFamily="34" charset="0"/>
              <a:buChar char="•"/>
              <a:tabLst/>
            </a:pPr>
            <a:r>
              <a:rPr kumimoji="0" lang="en-US" sz="2800" b="0" i="0" u="none" strike="noStrike" cap="none" spc="0" normalizeH="0" baseline="0" dirty="0">
                <a:ln>
                  <a:noFill/>
                </a:ln>
                <a:solidFill>
                  <a:srgbClr val="000000"/>
                </a:solidFill>
                <a:effectLst/>
                <a:uFillTx/>
                <a:latin typeface="+mn-lt"/>
                <a:ea typeface="+mn-ea"/>
                <a:cs typeface="+mn-cs"/>
                <a:sym typeface="Helvetica Neue"/>
              </a:rPr>
              <a:t>To reduce administrative burden to continuing members, the Primary General Liability Program wa</a:t>
            </a:r>
            <a:r>
              <a:rPr lang="en-US" sz="2800" dirty="0"/>
              <a:t>s merged into the General Liability 1 Program in </a:t>
            </a:r>
            <a:r>
              <a:rPr lang="en-US" sz="2800" dirty="0">
                <a:solidFill>
                  <a:schemeClr val="tx1"/>
                </a:solidFill>
              </a:rPr>
              <a:t>2018</a:t>
            </a:r>
            <a:r>
              <a:rPr kumimoji="0" lang="en-US" sz="2800" b="0" i="0" u="none" strike="noStrike" cap="none" spc="0" normalizeH="0" baseline="0" dirty="0">
                <a:ln>
                  <a:noFill/>
                </a:ln>
                <a:solidFill>
                  <a:srgbClr val="000000"/>
                </a:solidFill>
                <a:effectLst/>
                <a:uFillTx/>
                <a:latin typeface="+mn-lt"/>
                <a:ea typeface="+mn-ea"/>
                <a:cs typeface="+mn-cs"/>
                <a:sym typeface="Helvetica Neue"/>
              </a:rPr>
              <a:t> </a:t>
            </a:r>
          </a:p>
          <a:p>
            <a:pPr marL="457200" marR="0" indent="-457200" algn="l" defTabSz="1733930" rtl="0" fontAlgn="auto" latinLnBrk="0" hangingPunct="0">
              <a:lnSpc>
                <a:spcPct val="90000"/>
              </a:lnSpc>
              <a:spcBef>
                <a:spcPts val="3200"/>
              </a:spcBef>
              <a:spcAft>
                <a:spcPts val="0"/>
              </a:spcAft>
              <a:buClrTx/>
              <a:buSzTx/>
              <a:buFont typeface="Arial" panose="020B0604020202020204" pitchFamily="34" charset="0"/>
              <a:buChar char="•"/>
              <a:tabLst/>
            </a:pPr>
            <a:r>
              <a:rPr lang="en-US" sz="2800" dirty="0"/>
              <a:t>Since then, additional members have returned to an SIR and the reduced volume and administrative load is no longer viable</a:t>
            </a:r>
          </a:p>
          <a:p>
            <a:pPr marL="457200" marR="0" indent="-457200" algn="l" defTabSz="1733930" rtl="0" fontAlgn="auto" latinLnBrk="0" hangingPunct="0">
              <a:lnSpc>
                <a:spcPct val="90000"/>
              </a:lnSpc>
              <a:spcBef>
                <a:spcPts val="3200"/>
              </a:spcBef>
              <a:spcAft>
                <a:spcPts val="0"/>
              </a:spcAft>
              <a:buClrTx/>
              <a:buSzTx/>
              <a:buFont typeface="Arial" panose="020B0604020202020204" pitchFamily="34" charset="0"/>
              <a:buChar char="•"/>
              <a:tabLst/>
            </a:pPr>
            <a:r>
              <a:rPr kumimoji="0" lang="en-US" sz="2800" b="0" i="0" u="none" strike="noStrike" cap="none" spc="0" normalizeH="0" baseline="0" dirty="0">
                <a:ln>
                  <a:noFill/>
                </a:ln>
                <a:solidFill>
                  <a:schemeClr val="tx1"/>
                </a:solidFill>
                <a:effectLst/>
                <a:uFillTx/>
                <a:latin typeface="+mn-lt"/>
                <a:ea typeface="+mn-ea"/>
                <a:cs typeface="+mn-cs"/>
                <a:sym typeface="Helvetica Neue"/>
              </a:rPr>
              <a:t>Board determined to eliminate the primary liability option effective 6/30/26</a:t>
            </a:r>
          </a:p>
          <a:p>
            <a:pPr marL="457200" marR="0" indent="-457200" algn="l" defTabSz="1733930" rtl="0" fontAlgn="auto" latinLnBrk="0" hangingPunct="0">
              <a:lnSpc>
                <a:spcPct val="90000"/>
              </a:lnSpc>
              <a:spcBef>
                <a:spcPts val="3200"/>
              </a:spcBef>
              <a:spcAft>
                <a:spcPts val="0"/>
              </a:spcAft>
              <a:buClrTx/>
              <a:buSzTx/>
              <a:buFont typeface="Arial" panose="020B0604020202020204" pitchFamily="34" charset="0"/>
              <a:buChar char="•"/>
              <a:tabLst/>
            </a:pPr>
            <a:r>
              <a:rPr lang="en-US" sz="2800" dirty="0">
                <a:solidFill>
                  <a:schemeClr val="tx1"/>
                </a:solidFill>
              </a:rPr>
              <a:t>Staff has been tasked with assisting the members with a transition</a:t>
            </a:r>
            <a:endParaRPr kumimoji="0" lang="en-US" sz="2800" b="0" i="0" u="none" strike="noStrike" cap="none" spc="0" normalizeH="0" baseline="0" dirty="0">
              <a:ln>
                <a:noFill/>
              </a:ln>
              <a:solidFill>
                <a:schemeClr val="tx1"/>
              </a:solidFill>
              <a:effectLst/>
              <a:uFillTx/>
              <a:latin typeface="+mn-lt"/>
              <a:ea typeface="+mn-ea"/>
              <a:cs typeface="+mn-cs"/>
              <a:sym typeface="Helvetica Neue"/>
            </a:endParaRPr>
          </a:p>
        </p:txBody>
      </p:sp>
    </p:spTree>
    <p:extLst>
      <p:ext uri="{BB962C8B-B14F-4D97-AF65-F5344CB8AC3E}">
        <p14:creationId xmlns:p14="http://schemas.microsoft.com/office/powerpoint/2010/main" val="2571333535"/>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B2CF3-A38D-CE03-9B50-E8993AF87C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3848967-4381-F40B-3E98-71EEEC6B4AF4}"/>
              </a:ext>
            </a:extLst>
          </p:cNvPr>
          <p:cNvSpPr>
            <a:spLocks noGrp="1"/>
          </p:cNvSpPr>
          <p:nvPr>
            <p:ph type="title"/>
          </p:nvPr>
        </p:nvSpPr>
        <p:spPr>
          <a:xfrm>
            <a:off x="698500" y="736600"/>
            <a:ext cx="11607800" cy="1016001"/>
          </a:xfrm>
        </p:spPr>
        <p:txBody>
          <a:bodyPr/>
          <a:lstStyle/>
          <a:p>
            <a:r>
              <a:rPr lang="en-US" dirty="0"/>
              <a:t>Alternatives</a:t>
            </a:r>
          </a:p>
        </p:txBody>
      </p:sp>
      <p:graphicFrame>
        <p:nvGraphicFramePr>
          <p:cNvPr id="4" name="Diagram 3">
            <a:extLst>
              <a:ext uri="{FF2B5EF4-FFF2-40B4-BE49-F238E27FC236}">
                <a16:creationId xmlns:a16="http://schemas.microsoft.com/office/drawing/2014/main" id="{5D83CE9A-BF70-9ED5-5832-E7EBC6BC3A19}"/>
              </a:ext>
            </a:extLst>
          </p:cNvPr>
          <p:cNvGraphicFramePr/>
          <p:nvPr>
            <p:extLst>
              <p:ext uri="{D42A27DB-BD31-4B8C-83A1-F6EECF244321}">
                <p14:modId xmlns:p14="http://schemas.microsoft.com/office/powerpoint/2010/main" val="324069196"/>
              </p:ext>
            </p:extLst>
          </p:nvPr>
        </p:nvGraphicFramePr>
        <p:xfrm>
          <a:off x="1003300" y="1092200"/>
          <a:ext cx="11303000" cy="72263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E220F51F-373E-A522-2E18-10C81B732D78}"/>
              </a:ext>
            </a:extLst>
          </p:cNvPr>
          <p:cNvSpPr txBox="1"/>
          <p:nvPr/>
        </p:nvSpPr>
        <p:spPr>
          <a:xfrm>
            <a:off x="3835400" y="8037741"/>
            <a:ext cx="7992573" cy="9284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1733930" rtl="0" fontAlgn="auto" latinLnBrk="0" hangingPunct="0">
              <a:lnSpc>
                <a:spcPct val="90000"/>
              </a:lnSpc>
              <a:spcBef>
                <a:spcPts val="3200"/>
              </a:spcBef>
              <a:spcAft>
                <a:spcPts val="0"/>
              </a:spcAft>
              <a:buClrTx/>
              <a:buSzTx/>
              <a:buFontTx/>
              <a:buNone/>
              <a:tabLst/>
            </a:pPr>
            <a:r>
              <a:rPr lang="en-US" b="1" dirty="0"/>
              <a:t>PRISM &amp; Staff Recommend joining GSRMA</a:t>
            </a:r>
            <a:endParaRPr kumimoji="0" lang="en-US" sz="3000" b="1" i="0" u="none" strike="noStrike" cap="none" spc="0" normalizeH="0" baseline="0" dirty="0">
              <a:ln>
                <a:noFill/>
              </a:ln>
              <a:solidFill>
                <a:srgbClr val="000000"/>
              </a:solidFill>
              <a:effectLst/>
              <a:uFillTx/>
              <a:latin typeface="+mn-lt"/>
              <a:ea typeface="+mn-ea"/>
              <a:cs typeface="+mn-cs"/>
              <a:sym typeface="Helvetica Neue"/>
            </a:endParaRPr>
          </a:p>
        </p:txBody>
      </p:sp>
      <p:sp>
        <p:nvSpPr>
          <p:cNvPr id="7" name="Arrow: Left-Up 6">
            <a:extLst>
              <a:ext uri="{FF2B5EF4-FFF2-40B4-BE49-F238E27FC236}">
                <a16:creationId xmlns:a16="http://schemas.microsoft.com/office/drawing/2014/main" id="{7EAAF173-F952-387A-54D5-05CC872C3524}"/>
              </a:ext>
            </a:extLst>
          </p:cNvPr>
          <p:cNvSpPr/>
          <p:nvPr/>
        </p:nvSpPr>
        <p:spPr>
          <a:xfrm rot="5400000">
            <a:off x="1950476" y="7220977"/>
            <a:ext cx="1663700" cy="2106147"/>
          </a:xfrm>
          <a:prstGeom prst="leftUpArrow">
            <a:avLst/>
          </a:prstGeom>
          <a:solidFill>
            <a:schemeClr val="accent2">
              <a:lumMod val="75000"/>
            </a:schemeClr>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chemeClr val="accent2">
                  <a:lumMod val="75000"/>
                </a:schemeClr>
              </a:solidFill>
              <a:effectLst/>
              <a:uFillTx/>
              <a:latin typeface="Helvetica Neue Medium"/>
              <a:ea typeface="Helvetica Neue Medium"/>
              <a:cs typeface="Helvetica Neue Medium"/>
              <a:sym typeface="Helvetica Neue Medium"/>
            </a:endParaRPr>
          </a:p>
        </p:txBody>
      </p:sp>
    </p:spTree>
    <p:extLst>
      <p:ext uri="{BB962C8B-B14F-4D97-AF65-F5344CB8AC3E}">
        <p14:creationId xmlns:p14="http://schemas.microsoft.com/office/powerpoint/2010/main" val="3057693974"/>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D945E4-FC65-1373-2757-72887FA3DA06}"/>
            </a:ext>
          </a:extLst>
        </p:cNvPr>
        <p:cNvGrpSpPr/>
        <p:nvPr/>
      </p:nvGrpSpPr>
      <p:grpSpPr>
        <a:xfrm>
          <a:off x="0" y="0"/>
          <a:ext cx="0" cy="0"/>
          <a:chOff x="0" y="0"/>
          <a:chExt cx="0" cy="0"/>
        </a:xfrm>
      </p:grpSpPr>
      <p:pic>
        <p:nvPicPr>
          <p:cNvPr id="164" name="Image" descr="Image">
            <a:extLst>
              <a:ext uri="{FF2B5EF4-FFF2-40B4-BE49-F238E27FC236}">
                <a16:creationId xmlns:a16="http://schemas.microsoft.com/office/drawing/2014/main" id="{2926F2FE-EDC8-F29D-6F9F-B2BCA53C69B7}"/>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1930183" y="8794055"/>
            <a:ext cx="9418043" cy="107351"/>
          </a:xfrm>
          <a:prstGeom prst="rect">
            <a:avLst/>
          </a:prstGeom>
          <a:ln w="12700">
            <a:miter lim="400000"/>
          </a:ln>
        </p:spPr>
      </p:pic>
      <p:sp>
        <p:nvSpPr>
          <p:cNvPr id="10" name="Content Placeholder 9">
            <a:extLst>
              <a:ext uri="{FF2B5EF4-FFF2-40B4-BE49-F238E27FC236}">
                <a16:creationId xmlns:a16="http://schemas.microsoft.com/office/drawing/2014/main" id="{C992E31C-B979-CA1A-BF44-6D91640C170B}"/>
              </a:ext>
            </a:extLst>
          </p:cNvPr>
          <p:cNvSpPr>
            <a:spLocks noGrp="1"/>
          </p:cNvSpPr>
          <p:nvPr>
            <p:ph idx="1"/>
          </p:nvPr>
        </p:nvSpPr>
        <p:spPr>
          <a:xfrm>
            <a:off x="893763" y="2903376"/>
            <a:ext cx="11804142" cy="5564187"/>
          </a:xfrm>
        </p:spPr>
        <p:txBody>
          <a:bodyPr>
            <a:normAutofit fontScale="92500" lnSpcReduction="20000"/>
          </a:bodyPr>
          <a:lstStyle/>
          <a:p>
            <a:r>
              <a:rPr lang="en-US" sz="3200" dirty="0"/>
              <a:t>Est. in 1979 - Name Change in July 2000 from Glenn County JPA</a:t>
            </a:r>
          </a:p>
          <a:p>
            <a:r>
              <a:rPr lang="en-US" sz="3200" dirty="0"/>
              <a:t>Primary goal: Help CA public agencies Thrive</a:t>
            </a:r>
          </a:p>
          <a:p>
            <a:r>
              <a:rPr lang="en-US" sz="3200" dirty="0"/>
              <a:t>Sound, stable, well-funded</a:t>
            </a:r>
          </a:p>
          <a:p>
            <a:pPr lvl="1"/>
            <a:r>
              <a:rPr lang="en-US" sz="3200" dirty="0"/>
              <a:t>351 members consisting of small to medium size public entities, including </a:t>
            </a:r>
            <a:r>
              <a:rPr lang="en-US" sz="3200" b="1" dirty="0"/>
              <a:t>Glenn County </a:t>
            </a:r>
            <a:r>
              <a:rPr lang="en-US" sz="3200" dirty="0"/>
              <a:t>and possibly </a:t>
            </a:r>
            <a:r>
              <a:rPr lang="en-US" sz="3200" b="1" dirty="0"/>
              <a:t>Siskiyou County</a:t>
            </a:r>
            <a:endParaRPr lang="en-US" sz="3200" dirty="0"/>
          </a:p>
          <a:p>
            <a:pPr lvl="1"/>
            <a:r>
              <a:rPr lang="en-US" sz="3200" dirty="0"/>
              <a:t>GL Program funded above 90% confidence level</a:t>
            </a:r>
          </a:p>
          <a:p>
            <a:pPr lvl="1"/>
            <a:r>
              <a:rPr lang="en-US" sz="3200" dirty="0"/>
              <a:t>Continuously Accredited with Excellence by Calif. Association of Joint Powers Authority (CAJPA) since 1992</a:t>
            </a:r>
          </a:p>
          <a:p>
            <a:pPr lvl="1"/>
            <a:r>
              <a:rPr lang="en-US" sz="3200" dirty="0"/>
              <a:t>Stable rates with history of dividends and no assessments.</a:t>
            </a:r>
          </a:p>
        </p:txBody>
      </p:sp>
      <p:sp>
        <p:nvSpPr>
          <p:cNvPr id="2" name="Title 1">
            <a:extLst>
              <a:ext uri="{FF2B5EF4-FFF2-40B4-BE49-F238E27FC236}">
                <a16:creationId xmlns:a16="http://schemas.microsoft.com/office/drawing/2014/main" id="{4EF9CA0D-15C6-48B8-1CAF-42C83885D747}"/>
              </a:ext>
            </a:extLst>
          </p:cNvPr>
          <p:cNvSpPr>
            <a:spLocks noGrp="1"/>
          </p:cNvSpPr>
          <p:nvPr>
            <p:ph type="title"/>
          </p:nvPr>
        </p:nvSpPr>
        <p:spPr>
          <a:xfrm>
            <a:off x="894080" y="661747"/>
            <a:ext cx="10682791" cy="1089944"/>
          </a:xfrm>
        </p:spPr>
        <p:txBody>
          <a:bodyPr>
            <a:normAutofit/>
          </a:bodyPr>
          <a:lstStyle/>
          <a:p>
            <a:r>
              <a:rPr lang="en-US"/>
              <a:t>About GSRMA</a:t>
            </a:r>
            <a:endParaRPr lang="en-US" dirty="0"/>
          </a:p>
        </p:txBody>
      </p:sp>
      <p:sp>
        <p:nvSpPr>
          <p:cNvPr id="11" name="Text Placeholder 10">
            <a:extLst>
              <a:ext uri="{FF2B5EF4-FFF2-40B4-BE49-F238E27FC236}">
                <a16:creationId xmlns:a16="http://schemas.microsoft.com/office/drawing/2014/main" id="{1A286D1F-2F3C-AA17-3604-A96B465AE96E}"/>
              </a:ext>
            </a:extLst>
          </p:cNvPr>
          <p:cNvSpPr>
            <a:spLocks noGrp="1"/>
          </p:cNvSpPr>
          <p:nvPr>
            <p:ph type="body" sz="quarter" idx="13"/>
          </p:nvPr>
        </p:nvSpPr>
        <p:spPr>
          <a:xfrm>
            <a:off x="894080" y="1751691"/>
            <a:ext cx="11607801" cy="671803"/>
          </a:xfrm>
        </p:spPr>
        <p:txBody>
          <a:bodyPr>
            <a:normAutofit lnSpcReduction="10000"/>
          </a:bodyPr>
          <a:lstStyle/>
          <a:p>
            <a:r>
              <a:rPr lang="en-US" dirty="0"/>
              <a:t>We are a Member-Directed Risk Sharing Pool</a:t>
            </a:r>
          </a:p>
        </p:txBody>
      </p:sp>
      <p:pic>
        <p:nvPicPr>
          <p:cNvPr id="15" name="Picture 14" descr="Logo&#10;&#10;AI-generated content may be incorrect.">
            <a:extLst>
              <a:ext uri="{FF2B5EF4-FFF2-40B4-BE49-F238E27FC236}">
                <a16:creationId xmlns:a16="http://schemas.microsoft.com/office/drawing/2014/main" id="{EDA05D3D-98C9-6BA5-DFED-71CAE8C10B20}"/>
              </a:ext>
            </a:extLst>
          </p:cNvPr>
          <p:cNvPicPr>
            <a:picLocks noChangeAspect="1"/>
          </p:cNvPicPr>
          <p:nvPr/>
        </p:nvPicPr>
        <p:blipFill>
          <a:blip r:embed="rId4">
            <a:extLst>
              <a:ext uri="{28A0092B-C50C-407E-A947-70E740481C1C}">
                <a14:useLocalDpi xmlns:a14="http://schemas.microsoft.com/office/drawing/2010/main" val="0"/>
              </a:ext>
            </a:extLst>
          </a:blip>
          <a:srcRect t="7014" b="20327"/>
          <a:stretch>
            <a:fillRect/>
          </a:stretch>
        </p:blipFill>
        <p:spPr>
          <a:xfrm>
            <a:off x="8864933" y="207750"/>
            <a:ext cx="3547761" cy="1288887"/>
          </a:xfrm>
          <a:prstGeom prst="rect">
            <a:avLst/>
          </a:prstGeom>
        </p:spPr>
      </p:pic>
    </p:spTree>
    <p:extLst>
      <p:ext uri="{BB962C8B-B14F-4D97-AF65-F5344CB8AC3E}">
        <p14:creationId xmlns:p14="http://schemas.microsoft.com/office/powerpoint/2010/main" val="2895478808"/>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77084C-FD45-5C11-19FF-BD34394ACBBC}"/>
            </a:ext>
          </a:extLst>
        </p:cNvPr>
        <p:cNvGrpSpPr/>
        <p:nvPr/>
      </p:nvGrpSpPr>
      <p:grpSpPr>
        <a:xfrm>
          <a:off x="0" y="0"/>
          <a:ext cx="0" cy="0"/>
          <a:chOff x="0" y="0"/>
          <a:chExt cx="0" cy="0"/>
        </a:xfrm>
      </p:grpSpPr>
      <p:pic>
        <p:nvPicPr>
          <p:cNvPr id="164" name="Image" descr="Image">
            <a:extLst>
              <a:ext uri="{FF2B5EF4-FFF2-40B4-BE49-F238E27FC236}">
                <a16:creationId xmlns:a16="http://schemas.microsoft.com/office/drawing/2014/main" id="{274ED17F-2A1A-B05A-31C6-43BD6EE7DE32}"/>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1930183" y="8794055"/>
            <a:ext cx="9418043" cy="107351"/>
          </a:xfrm>
          <a:prstGeom prst="rect">
            <a:avLst/>
          </a:prstGeom>
          <a:ln w="12700">
            <a:miter lim="400000"/>
          </a:ln>
        </p:spPr>
      </p:pic>
      <p:sp>
        <p:nvSpPr>
          <p:cNvPr id="10" name="Content Placeholder 9">
            <a:extLst>
              <a:ext uri="{FF2B5EF4-FFF2-40B4-BE49-F238E27FC236}">
                <a16:creationId xmlns:a16="http://schemas.microsoft.com/office/drawing/2014/main" id="{544031D1-C0D3-6599-1D46-6154ED98263B}"/>
              </a:ext>
            </a:extLst>
          </p:cNvPr>
          <p:cNvSpPr>
            <a:spLocks noGrp="1"/>
          </p:cNvSpPr>
          <p:nvPr>
            <p:ph idx="1"/>
          </p:nvPr>
        </p:nvSpPr>
        <p:spPr>
          <a:xfrm>
            <a:off x="893763" y="2818536"/>
            <a:ext cx="11217275" cy="5564187"/>
          </a:xfrm>
        </p:spPr>
        <p:txBody>
          <a:bodyPr>
            <a:normAutofit/>
          </a:bodyPr>
          <a:lstStyle/>
          <a:p>
            <a:r>
              <a:rPr lang="en-US" dirty="0"/>
              <a:t>Members receive personalized attention</a:t>
            </a:r>
          </a:p>
          <a:p>
            <a:pPr lvl="1"/>
            <a:r>
              <a:rPr lang="en-US" dirty="0"/>
              <a:t>Claims are managed by in-house professional claims staff</a:t>
            </a:r>
          </a:p>
          <a:p>
            <a:pPr lvl="1"/>
            <a:r>
              <a:rPr lang="en-US" dirty="0"/>
              <a:t>Proactive risk management services</a:t>
            </a:r>
          </a:p>
          <a:p>
            <a:pPr lvl="1"/>
            <a:r>
              <a:rPr lang="en-US" dirty="0"/>
              <a:t>RMAP, LPSF, beneficial funding options</a:t>
            </a:r>
          </a:p>
          <a:p>
            <a:r>
              <a:rPr lang="en-US" dirty="0"/>
              <a:t>All the PRISM services will continue to be available, plus many more directly from GSRMA</a:t>
            </a:r>
          </a:p>
        </p:txBody>
      </p:sp>
      <p:sp>
        <p:nvSpPr>
          <p:cNvPr id="2" name="Title 1">
            <a:extLst>
              <a:ext uri="{FF2B5EF4-FFF2-40B4-BE49-F238E27FC236}">
                <a16:creationId xmlns:a16="http://schemas.microsoft.com/office/drawing/2014/main" id="{F2EB0D63-4BFF-D664-2823-71FFBFFD6757}"/>
              </a:ext>
            </a:extLst>
          </p:cNvPr>
          <p:cNvSpPr>
            <a:spLocks noGrp="1"/>
          </p:cNvSpPr>
          <p:nvPr>
            <p:ph type="title"/>
          </p:nvPr>
        </p:nvSpPr>
        <p:spPr>
          <a:xfrm>
            <a:off x="894080" y="661747"/>
            <a:ext cx="10682791" cy="1089944"/>
          </a:xfrm>
        </p:spPr>
        <p:txBody>
          <a:bodyPr>
            <a:normAutofit/>
          </a:bodyPr>
          <a:lstStyle/>
          <a:p>
            <a:r>
              <a:rPr lang="en-US"/>
              <a:t>About GSRMA</a:t>
            </a:r>
            <a:endParaRPr lang="en-US" dirty="0"/>
          </a:p>
        </p:txBody>
      </p:sp>
      <p:sp>
        <p:nvSpPr>
          <p:cNvPr id="11" name="Text Placeholder 10">
            <a:extLst>
              <a:ext uri="{FF2B5EF4-FFF2-40B4-BE49-F238E27FC236}">
                <a16:creationId xmlns:a16="http://schemas.microsoft.com/office/drawing/2014/main" id="{E1042F3F-B72A-C61E-3C31-A87FB00F31E9}"/>
              </a:ext>
            </a:extLst>
          </p:cNvPr>
          <p:cNvSpPr>
            <a:spLocks noGrp="1"/>
          </p:cNvSpPr>
          <p:nvPr>
            <p:ph type="body" sz="quarter" idx="13"/>
          </p:nvPr>
        </p:nvSpPr>
        <p:spPr>
          <a:xfrm>
            <a:off x="894080" y="1751691"/>
            <a:ext cx="11607801" cy="671803"/>
          </a:xfrm>
        </p:spPr>
        <p:txBody>
          <a:bodyPr>
            <a:normAutofit lnSpcReduction="10000"/>
          </a:bodyPr>
          <a:lstStyle/>
          <a:p>
            <a:r>
              <a:rPr lang="en-US" dirty="0"/>
              <a:t>We are a Member-Directed Risk Sharing Pool</a:t>
            </a:r>
          </a:p>
          <a:p>
            <a:endParaRPr lang="en-US" dirty="0"/>
          </a:p>
        </p:txBody>
      </p:sp>
      <p:pic>
        <p:nvPicPr>
          <p:cNvPr id="15" name="Picture 14" descr="Logo&#10;&#10;AI-generated content may be incorrect.">
            <a:extLst>
              <a:ext uri="{FF2B5EF4-FFF2-40B4-BE49-F238E27FC236}">
                <a16:creationId xmlns:a16="http://schemas.microsoft.com/office/drawing/2014/main" id="{03DAECCC-6F9E-08D8-D810-319EBDE01619}"/>
              </a:ext>
            </a:extLst>
          </p:cNvPr>
          <p:cNvPicPr>
            <a:picLocks noChangeAspect="1"/>
          </p:cNvPicPr>
          <p:nvPr/>
        </p:nvPicPr>
        <p:blipFill>
          <a:blip r:embed="rId4">
            <a:extLst>
              <a:ext uri="{28A0092B-C50C-407E-A947-70E740481C1C}">
                <a14:useLocalDpi xmlns:a14="http://schemas.microsoft.com/office/drawing/2010/main" val="0"/>
              </a:ext>
            </a:extLst>
          </a:blip>
          <a:srcRect t="7014" b="20327"/>
          <a:stretch>
            <a:fillRect/>
          </a:stretch>
        </p:blipFill>
        <p:spPr>
          <a:xfrm>
            <a:off x="8864933" y="207750"/>
            <a:ext cx="3547761" cy="1288887"/>
          </a:xfrm>
          <a:prstGeom prst="rect">
            <a:avLst/>
          </a:prstGeom>
        </p:spPr>
      </p:pic>
    </p:spTree>
    <p:extLst>
      <p:ext uri="{BB962C8B-B14F-4D97-AF65-F5344CB8AC3E}">
        <p14:creationId xmlns:p14="http://schemas.microsoft.com/office/powerpoint/2010/main" val="214138392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41671-EAB6-E1CF-7B51-8FA55814663F}"/>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7CB41639-4123-3C02-9DE9-9858A46F1DDD}"/>
              </a:ext>
            </a:extLst>
          </p:cNvPr>
          <p:cNvSpPr>
            <a:spLocks noGrp="1"/>
          </p:cNvSpPr>
          <p:nvPr>
            <p:ph type="title"/>
          </p:nvPr>
        </p:nvSpPr>
        <p:spPr>
          <a:xfrm>
            <a:off x="698500" y="711567"/>
            <a:ext cx="11607800" cy="1016001"/>
          </a:xfrm>
        </p:spPr>
        <p:txBody>
          <a:bodyPr/>
          <a:lstStyle/>
          <a:p>
            <a:r>
              <a:rPr lang="en-US" dirty="0">
                <a:solidFill>
                  <a:schemeClr val="tx1"/>
                </a:solidFill>
              </a:rPr>
              <a:t>2026/27 Costs</a:t>
            </a:r>
          </a:p>
        </p:txBody>
      </p:sp>
      <p:pic>
        <p:nvPicPr>
          <p:cNvPr id="8" name="Image" descr="Image">
            <a:extLst>
              <a:ext uri="{FF2B5EF4-FFF2-40B4-BE49-F238E27FC236}">
                <a16:creationId xmlns:a16="http://schemas.microsoft.com/office/drawing/2014/main" id="{48CC3115-AA8A-56F0-7125-5CAD8702252F}"/>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1793378" y="8744627"/>
            <a:ext cx="9418043" cy="107351"/>
          </a:xfrm>
          <a:prstGeom prst="rect">
            <a:avLst/>
          </a:prstGeom>
          <a:ln w="12700">
            <a:miter lim="400000"/>
          </a:ln>
        </p:spPr>
      </p:pic>
      <p:graphicFrame>
        <p:nvGraphicFramePr>
          <p:cNvPr id="2" name="Diagram 1">
            <a:extLst>
              <a:ext uri="{FF2B5EF4-FFF2-40B4-BE49-F238E27FC236}">
                <a16:creationId xmlns:a16="http://schemas.microsoft.com/office/drawing/2014/main" id="{14BE37B2-7A82-3835-F1F0-657CB923A484}"/>
              </a:ext>
            </a:extLst>
          </p:cNvPr>
          <p:cNvGraphicFramePr/>
          <p:nvPr>
            <p:extLst>
              <p:ext uri="{D42A27DB-BD31-4B8C-83A1-F6EECF244321}">
                <p14:modId xmlns:p14="http://schemas.microsoft.com/office/powerpoint/2010/main" val="4150155468"/>
              </p:ext>
            </p:extLst>
          </p:nvPr>
        </p:nvGraphicFramePr>
        <p:xfrm>
          <a:off x="1562100" y="1955800"/>
          <a:ext cx="10023409" cy="63881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3" name="TextBox 2">
            <a:extLst>
              <a:ext uri="{FF2B5EF4-FFF2-40B4-BE49-F238E27FC236}">
                <a16:creationId xmlns:a16="http://schemas.microsoft.com/office/drawing/2014/main" id="{46D7AD9D-E008-F276-4A97-305D40143174}"/>
              </a:ext>
            </a:extLst>
          </p:cNvPr>
          <p:cNvSpPr txBox="1"/>
          <p:nvPr/>
        </p:nvSpPr>
        <p:spPr>
          <a:xfrm>
            <a:off x="8654723" y="5481860"/>
            <a:ext cx="2930786" cy="195335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kumimoji="0" lang="en-US" sz="2600" b="0" i="0" u="none" strike="noStrike" cap="none" spc="0" normalizeH="0" baseline="0" dirty="0">
                <a:ln>
                  <a:noFill/>
                </a:ln>
                <a:solidFill>
                  <a:srgbClr val="FF0000"/>
                </a:solidFill>
                <a:effectLst/>
                <a:uFillTx/>
                <a:latin typeface="+mn-lt"/>
                <a:ea typeface="+mn-ea"/>
                <a:cs typeface="+mn-cs"/>
                <a:sym typeface="Helvetica Neue"/>
              </a:rPr>
              <a:t>*Plus other Admin costs (</a:t>
            </a:r>
            <a:r>
              <a:rPr lang="en-US" sz="2600" dirty="0">
                <a:solidFill>
                  <a:srgbClr val="FF0000"/>
                </a:solidFill>
              </a:rPr>
              <a:t>staff, TPA services, actuarial services, etc.)</a:t>
            </a:r>
            <a:endParaRPr kumimoji="0" lang="en-US" sz="2600" b="0" i="0" u="none" strike="noStrike" cap="none" spc="0" normalizeH="0" baseline="0" dirty="0">
              <a:ln>
                <a:noFill/>
              </a:ln>
              <a:solidFill>
                <a:srgbClr val="FF0000"/>
              </a:solidFill>
              <a:effectLst/>
              <a:uFillTx/>
              <a:latin typeface="+mn-lt"/>
              <a:ea typeface="+mn-ea"/>
              <a:cs typeface="+mn-cs"/>
              <a:sym typeface="Helvetica Neue"/>
            </a:endParaRPr>
          </a:p>
        </p:txBody>
      </p:sp>
    </p:spTree>
    <p:extLst>
      <p:ext uri="{BB962C8B-B14F-4D97-AF65-F5344CB8AC3E}">
        <p14:creationId xmlns:p14="http://schemas.microsoft.com/office/powerpoint/2010/main" val="1568842013"/>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 name="PRISM_Logo Mark_Acronym_Full Name_Full Color (Mark on left).png" descr="PRISM_Logo Mark_Acronym_Full Name_Full Color (Mark on lef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9020" y="8162671"/>
            <a:ext cx="1853333" cy="711681"/>
          </a:xfrm>
          <a:prstGeom prst="rect">
            <a:avLst/>
          </a:prstGeom>
          <a:ln w="12700">
            <a:miter lim="400000"/>
          </a:ln>
        </p:spPr>
      </p:pic>
      <p:pic>
        <p:nvPicPr>
          <p:cNvPr id="164" name="Image" descr="Image"/>
          <p:cNvPicPr>
            <a:picLocks/>
          </p:cNvPicPr>
          <p:nvPr/>
        </p:nvPicPr>
        <p:blipFill>
          <a:blip r:embed="rId4" cstate="email">
            <a:extLst>
              <a:ext uri="{28A0092B-C50C-407E-A947-70E740481C1C}">
                <a14:useLocalDpi xmlns:a14="http://schemas.microsoft.com/office/drawing/2010/main"/>
              </a:ext>
            </a:extLst>
          </a:blip>
          <a:stretch>
            <a:fillRect/>
          </a:stretch>
        </p:blipFill>
        <p:spPr>
          <a:xfrm>
            <a:off x="2931080" y="8756984"/>
            <a:ext cx="9418043" cy="107351"/>
          </a:xfrm>
          <a:prstGeom prst="rect">
            <a:avLst/>
          </a:prstGeom>
          <a:ln w="12700">
            <a:miter lim="400000"/>
          </a:ln>
        </p:spPr>
      </p:pic>
      <p:sp>
        <p:nvSpPr>
          <p:cNvPr id="2" name="Title 1"/>
          <p:cNvSpPr>
            <a:spLocks noGrp="1"/>
          </p:cNvSpPr>
          <p:nvPr>
            <p:ph type="title"/>
          </p:nvPr>
        </p:nvSpPr>
        <p:spPr>
          <a:xfrm>
            <a:off x="698500" y="711567"/>
            <a:ext cx="11607800" cy="1016001"/>
          </a:xfrm>
        </p:spPr>
        <p:txBody>
          <a:bodyPr/>
          <a:lstStyle/>
          <a:p>
            <a:r>
              <a:rPr lang="en-US" dirty="0"/>
              <a:t>About PRISM</a:t>
            </a:r>
          </a:p>
        </p:txBody>
      </p:sp>
      <p:sp>
        <p:nvSpPr>
          <p:cNvPr id="4" name="Text Placeholder 3"/>
          <p:cNvSpPr>
            <a:spLocks noGrp="1"/>
          </p:cNvSpPr>
          <p:nvPr>
            <p:ph type="body" sz="quarter" idx="13"/>
          </p:nvPr>
        </p:nvSpPr>
        <p:spPr>
          <a:xfrm>
            <a:off x="698500" y="1684278"/>
            <a:ext cx="11607801" cy="671803"/>
          </a:xfrm>
        </p:spPr>
        <p:txBody>
          <a:bodyPr>
            <a:normAutofit lnSpcReduction="10000"/>
          </a:bodyPr>
          <a:lstStyle/>
          <a:p>
            <a:r>
              <a:rPr lang="en-US" dirty="0">
                <a:solidFill>
                  <a:srgbClr val="4395D1"/>
                </a:solidFill>
              </a:rPr>
              <a:t>We are a Member-Directed Risk Sharing Pool</a:t>
            </a:r>
          </a:p>
        </p:txBody>
      </p:sp>
      <p:grpSp>
        <p:nvGrpSpPr>
          <p:cNvPr id="7" name="Group 6"/>
          <p:cNvGrpSpPr/>
          <p:nvPr/>
        </p:nvGrpSpPr>
        <p:grpSpPr>
          <a:xfrm>
            <a:off x="1049780" y="6234482"/>
            <a:ext cx="1538390" cy="1439663"/>
            <a:chOff x="825596" y="6012942"/>
            <a:chExt cx="1986757" cy="1859254"/>
          </a:xfrm>
        </p:grpSpPr>
        <p:sp>
          <p:nvSpPr>
            <p:cNvPr id="6" name="Rectangle 5"/>
            <p:cNvSpPr/>
            <p:nvPr/>
          </p:nvSpPr>
          <p:spPr>
            <a:xfrm>
              <a:off x="825596" y="6117024"/>
              <a:ext cx="1986757" cy="1755172"/>
            </a:xfrm>
            <a:prstGeom prst="rect">
              <a:avLst/>
            </a:prstGeom>
            <a:solidFill>
              <a:srgbClr val="4395D1"/>
            </a:solidFill>
            <a:ln w="12700" cap="flat">
              <a:noFill/>
              <a:miter lim="400000"/>
            </a:ln>
            <a:effectLst/>
            <a:scene3d>
              <a:camera prst="orthographicFront"/>
              <a:lightRig rig="threePt" dir="t"/>
            </a:scene3d>
            <a:sp3d>
              <a:bevelT w="114300" prst="hardEdge"/>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grpSp>
          <p:nvGrpSpPr>
            <p:cNvPr id="16" name="Group 15"/>
            <p:cNvGrpSpPr/>
            <p:nvPr/>
          </p:nvGrpSpPr>
          <p:grpSpPr>
            <a:xfrm>
              <a:off x="943417" y="6012942"/>
              <a:ext cx="1768318" cy="1423029"/>
              <a:chOff x="943417" y="6053887"/>
              <a:chExt cx="1768318" cy="1423027"/>
            </a:xfrm>
          </p:grpSpPr>
          <p:sp>
            <p:nvSpPr>
              <p:cNvPr id="10" name="TextBox 9"/>
              <p:cNvSpPr txBox="1"/>
              <p:nvPr/>
            </p:nvSpPr>
            <p:spPr>
              <a:xfrm>
                <a:off x="943417" y="6053887"/>
                <a:ext cx="1729589" cy="119905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90000"/>
                  </a:lnSpc>
                  <a:spcBef>
                    <a:spcPts val="3200"/>
                  </a:spcBef>
                  <a:spcAft>
                    <a:spcPts val="0"/>
                  </a:spcAft>
                  <a:buClrTx/>
                  <a:buSzTx/>
                  <a:buFontTx/>
                  <a:buNone/>
                  <a:tabLst/>
                </a:pPr>
                <a:r>
                  <a:rPr kumimoji="0" lang="en-US" sz="3000" b="1" i="0" u="none" strike="noStrike" cap="none" spc="0" normalizeH="0" baseline="0" dirty="0">
                    <a:ln>
                      <a:noFill/>
                    </a:ln>
                    <a:solidFill>
                      <a:schemeClr val="bg1"/>
                    </a:solidFill>
                    <a:effectLst/>
                    <a:uFillTx/>
                    <a:latin typeface="+mn-lt"/>
                    <a:ea typeface="+mn-ea"/>
                    <a:cs typeface="+mn-cs"/>
                    <a:sym typeface="Helvetica Neue"/>
                  </a:rPr>
                  <a:t>2.3B</a:t>
                </a:r>
              </a:p>
            </p:txBody>
          </p:sp>
          <p:sp>
            <p:nvSpPr>
              <p:cNvPr id="21" name="TextBox 20"/>
              <p:cNvSpPr txBox="1"/>
              <p:nvPr/>
            </p:nvSpPr>
            <p:spPr>
              <a:xfrm>
                <a:off x="982146" y="6756204"/>
                <a:ext cx="1729589" cy="7207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90000"/>
                  </a:lnSpc>
                  <a:spcBef>
                    <a:spcPts val="3200"/>
                  </a:spcBef>
                  <a:spcAft>
                    <a:spcPts val="0"/>
                  </a:spcAft>
                  <a:buClrTx/>
                  <a:buSzTx/>
                  <a:buFontTx/>
                  <a:buNone/>
                  <a:tabLst/>
                </a:pPr>
                <a:r>
                  <a:rPr kumimoji="0" lang="en-US" sz="1500" b="1" i="0" u="none" strike="noStrike" cap="none" spc="0" normalizeH="0" baseline="0" dirty="0">
                    <a:ln>
                      <a:noFill/>
                    </a:ln>
                    <a:solidFill>
                      <a:schemeClr val="bg1"/>
                    </a:solidFill>
                    <a:effectLst/>
                    <a:uFillTx/>
                    <a:latin typeface="+mn-lt"/>
                    <a:ea typeface="+mn-ea"/>
                    <a:cs typeface="+mn-cs"/>
                    <a:sym typeface="Helvetica Neue"/>
                  </a:rPr>
                  <a:t>Premium</a:t>
                </a:r>
              </a:p>
            </p:txBody>
          </p:sp>
        </p:grpSp>
      </p:grpSp>
      <p:grpSp>
        <p:nvGrpSpPr>
          <p:cNvPr id="8" name="Group 7"/>
          <p:cNvGrpSpPr/>
          <p:nvPr/>
        </p:nvGrpSpPr>
        <p:grpSpPr>
          <a:xfrm>
            <a:off x="3158060" y="6232054"/>
            <a:ext cx="1536192" cy="1442092"/>
            <a:chOff x="3158060" y="6014434"/>
            <a:chExt cx="1986757" cy="1857762"/>
          </a:xfrm>
        </p:grpSpPr>
        <p:sp>
          <p:nvSpPr>
            <p:cNvPr id="12" name="Rectangle 11"/>
            <p:cNvSpPr/>
            <p:nvPr/>
          </p:nvSpPr>
          <p:spPr>
            <a:xfrm>
              <a:off x="3158060" y="6117024"/>
              <a:ext cx="1986757" cy="1755172"/>
            </a:xfrm>
            <a:prstGeom prst="rect">
              <a:avLst/>
            </a:prstGeom>
            <a:solidFill>
              <a:srgbClr val="75328B"/>
            </a:solidFill>
            <a:ln w="12700" cap="flat">
              <a:noFill/>
              <a:miter lim="400000"/>
            </a:ln>
            <a:effectLst/>
            <a:scene3d>
              <a:camera prst="orthographicFront"/>
              <a:lightRig rig="threePt" dir="t"/>
            </a:scene3d>
            <a:sp3d>
              <a:bevelT w="114300" prst="hardEdge"/>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grpSp>
          <p:nvGrpSpPr>
            <p:cNvPr id="26" name="Group 25"/>
            <p:cNvGrpSpPr/>
            <p:nvPr/>
          </p:nvGrpSpPr>
          <p:grpSpPr>
            <a:xfrm>
              <a:off x="3291123" y="6014434"/>
              <a:ext cx="1729589" cy="1422624"/>
              <a:chOff x="3291123" y="6055381"/>
              <a:chExt cx="1729589" cy="1422627"/>
            </a:xfrm>
          </p:grpSpPr>
          <p:sp>
            <p:nvSpPr>
              <p:cNvPr id="17" name="TextBox 16"/>
              <p:cNvSpPr txBox="1"/>
              <p:nvPr/>
            </p:nvSpPr>
            <p:spPr>
              <a:xfrm>
                <a:off x="3291123" y="6055381"/>
                <a:ext cx="1729589" cy="11960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90000"/>
                  </a:lnSpc>
                  <a:spcBef>
                    <a:spcPts val="3200"/>
                  </a:spcBef>
                  <a:spcAft>
                    <a:spcPts val="0"/>
                  </a:spcAft>
                  <a:buClrTx/>
                  <a:buSzTx/>
                  <a:buFontTx/>
                  <a:buNone/>
                  <a:tabLst/>
                </a:pPr>
                <a:r>
                  <a:rPr lang="en-US" b="1" dirty="0">
                    <a:solidFill>
                      <a:schemeClr val="bg1"/>
                    </a:solidFill>
                  </a:rPr>
                  <a:t>6</a:t>
                </a:r>
                <a:r>
                  <a:rPr kumimoji="0" lang="en-US" sz="3000" b="1" i="0" u="none" strike="noStrike" cap="none" spc="0" normalizeH="0" baseline="0" dirty="0">
                    <a:ln>
                      <a:noFill/>
                    </a:ln>
                    <a:solidFill>
                      <a:schemeClr val="bg1"/>
                    </a:solidFill>
                    <a:effectLst/>
                    <a:uFillTx/>
                    <a:latin typeface="+mn-lt"/>
                    <a:ea typeface="+mn-ea"/>
                    <a:cs typeface="+mn-cs"/>
                    <a:sym typeface="Helvetica Neue"/>
                  </a:rPr>
                  <a:t>7B</a:t>
                </a:r>
              </a:p>
            </p:txBody>
          </p:sp>
          <p:sp>
            <p:nvSpPr>
              <p:cNvPr id="22" name="TextBox 21"/>
              <p:cNvSpPr txBox="1"/>
              <p:nvPr/>
            </p:nvSpPr>
            <p:spPr>
              <a:xfrm>
                <a:off x="3291123" y="6757296"/>
                <a:ext cx="1729589" cy="72071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90000"/>
                  </a:lnSpc>
                  <a:spcBef>
                    <a:spcPts val="3200"/>
                  </a:spcBef>
                  <a:spcAft>
                    <a:spcPts val="0"/>
                  </a:spcAft>
                  <a:buClrTx/>
                  <a:buSzTx/>
                  <a:buFontTx/>
                  <a:buNone/>
                  <a:tabLst/>
                </a:pPr>
                <a:r>
                  <a:rPr kumimoji="0" lang="en-US" sz="1500" b="1" i="0" u="none" strike="noStrike" cap="none" spc="0" normalizeH="0" baseline="0" dirty="0">
                    <a:ln>
                      <a:noFill/>
                    </a:ln>
                    <a:solidFill>
                      <a:schemeClr val="bg1"/>
                    </a:solidFill>
                    <a:effectLst/>
                    <a:uFillTx/>
                    <a:latin typeface="+mn-lt"/>
                    <a:ea typeface="+mn-ea"/>
                    <a:cs typeface="+mn-cs"/>
                    <a:sym typeface="Helvetica Neue"/>
                  </a:rPr>
                  <a:t>Payroll</a:t>
                </a:r>
              </a:p>
            </p:txBody>
          </p:sp>
        </p:grpSp>
      </p:grpSp>
      <p:grpSp>
        <p:nvGrpSpPr>
          <p:cNvPr id="9" name="Group 8"/>
          <p:cNvGrpSpPr/>
          <p:nvPr/>
        </p:nvGrpSpPr>
        <p:grpSpPr>
          <a:xfrm>
            <a:off x="5490523" y="6232051"/>
            <a:ext cx="1536192" cy="1442093"/>
            <a:chOff x="5490523" y="6014432"/>
            <a:chExt cx="1986757" cy="1857764"/>
          </a:xfrm>
        </p:grpSpPr>
        <p:sp>
          <p:nvSpPr>
            <p:cNvPr id="13" name="Rectangle 12"/>
            <p:cNvSpPr/>
            <p:nvPr/>
          </p:nvSpPr>
          <p:spPr>
            <a:xfrm>
              <a:off x="5490523" y="6117024"/>
              <a:ext cx="1986757" cy="1755172"/>
            </a:xfrm>
            <a:prstGeom prst="rect">
              <a:avLst/>
            </a:prstGeom>
            <a:solidFill>
              <a:srgbClr val="F0554D"/>
            </a:solidFill>
            <a:ln w="12700" cap="flat">
              <a:noFill/>
              <a:miter lim="400000"/>
            </a:ln>
            <a:effectLst/>
            <a:scene3d>
              <a:camera prst="orthographicFront"/>
              <a:lightRig rig="threePt" dir="t"/>
            </a:scene3d>
            <a:sp3d>
              <a:bevelT w="114300" prst="hardEdge"/>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grpSp>
          <p:nvGrpSpPr>
            <p:cNvPr id="27" name="Group 26"/>
            <p:cNvGrpSpPr/>
            <p:nvPr/>
          </p:nvGrpSpPr>
          <p:grpSpPr>
            <a:xfrm>
              <a:off x="5621527" y="6014432"/>
              <a:ext cx="1729589" cy="1422624"/>
              <a:chOff x="5621527" y="6055376"/>
              <a:chExt cx="1729589" cy="1422624"/>
            </a:xfrm>
          </p:grpSpPr>
          <p:sp>
            <p:nvSpPr>
              <p:cNvPr id="23" name="TextBox 22"/>
              <p:cNvSpPr txBox="1"/>
              <p:nvPr/>
            </p:nvSpPr>
            <p:spPr>
              <a:xfrm>
                <a:off x="5621527" y="6757289"/>
                <a:ext cx="1729589" cy="7207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90000"/>
                  </a:lnSpc>
                  <a:spcBef>
                    <a:spcPts val="3200"/>
                  </a:spcBef>
                  <a:spcAft>
                    <a:spcPts val="0"/>
                  </a:spcAft>
                  <a:buClrTx/>
                  <a:buSzTx/>
                  <a:buFontTx/>
                  <a:buNone/>
                  <a:tabLst/>
                </a:pPr>
                <a:r>
                  <a:rPr kumimoji="0" lang="en-US" sz="1500" b="1" i="0" u="none" strike="noStrike" cap="none" spc="0" normalizeH="0" baseline="0" dirty="0">
                    <a:ln>
                      <a:noFill/>
                    </a:ln>
                    <a:solidFill>
                      <a:schemeClr val="bg1"/>
                    </a:solidFill>
                    <a:effectLst/>
                    <a:uFillTx/>
                    <a:latin typeface="+mn-lt"/>
                    <a:ea typeface="+mn-ea"/>
                    <a:cs typeface="+mn-cs"/>
                    <a:sym typeface="Helvetica Neue"/>
                  </a:rPr>
                  <a:t>Daily Attendance</a:t>
                </a:r>
              </a:p>
            </p:txBody>
          </p:sp>
          <p:sp>
            <p:nvSpPr>
              <p:cNvPr id="18" name="TextBox 17"/>
              <p:cNvSpPr txBox="1"/>
              <p:nvPr/>
            </p:nvSpPr>
            <p:spPr>
              <a:xfrm>
                <a:off x="5621527" y="6055376"/>
                <a:ext cx="1729589" cy="119607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90000"/>
                  </a:lnSpc>
                  <a:spcBef>
                    <a:spcPts val="3200"/>
                  </a:spcBef>
                  <a:spcAft>
                    <a:spcPts val="0"/>
                  </a:spcAft>
                  <a:buClrTx/>
                  <a:buSzTx/>
                  <a:buFontTx/>
                  <a:buNone/>
                  <a:tabLst/>
                </a:pPr>
                <a:r>
                  <a:rPr lang="en-US" b="1" dirty="0">
                    <a:solidFill>
                      <a:schemeClr val="bg1"/>
                    </a:solidFill>
                  </a:rPr>
                  <a:t>1.56M</a:t>
                </a:r>
                <a:endParaRPr kumimoji="0" lang="en-US" sz="3000" b="1" i="0" u="none" strike="noStrike" cap="none" spc="0" normalizeH="0" baseline="0" dirty="0">
                  <a:ln>
                    <a:noFill/>
                  </a:ln>
                  <a:solidFill>
                    <a:schemeClr val="bg1"/>
                  </a:solidFill>
                  <a:effectLst/>
                  <a:uFillTx/>
                  <a:latin typeface="+mn-lt"/>
                  <a:ea typeface="+mn-ea"/>
                  <a:cs typeface="+mn-cs"/>
                  <a:sym typeface="Helvetica Neue"/>
                </a:endParaRPr>
              </a:p>
            </p:txBody>
          </p:sp>
        </p:grpSp>
      </p:grpSp>
      <p:grpSp>
        <p:nvGrpSpPr>
          <p:cNvPr id="11" name="Group 10"/>
          <p:cNvGrpSpPr/>
          <p:nvPr/>
        </p:nvGrpSpPr>
        <p:grpSpPr>
          <a:xfrm>
            <a:off x="7822986" y="6232051"/>
            <a:ext cx="1536192" cy="1442093"/>
            <a:chOff x="7822986" y="6014432"/>
            <a:chExt cx="1986757" cy="1857764"/>
          </a:xfrm>
        </p:grpSpPr>
        <p:sp>
          <p:nvSpPr>
            <p:cNvPr id="14" name="Rectangle 13"/>
            <p:cNvSpPr/>
            <p:nvPr/>
          </p:nvSpPr>
          <p:spPr>
            <a:xfrm>
              <a:off x="7822986" y="6117024"/>
              <a:ext cx="1986757" cy="1755172"/>
            </a:xfrm>
            <a:prstGeom prst="rect">
              <a:avLst/>
            </a:prstGeom>
            <a:solidFill>
              <a:srgbClr val="FEDD26"/>
            </a:solidFill>
            <a:ln w="12700" cap="flat">
              <a:noFill/>
              <a:miter lim="400000"/>
            </a:ln>
            <a:effectLst/>
            <a:scene3d>
              <a:camera prst="orthographicFront"/>
              <a:lightRig rig="threePt" dir="t"/>
            </a:scene3d>
            <a:sp3d>
              <a:bevelT w="114300" prst="hardEdge"/>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grpSp>
          <p:nvGrpSpPr>
            <p:cNvPr id="28" name="Group 27"/>
            <p:cNvGrpSpPr/>
            <p:nvPr/>
          </p:nvGrpSpPr>
          <p:grpSpPr>
            <a:xfrm>
              <a:off x="7951570" y="6014432"/>
              <a:ext cx="1729589" cy="1422625"/>
              <a:chOff x="7951570" y="6055375"/>
              <a:chExt cx="1729589" cy="1422627"/>
            </a:xfrm>
          </p:grpSpPr>
          <p:sp>
            <p:nvSpPr>
              <p:cNvPr id="24" name="TextBox 23"/>
              <p:cNvSpPr txBox="1"/>
              <p:nvPr/>
            </p:nvSpPr>
            <p:spPr>
              <a:xfrm>
                <a:off x="7951570" y="6757291"/>
                <a:ext cx="1729589" cy="7207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90000"/>
                  </a:lnSpc>
                  <a:spcBef>
                    <a:spcPts val="3200"/>
                  </a:spcBef>
                  <a:spcAft>
                    <a:spcPts val="0"/>
                  </a:spcAft>
                  <a:buClrTx/>
                  <a:buSzTx/>
                  <a:buFontTx/>
                  <a:buNone/>
                  <a:tabLst/>
                </a:pPr>
                <a:r>
                  <a:rPr kumimoji="0" lang="en-US" sz="1500" b="1" i="0" u="none" strike="noStrike" cap="none" spc="0" normalizeH="0" baseline="0" dirty="0">
                    <a:ln>
                      <a:noFill/>
                    </a:ln>
                    <a:solidFill>
                      <a:schemeClr val="bg2">
                        <a:lumMod val="75000"/>
                      </a:schemeClr>
                    </a:solidFill>
                    <a:effectLst/>
                    <a:uFillTx/>
                    <a:latin typeface="+mn-lt"/>
                    <a:ea typeface="+mn-ea"/>
                    <a:cs typeface="+mn-cs"/>
                    <a:sym typeface="Helvetica Neue"/>
                  </a:rPr>
                  <a:t>Total Insured</a:t>
                </a:r>
                <a:r>
                  <a:rPr kumimoji="0" lang="en-US" sz="1500" b="1" i="0" u="none" strike="noStrike" cap="none" spc="0" normalizeH="0" dirty="0">
                    <a:ln>
                      <a:noFill/>
                    </a:ln>
                    <a:solidFill>
                      <a:schemeClr val="bg2">
                        <a:lumMod val="75000"/>
                      </a:schemeClr>
                    </a:solidFill>
                    <a:effectLst/>
                    <a:uFillTx/>
                    <a:latin typeface="+mn-lt"/>
                    <a:ea typeface="+mn-ea"/>
                    <a:cs typeface="+mn-cs"/>
                    <a:sym typeface="Helvetica Neue"/>
                  </a:rPr>
                  <a:t> Val.</a:t>
                </a:r>
                <a:endParaRPr kumimoji="0" lang="en-US" sz="1500" b="1" i="0" u="none" strike="noStrike" cap="none" spc="0" normalizeH="0" baseline="0" dirty="0">
                  <a:ln>
                    <a:noFill/>
                  </a:ln>
                  <a:solidFill>
                    <a:schemeClr val="bg2">
                      <a:lumMod val="75000"/>
                    </a:schemeClr>
                  </a:solidFill>
                  <a:effectLst/>
                  <a:uFillTx/>
                  <a:latin typeface="+mn-lt"/>
                  <a:ea typeface="+mn-ea"/>
                  <a:cs typeface="+mn-cs"/>
                  <a:sym typeface="Helvetica Neue"/>
                </a:endParaRPr>
              </a:p>
            </p:txBody>
          </p:sp>
          <p:sp>
            <p:nvSpPr>
              <p:cNvPr id="19" name="TextBox 18"/>
              <p:cNvSpPr txBox="1"/>
              <p:nvPr/>
            </p:nvSpPr>
            <p:spPr>
              <a:xfrm>
                <a:off x="7951570" y="6055375"/>
                <a:ext cx="1729589" cy="11960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90000"/>
                  </a:lnSpc>
                  <a:spcBef>
                    <a:spcPts val="3200"/>
                  </a:spcBef>
                  <a:spcAft>
                    <a:spcPts val="0"/>
                  </a:spcAft>
                  <a:buClrTx/>
                  <a:buSzTx/>
                  <a:buFontTx/>
                  <a:buNone/>
                  <a:tabLst/>
                </a:pPr>
                <a:r>
                  <a:rPr kumimoji="0" lang="en-US" sz="3000" b="1" i="0" u="none" strike="noStrike" cap="none" spc="0" normalizeH="0" baseline="0" dirty="0">
                    <a:ln>
                      <a:noFill/>
                    </a:ln>
                    <a:solidFill>
                      <a:schemeClr val="bg2">
                        <a:lumMod val="75000"/>
                      </a:schemeClr>
                    </a:solidFill>
                    <a:effectLst/>
                    <a:uFillTx/>
                    <a:latin typeface="+mn-lt"/>
                    <a:ea typeface="+mn-ea"/>
                    <a:cs typeface="+mn-cs"/>
                    <a:sym typeface="Helvetica Neue"/>
                  </a:rPr>
                  <a:t>94B</a:t>
                </a:r>
              </a:p>
            </p:txBody>
          </p:sp>
        </p:grpSp>
      </p:grpSp>
      <p:grpSp>
        <p:nvGrpSpPr>
          <p:cNvPr id="30" name="Group 29"/>
          <p:cNvGrpSpPr/>
          <p:nvPr/>
        </p:nvGrpSpPr>
        <p:grpSpPr>
          <a:xfrm>
            <a:off x="10155450" y="6232051"/>
            <a:ext cx="1536192" cy="1442093"/>
            <a:chOff x="10155450" y="6014432"/>
            <a:chExt cx="1986757" cy="1857764"/>
          </a:xfrm>
        </p:grpSpPr>
        <p:sp>
          <p:nvSpPr>
            <p:cNvPr id="15" name="Rectangle 14"/>
            <p:cNvSpPr/>
            <p:nvPr/>
          </p:nvSpPr>
          <p:spPr>
            <a:xfrm>
              <a:off x="10155450" y="6117024"/>
              <a:ext cx="1986757" cy="1755172"/>
            </a:xfrm>
            <a:prstGeom prst="rect">
              <a:avLst/>
            </a:prstGeom>
            <a:solidFill>
              <a:schemeClr val="tx1"/>
            </a:solidFill>
            <a:ln w="12700" cap="flat">
              <a:noFill/>
              <a:miter lim="400000"/>
            </a:ln>
            <a:effectLst/>
            <a:scene3d>
              <a:camera prst="orthographicFront"/>
              <a:lightRig rig="threePt" dir="t"/>
            </a:scene3d>
            <a:sp3d>
              <a:bevelT w="114300" prst="hardEdge"/>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grpSp>
          <p:nvGrpSpPr>
            <p:cNvPr id="29" name="Group 28"/>
            <p:cNvGrpSpPr/>
            <p:nvPr/>
          </p:nvGrpSpPr>
          <p:grpSpPr>
            <a:xfrm>
              <a:off x="10294740" y="6014432"/>
              <a:ext cx="1729589" cy="1422625"/>
              <a:chOff x="10294740" y="6055373"/>
              <a:chExt cx="1729589" cy="1422627"/>
            </a:xfrm>
          </p:grpSpPr>
          <p:sp>
            <p:nvSpPr>
              <p:cNvPr id="25" name="TextBox 24"/>
              <p:cNvSpPr txBox="1"/>
              <p:nvPr/>
            </p:nvSpPr>
            <p:spPr>
              <a:xfrm>
                <a:off x="10294740" y="6757289"/>
                <a:ext cx="1729589" cy="72071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90000"/>
                  </a:lnSpc>
                  <a:spcBef>
                    <a:spcPts val="3200"/>
                  </a:spcBef>
                  <a:spcAft>
                    <a:spcPts val="0"/>
                  </a:spcAft>
                  <a:buClrTx/>
                  <a:buSzTx/>
                  <a:buFontTx/>
                  <a:buNone/>
                  <a:tabLst/>
                </a:pPr>
                <a:r>
                  <a:rPr kumimoji="0" lang="en-US" sz="1500" b="1" i="0" u="none" strike="noStrike" cap="none" spc="0" normalizeH="0" baseline="0" dirty="0">
                    <a:ln>
                      <a:noFill/>
                    </a:ln>
                    <a:solidFill>
                      <a:schemeClr val="bg1"/>
                    </a:solidFill>
                    <a:effectLst/>
                    <a:uFillTx/>
                    <a:latin typeface="+mn-lt"/>
                    <a:ea typeface="+mn-ea"/>
                    <a:cs typeface="+mn-cs"/>
                    <a:sym typeface="Helvetica Neue"/>
                  </a:rPr>
                  <a:t>Employee Lives</a:t>
                </a:r>
              </a:p>
            </p:txBody>
          </p:sp>
          <p:sp>
            <p:nvSpPr>
              <p:cNvPr id="20" name="TextBox 19"/>
              <p:cNvSpPr txBox="1"/>
              <p:nvPr/>
            </p:nvSpPr>
            <p:spPr>
              <a:xfrm>
                <a:off x="10294740" y="6055373"/>
                <a:ext cx="1729589" cy="119608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90000"/>
                  </a:lnSpc>
                  <a:spcBef>
                    <a:spcPts val="3200"/>
                  </a:spcBef>
                  <a:spcAft>
                    <a:spcPts val="0"/>
                  </a:spcAft>
                  <a:buClrTx/>
                  <a:buSzTx/>
                  <a:buFontTx/>
                  <a:buNone/>
                  <a:tabLst/>
                </a:pPr>
                <a:r>
                  <a:rPr kumimoji="0" lang="en-US" sz="3000" b="1" i="0" u="none" strike="noStrike" cap="none" spc="0" normalizeH="0" baseline="0" dirty="0">
                    <a:ln>
                      <a:noFill/>
                    </a:ln>
                    <a:solidFill>
                      <a:schemeClr val="bg1"/>
                    </a:solidFill>
                    <a:effectLst/>
                    <a:uFillTx/>
                    <a:latin typeface="+mn-lt"/>
                    <a:ea typeface="+mn-ea"/>
                    <a:cs typeface="+mn-cs"/>
                    <a:sym typeface="Helvetica Neue"/>
                  </a:rPr>
                  <a:t>140K</a:t>
                </a:r>
              </a:p>
            </p:txBody>
          </p:sp>
        </p:grpSp>
      </p:grpSp>
      <p:sp>
        <p:nvSpPr>
          <p:cNvPr id="33" name="Content Placeholder 2"/>
          <p:cNvSpPr txBox="1">
            <a:spLocks/>
          </p:cNvSpPr>
          <p:nvPr/>
        </p:nvSpPr>
        <p:spPr>
          <a:xfrm>
            <a:off x="698500" y="2461743"/>
            <a:ext cx="11607800" cy="5950538"/>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Autofit/>
          </a:bodyPr>
          <a:lstStyle>
            <a:lvl1pPr marL="381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1pPr>
            <a:lvl2pPr marL="762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2pPr>
            <a:lvl3pPr marL="1143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3pPr>
            <a:lvl4pPr marL="1524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4pPr>
            <a:lvl5pPr marL="1905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00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a:lstStyle>
          <a:p>
            <a:pPr marL="952500" lvl="1" indent="-571500" hangingPunct="1">
              <a:lnSpc>
                <a:spcPct val="100000"/>
              </a:lnSpc>
              <a:spcBef>
                <a:spcPts val="1200"/>
              </a:spcBef>
              <a:buFont typeface="Arial" panose="020B0604020202020204" pitchFamily="34" charset="0"/>
              <a:buChar char="•"/>
            </a:pPr>
            <a:r>
              <a:rPr lang="en-US" sz="2800" dirty="0">
                <a:solidFill>
                  <a:schemeClr val="tx1"/>
                </a:solidFill>
              </a:rPr>
              <a:t>Established in 1979 – Name Change in July 2020 from CSAC EIA</a:t>
            </a:r>
          </a:p>
          <a:p>
            <a:pPr marL="952500" lvl="1" indent="-571500" hangingPunct="1">
              <a:lnSpc>
                <a:spcPct val="100000"/>
              </a:lnSpc>
              <a:spcBef>
                <a:spcPts val="1200"/>
              </a:spcBef>
              <a:buFont typeface="Arial" panose="020B0604020202020204" pitchFamily="34" charset="0"/>
              <a:buChar char="•"/>
            </a:pPr>
            <a:r>
              <a:rPr lang="en-US" sz="2800" dirty="0">
                <a:solidFill>
                  <a:schemeClr val="tx1"/>
                </a:solidFill>
              </a:rPr>
              <a:t>Joint Powers Authority with primary goal: serve CA public agencies </a:t>
            </a:r>
          </a:p>
          <a:p>
            <a:pPr marL="952500" lvl="1" indent="-571500" hangingPunct="1">
              <a:lnSpc>
                <a:spcPct val="100000"/>
              </a:lnSpc>
              <a:spcBef>
                <a:spcPts val="1200"/>
              </a:spcBef>
              <a:buFont typeface="Arial" panose="020B0604020202020204" pitchFamily="34" charset="0"/>
              <a:buChar char="•"/>
            </a:pPr>
            <a:r>
              <a:rPr lang="en-US" sz="2800" dirty="0">
                <a:solidFill>
                  <a:schemeClr val="tx1"/>
                </a:solidFill>
              </a:rPr>
              <a:t>Create cost effective/member directed insurance risk pools</a:t>
            </a:r>
          </a:p>
          <a:p>
            <a:pPr marL="952500" lvl="1" indent="-571500" hangingPunct="1">
              <a:lnSpc>
                <a:spcPct val="100000"/>
              </a:lnSpc>
              <a:spcBef>
                <a:spcPts val="1200"/>
              </a:spcBef>
              <a:buFont typeface="Arial" panose="020B0604020202020204" pitchFamily="34" charset="0"/>
              <a:buChar char="•"/>
            </a:pPr>
            <a:r>
              <a:rPr lang="en-US" sz="2800" dirty="0">
                <a:solidFill>
                  <a:schemeClr val="tx1"/>
                </a:solidFill>
              </a:rPr>
              <a:t>Contain costs &amp; provide in-depth services</a:t>
            </a:r>
          </a:p>
          <a:p>
            <a:pPr marL="952500" lvl="1" indent="-571500" hangingPunct="1">
              <a:lnSpc>
                <a:spcPct val="100000"/>
              </a:lnSpc>
              <a:spcBef>
                <a:spcPts val="1200"/>
              </a:spcBef>
              <a:buFont typeface="Arial" panose="020B0604020202020204" pitchFamily="34" charset="0"/>
              <a:buChar char="•"/>
            </a:pPr>
            <a:r>
              <a:rPr lang="en-US" sz="2800" dirty="0">
                <a:solidFill>
                  <a:schemeClr val="tx1"/>
                </a:solidFill>
              </a:rPr>
              <a:t>54 of 58 Counties; 311 California Public Entities (approx. 2k organizations); 11 Non-California Participants (approx. 260 organizations)</a:t>
            </a:r>
          </a:p>
          <a:p>
            <a:pPr marL="650230" lvl="1" indent="0" hangingPunct="1">
              <a:buFontTx/>
              <a:buNone/>
            </a:pPr>
            <a:endParaRPr lang="en-US" sz="1800" b="1" dirty="0">
              <a:solidFill>
                <a:srgbClr val="5A9DD3"/>
              </a:solidFill>
              <a:latin typeface="Arial" panose="020B0604020202020204" pitchFamily="34" charset="0"/>
              <a:ea typeface="MS PGothic" panose="020B0600070205080204" pitchFamily="34" charset="-128"/>
              <a:cs typeface="Arial" panose="020B0604020202020204" pitchFamily="34" charset="0"/>
            </a:endParaRPr>
          </a:p>
        </p:txBody>
      </p:sp>
    </p:spTree>
    <p:extLst>
      <p:ext uri="{BB962C8B-B14F-4D97-AF65-F5344CB8AC3E}">
        <p14:creationId xmlns:p14="http://schemas.microsoft.com/office/powerpoint/2010/main" val="1310600878"/>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3A831-3466-AE09-E5B4-F946005839BB}"/>
            </a:ext>
          </a:extLst>
        </p:cNvPr>
        <p:cNvGrpSpPr/>
        <p:nvPr/>
      </p:nvGrpSpPr>
      <p:grpSpPr>
        <a:xfrm>
          <a:off x="0" y="0"/>
          <a:ext cx="0" cy="0"/>
          <a:chOff x="0" y="0"/>
          <a:chExt cx="0" cy="0"/>
        </a:xfrm>
      </p:grpSpPr>
      <p:pic>
        <p:nvPicPr>
          <p:cNvPr id="164" name="Image" descr="Image">
            <a:extLst>
              <a:ext uri="{FF2B5EF4-FFF2-40B4-BE49-F238E27FC236}">
                <a16:creationId xmlns:a16="http://schemas.microsoft.com/office/drawing/2014/main" id="{070B1CD5-7E26-85A3-067E-CAF9AA8EEC19}"/>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1930183" y="8794055"/>
            <a:ext cx="9418043" cy="107351"/>
          </a:xfrm>
          <a:prstGeom prst="rect">
            <a:avLst/>
          </a:prstGeom>
          <a:ln w="12700">
            <a:miter lim="400000"/>
          </a:ln>
        </p:spPr>
      </p:pic>
      <p:sp>
        <p:nvSpPr>
          <p:cNvPr id="2" name="Title 1">
            <a:extLst>
              <a:ext uri="{FF2B5EF4-FFF2-40B4-BE49-F238E27FC236}">
                <a16:creationId xmlns:a16="http://schemas.microsoft.com/office/drawing/2014/main" id="{0EA24021-077C-9A35-0853-291A46B43869}"/>
              </a:ext>
            </a:extLst>
          </p:cNvPr>
          <p:cNvSpPr>
            <a:spLocks noGrp="1"/>
          </p:cNvSpPr>
          <p:nvPr>
            <p:ph type="title"/>
          </p:nvPr>
        </p:nvSpPr>
        <p:spPr>
          <a:xfrm>
            <a:off x="698500" y="711567"/>
            <a:ext cx="11607800" cy="1016001"/>
          </a:xfrm>
        </p:spPr>
        <p:txBody>
          <a:bodyPr>
            <a:normAutofit/>
          </a:bodyPr>
          <a:lstStyle/>
          <a:p>
            <a:r>
              <a:rPr lang="en-US" dirty="0"/>
              <a:t>Process to Join GSRMA</a:t>
            </a:r>
          </a:p>
        </p:txBody>
      </p:sp>
      <p:sp>
        <p:nvSpPr>
          <p:cNvPr id="3" name="TextBox 2">
            <a:extLst>
              <a:ext uri="{FF2B5EF4-FFF2-40B4-BE49-F238E27FC236}">
                <a16:creationId xmlns:a16="http://schemas.microsoft.com/office/drawing/2014/main" id="{8C7E8323-FE36-EEF2-3045-ADB6A14F1FED}"/>
              </a:ext>
            </a:extLst>
          </p:cNvPr>
          <p:cNvSpPr txBox="1"/>
          <p:nvPr/>
        </p:nvSpPr>
        <p:spPr>
          <a:xfrm>
            <a:off x="698500" y="1665685"/>
            <a:ext cx="11607800" cy="299569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457200" marR="0" indent="-457200" algn="l" defTabSz="1733930" rtl="0" fontAlgn="auto" latinLnBrk="0" hangingPunct="0">
              <a:lnSpc>
                <a:spcPct val="90000"/>
              </a:lnSpc>
              <a:spcBef>
                <a:spcPts val="3200"/>
              </a:spcBef>
              <a:spcAft>
                <a:spcPts val="0"/>
              </a:spcAft>
              <a:buClrTx/>
              <a:buSzTx/>
              <a:buFont typeface="Arial" panose="020B0604020202020204" pitchFamily="34" charset="0"/>
              <a:buChar char="•"/>
              <a:tabLst/>
            </a:pPr>
            <a:r>
              <a:rPr lang="en-US" dirty="0"/>
              <a:t>Lake County Board of Supervisors to approve joining GSRMA</a:t>
            </a:r>
          </a:p>
          <a:p>
            <a:pPr marL="457200" marR="0" indent="-457200" algn="l" defTabSz="1733930" rtl="0" fontAlgn="auto" latinLnBrk="0" hangingPunct="0">
              <a:lnSpc>
                <a:spcPct val="90000"/>
              </a:lnSpc>
              <a:spcBef>
                <a:spcPts val="3200"/>
              </a:spcBef>
              <a:spcAft>
                <a:spcPts val="0"/>
              </a:spcAft>
              <a:buClrTx/>
              <a:buSzTx/>
              <a:buFont typeface="Arial" panose="020B0604020202020204" pitchFamily="34" charset="0"/>
              <a:buChar char="•"/>
              <a:tabLst/>
            </a:pPr>
            <a:r>
              <a:rPr lang="en-US" dirty="0"/>
              <a:t>Direct Staff to execute required documents including Joint Powers Agreement</a:t>
            </a:r>
          </a:p>
          <a:p>
            <a:pPr marL="457200" marR="0" indent="-457200" algn="l" defTabSz="1733930" rtl="0" fontAlgn="auto" latinLnBrk="0" hangingPunct="0">
              <a:lnSpc>
                <a:spcPct val="90000"/>
              </a:lnSpc>
              <a:spcBef>
                <a:spcPts val="3200"/>
              </a:spcBef>
              <a:spcAft>
                <a:spcPts val="0"/>
              </a:spcAft>
              <a:buClrTx/>
              <a:buSzTx/>
              <a:buFont typeface="Arial" panose="020B0604020202020204" pitchFamily="34" charset="0"/>
              <a:buChar char="•"/>
              <a:tabLst/>
            </a:pPr>
            <a:r>
              <a:rPr kumimoji="0" lang="en-US" sz="3000" b="0" i="0" u="none" strike="noStrike" cap="none" spc="0" normalizeH="0" baseline="0" dirty="0">
                <a:ln>
                  <a:noFill/>
                </a:ln>
                <a:solidFill>
                  <a:srgbClr val="000000"/>
                </a:solidFill>
                <a:effectLst/>
                <a:uFillTx/>
                <a:latin typeface="+mn-lt"/>
                <a:ea typeface="+mn-ea"/>
                <a:cs typeface="+mn-cs"/>
                <a:sym typeface="Helvetica Neue"/>
              </a:rPr>
              <a:t>Before end of June</a:t>
            </a:r>
          </a:p>
        </p:txBody>
      </p:sp>
    </p:spTree>
    <p:extLst>
      <p:ext uri="{BB962C8B-B14F-4D97-AF65-F5344CB8AC3E}">
        <p14:creationId xmlns:p14="http://schemas.microsoft.com/office/powerpoint/2010/main" val="3684977824"/>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698500" y="711567"/>
            <a:ext cx="11607800" cy="1016001"/>
          </a:xfrm>
          <a:prstGeom prst="rect">
            <a:avLst/>
          </a:prstGeom>
        </p:spPr>
        <p:txBody>
          <a:bodyPr/>
          <a:lstStyle>
            <a:lvl1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1pPr>
            <a:lvl2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2pPr>
            <a:lvl3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3pPr>
            <a:lvl4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4pPr>
            <a:lvl5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5pPr>
            <a:lvl6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6pPr>
            <a:lvl7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7pPr>
            <a:lvl8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8pPr>
            <a:lvl9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9pPr>
          </a:lstStyle>
          <a:p>
            <a:pPr hangingPunct="1"/>
            <a:r>
              <a:rPr lang="en-US" dirty="0"/>
              <a:t>Risk Sharing</a:t>
            </a:r>
          </a:p>
        </p:txBody>
      </p:sp>
      <p:grpSp>
        <p:nvGrpSpPr>
          <p:cNvPr id="39" name="Group 38"/>
          <p:cNvGrpSpPr/>
          <p:nvPr/>
        </p:nvGrpSpPr>
        <p:grpSpPr>
          <a:xfrm>
            <a:off x="990501" y="3540533"/>
            <a:ext cx="3056668" cy="4234998"/>
            <a:chOff x="399944" y="3585581"/>
            <a:chExt cx="3599099" cy="4986534"/>
          </a:xfrm>
        </p:grpSpPr>
        <p:pic>
          <p:nvPicPr>
            <p:cNvPr id="2" name="Picture 1"/>
            <p:cNvPicPr>
              <a:picLocks noChangeAspect="1"/>
            </p:cNvPicPr>
            <p:nvPr/>
          </p:nvPicPr>
          <p:blipFill>
            <a:blip r:embed="rId3" cstate="email">
              <a:duotone>
                <a:prstClr val="black"/>
                <a:srgbClr val="7D328B">
                  <a:tint val="45000"/>
                  <a:satMod val="400000"/>
                </a:srgbClr>
              </a:duotone>
              <a:extLst>
                <a:ext uri="{28A0092B-C50C-407E-A947-70E740481C1C}">
                  <a14:useLocalDpi xmlns:a14="http://schemas.microsoft.com/office/drawing/2010/main"/>
                </a:ext>
              </a:extLst>
            </a:blip>
            <a:stretch>
              <a:fillRect/>
            </a:stretch>
          </p:blipFill>
          <p:spPr>
            <a:xfrm>
              <a:off x="482124" y="3939289"/>
              <a:ext cx="1650691" cy="1371600"/>
            </a:xfrm>
            <a:prstGeom prst="rect">
              <a:avLst/>
            </a:prstGeom>
          </p:spPr>
        </p:pic>
        <p:pic>
          <p:nvPicPr>
            <p:cNvPr id="9" name="Picture 8"/>
            <p:cNvPicPr>
              <a:picLocks noChangeAspect="1"/>
            </p:cNvPicPr>
            <p:nvPr/>
          </p:nvPicPr>
          <p:blipFill>
            <a:blip r:embed="rId4" cstate="email">
              <a:duotone>
                <a:prstClr val="black"/>
                <a:srgbClr val="E65E51">
                  <a:tint val="45000"/>
                  <a:satMod val="400000"/>
                </a:srgbClr>
              </a:duotone>
              <a:extLst>
                <a:ext uri="{28A0092B-C50C-407E-A947-70E740481C1C}">
                  <a14:useLocalDpi xmlns:a14="http://schemas.microsoft.com/office/drawing/2010/main"/>
                </a:ext>
              </a:extLst>
            </a:blip>
            <a:stretch>
              <a:fillRect/>
            </a:stretch>
          </p:blipFill>
          <p:spPr>
            <a:xfrm>
              <a:off x="2291795" y="3585581"/>
              <a:ext cx="1471460" cy="1371600"/>
            </a:xfrm>
            <a:prstGeom prst="rect">
              <a:avLst/>
            </a:prstGeom>
          </p:spPr>
        </p:pic>
        <p:pic>
          <p:nvPicPr>
            <p:cNvPr id="10" name="Picture 9"/>
            <p:cNvPicPr>
              <a:picLocks noChangeAspect="1"/>
            </p:cNvPicPr>
            <p:nvPr/>
          </p:nvPicPr>
          <p:blipFill>
            <a:blip r:embed="rId5" cstate="email">
              <a:duotone>
                <a:prstClr val="black"/>
                <a:srgbClr val="4395D1">
                  <a:tint val="45000"/>
                  <a:satMod val="400000"/>
                </a:srgbClr>
              </a:duotone>
              <a:extLst>
                <a:ext uri="{28A0092B-C50C-407E-A947-70E740481C1C}">
                  <a14:useLocalDpi xmlns:a14="http://schemas.microsoft.com/office/drawing/2010/main"/>
                </a:ext>
              </a:extLst>
            </a:blip>
            <a:stretch>
              <a:fillRect/>
            </a:stretch>
          </p:blipFill>
          <p:spPr>
            <a:xfrm>
              <a:off x="598452" y="5638685"/>
              <a:ext cx="1418035" cy="1371600"/>
            </a:xfrm>
            <a:prstGeom prst="rect">
              <a:avLst/>
            </a:prstGeom>
          </p:spPr>
        </p:pic>
        <p:pic>
          <p:nvPicPr>
            <p:cNvPr id="11" name="Picture 10"/>
            <p:cNvPicPr>
              <a:picLocks noChangeAspect="1"/>
            </p:cNvPicPr>
            <p:nvPr/>
          </p:nvPicPr>
          <p:blipFill>
            <a:blip r:embed="rId6" cstate="email">
              <a:duotone>
                <a:prstClr val="black"/>
                <a:srgbClr val="F5C545">
                  <a:tint val="45000"/>
                  <a:satMod val="400000"/>
                </a:srgbClr>
              </a:duotone>
              <a:extLst>
                <a:ext uri="{28A0092B-C50C-407E-A947-70E740481C1C}">
                  <a14:useLocalDpi xmlns:a14="http://schemas.microsoft.com/office/drawing/2010/main"/>
                </a:ext>
              </a:extLst>
            </a:blip>
            <a:stretch>
              <a:fillRect/>
            </a:stretch>
          </p:blipFill>
          <p:spPr>
            <a:xfrm>
              <a:off x="399944" y="7200515"/>
              <a:ext cx="1815050" cy="1371600"/>
            </a:xfrm>
            <a:prstGeom prst="rect">
              <a:avLst/>
            </a:prstGeom>
          </p:spPr>
        </p:pic>
        <p:pic>
          <p:nvPicPr>
            <p:cNvPr id="4" name="Picture 3"/>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2499567" y="5585505"/>
              <a:ext cx="1499476" cy="2121137"/>
            </a:xfrm>
            <a:prstGeom prst="rect">
              <a:avLst/>
            </a:prstGeom>
          </p:spPr>
        </p:pic>
        <p:cxnSp>
          <p:nvCxnSpPr>
            <p:cNvPr id="12" name="Straight Connector 11"/>
            <p:cNvCxnSpPr/>
            <p:nvPr/>
          </p:nvCxnSpPr>
          <p:spPr>
            <a:xfrm>
              <a:off x="2097100" y="4969415"/>
              <a:ext cx="672405" cy="1109597"/>
            </a:xfrm>
            <a:prstGeom prst="line">
              <a:avLst/>
            </a:prstGeom>
            <a:ln/>
          </p:spPr>
          <p:style>
            <a:lnRef idx="1">
              <a:schemeClr val="dk1"/>
            </a:lnRef>
            <a:fillRef idx="0">
              <a:schemeClr val="dk1"/>
            </a:fillRef>
            <a:effectRef idx="0">
              <a:schemeClr val="dk1"/>
            </a:effectRef>
            <a:fontRef idx="minor">
              <a:schemeClr val="tx1"/>
            </a:fontRef>
          </p:style>
        </p:cxnSp>
        <p:cxnSp>
          <p:nvCxnSpPr>
            <p:cNvPr id="28" name="Straight Connector 27"/>
            <p:cNvCxnSpPr>
              <a:stCxn id="10" idx="3"/>
            </p:cNvCxnSpPr>
            <p:nvPr/>
          </p:nvCxnSpPr>
          <p:spPr>
            <a:xfrm>
              <a:off x="2016487" y="6324485"/>
              <a:ext cx="918737" cy="215229"/>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32" name="Straight Connector 31"/>
            <p:cNvCxnSpPr>
              <a:stCxn id="11" idx="3"/>
            </p:cNvCxnSpPr>
            <p:nvPr/>
          </p:nvCxnSpPr>
          <p:spPr>
            <a:xfrm flipV="1">
              <a:off x="2214994" y="7010285"/>
              <a:ext cx="1034311" cy="876030"/>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cxnSp>
          <p:nvCxnSpPr>
            <p:cNvPr id="38" name="Straight Connector 37"/>
            <p:cNvCxnSpPr>
              <a:stCxn id="9" idx="2"/>
            </p:cNvCxnSpPr>
            <p:nvPr/>
          </p:nvCxnSpPr>
          <p:spPr>
            <a:xfrm flipH="1">
              <a:off x="2935224" y="4957181"/>
              <a:ext cx="92301" cy="944855"/>
            </a:xfrm>
            <a:prstGeom prst="line">
              <a:avLst/>
            </a:prstGeom>
            <a:noFill/>
            <a:ln w="25400" cap="flat">
              <a:solidFill>
                <a:srgbClr val="000000"/>
              </a:solidFill>
              <a:prstDash val="solid"/>
              <a:miter lim="400000"/>
            </a:ln>
            <a:effectLst/>
            <a:sp3d/>
          </p:spPr>
          <p:style>
            <a:lnRef idx="0">
              <a:scrgbClr r="0" g="0" b="0"/>
            </a:lnRef>
            <a:fillRef idx="0">
              <a:scrgbClr r="0" g="0" b="0"/>
            </a:fillRef>
            <a:effectRef idx="0">
              <a:scrgbClr r="0" g="0" b="0"/>
            </a:effectRef>
            <a:fontRef idx="none"/>
          </p:style>
        </p:cxnSp>
      </p:grpSp>
      <p:pic>
        <p:nvPicPr>
          <p:cNvPr id="18" name="PRISM_Logo Mark_Acronym_Full Name_Full Color (Mark on left).png" descr="PRISM_Logo Mark_Acronym_Full Name_Full Color (Mark on left).png"/>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59020" y="8162671"/>
            <a:ext cx="1853333" cy="711681"/>
          </a:xfrm>
          <a:prstGeom prst="rect">
            <a:avLst/>
          </a:prstGeom>
          <a:ln w="12700">
            <a:miter lim="400000"/>
          </a:ln>
        </p:spPr>
      </p:pic>
      <p:pic>
        <p:nvPicPr>
          <p:cNvPr id="19" name="Image" descr="Image"/>
          <p:cNvPicPr>
            <a:picLocks/>
          </p:cNvPicPr>
          <p:nvPr/>
        </p:nvPicPr>
        <p:blipFill>
          <a:blip r:embed="rId9" cstate="email">
            <a:extLst>
              <a:ext uri="{28A0092B-C50C-407E-A947-70E740481C1C}">
                <a14:useLocalDpi xmlns:a14="http://schemas.microsoft.com/office/drawing/2010/main"/>
              </a:ext>
            </a:extLst>
          </a:blip>
          <a:stretch>
            <a:fillRect/>
          </a:stretch>
        </p:blipFill>
        <p:spPr>
          <a:xfrm>
            <a:off x="2931080" y="8756984"/>
            <a:ext cx="9418043" cy="107351"/>
          </a:xfrm>
          <a:prstGeom prst="rect">
            <a:avLst/>
          </a:prstGeom>
          <a:ln w="12700">
            <a:miter lim="400000"/>
          </a:ln>
        </p:spPr>
      </p:pic>
      <p:sp>
        <p:nvSpPr>
          <p:cNvPr id="7" name="Rectangle 6"/>
          <p:cNvSpPr/>
          <p:nvPr/>
        </p:nvSpPr>
        <p:spPr>
          <a:xfrm>
            <a:off x="4257191" y="3398110"/>
            <a:ext cx="8493288" cy="4524315"/>
          </a:xfrm>
          <a:prstGeom prst="rect">
            <a:avLst/>
          </a:prstGeom>
        </p:spPr>
        <p:txBody>
          <a:bodyPr wrap="square">
            <a:spAutoFit/>
          </a:bodyPr>
          <a:lstStyle/>
          <a:p>
            <a:pPr>
              <a:spcBef>
                <a:spcPts val="0"/>
              </a:spcBef>
            </a:pPr>
            <a:r>
              <a:rPr lang="en-US" sz="3200" dirty="0">
                <a:latin typeface="Arial" panose="020B0604020202020204" pitchFamily="34" charset="0"/>
                <a:ea typeface="Calibri" panose="020F0502020204030204" pitchFamily="34" charset="0"/>
              </a:rPr>
              <a:t> </a:t>
            </a:r>
            <a:endParaRPr lang="en-US" sz="3200" dirty="0">
              <a:latin typeface="Calibri" panose="020F0502020204030204" pitchFamily="34" charset="0"/>
              <a:ea typeface="Calibri" panose="020F0502020204030204" pitchFamily="34" charset="0"/>
            </a:endParaRPr>
          </a:p>
          <a:p>
            <a:pPr>
              <a:spcBef>
                <a:spcPts val="0"/>
              </a:spcBef>
            </a:pPr>
            <a:r>
              <a:rPr lang="en-US" sz="3200" dirty="0">
                <a:latin typeface="Arial" panose="020B0604020202020204" pitchFamily="34" charset="0"/>
                <a:ea typeface="Calibri" panose="020F0502020204030204" pitchFamily="34" charset="0"/>
              </a:rPr>
              <a:t>Member contributions are pooled for:    </a:t>
            </a:r>
          </a:p>
          <a:p>
            <a:pPr>
              <a:spcBef>
                <a:spcPts val="0"/>
              </a:spcBef>
            </a:pPr>
            <a:endParaRPr lang="en-US" sz="3200" dirty="0">
              <a:latin typeface="Arial" panose="020B0604020202020204" pitchFamily="34" charset="0"/>
              <a:ea typeface="Calibri" panose="020F0502020204030204" pitchFamily="34" charset="0"/>
            </a:endParaRPr>
          </a:p>
          <a:p>
            <a:pPr marL="457200" indent="-457200">
              <a:spcBef>
                <a:spcPts val="0"/>
              </a:spcBef>
              <a:buFont typeface="Arial" panose="020B0604020202020204" pitchFamily="34" charset="0"/>
              <a:buChar char="•"/>
            </a:pPr>
            <a:r>
              <a:rPr lang="en-US" sz="3200" dirty="0">
                <a:latin typeface="Arial" panose="020B0604020202020204" pitchFamily="34" charset="0"/>
                <a:ea typeface="Calibri" panose="020F0502020204030204" pitchFamily="34" charset="0"/>
              </a:rPr>
              <a:t>Payment of claims</a:t>
            </a:r>
          </a:p>
          <a:p>
            <a:pPr marL="457200" indent="-457200">
              <a:spcBef>
                <a:spcPts val="0"/>
              </a:spcBef>
              <a:buFont typeface="Arial" panose="020B0604020202020204" pitchFamily="34" charset="0"/>
              <a:buChar char="•"/>
            </a:pPr>
            <a:r>
              <a:rPr lang="en-US" sz="3200" dirty="0">
                <a:latin typeface="Arial" panose="020B0604020202020204" pitchFamily="34" charset="0"/>
                <a:ea typeface="Calibri" panose="020F0502020204030204" pitchFamily="34" charset="0"/>
              </a:rPr>
              <a:t>Purchase of reinsurance</a:t>
            </a:r>
          </a:p>
          <a:p>
            <a:pPr marL="457200" indent="-457200">
              <a:spcBef>
                <a:spcPts val="0"/>
              </a:spcBef>
              <a:buFont typeface="Arial" panose="020B0604020202020204" pitchFamily="34" charset="0"/>
              <a:buChar char="•"/>
            </a:pPr>
            <a:r>
              <a:rPr lang="en-US" sz="3200" dirty="0">
                <a:latin typeface="Arial" panose="020B0604020202020204" pitchFamily="34" charset="0"/>
                <a:ea typeface="Calibri" panose="020F0502020204030204" pitchFamily="34" charset="0"/>
              </a:rPr>
              <a:t>Member services</a:t>
            </a:r>
          </a:p>
          <a:p>
            <a:pPr marL="457200" indent="-457200">
              <a:spcBef>
                <a:spcPts val="0"/>
              </a:spcBef>
              <a:buFont typeface="Arial" panose="020B0604020202020204" pitchFamily="34" charset="0"/>
              <a:buChar char="•"/>
            </a:pPr>
            <a:r>
              <a:rPr lang="en-US" sz="3200" dirty="0">
                <a:latin typeface="Arial" panose="020B0604020202020204" pitchFamily="34" charset="0"/>
                <a:ea typeface="Calibri" panose="020F0502020204030204" pitchFamily="34" charset="0"/>
              </a:rPr>
              <a:t>Administration</a:t>
            </a:r>
          </a:p>
          <a:p>
            <a:pPr marL="457200" indent="-457200">
              <a:spcBef>
                <a:spcPts val="0"/>
              </a:spcBef>
              <a:buFont typeface="Arial" panose="020B0604020202020204" pitchFamily="34" charset="0"/>
              <a:buChar char="•"/>
            </a:pPr>
            <a:r>
              <a:rPr lang="en-US" sz="3200" dirty="0">
                <a:latin typeface="Arial" panose="020B0604020202020204" pitchFamily="34" charset="0"/>
                <a:ea typeface="Calibri" panose="020F0502020204030204" pitchFamily="34" charset="0"/>
              </a:rPr>
              <a:t>Investment</a:t>
            </a:r>
          </a:p>
          <a:p>
            <a:pPr marL="457200" indent="-457200">
              <a:spcBef>
                <a:spcPts val="0"/>
              </a:spcBef>
              <a:buFont typeface="Arial" panose="020B0604020202020204" pitchFamily="34" charset="0"/>
              <a:buChar char="•"/>
            </a:pPr>
            <a:endParaRPr lang="en-US" sz="3200" dirty="0">
              <a:latin typeface="Arial" panose="020B0604020202020204" pitchFamily="34" charset="0"/>
              <a:ea typeface="Calibri" panose="020F0502020204030204" pitchFamily="34" charset="0"/>
            </a:endParaRPr>
          </a:p>
          <a:p>
            <a:pPr>
              <a:spcBef>
                <a:spcPts val="0"/>
              </a:spcBef>
            </a:pPr>
            <a:r>
              <a:rPr lang="en-US" sz="3200" dirty="0">
                <a:latin typeface="Arial" panose="020B0604020202020204" pitchFamily="34" charset="0"/>
                <a:ea typeface="Calibri" panose="020F0502020204030204" pitchFamily="34" charset="0"/>
              </a:rPr>
              <a:t>Contributions are based on annual budget.</a:t>
            </a:r>
          </a:p>
        </p:txBody>
      </p:sp>
      <p:sp>
        <p:nvSpPr>
          <p:cNvPr id="24" name="Text Placeholder 3"/>
          <p:cNvSpPr txBox="1">
            <a:spLocks/>
          </p:cNvSpPr>
          <p:nvPr/>
        </p:nvSpPr>
        <p:spPr>
          <a:xfrm>
            <a:off x="698500" y="1684278"/>
            <a:ext cx="11607801" cy="671803"/>
          </a:xfrm>
          <a:prstGeom prst="rect">
            <a:avLst/>
          </a:prstGeom>
        </p:spPr>
        <p:txBody>
          <a:bodyPr/>
          <a:lstStyle>
            <a:lvl1pPr marL="381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1pPr>
            <a:lvl2pPr marL="762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2pPr>
            <a:lvl3pPr marL="1143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3pPr>
            <a:lvl4pPr marL="1524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4pPr>
            <a:lvl5pPr marL="1905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00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a:lstStyle>
          <a:p>
            <a:pPr marL="0" indent="0" defTabSz="587022" hangingPunct="1">
              <a:lnSpc>
                <a:spcPct val="100000"/>
              </a:lnSpc>
              <a:spcBef>
                <a:spcPts val="0"/>
              </a:spcBef>
              <a:buSzTx/>
              <a:buNone/>
            </a:pPr>
            <a:r>
              <a:rPr lang="en-US" sz="3800" b="1" dirty="0">
                <a:solidFill>
                  <a:srgbClr val="4395D1"/>
                </a:solidFill>
              </a:rPr>
              <a:t>PRISM is </a:t>
            </a:r>
            <a:r>
              <a:rPr lang="en-US" sz="3800" b="1" u="sng" dirty="0">
                <a:solidFill>
                  <a:srgbClr val="4395D1"/>
                </a:solidFill>
              </a:rPr>
              <a:t>not</a:t>
            </a:r>
            <a:r>
              <a:rPr lang="en-US" sz="3800" b="1" dirty="0">
                <a:solidFill>
                  <a:srgbClr val="4395D1"/>
                </a:solidFill>
              </a:rPr>
              <a:t> traditional insurance, it is a member-directed risk sharing pool. </a:t>
            </a:r>
          </a:p>
        </p:txBody>
      </p:sp>
    </p:spTree>
    <p:extLst>
      <p:ext uri="{BB962C8B-B14F-4D97-AF65-F5344CB8AC3E}">
        <p14:creationId xmlns:p14="http://schemas.microsoft.com/office/powerpoint/2010/main" val="15177811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698499" y="711489"/>
            <a:ext cx="13257343" cy="1016001"/>
          </a:xfrm>
          <a:prstGeom prst="rect">
            <a:avLst/>
          </a:prstGeom>
        </p:spPr>
        <p:txBody>
          <a:bodyPr/>
          <a:lstStyle>
            <a:lvl1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1pPr>
            <a:lvl2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2pPr>
            <a:lvl3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3pPr>
            <a:lvl4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4pPr>
            <a:lvl5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5pPr>
            <a:lvl6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6pPr>
            <a:lvl7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7pPr>
            <a:lvl8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8pPr>
            <a:lvl9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9pPr>
          </a:lstStyle>
          <a:p>
            <a:pPr hangingPunct="1"/>
            <a:r>
              <a:rPr lang="en-US" sz="5000" dirty="0"/>
              <a:t>Lake County Participation</a:t>
            </a:r>
          </a:p>
        </p:txBody>
      </p:sp>
      <p:sp>
        <p:nvSpPr>
          <p:cNvPr id="5" name="Rectangle 4"/>
          <p:cNvSpPr/>
          <p:nvPr/>
        </p:nvSpPr>
        <p:spPr>
          <a:xfrm>
            <a:off x="848813" y="2596388"/>
            <a:ext cx="10099535" cy="1125949"/>
          </a:xfrm>
          <a:prstGeom prst="rect">
            <a:avLst/>
          </a:prstGeom>
        </p:spPr>
        <p:txBody>
          <a:bodyPr wrap="square">
            <a:spAutoFit/>
          </a:bodyPr>
          <a:lstStyle/>
          <a:p>
            <a:endParaRPr lang="en-US" sz="2250" dirty="0">
              <a:latin typeface="Arial" panose="020B0604020202020204" pitchFamily="34" charset="0"/>
              <a:ea typeface="Calibri" panose="020F0502020204030204" pitchFamily="34" charset="0"/>
            </a:endParaRPr>
          </a:p>
          <a:p>
            <a:pPr marL="321457" indent="-321457">
              <a:buFont typeface="Arial" panose="020B0604020202020204" pitchFamily="34" charset="0"/>
              <a:buChar char="•"/>
            </a:pPr>
            <a:endParaRPr lang="en-US" sz="2250" dirty="0">
              <a:latin typeface="Calibri" panose="020F0502020204030204" pitchFamily="34" charset="0"/>
              <a:ea typeface="Calibri" panose="020F0502020204030204" pitchFamily="34" charset="0"/>
            </a:endParaRPr>
          </a:p>
        </p:txBody>
      </p:sp>
      <p:pic>
        <p:nvPicPr>
          <p:cNvPr id="23" name="PRISM_Logo Mark_Acronym_Full Name_Full Color (Mark on left).png" descr="PRISM_Logo Mark_Acronym_Full Name_Full Color (Mark on lef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9020" y="8162671"/>
            <a:ext cx="1853333" cy="711681"/>
          </a:xfrm>
          <a:prstGeom prst="rect">
            <a:avLst/>
          </a:prstGeom>
          <a:ln w="12700">
            <a:miter lim="400000"/>
          </a:ln>
        </p:spPr>
      </p:pic>
      <p:pic>
        <p:nvPicPr>
          <p:cNvPr id="27" name="Image" descr="Image"/>
          <p:cNvPicPr>
            <a:picLocks/>
          </p:cNvPicPr>
          <p:nvPr/>
        </p:nvPicPr>
        <p:blipFill>
          <a:blip r:embed="rId4" cstate="email">
            <a:extLst>
              <a:ext uri="{28A0092B-C50C-407E-A947-70E740481C1C}">
                <a14:useLocalDpi xmlns:a14="http://schemas.microsoft.com/office/drawing/2010/main"/>
              </a:ext>
            </a:extLst>
          </a:blip>
          <a:stretch>
            <a:fillRect/>
          </a:stretch>
        </p:blipFill>
        <p:spPr>
          <a:xfrm>
            <a:off x="2931080" y="8756984"/>
            <a:ext cx="9418043" cy="107351"/>
          </a:xfrm>
          <a:prstGeom prst="rect">
            <a:avLst/>
          </a:prstGeom>
          <a:ln w="12700">
            <a:miter lim="400000"/>
          </a:ln>
        </p:spPr>
      </p:pic>
      <p:sp>
        <p:nvSpPr>
          <p:cNvPr id="29" name="Text Placeholder 3">
            <a:extLst>
              <a:ext uri="{FF2B5EF4-FFF2-40B4-BE49-F238E27FC236}">
                <a16:creationId xmlns:a16="http://schemas.microsoft.com/office/drawing/2014/main" id="{68B10C4D-5092-496A-804A-C73D037FD2D4}"/>
              </a:ext>
            </a:extLst>
          </p:cNvPr>
          <p:cNvSpPr txBox="1">
            <a:spLocks/>
          </p:cNvSpPr>
          <p:nvPr/>
        </p:nvSpPr>
        <p:spPr>
          <a:xfrm>
            <a:off x="698499" y="1297686"/>
            <a:ext cx="11607801" cy="671803"/>
          </a:xfrm>
          <a:prstGeom prst="rect">
            <a:avLst/>
          </a:prstGeom>
        </p:spPr>
        <p:txBody>
          <a:bodyPr/>
          <a:lstStyle>
            <a:lvl1pPr marL="381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1pPr>
            <a:lvl2pPr marL="762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2pPr>
            <a:lvl3pPr marL="1143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3pPr>
            <a:lvl4pPr marL="1524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4pPr>
            <a:lvl5pPr marL="1905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00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a:lstStyle>
          <a:p>
            <a:pPr marL="0" indent="0" defTabSz="587022" hangingPunct="1">
              <a:lnSpc>
                <a:spcPct val="100000"/>
              </a:lnSpc>
              <a:spcBef>
                <a:spcPts val="0"/>
              </a:spcBef>
              <a:buSzTx/>
              <a:buNone/>
            </a:pPr>
            <a:r>
              <a:rPr lang="en-US" sz="3800" b="1" dirty="0">
                <a:solidFill>
                  <a:srgbClr val="4395D1"/>
                </a:solidFill>
              </a:rPr>
              <a:t>Founding Member in 1979</a:t>
            </a:r>
          </a:p>
        </p:txBody>
      </p:sp>
      <p:graphicFrame>
        <p:nvGraphicFramePr>
          <p:cNvPr id="20" name="Table 20">
            <a:extLst>
              <a:ext uri="{FF2B5EF4-FFF2-40B4-BE49-F238E27FC236}">
                <a16:creationId xmlns:a16="http://schemas.microsoft.com/office/drawing/2014/main" id="{B467F680-0549-4CA8-8EEF-3467DAC1BFA1}"/>
              </a:ext>
            </a:extLst>
          </p:cNvPr>
          <p:cNvGraphicFramePr>
            <a:graphicFrameLocks noGrp="1"/>
          </p:cNvGraphicFramePr>
          <p:nvPr>
            <p:extLst>
              <p:ext uri="{D42A27DB-BD31-4B8C-83A1-F6EECF244321}">
                <p14:modId xmlns:p14="http://schemas.microsoft.com/office/powerpoint/2010/main" val="1925352652"/>
              </p:ext>
            </p:extLst>
          </p:nvPr>
        </p:nvGraphicFramePr>
        <p:xfrm>
          <a:off x="2931080" y="3343812"/>
          <a:ext cx="6520399" cy="2286000"/>
        </p:xfrm>
        <a:graphic>
          <a:graphicData uri="http://schemas.openxmlformats.org/drawingml/2006/table">
            <a:tbl>
              <a:tblPr firstRow="1" bandRow="1">
                <a:tableStyleId>{5940675A-B579-460E-94D1-54222C63F5DA}</a:tableStyleId>
              </a:tblPr>
              <a:tblGrid>
                <a:gridCol w="3535900">
                  <a:extLst>
                    <a:ext uri="{9D8B030D-6E8A-4147-A177-3AD203B41FA5}">
                      <a16:colId xmlns:a16="http://schemas.microsoft.com/office/drawing/2014/main" val="733028148"/>
                    </a:ext>
                  </a:extLst>
                </a:gridCol>
                <a:gridCol w="2984499">
                  <a:extLst>
                    <a:ext uri="{9D8B030D-6E8A-4147-A177-3AD203B41FA5}">
                      <a16:colId xmlns:a16="http://schemas.microsoft.com/office/drawing/2014/main" val="2680764489"/>
                    </a:ext>
                  </a:extLst>
                </a:gridCol>
              </a:tblGrid>
              <a:tr h="370840">
                <a:tc>
                  <a:txBody>
                    <a:bodyPr/>
                    <a:lstStyle/>
                    <a:p>
                      <a:r>
                        <a:rPr lang="en-US" sz="2400" b="1" dirty="0">
                          <a:latin typeface="+mn-lt"/>
                        </a:rPr>
                        <a:t>Program</a:t>
                      </a:r>
                    </a:p>
                  </a:txBody>
                  <a:tcPr/>
                </a:tc>
                <a:tc>
                  <a:txBody>
                    <a:bodyPr/>
                    <a:lstStyle/>
                    <a:p>
                      <a:r>
                        <a:rPr lang="en-US" sz="2400" b="1" dirty="0">
                          <a:latin typeface="+mn-lt"/>
                        </a:rPr>
                        <a:t>Participant Since</a:t>
                      </a:r>
                    </a:p>
                  </a:txBody>
                  <a:tcPr/>
                </a:tc>
                <a:extLst>
                  <a:ext uri="{0D108BD9-81ED-4DB2-BD59-A6C34878D82A}">
                    <a16:rowId xmlns:a16="http://schemas.microsoft.com/office/drawing/2014/main" val="901822389"/>
                  </a:ext>
                </a:extLst>
              </a:tr>
              <a:tr h="370840">
                <a:tc>
                  <a:txBody>
                    <a:bodyPr/>
                    <a:lstStyle/>
                    <a:p>
                      <a:pPr algn="ctr"/>
                      <a:r>
                        <a:rPr lang="en-US" sz="2400" dirty="0">
                          <a:latin typeface="+mn-lt"/>
                        </a:rPr>
                        <a:t>Workers’ Compensation</a:t>
                      </a:r>
                    </a:p>
                  </a:txBody>
                  <a:tcPr anchor="ctr"/>
                </a:tc>
                <a:tc>
                  <a:txBody>
                    <a:bodyPr/>
                    <a:lstStyle/>
                    <a:p>
                      <a:pPr algn="ctr"/>
                      <a:r>
                        <a:rPr lang="en-US" sz="2400" dirty="0">
                          <a:latin typeface="+mn-lt"/>
                        </a:rPr>
                        <a:t>11/1/1979</a:t>
                      </a:r>
                    </a:p>
                  </a:txBody>
                  <a:tcPr anchor="ctr"/>
                </a:tc>
                <a:extLst>
                  <a:ext uri="{0D108BD9-81ED-4DB2-BD59-A6C34878D82A}">
                    <a16:rowId xmlns:a16="http://schemas.microsoft.com/office/drawing/2014/main" val="3701377068"/>
                  </a:ext>
                </a:extLst>
              </a:tr>
              <a:tr h="370840">
                <a:tc>
                  <a:txBody>
                    <a:bodyPr/>
                    <a:lstStyle/>
                    <a:p>
                      <a:pPr algn="ctr"/>
                      <a:r>
                        <a:rPr lang="en-US" sz="2400" dirty="0">
                          <a:latin typeface="+mn-lt"/>
                        </a:rPr>
                        <a:t>Liability</a:t>
                      </a:r>
                    </a:p>
                  </a:txBody>
                  <a:tcPr anchor="ctr"/>
                </a:tc>
                <a:tc>
                  <a:txBody>
                    <a:bodyPr/>
                    <a:lstStyle/>
                    <a:p>
                      <a:pPr algn="ctr"/>
                      <a:r>
                        <a:rPr lang="en-US" sz="2400" dirty="0">
                          <a:latin typeface="+mn-lt"/>
                        </a:rPr>
                        <a:t>7/1/1980</a:t>
                      </a:r>
                    </a:p>
                  </a:txBody>
                  <a:tcPr anchor="ctr"/>
                </a:tc>
                <a:extLst>
                  <a:ext uri="{0D108BD9-81ED-4DB2-BD59-A6C34878D82A}">
                    <a16:rowId xmlns:a16="http://schemas.microsoft.com/office/drawing/2014/main" val="978315808"/>
                  </a:ext>
                </a:extLst>
              </a:tr>
              <a:tr h="370840">
                <a:tc>
                  <a:txBody>
                    <a:bodyPr/>
                    <a:lstStyle/>
                    <a:p>
                      <a:pPr algn="ctr"/>
                      <a:r>
                        <a:rPr lang="en-US" sz="2400" dirty="0">
                          <a:latin typeface="+mn-lt"/>
                        </a:rPr>
                        <a:t>Property</a:t>
                      </a:r>
                    </a:p>
                  </a:txBody>
                  <a:tcPr anchor="ctr"/>
                </a:tc>
                <a:tc>
                  <a:txBody>
                    <a:bodyPr/>
                    <a:lstStyle/>
                    <a:p>
                      <a:pPr algn="ctr"/>
                      <a:r>
                        <a:rPr lang="en-US" sz="2400" dirty="0">
                          <a:latin typeface="+mn-lt"/>
                        </a:rPr>
                        <a:t>1/1/1993</a:t>
                      </a:r>
                    </a:p>
                  </a:txBody>
                  <a:tcPr anchor="ctr"/>
                </a:tc>
                <a:extLst>
                  <a:ext uri="{0D108BD9-81ED-4DB2-BD59-A6C34878D82A}">
                    <a16:rowId xmlns:a16="http://schemas.microsoft.com/office/drawing/2014/main" val="3827938691"/>
                  </a:ext>
                </a:extLst>
              </a:tr>
              <a:tr h="370840">
                <a:tc>
                  <a:txBody>
                    <a:bodyPr/>
                    <a:lstStyle/>
                    <a:p>
                      <a:pPr algn="ctr"/>
                      <a:r>
                        <a:rPr lang="en-US" sz="2400" dirty="0">
                          <a:latin typeface="+mn-lt"/>
                        </a:rPr>
                        <a:t>Health</a:t>
                      </a:r>
                    </a:p>
                  </a:txBody>
                  <a:tcPr anchor="ctr"/>
                </a:tc>
                <a:tc>
                  <a:txBody>
                    <a:bodyPr/>
                    <a:lstStyle/>
                    <a:p>
                      <a:pPr algn="ctr"/>
                      <a:r>
                        <a:rPr lang="en-US" sz="2400" dirty="0">
                          <a:latin typeface="+mn-lt"/>
                        </a:rPr>
                        <a:t>1/1/2011</a:t>
                      </a:r>
                    </a:p>
                  </a:txBody>
                  <a:tcPr anchor="ctr"/>
                </a:tc>
                <a:extLst>
                  <a:ext uri="{0D108BD9-81ED-4DB2-BD59-A6C34878D82A}">
                    <a16:rowId xmlns:a16="http://schemas.microsoft.com/office/drawing/2014/main" val="1419679844"/>
                  </a:ext>
                </a:extLst>
              </a:tr>
            </a:tbl>
          </a:graphicData>
        </a:graphic>
      </p:graphicFrame>
      <p:sp>
        <p:nvSpPr>
          <p:cNvPr id="2" name="TextBox 1">
            <a:extLst>
              <a:ext uri="{FF2B5EF4-FFF2-40B4-BE49-F238E27FC236}">
                <a16:creationId xmlns:a16="http://schemas.microsoft.com/office/drawing/2014/main" id="{9FC09FB1-9A76-4445-BA6F-0C57DAEEAFC1}"/>
              </a:ext>
            </a:extLst>
          </p:cNvPr>
          <p:cNvSpPr txBox="1"/>
          <p:nvPr/>
        </p:nvSpPr>
        <p:spPr>
          <a:xfrm>
            <a:off x="8634335" y="8913875"/>
            <a:ext cx="4110100" cy="72071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none" lIns="50800" tIns="50800" rIns="50800" bIns="50800" numCol="1" spcCol="38100" rtlCol="0" anchor="ctr">
            <a:spAutoFit/>
          </a:bodyPr>
          <a:lstStyle/>
          <a:p>
            <a:pPr marL="0" marR="0" indent="0" algn="l" defTabSz="1733930" rtl="0" fontAlgn="auto" latinLnBrk="0" hangingPunct="0">
              <a:lnSpc>
                <a:spcPct val="90000"/>
              </a:lnSpc>
              <a:spcBef>
                <a:spcPts val="3200"/>
              </a:spcBef>
              <a:spcAft>
                <a:spcPts val="0"/>
              </a:spcAft>
              <a:buClrTx/>
              <a:buSzTx/>
              <a:buFontTx/>
              <a:buNone/>
              <a:tabLst/>
            </a:pPr>
            <a:r>
              <a:rPr kumimoji="0" lang="en-US" sz="1500" b="0" i="0" u="none" strike="noStrike" cap="none" spc="0" normalizeH="0" baseline="0" dirty="0">
                <a:ln>
                  <a:noFill/>
                </a:ln>
                <a:solidFill>
                  <a:schemeClr val="bg2">
                    <a:lumMod val="50000"/>
                  </a:schemeClr>
                </a:solidFill>
                <a:effectLst/>
                <a:uFillTx/>
                <a:latin typeface="+mn-lt"/>
                <a:ea typeface="+mn-ea"/>
                <a:cs typeface="+mn-cs"/>
                <a:sym typeface="Helvetica Neue"/>
              </a:rPr>
              <a:t>*County participated in prior years (1991-2009)</a:t>
            </a:r>
          </a:p>
        </p:txBody>
      </p:sp>
    </p:spTree>
    <p:extLst>
      <p:ext uri="{BB962C8B-B14F-4D97-AF65-F5344CB8AC3E}">
        <p14:creationId xmlns:p14="http://schemas.microsoft.com/office/powerpoint/2010/main" val="15595634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p:cNvSpPr txBox="1">
            <a:spLocks/>
          </p:cNvSpPr>
          <p:nvPr/>
        </p:nvSpPr>
        <p:spPr>
          <a:xfrm>
            <a:off x="698500" y="711567"/>
            <a:ext cx="11607800" cy="1016001"/>
          </a:xfrm>
          <a:prstGeom prst="rect">
            <a:avLst/>
          </a:prstGeom>
        </p:spPr>
        <p:txBody>
          <a:bodyPr/>
          <a:lstStyle>
            <a:lvl1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1pPr>
            <a:lvl2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2pPr>
            <a:lvl3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3pPr>
            <a:lvl4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4pPr>
            <a:lvl5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5pPr>
            <a:lvl6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6pPr>
            <a:lvl7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7pPr>
            <a:lvl8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8pPr>
            <a:lvl9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9pPr>
          </a:lstStyle>
          <a:p>
            <a:pPr hangingPunct="1"/>
            <a:r>
              <a:rPr lang="en-US" dirty="0"/>
              <a:t>Cost Drivers</a:t>
            </a:r>
          </a:p>
          <a:p>
            <a:pPr hangingPunct="1"/>
            <a:endParaRPr lang="en-US" sz="3200" dirty="0"/>
          </a:p>
        </p:txBody>
      </p:sp>
      <p:sp>
        <p:nvSpPr>
          <p:cNvPr id="5" name="Rectangle 4"/>
          <p:cNvSpPr/>
          <p:nvPr/>
        </p:nvSpPr>
        <p:spPr>
          <a:xfrm>
            <a:off x="698500" y="2972168"/>
            <a:ext cx="10099535" cy="4540217"/>
          </a:xfrm>
          <a:prstGeom prst="rect">
            <a:avLst/>
          </a:prstGeom>
        </p:spPr>
        <p:txBody>
          <a:bodyPr wrap="square">
            <a:spAutoFit/>
          </a:bodyPr>
          <a:lstStyle/>
          <a:p>
            <a:pPr marL="321457" indent="-321457">
              <a:buFont typeface="Arial" panose="020B0604020202020204" pitchFamily="34" charset="0"/>
              <a:buChar char="•"/>
            </a:pPr>
            <a:r>
              <a:rPr lang="en-US" sz="3200" dirty="0">
                <a:latin typeface="Arial" panose="020B0604020202020204" pitchFamily="34" charset="0"/>
                <a:ea typeface="Calibri" panose="020F0502020204030204" pitchFamily="34" charset="0"/>
              </a:rPr>
              <a:t>Exposure base (property values, payroll, etc.)</a:t>
            </a:r>
          </a:p>
          <a:p>
            <a:pPr marL="321457" indent="-321457">
              <a:buFont typeface="Arial" panose="020B0604020202020204" pitchFamily="34" charset="0"/>
              <a:buChar char="•"/>
            </a:pPr>
            <a:r>
              <a:rPr lang="en-US" sz="3200" dirty="0">
                <a:latin typeface="Arial" panose="020B0604020202020204" pitchFamily="34" charset="0"/>
                <a:ea typeface="Calibri" panose="020F0502020204030204" pitchFamily="34" charset="0"/>
              </a:rPr>
              <a:t>Actuarial estimates of losses for pool layers</a:t>
            </a:r>
          </a:p>
          <a:p>
            <a:pPr marL="321457" indent="-321457">
              <a:buFont typeface="Arial" panose="020B0604020202020204" pitchFamily="34" charset="0"/>
              <a:buChar char="•"/>
            </a:pPr>
            <a:r>
              <a:rPr lang="en-US" sz="3200" dirty="0">
                <a:latin typeface="Arial" panose="020B0604020202020204" pitchFamily="34" charset="0"/>
                <a:ea typeface="Calibri" panose="020F0502020204030204" pitchFamily="34" charset="0"/>
              </a:rPr>
              <a:t>Insurance market</a:t>
            </a:r>
          </a:p>
          <a:p>
            <a:pPr marL="321457" indent="-321457">
              <a:buFont typeface="Arial" panose="020B0604020202020204" pitchFamily="34" charset="0"/>
              <a:buChar char="•"/>
            </a:pPr>
            <a:r>
              <a:rPr lang="en-US" sz="3200" dirty="0">
                <a:latin typeface="Arial" panose="020B0604020202020204" pitchFamily="34" charset="0"/>
                <a:ea typeface="Calibri" panose="020F0502020204030204" pitchFamily="34" charset="0"/>
              </a:rPr>
              <a:t>Investment returns</a:t>
            </a:r>
          </a:p>
          <a:p>
            <a:pPr marL="321457" indent="-321457">
              <a:buFont typeface="Arial" panose="020B0604020202020204" pitchFamily="34" charset="0"/>
              <a:buChar char="•"/>
            </a:pPr>
            <a:endParaRPr lang="en-US" sz="2250" dirty="0">
              <a:latin typeface="Arial" panose="020B0604020202020204" pitchFamily="34" charset="0"/>
              <a:ea typeface="Calibri" panose="020F0502020204030204" pitchFamily="34" charset="0"/>
            </a:endParaRPr>
          </a:p>
          <a:p>
            <a:pPr marL="321457" indent="-321457">
              <a:buFont typeface="Arial" panose="020B0604020202020204" pitchFamily="34" charset="0"/>
              <a:buChar char="•"/>
            </a:pPr>
            <a:endParaRPr lang="en-US" sz="2250" dirty="0">
              <a:latin typeface="Calibri" panose="020F0502020204030204" pitchFamily="34" charset="0"/>
              <a:ea typeface="Calibri" panose="020F0502020204030204" pitchFamily="34" charset="0"/>
            </a:endParaRPr>
          </a:p>
        </p:txBody>
      </p:sp>
      <p:pic>
        <p:nvPicPr>
          <p:cNvPr id="23" name="PRISM_Logo Mark_Acronym_Full Name_Full Color (Mark on left).png" descr="PRISM_Logo Mark_Acronym_Full Name_Full Color (Mark on left).png"/>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959020" y="8162671"/>
            <a:ext cx="1853333" cy="711681"/>
          </a:xfrm>
          <a:prstGeom prst="rect">
            <a:avLst/>
          </a:prstGeom>
          <a:ln w="12700">
            <a:miter lim="400000"/>
          </a:ln>
        </p:spPr>
      </p:pic>
      <p:pic>
        <p:nvPicPr>
          <p:cNvPr id="27" name="Image" descr="Image"/>
          <p:cNvPicPr>
            <a:picLocks/>
          </p:cNvPicPr>
          <p:nvPr/>
        </p:nvPicPr>
        <p:blipFill>
          <a:blip r:embed="rId4" cstate="email">
            <a:extLst>
              <a:ext uri="{28A0092B-C50C-407E-A947-70E740481C1C}">
                <a14:useLocalDpi xmlns:a14="http://schemas.microsoft.com/office/drawing/2010/main"/>
              </a:ext>
            </a:extLst>
          </a:blip>
          <a:stretch>
            <a:fillRect/>
          </a:stretch>
        </p:blipFill>
        <p:spPr>
          <a:xfrm>
            <a:off x="2931080" y="8756984"/>
            <a:ext cx="9418043" cy="107351"/>
          </a:xfrm>
          <a:prstGeom prst="rect">
            <a:avLst/>
          </a:prstGeom>
          <a:ln w="12700">
            <a:miter lim="400000"/>
          </a:ln>
        </p:spPr>
      </p:pic>
      <p:grpSp>
        <p:nvGrpSpPr>
          <p:cNvPr id="25" name="Group 24"/>
          <p:cNvGrpSpPr/>
          <p:nvPr/>
        </p:nvGrpSpPr>
        <p:grpSpPr>
          <a:xfrm>
            <a:off x="5584704" y="4563495"/>
            <a:ext cx="1262846" cy="2419839"/>
            <a:chOff x="5939493" y="5767370"/>
            <a:chExt cx="1743948" cy="3341716"/>
          </a:xfrm>
        </p:grpSpPr>
        <p:grpSp>
          <p:nvGrpSpPr>
            <p:cNvPr id="6" name="Group 5"/>
            <p:cNvGrpSpPr/>
            <p:nvPr/>
          </p:nvGrpSpPr>
          <p:grpSpPr>
            <a:xfrm>
              <a:off x="6495101" y="6207436"/>
              <a:ext cx="632732" cy="2461585"/>
              <a:chOff x="3529355" y="3889642"/>
              <a:chExt cx="632732" cy="2461585"/>
            </a:xfrm>
          </p:grpSpPr>
          <p:pic>
            <p:nvPicPr>
              <p:cNvPr id="7" name="Picture 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3529355" y="3889642"/>
                <a:ext cx="632732" cy="1466116"/>
              </a:xfrm>
              <a:prstGeom prst="rect">
                <a:avLst/>
              </a:prstGeom>
            </p:spPr>
          </p:pic>
          <p:pic>
            <p:nvPicPr>
              <p:cNvPr id="8" name="Picture 7"/>
              <p:cNvPicPr>
                <a:picLocks noChangeAspect="1"/>
              </p:cNvPicPr>
              <p:nvPr/>
            </p:nvPicPr>
            <p:blipFill>
              <a:blip r:embed="rId6" cstate="email">
                <a:extLst>
                  <a:ext uri="{28A0092B-C50C-407E-A947-70E740481C1C}">
                    <a14:useLocalDpi xmlns:a14="http://schemas.microsoft.com/office/drawing/2010/main"/>
                  </a:ext>
                </a:extLst>
              </a:blip>
              <a:stretch>
                <a:fillRect/>
              </a:stretch>
            </p:blipFill>
            <p:spPr>
              <a:xfrm>
                <a:off x="3622589" y="5729728"/>
                <a:ext cx="446264" cy="621499"/>
              </a:xfrm>
              <a:prstGeom prst="rect">
                <a:avLst/>
              </a:prstGeom>
            </p:spPr>
          </p:pic>
        </p:grpSp>
        <p:sp>
          <p:nvSpPr>
            <p:cNvPr id="22" name="Rounded Rectangle 21"/>
            <p:cNvSpPr/>
            <p:nvPr/>
          </p:nvSpPr>
          <p:spPr>
            <a:xfrm>
              <a:off x="5939493" y="5767370"/>
              <a:ext cx="1743948" cy="3341716"/>
            </a:xfrm>
            <a:prstGeom prst="roundRect">
              <a:avLst/>
            </a:prstGeom>
            <a:noFill/>
            <a:ln w="76200" cap="flat">
              <a:solidFill>
                <a:srgbClr val="7D328B"/>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grpSp>
      <p:grpSp>
        <p:nvGrpSpPr>
          <p:cNvPr id="2" name="Group 1"/>
          <p:cNvGrpSpPr/>
          <p:nvPr/>
        </p:nvGrpSpPr>
        <p:grpSpPr>
          <a:xfrm>
            <a:off x="7558297" y="4570860"/>
            <a:ext cx="2964923" cy="2464090"/>
            <a:chOff x="8341382" y="5767370"/>
            <a:chExt cx="4094458" cy="3341716"/>
          </a:xfrm>
        </p:grpSpPr>
        <p:grpSp>
          <p:nvGrpSpPr>
            <p:cNvPr id="9" name="Group 8"/>
            <p:cNvGrpSpPr/>
            <p:nvPr/>
          </p:nvGrpSpPr>
          <p:grpSpPr>
            <a:xfrm>
              <a:off x="8860918" y="6073798"/>
              <a:ext cx="3055387" cy="2728861"/>
              <a:chOff x="6706570" y="3622366"/>
              <a:chExt cx="3055387" cy="2728861"/>
            </a:xfrm>
          </p:grpSpPr>
          <p:grpSp>
            <p:nvGrpSpPr>
              <p:cNvPr id="10" name="Group 9"/>
              <p:cNvGrpSpPr/>
              <p:nvPr/>
            </p:nvGrpSpPr>
            <p:grpSpPr>
              <a:xfrm>
                <a:off x="6706570" y="3622366"/>
                <a:ext cx="3055387" cy="1733392"/>
                <a:chOff x="6761166" y="4771685"/>
                <a:chExt cx="4345439" cy="2465268"/>
              </a:xfrm>
            </p:grpSpPr>
            <p:pic>
              <p:nvPicPr>
                <p:cNvPr id="15" name="Picture 14"/>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6761166" y="4771685"/>
                  <a:ext cx="899886" cy="2085143"/>
                </a:xfrm>
                <a:prstGeom prst="rect">
                  <a:avLst/>
                </a:prstGeom>
              </p:spPr>
            </p:pic>
            <p:pic>
              <p:nvPicPr>
                <p:cNvPr id="16" name="Picture 15"/>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10206719" y="4771685"/>
                  <a:ext cx="899886" cy="2085143"/>
                </a:xfrm>
                <a:prstGeom prst="rect">
                  <a:avLst/>
                </a:prstGeom>
              </p:spPr>
            </p:pic>
            <p:pic>
              <p:nvPicPr>
                <p:cNvPr id="17" name="Picture 16"/>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9306833" y="5151810"/>
                  <a:ext cx="899886" cy="2085143"/>
                </a:xfrm>
                <a:prstGeom prst="rect">
                  <a:avLst/>
                </a:prstGeom>
              </p:spPr>
            </p:pic>
            <p:pic>
              <p:nvPicPr>
                <p:cNvPr id="18" name="Picture 1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7661052" y="5151810"/>
                  <a:ext cx="899886" cy="2085143"/>
                </a:xfrm>
                <a:prstGeom prst="rect">
                  <a:avLst/>
                </a:prstGeom>
              </p:spPr>
            </p:pic>
            <p:pic>
              <p:nvPicPr>
                <p:cNvPr id="19" name="Picture 18"/>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8460926" y="4771686"/>
                  <a:ext cx="899886" cy="2085143"/>
                </a:xfrm>
                <a:prstGeom prst="rect">
                  <a:avLst/>
                </a:prstGeom>
              </p:spPr>
            </p:pic>
          </p:grpSp>
          <p:grpSp>
            <p:nvGrpSpPr>
              <p:cNvPr id="11" name="Group 10"/>
              <p:cNvGrpSpPr/>
              <p:nvPr/>
            </p:nvGrpSpPr>
            <p:grpSpPr>
              <a:xfrm>
                <a:off x="7211552" y="5729728"/>
                <a:ext cx="2013055" cy="621499"/>
                <a:chOff x="7953308" y="8148946"/>
                <a:chExt cx="2863011" cy="883910"/>
              </a:xfrm>
            </p:grpSpPr>
            <p:pic>
              <p:nvPicPr>
                <p:cNvPr id="12" name="Picture 11"/>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7953308" y="8148947"/>
                  <a:ext cx="634687" cy="883909"/>
                </a:xfrm>
                <a:prstGeom prst="rect">
                  <a:avLst/>
                </a:prstGeom>
              </p:spPr>
            </p:pic>
            <p:pic>
              <p:nvPicPr>
                <p:cNvPr id="13" name="Picture 12"/>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9067470" y="8148946"/>
                  <a:ext cx="634687" cy="883909"/>
                </a:xfrm>
                <a:prstGeom prst="rect">
                  <a:avLst/>
                </a:prstGeom>
              </p:spPr>
            </p:pic>
            <p:pic>
              <p:nvPicPr>
                <p:cNvPr id="14" name="Picture 13"/>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0181632" y="8148946"/>
                  <a:ext cx="634687" cy="883909"/>
                </a:xfrm>
                <a:prstGeom prst="rect">
                  <a:avLst/>
                </a:prstGeom>
              </p:spPr>
            </p:pic>
          </p:grpSp>
        </p:grpSp>
        <p:sp>
          <p:nvSpPr>
            <p:cNvPr id="24" name="Rounded Rectangle 23"/>
            <p:cNvSpPr/>
            <p:nvPr/>
          </p:nvSpPr>
          <p:spPr>
            <a:xfrm>
              <a:off x="8341382" y="5767370"/>
              <a:ext cx="4094458" cy="3341716"/>
            </a:xfrm>
            <a:prstGeom prst="roundRect">
              <a:avLst/>
            </a:prstGeom>
            <a:noFill/>
            <a:ln w="76200" cap="flat">
              <a:solidFill>
                <a:srgbClr val="7D328B"/>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dirty="0">
                <a:ln>
                  <a:noFill/>
                </a:ln>
                <a:solidFill>
                  <a:srgbClr val="FFFFFF"/>
                </a:solidFill>
                <a:effectLst/>
                <a:uFillTx/>
                <a:latin typeface="Helvetica Neue Medium"/>
                <a:ea typeface="Helvetica Neue Medium"/>
                <a:cs typeface="Helvetica Neue Medium"/>
                <a:sym typeface="Helvetica Neue Medium"/>
              </a:endParaRPr>
            </a:p>
          </p:txBody>
        </p:sp>
      </p:grpSp>
      <p:sp>
        <p:nvSpPr>
          <p:cNvPr id="30" name="Text Placeholder 3"/>
          <p:cNvSpPr txBox="1">
            <a:spLocks/>
          </p:cNvSpPr>
          <p:nvPr/>
        </p:nvSpPr>
        <p:spPr>
          <a:xfrm>
            <a:off x="698500" y="1684278"/>
            <a:ext cx="11607801" cy="671803"/>
          </a:xfrm>
          <a:prstGeom prst="rect">
            <a:avLst/>
          </a:prstGeom>
        </p:spPr>
        <p:txBody>
          <a:bodyPr/>
          <a:lstStyle>
            <a:lvl1pPr marL="381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1pPr>
            <a:lvl2pPr marL="762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2pPr>
            <a:lvl3pPr marL="1143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3pPr>
            <a:lvl4pPr marL="1524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4pPr>
            <a:lvl5pPr marL="1905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5pPr>
            <a:lvl6pPr marL="2286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6pPr>
            <a:lvl7pPr marL="2667000" marR="0" indent="-381000" algn="l" defTabSz="1733930" rtl="0" latinLnBrk="0">
              <a:lnSpc>
                <a:spcPct val="90000"/>
              </a:lnSpc>
              <a:spcBef>
                <a:spcPts val="3200"/>
              </a:spcBef>
              <a:spcAft>
                <a:spcPts val="0"/>
              </a:spcAft>
              <a:buClrTx/>
              <a:buSzPct val="100000"/>
              <a:buFontTx/>
              <a:buChar char="•"/>
              <a:tabLst/>
              <a:defRPr sz="3000" b="0" i="0" u="none" strike="noStrike" cap="none" spc="0" baseline="0">
                <a:solidFill>
                  <a:srgbClr val="000000"/>
                </a:solidFill>
                <a:uFillTx/>
                <a:latin typeface="+mn-lt"/>
                <a:ea typeface="+mn-ea"/>
                <a:cs typeface="+mn-cs"/>
                <a:sym typeface="Helvetica Neue"/>
              </a:defRPr>
            </a:lvl7pPr>
            <a:lvl8pPr marL="3048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8pPr>
            <a:lvl9pPr marL="3429000" marR="0" indent="-381000" algn="l" defTabSz="1733930" rtl="0" latinLnBrk="0">
              <a:lnSpc>
                <a:spcPct val="90000"/>
              </a:lnSpc>
              <a:spcBef>
                <a:spcPts val="3200"/>
              </a:spcBef>
              <a:spcAft>
                <a:spcPts val="0"/>
              </a:spcAft>
              <a:buClrTx/>
              <a:buSzPct val="123000"/>
              <a:buFontTx/>
              <a:buChar char="•"/>
              <a:tabLst/>
              <a:defRPr sz="3000" b="0" i="0" u="none" strike="noStrike" cap="none" spc="0" baseline="0">
                <a:solidFill>
                  <a:srgbClr val="000000"/>
                </a:solidFill>
                <a:uFillTx/>
                <a:latin typeface="+mn-lt"/>
                <a:ea typeface="+mn-ea"/>
                <a:cs typeface="+mn-cs"/>
                <a:sym typeface="Helvetica Neue"/>
              </a:defRPr>
            </a:lvl9pPr>
          </a:lstStyle>
          <a:p>
            <a:pPr marL="0" indent="0" defTabSz="587022" hangingPunct="1">
              <a:lnSpc>
                <a:spcPct val="100000"/>
              </a:lnSpc>
              <a:spcBef>
                <a:spcPts val="0"/>
              </a:spcBef>
              <a:buSzTx/>
              <a:buNone/>
            </a:pPr>
            <a:r>
              <a:rPr lang="en-US" sz="3800" b="1" dirty="0">
                <a:solidFill>
                  <a:srgbClr val="4395D1"/>
                </a:solidFill>
              </a:rPr>
              <a:t>Specifics vary by program, but generally:</a:t>
            </a:r>
          </a:p>
        </p:txBody>
      </p:sp>
    </p:spTree>
    <p:extLst>
      <p:ext uri="{BB962C8B-B14F-4D97-AF65-F5344CB8AC3E}">
        <p14:creationId xmlns:p14="http://schemas.microsoft.com/office/powerpoint/2010/main" val="120118468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7BC196-6D59-28D3-C069-EC584089D4EE}"/>
            </a:ext>
          </a:extLst>
        </p:cNvPr>
        <p:cNvGrpSpPr/>
        <p:nvPr/>
      </p:nvGrpSpPr>
      <p:grpSpPr>
        <a:xfrm>
          <a:off x="0" y="0"/>
          <a:ext cx="0" cy="0"/>
          <a:chOff x="0" y="0"/>
          <a:chExt cx="0" cy="0"/>
        </a:xfrm>
      </p:grpSpPr>
      <p:sp>
        <p:nvSpPr>
          <p:cNvPr id="3" name="Title 1">
            <a:extLst>
              <a:ext uri="{FF2B5EF4-FFF2-40B4-BE49-F238E27FC236}">
                <a16:creationId xmlns:a16="http://schemas.microsoft.com/office/drawing/2014/main" id="{074B0049-B63D-C70E-F3F8-412237B8B01D}"/>
              </a:ext>
            </a:extLst>
          </p:cNvPr>
          <p:cNvSpPr txBox="1">
            <a:spLocks/>
          </p:cNvSpPr>
          <p:nvPr/>
        </p:nvSpPr>
        <p:spPr>
          <a:xfrm>
            <a:off x="698500" y="711567"/>
            <a:ext cx="11607800" cy="1016001"/>
          </a:xfrm>
          <a:prstGeom prst="rect">
            <a:avLst/>
          </a:prstGeom>
        </p:spPr>
        <p:txBody>
          <a:bodyPr/>
          <a:lstStyle>
            <a:lvl1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1pPr>
            <a:lvl2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2pPr>
            <a:lvl3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3pPr>
            <a:lvl4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4pPr>
            <a:lvl5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5pPr>
            <a:lvl6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6pPr>
            <a:lvl7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7pPr>
            <a:lvl8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8pPr>
            <a:lvl9pPr marL="0" marR="0" indent="0" algn="l" defTabSz="1733930" rtl="0" latinLnBrk="0">
              <a:lnSpc>
                <a:spcPct val="80000"/>
              </a:lnSpc>
              <a:spcBef>
                <a:spcPts val="0"/>
              </a:spcBef>
              <a:spcAft>
                <a:spcPts val="0"/>
              </a:spcAft>
              <a:buClrTx/>
              <a:buSzTx/>
              <a:buFontTx/>
              <a:buNone/>
              <a:tabLst/>
              <a:defRPr sz="6000" b="1" i="0" u="none" strike="noStrike" cap="none" spc="-119" baseline="0">
                <a:solidFill>
                  <a:srgbClr val="000000"/>
                </a:solidFill>
                <a:uFillTx/>
                <a:latin typeface="+mn-lt"/>
                <a:ea typeface="+mn-ea"/>
                <a:cs typeface="+mn-cs"/>
                <a:sym typeface="Helvetica Neue"/>
              </a:defRPr>
            </a:lvl9pPr>
          </a:lstStyle>
          <a:p>
            <a:pPr hangingPunct="1"/>
            <a:r>
              <a:rPr lang="en-US" dirty="0"/>
              <a:t>Lake County’s Experience</a:t>
            </a:r>
          </a:p>
          <a:p>
            <a:pPr hangingPunct="1"/>
            <a:endParaRPr lang="en-US" sz="3200" dirty="0"/>
          </a:p>
        </p:txBody>
      </p:sp>
      <p:pic>
        <p:nvPicPr>
          <p:cNvPr id="20" name="Picture 19">
            <a:extLst>
              <a:ext uri="{FF2B5EF4-FFF2-40B4-BE49-F238E27FC236}">
                <a16:creationId xmlns:a16="http://schemas.microsoft.com/office/drawing/2014/main" id="{80A57A18-6462-2F39-D91E-2D56736505DD}"/>
              </a:ext>
            </a:extLst>
          </p:cNvPr>
          <p:cNvPicPr>
            <a:picLocks noChangeAspect="1"/>
          </p:cNvPicPr>
          <p:nvPr/>
        </p:nvPicPr>
        <p:blipFill>
          <a:blip r:embed="rId3"/>
          <a:srcRect t="33507" r="2637" b="11632"/>
          <a:stretch>
            <a:fillRect/>
          </a:stretch>
        </p:blipFill>
        <p:spPr>
          <a:xfrm>
            <a:off x="71276" y="1578610"/>
            <a:ext cx="12862247" cy="4076700"/>
          </a:xfrm>
          <a:prstGeom prst="rect">
            <a:avLst/>
          </a:prstGeom>
        </p:spPr>
      </p:pic>
      <p:graphicFrame>
        <p:nvGraphicFramePr>
          <p:cNvPr id="26" name="Table 25">
            <a:extLst>
              <a:ext uri="{FF2B5EF4-FFF2-40B4-BE49-F238E27FC236}">
                <a16:creationId xmlns:a16="http://schemas.microsoft.com/office/drawing/2014/main" id="{59E50F4A-ECCB-1033-7782-E7ED86B24FC7}"/>
              </a:ext>
            </a:extLst>
          </p:cNvPr>
          <p:cNvGraphicFramePr>
            <a:graphicFrameLocks noGrp="1"/>
          </p:cNvGraphicFramePr>
          <p:nvPr>
            <p:extLst>
              <p:ext uri="{D42A27DB-BD31-4B8C-83A1-F6EECF244321}">
                <p14:modId xmlns:p14="http://schemas.microsoft.com/office/powerpoint/2010/main" val="152562257"/>
              </p:ext>
            </p:extLst>
          </p:nvPr>
        </p:nvGraphicFramePr>
        <p:xfrm>
          <a:off x="1454149" y="6522353"/>
          <a:ext cx="10477500" cy="1828800"/>
        </p:xfrm>
        <a:graphic>
          <a:graphicData uri="http://schemas.openxmlformats.org/drawingml/2006/table">
            <a:tbl>
              <a:tblPr firstRow="1" bandRow="1">
                <a:tableStyleId>{5940675A-B579-460E-94D1-54222C63F5DA}</a:tableStyleId>
              </a:tblPr>
              <a:tblGrid>
                <a:gridCol w="3492500">
                  <a:extLst>
                    <a:ext uri="{9D8B030D-6E8A-4147-A177-3AD203B41FA5}">
                      <a16:colId xmlns:a16="http://schemas.microsoft.com/office/drawing/2014/main" val="3632807064"/>
                    </a:ext>
                  </a:extLst>
                </a:gridCol>
                <a:gridCol w="3492500">
                  <a:extLst>
                    <a:ext uri="{9D8B030D-6E8A-4147-A177-3AD203B41FA5}">
                      <a16:colId xmlns:a16="http://schemas.microsoft.com/office/drawing/2014/main" val="1447579069"/>
                    </a:ext>
                  </a:extLst>
                </a:gridCol>
                <a:gridCol w="3492500">
                  <a:extLst>
                    <a:ext uri="{9D8B030D-6E8A-4147-A177-3AD203B41FA5}">
                      <a16:colId xmlns:a16="http://schemas.microsoft.com/office/drawing/2014/main" val="1365239881"/>
                    </a:ext>
                  </a:extLst>
                </a:gridCol>
              </a:tblGrid>
              <a:tr h="370840">
                <a:tc>
                  <a:txBody>
                    <a:bodyPr/>
                    <a:lstStyle/>
                    <a:p>
                      <a:endParaRPr lang="en-US" sz="2400" dirty="0"/>
                    </a:p>
                  </a:txBody>
                  <a:tcPr/>
                </a:tc>
                <a:tc>
                  <a:txBody>
                    <a:bodyPr/>
                    <a:lstStyle/>
                    <a:p>
                      <a:r>
                        <a:rPr lang="en-US" sz="2400" dirty="0"/>
                        <a:t>Lake County</a:t>
                      </a:r>
                    </a:p>
                  </a:txBody>
                  <a:tcPr/>
                </a:tc>
                <a:tc>
                  <a:txBody>
                    <a:bodyPr/>
                    <a:lstStyle/>
                    <a:p>
                      <a:r>
                        <a:rPr lang="en-US" sz="2400" dirty="0"/>
                        <a:t>Other PRISM Counties</a:t>
                      </a:r>
                    </a:p>
                  </a:txBody>
                  <a:tcPr/>
                </a:tc>
                <a:extLst>
                  <a:ext uri="{0D108BD9-81ED-4DB2-BD59-A6C34878D82A}">
                    <a16:rowId xmlns:a16="http://schemas.microsoft.com/office/drawing/2014/main" val="3622103644"/>
                  </a:ext>
                </a:extLst>
              </a:tr>
              <a:tr h="370840">
                <a:tc>
                  <a:txBody>
                    <a:bodyPr/>
                    <a:lstStyle/>
                    <a:p>
                      <a:r>
                        <a:rPr lang="en-US" sz="2400" dirty="0"/>
                        <a:t>Frequency</a:t>
                      </a:r>
                    </a:p>
                  </a:txBody>
                  <a:tcPr/>
                </a:tc>
                <a:tc>
                  <a:txBody>
                    <a:bodyPr/>
                    <a:lstStyle/>
                    <a:p>
                      <a:r>
                        <a:rPr lang="en-US" sz="2400" dirty="0">
                          <a:solidFill>
                            <a:srgbClr val="C00000"/>
                          </a:solidFill>
                        </a:rPr>
                        <a:t>.77</a:t>
                      </a:r>
                    </a:p>
                  </a:txBody>
                  <a:tcPr/>
                </a:tc>
                <a:tc>
                  <a:txBody>
                    <a:bodyPr/>
                    <a:lstStyle/>
                    <a:p>
                      <a:r>
                        <a:rPr lang="en-US" sz="2400" dirty="0"/>
                        <a:t>.46</a:t>
                      </a:r>
                    </a:p>
                  </a:txBody>
                  <a:tcPr/>
                </a:tc>
                <a:extLst>
                  <a:ext uri="{0D108BD9-81ED-4DB2-BD59-A6C34878D82A}">
                    <a16:rowId xmlns:a16="http://schemas.microsoft.com/office/drawing/2014/main" val="4267440795"/>
                  </a:ext>
                </a:extLst>
              </a:tr>
              <a:tr h="370840">
                <a:tc>
                  <a:txBody>
                    <a:bodyPr/>
                    <a:lstStyle/>
                    <a:p>
                      <a:r>
                        <a:rPr lang="en-US" sz="2400" dirty="0"/>
                        <a:t>Loss Rate</a:t>
                      </a:r>
                    </a:p>
                  </a:txBody>
                  <a:tcPr/>
                </a:tc>
                <a:tc>
                  <a:txBody>
                    <a:bodyPr/>
                    <a:lstStyle/>
                    <a:p>
                      <a:r>
                        <a:rPr lang="en-US" sz="2400" dirty="0"/>
                        <a:t>$1.79</a:t>
                      </a:r>
                    </a:p>
                  </a:txBody>
                  <a:tcPr/>
                </a:tc>
                <a:tc>
                  <a:txBody>
                    <a:bodyPr/>
                    <a:lstStyle/>
                    <a:p>
                      <a:r>
                        <a:rPr lang="en-US" sz="2400" dirty="0"/>
                        <a:t>$1.72</a:t>
                      </a:r>
                    </a:p>
                  </a:txBody>
                  <a:tcPr/>
                </a:tc>
                <a:extLst>
                  <a:ext uri="{0D108BD9-81ED-4DB2-BD59-A6C34878D82A}">
                    <a16:rowId xmlns:a16="http://schemas.microsoft.com/office/drawing/2014/main" val="2272777165"/>
                  </a:ext>
                </a:extLst>
              </a:tr>
              <a:tr h="370840">
                <a:tc>
                  <a:txBody>
                    <a:bodyPr/>
                    <a:lstStyle/>
                    <a:p>
                      <a:r>
                        <a:rPr lang="en-US" sz="2400" dirty="0"/>
                        <a:t>Avg. Cost Per Claim</a:t>
                      </a:r>
                    </a:p>
                  </a:txBody>
                  <a:tcPr/>
                </a:tc>
                <a:tc>
                  <a:txBody>
                    <a:bodyPr/>
                    <a:lstStyle/>
                    <a:p>
                      <a:r>
                        <a:rPr lang="en-US" sz="2400" b="1" dirty="0">
                          <a:solidFill>
                            <a:srgbClr val="00B050"/>
                          </a:solidFill>
                        </a:rPr>
                        <a:t>$23,125</a:t>
                      </a:r>
                    </a:p>
                  </a:txBody>
                  <a:tcPr/>
                </a:tc>
                <a:tc>
                  <a:txBody>
                    <a:bodyPr/>
                    <a:lstStyle/>
                    <a:p>
                      <a:r>
                        <a:rPr lang="en-US" sz="2400" dirty="0"/>
                        <a:t>$36,981</a:t>
                      </a:r>
                    </a:p>
                  </a:txBody>
                  <a:tcPr/>
                </a:tc>
                <a:extLst>
                  <a:ext uri="{0D108BD9-81ED-4DB2-BD59-A6C34878D82A}">
                    <a16:rowId xmlns:a16="http://schemas.microsoft.com/office/drawing/2014/main" val="3103640746"/>
                  </a:ext>
                </a:extLst>
              </a:tr>
            </a:tbl>
          </a:graphicData>
        </a:graphic>
      </p:graphicFrame>
    </p:spTree>
    <p:extLst>
      <p:ext uri="{BB962C8B-B14F-4D97-AF65-F5344CB8AC3E}">
        <p14:creationId xmlns:p14="http://schemas.microsoft.com/office/powerpoint/2010/main" val="33249298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E1E43-E853-487B-A371-F5AD26C67B90}"/>
              </a:ext>
            </a:extLst>
          </p:cNvPr>
          <p:cNvSpPr>
            <a:spLocks noGrp="1"/>
          </p:cNvSpPr>
          <p:nvPr>
            <p:ph type="title"/>
          </p:nvPr>
        </p:nvSpPr>
        <p:spPr>
          <a:xfrm>
            <a:off x="360296" y="381264"/>
            <a:ext cx="12491407" cy="1016001"/>
          </a:xfrm>
        </p:spPr>
        <p:txBody>
          <a:bodyPr>
            <a:normAutofit/>
          </a:bodyPr>
          <a:lstStyle/>
          <a:p>
            <a:r>
              <a:rPr lang="en-US" sz="4800" dirty="0">
                <a:solidFill>
                  <a:schemeClr val="tx1"/>
                </a:solidFill>
              </a:rPr>
              <a:t>Why Are Costs Continuing to Increase?</a:t>
            </a:r>
          </a:p>
        </p:txBody>
      </p:sp>
      <p:sp>
        <p:nvSpPr>
          <p:cNvPr id="3" name="Content Placeholder 2">
            <a:extLst>
              <a:ext uri="{FF2B5EF4-FFF2-40B4-BE49-F238E27FC236}">
                <a16:creationId xmlns:a16="http://schemas.microsoft.com/office/drawing/2014/main" id="{7A7B4955-8E01-4814-9373-C051BE45ECEC}"/>
              </a:ext>
            </a:extLst>
          </p:cNvPr>
          <p:cNvSpPr>
            <a:spLocks noGrp="1"/>
          </p:cNvSpPr>
          <p:nvPr>
            <p:ph idx="1"/>
          </p:nvPr>
        </p:nvSpPr>
        <p:spPr>
          <a:xfrm>
            <a:off x="741322" y="5989198"/>
            <a:ext cx="3580157" cy="3618065"/>
          </a:xfrm>
        </p:spPr>
        <p:txBody>
          <a:bodyPr>
            <a:normAutofit/>
          </a:bodyPr>
          <a:lstStyle/>
          <a:p>
            <a:pPr marL="0" indent="0">
              <a:spcBef>
                <a:spcPts val="0"/>
              </a:spcBef>
              <a:buNone/>
            </a:pPr>
            <a:endParaRPr lang="en-US" sz="2800" dirty="0"/>
          </a:p>
          <a:p>
            <a:endParaRPr lang="en-US" sz="2400" b="1" u="sng" dirty="0"/>
          </a:p>
          <a:p>
            <a:pPr lvl="1">
              <a:lnSpc>
                <a:spcPct val="100000"/>
              </a:lnSpc>
              <a:spcBef>
                <a:spcPts val="600"/>
              </a:spcBef>
            </a:pPr>
            <a:endParaRPr lang="en-US" sz="2400" dirty="0"/>
          </a:p>
        </p:txBody>
      </p:sp>
      <p:pic>
        <p:nvPicPr>
          <p:cNvPr id="9" name="Image" descr="Image">
            <a:extLst>
              <a:ext uri="{FF2B5EF4-FFF2-40B4-BE49-F238E27FC236}">
                <a16:creationId xmlns:a16="http://schemas.microsoft.com/office/drawing/2014/main" id="{F96C36BE-5E81-4C6A-863C-AE219BED578A}"/>
              </a:ext>
            </a:extLst>
          </p:cNvPr>
          <p:cNvPicPr>
            <a:picLocks/>
          </p:cNvPicPr>
          <p:nvPr/>
        </p:nvPicPr>
        <p:blipFill>
          <a:blip r:embed="rId3" cstate="email">
            <a:extLst>
              <a:ext uri="{28A0092B-C50C-407E-A947-70E740481C1C}">
                <a14:useLocalDpi xmlns:a14="http://schemas.microsoft.com/office/drawing/2010/main"/>
              </a:ext>
            </a:extLst>
          </a:blip>
          <a:stretch>
            <a:fillRect/>
          </a:stretch>
        </p:blipFill>
        <p:spPr>
          <a:xfrm>
            <a:off x="2931080" y="8756984"/>
            <a:ext cx="9418043" cy="107351"/>
          </a:xfrm>
          <a:prstGeom prst="rect">
            <a:avLst/>
          </a:prstGeom>
          <a:ln w="12700">
            <a:miter lim="400000"/>
          </a:ln>
        </p:spPr>
      </p:pic>
      <p:pic>
        <p:nvPicPr>
          <p:cNvPr id="3074" name="Picture 2" descr="What Do Nuclear Verdicts Mean for Fleets? - LifeSaver Mobile">
            <a:extLst>
              <a:ext uri="{FF2B5EF4-FFF2-40B4-BE49-F238E27FC236}">
                <a16:creationId xmlns:a16="http://schemas.microsoft.com/office/drawing/2014/main" id="{EDD73BC8-5D3E-4675-97F7-28A8D14BB928}"/>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50981" y="5108362"/>
            <a:ext cx="5821271" cy="311813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96F11785-2E31-4EA1-BBBB-78EEDAEFA5AD}"/>
              </a:ext>
            </a:extLst>
          </p:cNvPr>
          <p:cNvSpPr txBox="1"/>
          <p:nvPr/>
        </p:nvSpPr>
        <p:spPr>
          <a:xfrm>
            <a:off x="5088837" y="991226"/>
            <a:ext cx="3220486" cy="1620957"/>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90000"/>
              </a:lnSpc>
              <a:spcBef>
                <a:spcPts val="3200"/>
              </a:spcBef>
              <a:spcAft>
                <a:spcPts val="0"/>
              </a:spcAft>
              <a:buClrTx/>
              <a:buSzTx/>
              <a:buFontTx/>
              <a:buNone/>
              <a:tabLst/>
            </a:pPr>
            <a:r>
              <a:rPr kumimoji="0" lang="en-US" sz="4000" b="1" i="0" u="none" strike="noStrike" cap="none" spc="0" normalizeH="0" baseline="0" dirty="0">
                <a:ln>
                  <a:noFill/>
                </a:ln>
                <a:solidFill>
                  <a:schemeClr val="accent3">
                    <a:lumMod val="50000"/>
                  </a:schemeClr>
                </a:solidFill>
                <a:effectLst/>
                <a:uFillTx/>
                <a:latin typeface="+mn-lt"/>
                <a:ea typeface="+mn-ea"/>
                <a:cs typeface="+mn-cs"/>
                <a:sym typeface="Helvetica Neue"/>
              </a:rPr>
              <a:t>Nuclear Verdicts</a:t>
            </a:r>
          </a:p>
        </p:txBody>
      </p:sp>
      <p:graphicFrame>
        <p:nvGraphicFramePr>
          <p:cNvPr id="15" name="Chart 14">
            <a:extLst>
              <a:ext uri="{FF2B5EF4-FFF2-40B4-BE49-F238E27FC236}">
                <a16:creationId xmlns:a16="http://schemas.microsoft.com/office/drawing/2014/main" id="{7CC8A500-E58E-48B1-8846-8B92A2FA9ED8}"/>
              </a:ext>
            </a:extLst>
          </p:cNvPr>
          <p:cNvGraphicFramePr/>
          <p:nvPr/>
        </p:nvGraphicFramePr>
        <p:xfrm>
          <a:off x="5088837" y="5191661"/>
          <a:ext cx="7460261" cy="3225251"/>
        </p:xfrm>
        <a:graphic>
          <a:graphicData uri="http://schemas.openxmlformats.org/drawingml/2006/chart">
            <c:chart xmlns:c="http://schemas.openxmlformats.org/drawingml/2006/chart" xmlns:r="http://schemas.openxmlformats.org/officeDocument/2006/relationships" r:id="rId5"/>
          </a:graphicData>
        </a:graphic>
      </p:graphicFrame>
      <p:sp>
        <p:nvSpPr>
          <p:cNvPr id="19" name="Title 5">
            <a:extLst>
              <a:ext uri="{FF2B5EF4-FFF2-40B4-BE49-F238E27FC236}">
                <a16:creationId xmlns:a16="http://schemas.microsoft.com/office/drawing/2014/main" id="{AFD2D2BA-6C7A-4B5C-82AB-A45205F3F7C6}"/>
              </a:ext>
            </a:extLst>
          </p:cNvPr>
          <p:cNvSpPr txBox="1">
            <a:spLocks/>
          </p:cNvSpPr>
          <p:nvPr/>
        </p:nvSpPr>
        <p:spPr>
          <a:xfrm>
            <a:off x="5029726" y="5081784"/>
            <a:ext cx="7319397" cy="590931"/>
          </a:xfrm>
          <a:prstGeom prst="rect">
            <a:avLst/>
          </a:prstGeom>
        </p:spPr>
        <p:txBody>
          <a:bodyPr wrap="square" lIns="0" anchor="b">
            <a:spAutoFit/>
          </a:bodyPr>
          <a:lstStyle>
            <a:lvl1pPr algn="l" defTabSz="685800" rtl="0" eaLnBrk="1" latinLnBrk="0" hangingPunct="1">
              <a:lnSpc>
                <a:spcPct val="90000"/>
              </a:lnSpc>
              <a:spcBef>
                <a:spcPct val="0"/>
              </a:spcBef>
              <a:buNone/>
              <a:defRPr sz="2400" b="1" kern="1200">
                <a:solidFill>
                  <a:schemeClr val="tx2"/>
                </a:solidFill>
                <a:latin typeface="Century Gothic" panose="020B0502020202020204" pitchFamily="34" charset="0"/>
                <a:ea typeface="+mj-ea"/>
                <a:cs typeface="+mj-cs"/>
              </a:defRPr>
            </a:lvl1pPr>
          </a:lstStyle>
          <a:p>
            <a:pPr algn="ctr" defTabSz="514350" fontAlgn="auto">
              <a:spcAft>
                <a:spcPts val="0"/>
              </a:spcAft>
              <a:defRPr/>
            </a:pPr>
            <a:r>
              <a:rPr lang="en-US" sz="1800" dirty="0">
                <a:solidFill>
                  <a:srgbClr val="4395D1"/>
                </a:solidFill>
                <a:latin typeface="+mn-lt"/>
              </a:rPr>
              <a:t>The Court Backlog</a:t>
            </a:r>
          </a:p>
          <a:p>
            <a:pPr algn="ctr" defTabSz="514350" fontAlgn="auto">
              <a:spcAft>
                <a:spcPts val="0"/>
              </a:spcAft>
              <a:defRPr/>
            </a:pPr>
            <a:r>
              <a:rPr lang="en-US" sz="1800" dirty="0">
                <a:solidFill>
                  <a:srgbClr val="4395D1"/>
                </a:solidFill>
                <a:latin typeface="+mn-lt"/>
              </a:rPr>
              <a:t>Court cases with verdicts above $20M</a:t>
            </a:r>
          </a:p>
        </p:txBody>
      </p:sp>
      <p:sp>
        <p:nvSpPr>
          <p:cNvPr id="21" name="Footer Placeholder 37">
            <a:extLst>
              <a:ext uri="{FF2B5EF4-FFF2-40B4-BE49-F238E27FC236}">
                <a16:creationId xmlns:a16="http://schemas.microsoft.com/office/drawing/2014/main" id="{68BD56E5-DB2F-4A64-9DE0-D61AF81B25C7}"/>
              </a:ext>
            </a:extLst>
          </p:cNvPr>
          <p:cNvSpPr txBox="1">
            <a:spLocks/>
          </p:cNvSpPr>
          <p:nvPr/>
        </p:nvSpPr>
        <p:spPr>
          <a:xfrm>
            <a:off x="725690" y="8912306"/>
            <a:ext cx="9098282" cy="156966"/>
          </a:xfrm>
          <a:prstGeom prst="rect">
            <a:avLst/>
          </a:prstGeom>
        </p:spPr>
        <p:txBody>
          <a:bodyPr wrap="square" lIns="0" tIns="0" rIns="0" bIns="0">
            <a:spAutoFit/>
          </a:bodyPr>
          <a:lstStyle>
            <a:defPPr>
              <a:defRPr lang="en-US"/>
            </a:defPPr>
            <a:lvl1pPr marL="0" algn="l" defTabSz="914400" rtl="0" eaLnBrk="1" latinLnBrk="0" hangingPunct="1">
              <a:defRPr lang="en-US" sz="800" kern="1200">
                <a:solidFill>
                  <a:schemeClr val="tx1">
                    <a:lumMod val="50000"/>
                    <a:lumOff val="50000"/>
                  </a:schemeClr>
                </a:solidFill>
                <a:latin typeface="+mn-lt"/>
                <a:ea typeface="+mn-ea"/>
                <a:cs typeface="Segoe UI" panose="020B0502040204020203"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defTabSz="514350" eaLnBrk="0" hangingPunct="0">
              <a:lnSpc>
                <a:spcPct val="85000"/>
              </a:lnSpc>
              <a:spcBef>
                <a:spcPct val="25000"/>
              </a:spcBef>
              <a:buClr>
                <a:srgbClr val="FF6801"/>
              </a:buClr>
              <a:defRPr/>
            </a:pPr>
            <a:r>
              <a:rPr lang="en-US" sz="1200" dirty="0">
                <a:solidFill>
                  <a:prstClr val="black">
                    <a:lumMod val="50000"/>
                    <a:lumOff val="50000"/>
                  </a:prstClr>
                </a:solidFill>
                <a:cs typeface="Arial" charset="0"/>
              </a:rPr>
              <a:t>Source: </a:t>
            </a:r>
            <a:r>
              <a:rPr lang="en-US" sz="1200" i="1" dirty="0">
                <a:solidFill>
                  <a:prstClr val="black">
                    <a:lumMod val="50000"/>
                    <a:lumOff val="50000"/>
                  </a:prstClr>
                </a:solidFill>
                <a:cs typeface="Arial" charset="0"/>
              </a:rPr>
              <a:t>Verdict Search, Inside P&amp;C</a:t>
            </a:r>
          </a:p>
        </p:txBody>
      </p:sp>
      <p:pic>
        <p:nvPicPr>
          <p:cNvPr id="7" name="Picture 6">
            <a:extLst>
              <a:ext uri="{FF2B5EF4-FFF2-40B4-BE49-F238E27FC236}">
                <a16:creationId xmlns:a16="http://schemas.microsoft.com/office/drawing/2014/main" id="{00FDD9B8-5053-A690-4C51-897DC2916F8C}"/>
              </a:ext>
            </a:extLst>
          </p:cNvPr>
          <p:cNvPicPr>
            <a:picLocks noChangeAspect="1"/>
          </p:cNvPicPr>
          <p:nvPr/>
        </p:nvPicPr>
        <p:blipFill rotWithShape="1">
          <a:blip r:embed="rId6"/>
          <a:srcRect t="9406"/>
          <a:stretch/>
        </p:blipFill>
        <p:spPr>
          <a:xfrm>
            <a:off x="141244" y="1328380"/>
            <a:ext cx="8316956" cy="3410586"/>
          </a:xfrm>
          <a:prstGeom prst="rect">
            <a:avLst/>
          </a:prstGeom>
        </p:spPr>
      </p:pic>
      <p:sp>
        <p:nvSpPr>
          <p:cNvPr id="11" name="Rectangle 10">
            <a:extLst>
              <a:ext uri="{FF2B5EF4-FFF2-40B4-BE49-F238E27FC236}">
                <a16:creationId xmlns:a16="http://schemas.microsoft.com/office/drawing/2014/main" id="{B3412B95-482B-7665-954E-2DD8737063B7}"/>
              </a:ext>
            </a:extLst>
          </p:cNvPr>
          <p:cNvSpPr/>
          <p:nvPr/>
        </p:nvSpPr>
        <p:spPr>
          <a:xfrm>
            <a:off x="5029725" y="4864100"/>
            <a:ext cx="7378509" cy="3566160"/>
          </a:xfrm>
          <a:prstGeom prst="rect">
            <a:avLst/>
          </a:prstGeom>
          <a:noFill/>
          <a:ln w="44450" cap="flat">
            <a:solidFill>
              <a:srgbClr val="4395D1"/>
            </a:solid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584200" rtl="0" fontAlgn="auto" latinLnBrk="0" hangingPunct="0">
              <a:lnSpc>
                <a:spcPct val="100000"/>
              </a:lnSpc>
              <a:spcBef>
                <a:spcPts val="0"/>
              </a:spcBef>
              <a:spcAft>
                <a:spcPts val="0"/>
              </a:spcAft>
              <a:buClrTx/>
              <a:buSzTx/>
              <a:buFontTx/>
              <a:buNone/>
              <a:tabLst/>
            </a:pPr>
            <a:endParaRPr kumimoji="0" lang="en-US"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12" name="TextBox 11">
            <a:extLst>
              <a:ext uri="{FF2B5EF4-FFF2-40B4-BE49-F238E27FC236}">
                <a16:creationId xmlns:a16="http://schemas.microsoft.com/office/drawing/2014/main" id="{C6EC9A5D-D7E8-2AAD-5983-7E2415CCA6A8}"/>
              </a:ext>
            </a:extLst>
          </p:cNvPr>
          <p:cNvSpPr txBox="1"/>
          <p:nvPr/>
        </p:nvSpPr>
        <p:spPr>
          <a:xfrm>
            <a:off x="8142288" y="1894701"/>
            <a:ext cx="4265945" cy="181075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ctr" defTabSz="1733930" rtl="0" fontAlgn="auto" latinLnBrk="0" hangingPunct="0">
              <a:lnSpc>
                <a:spcPct val="100000"/>
              </a:lnSpc>
              <a:spcBef>
                <a:spcPts val="600"/>
              </a:spcBef>
              <a:spcAft>
                <a:spcPts val="0"/>
              </a:spcAft>
              <a:buClrTx/>
              <a:buSzTx/>
              <a:buFontTx/>
              <a:buNone/>
              <a:tabLst/>
            </a:pPr>
            <a:r>
              <a:rPr kumimoji="0" lang="en-US" sz="3200" b="1" i="0" u="none" strike="noStrike" cap="none" spc="0" normalizeH="0" baseline="0" dirty="0">
                <a:ln>
                  <a:noFill/>
                </a:ln>
                <a:solidFill>
                  <a:srgbClr val="FF0000"/>
                </a:solidFill>
                <a:effectLst/>
                <a:uFillTx/>
                <a:latin typeface="+mn-lt"/>
                <a:ea typeface="+mn-ea"/>
                <a:cs typeface="+mn-cs"/>
                <a:sym typeface="Helvetica Neue"/>
              </a:rPr>
              <a:t>Social Inflation</a:t>
            </a:r>
            <a:endParaRPr lang="en-US" sz="3200" b="1" dirty="0">
              <a:solidFill>
                <a:srgbClr val="FF0000"/>
              </a:solidFill>
            </a:endParaRPr>
          </a:p>
          <a:p>
            <a:pPr marL="0" marR="0" indent="0" algn="ctr" defTabSz="1733930" rtl="0" fontAlgn="auto" latinLnBrk="0" hangingPunct="0">
              <a:lnSpc>
                <a:spcPct val="100000"/>
              </a:lnSpc>
              <a:spcBef>
                <a:spcPts val="600"/>
              </a:spcBef>
              <a:spcAft>
                <a:spcPts val="0"/>
              </a:spcAft>
              <a:buClrTx/>
              <a:buSzTx/>
              <a:buFontTx/>
              <a:buNone/>
              <a:tabLst/>
            </a:pPr>
            <a:r>
              <a:rPr lang="en-US" sz="3200" b="1" dirty="0">
                <a:solidFill>
                  <a:srgbClr val="FF0000"/>
                </a:solidFill>
              </a:rPr>
              <a:t>and</a:t>
            </a:r>
          </a:p>
          <a:p>
            <a:pPr marL="0" marR="0" indent="0" algn="ctr" defTabSz="1733930" rtl="0" fontAlgn="auto" latinLnBrk="0" hangingPunct="0">
              <a:lnSpc>
                <a:spcPct val="100000"/>
              </a:lnSpc>
              <a:spcBef>
                <a:spcPts val="600"/>
              </a:spcBef>
              <a:spcAft>
                <a:spcPts val="0"/>
              </a:spcAft>
              <a:buClrTx/>
              <a:buSzTx/>
              <a:buFontTx/>
              <a:buNone/>
              <a:tabLst/>
            </a:pPr>
            <a:r>
              <a:rPr lang="en-US" sz="3200" b="1" dirty="0">
                <a:solidFill>
                  <a:srgbClr val="FF0000"/>
                </a:solidFill>
              </a:rPr>
              <a:t>Nuclear Verdicts</a:t>
            </a:r>
            <a:endParaRPr kumimoji="0" lang="en-US" sz="3200" b="1" i="0" u="none" strike="noStrike" cap="none" spc="0" normalizeH="0" baseline="0" dirty="0">
              <a:ln>
                <a:noFill/>
              </a:ln>
              <a:solidFill>
                <a:srgbClr val="FF0000"/>
              </a:solidFill>
              <a:effectLst/>
              <a:uFillTx/>
              <a:latin typeface="+mn-lt"/>
              <a:ea typeface="+mn-ea"/>
              <a:cs typeface="+mn-cs"/>
              <a:sym typeface="Helvetica Neue"/>
            </a:endParaRPr>
          </a:p>
        </p:txBody>
      </p:sp>
    </p:spTree>
    <p:extLst>
      <p:ext uri="{BB962C8B-B14F-4D97-AF65-F5344CB8AC3E}">
        <p14:creationId xmlns:p14="http://schemas.microsoft.com/office/powerpoint/2010/main" val="33340201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BD0DC1-AA8B-DE70-80A3-F00DF947A35E}"/>
            </a:ext>
          </a:extLst>
        </p:cNvPr>
        <p:cNvGrpSpPr/>
        <p:nvPr/>
      </p:nvGrpSpPr>
      <p:grpSpPr>
        <a:xfrm>
          <a:off x="0" y="0"/>
          <a:ext cx="0" cy="0"/>
          <a:chOff x="0" y="0"/>
          <a:chExt cx="0" cy="0"/>
        </a:xfrm>
      </p:grpSpPr>
      <p:pic>
        <p:nvPicPr>
          <p:cNvPr id="163" name="PRISM_Logo Mark_Acronym_Full Name_Full Color (Mark on left).png" descr="PRISM_Logo Mark_Acronym_Full Name_Full Color (Mark on left).png">
            <a:extLst>
              <a:ext uri="{FF2B5EF4-FFF2-40B4-BE49-F238E27FC236}">
                <a16:creationId xmlns:a16="http://schemas.microsoft.com/office/drawing/2014/main" id="{8B6805CA-7E37-83E1-EBAA-1522C8D4552F}"/>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959020" y="8162671"/>
            <a:ext cx="1853333" cy="711681"/>
          </a:xfrm>
          <a:prstGeom prst="rect">
            <a:avLst/>
          </a:prstGeom>
          <a:ln w="12700">
            <a:miter lim="400000"/>
          </a:ln>
        </p:spPr>
      </p:pic>
      <p:pic>
        <p:nvPicPr>
          <p:cNvPr id="164" name="Image" descr="Image">
            <a:extLst>
              <a:ext uri="{FF2B5EF4-FFF2-40B4-BE49-F238E27FC236}">
                <a16:creationId xmlns:a16="http://schemas.microsoft.com/office/drawing/2014/main" id="{CBB7B889-4320-036E-BB4F-208A92A16D85}"/>
              </a:ext>
            </a:extLst>
          </p:cNvPr>
          <p:cNvPicPr>
            <a:picLocks/>
          </p:cNvPicPr>
          <p:nvPr/>
        </p:nvPicPr>
        <p:blipFill>
          <a:blip r:embed="rId4" cstate="email">
            <a:extLst>
              <a:ext uri="{28A0092B-C50C-407E-A947-70E740481C1C}">
                <a14:useLocalDpi xmlns:a14="http://schemas.microsoft.com/office/drawing/2010/main" val="0"/>
              </a:ext>
            </a:extLst>
          </a:blip>
          <a:stretch>
            <a:fillRect/>
          </a:stretch>
        </p:blipFill>
        <p:spPr>
          <a:xfrm>
            <a:off x="2931080" y="8756984"/>
            <a:ext cx="9418043" cy="107351"/>
          </a:xfrm>
          <a:prstGeom prst="rect">
            <a:avLst/>
          </a:prstGeom>
          <a:ln w="12700">
            <a:miter lim="400000"/>
          </a:ln>
        </p:spPr>
      </p:pic>
      <p:sp>
        <p:nvSpPr>
          <p:cNvPr id="2" name="Title 1">
            <a:extLst>
              <a:ext uri="{FF2B5EF4-FFF2-40B4-BE49-F238E27FC236}">
                <a16:creationId xmlns:a16="http://schemas.microsoft.com/office/drawing/2014/main" id="{74BE3B02-5288-B181-4C4E-6800CD8EE4FA}"/>
              </a:ext>
            </a:extLst>
          </p:cNvPr>
          <p:cNvSpPr>
            <a:spLocks noGrp="1"/>
          </p:cNvSpPr>
          <p:nvPr>
            <p:ph type="title"/>
          </p:nvPr>
        </p:nvSpPr>
        <p:spPr>
          <a:xfrm>
            <a:off x="317500" y="358643"/>
            <a:ext cx="12547600" cy="1016001"/>
          </a:xfrm>
        </p:spPr>
        <p:txBody>
          <a:bodyPr>
            <a:normAutofit/>
          </a:bodyPr>
          <a:lstStyle/>
          <a:p>
            <a:r>
              <a:rPr lang="en-US" sz="5000" dirty="0">
                <a:solidFill>
                  <a:schemeClr val="tx1"/>
                </a:solidFill>
              </a:rPr>
              <a:t>Why Are Costs Continuing to Increase?</a:t>
            </a:r>
            <a:endParaRPr lang="en-US" sz="5000" dirty="0"/>
          </a:p>
        </p:txBody>
      </p:sp>
      <p:pic>
        <p:nvPicPr>
          <p:cNvPr id="8" name="Picture 7">
            <a:extLst>
              <a:ext uri="{FF2B5EF4-FFF2-40B4-BE49-F238E27FC236}">
                <a16:creationId xmlns:a16="http://schemas.microsoft.com/office/drawing/2014/main" id="{ABCB4C92-49A1-68E3-629F-73F9B3221665}"/>
              </a:ext>
            </a:extLst>
          </p:cNvPr>
          <p:cNvPicPr>
            <a:picLocks noChangeAspect="1"/>
          </p:cNvPicPr>
          <p:nvPr/>
        </p:nvPicPr>
        <p:blipFill rotWithShape="1">
          <a:blip r:embed="rId5" cstate="email">
            <a:clrChange>
              <a:clrFrom>
                <a:srgbClr val="FFFFFF"/>
              </a:clrFrom>
              <a:clrTo>
                <a:srgbClr val="FFFFFF">
                  <a:alpha val="0"/>
                </a:srgbClr>
              </a:clrTo>
            </a:clrChange>
            <a:duotone>
              <a:schemeClr val="bg2">
                <a:shade val="45000"/>
                <a:satMod val="135000"/>
              </a:schemeClr>
              <a:prstClr val="white"/>
            </a:duotone>
            <a:extLst>
              <a:ext uri="{BEBA8EAE-BF5A-486C-A8C5-ECC9F3942E4B}">
                <a14:imgProps xmlns:a14="http://schemas.microsoft.com/office/drawing/2010/main">
                  <a14:imgLayer r:embed="rId6">
                    <a14:imgEffect>
                      <a14:brightnessContrast contrast="20000"/>
                    </a14:imgEffect>
                  </a14:imgLayer>
                </a14:imgProps>
              </a:ext>
              <a:ext uri="{28A0092B-C50C-407E-A947-70E740481C1C}">
                <a14:useLocalDpi xmlns:a14="http://schemas.microsoft.com/office/drawing/2010/main" val="0"/>
              </a:ext>
            </a:extLst>
          </a:blip>
          <a:srcRect/>
          <a:stretch/>
        </p:blipFill>
        <p:spPr>
          <a:xfrm>
            <a:off x="11968480" y="8652623"/>
            <a:ext cx="1037836" cy="1037381"/>
          </a:xfrm>
          <a:prstGeom prst="rect">
            <a:avLst/>
          </a:prstGeom>
        </p:spPr>
      </p:pic>
      <p:pic>
        <p:nvPicPr>
          <p:cNvPr id="5" name="Picture 4">
            <a:extLst>
              <a:ext uri="{FF2B5EF4-FFF2-40B4-BE49-F238E27FC236}">
                <a16:creationId xmlns:a16="http://schemas.microsoft.com/office/drawing/2014/main" id="{9D61C4FC-2E35-CED6-BA21-BBD6C98BBCFC}"/>
              </a:ext>
            </a:extLst>
          </p:cNvPr>
          <p:cNvPicPr>
            <a:picLocks noChangeAspect="1"/>
          </p:cNvPicPr>
          <p:nvPr/>
        </p:nvPicPr>
        <p:blipFill rotWithShape="1">
          <a:blip r:embed="rId7" cstate="email">
            <a:duotone>
              <a:schemeClr val="bg2">
                <a:shade val="45000"/>
                <a:satMod val="135000"/>
              </a:schemeClr>
              <a:prstClr val="white"/>
            </a:duotone>
            <a:clrChange>
              <a:clrFrom>
                <a:srgbClr val="FFFFFF"/>
              </a:clrFrom>
              <a:clrTo>
                <a:srgbClr val="FFFFFF">
                  <a:alpha val="0"/>
                </a:srgbClr>
              </a:clrTo>
            </a:clrChange>
            <a:extLst>
              <a:ext uri="{28A0092B-C50C-407E-A947-70E740481C1C}">
                <a14:useLocalDpi xmlns:a14="http://schemas.microsoft.com/office/drawing/2010/main" val="0"/>
              </a:ext>
            </a:extLst>
          </a:blip>
          <a:srcRect/>
          <a:stretch/>
        </p:blipFill>
        <p:spPr>
          <a:xfrm>
            <a:off x="8779113" y="7363539"/>
            <a:ext cx="3268108" cy="2410285"/>
          </a:xfrm>
          <a:prstGeom prst="rect">
            <a:avLst/>
          </a:prstGeom>
        </p:spPr>
      </p:pic>
      <p:pic>
        <p:nvPicPr>
          <p:cNvPr id="4" name="Picture 3">
            <a:extLst>
              <a:ext uri="{FF2B5EF4-FFF2-40B4-BE49-F238E27FC236}">
                <a16:creationId xmlns:a16="http://schemas.microsoft.com/office/drawing/2014/main" id="{0A66003C-FE37-9EC9-C6A1-593E62843FBF}"/>
              </a:ext>
            </a:extLst>
          </p:cNvPr>
          <p:cNvPicPr>
            <a:picLocks noChangeAspect="1"/>
          </p:cNvPicPr>
          <p:nvPr/>
        </p:nvPicPr>
        <p:blipFill>
          <a:blip r:embed="rId8"/>
          <a:stretch>
            <a:fillRect/>
          </a:stretch>
        </p:blipFill>
        <p:spPr>
          <a:xfrm>
            <a:off x="819686" y="1374644"/>
            <a:ext cx="11365428" cy="6368490"/>
          </a:xfrm>
          <a:prstGeom prst="rect">
            <a:avLst/>
          </a:prstGeom>
        </p:spPr>
      </p:pic>
    </p:spTree>
    <p:extLst>
      <p:ext uri="{BB962C8B-B14F-4D97-AF65-F5344CB8AC3E}">
        <p14:creationId xmlns:p14="http://schemas.microsoft.com/office/powerpoint/2010/main" val="411421136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4E1E43-E853-487B-A371-F5AD26C67B90}"/>
              </a:ext>
            </a:extLst>
          </p:cNvPr>
          <p:cNvSpPr>
            <a:spLocks noGrp="1"/>
          </p:cNvSpPr>
          <p:nvPr>
            <p:ph type="title"/>
          </p:nvPr>
        </p:nvSpPr>
        <p:spPr>
          <a:xfrm>
            <a:off x="360296" y="381264"/>
            <a:ext cx="12491407" cy="1016001"/>
          </a:xfrm>
        </p:spPr>
        <p:txBody>
          <a:bodyPr>
            <a:normAutofit fontScale="90000"/>
          </a:bodyPr>
          <a:lstStyle/>
          <a:p>
            <a:r>
              <a:rPr lang="en-US" dirty="0"/>
              <a:t>Why Are Costs Continuing to Increase?</a:t>
            </a:r>
          </a:p>
        </p:txBody>
      </p:sp>
      <p:sp>
        <p:nvSpPr>
          <p:cNvPr id="3" name="Content Placeholder 2">
            <a:extLst>
              <a:ext uri="{FF2B5EF4-FFF2-40B4-BE49-F238E27FC236}">
                <a16:creationId xmlns:a16="http://schemas.microsoft.com/office/drawing/2014/main" id="{7A7B4955-8E01-4814-9373-C051BE45ECEC}"/>
              </a:ext>
            </a:extLst>
          </p:cNvPr>
          <p:cNvSpPr>
            <a:spLocks noGrp="1"/>
          </p:cNvSpPr>
          <p:nvPr>
            <p:ph idx="1"/>
          </p:nvPr>
        </p:nvSpPr>
        <p:spPr>
          <a:xfrm>
            <a:off x="741322" y="5989198"/>
            <a:ext cx="3580157" cy="3618065"/>
          </a:xfrm>
        </p:spPr>
        <p:txBody>
          <a:bodyPr>
            <a:normAutofit/>
          </a:bodyPr>
          <a:lstStyle/>
          <a:p>
            <a:pPr marL="0" indent="0">
              <a:spcBef>
                <a:spcPts val="0"/>
              </a:spcBef>
              <a:buNone/>
            </a:pPr>
            <a:endParaRPr lang="en-US" sz="2800" dirty="0"/>
          </a:p>
          <a:p>
            <a:endParaRPr lang="en-US" sz="2400" b="1" u="sng" dirty="0"/>
          </a:p>
          <a:p>
            <a:pPr lvl="1">
              <a:lnSpc>
                <a:spcPct val="100000"/>
              </a:lnSpc>
              <a:spcBef>
                <a:spcPts val="600"/>
              </a:spcBef>
            </a:pPr>
            <a:endParaRPr lang="en-US" sz="2400" dirty="0"/>
          </a:p>
        </p:txBody>
      </p:sp>
      <p:sp>
        <p:nvSpPr>
          <p:cNvPr id="8" name="TextBox 7">
            <a:extLst>
              <a:ext uri="{FF2B5EF4-FFF2-40B4-BE49-F238E27FC236}">
                <a16:creationId xmlns:a16="http://schemas.microsoft.com/office/drawing/2014/main" id="{9BBA1417-DC60-4A42-927F-D4323DB31987}"/>
              </a:ext>
            </a:extLst>
          </p:cNvPr>
          <p:cNvSpPr txBox="1"/>
          <p:nvPr/>
        </p:nvSpPr>
        <p:spPr>
          <a:xfrm>
            <a:off x="3983276" y="1212568"/>
            <a:ext cx="5273457" cy="106695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1733930" rtl="0" fontAlgn="auto" latinLnBrk="0" hangingPunct="0">
              <a:lnSpc>
                <a:spcPct val="90000"/>
              </a:lnSpc>
              <a:spcBef>
                <a:spcPts val="3200"/>
              </a:spcBef>
              <a:spcAft>
                <a:spcPts val="0"/>
              </a:spcAft>
              <a:buClrTx/>
              <a:buSzTx/>
              <a:buFontTx/>
              <a:buNone/>
              <a:tabLst/>
            </a:pPr>
            <a:r>
              <a:rPr kumimoji="0" lang="en-US" sz="4000" b="1" i="0" u="none" strike="noStrike" cap="none" spc="0" normalizeH="0" baseline="0" dirty="0">
                <a:ln>
                  <a:noFill/>
                </a:ln>
                <a:solidFill>
                  <a:srgbClr val="8B46A2"/>
                </a:solidFill>
                <a:effectLst/>
                <a:uFillTx/>
                <a:latin typeface="+mn-lt"/>
                <a:ea typeface="+mn-ea"/>
                <a:cs typeface="+mn-cs"/>
                <a:sym typeface="Helvetica Neue"/>
              </a:rPr>
              <a:t>Litigation Funding</a:t>
            </a:r>
          </a:p>
        </p:txBody>
      </p:sp>
      <p:pic>
        <p:nvPicPr>
          <p:cNvPr id="7170" name="Picture 2" descr="ANALYSIS: Lit Finance Complexities, Opportunities on the Rise - 401 Capital">
            <a:extLst>
              <a:ext uri="{FF2B5EF4-FFF2-40B4-BE49-F238E27FC236}">
                <a16:creationId xmlns:a16="http://schemas.microsoft.com/office/drawing/2014/main" id="{6DBE5A33-C2FB-4C30-91FB-06C3E054FB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79764" y="6813834"/>
            <a:ext cx="5045271" cy="255850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a:extLst>
              <a:ext uri="{FF2B5EF4-FFF2-40B4-BE49-F238E27FC236}">
                <a16:creationId xmlns:a16="http://schemas.microsoft.com/office/drawing/2014/main" id="{3DE93115-5969-4B10-9769-70371CA0C788}"/>
              </a:ext>
            </a:extLst>
          </p:cNvPr>
          <p:cNvPicPr>
            <a:picLocks noChangeAspect="1"/>
          </p:cNvPicPr>
          <p:nvPr/>
        </p:nvPicPr>
        <p:blipFill>
          <a:blip r:embed="rId4"/>
          <a:stretch>
            <a:fillRect/>
          </a:stretch>
        </p:blipFill>
        <p:spPr>
          <a:xfrm>
            <a:off x="1729199" y="2450537"/>
            <a:ext cx="9753600" cy="3905250"/>
          </a:xfrm>
          <a:prstGeom prst="rect">
            <a:avLst/>
          </a:prstGeom>
        </p:spPr>
      </p:pic>
    </p:spTree>
    <p:extLst>
      <p:ext uri="{BB962C8B-B14F-4D97-AF65-F5344CB8AC3E}">
        <p14:creationId xmlns:p14="http://schemas.microsoft.com/office/powerpoint/2010/main" val="2736219654"/>
      </p:ext>
    </p:extLst>
  </p:cSld>
  <p:clrMapOvr>
    <a:masterClrMapping/>
  </p:clrMapOvr>
</p:sld>
</file>

<file path=ppt/theme/theme1.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1733930" rtl="0" fontAlgn="auto" latinLnBrk="0" hangingPunct="0">
          <a:lnSpc>
            <a:spcPct val="90000"/>
          </a:lnSpc>
          <a:spcBef>
            <a:spcPts val="3200"/>
          </a:spcBef>
          <a:spcAft>
            <a:spcPts val="0"/>
          </a:spcAft>
          <a:buClrTx/>
          <a:buSzTx/>
          <a:buFontTx/>
          <a:buNone/>
          <a:tabLst/>
          <a:defRPr kumimoji="0" sz="30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584200" rtl="0" fontAlgn="auto" latinLnBrk="0" hangingPunct="0">
          <a:lnSpc>
            <a:spcPct val="100000"/>
          </a:lnSpc>
          <a:spcBef>
            <a:spcPts val="0"/>
          </a:spcBef>
          <a:spcAft>
            <a:spcPts val="0"/>
          </a:spcAft>
          <a:buClrTx/>
          <a:buSzTx/>
          <a:buFontTx/>
          <a:buNone/>
          <a:tabLst/>
          <a:defRPr kumimoji="0" sz="2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1733930" rtl="0" fontAlgn="auto" latinLnBrk="0" hangingPunct="0">
          <a:lnSpc>
            <a:spcPct val="90000"/>
          </a:lnSpc>
          <a:spcBef>
            <a:spcPts val="3200"/>
          </a:spcBef>
          <a:spcAft>
            <a:spcPts val="0"/>
          </a:spcAft>
          <a:buClrTx/>
          <a:buSzTx/>
          <a:buFontTx/>
          <a:buNone/>
          <a:tabLst/>
          <a:defRPr kumimoji="0" sz="30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docProps/app.xml><?xml version="1.0" encoding="utf-8"?>
<Properties xmlns="http://schemas.openxmlformats.org/officeDocument/2006/extended-properties" xmlns:vt="http://schemas.openxmlformats.org/officeDocument/2006/docPropsVTypes">
  <TotalTime>14400</TotalTime>
  <Words>1870</Words>
  <Application>Microsoft Office PowerPoint</Application>
  <PresentationFormat>Custom</PresentationFormat>
  <Paragraphs>249</Paragraphs>
  <Slides>20</Slides>
  <Notes>20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20</vt:i4>
      </vt:variant>
    </vt:vector>
  </HeadingPairs>
  <TitlesOfParts>
    <vt:vector size="27" baseType="lpstr">
      <vt:lpstr>Arial</vt:lpstr>
      <vt:lpstr>Calibri</vt:lpstr>
      <vt:lpstr>Helvetica Neue</vt:lpstr>
      <vt:lpstr>Helvetica Neue Medium</vt:lpstr>
      <vt:lpstr>Mission Gothic Regular</vt:lpstr>
      <vt:lpstr>Open Sans Light</vt:lpstr>
      <vt:lpstr>21_BasicWhite</vt:lpstr>
      <vt:lpstr>PowerPoint Presentation</vt:lpstr>
      <vt:lpstr>About PRISM</vt:lpstr>
      <vt:lpstr>PowerPoint Presentation</vt:lpstr>
      <vt:lpstr>PowerPoint Presentation</vt:lpstr>
      <vt:lpstr>PowerPoint Presentation</vt:lpstr>
      <vt:lpstr>PowerPoint Presentation</vt:lpstr>
      <vt:lpstr>Why Are Costs Continuing to Increase?</vt:lpstr>
      <vt:lpstr>Why Are Costs Continuing to Increase?</vt:lpstr>
      <vt:lpstr>Why Are Costs Continuing to Increase?</vt:lpstr>
      <vt:lpstr>Why Are Costs Continuing to Increase?</vt:lpstr>
      <vt:lpstr>What is PRISM Doing About it?</vt:lpstr>
      <vt:lpstr>What is PRISM Doing About it?</vt:lpstr>
      <vt:lpstr>What Can the County Continue Doing?</vt:lpstr>
      <vt:lpstr>PowerPoint Presentation</vt:lpstr>
      <vt:lpstr>Why Transition is Needed</vt:lpstr>
      <vt:lpstr>Alternatives</vt:lpstr>
      <vt:lpstr>About GSRMA</vt:lpstr>
      <vt:lpstr>About GSRMA</vt:lpstr>
      <vt:lpstr>2026/27 Costs</vt:lpstr>
      <vt:lpstr>Process to Join GSRMA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Nicole Montalvo (Pimley)</dc:creator>
  <cp:lastModifiedBy>Lloyd Guintivano</cp:lastModifiedBy>
  <cp:revision>382</cp:revision>
  <dcterms:modified xsi:type="dcterms:W3CDTF">2026-04-15T23:44:58Z</dcterms:modified>
</cp:coreProperties>
</file>