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1"/>
  </p:notesMasterIdLst>
  <p:sldIdLst>
    <p:sldId id="256" r:id="rId5"/>
    <p:sldId id="260" r:id="rId6"/>
    <p:sldId id="261" r:id="rId7"/>
    <p:sldId id="267" r:id="rId8"/>
    <p:sldId id="268" r:id="rId9"/>
    <p:sldId id="266" r:id="rId10"/>
  </p:sldIdLst>
  <p:sldSz cx="18288000" cy="10287000"/>
  <p:notesSz cx="6858000" cy="9144000"/>
  <p:embeddedFontLst>
    <p:embeddedFont>
      <p:font typeface="Runda Normal" panose="02000000000000000000" charset="0"/>
      <p:regular r:id="rId12"/>
      <p: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73366" autoAdjust="0"/>
  </p:normalViewPr>
  <p:slideViewPr>
    <p:cSldViewPr>
      <p:cViewPr varScale="1">
        <p:scale>
          <a:sx n="54" d="100"/>
          <a:sy n="54" d="100"/>
        </p:scale>
        <p:origin x="173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D3A42-06DB-4304-A51F-D26A2896EB6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C961C-D2FF-4FB8-8AA1-DB5659701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29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C961C-D2FF-4FB8-8AA1-DB56597017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9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C961C-D2FF-4FB8-8AA1-DB56597017E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58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C961C-D2FF-4FB8-8AA1-DB56597017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8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E302E-673F-09A8-82C0-B43E4E60C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8A4A68-0280-50FB-0A38-3BE6748171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D61D10-8B8B-CCF0-6011-43EA2E2875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ym typeface="Rund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D3BB2-1618-B975-A17A-BEEF603E29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C961C-D2FF-4FB8-8AA1-DB56597017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59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0F9DB-2D43-090B-4B41-04F39AD5E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1BF376-9BDD-DB4C-0B75-DFFE048F7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35AC57-4D77-F7E1-9B7F-422E0D48B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B492A-610E-3962-0458-BA652841D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C961C-D2FF-4FB8-8AA1-DB56597017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90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C961C-D2FF-4FB8-8AA1-DB56597017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61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orthernren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Roneill@dbcteam.ne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1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9879" y="7354791"/>
            <a:ext cx="4422444" cy="2487624"/>
          </a:xfrm>
          <a:custGeom>
            <a:avLst/>
            <a:gdLst/>
            <a:ahLst/>
            <a:cxnLst/>
            <a:rect l="l" t="t" r="r" b="b"/>
            <a:pathLst>
              <a:path w="4422444" h="2487624">
                <a:moveTo>
                  <a:pt x="0" y="0"/>
                </a:moveTo>
                <a:lnTo>
                  <a:pt x="4422443" y="0"/>
                </a:lnTo>
                <a:lnTo>
                  <a:pt x="4422443" y="2487625"/>
                </a:lnTo>
                <a:lnTo>
                  <a:pt x="0" y="24876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95016" y="5335192"/>
            <a:ext cx="6079811" cy="143321"/>
            <a:chOff x="0" y="0"/>
            <a:chExt cx="1601267" cy="3774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01267" cy="37747"/>
            </a:xfrm>
            <a:custGeom>
              <a:avLst/>
              <a:gdLst/>
              <a:ahLst/>
              <a:cxnLst/>
              <a:rect l="l" t="t" r="r" b="b"/>
              <a:pathLst>
                <a:path w="1601267" h="37747">
                  <a:moveTo>
                    <a:pt x="0" y="0"/>
                  </a:moveTo>
                  <a:lnTo>
                    <a:pt x="1601267" y="0"/>
                  </a:lnTo>
                  <a:lnTo>
                    <a:pt x="1601267" y="37747"/>
                  </a:lnTo>
                  <a:lnTo>
                    <a:pt x="0" y="377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1601267" cy="282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95016" y="2537627"/>
            <a:ext cx="7414308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6000" b="1" spc="9" dirty="0">
                <a:solidFill>
                  <a:srgbClr val="FFFFFF"/>
                </a:solidFill>
                <a:latin typeface="Runda Medium"/>
                <a:ea typeface="Runda Medium"/>
                <a:cs typeface="Runda Medium"/>
                <a:sym typeface="Runda Medium"/>
              </a:rPr>
              <a:t>Helping Lake County Cut Costs &amp; Save Energy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592732" y="582050"/>
            <a:ext cx="1666568" cy="265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72"/>
              </a:lnSpc>
            </a:pPr>
            <a:r>
              <a:rPr lang="en-US" sz="1793" spc="1" dirty="0">
                <a:solidFill>
                  <a:srgbClr val="C6EDC1"/>
                </a:solidFill>
                <a:latin typeface="Runda Light"/>
                <a:ea typeface="Runda Light"/>
                <a:cs typeface="Runda Light"/>
                <a:sym typeface="Runda Light"/>
              </a:rPr>
              <a:t>May 2025</a:t>
            </a:r>
          </a:p>
        </p:txBody>
      </p:sp>
      <p:sp>
        <p:nvSpPr>
          <p:cNvPr id="9" name="Freeform 9"/>
          <p:cNvSpPr/>
          <p:nvPr/>
        </p:nvSpPr>
        <p:spPr>
          <a:xfrm>
            <a:off x="8997796" y="2854179"/>
            <a:ext cx="10564659" cy="7532392"/>
          </a:xfrm>
          <a:custGeom>
            <a:avLst/>
            <a:gdLst/>
            <a:ahLst/>
            <a:cxnLst/>
            <a:rect l="l" t="t" r="r" b="b"/>
            <a:pathLst>
              <a:path w="10564659" h="7532392">
                <a:moveTo>
                  <a:pt x="0" y="0"/>
                </a:moveTo>
                <a:lnTo>
                  <a:pt x="10564659" y="0"/>
                </a:lnTo>
                <a:lnTo>
                  <a:pt x="10564659" y="7532392"/>
                </a:lnTo>
                <a:lnTo>
                  <a:pt x="0" y="75323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986" t="-12099" r="-988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763000" y="1257300"/>
            <a:ext cx="11421381" cy="11421381"/>
          </a:xfrm>
          <a:custGeom>
            <a:avLst/>
            <a:gdLst/>
            <a:ahLst/>
            <a:cxnLst/>
            <a:rect l="l" t="t" r="r" b="b"/>
            <a:pathLst>
              <a:path w="11421381" h="11421381">
                <a:moveTo>
                  <a:pt x="0" y="0"/>
                </a:moveTo>
                <a:lnTo>
                  <a:pt x="11421381" y="0"/>
                </a:lnTo>
                <a:lnTo>
                  <a:pt x="11421381" y="11421381"/>
                </a:lnTo>
                <a:lnTo>
                  <a:pt x="0" y="114213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151838" y="9315450"/>
            <a:ext cx="591346" cy="411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58"/>
              </a:lnSpc>
            </a:pPr>
            <a:r>
              <a:rPr lang="en-US" sz="3058" b="1" spc="3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 Bold"/>
              </a:rPr>
              <a:t>01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5417578" cy="10287000"/>
            <a:chOff x="0" y="0"/>
            <a:chExt cx="142685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26852" cy="2709333"/>
            </a:xfrm>
            <a:custGeom>
              <a:avLst/>
              <a:gdLst/>
              <a:ahLst/>
              <a:cxnLst/>
              <a:rect l="l" t="t" r="r" b="b"/>
              <a:pathLst>
                <a:path w="1426852" h="2709333">
                  <a:moveTo>
                    <a:pt x="0" y="0"/>
                  </a:moveTo>
                  <a:lnTo>
                    <a:pt x="1426852" y="0"/>
                  </a:lnTo>
                  <a:lnTo>
                    <a:pt x="14268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24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1426852" cy="2699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95016" y="2162944"/>
            <a:ext cx="3531498" cy="2367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0"/>
              </a:lnSpc>
            </a:pPr>
            <a:r>
              <a:rPr lang="en-US" sz="4600" b="1" spc="4" dirty="0">
                <a:solidFill>
                  <a:srgbClr val="FFFFFF"/>
                </a:solidFill>
                <a:latin typeface="Runda Bold"/>
                <a:ea typeface="Runda Bold"/>
                <a:cs typeface="Runda Bold"/>
                <a:sym typeface="Runda Bold"/>
              </a:rPr>
              <a:t>Practical Energy Solutions, Real Savings</a:t>
            </a:r>
          </a:p>
        </p:txBody>
      </p:sp>
      <p:pic>
        <p:nvPicPr>
          <p:cNvPr id="2050" name="Picture 2" descr="Lake County, CA | Official Website">
            <a:extLst>
              <a:ext uri="{FF2B5EF4-FFF2-40B4-BE49-F238E27FC236}">
                <a16:creationId xmlns:a16="http://schemas.microsoft.com/office/drawing/2014/main" id="{7958EA8A-67FD-05EA-75CB-E02D64E5D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72" y="5448300"/>
            <a:ext cx="4932327" cy="2693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E6D9934B-10F6-6B4F-9474-54A1D3AF37CE}"/>
              </a:ext>
            </a:extLst>
          </p:cNvPr>
          <p:cNvSpPr txBox="1"/>
          <p:nvPr/>
        </p:nvSpPr>
        <p:spPr>
          <a:xfrm>
            <a:off x="8229600" y="2384318"/>
            <a:ext cx="8385353" cy="4293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4000" b="1" dirty="0">
                <a:solidFill>
                  <a:srgbClr val="052434"/>
                </a:solidFill>
                <a:latin typeface="Runda Bold"/>
                <a:ea typeface="Runda Bold"/>
                <a:cs typeface="Runda Bold"/>
                <a:sym typeface="Runda Bold"/>
              </a:rPr>
              <a:t>    Seven Flexible Local Programs</a:t>
            </a:r>
            <a:br>
              <a:rPr lang="en-US" sz="4000" b="1" dirty="0">
                <a:solidFill>
                  <a:srgbClr val="052434"/>
                </a:solidFill>
                <a:latin typeface="Runda Bold"/>
                <a:ea typeface="Runda Bold"/>
                <a:cs typeface="Runda Bold"/>
                <a:sym typeface="Runda Bold"/>
              </a:rPr>
            </a:br>
            <a:r>
              <a:rPr lang="en-US" sz="4000" b="1" dirty="0">
                <a:solidFill>
                  <a:srgbClr val="052434"/>
                </a:solidFill>
                <a:latin typeface="Runda Bold"/>
                <a:ea typeface="Runda Bold"/>
                <a:cs typeface="Runda Bold"/>
                <a:sym typeface="Runda Bold"/>
              </a:rPr>
              <a:t> </a:t>
            </a:r>
          </a:p>
          <a:p>
            <a:pPr marL="496566" lvl="1" indent="-248283" algn="l">
              <a:lnSpc>
                <a:spcPts val="3219"/>
              </a:lnSpc>
              <a:buFont typeface="Arial"/>
              <a:buChar char="•"/>
            </a:pPr>
            <a:r>
              <a:rPr lang="en-US" sz="3200" dirty="0">
                <a:solidFill>
                  <a:srgbClr val="052434"/>
                </a:solidFill>
                <a:latin typeface="Runda Normal" panose="02000000000000000000" pitchFamily="2" charset="77"/>
                <a:ea typeface="Runda Bold"/>
                <a:cs typeface="Runda Bold"/>
                <a:sym typeface="Runda"/>
              </a:rPr>
              <a:t>Residential Education &amp; Outreach</a:t>
            </a:r>
          </a:p>
          <a:p>
            <a:pPr marL="496566" lvl="1" indent="-248283" algn="l">
              <a:lnSpc>
                <a:spcPts val="3219"/>
              </a:lnSpc>
              <a:buFont typeface="Arial"/>
              <a:buChar char="•"/>
            </a:pPr>
            <a:r>
              <a:rPr lang="en-US" sz="3200" dirty="0">
                <a:solidFill>
                  <a:srgbClr val="052434"/>
                </a:solidFill>
                <a:latin typeface="Runda Normal" panose="02000000000000000000" pitchFamily="2" charset="77"/>
                <a:ea typeface="Runda Bold"/>
                <a:cs typeface="Runda Bold"/>
                <a:sym typeface="Runda"/>
              </a:rPr>
              <a:t>Residential Rebates</a:t>
            </a:r>
          </a:p>
          <a:p>
            <a:pPr marL="496566" lvl="1" indent="-248283">
              <a:lnSpc>
                <a:spcPts val="3219"/>
              </a:lnSpc>
              <a:buFont typeface="Arial"/>
              <a:buChar char="•"/>
            </a:pPr>
            <a:r>
              <a:rPr lang="en-US" sz="3200" dirty="0">
                <a:solidFill>
                  <a:srgbClr val="052434"/>
                </a:solidFill>
                <a:latin typeface="Runda Normal" panose="02000000000000000000" pitchFamily="2" charset="77"/>
                <a:ea typeface="Runda Bold"/>
                <a:cs typeface="Runda Bold"/>
                <a:sym typeface="Runda"/>
              </a:rPr>
              <a:t>Finance/Loan Programs</a:t>
            </a:r>
          </a:p>
          <a:p>
            <a:pPr marL="496566" lvl="1" indent="-248283" algn="l">
              <a:lnSpc>
                <a:spcPts val="3219"/>
              </a:lnSpc>
              <a:buFont typeface="Arial"/>
              <a:buChar char="•"/>
            </a:pPr>
            <a:r>
              <a:rPr lang="en-US" sz="3200" dirty="0">
                <a:solidFill>
                  <a:srgbClr val="052434"/>
                </a:solidFill>
                <a:latin typeface="Runda Normal" panose="02000000000000000000" pitchFamily="2" charset="77"/>
                <a:ea typeface="Runda Bold"/>
                <a:cs typeface="Runda Bold"/>
                <a:sym typeface="Runda"/>
              </a:rPr>
              <a:t>Public Agencies</a:t>
            </a:r>
          </a:p>
          <a:p>
            <a:pPr marL="496566" lvl="1" indent="-248283">
              <a:lnSpc>
                <a:spcPts val="3219"/>
              </a:lnSpc>
              <a:buFont typeface="Arial"/>
              <a:buChar char="•"/>
            </a:pPr>
            <a:r>
              <a:rPr lang="en-US" sz="3200" dirty="0">
                <a:solidFill>
                  <a:srgbClr val="052434"/>
                </a:solidFill>
                <a:latin typeface="Runda Normal" panose="02000000000000000000" pitchFamily="2" charset="77"/>
                <a:ea typeface="Runda Bold"/>
                <a:cs typeface="Runda Bold"/>
                <a:sym typeface="Runda"/>
              </a:rPr>
              <a:t>Commercial &amp; Small Business Direct Install/Rebates</a:t>
            </a:r>
          </a:p>
          <a:p>
            <a:pPr marL="496566" lvl="1" indent="-248283" algn="l">
              <a:lnSpc>
                <a:spcPts val="3219"/>
              </a:lnSpc>
              <a:buFont typeface="Arial"/>
              <a:buChar char="•"/>
            </a:pPr>
            <a:r>
              <a:rPr lang="en-US" sz="3200" dirty="0">
                <a:solidFill>
                  <a:srgbClr val="052434"/>
                </a:solidFill>
                <a:latin typeface="Runda Normal" panose="02000000000000000000" pitchFamily="2" charset="77"/>
                <a:ea typeface="Runda Bold"/>
                <a:cs typeface="Runda Bold"/>
                <a:sym typeface="Runda"/>
              </a:rPr>
              <a:t>Workforce, Education &amp; Training</a:t>
            </a:r>
          </a:p>
          <a:p>
            <a:pPr marL="496566" lvl="1" indent="-248283" algn="l">
              <a:lnSpc>
                <a:spcPts val="3219"/>
              </a:lnSpc>
              <a:buFont typeface="Arial"/>
              <a:buChar char="•"/>
            </a:pPr>
            <a:r>
              <a:rPr lang="en-US" sz="3200" dirty="0">
                <a:solidFill>
                  <a:srgbClr val="052434"/>
                </a:solidFill>
                <a:latin typeface="Runda Normal" panose="02000000000000000000" pitchFamily="2" charset="77"/>
                <a:ea typeface="Runda Bold"/>
                <a:cs typeface="Runda Bold"/>
                <a:sym typeface="Runda"/>
              </a:rPr>
              <a:t>Codes and Standards Education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417578" cy="10287000"/>
            <a:chOff x="0" y="0"/>
            <a:chExt cx="142685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6852" cy="2709333"/>
            </a:xfrm>
            <a:custGeom>
              <a:avLst/>
              <a:gdLst/>
              <a:ahLst/>
              <a:cxnLst/>
              <a:rect l="l" t="t" r="r" b="b"/>
              <a:pathLst>
                <a:path w="1426852" h="2709333">
                  <a:moveTo>
                    <a:pt x="0" y="0"/>
                  </a:moveTo>
                  <a:lnTo>
                    <a:pt x="1426852" y="0"/>
                  </a:lnTo>
                  <a:lnTo>
                    <a:pt x="14268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6E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426852" cy="2699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43800" y="7623570"/>
            <a:ext cx="9140372" cy="1733203"/>
            <a:chOff x="0" y="0"/>
            <a:chExt cx="2407341" cy="4564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07341" cy="456482"/>
            </a:xfrm>
            <a:custGeom>
              <a:avLst/>
              <a:gdLst/>
              <a:ahLst/>
              <a:cxnLst/>
              <a:rect l="l" t="t" r="r" b="b"/>
              <a:pathLst>
                <a:path w="2407341" h="456482">
                  <a:moveTo>
                    <a:pt x="8470" y="0"/>
                  </a:moveTo>
                  <a:lnTo>
                    <a:pt x="2398871" y="0"/>
                  </a:lnTo>
                  <a:cubicBezTo>
                    <a:pt x="2403549" y="0"/>
                    <a:pt x="2407341" y="3792"/>
                    <a:pt x="2407341" y="8470"/>
                  </a:cubicBezTo>
                  <a:lnTo>
                    <a:pt x="2407341" y="448012"/>
                  </a:lnTo>
                  <a:cubicBezTo>
                    <a:pt x="2407341" y="450258"/>
                    <a:pt x="2406448" y="452412"/>
                    <a:pt x="2404860" y="454001"/>
                  </a:cubicBezTo>
                  <a:cubicBezTo>
                    <a:pt x="2403272" y="455589"/>
                    <a:pt x="2401117" y="456482"/>
                    <a:pt x="2398871" y="456482"/>
                  </a:cubicBezTo>
                  <a:lnTo>
                    <a:pt x="8470" y="456482"/>
                  </a:lnTo>
                  <a:cubicBezTo>
                    <a:pt x="3792" y="456482"/>
                    <a:pt x="0" y="452689"/>
                    <a:pt x="0" y="448012"/>
                  </a:cubicBezTo>
                  <a:lnTo>
                    <a:pt x="0" y="8470"/>
                  </a:lnTo>
                  <a:cubicBezTo>
                    <a:pt x="0" y="3792"/>
                    <a:pt x="3792" y="0"/>
                    <a:pt x="8470" y="0"/>
                  </a:cubicBezTo>
                  <a:close/>
                </a:path>
              </a:pathLst>
            </a:custGeom>
            <a:solidFill>
              <a:srgbClr val="0524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2407341" cy="446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16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95016" y="2162944"/>
            <a:ext cx="3531498" cy="1777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0"/>
              </a:lnSpc>
            </a:pPr>
            <a:r>
              <a:rPr lang="en-US" sz="4600" b="1" spc="4" dirty="0">
                <a:solidFill>
                  <a:srgbClr val="052434"/>
                </a:solidFill>
                <a:latin typeface="Runda Bold"/>
                <a:ea typeface="Runda Bold"/>
                <a:cs typeface="Runda Bold"/>
                <a:sym typeface="Runda Bold"/>
              </a:rPr>
              <a:t>Residential Education and Outreach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151838" y="9315450"/>
            <a:ext cx="591346" cy="411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58"/>
              </a:lnSpc>
            </a:pPr>
            <a:r>
              <a:rPr lang="en-US" sz="3058" b="1" spc="3">
                <a:solidFill>
                  <a:srgbClr val="052434"/>
                </a:solidFill>
                <a:latin typeface="Runda Bold"/>
                <a:ea typeface="Runda Bold"/>
                <a:cs typeface="Runda Bold"/>
                <a:sym typeface="Runda Bold"/>
              </a:rPr>
              <a:t>01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55112" y="7857948"/>
            <a:ext cx="8429060" cy="1300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Runda Normal" panose="02000000000000000000" pitchFamily="2" charset="77"/>
                <a:ea typeface="Barlow"/>
                <a:cs typeface="Barlow"/>
                <a:sym typeface="Barlow"/>
              </a:rPr>
              <a:t>GOAL:  Determine local energy needs &amp; priorities, increase awareness, provide entry point to benefit from rebates and finance programs</a:t>
            </a:r>
            <a:r>
              <a:rPr lang="en-US" sz="1800" b="1" dirty="0">
                <a:solidFill>
                  <a:srgbClr val="FFFFFF"/>
                </a:solidFill>
                <a:latin typeface="Runda Normal" panose="02000000000000000000" pitchFamily="2" charset="77"/>
                <a:ea typeface="Barlow"/>
                <a:cs typeface="Barlow"/>
                <a:sym typeface="Barlow"/>
              </a:rPr>
              <a:t>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41785" y="1756859"/>
            <a:ext cx="11201399" cy="5540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4400" b="1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Residential Education and Outreach</a:t>
            </a:r>
            <a:r>
              <a:rPr lang="en-US" sz="44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: </a:t>
            </a:r>
          </a:p>
          <a:p>
            <a:pPr marL="342900" indent="-342900" algn="l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algn="l">
              <a:lnSpc>
                <a:spcPts val="3079"/>
              </a:lnSpc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Outreach and energy awareness information to all residential utility customers in Lake County</a:t>
            </a:r>
            <a:b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</a:b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Local events</a:t>
            </a: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Website </a:t>
            </a: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  <a:hlinkClick r:id="rId3"/>
              </a:rPr>
              <a:t>Northernren.org </a:t>
            </a: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Advertising, email marketing etc.</a:t>
            </a:r>
            <a:b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</a:b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1257300" lvl="2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Free Energy Efficiency Kits – available now!</a:t>
            </a:r>
          </a:p>
          <a:p>
            <a:pPr marL="1257300" lvl="2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Free Home Energy Assessments – launching 6.2.25</a:t>
            </a:r>
          </a:p>
          <a:p>
            <a:pPr lvl="1">
              <a:lnSpc>
                <a:spcPts val="3079"/>
              </a:lnSpc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342900" indent="-342900" algn="l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342900" indent="-342900" algn="l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FF0BFE-EC68-53BF-D4C9-1FA9A4A53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601" y="5600700"/>
            <a:ext cx="4696599" cy="202287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DB23F-4293-016B-34EB-60B386CB7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C721AB3-7FA7-0417-1B02-637975930B34}"/>
              </a:ext>
            </a:extLst>
          </p:cNvPr>
          <p:cNvGrpSpPr/>
          <p:nvPr/>
        </p:nvGrpSpPr>
        <p:grpSpPr>
          <a:xfrm>
            <a:off x="0" y="0"/>
            <a:ext cx="5417578" cy="10287000"/>
            <a:chOff x="0" y="0"/>
            <a:chExt cx="1426852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7FEE088-D1B0-A6CC-080D-0F3E74904E4A}"/>
                </a:ext>
              </a:extLst>
            </p:cNvPr>
            <p:cNvSpPr/>
            <p:nvPr/>
          </p:nvSpPr>
          <p:spPr>
            <a:xfrm>
              <a:off x="0" y="0"/>
              <a:ext cx="1426852" cy="2709333"/>
            </a:xfrm>
            <a:custGeom>
              <a:avLst/>
              <a:gdLst/>
              <a:ahLst/>
              <a:cxnLst/>
              <a:rect l="l" t="t" r="r" b="b"/>
              <a:pathLst>
                <a:path w="1426852" h="2709333">
                  <a:moveTo>
                    <a:pt x="0" y="0"/>
                  </a:moveTo>
                  <a:lnTo>
                    <a:pt x="1426852" y="0"/>
                  </a:lnTo>
                  <a:lnTo>
                    <a:pt x="14268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6EDC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C58D417-F177-65E6-12A4-A8C27FEA5F07}"/>
                </a:ext>
              </a:extLst>
            </p:cNvPr>
            <p:cNvSpPr txBox="1"/>
            <p:nvPr/>
          </p:nvSpPr>
          <p:spPr>
            <a:xfrm>
              <a:off x="0" y="9525"/>
              <a:ext cx="1426852" cy="2699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ECCC439-438F-54CE-0FCB-AEBD870E5F6F}"/>
              </a:ext>
            </a:extLst>
          </p:cNvPr>
          <p:cNvGrpSpPr/>
          <p:nvPr/>
        </p:nvGrpSpPr>
        <p:grpSpPr>
          <a:xfrm>
            <a:off x="7543800" y="7623570"/>
            <a:ext cx="9140372" cy="1733203"/>
            <a:chOff x="0" y="0"/>
            <a:chExt cx="2407341" cy="4564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1AFF964-3A77-9CE0-80BE-9F6EE2A7F330}"/>
                </a:ext>
              </a:extLst>
            </p:cNvPr>
            <p:cNvSpPr/>
            <p:nvPr/>
          </p:nvSpPr>
          <p:spPr>
            <a:xfrm>
              <a:off x="0" y="0"/>
              <a:ext cx="2407341" cy="456482"/>
            </a:xfrm>
            <a:custGeom>
              <a:avLst/>
              <a:gdLst/>
              <a:ahLst/>
              <a:cxnLst/>
              <a:rect l="l" t="t" r="r" b="b"/>
              <a:pathLst>
                <a:path w="2407341" h="456482">
                  <a:moveTo>
                    <a:pt x="8470" y="0"/>
                  </a:moveTo>
                  <a:lnTo>
                    <a:pt x="2398871" y="0"/>
                  </a:lnTo>
                  <a:cubicBezTo>
                    <a:pt x="2403549" y="0"/>
                    <a:pt x="2407341" y="3792"/>
                    <a:pt x="2407341" y="8470"/>
                  </a:cubicBezTo>
                  <a:lnTo>
                    <a:pt x="2407341" y="448012"/>
                  </a:lnTo>
                  <a:cubicBezTo>
                    <a:pt x="2407341" y="450258"/>
                    <a:pt x="2406448" y="452412"/>
                    <a:pt x="2404860" y="454001"/>
                  </a:cubicBezTo>
                  <a:cubicBezTo>
                    <a:pt x="2403272" y="455589"/>
                    <a:pt x="2401117" y="456482"/>
                    <a:pt x="2398871" y="456482"/>
                  </a:cubicBezTo>
                  <a:lnTo>
                    <a:pt x="8470" y="456482"/>
                  </a:lnTo>
                  <a:cubicBezTo>
                    <a:pt x="3792" y="456482"/>
                    <a:pt x="0" y="452689"/>
                    <a:pt x="0" y="448012"/>
                  </a:cubicBezTo>
                  <a:lnTo>
                    <a:pt x="0" y="8470"/>
                  </a:lnTo>
                  <a:cubicBezTo>
                    <a:pt x="0" y="3792"/>
                    <a:pt x="3792" y="0"/>
                    <a:pt x="8470" y="0"/>
                  </a:cubicBezTo>
                  <a:close/>
                </a:path>
              </a:pathLst>
            </a:custGeom>
            <a:solidFill>
              <a:srgbClr val="0524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3B87CB4-906C-1B04-DE54-E69690B5ED8A}"/>
                </a:ext>
              </a:extLst>
            </p:cNvPr>
            <p:cNvSpPr txBox="1"/>
            <p:nvPr/>
          </p:nvSpPr>
          <p:spPr>
            <a:xfrm>
              <a:off x="0" y="9525"/>
              <a:ext cx="2407341" cy="446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169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067DE545-D326-1DA6-0B7B-2DD83B8AE496}"/>
              </a:ext>
            </a:extLst>
          </p:cNvPr>
          <p:cNvSpPr txBox="1"/>
          <p:nvPr/>
        </p:nvSpPr>
        <p:spPr>
          <a:xfrm>
            <a:off x="1095016" y="2162944"/>
            <a:ext cx="3531498" cy="1188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0"/>
              </a:lnSpc>
            </a:pPr>
            <a:r>
              <a:rPr lang="en-US" sz="4600" b="1" spc="4" dirty="0">
                <a:solidFill>
                  <a:srgbClr val="052434"/>
                </a:solidFill>
                <a:latin typeface="Runda Bold"/>
                <a:ea typeface="Runda Bold"/>
                <a:cs typeface="Runda Bold"/>
                <a:sym typeface="Runda Bold"/>
              </a:rPr>
              <a:t>Residential Rebates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DFAD389-C2C3-D102-4255-80D6890FE535}"/>
              </a:ext>
            </a:extLst>
          </p:cNvPr>
          <p:cNvSpPr txBox="1"/>
          <p:nvPr/>
        </p:nvSpPr>
        <p:spPr>
          <a:xfrm>
            <a:off x="17151838" y="9315450"/>
            <a:ext cx="591346" cy="411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58"/>
              </a:lnSpc>
            </a:pPr>
            <a:r>
              <a:rPr lang="en-US" sz="3058" b="1" spc="3">
                <a:solidFill>
                  <a:srgbClr val="052434"/>
                </a:solidFill>
                <a:latin typeface="Runda Bold"/>
                <a:ea typeface="Runda Bold"/>
                <a:cs typeface="Runda Bold"/>
                <a:sym typeface="Runda Bold"/>
              </a:rPr>
              <a:t>01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59D4B0B-438D-8C63-B934-D890446C697F}"/>
              </a:ext>
            </a:extLst>
          </p:cNvPr>
          <p:cNvSpPr txBox="1"/>
          <p:nvPr/>
        </p:nvSpPr>
        <p:spPr>
          <a:xfrm>
            <a:off x="8077200" y="8063174"/>
            <a:ext cx="8429060" cy="980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FFFFFF"/>
                </a:solidFill>
                <a:latin typeface="Runda Normal" panose="02000000000000000000" pitchFamily="2" charset="77"/>
                <a:ea typeface="Barlow"/>
                <a:cs typeface="Barlow"/>
                <a:sym typeface="Barlow"/>
              </a:rPr>
              <a:t>GOAL: Create drivers to overcome barriers to Energy Efficiency in rural, hard to serve areas and achieve reductions in energy consumption. </a:t>
            </a:r>
            <a:endParaRPr lang="en-US" sz="1800" b="1" dirty="0">
              <a:solidFill>
                <a:srgbClr val="FFFFFF"/>
              </a:solidFill>
              <a:latin typeface="Runda Normal" panose="02000000000000000000" pitchFamily="2" charset="77"/>
              <a:ea typeface="Barlow"/>
              <a:cs typeface="Barlow"/>
              <a:sym typeface="Barlow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55D1FE14-3113-8AE5-EDC7-5CAAF2D567F4}"/>
              </a:ext>
            </a:extLst>
          </p:cNvPr>
          <p:cNvSpPr txBox="1"/>
          <p:nvPr/>
        </p:nvSpPr>
        <p:spPr>
          <a:xfrm>
            <a:off x="6484318" y="1117234"/>
            <a:ext cx="11201399" cy="7925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>
              <a:lnSpc>
                <a:spcPts val="3079"/>
              </a:lnSpc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algn="l">
              <a:lnSpc>
                <a:spcPts val="3079"/>
              </a:lnSpc>
            </a:pPr>
            <a:r>
              <a:rPr lang="en-US" sz="4400" b="1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Residential Rebate Program</a:t>
            </a:r>
          </a:p>
          <a:p>
            <a:pPr algn="l">
              <a:lnSpc>
                <a:spcPts val="3079"/>
              </a:lnSpc>
            </a:pPr>
            <a:endParaRPr lang="en-US" sz="36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algn="l">
              <a:lnSpc>
                <a:spcPts val="3079"/>
              </a:lnSpc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Energy Rebate Program for Lake County</a:t>
            </a:r>
            <a:b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</a:b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Rebate Finder on the website by zip code. Currently offering:</a:t>
            </a:r>
          </a:p>
          <a:p>
            <a:pPr marL="1257300" lvl="2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Heat pump heating/cooling</a:t>
            </a:r>
          </a:p>
          <a:p>
            <a:pPr marL="1257300" lvl="2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Heat pump water heaters</a:t>
            </a:r>
          </a:p>
          <a:p>
            <a:pPr marL="1257300" lvl="2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Appliances</a:t>
            </a:r>
          </a:p>
          <a:p>
            <a:pPr marL="1257300" lvl="2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Ventilation and room air conditioners</a:t>
            </a:r>
          </a:p>
          <a:p>
            <a:pPr marL="1257300" lvl="2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1257300" lvl="2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Hope to launch insulation (attic/crawl/walls), duct sealing &amp; insulation (including mobile homes) in the future. </a:t>
            </a:r>
          </a:p>
          <a:p>
            <a:pPr lvl="3">
              <a:lnSpc>
                <a:spcPts val="3079"/>
              </a:lnSpc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lvl="3">
              <a:lnSpc>
                <a:spcPts val="3079"/>
              </a:lnSpc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lvl="3">
              <a:lnSpc>
                <a:spcPts val="3079"/>
              </a:lnSpc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342900" indent="-342900" algn="l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342900" indent="-342900" algn="l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</p:txBody>
      </p:sp>
      <p:pic>
        <p:nvPicPr>
          <p:cNvPr id="1026" name="Picture 2" descr="Energy Star by SUMMIT | Summit® Appliance">
            <a:extLst>
              <a:ext uri="{FF2B5EF4-FFF2-40B4-BE49-F238E27FC236}">
                <a16:creationId xmlns:a16="http://schemas.microsoft.com/office/drawing/2014/main" id="{61804E7F-B4A6-9BA7-7DEE-B7BC8752F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63" y="5143500"/>
            <a:ext cx="2732601" cy="355099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357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0C2C3-BACE-3EF6-AECA-09DF9D315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1C9BF3B0-99EF-10A8-DF84-8FB9104844AF}"/>
              </a:ext>
            </a:extLst>
          </p:cNvPr>
          <p:cNvGrpSpPr/>
          <p:nvPr/>
        </p:nvGrpSpPr>
        <p:grpSpPr>
          <a:xfrm>
            <a:off x="0" y="0"/>
            <a:ext cx="5417578" cy="10287000"/>
            <a:chOff x="0" y="0"/>
            <a:chExt cx="1426852" cy="270933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7659884-7C70-7101-98B7-EB787F98F85F}"/>
                </a:ext>
              </a:extLst>
            </p:cNvPr>
            <p:cNvSpPr/>
            <p:nvPr/>
          </p:nvSpPr>
          <p:spPr>
            <a:xfrm>
              <a:off x="0" y="0"/>
              <a:ext cx="1426852" cy="2709333"/>
            </a:xfrm>
            <a:custGeom>
              <a:avLst/>
              <a:gdLst/>
              <a:ahLst/>
              <a:cxnLst/>
              <a:rect l="l" t="t" r="r" b="b"/>
              <a:pathLst>
                <a:path w="1426852" h="2709333">
                  <a:moveTo>
                    <a:pt x="0" y="0"/>
                  </a:moveTo>
                  <a:lnTo>
                    <a:pt x="1426852" y="0"/>
                  </a:lnTo>
                  <a:lnTo>
                    <a:pt x="14268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24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526D70CE-0683-A636-32EE-2ACF5CF96C0B}"/>
                </a:ext>
              </a:extLst>
            </p:cNvPr>
            <p:cNvSpPr txBox="1"/>
            <p:nvPr/>
          </p:nvSpPr>
          <p:spPr>
            <a:xfrm>
              <a:off x="0" y="9525"/>
              <a:ext cx="1426852" cy="2699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9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178FB85B-6CE9-CBE3-59EA-A5DFEA08CD84}"/>
              </a:ext>
            </a:extLst>
          </p:cNvPr>
          <p:cNvSpPr txBox="1"/>
          <p:nvPr/>
        </p:nvSpPr>
        <p:spPr>
          <a:xfrm>
            <a:off x="1095016" y="2162944"/>
            <a:ext cx="3531498" cy="1188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0"/>
              </a:lnSpc>
            </a:pPr>
            <a:r>
              <a:rPr lang="en-US" sz="4600" b="1" spc="4" dirty="0">
                <a:solidFill>
                  <a:schemeClr val="bg1"/>
                </a:solidFill>
                <a:latin typeface="Runda Bold"/>
                <a:ea typeface="Runda Bold"/>
                <a:cs typeface="Runda Bold"/>
                <a:sym typeface="Runda Bold"/>
              </a:rPr>
              <a:t>Finance Programs</a:t>
            </a:r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02ECA683-E0A2-B8F0-13F8-30B88CB05B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85DFE87D-9DF0-EC90-F3C1-152E26E7128D}"/>
              </a:ext>
            </a:extLst>
          </p:cNvPr>
          <p:cNvSpPr txBox="1"/>
          <p:nvPr/>
        </p:nvSpPr>
        <p:spPr>
          <a:xfrm>
            <a:off x="6512594" y="1028124"/>
            <a:ext cx="11201399" cy="10311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>
              <a:lnSpc>
                <a:spcPts val="3079"/>
              </a:lnSpc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algn="l">
              <a:lnSpc>
                <a:spcPts val="3079"/>
              </a:lnSpc>
            </a:pPr>
            <a:r>
              <a:rPr lang="en-US" sz="4400" b="1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Finance Program</a:t>
            </a:r>
          </a:p>
          <a:p>
            <a:pPr algn="l">
              <a:lnSpc>
                <a:spcPts val="3079"/>
              </a:lnSpc>
            </a:pPr>
            <a:b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</a:b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lvl="1">
              <a:lnSpc>
                <a:spcPts val="3079"/>
              </a:lnSpc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0% interest loans for varying terms</a:t>
            </a:r>
          </a:p>
          <a:p>
            <a:pPr lvl="1">
              <a:lnSpc>
                <a:spcPts val="3079"/>
              </a:lnSpc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Micro loans</a:t>
            </a: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Bridge loans</a:t>
            </a: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Electrification loans</a:t>
            </a:r>
          </a:p>
          <a:p>
            <a:pPr lvl="1">
              <a:lnSpc>
                <a:spcPts val="3079"/>
              </a:lnSpc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lvl="1">
              <a:lnSpc>
                <a:spcPts val="3079"/>
              </a:lnSpc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Needs Assessment will be launched soon with surveys targeted at these sectors: </a:t>
            </a:r>
          </a:p>
          <a:p>
            <a:pPr marL="1714500" lvl="3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1714500" lvl="3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Residential</a:t>
            </a:r>
          </a:p>
          <a:p>
            <a:pPr marL="1714500" lvl="3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Small &amp; Medium Sized Businesses</a:t>
            </a:r>
          </a:p>
          <a:p>
            <a:pPr marL="1714500" lvl="3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Public Buildings</a:t>
            </a: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Just interviewed a firm to craft the program design</a:t>
            </a: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141"/>
                </a:solidFill>
                <a:latin typeface="Runda Bold"/>
                <a:ea typeface="Runda Bold"/>
                <a:cs typeface="Runda Bold"/>
                <a:sym typeface="Runda"/>
              </a:rPr>
              <a:t>Expect programs to launch in November of 2025</a:t>
            </a:r>
          </a:p>
          <a:p>
            <a:pPr lvl="3">
              <a:lnSpc>
                <a:spcPts val="3079"/>
              </a:lnSpc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lvl="3">
              <a:lnSpc>
                <a:spcPts val="3079"/>
              </a:lnSpc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lvl="3">
              <a:lnSpc>
                <a:spcPts val="3079"/>
              </a:lnSpc>
            </a:pPr>
            <a:endParaRPr lang="en-US" sz="32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lvl="1">
              <a:lnSpc>
                <a:spcPts val="3079"/>
              </a:lnSpc>
            </a:pPr>
            <a:endParaRPr lang="en-US" sz="28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800100" lvl="1" indent="-342900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342900" indent="-342900" algn="l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  <a:p>
            <a:pPr marL="342900" indent="-342900" algn="l">
              <a:lnSpc>
                <a:spcPts val="3079"/>
              </a:lnSpc>
              <a:buFont typeface="Arial" panose="020B0604020202020204" pitchFamily="34" charset="0"/>
              <a:buChar char="•"/>
            </a:pPr>
            <a:endParaRPr lang="en-US" sz="2199" dirty="0">
              <a:solidFill>
                <a:srgbClr val="004141"/>
              </a:solidFill>
              <a:latin typeface="Runda Bold"/>
              <a:ea typeface="Runda Bold"/>
              <a:cs typeface="Runda Bold"/>
              <a:sym typeface="Runda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480EA9A-D9D8-686D-036F-FFD0FEA04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506940"/>
            <a:ext cx="5105400" cy="2582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96167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1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92615" y="2476500"/>
            <a:ext cx="7902770" cy="1349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 b="1" spc="9" dirty="0">
                <a:solidFill>
                  <a:srgbClr val="FFFFFF"/>
                </a:solidFill>
                <a:latin typeface="Runda Medium"/>
                <a:ea typeface="Runda Medium"/>
                <a:cs typeface="Runda Medium"/>
                <a:sym typeface="Runda Medium"/>
              </a:rPr>
              <a:t>Thank You!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97324" y="9267825"/>
            <a:ext cx="3934184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72"/>
              </a:lnSpc>
            </a:pPr>
            <a:r>
              <a:rPr lang="en-US" sz="1793" spc="1" dirty="0">
                <a:solidFill>
                  <a:srgbClr val="C6EDC1"/>
                </a:solidFill>
                <a:latin typeface="Runda Light"/>
                <a:ea typeface="Runda Light"/>
                <a:cs typeface="Runda Light"/>
                <a:sym typeface="Runda Light"/>
              </a:rPr>
              <a:t>Northern Rural Energy Network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172655" y="9267825"/>
            <a:ext cx="2086645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800" b="1" spc="9" dirty="0">
                <a:solidFill>
                  <a:srgbClr val="FFFFFF"/>
                </a:solidFill>
                <a:latin typeface="Runda Medium"/>
                <a:ea typeface="Runda Medium"/>
                <a:cs typeface="Runda Medium"/>
                <a:sym typeface="Runda Medium"/>
              </a:rPr>
              <a:t>Helping Lake County Cut Costs &amp; Save Energy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581982-7341-DCDB-9E49-57963C22E769}"/>
              </a:ext>
            </a:extLst>
          </p:cNvPr>
          <p:cNvSpPr txBox="1"/>
          <p:nvPr/>
        </p:nvSpPr>
        <p:spPr>
          <a:xfrm>
            <a:off x="7162800" y="4198969"/>
            <a:ext cx="47625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Jennifer Brennan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Energy Program Manager</a:t>
            </a:r>
          </a:p>
          <a:p>
            <a:r>
              <a:rPr lang="en-US" sz="3200" dirty="0">
                <a:solidFill>
                  <a:schemeClr val="bg1"/>
                </a:solidFill>
              </a:rPr>
              <a:t>Jbrennan@dbcteam.net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707-234-3314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Ryan O’Neill</a:t>
            </a:r>
          </a:p>
          <a:p>
            <a:r>
              <a:rPr lang="en-US" sz="3200" dirty="0">
                <a:solidFill>
                  <a:schemeClr val="bg1"/>
                </a:solidFill>
              </a:rPr>
              <a:t>Energy Program Specialist</a:t>
            </a:r>
          </a:p>
          <a:p>
            <a:r>
              <a:rPr lang="en-US" sz="3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Roneill@dbcteam.net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707-234-3314</a:t>
            </a:r>
          </a:p>
        </p:txBody>
      </p:sp>
      <p:pic>
        <p:nvPicPr>
          <p:cNvPr id="3074" name="Picture 2" descr="Lake Area Planning Council">
            <a:extLst>
              <a:ext uri="{FF2B5EF4-FFF2-40B4-BE49-F238E27FC236}">
                <a16:creationId xmlns:a16="http://schemas.microsoft.com/office/drawing/2014/main" id="{4FC57888-6C79-F0DF-65E9-DCC17FF1D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819900"/>
            <a:ext cx="4191524" cy="174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b4c865-775d-476f-915f-38ee3f7cad37" xsi:nil="true"/>
    <lcf76f155ced4ddcb4097134ff3c332f xmlns="1ed76895-f61b-4cac-bbf5-c9c92d54d82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2BB9AC1F0438489B31454E7F6EBFE8" ma:contentTypeVersion="11" ma:contentTypeDescription="Create a new document." ma:contentTypeScope="" ma:versionID="ff50eebb7a11cc548b3d332a8156196c">
  <xsd:schema xmlns:xsd="http://www.w3.org/2001/XMLSchema" xmlns:xs="http://www.w3.org/2001/XMLSchema" xmlns:p="http://schemas.microsoft.com/office/2006/metadata/properties" xmlns:ns2="1ed76895-f61b-4cac-bbf5-c9c92d54d828" xmlns:ns3="a8b4c865-775d-476f-915f-38ee3f7cad37" targetNamespace="http://schemas.microsoft.com/office/2006/metadata/properties" ma:root="true" ma:fieldsID="a8d5b027c2ba2b697a5b127887353bb6" ns2:_="" ns3:_="">
    <xsd:import namespace="1ed76895-f61b-4cac-bbf5-c9c92d54d828"/>
    <xsd:import namespace="a8b4c865-775d-476f-915f-38ee3f7cad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76895-f61b-4cac-bbf5-c9c92d54d8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947297-bd03-4d63-ad67-021fe717de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4c865-775d-476f-915f-38ee3f7cad3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798100a-db89-4d10-b5da-534d20f019d0}" ma:internalName="TaxCatchAll" ma:showField="CatchAllData" ma:web="a8b4c865-775d-476f-915f-38ee3f7cad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C20F13-2317-472E-BD0B-695D966C06CF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a8b4c865-775d-476f-915f-38ee3f7cad37"/>
    <ds:schemaRef ds:uri="1ed76895-f61b-4cac-bbf5-c9c92d54d828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FA8CF6A-E926-4F49-AC10-BE94414F2C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d76895-f61b-4cac-bbf5-c9c92d54d828"/>
    <ds:schemaRef ds:uri="a8b4c865-775d-476f-915f-38ee3f7cad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EB44E8-D839-4C50-AD4A-A40A017C54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317</Words>
  <Application>Microsoft Office PowerPoint</Application>
  <PresentationFormat>Custom</PresentationFormat>
  <Paragraphs>82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Runda Normal</vt:lpstr>
      <vt:lpstr>Calibri</vt:lpstr>
      <vt:lpstr>Aptos</vt:lpstr>
      <vt:lpstr>Runda</vt:lpstr>
      <vt:lpstr>Runda Medium</vt:lpstr>
      <vt:lpstr>Runda Light</vt:lpstr>
      <vt:lpstr>Runda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NREN Presentation</dc:title>
  <dc:creator>Jennifer Puser Brennan</dc:creator>
  <cp:lastModifiedBy>Jennifer Puser Brennan</cp:lastModifiedBy>
  <cp:revision>17</cp:revision>
  <dcterms:created xsi:type="dcterms:W3CDTF">2006-08-16T00:00:00Z</dcterms:created>
  <dcterms:modified xsi:type="dcterms:W3CDTF">2025-05-05T15:38:28Z</dcterms:modified>
  <dc:identifier>DAGgzezV0_0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0x010100942BB9AC1F0438489B31454E7F6EBFE8</vt:lpwstr>
  </property>
  <property fmtid="{D5CDD505-2E9C-101B-9397-08002B2CF9AE}" pid="3" name="Order">
    <vt:r8>1906900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</Properties>
</file>