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147476847" r:id="rId2"/>
    <p:sldId id="399" r:id="rId3"/>
    <p:sldId id="2147476848" r:id="rId4"/>
    <p:sldId id="2147476849" r:id="rId5"/>
    <p:sldId id="2147476850" r:id="rId6"/>
    <p:sldId id="2147476851" r:id="rId7"/>
    <p:sldId id="2147476852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95D1"/>
    <a:srgbClr val="75328B"/>
    <a:srgbClr val="3333FF"/>
    <a:srgbClr val="FF6600"/>
    <a:srgbClr val="FF3300"/>
    <a:srgbClr val="E94C6A"/>
    <a:srgbClr val="8B46A2"/>
    <a:srgbClr val="FFFF00"/>
    <a:srgbClr val="2E354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76672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2918" autoAdjust="0"/>
  </p:normalViewPr>
  <p:slideViewPr>
    <p:cSldViewPr snapToGrid="0">
      <p:cViewPr varScale="1">
        <p:scale>
          <a:sx n="61" d="100"/>
          <a:sy n="61" d="100"/>
        </p:scale>
        <p:origin x="154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4798"/>
    </p:cViewPr>
  </p:sorterViewPr>
  <p:notesViewPr>
    <p:cSldViewPr snapToGrid="0">
      <p:cViewPr varScale="1">
        <p:scale>
          <a:sx n="83" d="100"/>
          <a:sy n="83" d="100"/>
        </p:scale>
        <p:origin x="3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EF383-7227-EBEB-A2B4-109A2FF39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68BA54-C1C3-DD58-7896-E1757E0038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A10217-9797-11D6-6CBD-70484E94F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b="1" u="sng" dirty="0"/>
              <a:t>PRISM Staff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Thank</a:t>
            </a:r>
            <a:r>
              <a:rPr lang="en-US" altLang="en-US" baseline="0" dirty="0"/>
              <a:t> you for your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Purpose is to check in and see how things are going, any new needs, go over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Slides help to provide some structure, but the meeting is meant to be conversational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Also attending the meeting are your Alliant brokers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Alliant is our brokerage partner and has been for many years. They provide a number of different services for the EIA and its </a:t>
            </a:r>
            <a:r>
              <a:rPr lang="en-US" altLang="en-US" baseline="0" dirty="0" err="1"/>
              <a:t>mbrs</a:t>
            </a:r>
            <a:r>
              <a:rPr lang="en-US" altLang="en-US" baseline="0" dirty="0"/>
              <a:t>, one of which is being the primary contact for our PE </a:t>
            </a:r>
            <a:r>
              <a:rPr lang="en-US" altLang="en-US" baseline="0" dirty="0" err="1"/>
              <a:t>mbrs</a:t>
            </a:r>
            <a:r>
              <a:rPr lang="en-US" altLang="en-US" baseline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I will make this PPT available to download after the meeting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37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GINA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52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3A70B-19A6-5AA5-DF73-F29091B96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AEB0D8-03FF-513F-85BD-1853D149E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E43B09-13B2-50D1-EF90-4A49A6B24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102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F0A37-5373-1A55-C16C-91D237F7D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D29A39-E6A8-61E1-9ABA-A38FA37D4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9E96B-8A1A-B1FE-18F4-725246E623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77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057B7-A7C1-DF18-31C7-23A69FFFA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C230E-094C-95B7-B170-D6F3E1FC2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DF2BA3-93F7-1DF8-0E76-B7D655EE7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02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D78CD-92B4-C75F-635A-C2EC85DE7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9D676E-F15C-3BC9-1724-B29F332AC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4E1983-3022-AB47-CA42-0FFBBB46A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62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5CA8A-5BBE-B9D2-35AD-9E2941A54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E1549-84CE-1730-5135-3B164E05F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B5E1E1-F2D8-2E60-1744-7B89D59BE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9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Attribu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Attribution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idx="13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5" name="Image"/>
          <p:cNvSpPr>
            <a:spLocks noGrp="1"/>
          </p:cNvSpPr>
          <p:nvPr>
            <p:ph type="pic" sz="half" idx="14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6" name="Image"/>
          <p:cNvSpPr>
            <a:spLocks noGrp="1"/>
          </p:cNvSpPr>
          <p:nvPr>
            <p:ph type="pic" idx="15"/>
          </p:nvPr>
        </p:nvSpPr>
        <p:spPr>
          <a:xfrm>
            <a:off x="4984750" y="2749550"/>
            <a:ext cx="7937500" cy="9238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13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eg"/>
          <p:cNvSpPr>
            <a:spLocks noGrp="1"/>
          </p:cNvSpPr>
          <p:nvPr>
            <p:ph type="pic" idx="13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44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Slide 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D1151-9D33-374E-A296-D4FEF038E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080" y="2582943"/>
            <a:ext cx="11216640" cy="55639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1885FE8-1C36-43D6-A923-960AD0A17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661747"/>
            <a:ext cx="10682791" cy="1089944"/>
          </a:xfrm>
        </p:spPr>
        <p:txBody>
          <a:bodyPr>
            <a:normAutofit/>
          </a:bodyPr>
          <a:lstStyle>
            <a:lvl1pPr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Subtitle">
            <a:extLst>
              <a:ext uri="{FF2B5EF4-FFF2-40B4-BE49-F238E27FC236}">
                <a16:creationId xmlns:a16="http://schemas.microsoft.com/office/drawing/2014/main" id="{A75D11A9-FFBD-FB74-C316-C22F4FEF46A5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894080" y="1751691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>
                <a:solidFill>
                  <a:srgbClr val="4395D1"/>
                </a:solidFill>
              </a:defRPr>
            </a:lvl1pPr>
          </a:lstStyle>
          <a:p>
            <a:r>
              <a:rPr dirty="0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236826771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660384004_1290x1720.jpeg"/>
          <p:cNvSpPr>
            <a:spLocks noGrp="1"/>
          </p:cNvSpPr>
          <p:nvPr>
            <p:ph type="pic" idx="13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Slide Subtitle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300"/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80" r:id="rId5"/>
    <p:sldLayoutId id="2147483653" r:id="rId6"/>
    <p:sldLayoutId id="2147483654" r:id="rId7"/>
    <p:sldLayoutId id="2147483658" r:id="rId8"/>
    <p:sldLayoutId id="2147483659" r:id="rId9"/>
    <p:sldLayoutId id="2147483660" r:id="rId10"/>
    <p:sldLayoutId id="2147483661" r:id="rId11"/>
  </p:sldLayoutIdLst>
  <p:transition spd="med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2A5D7-7473-C149-9E29-1CD21DD0F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Nicole Montalvo…">
            <a:extLst>
              <a:ext uri="{FF2B5EF4-FFF2-40B4-BE49-F238E27FC236}">
                <a16:creationId xmlns:a16="http://schemas.microsoft.com/office/drawing/2014/main" id="{D75E9E4D-8E68-EB24-91B5-1C548BA39778}"/>
              </a:ext>
            </a:extLst>
          </p:cNvPr>
          <p:cNvSpPr txBox="1"/>
          <p:nvPr/>
        </p:nvSpPr>
        <p:spPr>
          <a:xfrm>
            <a:off x="1059814" y="5500375"/>
            <a:ext cx="10826357" cy="1513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Autofit/>
          </a:bodyPr>
          <a:lstStyle/>
          <a:p>
            <a:pPr defTabSz="587022">
              <a:lnSpc>
                <a:spcPct val="100000"/>
              </a:lnSpc>
              <a:spcBef>
                <a:spcPts val="0"/>
              </a:spcBef>
              <a:defRPr sz="2000" baseline="60000">
                <a:latin typeface="Trade Gothic Next LT Pro Regular"/>
                <a:ea typeface="Trade Gothic Next LT Pro Regular"/>
                <a:cs typeface="Trade Gothic Next LT Pro Regular"/>
                <a:sym typeface="Trade Gothic Next LT Pro Regular"/>
              </a:defRPr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 Dean, PRISM Chief Executive Officer</a:t>
            </a:r>
          </a:p>
          <a:p>
            <a:pPr defTabSz="587022">
              <a:lnSpc>
                <a:spcPct val="100000"/>
              </a:lnSpc>
              <a:spcBef>
                <a:spcPts val="0"/>
              </a:spcBef>
              <a:defRPr sz="2000" baseline="60000">
                <a:latin typeface="Trade Gothic Next LT Pro Regular"/>
                <a:ea typeface="Trade Gothic Next LT Pro Regular"/>
                <a:cs typeface="Trade Gothic Next LT Pro Regular"/>
                <a:sym typeface="Trade Gothic Next LT Pro Regular"/>
              </a:defRPr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Title Goes Here">
            <a:extLst>
              <a:ext uri="{FF2B5EF4-FFF2-40B4-BE49-F238E27FC236}">
                <a16:creationId xmlns:a16="http://schemas.microsoft.com/office/drawing/2014/main" id="{0B2F2E52-279A-E3F6-EE42-6257FFF5A34C}"/>
              </a:ext>
            </a:extLst>
          </p:cNvPr>
          <p:cNvSpPr txBox="1"/>
          <p:nvPr/>
        </p:nvSpPr>
        <p:spPr>
          <a:xfrm>
            <a:off x="1059814" y="3711112"/>
            <a:ext cx="10927594" cy="1725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defTabSz="587022">
              <a:lnSpc>
                <a:spcPct val="100000"/>
              </a:lnSpc>
              <a:spcBef>
                <a:spcPts val="0"/>
              </a:spcBef>
              <a:defRPr sz="9000">
                <a:latin typeface="Trade Gothic Next LT Pro Bold"/>
                <a:ea typeface="Trade Gothic Next LT Pro Bold"/>
                <a:cs typeface="Trade Gothic Next LT Pro Bold"/>
                <a:sym typeface="Trade Gothic Next LT Pro Bold"/>
              </a:defRPr>
            </a:lvl1pPr>
          </a:lstStyle>
          <a:p>
            <a:r>
              <a:rPr lang="en-US" sz="4400" b="1" dirty="0">
                <a:latin typeface="+mj-lt"/>
              </a:rPr>
              <a:t>Amendments to PRISM’s Joint Powers Agreement</a:t>
            </a:r>
          </a:p>
          <a:p>
            <a:endParaRPr sz="44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4" name="PRISM_Logo Mark_Acronym_Full Name_Full Color (Mark on left).png" descr="PRISM_Logo Mark_Acronym_Full Name_Full Color (Mark on left).png">
            <a:extLst>
              <a:ext uri="{FF2B5EF4-FFF2-40B4-BE49-F238E27FC236}">
                <a16:creationId xmlns:a16="http://schemas.microsoft.com/office/drawing/2014/main" id="{B42CBA84-2B17-F43D-F95D-CBFF678FFE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820" y="1040781"/>
            <a:ext cx="2845656" cy="10927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" descr="Image">
            <a:extLst>
              <a:ext uri="{FF2B5EF4-FFF2-40B4-BE49-F238E27FC236}">
                <a16:creationId xmlns:a16="http://schemas.microsoft.com/office/drawing/2014/main" id="{6E84C275-6523-787E-FE9F-D035EC82C7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8216" y="7979120"/>
            <a:ext cx="2477054" cy="182042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5506891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RISM_Logo Mark_Acronym_Full Name_Full Color (Mark on left).png" descr="PRISM_Logo Mark_Acronym_Full Name_Full Color (Mark on left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020" y="8162671"/>
            <a:ext cx="1853333" cy="711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age" descr="Image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080" y="8756984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711567"/>
            <a:ext cx="11607800" cy="1016001"/>
          </a:xfrm>
        </p:spPr>
        <p:txBody>
          <a:bodyPr/>
          <a:lstStyle/>
          <a:p>
            <a:r>
              <a:rPr lang="en-US" dirty="0"/>
              <a:t>About PRISM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98500" y="1684278"/>
            <a:ext cx="11607801" cy="67180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4395D1"/>
                </a:solidFill>
              </a:rPr>
              <a:t>We are a Member-Directed Risk Sharing Pool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49780" y="6234482"/>
            <a:ext cx="1538390" cy="1439663"/>
            <a:chOff x="825596" y="6012942"/>
            <a:chExt cx="1986757" cy="1859254"/>
          </a:xfrm>
        </p:grpSpPr>
        <p:sp>
          <p:nvSpPr>
            <p:cNvPr id="6" name="Rectangle 5"/>
            <p:cNvSpPr/>
            <p:nvPr/>
          </p:nvSpPr>
          <p:spPr>
            <a:xfrm>
              <a:off x="825596" y="6117024"/>
              <a:ext cx="1986757" cy="1755172"/>
            </a:xfrm>
            <a:prstGeom prst="rect">
              <a:avLst/>
            </a:prstGeom>
            <a:solidFill>
              <a:srgbClr val="4395D1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943417" y="6012942"/>
              <a:ext cx="1768318" cy="1423029"/>
              <a:chOff x="943417" y="6053887"/>
              <a:chExt cx="1768318" cy="1423027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943417" y="6053887"/>
                <a:ext cx="1729589" cy="119905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2.3B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982146" y="6756204"/>
                <a:ext cx="1729589" cy="72071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5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Premium</a:t>
                </a: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3158060" y="6232054"/>
            <a:ext cx="1536192" cy="1442092"/>
            <a:chOff x="3158060" y="6014434"/>
            <a:chExt cx="1986757" cy="1857762"/>
          </a:xfrm>
        </p:grpSpPr>
        <p:sp>
          <p:nvSpPr>
            <p:cNvPr id="12" name="Rectangle 11"/>
            <p:cNvSpPr/>
            <p:nvPr/>
          </p:nvSpPr>
          <p:spPr>
            <a:xfrm>
              <a:off x="3158060" y="6117024"/>
              <a:ext cx="1986757" cy="1755172"/>
            </a:xfrm>
            <a:prstGeom prst="rect">
              <a:avLst/>
            </a:prstGeom>
            <a:solidFill>
              <a:srgbClr val="75328B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291123" y="6014434"/>
              <a:ext cx="1729589" cy="1422624"/>
              <a:chOff x="3291123" y="6055381"/>
              <a:chExt cx="1729589" cy="1422627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3291123" y="6055381"/>
                <a:ext cx="1729589" cy="1196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>
                    <a:solidFill>
                      <a:schemeClr val="bg1"/>
                    </a:solidFill>
                  </a:rPr>
                  <a:t>6</a:t>
                </a:r>
                <a:r>
                  <a:rPr kumimoji="0" lang="en-US" sz="30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7B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291123" y="6757296"/>
                <a:ext cx="1729589" cy="7207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5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Payroll</a:t>
                </a: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5490523" y="6232051"/>
            <a:ext cx="1536192" cy="1442093"/>
            <a:chOff x="5490523" y="6014432"/>
            <a:chExt cx="1986757" cy="1857764"/>
          </a:xfrm>
        </p:grpSpPr>
        <p:sp>
          <p:nvSpPr>
            <p:cNvPr id="13" name="Rectangle 12"/>
            <p:cNvSpPr/>
            <p:nvPr/>
          </p:nvSpPr>
          <p:spPr>
            <a:xfrm>
              <a:off x="5490523" y="6117024"/>
              <a:ext cx="1986757" cy="1755172"/>
            </a:xfrm>
            <a:prstGeom prst="rect">
              <a:avLst/>
            </a:prstGeom>
            <a:solidFill>
              <a:srgbClr val="F0554D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621527" y="6014432"/>
              <a:ext cx="1729589" cy="1422624"/>
              <a:chOff x="5621527" y="6055376"/>
              <a:chExt cx="1729589" cy="1422624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5621527" y="6757289"/>
                <a:ext cx="1729589" cy="7207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5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Daily Attendance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621527" y="6055376"/>
                <a:ext cx="1729589" cy="11960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>
                    <a:solidFill>
                      <a:schemeClr val="bg1"/>
                    </a:solidFill>
                  </a:rPr>
                  <a:t>1.56M</a:t>
                </a:r>
                <a:endParaRPr kumimoji="0" lang="en-US" sz="30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7822986" y="6232051"/>
            <a:ext cx="1536192" cy="1442093"/>
            <a:chOff x="7822986" y="6014432"/>
            <a:chExt cx="1986757" cy="1857764"/>
          </a:xfrm>
        </p:grpSpPr>
        <p:sp>
          <p:nvSpPr>
            <p:cNvPr id="14" name="Rectangle 13"/>
            <p:cNvSpPr/>
            <p:nvPr/>
          </p:nvSpPr>
          <p:spPr>
            <a:xfrm>
              <a:off x="7822986" y="6117024"/>
              <a:ext cx="1986757" cy="1755172"/>
            </a:xfrm>
            <a:prstGeom prst="rect">
              <a:avLst/>
            </a:prstGeom>
            <a:solidFill>
              <a:srgbClr val="FEDD26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7951570" y="6014432"/>
              <a:ext cx="1729589" cy="1422625"/>
              <a:chOff x="7951570" y="6055375"/>
              <a:chExt cx="1729589" cy="1422627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7951570" y="6757291"/>
                <a:ext cx="1729589" cy="7207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500" b="1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Total Insured</a:t>
                </a:r>
                <a:r>
                  <a:rPr kumimoji="0" lang="en-US" sz="1500" b="1" i="0" u="none" strike="noStrike" cap="none" spc="0" normalizeH="0" dirty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 Val.</a:t>
                </a:r>
                <a:endParaRPr kumimoji="0" lang="en-US" sz="1500" b="1" i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7951570" y="6055375"/>
                <a:ext cx="1729589" cy="1196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94B</a:t>
                </a:r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10155450" y="6232051"/>
            <a:ext cx="1536192" cy="1442093"/>
            <a:chOff x="10155450" y="6014432"/>
            <a:chExt cx="1986757" cy="1857764"/>
          </a:xfrm>
        </p:grpSpPr>
        <p:sp>
          <p:nvSpPr>
            <p:cNvPr id="15" name="Rectangle 14"/>
            <p:cNvSpPr/>
            <p:nvPr/>
          </p:nvSpPr>
          <p:spPr>
            <a:xfrm>
              <a:off x="10155450" y="6117024"/>
              <a:ext cx="1986757" cy="1755172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10294740" y="6014432"/>
              <a:ext cx="1729589" cy="1422625"/>
              <a:chOff x="10294740" y="6055373"/>
              <a:chExt cx="1729589" cy="1422627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10294740" y="6757289"/>
                <a:ext cx="1729589" cy="7207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5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Employee Lives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0294740" y="6055373"/>
                <a:ext cx="1729589" cy="1196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1733930" rtl="0" fontAlgn="auto" latinLnBrk="0" hangingPunct="0">
                  <a:lnSpc>
                    <a:spcPct val="90000"/>
                  </a:lnSpc>
                  <a:spcBef>
                    <a:spcPts val="3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Neue"/>
                  </a:rPr>
                  <a:t>140K</a:t>
                </a:r>
              </a:p>
            </p:txBody>
          </p:sp>
        </p:grpSp>
      </p:grpSp>
      <p:sp>
        <p:nvSpPr>
          <p:cNvPr id="33" name="Content Placeholder 2"/>
          <p:cNvSpPr txBox="1">
            <a:spLocks/>
          </p:cNvSpPr>
          <p:nvPr/>
        </p:nvSpPr>
        <p:spPr>
          <a:xfrm>
            <a:off x="698500" y="2461743"/>
            <a:ext cx="11607800" cy="5950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marL="381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762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143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524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905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2286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667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3048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3429000" marR="0" indent="-381000" algn="l" defTabSz="1733930" rtl="0" latinLnBrk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952500" lvl="1" indent="-57150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Established in 1979 – Name Change in July 2020 from CSAC EIA</a:t>
            </a:r>
          </a:p>
          <a:p>
            <a:pPr marL="952500" lvl="1" indent="-57150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Joint Powers Authority with primary goal: serve CA public agencies </a:t>
            </a:r>
          </a:p>
          <a:p>
            <a:pPr marL="952500" lvl="1" indent="-57150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Create cost effective/member directed insurance risk pools</a:t>
            </a:r>
          </a:p>
          <a:p>
            <a:pPr marL="952500" lvl="1" indent="-57150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Contain costs &amp; provide in-depth services</a:t>
            </a:r>
          </a:p>
          <a:p>
            <a:pPr marL="952500" lvl="1" indent="-57150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54 of 58 Counties; 311 California Public Entities (approx. 2k organizations); 11 Non-California Participants (approx. 260 organizations)</a:t>
            </a:r>
          </a:p>
          <a:p>
            <a:pPr marL="650230" lvl="1" indent="0" hangingPunct="1">
              <a:buFontTx/>
              <a:buNone/>
            </a:pPr>
            <a:endParaRPr lang="en-US" sz="1800" b="1" dirty="0">
              <a:solidFill>
                <a:srgbClr val="5A9DD3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0087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32D27-38E3-5536-A473-A355D8AAB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86D8175D-9202-DB73-E766-FFE65717010E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166A8C-0FC1-06B3-5EBB-B5ADC3260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711567"/>
            <a:ext cx="11607800" cy="1016001"/>
          </a:xfrm>
        </p:spPr>
        <p:txBody>
          <a:bodyPr>
            <a:normAutofit/>
          </a:bodyPr>
          <a:lstStyle/>
          <a:p>
            <a:r>
              <a:rPr lang="en-US" dirty="0"/>
              <a:t>Background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DC3A42-3497-E318-E422-AE1FAA7EA3A9}"/>
              </a:ext>
            </a:extLst>
          </p:cNvPr>
          <p:cNvSpPr txBox="1"/>
          <p:nvPr/>
        </p:nvSpPr>
        <p:spPr>
          <a:xfrm>
            <a:off x="698500" y="1842814"/>
            <a:ext cx="11607800" cy="5893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PRISM was formed by and for the California counties in 1979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 2001, PRISM expanded its offerings to other California public agencies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Provisions were put in place to ensure Counties had majority control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Today membership includes 54 of 58 counties plus 70% of the cities, 10% of schools, variety of special districts, and 35 JPAs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PRISM is recognized as the largest public entity property and casualty pool in the United States.  </a:t>
            </a:r>
          </a:p>
        </p:txBody>
      </p:sp>
    </p:spTree>
    <p:extLst>
      <p:ext uri="{BB962C8B-B14F-4D97-AF65-F5344CB8AC3E}">
        <p14:creationId xmlns:p14="http://schemas.microsoft.com/office/powerpoint/2010/main" val="247157492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5B573-A293-1CE4-819D-E42632FD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3BD4B595-3557-C713-FAAC-3C08B7E51627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1C8B6F-C2C6-7F9A-8391-780EFFDF1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344193"/>
            <a:ext cx="11607800" cy="1016001"/>
          </a:xfrm>
        </p:spPr>
        <p:txBody>
          <a:bodyPr>
            <a:normAutofit fontScale="90000"/>
          </a:bodyPr>
          <a:lstStyle/>
          <a:p>
            <a:r>
              <a:rPr lang="en-US" dirty="0"/>
              <a:t>Expansion of Governance </a:t>
            </a:r>
            <a:br>
              <a:rPr lang="en-US" dirty="0"/>
            </a:br>
            <a:r>
              <a:rPr lang="en-US" dirty="0"/>
              <a:t>Board of Directors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B2FA56-349A-F170-9A53-0DE0F90A5E1B}"/>
              </a:ext>
            </a:extLst>
          </p:cNvPr>
          <p:cNvSpPr txBox="1"/>
          <p:nvPr/>
        </p:nvSpPr>
        <p:spPr>
          <a:xfrm>
            <a:off x="698500" y="2108434"/>
            <a:ext cx="11607800" cy="73009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After 25 years, members of PRISM have proposed governance updates to recognize the partnership that the counties have with the public entity members</a:t>
            </a:r>
          </a:p>
          <a:p>
            <a:pPr marL="457200" indent="-4572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dirty="0"/>
              <a:t>Current Board of Directors composition:</a:t>
            </a:r>
          </a:p>
          <a:p>
            <a:pPr marL="1028700" lvl="3">
              <a:lnSpc>
                <a:spcPct val="0"/>
              </a:lnSpc>
            </a:pPr>
            <a:r>
              <a:rPr lang="en-US" dirty="0"/>
              <a:t>  54    County Members</a:t>
            </a:r>
          </a:p>
          <a:p>
            <a:pPr marL="1028700" lvl="3">
              <a:lnSpc>
                <a:spcPct val="0"/>
              </a:lnSpc>
            </a:pPr>
            <a:r>
              <a:rPr lang="en-US" u="sng" dirty="0"/>
              <a:t>+  7</a:t>
            </a:r>
            <a:r>
              <a:rPr lang="en-US" dirty="0"/>
              <a:t>    Public Entity Voting Seats + 3 Public Entity Alternates </a:t>
            </a:r>
          </a:p>
          <a:p>
            <a:pPr marL="1028700" lvl="3">
              <a:lnSpc>
                <a:spcPct val="0"/>
              </a:lnSpc>
            </a:pPr>
            <a:r>
              <a:rPr lang="en-US" dirty="0"/>
              <a:t>  61    Total Voting Board Members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en-US" dirty="0"/>
              <a:t>Proposed amendment is to add 10 voting Public Entity Seats</a:t>
            </a:r>
          </a:p>
          <a:p>
            <a:pPr marL="1028700" lvl="3">
              <a:lnSpc>
                <a:spcPct val="0"/>
              </a:lnSpc>
            </a:pPr>
            <a:r>
              <a:rPr lang="en-US" dirty="0"/>
              <a:t>  54    County Members</a:t>
            </a:r>
          </a:p>
          <a:p>
            <a:pPr marL="1028700" lvl="3">
              <a:lnSpc>
                <a:spcPct val="0"/>
              </a:lnSpc>
            </a:pPr>
            <a:r>
              <a:rPr lang="en-US" u="sng" dirty="0"/>
              <a:t>+17</a:t>
            </a:r>
            <a:r>
              <a:rPr lang="en-US" dirty="0"/>
              <a:t>    Public Entity Voting Seats + 3 Public Entity Alternates </a:t>
            </a:r>
          </a:p>
          <a:p>
            <a:pPr marL="1028700" lvl="3">
              <a:lnSpc>
                <a:spcPct val="0"/>
              </a:lnSpc>
            </a:pPr>
            <a:r>
              <a:rPr lang="en-US" dirty="0"/>
              <a:t>  71    Total 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en-US" dirty="0"/>
              <a:t>Counties will still have a total of 76% of the total voting Board of Director seats 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8306579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3693A-53E1-42BA-8539-521391410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6BA7F52F-98B5-A053-9B1B-F0B0EECCEB56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AC8EAB-0665-E348-5FC4-109CA05BC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344193"/>
            <a:ext cx="11607800" cy="1421107"/>
          </a:xfrm>
        </p:spPr>
        <p:txBody>
          <a:bodyPr>
            <a:normAutofit fontScale="90000"/>
          </a:bodyPr>
          <a:lstStyle/>
          <a:p>
            <a:r>
              <a:rPr lang="en-US" dirty="0"/>
              <a:t>Expansion of Governance </a:t>
            </a:r>
            <a:br>
              <a:rPr lang="en-US" dirty="0"/>
            </a:br>
            <a:r>
              <a:rPr lang="en-US" dirty="0"/>
              <a:t>Executive Committee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D71113-915A-D03B-21C0-19C77A25FB86}"/>
              </a:ext>
            </a:extLst>
          </p:cNvPr>
          <p:cNvSpPr txBox="1"/>
          <p:nvPr/>
        </p:nvSpPr>
        <p:spPr>
          <a:xfrm>
            <a:off x="698500" y="2331178"/>
            <a:ext cx="11607800" cy="589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dirty="0"/>
              <a:t>Current Executive Committee composition:</a:t>
            </a:r>
          </a:p>
          <a:p>
            <a:pPr marL="1028700" lvl="3">
              <a:lnSpc>
                <a:spcPct val="0"/>
              </a:lnSpc>
            </a:pPr>
            <a:r>
              <a:rPr lang="en-US" dirty="0"/>
              <a:t>    9    County Members</a:t>
            </a:r>
          </a:p>
          <a:p>
            <a:pPr marL="1028700" lvl="3">
              <a:lnSpc>
                <a:spcPct val="0"/>
              </a:lnSpc>
            </a:pPr>
            <a:r>
              <a:rPr lang="en-US" u="sng" dirty="0"/>
              <a:t>+  2</a:t>
            </a:r>
            <a:r>
              <a:rPr lang="en-US" dirty="0"/>
              <a:t>    Public Entity Voting Seats</a:t>
            </a:r>
          </a:p>
          <a:p>
            <a:pPr marL="1028700" lvl="3">
              <a:lnSpc>
                <a:spcPct val="0"/>
              </a:lnSpc>
            </a:pPr>
            <a:r>
              <a:rPr lang="en-US" dirty="0"/>
              <a:t>  11    Total Voting Executive Committee Members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en-US" dirty="0"/>
              <a:t>Proposed amendment is to add 2 voting &amp; 2 alternate seats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dirty="0"/>
              <a:t>Under the proposed changes, there will be no guaranteed seats for either Counties or Public Entity members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dirty="0"/>
              <a:t>Executive Committee positions are voted on by the Board, which will either be comprised of 76% counties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019886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D05CF-B29A-80D0-CFBA-ACA9BA43B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F03D6639-EC59-5C13-64CF-4A9BE7A478D1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4D2C45-38AE-FAF0-D5CA-1B3CDC45B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344193"/>
            <a:ext cx="11607800" cy="1421107"/>
          </a:xfrm>
        </p:spPr>
        <p:txBody>
          <a:bodyPr>
            <a:normAutofit/>
          </a:bodyPr>
          <a:lstStyle/>
          <a:p>
            <a:r>
              <a:rPr lang="en-US" dirty="0"/>
              <a:t>Non-Substantive Amendments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D1067C-0CD4-6806-5DBB-CBB4B0319AA0}"/>
              </a:ext>
            </a:extLst>
          </p:cNvPr>
          <p:cNvSpPr txBox="1"/>
          <p:nvPr/>
        </p:nvSpPr>
        <p:spPr>
          <a:xfrm>
            <a:off x="558800" y="1682863"/>
            <a:ext cx="11887200" cy="52886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“Insurance” is deleted throughout and changed to “coverage” because pools are not considered as insurance by the California law 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References to “Major Programs” and “Minor Programs” or “Miscellaneous Programs” have been changed to simply call all of them “Programs” because we eliminated the distinction in 2025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Addition of the term ”Executive Committee or other program governing committee” has been added throughout the document to reflect current PRISM practices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“Member County” as a defined term is updated throughout the document</a:t>
            </a:r>
          </a:p>
        </p:txBody>
      </p:sp>
    </p:spTree>
    <p:extLst>
      <p:ext uri="{BB962C8B-B14F-4D97-AF65-F5344CB8AC3E}">
        <p14:creationId xmlns:p14="http://schemas.microsoft.com/office/powerpoint/2010/main" val="224986078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CA7CF-E923-5B33-61F3-5A9049708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E2FD3A17-BF92-54A6-2ED1-9A475E036FF0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C138B7-4F4C-223B-515D-66F9FC244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344193"/>
            <a:ext cx="11607800" cy="1421107"/>
          </a:xfrm>
        </p:spPr>
        <p:txBody>
          <a:bodyPr>
            <a:normAutofit fontScale="90000"/>
          </a:bodyPr>
          <a:lstStyle/>
          <a:p>
            <a:r>
              <a:rPr lang="en-US" dirty="0"/>
              <a:t>Recommendation to</a:t>
            </a:r>
            <a:br>
              <a:rPr lang="en-US" dirty="0"/>
            </a:br>
            <a:r>
              <a:rPr lang="en-US" dirty="0"/>
              <a:t>Lake County Board of Supervisors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B2DE71-A48E-EA31-93CC-1821ED854EE1}"/>
              </a:ext>
            </a:extLst>
          </p:cNvPr>
          <p:cNvSpPr txBox="1"/>
          <p:nvPr/>
        </p:nvSpPr>
        <p:spPr>
          <a:xfrm>
            <a:off x="825500" y="2649416"/>
            <a:ext cx="11353800" cy="20087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600" dirty="0"/>
              <a:t>Authorize the Chair and/or the County’s Primary and/or Alternate PRISM Board member to execute the amendment to the PRISM Joint Powers Agreement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0397057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14401</TotalTime>
  <Words>805</Words>
  <Application>Microsoft Office PowerPoint</Application>
  <PresentationFormat>Custom</PresentationFormat>
  <Paragraphs>79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Helvetica Neue</vt:lpstr>
      <vt:lpstr>Helvetica Neue Medium</vt:lpstr>
      <vt:lpstr>21_BasicWhite</vt:lpstr>
      <vt:lpstr>PowerPoint Presentation</vt:lpstr>
      <vt:lpstr>About PRISM</vt:lpstr>
      <vt:lpstr>Background</vt:lpstr>
      <vt:lpstr>Expansion of Governance  Board of Directors </vt:lpstr>
      <vt:lpstr>Expansion of Governance  Executive Committee</vt:lpstr>
      <vt:lpstr>Non-Substantive Amendments</vt:lpstr>
      <vt:lpstr>Recommendation to Lake County Board of Supervisors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Montalvo (Pimley)</dc:creator>
  <cp:lastModifiedBy>Lloyd Guintivano</cp:lastModifiedBy>
  <cp:revision>382</cp:revision>
  <dcterms:modified xsi:type="dcterms:W3CDTF">2026-04-15T23:48:30Z</dcterms:modified>
</cp:coreProperties>
</file>