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4"/>
    <p:sldMasterId id="2147483895" r:id="rId5"/>
  </p:sldMasterIdLst>
  <p:notesMasterIdLst>
    <p:notesMasterId r:id="rId14"/>
  </p:notesMasterIdLst>
  <p:sldIdLst>
    <p:sldId id="4505" r:id="rId6"/>
    <p:sldId id="2147468193" r:id="rId7"/>
    <p:sldId id="2147468165" r:id="rId8"/>
    <p:sldId id="2147468194" r:id="rId9"/>
    <p:sldId id="2147468196" r:id="rId10"/>
    <p:sldId id="2147468195" r:id="rId11"/>
    <p:sldId id="2147468198" r:id="rId12"/>
    <p:sldId id="4502" r:id="rId1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4046D1-122B-D206-33EE-BD3E27A7A269}" name="Day, Michael" initials="DM" userId="S::Michael.Day@trane.com::2af1335d-c52c-4640-8f3f-f839a130311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FAB"/>
    <a:srgbClr val="72B164"/>
    <a:srgbClr val="E5E8E8"/>
    <a:srgbClr val="264184"/>
    <a:srgbClr val="43BA6F"/>
    <a:srgbClr val="264576"/>
    <a:srgbClr val="7082AC"/>
    <a:srgbClr val="495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50" autoAdjust="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y, Michael" userId="2af1335d-c52c-4640-8f3f-f839a1303111" providerId="ADAL" clId="{0CF25506-947B-4251-9366-B9EB2ED8571C}"/>
    <pc:docChg chg="undo custSel addSld delSld modSld">
      <pc:chgData name="Day, Michael" userId="2af1335d-c52c-4640-8f3f-f839a1303111" providerId="ADAL" clId="{0CF25506-947B-4251-9366-B9EB2ED8571C}" dt="2025-07-16T23:43:17.471" v="22" actId="47"/>
      <pc:docMkLst>
        <pc:docMk/>
      </pc:docMkLst>
      <pc:sldChg chg="del">
        <pc:chgData name="Day, Michael" userId="2af1335d-c52c-4640-8f3f-f839a1303111" providerId="ADAL" clId="{0CF25506-947B-4251-9366-B9EB2ED8571C}" dt="2025-07-16T23:42:04.635" v="15" actId="47"/>
        <pc:sldMkLst>
          <pc:docMk/>
          <pc:sldMk cId="2378219287" sldId="979"/>
        </pc:sldMkLst>
      </pc:sldChg>
      <pc:sldChg chg="modSp add del mod">
        <pc:chgData name="Day, Michael" userId="2af1335d-c52c-4640-8f3f-f839a1303111" providerId="ADAL" clId="{0CF25506-947B-4251-9366-B9EB2ED8571C}" dt="2025-07-16T23:43:17.471" v="22" actId="47"/>
        <pc:sldMkLst>
          <pc:docMk/>
          <pc:sldMk cId="48893865" sldId="2147468157"/>
        </pc:sldMkLst>
        <pc:spChg chg="mod">
          <ac:chgData name="Day, Michael" userId="2af1335d-c52c-4640-8f3f-f839a1303111" providerId="ADAL" clId="{0CF25506-947B-4251-9366-B9EB2ED8571C}" dt="2025-07-16T23:41:58.482" v="14" actId="6549"/>
          <ac:spMkLst>
            <pc:docMk/>
            <pc:sldMk cId="48893865" sldId="2147468157"/>
            <ac:spMk id="3" creationId="{8FE9F698-B3AC-4BEA-A424-AA3EABAD7A12}"/>
          </ac:spMkLst>
        </pc:spChg>
      </pc:sldChg>
      <pc:sldChg chg="del">
        <pc:chgData name="Day, Michael" userId="2af1335d-c52c-4640-8f3f-f839a1303111" providerId="ADAL" clId="{0CF25506-947B-4251-9366-B9EB2ED8571C}" dt="2025-07-16T23:42:04.635" v="15" actId="47"/>
        <pc:sldMkLst>
          <pc:docMk/>
          <pc:sldMk cId="995066564" sldId="2147468175"/>
        </pc:sldMkLst>
      </pc:sldChg>
      <pc:sldChg chg="del">
        <pc:chgData name="Day, Michael" userId="2af1335d-c52c-4640-8f3f-f839a1303111" providerId="ADAL" clId="{0CF25506-947B-4251-9366-B9EB2ED8571C}" dt="2025-07-16T23:42:58.207" v="19" actId="47"/>
        <pc:sldMkLst>
          <pc:docMk/>
          <pc:sldMk cId="794519888" sldId="2147468176"/>
        </pc:sldMkLst>
      </pc:sldChg>
      <pc:sldChg chg="del">
        <pc:chgData name="Day, Michael" userId="2af1335d-c52c-4640-8f3f-f839a1303111" providerId="ADAL" clId="{0CF25506-947B-4251-9366-B9EB2ED8571C}" dt="2025-07-16T23:42:50.760" v="17" actId="47"/>
        <pc:sldMkLst>
          <pc:docMk/>
          <pc:sldMk cId="1086001799" sldId="2147468181"/>
        </pc:sldMkLst>
      </pc:sldChg>
      <pc:sldChg chg="del">
        <pc:chgData name="Day, Michael" userId="2af1335d-c52c-4640-8f3f-f839a1303111" providerId="ADAL" clId="{0CF25506-947B-4251-9366-B9EB2ED8571C}" dt="2025-07-16T23:42:48.039" v="16" actId="47"/>
        <pc:sldMkLst>
          <pc:docMk/>
          <pc:sldMk cId="1068897677" sldId="2147468183"/>
        </pc:sldMkLst>
      </pc:sldChg>
      <pc:sldChg chg="del">
        <pc:chgData name="Day, Michael" userId="2af1335d-c52c-4640-8f3f-f839a1303111" providerId="ADAL" clId="{0CF25506-947B-4251-9366-B9EB2ED8571C}" dt="2025-07-16T23:42:55.087" v="18" actId="47"/>
        <pc:sldMkLst>
          <pc:docMk/>
          <pc:sldMk cId="2948744022" sldId="21474681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B571259F-4275-49B5-9BA9-FC6218210F37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9C1BD47-A7AD-4879-81DE-7FD87D42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8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8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CD4209-8C80-2A47-89CB-9979D490E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21" y="2764930"/>
            <a:ext cx="9144000" cy="52424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lang="en-US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AD210-CA0B-FF40-9532-2621D170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9644" y="421305"/>
            <a:ext cx="2211673" cy="759708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D90629-8179-E348-A44B-9A8C3350F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3289300"/>
            <a:ext cx="2813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>
            <a:lvl1pPr>
              <a:def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034"/>
              </a:buClr>
              <a:buSzPct val="110000"/>
              <a:buFontTx/>
              <a:buNone/>
            </a:pPr>
            <a:r>
              <a:rPr lang="en-US"/>
              <a:t>DATE OF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91E95-474D-CA4B-AB5B-88EEB01746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9644" y="5878758"/>
            <a:ext cx="1057681" cy="3683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A5752D-9E2F-5C40-BC25-27126819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068574"/>
            <a:ext cx="11261598" cy="707152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682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 GRAY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6AB73-71B8-6844-B12C-E5013A31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F5A3C-D06D-664E-8E93-B6E5B028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8072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4872D2-9C42-E446-9F66-728E61D7CB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3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D3789-D03D-4549-A179-D2C80AA29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4426" y="1368425"/>
            <a:ext cx="5520025" cy="4351338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ACF77-D451-5D48-ABE3-3FE2691E5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368425"/>
            <a:ext cx="5520025" cy="4351338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/>
              <a:t>Third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43ADF79-007A-0349-9A4D-101705D6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8793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C343D-0D01-604B-85A8-75CDA1BE9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426" y="1269207"/>
            <a:ext cx="552002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A427F5-8498-DD46-B648-CBE15CB6D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5998" y="1269207"/>
            <a:ext cx="552002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74D37FE-BA2C-CD43-A6A5-34F65CB2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27581D5-8C3A-104B-9F45-919804AE3D0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54426" y="2205317"/>
            <a:ext cx="5520025" cy="3514445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/>
              <a:t>Third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1BC9C77-AB3E-CD4D-A0EA-6C97FA717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05317"/>
            <a:ext cx="5520025" cy="3514445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013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57EE2F-28AF-2040-BF63-064A43A2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788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236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2E135-6B12-EE42-A37F-014600AA8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53989"/>
            <a:ext cx="6172200" cy="3993776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/>
              <a:t>Third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CE45845-EEFD-7A44-8DB5-7ACB3A41C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26" y="365126"/>
            <a:ext cx="11000961" cy="84511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DC0BB2-558A-1743-922D-3F2BFAB1E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5764" y="1652289"/>
            <a:ext cx="3696261" cy="40358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3581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F20912-E054-6E46-B2FD-33CEE82230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92EC38-FEFE-8C49-A267-AC4BDA034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5764" y="1815353"/>
            <a:ext cx="4518211" cy="3872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8F9CE8D-9413-344E-834F-0D3E26B33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26" y="365125"/>
            <a:ext cx="5239549" cy="9930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5627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B2016C8-A2AB-45D8-AE2D-A471F306C7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26" imgH="526" progId="TCLayout.ActiveDocument.1">
                  <p:embed/>
                </p:oleObj>
              </mc:Choice>
              <mc:Fallback>
                <p:oleObj name="think-cell Slide" r:id="rId3" imgW="526" imgH="5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B2016C8-A2AB-45D8-AE2D-A471F306C7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F036A5-D47D-4380-960F-7101AA8848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6" y="1225977"/>
            <a:ext cx="10515600" cy="364072"/>
          </a:xfrm>
        </p:spPr>
        <p:txBody>
          <a:bodyPr tIns="0" rIns="0" bIns="0">
            <a:noAutofit/>
          </a:bodyPr>
          <a:lstStyle>
            <a:lvl1pPr marL="0" indent="0" algn="l">
              <a:buNone/>
              <a:defRPr sz="1800" b="0" i="0">
                <a:solidFill>
                  <a:srgbClr val="ACB3BC"/>
                </a:solidFill>
                <a:latin typeface="AvenirNext LT Pro Regular" panose="020B0504020202020204" pitchFamily="34" charset="0"/>
                <a:cs typeface="Arial" panose="020B0604020202020204" pitchFamily="34" charset="0"/>
                <a:sym typeface="AvenirNext LT Pro Regular" panose="020B0504020202020204" pitchFamily="34" charset="0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85900" indent="0">
              <a:buNone/>
              <a:defRPr/>
            </a:lvl4pPr>
            <a:lvl5pPr marL="1943100" indent="0"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1719B56-8FFA-6844-ABCA-E4F393D4B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6" y="403607"/>
            <a:ext cx="10515600" cy="7248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>
                <a:solidFill>
                  <a:srgbClr val="0062A9"/>
                </a:solidFill>
                <a:latin typeface="AvenirNext LT Pro Regular" panose="020B0504020202020204" pitchFamily="34" charset="0"/>
                <a:sym typeface="AvenirNext LT Pro Regular" panose="020B05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43782E-7F23-4107-B92D-6D2D6D98823C}"/>
              </a:ext>
            </a:extLst>
          </p:cNvPr>
          <p:cNvSpPr/>
          <p:nvPr userDrawn="1"/>
        </p:nvSpPr>
        <p:spPr>
          <a:xfrm>
            <a:off x="0" y="0"/>
            <a:ext cx="121920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22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1C2E8-9FC3-4DB0-A8E1-6EC54459B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885BC-1ED7-4E9A-BED5-D60AFA0A2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74C-96D3-4144-A827-E89F9F667539}" type="datetimeFigureOut">
              <a:rPr lang="en-US" smtClean="0"/>
              <a:t>7/16/2025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E18F1-3367-4DF2-A7B0-8E76F019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BD07A-2482-4BD8-9033-0FFFD9C0D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EA4D43-A6AC-4FAE-BA20-34238CF85355}"/>
              </a:ext>
            </a:extLst>
          </p:cNvPr>
          <p:cNvSpPr/>
          <p:nvPr userDrawn="1"/>
        </p:nvSpPr>
        <p:spPr>
          <a:xfrm>
            <a:off x="0" y="0"/>
            <a:ext cx="121920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CD4209-8C80-2A47-89CB-9979D490E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21" y="2764930"/>
            <a:ext cx="9144000" cy="52424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lang="en-US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n-US" dirty="0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AD210-CA0B-FF40-9532-2621D170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9644" y="421305"/>
            <a:ext cx="2211673" cy="759708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D90629-8179-E348-A44B-9A8C3350F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3289300"/>
            <a:ext cx="2813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>
            <a:lvl1pPr>
              <a:def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034"/>
              </a:buClr>
              <a:buSzPct val="110000"/>
              <a:buFontTx/>
              <a:buNone/>
            </a:pPr>
            <a:r>
              <a:rPr lang="en-US" dirty="0"/>
              <a:t>DATE OF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91E95-474D-CA4B-AB5B-88EEB01746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9644" y="5878758"/>
            <a:ext cx="1057681" cy="3683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A5752D-9E2F-5C40-BC25-27126819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068574"/>
            <a:ext cx="11261598" cy="707152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187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CD4209-8C80-2A47-89CB-9979D490E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21" y="2764930"/>
            <a:ext cx="6616976" cy="52424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lang="en-US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AD210-CA0B-FF40-9532-2621D170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9644" y="421305"/>
            <a:ext cx="2211673" cy="759708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D90629-8179-E348-A44B-9A8C3350F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3289300"/>
            <a:ext cx="2813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>
            <a:lvl1pPr>
              <a:def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034"/>
              </a:buClr>
              <a:buSzPct val="110000"/>
              <a:buFontTx/>
              <a:buNone/>
            </a:pPr>
            <a:r>
              <a:rPr lang="en-US"/>
              <a:t>DATE OF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91E95-474D-CA4B-AB5B-88EEB01746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9644" y="5878758"/>
            <a:ext cx="1057681" cy="3683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A5752D-9E2F-5C40-BC25-27126819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068574"/>
            <a:ext cx="6699851" cy="707152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4"/>
          <a:srcRect l="-1" r="728"/>
          <a:stretch/>
        </p:blipFill>
        <p:spPr>
          <a:xfrm>
            <a:off x="6905607" y="897923"/>
            <a:ext cx="5293088" cy="513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75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91E3A3C-E151-504C-9B14-BA81E2BA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F8261BC-E010-5447-94AB-7E276D5D38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54140" y="1308100"/>
            <a:ext cx="11261598" cy="3998913"/>
          </a:xfrm>
          <a:prstGeom prst="rect">
            <a:avLst/>
          </a:prstGeom>
        </p:spPr>
        <p:txBody>
          <a:bodyPr/>
          <a:lstStyle>
            <a:lvl1pPr marL="342900" indent="-342900">
              <a:buClrTx/>
              <a:buFont typeface="Arial" panose="020B0604020202020204" pitchFamily="34" charset="0"/>
              <a:buChar char="•"/>
              <a:defRPr sz="2000"/>
            </a:lvl1pPr>
            <a:lvl2pPr marL="640080" indent="-320040">
              <a:spcBef>
                <a:spcPts val="600"/>
              </a:spcBef>
              <a:buClrTx/>
              <a:buFont typeface="System Font Regular"/>
              <a:buChar char="–"/>
              <a:defRPr sz="2000"/>
            </a:lvl2pPr>
            <a:lvl3pPr marL="960120" indent="-320040">
              <a:spcBef>
                <a:spcPts val="300"/>
              </a:spcBef>
              <a:buClrTx/>
              <a:buFont typeface="System Font Regular"/>
              <a:buChar char="–"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52510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6AB73-71B8-6844-B12C-E5013A31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F5A3C-D06D-664E-8E93-B6E5B028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3D6EF-5D4A-5E41-83DF-D524FDACD6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74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6AB73-71B8-6844-B12C-E5013A31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F5A3C-D06D-664E-8E93-B6E5B028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8072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D0EEF-D435-1B40-AEF1-B368980734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</a:blip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63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 GRAY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6AB73-71B8-6844-B12C-E5013A31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F5A3C-D06D-664E-8E93-B6E5B028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8072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4872D2-9C42-E446-9F66-728E61D7CB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35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D3789-D03D-4549-A179-D2C80AA29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4426" y="1368425"/>
            <a:ext cx="5520025" cy="4351338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 dirty="0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 dirty="0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 dirty="0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ACF77-D451-5D48-ABE3-3FE2691E5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368425"/>
            <a:ext cx="5520025" cy="4351338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 dirty="0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 dirty="0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 dirty="0"/>
              <a:t>Third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43ADF79-007A-0349-9A4D-101705D6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35735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C343D-0D01-604B-85A8-75CDA1BE9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426" y="1269207"/>
            <a:ext cx="552002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A427F5-8498-DD46-B648-CBE15CB6D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5998" y="1269207"/>
            <a:ext cx="552002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74D37FE-BA2C-CD43-A6A5-34F65CB2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27581D5-8C3A-104B-9F45-919804AE3D0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54426" y="2205317"/>
            <a:ext cx="5520025" cy="3514445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 dirty="0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 dirty="0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 dirty="0"/>
              <a:t>Third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1BC9C77-AB3E-CD4D-A0EA-6C97FA717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05317"/>
            <a:ext cx="5520025" cy="3514445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 dirty="0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 dirty="0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675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57EE2F-28AF-2040-BF63-064A43A2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3875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6215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2E135-6B12-EE42-A37F-014600AA8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53989"/>
            <a:ext cx="6172200" cy="3993776"/>
          </a:xfrm>
          <a:prstGeom prst="rect">
            <a:avLst/>
          </a:prstGeom>
        </p:spPr>
        <p:txBody>
          <a:bodyPr/>
          <a:lstStyle>
            <a:lvl1pPr>
              <a:defRPr lang="en-US" sz="2000" dirty="0"/>
            </a:lvl1pPr>
            <a:lvl2pPr>
              <a:defRPr lang="en-US" sz="2000" dirty="0"/>
            </a:lvl2pPr>
            <a:lvl3pPr>
              <a:defRPr lang="en-US" dirty="0"/>
            </a:lvl3pPr>
          </a:lstStyle>
          <a:p>
            <a:pPr marL="342900" lvl="0" indent="-342900">
              <a:buClrTx/>
            </a:pPr>
            <a:r>
              <a:rPr lang="en-US" dirty="0"/>
              <a:t>Click to edit Master text styles</a:t>
            </a:r>
          </a:p>
          <a:p>
            <a:pPr marL="640080" lvl="1" indent="-320040">
              <a:spcBef>
                <a:spcPts val="600"/>
              </a:spcBef>
              <a:buClrTx/>
              <a:buFont typeface="System Font Regular"/>
              <a:buChar char="–"/>
            </a:pPr>
            <a:r>
              <a:rPr lang="en-US" dirty="0"/>
              <a:t>Second level</a:t>
            </a:r>
          </a:p>
          <a:p>
            <a:pPr marL="960120" lvl="2" indent="-320040">
              <a:spcBef>
                <a:spcPts val="300"/>
              </a:spcBef>
              <a:buClrTx/>
              <a:buFont typeface="System Font Regular"/>
              <a:buChar char="–"/>
            </a:pPr>
            <a:r>
              <a:rPr lang="en-US" dirty="0"/>
              <a:t>Third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CE45845-EEFD-7A44-8DB5-7ACB3A41C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26" y="365126"/>
            <a:ext cx="11000961" cy="84511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DC0BB2-558A-1743-922D-3F2BFAB1E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5764" y="1652289"/>
            <a:ext cx="3696261" cy="40358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93746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F20912-E054-6E46-B2FD-33CEE82230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92EC38-FEFE-8C49-A267-AC4BDA034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5764" y="1815353"/>
            <a:ext cx="4518211" cy="38727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8F9CE8D-9413-344E-834F-0D3E26B33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26" y="365125"/>
            <a:ext cx="5239549" cy="9930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352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CD4209-8C80-2A47-89CB-9979D490E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21" y="2764930"/>
            <a:ext cx="6616976" cy="52424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lang="en-US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AD210-CA0B-FF40-9532-2621D170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9644" y="421305"/>
            <a:ext cx="2211673" cy="759708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D90629-8179-E348-A44B-9A8C3350F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3289300"/>
            <a:ext cx="2813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>
            <a:lvl1pPr>
              <a:def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034"/>
              </a:buClr>
              <a:buSzPct val="110000"/>
              <a:buFontTx/>
              <a:buNone/>
            </a:pPr>
            <a:r>
              <a:rPr lang="en-US"/>
              <a:t>DATE OF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91E95-474D-CA4B-AB5B-88EEB01746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9644" y="5878758"/>
            <a:ext cx="1057681" cy="3683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A5752D-9E2F-5C40-BC25-27126819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068574"/>
            <a:ext cx="6699851" cy="707152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42014" y="817570"/>
            <a:ext cx="5149985" cy="514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8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CD4209-8C80-2A47-89CB-9979D490E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21" y="2764930"/>
            <a:ext cx="6616976" cy="52424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lang="en-US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AD210-CA0B-FF40-9532-2621D170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9644" y="421305"/>
            <a:ext cx="2211673" cy="759708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D90629-8179-E348-A44B-9A8C3350F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3289300"/>
            <a:ext cx="2813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>
            <a:lvl1pPr>
              <a:def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034"/>
              </a:buClr>
              <a:buSzPct val="110000"/>
              <a:buFontTx/>
              <a:buNone/>
            </a:pPr>
            <a:r>
              <a:rPr lang="en-US"/>
              <a:t>DATE OF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91E95-474D-CA4B-AB5B-88EEB01746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9644" y="5878758"/>
            <a:ext cx="1057681" cy="3683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A5752D-9E2F-5C40-BC25-27126819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068574"/>
            <a:ext cx="6699851" cy="707152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64231" y="634315"/>
            <a:ext cx="5302255" cy="543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0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CD4209-8C80-2A47-89CB-9979D490E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21" y="2764930"/>
            <a:ext cx="6616976" cy="52424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lang="en-US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AD210-CA0B-FF40-9532-2621D170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9644" y="421305"/>
            <a:ext cx="2211673" cy="759708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D90629-8179-E348-A44B-9A8C3350F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3289300"/>
            <a:ext cx="2813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>
            <a:lvl1pPr>
              <a:def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034"/>
              </a:buClr>
              <a:buSzPct val="110000"/>
              <a:buFontTx/>
              <a:buNone/>
            </a:pPr>
            <a:r>
              <a:rPr lang="en-US"/>
              <a:t>DATE OF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91E95-474D-CA4B-AB5B-88EEB01746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9644" y="5878758"/>
            <a:ext cx="1057681" cy="3683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A5752D-9E2F-5C40-BC25-27126819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068574"/>
            <a:ext cx="6699851" cy="707152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13754" y="937547"/>
            <a:ext cx="5095359" cy="50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98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7CD4209-8C80-2A47-89CB-9979D490E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21" y="2764930"/>
            <a:ext cx="6616976" cy="52424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lang="en-US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AD210-CA0B-FF40-9532-2621D170A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9644" y="421305"/>
            <a:ext cx="2211673" cy="759708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D90629-8179-E348-A44B-9A8C3350F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3289300"/>
            <a:ext cx="28130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>
            <a:lvl1pPr>
              <a:def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C5034"/>
              </a:buClr>
              <a:buSzPct val="110000"/>
              <a:buFontTx/>
              <a:buNone/>
            </a:pPr>
            <a:r>
              <a:rPr lang="en-US"/>
              <a:t>DATE OF PRESENTATION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E91E95-474D-CA4B-AB5B-88EEB01746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9644" y="5878758"/>
            <a:ext cx="1057681" cy="3683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A5752D-9E2F-5C40-BC25-27126819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25" y="2068574"/>
            <a:ext cx="6699851" cy="707152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4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05690" y="927258"/>
            <a:ext cx="5174081" cy="51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3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91E3A3C-E151-504C-9B14-BA81E2BA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F8261BC-E010-5447-94AB-7E276D5D38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54140" y="1308100"/>
            <a:ext cx="11261598" cy="3998913"/>
          </a:xfrm>
          <a:prstGeom prst="rect">
            <a:avLst/>
          </a:prstGeom>
        </p:spPr>
        <p:txBody>
          <a:bodyPr/>
          <a:lstStyle>
            <a:lvl1pPr marL="342900" indent="-342900">
              <a:buClrTx/>
              <a:buFont typeface="Arial" panose="020B0604020202020204" pitchFamily="34" charset="0"/>
              <a:buChar char="•"/>
              <a:defRPr sz="2000"/>
            </a:lvl1pPr>
            <a:lvl2pPr marL="640080" indent="-320040">
              <a:spcBef>
                <a:spcPts val="600"/>
              </a:spcBef>
              <a:buClrTx/>
              <a:buFont typeface="System Font Regular"/>
              <a:buChar char="–"/>
              <a:defRPr sz="2000"/>
            </a:lvl2pPr>
            <a:lvl3pPr marL="960120" indent="-320040">
              <a:spcBef>
                <a:spcPts val="300"/>
              </a:spcBef>
              <a:buClrTx/>
              <a:buFont typeface="System Font Regular"/>
              <a:buChar char="–"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0120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6AB73-71B8-6844-B12C-E5013A31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F5A3C-D06D-664E-8E93-B6E5B028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83D6EF-5D4A-5E41-83DF-D524FDACD6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4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6AB73-71B8-6844-B12C-E5013A31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F5A3C-D06D-664E-8E93-B6E5B028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8072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D0EEF-D435-1B40-AEF1-B368980734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</a:blip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0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EE328134-A3B3-7343-A88A-89B732788E40}"/>
              </a:ext>
            </a:extLst>
          </p:cNvPr>
          <p:cNvSpPr txBox="1">
            <a:spLocks/>
          </p:cNvSpPr>
          <p:nvPr userDrawn="1"/>
        </p:nvSpPr>
        <p:spPr>
          <a:xfrm>
            <a:off x="9019673" y="62236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EDF1D-E5F2-C143-9DDE-9A7790932D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EF20E5F6-4900-024E-829C-D6C8C208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27" y="365126"/>
            <a:ext cx="11261598" cy="707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D160E2-3B46-BC41-BADE-43C158623FF5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4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907" r:id="rId18"/>
  </p:sldLayoutIdLst>
  <p:hf hdr="0" ftr="0" dt="0"/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en-US" sz="2800" b="1" kern="1200" noProof="0" dirty="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EE328134-A3B3-7343-A88A-89B732788E40}"/>
              </a:ext>
            </a:extLst>
          </p:cNvPr>
          <p:cNvSpPr txBox="1">
            <a:spLocks/>
          </p:cNvSpPr>
          <p:nvPr userDrawn="1"/>
        </p:nvSpPr>
        <p:spPr>
          <a:xfrm>
            <a:off x="9019673" y="62236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2EDF1D-E5F2-C143-9DDE-9A7790932D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EF20E5F6-4900-024E-829C-D6C8C208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27" y="365126"/>
            <a:ext cx="11261598" cy="707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D160E2-3B46-BC41-BADE-43C158623FF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492958" y="5945225"/>
            <a:ext cx="1446366" cy="49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7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</p:sldLayoutIdLst>
  <p:hf hdr="0" ftr="0" dt="0"/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en-US" sz="2800" b="1" kern="1200" noProof="0" dirty="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Michael.day@trane.com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362CF90-1186-4A6B-A2D1-A24D6E1A29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5738" y="3727533"/>
            <a:ext cx="6864350" cy="68975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22 July 2025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+mj-lt"/>
              </a:rPr>
              <a:t>Michael Day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+mj-lt"/>
                <a:cs typeface="Effra" panose="020B0603020203020204" pitchFamily="34" charset="0"/>
              </a:rPr>
              <a:t>Advanced Energy Project  Development Leader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01042DA-BFA3-45A3-A33C-F562C700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738" y="1504693"/>
            <a:ext cx="7791128" cy="1337451"/>
          </a:xfrm>
        </p:spPr>
        <p:txBody>
          <a:bodyPr/>
          <a:lstStyle/>
          <a:p>
            <a:r>
              <a:rPr lang="en-US" sz="4800" dirty="0"/>
              <a:t>Poe Mountain FLASHES Project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1210B-BCB2-49C6-967F-15818D717D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52238" y="6619875"/>
            <a:ext cx="639762" cy="215900"/>
          </a:xfrm>
          <a:prstGeom prst="rect">
            <a:avLst/>
          </a:prstGeom>
        </p:spPr>
        <p:txBody>
          <a:bodyPr/>
          <a:lstStyle/>
          <a:p>
            <a:fld id="{CA8D9AD5-F248-4919-864A-CFD76CC027D6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3" name="Picture 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C41ED65-0FA3-41C6-94BE-36D82BEAE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273" y="5780899"/>
            <a:ext cx="689750" cy="68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0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7B959-6DCE-E0AA-04AE-94B2FCE06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Biggest Issues facing County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3ADEA-A94E-E2BF-A1E2-43B7E0D979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314" y="933061"/>
            <a:ext cx="12126686" cy="4926563"/>
          </a:xfrm>
        </p:spPr>
        <p:txBody>
          <a:bodyPr numCol="2"/>
          <a:lstStyle/>
          <a:p>
            <a:pPr marL="0" indent="0">
              <a:buNone/>
            </a:pPr>
            <a:r>
              <a:rPr lang="en-US" sz="3200" b="1" dirty="0"/>
              <a:t>What is an ESCO?</a:t>
            </a:r>
          </a:p>
          <a:p>
            <a:r>
              <a:rPr lang="en-US" sz="3200" dirty="0"/>
              <a:t>Energy Services Contractor</a:t>
            </a:r>
          </a:p>
          <a:p>
            <a:r>
              <a:rPr lang="en-US" sz="3200" dirty="0"/>
              <a:t>Develop energy projects to solve customer problems</a:t>
            </a:r>
          </a:p>
          <a:p>
            <a:r>
              <a:rPr lang="en-US" sz="3200" dirty="0"/>
              <a:t>Bring in grants, incentives, savings to pay for some or all of the project (Self funded)</a:t>
            </a:r>
          </a:p>
          <a:p>
            <a:r>
              <a:rPr lang="en-US" sz="3200" dirty="0"/>
              <a:t>Often includes Finance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What issues topped the list for Lake County?</a:t>
            </a:r>
          </a:p>
          <a:p>
            <a:r>
              <a:rPr lang="en-US" sz="3200" dirty="0"/>
              <a:t>Fire Threat</a:t>
            </a:r>
          </a:p>
          <a:p>
            <a:r>
              <a:rPr lang="en-US" sz="3200" dirty="0"/>
              <a:t>PSPS Impacts</a:t>
            </a:r>
          </a:p>
          <a:p>
            <a:r>
              <a:rPr lang="en-US" sz="3200" dirty="0"/>
              <a:t>Lack of funds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/>
              <a:t>Solution Trane and the County came up with was FLASHES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2286C68-C11D-CFF7-C835-229B73E52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70" y="5561670"/>
            <a:ext cx="1296330" cy="12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44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037F-EF1D-4FEC-B2B0-E3F1BF229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Trane/County of Lake Energy Project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9F698-B3AC-4BEA-A424-AA3EABAD7A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5395" y="1671355"/>
            <a:ext cx="8961120" cy="39989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RFP released 			January 2020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Trane Selected			July 2021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Letter of Commitment		September 2021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					July 2022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Grant Application			July 2024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CPUC Action			June 2025</a:t>
            </a:r>
          </a:p>
          <a:p>
            <a:pPr>
              <a:lnSpc>
                <a:spcPct val="10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135418C-66E4-120C-9A58-EC11EDEC2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70" y="5561670"/>
            <a:ext cx="1296330" cy="12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36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B2BE1-3ED0-84E0-D680-5B6CD60E5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07152"/>
          </a:xfrm>
        </p:spPr>
        <p:txBody>
          <a:bodyPr>
            <a:normAutofit/>
          </a:bodyPr>
          <a:lstStyle/>
          <a:p>
            <a:r>
              <a:rPr lang="en-US" dirty="0"/>
              <a:t>Firemain Linked Auxiliary Supply Hydraulic Energy Storage FLASHES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7DC9C-1A7F-BC10-DDF5-F2078AC6755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54140" y="1308100"/>
            <a:ext cx="5908412" cy="45339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System Description</a:t>
            </a:r>
          </a:p>
          <a:p>
            <a:r>
              <a:rPr lang="en-US" dirty="0"/>
              <a:t>Super Closed Loop Pumped Storage Hydro</a:t>
            </a:r>
          </a:p>
          <a:p>
            <a:pPr lvl="1"/>
            <a:r>
              <a:rPr lang="en-US" dirty="0"/>
              <a:t>Roofed Tanks, not reservoirs</a:t>
            </a:r>
          </a:p>
          <a:p>
            <a:pPr lvl="1"/>
            <a:r>
              <a:rPr lang="en-US" dirty="0"/>
              <a:t>Top/Bottom of hill</a:t>
            </a:r>
          </a:p>
          <a:p>
            <a:r>
              <a:rPr lang="en-US" dirty="0"/>
              <a:t>30 MW PV</a:t>
            </a:r>
          </a:p>
          <a:p>
            <a:r>
              <a:rPr lang="en-US" dirty="0"/>
              <a:t>30 MW Pelton Wheel Turbines</a:t>
            </a:r>
          </a:p>
          <a:p>
            <a:r>
              <a:rPr lang="en-US" dirty="0"/>
              <a:t>Connected to two substations (Lucerne &amp; Hartley)</a:t>
            </a:r>
          </a:p>
          <a:p>
            <a:pPr marL="0" indent="0">
              <a:buNone/>
            </a:pPr>
            <a:r>
              <a:rPr lang="en-US" b="1" dirty="0"/>
              <a:t>Purposes</a:t>
            </a:r>
          </a:p>
          <a:p>
            <a:r>
              <a:rPr lang="en-US" dirty="0"/>
              <a:t>Daily Renewable power generation</a:t>
            </a:r>
          </a:p>
          <a:p>
            <a:r>
              <a:rPr lang="en-US" dirty="0"/>
              <a:t>Community Microgrid during outages</a:t>
            </a:r>
          </a:p>
          <a:p>
            <a:r>
              <a:rPr lang="en-US" dirty="0"/>
              <a:t>Firefighting support as needed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E5938E-B0D0-3714-EB96-A325279E2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588" y="1105177"/>
            <a:ext cx="5908412" cy="440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4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3F162-1D17-7C8B-4910-8BB679104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19C82-937C-A626-9A8C-C00B41818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3D13B-16BD-12D7-4E8A-F8A50CAB9A9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en-US" sz="2400" dirty="0"/>
              <a:t>Project needs an in-depth Feasibility Study to proceed, but there is some risk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Study Tasks</a:t>
            </a:r>
          </a:p>
          <a:p>
            <a:r>
              <a:rPr lang="en-US" sz="2400" dirty="0"/>
              <a:t>Site Control</a:t>
            </a:r>
          </a:p>
          <a:p>
            <a:r>
              <a:rPr lang="en-US" sz="2400" dirty="0"/>
              <a:t>Surveying</a:t>
            </a:r>
          </a:p>
          <a:p>
            <a:r>
              <a:rPr lang="en-US" sz="2400" dirty="0"/>
              <a:t>Civil/Mechanical Engineering</a:t>
            </a:r>
          </a:p>
          <a:p>
            <a:r>
              <a:rPr lang="en-US" sz="2400" dirty="0"/>
              <a:t>Geotechnical</a:t>
            </a:r>
          </a:p>
          <a:p>
            <a:r>
              <a:rPr lang="en-US" sz="2400" dirty="0"/>
              <a:t>Environmental 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Hydrologic Study</a:t>
            </a:r>
          </a:p>
          <a:p>
            <a:r>
              <a:rPr lang="en-US" sz="2400" dirty="0"/>
              <a:t>Cost Estimation</a:t>
            </a:r>
          </a:p>
          <a:p>
            <a:r>
              <a:rPr lang="en-US" sz="2400" dirty="0"/>
              <a:t>Environmental Review</a:t>
            </a:r>
          </a:p>
          <a:p>
            <a:r>
              <a:rPr lang="en-US" sz="2400" dirty="0"/>
              <a:t>Financial Analysis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C6F2F4A9-1E00-F1CC-182B-AA19BD13F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70" y="5561670"/>
            <a:ext cx="1296330" cy="12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82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EA44F-C900-66E9-1B3F-1339BA062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 Project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50B01-B8C9-992B-9140-CA404F82EA2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Feasibility Project cost ~$5M</a:t>
            </a:r>
          </a:p>
          <a:p>
            <a:pPr marL="0" indent="0">
              <a:buNone/>
            </a:pPr>
            <a:r>
              <a:rPr lang="en-US" dirty="0"/>
              <a:t>Applied for a PG&amp;E Microgrid Incentive Program (MIP) grant to cover study costs</a:t>
            </a:r>
          </a:p>
          <a:p>
            <a:pPr marL="0" indent="0">
              <a:buNone/>
            </a:pPr>
            <a:r>
              <a:rPr lang="en-US" dirty="0"/>
              <a:t>Grant awarded November 2024, but legal issues with PG&amp;E contract</a:t>
            </a:r>
          </a:p>
          <a:p>
            <a:pPr marL="0" indent="0">
              <a:buNone/>
            </a:pPr>
            <a:r>
              <a:rPr lang="en-US" dirty="0"/>
              <a:t>On June 26 2025 CPUC directed PG&amp;E to revise contract language within 30 days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Note: Interconnection engineering and costs are in a separate PG&amp;E MIP application currently </a:t>
            </a:r>
            <a:r>
              <a:rPr lang="en-US"/>
              <a:t>under development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A8FB837-4A76-BF83-E159-FFB003B6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70" y="5561670"/>
            <a:ext cx="1296330" cy="12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65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623A-A318-EBBF-50F6-41B24BFDB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Rough Estimate of Path Forward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8FC6C1-D89B-1E1A-C6D6-F7BA72045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4241"/>
            <a:ext cx="12192000" cy="2369518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B34A70A-BDFF-3134-CF94-6C60BA82E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70" y="5561670"/>
            <a:ext cx="1296330" cy="12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2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8669E-498F-40EC-B84B-87A293903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5238"/>
            <a:ext cx="10515600" cy="80729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A4E93-7FD4-4BF2-AB28-25C49B0BA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5810" y="4172001"/>
            <a:ext cx="4527550" cy="807290"/>
          </a:xfrm>
        </p:spPr>
        <p:txBody>
          <a:bodyPr/>
          <a:lstStyle/>
          <a:p>
            <a:pPr marL="4572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Michael Day, </a:t>
            </a:r>
          </a:p>
          <a:p>
            <a:pPr marL="4572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Account Executive, Trane</a:t>
            </a:r>
          </a:p>
          <a:p>
            <a:pPr marL="45720" indent="0">
              <a:buNone/>
            </a:pPr>
            <a:r>
              <a:rPr lang="en-US" sz="2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Michael.day@trane.com</a:t>
            </a:r>
            <a:endParaRPr lang="en-US" sz="2000" dirty="0">
              <a:solidFill>
                <a:schemeClr val="bg1"/>
              </a:solidFill>
            </a:endParaRPr>
          </a:p>
          <a:p>
            <a:pPr marL="4572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(916) 660-3464</a:t>
            </a:r>
          </a:p>
        </p:txBody>
      </p:sp>
    </p:spTree>
    <p:extLst>
      <p:ext uri="{BB962C8B-B14F-4D97-AF65-F5344CB8AC3E}">
        <p14:creationId xmlns:p14="http://schemas.microsoft.com/office/powerpoint/2010/main" val="1076646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TRANE STRATEGY">
      <a:dk1>
        <a:srgbClr val="000000"/>
      </a:dk1>
      <a:lt1>
        <a:srgbClr val="FFFFFF"/>
      </a:lt1>
      <a:dk2>
        <a:srgbClr val="FF2B00"/>
      </a:dk2>
      <a:lt2>
        <a:srgbClr val="E7E6E6"/>
      </a:lt2>
      <a:accent1>
        <a:srgbClr val="383838"/>
      </a:accent1>
      <a:accent2>
        <a:srgbClr val="0000FF"/>
      </a:accent2>
      <a:accent3>
        <a:srgbClr val="0AD2AF"/>
      </a:accent3>
      <a:accent4>
        <a:srgbClr val="50F0EB"/>
      </a:accent4>
      <a:accent5>
        <a:srgbClr val="FFCD00"/>
      </a:accent5>
      <a:accent6>
        <a:srgbClr val="FF8C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RANE STRATEGY">
      <a:dk1>
        <a:srgbClr val="000000"/>
      </a:dk1>
      <a:lt1>
        <a:srgbClr val="FFFFFF"/>
      </a:lt1>
      <a:dk2>
        <a:srgbClr val="FF2B00"/>
      </a:dk2>
      <a:lt2>
        <a:srgbClr val="E7E6E6"/>
      </a:lt2>
      <a:accent1>
        <a:srgbClr val="383838"/>
      </a:accent1>
      <a:accent2>
        <a:srgbClr val="0000FF"/>
      </a:accent2>
      <a:accent3>
        <a:srgbClr val="0AD2AF"/>
      </a:accent3>
      <a:accent4>
        <a:srgbClr val="50F0EB"/>
      </a:accent4>
      <a:accent5>
        <a:srgbClr val="FFCD00"/>
      </a:accent5>
      <a:accent6>
        <a:srgbClr val="FF8C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0E2AB668CEEC4880AF58F02CE55B8B" ma:contentTypeVersion="12" ma:contentTypeDescription="Create a new document." ma:contentTypeScope="" ma:versionID="d1f346398a25a8a95fd866a945cfc6a0">
  <xsd:schema xmlns:xsd="http://www.w3.org/2001/XMLSchema" xmlns:xs="http://www.w3.org/2001/XMLSchema" xmlns:p="http://schemas.microsoft.com/office/2006/metadata/properties" xmlns:ns3="59c90317-439e-4b4c-87c6-488af87969cd" xmlns:ns4="3991c430-8e86-4bc7-a74d-bc339e7490c5" targetNamespace="http://schemas.microsoft.com/office/2006/metadata/properties" ma:root="true" ma:fieldsID="045cb5915722e1b47b844fb4f12b2c24" ns3:_="" ns4:_="">
    <xsd:import namespace="59c90317-439e-4b4c-87c6-488af87969cd"/>
    <xsd:import namespace="3991c430-8e86-4bc7-a74d-bc339e7490c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90317-439e-4b4c-87c6-488af87969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1c430-8e86-4bc7-a74d-bc339e7490c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FD9391-A01F-4168-9607-7491C0D9B93B}">
  <ds:schemaRefs>
    <ds:schemaRef ds:uri="http://schemas.microsoft.com/office/2006/metadata/properties"/>
    <ds:schemaRef ds:uri="3991c430-8e86-4bc7-a74d-bc339e7490c5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59c90317-439e-4b4c-87c6-488af87969c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3EDFAB5-14B5-4266-BCD0-4F18FEA515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c90317-439e-4b4c-87c6-488af87969cd"/>
    <ds:schemaRef ds:uri="3991c430-8e86-4bc7-a74d-bc339e7490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DFCAC7-FB88-4295-87AD-0C829931C1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29972</TotalTime>
  <Words>325</Words>
  <Application>Microsoft Office PowerPoint</Application>
  <PresentationFormat>Widescreen</PresentationFormat>
  <Paragraphs>68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AvenirNext LT Pro Regular</vt:lpstr>
      <vt:lpstr>Calibri</vt:lpstr>
      <vt:lpstr>System Font Regular</vt:lpstr>
      <vt:lpstr>Times New Roman</vt:lpstr>
      <vt:lpstr>1_Office Theme</vt:lpstr>
      <vt:lpstr>Office Theme</vt:lpstr>
      <vt:lpstr>think-cell Slide</vt:lpstr>
      <vt:lpstr>Poe Mountain FLASHES Project Update</vt:lpstr>
      <vt:lpstr>Biggest Issues facing County</vt:lpstr>
      <vt:lpstr>Trane/County of Lake Energy Project History</vt:lpstr>
      <vt:lpstr>Firemain Linked Auxiliary Supply Hydraulic Energy Storage FLASHES</vt:lpstr>
      <vt:lpstr>Feasibility Project</vt:lpstr>
      <vt:lpstr>Feasibility Project Status</vt:lpstr>
      <vt:lpstr>Rough Estimate of Path Forward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Ball</dc:creator>
  <cp:lastModifiedBy>Day, Michael</cp:lastModifiedBy>
  <cp:revision>75</cp:revision>
  <cp:lastPrinted>1601-01-01T00:00:00Z</cp:lastPrinted>
  <dcterms:created xsi:type="dcterms:W3CDTF">2020-04-20T22:39:39Z</dcterms:created>
  <dcterms:modified xsi:type="dcterms:W3CDTF">2025-07-16T23:43:27Z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0x0101006D0E2AB668CEEC4880AF58F02CE55B8B</vt:lpwstr>
  </property>
  <property fmtid="{D5CDD505-2E9C-101B-9397-08002B2CF9AE}" pid="3" name="TitusGUID">
    <vt:lpwstr>685d6d33-025c-4f7a-8579-9da4f83e9102</vt:lpwstr>
  </property>
  <property fmtid="{D5CDD505-2E9C-101B-9397-08002B2CF9AE}" pid="4" name="CLASSIFICATION">
    <vt:lpwstr>TT-DC-3</vt:lpwstr>
  </property>
  <property fmtid="{D5CDD505-2E9C-101B-9397-08002B2CF9AE}" pid="5" name="MSIP_Label_962845b5-9b70-49d7-b944-decf2d49c436_Enabled">
    <vt:lpwstr>true</vt:lpwstr>
  </property>
  <property fmtid="{D5CDD505-2E9C-101B-9397-08002B2CF9AE}" pid="6" name="MSIP_Label_962845b5-9b70-49d7-b944-decf2d49c436_SetDate">
    <vt:lpwstr>2025-07-11T00:51:00Z</vt:lpwstr>
  </property>
  <property fmtid="{D5CDD505-2E9C-101B-9397-08002B2CF9AE}" pid="7" name="MSIP_Label_962845b5-9b70-49d7-b944-decf2d49c436_Method">
    <vt:lpwstr>Privileged</vt:lpwstr>
  </property>
  <property fmtid="{D5CDD505-2E9C-101B-9397-08002B2CF9AE}" pid="8" name="MSIP_Label_962845b5-9b70-49d7-b944-decf2d49c436_Name">
    <vt:lpwstr>Public</vt:lpwstr>
  </property>
  <property fmtid="{D5CDD505-2E9C-101B-9397-08002B2CF9AE}" pid="9" name="MSIP_Label_962845b5-9b70-49d7-b944-decf2d49c436_SiteId">
    <vt:lpwstr>abf9983b-ca77-4f20-9633-ca9c5a847041</vt:lpwstr>
  </property>
  <property fmtid="{D5CDD505-2E9C-101B-9397-08002B2CF9AE}" pid="10" name="MSIP_Label_962845b5-9b70-49d7-b944-decf2d49c436_ActionId">
    <vt:lpwstr>8c36d09f-0eff-4077-ba50-4b83ce136f58</vt:lpwstr>
  </property>
  <property fmtid="{D5CDD505-2E9C-101B-9397-08002B2CF9AE}" pid="11" name="MSIP_Label_962845b5-9b70-49d7-b944-decf2d49c436_ContentBits">
    <vt:lpwstr>0</vt:lpwstr>
  </property>
  <property fmtid="{D5CDD505-2E9C-101B-9397-08002B2CF9AE}" pid="12" name="MSIP_Label_962845b5-9b70-49d7-b944-decf2d49c436_Tag">
    <vt:lpwstr>10, 0, 1, 1</vt:lpwstr>
  </property>
</Properties>
</file>